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7" r:id="rId3"/>
  </p:sldMasterIdLst>
  <p:notesMasterIdLst>
    <p:notesMasterId r:id="rId22"/>
  </p:notesMasterIdLst>
  <p:sldIdLst>
    <p:sldId id="432" r:id="rId4"/>
    <p:sldId id="428" r:id="rId5"/>
    <p:sldId id="433" r:id="rId6"/>
    <p:sldId id="328" r:id="rId7"/>
    <p:sldId id="434" r:id="rId8"/>
    <p:sldId id="435" r:id="rId9"/>
    <p:sldId id="436" r:id="rId10"/>
    <p:sldId id="437" r:id="rId11"/>
    <p:sldId id="438" r:id="rId12"/>
    <p:sldId id="439" r:id="rId13"/>
    <p:sldId id="440" r:id="rId14"/>
    <p:sldId id="441" r:id="rId15"/>
    <p:sldId id="442" r:id="rId16"/>
    <p:sldId id="450" r:id="rId17"/>
    <p:sldId id="443" r:id="rId18"/>
    <p:sldId id="446" r:id="rId19"/>
    <p:sldId id="448" r:id="rId20"/>
    <p:sldId id="44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 Spaargaren" initials="RS" lastIdx="1" clrIdx="0">
    <p:extLst>
      <p:ext uri="{19B8F6BF-5375-455C-9EA6-DF929625EA0E}">
        <p15:presenceInfo xmlns:p15="http://schemas.microsoft.com/office/powerpoint/2012/main" userId="16cc8901ecfb4b5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35"/>
    <a:srgbClr val="C00000"/>
    <a:srgbClr val="FF0000"/>
    <a:srgbClr val="FFC000"/>
    <a:srgbClr val="006C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56" autoAdjust="0"/>
    <p:restoredTop sz="95208" autoAdjust="0"/>
  </p:normalViewPr>
  <p:slideViewPr>
    <p:cSldViewPr snapToGrid="0">
      <p:cViewPr>
        <p:scale>
          <a:sx n="100" d="100"/>
          <a:sy n="100" d="100"/>
        </p:scale>
        <p:origin x="374" y="-57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04ACFF-FF97-4A18-9E52-AF75D86F673D}" type="datetimeFigureOut">
              <a:rPr lang="en-GB" smtClean="0"/>
              <a:t>24/04/2023</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565D13-DC35-4F89-92E9-D97A2DC4F20A}" type="slidenum">
              <a:rPr lang="en-GB" smtClean="0"/>
              <a:t>‹#›</a:t>
            </a:fld>
            <a:endParaRPr lang="en-GB"/>
          </a:p>
        </p:txBody>
      </p:sp>
    </p:spTree>
    <p:extLst>
      <p:ext uri="{BB962C8B-B14F-4D97-AF65-F5344CB8AC3E}">
        <p14:creationId xmlns:p14="http://schemas.microsoft.com/office/powerpoint/2010/main" val="265263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E565D13-DC35-4F89-92E9-D97A2DC4F20A}" type="slidenum">
              <a:rPr lang="en-GB" smtClean="0"/>
              <a:t>1</a:t>
            </a:fld>
            <a:endParaRPr lang="en-GB"/>
          </a:p>
        </p:txBody>
      </p:sp>
    </p:spTree>
    <p:extLst>
      <p:ext uri="{BB962C8B-B14F-4D97-AF65-F5344CB8AC3E}">
        <p14:creationId xmlns:p14="http://schemas.microsoft.com/office/powerpoint/2010/main" val="1673152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H" dirty="0"/>
              <a:t>One of the main challenges of exoplanet astronomy right now is the characterization of atmospheres of the typically small rocky exoplanets</a:t>
            </a:r>
          </a:p>
          <a:p>
            <a:r>
              <a:rPr lang="en-CH" dirty="0"/>
              <a:t>Some rocky exoplanet atmospheres have been characterized; example of TRAPPIST 1b+c</a:t>
            </a:r>
          </a:p>
          <a:p>
            <a:r>
              <a:rPr lang="en-CH" dirty="0"/>
              <a:t>With JWST, more atm characterizations can be made</a:t>
            </a:r>
          </a:p>
          <a:p>
            <a:r>
              <a:rPr lang="en-CH" dirty="0"/>
              <a:t>Future missions will make this even more possible, so we are getting close to a time where rocky exoplanet atmosphere observations will truly become available</a:t>
            </a:r>
          </a:p>
          <a:p>
            <a:r>
              <a:rPr lang="en-CH" dirty="0"/>
              <a:t>But to interpret these observations, we need to understand atmospheric evolution</a:t>
            </a:r>
          </a:p>
        </p:txBody>
      </p:sp>
      <p:sp>
        <p:nvSpPr>
          <p:cNvPr id="4" name="Slide Number Placeholder 3"/>
          <p:cNvSpPr>
            <a:spLocks noGrp="1"/>
          </p:cNvSpPr>
          <p:nvPr>
            <p:ph type="sldNum" sz="quarter" idx="5"/>
          </p:nvPr>
        </p:nvSpPr>
        <p:spPr/>
        <p:txBody>
          <a:bodyPr/>
          <a:lstStyle/>
          <a:p>
            <a:fld id="{4E565D13-DC35-4F89-92E9-D97A2DC4F20A}" type="slidenum">
              <a:rPr lang="en-GB" smtClean="0"/>
              <a:t>2</a:t>
            </a:fld>
            <a:endParaRPr lang="en-GB"/>
          </a:p>
        </p:txBody>
      </p:sp>
    </p:spTree>
    <p:extLst>
      <p:ext uri="{BB962C8B-B14F-4D97-AF65-F5344CB8AC3E}">
        <p14:creationId xmlns:p14="http://schemas.microsoft.com/office/powerpoint/2010/main" val="413950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H" dirty="0"/>
              <a:t>One of the main challenges of exoplanet astronomy right now is the characterization of atmospheres of the typically small rocky exoplanets</a:t>
            </a:r>
          </a:p>
          <a:p>
            <a:r>
              <a:rPr lang="en-CH" dirty="0"/>
              <a:t>Some rocky exoplanet atmospheres have been characterized; example of TRAPPIST 1b+c</a:t>
            </a:r>
          </a:p>
          <a:p>
            <a:r>
              <a:rPr lang="en-CH" dirty="0"/>
              <a:t>With JWST, more atm characterizations can be made</a:t>
            </a:r>
          </a:p>
          <a:p>
            <a:r>
              <a:rPr lang="en-CH" dirty="0"/>
              <a:t>Future missions will make this even more possible, so we are getting close to a time where rocky exoplanet atmosphere observations will truly become available</a:t>
            </a:r>
          </a:p>
          <a:p>
            <a:r>
              <a:rPr lang="en-CH" dirty="0"/>
              <a:t>But to interpret these observations, we need to understand atmospheric evolution</a:t>
            </a:r>
          </a:p>
        </p:txBody>
      </p:sp>
      <p:sp>
        <p:nvSpPr>
          <p:cNvPr id="4" name="Slide Number Placeholder 3"/>
          <p:cNvSpPr>
            <a:spLocks noGrp="1"/>
          </p:cNvSpPr>
          <p:nvPr>
            <p:ph type="sldNum" sz="quarter" idx="5"/>
          </p:nvPr>
        </p:nvSpPr>
        <p:spPr/>
        <p:txBody>
          <a:bodyPr/>
          <a:lstStyle/>
          <a:p>
            <a:fld id="{4E565D13-DC35-4F89-92E9-D97A2DC4F20A}" type="slidenum">
              <a:rPr lang="en-GB" smtClean="0"/>
              <a:t>3</a:t>
            </a:fld>
            <a:endParaRPr lang="en-GB"/>
          </a:p>
        </p:txBody>
      </p:sp>
    </p:spTree>
    <p:extLst>
      <p:ext uri="{BB962C8B-B14F-4D97-AF65-F5344CB8AC3E}">
        <p14:creationId xmlns:p14="http://schemas.microsoft.com/office/powerpoint/2010/main" val="3341571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H" dirty="0"/>
              <a:t>One of the main challenges of exoplanet astronomy right now is the characterization of atmospheres of the typically small rocky exoplanets</a:t>
            </a:r>
          </a:p>
          <a:p>
            <a:r>
              <a:rPr lang="en-CH" dirty="0"/>
              <a:t>Some rocky exoplanet atmospheres have been characterized; example of TRAPPIST 1b+c</a:t>
            </a:r>
          </a:p>
          <a:p>
            <a:r>
              <a:rPr lang="en-CH" dirty="0"/>
              <a:t>With JWST, more atm characterizations can be made</a:t>
            </a:r>
          </a:p>
          <a:p>
            <a:r>
              <a:rPr lang="en-CH" dirty="0"/>
              <a:t>Future missions will make this even more possible, so we are getting close to a time where rocky exoplanet atmosphere observations will truly become available</a:t>
            </a:r>
          </a:p>
          <a:p>
            <a:r>
              <a:rPr lang="en-CH" dirty="0"/>
              <a:t>But to interpret these observations, we need to understand atmospheric evolution</a:t>
            </a:r>
          </a:p>
        </p:txBody>
      </p:sp>
      <p:sp>
        <p:nvSpPr>
          <p:cNvPr id="4" name="Slide Number Placeholder 3"/>
          <p:cNvSpPr>
            <a:spLocks noGrp="1"/>
          </p:cNvSpPr>
          <p:nvPr>
            <p:ph type="sldNum" sz="quarter" idx="5"/>
          </p:nvPr>
        </p:nvSpPr>
        <p:spPr/>
        <p:txBody>
          <a:bodyPr/>
          <a:lstStyle/>
          <a:p>
            <a:fld id="{4E565D13-DC35-4F89-92E9-D97A2DC4F20A}" type="slidenum">
              <a:rPr lang="en-GB" smtClean="0"/>
              <a:t>16</a:t>
            </a:fld>
            <a:endParaRPr lang="en-GB"/>
          </a:p>
        </p:txBody>
      </p:sp>
    </p:spTree>
    <p:extLst>
      <p:ext uri="{BB962C8B-B14F-4D97-AF65-F5344CB8AC3E}">
        <p14:creationId xmlns:p14="http://schemas.microsoft.com/office/powerpoint/2010/main" val="3729773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H" dirty="0"/>
              <a:t>One of the main challenges of exoplanet astronomy right now is the characterization of atmospheres of the typically small rocky exoplanets</a:t>
            </a:r>
          </a:p>
          <a:p>
            <a:r>
              <a:rPr lang="en-CH" dirty="0"/>
              <a:t>Some rocky exoplanet atmospheres have been characterized; example of TRAPPIST 1b+c</a:t>
            </a:r>
          </a:p>
          <a:p>
            <a:r>
              <a:rPr lang="en-CH" dirty="0"/>
              <a:t>With JWST, more atm characterizations can be made</a:t>
            </a:r>
          </a:p>
          <a:p>
            <a:r>
              <a:rPr lang="en-CH" dirty="0"/>
              <a:t>Future missions will make this even more possible, so we are getting close to a time where rocky exoplanet atmosphere observations will truly become available</a:t>
            </a:r>
          </a:p>
          <a:p>
            <a:r>
              <a:rPr lang="en-CH" dirty="0"/>
              <a:t>But to interpret these observations, we need to understand atmospheric evolution</a:t>
            </a:r>
          </a:p>
        </p:txBody>
      </p:sp>
      <p:sp>
        <p:nvSpPr>
          <p:cNvPr id="4" name="Slide Number Placeholder 3"/>
          <p:cNvSpPr>
            <a:spLocks noGrp="1"/>
          </p:cNvSpPr>
          <p:nvPr>
            <p:ph type="sldNum" sz="quarter" idx="5"/>
          </p:nvPr>
        </p:nvSpPr>
        <p:spPr/>
        <p:txBody>
          <a:bodyPr/>
          <a:lstStyle/>
          <a:p>
            <a:fld id="{4E565D13-DC35-4F89-92E9-D97A2DC4F20A}" type="slidenum">
              <a:rPr lang="en-GB" smtClean="0"/>
              <a:t>17</a:t>
            </a:fld>
            <a:endParaRPr lang="en-GB"/>
          </a:p>
        </p:txBody>
      </p:sp>
    </p:spTree>
    <p:extLst>
      <p:ext uri="{BB962C8B-B14F-4D97-AF65-F5344CB8AC3E}">
        <p14:creationId xmlns:p14="http://schemas.microsoft.com/office/powerpoint/2010/main" val="2746045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H" dirty="0"/>
              <a:t>One of the main challenges of exoplanet astronomy right now is the characterization of atmospheres of the typically small rocky exoplanets</a:t>
            </a:r>
          </a:p>
          <a:p>
            <a:r>
              <a:rPr lang="en-CH" dirty="0"/>
              <a:t>Some rocky exoplanet atmospheres have been characterized; example of TRAPPIST 1b+c</a:t>
            </a:r>
          </a:p>
          <a:p>
            <a:r>
              <a:rPr lang="en-CH" dirty="0"/>
              <a:t>With JWST, more atm characterizations can be made</a:t>
            </a:r>
          </a:p>
          <a:p>
            <a:r>
              <a:rPr lang="en-CH" dirty="0"/>
              <a:t>Future missions will make this even more possible, so we are getting close to a time where rocky exoplanet atmosphere observations will truly become available</a:t>
            </a:r>
          </a:p>
          <a:p>
            <a:r>
              <a:rPr lang="en-CH" dirty="0"/>
              <a:t>But to interpret these observations, we need to understand atmospheric evolution</a:t>
            </a:r>
          </a:p>
        </p:txBody>
      </p:sp>
      <p:sp>
        <p:nvSpPr>
          <p:cNvPr id="4" name="Slide Number Placeholder 3"/>
          <p:cNvSpPr>
            <a:spLocks noGrp="1"/>
          </p:cNvSpPr>
          <p:nvPr>
            <p:ph type="sldNum" sz="quarter" idx="5"/>
          </p:nvPr>
        </p:nvSpPr>
        <p:spPr/>
        <p:txBody>
          <a:bodyPr/>
          <a:lstStyle/>
          <a:p>
            <a:fld id="{4E565D13-DC35-4F89-92E9-D97A2DC4F20A}" type="slidenum">
              <a:rPr lang="en-GB" smtClean="0"/>
              <a:t>18</a:t>
            </a:fld>
            <a:endParaRPr lang="en-GB"/>
          </a:p>
        </p:txBody>
      </p:sp>
    </p:spTree>
    <p:extLst>
      <p:ext uri="{BB962C8B-B14F-4D97-AF65-F5344CB8AC3E}">
        <p14:creationId xmlns:p14="http://schemas.microsoft.com/office/powerpoint/2010/main" val="966353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slide" Target="../slides/slide2.xml"/><Relationship Id="rId1" Type="http://schemas.openxmlformats.org/officeDocument/2006/relationships/slideMaster" Target="../slideMasters/slideMaster2.xml"/><Relationship Id="rId4" Type="http://schemas.openxmlformats.org/officeDocument/2006/relationships/slide" Target="../slides/slide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slide" Target="../slides/slide2.xml"/><Relationship Id="rId1" Type="http://schemas.openxmlformats.org/officeDocument/2006/relationships/slideMaster" Target="../slideMasters/slideMaster3.xml"/><Relationship Id="rId4" Type="http://schemas.openxmlformats.org/officeDocument/2006/relationships/slide" Target="../slides/slide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254000" y="5085160"/>
            <a:ext cx="11684000" cy="1152128"/>
          </a:xfrm>
          <a:solidFill>
            <a:schemeClr val="accent1"/>
          </a:solidFill>
        </p:spPr>
        <p:txBody>
          <a:bodyPr lIns="144000" tIns="108000" bIns="0" anchor="t" anchorCtr="0"/>
          <a:lstStyle>
            <a:lvl1pPr marL="0" indent="0" algn="l">
              <a:lnSpc>
                <a:spcPct val="100000"/>
              </a:lnSpc>
              <a:buNone/>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a:xfrm>
            <a:off x="10583500" y="6308726"/>
            <a:ext cx="816091" cy="468312"/>
          </a:xfrm>
          <a:prstGeom prst="rect">
            <a:avLst/>
          </a:prstGeom>
        </p:spPr>
        <p:txBody>
          <a:bodyPr/>
          <a:lstStyle>
            <a:lvl1pPr>
              <a:defRPr/>
            </a:lvl1pPr>
          </a:lstStyle>
          <a:p>
            <a:r>
              <a:rPr lang="en-US" dirty="0"/>
              <a:t>26.01.2023</a:t>
            </a:r>
            <a:endParaRPr lang="en-GB" dirty="0"/>
          </a:p>
        </p:txBody>
      </p:sp>
      <p:sp>
        <p:nvSpPr>
          <p:cNvPr id="5" name="Fußzeilenplatzhalter 4"/>
          <p:cNvSpPr>
            <a:spLocks noGrp="1"/>
          </p:cNvSpPr>
          <p:nvPr>
            <p:ph type="ftr" sz="quarter" idx="11"/>
          </p:nvPr>
        </p:nvSpPr>
        <p:spPr>
          <a:xfrm>
            <a:off x="9224209" y="6308726"/>
            <a:ext cx="1153059" cy="468312"/>
          </a:xfrm>
          <a:prstGeom prst="rect">
            <a:avLst/>
          </a:prstGeom>
        </p:spPr>
        <p:txBody>
          <a:bodyPr/>
          <a:lstStyle>
            <a:lvl1pPr>
              <a:defRPr/>
            </a:lvl1pPr>
          </a:lstStyle>
          <a:p>
            <a:r>
              <a:rPr lang="en-GB" dirty="0"/>
              <a:t>Rob Spaargaren</a:t>
            </a:r>
          </a:p>
        </p:txBody>
      </p:sp>
      <p:sp>
        <p:nvSpPr>
          <p:cNvPr id="2" name="Titel 1"/>
          <p:cNvSpPr>
            <a:spLocks noGrp="1"/>
          </p:cNvSpPr>
          <p:nvPr>
            <p:ph type="ctrTitle" hasCustomPrompt="1"/>
          </p:nvPr>
        </p:nvSpPr>
        <p:spPr>
          <a:xfrm>
            <a:off x="254000" y="3270662"/>
            <a:ext cx="11684000" cy="1814498"/>
          </a:xfrm>
          <a:solidFill>
            <a:schemeClr val="accent1"/>
          </a:solidFill>
        </p:spPr>
        <p:txBody>
          <a:bodyPr wrap="square" lIns="144000" tIns="72000" anchor="t" anchorCtr="0"/>
          <a:lstStyle>
            <a:lvl1pPr>
              <a:lnSpc>
                <a:spcPct val="100000"/>
              </a:lnSpc>
              <a:spcBef>
                <a:spcPts val="0"/>
              </a:spcBef>
              <a:defRPr sz="2400">
                <a:solidFill>
                  <a:schemeClr val="bg1"/>
                </a:solidFill>
              </a:defRPr>
            </a:lvl1pPr>
          </a:lstStyle>
          <a:p>
            <a:r>
              <a:rPr lang="en-GB" dirty="0"/>
              <a:t>Add title</a:t>
            </a:r>
          </a:p>
        </p:txBody>
      </p:sp>
      <p:sp>
        <p:nvSpPr>
          <p:cNvPr id="11" name="Bildplatzhalter 10"/>
          <p:cNvSpPr>
            <a:spLocks noGrp="1"/>
          </p:cNvSpPr>
          <p:nvPr>
            <p:ph type="pic" sz="quarter" idx="13"/>
          </p:nvPr>
        </p:nvSpPr>
        <p:spPr>
          <a:xfrm>
            <a:off x="254000" y="460862"/>
            <a:ext cx="11684000" cy="2809800"/>
          </a:xfrm>
        </p:spPr>
        <p:txBody>
          <a:bodyPr/>
          <a:lstStyle/>
          <a:p>
            <a:r>
              <a:rPr lang="nl-NL"/>
              <a:t>Klik op het pictogram als u een afbeelding wilt toevoegen</a:t>
            </a:r>
            <a:endParaRPr lang="en-GB" dirty="0"/>
          </a:p>
        </p:txBody>
      </p:sp>
    </p:spTree>
    <p:extLst>
      <p:ext uri="{BB962C8B-B14F-4D97-AF65-F5344CB8AC3E}">
        <p14:creationId xmlns:p14="http://schemas.microsoft.com/office/powerpoint/2010/main" val="1958332145"/>
      </p:ext>
    </p:extLst>
  </p:cSld>
  <p:clrMapOvr>
    <a:masterClrMapping/>
  </p:clrMapOvr>
  <p:transition>
    <p:fade/>
  </p:transition>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31800" y="2024064"/>
            <a:ext cx="1132840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a:xfrm>
            <a:off x="10583500" y="6308726"/>
            <a:ext cx="816091" cy="468312"/>
          </a:xfrm>
          <a:prstGeom prst="rect">
            <a:avLst/>
          </a:prstGeom>
        </p:spPr>
        <p:txBody>
          <a:bodyPr/>
          <a:lstStyle>
            <a:lvl1pPr>
              <a:defRPr/>
            </a:lvl1pPr>
          </a:lstStyle>
          <a:p>
            <a:r>
              <a:rPr lang="en-US" dirty="0"/>
              <a:t>26.01.2023</a:t>
            </a:r>
            <a:endParaRPr lang="en-GB" dirty="0"/>
          </a:p>
        </p:txBody>
      </p:sp>
      <p:sp>
        <p:nvSpPr>
          <p:cNvPr id="5" name="Fußzeilenplatzhalter 4"/>
          <p:cNvSpPr>
            <a:spLocks noGrp="1"/>
          </p:cNvSpPr>
          <p:nvPr>
            <p:ph type="ftr" sz="quarter" idx="11"/>
          </p:nvPr>
        </p:nvSpPr>
        <p:spPr>
          <a:xfrm>
            <a:off x="9224209" y="6308726"/>
            <a:ext cx="1153059" cy="468312"/>
          </a:xfrm>
          <a:prstGeom prst="rect">
            <a:avLst/>
          </a:prstGeom>
        </p:spPr>
        <p:txBody>
          <a:bodyPr/>
          <a:lstStyle>
            <a:lvl1pPr>
              <a:defRPr/>
            </a:lvl1pPr>
          </a:lstStyle>
          <a:p>
            <a:r>
              <a:rPr lang="en-GB" dirty="0"/>
              <a:t>Rob Spaargaren</a:t>
            </a:r>
          </a:p>
        </p:txBody>
      </p:sp>
      <p:sp>
        <p:nvSpPr>
          <p:cNvPr id="6" name="Foliennummernplatzhalter 5"/>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7" name="Titel 6"/>
          <p:cNvSpPr>
            <a:spLocks noGrp="1"/>
          </p:cNvSpPr>
          <p:nvPr>
            <p:ph type="title" hasCustomPrompt="1"/>
          </p:nvPr>
        </p:nvSpPr>
        <p:spPr>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137024173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31800" y="2024064"/>
            <a:ext cx="1132840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a:xfrm>
            <a:off x="10583500" y="6308726"/>
            <a:ext cx="816091" cy="468312"/>
          </a:xfrm>
          <a:prstGeom prst="rect">
            <a:avLst/>
          </a:prstGeom>
        </p:spPr>
        <p:txBody>
          <a:bodyPr/>
          <a:lstStyle>
            <a:lvl1pPr>
              <a:defRPr/>
            </a:lvl1pPr>
          </a:lstStyle>
          <a:p>
            <a:r>
              <a:rPr lang="en-US" dirty="0"/>
              <a:t>26.01.2023</a:t>
            </a:r>
            <a:endParaRPr lang="en-GB" dirty="0"/>
          </a:p>
        </p:txBody>
      </p:sp>
      <p:sp>
        <p:nvSpPr>
          <p:cNvPr id="5" name="Fußzeilenplatzhalter 4"/>
          <p:cNvSpPr>
            <a:spLocks noGrp="1"/>
          </p:cNvSpPr>
          <p:nvPr>
            <p:ph type="ftr" sz="quarter" idx="11"/>
          </p:nvPr>
        </p:nvSpPr>
        <p:spPr>
          <a:xfrm>
            <a:off x="9224209" y="6308726"/>
            <a:ext cx="1153059" cy="468312"/>
          </a:xfrm>
          <a:prstGeom prst="rect">
            <a:avLst/>
          </a:prstGeom>
        </p:spPr>
        <p:txBody>
          <a:bodyPr/>
          <a:lstStyle>
            <a:lvl1pPr>
              <a:defRPr/>
            </a:lvl1pPr>
          </a:lstStyle>
          <a:p>
            <a:r>
              <a:rPr lang="en-GB" dirty="0"/>
              <a:t>Rob Spaargaren</a:t>
            </a:r>
          </a:p>
        </p:txBody>
      </p:sp>
      <p:sp>
        <p:nvSpPr>
          <p:cNvPr id="6" name="Foliennummernplatzhalter 5"/>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7" name="Titel 6"/>
          <p:cNvSpPr>
            <a:spLocks noGrp="1"/>
          </p:cNvSpPr>
          <p:nvPr>
            <p:ph type="title" hasCustomPrompt="1"/>
          </p:nvPr>
        </p:nvSpPr>
        <p:spPr>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91097511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31800" y="2024064"/>
            <a:ext cx="1132840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a:xfrm>
            <a:off x="10583500" y="6308726"/>
            <a:ext cx="816091" cy="468312"/>
          </a:xfrm>
          <a:prstGeom prst="rect">
            <a:avLst/>
          </a:prstGeom>
        </p:spPr>
        <p:txBody>
          <a:bodyPr/>
          <a:lstStyle>
            <a:lvl1pPr>
              <a:defRPr/>
            </a:lvl1pPr>
          </a:lstStyle>
          <a:p>
            <a:r>
              <a:rPr lang="en-US" dirty="0"/>
              <a:t>26.01.2023</a:t>
            </a:r>
            <a:endParaRPr lang="en-GB" dirty="0"/>
          </a:p>
        </p:txBody>
      </p:sp>
      <p:sp>
        <p:nvSpPr>
          <p:cNvPr id="5" name="Fußzeilenplatzhalter 4"/>
          <p:cNvSpPr>
            <a:spLocks noGrp="1"/>
          </p:cNvSpPr>
          <p:nvPr>
            <p:ph type="ftr" sz="quarter" idx="11"/>
          </p:nvPr>
        </p:nvSpPr>
        <p:spPr>
          <a:xfrm>
            <a:off x="9224209" y="6308726"/>
            <a:ext cx="1153059" cy="468312"/>
          </a:xfrm>
          <a:prstGeom prst="rect">
            <a:avLst/>
          </a:prstGeom>
        </p:spPr>
        <p:txBody>
          <a:bodyPr/>
          <a:lstStyle>
            <a:lvl1pPr>
              <a:defRPr/>
            </a:lvl1pPr>
          </a:lstStyle>
          <a:p>
            <a:r>
              <a:rPr lang="en-GB" dirty="0"/>
              <a:t>Rob Spaargaren</a:t>
            </a:r>
          </a:p>
        </p:txBody>
      </p:sp>
      <p:sp>
        <p:nvSpPr>
          <p:cNvPr id="6" name="Foliennummernplatzhalter 5"/>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7" name="Titel 6"/>
          <p:cNvSpPr>
            <a:spLocks noGrp="1"/>
          </p:cNvSpPr>
          <p:nvPr>
            <p:ph type="title" hasCustomPrompt="1"/>
          </p:nvPr>
        </p:nvSpPr>
        <p:spPr>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129795129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31800" y="2024066"/>
            <a:ext cx="5472000" cy="4213225"/>
          </a:xfrm>
        </p:spPr>
        <p:txBody>
          <a:bodyPr lIns="140400" rIns="0"/>
          <a:lstStyle>
            <a:lvl1pPr>
              <a:lnSpc>
                <a:spcPct val="100000"/>
              </a:lnSpc>
              <a:spcBef>
                <a:spcPts val="375"/>
              </a:spcBef>
              <a:defRPr sz="1500"/>
            </a:lvl1pPr>
            <a:lvl2pPr>
              <a:lnSpc>
                <a:spcPct val="100000"/>
              </a:lnSpc>
              <a:spcBef>
                <a:spcPts val="300"/>
              </a:spcBef>
              <a:defRPr sz="1350"/>
            </a:lvl2pPr>
            <a:lvl3pPr>
              <a:lnSpc>
                <a:spcPct val="100000"/>
              </a:lnSpc>
              <a:spcBef>
                <a:spcPts val="300"/>
              </a:spcBef>
              <a:defRPr sz="1200"/>
            </a:lvl3pPr>
            <a:lvl4pPr marL="808435" indent="-133350">
              <a:lnSpc>
                <a:spcPct val="100000"/>
              </a:lnSpc>
              <a:spcBef>
                <a:spcPts val="300"/>
              </a:spcBef>
              <a:defRPr sz="1050"/>
            </a:lvl4pPr>
            <a:lvl5pPr>
              <a:defRPr sz="1050"/>
            </a:lvl5pPr>
            <a:lvl6pPr>
              <a:defRPr sz="1350"/>
            </a:lvl6pPr>
            <a:lvl7pPr>
              <a:defRPr sz="1350"/>
            </a:lvl7pPr>
            <a:lvl8pPr>
              <a:defRPr sz="1350"/>
            </a:lvl8pPr>
            <a:lvl9pPr>
              <a:defRPr sz="135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8021" y="2024066"/>
            <a:ext cx="5472179" cy="4213225"/>
          </a:xfrm>
        </p:spPr>
        <p:txBody>
          <a:bodyPr lIns="140400" rIns="0"/>
          <a:lstStyle>
            <a:lvl1pPr>
              <a:lnSpc>
                <a:spcPct val="100000"/>
              </a:lnSpc>
              <a:spcBef>
                <a:spcPts val="375"/>
              </a:spcBef>
              <a:defRPr sz="1500"/>
            </a:lvl1pPr>
            <a:lvl2pPr>
              <a:lnSpc>
                <a:spcPct val="100000"/>
              </a:lnSpc>
              <a:spcBef>
                <a:spcPts val="300"/>
              </a:spcBef>
              <a:defRPr sz="1350"/>
            </a:lvl2pPr>
            <a:lvl3pPr>
              <a:lnSpc>
                <a:spcPct val="100000"/>
              </a:lnSpc>
              <a:spcBef>
                <a:spcPts val="300"/>
              </a:spcBef>
              <a:defRPr sz="1200"/>
            </a:lvl3pPr>
            <a:lvl4pPr>
              <a:lnSpc>
                <a:spcPct val="100000"/>
              </a:lnSpc>
              <a:spcBef>
                <a:spcPts val="300"/>
              </a:spcBef>
              <a:defRPr sz="1050"/>
            </a:lvl4pPr>
            <a:lvl5pPr>
              <a:defRPr sz="1050"/>
            </a:lvl5pPr>
            <a:lvl6pPr>
              <a:defRPr sz="1350"/>
            </a:lvl6pPr>
            <a:lvl7pPr>
              <a:defRPr sz="1350"/>
            </a:lvl7pPr>
            <a:lvl8pPr>
              <a:defRPr sz="1350"/>
            </a:lvl8pPr>
            <a:lvl9pPr>
              <a:defRPr sz="135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a:xfrm>
            <a:off x="10583500" y="6308726"/>
            <a:ext cx="816091" cy="468312"/>
          </a:xfrm>
          <a:prstGeom prst="rect">
            <a:avLst/>
          </a:prstGeom>
        </p:spPr>
        <p:txBody>
          <a:bodyPr/>
          <a:lstStyle/>
          <a:p>
            <a:r>
              <a:rPr lang="en-US" dirty="0"/>
              <a:t>26.01.2023</a:t>
            </a:r>
            <a:endParaRPr lang="en-GB" dirty="0"/>
          </a:p>
        </p:txBody>
      </p:sp>
      <p:sp>
        <p:nvSpPr>
          <p:cNvPr id="6" name="Fußzeilenplatzhalter 5"/>
          <p:cNvSpPr>
            <a:spLocks noGrp="1"/>
          </p:cNvSpPr>
          <p:nvPr>
            <p:ph type="ftr" sz="quarter" idx="11"/>
          </p:nvPr>
        </p:nvSpPr>
        <p:spPr>
          <a:xfrm>
            <a:off x="9224209" y="6308726"/>
            <a:ext cx="1153059" cy="468312"/>
          </a:xfrm>
          <a:prstGeom prst="rect">
            <a:avLst/>
          </a:prstGeom>
        </p:spPr>
        <p:txBody>
          <a:bodyPr/>
          <a:lstStyle/>
          <a:p>
            <a:r>
              <a:rPr lang="en-GB"/>
              <a:t>Rob Spaargaren</a:t>
            </a:r>
            <a:endParaRPr lang="en-GB" dirty="0"/>
          </a:p>
        </p:txBody>
      </p:sp>
      <p:sp>
        <p:nvSpPr>
          <p:cNvPr id="7" name="Foliennummernplatzhalter 6"/>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8" name="Titel 7"/>
          <p:cNvSpPr>
            <a:spLocks noGrp="1"/>
          </p:cNvSpPr>
          <p:nvPr>
            <p:ph type="title" hasCustomPrompt="1"/>
          </p:nvPr>
        </p:nvSpPr>
        <p:spPr>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301709447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10583500" y="6308726"/>
            <a:ext cx="816091" cy="468312"/>
          </a:xfrm>
          <a:prstGeom prst="rect">
            <a:avLst/>
          </a:prstGeom>
        </p:spPr>
        <p:txBody>
          <a:bodyPr/>
          <a:lstStyle/>
          <a:p>
            <a:r>
              <a:rPr lang="en-US" dirty="0"/>
              <a:t>26.01.2023</a:t>
            </a:r>
            <a:endParaRPr lang="en-GB" dirty="0"/>
          </a:p>
        </p:txBody>
      </p:sp>
      <p:sp>
        <p:nvSpPr>
          <p:cNvPr id="3" name="Fußzeilenplatzhalter 2"/>
          <p:cNvSpPr>
            <a:spLocks noGrp="1"/>
          </p:cNvSpPr>
          <p:nvPr>
            <p:ph type="ftr" sz="quarter" idx="11"/>
          </p:nvPr>
        </p:nvSpPr>
        <p:spPr>
          <a:xfrm>
            <a:off x="9224209" y="6308726"/>
            <a:ext cx="1153059" cy="468312"/>
          </a:xfrm>
          <a:prstGeom prst="rect">
            <a:avLst/>
          </a:prstGeom>
        </p:spPr>
        <p:txBody>
          <a:bodyPr/>
          <a:lstStyle/>
          <a:p>
            <a:r>
              <a:rPr lang="en-GB"/>
              <a:t>Rob Spaargaren</a:t>
            </a:r>
            <a:endParaRPr lang="en-GB" dirty="0"/>
          </a:p>
        </p:txBody>
      </p:sp>
      <p:sp>
        <p:nvSpPr>
          <p:cNvPr id="4" name="Foliennummernplatzhalter 3"/>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5" name="Titel 4"/>
          <p:cNvSpPr>
            <a:spLocks noGrp="1"/>
          </p:cNvSpPr>
          <p:nvPr>
            <p:ph type="title" hasCustomPrompt="1"/>
          </p:nvPr>
        </p:nvSpPr>
        <p:spPr/>
        <p:txBody>
          <a:bodyPr/>
          <a:lstStyle>
            <a:lvl1pPr>
              <a:defRPr/>
            </a:lvl1pPr>
          </a:lstStyle>
          <a:p>
            <a:r>
              <a:rPr lang="en-GB" dirty="0"/>
              <a:t>Add title</a:t>
            </a:r>
          </a:p>
        </p:txBody>
      </p:sp>
    </p:spTree>
    <p:extLst>
      <p:ext uri="{BB962C8B-B14F-4D97-AF65-F5344CB8AC3E}">
        <p14:creationId xmlns:p14="http://schemas.microsoft.com/office/powerpoint/2010/main" val="330167280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10583500" y="6308726"/>
            <a:ext cx="816091" cy="468312"/>
          </a:xfrm>
          <a:prstGeom prst="rect">
            <a:avLst/>
          </a:prstGeom>
        </p:spPr>
        <p:txBody>
          <a:bodyPr/>
          <a:lstStyle/>
          <a:p>
            <a:r>
              <a:rPr lang="en-US" dirty="0"/>
              <a:t>26.01.2023</a:t>
            </a:r>
            <a:endParaRPr lang="en-GB" dirty="0"/>
          </a:p>
        </p:txBody>
      </p:sp>
      <p:sp>
        <p:nvSpPr>
          <p:cNvPr id="5" name="Fußzeilenplatzhalter 4"/>
          <p:cNvSpPr>
            <a:spLocks noGrp="1"/>
          </p:cNvSpPr>
          <p:nvPr>
            <p:ph type="ftr" sz="quarter" idx="11"/>
          </p:nvPr>
        </p:nvSpPr>
        <p:spPr>
          <a:xfrm>
            <a:off x="9224209" y="6308726"/>
            <a:ext cx="1153059" cy="468312"/>
          </a:xfrm>
          <a:prstGeom prst="rect">
            <a:avLst/>
          </a:prstGeom>
        </p:spPr>
        <p:txBody>
          <a:bodyPr/>
          <a:lstStyle/>
          <a:p>
            <a:r>
              <a:rPr lang="en-GB"/>
              <a:t>Rob Spaargaren</a:t>
            </a:r>
            <a:endParaRPr lang="en-GB" dirty="0"/>
          </a:p>
        </p:txBody>
      </p:sp>
      <p:sp>
        <p:nvSpPr>
          <p:cNvPr id="6" name="Foliennummernplatzhalter 5"/>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431800" y="620713"/>
            <a:ext cx="1132840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200010392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92000"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 name="Datumsplatzhalter 1"/>
          <p:cNvSpPr>
            <a:spLocks noGrp="1"/>
          </p:cNvSpPr>
          <p:nvPr>
            <p:ph type="dt" sz="half" idx="10"/>
          </p:nvPr>
        </p:nvSpPr>
        <p:spPr>
          <a:xfrm>
            <a:off x="10583500" y="6308726"/>
            <a:ext cx="816091" cy="468312"/>
          </a:xfrm>
          <a:prstGeom prst="rect">
            <a:avLst/>
          </a:prstGeom>
        </p:spPr>
        <p:txBody>
          <a:bodyPr/>
          <a:lstStyle/>
          <a:p>
            <a:r>
              <a:rPr lang="en-US" dirty="0"/>
              <a:t>26.01.2023</a:t>
            </a:r>
            <a:endParaRPr lang="en-GB" dirty="0"/>
          </a:p>
        </p:txBody>
      </p:sp>
      <p:sp>
        <p:nvSpPr>
          <p:cNvPr id="3" name="Fußzeilenplatzhalter 2"/>
          <p:cNvSpPr>
            <a:spLocks noGrp="1"/>
          </p:cNvSpPr>
          <p:nvPr>
            <p:ph type="ftr" sz="quarter" idx="11"/>
          </p:nvPr>
        </p:nvSpPr>
        <p:spPr>
          <a:xfrm>
            <a:off x="9224209" y="6308726"/>
            <a:ext cx="1153059" cy="468312"/>
          </a:xfrm>
          <a:prstGeom prst="rect">
            <a:avLst/>
          </a:prstGeom>
        </p:spPr>
        <p:txBody>
          <a:bodyPr/>
          <a:lstStyle/>
          <a:p>
            <a:r>
              <a:rPr lang="en-GB"/>
              <a:t>Rob Spaargaren</a:t>
            </a:r>
            <a:endParaRPr lang="en-GB" dirty="0"/>
          </a:p>
        </p:txBody>
      </p:sp>
      <p:sp>
        <p:nvSpPr>
          <p:cNvPr id="4" name="Foliennummernplatzhalter 3"/>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pic>
        <p:nvPicPr>
          <p:cNvPr id="5" name="Bild 4" descr="eth_logo_kurz_po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306000"/>
            <a:ext cx="1289304" cy="157734"/>
          </a:xfrm>
          <a:prstGeom prst="rect">
            <a:avLst/>
          </a:prstGeom>
        </p:spPr>
      </p:pic>
    </p:spTree>
    <p:extLst>
      <p:ext uri="{BB962C8B-B14F-4D97-AF65-F5344CB8AC3E}">
        <p14:creationId xmlns:p14="http://schemas.microsoft.com/office/powerpoint/2010/main" val="251343324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8C0E47-D1DE-4709-BDE0-814AC5691F08}"/>
              </a:ext>
            </a:extLst>
          </p:cNvPr>
          <p:cNvSpPr>
            <a:spLocks noGrp="1"/>
          </p:cNvSpPr>
          <p:nvPr>
            <p:ph type="ctrTitle"/>
          </p:nvPr>
        </p:nvSpPr>
        <p:spPr>
          <a:xfrm>
            <a:off x="1524000" y="1122363"/>
            <a:ext cx="9144000" cy="2387600"/>
          </a:xfrm>
        </p:spPr>
        <p:txBody>
          <a:bodyPr anchor="b"/>
          <a:lstStyle>
            <a:lvl1pPr algn="ctr">
              <a:defRPr sz="4500"/>
            </a:lvl1pPr>
          </a:lstStyle>
          <a:p>
            <a:r>
              <a:rPr lang="nl-NL"/>
              <a:t>Klik om stijl te bewerken</a:t>
            </a:r>
            <a:endParaRPr lang="en-GB"/>
          </a:p>
        </p:txBody>
      </p:sp>
      <p:sp>
        <p:nvSpPr>
          <p:cNvPr id="3" name="Ondertitel 2">
            <a:extLst>
              <a:ext uri="{FF2B5EF4-FFF2-40B4-BE49-F238E27FC236}">
                <a16:creationId xmlns:a16="http://schemas.microsoft.com/office/drawing/2014/main" id="{1B798AA9-F8FD-42C6-9F23-A4F08E4B4B6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id="{DBB41752-F9D6-4CE9-95A4-F466488C9D12}"/>
              </a:ext>
            </a:extLst>
          </p:cNvPr>
          <p:cNvSpPr>
            <a:spLocks noGrp="1"/>
          </p:cNvSpPr>
          <p:nvPr>
            <p:ph type="dt" sz="half" idx="10"/>
          </p:nvPr>
        </p:nvSpPr>
        <p:spPr>
          <a:xfrm>
            <a:off x="10583500" y="6308726"/>
            <a:ext cx="816091" cy="468312"/>
          </a:xfrm>
          <a:prstGeom prst="rect">
            <a:avLst/>
          </a:prstGeom>
        </p:spPr>
        <p:txBody>
          <a:bodyPr/>
          <a:lstStyle/>
          <a:p>
            <a:r>
              <a:rPr lang="en-US" dirty="0"/>
              <a:t>26.01.2023</a:t>
            </a:r>
            <a:endParaRPr lang="en-GB" dirty="0"/>
          </a:p>
        </p:txBody>
      </p:sp>
      <p:sp>
        <p:nvSpPr>
          <p:cNvPr id="5" name="Tijdelijke aanduiding voor voettekst 4">
            <a:extLst>
              <a:ext uri="{FF2B5EF4-FFF2-40B4-BE49-F238E27FC236}">
                <a16:creationId xmlns:a16="http://schemas.microsoft.com/office/drawing/2014/main" id="{365743F5-2D0F-4E82-BB2B-1339B0E3333E}"/>
              </a:ext>
            </a:extLst>
          </p:cNvPr>
          <p:cNvSpPr>
            <a:spLocks noGrp="1"/>
          </p:cNvSpPr>
          <p:nvPr>
            <p:ph type="ftr" sz="quarter" idx="11"/>
          </p:nvPr>
        </p:nvSpPr>
        <p:spPr>
          <a:xfrm>
            <a:off x="9224209" y="6308726"/>
            <a:ext cx="1153059" cy="468312"/>
          </a:xfrm>
          <a:prstGeom prst="rect">
            <a:avLst/>
          </a:prstGeom>
        </p:spPr>
        <p:txBody>
          <a:bodyPr/>
          <a:lstStyle/>
          <a:p>
            <a:r>
              <a:rPr lang="en-GB"/>
              <a:t>Rob Spaargaren</a:t>
            </a:r>
          </a:p>
        </p:txBody>
      </p:sp>
      <p:sp>
        <p:nvSpPr>
          <p:cNvPr id="6" name="Tijdelijke aanduiding voor dianummer 5">
            <a:extLst>
              <a:ext uri="{FF2B5EF4-FFF2-40B4-BE49-F238E27FC236}">
                <a16:creationId xmlns:a16="http://schemas.microsoft.com/office/drawing/2014/main" id="{C7C80948-7970-4951-AD8E-21C71AA099BF}"/>
              </a:ext>
            </a:extLst>
          </p:cNvPr>
          <p:cNvSpPr>
            <a:spLocks noGrp="1"/>
          </p:cNvSpPr>
          <p:nvPr>
            <p:ph type="sldNum" sz="quarter" idx="12"/>
          </p:nvPr>
        </p:nvSpPr>
        <p:spPr>
          <a:xfrm>
            <a:off x="11501803" y="6308726"/>
            <a:ext cx="432205" cy="468312"/>
          </a:xfrm>
          <a:prstGeom prst="rect">
            <a:avLst/>
          </a:prstGeom>
        </p:spPr>
        <p:txBody>
          <a:bodyPr/>
          <a:lstStyle/>
          <a:p>
            <a:fld id="{3DC6A1EF-98CC-4A9D-9994-64BA68292477}" type="slidenum">
              <a:rPr lang="en-GB" smtClean="0"/>
              <a:t>‹#›</a:t>
            </a:fld>
            <a:endParaRPr lang="en-GB"/>
          </a:p>
        </p:txBody>
      </p:sp>
    </p:spTree>
    <p:extLst>
      <p:ext uri="{BB962C8B-B14F-4D97-AF65-F5344CB8AC3E}">
        <p14:creationId xmlns:p14="http://schemas.microsoft.com/office/powerpoint/2010/main" val="3014056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254000" y="5085160"/>
            <a:ext cx="11684000" cy="1152128"/>
          </a:xfrm>
          <a:solidFill>
            <a:schemeClr val="accent1"/>
          </a:solidFill>
        </p:spPr>
        <p:txBody>
          <a:bodyPr lIns="144000" tIns="108000" bIns="0" anchor="t" anchorCtr="0"/>
          <a:lstStyle>
            <a:lvl1pPr marL="0" indent="0" algn="l">
              <a:lnSpc>
                <a:spcPct val="100000"/>
              </a:lnSpc>
              <a:buNone/>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subtitle</a:t>
            </a:r>
          </a:p>
        </p:txBody>
      </p:sp>
      <p:sp>
        <p:nvSpPr>
          <p:cNvPr id="2" name="Titel 1"/>
          <p:cNvSpPr>
            <a:spLocks noGrp="1"/>
          </p:cNvSpPr>
          <p:nvPr>
            <p:ph type="ctrTitle" hasCustomPrompt="1"/>
          </p:nvPr>
        </p:nvSpPr>
        <p:spPr>
          <a:xfrm>
            <a:off x="254000" y="3270662"/>
            <a:ext cx="11684000" cy="1814498"/>
          </a:xfrm>
          <a:solidFill>
            <a:schemeClr val="accent1"/>
          </a:solidFill>
        </p:spPr>
        <p:txBody>
          <a:bodyPr wrap="square" lIns="144000" tIns="72000" anchor="t" anchorCtr="0"/>
          <a:lstStyle>
            <a:lvl1pPr>
              <a:lnSpc>
                <a:spcPct val="100000"/>
              </a:lnSpc>
              <a:spcBef>
                <a:spcPts val="0"/>
              </a:spcBef>
              <a:defRPr sz="2400">
                <a:solidFill>
                  <a:schemeClr val="bg1"/>
                </a:solidFill>
              </a:defRPr>
            </a:lvl1pPr>
          </a:lstStyle>
          <a:p>
            <a:r>
              <a:rPr lang="en-GB" dirty="0"/>
              <a:t>Add title</a:t>
            </a:r>
          </a:p>
        </p:txBody>
      </p:sp>
      <p:sp>
        <p:nvSpPr>
          <p:cNvPr id="11" name="Bildplatzhalter 10"/>
          <p:cNvSpPr>
            <a:spLocks noGrp="1"/>
          </p:cNvSpPr>
          <p:nvPr>
            <p:ph type="pic" sz="quarter" idx="13"/>
          </p:nvPr>
        </p:nvSpPr>
        <p:spPr>
          <a:xfrm>
            <a:off x="254000" y="460862"/>
            <a:ext cx="11684000" cy="2809800"/>
          </a:xfrm>
        </p:spPr>
        <p:txBody>
          <a:bodyPr/>
          <a:lstStyle/>
          <a:p>
            <a:r>
              <a:rPr lang="nl-NL"/>
              <a:t>Klik op het pictogram als u een afbeelding wilt toevoegen</a:t>
            </a:r>
            <a:endParaRPr lang="en-GB" dirty="0"/>
          </a:p>
        </p:txBody>
      </p:sp>
      <p:sp>
        <p:nvSpPr>
          <p:cNvPr id="5" name="Action Button: Go Forward or Next 4">
            <a:hlinkClick r:id="" action="ppaction://hlinkshowjump?jump=nextslide" highlightClick="1"/>
            <a:extLst>
              <a:ext uri="{FF2B5EF4-FFF2-40B4-BE49-F238E27FC236}">
                <a16:creationId xmlns:a16="http://schemas.microsoft.com/office/drawing/2014/main" id="{048E2413-9714-4EF5-ABD9-2C32BB629B10}"/>
              </a:ext>
            </a:extLst>
          </p:cNvPr>
          <p:cNvSpPr/>
          <p:nvPr userDrawn="1"/>
        </p:nvSpPr>
        <p:spPr>
          <a:xfrm>
            <a:off x="11334493" y="77784"/>
            <a:ext cx="564632" cy="32012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Go Home 6">
            <a:hlinkClick r:id="" action="ppaction://hlinkshowjump?jump=firstslide" highlightClick="1"/>
            <a:extLst>
              <a:ext uri="{FF2B5EF4-FFF2-40B4-BE49-F238E27FC236}">
                <a16:creationId xmlns:a16="http://schemas.microsoft.com/office/drawing/2014/main" id="{0DAFB6C1-EE4D-4E02-8811-EC170794D306}"/>
              </a:ext>
            </a:extLst>
          </p:cNvPr>
          <p:cNvSpPr/>
          <p:nvPr userDrawn="1"/>
        </p:nvSpPr>
        <p:spPr>
          <a:xfrm>
            <a:off x="10583500" y="77783"/>
            <a:ext cx="564632" cy="32012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03037428"/>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31800" y="4823308"/>
            <a:ext cx="11328400" cy="1013969"/>
          </a:xfrm>
          <a:solidFill>
            <a:schemeClr val="accent1"/>
          </a:solidFill>
        </p:spPr>
        <p:txBody>
          <a:bodyPr wrap="square" lIns="144000" tIns="108000" anchor="t" anchorCtr="0"/>
          <a:lstStyle>
            <a:lvl1pPr>
              <a:lnSpc>
                <a:spcPct val="100000"/>
              </a:lnSpc>
              <a:spcBef>
                <a:spcPts val="0"/>
              </a:spcBef>
              <a:defRPr sz="21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431800" y="5809756"/>
            <a:ext cx="11328400" cy="427535"/>
          </a:xfrm>
          <a:solidFill>
            <a:schemeClr val="accent1"/>
          </a:solidFill>
        </p:spPr>
        <p:txBody>
          <a:bodyPr lIns="144000" bIns="108000" anchor="b" anchorCtr="0">
            <a:noAutofit/>
          </a:bodyPr>
          <a:lstStyle>
            <a:lvl1pPr marL="0" indent="0" algn="l">
              <a:lnSpc>
                <a:spcPct val="100000"/>
              </a:lnSpc>
              <a:buNone/>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a:xfrm>
            <a:off x="10583500" y="6308726"/>
            <a:ext cx="816091" cy="468312"/>
          </a:xfrm>
          <a:prstGeom prst="rect">
            <a:avLst/>
          </a:prstGeom>
        </p:spPr>
        <p:txBody>
          <a:bodyPr/>
          <a:lstStyle/>
          <a:p>
            <a:r>
              <a:rPr lang="en-US" dirty="0"/>
              <a:t>26.01.2023</a:t>
            </a:r>
            <a:endParaRPr lang="en-GB" dirty="0"/>
          </a:p>
        </p:txBody>
      </p:sp>
      <p:sp>
        <p:nvSpPr>
          <p:cNvPr id="5" name="Fußzeilenplatzhalter 4"/>
          <p:cNvSpPr>
            <a:spLocks noGrp="1"/>
          </p:cNvSpPr>
          <p:nvPr>
            <p:ph type="ftr" sz="quarter" idx="11"/>
          </p:nvPr>
        </p:nvSpPr>
        <p:spPr>
          <a:xfrm>
            <a:off x="9221092" y="6308726"/>
            <a:ext cx="1153059" cy="468312"/>
          </a:xfrm>
          <a:prstGeom prst="rect">
            <a:avLst/>
          </a:prstGeom>
        </p:spPr>
        <p:txBody>
          <a:bodyPr/>
          <a:lstStyle/>
          <a:p>
            <a:r>
              <a:rPr lang="en-GB"/>
              <a:t>Rob Spaargaren</a:t>
            </a:r>
            <a:endParaRPr lang="en-GB" dirty="0"/>
          </a:p>
        </p:txBody>
      </p:sp>
      <p:sp>
        <p:nvSpPr>
          <p:cNvPr id="6" name="Foliennummernplatzhalter 5"/>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431800" y="620713"/>
            <a:ext cx="1132840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56614783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31800" y="4823308"/>
            <a:ext cx="11328400" cy="1013969"/>
          </a:xfrm>
          <a:solidFill>
            <a:schemeClr val="accent1"/>
          </a:solidFill>
        </p:spPr>
        <p:txBody>
          <a:bodyPr wrap="square" lIns="144000" tIns="108000" anchor="t" anchorCtr="0"/>
          <a:lstStyle>
            <a:lvl1pPr>
              <a:lnSpc>
                <a:spcPct val="100000"/>
              </a:lnSpc>
              <a:spcBef>
                <a:spcPts val="0"/>
              </a:spcBef>
              <a:defRPr sz="21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431800" y="5809756"/>
            <a:ext cx="11328400" cy="427535"/>
          </a:xfrm>
          <a:solidFill>
            <a:schemeClr val="accent1"/>
          </a:solidFill>
        </p:spPr>
        <p:txBody>
          <a:bodyPr lIns="144000" bIns="108000" anchor="b" anchorCtr="0">
            <a:noAutofit/>
          </a:bodyPr>
          <a:lstStyle>
            <a:lvl1pPr marL="0" indent="0" algn="l">
              <a:lnSpc>
                <a:spcPct val="100000"/>
              </a:lnSpc>
              <a:buNone/>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a:xfrm>
            <a:off x="10583500" y="6308726"/>
            <a:ext cx="816091" cy="468312"/>
          </a:xfrm>
          <a:prstGeom prst="rect">
            <a:avLst/>
          </a:prstGeom>
        </p:spPr>
        <p:txBody>
          <a:bodyPr/>
          <a:lstStyle/>
          <a:p>
            <a:r>
              <a:rPr lang="en-US" dirty="0"/>
              <a:t>26.01.2023</a:t>
            </a:r>
            <a:endParaRPr lang="en-GB" dirty="0"/>
          </a:p>
        </p:txBody>
      </p:sp>
      <p:sp>
        <p:nvSpPr>
          <p:cNvPr id="5" name="Fußzeilenplatzhalter 4"/>
          <p:cNvSpPr>
            <a:spLocks noGrp="1"/>
          </p:cNvSpPr>
          <p:nvPr>
            <p:ph type="ftr" sz="quarter" idx="11"/>
          </p:nvPr>
        </p:nvSpPr>
        <p:spPr>
          <a:xfrm>
            <a:off x="9224209" y="6308726"/>
            <a:ext cx="1153059" cy="468312"/>
          </a:xfrm>
          <a:prstGeom prst="rect">
            <a:avLst/>
          </a:prstGeom>
        </p:spPr>
        <p:txBody>
          <a:bodyPr/>
          <a:lstStyle/>
          <a:p>
            <a:r>
              <a:rPr lang="en-GB"/>
              <a:t>Rob Spaargaren</a:t>
            </a:r>
            <a:endParaRPr lang="en-GB" dirty="0"/>
          </a:p>
        </p:txBody>
      </p:sp>
      <p:sp>
        <p:nvSpPr>
          <p:cNvPr id="6" name="Foliennummernplatzhalter 5"/>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431800" y="620713"/>
            <a:ext cx="1132840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80838337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31800" y="4823308"/>
            <a:ext cx="11328400" cy="1013969"/>
          </a:xfrm>
          <a:noFill/>
        </p:spPr>
        <p:txBody>
          <a:bodyPr wrap="square" lIns="144000" tIns="108000" anchor="t" anchorCtr="0"/>
          <a:lstStyle>
            <a:lvl1pPr>
              <a:lnSpc>
                <a:spcPct val="100000"/>
              </a:lnSpc>
              <a:spcBef>
                <a:spcPts val="0"/>
              </a:spcBef>
              <a:defRPr sz="21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431800" y="5809756"/>
            <a:ext cx="11328400" cy="427535"/>
          </a:xfrm>
          <a:noFill/>
        </p:spPr>
        <p:txBody>
          <a:bodyPr lIns="144000" bIns="108000" anchor="b" anchorCtr="0">
            <a:noAutofit/>
          </a:bodyPr>
          <a:lstStyle>
            <a:lvl1pPr marL="0" indent="0" algn="l">
              <a:lnSpc>
                <a:spcPct val="100000"/>
              </a:lnSpc>
              <a:buNone/>
              <a:defRPr sz="135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a:xfrm>
            <a:off x="10583500" y="6308726"/>
            <a:ext cx="816091" cy="468312"/>
          </a:xfrm>
          <a:prstGeom prst="rect">
            <a:avLst/>
          </a:prstGeom>
        </p:spPr>
        <p:txBody>
          <a:bodyPr/>
          <a:lstStyle/>
          <a:p>
            <a:r>
              <a:rPr lang="en-US" dirty="0"/>
              <a:t>26.01.2023</a:t>
            </a:r>
            <a:endParaRPr lang="en-GB" dirty="0"/>
          </a:p>
        </p:txBody>
      </p:sp>
      <p:sp>
        <p:nvSpPr>
          <p:cNvPr id="5" name="Fußzeilenplatzhalter 4"/>
          <p:cNvSpPr>
            <a:spLocks noGrp="1"/>
          </p:cNvSpPr>
          <p:nvPr>
            <p:ph type="ftr" sz="quarter" idx="11"/>
          </p:nvPr>
        </p:nvSpPr>
        <p:spPr>
          <a:xfrm>
            <a:off x="9221092" y="6308726"/>
            <a:ext cx="1153059" cy="468312"/>
          </a:xfrm>
          <a:prstGeom prst="rect">
            <a:avLst/>
          </a:prstGeom>
        </p:spPr>
        <p:txBody>
          <a:bodyPr/>
          <a:lstStyle/>
          <a:p>
            <a:r>
              <a:rPr lang="en-GB"/>
              <a:t>Rob Spaargaren</a:t>
            </a:r>
            <a:endParaRPr lang="en-GB" dirty="0"/>
          </a:p>
        </p:txBody>
      </p:sp>
      <p:sp>
        <p:nvSpPr>
          <p:cNvPr id="6" name="Foliennummernplatzhalter 5"/>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431800" y="620716"/>
            <a:ext cx="1132840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48686319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grpSp>
        <p:nvGrpSpPr>
          <p:cNvPr id="10" name="Gruppieren 9"/>
          <p:cNvGrpSpPr/>
          <p:nvPr userDrawn="1"/>
        </p:nvGrpSpPr>
        <p:grpSpPr>
          <a:xfrm>
            <a:off x="-503567" y="-385093"/>
            <a:ext cx="12506653" cy="7159750"/>
            <a:chOff x="-377675" y="-385093"/>
            <a:chExt cx="9379990" cy="7159750"/>
          </a:xfrm>
        </p:grpSpPr>
        <p:cxnSp>
          <p:nvCxnSpPr>
            <p:cNvPr id="13" name="Gerade Verbindung 12"/>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rot="5400000">
              <a:off x="8689266"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 name="Gerade Verbindung 14"/>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6" name="Gerade Verbindung 15"/>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7" name="Gerade Verbindung 16"/>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8" name="Gerade Verbindung 1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p:nvCxnSpPr>
          <p:spPr>
            <a:xfrm rot="5400000">
              <a:off x="4438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4" name="Gerade Verbindung 2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Gerade Verbindung 24"/>
            <p:cNvCxnSpPr/>
            <p:nvPr userDrawn="1"/>
          </p:nvCxnSpPr>
          <p:spPr>
            <a:xfrm rot="5400000">
              <a:off x="88704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5" name="Bildplatzhalter 4"/>
          <p:cNvSpPr>
            <a:spLocks noGrp="1"/>
          </p:cNvSpPr>
          <p:nvPr>
            <p:ph type="pic" sz="quarter" idx="10" hasCustomPrompt="1"/>
          </p:nvPr>
        </p:nvSpPr>
        <p:spPr>
          <a:xfrm>
            <a:off x="0" y="0"/>
            <a:ext cx="12192000"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3" name="Untertitel 2"/>
          <p:cNvSpPr>
            <a:spLocks noGrp="1"/>
          </p:cNvSpPr>
          <p:nvPr>
            <p:ph type="subTitle" idx="1" hasCustomPrompt="1"/>
          </p:nvPr>
        </p:nvSpPr>
        <p:spPr bwMode="gray">
          <a:xfrm>
            <a:off x="431800" y="620714"/>
            <a:ext cx="11328397" cy="465726"/>
          </a:xfrm>
          <a:solidFill>
            <a:schemeClr val="bg1"/>
          </a:solidFill>
          <a:ln>
            <a:noFill/>
          </a:ln>
        </p:spPr>
        <p:txBody>
          <a:bodyPr lIns="151200" tIns="90000" anchor="t" anchorCtr="0"/>
          <a:lstStyle>
            <a:lvl1pPr marL="0" indent="0" algn="l">
              <a:lnSpc>
                <a:spcPct val="100000"/>
              </a:lnSpc>
              <a:buNone/>
              <a:defRPr sz="135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subtitle</a:t>
            </a:r>
          </a:p>
        </p:txBody>
      </p:sp>
      <p:grpSp>
        <p:nvGrpSpPr>
          <p:cNvPr id="6" name="Gruppieren 5"/>
          <p:cNvGrpSpPr/>
          <p:nvPr userDrawn="1"/>
        </p:nvGrpSpPr>
        <p:grpSpPr>
          <a:xfrm>
            <a:off x="190500" y="152403"/>
            <a:ext cx="11811000" cy="612775"/>
            <a:chOff x="142875" y="152400"/>
            <a:chExt cx="8858250" cy="612775"/>
          </a:xfrm>
          <a:solidFill>
            <a:schemeClr val="accent1"/>
          </a:solidFill>
        </p:grpSpPr>
        <p:sp>
          <p:nvSpPr>
            <p:cNvPr id="7" name="Rechteck 6"/>
            <p:cNvSpPr/>
            <p:nvPr userDrawn="1"/>
          </p:nvSpPr>
          <p:spPr>
            <a:xfrm>
              <a:off x="142875" y="152400"/>
              <a:ext cx="8858250" cy="4683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Rechteck 8"/>
            <p:cNvSpPr/>
            <p:nvPr userDrawn="1"/>
          </p:nvSpPr>
          <p:spPr>
            <a:xfrm>
              <a:off x="142875" y="597694"/>
              <a:ext cx="180975"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Rechteck 10"/>
            <p:cNvSpPr/>
            <p:nvPr userDrawn="1"/>
          </p:nvSpPr>
          <p:spPr>
            <a:xfrm>
              <a:off x="8820150" y="597693"/>
              <a:ext cx="180975"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2" name="Bild 18" descr="g_eth_logo_kurz_neg_Schutzraum.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06000"/>
              <a:ext cx="971061" cy="158400"/>
            </a:xfrm>
            <a:prstGeom prst="rect">
              <a:avLst/>
            </a:prstGeom>
            <a:grpFill/>
          </p:spPr>
        </p:pic>
      </p:grpSp>
      <p:sp>
        <p:nvSpPr>
          <p:cNvPr id="2" name="Titel 1"/>
          <p:cNvSpPr>
            <a:spLocks noGrp="1"/>
          </p:cNvSpPr>
          <p:nvPr>
            <p:ph type="ctrTitle" hasCustomPrompt="1"/>
          </p:nvPr>
        </p:nvSpPr>
        <p:spPr>
          <a:xfrm>
            <a:off x="431802" y="1044002"/>
            <a:ext cx="11328399" cy="980063"/>
          </a:xfrm>
          <a:solidFill>
            <a:schemeClr val="bg1"/>
          </a:solidFill>
        </p:spPr>
        <p:txBody>
          <a:bodyPr wrap="square" lIns="144000" tIns="0" anchor="t" anchorCtr="0"/>
          <a:lstStyle>
            <a:lvl1pPr>
              <a:lnSpc>
                <a:spcPct val="100000"/>
              </a:lnSpc>
              <a:spcBef>
                <a:spcPts val="0"/>
              </a:spcBef>
              <a:defRPr sz="2100"/>
            </a:lvl1pPr>
          </a:lstStyle>
          <a:p>
            <a:r>
              <a:rPr lang="en-GB" dirty="0"/>
              <a:t>Add title</a:t>
            </a:r>
          </a:p>
        </p:txBody>
      </p:sp>
      <p:sp>
        <p:nvSpPr>
          <p:cNvPr id="4" name="Textfeld 3"/>
          <p:cNvSpPr txBox="1"/>
          <p:nvPr userDrawn="1"/>
        </p:nvSpPr>
        <p:spPr>
          <a:xfrm>
            <a:off x="431800" y="6957492"/>
            <a:ext cx="11328397" cy="161583"/>
          </a:xfrm>
          <a:prstGeom prst="rect">
            <a:avLst/>
          </a:prstGeom>
          <a:noFill/>
        </p:spPr>
        <p:txBody>
          <a:bodyPr wrap="square" lIns="0" tIns="0" rIns="0" bIns="0" rtlCol="0">
            <a:spAutoFit/>
          </a:bodyPr>
          <a:lstStyle/>
          <a:p>
            <a:r>
              <a:rPr lang="en-GB" sz="1050" dirty="0">
                <a:solidFill>
                  <a:schemeClr val="tx1"/>
                </a:solidFill>
              </a:rPr>
              <a:t>Change picture</a:t>
            </a:r>
            <a:r>
              <a:rPr lang="en-GB" sz="1050" baseline="0" dirty="0">
                <a:solidFill>
                  <a:schemeClr val="tx1"/>
                </a:solidFill>
              </a:rPr>
              <a:t>: Select picture – right click – change picture</a:t>
            </a:r>
            <a:endParaRPr lang="en-GB" sz="1050" dirty="0">
              <a:solidFill>
                <a:schemeClr val="tx1"/>
              </a:solidFill>
            </a:endParaRPr>
          </a:p>
        </p:txBody>
      </p:sp>
    </p:spTree>
    <p:extLst>
      <p:ext uri="{BB962C8B-B14F-4D97-AF65-F5344CB8AC3E}">
        <p14:creationId xmlns:p14="http://schemas.microsoft.com/office/powerpoint/2010/main" val="50624929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31800" y="2024064"/>
            <a:ext cx="1132840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a:xfrm>
            <a:off x="10583500" y="6308726"/>
            <a:ext cx="816091" cy="468312"/>
          </a:xfrm>
          <a:prstGeom prst="rect">
            <a:avLst/>
          </a:prstGeom>
        </p:spPr>
        <p:txBody>
          <a:bodyPr/>
          <a:lstStyle>
            <a:lvl1pPr>
              <a:defRPr/>
            </a:lvl1pPr>
          </a:lstStyle>
          <a:p>
            <a:r>
              <a:rPr lang="en-US" dirty="0"/>
              <a:t>26.01.2023</a:t>
            </a:r>
            <a:endParaRPr lang="en-GB" dirty="0"/>
          </a:p>
        </p:txBody>
      </p:sp>
      <p:sp>
        <p:nvSpPr>
          <p:cNvPr id="5" name="Fußzeilenplatzhalter 4"/>
          <p:cNvSpPr>
            <a:spLocks noGrp="1"/>
          </p:cNvSpPr>
          <p:nvPr>
            <p:ph type="ftr" sz="quarter" idx="11"/>
          </p:nvPr>
        </p:nvSpPr>
        <p:spPr>
          <a:xfrm>
            <a:off x="9221092" y="6308726"/>
            <a:ext cx="1153059" cy="468312"/>
          </a:xfrm>
          <a:prstGeom prst="rect">
            <a:avLst/>
          </a:prstGeom>
        </p:spPr>
        <p:txBody>
          <a:bodyPr/>
          <a:lstStyle>
            <a:lvl1pPr>
              <a:defRPr/>
            </a:lvl1pPr>
          </a:lstStyle>
          <a:p>
            <a:r>
              <a:rPr lang="en-GB" dirty="0"/>
              <a:t>Rob Spaargaren</a:t>
            </a:r>
          </a:p>
        </p:txBody>
      </p:sp>
      <p:sp>
        <p:nvSpPr>
          <p:cNvPr id="6" name="Foliennummernplatzhalter 5"/>
          <p:cNvSpPr>
            <a:spLocks noGrp="1"/>
          </p:cNvSpPr>
          <p:nvPr>
            <p:ph type="sldNum" sz="quarter" idx="12"/>
          </p:nvPr>
        </p:nvSpPr>
        <p:spPr>
          <a:xfrm>
            <a:off x="11501802" y="6308726"/>
            <a:ext cx="546860" cy="468312"/>
          </a:xfrm>
          <a:prstGeom prst="rect">
            <a:avLst/>
          </a:prstGeom>
        </p:spPr>
        <p:txBody>
          <a:bodyPr/>
          <a:lstStyle/>
          <a:p>
            <a:fld id="{6C6AE60A-B69C-4790-82F7-3882EDF23186}" type="slidenum">
              <a:rPr lang="en-GB" smtClean="0"/>
              <a:pPr/>
              <a:t>‹#›</a:t>
            </a:fld>
            <a:r>
              <a:rPr lang="en-GB" dirty="0"/>
              <a:t>/21</a:t>
            </a:r>
          </a:p>
        </p:txBody>
      </p:sp>
      <p:sp>
        <p:nvSpPr>
          <p:cNvPr id="7" name="Titel 6"/>
          <p:cNvSpPr>
            <a:spLocks noGrp="1"/>
          </p:cNvSpPr>
          <p:nvPr>
            <p:ph type="title" hasCustomPrompt="1"/>
          </p:nvPr>
        </p:nvSpPr>
        <p:spPr>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72179563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31800" y="2024064"/>
            <a:ext cx="1132840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5" name="Fußzeilenplatzhalter 4"/>
          <p:cNvSpPr>
            <a:spLocks noGrp="1"/>
          </p:cNvSpPr>
          <p:nvPr>
            <p:ph type="ftr" sz="quarter" idx="11"/>
          </p:nvPr>
        </p:nvSpPr>
        <p:spPr>
          <a:xfrm>
            <a:off x="9221092" y="6308726"/>
            <a:ext cx="1153059" cy="468312"/>
          </a:xfrm>
          <a:prstGeom prst="rect">
            <a:avLst/>
          </a:prstGeom>
        </p:spPr>
        <p:txBody>
          <a:bodyPr/>
          <a:lstStyle>
            <a:lvl1pPr>
              <a:defRPr/>
            </a:lvl1pPr>
          </a:lstStyle>
          <a:p>
            <a:r>
              <a:rPr lang="en-GB" dirty="0"/>
              <a:t>Rob Spaargaren</a:t>
            </a:r>
          </a:p>
        </p:txBody>
      </p:sp>
      <p:sp>
        <p:nvSpPr>
          <p:cNvPr id="6" name="Foliennummernplatzhalter 5"/>
          <p:cNvSpPr>
            <a:spLocks noGrp="1"/>
          </p:cNvSpPr>
          <p:nvPr>
            <p:ph type="sldNum" sz="quarter" idx="12"/>
          </p:nvPr>
        </p:nvSpPr>
        <p:spPr>
          <a:xfrm>
            <a:off x="11501801" y="6308726"/>
            <a:ext cx="432203" cy="468312"/>
          </a:xfrm>
          <a:prstGeom prst="rect">
            <a:avLst/>
          </a:prstGeom>
        </p:spPr>
        <p:txBody>
          <a:bodyPr/>
          <a:lstStyle/>
          <a:p>
            <a:fld id="{6C6AE60A-B69C-4790-82F7-3882EDF23186}" type="slidenum">
              <a:rPr lang="en-GB" smtClean="0"/>
              <a:pPr/>
              <a:t>‹#›</a:t>
            </a:fld>
            <a:endParaRPr lang="en-GB" dirty="0"/>
          </a:p>
        </p:txBody>
      </p:sp>
      <p:sp>
        <p:nvSpPr>
          <p:cNvPr id="7" name="Titel 6"/>
          <p:cNvSpPr>
            <a:spLocks noGrp="1"/>
          </p:cNvSpPr>
          <p:nvPr>
            <p:ph type="title" hasCustomPrompt="1"/>
          </p:nvPr>
        </p:nvSpPr>
        <p:spPr>
          <a:solidFill>
            <a:schemeClr val="bg1"/>
          </a:solidFill>
        </p:spPr>
        <p:txBody>
          <a:bodyPr/>
          <a:lstStyle>
            <a:lvl1pPr>
              <a:defRPr/>
            </a:lvl1pPr>
          </a:lstStyle>
          <a:p>
            <a:r>
              <a:rPr lang="en-GB" dirty="0"/>
              <a:t>Add title</a:t>
            </a:r>
          </a:p>
        </p:txBody>
      </p:sp>
      <p:sp>
        <p:nvSpPr>
          <p:cNvPr id="9" name="Datumsplatzhalter 3">
            <a:extLst>
              <a:ext uri="{FF2B5EF4-FFF2-40B4-BE49-F238E27FC236}">
                <a16:creationId xmlns:a16="http://schemas.microsoft.com/office/drawing/2014/main" id="{5FCBAB35-0D33-4BB5-B51D-C8D1417CE622}"/>
              </a:ext>
            </a:extLst>
          </p:cNvPr>
          <p:cNvSpPr>
            <a:spLocks noGrp="1"/>
          </p:cNvSpPr>
          <p:nvPr>
            <p:ph type="dt" sz="half" idx="2"/>
          </p:nvPr>
        </p:nvSpPr>
        <p:spPr>
          <a:xfrm>
            <a:off x="10583500" y="6308726"/>
            <a:ext cx="816091" cy="468312"/>
          </a:xfrm>
          <a:prstGeom prst="rect">
            <a:avLst/>
          </a:prstGeom>
        </p:spPr>
        <p:txBody>
          <a:bodyPr vert="horz" wrap="none" lIns="0" tIns="0" rIns="0" bIns="0" rtlCol="0" anchor="ctr"/>
          <a:lstStyle>
            <a:lvl1pPr algn="ctr">
              <a:defRPr sz="600">
                <a:solidFill>
                  <a:schemeClr val="tx1"/>
                </a:solidFill>
              </a:defRPr>
            </a:lvl1pPr>
          </a:lstStyle>
          <a:p>
            <a:r>
              <a:rPr lang="en-US" dirty="0"/>
              <a:t>26.01.2023</a:t>
            </a:r>
            <a:endParaRPr lang="en-GB" dirty="0"/>
          </a:p>
        </p:txBody>
      </p:sp>
      <p:sp>
        <p:nvSpPr>
          <p:cNvPr id="8" name="Action Button: Go Forward or Next 7">
            <a:hlinkClick r:id="" action="ppaction://hlinkshowjump?jump=nextslide" highlightClick="1"/>
            <a:extLst>
              <a:ext uri="{FF2B5EF4-FFF2-40B4-BE49-F238E27FC236}">
                <a16:creationId xmlns:a16="http://schemas.microsoft.com/office/drawing/2014/main" id="{AC4D434D-4B67-412E-BF38-F674F1AC4302}"/>
              </a:ext>
            </a:extLst>
          </p:cNvPr>
          <p:cNvSpPr/>
          <p:nvPr userDrawn="1"/>
        </p:nvSpPr>
        <p:spPr>
          <a:xfrm>
            <a:off x="11334493" y="77784"/>
            <a:ext cx="564632" cy="32012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Go Back or Previous 9">
            <a:hlinkClick r:id="" action="ppaction://hlinkshowjump?jump=previousslide" highlightClick="1"/>
            <a:extLst>
              <a:ext uri="{FF2B5EF4-FFF2-40B4-BE49-F238E27FC236}">
                <a16:creationId xmlns:a16="http://schemas.microsoft.com/office/drawing/2014/main" id="{BE5B02AF-20B9-4275-9A0D-F7B6D45B37E0}"/>
              </a:ext>
            </a:extLst>
          </p:cNvPr>
          <p:cNvSpPr/>
          <p:nvPr userDrawn="1"/>
        </p:nvSpPr>
        <p:spPr>
          <a:xfrm>
            <a:off x="9832507" y="77782"/>
            <a:ext cx="564632" cy="320125"/>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Home 10">
            <a:hlinkClick r:id="" action="ppaction://hlinkshowjump?jump=firstslide" highlightClick="1"/>
            <a:extLst>
              <a:ext uri="{FF2B5EF4-FFF2-40B4-BE49-F238E27FC236}">
                <a16:creationId xmlns:a16="http://schemas.microsoft.com/office/drawing/2014/main" id="{166B2B8A-6881-4C9E-8219-DF48573FE7C6}"/>
              </a:ext>
            </a:extLst>
          </p:cNvPr>
          <p:cNvSpPr/>
          <p:nvPr userDrawn="1"/>
        </p:nvSpPr>
        <p:spPr>
          <a:xfrm>
            <a:off x="10583500" y="77783"/>
            <a:ext cx="564632" cy="32012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5039E5A6-E0F1-46F5-B6E2-5FA6C2CFEAF0}"/>
              </a:ext>
            </a:extLst>
          </p:cNvPr>
          <p:cNvSpPr txBox="1"/>
          <p:nvPr userDrawn="1"/>
        </p:nvSpPr>
        <p:spPr>
          <a:xfrm>
            <a:off x="3885449" y="49207"/>
            <a:ext cx="4267200" cy="369332"/>
          </a:xfrm>
          <a:prstGeom prst="rect">
            <a:avLst/>
          </a:prstGeom>
          <a:noFill/>
        </p:spPr>
        <p:txBody>
          <a:bodyPr wrap="square" rtlCol="0">
            <a:spAutoFit/>
          </a:bodyPr>
          <a:lstStyle/>
          <a:p>
            <a:r>
              <a:rPr lang="en-GB" dirty="0">
                <a:solidFill>
                  <a:schemeClr val="bg1"/>
                </a:solidFill>
                <a:hlinkClick r:id="rId2" action="ppaction://hlinksldjump">
                  <a:extLst>
                    <a:ext uri="{A12FA001-AC4F-418D-AE19-62706E023703}">
                      <ahyp:hlinkClr xmlns:ahyp="http://schemas.microsoft.com/office/drawing/2018/hyperlinkcolor" val="tx"/>
                    </a:ext>
                  </a:extLst>
                </a:hlinkClick>
              </a:rPr>
              <a:t>Introduction</a:t>
            </a:r>
            <a:r>
              <a:rPr lang="en-GB" dirty="0">
                <a:solidFill>
                  <a:schemeClr val="bg1"/>
                </a:solidFill>
              </a:rPr>
              <a:t> – </a:t>
            </a:r>
            <a:r>
              <a:rPr lang="en-GB" dirty="0">
                <a:solidFill>
                  <a:schemeClr val="bg1"/>
                </a:solidFill>
                <a:hlinkClick r:id="rId3" action="ppaction://hlinksldjump">
                  <a:extLst>
                    <a:ext uri="{A12FA001-AC4F-418D-AE19-62706E023703}">
                      <ahyp:hlinkClr xmlns:ahyp="http://schemas.microsoft.com/office/drawing/2018/hyperlinkcolor" val="tx"/>
                    </a:ext>
                  </a:extLst>
                </a:hlinkClick>
              </a:rPr>
              <a:t>Composition</a:t>
            </a:r>
            <a:r>
              <a:rPr lang="en-GB" dirty="0">
                <a:solidFill>
                  <a:schemeClr val="bg1"/>
                </a:solidFill>
              </a:rPr>
              <a:t> - </a:t>
            </a:r>
            <a:r>
              <a:rPr lang="en-GB" dirty="0">
                <a:solidFill>
                  <a:schemeClr val="bg1"/>
                </a:solidFill>
                <a:hlinkClick r:id="rId4" action="ppaction://hlinksldjump">
                  <a:extLst>
                    <a:ext uri="{A12FA001-AC4F-418D-AE19-62706E023703}">
                      <ahyp:hlinkClr xmlns:ahyp="http://schemas.microsoft.com/office/drawing/2018/hyperlinkcolor" val="tx"/>
                    </a:ext>
                  </a:extLst>
                </a:hlinkClick>
              </a:rPr>
              <a:t>Properties</a:t>
            </a:r>
            <a:endParaRPr lang="en-GB" dirty="0">
              <a:solidFill>
                <a:schemeClr val="bg1"/>
              </a:solidFill>
            </a:endParaRPr>
          </a:p>
        </p:txBody>
      </p:sp>
    </p:spTree>
    <p:extLst>
      <p:ext uri="{BB962C8B-B14F-4D97-AF65-F5344CB8AC3E}">
        <p14:creationId xmlns:p14="http://schemas.microsoft.com/office/powerpoint/2010/main" val="248759968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31800" y="2024064"/>
            <a:ext cx="1132840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a:xfrm>
            <a:off x="10583500" y="6308726"/>
            <a:ext cx="816091" cy="468312"/>
          </a:xfrm>
          <a:prstGeom prst="rect">
            <a:avLst/>
          </a:prstGeom>
        </p:spPr>
        <p:txBody>
          <a:bodyPr/>
          <a:lstStyle>
            <a:lvl1pPr>
              <a:defRPr/>
            </a:lvl1pPr>
          </a:lstStyle>
          <a:p>
            <a:r>
              <a:rPr lang="en-US" dirty="0"/>
              <a:t>26.01.2023</a:t>
            </a:r>
            <a:endParaRPr lang="en-GB" dirty="0"/>
          </a:p>
        </p:txBody>
      </p:sp>
      <p:sp>
        <p:nvSpPr>
          <p:cNvPr id="5" name="Fußzeilenplatzhalter 4"/>
          <p:cNvSpPr>
            <a:spLocks noGrp="1"/>
          </p:cNvSpPr>
          <p:nvPr>
            <p:ph type="ftr" sz="quarter" idx="11"/>
          </p:nvPr>
        </p:nvSpPr>
        <p:spPr>
          <a:xfrm>
            <a:off x="9221092" y="6308726"/>
            <a:ext cx="1153059" cy="468312"/>
          </a:xfrm>
          <a:prstGeom prst="rect">
            <a:avLst/>
          </a:prstGeom>
        </p:spPr>
        <p:txBody>
          <a:bodyPr/>
          <a:lstStyle>
            <a:lvl1pPr>
              <a:defRPr/>
            </a:lvl1pPr>
          </a:lstStyle>
          <a:p>
            <a:r>
              <a:rPr lang="en-GB" dirty="0"/>
              <a:t>Rob Spaargaren</a:t>
            </a:r>
          </a:p>
        </p:txBody>
      </p:sp>
      <p:sp>
        <p:nvSpPr>
          <p:cNvPr id="6" name="Foliennummernplatzhalter 5"/>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7" name="Titel 6"/>
          <p:cNvSpPr>
            <a:spLocks noGrp="1"/>
          </p:cNvSpPr>
          <p:nvPr>
            <p:ph type="title" hasCustomPrompt="1"/>
          </p:nvPr>
        </p:nvSpPr>
        <p:spPr>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90678969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31800" y="2024064"/>
            <a:ext cx="1132840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a:xfrm>
            <a:off x="10583500" y="6308726"/>
            <a:ext cx="816091" cy="468312"/>
          </a:xfrm>
          <a:prstGeom prst="rect">
            <a:avLst/>
          </a:prstGeom>
        </p:spPr>
        <p:txBody>
          <a:bodyPr/>
          <a:lstStyle>
            <a:lvl1pPr>
              <a:defRPr/>
            </a:lvl1pPr>
          </a:lstStyle>
          <a:p>
            <a:r>
              <a:rPr lang="en-US" dirty="0"/>
              <a:t>26.01.2023</a:t>
            </a:r>
            <a:endParaRPr lang="en-GB" dirty="0"/>
          </a:p>
        </p:txBody>
      </p:sp>
      <p:sp>
        <p:nvSpPr>
          <p:cNvPr id="5" name="Fußzeilenplatzhalter 4"/>
          <p:cNvSpPr>
            <a:spLocks noGrp="1"/>
          </p:cNvSpPr>
          <p:nvPr>
            <p:ph type="ftr" sz="quarter" idx="11"/>
          </p:nvPr>
        </p:nvSpPr>
        <p:spPr>
          <a:xfrm>
            <a:off x="9221092" y="6308726"/>
            <a:ext cx="1153059" cy="468312"/>
          </a:xfrm>
          <a:prstGeom prst="rect">
            <a:avLst/>
          </a:prstGeom>
        </p:spPr>
        <p:txBody>
          <a:bodyPr/>
          <a:lstStyle>
            <a:lvl1pPr>
              <a:defRPr/>
            </a:lvl1pPr>
          </a:lstStyle>
          <a:p>
            <a:r>
              <a:rPr lang="en-GB" dirty="0"/>
              <a:t>Rob Spaargaren</a:t>
            </a:r>
          </a:p>
        </p:txBody>
      </p:sp>
      <p:sp>
        <p:nvSpPr>
          <p:cNvPr id="6" name="Foliennummernplatzhalter 5"/>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7" name="Titel 6"/>
          <p:cNvSpPr>
            <a:spLocks noGrp="1"/>
          </p:cNvSpPr>
          <p:nvPr>
            <p:ph type="title" hasCustomPrompt="1"/>
          </p:nvPr>
        </p:nvSpPr>
        <p:spPr>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26316852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31800" y="2024064"/>
            <a:ext cx="1132840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a:xfrm>
            <a:off x="10583500" y="6308726"/>
            <a:ext cx="816091" cy="468312"/>
          </a:xfrm>
          <a:prstGeom prst="rect">
            <a:avLst/>
          </a:prstGeom>
        </p:spPr>
        <p:txBody>
          <a:bodyPr/>
          <a:lstStyle>
            <a:lvl1pPr>
              <a:defRPr/>
            </a:lvl1pPr>
          </a:lstStyle>
          <a:p>
            <a:r>
              <a:rPr lang="en-US" dirty="0"/>
              <a:t>26.01.2023</a:t>
            </a:r>
            <a:endParaRPr lang="en-GB" dirty="0"/>
          </a:p>
        </p:txBody>
      </p:sp>
      <p:sp>
        <p:nvSpPr>
          <p:cNvPr id="5" name="Fußzeilenplatzhalter 4"/>
          <p:cNvSpPr>
            <a:spLocks noGrp="1"/>
          </p:cNvSpPr>
          <p:nvPr>
            <p:ph type="ftr" sz="quarter" idx="11"/>
          </p:nvPr>
        </p:nvSpPr>
        <p:spPr>
          <a:xfrm>
            <a:off x="9221092" y="6308726"/>
            <a:ext cx="1153059" cy="468312"/>
          </a:xfrm>
          <a:prstGeom prst="rect">
            <a:avLst/>
          </a:prstGeom>
        </p:spPr>
        <p:txBody>
          <a:bodyPr/>
          <a:lstStyle>
            <a:lvl1pPr>
              <a:defRPr/>
            </a:lvl1pPr>
          </a:lstStyle>
          <a:p>
            <a:r>
              <a:rPr lang="en-GB" dirty="0"/>
              <a:t>Rob Spaargaren</a:t>
            </a:r>
          </a:p>
        </p:txBody>
      </p:sp>
      <p:sp>
        <p:nvSpPr>
          <p:cNvPr id="6" name="Foliennummernplatzhalter 5"/>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7" name="Titel 6"/>
          <p:cNvSpPr>
            <a:spLocks noGrp="1"/>
          </p:cNvSpPr>
          <p:nvPr>
            <p:ph type="title" hasCustomPrompt="1"/>
          </p:nvPr>
        </p:nvSpPr>
        <p:spPr>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50115297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31800" y="2024064"/>
            <a:ext cx="1132840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a:xfrm>
            <a:off x="10583500" y="6308726"/>
            <a:ext cx="816091" cy="468312"/>
          </a:xfrm>
          <a:prstGeom prst="rect">
            <a:avLst/>
          </a:prstGeom>
        </p:spPr>
        <p:txBody>
          <a:bodyPr/>
          <a:lstStyle>
            <a:lvl1pPr>
              <a:defRPr/>
            </a:lvl1pPr>
          </a:lstStyle>
          <a:p>
            <a:r>
              <a:rPr lang="en-US" dirty="0"/>
              <a:t>26.01.2023</a:t>
            </a:r>
            <a:endParaRPr lang="en-GB" dirty="0"/>
          </a:p>
        </p:txBody>
      </p:sp>
      <p:sp>
        <p:nvSpPr>
          <p:cNvPr id="5" name="Fußzeilenplatzhalter 4"/>
          <p:cNvSpPr>
            <a:spLocks noGrp="1"/>
          </p:cNvSpPr>
          <p:nvPr>
            <p:ph type="ftr" sz="quarter" idx="11"/>
          </p:nvPr>
        </p:nvSpPr>
        <p:spPr>
          <a:xfrm>
            <a:off x="9221092" y="6308726"/>
            <a:ext cx="1153059" cy="468312"/>
          </a:xfrm>
          <a:prstGeom prst="rect">
            <a:avLst/>
          </a:prstGeom>
        </p:spPr>
        <p:txBody>
          <a:bodyPr/>
          <a:lstStyle>
            <a:lvl1pPr>
              <a:defRPr/>
            </a:lvl1pPr>
          </a:lstStyle>
          <a:p>
            <a:r>
              <a:rPr lang="en-GB" dirty="0"/>
              <a:t>Rob Spaargaren</a:t>
            </a:r>
          </a:p>
        </p:txBody>
      </p:sp>
      <p:sp>
        <p:nvSpPr>
          <p:cNvPr id="6" name="Foliennummernplatzhalter 5"/>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7" name="Titel 6"/>
          <p:cNvSpPr>
            <a:spLocks noGrp="1"/>
          </p:cNvSpPr>
          <p:nvPr>
            <p:ph type="title" hasCustomPrompt="1"/>
          </p:nvPr>
        </p:nvSpPr>
        <p:spPr>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95793596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31800" y="2024064"/>
            <a:ext cx="1132840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a:xfrm>
            <a:off x="10583500" y="6308726"/>
            <a:ext cx="816091" cy="468312"/>
          </a:xfrm>
          <a:prstGeom prst="rect">
            <a:avLst/>
          </a:prstGeom>
        </p:spPr>
        <p:txBody>
          <a:bodyPr/>
          <a:lstStyle>
            <a:lvl1pPr>
              <a:defRPr/>
            </a:lvl1pPr>
          </a:lstStyle>
          <a:p>
            <a:r>
              <a:rPr lang="en-US" dirty="0"/>
              <a:t>26.01.2023</a:t>
            </a:r>
            <a:endParaRPr lang="en-GB" dirty="0"/>
          </a:p>
        </p:txBody>
      </p:sp>
      <p:sp>
        <p:nvSpPr>
          <p:cNvPr id="5" name="Fußzeilenplatzhalter 4"/>
          <p:cNvSpPr>
            <a:spLocks noGrp="1"/>
          </p:cNvSpPr>
          <p:nvPr>
            <p:ph type="ftr" sz="quarter" idx="11"/>
          </p:nvPr>
        </p:nvSpPr>
        <p:spPr>
          <a:xfrm>
            <a:off x="9221092" y="6308726"/>
            <a:ext cx="1153059" cy="468312"/>
          </a:xfrm>
          <a:prstGeom prst="rect">
            <a:avLst/>
          </a:prstGeom>
        </p:spPr>
        <p:txBody>
          <a:bodyPr/>
          <a:lstStyle>
            <a:lvl1pPr>
              <a:defRPr/>
            </a:lvl1pPr>
          </a:lstStyle>
          <a:p>
            <a:r>
              <a:rPr lang="en-GB" dirty="0"/>
              <a:t>Rob Spaargaren</a:t>
            </a:r>
          </a:p>
        </p:txBody>
      </p:sp>
      <p:sp>
        <p:nvSpPr>
          <p:cNvPr id="6" name="Foliennummernplatzhalter 5"/>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7" name="Titel 6"/>
          <p:cNvSpPr>
            <a:spLocks noGrp="1"/>
          </p:cNvSpPr>
          <p:nvPr>
            <p:ph type="title" hasCustomPrompt="1"/>
          </p:nvPr>
        </p:nvSpPr>
        <p:spPr>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395236439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31800" y="2024064"/>
            <a:ext cx="1132840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a:xfrm>
            <a:off x="10583500" y="6308726"/>
            <a:ext cx="816091" cy="468312"/>
          </a:xfrm>
          <a:prstGeom prst="rect">
            <a:avLst/>
          </a:prstGeom>
        </p:spPr>
        <p:txBody>
          <a:bodyPr/>
          <a:lstStyle>
            <a:lvl1pPr>
              <a:defRPr/>
            </a:lvl1pPr>
          </a:lstStyle>
          <a:p>
            <a:r>
              <a:rPr lang="en-US" dirty="0"/>
              <a:t>26.01.2023</a:t>
            </a:r>
            <a:endParaRPr lang="en-GB" dirty="0"/>
          </a:p>
        </p:txBody>
      </p:sp>
      <p:sp>
        <p:nvSpPr>
          <p:cNvPr id="5" name="Fußzeilenplatzhalter 4"/>
          <p:cNvSpPr>
            <a:spLocks noGrp="1"/>
          </p:cNvSpPr>
          <p:nvPr>
            <p:ph type="ftr" sz="quarter" idx="11"/>
          </p:nvPr>
        </p:nvSpPr>
        <p:spPr>
          <a:xfrm>
            <a:off x="9221092" y="6308726"/>
            <a:ext cx="1153059" cy="468312"/>
          </a:xfrm>
          <a:prstGeom prst="rect">
            <a:avLst/>
          </a:prstGeom>
        </p:spPr>
        <p:txBody>
          <a:bodyPr/>
          <a:lstStyle>
            <a:lvl1pPr>
              <a:defRPr/>
            </a:lvl1pPr>
          </a:lstStyle>
          <a:p>
            <a:r>
              <a:rPr lang="en-GB" dirty="0"/>
              <a:t>Rob Spaargaren</a:t>
            </a:r>
          </a:p>
        </p:txBody>
      </p:sp>
      <p:sp>
        <p:nvSpPr>
          <p:cNvPr id="6" name="Foliennummernplatzhalter 5"/>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7" name="Titel 6"/>
          <p:cNvSpPr>
            <a:spLocks noGrp="1"/>
          </p:cNvSpPr>
          <p:nvPr>
            <p:ph type="title" hasCustomPrompt="1"/>
          </p:nvPr>
        </p:nvSpPr>
        <p:spPr>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339377668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31800" y="4823308"/>
            <a:ext cx="11328400" cy="1013969"/>
          </a:xfrm>
          <a:noFill/>
        </p:spPr>
        <p:txBody>
          <a:bodyPr wrap="square" lIns="144000" tIns="108000" anchor="t" anchorCtr="0"/>
          <a:lstStyle>
            <a:lvl1pPr>
              <a:lnSpc>
                <a:spcPct val="100000"/>
              </a:lnSpc>
              <a:spcBef>
                <a:spcPts val="0"/>
              </a:spcBef>
              <a:defRPr sz="21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431800" y="5809756"/>
            <a:ext cx="11328400" cy="427535"/>
          </a:xfrm>
          <a:noFill/>
        </p:spPr>
        <p:txBody>
          <a:bodyPr lIns="144000" bIns="108000" anchor="b" anchorCtr="0">
            <a:noAutofit/>
          </a:bodyPr>
          <a:lstStyle>
            <a:lvl1pPr marL="0" indent="0" algn="l">
              <a:lnSpc>
                <a:spcPct val="100000"/>
              </a:lnSpc>
              <a:buNone/>
              <a:defRPr sz="135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a:xfrm>
            <a:off x="10583500" y="6308726"/>
            <a:ext cx="816091" cy="468312"/>
          </a:xfrm>
          <a:prstGeom prst="rect">
            <a:avLst/>
          </a:prstGeom>
        </p:spPr>
        <p:txBody>
          <a:bodyPr/>
          <a:lstStyle/>
          <a:p>
            <a:r>
              <a:rPr lang="en-US" dirty="0"/>
              <a:t>26.01.2023</a:t>
            </a:r>
            <a:endParaRPr lang="en-GB" dirty="0"/>
          </a:p>
        </p:txBody>
      </p:sp>
      <p:sp>
        <p:nvSpPr>
          <p:cNvPr id="5" name="Fußzeilenplatzhalter 4"/>
          <p:cNvSpPr>
            <a:spLocks noGrp="1"/>
          </p:cNvSpPr>
          <p:nvPr>
            <p:ph type="ftr" sz="quarter" idx="11"/>
          </p:nvPr>
        </p:nvSpPr>
        <p:spPr>
          <a:xfrm>
            <a:off x="9224209" y="6308726"/>
            <a:ext cx="1153059" cy="468312"/>
          </a:xfrm>
          <a:prstGeom prst="rect">
            <a:avLst/>
          </a:prstGeom>
        </p:spPr>
        <p:txBody>
          <a:bodyPr/>
          <a:lstStyle/>
          <a:p>
            <a:r>
              <a:rPr lang="en-GB"/>
              <a:t>Rob Spaargaren</a:t>
            </a:r>
            <a:endParaRPr lang="en-GB" dirty="0"/>
          </a:p>
        </p:txBody>
      </p:sp>
      <p:sp>
        <p:nvSpPr>
          <p:cNvPr id="6" name="Foliennummernplatzhalter 5"/>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431800" y="620716"/>
            <a:ext cx="1132840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271791539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31800" y="2024066"/>
            <a:ext cx="5472000" cy="4213225"/>
          </a:xfrm>
        </p:spPr>
        <p:txBody>
          <a:bodyPr lIns="140400" rIns="0"/>
          <a:lstStyle>
            <a:lvl1pPr>
              <a:lnSpc>
                <a:spcPct val="100000"/>
              </a:lnSpc>
              <a:spcBef>
                <a:spcPts val="375"/>
              </a:spcBef>
              <a:defRPr sz="1500"/>
            </a:lvl1pPr>
            <a:lvl2pPr>
              <a:lnSpc>
                <a:spcPct val="100000"/>
              </a:lnSpc>
              <a:spcBef>
                <a:spcPts val="300"/>
              </a:spcBef>
              <a:defRPr sz="1350"/>
            </a:lvl2pPr>
            <a:lvl3pPr>
              <a:lnSpc>
                <a:spcPct val="100000"/>
              </a:lnSpc>
              <a:spcBef>
                <a:spcPts val="300"/>
              </a:spcBef>
              <a:defRPr sz="1200"/>
            </a:lvl3pPr>
            <a:lvl4pPr marL="808435" indent="-133350">
              <a:lnSpc>
                <a:spcPct val="100000"/>
              </a:lnSpc>
              <a:spcBef>
                <a:spcPts val="300"/>
              </a:spcBef>
              <a:defRPr sz="1050"/>
            </a:lvl4pPr>
            <a:lvl5pPr>
              <a:defRPr sz="1050"/>
            </a:lvl5pPr>
            <a:lvl6pPr>
              <a:defRPr sz="1350"/>
            </a:lvl6pPr>
            <a:lvl7pPr>
              <a:defRPr sz="1350"/>
            </a:lvl7pPr>
            <a:lvl8pPr>
              <a:defRPr sz="1350"/>
            </a:lvl8pPr>
            <a:lvl9pPr>
              <a:defRPr sz="135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8021" y="2024066"/>
            <a:ext cx="5472179" cy="4213225"/>
          </a:xfrm>
        </p:spPr>
        <p:txBody>
          <a:bodyPr lIns="140400" rIns="0"/>
          <a:lstStyle>
            <a:lvl1pPr>
              <a:lnSpc>
                <a:spcPct val="100000"/>
              </a:lnSpc>
              <a:spcBef>
                <a:spcPts val="375"/>
              </a:spcBef>
              <a:defRPr sz="1500"/>
            </a:lvl1pPr>
            <a:lvl2pPr>
              <a:lnSpc>
                <a:spcPct val="100000"/>
              </a:lnSpc>
              <a:spcBef>
                <a:spcPts val="300"/>
              </a:spcBef>
              <a:defRPr sz="1350"/>
            </a:lvl2pPr>
            <a:lvl3pPr>
              <a:lnSpc>
                <a:spcPct val="100000"/>
              </a:lnSpc>
              <a:spcBef>
                <a:spcPts val="300"/>
              </a:spcBef>
              <a:defRPr sz="1200"/>
            </a:lvl3pPr>
            <a:lvl4pPr>
              <a:lnSpc>
                <a:spcPct val="100000"/>
              </a:lnSpc>
              <a:spcBef>
                <a:spcPts val="300"/>
              </a:spcBef>
              <a:defRPr sz="1050"/>
            </a:lvl4pPr>
            <a:lvl5pPr>
              <a:defRPr sz="1050"/>
            </a:lvl5pPr>
            <a:lvl6pPr>
              <a:defRPr sz="1350"/>
            </a:lvl6pPr>
            <a:lvl7pPr>
              <a:defRPr sz="1350"/>
            </a:lvl7pPr>
            <a:lvl8pPr>
              <a:defRPr sz="1350"/>
            </a:lvl8pPr>
            <a:lvl9pPr>
              <a:defRPr sz="135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a:xfrm>
            <a:off x="10583500" y="6308726"/>
            <a:ext cx="816091" cy="468312"/>
          </a:xfrm>
          <a:prstGeom prst="rect">
            <a:avLst/>
          </a:prstGeom>
        </p:spPr>
        <p:txBody>
          <a:bodyPr/>
          <a:lstStyle/>
          <a:p>
            <a:r>
              <a:rPr lang="en-US" dirty="0"/>
              <a:t>26.01.2023</a:t>
            </a:r>
            <a:endParaRPr lang="en-GB" dirty="0"/>
          </a:p>
        </p:txBody>
      </p:sp>
      <p:sp>
        <p:nvSpPr>
          <p:cNvPr id="6" name="Fußzeilenplatzhalter 5"/>
          <p:cNvSpPr>
            <a:spLocks noGrp="1"/>
          </p:cNvSpPr>
          <p:nvPr>
            <p:ph type="ftr" sz="quarter" idx="11"/>
          </p:nvPr>
        </p:nvSpPr>
        <p:spPr>
          <a:xfrm>
            <a:off x="9221092" y="6308726"/>
            <a:ext cx="1153059" cy="468312"/>
          </a:xfrm>
          <a:prstGeom prst="rect">
            <a:avLst/>
          </a:prstGeom>
        </p:spPr>
        <p:txBody>
          <a:bodyPr/>
          <a:lstStyle/>
          <a:p>
            <a:r>
              <a:rPr lang="en-GB"/>
              <a:t>Rob Spaargaren</a:t>
            </a:r>
            <a:endParaRPr lang="en-GB" dirty="0"/>
          </a:p>
        </p:txBody>
      </p:sp>
      <p:sp>
        <p:nvSpPr>
          <p:cNvPr id="7" name="Foliennummernplatzhalter 6"/>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8" name="Titel 7"/>
          <p:cNvSpPr>
            <a:spLocks noGrp="1"/>
          </p:cNvSpPr>
          <p:nvPr>
            <p:ph type="title" hasCustomPrompt="1"/>
          </p:nvPr>
        </p:nvSpPr>
        <p:spPr>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120515799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10583500" y="6308726"/>
            <a:ext cx="816091" cy="468312"/>
          </a:xfrm>
          <a:prstGeom prst="rect">
            <a:avLst/>
          </a:prstGeom>
        </p:spPr>
        <p:txBody>
          <a:bodyPr/>
          <a:lstStyle/>
          <a:p>
            <a:r>
              <a:rPr lang="en-US" dirty="0"/>
              <a:t>26.01.2023</a:t>
            </a:r>
            <a:endParaRPr lang="en-GB" dirty="0"/>
          </a:p>
        </p:txBody>
      </p:sp>
      <p:sp>
        <p:nvSpPr>
          <p:cNvPr id="3" name="Fußzeilenplatzhalter 2"/>
          <p:cNvSpPr>
            <a:spLocks noGrp="1"/>
          </p:cNvSpPr>
          <p:nvPr>
            <p:ph type="ftr" sz="quarter" idx="11"/>
          </p:nvPr>
        </p:nvSpPr>
        <p:spPr>
          <a:xfrm>
            <a:off x="9221092" y="6308726"/>
            <a:ext cx="1153059" cy="468312"/>
          </a:xfrm>
          <a:prstGeom prst="rect">
            <a:avLst/>
          </a:prstGeom>
        </p:spPr>
        <p:txBody>
          <a:bodyPr/>
          <a:lstStyle/>
          <a:p>
            <a:r>
              <a:rPr lang="en-GB"/>
              <a:t>Rob Spaargaren</a:t>
            </a:r>
            <a:endParaRPr lang="en-GB" dirty="0"/>
          </a:p>
        </p:txBody>
      </p:sp>
      <p:sp>
        <p:nvSpPr>
          <p:cNvPr id="4" name="Foliennummernplatzhalter 3"/>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5" name="Titel 4"/>
          <p:cNvSpPr>
            <a:spLocks noGrp="1"/>
          </p:cNvSpPr>
          <p:nvPr>
            <p:ph type="title" hasCustomPrompt="1"/>
          </p:nvPr>
        </p:nvSpPr>
        <p:spPr/>
        <p:txBody>
          <a:bodyPr/>
          <a:lstStyle>
            <a:lvl1pPr>
              <a:defRPr/>
            </a:lvl1pPr>
          </a:lstStyle>
          <a:p>
            <a:r>
              <a:rPr lang="en-GB" dirty="0"/>
              <a:t>Add title</a:t>
            </a:r>
          </a:p>
        </p:txBody>
      </p:sp>
    </p:spTree>
    <p:extLst>
      <p:ext uri="{BB962C8B-B14F-4D97-AF65-F5344CB8AC3E}">
        <p14:creationId xmlns:p14="http://schemas.microsoft.com/office/powerpoint/2010/main" val="359600202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10583500" y="6308726"/>
            <a:ext cx="816091" cy="468312"/>
          </a:xfrm>
          <a:prstGeom prst="rect">
            <a:avLst/>
          </a:prstGeom>
        </p:spPr>
        <p:txBody>
          <a:bodyPr/>
          <a:lstStyle/>
          <a:p>
            <a:r>
              <a:rPr lang="en-US" dirty="0"/>
              <a:t>26.01.2023</a:t>
            </a:r>
            <a:endParaRPr lang="en-GB" dirty="0"/>
          </a:p>
        </p:txBody>
      </p:sp>
      <p:sp>
        <p:nvSpPr>
          <p:cNvPr id="5" name="Fußzeilenplatzhalter 4"/>
          <p:cNvSpPr>
            <a:spLocks noGrp="1"/>
          </p:cNvSpPr>
          <p:nvPr>
            <p:ph type="ftr" sz="quarter" idx="11"/>
          </p:nvPr>
        </p:nvSpPr>
        <p:spPr>
          <a:xfrm>
            <a:off x="9221092" y="6308726"/>
            <a:ext cx="1153059" cy="468312"/>
          </a:xfrm>
          <a:prstGeom prst="rect">
            <a:avLst/>
          </a:prstGeom>
        </p:spPr>
        <p:txBody>
          <a:bodyPr/>
          <a:lstStyle/>
          <a:p>
            <a:r>
              <a:rPr lang="en-GB"/>
              <a:t>Rob Spaargaren</a:t>
            </a:r>
            <a:endParaRPr lang="en-GB" dirty="0"/>
          </a:p>
        </p:txBody>
      </p:sp>
      <p:sp>
        <p:nvSpPr>
          <p:cNvPr id="6" name="Foliennummernplatzhalter 5"/>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431800" y="620713"/>
            <a:ext cx="1132840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163488968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92000"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 name="Datumsplatzhalter 1"/>
          <p:cNvSpPr>
            <a:spLocks noGrp="1"/>
          </p:cNvSpPr>
          <p:nvPr>
            <p:ph type="dt" sz="half" idx="10"/>
          </p:nvPr>
        </p:nvSpPr>
        <p:spPr>
          <a:xfrm>
            <a:off x="10583500" y="6308726"/>
            <a:ext cx="816091" cy="468312"/>
          </a:xfrm>
          <a:prstGeom prst="rect">
            <a:avLst/>
          </a:prstGeom>
        </p:spPr>
        <p:txBody>
          <a:bodyPr/>
          <a:lstStyle/>
          <a:p>
            <a:r>
              <a:rPr lang="en-US" dirty="0"/>
              <a:t>26.01.2023</a:t>
            </a:r>
            <a:endParaRPr lang="en-GB" dirty="0"/>
          </a:p>
        </p:txBody>
      </p:sp>
      <p:sp>
        <p:nvSpPr>
          <p:cNvPr id="3" name="Fußzeilenplatzhalter 2"/>
          <p:cNvSpPr>
            <a:spLocks noGrp="1"/>
          </p:cNvSpPr>
          <p:nvPr>
            <p:ph type="ftr" sz="quarter" idx="11"/>
          </p:nvPr>
        </p:nvSpPr>
        <p:spPr>
          <a:xfrm>
            <a:off x="9221092" y="6308726"/>
            <a:ext cx="1153059" cy="468312"/>
          </a:xfrm>
          <a:prstGeom prst="rect">
            <a:avLst/>
          </a:prstGeom>
        </p:spPr>
        <p:txBody>
          <a:bodyPr/>
          <a:lstStyle/>
          <a:p>
            <a:r>
              <a:rPr lang="en-GB"/>
              <a:t>Rob Spaargaren</a:t>
            </a:r>
            <a:endParaRPr lang="en-GB" dirty="0"/>
          </a:p>
        </p:txBody>
      </p:sp>
      <p:sp>
        <p:nvSpPr>
          <p:cNvPr id="4" name="Foliennummernplatzhalter 3"/>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pic>
        <p:nvPicPr>
          <p:cNvPr id="5" name="Bild 4" descr="eth_logo_kurz_po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306000"/>
            <a:ext cx="1289304" cy="157734"/>
          </a:xfrm>
          <a:prstGeom prst="rect">
            <a:avLst/>
          </a:prstGeom>
        </p:spPr>
      </p:pic>
    </p:spTree>
    <p:extLst>
      <p:ext uri="{BB962C8B-B14F-4D97-AF65-F5344CB8AC3E}">
        <p14:creationId xmlns:p14="http://schemas.microsoft.com/office/powerpoint/2010/main" val="241011107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8C0E47-D1DE-4709-BDE0-814AC5691F08}"/>
              </a:ext>
            </a:extLst>
          </p:cNvPr>
          <p:cNvSpPr>
            <a:spLocks noGrp="1"/>
          </p:cNvSpPr>
          <p:nvPr>
            <p:ph type="ctrTitle"/>
          </p:nvPr>
        </p:nvSpPr>
        <p:spPr>
          <a:xfrm>
            <a:off x="1524000" y="1122363"/>
            <a:ext cx="9144000" cy="2387600"/>
          </a:xfrm>
        </p:spPr>
        <p:txBody>
          <a:bodyPr anchor="b"/>
          <a:lstStyle>
            <a:lvl1pPr algn="ctr">
              <a:defRPr sz="4500"/>
            </a:lvl1pPr>
          </a:lstStyle>
          <a:p>
            <a:r>
              <a:rPr lang="nl-NL"/>
              <a:t>Klik om stijl te bewerken</a:t>
            </a:r>
            <a:endParaRPr lang="en-GB"/>
          </a:p>
        </p:txBody>
      </p:sp>
      <p:sp>
        <p:nvSpPr>
          <p:cNvPr id="3" name="Ondertitel 2">
            <a:extLst>
              <a:ext uri="{FF2B5EF4-FFF2-40B4-BE49-F238E27FC236}">
                <a16:creationId xmlns:a16="http://schemas.microsoft.com/office/drawing/2014/main" id="{1B798AA9-F8FD-42C6-9F23-A4F08E4B4B6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id="{DBB41752-F9D6-4CE9-95A4-F466488C9D12}"/>
              </a:ext>
            </a:extLst>
          </p:cNvPr>
          <p:cNvSpPr>
            <a:spLocks noGrp="1"/>
          </p:cNvSpPr>
          <p:nvPr>
            <p:ph type="dt" sz="half" idx="10"/>
          </p:nvPr>
        </p:nvSpPr>
        <p:spPr>
          <a:xfrm>
            <a:off x="10583500" y="6308726"/>
            <a:ext cx="816091" cy="468312"/>
          </a:xfrm>
          <a:prstGeom prst="rect">
            <a:avLst/>
          </a:prstGeom>
        </p:spPr>
        <p:txBody>
          <a:bodyPr/>
          <a:lstStyle/>
          <a:p>
            <a:r>
              <a:rPr lang="en-US" dirty="0"/>
              <a:t>26.01.2023</a:t>
            </a:r>
            <a:endParaRPr lang="en-GB" dirty="0"/>
          </a:p>
        </p:txBody>
      </p:sp>
      <p:sp>
        <p:nvSpPr>
          <p:cNvPr id="5" name="Tijdelijke aanduiding voor voettekst 4">
            <a:extLst>
              <a:ext uri="{FF2B5EF4-FFF2-40B4-BE49-F238E27FC236}">
                <a16:creationId xmlns:a16="http://schemas.microsoft.com/office/drawing/2014/main" id="{365743F5-2D0F-4E82-BB2B-1339B0E3333E}"/>
              </a:ext>
            </a:extLst>
          </p:cNvPr>
          <p:cNvSpPr>
            <a:spLocks noGrp="1"/>
          </p:cNvSpPr>
          <p:nvPr>
            <p:ph type="ftr" sz="quarter" idx="11"/>
          </p:nvPr>
        </p:nvSpPr>
        <p:spPr>
          <a:xfrm>
            <a:off x="9221092" y="6308726"/>
            <a:ext cx="1153059" cy="468312"/>
          </a:xfrm>
          <a:prstGeom prst="rect">
            <a:avLst/>
          </a:prstGeom>
        </p:spPr>
        <p:txBody>
          <a:bodyPr/>
          <a:lstStyle/>
          <a:p>
            <a:r>
              <a:rPr lang="en-GB"/>
              <a:t>Rob Spaargaren</a:t>
            </a:r>
          </a:p>
        </p:txBody>
      </p:sp>
      <p:sp>
        <p:nvSpPr>
          <p:cNvPr id="6" name="Tijdelijke aanduiding voor dianummer 5">
            <a:extLst>
              <a:ext uri="{FF2B5EF4-FFF2-40B4-BE49-F238E27FC236}">
                <a16:creationId xmlns:a16="http://schemas.microsoft.com/office/drawing/2014/main" id="{C7C80948-7970-4951-AD8E-21C71AA099BF}"/>
              </a:ext>
            </a:extLst>
          </p:cNvPr>
          <p:cNvSpPr>
            <a:spLocks noGrp="1"/>
          </p:cNvSpPr>
          <p:nvPr>
            <p:ph type="sldNum" sz="quarter" idx="12"/>
          </p:nvPr>
        </p:nvSpPr>
        <p:spPr>
          <a:xfrm>
            <a:off x="11501803" y="6308726"/>
            <a:ext cx="432205" cy="468312"/>
          </a:xfrm>
          <a:prstGeom prst="rect">
            <a:avLst/>
          </a:prstGeom>
        </p:spPr>
        <p:txBody>
          <a:bodyPr/>
          <a:lstStyle/>
          <a:p>
            <a:fld id="{3DC6A1EF-98CC-4A9D-9994-64BA68292477}" type="slidenum">
              <a:rPr lang="en-GB" smtClean="0"/>
              <a:t>‹#›</a:t>
            </a:fld>
            <a:endParaRPr lang="en-GB"/>
          </a:p>
        </p:txBody>
      </p:sp>
    </p:spTree>
    <p:extLst>
      <p:ext uri="{BB962C8B-B14F-4D97-AF65-F5344CB8AC3E}">
        <p14:creationId xmlns:p14="http://schemas.microsoft.com/office/powerpoint/2010/main" val="9513470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254000" y="5085160"/>
            <a:ext cx="11684000" cy="1152128"/>
          </a:xfrm>
          <a:solidFill>
            <a:schemeClr val="accent1"/>
          </a:solidFill>
        </p:spPr>
        <p:txBody>
          <a:bodyPr lIns="144000" tIns="108000" bIns="0" anchor="t" anchorCtr="0"/>
          <a:lstStyle>
            <a:lvl1pPr marL="0" indent="0" algn="l">
              <a:lnSpc>
                <a:spcPct val="100000"/>
              </a:lnSpc>
              <a:buNone/>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a:xfrm>
            <a:off x="10583500" y="6308726"/>
            <a:ext cx="816091" cy="468312"/>
          </a:xfrm>
          <a:prstGeom prst="rect">
            <a:avLst/>
          </a:prstGeom>
        </p:spPr>
        <p:txBody>
          <a:bodyPr/>
          <a:lstStyle>
            <a:lvl1pPr>
              <a:defRPr/>
            </a:lvl1pPr>
          </a:lstStyle>
          <a:p>
            <a:r>
              <a:rPr lang="en-US" dirty="0"/>
              <a:t>26.01.2023</a:t>
            </a:r>
            <a:endParaRPr lang="en-GB" dirty="0"/>
          </a:p>
        </p:txBody>
      </p:sp>
      <p:sp>
        <p:nvSpPr>
          <p:cNvPr id="5" name="Fußzeilenplatzhalter 4"/>
          <p:cNvSpPr>
            <a:spLocks noGrp="1"/>
          </p:cNvSpPr>
          <p:nvPr>
            <p:ph type="ftr" sz="quarter" idx="11"/>
          </p:nvPr>
        </p:nvSpPr>
        <p:spPr>
          <a:xfrm>
            <a:off x="9221092" y="6308726"/>
            <a:ext cx="1153059" cy="468312"/>
          </a:xfrm>
          <a:prstGeom prst="rect">
            <a:avLst/>
          </a:prstGeom>
        </p:spPr>
        <p:txBody>
          <a:bodyPr/>
          <a:lstStyle>
            <a:lvl1pPr>
              <a:defRPr/>
            </a:lvl1pPr>
          </a:lstStyle>
          <a:p>
            <a:r>
              <a:rPr lang="en-GB" dirty="0"/>
              <a:t>Rob Spaargaren</a:t>
            </a:r>
          </a:p>
        </p:txBody>
      </p:sp>
      <p:sp>
        <p:nvSpPr>
          <p:cNvPr id="2" name="Titel 1"/>
          <p:cNvSpPr>
            <a:spLocks noGrp="1"/>
          </p:cNvSpPr>
          <p:nvPr>
            <p:ph type="ctrTitle" hasCustomPrompt="1"/>
          </p:nvPr>
        </p:nvSpPr>
        <p:spPr>
          <a:xfrm>
            <a:off x="254000" y="3270662"/>
            <a:ext cx="11684000" cy="1814498"/>
          </a:xfrm>
          <a:solidFill>
            <a:schemeClr val="accent1"/>
          </a:solidFill>
        </p:spPr>
        <p:txBody>
          <a:bodyPr wrap="square" lIns="144000" tIns="72000" anchor="t" anchorCtr="0"/>
          <a:lstStyle>
            <a:lvl1pPr>
              <a:lnSpc>
                <a:spcPct val="100000"/>
              </a:lnSpc>
              <a:spcBef>
                <a:spcPts val="0"/>
              </a:spcBef>
              <a:defRPr sz="2400">
                <a:solidFill>
                  <a:schemeClr val="bg1"/>
                </a:solidFill>
              </a:defRPr>
            </a:lvl1pPr>
          </a:lstStyle>
          <a:p>
            <a:r>
              <a:rPr lang="en-GB" dirty="0"/>
              <a:t>Add title</a:t>
            </a:r>
          </a:p>
        </p:txBody>
      </p:sp>
      <p:sp>
        <p:nvSpPr>
          <p:cNvPr id="11" name="Bildplatzhalter 10"/>
          <p:cNvSpPr>
            <a:spLocks noGrp="1"/>
          </p:cNvSpPr>
          <p:nvPr>
            <p:ph type="pic" sz="quarter" idx="13"/>
          </p:nvPr>
        </p:nvSpPr>
        <p:spPr>
          <a:xfrm>
            <a:off x="254000" y="460862"/>
            <a:ext cx="11684000" cy="2809800"/>
          </a:xfrm>
        </p:spPr>
        <p:txBody>
          <a:bodyPr/>
          <a:lstStyle/>
          <a:p>
            <a:r>
              <a:rPr lang="nl-NL"/>
              <a:t>Klik op het pictogram als u een afbeelding wilt toevoegen</a:t>
            </a:r>
            <a:endParaRPr lang="en-GB" dirty="0"/>
          </a:p>
        </p:txBody>
      </p:sp>
    </p:spTree>
    <p:extLst>
      <p:ext uri="{BB962C8B-B14F-4D97-AF65-F5344CB8AC3E}">
        <p14:creationId xmlns:p14="http://schemas.microsoft.com/office/powerpoint/2010/main" val="392341289"/>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31800" y="4823308"/>
            <a:ext cx="11328400" cy="1013969"/>
          </a:xfrm>
          <a:solidFill>
            <a:schemeClr val="accent1"/>
          </a:solidFill>
        </p:spPr>
        <p:txBody>
          <a:bodyPr wrap="square" lIns="144000" tIns="108000" anchor="t" anchorCtr="0"/>
          <a:lstStyle>
            <a:lvl1pPr>
              <a:lnSpc>
                <a:spcPct val="100000"/>
              </a:lnSpc>
              <a:spcBef>
                <a:spcPts val="0"/>
              </a:spcBef>
              <a:defRPr sz="21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431800" y="5809756"/>
            <a:ext cx="11328400" cy="427535"/>
          </a:xfrm>
          <a:solidFill>
            <a:schemeClr val="accent1"/>
          </a:solidFill>
        </p:spPr>
        <p:txBody>
          <a:bodyPr lIns="144000" bIns="108000" anchor="b" anchorCtr="0">
            <a:noAutofit/>
          </a:bodyPr>
          <a:lstStyle>
            <a:lvl1pPr marL="0" indent="0" algn="l">
              <a:lnSpc>
                <a:spcPct val="100000"/>
              </a:lnSpc>
              <a:buNone/>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a:xfrm>
            <a:off x="10583500" y="6308726"/>
            <a:ext cx="816091" cy="468312"/>
          </a:xfrm>
          <a:prstGeom prst="rect">
            <a:avLst/>
          </a:prstGeom>
        </p:spPr>
        <p:txBody>
          <a:bodyPr/>
          <a:lstStyle/>
          <a:p>
            <a:r>
              <a:rPr lang="en-US" dirty="0"/>
              <a:t>26.01.2023</a:t>
            </a:r>
            <a:endParaRPr lang="en-GB" dirty="0"/>
          </a:p>
        </p:txBody>
      </p:sp>
      <p:sp>
        <p:nvSpPr>
          <p:cNvPr id="5" name="Fußzeilenplatzhalter 4"/>
          <p:cNvSpPr>
            <a:spLocks noGrp="1"/>
          </p:cNvSpPr>
          <p:nvPr>
            <p:ph type="ftr" sz="quarter" idx="11"/>
          </p:nvPr>
        </p:nvSpPr>
        <p:spPr>
          <a:xfrm>
            <a:off x="9221092" y="6308726"/>
            <a:ext cx="1153059" cy="468312"/>
          </a:xfrm>
          <a:prstGeom prst="rect">
            <a:avLst/>
          </a:prstGeom>
        </p:spPr>
        <p:txBody>
          <a:bodyPr/>
          <a:lstStyle/>
          <a:p>
            <a:r>
              <a:rPr lang="en-GB"/>
              <a:t>Rob Spaargaren</a:t>
            </a:r>
            <a:endParaRPr lang="en-GB" dirty="0"/>
          </a:p>
        </p:txBody>
      </p:sp>
      <p:sp>
        <p:nvSpPr>
          <p:cNvPr id="6" name="Foliennummernplatzhalter 5"/>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431800" y="620713"/>
            <a:ext cx="1132840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11517674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31800" y="4823308"/>
            <a:ext cx="11328400" cy="1013969"/>
          </a:xfrm>
          <a:noFill/>
        </p:spPr>
        <p:txBody>
          <a:bodyPr wrap="square" lIns="144000" tIns="108000" anchor="t" anchorCtr="0"/>
          <a:lstStyle>
            <a:lvl1pPr>
              <a:lnSpc>
                <a:spcPct val="100000"/>
              </a:lnSpc>
              <a:spcBef>
                <a:spcPts val="0"/>
              </a:spcBef>
              <a:defRPr sz="21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431800" y="5809756"/>
            <a:ext cx="11328400" cy="427535"/>
          </a:xfrm>
          <a:noFill/>
        </p:spPr>
        <p:txBody>
          <a:bodyPr lIns="144000" bIns="108000" anchor="b" anchorCtr="0">
            <a:noAutofit/>
          </a:bodyPr>
          <a:lstStyle>
            <a:lvl1pPr marL="0" indent="0" algn="l">
              <a:lnSpc>
                <a:spcPct val="100000"/>
              </a:lnSpc>
              <a:buNone/>
              <a:defRPr sz="135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a:xfrm>
            <a:off x="10583500" y="6308726"/>
            <a:ext cx="816091" cy="468312"/>
          </a:xfrm>
          <a:prstGeom prst="rect">
            <a:avLst/>
          </a:prstGeom>
        </p:spPr>
        <p:txBody>
          <a:bodyPr/>
          <a:lstStyle/>
          <a:p>
            <a:r>
              <a:rPr lang="en-US" dirty="0"/>
              <a:t>26.01.2023</a:t>
            </a:r>
            <a:endParaRPr lang="en-GB" dirty="0"/>
          </a:p>
        </p:txBody>
      </p:sp>
      <p:sp>
        <p:nvSpPr>
          <p:cNvPr id="5" name="Fußzeilenplatzhalter 4"/>
          <p:cNvSpPr>
            <a:spLocks noGrp="1"/>
          </p:cNvSpPr>
          <p:nvPr>
            <p:ph type="ftr" sz="quarter" idx="11"/>
          </p:nvPr>
        </p:nvSpPr>
        <p:spPr>
          <a:xfrm>
            <a:off x="9221092" y="6308726"/>
            <a:ext cx="1153059" cy="468312"/>
          </a:xfrm>
          <a:prstGeom prst="rect">
            <a:avLst/>
          </a:prstGeom>
        </p:spPr>
        <p:txBody>
          <a:bodyPr/>
          <a:lstStyle/>
          <a:p>
            <a:r>
              <a:rPr lang="en-GB"/>
              <a:t>Rob Spaargaren</a:t>
            </a:r>
            <a:endParaRPr lang="en-GB" dirty="0"/>
          </a:p>
        </p:txBody>
      </p:sp>
      <p:sp>
        <p:nvSpPr>
          <p:cNvPr id="6" name="Foliennummernplatzhalter 5"/>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431800" y="620716"/>
            <a:ext cx="1132840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31683391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grpSp>
        <p:nvGrpSpPr>
          <p:cNvPr id="10" name="Gruppieren 9"/>
          <p:cNvGrpSpPr/>
          <p:nvPr userDrawn="1"/>
        </p:nvGrpSpPr>
        <p:grpSpPr>
          <a:xfrm>
            <a:off x="-503567" y="-385093"/>
            <a:ext cx="12506653" cy="7159750"/>
            <a:chOff x="-377675" y="-385093"/>
            <a:chExt cx="9379990" cy="7159750"/>
          </a:xfrm>
        </p:grpSpPr>
        <p:cxnSp>
          <p:nvCxnSpPr>
            <p:cNvPr id="13" name="Gerade Verbindung 12"/>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rot="5400000">
              <a:off x="8689266"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 name="Gerade Verbindung 14"/>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6" name="Gerade Verbindung 15"/>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7" name="Gerade Verbindung 16"/>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8" name="Gerade Verbindung 1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p:nvCxnSpPr>
          <p:spPr>
            <a:xfrm rot="5400000">
              <a:off x="4438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4" name="Gerade Verbindung 2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Gerade Verbindung 24"/>
            <p:cNvCxnSpPr/>
            <p:nvPr userDrawn="1"/>
          </p:nvCxnSpPr>
          <p:spPr>
            <a:xfrm rot="5400000">
              <a:off x="88704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5" name="Bildplatzhalter 4"/>
          <p:cNvSpPr>
            <a:spLocks noGrp="1"/>
          </p:cNvSpPr>
          <p:nvPr>
            <p:ph type="pic" sz="quarter" idx="10" hasCustomPrompt="1"/>
          </p:nvPr>
        </p:nvSpPr>
        <p:spPr>
          <a:xfrm>
            <a:off x="0" y="0"/>
            <a:ext cx="12192000"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3" name="Untertitel 2"/>
          <p:cNvSpPr>
            <a:spLocks noGrp="1"/>
          </p:cNvSpPr>
          <p:nvPr>
            <p:ph type="subTitle" idx="1" hasCustomPrompt="1"/>
          </p:nvPr>
        </p:nvSpPr>
        <p:spPr bwMode="gray">
          <a:xfrm>
            <a:off x="431800" y="620714"/>
            <a:ext cx="11328397" cy="465726"/>
          </a:xfrm>
          <a:solidFill>
            <a:schemeClr val="bg1"/>
          </a:solidFill>
          <a:ln>
            <a:noFill/>
          </a:ln>
        </p:spPr>
        <p:txBody>
          <a:bodyPr lIns="151200" tIns="90000" anchor="t" anchorCtr="0"/>
          <a:lstStyle>
            <a:lvl1pPr marL="0" indent="0" algn="l">
              <a:lnSpc>
                <a:spcPct val="100000"/>
              </a:lnSpc>
              <a:buNone/>
              <a:defRPr sz="135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subtitle</a:t>
            </a:r>
          </a:p>
        </p:txBody>
      </p:sp>
      <p:grpSp>
        <p:nvGrpSpPr>
          <p:cNvPr id="6" name="Gruppieren 5"/>
          <p:cNvGrpSpPr/>
          <p:nvPr userDrawn="1"/>
        </p:nvGrpSpPr>
        <p:grpSpPr>
          <a:xfrm>
            <a:off x="190500" y="152403"/>
            <a:ext cx="11811000" cy="612775"/>
            <a:chOff x="142875" y="152400"/>
            <a:chExt cx="8858250" cy="612775"/>
          </a:xfrm>
          <a:solidFill>
            <a:schemeClr val="accent1"/>
          </a:solidFill>
        </p:grpSpPr>
        <p:sp>
          <p:nvSpPr>
            <p:cNvPr id="7" name="Rechteck 6"/>
            <p:cNvSpPr/>
            <p:nvPr userDrawn="1"/>
          </p:nvSpPr>
          <p:spPr>
            <a:xfrm>
              <a:off x="142875" y="152400"/>
              <a:ext cx="8858250" cy="4683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Rechteck 8"/>
            <p:cNvSpPr/>
            <p:nvPr userDrawn="1"/>
          </p:nvSpPr>
          <p:spPr>
            <a:xfrm>
              <a:off x="142875" y="597694"/>
              <a:ext cx="180975"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Rechteck 10"/>
            <p:cNvSpPr/>
            <p:nvPr userDrawn="1"/>
          </p:nvSpPr>
          <p:spPr>
            <a:xfrm>
              <a:off x="8820150" y="597693"/>
              <a:ext cx="180975"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2" name="Bild 18" descr="g_eth_logo_kurz_neg_Schutzraum.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06000"/>
              <a:ext cx="971061" cy="158400"/>
            </a:xfrm>
            <a:prstGeom prst="rect">
              <a:avLst/>
            </a:prstGeom>
            <a:grpFill/>
          </p:spPr>
        </p:pic>
      </p:grpSp>
      <p:sp>
        <p:nvSpPr>
          <p:cNvPr id="2" name="Titel 1"/>
          <p:cNvSpPr>
            <a:spLocks noGrp="1"/>
          </p:cNvSpPr>
          <p:nvPr>
            <p:ph type="ctrTitle" hasCustomPrompt="1"/>
          </p:nvPr>
        </p:nvSpPr>
        <p:spPr>
          <a:xfrm>
            <a:off x="431802" y="1044002"/>
            <a:ext cx="11328399" cy="980063"/>
          </a:xfrm>
          <a:solidFill>
            <a:schemeClr val="bg1"/>
          </a:solidFill>
        </p:spPr>
        <p:txBody>
          <a:bodyPr wrap="square" lIns="144000" tIns="0" anchor="t" anchorCtr="0"/>
          <a:lstStyle>
            <a:lvl1pPr>
              <a:lnSpc>
                <a:spcPct val="100000"/>
              </a:lnSpc>
              <a:spcBef>
                <a:spcPts val="0"/>
              </a:spcBef>
              <a:defRPr sz="2100"/>
            </a:lvl1pPr>
          </a:lstStyle>
          <a:p>
            <a:r>
              <a:rPr lang="en-GB" dirty="0"/>
              <a:t>Add title</a:t>
            </a:r>
          </a:p>
        </p:txBody>
      </p:sp>
      <p:sp>
        <p:nvSpPr>
          <p:cNvPr id="4" name="Textfeld 3"/>
          <p:cNvSpPr txBox="1"/>
          <p:nvPr userDrawn="1"/>
        </p:nvSpPr>
        <p:spPr>
          <a:xfrm>
            <a:off x="431800" y="6957492"/>
            <a:ext cx="11328397" cy="161583"/>
          </a:xfrm>
          <a:prstGeom prst="rect">
            <a:avLst/>
          </a:prstGeom>
          <a:noFill/>
        </p:spPr>
        <p:txBody>
          <a:bodyPr wrap="square" lIns="0" tIns="0" rIns="0" bIns="0" rtlCol="0">
            <a:spAutoFit/>
          </a:bodyPr>
          <a:lstStyle/>
          <a:p>
            <a:r>
              <a:rPr lang="en-GB" sz="1050" dirty="0">
                <a:solidFill>
                  <a:schemeClr val="tx1"/>
                </a:solidFill>
              </a:rPr>
              <a:t>Change picture</a:t>
            </a:r>
            <a:r>
              <a:rPr lang="en-GB" sz="1050" baseline="0" dirty="0">
                <a:solidFill>
                  <a:schemeClr val="tx1"/>
                </a:solidFill>
              </a:rPr>
              <a:t>: Select picture – right click – change picture</a:t>
            </a:r>
            <a:endParaRPr lang="en-GB" sz="1050" dirty="0">
              <a:solidFill>
                <a:schemeClr val="tx1"/>
              </a:solidFill>
            </a:endParaRPr>
          </a:p>
        </p:txBody>
      </p:sp>
    </p:spTree>
    <p:extLst>
      <p:ext uri="{BB962C8B-B14F-4D97-AF65-F5344CB8AC3E}">
        <p14:creationId xmlns:p14="http://schemas.microsoft.com/office/powerpoint/2010/main" val="36116241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31800" y="2024064"/>
            <a:ext cx="1132840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a:xfrm>
            <a:off x="10583500" y="6308726"/>
            <a:ext cx="816091" cy="468312"/>
          </a:xfrm>
          <a:prstGeom prst="rect">
            <a:avLst/>
          </a:prstGeom>
        </p:spPr>
        <p:txBody>
          <a:bodyPr/>
          <a:lstStyle>
            <a:lvl1pPr>
              <a:defRPr/>
            </a:lvl1pPr>
          </a:lstStyle>
          <a:p>
            <a:r>
              <a:rPr lang="en-US" dirty="0"/>
              <a:t>26.01.2023</a:t>
            </a:r>
            <a:endParaRPr lang="en-GB" dirty="0"/>
          </a:p>
        </p:txBody>
      </p:sp>
      <p:sp>
        <p:nvSpPr>
          <p:cNvPr id="5" name="Fußzeilenplatzhalter 4"/>
          <p:cNvSpPr>
            <a:spLocks noGrp="1"/>
          </p:cNvSpPr>
          <p:nvPr>
            <p:ph type="ftr" sz="quarter" idx="11"/>
          </p:nvPr>
        </p:nvSpPr>
        <p:spPr>
          <a:xfrm>
            <a:off x="9221092" y="6308726"/>
            <a:ext cx="1153059" cy="468312"/>
          </a:xfrm>
          <a:prstGeom prst="rect">
            <a:avLst/>
          </a:prstGeom>
        </p:spPr>
        <p:txBody>
          <a:bodyPr/>
          <a:lstStyle>
            <a:lvl1pPr>
              <a:defRPr/>
            </a:lvl1pPr>
          </a:lstStyle>
          <a:p>
            <a:r>
              <a:rPr lang="en-GB" dirty="0"/>
              <a:t>Rob Spaargaren</a:t>
            </a:r>
          </a:p>
        </p:txBody>
      </p:sp>
      <p:sp>
        <p:nvSpPr>
          <p:cNvPr id="6" name="Foliennummernplatzhalter 5"/>
          <p:cNvSpPr>
            <a:spLocks noGrp="1"/>
          </p:cNvSpPr>
          <p:nvPr>
            <p:ph type="sldNum" sz="quarter" idx="12"/>
          </p:nvPr>
        </p:nvSpPr>
        <p:spPr>
          <a:xfrm>
            <a:off x="11501802" y="6308726"/>
            <a:ext cx="546860" cy="468312"/>
          </a:xfrm>
          <a:prstGeom prst="rect">
            <a:avLst/>
          </a:prstGeom>
        </p:spPr>
        <p:txBody>
          <a:bodyPr/>
          <a:lstStyle/>
          <a:p>
            <a:fld id="{6C6AE60A-B69C-4790-82F7-3882EDF23186}" type="slidenum">
              <a:rPr lang="en-GB" smtClean="0"/>
              <a:pPr/>
              <a:t>‹#›</a:t>
            </a:fld>
            <a:r>
              <a:rPr lang="en-GB" dirty="0"/>
              <a:t>/21</a:t>
            </a:r>
          </a:p>
        </p:txBody>
      </p:sp>
      <p:sp>
        <p:nvSpPr>
          <p:cNvPr id="7" name="Titel 6"/>
          <p:cNvSpPr>
            <a:spLocks noGrp="1"/>
          </p:cNvSpPr>
          <p:nvPr>
            <p:ph type="title" hasCustomPrompt="1"/>
          </p:nvPr>
        </p:nvSpPr>
        <p:spPr>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421210745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grpSp>
        <p:nvGrpSpPr>
          <p:cNvPr id="10" name="Gruppieren 9"/>
          <p:cNvGrpSpPr/>
          <p:nvPr userDrawn="1"/>
        </p:nvGrpSpPr>
        <p:grpSpPr>
          <a:xfrm>
            <a:off x="-503567" y="-385093"/>
            <a:ext cx="12506653" cy="7159750"/>
            <a:chOff x="-377675" y="-385093"/>
            <a:chExt cx="9379990" cy="7159750"/>
          </a:xfrm>
        </p:grpSpPr>
        <p:cxnSp>
          <p:nvCxnSpPr>
            <p:cNvPr id="13" name="Gerade Verbindung 12"/>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rot="5400000">
              <a:off x="8689266"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 name="Gerade Verbindung 14"/>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6" name="Gerade Verbindung 15"/>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7" name="Gerade Verbindung 16"/>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8" name="Gerade Verbindung 1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p:nvCxnSpPr>
          <p:spPr>
            <a:xfrm rot="5400000">
              <a:off x="4438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4" name="Gerade Verbindung 2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Gerade Verbindung 24"/>
            <p:cNvCxnSpPr/>
            <p:nvPr userDrawn="1"/>
          </p:nvCxnSpPr>
          <p:spPr>
            <a:xfrm rot="5400000">
              <a:off x="88704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5" name="Bildplatzhalter 4"/>
          <p:cNvSpPr>
            <a:spLocks noGrp="1"/>
          </p:cNvSpPr>
          <p:nvPr>
            <p:ph type="pic" sz="quarter" idx="10" hasCustomPrompt="1"/>
          </p:nvPr>
        </p:nvSpPr>
        <p:spPr>
          <a:xfrm>
            <a:off x="0" y="0"/>
            <a:ext cx="12192000"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3" name="Untertitel 2"/>
          <p:cNvSpPr>
            <a:spLocks noGrp="1"/>
          </p:cNvSpPr>
          <p:nvPr>
            <p:ph type="subTitle" idx="1" hasCustomPrompt="1"/>
          </p:nvPr>
        </p:nvSpPr>
        <p:spPr bwMode="gray">
          <a:xfrm>
            <a:off x="431800" y="620714"/>
            <a:ext cx="11328397" cy="465726"/>
          </a:xfrm>
          <a:solidFill>
            <a:schemeClr val="bg1"/>
          </a:solidFill>
          <a:ln>
            <a:noFill/>
          </a:ln>
        </p:spPr>
        <p:txBody>
          <a:bodyPr lIns="151200" tIns="90000" anchor="t" anchorCtr="0"/>
          <a:lstStyle>
            <a:lvl1pPr marL="0" indent="0" algn="l">
              <a:lnSpc>
                <a:spcPct val="100000"/>
              </a:lnSpc>
              <a:buNone/>
              <a:defRPr sz="135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subtitle</a:t>
            </a:r>
          </a:p>
        </p:txBody>
      </p:sp>
      <p:grpSp>
        <p:nvGrpSpPr>
          <p:cNvPr id="6" name="Gruppieren 5"/>
          <p:cNvGrpSpPr/>
          <p:nvPr userDrawn="1"/>
        </p:nvGrpSpPr>
        <p:grpSpPr>
          <a:xfrm>
            <a:off x="190500" y="152403"/>
            <a:ext cx="11811000" cy="612775"/>
            <a:chOff x="142875" y="152400"/>
            <a:chExt cx="8858250" cy="612775"/>
          </a:xfrm>
          <a:solidFill>
            <a:schemeClr val="accent1"/>
          </a:solidFill>
        </p:grpSpPr>
        <p:sp>
          <p:nvSpPr>
            <p:cNvPr id="7" name="Rechteck 6"/>
            <p:cNvSpPr/>
            <p:nvPr userDrawn="1"/>
          </p:nvSpPr>
          <p:spPr>
            <a:xfrm>
              <a:off x="142875" y="152400"/>
              <a:ext cx="8858250" cy="4683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Rechteck 8"/>
            <p:cNvSpPr/>
            <p:nvPr userDrawn="1"/>
          </p:nvSpPr>
          <p:spPr>
            <a:xfrm>
              <a:off x="142875" y="597694"/>
              <a:ext cx="180975"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Rechteck 10"/>
            <p:cNvSpPr/>
            <p:nvPr userDrawn="1"/>
          </p:nvSpPr>
          <p:spPr>
            <a:xfrm>
              <a:off x="8820150" y="597693"/>
              <a:ext cx="180975"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2" name="Bild 18" descr="g_eth_logo_kurz_neg_Schutzraum.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06000"/>
              <a:ext cx="971061" cy="158400"/>
            </a:xfrm>
            <a:prstGeom prst="rect">
              <a:avLst/>
            </a:prstGeom>
            <a:grpFill/>
          </p:spPr>
        </p:pic>
      </p:grpSp>
      <p:sp>
        <p:nvSpPr>
          <p:cNvPr id="2" name="Titel 1"/>
          <p:cNvSpPr>
            <a:spLocks noGrp="1"/>
          </p:cNvSpPr>
          <p:nvPr>
            <p:ph type="ctrTitle" hasCustomPrompt="1"/>
          </p:nvPr>
        </p:nvSpPr>
        <p:spPr>
          <a:xfrm>
            <a:off x="431802" y="1044002"/>
            <a:ext cx="11328399" cy="980063"/>
          </a:xfrm>
          <a:solidFill>
            <a:schemeClr val="bg1"/>
          </a:solidFill>
        </p:spPr>
        <p:txBody>
          <a:bodyPr wrap="square" lIns="144000" tIns="0" anchor="t" anchorCtr="0"/>
          <a:lstStyle>
            <a:lvl1pPr>
              <a:lnSpc>
                <a:spcPct val="100000"/>
              </a:lnSpc>
              <a:spcBef>
                <a:spcPts val="0"/>
              </a:spcBef>
              <a:defRPr sz="2100"/>
            </a:lvl1pPr>
          </a:lstStyle>
          <a:p>
            <a:r>
              <a:rPr lang="en-GB" dirty="0"/>
              <a:t>Add title</a:t>
            </a:r>
          </a:p>
        </p:txBody>
      </p:sp>
      <p:sp>
        <p:nvSpPr>
          <p:cNvPr id="4" name="Textfeld 3"/>
          <p:cNvSpPr txBox="1"/>
          <p:nvPr userDrawn="1"/>
        </p:nvSpPr>
        <p:spPr>
          <a:xfrm>
            <a:off x="431800" y="6957492"/>
            <a:ext cx="11328397" cy="161583"/>
          </a:xfrm>
          <a:prstGeom prst="rect">
            <a:avLst/>
          </a:prstGeom>
          <a:noFill/>
        </p:spPr>
        <p:txBody>
          <a:bodyPr wrap="square" lIns="0" tIns="0" rIns="0" bIns="0" rtlCol="0">
            <a:spAutoFit/>
          </a:bodyPr>
          <a:lstStyle/>
          <a:p>
            <a:r>
              <a:rPr lang="en-GB" sz="1050" dirty="0">
                <a:solidFill>
                  <a:schemeClr val="tx1"/>
                </a:solidFill>
              </a:rPr>
              <a:t>Change picture</a:t>
            </a:r>
            <a:r>
              <a:rPr lang="en-GB" sz="1050" baseline="0" dirty="0">
                <a:solidFill>
                  <a:schemeClr val="tx1"/>
                </a:solidFill>
              </a:rPr>
              <a:t>: Select picture – right click – change picture</a:t>
            </a:r>
            <a:endParaRPr lang="en-GB" sz="1050" dirty="0">
              <a:solidFill>
                <a:schemeClr val="tx1"/>
              </a:solidFill>
            </a:endParaRPr>
          </a:p>
        </p:txBody>
      </p:sp>
    </p:spTree>
    <p:extLst>
      <p:ext uri="{BB962C8B-B14F-4D97-AF65-F5344CB8AC3E}">
        <p14:creationId xmlns:p14="http://schemas.microsoft.com/office/powerpoint/2010/main" val="427687035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31800" y="2024064"/>
            <a:ext cx="1132840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5" name="Fußzeilenplatzhalter 4"/>
          <p:cNvSpPr>
            <a:spLocks noGrp="1"/>
          </p:cNvSpPr>
          <p:nvPr>
            <p:ph type="ftr" sz="quarter" idx="11"/>
          </p:nvPr>
        </p:nvSpPr>
        <p:spPr>
          <a:xfrm>
            <a:off x="9221092" y="6308726"/>
            <a:ext cx="1153059" cy="468312"/>
          </a:xfrm>
          <a:prstGeom prst="rect">
            <a:avLst/>
          </a:prstGeom>
        </p:spPr>
        <p:txBody>
          <a:bodyPr/>
          <a:lstStyle>
            <a:lvl1pPr>
              <a:defRPr/>
            </a:lvl1pPr>
          </a:lstStyle>
          <a:p>
            <a:r>
              <a:rPr lang="en-GB" dirty="0"/>
              <a:t>Rob Spaargaren</a:t>
            </a:r>
          </a:p>
        </p:txBody>
      </p:sp>
      <p:sp>
        <p:nvSpPr>
          <p:cNvPr id="6" name="Foliennummernplatzhalter 5"/>
          <p:cNvSpPr>
            <a:spLocks noGrp="1"/>
          </p:cNvSpPr>
          <p:nvPr>
            <p:ph type="sldNum" sz="quarter" idx="12"/>
          </p:nvPr>
        </p:nvSpPr>
        <p:spPr>
          <a:xfrm>
            <a:off x="11501801" y="6308726"/>
            <a:ext cx="432203" cy="468312"/>
          </a:xfrm>
          <a:prstGeom prst="rect">
            <a:avLst/>
          </a:prstGeom>
        </p:spPr>
        <p:txBody>
          <a:bodyPr/>
          <a:lstStyle/>
          <a:p>
            <a:fld id="{6C6AE60A-B69C-4790-82F7-3882EDF23186}" type="slidenum">
              <a:rPr lang="en-GB" smtClean="0"/>
              <a:pPr/>
              <a:t>‹#›</a:t>
            </a:fld>
            <a:endParaRPr lang="en-GB" dirty="0"/>
          </a:p>
        </p:txBody>
      </p:sp>
      <p:sp>
        <p:nvSpPr>
          <p:cNvPr id="7" name="Titel 6"/>
          <p:cNvSpPr>
            <a:spLocks noGrp="1"/>
          </p:cNvSpPr>
          <p:nvPr>
            <p:ph type="title" hasCustomPrompt="1"/>
          </p:nvPr>
        </p:nvSpPr>
        <p:spPr>
          <a:solidFill>
            <a:schemeClr val="bg1"/>
          </a:solidFill>
        </p:spPr>
        <p:txBody>
          <a:bodyPr/>
          <a:lstStyle>
            <a:lvl1pPr>
              <a:defRPr/>
            </a:lvl1pPr>
          </a:lstStyle>
          <a:p>
            <a:r>
              <a:rPr lang="en-GB" dirty="0"/>
              <a:t>Add title</a:t>
            </a:r>
          </a:p>
        </p:txBody>
      </p:sp>
      <p:sp>
        <p:nvSpPr>
          <p:cNvPr id="9" name="Datumsplatzhalter 3">
            <a:extLst>
              <a:ext uri="{FF2B5EF4-FFF2-40B4-BE49-F238E27FC236}">
                <a16:creationId xmlns:a16="http://schemas.microsoft.com/office/drawing/2014/main" id="{5FCBAB35-0D33-4BB5-B51D-C8D1417CE622}"/>
              </a:ext>
            </a:extLst>
          </p:cNvPr>
          <p:cNvSpPr>
            <a:spLocks noGrp="1"/>
          </p:cNvSpPr>
          <p:nvPr>
            <p:ph type="dt" sz="half" idx="2"/>
          </p:nvPr>
        </p:nvSpPr>
        <p:spPr>
          <a:xfrm>
            <a:off x="10583500" y="6308726"/>
            <a:ext cx="816091" cy="468312"/>
          </a:xfrm>
          <a:prstGeom prst="rect">
            <a:avLst/>
          </a:prstGeom>
        </p:spPr>
        <p:txBody>
          <a:bodyPr vert="horz" wrap="none" lIns="0" tIns="0" rIns="0" bIns="0" rtlCol="0" anchor="ctr"/>
          <a:lstStyle>
            <a:lvl1pPr algn="ctr">
              <a:defRPr sz="600">
                <a:solidFill>
                  <a:schemeClr val="tx1"/>
                </a:solidFill>
              </a:defRPr>
            </a:lvl1pPr>
          </a:lstStyle>
          <a:p>
            <a:r>
              <a:rPr lang="en-US" dirty="0"/>
              <a:t>26.01.2023</a:t>
            </a:r>
            <a:endParaRPr lang="en-GB" dirty="0"/>
          </a:p>
        </p:txBody>
      </p:sp>
      <p:sp>
        <p:nvSpPr>
          <p:cNvPr id="8" name="Action Button: Go Forward or Next 7">
            <a:hlinkClick r:id="" action="ppaction://hlinkshowjump?jump=nextslide" highlightClick="1"/>
            <a:extLst>
              <a:ext uri="{FF2B5EF4-FFF2-40B4-BE49-F238E27FC236}">
                <a16:creationId xmlns:a16="http://schemas.microsoft.com/office/drawing/2014/main" id="{87DE676D-CEA1-4CF5-BF04-C810BC9E6D80}"/>
              </a:ext>
            </a:extLst>
          </p:cNvPr>
          <p:cNvSpPr/>
          <p:nvPr userDrawn="1"/>
        </p:nvSpPr>
        <p:spPr>
          <a:xfrm>
            <a:off x="11334493" y="77784"/>
            <a:ext cx="564632" cy="32012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Go Back or Previous 9">
            <a:hlinkClick r:id="" action="ppaction://hlinkshowjump?jump=previousslide" highlightClick="1"/>
            <a:extLst>
              <a:ext uri="{FF2B5EF4-FFF2-40B4-BE49-F238E27FC236}">
                <a16:creationId xmlns:a16="http://schemas.microsoft.com/office/drawing/2014/main" id="{CE5B0753-1178-486F-9E7C-B753F980F4AB}"/>
              </a:ext>
            </a:extLst>
          </p:cNvPr>
          <p:cNvSpPr/>
          <p:nvPr userDrawn="1"/>
        </p:nvSpPr>
        <p:spPr>
          <a:xfrm>
            <a:off x="9832507" y="77782"/>
            <a:ext cx="564632" cy="320125"/>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Home 10">
            <a:hlinkClick r:id="" action="ppaction://hlinkshowjump?jump=firstslide" highlightClick="1"/>
            <a:extLst>
              <a:ext uri="{FF2B5EF4-FFF2-40B4-BE49-F238E27FC236}">
                <a16:creationId xmlns:a16="http://schemas.microsoft.com/office/drawing/2014/main" id="{D44B0C1E-DB37-432C-BC72-9686F14251B8}"/>
              </a:ext>
            </a:extLst>
          </p:cNvPr>
          <p:cNvSpPr/>
          <p:nvPr userDrawn="1"/>
        </p:nvSpPr>
        <p:spPr>
          <a:xfrm>
            <a:off x="10583500" y="77783"/>
            <a:ext cx="564632" cy="32012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07846EEC-B2E3-4C4D-98D5-2C951D73CE37}"/>
              </a:ext>
            </a:extLst>
          </p:cNvPr>
          <p:cNvSpPr txBox="1"/>
          <p:nvPr userDrawn="1"/>
        </p:nvSpPr>
        <p:spPr>
          <a:xfrm>
            <a:off x="3885449" y="49207"/>
            <a:ext cx="4267200" cy="369332"/>
          </a:xfrm>
          <a:prstGeom prst="rect">
            <a:avLst/>
          </a:prstGeom>
          <a:noFill/>
        </p:spPr>
        <p:txBody>
          <a:bodyPr wrap="square" rtlCol="0">
            <a:spAutoFit/>
          </a:bodyPr>
          <a:lstStyle/>
          <a:p>
            <a:r>
              <a:rPr lang="en-GB" dirty="0">
                <a:solidFill>
                  <a:schemeClr val="bg1"/>
                </a:solidFill>
                <a:hlinkClick r:id="rId2" action="ppaction://hlinksldjump">
                  <a:extLst>
                    <a:ext uri="{A12FA001-AC4F-418D-AE19-62706E023703}">
                      <ahyp:hlinkClr xmlns:ahyp="http://schemas.microsoft.com/office/drawing/2018/hyperlinkcolor" val="tx"/>
                    </a:ext>
                  </a:extLst>
                </a:hlinkClick>
              </a:rPr>
              <a:t>Introduction</a:t>
            </a:r>
            <a:r>
              <a:rPr lang="en-GB" dirty="0">
                <a:solidFill>
                  <a:schemeClr val="bg1"/>
                </a:solidFill>
              </a:rPr>
              <a:t> – </a:t>
            </a:r>
            <a:r>
              <a:rPr lang="en-GB" dirty="0">
                <a:solidFill>
                  <a:schemeClr val="bg1"/>
                </a:solidFill>
                <a:hlinkClick r:id="rId3" action="ppaction://hlinksldjump">
                  <a:extLst>
                    <a:ext uri="{A12FA001-AC4F-418D-AE19-62706E023703}">
                      <ahyp:hlinkClr xmlns:ahyp="http://schemas.microsoft.com/office/drawing/2018/hyperlinkcolor" val="tx"/>
                    </a:ext>
                  </a:extLst>
                </a:hlinkClick>
              </a:rPr>
              <a:t>Composition</a:t>
            </a:r>
            <a:r>
              <a:rPr lang="en-GB" dirty="0">
                <a:solidFill>
                  <a:schemeClr val="bg1"/>
                </a:solidFill>
              </a:rPr>
              <a:t> - </a:t>
            </a:r>
            <a:r>
              <a:rPr lang="en-GB" dirty="0">
                <a:solidFill>
                  <a:schemeClr val="bg1"/>
                </a:solidFill>
                <a:hlinkClick r:id="rId4" action="ppaction://hlinksldjump">
                  <a:extLst>
                    <a:ext uri="{A12FA001-AC4F-418D-AE19-62706E023703}">
                      <ahyp:hlinkClr xmlns:ahyp="http://schemas.microsoft.com/office/drawing/2018/hyperlinkcolor" val="tx"/>
                    </a:ext>
                  </a:extLst>
                </a:hlinkClick>
              </a:rPr>
              <a:t>Properties</a:t>
            </a:r>
            <a:endParaRPr lang="en-GB" dirty="0">
              <a:solidFill>
                <a:schemeClr val="bg1"/>
              </a:solidFill>
            </a:endParaRPr>
          </a:p>
        </p:txBody>
      </p:sp>
    </p:spTree>
    <p:extLst>
      <p:ext uri="{BB962C8B-B14F-4D97-AF65-F5344CB8AC3E}">
        <p14:creationId xmlns:p14="http://schemas.microsoft.com/office/powerpoint/2010/main" val="163966254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31800" y="2024064"/>
            <a:ext cx="1132840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a:xfrm>
            <a:off x="10583500" y="6308726"/>
            <a:ext cx="816091" cy="468312"/>
          </a:xfrm>
          <a:prstGeom prst="rect">
            <a:avLst/>
          </a:prstGeom>
        </p:spPr>
        <p:txBody>
          <a:bodyPr/>
          <a:lstStyle>
            <a:lvl1pPr>
              <a:defRPr/>
            </a:lvl1pPr>
          </a:lstStyle>
          <a:p>
            <a:r>
              <a:rPr lang="en-US" dirty="0"/>
              <a:t>26.01.2023</a:t>
            </a:r>
            <a:endParaRPr lang="en-GB" dirty="0"/>
          </a:p>
        </p:txBody>
      </p:sp>
      <p:sp>
        <p:nvSpPr>
          <p:cNvPr id="5" name="Fußzeilenplatzhalter 4"/>
          <p:cNvSpPr>
            <a:spLocks noGrp="1"/>
          </p:cNvSpPr>
          <p:nvPr>
            <p:ph type="ftr" sz="quarter" idx="11"/>
          </p:nvPr>
        </p:nvSpPr>
        <p:spPr>
          <a:xfrm>
            <a:off x="9221092" y="6308726"/>
            <a:ext cx="1153059" cy="468312"/>
          </a:xfrm>
          <a:prstGeom prst="rect">
            <a:avLst/>
          </a:prstGeom>
        </p:spPr>
        <p:txBody>
          <a:bodyPr/>
          <a:lstStyle>
            <a:lvl1pPr>
              <a:defRPr/>
            </a:lvl1pPr>
          </a:lstStyle>
          <a:p>
            <a:r>
              <a:rPr lang="en-GB" dirty="0"/>
              <a:t>Rob Spaargaren</a:t>
            </a:r>
          </a:p>
        </p:txBody>
      </p:sp>
      <p:sp>
        <p:nvSpPr>
          <p:cNvPr id="6" name="Foliennummernplatzhalter 5"/>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7" name="Titel 6"/>
          <p:cNvSpPr>
            <a:spLocks noGrp="1"/>
          </p:cNvSpPr>
          <p:nvPr>
            <p:ph type="title" hasCustomPrompt="1"/>
          </p:nvPr>
        </p:nvSpPr>
        <p:spPr>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98972429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31800" y="2024064"/>
            <a:ext cx="1132840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a:xfrm>
            <a:off x="10583500" y="6308726"/>
            <a:ext cx="816091" cy="468312"/>
          </a:xfrm>
          <a:prstGeom prst="rect">
            <a:avLst/>
          </a:prstGeom>
        </p:spPr>
        <p:txBody>
          <a:bodyPr/>
          <a:lstStyle>
            <a:lvl1pPr>
              <a:defRPr/>
            </a:lvl1pPr>
          </a:lstStyle>
          <a:p>
            <a:r>
              <a:rPr lang="en-US" dirty="0"/>
              <a:t>26.01.2023</a:t>
            </a:r>
            <a:endParaRPr lang="en-GB" dirty="0"/>
          </a:p>
        </p:txBody>
      </p:sp>
      <p:sp>
        <p:nvSpPr>
          <p:cNvPr id="5" name="Fußzeilenplatzhalter 4"/>
          <p:cNvSpPr>
            <a:spLocks noGrp="1"/>
          </p:cNvSpPr>
          <p:nvPr>
            <p:ph type="ftr" sz="quarter" idx="11"/>
          </p:nvPr>
        </p:nvSpPr>
        <p:spPr>
          <a:xfrm>
            <a:off x="9221092" y="6308726"/>
            <a:ext cx="1153059" cy="468312"/>
          </a:xfrm>
          <a:prstGeom prst="rect">
            <a:avLst/>
          </a:prstGeom>
        </p:spPr>
        <p:txBody>
          <a:bodyPr/>
          <a:lstStyle>
            <a:lvl1pPr>
              <a:defRPr/>
            </a:lvl1pPr>
          </a:lstStyle>
          <a:p>
            <a:r>
              <a:rPr lang="en-GB" dirty="0"/>
              <a:t>Rob Spaargaren</a:t>
            </a:r>
          </a:p>
        </p:txBody>
      </p:sp>
      <p:sp>
        <p:nvSpPr>
          <p:cNvPr id="6" name="Foliennummernplatzhalter 5"/>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7" name="Titel 6"/>
          <p:cNvSpPr>
            <a:spLocks noGrp="1"/>
          </p:cNvSpPr>
          <p:nvPr>
            <p:ph type="title" hasCustomPrompt="1"/>
          </p:nvPr>
        </p:nvSpPr>
        <p:spPr>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317669216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31800" y="2024064"/>
            <a:ext cx="1132840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a:xfrm>
            <a:off x="10583500" y="6308726"/>
            <a:ext cx="816091" cy="468312"/>
          </a:xfrm>
          <a:prstGeom prst="rect">
            <a:avLst/>
          </a:prstGeom>
        </p:spPr>
        <p:txBody>
          <a:bodyPr/>
          <a:lstStyle>
            <a:lvl1pPr>
              <a:defRPr/>
            </a:lvl1pPr>
          </a:lstStyle>
          <a:p>
            <a:r>
              <a:rPr lang="en-US" dirty="0"/>
              <a:t>26.01.2023</a:t>
            </a:r>
            <a:endParaRPr lang="en-GB" dirty="0"/>
          </a:p>
        </p:txBody>
      </p:sp>
      <p:sp>
        <p:nvSpPr>
          <p:cNvPr id="5" name="Fußzeilenplatzhalter 4"/>
          <p:cNvSpPr>
            <a:spLocks noGrp="1"/>
          </p:cNvSpPr>
          <p:nvPr>
            <p:ph type="ftr" sz="quarter" idx="11"/>
          </p:nvPr>
        </p:nvSpPr>
        <p:spPr>
          <a:xfrm>
            <a:off x="9221092" y="6308726"/>
            <a:ext cx="1153059" cy="468312"/>
          </a:xfrm>
          <a:prstGeom prst="rect">
            <a:avLst/>
          </a:prstGeom>
        </p:spPr>
        <p:txBody>
          <a:bodyPr/>
          <a:lstStyle>
            <a:lvl1pPr>
              <a:defRPr/>
            </a:lvl1pPr>
          </a:lstStyle>
          <a:p>
            <a:r>
              <a:rPr lang="en-GB" dirty="0"/>
              <a:t>Rob Spaargaren</a:t>
            </a:r>
          </a:p>
        </p:txBody>
      </p:sp>
      <p:sp>
        <p:nvSpPr>
          <p:cNvPr id="6" name="Foliennummernplatzhalter 5"/>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7" name="Titel 6"/>
          <p:cNvSpPr>
            <a:spLocks noGrp="1"/>
          </p:cNvSpPr>
          <p:nvPr>
            <p:ph type="title" hasCustomPrompt="1"/>
          </p:nvPr>
        </p:nvSpPr>
        <p:spPr>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85853910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31800" y="2024064"/>
            <a:ext cx="1132840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a:xfrm>
            <a:off x="10583500" y="6308726"/>
            <a:ext cx="816091" cy="468312"/>
          </a:xfrm>
          <a:prstGeom prst="rect">
            <a:avLst/>
          </a:prstGeom>
        </p:spPr>
        <p:txBody>
          <a:bodyPr/>
          <a:lstStyle>
            <a:lvl1pPr>
              <a:defRPr/>
            </a:lvl1pPr>
          </a:lstStyle>
          <a:p>
            <a:r>
              <a:rPr lang="en-US" dirty="0"/>
              <a:t>26.01.2023</a:t>
            </a:r>
            <a:endParaRPr lang="en-GB" dirty="0"/>
          </a:p>
        </p:txBody>
      </p:sp>
      <p:sp>
        <p:nvSpPr>
          <p:cNvPr id="5" name="Fußzeilenplatzhalter 4"/>
          <p:cNvSpPr>
            <a:spLocks noGrp="1"/>
          </p:cNvSpPr>
          <p:nvPr>
            <p:ph type="ftr" sz="quarter" idx="11"/>
          </p:nvPr>
        </p:nvSpPr>
        <p:spPr>
          <a:xfrm>
            <a:off x="9221092" y="6308726"/>
            <a:ext cx="1153059" cy="468312"/>
          </a:xfrm>
          <a:prstGeom prst="rect">
            <a:avLst/>
          </a:prstGeom>
        </p:spPr>
        <p:txBody>
          <a:bodyPr/>
          <a:lstStyle>
            <a:lvl1pPr>
              <a:defRPr/>
            </a:lvl1pPr>
          </a:lstStyle>
          <a:p>
            <a:r>
              <a:rPr lang="en-GB" dirty="0"/>
              <a:t>Rob Spaargaren</a:t>
            </a:r>
          </a:p>
        </p:txBody>
      </p:sp>
      <p:sp>
        <p:nvSpPr>
          <p:cNvPr id="6" name="Foliennummernplatzhalter 5"/>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7" name="Titel 6"/>
          <p:cNvSpPr>
            <a:spLocks noGrp="1"/>
          </p:cNvSpPr>
          <p:nvPr>
            <p:ph type="title" hasCustomPrompt="1"/>
          </p:nvPr>
        </p:nvSpPr>
        <p:spPr>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184631286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31800" y="2024064"/>
            <a:ext cx="1132840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a:xfrm>
            <a:off x="10583500" y="6308726"/>
            <a:ext cx="816091" cy="468312"/>
          </a:xfrm>
          <a:prstGeom prst="rect">
            <a:avLst/>
          </a:prstGeom>
        </p:spPr>
        <p:txBody>
          <a:bodyPr/>
          <a:lstStyle>
            <a:lvl1pPr>
              <a:defRPr/>
            </a:lvl1pPr>
          </a:lstStyle>
          <a:p>
            <a:r>
              <a:rPr lang="en-US" dirty="0"/>
              <a:t>26.01.2023</a:t>
            </a:r>
            <a:endParaRPr lang="en-GB" dirty="0"/>
          </a:p>
        </p:txBody>
      </p:sp>
      <p:sp>
        <p:nvSpPr>
          <p:cNvPr id="5" name="Fußzeilenplatzhalter 4"/>
          <p:cNvSpPr>
            <a:spLocks noGrp="1"/>
          </p:cNvSpPr>
          <p:nvPr>
            <p:ph type="ftr" sz="quarter" idx="11"/>
          </p:nvPr>
        </p:nvSpPr>
        <p:spPr>
          <a:xfrm>
            <a:off x="9221092" y="6308726"/>
            <a:ext cx="1153059" cy="468312"/>
          </a:xfrm>
          <a:prstGeom prst="rect">
            <a:avLst/>
          </a:prstGeom>
        </p:spPr>
        <p:txBody>
          <a:bodyPr/>
          <a:lstStyle>
            <a:lvl1pPr>
              <a:defRPr/>
            </a:lvl1pPr>
          </a:lstStyle>
          <a:p>
            <a:r>
              <a:rPr lang="en-GB" dirty="0"/>
              <a:t>Rob Spaargaren</a:t>
            </a:r>
          </a:p>
        </p:txBody>
      </p:sp>
      <p:sp>
        <p:nvSpPr>
          <p:cNvPr id="6" name="Foliennummernplatzhalter 5"/>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7" name="Titel 6"/>
          <p:cNvSpPr>
            <a:spLocks noGrp="1"/>
          </p:cNvSpPr>
          <p:nvPr>
            <p:ph type="title" hasCustomPrompt="1"/>
          </p:nvPr>
        </p:nvSpPr>
        <p:spPr>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133636085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31800" y="2024064"/>
            <a:ext cx="1132840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a:xfrm>
            <a:off x="10583500" y="6308726"/>
            <a:ext cx="816091" cy="468312"/>
          </a:xfrm>
          <a:prstGeom prst="rect">
            <a:avLst/>
          </a:prstGeom>
        </p:spPr>
        <p:txBody>
          <a:bodyPr/>
          <a:lstStyle>
            <a:lvl1pPr>
              <a:defRPr/>
            </a:lvl1pPr>
          </a:lstStyle>
          <a:p>
            <a:r>
              <a:rPr lang="en-US" dirty="0"/>
              <a:t>26.01.2023</a:t>
            </a:r>
            <a:endParaRPr lang="en-GB" dirty="0"/>
          </a:p>
        </p:txBody>
      </p:sp>
      <p:sp>
        <p:nvSpPr>
          <p:cNvPr id="5" name="Fußzeilenplatzhalter 4"/>
          <p:cNvSpPr>
            <a:spLocks noGrp="1"/>
          </p:cNvSpPr>
          <p:nvPr>
            <p:ph type="ftr" sz="quarter" idx="11"/>
          </p:nvPr>
        </p:nvSpPr>
        <p:spPr>
          <a:xfrm>
            <a:off x="9221092" y="6308726"/>
            <a:ext cx="1153059" cy="468312"/>
          </a:xfrm>
          <a:prstGeom prst="rect">
            <a:avLst/>
          </a:prstGeom>
        </p:spPr>
        <p:txBody>
          <a:bodyPr/>
          <a:lstStyle>
            <a:lvl1pPr>
              <a:defRPr/>
            </a:lvl1pPr>
          </a:lstStyle>
          <a:p>
            <a:r>
              <a:rPr lang="en-GB" dirty="0"/>
              <a:t>Rob Spaargaren</a:t>
            </a:r>
          </a:p>
        </p:txBody>
      </p:sp>
      <p:sp>
        <p:nvSpPr>
          <p:cNvPr id="6" name="Foliennummernplatzhalter 5"/>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7" name="Titel 6"/>
          <p:cNvSpPr>
            <a:spLocks noGrp="1"/>
          </p:cNvSpPr>
          <p:nvPr>
            <p:ph type="title" hasCustomPrompt="1"/>
          </p:nvPr>
        </p:nvSpPr>
        <p:spPr>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336027079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31800" y="2024066"/>
            <a:ext cx="5472000" cy="4213225"/>
          </a:xfrm>
        </p:spPr>
        <p:txBody>
          <a:bodyPr lIns="140400" rIns="0"/>
          <a:lstStyle>
            <a:lvl1pPr>
              <a:lnSpc>
                <a:spcPct val="100000"/>
              </a:lnSpc>
              <a:spcBef>
                <a:spcPts val="375"/>
              </a:spcBef>
              <a:defRPr sz="1500"/>
            </a:lvl1pPr>
            <a:lvl2pPr>
              <a:lnSpc>
                <a:spcPct val="100000"/>
              </a:lnSpc>
              <a:spcBef>
                <a:spcPts val="300"/>
              </a:spcBef>
              <a:defRPr sz="1350"/>
            </a:lvl2pPr>
            <a:lvl3pPr>
              <a:lnSpc>
                <a:spcPct val="100000"/>
              </a:lnSpc>
              <a:spcBef>
                <a:spcPts val="300"/>
              </a:spcBef>
              <a:defRPr sz="1200"/>
            </a:lvl3pPr>
            <a:lvl4pPr marL="808435" indent="-133350">
              <a:lnSpc>
                <a:spcPct val="100000"/>
              </a:lnSpc>
              <a:spcBef>
                <a:spcPts val="300"/>
              </a:spcBef>
              <a:defRPr sz="1050"/>
            </a:lvl4pPr>
            <a:lvl5pPr>
              <a:defRPr sz="1050"/>
            </a:lvl5pPr>
            <a:lvl6pPr>
              <a:defRPr sz="1350"/>
            </a:lvl6pPr>
            <a:lvl7pPr>
              <a:defRPr sz="1350"/>
            </a:lvl7pPr>
            <a:lvl8pPr>
              <a:defRPr sz="1350"/>
            </a:lvl8pPr>
            <a:lvl9pPr>
              <a:defRPr sz="135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8021" y="2024066"/>
            <a:ext cx="5472179" cy="4213225"/>
          </a:xfrm>
        </p:spPr>
        <p:txBody>
          <a:bodyPr lIns="140400" rIns="0"/>
          <a:lstStyle>
            <a:lvl1pPr>
              <a:lnSpc>
                <a:spcPct val="100000"/>
              </a:lnSpc>
              <a:spcBef>
                <a:spcPts val="375"/>
              </a:spcBef>
              <a:defRPr sz="1500"/>
            </a:lvl1pPr>
            <a:lvl2pPr>
              <a:lnSpc>
                <a:spcPct val="100000"/>
              </a:lnSpc>
              <a:spcBef>
                <a:spcPts val="300"/>
              </a:spcBef>
              <a:defRPr sz="1350"/>
            </a:lvl2pPr>
            <a:lvl3pPr>
              <a:lnSpc>
                <a:spcPct val="100000"/>
              </a:lnSpc>
              <a:spcBef>
                <a:spcPts val="300"/>
              </a:spcBef>
              <a:defRPr sz="1200"/>
            </a:lvl3pPr>
            <a:lvl4pPr>
              <a:lnSpc>
                <a:spcPct val="100000"/>
              </a:lnSpc>
              <a:spcBef>
                <a:spcPts val="300"/>
              </a:spcBef>
              <a:defRPr sz="1050"/>
            </a:lvl4pPr>
            <a:lvl5pPr>
              <a:defRPr sz="1050"/>
            </a:lvl5pPr>
            <a:lvl6pPr>
              <a:defRPr sz="1350"/>
            </a:lvl6pPr>
            <a:lvl7pPr>
              <a:defRPr sz="1350"/>
            </a:lvl7pPr>
            <a:lvl8pPr>
              <a:defRPr sz="1350"/>
            </a:lvl8pPr>
            <a:lvl9pPr>
              <a:defRPr sz="135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a:xfrm>
            <a:off x="10583500" y="6308726"/>
            <a:ext cx="816091" cy="468312"/>
          </a:xfrm>
          <a:prstGeom prst="rect">
            <a:avLst/>
          </a:prstGeom>
        </p:spPr>
        <p:txBody>
          <a:bodyPr/>
          <a:lstStyle/>
          <a:p>
            <a:r>
              <a:rPr lang="en-US" dirty="0"/>
              <a:t>26.01.2023</a:t>
            </a:r>
            <a:endParaRPr lang="en-GB" dirty="0"/>
          </a:p>
        </p:txBody>
      </p:sp>
      <p:sp>
        <p:nvSpPr>
          <p:cNvPr id="6" name="Fußzeilenplatzhalter 5"/>
          <p:cNvSpPr>
            <a:spLocks noGrp="1"/>
          </p:cNvSpPr>
          <p:nvPr>
            <p:ph type="ftr" sz="quarter" idx="11"/>
          </p:nvPr>
        </p:nvSpPr>
        <p:spPr>
          <a:xfrm>
            <a:off x="9221092" y="6308726"/>
            <a:ext cx="1153059" cy="468312"/>
          </a:xfrm>
          <a:prstGeom prst="rect">
            <a:avLst/>
          </a:prstGeom>
        </p:spPr>
        <p:txBody>
          <a:bodyPr/>
          <a:lstStyle/>
          <a:p>
            <a:r>
              <a:rPr lang="en-GB"/>
              <a:t>Rob Spaargaren</a:t>
            </a:r>
            <a:endParaRPr lang="en-GB" dirty="0"/>
          </a:p>
        </p:txBody>
      </p:sp>
      <p:sp>
        <p:nvSpPr>
          <p:cNvPr id="7" name="Foliennummernplatzhalter 6"/>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8" name="Titel 7"/>
          <p:cNvSpPr>
            <a:spLocks noGrp="1"/>
          </p:cNvSpPr>
          <p:nvPr>
            <p:ph type="title" hasCustomPrompt="1"/>
          </p:nvPr>
        </p:nvSpPr>
        <p:spPr>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302399424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10583500" y="6308726"/>
            <a:ext cx="816091" cy="468312"/>
          </a:xfrm>
          <a:prstGeom prst="rect">
            <a:avLst/>
          </a:prstGeom>
        </p:spPr>
        <p:txBody>
          <a:bodyPr/>
          <a:lstStyle/>
          <a:p>
            <a:r>
              <a:rPr lang="en-US" dirty="0"/>
              <a:t>26.01.2023</a:t>
            </a:r>
            <a:endParaRPr lang="en-GB" dirty="0"/>
          </a:p>
        </p:txBody>
      </p:sp>
      <p:sp>
        <p:nvSpPr>
          <p:cNvPr id="3" name="Fußzeilenplatzhalter 2"/>
          <p:cNvSpPr>
            <a:spLocks noGrp="1"/>
          </p:cNvSpPr>
          <p:nvPr>
            <p:ph type="ftr" sz="quarter" idx="11"/>
          </p:nvPr>
        </p:nvSpPr>
        <p:spPr>
          <a:xfrm>
            <a:off x="9221092" y="6308726"/>
            <a:ext cx="1153059" cy="468312"/>
          </a:xfrm>
          <a:prstGeom prst="rect">
            <a:avLst/>
          </a:prstGeom>
        </p:spPr>
        <p:txBody>
          <a:bodyPr/>
          <a:lstStyle/>
          <a:p>
            <a:r>
              <a:rPr lang="en-GB"/>
              <a:t>Rob Spaargaren</a:t>
            </a:r>
            <a:endParaRPr lang="en-GB" dirty="0"/>
          </a:p>
        </p:txBody>
      </p:sp>
      <p:sp>
        <p:nvSpPr>
          <p:cNvPr id="4" name="Foliennummernplatzhalter 3"/>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5" name="Titel 4"/>
          <p:cNvSpPr>
            <a:spLocks noGrp="1"/>
          </p:cNvSpPr>
          <p:nvPr>
            <p:ph type="title" hasCustomPrompt="1"/>
          </p:nvPr>
        </p:nvSpPr>
        <p:spPr/>
        <p:txBody>
          <a:bodyPr/>
          <a:lstStyle>
            <a:lvl1pPr>
              <a:defRPr/>
            </a:lvl1pPr>
          </a:lstStyle>
          <a:p>
            <a:r>
              <a:rPr lang="en-GB" dirty="0"/>
              <a:t>Add title</a:t>
            </a:r>
          </a:p>
        </p:txBody>
      </p:sp>
    </p:spTree>
    <p:extLst>
      <p:ext uri="{BB962C8B-B14F-4D97-AF65-F5344CB8AC3E}">
        <p14:creationId xmlns:p14="http://schemas.microsoft.com/office/powerpoint/2010/main" val="214868038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10583500" y="6308726"/>
            <a:ext cx="816091" cy="468312"/>
          </a:xfrm>
          <a:prstGeom prst="rect">
            <a:avLst/>
          </a:prstGeom>
        </p:spPr>
        <p:txBody>
          <a:bodyPr/>
          <a:lstStyle/>
          <a:p>
            <a:r>
              <a:rPr lang="en-US" dirty="0"/>
              <a:t>26.01.2023</a:t>
            </a:r>
            <a:endParaRPr lang="en-GB" dirty="0"/>
          </a:p>
        </p:txBody>
      </p:sp>
      <p:sp>
        <p:nvSpPr>
          <p:cNvPr id="5" name="Fußzeilenplatzhalter 4"/>
          <p:cNvSpPr>
            <a:spLocks noGrp="1"/>
          </p:cNvSpPr>
          <p:nvPr>
            <p:ph type="ftr" sz="quarter" idx="11"/>
          </p:nvPr>
        </p:nvSpPr>
        <p:spPr>
          <a:xfrm>
            <a:off x="9221092" y="6308726"/>
            <a:ext cx="1153059" cy="468312"/>
          </a:xfrm>
          <a:prstGeom prst="rect">
            <a:avLst/>
          </a:prstGeom>
        </p:spPr>
        <p:txBody>
          <a:bodyPr/>
          <a:lstStyle/>
          <a:p>
            <a:r>
              <a:rPr lang="en-GB"/>
              <a:t>Rob Spaargaren</a:t>
            </a:r>
            <a:endParaRPr lang="en-GB" dirty="0"/>
          </a:p>
        </p:txBody>
      </p:sp>
      <p:sp>
        <p:nvSpPr>
          <p:cNvPr id="6" name="Foliennummernplatzhalter 5"/>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431800" y="620713"/>
            <a:ext cx="1132840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8091915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31800" y="2024064"/>
            <a:ext cx="1132840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a:xfrm>
            <a:off x="10583500" y="6308726"/>
            <a:ext cx="816091" cy="468312"/>
          </a:xfrm>
          <a:prstGeom prst="rect">
            <a:avLst/>
          </a:prstGeom>
        </p:spPr>
        <p:txBody>
          <a:bodyPr/>
          <a:lstStyle>
            <a:lvl1pPr>
              <a:defRPr/>
            </a:lvl1pPr>
          </a:lstStyle>
          <a:p>
            <a:r>
              <a:rPr lang="en-US" dirty="0"/>
              <a:t>26.01.2023</a:t>
            </a:r>
            <a:endParaRPr lang="en-GB" dirty="0"/>
          </a:p>
        </p:txBody>
      </p:sp>
      <p:sp>
        <p:nvSpPr>
          <p:cNvPr id="5" name="Fußzeilenplatzhalter 4"/>
          <p:cNvSpPr>
            <a:spLocks noGrp="1"/>
          </p:cNvSpPr>
          <p:nvPr>
            <p:ph type="ftr" sz="quarter" idx="11"/>
          </p:nvPr>
        </p:nvSpPr>
        <p:spPr>
          <a:xfrm>
            <a:off x="9224209" y="6308726"/>
            <a:ext cx="1153059" cy="468312"/>
          </a:xfrm>
          <a:prstGeom prst="rect">
            <a:avLst/>
          </a:prstGeom>
        </p:spPr>
        <p:txBody>
          <a:bodyPr/>
          <a:lstStyle>
            <a:lvl1pPr>
              <a:defRPr/>
            </a:lvl1pPr>
          </a:lstStyle>
          <a:p>
            <a:r>
              <a:rPr lang="en-GB" dirty="0"/>
              <a:t>Rob Spaargaren</a:t>
            </a:r>
          </a:p>
        </p:txBody>
      </p:sp>
      <p:sp>
        <p:nvSpPr>
          <p:cNvPr id="6" name="Foliennummernplatzhalter 5"/>
          <p:cNvSpPr>
            <a:spLocks noGrp="1"/>
          </p:cNvSpPr>
          <p:nvPr>
            <p:ph type="sldNum" sz="quarter" idx="12"/>
          </p:nvPr>
        </p:nvSpPr>
        <p:spPr>
          <a:xfrm>
            <a:off x="11501802" y="6308726"/>
            <a:ext cx="546860" cy="468312"/>
          </a:xfrm>
          <a:prstGeom prst="rect">
            <a:avLst/>
          </a:prstGeom>
        </p:spPr>
        <p:txBody>
          <a:bodyPr/>
          <a:lstStyle/>
          <a:p>
            <a:fld id="{6C6AE60A-B69C-4790-82F7-3882EDF23186}" type="slidenum">
              <a:rPr lang="en-GB" smtClean="0"/>
              <a:pPr/>
              <a:t>‹#›</a:t>
            </a:fld>
            <a:r>
              <a:rPr lang="en-GB" dirty="0"/>
              <a:t>/21</a:t>
            </a:r>
          </a:p>
        </p:txBody>
      </p:sp>
      <p:sp>
        <p:nvSpPr>
          <p:cNvPr id="7" name="Titel 6"/>
          <p:cNvSpPr>
            <a:spLocks noGrp="1"/>
          </p:cNvSpPr>
          <p:nvPr>
            <p:ph type="title" hasCustomPrompt="1"/>
          </p:nvPr>
        </p:nvSpPr>
        <p:spPr>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99732151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92000"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 name="Datumsplatzhalter 1"/>
          <p:cNvSpPr>
            <a:spLocks noGrp="1"/>
          </p:cNvSpPr>
          <p:nvPr>
            <p:ph type="dt" sz="half" idx="10"/>
          </p:nvPr>
        </p:nvSpPr>
        <p:spPr>
          <a:xfrm>
            <a:off x="10583500" y="6308726"/>
            <a:ext cx="816091" cy="468312"/>
          </a:xfrm>
          <a:prstGeom prst="rect">
            <a:avLst/>
          </a:prstGeom>
        </p:spPr>
        <p:txBody>
          <a:bodyPr/>
          <a:lstStyle/>
          <a:p>
            <a:r>
              <a:rPr lang="en-US" dirty="0"/>
              <a:t>26.01.2023</a:t>
            </a:r>
            <a:endParaRPr lang="en-GB" dirty="0"/>
          </a:p>
        </p:txBody>
      </p:sp>
      <p:sp>
        <p:nvSpPr>
          <p:cNvPr id="3" name="Fußzeilenplatzhalter 2"/>
          <p:cNvSpPr>
            <a:spLocks noGrp="1"/>
          </p:cNvSpPr>
          <p:nvPr>
            <p:ph type="ftr" sz="quarter" idx="11"/>
          </p:nvPr>
        </p:nvSpPr>
        <p:spPr>
          <a:xfrm>
            <a:off x="9221092" y="6308726"/>
            <a:ext cx="1153059" cy="468312"/>
          </a:xfrm>
          <a:prstGeom prst="rect">
            <a:avLst/>
          </a:prstGeom>
        </p:spPr>
        <p:txBody>
          <a:bodyPr/>
          <a:lstStyle/>
          <a:p>
            <a:r>
              <a:rPr lang="en-GB"/>
              <a:t>Rob Spaargaren</a:t>
            </a:r>
            <a:endParaRPr lang="en-GB" dirty="0"/>
          </a:p>
        </p:txBody>
      </p:sp>
      <p:sp>
        <p:nvSpPr>
          <p:cNvPr id="4" name="Foliennummernplatzhalter 3"/>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pic>
        <p:nvPicPr>
          <p:cNvPr id="5" name="Bild 4" descr="eth_logo_kurz_po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306000"/>
            <a:ext cx="1289304" cy="157734"/>
          </a:xfrm>
          <a:prstGeom prst="rect">
            <a:avLst/>
          </a:prstGeom>
        </p:spPr>
      </p:pic>
    </p:spTree>
    <p:extLst>
      <p:ext uri="{BB962C8B-B14F-4D97-AF65-F5344CB8AC3E}">
        <p14:creationId xmlns:p14="http://schemas.microsoft.com/office/powerpoint/2010/main" val="313898501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8C0E47-D1DE-4709-BDE0-814AC5691F08}"/>
              </a:ext>
            </a:extLst>
          </p:cNvPr>
          <p:cNvSpPr>
            <a:spLocks noGrp="1"/>
          </p:cNvSpPr>
          <p:nvPr>
            <p:ph type="ctrTitle"/>
          </p:nvPr>
        </p:nvSpPr>
        <p:spPr>
          <a:xfrm>
            <a:off x="1524000" y="1122363"/>
            <a:ext cx="9144000" cy="2387600"/>
          </a:xfrm>
        </p:spPr>
        <p:txBody>
          <a:bodyPr anchor="b"/>
          <a:lstStyle>
            <a:lvl1pPr algn="ctr">
              <a:defRPr sz="4500"/>
            </a:lvl1pPr>
          </a:lstStyle>
          <a:p>
            <a:r>
              <a:rPr lang="nl-NL"/>
              <a:t>Klik om stijl te bewerken</a:t>
            </a:r>
            <a:endParaRPr lang="en-GB"/>
          </a:p>
        </p:txBody>
      </p:sp>
      <p:sp>
        <p:nvSpPr>
          <p:cNvPr id="3" name="Ondertitel 2">
            <a:extLst>
              <a:ext uri="{FF2B5EF4-FFF2-40B4-BE49-F238E27FC236}">
                <a16:creationId xmlns:a16="http://schemas.microsoft.com/office/drawing/2014/main" id="{1B798AA9-F8FD-42C6-9F23-A4F08E4B4B6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id="{DBB41752-F9D6-4CE9-95A4-F466488C9D12}"/>
              </a:ext>
            </a:extLst>
          </p:cNvPr>
          <p:cNvSpPr>
            <a:spLocks noGrp="1"/>
          </p:cNvSpPr>
          <p:nvPr>
            <p:ph type="dt" sz="half" idx="10"/>
          </p:nvPr>
        </p:nvSpPr>
        <p:spPr>
          <a:xfrm>
            <a:off x="10583500" y="6308726"/>
            <a:ext cx="816091" cy="468312"/>
          </a:xfrm>
          <a:prstGeom prst="rect">
            <a:avLst/>
          </a:prstGeom>
        </p:spPr>
        <p:txBody>
          <a:bodyPr/>
          <a:lstStyle/>
          <a:p>
            <a:r>
              <a:rPr lang="en-US" dirty="0"/>
              <a:t>26.01.2023</a:t>
            </a:r>
            <a:endParaRPr lang="en-GB" dirty="0"/>
          </a:p>
        </p:txBody>
      </p:sp>
      <p:sp>
        <p:nvSpPr>
          <p:cNvPr id="5" name="Tijdelijke aanduiding voor voettekst 4">
            <a:extLst>
              <a:ext uri="{FF2B5EF4-FFF2-40B4-BE49-F238E27FC236}">
                <a16:creationId xmlns:a16="http://schemas.microsoft.com/office/drawing/2014/main" id="{365743F5-2D0F-4E82-BB2B-1339B0E3333E}"/>
              </a:ext>
            </a:extLst>
          </p:cNvPr>
          <p:cNvSpPr>
            <a:spLocks noGrp="1"/>
          </p:cNvSpPr>
          <p:nvPr>
            <p:ph type="ftr" sz="quarter" idx="11"/>
          </p:nvPr>
        </p:nvSpPr>
        <p:spPr>
          <a:xfrm>
            <a:off x="9221092" y="6308726"/>
            <a:ext cx="1153059" cy="468312"/>
          </a:xfrm>
          <a:prstGeom prst="rect">
            <a:avLst/>
          </a:prstGeom>
        </p:spPr>
        <p:txBody>
          <a:bodyPr/>
          <a:lstStyle/>
          <a:p>
            <a:r>
              <a:rPr lang="en-GB"/>
              <a:t>Rob Spaargaren</a:t>
            </a:r>
          </a:p>
        </p:txBody>
      </p:sp>
      <p:sp>
        <p:nvSpPr>
          <p:cNvPr id="6" name="Tijdelijke aanduiding voor dianummer 5">
            <a:extLst>
              <a:ext uri="{FF2B5EF4-FFF2-40B4-BE49-F238E27FC236}">
                <a16:creationId xmlns:a16="http://schemas.microsoft.com/office/drawing/2014/main" id="{C7C80948-7970-4951-AD8E-21C71AA099BF}"/>
              </a:ext>
            </a:extLst>
          </p:cNvPr>
          <p:cNvSpPr>
            <a:spLocks noGrp="1"/>
          </p:cNvSpPr>
          <p:nvPr>
            <p:ph type="sldNum" sz="quarter" idx="12"/>
          </p:nvPr>
        </p:nvSpPr>
        <p:spPr>
          <a:xfrm>
            <a:off x="11501803" y="6308726"/>
            <a:ext cx="432205" cy="468312"/>
          </a:xfrm>
          <a:prstGeom prst="rect">
            <a:avLst/>
          </a:prstGeom>
        </p:spPr>
        <p:txBody>
          <a:bodyPr/>
          <a:lstStyle/>
          <a:p>
            <a:fld id="{3DC6A1EF-98CC-4A9D-9994-64BA68292477}" type="slidenum">
              <a:rPr lang="en-GB" smtClean="0"/>
              <a:t>‹#›</a:t>
            </a:fld>
            <a:endParaRPr lang="en-GB"/>
          </a:p>
        </p:txBody>
      </p:sp>
    </p:spTree>
    <p:extLst>
      <p:ext uri="{BB962C8B-B14F-4D97-AF65-F5344CB8AC3E}">
        <p14:creationId xmlns:p14="http://schemas.microsoft.com/office/powerpoint/2010/main" val="3904676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31800" y="2024064"/>
            <a:ext cx="1132840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5" name="Fußzeilenplatzhalter 4"/>
          <p:cNvSpPr>
            <a:spLocks noGrp="1"/>
          </p:cNvSpPr>
          <p:nvPr>
            <p:ph type="ftr" sz="quarter" idx="11"/>
          </p:nvPr>
        </p:nvSpPr>
        <p:spPr>
          <a:xfrm>
            <a:off x="9224209" y="6308726"/>
            <a:ext cx="1153059" cy="468312"/>
          </a:xfrm>
          <a:prstGeom prst="rect">
            <a:avLst/>
          </a:prstGeom>
        </p:spPr>
        <p:txBody>
          <a:bodyPr/>
          <a:lstStyle>
            <a:lvl1pPr>
              <a:defRPr/>
            </a:lvl1pPr>
          </a:lstStyle>
          <a:p>
            <a:r>
              <a:rPr lang="en-GB" dirty="0"/>
              <a:t>Rob Spaargaren</a:t>
            </a:r>
          </a:p>
        </p:txBody>
      </p:sp>
      <p:sp>
        <p:nvSpPr>
          <p:cNvPr id="6" name="Foliennummernplatzhalter 5"/>
          <p:cNvSpPr>
            <a:spLocks noGrp="1"/>
          </p:cNvSpPr>
          <p:nvPr>
            <p:ph type="sldNum" sz="quarter" idx="12"/>
          </p:nvPr>
        </p:nvSpPr>
        <p:spPr>
          <a:xfrm>
            <a:off x="11501801" y="6308726"/>
            <a:ext cx="432203" cy="468312"/>
          </a:xfrm>
          <a:prstGeom prst="rect">
            <a:avLst/>
          </a:prstGeom>
        </p:spPr>
        <p:txBody>
          <a:bodyPr/>
          <a:lstStyle/>
          <a:p>
            <a:fld id="{6C6AE60A-B69C-4790-82F7-3882EDF23186}" type="slidenum">
              <a:rPr lang="en-GB" smtClean="0"/>
              <a:pPr/>
              <a:t>‹#›</a:t>
            </a:fld>
            <a:endParaRPr lang="en-GB" dirty="0"/>
          </a:p>
        </p:txBody>
      </p:sp>
      <p:sp>
        <p:nvSpPr>
          <p:cNvPr id="7" name="Titel 6"/>
          <p:cNvSpPr>
            <a:spLocks noGrp="1"/>
          </p:cNvSpPr>
          <p:nvPr>
            <p:ph type="title" hasCustomPrompt="1"/>
          </p:nvPr>
        </p:nvSpPr>
        <p:spPr>
          <a:solidFill>
            <a:schemeClr val="bg1"/>
          </a:solidFill>
        </p:spPr>
        <p:txBody>
          <a:bodyPr/>
          <a:lstStyle>
            <a:lvl1pPr>
              <a:defRPr/>
            </a:lvl1pPr>
          </a:lstStyle>
          <a:p>
            <a:r>
              <a:rPr lang="en-GB" dirty="0"/>
              <a:t>Add title</a:t>
            </a:r>
          </a:p>
        </p:txBody>
      </p:sp>
      <p:sp>
        <p:nvSpPr>
          <p:cNvPr id="9" name="Datumsplatzhalter 3">
            <a:extLst>
              <a:ext uri="{FF2B5EF4-FFF2-40B4-BE49-F238E27FC236}">
                <a16:creationId xmlns:a16="http://schemas.microsoft.com/office/drawing/2014/main" id="{5FCBAB35-0D33-4BB5-B51D-C8D1417CE622}"/>
              </a:ext>
            </a:extLst>
          </p:cNvPr>
          <p:cNvSpPr>
            <a:spLocks noGrp="1"/>
          </p:cNvSpPr>
          <p:nvPr>
            <p:ph type="dt" sz="half" idx="2"/>
          </p:nvPr>
        </p:nvSpPr>
        <p:spPr>
          <a:xfrm>
            <a:off x="10583500" y="6308726"/>
            <a:ext cx="816091" cy="468312"/>
          </a:xfrm>
          <a:prstGeom prst="rect">
            <a:avLst/>
          </a:prstGeom>
        </p:spPr>
        <p:txBody>
          <a:bodyPr vert="horz" wrap="none" lIns="0" tIns="0" rIns="0" bIns="0" rtlCol="0" anchor="ctr"/>
          <a:lstStyle>
            <a:lvl1pPr algn="ctr">
              <a:defRPr sz="600">
                <a:solidFill>
                  <a:schemeClr val="tx1"/>
                </a:solidFill>
              </a:defRPr>
            </a:lvl1pPr>
          </a:lstStyle>
          <a:p>
            <a:r>
              <a:rPr lang="en-US" dirty="0"/>
              <a:t>26.01.2023</a:t>
            </a:r>
            <a:endParaRPr lang="en-GB" dirty="0"/>
          </a:p>
        </p:txBody>
      </p:sp>
      <p:sp>
        <p:nvSpPr>
          <p:cNvPr id="4" name="Action Button: Go Forward or Next 3">
            <a:hlinkClick r:id="" action="ppaction://hlinkshowjump?jump=nextslide" highlightClick="1"/>
            <a:extLst>
              <a:ext uri="{FF2B5EF4-FFF2-40B4-BE49-F238E27FC236}">
                <a16:creationId xmlns:a16="http://schemas.microsoft.com/office/drawing/2014/main" id="{C8F2BAC0-40F8-4B20-8950-2767FBCBB98E}"/>
              </a:ext>
            </a:extLst>
          </p:cNvPr>
          <p:cNvSpPr/>
          <p:nvPr userDrawn="1"/>
        </p:nvSpPr>
        <p:spPr>
          <a:xfrm>
            <a:off x="11334493" y="77784"/>
            <a:ext cx="564632" cy="32012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on Button: Go Back or Previous 7">
            <a:hlinkClick r:id="" action="ppaction://hlinkshowjump?jump=previousslide" highlightClick="1"/>
            <a:extLst>
              <a:ext uri="{FF2B5EF4-FFF2-40B4-BE49-F238E27FC236}">
                <a16:creationId xmlns:a16="http://schemas.microsoft.com/office/drawing/2014/main" id="{BDDCEA0B-004A-406F-8CE0-0EA48B9FF9A9}"/>
              </a:ext>
            </a:extLst>
          </p:cNvPr>
          <p:cNvSpPr/>
          <p:nvPr userDrawn="1"/>
        </p:nvSpPr>
        <p:spPr>
          <a:xfrm>
            <a:off x="9832507" y="77782"/>
            <a:ext cx="564632" cy="320125"/>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Go Home 9">
            <a:hlinkClick r:id="" action="ppaction://hlinkshowjump?jump=firstslide" highlightClick="1"/>
            <a:extLst>
              <a:ext uri="{FF2B5EF4-FFF2-40B4-BE49-F238E27FC236}">
                <a16:creationId xmlns:a16="http://schemas.microsoft.com/office/drawing/2014/main" id="{4F053B11-69BC-496F-BDE6-9D340E3D53AD}"/>
              </a:ext>
            </a:extLst>
          </p:cNvPr>
          <p:cNvSpPr/>
          <p:nvPr userDrawn="1"/>
        </p:nvSpPr>
        <p:spPr>
          <a:xfrm>
            <a:off x="10583500" y="77783"/>
            <a:ext cx="564632" cy="32012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12F2FE0-410C-44E9-B96C-5B62451FF6D6}"/>
              </a:ext>
            </a:extLst>
          </p:cNvPr>
          <p:cNvSpPr txBox="1"/>
          <p:nvPr userDrawn="1"/>
        </p:nvSpPr>
        <p:spPr>
          <a:xfrm>
            <a:off x="3885449" y="49207"/>
            <a:ext cx="4267200" cy="369332"/>
          </a:xfrm>
          <a:prstGeom prst="rect">
            <a:avLst/>
          </a:prstGeom>
          <a:noFill/>
        </p:spPr>
        <p:txBody>
          <a:bodyPr wrap="square" rtlCol="0">
            <a:spAutoFit/>
          </a:bodyPr>
          <a:lstStyle/>
          <a:p>
            <a:r>
              <a:rPr lang="en-GB" dirty="0">
                <a:solidFill>
                  <a:schemeClr val="bg1"/>
                </a:solidFill>
                <a:hlinkClick r:id="rId2" action="ppaction://hlinksldjump">
                  <a:extLst>
                    <a:ext uri="{A12FA001-AC4F-418D-AE19-62706E023703}">
                      <ahyp:hlinkClr xmlns:ahyp="http://schemas.microsoft.com/office/drawing/2018/hyperlinkcolor" val="tx"/>
                    </a:ext>
                  </a:extLst>
                </a:hlinkClick>
              </a:rPr>
              <a:t>Introduction</a:t>
            </a:r>
            <a:r>
              <a:rPr lang="en-GB" dirty="0">
                <a:solidFill>
                  <a:schemeClr val="bg1"/>
                </a:solidFill>
              </a:rPr>
              <a:t> – </a:t>
            </a:r>
            <a:r>
              <a:rPr lang="en-GB" dirty="0">
                <a:solidFill>
                  <a:schemeClr val="bg1"/>
                </a:solidFill>
                <a:hlinkClick r:id="rId3" action="ppaction://hlinksldjump">
                  <a:extLst>
                    <a:ext uri="{A12FA001-AC4F-418D-AE19-62706E023703}">
                      <ahyp:hlinkClr xmlns:ahyp="http://schemas.microsoft.com/office/drawing/2018/hyperlinkcolor" val="tx"/>
                    </a:ext>
                  </a:extLst>
                </a:hlinkClick>
              </a:rPr>
              <a:t>Composition</a:t>
            </a:r>
            <a:r>
              <a:rPr lang="en-GB" dirty="0">
                <a:solidFill>
                  <a:schemeClr val="bg1"/>
                </a:solidFill>
              </a:rPr>
              <a:t> - </a:t>
            </a:r>
            <a:r>
              <a:rPr lang="en-GB" dirty="0">
                <a:solidFill>
                  <a:schemeClr val="bg1"/>
                </a:solidFill>
                <a:hlinkClick r:id="rId4" action="ppaction://hlinksldjump">
                  <a:extLst>
                    <a:ext uri="{A12FA001-AC4F-418D-AE19-62706E023703}">
                      <ahyp:hlinkClr xmlns:ahyp="http://schemas.microsoft.com/office/drawing/2018/hyperlinkcolor" val="tx"/>
                    </a:ext>
                  </a:extLst>
                </a:hlinkClick>
              </a:rPr>
              <a:t>Properties</a:t>
            </a:r>
            <a:endParaRPr lang="en-GB" dirty="0">
              <a:solidFill>
                <a:schemeClr val="bg1"/>
              </a:solidFill>
            </a:endParaRPr>
          </a:p>
        </p:txBody>
      </p:sp>
    </p:spTree>
    <p:extLst>
      <p:ext uri="{BB962C8B-B14F-4D97-AF65-F5344CB8AC3E}">
        <p14:creationId xmlns:p14="http://schemas.microsoft.com/office/powerpoint/2010/main" val="170875016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31800" y="2024064"/>
            <a:ext cx="1132840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a:xfrm>
            <a:off x="10583500" y="6308726"/>
            <a:ext cx="816091" cy="468312"/>
          </a:xfrm>
          <a:prstGeom prst="rect">
            <a:avLst/>
          </a:prstGeom>
        </p:spPr>
        <p:txBody>
          <a:bodyPr/>
          <a:lstStyle>
            <a:lvl1pPr>
              <a:defRPr/>
            </a:lvl1pPr>
          </a:lstStyle>
          <a:p>
            <a:r>
              <a:rPr lang="en-US" dirty="0"/>
              <a:t>26.01.2023</a:t>
            </a:r>
            <a:endParaRPr lang="en-GB" dirty="0"/>
          </a:p>
        </p:txBody>
      </p:sp>
      <p:sp>
        <p:nvSpPr>
          <p:cNvPr id="5" name="Fußzeilenplatzhalter 4"/>
          <p:cNvSpPr>
            <a:spLocks noGrp="1"/>
          </p:cNvSpPr>
          <p:nvPr>
            <p:ph type="ftr" sz="quarter" idx="11"/>
          </p:nvPr>
        </p:nvSpPr>
        <p:spPr>
          <a:xfrm>
            <a:off x="9224209" y="6308726"/>
            <a:ext cx="1153059" cy="468312"/>
          </a:xfrm>
          <a:prstGeom prst="rect">
            <a:avLst/>
          </a:prstGeom>
        </p:spPr>
        <p:txBody>
          <a:bodyPr/>
          <a:lstStyle>
            <a:lvl1pPr>
              <a:defRPr/>
            </a:lvl1pPr>
          </a:lstStyle>
          <a:p>
            <a:r>
              <a:rPr lang="en-GB" dirty="0"/>
              <a:t>Rob Spaargaren</a:t>
            </a:r>
          </a:p>
        </p:txBody>
      </p:sp>
      <p:sp>
        <p:nvSpPr>
          <p:cNvPr id="6" name="Foliennummernplatzhalter 5"/>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7" name="Titel 6"/>
          <p:cNvSpPr>
            <a:spLocks noGrp="1"/>
          </p:cNvSpPr>
          <p:nvPr>
            <p:ph type="title" hasCustomPrompt="1"/>
          </p:nvPr>
        </p:nvSpPr>
        <p:spPr>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190820120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31800" y="2024064"/>
            <a:ext cx="1132840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a:xfrm>
            <a:off x="10583500" y="6308726"/>
            <a:ext cx="816091" cy="468312"/>
          </a:xfrm>
          <a:prstGeom prst="rect">
            <a:avLst/>
          </a:prstGeom>
        </p:spPr>
        <p:txBody>
          <a:bodyPr/>
          <a:lstStyle>
            <a:lvl1pPr>
              <a:defRPr/>
            </a:lvl1pPr>
          </a:lstStyle>
          <a:p>
            <a:r>
              <a:rPr lang="en-US" dirty="0"/>
              <a:t>26.01.2023</a:t>
            </a:r>
            <a:endParaRPr lang="en-GB" dirty="0"/>
          </a:p>
        </p:txBody>
      </p:sp>
      <p:sp>
        <p:nvSpPr>
          <p:cNvPr id="5" name="Fußzeilenplatzhalter 4"/>
          <p:cNvSpPr>
            <a:spLocks noGrp="1"/>
          </p:cNvSpPr>
          <p:nvPr>
            <p:ph type="ftr" sz="quarter" idx="11"/>
          </p:nvPr>
        </p:nvSpPr>
        <p:spPr>
          <a:xfrm>
            <a:off x="9224209" y="6308726"/>
            <a:ext cx="1153059" cy="468312"/>
          </a:xfrm>
          <a:prstGeom prst="rect">
            <a:avLst/>
          </a:prstGeom>
        </p:spPr>
        <p:txBody>
          <a:bodyPr/>
          <a:lstStyle>
            <a:lvl1pPr>
              <a:defRPr/>
            </a:lvl1pPr>
          </a:lstStyle>
          <a:p>
            <a:r>
              <a:rPr lang="en-GB" dirty="0"/>
              <a:t>Rob Spaargaren</a:t>
            </a:r>
          </a:p>
        </p:txBody>
      </p:sp>
      <p:sp>
        <p:nvSpPr>
          <p:cNvPr id="6" name="Foliennummernplatzhalter 5"/>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7" name="Titel 6"/>
          <p:cNvSpPr>
            <a:spLocks noGrp="1"/>
          </p:cNvSpPr>
          <p:nvPr>
            <p:ph type="title" hasCustomPrompt="1"/>
          </p:nvPr>
        </p:nvSpPr>
        <p:spPr>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379481631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31800" y="2024064"/>
            <a:ext cx="1132840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a:xfrm>
            <a:off x="10583500" y="6308726"/>
            <a:ext cx="816091" cy="468312"/>
          </a:xfrm>
          <a:prstGeom prst="rect">
            <a:avLst/>
          </a:prstGeom>
        </p:spPr>
        <p:txBody>
          <a:bodyPr/>
          <a:lstStyle>
            <a:lvl1pPr>
              <a:defRPr/>
            </a:lvl1pPr>
          </a:lstStyle>
          <a:p>
            <a:r>
              <a:rPr lang="en-US" dirty="0"/>
              <a:t>26.01.2023</a:t>
            </a:r>
            <a:endParaRPr lang="en-GB" dirty="0"/>
          </a:p>
        </p:txBody>
      </p:sp>
      <p:sp>
        <p:nvSpPr>
          <p:cNvPr id="5" name="Fußzeilenplatzhalter 4"/>
          <p:cNvSpPr>
            <a:spLocks noGrp="1"/>
          </p:cNvSpPr>
          <p:nvPr>
            <p:ph type="ftr" sz="quarter" idx="11"/>
          </p:nvPr>
        </p:nvSpPr>
        <p:spPr>
          <a:xfrm>
            <a:off x="9224209" y="6308726"/>
            <a:ext cx="1153059" cy="468312"/>
          </a:xfrm>
          <a:prstGeom prst="rect">
            <a:avLst/>
          </a:prstGeom>
        </p:spPr>
        <p:txBody>
          <a:bodyPr/>
          <a:lstStyle>
            <a:lvl1pPr>
              <a:defRPr/>
            </a:lvl1pPr>
          </a:lstStyle>
          <a:p>
            <a:r>
              <a:rPr lang="en-GB" dirty="0"/>
              <a:t>Rob Spaargaren</a:t>
            </a:r>
          </a:p>
        </p:txBody>
      </p:sp>
      <p:sp>
        <p:nvSpPr>
          <p:cNvPr id="6" name="Foliennummernplatzhalter 5"/>
          <p:cNvSpPr>
            <a:spLocks noGrp="1"/>
          </p:cNvSpPr>
          <p:nvPr>
            <p:ph type="sldNum" sz="quarter" idx="12"/>
          </p:nvPr>
        </p:nvSpPr>
        <p:spPr>
          <a:xfrm>
            <a:off x="11501803" y="6308726"/>
            <a:ext cx="432205" cy="468312"/>
          </a:xfrm>
          <a:prstGeom prst="rect">
            <a:avLst/>
          </a:prstGeom>
        </p:spPr>
        <p:txBody>
          <a:bodyPr/>
          <a:lstStyle/>
          <a:p>
            <a:fld id="{6C6AE60A-B69C-4790-82F7-3882EDF23186}" type="slidenum">
              <a:rPr lang="en-GB" smtClean="0"/>
              <a:t>‹#›</a:t>
            </a:fld>
            <a:endParaRPr lang="en-GB" dirty="0"/>
          </a:p>
        </p:txBody>
      </p:sp>
      <p:sp>
        <p:nvSpPr>
          <p:cNvPr id="7" name="Titel 6"/>
          <p:cNvSpPr>
            <a:spLocks noGrp="1"/>
          </p:cNvSpPr>
          <p:nvPr>
            <p:ph type="title" hasCustomPrompt="1"/>
          </p:nvPr>
        </p:nvSpPr>
        <p:spPr>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51629599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emf"/><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1.emf"/><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9" name="Gruppieren 8"/>
          <p:cNvGrpSpPr/>
          <p:nvPr userDrawn="1"/>
        </p:nvGrpSpPr>
        <p:grpSpPr>
          <a:xfrm>
            <a:off x="-503567" y="-385093"/>
            <a:ext cx="12506653" cy="7159750"/>
            <a:chOff x="-377675" y="-385093"/>
            <a:chExt cx="9379990" cy="7159750"/>
          </a:xfrm>
        </p:grpSpPr>
        <p:cxnSp>
          <p:nvCxnSpPr>
            <p:cNvPr id="17" name="Gerade Verbindung 16"/>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 name="Gerade Verbindung 18"/>
            <p:cNvCxnSpPr/>
            <p:nvPr/>
          </p:nvCxnSpPr>
          <p:spPr>
            <a:xfrm rot="5400000">
              <a:off x="8689266"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p:nvCxnSpPr>
          <p:spPr>
            <a:xfrm rot="5400000">
              <a:off x="4438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Gerade Verbindung 29"/>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5" name="Gerade Verbindung 34"/>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6" name="Gerade Verbindung 35"/>
            <p:cNvCxnSpPr/>
            <p:nvPr userDrawn="1"/>
          </p:nvCxnSpPr>
          <p:spPr>
            <a:xfrm rot="5400000">
              <a:off x="88704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11" name="Gruppieren 10"/>
          <p:cNvGrpSpPr/>
          <p:nvPr userDrawn="1"/>
        </p:nvGrpSpPr>
        <p:grpSpPr>
          <a:xfrm>
            <a:off x="0" y="-22505"/>
            <a:ext cx="12192000" cy="643219"/>
            <a:chOff x="142874" y="152400"/>
            <a:chExt cx="8859601" cy="612775"/>
          </a:xfrm>
          <a:solidFill>
            <a:schemeClr val="accent1"/>
          </a:solidFill>
        </p:grpSpPr>
        <p:sp>
          <p:nvSpPr>
            <p:cNvPr id="24" name="Rechteck 23"/>
            <p:cNvSpPr/>
            <p:nvPr userDrawn="1"/>
          </p:nvSpPr>
          <p:spPr>
            <a:xfrm>
              <a:off x="142875" y="152400"/>
              <a:ext cx="8859600"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5" name="Rechteck 24"/>
            <p:cNvSpPr/>
            <p:nvPr userDrawn="1"/>
          </p:nvSpPr>
          <p:spPr>
            <a:xfrm>
              <a:off x="142874"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6" name="Rechteck 25"/>
            <p:cNvSpPr/>
            <p:nvPr userDrawn="1"/>
          </p:nvSpPr>
          <p:spPr>
            <a:xfrm>
              <a:off x="8814997" y="597693"/>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7" name="Bild 18" descr="g_eth_logo_kurz_neg_Schutzraum.eps"/>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324000" y="306000"/>
              <a:ext cx="971061" cy="158400"/>
            </a:xfrm>
            <a:prstGeom prst="rect">
              <a:avLst/>
            </a:prstGeom>
            <a:grpFill/>
          </p:spPr>
        </p:pic>
      </p:grpSp>
      <p:sp>
        <p:nvSpPr>
          <p:cNvPr id="3" name="Textplatzhalter 2"/>
          <p:cNvSpPr>
            <a:spLocks noGrp="1"/>
          </p:cNvSpPr>
          <p:nvPr userDrawn="1">
            <p:ph type="body" idx="1"/>
          </p:nvPr>
        </p:nvSpPr>
        <p:spPr>
          <a:xfrm>
            <a:off x="428912" y="1770013"/>
            <a:ext cx="11311917"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2" name="Titelplatzhalter 1"/>
          <p:cNvSpPr>
            <a:spLocks noGrp="1"/>
          </p:cNvSpPr>
          <p:nvPr userDrawn="1">
            <p:ph type="title"/>
          </p:nvPr>
        </p:nvSpPr>
        <p:spPr bwMode="gray">
          <a:xfrm>
            <a:off x="257613" y="472525"/>
            <a:ext cx="11676393"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Tree>
    <p:extLst>
      <p:ext uri="{BB962C8B-B14F-4D97-AF65-F5344CB8AC3E}">
        <p14:creationId xmlns:p14="http://schemas.microsoft.com/office/powerpoint/2010/main" val="19045740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6" r:id="rId10"/>
    <p:sldLayoutId id="2147483677" r:id="rId11"/>
    <p:sldLayoutId id="2147483678" r:id="rId12"/>
    <p:sldLayoutId id="2147483670" r:id="rId13"/>
    <p:sldLayoutId id="2147483671" r:id="rId14"/>
    <p:sldLayoutId id="2147483672" r:id="rId15"/>
    <p:sldLayoutId id="2147483673" r:id="rId16"/>
    <p:sldLayoutId id="2147483674" r:id="rId17"/>
  </p:sldLayoutIdLst>
  <p:transition>
    <p:fade/>
  </p:transition>
  <p:hf hdr="0"/>
  <p:txStyles>
    <p:titleStyle>
      <a:lvl1pPr algn="l" defTabSz="685800" rtl="0" eaLnBrk="1" latinLnBrk="0" hangingPunct="1">
        <a:lnSpc>
          <a:spcPct val="100000"/>
        </a:lnSpc>
        <a:spcBef>
          <a:spcPct val="0"/>
        </a:spcBef>
        <a:buNone/>
        <a:defRPr sz="2100" b="1" kern="1200">
          <a:solidFill>
            <a:schemeClr val="tx1"/>
          </a:solidFill>
          <a:latin typeface="+mj-lt"/>
          <a:ea typeface="+mj-ea"/>
          <a:cs typeface="+mj-cs"/>
        </a:defRPr>
      </a:lvl1pPr>
    </p:titleStyle>
    <p:bodyStyle>
      <a:lvl1pPr marL="271463" indent="-271463" algn="l" defTabSz="685800" rtl="0" eaLnBrk="1" latinLnBrk="0" hangingPunct="1">
        <a:lnSpc>
          <a:spcPct val="100000"/>
        </a:lnSpc>
        <a:spcBef>
          <a:spcPts val="375"/>
        </a:spcBef>
        <a:buClr>
          <a:schemeClr val="accent1"/>
        </a:buClr>
        <a:buFont typeface="Wingdings" pitchFamily="2" charset="2"/>
        <a:buChar char="§"/>
        <a:defRPr sz="1800" kern="1200">
          <a:solidFill>
            <a:schemeClr val="tx1"/>
          </a:solidFill>
          <a:latin typeface="+mn-lt"/>
          <a:ea typeface="+mn-ea"/>
          <a:cs typeface="+mn-cs"/>
        </a:defRPr>
      </a:lvl1pPr>
      <a:lvl2pPr marL="470297" indent="-198835" algn="l" defTabSz="685800" rtl="0" eaLnBrk="1" latinLnBrk="0" hangingPunct="1">
        <a:lnSpc>
          <a:spcPct val="100000"/>
        </a:lnSpc>
        <a:spcBef>
          <a:spcPts val="300"/>
        </a:spcBef>
        <a:buClr>
          <a:schemeClr val="accent1"/>
        </a:buClr>
        <a:buFont typeface="Wingdings" pitchFamily="2" charset="2"/>
        <a:buChar char="§"/>
        <a:defRPr sz="1500" kern="1200">
          <a:solidFill>
            <a:schemeClr val="tx1"/>
          </a:solidFill>
          <a:latin typeface="+mn-lt"/>
          <a:ea typeface="+mn-ea"/>
          <a:cs typeface="+mn-cs"/>
        </a:defRPr>
      </a:lvl2pPr>
      <a:lvl3pPr marL="670322" indent="-200025" algn="l" defTabSz="685800" rtl="0" eaLnBrk="1" latinLnBrk="0" hangingPunct="1">
        <a:lnSpc>
          <a:spcPct val="100000"/>
        </a:lnSpc>
        <a:spcBef>
          <a:spcPts val="300"/>
        </a:spcBef>
        <a:buClr>
          <a:schemeClr val="accent1"/>
        </a:buClr>
        <a:buFont typeface="Wingdings" pitchFamily="2" charset="2"/>
        <a:buChar char="§"/>
        <a:defRPr sz="1350" kern="1200">
          <a:solidFill>
            <a:schemeClr val="tx1"/>
          </a:solidFill>
          <a:latin typeface="+mn-lt"/>
          <a:ea typeface="+mn-ea"/>
          <a:cs typeface="+mn-cs"/>
        </a:defRPr>
      </a:lvl3pPr>
      <a:lvl4pPr marL="808435" indent="-133350" algn="l" defTabSz="685800" rtl="0" eaLnBrk="1" latinLnBrk="0" hangingPunct="1">
        <a:lnSpc>
          <a:spcPct val="100000"/>
        </a:lnSpc>
        <a:spcBef>
          <a:spcPts val="300"/>
        </a:spcBef>
        <a:buClr>
          <a:schemeClr val="accent1"/>
        </a:buClr>
        <a:buFont typeface="Wingdings" pitchFamily="2" charset="2"/>
        <a:buChar char="§"/>
        <a:defRPr sz="1200" kern="1200">
          <a:solidFill>
            <a:schemeClr val="tx1"/>
          </a:solidFill>
          <a:latin typeface="+mn-lt"/>
          <a:ea typeface="+mn-ea"/>
          <a:cs typeface="+mn-cs"/>
        </a:defRPr>
      </a:lvl4pPr>
      <a:lvl5pPr marL="946547" indent="-138113" algn="l" defTabSz="685800" rtl="0" eaLnBrk="1" latinLnBrk="0" hangingPunct="1">
        <a:lnSpc>
          <a:spcPct val="100000"/>
        </a:lnSpc>
        <a:spcBef>
          <a:spcPts val="300"/>
        </a:spcBef>
        <a:buClr>
          <a:schemeClr val="accent1"/>
        </a:buClr>
        <a:buFont typeface="Wingdings" pitchFamily="2" charset="2"/>
        <a:buChar char="§"/>
        <a:defRPr sz="10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04" userDrawn="1">
          <p15:clr>
            <a:srgbClr val="F26B43"/>
          </p15:clr>
        </p15:guide>
        <p15:guide id="2" pos="5556" userDrawn="1">
          <p15:clr>
            <a:srgbClr val="F26B43"/>
          </p15:clr>
        </p15:guide>
        <p15:guide id="3" pos="2880" userDrawn="1">
          <p15:clr>
            <a:srgbClr val="F26B43"/>
          </p15:clr>
        </p15:guide>
        <p15:guide id="4" orient="horz" pos="391" userDrawn="1">
          <p15:clr>
            <a:srgbClr val="F26B43"/>
          </p15:clr>
        </p15:guide>
        <p15:guide id="6" orient="horz" pos="2160" userDrawn="1">
          <p15:clr>
            <a:srgbClr val="F26B43"/>
          </p15:clr>
        </p15:guide>
        <p15:guide id="7" orient="horz" pos="3045" userDrawn="1">
          <p15:clr>
            <a:srgbClr val="F26B43"/>
          </p15:clr>
        </p15:guide>
        <p15:guide id="8" orient="horz" pos="3929" userDrawn="1">
          <p15:clr>
            <a:srgbClr val="F26B43"/>
          </p15:clr>
        </p15:guide>
        <p15:guide id="9" orient="horz" pos="1275" userDrawn="1">
          <p15:clr>
            <a:srgbClr val="F26B43"/>
          </p15:clr>
        </p15:guide>
        <p15:guide id="10" orient="horz" pos="3974" userDrawn="1">
          <p15:clr>
            <a:srgbClr val="F26B43"/>
          </p15:clr>
        </p15:guide>
        <p15:guide id="11" orient="horz" pos="426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9" name="Gruppieren 8"/>
          <p:cNvGrpSpPr/>
          <p:nvPr userDrawn="1"/>
        </p:nvGrpSpPr>
        <p:grpSpPr>
          <a:xfrm>
            <a:off x="-503567" y="-385093"/>
            <a:ext cx="12506653" cy="7159750"/>
            <a:chOff x="-377675" y="-385093"/>
            <a:chExt cx="9379990" cy="7159750"/>
          </a:xfrm>
        </p:grpSpPr>
        <p:cxnSp>
          <p:nvCxnSpPr>
            <p:cNvPr id="17" name="Gerade Verbindung 16"/>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 name="Gerade Verbindung 18"/>
            <p:cNvCxnSpPr/>
            <p:nvPr/>
          </p:nvCxnSpPr>
          <p:spPr>
            <a:xfrm rot="5400000">
              <a:off x="8689266"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p:nvCxnSpPr>
          <p:spPr>
            <a:xfrm rot="5400000">
              <a:off x="4438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Gerade Verbindung 29"/>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5" name="Gerade Verbindung 34"/>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6" name="Gerade Verbindung 35"/>
            <p:cNvCxnSpPr/>
            <p:nvPr userDrawn="1"/>
          </p:nvCxnSpPr>
          <p:spPr>
            <a:xfrm rot="5400000">
              <a:off x="88704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11" name="Gruppieren 10"/>
          <p:cNvGrpSpPr/>
          <p:nvPr userDrawn="1"/>
        </p:nvGrpSpPr>
        <p:grpSpPr>
          <a:xfrm>
            <a:off x="0" y="-22505"/>
            <a:ext cx="12192000" cy="643219"/>
            <a:chOff x="142874" y="152400"/>
            <a:chExt cx="8859601" cy="612775"/>
          </a:xfrm>
          <a:solidFill>
            <a:srgbClr val="007635"/>
          </a:solidFill>
        </p:grpSpPr>
        <p:sp>
          <p:nvSpPr>
            <p:cNvPr id="24" name="Rechteck 23"/>
            <p:cNvSpPr/>
            <p:nvPr userDrawn="1"/>
          </p:nvSpPr>
          <p:spPr>
            <a:xfrm>
              <a:off x="142875" y="152400"/>
              <a:ext cx="8859600"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5" name="Rechteck 24"/>
            <p:cNvSpPr/>
            <p:nvPr userDrawn="1"/>
          </p:nvSpPr>
          <p:spPr>
            <a:xfrm>
              <a:off x="142874"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6" name="Rechteck 25"/>
            <p:cNvSpPr/>
            <p:nvPr userDrawn="1"/>
          </p:nvSpPr>
          <p:spPr>
            <a:xfrm>
              <a:off x="8814997" y="597693"/>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7" name="Bild 18" descr="g_eth_logo_kurz_neg_Schutzraum.eps"/>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324000" y="306000"/>
              <a:ext cx="971061" cy="158400"/>
            </a:xfrm>
            <a:prstGeom prst="rect">
              <a:avLst/>
            </a:prstGeom>
            <a:grpFill/>
          </p:spPr>
        </p:pic>
      </p:grpSp>
      <p:sp>
        <p:nvSpPr>
          <p:cNvPr id="3" name="Textplatzhalter 2"/>
          <p:cNvSpPr>
            <a:spLocks noGrp="1"/>
          </p:cNvSpPr>
          <p:nvPr userDrawn="1">
            <p:ph type="body" idx="1"/>
          </p:nvPr>
        </p:nvSpPr>
        <p:spPr>
          <a:xfrm>
            <a:off x="428912" y="1770013"/>
            <a:ext cx="11311917"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2" name="Titelplatzhalter 1"/>
          <p:cNvSpPr>
            <a:spLocks noGrp="1"/>
          </p:cNvSpPr>
          <p:nvPr userDrawn="1">
            <p:ph type="title"/>
          </p:nvPr>
        </p:nvSpPr>
        <p:spPr bwMode="gray">
          <a:xfrm>
            <a:off x="257613" y="472525"/>
            <a:ext cx="11676393"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Tree>
    <p:extLst>
      <p:ext uri="{BB962C8B-B14F-4D97-AF65-F5344CB8AC3E}">
        <p14:creationId xmlns:p14="http://schemas.microsoft.com/office/powerpoint/2010/main" val="1565121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transition>
    <p:fade/>
  </p:transition>
  <p:hf hdr="0"/>
  <p:txStyles>
    <p:titleStyle>
      <a:lvl1pPr algn="l" defTabSz="685800" rtl="0" eaLnBrk="1" latinLnBrk="0" hangingPunct="1">
        <a:lnSpc>
          <a:spcPct val="100000"/>
        </a:lnSpc>
        <a:spcBef>
          <a:spcPct val="0"/>
        </a:spcBef>
        <a:buNone/>
        <a:defRPr sz="2100" b="1" kern="1200">
          <a:solidFill>
            <a:schemeClr val="tx1"/>
          </a:solidFill>
          <a:latin typeface="+mj-lt"/>
          <a:ea typeface="+mj-ea"/>
          <a:cs typeface="+mj-cs"/>
        </a:defRPr>
      </a:lvl1pPr>
    </p:titleStyle>
    <p:bodyStyle>
      <a:lvl1pPr marL="271463" indent="-271463" algn="l" defTabSz="685800" rtl="0" eaLnBrk="1" latinLnBrk="0" hangingPunct="1">
        <a:lnSpc>
          <a:spcPct val="100000"/>
        </a:lnSpc>
        <a:spcBef>
          <a:spcPts val="375"/>
        </a:spcBef>
        <a:buClr>
          <a:schemeClr val="accent1"/>
        </a:buClr>
        <a:buFont typeface="Wingdings" pitchFamily="2" charset="2"/>
        <a:buChar char="§"/>
        <a:defRPr sz="1800" kern="1200">
          <a:solidFill>
            <a:schemeClr val="tx1"/>
          </a:solidFill>
          <a:latin typeface="+mn-lt"/>
          <a:ea typeface="+mn-ea"/>
          <a:cs typeface="+mn-cs"/>
        </a:defRPr>
      </a:lvl1pPr>
      <a:lvl2pPr marL="470297" indent="-198835" algn="l" defTabSz="685800" rtl="0" eaLnBrk="1" latinLnBrk="0" hangingPunct="1">
        <a:lnSpc>
          <a:spcPct val="100000"/>
        </a:lnSpc>
        <a:spcBef>
          <a:spcPts val="300"/>
        </a:spcBef>
        <a:buClr>
          <a:schemeClr val="accent1"/>
        </a:buClr>
        <a:buFont typeface="Wingdings" pitchFamily="2" charset="2"/>
        <a:buChar char="§"/>
        <a:defRPr sz="1500" kern="1200">
          <a:solidFill>
            <a:schemeClr val="tx1"/>
          </a:solidFill>
          <a:latin typeface="+mn-lt"/>
          <a:ea typeface="+mn-ea"/>
          <a:cs typeface="+mn-cs"/>
        </a:defRPr>
      </a:lvl2pPr>
      <a:lvl3pPr marL="670322" indent="-200025" algn="l" defTabSz="685800" rtl="0" eaLnBrk="1" latinLnBrk="0" hangingPunct="1">
        <a:lnSpc>
          <a:spcPct val="100000"/>
        </a:lnSpc>
        <a:spcBef>
          <a:spcPts val="300"/>
        </a:spcBef>
        <a:buClr>
          <a:schemeClr val="accent1"/>
        </a:buClr>
        <a:buFont typeface="Wingdings" pitchFamily="2" charset="2"/>
        <a:buChar char="§"/>
        <a:defRPr sz="1350" kern="1200">
          <a:solidFill>
            <a:schemeClr val="tx1"/>
          </a:solidFill>
          <a:latin typeface="+mn-lt"/>
          <a:ea typeface="+mn-ea"/>
          <a:cs typeface="+mn-cs"/>
        </a:defRPr>
      </a:lvl3pPr>
      <a:lvl4pPr marL="808435" indent="-133350" algn="l" defTabSz="685800" rtl="0" eaLnBrk="1" latinLnBrk="0" hangingPunct="1">
        <a:lnSpc>
          <a:spcPct val="100000"/>
        </a:lnSpc>
        <a:spcBef>
          <a:spcPts val="300"/>
        </a:spcBef>
        <a:buClr>
          <a:schemeClr val="accent1"/>
        </a:buClr>
        <a:buFont typeface="Wingdings" pitchFamily="2" charset="2"/>
        <a:buChar char="§"/>
        <a:defRPr sz="1200" kern="1200">
          <a:solidFill>
            <a:schemeClr val="tx1"/>
          </a:solidFill>
          <a:latin typeface="+mn-lt"/>
          <a:ea typeface="+mn-ea"/>
          <a:cs typeface="+mn-cs"/>
        </a:defRPr>
      </a:lvl4pPr>
      <a:lvl5pPr marL="946547" indent="-138113" algn="l" defTabSz="685800" rtl="0" eaLnBrk="1" latinLnBrk="0" hangingPunct="1">
        <a:lnSpc>
          <a:spcPct val="100000"/>
        </a:lnSpc>
        <a:spcBef>
          <a:spcPts val="300"/>
        </a:spcBef>
        <a:buClr>
          <a:schemeClr val="accent1"/>
        </a:buClr>
        <a:buFont typeface="Wingdings" pitchFamily="2" charset="2"/>
        <a:buChar char="§"/>
        <a:defRPr sz="10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04">
          <p15:clr>
            <a:srgbClr val="F26B43"/>
          </p15:clr>
        </p15:guide>
        <p15:guide id="2" pos="5556">
          <p15:clr>
            <a:srgbClr val="F26B43"/>
          </p15:clr>
        </p15:guide>
        <p15:guide id="3" pos="2880">
          <p15:clr>
            <a:srgbClr val="F26B43"/>
          </p15:clr>
        </p15:guide>
        <p15:guide id="4" orient="horz" pos="391">
          <p15:clr>
            <a:srgbClr val="F26B43"/>
          </p15:clr>
        </p15:guide>
        <p15:guide id="6" orient="horz" pos="2160">
          <p15:clr>
            <a:srgbClr val="F26B43"/>
          </p15:clr>
        </p15:guide>
        <p15:guide id="7" orient="horz" pos="3045">
          <p15:clr>
            <a:srgbClr val="F26B43"/>
          </p15:clr>
        </p15:guide>
        <p15:guide id="8" orient="horz" pos="3929">
          <p15:clr>
            <a:srgbClr val="F26B43"/>
          </p15:clr>
        </p15:guide>
        <p15:guide id="9" orient="horz" pos="1275">
          <p15:clr>
            <a:srgbClr val="F26B43"/>
          </p15:clr>
        </p15:guide>
        <p15:guide id="10" orient="horz" pos="3974">
          <p15:clr>
            <a:srgbClr val="F26B43"/>
          </p15:clr>
        </p15:guide>
        <p15:guide id="11" orient="horz" pos="426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9" name="Gruppieren 8"/>
          <p:cNvGrpSpPr/>
          <p:nvPr userDrawn="1"/>
        </p:nvGrpSpPr>
        <p:grpSpPr>
          <a:xfrm>
            <a:off x="-503567" y="-385093"/>
            <a:ext cx="12506653" cy="7159750"/>
            <a:chOff x="-377675" y="-385093"/>
            <a:chExt cx="9379990" cy="7159750"/>
          </a:xfrm>
        </p:grpSpPr>
        <p:cxnSp>
          <p:nvCxnSpPr>
            <p:cNvPr id="17" name="Gerade Verbindung 16"/>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 name="Gerade Verbindung 18"/>
            <p:cNvCxnSpPr/>
            <p:nvPr/>
          </p:nvCxnSpPr>
          <p:spPr>
            <a:xfrm rot="5400000">
              <a:off x="8689266"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p:nvCxnSpPr>
          <p:spPr>
            <a:xfrm rot="5400000">
              <a:off x="4438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Gerade Verbindung 29"/>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5" name="Gerade Verbindung 34"/>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6" name="Gerade Verbindung 35"/>
            <p:cNvCxnSpPr/>
            <p:nvPr userDrawn="1"/>
          </p:nvCxnSpPr>
          <p:spPr>
            <a:xfrm rot="5400000">
              <a:off x="88704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11" name="Gruppieren 10"/>
          <p:cNvGrpSpPr/>
          <p:nvPr userDrawn="1"/>
        </p:nvGrpSpPr>
        <p:grpSpPr>
          <a:xfrm>
            <a:off x="0" y="-22505"/>
            <a:ext cx="12192000" cy="643219"/>
            <a:chOff x="142874" y="152400"/>
            <a:chExt cx="8859601" cy="612775"/>
          </a:xfrm>
          <a:solidFill>
            <a:srgbClr val="C00000"/>
          </a:solidFill>
        </p:grpSpPr>
        <p:sp>
          <p:nvSpPr>
            <p:cNvPr id="24" name="Rechteck 23"/>
            <p:cNvSpPr/>
            <p:nvPr userDrawn="1"/>
          </p:nvSpPr>
          <p:spPr>
            <a:xfrm>
              <a:off x="142875" y="152400"/>
              <a:ext cx="8859600"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5" name="Rechteck 24"/>
            <p:cNvSpPr/>
            <p:nvPr userDrawn="1"/>
          </p:nvSpPr>
          <p:spPr>
            <a:xfrm>
              <a:off x="142874"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6" name="Rechteck 25"/>
            <p:cNvSpPr/>
            <p:nvPr userDrawn="1"/>
          </p:nvSpPr>
          <p:spPr>
            <a:xfrm>
              <a:off x="8814997" y="597693"/>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7" name="Bild 18" descr="g_eth_logo_kurz_neg_Schutzraum.eps"/>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324000" y="306000"/>
              <a:ext cx="971061" cy="158400"/>
            </a:xfrm>
            <a:prstGeom prst="rect">
              <a:avLst/>
            </a:prstGeom>
            <a:grpFill/>
          </p:spPr>
        </p:pic>
      </p:grpSp>
      <p:sp>
        <p:nvSpPr>
          <p:cNvPr id="3" name="Textplatzhalter 2"/>
          <p:cNvSpPr>
            <a:spLocks noGrp="1"/>
          </p:cNvSpPr>
          <p:nvPr userDrawn="1">
            <p:ph type="body" idx="1"/>
          </p:nvPr>
        </p:nvSpPr>
        <p:spPr>
          <a:xfrm>
            <a:off x="428912" y="1770013"/>
            <a:ext cx="11311917"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2" name="Titelplatzhalter 1"/>
          <p:cNvSpPr>
            <a:spLocks noGrp="1"/>
          </p:cNvSpPr>
          <p:nvPr userDrawn="1">
            <p:ph type="title"/>
          </p:nvPr>
        </p:nvSpPr>
        <p:spPr bwMode="gray">
          <a:xfrm>
            <a:off x="257613" y="472525"/>
            <a:ext cx="11676393"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Tree>
    <p:extLst>
      <p:ext uri="{BB962C8B-B14F-4D97-AF65-F5344CB8AC3E}">
        <p14:creationId xmlns:p14="http://schemas.microsoft.com/office/powerpoint/2010/main" val="75094968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Lst>
  <p:transition>
    <p:fade/>
  </p:transition>
  <p:hf hdr="0"/>
  <p:txStyles>
    <p:titleStyle>
      <a:lvl1pPr algn="l" defTabSz="685800" rtl="0" eaLnBrk="1" latinLnBrk="0" hangingPunct="1">
        <a:lnSpc>
          <a:spcPct val="100000"/>
        </a:lnSpc>
        <a:spcBef>
          <a:spcPct val="0"/>
        </a:spcBef>
        <a:buNone/>
        <a:defRPr sz="2100" b="1" kern="1200">
          <a:solidFill>
            <a:schemeClr val="tx1"/>
          </a:solidFill>
          <a:latin typeface="+mj-lt"/>
          <a:ea typeface="+mj-ea"/>
          <a:cs typeface="+mj-cs"/>
        </a:defRPr>
      </a:lvl1pPr>
    </p:titleStyle>
    <p:bodyStyle>
      <a:lvl1pPr marL="271463" indent="-271463" algn="l" defTabSz="685800" rtl="0" eaLnBrk="1" latinLnBrk="0" hangingPunct="1">
        <a:lnSpc>
          <a:spcPct val="100000"/>
        </a:lnSpc>
        <a:spcBef>
          <a:spcPts val="375"/>
        </a:spcBef>
        <a:buClr>
          <a:schemeClr val="accent1"/>
        </a:buClr>
        <a:buFont typeface="Wingdings" pitchFamily="2" charset="2"/>
        <a:buChar char="§"/>
        <a:defRPr sz="1800" kern="1200">
          <a:solidFill>
            <a:schemeClr val="tx1"/>
          </a:solidFill>
          <a:latin typeface="+mn-lt"/>
          <a:ea typeface="+mn-ea"/>
          <a:cs typeface="+mn-cs"/>
        </a:defRPr>
      </a:lvl1pPr>
      <a:lvl2pPr marL="470297" indent="-198835" algn="l" defTabSz="685800" rtl="0" eaLnBrk="1" latinLnBrk="0" hangingPunct="1">
        <a:lnSpc>
          <a:spcPct val="100000"/>
        </a:lnSpc>
        <a:spcBef>
          <a:spcPts val="300"/>
        </a:spcBef>
        <a:buClr>
          <a:schemeClr val="accent1"/>
        </a:buClr>
        <a:buFont typeface="Wingdings" pitchFamily="2" charset="2"/>
        <a:buChar char="§"/>
        <a:defRPr sz="1500" kern="1200">
          <a:solidFill>
            <a:schemeClr val="tx1"/>
          </a:solidFill>
          <a:latin typeface="+mn-lt"/>
          <a:ea typeface="+mn-ea"/>
          <a:cs typeface="+mn-cs"/>
        </a:defRPr>
      </a:lvl2pPr>
      <a:lvl3pPr marL="670322" indent="-200025" algn="l" defTabSz="685800" rtl="0" eaLnBrk="1" latinLnBrk="0" hangingPunct="1">
        <a:lnSpc>
          <a:spcPct val="100000"/>
        </a:lnSpc>
        <a:spcBef>
          <a:spcPts val="300"/>
        </a:spcBef>
        <a:buClr>
          <a:schemeClr val="accent1"/>
        </a:buClr>
        <a:buFont typeface="Wingdings" pitchFamily="2" charset="2"/>
        <a:buChar char="§"/>
        <a:defRPr sz="1350" kern="1200">
          <a:solidFill>
            <a:schemeClr val="tx1"/>
          </a:solidFill>
          <a:latin typeface="+mn-lt"/>
          <a:ea typeface="+mn-ea"/>
          <a:cs typeface="+mn-cs"/>
        </a:defRPr>
      </a:lvl3pPr>
      <a:lvl4pPr marL="808435" indent="-133350" algn="l" defTabSz="685800" rtl="0" eaLnBrk="1" latinLnBrk="0" hangingPunct="1">
        <a:lnSpc>
          <a:spcPct val="100000"/>
        </a:lnSpc>
        <a:spcBef>
          <a:spcPts val="300"/>
        </a:spcBef>
        <a:buClr>
          <a:schemeClr val="accent1"/>
        </a:buClr>
        <a:buFont typeface="Wingdings" pitchFamily="2" charset="2"/>
        <a:buChar char="§"/>
        <a:defRPr sz="1200" kern="1200">
          <a:solidFill>
            <a:schemeClr val="tx1"/>
          </a:solidFill>
          <a:latin typeface="+mn-lt"/>
          <a:ea typeface="+mn-ea"/>
          <a:cs typeface="+mn-cs"/>
        </a:defRPr>
      </a:lvl4pPr>
      <a:lvl5pPr marL="946547" indent="-138113" algn="l" defTabSz="685800" rtl="0" eaLnBrk="1" latinLnBrk="0" hangingPunct="1">
        <a:lnSpc>
          <a:spcPct val="100000"/>
        </a:lnSpc>
        <a:spcBef>
          <a:spcPts val="300"/>
        </a:spcBef>
        <a:buClr>
          <a:schemeClr val="accent1"/>
        </a:buClr>
        <a:buFont typeface="Wingdings" pitchFamily="2" charset="2"/>
        <a:buChar char="§"/>
        <a:defRPr sz="10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04">
          <p15:clr>
            <a:srgbClr val="F26B43"/>
          </p15:clr>
        </p15:guide>
        <p15:guide id="2" pos="5556">
          <p15:clr>
            <a:srgbClr val="F26B43"/>
          </p15:clr>
        </p15:guide>
        <p15:guide id="3" pos="2880">
          <p15:clr>
            <a:srgbClr val="F26B43"/>
          </p15:clr>
        </p15:guide>
        <p15:guide id="4" orient="horz" pos="391">
          <p15:clr>
            <a:srgbClr val="F26B43"/>
          </p15:clr>
        </p15:guide>
        <p15:guide id="6" orient="horz" pos="2160">
          <p15:clr>
            <a:srgbClr val="F26B43"/>
          </p15:clr>
        </p15:guide>
        <p15:guide id="7" orient="horz" pos="3045">
          <p15:clr>
            <a:srgbClr val="F26B43"/>
          </p15:clr>
        </p15:guide>
        <p15:guide id="8" orient="horz" pos="3929">
          <p15:clr>
            <a:srgbClr val="F26B43"/>
          </p15:clr>
        </p15:guide>
        <p15:guide id="9" orient="horz" pos="1275">
          <p15:clr>
            <a:srgbClr val="F26B43"/>
          </p15:clr>
        </p15:guide>
        <p15:guide id="10" orient="horz" pos="3974">
          <p15:clr>
            <a:srgbClr val="F26B43"/>
          </p15:clr>
        </p15:guide>
        <p15:guide id="11" orient="horz" pos="4269">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8.xml"/><Relationship Id="rId7" Type="http://schemas.openxmlformats.org/officeDocument/2006/relationships/slide" Target="slide4.xml"/><Relationship Id="rId12"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slide" Target="slide13.xml"/><Relationship Id="rId11" Type="http://schemas.openxmlformats.org/officeDocument/2006/relationships/image" Target="../media/image3.jpeg"/><Relationship Id="rId5" Type="http://schemas.openxmlformats.org/officeDocument/2006/relationships/slide" Target="slide12.xml"/><Relationship Id="rId10" Type="http://schemas.openxmlformats.org/officeDocument/2006/relationships/slide" Target="slide7.xml"/><Relationship Id="rId4" Type="http://schemas.openxmlformats.org/officeDocument/2006/relationships/slide" Target="slide11.xml"/><Relationship Id="rId9" Type="http://schemas.openxmlformats.org/officeDocument/2006/relationships/slide" Target="slide6.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40.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59F9CF6-375D-4D6C-8D38-B2EB24A14336}"/>
              </a:ext>
            </a:extLst>
          </p:cNvPr>
          <p:cNvSpPr>
            <a:spLocks noGrp="1"/>
          </p:cNvSpPr>
          <p:nvPr>
            <p:ph type="subTitle" idx="1"/>
          </p:nvPr>
        </p:nvSpPr>
        <p:spPr>
          <a:xfrm>
            <a:off x="6426200" y="2552281"/>
            <a:ext cx="5511800" cy="3852490"/>
          </a:xfrm>
        </p:spPr>
        <p:txBody>
          <a:bodyPr/>
          <a:lstStyle/>
          <a:p>
            <a:r>
              <a:rPr lang="en-GB" sz="2800" b="1" dirty="0"/>
              <a:t>Exoplanet properties</a:t>
            </a:r>
            <a:br>
              <a:rPr lang="en-GB" sz="2800" b="1" dirty="0"/>
            </a:br>
            <a:br>
              <a:rPr lang="en-GB" sz="2800" b="1" dirty="0"/>
            </a:br>
            <a:r>
              <a:rPr lang="en-GB" sz="2800" b="1" dirty="0"/>
              <a:t>- </a:t>
            </a:r>
            <a:r>
              <a:rPr lang="en-GB" sz="2400" b="1" dirty="0">
                <a:hlinkClick r:id="rId3" action="ppaction://hlinksldjump">
                  <a:extLst>
                    <a:ext uri="{A12FA001-AC4F-418D-AE19-62706E023703}">
                      <ahyp:hlinkClr xmlns:ahyp="http://schemas.microsoft.com/office/drawing/2018/hyperlinkcolor" val="tx"/>
                    </a:ext>
                  </a:extLst>
                </a:hlinkClick>
              </a:rPr>
              <a:t>Mantle mineralogy</a:t>
            </a:r>
            <a:br>
              <a:rPr lang="en-GB" sz="2400" b="1" dirty="0"/>
            </a:br>
            <a:br>
              <a:rPr lang="en-GB" sz="2400" b="1" dirty="0"/>
            </a:br>
            <a:r>
              <a:rPr lang="en-GB" sz="2400" b="1" dirty="0"/>
              <a:t>- </a:t>
            </a:r>
            <a:r>
              <a:rPr lang="en-GB" sz="2400" b="1" dirty="0">
                <a:hlinkClick r:id="rId4" action="ppaction://hlinksldjump">
                  <a:extLst>
                    <a:ext uri="{A12FA001-AC4F-418D-AE19-62706E023703}">
                      <ahyp:hlinkClr xmlns:ahyp="http://schemas.microsoft.com/office/drawing/2018/hyperlinkcolor" val="tx"/>
                    </a:ext>
                  </a:extLst>
                </a:hlinkClick>
              </a:rPr>
              <a:t>Mantle viscosity</a:t>
            </a:r>
            <a:endParaRPr lang="en-GB" sz="2400" b="1" dirty="0"/>
          </a:p>
          <a:p>
            <a:br>
              <a:rPr lang="en-GB" sz="2400" b="1" dirty="0"/>
            </a:br>
            <a:r>
              <a:rPr lang="en-GB" sz="2400" b="1" dirty="0"/>
              <a:t>- </a:t>
            </a:r>
            <a:r>
              <a:rPr lang="en-GB" sz="2400" b="1" dirty="0">
                <a:hlinkClick r:id="rId5" action="ppaction://hlinksldjump">
                  <a:extLst>
                    <a:ext uri="{A12FA001-AC4F-418D-AE19-62706E023703}">
                      <ahyp:hlinkClr xmlns:ahyp="http://schemas.microsoft.com/office/drawing/2018/hyperlinkcolor" val="tx"/>
                    </a:ext>
                  </a:extLst>
                </a:hlinkClick>
              </a:rPr>
              <a:t>Melting, basalt</a:t>
            </a:r>
            <a:br>
              <a:rPr lang="en-GB" sz="2400" b="1" dirty="0"/>
            </a:br>
            <a:br>
              <a:rPr lang="en-GB" sz="2400" b="1" dirty="0"/>
            </a:br>
            <a:r>
              <a:rPr lang="en-GB" sz="2400" b="1" dirty="0"/>
              <a:t>- </a:t>
            </a:r>
            <a:r>
              <a:rPr lang="en-GB" sz="2400" b="1" dirty="0">
                <a:hlinkClick r:id="rId6" action="ppaction://hlinksldjump">
                  <a:extLst>
                    <a:ext uri="{A12FA001-AC4F-418D-AE19-62706E023703}">
                      <ahyp:hlinkClr xmlns:ahyp="http://schemas.microsoft.com/office/drawing/2018/hyperlinkcolor" val="tx"/>
                    </a:ext>
                  </a:extLst>
                </a:hlinkClick>
              </a:rPr>
              <a:t>Density</a:t>
            </a:r>
            <a:endParaRPr lang="en-GB" sz="2000" b="1" dirty="0">
              <a:latin typeface="+mj-lt"/>
            </a:endParaRPr>
          </a:p>
        </p:txBody>
      </p:sp>
      <p:sp>
        <p:nvSpPr>
          <p:cNvPr id="21" name="Title 4">
            <a:extLst>
              <a:ext uri="{FF2B5EF4-FFF2-40B4-BE49-F238E27FC236}">
                <a16:creationId xmlns:a16="http://schemas.microsoft.com/office/drawing/2014/main" id="{FB913712-F436-4308-817A-7E1523D79165}"/>
              </a:ext>
            </a:extLst>
          </p:cNvPr>
          <p:cNvSpPr>
            <a:spLocks noGrp="1"/>
          </p:cNvSpPr>
          <p:nvPr>
            <p:ph type="ctrTitle"/>
          </p:nvPr>
        </p:nvSpPr>
        <p:spPr>
          <a:xfrm>
            <a:off x="254000" y="2552281"/>
            <a:ext cx="5511800" cy="3852489"/>
          </a:xfrm>
          <a:solidFill>
            <a:srgbClr val="C00000"/>
          </a:solidFill>
        </p:spPr>
        <p:txBody>
          <a:bodyPr/>
          <a:lstStyle/>
          <a:p>
            <a:r>
              <a:rPr lang="en-GB" sz="2800" dirty="0"/>
              <a:t>Exoplanet compositions</a:t>
            </a:r>
            <a:br>
              <a:rPr lang="en-GB" sz="2800" dirty="0"/>
            </a:br>
            <a:br>
              <a:rPr lang="en-GB" sz="2800" dirty="0"/>
            </a:br>
            <a:r>
              <a:rPr lang="en-GB" sz="2800" dirty="0"/>
              <a:t>- </a:t>
            </a:r>
            <a:r>
              <a:rPr lang="en-GB" dirty="0">
                <a:hlinkClick r:id="rId7" action="ppaction://hlinksldjump">
                  <a:extLst>
                    <a:ext uri="{A12FA001-AC4F-418D-AE19-62706E023703}">
                      <ahyp:hlinkClr xmlns:ahyp="http://schemas.microsoft.com/office/drawing/2018/hyperlinkcolor" val="tx"/>
                    </a:ext>
                  </a:extLst>
                </a:hlinkClick>
              </a:rPr>
              <a:t>Devolatilization</a:t>
            </a:r>
            <a:br>
              <a:rPr lang="en-GB" dirty="0">
                <a:hlinkClick r:id="rId7" action="ppaction://hlinksldjump">
                  <a:extLst>
                    <a:ext uri="{A12FA001-AC4F-418D-AE19-62706E023703}">
                      <ahyp:hlinkClr xmlns:ahyp="http://schemas.microsoft.com/office/drawing/2018/hyperlinkcolor" val="tx"/>
                    </a:ext>
                  </a:extLst>
                </a:hlinkClick>
              </a:rPr>
            </a:br>
            <a:br>
              <a:rPr lang="en-GB" dirty="0"/>
            </a:br>
            <a:r>
              <a:rPr lang="en-GB" dirty="0"/>
              <a:t>- </a:t>
            </a:r>
            <a:r>
              <a:rPr lang="en-GB" dirty="0">
                <a:hlinkClick r:id="rId8" action="ppaction://hlinksldjump">
                  <a:extLst>
                    <a:ext uri="{A12FA001-AC4F-418D-AE19-62706E023703}">
                      <ahyp:hlinkClr xmlns:ahyp="http://schemas.microsoft.com/office/drawing/2018/hyperlinkcolor" val="tx"/>
                    </a:ext>
                  </a:extLst>
                </a:hlinkClick>
              </a:rPr>
              <a:t>Stellar compositions</a:t>
            </a:r>
            <a:br>
              <a:rPr lang="en-GB" dirty="0"/>
            </a:br>
            <a:br>
              <a:rPr lang="en-GB" dirty="0"/>
            </a:br>
            <a:r>
              <a:rPr lang="en-GB" dirty="0"/>
              <a:t>- </a:t>
            </a:r>
            <a:r>
              <a:rPr lang="en-GB" dirty="0">
                <a:hlinkClick r:id="rId9" action="ppaction://hlinksldjump">
                  <a:extLst>
                    <a:ext uri="{A12FA001-AC4F-418D-AE19-62706E023703}">
                      <ahyp:hlinkClr xmlns:ahyp="http://schemas.microsoft.com/office/drawing/2018/hyperlinkcolor" val="tx"/>
                    </a:ext>
                  </a:extLst>
                </a:hlinkClick>
              </a:rPr>
              <a:t>Planet compositions</a:t>
            </a:r>
            <a:br>
              <a:rPr lang="en-GB" dirty="0"/>
            </a:br>
            <a:br>
              <a:rPr lang="en-GB" dirty="0"/>
            </a:br>
            <a:r>
              <a:rPr lang="en-GB" dirty="0"/>
              <a:t>- </a:t>
            </a:r>
            <a:r>
              <a:rPr lang="en-GB" dirty="0">
                <a:hlinkClick r:id="rId10" action="ppaction://hlinksldjump">
                  <a:extLst>
                    <a:ext uri="{A12FA001-AC4F-418D-AE19-62706E023703}">
                      <ahyp:hlinkClr xmlns:ahyp="http://schemas.microsoft.com/office/drawing/2018/hyperlinkcolor" val="tx"/>
                    </a:ext>
                  </a:extLst>
                </a:hlinkClick>
              </a:rPr>
              <a:t>Compositional trends</a:t>
            </a:r>
            <a:endParaRPr lang="en-GB" dirty="0"/>
          </a:p>
        </p:txBody>
      </p:sp>
      <p:sp>
        <p:nvSpPr>
          <p:cNvPr id="14" name="Title 6">
            <a:extLst>
              <a:ext uri="{FF2B5EF4-FFF2-40B4-BE49-F238E27FC236}">
                <a16:creationId xmlns:a16="http://schemas.microsoft.com/office/drawing/2014/main" id="{B225E447-CF42-454B-8E22-17352EFC0A75}"/>
              </a:ext>
            </a:extLst>
          </p:cNvPr>
          <p:cNvSpPr txBox="1">
            <a:spLocks/>
          </p:cNvSpPr>
          <p:nvPr/>
        </p:nvSpPr>
        <p:spPr bwMode="gray">
          <a:xfrm>
            <a:off x="253997" y="453230"/>
            <a:ext cx="11683999" cy="972000"/>
          </a:xfrm>
          <a:prstGeom prst="rect">
            <a:avLst/>
          </a:prstGeom>
          <a:solidFill>
            <a:schemeClr val="bg1"/>
          </a:solidFill>
        </p:spPr>
        <p:txBody>
          <a:bodyPr vert="horz" lIns="144000" tIns="54000" rIns="144000" bIns="0" rtlCol="0" anchor="t" anchorCtr="0">
            <a:noAutofit/>
          </a:bodyPr>
          <a:lstStyle>
            <a:lvl1pPr algn="l" defTabSz="685800" rtl="0" eaLnBrk="1" latinLnBrk="0" hangingPunct="1">
              <a:lnSpc>
                <a:spcPct val="100000"/>
              </a:lnSpc>
              <a:spcBef>
                <a:spcPct val="0"/>
              </a:spcBef>
              <a:buNone/>
              <a:defRPr sz="2100" b="1" kern="1200">
                <a:solidFill>
                  <a:schemeClr val="tx1"/>
                </a:solidFill>
                <a:latin typeface="+mj-lt"/>
                <a:ea typeface="+mj-ea"/>
                <a:cs typeface="+mj-cs"/>
              </a:defRPr>
            </a:lvl1pPr>
          </a:lstStyle>
          <a:p>
            <a:pPr algn="ctr"/>
            <a:r>
              <a:rPr lang="en-GB" sz="3200" dirty="0"/>
              <a:t>Terrestrial exoplanet bulk composition </a:t>
            </a:r>
          </a:p>
          <a:p>
            <a:pPr algn="ctr"/>
            <a:r>
              <a:rPr lang="en-GB" sz="2400" dirty="0"/>
              <a:t>Effects on long-term planetary evolution</a:t>
            </a:r>
          </a:p>
          <a:p>
            <a:pPr algn="ctr"/>
            <a:br>
              <a:rPr lang="en-GB" sz="3200" dirty="0"/>
            </a:br>
            <a:endParaRPr lang="en-GB" sz="3200" dirty="0"/>
          </a:p>
        </p:txBody>
      </p:sp>
      <p:sp>
        <p:nvSpPr>
          <p:cNvPr id="15" name="Title 6">
            <a:extLst>
              <a:ext uri="{FF2B5EF4-FFF2-40B4-BE49-F238E27FC236}">
                <a16:creationId xmlns:a16="http://schemas.microsoft.com/office/drawing/2014/main" id="{D2D0BA10-AE3F-483C-8473-AD531EC655CA}"/>
              </a:ext>
            </a:extLst>
          </p:cNvPr>
          <p:cNvSpPr txBox="1">
            <a:spLocks/>
          </p:cNvSpPr>
          <p:nvPr/>
        </p:nvSpPr>
        <p:spPr bwMode="gray">
          <a:xfrm>
            <a:off x="253995" y="1503282"/>
            <a:ext cx="11684001" cy="844571"/>
          </a:xfrm>
          <a:prstGeom prst="rect">
            <a:avLst/>
          </a:prstGeom>
          <a:solidFill>
            <a:schemeClr val="bg1"/>
          </a:solidFill>
        </p:spPr>
        <p:txBody>
          <a:bodyPr vert="horz" lIns="144000" tIns="54000" rIns="144000" bIns="0" rtlCol="0" anchor="t" anchorCtr="0">
            <a:noAutofit/>
          </a:bodyPr>
          <a:lstStyle>
            <a:lvl1pPr algn="l" defTabSz="685800" rtl="0" eaLnBrk="1" latinLnBrk="0" hangingPunct="1">
              <a:lnSpc>
                <a:spcPct val="100000"/>
              </a:lnSpc>
              <a:spcBef>
                <a:spcPct val="0"/>
              </a:spcBef>
              <a:buNone/>
              <a:defRPr sz="2100" b="1" kern="1200">
                <a:solidFill>
                  <a:schemeClr val="tx1"/>
                </a:solidFill>
                <a:latin typeface="+mj-lt"/>
                <a:ea typeface="+mj-ea"/>
                <a:cs typeface="+mj-cs"/>
              </a:defRPr>
            </a:lvl1pPr>
          </a:lstStyle>
          <a:p>
            <a:pPr algn="ctr"/>
            <a:r>
              <a:rPr lang="en-GB" sz="2000" dirty="0"/>
              <a:t>Rob Spaargaren*, </a:t>
            </a:r>
            <a:r>
              <a:rPr lang="en-GB" sz="2000" b="0" dirty="0"/>
              <a:t>Maxim Ballmer, Haiyang Wang, Stephen </a:t>
            </a:r>
            <a:r>
              <a:rPr lang="en-GB" sz="2000" b="0" dirty="0" err="1"/>
              <a:t>Mojzsis</a:t>
            </a:r>
            <a:r>
              <a:rPr lang="en-GB" sz="2000" b="0" dirty="0"/>
              <a:t>, Paul </a:t>
            </a:r>
            <a:r>
              <a:rPr lang="en-GB" sz="2000" b="0" dirty="0" err="1"/>
              <a:t>Tackley</a:t>
            </a:r>
            <a:endParaRPr lang="en-GB" sz="2000" b="0" dirty="0"/>
          </a:p>
          <a:p>
            <a:pPr algn="ctr"/>
            <a:r>
              <a:rPr lang="en-GB" sz="1600" b="0" dirty="0"/>
              <a:t>*rob.spaargaren@erdw.ethz.ch</a:t>
            </a:r>
            <a:br>
              <a:rPr lang="en-GB" sz="1600" dirty="0"/>
            </a:br>
            <a:endParaRPr lang="en-GB" sz="1600" dirty="0"/>
          </a:p>
        </p:txBody>
      </p:sp>
      <p:pic>
        <p:nvPicPr>
          <p:cNvPr id="16" name="Picture 15">
            <a:extLst>
              <a:ext uri="{FF2B5EF4-FFF2-40B4-BE49-F238E27FC236}">
                <a16:creationId xmlns:a16="http://schemas.microsoft.com/office/drawing/2014/main" id="{45CA94BE-4A42-4BF4-93F6-1380935BE6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91797" y="540821"/>
            <a:ext cx="1100203" cy="1389435"/>
          </a:xfrm>
          <a:prstGeom prst="rect">
            <a:avLst/>
          </a:prstGeom>
        </p:spPr>
      </p:pic>
      <p:pic>
        <p:nvPicPr>
          <p:cNvPr id="11" name="Picture 10">
            <a:extLst>
              <a:ext uri="{FF2B5EF4-FFF2-40B4-BE49-F238E27FC236}">
                <a16:creationId xmlns:a16="http://schemas.microsoft.com/office/drawing/2014/main" id="{F1E67FBA-0BAC-6F47-9F60-F6ADE77CCAE8}"/>
              </a:ext>
            </a:extLst>
          </p:cNvPr>
          <p:cNvPicPr>
            <a:picLocks noChangeAspect="1"/>
          </p:cNvPicPr>
          <p:nvPr/>
        </p:nvPicPr>
        <p:blipFill>
          <a:blip r:embed="rId12"/>
          <a:stretch>
            <a:fillRect/>
          </a:stretch>
        </p:blipFill>
        <p:spPr>
          <a:xfrm>
            <a:off x="11091796" y="1967543"/>
            <a:ext cx="1100203" cy="452854"/>
          </a:xfrm>
          <a:prstGeom prst="rect">
            <a:avLst/>
          </a:prstGeom>
        </p:spPr>
      </p:pic>
    </p:spTree>
    <p:extLst>
      <p:ext uri="{BB962C8B-B14F-4D97-AF65-F5344CB8AC3E}">
        <p14:creationId xmlns:p14="http://schemas.microsoft.com/office/powerpoint/2010/main" val="41609795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a:extLst>
              <a:ext uri="{FF2B5EF4-FFF2-40B4-BE49-F238E27FC236}">
                <a16:creationId xmlns:a16="http://schemas.microsoft.com/office/drawing/2014/main" id="{14075EED-FB70-0E41-828F-C6974F25CE9A}"/>
              </a:ext>
            </a:extLst>
          </p:cNvPr>
          <p:cNvSpPr txBox="1">
            <a:spLocks/>
          </p:cNvSpPr>
          <p:nvPr/>
        </p:nvSpPr>
        <p:spPr bwMode="gray">
          <a:xfrm>
            <a:off x="269410" y="463250"/>
            <a:ext cx="11646365" cy="637682"/>
          </a:xfrm>
          <a:prstGeom prst="rect">
            <a:avLst/>
          </a:prstGeom>
          <a:solidFill>
            <a:schemeClr val="bg1"/>
          </a:solidFill>
        </p:spPr>
        <p:txBody>
          <a:bodyPr vert="horz" lIns="144000" tIns="54000" rIns="144000" bIns="0" rtlCol="0" anchor="t" anchorCtr="0">
            <a:noAutofit/>
          </a:bodyPr>
          <a:lstStyle>
            <a:lvl1pPr algn="l" defTabSz="685800" rtl="0" eaLnBrk="1" latinLnBrk="0" hangingPunct="1">
              <a:lnSpc>
                <a:spcPct val="100000"/>
              </a:lnSpc>
              <a:spcBef>
                <a:spcPct val="0"/>
              </a:spcBef>
              <a:buNone/>
              <a:defRPr sz="2100" b="1" kern="1200">
                <a:solidFill>
                  <a:schemeClr val="tx1"/>
                </a:solidFill>
                <a:latin typeface="+mj-lt"/>
                <a:ea typeface="+mj-ea"/>
                <a:cs typeface="+mj-cs"/>
              </a:defRPr>
            </a:lvl1pPr>
          </a:lstStyle>
          <a:p>
            <a:pPr algn="ctr"/>
            <a:r>
              <a:rPr lang="en-GB" sz="3200" dirty="0"/>
              <a:t>Exoplanet dynamics: Mantle mineralogy</a:t>
            </a:r>
          </a:p>
        </p:txBody>
      </p:sp>
      <p:sp>
        <p:nvSpPr>
          <p:cNvPr id="5" name="Rectangle 4">
            <a:extLst>
              <a:ext uri="{FF2B5EF4-FFF2-40B4-BE49-F238E27FC236}">
                <a16:creationId xmlns:a16="http://schemas.microsoft.com/office/drawing/2014/main" id="{3B844115-FB8E-40DF-959D-F80A188C72F0}"/>
              </a:ext>
            </a:extLst>
          </p:cNvPr>
          <p:cNvSpPr/>
          <p:nvPr/>
        </p:nvSpPr>
        <p:spPr>
          <a:xfrm>
            <a:off x="771525" y="1088630"/>
            <a:ext cx="666750" cy="30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2F73491-9A45-44CC-889F-1384D0E8A363}"/>
              </a:ext>
            </a:extLst>
          </p:cNvPr>
          <p:cNvSpPr/>
          <p:nvPr/>
        </p:nvSpPr>
        <p:spPr>
          <a:xfrm>
            <a:off x="10753725" y="1106120"/>
            <a:ext cx="666750" cy="30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15DC44D-B9DD-41C9-BD64-ABDACF446A61}"/>
              </a:ext>
            </a:extLst>
          </p:cNvPr>
          <p:cNvSpPr/>
          <p:nvPr/>
        </p:nvSpPr>
        <p:spPr>
          <a:xfrm>
            <a:off x="10906125" y="1258520"/>
            <a:ext cx="666750" cy="30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1">
            <a:extLst>
              <a:ext uri="{FF2B5EF4-FFF2-40B4-BE49-F238E27FC236}">
                <a16:creationId xmlns:a16="http://schemas.microsoft.com/office/drawing/2014/main" id="{27477D67-9796-4660-89A7-61E902581514}"/>
              </a:ext>
            </a:extLst>
          </p:cNvPr>
          <p:cNvSpPr>
            <a:spLocks noGrp="1"/>
          </p:cNvSpPr>
          <p:nvPr>
            <p:ph idx="1"/>
          </p:nvPr>
        </p:nvSpPr>
        <p:spPr>
          <a:xfrm>
            <a:off x="0" y="1100932"/>
            <a:ext cx="7693766" cy="2666735"/>
          </a:xfrm>
        </p:spPr>
        <p:txBody>
          <a:bodyPr/>
          <a:lstStyle/>
          <a:p>
            <a:r>
              <a:rPr lang="en-GB" b="1" dirty="0"/>
              <a:t>Mg/Si </a:t>
            </a:r>
            <a:r>
              <a:rPr lang="en-GB" dirty="0"/>
              <a:t>controls relative abundances of major minerals</a:t>
            </a:r>
          </a:p>
          <a:p>
            <a:r>
              <a:rPr lang="en-GB" dirty="0"/>
              <a:t>Olivine vs </a:t>
            </a:r>
            <a:r>
              <a:rPr lang="en-GB" dirty="0" err="1"/>
              <a:t>pyroxene+garnet</a:t>
            </a:r>
            <a:r>
              <a:rPr lang="en-GB" dirty="0"/>
              <a:t> in upper mantle</a:t>
            </a:r>
          </a:p>
          <a:p>
            <a:r>
              <a:rPr lang="en-GB" dirty="0"/>
              <a:t>Bridgmanite vs </a:t>
            </a:r>
            <a:r>
              <a:rPr lang="en-GB" dirty="0" err="1"/>
              <a:t>ferropericlase</a:t>
            </a:r>
            <a:r>
              <a:rPr lang="en-GB" dirty="0"/>
              <a:t> in lower mantle</a:t>
            </a:r>
          </a:p>
          <a:p>
            <a:r>
              <a:rPr lang="en-GB" dirty="0"/>
              <a:t>Very high Mg/Si: </a:t>
            </a:r>
            <a:r>
              <a:rPr lang="en-GB" b="1" dirty="0" err="1"/>
              <a:t>Ferropericlase</a:t>
            </a:r>
            <a:r>
              <a:rPr lang="en-GB" dirty="0"/>
              <a:t> in upper mantle!</a:t>
            </a:r>
          </a:p>
          <a:p>
            <a:r>
              <a:rPr lang="en-GB" b="1" dirty="0"/>
              <a:t>SiO</a:t>
            </a:r>
            <a:r>
              <a:rPr lang="en-GB" b="1" baseline="-25000" dirty="0"/>
              <a:t>2</a:t>
            </a:r>
            <a:r>
              <a:rPr lang="en-GB" b="1" dirty="0"/>
              <a:t>-minerals</a:t>
            </a:r>
            <a:r>
              <a:rPr lang="en-GB" dirty="0"/>
              <a:t> appear at low Mg/Si, outside of range found from stellar compositions (black rectangle, right)</a:t>
            </a:r>
          </a:p>
          <a:p>
            <a:r>
              <a:rPr lang="en-GB" dirty="0">
                <a:latin typeface="Cambria Math" panose="02040503050406030204" pitchFamily="18" charset="0"/>
                <a:ea typeface="Cambria Math" panose="02040503050406030204" pitchFamily="18" charset="0"/>
              </a:rPr>
              <a:t>⊙:</a:t>
            </a:r>
            <a:r>
              <a:rPr lang="en-GB" dirty="0"/>
              <a:t> Sun; </a:t>
            </a:r>
            <a:r>
              <a:rPr lang="en-GB" dirty="0">
                <a:latin typeface="Cambria Math" panose="02040503050406030204" pitchFamily="18" charset="0"/>
                <a:ea typeface="Cambria Math" panose="02040503050406030204" pitchFamily="18" charset="0"/>
              </a:rPr>
              <a:t>⊕: Earth</a:t>
            </a:r>
            <a:br>
              <a:rPr lang="en-GB" dirty="0"/>
            </a:br>
            <a:endParaRPr lang="en-GB" dirty="0"/>
          </a:p>
        </p:txBody>
      </p:sp>
      <p:sp>
        <p:nvSpPr>
          <p:cNvPr id="12" name="Tekstvak 7">
            <a:extLst>
              <a:ext uri="{FF2B5EF4-FFF2-40B4-BE49-F238E27FC236}">
                <a16:creationId xmlns:a16="http://schemas.microsoft.com/office/drawing/2014/main" id="{C2B031AE-1803-478D-81E5-FF2945E6CF36}"/>
              </a:ext>
            </a:extLst>
          </p:cNvPr>
          <p:cNvSpPr txBox="1"/>
          <p:nvPr/>
        </p:nvSpPr>
        <p:spPr>
          <a:xfrm>
            <a:off x="0" y="6002867"/>
            <a:ext cx="6011333" cy="830997"/>
          </a:xfrm>
          <a:prstGeom prst="rect">
            <a:avLst/>
          </a:prstGeom>
          <a:noFill/>
        </p:spPr>
        <p:txBody>
          <a:bodyPr wrap="square" rtlCol="0">
            <a:spAutoFit/>
          </a:bodyPr>
          <a:lstStyle/>
          <a:p>
            <a:pPr algn="just"/>
            <a:r>
              <a:rPr lang="en-GB" sz="1200" dirty="0"/>
              <a:t>Mineral glossary: </a:t>
            </a:r>
            <a:r>
              <a:rPr lang="en-GB" sz="1200" dirty="0" err="1"/>
              <a:t>Pl:plagioclase</a:t>
            </a:r>
            <a:r>
              <a:rPr lang="en-GB" sz="1200" dirty="0"/>
              <a:t>; </a:t>
            </a:r>
            <a:r>
              <a:rPr lang="en-GB" sz="1200" dirty="0" err="1"/>
              <a:t>Cpx:clinopyroxene</a:t>
            </a:r>
            <a:r>
              <a:rPr lang="en-GB" sz="1200" dirty="0"/>
              <a:t>; </a:t>
            </a:r>
            <a:r>
              <a:rPr lang="en-GB" sz="1200" dirty="0" err="1"/>
              <a:t>Opx:orthopyroxene</a:t>
            </a:r>
            <a:r>
              <a:rPr lang="en-GB" sz="1200" dirty="0"/>
              <a:t>; C2/</a:t>
            </a:r>
            <a:r>
              <a:rPr lang="en-GB" sz="1200" dirty="0" err="1"/>
              <a:t>c:high-pressure</a:t>
            </a:r>
            <a:r>
              <a:rPr lang="en-GB" sz="1200" dirty="0"/>
              <a:t> orthopyroxene; </a:t>
            </a:r>
            <a:r>
              <a:rPr lang="en-GB" sz="1200" dirty="0" err="1"/>
              <a:t>Gt:Garnet</a:t>
            </a:r>
            <a:r>
              <a:rPr lang="en-GB" sz="1200" dirty="0"/>
              <a:t>; </a:t>
            </a:r>
            <a:r>
              <a:rPr lang="en-GB" sz="1200" dirty="0" err="1"/>
              <a:t>Sp:spinel</a:t>
            </a:r>
            <a:r>
              <a:rPr lang="en-GB" sz="1200" dirty="0"/>
              <a:t>; O:olivine; </a:t>
            </a:r>
            <a:r>
              <a:rPr lang="en-GB" sz="1200" dirty="0" err="1"/>
              <a:t>Wad:Wadsleyite</a:t>
            </a:r>
            <a:r>
              <a:rPr lang="en-GB" sz="1200" dirty="0"/>
              <a:t>; </a:t>
            </a:r>
            <a:r>
              <a:rPr lang="en-GB" sz="1200" dirty="0" err="1"/>
              <a:t>Ring:Ringwoodite</a:t>
            </a:r>
            <a:r>
              <a:rPr lang="en-GB" sz="1200" dirty="0"/>
              <a:t>; </a:t>
            </a:r>
            <a:r>
              <a:rPr lang="en-GB" sz="1200" dirty="0" err="1"/>
              <a:t>Bm:bridgmanite</a:t>
            </a:r>
            <a:r>
              <a:rPr lang="en-GB" sz="1200" dirty="0"/>
              <a:t>; </a:t>
            </a:r>
            <a:r>
              <a:rPr lang="en-GB" sz="1200" dirty="0" err="1"/>
              <a:t>Ppv:post-perovskite</a:t>
            </a:r>
            <a:r>
              <a:rPr lang="en-GB" sz="1200" dirty="0"/>
              <a:t>; </a:t>
            </a:r>
            <a:r>
              <a:rPr lang="en-GB" sz="1200" dirty="0" err="1"/>
              <a:t>St:stishovite</a:t>
            </a:r>
            <a:r>
              <a:rPr lang="en-GB" sz="1200" dirty="0"/>
              <a:t>; </a:t>
            </a:r>
            <a:r>
              <a:rPr lang="en-GB" sz="1200" dirty="0" err="1"/>
              <a:t>Ca-Pv:Ca-perovskite</a:t>
            </a:r>
            <a:r>
              <a:rPr lang="en-GB" sz="1200" dirty="0"/>
              <a:t>; </a:t>
            </a:r>
            <a:r>
              <a:rPr lang="en-GB" sz="1200" dirty="0" err="1"/>
              <a:t>Fp:ferropericlase</a:t>
            </a:r>
            <a:r>
              <a:rPr lang="en-GB" sz="1200" dirty="0"/>
              <a:t>. Figures from Spaargaren+ (accepted to </a:t>
            </a:r>
            <a:r>
              <a:rPr lang="en-GB" sz="1200" dirty="0" err="1"/>
              <a:t>ApJ</a:t>
            </a:r>
            <a:r>
              <a:rPr lang="en-GB" sz="1200" dirty="0"/>
              <a:t>)</a:t>
            </a:r>
          </a:p>
        </p:txBody>
      </p:sp>
      <p:sp>
        <p:nvSpPr>
          <p:cNvPr id="3" name="Rectangle 2">
            <a:extLst>
              <a:ext uri="{FF2B5EF4-FFF2-40B4-BE49-F238E27FC236}">
                <a16:creationId xmlns:a16="http://schemas.microsoft.com/office/drawing/2014/main" id="{8643628B-8A6E-456B-9BDA-E5454995FDBD}"/>
              </a:ext>
            </a:extLst>
          </p:cNvPr>
          <p:cNvSpPr/>
          <p:nvPr/>
        </p:nvSpPr>
        <p:spPr>
          <a:xfrm>
            <a:off x="6583503" y="3438854"/>
            <a:ext cx="423334" cy="260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DDAFC929-AF3B-4B89-853A-7C429D97D0E7}"/>
              </a:ext>
            </a:extLst>
          </p:cNvPr>
          <p:cNvSpPr/>
          <p:nvPr/>
        </p:nvSpPr>
        <p:spPr>
          <a:xfrm>
            <a:off x="8891518" y="1031202"/>
            <a:ext cx="1647995" cy="209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9" name="Rectangle 28">
            <a:extLst>
              <a:ext uri="{FF2B5EF4-FFF2-40B4-BE49-F238E27FC236}">
                <a16:creationId xmlns:a16="http://schemas.microsoft.com/office/drawing/2014/main" id="{71542E0A-2AD9-41E4-B4AD-4177265D38E8}"/>
              </a:ext>
            </a:extLst>
          </p:cNvPr>
          <p:cNvSpPr/>
          <p:nvPr/>
        </p:nvSpPr>
        <p:spPr>
          <a:xfrm>
            <a:off x="9059987" y="3854263"/>
            <a:ext cx="1616494" cy="238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 name="Rectangle 20">
            <a:extLst>
              <a:ext uri="{FF2B5EF4-FFF2-40B4-BE49-F238E27FC236}">
                <a16:creationId xmlns:a16="http://schemas.microsoft.com/office/drawing/2014/main" id="{1EC4E2F0-D36F-4A7D-8494-1E798FD1FDFF}"/>
              </a:ext>
            </a:extLst>
          </p:cNvPr>
          <p:cNvSpPr/>
          <p:nvPr/>
        </p:nvSpPr>
        <p:spPr>
          <a:xfrm>
            <a:off x="799712" y="5125605"/>
            <a:ext cx="1653531" cy="212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2" name="Rectangle 21">
            <a:extLst>
              <a:ext uri="{FF2B5EF4-FFF2-40B4-BE49-F238E27FC236}">
                <a16:creationId xmlns:a16="http://schemas.microsoft.com/office/drawing/2014/main" id="{D109A07E-FB69-4789-B36B-E14CA6CC4E83}"/>
              </a:ext>
            </a:extLst>
          </p:cNvPr>
          <p:cNvSpPr/>
          <p:nvPr/>
        </p:nvSpPr>
        <p:spPr>
          <a:xfrm>
            <a:off x="1544780" y="4836003"/>
            <a:ext cx="1029762" cy="212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5" name="Rectangle 14">
            <a:extLst>
              <a:ext uri="{FF2B5EF4-FFF2-40B4-BE49-F238E27FC236}">
                <a16:creationId xmlns:a16="http://schemas.microsoft.com/office/drawing/2014/main" id="{A8A87E85-8538-4E7F-9ADC-3EEA06B67E4B}"/>
              </a:ext>
            </a:extLst>
          </p:cNvPr>
          <p:cNvSpPr/>
          <p:nvPr/>
        </p:nvSpPr>
        <p:spPr>
          <a:xfrm>
            <a:off x="7889552" y="3392056"/>
            <a:ext cx="860304" cy="156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6" name="Content Placeholder 13">
            <a:extLst>
              <a:ext uri="{FF2B5EF4-FFF2-40B4-BE49-F238E27FC236}">
                <a16:creationId xmlns:a16="http://schemas.microsoft.com/office/drawing/2014/main" id="{6F74DD5A-A10B-4821-9448-4C8BC26185D7}"/>
              </a:ext>
            </a:extLst>
          </p:cNvPr>
          <p:cNvPicPr>
            <a:picLocks noChangeAspect="1"/>
          </p:cNvPicPr>
          <p:nvPr/>
        </p:nvPicPr>
        <p:blipFill rotWithShape="1">
          <a:blip r:embed="rId2">
            <a:extLst>
              <a:ext uri="{28A0092B-C50C-407E-A947-70E740481C1C}">
                <a14:useLocalDpi xmlns:a14="http://schemas.microsoft.com/office/drawing/2010/main" val="0"/>
              </a:ext>
            </a:extLst>
          </a:blip>
          <a:srcRect l="54476"/>
          <a:stretch/>
        </p:blipFill>
        <p:spPr>
          <a:xfrm>
            <a:off x="8036667" y="1088631"/>
            <a:ext cx="4078305" cy="5769370"/>
          </a:xfrm>
          <a:prstGeom prst="rect">
            <a:avLst/>
          </a:prstGeom>
        </p:spPr>
      </p:pic>
      <p:sp>
        <p:nvSpPr>
          <p:cNvPr id="17" name="Rectangle 16">
            <a:extLst>
              <a:ext uri="{FF2B5EF4-FFF2-40B4-BE49-F238E27FC236}">
                <a16:creationId xmlns:a16="http://schemas.microsoft.com/office/drawing/2014/main" id="{F988BE36-4454-43B3-BCCC-98011120066F}"/>
              </a:ext>
            </a:extLst>
          </p:cNvPr>
          <p:cNvSpPr/>
          <p:nvPr/>
        </p:nvSpPr>
        <p:spPr>
          <a:xfrm>
            <a:off x="8813059" y="1031201"/>
            <a:ext cx="2759815" cy="58267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8" name="Picture 17">
            <a:extLst>
              <a:ext uri="{FF2B5EF4-FFF2-40B4-BE49-F238E27FC236}">
                <a16:creationId xmlns:a16="http://schemas.microsoft.com/office/drawing/2014/main" id="{1474564F-EC00-47B6-994C-EB4A5E6661F6}"/>
              </a:ext>
            </a:extLst>
          </p:cNvPr>
          <p:cNvPicPr>
            <a:picLocks noChangeAspect="1"/>
          </p:cNvPicPr>
          <p:nvPr/>
        </p:nvPicPr>
        <p:blipFill rotWithShape="1">
          <a:blip r:embed="rId3">
            <a:extLst>
              <a:ext uri="{28A0092B-C50C-407E-A947-70E740481C1C}">
                <a14:useLocalDpi xmlns:a14="http://schemas.microsoft.com/office/drawing/2010/main" val="0"/>
              </a:ext>
            </a:extLst>
          </a:blip>
          <a:srcRect l="54985" t="-887" r="-1" b="55563"/>
          <a:stretch/>
        </p:blipFill>
        <p:spPr>
          <a:xfrm>
            <a:off x="254323" y="3543426"/>
            <a:ext cx="3681645" cy="2213075"/>
          </a:xfrm>
          <a:prstGeom prst="rect">
            <a:avLst/>
          </a:prstGeom>
        </p:spPr>
      </p:pic>
      <p:pic>
        <p:nvPicPr>
          <p:cNvPr id="23" name="Picture 22">
            <a:extLst>
              <a:ext uri="{FF2B5EF4-FFF2-40B4-BE49-F238E27FC236}">
                <a16:creationId xmlns:a16="http://schemas.microsoft.com/office/drawing/2014/main" id="{F9242472-4514-4147-A2D1-7787529EBC63}"/>
              </a:ext>
            </a:extLst>
          </p:cNvPr>
          <p:cNvPicPr>
            <a:picLocks noChangeAspect="1"/>
          </p:cNvPicPr>
          <p:nvPr/>
        </p:nvPicPr>
        <p:blipFill rotWithShape="1">
          <a:blip r:embed="rId3">
            <a:extLst>
              <a:ext uri="{28A0092B-C50C-407E-A947-70E740481C1C}">
                <a14:useLocalDpi xmlns:a14="http://schemas.microsoft.com/office/drawing/2010/main" val="0"/>
              </a:ext>
            </a:extLst>
          </a:blip>
          <a:srcRect l="-382" t="53107" r="52572" b="-628"/>
          <a:stretch/>
        </p:blipFill>
        <p:spPr>
          <a:xfrm>
            <a:off x="4111220" y="3543426"/>
            <a:ext cx="3958992" cy="2349374"/>
          </a:xfrm>
          <a:prstGeom prst="rect">
            <a:avLst/>
          </a:prstGeom>
        </p:spPr>
      </p:pic>
      <p:sp>
        <p:nvSpPr>
          <p:cNvPr id="24" name="Rectangle 23">
            <a:extLst>
              <a:ext uri="{FF2B5EF4-FFF2-40B4-BE49-F238E27FC236}">
                <a16:creationId xmlns:a16="http://schemas.microsoft.com/office/drawing/2014/main" id="{50D14E93-C3E4-40AF-9DCA-6D9A508C71C0}"/>
              </a:ext>
            </a:extLst>
          </p:cNvPr>
          <p:cNvSpPr/>
          <p:nvPr/>
        </p:nvSpPr>
        <p:spPr>
          <a:xfrm>
            <a:off x="1430471" y="3449399"/>
            <a:ext cx="1527048" cy="267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5" name="TextBox 24">
            <a:extLst>
              <a:ext uri="{FF2B5EF4-FFF2-40B4-BE49-F238E27FC236}">
                <a16:creationId xmlns:a16="http://schemas.microsoft.com/office/drawing/2014/main" id="{F8565229-345F-4A7A-AB1B-E0A4BE75547B}"/>
              </a:ext>
            </a:extLst>
          </p:cNvPr>
          <p:cNvSpPr txBox="1"/>
          <p:nvPr/>
        </p:nvSpPr>
        <p:spPr>
          <a:xfrm>
            <a:off x="1616071" y="3406601"/>
            <a:ext cx="1095172" cy="307777"/>
          </a:xfrm>
          <a:prstGeom prst="rect">
            <a:avLst/>
          </a:prstGeom>
          <a:noFill/>
        </p:spPr>
        <p:txBody>
          <a:bodyPr wrap="none" rtlCol="0">
            <a:spAutoFit/>
          </a:bodyPr>
          <a:lstStyle/>
          <a:p>
            <a:r>
              <a:rPr lang="en-CH" sz="1400" dirty="0"/>
              <a:t>Mg/Si = 0.8</a:t>
            </a:r>
          </a:p>
        </p:txBody>
      </p:sp>
      <p:sp>
        <p:nvSpPr>
          <p:cNvPr id="26" name="Rectangle 25">
            <a:extLst>
              <a:ext uri="{FF2B5EF4-FFF2-40B4-BE49-F238E27FC236}">
                <a16:creationId xmlns:a16="http://schemas.microsoft.com/office/drawing/2014/main" id="{57D1F9EA-ED1D-4CE8-BE32-22811E03E648}"/>
              </a:ext>
            </a:extLst>
          </p:cNvPr>
          <p:cNvSpPr/>
          <p:nvPr/>
        </p:nvSpPr>
        <p:spPr>
          <a:xfrm>
            <a:off x="5394341" y="3400295"/>
            <a:ext cx="1527048" cy="267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8" name="TextBox 27">
            <a:extLst>
              <a:ext uri="{FF2B5EF4-FFF2-40B4-BE49-F238E27FC236}">
                <a16:creationId xmlns:a16="http://schemas.microsoft.com/office/drawing/2014/main" id="{AECDBEC6-EC8C-419E-8BCB-8398856C7BBC}"/>
              </a:ext>
            </a:extLst>
          </p:cNvPr>
          <p:cNvSpPr txBox="1"/>
          <p:nvPr/>
        </p:nvSpPr>
        <p:spPr>
          <a:xfrm>
            <a:off x="5610279" y="3360508"/>
            <a:ext cx="1095172" cy="307777"/>
          </a:xfrm>
          <a:prstGeom prst="rect">
            <a:avLst/>
          </a:prstGeom>
          <a:noFill/>
        </p:spPr>
        <p:txBody>
          <a:bodyPr wrap="none" rtlCol="0">
            <a:spAutoFit/>
          </a:bodyPr>
          <a:lstStyle/>
          <a:p>
            <a:r>
              <a:rPr lang="en-CH" sz="1400" dirty="0"/>
              <a:t>Mg/Si = 2.0</a:t>
            </a:r>
          </a:p>
        </p:txBody>
      </p:sp>
      <p:pic>
        <p:nvPicPr>
          <p:cNvPr id="30" name="Picture 29">
            <a:extLst>
              <a:ext uri="{FF2B5EF4-FFF2-40B4-BE49-F238E27FC236}">
                <a16:creationId xmlns:a16="http://schemas.microsoft.com/office/drawing/2014/main" id="{7DB9A2AD-7B6A-4E53-BD7B-E2F475744C02}"/>
              </a:ext>
            </a:extLst>
          </p:cNvPr>
          <p:cNvPicPr>
            <a:picLocks noChangeAspect="1"/>
          </p:cNvPicPr>
          <p:nvPr/>
        </p:nvPicPr>
        <p:blipFill rotWithShape="1">
          <a:blip r:embed="rId3">
            <a:extLst>
              <a:ext uri="{28A0092B-C50C-407E-A947-70E740481C1C}">
                <a14:useLocalDpi xmlns:a14="http://schemas.microsoft.com/office/drawing/2010/main" val="0"/>
              </a:ext>
            </a:extLst>
          </a:blip>
          <a:srcRect l="-382" t="96860" r="52572" b="-628"/>
          <a:stretch/>
        </p:blipFill>
        <p:spPr>
          <a:xfrm>
            <a:off x="236513" y="5786550"/>
            <a:ext cx="3801149" cy="186267"/>
          </a:xfrm>
          <a:prstGeom prst="rect">
            <a:avLst/>
          </a:prstGeom>
        </p:spPr>
      </p:pic>
    </p:spTree>
    <p:extLst>
      <p:ext uri="{BB962C8B-B14F-4D97-AF65-F5344CB8AC3E}">
        <p14:creationId xmlns:p14="http://schemas.microsoft.com/office/powerpoint/2010/main" val="129818354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a:extLst>
              <a:ext uri="{FF2B5EF4-FFF2-40B4-BE49-F238E27FC236}">
                <a16:creationId xmlns:a16="http://schemas.microsoft.com/office/drawing/2014/main" id="{14075EED-FB70-0E41-828F-C6974F25CE9A}"/>
              </a:ext>
            </a:extLst>
          </p:cNvPr>
          <p:cNvSpPr txBox="1">
            <a:spLocks/>
          </p:cNvSpPr>
          <p:nvPr/>
        </p:nvSpPr>
        <p:spPr bwMode="gray">
          <a:xfrm>
            <a:off x="269410" y="463250"/>
            <a:ext cx="11646365" cy="637682"/>
          </a:xfrm>
          <a:prstGeom prst="rect">
            <a:avLst/>
          </a:prstGeom>
          <a:solidFill>
            <a:schemeClr val="bg1"/>
          </a:solidFill>
        </p:spPr>
        <p:txBody>
          <a:bodyPr vert="horz" lIns="144000" tIns="54000" rIns="144000" bIns="0" rtlCol="0" anchor="t" anchorCtr="0">
            <a:noAutofit/>
          </a:bodyPr>
          <a:lstStyle>
            <a:lvl1pPr algn="l" defTabSz="685800" rtl="0" eaLnBrk="1" latinLnBrk="0" hangingPunct="1">
              <a:lnSpc>
                <a:spcPct val="100000"/>
              </a:lnSpc>
              <a:spcBef>
                <a:spcPct val="0"/>
              </a:spcBef>
              <a:buNone/>
              <a:defRPr sz="2100" b="1" kern="1200">
                <a:solidFill>
                  <a:schemeClr val="tx1"/>
                </a:solidFill>
                <a:latin typeface="+mj-lt"/>
                <a:ea typeface="+mj-ea"/>
                <a:cs typeface="+mj-cs"/>
              </a:defRPr>
            </a:lvl1pPr>
          </a:lstStyle>
          <a:p>
            <a:pPr algn="ctr"/>
            <a:r>
              <a:rPr lang="en-GB" sz="3200" dirty="0"/>
              <a:t>Exoplanet dynamics: Mantle viscosity</a:t>
            </a:r>
          </a:p>
        </p:txBody>
      </p:sp>
      <p:sp>
        <p:nvSpPr>
          <p:cNvPr id="5" name="Rectangle 4">
            <a:extLst>
              <a:ext uri="{FF2B5EF4-FFF2-40B4-BE49-F238E27FC236}">
                <a16:creationId xmlns:a16="http://schemas.microsoft.com/office/drawing/2014/main" id="{3B844115-FB8E-40DF-959D-F80A188C72F0}"/>
              </a:ext>
            </a:extLst>
          </p:cNvPr>
          <p:cNvSpPr/>
          <p:nvPr/>
        </p:nvSpPr>
        <p:spPr>
          <a:xfrm>
            <a:off x="771525" y="1088630"/>
            <a:ext cx="666750" cy="30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2F73491-9A45-44CC-889F-1384D0E8A363}"/>
              </a:ext>
            </a:extLst>
          </p:cNvPr>
          <p:cNvSpPr/>
          <p:nvPr/>
        </p:nvSpPr>
        <p:spPr>
          <a:xfrm>
            <a:off x="10753725" y="1106120"/>
            <a:ext cx="666750" cy="30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15DC44D-B9DD-41C9-BD64-ABDACF446A61}"/>
              </a:ext>
            </a:extLst>
          </p:cNvPr>
          <p:cNvSpPr/>
          <p:nvPr/>
        </p:nvSpPr>
        <p:spPr>
          <a:xfrm>
            <a:off x="10906125" y="1258520"/>
            <a:ext cx="666750" cy="30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1">
            <a:extLst>
              <a:ext uri="{FF2B5EF4-FFF2-40B4-BE49-F238E27FC236}">
                <a16:creationId xmlns:a16="http://schemas.microsoft.com/office/drawing/2014/main" id="{27477D67-9796-4660-89A7-61E902581514}"/>
              </a:ext>
            </a:extLst>
          </p:cNvPr>
          <p:cNvSpPr>
            <a:spLocks noGrp="1"/>
          </p:cNvSpPr>
          <p:nvPr>
            <p:ph idx="1"/>
          </p:nvPr>
        </p:nvSpPr>
        <p:spPr>
          <a:xfrm>
            <a:off x="0" y="1240314"/>
            <a:ext cx="7515256" cy="3048305"/>
          </a:xfrm>
        </p:spPr>
        <p:txBody>
          <a:bodyPr/>
          <a:lstStyle/>
          <a:p>
            <a:r>
              <a:rPr lang="en-GB" b="1" dirty="0"/>
              <a:t>Mantle viscosity </a:t>
            </a:r>
            <a:r>
              <a:rPr lang="en-GB" dirty="0"/>
              <a:t>controlled by strong and weak minerals</a:t>
            </a:r>
          </a:p>
          <a:p>
            <a:r>
              <a:rPr lang="en-GB" dirty="0"/>
              <a:t>Strong: bridgmanite, pyroxene, olivine, garnet</a:t>
            </a:r>
          </a:p>
          <a:p>
            <a:r>
              <a:rPr lang="en-GB" dirty="0"/>
              <a:t>Weak: </a:t>
            </a:r>
            <a:r>
              <a:rPr lang="en-GB" dirty="0" err="1"/>
              <a:t>Ferropericlase</a:t>
            </a:r>
            <a:r>
              <a:rPr lang="en-GB" dirty="0"/>
              <a:t>, Ca-perovskite</a:t>
            </a:r>
          </a:p>
          <a:p>
            <a:r>
              <a:rPr lang="en-GB" dirty="0"/>
              <a:t>Range of exoplanet compositions: much </a:t>
            </a:r>
            <a:r>
              <a:rPr lang="en-GB" b="1" dirty="0"/>
              <a:t>weaker</a:t>
            </a:r>
            <a:r>
              <a:rPr lang="en-GB" dirty="0"/>
              <a:t> mantle possible</a:t>
            </a:r>
          </a:p>
          <a:p>
            <a:r>
              <a:rPr lang="en-GB" dirty="0"/>
              <a:t>Weakest planets dominated by </a:t>
            </a:r>
            <a:r>
              <a:rPr lang="en-GB" dirty="0" err="1"/>
              <a:t>fp</a:t>
            </a:r>
            <a:r>
              <a:rPr lang="en-GB" dirty="0"/>
              <a:t> </a:t>
            </a:r>
            <a:r>
              <a:rPr lang="en-GB" dirty="0">
                <a:sym typeface="Wingdings" panose="05000000000000000000" pitchFamily="2" charset="2"/>
              </a:rPr>
              <a:t> </a:t>
            </a:r>
            <a:r>
              <a:rPr lang="en-GB" b="1" dirty="0">
                <a:sym typeface="Wingdings" panose="05000000000000000000" pitchFamily="2" charset="2"/>
              </a:rPr>
              <a:t>No viscosity jump </a:t>
            </a:r>
            <a:r>
              <a:rPr lang="en-GB" dirty="0">
                <a:sym typeface="Wingdings" panose="05000000000000000000" pitchFamily="2" charset="2"/>
              </a:rPr>
              <a:t>at 660km depth (density jump across transition still exists)</a:t>
            </a:r>
            <a:br>
              <a:rPr lang="en-GB" dirty="0"/>
            </a:br>
            <a:endParaRPr lang="en-GB" dirty="0"/>
          </a:p>
        </p:txBody>
      </p:sp>
      <p:sp>
        <p:nvSpPr>
          <p:cNvPr id="12" name="Tekstvak 7">
            <a:extLst>
              <a:ext uri="{FF2B5EF4-FFF2-40B4-BE49-F238E27FC236}">
                <a16:creationId xmlns:a16="http://schemas.microsoft.com/office/drawing/2014/main" id="{C2B031AE-1803-478D-81E5-FF2945E6CF36}"/>
              </a:ext>
            </a:extLst>
          </p:cNvPr>
          <p:cNvSpPr txBox="1"/>
          <p:nvPr/>
        </p:nvSpPr>
        <p:spPr>
          <a:xfrm>
            <a:off x="7843677" y="4747151"/>
            <a:ext cx="4288036" cy="1938992"/>
          </a:xfrm>
          <a:prstGeom prst="rect">
            <a:avLst/>
          </a:prstGeom>
          <a:noFill/>
        </p:spPr>
        <p:txBody>
          <a:bodyPr wrap="square" rtlCol="0">
            <a:spAutoFit/>
          </a:bodyPr>
          <a:lstStyle/>
          <a:p>
            <a:pPr algn="just"/>
            <a:r>
              <a:rPr lang="en-GB" sz="1200" dirty="0"/>
              <a:t>Viscosity along 1700K adiabat; Earth (blue line) compared to exoplanets (red area).</a:t>
            </a:r>
          </a:p>
          <a:p>
            <a:pPr algn="just"/>
            <a:endParaRPr lang="en-GB" sz="1200" dirty="0"/>
          </a:p>
          <a:p>
            <a:pPr algn="just"/>
            <a:endParaRPr lang="en-GB" sz="1200" dirty="0"/>
          </a:p>
          <a:p>
            <a:pPr algn="just"/>
            <a:r>
              <a:rPr lang="en-GB" sz="1200" dirty="0"/>
              <a:t>Mineral glossary: </a:t>
            </a:r>
            <a:r>
              <a:rPr lang="en-GB" sz="1200" dirty="0" err="1"/>
              <a:t>Pl:plagioclase</a:t>
            </a:r>
            <a:r>
              <a:rPr lang="en-GB" sz="1200" dirty="0"/>
              <a:t>; </a:t>
            </a:r>
            <a:r>
              <a:rPr lang="en-GB" sz="1200" dirty="0" err="1"/>
              <a:t>Cpx:clinopyroxene</a:t>
            </a:r>
            <a:r>
              <a:rPr lang="en-GB" sz="1200" dirty="0"/>
              <a:t>; </a:t>
            </a:r>
            <a:r>
              <a:rPr lang="en-GB" sz="1200" dirty="0" err="1"/>
              <a:t>Opx:orthopyroxene</a:t>
            </a:r>
            <a:r>
              <a:rPr lang="en-GB" sz="1200" dirty="0"/>
              <a:t>; C2/</a:t>
            </a:r>
            <a:r>
              <a:rPr lang="en-GB" sz="1200" dirty="0" err="1"/>
              <a:t>c:high-pressure</a:t>
            </a:r>
            <a:r>
              <a:rPr lang="en-GB" sz="1200" dirty="0"/>
              <a:t> orthopyroxene; </a:t>
            </a:r>
            <a:r>
              <a:rPr lang="en-GB" sz="1200" dirty="0" err="1"/>
              <a:t>Gt:Garnet</a:t>
            </a:r>
            <a:r>
              <a:rPr lang="en-GB" sz="1200" dirty="0"/>
              <a:t>; </a:t>
            </a:r>
            <a:r>
              <a:rPr lang="en-GB" sz="1200" dirty="0" err="1"/>
              <a:t>Sp:spinel</a:t>
            </a:r>
            <a:r>
              <a:rPr lang="en-GB" sz="1200" dirty="0"/>
              <a:t>; O:olivine; </a:t>
            </a:r>
            <a:r>
              <a:rPr lang="en-GB" sz="1200" dirty="0" err="1"/>
              <a:t>Wad:Wadsleyite</a:t>
            </a:r>
            <a:r>
              <a:rPr lang="en-GB" sz="1200" dirty="0"/>
              <a:t>; </a:t>
            </a:r>
            <a:r>
              <a:rPr lang="en-GB" sz="1200" dirty="0" err="1"/>
              <a:t>Ring:Ringwoodite</a:t>
            </a:r>
            <a:r>
              <a:rPr lang="en-GB" sz="1200" dirty="0"/>
              <a:t>; </a:t>
            </a:r>
            <a:r>
              <a:rPr lang="en-GB" sz="1200" dirty="0" err="1"/>
              <a:t>Bm:bridgmanite</a:t>
            </a:r>
            <a:r>
              <a:rPr lang="en-GB" sz="1200" dirty="0"/>
              <a:t>; </a:t>
            </a:r>
            <a:r>
              <a:rPr lang="en-GB" sz="1200" dirty="0" err="1"/>
              <a:t>Ppv:post-perovskite</a:t>
            </a:r>
            <a:r>
              <a:rPr lang="en-GB" sz="1200" dirty="0"/>
              <a:t>; </a:t>
            </a:r>
            <a:r>
              <a:rPr lang="en-GB" sz="1200" dirty="0" err="1"/>
              <a:t>St:stishovite</a:t>
            </a:r>
            <a:r>
              <a:rPr lang="en-GB" sz="1200" dirty="0"/>
              <a:t>; </a:t>
            </a:r>
            <a:r>
              <a:rPr lang="en-GB" sz="1200" dirty="0" err="1"/>
              <a:t>Ca-Pv:Ca-perovskite</a:t>
            </a:r>
            <a:r>
              <a:rPr lang="en-GB" sz="1200" dirty="0"/>
              <a:t>; </a:t>
            </a:r>
            <a:r>
              <a:rPr lang="en-GB" sz="1200" dirty="0" err="1"/>
              <a:t>Fp:ferropericlase</a:t>
            </a:r>
            <a:r>
              <a:rPr lang="en-GB" sz="1200" dirty="0"/>
              <a:t>. Mineralogy figures from Spaargaren+ (accepted to </a:t>
            </a:r>
            <a:r>
              <a:rPr lang="en-GB" sz="1200" dirty="0" err="1"/>
              <a:t>ApJ</a:t>
            </a:r>
            <a:r>
              <a:rPr lang="en-GB" sz="1200" dirty="0"/>
              <a:t>)</a:t>
            </a:r>
          </a:p>
        </p:txBody>
      </p:sp>
      <p:sp>
        <p:nvSpPr>
          <p:cNvPr id="3" name="Rectangle 2">
            <a:extLst>
              <a:ext uri="{FF2B5EF4-FFF2-40B4-BE49-F238E27FC236}">
                <a16:creationId xmlns:a16="http://schemas.microsoft.com/office/drawing/2014/main" id="{8643628B-8A6E-456B-9BDA-E5454995FDBD}"/>
              </a:ext>
            </a:extLst>
          </p:cNvPr>
          <p:cNvSpPr/>
          <p:nvPr/>
        </p:nvSpPr>
        <p:spPr>
          <a:xfrm>
            <a:off x="6329180" y="4404054"/>
            <a:ext cx="423334" cy="260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DDAFC929-AF3B-4B89-853A-7C429D97D0E7}"/>
              </a:ext>
            </a:extLst>
          </p:cNvPr>
          <p:cNvSpPr/>
          <p:nvPr/>
        </p:nvSpPr>
        <p:spPr>
          <a:xfrm>
            <a:off x="8891518" y="1031202"/>
            <a:ext cx="1647995" cy="209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9" name="Rectangle 28">
            <a:extLst>
              <a:ext uri="{FF2B5EF4-FFF2-40B4-BE49-F238E27FC236}">
                <a16:creationId xmlns:a16="http://schemas.microsoft.com/office/drawing/2014/main" id="{71542E0A-2AD9-41E4-B4AD-4177265D38E8}"/>
              </a:ext>
            </a:extLst>
          </p:cNvPr>
          <p:cNvSpPr/>
          <p:nvPr/>
        </p:nvSpPr>
        <p:spPr>
          <a:xfrm>
            <a:off x="9059987" y="3854263"/>
            <a:ext cx="1616494" cy="238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 name="Rectangle 20">
            <a:extLst>
              <a:ext uri="{FF2B5EF4-FFF2-40B4-BE49-F238E27FC236}">
                <a16:creationId xmlns:a16="http://schemas.microsoft.com/office/drawing/2014/main" id="{1EC4E2F0-D36F-4A7D-8494-1E798FD1FDFF}"/>
              </a:ext>
            </a:extLst>
          </p:cNvPr>
          <p:cNvSpPr/>
          <p:nvPr/>
        </p:nvSpPr>
        <p:spPr>
          <a:xfrm>
            <a:off x="545389" y="6007623"/>
            <a:ext cx="1653531" cy="212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2" name="Rectangle 21">
            <a:extLst>
              <a:ext uri="{FF2B5EF4-FFF2-40B4-BE49-F238E27FC236}">
                <a16:creationId xmlns:a16="http://schemas.microsoft.com/office/drawing/2014/main" id="{D109A07E-FB69-4789-B36B-E14CA6CC4E83}"/>
              </a:ext>
            </a:extLst>
          </p:cNvPr>
          <p:cNvSpPr/>
          <p:nvPr/>
        </p:nvSpPr>
        <p:spPr>
          <a:xfrm>
            <a:off x="1290457" y="5718021"/>
            <a:ext cx="1029762" cy="212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5" name="Rectangle 14">
            <a:extLst>
              <a:ext uri="{FF2B5EF4-FFF2-40B4-BE49-F238E27FC236}">
                <a16:creationId xmlns:a16="http://schemas.microsoft.com/office/drawing/2014/main" id="{A8A87E85-8538-4E7F-9ADC-3EEA06B67E4B}"/>
              </a:ext>
            </a:extLst>
          </p:cNvPr>
          <p:cNvSpPr/>
          <p:nvPr/>
        </p:nvSpPr>
        <p:spPr>
          <a:xfrm>
            <a:off x="7635229" y="4357256"/>
            <a:ext cx="860304" cy="156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8" name="Picture 17">
            <a:extLst>
              <a:ext uri="{FF2B5EF4-FFF2-40B4-BE49-F238E27FC236}">
                <a16:creationId xmlns:a16="http://schemas.microsoft.com/office/drawing/2014/main" id="{1474564F-EC00-47B6-994C-EB4A5E6661F6}"/>
              </a:ext>
            </a:extLst>
          </p:cNvPr>
          <p:cNvPicPr>
            <a:picLocks noChangeAspect="1"/>
          </p:cNvPicPr>
          <p:nvPr/>
        </p:nvPicPr>
        <p:blipFill rotWithShape="1">
          <a:blip r:embed="rId2">
            <a:extLst>
              <a:ext uri="{28A0092B-C50C-407E-A947-70E740481C1C}">
                <a14:useLocalDpi xmlns:a14="http://schemas.microsoft.com/office/drawing/2010/main" val="0"/>
              </a:ext>
            </a:extLst>
          </a:blip>
          <a:srcRect l="54985" t="-887" r="-1" b="55563"/>
          <a:stretch/>
        </p:blipFill>
        <p:spPr>
          <a:xfrm>
            <a:off x="0" y="4425444"/>
            <a:ext cx="3681645" cy="2213075"/>
          </a:xfrm>
          <a:prstGeom prst="rect">
            <a:avLst/>
          </a:prstGeom>
        </p:spPr>
      </p:pic>
      <p:pic>
        <p:nvPicPr>
          <p:cNvPr id="23" name="Picture 22">
            <a:extLst>
              <a:ext uri="{FF2B5EF4-FFF2-40B4-BE49-F238E27FC236}">
                <a16:creationId xmlns:a16="http://schemas.microsoft.com/office/drawing/2014/main" id="{F9242472-4514-4147-A2D1-7787529EBC63}"/>
              </a:ext>
            </a:extLst>
          </p:cNvPr>
          <p:cNvPicPr>
            <a:picLocks noChangeAspect="1"/>
          </p:cNvPicPr>
          <p:nvPr/>
        </p:nvPicPr>
        <p:blipFill rotWithShape="1">
          <a:blip r:embed="rId2">
            <a:extLst>
              <a:ext uri="{28A0092B-C50C-407E-A947-70E740481C1C}">
                <a14:useLocalDpi xmlns:a14="http://schemas.microsoft.com/office/drawing/2010/main" val="0"/>
              </a:ext>
            </a:extLst>
          </a:blip>
          <a:srcRect l="-382" t="53107" r="52572" b="-628"/>
          <a:stretch/>
        </p:blipFill>
        <p:spPr>
          <a:xfrm>
            <a:off x="3856897" y="4508626"/>
            <a:ext cx="3958992" cy="2349374"/>
          </a:xfrm>
          <a:prstGeom prst="rect">
            <a:avLst/>
          </a:prstGeom>
        </p:spPr>
      </p:pic>
      <p:sp>
        <p:nvSpPr>
          <p:cNvPr id="24" name="Rectangle 23">
            <a:extLst>
              <a:ext uri="{FF2B5EF4-FFF2-40B4-BE49-F238E27FC236}">
                <a16:creationId xmlns:a16="http://schemas.microsoft.com/office/drawing/2014/main" id="{50D14E93-C3E4-40AF-9DCA-6D9A508C71C0}"/>
              </a:ext>
            </a:extLst>
          </p:cNvPr>
          <p:cNvSpPr/>
          <p:nvPr/>
        </p:nvSpPr>
        <p:spPr>
          <a:xfrm>
            <a:off x="1176148" y="4331417"/>
            <a:ext cx="1527048" cy="267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5" name="TextBox 24">
            <a:extLst>
              <a:ext uri="{FF2B5EF4-FFF2-40B4-BE49-F238E27FC236}">
                <a16:creationId xmlns:a16="http://schemas.microsoft.com/office/drawing/2014/main" id="{F8565229-345F-4A7A-AB1B-E0A4BE75547B}"/>
              </a:ext>
            </a:extLst>
          </p:cNvPr>
          <p:cNvSpPr txBox="1"/>
          <p:nvPr/>
        </p:nvSpPr>
        <p:spPr>
          <a:xfrm>
            <a:off x="1361748" y="4288619"/>
            <a:ext cx="1095172" cy="307777"/>
          </a:xfrm>
          <a:prstGeom prst="rect">
            <a:avLst/>
          </a:prstGeom>
          <a:noFill/>
        </p:spPr>
        <p:txBody>
          <a:bodyPr wrap="none" rtlCol="0">
            <a:spAutoFit/>
          </a:bodyPr>
          <a:lstStyle/>
          <a:p>
            <a:r>
              <a:rPr lang="en-CH" sz="1400" dirty="0"/>
              <a:t>Mg/Si = 0.8</a:t>
            </a:r>
          </a:p>
        </p:txBody>
      </p:sp>
      <p:sp>
        <p:nvSpPr>
          <p:cNvPr id="26" name="Rectangle 25">
            <a:extLst>
              <a:ext uri="{FF2B5EF4-FFF2-40B4-BE49-F238E27FC236}">
                <a16:creationId xmlns:a16="http://schemas.microsoft.com/office/drawing/2014/main" id="{57D1F9EA-ED1D-4CE8-BE32-22811E03E648}"/>
              </a:ext>
            </a:extLst>
          </p:cNvPr>
          <p:cNvSpPr/>
          <p:nvPr/>
        </p:nvSpPr>
        <p:spPr>
          <a:xfrm>
            <a:off x="5140018" y="4365495"/>
            <a:ext cx="1527048" cy="267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8" name="TextBox 27">
            <a:extLst>
              <a:ext uri="{FF2B5EF4-FFF2-40B4-BE49-F238E27FC236}">
                <a16:creationId xmlns:a16="http://schemas.microsoft.com/office/drawing/2014/main" id="{AECDBEC6-EC8C-419E-8BCB-8398856C7BBC}"/>
              </a:ext>
            </a:extLst>
          </p:cNvPr>
          <p:cNvSpPr txBox="1"/>
          <p:nvPr/>
        </p:nvSpPr>
        <p:spPr>
          <a:xfrm>
            <a:off x="5355956" y="4325708"/>
            <a:ext cx="1095172" cy="307777"/>
          </a:xfrm>
          <a:prstGeom prst="rect">
            <a:avLst/>
          </a:prstGeom>
          <a:noFill/>
        </p:spPr>
        <p:txBody>
          <a:bodyPr wrap="none" rtlCol="0">
            <a:spAutoFit/>
          </a:bodyPr>
          <a:lstStyle/>
          <a:p>
            <a:r>
              <a:rPr lang="en-CH" sz="1400" dirty="0"/>
              <a:t>Mg/Si = 2.0</a:t>
            </a:r>
          </a:p>
        </p:txBody>
      </p:sp>
      <p:pic>
        <p:nvPicPr>
          <p:cNvPr id="30" name="Picture 29">
            <a:extLst>
              <a:ext uri="{FF2B5EF4-FFF2-40B4-BE49-F238E27FC236}">
                <a16:creationId xmlns:a16="http://schemas.microsoft.com/office/drawing/2014/main" id="{984F3B4D-5009-437D-864E-33727D991115}"/>
              </a:ext>
            </a:extLst>
          </p:cNvPr>
          <p:cNvPicPr>
            <a:picLocks noChangeAspect="1"/>
          </p:cNvPicPr>
          <p:nvPr/>
        </p:nvPicPr>
        <p:blipFill>
          <a:blip r:embed="rId3"/>
          <a:stretch>
            <a:fillRect/>
          </a:stretch>
        </p:blipFill>
        <p:spPr>
          <a:xfrm>
            <a:off x="7720677" y="1012695"/>
            <a:ext cx="4411036" cy="3574460"/>
          </a:xfrm>
          <a:prstGeom prst="rect">
            <a:avLst/>
          </a:prstGeom>
        </p:spPr>
      </p:pic>
      <p:pic>
        <p:nvPicPr>
          <p:cNvPr id="31" name="Picture 30">
            <a:extLst>
              <a:ext uri="{FF2B5EF4-FFF2-40B4-BE49-F238E27FC236}">
                <a16:creationId xmlns:a16="http://schemas.microsoft.com/office/drawing/2014/main" id="{1514795D-B14F-4A7B-A98E-E7D9388D00AF}"/>
              </a:ext>
            </a:extLst>
          </p:cNvPr>
          <p:cNvPicPr>
            <a:picLocks noChangeAspect="1"/>
          </p:cNvPicPr>
          <p:nvPr/>
        </p:nvPicPr>
        <p:blipFill rotWithShape="1">
          <a:blip r:embed="rId2">
            <a:extLst>
              <a:ext uri="{28A0092B-C50C-407E-A947-70E740481C1C}">
                <a14:useLocalDpi xmlns:a14="http://schemas.microsoft.com/office/drawing/2010/main" val="0"/>
              </a:ext>
            </a:extLst>
          </a:blip>
          <a:srcRect l="-382" t="96860" r="52572" b="-628"/>
          <a:stretch/>
        </p:blipFill>
        <p:spPr>
          <a:xfrm>
            <a:off x="-31878" y="6614093"/>
            <a:ext cx="3801149" cy="186267"/>
          </a:xfrm>
          <a:prstGeom prst="rect">
            <a:avLst/>
          </a:prstGeom>
        </p:spPr>
      </p:pic>
    </p:spTree>
    <p:extLst>
      <p:ext uri="{BB962C8B-B14F-4D97-AF65-F5344CB8AC3E}">
        <p14:creationId xmlns:p14="http://schemas.microsoft.com/office/powerpoint/2010/main" val="124541890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a:extLst>
              <a:ext uri="{FF2B5EF4-FFF2-40B4-BE49-F238E27FC236}">
                <a16:creationId xmlns:a16="http://schemas.microsoft.com/office/drawing/2014/main" id="{14075EED-FB70-0E41-828F-C6974F25CE9A}"/>
              </a:ext>
            </a:extLst>
          </p:cNvPr>
          <p:cNvSpPr txBox="1">
            <a:spLocks/>
          </p:cNvSpPr>
          <p:nvPr/>
        </p:nvSpPr>
        <p:spPr bwMode="gray">
          <a:xfrm>
            <a:off x="269410" y="463250"/>
            <a:ext cx="11646365" cy="637682"/>
          </a:xfrm>
          <a:prstGeom prst="rect">
            <a:avLst/>
          </a:prstGeom>
          <a:solidFill>
            <a:schemeClr val="bg1"/>
          </a:solidFill>
        </p:spPr>
        <p:txBody>
          <a:bodyPr vert="horz" lIns="144000" tIns="54000" rIns="144000" bIns="0" rtlCol="0" anchor="t" anchorCtr="0">
            <a:noAutofit/>
          </a:bodyPr>
          <a:lstStyle>
            <a:lvl1pPr algn="l" defTabSz="685800" rtl="0" eaLnBrk="1" latinLnBrk="0" hangingPunct="1">
              <a:lnSpc>
                <a:spcPct val="100000"/>
              </a:lnSpc>
              <a:spcBef>
                <a:spcPct val="0"/>
              </a:spcBef>
              <a:buNone/>
              <a:defRPr sz="2100" b="1" kern="1200">
                <a:solidFill>
                  <a:schemeClr val="tx1"/>
                </a:solidFill>
                <a:latin typeface="+mj-lt"/>
                <a:ea typeface="+mj-ea"/>
                <a:cs typeface="+mj-cs"/>
              </a:defRPr>
            </a:lvl1pPr>
          </a:lstStyle>
          <a:p>
            <a:pPr algn="ctr"/>
            <a:r>
              <a:rPr lang="en-GB" sz="3200" dirty="0"/>
              <a:t>Exoplanet dynamics: Melting, basalt</a:t>
            </a:r>
          </a:p>
        </p:txBody>
      </p:sp>
      <p:sp>
        <p:nvSpPr>
          <p:cNvPr id="5" name="Rectangle 4">
            <a:extLst>
              <a:ext uri="{FF2B5EF4-FFF2-40B4-BE49-F238E27FC236}">
                <a16:creationId xmlns:a16="http://schemas.microsoft.com/office/drawing/2014/main" id="{3B844115-FB8E-40DF-959D-F80A188C72F0}"/>
              </a:ext>
            </a:extLst>
          </p:cNvPr>
          <p:cNvSpPr/>
          <p:nvPr/>
        </p:nvSpPr>
        <p:spPr>
          <a:xfrm>
            <a:off x="771525" y="1088630"/>
            <a:ext cx="666750" cy="30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1">
            <a:extLst>
              <a:ext uri="{FF2B5EF4-FFF2-40B4-BE49-F238E27FC236}">
                <a16:creationId xmlns:a16="http://schemas.microsoft.com/office/drawing/2014/main" id="{27477D67-9796-4660-89A7-61E902581514}"/>
              </a:ext>
            </a:extLst>
          </p:cNvPr>
          <p:cNvSpPr>
            <a:spLocks noGrp="1"/>
          </p:cNvSpPr>
          <p:nvPr>
            <p:ph idx="1"/>
          </p:nvPr>
        </p:nvSpPr>
        <p:spPr>
          <a:xfrm>
            <a:off x="0" y="1240314"/>
            <a:ext cx="7043057" cy="3048305"/>
          </a:xfrm>
        </p:spPr>
        <p:txBody>
          <a:bodyPr/>
          <a:lstStyle/>
          <a:p>
            <a:r>
              <a:rPr lang="en-GB" dirty="0"/>
              <a:t>Assumption: Earth mantle is mechanical mixture of melting product (</a:t>
            </a:r>
            <a:r>
              <a:rPr lang="en-GB" b="1" dirty="0"/>
              <a:t>basalt</a:t>
            </a:r>
            <a:r>
              <a:rPr lang="en-GB" dirty="0"/>
              <a:t>) and residue (</a:t>
            </a:r>
            <a:r>
              <a:rPr lang="en-GB" b="1" dirty="0"/>
              <a:t>harzburgite</a:t>
            </a:r>
            <a:r>
              <a:rPr lang="en-GB" dirty="0"/>
              <a:t>)</a:t>
            </a:r>
            <a:br>
              <a:rPr lang="en-GB" dirty="0"/>
            </a:br>
            <a:endParaRPr lang="en-GB" dirty="0"/>
          </a:p>
          <a:p>
            <a:r>
              <a:rPr lang="en-GB" dirty="0"/>
              <a:t>Basalt heavier except on top of the mantle and just below transition zone</a:t>
            </a:r>
          </a:p>
        </p:txBody>
      </p:sp>
      <p:pic>
        <p:nvPicPr>
          <p:cNvPr id="32" name="Content Placeholder 3">
            <a:extLst>
              <a:ext uri="{FF2B5EF4-FFF2-40B4-BE49-F238E27FC236}">
                <a16:creationId xmlns:a16="http://schemas.microsoft.com/office/drawing/2014/main" id="{E024B00A-03CC-4D78-BD8B-82003170E709}"/>
              </a:ext>
            </a:extLst>
          </p:cNvPr>
          <p:cNvPicPr>
            <a:picLocks noChangeAspect="1"/>
          </p:cNvPicPr>
          <p:nvPr/>
        </p:nvPicPr>
        <p:blipFill rotWithShape="1">
          <a:blip r:embed="rId2">
            <a:extLst>
              <a:ext uri="{28A0092B-C50C-407E-A947-70E740481C1C}">
                <a14:useLocalDpi xmlns:a14="http://schemas.microsoft.com/office/drawing/2010/main" val="0"/>
              </a:ext>
            </a:extLst>
          </a:blip>
          <a:srcRect l="7551" t="3333" r="8592" b="2222"/>
          <a:stretch/>
        </p:blipFill>
        <p:spPr>
          <a:xfrm>
            <a:off x="7239324" y="3798311"/>
            <a:ext cx="4815920" cy="3035626"/>
          </a:xfrm>
          <a:prstGeom prst="rect">
            <a:avLst/>
          </a:prstGeom>
        </p:spPr>
      </p:pic>
      <p:pic>
        <p:nvPicPr>
          <p:cNvPr id="34" name="Picture 33">
            <a:extLst>
              <a:ext uri="{FF2B5EF4-FFF2-40B4-BE49-F238E27FC236}">
                <a16:creationId xmlns:a16="http://schemas.microsoft.com/office/drawing/2014/main" id="{DBF94E4C-00ED-4E1C-AA77-B58D97996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323" y="1211111"/>
            <a:ext cx="4815920" cy="2526342"/>
          </a:xfrm>
          <a:prstGeom prst="rect">
            <a:avLst/>
          </a:prstGeom>
        </p:spPr>
      </p:pic>
      <p:sp>
        <p:nvSpPr>
          <p:cNvPr id="35" name="TextBox 34">
            <a:extLst>
              <a:ext uri="{FF2B5EF4-FFF2-40B4-BE49-F238E27FC236}">
                <a16:creationId xmlns:a16="http://schemas.microsoft.com/office/drawing/2014/main" id="{6B8C5A81-F239-4F2D-A4A3-CBC10A4281ED}"/>
              </a:ext>
            </a:extLst>
          </p:cNvPr>
          <p:cNvSpPr txBox="1"/>
          <p:nvPr/>
        </p:nvSpPr>
        <p:spPr>
          <a:xfrm>
            <a:off x="9521530" y="971448"/>
            <a:ext cx="611065" cy="276999"/>
          </a:xfrm>
          <a:prstGeom prst="rect">
            <a:avLst/>
          </a:prstGeom>
          <a:noFill/>
        </p:spPr>
        <p:txBody>
          <a:bodyPr wrap="none" rtlCol="0">
            <a:spAutoFit/>
          </a:bodyPr>
          <a:lstStyle/>
          <a:p>
            <a:r>
              <a:rPr lang="en-GB" sz="1200" dirty="0"/>
              <a:t>Basalt</a:t>
            </a:r>
          </a:p>
        </p:txBody>
      </p:sp>
      <p:sp>
        <p:nvSpPr>
          <p:cNvPr id="36" name="Tekstvak 7">
            <a:extLst>
              <a:ext uri="{FF2B5EF4-FFF2-40B4-BE49-F238E27FC236}">
                <a16:creationId xmlns:a16="http://schemas.microsoft.com/office/drawing/2014/main" id="{404A7A46-33EA-4EAE-BDA2-B85290A8798B}"/>
              </a:ext>
            </a:extLst>
          </p:cNvPr>
          <p:cNvSpPr txBox="1"/>
          <p:nvPr/>
        </p:nvSpPr>
        <p:spPr>
          <a:xfrm>
            <a:off x="0" y="5833448"/>
            <a:ext cx="7043057" cy="1015663"/>
          </a:xfrm>
          <a:prstGeom prst="rect">
            <a:avLst/>
          </a:prstGeom>
          <a:noFill/>
        </p:spPr>
        <p:txBody>
          <a:bodyPr wrap="square" rtlCol="0">
            <a:spAutoFit/>
          </a:bodyPr>
          <a:lstStyle/>
          <a:p>
            <a:r>
              <a:rPr lang="en-GB" sz="1200" dirty="0"/>
              <a:t>Density contrast between basalt and harzburgite; solidus and liquidus curves indicated in green. </a:t>
            </a:r>
          </a:p>
          <a:p>
            <a:pPr algn="just"/>
            <a:endParaRPr lang="en-GB" sz="1200" dirty="0"/>
          </a:p>
          <a:p>
            <a:pPr algn="just"/>
            <a:r>
              <a:rPr lang="en-GB" sz="1200" dirty="0"/>
              <a:t>Mineral glossary: </a:t>
            </a:r>
            <a:r>
              <a:rPr lang="en-GB" sz="1200" dirty="0" err="1"/>
              <a:t>Pl:plagioclase</a:t>
            </a:r>
            <a:r>
              <a:rPr lang="en-GB" sz="1200" dirty="0"/>
              <a:t>; </a:t>
            </a:r>
            <a:r>
              <a:rPr lang="en-GB" sz="1200" dirty="0" err="1"/>
              <a:t>Cpx:clinopyroxene</a:t>
            </a:r>
            <a:r>
              <a:rPr lang="en-GB" sz="1200" dirty="0"/>
              <a:t>; </a:t>
            </a:r>
            <a:r>
              <a:rPr lang="en-GB" sz="1200" dirty="0" err="1"/>
              <a:t>Opx:orthopyroxene</a:t>
            </a:r>
            <a:r>
              <a:rPr lang="en-GB" sz="1200" dirty="0"/>
              <a:t>; C2/</a:t>
            </a:r>
            <a:r>
              <a:rPr lang="en-GB" sz="1200" dirty="0" err="1"/>
              <a:t>c:high-pressure</a:t>
            </a:r>
            <a:r>
              <a:rPr lang="en-GB" sz="1200" dirty="0"/>
              <a:t> orthopyroxene; </a:t>
            </a:r>
            <a:r>
              <a:rPr lang="en-GB" sz="1200" dirty="0" err="1"/>
              <a:t>Gt:Garnet</a:t>
            </a:r>
            <a:r>
              <a:rPr lang="en-GB" sz="1200" dirty="0"/>
              <a:t>; </a:t>
            </a:r>
            <a:r>
              <a:rPr lang="en-GB" sz="1200" dirty="0" err="1"/>
              <a:t>Sp:spinel</a:t>
            </a:r>
            <a:r>
              <a:rPr lang="en-GB" sz="1200" dirty="0"/>
              <a:t>; O:olivine; </a:t>
            </a:r>
            <a:r>
              <a:rPr lang="en-GB" sz="1200" dirty="0" err="1"/>
              <a:t>Wad:Wadsleyite</a:t>
            </a:r>
            <a:r>
              <a:rPr lang="en-GB" sz="1200" dirty="0"/>
              <a:t>; </a:t>
            </a:r>
            <a:r>
              <a:rPr lang="en-GB" sz="1200" dirty="0" err="1"/>
              <a:t>Ring:Ringwoodite</a:t>
            </a:r>
            <a:r>
              <a:rPr lang="en-GB" sz="1200" dirty="0"/>
              <a:t>; </a:t>
            </a:r>
            <a:r>
              <a:rPr lang="en-GB" sz="1200" dirty="0" err="1"/>
              <a:t>Bm:bridgmanite</a:t>
            </a:r>
            <a:r>
              <a:rPr lang="en-GB" sz="1200" dirty="0"/>
              <a:t>; </a:t>
            </a:r>
            <a:r>
              <a:rPr lang="en-GB" sz="1200" dirty="0" err="1"/>
              <a:t>Ppv:post-perovskite</a:t>
            </a:r>
            <a:r>
              <a:rPr lang="en-GB" sz="1200" dirty="0"/>
              <a:t>; </a:t>
            </a:r>
            <a:r>
              <a:rPr lang="en-GB" sz="1200" dirty="0" err="1"/>
              <a:t>St:stishovite</a:t>
            </a:r>
            <a:r>
              <a:rPr lang="en-GB" sz="1200" dirty="0"/>
              <a:t>; </a:t>
            </a:r>
            <a:r>
              <a:rPr lang="en-GB" sz="1200" dirty="0" err="1"/>
              <a:t>Ca-Pv:Ca-perovskite</a:t>
            </a:r>
            <a:r>
              <a:rPr lang="en-GB" sz="1200" dirty="0"/>
              <a:t>; </a:t>
            </a:r>
            <a:r>
              <a:rPr lang="en-GB" sz="1200" dirty="0" err="1"/>
              <a:t>Fp:ferropericlase</a:t>
            </a:r>
            <a:r>
              <a:rPr lang="en-GB" sz="1200" dirty="0"/>
              <a:t>. </a:t>
            </a:r>
          </a:p>
        </p:txBody>
      </p:sp>
      <p:pic>
        <p:nvPicPr>
          <p:cNvPr id="6" name="Picture 5">
            <a:extLst>
              <a:ext uri="{FF2B5EF4-FFF2-40B4-BE49-F238E27FC236}">
                <a16:creationId xmlns:a16="http://schemas.microsoft.com/office/drawing/2014/main" id="{62F09618-D305-4B29-A64A-E8B1D3C54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37258"/>
            <a:ext cx="7260351" cy="2996190"/>
          </a:xfrm>
          <a:prstGeom prst="rect">
            <a:avLst/>
          </a:prstGeom>
        </p:spPr>
      </p:pic>
    </p:spTree>
    <p:extLst>
      <p:ext uri="{BB962C8B-B14F-4D97-AF65-F5344CB8AC3E}">
        <p14:creationId xmlns:p14="http://schemas.microsoft.com/office/powerpoint/2010/main" val="140541062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a:extLst>
              <a:ext uri="{FF2B5EF4-FFF2-40B4-BE49-F238E27FC236}">
                <a16:creationId xmlns:a16="http://schemas.microsoft.com/office/drawing/2014/main" id="{14075EED-FB70-0E41-828F-C6974F25CE9A}"/>
              </a:ext>
            </a:extLst>
          </p:cNvPr>
          <p:cNvSpPr txBox="1">
            <a:spLocks/>
          </p:cNvSpPr>
          <p:nvPr/>
        </p:nvSpPr>
        <p:spPr bwMode="gray">
          <a:xfrm>
            <a:off x="269410" y="463250"/>
            <a:ext cx="11646365" cy="637682"/>
          </a:xfrm>
          <a:prstGeom prst="rect">
            <a:avLst/>
          </a:prstGeom>
          <a:solidFill>
            <a:schemeClr val="bg1"/>
          </a:solidFill>
        </p:spPr>
        <p:txBody>
          <a:bodyPr vert="horz" lIns="144000" tIns="54000" rIns="144000" bIns="0" rtlCol="0" anchor="t" anchorCtr="0">
            <a:noAutofit/>
          </a:bodyPr>
          <a:lstStyle>
            <a:lvl1pPr algn="l" defTabSz="685800" rtl="0" eaLnBrk="1" latinLnBrk="0" hangingPunct="1">
              <a:lnSpc>
                <a:spcPct val="100000"/>
              </a:lnSpc>
              <a:spcBef>
                <a:spcPct val="0"/>
              </a:spcBef>
              <a:buNone/>
              <a:defRPr sz="2100" b="1" kern="1200">
                <a:solidFill>
                  <a:schemeClr val="tx1"/>
                </a:solidFill>
                <a:latin typeface="+mj-lt"/>
                <a:ea typeface="+mj-ea"/>
                <a:cs typeface="+mj-cs"/>
              </a:defRPr>
            </a:lvl1pPr>
          </a:lstStyle>
          <a:p>
            <a:pPr algn="ctr"/>
            <a:r>
              <a:rPr lang="en-GB" sz="3200" dirty="0"/>
              <a:t>Exoplanet dynamics: Basalt-harzburgite density contrast</a:t>
            </a:r>
          </a:p>
        </p:txBody>
      </p:sp>
      <p:sp>
        <p:nvSpPr>
          <p:cNvPr id="5" name="Rectangle 4">
            <a:extLst>
              <a:ext uri="{FF2B5EF4-FFF2-40B4-BE49-F238E27FC236}">
                <a16:creationId xmlns:a16="http://schemas.microsoft.com/office/drawing/2014/main" id="{3B844115-FB8E-40DF-959D-F80A188C72F0}"/>
              </a:ext>
            </a:extLst>
          </p:cNvPr>
          <p:cNvSpPr/>
          <p:nvPr/>
        </p:nvSpPr>
        <p:spPr>
          <a:xfrm>
            <a:off x="771525" y="1088630"/>
            <a:ext cx="666750" cy="30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1">
            <a:extLst>
              <a:ext uri="{FF2B5EF4-FFF2-40B4-BE49-F238E27FC236}">
                <a16:creationId xmlns:a16="http://schemas.microsoft.com/office/drawing/2014/main" id="{27477D67-9796-4660-89A7-61E902581514}"/>
              </a:ext>
            </a:extLst>
          </p:cNvPr>
          <p:cNvSpPr>
            <a:spLocks noGrp="1"/>
          </p:cNvSpPr>
          <p:nvPr>
            <p:ph idx="1"/>
          </p:nvPr>
        </p:nvSpPr>
        <p:spPr>
          <a:xfrm>
            <a:off x="1" y="1240314"/>
            <a:ext cx="4693920" cy="3048305"/>
          </a:xfrm>
        </p:spPr>
        <p:txBody>
          <a:bodyPr/>
          <a:lstStyle/>
          <a:p>
            <a:r>
              <a:rPr lang="en-GB" dirty="0"/>
              <a:t>Density contrast basalt-harzburgite important for driving </a:t>
            </a:r>
            <a:r>
              <a:rPr lang="en-GB" b="1" dirty="0"/>
              <a:t>subduction</a:t>
            </a:r>
            <a:r>
              <a:rPr lang="en-GB" dirty="0"/>
              <a:t>, plate tectonics</a:t>
            </a:r>
          </a:p>
          <a:p>
            <a:endParaRPr lang="en-GB" dirty="0"/>
          </a:p>
          <a:p>
            <a:r>
              <a:rPr lang="en-GB" b="1" dirty="0"/>
              <a:t>Fe</a:t>
            </a:r>
            <a:r>
              <a:rPr lang="en-GB" dirty="0"/>
              <a:t> content of basalt and harzburgite can change the density contrast</a:t>
            </a:r>
          </a:p>
          <a:p>
            <a:endParaRPr lang="en-GB" dirty="0"/>
          </a:p>
          <a:p>
            <a:r>
              <a:rPr lang="en-GB" dirty="0"/>
              <a:t>Can cause faster slab sinking, or stronger stagnation on top of lower mantle; stronger basalt filter</a:t>
            </a:r>
          </a:p>
          <a:p>
            <a:endParaRPr lang="en-GB" dirty="0"/>
          </a:p>
        </p:txBody>
      </p:sp>
      <p:pic>
        <p:nvPicPr>
          <p:cNvPr id="3" name="Picture 2">
            <a:extLst>
              <a:ext uri="{FF2B5EF4-FFF2-40B4-BE49-F238E27FC236}">
                <a16:creationId xmlns:a16="http://schemas.microsoft.com/office/drawing/2014/main" id="{9AA7814F-C31C-4704-93A0-431078EFE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9399" y="1069731"/>
            <a:ext cx="7260351" cy="2977902"/>
          </a:xfrm>
          <a:prstGeom prst="rect">
            <a:avLst/>
          </a:prstGeom>
        </p:spPr>
      </p:pic>
      <p:pic>
        <p:nvPicPr>
          <p:cNvPr id="6" name="Picture 5">
            <a:extLst>
              <a:ext uri="{FF2B5EF4-FFF2-40B4-BE49-F238E27FC236}">
                <a16:creationId xmlns:a16="http://schemas.microsoft.com/office/drawing/2014/main" id="{AD4E0C90-762E-43A5-89C6-95F416A2B9AB}"/>
              </a:ext>
            </a:extLst>
          </p:cNvPr>
          <p:cNvPicPr>
            <a:picLocks noChangeAspect="1"/>
          </p:cNvPicPr>
          <p:nvPr/>
        </p:nvPicPr>
        <p:blipFill rotWithShape="1">
          <a:blip r:embed="rId3">
            <a:extLst>
              <a:ext uri="{28A0092B-C50C-407E-A947-70E740481C1C}">
                <a14:useLocalDpi xmlns:a14="http://schemas.microsoft.com/office/drawing/2010/main" val="0"/>
              </a:ext>
            </a:extLst>
          </a:blip>
          <a:srcRect t="2352"/>
          <a:stretch/>
        </p:blipFill>
        <p:spPr>
          <a:xfrm>
            <a:off x="4859399" y="3947160"/>
            <a:ext cx="7260351" cy="2910840"/>
          </a:xfrm>
          <a:prstGeom prst="rect">
            <a:avLst/>
          </a:prstGeom>
        </p:spPr>
      </p:pic>
      <p:sp>
        <p:nvSpPr>
          <p:cNvPr id="7" name="Rectangle 6">
            <a:extLst>
              <a:ext uri="{FF2B5EF4-FFF2-40B4-BE49-F238E27FC236}">
                <a16:creationId xmlns:a16="http://schemas.microsoft.com/office/drawing/2014/main" id="{484DB0EC-75E0-41B6-A88A-3A353E47F59A}"/>
              </a:ext>
            </a:extLst>
          </p:cNvPr>
          <p:cNvSpPr/>
          <p:nvPr/>
        </p:nvSpPr>
        <p:spPr>
          <a:xfrm>
            <a:off x="7543800" y="3807778"/>
            <a:ext cx="1516380" cy="239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81586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a:extLst>
              <a:ext uri="{FF2B5EF4-FFF2-40B4-BE49-F238E27FC236}">
                <a16:creationId xmlns:a16="http://schemas.microsoft.com/office/drawing/2014/main" id="{14075EED-FB70-0E41-828F-C6974F25CE9A}"/>
              </a:ext>
            </a:extLst>
          </p:cNvPr>
          <p:cNvSpPr txBox="1">
            <a:spLocks/>
          </p:cNvSpPr>
          <p:nvPr/>
        </p:nvSpPr>
        <p:spPr bwMode="gray">
          <a:xfrm>
            <a:off x="269410" y="463250"/>
            <a:ext cx="11646365" cy="637682"/>
          </a:xfrm>
          <a:prstGeom prst="rect">
            <a:avLst/>
          </a:prstGeom>
          <a:solidFill>
            <a:schemeClr val="bg1"/>
          </a:solidFill>
        </p:spPr>
        <p:txBody>
          <a:bodyPr vert="horz" lIns="144000" tIns="54000" rIns="144000" bIns="0" rtlCol="0" anchor="t" anchorCtr="0">
            <a:noAutofit/>
          </a:bodyPr>
          <a:lstStyle>
            <a:lvl1pPr algn="l" defTabSz="685800" rtl="0" eaLnBrk="1" latinLnBrk="0" hangingPunct="1">
              <a:lnSpc>
                <a:spcPct val="100000"/>
              </a:lnSpc>
              <a:spcBef>
                <a:spcPct val="0"/>
              </a:spcBef>
              <a:buNone/>
              <a:defRPr sz="2100" b="1" kern="1200">
                <a:solidFill>
                  <a:schemeClr val="tx1"/>
                </a:solidFill>
                <a:latin typeface="+mj-lt"/>
                <a:ea typeface="+mj-ea"/>
                <a:cs typeface="+mj-cs"/>
              </a:defRPr>
            </a:lvl1pPr>
          </a:lstStyle>
          <a:p>
            <a:pPr algn="ctr"/>
            <a:r>
              <a:rPr lang="en-GB" sz="3200" dirty="0"/>
              <a:t>Exoplanet dynamics: Post-perovskite</a:t>
            </a:r>
          </a:p>
        </p:txBody>
      </p:sp>
      <p:sp>
        <p:nvSpPr>
          <p:cNvPr id="5" name="Rectangle 4">
            <a:extLst>
              <a:ext uri="{FF2B5EF4-FFF2-40B4-BE49-F238E27FC236}">
                <a16:creationId xmlns:a16="http://schemas.microsoft.com/office/drawing/2014/main" id="{3B844115-FB8E-40DF-959D-F80A188C72F0}"/>
              </a:ext>
            </a:extLst>
          </p:cNvPr>
          <p:cNvSpPr/>
          <p:nvPr/>
        </p:nvSpPr>
        <p:spPr>
          <a:xfrm>
            <a:off x="771525" y="1088630"/>
            <a:ext cx="666750" cy="30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1">
            <a:extLst>
              <a:ext uri="{FF2B5EF4-FFF2-40B4-BE49-F238E27FC236}">
                <a16:creationId xmlns:a16="http://schemas.microsoft.com/office/drawing/2014/main" id="{27477D67-9796-4660-89A7-61E902581514}"/>
              </a:ext>
            </a:extLst>
          </p:cNvPr>
          <p:cNvSpPr>
            <a:spLocks noGrp="1"/>
          </p:cNvSpPr>
          <p:nvPr>
            <p:ph idx="1"/>
          </p:nvPr>
        </p:nvSpPr>
        <p:spPr>
          <a:xfrm>
            <a:off x="0" y="1240314"/>
            <a:ext cx="7043057" cy="3048305"/>
          </a:xfrm>
        </p:spPr>
        <p:txBody>
          <a:bodyPr/>
          <a:lstStyle/>
          <a:p>
            <a:r>
              <a:rPr lang="en-GB" dirty="0"/>
              <a:t>Using </a:t>
            </a:r>
            <a:r>
              <a:rPr lang="en-GB" dirty="0" err="1"/>
              <a:t>Stixrude+Lithgow-Bertelloni</a:t>
            </a:r>
            <a:r>
              <a:rPr lang="en-GB" dirty="0"/>
              <a:t> (2022) database leads to </a:t>
            </a:r>
            <a:r>
              <a:rPr lang="en-GB" b="1" dirty="0"/>
              <a:t>post-perovskite</a:t>
            </a:r>
            <a:r>
              <a:rPr lang="en-GB" dirty="0"/>
              <a:t> not being stable in </a:t>
            </a:r>
            <a:r>
              <a:rPr lang="en-GB" b="1" dirty="0"/>
              <a:t>lowermost mantle basalt</a:t>
            </a:r>
          </a:p>
          <a:p>
            <a:r>
              <a:rPr lang="en-GB" dirty="0"/>
              <a:t>Reducing density contrast basalt-harzburgite in lowermost mantle prevents build-up of </a:t>
            </a:r>
            <a:r>
              <a:rPr lang="en-GB" b="1" dirty="0"/>
              <a:t>basaltic piles</a:t>
            </a:r>
          </a:p>
          <a:p>
            <a:r>
              <a:rPr lang="en-GB" dirty="0"/>
              <a:t>Experimental results are sometimes contradictory</a:t>
            </a:r>
          </a:p>
          <a:p>
            <a:r>
              <a:rPr lang="en-GB" dirty="0"/>
              <a:t>We introduce an adjustment to stability of Al-</a:t>
            </a:r>
            <a:r>
              <a:rPr lang="en-GB" dirty="0" err="1"/>
              <a:t>ppv</a:t>
            </a:r>
            <a:r>
              <a:rPr lang="en-GB" dirty="0"/>
              <a:t>, to bring back stability of </a:t>
            </a:r>
            <a:r>
              <a:rPr lang="en-GB" dirty="0" err="1"/>
              <a:t>ppv</a:t>
            </a:r>
            <a:r>
              <a:rPr lang="en-GB" dirty="0"/>
              <a:t> in basalt, and basalt piles (stx21-SpaarCo vs stx21-LB)</a:t>
            </a:r>
          </a:p>
          <a:p>
            <a:r>
              <a:rPr lang="en-GB" dirty="0"/>
              <a:t>Our correction forms an </a:t>
            </a:r>
            <a:r>
              <a:rPr lang="en-GB" b="1" dirty="0"/>
              <a:t>alternative</a:t>
            </a:r>
            <a:r>
              <a:rPr lang="en-GB" dirty="0"/>
              <a:t> for modelling with formation of basaltic piles</a:t>
            </a:r>
          </a:p>
          <a:p>
            <a:endParaRPr lang="en-GB" dirty="0"/>
          </a:p>
        </p:txBody>
      </p:sp>
      <p:pic>
        <p:nvPicPr>
          <p:cNvPr id="3" name="Picture 2">
            <a:extLst>
              <a:ext uri="{FF2B5EF4-FFF2-40B4-BE49-F238E27FC236}">
                <a16:creationId xmlns:a16="http://schemas.microsoft.com/office/drawing/2014/main" id="{E62D8943-F931-4E1F-A3AE-C8C5FC75A1B7}"/>
              </a:ext>
            </a:extLst>
          </p:cNvPr>
          <p:cNvPicPr>
            <a:picLocks noChangeAspect="1"/>
          </p:cNvPicPr>
          <p:nvPr/>
        </p:nvPicPr>
        <p:blipFill rotWithShape="1">
          <a:blip r:embed="rId2">
            <a:extLst>
              <a:ext uri="{28A0092B-C50C-407E-A947-70E740481C1C}">
                <a14:useLocalDpi xmlns:a14="http://schemas.microsoft.com/office/drawing/2010/main" val="0"/>
              </a:ext>
            </a:extLst>
          </a:blip>
          <a:srcRect l="52129"/>
          <a:stretch/>
        </p:blipFill>
        <p:spPr>
          <a:xfrm>
            <a:off x="7324165" y="1060786"/>
            <a:ext cx="4591610" cy="5730069"/>
          </a:xfrm>
          <a:prstGeom prst="rect">
            <a:avLst/>
          </a:prstGeom>
        </p:spPr>
      </p:pic>
      <p:pic>
        <p:nvPicPr>
          <p:cNvPr id="7" name="Picture 6">
            <a:extLst>
              <a:ext uri="{FF2B5EF4-FFF2-40B4-BE49-F238E27FC236}">
                <a16:creationId xmlns:a16="http://schemas.microsoft.com/office/drawing/2014/main" id="{280443C3-53EC-45D5-A039-519DEAE7B556}"/>
              </a:ext>
            </a:extLst>
          </p:cNvPr>
          <p:cNvPicPr>
            <a:picLocks noChangeAspect="1"/>
          </p:cNvPicPr>
          <p:nvPr/>
        </p:nvPicPr>
        <p:blipFill rotWithShape="1">
          <a:blip r:embed="rId3">
            <a:extLst>
              <a:ext uri="{28A0092B-C50C-407E-A947-70E740481C1C}">
                <a14:useLocalDpi xmlns:a14="http://schemas.microsoft.com/office/drawing/2010/main" val="0"/>
              </a:ext>
            </a:extLst>
          </a:blip>
          <a:srcRect l="96981" t="2352"/>
          <a:stretch/>
        </p:blipFill>
        <p:spPr>
          <a:xfrm>
            <a:off x="11936395" y="3902336"/>
            <a:ext cx="219215" cy="2910840"/>
          </a:xfrm>
          <a:prstGeom prst="rect">
            <a:avLst/>
          </a:prstGeom>
        </p:spPr>
      </p:pic>
      <p:pic>
        <p:nvPicPr>
          <p:cNvPr id="8" name="Picture 7">
            <a:extLst>
              <a:ext uri="{FF2B5EF4-FFF2-40B4-BE49-F238E27FC236}">
                <a16:creationId xmlns:a16="http://schemas.microsoft.com/office/drawing/2014/main" id="{A8470EC5-9D79-4C7D-89CE-F087B7510731}"/>
              </a:ext>
            </a:extLst>
          </p:cNvPr>
          <p:cNvPicPr>
            <a:picLocks noChangeAspect="1"/>
          </p:cNvPicPr>
          <p:nvPr/>
        </p:nvPicPr>
        <p:blipFill rotWithShape="1">
          <a:blip r:embed="rId3">
            <a:extLst>
              <a:ext uri="{28A0092B-C50C-407E-A947-70E740481C1C}">
                <a14:useLocalDpi xmlns:a14="http://schemas.microsoft.com/office/drawing/2010/main" val="0"/>
              </a:ext>
            </a:extLst>
          </a:blip>
          <a:srcRect l="96981" t="2352"/>
          <a:stretch/>
        </p:blipFill>
        <p:spPr>
          <a:xfrm>
            <a:off x="11936395" y="1024665"/>
            <a:ext cx="219215" cy="2910840"/>
          </a:xfrm>
          <a:prstGeom prst="rect">
            <a:avLst/>
          </a:prstGeom>
        </p:spPr>
      </p:pic>
      <p:pic>
        <p:nvPicPr>
          <p:cNvPr id="6" name="Picture 5">
            <a:extLst>
              <a:ext uri="{FF2B5EF4-FFF2-40B4-BE49-F238E27FC236}">
                <a16:creationId xmlns:a16="http://schemas.microsoft.com/office/drawing/2014/main" id="{32654893-F7DF-4EFF-B86D-6E1B0B3438F7}"/>
              </a:ext>
            </a:extLst>
          </p:cNvPr>
          <p:cNvPicPr>
            <a:picLocks noChangeAspect="1"/>
          </p:cNvPicPr>
          <p:nvPr/>
        </p:nvPicPr>
        <p:blipFill rotWithShape="1">
          <a:blip r:embed="rId4">
            <a:extLst>
              <a:ext uri="{28A0092B-C50C-407E-A947-70E740481C1C}">
                <a14:useLocalDpi xmlns:a14="http://schemas.microsoft.com/office/drawing/2010/main" val="0"/>
              </a:ext>
            </a:extLst>
          </a:blip>
          <a:srcRect l="8052" t="4064" r="52306" b="3641"/>
          <a:stretch/>
        </p:blipFill>
        <p:spPr>
          <a:xfrm>
            <a:off x="276225" y="4277759"/>
            <a:ext cx="2182495" cy="2535417"/>
          </a:xfrm>
          <a:prstGeom prst="rect">
            <a:avLst/>
          </a:prstGeom>
        </p:spPr>
      </p:pic>
      <p:pic>
        <p:nvPicPr>
          <p:cNvPr id="12" name="Picture 11">
            <a:extLst>
              <a:ext uri="{FF2B5EF4-FFF2-40B4-BE49-F238E27FC236}">
                <a16:creationId xmlns:a16="http://schemas.microsoft.com/office/drawing/2014/main" id="{AD646F2B-C255-45FD-85E8-F88E2D6F5805}"/>
              </a:ext>
            </a:extLst>
          </p:cNvPr>
          <p:cNvPicPr>
            <a:picLocks noChangeAspect="1"/>
          </p:cNvPicPr>
          <p:nvPr/>
        </p:nvPicPr>
        <p:blipFill rotWithShape="1">
          <a:blip r:embed="rId5">
            <a:extLst>
              <a:ext uri="{28A0092B-C50C-407E-A947-70E740481C1C}">
                <a14:useLocalDpi xmlns:a14="http://schemas.microsoft.com/office/drawing/2010/main" val="0"/>
              </a:ext>
            </a:extLst>
          </a:blip>
          <a:srcRect l="9486" t="6139" r="52854" b="5873"/>
          <a:stretch/>
        </p:blipFill>
        <p:spPr>
          <a:xfrm>
            <a:off x="2458720" y="4348479"/>
            <a:ext cx="2086465" cy="2440881"/>
          </a:xfrm>
          <a:prstGeom prst="rect">
            <a:avLst/>
          </a:prstGeom>
        </p:spPr>
      </p:pic>
      <p:sp>
        <p:nvSpPr>
          <p:cNvPr id="13" name="Rectangle 12">
            <a:extLst>
              <a:ext uri="{FF2B5EF4-FFF2-40B4-BE49-F238E27FC236}">
                <a16:creationId xmlns:a16="http://schemas.microsoft.com/office/drawing/2014/main" id="{3C15F9E7-731F-481F-A1FD-4281A1662BAD}"/>
              </a:ext>
            </a:extLst>
          </p:cNvPr>
          <p:cNvSpPr/>
          <p:nvPr/>
        </p:nvSpPr>
        <p:spPr>
          <a:xfrm>
            <a:off x="3211830" y="4277759"/>
            <a:ext cx="533400" cy="101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D3D62CC-C575-4C3B-BFEA-AB9EEF7AD0AB}"/>
              </a:ext>
            </a:extLst>
          </p:cNvPr>
          <p:cNvSpPr/>
          <p:nvPr/>
        </p:nvSpPr>
        <p:spPr>
          <a:xfrm>
            <a:off x="942975" y="4217670"/>
            <a:ext cx="715790" cy="150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9479C3E9-DD7A-4C03-9607-F8E835DE805B}"/>
                  </a:ext>
                </a:extLst>
              </p:cNvPr>
              <p:cNvSpPr txBox="1"/>
              <p:nvPr/>
            </p:nvSpPr>
            <p:spPr>
              <a:xfrm>
                <a:off x="4687020" y="5370455"/>
                <a:ext cx="2811144" cy="1215397"/>
              </a:xfrm>
              <a:prstGeom prst="rect">
                <a:avLst/>
              </a:prstGeom>
              <a:noFill/>
            </p:spPr>
            <p:txBody>
              <a:bodyPr wrap="square" rtlCol="0">
                <a:spAutoFit/>
              </a:bodyPr>
              <a:lstStyle/>
              <a:p>
                <a:r>
                  <a:rPr lang="en-GB" sz="1200" dirty="0"/>
                  <a:t>Left: molar </a:t>
                </a:r>
                <a:r>
                  <a:rPr lang="en-GB" sz="1200" dirty="0" err="1"/>
                  <a:t>bm</a:t>
                </a:r>
                <a:r>
                  <a:rPr lang="en-GB" sz="1200" dirty="0"/>
                  <a:t>/(</a:t>
                </a:r>
                <a:r>
                  <a:rPr lang="en-GB" sz="1200" dirty="0" err="1"/>
                  <a:t>bm+ppv</a:t>
                </a:r>
                <a:r>
                  <a:rPr lang="en-GB" sz="1200" dirty="0"/>
                  <a:t>) in Earth basalt for original (left) and adjusted (right) stx21-database (</a:t>
                </a:r>
                <a:r>
                  <a:rPr lang="en-GB" sz="1200" dirty="0" err="1"/>
                  <a:t>Stixrude+Lithgow-Bertelloni</a:t>
                </a:r>
                <a:r>
                  <a:rPr lang="en-GB" sz="1200" dirty="0"/>
                  <a:t> 2022)</a:t>
                </a:r>
              </a:p>
              <a:p>
                <a:endParaRPr lang="en-GB" sz="1200" dirty="0"/>
              </a:p>
              <a:p>
                <a:r>
                  <a:rPr lang="en-GB" sz="1200" dirty="0"/>
                  <a:t>Right: </a:t>
                </a:r>
                <a14:m>
                  <m:oMath xmlns:m="http://schemas.openxmlformats.org/officeDocument/2006/math">
                    <m:sSub>
                      <m:sSubPr>
                        <m:ctrlPr>
                          <a:rPr lang="en-GB" sz="1200" i="1" smtClean="0">
                            <a:latin typeface="Cambria Math" panose="02040503050406030204" pitchFamily="18" charset="0"/>
                          </a:rPr>
                        </m:ctrlPr>
                      </m:sSubPr>
                      <m:e>
                        <m:r>
                          <a:rPr lang="en-GB" sz="1200" i="1" smtClean="0">
                            <a:latin typeface="Cambria Math" panose="02040503050406030204" pitchFamily="18" charset="0"/>
                            <a:ea typeface="Cambria Math" panose="02040503050406030204" pitchFamily="18" charset="0"/>
                          </a:rPr>
                          <m:t>𝜌</m:t>
                        </m:r>
                      </m:e>
                      <m:sub>
                        <m:r>
                          <a:rPr lang="en-GB" sz="1200" b="0" i="1" smtClean="0">
                            <a:latin typeface="Cambria Math" panose="02040503050406030204" pitchFamily="18" charset="0"/>
                          </a:rPr>
                          <m:t>𝑏𝑎𝑠𝑎𝑙𝑡</m:t>
                        </m:r>
                      </m:sub>
                    </m:sSub>
                    <m:r>
                      <a:rPr lang="en-GB" sz="1200" b="0" i="1" smtClean="0">
                        <a:latin typeface="Cambria Math" panose="02040503050406030204" pitchFamily="18" charset="0"/>
                      </a:rPr>
                      <m:t> − </m:t>
                    </m:r>
                    <m:sSub>
                      <m:sSubPr>
                        <m:ctrlPr>
                          <a:rPr lang="en-GB" sz="1200" b="0" i="1" smtClean="0">
                            <a:latin typeface="Cambria Math" panose="02040503050406030204" pitchFamily="18" charset="0"/>
                          </a:rPr>
                        </m:ctrlPr>
                      </m:sSubPr>
                      <m:e>
                        <m:r>
                          <a:rPr lang="en-GB" sz="1200" b="0" i="1" smtClean="0">
                            <a:latin typeface="Cambria Math" panose="02040503050406030204" pitchFamily="18" charset="0"/>
                            <a:ea typeface="Cambria Math" panose="02040503050406030204" pitchFamily="18" charset="0"/>
                          </a:rPr>
                          <m:t>𝜌</m:t>
                        </m:r>
                      </m:e>
                      <m:sub>
                        <m:r>
                          <a:rPr lang="en-GB" sz="1200" b="0" i="1" smtClean="0">
                            <a:latin typeface="Cambria Math" panose="02040503050406030204" pitchFamily="18" charset="0"/>
                          </a:rPr>
                          <m:t>h𝑎𝑟𝑧𝑏𝑢𝑟𝑔𝑖𝑡𝑒</m:t>
                        </m:r>
                      </m:sub>
                    </m:sSub>
                  </m:oMath>
                </a14:m>
                <a:endParaRPr lang="en-GB" sz="1200" dirty="0"/>
              </a:p>
            </p:txBody>
          </p:sp>
        </mc:Choice>
        <mc:Fallback>
          <p:sp>
            <p:nvSpPr>
              <p:cNvPr id="15" name="TextBox 14">
                <a:extLst>
                  <a:ext uri="{FF2B5EF4-FFF2-40B4-BE49-F238E27FC236}">
                    <a16:creationId xmlns:a16="http://schemas.microsoft.com/office/drawing/2014/main" id="{9479C3E9-DD7A-4C03-9607-F8E835DE805B}"/>
                  </a:ext>
                </a:extLst>
              </p:cNvPr>
              <p:cNvSpPr txBox="1">
                <a:spLocks noRot="1" noChangeAspect="1" noMove="1" noResize="1" noEditPoints="1" noAdjustHandles="1" noChangeArrowheads="1" noChangeShapeType="1" noTextEdit="1"/>
              </p:cNvSpPr>
              <p:nvPr/>
            </p:nvSpPr>
            <p:spPr>
              <a:xfrm>
                <a:off x="4687020" y="5370455"/>
                <a:ext cx="2811144" cy="1215397"/>
              </a:xfrm>
              <a:prstGeom prst="rect">
                <a:avLst/>
              </a:prstGeom>
              <a:blipFill>
                <a:blip r:embed="rId6"/>
                <a:stretch>
                  <a:fillRect l="-217" t="-1005" b="-1508"/>
                </a:stretch>
              </a:blipFill>
            </p:spPr>
            <p:txBody>
              <a:bodyPr/>
              <a:lstStyle/>
              <a:p>
                <a:r>
                  <a:rPr lang="en-GB">
                    <a:noFill/>
                  </a:rPr>
                  <a:t> </a:t>
                </a:r>
              </a:p>
            </p:txBody>
          </p:sp>
        </mc:Fallback>
      </mc:AlternateContent>
    </p:spTree>
    <p:extLst>
      <p:ext uri="{BB962C8B-B14F-4D97-AF65-F5344CB8AC3E}">
        <p14:creationId xmlns:p14="http://schemas.microsoft.com/office/powerpoint/2010/main" val="62333669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a:extLst>
              <a:ext uri="{FF2B5EF4-FFF2-40B4-BE49-F238E27FC236}">
                <a16:creationId xmlns:a16="http://schemas.microsoft.com/office/drawing/2014/main" id="{14075EED-FB70-0E41-828F-C6974F25CE9A}"/>
              </a:ext>
            </a:extLst>
          </p:cNvPr>
          <p:cNvSpPr txBox="1">
            <a:spLocks/>
          </p:cNvSpPr>
          <p:nvPr/>
        </p:nvSpPr>
        <p:spPr bwMode="gray">
          <a:xfrm>
            <a:off x="269410" y="463250"/>
            <a:ext cx="11646365" cy="637682"/>
          </a:xfrm>
          <a:prstGeom prst="rect">
            <a:avLst/>
          </a:prstGeom>
          <a:solidFill>
            <a:schemeClr val="bg1"/>
          </a:solidFill>
        </p:spPr>
        <p:txBody>
          <a:bodyPr vert="horz" lIns="144000" tIns="54000" rIns="144000" bIns="0" rtlCol="0" anchor="t" anchorCtr="0">
            <a:noAutofit/>
          </a:bodyPr>
          <a:lstStyle>
            <a:lvl1pPr algn="l" defTabSz="685800" rtl="0" eaLnBrk="1" latinLnBrk="0" hangingPunct="1">
              <a:lnSpc>
                <a:spcPct val="100000"/>
              </a:lnSpc>
              <a:spcBef>
                <a:spcPct val="0"/>
              </a:spcBef>
              <a:buNone/>
              <a:defRPr sz="2100" b="1" kern="1200">
                <a:solidFill>
                  <a:schemeClr val="tx1"/>
                </a:solidFill>
                <a:latin typeface="+mj-lt"/>
                <a:ea typeface="+mj-ea"/>
                <a:cs typeface="+mj-cs"/>
              </a:defRPr>
            </a:lvl1pPr>
          </a:lstStyle>
          <a:p>
            <a:pPr algn="ctr"/>
            <a:r>
              <a:rPr lang="en-GB" sz="3200" dirty="0"/>
              <a:t>Exoplanet dynamics: Melting </a:t>
            </a:r>
          </a:p>
        </p:txBody>
      </p:sp>
      <p:sp>
        <p:nvSpPr>
          <p:cNvPr id="5" name="Rectangle 4">
            <a:extLst>
              <a:ext uri="{FF2B5EF4-FFF2-40B4-BE49-F238E27FC236}">
                <a16:creationId xmlns:a16="http://schemas.microsoft.com/office/drawing/2014/main" id="{3B844115-FB8E-40DF-959D-F80A188C72F0}"/>
              </a:ext>
            </a:extLst>
          </p:cNvPr>
          <p:cNvSpPr/>
          <p:nvPr/>
        </p:nvSpPr>
        <p:spPr>
          <a:xfrm>
            <a:off x="771525" y="1088630"/>
            <a:ext cx="666750" cy="30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1">
            <a:extLst>
              <a:ext uri="{FF2B5EF4-FFF2-40B4-BE49-F238E27FC236}">
                <a16:creationId xmlns:a16="http://schemas.microsoft.com/office/drawing/2014/main" id="{27477D67-9796-4660-89A7-61E902581514}"/>
              </a:ext>
            </a:extLst>
          </p:cNvPr>
          <p:cNvSpPr>
            <a:spLocks noGrp="1"/>
          </p:cNvSpPr>
          <p:nvPr>
            <p:ph idx="1"/>
          </p:nvPr>
        </p:nvSpPr>
        <p:spPr>
          <a:xfrm>
            <a:off x="0" y="1240314"/>
            <a:ext cx="6311153" cy="3048305"/>
          </a:xfrm>
        </p:spPr>
        <p:txBody>
          <a:bodyPr/>
          <a:lstStyle/>
          <a:p>
            <a:r>
              <a:rPr lang="en-GB" dirty="0"/>
              <a:t>Melting depends on </a:t>
            </a:r>
            <a:r>
              <a:rPr lang="en-GB" b="1" dirty="0"/>
              <a:t>basalt fraction </a:t>
            </a:r>
            <a:r>
              <a:rPr lang="en-GB" dirty="0"/>
              <a:t>and </a:t>
            </a:r>
            <a:r>
              <a:rPr lang="en-GB" b="1" dirty="0"/>
              <a:t>mantle iron content</a:t>
            </a:r>
          </a:p>
          <a:p>
            <a:r>
              <a:rPr lang="en-GB" dirty="0"/>
              <a:t>Here: </a:t>
            </a:r>
            <a:r>
              <a:rPr lang="en-GB" dirty="0" err="1"/>
              <a:t>Tcpx,out</a:t>
            </a:r>
            <a:r>
              <a:rPr lang="en-GB" dirty="0"/>
              <a:t> (T at which all </a:t>
            </a:r>
            <a:r>
              <a:rPr lang="en-GB" dirty="0" err="1"/>
              <a:t>cpx</a:t>
            </a:r>
            <a:r>
              <a:rPr lang="en-GB" dirty="0"/>
              <a:t> is molten) is used as temperature at which rock is depleted in basalt</a:t>
            </a:r>
          </a:p>
          <a:p>
            <a:r>
              <a:rPr lang="en-GB" dirty="0"/>
              <a:t>Basalt has lower melting T -&gt; more basalt-rich planets have more </a:t>
            </a:r>
            <a:r>
              <a:rPr lang="en-GB" b="1" dirty="0"/>
              <a:t>fertile mantles</a:t>
            </a:r>
            <a:r>
              <a:rPr lang="en-GB" dirty="0"/>
              <a:t>, longer volcanism and thus outgassing lifetimes</a:t>
            </a:r>
          </a:p>
        </p:txBody>
      </p:sp>
      <p:pic>
        <p:nvPicPr>
          <p:cNvPr id="12" name="Picture 11">
            <a:extLst>
              <a:ext uri="{FF2B5EF4-FFF2-40B4-BE49-F238E27FC236}">
                <a16:creationId xmlns:a16="http://schemas.microsoft.com/office/drawing/2014/main" id="{4A2C8D21-DA76-4678-9B21-FE8ABB340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2518" y="1240315"/>
            <a:ext cx="5719482" cy="3785472"/>
          </a:xfrm>
          <a:prstGeom prst="rect">
            <a:avLst/>
          </a:prstGeom>
        </p:spPr>
      </p:pic>
      <p:sp>
        <p:nvSpPr>
          <p:cNvPr id="13" name="TextBox 12">
            <a:extLst>
              <a:ext uri="{FF2B5EF4-FFF2-40B4-BE49-F238E27FC236}">
                <a16:creationId xmlns:a16="http://schemas.microsoft.com/office/drawing/2014/main" id="{7CAAF711-8304-4D8E-B7D0-85C076CF2CBE}"/>
              </a:ext>
            </a:extLst>
          </p:cNvPr>
          <p:cNvSpPr txBox="1"/>
          <p:nvPr/>
        </p:nvSpPr>
        <p:spPr>
          <a:xfrm>
            <a:off x="6785845" y="5052760"/>
            <a:ext cx="5406156" cy="1600438"/>
          </a:xfrm>
          <a:prstGeom prst="rect">
            <a:avLst/>
          </a:prstGeom>
          <a:noFill/>
        </p:spPr>
        <p:txBody>
          <a:bodyPr wrap="square" rtlCol="0">
            <a:spAutoFit/>
          </a:bodyPr>
          <a:lstStyle/>
          <a:p>
            <a:r>
              <a:rPr lang="en-GB" sz="1400" dirty="0"/>
              <a:t>Top: Spread of bulk mantle solidus curves for all exoplanet compositions considered here. Basalt solidus based on Yasuda+ (1994) and Pradhan+ (2015)</a:t>
            </a:r>
          </a:p>
          <a:p>
            <a:endParaRPr lang="en-GB" sz="1400" dirty="0"/>
          </a:p>
          <a:p>
            <a:r>
              <a:rPr lang="en-GB" sz="1400" dirty="0"/>
              <a:t>Left: Solidus, liquidus, and </a:t>
            </a:r>
            <a:r>
              <a:rPr lang="en-GB" sz="1400" dirty="0" err="1"/>
              <a:t>cpx,out</a:t>
            </a:r>
            <a:r>
              <a:rPr lang="en-GB" sz="1400" dirty="0"/>
              <a:t> temperatures for compositions linearly interpolated between Earth basalt and Earth harzburgite. Data generated with </a:t>
            </a:r>
            <a:r>
              <a:rPr lang="en-GB" sz="1400" dirty="0" err="1"/>
              <a:t>pMELTS</a:t>
            </a:r>
            <a:r>
              <a:rPr lang="en-GB" sz="1400" dirty="0"/>
              <a:t> (</a:t>
            </a:r>
            <a:r>
              <a:rPr lang="en-GB" sz="1400" dirty="0" err="1"/>
              <a:t>Ghiorso</a:t>
            </a:r>
            <a:r>
              <a:rPr lang="en-GB" sz="1400" dirty="0"/>
              <a:t>+, 2002).</a:t>
            </a:r>
          </a:p>
        </p:txBody>
      </p:sp>
      <p:pic>
        <p:nvPicPr>
          <p:cNvPr id="3" name="Picture 2">
            <a:extLst>
              <a:ext uri="{FF2B5EF4-FFF2-40B4-BE49-F238E27FC236}">
                <a16:creationId xmlns:a16="http://schemas.microsoft.com/office/drawing/2014/main" id="{CA08DAAD-C27B-459C-A31D-A6AE32724D93}"/>
              </a:ext>
            </a:extLst>
          </p:cNvPr>
          <p:cNvPicPr>
            <a:picLocks noChangeAspect="1"/>
          </p:cNvPicPr>
          <p:nvPr/>
        </p:nvPicPr>
        <p:blipFill rotWithShape="1">
          <a:blip r:embed="rId3">
            <a:extLst>
              <a:ext uri="{28A0092B-C50C-407E-A947-70E740481C1C}">
                <a14:useLocalDpi xmlns:a14="http://schemas.microsoft.com/office/drawing/2010/main" val="0"/>
              </a:ext>
            </a:extLst>
          </a:blip>
          <a:srcRect r="32833"/>
          <a:stretch/>
        </p:blipFill>
        <p:spPr>
          <a:xfrm>
            <a:off x="63221" y="3590875"/>
            <a:ext cx="6516435" cy="3148590"/>
          </a:xfrm>
          <a:prstGeom prst="rect">
            <a:avLst/>
          </a:prstGeom>
        </p:spPr>
      </p:pic>
    </p:spTree>
    <p:extLst>
      <p:ext uri="{BB962C8B-B14F-4D97-AF65-F5344CB8AC3E}">
        <p14:creationId xmlns:p14="http://schemas.microsoft.com/office/powerpoint/2010/main" val="129258414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1A789D-2955-C844-B1F2-85DC623ABFC0}"/>
              </a:ext>
            </a:extLst>
          </p:cNvPr>
          <p:cNvSpPr>
            <a:spLocks noGrp="1"/>
          </p:cNvSpPr>
          <p:nvPr>
            <p:ph idx="1"/>
          </p:nvPr>
        </p:nvSpPr>
        <p:spPr>
          <a:xfrm>
            <a:off x="431800" y="1730188"/>
            <a:ext cx="11328400" cy="4503922"/>
          </a:xfrm>
        </p:spPr>
        <p:txBody>
          <a:bodyPr/>
          <a:lstStyle/>
          <a:p>
            <a:pPr marL="0" indent="0" algn="ctr">
              <a:buNone/>
            </a:pPr>
            <a:r>
              <a:rPr lang="en-GB" sz="2800" dirty="0"/>
              <a:t>Exoplanets show great diversity</a:t>
            </a:r>
            <a:endParaRPr lang="en-CH" sz="2800" dirty="0"/>
          </a:p>
        </p:txBody>
      </p:sp>
      <p:sp>
        <p:nvSpPr>
          <p:cNvPr id="5" name="Title 4">
            <a:extLst>
              <a:ext uri="{FF2B5EF4-FFF2-40B4-BE49-F238E27FC236}">
                <a16:creationId xmlns:a16="http://schemas.microsoft.com/office/drawing/2014/main" id="{B69E3E32-E7F4-1A44-9718-B8829D70B740}"/>
              </a:ext>
            </a:extLst>
          </p:cNvPr>
          <p:cNvSpPr>
            <a:spLocks noGrp="1"/>
          </p:cNvSpPr>
          <p:nvPr>
            <p:ph type="title"/>
          </p:nvPr>
        </p:nvSpPr>
        <p:spPr>
          <a:xfrm>
            <a:off x="257613" y="472526"/>
            <a:ext cx="11676393" cy="652890"/>
          </a:xfrm>
        </p:spPr>
        <p:txBody>
          <a:bodyPr/>
          <a:lstStyle/>
          <a:p>
            <a:pPr algn="ctr"/>
            <a:r>
              <a:rPr lang="en-GB" sz="3200" dirty="0"/>
              <a:t>Take-home messages</a:t>
            </a:r>
            <a:endParaRPr lang="en-CH" sz="3200" dirty="0"/>
          </a:p>
        </p:txBody>
      </p:sp>
      <p:sp>
        <p:nvSpPr>
          <p:cNvPr id="13" name="Tekstvak 8">
            <a:extLst>
              <a:ext uri="{FF2B5EF4-FFF2-40B4-BE49-F238E27FC236}">
                <a16:creationId xmlns:a16="http://schemas.microsoft.com/office/drawing/2014/main" id="{A25B479E-2686-5449-A4A5-2B25087B1F65}"/>
              </a:ext>
            </a:extLst>
          </p:cNvPr>
          <p:cNvSpPr txBox="1"/>
          <p:nvPr/>
        </p:nvSpPr>
        <p:spPr>
          <a:xfrm>
            <a:off x="10261143" y="453231"/>
            <a:ext cx="426720" cy="200055"/>
          </a:xfrm>
          <a:prstGeom prst="rect">
            <a:avLst/>
          </a:prstGeom>
          <a:noFill/>
        </p:spPr>
        <p:txBody>
          <a:bodyPr wrap="none" rtlCol="0">
            <a:spAutoFit/>
          </a:bodyPr>
          <a:lstStyle/>
          <a:p>
            <a:pPr algn="ctr"/>
            <a:r>
              <a:rPr lang="en-GB" sz="700" dirty="0">
                <a:solidFill>
                  <a:schemeClr val="bg1"/>
                </a:solidFill>
              </a:rPr>
              <a:t>NASA</a:t>
            </a:r>
          </a:p>
        </p:txBody>
      </p:sp>
      <p:sp>
        <p:nvSpPr>
          <p:cNvPr id="11" name="Subtitle 1">
            <a:extLst>
              <a:ext uri="{FF2B5EF4-FFF2-40B4-BE49-F238E27FC236}">
                <a16:creationId xmlns:a16="http://schemas.microsoft.com/office/drawing/2014/main" id="{8683C6A2-ADCF-41C4-8BF2-4079E47977D4}"/>
              </a:ext>
            </a:extLst>
          </p:cNvPr>
          <p:cNvSpPr txBox="1">
            <a:spLocks/>
          </p:cNvSpPr>
          <p:nvPr/>
        </p:nvSpPr>
        <p:spPr>
          <a:xfrm>
            <a:off x="6426200" y="2552281"/>
            <a:ext cx="5511800" cy="3852490"/>
          </a:xfrm>
          <a:prstGeom prst="rect">
            <a:avLst/>
          </a:prstGeom>
        </p:spPr>
        <p:txBody>
          <a:bodyPr vert="horz" lIns="140400" tIns="0" rIns="144000" bIns="0" rtlCol="0">
            <a:noAutofit/>
          </a:bodyPr>
          <a:lstStyle>
            <a:lvl1pPr marL="271463" indent="-271463" algn="l" defTabSz="685800" rtl="0" eaLnBrk="1" latinLnBrk="0" hangingPunct="1">
              <a:lnSpc>
                <a:spcPct val="100000"/>
              </a:lnSpc>
              <a:spcBef>
                <a:spcPts val="375"/>
              </a:spcBef>
              <a:buClr>
                <a:schemeClr val="accent1"/>
              </a:buClr>
              <a:buFont typeface="Wingdings" pitchFamily="2" charset="2"/>
              <a:buChar char="§"/>
              <a:defRPr sz="1800" kern="1200">
                <a:solidFill>
                  <a:schemeClr val="tx1"/>
                </a:solidFill>
                <a:latin typeface="+mn-lt"/>
                <a:ea typeface="+mn-ea"/>
                <a:cs typeface="+mn-cs"/>
              </a:defRPr>
            </a:lvl1pPr>
            <a:lvl2pPr marL="470297" indent="-198835" algn="l" defTabSz="685800" rtl="0" eaLnBrk="1" latinLnBrk="0" hangingPunct="1">
              <a:lnSpc>
                <a:spcPct val="100000"/>
              </a:lnSpc>
              <a:spcBef>
                <a:spcPts val="300"/>
              </a:spcBef>
              <a:buClr>
                <a:schemeClr val="accent1"/>
              </a:buClr>
              <a:buFont typeface="Wingdings" pitchFamily="2" charset="2"/>
              <a:buChar char="§"/>
              <a:defRPr sz="1500" kern="1200">
                <a:solidFill>
                  <a:schemeClr val="tx1"/>
                </a:solidFill>
                <a:latin typeface="+mn-lt"/>
                <a:ea typeface="+mn-ea"/>
                <a:cs typeface="+mn-cs"/>
              </a:defRPr>
            </a:lvl2pPr>
            <a:lvl3pPr marL="670322" indent="-200025" algn="l" defTabSz="685800" rtl="0" eaLnBrk="1" latinLnBrk="0" hangingPunct="1">
              <a:lnSpc>
                <a:spcPct val="100000"/>
              </a:lnSpc>
              <a:spcBef>
                <a:spcPts val="300"/>
              </a:spcBef>
              <a:buClr>
                <a:schemeClr val="accent1"/>
              </a:buClr>
              <a:buFont typeface="Wingdings" pitchFamily="2" charset="2"/>
              <a:buChar char="§"/>
              <a:defRPr sz="1350" kern="1200">
                <a:solidFill>
                  <a:schemeClr val="tx1"/>
                </a:solidFill>
                <a:latin typeface="+mn-lt"/>
                <a:ea typeface="+mn-ea"/>
                <a:cs typeface="+mn-cs"/>
              </a:defRPr>
            </a:lvl3pPr>
            <a:lvl4pPr marL="808435" indent="-133350" algn="l" defTabSz="685800" rtl="0" eaLnBrk="1" latinLnBrk="0" hangingPunct="1">
              <a:lnSpc>
                <a:spcPct val="100000"/>
              </a:lnSpc>
              <a:spcBef>
                <a:spcPts val="300"/>
              </a:spcBef>
              <a:buClr>
                <a:schemeClr val="accent1"/>
              </a:buClr>
              <a:buFont typeface="Wingdings" pitchFamily="2" charset="2"/>
              <a:buChar char="§"/>
              <a:defRPr sz="1200" kern="1200">
                <a:solidFill>
                  <a:schemeClr val="tx1"/>
                </a:solidFill>
                <a:latin typeface="+mn-lt"/>
                <a:ea typeface="+mn-ea"/>
                <a:cs typeface="+mn-cs"/>
              </a:defRPr>
            </a:lvl4pPr>
            <a:lvl5pPr marL="946547" indent="-138113" algn="l" defTabSz="685800" rtl="0" eaLnBrk="1" latinLnBrk="0" hangingPunct="1">
              <a:lnSpc>
                <a:spcPct val="100000"/>
              </a:lnSpc>
              <a:spcBef>
                <a:spcPts val="300"/>
              </a:spcBef>
              <a:buClr>
                <a:schemeClr val="accent1"/>
              </a:buClr>
              <a:buFont typeface="Wingdings" pitchFamily="2" charset="2"/>
              <a:buChar char="§"/>
              <a:defRPr sz="10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GB" sz="2800" b="1"/>
              <a:t>Exoplanet dynamics</a:t>
            </a:r>
            <a:br>
              <a:rPr lang="en-GB" sz="2800" b="1"/>
            </a:br>
            <a:br>
              <a:rPr lang="en-GB" sz="2800" b="1"/>
            </a:br>
            <a:r>
              <a:rPr lang="en-GB" sz="2800" b="1"/>
              <a:t>- </a:t>
            </a:r>
            <a:r>
              <a:rPr lang="en-GB" sz="2400" b="1"/>
              <a:t>Mantle mineralogy</a:t>
            </a:r>
            <a:br>
              <a:rPr lang="en-GB" sz="2400" b="1"/>
            </a:br>
            <a:br>
              <a:rPr lang="en-GB" sz="2400" b="1"/>
            </a:br>
            <a:r>
              <a:rPr lang="en-GB" sz="2400" b="1"/>
              <a:t>- Mantle viscosity</a:t>
            </a:r>
          </a:p>
          <a:p>
            <a:br>
              <a:rPr lang="en-GB" sz="2400" b="1"/>
            </a:br>
            <a:r>
              <a:rPr lang="en-GB" sz="2400" b="1"/>
              <a:t>- Melting, basalt</a:t>
            </a:r>
            <a:br>
              <a:rPr lang="en-GB" sz="2400" b="1"/>
            </a:br>
            <a:br>
              <a:rPr lang="en-GB" sz="2400" b="1"/>
            </a:br>
            <a:r>
              <a:rPr lang="en-GB" sz="2400" b="1"/>
              <a:t>- Dynamics</a:t>
            </a:r>
            <a:endParaRPr lang="en-GB" sz="2000" b="1" dirty="0">
              <a:latin typeface="+mj-lt"/>
            </a:endParaRPr>
          </a:p>
        </p:txBody>
      </p:sp>
      <p:sp>
        <p:nvSpPr>
          <p:cNvPr id="12" name="Title 4">
            <a:extLst>
              <a:ext uri="{FF2B5EF4-FFF2-40B4-BE49-F238E27FC236}">
                <a16:creationId xmlns:a16="http://schemas.microsoft.com/office/drawing/2014/main" id="{20C936A6-C7C5-4F07-8B4F-846BE87589B8}"/>
              </a:ext>
            </a:extLst>
          </p:cNvPr>
          <p:cNvSpPr txBox="1">
            <a:spLocks/>
          </p:cNvSpPr>
          <p:nvPr/>
        </p:nvSpPr>
        <p:spPr bwMode="gray">
          <a:xfrm>
            <a:off x="254000" y="2552281"/>
            <a:ext cx="5511800" cy="3852489"/>
          </a:xfrm>
          <a:prstGeom prst="rect">
            <a:avLst/>
          </a:prstGeom>
          <a:solidFill>
            <a:srgbClr val="C00000"/>
          </a:solidFill>
        </p:spPr>
        <p:txBody>
          <a:bodyPr vert="horz" lIns="144000" tIns="54000" rIns="144000" bIns="0" rtlCol="0" anchor="t" anchorCtr="0">
            <a:noAutofit/>
          </a:bodyPr>
          <a:lstStyle>
            <a:lvl1pPr algn="l" defTabSz="685800" rtl="0" eaLnBrk="1" latinLnBrk="0" hangingPunct="1">
              <a:lnSpc>
                <a:spcPct val="100000"/>
              </a:lnSpc>
              <a:spcBef>
                <a:spcPct val="0"/>
              </a:spcBef>
              <a:buNone/>
              <a:defRPr sz="2100" b="1" kern="1200">
                <a:solidFill>
                  <a:schemeClr val="tx1"/>
                </a:solidFill>
                <a:latin typeface="+mj-lt"/>
                <a:ea typeface="+mj-ea"/>
                <a:cs typeface="+mj-cs"/>
              </a:defRPr>
            </a:lvl1pPr>
          </a:lstStyle>
          <a:p>
            <a:pPr marL="342900" indent="-342900">
              <a:buFontTx/>
              <a:buChar char="-"/>
            </a:pPr>
            <a:r>
              <a:rPr lang="en-GB" sz="2000" b="0" dirty="0">
                <a:solidFill>
                  <a:schemeClr val="bg1"/>
                </a:solidFill>
              </a:rPr>
              <a:t>Exoplanet compositions can be constrained from stellar abundances</a:t>
            </a:r>
          </a:p>
          <a:p>
            <a:pPr marL="285750" indent="-285750">
              <a:buFontTx/>
              <a:buChar char="-"/>
            </a:pPr>
            <a:endParaRPr lang="en-GB" sz="2000" b="0" dirty="0">
              <a:solidFill>
                <a:schemeClr val="bg1"/>
              </a:solidFill>
            </a:endParaRPr>
          </a:p>
          <a:p>
            <a:pPr marL="285750" indent="-285750">
              <a:buFontTx/>
              <a:buChar char="-"/>
            </a:pPr>
            <a:r>
              <a:rPr lang="en-GB" sz="2000" b="0" dirty="0">
                <a:solidFill>
                  <a:schemeClr val="bg1"/>
                </a:solidFill>
              </a:rPr>
              <a:t>Exotic compositions are rare</a:t>
            </a:r>
          </a:p>
          <a:p>
            <a:pPr marL="285750" indent="-285750">
              <a:buFontTx/>
              <a:buChar char="-"/>
            </a:pPr>
            <a:endParaRPr lang="en-GB" sz="2000" b="0" dirty="0">
              <a:solidFill>
                <a:schemeClr val="bg1"/>
              </a:solidFill>
            </a:endParaRPr>
          </a:p>
          <a:p>
            <a:pPr marL="285750" indent="-285750">
              <a:buFontTx/>
              <a:buChar char="-"/>
            </a:pPr>
            <a:r>
              <a:rPr lang="en-GB" sz="2000" b="0" dirty="0">
                <a:solidFill>
                  <a:schemeClr val="bg1"/>
                </a:solidFill>
              </a:rPr>
              <a:t>Earth mostly has an average composition in the Solar neighbourhood</a:t>
            </a:r>
          </a:p>
          <a:p>
            <a:pPr marL="285750" indent="-285750">
              <a:buFontTx/>
              <a:buChar char="-"/>
            </a:pPr>
            <a:endParaRPr lang="en-GB" sz="2000" b="0" dirty="0">
              <a:solidFill>
                <a:schemeClr val="bg1"/>
              </a:solidFill>
            </a:endParaRPr>
          </a:p>
          <a:p>
            <a:pPr marL="285750" indent="-285750">
              <a:buFontTx/>
              <a:buChar char="-"/>
            </a:pPr>
            <a:r>
              <a:rPr lang="en-GB" sz="2000" b="0" dirty="0">
                <a:solidFill>
                  <a:schemeClr val="bg1"/>
                </a:solidFill>
              </a:rPr>
              <a:t>Younger planets tend to have larger cores and stiffer mantles</a:t>
            </a:r>
            <a:endParaRPr lang="en-GB" sz="1600" b="0" dirty="0">
              <a:solidFill>
                <a:schemeClr val="bg1"/>
              </a:solidFill>
            </a:endParaRPr>
          </a:p>
        </p:txBody>
      </p:sp>
      <p:sp>
        <p:nvSpPr>
          <p:cNvPr id="16" name="Title 4">
            <a:extLst>
              <a:ext uri="{FF2B5EF4-FFF2-40B4-BE49-F238E27FC236}">
                <a16:creationId xmlns:a16="http://schemas.microsoft.com/office/drawing/2014/main" id="{C82948E6-0A14-493D-8E3F-B1AF4AE8E1CE}"/>
              </a:ext>
            </a:extLst>
          </p:cNvPr>
          <p:cNvSpPr txBox="1">
            <a:spLocks/>
          </p:cNvSpPr>
          <p:nvPr/>
        </p:nvSpPr>
        <p:spPr bwMode="gray">
          <a:xfrm>
            <a:off x="6248400" y="2552281"/>
            <a:ext cx="5511800" cy="3852489"/>
          </a:xfrm>
          <a:prstGeom prst="rect">
            <a:avLst/>
          </a:prstGeom>
          <a:solidFill>
            <a:schemeClr val="accent1"/>
          </a:solidFill>
        </p:spPr>
        <p:txBody>
          <a:bodyPr vert="horz" lIns="144000" tIns="54000" rIns="144000" bIns="0" rtlCol="0" anchor="t" anchorCtr="0">
            <a:noAutofit/>
          </a:bodyPr>
          <a:lstStyle>
            <a:lvl1pPr algn="l" defTabSz="685800" rtl="0" eaLnBrk="1" latinLnBrk="0" hangingPunct="1">
              <a:lnSpc>
                <a:spcPct val="100000"/>
              </a:lnSpc>
              <a:spcBef>
                <a:spcPct val="0"/>
              </a:spcBef>
              <a:buNone/>
              <a:defRPr sz="2100" b="1" kern="1200">
                <a:solidFill>
                  <a:schemeClr val="tx1"/>
                </a:solidFill>
                <a:latin typeface="+mj-lt"/>
                <a:ea typeface="+mj-ea"/>
                <a:cs typeface="+mj-cs"/>
              </a:defRPr>
            </a:lvl1pPr>
          </a:lstStyle>
          <a:p>
            <a:pPr marL="342900" indent="-342900">
              <a:buFontTx/>
              <a:buChar char="-"/>
            </a:pPr>
            <a:r>
              <a:rPr lang="en-GB" sz="2000" b="0" dirty="0">
                <a:solidFill>
                  <a:schemeClr val="bg1"/>
                </a:solidFill>
              </a:rPr>
              <a:t>Mineralogy of exoplanets similar to Earth, no exotic minerals, but varying abundances</a:t>
            </a:r>
          </a:p>
          <a:p>
            <a:pPr marL="342900" indent="-342900">
              <a:buFontTx/>
              <a:buChar char="-"/>
            </a:pPr>
            <a:endParaRPr lang="en-GB" sz="2000" b="0" dirty="0">
              <a:solidFill>
                <a:schemeClr val="bg1"/>
              </a:solidFill>
            </a:endParaRPr>
          </a:p>
          <a:p>
            <a:pPr marL="342900" indent="-342900">
              <a:buFontTx/>
              <a:buChar char="-"/>
            </a:pPr>
            <a:r>
              <a:rPr lang="en-GB" sz="2000" b="0" dirty="0">
                <a:solidFill>
                  <a:schemeClr val="bg1"/>
                </a:solidFill>
              </a:rPr>
              <a:t>We find </a:t>
            </a:r>
            <a:r>
              <a:rPr lang="en-GB" sz="2000" b="0" dirty="0" err="1">
                <a:solidFill>
                  <a:schemeClr val="bg1"/>
                </a:solidFill>
              </a:rPr>
              <a:t>ferropericlase</a:t>
            </a:r>
            <a:r>
              <a:rPr lang="en-GB" sz="2000" b="0" dirty="0">
                <a:solidFill>
                  <a:schemeClr val="bg1"/>
                </a:solidFill>
              </a:rPr>
              <a:t> in upper mantles of Mg-rich planets</a:t>
            </a:r>
          </a:p>
          <a:p>
            <a:pPr marL="342900" indent="-342900">
              <a:buFontTx/>
              <a:buChar char="-"/>
            </a:pPr>
            <a:endParaRPr lang="en-GB" sz="2000" b="0" dirty="0">
              <a:solidFill>
                <a:schemeClr val="bg1"/>
              </a:solidFill>
            </a:endParaRPr>
          </a:p>
          <a:p>
            <a:pPr marL="342900" indent="-342900">
              <a:buFontTx/>
              <a:buChar char="-"/>
            </a:pPr>
            <a:r>
              <a:rPr lang="en-GB" sz="2000" b="0" dirty="0">
                <a:solidFill>
                  <a:schemeClr val="bg1"/>
                </a:solidFill>
              </a:rPr>
              <a:t>Viscosity can vary widely, especially in lower mantle</a:t>
            </a:r>
          </a:p>
          <a:p>
            <a:pPr marL="342900" indent="-342900">
              <a:buFontTx/>
              <a:buChar char="-"/>
            </a:pPr>
            <a:endParaRPr lang="en-GB" sz="2000" b="0" dirty="0">
              <a:solidFill>
                <a:schemeClr val="bg1"/>
              </a:solidFill>
            </a:endParaRPr>
          </a:p>
          <a:p>
            <a:pPr marL="342900" indent="-342900">
              <a:buFontTx/>
              <a:buChar char="-"/>
            </a:pPr>
            <a:r>
              <a:rPr lang="en-GB" sz="2000" b="0" dirty="0">
                <a:solidFill>
                  <a:schemeClr val="bg1"/>
                </a:solidFill>
              </a:rPr>
              <a:t>Melting modulated by basalt fraction, constrains volcanic outgassing lifetime</a:t>
            </a:r>
          </a:p>
        </p:txBody>
      </p:sp>
    </p:spTree>
    <p:extLst>
      <p:ext uri="{BB962C8B-B14F-4D97-AF65-F5344CB8AC3E}">
        <p14:creationId xmlns:p14="http://schemas.microsoft.com/office/powerpoint/2010/main" val="372699932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CCF6ED0B-68FA-4827-96F6-70A6B7296ED8}"/>
              </a:ext>
            </a:extLst>
          </p:cNvPr>
          <p:cNvGraphicFramePr>
            <a:graphicFrameLocks noGrp="1"/>
          </p:cNvGraphicFramePr>
          <p:nvPr>
            <p:ph idx="1"/>
            <p:extLst>
              <p:ext uri="{D42A27DB-BD31-4B8C-83A1-F6EECF244321}">
                <p14:modId xmlns:p14="http://schemas.microsoft.com/office/powerpoint/2010/main" val="2104490381"/>
              </p:ext>
            </p:extLst>
          </p:nvPr>
        </p:nvGraphicFramePr>
        <p:xfrm>
          <a:off x="0" y="1655856"/>
          <a:ext cx="12192000" cy="4130040"/>
        </p:xfrm>
        <a:graphic>
          <a:graphicData uri="http://schemas.openxmlformats.org/drawingml/2006/table">
            <a:tbl>
              <a:tblPr firstRow="1" bandRow="1">
                <a:tableStyleId>{073A0DAA-6AF3-43AB-8588-CEC1D06C72B9}</a:tableStyleId>
              </a:tblPr>
              <a:tblGrid>
                <a:gridCol w="1237129">
                  <a:extLst>
                    <a:ext uri="{9D8B030D-6E8A-4147-A177-3AD203B41FA5}">
                      <a16:colId xmlns:a16="http://schemas.microsoft.com/office/drawing/2014/main" val="1749426659"/>
                    </a:ext>
                  </a:extLst>
                </a:gridCol>
                <a:gridCol w="2043953">
                  <a:extLst>
                    <a:ext uri="{9D8B030D-6E8A-4147-A177-3AD203B41FA5}">
                      <a16:colId xmlns:a16="http://schemas.microsoft.com/office/drawing/2014/main" val="1018330116"/>
                    </a:ext>
                  </a:extLst>
                </a:gridCol>
                <a:gridCol w="2375647">
                  <a:extLst>
                    <a:ext uri="{9D8B030D-6E8A-4147-A177-3AD203B41FA5}">
                      <a16:colId xmlns:a16="http://schemas.microsoft.com/office/drawing/2014/main" val="1088950922"/>
                    </a:ext>
                  </a:extLst>
                </a:gridCol>
                <a:gridCol w="2393577">
                  <a:extLst>
                    <a:ext uri="{9D8B030D-6E8A-4147-A177-3AD203B41FA5}">
                      <a16:colId xmlns:a16="http://schemas.microsoft.com/office/drawing/2014/main" val="2712173437"/>
                    </a:ext>
                  </a:extLst>
                </a:gridCol>
                <a:gridCol w="1775012">
                  <a:extLst>
                    <a:ext uri="{9D8B030D-6E8A-4147-A177-3AD203B41FA5}">
                      <a16:colId xmlns:a16="http://schemas.microsoft.com/office/drawing/2014/main" val="1285599280"/>
                    </a:ext>
                  </a:extLst>
                </a:gridCol>
                <a:gridCol w="2366682">
                  <a:extLst>
                    <a:ext uri="{9D8B030D-6E8A-4147-A177-3AD203B41FA5}">
                      <a16:colId xmlns:a16="http://schemas.microsoft.com/office/drawing/2014/main" val="3644286512"/>
                    </a:ext>
                  </a:extLst>
                </a:gridCol>
              </a:tblGrid>
              <a:tr h="130511">
                <a:tc>
                  <a:txBody>
                    <a:bodyPr/>
                    <a:lstStyle/>
                    <a:p>
                      <a:endParaRPr lang="en-GB" dirty="0"/>
                    </a:p>
                  </a:txBody>
                  <a:tcPr/>
                </a:tc>
                <a:tc>
                  <a:txBody>
                    <a:bodyPr/>
                    <a:lstStyle/>
                    <a:p>
                      <a:r>
                        <a:rPr lang="en-GB" sz="1800" dirty="0"/>
                        <a:t>Sun</a:t>
                      </a:r>
                    </a:p>
                    <a:p>
                      <a:r>
                        <a:rPr lang="en-GB" sz="1400" dirty="0" err="1"/>
                        <a:t>Dex</a:t>
                      </a:r>
                      <a:r>
                        <a:rPr lang="en-GB" sz="1400" dirty="0"/>
                        <a:t>; </a:t>
                      </a:r>
                      <a:r>
                        <a:rPr lang="en-GB" sz="1400" dirty="0" err="1"/>
                        <a:t>Lodders</a:t>
                      </a:r>
                      <a:r>
                        <a:rPr lang="en-GB" sz="1400" dirty="0"/>
                        <a:t>+ (2009)</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dirty="0"/>
                        <a:t>Earth (bulk)</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dirty="0"/>
                        <a:t>Mol%; McDonough (2003)</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dirty="0"/>
                        <a:t>Earth (bulk mantle)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dirty="0"/>
                        <a:t>Mol%; McDonough (2003)</a:t>
                      </a:r>
                    </a:p>
                  </a:txBody>
                  <a:tcPr/>
                </a:tc>
                <a:tc>
                  <a:txBody>
                    <a:bodyPr/>
                    <a:lstStyle/>
                    <a:p>
                      <a:r>
                        <a:rPr lang="en-GB" sz="1800" dirty="0"/>
                        <a:t>Earth (basalt)</a:t>
                      </a:r>
                    </a:p>
                    <a:p>
                      <a:r>
                        <a:rPr lang="en-GB" sz="1400" dirty="0"/>
                        <a:t>Mol%; Nakagawa+ (2010)</a:t>
                      </a:r>
                    </a:p>
                  </a:txBody>
                  <a:tcPr/>
                </a:tc>
                <a:tc>
                  <a:txBody>
                    <a:bodyPr/>
                    <a:lstStyle/>
                    <a:p>
                      <a:r>
                        <a:rPr lang="en-GB" sz="1800" dirty="0"/>
                        <a:t>Earth (harzburgite)</a:t>
                      </a:r>
                    </a:p>
                    <a:p>
                      <a:r>
                        <a:rPr lang="en-GB" sz="1400" dirty="0"/>
                        <a:t>Mol%; Nakagawa+ (2010)</a:t>
                      </a:r>
                    </a:p>
                  </a:txBody>
                  <a:tcPr/>
                </a:tc>
                <a:extLst>
                  <a:ext uri="{0D108BD9-81ED-4DB2-BD59-A6C34878D82A}">
                    <a16:rowId xmlns:a16="http://schemas.microsoft.com/office/drawing/2014/main" val="282025187"/>
                  </a:ext>
                </a:extLst>
              </a:tr>
              <a:tr h="370840">
                <a:tc>
                  <a:txBody>
                    <a:bodyPr/>
                    <a:lstStyle/>
                    <a:p>
                      <a:r>
                        <a:rPr lang="en-GB" sz="1600" dirty="0"/>
                        <a:t>Si / SiO2</a:t>
                      </a:r>
                    </a:p>
                  </a:txBody>
                  <a:tcPr/>
                </a:tc>
                <a:tc>
                  <a:txBody>
                    <a:bodyPr/>
                    <a:lstStyle/>
                    <a:p>
                      <a:r>
                        <a:rPr lang="en-GB" dirty="0"/>
                        <a:t>7.52</a:t>
                      </a:r>
                    </a:p>
                  </a:txBody>
                  <a:tcPr/>
                </a:tc>
                <a:tc>
                  <a:txBody>
                    <a:bodyPr/>
                    <a:lstStyle/>
                    <a:p>
                      <a:r>
                        <a:rPr lang="en-GB" dirty="0"/>
                        <a:t>15.1</a:t>
                      </a:r>
                    </a:p>
                  </a:txBody>
                  <a:tcPr/>
                </a:tc>
                <a:tc>
                  <a:txBody>
                    <a:bodyPr/>
                    <a:lstStyle/>
                    <a:p>
                      <a:r>
                        <a:rPr lang="en-GB" dirty="0"/>
                        <a:t>39.92</a:t>
                      </a:r>
                    </a:p>
                  </a:txBody>
                  <a:tcPr/>
                </a:tc>
                <a:tc>
                  <a:txBody>
                    <a:bodyPr/>
                    <a:lstStyle/>
                    <a:p>
                      <a:r>
                        <a:rPr lang="en-GB" dirty="0"/>
                        <a:t>51.68</a:t>
                      </a:r>
                    </a:p>
                  </a:txBody>
                  <a:tcPr/>
                </a:tc>
                <a:tc>
                  <a:txBody>
                    <a:bodyPr/>
                    <a:lstStyle/>
                    <a:p>
                      <a:r>
                        <a:rPr lang="en-GB" dirty="0"/>
                        <a:t>36.46</a:t>
                      </a:r>
                    </a:p>
                  </a:txBody>
                  <a:tcPr/>
                </a:tc>
                <a:extLst>
                  <a:ext uri="{0D108BD9-81ED-4DB2-BD59-A6C34878D82A}">
                    <a16:rowId xmlns:a16="http://schemas.microsoft.com/office/drawing/2014/main" val="378950070"/>
                  </a:ext>
                </a:extLst>
              </a:tr>
              <a:tr h="370840">
                <a:tc>
                  <a:txBody>
                    <a:bodyPr/>
                    <a:lstStyle/>
                    <a:p>
                      <a:r>
                        <a:rPr lang="en-GB" sz="1600" dirty="0"/>
                        <a:t>Mg / MgO</a:t>
                      </a:r>
                    </a:p>
                  </a:txBody>
                  <a:tcPr/>
                </a:tc>
                <a:tc>
                  <a:txBody>
                    <a:bodyPr/>
                    <a:lstStyle/>
                    <a:p>
                      <a:r>
                        <a:rPr lang="en-GB" dirty="0"/>
                        <a:t>7.54</a:t>
                      </a:r>
                    </a:p>
                  </a:txBody>
                  <a:tcPr/>
                </a:tc>
                <a:tc>
                  <a:txBody>
                    <a:bodyPr/>
                    <a:lstStyle/>
                    <a:p>
                      <a:r>
                        <a:rPr lang="en-GB" dirty="0"/>
                        <a:t>16.69</a:t>
                      </a:r>
                    </a:p>
                  </a:txBody>
                  <a:tcPr/>
                </a:tc>
                <a:tc>
                  <a:txBody>
                    <a:bodyPr/>
                    <a:lstStyle/>
                    <a:p>
                      <a:r>
                        <a:rPr lang="en-GB" dirty="0"/>
                        <a:t>48.32</a:t>
                      </a:r>
                    </a:p>
                  </a:txBody>
                  <a:tcPr/>
                </a:tc>
                <a:tc>
                  <a:txBody>
                    <a:bodyPr/>
                    <a:lstStyle/>
                    <a:p>
                      <a:r>
                        <a:rPr lang="en-GB" dirty="0"/>
                        <a:t>16.43</a:t>
                      </a:r>
                    </a:p>
                  </a:txBody>
                  <a:tcPr/>
                </a:tc>
                <a:tc>
                  <a:txBody>
                    <a:bodyPr/>
                    <a:lstStyle/>
                    <a:p>
                      <a:r>
                        <a:rPr lang="en-GB" dirty="0"/>
                        <a:t>57.78</a:t>
                      </a:r>
                    </a:p>
                  </a:txBody>
                  <a:tcPr/>
                </a:tc>
                <a:extLst>
                  <a:ext uri="{0D108BD9-81ED-4DB2-BD59-A6C34878D82A}">
                    <a16:rowId xmlns:a16="http://schemas.microsoft.com/office/drawing/2014/main" val="2775121279"/>
                  </a:ext>
                </a:extLst>
              </a:tr>
              <a:tr h="370840">
                <a:tc>
                  <a:txBody>
                    <a:bodyPr/>
                    <a:lstStyle/>
                    <a:p>
                      <a:r>
                        <a:rPr lang="en-GB" sz="1600" dirty="0"/>
                        <a:t>Fe / </a:t>
                      </a:r>
                      <a:r>
                        <a:rPr lang="en-GB" sz="1600" dirty="0" err="1"/>
                        <a:t>FeO</a:t>
                      </a:r>
                      <a:endParaRPr lang="en-GB" sz="1600" dirty="0"/>
                    </a:p>
                  </a:txBody>
                  <a:tcPr/>
                </a:tc>
                <a:tc>
                  <a:txBody>
                    <a:bodyPr/>
                    <a:lstStyle/>
                    <a:p>
                      <a:r>
                        <a:rPr lang="en-GB" dirty="0"/>
                        <a:t>7.45</a:t>
                      </a:r>
                    </a:p>
                  </a:txBody>
                  <a:tcPr/>
                </a:tc>
                <a:tc>
                  <a:txBody>
                    <a:bodyPr/>
                    <a:lstStyle/>
                    <a:p>
                      <a:r>
                        <a:rPr lang="en-GB" dirty="0"/>
                        <a:t>15.1</a:t>
                      </a:r>
                    </a:p>
                  </a:txBody>
                  <a:tcPr/>
                </a:tc>
                <a:tc>
                  <a:txBody>
                    <a:bodyPr/>
                    <a:lstStyle/>
                    <a:p>
                      <a:r>
                        <a:rPr lang="en-GB" dirty="0"/>
                        <a:t>5.97</a:t>
                      </a:r>
                    </a:p>
                  </a:txBody>
                  <a:tcPr/>
                </a:tc>
                <a:tc>
                  <a:txBody>
                    <a:bodyPr/>
                    <a:lstStyle/>
                    <a:p>
                      <a:r>
                        <a:rPr lang="en-GB" dirty="0"/>
                        <a:t>7.34</a:t>
                      </a:r>
                    </a:p>
                  </a:txBody>
                  <a:tcPr/>
                </a:tc>
                <a:tc>
                  <a:txBody>
                    <a:bodyPr/>
                    <a:lstStyle/>
                    <a:p>
                      <a:r>
                        <a:rPr lang="en-GB" dirty="0"/>
                        <a:t>5.56</a:t>
                      </a:r>
                    </a:p>
                  </a:txBody>
                  <a:tcPr/>
                </a:tc>
                <a:extLst>
                  <a:ext uri="{0D108BD9-81ED-4DB2-BD59-A6C34878D82A}">
                    <a16:rowId xmlns:a16="http://schemas.microsoft.com/office/drawing/2014/main" val="1371127088"/>
                  </a:ext>
                </a:extLst>
              </a:tr>
              <a:tr h="370840">
                <a:tc>
                  <a:txBody>
                    <a:bodyPr/>
                    <a:lstStyle/>
                    <a:p>
                      <a:r>
                        <a:rPr lang="en-GB" sz="1600" dirty="0"/>
                        <a:t>Ca / </a:t>
                      </a:r>
                      <a:r>
                        <a:rPr lang="en-GB" sz="1600" dirty="0" err="1"/>
                        <a:t>CaO</a:t>
                      </a:r>
                      <a:endParaRPr lang="en-GB" sz="1600" dirty="0"/>
                    </a:p>
                  </a:txBody>
                  <a:tcPr/>
                </a:tc>
                <a:tc>
                  <a:txBody>
                    <a:bodyPr/>
                    <a:lstStyle/>
                    <a:p>
                      <a:r>
                        <a:rPr lang="en-GB" dirty="0"/>
                        <a:t>6.33</a:t>
                      </a:r>
                    </a:p>
                  </a:txBody>
                  <a:tcPr/>
                </a:tc>
                <a:tc>
                  <a:txBody>
                    <a:bodyPr/>
                    <a:lstStyle/>
                    <a:p>
                      <a:r>
                        <a:rPr lang="en-GB" dirty="0"/>
                        <a:t>1.12</a:t>
                      </a:r>
                    </a:p>
                  </a:txBody>
                  <a:tcPr/>
                </a:tc>
                <a:tc>
                  <a:txBody>
                    <a:bodyPr/>
                    <a:lstStyle/>
                    <a:p>
                      <a:r>
                        <a:rPr lang="en-GB" dirty="0"/>
                        <a:t>3.26</a:t>
                      </a:r>
                    </a:p>
                  </a:txBody>
                  <a:tcPr/>
                </a:tc>
                <a:tc>
                  <a:txBody>
                    <a:bodyPr/>
                    <a:lstStyle/>
                    <a:p>
                      <a:r>
                        <a:rPr lang="en-GB" dirty="0"/>
                        <a:t>12.64</a:t>
                      </a:r>
                    </a:p>
                  </a:txBody>
                  <a:tcPr/>
                </a:tc>
                <a:tc>
                  <a:txBody>
                    <a:bodyPr/>
                    <a:lstStyle/>
                    <a:p>
                      <a:r>
                        <a:rPr lang="en-GB" dirty="0"/>
                        <a:t>0.49</a:t>
                      </a:r>
                    </a:p>
                  </a:txBody>
                  <a:tcPr/>
                </a:tc>
                <a:extLst>
                  <a:ext uri="{0D108BD9-81ED-4DB2-BD59-A6C34878D82A}">
                    <a16:rowId xmlns:a16="http://schemas.microsoft.com/office/drawing/2014/main" val="2446737612"/>
                  </a:ext>
                </a:extLst>
              </a:tr>
              <a:tr h="370840">
                <a:tc>
                  <a:txBody>
                    <a:bodyPr/>
                    <a:lstStyle/>
                    <a:p>
                      <a:r>
                        <a:rPr lang="en-GB" sz="1600" dirty="0"/>
                        <a:t>Al / Al</a:t>
                      </a:r>
                      <a:r>
                        <a:rPr lang="en-GB" sz="1600" baseline="-25000" dirty="0"/>
                        <a:t>2</a:t>
                      </a:r>
                      <a:r>
                        <a:rPr lang="en-GB" sz="1600" baseline="0" dirty="0"/>
                        <a:t>O</a:t>
                      </a:r>
                      <a:r>
                        <a:rPr lang="en-GB" sz="1600" baseline="-25000" dirty="0"/>
                        <a:t>3</a:t>
                      </a:r>
                      <a:endParaRPr lang="en-GB" sz="1600" dirty="0"/>
                    </a:p>
                  </a:txBody>
                  <a:tcPr/>
                </a:tc>
                <a:tc>
                  <a:txBody>
                    <a:bodyPr/>
                    <a:lstStyle/>
                    <a:p>
                      <a:r>
                        <a:rPr lang="en-GB" dirty="0"/>
                        <a:t>6.47</a:t>
                      </a:r>
                    </a:p>
                  </a:txBody>
                  <a:tcPr/>
                </a:tc>
                <a:tc>
                  <a:txBody>
                    <a:bodyPr/>
                    <a:lstStyle/>
                    <a:p>
                      <a:r>
                        <a:rPr lang="en-GB" dirty="0"/>
                        <a:t>1.56</a:t>
                      </a:r>
                    </a:p>
                  </a:txBody>
                  <a:tcPr/>
                </a:tc>
                <a:tc>
                  <a:txBody>
                    <a:bodyPr/>
                    <a:lstStyle/>
                    <a:p>
                      <a:r>
                        <a:rPr lang="en-GB" dirty="0"/>
                        <a:t>2.24</a:t>
                      </a:r>
                    </a:p>
                  </a:txBody>
                  <a:tcPr/>
                </a:tc>
                <a:tc>
                  <a:txBody>
                    <a:bodyPr/>
                    <a:lstStyle/>
                    <a:p>
                      <a:r>
                        <a:rPr lang="en-GB" dirty="0"/>
                        <a:t>9.83</a:t>
                      </a:r>
                    </a:p>
                  </a:txBody>
                  <a:tcPr/>
                </a:tc>
                <a:tc>
                  <a:txBody>
                    <a:bodyPr/>
                    <a:lstStyle/>
                    <a:p>
                      <a:r>
                        <a:rPr lang="en-GB" dirty="0"/>
                        <a:t>0</a:t>
                      </a:r>
                    </a:p>
                  </a:txBody>
                  <a:tcPr/>
                </a:tc>
                <a:extLst>
                  <a:ext uri="{0D108BD9-81ED-4DB2-BD59-A6C34878D82A}">
                    <a16:rowId xmlns:a16="http://schemas.microsoft.com/office/drawing/2014/main" val="1097147025"/>
                  </a:ext>
                </a:extLst>
              </a:tr>
              <a:tr h="370840">
                <a:tc>
                  <a:txBody>
                    <a:bodyPr/>
                    <a:lstStyle/>
                    <a:p>
                      <a:r>
                        <a:rPr lang="en-GB" sz="1600" dirty="0"/>
                        <a:t>Na / Na</a:t>
                      </a:r>
                      <a:r>
                        <a:rPr lang="en-GB" sz="1600" baseline="-25000" dirty="0"/>
                        <a:t>2</a:t>
                      </a:r>
                      <a:r>
                        <a:rPr lang="en-GB" sz="1600" baseline="0" dirty="0"/>
                        <a:t>O</a:t>
                      </a:r>
                      <a:endParaRPr lang="en-GB" sz="1600" dirty="0"/>
                    </a:p>
                  </a:txBody>
                  <a:tcPr/>
                </a:tc>
                <a:tc>
                  <a:txBody>
                    <a:bodyPr/>
                    <a:lstStyle/>
                    <a:p>
                      <a:r>
                        <a:rPr lang="en-GB" dirty="0"/>
                        <a:t>6.30</a:t>
                      </a:r>
                    </a:p>
                  </a:txBody>
                  <a:tcPr/>
                </a:tc>
                <a:tc>
                  <a:txBody>
                    <a:bodyPr/>
                    <a:lstStyle/>
                    <a:p>
                      <a:r>
                        <a:rPr lang="en-GB" dirty="0"/>
                        <a:t>0.21</a:t>
                      </a:r>
                    </a:p>
                  </a:txBody>
                  <a:tcPr/>
                </a:tc>
                <a:tc>
                  <a:txBody>
                    <a:bodyPr/>
                    <a:lstStyle/>
                    <a:p>
                      <a:r>
                        <a:rPr lang="en-GB" dirty="0"/>
                        <a:t>0.30</a:t>
                      </a:r>
                    </a:p>
                  </a:txBody>
                  <a:tcPr/>
                </a:tc>
                <a:tc>
                  <a:txBody>
                    <a:bodyPr/>
                    <a:lstStyle/>
                    <a:p>
                      <a:r>
                        <a:rPr lang="en-GB" dirty="0"/>
                        <a:t>1.98</a:t>
                      </a:r>
                    </a:p>
                  </a:txBody>
                  <a:tcPr/>
                </a:tc>
                <a:tc>
                  <a:txBody>
                    <a:bodyPr/>
                    <a:lstStyle/>
                    <a:p>
                      <a:r>
                        <a:rPr lang="en-GB" dirty="0"/>
                        <a:t>0</a:t>
                      </a:r>
                    </a:p>
                  </a:txBody>
                  <a:tcPr/>
                </a:tc>
                <a:extLst>
                  <a:ext uri="{0D108BD9-81ED-4DB2-BD59-A6C34878D82A}">
                    <a16:rowId xmlns:a16="http://schemas.microsoft.com/office/drawing/2014/main" val="257953369"/>
                  </a:ext>
                </a:extLst>
              </a:tr>
              <a:tr h="370840">
                <a:tc>
                  <a:txBody>
                    <a:bodyPr/>
                    <a:lstStyle/>
                    <a:p>
                      <a:r>
                        <a:rPr lang="en-GB" sz="1600" dirty="0"/>
                        <a:t>O</a:t>
                      </a:r>
                    </a:p>
                  </a:txBody>
                  <a:tcPr/>
                </a:tc>
                <a:tc>
                  <a:txBody>
                    <a:bodyPr/>
                    <a:lstStyle/>
                    <a:p>
                      <a:r>
                        <a:rPr lang="en-GB" dirty="0"/>
                        <a:t>8.73</a:t>
                      </a:r>
                    </a:p>
                  </a:txBody>
                  <a:tcPr/>
                </a:tc>
                <a:tc>
                  <a:txBody>
                    <a:bodyPr/>
                    <a:lstStyle/>
                    <a:p>
                      <a:r>
                        <a:rPr lang="en-GB" dirty="0"/>
                        <a:t>48.89</a:t>
                      </a:r>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386894672"/>
                  </a:ext>
                </a:extLst>
              </a:tr>
              <a:tr h="370840">
                <a:tc>
                  <a:txBody>
                    <a:bodyPr/>
                    <a:lstStyle/>
                    <a:p>
                      <a:r>
                        <a:rPr lang="en-GB" sz="1600" dirty="0"/>
                        <a:t>S</a:t>
                      </a:r>
                    </a:p>
                  </a:txBody>
                  <a:tcPr/>
                </a:tc>
                <a:tc>
                  <a:txBody>
                    <a:bodyPr/>
                    <a:lstStyle/>
                    <a:p>
                      <a:r>
                        <a:rPr lang="en-GB" dirty="0"/>
                        <a:t>7.14</a:t>
                      </a:r>
                    </a:p>
                  </a:txBody>
                  <a:tcPr/>
                </a:tc>
                <a:tc>
                  <a:txBody>
                    <a:bodyPr/>
                    <a:lstStyle/>
                    <a:p>
                      <a:r>
                        <a:rPr lang="en-GB" dirty="0"/>
                        <a:t>0.52</a:t>
                      </a:r>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827265915"/>
                  </a:ext>
                </a:extLst>
              </a:tr>
              <a:tr h="370840">
                <a:tc>
                  <a:txBody>
                    <a:bodyPr/>
                    <a:lstStyle/>
                    <a:p>
                      <a:r>
                        <a:rPr lang="en-GB" sz="1600" dirty="0"/>
                        <a:t>Ni</a:t>
                      </a:r>
                    </a:p>
                  </a:txBody>
                  <a:tcPr/>
                </a:tc>
                <a:tc>
                  <a:txBody>
                    <a:bodyPr/>
                    <a:lstStyle/>
                    <a:p>
                      <a:r>
                        <a:rPr lang="en-GB" dirty="0"/>
                        <a:t>6.23</a:t>
                      </a:r>
                    </a:p>
                  </a:txBody>
                  <a:tcPr/>
                </a:tc>
                <a:tc>
                  <a:txBody>
                    <a:bodyPr/>
                    <a:lstStyle/>
                    <a:p>
                      <a:r>
                        <a:rPr lang="en-GB" dirty="0"/>
                        <a:t>0.82</a:t>
                      </a:r>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082977082"/>
                  </a:ext>
                </a:extLst>
              </a:tr>
            </a:tbl>
          </a:graphicData>
        </a:graphic>
      </p:graphicFrame>
      <p:sp>
        <p:nvSpPr>
          <p:cNvPr id="5" name="Title 4">
            <a:extLst>
              <a:ext uri="{FF2B5EF4-FFF2-40B4-BE49-F238E27FC236}">
                <a16:creationId xmlns:a16="http://schemas.microsoft.com/office/drawing/2014/main" id="{B69E3E32-E7F4-1A44-9718-B8829D70B740}"/>
              </a:ext>
            </a:extLst>
          </p:cNvPr>
          <p:cNvSpPr>
            <a:spLocks noGrp="1"/>
          </p:cNvSpPr>
          <p:nvPr>
            <p:ph type="title"/>
          </p:nvPr>
        </p:nvSpPr>
        <p:spPr>
          <a:xfrm>
            <a:off x="257613" y="472526"/>
            <a:ext cx="11676393" cy="652890"/>
          </a:xfrm>
        </p:spPr>
        <p:txBody>
          <a:bodyPr/>
          <a:lstStyle/>
          <a:p>
            <a:pPr algn="ctr"/>
            <a:r>
              <a:rPr lang="en-GB" sz="3200" dirty="0"/>
              <a:t>Supplementary: Earth and Sun compositions</a:t>
            </a:r>
            <a:endParaRPr lang="en-CH" sz="3200" dirty="0"/>
          </a:p>
        </p:txBody>
      </p:sp>
      <p:sp>
        <p:nvSpPr>
          <p:cNvPr id="13" name="Tekstvak 8">
            <a:extLst>
              <a:ext uri="{FF2B5EF4-FFF2-40B4-BE49-F238E27FC236}">
                <a16:creationId xmlns:a16="http://schemas.microsoft.com/office/drawing/2014/main" id="{A25B479E-2686-5449-A4A5-2B25087B1F65}"/>
              </a:ext>
            </a:extLst>
          </p:cNvPr>
          <p:cNvSpPr txBox="1"/>
          <p:nvPr/>
        </p:nvSpPr>
        <p:spPr>
          <a:xfrm>
            <a:off x="10261143" y="453231"/>
            <a:ext cx="426720" cy="200055"/>
          </a:xfrm>
          <a:prstGeom prst="rect">
            <a:avLst/>
          </a:prstGeom>
          <a:noFill/>
        </p:spPr>
        <p:txBody>
          <a:bodyPr wrap="none" rtlCol="0">
            <a:spAutoFit/>
          </a:bodyPr>
          <a:lstStyle/>
          <a:p>
            <a:pPr algn="ctr"/>
            <a:r>
              <a:rPr lang="en-GB" sz="700" dirty="0">
                <a:solidFill>
                  <a:schemeClr val="bg1"/>
                </a:solidFill>
              </a:rPr>
              <a:t>NASA</a:t>
            </a:r>
          </a:p>
        </p:txBody>
      </p:sp>
    </p:spTree>
    <p:extLst>
      <p:ext uri="{BB962C8B-B14F-4D97-AF65-F5344CB8AC3E}">
        <p14:creationId xmlns:p14="http://schemas.microsoft.com/office/powerpoint/2010/main" val="122779591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1A789D-2955-C844-B1F2-85DC623ABFC0}"/>
              </a:ext>
            </a:extLst>
          </p:cNvPr>
          <p:cNvSpPr>
            <a:spLocks noGrp="1"/>
          </p:cNvSpPr>
          <p:nvPr>
            <p:ph idx="1"/>
          </p:nvPr>
        </p:nvSpPr>
        <p:spPr>
          <a:xfrm>
            <a:off x="431800" y="1226230"/>
            <a:ext cx="11328400" cy="5007880"/>
          </a:xfrm>
        </p:spPr>
        <p:txBody>
          <a:bodyPr numCol="2"/>
          <a:lstStyle/>
          <a:p>
            <a:pPr marL="342900" indent="-342900">
              <a:buFont typeface="+mj-lt"/>
              <a:buAutoNum type="arabicPeriod"/>
            </a:pPr>
            <a:r>
              <a:rPr lang="en-GB" sz="1600" dirty="0" err="1"/>
              <a:t>Hinkel</a:t>
            </a:r>
            <a:r>
              <a:rPr lang="en-GB" sz="1600" dirty="0"/>
              <a:t>, N.R. et al., 2014, the Astronomical Journal, 148, 54</a:t>
            </a:r>
          </a:p>
          <a:p>
            <a:pPr marL="342900" indent="-342900">
              <a:buFont typeface="+mj-lt"/>
              <a:buAutoNum type="arabicPeriod"/>
            </a:pPr>
            <a:r>
              <a:rPr lang="en-GB" sz="1600" dirty="0"/>
              <a:t>Spaargaren, R.J. et al., 2020, Astronomy and Astrophysics, 643, A44</a:t>
            </a:r>
          </a:p>
          <a:p>
            <a:pPr marL="342900" indent="-342900">
              <a:buFont typeface="+mj-lt"/>
              <a:buAutoNum type="arabicPeriod"/>
            </a:pPr>
            <a:r>
              <a:rPr lang="en-GB" sz="1600" dirty="0" err="1"/>
              <a:t>Adibekyan</a:t>
            </a:r>
            <a:r>
              <a:rPr lang="en-GB" sz="1600" dirty="0"/>
              <a:t>, V. et al., 2021, Science, 374, 330</a:t>
            </a:r>
          </a:p>
          <a:p>
            <a:pPr marL="342900" indent="-342900">
              <a:buFont typeface="+mj-lt"/>
              <a:buAutoNum type="arabicPeriod"/>
            </a:pPr>
            <a:r>
              <a:rPr lang="en-GB" sz="1600" dirty="0" err="1"/>
              <a:t>Lodders</a:t>
            </a:r>
            <a:r>
              <a:rPr lang="en-GB" sz="1600" dirty="0"/>
              <a:t>, K., 2003, the Astrophysical Journal, 591, 1220</a:t>
            </a:r>
          </a:p>
          <a:p>
            <a:pPr marL="342900" indent="-342900">
              <a:buFont typeface="+mj-lt"/>
              <a:buAutoNum type="arabicPeriod"/>
            </a:pPr>
            <a:r>
              <a:rPr lang="en-GB" sz="1600" dirty="0"/>
              <a:t>Wang, H. et al., 2019, Icarus, 328</a:t>
            </a:r>
          </a:p>
          <a:p>
            <a:pPr marL="342900" indent="-342900">
              <a:buFont typeface="+mj-lt"/>
              <a:buAutoNum type="arabicPeriod"/>
            </a:pPr>
            <a:r>
              <a:rPr lang="en-GB" sz="1600" dirty="0" err="1"/>
              <a:t>Buder</a:t>
            </a:r>
            <a:r>
              <a:rPr lang="en-GB" sz="1600" dirty="0"/>
              <a:t>, S. et al., 2018, MNRAS, 478, 4513</a:t>
            </a:r>
          </a:p>
          <a:p>
            <a:pPr marL="342900" indent="-342900">
              <a:buFont typeface="+mj-lt"/>
              <a:buAutoNum type="arabicPeriod"/>
            </a:pPr>
            <a:r>
              <a:rPr lang="en-GB" sz="1600" dirty="0"/>
              <a:t>McDonough, W.F., 2003, 3.16–Compositional model for the Earth’s core." </a:t>
            </a:r>
            <a:r>
              <a:rPr lang="en-GB" sz="1600" i="1" dirty="0"/>
              <a:t>Treatise on geochemistry</a:t>
            </a:r>
            <a:r>
              <a:rPr lang="en-GB" sz="1600" dirty="0"/>
              <a:t> 2 547-568</a:t>
            </a:r>
          </a:p>
          <a:p>
            <a:pPr marL="342900" indent="-342900">
              <a:buFont typeface="+mj-lt"/>
              <a:buAutoNum type="arabicPeriod"/>
            </a:pPr>
            <a:r>
              <a:rPr lang="en-GB" sz="1600" dirty="0" err="1"/>
              <a:t>Lodders</a:t>
            </a:r>
            <a:r>
              <a:rPr lang="en-GB" sz="1600" dirty="0"/>
              <a:t>, K. et al., 2009, in Solar System- </a:t>
            </a:r>
            <a:r>
              <a:rPr lang="en-GB" sz="1600" dirty="0" err="1"/>
              <a:t>Landolt-Börnstein</a:t>
            </a:r>
            <a:r>
              <a:rPr lang="en-GB" sz="1600" dirty="0"/>
              <a:t> - Group VI Astronomy and Astrophysics, ed. J. </a:t>
            </a:r>
            <a:r>
              <a:rPr lang="en-GB" sz="1600" dirty="0" err="1"/>
              <a:t>Trumper</a:t>
            </a:r>
            <a:r>
              <a:rPr lang="en-GB" sz="1600" dirty="0"/>
              <a:t>, Vol. 4B (Springer Materials), 712-770</a:t>
            </a:r>
          </a:p>
          <a:p>
            <a:pPr marL="342900" indent="-342900">
              <a:buFont typeface="+mj-lt"/>
              <a:buAutoNum type="arabicPeriod"/>
            </a:pPr>
            <a:r>
              <a:rPr lang="en-GB" sz="1600" dirty="0"/>
              <a:t>Bedell, M. et al., 2018, the Astrophysical Journal, 865, 68</a:t>
            </a:r>
          </a:p>
          <a:p>
            <a:pPr marL="342900" indent="-342900">
              <a:buFont typeface="+mj-lt"/>
              <a:buAutoNum type="arabicPeriod"/>
            </a:pPr>
            <a:r>
              <a:rPr lang="en-GB" sz="1600" dirty="0"/>
              <a:t>Connolly, J.A., 2005, Earth and Planetary Sciences Letters, 236, 524</a:t>
            </a:r>
          </a:p>
          <a:p>
            <a:pPr marL="342900" indent="-342900">
              <a:buFont typeface="+mj-lt"/>
              <a:buAutoNum type="arabicPeriod"/>
            </a:pPr>
            <a:r>
              <a:rPr lang="en-GB" sz="1600" dirty="0"/>
              <a:t>Stixrude, L. and Lithgow-Bertelloni, C., 2022, Geophysical Journal International, 228, 1119</a:t>
            </a:r>
          </a:p>
          <a:p>
            <a:pPr marL="342900" indent="-342900">
              <a:buFont typeface="+mj-lt"/>
              <a:buAutoNum type="arabicPeriod"/>
            </a:pPr>
            <a:r>
              <a:rPr lang="en-GB" sz="1600" dirty="0"/>
              <a:t>Yasuda, A. et al., 1994, Journal of Geophysical Research: Solid Earth, 99, B5</a:t>
            </a:r>
          </a:p>
          <a:p>
            <a:pPr marL="342900" indent="-342900">
              <a:buFont typeface="+mj-lt"/>
              <a:buAutoNum type="arabicPeriod"/>
            </a:pPr>
            <a:r>
              <a:rPr lang="en-GB" sz="1600" dirty="0"/>
              <a:t>Pradhan, G.K. et al., 2015, Earth and Planetary Sciences Letters, 431</a:t>
            </a:r>
          </a:p>
          <a:p>
            <a:pPr marL="342900" indent="-342900">
              <a:buFont typeface="+mj-lt"/>
              <a:buAutoNum type="arabicPeriod"/>
            </a:pPr>
            <a:r>
              <a:rPr lang="en-GB" sz="1600" dirty="0" err="1"/>
              <a:t>Ghiorso</a:t>
            </a:r>
            <a:r>
              <a:rPr lang="en-GB" sz="1600" dirty="0"/>
              <a:t>, M.S. et al., 2002, Geochemistry, Geophysics, Geosystems, 3.5</a:t>
            </a:r>
          </a:p>
          <a:p>
            <a:pPr marL="342900" indent="-342900">
              <a:buFont typeface="+mj-lt"/>
              <a:buAutoNum type="arabicPeriod"/>
            </a:pPr>
            <a:r>
              <a:rPr lang="en-GB" sz="1600" dirty="0"/>
              <a:t>Nakagawa, T. et al., 2010, Earth and Planetary Sciences Letters, 296, 3-4</a:t>
            </a:r>
          </a:p>
          <a:p>
            <a:pPr marL="342900" indent="-342900">
              <a:buFont typeface="+mj-lt"/>
              <a:buAutoNum type="arabicPeriod"/>
            </a:pPr>
            <a:endParaRPr lang="en-GB" sz="1600" dirty="0"/>
          </a:p>
          <a:p>
            <a:pPr marL="342900" indent="-342900">
              <a:buFont typeface="+mj-lt"/>
              <a:buAutoNum type="arabicPeriod"/>
            </a:pPr>
            <a:endParaRPr lang="en-GB" sz="1600" dirty="0"/>
          </a:p>
          <a:p>
            <a:pPr marL="342900" indent="-342900">
              <a:buFont typeface="+mj-lt"/>
              <a:buAutoNum type="arabicPeriod"/>
            </a:pPr>
            <a:endParaRPr lang="en-CH" sz="1600" dirty="0"/>
          </a:p>
        </p:txBody>
      </p:sp>
      <p:sp>
        <p:nvSpPr>
          <p:cNvPr id="5" name="Title 4">
            <a:extLst>
              <a:ext uri="{FF2B5EF4-FFF2-40B4-BE49-F238E27FC236}">
                <a16:creationId xmlns:a16="http://schemas.microsoft.com/office/drawing/2014/main" id="{B69E3E32-E7F4-1A44-9718-B8829D70B740}"/>
              </a:ext>
            </a:extLst>
          </p:cNvPr>
          <p:cNvSpPr>
            <a:spLocks noGrp="1"/>
          </p:cNvSpPr>
          <p:nvPr>
            <p:ph type="title"/>
          </p:nvPr>
        </p:nvSpPr>
        <p:spPr>
          <a:xfrm>
            <a:off x="257613" y="472526"/>
            <a:ext cx="11676393" cy="652890"/>
          </a:xfrm>
        </p:spPr>
        <p:txBody>
          <a:bodyPr/>
          <a:lstStyle/>
          <a:p>
            <a:pPr algn="ctr"/>
            <a:r>
              <a:rPr lang="en-GB" sz="3200" dirty="0"/>
              <a:t>Supplementary: References</a:t>
            </a:r>
            <a:endParaRPr lang="en-CH" sz="3200" dirty="0"/>
          </a:p>
        </p:txBody>
      </p:sp>
      <p:sp>
        <p:nvSpPr>
          <p:cNvPr id="13" name="Tekstvak 8">
            <a:extLst>
              <a:ext uri="{FF2B5EF4-FFF2-40B4-BE49-F238E27FC236}">
                <a16:creationId xmlns:a16="http://schemas.microsoft.com/office/drawing/2014/main" id="{A25B479E-2686-5449-A4A5-2B25087B1F65}"/>
              </a:ext>
            </a:extLst>
          </p:cNvPr>
          <p:cNvSpPr txBox="1"/>
          <p:nvPr/>
        </p:nvSpPr>
        <p:spPr>
          <a:xfrm>
            <a:off x="10261143" y="453231"/>
            <a:ext cx="426720" cy="200055"/>
          </a:xfrm>
          <a:prstGeom prst="rect">
            <a:avLst/>
          </a:prstGeom>
          <a:noFill/>
        </p:spPr>
        <p:txBody>
          <a:bodyPr wrap="none" rtlCol="0">
            <a:spAutoFit/>
          </a:bodyPr>
          <a:lstStyle/>
          <a:p>
            <a:pPr algn="ctr"/>
            <a:r>
              <a:rPr lang="en-GB" sz="700" dirty="0">
                <a:solidFill>
                  <a:schemeClr val="bg1"/>
                </a:solidFill>
              </a:rPr>
              <a:t>NASA</a:t>
            </a:r>
          </a:p>
        </p:txBody>
      </p:sp>
    </p:spTree>
    <p:extLst>
      <p:ext uri="{BB962C8B-B14F-4D97-AF65-F5344CB8AC3E}">
        <p14:creationId xmlns:p14="http://schemas.microsoft.com/office/powerpoint/2010/main" val="355236347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1A789D-2955-C844-B1F2-85DC623ABFC0}"/>
              </a:ext>
            </a:extLst>
          </p:cNvPr>
          <p:cNvSpPr>
            <a:spLocks noGrp="1"/>
          </p:cNvSpPr>
          <p:nvPr>
            <p:ph idx="1"/>
          </p:nvPr>
        </p:nvSpPr>
        <p:spPr>
          <a:xfrm>
            <a:off x="81979" y="1226230"/>
            <a:ext cx="7467600" cy="5007880"/>
          </a:xfrm>
        </p:spPr>
        <p:txBody>
          <a:bodyPr/>
          <a:lstStyle/>
          <a:p>
            <a:pPr marL="243516" indent="-243516" algn="just">
              <a:spcBef>
                <a:spcPts val="639"/>
              </a:spcBef>
              <a:buFont typeface="Arial" panose="020B0604020202020204" pitchFamily="34" charset="0"/>
              <a:buChar char="•"/>
            </a:pPr>
            <a:r>
              <a:rPr lang="en-US" b="1" dirty="0"/>
              <a:t>Bulk composition </a:t>
            </a:r>
            <a:r>
              <a:rPr lang="en-US" dirty="0"/>
              <a:t>of a terrestrial planet determines </a:t>
            </a:r>
            <a:r>
              <a:rPr lang="en-US" b="1" dirty="0"/>
              <a:t>structure,</a:t>
            </a:r>
            <a:r>
              <a:rPr lang="en-US" dirty="0"/>
              <a:t> </a:t>
            </a:r>
            <a:r>
              <a:rPr lang="en-US" b="1" dirty="0"/>
              <a:t>mineralogy</a:t>
            </a:r>
            <a:r>
              <a:rPr lang="en-US" dirty="0"/>
              <a:t> and </a:t>
            </a:r>
            <a:r>
              <a:rPr lang="en-US" b="1" dirty="0"/>
              <a:t>rheological properties</a:t>
            </a:r>
            <a:r>
              <a:rPr lang="en-US" dirty="0"/>
              <a:t>; affects thermal evolution.</a:t>
            </a:r>
          </a:p>
          <a:p>
            <a:pPr marL="243516" indent="-243516" algn="just">
              <a:spcBef>
                <a:spcPts val="639"/>
              </a:spcBef>
              <a:buFont typeface="Arial" panose="020B0604020202020204" pitchFamily="34" charset="0"/>
              <a:buChar char="•"/>
            </a:pPr>
            <a:r>
              <a:rPr lang="en-US" dirty="0"/>
              <a:t>Can exoplanet structure and mineralogy deviate from Earth (below)?</a:t>
            </a:r>
          </a:p>
          <a:p>
            <a:pPr marL="243516" indent="-243516" algn="just">
              <a:spcBef>
                <a:spcPts val="639"/>
              </a:spcBef>
              <a:buFont typeface="Arial" panose="020B0604020202020204" pitchFamily="34" charset="0"/>
              <a:buChar char="•"/>
            </a:pPr>
            <a:r>
              <a:rPr lang="en-US" dirty="0"/>
              <a:t>To understand full effect bulk composition, we first need to constrain the </a:t>
            </a:r>
            <a:r>
              <a:rPr lang="en-US" b="1" dirty="0"/>
              <a:t>range</a:t>
            </a:r>
            <a:r>
              <a:rPr lang="en-US" dirty="0"/>
              <a:t> of possible rocky planet compositions.</a:t>
            </a:r>
          </a:p>
        </p:txBody>
      </p:sp>
      <p:sp>
        <p:nvSpPr>
          <p:cNvPr id="5" name="Title 4">
            <a:extLst>
              <a:ext uri="{FF2B5EF4-FFF2-40B4-BE49-F238E27FC236}">
                <a16:creationId xmlns:a16="http://schemas.microsoft.com/office/drawing/2014/main" id="{B69E3E32-E7F4-1A44-9718-B8829D70B740}"/>
              </a:ext>
            </a:extLst>
          </p:cNvPr>
          <p:cNvSpPr>
            <a:spLocks noGrp="1"/>
          </p:cNvSpPr>
          <p:nvPr>
            <p:ph type="title"/>
          </p:nvPr>
        </p:nvSpPr>
        <p:spPr>
          <a:xfrm>
            <a:off x="257613" y="472526"/>
            <a:ext cx="11676393" cy="652890"/>
          </a:xfrm>
        </p:spPr>
        <p:txBody>
          <a:bodyPr/>
          <a:lstStyle/>
          <a:p>
            <a:pPr algn="ctr"/>
            <a:r>
              <a:rPr lang="en-GB" sz="3200" dirty="0"/>
              <a:t>Introduction: Exoplanet diversity</a:t>
            </a:r>
            <a:endParaRPr lang="en-CH" sz="3200" dirty="0"/>
          </a:p>
        </p:txBody>
      </p:sp>
      <p:sp>
        <p:nvSpPr>
          <p:cNvPr id="13" name="Tekstvak 8">
            <a:extLst>
              <a:ext uri="{FF2B5EF4-FFF2-40B4-BE49-F238E27FC236}">
                <a16:creationId xmlns:a16="http://schemas.microsoft.com/office/drawing/2014/main" id="{A25B479E-2686-5449-A4A5-2B25087B1F65}"/>
              </a:ext>
            </a:extLst>
          </p:cNvPr>
          <p:cNvSpPr txBox="1"/>
          <p:nvPr/>
        </p:nvSpPr>
        <p:spPr>
          <a:xfrm>
            <a:off x="10261143" y="453231"/>
            <a:ext cx="426720" cy="200055"/>
          </a:xfrm>
          <a:prstGeom prst="rect">
            <a:avLst/>
          </a:prstGeom>
          <a:noFill/>
        </p:spPr>
        <p:txBody>
          <a:bodyPr wrap="none" rtlCol="0">
            <a:spAutoFit/>
          </a:bodyPr>
          <a:lstStyle/>
          <a:p>
            <a:pPr algn="ctr"/>
            <a:r>
              <a:rPr lang="en-GB" sz="700" dirty="0">
                <a:solidFill>
                  <a:schemeClr val="bg1"/>
                </a:solidFill>
              </a:rPr>
              <a:t>NASA</a:t>
            </a:r>
          </a:p>
        </p:txBody>
      </p:sp>
      <p:sp>
        <p:nvSpPr>
          <p:cNvPr id="7" name="TextBox 6">
            <a:extLst>
              <a:ext uri="{FF2B5EF4-FFF2-40B4-BE49-F238E27FC236}">
                <a16:creationId xmlns:a16="http://schemas.microsoft.com/office/drawing/2014/main" id="{8E95F93D-6C95-4764-ABA4-DF9D2696D48A}"/>
              </a:ext>
            </a:extLst>
          </p:cNvPr>
          <p:cNvSpPr txBox="1"/>
          <p:nvPr/>
        </p:nvSpPr>
        <p:spPr>
          <a:xfrm>
            <a:off x="7783272" y="1396862"/>
            <a:ext cx="4326749" cy="369332"/>
          </a:xfrm>
          <a:prstGeom prst="rect">
            <a:avLst/>
          </a:prstGeom>
          <a:noFill/>
        </p:spPr>
        <p:txBody>
          <a:bodyPr wrap="square" rtlCol="0">
            <a:spAutoFit/>
          </a:bodyPr>
          <a:lstStyle/>
          <a:p>
            <a:pPr algn="ctr"/>
            <a:r>
              <a:rPr lang="en-GB" b="1" dirty="0"/>
              <a:t>Stars show compositional diversity!</a:t>
            </a:r>
          </a:p>
        </p:txBody>
      </p:sp>
      <p:sp>
        <p:nvSpPr>
          <p:cNvPr id="17" name="TextBox 16">
            <a:extLst>
              <a:ext uri="{FF2B5EF4-FFF2-40B4-BE49-F238E27FC236}">
                <a16:creationId xmlns:a16="http://schemas.microsoft.com/office/drawing/2014/main" id="{1EE7FD96-5487-4B46-B3FE-3918514EB58E}"/>
              </a:ext>
            </a:extLst>
          </p:cNvPr>
          <p:cNvSpPr txBox="1"/>
          <p:nvPr/>
        </p:nvSpPr>
        <p:spPr>
          <a:xfrm>
            <a:off x="7783272" y="5648325"/>
            <a:ext cx="4326749" cy="830997"/>
          </a:xfrm>
          <a:prstGeom prst="rect">
            <a:avLst/>
          </a:prstGeom>
          <a:noFill/>
        </p:spPr>
        <p:txBody>
          <a:bodyPr wrap="square" rtlCol="0">
            <a:spAutoFit/>
          </a:bodyPr>
          <a:lstStyle/>
          <a:p>
            <a:r>
              <a:rPr lang="en-GB" sz="1600" dirty="0"/>
              <a:t>Stellar compositions from Hypatia catalog (</a:t>
            </a:r>
            <a:r>
              <a:rPr lang="en-GB" sz="1600" dirty="0" err="1"/>
              <a:t>Hinkel</a:t>
            </a:r>
            <a:r>
              <a:rPr lang="en-GB" sz="1600" dirty="0"/>
              <a:t>+, 2014); figure from Spaargaren+ (2020)</a:t>
            </a:r>
          </a:p>
        </p:txBody>
      </p:sp>
      <p:pic>
        <p:nvPicPr>
          <p:cNvPr id="23" name="Picture 22" descr="Hypatia_revision_final_v2_1.pdf - Adobe Acrobat Reader (64-bit)">
            <a:extLst>
              <a:ext uri="{FF2B5EF4-FFF2-40B4-BE49-F238E27FC236}">
                <a16:creationId xmlns:a16="http://schemas.microsoft.com/office/drawing/2014/main" id="{F70826CD-0365-4FA1-A745-FC1484BA5D3A}"/>
              </a:ext>
            </a:extLst>
          </p:cNvPr>
          <p:cNvPicPr>
            <a:picLocks noChangeAspect="1"/>
          </p:cNvPicPr>
          <p:nvPr/>
        </p:nvPicPr>
        <p:blipFill rotWithShape="1">
          <a:blip r:embed="rId3">
            <a:extLst>
              <a:ext uri="{28A0092B-C50C-407E-A947-70E740481C1C}">
                <a14:useLocalDpi xmlns:a14="http://schemas.microsoft.com/office/drawing/2010/main" val="0"/>
              </a:ext>
            </a:extLst>
          </a:blip>
          <a:srcRect l="24297" t="17653" r="26953" b="7043"/>
          <a:stretch/>
        </p:blipFill>
        <p:spPr>
          <a:xfrm>
            <a:off x="7672366" y="1920082"/>
            <a:ext cx="4486275" cy="3711688"/>
          </a:xfrm>
          <a:prstGeom prst="rect">
            <a:avLst/>
          </a:prstGeom>
        </p:spPr>
      </p:pic>
      <p:sp>
        <p:nvSpPr>
          <p:cNvPr id="11" name="Tekstvak 7">
            <a:extLst>
              <a:ext uri="{FF2B5EF4-FFF2-40B4-BE49-F238E27FC236}">
                <a16:creationId xmlns:a16="http://schemas.microsoft.com/office/drawing/2014/main" id="{3615BA5F-DB33-4F0B-B2A6-C2A221B7F966}"/>
              </a:ext>
            </a:extLst>
          </p:cNvPr>
          <p:cNvSpPr txBox="1"/>
          <p:nvPr/>
        </p:nvSpPr>
        <p:spPr>
          <a:xfrm>
            <a:off x="0" y="6114216"/>
            <a:ext cx="7467600" cy="646331"/>
          </a:xfrm>
          <a:prstGeom prst="rect">
            <a:avLst/>
          </a:prstGeom>
          <a:noFill/>
        </p:spPr>
        <p:txBody>
          <a:bodyPr wrap="square" rtlCol="0">
            <a:spAutoFit/>
          </a:bodyPr>
          <a:lstStyle/>
          <a:p>
            <a:pPr algn="just"/>
            <a:r>
              <a:rPr lang="en-GB" sz="1200" dirty="0"/>
              <a:t>Mineral glossary: </a:t>
            </a:r>
            <a:r>
              <a:rPr lang="en-GB" sz="1200" dirty="0" err="1"/>
              <a:t>Pl:plagioclase</a:t>
            </a:r>
            <a:r>
              <a:rPr lang="en-GB" sz="1200" dirty="0"/>
              <a:t>; </a:t>
            </a:r>
            <a:r>
              <a:rPr lang="en-GB" sz="1200" dirty="0" err="1"/>
              <a:t>Cpx:clinopyroxene</a:t>
            </a:r>
            <a:r>
              <a:rPr lang="en-GB" sz="1200" dirty="0"/>
              <a:t>; </a:t>
            </a:r>
            <a:r>
              <a:rPr lang="en-GB" sz="1200" dirty="0" err="1"/>
              <a:t>Opx:orthopyroxene</a:t>
            </a:r>
            <a:r>
              <a:rPr lang="en-GB" sz="1200" dirty="0"/>
              <a:t>; C2/</a:t>
            </a:r>
            <a:r>
              <a:rPr lang="en-GB" sz="1200" dirty="0" err="1"/>
              <a:t>c:high-pressure</a:t>
            </a:r>
            <a:r>
              <a:rPr lang="en-GB" sz="1200" dirty="0"/>
              <a:t> orthopyroxene; </a:t>
            </a:r>
            <a:r>
              <a:rPr lang="en-GB" sz="1200" dirty="0" err="1"/>
              <a:t>Gt:Garnet</a:t>
            </a:r>
            <a:r>
              <a:rPr lang="en-GB" sz="1200" dirty="0"/>
              <a:t>; </a:t>
            </a:r>
            <a:r>
              <a:rPr lang="en-GB" sz="1200" dirty="0" err="1"/>
              <a:t>Sp:spinel</a:t>
            </a:r>
            <a:r>
              <a:rPr lang="en-GB" sz="1200" dirty="0"/>
              <a:t>; O:olivine; </a:t>
            </a:r>
            <a:r>
              <a:rPr lang="en-GB" sz="1200" dirty="0" err="1"/>
              <a:t>Wad:Wadsleyite</a:t>
            </a:r>
            <a:r>
              <a:rPr lang="en-GB" sz="1200" dirty="0"/>
              <a:t>; </a:t>
            </a:r>
            <a:r>
              <a:rPr lang="en-GB" sz="1200" dirty="0" err="1"/>
              <a:t>Ring:Ringwoodite</a:t>
            </a:r>
            <a:r>
              <a:rPr lang="en-GB" sz="1200" dirty="0"/>
              <a:t>; </a:t>
            </a:r>
            <a:r>
              <a:rPr lang="en-GB" sz="1200" dirty="0" err="1"/>
              <a:t>Bm:bridgmanite</a:t>
            </a:r>
            <a:r>
              <a:rPr lang="en-GB" sz="1200" dirty="0"/>
              <a:t>; </a:t>
            </a:r>
            <a:r>
              <a:rPr lang="en-GB" sz="1200" dirty="0" err="1"/>
              <a:t>Ppv:post-perovskite</a:t>
            </a:r>
            <a:r>
              <a:rPr lang="en-GB" sz="1200" dirty="0"/>
              <a:t>; </a:t>
            </a:r>
            <a:r>
              <a:rPr lang="en-GB" sz="1200" dirty="0" err="1"/>
              <a:t>St:stishovite</a:t>
            </a:r>
            <a:r>
              <a:rPr lang="en-GB" sz="1200" dirty="0"/>
              <a:t>; </a:t>
            </a:r>
            <a:r>
              <a:rPr lang="en-GB" sz="1200" dirty="0" err="1"/>
              <a:t>Ca-Pv:Ca-perovskite</a:t>
            </a:r>
            <a:r>
              <a:rPr lang="en-GB" sz="1200" dirty="0"/>
              <a:t>; </a:t>
            </a:r>
            <a:r>
              <a:rPr lang="en-GB" sz="1200" dirty="0" err="1"/>
              <a:t>Fp:ferropericlase</a:t>
            </a:r>
            <a:r>
              <a:rPr lang="en-GB" sz="1200" dirty="0"/>
              <a:t>. Figures from Spaargaren+ (accepted to </a:t>
            </a:r>
            <a:r>
              <a:rPr lang="en-GB" sz="1200" dirty="0" err="1"/>
              <a:t>ApJ</a:t>
            </a:r>
            <a:r>
              <a:rPr lang="en-GB" sz="1200" dirty="0"/>
              <a:t>)</a:t>
            </a:r>
          </a:p>
        </p:txBody>
      </p:sp>
      <p:pic>
        <p:nvPicPr>
          <p:cNvPr id="12" name="Picture 11">
            <a:extLst>
              <a:ext uri="{FF2B5EF4-FFF2-40B4-BE49-F238E27FC236}">
                <a16:creationId xmlns:a16="http://schemas.microsoft.com/office/drawing/2014/main" id="{4CAAC226-6754-47BB-81DE-78341BE96506}"/>
              </a:ext>
            </a:extLst>
          </p:cNvPr>
          <p:cNvPicPr>
            <a:picLocks noChangeAspect="1"/>
          </p:cNvPicPr>
          <p:nvPr/>
        </p:nvPicPr>
        <p:blipFill rotWithShape="1">
          <a:blip r:embed="rId4">
            <a:extLst>
              <a:ext uri="{28A0092B-C50C-407E-A947-70E740481C1C}">
                <a14:useLocalDpi xmlns:a14="http://schemas.microsoft.com/office/drawing/2010/main" val="0"/>
              </a:ext>
            </a:extLst>
          </a:blip>
          <a:srcRect t="1684" r="54742" b="55754"/>
          <a:stretch/>
        </p:blipFill>
        <p:spPr>
          <a:xfrm>
            <a:off x="635529" y="2946748"/>
            <a:ext cx="5457063" cy="3063777"/>
          </a:xfrm>
          <a:prstGeom prst="rect">
            <a:avLst/>
          </a:prstGeom>
        </p:spPr>
      </p:pic>
      <p:sp>
        <p:nvSpPr>
          <p:cNvPr id="14" name="TextBox 13">
            <a:extLst>
              <a:ext uri="{FF2B5EF4-FFF2-40B4-BE49-F238E27FC236}">
                <a16:creationId xmlns:a16="http://schemas.microsoft.com/office/drawing/2014/main" id="{AE23CD16-CF6C-45E3-A5ED-435E4FBC6220}"/>
              </a:ext>
            </a:extLst>
          </p:cNvPr>
          <p:cNvSpPr txBox="1"/>
          <p:nvPr/>
        </p:nvSpPr>
        <p:spPr>
          <a:xfrm>
            <a:off x="2859741" y="2706333"/>
            <a:ext cx="1084729" cy="307777"/>
          </a:xfrm>
          <a:prstGeom prst="rect">
            <a:avLst/>
          </a:prstGeom>
          <a:solidFill>
            <a:schemeClr val="bg1"/>
          </a:solidFill>
        </p:spPr>
        <p:txBody>
          <a:bodyPr wrap="square" rtlCol="0">
            <a:spAutoFit/>
          </a:bodyPr>
          <a:lstStyle/>
          <a:p>
            <a:pPr algn="ctr"/>
            <a:r>
              <a:rPr lang="en-GB" sz="1400" dirty="0"/>
              <a:t>Earth</a:t>
            </a:r>
            <a:endParaRPr lang="en-CH" sz="1400" dirty="0"/>
          </a:p>
        </p:txBody>
      </p:sp>
      <p:pic>
        <p:nvPicPr>
          <p:cNvPr id="15" name="Picture 14">
            <a:extLst>
              <a:ext uri="{FF2B5EF4-FFF2-40B4-BE49-F238E27FC236}">
                <a16:creationId xmlns:a16="http://schemas.microsoft.com/office/drawing/2014/main" id="{F2D412EF-1589-4D5B-97AE-3E606A3D2818}"/>
              </a:ext>
            </a:extLst>
          </p:cNvPr>
          <p:cNvPicPr>
            <a:picLocks noChangeAspect="1"/>
          </p:cNvPicPr>
          <p:nvPr/>
        </p:nvPicPr>
        <p:blipFill rotWithShape="1">
          <a:blip r:embed="rId4">
            <a:extLst>
              <a:ext uri="{28A0092B-C50C-407E-A947-70E740481C1C}">
                <a14:useLocalDpi xmlns:a14="http://schemas.microsoft.com/office/drawing/2010/main" val="0"/>
              </a:ext>
            </a:extLst>
          </a:blip>
          <a:srcRect l="-382" t="96531" r="52572" b="-628"/>
          <a:stretch/>
        </p:blipFill>
        <p:spPr>
          <a:xfrm>
            <a:off x="934422" y="5945209"/>
            <a:ext cx="4859276" cy="248617"/>
          </a:xfrm>
          <a:prstGeom prst="rect">
            <a:avLst/>
          </a:prstGeom>
        </p:spPr>
      </p:pic>
    </p:spTree>
    <p:extLst>
      <p:ext uri="{BB962C8B-B14F-4D97-AF65-F5344CB8AC3E}">
        <p14:creationId xmlns:p14="http://schemas.microsoft.com/office/powerpoint/2010/main" val="191571573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1A789D-2955-C844-B1F2-85DC623ABFC0}"/>
              </a:ext>
            </a:extLst>
          </p:cNvPr>
          <p:cNvSpPr>
            <a:spLocks noGrp="1"/>
          </p:cNvSpPr>
          <p:nvPr>
            <p:ph idx="1"/>
          </p:nvPr>
        </p:nvSpPr>
        <p:spPr>
          <a:xfrm>
            <a:off x="431800" y="1457324"/>
            <a:ext cx="7035800" cy="4776785"/>
          </a:xfrm>
        </p:spPr>
        <p:txBody>
          <a:bodyPr/>
          <a:lstStyle/>
          <a:p>
            <a:r>
              <a:rPr lang="en-GB" dirty="0"/>
              <a:t>Planet-forming disk and host star </a:t>
            </a:r>
            <a:r>
              <a:rPr lang="en-GB" b="1" dirty="0"/>
              <a:t>share composition</a:t>
            </a:r>
          </a:p>
          <a:p>
            <a:endParaRPr lang="en-GB" dirty="0"/>
          </a:p>
          <a:p>
            <a:r>
              <a:rPr lang="en-GB" dirty="0"/>
              <a:t>Can use stellar composition to constrain planet composition</a:t>
            </a:r>
          </a:p>
          <a:p>
            <a:endParaRPr lang="en-GB" dirty="0"/>
          </a:p>
          <a:p>
            <a:r>
              <a:rPr lang="en-GB" b="1" dirty="0"/>
              <a:t>Stellar abundances </a:t>
            </a:r>
            <a:r>
              <a:rPr lang="en-GB" dirty="0"/>
              <a:t>(relatively) easy to measure; available</a:t>
            </a:r>
          </a:p>
          <a:p>
            <a:endParaRPr lang="en-GB" dirty="0"/>
          </a:p>
          <a:p>
            <a:r>
              <a:rPr lang="en-GB" dirty="0"/>
              <a:t>Aims:</a:t>
            </a:r>
          </a:p>
          <a:p>
            <a:pPr lvl="1"/>
            <a:r>
              <a:rPr lang="en-GB" sz="1600" dirty="0"/>
              <a:t>Constrain rocky exoplanet compositions using stellar compositions</a:t>
            </a:r>
          </a:p>
          <a:p>
            <a:pPr lvl="1"/>
            <a:r>
              <a:rPr lang="en-GB" sz="1600" dirty="0"/>
              <a:t>Study effects composition on planet properties</a:t>
            </a:r>
          </a:p>
          <a:p>
            <a:pPr lvl="1"/>
            <a:r>
              <a:rPr lang="en-GB" sz="1600" dirty="0"/>
              <a:t>Study long-term planet evolution for rocky planets with varying compositions</a:t>
            </a:r>
          </a:p>
          <a:p>
            <a:endParaRPr lang="en-CH" dirty="0"/>
          </a:p>
        </p:txBody>
      </p:sp>
      <p:sp>
        <p:nvSpPr>
          <p:cNvPr id="5" name="Title 4">
            <a:extLst>
              <a:ext uri="{FF2B5EF4-FFF2-40B4-BE49-F238E27FC236}">
                <a16:creationId xmlns:a16="http://schemas.microsoft.com/office/drawing/2014/main" id="{B69E3E32-E7F4-1A44-9718-B8829D70B740}"/>
              </a:ext>
            </a:extLst>
          </p:cNvPr>
          <p:cNvSpPr>
            <a:spLocks noGrp="1"/>
          </p:cNvSpPr>
          <p:nvPr>
            <p:ph type="title"/>
          </p:nvPr>
        </p:nvSpPr>
        <p:spPr>
          <a:xfrm>
            <a:off x="257613" y="472525"/>
            <a:ext cx="11676393" cy="746675"/>
          </a:xfrm>
        </p:spPr>
        <p:txBody>
          <a:bodyPr/>
          <a:lstStyle/>
          <a:p>
            <a:pPr algn="ctr"/>
            <a:r>
              <a:rPr lang="en-GB" sz="3200" dirty="0"/>
              <a:t>Introduction: Star-planet compositional link</a:t>
            </a:r>
            <a:endParaRPr lang="en-CH" sz="3200" dirty="0"/>
          </a:p>
        </p:txBody>
      </p:sp>
      <p:sp>
        <p:nvSpPr>
          <p:cNvPr id="13" name="Tekstvak 8">
            <a:extLst>
              <a:ext uri="{FF2B5EF4-FFF2-40B4-BE49-F238E27FC236}">
                <a16:creationId xmlns:a16="http://schemas.microsoft.com/office/drawing/2014/main" id="{A25B479E-2686-5449-A4A5-2B25087B1F65}"/>
              </a:ext>
            </a:extLst>
          </p:cNvPr>
          <p:cNvSpPr txBox="1"/>
          <p:nvPr/>
        </p:nvSpPr>
        <p:spPr>
          <a:xfrm>
            <a:off x="10261143" y="453231"/>
            <a:ext cx="426720" cy="200055"/>
          </a:xfrm>
          <a:prstGeom prst="rect">
            <a:avLst/>
          </a:prstGeom>
          <a:noFill/>
        </p:spPr>
        <p:txBody>
          <a:bodyPr wrap="none" rtlCol="0">
            <a:spAutoFit/>
          </a:bodyPr>
          <a:lstStyle/>
          <a:p>
            <a:pPr algn="ctr"/>
            <a:r>
              <a:rPr lang="en-GB" sz="700" dirty="0">
                <a:solidFill>
                  <a:schemeClr val="bg1"/>
                </a:solidFill>
              </a:rPr>
              <a:t>NASA</a:t>
            </a:r>
          </a:p>
        </p:txBody>
      </p:sp>
      <p:pic>
        <p:nvPicPr>
          <p:cNvPr id="16" name="Picture 2">
            <a:extLst>
              <a:ext uri="{FF2B5EF4-FFF2-40B4-BE49-F238E27FC236}">
                <a16:creationId xmlns:a16="http://schemas.microsoft.com/office/drawing/2014/main" id="{96E5AB1F-C4DB-497D-8DE6-A95D146C5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1582" y="1404409"/>
            <a:ext cx="4162424" cy="346868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5CFF547-9F18-4C76-A646-0B036E26B4B5}"/>
              </a:ext>
            </a:extLst>
          </p:cNvPr>
          <p:cNvSpPr txBox="1"/>
          <p:nvPr/>
        </p:nvSpPr>
        <p:spPr>
          <a:xfrm>
            <a:off x="7771582" y="4873096"/>
            <a:ext cx="4296592" cy="1569660"/>
          </a:xfrm>
          <a:prstGeom prst="rect">
            <a:avLst/>
          </a:prstGeom>
          <a:noFill/>
        </p:spPr>
        <p:txBody>
          <a:bodyPr wrap="square" rtlCol="0">
            <a:spAutoFit/>
          </a:bodyPr>
          <a:lstStyle/>
          <a:p>
            <a:r>
              <a:rPr lang="en-CH" sz="1600" dirty="0"/>
              <a:t>Adibekyan+ (202</a:t>
            </a:r>
            <a:r>
              <a:rPr lang="en-GB" sz="1600" dirty="0"/>
              <a:t>1</a:t>
            </a:r>
            <a:r>
              <a:rPr lang="en-CH" sz="1600" dirty="0"/>
              <a:t>)</a:t>
            </a:r>
            <a:r>
              <a:rPr lang="en-GB" sz="1600" dirty="0"/>
              <a:t> link core mass fractions inferred from exoplanet mass-radius (y-axis) measurements to expected core sizes from stellar abundances (x-axis). They find a clear linear trend, with some exceptions (Super-Mercuries)</a:t>
            </a:r>
            <a:endParaRPr lang="en-CH" sz="1600" dirty="0"/>
          </a:p>
        </p:txBody>
      </p:sp>
    </p:spTree>
    <p:extLst>
      <p:ext uri="{BB962C8B-B14F-4D97-AF65-F5344CB8AC3E}">
        <p14:creationId xmlns:p14="http://schemas.microsoft.com/office/powerpoint/2010/main" val="367576065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1800" y="1444525"/>
            <a:ext cx="4835525" cy="4789585"/>
          </a:xfrm>
        </p:spPr>
        <p:txBody>
          <a:bodyPr/>
          <a:lstStyle/>
          <a:p>
            <a:r>
              <a:rPr lang="en-GB" dirty="0"/>
              <a:t>Comparing </a:t>
            </a:r>
            <a:r>
              <a:rPr lang="en-GB" b="1" dirty="0"/>
              <a:t>Earth</a:t>
            </a:r>
            <a:r>
              <a:rPr lang="en-GB" dirty="0"/>
              <a:t> and </a:t>
            </a:r>
            <a:r>
              <a:rPr lang="en-GB" b="1" dirty="0"/>
              <a:t>Sun</a:t>
            </a:r>
            <a:r>
              <a:rPr lang="en-GB" dirty="0"/>
              <a:t> composition: Simple general trend</a:t>
            </a:r>
          </a:p>
          <a:p>
            <a:endParaRPr lang="en-GB" dirty="0"/>
          </a:p>
          <a:p>
            <a:r>
              <a:rPr lang="en-GB" dirty="0"/>
              <a:t>Compositionally identical for </a:t>
            </a:r>
            <a:r>
              <a:rPr lang="en-GB" b="1" dirty="0"/>
              <a:t>refractory</a:t>
            </a:r>
            <a:r>
              <a:rPr lang="en-GB" dirty="0"/>
              <a:t> (high-Tc) elements, such as Ca, Al</a:t>
            </a:r>
          </a:p>
          <a:p>
            <a:endParaRPr lang="en-GB" dirty="0"/>
          </a:p>
          <a:p>
            <a:r>
              <a:rPr lang="en-GB" dirty="0"/>
              <a:t>Earth progressively more depleted for </a:t>
            </a:r>
            <a:r>
              <a:rPr lang="en-GB" b="1" dirty="0"/>
              <a:t>volatile</a:t>
            </a:r>
            <a:r>
              <a:rPr lang="en-GB" dirty="0"/>
              <a:t> (low-Tc) elements</a:t>
            </a:r>
          </a:p>
          <a:p>
            <a:endParaRPr lang="en-GB" dirty="0"/>
          </a:p>
          <a:p>
            <a:r>
              <a:rPr lang="en-GB" dirty="0"/>
              <a:t>General result of planet formation process =&gt; </a:t>
            </a:r>
            <a:r>
              <a:rPr lang="en-GB" b="1" dirty="0"/>
              <a:t>rocky exoplanets </a:t>
            </a:r>
            <a:r>
              <a:rPr lang="en-GB" dirty="0"/>
              <a:t>also devolatilized</a:t>
            </a:r>
          </a:p>
          <a:p>
            <a:endParaRPr lang="en-GB" dirty="0"/>
          </a:p>
          <a:p>
            <a:r>
              <a:rPr lang="en-GB" dirty="0"/>
              <a:t>Apply Earth-Sun </a:t>
            </a:r>
            <a:r>
              <a:rPr lang="en-GB" b="1" dirty="0"/>
              <a:t>devolatilization trend </a:t>
            </a:r>
            <a:r>
              <a:rPr lang="en-GB" dirty="0"/>
              <a:t>to stellar abundances to simulate planet formation</a:t>
            </a:r>
          </a:p>
          <a:p>
            <a:endParaRPr lang="en-GB" dirty="0"/>
          </a:p>
          <a:p>
            <a:endParaRPr lang="en-GB" dirty="0"/>
          </a:p>
        </p:txBody>
      </p:sp>
      <p:sp>
        <p:nvSpPr>
          <p:cNvPr id="9" name="Tekstvak 7">
            <a:extLst>
              <a:ext uri="{FF2B5EF4-FFF2-40B4-BE49-F238E27FC236}">
                <a16:creationId xmlns:a16="http://schemas.microsoft.com/office/drawing/2014/main" id="{40C1E69A-3967-4E58-BEBD-EE91BFFD71DD}"/>
              </a:ext>
            </a:extLst>
          </p:cNvPr>
          <p:cNvSpPr txBox="1"/>
          <p:nvPr/>
        </p:nvSpPr>
        <p:spPr>
          <a:xfrm>
            <a:off x="5191125" y="5903893"/>
            <a:ext cx="6915150" cy="830997"/>
          </a:xfrm>
          <a:prstGeom prst="rect">
            <a:avLst/>
          </a:prstGeom>
          <a:noFill/>
        </p:spPr>
        <p:txBody>
          <a:bodyPr wrap="square" rtlCol="0">
            <a:spAutoFit/>
          </a:bodyPr>
          <a:lstStyle/>
          <a:p>
            <a:pPr algn="ctr"/>
            <a:r>
              <a:rPr lang="en-GB" sz="1600" dirty="0"/>
              <a:t>Element abundance ratios between Earth and the Sun, normalized to refractory element Al, and plotted against 50% condensation temperature of each element (Tc from </a:t>
            </a:r>
            <a:r>
              <a:rPr lang="en-GB" sz="1600" dirty="0" err="1"/>
              <a:t>Lodders</a:t>
            </a:r>
            <a:r>
              <a:rPr lang="en-GB" sz="1600" dirty="0"/>
              <a:t>+, 2003); figure from Wang et al. (2019)</a:t>
            </a:r>
          </a:p>
        </p:txBody>
      </p:sp>
      <p:sp>
        <p:nvSpPr>
          <p:cNvPr id="11" name="Title 6">
            <a:extLst>
              <a:ext uri="{FF2B5EF4-FFF2-40B4-BE49-F238E27FC236}">
                <a16:creationId xmlns:a16="http://schemas.microsoft.com/office/drawing/2014/main" id="{14075EED-FB70-0E41-828F-C6974F25CE9A}"/>
              </a:ext>
            </a:extLst>
          </p:cNvPr>
          <p:cNvSpPr txBox="1">
            <a:spLocks/>
          </p:cNvSpPr>
          <p:nvPr/>
        </p:nvSpPr>
        <p:spPr bwMode="gray">
          <a:xfrm>
            <a:off x="269410" y="463250"/>
            <a:ext cx="11646365" cy="637682"/>
          </a:xfrm>
          <a:prstGeom prst="rect">
            <a:avLst/>
          </a:prstGeom>
          <a:solidFill>
            <a:schemeClr val="bg1"/>
          </a:solidFill>
        </p:spPr>
        <p:txBody>
          <a:bodyPr vert="horz" lIns="144000" tIns="54000" rIns="144000" bIns="0" rtlCol="0" anchor="t" anchorCtr="0">
            <a:noAutofit/>
          </a:bodyPr>
          <a:lstStyle>
            <a:lvl1pPr algn="l" defTabSz="685800" rtl="0" eaLnBrk="1" latinLnBrk="0" hangingPunct="1">
              <a:lnSpc>
                <a:spcPct val="100000"/>
              </a:lnSpc>
              <a:spcBef>
                <a:spcPct val="0"/>
              </a:spcBef>
              <a:buNone/>
              <a:defRPr sz="2100" b="1" kern="1200">
                <a:solidFill>
                  <a:schemeClr val="tx1"/>
                </a:solidFill>
                <a:latin typeface="+mj-lt"/>
                <a:ea typeface="+mj-ea"/>
                <a:cs typeface="+mj-cs"/>
              </a:defRPr>
            </a:lvl1pPr>
          </a:lstStyle>
          <a:p>
            <a:pPr algn="ctr"/>
            <a:r>
              <a:rPr lang="en-GB" sz="3200" dirty="0"/>
              <a:t>Exoplanet compositions: Devolatilization</a:t>
            </a:r>
          </a:p>
        </p:txBody>
      </p:sp>
      <p:pic>
        <p:nvPicPr>
          <p:cNvPr id="12" name="Picture 11">
            <a:extLst>
              <a:ext uri="{FF2B5EF4-FFF2-40B4-BE49-F238E27FC236}">
                <a16:creationId xmlns:a16="http://schemas.microsoft.com/office/drawing/2014/main" id="{8C584460-DB21-45D4-A202-A1F30BD434B8}"/>
              </a:ext>
            </a:extLst>
          </p:cNvPr>
          <p:cNvPicPr>
            <a:picLocks noChangeAspect="1"/>
          </p:cNvPicPr>
          <p:nvPr/>
        </p:nvPicPr>
        <p:blipFill rotWithShape="1">
          <a:blip r:embed="rId2"/>
          <a:srcRect l="13846" t="27484" r="30184" b="8442"/>
          <a:stretch/>
        </p:blipFill>
        <p:spPr>
          <a:xfrm>
            <a:off x="5467837" y="1444525"/>
            <a:ext cx="6724163" cy="4312543"/>
          </a:xfrm>
          <a:prstGeom prst="rect">
            <a:avLst/>
          </a:prstGeom>
        </p:spPr>
      </p:pic>
    </p:spTree>
    <p:extLst>
      <p:ext uri="{BB962C8B-B14F-4D97-AF65-F5344CB8AC3E}">
        <p14:creationId xmlns:p14="http://schemas.microsoft.com/office/powerpoint/2010/main" val="203205119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7">
            <a:extLst>
              <a:ext uri="{FF2B5EF4-FFF2-40B4-BE49-F238E27FC236}">
                <a16:creationId xmlns:a16="http://schemas.microsoft.com/office/drawing/2014/main" id="{40C1E69A-3967-4E58-BEBD-EE91BFFD71DD}"/>
              </a:ext>
            </a:extLst>
          </p:cNvPr>
          <p:cNvSpPr txBox="1"/>
          <p:nvPr/>
        </p:nvSpPr>
        <p:spPr>
          <a:xfrm>
            <a:off x="269411" y="5651947"/>
            <a:ext cx="11646364" cy="1077218"/>
          </a:xfrm>
          <a:prstGeom prst="rect">
            <a:avLst/>
          </a:prstGeom>
          <a:noFill/>
        </p:spPr>
        <p:txBody>
          <a:bodyPr wrap="square" rtlCol="0">
            <a:spAutoFit/>
          </a:bodyPr>
          <a:lstStyle/>
          <a:p>
            <a:pPr algn="ctr"/>
            <a:r>
              <a:rPr lang="en-GB" sz="1600" b="1" dirty="0"/>
              <a:t>Bulk stellar compositions </a:t>
            </a:r>
            <a:r>
              <a:rPr lang="en-GB" sz="1600" dirty="0"/>
              <a:t>(red) from combining Hypatia catalog (</a:t>
            </a:r>
            <a:r>
              <a:rPr lang="en-GB" sz="1600" dirty="0" err="1"/>
              <a:t>Hinkel</a:t>
            </a:r>
            <a:r>
              <a:rPr lang="en-GB" sz="1600" dirty="0"/>
              <a:t>+, 2014) and GALAH catalog (</a:t>
            </a:r>
            <a:r>
              <a:rPr lang="en-GB" sz="1600" dirty="0" err="1"/>
              <a:t>Buder</a:t>
            </a:r>
            <a:r>
              <a:rPr lang="en-GB" sz="1600" dirty="0"/>
              <a:t>+, 2018); compositions for Solar neighbourhood (&lt;200 pc). </a:t>
            </a:r>
            <a:r>
              <a:rPr lang="en-GB" sz="1600" b="1" dirty="0"/>
              <a:t>Bulk exoplanet compositions </a:t>
            </a:r>
            <a:r>
              <a:rPr lang="en-GB" sz="1600" dirty="0"/>
              <a:t>(blue) are from applying devolatilization trend to stellar abundance data. Little difference for Fe, Mg, Si, as their condensation temperatures are similar. More pronounced difference between Ca and Al (refractory), and Na (moderately volatile). Figure from Spaargaren+ (Accepted to </a:t>
            </a:r>
            <a:r>
              <a:rPr lang="en-GB" sz="1600" dirty="0" err="1"/>
              <a:t>ApJ</a:t>
            </a:r>
            <a:r>
              <a:rPr lang="en-GB" sz="1600" dirty="0"/>
              <a:t>).</a:t>
            </a:r>
          </a:p>
        </p:txBody>
      </p:sp>
      <p:sp>
        <p:nvSpPr>
          <p:cNvPr id="11" name="Title 6">
            <a:extLst>
              <a:ext uri="{FF2B5EF4-FFF2-40B4-BE49-F238E27FC236}">
                <a16:creationId xmlns:a16="http://schemas.microsoft.com/office/drawing/2014/main" id="{14075EED-FB70-0E41-828F-C6974F25CE9A}"/>
              </a:ext>
            </a:extLst>
          </p:cNvPr>
          <p:cNvSpPr txBox="1">
            <a:spLocks/>
          </p:cNvSpPr>
          <p:nvPr/>
        </p:nvSpPr>
        <p:spPr bwMode="gray">
          <a:xfrm>
            <a:off x="269410" y="463250"/>
            <a:ext cx="11646365" cy="637682"/>
          </a:xfrm>
          <a:prstGeom prst="rect">
            <a:avLst/>
          </a:prstGeom>
          <a:solidFill>
            <a:schemeClr val="bg1"/>
          </a:solidFill>
        </p:spPr>
        <p:txBody>
          <a:bodyPr vert="horz" lIns="144000" tIns="54000" rIns="144000" bIns="0" rtlCol="0" anchor="t" anchorCtr="0">
            <a:noAutofit/>
          </a:bodyPr>
          <a:lstStyle>
            <a:lvl1pPr algn="l" defTabSz="685800" rtl="0" eaLnBrk="1" latinLnBrk="0" hangingPunct="1">
              <a:lnSpc>
                <a:spcPct val="100000"/>
              </a:lnSpc>
              <a:spcBef>
                <a:spcPct val="0"/>
              </a:spcBef>
              <a:buNone/>
              <a:defRPr sz="2100" b="1" kern="1200">
                <a:solidFill>
                  <a:schemeClr val="tx1"/>
                </a:solidFill>
                <a:latin typeface="+mj-lt"/>
                <a:ea typeface="+mj-ea"/>
                <a:cs typeface="+mj-cs"/>
              </a:defRPr>
            </a:lvl1pPr>
          </a:lstStyle>
          <a:p>
            <a:pPr algn="ctr"/>
            <a:r>
              <a:rPr lang="en-GB" sz="3200" dirty="0"/>
              <a:t>Exoplanet compositions: Stellar compositions</a:t>
            </a:r>
          </a:p>
        </p:txBody>
      </p:sp>
      <p:pic>
        <p:nvPicPr>
          <p:cNvPr id="6" name="Picture 5">
            <a:extLst>
              <a:ext uri="{FF2B5EF4-FFF2-40B4-BE49-F238E27FC236}">
                <a16:creationId xmlns:a16="http://schemas.microsoft.com/office/drawing/2014/main" id="{4950D1B4-01E6-4601-9E15-E50E5D3290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 y="1088630"/>
            <a:ext cx="10635928" cy="4378719"/>
          </a:xfrm>
          <a:prstGeom prst="rect">
            <a:avLst/>
          </a:prstGeom>
        </p:spPr>
      </p:pic>
      <p:sp>
        <p:nvSpPr>
          <p:cNvPr id="5" name="Rectangle 4">
            <a:extLst>
              <a:ext uri="{FF2B5EF4-FFF2-40B4-BE49-F238E27FC236}">
                <a16:creationId xmlns:a16="http://schemas.microsoft.com/office/drawing/2014/main" id="{3B844115-FB8E-40DF-959D-F80A188C72F0}"/>
              </a:ext>
            </a:extLst>
          </p:cNvPr>
          <p:cNvSpPr/>
          <p:nvPr/>
        </p:nvSpPr>
        <p:spPr>
          <a:xfrm>
            <a:off x="771525" y="1088630"/>
            <a:ext cx="666750" cy="30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2F73491-9A45-44CC-889F-1384D0E8A363}"/>
              </a:ext>
            </a:extLst>
          </p:cNvPr>
          <p:cNvSpPr/>
          <p:nvPr/>
        </p:nvSpPr>
        <p:spPr>
          <a:xfrm>
            <a:off x="10753725" y="1106120"/>
            <a:ext cx="666750" cy="30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15DC44D-B9DD-41C9-BD64-ABDACF446A61}"/>
              </a:ext>
            </a:extLst>
          </p:cNvPr>
          <p:cNvSpPr/>
          <p:nvPr/>
        </p:nvSpPr>
        <p:spPr>
          <a:xfrm>
            <a:off x="10906125" y="1258520"/>
            <a:ext cx="666750" cy="30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1607591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a:extLst>
              <a:ext uri="{FF2B5EF4-FFF2-40B4-BE49-F238E27FC236}">
                <a16:creationId xmlns:a16="http://schemas.microsoft.com/office/drawing/2014/main" id="{14075EED-FB70-0E41-828F-C6974F25CE9A}"/>
              </a:ext>
            </a:extLst>
          </p:cNvPr>
          <p:cNvSpPr txBox="1">
            <a:spLocks/>
          </p:cNvSpPr>
          <p:nvPr/>
        </p:nvSpPr>
        <p:spPr bwMode="gray">
          <a:xfrm>
            <a:off x="269410" y="463250"/>
            <a:ext cx="11646365" cy="637682"/>
          </a:xfrm>
          <a:prstGeom prst="rect">
            <a:avLst/>
          </a:prstGeom>
          <a:solidFill>
            <a:schemeClr val="bg1"/>
          </a:solidFill>
        </p:spPr>
        <p:txBody>
          <a:bodyPr vert="horz" lIns="144000" tIns="54000" rIns="144000" bIns="0" rtlCol="0" anchor="t" anchorCtr="0">
            <a:noAutofit/>
          </a:bodyPr>
          <a:lstStyle>
            <a:lvl1pPr algn="l" defTabSz="685800" rtl="0" eaLnBrk="1" latinLnBrk="0" hangingPunct="1">
              <a:lnSpc>
                <a:spcPct val="100000"/>
              </a:lnSpc>
              <a:spcBef>
                <a:spcPct val="0"/>
              </a:spcBef>
              <a:buNone/>
              <a:defRPr sz="2100" b="1" kern="1200">
                <a:solidFill>
                  <a:schemeClr val="tx1"/>
                </a:solidFill>
                <a:latin typeface="+mj-lt"/>
                <a:ea typeface="+mj-ea"/>
                <a:cs typeface="+mj-cs"/>
              </a:defRPr>
            </a:lvl1pPr>
          </a:lstStyle>
          <a:p>
            <a:pPr algn="ctr"/>
            <a:r>
              <a:rPr lang="en-GB" sz="3200" dirty="0"/>
              <a:t>Exoplanet compositions: Exoplanet compositions</a:t>
            </a:r>
          </a:p>
        </p:txBody>
      </p:sp>
      <p:sp>
        <p:nvSpPr>
          <p:cNvPr id="5" name="Rectangle 4">
            <a:extLst>
              <a:ext uri="{FF2B5EF4-FFF2-40B4-BE49-F238E27FC236}">
                <a16:creationId xmlns:a16="http://schemas.microsoft.com/office/drawing/2014/main" id="{3B844115-FB8E-40DF-959D-F80A188C72F0}"/>
              </a:ext>
            </a:extLst>
          </p:cNvPr>
          <p:cNvSpPr/>
          <p:nvPr/>
        </p:nvSpPr>
        <p:spPr>
          <a:xfrm>
            <a:off x="771525" y="1088630"/>
            <a:ext cx="666750" cy="30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2F73491-9A45-44CC-889F-1384D0E8A363}"/>
              </a:ext>
            </a:extLst>
          </p:cNvPr>
          <p:cNvSpPr/>
          <p:nvPr/>
        </p:nvSpPr>
        <p:spPr>
          <a:xfrm>
            <a:off x="10753725" y="1106120"/>
            <a:ext cx="666750" cy="30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15DC44D-B9DD-41C9-BD64-ABDACF446A61}"/>
              </a:ext>
            </a:extLst>
          </p:cNvPr>
          <p:cNvSpPr/>
          <p:nvPr/>
        </p:nvSpPr>
        <p:spPr>
          <a:xfrm>
            <a:off x="10906125" y="1258520"/>
            <a:ext cx="666750" cy="30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66366E7-70E4-4616-8DC5-143BBAD11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218" y="1239640"/>
            <a:ext cx="7717157" cy="5155109"/>
          </a:xfrm>
          <a:prstGeom prst="rect">
            <a:avLst/>
          </a:prstGeom>
        </p:spPr>
      </p:pic>
      <p:sp>
        <p:nvSpPr>
          <p:cNvPr id="10" name="Content Placeholder 1">
            <a:extLst>
              <a:ext uri="{FF2B5EF4-FFF2-40B4-BE49-F238E27FC236}">
                <a16:creationId xmlns:a16="http://schemas.microsoft.com/office/drawing/2014/main" id="{27477D67-9796-4660-89A7-61E902581514}"/>
              </a:ext>
            </a:extLst>
          </p:cNvPr>
          <p:cNvSpPr>
            <a:spLocks noGrp="1"/>
          </p:cNvSpPr>
          <p:nvPr>
            <p:ph idx="1"/>
          </p:nvPr>
        </p:nvSpPr>
        <p:spPr>
          <a:xfrm>
            <a:off x="0" y="1239641"/>
            <a:ext cx="4314825" cy="5342134"/>
          </a:xfrm>
        </p:spPr>
        <p:txBody>
          <a:bodyPr/>
          <a:lstStyle/>
          <a:p>
            <a:pPr marL="342900" indent="-342900">
              <a:buFont typeface="+mj-lt"/>
              <a:buAutoNum type="alphaLcParenR"/>
            </a:pPr>
            <a:r>
              <a:rPr lang="en-GB" dirty="0"/>
              <a:t>Mantle Mg/Si (molar) controls </a:t>
            </a:r>
            <a:r>
              <a:rPr lang="en-GB" b="1" dirty="0"/>
              <a:t>mantle mineralogy and viscosity</a:t>
            </a:r>
            <a:r>
              <a:rPr lang="en-GB" dirty="0"/>
              <a:t>. Earth is fairly average</a:t>
            </a:r>
            <a:br>
              <a:rPr lang="en-GB" dirty="0"/>
            </a:br>
            <a:endParaRPr lang="en-GB" dirty="0"/>
          </a:p>
          <a:p>
            <a:pPr marL="342900" indent="-342900">
              <a:buFont typeface="+mj-lt"/>
              <a:buAutoNum type="alphaLcParenR"/>
            </a:pPr>
            <a:r>
              <a:rPr lang="en-GB" dirty="0"/>
              <a:t>Core size mainly depends on stellar [Fe/Mg], affects dynamics. Earth has above-average core size.</a:t>
            </a:r>
            <a:br>
              <a:rPr lang="en-GB" dirty="0"/>
            </a:br>
            <a:endParaRPr lang="en-GB" dirty="0"/>
          </a:p>
          <a:p>
            <a:pPr marL="342900" indent="-342900">
              <a:buFont typeface="+mj-lt"/>
              <a:buAutoNum type="alphaLcParenR"/>
            </a:pPr>
            <a:r>
              <a:rPr lang="en-GB" dirty="0"/>
              <a:t>Minor elements (</a:t>
            </a:r>
            <a:r>
              <a:rPr lang="en-GB" dirty="0" err="1"/>
              <a:t>Ca+Al+Na</a:t>
            </a:r>
            <a:r>
              <a:rPr lang="en-GB" dirty="0"/>
              <a:t>; cf. </a:t>
            </a:r>
            <a:r>
              <a:rPr lang="en-GB" dirty="0" err="1"/>
              <a:t>Fe+Mg+Si</a:t>
            </a:r>
            <a:r>
              <a:rPr lang="en-GB" dirty="0"/>
              <a:t>) form a small part of the Earth mantle, and exoplanets are not much different. </a:t>
            </a:r>
            <a:r>
              <a:rPr lang="en-GB" b="1" dirty="0"/>
              <a:t>Most exoplanet mantles consist mainly of </a:t>
            </a:r>
            <a:r>
              <a:rPr lang="en-GB" b="1" dirty="0" err="1"/>
              <a:t>Fe,Mg</a:t>
            </a:r>
            <a:r>
              <a:rPr lang="en-GB" b="1" dirty="0"/>
              <a:t>-silicates</a:t>
            </a:r>
            <a:endParaRPr lang="en-GB" dirty="0"/>
          </a:p>
          <a:p>
            <a:pPr marL="342900" indent="-342900">
              <a:buFont typeface="+mj-lt"/>
              <a:buAutoNum type="alphaLcParenR"/>
            </a:pPr>
            <a:endParaRPr lang="en-GB" dirty="0"/>
          </a:p>
          <a:p>
            <a:pPr marL="342900" indent="-342900">
              <a:buFont typeface="+mj-lt"/>
              <a:buAutoNum type="alphaLcParenR"/>
            </a:pPr>
            <a:r>
              <a:rPr lang="en-GB" dirty="0"/>
              <a:t>Ca/Al shows how minor elements are distributed (Na often low abundance due to volatility)</a:t>
            </a:r>
          </a:p>
        </p:txBody>
      </p:sp>
      <p:sp>
        <p:nvSpPr>
          <p:cNvPr id="12" name="Tekstvak 7">
            <a:extLst>
              <a:ext uri="{FF2B5EF4-FFF2-40B4-BE49-F238E27FC236}">
                <a16:creationId xmlns:a16="http://schemas.microsoft.com/office/drawing/2014/main" id="{C2B031AE-1803-478D-81E5-FF2945E6CF36}"/>
              </a:ext>
            </a:extLst>
          </p:cNvPr>
          <p:cNvSpPr txBox="1"/>
          <p:nvPr/>
        </p:nvSpPr>
        <p:spPr>
          <a:xfrm>
            <a:off x="4695824" y="6499849"/>
            <a:ext cx="7381875" cy="338554"/>
          </a:xfrm>
          <a:prstGeom prst="rect">
            <a:avLst/>
          </a:prstGeom>
          <a:noFill/>
        </p:spPr>
        <p:txBody>
          <a:bodyPr wrap="square" rtlCol="0">
            <a:spAutoFit/>
          </a:bodyPr>
          <a:lstStyle/>
          <a:p>
            <a:pPr algn="ctr"/>
            <a:r>
              <a:rPr lang="en-GB" sz="1600" dirty="0"/>
              <a:t>Exoplanet bulk composition histograms (Spaargaren+, Accepted to </a:t>
            </a:r>
            <a:r>
              <a:rPr lang="en-GB" sz="1600" dirty="0" err="1"/>
              <a:t>ApJ</a:t>
            </a:r>
            <a:r>
              <a:rPr lang="en-GB" sz="1600" dirty="0"/>
              <a:t>).</a:t>
            </a:r>
          </a:p>
        </p:txBody>
      </p:sp>
    </p:spTree>
    <p:extLst>
      <p:ext uri="{BB962C8B-B14F-4D97-AF65-F5344CB8AC3E}">
        <p14:creationId xmlns:p14="http://schemas.microsoft.com/office/powerpoint/2010/main" val="320663273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a:extLst>
              <a:ext uri="{FF2B5EF4-FFF2-40B4-BE49-F238E27FC236}">
                <a16:creationId xmlns:a16="http://schemas.microsoft.com/office/drawing/2014/main" id="{14075EED-FB70-0E41-828F-C6974F25CE9A}"/>
              </a:ext>
            </a:extLst>
          </p:cNvPr>
          <p:cNvSpPr txBox="1">
            <a:spLocks/>
          </p:cNvSpPr>
          <p:nvPr/>
        </p:nvSpPr>
        <p:spPr bwMode="gray">
          <a:xfrm>
            <a:off x="269410" y="463250"/>
            <a:ext cx="11646365" cy="637682"/>
          </a:xfrm>
          <a:prstGeom prst="rect">
            <a:avLst/>
          </a:prstGeom>
          <a:solidFill>
            <a:schemeClr val="bg1"/>
          </a:solidFill>
        </p:spPr>
        <p:txBody>
          <a:bodyPr vert="horz" lIns="144000" tIns="54000" rIns="144000" bIns="0" rtlCol="0" anchor="t" anchorCtr="0">
            <a:noAutofit/>
          </a:bodyPr>
          <a:lstStyle>
            <a:lvl1pPr algn="l" defTabSz="685800" rtl="0" eaLnBrk="1" latinLnBrk="0" hangingPunct="1">
              <a:lnSpc>
                <a:spcPct val="100000"/>
              </a:lnSpc>
              <a:spcBef>
                <a:spcPct val="0"/>
              </a:spcBef>
              <a:buNone/>
              <a:defRPr sz="2100" b="1" kern="1200">
                <a:solidFill>
                  <a:schemeClr val="tx1"/>
                </a:solidFill>
                <a:latin typeface="+mj-lt"/>
                <a:ea typeface="+mj-ea"/>
                <a:cs typeface="+mj-cs"/>
              </a:defRPr>
            </a:lvl1pPr>
          </a:lstStyle>
          <a:p>
            <a:pPr algn="ctr"/>
            <a:r>
              <a:rPr lang="en-GB" sz="3200" dirty="0"/>
              <a:t>Exoplanet compositions: Compositional trends</a:t>
            </a:r>
          </a:p>
        </p:txBody>
      </p:sp>
      <p:sp>
        <p:nvSpPr>
          <p:cNvPr id="5" name="Rectangle 4">
            <a:extLst>
              <a:ext uri="{FF2B5EF4-FFF2-40B4-BE49-F238E27FC236}">
                <a16:creationId xmlns:a16="http://schemas.microsoft.com/office/drawing/2014/main" id="{3B844115-FB8E-40DF-959D-F80A188C72F0}"/>
              </a:ext>
            </a:extLst>
          </p:cNvPr>
          <p:cNvSpPr/>
          <p:nvPr/>
        </p:nvSpPr>
        <p:spPr>
          <a:xfrm>
            <a:off x="771525" y="1088630"/>
            <a:ext cx="666750" cy="30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2F73491-9A45-44CC-889F-1384D0E8A363}"/>
              </a:ext>
            </a:extLst>
          </p:cNvPr>
          <p:cNvSpPr/>
          <p:nvPr/>
        </p:nvSpPr>
        <p:spPr>
          <a:xfrm>
            <a:off x="10753725" y="1106120"/>
            <a:ext cx="666750" cy="30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15DC44D-B9DD-41C9-BD64-ABDACF446A61}"/>
              </a:ext>
            </a:extLst>
          </p:cNvPr>
          <p:cNvSpPr/>
          <p:nvPr/>
        </p:nvSpPr>
        <p:spPr>
          <a:xfrm>
            <a:off x="10906125" y="1258520"/>
            <a:ext cx="666750" cy="30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1">
            <a:extLst>
              <a:ext uri="{FF2B5EF4-FFF2-40B4-BE49-F238E27FC236}">
                <a16:creationId xmlns:a16="http://schemas.microsoft.com/office/drawing/2014/main" id="{27477D67-9796-4660-89A7-61E902581514}"/>
              </a:ext>
            </a:extLst>
          </p:cNvPr>
          <p:cNvSpPr>
            <a:spLocks noGrp="1"/>
          </p:cNvSpPr>
          <p:nvPr>
            <p:ph idx="1"/>
          </p:nvPr>
        </p:nvSpPr>
        <p:spPr>
          <a:xfrm>
            <a:off x="114300" y="1239640"/>
            <a:ext cx="6071347" cy="2615139"/>
          </a:xfrm>
        </p:spPr>
        <p:txBody>
          <a:bodyPr/>
          <a:lstStyle/>
          <a:p>
            <a:r>
              <a:rPr lang="en-GB" dirty="0"/>
              <a:t>Stellar composition evolves with time </a:t>
            </a:r>
          </a:p>
          <a:p>
            <a:r>
              <a:rPr lang="en-GB" dirty="0"/>
              <a:t>Exoplanets with larger cores typically have lower Mg/Si (see below)</a:t>
            </a:r>
          </a:p>
          <a:p>
            <a:r>
              <a:rPr lang="en-GB" dirty="0"/>
              <a:t>Stellar Fe/Mg increases with time, Mg/Si decreases (see right)</a:t>
            </a:r>
          </a:p>
          <a:p>
            <a:r>
              <a:rPr lang="en-GB" dirty="0"/>
              <a:t>Young planets form with </a:t>
            </a:r>
            <a:r>
              <a:rPr lang="en-GB" b="1" dirty="0"/>
              <a:t>larger cores </a:t>
            </a:r>
            <a:r>
              <a:rPr lang="en-GB" dirty="0"/>
              <a:t>and </a:t>
            </a:r>
            <a:r>
              <a:rPr lang="en-GB" b="1" dirty="0"/>
              <a:t>stiffer mantles </a:t>
            </a:r>
            <a:br>
              <a:rPr lang="en-GB" b="1" dirty="0"/>
            </a:br>
            <a:endParaRPr lang="en-GB" b="1" dirty="0"/>
          </a:p>
        </p:txBody>
      </p:sp>
      <p:sp>
        <p:nvSpPr>
          <p:cNvPr id="12" name="Tekstvak 7">
            <a:extLst>
              <a:ext uri="{FF2B5EF4-FFF2-40B4-BE49-F238E27FC236}">
                <a16:creationId xmlns:a16="http://schemas.microsoft.com/office/drawing/2014/main" id="{C2B031AE-1803-478D-81E5-FF2945E6CF36}"/>
              </a:ext>
            </a:extLst>
          </p:cNvPr>
          <p:cNvSpPr txBox="1"/>
          <p:nvPr/>
        </p:nvSpPr>
        <p:spPr>
          <a:xfrm>
            <a:off x="4893733" y="6330514"/>
            <a:ext cx="7154335" cy="584775"/>
          </a:xfrm>
          <a:prstGeom prst="rect">
            <a:avLst/>
          </a:prstGeom>
          <a:noFill/>
        </p:spPr>
        <p:txBody>
          <a:bodyPr wrap="square" rtlCol="0">
            <a:spAutoFit/>
          </a:bodyPr>
          <a:lstStyle/>
          <a:p>
            <a:pPr algn="ctr"/>
            <a:r>
              <a:rPr lang="en-GB" sz="1600" dirty="0"/>
              <a:t>Stellar compositions as a function of age </a:t>
            </a:r>
          </a:p>
          <a:p>
            <a:pPr algn="ctr"/>
            <a:r>
              <a:rPr lang="en-GB" sz="1600" dirty="0"/>
              <a:t>Bedell+ (2018; left), Spaargaren+ (accepted to </a:t>
            </a:r>
            <a:r>
              <a:rPr lang="en-GB" sz="1600" dirty="0" err="1"/>
              <a:t>ApJ</a:t>
            </a:r>
            <a:r>
              <a:rPr lang="en-GB" sz="1600" dirty="0"/>
              <a:t>, right)</a:t>
            </a:r>
          </a:p>
        </p:txBody>
      </p:sp>
      <p:pic>
        <p:nvPicPr>
          <p:cNvPr id="15" name="Picture 14">
            <a:extLst>
              <a:ext uri="{FF2B5EF4-FFF2-40B4-BE49-F238E27FC236}">
                <a16:creationId xmlns:a16="http://schemas.microsoft.com/office/drawing/2014/main" id="{930BF302-3218-46C0-A815-F960722C402B}"/>
              </a:ext>
            </a:extLst>
          </p:cNvPr>
          <p:cNvPicPr>
            <a:picLocks noChangeAspect="1"/>
          </p:cNvPicPr>
          <p:nvPr/>
        </p:nvPicPr>
        <p:blipFill rotWithShape="1">
          <a:blip r:embed="rId2">
            <a:extLst>
              <a:ext uri="{28A0092B-C50C-407E-A947-70E740481C1C}">
                <a14:useLocalDpi xmlns:a14="http://schemas.microsoft.com/office/drawing/2010/main" val="0"/>
              </a:ext>
            </a:extLst>
          </a:blip>
          <a:srcRect r="33134"/>
          <a:stretch/>
        </p:blipFill>
        <p:spPr>
          <a:xfrm>
            <a:off x="6743895" y="1535555"/>
            <a:ext cx="5178695" cy="4786078"/>
          </a:xfrm>
          <a:prstGeom prst="rect">
            <a:avLst/>
          </a:prstGeom>
        </p:spPr>
      </p:pic>
      <p:pic>
        <p:nvPicPr>
          <p:cNvPr id="16" name="Picture 15">
            <a:extLst>
              <a:ext uri="{FF2B5EF4-FFF2-40B4-BE49-F238E27FC236}">
                <a16:creationId xmlns:a16="http://schemas.microsoft.com/office/drawing/2014/main" id="{65460DCE-374B-4C6B-838E-17E47FAE9089}"/>
              </a:ext>
            </a:extLst>
          </p:cNvPr>
          <p:cNvPicPr>
            <a:picLocks noChangeAspect="1"/>
          </p:cNvPicPr>
          <p:nvPr/>
        </p:nvPicPr>
        <p:blipFill rotWithShape="1">
          <a:blip r:embed="rId3">
            <a:extLst>
              <a:ext uri="{28A0092B-C50C-407E-A947-70E740481C1C}">
                <a14:useLocalDpi xmlns:a14="http://schemas.microsoft.com/office/drawing/2010/main" val="0"/>
              </a:ext>
            </a:extLst>
          </a:blip>
          <a:srcRect t="45869" r="46331"/>
          <a:stretch/>
        </p:blipFill>
        <p:spPr>
          <a:xfrm>
            <a:off x="4318000" y="4037324"/>
            <a:ext cx="2425895" cy="2252693"/>
          </a:xfrm>
          <a:prstGeom prst="rect">
            <a:avLst/>
          </a:prstGeom>
        </p:spPr>
      </p:pic>
      <p:pic>
        <p:nvPicPr>
          <p:cNvPr id="19" name="Content Placeholder 8">
            <a:extLst>
              <a:ext uri="{FF2B5EF4-FFF2-40B4-BE49-F238E27FC236}">
                <a16:creationId xmlns:a16="http://schemas.microsoft.com/office/drawing/2014/main" id="{ACCE1C32-9226-4253-8FCA-DD10B935FA07}"/>
              </a:ext>
            </a:extLst>
          </p:cNvPr>
          <p:cNvPicPr>
            <a:picLocks noChangeAspect="1"/>
          </p:cNvPicPr>
          <p:nvPr/>
        </p:nvPicPr>
        <p:blipFill rotWithShape="1">
          <a:blip r:embed="rId4">
            <a:extLst>
              <a:ext uri="{28A0092B-C50C-407E-A947-70E740481C1C}">
                <a14:useLocalDpi xmlns:a14="http://schemas.microsoft.com/office/drawing/2010/main" val="0"/>
              </a:ext>
            </a:extLst>
          </a:blip>
          <a:srcRect r="51605" b="54800"/>
          <a:stretch/>
        </p:blipFill>
        <p:spPr>
          <a:xfrm>
            <a:off x="340959" y="3499349"/>
            <a:ext cx="3550479" cy="2143019"/>
          </a:xfrm>
          <a:prstGeom prst="rect">
            <a:avLst/>
          </a:prstGeom>
        </p:spPr>
      </p:pic>
      <p:pic>
        <p:nvPicPr>
          <p:cNvPr id="20" name="Content Placeholder 8">
            <a:extLst>
              <a:ext uri="{FF2B5EF4-FFF2-40B4-BE49-F238E27FC236}">
                <a16:creationId xmlns:a16="http://schemas.microsoft.com/office/drawing/2014/main" id="{AC85D4D9-A67C-4011-AD03-A5642B3EE2BA}"/>
              </a:ext>
            </a:extLst>
          </p:cNvPr>
          <p:cNvPicPr>
            <a:picLocks noChangeAspect="1"/>
          </p:cNvPicPr>
          <p:nvPr/>
        </p:nvPicPr>
        <p:blipFill rotWithShape="1">
          <a:blip r:embed="rId4">
            <a:extLst>
              <a:ext uri="{28A0092B-C50C-407E-A947-70E740481C1C}">
                <a14:useLocalDpi xmlns:a14="http://schemas.microsoft.com/office/drawing/2010/main" val="0"/>
              </a:ext>
            </a:extLst>
          </a:blip>
          <a:srcRect t="95328" r="50047"/>
          <a:stretch/>
        </p:blipFill>
        <p:spPr>
          <a:xfrm>
            <a:off x="340959" y="5567720"/>
            <a:ext cx="3664779" cy="221536"/>
          </a:xfrm>
          <a:prstGeom prst="rect">
            <a:avLst/>
          </a:prstGeom>
        </p:spPr>
      </p:pic>
      <p:sp>
        <p:nvSpPr>
          <p:cNvPr id="2" name="TextBox 1">
            <a:extLst>
              <a:ext uri="{FF2B5EF4-FFF2-40B4-BE49-F238E27FC236}">
                <a16:creationId xmlns:a16="http://schemas.microsoft.com/office/drawing/2014/main" id="{6AE6B18D-4317-4A64-8B55-94E668E945B6}"/>
              </a:ext>
            </a:extLst>
          </p:cNvPr>
          <p:cNvSpPr txBox="1"/>
          <p:nvPr/>
        </p:nvSpPr>
        <p:spPr>
          <a:xfrm>
            <a:off x="114299" y="5797724"/>
            <a:ext cx="4500033" cy="1077218"/>
          </a:xfrm>
          <a:prstGeom prst="rect">
            <a:avLst/>
          </a:prstGeom>
          <a:noFill/>
        </p:spPr>
        <p:txBody>
          <a:bodyPr wrap="square" rtlCol="0">
            <a:spAutoFit/>
          </a:bodyPr>
          <a:lstStyle/>
          <a:p>
            <a:r>
              <a:rPr lang="en-GB" sz="1600" dirty="0"/>
              <a:t>Planet compositions (Mantle Mg/Si vs core mass fraction), Earth (McDonough, 2003), Sun (</a:t>
            </a:r>
            <a:r>
              <a:rPr lang="en-GB" sz="1600" dirty="0" err="1"/>
              <a:t>Lodders</a:t>
            </a:r>
            <a:r>
              <a:rPr lang="en-GB" sz="1600" dirty="0"/>
              <a:t>+, 2009), and some representative compositions (orange; Spaargaren+, </a:t>
            </a:r>
            <a:r>
              <a:rPr lang="en-GB" sz="1600" dirty="0" err="1"/>
              <a:t>ApJ</a:t>
            </a:r>
            <a:r>
              <a:rPr lang="en-GB" sz="1600" dirty="0"/>
              <a:t>)</a:t>
            </a:r>
          </a:p>
        </p:txBody>
      </p:sp>
      <p:sp>
        <p:nvSpPr>
          <p:cNvPr id="3" name="Rectangle 2">
            <a:extLst>
              <a:ext uri="{FF2B5EF4-FFF2-40B4-BE49-F238E27FC236}">
                <a16:creationId xmlns:a16="http://schemas.microsoft.com/office/drawing/2014/main" id="{8643628B-8A6E-456B-9BDA-E5454995FDBD}"/>
              </a:ext>
            </a:extLst>
          </p:cNvPr>
          <p:cNvSpPr/>
          <p:nvPr/>
        </p:nvSpPr>
        <p:spPr>
          <a:xfrm>
            <a:off x="4258733" y="3854779"/>
            <a:ext cx="423334" cy="260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2794551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a:extLst>
              <a:ext uri="{FF2B5EF4-FFF2-40B4-BE49-F238E27FC236}">
                <a16:creationId xmlns:a16="http://schemas.microsoft.com/office/drawing/2014/main" id="{14075EED-FB70-0E41-828F-C6974F25CE9A}"/>
              </a:ext>
            </a:extLst>
          </p:cNvPr>
          <p:cNvSpPr txBox="1">
            <a:spLocks/>
          </p:cNvSpPr>
          <p:nvPr/>
        </p:nvSpPr>
        <p:spPr bwMode="gray">
          <a:xfrm>
            <a:off x="269410" y="463250"/>
            <a:ext cx="11646365" cy="637682"/>
          </a:xfrm>
          <a:prstGeom prst="rect">
            <a:avLst/>
          </a:prstGeom>
          <a:solidFill>
            <a:schemeClr val="bg1"/>
          </a:solidFill>
        </p:spPr>
        <p:txBody>
          <a:bodyPr vert="horz" lIns="144000" tIns="54000" rIns="144000" bIns="0" rtlCol="0" anchor="t" anchorCtr="0">
            <a:noAutofit/>
          </a:bodyPr>
          <a:lstStyle>
            <a:lvl1pPr algn="l" defTabSz="685800" rtl="0" eaLnBrk="1" latinLnBrk="0" hangingPunct="1">
              <a:lnSpc>
                <a:spcPct val="100000"/>
              </a:lnSpc>
              <a:spcBef>
                <a:spcPct val="0"/>
              </a:spcBef>
              <a:buNone/>
              <a:defRPr sz="2100" b="1" kern="1200">
                <a:solidFill>
                  <a:schemeClr val="tx1"/>
                </a:solidFill>
                <a:latin typeface="+mj-lt"/>
                <a:ea typeface="+mj-ea"/>
                <a:cs typeface="+mj-cs"/>
              </a:defRPr>
            </a:lvl1pPr>
          </a:lstStyle>
          <a:p>
            <a:pPr algn="ctr"/>
            <a:r>
              <a:rPr lang="en-GB" sz="3200" dirty="0"/>
              <a:t>Exoplanet dynamics: Mantle mineralogy</a:t>
            </a:r>
          </a:p>
        </p:txBody>
      </p:sp>
      <p:sp>
        <p:nvSpPr>
          <p:cNvPr id="5" name="Rectangle 4">
            <a:extLst>
              <a:ext uri="{FF2B5EF4-FFF2-40B4-BE49-F238E27FC236}">
                <a16:creationId xmlns:a16="http://schemas.microsoft.com/office/drawing/2014/main" id="{3B844115-FB8E-40DF-959D-F80A188C72F0}"/>
              </a:ext>
            </a:extLst>
          </p:cNvPr>
          <p:cNvSpPr/>
          <p:nvPr/>
        </p:nvSpPr>
        <p:spPr>
          <a:xfrm>
            <a:off x="771525" y="1088630"/>
            <a:ext cx="666750" cy="30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2F73491-9A45-44CC-889F-1384D0E8A363}"/>
              </a:ext>
            </a:extLst>
          </p:cNvPr>
          <p:cNvSpPr/>
          <p:nvPr/>
        </p:nvSpPr>
        <p:spPr>
          <a:xfrm>
            <a:off x="10753725" y="1106120"/>
            <a:ext cx="666750" cy="30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15DC44D-B9DD-41C9-BD64-ABDACF446A61}"/>
              </a:ext>
            </a:extLst>
          </p:cNvPr>
          <p:cNvSpPr/>
          <p:nvPr/>
        </p:nvSpPr>
        <p:spPr>
          <a:xfrm>
            <a:off x="10906125" y="1258520"/>
            <a:ext cx="666750" cy="30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1">
            <a:extLst>
              <a:ext uri="{FF2B5EF4-FFF2-40B4-BE49-F238E27FC236}">
                <a16:creationId xmlns:a16="http://schemas.microsoft.com/office/drawing/2014/main" id="{27477D67-9796-4660-89A7-61E902581514}"/>
              </a:ext>
            </a:extLst>
          </p:cNvPr>
          <p:cNvSpPr>
            <a:spLocks noGrp="1"/>
          </p:cNvSpPr>
          <p:nvPr>
            <p:ph idx="1"/>
          </p:nvPr>
        </p:nvSpPr>
        <p:spPr>
          <a:xfrm>
            <a:off x="125506" y="1219200"/>
            <a:ext cx="6864319" cy="5014910"/>
          </a:xfrm>
        </p:spPr>
        <p:txBody>
          <a:bodyPr/>
          <a:lstStyle/>
          <a:p>
            <a:r>
              <a:rPr lang="en-GB" dirty="0"/>
              <a:t>Bulk exoplanet mantle compositions -&gt;</a:t>
            </a:r>
          </a:p>
          <a:p>
            <a:r>
              <a:rPr lang="en-GB" dirty="0"/>
              <a:t>Use Perple_X (Connolly, 2005) to simulate mineralogy</a:t>
            </a:r>
          </a:p>
          <a:p>
            <a:r>
              <a:rPr lang="en-GB" dirty="0"/>
              <a:t>Database from </a:t>
            </a:r>
            <a:r>
              <a:rPr lang="en-GB" dirty="0" err="1"/>
              <a:t>Stixrude+Lithgow-Bertelloni</a:t>
            </a:r>
            <a:r>
              <a:rPr lang="en-GB" dirty="0"/>
              <a:t> (2022; same for all figures from here on)</a:t>
            </a:r>
          </a:p>
          <a:p>
            <a:r>
              <a:rPr lang="en-GB" dirty="0"/>
              <a:t>Mineral species similar to Earth, relative abundances deviate</a:t>
            </a:r>
            <a:br>
              <a:rPr lang="en-GB" dirty="0"/>
            </a:br>
            <a:endParaRPr lang="en-GB" dirty="0"/>
          </a:p>
        </p:txBody>
      </p:sp>
      <p:sp>
        <p:nvSpPr>
          <p:cNvPr id="12" name="Tekstvak 7">
            <a:extLst>
              <a:ext uri="{FF2B5EF4-FFF2-40B4-BE49-F238E27FC236}">
                <a16:creationId xmlns:a16="http://schemas.microsoft.com/office/drawing/2014/main" id="{C2B031AE-1803-478D-81E5-FF2945E6CF36}"/>
              </a:ext>
            </a:extLst>
          </p:cNvPr>
          <p:cNvSpPr txBox="1"/>
          <p:nvPr/>
        </p:nvSpPr>
        <p:spPr>
          <a:xfrm>
            <a:off x="0" y="6114216"/>
            <a:ext cx="7467600" cy="646331"/>
          </a:xfrm>
          <a:prstGeom prst="rect">
            <a:avLst/>
          </a:prstGeom>
          <a:noFill/>
        </p:spPr>
        <p:txBody>
          <a:bodyPr wrap="square" rtlCol="0">
            <a:spAutoFit/>
          </a:bodyPr>
          <a:lstStyle/>
          <a:p>
            <a:pPr algn="just"/>
            <a:r>
              <a:rPr lang="en-GB" sz="1200" dirty="0"/>
              <a:t>Mineral glossary: </a:t>
            </a:r>
            <a:r>
              <a:rPr lang="en-GB" sz="1200" dirty="0" err="1"/>
              <a:t>Pl:plagioclase</a:t>
            </a:r>
            <a:r>
              <a:rPr lang="en-GB" sz="1200" dirty="0"/>
              <a:t>; </a:t>
            </a:r>
            <a:r>
              <a:rPr lang="en-GB" sz="1200" dirty="0" err="1"/>
              <a:t>Cpx:clinopyroxene</a:t>
            </a:r>
            <a:r>
              <a:rPr lang="en-GB" sz="1200" dirty="0"/>
              <a:t>; </a:t>
            </a:r>
            <a:r>
              <a:rPr lang="en-GB" sz="1200" dirty="0" err="1"/>
              <a:t>Opx:orthopyroxene</a:t>
            </a:r>
            <a:r>
              <a:rPr lang="en-GB" sz="1200" dirty="0"/>
              <a:t>; C2/</a:t>
            </a:r>
            <a:r>
              <a:rPr lang="en-GB" sz="1200" dirty="0" err="1"/>
              <a:t>c:high-pressure</a:t>
            </a:r>
            <a:r>
              <a:rPr lang="en-GB" sz="1200" dirty="0"/>
              <a:t> orthopyroxene; </a:t>
            </a:r>
            <a:r>
              <a:rPr lang="en-GB" sz="1200" dirty="0" err="1"/>
              <a:t>Gt:Garnet</a:t>
            </a:r>
            <a:r>
              <a:rPr lang="en-GB" sz="1200" dirty="0"/>
              <a:t>; </a:t>
            </a:r>
            <a:r>
              <a:rPr lang="en-GB" sz="1200" dirty="0" err="1"/>
              <a:t>Sp:spinel</a:t>
            </a:r>
            <a:r>
              <a:rPr lang="en-GB" sz="1200" dirty="0"/>
              <a:t>; O:olivine; </a:t>
            </a:r>
            <a:r>
              <a:rPr lang="en-GB" sz="1200" dirty="0" err="1"/>
              <a:t>Wad:Wadsleyite</a:t>
            </a:r>
            <a:r>
              <a:rPr lang="en-GB" sz="1200" dirty="0"/>
              <a:t>; </a:t>
            </a:r>
            <a:r>
              <a:rPr lang="en-GB" sz="1200" dirty="0" err="1"/>
              <a:t>Ring:Ringwoodite</a:t>
            </a:r>
            <a:r>
              <a:rPr lang="en-GB" sz="1200" dirty="0"/>
              <a:t>; </a:t>
            </a:r>
            <a:r>
              <a:rPr lang="en-GB" sz="1200" dirty="0" err="1"/>
              <a:t>Bm:bridgmanite</a:t>
            </a:r>
            <a:r>
              <a:rPr lang="en-GB" sz="1200" dirty="0"/>
              <a:t>; </a:t>
            </a:r>
            <a:r>
              <a:rPr lang="en-GB" sz="1200" dirty="0" err="1"/>
              <a:t>Ppv:post-perovskite</a:t>
            </a:r>
            <a:r>
              <a:rPr lang="en-GB" sz="1200" dirty="0"/>
              <a:t>; </a:t>
            </a:r>
            <a:r>
              <a:rPr lang="en-GB" sz="1200" dirty="0" err="1"/>
              <a:t>St:stishovite</a:t>
            </a:r>
            <a:r>
              <a:rPr lang="en-GB" sz="1200" dirty="0"/>
              <a:t>; </a:t>
            </a:r>
            <a:r>
              <a:rPr lang="en-GB" sz="1200" dirty="0" err="1"/>
              <a:t>Ca-Pv:Ca-perovskite</a:t>
            </a:r>
            <a:r>
              <a:rPr lang="en-GB" sz="1200" dirty="0"/>
              <a:t>; </a:t>
            </a:r>
            <a:r>
              <a:rPr lang="en-GB" sz="1200" dirty="0" err="1"/>
              <a:t>Fp:ferropericlase</a:t>
            </a:r>
            <a:r>
              <a:rPr lang="en-GB" sz="1200" dirty="0"/>
              <a:t>. Figures from Spaargaren+ (accepted to </a:t>
            </a:r>
            <a:r>
              <a:rPr lang="en-GB" sz="1200" dirty="0" err="1"/>
              <a:t>ApJ</a:t>
            </a:r>
            <a:r>
              <a:rPr lang="en-GB" sz="1200" dirty="0"/>
              <a:t>)</a:t>
            </a:r>
          </a:p>
        </p:txBody>
      </p:sp>
      <p:sp>
        <p:nvSpPr>
          <p:cNvPr id="3" name="Rectangle 2">
            <a:extLst>
              <a:ext uri="{FF2B5EF4-FFF2-40B4-BE49-F238E27FC236}">
                <a16:creationId xmlns:a16="http://schemas.microsoft.com/office/drawing/2014/main" id="{8643628B-8A6E-456B-9BDA-E5454995FDBD}"/>
              </a:ext>
            </a:extLst>
          </p:cNvPr>
          <p:cNvSpPr/>
          <p:nvPr/>
        </p:nvSpPr>
        <p:spPr>
          <a:xfrm>
            <a:off x="4258733" y="3854779"/>
            <a:ext cx="423334" cy="260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09B2FE89-C5F0-4327-8EAD-67BF17C6788D}"/>
              </a:ext>
            </a:extLst>
          </p:cNvPr>
          <p:cNvPicPr>
            <a:picLocks noChangeAspect="1"/>
          </p:cNvPicPr>
          <p:nvPr/>
        </p:nvPicPr>
        <p:blipFill rotWithShape="1">
          <a:blip r:embed="rId2">
            <a:extLst>
              <a:ext uri="{28A0092B-C50C-407E-A947-70E740481C1C}">
                <a14:useLocalDpi xmlns:a14="http://schemas.microsoft.com/office/drawing/2010/main" val="0"/>
              </a:ext>
            </a:extLst>
          </a:blip>
          <a:srcRect t="1684" r="54742" b="55754"/>
          <a:stretch/>
        </p:blipFill>
        <p:spPr>
          <a:xfrm>
            <a:off x="635529" y="2946748"/>
            <a:ext cx="5457063" cy="3063777"/>
          </a:xfrm>
          <a:prstGeom prst="rect">
            <a:avLst/>
          </a:prstGeom>
        </p:spPr>
      </p:pic>
      <p:sp>
        <p:nvSpPr>
          <p:cNvPr id="18" name="Rectangle 17">
            <a:extLst>
              <a:ext uri="{FF2B5EF4-FFF2-40B4-BE49-F238E27FC236}">
                <a16:creationId xmlns:a16="http://schemas.microsoft.com/office/drawing/2014/main" id="{EBD3A401-E249-4292-94DF-27A2CF7163C4}"/>
              </a:ext>
            </a:extLst>
          </p:cNvPr>
          <p:cNvSpPr/>
          <p:nvPr/>
        </p:nvSpPr>
        <p:spPr>
          <a:xfrm>
            <a:off x="3049098" y="2802417"/>
            <a:ext cx="1029762" cy="212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pic>
        <p:nvPicPr>
          <p:cNvPr id="25" name="Picture 24">
            <a:extLst>
              <a:ext uri="{FF2B5EF4-FFF2-40B4-BE49-F238E27FC236}">
                <a16:creationId xmlns:a16="http://schemas.microsoft.com/office/drawing/2014/main" id="{3CDE4D32-2F53-4807-9FB4-8D1BED21444B}"/>
              </a:ext>
            </a:extLst>
          </p:cNvPr>
          <p:cNvPicPr>
            <a:picLocks noChangeAspect="1"/>
          </p:cNvPicPr>
          <p:nvPr/>
        </p:nvPicPr>
        <p:blipFill rotWithShape="1">
          <a:blip r:embed="rId2">
            <a:extLst>
              <a:ext uri="{28A0092B-C50C-407E-A947-70E740481C1C}">
                <a14:useLocalDpi xmlns:a14="http://schemas.microsoft.com/office/drawing/2010/main" val="0"/>
              </a:ext>
            </a:extLst>
          </a:blip>
          <a:srcRect l="54985" t="-887" r="-1" b="55563"/>
          <a:stretch/>
        </p:blipFill>
        <p:spPr>
          <a:xfrm>
            <a:off x="7332724" y="1031202"/>
            <a:ext cx="4583050" cy="2754919"/>
          </a:xfrm>
          <a:prstGeom prst="rect">
            <a:avLst/>
          </a:prstGeom>
        </p:spPr>
      </p:pic>
      <p:pic>
        <p:nvPicPr>
          <p:cNvPr id="26" name="Picture 25">
            <a:extLst>
              <a:ext uri="{FF2B5EF4-FFF2-40B4-BE49-F238E27FC236}">
                <a16:creationId xmlns:a16="http://schemas.microsoft.com/office/drawing/2014/main" id="{B696D528-C040-4D45-BAEF-634AC2D61219}"/>
              </a:ext>
            </a:extLst>
          </p:cNvPr>
          <p:cNvPicPr>
            <a:picLocks noChangeAspect="1"/>
          </p:cNvPicPr>
          <p:nvPr/>
        </p:nvPicPr>
        <p:blipFill rotWithShape="1">
          <a:blip r:embed="rId2">
            <a:extLst>
              <a:ext uri="{28A0092B-C50C-407E-A947-70E740481C1C}">
                <a14:useLocalDpi xmlns:a14="http://schemas.microsoft.com/office/drawing/2010/main" val="0"/>
              </a:ext>
            </a:extLst>
          </a:blip>
          <a:srcRect l="-382" t="53107" r="52572" b="-628"/>
          <a:stretch/>
        </p:blipFill>
        <p:spPr>
          <a:xfrm>
            <a:off x="7332724" y="3930199"/>
            <a:ext cx="4859276" cy="2883627"/>
          </a:xfrm>
          <a:prstGeom prst="rect">
            <a:avLst/>
          </a:prstGeom>
        </p:spPr>
      </p:pic>
      <p:sp>
        <p:nvSpPr>
          <p:cNvPr id="27" name="Rectangle 26">
            <a:extLst>
              <a:ext uri="{FF2B5EF4-FFF2-40B4-BE49-F238E27FC236}">
                <a16:creationId xmlns:a16="http://schemas.microsoft.com/office/drawing/2014/main" id="{DDAFC929-AF3B-4B89-853A-7C429D97D0E7}"/>
              </a:ext>
            </a:extLst>
          </p:cNvPr>
          <p:cNvSpPr/>
          <p:nvPr/>
        </p:nvSpPr>
        <p:spPr>
          <a:xfrm>
            <a:off x="8891518" y="1031202"/>
            <a:ext cx="1647995" cy="209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8" name="TextBox 27">
            <a:extLst>
              <a:ext uri="{FF2B5EF4-FFF2-40B4-BE49-F238E27FC236}">
                <a16:creationId xmlns:a16="http://schemas.microsoft.com/office/drawing/2014/main" id="{56B3CB3B-48C4-42EC-817E-9A8C1CD2D962}"/>
              </a:ext>
            </a:extLst>
          </p:cNvPr>
          <p:cNvSpPr txBox="1"/>
          <p:nvPr/>
        </p:nvSpPr>
        <p:spPr>
          <a:xfrm>
            <a:off x="10665028" y="887124"/>
            <a:ext cx="1095172" cy="307777"/>
          </a:xfrm>
          <a:prstGeom prst="rect">
            <a:avLst/>
          </a:prstGeom>
          <a:noFill/>
        </p:spPr>
        <p:txBody>
          <a:bodyPr wrap="none" rtlCol="0">
            <a:spAutoFit/>
          </a:bodyPr>
          <a:lstStyle/>
          <a:p>
            <a:r>
              <a:rPr lang="en-CH" sz="1400" dirty="0"/>
              <a:t>Mg/Si = 0.8</a:t>
            </a:r>
          </a:p>
        </p:txBody>
      </p:sp>
      <p:sp>
        <p:nvSpPr>
          <p:cNvPr id="29" name="Rectangle 28">
            <a:extLst>
              <a:ext uri="{FF2B5EF4-FFF2-40B4-BE49-F238E27FC236}">
                <a16:creationId xmlns:a16="http://schemas.microsoft.com/office/drawing/2014/main" id="{71542E0A-2AD9-41E4-B4AD-4177265D38E8}"/>
              </a:ext>
            </a:extLst>
          </p:cNvPr>
          <p:cNvSpPr/>
          <p:nvPr/>
        </p:nvSpPr>
        <p:spPr>
          <a:xfrm>
            <a:off x="9059987" y="3854263"/>
            <a:ext cx="1616494" cy="238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0" name="TextBox 29">
            <a:extLst>
              <a:ext uri="{FF2B5EF4-FFF2-40B4-BE49-F238E27FC236}">
                <a16:creationId xmlns:a16="http://schemas.microsoft.com/office/drawing/2014/main" id="{3DAB6D05-E842-4FAD-99F3-AD861413313F}"/>
              </a:ext>
            </a:extLst>
          </p:cNvPr>
          <p:cNvSpPr txBox="1"/>
          <p:nvPr/>
        </p:nvSpPr>
        <p:spPr>
          <a:xfrm>
            <a:off x="9512797" y="3744853"/>
            <a:ext cx="1095172" cy="307777"/>
          </a:xfrm>
          <a:prstGeom prst="rect">
            <a:avLst/>
          </a:prstGeom>
          <a:noFill/>
        </p:spPr>
        <p:txBody>
          <a:bodyPr wrap="none" rtlCol="0">
            <a:spAutoFit/>
          </a:bodyPr>
          <a:lstStyle/>
          <a:p>
            <a:r>
              <a:rPr lang="en-CH" sz="1400" dirty="0"/>
              <a:t>Mg/Si = 2.0</a:t>
            </a:r>
          </a:p>
        </p:txBody>
      </p:sp>
      <p:sp>
        <p:nvSpPr>
          <p:cNvPr id="31" name="TextBox 30">
            <a:extLst>
              <a:ext uri="{FF2B5EF4-FFF2-40B4-BE49-F238E27FC236}">
                <a16:creationId xmlns:a16="http://schemas.microsoft.com/office/drawing/2014/main" id="{FAE51CF0-559C-4CEB-8D59-A5F3494DF27B}"/>
              </a:ext>
            </a:extLst>
          </p:cNvPr>
          <p:cNvSpPr txBox="1"/>
          <p:nvPr/>
        </p:nvSpPr>
        <p:spPr>
          <a:xfrm>
            <a:off x="3057726" y="2733228"/>
            <a:ext cx="612668" cy="307777"/>
          </a:xfrm>
          <a:prstGeom prst="rect">
            <a:avLst/>
          </a:prstGeom>
          <a:noFill/>
        </p:spPr>
        <p:txBody>
          <a:bodyPr wrap="none" rtlCol="0">
            <a:spAutoFit/>
          </a:bodyPr>
          <a:lstStyle/>
          <a:p>
            <a:r>
              <a:rPr lang="en-GB" sz="1400" dirty="0"/>
              <a:t>Earth</a:t>
            </a:r>
            <a:endParaRPr lang="en-CH" sz="1400" dirty="0"/>
          </a:p>
        </p:txBody>
      </p:sp>
      <p:pic>
        <p:nvPicPr>
          <p:cNvPr id="32" name="Picture 31">
            <a:extLst>
              <a:ext uri="{FF2B5EF4-FFF2-40B4-BE49-F238E27FC236}">
                <a16:creationId xmlns:a16="http://schemas.microsoft.com/office/drawing/2014/main" id="{1565C399-A962-4FC4-8171-16B041817C3F}"/>
              </a:ext>
            </a:extLst>
          </p:cNvPr>
          <p:cNvPicPr>
            <a:picLocks noChangeAspect="1"/>
          </p:cNvPicPr>
          <p:nvPr/>
        </p:nvPicPr>
        <p:blipFill rotWithShape="1">
          <a:blip r:embed="rId2">
            <a:extLst>
              <a:ext uri="{28A0092B-C50C-407E-A947-70E740481C1C}">
                <a14:useLocalDpi xmlns:a14="http://schemas.microsoft.com/office/drawing/2010/main" val="0"/>
              </a:ext>
            </a:extLst>
          </a:blip>
          <a:srcRect l="-382" t="96531" r="52572" b="-628"/>
          <a:stretch/>
        </p:blipFill>
        <p:spPr>
          <a:xfrm>
            <a:off x="934422" y="5945209"/>
            <a:ext cx="4859276" cy="248617"/>
          </a:xfrm>
          <a:prstGeom prst="rect">
            <a:avLst/>
          </a:prstGeom>
        </p:spPr>
      </p:pic>
    </p:spTree>
    <p:extLst>
      <p:ext uri="{BB962C8B-B14F-4D97-AF65-F5344CB8AC3E}">
        <p14:creationId xmlns:p14="http://schemas.microsoft.com/office/powerpoint/2010/main" val="245835983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a:extLst>
              <a:ext uri="{FF2B5EF4-FFF2-40B4-BE49-F238E27FC236}">
                <a16:creationId xmlns:a16="http://schemas.microsoft.com/office/drawing/2014/main" id="{14075EED-FB70-0E41-828F-C6974F25CE9A}"/>
              </a:ext>
            </a:extLst>
          </p:cNvPr>
          <p:cNvSpPr txBox="1">
            <a:spLocks/>
          </p:cNvSpPr>
          <p:nvPr/>
        </p:nvSpPr>
        <p:spPr bwMode="gray">
          <a:xfrm>
            <a:off x="269410" y="463250"/>
            <a:ext cx="11646365" cy="637682"/>
          </a:xfrm>
          <a:prstGeom prst="rect">
            <a:avLst/>
          </a:prstGeom>
          <a:solidFill>
            <a:schemeClr val="bg1"/>
          </a:solidFill>
        </p:spPr>
        <p:txBody>
          <a:bodyPr vert="horz" lIns="144000" tIns="54000" rIns="144000" bIns="0" rtlCol="0" anchor="t" anchorCtr="0">
            <a:noAutofit/>
          </a:bodyPr>
          <a:lstStyle>
            <a:lvl1pPr algn="l" defTabSz="685800" rtl="0" eaLnBrk="1" latinLnBrk="0" hangingPunct="1">
              <a:lnSpc>
                <a:spcPct val="100000"/>
              </a:lnSpc>
              <a:spcBef>
                <a:spcPct val="0"/>
              </a:spcBef>
              <a:buNone/>
              <a:defRPr sz="2100" b="1" kern="1200">
                <a:solidFill>
                  <a:schemeClr val="tx1"/>
                </a:solidFill>
                <a:latin typeface="+mj-lt"/>
                <a:ea typeface="+mj-ea"/>
                <a:cs typeface="+mj-cs"/>
              </a:defRPr>
            </a:lvl1pPr>
          </a:lstStyle>
          <a:p>
            <a:pPr algn="ctr"/>
            <a:r>
              <a:rPr lang="en-GB" sz="3200" dirty="0"/>
              <a:t>Exoplanet dynamics: Mantle mineralogy</a:t>
            </a:r>
          </a:p>
        </p:txBody>
      </p:sp>
      <p:sp>
        <p:nvSpPr>
          <p:cNvPr id="5" name="Rectangle 4">
            <a:extLst>
              <a:ext uri="{FF2B5EF4-FFF2-40B4-BE49-F238E27FC236}">
                <a16:creationId xmlns:a16="http://schemas.microsoft.com/office/drawing/2014/main" id="{3B844115-FB8E-40DF-959D-F80A188C72F0}"/>
              </a:ext>
            </a:extLst>
          </p:cNvPr>
          <p:cNvSpPr/>
          <p:nvPr/>
        </p:nvSpPr>
        <p:spPr>
          <a:xfrm>
            <a:off x="771525" y="1088630"/>
            <a:ext cx="666750" cy="30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2F73491-9A45-44CC-889F-1384D0E8A363}"/>
              </a:ext>
            </a:extLst>
          </p:cNvPr>
          <p:cNvSpPr/>
          <p:nvPr/>
        </p:nvSpPr>
        <p:spPr>
          <a:xfrm>
            <a:off x="10753725" y="1106120"/>
            <a:ext cx="666750" cy="30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15DC44D-B9DD-41C9-BD64-ABDACF446A61}"/>
              </a:ext>
            </a:extLst>
          </p:cNvPr>
          <p:cNvSpPr/>
          <p:nvPr/>
        </p:nvSpPr>
        <p:spPr>
          <a:xfrm>
            <a:off x="10906125" y="1258520"/>
            <a:ext cx="666750" cy="30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1">
            <a:extLst>
              <a:ext uri="{FF2B5EF4-FFF2-40B4-BE49-F238E27FC236}">
                <a16:creationId xmlns:a16="http://schemas.microsoft.com/office/drawing/2014/main" id="{27477D67-9796-4660-89A7-61E902581514}"/>
              </a:ext>
            </a:extLst>
          </p:cNvPr>
          <p:cNvSpPr>
            <a:spLocks noGrp="1"/>
          </p:cNvSpPr>
          <p:nvPr>
            <p:ph idx="1"/>
          </p:nvPr>
        </p:nvSpPr>
        <p:spPr>
          <a:xfrm>
            <a:off x="0" y="1100932"/>
            <a:ext cx="5943601" cy="2666735"/>
          </a:xfrm>
        </p:spPr>
        <p:txBody>
          <a:bodyPr/>
          <a:lstStyle/>
          <a:p>
            <a:r>
              <a:rPr lang="en-GB" dirty="0"/>
              <a:t>High minor element (</a:t>
            </a:r>
            <a:r>
              <a:rPr lang="en-GB" dirty="0" err="1"/>
              <a:t>Ca+Al+Na</a:t>
            </a:r>
            <a:r>
              <a:rPr lang="en-GB" dirty="0"/>
              <a:t>) abundances: mainly more </a:t>
            </a:r>
            <a:r>
              <a:rPr lang="en-GB" dirty="0" err="1"/>
              <a:t>Cpx</a:t>
            </a:r>
            <a:r>
              <a:rPr lang="en-GB" dirty="0"/>
              <a:t>, slightly more Ca-</a:t>
            </a:r>
            <a:r>
              <a:rPr lang="en-GB" dirty="0" err="1"/>
              <a:t>Pv</a:t>
            </a:r>
            <a:endParaRPr lang="en-GB" dirty="0"/>
          </a:p>
          <a:p>
            <a:r>
              <a:rPr lang="en-GB" dirty="0"/>
              <a:t>Same mineral species as Earth; </a:t>
            </a:r>
            <a:r>
              <a:rPr lang="en-GB" b="1" dirty="0"/>
              <a:t>no exotic minerals</a:t>
            </a:r>
          </a:p>
          <a:p>
            <a:r>
              <a:rPr lang="en-GB" dirty="0" err="1"/>
              <a:t>Cpx</a:t>
            </a:r>
            <a:r>
              <a:rPr lang="en-GB" dirty="0"/>
              <a:t> important for melting; more </a:t>
            </a:r>
            <a:r>
              <a:rPr lang="en-GB" dirty="0" err="1"/>
              <a:t>cpx</a:t>
            </a:r>
            <a:r>
              <a:rPr lang="en-GB" dirty="0"/>
              <a:t> likely means more </a:t>
            </a:r>
            <a:r>
              <a:rPr lang="en-GB" b="1" dirty="0"/>
              <a:t>fertile mantle</a:t>
            </a:r>
          </a:p>
          <a:p>
            <a:r>
              <a:rPr lang="en-GB" dirty="0">
                <a:latin typeface="Cambria Math" panose="02040503050406030204" pitchFamily="18" charset="0"/>
                <a:ea typeface="Cambria Math" panose="02040503050406030204" pitchFamily="18" charset="0"/>
              </a:rPr>
              <a:t>⊙:</a:t>
            </a:r>
            <a:r>
              <a:rPr lang="en-GB" dirty="0"/>
              <a:t> Sun; </a:t>
            </a:r>
            <a:r>
              <a:rPr lang="en-GB" dirty="0">
                <a:latin typeface="Cambria Math" panose="02040503050406030204" pitchFamily="18" charset="0"/>
                <a:ea typeface="Cambria Math" panose="02040503050406030204" pitchFamily="18" charset="0"/>
              </a:rPr>
              <a:t>⊕: Earth</a:t>
            </a:r>
            <a:endParaRPr lang="en-GB" dirty="0"/>
          </a:p>
        </p:txBody>
      </p:sp>
      <p:sp>
        <p:nvSpPr>
          <p:cNvPr id="12" name="Tekstvak 7">
            <a:extLst>
              <a:ext uri="{FF2B5EF4-FFF2-40B4-BE49-F238E27FC236}">
                <a16:creationId xmlns:a16="http://schemas.microsoft.com/office/drawing/2014/main" id="{C2B031AE-1803-478D-81E5-FF2945E6CF36}"/>
              </a:ext>
            </a:extLst>
          </p:cNvPr>
          <p:cNvSpPr txBox="1"/>
          <p:nvPr/>
        </p:nvSpPr>
        <p:spPr>
          <a:xfrm>
            <a:off x="0" y="6002867"/>
            <a:ext cx="6011333" cy="830997"/>
          </a:xfrm>
          <a:prstGeom prst="rect">
            <a:avLst/>
          </a:prstGeom>
          <a:noFill/>
        </p:spPr>
        <p:txBody>
          <a:bodyPr wrap="square" rtlCol="0">
            <a:spAutoFit/>
          </a:bodyPr>
          <a:lstStyle/>
          <a:p>
            <a:pPr algn="just"/>
            <a:r>
              <a:rPr lang="en-GB" sz="1200" dirty="0"/>
              <a:t>Mineral glossary: </a:t>
            </a:r>
            <a:r>
              <a:rPr lang="en-GB" sz="1200" dirty="0" err="1"/>
              <a:t>Pl:plagioclase</a:t>
            </a:r>
            <a:r>
              <a:rPr lang="en-GB" sz="1200" dirty="0"/>
              <a:t>; </a:t>
            </a:r>
            <a:r>
              <a:rPr lang="en-GB" sz="1200" dirty="0" err="1"/>
              <a:t>Cpx:clinopyroxene</a:t>
            </a:r>
            <a:r>
              <a:rPr lang="en-GB" sz="1200" dirty="0"/>
              <a:t>; </a:t>
            </a:r>
            <a:r>
              <a:rPr lang="en-GB" sz="1200" dirty="0" err="1"/>
              <a:t>Opx:orthopyroxene</a:t>
            </a:r>
            <a:r>
              <a:rPr lang="en-GB" sz="1200" dirty="0"/>
              <a:t>; C2/</a:t>
            </a:r>
            <a:r>
              <a:rPr lang="en-GB" sz="1200" dirty="0" err="1"/>
              <a:t>c:high-pressure</a:t>
            </a:r>
            <a:r>
              <a:rPr lang="en-GB" sz="1200" dirty="0"/>
              <a:t> orthopyroxene; </a:t>
            </a:r>
            <a:r>
              <a:rPr lang="en-GB" sz="1200" dirty="0" err="1"/>
              <a:t>Gt:Garnet</a:t>
            </a:r>
            <a:r>
              <a:rPr lang="en-GB" sz="1200" dirty="0"/>
              <a:t>; </a:t>
            </a:r>
            <a:r>
              <a:rPr lang="en-GB" sz="1200" dirty="0" err="1"/>
              <a:t>Sp:spinel</a:t>
            </a:r>
            <a:r>
              <a:rPr lang="en-GB" sz="1200" dirty="0"/>
              <a:t>; O:olivine; </a:t>
            </a:r>
            <a:r>
              <a:rPr lang="en-GB" sz="1200" dirty="0" err="1"/>
              <a:t>Wad:Wadsleyite</a:t>
            </a:r>
            <a:r>
              <a:rPr lang="en-GB" sz="1200" dirty="0"/>
              <a:t>; </a:t>
            </a:r>
            <a:r>
              <a:rPr lang="en-GB" sz="1200" dirty="0" err="1"/>
              <a:t>Ring:Ringwoodite</a:t>
            </a:r>
            <a:r>
              <a:rPr lang="en-GB" sz="1200" dirty="0"/>
              <a:t>; </a:t>
            </a:r>
            <a:r>
              <a:rPr lang="en-GB" sz="1200" dirty="0" err="1"/>
              <a:t>Bm:bridgmanite</a:t>
            </a:r>
            <a:r>
              <a:rPr lang="en-GB" sz="1200" dirty="0"/>
              <a:t>; </a:t>
            </a:r>
            <a:r>
              <a:rPr lang="en-GB" sz="1200" dirty="0" err="1"/>
              <a:t>Ppv:post-perovskite</a:t>
            </a:r>
            <a:r>
              <a:rPr lang="en-GB" sz="1200" dirty="0"/>
              <a:t>; </a:t>
            </a:r>
            <a:r>
              <a:rPr lang="en-GB" sz="1200" dirty="0" err="1"/>
              <a:t>St:stishovite</a:t>
            </a:r>
            <a:r>
              <a:rPr lang="en-GB" sz="1200" dirty="0"/>
              <a:t>; </a:t>
            </a:r>
            <a:r>
              <a:rPr lang="en-GB" sz="1200" dirty="0" err="1"/>
              <a:t>Ca-Pv:Ca-perovskite</a:t>
            </a:r>
            <a:r>
              <a:rPr lang="en-GB" sz="1200" dirty="0"/>
              <a:t>; </a:t>
            </a:r>
            <a:r>
              <a:rPr lang="en-GB" sz="1200" dirty="0" err="1"/>
              <a:t>Fp:ferropericlase</a:t>
            </a:r>
            <a:r>
              <a:rPr lang="en-GB" sz="1200" dirty="0"/>
              <a:t>. Figures from Spaargaren+ (accepted to </a:t>
            </a:r>
            <a:r>
              <a:rPr lang="en-GB" sz="1200" dirty="0" err="1"/>
              <a:t>ApJ</a:t>
            </a:r>
            <a:r>
              <a:rPr lang="en-GB" sz="1200" dirty="0"/>
              <a:t>)</a:t>
            </a:r>
          </a:p>
        </p:txBody>
      </p:sp>
      <p:sp>
        <p:nvSpPr>
          <p:cNvPr id="3" name="Rectangle 2">
            <a:extLst>
              <a:ext uri="{FF2B5EF4-FFF2-40B4-BE49-F238E27FC236}">
                <a16:creationId xmlns:a16="http://schemas.microsoft.com/office/drawing/2014/main" id="{8643628B-8A6E-456B-9BDA-E5454995FDBD}"/>
              </a:ext>
            </a:extLst>
          </p:cNvPr>
          <p:cNvSpPr/>
          <p:nvPr/>
        </p:nvSpPr>
        <p:spPr>
          <a:xfrm>
            <a:off x="4258733" y="3854779"/>
            <a:ext cx="423334" cy="260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DDAFC929-AF3B-4B89-853A-7C429D97D0E7}"/>
              </a:ext>
            </a:extLst>
          </p:cNvPr>
          <p:cNvSpPr/>
          <p:nvPr/>
        </p:nvSpPr>
        <p:spPr>
          <a:xfrm>
            <a:off x="8891518" y="1031202"/>
            <a:ext cx="1647995" cy="209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9" name="Rectangle 28">
            <a:extLst>
              <a:ext uri="{FF2B5EF4-FFF2-40B4-BE49-F238E27FC236}">
                <a16:creationId xmlns:a16="http://schemas.microsoft.com/office/drawing/2014/main" id="{71542E0A-2AD9-41E4-B4AD-4177265D38E8}"/>
              </a:ext>
            </a:extLst>
          </p:cNvPr>
          <p:cNvSpPr/>
          <p:nvPr/>
        </p:nvSpPr>
        <p:spPr>
          <a:xfrm>
            <a:off x="9059987" y="3854263"/>
            <a:ext cx="1616494" cy="238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9" name="Picture 18">
            <a:extLst>
              <a:ext uri="{FF2B5EF4-FFF2-40B4-BE49-F238E27FC236}">
                <a16:creationId xmlns:a16="http://schemas.microsoft.com/office/drawing/2014/main" id="{316B0E7C-FA6D-4162-8AA7-20175EA87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1" y="1031202"/>
            <a:ext cx="6096000" cy="5820249"/>
          </a:xfrm>
          <a:prstGeom prst="rect">
            <a:avLst/>
          </a:prstGeom>
        </p:spPr>
      </p:pic>
      <p:pic>
        <p:nvPicPr>
          <p:cNvPr id="20" name="Picture 19">
            <a:extLst>
              <a:ext uri="{FF2B5EF4-FFF2-40B4-BE49-F238E27FC236}">
                <a16:creationId xmlns:a16="http://schemas.microsoft.com/office/drawing/2014/main" id="{78D9685B-4201-48D2-B82C-49F9F6659DAB}"/>
              </a:ext>
            </a:extLst>
          </p:cNvPr>
          <p:cNvPicPr>
            <a:picLocks noChangeAspect="1"/>
          </p:cNvPicPr>
          <p:nvPr/>
        </p:nvPicPr>
        <p:blipFill rotWithShape="1">
          <a:blip r:embed="rId3">
            <a:extLst>
              <a:ext uri="{28A0092B-C50C-407E-A947-70E740481C1C}">
                <a14:useLocalDpi xmlns:a14="http://schemas.microsoft.com/office/drawing/2010/main" val="0"/>
              </a:ext>
            </a:extLst>
          </a:blip>
          <a:srcRect l="55355" t="52895" r="-669" b="-416"/>
          <a:stretch/>
        </p:blipFill>
        <p:spPr>
          <a:xfrm>
            <a:off x="801713" y="3068772"/>
            <a:ext cx="4690712" cy="2936939"/>
          </a:xfrm>
          <a:prstGeom prst="rect">
            <a:avLst/>
          </a:prstGeom>
        </p:spPr>
      </p:pic>
      <p:sp>
        <p:nvSpPr>
          <p:cNvPr id="21" name="Rectangle 20">
            <a:extLst>
              <a:ext uri="{FF2B5EF4-FFF2-40B4-BE49-F238E27FC236}">
                <a16:creationId xmlns:a16="http://schemas.microsoft.com/office/drawing/2014/main" id="{1EC4E2F0-D36F-4A7D-8494-1E798FD1FDFF}"/>
              </a:ext>
            </a:extLst>
          </p:cNvPr>
          <p:cNvSpPr/>
          <p:nvPr/>
        </p:nvSpPr>
        <p:spPr>
          <a:xfrm>
            <a:off x="2402001" y="3026704"/>
            <a:ext cx="1653531" cy="212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2" name="Rectangle 21">
            <a:extLst>
              <a:ext uri="{FF2B5EF4-FFF2-40B4-BE49-F238E27FC236}">
                <a16:creationId xmlns:a16="http://schemas.microsoft.com/office/drawing/2014/main" id="{D109A07E-FB69-4789-B36B-E14CA6CC4E83}"/>
              </a:ext>
            </a:extLst>
          </p:cNvPr>
          <p:cNvSpPr/>
          <p:nvPr/>
        </p:nvSpPr>
        <p:spPr>
          <a:xfrm>
            <a:off x="3147069" y="2737102"/>
            <a:ext cx="1029762" cy="212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Tree>
    <p:extLst>
      <p:ext uri="{BB962C8B-B14F-4D97-AF65-F5344CB8AC3E}">
        <p14:creationId xmlns:p14="http://schemas.microsoft.com/office/powerpoint/2010/main" val="1818133564"/>
      </p:ext>
    </p:extLst>
  </p:cSld>
  <p:clrMapOvr>
    <a:masterClrMapping/>
  </p:clrMapOvr>
  <p:transition>
    <p:fade/>
  </p:transition>
</p:sld>
</file>

<file path=ppt/theme/theme1.xml><?xml version="1.0" encoding="utf-8"?>
<a:theme xmlns:a="http://schemas.openxmlformats.org/drawingml/2006/main" name="eth_praesentation_4zu3_ETH1">
  <a:themeElements>
    <a:clrScheme name="ETH 1 - Externe Kommunikation">
      <a:dk1>
        <a:sysClr val="windowText" lastClr="000000"/>
      </a:dk1>
      <a:lt1>
        <a:sysClr val="window" lastClr="FFFFFF"/>
      </a:lt1>
      <a:dk2>
        <a:srgbClr val="000000"/>
      </a:dk2>
      <a:lt2>
        <a:srgbClr val="FFFFFF"/>
      </a:lt2>
      <a:accent1>
        <a:srgbClr val="1F407A"/>
      </a:accent1>
      <a:accent2>
        <a:srgbClr val="435F8F"/>
      </a:accent2>
      <a:accent3>
        <a:srgbClr val="677DA5"/>
      </a:accent3>
      <a:accent4>
        <a:srgbClr val="8B9CBA"/>
      </a:accent4>
      <a:accent5>
        <a:srgbClr val="AEBACF"/>
      </a:accent5>
      <a:accent6>
        <a:srgbClr val="D2D9E4"/>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1 - Externe Kommunikation">
        <a:dk1>
          <a:sysClr val="windowText" lastClr="000000"/>
        </a:dk1>
        <a:lt1>
          <a:sysClr val="window" lastClr="FFFFFF"/>
        </a:lt1>
        <a:dk2>
          <a:srgbClr val="000000"/>
        </a:dk2>
        <a:lt2>
          <a:srgbClr val="FFFFFF"/>
        </a:lt2>
        <a:accent1>
          <a:srgbClr val="1F407A"/>
        </a:accent1>
        <a:accent2>
          <a:srgbClr val="435F8F"/>
        </a:accent2>
        <a:accent3>
          <a:srgbClr val="677DA5"/>
        </a:accent3>
        <a:accent4>
          <a:srgbClr val="8B9CBA"/>
        </a:accent4>
        <a:accent5>
          <a:srgbClr val="AEBACF"/>
        </a:accent5>
        <a:accent6>
          <a:srgbClr val="D2D9E4"/>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4zu3_ETH1_d" id="{13D4407A-1790-4B2E-BB8C-EB574A67D067}" vid="{4BFD40ED-96EC-464F-AA58-D037423ACDB5}"/>
    </a:ext>
  </a:extLst>
</a:theme>
</file>

<file path=ppt/theme/theme2.xml><?xml version="1.0" encoding="utf-8"?>
<a:theme xmlns:a="http://schemas.openxmlformats.org/drawingml/2006/main" name="1_eth_praesentation_4zu3_ETH1">
  <a:themeElements>
    <a:clrScheme name="ETH 1 - Externe Kommunikation">
      <a:dk1>
        <a:sysClr val="windowText" lastClr="000000"/>
      </a:dk1>
      <a:lt1>
        <a:sysClr val="window" lastClr="FFFFFF"/>
      </a:lt1>
      <a:dk2>
        <a:srgbClr val="000000"/>
      </a:dk2>
      <a:lt2>
        <a:srgbClr val="FFFFFF"/>
      </a:lt2>
      <a:accent1>
        <a:srgbClr val="1F407A"/>
      </a:accent1>
      <a:accent2>
        <a:srgbClr val="435F8F"/>
      </a:accent2>
      <a:accent3>
        <a:srgbClr val="677DA5"/>
      </a:accent3>
      <a:accent4>
        <a:srgbClr val="8B9CBA"/>
      </a:accent4>
      <a:accent5>
        <a:srgbClr val="AEBACF"/>
      </a:accent5>
      <a:accent6>
        <a:srgbClr val="D2D9E4"/>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1 - Externe Kommunikation">
        <a:dk1>
          <a:sysClr val="windowText" lastClr="000000"/>
        </a:dk1>
        <a:lt1>
          <a:sysClr val="window" lastClr="FFFFFF"/>
        </a:lt1>
        <a:dk2>
          <a:srgbClr val="000000"/>
        </a:dk2>
        <a:lt2>
          <a:srgbClr val="FFFFFF"/>
        </a:lt2>
        <a:accent1>
          <a:srgbClr val="1F407A"/>
        </a:accent1>
        <a:accent2>
          <a:srgbClr val="435F8F"/>
        </a:accent2>
        <a:accent3>
          <a:srgbClr val="677DA5"/>
        </a:accent3>
        <a:accent4>
          <a:srgbClr val="8B9CBA"/>
        </a:accent4>
        <a:accent5>
          <a:srgbClr val="AEBACF"/>
        </a:accent5>
        <a:accent6>
          <a:srgbClr val="D2D9E4"/>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4zu3_ETH1_d" id="{13D4407A-1790-4B2E-BB8C-EB574A67D067}" vid="{4BFD40ED-96EC-464F-AA58-D037423ACDB5}"/>
    </a:ext>
  </a:extLst>
</a:theme>
</file>

<file path=ppt/theme/theme3.xml><?xml version="1.0" encoding="utf-8"?>
<a:theme xmlns:a="http://schemas.openxmlformats.org/drawingml/2006/main" name="2_eth_praesentation_4zu3_ETH1">
  <a:themeElements>
    <a:clrScheme name="ETH 1 - Externe Kommunikation">
      <a:dk1>
        <a:sysClr val="windowText" lastClr="000000"/>
      </a:dk1>
      <a:lt1>
        <a:sysClr val="window" lastClr="FFFFFF"/>
      </a:lt1>
      <a:dk2>
        <a:srgbClr val="000000"/>
      </a:dk2>
      <a:lt2>
        <a:srgbClr val="FFFFFF"/>
      </a:lt2>
      <a:accent1>
        <a:srgbClr val="1F407A"/>
      </a:accent1>
      <a:accent2>
        <a:srgbClr val="435F8F"/>
      </a:accent2>
      <a:accent3>
        <a:srgbClr val="677DA5"/>
      </a:accent3>
      <a:accent4>
        <a:srgbClr val="8B9CBA"/>
      </a:accent4>
      <a:accent5>
        <a:srgbClr val="AEBACF"/>
      </a:accent5>
      <a:accent6>
        <a:srgbClr val="D2D9E4"/>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1 - Externe Kommunikation">
        <a:dk1>
          <a:sysClr val="windowText" lastClr="000000"/>
        </a:dk1>
        <a:lt1>
          <a:sysClr val="window" lastClr="FFFFFF"/>
        </a:lt1>
        <a:dk2>
          <a:srgbClr val="000000"/>
        </a:dk2>
        <a:lt2>
          <a:srgbClr val="FFFFFF"/>
        </a:lt2>
        <a:accent1>
          <a:srgbClr val="1F407A"/>
        </a:accent1>
        <a:accent2>
          <a:srgbClr val="435F8F"/>
        </a:accent2>
        <a:accent3>
          <a:srgbClr val="677DA5"/>
        </a:accent3>
        <a:accent4>
          <a:srgbClr val="8B9CBA"/>
        </a:accent4>
        <a:accent5>
          <a:srgbClr val="AEBACF"/>
        </a:accent5>
        <a:accent6>
          <a:srgbClr val="D2D9E4"/>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4zu3_ETH1_d" id="{13D4407A-1790-4B2E-BB8C-EB574A67D067}" vid="{4BFD40ED-96EC-464F-AA58-D037423ACDB5}"/>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11282</TotalTime>
  <Words>2594</Words>
  <Application>Microsoft Office PowerPoint</Application>
  <PresentationFormat>Widescreen</PresentationFormat>
  <Paragraphs>249</Paragraphs>
  <Slides>18</Slides>
  <Notes>6</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18</vt:i4>
      </vt:variant>
    </vt:vector>
  </HeadingPairs>
  <TitlesOfParts>
    <vt:vector size="25" baseType="lpstr">
      <vt:lpstr>Arial</vt:lpstr>
      <vt:lpstr>Calibri</vt:lpstr>
      <vt:lpstr>Cambria Math</vt:lpstr>
      <vt:lpstr>Wingdings</vt:lpstr>
      <vt:lpstr>eth_praesentation_4zu3_ETH1</vt:lpstr>
      <vt:lpstr>1_eth_praesentation_4zu3_ETH1</vt:lpstr>
      <vt:lpstr>2_eth_praesentation_4zu3_ETH1</vt:lpstr>
      <vt:lpstr>Exoplanet compositions  - Devolatilization  - Stellar compositions  - Planet compositions  - Compositional trends</vt:lpstr>
      <vt:lpstr>Introduction: Exoplanet diversity</vt:lpstr>
      <vt:lpstr>Introduction: Star-planet compositional link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Take-home messages</vt:lpstr>
      <vt:lpstr>Supplementary: Earth and Sun compositions</vt:lpstr>
      <vt:lpstr>Supplementary: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Rob Spaargaren</dc:creator>
  <cp:lastModifiedBy>Spaargaren  Robert</cp:lastModifiedBy>
  <cp:revision>1070</cp:revision>
  <dcterms:created xsi:type="dcterms:W3CDTF">2018-09-24T09:55:53Z</dcterms:created>
  <dcterms:modified xsi:type="dcterms:W3CDTF">2023-04-24T10:31:14Z</dcterms:modified>
</cp:coreProperties>
</file>