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7" r:id="rId1"/>
  </p:sldMasterIdLst>
  <p:sldIdLst>
    <p:sldId id="256" r:id="rId2"/>
  </p:sldIdLst>
  <p:sldSz cx="42794238" cy="30267275"/>
  <p:notesSz cx="9290050" cy="7004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3" userDrawn="1">
          <p15:clr>
            <a:srgbClr val="A4A3A4"/>
          </p15:clr>
        </p15:guide>
        <p15:guide id="2" pos="134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005"/>
    <a:srgbClr val="000000"/>
    <a:srgbClr val="FCD533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04" autoAdjust="0"/>
    <p:restoredTop sz="94676" autoAdjust="0"/>
  </p:normalViewPr>
  <p:slideViewPr>
    <p:cSldViewPr>
      <p:cViewPr varScale="1">
        <p:scale>
          <a:sx n="26" d="100"/>
          <a:sy n="26" d="100"/>
        </p:scale>
        <p:origin x="1986" y="120"/>
      </p:cViewPr>
      <p:guideLst>
        <p:guide orient="horz" pos="9533"/>
        <p:guide pos="134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9568" y="4953466"/>
            <a:ext cx="36375102" cy="10537496"/>
          </a:xfrm>
        </p:spPr>
        <p:txBody>
          <a:bodyPr anchor="b"/>
          <a:lstStyle>
            <a:lvl1pPr algn="ctr">
              <a:defRPr sz="2648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49280" y="15897328"/>
            <a:ext cx="32095679" cy="7307583"/>
          </a:xfrm>
        </p:spPr>
        <p:txBody>
          <a:bodyPr/>
          <a:lstStyle>
            <a:lvl1pPr marL="0" indent="0" algn="ctr">
              <a:buNone/>
              <a:defRPr sz="10592"/>
            </a:lvl1pPr>
            <a:lvl2pPr marL="2017806" indent="0" algn="ctr">
              <a:buNone/>
              <a:defRPr sz="8827"/>
            </a:lvl2pPr>
            <a:lvl3pPr marL="4035613" indent="0" algn="ctr">
              <a:buNone/>
              <a:defRPr sz="7944"/>
            </a:lvl3pPr>
            <a:lvl4pPr marL="6053419" indent="0" algn="ctr">
              <a:buNone/>
              <a:defRPr sz="7061"/>
            </a:lvl4pPr>
            <a:lvl5pPr marL="8071226" indent="0" algn="ctr">
              <a:buNone/>
              <a:defRPr sz="7061"/>
            </a:lvl5pPr>
            <a:lvl6pPr marL="10089032" indent="0" algn="ctr">
              <a:buNone/>
              <a:defRPr sz="7061"/>
            </a:lvl6pPr>
            <a:lvl7pPr marL="12106839" indent="0" algn="ctr">
              <a:buNone/>
              <a:defRPr sz="7061"/>
            </a:lvl7pPr>
            <a:lvl8pPr marL="14124645" indent="0" algn="ctr">
              <a:buNone/>
              <a:defRPr sz="7061"/>
            </a:lvl8pPr>
            <a:lvl9pPr marL="16142452" indent="0" algn="ctr">
              <a:buNone/>
              <a:defRPr sz="7061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32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24629" y="1611452"/>
            <a:ext cx="9227508" cy="2565011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106" y="1611452"/>
            <a:ext cx="27147595" cy="256501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117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1605509" y="0"/>
            <a:ext cx="1188729" cy="30267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12" tIns="30756" rIns="61512" bIns="30756" rtlCol="0" anchor="ctr"/>
          <a:lstStyle/>
          <a:p>
            <a:pPr algn="ctr"/>
            <a:endParaRPr lang="en-US" sz="1273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188729" cy="30267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12" tIns="30756" rIns="61512" bIns="30756" rtlCol="0" anchor="ctr"/>
          <a:lstStyle/>
          <a:p>
            <a:pPr algn="ctr"/>
            <a:endParaRPr lang="en-US" sz="1273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0"/>
            <a:ext cx="42794238" cy="378340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12" tIns="30756" rIns="61512" bIns="30756" rtlCol="0" anchor="ctr"/>
          <a:lstStyle/>
          <a:p>
            <a:pPr algn="ctr"/>
            <a:endParaRPr lang="en-US" sz="1273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26483866"/>
            <a:ext cx="42794238" cy="3783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12" tIns="30756" rIns="61512" bIns="30756" rtlCol="0" anchor="ctr"/>
          <a:lstStyle/>
          <a:p>
            <a:pPr algn="ctr"/>
            <a:endParaRPr lang="en-US" sz="1273" dirty="0"/>
          </a:p>
        </p:txBody>
      </p:sp>
      <p:sp>
        <p:nvSpPr>
          <p:cNvPr id="9" name="Instructions"/>
          <p:cNvSpPr/>
          <p:nvPr userDrawn="1"/>
        </p:nvSpPr>
        <p:spPr>
          <a:xfrm>
            <a:off x="-17830933" y="0"/>
            <a:ext cx="16642204" cy="302672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3779" tIns="153779" rIns="153779" bIns="153779" rtlCol="0" anchor="t"/>
          <a:lstStyle>
            <a:defPPr>
              <a:defRPr lang="en-US"/>
            </a:defPPr>
            <a:lvl1pPr marL="0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43430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86861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530291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373722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217152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1060582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904013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747443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1614"/>
              </a:spcAft>
            </a:pPr>
            <a:r>
              <a:rPr lang="en-US" sz="622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Poster Print Size:</a:t>
            </a:r>
            <a:endParaRPr sz="6224" dirty="0">
              <a:solidFill>
                <a:srgbClr val="7F7F7F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lvl="0">
              <a:spcBef>
                <a:spcPts val="0"/>
              </a:spcBef>
              <a:spcAft>
                <a:spcPts val="1614"/>
              </a:spcAft>
            </a:pPr>
            <a:r>
              <a:rPr lang="en-US"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This poster template is set up for A0</a:t>
            </a:r>
            <a:r>
              <a:rPr lang="en-US" sz="4244" baseline="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international paper size of 1189 mm x 841 mm</a:t>
            </a:r>
            <a:r>
              <a:rPr lang="en-US"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(46.8” high by 33.1” wide). It can be printed at</a:t>
            </a:r>
            <a:r>
              <a:rPr lang="en-US" sz="4244" baseline="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70.6% for an A1 poster of 841 mm x 594 mm.</a:t>
            </a:r>
            <a:endParaRPr lang="en-US" sz="4244" dirty="0">
              <a:solidFill>
                <a:srgbClr val="7F7F7F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lvl="0">
              <a:spcBef>
                <a:spcPts val="0"/>
              </a:spcBef>
              <a:spcAft>
                <a:spcPts val="1614"/>
              </a:spcAft>
            </a:pPr>
            <a:r>
              <a:rPr lang="en-US" sz="622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Placeholders</a:t>
            </a:r>
            <a:r>
              <a:rPr sz="622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spcBef>
                <a:spcPts val="0"/>
              </a:spcBef>
              <a:spcAft>
                <a:spcPts val="1614"/>
              </a:spcAft>
            </a:pPr>
            <a:r>
              <a:rPr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The </a:t>
            </a:r>
            <a:r>
              <a:rPr lang="en-US"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various elements included</a:t>
            </a:r>
            <a:r>
              <a:rPr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in this </a:t>
            </a:r>
            <a:r>
              <a:rPr lang="en-US"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poster are ones</a:t>
            </a:r>
            <a:r>
              <a:rPr lang="en-US" sz="4244" baseline="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we often see in medical, research, and scientific posters.</a:t>
            </a:r>
            <a:r>
              <a:rPr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US"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Feel</a:t>
            </a:r>
            <a:r>
              <a:rPr lang="en-US" sz="4244" baseline="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free to edit, move,  add, and delete items, or change the layout to suit your needs. Always check with your conference organizer for specific requirements.</a:t>
            </a:r>
          </a:p>
          <a:p>
            <a:pPr lvl="0">
              <a:spcBef>
                <a:spcPts val="0"/>
              </a:spcBef>
              <a:spcAft>
                <a:spcPts val="1614"/>
              </a:spcAft>
            </a:pPr>
            <a:r>
              <a:rPr lang="en-US" sz="622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Image</a:t>
            </a:r>
            <a:r>
              <a:rPr lang="en-US" sz="6224" baseline="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Quality</a:t>
            </a:r>
            <a:r>
              <a:rPr lang="en-US" sz="622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spcBef>
                <a:spcPts val="0"/>
              </a:spcBef>
              <a:spcAft>
                <a:spcPts val="1614"/>
              </a:spcAft>
            </a:pPr>
            <a:r>
              <a:rPr lang="en-US"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You can place digital photos or logo art in your poster file by selecting the </a:t>
            </a:r>
            <a:r>
              <a:rPr lang="en-US" sz="4244" b="1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Insert, Picture</a:t>
            </a:r>
            <a:r>
              <a:rPr lang="en-US"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command, or by using standard copy &amp; paste. For best results, all graphic elements should be at least </a:t>
            </a:r>
            <a:r>
              <a:rPr lang="en-US" sz="4244" b="1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150-200 pixels per inch in their final printed size</a:t>
            </a:r>
            <a:r>
              <a:rPr lang="en-US"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. For instance, a 1600 x 1200 pixel</a:t>
            </a:r>
            <a:r>
              <a:rPr lang="en-US" sz="4244" baseline="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photo will usually look fine up to </a:t>
            </a:r>
            <a:r>
              <a:rPr lang="en-US"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8“-10” wide on your printed poster.</a:t>
            </a:r>
          </a:p>
          <a:p>
            <a:pPr lvl="0">
              <a:spcBef>
                <a:spcPts val="0"/>
              </a:spcBef>
              <a:spcAft>
                <a:spcPts val="1614"/>
              </a:spcAft>
            </a:pPr>
            <a:r>
              <a:rPr lang="en-US"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To preview the print quality of images, select a magnification of 100% when previewing your poster. This will give you a good idea of what it will look like in print. If you are laying out a large poster and using half-scale dimensions, be sure to preview your graphics at 200% to see them at their final printed size.</a:t>
            </a:r>
          </a:p>
          <a:p>
            <a:pPr lvl="0">
              <a:spcBef>
                <a:spcPts val="0"/>
              </a:spcBef>
              <a:spcAft>
                <a:spcPts val="1614"/>
              </a:spcAft>
            </a:pPr>
            <a:r>
              <a:rPr lang="en-US" sz="4244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Please note that graphics from websites (such as the logo on your hospital's or university's home page) will only be 72dpi and not suitable for printing.</a:t>
            </a:r>
          </a:p>
          <a:p>
            <a:pPr lvl="0" algn="ctr">
              <a:spcBef>
                <a:spcPts val="0"/>
              </a:spcBef>
              <a:spcAft>
                <a:spcPts val="1614"/>
              </a:spcAft>
            </a:pPr>
            <a:br>
              <a:rPr lang="en-US" sz="311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sz="311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[This sidebar area does not print.]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3982968" y="0"/>
            <a:ext cx="16642204" cy="30267275"/>
            <a:chOff x="33832800" y="0"/>
            <a:chExt cx="12801600" cy="43891200"/>
          </a:xfrm>
        </p:grpSpPr>
        <p:sp>
          <p:nvSpPr>
            <p:cNvPr id="13" name="Instructions"/>
            <p:cNvSpPr/>
            <p:nvPr userDrawn="1"/>
          </p:nvSpPr>
          <p:spPr>
            <a:xfrm>
              <a:off x="33832800" y="0"/>
              <a:ext cx="12801600" cy="43891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0" tIns="228600" rIns="228600" bIns="228600" rtlCol="0" anchor="t"/>
            <a:lstStyle>
              <a:defPPr>
                <a:defRPr lang="en-US"/>
              </a:defPPr>
              <a:lvl1pPr marL="0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43430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86861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530291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373722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217152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1060582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904013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747443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0"/>
                </a:spcBef>
                <a:spcAft>
                  <a:spcPts val="1614"/>
                </a:spcAft>
              </a:pPr>
              <a:r>
                <a:rPr lang="en-US" sz="6224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Change</a:t>
              </a:r>
              <a:r>
                <a:rPr lang="en-US" sz="622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Color Theme</a:t>
              </a:r>
              <a:r>
                <a:rPr lang="en-US" sz="6224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:</a:t>
              </a:r>
              <a:endParaRPr sz="6224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r>
                <a:rPr lang="en-US" sz="4244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This template is designed to use the built-in color themes in</a:t>
              </a:r>
              <a:r>
                <a:rPr lang="en-US" sz="424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the newer versions of PowerPoint.</a:t>
              </a: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r>
                <a:rPr lang="en-US" sz="424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To change the color theme, select the </a:t>
              </a:r>
              <a:r>
                <a:rPr lang="en-US" sz="4244" b="1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Design</a:t>
              </a:r>
              <a:r>
                <a:rPr lang="en-US" sz="424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tab, then select the </a:t>
              </a:r>
              <a:r>
                <a:rPr lang="en-US" sz="4244" b="1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Colors</a:t>
              </a:r>
              <a:r>
                <a:rPr lang="en-US" sz="424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drop-down list.</a:t>
              </a: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endParaRPr lang="en-US" sz="4244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endParaRPr lang="en-US" sz="4244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endParaRPr lang="en-US" sz="4244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endParaRPr lang="en-US" sz="4244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endParaRPr lang="en-US" sz="4244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endParaRPr lang="en-US" sz="4244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endParaRPr lang="en-US" sz="4244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endParaRPr lang="en-US" sz="4244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endParaRPr lang="en-US" sz="4244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r>
                <a:rPr lang="en-US" sz="424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The default color theme for this template is “Office”, so you can always return to that after trying some of the alternatives.</a:t>
              </a: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r>
                <a:rPr lang="en-US" sz="6224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Printing Your Poster:</a:t>
              </a: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r>
                <a:rPr lang="en-US" sz="4244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Once your poster file is ready, visit</a:t>
              </a:r>
              <a:r>
                <a:rPr lang="en-US" sz="424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</a:t>
              </a:r>
              <a:r>
                <a:rPr lang="en-US" sz="4244" b="1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www.genigraphics.com</a:t>
              </a:r>
              <a:r>
                <a:rPr lang="en-US" sz="424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to order a high-quality, affordable poster print. Every order receives a free design review and we can delivery as fast as next business day within the US and Canada. </a:t>
              </a:r>
            </a:p>
            <a:p>
              <a:pPr lvl="0">
                <a:spcBef>
                  <a:spcPts val="0"/>
                </a:spcBef>
                <a:spcAft>
                  <a:spcPts val="1614"/>
                </a:spcAft>
              </a:pPr>
              <a:r>
                <a:rPr lang="en-US" sz="424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Genigraphics® has been producing output from PowerPoint® longer than anyone in the industry; dating back to when we helped Microsoft® design the PowerPoint software. </a:t>
              </a:r>
            </a:p>
            <a:p>
              <a:pPr lvl="0">
                <a:spcBef>
                  <a:spcPts val="0"/>
                </a:spcBef>
                <a:spcAft>
                  <a:spcPts val="0"/>
                </a:spcAft>
              </a:pPr>
              <a:endParaRPr lang="en-US" sz="4244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24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US and Canada:  1-800-790-4001</a:t>
              </a:r>
            </a:p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24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International: +(1) 913-441-1410</a:t>
              </a:r>
              <a:br>
                <a:rPr lang="en-US" sz="424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</a:br>
              <a:r>
                <a:rPr lang="en-US" sz="4244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Email: info@genigraphics.com</a:t>
              </a:r>
            </a:p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br>
                <a:rPr lang="en-US" sz="3112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</a:br>
              <a:r>
                <a:rPr lang="en-US" sz="3112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[This sidebar area does not print.]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1342" y="8425085"/>
              <a:ext cx="11904515" cy="1024692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783" y="30062364"/>
            <a:ext cx="7489927" cy="13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8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0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9818" y="7545809"/>
            <a:ext cx="36910030" cy="12590343"/>
          </a:xfrm>
        </p:spPr>
        <p:txBody>
          <a:bodyPr anchor="b"/>
          <a:lstStyle>
            <a:lvl1pPr>
              <a:defRPr sz="2648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9818" y="20255262"/>
            <a:ext cx="36910030" cy="6620964"/>
          </a:xfrm>
        </p:spPr>
        <p:txBody>
          <a:bodyPr/>
          <a:lstStyle>
            <a:lvl1pPr marL="0" indent="0">
              <a:buNone/>
              <a:defRPr sz="10592">
                <a:solidFill>
                  <a:schemeClr val="tx1"/>
                </a:solidFill>
              </a:defRPr>
            </a:lvl1pPr>
            <a:lvl2pPr marL="2017806" indent="0">
              <a:buNone/>
              <a:defRPr sz="8827">
                <a:solidFill>
                  <a:schemeClr val="tx1">
                    <a:tint val="75000"/>
                  </a:schemeClr>
                </a:solidFill>
              </a:defRPr>
            </a:lvl2pPr>
            <a:lvl3pPr marL="4035613" indent="0">
              <a:buNone/>
              <a:defRPr sz="7944">
                <a:solidFill>
                  <a:schemeClr val="tx1">
                    <a:tint val="75000"/>
                  </a:schemeClr>
                </a:solidFill>
              </a:defRPr>
            </a:lvl3pPr>
            <a:lvl4pPr marL="6053419" indent="0">
              <a:buNone/>
              <a:defRPr sz="7061">
                <a:solidFill>
                  <a:schemeClr val="tx1">
                    <a:tint val="75000"/>
                  </a:schemeClr>
                </a:solidFill>
              </a:defRPr>
            </a:lvl4pPr>
            <a:lvl5pPr marL="8071226" indent="0">
              <a:buNone/>
              <a:defRPr sz="7061">
                <a:solidFill>
                  <a:schemeClr val="tx1">
                    <a:tint val="75000"/>
                  </a:schemeClr>
                </a:solidFill>
              </a:defRPr>
            </a:lvl5pPr>
            <a:lvl6pPr marL="10089032" indent="0">
              <a:buNone/>
              <a:defRPr sz="7061">
                <a:solidFill>
                  <a:schemeClr val="tx1">
                    <a:tint val="75000"/>
                  </a:schemeClr>
                </a:solidFill>
              </a:defRPr>
            </a:lvl6pPr>
            <a:lvl7pPr marL="12106839" indent="0">
              <a:buNone/>
              <a:defRPr sz="7061">
                <a:solidFill>
                  <a:schemeClr val="tx1">
                    <a:tint val="75000"/>
                  </a:schemeClr>
                </a:solidFill>
              </a:defRPr>
            </a:lvl7pPr>
            <a:lvl8pPr marL="14124645" indent="0">
              <a:buNone/>
              <a:defRPr sz="7061">
                <a:solidFill>
                  <a:schemeClr val="tx1">
                    <a:tint val="75000"/>
                  </a:schemeClr>
                </a:solidFill>
              </a:defRPr>
            </a:lvl8pPr>
            <a:lvl9pPr marL="16142452" indent="0">
              <a:buNone/>
              <a:defRPr sz="70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104" y="8057261"/>
            <a:ext cx="18187551" cy="19204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4583" y="8057261"/>
            <a:ext cx="18187551" cy="1920430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34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678" y="1611459"/>
            <a:ext cx="36910030" cy="585027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7682" y="7419688"/>
            <a:ext cx="18103966" cy="3636275"/>
          </a:xfrm>
        </p:spPr>
        <p:txBody>
          <a:bodyPr anchor="b"/>
          <a:lstStyle>
            <a:lvl1pPr marL="0" indent="0">
              <a:buNone/>
              <a:defRPr sz="10592" b="1"/>
            </a:lvl1pPr>
            <a:lvl2pPr marL="2017806" indent="0">
              <a:buNone/>
              <a:defRPr sz="8827" b="1"/>
            </a:lvl2pPr>
            <a:lvl3pPr marL="4035613" indent="0">
              <a:buNone/>
              <a:defRPr sz="7944" b="1"/>
            </a:lvl3pPr>
            <a:lvl4pPr marL="6053419" indent="0">
              <a:buNone/>
              <a:defRPr sz="7061" b="1"/>
            </a:lvl4pPr>
            <a:lvl5pPr marL="8071226" indent="0">
              <a:buNone/>
              <a:defRPr sz="7061" b="1"/>
            </a:lvl5pPr>
            <a:lvl6pPr marL="10089032" indent="0">
              <a:buNone/>
              <a:defRPr sz="7061" b="1"/>
            </a:lvl6pPr>
            <a:lvl7pPr marL="12106839" indent="0">
              <a:buNone/>
              <a:defRPr sz="7061" b="1"/>
            </a:lvl7pPr>
            <a:lvl8pPr marL="14124645" indent="0">
              <a:buNone/>
              <a:defRPr sz="7061" b="1"/>
            </a:lvl8pPr>
            <a:lvl9pPr marL="16142452" indent="0">
              <a:buNone/>
              <a:defRPr sz="7061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7682" y="11055963"/>
            <a:ext cx="18103966" cy="162616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4585" y="7419688"/>
            <a:ext cx="18193125" cy="3636275"/>
          </a:xfrm>
        </p:spPr>
        <p:txBody>
          <a:bodyPr anchor="b"/>
          <a:lstStyle>
            <a:lvl1pPr marL="0" indent="0">
              <a:buNone/>
              <a:defRPr sz="10592" b="1"/>
            </a:lvl1pPr>
            <a:lvl2pPr marL="2017806" indent="0">
              <a:buNone/>
              <a:defRPr sz="8827" b="1"/>
            </a:lvl2pPr>
            <a:lvl3pPr marL="4035613" indent="0">
              <a:buNone/>
              <a:defRPr sz="7944" b="1"/>
            </a:lvl3pPr>
            <a:lvl4pPr marL="6053419" indent="0">
              <a:buNone/>
              <a:defRPr sz="7061" b="1"/>
            </a:lvl4pPr>
            <a:lvl5pPr marL="8071226" indent="0">
              <a:buNone/>
              <a:defRPr sz="7061" b="1"/>
            </a:lvl5pPr>
            <a:lvl6pPr marL="10089032" indent="0">
              <a:buNone/>
              <a:defRPr sz="7061" b="1"/>
            </a:lvl6pPr>
            <a:lvl7pPr marL="12106839" indent="0">
              <a:buNone/>
              <a:defRPr sz="7061" b="1"/>
            </a:lvl7pPr>
            <a:lvl8pPr marL="14124645" indent="0">
              <a:buNone/>
              <a:defRPr sz="7061" b="1"/>
            </a:lvl8pPr>
            <a:lvl9pPr marL="16142452" indent="0">
              <a:buNone/>
              <a:defRPr sz="7061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4585" y="11055963"/>
            <a:ext cx="18193125" cy="1626165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2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5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5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678" y="2017818"/>
            <a:ext cx="13802256" cy="7062364"/>
          </a:xfrm>
        </p:spPr>
        <p:txBody>
          <a:bodyPr anchor="b"/>
          <a:lstStyle>
            <a:lvl1pPr>
              <a:defRPr sz="14123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3125" y="4357934"/>
            <a:ext cx="21664583" cy="21509383"/>
          </a:xfrm>
        </p:spPr>
        <p:txBody>
          <a:bodyPr/>
          <a:lstStyle>
            <a:lvl1pPr>
              <a:defRPr sz="14123"/>
            </a:lvl1pPr>
            <a:lvl2pPr>
              <a:defRPr sz="12358"/>
            </a:lvl2pPr>
            <a:lvl3pPr>
              <a:defRPr sz="10592"/>
            </a:lvl3pPr>
            <a:lvl4pPr>
              <a:defRPr sz="8827"/>
            </a:lvl4pPr>
            <a:lvl5pPr>
              <a:defRPr sz="8827"/>
            </a:lvl5pPr>
            <a:lvl6pPr>
              <a:defRPr sz="8827"/>
            </a:lvl6pPr>
            <a:lvl7pPr>
              <a:defRPr sz="8827"/>
            </a:lvl7pPr>
            <a:lvl8pPr>
              <a:defRPr sz="8827"/>
            </a:lvl8pPr>
            <a:lvl9pPr>
              <a:defRPr sz="882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7678" y="9080183"/>
            <a:ext cx="13802256" cy="16822161"/>
          </a:xfrm>
        </p:spPr>
        <p:txBody>
          <a:bodyPr/>
          <a:lstStyle>
            <a:lvl1pPr marL="0" indent="0">
              <a:buNone/>
              <a:defRPr sz="7061"/>
            </a:lvl1pPr>
            <a:lvl2pPr marL="2017806" indent="0">
              <a:buNone/>
              <a:defRPr sz="6179"/>
            </a:lvl2pPr>
            <a:lvl3pPr marL="4035613" indent="0">
              <a:buNone/>
              <a:defRPr sz="5296"/>
            </a:lvl3pPr>
            <a:lvl4pPr marL="6053419" indent="0">
              <a:buNone/>
              <a:defRPr sz="4413"/>
            </a:lvl4pPr>
            <a:lvl5pPr marL="8071226" indent="0">
              <a:buNone/>
              <a:defRPr sz="4413"/>
            </a:lvl5pPr>
            <a:lvl6pPr marL="10089032" indent="0">
              <a:buNone/>
              <a:defRPr sz="4413"/>
            </a:lvl6pPr>
            <a:lvl7pPr marL="12106839" indent="0">
              <a:buNone/>
              <a:defRPr sz="4413"/>
            </a:lvl7pPr>
            <a:lvl8pPr marL="14124645" indent="0">
              <a:buNone/>
              <a:defRPr sz="4413"/>
            </a:lvl8pPr>
            <a:lvl9pPr marL="16142452" indent="0">
              <a:buNone/>
              <a:defRPr sz="441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1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678" y="2017818"/>
            <a:ext cx="13802256" cy="7062364"/>
          </a:xfrm>
        </p:spPr>
        <p:txBody>
          <a:bodyPr anchor="b"/>
          <a:lstStyle>
            <a:lvl1pPr>
              <a:defRPr sz="14123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3125" y="4357934"/>
            <a:ext cx="21664583" cy="21509383"/>
          </a:xfrm>
        </p:spPr>
        <p:txBody>
          <a:bodyPr anchor="t"/>
          <a:lstStyle>
            <a:lvl1pPr marL="0" indent="0">
              <a:buNone/>
              <a:defRPr sz="14123"/>
            </a:lvl1pPr>
            <a:lvl2pPr marL="2017806" indent="0">
              <a:buNone/>
              <a:defRPr sz="12358"/>
            </a:lvl2pPr>
            <a:lvl3pPr marL="4035613" indent="0">
              <a:buNone/>
              <a:defRPr sz="10592"/>
            </a:lvl3pPr>
            <a:lvl4pPr marL="6053419" indent="0">
              <a:buNone/>
              <a:defRPr sz="8827"/>
            </a:lvl4pPr>
            <a:lvl5pPr marL="8071226" indent="0">
              <a:buNone/>
              <a:defRPr sz="8827"/>
            </a:lvl5pPr>
            <a:lvl6pPr marL="10089032" indent="0">
              <a:buNone/>
              <a:defRPr sz="8827"/>
            </a:lvl6pPr>
            <a:lvl7pPr marL="12106839" indent="0">
              <a:buNone/>
              <a:defRPr sz="8827"/>
            </a:lvl7pPr>
            <a:lvl8pPr marL="14124645" indent="0">
              <a:buNone/>
              <a:defRPr sz="8827"/>
            </a:lvl8pPr>
            <a:lvl9pPr marL="16142452" indent="0">
              <a:buNone/>
              <a:defRPr sz="8827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7678" y="9080183"/>
            <a:ext cx="13802256" cy="16822161"/>
          </a:xfrm>
        </p:spPr>
        <p:txBody>
          <a:bodyPr/>
          <a:lstStyle>
            <a:lvl1pPr marL="0" indent="0">
              <a:buNone/>
              <a:defRPr sz="7061"/>
            </a:lvl1pPr>
            <a:lvl2pPr marL="2017806" indent="0">
              <a:buNone/>
              <a:defRPr sz="6179"/>
            </a:lvl2pPr>
            <a:lvl3pPr marL="4035613" indent="0">
              <a:buNone/>
              <a:defRPr sz="5296"/>
            </a:lvl3pPr>
            <a:lvl4pPr marL="6053419" indent="0">
              <a:buNone/>
              <a:defRPr sz="4413"/>
            </a:lvl4pPr>
            <a:lvl5pPr marL="8071226" indent="0">
              <a:buNone/>
              <a:defRPr sz="4413"/>
            </a:lvl5pPr>
            <a:lvl6pPr marL="10089032" indent="0">
              <a:buNone/>
              <a:defRPr sz="4413"/>
            </a:lvl6pPr>
            <a:lvl7pPr marL="12106839" indent="0">
              <a:buNone/>
              <a:defRPr sz="4413"/>
            </a:lvl7pPr>
            <a:lvl8pPr marL="14124645" indent="0">
              <a:buNone/>
              <a:defRPr sz="4413"/>
            </a:lvl8pPr>
            <a:lvl9pPr marL="16142452" indent="0">
              <a:buNone/>
              <a:defRPr sz="441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72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104" y="1611459"/>
            <a:ext cx="36910030" cy="5850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104" y="8057261"/>
            <a:ext cx="36910030" cy="19204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104" y="28053287"/>
            <a:ext cx="9628704" cy="1611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D6BDF-9D0E-4E2B-85B8-D8F4790360C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5592" y="28053287"/>
            <a:ext cx="14443055" cy="1611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23430" y="28053287"/>
            <a:ext cx="9628704" cy="1611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075EA-769C-4ECD-B48E-D6FCDC24F87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</p:sldLayoutIdLst>
  <p:txStyles>
    <p:titleStyle>
      <a:lvl1pPr algn="l" defTabSz="4035613" rtl="0" eaLnBrk="1" latinLnBrk="0" hangingPunct="1">
        <a:lnSpc>
          <a:spcPct val="90000"/>
        </a:lnSpc>
        <a:spcBef>
          <a:spcPct val="0"/>
        </a:spcBef>
        <a:buNone/>
        <a:defRPr sz="194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8903" indent="-1008903" algn="l" defTabSz="4035613" rtl="0" eaLnBrk="1" latinLnBrk="0" hangingPunct="1">
        <a:lnSpc>
          <a:spcPct val="90000"/>
        </a:lnSpc>
        <a:spcBef>
          <a:spcPts val="4413"/>
        </a:spcBef>
        <a:buFont typeface="Arial" panose="020B0604020202020204" pitchFamily="34" charset="0"/>
        <a:buChar char="•"/>
        <a:defRPr sz="12358" kern="1200">
          <a:solidFill>
            <a:schemeClr val="tx1"/>
          </a:solidFill>
          <a:latin typeface="+mn-lt"/>
          <a:ea typeface="+mn-ea"/>
          <a:cs typeface="+mn-cs"/>
        </a:defRPr>
      </a:lvl1pPr>
      <a:lvl2pPr marL="3026710" indent="-1008903" algn="l" defTabSz="4035613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2" kern="1200">
          <a:solidFill>
            <a:schemeClr val="tx1"/>
          </a:solidFill>
          <a:latin typeface="+mn-lt"/>
          <a:ea typeface="+mn-ea"/>
          <a:cs typeface="+mn-cs"/>
        </a:defRPr>
      </a:lvl2pPr>
      <a:lvl3pPr marL="5044516" indent="-1008903" algn="l" defTabSz="4035613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7" kern="1200">
          <a:solidFill>
            <a:schemeClr val="tx1"/>
          </a:solidFill>
          <a:latin typeface="+mn-lt"/>
          <a:ea typeface="+mn-ea"/>
          <a:cs typeface="+mn-cs"/>
        </a:defRPr>
      </a:lvl3pPr>
      <a:lvl4pPr marL="7062323" indent="-1008903" algn="l" defTabSz="4035613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4pPr>
      <a:lvl5pPr marL="9080129" indent="-1008903" algn="l" defTabSz="4035613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5pPr>
      <a:lvl6pPr marL="11097936" indent="-1008903" algn="l" defTabSz="4035613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6pPr>
      <a:lvl7pPr marL="13115742" indent="-1008903" algn="l" defTabSz="4035613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7pPr>
      <a:lvl8pPr marL="15133549" indent="-1008903" algn="l" defTabSz="4035613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8pPr>
      <a:lvl9pPr marL="17151355" indent="-1008903" algn="l" defTabSz="4035613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5613" rtl="0" eaLnBrk="1" latinLnBrk="0" hangingPunct="1">
        <a:defRPr sz="7944" kern="1200">
          <a:solidFill>
            <a:schemeClr val="tx1"/>
          </a:solidFill>
          <a:latin typeface="+mn-lt"/>
          <a:ea typeface="+mn-ea"/>
          <a:cs typeface="+mn-cs"/>
        </a:defRPr>
      </a:lvl1pPr>
      <a:lvl2pPr marL="2017806" algn="l" defTabSz="4035613" rtl="0" eaLnBrk="1" latinLnBrk="0" hangingPunct="1">
        <a:defRPr sz="7944" kern="1200">
          <a:solidFill>
            <a:schemeClr val="tx1"/>
          </a:solidFill>
          <a:latin typeface="+mn-lt"/>
          <a:ea typeface="+mn-ea"/>
          <a:cs typeface="+mn-cs"/>
        </a:defRPr>
      </a:lvl2pPr>
      <a:lvl3pPr marL="4035613" algn="l" defTabSz="4035613" rtl="0" eaLnBrk="1" latinLnBrk="0" hangingPunct="1">
        <a:defRPr sz="7944" kern="1200">
          <a:solidFill>
            <a:schemeClr val="tx1"/>
          </a:solidFill>
          <a:latin typeface="+mn-lt"/>
          <a:ea typeface="+mn-ea"/>
          <a:cs typeface="+mn-cs"/>
        </a:defRPr>
      </a:lvl3pPr>
      <a:lvl4pPr marL="6053419" algn="l" defTabSz="4035613" rtl="0" eaLnBrk="1" latinLnBrk="0" hangingPunct="1">
        <a:defRPr sz="7944" kern="1200">
          <a:solidFill>
            <a:schemeClr val="tx1"/>
          </a:solidFill>
          <a:latin typeface="+mn-lt"/>
          <a:ea typeface="+mn-ea"/>
          <a:cs typeface="+mn-cs"/>
        </a:defRPr>
      </a:lvl4pPr>
      <a:lvl5pPr marL="8071226" algn="l" defTabSz="4035613" rtl="0" eaLnBrk="1" latinLnBrk="0" hangingPunct="1">
        <a:defRPr sz="7944" kern="1200">
          <a:solidFill>
            <a:schemeClr val="tx1"/>
          </a:solidFill>
          <a:latin typeface="+mn-lt"/>
          <a:ea typeface="+mn-ea"/>
          <a:cs typeface="+mn-cs"/>
        </a:defRPr>
      </a:lvl5pPr>
      <a:lvl6pPr marL="10089032" algn="l" defTabSz="4035613" rtl="0" eaLnBrk="1" latinLnBrk="0" hangingPunct="1">
        <a:defRPr sz="7944" kern="1200">
          <a:solidFill>
            <a:schemeClr val="tx1"/>
          </a:solidFill>
          <a:latin typeface="+mn-lt"/>
          <a:ea typeface="+mn-ea"/>
          <a:cs typeface="+mn-cs"/>
        </a:defRPr>
      </a:lvl6pPr>
      <a:lvl7pPr marL="12106839" algn="l" defTabSz="4035613" rtl="0" eaLnBrk="1" latinLnBrk="0" hangingPunct="1">
        <a:defRPr sz="7944" kern="1200">
          <a:solidFill>
            <a:schemeClr val="tx1"/>
          </a:solidFill>
          <a:latin typeface="+mn-lt"/>
          <a:ea typeface="+mn-ea"/>
          <a:cs typeface="+mn-cs"/>
        </a:defRPr>
      </a:lvl7pPr>
      <a:lvl8pPr marL="14124645" algn="l" defTabSz="4035613" rtl="0" eaLnBrk="1" latinLnBrk="0" hangingPunct="1">
        <a:defRPr sz="7944" kern="1200">
          <a:solidFill>
            <a:schemeClr val="tx1"/>
          </a:solidFill>
          <a:latin typeface="+mn-lt"/>
          <a:ea typeface="+mn-ea"/>
          <a:cs typeface="+mn-cs"/>
        </a:defRPr>
      </a:lvl8pPr>
      <a:lvl9pPr marL="16142452" algn="l" defTabSz="4035613" rtl="0" eaLnBrk="1" latinLnBrk="0" hangingPunct="1">
        <a:defRPr sz="79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4.png"/><Relationship Id="rId21" Type="http://schemas.openxmlformats.org/officeDocument/2006/relationships/image" Target="../media/image22.tiff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17" Type="http://schemas.openxmlformats.org/officeDocument/2006/relationships/image" Target="../media/image18.jpeg"/><Relationship Id="rId25" Type="http://schemas.openxmlformats.org/officeDocument/2006/relationships/image" Target="../media/image26.tiff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20" Type="http://schemas.openxmlformats.org/officeDocument/2006/relationships/image" Target="../media/image21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emf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tiff"/><Relationship Id="rId23" Type="http://schemas.openxmlformats.org/officeDocument/2006/relationships/image" Target="../media/image24.emf"/><Relationship Id="rId10" Type="http://schemas.openxmlformats.org/officeDocument/2006/relationships/image" Target="../media/image11.emf"/><Relationship Id="rId19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0.emf"/><Relationship Id="rId14" Type="http://schemas.openxmlformats.org/officeDocument/2006/relationships/image" Target="../media/image15.jpe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2"/>
          <p:cNvSpPr txBox="1">
            <a:spLocks noChangeArrowheads="1"/>
          </p:cNvSpPr>
          <p:nvPr/>
        </p:nvSpPr>
        <p:spPr bwMode="auto">
          <a:xfrm>
            <a:off x="4900543" y="413798"/>
            <a:ext cx="32004000" cy="154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3023" tIns="307558" rIns="123023" bIns="307558" anchor="ctr" anchorCtr="0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6000" dirty="0">
                <a:latin typeface="+mn-lt"/>
              </a:rPr>
              <a:t>New petrological, geochemical and geochronological data on Miocene volcanism in the Styrian Basin</a:t>
            </a:r>
          </a:p>
        </p:txBody>
      </p:sp>
      <p:sp>
        <p:nvSpPr>
          <p:cNvPr id="5" name="Text Box 123"/>
          <p:cNvSpPr txBox="1">
            <a:spLocks noChangeArrowheads="1"/>
          </p:cNvSpPr>
          <p:nvPr/>
        </p:nvSpPr>
        <p:spPr bwMode="auto">
          <a:xfrm>
            <a:off x="6881205" y="2092428"/>
            <a:ext cx="28194000" cy="91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3023" tIns="123023" rIns="123023" bIns="123023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dirty="0">
                <a:latin typeface="+mn-lt"/>
              </a:rPr>
              <a:t>Fehleisen A., </a:t>
            </a:r>
            <a:r>
              <a:rPr lang="en-US" sz="4000" dirty="0" err="1">
                <a:latin typeface="+mn-lt"/>
              </a:rPr>
              <a:t>Hauzenberger</a:t>
            </a:r>
            <a:r>
              <a:rPr lang="en-US" sz="4000" dirty="0">
                <a:latin typeface="+mn-lt"/>
              </a:rPr>
              <a:t> C. , </a:t>
            </a:r>
            <a:r>
              <a:rPr lang="en-US" sz="4000" dirty="0" err="1">
                <a:latin typeface="+mn-lt"/>
              </a:rPr>
              <a:t>Gallhofer</a:t>
            </a:r>
            <a:r>
              <a:rPr lang="en-US" sz="4000" dirty="0">
                <a:latin typeface="+mn-lt"/>
              </a:rPr>
              <a:t> D., </a:t>
            </a:r>
            <a:r>
              <a:rPr lang="en-US" sz="4000" dirty="0" err="1">
                <a:latin typeface="+mn-lt"/>
              </a:rPr>
              <a:t>Skrzypek</a:t>
            </a:r>
            <a:r>
              <a:rPr lang="en-US" sz="4000" dirty="0">
                <a:latin typeface="+mn-lt"/>
              </a:rPr>
              <a:t> E.</a:t>
            </a:r>
            <a:r>
              <a:rPr lang="en-US" sz="4000" baseline="30000" dirty="0">
                <a:latin typeface="+mn-lt"/>
              </a:rPr>
              <a:t>1</a:t>
            </a:r>
            <a:r>
              <a:rPr lang="en-US" sz="3600" dirty="0">
                <a:latin typeface="+mn-lt"/>
              </a:rPr>
              <a:t> </a:t>
            </a:r>
          </a:p>
          <a:p>
            <a:pPr algn="ctr" eaLnBrk="1" hangingPunct="1"/>
            <a:r>
              <a:rPr lang="en-US" sz="3600" baseline="30000" dirty="0">
                <a:latin typeface="+mn-lt"/>
              </a:rPr>
              <a:t>1</a:t>
            </a:r>
            <a:r>
              <a:rPr lang="en-US" sz="3600" dirty="0">
                <a:latin typeface="+mn-lt"/>
              </a:rPr>
              <a:t>University of Graz, </a:t>
            </a:r>
            <a:r>
              <a:rPr lang="en-US" sz="3600" dirty="0" err="1">
                <a:latin typeface="+mn-lt"/>
              </a:rPr>
              <a:t>Universitätsplatz</a:t>
            </a:r>
            <a:r>
              <a:rPr lang="en-US" sz="3600" dirty="0">
                <a:latin typeface="+mn-lt"/>
              </a:rPr>
              <a:t> 3, 8010 Graz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008774" y="27208752"/>
            <a:ext cx="8099956" cy="2674284"/>
          </a:xfrm>
          <a:prstGeom prst="rect">
            <a:avLst/>
          </a:prstGeom>
          <a:noFill/>
        </p:spPr>
        <p:txBody>
          <a:bodyPr wrap="square" lIns="61512" tIns="61512" rIns="61512" bIns="61512" numCol="1" spcCol="434850" rtlCol="0">
            <a:noAutofit/>
          </a:bodyPr>
          <a:lstStyle/>
          <a:p>
            <a:r>
              <a:rPr lang="de-AT" sz="1600" dirty="0" err="1"/>
              <a:t>Harangi</a:t>
            </a:r>
            <a:r>
              <a:rPr lang="de-AT" sz="1600" dirty="0"/>
              <a:t>, S., </a:t>
            </a:r>
            <a:r>
              <a:rPr lang="de-AT" sz="1600" dirty="0" err="1"/>
              <a:t>Downes</a:t>
            </a:r>
            <a:r>
              <a:rPr lang="de-AT" sz="1600" dirty="0"/>
              <a:t>, H., </a:t>
            </a:r>
            <a:r>
              <a:rPr lang="de-AT" sz="1600" dirty="0" err="1"/>
              <a:t>Thirlwall</a:t>
            </a:r>
            <a:r>
              <a:rPr lang="de-AT" sz="1600" dirty="0"/>
              <a:t>, M., &amp; </a:t>
            </a:r>
            <a:r>
              <a:rPr lang="de-AT" sz="1600" dirty="0" err="1"/>
              <a:t>Gméling</a:t>
            </a:r>
            <a:r>
              <a:rPr lang="de-AT" sz="1600" dirty="0"/>
              <a:t>, K. (2007). </a:t>
            </a:r>
            <a:r>
              <a:rPr lang="de-AT" sz="1600" dirty="0" err="1"/>
              <a:t>Geochemistry</a:t>
            </a:r>
            <a:r>
              <a:rPr lang="de-AT" sz="1600" dirty="0"/>
              <a:t>, </a:t>
            </a:r>
            <a:r>
              <a:rPr lang="de-AT" sz="1600" dirty="0" err="1"/>
              <a:t>petrogenesis</a:t>
            </a:r>
            <a:r>
              <a:rPr lang="de-AT" sz="1600" dirty="0"/>
              <a:t> </a:t>
            </a:r>
            <a:r>
              <a:rPr lang="de-AT" sz="1600" dirty="0" err="1"/>
              <a:t>and</a:t>
            </a:r>
            <a:r>
              <a:rPr lang="de-AT" sz="1600" dirty="0"/>
              <a:t> </a:t>
            </a:r>
            <a:r>
              <a:rPr lang="de-AT" sz="1600" dirty="0" err="1"/>
              <a:t>geodynamic</a:t>
            </a:r>
            <a:r>
              <a:rPr lang="de-AT" sz="1600" dirty="0"/>
              <a:t> </a:t>
            </a:r>
            <a:r>
              <a:rPr lang="de-AT" sz="1600" dirty="0" err="1"/>
              <a:t>relationships</a:t>
            </a:r>
            <a:r>
              <a:rPr lang="de-AT" sz="1600" dirty="0"/>
              <a:t> </a:t>
            </a:r>
            <a:r>
              <a:rPr lang="de-AT" sz="1600" dirty="0" err="1"/>
              <a:t>of</a:t>
            </a:r>
            <a:r>
              <a:rPr lang="de-AT" sz="1600" dirty="0"/>
              <a:t> </a:t>
            </a:r>
            <a:r>
              <a:rPr lang="de-AT" sz="1600" dirty="0" err="1"/>
              <a:t>Miocene</a:t>
            </a:r>
            <a:r>
              <a:rPr lang="de-AT" sz="1600" dirty="0"/>
              <a:t> </a:t>
            </a:r>
            <a:r>
              <a:rPr lang="de-AT" sz="1600" dirty="0" err="1"/>
              <a:t>calc-alkaline</a:t>
            </a:r>
            <a:r>
              <a:rPr lang="de-AT" sz="1600" dirty="0"/>
              <a:t> </a:t>
            </a:r>
            <a:r>
              <a:rPr lang="de-AT" sz="1600" dirty="0" err="1"/>
              <a:t>volcanic</a:t>
            </a:r>
            <a:r>
              <a:rPr lang="de-AT" sz="1600" dirty="0"/>
              <a:t> </a:t>
            </a:r>
            <a:r>
              <a:rPr lang="de-AT" sz="1600" dirty="0" err="1"/>
              <a:t>rocks</a:t>
            </a:r>
            <a:r>
              <a:rPr lang="de-AT" sz="1600" dirty="0"/>
              <a:t> in </a:t>
            </a:r>
            <a:r>
              <a:rPr lang="de-AT" sz="1600" dirty="0" err="1"/>
              <a:t>the</a:t>
            </a:r>
            <a:r>
              <a:rPr lang="de-AT" sz="1600" dirty="0"/>
              <a:t> Western </a:t>
            </a:r>
            <a:r>
              <a:rPr lang="de-AT" sz="1600" dirty="0" err="1"/>
              <a:t>Carpathian</a:t>
            </a:r>
            <a:r>
              <a:rPr lang="de-AT" sz="1600" dirty="0"/>
              <a:t> </a:t>
            </a:r>
            <a:r>
              <a:rPr lang="de-AT" sz="1600" dirty="0" err="1"/>
              <a:t>arc</a:t>
            </a:r>
            <a:r>
              <a:rPr lang="de-AT" sz="1600" dirty="0"/>
              <a:t>, </a:t>
            </a:r>
            <a:r>
              <a:rPr lang="de-AT" sz="1600" dirty="0" err="1"/>
              <a:t>eastern</a:t>
            </a:r>
            <a:r>
              <a:rPr lang="de-AT" sz="1600" dirty="0"/>
              <a:t> </a:t>
            </a:r>
            <a:r>
              <a:rPr lang="de-AT" sz="1600" dirty="0" err="1"/>
              <a:t>central</a:t>
            </a:r>
            <a:r>
              <a:rPr lang="de-AT" sz="1600" dirty="0"/>
              <a:t> Europe. </a:t>
            </a:r>
            <a:r>
              <a:rPr lang="de-AT" sz="1600" i="1" dirty="0"/>
              <a:t>Journal </a:t>
            </a:r>
            <a:r>
              <a:rPr lang="de-AT" sz="1600" i="1" dirty="0" err="1"/>
              <a:t>of</a:t>
            </a:r>
            <a:r>
              <a:rPr lang="de-AT" sz="1600" i="1" dirty="0"/>
              <a:t> </a:t>
            </a:r>
            <a:r>
              <a:rPr lang="de-AT" sz="1600" i="1" dirty="0" err="1"/>
              <a:t>petrology</a:t>
            </a:r>
            <a:r>
              <a:rPr lang="de-AT" sz="1600" dirty="0"/>
              <a:t>, </a:t>
            </a:r>
            <a:r>
              <a:rPr lang="de-AT" sz="1600" i="1" dirty="0"/>
              <a:t>48</a:t>
            </a:r>
            <a:r>
              <a:rPr lang="de-AT" sz="1600" dirty="0"/>
              <a:t>(12), 2261-2287.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de-AT" sz="1600" dirty="0" err="1"/>
              <a:t>Harangi</a:t>
            </a:r>
            <a:r>
              <a:rPr lang="de-AT" sz="1600" dirty="0"/>
              <a:t>, S., &amp; </a:t>
            </a:r>
            <a:r>
              <a:rPr lang="de-AT" sz="1600" dirty="0" err="1"/>
              <a:t>Lenkey</a:t>
            </a:r>
            <a:r>
              <a:rPr lang="de-AT" sz="1600" dirty="0"/>
              <a:t>, L. (2007). Genesis </a:t>
            </a:r>
            <a:r>
              <a:rPr lang="de-AT" sz="1600" dirty="0" err="1"/>
              <a:t>of</a:t>
            </a:r>
            <a:r>
              <a:rPr lang="de-AT" sz="1600" dirty="0"/>
              <a:t> </a:t>
            </a:r>
            <a:r>
              <a:rPr lang="de-AT" sz="1600" dirty="0" err="1"/>
              <a:t>the</a:t>
            </a:r>
            <a:r>
              <a:rPr lang="de-AT" sz="1600" dirty="0"/>
              <a:t> Neogene </a:t>
            </a:r>
            <a:r>
              <a:rPr lang="de-AT" sz="1600" dirty="0" err="1"/>
              <a:t>to</a:t>
            </a:r>
            <a:r>
              <a:rPr lang="de-AT" sz="1600" dirty="0"/>
              <a:t> </a:t>
            </a:r>
            <a:r>
              <a:rPr lang="de-AT" sz="1600" dirty="0" err="1"/>
              <a:t>Quaternary</a:t>
            </a:r>
            <a:r>
              <a:rPr lang="de-AT" sz="1600" dirty="0"/>
              <a:t> </a:t>
            </a:r>
            <a:r>
              <a:rPr lang="de-AT" sz="1600" dirty="0" err="1"/>
              <a:t>volcanism</a:t>
            </a:r>
            <a:r>
              <a:rPr lang="de-AT" sz="1600" dirty="0"/>
              <a:t> in </a:t>
            </a:r>
            <a:r>
              <a:rPr lang="de-AT" sz="1600" dirty="0" err="1"/>
              <a:t>the</a:t>
            </a:r>
            <a:r>
              <a:rPr lang="de-AT" sz="1600" dirty="0"/>
              <a:t> </a:t>
            </a:r>
            <a:r>
              <a:rPr lang="de-AT" sz="1600" dirty="0" err="1"/>
              <a:t>Carpathian-Pannonian</a:t>
            </a:r>
            <a:r>
              <a:rPr lang="de-AT" sz="1600" dirty="0"/>
              <a:t> </a:t>
            </a:r>
            <a:r>
              <a:rPr lang="de-AT" sz="1600" dirty="0" err="1"/>
              <a:t>region</a:t>
            </a:r>
            <a:r>
              <a:rPr lang="de-AT" sz="1600" dirty="0"/>
              <a:t>: </a:t>
            </a:r>
            <a:r>
              <a:rPr lang="de-AT" sz="1600" dirty="0" err="1"/>
              <a:t>Role</a:t>
            </a:r>
            <a:r>
              <a:rPr lang="de-AT" sz="1600" dirty="0"/>
              <a:t> </a:t>
            </a:r>
            <a:r>
              <a:rPr lang="de-AT" sz="1600" dirty="0" err="1"/>
              <a:t>of</a:t>
            </a:r>
            <a:r>
              <a:rPr lang="de-AT" sz="1600" dirty="0"/>
              <a:t> </a:t>
            </a:r>
            <a:r>
              <a:rPr lang="de-AT" sz="1600" dirty="0" err="1"/>
              <a:t>subduction</a:t>
            </a:r>
            <a:r>
              <a:rPr lang="de-AT" sz="1600" dirty="0"/>
              <a:t>, </a:t>
            </a:r>
            <a:r>
              <a:rPr lang="de-AT" sz="1600" dirty="0" err="1"/>
              <a:t>extension</a:t>
            </a:r>
            <a:r>
              <a:rPr lang="de-AT" sz="1600" dirty="0"/>
              <a:t>, </a:t>
            </a:r>
            <a:r>
              <a:rPr lang="de-AT" sz="1600" dirty="0" err="1"/>
              <a:t>and</a:t>
            </a:r>
            <a:r>
              <a:rPr lang="de-AT" sz="1600" dirty="0"/>
              <a:t> </a:t>
            </a:r>
            <a:r>
              <a:rPr lang="de-AT" sz="1600" dirty="0" err="1"/>
              <a:t>mantle</a:t>
            </a:r>
            <a:r>
              <a:rPr lang="de-AT" sz="1600" dirty="0"/>
              <a:t> </a:t>
            </a:r>
            <a:r>
              <a:rPr lang="de-AT" sz="1600" dirty="0" err="1"/>
              <a:t>plume</a:t>
            </a:r>
            <a:r>
              <a:rPr lang="de-AT" sz="1600" dirty="0"/>
              <a:t>. </a:t>
            </a:r>
            <a:r>
              <a:rPr lang="de-AT" sz="1600" i="1" dirty="0"/>
              <a:t>Special </a:t>
            </a:r>
            <a:r>
              <a:rPr lang="de-AT" sz="1600" i="1" dirty="0" err="1"/>
              <a:t>papers-geological</a:t>
            </a:r>
            <a:r>
              <a:rPr lang="de-AT" sz="1600" i="1" dirty="0"/>
              <a:t> </a:t>
            </a:r>
            <a:r>
              <a:rPr lang="de-AT" sz="1600" i="1" dirty="0" err="1"/>
              <a:t>society</a:t>
            </a:r>
            <a:r>
              <a:rPr lang="de-AT" sz="1600" i="1" dirty="0"/>
              <a:t> </a:t>
            </a:r>
            <a:r>
              <a:rPr lang="de-AT" sz="1600" i="1" dirty="0" err="1"/>
              <a:t>of</a:t>
            </a:r>
            <a:r>
              <a:rPr lang="de-AT" sz="1600" i="1" dirty="0"/>
              <a:t> </a:t>
            </a:r>
            <a:r>
              <a:rPr lang="de-AT" sz="1600" i="1" dirty="0" err="1"/>
              <a:t>America</a:t>
            </a:r>
            <a:r>
              <a:rPr lang="de-AT" sz="1600" dirty="0"/>
              <a:t>, </a:t>
            </a:r>
            <a:r>
              <a:rPr lang="de-AT" sz="1600" i="1" dirty="0"/>
              <a:t>418</a:t>
            </a:r>
            <a:r>
              <a:rPr lang="de-AT" sz="1600" dirty="0"/>
              <a:t>, 67.</a:t>
            </a:r>
          </a:p>
          <a:p>
            <a:endParaRPr lang="de-AT" sz="1600" dirty="0"/>
          </a:p>
          <a:p>
            <a:r>
              <a:rPr lang="en-US" sz="1600" dirty="0"/>
              <a:t>Gross, M., Fritz, I., </a:t>
            </a:r>
            <a:r>
              <a:rPr lang="en-US" sz="1600" dirty="0" err="1"/>
              <a:t>Piller</a:t>
            </a:r>
            <a:r>
              <a:rPr lang="en-US" sz="1600" dirty="0"/>
              <a:t>, W.E., &amp; Soliman, A. (2007). The Neogene of the Styrian Basin – Guide to </a:t>
            </a:r>
            <a:r>
              <a:rPr lang="en-US" sz="1600" dirty="0" err="1"/>
              <a:t>Exkusions</a:t>
            </a:r>
            <a:r>
              <a:rPr lang="en-US" sz="1600" dirty="0"/>
              <a:t>. </a:t>
            </a:r>
            <a:r>
              <a:rPr lang="en-US" sz="1600" i="1" dirty="0" err="1"/>
              <a:t>Joenna</a:t>
            </a:r>
            <a:r>
              <a:rPr lang="en-US" sz="1600" i="1" dirty="0"/>
              <a:t> Geol. </a:t>
            </a:r>
            <a:r>
              <a:rPr lang="en-US" sz="1600" i="1" dirty="0" err="1"/>
              <a:t>Paläont</a:t>
            </a:r>
            <a:r>
              <a:rPr lang="en-US" sz="1600" i="1" dirty="0"/>
              <a:t>. 9: 117-193.</a:t>
            </a:r>
            <a:endParaRPr lang="en-US" sz="1600" dirty="0"/>
          </a:p>
          <a:p>
            <a:pPr marL="307569" indent="-307569">
              <a:buFont typeface="+mj-lt"/>
              <a:buAutoNum type="arabicPeriod"/>
            </a:pPr>
            <a:endParaRPr lang="en-US" sz="1132" dirty="0"/>
          </a:p>
        </p:txBody>
      </p:sp>
      <p:sp>
        <p:nvSpPr>
          <p:cNvPr id="27" name="TextBox 26"/>
          <p:cNvSpPr txBox="1"/>
          <p:nvPr/>
        </p:nvSpPr>
        <p:spPr>
          <a:xfrm>
            <a:off x="39274219" y="26602323"/>
            <a:ext cx="2151704" cy="606429"/>
          </a:xfrm>
          <a:prstGeom prst="rect">
            <a:avLst/>
          </a:prstGeom>
          <a:noFill/>
        </p:spPr>
        <p:txBody>
          <a:bodyPr wrap="none" lIns="61512" tIns="30756" rIns="61512" bIns="30756" rtlCol="0">
            <a:spAutoFit/>
          </a:bodyPr>
          <a:lstStyle/>
          <a:p>
            <a:r>
              <a:rPr lang="en-US" sz="3537" dirty="0"/>
              <a:t>References</a:t>
            </a:r>
          </a:p>
        </p:txBody>
      </p:sp>
      <p:sp>
        <p:nvSpPr>
          <p:cNvPr id="15" name="Text Box 194"/>
          <p:cNvSpPr txBox="1">
            <a:spLocks noChangeArrowheads="1"/>
          </p:cNvSpPr>
          <p:nvPr/>
        </p:nvSpPr>
        <p:spPr bwMode="auto">
          <a:xfrm>
            <a:off x="1935386" y="9976702"/>
            <a:ext cx="10936313" cy="394176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123023" tIns="123023" rIns="123023" bIns="123023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AT" sz="2400" dirty="0">
                <a:latin typeface="+mn-lt"/>
              </a:rPr>
              <a:t>The </a:t>
            </a:r>
            <a:r>
              <a:rPr lang="de-AT" sz="2400" dirty="0" err="1">
                <a:latin typeface="+mn-lt"/>
              </a:rPr>
              <a:t>trachyandesites</a:t>
            </a:r>
            <a:r>
              <a:rPr lang="de-AT" sz="2400" dirty="0">
                <a:latin typeface="+mn-lt"/>
              </a:rPr>
              <a:t> and </a:t>
            </a:r>
            <a:r>
              <a:rPr lang="de-AT" sz="2400" dirty="0" err="1">
                <a:latin typeface="+mn-lt"/>
              </a:rPr>
              <a:t>ryolites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present</a:t>
            </a:r>
            <a:r>
              <a:rPr lang="de-AT" sz="2400" dirty="0">
                <a:latin typeface="+mn-lt"/>
              </a:rPr>
              <a:t> a </a:t>
            </a:r>
            <a:r>
              <a:rPr lang="de-AT" sz="2400" dirty="0" err="1">
                <a:latin typeface="+mn-lt"/>
              </a:rPr>
              <a:t>typical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mineralogy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with</a:t>
            </a:r>
            <a:r>
              <a:rPr lang="de-AT" sz="2400" dirty="0">
                <a:latin typeface="+mn-lt"/>
              </a:rPr>
              <a:t> K-</a:t>
            </a:r>
            <a:r>
              <a:rPr lang="de-AT" sz="2400" dirty="0" err="1">
                <a:latin typeface="+mn-lt"/>
              </a:rPr>
              <a:t>feldspar</a:t>
            </a:r>
            <a:r>
              <a:rPr lang="de-AT" sz="2400" dirty="0">
                <a:latin typeface="+mn-lt"/>
              </a:rPr>
              <a:t>, </a:t>
            </a:r>
            <a:r>
              <a:rPr lang="de-AT" sz="2400" dirty="0" err="1">
                <a:latin typeface="+mn-lt"/>
              </a:rPr>
              <a:t>plagioclase</a:t>
            </a:r>
            <a:r>
              <a:rPr lang="de-AT" sz="2400" dirty="0">
                <a:latin typeface="+mn-lt"/>
              </a:rPr>
              <a:t>, </a:t>
            </a:r>
            <a:r>
              <a:rPr lang="de-AT" sz="2400" dirty="0" err="1">
                <a:latin typeface="+mn-lt"/>
              </a:rPr>
              <a:t>biotite</a:t>
            </a:r>
            <a:r>
              <a:rPr lang="de-AT" sz="2400" dirty="0">
                <a:latin typeface="+mn-lt"/>
              </a:rPr>
              <a:t>, ± </a:t>
            </a:r>
            <a:r>
              <a:rPr lang="de-AT" sz="2400" dirty="0" err="1">
                <a:latin typeface="+mn-lt"/>
              </a:rPr>
              <a:t>quartz</a:t>
            </a:r>
            <a:r>
              <a:rPr lang="de-AT" sz="2400" dirty="0">
                <a:latin typeface="+mn-lt"/>
              </a:rPr>
              <a:t>, ± </a:t>
            </a:r>
            <a:r>
              <a:rPr lang="de-AT" sz="2400" dirty="0" err="1">
                <a:latin typeface="+mn-lt"/>
              </a:rPr>
              <a:t>pyroxenes</a:t>
            </a:r>
            <a:r>
              <a:rPr lang="de-AT" sz="2400" dirty="0">
                <a:latin typeface="+mn-lt"/>
              </a:rPr>
              <a:t> and </a:t>
            </a:r>
            <a:r>
              <a:rPr lang="de-AT" sz="2400" dirty="0" err="1">
                <a:latin typeface="+mn-lt"/>
              </a:rPr>
              <a:t>accessory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zircon</a:t>
            </a:r>
            <a:r>
              <a:rPr lang="de-AT" sz="2400" dirty="0">
                <a:latin typeface="+mn-lt"/>
              </a:rPr>
              <a:t>. </a:t>
            </a:r>
          </a:p>
          <a:p>
            <a:pPr algn="just"/>
            <a:endParaRPr lang="de-AT" sz="2400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AT" sz="2400" dirty="0">
                <a:latin typeface="+mn-lt"/>
              </a:rPr>
              <a:t>The rock </a:t>
            </a:r>
            <a:r>
              <a:rPr lang="de-AT" sz="2400" dirty="0" err="1">
                <a:latin typeface="+mn-lt"/>
              </a:rPr>
              <a:t>texture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varies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between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porphyritic</a:t>
            </a:r>
            <a:r>
              <a:rPr lang="de-AT" sz="2400" dirty="0">
                <a:latin typeface="+mn-lt"/>
              </a:rPr>
              <a:t> and </a:t>
            </a:r>
            <a:r>
              <a:rPr lang="de-AT" sz="2400" dirty="0" err="1">
                <a:latin typeface="+mn-lt"/>
              </a:rPr>
              <a:t>trachytic</a:t>
            </a:r>
            <a:r>
              <a:rPr lang="de-AT" sz="2400" dirty="0">
                <a:latin typeface="+mn-lt"/>
              </a:rPr>
              <a:t> (Figure 2a, b, c)</a:t>
            </a:r>
          </a:p>
          <a:p>
            <a:pPr algn="just"/>
            <a:endParaRPr lang="de-AT" sz="2400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AT" sz="2400" dirty="0">
                <a:latin typeface="+mn-lt"/>
              </a:rPr>
              <a:t> </a:t>
            </a:r>
            <a:r>
              <a:rPr lang="de-AT" sz="2400" dirty="0" err="1">
                <a:latin typeface="+mn-lt"/>
              </a:rPr>
              <a:t>Plagioclase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has</a:t>
            </a:r>
            <a:r>
              <a:rPr lang="de-AT" sz="2400" dirty="0">
                <a:latin typeface="+mn-lt"/>
              </a:rPr>
              <a:t> an </a:t>
            </a:r>
            <a:r>
              <a:rPr lang="de-AT" sz="2400" dirty="0" err="1">
                <a:latin typeface="+mn-lt"/>
              </a:rPr>
              <a:t>anorthite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between</a:t>
            </a:r>
            <a:r>
              <a:rPr lang="de-AT" sz="2400" dirty="0">
                <a:latin typeface="+mn-lt"/>
              </a:rPr>
              <a:t> 40 and 70 </a:t>
            </a:r>
            <a:r>
              <a:rPr lang="de-AT" sz="2400" dirty="0" err="1">
                <a:latin typeface="+mn-lt"/>
              </a:rPr>
              <a:t>mol</a:t>
            </a:r>
            <a:r>
              <a:rPr lang="de-AT" sz="2400" dirty="0">
                <a:latin typeface="+mn-lt"/>
              </a:rPr>
              <a:t>%, </a:t>
            </a:r>
            <a:r>
              <a:rPr lang="de-AT" sz="2400" dirty="0" err="1">
                <a:latin typeface="+mn-lt"/>
              </a:rPr>
              <a:t>while</a:t>
            </a:r>
            <a:r>
              <a:rPr lang="de-AT" sz="2400" dirty="0">
                <a:latin typeface="+mn-lt"/>
              </a:rPr>
              <a:t> K-</a:t>
            </a:r>
            <a:r>
              <a:rPr lang="de-AT" sz="2400" dirty="0" err="1">
                <a:latin typeface="+mn-lt"/>
              </a:rPr>
              <a:t>feldspar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is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between</a:t>
            </a:r>
            <a:r>
              <a:rPr lang="de-AT" sz="2400" dirty="0">
                <a:latin typeface="+mn-lt"/>
              </a:rPr>
              <a:t> 45 </a:t>
            </a:r>
            <a:r>
              <a:rPr lang="de-AT" sz="2400" dirty="0" err="1">
                <a:latin typeface="+mn-lt"/>
              </a:rPr>
              <a:t>to</a:t>
            </a:r>
            <a:r>
              <a:rPr lang="de-AT" sz="2400" dirty="0">
                <a:latin typeface="+mn-lt"/>
              </a:rPr>
              <a:t> 60 </a:t>
            </a:r>
            <a:r>
              <a:rPr lang="de-AT" sz="2400" dirty="0" err="1">
                <a:latin typeface="+mn-lt"/>
              </a:rPr>
              <a:t>mol</a:t>
            </a:r>
            <a:r>
              <a:rPr lang="de-AT" sz="2400" dirty="0">
                <a:latin typeface="+mn-lt"/>
              </a:rPr>
              <a:t>% in </a:t>
            </a:r>
            <a:r>
              <a:rPr lang="de-AT" sz="2400" dirty="0" err="1">
                <a:latin typeface="+mn-lt"/>
              </a:rPr>
              <a:t>the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trachyandesites</a:t>
            </a:r>
            <a:r>
              <a:rPr lang="de-AT" sz="2400" dirty="0">
                <a:latin typeface="+mn-lt"/>
              </a:rPr>
              <a:t> and </a:t>
            </a:r>
            <a:r>
              <a:rPr lang="de-AT" sz="2400" dirty="0" err="1">
                <a:latin typeface="+mn-lt"/>
              </a:rPr>
              <a:t>higher</a:t>
            </a:r>
            <a:r>
              <a:rPr lang="de-AT" sz="2400" dirty="0">
                <a:latin typeface="+mn-lt"/>
              </a:rPr>
              <a:t> (&gt;70%) in </a:t>
            </a:r>
            <a:r>
              <a:rPr lang="de-AT" sz="2400" dirty="0" err="1">
                <a:latin typeface="+mn-lt"/>
              </a:rPr>
              <a:t>the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rhyolite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samples</a:t>
            </a:r>
            <a:r>
              <a:rPr lang="de-AT" sz="2400" dirty="0">
                <a:latin typeface="+mn-lt"/>
              </a:rPr>
              <a:t>.</a:t>
            </a:r>
          </a:p>
          <a:p>
            <a:pPr algn="just"/>
            <a:endParaRPr lang="de-AT" sz="2400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AT" sz="2400" dirty="0">
                <a:latin typeface="+mn-lt"/>
              </a:rPr>
              <a:t>The F </a:t>
            </a:r>
            <a:r>
              <a:rPr lang="de-AT" sz="2400" dirty="0" err="1">
                <a:latin typeface="+mn-lt"/>
              </a:rPr>
              <a:t>content</a:t>
            </a:r>
            <a:r>
              <a:rPr lang="de-AT" sz="2400" dirty="0">
                <a:latin typeface="+mn-lt"/>
              </a:rPr>
              <a:t> in </a:t>
            </a:r>
            <a:r>
              <a:rPr lang="de-AT" sz="2400" dirty="0" err="1">
                <a:latin typeface="+mn-lt"/>
              </a:rPr>
              <a:t>apatite</a:t>
            </a:r>
            <a:r>
              <a:rPr lang="de-AT" sz="2400" dirty="0">
                <a:latin typeface="+mn-lt"/>
              </a:rPr>
              <a:t> and </a:t>
            </a:r>
            <a:r>
              <a:rPr lang="de-AT" sz="2400" dirty="0" err="1">
                <a:latin typeface="+mn-lt"/>
              </a:rPr>
              <a:t>biotite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is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unusual</a:t>
            </a:r>
            <a:r>
              <a:rPr lang="de-AT" sz="2400" dirty="0">
                <a:latin typeface="+mn-lt"/>
              </a:rPr>
              <a:t> high (4.2 wt% and 3 wt%, </a:t>
            </a:r>
            <a:r>
              <a:rPr lang="de-AT" sz="2400" dirty="0" err="1">
                <a:latin typeface="+mn-lt"/>
              </a:rPr>
              <a:t>respectively</a:t>
            </a:r>
            <a:r>
              <a:rPr lang="de-AT" sz="2400" dirty="0">
                <a:latin typeface="+mn-lt"/>
              </a:rPr>
              <a:t>), </a:t>
            </a:r>
            <a:r>
              <a:rPr lang="de-AT" sz="2400" dirty="0" err="1">
                <a:latin typeface="+mn-lt"/>
              </a:rPr>
              <a:t>together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with</a:t>
            </a:r>
            <a:r>
              <a:rPr lang="de-AT" sz="2400" dirty="0">
                <a:latin typeface="+mn-lt"/>
              </a:rPr>
              <a:t> TiO</a:t>
            </a:r>
            <a:r>
              <a:rPr lang="de-AT" sz="1600" dirty="0">
                <a:latin typeface="+mn-lt"/>
              </a:rPr>
              <a:t>2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contents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of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up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to</a:t>
            </a:r>
            <a:r>
              <a:rPr lang="de-AT" sz="2400" dirty="0">
                <a:latin typeface="+mn-lt"/>
              </a:rPr>
              <a:t> 8 wt% in </a:t>
            </a:r>
            <a:r>
              <a:rPr lang="de-AT" sz="2400" dirty="0" err="1">
                <a:latin typeface="+mn-lt"/>
              </a:rPr>
              <a:t>biotite</a:t>
            </a:r>
            <a:r>
              <a:rPr lang="de-AT" sz="2400" dirty="0">
                <a:latin typeface="+mn-lt"/>
              </a:rPr>
              <a:t>.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40190" y="4082168"/>
            <a:ext cx="5920706" cy="487060"/>
          </a:xfrm>
          <a:prstGeom prst="rect">
            <a:avLst/>
          </a:prstGeom>
          <a:solidFill>
            <a:srgbClr val="FCD5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12" tIns="30756" rIns="61512" bIns="30756" rtlCol="0" anchor="ctr"/>
          <a:lstStyle/>
          <a:p>
            <a:pPr algn="ctr"/>
            <a:r>
              <a:rPr lang="en-US" sz="3537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2" name="Text Box 191"/>
          <p:cNvSpPr txBox="1">
            <a:spLocks noChangeArrowheads="1"/>
          </p:cNvSpPr>
          <p:nvPr/>
        </p:nvSpPr>
        <p:spPr bwMode="auto">
          <a:xfrm>
            <a:off x="32475349" y="14848285"/>
            <a:ext cx="8587347" cy="172577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123023" tIns="123023" rIns="123023" bIns="123023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400" dirty="0">
                <a:latin typeface="+mn-lt"/>
              </a:rPr>
              <a:t>Similar crystallization ages of 14.1 </a:t>
            </a:r>
            <a:r>
              <a:rPr lang="de-AT" sz="2400" dirty="0">
                <a:latin typeface="+mn-lt"/>
              </a:rPr>
              <a:t>± 0.01 </a:t>
            </a:r>
            <a:r>
              <a:rPr lang="en-US" sz="2400" dirty="0">
                <a:latin typeface="+mn-lt"/>
              </a:rPr>
              <a:t>Ma resulted from LA-MC-ICPMS U-Pb analysis on zircons from both rock suites (Figure 3, 5). Therefore, despite the differences in major and minor element patterns, two eruption events couldn’t be identified. </a:t>
            </a:r>
            <a:endParaRPr lang="de-AT" sz="2400" dirty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992911" y="3964013"/>
            <a:ext cx="5746767" cy="532481"/>
          </a:xfrm>
          <a:prstGeom prst="rect">
            <a:avLst/>
          </a:prstGeom>
          <a:solidFill>
            <a:srgbClr val="FCD5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12" tIns="30756" rIns="61512" bIns="30756" rtlCol="0" anchor="ctr"/>
          <a:lstStyle/>
          <a:p>
            <a:pPr algn="ctr"/>
            <a:r>
              <a:rPr lang="en-US" sz="3537" dirty="0">
                <a:solidFill>
                  <a:schemeClr val="tx1"/>
                </a:solidFill>
              </a:rPr>
              <a:t>Zircon Dating</a:t>
            </a:r>
          </a:p>
        </p:txBody>
      </p:sp>
      <p:sp>
        <p:nvSpPr>
          <p:cNvPr id="14" name="Text Box 193"/>
          <p:cNvSpPr txBox="1">
            <a:spLocks noChangeArrowheads="1"/>
          </p:cNvSpPr>
          <p:nvPr/>
        </p:nvSpPr>
        <p:spPr bwMode="auto">
          <a:xfrm>
            <a:off x="1555149" y="27528526"/>
            <a:ext cx="15020519" cy="2769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123023" tIns="123023" rIns="123023" bIns="123023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23378" indent="-323378" algn="just">
              <a:buFont typeface="Arial" panose="020B0604020202020204" pitchFamily="34" charset="0"/>
              <a:buChar char="•"/>
            </a:pPr>
            <a:r>
              <a:rPr lang="de-AT" sz="3000" dirty="0" err="1">
                <a:latin typeface="+mn-lt"/>
              </a:rPr>
              <a:t>Trachyandesites</a:t>
            </a:r>
            <a:r>
              <a:rPr lang="de-AT" sz="3000" dirty="0">
                <a:latin typeface="+mn-lt"/>
              </a:rPr>
              <a:t> and </a:t>
            </a:r>
            <a:r>
              <a:rPr lang="de-AT" sz="3000" dirty="0" err="1">
                <a:latin typeface="+mn-lt"/>
              </a:rPr>
              <a:t>rhyolites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with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middle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potassic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shoshonite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affinity</a:t>
            </a:r>
            <a:r>
              <a:rPr lang="de-AT" sz="3000" dirty="0">
                <a:latin typeface="+mn-lt"/>
              </a:rPr>
              <a:t>, </a:t>
            </a:r>
            <a:r>
              <a:rPr lang="de-AT" sz="3000" dirty="0" err="1">
                <a:latin typeface="+mn-lt"/>
              </a:rPr>
              <a:t>the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only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example</a:t>
            </a:r>
            <a:r>
              <a:rPr lang="de-AT" sz="3000" dirty="0">
                <a:latin typeface="+mn-lt"/>
              </a:rPr>
              <a:t> in </a:t>
            </a:r>
            <a:r>
              <a:rPr lang="de-AT" sz="3000" dirty="0" err="1">
                <a:latin typeface="+mn-lt"/>
              </a:rPr>
              <a:t>the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Styrian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Basin</a:t>
            </a:r>
            <a:endParaRPr lang="de-AT" sz="3000" dirty="0">
              <a:latin typeface="+mn-lt"/>
            </a:endParaRPr>
          </a:p>
          <a:p>
            <a:pPr marL="323378" indent="-323378" algn="just">
              <a:buFont typeface="Arial" panose="020B0604020202020204" pitchFamily="34" charset="0"/>
              <a:buChar char="•"/>
            </a:pPr>
            <a:r>
              <a:rPr lang="de-AT" sz="3000" dirty="0" err="1">
                <a:latin typeface="+mn-lt"/>
              </a:rPr>
              <a:t>Typical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mineralogy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with</a:t>
            </a:r>
            <a:r>
              <a:rPr lang="de-AT" sz="3000" dirty="0">
                <a:latin typeface="+mn-lt"/>
              </a:rPr>
              <a:t> K-</a:t>
            </a:r>
            <a:r>
              <a:rPr lang="de-AT" sz="3000" dirty="0" err="1">
                <a:latin typeface="+mn-lt"/>
              </a:rPr>
              <a:t>feldspar</a:t>
            </a:r>
            <a:r>
              <a:rPr lang="de-AT" sz="3000" dirty="0">
                <a:latin typeface="+mn-lt"/>
              </a:rPr>
              <a:t>, </a:t>
            </a:r>
            <a:r>
              <a:rPr lang="de-AT" sz="3000" dirty="0" err="1">
                <a:latin typeface="+mn-lt"/>
              </a:rPr>
              <a:t>plagioclase</a:t>
            </a:r>
            <a:r>
              <a:rPr lang="de-AT" sz="3000" dirty="0">
                <a:latin typeface="+mn-lt"/>
              </a:rPr>
              <a:t>, </a:t>
            </a:r>
            <a:r>
              <a:rPr lang="de-AT" sz="3000" dirty="0" err="1">
                <a:latin typeface="+mn-lt"/>
              </a:rPr>
              <a:t>biotite</a:t>
            </a:r>
            <a:r>
              <a:rPr lang="de-AT" sz="3000" dirty="0">
                <a:latin typeface="+mn-lt"/>
              </a:rPr>
              <a:t>, ± </a:t>
            </a:r>
            <a:r>
              <a:rPr lang="de-AT" sz="3000" dirty="0" err="1">
                <a:latin typeface="+mn-lt"/>
              </a:rPr>
              <a:t>quartz</a:t>
            </a:r>
            <a:r>
              <a:rPr lang="de-AT" sz="3000" dirty="0">
                <a:latin typeface="+mn-lt"/>
              </a:rPr>
              <a:t>, ± </a:t>
            </a:r>
            <a:r>
              <a:rPr lang="de-AT" sz="3000" dirty="0" err="1">
                <a:latin typeface="+mn-lt"/>
              </a:rPr>
              <a:t>pyroxenes</a:t>
            </a:r>
            <a:r>
              <a:rPr lang="de-AT" sz="3000" dirty="0">
                <a:latin typeface="+mn-lt"/>
              </a:rPr>
              <a:t> and </a:t>
            </a:r>
            <a:r>
              <a:rPr lang="de-AT" sz="3000" dirty="0" err="1">
                <a:latin typeface="+mn-lt"/>
              </a:rPr>
              <a:t>accessory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zircon</a:t>
            </a:r>
            <a:endParaRPr lang="de-AT" sz="3000" dirty="0">
              <a:latin typeface="+mn-lt"/>
            </a:endParaRPr>
          </a:p>
          <a:p>
            <a:pPr algn="just"/>
            <a:endParaRPr lang="de-AT" sz="2263" dirty="0">
              <a:latin typeface="+mn-lt"/>
            </a:endParaRPr>
          </a:p>
          <a:p>
            <a:pPr marL="323378" indent="-323378" algn="just">
              <a:buFont typeface="Arial" panose="020B0604020202020204" pitchFamily="34" charset="0"/>
              <a:buChar char="•"/>
            </a:pPr>
            <a:endParaRPr lang="de-AT" sz="2122" dirty="0">
              <a:latin typeface="+mn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39002" y="26724301"/>
            <a:ext cx="5946465" cy="630569"/>
          </a:xfrm>
          <a:prstGeom prst="rect">
            <a:avLst/>
          </a:prstGeom>
          <a:solidFill>
            <a:srgbClr val="FCD5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12" tIns="30756" rIns="61512" bIns="30756" rtlCol="0" anchor="ctr"/>
          <a:lstStyle/>
          <a:p>
            <a:pPr algn="ctr"/>
            <a:r>
              <a:rPr lang="en-US" sz="3819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11" name="Text Box 190"/>
          <p:cNvSpPr txBox="1">
            <a:spLocks noChangeArrowheads="1"/>
          </p:cNvSpPr>
          <p:nvPr/>
        </p:nvSpPr>
        <p:spPr bwMode="auto">
          <a:xfrm>
            <a:off x="1940190" y="4773110"/>
            <a:ext cx="11016360" cy="357243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123023" tIns="123023" rIns="123023" bIns="123023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de-AT" sz="2400" dirty="0">
                <a:latin typeface="+mn-lt"/>
              </a:rPr>
              <a:t>The Gleichenberg </a:t>
            </a:r>
            <a:r>
              <a:rPr lang="de-AT" sz="2400" dirty="0" err="1">
                <a:latin typeface="+mn-lt"/>
              </a:rPr>
              <a:t>volcano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is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situated</a:t>
            </a:r>
            <a:r>
              <a:rPr lang="de-AT" sz="2400" dirty="0">
                <a:latin typeface="+mn-lt"/>
              </a:rPr>
              <a:t> in </a:t>
            </a:r>
            <a:r>
              <a:rPr lang="de-AT" sz="2400" dirty="0" err="1">
                <a:latin typeface="+mn-lt"/>
              </a:rPr>
              <a:t>the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Styrian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Basin</a:t>
            </a:r>
            <a:r>
              <a:rPr lang="de-AT" sz="2400" dirty="0">
                <a:latin typeface="+mn-lt"/>
              </a:rPr>
              <a:t>. The extensive </a:t>
            </a:r>
            <a:r>
              <a:rPr lang="de-AT" sz="2400" dirty="0" err="1">
                <a:latin typeface="+mn-lt"/>
              </a:rPr>
              <a:t>volcanism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of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this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region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formed</a:t>
            </a:r>
            <a:r>
              <a:rPr lang="de-AT" sz="2400" dirty="0">
                <a:latin typeface="+mn-lt"/>
              </a:rPr>
              <a:t> due </a:t>
            </a:r>
            <a:r>
              <a:rPr lang="de-AT" sz="2400" dirty="0" err="1">
                <a:latin typeface="+mn-lt"/>
              </a:rPr>
              <a:t>to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Miocene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eastward</a:t>
            </a:r>
            <a:r>
              <a:rPr lang="de-AT" sz="2400" dirty="0">
                <a:latin typeface="+mn-lt"/>
              </a:rPr>
              <a:t> lateral </a:t>
            </a:r>
            <a:r>
              <a:rPr lang="de-AT" sz="2400" dirty="0" err="1">
                <a:latin typeface="+mn-lt"/>
              </a:rPr>
              <a:t>extrusion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correlated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with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subduction</a:t>
            </a:r>
            <a:r>
              <a:rPr lang="de-AT" sz="2400" dirty="0">
                <a:latin typeface="+mn-lt"/>
              </a:rPr>
              <a:t> after </a:t>
            </a:r>
            <a:r>
              <a:rPr lang="de-AT" sz="2400" dirty="0" err="1">
                <a:latin typeface="+mn-lt"/>
              </a:rPr>
              <a:t>the</a:t>
            </a:r>
            <a:r>
              <a:rPr lang="de-AT" sz="2400" dirty="0">
                <a:latin typeface="+mn-lt"/>
              </a:rPr>
              <a:t> Alpine </a:t>
            </a:r>
            <a:r>
              <a:rPr lang="de-AT" sz="2400" dirty="0" err="1">
                <a:latin typeface="+mn-lt"/>
              </a:rPr>
              <a:t>collision</a:t>
            </a:r>
            <a:r>
              <a:rPr lang="de-AT" sz="2400" dirty="0">
                <a:latin typeface="+mn-lt"/>
              </a:rPr>
              <a:t>. The </a:t>
            </a:r>
            <a:r>
              <a:rPr lang="de-AT" sz="2400" dirty="0" err="1">
                <a:latin typeface="+mn-lt"/>
              </a:rPr>
              <a:t>magmatic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rocks</a:t>
            </a:r>
            <a:r>
              <a:rPr lang="de-AT" sz="2400" dirty="0">
                <a:latin typeface="+mn-lt"/>
              </a:rPr>
              <a:t> (</a:t>
            </a:r>
            <a:r>
              <a:rPr lang="de-AT" sz="2400" dirty="0" err="1">
                <a:latin typeface="+mn-lt"/>
              </a:rPr>
              <a:t>Figure</a:t>
            </a:r>
            <a:r>
              <a:rPr lang="de-AT" sz="2400" dirty="0">
                <a:latin typeface="+mn-lt"/>
              </a:rPr>
              <a:t> 1) </a:t>
            </a:r>
            <a:r>
              <a:rPr lang="de-AT" sz="2400" dirty="0" err="1">
                <a:latin typeface="+mn-lt"/>
              </a:rPr>
              <a:t>comprise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trachyandesites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and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rhyolites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with</a:t>
            </a:r>
            <a:r>
              <a:rPr lang="de-AT" sz="2400" dirty="0">
                <a:latin typeface="+mn-lt"/>
              </a:rPr>
              <a:t> a </a:t>
            </a:r>
            <a:r>
              <a:rPr lang="de-AT" sz="2400" dirty="0" err="1">
                <a:latin typeface="+mn-lt"/>
              </a:rPr>
              <a:t>middle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potassic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shoshonite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affinity</a:t>
            </a:r>
            <a:r>
              <a:rPr lang="de-AT" sz="2400" dirty="0">
                <a:latin typeface="+mn-lt"/>
              </a:rPr>
              <a:t>. </a:t>
            </a:r>
            <a:r>
              <a:rPr lang="de-AT" sz="2400" dirty="0" err="1">
                <a:latin typeface="+mn-lt"/>
              </a:rPr>
              <a:t>It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is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only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one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of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this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kind</a:t>
            </a:r>
            <a:r>
              <a:rPr lang="de-AT" sz="2400" dirty="0">
                <a:latin typeface="+mn-lt"/>
              </a:rPr>
              <a:t> in </a:t>
            </a:r>
            <a:r>
              <a:rPr lang="de-AT" sz="2400" dirty="0" err="1">
                <a:latin typeface="+mn-lt"/>
              </a:rPr>
              <a:t>the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Styrian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Basin</a:t>
            </a:r>
            <a:r>
              <a:rPr lang="de-AT" sz="2400" dirty="0">
                <a:latin typeface="+mn-lt"/>
              </a:rPr>
              <a:t>, </a:t>
            </a:r>
            <a:r>
              <a:rPr lang="de-AT" sz="2400" dirty="0" err="1">
                <a:latin typeface="+mn-lt"/>
              </a:rPr>
              <a:t>while</a:t>
            </a:r>
            <a:r>
              <a:rPr lang="de-AT" sz="2400" dirty="0">
                <a:latin typeface="+mn-lt"/>
              </a:rPr>
              <a:t> in western </a:t>
            </a:r>
            <a:r>
              <a:rPr lang="de-AT" sz="2400" dirty="0" err="1">
                <a:latin typeface="+mn-lt"/>
              </a:rPr>
              <a:t>Hungary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similar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volcanism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is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observed</a:t>
            </a:r>
            <a:r>
              <a:rPr lang="de-AT" sz="2400" dirty="0">
                <a:latin typeface="+mn-lt"/>
              </a:rPr>
              <a:t>. </a:t>
            </a:r>
          </a:p>
          <a:p>
            <a:pPr algn="just"/>
            <a:r>
              <a:rPr lang="de-AT" sz="2400" dirty="0">
                <a:latin typeface="+mn-lt"/>
              </a:rPr>
              <a:t>The </a:t>
            </a:r>
            <a:r>
              <a:rPr lang="de-AT" sz="2400" dirty="0" err="1">
                <a:latin typeface="+mn-lt"/>
              </a:rPr>
              <a:t>aim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of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this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research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is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to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document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petrology</a:t>
            </a:r>
            <a:r>
              <a:rPr lang="de-AT" sz="2400" dirty="0">
                <a:latin typeface="+mn-lt"/>
              </a:rPr>
              <a:t> and </a:t>
            </a:r>
            <a:r>
              <a:rPr lang="de-AT" sz="2400" dirty="0" err="1">
                <a:latin typeface="+mn-lt"/>
              </a:rPr>
              <a:t>geochemistry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of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this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formation</a:t>
            </a:r>
            <a:r>
              <a:rPr lang="de-AT" sz="2400" dirty="0">
                <a:latin typeface="+mn-lt"/>
              </a:rPr>
              <a:t>, </a:t>
            </a:r>
            <a:r>
              <a:rPr lang="de-AT" sz="2400" dirty="0" err="1">
                <a:latin typeface="+mn-lt"/>
              </a:rPr>
              <a:t>obtain</a:t>
            </a:r>
            <a:r>
              <a:rPr lang="de-AT" sz="2400" dirty="0">
                <a:latin typeface="+mn-lt"/>
              </a:rPr>
              <a:t> a </a:t>
            </a:r>
            <a:r>
              <a:rPr lang="de-AT" sz="2400" dirty="0" err="1">
                <a:latin typeface="+mn-lt"/>
              </a:rPr>
              <a:t>better</a:t>
            </a:r>
            <a:r>
              <a:rPr lang="de-AT" sz="2400" dirty="0">
                <a:latin typeface="+mn-lt"/>
              </a:rPr>
              <a:t> and </a:t>
            </a:r>
            <a:r>
              <a:rPr lang="de-AT" sz="2400" dirty="0" err="1">
                <a:latin typeface="+mn-lt"/>
              </a:rPr>
              <a:t>closer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understanding</a:t>
            </a:r>
            <a:r>
              <a:rPr lang="de-AT" sz="2400" dirty="0">
                <a:latin typeface="+mn-lt"/>
              </a:rPr>
              <a:t> </a:t>
            </a:r>
            <a:r>
              <a:rPr lang="en-GB" sz="2400" dirty="0">
                <a:latin typeface="+mn-lt"/>
              </a:rPr>
              <a:t>of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origin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of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these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rocks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and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their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later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evolution</a:t>
            </a:r>
            <a:r>
              <a:rPr lang="de-AT" sz="2400" dirty="0">
                <a:latin typeface="+mn-lt"/>
              </a:rPr>
              <a:t>, </a:t>
            </a:r>
            <a:r>
              <a:rPr lang="de-AT" sz="2400" dirty="0" err="1">
                <a:latin typeface="+mn-lt"/>
              </a:rPr>
              <a:t>considering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development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of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region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since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Miocene</a:t>
            </a:r>
            <a:r>
              <a:rPr lang="de-AT" sz="2400" dirty="0">
                <a:latin typeface="+mn-lt"/>
              </a:rPr>
              <a:t>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889543" y="9268328"/>
            <a:ext cx="10690555" cy="499610"/>
          </a:xfrm>
          <a:prstGeom prst="rect">
            <a:avLst/>
          </a:prstGeom>
          <a:solidFill>
            <a:srgbClr val="FCD5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12" tIns="30756" rIns="61512" bIns="30756" rtlCol="0" anchor="ctr"/>
          <a:lstStyle/>
          <a:p>
            <a:pPr algn="ctr"/>
            <a:r>
              <a:rPr lang="en-US" sz="3537" dirty="0">
                <a:solidFill>
                  <a:schemeClr val="tx1"/>
                </a:solidFill>
              </a:rPr>
              <a:t>Petrography, Mineral Chemistry  and Geochemistry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658E74B-3C96-7545-9839-4659586F4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0038" y="468188"/>
            <a:ext cx="1659643" cy="148437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B4526ED-8F8E-FA4A-A696-DCA2F9593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538" y="2214269"/>
            <a:ext cx="3099143" cy="1073719"/>
          </a:xfrm>
          <a:prstGeom prst="rect">
            <a:avLst/>
          </a:prstGeom>
        </p:spPr>
      </p:pic>
      <p:sp>
        <p:nvSpPr>
          <p:cNvPr id="68" name="Textfeld 67">
            <a:extLst>
              <a:ext uri="{FF2B5EF4-FFF2-40B4-BE49-F238E27FC236}">
                <a16:creationId xmlns:a16="http://schemas.microsoft.com/office/drawing/2014/main" id="{70BDBA01-7B02-C649-AD84-E9C18A2698A1}"/>
              </a:ext>
            </a:extLst>
          </p:cNvPr>
          <p:cNvSpPr txBox="1"/>
          <p:nvPr/>
        </p:nvSpPr>
        <p:spPr>
          <a:xfrm>
            <a:off x="32367562" y="12605952"/>
            <a:ext cx="8970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 err="1"/>
              <a:t>Figure</a:t>
            </a:r>
            <a:r>
              <a:rPr lang="de-DE" sz="2000" dirty="0"/>
              <a:t> 3: (a) </a:t>
            </a:r>
            <a:r>
              <a:rPr lang="de-DE" sz="2000" dirty="0" err="1"/>
              <a:t>Zircons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rhyolite</a:t>
            </a:r>
            <a:r>
              <a:rPr lang="de-DE" sz="2000" dirty="0"/>
              <a:t> sample. </a:t>
            </a:r>
            <a:r>
              <a:rPr lang="de-DE" sz="2000" dirty="0" err="1"/>
              <a:t>Many</a:t>
            </a:r>
            <a:r>
              <a:rPr lang="de-DE" sz="2000" dirty="0"/>
              <a:t> </a:t>
            </a:r>
            <a:r>
              <a:rPr lang="de-DE" sz="2000" dirty="0" err="1"/>
              <a:t>apatite</a:t>
            </a:r>
            <a:r>
              <a:rPr lang="de-DE" sz="2000" dirty="0"/>
              <a:t> </a:t>
            </a:r>
            <a:r>
              <a:rPr lang="de-DE" sz="2000" dirty="0" err="1"/>
              <a:t>inclusions</a:t>
            </a:r>
            <a:r>
              <a:rPr lang="de-DE" sz="2000" dirty="0"/>
              <a:t>, </a:t>
            </a:r>
            <a:r>
              <a:rPr lang="de-DE" sz="2000" dirty="0" err="1"/>
              <a:t>sometimes</a:t>
            </a:r>
            <a:r>
              <a:rPr lang="de-DE" sz="2000" dirty="0"/>
              <a:t> </a:t>
            </a:r>
            <a:r>
              <a:rPr lang="de-DE" sz="2000" dirty="0" err="1"/>
              <a:t>aligned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growing</a:t>
            </a:r>
            <a:r>
              <a:rPr lang="de-DE" sz="2000" dirty="0"/>
              <a:t> </a:t>
            </a:r>
            <a:r>
              <a:rPr lang="de-DE" sz="2000" dirty="0" err="1"/>
              <a:t>zoning</a:t>
            </a:r>
            <a:r>
              <a:rPr lang="de-DE" sz="2000" dirty="0"/>
              <a:t> (b) </a:t>
            </a:r>
            <a:r>
              <a:rPr lang="de-DE" sz="2000" dirty="0" err="1"/>
              <a:t>Zircons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same </a:t>
            </a:r>
            <a:r>
              <a:rPr lang="de-DE" sz="2000" dirty="0" err="1"/>
              <a:t>rhyolite</a:t>
            </a:r>
            <a:r>
              <a:rPr lang="de-DE" sz="2000" dirty="0"/>
              <a:t> sample. </a:t>
            </a:r>
            <a:r>
              <a:rPr lang="de-DE" sz="2000" dirty="0" err="1"/>
              <a:t>Thank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BSE Image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growing</a:t>
            </a:r>
            <a:r>
              <a:rPr lang="de-DE" sz="2000" dirty="0"/>
              <a:t> </a:t>
            </a:r>
            <a:r>
              <a:rPr lang="de-DE" sz="2000" dirty="0" err="1"/>
              <a:t>zoning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varying</a:t>
            </a:r>
            <a:r>
              <a:rPr lang="de-DE" sz="2000" dirty="0"/>
              <a:t> U-</a:t>
            </a:r>
            <a:r>
              <a:rPr lang="de-DE" sz="2000" dirty="0" err="1"/>
              <a:t>concentration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seen</a:t>
            </a:r>
            <a:r>
              <a:rPr lang="de-DE" sz="2000" dirty="0"/>
              <a:t>. (c) </a:t>
            </a:r>
            <a:r>
              <a:rPr lang="de-DE" sz="2000" dirty="0" err="1"/>
              <a:t>Zircons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trachyandesite</a:t>
            </a:r>
            <a:r>
              <a:rPr lang="de-DE" sz="2000" dirty="0"/>
              <a:t> sample. </a:t>
            </a:r>
            <a:r>
              <a:rPr lang="de-DE" sz="2000" dirty="0" err="1"/>
              <a:t>Very</a:t>
            </a:r>
            <a:r>
              <a:rPr lang="de-DE" sz="2000" dirty="0"/>
              <a:t> </a:t>
            </a:r>
            <a:r>
              <a:rPr lang="de-DE" sz="2000" dirty="0" err="1"/>
              <a:t>less</a:t>
            </a:r>
            <a:r>
              <a:rPr lang="de-DE" sz="2000" dirty="0"/>
              <a:t> </a:t>
            </a:r>
            <a:r>
              <a:rPr lang="de-DE" sz="2000" dirty="0" err="1"/>
              <a:t>apatite</a:t>
            </a:r>
            <a:r>
              <a:rPr lang="de-DE" sz="2000" dirty="0"/>
              <a:t> </a:t>
            </a:r>
            <a:r>
              <a:rPr lang="de-DE" sz="2000" dirty="0" err="1"/>
              <a:t>inclusions</a:t>
            </a:r>
            <a:r>
              <a:rPr lang="de-DE" sz="2000" dirty="0"/>
              <a:t>. (d) BSE Image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zircons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same </a:t>
            </a:r>
            <a:r>
              <a:rPr lang="de-DE" sz="2000" dirty="0" err="1"/>
              <a:t>trachyandesite</a:t>
            </a:r>
            <a:r>
              <a:rPr lang="de-DE" sz="2000" dirty="0"/>
              <a:t> sample, </a:t>
            </a:r>
            <a:r>
              <a:rPr lang="de-DE" sz="2000" dirty="0" err="1"/>
              <a:t>showing</a:t>
            </a:r>
            <a:r>
              <a:rPr lang="de-DE" sz="2000" dirty="0"/>
              <a:t> an internal </a:t>
            </a:r>
            <a:r>
              <a:rPr lang="de-DE" sz="2000" dirty="0" err="1"/>
              <a:t>zoning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core</a:t>
            </a:r>
            <a:r>
              <a:rPr lang="de-DE" sz="2000" dirty="0"/>
              <a:t> </a:t>
            </a:r>
            <a:r>
              <a:rPr lang="de-DE" sz="2000" dirty="0" err="1"/>
              <a:t>structures</a:t>
            </a:r>
            <a:r>
              <a:rPr lang="de-DE" sz="2000" dirty="0"/>
              <a:t>. </a:t>
            </a: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variation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age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</a:t>
            </a:r>
            <a:r>
              <a:rPr lang="de-DE" sz="2000" dirty="0" err="1"/>
              <a:t>core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rim</a:t>
            </a:r>
            <a:r>
              <a:rPr lang="de-DE" sz="2000" dirty="0"/>
              <a:t>. 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5129E635-E3D4-E34E-ADC6-FE35F86A8761}"/>
              </a:ext>
            </a:extLst>
          </p:cNvPr>
          <p:cNvGrpSpPr/>
          <p:nvPr/>
        </p:nvGrpSpPr>
        <p:grpSpPr>
          <a:xfrm>
            <a:off x="13819782" y="4043846"/>
            <a:ext cx="14172662" cy="6809081"/>
            <a:chOff x="14927038" y="5438790"/>
            <a:chExt cx="14403178" cy="6433767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03C5668E-0839-794F-B2A0-FF60373DD7BD}"/>
                </a:ext>
              </a:extLst>
            </p:cNvPr>
            <p:cNvGrpSpPr/>
            <p:nvPr/>
          </p:nvGrpSpPr>
          <p:grpSpPr>
            <a:xfrm>
              <a:off x="14927038" y="5438790"/>
              <a:ext cx="14403178" cy="6433767"/>
              <a:chOff x="14960164" y="5438573"/>
              <a:chExt cx="14403178" cy="6433767"/>
            </a:xfrm>
          </p:grpSpPr>
          <p:grpSp>
            <p:nvGrpSpPr>
              <p:cNvPr id="59" name="Gruppieren 58">
                <a:extLst>
                  <a:ext uri="{FF2B5EF4-FFF2-40B4-BE49-F238E27FC236}">
                    <a16:creationId xmlns:a16="http://schemas.microsoft.com/office/drawing/2014/main" id="{9A50000D-77A8-C346-9AF1-E5B73B8FC5A3}"/>
                  </a:ext>
                </a:extLst>
              </p:cNvPr>
              <p:cNvGrpSpPr/>
              <p:nvPr/>
            </p:nvGrpSpPr>
            <p:grpSpPr>
              <a:xfrm>
                <a:off x="14960164" y="5438573"/>
                <a:ext cx="14403178" cy="6433767"/>
                <a:chOff x="15255014" y="5639222"/>
                <a:chExt cx="14403178" cy="6433767"/>
              </a:xfrm>
            </p:grpSpPr>
            <p:pic>
              <p:nvPicPr>
                <p:cNvPr id="7" name="Grafik 6">
                  <a:extLst>
                    <a:ext uri="{FF2B5EF4-FFF2-40B4-BE49-F238E27FC236}">
                      <a16:creationId xmlns:a16="http://schemas.microsoft.com/office/drawing/2014/main" id="{2D80A3E4-0410-B140-916B-298CFD34FA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56057" y="5647955"/>
                  <a:ext cx="5774172" cy="5652000"/>
                </a:xfrm>
                <a:prstGeom prst="rect">
                  <a:avLst/>
                </a:prstGeom>
              </p:spPr>
            </p:pic>
            <p:grpSp>
              <p:nvGrpSpPr>
                <p:cNvPr id="2" name="Gruppieren 1">
                  <a:extLst>
                    <a:ext uri="{FF2B5EF4-FFF2-40B4-BE49-F238E27FC236}">
                      <a16:creationId xmlns:a16="http://schemas.microsoft.com/office/drawing/2014/main" id="{1C7BA0BB-0D55-F342-A365-A229CF134FAD}"/>
                    </a:ext>
                  </a:extLst>
                </p:cNvPr>
                <p:cNvGrpSpPr/>
                <p:nvPr/>
              </p:nvGrpSpPr>
              <p:grpSpPr>
                <a:xfrm>
                  <a:off x="15255014" y="5648132"/>
                  <a:ext cx="14403178" cy="6424857"/>
                  <a:chOff x="15256057" y="5602666"/>
                  <a:chExt cx="14403178" cy="6424857"/>
                </a:xfrm>
              </p:grpSpPr>
              <p:pic>
                <p:nvPicPr>
                  <p:cNvPr id="3" name="Grafik 2" descr="Ein Bild, das Bett, Kleidung, Decke, schlampig enthält.&#10;&#10;Automatisch generierte Beschreibung">
                    <a:extLst>
                      <a:ext uri="{FF2B5EF4-FFF2-40B4-BE49-F238E27FC236}">
                        <a16:creationId xmlns:a16="http://schemas.microsoft.com/office/drawing/2014/main" id="{260DAFB3-5D54-BA40-8B36-62EA39D007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31411" y="5602666"/>
                    <a:ext cx="8227824" cy="5651823"/>
                  </a:xfrm>
                  <a:prstGeom prst="rect">
                    <a:avLst/>
                  </a:prstGeom>
                </p:spPr>
              </p:pic>
              <p:sp>
                <p:nvSpPr>
                  <p:cNvPr id="13" name="Textfeld 12">
                    <a:extLst>
                      <a:ext uri="{FF2B5EF4-FFF2-40B4-BE49-F238E27FC236}">
                        <a16:creationId xmlns:a16="http://schemas.microsoft.com/office/drawing/2014/main" id="{06E2F01C-64C6-C041-950B-EDCE7C6A5C32}"/>
                      </a:ext>
                    </a:extLst>
                  </p:cNvPr>
                  <p:cNvSpPr txBox="1"/>
                  <p:nvPr/>
                </p:nvSpPr>
                <p:spPr>
                  <a:xfrm>
                    <a:off x="15256057" y="11358655"/>
                    <a:ext cx="14074160" cy="6688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de-DE" sz="2000" dirty="0" err="1"/>
                      <a:t>Figure</a:t>
                    </a:r>
                    <a:r>
                      <a:rPr lang="de-DE" sz="2000" dirty="0"/>
                      <a:t> 1: (a) Geological </a:t>
                    </a:r>
                    <a:r>
                      <a:rPr lang="de-DE" sz="2000" dirty="0" err="1"/>
                      <a:t>map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of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the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Styrian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Basin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taken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from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Gross</a:t>
                    </a:r>
                    <a:r>
                      <a:rPr lang="de-DE" sz="2000" dirty="0"/>
                      <a:t> et al. 2008, (b) Geological </a:t>
                    </a:r>
                    <a:r>
                      <a:rPr lang="de-DE" sz="2000" dirty="0" err="1"/>
                      <a:t>map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of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the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volcanic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formation</a:t>
                    </a:r>
                    <a:r>
                      <a:rPr lang="de-DE" sz="2000" dirty="0"/>
                      <a:t> in Bad Gleichenberg </a:t>
                    </a:r>
                    <a:r>
                      <a:rPr lang="de-DE" sz="2000" dirty="0" err="1"/>
                      <a:t>made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with</a:t>
                    </a:r>
                    <a:r>
                      <a:rPr lang="de-DE" sz="2000" dirty="0"/>
                      <a:t> GIS Steiermark </a:t>
                    </a:r>
                    <a:r>
                      <a:rPr lang="de-DE" sz="2000" dirty="0" err="1"/>
                      <a:t>with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the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sampling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points</a:t>
                    </a:r>
                    <a:r>
                      <a:rPr lang="de-DE" sz="2000" dirty="0"/>
                      <a:t>.</a:t>
                    </a:r>
                  </a:p>
                </p:txBody>
              </p:sp>
            </p:grpSp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6239EEC5-4ABD-714F-9426-ACD59FA3D83E}"/>
                    </a:ext>
                  </a:extLst>
                </p:cNvPr>
                <p:cNvSpPr txBox="1"/>
                <p:nvPr/>
              </p:nvSpPr>
              <p:spPr>
                <a:xfrm>
                  <a:off x="15259024" y="5647956"/>
                  <a:ext cx="543155" cy="499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98" dirty="0"/>
                    <a:t>a</a:t>
                  </a:r>
                </a:p>
              </p:txBody>
            </p:sp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63CF1A7E-7B7D-EC41-BF8A-5E34FD949EF1}"/>
                    </a:ext>
                  </a:extLst>
                </p:cNvPr>
                <p:cNvSpPr txBox="1"/>
                <p:nvPr/>
              </p:nvSpPr>
              <p:spPr>
                <a:xfrm>
                  <a:off x="21075651" y="5639222"/>
                  <a:ext cx="543155" cy="499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98" dirty="0"/>
                    <a:t>b</a:t>
                  </a:r>
                </a:p>
              </p:txBody>
            </p:sp>
          </p:grpSp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91DA77FC-70F3-E444-B580-26F8DE5DE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32344" y="9434642"/>
                <a:ext cx="3112324" cy="1674053"/>
              </a:xfrm>
              <a:prstGeom prst="rect">
                <a:avLst/>
              </a:prstGeom>
            </p:spPr>
          </p:pic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D4709F0-1FF1-364F-AC58-8DB10E57985D}"/>
                </a:ext>
              </a:extLst>
            </p:cNvPr>
            <p:cNvSpPr/>
            <p:nvPr/>
          </p:nvSpPr>
          <p:spPr>
            <a:xfrm>
              <a:off x="28163837" y="9375275"/>
              <a:ext cx="457200" cy="432892"/>
            </a:xfrm>
            <a:prstGeom prst="ellipse">
              <a:avLst/>
            </a:prstGeom>
            <a:solidFill>
              <a:srgbClr val="FCF00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73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B72DF16-18E5-F14C-B7D3-A18AED9AFCF4}"/>
                </a:ext>
              </a:extLst>
            </p:cNvPr>
            <p:cNvSpPr/>
            <p:nvPr/>
          </p:nvSpPr>
          <p:spPr>
            <a:xfrm>
              <a:off x="26639837" y="8896216"/>
              <a:ext cx="457200" cy="432892"/>
            </a:xfrm>
            <a:prstGeom prst="ellipse">
              <a:avLst/>
            </a:prstGeom>
            <a:solidFill>
              <a:srgbClr val="FCF00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73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467FFD9E-B3E3-3442-981B-EA809A0BB7E0}"/>
                </a:ext>
              </a:extLst>
            </p:cNvPr>
            <p:cNvSpPr txBox="1"/>
            <p:nvPr/>
          </p:nvSpPr>
          <p:spPr>
            <a:xfrm>
              <a:off x="26762560" y="8129316"/>
              <a:ext cx="2385579" cy="500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849" dirty="0"/>
                <a:t>Sampling </a:t>
              </a:r>
              <a:r>
                <a:rPr lang="de-DE" sz="849" dirty="0" err="1"/>
                <a:t>spots</a:t>
              </a:r>
              <a:r>
                <a:rPr lang="de-DE" sz="849" dirty="0"/>
                <a:t> </a:t>
              </a:r>
              <a:r>
                <a:rPr lang="de-DE" sz="849" dirty="0" err="1"/>
                <a:t>of</a:t>
              </a:r>
              <a:r>
                <a:rPr lang="de-DE" sz="849" dirty="0"/>
                <a:t> </a:t>
              </a:r>
              <a:r>
                <a:rPr lang="de-DE" sz="849" dirty="0" err="1"/>
                <a:t>the</a:t>
              </a:r>
              <a:r>
                <a:rPr lang="de-DE" sz="849" dirty="0"/>
                <a:t> </a:t>
              </a:r>
              <a:r>
                <a:rPr lang="de-DE" sz="849" dirty="0" err="1"/>
                <a:t>dated</a:t>
              </a:r>
              <a:r>
                <a:rPr lang="de-DE" sz="849" dirty="0"/>
                <a:t> </a:t>
              </a:r>
              <a:r>
                <a:rPr lang="de-DE" sz="849" dirty="0" err="1"/>
                <a:t>samples</a:t>
              </a:r>
              <a:endParaRPr lang="de-DE" sz="849" dirty="0"/>
            </a:p>
          </p:txBody>
        </p: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B3392176-E505-AF49-BF1B-EF3ABD6AFFC3}"/>
                </a:ext>
              </a:extLst>
            </p:cNvPr>
            <p:cNvCxnSpPr>
              <a:cxnSpLocks/>
            </p:cNvCxnSpPr>
            <p:nvPr/>
          </p:nvCxnSpPr>
          <p:spPr>
            <a:xfrm>
              <a:off x="28392437" y="8718252"/>
              <a:ext cx="0" cy="610856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Gerade Verbindung 74">
              <a:extLst>
                <a:ext uri="{FF2B5EF4-FFF2-40B4-BE49-F238E27FC236}">
                  <a16:creationId xmlns:a16="http://schemas.microsoft.com/office/drawing/2014/main" id="{0E75A301-54C4-ED42-B4C5-DDD7DF9D6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97037" y="8379600"/>
              <a:ext cx="351427" cy="516616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B5757761-1F08-4705-BAE6-E742A1DE730A}"/>
              </a:ext>
            </a:extLst>
          </p:cNvPr>
          <p:cNvGrpSpPr/>
          <p:nvPr/>
        </p:nvGrpSpPr>
        <p:grpSpPr>
          <a:xfrm>
            <a:off x="13121114" y="13095763"/>
            <a:ext cx="14203587" cy="13196533"/>
            <a:chOff x="14214247" y="13120647"/>
            <a:chExt cx="13776952" cy="11667967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E11C0C4F-9520-8248-B87F-D25AEC85CDF1}"/>
                </a:ext>
              </a:extLst>
            </p:cNvPr>
            <p:cNvGrpSpPr/>
            <p:nvPr/>
          </p:nvGrpSpPr>
          <p:grpSpPr>
            <a:xfrm>
              <a:off x="14214247" y="13120647"/>
              <a:ext cx="13776952" cy="11667967"/>
              <a:chOff x="3847490" y="25756153"/>
              <a:chExt cx="11850707" cy="10699271"/>
            </a:xfrm>
          </p:grpSpPr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94A5EC94-B121-5140-B0FD-2FB914EEE17E}"/>
                  </a:ext>
                </a:extLst>
              </p:cNvPr>
              <p:cNvSpPr txBox="1"/>
              <p:nvPr/>
            </p:nvSpPr>
            <p:spPr>
              <a:xfrm>
                <a:off x="3847490" y="35132893"/>
                <a:ext cx="11850707" cy="1322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2000" dirty="0" err="1"/>
                  <a:t>Figure</a:t>
                </a:r>
                <a:r>
                  <a:rPr lang="de-DE" sz="2000" dirty="0"/>
                  <a:t> 4: (a) TAS </a:t>
                </a:r>
                <a:r>
                  <a:rPr lang="de-DE" sz="2000" dirty="0" err="1"/>
                  <a:t>diagramm</a:t>
                </a:r>
                <a:r>
                  <a:rPr lang="de-DE" sz="2000" dirty="0"/>
                  <a:t> </a:t>
                </a:r>
                <a:r>
                  <a:rPr lang="de-DE" sz="2000" dirty="0" err="1"/>
                  <a:t>defining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samples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as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trachyandesites</a:t>
                </a:r>
                <a:r>
                  <a:rPr lang="de-DE" sz="2000" dirty="0"/>
                  <a:t> (</a:t>
                </a:r>
                <a:r>
                  <a:rPr lang="de-DE" sz="2000" dirty="0" err="1"/>
                  <a:t>red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points</a:t>
                </a:r>
                <a:r>
                  <a:rPr lang="de-DE" sz="2000" dirty="0"/>
                  <a:t>) </a:t>
                </a:r>
                <a:r>
                  <a:rPr lang="de-DE" sz="2000" dirty="0" err="1"/>
                  <a:t>and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rhyolites</a:t>
                </a:r>
                <a:r>
                  <a:rPr lang="de-DE" sz="2000" dirty="0"/>
                  <a:t> (</a:t>
                </a:r>
                <a:r>
                  <a:rPr lang="de-DE" sz="2000" dirty="0" err="1"/>
                  <a:t>blue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triangles</a:t>
                </a:r>
                <a:r>
                  <a:rPr lang="de-DE" sz="2000" dirty="0"/>
                  <a:t>).  (b) </a:t>
                </a:r>
                <a:r>
                  <a:rPr lang="de-DE" sz="2000" dirty="0" err="1"/>
                  <a:t>Harker</a:t>
                </a:r>
                <a:r>
                  <a:rPr lang="de-DE" sz="2000" dirty="0"/>
                  <a:t> Diagramms </a:t>
                </a:r>
                <a:r>
                  <a:rPr lang="de-DE" sz="2000" dirty="0" err="1"/>
                  <a:t>for</a:t>
                </a:r>
                <a:r>
                  <a:rPr lang="de-DE" sz="2000" dirty="0"/>
                  <a:t> </a:t>
                </a:r>
                <a:r>
                  <a:rPr lang="de-DE" sz="2000" dirty="0" err="1"/>
                  <a:t>major</a:t>
                </a:r>
                <a:r>
                  <a:rPr lang="de-DE" sz="2000" dirty="0"/>
                  <a:t> </a:t>
                </a:r>
                <a:r>
                  <a:rPr lang="de-DE" sz="2000" dirty="0" err="1"/>
                  <a:t>elements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plotted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against</a:t>
                </a:r>
                <a:r>
                  <a:rPr lang="de-DE" sz="2000" dirty="0"/>
                  <a:t> SiO</a:t>
                </a:r>
                <a:r>
                  <a:rPr lang="de-DE" sz="1600" dirty="0"/>
                  <a:t>2</a:t>
                </a:r>
                <a:r>
                  <a:rPr lang="de-DE" sz="2000" dirty="0"/>
                  <a:t>.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and MgO decrease with increasing SiO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while Al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O</a:t>
                </a:r>
                <a:r>
                  <a:rPr lang="en-US" sz="2000" baseline="-25000" dirty="0"/>
                  <a:t>3</a:t>
                </a:r>
                <a:r>
                  <a:rPr lang="en-US" sz="2000" dirty="0"/>
                  <a:t>, K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O, Na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O, and P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O</a:t>
                </a:r>
                <a:r>
                  <a:rPr lang="en-US" sz="2000" baseline="-25000" dirty="0"/>
                  <a:t>5</a:t>
                </a:r>
                <a:r>
                  <a:rPr lang="en-US" sz="2000" dirty="0"/>
                  <a:t> increase with increasing SiO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. In the rhyolites the Al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O</a:t>
                </a:r>
                <a:r>
                  <a:rPr lang="en-US" sz="2000" baseline="-25000" dirty="0"/>
                  <a:t>3</a:t>
                </a:r>
                <a:r>
                  <a:rPr lang="en-US" sz="2000" dirty="0"/>
                  <a:t>, MgO,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Na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O and P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O</a:t>
                </a:r>
                <a:r>
                  <a:rPr lang="en-US" sz="2000" baseline="-25000" dirty="0"/>
                  <a:t>5</a:t>
                </a:r>
                <a:r>
                  <a:rPr lang="en-US" sz="2000" dirty="0"/>
                  <a:t> values are significantly lower in the rhyolite samples as expected for an evolved SiO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enriched magma </a:t>
                </a:r>
                <a:r>
                  <a:rPr lang="de-DE" sz="2000" dirty="0"/>
                  <a:t>(c) </a:t>
                </a:r>
                <a:r>
                  <a:rPr lang="de-DE" sz="2000" dirty="0" err="1"/>
                  <a:t>Harker</a:t>
                </a:r>
                <a:r>
                  <a:rPr lang="de-DE" sz="2000" dirty="0"/>
                  <a:t> Diagramms </a:t>
                </a:r>
                <a:r>
                  <a:rPr lang="de-DE" sz="2000" dirty="0" err="1"/>
                  <a:t>with</a:t>
                </a:r>
                <a:r>
                  <a:rPr lang="de-DE" sz="2000" dirty="0"/>
                  <a:t> </a:t>
                </a:r>
                <a:r>
                  <a:rPr lang="de-DE" sz="2000" dirty="0" err="1"/>
                  <a:t>Rb</a:t>
                </a:r>
                <a:r>
                  <a:rPr lang="de-DE" sz="2000" dirty="0"/>
                  <a:t>, </a:t>
                </a:r>
                <a:r>
                  <a:rPr lang="de-DE" sz="2000" dirty="0" err="1"/>
                  <a:t>Sr</a:t>
                </a:r>
                <a:r>
                  <a:rPr lang="de-DE" sz="2000" dirty="0"/>
                  <a:t>, </a:t>
                </a:r>
                <a:r>
                  <a:rPr lang="de-DE" sz="2000" dirty="0" err="1"/>
                  <a:t>Ni</a:t>
                </a:r>
                <a:r>
                  <a:rPr lang="de-DE" sz="2000" dirty="0"/>
                  <a:t>, </a:t>
                </a:r>
                <a:r>
                  <a:rPr lang="de-DE" sz="2000" dirty="0" err="1"/>
                  <a:t>Zr</a:t>
                </a:r>
                <a:r>
                  <a:rPr lang="de-DE" sz="2000" dirty="0"/>
                  <a:t>, Y, </a:t>
                </a:r>
                <a:r>
                  <a:rPr lang="de-DE" sz="2000" dirty="0" err="1"/>
                  <a:t>Ce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plotted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against</a:t>
                </a:r>
                <a:r>
                  <a:rPr lang="de-DE" sz="2000" dirty="0"/>
                  <a:t> SiO2. Clear </a:t>
                </a:r>
                <a:r>
                  <a:rPr lang="de-DE" sz="2000" dirty="0" err="1"/>
                  <a:t>distinction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between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trachyandesites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and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rhyolites</a:t>
                </a:r>
                <a:r>
                  <a:rPr lang="de-DE" sz="2000" dirty="0"/>
                  <a:t>. (All </a:t>
                </a:r>
                <a:r>
                  <a:rPr lang="de-DE" sz="2000" dirty="0" err="1"/>
                  <a:t>plots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were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created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with</a:t>
                </a:r>
                <a:r>
                  <a:rPr lang="de-DE" sz="2000" dirty="0"/>
                  <a:t> </a:t>
                </a:r>
                <a:r>
                  <a:rPr lang="de-DE" sz="2000" dirty="0" err="1"/>
                  <a:t>GCDKit</a:t>
                </a:r>
                <a:r>
                  <a:rPr lang="de-DE" sz="2000" dirty="0"/>
                  <a:t>)</a:t>
                </a:r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EB6095B7-165C-B248-852A-9C8BA7E71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3768" y="25756153"/>
                <a:ext cx="5456182" cy="9301956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EDD9F8E1-74D0-0A44-9787-31A15FE14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9041" y="25756153"/>
                <a:ext cx="5590010" cy="9296245"/>
              </a:xfrm>
              <a:prstGeom prst="rect">
                <a:avLst/>
              </a:prstGeom>
            </p:spPr>
          </p:pic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2838F0D9-01A2-7440-BA69-A3A44A9B5647}"/>
                  </a:ext>
                </a:extLst>
              </p:cNvPr>
              <p:cNvSpPr txBox="1"/>
              <p:nvPr/>
            </p:nvSpPr>
            <p:spPr>
              <a:xfrm>
                <a:off x="3847490" y="26582858"/>
                <a:ext cx="543156" cy="29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b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47FD197E-F7C4-A64C-9766-DB4AA978F336}"/>
                  </a:ext>
                </a:extLst>
              </p:cNvPr>
              <p:cNvSpPr txBox="1"/>
              <p:nvPr/>
            </p:nvSpPr>
            <p:spPr>
              <a:xfrm>
                <a:off x="9676337" y="26521118"/>
                <a:ext cx="543156" cy="29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c</a:t>
                </a:r>
              </a:p>
            </p:txBody>
          </p:sp>
        </p:grp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057A9E55-1D3D-4F41-A110-ADEF33E96F16}"/>
                </a:ext>
              </a:extLst>
            </p:cNvPr>
            <p:cNvSpPr txBox="1"/>
            <p:nvPr/>
          </p:nvSpPr>
          <p:spPr>
            <a:xfrm>
              <a:off x="15804940" y="15757410"/>
              <a:ext cx="972202" cy="29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/>
                <a:t>Rhyolites</a:t>
              </a:r>
              <a:endParaRPr lang="de-DE" sz="990" dirty="0"/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D0548BF4-93A5-1346-B833-C74C04BEF028}"/>
                </a:ext>
              </a:extLst>
            </p:cNvPr>
            <p:cNvSpPr txBox="1"/>
            <p:nvPr/>
          </p:nvSpPr>
          <p:spPr>
            <a:xfrm>
              <a:off x="16043614" y="14040299"/>
              <a:ext cx="1462678" cy="29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/>
                <a:t>Trachyandesites</a:t>
              </a:r>
              <a:endParaRPr lang="de-DE" sz="900" dirty="0"/>
            </a:p>
          </p:txBody>
        </p:sp>
        <p:cxnSp>
          <p:nvCxnSpPr>
            <p:cNvPr id="77" name="Gerade Verbindung 76">
              <a:extLst>
                <a:ext uri="{FF2B5EF4-FFF2-40B4-BE49-F238E27FC236}">
                  <a16:creationId xmlns:a16="http://schemas.microsoft.com/office/drawing/2014/main" id="{1597ECE5-1C67-4F4D-AB77-AC6AC823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96684" y="14366222"/>
              <a:ext cx="232321" cy="34031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74230BE3-B246-DE47-B303-75326AF0AF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15106" y="15757412"/>
              <a:ext cx="331377" cy="16850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B657E59-3DB3-E146-B14D-FE3157EA1D90}"/>
              </a:ext>
            </a:extLst>
          </p:cNvPr>
          <p:cNvGrpSpPr/>
          <p:nvPr/>
        </p:nvGrpSpPr>
        <p:grpSpPr>
          <a:xfrm>
            <a:off x="27598145" y="17297620"/>
            <a:ext cx="13811714" cy="8748050"/>
            <a:chOff x="1429731" y="29747882"/>
            <a:chExt cx="14444347" cy="7675036"/>
          </a:xfrm>
        </p:grpSpPr>
        <p:pic>
          <p:nvPicPr>
            <p:cNvPr id="79" name="Grafik 78">
              <a:extLst>
                <a:ext uri="{FF2B5EF4-FFF2-40B4-BE49-F238E27FC236}">
                  <a16:creationId xmlns:a16="http://schemas.microsoft.com/office/drawing/2014/main" id="{1DAA0B60-2921-594C-A914-E8A890F8F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033" y="29747882"/>
              <a:ext cx="2276813" cy="2276813"/>
            </a:xfrm>
            <a:prstGeom prst="rect">
              <a:avLst/>
            </a:prstGeom>
          </p:spPr>
        </p:pic>
        <p:pic>
          <p:nvPicPr>
            <p:cNvPr id="81" name="Grafik 80">
              <a:extLst>
                <a:ext uri="{FF2B5EF4-FFF2-40B4-BE49-F238E27FC236}">
                  <a16:creationId xmlns:a16="http://schemas.microsoft.com/office/drawing/2014/main" id="{05EC6D8C-8D25-674E-9AB3-3C35C4E7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1716" y="29761247"/>
              <a:ext cx="2263448" cy="2263448"/>
            </a:xfrm>
            <a:prstGeom prst="rect">
              <a:avLst/>
            </a:prstGeom>
          </p:spPr>
        </p:pic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EBC425A6-4093-FE4A-9824-7BAED48170B8}"/>
                </a:ext>
              </a:extLst>
            </p:cNvPr>
            <p:cNvGrpSpPr/>
            <p:nvPr/>
          </p:nvGrpSpPr>
          <p:grpSpPr>
            <a:xfrm>
              <a:off x="1429731" y="30381040"/>
              <a:ext cx="14444347" cy="7041878"/>
              <a:chOff x="1429731" y="30381040"/>
              <a:chExt cx="14444347" cy="7041878"/>
            </a:xfrm>
          </p:grpSpPr>
          <p:grpSp>
            <p:nvGrpSpPr>
              <p:cNvPr id="61" name="Gruppieren 60">
                <a:extLst>
                  <a:ext uri="{FF2B5EF4-FFF2-40B4-BE49-F238E27FC236}">
                    <a16:creationId xmlns:a16="http://schemas.microsoft.com/office/drawing/2014/main" id="{7D7AA268-61AF-BF49-9D5B-BF58C56FB6FB}"/>
                  </a:ext>
                </a:extLst>
              </p:cNvPr>
              <p:cNvGrpSpPr/>
              <p:nvPr/>
            </p:nvGrpSpPr>
            <p:grpSpPr>
              <a:xfrm>
                <a:off x="1429731" y="30381040"/>
                <a:ext cx="14444347" cy="7041878"/>
                <a:chOff x="1374995" y="30384535"/>
                <a:chExt cx="14444347" cy="7041878"/>
              </a:xfrm>
            </p:grpSpPr>
            <p:grpSp>
              <p:nvGrpSpPr>
                <p:cNvPr id="73" name="Gruppieren 72">
                  <a:extLst>
                    <a:ext uri="{FF2B5EF4-FFF2-40B4-BE49-F238E27FC236}">
                      <a16:creationId xmlns:a16="http://schemas.microsoft.com/office/drawing/2014/main" id="{DBD15863-E46D-714B-A650-8A25285A9169}"/>
                    </a:ext>
                  </a:extLst>
                </p:cNvPr>
                <p:cNvGrpSpPr/>
                <p:nvPr/>
              </p:nvGrpSpPr>
              <p:grpSpPr>
                <a:xfrm>
                  <a:off x="1374995" y="30384535"/>
                  <a:ext cx="14444347" cy="7041878"/>
                  <a:chOff x="1329165" y="30940113"/>
                  <a:chExt cx="14444347" cy="7041878"/>
                </a:xfrm>
              </p:grpSpPr>
              <p:sp>
                <p:nvSpPr>
                  <p:cNvPr id="69" name="Textfeld 68">
                    <a:extLst>
                      <a:ext uri="{FF2B5EF4-FFF2-40B4-BE49-F238E27FC236}">
                        <a16:creationId xmlns:a16="http://schemas.microsoft.com/office/drawing/2014/main" id="{689D2C59-C6D3-9A45-8166-694229273DE4}"/>
                      </a:ext>
                    </a:extLst>
                  </p:cNvPr>
                  <p:cNvSpPr txBox="1"/>
                  <p:nvPr/>
                </p:nvSpPr>
                <p:spPr>
                  <a:xfrm>
                    <a:off x="1362958" y="36747048"/>
                    <a:ext cx="14410554" cy="1234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de-DE" sz="2000" dirty="0" err="1"/>
                      <a:t>Figure</a:t>
                    </a:r>
                    <a:r>
                      <a:rPr lang="de-DE" sz="2000" dirty="0"/>
                      <a:t> 5: </a:t>
                    </a:r>
                    <a:r>
                      <a:rPr lang="de-DE" sz="2000" dirty="0" err="1"/>
                      <a:t>Weighted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Mean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and</a:t>
                    </a:r>
                    <a:r>
                      <a:rPr lang="de-DE" sz="2000" dirty="0"/>
                      <a:t> Concordia </a:t>
                    </a:r>
                    <a:r>
                      <a:rPr lang="de-DE" sz="2000" dirty="0" err="1"/>
                      <a:t>plots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of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uncorrected</a:t>
                    </a:r>
                    <a:r>
                      <a:rPr lang="de-DE" sz="2000" dirty="0"/>
                      <a:t> LA-MC-ICPMS U-</a:t>
                    </a:r>
                    <a:r>
                      <a:rPr lang="de-DE" sz="2000" dirty="0" err="1"/>
                      <a:t>Pb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zircon</a:t>
                    </a:r>
                    <a:r>
                      <a:rPr lang="de-DE" sz="2000" dirty="0"/>
                      <a:t> </a:t>
                    </a:r>
                    <a:r>
                      <a:rPr lang="de-DE" sz="2000" baseline="30000" dirty="0"/>
                      <a:t>206</a:t>
                    </a:r>
                    <a:r>
                      <a:rPr lang="de-DE" sz="2000" dirty="0"/>
                      <a:t>Pb/</a:t>
                    </a:r>
                    <a:r>
                      <a:rPr lang="de-DE" sz="2000" baseline="30000" dirty="0"/>
                      <a:t>238</a:t>
                    </a:r>
                    <a:r>
                      <a:rPr lang="de-DE" sz="2000" dirty="0"/>
                      <a:t>U </a:t>
                    </a:r>
                    <a:r>
                      <a:rPr lang="de-DE" sz="2000" dirty="0" err="1"/>
                      <a:t>data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for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trachyandesites</a:t>
                    </a:r>
                    <a:r>
                      <a:rPr lang="de-DE" sz="2000" dirty="0"/>
                      <a:t> (a) </a:t>
                    </a:r>
                    <a:r>
                      <a:rPr lang="de-DE" sz="2000" dirty="0" err="1"/>
                      <a:t>and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rhyolites</a:t>
                    </a:r>
                    <a:r>
                      <a:rPr lang="de-DE" sz="2000" dirty="0"/>
                      <a:t> (b). The </a:t>
                    </a:r>
                    <a:r>
                      <a:rPr lang="de-DE" sz="2000" dirty="0" err="1"/>
                      <a:t>weighted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mean</a:t>
                    </a:r>
                    <a:r>
                      <a:rPr lang="de-DE" sz="2000" dirty="0"/>
                      <a:t> </a:t>
                    </a:r>
                    <a:r>
                      <a:rPr lang="de-DE" sz="2000" baseline="30000" dirty="0"/>
                      <a:t>206</a:t>
                    </a:r>
                    <a:r>
                      <a:rPr lang="de-DE" sz="2000" dirty="0"/>
                      <a:t>Pb/</a:t>
                    </a:r>
                    <a:r>
                      <a:rPr lang="de-DE" sz="2000" baseline="30000" dirty="0"/>
                      <a:t>238</a:t>
                    </a:r>
                    <a:r>
                      <a:rPr lang="de-DE" sz="2000" dirty="0"/>
                      <a:t>U  </a:t>
                    </a:r>
                    <a:r>
                      <a:rPr lang="de-DE" sz="2000" dirty="0" err="1"/>
                      <a:t>age</a:t>
                    </a:r>
                    <a:r>
                      <a:rPr lang="de-DE" sz="2000" dirty="0"/>
                      <a:t> was </a:t>
                    </a:r>
                    <a:r>
                      <a:rPr lang="de-DE" sz="2000" dirty="0" err="1"/>
                      <a:t>calculated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for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zircons</a:t>
                    </a:r>
                    <a:r>
                      <a:rPr lang="de-DE" sz="2000" dirty="0"/>
                      <a:t> &lt;5% </a:t>
                    </a:r>
                    <a:r>
                      <a:rPr lang="de-DE" sz="2000" dirty="0" err="1"/>
                      <a:t>discordant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and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is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shown</a:t>
                    </a:r>
                    <a:r>
                      <a:rPr lang="de-DE" sz="2000" dirty="0"/>
                      <a:t> </a:t>
                    </a:r>
                    <a:r>
                      <a:rPr lang="de-DE" sz="2000" dirty="0" err="1"/>
                      <a:t>with</a:t>
                    </a:r>
                    <a:r>
                      <a:rPr lang="de-DE" sz="2000" dirty="0"/>
                      <a:t> internal 2SE|external 2SE </a:t>
                    </a:r>
                    <a:r>
                      <a:rPr lang="de-DE" sz="2000" dirty="0" err="1"/>
                      <a:t>uncertainties</a:t>
                    </a:r>
                    <a:r>
                      <a:rPr lang="de-DE" sz="2000" dirty="0"/>
                      <a:t>. </a:t>
                    </a:r>
                  </a:p>
                </p:txBody>
              </p:sp>
              <p:sp>
                <p:nvSpPr>
                  <p:cNvPr id="71" name="Textfeld 70">
                    <a:extLst>
                      <a:ext uri="{FF2B5EF4-FFF2-40B4-BE49-F238E27FC236}">
                        <a16:creationId xmlns:a16="http://schemas.microsoft.com/office/drawing/2014/main" id="{5761F28A-C0FC-6645-998C-DBD5B982A8EE}"/>
                      </a:ext>
                    </a:extLst>
                  </p:cNvPr>
                  <p:cNvSpPr txBox="1"/>
                  <p:nvPr/>
                </p:nvSpPr>
                <p:spPr>
                  <a:xfrm>
                    <a:off x="1329165" y="30940113"/>
                    <a:ext cx="593899" cy="499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98" dirty="0"/>
                      <a:t>a</a:t>
                    </a:r>
                  </a:p>
                </p:txBody>
              </p:sp>
              <p:sp>
                <p:nvSpPr>
                  <p:cNvPr id="72" name="Textfeld 71">
                    <a:extLst>
                      <a:ext uri="{FF2B5EF4-FFF2-40B4-BE49-F238E27FC236}">
                        <a16:creationId xmlns:a16="http://schemas.microsoft.com/office/drawing/2014/main" id="{178FAADF-EFDB-A24C-B9BF-3C6158453AE4}"/>
                      </a:ext>
                    </a:extLst>
                  </p:cNvPr>
                  <p:cNvSpPr txBox="1"/>
                  <p:nvPr/>
                </p:nvSpPr>
                <p:spPr>
                  <a:xfrm>
                    <a:off x="8543341" y="30940113"/>
                    <a:ext cx="593899" cy="499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698" dirty="0"/>
                      <a:t>b</a:t>
                    </a:r>
                  </a:p>
                </p:txBody>
              </p:sp>
            </p:grpSp>
            <p:pic>
              <p:nvPicPr>
                <p:cNvPr id="32" name="Grafik 31">
                  <a:extLst>
                    <a:ext uri="{FF2B5EF4-FFF2-40B4-BE49-F238E27FC236}">
                      <a16:creationId xmlns:a16="http://schemas.microsoft.com/office/drawing/2014/main" id="{1C345789-C0CD-0348-AB6F-1782F8E4F6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124"/>
                <a:stretch/>
              </p:blipFill>
              <p:spPr>
                <a:xfrm>
                  <a:off x="1698317" y="30387408"/>
                  <a:ext cx="6890854" cy="5688789"/>
                </a:xfrm>
                <a:prstGeom prst="rect">
                  <a:avLst/>
                </a:prstGeom>
              </p:spPr>
            </p:pic>
            <p:pic>
              <p:nvPicPr>
                <p:cNvPr id="44" name="Grafik 43">
                  <a:extLst>
                    <a:ext uri="{FF2B5EF4-FFF2-40B4-BE49-F238E27FC236}">
                      <a16:creationId xmlns:a16="http://schemas.microsoft.com/office/drawing/2014/main" id="{18C0F8F6-AF84-0C4A-8094-28BD45CBA6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124"/>
                <a:stretch/>
              </p:blipFill>
              <p:spPr>
                <a:xfrm>
                  <a:off x="8589171" y="30387407"/>
                  <a:ext cx="6941705" cy="5688790"/>
                </a:xfrm>
                <a:prstGeom prst="rect">
                  <a:avLst/>
                </a:prstGeom>
              </p:spPr>
            </p:pic>
          </p:grpSp>
          <p:sp>
            <p:nvSpPr>
              <p:cNvPr id="82" name="Textfeld 81">
                <a:extLst>
                  <a:ext uri="{FF2B5EF4-FFF2-40B4-BE49-F238E27FC236}">
                    <a16:creationId xmlns:a16="http://schemas.microsoft.com/office/drawing/2014/main" id="{A227A207-49BB-514B-932F-A0DBC5B2D9D3}"/>
                  </a:ext>
                </a:extLst>
              </p:cNvPr>
              <p:cNvSpPr txBox="1"/>
              <p:nvPr/>
            </p:nvSpPr>
            <p:spPr>
              <a:xfrm>
                <a:off x="12695237" y="34102382"/>
                <a:ext cx="2638900" cy="56705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14.121 ± 0.04 | 0.19 Ma</a:t>
                </a:r>
              </a:p>
              <a:p>
                <a:r>
                  <a:rPr lang="de-DE" dirty="0"/>
                  <a:t>MSWD = 1.7    (</a:t>
                </a:r>
                <a:r>
                  <a:rPr lang="de-DE" dirty="0" err="1"/>
                  <a:t>n</a:t>
                </a:r>
                <a:r>
                  <a:rPr lang="de-DE" dirty="0"/>
                  <a:t>=22|23)</a:t>
                </a:r>
                <a:endParaRPr lang="de-DE" sz="1273" dirty="0"/>
              </a:p>
            </p:txBody>
          </p:sp>
          <p:sp>
            <p:nvSpPr>
              <p:cNvPr id="88" name="Textfeld 87">
                <a:extLst>
                  <a:ext uri="{FF2B5EF4-FFF2-40B4-BE49-F238E27FC236}">
                    <a16:creationId xmlns:a16="http://schemas.microsoft.com/office/drawing/2014/main" id="{03FFCCA8-6BFC-4F4B-91FA-29C65D374FA4}"/>
                  </a:ext>
                </a:extLst>
              </p:cNvPr>
              <p:cNvSpPr txBox="1"/>
              <p:nvPr/>
            </p:nvSpPr>
            <p:spPr>
              <a:xfrm>
                <a:off x="5618169" y="34102381"/>
                <a:ext cx="2638900" cy="56705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14.01 ± 0.02 | 0.19 Ma</a:t>
                </a:r>
              </a:p>
              <a:p>
                <a:r>
                  <a:rPr lang="de-DE" dirty="0"/>
                  <a:t>MSWD = 1.8    (</a:t>
                </a:r>
                <a:r>
                  <a:rPr lang="de-DE" dirty="0" err="1"/>
                  <a:t>n</a:t>
                </a:r>
                <a:r>
                  <a:rPr lang="de-DE" dirty="0"/>
                  <a:t>=24|30)</a:t>
                </a:r>
              </a:p>
            </p:txBody>
          </p:sp>
        </p:grp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B4B70A02-8C0C-4889-A6DA-C3F8550E6852}"/>
              </a:ext>
            </a:extLst>
          </p:cNvPr>
          <p:cNvGrpSpPr/>
          <p:nvPr/>
        </p:nvGrpSpPr>
        <p:grpSpPr>
          <a:xfrm>
            <a:off x="30956449" y="4970298"/>
            <a:ext cx="10292816" cy="7179748"/>
            <a:chOff x="11463862" y="14926881"/>
            <a:chExt cx="7375418" cy="5170255"/>
          </a:xfrm>
        </p:grpSpPr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9054E05B-A285-204B-9B10-32C5B684D01B}"/>
                </a:ext>
              </a:extLst>
            </p:cNvPr>
            <p:cNvGrpSpPr/>
            <p:nvPr/>
          </p:nvGrpSpPr>
          <p:grpSpPr>
            <a:xfrm>
              <a:off x="11463862" y="14926881"/>
              <a:ext cx="7375418" cy="5170255"/>
              <a:chOff x="1094128" y="22095288"/>
              <a:chExt cx="10624543" cy="7305551"/>
            </a:xfrm>
          </p:grpSpPr>
          <p:pic>
            <p:nvPicPr>
              <p:cNvPr id="55" name="Grafik 54">
                <a:extLst>
                  <a:ext uri="{FF2B5EF4-FFF2-40B4-BE49-F238E27FC236}">
                    <a16:creationId xmlns:a16="http://schemas.microsoft.com/office/drawing/2014/main" id="{508BCC19-2225-6343-8FA3-68220EEC1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3417" y="25816633"/>
                <a:ext cx="5333299" cy="3555532"/>
              </a:xfrm>
              <a:prstGeom prst="rect">
                <a:avLst/>
              </a:prstGeom>
            </p:spPr>
          </p:pic>
          <p:pic>
            <p:nvPicPr>
              <p:cNvPr id="57" name="Grafik 56">
                <a:extLst>
                  <a:ext uri="{FF2B5EF4-FFF2-40B4-BE49-F238E27FC236}">
                    <a16:creationId xmlns:a16="http://schemas.microsoft.com/office/drawing/2014/main" id="{30A066BD-B571-8847-8804-DB8051586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3417" y="22095288"/>
                <a:ext cx="5333298" cy="3555532"/>
              </a:xfrm>
              <a:prstGeom prst="rect">
                <a:avLst/>
              </a:prstGeom>
            </p:spPr>
          </p:pic>
          <p:pic>
            <p:nvPicPr>
              <p:cNvPr id="42" name="Grafik 41" descr="Ein Bild, das Text, schwarz, weiß enthält.&#10;&#10;Automatisch generierte Beschreibung">
                <a:extLst>
                  <a:ext uri="{FF2B5EF4-FFF2-40B4-BE49-F238E27FC236}">
                    <a16:creationId xmlns:a16="http://schemas.microsoft.com/office/drawing/2014/main" id="{F2750C0C-0311-1242-9FE0-B77F4460B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256" y="22105750"/>
                <a:ext cx="4444415" cy="3555532"/>
              </a:xfrm>
              <a:prstGeom prst="rect">
                <a:avLst/>
              </a:prstGeom>
            </p:spPr>
          </p:pic>
          <p:pic>
            <p:nvPicPr>
              <p:cNvPr id="54" name="Grafik 53" descr="Ein Bild, das mehrere enthält.&#10;&#10;Automatisch generierte Beschreibung">
                <a:extLst>
                  <a:ext uri="{FF2B5EF4-FFF2-40B4-BE49-F238E27FC236}">
                    <a16:creationId xmlns:a16="http://schemas.microsoft.com/office/drawing/2014/main" id="{AAB40687-30E2-AC49-956A-331BF6C00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6046" y="25845307"/>
                <a:ext cx="4444415" cy="3555532"/>
              </a:xfrm>
              <a:prstGeom prst="rect">
                <a:avLst/>
              </a:prstGeom>
            </p:spPr>
          </p:pic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2C24D4A1-044B-CE45-9A73-F5C430E7D1E1}"/>
                  </a:ext>
                </a:extLst>
              </p:cNvPr>
              <p:cNvSpPr txBox="1"/>
              <p:nvPr/>
            </p:nvSpPr>
            <p:spPr>
              <a:xfrm>
                <a:off x="1094128" y="22095288"/>
                <a:ext cx="593901" cy="375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a</a:t>
                </a:r>
              </a:p>
            </p:txBody>
          </p:sp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C287804F-3635-6F43-84A8-5FA902D29BFA}"/>
                  </a:ext>
                </a:extLst>
              </p:cNvPr>
              <p:cNvSpPr txBox="1"/>
              <p:nvPr/>
            </p:nvSpPr>
            <p:spPr>
              <a:xfrm>
                <a:off x="6926466" y="22095288"/>
                <a:ext cx="593901" cy="375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b</a:t>
                </a: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096D4D3C-96AA-544E-94C5-57B9C435780F}"/>
                  </a:ext>
                </a:extLst>
              </p:cNvPr>
              <p:cNvSpPr txBox="1"/>
              <p:nvPr/>
            </p:nvSpPr>
            <p:spPr>
              <a:xfrm>
                <a:off x="6926466" y="25780750"/>
                <a:ext cx="593901" cy="375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d</a:t>
                </a:r>
              </a:p>
            </p:txBody>
          </p:sp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F018A2A5-596F-F14E-A045-7A993DE105A5}"/>
                  </a:ext>
                </a:extLst>
              </p:cNvPr>
              <p:cNvSpPr txBox="1"/>
              <p:nvPr/>
            </p:nvSpPr>
            <p:spPr>
              <a:xfrm>
                <a:off x="1197944" y="25780750"/>
                <a:ext cx="593901" cy="375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c</a:t>
                </a:r>
              </a:p>
            </p:txBody>
          </p:sp>
        </p:grpSp>
        <p:sp>
          <p:nvSpPr>
            <p:cNvPr id="29" name="Ring 28">
              <a:extLst>
                <a:ext uri="{FF2B5EF4-FFF2-40B4-BE49-F238E27FC236}">
                  <a16:creationId xmlns:a16="http://schemas.microsoft.com/office/drawing/2014/main" id="{A50D7CB0-52CB-5645-8B50-CBABAF1984A6}"/>
                </a:ext>
              </a:extLst>
            </p:cNvPr>
            <p:cNvSpPr/>
            <p:nvPr/>
          </p:nvSpPr>
          <p:spPr>
            <a:xfrm>
              <a:off x="17296653" y="18993044"/>
              <a:ext cx="201161" cy="215578"/>
            </a:xfrm>
            <a:prstGeom prst="donut">
              <a:avLst>
                <a:gd name="adj" fmla="val 0"/>
              </a:avLst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solidFill>
                  <a:schemeClr val="tx1"/>
                </a:solidFill>
              </a:endParaRPr>
            </a:p>
          </p:txBody>
        </p:sp>
        <p:sp>
          <p:nvSpPr>
            <p:cNvPr id="87" name="Ring 86">
              <a:extLst>
                <a:ext uri="{FF2B5EF4-FFF2-40B4-BE49-F238E27FC236}">
                  <a16:creationId xmlns:a16="http://schemas.microsoft.com/office/drawing/2014/main" id="{CEDABD23-0691-8F4B-B1D2-FC01A42F0F53}"/>
                </a:ext>
              </a:extLst>
            </p:cNvPr>
            <p:cNvSpPr/>
            <p:nvPr/>
          </p:nvSpPr>
          <p:spPr>
            <a:xfrm>
              <a:off x="17346318" y="19436554"/>
              <a:ext cx="201161" cy="208768"/>
            </a:xfrm>
            <a:prstGeom prst="donut">
              <a:avLst>
                <a:gd name="adj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73">
                <a:solidFill>
                  <a:schemeClr val="tx1"/>
                </a:solidFill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82127428-FBA6-E946-8BCA-56075211B307}"/>
                </a:ext>
              </a:extLst>
            </p:cNvPr>
            <p:cNvSpPr txBox="1"/>
            <p:nvPr/>
          </p:nvSpPr>
          <p:spPr>
            <a:xfrm>
              <a:off x="17765926" y="19436555"/>
              <a:ext cx="979624" cy="59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>
                  <a:solidFill>
                    <a:srgbClr val="FFFF00"/>
                  </a:solidFill>
                </a:rPr>
                <a:t>Both</a:t>
              </a:r>
              <a:r>
                <a:rPr lang="de-DE" sz="1600" dirty="0">
                  <a:solidFill>
                    <a:srgbClr val="FFFF00"/>
                  </a:solidFill>
                </a:rPr>
                <a:t> </a:t>
              </a:r>
              <a:r>
                <a:rPr lang="de-DE" sz="1600" dirty="0" err="1">
                  <a:solidFill>
                    <a:srgbClr val="FFFF00"/>
                  </a:solidFill>
                </a:rPr>
                <a:t>points</a:t>
              </a:r>
              <a:r>
                <a:rPr lang="de-DE" sz="1600" dirty="0">
                  <a:solidFill>
                    <a:srgbClr val="FFFF00"/>
                  </a:solidFill>
                </a:rPr>
                <a:t> </a:t>
              </a:r>
              <a:r>
                <a:rPr lang="de-DE" sz="1600" dirty="0" err="1">
                  <a:solidFill>
                    <a:srgbClr val="FFFF00"/>
                  </a:solidFill>
                </a:rPr>
                <a:t>around</a:t>
              </a:r>
              <a:r>
                <a:rPr lang="de-DE" sz="1600" dirty="0">
                  <a:solidFill>
                    <a:srgbClr val="FFFF00"/>
                  </a:solidFill>
                </a:rPr>
                <a:t> </a:t>
              </a:r>
              <a:r>
                <a:rPr lang="de-AT" sz="1600" dirty="0">
                  <a:solidFill>
                    <a:srgbClr val="FFFF00"/>
                  </a:solidFill>
                </a:rPr>
                <a:t>14.01 ± 0.01 Ma </a:t>
              </a:r>
              <a:endParaRPr lang="de-DE" sz="1600" dirty="0">
                <a:solidFill>
                  <a:srgbClr val="FFFF00"/>
                </a:solidFill>
              </a:endParaRPr>
            </a:p>
          </p:txBody>
        </p: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5395466A-4A68-8E41-BB39-F1CED8C83C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13499" y="19189747"/>
              <a:ext cx="275408" cy="246808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Gerade Verbindung 90">
              <a:extLst>
                <a:ext uri="{FF2B5EF4-FFF2-40B4-BE49-F238E27FC236}">
                  <a16:creationId xmlns:a16="http://schemas.microsoft.com/office/drawing/2014/main" id="{80756407-4056-2840-BB8C-167CE960C0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99637" y="19544343"/>
              <a:ext cx="166289" cy="1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B611B717-B18F-45ED-B67B-1D91F2F5B3FE}"/>
              </a:ext>
            </a:extLst>
          </p:cNvPr>
          <p:cNvGrpSpPr/>
          <p:nvPr/>
        </p:nvGrpSpPr>
        <p:grpSpPr>
          <a:xfrm>
            <a:off x="2203375" y="14552881"/>
            <a:ext cx="10223797" cy="11605144"/>
            <a:chOff x="23013082" y="8649041"/>
            <a:chExt cx="8097135" cy="9108365"/>
          </a:xfrm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BCC81796-5A17-BB40-B6BB-30019273EDEB}"/>
                </a:ext>
              </a:extLst>
            </p:cNvPr>
            <p:cNvGrpSpPr/>
            <p:nvPr/>
          </p:nvGrpSpPr>
          <p:grpSpPr>
            <a:xfrm>
              <a:off x="23013082" y="8649041"/>
              <a:ext cx="8097135" cy="9108365"/>
              <a:chOff x="17759435" y="12200274"/>
              <a:chExt cx="11448362" cy="12878119"/>
            </a:xfrm>
          </p:grpSpPr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4635CACE-2CC6-D744-8DFE-3707E8E0BCC2}"/>
                  </a:ext>
                </a:extLst>
              </p:cNvPr>
              <p:cNvGrpSpPr/>
              <p:nvPr/>
            </p:nvGrpSpPr>
            <p:grpSpPr>
              <a:xfrm>
                <a:off x="17759435" y="12200274"/>
                <a:ext cx="11448362" cy="12878119"/>
                <a:chOff x="17881610" y="12207461"/>
                <a:chExt cx="11448362" cy="12878119"/>
              </a:xfrm>
            </p:grpSpPr>
            <p:pic>
              <p:nvPicPr>
                <p:cNvPr id="41" name="Grafik 40" descr="Ein Bild, das Baum, Schnee, draußen, Wald enthält.&#10;&#10;Automatisch generierte Beschreibung">
                  <a:extLst>
                    <a:ext uri="{FF2B5EF4-FFF2-40B4-BE49-F238E27FC236}">
                      <a16:creationId xmlns:a16="http://schemas.microsoft.com/office/drawing/2014/main" id="{DAA38244-CC8E-3C43-B7A3-E98772757D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5809" y="12290330"/>
                  <a:ext cx="5238266" cy="3492177"/>
                </a:xfrm>
                <a:prstGeom prst="rect">
                  <a:avLst/>
                </a:prstGeom>
              </p:spPr>
            </p:pic>
            <p:pic>
              <p:nvPicPr>
                <p:cNvPr id="43" name="Grafik 42">
                  <a:extLst>
                    <a:ext uri="{FF2B5EF4-FFF2-40B4-BE49-F238E27FC236}">
                      <a16:creationId xmlns:a16="http://schemas.microsoft.com/office/drawing/2014/main" id="{B987308B-FD5E-F045-AAA8-680D8FC77E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964391" y="12290330"/>
                  <a:ext cx="5333297" cy="3555532"/>
                </a:xfrm>
                <a:prstGeom prst="rect">
                  <a:avLst/>
                </a:prstGeom>
              </p:spPr>
            </p:pic>
            <p:pic>
              <p:nvPicPr>
                <p:cNvPr id="46" name="Grafik 45">
                  <a:extLst>
                    <a:ext uri="{FF2B5EF4-FFF2-40B4-BE49-F238E27FC236}">
                      <a16:creationId xmlns:a16="http://schemas.microsoft.com/office/drawing/2014/main" id="{BB83DEB5-AC77-8E49-847A-A9EB4B2036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965268" y="15984882"/>
                  <a:ext cx="5333297" cy="3555531"/>
                </a:xfrm>
                <a:prstGeom prst="rect">
                  <a:avLst/>
                </a:prstGeom>
              </p:spPr>
            </p:pic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EC040003-F853-B645-BF4C-DA576ED36C33}"/>
                    </a:ext>
                  </a:extLst>
                </p:cNvPr>
                <p:cNvSpPr txBox="1"/>
                <p:nvPr/>
              </p:nvSpPr>
              <p:spPr>
                <a:xfrm>
                  <a:off x="17954534" y="23976636"/>
                  <a:ext cx="11375438" cy="11089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de-DE" sz="2000" dirty="0" err="1"/>
                    <a:t>Figure</a:t>
                  </a:r>
                  <a:r>
                    <a:rPr lang="de-DE" sz="2000" dirty="0"/>
                    <a:t> 2: (</a:t>
                  </a:r>
                  <a:r>
                    <a:rPr lang="de-DE" sz="2000" dirty="0" err="1"/>
                    <a:t>a,b</a:t>
                  </a:r>
                  <a:r>
                    <a:rPr lang="de-DE" sz="2000" dirty="0"/>
                    <a:t>) </a:t>
                  </a:r>
                  <a:r>
                    <a:rPr lang="de-DE" sz="2000" dirty="0" err="1"/>
                    <a:t>Thin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sections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from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trachyandesites</a:t>
                  </a:r>
                  <a:r>
                    <a:rPr lang="de-DE" sz="2000" dirty="0"/>
                    <a:t>. </a:t>
                  </a:r>
                  <a:r>
                    <a:rPr lang="de-DE" sz="2000" dirty="0" err="1"/>
                    <a:t>Bt</a:t>
                  </a:r>
                  <a:r>
                    <a:rPr lang="de-DE" sz="2000" dirty="0"/>
                    <a:t>, </a:t>
                  </a:r>
                  <a:r>
                    <a:rPr lang="de-DE" sz="2000" dirty="0" err="1"/>
                    <a:t>Fsp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and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Cpx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phenocrysts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with</a:t>
                  </a:r>
                  <a:r>
                    <a:rPr lang="de-DE" sz="2000" dirty="0"/>
                    <a:t> a </a:t>
                  </a:r>
                  <a:r>
                    <a:rPr lang="de-DE" sz="2000" dirty="0" err="1"/>
                    <a:t>fine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grained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matrix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varying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from</a:t>
                  </a:r>
                  <a:r>
                    <a:rPr lang="de-DE" sz="2000" dirty="0"/>
                    <a:t> light </a:t>
                  </a:r>
                  <a:r>
                    <a:rPr lang="de-DE" sz="2000" dirty="0" err="1"/>
                    <a:t>to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dark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grey</a:t>
                  </a:r>
                  <a:r>
                    <a:rPr lang="de-DE" sz="2000" dirty="0"/>
                    <a:t> (c, </a:t>
                  </a:r>
                  <a:r>
                    <a:rPr lang="de-DE" sz="2000" dirty="0" err="1"/>
                    <a:t>e</a:t>
                  </a:r>
                  <a:r>
                    <a:rPr lang="de-DE" sz="2000" dirty="0"/>
                    <a:t>, f) BSE Image </a:t>
                  </a:r>
                  <a:r>
                    <a:rPr lang="de-DE" sz="2000" dirty="0" err="1"/>
                    <a:t>of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trachyandesites</a:t>
                  </a:r>
                  <a:r>
                    <a:rPr lang="de-DE" sz="2000" dirty="0"/>
                    <a:t> (d) </a:t>
                  </a:r>
                  <a:r>
                    <a:rPr lang="de-DE" sz="2000" dirty="0" err="1"/>
                    <a:t>Thin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section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of</a:t>
                  </a:r>
                  <a:r>
                    <a:rPr lang="de-DE" sz="2000" dirty="0"/>
                    <a:t> a </a:t>
                  </a:r>
                  <a:r>
                    <a:rPr lang="de-DE" sz="2000" dirty="0" err="1"/>
                    <a:t>rhyolite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with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alteration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signs</a:t>
                  </a:r>
                  <a:r>
                    <a:rPr lang="de-DE" sz="2000" dirty="0"/>
                    <a:t> in </a:t>
                  </a:r>
                  <a:r>
                    <a:rPr lang="de-DE" sz="2000" dirty="0" err="1"/>
                    <a:t>the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matrix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and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Fsp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and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Bt</a:t>
                  </a:r>
                  <a:r>
                    <a:rPr lang="de-DE" sz="2000" dirty="0"/>
                    <a:t> </a:t>
                  </a:r>
                  <a:r>
                    <a:rPr lang="de-DE" sz="2000" dirty="0" err="1"/>
                    <a:t>phenocrysts</a:t>
                  </a:r>
                  <a:r>
                    <a:rPr lang="de-DE" sz="2000" dirty="0"/>
                    <a:t>.</a:t>
                  </a:r>
                </a:p>
              </p:txBody>
            </p:sp>
            <p:sp>
              <p:nvSpPr>
                <p:cNvPr id="50" name="Textfeld 49">
                  <a:extLst>
                    <a:ext uri="{FF2B5EF4-FFF2-40B4-BE49-F238E27FC236}">
                      <a16:creationId xmlns:a16="http://schemas.microsoft.com/office/drawing/2014/main" id="{09137708-1871-7548-AE3C-448054D3D2B2}"/>
                    </a:ext>
                  </a:extLst>
                </p:cNvPr>
                <p:cNvSpPr txBox="1"/>
                <p:nvPr/>
              </p:nvSpPr>
              <p:spPr>
                <a:xfrm>
                  <a:off x="17881610" y="12207461"/>
                  <a:ext cx="585729" cy="409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/>
                    <a:t>a</a:t>
                  </a:r>
                </a:p>
              </p:txBody>
            </p:sp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B1632C0F-9CBC-924E-A9D8-758B2F32D2A6}"/>
                    </a:ext>
                  </a:extLst>
                </p:cNvPr>
                <p:cNvSpPr txBox="1"/>
                <p:nvPr/>
              </p:nvSpPr>
              <p:spPr>
                <a:xfrm>
                  <a:off x="23637649" y="12207461"/>
                  <a:ext cx="585729" cy="409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/>
                    <a:t>b</a:t>
                  </a:r>
                </a:p>
              </p:txBody>
            </p:sp>
            <p:sp>
              <p:nvSpPr>
                <p:cNvPr id="52" name="Textfeld 51">
                  <a:extLst>
                    <a:ext uri="{FF2B5EF4-FFF2-40B4-BE49-F238E27FC236}">
                      <a16:creationId xmlns:a16="http://schemas.microsoft.com/office/drawing/2014/main" id="{E4BF216F-833B-0E46-A69E-B6A773F6247A}"/>
                    </a:ext>
                  </a:extLst>
                </p:cNvPr>
                <p:cNvSpPr txBox="1"/>
                <p:nvPr/>
              </p:nvSpPr>
              <p:spPr>
                <a:xfrm>
                  <a:off x="17881610" y="15846229"/>
                  <a:ext cx="585729" cy="409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/>
                    <a:t>c</a:t>
                  </a:r>
                </a:p>
              </p:txBody>
            </p:sp>
            <p:sp>
              <p:nvSpPr>
                <p:cNvPr id="53" name="Textfeld 52">
                  <a:extLst>
                    <a:ext uri="{FF2B5EF4-FFF2-40B4-BE49-F238E27FC236}">
                      <a16:creationId xmlns:a16="http://schemas.microsoft.com/office/drawing/2014/main" id="{BD274F9F-9FD9-3D4E-B6B8-1E21EF8524D9}"/>
                    </a:ext>
                  </a:extLst>
                </p:cNvPr>
                <p:cNvSpPr txBox="1"/>
                <p:nvPr/>
              </p:nvSpPr>
              <p:spPr>
                <a:xfrm>
                  <a:off x="23637648" y="15850705"/>
                  <a:ext cx="585729" cy="4098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/>
                    <a:t>d</a:t>
                  </a:r>
                </a:p>
              </p:txBody>
            </p:sp>
          </p:grp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8F0C064C-E082-BA41-971B-4318035D0FC8}"/>
                  </a:ext>
                </a:extLst>
              </p:cNvPr>
              <p:cNvSpPr txBox="1"/>
              <p:nvPr/>
            </p:nvSpPr>
            <p:spPr>
              <a:xfrm>
                <a:off x="17759435" y="19545270"/>
                <a:ext cx="585729" cy="40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/>
                  <a:t>e</a:t>
                </a:r>
                <a:endParaRPr lang="de-DE" dirty="0"/>
              </a:p>
            </p:txBody>
          </p: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8F6DAC88-5401-A54D-9825-B95928E7AC69}"/>
                  </a:ext>
                </a:extLst>
              </p:cNvPr>
              <p:cNvSpPr txBox="1"/>
              <p:nvPr/>
            </p:nvSpPr>
            <p:spPr>
              <a:xfrm>
                <a:off x="23515471" y="19546608"/>
                <a:ext cx="585729" cy="40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f</a:t>
                </a:r>
              </a:p>
            </p:txBody>
          </p:sp>
          <p:pic>
            <p:nvPicPr>
              <p:cNvPr id="34" name="Grafik 33" descr="Ein Bild, das Text, draußen, Natur, verschieden enthält.&#10;&#10;Automatisch generierte Beschreibung">
                <a:extLst>
                  <a:ext uri="{FF2B5EF4-FFF2-40B4-BE49-F238E27FC236}">
                    <a16:creationId xmlns:a16="http://schemas.microsoft.com/office/drawing/2014/main" id="{E495EF67-DC60-DF47-B8E7-0C1A57D9F0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7"/>
              <a:stretch/>
            </p:blipFill>
            <p:spPr>
              <a:xfrm>
                <a:off x="18146925" y="19727502"/>
                <a:ext cx="5267750" cy="4125823"/>
              </a:xfrm>
              <a:prstGeom prst="rect">
                <a:avLst/>
              </a:prstGeom>
            </p:spPr>
          </p:pic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DC42AC04-61A9-EF4F-A352-0EE46CCBA9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"/>
              <a:stretch/>
            </p:blipFill>
            <p:spPr>
              <a:xfrm>
                <a:off x="23842216" y="19727503"/>
                <a:ext cx="5267749" cy="4125754"/>
              </a:xfrm>
              <a:prstGeom prst="rect">
                <a:avLst/>
              </a:prstGeom>
            </p:spPr>
          </p:pic>
        </p:grpSp>
        <p:pic>
          <p:nvPicPr>
            <p:cNvPr id="84" name="Grafik 83">
              <a:extLst>
                <a:ext uri="{FF2B5EF4-FFF2-40B4-BE49-F238E27FC236}">
                  <a16:creationId xmlns:a16="http://schemas.microsoft.com/office/drawing/2014/main" id="{6404FBD1-31DB-C545-89F7-2D36254DD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34"/>
            <a:stretch/>
          </p:blipFill>
          <p:spPr>
            <a:xfrm>
              <a:off x="23308188" y="11321165"/>
              <a:ext cx="3710641" cy="2575654"/>
            </a:xfrm>
            <a:prstGeom prst="rect">
              <a:avLst/>
            </a:prstGeom>
          </p:spPr>
        </p:pic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AB523E80-1662-4CC6-A5B2-CE08F981A3F2}"/>
              </a:ext>
            </a:extLst>
          </p:cNvPr>
          <p:cNvGrpSpPr/>
          <p:nvPr/>
        </p:nvGrpSpPr>
        <p:grpSpPr>
          <a:xfrm>
            <a:off x="26985514" y="12403995"/>
            <a:ext cx="5355698" cy="4772558"/>
            <a:chOff x="30704827" y="13055183"/>
            <a:chExt cx="4643516" cy="4375484"/>
          </a:xfrm>
        </p:grpSpPr>
        <p:pic>
          <p:nvPicPr>
            <p:cNvPr id="92" name="Grafik 91">
              <a:extLst>
                <a:ext uri="{FF2B5EF4-FFF2-40B4-BE49-F238E27FC236}">
                  <a16:creationId xmlns:a16="http://schemas.microsoft.com/office/drawing/2014/main" id="{0A10AA23-D86E-4E92-BA68-63F4E6083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21127" y="13055183"/>
              <a:ext cx="4527216" cy="4375484"/>
            </a:xfrm>
            <a:prstGeom prst="rect">
              <a:avLst/>
            </a:prstGeom>
          </p:spPr>
        </p:pic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427091A4-1CC5-4544-A1F7-CCC04F15008C}"/>
                </a:ext>
              </a:extLst>
            </p:cNvPr>
            <p:cNvSpPr txBox="1"/>
            <p:nvPr/>
          </p:nvSpPr>
          <p:spPr>
            <a:xfrm>
              <a:off x="30704827" y="13571526"/>
              <a:ext cx="487261" cy="338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a</a:t>
              </a:r>
            </a:p>
          </p:txBody>
        </p:sp>
      </p:grpSp>
      <p:sp>
        <p:nvSpPr>
          <p:cNvPr id="94" name="Textfeld 93">
            <a:extLst>
              <a:ext uri="{FF2B5EF4-FFF2-40B4-BE49-F238E27FC236}">
                <a16:creationId xmlns:a16="http://schemas.microsoft.com/office/drawing/2014/main" id="{9F6EFFE1-7F3E-4A11-99A6-5D9306223EEF}"/>
              </a:ext>
            </a:extLst>
          </p:cNvPr>
          <p:cNvSpPr txBox="1"/>
          <p:nvPr/>
        </p:nvSpPr>
        <p:spPr>
          <a:xfrm>
            <a:off x="17891919" y="27663853"/>
            <a:ext cx="122937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3378" indent="-323378" algn="just">
              <a:buFont typeface="Arial" panose="020B0604020202020204" pitchFamily="34" charset="0"/>
              <a:buChar char="•"/>
            </a:pPr>
            <a:r>
              <a:rPr lang="de-AT" sz="3000" dirty="0" err="1">
                <a:latin typeface="+mn-lt"/>
              </a:rPr>
              <a:t>Distictive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geochemistry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with</a:t>
            </a:r>
            <a:r>
              <a:rPr lang="de-AT" sz="3000" dirty="0">
                <a:latin typeface="+mn-lt"/>
              </a:rPr>
              <a:t> </a:t>
            </a:r>
            <a:r>
              <a:rPr lang="de-AT" sz="3000" dirty="0" err="1">
                <a:latin typeface="+mn-lt"/>
              </a:rPr>
              <a:t>shoshonitic</a:t>
            </a:r>
            <a:r>
              <a:rPr lang="de-AT" sz="3000" dirty="0">
                <a:latin typeface="+mn-lt"/>
              </a:rPr>
              <a:t>-</a:t>
            </a:r>
            <a:r>
              <a:rPr lang="de-AT" sz="3000" dirty="0" err="1">
                <a:latin typeface="+mn-lt"/>
              </a:rPr>
              <a:t>calk</a:t>
            </a:r>
            <a:r>
              <a:rPr lang="de-AT" sz="3000" dirty="0">
                <a:latin typeface="+mn-lt"/>
              </a:rPr>
              <a:t>-alkaline </a:t>
            </a:r>
            <a:r>
              <a:rPr lang="de-AT" sz="3000" dirty="0" err="1">
                <a:latin typeface="+mn-lt"/>
              </a:rPr>
              <a:t>affinity</a:t>
            </a:r>
            <a:endParaRPr lang="de-AT" sz="3000" dirty="0">
              <a:latin typeface="+mn-lt"/>
            </a:endParaRPr>
          </a:p>
          <a:p>
            <a:pPr marL="323378" indent="-323378" algn="just">
              <a:buFont typeface="Arial" panose="020B0604020202020204" pitchFamily="34" charset="0"/>
              <a:buChar char="•"/>
            </a:pPr>
            <a:r>
              <a:rPr lang="de-AT" sz="3000" dirty="0">
                <a:latin typeface="+mn-lt"/>
              </a:rPr>
              <a:t>14.1 ± 0.01 Ma </a:t>
            </a:r>
            <a:r>
              <a:rPr lang="de-AT" sz="3000" dirty="0" err="1">
                <a:latin typeface="+mn-lt"/>
              </a:rPr>
              <a:t>zircon</a:t>
            </a:r>
            <a:r>
              <a:rPr lang="de-AT" sz="3000" dirty="0">
                <a:latin typeface="+mn-lt"/>
              </a:rPr>
              <a:t> </a:t>
            </a:r>
            <a:r>
              <a:rPr lang="de-DE" sz="3000" baseline="30000" dirty="0">
                <a:latin typeface="+mn-lt"/>
              </a:rPr>
              <a:t>206</a:t>
            </a:r>
            <a:r>
              <a:rPr lang="de-DE" sz="3000" dirty="0">
                <a:latin typeface="+mn-lt"/>
              </a:rPr>
              <a:t>Pb/</a:t>
            </a:r>
            <a:r>
              <a:rPr lang="de-DE" sz="3000" baseline="30000" dirty="0">
                <a:latin typeface="+mn-lt"/>
              </a:rPr>
              <a:t>238</a:t>
            </a:r>
            <a:r>
              <a:rPr lang="de-DE" sz="3000" dirty="0">
                <a:latin typeface="+mn-lt"/>
              </a:rPr>
              <a:t>U </a:t>
            </a:r>
            <a:r>
              <a:rPr lang="de-DE" sz="3000" dirty="0" err="1">
                <a:latin typeface="+mn-lt"/>
              </a:rPr>
              <a:t>ages</a:t>
            </a:r>
            <a:r>
              <a:rPr lang="de-DE" sz="3000" dirty="0">
                <a:latin typeface="+mn-lt"/>
              </a:rPr>
              <a:t> </a:t>
            </a:r>
            <a:r>
              <a:rPr lang="de-DE" sz="3000" dirty="0" err="1">
                <a:latin typeface="+mn-lt"/>
              </a:rPr>
              <a:t>for</a:t>
            </a:r>
            <a:r>
              <a:rPr lang="de-DE" sz="3000" dirty="0">
                <a:latin typeface="+mn-lt"/>
              </a:rPr>
              <a:t> </a:t>
            </a:r>
            <a:r>
              <a:rPr lang="de-DE" sz="3000" dirty="0" err="1">
                <a:latin typeface="+mn-lt"/>
              </a:rPr>
              <a:t>both</a:t>
            </a:r>
            <a:r>
              <a:rPr lang="de-DE" sz="3000" dirty="0">
                <a:latin typeface="+mn-lt"/>
              </a:rPr>
              <a:t> rock </a:t>
            </a:r>
            <a:r>
              <a:rPr lang="de-DE" sz="3000" dirty="0" err="1">
                <a:latin typeface="+mn-lt"/>
              </a:rPr>
              <a:t>suites</a:t>
            </a:r>
            <a:endParaRPr lang="de-DE" sz="3000" dirty="0">
              <a:latin typeface="+mn-lt"/>
            </a:endParaRPr>
          </a:p>
          <a:p>
            <a:endParaRPr lang="de-AT" dirty="0"/>
          </a:p>
        </p:txBody>
      </p:sp>
      <p:pic>
        <p:nvPicPr>
          <p:cNvPr id="85" name="Grafik 84">
            <a:extLst>
              <a:ext uri="{FF2B5EF4-FFF2-40B4-BE49-F238E27FC236}">
                <a16:creationId xmlns:a16="http://schemas.microsoft.com/office/drawing/2014/main" id="{6E050BB4-A36F-43D0-B7B4-0D5E60450B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453" y="27465795"/>
            <a:ext cx="2070906" cy="2070906"/>
          </a:xfrm>
          <a:prstGeom prst="rect">
            <a:avLst/>
          </a:prstGeom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0F33F1D7-CF6C-4BEE-8DE9-F75608A8729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6" y="560185"/>
            <a:ext cx="3531659" cy="1629482"/>
          </a:xfrm>
          <a:prstGeom prst="rect">
            <a:avLst/>
          </a:prstGeom>
        </p:spPr>
      </p:pic>
      <p:sp>
        <p:nvSpPr>
          <p:cNvPr id="97" name="Text Box 194">
            <a:extLst>
              <a:ext uri="{FF2B5EF4-FFF2-40B4-BE49-F238E27FC236}">
                <a16:creationId xmlns:a16="http://schemas.microsoft.com/office/drawing/2014/main" id="{F083AE36-FEEF-42C2-9A5A-6EE42D30C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9782" y="11233427"/>
            <a:ext cx="12575648" cy="172577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123023" tIns="123023" rIns="123023" bIns="123023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de-AT" sz="2400" dirty="0">
                <a:latin typeface="+mn-lt"/>
              </a:rPr>
              <a:t>All </a:t>
            </a:r>
            <a:r>
              <a:rPr lang="de-AT" sz="2400" dirty="0" err="1">
                <a:latin typeface="+mn-lt"/>
              </a:rPr>
              <a:t>samples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show</a:t>
            </a:r>
            <a:r>
              <a:rPr lang="de-AT" sz="2400" dirty="0">
                <a:latin typeface="+mn-lt"/>
              </a:rPr>
              <a:t> </a:t>
            </a:r>
            <a:r>
              <a:rPr lang="en-GB" sz="2400" dirty="0">
                <a:latin typeface="+mn-lt"/>
              </a:rPr>
              <a:t>shoshonitic-calk-alkaline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affinity</a:t>
            </a:r>
            <a:r>
              <a:rPr lang="de-AT" sz="2400" dirty="0">
                <a:latin typeface="+mn-lt"/>
              </a:rPr>
              <a:t> (</a:t>
            </a:r>
            <a:r>
              <a:rPr lang="de-AT" sz="2400" dirty="0" err="1">
                <a:latin typeface="+mn-lt"/>
              </a:rPr>
              <a:t>Figure</a:t>
            </a:r>
            <a:r>
              <a:rPr lang="de-AT" sz="2400" dirty="0">
                <a:latin typeface="+mn-lt"/>
              </a:rPr>
              <a:t> 4a). The </a:t>
            </a:r>
            <a:r>
              <a:rPr lang="de-AT" sz="2400" dirty="0" err="1">
                <a:latin typeface="+mn-lt"/>
              </a:rPr>
              <a:t>trachyandesites</a:t>
            </a:r>
            <a:r>
              <a:rPr lang="de-AT" sz="2400" dirty="0">
                <a:latin typeface="+mn-lt"/>
              </a:rPr>
              <a:t> follow a </a:t>
            </a:r>
            <a:r>
              <a:rPr lang="de-AT" sz="2400" dirty="0" err="1">
                <a:latin typeface="+mn-lt"/>
              </a:rPr>
              <a:t>typical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magmatic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differentiation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trend</a:t>
            </a:r>
            <a:r>
              <a:rPr lang="de-AT" sz="2400" dirty="0">
                <a:latin typeface="+mn-lt"/>
              </a:rPr>
              <a:t> (Figure 4b, c) </a:t>
            </a:r>
            <a:r>
              <a:rPr lang="de-AT" sz="2400" dirty="0" err="1">
                <a:latin typeface="+mn-lt"/>
              </a:rPr>
              <a:t>with</a:t>
            </a:r>
            <a:r>
              <a:rPr lang="de-AT" sz="2400" dirty="0">
                <a:latin typeface="+mn-lt"/>
              </a:rPr>
              <a:t> SiO</a:t>
            </a:r>
            <a:r>
              <a:rPr lang="de-AT" sz="1600" dirty="0">
                <a:latin typeface="+mn-lt"/>
              </a:rPr>
              <a:t>2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varying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from</a:t>
            </a:r>
            <a:r>
              <a:rPr lang="de-AT" sz="2400" dirty="0">
                <a:latin typeface="+mn-lt"/>
              </a:rPr>
              <a:t> 57 </a:t>
            </a:r>
            <a:r>
              <a:rPr lang="de-AT" sz="2400" dirty="0" err="1">
                <a:latin typeface="+mn-lt"/>
              </a:rPr>
              <a:t>to</a:t>
            </a:r>
            <a:r>
              <a:rPr lang="de-AT" sz="2400" dirty="0">
                <a:latin typeface="+mn-lt"/>
              </a:rPr>
              <a:t> 62 wt%. </a:t>
            </a:r>
            <a:r>
              <a:rPr lang="de-AT" sz="2400" dirty="0" err="1">
                <a:latin typeface="+mn-lt"/>
              </a:rPr>
              <a:t>Rhyolites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occur</a:t>
            </a:r>
            <a:r>
              <a:rPr lang="de-AT" sz="2400" dirty="0">
                <a:latin typeface="+mn-lt"/>
              </a:rPr>
              <a:t> in </a:t>
            </a:r>
            <a:r>
              <a:rPr lang="de-AT" sz="2400" dirty="0" err="1">
                <a:latin typeface="+mn-lt"/>
              </a:rPr>
              <a:t>subordinate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amounts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with</a:t>
            </a:r>
            <a:r>
              <a:rPr lang="de-AT" sz="2400" dirty="0">
                <a:latin typeface="+mn-lt"/>
              </a:rPr>
              <a:t> SiO</a:t>
            </a:r>
            <a:r>
              <a:rPr lang="de-AT" sz="1600" dirty="0">
                <a:latin typeface="+mn-lt"/>
              </a:rPr>
              <a:t>2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values</a:t>
            </a:r>
            <a:r>
              <a:rPr lang="de-AT" sz="2400" dirty="0">
                <a:latin typeface="+mn-lt"/>
              </a:rPr>
              <a:t> &gt;71 wt%. </a:t>
            </a:r>
            <a:r>
              <a:rPr lang="de-AT" sz="2400" dirty="0" err="1">
                <a:latin typeface="+mn-lt"/>
              </a:rPr>
              <a:t>No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clear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trend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can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be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defined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for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three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rhyolite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samples</a:t>
            </a:r>
            <a:r>
              <a:rPr lang="de-AT" sz="2400" dirty="0">
                <a:latin typeface="+mn-lt"/>
              </a:rPr>
              <a:t> (</a:t>
            </a:r>
            <a:r>
              <a:rPr lang="de-AT" sz="2400" dirty="0" err="1">
                <a:latin typeface="+mn-lt"/>
              </a:rPr>
              <a:t>Figure</a:t>
            </a:r>
            <a:r>
              <a:rPr lang="de-AT" sz="2400" dirty="0">
                <a:latin typeface="+mn-lt"/>
              </a:rPr>
              <a:t> 4b, c).</a:t>
            </a:r>
          </a:p>
        </p:txBody>
      </p:sp>
      <p:sp>
        <p:nvSpPr>
          <p:cNvPr id="98" name="Text Box 194">
            <a:extLst>
              <a:ext uri="{FF2B5EF4-FFF2-40B4-BE49-F238E27FC236}">
                <a16:creationId xmlns:a16="http://schemas.microsoft.com/office/drawing/2014/main" id="{16899608-77AD-4ED2-A6DA-05A049060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850" y="4978903"/>
            <a:ext cx="2138436" cy="283377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123023" tIns="123023" rIns="123023" bIns="123023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 err="1">
                <a:latin typeface="+mn-lt"/>
              </a:rPr>
              <a:t>Idiomorphic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zircons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are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commonly</a:t>
            </a:r>
            <a:r>
              <a:rPr lang="de-AT" sz="2400" dirty="0">
                <a:latin typeface="+mn-lt"/>
              </a:rPr>
              <a:t> </a:t>
            </a:r>
            <a:r>
              <a:rPr lang="de-AT" sz="2400" dirty="0" err="1">
                <a:latin typeface="+mn-lt"/>
              </a:rPr>
              <a:t>found</a:t>
            </a:r>
            <a:r>
              <a:rPr lang="de-AT" sz="2400" dirty="0">
                <a:latin typeface="+mn-lt"/>
              </a:rPr>
              <a:t> in all </a:t>
            </a:r>
            <a:r>
              <a:rPr lang="de-AT" sz="2400" dirty="0" err="1">
                <a:latin typeface="+mn-lt"/>
              </a:rPr>
              <a:t>samples</a:t>
            </a:r>
            <a:r>
              <a:rPr lang="de-AT" sz="2400" dirty="0">
                <a:latin typeface="+mn-lt"/>
              </a:rPr>
              <a:t> (Figure 3a, b). </a:t>
            </a:r>
          </a:p>
        </p:txBody>
      </p:sp>
    </p:spTree>
    <p:extLst>
      <p:ext uri="{BB962C8B-B14F-4D97-AF65-F5344CB8AC3E}">
        <p14:creationId xmlns:p14="http://schemas.microsoft.com/office/powerpoint/2010/main" val="2251251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enutzerdefiniert 10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74C1CA"/>
      </a:accent1>
      <a:accent2>
        <a:srgbClr val="CEDBE6"/>
      </a:accent2>
      <a:accent3>
        <a:srgbClr val="C2E4E8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1002</Words>
  <Application>Microsoft Office PowerPoint</Application>
  <PresentationFormat>Benutzerdefiniert</PresentationFormat>
  <Paragraphs>59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PowerPoint-Präsentation</vt:lpstr>
    </vt:vector>
  </TitlesOfParts>
  <Company>Genigraphics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Genigraphics Research Poster Template A0/A1</dc:title>
  <dc:creator>Jay Larson</dc:creator>
  <dc:description>Quality poster printing
www.genigraphics.com
1-800-790-4001</dc:description>
  <cp:lastModifiedBy>Fehleisen, Anna (11729xxx)</cp:lastModifiedBy>
  <cp:revision>155</cp:revision>
  <cp:lastPrinted>2021-08-26T12:24:14Z</cp:lastPrinted>
  <dcterms:created xsi:type="dcterms:W3CDTF">2013-02-10T21:14:48Z</dcterms:created>
  <dcterms:modified xsi:type="dcterms:W3CDTF">2023-04-14T09:23:43Z</dcterms:modified>
</cp:coreProperties>
</file>