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0" r:id="rId4"/>
    <p:sldId id="268" r:id="rId5"/>
    <p:sldId id="265" r:id="rId6"/>
    <p:sldId id="264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8000"/>
    <a:srgbClr val="FF0000"/>
    <a:srgbClr val="33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5"/>
    <p:restoredTop sz="93737" autoAdjust="0"/>
  </p:normalViewPr>
  <p:slideViewPr>
    <p:cSldViewPr snapToGrid="0">
      <p:cViewPr varScale="1">
        <p:scale>
          <a:sx n="63" d="100"/>
          <a:sy n="63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24F8-AE55-45D0-8828-880DB79448B1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59C67-14F2-4ABE-8435-316B62982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59C67-14F2-4ABE-8435-316B62982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59C67-14F2-4ABE-8435-316B62982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0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59C67-14F2-4ABE-8435-316B62982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59C67-14F2-4ABE-8435-316B62982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7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59C67-14F2-4ABE-8435-316B629828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59C67-14F2-4ABE-8435-316B62982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59C67-14F2-4ABE-8435-316B62982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59C67-14F2-4ABE-8435-316B62982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5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0B4B6-8C64-D540-36EC-31B32DAB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C8AC-642B-4963-A0AC-B4F529DFF4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E304-5B70-AA9A-348D-C54B0D51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1D957-564C-803E-3F52-3E33725A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A17D-B658-4D7D-A790-7A1B7834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B29FA-5FE0-FE65-96E3-72920C71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70330-BACC-0C44-5AD6-BF55CD79F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8962"/>
            <a:ext cx="10515600" cy="478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C969-7BCC-6FCC-BA43-ABE3FD243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C8AC-642B-4963-A0AC-B4F529DFF4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4227-6E34-7A35-B4C4-6D90A528A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25A94-DDF0-00DE-6EF4-641053E75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A17D-B658-4D7D-A790-7A1B7834806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C4139E-F01D-9785-6506-A8844091BA40}"/>
              </a:ext>
            </a:extLst>
          </p:cNvPr>
          <p:cNvGrpSpPr/>
          <p:nvPr userDrawn="1"/>
        </p:nvGrpSpPr>
        <p:grpSpPr>
          <a:xfrm>
            <a:off x="0" y="-248738"/>
            <a:ext cx="12192001" cy="770526"/>
            <a:chOff x="0" y="-248738"/>
            <a:chExt cx="12192001" cy="770526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73D8920-971A-3D9A-2E55-7C1C49C84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84"/>
            <a:stretch/>
          </p:blipFill>
          <p:spPr bwMode="auto">
            <a:xfrm>
              <a:off x="6794339" y="-245358"/>
              <a:ext cx="539766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B061F064-7D93-772D-BA0B-082218D1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9471" y="-98744"/>
              <a:ext cx="1143000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5D383D64-6058-1702-50EE-90991A0E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52" b="28143"/>
            <a:stretch>
              <a:fillRect/>
            </a:stretch>
          </p:blipFill>
          <p:spPr bwMode="auto">
            <a:xfrm>
              <a:off x="333" y="-248738"/>
              <a:ext cx="6899969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58BFBF-961D-ACF3-26B1-FDD8E2FE2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240212"/>
              <a:ext cx="7620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626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mailto:kristen.e.okorn@nasa.gov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mera on a tripod in a field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83B3B3B5-97AA-B6BE-F1EB-C9C3BB9B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96" y="2551083"/>
            <a:ext cx="2855271" cy="3432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6951E-9625-2221-76D4-6CE299141977}"/>
              </a:ext>
            </a:extLst>
          </p:cNvPr>
          <p:cNvSpPr txBox="1"/>
          <p:nvPr/>
        </p:nvSpPr>
        <p:spPr>
          <a:xfrm>
            <a:off x="85060" y="780304"/>
            <a:ext cx="118765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Comparing Low-Cost Sensors with In-Situ and Column Observations:</a:t>
            </a:r>
          </a:p>
          <a:p>
            <a:pPr algn="ctr"/>
            <a:r>
              <a:rPr lang="en-US" sz="2800" b="1" dirty="0"/>
              <a:t>NO2 during the FRAPPE Field Campaign in Colorado, 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19C77-26F8-7551-2CDD-820A6EB67E51}"/>
              </a:ext>
            </a:extLst>
          </p:cNvPr>
          <p:cNvSpPr txBox="1"/>
          <p:nvPr/>
        </p:nvSpPr>
        <p:spPr>
          <a:xfrm>
            <a:off x="4303189" y="6031269"/>
            <a:ext cx="3440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Kristen Okorn, PhD</a:t>
            </a:r>
          </a:p>
          <a:p>
            <a:pPr algn="ctr"/>
            <a:r>
              <a:rPr lang="en-US" sz="2000" b="1" dirty="0"/>
              <a:t>NASA Ames Research Center</a:t>
            </a:r>
          </a:p>
        </p:txBody>
      </p:sp>
      <p:pic>
        <p:nvPicPr>
          <p:cNvPr id="1026" name="Picture 2" descr="Twitter Logo transparent PNG - StickPNG">
            <a:extLst>
              <a:ext uri="{FF2B5EF4-FFF2-40B4-BE49-F238E27FC236}">
                <a16:creationId xmlns:a16="http://schemas.microsoft.com/office/drawing/2014/main" id="{05C3245E-67E5-2948-F948-5F1D6414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95" y="6255374"/>
            <a:ext cx="483781" cy="4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21E5CD-1A87-19FD-9349-4740BF1DF35A}"/>
              </a:ext>
            </a:extLst>
          </p:cNvPr>
          <p:cNvSpPr/>
          <p:nvPr/>
        </p:nvSpPr>
        <p:spPr>
          <a:xfrm>
            <a:off x="9383012" y="6326444"/>
            <a:ext cx="337400" cy="3426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Github PNG Transparent Images, Pictures, Photos | PNG Arts">
            <a:extLst>
              <a:ext uri="{FF2B5EF4-FFF2-40B4-BE49-F238E27FC236}">
                <a16:creationId xmlns:a16="http://schemas.microsoft.com/office/drawing/2014/main" id="{DB205D38-9939-030D-4FED-DBFDD34C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76" y="6326444"/>
            <a:ext cx="338136" cy="3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GU - Visual identity">
            <a:extLst>
              <a:ext uri="{FF2B5EF4-FFF2-40B4-BE49-F238E27FC236}">
                <a16:creationId xmlns:a16="http://schemas.microsoft.com/office/drawing/2014/main" id="{05BD8D82-D306-0A80-2DFD-78D1B9D33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6" y="5972547"/>
            <a:ext cx="1791587" cy="8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la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05D34082-D274-FC31-2ACD-C727EBB1B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3" y="2551083"/>
            <a:ext cx="3828700" cy="2869501"/>
          </a:xfrm>
          <a:prstGeom prst="rect">
            <a:avLst/>
          </a:prstGeom>
        </p:spPr>
      </p:pic>
      <p:pic>
        <p:nvPicPr>
          <p:cNvPr id="10" name="Picture 9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5285F9E6-453F-5D46-07B5-BD9A32FAB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58" y="2551083"/>
            <a:ext cx="4593038" cy="3421464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202D8F-7F17-4858-4CEF-5AA81CB2AE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7" y="4973098"/>
            <a:ext cx="3807821" cy="1010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D72243-A5BA-9D21-7B29-68E58C878C1A}"/>
              </a:ext>
            </a:extLst>
          </p:cNvPr>
          <p:cNvSpPr txBox="1"/>
          <p:nvPr/>
        </p:nvSpPr>
        <p:spPr>
          <a:xfrm>
            <a:off x="8613007" y="5972547"/>
            <a:ext cx="3440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10"/>
              </a:rPr>
              <a:t>kristen.e.okorn@nasa.gov</a:t>
            </a:r>
            <a:endParaRPr lang="en-US" sz="2000" dirty="0"/>
          </a:p>
          <a:p>
            <a:r>
              <a:rPr lang="en-US" sz="2000" dirty="0"/>
              <a:t>                   </a:t>
            </a:r>
            <a:r>
              <a:rPr lang="en-US" sz="2000" dirty="0" err="1"/>
              <a:t>KristenOkorn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58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A6951E-9625-2221-76D4-6CE299141977}"/>
              </a:ext>
            </a:extLst>
          </p:cNvPr>
          <p:cNvSpPr txBox="1"/>
          <p:nvPr/>
        </p:nvSpPr>
        <p:spPr>
          <a:xfrm>
            <a:off x="802052" y="493225"/>
            <a:ext cx="10587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Intro to INSTEP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603BD-61B6-532D-9154-13EFB9E8E00C}"/>
              </a:ext>
            </a:extLst>
          </p:cNvPr>
          <p:cNvSpPr txBox="1"/>
          <p:nvPr/>
        </p:nvSpPr>
        <p:spPr>
          <a:xfrm>
            <a:off x="248094" y="1320081"/>
            <a:ext cx="73045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Inexpensive Network Sensor Technology for Exploring Pollution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Low-cost sensors measuring: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 descr="A picture containing text, indoor, microwave, open&#10;&#10;Description automatically generated">
            <a:extLst>
              <a:ext uri="{FF2B5EF4-FFF2-40B4-BE49-F238E27FC236}">
                <a16:creationId xmlns:a16="http://schemas.microsoft.com/office/drawing/2014/main" id="{4FBD55E6-42D9-ED21-8BB3-4B02C1EFF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 b="3983"/>
          <a:stretch/>
        </p:blipFill>
        <p:spPr>
          <a:xfrm>
            <a:off x="6428960" y="1894951"/>
            <a:ext cx="5462435" cy="4696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766BD-43A8-20A8-C6D7-E6FA7478F705}"/>
              </a:ext>
            </a:extLst>
          </p:cNvPr>
          <p:cNvSpPr txBox="1"/>
          <p:nvPr/>
        </p:nvSpPr>
        <p:spPr>
          <a:xfrm>
            <a:off x="248094" y="2817845"/>
            <a:ext cx="60294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Calibrated via co-location with regulatory-grade instruments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Artificial Neural Networks (ANNs) used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970D7-10D8-D307-ED8C-E47FB9699823}"/>
              </a:ext>
            </a:extLst>
          </p:cNvPr>
          <p:cNvSpPr txBox="1"/>
          <p:nvPr/>
        </p:nvSpPr>
        <p:spPr>
          <a:xfrm>
            <a:off x="1200660" y="2059967"/>
            <a:ext cx="1760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</a:t>
            </a:r>
            <a:r>
              <a:rPr lang="en-US" sz="12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35E34-3C7C-07FC-5EA1-54015E9EC010}"/>
              </a:ext>
            </a:extLst>
          </p:cNvPr>
          <p:cNvSpPr txBox="1"/>
          <p:nvPr/>
        </p:nvSpPr>
        <p:spPr>
          <a:xfrm>
            <a:off x="2192263" y="2059967"/>
            <a:ext cx="1760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sz="1200" dirty="0"/>
              <a:t>3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</a:t>
            </a:r>
            <a:r>
              <a:rPr lang="en-US" sz="1100" dirty="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HCHO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07ABE-94BD-24E1-AD24-F8F61732D847}"/>
              </a:ext>
            </a:extLst>
          </p:cNvPr>
          <p:cNvSpPr txBox="1"/>
          <p:nvPr/>
        </p:nvSpPr>
        <p:spPr>
          <a:xfrm>
            <a:off x="3319008" y="2059967"/>
            <a:ext cx="176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Humidity</a:t>
            </a:r>
            <a:endParaRPr lang="en-US" sz="1100" dirty="0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2D167B7D-1B16-779C-AE49-4C21481B9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202" r="7762"/>
          <a:stretch/>
        </p:blipFill>
        <p:spPr>
          <a:xfrm>
            <a:off x="656030" y="4163573"/>
            <a:ext cx="5213596" cy="2595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AA9134-74F3-BB7E-9B5D-7AF366A7ADDF}"/>
              </a:ext>
            </a:extLst>
          </p:cNvPr>
          <p:cNvSpPr txBox="1"/>
          <p:nvPr/>
        </p:nvSpPr>
        <p:spPr>
          <a:xfrm>
            <a:off x="919452" y="4089477"/>
            <a:ext cx="4859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Co-Location of NO</a:t>
            </a:r>
            <a:r>
              <a:rPr lang="en-US" sz="105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5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A6951E-9625-2221-76D4-6CE299141977}"/>
              </a:ext>
            </a:extLst>
          </p:cNvPr>
          <p:cNvSpPr txBox="1"/>
          <p:nvPr/>
        </p:nvSpPr>
        <p:spPr>
          <a:xfrm>
            <a:off x="248092" y="542641"/>
            <a:ext cx="11695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FRAPPE &amp; DISCOVER-AQ Campaign – Colorado 2014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3AE3196-E8A5-B421-476C-88F4CE417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1" y="1956390"/>
            <a:ext cx="7156630" cy="4602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C861E7-1F3C-4F37-6B06-607CA6518FEE}"/>
              </a:ext>
            </a:extLst>
          </p:cNvPr>
          <p:cNvSpPr txBox="1"/>
          <p:nvPr/>
        </p:nvSpPr>
        <p:spPr>
          <a:xfrm>
            <a:off x="7231988" y="2681371"/>
            <a:ext cx="113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Platteville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D0824-005F-0A8F-28B7-B5F61C0888B5}"/>
              </a:ext>
            </a:extLst>
          </p:cNvPr>
          <p:cNvSpPr txBox="1"/>
          <p:nvPr/>
        </p:nvSpPr>
        <p:spPr>
          <a:xfrm>
            <a:off x="5115391" y="39085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Boulder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98E3BFF-98C0-FAC2-31A3-FB408AEC8B64}"/>
              </a:ext>
            </a:extLst>
          </p:cNvPr>
          <p:cNvSpPr/>
          <p:nvPr/>
        </p:nvSpPr>
        <p:spPr>
          <a:xfrm>
            <a:off x="6671144" y="3832935"/>
            <a:ext cx="298066" cy="289818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41769-5657-CEE4-75C5-ECF07A3473AC}"/>
              </a:ext>
            </a:extLst>
          </p:cNvPr>
          <p:cNvSpPr txBox="1"/>
          <p:nvPr/>
        </p:nvSpPr>
        <p:spPr>
          <a:xfrm>
            <a:off x="248093" y="1320081"/>
            <a:ext cx="730633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NASA/NOAA campaigns to measure photochemical ozone tracers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Area characterized by oil &amp; gas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Ground-based measurements: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Pandora column O</a:t>
            </a:r>
            <a:r>
              <a:rPr lang="en-US" sz="1400" dirty="0"/>
              <a:t>3</a:t>
            </a:r>
            <a:r>
              <a:rPr lang="en-US" sz="2000" dirty="0"/>
              <a:t>, NO</a:t>
            </a:r>
            <a:r>
              <a:rPr lang="en-US" sz="1400" dirty="0"/>
              <a:t>2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In-situ O</a:t>
            </a:r>
            <a:r>
              <a:rPr lang="en-US" sz="1400" dirty="0"/>
              <a:t>3</a:t>
            </a:r>
            <a:r>
              <a:rPr lang="en-US" sz="2000" dirty="0"/>
              <a:t>, NO</a:t>
            </a:r>
            <a:r>
              <a:rPr lang="en-US" sz="1400" dirty="0"/>
              <a:t>2</a:t>
            </a:r>
            <a:r>
              <a:rPr lang="en-US" sz="2000" dirty="0"/>
              <a:t>, HCHO*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INSTEP low-cost O</a:t>
            </a:r>
            <a:r>
              <a:rPr lang="en-US" sz="1400" dirty="0"/>
              <a:t>3</a:t>
            </a:r>
            <a:r>
              <a:rPr lang="en-US" sz="2000" dirty="0"/>
              <a:t>, NO</a:t>
            </a:r>
            <a:r>
              <a:rPr lang="en-US" sz="1400" dirty="0"/>
              <a:t>2</a:t>
            </a:r>
            <a:r>
              <a:rPr lang="en-US" sz="2000" dirty="0"/>
              <a:t>, HCHO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Airborne measurements: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GCAS column NO</a:t>
            </a:r>
            <a:r>
              <a:rPr lang="en-US" sz="1400" dirty="0"/>
              <a:t>2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GeoTASO</a:t>
            </a:r>
            <a:r>
              <a:rPr lang="en-US" sz="2000" dirty="0"/>
              <a:t> column NO</a:t>
            </a:r>
            <a:r>
              <a:rPr lang="en-US" sz="1400" dirty="0"/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CAMS sounding spiral HCHO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03D8A-9DEC-814A-4A9E-1951CDE7DADF}"/>
              </a:ext>
            </a:extLst>
          </p:cNvPr>
          <p:cNvSpPr txBox="1"/>
          <p:nvPr/>
        </p:nvSpPr>
        <p:spPr>
          <a:xfrm>
            <a:off x="6245094" y="379317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718CF-83FB-CD79-3FA7-CFCD4694E48B}"/>
              </a:ext>
            </a:extLst>
          </p:cNvPr>
          <p:cNvSpPr txBox="1"/>
          <p:nvPr/>
        </p:nvSpPr>
        <p:spPr>
          <a:xfrm>
            <a:off x="5332228" y="6488668"/>
            <a:ext cx="66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courtesy of Colorado Oil &amp; Gas Conservation Commission (2023)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FAA56B9-3628-84D6-7E91-626217FAE8F2}"/>
              </a:ext>
            </a:extLst>
          </p:cNvPr>
          <p:cNvSpPr/>
          <p:nvPr/>
        </p:nvSpPr>
        <p:spPr>
          <a:xfrm>
            <a:off x="8189828" y="2900814"/>
            <a:ext cx="298066" cy="289818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7516F-81CE-BB4C-B5B6-F2C8C10FC0A9}"/>
              </a:ext>
            </a:extLst>
          </p:cNvPr>
          <p:cNvSpPr txBox="1"/>
          <p:nvPr/>
        </p:nvSpPr>
        <p:spPr>
          <a:xfrm>
            <a:off x="6930655" y="5883347"/>
            <a:ext cx="87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Denver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620318-884F-83EF-9783-509920DCB76D}"/>
              </a:ext>
            </a:extLst>
          </p:cNvPr>
          <p:cNvSpPr txBox="1"/>
          <p:nvPr/>
        </p:nvSpPr>
        <p:spPr>
          <a:xfrm>
            <a:off x="344149" y="6458909"/>
            <a:ext cx="175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*Platteville only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A660B-FA34-696A-1BC6-272A978C8E94}"/>
              </a:ext>
            </a:extLst>
          </p:cNvPr>
          <p:cNvSpPr/>
          <p:nvPr/>
        </p:nvSpPr>
        <p:spPr>
          <a:xfrm>
            <a:off x="3049802" y="5119711"/>
            <a:ext cx="1527953" cy="14607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EA424-C526-08B0-75ED-5A788E0E32E7}"/>
              </a:ext>
            </a:extLst>
          </p:cNvPr>
          <p:cNvSpPr txBox="1"/>
          <p:nvPr/>
        </p:nvSpPr>
        <p:spPr>
          <a:xfrm>
            <a:off x="3049802" y="5086023"/>
            <a:ext cx="153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Legend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3CF7729-4BA6-33D2-4E34-3B6D0E18A80B}"/>
              </a:ext>
            </a:extLst>
          </p:cNvPr>
          <p:cNvSpPr/>
          <p:nvPr/>
        </p:nvSpPr>
        <p:spPr>
          <a:xfrm>
            <a:off x="3096424" y="5351237"/>
            <a:ext cx="243639" cy="221308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A21301-725C-282D-3D6A-996F1DA8A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424" y="5931839"/>
            <a:ext cx="243639" cy="84744"/>
          </a:xfrm>
          <a:prstGeom prst="rect">
            <a:avLst/>
          </a:prstGeom>
        </p:spPr>
      </p:pic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7B05791C-AA5A-6A7B-1533-0F32D97CCE6A}"/>
              </a:ext>
            </a:extLst>
          </p:cNvPr>
          <p:cNvSpPr/>
          <p:nvPr/>
        </p:nvSpPr>
        <p:spPr>
          <a:xfrm>
            <a:off x="3096424" y="5613110"/>
            <a:ext cx="243639" cy="221308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D3D6E3-86EB-6D6C-4597-AE031F577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93" t="21556" r="11949" b="22500"/>
          <a:stretch/>
        </p:blipFill>
        <p:spPr>
          <a:xfrm>
            <a:off x="3073886" y="6284264"/>
            <a:ext cx="246755" cy="285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DDD69E-08F1-3E73-B1EB-04DC5FAD3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393" y="6066184"/>
            <a:ext cx="221309" cy="22130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FF71E6E-3C0D-C5F8-E0D1-30CDC185201A}"/>
              </a:ext>
            </a:extLst>
          </p:cNvPr>
          <p:cNvSpPr/>
          <p:nvPr/>
        </p:nvSpPr>
        <p:spPr>
          <a:xfrm>
            <a:off x="3096424" y="6050898"/>
            <a:ext cx="243639" cy="2231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5C1344-38AF-549E-332A-A9B61D1E95F1}"/>
              </a:ext>
            </a:extLst>
          </p:cNvPr>
          <p:cNvSpPr txBox="1"/>
          <p:nvPr/>
        </p:nvSpPr>
        <p:spPr>
          <a:xfrm>
            <a:off x="3331702" y="5305333"/>
            <a:ext cx="1340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BAO Tower Site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F9EBB8-AB19-A38F-31DE-D28AB0DCC5D1}"/>
              </a:ext>
            </a:extLst>
          </p:cNvPr>
          <p:cNvSpPr txBox="1"/>
          <p:nvPr/>
        </p:nvSpPr>
        <p:spPr>
          <a:xfrm>
            <a:off x="3320641" y="5584834"/>
            <a:ext cx="135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Platteville Site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D91E04-AF06-9DBA-7673-9E133595A013}"/>
              </a:ext>
            </a:extLst>
          </p:cNvPr>
          <p:cNvSpPr txBox="1"/>
          <p:nvPr/>
        </p:nvSpPr>
        <p:spPr>
          <a:xfrm>
            <a:off x="3320641" y="5798732"/>
            <a:ext cx="106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Highway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53DAB6-FB1E-CCF2-4BE6-4C02360D7251}"/>
              </a:ext>
            </a:extLst>
          </p:cNvPr>
          <p:cNvSpPr txBox="1"/>
          <p:nvPr/>
        </p:nvSpPr>
        <p:spPr>
          <a:xfrm>
            <a:off x="3330352" y="6007664"/>
            <a:ext cx="106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6DE6AA-490B-5CF6-2543-E2154AD8B5F6}"/>
              </a:ext>
            </a:extLst>
          </p:cNvPr>
          <p:cNvSpPr txBox="1"/>
          <p:nvPr/>
        </p:nvSpPr>
        <p:spPr>
          <a:xfrm>
            <a:off x="3329427" y="6251244"/>
            <a:ext cx="124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Oil &amp; Gas Well</a:t>
            </a:r>
          </a:p>
        </p:txBody>
      </p:sp>
    </p:spTree>
    <p:extLst>
      <p:ext uri="{BB962C8B-B14F-4D97-AF65-F5344CB8AC3E}">
        <p14:creationId xmlns:p14="http://schemas.microsoft.com/office/powerpoint/2010/main" val="72680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tellite image of a city&#10;&#10;Description automatically generated with low confidence">
            <a:extLst>
              <a:ext uri="{FF2B5EF4-FFF2-40B4-BE49-F238E27FC236}">
                <a16:creationId xmlns:a16="http://schemas.microsoft.com/office/drawing/2014/main" id="{3AEE83A8-D60A-100C-3DF3-338FC76E38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"/>
          <a:stretch/>
        </p:blipFill>
        <p:spPr>
          <a:xfrm>
            <a:off x="262279" y="3091646"/>
            <a:ext cx="3537132" cy="3264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DFC49-A837-EE5B-DBDB-162BEFC24C9B}"/>
              </a:ext>
            </a:extLst>
          </p:cNvPr>
          <p:cNvSpPr txBox="1"/>
          <p:nvPr/>
        </p:nvSpPr>
        <p:spPr>
          <a:xfrm>
            <a:off x="1652218" y="615911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 km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07021-F19E-79A3-0D35-706276531E8A}"/>
              </a:ext>
            </a:extLst>
          </p:cNvPr>
          <p:cNvSpPr/>
          <p:nvPr/>
        </p:nvSpPr>
        <p:spPr>
          <a:xfrm>
            <a:off x="2162464" y="4931493"/>
            <a:ext cx="803257" cy="5152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4BAA69A-92CF-A237-BF75-F9D95461CC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8"/>
          <a:stretch/>
        </p:blipFill>
        <p:spPr>
          <a:xfrm>
            <a:off x="3157305" y="3072913"/>
            <a:ext cx="2419278" cy="1392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D610E-25FB-B92C-95FF-F286121A7778}"/>
              </a:ext>
            </a:extLst>
          </p:cNvPr>
          <p:cNvSpPr/>
          <p:nvPr/>
        </p:nvSpPr>
        <p:spPr>
          <a:xfrm>
            <a:off x="3157305" y="3072911"/>
            <a:ext cx="2419278" cy="1392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2FE52-D9BD-BAFB-F18F-1560D936FE37}"/>
              </a:ext>
            </a:extLst>
          </p:cNvPr>
          <p:cNvSpPr txBox="1"/>
          <p:nvPr/>
        </p:nvSpPr>
        <p:spPr>
          <a:xfrm>
            <a:off x="3224663" y="316889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Erie HS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A59498E-4761-FCE4-D5F3-41C24C34E8FE}"/>
              </a:ext>
            </a:extLst>
          </p:cNvPr>
          <p:cNvSpPr/>
          <p:nvPr/>
        </p:nvSpPr>
        <p:spPr>
          <a:xfrm>
            <a:off x="3381393" y="3401997"/>
            <a:ext cx="297943" cy="272467"/>
          </a:xfrm>
          <a:prstGeom prst="star5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B407959-98A4-D3DF-5BA9-1D349769B414}"/>
              </a:ext>
            </a:extLst>
          </p:cNvPr>
          <p:cNvSpPr/>
          <p:nvPr/>
        </p:nvSpPr>
        <p:spPr>
          <a:xfrm>
            <a:off x="4786672" y="3168899"/>
            <a:ext cx="297943" cy="272467"/>
          </a:xfrm>
          <a:prstGeom prst="star5">
            <a:avLst/>
          </a:prstGeom>
          <a:solidFill>
            <a:srgbClr val="008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1CEE0-63B7-BE11-B08C-5E81A62F487E}"/>
              </a:ext>
            </a:extLst>
          </p:cNvPr>
          <p:cNvSpPr txBox="1"/>
          <p:nvPr/>
        </p:nvSpPr>
        <p:spPr>
          <a:xfrm>
            <a:off x="4366944" y="3352686"/>
            <a:ext cx="121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BAO Tower</a:t>
            </a:r>
          </a:p>
        </p:txBody>
      </p:sp>
      <p:pic>
        <p:nvPicPr>
          <p:cNvPr id="15" name="Picture 14" descr="Chart, radar chart&#10;&#10;Description automatically generated">
            <a:extLst>
              <a:ext uri="{FF2B5EF4-FFF2-40B4-BE49-F238E27FC236}">
                <a16:creationId xmlns:a16="http://schemas.microsoft.com/office/drawing/2014/main" id="{57C023D0-4F5A-26CE-AD56-9AB9A731AA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5"/>
          <a:stretch/>
        </p:blipFill>
        <p:spPr>
          <a:xfrm>
            <a:off x="3170606" y="4507742"/>
            <a:ext cx="2419278" cy="1925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47BB50-9061-78AF-5690-EC572B2006D8}"/>
              </a:ext>
            </a:extLst>
          </p:cNvPr>
          <p:cNvSpPr txBox="1"/>
          <p:nvPr/>
        </p:nvSpPr>
        <p:spPr>
          <a:xfrm>
            <a:off x="802052" y="425309"/>
            <a:ext cx="10587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INSTEP – Pandora Comparisons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DE075-2AA6-DE17-FDFB-5C35A78D130D}"/>
              </a:ext>
            </a:extLst>
          </p:cNvPr>
          <p:cNvSpPr txBox="1"/>
          <p:nvPr/>
        </p:nvSpPr>
        <p:spPr>
          <a:xfrm>
            <a:off x="164298" y="1339796"/>
            <a:ext cx="9432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Agreement between INSTEP &amp; Pandora only at select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Meteorological conditions influence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Case study: Boulder Atmospheric Observatory (BAO)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Upwind monitor shows strongest agreement; 2 days with anomalies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096F391-E1D9-CF84-E56B-18678EE8117C}"/>
              </a:ext>
            </a:extLst>
          </p:cNvPr>
          <p:cNvSpPr/>
          <p:nvPr/>
        </p:nvSpPr>
        <p:spPr>
          <a:xfrm>
            <a:off x="304840" y="3128007"/>
            <a:ext cx="237089" cy="233099"/>
          </a:xfrm>
          <a:prstGeom prst="star5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6D192B73-0E37-27CC-E951-6D8008BA6B8F}"/>
              </a:ext>
            </a:extLst>
          </p:cNvPr>
          <p:cNvSpPr/>
          <p:nvPr/>
        </p:nvSpPr>
        <p:spPr>
          <a:xfrm>
            <a:off x="307439" y="3410156"/>
            <a:ext cx="237090" cy="215596"/>
          </a:xfrm>
          <a:prstGeom prst="star5">
            <a:avLst/>
          </a:prstGeom>
          <a:solidFill>
            <a:srgbClr val="008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1A03B-897B-D00B-9336-1F10E1B762E6}"/>
              </a:ext>
            </a:extLst>
          </p:cNvPr>
          <p:cNvSpPr txBox="1"/>
          <p:nvPr/>
        </p:nvSpPr>
        <p:spPr>
          <a:xfrm>
            <a:off x="462698" y="3107872"/>
            <a:ext cx="694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0FE3D9-20FB-1329-79B2-FA02E5444496}"/>
              </a:ext>
            </a:extLst>
          </p:cNvPr>
          <p:cNvSpPr txBox="1"/>
          <p:nvPr/>
        </p:nvSpPr>
        <p:spPr>
          <a:xfrm>
            <a:off x="464773" y="3379839"/>
            <a:ext cx="146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INSTEP + Pandora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052656-A434-BA8F-BDB1-63B0BC58C328}"/>
              </a:ext>
            </a:extLst>
          </p:cNvPr>
          <p:cNvCxnSpPr/>
          <p:nvPr/>
        </p:nvCxnSpPr>
        <p:spPr>
          <a:xfrm>
            <a:off x="279228" y="3724648"/>
            <a:ext cx="26270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B47A1B-E57F-257D-589F-3107FD72430A}"/>
              </a:ext>
            </a:extLst>
          </p:cNvPr>
          <p:cNvCxnSpPr/>
          <p:nvPr/>
        </p:nvCxnSpPr>
        <p:spPr>
          <a:xfrm>
            <a:off x="279228" y="3769098"/>
            <a:ext cx="262701" cy="0"/>
          </a:xfrm>
          <a:prstGeom prst="line">
            <a:avLst/>
          </a:prstGeom>
          <a:ln w="952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B32BA0-0FA4-767C-2DB1-361F97F03146}"/>
              </a:ext>
            </a:extLst>
          </p:cNvPr>
          <p:cNvCxnSpPr/>
          <p:nvPr/>
        </p:nvCxnSpPr>
        <p:spPr>
          <a:xfrm>
            <a:off x="279228" y="3819898"/>
            <a:ext cx="262701" cy="0"/>
          </a:xfrm>
          <a:prstGeom prst="line">
            <a:avLst/>
          </a:prstGeom>
          <a:ln w="952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A55380C-1482-BFA0-7D52-C5EE45C7C790}"/>
              </a:ext>
            </a:extLst>
          </p:cNvPr>
          <p:cNvSpPr txBox="1"/>
          <p:nvPr/>
        </p:nvSpPr>
        <p:spPr>
          <a:xfrm>
            <a:off x="460041" y="3620839"/>
            <a:ext cx="1381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Sounding Spirals</a:t>
            </a: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C459A793-F4B4-F522-E8CA-889CE5DF6DD5}"/>
              </a:ext>
            </a:extLst>
          </p:cNvPr>
          <p:cNvSpPr/>
          <p:nvPr/>
        </p:nvSpPr>
        <p:spPr>
          <a:xfrm>
            <a:off x="1476386" y="4927315"/>
            <a:ext cx="237089" cy="233099"/>
          </a:xfrm>
          <a:prstGeom prst="star5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F0113D9A-2C04-CFAD-01BA-AD6E51E1D51B}"/>
              </a:ext>
            </a:extLst>
          </p:cNvPr>
          <p:cNvSpPr/>
          <p:nvPr/>
        </p:nvSpPr>
        <p:spPr>
          <a:xfrm>
            <a:off x="2296966" y="5109402"/>
            <a:ext cx="237089" cy="233099"/>
          </a:xfrm>
          <a:prstGeom prst="star5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9886688-EBF5-6F45-DF62-A3FAAB0614C3}"/>
              </a:ext>
            </a:extLst>
          </p:cNvPr>
          <p:cNvSpPr/>
          <p:nvPr/>
        </p:nvSpPr>
        <p:spPr>
          <a:xfrm>
            <a:off x="2544981" y="5010356"/>
            <a:ext cx="237090" cy="215596"/>
          </a:xfrm>
          <a:prstGeom prst="star5">
            <a:avLst/>
          </a:prstGeom>
          <a:solidFill>
            <a:srgbClr val="008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E0CE6E-874A-034D-1BC6-EE08CEF3C1A6}"/>
              </a:ext>
            </a:extLst>
          </p:cNvPr>
          <p:cNvSpPr txBox="1"/>
          <p:nvPr/>
        </p:nvSpPr>
        <p:spPr>
          <a:xfrm>
            <a:off x="4689421" y="425804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 km</a:t>
            </a:r>
          </a:p>
        </p:txBody>
      </p:sp>
      <p:pic>
        <p:nvPicPr>
          <p:cNvPr id="35" name="Picture 34" descr="Chart, box and whisker chart&#10;&#10;Description automatically generated">
            <a:extLst>
              <a:ext uri="{FF2B5EF4-FFF2-40B4-BE49-F238E27FC236}">
                <a16:creationId xmlns:a16="http://schemas.microsoft.com/office/drawing/2014/main" id="{FE503C60-50B0-4FF2-3E3C-7C9BDD11A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14" y="2807332"/>
            <a:ext cx="6042265" cy="362535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C283A4B-9EB0-F084-0FE0-5D015B0C1E72}"/>
              </a:ext>
            </a:extLst>
          </p:cNvPr>
          <p:cNvSpPr txBox="1"/>
          <p:nvPr/>
        </p:nvSpPr>
        <p:spPr>
          <a:xfrm>
            <a:off x="8853428" y="1509394"/>
            <a:ext cx="333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7/27 – cloudy conditions† may have hindered Pandora readings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59890B-0ECD-211F-6304-95C249C8A0C2}"/>
              </a:ext>
            </a:extLst>
          </p:cNvPr>
          <p:cNvSpPr/>
          <p:nvPr/>
        </p:nvSpPr>
        <p:spPr>
          <a:xfrm rot="18922527">
            <a:off x="7005754" y="5977326"/>
            <a:ext cx="443375" cy="154439"/>
          </a:xfrm>
          <a:prstGeom prst="rect">
            <a:avLst/>
          </a:prstGeom>
          <a:solidFill>
            <a:srgbClr val="FF00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42A724-E79E-CD09-A20F-FF6E6FC78935}"/>
              </a:ext>
            </a:extLst>
          </p:cNvPr>
          <p:cNvSpPr txBox="1"/>
          <p:nvPr/>
        </p:nvSpPr>
        <p:spPr>
          <a:xfrm>
            <a:off x="9631495" y="6504181"/>
            <a:ext cx="244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† Oltmans et. al. (2019)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3001B9-B504-A7AB-A44B-EA37DB0B9F05}"/>
              </a:ext>
            </a:extLst>
          </p:cNvPr>
          <p:cNvSpPr/>
          <p:nvPr/>
        </p:nvSpPr>
        <p:spPr>
          <a:xfrm rot="18922527">
            <a:off x="7679150" y="5969410"/>
            <a:ext cx="443375" cy="154439"/>
          </a:xfrm>
          <a:prstGeom prst="rect">
            <a:avLst/>
          </a:prstGeom>
          <a:solidFill>
            <a:srgbClr val="FFC0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F67570-27B5-A61C-F342-7B59599F99DB}"/>
              </a:ext>
            </a:extLst>
          </p:cNvPr>
          <p:cNvSpPr txBox="1"/>
          <p:nvPr/>
        </p:nvSpPr>
        <p:spPr>
          <a:xfrm>
            <a:off x="8853428" y="2208758"/>
            <a:ext cx="333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7/31 – atypically low wind speeds (no gusts above 6 m/s)</a:t>
            </a:r>
          </a:p>
        </p:txBody>
      </p:sp>
    </p:spTree>
    <p:extLst>
      <p:ext uri="{BB962C8B-B14F-4D97-AF65-F5344CB8AC3E}">
        <p14:creationId xmlns:p14="http://schemas.microsoft.com/office/powerpoint/2010/main" val="84869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A6951E-9625-2221-76D4-6CE299141977}"/>
              </a:ext>
            </a:extLst>
          </p:cNvPr>
          <p:cNvSpPr txBox="1"/>
          <p:nvPr/>
        </p:nvSpPr>
        <p:spPr>
          <a:xfrm>
            <a:off x="0" y="49766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900" b="1" dirty="0"/>
              <a:t>Extracting Ground-Level Estimates from Pandora Columns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593A23F-18F1-2EBD-9FE9-7340A7B5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/>
          <a:stretch/>
        </p:blipFill>
        <p:spPr>
          <a:xfrm>
            <a:off x="6819667" y="1278139"/>
            <a:ext cx="5215059" cy="5353602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1F7BEF5-C52F-8369-EDCC-59CFFA4BE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6" r="96208" b="40019"/>
          <a:stretch/>
        </p:blipFill>
        <p:spPr>
          <a:xfrm>
            <a:off x="6819667" y="1404437"/>
            <a:ext cx="200108" cy="1384230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94DE1E9-70FD-83C3-5FB0-CB31657F4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6" r="96208" b="40019"/>
          <a:stretch/>
        </p:blipFill>
        <p:spPr>
          <a:xfrm>
            <a:off x="6819667" y="3082146"/>
            <a:ext cx="201414" cy="1393264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E8F864D7-02D8-2F6B-9BB9-02203FDE9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6" r="96208" b="40019"/>
          <a:stretch/>
        </p:blipFill>
        <p:spPr>
          <a:xfrm>
            <a:off x="6819667" y="4774475"/>
            <a:ext cx="201414" cy="1393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445EC1-815F-7596-4537-1A0AC925C36F}"/>
              </a:ext>
            </a:extLst>
          </p:cNvPr>
          <p:cNvSpPr txBox="1"/>
          <p:nvPr/>
        </p:nvSpPr>
        <p:spPr>
          <a:xfrm>
            <a:off x="164298" y="1339796"/>
            <a:ext cx="64992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Fit Pandora data to INSTEP measurements using ANN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Also included environmental parameters in 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Strong correlations have implications in further data fusion &amp; modeling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CB55C-F039-9C1B-C20E-BD529FFF87C7}"/>
              </a:ext>
            </a:extLst>
          </p:cNvPr>
          <p:cNvSpPr txBox="1"/>
          <p:nvPr/>
        </p:nvSpPr>
        <p:spPr>
          <a:xfrm>
            <a:off x="2883659" y="2059967"/>
            <a:ext cx="213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Speed*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Direction*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Hour of 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6CEA2-64C2-5B51-CF66-FC9900320211}"/>
              </a:ext>
            </a:extLst>
          </p:cNvPr>
          <p:cNvSpPr txBox="1"/>
          <p:nvPr/>
        </p:nvSpPr>
        <p:spPr>
          <a:xfrm>
            <a:off x="1200660" y="2059967"/>
            <a:ext cx="1760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Humidity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DE2673-E0EB-8F46-4055-4E96BAC54FB3}"/>
              </a:ext>
            </a:extLst>
          </p:cNvPr>
          <p:cNvSpPr txBox="1"/>
          <p:nvPr/>
        </p:nvSpPr>
        <p:spPr>
          <a:xfrm>
            <a:off x="168081" y="6442535"/>
            <a:ext cx="57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for INSTEP monitors &gt; 100 m away from Pandora only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DA777E-B5D1-09CB-3A4D-EE7148DA0A6C}"/>
              </a:ext>
            </a:extLst>
          </p:cNvPr>
          <p:cNvSpPr txBox="1"/>
          <p:nvPr/>
        </p:nvSpPr>
        <p:spPr>
          <a:xfrm>
            <a:off x="4351215" y="6770935"/>
            <a:ext cx="45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 km</a:t>
            </a:r>
          </a:p>
        </p:txBody>
      </p:sp>
      <p:pic>
        <p:nvPicPr>
          <p:cNvPr id="51" name="Picture 50" descr="Map&#10;&#10;Description automatically generated">
            <a:extLst>
              <a:ext uri="{FF2B5EF4-FFF2-40B4-BE49-F238E27FC236}">
                <a16:creationId xmlns:a16="http://schemas.microsoft.com/office/drawing/2014/main" id="{C696BC27-76FF-A308-F8DE-28FFFF71D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7" y="3976481"/>
            <a:ext cx="5519104" cy="2191258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755D44F0-35AF-68B9-816E-0F06D9DF7AA6}"/>
              </a:ext>
            </a:extLst>
          </p:cNvPr>
          <p:cNvSpPr/>
          <p:nvPr/>
        </p:nvSpPr>
        <p:spPr>
          <a:xfrm>
            <a:off x="4425494" y="3976481"/>
            <a:ext cx="1670506" cy="629203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51861BBD-31A5-7D7E-16A7-9D39386C5874}"/>
              </a:ext>
            </a:extLst>
          </p:cNvPr>
          <p:cNvSpPr/>
          <p:nvPr/>
        </p:nvSpPr>
        <p:spPr>
          <a:xfrm>
            <a:off x="4466498" y="3989642"/>
            <a:ext cx="237089" cy="233099"/>
          </a:xfrm>
          <a:prstGeom prst="star5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043CE35C-D446-2893-EE14-1418D6B6D079}"/>
              </a:ext>
            </a:extLst>
          </p:cNvPr>
          <p:cNvSpPr/>
          <p:nvPr/>
        </p:nvSpPr>
        <p:spPr>
          <a:xfrm>
            <a:off x="4469097" y="4271791"/>
            <a:ext cx="237090" cy="215596"/>
          </a:xfrm>
          <a:prstGeom prst="star5">
            <a:avLst/>
          </a:prstGeom>
          <a:solidFill>
            <a:srgbClr val="008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4D0066-8802-788E-AB59-E504655CD764}"/>
              </a:ext>
            </a:extLst>
          </p:cNvPr>
          <p:cNvSpPr txBox="1"/>
          <p:nvPr/>
        </p:nvSpPr>
        <p:spPr>
          <a:xfrm>
            <a:off x="4624356" y="3969507"/>
            <a:ext cx="694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INSTEP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6A0FC6-D8FA-5F3B-F2DE-241E831AAD3B}"/>
              </a:ext>
            </a:extLst>
          </p:cNvPr>
          <p:cNvSpPr txBox="1"/>
          <p:nvPr/>
        </p:nvSpPr>
        <p:spPr>
          <a:xfrm>
            <a:off x="4626431" y="4241474"/>
            <a:ext cx="146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INSTEP + Pandora</a:t>
            </a:r>
          </a:p>
        </p:txBody>
      </p:sp>
      <p:sp>
        <p:nvSpPr>
          <p:cNvPr id="65" name="Star: 5 Points 64">
            <a:extLst>
              <a:ext uri="{FF2B5EF4-FFF2-40B4-BE49-F238E27FC236}">
                <a16:creationId xmlns:a16="http://schemas.microsoft.com/office/drawing/2014/main" id="{FB6123B5-22B9-3C85-CE59-AAFEC402D5FA}"/>
              </a:ext>
            </a:extLst>
          </p:cNvPr>
          <p:cNvSpPr/>
          <p:nvPr/>
        </p:nvSpPr>
        <p:spPr>
          <a:xfrm>
            <a:off x="1082115" y="4614512"/>
            <a:ext cx="237089" cy="233099"/>
          </a:xfrm>
          <a:prstGeom prst="star5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5 Points 65">
            <a:extLst>
              <a:ext uri="{FF2B5EF4-FFF2-40B4-BE49-F238E27FC236}">
                <a16:creationId xmlns:a16="http://schemas.microsoft.com/office/drawing/2014/main" id="{E24AE5FB-70E9-DC27-8BBA-37AAAA84E581}"/>
              </a:ext>
            </a:extLst>
          </p:cNvPr>
          <p:cNvSpPr/>
          <p:nvPr/>
        </p:nvSpPr>
        <p:spPr>
          <a:xfrm>
            <a:off x="3790381" y="5167585"/>
            <a:ext cx="237089" cy="233099"/>
          </a:xfrm>
          <a:prstGeom prst="star5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5 Points 66">
            <a:extLst>
              <a:ext uri="{FF2B5EF4-FFF2-40B4-BE49-F238E27FC236}">
                <a16:creationId xmlns:a16="http://schemas.microsoft.com/office/drawing/2014/main" id="{6C8A31FC-1DAD-1249-4F71-984FCD7B3807}"/>
              </a:ext>
            </a:extLst>
          </p:cNvPr>
          <p:cNvSpPr/>
          <p:nvPr/>
        </p:nvSpPr>
        <p:spPr>
          <a:xfrm>
            <a:off x="4632591" y="5111967"/>
            <a:ext cx="237090" cy="215596"/>
          </a:xfrm>
          <a:prstGeom prst="star5">
            <a:avLst/>
          </a:prstGeom>
          <a:solidFill>
            <a:srgbClr val="008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A6951E-9625-2221-76D4-6CE299141977}"/>
              </a:ext>
            </a:extLst>
          </p:cNvPr>
          <p:cNvSpPr txBox="1"/>
          <p:nvPr/>
        </p:nvSpPr>
        <p:spPr>
          <a:xfrm>
            <a:off x="802052" y="785620"/>
            <a:ext cx="105878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Show kriging results w/ basic explanation</a:t>
            </a:r>
          </a:p>
          <a:p>
            <a:pPr algn="ctr"/>
            <a:r>
              <a:rPr lang="en-US" sz="4000" b="1" dirty="0"/>
              <a:t>Krige ground-based measurements together, shown against Pandora &amp; vertical profile data in other panels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19C77-26F8-7551-2CDD-820A6EB67E51}"/>
              </a:ext>
            </a:extLst>
          </p:cNvPr>
          <p:cNvSpPr txBox="1"/>
          <p:nvPr/>
        </p:nvSpPr>
        <p:spPr>
          <a:xfrm>
            <a:off x="226316" y="1773352"/>
            <a:ext cx="94329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Text here</a:t>
            </a:r>
          </a:p>
          <a:p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dirty="0"/>
              <a:t>Text here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40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A6951E-9625-2221-76D4-6CE299141977}"/>
              </a:ext>
            </a:extLst>
          </p:cNvPr>
          <p:cNvSpPr txBox="1"/>
          <p:nvPr/>
        </p:nvSpPr>
        <p:spPr>
          <a:xfrm>
            <a:off x="802052" y="785620"/>
            <a:ext cx="105878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Time permitting: any implications on VOC-Nox-O3 ratios? O3 formation </a:t>
            </a:r>
            <a:r>
              <a:rPr lang="en-US" sz="4000" b="1" dirty="0" err="1"/>
              <a:t>Nox</a:t>
            </a:r>
            <a:r>
              <a:rPr lang="en-US" sz="4000" b="1" dirty="0"/>
              <a:t> limited or VOC limited?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19C77-26F8-7551-2CDD-820A6EB67E51}"/>
              </a:ext>
            </a:extLst>
          </p:cNvPr>
          <p:cNvSpPr txBox="1"/>
          <p:nvPr/>
        </p:nvSpPr>
        <p:spPr>
          <a:xfrm>
            <a:off x="226316" y="1773352"/>
            <a:ext cx="94329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Text here</a:t>
            </a:r>
          </a:p>
          <a:p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dirty="0"/>
              <a:t>Text here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18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A6951E-9625-2221-76D4-6CE299141977}"/>
              </a:ext>
            </a:extLst>
          </p:cNvPr>
          <p:cNvSpPr txBox="1"/>
          <p:nvPr/>
        </p:nvSpPr>
        <p:spPr>
          <a:xfrm>
            <a:off x="802052" y="785620"/>
            <a:ext cx="10587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0490D-5F85-F8BD-ADEB-915EA2276FFE}"/>
              </a:ext>
            </a:extLst>
          </p:cNvPr>
          <p:cNvSpPr txBox="1"/>
          <p:nvPr/>
        </p:nvSpPr>
        <p:spPr>
          <a:xfrm>
            <a:off x="802051" y="3509436"/>
            <a:ext cx="10587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7B9AB-E625-2AE8-43FB-DF0330139536}"/>
              </a:ext>
            </a:extLst>
          </p:cNvPr>
          <p:cNvSpPr txBox="1"/>
          <p:nvPr/>
        </p:nvSpPr>
        <p:spPr>
          <a:xfrm>
            <a:off x="416894" y="4263120"/>
            <a:ext cx="92424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Explore additional methods to compare surface and column ozone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More difficult comparison as most is not near surface level‡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Analyze HCHO spiral data against low-cost sensors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Insufficient overlap – may need to down sample INSTEP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Kriging with external drift model to combine in-situ &amp; column data further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Longer co-location of INSTEP with Pandoras in California, USA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67293-ECC5-E0F0-CE7C-730CB39701D2}"/>
              </a:ext>
            </a:extLst>
          </p:cNvPr>
          <p:cNvSpPr txBox="1"/>
          <p:nvPr/>
        </p:nvSpPr>
        <p:spPr>
          <a:xfrm>
            <a:off x="9300610" y="6504181"/>
            <a:ext cx="277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‡ ozonewatch.gsfc.nasa.gov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9A63C-D664-A876-595D-4121FDD853F7}"/>
              </a:ext>
            </a:extLst>
          </p:cNvPr>
          <p:cNvSpPr txBox="1"/>
          <p:nvPr/>
        </p:nvSpPr>
        <p:spPr>
          <a:xfrm>
            <a:off x="416894" y="1539304"/>
            <a:ext cx="92424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Surface comparable with column NO</a:t>
            </a:r>
            <a:r>
              <a:rPr lang="en-US" sz="1400" dirty="0"/>
              <a:t>2</a:t>
            </a:r>
            <a:r>
              <a:rPr lang="en-US" sz="2000" dirty="0"/>
              <a:t> under select meteorological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Artificial neural networks promising for relating column NO</a:t>
            </a:r>
            <a:r>
              <a:rPr lang="en-US" sz="1400" dirty="0"/>
              <a:t>2</a:t>
            </a:r>
            <a:r>
              <a:rPr lang="en-US" sz="2000" dirty="0"/>
              <a:t> to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Something else about final slide or 2</a:t>
            </a:r>
          </a:p>
        </p:txBody>
      </p:sp>
    </p:spTree>
    <p:extLst>
      <p:ext uri="{BB962C8B-B14F-4D97-AF65-F5344CB8AC3E}">
        <p14:creationId xmlns:p14="http://schemas.microsoft.com/office/powerpoint/2010/main" val="2440742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462</Words>
  <Application>Microsoft Office PowerPoint</Application>
  <PresentationFormat>Widescreen</PresentationFormat>
  <Paragraphs>114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Schwandner, Florian M. (ARC-SG)</dc:creator>
  <cp:lastModifiedBy>Okorn, Kristen (ARC-SGG)[Oak Ridge Associated Universities]</cp:lastModifiedBy>
  <cp:revision>37</cp:revision>
  <dcterms:created xsi:type="dcterms:W3CDTF">2022-07-06T23:46:40Z</dcterms:created>
  <dcterms:modified xsi:type="dcterms:W3CDTF">2023-04-25T21:42:25Z</dcterms:modified>
</cp:coreProperties>
</file>