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16"/>
  </p:notesMasterIdLst>
  <p:handoutMasterIdLst>
    <p:handoutMasterId r:id="rId17"/>
  </p:handoutMasterIdLst>
  <p:sldIdLst>
    <p:sldId id="256" r:id="rId5"/>
    <p:sldId id="643" r:id="rId6"/>
    <p:sldId id="654" r:id="rId7"/>
    <p:sldId id="655" r:id="rId8"/>
    <p:sldId id="656" r:id="rId9"/>
    <p:sldId id="657" r:id="rId10"/>
    <p:sldId id="645" r:id="rId11"/>
    <p:sldId id="652" r:id="rId12"/>
    <p:sldId id="648" r:id="rId13"/>
    <p:sldId id="650" r:id="rId14"/>
    <p:sldId id="651" r:id="rId15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5F3D4C-243B-7E62-FB6E-33CFF7AEC2BB}" name="Veillard Pierre" initials="VP" userId="S::pveillard@groupcls.com::bace3cef-b0a3-4d8a-abfd-74ccff28a88f" providerId="AD"/>
  <p188:author id="{9FD4827C-6C62-5E70-29AF-95F7BAD564F7}" name="Carpentier Benjamin" initials="CB" userId="S::bcarpentier@groupcls.com::91b2fb29-5e9f-46b4-9e5b-76a97f1fd89a" providerId="AD"/>
  <p188:author id="{02D78F7D-02C8-0292-0CE3-0F62C8EFA416}" name="Treboutte Anaëlle" initials="TA" userId="S::atreboutte@groupcls.com::d02f6384-9fe1-499b-a729-b881e5970f5b" providerId="AD"/>
  <p188:author id="{0A9A8BD6-61BA-2399-125B-BAA696684A29}" name="Prandi Pierre" initials="PP" userId="S::pprandi@groupcls.com::117a2efc-0ea0-439e-8140-9b88e0efe1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E97"/>
    <a:srgbClr val="4ABCD9"/>
    <a:srgbClr val="51D4F5"/>
    <a:srgbClr val="838A86"/>
    <a:srgbClr val="B0EBCB"/>
    <a:srgbClr val="E6BCBC"/>
    <a:srgbClr val="00B050"/>
    <a:srgbClr val="00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4A0E9-6A78-4EFE-A010-5741CD9A8EB4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9AEF4CB-1863-476A-9EDE-21E206B334E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FBBE7AD-32B2-4F72-B9F4-E7A578FDDE56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DD89290-ECAC-4ED4-BA1C-3F51091959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9290-ECAC-4ED4-BA1C-3F510919590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85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F3EC844-A59F-7FC3-A307-2E904D920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" y="0"/>
            <a:ext cx="12181161" cy="19396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D1DCDE-69A3-4606-195B-BF78FDCDE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5" y="4912446"/>
            <a:ext cx="12180643" cy="195651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7376" y="2693768"/>
            <a:ext cx="10363200" cy="1470025"/>
          </a:xfrm>
        </p:spPr>
        <p:txBody>
          <a:bodyPr/>
          <a:lstStyle>
            <a:lvl1pPr>
              <a:defRPr>
                <a:solidFill>
                  <a:srgbClr val="002B2A"/>
                </a:solidFill>
                <a:effectLst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0"/>
            <a:ext cx="10363200" cy="4766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069" y="672302"/>
            <a:ext cx="11793648" cy="5694630"/>
          </a:xfrm>
        </p:spPr>
        <p:txBody>
          <a:bodyPr/>
          <a:lstStyle>
            <a:lvl1pPr>
              <a:defRPr sz="2800">
                <a:solidFill>
                  <a:srgbClr val="002B2A"/>
                </a:solidFill>
              </a:defRPr>
            </a:lvl1pPr>
            <a:lvl2pPr>
              <a:defRPr>
                <a:solidFill>
                  <a:srgbClr val="002B2A"/>
                </a:solidFill>
              </a:defRPr>
            </a:lvl2pPr>
            <a:lvl3pPr>
              <a:defRPr>
                <a:solidFill>
                  <a:srgbClr val="002B2A"/>
                </a:solidFill>
              </a:defRPr>
            </a:lvl3pPr>
            <a:lvl4pPr>
              <a:defRPr sz="2400">
                <a:solidFill>
                  <a:srgbClr val="002B2A"/>
                </a:solidFill>
              </a:defRPr>
            </a:lvl4pPr>
            <a:lvl5pPr>
              <a:defRPr sz="2400">
                <a:solidFill>
                  <a:srgbClr val="002B2A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10875076" y="6465186"/>
            <a:ext cx="1116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5D40A-B4A4-41FD-81DF-5C490346E44C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43339" y="6448252"/>
            <a:ext cx="5376597" cy="365125"/>
          </a:xfrm>
          <a:prstGeom prst="rect">
            <a:avLst/>
          </a:prstGeom>
        </p:spPr>
        <p:txBody>
          <a:bodyPr/>
          <a:lstStyle/>
          <a:p>
            <a:fld id="{0930B09D-111A-417C-97E5-EFC027F9C941}" type="datetimeFigureOut">
              <a:rPr lang="fr-FR" smtClean="0"/>
              <a:pPr/>
              <a:t>21/04/2023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096000" y="6453337"/>
            <a:ext cx="2496277" cy="365125"/>
          </a:xfrm>
          <a:prstGeom prst="rect">
            <a:avLst/>
          </a:prstGeom>
        </p:spPr>
        <p:txBody>
          <a:bodyPr/>
          <a:lstStyle/>
          <a:p>
            <a:fld id="{19C5D40A-B4A4-41FD-81DF-5C490346E4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EFC7741-E129-1650-4264-7BEBDFD45E1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45458"/>
            <a:ext cx="12192000" cy="4013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62C9FD-5E5D-1CFE-CE82-227F5C471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00" y="0"/>
            <a:ext cx="10754177" cy="47667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22400" y="0"/>
            <a:ext cx="107696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7283" y="697118"/>
            <a:ext cx="11745363" cy="5604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0DAC05B-0C41-7BE4-81A0-F6E4832426F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553" y="11218"/>
            <a:ext cx="391441" cy="4542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9F80D-770F-8713-71FB-46D78F03A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34441" y="25733"/>
            <a:ext cx="1109324" cy="4542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6" r:id="rId7"/>
    <p:sldLayoutId id="2147483690" r:id="rId8"/>
    <p:sldLayoutId id="2147483691" r:id="rId9"/>
    <p:sldLayoutId id="2147483692" r:id="rId10"/>
    <p:sldLayoutId id="2147483693" r:id="rId11"/>
    <p:sldLayoutId id="2147483664" r:id="rId12"/>
    <p:sldLayoutId id="2147483666" r:id="rId13"/>
    <p:sldLayoutId id="214748366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doi.org/10.24400/527896/a01-2020.001" TargetMode="External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hyperlink" Target="https://doi.org/10.24400/527896/a01-2022.01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018146F-9FA5-9B10-0D6E-A9808A6B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92" y="1"/>
            <a:ext cx="12194692" cy="7199086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25889" y="-3440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150759" y="1292882"/>
            <a:ext cx="7890554" cy="26801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Sea level maps of the Arctic (and southern) ocean from satellite altimetry 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from 2011 to 2021</a:t>
            </a:r>
            <a:endParaRPr lang="fr-FR" sz="3600" b="1">
              <a:solidFill>
                <a:schemeClr val="bg1"/>
              </a:solidFill>
              <a:cs typeface="Calibri"/>
            </a:endParaRPr>
          </a:p>
          <a:p>
            <a:pPr algn="ctr"/>
            <a:endParaRPr lang="fr-FR" sz="2000" b="1">
              <a:solidFill>
                <a:schemeClr val="bg1"/>
              </a:solidFill>
            </a:endParaRPr>
          </a:p>
          <a:p>
            <a:pPr algn="ctr"/>
            <a:r>
              <a:rPr lang="fr-FR" sz="2000" b="1" u="sng">
                <a:solidFill>
                  <a:schemeClr val="bg1"/>
                </a:solidFill>
              </a:rPr>
              <a:t>Pierre Veillard</a:t>
            </a:r>
            <a:r>
              <a:rPr lang="fr-FR" sz="2000" b="1" u="sng" baseline="30000">
                <a:solidFill>
                  <a:schemeClr val="bg1"/>
                </a:solidFill>
              </a:rPr>
              <a:t>(1)</a:t>
            </a:r>
            <a:r>
              <a:rPr lang="fr-FR" sz="2000" b="1">
                <a:solidFill>
                  <a:schemeClr val="bg1"/>
                </a:solidFill>
              </a:rPr>
              <a:t>, Pierre Prandi</a:t>
            </a:r>
            <a:r>
              <a:rPr lang="fr-FR" sz="2000" b="1" u="sng" baseline="30000">
                <a:solidFill>
                  <a:schemeClr val="bg1"/>
                </a:solidFill>
              </a:rPr>
              <a:t>(1)</a:t>
            </a:r>
            <a:r>
              <a:rPr lang="fr-FR" sz="2000" b="1">
                <a:solidFill>
                  <a:schemeClr val="bg1"/>
                </a:solidFill>
              </a:rPr>
              <a:t>, Matthis Auger</a:t>
            </a:r>
            <a:r>
              <a:rPr lang="fr-FR" sz="2000" b="1" u="sng" baseline="30000">
                <a:solidFill>
                  <a:schemeClr val="bg1"/>
                </a:solidFill>
              </a:rPr>
              <a:t>(1)</a:t>
            </a:r>
            <a:r>
              <a:rPr lang="fr-FR" sz="2000" b="1">
                <a:solidFill>
                  <a:schemeClr val="bg1"/>
                </a:solidFill>
              </a:rPr>
              <a:t>, Yannice Faugere</a:t>
            </a:r>
            <a:r>
              <a:rPr lang="fr-FR" sz="2000" b="1" u="sng" baseline="30000">
                <a:solidFill>
                  <a:schemeClr val="bg1"/>
                </a:solidFill>
              </a:rPr>
              <a:t>(1)</a:t>
            </a:r>
            <a:r>
              <a:rPr lang="fr-FR" sz="2000" b="1">
                <a:solidFill>
                  <a:schemeClr val="bg1"/>
                </a:solidFill>
              </a:rPr>
              <a:t>, Gérald Dibarboure</a:t>
            </a:r>
            <a:r>
              <a:rPr lang="fr-FR" sz="2000" b="1" u="sng" baseline="30000">
                <a:solidFill>
                  <a:schemeClr val="bg1"/>
                </a:solidFill>
              </a:rPr>
              <a:t>(2)</a:t>
            </a:r>
          </a:p>
          <a:p>
            <a:pPr algn="ctr"/>
            <a:r>
              <a:rPr lang="en-GB" sz="2000" b="1" i="1">
                <a:solidFill>
                  <a:schemeClr val="bg1"/>
                </a:solidFill>
                <a:latin typeface="NotesEsa" panose="02000506030000020004" pitchFamily="2" charset="0"/>
                <a:ea typeface="+mj-ea"/>
                <a:cs typeface="Arial" panose="020B0604020202020204" pitchFamily="34" charset="0"/>
              </a:rPr>
              <a:t>(1) CLS, (2) CNES</a:t>
            </a:r>
            <a:endParaRPr lang="fr-FR" sz="20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EDEC40-7C71-EBEA-E122-B7899568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6" y="2292350"/>
            <a:ext cx="2672131" cy="31007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BF5F15-FD73-D773-5DE1-F2CD83625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097317" y="371644"/>
            <a:ext cx="1165277" cy="4771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EF06C0F-B5B1-1932-1EA7-343FC8380A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752" y="306309"/>
            <a:ext cx="572252" cy="5712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78EA1E7-A614-65A2-EC7E-1BB2E8C2A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1" y="340241"/>
            <a:ext cx="637205" cy="53729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8180254-5DF5-BDF4-446F-A6E6AF97EE1A}"/>
              </a:ext>
            </a:extLst>
          </p:cNvPr>
          <p:cNvSpPr txBox="1"/>
          <p:nvPr/>
        </p:nvSpPr>
        <p:spPr>
          <a:xfrm>
            <a:off x="2144484" y="6385662"/>
            <a:ext cx="8690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>
                <a:solidFill>
                  <a:schemeClr val="bg1"/>
                </a:solidFill>
                <a:cs typeface="Calibri"/>
              </a:rPr>
              <a:t>EGU General Assembly 2023, Vienna, Austria, 24–28 Apr 2023, EGU23-7859</a:t>
            </a:r>
            <a:endParaRPr lang="fr-FR" sz="18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Image 2" descr="Une image contenant texte, signe, plein air&#10;&#10;Description générée automatiquement">
            <a:extLst>
              <a:ext uri="{FF2B5EF4-FFF2-40B4-BE49-F238E27FC236}">
                <a16:creationId xmlns:a16="http://schemas.microsoft.com/office/drawing/2014/main" id="{6CA9DA12-1B54-6D3B-120E-CC50C284CD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013" y="203200"/>
            <a:ext cx="946568" cy="9465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DA345-F45D-F007-661E-51B2BEB9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Maps</a:t>
            </a:r>
            <a:r>
              <a:rPr lang="fr-FR"/>
              <a:t> of </a:t>
            </a:r>
            <a:r>
              <a:rPr lang="fr-FR" err="1"/>
              <a:t>sea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trends over 2011-2021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6A267E-BDB0-670E-6DC5-B186EA9D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6763" y="973063"/>
            <a:ext cx="8300122" cy="43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7">
            <a:extLst>
              <a:ext uri="{FF2B5EF4-FFF2-40B4-BE49-F238E27FC236}">
                <a16:creationId xmlns:a16="http://schemas.microsoft.com/office/drawing/2014/main" id="{98FE893E-0B6A-7BEC-24AF-8733CF199CDF}"/>
              </a:ext>
            </a:extLst>
          </p:cNvPr>
          <p:cNvSpPr txBox="1"/>
          <p:nvPr/>
        </p:nvSpPr>
        <p:spPr>
          <a:xfrm>
            <a:off x="1999627" y="670249"/>
            <a:ext cx="331664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Open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ocean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DUACS trends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B9452AE8-5FBD-8C06-259B-7DEB4DB9C10B}"/>
              </a:ext>
            </a:extLst>
          </p:cNvPr>
          <p:cNvSpPr txBox="1"/>
          <p:nvPr/>
        </p:nvSpPr>
        <p:spPr>
          <a:xfrm>
            <a:off x="6616077" y="670249"/>
            <a:ext cx="331664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Arctic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trends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773581-CD3E-FECD-206F-645E131B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08440"/>
            <a:ext cx="11793648" cy="797153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Complete map of sea level trends can be estimated in the North Pole over 2011-2021.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Sea level trends of ~4mm/</a:t>
            </a:r>
            <a:r>
              <a:rPr lang="en-US" sz="2000" err="1">
                <a:solidFill>
                  <a:schemeClr val="tx1"/>
                </a:solidFill>
              </a:rPr>
              <a:t>yr</a:t>
            </a:r>
            <a:r>
              <a:rPr lang="en-US" sz="2000">
                <a:solidFill>
                  <a:schemeClr val="tx1"/>
                </a:solidFill>
              </a:rPr>
              <a:t> in most of the region with local sea level decrease.</a:t>
            </a:r>
          </a:p>
        </p:txBody>
      </p:sp>
    </p:spTree>
    <p:extLst>
      <p:ext uri="{BB962C8B-B14F-4D97-AF65-F5344CB8AC3E}">
        <p14:creationId xmlns:p14="http://schemas.microsoft.com/office/powerpoint/2010/main" val="2416638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DA345-F45D-F007-661E-51B2BEB9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 and perspectives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D2CC84-1611-9BDD-5EF1-344E9BE4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22" y="411105"/>
            <a:ext cx="11793648" cy="5694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Multi-satellite sea level polar maps and along-track (V2) produced over 2011-2021. Available on AVISO portal in the next few days.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SLA from the three satellites are consistent and validation of the maps are made with in-situ data and atmospheric circulation.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200" u="sng" kern="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tx1"/>
                </a:solidFill>
              </a:rPr>
              <a:t>Use new advances in altimetry processing for V3 (retracking, corrections)</a:t>
            </a:r>
            <a:endParaRPr lang="en-US" sz="2200" kern="0" dirty="0">
              <a:solidFill>
                <a:schemeClr val="tx1"/>
              </a:solidFill>
              <a:cs typeface="Calibri"/>
            </a:endParaRPr>
          </a:p>
          <a:p>
            <a:pPr marL="285750" indent="-285750" algn="just"/>
            <a:r>
              <a:rPr lang="en-US" sz="2200" kern="0" dirty="0">
                <a:solidFill>
                  <a:schemeClr val="tx1"/>
                </a:solidFill>
              </a:rPr>
              <a:t>Extension of the product backwards (ESA’s FDR4ALT)​ and forwards.</a:t>
            </a:r>
            <a:endParaRPr lang="en-US" sz="2200" kern="0" dirty="0">
              <a:solidFill>
                <a:schemeClr val="tx1"/>
              </a:solidFill>
              <a:cs typeface="Calibri"/>
            </a:endParaRPr>
          </a:p>
          <a:p>
            <a:pPr marL="285750" indent="-285750" algn="just"/>
            <a:r>
              <a:rPr lang="en-US" sz="2200" u="sng" kern="0" dirty="0">
                <a:solidFill>
                  <a:schemeClr val="tx1"/>
                </a:solidFill>
                <a:cs typeface="Calibri"/>
              </a:rPr>
              <a:t>Copernicus operational product</a:t>
            </a:r>
            <a:r>
              <a:rPr lang="en-US" sz="2200" kern="0" dirty="0">
                <a:solidFill>
                  <a:schemeClr val="tx1"/>
                </a:solidFill>
                <a:cs typeface="Calibri"/>
              </a:rPr>
              <a:t> : in 2024+, The Sea Level production Center of the Marine Copernicus Service plans to ingest the future specific </a:t>
            </a:r>
            <a:r>
              <a:rPr lang="en-US" sz="2200" kern="0" dirty="0" err="1">
                <a:solidFill>
                  <a:schemeClr val="tx1"/>
                </a:solidFill>
                <a:cs typeface="Calibri"/>
              </a:rPr>
              <a:t>Eumetsat</a:t>
            </a:r>
            <a:r>
              <a:rPr lang="en-US" sz="2200" kern="0" dirty="0">
                <a:solidFill>
                  <a:schemeClr val="tx1"/>
                </a:solidFill>
                <a:cs typeface="Calibri"/>
              </a:rPr>
              <a:t> upstream with the aim of producing operational SLA in the ice-covered regions for Model </a:t>
            </a:r>
            <a:r>
              <a:rPr lang="en-US" sz="2200" kern="0" dirty="0" err="1">
                <a:solidFill>
                  <a:schemeClr val="tx1"/>
                </a:solidFill>
                <a:cs typeface="Calibri"/>
              </a:rPr>
              <a:t>Forcasting</a:t>
            </a:r>
            <a:r>
              <a:rPr lang="en-US" sz="2200" kern="0" dirty="0">
                <a:solidFill>
                  <a:schemeClr val="tx1"/>
                </a:solidFill>
                <a:cs typeface="Calibri"/>
              </a:rPr>
              <a:t> Center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389E17-28A7-C98C-E6CA-64360BAA3BB2}"/>
              </a:ext>
            </a:extLst>
          </p:cNvPr>
          <p:cNvSpPr txBox="1"/>
          <p:nvPr/>
        </p:nvSpPr>
        <p:spPr>
          <a:xfrm>
            <a:off x="302330" y="715583"/>
            <a:ext cx="19317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>
                <a:solidFill>
                  <a:schemeClr val="tx2"/>
                </a:solidFill>
                <a:latin typeface="Nordique Inline" panose="00000500000000000000" pitchFamily="2" charset="0"/>
              </a:rPr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458F11-73E2-5E51-642D-25C2BB3A25C7}"/>
              </a:ext>
            </a:extLst>
          </p:cNvPr>
          <p:cNvSpPr txBox="1"/>
          <p:nvPr/>
        </p:nvSpPr>
        <p:spPr>
          <a:xfrm>
            <a:off x="96022" y="3299516"/>
            <a:ext cx="25225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solidFill>
                  <a:schemeClr val="tx2"/>
                </a:solidFill>
                <a:latin typeface="Nordique Inline" panose="00000500000000000000" pitchFamily="2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74500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Computing</a:t>
            </a:r>
            <a:r>
              <a:rPr lang="fr-FR"/>
              <a:t> </a:t>
            </a:r>
            <a:r>
              <a:rPr lang="fr-FR" err="1"/>
              <a:t>sea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</a:t>
            </a:r>
            <a:r>
              <a:rPr lang="fr-FR" err="1"/>
              <a:t>maps</a:t>
            </a:r>
            <a:r>
              <a:rPr lang="fr-FR"/>
              <a:t> over the polar </a:t>
            </a:r>
            <a:r>
              <a:rPr lang="fr-FR" err="1"/>
              <a:t>regions</a:t>
            </a:r>
            <a:endParaRPr lang="fr-F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065B583-94D8-063D-4EEF-2A5F8CA50CD8}"/>
              </a:ext>
            </a:extLst>
          </p:cNvPr>
          <p:cNvSpPr txBox="1"/>
          <p:nvPr/>
        </p:nvSpPr>
        <p:spPr>
          <a:xfrm>
            <a:off x="174650" y="1017122"/>
            <a:ext cx="1176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SLIDE TITLE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20D4FA-B4F8-361C-1F6D-3CA9A6A96896}"/>
              </a:ext>
            </a:extLst>
          </p:cNvPr>
          <p:cNvGrpSpPr/>
          <p:nvPr/>
        </p:nvGrpSpPr>
        <p:grpSpPr>
          <a:xfrm>
            <a:off x="-132773" y="690768"/>
            <a:ext cx="12835232" cy="5561985"/>
            <a:chOff x="-127878" y="690768"/>
            <a:chExt cx="12835232" cy="5561985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9742959-567F-4417-5AC0-000CBEBD68CE}"/>
                </a:ext>
              </a:extLst>
            </p:cNvPr>
            <p:cNvGrpSpPr/>
            <p:nvPr/>
          </p:nvGrpSpPr>
          <p:grpSpPr>
            <a:xfrm>
              <a:off x="-127878" y="690768"/>
              <a:ext cx="12835232" cy="5561985"/>
              <a:chOff x="-119022" y="690768"/>
              <a:chExt cx="12835232" cy="5561985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0E8060E0-4D30-F153-86F3-9510AB894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19021" y="2299393"/>
                <a:ext cx="12835231" cy="395336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87D678-BAA1-D562-2EEE-E79DA07B08B0}"/>
                  </a:ext>
                </a:extLst>
              </p:cNvPr>
              <p:cNvSpPr/>
              <p:nvPr/>
            </p:nvSpPr>
            <p:spPr>
              <a:xfrm flipH="1">
                <a:off x="6284841" y="1222513"/>
                <a:ext cx="92598" cy="1677325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EBD5F34-0D63-29A9-25FF-14CF4C177579}"/>
                  </a:ext>
                </a:extLst>
              </p:cNvPr>
              <p:cNvSpPr/>
              <p:nvPr/>
            </p:nvSpPr>
            <p:spPr>
              <a:xfrm>
                <a:off x="3677965" y="1076642"/>
                <a:ext cx="92599" cy="2043359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906285-2091-48D5-E7D8-70B4F22EF840}"/>
                  </a:ext>
                </a:extLst>
              </p:cNvPr>
              <p:cNvSpPr/>
              <p:nvPr/>
            </p:nvSpPr>
            <p:spPr>
              <a:xfrm flipV="1">
                <a:off x="-119022" y="1049974"/>
                <a:ext cx="764172" cy="1608627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0DBFF1B-1800-6691-700C-7FB9C324E93C}"/>
                  </a:ext>
                </a:extLst>
              </p:cNvPr>
              <p:cNvSpPr/>
              <p:nvPr/>
            </p:nvSpPr>
            <p:spPr>
              <a:xfrm>
                <a:off x="7638151" y="2328342"/>
                <a:ext cx="4954728" cy="764992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E7760E3-7D85-44C7-1175-53CEAD06AD7F}"/>
                  </a:ext>
                </a:extLst>
              </p:cNvPr>
              <p:cNvSpPr/>
              <p:nvPr/>
            </p:nvSpPr>
            <p:spPr>
              <a:xfrm>
                <a:off x="-119020" y="690768"/>
                <a:ext cx="12711900" cy="1608627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0306112-F663-57BC-CB8D-C517D4582429}"/>
                </a:ext>
              </a:extLst>
            </p:cNvPr>
            <p:cNvSpPr/>
            <p:nvPr/>
          </p:nvSpPr>
          <p:spPr>
            <a:xfrm>
              <a:off x="9276234" y="3093334"/>
              <a:ext cx="3397669" cy="61170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3DEE08AE-3542-5990-5E48-40BDE9296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6234" y="4072012"/>
            <a:ext cx="2759897" cy="170114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C902FA0-DC1A-3017-F47E-317B92CEE345}"/>
              </a:ext>
            </a:extLst>
          </p:cNvPr>
          <p:cNvSpPr txBox="1"/>
          <p:nvPr/>
        </p:nvSpPr>
        <p:spPr>
          <a:xfrm>
            <a:off x="-58305" y="5976988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err="1"/>
              <a:t>From</a:t>
            </a:r>
            <a:r>
              <a:rPr lang="fr-FR" sz="1000"/>
              <a:t> </a:t>
            </a:r>
            <a:r>
              <a:rPr lang="fr-FR" sz="1000" err="1"/>
              <a:t>Quartly</a:t>
            </a:r>
            <a:r>
              <a:rPr lang="fr-FR" sz="1000"/>
              <a:t>, 2019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30F0E5-329C-EB51-7DF4-47D16A1A5107}"/>
              </a:ext>
            </a:extLst>
          </p:cNvPr>
          <p:cNvSpPr txBox="1"/>
          <p:nvPr/>
        </p:nvSpPr>
        <p:spPr>
          <a:xfrm>
            <a:off x="-1" y="704377"/>
            <a:ext cx="1210295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In the polar regions satellite sea level observations are limited by the sea ice. </a:t>
            </a:r>
          </a:p>
        </p:txBody>
      </p:sp>
    </p:spTree>
    <p:extLst>
      <p:ext uri="{BB962C8B-B14F-4D97-AF65-F5344CB8AC3E}">
        <p14:creationId xmlns:p14="http://schemas.microsoft.com/office/powerpoint/2010/main" val="162389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Computing</a:t>
            </a:r>
            <a:r>
              <a:rPr lang="fr-FR"/>
              <a:t> </a:t>
            </a:r>
            <a:r>
              <a:rPr lang="fr-FR" err="1"/>
              <a:t>sea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</a:t>
            </a:r>
            <a:r>
              <a:rPr lang="fr-FR" err="1"/>
              <a:t>maps</a:t>
            </a:r>
            <a:r>
              <a:rPr lang="fr-FR"/>
              <a:t> over the polar </a:t>
            </a:r>
            <a:r>
              <a:rPr lang="fr-FR" err="1"/>
              <a:t>regions</a:t>
            </a:r>
            <a:endParaRPr lang="fr-F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065B583-94D8-063D-4EEF-2A5F8CA50CD8}"/>
              </a:ext>
            </a:extLst>
          </p:cNvPr>
          <p:cNvSpPr txBox="1"/>
          <p:nvPr/>
        </p:nvSpPr>
        <p:spPr>
          <a:xfrm>
            <a:off x="174650" y="1017122"/>
            <a:ext cx="1176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SLIDE TITLE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20D4FA-B4F8-361C-1F6D-3CA9A6A96896}"/>
              </a:ext>
            </a:extLst>
          </p:cNvPr>
          <p:cNvGrpSpPr/>
          <p:nvPr/>
        </p:nvGrpSpPr>
        <p:grpSpPr>
          <a:xfrm>
            <a:off x="-132773" y="690768"/>
            <a:ext cx="12835232" cy="5561985"/>
            <a:chOff x="-127878" y="690768"/>
            <a:chExt cx="12835232" cy="5561985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9742959-567F-4417-5AC0-000CBEBD68CE}"/>
                </a:ext>
              </a:extLst>
            </p:cNvPr>
            <p:cNvGrpSpPr/>
            <p:nvPr/>
          </p:nvGrpSpPr>
          <p:grpSpPr>
            <a:xfrm>
              <a:off x="-127878" y="690768"/>
              <a:ext cx="12835232" cy="5561985"/>
              <a:chOff x="-119022" y="690768"/>
              <a:chExt cx="12835232" cy="5561985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0E8060E0-4D30-F153-86F3-9510AB894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19021" y="2299393"/>
                <a:ext cx="12835231" cy="395336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87D678-BAA1-D562-2EEE-E79DA07B08B0}"/>
                  </a:ext>
                </a:extLst>
              </p:cNvPr>
              <p:cNvSpPr/>
              <p:nvPr/>
            </p:nvSpPr>
            <p:spPr>
              <a:xfrm flipH="1">
                <a:off x="6284841" y="1222513"/>
                <a:ext cx="92598" cy="1677325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EBD5F34-0D63-29A9-25FF-14CF4C177579}"/>
                  </a:ext>
                </a:extLst>
              </p:cNvPr>
              <p:cNvSpPr/>
              <p:nvPr/>
            </p:nvSpPr>
            <p:spPr>
              <a:xfrm>
                <a:off x="3677965" y="1076642"/>
                <a:ext cx="92599" cy="2043359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906285-2091-48D5-E7D8-70B4F22EF840}"/>
                  </a:ext>
                </a:extLst>
              </p:cNvPr>
              <p:cNvSpPr/>
              <p:nvPr/>
            </p:nvSpPr>
            <p:spPr>
              <a:xfrm flipV="1">
                <a:off x="-119022" y="1049974"/>
                <a:ext cx="764172" cy="1608627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0DBFF1B-1800-6691-700C-7FB9C324E93C}"/>
                  </a:ext>
                </a:extLst>
              </p:cNvPr>
              <p:cNvSpPr/>
              <p:nvPr/>
            </p:nvSpPr>
            <p:spPr>
              <a:xfrm>
                <a:off x="7638151" y="2328342"/>
                <a:ext cx="4954728" cy="764992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E7760E3-7D85-44C7-1175-53CEAD06AD7F}"/>
                  </a:ext>
                </a:extLst>
              </p:cNvPr>
              <p:cNvSpPr/>
              <p:nvPr/>
            </p:nvSpPr>
            <p:spPr>
              <a:xfrm>
                <a:off x="-119020" y="690768"/>
                <a:ext cx="12711900" cy="1608627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A958631-BDCA-474D-68B2-22F1DEE92A05}"/>
                </a:ext>
              </a:extLst>
            </p:cNvPr>
            <p:cNvSpPr/>
            <p:nvPr/>
          </p:nvSpPr>
          <p:spPr>
            <a:xfrm>
              <a:off x="3516048" y="2869608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A33B15B-087E-7EEA-EAD1-513CB6B95C37}"/>
                </a:ext>
              </a:extLst>
            </p:cNvPr>
            <p:cNvSpPr/>
            <p:nvPr/>
          </p:nvSpPr>
          <p:spPr>
            <a:xfrm>
              <a:off x="6142653" y="2657855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8C46E6B-FAC8-76F0-14CF-14DC46A39B1D}"/>
                </a:ext>
              </a:extLst>
            </p:cNvPr>
            <p:cNvSpPr/>
            <p:nvPr/>
          </p:nvSpPr>
          <p:spPr>
            <a:xfrm>
              <a:off x="7798061" y="3068333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0306112-F663-57BC-CB8D-C517D4582429}"/>
                </a:ext>
              </a:extLst>
            </p:cNvPr>
            <p:cNvSpPr/>
            <p:nvPr/>
          </p:nvSpPr>
          <p:spPr>
            <a:xfrm>
              <a:off x="9276234" y="3093334"/>
              <a:ext cx="3397669" cy="61170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3DEE08AE-3542-5990-5E48-40BDE9296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6234" y="4072012"/>
            <a:ext cx="2759897" cy="170114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A2B48C5-E77E-AB1A-5385-9214F3360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9850" y="4077797"/>
            <a:ext cx="2848135" cy="17011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C902FA0-DC1A-3017-F47E-317B92CEE345}"/>
              </a:ext>
            </a:extLst>
          </p:cNvPr>
          <p:cNvSpPr txBox="1"/>
          <p:nvPr/>
        </p:nvSpPr>
        <p:spPr>
          <a:xfrm>
            <a:off x="-58305" y="5976988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err="1"/>
              <a:t>From</a:t>
            </a:r>
            <a:r>
              <a:rPr lang="fr-FR" sz="1000"/>
              <a:t> </a:t>
            </a:r>
            <a:r>
              <a:rPr lang="fr-FR" sz="1000" err="1"/>
              <a:t>Quartly</a:t>
            </a:r>
            <a:r>
              <a:rPr lang="fr-FR" sz="1000"/>
              <a:t>, 2019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ABBB700-DD07-8DC3-7AA6-7DF9E02A9EE8}"/>
              </a:ext>
            </a:extLst>
          </p:cNvPr>
          <p:cNvSpPr txBox="1"/>
          <p:nvPr/>
        </p:nvSpPr>
        <p:spPr>
          <a:xfrm>
            <a:off x="0" y="700262"/>
            <a:ext cx="121029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In the polar regions satellite sea level observations are limited by the sea ice.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/>
              <a:t>T</a:t>
            </a:r>
            <a:r>
              <a:rPr lang="en-US" sz="2000">
                <a:solidFill>
                  <a:schemeClr val="tx1"/>
                </a:solidFill>
              </a:rPr>
              <a:t>hanks to a dedicated processing, sea level can however be estimated within fractures in the ice (leads).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Processing of </a:t>
            </a:r>
            <a:r>
              <a:rPr lang="en-US" sz="2000">
                <a:solidFill>
                  <a:srgbClr val="FF0000"/>
                </a:solidFill>
              </a:rPr>
              <a:t>specular</a:t>
            </a:r>
            <a:r>
              <a:rPr lang="en-US" sz="2000">
                <a:solidFill>
                  <a:schemeClr val="tx1"/>
                </a:solidFill>
              </a:rPr>
              <a:t> (leads) and 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</a:rPr>
              <a:t>diffuse</a:t>
            </a:r>
            <a:r>
              <a:rPr lang="en-US" sz="2000">
                <a:solidFill>
                  <a:schemeClr val="tx1"/>
                </a:solidFill>
              </a:rPr>
              <a:t> (open ocean) echoes from 3 missions (SARAL/</a:t>
            </a:r>
            <a:r>
              <a:rPr lang="en-US" sz="2000" err="1">
                <a:solidFill>
                  <a:schemeClr val="tx1"/>
                </a:solidFill>
              </a:rPr>
              <a:t>AltiKa</a:t>
            </a:r>
            <a:r>
              <a:rPr lang="en-US" sz="2000">
                <a:solidFill>
                  <a:schemeClr val="tx1"/>
                </a:solidFill>
              </a:rPr>
              <a:t>, Sentinel-3A, Cryosat-2) to cover the ice-covered and open ocean regions.</a:t>
            </a:r>
          </a:p>
        </p:txBody>
      </p:sp>
    </p:spTree>
    <p:extLst>
      <p:ext uri="{BB962C8B-B14F-4D97-AF65-F5344CB8AC3E}">
        <p14:creationId xmlns:p14="http://schemas.microsoft.com/office/powerpoint/2010/main" val="101608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Computing</a:t>
            </a:r>
            <a:r>
              <a:rPr lang="fr-FR"/>
              <a:t> </a:t>
            </a:r>
            <a:r>
              <a:rPr lang="fr-FR" err="1"/>
              <a:t>sea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</a:t>
            </a:r>
            <a:r>
              <a:rPr lang="fr-FR" err="1"/>
              <a:t>maps</a:t>
            </a:r>
            <a:r>
              <a:rPr lang="fr-FR"/>
              <a:t> over the polar </a:t>
            </a:r>
            <a:r>
              <a:rPr lang="fr-FR" err="1"/>
              <a:t>regions</a:t>
            </a:r>
            <a:endParaRPr lang="fr-F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065B583-94D8-063D-4EEF-2A5F8CA50CD8}"/>
              </a:ext>
            </a:extLst>
          </p:cNvPr>
          <p:cNvSpPr txBox="1"/>
          <p:nvPr/>
        </p:nvSpPr>
        <p:spPr>
          <a:xfrm>
            <a:off x="174650" y="1017122"/>
            <a:ext cx="1176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SLIDE TITLE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20D4FA-B4F8-361C-1F6D-3CA9A6A96896}"/>
              </a:ext>
            </a:extLst>
          </p:cNvPr>
          <p:cNvGrpSpPr/>
          <p:nvPr/>
        </p:nvGrpSpPr>
        <p:grpSpPr>
          <a:xfrm>
            <a:off x="-132773" y="690767"/>
            <a:ext cx="12835232" cy="5561986"/>
            <a:chOff x="-127878" y="690767"/>
            <a:chExt cx="12835232" cy="556198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9742959-567F-4417-5AC0-000CBEBD68CE}"/>
                </a:ext>
              </a:extLst>
            </p:cNvPr>
            <p:cNvGrpSpPr/>
            <p:nvPr/>
          </p:nvGrpSpPr>
          <p:grpSpPr>
            <a:xfrm>
              <a:off x="-127878" y="690767"/>
              <a:ext cx="12835232" cy="5561986"/>
              <a:chOff x="-119022" y="690767"/>
              <a:chExt cx="12835232" cy="5561986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0E8060E0-4D30-F153-86F3-9510AB894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19021" y="2299393"/>
                <a:ext cx="12835231" cy="395336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87D678-BAA1-D562-2EEE-E79DA07B08B0}"/>
                  </a:ext>
                </a:extLst>
              </p:cNvPr>
              <p:cNvSpPr/>
              <p:nvPr/>
            </p:nvSpPr>
            <p:spPr>
              <a:xfrm flipH="1">
                <a:off x="6284841" y="1222513"/>
                <a:ext cx="92598" cy="1677325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EBD5F34-0D63-29A9-25FF-14CF4C177579}"/>
                  </a:ext>
                </a:extLst>
              </p:cNvPr>
              <p:cNvSpPr/>
              <p:nvPr/>
            </p:nvSpPr>
            <p:spPr>
              <a:xfrm>
                <a:off x="3677965" y="1076642"/>
                <a:ext cx="92599" cy="2043359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906285-2091-48D5-E7D8-70B4F22EF840}"/>
                  </a:ext>
                </a:extLst>
              </p:cNvPr>
              <p:cNvSpPr/>
              <p:nvPr/>
            </p:nvSpPr>
            <p:spPr>
              <a:xfrm flipV="1">
                <a:off x="-119022" y="1049974"/>
                <a:ext cx="764172" cy="1608627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0DBFF1B-1800-6691-700C-7FB9C324E93C}"/>
                  </a:ext>
                </a:extLst>
              </p:cNvPr>
              <p:cNvSpPr/>
              <p:nvPr/>
            </p:nvSpPr>
            <p:spPr>
              <a:xfrm>
                <a:off x="7638151" y="2328342"/>
                <a:ext cx="4954728" cy="764992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E7760E3-7D85-44C7-1175-53CEAD06AD7F}"/>
                  </a:ext>
                </a:extLst>
              </p:cNvPr>
              <p:cNvSpPr/>
              <p:nvPr/>
            </p:nvSpPr>
            <p:spPr>
              <a:xfrm>
                <a:off x="-119020" y="690767"/>
                <a:ext cx="12711900" cy="1608628"/>
              </a:xfrm>
              <a:prstGeom prst="rect">
                <a:avLst/>
              </a:prstGeom>
              <a:solidFill>
                <a:srgbClr val="E6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A958631-BDCA-474D-68B2-22F1DEE92A05}"/>
                </a:ext>
              </a:extLst>
            </p:cNvPr>
            <p:cNvSpPr/>
            <p:nvPr/>
          </p:nvSpPr>
          <p:spPr>
            <a:xfrm>
              <a:off x="3516048" y="2869608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A33B15B-087E-7EEA-EAD1-513CB6B95C37}"/>
                </a:ext>
              </a:extLst>
            </p:cNvPr>
            <p:cNvSpPr/>
            <p:nvPr/>
          </p:nvSpPr>
          <p:spPr>
            <a:xfrm>
              <a:off x="6142653" y="2657855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8C46E6B-FAC8-76F0-14CF-14DC46A39B1D}"/>
                </a:ext>
              </a:extLst>
            </p:cNvPr>
            <p:cNvSpPr/>
            <p:nvPr/>
          </p:nvSpPr>
          <p:spPr>
            <a:xfrm>
              <a:off x="7798061" y="3068333"/>
              <a:ext cx="416435" cy="559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0306112-F663-57BC-CB8D-C517D4582429}"/>
                </a:ext>
              </a:extLst>
            </p:cNvPr>
            <p:cNvSpPr/>
            <p:nvPr/>
          </p:nvSpPr>
          <p:spPr>
            <a:xfrm>
              <a:off x="9276234" y="3093334"/>
              <a:ext cx="3397669" cy="61170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TextBox 4">
            <a:extLst>
              <a:ext uri="{FF2B5EF4-FFF2-40B4-BE49-F238E27FC236}">
                <a16:creationId xmlns:a16="http://schemas.microsoft.com/office/drawing/2014/main" id="{DCB38C8F-366D-BF0F-E7C2-81E81613E4F2}"/>
              </a:ext>
            </a:extLst>
          </p:cNvPr>
          <p:cNvSpPr txBox="1"/>
          <p:nvPr/>
        </p:nvSpPr>
        <p:spPr>
          <a:xfrm>
            <a:off x="-1" y="704377"/>
            <a:ext cx="121029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In the polar regions satellite sea level observations are limited by the sea ice.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/>
              <a:t>T</a:t>
            </a:r>
            <a:r>
              <a:rPr lang="en-US" sz="2000">
                <a:solidFill>
                  <a:schemeClr val="tx1"/>
                </a:solidFill>
              </a:rPr>
              <a:t>hanks to a dedicated processing, sea level can however be estimated within fractures in the ice (leads).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Processing of </a:t>
            </a:r>
            <a:r>
              <a:rPr lang="en-US" sz="2000">
                <a:solidFill>
                  <a:srgbClr val="FF0000"/>
                </a:solidFill>
              </a:rPr>
              <a:t>specular</a:t>
            </a:r>
            <a:r>
              <a:rPr lang="en-US" sz="2000">
                <a:solidFill>
                  <a:schemeClr val="tx1"/>
                </a:solidFill>
              </a:rPr>
              <a:t> (leads) and 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</a:rPr>
              <a:t>diffuse</a:t>
            </a:r>
            <a:r>
              <a:rPr lang="en-US" sz="2000">
                <a:solidFill>
                  <a:schemeClr val="tx1"/>
                </a:solidFill>
              </a:rPr>
              <a:t> (open ocean) echoes from 3 missions (SARAL/</a:t>
            </a:r>
            <a:r>
              <a:rPr lang="en-US" sz="2000" err="1">
                <a:solidFill>
                  <a:schemeClr val="tx1"/>
                </a:solidFill>
              </a:rPr>
              <a:t>AltiKa</a:t>
            </a:r>
            <a:r>
              <a:rPr lang="en-US" sz="2000">
                <a:solidFill>
                  <a:schemeClr val="tx1"/>
                </a:solidFill>
              </a:rPr>
              <a:t>, Sentinel-3A, Cryosat-2) to cover the ice-covered and open ocean regions.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/>
              <a:t>This resulted in </a:t>
            </a:r>
            <a:r>
              <a:rPr lang="en-US" sz="2000">
                <a:solidFill>
                  <a:schemeClr val="tx1"/>
                </a:solidFill>
              </a:rPr>
              <a:t>multi-mission polar maps prototypes for the Arctic (Prandi et al., 2021) and the Southern Ocean (Auger et al., 2022).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C902FA0-DC1A-3017-F47E-317B92CEE345}"/>
              </a:ext>
            </a:extLst>
          </p:cNvPr>
          <p:cNvSpPr txBox="1"/>
          <p:nvPr/>
        </p:nvSpPr>
        <p:spPr>
          <a:xfrm>
            <a:off x="-58305" y="5976988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err="1"/>
              <a:t>From</a:t>
            </a:r>
            <a:r>
              <a:rPr lang="fr-FR" sz="1000"/>
              <a:t> </a:t>
            </a:r>
            <a:r>
              <a:rPr lang="fr-FR" sz="1000" err="1"/>
              <a:t>Quartly</a:t>
            </a:r>
            <a:r>
              <a:rPr lang="fr-FR" sz="1000"/>
              <a:t>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876AC-05D6-5C51-939E-7E6CF3AE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327" y="4351351"/>
            <a:ext cx="5030599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B7472-A016-40EC-DE87-6DAE4BFB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014" y="4351351"/>
            <a:ext cx="4472448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1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Multi-mission </a:t>
            </a:r>
            <a:r>
              <a:rPr lang="fr-FR" err="1"/>
              <a:t>consistency</a:t>
            </a:r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864E63A-DBD8-926C-415C-4EA28CBDB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009" y="2686933"/>
            <a:ext cx="4051005" cy="2301015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The three missions are consistent both in the Arctic and Southern Ocean.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In the open ocean and ice-covered regions, patterns are below 4 cm.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E3DDD8-A3BE-41B5-CC86-F93F68CF596E}"/>
              </a:ext>
            </a:extLst>
          </p:cNvPr>
          <p:cNvSpPr txBox="1"/>
          <p:nvPr/>
        </p:nvSpPr>
        <p:spPr>
          <a:xfrm>
            <a:off x="6161625" y="830200"/>
            <a:ext cx="26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/>
              <a:t>AltiKa</a:t>
            </a:r>
            <a:r>
              <a:rPr lang="fr-FR" b="1"/>
              <a:t> – Cryosat-2 (leads)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53DFAE-81E5-1DF9-FDB1-41BEE566BAF3}"/>
              </a:ext>
            </a:extLst>
          </p:cNvPr>
          <p:cNvSpPr txBox="1"/>
          <p:nvPr/>
        </p:nvSpPr>
        <p:spPr>
          <a:xfrm>
            <a:off x="3448724" y="830200"/>
            <a:ext cx="20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/>
              <a:t>AltiKa</a:t>
            </a:r>
            <a:r>
              <a:rPr lang="fr-FR" b="1"/>
              <a:t> – S3A (leads)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8897C9-3FCC-EE1A-9C8A-58890BD0D04A}"/>
              </a:ext>
            </a:extLst>
          </p:cNvPr>
          <p:cNvSpPr txBox="1"/>
          <p:nvPr/>
        </p:nvSpPr>
        <p:spPr>
          <a:xfrm>
            <a:off x="508414" y="830200"/>
            <a:ext cx="20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/>
              <a:t>Altika</a:t>
            </a:r>
            <a:r>
              <a:rPr lang="fr-FR" b="1"/>
              <a:t> – S3A (</a:t>
            </a:r>
            <a:r>
              <a:rPr lang="fr-FR" b="1" err="1"/>
              <a:t>ocean</a:t>
            </a:r>
            <a:r>
              <a:rPr lang="fr-FR" b="1"/>
              <a:t>)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16ED049-440C-3057-B9EE-D3DBD9DF1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227" y="1174197"/>
            <a:ext cx="2712901" cy="266631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5A72BC91-C5B4-3B7D-39AE-6B9C5A599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8" y="1174131"/>
            <a:ext cx="2678971" cy="266632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587E2CC-3096-B615-26FB-3E514545D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74132"/>
            <a:ext cx="2666924" cy="2666319"/>
          </a:xfrm>
          <a:prstGeom prst="rect">
            <a:avLst/>
          </a:prstGeom>
        </p:spPr>
      </p:pic>
      <p:pic>
        <p:nvPicPr>
          <p:cNvPr id="13" name="Picture 44">
            <a:extLst>
              <a:ext uri="{FF2B5EF4-FFF2-40B4-BE49-F238E27FC236}">
                <a16:creationId xmlns:a16="http://schemas.microsoft.com/office/drawing/2014/main" id="{F5132F5F-7143-0889-C606-FE13B3C01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665" y="3463521"/>
            <a:ext cx="2681282" cy="267193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6B4AA469-0337-31D2-A00C-443918E4C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3" y="3458495"/>
            <a:ext cx="2681282" cy="2666319"/>
          </a:xfrm>
          <a:prstGeom prst="rect">
            <a:avLst/>
          </a:prstGeom>
        </p:spPr>
      </p:pic>
      <p:pic>
        <p:nvPicPr>
          <p:cNvPr id="3" name="Picture 43">
            <a:extLst>
              <a:ext uri="{FF2B5EF4-FFF2-40B4-BE49-F238E27FC236}">
                <a16:creationId xmlns:a16="http://schemas.microsoft.com/office/drawing/2014/main" id="{362FC60B-1715-6920-0066-6C9E22FC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400" y="3463521"/>
            <a:ext cx="2681282" cy="26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Maps and along-track of Absolute Dynamic  Topography (ADT)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23BF26-DCB5-6DFB-EF6F-D7D89D547917}"/>
              </a:ext>
            </a:extLst>
          </p:cNvPr>
          <p:cNvSpPr txBox="1"/>
          <p:nvPr/>
        </p:nvSpPr>
        <p:spPr>
          <a:xfrm>
            <a:off x="6019379" y="5734995"/>
            <a:ext cx="6143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fr-FR" u="sng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Maps</a:t>
            </a:r>
            <a:r>
              <a:rPr lang="fr-FR" u="sng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fr-FR" u="sng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along-track</a:t>
            </a:r>
            <a:r>
              <a:rPr lang="fr-FR" u="sng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AVISO (V2 update </a:t>
            </a:r>
            <a:r>
              <a:rPr lang="fr-FR" u="sng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soon</a:t>
            </a:r>
            <a:r>
              <a:rPr lang="fr-FR" u="sng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: </a:t>
            </a:r>
            <a:r>
              <a:rPr lang="fr-FR" b="0" i="0" u="none" strike="noStrike">
                <a:effectLst/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doi.org/10.24400/527896/a01-2022.010</a:t>
            </a:r>
            <a:endParaRPr lang="fr-FR" b="0" i="0" u="none" strike="noStrike">
              <a:effectLst/>
              <a:latin typeface="Trebuchet MS" panose="020B0603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D170EE-42ED-4591-27A7-B7EE42FEDE42}"/>
              </a:ext>
            </a:extLst>
          </p:cNvPr>
          <p:cNvSpPr txBox="1"/>
          <p:nvPr/>
        </p:nvSpPr>
        <p:spPr>
          <a:xfrm>
            <a:off x="-386986" y="5734996"/>
            <a:ext cx="6027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fr-FR" u="sng" dirty="0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Maps</a:t>
            </a:r>
            <a:r>
              <a:rPr lang="fr-FR" u="sng" dirty="0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fr-FR" u="sng" dirty="0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along-track</a:t>
            </a:r>
            <a:r>
              <a:rPr lang="fr-FR" u="sng" dirty="0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AVISO (V2 update </a:t>
            </a:r>
            <a:r>
              <a:rPr lang="fr-FR" u="sng" dirty="0" err="1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soon</a:t>
            </a:r>
            <a:r>
              <a:rPr lang="fr-FR" u="sng" dirty="0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: </a:t>
            </a:r>
            <a:r>
              <a:rPr lang="fr-FR" dirty="0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fr-FR" b="0" i="0" u="none" strike="noStrike" dirty="0">
                <a:effectLst/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oi.org/10.24400/527896/a01-2020.001</a:t>
            </a:r>
            <a:endParaRPr lang="fr-FR" b="0" i="0" u="none" strike="noStrike" dirty="0">
              <a:effectLst/>
              <a:latin typeface="Trebuchet MS" panose="020B0603020202020204" pitchFamily="34" charset="0"/>
            </a:endParaRP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5228104A-7931-8F20-8EAE-2318CE20F406}"/>
              </a:ext>
            </a:extLst>
          </p:cNvPr>
          <p:cNvSpPr txBox="1"/>
          <p:nvPr/>
        </p:nvSpPr>
        <p:spPr>
          <a:xfrm>
            <a:off x="1074953" y="726659"/>
            <a:ext cx="331664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Arctic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ADT for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lat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&gt;50°N</a:t>
            </a:r>
          </a:p>
          <a:p>
            <a:pPr algn="ctr"/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Over 2011-2021</a:t>
            </a:r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6B6E8B4F-B061-3426-2801-718F0A252690}"/>
              </a:ext>
            </a:extLst>
          </p:cNvPr>
          <p:cNvSpPr txBox="1"/>
          <p:nvPr/>
        </p:nvSpPr>
        <p:spPr>
          <a:xfrm>
            <a:off x="7143512" y="713586"/>
            <a:ext cx="389480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Southern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Ocean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ADT for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lat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&lt;50°S</a:t>
            </a:r>
          </a:p>
          <a:p>
            <a:pPr algn="ctr"/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Over 2013-2021</a:t>
            </a:r>
          </a:p>
        </p:txBody>
      </p:sp>
      <p:pic>
        <p:nvPicPr>
          <p:cNvPr id="17" name="Espace réservé du contenu 16" descr="Une image contenant carte&#10;&#10;Description générée automatiquement">
            <a:extLst>
              <a:ext uri="{FF2B5EF4-FFF2-40B4-BE49-F238E27FC236}">
                <a16:creationId xmlns:a16="http://schemas.microsoft.com/office/drawing/2014/main" id="{D9C0C0D9-C6CC-79F6-3FFF-1CB53CE1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3794" y="1434545"/>
            <a:ext cx="7137876" cy="4015055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8BB5B5-A5E6-D05B-DDFD-CC4E229540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20629"/>
            <a:ext cx="915897" cy="91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5BF833A-C1C1-31D4-6E3E-04E8DBB03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320" y="1421472"/>
            <a:ext cx="7137876" cy="40150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23D339-412E-F4C3-1563-CDC89490B3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5"/>
          <a:stretch/>
        </p:blipFill>
        <p:spPr bwMode="auto">
          <a:xfrm>
            <a:off x="6234329" y="4520629"/>
            <a:ext cx="887178" cy="915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31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B5CD6-4180-8898-2A14-C33B5E4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Validation against in-situ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FC4CDA-D874-7EDB-4194-32258035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" y="5133014"/>
            <a:ext cx="11793648" cy="1182726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Few in-situ data in the ice-covered polar regions. Only Prudhoe Bay tide gauge in the ice-covered Arctic region provides valid hourly data. </a:t>
            </a:r>
            <a:r>
              <a:rPr lang="en-US" sz="2000" dirty="0"/>
              <a:t>G</a:t>
            </a:r>
            <a:r>
              <a:rPr lang="en-US" sz="2000" dirty="0">
                <a:solidFill>
                  <a:schemeClr val="tx1"/>
                </a:solidFill>
              </a:rPr>
              <a:t>reat correlation with the altimetric dataset.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North pole bottom pressure recorder is also well correlated with altimetry sea level.</a:t>
            </a:r>
          </a:p>
          <a:p>
            <a:endParaRPr lang="fr-FR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5A71E0-F320-B921-78CF-57941A02E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690" y="995902"/>
            <a:ext cx="6255132" cy="384117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67B6C76-9882-04AF-44E4-40C15508C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5" y="995902"/>
            <a:ext cx="6267410" cy="3841170"/>
          </a:xfrm>
          <a:prstGeom prst="rect">
            <a:avLst/>
          </a:prstGeom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BD30C8A8-C6DC-4EE8-581F-EA693B3079FC}"/>
              </a:ext>
            </a:extLst>
          </p:cNvPr>
          <p:cNvSpPr txBox="1"/>
          <p:nvPr/>
        </p:nvSpPr>
        <p:spPr>
          <a:xfrm>
            <a:off x="1290710" y="1257512"/>
            <a:ext cx="331664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Prudhoe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Bay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tide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gauge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81EC75-3D6C-0F73-AC86-F376FCB81A25}"/>
              </a:ext>
            </a:extLst>
          </p:cNvPr>
          <p:cNvSpPr txBox="1"/>
          <p:nvPr/>
        </p:nvSpPr>
        <p:spPr>
          <a:xfrm>
            <a:off x="6756669" y="1257512"/>
            <a:ext cx="414462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North pole Bottom Pressure recorder</a:t>
            </a:r>
          </a:p>
        </p:txBody>
      </p:sp>
    </p:spTree>
    <p:extLst>
      <p:ext uri="{BB962C8B-B14F-4D97-AF65-F5344CB8AC3E}">
        <p14:creationId xmlns:p14="http://schemas.microsoft.com/office/powerpoint/2010/main" val="279171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DA345-F45D-F007-661E-51B2BEB9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274"/>
            <a:ext cx="10363200" cy="476672"/>
          </a:xfrm>
        </p:spPr>
        <p:txBody>
          <a:bodyPr/>
          <a:lstStyle/>
          <a:p>
            <a:r>
              <a:rPr lang="fr-FR"/>
              <a:t>Linkage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Arctic</a:t>
            </a:r>
            <a:r>
              <a:rPr lang="fr-FR"/>
              <a:t> Oscillation </a:t>
            </a:r>
            <a:r>
              <a:rPr lang="fr-FR" err="1"/>
              <a:t>atmospheric</a:t>
            </a:r>
            <a:r>
              <a:rPr lang="fr-FR"/>
              <a:t> index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44D566-C4D3-E212-4864-4701309CB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693" y="1091419"/>
            <a:ext cx="2719978" cy="21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F9F9A9D-4F52-D81C-54B1-1EEFBC26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93" y="3579975"/>
            <a:ext cx="5439956" cy="27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4257FBF-CA83-0BA0-44D1-9AD96D71C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3671" y="1091419"/>
            <a:ext cx="2579170" cy="21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5218778-FD2F-704B-2969-07AD72428409}"/>
              </a:ext>
            </a:extLst>
          </p:cNvPr>
          <p:cNvSpPr txBox="1">
            <a:spLocks/>
          </p:cNvSpPr>
          <p:nvPr/>
        </p:nvSpPr>
        <p:spPr>
          <a:xfrm>
            <a:off x="5120572" y="2531904"/>
            <a:ext cx="7103324" cy="3032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Arial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Arctic oscillation (AO) modulates the Arctic Ocean circulation (Morrison, 2012)​​</a:t>
            </a:r>
          </a:p>
          <a:p>
            <a:pPr lvl="1" algn="just">
              <a:buFont typeface="Arial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AO -  </a:t>
            </a:r>
            <a:r>
              <a:rPr lang="en-US" sz="200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chemeClr val="tx1"/>
                </a:solidFill>
              </a:rPr>
              <a:t> High sea level pressure in the central arctic​</a:t>
            </a:r>
          </a:p>
          <a:p>
            <a:pPr marL="457200" lvl="1" indent="0" algn="just">
              <a:buNone/>
            </a:pPr>
            <a:r>
              <a:rPr lang="en-US" sz="2000">
                <a:solidFill>
                  <a:schemeClr val="tx1"/>
                </a:solidFill>
              </a:rPr>
              <a:t>                 </a:t>
            </a:r>
            <a:r>
              <a:rPr lang="en-US" sz="2000">
                <a:solidFill>
                  <a:schemeClr val="tx1"/>
                </a:solidFill>
                <a:sym typeface="Wingdings" panose="05000000000000000000" pitchFamily="2" charset="2"/>
              </a:rPr>
              <a:t>  Negative </a:t>
            </a:r>
            <a:r>
              <a:rPr lang="en-US" sz="2000">
                <a:solidFill>
                  <a:schemeClr val="tx1"/>
                </a:solidFill>
              </a:rPr>
              <a:t>SLA along the shelves (Armitage, 2018) ​</a:t>
            </a:r>
          </a:p>
          <a:p>
            <a:pPr marL="457200" lvl="1" indent="0" algn="just">
              <a:buNone/>
            </a:pPr>
            <a:r>
              <a:rPr lang="en-US" sz="2000">
                <a:solidFill>
                  <a:schemeClr val="tx1"/>
                </a:solidFill>
              </a:rPr>
              <a:t>                 </a:t>
            </a:r>
            <a:r>
              <a:rPr lang="en-US" sz="2000">
                <a:solidFill>
                  <a:schemeClr val="tx1"/>
                </a:solidFill>
                <a:sym typeface="Wingdings" panose="05000000000000000000" pitchFamily="2" charset="2"/>
              </a:rPr>
              <a:t>  Positive </a:t>
            </a:r>
            <a:r>
              <a:rPr lang="en-US" sz="2000">
                <a:solidFill>
                  <a:schemeClr val="tx1"/>
                </a:solidFill>
              </a:rPr>
              <a:t>SLA in deeper basin (Armitage, 2018)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8E32A2-2600-0799-A745-AD9629BD9516}"/>
              </a:ext>
            </a:extLst>
          </p:cNvPr>
          <p:cNvSpPr txBox="1"/>
          <p:nvPr/>
        </p:nvSpPr>
        <p:spPr>
          <a:xfrm>
            <a:off x="3270779" y="1058584"/>
            <a:ext cx="1290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err="1"/>
              <a:t>From</a:t>
            </a:r>
            <a:r>
              <a:rPr lang="fr-FR" sz="1000"/>
              <a:t> </a:t>
            </a:r>
            <a:r>
              <a:rPr lang="fr-FR" sz="1000" err="1"/>
              <a:t>Armitage</a:t>
            </a:r>
            <a:r>
              <a:rPr lang="fr-FR" sz="1000"/>
              <a:t>, 2016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560975-ECBF-E337-61B1-937DA7C33616}"/>
              </a:ext>
            </a:extLst>
          </p:cNvPr>
          <p:cNvSpPr txBox="1"/>
          <p:nvPr/>
        </p:nvSpPr>
        <p:spPr>
          <a:xfrm>
            <a:off x="1077101" y="3267751"/>
            <a:ext cx="12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SLA (AO-)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ED9DD-685C-C0FC-C111-E7AF91042A43}"/>
              </a:ext>
            </a:extLst>
          </p:cNvPr>
          <p:cNvSpPr txBox="1"/>
          <p:nvPr/>
        </p:nvSpPr>
        <p:spPr>
          <a:xfrm>
            <a:off x="3767218" y="3267751"/>
            <a:ext cx="12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SLA (AO+)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E6E46F-D6CB-2F68-0004-FB245A0F565E}"/>
              </a:ext>
            </a:extLst>
          </p:cNvPr>
          <p:cNvSpPr txBox="1"/>
          <p:nvPr/>
        </p:nvSpPr>
        <p:spPr>
          <a:xfrm>
            <a:off x="1015457" y="740309"/>
            <a:ext cx="12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Wind (AO-)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F5F0F8-B64A-0577-85F5-D420540A1E9F}"/>
              </a:ext>
            </a:extLst>
          </p:cNvPr>
          <p:cNvSpPr txBox="1"/>
          <p:nvPr/>
        </p:nvSpPr>
        <p:spPr>
          <a:xfrm>
            <a:off x="3705574" y="740309"/>
            <a:ext cx="136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Wind (AO+)</a:t>
            </a:r>
          </a:p>
        </p:txBody>
      </p:sp>
    </p:spTree>
    <p:extLst>
      <p:ext uri="{BB962C8B-B14F-4D97-AF65-F5344CB8AC3E}">
        <p14:creationId xmlns:p14="http://schemas.microsoft.com/office/powerpoint/2010/main" val="231600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DA345-F45D-F007-661E-51B2BEB9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Against </a:t>
            </a:r>
            <a:r>
              <a:rPr lang="fr-FR" err="1"/>
              <a:t>wind</a:t>
            </a:r>
            <a:r>
              <a:rPr lang="fr-FR"/>
              <a:t> circulation in the </a:t>
            </a:r>
            <a:r>
              <a:rPr lang="fr-FR" err="1"/>
              <a:t>Siberian</a:t>
            </a:r>
            <a:r>
              <a:rPr lang="fr-FR"/>
              <a:t> shelf </a:t>
            </a:r>
            <a:r>
              <a:rPr lang="fr-FR" err="1"/>
              <a:t>region</a:t>
            </a:r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E586D7-F7B7-2047-5CC3-92D4F837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00" y="618428"/>
            <a:ext cx="7822400" cy="47900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228778-841E-5203-29DF-01C69AE8720A}"/>
              </a:ext>
            </a:extLst>
          </p:cNvPr>
          <p:cNvSpPr txBox="1"/>
          <p:nvPr/>
        </p:nvSpPr>
        <p:spPr>
          <a:xfrm>
            <a:off x="3428530" y="1105189"/>
            <a:ext cx="4551722" cy="4012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Siberian</a:t>
            </a:r>
            <a:r>
              <a:rPr lang="fr-FR" sz="2000">
                <a:solidFill>
                  <a:schemeClr val="tx2"/>
                </a:solidFill>
                <a:latin typeface="Nordique Inline" panose="00000500000000000000" pitchFamily="2" charset="0"/>
              </a:rPr>
              <a:t> shelf zonal </a:t>
            </a:r>
            <a:r>
              <a:rPr lang="fr-FR" sz="2000" err="1">
                <a:solidFill>
                  <a:schemeClr val="tx2"/>
                </a:solidFill>
                <a:latin typeface="Nordique Inline" panose="00000500000000000000" pitchFamily="2" charset="0"/>
              </a:rPr>
              <a:t>wind</a:t>
            </a:r>
            <a:endParaRPr lang="fr-FR" sz="2000">
              <a:solidFill>
                <a:schemeClr val="tx2"/>
              </a:solidFill>
              <a:latin typeface="Nordique Inline" panose="000005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B5F18-DFAE-EAA7-200D-6AB21DBB97A0}"/>
              </a:ext>
            </a:extLst>
          </p:cNvPr>
          <p:cNvSpPr txBox="1">
            <a:spLocks/>
          </p:cNvSpPr>
          <p:nvPr/>
        </p:nvSpPr>
        <p:spPr>
          <a:xfrm>
            <a:off x="0" y="5408440"/>
            <a:ext cx="11793648" cy="797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2B2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In the Siberian shelf region, sea level is mostly driven by the wind. Positive zonal wind producing cross-shelf sea level accumulation.</a:t>
            </a:r>
          </a:p>
        </p:txBody>
      </p:sp>
    </p:spTree>
    <p:extLst>
      <p:ext uri="{BB962C8B-B14F-4D97-AF65-F5344CB8AC3E}">
        <p14:creationId xmlns:p14="http://schemas.microsoft.com/office/powerpoint/2010/main" val="2120003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2">
      <a:dk1>
        <a:srgbClr val="213367"/>
      </a:dk1>
      <a:lt1>
        <a:sysClr val="window" lastClr="FFFFFF"/>
      </a:lt1>
      <a:dk2>
        <a:srgbClr val="213367"/>
      </a:dk2>
      <a:lt2>
        <a:srgbClr val="73BFD2"/>
      </a:lt2>
      <a:accent1>
        <a:srgbClr val="00B050"/>
      </a:accent1>
      <a:accent2>
        <a:srgbClr val="6590D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D88C11FFC2F245A68FF81E81359CD3" ma:contentTypeVersion="15" ma:contentTypeDescription="Create a new document." ma:contentTypeScope="" ma:versionID="b7d303e7253978fe0af30f0f8dfcf6da">
  <xsd:schema xmlns:xsd="http://www.w3.org/2001/XMLSchema" xmlns:xs="http://www.w3.org/2001/XMLSchema" xmlns:p="http://schemas.microsoft.com/office/2006/metadata/properties" xmlns:ns2="94876dd9-4a6e-4d1e-9ec6-569174662f88" xmlns:ns3="3edfce07-4c56-4670-bfad-4603a011a59b" targetNamespace="http://schemas.microsoft.com/office/2006/metadata/properties" ma:root="true" ma:fieldsID="ac121eba68d56a5eb2e5b6d0576fadca" ns2:_="" ns3:_="">
    <xsd:import namespace="94876dd9-4a6e-4d1e-9ec6-569174662f88"/>
    <xsd:import namespace="3edfce07-4c56-4670-bfad-4603a011a5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76dd9-4a6e-4d1e-9ec6-569174662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e8bf4b-ce44-498f-809c-e2f63b4807a3}" ma:internalName="TaxCatchAll" ma:showField="CatchAllData" ma:web="94876dd9-4a6e-4d1e-9ec6-569174662f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fce07-4c56-4670-bfad-4603a011a5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0ebeff9-d408-4532-8076-4450bb00c1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4876dd9-4a6e-4d1e-9ec6-569174662f88">
      <UserInfo>
        <DisplayName>Faugere Yannice</DisplayName>
        <AccountId>6</AccountId>
        <AccountType/>
      </UserInfo>
      <UserInfo>
        <DisplayName>Veillard Pierre</DisplayName>
        <AccountId>385</AccountId>
        <AccountType/>
      </UserInfo>
      <UserInfo>
        <DisplayName>Prandi Pierre</DisplayName>
        <AccountId>23</AccountId>
        <AccountType/>
      </UserInfo>
      <UserInfo>
        <DisplayName>Monéron dupin Cosme</DisplayName>
        <AccountId>745</AccountId>
        <AccountType/>
      </UserInfo>
    </SharedWithUsers>
    <lcf76f155ced4ddcb4097134ff3c332f xmlns="3edfce07-4c56-4670-bfad-4603a011a59b">
      <Terms xmlns="http://schemas.microsoft.com/office/infopath/2007/PartnerControls"/>
    </lcf76f155ced4ddcb4097134ff3c332f>
    <TaxCatchAll xmlns="94876dd9-4a6e-4d1e-9ec6-569174662f88" xsi:nil="true"/>
    <MediaLengthInSeconds xmlns="3edfce07-4c56-4670-bfad-4603a011a59b" xsi:nil="true"/>
  </documentManagement>
</p:properties>
</file>

<file path=customXml/itemProps1.xml><?xml version="1.0" encoding="utf-8"?>
<ds:datastoreItem xmlns:ds="http://schemas.openxmlformats.org/officeDocument/2006/customXml" ds:itemID="{844F4BA8-3F73-4CD9-A40E-3ABA591609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EFE947-C294-4296-85F9-0C5455F746D4}">
  <ds:schemaRefs>
    <ds:schemaRef ds:uri="3edfce07-4c56-4670-bfad-4603a011a59b"/>
    <ds:schemaRef ds:uri="94876dd9-4a6e-4d1e-9ec6-569174662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918AD7-9A98-4C47-AA22-5E905DE1F0C4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4876dd9-4a6e-4d1e-9ec6-569174662f88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3edfce07-4c56-4670-bfad-4603a011a59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740</Words>
  <Application>Microsoft Office PowerPoint</Application>
  <PresentationFormat>Grand écran</PresentationFormat>
  <Paragraphs>74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Nordique Inline</vt:lpstr>
      <vt:lpstr>NotesEsa</vt:lpstr>
      <vt:lpstr>Trebuchet MS</vt:lpstr>
      <vt:lpstr>Thème Office</vt:lpstr>
      <vt:lpstr>Présentation PowerPoint</vt:lpstr>
      <vt:lpstr>Computing sea level maps over the polar regions</vt:lpstr>
      <vt:lpstr>Computing sea level maps over the polar regions</vt:lpstr>
      <vt:lpstr>Computing sea level maps over the polar regions</vt:lpstr>
      <vt:lpstr>Multi-mission consistency</vt:lpstr>
      <vt:lpstr>Maps and along-track of Absolute Dynamic  Topography (ADT)</vt:lpstr>
      <vt:lpstr>Validation against in-situ</vt:lpstr>
      <vt:lpstr>Linkage with Arctic Oscillation atmospheric index</vt:lpstr>
      <vt:lpstr>Against wind circulation in the Siberian shelf region</vt:lpstr>
      <vt:lpstr>Maps of sea level trends over 2011-2021</vt:lpstr>
      <vt:lpstr>Conclusion and perspectives</vt:lpstr>
    </vt:vector>
  </TitlesOfParts>
  <Company>CLS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VEILLARD</dc:creator>
  <cp:lastModifiedBy>Veillard Pierre</cp:lastModifiedBy>
  <cp:revision>4</cp:revision>
  <dcterms:created xsi:type="dcterms:W3CDTF">2013-04-11T13:54:26Z</dcterms:created>
  <dcterms:modified xsi:type="dcterms:W3CDTF">2023-04-21T21:56:23Z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0x010100ADD88C11FFC2F245A68FF81E81359CD3</vt:lpwstr>
  </property>
  <property fmtid="{D5CDD505-2E9C-101B-9397-08002B2CF9AE}" pid="3" name="MediaServiceImageTags">
    <vt:lpwstr/>
  </property>
  <property fmtid="{D5CDD505-2E9C-101B-9397-08002B2CF9AE}" pid="4" name="Order">
    <vt:r8>2963400</vt:r8>
  </property>
  <property fmtid="{D5CDD505-2E9C-101B-9397-08002B2CF9AE}" pid="5" name="_ColorHex">
    <vt:lpwstr/>
  </property>
  <property fmtid="{D5CDD505-2E9C-101B-9397-08002B2CF9AE}" pid="6" name="_Emoji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_ColorTag">
    <vt:lpwstr/>
  </property>
  <property fmtid="{D5CDD505-2E9C-101B-9397-08002B2CF9AE}" pid="10" name="TriggerFlowInfo">
    <vt:lpwstr/>
  </property>
</Properties>
</file>