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0" r:id="rId2"/>
    <p:sldMasterId id="2147483682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5" r:id="rId25"/>
    <p:sldId id="277" r:id="rId26"/>
    <p:sldId id="278" r:id="rId27"/>
    <p:sldId id="279" r:id="rId28"/>
    <p:sldId id="280" r:id="rId29"/>
    <p:sldId id="281" r:id="rId30"/>
    <p:sldId id="282" r:id="rId31"/>
    <p:sldId id="28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zVzZZRANtWgm4kCR3Q+xSGNWU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F88BD4-CAEB-4F31-BC68-64317307800E}">
  <a:tblStyle styleId="{2AF88BD4-CAEB-4F31-BC68-6431730780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49" autoAdjust="0"/>
  </p:normalViewPr>
  <p:slideViewPr>
    <p:cSldViewPr snapToGrid="0">
      <p:cViewPr varScale="1">
        <p:scale>
          <a:sx n="126" d="100"/>
          <a:sy n="126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</a:endParaRPr>
          </a:p>
        </p:txBody>
      </p:sp>
      <p:sp>
        <p:nvSpPr>
          <p:cNvPr id="681" name="Google Shape;68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2" name="Google Shape;902;p10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03" name="Google Shape;90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916" name="Google Shape;9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5" name="Google Shape;9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26" name="Google Shape;92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967" name="Google Shape;9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4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7" name="Google Shape;997;p1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8" name="Google Shape;10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019" name="Google Shape;101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2" name="Google Shape;10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8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6" name="Google Shape;10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b="0" i="0" u="none">
                <a:latin typeface="Calibri"/>
                <a:ea typeface="Calibri"/>
                <a:cs typeface="Calibri"/>
                <a:sym typeface="Calibri"/>
              </a:rPr>
              <a:t>Microscopic pores in plant tissue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Act as tiny mouths, which open and close as they assist in photosynthesis and transpiration, absorbing carbon dioxide (CO</a:t>
            </a:r>
            <a:r>
              <a:rPr lang="en-GB" sz="18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) while releasing oxygen and water. 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Plants continuously adjust the widths of their stomata – known as stomata aperture…</a:t>
            </a:r>
            <a:endParaRPr/>
          </a:p>
        </p:txBody>
      </p:sp>
      <p:sp>
        <p:nvSpPr>
          <p:cNvPr id="693" name="Google Shape;6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… good news for plant as more efficient in terms of water-use</a:t>
            </a:r>
            <a:endParaRPr/>
          </a:p>
        </p:txBody>
      </p:sp>
      <p:sp>
        <p:nvSpPr>
          <p:cNvPr id="1065" name="Google Shape;106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2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b="0" i="0" u="none">
                <a:latin typeface="Calibri"/>
                <a:ea typeface="Calibri"/>
                <a:cs typeface="Calibri"/>
                <a:sym typeface="Calibri"/>
              </a:rPr>
              <a:t>Another plant response to higher CO2 is that…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5" name="Google Shape;1155;p28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b="0" i="0" u="none">
                <a:latin typeface="Calibri"/>
                <a:ea typeface="Calibri"/>
                <a:cs typeface="Calibri"/>
                <a:sym typeface="Calibri"/>
              </a:rPr>
              <a:t>To summarise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6815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p2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90" name="Google Shape;109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2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9" name="Google Shape;109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6" name="Google Shape;1116;p24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7" name="Google Shape;111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4" name="Google Shape;1174;p2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The increase in runoff is driven by an increase in ppn and decrease in ET, 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When plant response is included, ET decreases rather than increases – driving runoff to be much higher than when plant response not included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Considerable drop in soil moisture in future is less dramatic when plant phys included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Precip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Clearly shows impact of including plant response – historic trend looks negative – already a stomatal response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River flow only increasing when plant response included</a:t>
            </a:r>
            <a:endParaRPr/>
          </a:p>
        </p:txBody>
      </p:sp>
      <p:sp>
        <p:nvSpPr>
          <p:cNvPr id="1175" name="Google Shape;117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4" name="Google Shape;784;p4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dirty="0"/>
              <a:t>Plant </a:t>
            </a:r>
            <a:r>
              <a:rPr lang="en-GB" sz="1800" dirty="0" err="1"/>
              <a:t>phys</a:t>
            </a:r>
            <a:r>
              <a:rPr lang="en-GB" sz="1800" dirty="0"/>
              <a:t> responses well supported by the literature, first papers 1916, 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dirty="0"/>
              <a:t>although more has to be done to understand details, </a:t>
            </a:r>
            <a:r>
              <a:rPr lang="en-GB" sz="1800" b="0" i="0" u="none" dirty="0">
                <a:latin typeface="Calibri"/>
                <a:ea typeface="Calibri"/>
                <a:cs typeface="Calibri"/>
                <a:sym typeface="Calibri"/>
              </a:rPr>
              <a:t>Millions of plant species and different climate envelopes, but </a:t>
            </a:r>
            <a:r>
              <a:rPr lang="en-GB" sz="1800" dirty="0"/>
              <a:t>basic concepts are well supported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4" name="Google Shape;804;p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Example of high profile study by Peter </a:t>
            </a:r>
            <a:r>
              <a:rPr lang="en-GB" dirty="0" err="1"/>
              <a:t>Greve</a:t>
            </a:r>
            <a:r>
              <a:rPr lang="en-GB" dirty="0"/>
              <a:t> in 2018 – included in IPCC AR6 water chapter – based on hydrology models that do not include these feedbacks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 dirty="0"/>
              <a:t>Clusters different regions into 4 different categories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GB" dirty="0"/>
              <a:t>A useful plot for policy makers to make decisions on</a:t>
            </a:r>
            <a:endParaRPr dirty="0"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805" name="Google Shape;80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p7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Like the figure by </a:t>
            </a:r>
            <a:r>
              <a:rPr lang="en-GB" sz="1800" dirty="0" err="1">
                <a:latin typeface="Calibri"/>
                <a:ea typeface="Calibri"/>
                <a:cs typeface="Calibri"/>
                <a:sym typeface="Calibri"/>
              </a:rPr>
              <a:t>Greve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we have just seen</a:t>
            </a:r>
            <a:endParaRPr dirty="0"/>
          </a:p>
        </p:txBody>
      </p:sp>
      <p:sp>
        <p:nvSpPr>
          <p:cNvPr id="820" name="Google Shape;82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8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p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2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294" y="-9727"/>
            <a:ext cx="9178586" cy="51629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252000" y="844586"/>
            <a:ext cx="5016036" cy="101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4333648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1"/>
          <p:cNvSpPr/>
          <p:nvPr/>
        </p:nvSpPr>
        <p:spPr>
          <a:xfrm>
            <a:off x="0" y="4745500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4217158" y="4745500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© Crown Copyright 2021, Met Office</a:t>
            </a:r>
            <a:endParaRPr sz="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00" y="54000"/>
            <a:ext cx="1803780" cy="5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3 columns">
  <p:cSld name="Content - 3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2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body" idx="2"/>
          </p:nvPr>
        </p:nvSpPr>
        <p:spPr>
          <a:xfrm>
            <a:off x="619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2" name="Google Shape;92;p42"/>
          <p:cNvCxnSpPr/>
          <p:nvPr/>
        </p:nvCxnSpPr>
        <p:spPr>
          <a:xfrm>
            <a:off x="3093513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42"/>
          <p:cNvSpPr txBox="1">
            <a:spLocks noGrp="1"/>
          </p:cNvSpPr>
          <p:nvPr>
            <p:ph type="body" idx="3"/>
          </p:nvPr>
        </p:nvSpPr>
        <p:spPr>
          <a:xfrm>
            <a:off x="322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42"/>
          <p:cNvCxnSpPr/>
          <p:nvPr/>
        </p:nvCxnSpPr>
        <p:spPr>
          <a:xfrm>
            <a:off x="6057352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42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6" name="Google Shape;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2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1 column + image">
  <p:cSld name="Content - 1 column + imag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3"/>
          <p:cNvSpPr txBox="1">
            <a:spLocks noGrp="1"/>
          </p:cNvSpPr>
          <p:nvPr>
            <p:ph type="title"/>
          </p:nvPr>
        </p:nvSpPr>
        <p:spPr>
          <a:xfrm>
            <a:off x="252000" y="764088"/>
            <a:ext cx="4087988" cy="51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4087988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/>
          <p:nvPr/>
        </p:nvSpPr>
        <p:spPr>
          <a:xfrm>
            <a:off x="4562272" y="1"/>
            <a:ext cx="4572000" cy="4716780"/>
          </a:xfrm>
          <a:prstGeom prst="rect">
            <a:avLst/>
          </a:prstGeom>
          <a:solidFill>
            <a:srgbClr val="E9E9E9"/>
          </a:solidFill>
          <a:ln w="12700" cap="flat" cmpd="sng">
            <a:solidFill>
              <a:srgbClr val="E9E9E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3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" name="Google Shape;10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0" y="123015"/>
            <a:ext cx="1325588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3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3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4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" name="Google Shape;11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4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4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full image">
  <p:cSld name="Content - full imag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5"/>
          <p:cNvSpPr/>
          <p:nvPr/>
        </p:nvSpPr>
        <p:spPr>
          <a:xfrm>
            <a:off x="0" y="836597"/>
            <a:ext cx="9144000" cy="3895256"/>
          </a:xfrm>
          <a:prstGeom prst="rect">
            <a:avLst/>
          </a:prstGeom>
          <a:solidFill>
            <a:srgbClr val="E9E9E9"/>
          </a:solidFill>
          <a:ln w="12700" cap="flat" cmpd="sng">
            <a:solidFill>
              <a:srgbClr val="E9E9E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5"/>
          <p:cNvSpPr>
            <a:spLocks noGrp="1"/>
          </p:cNvSpPr>
          <p:nvPr>
            <p:ph type="pic" idx="2"/>
          </p:nvPr>
        </p:nvSpPr>
        <p:spPr>
          <a:xfrm>
            <a:off x="0" y="836597"/>
            <a:ext cx="9143999" cy="3895256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45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7" name="Google Shape;11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5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5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2" name="Google Shape;12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6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6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really blank">
  <p:cSld name="Content - really 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7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7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8" name="Google Shape;12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7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7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en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8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8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body" idx="1"/>
          </p:nvPr>
        </p:nvSpPr>
        <p:spPr>
          <a:xfrm>
            <a:off x="252000" y="1975480"/>
            <a:ext cx="8640000" cy="26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8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8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7" name="Google Shape;13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8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8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y">
  <p:cSld name="Divider - gre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9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9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49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9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9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9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">
  <p:cSld name="Divider - blu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0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0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0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0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50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5" name="Google Shape;15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0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0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red">
  <p:cSld name="Divider - red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1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1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1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1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51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1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1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1 column">
  <p:cSld name="Content -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864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2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teal">
  <p:cSld name="Divider - teal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2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2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2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2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p52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2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52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Contact">
  <p:cSld name="Question Conta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3"/>
          <p:cNvSpPr/>
          <p:nvPr/>
        </p:nvSpPr>
        <p:spPr>
          <a:xfrm>
            <a:off x="0" y="1822593"/>
            <a:ext cx="9144000" cy="341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3"/>
          <p:cNvSpPr/>
          <p:nvPr/>
        </p:nvSpPr>
        <p:spPr>
          <a:xfrm>
            <a:off x="0" y="482721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3"/>
          <p:cNvSpPr/>
          <p:nvPr/>
        </p:nvSpPr>
        <p:spPr>
          <a:xfrm>
            <a:off x="4217158" y="482721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3"/>
          <p:cNvSpPr txBox="1"/>
          <p:nvPr/>
        </p:nvSpPr>
        <p:spPr>
          <a:xfrm>
            <a:off x="246704" y="2004607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please contact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3"/>
          <p:cNvSpPr txBox="1">
            <a:spLocks noGrp="1"/>
          </p:cNvSpPr>
          <p:nvPr>
            <p:ph type="body" idx="1"/>
          </p:nvPr>
        </p:nvSpPr>
        <p:spPr>
          <a:xfrm>
            <a:off x="786704" y="3994278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3"/>
          <p:cNvSpPr txBox="1">
            <a:spLocks noGrp="1"/>
          </p:cNvSpPr>
          <p:nvPr>
            <p:ph type="body" idx="2"/>
          </p:nvPr>
        </p:nvSpPr>
        <p:spPr>
          <a:xfrm>
            <a:off x="786704" y="3308732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3" name="Google Shape;1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161" y="3293168"/>
            <a:ext cx="357677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419" y="3969028"/>
            <a:ext cx="415161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00" y="2617307"/>
            <a:ext cx="467999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3"/>
          <p:cNvSpPr txBox="1">
            <a:spLocks noGrp="1"/>
          </p:cNvSpPr>
          <p:nvPr>
            <p:ph type="title"/>
          </p:nvPr>
        </p:nvSpPr>
        <p:spPr>
          <a:xfrm>
            <a:off x="252000" y="858033"/>
            <a:ext cx="8640000" cy="74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3"/>
          <p:cNvSpPr txBox="1">
            <a:spLocks noGrp="1"/>
          </p:cNvSpPr>
          <p:nvPr>
            <p:ph type="body" idx="3"/>
          </p:nvPr>
        </p:nvSpPr>
        <p:spPr>
          <a:xfrm>
            <a:off x="772008" y="2628802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8" name="Google Shape;18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4" name="Google Shape;20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3" name="Google Shape;223;p5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5" name="Google Shape;225;p5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1" name="Google Shape;241;p6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42" name="Google Shape;242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2">
  <p:cSld name="1_Title slide - option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1294" cy="515322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5"/>
          <p:cNvSpPr txBox="1">
            <a:spLocks noGrp="1"/>
          </p:cNvSpPr>
          <p:nvPr>
            <p:ph type="ctrTitle"/>
          </p:nvPr>
        </p:nvSpPr>
        <p:spPr>
          <a:xfrm>
            <a:off x="252000" y="844586"/>
            <a:ext cx="5016036" cy="101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4333648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35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5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99" y="56982"/>
            <a:ext cx="1803781" cy="78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480" y="108947"/>
            <a:ext cx="1325588" cy="65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6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49" name="Google Shape;249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full image">
  <p:cSld name="Title slide - full image">
    <p:bg>
      <p:bgPr>
        <a:solidFill>
          <a:schemeClr val="lt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5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5"/>
          <p:cNvSpPr txBox="1">
            <a:spLocks noGrp="1"/>
          </p:cNvSpPr>
          <p:nvPr>
            <p:ph type="body" idx="1"/>
          </p:nvPr>
        </p:nvSpPr>
        <p:spPr>
          <a:xfrm>
            <a:off x="197645" y="1761530"/>
            <a:ext cx="8438555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65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4" name="Google Shape;27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8" y="36521"/>
            <a:ext cx="1803780" cy="787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full image alt">
  <p:cSld name="Title slide - full image alt">
    <p:bg>
      <p:bgPr>
        <a:solidFill>
          <a:schemeClr val="lt2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8" y="36521"/>
            <a:ext cx="1803780" cy="78760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66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6"/>
          <p:cNvSpPr txBox="1">
            <a:spLocks noGrp="1"/>
          </p:cNvSpPr>
          <p:nvPr>
            <p:ph type="body" idx="1"/>
          </p:nvPr>
        </p:nvSpPr>
        <p:spPr>
          <a:xfrm>
            <a:off x="197644" y="1761530"/>
            <a:ext cx="843750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66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white">
  <p:cSld name="1_Title slide - whi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7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67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67"/>
          <p:cNvSpPr txBox="1">
            <a:spLocks noGrp="1"/>
          </p:cNvSpPr>
          <p:nvPr>
            <p:ph type="body" idx="1"/>
          </p:nvPr>
        </p:nvSpPr>
        <p:spPr>
          <a:xfrm>
            <a:off x="208954" y="1761530"/>
            <a:ext cx="842619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hite">
  <p:cSld name="Title slide - whit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8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68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8"/>
          <p:cNvSpPr txBox="1">
            <a:spLocks noGrp="1"/>
          </p:cNvSpPr>
          <p:nvPr>
            <p:ph type="body" idx="1"/>
          </p:nvPr>
        </p:nvSpPr>
        <p:spPr>
          <a:xfrm>
            <a:off x="208954" y="1761530"/>
            <a:ext cx="842619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artnerships">
  <p:cSld name="Title slide - partnerships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" name="Google Shape;290;p69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" name="Google Shape;291;p69"/>
          <p:cNvSpPr/>
          <p:nvPr/>
        </p:nvSpPr>
        <p:spPr>
          <a:xfrm>
            <a:off x="7531090" y="240515"/>
            <a:ext cx="1594673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292" name="Google Shape;292;p69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69"/>
          <p:cNvSpPr>
            <a:spLocks noGrp="1"/>
          </p:cNvSpPr>
          <p:nvPr>
            <p:ph type="pic" idx="3"/>
          </p:nvPr>
        </p:nvSpPr>
        <p:spPr>
          <a:xfrm>
            <a:off x="3577936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69"/>
          <p:cNvSpPr>
            <a:spLocks noGrp="1"/>
          </p:cNvSpPr>
          <p:nvPr>
            <p:ph type="pic" idx="4"/>
          </p:nvPr>
        </p:nvSpPr>
        <p:spPr>
          <a:xfrm>
            <a:off x="49281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69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69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7" name="Google Shape;297;p69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8" name="Google Shape;298;p69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9" name="Google Shape;299;p69"/>
          <p:cNvSpPr>
            <a:spLocks noGrp="1"/>
          </p:cNvSpPr>
          <p:nvPr>
            <p:ph type="pic" idx="5"/>
          </p:nvPr>
        </p:nvSpPr>
        <p:spPr>
          <a:xfrm>
            <a:off x="6273703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69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9"/>
          <p:cNvSpPr txBox="1">
            <a:spLocks noGrp="1"/>
          </p:cNvSpPr>
          <p:nvPr>
            <p:ph type="body" idx="1"/>
          </p:nvPr>
        </p:nvSpPr>
        <p:spPr>
          <a:xfrm>
            <a:off x="208954" y="1761530"/>
            <a:ext cx="842619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 bar">
  <p:cSld name="Title slide - dark bar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0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0"/>
          <p:cNvSpPr/>
          <p:nvPr/>
        </p:nvSpPr>
        <p:spPr>
          <a:xfrm>
            <a:off x="-1" y="-6009"/>
            <a:ext cx="9144002" cy="68764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305" name="Google Shape;305;p70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70"/>
          <p:cNvSpPr txBox="1">
            <a:spLocks noGrp="1"/>
          </p:cNvSpPr>
          <p:nvPr>
            <p:ph type="body" idx="1"/>
          </p:nvPr>
        </p:nvSpPr>
        <p:spPr>
          <a:xfrm>
            <a:off x="208954" y="1761530"/>
            <a:ext cx="842619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7" name="Google Shape;30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8" y="36521"/>
            <a:ext cx="1803780" cy="787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partnerships dark bar">
  <p:cSld name="Title slide - partnerships dark ba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1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71"/>
          <p:cNvSpPr/>
          <p:nvPr/>
        </p:nvSpPr>
        <p:spPr>
          <a:xfrm>
            <a:off x="-1" y="-6009"/>
            <a:ext cx="9144002" cy="68764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cxnSp>
        <p:nvCxnSpPr>
          <p:cNvPr id="311" name="Google Shape;311;p71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71"/>
          <p:cNvSpPr/>
          <p:nvPr/>
        </p:nvSpPr>
        <p:spPr>
          <a:xfrm>
            <a:off x="7531090" y="240515"/>
            <a:ext cx="1594673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313" name="Google Shape;313;p71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71"/>
          <p:cNvSpPr>
            <a:spLocks noGrp="1"/>
          </p:cNvSpPr>
          <p:nvPr>
            <p:ph type="pic" idx="3"/>
          </p:nvPr>
        </p:nvSpPr>
        <p:spPr>
          <a:xfrm>
            <a:off x="3577936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71"/>
          <p:cNvSpPr>
            <a:spLocks noGrp="1"/>
          </p:cNvSpPr>
          <p:nvPr>
            <p:ph type="pic" idx="4"/>
          </p:nvPr>
        </p:nvSpPr>
        <p:spPr>
          <a:xfrm>
            <a:off x="49281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16" name="Google Shape;316;p71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71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318;p71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9" name="Google Shape;319;p71"/>
          <p:cNvSpPr>
            <a:spLocks noGrp="1"/>
          </p:cNvSpPr>
          <p:nvPr>
            <p:ph type="pic" idx="5"/>
          </p:nvPr>
        </p:nvSpPr>
        <p:spPr>
          <a:xfrm>
            <a:off x="6273703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71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1"/>
          </p:nvPr>
        </p:nvSpPr>
        <p:spPr>
          <a:xfrm>
            <a:off x="208954" y="1761530"/>
            <a:ext cx="8426190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lt2"/>
              </a:buClr>
              <a:buSzPts val="1125"/>
              <a:buChar char="•"/>
              <a:defRPr>
                <a:solidFill>
                  <a:schemeClr val="lt2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2" name="Google Shape;32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8" y="36521"/>
            <a:ext cx="1803780" cy="787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">
  <p:cSld name="Title slide - option 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1294" cy="515322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6"/>
          <p:cNvSpPr txBox="1">
            <a:spLocks noGrp="1"/>
          </p:cNvSpPr>
          <p:nvPr>
            <p:ph type="ctrTitle"/>
          </p:nvPr>
        </p:nvSpPr>
        <p:spPr>
          <a:xfrm>
            <a:off x="252000" y="844586"/>
            <a:ext cx="8640000" cy="101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" name="Google Shape;38;p36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6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99" y="56982"/>
            <a:ext cx="1803781" cy="78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480" y="108947"/>
            <a:ext cx="1325588" cy="65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text">
  <p:cSld name="Content slide - 1 column 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2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72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72"/>
          <p:cNvSpPr txBox="1">
            <a:spLocks noGrp="1"/>
          </p:cNvSpPr>
          <p:nvPr>
            <p:ph type="body" idx="1"/>
          </p:nvPr>
        </p:nvSpPr>
        <p:spPr>
          <a:xfrm>
            <a:off x="197645" y="1770460"/>
            <a:ext cx="8424863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2 column text">
  <p:cSld name="Content slide - 2 column 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3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3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73"/>
          <p:cNvSpPr txBox="1">
            <a:spLocks noGrp="1"/>
          </p:cNvSpPr>
          <p:nvPr>
            <p:ph type="body" idx="1"/>
          </p:nvPr>
        </p:nvSpPr>
        <p:spPr>
          <a:xfrm>
            <a:off x="197646" y="1770460"/>
            <a:ext cx="4050506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73"/>
          <p:cNvSpPr txBox="1">
            <a:spLocks noGrp="1"/>
          </p:cNvSpPr>
          <p:nvPr>
            <p:ph type="body" idx="2"/>
          </p:nvPr>
        </p:nvSpPr>
        <p:spPr>
          <a:xfrm>
            <a:off x="4585693" y="1770460"/>
            <a:ext cx="4050506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 text">
  <p:cSld name="Content slide - 3 column 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4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4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4"/>
          <p:cNvSpPr txBox="1">
            <a:spLocks noGrp="1"/>
          </p:cNvSpPr>
          <p:nvPr>
            <p:ph type="body" idx="1"/>
          </p:nvPr>
        </p:nvSpPr>
        <p:spPr>
          <a:xfrm>
            <a:off x="197646" y="1770460"/>
            <a:ext cx="2578894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74"/>
          <p:cNvSpPr txBox="1">
            <a:spLocks noGrp="1"/>
          </p:cNvSpPr>
          <p:nvPr>
            <p:ph type="body" idx="2"/>
          </p:nvPr>
        </p:nvSpPr>
        <p:spPr>
          <a:xfrm>
            <a:off x="3127179" y="1770460"/>
            <a:ext cx="2578894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74"/>
          <p:cNvSpPr txBox="1">
            <a:spLocks noGrp="1"/>
          </p:cNvSpPr>
          <p:nvPr>
            <p:ph type="body" idx="3"/>
          </p:nvPr>
        </p:nvSpPr>
        <p:spPr>
          <a:xfrm>
            <a:off x="6057306" y="1761530"/>
            <a:ext cx="2578894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text &amp; image">
  <p:cSld name="Content slide - 1 column text &amp; imag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5"/>
          <p:cNvSpPr>
            <a:spLocks noGrp="1"/>
          </p:cNvSpPr>
          <p:nvPr>
            <p:ph type="pic" idx="2"/>
          </p:nvPr>
        </p:nvSpPr>
        <p:spPr>
          <a:xfrm>
            <a:off x="4572000" y="2"/>
            <a:ext cx="4572000" cy="4732139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340" name="Google Shape;340;p75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5"/>
          <p:cNvSpPr txBox="1">
            <a:spLocks noGrp="1"/>
          </p:cNvSpPr>
          <p:nvPr>
            <p:ph type="body" idx="1"/>
          </p:nvPr>
        </p:nvSpPr>
        <p:spPr>
          <a:xfrm>
            <a:off x="197646" y="1773777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5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- 1 column text &amp; table">
  <p:cSld name="1_Content slide - 1 column text &amp; table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6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6"/>
          <p:cNvSpPr txBox="1">
            <a:spLocks noGrp="1"/>
          </p:cNvSpPr>
          <p:nvPr>
            <p:ph type="body" idx="1"/>
          </p:nvPr>
        </p:nvSpPr>
        <p:spPr>
          <a:xfrm>
            <a:off x="197646" y="1773777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76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full image">
  <p:cSld name="Content slide - full image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7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7"/>
          <p:cNvSpPr>
            <a:spLocks noGrp="1"/>
          </p:cNvSpPr>
          <p:nvPr>
            <p:ph type="pic" idx="2"/>
          </p:nvPr>
        </p:nvSpPr>
        <p:spPr>
          <a:xfrm>
            <a:off x="0" y="748905"/>
            <a:ext cx="9144000" cy="3983236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bullets">
  <p:cSld name="Content slide - 1 column bulle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8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8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8"/>
          <p:cNvSpPr txBox="1">
            <a:spLocks noGrp="1"/>
          </p:cNvSpPr>
          <p:nvPr>
            <p:ph type="body" idx="1"/>
          </p:nvPr>
        </p:nvSpPr>
        <p:spPr>
          <a:xfrm>
            <a:off x="197644" y="1761531"/>
            <a:ext cx="8437364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2 column bullets">
  <p:cSld name="Content slide - 2 column bullets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9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79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7" name="Google Shape;357;p79"/>
          <p:cNvCxnSpPr/>
          <p:nvPr/>
        </p:nvCxnSpPr>
        <p:spPr>
          <a:xfrm>
            <a:off x="4403700" y="1770459"/>
            <a:ext cx="0" cy="2719072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79"/>
          <p:cNvSpPr txBox="1">
            <a:spLocks noGrp="1"/>
          </p:cNvSpPr>
          <p:nvPr>
            <p:ph type="body" idx="1"/>
          </p:nvPr>
        </p:nvSpPr>
        <p:spPr>
          <a:xfrm>
            <a:off x="197644" y="1761531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9"/>
          <p:cNvSpPr txBox="1">
            <a:spLocks noGrp="1"/>
          </p:cNvSpPr>
          <p:nvPr>
            <p:ph type="body" idx="2"/>
          </p:nvPr>
        </p:nvSpPr>
        <p:spPr>
          <a:xfrm>
            <a:off x="4585693" y="1761531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bullets &amp; image">
  <p:cSld name="Content slide - 1 column bullets &amp; imag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80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0"/>
          <p:cNvSpPr>
            <a:spLocks noGrp="1"/>
          </p:cNvSpPr>
          <p:nvPr>
            <p:ph type="pic" idx="2"/>
          </p:nvPr>
        </p:nvSpPr>
        <p:spPr>
          <a:xfrm>
            <a:off x="4572000" y="2"/>
            <a:ext cx="4572000" cy="4732139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363" name="Google Shape;363;p80"/>
          <p:cNvSpPr txBox="1">
            <a:spLocks noGrp="1"/>
          </p:cNvSpPr>
          <p:nvPr>
            <p:ph type="body" idx="1"/>
          </p:nvPr>
        </p:nvSpPr>
        <p:spPr>
          <a:xfrm>
            <a:off x="197644" y="1761531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80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bullets &amp; table">
  <p:cSld name="Content slide - 1 column bullets &amp; tabl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1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1"/>
          <p:cNvSpPr txBox="1">
            <a:spLocks noGrp="1"/>
          </p:cNvSpPr>
          <p:nvPr>
            <p:ph type="body" idx="1"/>
          </p:nvPr>
        </p:nvSpPr>
        <p:spPr>
          <a:xfrm>
            <a:off x="197644" y="1761531"/>
            <a:ext cx="4050506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81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4">
  <p:cSld name="Title slide - option 4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>
            <a:spLocks noGrp="1"/>
          </p:cNvSpPr>
          <p:nvPr>
            <p:ph type="ctrTitle"/>
          </p:nvPr>
        </p:nvSpPr>
        <p:spPr>
          <a:xfrm>
            <a:off x="252000" y="858032"/>
            <a:ext cx="8640000" cy="99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37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7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 bullets">
  <p:cSld name="Content slide - 3 colum bullet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2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2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2" name="Google Shape;372;p82"/>
          <p:cNvCxnSpPr/>
          <p:nvPr/>
        </p:nvCxnSpPr>
        <p:spPr>
          <a:xfrm>
            <a:off x="2937600" y="1756488"/>
            <a:ext cx="0" cy="2719072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82"/>
          <p:cNvCxnSpPr/>
          <p:nvPr/>
        </p:nvCxnSpPr>
        <p:spPr>
          <a:xfrm>
            <a:off x="5873850" y="1756488"/>
            <a:ext cx="0" cy="2719072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4" name="Google Shape;374;p82"/>
          <p:cNvSpPr txBox="1">
            <a:spLocks noGrp="1"/>
          </p:cNvSpPr>
          <p:nvPr>
            <p:ph type="body" idx="1"/>
          </p:nvPr>
        </p:nvSpPr>
        <p:spPr>
          <a:xfrm>
            <a:off x="197645" y="1761531"/>
            <a:ext cx="2578894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82"/>
          <p:cNvSpPr txBox="1">
            <a:spLocks noGrp="1"/>
          </p:cNvSpPr>
          <p:nvPr>
            <p:ph type="body" idx="2"/>
          </p:nvPr>
        </p:nvSpPr>
        <p:spPr>
          <a:xfrm>
            <a:off x="3118108" y="1761531"/>
            <a:ext cx="2594681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82"/>
          <p:cNvSpPr txBox="1">
            <a:spLocks noGrp="1"/>
          </p:cNvSpPr>
          <p:nvPr>
            <p:ph type="body" idx="3"/>
          </p:nvPr>
        </p:nvSpPr>
        <p:spPr>
          <a:xfrm>
            <a:off x="6054357" y="1761532"/>
            <a:ext cx="2578894" cy="270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2 column bullets &amp; text">
  <p:cSld name="Content slide - 2 column bullets &amp; 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3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83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83"/>
          <p:cNvSpPr txBox="1">
            <a:spLocks noGrp="1"/>
          </p:cNvSpPr>
          <p:nvPr>
            <p:ph type="body" idx="1"/>
          </p:nvPr>
        </p:nvSpPr>
        <p:spPr>
          <a:xfrm>
            <a:off x="197646" y="1770460"/>
            <a:ext cx="2578894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381" name="Google Shape;381;p83"/>
          <p:cNvCxnSpPr/>
          <p:nvPr/>
        </p:nvCxnSpPr>
        <p:spPr>
          <a:xfrm>
            <a:off x="5873850" y="1756488"/>
            <a:ext cx="0" cy="2719072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" name="Google Shape;382;p83"/>
          <p:cNvSpPr txBox="1">
            <a:spLocks noGrp="1"/>
          </p:cNvSpPr>
          <p:nvPr>
            <p:ph type="body" idx="2"/>
          </p:nvPr>
        </p:nvSpPr>
        <p:spPr>
          <a:xfrm>
            <a:off x="3118108" y="1761531"/>
            <a:ext cx="2594681" cy="271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83"/>
          <p:cNvSpPr txBox="1">
            <a:spLocks noGrp="1"/>
          </p:cNvSpPr>
          <p:nvPr>
            <p:ph type="body" idx="3"/>
          </p:nvPr>
        </p:nvSpPr>
        <p:spPr>
          <a:xfrm>
            <a:off x="6054357" y="1761532"/>
            <a:ext cx="2578894" cy="270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 column bullets &amp; text">
  <p:cSld name="Content slide - 1 column bullets &amp; 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4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84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84"/>
          <p:cNvSpPr txBox="1">
            <a:spLocks noGrp="1"/>
          </p:cNvSpPr>
          <p:nvPr>
            <p:ph type="body" idx="1"/>
          </p:nvPr>
        </p:nvSpPr>
        <p:spPr>
          <a:xfrm>
            <a:off x="197646" y="1770460"/>
            <a:ext cx="5508427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84"/>
          <p:cNvSpPr txBox="1">
            <a:spLocks noGrp="1"/>
          </p:cNvSpPr>
          <p:nvPr>
            <p:ph type="body" idx="2"/>
          </p:nvPr>
        </p:nvSpPr>
        <p:spPr>
          <a:xfrm>
            <a:off x="6054357" y="1761532"/>
            <a:ext cx="2578894" cy="270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en">
  <p:cSld name="Divider - Green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5"/>
          <p:cNvSpPr/>
          <p:nvPr/>
        </p:nvSpPr>
        <p:spPr>
          <a:xfrm>
            <a:off x="-1" y="1761532"/>
            <a:ext cx="9144002" cy="339366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391" name="Google Shape;391;p85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85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Teal">
  <p:cSld name="Divider - Teal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6"/>
          <p:cNvSpPr/>
          <p:nvPr/>
        </p:nvSpPr>
        <p:spPr>
          <a:xfrm>
            <a:off x="-1" y="1761532"/>
            <a:ext cx="9144002" cy="3393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395" name="Google Shape;395;p86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86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">
  <p:cSld name="Divider - Blue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7"/>
          <p:cNvSpPr/>
          <p:nvPr/>
        </p:nvSpPr>
        <p:spPr>
          <a:xfrm>
            <a:off x="-1" y="1761532"/>
            <a:ext cx="9144002" cy="3393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399" name="Google Shape;399;p87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87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Red">
  <p:cSld name="Divider - Red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8"/>
          <p:cNvSpPr/>
          <p:nvPr/>
        </p:nvSpPr>
        <p:spPr>
          <a:xfrm>
            <a:off x="-1" y="1761532"/>
            <a:ext cx="9144002" cy="3393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403" name="Google Shape;403;p88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88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y">
  <p:cSld name="Divider - Gre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9"/>
          <p:cNvSpPr/>
          <p:nvPr/>
        </p:nvSpPr>
        <p:spPr>
          <a:xfrm>
            <a:off x="-1" y="1761532"/>
            <a:ext cx="9144002" cy="3393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407" name="Google Shape;407;p89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89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&amp; Contact">
  <p:cSld name="Questions &amp; Contac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0"/>
          <p:cNvSpPr/>
          <p:nvPr/>
        </p:nvSpPr>
        <p:spPr>
          <a:xfrm>
            <a:off x="1" y="1761530"/>
            <a:ext cx="9144002" cy="31155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411" name="Google Shape;411;p90"/>
          <p:cNvSpPr txBox="1">
            <a:spLocks noGrp="1"/>
          </p:cNvSpPr>
          <p:nvPr>
            <p:ph type="body" idx="1"/>
          </p:nvPr>
        </p:nvSpPr>
        <p:spPr>
          <a:xfrm>
            <a:off x="107157" y="2021681"/>
            <a:ext cx="7975402" cy="27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270000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12" name="Google Shape;412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61" y="3131815"/>
            <a:ext cx="350571" cy="3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503" y="3675571"/>
            <a:ext cx="404486" cy="3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503" y="2617308"/>
            <a:ext cx="404486" cy="34336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90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90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90"/>
          <p:cNvSpPr txBox="1">
            <a:spLocks noGrp="1"/>
          </p:cNvSpPr>
          <p:nvPr>
            <p:ph type="body" idx="2"/>
          </p:nvPr>
        </p:nvSpPr>
        <p:spPr>
          <a:xfrm>
            <a:off x="527594" y="2571742"/>
            <a:ext cx="7837739" cy="37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90"/>
          <p:cNvSpPr txBox="1">
            <a:spLocks noGrp="1"/>
          </p:cNvSpPr>
          <p:nvPr>
            <p:ph type="body" idx="3"/>
          </p:nvPr>
        </p:nvSpPr>
        <p:spPr>
          <a:xfrm>
            <a:off x="534592" y="3107336"/>
            <a:ext cx="7830741" cy="37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90"/>
          <p:cNvSpPr txBox="1">
            <a:spLocks noGrp="1"/>
          </p:cNvSpPr>
          <p:nvPr>
            <p:ph type="body" idx="4"/>
          </p:nvPr>
        </p:nvSpPr>
        <p:spPr>
          <a:xfrm>
            <a:off x="527593" y="3663113"/>
            <a:ext cx="1330302" cy="71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90"/>
          <p:cNvSpPr txBox="1">
            <a:spLocks noGrp="1"/>
          </p:cNvSpPr>
          <p:nvPr>
            <p:ph type="body" idx="5"/>
          </p:nvPr>
        </p:nvSpPr>
        <p:spPr>
          <a:xfrm>
            <a:off x="1733114" y="3663113"/>
            <a:ext cx="1691733" cy="37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90"/>
          <p:cNvSpPr txBox="1">
            <a:spLocks noGrp="1"/>
          </p:cNvSpPr>
          <p:nvPr>
            <p:ph type="body" idx="6"/>
          </p:nvPr>
        </p:nvSpPr>
        <p:spPr>
          <a:xfrm>
            <a:off x="3588089" y="3663113"/>
            <a:ext cx="1984929" cy="71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90"/>
          <p:cNvSpPr txBox="1">
            <a:spLocks noGrp="1"/>
          </p:cNvSpPr>
          <p:nvPr>
            <p:ph type="body" idx="7"/>
          </p:nvPr>
        </p:nvSpPr>
        <p:spPr>
          <a:xfrm>
            <a:off x="5429623" y="3663113"/>
            <a:ext cx="1691733" cy="71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34275" rIns="68575" bIns="34275" anchor="t" anchorCtr="0">
            <a:spAutoFit/>
          </a:bodyPr>
          <a:lstStyle>
            <a:lvl1pPr marL="457200" lvl="0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1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4">
  <p:cSld name="1_Title slide - option 4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ctrTitle"/>
          </p:nvPr>
        </p:nvSpPr>
        <p:spPr>
          <a:xfrm>
            <a:off x="252000" y="989556"/>
            <a:ext cx="8640000" cy="86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38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8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8"/>
          <p:cNvSpPr/>
          <p:nvPr/>
        </p:nvSpPr>
        <p:spPr>
          <a:xfrm>
            <a:off x="-1" y="-6009"/>
            <a:ext cx="9144002" cy="8505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54" name="Google Shape;5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99" y="56982"/>
            <a:ext cx="1803781" cy="78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8413" y="108947"/>
            <a:ext cx="1325586" cy="657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5">
  <p:cSld name="Title slide - option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2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2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428" name="Google Shape;428;p92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9" name="Google Shape;429;p92"/>
          <p:cNvSpPr/>
          <p:nvPr/>
        </p:nvSpPr>
        <p:spPr>
          <a:xfrm>
            <a:off x="7531090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430" name="Google Shape;430;p92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92"/>
          <p:cNvSpPr>
            <a:spLocks noGrp="1"/>
          </p:cNvSpPr>
          <p:nvPr>
            <p:ph type="pic" idx="3"/>
          </p:nvPr>
        </p:nvSpPr>
        <p:spPr>
          <a:xfrm>
            <a:off x="3577936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32" name="Google Shape;432;p92"/>
          <p:cNvSpPr>
            <a:spLocks noGrp="1"/>
          </p:cNvSpPr>
          <p:nvPr>
            <p:ph type="pic" idx="4"/>
          </p:nvPr>
        </p:nvSpPr>
        <p:spPr>
          <a:xfrm>
            <a:off x="49281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33" name="Google Shape;433;p92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4" name="Google Shape;434;p92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5" name="Google Shape;435;p92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6" name="Google Shape;436;p92"/>
          <p:cNvSpPr>
            <a:spLocks noGrp="1"/>
          </p:cNvSpPr>
          <p:nvPr>
            <p:ph type="pic" idx="5"/>
          </p:nvPr>
        </p:nvSpPr>
        <p:spPr>
          <a:xfrm>
            <a:off x="6273703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92"/>
          <p:cNvSpPr/>
          <p:nvPr/>
        </p:nvSpPr>
        <p:spPr>
          <a:xfrm>
            <a:off x="0" y="4735774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92"/>
          <p:cNvSpPr/>
          <p:nvPr/>
        </p:nvSpPr>
        <p:spPr>
          <a:xfrm>
            <a:off x="4217158" y="4735774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5">
  <p:cSld name="1_Title slide - option 5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3"/>
          <p:cNvSpPr/>
          <p:nvPr/>
        </p:nvSpPr>
        <p:spPr>
          <a:xfrm>
            <a:off x="-1" y="-6009"/>
            <a:ext cx="9144002" cy="68764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441" name="Google Shape;441;p93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3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443" name="Google Shape;443;p93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4" name="Google Shape;444;p93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93"/>
          <p:cNvSpPr>
            <a:spLocks noGrp="1"/>
          </p:cNvSpPr>
          <p:nvPr>
            <p:ph type="pic" idx="3"/>
          </p:nvPr>
        </p:nvSpPr>
        <p:spPr>
          <a:xfrm>
            <a:off x="3577936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p93"/>
          <p:cNvSpPr>
            <a:spLocks noGrp="1"/>
          </p:cNvSpPr>
          <p:nvPr>
            <p:ph type="pic" idx="4"/>
          </p:nvPr>
        </p:nvSpPr>
        <p:spPr>
          <a:xfrm>
            <a:off x="49281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47" name="Google Shape;447;p93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8" name="Google Shape;448;p93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9" name="Google Shape;449;p93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93"/>
          <p:cNvSpPr>
            <a:spLocks noGrp="1"/>
          </p:cNvSpPr>
          <p:nvPr>
            <p:ph type="pic" idx="5"/>
          </p:nvPr>
        </p:nvSpPr>
        <p:spPr>
          <a:xfrm>
            <a:off x="6273703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93"/>
          <p:cNvSpPr/>
          <p:nvPr/>
        </p:nvSpPr>
        <p:spPr>
          <a:xfrm>
            <a:off x="0" y="4735774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93"/>
          <p:cNvSpPr/>
          <p:nvPr/>
        </p:nvSpPr>
        <p:spPr>
          <a:xfrm>
            <a:off x="4217158" y="4735774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3"/>
          <p:cNvSpPr/>
          <p:nvPr/>
        </p:nvSpPr>
        <p:spPr>
          <a:xfrm>
            <a:off x="7531090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pic>
        <p:nvPicPr>
          <p:cNvPr id="454" name="Google Shape;454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00" y="54000"/>
            <a:ext cx="1803780" cy="5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- 1 column">
  <p:cSld name="2_Content - 1 colum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4"/>
          <p:cNvSpPr txBox="1">
            <a:spLocks noGrp="1"/>
          </p:cNvSpPr>
          <p:nvPr>
            <p:ph type="body" idx="1"/>
          </p:nvPr>
        </p:nvSpPr>
        <p:spPr>
          <a:xfrm>
            <a:off x="197645" y="1761531"/>
            <a:ext cx="4050507" cy="270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94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94"/>
          <p:cNvSpPr txBox="1">
            <a:spLocks noGrp="1"/>
          </p:cNvSpPr>
          <p:nvPr>
            <p:ph type="sldNum" idx="12"/>
          </p:nvPr>
        </p:nvSpPr>
        <p:spPr>
          <a:xfrm>
            <a:off x="3851910" y="4802318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2 columns thirds">
  <p:cSld name="Content - 2 columns thirds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5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95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567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95"/>
          <p:cNvSpPr txBox="1">
            <a:spLocks noGrp="1"/>
          </p:cNvSpPr>
          <p:nvPr>
            <p:ph type="body" idx="2"/>
          </p:nvPr>
        </p:nvSpPr>
        <p:spPr>
          <a:xfrm>
            <a:off x="619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463" name="Google Shape;463;p95"/>
          <p:cNvCxnSpPr/>
          <p:nvPr/>
        </p:nvCxnSpPr>
        <p:spPr>
          <a:xfrm>
            <a:off x="6057352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p95"/>
          <p:cNvSpPr txBox="1">
            <a:spLocks noGrp="1"/>
          </p:cNvSpPr>
          <p:nvPr>
            <p:ph type="sldNum" idx="12"/>
          </p:nvPr>
        </p:nvSpPr>
        <p:spPr>
          <a:xfrm>
            <a:off x="3851910" y="4802318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3 columns">
  <p:cSld name="Content - 3 columns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6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96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96"/>
          <p:cNvSpPr txBox="1">
            <a:spLocks noGrp="1"/>
          </p:cNvSpPr>
          <p:nvPr>
            <p:ph type="body" idx="2"/>
          </p:nvPr>
        </p:nvSpPr>
        <p:spPr>
          <a:xfrm>
            <a:off x="619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469" name="Google Shape;469;p96"/>
          <p:cNvCxnSpPr/>
          <p:nvPr/>
        </p:nvCxnSpPr>
        <p:spPr>
          <a:xfrm>
            <a:off x="3093513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0" name="Google Shape;470;p96"/>
          <p:cNvSpPr txBox="1">
            <a:spLocks noGrp="1"/>
          </p:cNvSpPr>
          <p:nvPr>
            <p:ph type="body" idx="3"/>
          </p:nvPr>
        </p:nvSpPr>
        <p:spPr>
          <a:xfrm>
            <a:off x="322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471" name="Google Shape;471;p96"/>
          <p:cNvCxnSpPr/>
          <p:nvPr/>
        </p:nvCxnSpPr>
        <p:spPr>
          <a:xfrm>
            <a:off x="6057352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2" name="Google Shape;472;p96"/>
          <p:cNvSpPr txBox="1">
            <a:spLocks noGrp="1"/>
          </p:cNvSpPr>
          <p:nvPr>
            <p:ph type="sldNum" idx="12"/>
          </p:nvPr>
        </p:nvSpPr>
        <p:spPr>
          <a:xfrm>
            <a:off x="3851910" y="4802318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1 column + image">
  <p:cSld name="Content - 1 column + imag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7"/>
          <p:cNvSpPr txBox="1">
            <a:spLocks noGrp="1"/>
          </p:cNvSpPr>
          <p:nvPr>
            <p:ph type="title"/>
          </p:nvPr>
        </p:nvSpPr>
        <p:spPr>
          <a:xfrm>
            <a:off x="252001" y="699741"/>
            <a:ext cx="4087988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97"/>
          <p:cNvSpPr txBox="1">
            <a:spLocks noGrp="1"/>
          </p:cNvSpPr>
          <p:nvPr>
            <p:ph type="body" idx="1"/>
          </p:nvPr>
        </p:nvSpPr>
        <p:spPr>
          <a:xfrm>
            <a:off x="252001" y="1548000"/>
            <a:ext cx="4087988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97"/>
          <p:cNvSpPr/>
          <p:nvPr/>
        </p:nvSpPr>
        <p:spPr>
          <a:xfrm>
            <a:off x="4562272" y="1"/>
            <a:ext cx="4572000" cy="4716780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97"/>
          <p:cNvSpPr txBox="1">
            <a:spLocks noGrp="1"/>
          </p:cNvSpPr>
          <p:nvPr>
            <p:ph type="sldNum" idx="12"/>
          </p:nvPr>
        </p:nvSpPr>
        <p:spPr>
          <a:xfrm>
            <a:off x="3851910" y="4802318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full image">
  <p:cSld name="Content - full image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98"/>
          <p:cNvSpPr/>
          <p:nvPr/>
        </p:nvSpPr>
        <p:spPr>
          <a:xfrm>
            <a:off x="0" y="709469"/>
            <a:ext cx="9144000" cy="4022385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98"/>
          <p:cNvSpPr>
            <a:spLocks noGrp="1"/>
          </p:cNvSpPr>
          <p:nvPr>
            <p:ph type="pic" idx="2"/>
          </p:nvPr>
        </p:nvSpPr>
        <p:spPr>
          <a:xfrm>
            <a:off x="252413" y="818867"/>
            <a:ext cx="8639175" cy="3789647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98"/>
          <p:cNvSpPr txBox="1">
            <a:spLocks noGrp="1"/>
          </p:cNvSpPr>
          <p:nvPr>
            <p:ph type="sldNum" idx="12"/>
          </p:nvPr>
        </p:nvSpPr>
        <p:spPr>
          <a:xfrm>
            <a:off x="3851910" y="4802318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Contact">
  <p:cSld name="Question Contact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99"/>
          <p:cNvSpPr/>
          <p:nvPr/>
        </p:nvSpPr>
        <p:spPr>
          <a:xfrm>
            <a:off x="0" y="1822593"/>
            <a:ext cx="9144000" cy="3415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99"/>
          <p:cNvSpPr txBox="1">
            <a:spLocks noGrp="1"/>
          </p:cNvSpPr>
          <p:nvPr>
            <p:ph type="title"/>
          </p:nvPr>
        </p:nvSpPr>
        <p:spPr>
          <a:xfrm>
            <a:off x="252000" y="699740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99"/>
          <p:cNvSpPr/>
          <p:nvPr/>
        </p:nvSpPr>
        <p:spPr>
          <a:xfrm>
            <a:off x="0" y="4827214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99"/>
          <p:cNvSpPr/>
          <p:nvPr/>
        </p:nvSpPr>
        <p:spPr>
          <a:xfrm>
            <a:off x="4217158" y="4827214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99"/>
          <p:cNvSpPr txBox="1"/>
          <p:nvPr/>
        </p:nvSpPr>
        <p:spPr>
          <a:xfrm>
            <a:off x="786704" y="2627165"/>
            <a:ext cx="810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99"/>
          <p:cNvSpPr txBox="1">
            <a:spLocks noGrp="1"/>
          </p:cNvSpPr>
          <p:nvPr>
            <p:ph type="body" idx="1"/>
          </p:nvPr>
        </p:nvSpPr>
        <p:spPr>
          <a:xfrm>
            <a:off x="786704" y="3994278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99"/>
          <p:cNvSpPr txBox="1">
            <a:spLocks noGrp="1"/>
          </p:cNvSpPr>
          <p:nvPr>
            <p:ph type="body" idx="2"/>
          </p:nvPr>
        </p:nvSpPr>
        <p:spPr>
          <a:xfrm>
            <a:off x="786704" y="3308732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90" name="Google Shape;490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162" y="3293168"/>
            <a:ext cx="357677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001" y="2617307"/>
            <a:ext cx="467999" cy="3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- option 5">
  <p:cSld name="2_Title slide - option 5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0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00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495" name="Google Shape;495;p100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6" name="Google Shape;496;p100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497" name="Google Shape;497;p100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100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499" name="Google Shape;499;p100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00" name="Google Shape;500;p100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1" name="Google Shape;501;p100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2" name="Google Shape;502;p100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3" name="Google Shape;503;p100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100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00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- option 5">
  <p:cSld name="3_Title slide - option 5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1"/>
          <p:cNvSpPr/>
          <p:nvPr/>
        </p:nvSpPr>
        <p:spPr>
          <a:xfrm>
            <a:off x="-1" y="-6009"/>
            <a:ext cx="9144002" cy="68764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508" name="Google Shape;508;p101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01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510" name="Google Shape;510;p101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1" name="Google Shape;511;p101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12" name="Google Shape;512;p101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101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14" name="Google Shape;514;p101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5" name="Google Shape;515;p101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6" name="Google Shape;516;p101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7" name="Google Shape;517;p101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101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01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01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pic>
        <p:nvPicPr>
          <p:cNvPr id="521" name="Google Shape;521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00" y="54000"/>
            <a:ext cx="1803780" cy="5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5">
  <p:cSld name="Title slide - option 5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ctrTitle"/>
          </p:nvPr>
        </p:nvSpPr>
        <p:spPr>
          <a:xfrm>
            <a:off x="252000" y="995818"/>
            <a:ext cx="8640000" cy="86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59" name="Google Shape;59;p39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39"/>
          <p:cNvSpPr/>
          <p:nvPr/>
        </p:nvSpPr>
        <p:spPr>
          <a:xfrm>
            <a:off x="6280653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61" name="Google Shape;61;p39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9"/>
          <p:cNvSpPr>
            <a:spLocks noGrp="1"/>
          </p:cNvSpPr>
          <p:nvPr>
            <p:ph type="pic" idx="3"/>
          </p:nvPr>
        </p:nvSpPr>
        <p:spPr>
          <a:xfrm>
            <a:off x="357793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9"/>
          <p:cNvSpPr>
            <a:spLocks noGrp="1"/>
          </p:cNvSpPr>
          <p:nvPr>
            <p:ph type="pic" idx="4"/>
          </p:nvPr>
        </p:nvSpPr>
        <p:spPr>
          <a:xfrm>
            <a:off x="4928103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4" name="Google Shape;64;p39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65;p39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39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39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9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- 1 column + image">
  <p:cSld name="1_Content - 1 column + imag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2"/>
          <p:cNvSpPr txBox="1">
            <a:spLocks noGrp="1"/>
          </p:cNvSpPr>
          <p:nvPr>
            <p:ph type="title"/>
          </p:nvPr>
        </p:nvSpPr>
        <p:spPr>
          <a:xfrm>
            <a:off x="252001" y="699741"/>
            <a:ext cx="4087988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02"/>
          <p:cNvSpPr txBox="1">
            <a:spLocks noGrp="1"/>
          </p:cNvSpPr>
          <p:nvPr>
            <p:ph type="body" idx="1"/>
          </p:nvPr>
        </p:nvSpPr>
        <p:spPr>
          <a:xfrm>
            <a:off x="252001" y="1548000"/>
            <a:ext cx="4087988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102"/>
          <p:cNvSpPr/>
          <p:nvPr/>
        </p:nvSpPr>
        <p:spPr>
          <a:xfrm>
            <a:off x="4562272" y="1"/>
            <a:ext cx="4572000" cy="4716780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02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- full image">
  <p:cSld name="1_Content - full image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3"/>
          <p:cNvSpPr/>
          <p:nvPr/>
        </p:nvSpPr>
        <p:spPr>
          <a:xfrm>
            <a:off x="0" y="709469"/>
            <a:ext cx="9144000" cy="4022385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03"/>
          <p:cNvSpPr>
            <a:spLocks noGrp="1"/>
          </p:cNvSpPr>
          <p:nvPr>
            <p:ph type="pic" idx="2"/>
          </p:nvPr>
        </p:nvSpPr>
        <p:spPr>
          <a:xfrm>
            <a:off x="252413" y="818868"/>
            <a:ext cx="8639175" cy="3789647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p103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estion Contact">
  <p:cSld name="1_Question Contac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4"/>
          <p:cNvSpPr/>
          <p:nvPr/>
        </p:nvSpPr>
        <p:spPr>
          <a:xfrm>
            <a:off x="0" y="1822593"/>
            <a:ext cx="9144000" cy="3415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04"/>
          <p:cNvSpPr txBox="1">
            <a:spLocks noGrp="1"/>
          </p:cNvSpPr>
          <p:nvPr>
            <p:ph type="title"/>
          </p:nvPr>
        </p:nvSpPr>
        <p:spPr>
          <a:xfrm>
            <a:off x="252000" y="699741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04"/>
          <p:cNvSpPr/>
          <p:nvPr/>
        </p:nvSpPr>
        <p:spPr>
          <a:xfrm>
            <a:off x="0" y="482721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04"/>
          <p:cNvSpPr/>
          <p:nvPr/>
        </p:nvSpPr>
        <p:spPr>
          <a:xfrm>
            <a:off x="4217158" y="482721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04"/>
          <p:cNvSpPr txBox="1"/>
          <p:nvPr/>
        </p:nvSpPr>
        <p:spPr>
          <a:xfrm>
            <a:off x="246704" y="2004607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please contact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04"/>
          <p:cNvSpPr txBox="1"/>
          <p:nvPr/>
        </p:nvSpPr>
        <p:spPr>
          <a:xfrm>
            <a:off x="786704" y="2627165"/>
            <a:ext cx="810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04"/>
          <p:cNvSpPr txBox="1">
            <a:spLocks noGrp="1"/>
          </p:cNvSpPr>
          <p:nvPr>
            <p:ph type="body" idx="1"/>
          </p:nvPr>
        </p:nvSpPr>
        <p:spPr>
          <a:xfrm>
            <a:off x="786704" y="3994278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104"/>
          <p:cNvSpPr txBox="1">
            <a:spLocks noGrp="1"/>
          </p:cNvSpPr>
          <p:nvPr>
            <p:ph type="body" idx="2"/>
          </p:nvPr>
        </p:nvSpPr>
        <p:spPr>
          <a:xfrm>
            <a:off x="786704" y="3308732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540" name="Google Shape;540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163" y="3293168"/>
            <a:ext cx="357677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420" y="3969028"/>
            <a:ext cx="415161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02" y="2617307"/>
            <a:ext cx="467999" cy="3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- option 5">
  <p:cSld name="4_Title slide - option 5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5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05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546" name="Google Shape;546;p105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7" name="Google Shape;547;p105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548" name="Google Shape;548;p105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105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105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51" name="Google Shape;551;p105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2" name="Google Shape;552;p105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3" name="Google Shape;553;p105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4" name="Google Shape;554;p105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105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05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option 5">
  <p:cSld name="5_Title slide - option 5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06"/>
          <p:cNvSpPr/>
          <p:nvPr/>
        </p:nvSpPr>
        <p:spPr>
          <a:xfrm>
            <a:off x="-1" y="-6009"/>
            <a:ext cx="9144002" cy="68764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559" name="Google Shape;559;p106"/>
          <p:cNvSpPr txBox="1">
            <a:spLocks noGrp="1"/>
          </p:cNvSpPr>
          <p:nvPr>
            <p:ph type="ctrTitle"/>
          </p:nvPr>
        </p:nvSpPr>
        <p:spPr>
          <a:xfrm>
            <a:off x="252000" y="698401"/>
            <a:ext cx="8640000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06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561" name="Google Shape;561;p106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106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06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106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5" name="Google Shape;565;p106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106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7" name="Google Shape;567;p106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8" name="Google Shape;568;p106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p106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06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06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pic>
        <p:nvPicPr>
          <p:cNvPr id="572" name="Google Shape;572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00" y="54000"/>
            <a:ext cx="1803780" cy="5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- option 5">
  <p:cSld name="6_Title slide - option 5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07"/>
          <p:cNvSpPr txBox="1">
            <a:spLocks noGrp="1"/>
          </p:cNvSpPr>
          <p:nvPr>
            <p:ph type="ctrTitle"/>
          </p:nvPr>
        </p:nvSpPr>
        <p:spPr>
          <a:xfrm>
            <a:off x="252000" y="995819"/>
            <a:ext cx="8640000" cy="86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07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576" name="Google Shape;576;p107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107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578" name="Google Shape;578;p107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79" name="Google Shape;579;p107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80" name="Google Shape;580;p107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1" name="Google Shape;581;p107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2" name="Google Shape;582;p107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3" name="Google Shape;583;p107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4" name="Google Shape;584;p107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107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07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 - option 5">
  <p:cSld name="7_Title slide - option 5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8"/>
          <p:cNvSpPr/>
          <p:nvPr/>
        </p:nvSpPr>
        <p:spPr>
          <a:xfrm>
            <a:off x="-1" y="-6009"/>
            <a:ext cx="9144002" cy="8505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589" name="Google Shape;589;p108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590" name="Google Shape;590;p108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1" name="Google Shape;591;p108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Google Shape;592;p108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108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94" name="Google Shape;594;p108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5" name="Google Shape;595;p108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6" name="Google Shape;596;p108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7" name="Google Shape;597;p108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598" name="Google Shape;598;p108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8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8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pic>
        <p:nvPicPr>
          <p:cNvPr id="601" name="Google Shape;601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7" y="40500"/>
            <a:ext cx="1803780" cy="5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08"/>
          <p:cNvSpPr txBox="1">
            <a:spLocks noGrp="1"/>
          </p:cNvSpPr>
          <p:nvPr>
            <p:ph type="ctrTitle"/>
          </p:nvPr>
        </p:nvSpPr>
        <p:spPr>
          <a:xfrm>
            <a:off x="252000" y="985598"/>
            <a:ext cx="8640000" cy="87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- 1 column + image">
  <p:cSld name="3_Content - 1 column + image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9"/>
          <p:cNvSpPr txBox="1">
            <a:spLocks noGrp="1"/>
          </p:cNvSpPr>
          <p:nvPr>
            <p:ph type="title"/>
          </p:nvPr>
        </p:nvSpPr>
        <p:spPr>
          <a:xfrm>
            <a:off x="252001" y="764089"/>
            <a:ext cx="4087988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09"/>
          <p:cNvSpPr txBox="1">
            <a:spLocks noGrp="1"/>
          </p:cNvSpPr>
          <p:nvPr>
            <p:ph type="body" idx="1"/>
          </p:nvPr>
        </p:nvSpPr>
        <p:spPr>
          <a:xfrm>
            <a:off x="252001" y="1548000"/>
            <a:ext cx="4087988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3pPr>
            <a:lvl4pPr marL="1828800" lvl="3" indent="-300037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Char char="•"/>
              <a:defRPr/>
            </a:lvl4pPr>
            <a:lvl5pPr marL="2286000" lvl="4" indent="-300037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09"/>
          <p:cNvSpPr/>
          <p:nvPr/>
        </p:nvSpPr>
        <p:spPr>
          <a:xfrm>
            <a:off x="4562272" y="1"/>
            <a:ext cx="4572000" cy="4716780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09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- full image">
  <p:cSld name="3_Content - full image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10"/>
          <p:cNvSpPr/>
          <p:nvPr/>
        </p:nvSpPr>
        <p:spPr>
          <a:xfrm>
            <a:off x="0" y="709469"/>
            <a:ext cx="9144000" cy="4022385"/>
          </a:xfrm>
          <a:prstGeom prst="rect">
            <a:avLst/>
          </a:prstGeom>
          <a:solidFill>
            <a:srgbClr val="E9E9E9"/>
          </a:solidFill>
          <a:ln w="25400" cap="flat" cmpd="sng">
            <a:solidFill>
              <a:srgbClr val="E9E9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0"/>
          <p:cNvSpPr>
            <a:spLocks noGrp="1"/>
          </p:cNvSpPr>
          <p:nvPr>
            <p:ph type="pic" idx="2"/>
          </p:nvPr>
        </p:nvSpPr>
        <p:spPr>
          <a:xfrm>
            <a:off x="2" y="709469"/>
            <a:ext cx="9143999" cy="4022385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110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grey">
  <p:cSld name="1_Divider - grey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1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1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111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11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7" name="Google Shape;617;p111"/>
          <p:cNvSpPr txBox="1">
            <a:spLocks noGrp="1"/>
          </p:cNvSpPr>
          <p:nvPr>
            <p:ph type="title"/>
          </p:nvPr>
        </p:nvSpPr>
        <p:spPr>
          <a:xfrm>
            <a:off x="252000" y="858035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2 columns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0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4087988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body" idx="2"/>
          </p:nvPr>
        </p:nvSpPr>
        <p:spPr>
          <a:xfrm>
            <a:off x="4802400" y="1548000"/>
            <a:ext cx="40896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" name="Google Shape;74;p40"/>
          <p:cNvCxnSpPr/>
          <p:nvPr/>
        </p:nvCxnSpPr>
        <p:spPr>
          <a:xfrm>
            <a:off x="4567473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0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0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blue">
  <p:cSld name="1_Divider - blue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12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12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lt2"/>
              </a:buClr>
              <a:buSzPts val="1125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112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12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3" name="Google Shape;623;p112"/>
          <p:cNvSpPr txBox="1">
            <a:spLocks noGrp="1"/>
          </p:cNvSpPr>
          <p:nvPr>
            <p:ph type="title"/>
          </p:nvPr>
        </p:nvSpPr>
        <p:spPr>
          <a:xfrm>
            <a:off x="252000" y="858035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red">
  <p:cSld name="1_Divider - red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13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13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113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13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9" name="Google Shape;629;p113"/>
          <p:cNvSpPr txBox="1">
            <a:spLocks noGrp="1"/>
          </p:cNvSpPr>
          <p:nvPr>
            <p:ph type="title"/>
          </p:nvPr>
        </p:nvSpPr>
        <p:spPr>
          <a:xfrm>
            <a:off x="252000" y="858035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teal">
  <p:cSld name="1_Divider - teal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4"/>
          <p:cNvSpPr/>
          <p:nvPr/>
        </p:nvSpPr>
        <p:spPr>
          <a:xfrm>
            <a:off x="0" y="1728000"/>
            <a:ext cx="9144000" cy="34155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14"/>
          <p:cNvSpPr txBox="1">
            <a:spLocks noGrp="1"/>
          </p:cNvSpPr>
          <p:nvPr>
            <p:ph type="body" idx="1"/>
          </p:nvPr>
        </p:nvSpPr>
        <p:spPr>
          <a:xfrm>
            <a:off x="252000" y="1976400"/>
            <a:ext cx="8640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125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114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14"/>
          <p:cNvSpPr txBox="1">
            <a:spLocks noGrp="1"/>
          </p:cNvSpPr>
          <p:nvPr>
            <p:ph type="sldNum" idx="12"/>
          </p:nvPr>
        </p:nvSpPr>
        <p:spPr>
          <a:xfrm>
            <a:off x="3851910" y="4802319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5" name="Google Shape;635;p114"/>
          <p:cNvSpPr txBox="1">
            <a:spLocks noGrp="1"/>
          </p:cNvSpPr>
          <p:nvPr>
            <p:ph type="title"/>
          </p:nvPr>
        </p:nvSpPr>
        <p:spPr>
          <a:xfrm>
            <a:off x="252000" y="858035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estion Contact">
  <p:cSld name="3_Question Conta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15"/>
          <p:cNvSpPr/>
          <p:nvPr/>
        </p:nvSpPr>
        <p:spPr>
          <a:xfrm>
            <a:off x="0" y="1822593"/>
            <a:ext cx="9144000" cy="3415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15"/>
          <p:cNvSpPr/>
          <p:nvPr/>
        </p:nvSpPr>
        <p:spPr>
          <a:xfrm>
            <a:off x="0" y="482721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	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15"/>
          <p:cNvSpPr/>
          <p:nvPr/>
        </p:nvSpPr>
        <p:spPr>
          <a:xfrm>
            <a:off x="4217158" y="482721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15"/>
          <p:cNvSpPr txBox="1"/>
          <p:nvPr/>
        </p:nvSpPr>
        <p:spPr>
          <a:xfrm>
            <a:off x="246704" y="2004607"/>
            <a:ext cx="864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please contact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15"/>
          <p:cNvSpPr txBox="1"/>
          <p:nvPr/>
        </p:nvSpPr>
        <p:spPr>
          <a:xfrm>
            <a:off x="786704" y="2627165"/>
            <a:ext cx="810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15"/>
          <p:cNvSpPr txBox="1">
            <a:spLocks noGrp="1"/>
          </p:cNvSpPr>
          <p:nvPr>
            <p:ph type="body" idx="1"/>
          </p:nvPr>
        </p:nvSpPr>
        <p:spPr>
          <a:xfrm>
            <a:off x="786704" y="3994278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115"/>
          <p:cNvSpPr txBox="1">
            <a:spLocks noGrp="1"/>
          </p:cNvSpPr>
          <p:nvPr>
            <p:ph type="body" idx="2"/>
          </p:nvPr>
        </p:nvSpPr>
        <p:spPr>
          <a:xfrm>
            <a:off x="786704" y="3308732"/>
            <a:ext cx="81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644" name="Google Shape;644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163" y="3293168"/>
            <a:ext cx="357677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420" y="3969028"/>
            <a:ext cx="415161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02" y="2617307"/>
            <a:ext cx="467999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15"/>
          <p:cNvSpPr txBox="1">
            <a:spLocks noGrp="1"/>
          </p:cNvSpPr>
          <p:nvPr>
            <p:ph type="title"/>
          </p:nvPr>
        </p:nvSpPr>
        <p:spPr>
          <a:xfrm>
            <a:off x="252000" y="858035"/>
            <a:ext cx="8640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 - option 5">
  <p:cSld name="8_Title slide - option 5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16"/>
          <p:cNvSpPr txBox="1">
            <a:spLocks noGrp="1"/>
          </p:cNvSpPr>
          <p:nvPr>
            <p:ph type="ctrTitle"/>
          </p:nvPr>
        </p:nvSpPr>
        <p:spPr>
          <a:xfrm>
            <a:off x="252000" y="995819"/>
            <a:ext cx="8640000" cy="86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16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651" name="Google Shape;651;p116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2" name="Google Shape;652;p116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sp>
        <p:nvSpPr>
          <p:cNvPr id="653" name="Google Shape;653;p116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116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55" name="Google Shape;655;p116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56" name="Google Shape;656;p116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7" name="Google Shape;657;p116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8" name="Google Shape;658;p116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rgbClr val="29292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9" name="Google Shape;659;p116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p116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16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 - option 5">
  <p:cSld name="9_Title slide - option 5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7"/>
          <p:cNvSpPr/>
          <p:nvPr/>
        </p:nvSpPr>
        <p:spPr>
          <a:xfrm>
            <a:off x="-1" y="-6009"/>
            <a:ext cx="9144002" cy="8505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664" name="Google Shape;664;p117"/>
          <p:cNvSpPr txBox="1">
            <a:spLocks noGrp="1"/>
          </p:cNvSpPr>
          <p:nvPr>
            <p:ph type="subTitle" idx="1"/>
          </p:nvPr>
        </p:nvSpPr>
        <p:spPr>
          <a:xfrm>
            <a:off x="252000" y="2129051"/>
            <a:ext cx="8640000" cy="181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/>
            </a:lvl9pPr>
          </a:lstStyle>
          <a:p>
            <a:endParaRPr/>
          </a:p>
        </p:txBody>
      </p:sp>
      <p:cxnSp>
        <p:nvCxnSpPr>
          <p:cNvPr id="665" name="Google Shape;665;p117"/>
          <p:cNvCxnSpPr/>
          <p:nvPr/>
        </p:nvCxnSpPr>
        <p:spPr>
          <a:xfrm rot="10800000">
            <a:off x="2141935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6" name="Google Shape;666;p117"/>
          <p:cNvSpPr>
            <a:spLocks noGrp="1"/>
          </p:cNvSpPr>
          <p:nvPr>
            <p:ph type="pic" idx="2"/>
          </p:nvPr>
        </p:nvSpPr>
        <p:spPr>
          <a:xfrm>
            <a:off x="2227171" y="204551"/>
            <a:ext cx="1176126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67" name="Google Shape;667;p117"/>
          <p:cNvSpPr>
            <a:spLocks noGrp="1"/>
          </p:cNvSpPr>
          <p:nvPr>
            <p:ph type="pic" idx="3"/>
          </p:nvPr>
        </p:nvSpPr>
        <p:spPr>
          <a:xfrm>
            <a:off x="3577937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17"/>
          <p:cNvSpPr>
            <a:spLocks noGrp="1"/>
          </p:cNvSpPr>
          <p:nvPr>
            <p:ph type="pic" idx="4"/>
          </p:nvPr>
        </p:nvSpPr>
        <p:spPr>
          <a:xfrm>
            <a:off x="4928105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69" name="Google Shape;669;p117"/>
          <p:cNvCxnSpPr/>
          <p:nvPr/>
        </p:nvCxnSpPr>
        <p:spPr>
          <a:xfrm rot="10800000">
            <a:off x="3490913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0" name="Google Shape;670;p117"/>
          <p:cNvCxnSpPr/>
          <p:nvPr/>
        </p:nvCxnSpPr>
        <p:spPr>
          <a:xfrm rot="10800000">
            <a:off x="4842272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1" name="Google Shape;671;p117"/>
          <p:cNvCxnSpPr/>
          <p:nvPr/>
        </p:nvCxnSpPr>
        <p:spPr>
          <a:xfrm rot="10800000">
            <a:off x="6192441" y="135000"/>
            <a:ext cx="0" cy="405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2" name="Google Shape;672;p117"/>
          <p:cNvSpPr>
            <a:spLocks noGrp="1"/>
          </p:cNvSpPr>
          <p:nvPr>
            <p:ph type="pic" idx="5"/>
          </p:nvPr>
        </p:nvSpPr>
        <p:spPr>
          <a:xfrm>
            <a:off x="6273704" y="204551"/>
            <a:ext cx="1176127" cy="270000"/>
          </a:xfrm>
          <a:prstGeom prst="rect">
            <a:avLst/>
          </a:prstGeom>
          <a:noFill/>
          <a:ln>
            <a:noFill/>
          </a:ln>
        </p:spPr>
      </p:sp>
      <p:sp>
        <p:nvSpPr>
          <p:cNvPr id="673" name="Google Shape;673;p117"/>
          <p:cNvSpPr/>
          <p:nvPr/>
        </p:nvSpPr>
        <p:spPr>
          <a:xfrm>
            <a:off x="0" y="4735775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7"/>
          <p:cNvSpPr/>
          <p:nvPr/>
        </p:nvSpPr>
        <p:spPr>
          <a:xfrm>
            <a:off x="4217158" y="4735775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2018,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17"/>
          <p:cNvSpPr/>
          <p:nvPr/>
        </p:nvSpPr>
        <p:spPr>
          <a:xfrm>
            <a:off x="7531091" y="204551"/>
            <a:ext cx="1360911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Working together </a:t>
            </a:r>
            <a:b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(enter working relationship)</a:t>
            </a:r>
            <a:endParaRPr/>
          </a:p>
        </p:txBody>
      </p:sp>
      <p:pic>
        <p:nvPicPr>
          <p:cNvPr id="676" name="Google Shape;676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07" y="40500"/>
            <a:ext cx="1803780" cy="5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17"/>
          <p:cNvSpPr txBox="1">
            <a:spLocks noGrp="1"/>
          </p:cNvSpPr>
          <p:nvPr>
            <p:ph type="ctrTitle"/>
          </p:nvPr>
        </p:nvSpPr>
        <p:spPr>
          <a:xfrm>
            <a:off x="252000" y="985598"/>
            <a:ext cx="8640000" cy="87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2 columns thirds">
  <p:cSld name="Content - 2 columns third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567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body" idx="2"/>
          </p:nvPr>
        </p:nvSpPr>
        <p:spPr>
          <a:xfrm>
            <a:off x="6192000" y="1548000"/>
            <a:ext cx="270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3" name="Google Shape;83;p41"/>
          <p:cNvCxnSpPr/>
          <p:nvPr/>
        </p:nvCxnSpPr>
        <p:spPr>
          <a:xfrm>
            <a:off x="6057352" y="1548000"/>
            <a:ext cx="0" cy="30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" name="Google Shape;8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2481" y="108947"/>
            <a:ext cx="1325586" cy="65718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1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www.metoffice.gov.uk</a:t>
            </a:r>
            <a:r>
              <a:rPr lang="en-GB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1"/>
          <p:cNvSpPr/>
          <p:nvPr/>
        </p:nvSpPr>
        <p:spPr>
          <a:xfrm>
            <a:off x="4217158" y="4735773"/>
            <a:ext cx="4926842" cy="40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Crown Copyright 2020, Met Office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55" Type="http://schemas.openxmlformats.org/officeDocument/2006/relationships/image" Target="../media/image13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3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864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/>
          <p:nvPr/>
        </p:nvSpPr>
        <p:spPr>
          <a:xfrm>
            <a:off x="0" y="4735773"/>
            <a:ext cx="9144000" cy="4077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0" tIns="45700" rIns="36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0"/>
          <p:cNvSpPr txBox="1">
            <a:spLocks noGrp="1"/>
          </p:cNvSpPr>
          <p:nvPr>
            <p:ph type="sldNum" idx="12"/>
          </p:nvPr>
        </p:nvSpPr>
        <p:spPr>
          <a:xfrm>
            <a:off x="3851910" y="4802317"/>
            <a:ext cx="143637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4"/>
          <p:cNvSpPr txBox="1">
            <a:spLocks noGrp="1"/>
          </p:cNvSpPr>
          <p:nvPr>
            <p:ph type="ftr" idx="11"/>
          </p:nvPr>
        </p:nvSpPr>
        <p:spPr>
          <a:xfrm>
            <a:off x="0" y="4732141"/>
            <a:ext cx="9144000" cy="411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36000" rIns="68575" bIns="27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64"/>
          <p:cNvSpPr txBox="1">
            <a:spLocks noGrp="1"/>
          </p:cNvSpPr>
          <p:nvPr>
            <p:ph type="title"/>
          </p:nvPr>
        </p:nvSpPr>
        <p:spPr>
          <a:xfrm>
            <a:off x="197644" y="1039783"/>
            <a:ext cx="84375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64"/>
          <p:cNvSpPr txBox="1">
            <a:spLocks noGrp="1"/>
          </p:cNvSpPr>
          <p:nvPr>
            <p:ph type="body" idx="1"/>
          </p:nvPr>
        </p:nvSpPr>
        <p:spPr>
          <a:xfrm>
            <a:off x="197645" y="1761531"/>
            <a:ext cx="4050507" cy="270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l" rtl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0037" algn="l" rtl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0037" algn="l" rtl="0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9087" algn="l" rtl="0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8" name="Google Shape;268;p64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183946" y="54592"/>
            <a:ext cx="1802343" cy="565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32">
          <p15:clr>
            <a:srgbClr val="F26B43"/>
          </p15:clr>
        </p15:guide>
        <p15:guide id="2" pos="423">
          <p15:clr>
            <a:srgbClr val="F26B43"/>
          </p15:clr>
        </p15:guide>
        <p15:guide id="3" pos="14507">
          <p15:clr>
            <a:srgbClr val="F26B43"/>
          </p15:clr>
        </p15:guide>
        <p15:guide id="4" orient="horz" pos="7949">
          <p15:clr>
            <a:srgbClr val="F26B43"/>
          </p15:clr>
        </p15:guide>
        <p15:guide id="5" orient="horz" pos="7518">
          <p15:clr>
            <a:srgbClr val="F26B43"/>
          </p15:clr>
        </p15:guide>
        <p15:guide id="6" orient="horz" pos="1735">
          <p15:clr>
            <a:srgbClr val="F26B43"/>
          </p15:clr>
        </p15:guide>
        <p15:guide id="7" orient="horz" pos="2959">
          <p15:clr>
            <a:srgbClr val="F26B43"/>
          </p15:clr>
        </p15:guide>
        <p15:guide id="8" orient="horz" pos="2506">
          <p15:clr>
            <a:srgbClr val="F26B43"/>
          </p15:clr>
        </p15:guide>
        <p15:guide id="9" pos="4664">
          <p15:clr>
            <a:srgbClr val="F26B43"/>
          </p15:clr>
        </p15:guide>
        <p15:guide id="10" pos="9585">
          <p15:clr>
            <a:srgbClr val="F26B43"/>
          </p15:clr>
        </p15:guide>
        <p15:guide id="11" pos="5231">
          <p15:clr>
            <a:srgbClr val="F26B43"/>
          </p15:clr>
        </p15:guide>
        <p15:guide id="12" pos="10152">
          <p15:clr>
            <a:srgbClr val="F26B43"/>
          </p15:clr>
        </p15:guide>
        <p15:guide id="13" pos="7136">
          <p15:clr>
            <a:srgbClr val="F26B43"/>
          </p15:clr>
        </p15:guide>
        <p15:guide id="14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804" y="4899659"/>
            <a:ext cx="138856" cy="15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0307" y="4736475"/>
            <a:ext cx="138856" cy="87428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"/>
          <p:cNvSpPr txBox="1"/>
          <p:nvPr/>
        </p:nvSpPr>
        <p:spPr>
          <a:xfrm>
            <a:off x="155829" y="3778663"/>
            <a:ext cx="3506522" cy="79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Jessica Stacey</a:t>
            </a:r>
            <a:endParaRPr/>
          </a:p>
        </p:txBody>
      </p:sp>
      <p:cxnSp>
        <p:nvCxnSpPr>
          <p:cNvPr id="686" name="Google Shape;686;p1"/>
          <p:cNvCxnSpPr/>
          <p:nvPr/>
        </p:nvCxnSpPr>
        <p:spPr>
          <a:xfrm>
            <a:off x="433687" y="2571750"/>
            <a:ext cx="3736114" cy="0"/>
          </a:xfrm>
          <a:prstGeom prst="straightConnector1">
            <a:avLst/>
          </a:prstGeom>
          <a:noFill/>
          <a:ln w="38100" cap="flat" cmpd="sng">
            <a:solidFill>
              <a:srgbClr val="B9D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1"/>
          <p:cNvSpPr txBox="1">
            <a:spLocks noGrp="1"/>
          </p:cNvSpPr>
          <p:nvPr>
            <p:ph type="ctrTitle"/>
          </p:nvPr>
        </p:nvSpPr>
        <p:spPr>
          <a:xfrm>
            <a:off x="367011" y="929293"/>
            <a:ext cx="4309491" cy="158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GB" sz="2400"/>
              <a:t>Predictions of </a:t>
            </a:r>
            <a:r>
              <a:rPr lang="en-GB" sz="2400" b="1"/>
              <a:t>future water scarcity</a:t>
            </a:r>
            <a:r>
              <a:rPr lang="en-GB" sz="2400"/>
              <a:t>: How important is the </a:t>
            </a:r>
            <a:r>
              <a:rPr lang="en-GB" sz="2400" b="1"/>
              <a:t>plant physiological response </a:t>
            </a:r>
            <a:r>
              <a:rPr lang="en-GB" sz="2400"/>
              <a:t>to rising CO</a:t>
            </a:r>
            <a:r>
              <a:rPr lang="en-GB" sz="1400"/>
              <a:t>2</a:t>
            </a:r>
            <a:r>
              <a:rPr lang="en-GB" sz="2400"/>
              <a:t>?</a:t>
            </a:r>
            <a:br>
              <a:rPr lang="en-GB" sz="2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GB" sz="2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J. Stacey</a:t>
            </a:r>
            <a:r>
              <a:rPr lang="en-GB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, R. Betts, A. Hartley, </a:t>
            </a:r>
            <a:br>
              <a:rPr lang="en-GB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L. Mercado </a:t>
            </a:r>
            <a:endParaRPr sz="28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Google Shape;688;p1"/>
          <p:cNvSpPr txBox="1"/>
          <p:nvPr/>
        </p:nvSpPr>
        <p:spPr>
          <a:xfrm>
            <a:off x="155829" y="4230752"/>
            <a:ext cx="5650611" cy="92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Climate Scientist, Met Office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Postgrad Student, University of Exeter</a:t>
            </a:r>
            <a:endParaRPr sz="2400" b="0" i="0" u="none" strike="noStrike" cap="none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9" name="Google Shape;6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0535" y="107858"/>
            <a:ext cx="1247966" cy="462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0"/>
          <p:cNvSpPr txBox="1">
            <a:spLocks noGrp="1"/>
          </p:cNvSpPr>
          <p:nvPr>
            <p:ph type="title"/>
          </p:nvPr>
        </p:nvSpPr>
        <p:spPr>
          <a:xfrm>
            <a:off x="84360" y="151224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Calculating contributing factors</a:t>
            </a:r>
            <a:endParaRPr/>
          </a:p>
        </p:txBody>
      </p:sp>
      <p:graphicFrame>
        <p:nvGraphicFramePr>
          <p:cNvPr id="906" name="Google Shape;906;p10"/>
          <p:cNvGraphicFramePr/>
          <p:nvPr/>
        </p:nvGraphicFramePr>
        <p:xfrm>
          <a:off x="0" y="807721"/>
          <a:ext cx="9144025" cy="3911513"/>
        </p:xfrm>
        <a:graphic>
          <a:graphicData uri="http://schemas.openxmlformats.org/drawingml/2006/table">
            <a:tbl>
              <a:tblPr>
                <a:noFill/>
                <a:tableStyleId>{2AF88BD4-CAEB-4F31-BC68-64317307800E}</a:tableStyleId>
              </a:tblPr>
              <a:tblGrid>
                <a:gridCol w="173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Pre-industrial veg. distribution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 veg. distribution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Difference shows…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Pre-industrial CO</a:t>
                      </a:r>
                      <a:r>
                        <a:rPr lang="en-GB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E1.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</a:t>
                      </a:r>
                      <a:endParaRPr sz="14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E2.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ΔVEG_DIST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 DIST</a:t>
                      </a: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Vegetation distribution changes due to climate changes only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 CO</a:t>
                      </a:r>
                      <a:r>
                        <a:rPr lang="en-GB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E3.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ΔPLANT_P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HYS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E4.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ΔVEG_DIST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ΔPLANT_P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HYS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 DIST (with PHYS change):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Vegetation distribution changes due to CO2 effects &amp; climate (includes stomatal effect on change on additional leaf area)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Difference shows…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STOM (no VEG DIST change):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Stomatal effect (land use change only)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PLANT PHYS: 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Combined changes due to stomatal and CO</a:t>
                      </a:r>
                      <a:r>
                        <a:rPr lang="en-GB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fertilisation effects 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07" name="Google Shape;907;p10" descr="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49233"/>
          <a:stretch/>
        </p:blipFill>
        <p:spPr>
          <a:xfrm>
            <a:off x="1354508" y="1510068"/>
            <a:ext cx="276959" cy="26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0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5781" y="1097280"/>
            <a:ext cx="240957" cy="27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0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3782" y="940977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0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6402" y="1032550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0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3205" y="1032551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0" descr="Circl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 l="58180"/>
          <a:stretch/>
        </p:blipFill>
        <p:spPr>
          <a:xfrm>
            <a:off x="1354508" y="2529840"/>
            <a:ext cx="276959" cy="327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1"/>
          <p:cNvSpPr txBox="1"/>
          <p:nvPr/>
        </p:nvSpPr>
        <p:spPr>
          <a:xfrm>
            <a:off x="252000" y="324134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mean river flow in the four experiments</a:t>
            </a:r>
            <a:endParaRPr/>
          </a:p>
        </p:txBody>
      </p:sp>
      <p:sp>
        <p:nvSpPr>
          <p:cNvPr id="919" name="Google Shape;919;p11"/>
          <p:cNvSpPr txBox="1"/>
          <p:nvPr/>
        </p:nvSpPr>
        <p:spPr>
          <a:xfrm>
            <a:off x="0" y="4560114"/>
            <a:ext cx="9144000" cy="584775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PLANT_PHYS increases</a:t>
            </a: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global mean river flow, especially in future, while the contribution from </a:t>
            </a:r>
            <a:r>
              <a:rPr lang="en-GB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VEG_DIST </a:t>
            </a: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 become relatively smaller</a:t>
            </a:r>
            <a:endParaRPr/>
          </a:p>
        </p:txBody>
      </p:sp>
      <p:pic>
        <p:nvPicPr>
          <p:cNvPr id="920" name="Google Shape;920;p11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" y="976596"/>
            <a:ext cx="4339158" cy="334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1" descr="Chart, line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7778" y="1070370"/>
            <a:ext cx="4249462" cy="32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1"/>
          <p:cNvSpPr txBox="1"/>
          <p:nvPr/>
        </p:nvSpPr>
        <p:spPr>
          <a:xfrm>
            <a:off x="5080959" y="1229651"/>
            <a:ext cx="26741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PLANT_PHYS = combination of stomatal and CO2 fertilisation effect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VEG_DIST = climate-forced vegetation changes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2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9" name="Google Shape;9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659" y="1271924"/>
            <a:ext cx="5343524" cy="259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8363" y="4021581"/>
            <a:ext cx="162987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532" y="4021581"/>
            <a:ext cx="1631308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5585" y="4001635"/>
            <a:ext cx="1634136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5017" y="97092"/>
            <a:ext cx="1632756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3112" y="116922"/>
            <a:ext cx="164126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53560" y="117764"/>
            <a:ext cx="164571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2"/>
          <p:cNvPicPr preferRelativeResize="0"/>
          <p:nvPr/>
        </p:nvPicPr>
        <p:blipFill rotWithShape="1">
          <a:blip r:embed="rId10">
            <a:alphaModFix/>
          </a:blip>
          <a:srcRect l="379"/>
          <a:stretch/>
        </p:blipFill>
        <p:spPr>
          <a:xfrm>
            <a:off x="5801265" y="138019"/>
            <a:ext cx="1623648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50797" y="4001635"/>
            <a:ext cx="1628108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2032" y="89359"/>
            <a:ext cx="161189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6645" y="1900044"/>
            <a:ext cx="162164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1557" y="2994046"/>
            <a:ext cx="1615106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2"/>
          <p:cNvCxnSpPr/>
          <p:nvPr/>
        </p:nvCxnSpPr>
        <p:spPr>
          <a:xfrm>
            <a:off x="2330791" y="1225285"/>
            <a:ext cx="593092" cy="670232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42" name="Google Shape;942;p12"/>
          <p:cNvCxnSpPr/>
          <p:nvPr/>
        </p:nvCxnSpPr>
        <p:spPr>
          <a:xfrm>
            <a:off x="1814969" y="2362657"/>
            <a:ext cx="1667633" cy="38927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43" name="Google Shape;943;p12"/>
          <p:cNvCxnSpPr/>
          <p:nvPr/>
        </p:nvCxnSpPr>
        <p:spPr>
          <a:xfrm rot="10800000" flipH="1">
            <a:off x="2606040" y="2515573"/>
            <a:ext cx="2140722" cy="1561065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44" name="Google Shape;944;p12"/>
          <p:cNvCxnSpPr>
            <a:stCxn id="933" idx="2"/>
          </p:cNvCxnSpPr>
          <p:nvPr/>
        </p:nvCxnSpPr>
        <p:spPr>
          <a:xfrm>
            <a:off x="3361395" y="1177092"/>
            <a:ext cx="1601400" cy="7185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45" name="Google Shape;945;p12"/>
          <p:cNvCxnSpPr>
            <a:stCxn id="936" idx="2"/>
          </p:cNvCxnSpPr>
          <p:nvPr/>
        </p:nvCxnSpPr>
        <p:spPr>
          <a:xfrm flipH="1">
            <a:off x="5801289" y="1218019"/>
            <a:ext cx="811800" cy="8799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946" name="Google Shape;946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41682" y="1270061"/>
            <a:ext cx="1650168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524073" y="2362657"/>
            <a:ext cx="1603815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13822" y="3527371"/>
            <a:ext cx="1614066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12"/>
          <p:cNvCxnSpPr/>
          <p:nvPr/>
        </p:nvCxnSpPr>
        <p:spPr>
          <a:xfrm rot="10800000" flipH="1">
            <a:off x="1707872" y="3148783"/>
            <a:ext cx="1970358" cy="325937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0" name="Google Shape;950;p12"/>
          <p:cNvCxnSpPr>
            <a:stCxn id="934" idx="2"/>
          </p:cNvCxnSpPr>
          <p:nvPr/>
        </p:nvCxnSpPr>
        <p:spPr>
          <a:xfrm>
            <a:off x="4973742" y="1196922"/>
            <a:ext cx="345000" cy="4611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1" name="Google Shape;951;p12"/>
          <p:cNvCxnSpPr/>
          <p:nvPr/>
        </p:nvCxnSpPr>
        <p:spPr>
          <a:xfrm flipH="1">
            <a:off x="6665943" y="1087960"/>
            <a:ext cx="952602" cy="541403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2" name="Google Shape;952;p12"/>
          <p:cNvCxnSpPr>
            <a:stCxn id="948" idx="1"/>
          </p:cNvCxnSpPr>
          <p:nvPr/>
        </p:nvCxnSpPr>
        <p:spPr>
          <a:xfrm rot="10800000">
            <a:off x="6149422" y="2248171"/>
            <a:ext cx="1364400" cy="18192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3" name="Google Shape;953;p12"/>
          <p:cNvCxnSpPr>
            <a:stCxn id="946" idx="1"/>
          </p:cNvCxnSpPr>
          <p:nvPr/>
        </p:nvCxnSpPr>
        <p:spPr>
          <a:xfrm flipH="1">
            <a:off x="6798782" y="1810061"/>
            <a:ext cx="642900" cy="465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4" name="Google Shape;954;p12"/>
          <p:cNvCxnSpPr>
            <a:stCxn id="947" idx="1"/>
          </p:cNvCxnSpPr>
          <p:nvPr/>
        </p:nvCxnSpPr>
        <p:spPr>
          <a:xfrm rot="10800000">
            <a:off x="6469273" y="2227957"/>
            <a:ext cx="1054800" cy="6747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5" name="Google Shape;955;p12"/>
          <p:cNvCxnSpPr>
            <a:endCxn id="932" idx="0"/>
          </p:cNvCxnSpPr>
          <p:nvPr/>
        </p:nvCxnSpPr>
        <p:spPr>
          <a:xfrm flipH="1">
            <a:off x="5142653" y="2738035"/>
            <a:ext cx="80400" cy="12636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6" name="Google Shape;956;p12"/>
          <p:cNvCxnSpPr>
            <a:endCxn id="930" idx="0"/>
          </p:cNvCxnSpPr>
          <p:nvPr/>
        </p:nvCxnSpPr>
        <p:spPr>
          <a:xfrm flipH="1">
            <a:off x="3533298" y="2815881"/>
            <a:ext cx="1368300" cy="12057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7" name="Google Shape;957;p12"/>
          <p:cNvCxnSpPr>
            <a:endCxn id="937" idx="0"/>
          </p:cNvCxnSpPr>
          <p:nvPr/>
        </p:nvCxnSpPr>
        <p:spPr>
          <a:xfrm flipH="1">
            <a:off x="6764851" y="3291835"/>
            <a:ext cx="33900" cy="7098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958" name="Google Shape;958;p12"/>
          <p:cNvPicPr preferRelativeResize="0"/>
          <p:nvPr/>
        </p:nvPicPr>
        <p:blipFill rotWithShape="1">
          <a:blip r:embed="rId18">
            <a:alphaModFix/>
          </a:blip>
          <a:srcRect l="73460" t="2872" r="3816" b="87152"/>
          <a:stretch/>
        </p:blipFill>
        <p:spPr>
          <a:xfrm>
            <a:off x="5365337" y="3225259"/>
            <a:ext cx="1247752" cy="419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9" name="Google Shape;959;p12"/>
          <p:cNvSpPr txBox="1"/>
          <p:nvPr/>
        </p:nvSpPr>
        <p:spPr>
          <a:xfrm>
            <a:off x="7618545" y="4709797"/>
            <a:ext cx="1525455" cy="430887"/>
          </a:xfrm>
          <a:prstGeom prst="rect">
            <a:avLst/>
          </a:prstGeom>
          <a:solidFill>
            <a:srgbClr val="BA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CO2 fertilisation effect? Mortality?</a:t>
            </a:r>
            <a:endParaRPr/>
          </a:p>
        </p:txBody>
      </p:sp>
      <p:cxnSp>
        <p:nvCxnSpPr>
          <p:cNvPr id="960" name="Google Shape;960;p12"/>
          <p:cNvCxnSpPr>
            <a:stCxn id="959" idx="1"/>
          </p:cNvCxnSpPr>
          <p:nvPr/>
        </p:nvCxnSpPr>
        <p:spPr>
          <a:xfrm rot="10800000">
            <a:off x="7307445" y="4770141"/>
            <a:ext cx="311100" cy="155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61" name="Google Shape;961;p12"/>
          <p:cNvSpPr txBox="1"/>
          <p:nvPr/>
        </p:nvSpPr>
        <p:spPr>
          <a:xfrm>
            <a:off x="60080" y="1177092"/>
            <a:ext cx="1936971" cy="707886"/>
          </a:xfrm>
          <a:prstGeom prst="rect">
            <a:avLst/>
          </a:prstGeom>
          <a:solidFill>
            <a:srgbClr val="BA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most basins, PLANT PHYS dominates, with VEG DIST usually leading to decreases in river flow. </a:t>
            </a:r>
            <a:endParaRPr/>
          </a:p>
        </p:txBody>
      </p:sp>
      <p:sp>
        <p:nvSpPr>
          <p:cNvPr id="962" name="Google Shape;962;p12"/>
          <p:cNvSpPr txBox="1"/>
          <p:nvPr/>
        </p:nvSpPr>
        <p:spPr>
          <a:xfrm>
            <a:off x="-7925" y="4125452"/>
            <a:ext cx="1081677" cy="1015663"/>
          </a:xfrm>
          <a:prstGeom prst="rect">
            <a:avLst/>
          </a:prstGeom>
          <a:solidFill>
            <a:srgbClr val="BA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Parana: both factors give increases, but in Amazon, PLANT PHYS dominates</a:t>
            </a:r>
            <a:endParaRPr/>
          </a:p>
        </p:txBody>
      </p:sp>
      <p:cxnSp>
        <p:nvCxnSpPr>
          <p:cNvPr id="963" name="Google Shape;963;p12"/>
          <p:cNvCxnSpPr/>
          <p:nvPr/>
        </p:nvCxnSpPr>
        <p:spPr>
          <a:xfrm rot="10800000" flipH="1">
            <a:off x="60080" y="4001635"/>
            <a:ext cx="111477" cy="1238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3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p13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4295" y="851499"/>
            <a:ext cx="2365200" cy="431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3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8422" y="838200"/>
            <a:ext cx="2365200" cy="431949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3"/>
          <p:cNvSpPr txBox="1">
            <a:spLocks noGrp="1"/>
          </p:cNvSpPr>
          <p:nvPr>
            <p:ph type="title"/>
          </p:nvPr>
        </p:nvSpPr>
        <p:spPr>
          <a:xfrm>
            <a:off x="-1050" y="14821"/>
            <a:ext cx="8640000" cy="37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/>
              <a:t>How does each factor contribute to changes in the </a:t>
            </a:r>
            <a:r>
              <a:rPr lang="en-GB" sz="1600" b="1"/>
              <a:t>water cycle?</a:t>
            </a:r>
            <a:endParaRPr/>
          </a:p>
        </p:txBody>
      </p:sp>
      <p:sp>
        <p:nvSpPr>
          <p:cNvPr id="973" name="Google Shape;973;p13"/>
          <p:cNvSpPr txBox="1"/>
          <p:nvPr/>
        </p:nvSpPr>
        <p:spPr>
          <a:xfrm>
            <a:off x="-7494" y="374303"/>
            <a:ext cx="45794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change from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1980-2000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2080-2100</a:t>
            </a:r>
            <a:endParaRPr/>
          </a:p>
        </p:txBody>
      </p:sp>
      <p:sp>
        <p:nvSpPr>
          <p:cNvPr id="974" name="Google Shape;974;p13"/>
          <p:cNvSpPr txBox="1"/>
          <p:nvPr/>
        </p:nvSpPr>
        <p:spPr>
          <a:xfrm rot="-5400000">
            <a:off x="367012" y="2178995"/>
            <a:ext cx="804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</a:t>
            </a:r>
            <a:endParaRPr/>
          </a:p>
        </p:txBody>
      </p:sp>
      <p:sp>
        <p:nvSpPr>
          <p:cNvPr id="975" name="Google Shape;975;p13"/>
          <p:cNvSpPr txBox="1"/>
          <p:nvPr/>
        </p:nvSpPr>
        <p:spPr>
          <a:xfrm rot="-5400000">
            <a:off x="310284" y="3052827"/>
            <a:ext cx="784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PHYS</a:t>
            </a:r>
            <a:endParaRPr/>
          </a:p>
        </p:txBody>
      </p:sp>
      <p:sp>
        <p:nvSpPr>
          <p:cNvPr id="976" name="Google Shape;976;p13"/>
          <p:cNvSpPr txBox="1"/>
          <p:nvPr/>
        </p:nvSpPr>
        <p:spPr>
          <a:xfrm rot="-5400000">
            <a:off x="461055" y="1297065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endParaRPr/>
          </a:p>
        </p:txBody>
      </p:sp>
      <p:pic>
        <p:nvPicPr>
          <p:cNvPr id="977" name="Google Shape;977;p13"/>
          <p:cNvPicPr preferRelativeResize="0"/>
          <p:nvPr/>
        </p:nvPicPr>
        <p:blipFill rotWithShape="1">
          <a:blip r:embed="rId5">
            <a:alphaModFix/>
          </a:blip>
          <a:srcRect t="528"/>
          <a:stretch/>
        </p:blipFill>
        <p:spPr>
          <a:xfrm>
            <a:off x="1051412" y="838200"/>
            <a:ext cx="2366791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3"/>
          <p:cNvSpPr txBox="1"/>
          <p:nvPr/>
        </p:nvSpPr>
        <p:spPr>
          <a:xfrm>
            <a:off x="1671145" y="3074276"/>
            <a:ext cx="1300655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change</a:t>
            </a:r>
            <a:endParaRPr/>
          </a:p>
        </p:txBody>
      </p:sp>
      <p:sp>
        <p:nvSpPr>
          <p:cNvPr id="979" name="Google Shape;979;p13"/>
          <p:cNvSpPr txBox="1"/>
          <p:nvPr/>
        </p:nvSpPr>
        <p:spPr>
          <a:xfrm>
            <a:off x="1671145" y="4016266"/>
            <a:ext cx="1300655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change</a:t>
            </a:r>
            <a:endParaRPr/>
          </a:p>
        </p:txBody>
      </p:sp>
      <p:sp>
        <p:nvSpPr>
          <p:cNvPr id="980" name="Google Shape;980;p13"/>
          <p:cNvSpPr txBox="1"/>
          <p:nvPr/>
        </p:nvSpPr>
        <p:spPr>
          <a:xfrm rot="-5400000">
            <a:off x="318340" y="3942019"/>
            <a:ext cx="864131" cy="5232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 DIST</a:t>
            </a:r>
            <a:endParaRPr/>
          </a:p>
        </p:txBody>
      </p:sp>
      <p:sp>
        <p:nvSpPr>
          <p:cNvPr id="981" name="Google Shape;981;p13"/>
          <p:cNvSpPr txBox="1"/>
          <p:nvPr/>
        </p:nvSpPr>
        <p:spPr>
          <a:xfrm>
            <a:off x="1051412" y="2860481"/>
            <a:ext cx="2373880" cy="892552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physiology increases river flow (&amp; decreases transpiration) considerably in many places, e.g., tropics.</a:t>
            </a:r>
            <a:endParaRPr/>
          </a:p>
        </p:txBody>
      </p:sp>
      <p:sp>
        <p:nvSpPr>
          <p:cNvPr id="982" name="Google Shape;982;p13"/>
          <p:cNvSpPr txBox="1"/>
          <p:nvPr/>
        </p:nvSpPr>
        <p:spPr>
          <a:xfrm>
            <a:off x="1619221" y="635067"/>
            <a:ext cx="126875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Precipitation</a:t>
            </a:r>
            <a:endParaRPr/>
          </a:p>
        </p:txBody>
      </p:sp>
      <p:sp>
        <p:nvSpPr>
          <p:cNvPr id="983" name="Google Shape;983;p13"/>
          <p:cNvSpPr txBox="1"/>
          <p:nvPr/>
        </p:nvSpPr>
        <p:spPr>
          <a:xfrm>
            <a:off x="4006200" y="650306"/>
            <a:ext cx="126875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River flow</a:t>
            </a:r>
            <a:endParaRPr/>
          </a:p>
        </p:txBody>
      </p:sp>
      <p:sp>
        <p:nvSpPr>
          <p:cNvPr id="984" name="Google Shape;984;p13"/>
          <p:cNvSpPr txBox="1"/>
          <p:nvPr/>
        </p:nvSpPr>
        <p:spPr>
          <a:xfrm>
            <a:off x="6555187" y="647776"/>
            <a:ext cx="126875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Transpiration</a:t>
            </a:r>
            <a:endParaRPr/>
          </a:p>
        </p:txBody>
      </p:sp>
      <p:sp>
        <p:nvSpPr>
          <p:cNvPr id="985" name="Google Shape;985;p13"/>
          <p:cNvSpPr txBox="1"/>
          <p:nvPr/>
        </p:nvSpPr>
        <p:spPr>
          <a:xfrm>
            <a:off x="1044323" y="3856655"/>
            <a:ext cx="2373880" cy="492443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 distribution changes = mostly decreases in river flow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4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Water Scarcity Index calculation</a:t>
            </a:r>
            <a:endParaRPr/>
          </a:p>
        </p:txBody>
      </p:sp>
      <p:sp>
        <p:nvSpPr>
          <p:cNvPr id="991" name="Google Shape;991;p14"/>
          <p:cNvSpPr txBox="1"/>
          <p:nvPr/>
        </p:nvSpPr>
        <p:spPr>
          <a:xfrm>
            <a:off x="94128" y="1439182"/>
            <a:ext cx="2691441" cy="2308324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demand*: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rivalry (SSP3)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Includes demand from domestic, industrial &amp; irrigation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Incorporates population &amp; GDP</a:t>
            </a:r>
            <a:endParaRPr/>
          </a:p>
        </p:txBody>
      </p:sp>
      <p:sp>
        <p:nvSpPr>
          <p:cNvPr id="992" name="Google Shape;992;p14"/>
          <p:cNvSpPr txBox="1"/>
          <p:nvPr/>
        </p:nvSpPr>
        <p:spPr>
          <a:xfrm>
            <a:off x="632876" y="4374867"/>
            <a:ext cx="27400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*Courtesy of Peter Greve</a:t>
            </a:r>
            <a:endParaRPr sz="1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4"/>
          <p:cNvSpPr txBox="1"/>
          <p:nvPr/>
        </p:nvSpPr>
        <p:spPr>
          <a:xfrm>
            <a:off x="2997679" y="1439182"/>
            <a:ext cx="2172715" cy="1477328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our </a:t>
            </a:r>
            <a:r>
              <a:rPr lang="en-GB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river flow 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Includes river routing scheme</a:t>
            </a:r>
            <a:endParaRPr dirty="0"/>
          </a:p>
        </p:txBody>
      </p:sp>
      <p:sp>
        <p:nvSpPr>
          <p:cNvPr id="994" name="Google Shape;994;p14"/>
          <p:cNvSpPr txBox="1"/>
          <p:nvPr/>
        </p:nvSpPr>
        <p:spPr>
          <a:xfrm>
            <a:off x="5348700" y="1439182"/>
            <a:ext cx="3543300" cy="3385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scarcity Index (WSI):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WSI = demand / supply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 from 0 to 1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</a:rPr>
              <a:t>WSI of 0.2–0.4 = mild or emerging water scarcity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</a:rPr>
              <a:t>WSI ≥ 0.4 = severely water scarce (conditions under which human water use accounts for about 40% or more of the average water supply)</a:t>
            </a:r>
            <a:endParaRPr sz="1600" dirty="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 water scarce places (WSI &lt; 0.05) masked out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15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39" y="636146"/>
            <a:ext cx="8280000" cy="170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5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5"/>
          <p:cNvSpPr txBox="1"/>
          <p:nvPr/>
        </p:nvSpPr>
        <p:spPr>
          <a:xfrm rot="-5400000">
            <a:off x="125501" y="1202522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/>
          </a:p>
        </p:txBody>
      </p:sp>
      <p:sp>
        <p:nvSpPr>
          <p:cNvPr id="1003" name="Google Shape;1003;p15"/>
          <p:cNvSpPr txBox="1"/>
          <p:nvPr/>
        </p:nvSpPr>
        <p:spPr>
          <a:xfrm rot="-5400000">
            <a:off x="-375227" y="3781044"/>
            <a:ext cx="10561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Difference</a:t>
            </a:r>
            <a:endParaRPr/>
          </a:p>
        </p:txBody>
      </p:sp>
      <p:sp>
        <p:nvSpPr>
          <p:cNvPr id="1004" name="Google Shape;1004;p15"/>
          <p:cNvSpPr txBox="1"/>
          <p:nvPr/>
        </p:nvSpPr>
        <p:spPr>
          <a:xfrm rot="-5400000">
            <a:off x="125501" y="2274392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2050</a:t>
            </a:r>
            <a:endParaRPr/>
          </a:p>
        </p:txBody>
      </p:sp>
      <p:sp>
        <p:nvSpPr>
          <p:cNvPr id="1005" name="Google Shape;1005;p15"/>
          <p:cNvSpPr txBox="1"/>
          <p:nvPr/>
        </p:nvSpPr>
        <p:spPr>
          <a:xfrm>
            <a:off x="1007699" y="486190"/>
            <a:ext cx="217544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demand (SSP3)*</a:t>
            </a:r>
            <a:endParaRPr/>
          </a:p>
        </p:txBody>
      </p:sp>
      <p:sp>
        <p:nvSpPr>
          <p:cNvPr id="1006" name="Google Shape;1006;p15"/>
          <p:cNvSpPr txBox="1"/>
          <p:nvPr/>
        </p:nvSpPr>
        <p:spPr>
          <a:xfrm>
            <a:off x="3629920" y="494674"/>
            <a:ext cx="2242300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supply**</a:t>
            </a:r>
            <a:endParaRPr/>
          </a:p>
        </p:txBody>
      </p:sp>
      <p:sp>
        <p:nvSpPr>
          <p:cNvPr id="1007" name="Google Shape;1007;p15"/>
          <p:cNvSpPr txBox="1"/>
          <p:nvPr/>
        </p:nvSpPr>
        <p:spPr>
          <a:xfrm>
            <a:off x="6713219" y="486189"/>
            <a:ext cx="143659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WSI</a:t>
            </a:r>
            <a:endParaRPr/>
          </a:p>
        </p:txBody>
      </p:sp>
      <p:sp>
        <p:nvSpPr>
          <p:cNvPr id="1008" name="Google Shape;1008;p15"/>
          <p:cNvSpPr txBox="1">
            <a:spLocks noGrp="1"/>
          </p:cNvSpPr>
          <p:nvPr>
            <p:ph type="title"/>
          </p:nvPr>
        </p:nvSpPr>
        <p:spPr>
          <a:xfrm>
            <a:off x="-1050" y="14821"/>
            <a:ext cx="8640000" cy="37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1"/>
              <a:t>How is water scarcity changing under the “regional rivalry” scenario (SSP3)?</a:t>
            </a:r>
            <a:endParaRPr/>
          </a:p>
        </p:txBody>
      </p:sp>
      <p:sp>
        <p:nvSpPr>
          <p:cNvPr id="1009" name="Google Shape;1009;p15"/>
          <p:cNvSpPr txBox="1"/>
          <p:nvPr/>
        </p:nvSpPr>
        <p:spPr>
          <a:xfrm rot="-5400000">
            <a:off x="-809075" y="1683031"/>
            <a:ext cx="1857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Decadal means</a:t>
            </a:r>
            <a:endParaRPr/>
          </a:p>
        </p:txBody>
      </p:sp>
      <p:sp>
        <p:nvSpPr>
          <p:cNvPr id="1010" name="Google Shape;1010;p15"/>
          <p:cNvSpPr txBox="1"/>
          <p:nvPr/>
        </p:nvSpPr>
        <p:spPr>
          <a:xfrm rot="-5400000">
            <a:off x="-272613" y="3746208"/>
            <a:ext cx="13347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  to 2050</a:t>
            </a:r>
            <a:endParaRPr/>
          </a:p>
        </p:txBody>
      </p:sp>
      <p:pic>
        <p:nvPicPr>
          <p:cNvPr id="1011" name="Google Shape;1011;p15" descr="A picture containing timeli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39" y="3365496"/>
            <a:ext cx="8280000" cy="157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5" descr="Timeli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9737"/>
          <a:stretch/>
        </p:blipFill>
        <p:spPr>
          <a:xfrm>
            <a:off x="719139" y="1869763"/>
            <a:ext cx="8280000" cy="153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15"/>
          <p:cNvSpPr txBox="1"/>
          <p:nvPr/>
        </p:nvSpPr>
        <p:spPr>
          <a:xfrm>
            <a:off x="711519" y="847306"/>
            <a:ext cx="8280000" cy="954107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demand is increasing almost everywhere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 varies greatly by region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scarcity is predicted to worsen across north Africa, Middle East, western USA and central America, and parts of India and China </a:t>
            </a:r>
            <a:endParaRPr/>
          </a:p>
        </p:txBody>
      </p:sp>
      <p:sp>
        <p:nvSpPr>
          <p:cNvPr id="1014" name="Google Shape;1014;p15"/>
          <p:cNvSpPr txBox="1"/>
          <p:nvPr/>
        </p:nvSpPr>
        <p:spPr>
          <a:xfrm>
            <a:off x="3459190" y="4942939"/>
            <a:ext cx="321765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**Uses river flow as includes routing scheme</a:t>
            </a:r>
            <a:endParaRPr/>
          </a:p>
        </p:txBody>
      </p:sp>
      <p:sp>
        <p:nvSpPr>
          <p:cNvPr id="1015" name="Google Shape;1015;p15"/>
          <p:cNvSpPr txBox="1"/>
          <p:nvPr/>
        </p:nvSpPr>
        <p:spPr>
          <a:xfrm>
            <a:off x="719139" y="4937252"/>
            <a:ext cx="274005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*Includes domestic, industrial &amp; irrigation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6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2" name="Google Shape;1022;p16" descr="Engineer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8308" y="653361"/>
            <a:ext cx="7611501" cy="44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6"/>
          <p:cNvSpPr txBox="1"/>
          <p:nvPr/>
        </p:nvSpPr>
        <p:spPr>
          <a:xfrm rot="-5400000">
            <a:off x="662091" y="2100741"/>
            <a:ext cx="804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</a:t>
            </a:r>
            <a:endParaRPr/>
          </a:p>
        </p:txBody>
      </p:sp>
      <p:sp>
        <p:nvSpPr>
          <p:cNvPr id="1024" name="Google Shape;1024;p16"/>
          <p:cNvSpPr txBox="1"/>
          <p:nvPr/>
        </p:nvSpPr>
        <p:spPr>
          <a:xfrm rot="-5400000">
            <a:off x="825775" y="3000774"/>
            <a:ext cx="784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PHYS</a:t>
            </a:r>
            <a:endParaRPr/>
          </a:p>
        </p:txBody>
      </p:sp>
      <p:sp>
        <p:nvSpPr>
          <p:cNvPr id="1025" name="Google Shape;1025;p16"/>
          <p:cNvSpPr txBox="1"/>
          <p:nvPr/>
        </p:nvSpPr>
        <p:spPr>
          <a:xfrm rot="-5400000">
            <a:off x="491570" y="4124900"/>
            <a:ext cx="1453268" cy="5232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 DISTRIBUTION</a:t>
            </a:r>
            <a:endParaRPr/>
          </a:p>
        </p:txBody>
      </p:sp>
      <p:sp>
        <p:nvSpPr>
          <p:cNvPr id="1026" name="Google Shape;1026;p16"/>
          <p:cNvSpPr txBox="1"/>
          <p:nvPr/>
        </p:nvSpPr>
        <p:spPr>
          <a:xfrm rot="-5400000">
            <a:off x="819781" y="977025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endParaRPr/>
          </a:p>
        </p:txBody>
      </p:sp>
      <p:sp>
        <p:nvSpPr>
          <p:cNvPr id="1027" name="Google Shape;1027;p16"/>
          <p:cNvSpPr txBox="1"/>
          <p:nvPr/>
        </p:nvSpPr>
        <p:spPr>
          <a:xfrm>
            <a:off x="1939818" y="2950012"/>
            <a:ext cx="13552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 applicable</a:t>
            </a:r>
            <a:endParaRPr/>
          </a:p>
        </p:txBody>
      </p:sp>
      <p:cxnSp>
        <p:nvCxnSpPr>
          <p:cNvPr id="1028" name="Google Shape;1028;p16"/>
          <p:cNvCxnSpPr/>
          <p:nvPr/>
        </p:nvCxnSpPr>
        <p:spPr>
          <a:xfrm>
            <a:off x="1412421" y="2767692"/>
            <a:ext cx="2375808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9" name="Google Shape;1029;p16"/>
          <p:cNvCxnSpPr/>
          <p:nvPr/>
        </p:nvCxnSpPr>
        <p:spPr>
          <a:xfrm>
            <a:off x="1429550" y="3824123"/>
            <a:ext cx="2375808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0" name="Google Shape;1030;p16"/>
          <p:cNvSpPr txBox="1"/>
          <p:nvPr/>
        </p:nvSpPr>
        <p:spPr>
          <a:xfrm>
            <a:off x="1939818" y="4012419"/>
            <a:ext cx="13552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 applicable</a:t>
            </a:r>
            <a:endParaRPr/>
          </a:p>
        </p:txBody>
      </p:sp>
      <p:sp>
        <p:nvSpPr>
          <p:cNvPr id="1031" name="Google Shape;1031;p16"/>
          <p:cNvSpPr txBox="1"/>
          <p:nvPr/>
        </p:nvSpPr>
        <p:spPr>
          <a:xfrm>
            <a:off x="1943340" y="1915610"/>
            <a:ext cx="13552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 applicable</a:t>
            </a:r>
            <a:endParaRPr/>
          </a:p>
        </p:txBody>
      </p:sp>
      <p:sp>
        <p:nvSpPr>
          <p:cNvPr id="1032" name="Google Shape;1032;p16"/>
          <p:cNvSpPr txBox="1"/>
          <p:nvPr/>
        </p:nvSpPr>
        <p:spPr>
          <a:xfrm>
            <a:off x="3998480" y="468658"/>
            <a:ext cx="2302117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 change</a:t>
            </a:r>
            <a:endParaRPr/>
          </a:p>
        </p:txBody>
      </p:sp>
      <p:sp>
        <p:nvSpPr>
          <p:cNvPr id="1033" name="Google Shape;1033;p16"/>
          <p:cNvSpPr txBox="1"/>
          <p:nvPr/>
        </p:nvSpPr>
        <p:spPr>
          <a:xfrm>
            <a:off x="1379374" y="463230"/>
            <a:ext cx="2302117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demand (SSP3)</a:t>
            </a:r>
            <a:endParaRPr/>
          </a:p>
        </p:txBody>
      </p:sp>
      <p:sp>
        <p:nvSpPr>
          <p:cNvPr id="1034" name="Google Shape;1034;p16"/>
          <p:cNvSpPr txBox="1"/>
          <p:nvPr/>
        </p:nvSpPr>
        <p:spPr>
          <a:xfrm>
            <a:off x="6737711" y="461697"/>
            <a:ext cx="1936956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WSI change</a:t>
            </a:r>
            <a:endParaRPr/>
          </a:p>
        </p:txBody>
      </p:sp>
      <p:sp>
        <p:nvSpPr>
          <p:cNvPr id="1035" name="Google Shape;1035;p16"/>
          <p:cNvSpPr txBox="1">
            <a:spLocks noGrp="1"/>
          </p:cNvSpPr>
          <p:nvPr>
            <p:ph type="title"/>
          </p:nvPr>
        </p:nvSpPr>
        <p:spPr>
          <a:xfrm>
            <a:off x="-1050" y="14821"/>
            <a:ext cx="8640000" cy="37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1"/>
              <a:t>How is each factor contributing to the change in water scarcity (2010 -&gt; 2050)?</a:t>
            </a:r>
            <a:endParaRPr/>
          </a:p>
        </p:txBody>
      </p:sp>
      <p:sp>
        <p:nvSpPr>
          <p:cNvPr id="1036" name="Google Shape;1036;p16"/>
          <p:cNvSpPr txBox="1"/>
          <p:nvPr/>
        </p:nvSpPr>
        <p:spPr>
          <a:xfrm>
            <a:off x="7894320" y="60523"/>
            <a:ext cx="1214022" cy="46166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 water-scarce areas (WSI &lt; 0.05) masked out</a:t>
            </a:r>
            <a:endParaRPr/>
          </a:p>
        </p:txBody>
      </p:sp>
      <p:sp>
        <p:nvSpPr>
          <p:cNvPr id="1037" name="Google Shape;1037;p16"/>
          <p:cNvSpPr txBox="1"/>
          <p:nvPr/>
        </p:nvSpPr>
        <p:spPr>
          <a:xfrm>
            <a:off x="1412420" y="1792621"/>
            <a:ext cx="2434287" cy="954107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 changes (e.g., precipitation/temperature) are contributing to worsening water scarcity </a:t>
            </a:r>
            <a:endParaRPr/>
          </a:p>
        </p:txBody>
      </p:sp>
      <p:sp>
        <p:nvSpPr>
          <p:cNvPr id="1038" name="Google Shape;1038;p16"/>
          <p:cNvSpPr txBox="1"/>
          <p:nvPr/>
        </p:nvSpPr>
        <p:spPr>
          <a:xfrm>
            <a:off x="1412421" y="2804573"/>
            <a:ext cx="2434287" cy="1169551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Physiological forcing further worsens water scarcity in areas; the stomatal effect shows limited positive contribution</a:t>
            </a:r>
            <a:endParaRPr/>
          </a:p>
        </p:txBody>
      </p:sp>
      <p:sp>
        <p:nvSpPr>
          <p:cNvPr id="1039" name="Google Shape;1039;p16"/>
          <p:cNvSpPr txBox="1"/>
          <p:nvPr/>
        </p:nvSpPr>
        <p:spPr>
          <a:xfrm>
            <a:off x="1446118" y="4051904"/>
            <a:ext cx="2434287" cy="954107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Vegetation distribution changes contribute to negative and positive WSI changes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7" descr="To Save the Planet, Save the Biggest Forests - The Atlant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7"/>
          <p:cNvSpPr txBox="1">
            <a:spLocks noGrp="1"/>
          </p:cNvSpPr>
          <p:nvPr>
            <p:ph type="body" idx="1"/>
          </p:nvPr>
        </p:nvSpPr>
        <p:spPr>
          <a:xfrm>
            <a:off x="252000" y="1486269"/>
            <a:ext cx="8640000" cy="2842259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Plant physiological response to rising CO</a:t>
            </a:r>
            <a:r>
              <a:rPr lang="en-GB" sz="1100"/>
              <a:t>2</a:t>
            </a:r>
            <a:r>
              <a:rPr lang="en-GB"/>
              <a:t> is </a:t>
            </a:r>
            <a:r>
              <a:rPr lang="en-GB" b="1"/>
              <a:t>increasing global water supply</a:t>
            </a:r>
            <a:r>
              <a:rPr lang="en-GB"/>
              <a:t> on average through the reduction in stomatal aperture 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/>
              <a:t>…albeit with considerable regional variation.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Despite this wetting effect, plant physiology appears to </a:t>
            </a:r>
            <a:r>
              <a:rPr lang="en-GB" b="1"/>
              <a:t>worsen water scarcity </a:t>
            </a:r>
            <a:r>
              <a:rPr lang="en-GB"/>
              <a:t>predictions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/>
              <a:t>… likely due to increased vegetation from the CO</a:t>
            </a:r>
            <a:r>
              <a:rPr lang="en-GB" sz="800"/>
              <a:t>2</a:t>
            </a:r>
            <a:r>
              <a:rPr lang="en-GB"/>
              <a:t> fertilisation effect occurring in places which are more water scarce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/>
              <a:t>The increase in supply from reduced stomatal aperture is widespread, but most prevalent in non-water scarce locations, and thus does not alleviate water scarcity</a:t>
            </a:r>
            <a:endParaRPr/>
          </a:p>
        </p:txBody>
      </p:sp>
      <p:sp>
        <p:nvSpPr>
          <p:cNvPr id="1047" name="Google Shape;1047;p17"/>
          <p:cNvSpPr txBox="1">
            <a:spLocks noGrp="1"/>
          </p:cNvSpPr>
          <p:nvPr>
            <p:ph type="title"/>
          </p:nvPr>
        </p:nvSpPr>
        <p:spPr>
          <a:xfrm>
            <a:off x="3393940" y="156916"/>
            <a:ext cx="2161416" cy="576000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Key points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8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864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44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053" name="Google Shape;1053;p18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Supplementary information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19" descr="To Save the Planet, Save the Biggest Forests - The Atlant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9"/>
          <p:cNvSpPr txBox="1">
            <a:spLocks noGrp="1"/>
          </p:cNvSpPr>
          <p:nvPr>
            <p:ph type="body" idx="1"/>
          </p:nvPr>
        </p:nvSpPr>
        <p:spPr>
          <a:xfrm>
            <a:off x="252000" y="1486269"/>
            <a:ext cx="8640000" cy="1698891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dirty="0"/>
              <a:t>Further investigation into water scarce areas; is vegetation increasing in these areas? 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dirty="0"/>
              <a:t>Are increases in river flow from VEG DIST due to mortality?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dirty="0"/>
              <a:t>How do the results vary with different </a:t>
            </a:r>
            <a:r>
              <a:rPr lang="en-GB" b="1" dirty="0"/>
              <a:t>scenarios</a:t>
            </a:r>
            <a:r>
              <a:rPr lang="en-GB" dirty="0"/>
              <a:t> / climate </a:t>
            </a:r>
            <a:r>
              <a:rPr lang="en-GB" b="1" dirty="0"/>
              <a:t>models</a:t>
            </a:r>
            <a:r>
              <a:rPr lang="en-GB" dirty="0"/>
              <a:t>?</a:t>
            </a:r>
            <a:endParaRPr dirty="0"/>
          </a:p>
          <a:p>
            <a:pPr marL="171450" lvl="0" indent="-44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1061" name="Google Shape;1061;p19"/>
          <p:cNvSpPr txBox="1">
            <a:spLocks noGrp="1"/>
          </p:cNvSpPr>
          <p:nvPr>
            <p:ph type="title"/>
          </p:nvPr>
        </p:nvSpPr>
        <p:spPr>
          <a:xfrm>
            <a:off x="2426200" y="238972"/>
            <a:ext cx="4546100" cy="576000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dirty="0"/>
              <a:t>Questions left to answer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Plant stomata</a:t>
            </a:r>
            <a:endParaRPr/>
          </a:p>
        </p:txBody>
      </p:sp>
      <p:sp>
        <p:nvSpPr>
          <p:cNvPr id="696" name="Google Shape;696;p2"/>
          <p:cNvSpPr txBox="1"/>
          <p:nvPr/>
        </p:nvSpPr>
        <p:spPr>
          <a:xfrm>
            <a:off x="1302337" y="3981530"/>
            <a:ext cx="59832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Stomatal aperture 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 balance between maintaining high rates of photosynthesis and low rates of water loss</a:t>
            </a:r>
            <a:endParaRPr/>
          </a:p>
        </p:txBody>
      </p:sp>
      <p:pic>
        <p:nvPicPr>
          <p:cNvPr id="697" name="Google Shape;697;p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0646" y="1097374"/>
            <a:ext cx="4689565" cy="2425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20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3200"/>
              <a:t>Stomatal behaviour is changing with </a:t>
            </a:r>
            <a:r>
              <a:rPr lang="en-GB" sz="3200" b="1"/>
              <a:t>rising CO</a:t>
            </a:r>
            <a:r>
              <a:rPr lang="en-GB" sz="3200" b="1" baseline="-25000"/>
              <a:t>2</a:t>
            </a:r>
            <a:endParaRPr b="1" baseline="-25000"/>
          </a:p>
        </p:txBody>
      </p:sp>
      <p:pic>
        <p:nvPicPr>
          <p:cNvPr id="1068" name="Google Shape;1068;p20" descr="Stomata Images, Stock Photos &amp; Vectors | Shutterstock"/>
          <p:cNvPicPr preferRelativeResize="0"/>
          <p:nvPr/>
        </p:nvPicPr>
        <p:blipFill rotWithShape="1">
          <a:blip r:embed="rId3">
            <a:alphaModFix/>
          </a:blip>
          <a:srcRect b="6664"/>
          <a:stretch/>
        </p:blipFill>
        <p:spPr>
          <a:xfrm>
            <a:off x="371063" y="1800459"/>
            <a:ext cx="3754812" cy="19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20"/>
          <p:cNvSpPr txBox="1"/>
          <p:nvPr/>
        </p:nvSpPr>
        <p:spPr>
          <a:xfrm>
            <a:off x="4436267" y="1391415"/>
            <a:ext cx="37623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stomata open less widely</a:t>
            </a:r>
            <a:endParaRPr/>
          </a:p>
        </p:txBody>
      </p:sp>
      <p:cxnSp>
        <p:nvCxnSpPr>
          <p:cNvPr id="1070" name="Google Shape;1070;p20"/>
          <p:cNvCxnSpPr/>
          <p:nvPr/>
        </p:nvCxnSpPr>
        <p:spPr>
          <a:xfrm flipH="1">
            <a:off x="6322217" y="1796844"/>
            <a:ext cx="4763" cy="56325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71" name="Google Shape;1071;p20"/>
          <p:cNvSpPr txBox="1"/>
          <p:nvPr/>
        </p:nvSpPr>
        <p:spPr>
          <a:xfrm>
            <a:off x="4814887" y="2346159"/>
            <a:ext cx="29908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transpiration</a:t>
            </a:r>
            <a:endParaRPr/>
          </a:p>
        </p:txBody>
      </p:sp>
      <p:cxnSp>
        <p:nvCxnSpPr>
          <p:cNvPr id="1072" name="Google Shape;1072;p20"/>
          <p:cNvCxnSpPr/>
          <p:nvPr/>
        </p:nvCxnSpPr>
        <p:spPr>
          <a:xfrm flipH="1">
            <a:off x="6310312" y="2775898"/>
            <a:ext cx="4763" cy="56325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73" name="Google Shape;1073;p20"/>
          <p:cNvSpPr txBox="1"/>
          <p:nvPr/>
        </p:nvSpPr>
        <p:spPr>
          <a:xfrm>
            <a:off x="4627958" y="3361062"/>
            <a:ext cx="33789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water remains in ground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1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3200"/>
              <a:t>BUT plants also photosynthesize (and grow) faster</a:t>
            </a:r>
            <a:endParaRPr/>
          </a:p>
        </p:txBody>
      </p:sp>
      <p:sp>
        <p:nvSpPr>
          <p:cNvPr id="1080" name="Google Shape;1080;p21"/>
          <p:cNvSpPr txBox="1"/>
          <p:nvPr/>
        </p:nvSpPr>
        <p:spPr>
          <a:xfrm>
            <a:off x="3867148" y="1342008"/>
            <a:ext cx="49148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overall stomata</a:t>
            </a:r>
            <a:endParaRPr/>
          </a:p>
        </p:txBody>
      </p:sp>
      <p:cxnSp>
        <p:nvCxnSpPr>
          <p:cNvPr id="1081" name="Google Shape;1081;p21"/>
          <p:cNvCxnSpPr/>
          <p:nvPr/>
        </p:nvCxnSpPr>
        <p:spPr>
          <a:xfrm flipH="1">
            <a:off x="6322217" y="1796844"/>
            <a:ext cx="4763" cy="56325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82" name="Google Shape;1082;p21"/>
          <p:cNvSpPr txBox="1"/>
          <p:nvPr/>
        </p:nvSpPr>
        <p:spPr>
          <a:xfrm>
            <a:off x="4183231" y="2342974"/>
            <a:ext cx="42541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transpiration by overall canopy</a:t>
            </a:r>
            <a:endParaRPr/>
          </a:p>
        </p:txBody>
      </p:sp>
      <p:cxnSp>
        <p:nvCxnSpPr>
          <p:cNvPr id="1083" name="Google Shape;1083;p21"/>
          <p:cNvCxnSpPr/>
          <p:nvPr/>
        </p:nvCxnSpPr>
        <p:spPr>
          <a:xfrm flipH="1">
            <a:off x="6310312" y="2775898"/>
            <a:ext cx="4763" cy="56325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84" name="Google Shape;1084;p21"/>
          <p:cNvSpPr txBox="1"/>
          <p:nvPr/>
        </p:nvSpPr>
        <p:spPr>
          <a:xfrm>
            <a:off x="4627958" y="3361062"/>
            <a:ext cx="33789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water remains in ground</a:t>
            </a:r>
            <a:endParaRPr/>
          </a:p>
        </p:txBody>
      </p:sp>
      <p:pic>
        <p:nvPicPr>
          <p:cNvPr id="1085" name="Google Shape;1085;p21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5116" t="25680" r="5593" b="13265"/>
          <a:stretch/>
        </p:blipFill>
        <p:spPr>
          <a:xfrm>
            <a:off x="1333500" y="1237705"/>
            <a:ext cx="1876424" cy="3076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21"/>
          <p:cNvSpPr txBox="1"/>
          <p:nvPr/>
        </p:nvSpPr>
        <p:spPr>
          <a:xfrm>
            <a:off x="112426" y="3339150"/>
            <a:ext cx="1876424" cy="584775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</a:t>
            </a: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fertilisation effect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8"/>
          <p:cNvSpPr txBox="1"/>
          <p:nvPr/>
        </p:nvSpPr>
        <p:spPr>
          <a:xfrm>
            <a:off x="108437" y="141358"/>
            <a:ext cx="9425307" cy="7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Plants are having contradictory effects on the water cycle…</a:t>
            </a:r>
            <a:endParaRPr/>
          </a:p>
        </p:txBody>
      </p:sp>
      <p:grpSp>
        <p:nvGrpSpPr>
          <p:cNvPr id="1159" name="Google Shape;1159;p28"/>
          <p:cNvGrpSpPr/>
          <p:nvPr/>
        </p:nvGrpSpPr>
        <p:grpSpPr>
          <a:xfrm>
            <a:off x="197902" y="1255203"/>
            <a:ext cx="8562886" cy="2265592"/>
            <a:chOff x="220387" y="2049681"/>
            <a:chExt cx="8562886" cy="2265592"/>
          </a:xfrm>
        </p:grpSpPr>
        <p:sp>
          <p:nvSpPr>
            <p:cNvPr id="1160" name="Google Shape;1160;p28"/>
            <p:cNvSpPr/>
            <p:nvPr/>
          </p:nvSpPr>
          <p:spPr>
            <a:xfrm>
              <a:off x="5105850" y="3617803"/>
              <a:ext cx="1424729" cy="679508"/>
            </a:xfrm>
            <a:prstGeom prst="rect">
              <a:avLst/>
            </a:prstGeom>
            <a:solidFill>
              <a:srgbClr val="FBE4D4"/>
            </a:solidFill>
            <a:ln w="1270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More plant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transpiration</a:t>
              </a:r>
              <a:endParaRPr/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7216373" y="3617803"/>
              <a:ext cx="1566899" cy="679508"/>
            </a:xfrm>
            <a:prstGeom prst="rect">
              <a:avLst/>
            </a:prstGeom>
            <a:solidFill>
              <a:srgbClr val="FBE4D4"/>
            </a:solidFill>
            <a:ln w="12700" cap="flat" cmpd="sng">
              <a:solidFill>
                <a:srgbClr val="ED7D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Drier ground</a:t>
              </a:r>
              <a:endParaRPr/>
            </a:p>
          </p:txBody>
        </p:sp>
        <p:cxnSp>
          <p:nvCxnSpPr>
            <p:cNvPr id="1162" name="Google Shape;1162;p28"/>
            <p:cNvCxnSpPr>
              <a:stCxn id="1160" idx="3"/>
              <a:endCxn id="1161" idx="1"/>
            </p:cNvCxnSpPr>
            <p:nvPr/>
          </p:nvCxnSpPr>
          <p:spPr>
            <a:xfrm>
              <a:off x="6530579" y="3957557"/>
              <a:ext cx="685800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63" name="Google Shape;1163;p28"/>
            <p:cNvCxnSpPr>
              <a:endCxn id="1160" idx="1"/>
            </p:cNvCxnSpPr>
            <p:nvPr/>
          </p:nvCxnSpPr>
          <p:spPr>
            <a:xfrm>
              <a:off x="1643250" y="3411257"/>
              <a:ext cx="3462600" cy="546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64" name="Google Shape;1164;p28"/>
            <p:cNvSpPr txBox="1"/>
            <p:nvPr/>
          </p:nvSpPr>
          <p:spPr>
            <a:xfrm rot="-541829">
              <a:off x="1746545" y="2730656"/>
              <a:ext cx="3221372" cy="369332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Reduction in stomatal aperture</a:t>
              </a:r>
              <a:endParaRPr/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220387" y="2919813"/>
              <a:ext cx="1424728" cy="910465"/>
            </a:xfrm>
            <a:prstGeom prst="rect">
              <a:avLst/>
            </a:prstGeom>
            <a:solidFill>
              <a:srgbClr val="FFF2CC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Higher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atmospheric CO</a:t>
              </a:r>
              <a:r>
                <a:rPr lang="en-GB" sz="1800" b="0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5124982" y="2472187"/>
              <a:ext cx="1424729" cy="679508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Less plant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transpiration</a:t>
              </a: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7216373" y="2472187"/>
              <a:ext cx="1566900" cy="679508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Wetter ground</a:t>
              </a:r>
              <a:endParaRPr/>
            </a:p>
          </p:txBody>
        </p:sp>
        <p:cxnSp>
          <p:nvCxnSpPr>
            <p:cNvPr id="1168" name="Google Shape;1168;p28"/>
            <p:cNvCxnSpPr>
              <a:stCxn id="1165" idx="3"/>
              <a:endCxn id="1166" idx="1"/>
            </p:cNvCxnSpPr>
            <p:nvPr/>
          </p:nvCxnSpPr>
          <p:spPr>
            <a:xfrm rot="10800000" flipH="1">
              <a:off x="1645115" y="2811946"/>
              <a:ext cx="3480000" cy="563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69" name="Google Shape;1169;p28"/>
            <p:cNvCxnSpPr/>
            <p:nvPr/>
          </p:nvCxnSpPr>
          <p:spPr>
            <a:xfrm>
              <a:off x="6549712" y="2786419"/>
              <a:ext cx="666662" cy="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70" name="Google Shape;1170;p28"/>
            <p:cNvSpPr txBox="1"/>
            <p:nvPr/>
          </p:nvSpPr>
          <p:spPr>
            <a:xfrm rot="519467">
              <a:off x="1674542" y="3705585"/>
              <a:ext cx="3221372" cy="369332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Increased vegetation</a:t>
              </a:r>
              <a:endParaRPr/>
            </a:p>
          </p:txBody>
        </p:sp>
        <p:sp>
          <p:nvSpPr>
            <p:cNvPr id="1171" name="Google Shape;1171;p28"/>
            <p:cNvSpPr txBox="1"/>
            <p:nvPr/>
          </p:nvSpPr>
          <p:spPr>
            <a:xfrm>
              <a:off x="2362886" y="2049681"/>
              <a:ext cx="1651981" cy="369332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GB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Plant responses</a:t>
              </a: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09A37E-A8EF-BF0B-91C6-C7B4A3B33B05}"/>
              </a:ext>
            </a:extLst>
          </p:cNvPr>
          <p:cNvSpPr txBox="1"/>
          <p:nvPr/>
        </p:nvSpPr>
        <p:spPr>
          <a:xfrm rot="21138724">
            <a:off x="2642347" y="2212043"/>
            <a:ext cx="192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At the stomata level</a:t>
            </a:r>
          </a:p>
        </p:txBody>
      </p:sp>
    </p:spTree>
    <p:extLst>
      <p:ext uri="{BB962C8B-B14F-4D97-AF65-F5344CB8AC3E}">
        <p14:creationId xmlns:p14="http://schemas.microsoft.com/office/powerpoint/2010/main" val="1162125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22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22"/>
          <p:cNvSpPr txBox="1"/>
          <p:nvPr/>
        </p:nvSpPr>
        <p:spPr>
          <a:xfrm>
            <a:off x="252000" y="33290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mean river flow in the four experiments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4" name="Google Shape;1094;p22"/>
          <p:cNvPicPr preferRelativeResize="0"/>
          <p:nvPr/>
        </p:nvPicPr>
        <p:blipFill rotWithShape="1">
          <a:blip r:embed="rId3">
            <a:alphaModFix/>
          </a:blip>
          <a:srcRect l="364" r="-1"/>
          <a:stretch/>
        </p:blipFill>
        <p:spPr>
          <a:xfrm>
            <a:off x="578580" y="1090007"/>
            <a:ext cx="3993420" cy="31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7521" y="1165859"/>
            <a:ext cx="4320605" cy="3315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3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2" name="Google Shape;1102;p23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160" y="828129"/>
            <a:ext cx="2365479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23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002" y="828129"/>
            <a:ext cx="236548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23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7362" y="828129"/>
            <a:ext cx="236548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23"/>
          <p:cNvSpPr txBox="1">
            <a:spLocks noGrp="1"/>
          </p:cNvSpPr>
          <p:nvPr>
            <p:ph type="title"/>
          </p:nvPr>
        </p:nvSpPr>
        <p:spPr>
          <a:xfrm>
            <a:off x="-1050" y="14821"/>
            <a:ext cx="8640000" cy="37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/>
              <a:t>How does each factor contribute to changes in the </a:t>
            </a:r>
            <a:r>
              <a:rPr lang="en-GB" sz="1600" b="1"/>
              <a:t>water cycle?</a:t>
            </a:r>
            <a:endParaRPr/>
          </a:p>
        </p:txBody>
      </p:sp>
      <p:sp>
        <p:nvSpPr>
          <p:cNvPr id="1106" name="Google Shape;1106;p23"/>
          <p:cNvSpPr txBox="1"/>
          <p:nvPr/>
        </p:nvSpPr>
        <p:spPr>
          <a:xfrm>
            <a:off x="-7494" y="374303"/>
            <a:ext cx="45794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 change from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1980-2000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2080-2100</a:t>
            </a:r>
            <a:endParaRPr/>
          </a:p>
        </p:txBody>
      </p:sp>
      <p:sp>
        <p:nvSpPr>
          <p:cNvPr id="1107" name="Google Shape;1107;p23"/>
          <p:cNvSpPr txBox="1"/>
          <p:nvPr/>
        </p:nvSpPr>
        <p:spPr>
          <a:xfrm rot="-5400000">
            <a:off x="367012" y="2178995"/>
            <a:ext cx="8044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</a:t>
            </a:r>
            <a:endParaRPr/>
          </a:p>
        </p:txBody>
      </p:sp>
      <p:sp>
        <p:nvSpPr>
          <p:cNvPr id="1108" name="Google Shape;1108;p23"/>
          <p:cNvSpPr txBox="1"/>
          <p:nvPr/>
        </p:nvSpPr>
        <p:spPr>
          <a:xfrm rot="-5400000">
            <a:off x="310284" y="3052827"/>
            <a:ext cx="784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PHYS</a:t>
            </a:r>
            <a:endParaRPr/>
          </a:p>
        </p:txBody>
      </p:sp>
      <p:sp>
        <p:nvSpPr>
          <p:cNvPr id="1109" name="Google Shape;1109;p23"/>
          <p:cNvSpPr txBox="1"/>
          <p:nvPr/>
        </p:nvSpPr>
        <p:spPr>
          <a:xfrm rot="-5400000">
            <a:off x="461055" y="1297065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endParaRPr/>
          </a:p>
        </p:txBody>
      </p:sp>
      <p:sp>
        <p:nvSpPr>
          <p:cNvPr id="1110" name="Google Shape;1110;p23"/>
          <p:cNvSpPr txBox="1"/>
          <p:nvPr/>
        </p:nvSpPr>
        <p:spPr>
          <a:xfrm rot="-5400000">
            <a:off x="318340" y="3942019"/>
            <a:ext cx="864131" cy="5232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 DIST</a:t>
            </a:r>
            <a:endParaRPr/>
          </a:p>
        </p:txBody>
      </p:sp>
      <p:sp>
        <p:nvSpPr>
          <p:cNvPr id="1111" name="Google Shape;1111;p23"/>
          <p:cNvSpPr txBox="1"/>
          <p:nvPr/>
        </p:nvSpPr>
        <p:spPr>
          <a:xfrm>
            <a:off x="1619221" y="635067"/>
            <a:ext cx="126875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Runoff</a:t>
            </a:r>
            <a:endParaRPr/>
          </a:p>
        </p:txBody>
      </p:sp>
      <p:sp>
        <p:nvSpPr>
          <p:cNvPr id="1112" name="Google Shape;1112;p23"/>
          <p:cNvSpPr txBox="1"/>
          <p:nvPr/>
        </p:nvSpPr>
        <p:spPr>
          <a:xfrm>
            <a:off x="3313202" y="633656"/>
            <a:ext cx="2684160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soil moisture in column </a:t>
            </a:r>
            <a:endParaRPr/>
          </a:p>
        </p:txBody>
      </p:sp>
      <p:sp>
        <p:nvSpPr>
          <p:cNvPr id="1113" name="Google Shape;1113;p23"/>
          <p:cNvSpPr txBox="1"/>
          <p:nvPr/>
        </p:nvSpPr>
        <p:spPr>
          <a:xfrm>
            <a:off x="6208676" y="643760"/>
            <a:ext cx="1811573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water flux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24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070" y="625752"/>
            <a:ext cx="8280000" cy="170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24" descr="Timeli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9830"/>
          <a:stretch/>
        </p:blipFill>
        <p:spPr>
          <a:xfrm>
            <a:off x="606962" y="1852159"/>
            <a:ext cx="8280000" cy="153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24"/>
          <p:cNvSpPr/>
          <p:nvPr/>
        </p:nvSpPr>
        <p:spPr>
          <a:xfrm>
            <a:off x="-76200" y="4652774"/>
            <a:ext cx="9433560" cy="518215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24"/>
          <p:cNvSpPr txBox="1"/>
          <p:nvPr/>
        </p:nvSpPr>
        <p:spPr>
          <a:xfrm rot="-5400000">
            <a:off x="125501" y="1202522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/>
          </a:p>
        </p:txBody>
      </p:sp>
      <p:sp>
        <p:nvSpPr>
          <p:cNvPr id="1123" name="Google Shape;1123;p24"/>
          <p:cNvSpPr txBox="1"/>
          <p:nvPr/>
        </p:nvSpPr>
        <p:spPr>
          <a:xfrm rot="-5400000">
            <a:off x="-375227" y="3970819"/>
            <a:ext cx="10561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Difference</a:t>
            </a:r>
            <a:endParaRPr/>
          </a:p>
        </p:txBody>
      </p:sp>
      <p:sp>
        <p:nvSpPr>
          <p:cNvPr id="1124" name="Google Shape;1124;p24"/>
          <p:cNvSpPr txBox="1"/>
          <p:nvPr/>
        </p:nvSpPr>
        <p:spPr>
          <a:xfrm rot="-5400000">
            <a:off x="125501" y="2274392"/>
            <a:ext cx="6163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2050</a:t>
            </a:r>
            <a:endParaRPr/>
          </a:p>
        </p:txBody>
      </p:sp>
      <p:sp>
        <p:nvSpPr>
          <p:cNvPr id="1125" name="Google Shape;1125;p24"/>
          <p:cNvSpPr txBox="1"/>
          <p:nvPr/>
        </p:nvSpPr>
        <p:spPr>
          <a:xfrm>
            <a:off x="1283741" y="486190"/>
            <a:ext cx="143659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demand</a:t>
            </a:r>
            <a:endParaRPr/>
          </a:p>
        </p:txBody>
      </p:sp>
      <p:sp>
        <p:nvSpPr>
          <p:cNvPr id="1126" name="Google Shape;1126;p24"/>
          <p:cNvSpPr txBox="1"/>
          <p:nvPr/>
        </p:nvSpPr>
        <p:spPr>
          <a:xfrm>
            <a:off x="3629920" y="494674"/>
            <a:ext cx="2242300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 (SSP2)</a:t>
            </a:r>
            <a:endParaRPr/>
          </a:p>
        </p:txBody>
      </p:sp>
      <p:sp>
        <p:nvSpPr>
          <p:cNvPr id="1127" name="Google Shape;1127;p24"/>
          <p:cNvSpPr txBox="1"/>
          <p:nvPr/>
        </p:nvSpPr>
        <p:spPr>
          <a:xfrm>
            <a:off x="6713219" y="486189"/>
            <a:ext cx="1436599" cy="3077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WSI</a:t>
            </a:r>
            <a:endParaRPr/>
          </a:p>
        </p:txBody>
      </p:sp>
      <p:sp>
        <p:nvSpPr>
          <p:cNvPr id="1128" name="Google Shape;1128;p24"/>
          <p:cNvSpPr txBox="1">
            <a:spLocks noGrp="1"/>
          </p:cNvSpPr>
          <p:nvPr>
            <p:ph type="title"/>
          </p:nvPr>
        </p:nvSpPr>
        <p:spPr>
          <a:xfrm>
            <a:off x="-1050" y="14821"/>
            <a:ext cx="8640000" cy="37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1"/>
              <a:t>How is water scarcity changing for the “middle of the road” scenario (SSP2)?</a:t>
            </a:r>
            <a:endParaRPr/>
          </a:p>
        </p:txBody>
      </p:sp>
      <p:sp>
        <p:nvSpPr>
          <p:cNvPr id="1129" name="Google Shape;1129;p24"/>
          <p:cNvSpPr txBox="1"/>
          <p:nvPr/>
        </p:nvSpPr>
        <p:spPr>
          <a:xfrm rot="-5400000">
            <a:off x="-809075" y="1683031"/>
            <a:ext cx="1857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Decadal means</a:t>
            </a:r>
            <a:endParaRPr/>
          </a:p>
        </p:txBody>
      </p:sp>
      <p:sp>
        <p:nvSpPr>
          <p:cNvPr id="1130" name="Google Shape;1130;p24"/>
          <p:cNvSpPr txBox="1"/>
          <p:nvPr/>
        </p:nvSpPr>
        <p:spPr>
          <a:xfrm rot="-5400000">
            <a:off x="-272613" y="4013626"/>
            <a:ext cx="13347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  to 2050</a:t>
            </a:r>
            <a:endParaRPr/>
          </a:p>
        </p:txBody>
      </p:sp>
      <p:pic>
        <p:nvPicPr>
          <p:cNvPr id="1131" name="Google Shape;1131;p24" descr="A picture containing timeli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088" y="3478908"/>
            <a:ext cx="8280000" cy="1571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25" descr="A picture containing 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88180" y="51771"/>
            <a:ext cx="4655820" cy="5091729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25"/>
          <p:cNvSpPr txBox="1"/>
          <p:nvPr/>
        </p:nvSpPr>
        <p:spPr>
          <a:xfrm>
            <a:off x="252000" y="332909"/>
            <a:ext cx="387804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WSI by river basin</a:t>
            </a:r>
            <a:endParaRPr/>
          </a:p>
        </p:txBody>
      </p:sp>
      <p:sp>
        <p:nvSpPr>
          <p:cNvPr id="1138" name="Google Shape;1138;p25"/>
          <p:cNvSpPr txBox="1"/>
          <p:nvPr/>
        </p:nvSpPr>
        <p:spPr>
          <a:xfrm>
            <a:off x="754380" y="1744980"/>
            <a:ext cx="33756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very low (&lt; 0.1) - look at range of distribution and basins in water scarce areas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5048" y="167639"/>
            <a:ext cx="2362200" cy="268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7055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27"/>
          <p:cNvSpPr txBox="1">
            <a:spLocks noGrp="1"/>
          </p:cNvSpPr>
          <p:nvPr>
            <p:ph type="body" idx="1"/>
          </p:nvPr>
        </p:nvSpPr>
        <p:spPr>
          <a:xfrm>
            <a:off x="252000" y="1548000"/>
            <a:ext cx="86400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44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151" name="Google Shape;1151;p27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152" name="Google Shape;11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7440"/>
            <a:ext cx="9144000" cy="48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332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2300" y="2571751"/>
            <a:ext cx="2941700" cy="227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3673" y="1"/>
            <a:ext cx="2850328" cy="227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1" y="0"/>
            <a:ext cx="324625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"/>
          <p:cNvSpPr/>
          <p:nvPr/>
        </p:nvSpPr>
        <p:spPr>
          <a:xfrm>
            <a:off x="5884756" y="4662706"/>
            <a:ext cx="3166138" cy="364406"/>
          </a:xfrm>
          <a:prstGeom prst="rect">
            <a:avLst/>
          </a:prstGeom>
          <a:gradFill>
            <a:gsLst>
              <a:gs pos="0">
                <a:srgbClr val="997F4F"/>
              </a:gs>
              <a:gs pos="29000">
                <a:srgbClr val="DDF660"/>
              </a:gs>
              <a:gs pos="100000">
                <a:srgbClr val="E9FA93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3"/>
          <p:cNvSpPr/>
          <p:nvPr/>
        </p:nvSpPr>
        <p:spPr>
          <a:xfrm>
            <a:off x="2996597" y="4640000"/>
            <a:ext cx="2868358" cy="364406"/>
          </a:xfrm>
          <a:prstGeom prst="rect">
            <a:avLst/>
          </a:prstGeom>
          <a:gradFill>
            <a:gsLst>
              <a:gs pos="0">
                <a:srgbClr val="997F4F"/>
              </a:gs>
              <a:gs pos="29000">
                <a:srgbClr val="DDF660"/>
              </a:gs>
              <a:gs pos="100000">
                <a:srgbClr val="E9FA93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3"/>
          <p:cNvSpPr/>
          <p:nvPr/>
        </p:nvSpPr>
        <p:spPr>
          <a:xfrm>
            <a:off x="108438" y="4641491"/>
            <a:ext cx="2868358" cy="364406"/>
          </a:xfrm>
          <a:prstGeom prst="rect">
            <a:avLst/>
          </a:prstGeom>
          <a:gradFill>
            <a:gsLst>
              <a:gs pos="0">
                <a:srgbClr val="997F4F"/>
              </a:gs>
              <a:gs pos="29000">
                <a:srgbClr val="DDF660"/>
              </a:gs>
              <a:gs pos="100000">
                <a:srgbClr val="E9FA93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6" name="Google Shape;706;p3"/>
          <p:cNvGrpSpPr/>
          <p:nvPr/>
        </p:nvGrpSpPr>
        <p:grpSpPr>
          <a:xfrm>
            <a:off x="108437" y="1197423"/>
            <a:ext cx="2886223" cy="3809523"/>
            <a:chOff x="85577" y="237303"/>
            <a:chExt cx="2886223" cy="3809523"/>
          </a:xfrm>
        </p:grpSpPr>
        <p:cxnSp>
          <p:nvCxnSpPr>
            <p:cNvPr id="707" name="Google Shape;707;p3"/>
            <p:cNvCxnSpPr/>
            <p:nvPr/>
          </p:nvCxnSpPr>
          <p:spPr>
            <a:xfrm rot="10800000">
              <a:off x="1924184" y="2044215"/>
              <a:ext cx="0" cy="764748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708" name="Google Shape;708;p3" descr="A picture containing clipar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75116" t="25680" r="5593" b="13265"/>
            <a:stretch/>
          </p:blipFill>
          <p:spPr>
            <a:xfrm>
              <a:off x="715681" y="2433800"/>
              <a:ext cx="773279" cy="1267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Google Shape;709;p3" descr="Circl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 r="49233"/>
            <a:stretch/>
          </p:blipFill>
          <p:spPr>
            <a:xfrm>
              <a:off x="1665758" y="2780266"/>
              <a:ext cx="546843" cy="5324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0" name="Google Shape;710;p3"/>
            <p:cNvCxnSpPr/>
            <p:nvPr/>
          </p:nvCxnSpPr>
          <p:spPr>
            <a:xfrm>
              <a:off x="1766890" y="3694401"/>
              <a:ext cx="1039528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11" name="Google Shape;711;p3"/>
            <p:cNvCxnSpPr>
              <a:endCxn id="712" idx="2"/>
            </p:cNvCxnSpPr>
            <p:nvPr/>
          </p:nvCxnSpPr>
          <p:spPr>
            <a:xfrm>
              <a:off x="1346828" y="2991431"/>
              <a:ext cx="249300" cy="58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13" name="Google Shape;713;p3"/>
            <p:cNvSpPr/>
            <p:nvPr/>
          </p:nvSpPr>
          <p:spPr>
            <a:xfrm>
              <a:off x="1335871" y="2975227"/>
              <a:ext cx="34289" cy="3428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596128" y="2742775"/>
              <a:ext cx="656617" cy="614912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78" y="613064"/>
              <a:ext cx="2886074" cy="3433762"/>
            </a:xfrm>
            <a:prstGeom prst="rect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 txBox="1"/>
            <p:nvPr/>
          </p:nvSpPr>
          <p:spPr>
            <a:xfrm>
              <a:off x="1959272" y="2247193"/>
              <a:ext cx="772126" cy="219291"/>
            </a:xfrm>
            <a:prstGeom prst="rect">
              <a:avLst/>
            </a:prstGeom>
            <a:solidFill>
              <a:srgbClr val="DBF0E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transpiration</a:t>
              </a:r>
              <a:endParaRPr/>
            </a:p>
          </p:txBody>
        </p:sp>
        <p:sp>
          <p:nvSpPr>
            <p:cNvPr id="716" name="Google Shape;716;p3"/>
            <p:cNvSpPr txBox="1"/>
            <p:nvPr/>
          </p:nvSpPr>
          <p:spPr>
            <a:xfrm>
              <a:off x="1697979" y="3520213"/>
              <a:ext cx="1110319" cy="21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runoff</a:t>
              </a:r>
              <a:endParaRPr/>
            </a:p>
          </p:txBody>
        </p:sp>
        <p:sp>
          <p:nvSpPr>
            <p:cNvPr id="717" name="Google Shape;717;p3"/>
            <p:cNvSpPr txBox="1"/>
            <p:nvPr/>
          </p:nvSpPr>
          <p:spPr>
            <a:xfrm>
              <a:off x="85577" y="237303"/>
              <a:ext cx="2886223" cy="369332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1850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atmospheric</a:t>
              </a:r>
              <a:r>
                <a:rPr lang="en-GB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en-GB" sz="90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lang="en-GB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= 285 ppm</a:t>
              </a:r>
              <a:endParaRPr/>
            </a:p>
          </p:txBody>
        </p:sp>
        <p:sp>
          <p:nvSpPr>
            <p:cNvPr id="718" name="Google Shape;718;p3"/>
            <p:cNvSpPr txBox="1"/>
            <p:nvPr/>
          </p:nvSpPr>
          <p:spPr>
            <a:xfrm>
              <a:off x="2299144" y="2936213"/>
              <a:ext cx="561863" cy="219291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stomata</a:t>
              </a:r>
              <a:endParaRPr/>
            </a:p>
          </p:txBody>
        </p:sp>
        <p:pic>
          <p:nvPicPr>
            <p:cNvPr id="719" name="Google Shape;719;p3" descr="A picture containing text, businesscard, vector graphics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14027" t="16065" r="10676" b="14098"/>
            <a:stretch/>
          </p:blipFill>
          <p:spPr>
            <a:xfrm>
              <a:off x="2411951" y="1281394"/>
              <a:ext cx="255410" cy="236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3" descr="A picture containing text, businesscard,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 l="14027" t="16065" r="10676" b="14098"/>
            <a:stretch/>
          </p:blipFill>
          <p:spPr>
            <a:xfrm rot="-3709595">
              <a:off x="223535" y="1011156"/>
              <a:ext cx="262302" cy="243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3" descr="A picture containing text, businesscard, vector graphics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4027" t="16065" r="10676" b="14098"/>
            <a:stretch/>
          </p:blipFill>
          <p:spPr>
            <a:xfrm rot="2723049">
              <a:off x="1611648" y="784700"/>
              <a:ext cx="253235" cy="23486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22" name="Google Shape;722;p3"/>
          <p:cNvCxnSpPr/>
          <p:nvPr/>
        </p:nvCxnSpPr>
        <p:spPr>
          <a:xfrm flipH="1">
            <a:off x="1046189" y="2509067"/>
            <a:ext cx="13585" cy="85963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3" name="Google Shape;723;p3"/>
          <p:cNvSpPr txBox="1"/>
          <p:nvPr/>
        </p:nvSpPr>
        <p:spPr>
          <a:xfrm>
            <a:off x="220329" y="2863149"/>
            <a:ext cx="773278" cy="219291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precipitation</a:t>
            </a:r>
            <a:endParaRPr/>
          </a:p>
        </p:txBody>
      </p:sp>
      <p:pic>
        <p:nvPicPr>
          <p:cNvPr id="724" name="Google Shape;724;p3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1" b="9475"/>
          <a:stretch/>
        </p:blipFill>
        <p:spPr>
          <a:xfrm>
            <a:off x="723014" y="2088252"/>
            <a:ext cx="670006" cy="606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5" name="Google Shape;725;p3"/>
          <p:cNvGrpSpPr/>
          <p:nvPr/>
        </p:nvGrpSpPr>
        <p:grpSpPr>
          <a:xfrm>
            <a:off x="2995068" y="880840"/>
            <a:ext cx="2894288" cy="4127648"/>
            <a:chOff x="2995068" y="880840"/>
            <a:chExt cx="2894288" cy="4127648"/>
          </a:xfrm>
        </p:grpSpPr>
        <p:grpSp>
          <p:nvGrpSpPr>
            <p:cNvPr id="726" name="Google Shape;726;p3"/>
            <p:cNvGrpSpPr/>
            <p:nvPr/>
          </p:nvGrpSpPr>
          <p:grpSpPr>
            <a:xfrm>
              <a:off x="2995068" y="1200529"/>
              <a:ext cx="2894288" cy="3807959"/>
              <a:chOff x="2966126" y="238867"/>
              <a:chExt cx="2894288" cy="3807959"/>
            </a:xfrm>
          </p:grpSpPr>
          <p:sp>
            <p:nvSpPr>
              <p:cNvPr id="727" name="Google Shape;727;p3"/>
              <p:cNvSpPr txBox="1"/>
              <p:nvPr/>
            </p:nvSpPr>
            <p:spPr>
              <a:xfrm>
                <a:off x="4844357" y="2235804"/>
                <a:ext cx="837245" cy="346249"/>
              </a:xfrm>
              <a:prstGeom prst="rect">
                <a:avLst/>
              </a:prstGeom>
              <a:solidFill>
                <a:srgbClr val="DBF0E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25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GB" sz="825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less</a:t>
                </a:r>
                <a:r>
                  <a:rPr lang="en-GB" sz="825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transpiration</a:t>
                </a:r>
                <a:endParaRPr/>
              </a:p>
            </p:txBody>
          </p:sp>
          <p:cxnSp>
            <p:nvCxnSpPr>
              <p:cNvPr id="728" name="Google Shape;728;p3"/>
              <p:cNvCxnSpPr/>
              <p:nvPr/>
            </p:nvCxnSpPr>
            <p:spPr>
              <a:xfrm rot="10800000" flipH="1">
                <a:off x="4782835" y="2085921"/>
                <a:ext cx="5000" cy="72461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pic>
            <p:nvPicPr>
              <p:cNvPr id="729" name="Google Shape;729;p3" descr="A picture containing clipart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l="75116" t="25680" r="5593" b="13265"/>
              <a:stretch/>
            </p:blipFill>
            <p:spPr>
              <a:xfrm>
                <a:off x="3566952" y="2423122"/>
                <a:ext cx="773279" cy="12677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0" name="Google Shape;730;p3" descr="Circle&#10;&#10;Description automatically generated with low confidence"/>
              <p:cNvPicPr preferRelativeResize="0"/>
              <p:nvPr/>
            </p:nvPicPr>
            <p:blipFill rotWithShape="1">
              <a:blip r:embed="rId9">
                <a:alphaModFix/>
              </a:blip>
              <a:srcRect l="58180"/>
              <a:stretch/>
            </p:blipFill>
            <p:spPr>
              <a:xfrm>
                <a:off x="4543061" y="2752714"/>
                <a:ext cx="479549" cy="56683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731" name="Google Shape;731;p3"/>
              <p:cNvCxnSpPr/>
              <p:nvPr/>
            </p:nvCxnSpPr>
            <p:spPr>
              <a:xfrm>
                <a:off x="4615797" y="3673472"/>
                <a:ext cx="1039528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732" name="Google Shape;732;p3"/>
              <p:cNvSpPr/>
              <p:nvPr/>
            </p:nvSpPr>
            <p:spPr>
              <a:xfrm>
                <a:off x="4445034" y="2721846"/>
                <a:ext cx="656617" cy="614912"/>
              </a:xfrm>
              <a:prstGeom prst="ellipse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25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33" name="Google Shape;733;p3"/>
              <p:cNvCxnSpPr>
                <a:endCxn id="732" idx="2"/>
              </p:cNvCxnSpPr>
              <p:nvPr/>
            </p:nvCxnSpPr>
            <p:spPr>
              <a:xfrm>
                <a:off x="4195734" y="2970502"/>
                <a:ext cx="249300" cy="5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734" name="Google Shape;734;p3"/>
              <p:cNvSpPr/>
              <p:nvPr/>
            </p:nvSpPr>
            <p:spPr>
              <a:xfrm>
                <a:off x="4184777" y="2954298"/>
                <a:ext cx="34289" cy="34289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25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2966172" y="613064"/>
                <a:ext cx="2894242" cy="3433762"/>
              </a:xfrm>
              <a:prstGeom prst="rect">
                <a:avLst/>
              </a:prstGeom>
              <a:noFill/>
              <a:ln w="127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25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"/>
              <p:cNvSpPr txBox="1"/>
              <p:nvPr/>
            </p:nvSpPr>
            <p:spPr>
              <a:xfrm>
                <a:off x="2966126" y="238867"/>
                <a:ext cx="2894242" cy="369332"/>
              </a:xfrm>
              <a:prstGeom prst="rect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2020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atmospheric</a:t>
                </a: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GB" sz="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</a:t>
                </a:r>
                <a:r>
                  <a:rPr lang="en-GB" sz="900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 </a:t>
                </a:r>
                <a:r>
                  <a:rPr lang="en-GB" sz="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= 415 ppm</a:t>
                </a:r>
                <a:endParaRPr/>
              </a:p>
            </p:txBody>
          </p:sp>
          <p:sp>
            <p:nvSpPr>
              <p:cNvPr id="737" name="Google Shape;737;p3"/>
              <p:cNvSpPr txBox="1"/>
              <p:nvPr/>
            </p:nvSpPr>
            <p:spPr>
              <a:xfrm>
                <a:off x="5129904" y="2793826"/>
                <a:ext cx="685174" cy="473206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25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lower</a:t>
                </a:r>
                <a:r>
                  <a:rPr lang="en-GB" sz="825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stomatal aperture</a:t>
                </a:r>
                <a:endParaRPr/>
              </a:p>
            </p:txBody>
          </p:sp>
          <p:sp>
            <p:nvSpPr>
              <p:cNvPr id="738" name="Google Shape;738;p3"/>
              <p:cNvSpPr txBox="1"/>
              <p:nvPr/>
            </p:nvSpPr>
            <p:spPr>
              <a:xfrm>
                <a:off x="4462583" y="3464922"/>
                <a:ext cx="1110319" cy="21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25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more</a:t>
                </a:r>
                <a:r>
                  <a:rPr lang="en-GB" sz="825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runoff</a:t>
                </a:r>
                <a:endParaRPr/>
              </a:p>
            </p:txBody>
          </p:sp>
          <p:pic>
            <p:nvPicPr>
              <p:cNvPr id="739" name="Google Shape;739;p3" descr="A picture containing text, businesscard, vector graphics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14027" t="16065" r="10676" b="14098"/>
              <a:stretch/>
            </p:blipFill>
            <p:spPr>
              <a:xfrm>
                <a:off x="4075876" y="826868"/>
                <a:ext cx="255410" cy="236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0" name="Google Shape;740;p3" descr="A picture containing text, businesscard, vector graphics&#10;&#10;Description automatically generated"/>
              <p:cNvPicPr preferRelativeResize="0"/>
              <p:nvPr/>
            </p:nvPicPr>
            <p:blipFill rotWithShape="1">
              <a:blip r:embed="rId10">
                <a:alphaModFix/>
              </a:blip>
              <a:srcRect l="14027" t="16065" r="10676" b="14098"/>
              <a:stretch/>
            </p:blipFill>
            <p:spPr>
              <a:xfrm rot="6105607">
                <a:off x="5024038" y="1356855"/>
                <a:ext cx="276974" cy="2568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1" name="Google Shape;741;p3" descr="A picture containing text, businesscard, vector graphics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 l="14027" t="16065" r="10676" b="14098"/>
              <a:stretch/>
            </p:blipFill>
            <p:spPr>
              <a:xfrm rot="-3709595">
                <a:off x="3190201" y="923543"/>
                <a:ext cx="262302" cy="2432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2" name="Google Shape;742;p3" descr="A picture containing text, businesscard, vector graphics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14027" t="16065" r="10676" b="14098"/>
              <a:stretch/>
            </p:blipFill>
            <p:spPr>
              <a:xfrm>
                <a:off x="5506323" y="1059617"/>
                <a:ext cx="255410" cy="236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3" name="Google Shape;743;p3" descr="A picture containing text, businesscard, vector graphics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 l="14027" t="16065" r="10676" b="14098"/>
              <a:stretch/>
            </p:blipFill>
            <p:spPr>
              <a:xfrm rot="2723049">
                <a:off x="4890264" y="704530"/>
                <a:ext cx="253235" cy="23486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744" name="Google Shape;744;p3"/>
              <p:cNvCxnSpPr/>
              <p:nvPr/>
            </p:nvCxnSpPr>
            <p:spPr>
              <a:xfrm flipH="1">
                <a:off x="3896177" y="1524031"/>
                <a:ext cx="13585" cy="859631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745" name="Google Shape;745;p3"/>
              <p:cNvSpPr txBox="1"/>
              <p:nvPr/>
            </p:nvSpPr>
            <p:spPr>
              <a:xfrm>
                <a:off x="3070317" y="1878113"/>
                <a:ext cx="773278" cy="219291"/>
              </a:xfrm>
              <a:prstGeom prst="rect">
                <a:avLst/>
              </a:prstGeom>
              <a:solidFill>
                <a:srgbClr val="DBF0E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25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precipitation</a:t>
                </a:r>
                <a:endParaRPr/>
              </a:p>
            </p:txBody>
          </p:sp>
          <p:pic>
            <p:nvPicPr>
              <p:cNvPr id="746" name="Google Shape;746;p3" descr="Icon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 t="1" b="9475"/>
              <a:stretch/>
            </p:blipFill>
            <p:spPr>
              <a:xfrm>
                <a:off x="3573002" y="1103216"/>
                <a:ext cx="670006" cy="6065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47" name="Google Shape;747;p3"/>
            <p:cNvSpPr txBox="1"/>
            <p:nvPr/>
          </p:nvSpPr>
          <p:spPr>
            <a:xfrm>
              <a:off x="3812841" y="880840"/>
              <a:ext cx="1317752" cy="276999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Stomata-level</a:t>
              </a:r>
              <a:endParaRPr/>
            </a:p>
          </p:txBody>
        </p:sp>
      </p:grpSp>
      <p:sp>
        <p:nvSpPr>
          <p:cNvPr id="748" name="Google Shape;748;p3"/>
          <p:cNvSpPr txBox="1"/>
          <p:nvPr/>
        </p:nvSpPr>
        <p:spPr>
          <a:xfrm>
            <a:off x="21277" y="973702"/>
            <a:ext cx="307798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(NB we assume precipitation remains constant)</a:t>
            </a:r>
            <a:endParaRPr/>
          </a:p>
        </p:txBody>
      </p:sp>
      <p:grpSp>
        <p:nvGrpSpPr>
          <p:cNvPr id="749" name="Google Shape;749;p3"/>
          <p:cNvGrpSpPr/>
          <p:nvPr/>
        </p:nvGrpSpPr>
        <p:grpSpPr>
          <a:xfrm>
            <a:off x="5883273" y="889778"/>
            <a:ext cx="3172177" cy="4117168"/>
            <a:chOff x="5883273" y="889778"/>
            <a:chExt cx="3172177" cy="4117168"/>
          </a:xfrm>
        </p:grpSpPr>
        <p:grpSp>
          <p:nvGrpSpPr>
            <p:cNvPr id="750" name="Google Shape;750;p3"/>
            <p:cNvGrpSpPr/>
            <p:nvPr/>
          </p:nvGrpSpPr>
          <p:grpSpPr>
            <a:xfrm>
              <a:off x="5883273" y="889778"/>
              <a:ext cx="3172177" cy="4117168"/>
              <a:chOff x="5883273" y="889778"/>
              <a:chExt cx="3172177" cy="4117168"/>
            </a:xfrm>
          </p:grpSpPr>
          <p:grpSp>
            <p:nvGrpSpPr>
              <p:cNvPr id="751" name="Google Shape;751;p3"/>
              <p:cNvGrpSpPr/>
              <p:nvPr/>
            </p:nvGrpSpPr>
            <p:grpSpPr>
              <a:xfrm>
                <a:off x="5883273" y="1197423"/>
                <a:ext cx="3172177" cy="3809523"/>
                <a:chOff x="5883273" y="1197423"/>
                <a:chExt cx="3172177" cy="3809523"/>
              </a:xfrm>
            </p:grpSpPr>
            <p:cxnSp>
              <p:nvCxnSpPr>
                <p:cNvPr id="752" name="Google Shape;752;p3"/>
                <p:cNvCxnSpPr/>
                <p:nvPr/>
              </p:nvCxnSpPr>
              <p:spPr>
                <a:xfrm rot="10800000" flipH="1">
                  <a:off x="7663197" y="3004335"/>
                  <a:ext cx="9384" cy="76978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1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pic>
              <p:nvPicPr>
                <p:cNvPr id="753" name="Google Shape;753;p3" descr="A picture containing clipart&#10;&#10;Description automatically generated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51625" t="39874" r="23230" b="13771"/>
                <a:stretch/>
              </p:blipFill>
              <p:spPr>
                <a:xfrm>
                  <a:off x="5894912" y="4127443"/>
                  <a:ext cx="674240" cy="6438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4" name="Google Shape;754;p3" descr="A picture containing clipart&#10;&#10;Description automatically generated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51625" t="39874" r="23230" b="13771"/>
                <a:stretch/>
              </p:blipFill>
              <p:spPr>
                <a:xfrm>
                  <a:off x="6973253" y="4081388"/>
                  <a:ext cx="505541" cy="4827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5" name="Google Shape;755;p3" descr="A picture containing clipart&#10;&#10;Description automatically generated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75116" t="25680" r="5593" b="13265"/>
                <a:stretch/>
              </p:blipFill>
              <p:spPr>
                <a:xfrm>
                  <a:off x="6257074" y="3315308"/>
                  <a:ext cx="989368" cy="162206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6" name="Google Shape;756;p3" descr="Circle&#10;&#10;Description automatically generated with low confidence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58180"/>
                <a:stretch/>
              </p:blipFill>
              <p:spPr>
                <a:xfrm>
                  <a:off x="7442696" y="3712111"/>
                  <a:ext cx="479549" cy="5668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757" name="Google Shape;757;p3"/>
                <p:cNvCxnSpPr/>
                <p:nvPr/>
              </p:nvCxnSpPr>
              <p:spPr>
                <a:xfrm>
                  <a:off x="7518657" y="4676540"/>
                  <a:ext cx="1136798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1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758" name="Google Shape;758;p3"/>
                <p:cNvSpPr/>
                <p:nvPr/>
              </p:nvSpPr>
              <p:spPr>
                <a:xfrm>
                  <a:off x="7344273" y="3681966"/>
                  <a:ext cx="656617" cy="614912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2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759" name="Google Shape;759;p3"/>
                <p:cNvCxnSpPr>
                  <a:endCxn id="758" idx="2"/>
                </p:cNvCxnSpPr>
                <p:nvPr/>
              </p:nvCxnSpPr>
              <p:spPr>
                <a:xfrm>
                  <a:off x="7094973" y="3930622"/>
                  <a:ext cx="249300" cy="58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760" name="Google Shape;760;p3"/>
                <p:cNvSpPr/>
                <p:nvPr/>
              </p:nvSpPr>
              <p:spPr>
                <a:xfrm>
                  <a:off x="7084016" y="3914418"/>
                  <a:ext cx="34289" cy="34289"/>
                </a:xfrm>
                <a:prstGeom prst="ellipse">
                  <a:avLst/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2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"/>
                <p:cNvSpPr/>
                <p:nvPr/>
              </p:nvSpPr>
              <p:spPr>
                <a:xfrm>
                  <a:off x="5883273" y="1573184"/>
                  <a:ext cx="3172177" cy="3433762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BFBFB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2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"/>
                <p:cNvSpPr txBox="1"/>
                <p:nvPr/>
              </p:nvSpPr>
              <p:spPr>
                <a:xfrm>
                  <a:off x="8056590" y="3752253"/>
                  <a:ext cx="943160" cy="473206"/>
                </a:xfrm>
                <a:prstGeom prst="rect">
                  <a:avLst/>
                </a:prstGeom>
                <a:solidFill>
                  <a:schemeClr val="accent6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25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lower</a:t>
                  </a: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stomatal aperture, but </a:t>
                  </a:r>
                  <a:r>
                    <a:rPr lang="en-GB" sz="825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higher </a:t>
                  </a: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leaf area</a:t>
                  </a:r>
                  <a:endParaRPr/>
                </a:p>
              </p:txBody>
            </p:sp>
            <p:sp>
              <p:nvSpPr>
                <p:cNvPr id="763" name="Google Shape;763;p3"/>
                <p:cNvSpPr txBox="1"/>
                <p:nvPr/>
              </p:nvSpPr>
              <p:spPr>
                <a:xfrm>
                  <a:off x="7545136" y="4482343"/>
                  <a:ext cx="1110319" cy="2192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25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+/-</a:t>
                  </a: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runoff?</a:t>
                  </a:r>
                  <a:endParaRPr/>
                </a:p>
              </p:txBody>
            </p:sp>
            <p:sp>
              <p:nvSpPr>
                <p:cNvPr id="764" name="Google Shape;764;p3"/>
                <p:cNvSpPr txBox="1"/>
                <p:nvPr/>
              </p:nvSpPr>
              <p:spPr>
                <a:xfrm>
                  <a:off x="5889310" y="1197423"/>
                  <a:ext cx="3166138" cy="369332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900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2020</a:t>
                  </a:r>
                  <a:endParaRPr/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9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atmospheric</a:t>
                  </a:r>
                  <a:r>
                    <a:rPr lang="en-GB" sz="900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r>
                    <a:rPr lang="en-GB" sz="9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</a:t>
                  </a:r>
                  <a:r>
                    <a:rPr lang="en-GB" sz="900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 </a:t>
                  </a:r>
                  <a:r>
                    <a:rPr lang="en-GB" sz="9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= 415 ppm</a:t>
                  </a:r>
                  <a:endParaRPr/>
                </a:p>
              </p:txBody>
            </p:sp>
            <p:pic>
              <p:nvPicPr>
                <p:cNvPr id="765" name="Google Shape;765;p3" descr="A picture containing text, businesscard, vector graphics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14027" t="16065" r="10676" b="14098"/>
                <a:stretch/>
              </p:blipFill>
              <p:spPr>
                <a:xfrm>
                  <a:off x="6975471" y="1831909"/>
                  <a:ext cx="255410" cy="2368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6" name="Google Shape;766;p3" descr="A picture containing text, businesscard, vector graphics&#10;&#10;Description automatically generated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14027" t="16065" r="10676" b="14098"/>
                <a:stretch/>
              </p:blipFill>
              <p:spPr>
                <a:xfrm rot="-3709595">
                  <a:off x="6089796" y="1928584"/>
                  <a:ext cx="262302" cy="2432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7" name="Google Shape;767;p3" descr="A picture containing text, businesscard, vector graphics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14027" t="16065" r="10676" b="14098"/>
                <a:stretch/>
              </p:blipFill>
              <p:spPr>
                <a:xfrm>
                  <a:off x="8405918" y="2064658"/>
                  <a:ext cx="255410" cy="2368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8" name="Google Shape;768;p3" descr="A picture containing text, businesscard, vector graphics&#10;&#10;Description automatically generated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14027" t="16065" r="10676" b="14098"/>
                <a:stretch/>
              </p:blipFill>
              <p:spPr>
                <a:xfrm rot="2723049">
                  <a:off x="7789859" y="1681862"/>
                  <a:ext cx="253235" cy="2348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69" name="Google Shape;769;p3"/>
                <p:cNvSpPr/>
                <p:nvPr/>
              </p:nvSpPr>
              <p:spPr>
                <a:xfrm>
                  <a:off x="7065139" y="3917886"/>
                  <a:ext cx="34289" cy="34289"/>
                </a:xfrm>
                <a:prstGeom prst="ellipse">
                  <a:avLst/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82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"/>
                <p:cNvSpPr txBox="1"/>
                <p:nvPr/>
              </p:nvSpPr>
              <p:spPr>
                <a:xfrm>
                  <a:off x="7848600" y="3185821"/>
                  <a:ext cx="838510" cy="346249"/>
                </a:xfrm>
                <a:prstGeom prst="rect">
                  <a:avLst/>
                </a:prstGeom>
                <a:solidFill>
                  <a:srgbClr val="DBF0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 </a:t>
                  </a:r>
                  <a:r>
                    <a:rPr lang="en-GB" sz="825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+/-</a:t>
                  </a: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transpiration?</a:t>
                  </a:r>
                  <a:endParaRPr/>
                </a:p>
              </p:txBody>
            </p:sp>
            <p:pic>
              <p:nvPicPr>
                <p:cNvPr id="771" name="Google Shape;771;p3" descr="A picture containing text, businesscard, vector graphics&#10;&#10;Description automatically generated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4027" t="16065" r="10676" b="14098"/>
                <a:stretch/>
              </p:blipFill>
              <p:spPr>
                <a:xfrm rot="6105607">
                  <a:off x="7871734" y="2309204"/>
                  <a:ext cx="247595" cy="229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772" name="Google Shape;772;p3"/>
                <p:cNvCxnSpPr/>
                <p:nvPr/>
              </p:nvCxnSpPr>
              <p:spPr>
                <a:xfrm flipH="1">
                  <a:off x="6771474" y="2499875"/>
                  <a:ext cx="13585" cy="859631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773" name="Google Shape;773;p3"/>
                <p:cNvSpPr txBox="1"/>
                <p:nvPr/>
              </p:nvSpPr>
              <p:spPr>
                <a:xfrm>
                  <a:off x="5945614" y="2853957"/>
                  <a:ext cx="773278" cy="219291"/>
                </a:xfrm>
                <a:prstGeom prst="rect">
                  <a:avLst/>
                </a:prstGeom>
                <a:solidFill>
                  <a:srgbClr val="DBF0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25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precipitation</a:t>
                  </a:r>
                  <a:endParaRPr/>
                </a:p>
              </p:txBody>
            </p:sp>
            <p:pic>
              <p:nvPicPr>
                <p:cNvPr id="774" name="Google Shape;774;p3" descr="Icon&#10;&#10;Description automatically generated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t="1" b="9475"/>
                <a:stretch/>
              </p:blipFill>
              <p:spPr>
                <a:xfrm>
                  <a:off x="6448299" y="2079060"/>
                  <a:ext cx="670006" cy="6065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75" name="Google Shape;775;p3"/>
              <p:cNvSpPr txBox="1"/>
              <p:nvPr/>
            </p:nvSpPr>
            <p:spPr>
              <a:xfrm>
                <a:off x="6795621" y="889778"/>
                <a:ext cx="1317752" cy="276999"/>
              </a:xfrm>
              <a:prstGeom prst="rect">
                <a:avLst/>
              </a:prstGeom>
              <a:noFill/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Canopy-level</a:t>
                </a:r>
                <a:endParaRPr/>
              </a:p>
            </p:txBody>
          </p:sp>
        </p:grpSp>
        <p:pic>
          <p:nvPicPr>
            <p:cNvPr id="776" name="Google Shape;776;p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419941" y="3729572"/>
              <a:ext cx="338617" cy="251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7" name="Google Shape;777;p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7038733">
              <a:off x="6747250" y="4181322"/>
              <a:ext cx="441367" cy="328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8" name="Google Shape;778;p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09802" y="4079355"/>
              <a:ext cx="441367" cy="328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9" name="Google Shape;779;p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6223724">
              <a:off x="6713726" y="3489500"/>
              <a:ext cx="298813" cy="222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0" name="Google Shape;780;p3"/>
          <p:cNvSpPr txBox="1"/>
          <p:nvPr/>
        </p:nvSpPr>
        <p:spPr>
          <a:xfrm>
            <a:off x="5743819" y="83593"/>
            <a:ext cx="3255931" cy="66714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Contradictory impacts on transpiration and runoff…</a:t>
            </a:r>
            <a:endParaRPr/>
          </a:p>
        </p:txBody>
      </p:sp>
      <p:sp>
        <p:nvSpPr>
          <p:cNvPr id="781" name="Google Shape;781;p3"/>
          <p:cNvSpPr txBox="1"/>
          <p:nvPr/>
        </p:nvSpPr>
        <p:spPr>
          <a:xfrm>
            <a:off x="61411" y="92922"/>
            <a:ext cx="5231025" cy="57614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physiology is changing with </a:t>
            </a: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rising CO</a:t>
            </a:r>
            <a:r>
              <a:rPr lang="en-GB" sz="20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000" b="0" i="0" u="none" strike="noStrike" cap="none">
              <a:solidFill>
                <a:srgbClr val="2A2A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What’s the problem?</a:t>
            </a:r>
            <a:endParaRPr/>
          </a:p>
        </p:txBody>
      </p:sp>
      <p:sp>
        <p:nvSpPr>
          <p:cNvPr id="788" name="Google Shape;788;p4"/>
          <p:cNvSpPr txBox="1"/>
          <p:nvPr/>
        </p:nvSpPr>
        <p:spPr>
          <a:xfrm>
            <a:off x="703689" y="1581312"/>
            <a:ext cx="2803161" cy="923330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climate models incorporate the plant physiological response</a:t>
            </a:r>
            <a:endParaRPr/>
          </a:p>
        </p:txBody>
      </p:sp>
      <p:sp>
        <p:nvSpPr>
          <p:cNvPr id="789" name="Google Shape;789;p4"/>
          <p:cNvSpPr txBox="1"/>
          <p:nvPr/>
        </p:nvSpPr>
        <p:spPr>
          <a:xfrm>
            <a:off x="5034149" y="1581312"/>
            <a:ext cx="3072984" cy="1200329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however, some water-related impact studies use hydrology models that do not</a:t>
            </a:r>
            <a:endParaRPr/>
          </a:p>
        </p:txBody>
      </p:sp>
      <p:sp>
        <p:nvSpPr>
          <p:cNvPr id="790" name="Google Shape;790;p4"/>
          <p:cNvSpPr txBox="1"/>
          <p:nvPr/>
        </p:nvSpPr>
        <p:spPr>
          <a:xfrm>
            <a:off x="2936690" y="3254665"/>
            <a:ext cx="25708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this matter?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"/>
          <p:cNvSpPr txBox="1">
            <a:spLocks noGrp="1"/>
          </p:cNvSpPr>
          <p:nvPr>
            <p:ph type="title"/>
          </p:nvPr>
        </p:nvSpPr>
        <p:spPr>
          <a:xfrm>
            <a:off x="252000" y="768633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My research</a:t>
            </a:r>
            <a:endParaRPr/>
          </a:p>
        </p:txBody>
      </p:sp>
      <p:pic>
        <p:nvPicPr>
          <p:cNvPr id="796" name="Google Shape;79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8448" y="2161268"/>
            <a:ext cx="2894767" cy="181299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"/>
          <p:cNvSpPr txBox="1"/>
          <p:nvPr/>
        </p:nvSpPr>
        <p:spPr>
          <a:xfrm>
            <a:off x="2841801" y="1757352"/>
            <a:ext cx="3303885" cy="369332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JULES land surface model</a:t>
            </a:r>
            <a:endParaRPr/>
          </a:p>
        </p:txBody>
      </p:sp>
      <p:cxnSp>
        <p:nvCxnSpPr>
          <p:cNvPr id="798" name="Google Shape;798;p5"/>
          <p:cNvCxnSpPr/>
          <p:nvPr/>
        </p:nvCxnSpPr>
        <p:spPr>
          <a:xfrm>
            <a:off x="2324214" y="3142552"/>
            <a:ext cx="633972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9" name="Google Shape;799;p5"/>
          <p:cNvSpPr txBox="1"/>
          <p:nvPr/>
        </p:nvSpPr>
        <p:spPr>
          <a:xfrm>
            <a:off x="6403958" y="2467602"/>
            <a:ext cx="2344551" cy="1200329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these plant processes influence </a:t>
            </a:r>
            <a:r>
              <a:rPr lang="en-GB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 </a:t>
            </a: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GB" sz="1800" b="1" dirty="0">
                <a:solidFill>
                  <a:schemeClr val="dk1"/>
                </a:solidFill>
                <a:sym typeface="Arial"/>
              </a:rPr>
              <a:t>water scarcity?</a:t>
            </a:r>
            <a:endParaRPr b="1" dirty="0"/>
          </a:p>
        </p:txBody>
      </p:sp>
      <p:cxnSp>
        <p:nvCxnSpPr>
          <p:cNvPr id="800" name="Google Shape;800;p5"/>
          <p:cNvCxnSpPr/>
          <p:nvPr/>
        </p:nvCxnSpPr>
        <p:spPr>
          <a:xfrm rot="10800000" flipH="1">
            <a:off x="5883215" y="3016816"/>
            <a:ext cx="386355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01" name="Google Shape;801;p5"/>
          <p:cNvSpPr txBox="1"/>
          <p:nvPr/>
        </p:nvSpPr>
        <p:spPr>
          <a:xfrm>
            <a:off x="180338" y="1757352"/>
            <a:ext cx="2104845" cy="923330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Office climate model: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HADGEM2-ES</a:t>
            </a:r>
            <a:endParaRPr dirty="0"/>
          </a:p>
        </p:txBody>
      </p:sp>
      <p:pic>
        <p:nvPicPr>
          <p:cNvPr id="1026" name="Picture 2" descr="HadCM3: Met Office climate prediction model - Met Office">
            <a:extLst>
              <a:ext uri="{FF2B5EF4-FFF2-40B4-BE49-F238E27FC236}">
                <a16:creationId xmlns:a16="http://schemas.microsoft.com/office/drawing/2014/main" id="{5BFF01F7-EB22-1A72-DB45-9C2D328B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" y="2699098"/>
            <a:ext cx="2233707" cy="11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3200"/>
              <a:t>Policy Challenges based on Water Scarcity Index</a:t>
            </a:r>
            <a:endParaRPr/>
          </a:p>
        </p:txBody>
      </p:sp>
      <p:pic>
        <p:nvPicPr>
          <p:cNvPr id="808" name="Google Shape;80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4595" y="781780"/>
            <a:ext cx="6555847" cy="262962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6"/>
          <p:cNvSpPr txBox="1">
            <a:spLocks noGrp="1"/>
          </p:cNvSpPr>
          <p:nvPr>
            <p:ph type="body" idx="1"/>
          </p:nvPr>
        </p:nvSpPr>
        <p:spPr>
          <a:xfrm>
            <a:off x="345462" y="1267076"/>
            <a:ext cx="2065671" cy="1477328"/>
          </a:xfrm>
          <a:prstGeom prst="rect">
            <a:avLst/>
          </a:prstGeom>
          <a:solidFill>
            <a:srgbClr val="F9E2DB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/>
              <a:t>Is the message from these water impact predictions inaccurate?</a:t>
            </a:r>
            <a:endParaRPr/>
          </a:p>
        </p:txBody>
      </p:sp>
      <p:sp>
        <p:nvSpPr>
          <p:cNvPr id="810" name="Google Shape;810;p6"/>
          <p:cNvSpPr txBox="1"/>
          <p:nvPr/>
        </p:nvSpPr>
        <p:spPr>
          <a:xfrm>
            <a:off x="345462" y="3620934"/>
            <a:ext cx="2237317" cy="938719"/>
          </a:xfrm>
          <a:prstGeom prst="rect">
            <a:avLst/>
          </a:prstGeom>
          <a:solidFill>
            <a:srgbClr val="D9D8D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Greve (2018): Global assessment of water challenges under uncertainty in water scarcity projections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Featured in IPCC AR6</a:t>
            </a:r>
            <a:endParaRPr/>
          </a:p>
        </p:txBody>
      </p:sp>
      <p:grpSp>
        <p:nvGrpSpPr>
          <p:cNvPr id="811" name="Google Shape;811;p6"/>
          <p:cNvGrpSpPr/>
          <p:nvPr/>
        </p:nvGrpSpPr>
        <p:grpSpPr>
          <a:xfrm>
            <a:off x="3837517" y="3517682"/>
            <a:ext cx="5149157" cy="1625818"/>
            <a:chOff x="3357832" y="3411403"/>
            <a:chExt cx="5149157" cy="1625818"/>
          </a:xfrm>
        </p:grpSpPr>
        <p:pic>
          <p:nvPicPr>
            <p:cNvPr id="812" name="Google Shape;812;p6"/>
            <p:cNvPicPr preferRelativeResize="0"/>
            <p:nvPr/>
          </p:nvPicPr>
          <p:blipFill rotWithShape="1">
            <a:blip r:embed="rId4">
              <a:alphaModFix/>
            </a:blip>
            <a:srcRect b="959"/>
            <a:stretch/>
          </p:blipFill>
          <p:spPr>
            <a:xfrm>
              <a:off x="3357832" y="3411403"/>
              <a:ext cx="5149157" cy="16258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6"/>
            <p:cNvSpPr txBox="1"/>
            <p:nvPr/>
          </p:nvSpPr>
          <p:spPr>
            <a:xfrm>
              <a:off x="4459706" y="3457074"/>
              <a:ext cx="465221" cy="2539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</a:t>
              </a:r>
              <a:endParaRPr/>
            </a:p>
          </p:txBody>
        </p:sp>
        <p:sp>
          <p:nvSpPr>
            <p:cNvPr id="814" name="Google Shape;814;p6"/>
            <p:cNvSpPr txBox="1"/>
            <p:nvPr/>
          </p:nvSpPr>
          <p:spPr>
            <a:xfrm>
              <a:off x="5510464" y="3457074"/>
              <a:ext cx="681789" cy="2539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Medium</a:t>
              </a:r>
              <a:endParaRPr/>
            </a:p>
          </p:txBody>
        </p:sp>
        <p:sp>
          <p:nvSpPr>
            <p:cNvPr id="815" name="Google Shape;815;p6"/>
            <p:cNvSpPr txBox="1"/>
            <p:nvPr/>
          </p:nvSpPr>
          <p:spPr>
            <a:xfrm>
              <a:off x="6569243" y="3457074"/>
              <a:ext cx="681789" cy="2539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Medium</a:t>
              </a:r>
              <a:endParaRPr/>
            </a:p>
          </p:txBody>
        </p:sp>
        <p:sp>
          <p:nvSpPr>
            <p:cNvPr id="816" name="Google Shape;816;p6"/>
            <p:cNvSpPr txBox="1"/>
            <p:nvPr/>
          </p:nvSpPr>
          <p:spPr>
            <a:xfrm>
              <a:off x="7640717" y="3457074"/>
              <a:ext cx="556799" cy="2539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"/>
          <p:cNvSpPr txBox="1">
            <a:spLocks noGrp="1"/>
          </p:cNvSpPr>
          <p:nvPr>
            <p:ph type="title"/>
          </p:nvPr>
        </p:nvSpPr>
        <p:spPr>
          <a:xfrm>
            <a:off x="252000" y="255289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/>
              <a:t>Gap in the literature</a:t>
            </a:r>
            <a:endParaRPr/>
          </a:p>
        </p:txBody>
      </p:sp>
      <p:sp>
        <p:nvSpPr>
          <p:cNvPr id="823" name="Google Shape;823;p7"/>
          <p:cNvSpPr txBox="1"/>
          <p:nvPr/>
        </p:nvSpPr>
        <p:spPr>
          <a:xfrm>
            <a:off x="824459" y="1529043"/>
            <a:ext cx="2803161" cy="1477328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studies have shown the effect of plant physiological response on different aspects of water cycle… </a:t>
            </a:r>
            <a:endParaRPr/>
          </a:p>
        </p:txBody>
      </p:sp>
      <p:sp>
        <p:nvSpPr>
          <p:cNvPr id="824" name="Google Shape;824;p7"/>
          <p:cNvSpPr txBox="1"/>
          <p:nvPr/>
        </p:nvSpPr>
        <p:spPr>
          <a:xfrm>
            <a:off x="4826832" y="1529042"/>
            <a:ext cx="3072984" cy="923330"/>
          </a:xfrm>
          <a:prstGeom prst="rect">
            <a:avLst/>
          </a:prstGeom>
          <a:solidFill>
            <a:srgbClr val="DBF0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however, studies that translate this to human impacts are limited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8"/>
          <p:cNvSpPr txBox="1">
            <a:spLocks noGrp="1"/>
          </p:cNvSpPr>
          <p:nvPr>
            <p:ph type="title"/>
          </p:nvPr>
        </p:nvSpPr>
        <p:spPr>
          <a:xfrm>
            <a:off x="252000" y="164786"/>
            <a:ext cx="864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Methodology </a:t>
            </a:r>
            <a:endParaRPr/>
          </a:p>
        </p:txBody>
      </p:sp>
      <p:sp>
        <p:nvSpPr>
          <p:cNvPr id="831" name="Google Shape;831;p8"/>
          <p:cNvSpPr txBox="1">
            <a:spLocks noGrp="1"/>
          </p:cNvSpPr>
          <p:nvPr>
            <p:ph type="body" idx="1"/>
          </p:nvPr>
        </p:nvSpPr>
        <p:spPr>
          <a:xfrm>
            <a:off x="252000" y="1076509"/>
            <a:ext cx="8640000" cy="336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JULES land surface model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Driving climate model: </a:t>
            </a:r>
            <a:r>
              <a:rPr lang="en-GB" sz="1800" b="1"/>
              <a:t>HADGEM2-ES</a:t>
            </a:r>
            <a:r>
              <a:rPr lang="en-GB" sz="1800"/>
              <a:t>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From 1861 to 2100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RCP 6.0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Four experiments</a:t>
            </a:r>
            <a:endParaRPr/>
          </a:p>
        </p:txBody>
      </p:sp>
      <p:graphicFrame>
        <p:nvGraphicFramePr>
          <p:cNvPr id="832" name="Google Shape;832;p8"/>
          <p:cNvGraphicFramePr/>
          <p:nvPr/>
        </p:nvGraphicFramePr>
        <p:xfrm>
          <a:off x="478146" y="3057910"/>
          <a:ext cx="6397100" cy="1659147"/>
        </p:xfrm>
        <a:graphic>
          <a:graphicData uri="http://schemas.openxmlformats.org/drawingml/2006/table">
            <a:tbl>
              <a:tblPr>
                <a:noFill/>
                <a:tableStyleId>{2AF88BD4-CAEB-4F31-BC68-64317307800E}</a:tableStyleId>
              </a:tblPr>
              <a:tblGrid>
                <a:gridCol w="17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Pre-Ind. veg. dist. 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 veg. dist. 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Pre-Ind. CO</a:t>
                      </a:r>
                      <a:r>
                        <a:rPr lang="en-GB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E1.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</a:t>
                      </a:r>
                      <a:endParaRPr sz="14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E2.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ΔVEG_DIST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 CO</a:t>
                      </a:r>
                      <a:r>
                        <a:rPr lang="en-GB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E3.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ΔPLANT_P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HYS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E4.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ΔVEG_DIST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+ </a:t>
                      </a: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ΔPLANT_P</a:t>
                      </a:r>
                      <a:r>
                        <a:rPr lang="en-GB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HYS</a:t>
                      </a:r>
                      <a:endParaRPr/>
                    </a:p>
                  </a:txBody>
                  <a:tcPr marL="50800" marR="50800" marT="50800" marB="50800">
                    <a:lnL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33" name="Google Shape;833;p8" descr="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49233"/>
          <a:stretch/>
        </p:blipFill>
        <p:spPr>
          <a:xfrm>
            <a:off x="1581822" y="3777916"/>
            <a:ext cx="353068" cy="34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8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6633" y="3274111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158" y="3102822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8612" y="3197515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" descr="Free Cartoon Pictures Of Trees, Download Free Cartoon Pictures Of Trees png  images, Free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600" y="3194397"/>
            <a:ext cx="297092" cy="3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" descr="Circl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 l="58180"/>
          <a:stretch/>
        </p:blipFill>
        <p:spPr>
          <a:xfrm>
            <a:off x="1581822" y="4190666"/>
            <a:ext cx="353068" cy="41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66770" y="947035"/>
            <a:ext cx="2874130" cy="18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"/>
          <p:cNvSpPr txBox="1"/>
          <p:nvPr/>
        </p:nvSpPr>
        <p:spPr>
          <a:xfrm>
            <a:off x="7619463" y="3294872"/>
            <a:ext cx="1495222" cy="83099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Smaller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stomatal aperture but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LAI due to CO</a:t>
            </a:r>
            <a:r>
              <a:rPr lang="en-GB" sz="12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fertilisation</a:t>
            </a:r>
            <a:endParaRPr/>
          </a:p>
        </p:txBody>
      </p:sp>
      <p:sp>
        <p:nvSpPr>
          <p:cNvPr id="846" name="Google Shape;846;p9"/>
          <p:cNvSpPr/>
          <p:nvPr/>
        </p:nvSpPr>
        <p:spPr>
          <a:xfrm>
            <a:off x="173502" y="0"/>
            <a:ext cx="8887871" cy="81249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9" descr="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49233"/>
          <a:stretch/>
        </p:blipFill>
        <p:spPr>
          <a:xfrm>
            <a:off x="3605067" y="3567056"/>
            <a:ext cx="729124" cy="70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" descr="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58180"/>
          <a:stretch/>
        </p:blipFill>
        <p:spPr>
          <a:xfrm>
            <a:off x="7002250" y="3627725"/>
            <a:ext cx="639399" cy="755783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"/>
          <p:cNvSpPr/>
          <p:nvPr/>
        </p:nvSpPr>
        <p:spPr>
          <a:xfrm>
            <a:off x="-74584" y="4700022"/>
            <a:ext cx="11925071" cy="469779"/>
          </a:xfrm>
          <a:prstGeom prst="rect">
            <a:avLst/>
          </a:prstGeom>
          <a:gradFill>
            <a:gsLst>
              <a:gs pos="0">
                <a:schemeClr val="lt2"/>
              </a:gs>
              <a:gs pos="50000">
                <a:srgbClr val="DDF660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p9" descr="A picture containing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75116" t="25680" r="5593" b="13265"/>
          <a:stretch/>
        </p:blipFill>
        <p:spPr>
          <a:xfrm>
            <a:off x="5622062" y="3222677"/>
            <a:ext cx="1031039" cy="169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" descr="A picture containing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75116" t="25680" r="5593" b="13265"/>
          <a:stretch/>
        </p:blipFill>
        <p:spPr>
          <a:xfrm>
            <a:off x="2242878" y="3172718"/>
            <a:ext cx="1031039" cy="1690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"/>
          <p:cNvCxnSpPr/>
          <p:nvPr/>
        </p:nvCxnSpPr>
        <p:spPr>
          <a:xfrm>
            <a:off x="0" y="2006769"/>
            <a:ext cx="118146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3" name="Google Shape;853;p9"/>
          <p:cNvCxnSpPr/>
          <p:nvPr/>
        </p:nvCxnSpPr>
        <p:spPr>
          <a:xfrm>
            <a:off x="2552196" y="1628747"/>
            <a:ext cx="0" cy="1460392"/>
          </a:xfrm>
          <a:prstGeom prst="straightConnector1">
            <a:avLst/>
          </a:prstGeom>
          <a:noFill/>
          <a:ln w="76200" cap="flat" cmpd="sng">
            <a:solidFill>
              <a:srgbClr val="76D8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54" name="Google Shape;854;p9"/>
          <p:cNvSpPr/>
          <p:nvPr/>
        </p:nvSpPr>
        <p:spPr>
          <a:xfrm>
            <a:off x="2999095" y="3657324"/>
            <a:ext cx="45719" cy="45719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>
            <a:off x="3511095" y="3503718"/>
            <a:ext cx="875489" cy="81988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 txBox="1"/>
          <p:nvPr/>
        </p:nvSpPr>
        <p:spPr>
          <a:xfrm>
            <a:off x="5727853" y="137397"/>
            <a:ext cx="2699582" cy="30777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Changing CO</a:t>
            </a:r>
            <a:r>
              <a:rPr lang="en-GB" sz="1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JULES </a:t>
            </a:r>
            <a:endParaRPr/>
          </a:p>
        </p:txBody>
      </p:sp>
      <p:sp>
        <p:nvSpPr>
          <p:cNvPr id="857" name="Google Shape;857;p9"/>
          <p:cNvSpPr txBox="1"/>
          <p:nvPr/>
        </p:nvSpPr>
        <p:spPr>
          <a:xfrm>
            <a:off x="1687964" y="143034"/>
            <a:ext cx="3113483" cy="30777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Preindustrial CO</a:t>
            </a:r>
            <a:r>
              <a:rPr lang="en-GB" sz="1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JULES</a:t>
            </a:r>
            <a:endParaRPr/>
          </a:p>
        </p:txBody>
      </p:sp>
      <p:sp>
        <p:nvSpPr>
          <p:cNvPr id="858" name="Google Shape;858;p9"/>
          <p:cNvSpPr txBox="1"/>
          <p:nvPr/>
        </p:nvSpPr>
        <p:spPr>
          <a:xfrm>
            <a:off x="82623" y="638078"/>
            <a:ext cx="1364684" cy="523220"/>
          </a:xfrm>
          <a:prstGeom prst="rect">
            <a:avLst/>
          </a:prstGeom>
          <a:solidFill>
            <a:srgbClr val="EBEB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Inputs from climate model</a:t>
            </a:r>
            <a:endParaRPr/>
          </a:p>
        </p:txBody>
      </p:sp>
      <p:sp>
        <p:nvSpPr>
          <p:cNvPr id="859" name="Google Shape;859;p9"/>
          <p:cNvSpPr txBox="1"/>
          <p:nvPr/>
        </p:nvSpPr>
        <p:spPr>
          <a:xfrm>
            <a:off x="126904" y="2836035"/>
            <a:ext cx="1284785" cy="584775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JULES model</a:t>
            </a:r>
            <a:endParaRPr/>
          </a:p>
        </p:txBody>
      </p:sp>
      <p:sp>
        <p:nvSpPr>
          <p:cNvPr id="860" name="Google Shape;860;p9"/>
          <p:cNvSpPr txBox="1"/>
          <p:nvPr/>
        </p:nvSpPr>
        <p:spPr>
          <a:xfrm>
            <a:off x="2684826" y="2133065"/>
            <a:ext cx="2040231" cy="461665"/>
          </a:xfrm>
          <a:prstGeom prst="rect">
            <a:avLst/>
          </a:prstGeom>
          <a:solidFill>
            <a:srgbClr val="F9E2D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atmospheric CO</a:t>
            </a:r>
            <a:r>
              <a:rPr lang="en-GB" sz="12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fixed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preindustrial</a:t>
            </a:r>
            <a:endParaRPr/>
          </a:p>
        </p:txBody>
      </p:sp>
      <p:cxnSp>
        <p:nvCxnSpPr>
          <p:cNvPr id="861" name="Google Shape;861;p9"/>
          <p:cNvCxnSpPr/>
          <p:nvPr/>
        </p:nvCxnSpPr>
        <p:spPr>
          <a:xfrm>
            <a:off x="7255118" y="1809949"/>
            <a:ext cx="0" cy="168366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62" name="Google Shape;862;p9"/>
          <p:cNvCxnSpPr/>
          <p:nvPr/>
        </p:nvCxnSpPr>
        <p:spPr>
          <a:xfrm>
            <a:off x="5007801" y="176575"/>
            <a:ext cx="40066" cy="53189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3" name="Google Shape;863;p9"/>
          <p:cNvCxnSpPr/>
          <p:nvPr/>
        </p:nvCxnSpPr>
        <p:spPr>
          <a:xfrm>
            <a:off x="1564695" y="258439"/>
            <a:ext cx="0" cy="53189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4" name="Google Shape;864;p9"/>
          <p:cNvCxnSpPr/>
          <p:nvPr/>
        </p:nvCxnSpPr>
        <p:spPr>
          <a:xfrm>
            <a:off x="6044063" y="1590559"/>
            <a:ext cx="0" cy="1488478"/>
          </a:xfrm>
          <a:prstGeom prst="straightConnector1">
            <a:avLst/>
          </a:prstGeom>
          <a:noFill/>
          <a:ln w="76200" cap="flat" cmpd="sng">
            <a:solidFill>
              <a:srgbClr val="76D8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65" name="Google Shape;865;p9"/>
          <p:cNvCxnSpPr/>
          <p:nvPr/>
        </p:nvCxnSpPr>
        <p:spPr>
          <a:xfrm>
            <a:off x="0" y="2709535"/>
            <a:ext cx="1178605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6" name="Google Shape;866;p9"/>
          <p:cNvSpPr txBox="1"/>
          <p:nvPr/>
        </p:nvSpPr>
        <p:spPr>
          <a:xfrm>
            <a:off x="115980" y="2073188"/>
            <a:ext cx="1331327" cy="523220"/>
          </a:xfrm>
          <a:prstGeom prst="rect">
            <a:avLst/>
          </a:prstGeom>
          <a:solidFill>
            <a:srgbClr val="F9E2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 in JULES</a:t>
            </a:r>
            <a:endParaRPr/>
          </a:p>
        </p:txBody>
      </p:sp>
      <p:cxnSp>
        <p:nvCxnSpPr>
          <p:cNvPr id="867" name="Google Shape;867;p9"/>
          <p:cNvCxnSpPr>
            <a:stCxn id="855" idx="2"/>
            <a:endCxn id="854" idx="5"/>
          </p:cNvCxnSpPr>
          <p:nvPr/>
        </p:nvCxnSpPr>
        <p:spPr>
          <a:xfrm rot="10800000">
            <a:off x="3037995" y="3696460"/>
            <a:ext cx="473100" cy="21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8" name="Google Shape;868;p9"/>
          <p:cNvCxnSpPr/>
          <p:nvPr/>
        </p:nvCxnSpPr>
        <p:spPr>
          <a:xfrm>
            <a:off x="3883260" y="2630683"/>
            <a:ext cx="0" cy="72385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69" name="Google Shape;869;p9"/>
          <p:cNvSpPr/>
          <p:nvPr/>
        </p:nvSpPr>
        <p:spPr>
          <a:xfrm>
            <a:off x="6364313" y="3693000"/>
            <a:ext cx="45719" cy="45719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>
            <a:off x="6882735" y="3583454"/>
            <a:ext cx="875489" cy="81988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1" name="Google Shape;871;p9"/>
          <p:cNvCxnSpPr/>
          <p:nvPr/>
        </p:nvCxnSpPr>
        <p:spPr>
          <a:xfrm rot="10800000">
            <a:off x="6409759" y="3716895"/>
            <a:ext cx="472976" cy="2173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2" name="Google Shape;872;p9"/>
          <p:cNvSpPr txBox="1"/>
          <p:nvPr/>
        </p:nvSpPr>
        <p:spPr>
          <a:xfrm>
            <a:off x="1917727" y="4907831"/>
            <a:ext cx="6833558" cy="292388"/>
          </a:xfrm>
          <a:prstGeom prst="rect">
            <a:avLst/>
          </a:prstGeom>
          <a:solidFill>
            <a:srgbClr val="F4FC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difference between these two outputs indicates the influence of physiological forcing</a:t>
            </a:r>
            <a:endParaRPr/>
          </a:p>
        </p:txBody>
      </p:sp>
      <p:pic>
        <p:nvPicPr>
          <p:cNvPr id="873" name="Google Shape;873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2632" y="768640"/>
            <a:ext cx="893341" cy="89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5780" y="771044"/>
            <a:ext cx="893341" cy="89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9" descr="A picture containing text, businesscard, vector graphic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4027" t="16065" r="10676" b="14098"/>
          <a:stretch/>
        </p:blipFill>
        <p:spPr>
          <a:xfrm>
            <a:off x="3013156" y="1549973"/>
            <a:ext cx="349335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 rot="6105607">
            <a:off x="4292919" y="1620046"/>
            <a:ext cx="324000" cy="3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9" descr="A picture containing text, businesscard, vector graphic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4027" t="16065" r="10676" b="14098"/>
          <a:stretch/>
        </p:blipFill>
        <p:spPr>
          <a:xfrm rot="-3709595">
            <a:off x="3308686" y="827975"/>
            <a:ext cx="349335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>
            <a:off x="4139507" y="795036"/>
            <a:ext cx="324000" cy="3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 rot="2723049">
            <a:off x="3761697" y="1324859"/>
            <a:ext cx="324000" cy="3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9" descr="A picture containing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51625" t="39874" r="23230" b="13771"/>
          <a:stretch/>
        </p:blipFill>
        <p:spPr>
          <a:xfrm>
            <a:off x="6285599" y="4134779"/>
            <a:ext cx="898987" cy="85844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9"/>
          <p:cNvSpPr txBox="1"/>
          <p:nvPr/>
        </p:nvSpPr>
        <p:spPr>
          <a:xfrm rot="-5400000">
            <a:off x="1881174" y="2206281"/>
            <a:ext cx="963476" cy="2616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precipitation</a:t>
            </a:r>
            <a:endParaRPr/>
          </a:p>
        </p:txBody>
      </p:sp>
      <p:sp>
        <p:nvSpPr>
          <p:cNvPr id="882" name="Google Shape;882;p9"/>
          <p:cNvSpPr txBox="1"/>
          <p:nvPr/>
        </p:nvSpPr>
        <p:spPr>
          <a:xfrm rot="-5400000">
            <a:off x="5379451" y="2194406"/>
            <a:ext cx="986575" cy="2616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precipitation</a:t>
            </a:r>
            <a:endParaRPr/>
          </a:p>
        </p:txBody>
      </p:sp>
      <p:sp>
        <p:nvSpPr>
          <p:cNvPr id="883" name="Google Shape;883;p9"/>
          <p:cNvSpPr txBox="1"/>
          <p:nvPr/>
        </p:nvSpPr>
        <p:spPr>
          <a:xfrm rot="-5400000">
            <a:off x="6457711" y="2436108"/>
            <a:ext cx="1272147" cy="261610"/>
          </a:xfrm>
          <a:prstGeom prst="rect">
            <a:avLst/>
          </a:prstGeom>
          <a:solidFill>
            <a:srgbClr val="F9E2D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atmospheric CO</a:t>
            </a:r>
            <a:r>
              <a:rPr lang="en-GB" sz="11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>
            <a:off x="0" y="525381"/>
            <a:ext cx="9324975" cy="49525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p9" descr="Text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 l="41539" t="24234" r="40371" b="23749"/>
          <a:stretch/>
        </p:blipFill>
        <p:spPr>
          <a:xfrm>
            <a:off x="1876103" y="1109788"/>
            <a:ext cx="249189" cy="437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Google Shape;886;p9"/>
          <p:cNvCxnSpPr/>
          <p:nvPr/>
        </p:nvCxnSpPr>
        <p:spPr>
          <a:xfrm>
            <a:off x="1965920" y="1660097"/>
            <a:ext cx="0" cy="14603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87" name="Google Shape;887;p9"/>
          <p:cNvSpPr txBox="1"/>
          <p:nvPr/>
        </p:nvSpPr>
        <p:spPr>
          <a:xfrm rot="-5400000">
            <a:off x="1313377" y="2160882"/>
            <a:ext cx="963476" cy="2616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/>
          </a:p>
        </p:txBody>
      </p:sp>
      <p:pic>
        <p:nvPicPr>
          <p:cNvPr id="888" name="Google Shape;888;p9" descr="Text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 l="41539" t="24234" r="40371" b="23749"/>
          <a:stretch/>
        </p:blipFill>
        <p:spPr>
          <a:xfrm>
            <a:off x="5341776" y="1145264"/>
            <a:ext cx="249189" cy="437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9" name="Google Shape;889;p9"/>
          <p:cNvCxnSpPr/>
          <p:nvPr/>
        </p:nvCxnSpPr>
        <p:spPr>
          <a:xfrm>
            <a:off x="5467626" y="1658179"/>
            <a:ext cx="0" cy="14603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90" name="Google Shape;890;p9"/>
          <p:cNvSpPr txBox="1"/>
          <p:nvPr/>
        </p:nvSpPr>
        <p:spPr>
          <a:xfrm rot="-5400000">
            <a:off x="4805038" y="2207108"/>
            <a:ext cx="963476" cy="2616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/>
          </a:p>
        </p:txBody>
      </p:sp>
      <p:pic>
        <p:nvPicPr>
          <p:cNvPr id="891" name="Google Shape;891;p9" descr="A picture containing text, businesscard, vector graphic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14027" t="16065" r="10676" b="14098"/>
          <a:stretch/>
        </p:blipFill>
        <p:spPr>
          <a:xfrm rot="-3709595">
            <a:off x="4591080" y="2286477"/>
            <a:ext cx="302745" cy="28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" descr="A picture containing text, businesscard, vector graphic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4027" t="16065" r="10676" b="14098"/>
          <a:stretch/>
        </p:blipFill>
        <p:spPr>
          <a:xfrm>
            <a:off x="6601328" y="1521292"/>
            <a:ext cx="349335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 rot="6105607">
            <a:off x="7976341" y="1591365"/>
            <a:ext cx="324000" cy="3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" descr="A picture containing text, businesscard, vector graphic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4027" t="16065" r="10676" b="14098"/>
          <a:stretch/>
        </p:blipFill>
        <p:spPr>
          <a:xfrm rot="-3709595">
            <a:off x="6896858" y="799294"/>
            <a:ext cx="349335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>
            <a:off x="7727679" y="766355"/>
            <a:ext cx="324000" cy="30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9" descr="A picture containing text, businesscard, vector graphic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4027" t="16065" r="10676" b="14098"/>
          <a:stretch/>
        </p:blipFill>
        <p:spPr>
          <a:xfrm rot="2723049">
            <a:off x="7349869" y="1296178"/>
            <a:ext cx="324000" cy="300503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9"/>
          <p:cNvSpPr txBox="1"/>
          <p:nvPr/>
        </p:nvSpPr>
        <p:spPr>
          <a:xfrm>
            <a:off x="4134609" y="1230914"/>
            <a:ext cx="8252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RCP 6.0</a:t>
            </a:r>
            <a:endParaRPr/>
          </a:p>
        </p:txBody>
      </p:sp>
      <p:sp>
        <p:nvSpPr>
          <p:cNvPr id="898" name="Google Shape;898;p9"/>
          <p:cNvSpPr txBox="1"/>
          <p:nvPr/>
        </p:nvSpPr>
        <p:spPr>
          <a:xfrm>
            <a:off x="8014822" y="1164082"/>
            <a:ext cx="8252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RCP 6.0</a:t>
            </a:r>
            <a:endParaRPr/>
          </a:p>
        </p:txBody>
      </p:sp>
      <p:sp>
        <p:nvSpPr>
          <p:cNvPr id="899" name="Google Shape;899;p9"/>
          <p:cNvSpPr txBox="1"/>
          <p:nvPr/>
        </p:nvSpPr>
        <p:spPr>
          <a:xfrm>
            <a:off x="0" y="15457"/>
            <a:ext cx="1564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88D7C"/>
                </a:solidFill>
                <a:latin typeface="Arial"/>
                <a:ea typeface="Arial"/>
                <a:cs typeface="Arial"/>
                <a:sym typeface="Arial"/>
              </a:rPr>
              <a:t>Experimental Design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t Office">
      <a:dk1>
        <a:srgbClr val="2A2A2A"/>
      </a:dk1>
      <a:lt1>
        <a:srgbClr val="B9DC0C"/>
      </a:lt1>
      <a:dk2>
        <a:srgbClr val="2A2A2A"/>
      </a:dk2>
      <a:lt2>
        <a:srgbClr val="FFFFFF"/>
      </a:lt2>
      <a:accent1>
        <a:srgbClr val="50B9A4"/>
      </a:accent1>
      <a:accent2>
        <a:srgbClr val="007AA9"/>
      </a:accent2>
      <a:accent3>
        <a:srgbClr val="E47452"/>
      </a:accent3>
      <a:accent4>
        <a:srgbClr val="A1A0AA"/>
      </a:accent4>
      <a:accent5>
        <a:srgbClr val="FFFFFF"/>
      </a:accent5>
      <a:accent6>
        <a:srgbClr val="FFFFFF"/>
      </a:accent6>
      <a:hlink>
        <a:srgbClr val="0673F9"/>
      </a:hlink>
      <a:folHlink>
        <a:srgbClr val="6F273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view">
  <a:themeElements>
    <a:clrScheme name="Met Office">
      <a:dk1>
        <a:srgbClr val="2A2A2A"/>
      </a:dk1>
      <a:lt1>
        <a:srgbClr val="B9DC0C"/>
      </a:lt1>
      <a:dk2>
        <a:srgbClr val="2A2A2A"/>
      </a:dk2>
      <a:lt2>
        <a:srgbClr val="FFFFFF"/>
      </a:lt2>
      <a:accent1>
        <a:srgbClr val="50B9A4"/>
      </a:accent1>
      <a:accent2>
        <a:srgbClr val="007AA9"/>
      </a:accent2>
      <a:accent3>
        <a:srgbClr val="E47452"/>
      </a:accent3>
      <a:accent4>
        <a:srgbClr val="A1A0AA"/>
      </a:accent4>
      <a:accent5>
        <a:srgbClr val="FFFFFF"/>
      </a:accent5>
      <a:accent6>
        <a:srgbClr val="FFFFFF"/>
      </a:accent6>
      <a:hlink>
        <a:srgbClr val="0673F9"/>
      </a:hlink>
      <a:folHlink>
        <a:srgbClr val="6F273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1500</Words>
  <Application>Microsoft Office PowerPoint</Application>
  <PresentationFormat>On-screen Show (16:9)</PresentationFormat>
  <Paragraphs>262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Noto Sans Symbols</vt:lpstr>
      <vt:lpstr>Times New Roman</vt:lpstr>
      <vt:lpstr>Office Theme</vt:lpstr>
      <vt:lpstr>1_Office Theme</vt:lpstr>
      <vt:lpstr>1_Overview</vt:lpstr>
      <vt:lpstr>Predictions of future water scarcity: How important is the plant physiological response to rising CO2?  J. Stacey, R. Betts, A. Hartley,  L. Mercado </vt:lpstr>
      <vt:lpstr>Plant stomata</vt:lpstr>
      <vt:lpstr>PowerPoint Presentation</vt:lpstr>
      <vt:lpstr>What’s the problem?</vt:lpstr>
      <vt:lpstr>My research</vt:lpstr>
      <vt:lpstr>Policy Challenges based on Water Scarcity Index</vt:lpstr>
      <vt:lpstr>Gap in the literature</vt:lpstr>
      <vt:lpstr>Methodology </vt:lpstr>
      <vt:lpstr>PowerPoint Presentation</vt:lpstr>
      <vt:lpstr>Calculating contributing factors</vt:lpstr>
      <vt:lpstr>PowerPoint Presentation</vt:lpstr>
      <vt:lpstr>PowerPoint Presentation</vt:lpstr>
      <vt:lpstr>How does each factor contribute to changes in the water cycle?</vt:lpstr>
      <vt:lpstr>Water Scarcity Index calculation</vt:lpstr>
      <vt:lpstr>How is water scarcity changing under the “regional rivalry” scenario (SSP3)?</vt:lpstr>
      <vt:lpstr>How is each factor contributing to the change in water scarcity (2010 -&gt; 2050)?</vt:lpstr>
      <vt:lpstr>Key points</vt:lpstr>
      <vt:lpstr>Supplementary information</vt:lpstr>
      <vt:lpstr>Questions left to answer</vt:lpstr>
      <vt:lpstr>Stomatal behaviour is changing with rising CO2</vt:lpstr>
      <vt:lpstr>BUT plants also photosynthesize (and grow) faster</vt:lpstr>
      <vt:lpstr>PowerPoint Presentation</vt:lpstr>
      <vt:lpstr>PowerPoint Presentation</vt:lpstr>
      <vt:lpstr>How does each factor contribute to changes in the water cycle?</vt:lpstr>
      <vt:lpstr>How is water scarcity changing for the “middle of the road” scenario (SSP2)?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Predictions of future water scarcity: How important is the plant physiological response to rising CO2?  J. Stacey, R. Betts, A. Hartley,  L. Mercado </dc:title>
  <dc:creator>Lowe, Jason</dc:creator>
  <cp:lastModifiedBy>Benjamin Harrison</cp:lastModifiedBy>
  <cp:revision>4</cp:revision>
  <dcterms:created xsi:type="dcterms:W3CDTF">2020-12-03T18:53:03Z</dcterms:created>
  <dcterms:modified xsi:type="dcterms:W3CDTF">2023-05-03T12:21:18Z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0x012000963C5F6F042EE741B2088D16BA7FF332</vt:lpwstr>
  </property>
</Properties>
</file>