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93" r:id="rId1"/>
  </p:sldMasterIdLst>
  <p:notesMasterIdLst>
    <p:notesMasterId r:id="rId21"/>
  </p:notesMasterIdLst>
  <p:sldIdLst>
    <p:sldId id="324" r:id="rId2"/>
    <p:sldId id="322" r:id="rId3"/>
    <p:sldId id="321" r:id="rId4"/>
    <p:sldId id="256" r:id="rId5"/>
    <p:sldId id="319" r:id="rId6"/>
    <p:sldId id="294" r:id="rId7"/>
    <p:sldId id="293" r:id="rId8"/>
    <p:sldId id="323" r:id="rId9"/>
    <p:sldId id="299" r:id="rId10"/>
    <p:sldId id="301" r:id="rId11"/>
    <p:sldId id="302" r:id="rId12"/>
    <p:sldId id="303" r:id="rId13"/>
    <p:sldId id="304" r:id="rId14"/>
    <p:sldId id="308" r:id="rId15"/>
    <p:sldId id="309" r:id="rId16"/>
    <p:sldId id="311" r:id="rId17"/>
    <p:sldId id="313" r:id="rId18"/>
    <p:sldId id="316" r:id="rId19"/>
    <p:sldId id="320" r:id="rId20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ral" id="{48C47CEE-D1CE-49EE-BA86-110ED5D7D7C6}">
          <p14:sldIdLst>
            <p14:sldId id="324"/>
            <p14:sldId id="322"/>
            <p14:sldId id="321"/>
          </p14:sldIdLst>
        </p14:section>
        <p14:section name="Screen" id="{2AD6F08C-BB16-4855-A905-45212BE24E13}">
          <p14:sldIdLst>
            <p14:sldId id="256"/>
            <p14:sldId id="319"/>
            <p14:sldId id="294"/>
            <p14:sldId id="293"/>
            <p14:sldId id="323"/>
            <p14:sldId id="299"/>
            <p14:sldId id="301"/>
            <p14:sldId id="302"/>
            <p14:sldId id="303"/>
            <p14:sldId id="304"/>
            <p14:sldId id="308"/>
            <p14:sldId id="309"/>
            <p14:sldId id="311"/>
            <p14:sldId id="313"/>
            <p14:sldId id="316"/>
            <p14:sldId id="32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9ECB"/>
    <a:srgbClr val="BF3436"/>
    <a:srgbClr val="37EEBA"/>
    <a:srgbClr val="E5E4D6"/>
    <a:srgbClr val="EFF3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96"/>
    <p:restoredTop sz="95519" autoAdjust="0"/>
  </p:normalViewPr>
  <p:slideViewPr>
    <p:cSldViewPr snapToGrid="0">
      <p:cViewPr varScale="1">
        <p:scale>
          <a:sx n="91" d="100"/>
          <a:sy n="91" d="100"/>
        </p:scale>
        <p:origin x="259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2CF976-F138-4C87-8A9F-48A524D12A14}" type="doc">
      <dgm:prSet loTypeId="urn:microsoft.com/office/officeart/2008/layout/HorizontalMultiLevelHierarchy" loCatId="hierarchy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F3D9C5B5-A114-4638-B39F-59782550FBF6}">
      <dgm:prSet phldrT="[文本]" custT="1"/>
      <dgm:spPr/>
      <dgm:t>
        <a:bodyPr/>
        <a:lstStyle/>
        <a:p>
          <a:r>
            <a:rPr lang="en-US" altLang="zh-CN" sz="24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Results</a:t>
          </a:r>
          <a:endParaRPr lang="zh-CN" altLang="en-US" sz="24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AF3760-9430-4710-A4A7-0EA30467369F}" type="parTrans" cxnId="{B9B55BCA-7AF2-466C-A2B9-18399192FBFF}">
      <dgm:prSet/>
      <dgm:spPr/>
      <dgm:t>
        <a:bodyPr/>
        <a:lstStyle/>
        <a:p>
          <a:endParaRPr lang="zh-CN" altLang="en-US" sz="24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A54299-25C9-40A5-911A-0ABFA30EADC3}" type="sibTrans" cxnId="{B9B55BCA-7AF2-466C-A2B9-18399192FBFF}">
      <dgm:prSet/>
      <dgm:spPr/>
      <dgm:t>
        <a:bodyPr/>
        <a:lstStyle/>
        <a:p>
          <a:endParaRPr lang="zh-CN" altLang="en-US" sz="24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6EC811-445E-4F03-8747-D301471BE718}">
      <dgm:prSet phldrT="[文本]" custT="1"/>
      <dgm:spPr/>
      <dgm:t>
        <a:bodyPr/>
        <a:lstStyle/>
        <a:p>
          <a:r>
            <a:rPr lang="en-US" altLang="zh-CN" sz="24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Basal thermal state</a:t>
          </a:r>
          <a:endParaRPr lang="zh-CN" altLang="en-US" sz="24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FFA0E1-6D52-44F0-A36E-20B2F5C904C2}" type="parTrans" cxnId="{520E033A-BE00-4E84-9679-B4DBDDEFA2A4}">
      <dgm:prSet custT="1"/>
      <dgm:spPr/>
      <dgm:t>
        <a:bodyPr/>
        <a:lstStyle/>
        <a:p>
          <a:endParaRPr lang="zh-CN" altLang="en-US" sz="24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6032E5-C1E7-4980-A4FB-A869C41BF1B8}" type="sibTrans" cxnId="{520E033A-BE00-4E84-9679-B4DBDDEFA2A4}">
      <dgm:prSet/>
      <dgm:spPr/>
      <dgm:t>
        <a:bodyPr/>
        <a:lstStyle/>
        <a:p>
          <a:endParaRPr lang="zh-CN" altLang="en-US" sz="24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007065-C114-4D38-8486-B73BCC29A118}">
      <dgm:prSet phldrT="[文本]" custT="1"/>
      <dgm:spPr/>
      <dgm:t>
        <a:bodyPr/>
        <a:lstStyle/>
        <a:p>
          <a:r>
            <a:rPr lang="en-US" altLang="zh-CN" sz="24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Surface accumulation rate </a:t>
          </a:r>
          <a:endParaRPr lang="zh-CN" altLang="en-US" sz="24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3B8B91-D028-42FB-B710-B8910FC06B74}" type="parTrans" cxnId="{9C333C8C-3E7A-48BF-AAF8-F822CF155977}">
      <dgm:prSet custT="1"/>
      <dgm:spPr/>
      <dgm:t>
        <a:bodyPr/>
        <a:lstStyle/>
        <a:p>
          <a:endParaRPr lang="zh-CN" altLang="en-US" sz="24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F78B64-8349-4463-AB7C-0A20F799BD8D}" type="sibTrans" cxnId="{9C333C8C-3E7A-48BF-AAF8-F822CF155977}">
      <dgm:prSet/>
      <dgm:spPr/>
      <dgm:t>
        <a:bodyPr/>
        <a:lstStyle/>
        <a:p>
          <a:endParaRPr lang="zh-CN" altLang="en-US" sz="24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32C830-3C3E-4A4F-8128-7EE0D9B0A149}">
      <dgm:prSet phldrT="[文本]" custT="1"/>
      <dgm:spPr/>
      <dgm:t>
        <a:bodyPr/>
        <a:lstStyle/>
        <a:p>
          <a:r>
            <a:rPr lang="en-US" altLang="zh-CN" sz="24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Age of the ice</a:t>
          </a:r>
          <a:endParaRPr lang="zh-CN" altLang="en-US" sz="24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E820A5-1288-49D0-B360-46FC5097B44F}" type="sibTrans" cxnId="{99DA4864-A953-4C68-B01F-6FA418AE4255}">
      <dgm:prSet/>
      <dgm:spPr/>
      <dgm:t>
        <a:bodyPr/>
        <a:lstStyle/>
        <a:p>
          <a:endParaRPr lang="zh-CN" altLang="en-US" sz="24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BDDF7E-0891-4C20-93DB-A732EDB0952C}" type="parTrans" cxnId="{99DA4864-A953-4C68-B01F-6FA418AE4255}">
      <dgm:prSet custT="1"/>
      <dgm:spPr/>
      <dgm:t>
        <a:bodyPr/>
        <a:lstStyle/>
        <a:p>
          <a:endParaRPr lang="zh-CN" altLang="en-US" sz="24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D1F994-CAB8-49BD-BE17-0D2349004C00}" type="pres">
      <dgm:prSet presAssocID="{362CF976-F138-4C87-8A9F-48A524D12A14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71ECCAF-B57D-444B-B491-7D87BF51F99D}" type="pres">
      <dgm:prSet presAssocID="{F3D9C5B5-A114-4638-B39F-59782550FBF6}" presName="root1" presStyleCnt="0"/>
      <dgm:spPr/>
    </dgm:pt>
    <dgm:pt modelId="{8C21E2EB-CD69-47CD-A611-C9074BAA6715}" type="pres">
      <dgm:prSet presAssocID="{F3D9C5B5-A114-4638-B39F-59782550FBF6}" presName="LevelOneTextNode" presStyleLbl="node0" presStyleIdx="0" presStyleCnt="1" custAng="5400000" custScaleX="69335" custScaleY="29373" custLinFactX="-14995" custLinFactNeighborX="-100000" custLinFactNeighborY="1068">
        <dgm:presLayoutVars>
          <dgm:chPref val="3"/>
        </dgm:presLayoutVars>
      </dgm:prSet>
      <dgm:spPr/>
    </dgm:pt>
    <dgm:pt modelId="{BC951774-8558-40A8-A0A2-B06398087318}" type="pres">
      <dgm:prSet presAssocID="{F3D9C5B5-A114-4638-B39F-59782550FBF6}" presName="level2hierChild" presStyleCnt="0"/>
      <dgm:spPr/>
    </dgm:pt>
    <dgm:pt modelId="{36F3D38A-6207-429F-83E7-24205FB57943}" type="pres">
      <dgm:prSet presAssocID="{6BBDDF7E-0891-4C20-93DB-A732EDB0952C}" presName="conn2-1" presStyleLbl="parChTrans1D2" presStyleIdx="0" presStyleCnt="3"/>
      <dgm:spPr/>
    </dgm:pt>
    <dgm:pt modelId="{29980359-EE8C-49F1-B3A2-68BF5FFAA801}" type="pres">
      <dgm:prSet presAssocID="{6BBDDF7E-0891-4C20-93DB-A732EDB0952C}" presName="connTx" presStyleLbl="parChTrans1D2" presStyleIdx="0" presStyleCnt="3"/>
      <dgm:spPr/>
    </dgm:pt>
    <dgm:pt modelId="{AED17FCB-ED91-45C5-9E25-5DDB067FA02F}" type="pres">
      <dgm:prSet presAssocID="{3D32C830-3C3E-4A4F-8128-7EE0D9B0A149}" presName="root2" presStyleCnt="0"/>
      <dgm:spPr/>
    </dgm:pt>
    <dgm:pt modelId="{ABFB8160-6B25-4B77-8454-447B1DD810F0}" type="pres">
      <dgm:prSet presAssocID="{3D32C830-3C3E-4A4F-8128-7EE0D9B0A149}" presName="LevelTwoTextNode" presStyleLbl="node2" presStyleIdx="0" presStyleCnt="3">
        <dgm:presLayoutVars>
          <dgm:chPref val="3"/>
        </dgm:presLayoutVars>
      </dgm:prSet>
      <dgm:spPr/>
    </dgm:pt>
    <dgm:pt modelId="{001DA7E4-2F92-43D3-9097-9EF22A2DBF3B}" type="pres">
      <dgm:prSet presAssocID="{3D32C830-3C3E-4A4F-8128-7EE0D9B0A149}" presName="level3hierChild" presStyleCnt="0"/>
      <dgm:spPr/>
    </dgm:pt>
    <dgm:pt modelId="{F6834F36-DF5C-450B-BBD9-843C734BA900}" type="pres">
      <dgm:prSet presAssocID="{7DFFA0E1-6D52-44F0-A36E-20B2F5C904C2}" presName="conn2-1" presStyleLbl="parChTrans1D2" presStyleIdx="1" presStyleCnt="3"/>
      <dgm:spPr/>
    </dgm:pt>
    <dgm:pt modelId="{6B281898-D61F-43E6-876B-D7B9A9336606}" type="pres">
      <dgm:prSet presAssocID="{7DFFA0E1-6D52-44F0-A36E-20B2F5C904C2}" presName="connTx" presStyleLbl="parChTrans1D2" presStyleIdx="1" presStyleCnt="3"/>
      <dgm:spPr/>
    </dgm:pt>
    <dgm:pt modelId="{E97859E8-3D71-471D-BF90-32D1EFEA4492}" type="pres">
      <dgm:prSet presAssocID="{806EC811-445E-4F03-8747-D301471BE718}" presName="root2" presStyleCnt="0"/>
      <dgm:spPr/>
    </dgm:pt>
    <dgm:pt modelId="{83662740-7D8B-4FBC-A8CB-71F5C572AA71}" type="pres">
      <dgm:prSet presAssocID="{806EC811-445E-4F03-8747-D301471BE718}" presName="LevelTwoTextNode" presStyleLbl="node2" presStyleIdx="1" presStyleCnt="3" custLinFactNeighborY="5083">
        <dgm:presLayoutVars>
          <dgm:chPref val="3"/>
        </dgm:presLayoutVars>
      </dgm:prSet>
      <dgm:spPr/>
    </dgm:pt>
    <dgm:pt modelId="{07A21A35-0748-4F41-8969-2760778E1781}" type="pres">
      <dgm:prSet presAssocID="{806EC811-445E-4F03-8747-D301471BE718}" presName="level3hierChild" presStyleCnt="0"/>
      <dgm:spPr/>
    </dgm:pt>
    <dgm:pt modelId="{3EE0FC39-0C8F-4FE1-BF98-7B5C60EA6005}" type="pres">
      <dgm:prSet presAssocID="{923B8B91-D028-42FB-B710-B8910FC06B74}" presName="conn2-1" presStyleLbl="parChTrans1D2" presStyleIdx="2" presStyleCnt="3"/>
      <dgm:spPr/>
    </dgm:pt>
    <dgm:pt modelId="{1230298B-20FF-439F-BC5D-35CB04BE7D67}" type="pres">
      <dgm:prSet presAssocID="{923B8B91-D028-42FB-B710-B8910FC06B74}" presName="connTx" presStyleLbl="parChTrans1D2" presStyleIdx="2" presStyleCnt="3"/>
      <dgm:spPr/>
    </dgm:pt>
    <dgm:pt modelId="{EDC22F6E-B79A-4D57-8F0B-25D811A2A022}" type="pres">
      <dgm:prSet presAssocID="{F7007065-C114-4D38-8486-B73BCC29A118}" presName="root2" presStyleCnt="0"/>
      <dgm:spPr/>
    </dgm:pt>
    <dgm:pt modelId="{A496E501-AE17-4E66-B2B9-51B7F313A7CD}" type="pres">
      <dgm:prSet presAssocID="{F7007065-C114-4D38-8486-B73BCC29A118}" presName="LevelTwoTextNode" presStyleLbl="node2" presStyleIdx="2" presStyleCnt="3">
        <dgm:presLayoutVars>
          <dgm:chPref val="3"/>
        </dgm:presLayoutVars>
      </dgm:prSet>
      <dgm:spPr/>
    </dgm:pt>
    <dgm:pt modelId="{D2956100-3CA1-44BE-ACF9-0253370E4973}" type="pres">
      <dgm:prSet presAssocID="{F7007065-C114-4D38-8486-B73BCC29A118}" presName="level3hierChild" presStyleCnt="0"/>
      <dgm:spPr/>
    </dgm:pt>
  </dgm:ptLst>
  <dgm:cxnLst>
    <dgm:cxn modelId="{20330532-70E6-43C1-8431-0EB0A663FEFF}" type="presOf" srcId="{923B8B91-D028-42FB-B710-B8910FC06B74}" destId="{1230298B-20FF-439F-BC5D-35CB04BE7D67}" srcOrd="1" destOrd="0" presId="urn:microsoft.com/office/officeart/2008/layout/HorizontalMultiLevelHierarchy"/>
    <dgm:cxn modelId="{520E033A-BE00-4E84-9679-B4DBDDEFA2A4}" srcId="{F3D9C5B5-A114-4638-B39F-59782550FBF6}" destId="{806EC811-445E-4F03-8747-D301471BE718}" srcOrd="1" destOrd="0" parTransId="{7DFFA0E1-6D52-44F0-A36E-20B2F5C904C2}" sibTransId="{0A6032E5-C1E7-4980-A4FB-A869C41BF1B8}"/>
    <dgm:cxn modelId="{99DA4864-A953-4C68-B01F-6FA418AE4255}" srcId="{F3D9C5B5-A114-4638-B39F-59782550FBF6}" destId="{3D32C830-3C3E-4A4F-8128-7EE0D9B0A149}" srcOrd="0" destOrd="0" parTransId="{6BBDDF7E-0891-4C20-93DB-A732EDB0952C}" sibTransId="{6DE820A5-1288-49D0-B360-46FC5097B44F}"/>
    <dgm:cxn modelId="{618E8B6D-9D51-4693-9FD5-2E6AE9496CE6}" type="presOf" srcId="{923B8B91-D028-42FB-B710-B8910FC06B74}" destId="{3EE0FC39-0C8F-4FE1-BF98-7B5C60EA6005}" srcOrd="0" destOrd="0" presId="urn:microsoft.com/office/officeart/2008/layout/HorizontalMultiLevelHierarchy"/>
    <dgm:cxn modelId="{11A0BC6F-6D32-4607-9A04-5683EBF9F513}" type="presOf" srcId="{6BBDDF7E-0891-4C20-93DB-A732EDB0952C}" destId="{29980359-EE8C-49F1-B3A2-68BF5FFAA801}" srcOrd="1" destOrd="0" presId="urn:microsoft.com/office/officeart/2008/layout/HorizontalMultiLevelHierarchy"/>
    <dgm:cxn modelId="{1EE2E556-BD79-4176-A985-1559022645DB}" type="presOf" srcId="{3D32C830-3C3E-4A4F-8128-7EE0D9B0A149}" destId="{ABFB8160-6B25-4B77-8454-447B1DD810F0}" srcOrd="0" destOrd="0" presId="urn:microsoft.com/office/officeart/2008/layout/HorizontalMultiLevelHierarchy"/>
    <dgm:cxn modelId="{3E70027A-5006-4C57-B72C-C9740AC58DE0}" type="presOf" srcId="{F3D9C5B5-A114-4638-B39F-59782550FBF6}" destId="{8C21E2EB-CD69-47CD-A611-C9074BAA6715}" srcOrd="0" destOrd="0" presId="urn:microsoft.com/office/officeart/2008/layout/HorizontalMultiLevelHierarchy"/>
    <dgm:cxn modelId="{9C333C8C-3E7A-48BF-AAF8-F822CF155977}" srcId="{F3D9C5B5-A114-4638-B39F-59782550FBF6}" destId="{F7007065-C114-4D38-8486-B73BCC29A118}" srcOrd="2" destOrd="0" parTransId="{923B8B91-D028-42FB-B710-B8910FC06B74}" sibTransId="{C5F78B64-8349-4463-AB7C-0A20F799BD8D}"/>
    <dgm:cxn modelId="{1A76239E-AD62-4680-874C-86D5E2A19240}" type="presOf" srcId="{7DFFA0E1-6D52-44F0-A36E-20B2F5C904C2}" destId="{6B281898-D61F-43E6-876B-D7B9A9336606}" srcOrd="1" destOrd="0" presId="urn:microsoft.com/office/officeart/2008/layout/HorizontalMultiLevelHierarchy"/>
    <dgm:cxn modelId="{97AEACA2-1E29-451E-93AC-88A2BCFE05BB}" type="presOf" srcId="{362CF976-F138-4C87-8A9F-48A524D12A14}" destId="{B8D1F994-CAB8-49BD-BE17-0D2349004C00}" srcOrd="0" destOrd="0" presId="urn:microsoft.com/office/officeart/2008/layout/HorizontalMultiLevelHierarchy"/>
    <dgm:cxn modelId="{F6C158A3-F3BE-49FE-84DD-C817BD829E42}" type="presOf" srcId="{7DFFA0E1-6D52-44F0-A36E-20B2F5C904C2}" destId="{F6834F36-DF5C-450B-BBD9-843C734BA900}" srcOrd="0" destOrd="0" presId="urn:microsoft.com/office/officeart/2008/layout/HorizontalMultiLevelHierarchy"/>
    <dgm:cxn modelId="{B9B55BCA-7AF2-466C-A2B9-18399192FBFF}" srcId="{362CF976-F138-4C87-8A9F-48A524D12A14}" destId="{F3D9C5B5-A114-4638-B39F-59782550FBF6}" srcOrd="0" destOrd="0" parTransId="{27AF3760-9430-4710-A4A7-0EA30467369F}" sibTransId="{3DA54299-25C9-40A5-911A-0ABFA30EADC3}"/>
    <dgm:cxn modelId="{6C087BE0-8B2C-4666-A8CA-E52C38E4120C}" type="presOf" srcId="{F7007065-C114-4D38-8486-B73BCC29A118}" destId="{A496E501-AE17-4E66-B2B9-51B7F313A7CD}" srcOrd="0" destOrd="0" presId="urn:microsoft.com/office/officeart/2008/layout/HorizontalMultiLevelHierarchy"/>
    <dgm:cxn modelId="{1F1A4EE6-7F68-4261-961F-36299CF51EC2}" type="presOf" srcId="{6BBDDF7E-0891-4C20-93DB-A732EDB0952C}" destId="{36F3D38A-6207-429F-83E7-24205FB57943}" srcOrd="0" destOrd="0" presId="urn:microsoft.com/office/officeart/2008/layout/HorizontalMultiLevelHierarchy"/>
    <dgm:cxn modelId="{5F3AD2F7-710E-454A-9548-EF1026261A7E}" type="presOf" srcId="{806EC811-445E-4F03-8747-D301471BE718}" destId="{83662740-7D8B-4FBC-A8CB-71F5C572AA71}" srcOrd="0" destOrd="0" presId="urn:microsoft.com/office/officeart/2008/layout/HorizontalMultiLevelHierarchy"/>
    <dgm:cxn modelId="{B8504895-CD9F-49B5-B2F2-B4B7D3C4C6BC}" type="presParOf" srcId="{B8D1F994-CAB8-49BD-BE17-0D2349004C00}" destId="{A71ECCAF-B57D-444B-B491-7D87BF51F99D}" srcOrd="0" destOrd="0" presId="urn:microsoft.com/office/officeart/2008/layout/HorizontalMultiLevelHierarchy"/>
    <dgm:cxn modelId="{4B3743B2-E0B7-4DA4-82A7-346ED422082D}" type="presParOf" srcId="{A71ECCAF-B57D-444B-B491-7D87BF51F99D}" destId="{8C21E2EB-CD69-47CD-A611-C9074BAA6715}" srcOrd="0" destOrd="0" presId="urn:microsoft.com/office/officeart/2008/layout/HorizontalMultiLevelHierarchy"/>
    <dgm:cxn modelId="{AA323230-6D6F-4BCE-ACA0-7BDE4EA77018}" type="presParOf" srcId="{A71ECCAF-B57D-444B-B491-7D87BF51F99D}" destId="{BC951774-8558-40A8-A0A2-B06398087318}" srcOrd="1" destOrd="0" presId="urn:microsoft.com/office/officeart/2008/layout/HorizontalMultiLevelHierarchy"/>
    <dgm:cxn modelId="{603B8CCB-23F8-4A12-A730-C148B74A02EB}" type="presParOf" srcId="{BC951774-8558-40A8-A0A2-B06398087318}" destId="{36F3D38A-6207-429F-83E7-24205FB57943}" srcOrd="0" destOrd="0" presId="urn:microsoft.com/office/officeart/2008/layout/HorizontalMultiLevelHierarchy"/>
    <dgm:cxn modelId="{8F8E2C64-6FF2-488A-B993-11A3CEC391BF}" type="presParOf" srcId="{36F3D38A-6207-429F-83E7-24205FB57943}" destId="{29980359-EE8C-49F1-B3A2-68BF5FFAA801}" srcOrd="0" destOrd="0" presId="urn:microsoft.com/office/officeart/2008/layout/HorizontalMultiLevelHierarchy"/>
    <dgm:cxn modelId="{A1DDC194-0178-4BCA-ABD4-84496F851B06}" type="presParOf" srcId="{BC951774-8558-40A8-A0A2-B06398087318}" destId="{AED17FCB-ED91-45C5-9E25-5DDB067FA02F}" srcOrd="1" destOrd="0" presId="urn:microsoft.com/office/officeart/2008/layout/HorizontalMultiLevelHierarchy"/>
    <dgm:cxn modelId="{6E1B188C-EA4D-4EF5-AAA3-1DDEA9A0FEC6}" type="presParOf" srcId="{AED17FCB-ED91-45C5-9E25-5DDB067FA02F}" destId="{ABFB8160-6B25-4B77-8454-447B1DD810F0}" srcOrd="0" destOrd="0" presId="urn:microsoft.com/office/officeart/2008/layout/HorizontalMultiLevelHierarchy"/>
    <dgm:cxn modelId="{523C3303-604B-4541-8E56-7CAB61666272}" type="presParOf" srcId="{AED17FCB-ED91-45C5-9E25-5DDB067FA02F}" destId="{001DA7E4-2F92-43D3-9097-9EF22A2DBF3B}" srcOrd="1" destOrd="0" presId="urn:microsoft.com/office/officeart/2008/layout/HorizontalMultiLevelHierarchy"/>
    <dgm:cxn modelId="{955B5CD5-C0BE-4B90-B73A-F1926E72F661}" type="presParOf" srcId="{BC951774-8558-40A8-A0A2-B06398087318}" destId="{F6834F36-DF5C-450B-BBD9-843C734BA900}" srcOrd="2" destOrd="0" presId="urn:microsoft.com/office/officeart/2008/layout/HorizontalMultiLevelHierarchy"/>
    <dgm:cxn modelId="{D96D6E85-3BD0-463E-A797-9D3859ACE146}" type="presParOf" srcId="{F6834F36-DF5C-450B-BBD9-843C734BA900}" destId="{6B281898-D61F-43E6-876B-D7B9A9336606}" srcOrd="0" destOrd="0" presId="urn:microsoft.com/office/officeart/2008/layout/HorizontalMultiLevelHierarchy"/>
    <dgm:cxn modelId="{269B73DA-711D-43BD-BF0F-E57649E5B832}" type="presParOf" srcId="{BC951774-8558-40A8-A0A2-B06398087318}" destId="{E97859E8-3D71-471D-BF90-32D1EFEA4492}" srcOrd="3" destOrd="0" presId="urn:microsoft.com/office/officeart/2008/layout/HorizontalMultiLevelHierarchy"/>
    <dgm:cxn modelId="{C1C96565-BC4E-4121-9B30-D7AC866C3A24}" type="presParOf" srcId="{E97859E8-3D71-471D-BF90-32D1EFEA4492}" destId="{83662740-7D8B-4FBC-A8CB-71F5C572AA71}" srcOrd="0" destOrd="0" presId="urn:microsoft.com/office/officeart/2008/layout/HorizontalMultiLevelHierarchy"/>
    <dgm:cxn modelId="{3AA93763-7BB1-4A10-B7D3-6EA85C3FF9EC}" type="presParOf" srcId="{E97859E8-3D71-471D-BF90-32D1EFEA4492}" destId="{07A21A35-0748-4F41-8969-2760778E1781}" srcOrd="1" destOrd="0" presId="urn:microsoft.com/office/officeart/2008/layout/HorizontalMultiLevelHierarchy"/>
    <dgm:cxn modelId="{0E417A78-87C3-4435-B26C-8EA1E24D33D3}" type="presParOf" srcId="{BC951774-8558-40A8-A0A2-B06398087318}" destId="{3EE0FC39-0C8F-4FE1-BF98-7B5C60EA6005}" srcOrd="4" destOrd="0" presId="urn:microsoft.com/office/officeart/2008/layout/HorizontalMultiLevelHierarchy"/>
    <dgm:cxn modelId="{533CCE05-DB2F-41A8-B983-013717251448}" type="presParOf" srcId="{3EE0FC39-0C8F-4FE1-BF98-7B5C60EA6005}" destId="{1230298B-20FF-439F-BC5D-35CB04BE7D67}" srcOrd="0" destOrd="0" presId="urn:microsoft.com/office/officeart/2008/layout/HorizontalMultiLevelHierarchy"/>
    <dgm:cxn modelId="{42677EFB-8BCA-4178-8577-1B8C6738859F}" type="presParOf" srcId="{BC951774-8558-40A8-A0A2-B06398087318}" destId="{EDC22F6E-B79A-4D57-8F0B-25D811A2A022}" srcOrd="5" destOrd="0" presId="urn:microsoft.com/office/officeart/2008/layout/HorizontalMultiLevelHierarchy"/>
    <dgm:cxn modelId="{B7A6F33A-DD34-4262-8C87-00A03B0E1EC5}" type="presParOf" srcId="{EDC22F6E-B79A-4D57-8F0B-25D811A2A022}" destId="{A496E501-AE17-4E66-B2B9-51B7F313A7CD}" srcOrd="0" destOrd="0" presId="urn:microsoft.com/office/officeart/2008/layout/HorizontalMultiLevelHierarchy"/>
    <dgm:cxn modelId="{11244367-504F-4788-B5C1-86AE79A5F9FC}" type="presParOf" srcId="{EDC22F6E-B79A-4D57-8F0B-25D811A2A022}" destId="{D2956100-3CA1-44BE-ACF9-0253370E4973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2CF976-F138-4C87-8A9F-48A524D12A14}" type="doc">
      <dgm:prSet loTypeId="urn:microsoft.com/office/officeart/2008/layout/HorizontalMultiLevelHierarchy" loCatId="hierarchy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F3D9C5B5-A114-4638-B39F-59782550FBF6}">
      <dgm:prSet phldrT="[文本]" custT="1"/>
      <dgm:spPr/>
      <dgm:t>
        <a:bodyPr/>
        <a:lstStyle/>
        <a:p>
          <a:r>
            <a:rPr lang="en-US" altLang="zh-CN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Model</a:t>
          </a:r>
        </a:p>
        <a:p>
          <a:r>
            <a:rPr lang="en-US" altLang="zh-CN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evaluation</a:t>
          </a:r>
          <a:endParaRPr lang="zh-CN" altLang="en-U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AF3760-9430-4710-A4A7-0EA30467369F}" type="parTrans" cxnId="{B9B55BCA-7AF2-466C-A2B9-18399192FBFF}">
      <dgm:prSet/>
      <dgm:spPr/>
      <dgm:t>
        <a:bodyPr/>
        <a:lstStyle/>
        <a:p>
          <a:endParaRPr lang="zh-CN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A54299-25C9-40A5-911A-0ABFA30EADC3}" type="sibTrans" cxnId="{B9B55BCA-7AF2-466C-A2B9-18399192FBFF}">
      <dgm:prSet/>
      <dgm:spPr/>
      <dgm:t>
        <a:bodyPr/>
        <a:lstStyle/>
        <a:p>
          <a:endParaRPr lang="zh-CN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6EC811-445E-4F03-8747-D301471BE718}">
      <dgm:prSet phldrT="[文本]" custT="1"/>
      <dgm:spPr/>
      <dgm:t>
        <a:bodyPr/>
        <a:lstStyle/>
        <a:p>
          <a:r>
            <a:rPr lang="en-US" altLang="zh-CN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Sensitivity study</a:t>
          </a:r>
          <a:endParaRPr lang="zh-CN" altLang="en-U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FFA0E1-6D52-44F0-A36E-20B2F5C904C2}" type="parTrans" cxnId="{520E033A-BE00-4E84-9679-B4DBDDEFA2A4}">
      <dgm:prSet custT="1"/>
      <dgm:spPr/>
      <dgm:t>
        <a:bodyPr/>
        <a:lstStyle/>
        <a:p>
          <a:endParaRPr lang="zh-CN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6032E5-C1E7-4980-A4FB-A869C41BF1B8}" type="sibTrans" cxnId="{520E033A-BE00-4E84-9679-B4DBDDEFA2A4}">
      <dgm:prSet/>
      <dgm:spPr/>
      <dgm:t>
        <a:bodyPr/>
        <a:lstStyle/>
        <a:p>
          <a:endParaRPr lang="zh-CN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32C830-3C3E-4A4F-8128-7EE0D9B0A149}">
      <dgm:prSet phldrT="[文本]" custT="1"/>
      <dgm:spPr/>
      <dgm:t>
        <a:bodyPr/>
        <a:lstStyle/>
        <a:p>
          <a:r>
            <a:rPr lang="en-US" altLang="zh-CN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Reliability</a:t>
          </a:r>
          <a:endParaRPr lang="zh-CN" altLang="en-U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E820A5-1288-49D0-B360-46FC5097B44F}" type="sibTrans" cxnId="{99DA4864-A953-4C68-B01F-6FA418AE4255}">
      <dgm:prSet/>
      <dgm:spPr/>
      <dgm:t>
        <a:bodyPr/>
        <a:lstStyle/>
        <a:p>
          <a:endParaRPr lang="zh-CN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BDDF7E-0891-4C20-93DB-A732EDB0952C}" type="parTrans" cxnId="{99DA4864-A953-4C68-B01F-6FA418AE4255}">
      <dgm:prSet custT="1"/>
      <dgm:spPr/>
      <dgm:t>
        <a:bodyPr/>
        <a:lstStyle/>
        <a:p>
          <a:endParaRPr lang="zh-CN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D1F994-CAB8-49BD-BE17-0D2349004C00}" type="pres">
      <dgm:prSet presAssocID="{362CF976-F138-4C87-8A9F-48A524D12A14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71ECCAF-B57D-444B-B491-7D87BF51F99D}" type="pres">
      <dgm:prSet presAssocID="{F3D9C5B5-A114-4638-B39F-59782550FBF6}" presName="root1" presStyleCnt="0"/>
      <dgm:spPr/>
    </dgm:pt>
    <dgm:pt modelId="{8C21E2EB-CD69-47CD-A611-C9074BAA6715}" type="pres">
      <dgm:prSet presAssocID="{F3D9C5B5-A114-4638-B39F-59782550FBF6}" presName="LevelOneTextNode" presStyleLbl="node0" presStyleIdx="0" presStyleCnt="1" custAng="5400000" custScaleX="173954" custScaleY="36852" custLinFactNeighborX="-52064" custLinFactNeighborY="1068">
        <dgm:presLayoutVars>
          <dgm:chPref val="3"/>
        </dgm:presLayoutVars>
      </dgm:prSet>
      <dgm:spPr/>
    </dgm:pt>
    <dgm:pt modelId="{BC951774-8558-40A8-A0A2-B06398087318}" type="pres">
      <dgm:prSet presAssocID="{F3D9C5B5-A114-4638-B39F-59782550FBF6}" presName="level2hierChild" presStyleCnt="0"/>
      <dgm:spPr/>
    </dgm:pt>
    <dgm:pt modelId="{36F3D38A-6207-429F-83E7-24205FB57943}" type="pres">
      <dgm:prSet presAssocID="{6BBDDF7E-0891-4C20-93DB-A732EDB0952C}" presName="conn2-1" presStyleLbl="parChTrans1D2" presStyleIdx="0" presStyleCnt="2"/>
      <dgm:spPr/>
    </dgm:pt>
    <dgm:pt modelId="{29980359-EE8C-49F1-B3A2-68BF5FFAA801}" type="pres">
      <dgm:prSet presAssocID="{6BBDDF7E-0891-4C20-93DB-A732EDB0952C}" presName="connTx" presStyleLbl="parChTrans1D2" presStyleIdx="0" presStyleCnt="2"/>
      <dgm:spPr/>
    </dgm:pt>
    <dgm:pt modelId="{AED17FCB-ED91-45C5-9E25-5DDB067FA02F}" type="pres">
      <dgm:prSet presAssocID="{3D32C830-3C3E-4A4F-8128-7EE0D9B0A149}" presName="root2" presStyleCnt="0"/>
      <dgm:spPr/>
    </dgm:pt>
    <dgm:pt modelId="{ABFB8160-6B25-4B77-8454-447B1DD810F0}" type="pres">
      <dgm:prSet presAssocID="{3D32C830-3C3E-4A4F-8128-7EE0D9B0A149}" presName="LevelTwoTextNode" presStyleLbl="node2" presStyleIdx="0" presStyleCnt="2">
        <dgm:presLayoutVars>
          <dgm:chPref val="3"/>
        </dgm:presLayoutVars>
      </dgm:prSet>
      <dgm:spPr/>
    </dgm:pt>
    <dgm:pt modelId="{001DA7E4-2F92-43D3-9097-9EF22A2DBF3B}" type="pres">
      <dgm:prSet presAssocID="{3D32C830-3C3E-4A4F-8128-7EE0D9B0A149}" presName="level3hierChild" presStyleCnt="0"/>
      <dgm:spPr/>
    </dgm:pt>
    <dgm:pt modelId="{F6834F36-DF5C-450B-BBD9-843C734BA900}" type="pres">
      <dgm:prSet presAssocID="{7DFFA0E1-6D52-44F0-A36E-20B2F5C904C2}" presName="conn2-1" presStyleLbl="parChTrans1D2" presStyleIdx="1" presStyleCnt="2"/>
      <dgm:spPr/>
    </dgm:pt>
    <dgm:pt modelId="{6B281898-D61F-43E6-876B-D7B9A9336606}" type="pres">
      <dgm:prSet presAssocID="{7DFFA0E1-6D52-44F0-A36E-20B2F5C904C2}" presName="connTx" presStyleLbl="parChTrans1D2" presStyleIdx="1" presStyleCnt="2"/>
      <dgm:spPr/>
    </dgm:pt>
    <dgm:pt modelId="{E97859E8-3D71-471D-BF90-32D1EFEA4492}" type="pres">
      <dgm:prSet presAssocID="{806EC811-445E-4F03-8747-D301471BE718}" presName="root2" presStyleCnt="0"/>
      <dgm:spPr/>
    </dgm:pt>
    <dgm:pt modelId="{83662740-7D8B-4FBC-A8CB-71F5C572AA71}" type="pres">
      <dgm:prSet presAssocID="{806EC811-445E-4F03-8747-D301471BE718}" presName="LevelTwoTextNode" presStyleLbl="node2" presStyleIdx="1" presStyleCnt="2" custLinFactNeighborY="5083">
        <dgm:presLayoutVars>
          <dgm:chPref val="3"/>
        </dgm:presLayoutVars>
      </dgm:prSet>
      <dgm:spPr/>
    </dgm:pt>
    <dgm:pt modelId="{07A21A35-0748-4F41-8969-2760778E1781}" type="pres">
      <dgm:prSet presAssocID="{806EC811-445E-4F03-8747-D301471BE718}" presName="level3hierChild" presStyleCnt="0"/>
      <dgm:spPr/>
    </dgm:pt>
  </dgm:ptLst>
  <dgm:cxnLst>
    <dgm:cxn modelId="{520E033A-BE00-4E84-9679-B4DBDDEFA2A4}" srcId="{F3D9C5B5-A114-4638-B39F-59782550FBF6}" destId="{806EC811-445E-4F03-8747-D301471BE718}" srcOrd="1" destOrd="0" parTransId="{7DFFA0E1-6D52-44F0-A36E-20B2F5C904C2}" sibTransId="{0A6032E5-C1E7-4980-A4FB-A869C41BF1B8}"/>
    <dgm:cxn modelId="{99DA4864-A953-4C68-B01F-6FA418AE4255}" srcId="{F3D9C5B5-A114-4638-B39F-59782550FBF6}" destId="{3D32C830-3C3E-4A4F-8128-7EE0D9B0A149}" srcOrd="0" destOrd="0" parTransId="{6BBDDF7E-0891-4C20-93DB-A732EDB0952C}" sibTransId="{6DE820A5-1288-49D0-B360-46FC5097B44F}"/>
    <dgm:cxn modelId="{11A0BC6F-6D32-4607-9A04-5683EBF9F513}" type="presOf" srcId="{6BBDDF7E-0891-4C20-93DB-A732EDB0952C}" destId="{29980359-EE8C-49F1-B3A2-68BF5FFAA801}" srcOrd="1" destOrd="0" presId="urn:microsoft.com/office/officeart/2008/layout/HorizontalMultiLevelHierarchy"/>
    <dgm:cxn modelId="{1EE2E556-BD79-4176-A985-1559022645DB}" type="presOf" srcId="{3D32C830-3C3E-4A4F-8128-7EE0D9B0A149}" destId="{ABFB8160-6B25-4B77-8454-447B1DD810F0}" srcOrd="0" destOrd="0" presId="urn:microsoft.com/office/officeart/2008/layout/HorizontalMultiLevelHierarchy"/>
    <dgm:cxn modelId="{3E70027A-5006-4C57-B72C-C9740AC58DE0}" type="presOf" srcId="{F3D9C5B5-A114-4638-B39F-59782550FBF6}" destId="{8C21E2EB-CD69-47CD-A611-C9074BAA6715}" srcOrd="0" destOrd="0" presId="urn:microsoft.com/office/officeart/2008/layout/HorizontalMultiLevelHierarchy"/>
    <dgm:cxn modelId="{1A76239E-AD62-4680-874C-86D5E2A19240}" type="presOf" srcId="{7DFFA0E1-6D52-44F0-A36E-20B2F5C904C2}" destId="{6B281898-D61F-43E6-876B-D7B9A9336606}" srcOrd="1" destOrd="0" presId="urn:microsoft.com/office/officeart/2008/layout/HorizontalMultiLevelHierarchy"/>
    <dgm:cxn modelId="{97AEACA2-1E29-451E-93AC-88A2BCFE05BB}" type="presOf" srcId="{362CF976-F138-4C87-8A9F-48A524D12A14}" destId="{B8D1F994-CAB8-49BD-BE17-0D2349004C00}" srcOrd="0" destOrd="0" presId="urn:microsoft.com/office/officeart/2008/layout/HorizontalMultiLevelHierarchy"/>
    <dgm:cxn modelId="{F6C158A3-F3BE-49FE-84DD-C817BD829E42}" type="presOf" srcId="{7DFFA0E1-6D52-44F0-A36E-20B2F5C904C2}" destId="{F6834F36-DF5C-450B-BBD9-843C734BA900}" srcOrd="0" destOrd="0" presId="urn:microsoft.com/office/officeart/2008/layout/HorizontalMultiLevelHierarchy"/>
    <dgm:cxn modelId="{B9B55BCA-7AF2-466C-A2B9-18399192FBFF}" srcId="{362CF976-F138-4C87-8A9F-48A524D12A14}" destId="{F3D9C5B5-A114-4638-B39F-59782550FBF6}" srcOrd="0" destOrd="0" parTransId="{27AF3760-9430-4710-A4A7-0EA30467369F}" sibTransId="{3DA54299-25C9-40A5-911A-0ABFA30EADC3}"/>
    <dgm:cxn modelId="{1F1A4EE6-7F68-4261-961F-36299CF51EC2}" type="presOf" srcId="{6BBDDF7E-0891-4C20-93DB-A732EDB0952C}" destId="{36F3D38A-6207-429F-83E7-24205FB57943}" srcOrd="0" destOrd="0" presId="urn:microsoft.com/office/officeart/2008/layout/HorizontalMultiLevelHierarchy"/>
    <dgm:cxn modelId="{5F3AD2F7-710E-454A-9548-EF1026261A7E}" type="presOf" srcId="{806EC811-445E-4F03-8747-D301471BE718}" destId="{83662740-7D8B-4FBC-A8CB-71F5C572AA71}" srcOrd="0" destOrd="0" presId="urn:microsoft.com/office/officeart/2008/layout/HorizontalMultiLevelHierarchy"/>
    <dgm:cxn modelId="{B8504895-CD9F-49B5-B2F2-B4B7D3C4C6BC}" type="presParOf" srcId="{B8D1F994-CAB8-49BD-BE17-0D2349004C00}" destId="{A71ECCAF-B57D-444B-B491-7D87BF51F99D}" srcOrd="0" destOrd="0" presId="urn:microsoft.com/office/officeart/2008/layout/HorizontalMultiLevelHierarchy"/>
    <dgm:cxn modelId="{4B3743B2-E0B7-4DA4-82A7-346ED422082D}" type="presParOf" srcId="{A71ECCAF-B57D-444B-B491-7D87BF51F99D}" destId="{8C21E2EB-CD69-47CD-A611-C9074BAA6715}" srcOrd="0" destOrd="0" presId="urn:microsoft.com/office/officeart/2008/layout/HorizontalMultiLevelHierarchy"/>
    <dgm:cxn modelId="{AA323230-6D6F-4BCE-ACA0-7BDE4EA77018}" type="presParOf" srcId="{A71ECCAF-B57D-444B-B491-7D87BF51F99D}" destId="{BC951774-8558-40A8-A0A2-B06398087318}" srcOrd="1" destOrd="0" presId="urn:microsoft.com/office/officeart/2008/layout/HorizontalMultiLevelHierarchy"/>
    <dgm:cxn modelId="{603B8CCB-23F8-4A12-A730-C148B74A02EB}" type="presParOf" srcId="{BC951774-8558-40A8-A0A2-B06398087318}" destId="{36F3D38A-6207-429F-83E7-24205FB57943}" srcOrd="0" destOrd="0" presId="urn:microsoft.com/office/officeart/2008/layout/HorizontalMultiLevelHierarchy"/>
    <dgm:cxn modelId="{8F8E2C64-6FF2-488A-B993-11A3CEC391BF}" type="presParOf" srcId="{36F3D38A-6207-429F-83E7-24205FB57943}" destId="{29980359-EE8C-49F1-B3A2-68BF5FFAA801}" srcOrd="0" destOrd="0" presId="urn:microsoft.com/office/officeart/2008/layout/HorizontalMultiLevelHierarchy"/>
    <dgm:cxn modelId="{A1DDC194-0178-4BCA-ABD4-84496F851B06}" type="presParOf" srcId="{BC951774-8558-40A8-A0A2-B06398087318}" destId="{AED17FCB-ED91-45C5-9E25-5DDB067FA02F}" srcOrd="1" destOrd="0" presId="urn:microsoft.com/office/officeart/2008/layout/HorizontalMultiLevelHierarchy"/>
    <dgm:cxn modelId="{6E1B188C-EA4D-4EF5-AAA3-1DDEA9A0FEC6}" type="presParOf" srcId="{AED17FCB-ED91-45C5-9E25-5DDB067FA02F}" destId="{ABFB8160-6B25-4B77-8454-447B1DD810F0}" srcOrd="0" destOrd="0" presId="urn:microsoft.com/office/officeart/2008/layout/HorizontalMultiLevelHierarchy"/>
    <dgm:cxn modelId="{523C3303-604B-4541-8E56-7CAB61666272}" type="presParOf" srcId="{AED17FCB-ED91-45C5-9E25-5DDB067FA02F}" destId="{001DA7E4-2F92-43D3-9097-9EF22A2DBF3B}" srcOrd="1" destOrd="0" presId="urn:microsoft.com/office/officeart/2008/layout/HorizontalMultiLevelHierarchy"/>
    <dgm:cxn modelId="{955B5CD5-C0BE-4B90-B73A-F1926E72F661}" type="presParOf" srcId="{BC951774-8558-40A8-A0A2-B06398087318}" destId="{F6834F36-DF5C-450B-BBD9-843C734BA900}" srcOrd="2" destOrd="0" presId="urn:microsoft.com/office/officeart/2008/layout/HorizontalMultiLevelHierarchy"/>
    <dgm:cxn modelId="{D96D6E85-3BD0-463E-A797-9D3859ACE146}" type="presParOf" srcId="{F6834F36-DF5C-450B-BBD9-843C734BA900}" destId="{6B281898-D61F-43E6-876B-D7B9A9336606}" srcOrd="0" destOrd="0" presId="urn:microsoft.com/office/officeart/2008/layout/HorizontalMultiLevelHierarchy"/>
    <dgm:cxn modelId="{269B73DA-711D-43BD-BF0F-E57649E5B832}" type="presParOf" srcId="{BC951774-8558-40A8-A0A2-B06398087318}" destId="{E97859E8-3D71-471D-BF90-32D1EFEA4492}" srcOrd="3" destOrd="0" presId="urn:microsoft.com/office/officeart/2008/layout/HorizontalMultiLevelHierarchy"/>
    <dgm:cxn modelId="{C1C96565-BC4E-4121-9B30-D7AC866C3A24}" type="presParOf" srcId="{E97859E8-3D71-471D-BF90-32D1EFEA4492}" destId="{83662740-7D8B-4FBC-A8CB-71F5C572AA71}" srcOrd="0" destOrd="0" presId="urn:microsoft.com/office/officeart/2008/layout/HorizontalMultiLevelHierarchy"/>
    <dgm:cxn modelId="{3AA93763-7BB1-4A10-B7D3-6EA85C3FF9EC}" type="presParOf" srcId="{E97859E8-3D71-471D-BF90-32D1EFEA4492}" destId="{07A21A35-0748-4F41-8969-2760778E1781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E0FC39-0C8F-4FE1-BF98-7B5C60EA6005}">
      <dsp:nvSpPr>
        <dsp:cNvPr id="0" name=""/>
        <dsp:cNvSpPr/>
      </dsp:nvSpPr>
      <dsp:spPr>
        <a:xfrm>
          <a:off x="1149234" y="1934888"/>
          <a:ext cx="1300069" cy="8593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50034" y="0"/>
              </a:lnTo>
              <a:lnTo>
                <a:pt x="650034" y="859386"/>
              </a:lnTo>
              <a:lnTo>
                <a:pt x="1300069" y="85938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400" b="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60308" y="2325621"/>
        <a:ext cx="77921" cy="77921"/>
      </dsp:txXfrm>
    </dsp:sp>
    <dsp:sp modelId="{F6834F36-DF5C-450B-BBD9-843C734BA900}">
      <dsp:nvSpPr>
        <dsp:cNvPr id="0" name=""/>
        <dsp:cNvSpPr/>
      </dsp:nvSpPr>
      <dsp:spPr>
        <a:xfrm>
          <a:off x="1149234" y="1885295"/>
          <a:ext cx="13000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9593"/>
              </a:moveTo>
              <a:lnTo>
                <a:pt x="650034" y="49593"/>
              </a:lnTo>
              <a:lnTo>
                <a:pt x="650034" y="45720"/>
              </a:lnTo>
              <a:lnTo>
                <a:pt x="1300069" y="457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400" b="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66767" y="1898513"/>
        <a:ext cx="65003" cy="65003"/>
      </dsp:txXfrm>
    </dsp:sp>
    <dsp:sp modelId="{36F3D38A-6207-429F-83E7-24205FB57943}">
      <dsp:nvSpPr>
        <dsp:cNvPr id="0" name=""/>
        <dsp:cNvSpPr/>
      </dsp:nvSpPr>
      <dsp:spPr>
        <a:xfrm>
          <a:off x="1149234" y="994572"/>
          <a:ext cx="1300069" cy="940316"/>
        </a:xfrm>
        <a:custGeom>
          <a:avLst/>
          <a:gdLst/>
          <a:ahLst/>
          <a:cxnLst/>
          <a:rect l="0" t="0" r="0" b="0"/>
          <a:pathLst>
            <a:path>
              <a:moveTo>
                <a:pt x="0" y="940316"/>
              </a:moveTo>
              <a:lnTo>
                <a:pt x="650034" y="940316"/>
              </a:lnTo>
              <a:lnTo>
                <a:pt x="650034" y="0"/>
              </a:lnTo>
              <a:lnTo>
                <a:pt x="1300069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400" b="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59156" y="1424618"/>
        <a:ext cx="80224" cy="80224"/>
      </dsp:txXfrm>
    </dsp:sp>
    <dsp:sp modelId="{8C21E2EB-CD69-47CD-A611-C9074BAA6715}">
      <dsp:nvSpPr>
        <dsp:cNvPr id="0" name=""/>
        <dsp:cNvSpPr/>
      </dsp:nvSpPr>
      <dsp:spPr>
        <a:xfrm>
          <a:off x="343220" y="1685324"/>
          <a:ext cx="1112898" cy="4991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Results</a:t>
          </a:r>
          <a:endParaRPr lang="zh-CN" altLang="en-US" sz="24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3220" y="1685324"/>
        <a:ext cx="1112898" cy="499129"/>
      </dsp:txXfrm>
    </dsp:sp>
    <dsp:sp modelId="{ABFB8160-6B25-4B77-8454-447B1DD810F0}">
      <dsp:nvSpPr>
        <dsp:cNvPr id="0" name=""/>
        <dsp:cNvSpPr/>
      </dsp:nvSpPr>
      <dsp:spPr>
        <a:xfrm>
          <a:off x="2449303" y="634632"/>
          <a:ext cx="2361210" cy="7198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Age of the ice</a:t>
          </a:r>
          <a:endParaRPr lang="zh-CN" altLang="en-US" sz="24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49303" y="634632"/>
        <a:ext cx="2361210" cy="719881"/>
      </dsp:txXfrm>
    </dsp:sp>
    <dsp:sp modelId="{83662740-7D8B-4FBC-A8CB-71F5C572AA71}">
      <dsp:nvSpPr>
        <dsp:cNvPr id="0" name=""/>
        <dsp:cNvSpPr/>
      </dsp:nvSpPr>
      <dsp:spPr>
        <a:xfrm>
          <a:off x="2449303" y="1571074"/>
          <a:ext cx="2361210" cy="7198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Basal thermal state</a:t>
          </a:r>
          <a:endParaRPr lang="zh-CN" altLang="en-US" sz="24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49303" y="1571074"/>
        <a:ext cx="2361210" cy="719881"/>
      </dsp:txXfrm>
    </dsp:sp>
    <dsp:sp modelId="{A496E501-AE17-4E66-B2B9-51B7F313A7CD}">
      <dsp:nvSpPr>
        <dsp:cNvPr id="0" name=""/>
        <dsp:cNvSpPr/>
      </dsp:nvSpPr>
      <dsp:spPr>
        <a:xfrm>
          <a:off x="2449303" y="2434334"/>
          <a:ext cx="2361210" cy="7198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Surface accumulation rate </a:t>
          </a:r>
          <a:endParaRPr lang="zh-CN" altLang="en-US" sz="24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49303" y="2434334"/>
        <a:ext cx="2361210" cy="7198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834F36-DF5C-450B-BBD9-843C734BA900}">
      <dsp:nvSpPr>
        <dsp:cNvPr id="0" name=""/>
        <dsp:cNvSpPr/>
      </dsp:nvSpPr>
      <dsp:spPr>
        <a:xfrm>
          <a:off x="1981104" y="1934809"/>
          <a:ext cx="845387" cy="4451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22693" y="0"/>
              </a:lnTo>
              <a:lnTo>
                <a:pt x="422693" y="445181"/>
              </a:lnTo>
              <a:lnTo>
                <a:pt x="845387" y="44518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79911" y="2133514"/>
        <a:ext cx="47772" cy="47772"/>
      </dsp:txXfrm>
    </dsp:sp>
    <dsp:sp modelId="{36F3D38A-6207-429F-83E7-24205FB57943}">
      <dsp:nvSpPr>
        <dsp:cNvPr id="0" name=""/>
        <dsp:cNvSpPr/>
      </dsp:nvSpPr>
      <dsp:spPr>
        <a:xfrm>
          <a:off x="1981104" y="1445376"/>
          <a:ext cx="845387" cy="489433"/>
        </a:xfrm>
        <a:custGeom>
          <a:avLst/>
          <a:gdLst/>
          <a:ahLst/>
          <a:cxnLst/>
          <a:rect l="0" t="0" r="0" b="0"/>
          <a:pathLst>
            <a:path>
              <a:moveTo>
                <a:pt x="0" y="489433"/>
              </a:moveTo>
              <a:lnTo>
                <a:pt x="422693" y="489433"/>
              </a:lnTo>
              <a:lnTo>
                <a:pt x="422693" y="0"/>
              </a:lnTo>
              <a:lnTo>
                <a:pt x="845387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79376" y="1665672"/>
        <a:ext cx="48842" cy="48842"/>
      </dsp:txXfrm>
    </dsp:sp>
    <dsp:sp modelId="{8C21E2EB-CD69-47CD-A611-C9074BAA6715}">
      <dsp:nvSpPr>
        <dsp:cNvPr id="0" name=""/>
        <dsp:cNvSpPr/>
      </dsp:nvSpPr>
      <dsp:spPr>
        <a:xfrm>
          <a:off x="659425" y="1309901"/>
          <a:ext cx="1393540" cy="12498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Model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evaluation</a:t>
          </a:r>
          <a:endParaRPr lang="zh-CN" altLang="en-U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59425" y="1309901"/>
        <a:ext cx="1393540" cy="1249817"/>
      </dsp:txXfrm>
    </dsp:sp>
    <dsp:sp modelId="{ABFB8160-6B25-4B77-8454-447B1DD810F0}">
      <dsp:nvSpPr>
        <dsp:cNvPr id="0" name=""/>
        <dsp:cNvSpPr/>
      </dsp:nvSpPr>
      <dsp:spPr>
        <a:xfrm>
          <a:off x="2826491" y="1086138"/>
          <a:ext cx="2356600" cy="7184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Reliability</a:t>
          </a:r>
          <a:endParaRPr lang="zh-CN" altLang="en-U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26491" y="1086138"/>
        <a:ext cx="2356600" cy="718475"/>
      </dsp:txXfrm>
    </dsp:sp>
    <dsp:sp modelId="{83662740-7D8B-4FBC-A8CB-71F5C572AA71}">
      <dsp:nvSpPr>
        <dsp:cNvPr id="0" name=""/>
        <dsp:cNvSpPr/>
      </dsp:nvSpPr>
      <dsp:spPr>
        <a:xfrm>
          <a:off x="2826491" y="2020753"/>
          <a:ext cx="2356600" cy="7184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Sensitivity study</a:t>
          </a:r>
          <a:endParaRPr lang="zh-CN" altLang="en-U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26491" y="2020753"/>
        <a:ext cx="2356600" cy="7184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F18848-38B9-234E-943C-D378EC08E5C2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DE5DF4-AE33-ED41-8431-FA81446CD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867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DE5DF4-AE33-ED41-8431-FA81446CD3A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6550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Compare with LDC. If we also shows the s in LDC from Ailsa Chung… DF has a less favorable basal thermal condition for old ice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DE5DF4-AE33-ED41-8431-FA81446CD3A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3534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DE5DF4-AE33-ED41-8431-FA81446CD3A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3632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can evaluate the model through the reliability index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DE5DF4-AE33-ED41-8431-FA81446CD3A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1181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 involve in the reliability of the model deeper than the available isochrones, we also plot the age-</a:t>
            </a:r>
            <a:r>
              <a:rPr lang="en-US" dirty="0" err="1"/>
              <a:t>nd</a:t>
            </a:r>
            <a:r>
              <a:rPr lang="en-US" dirty="0"/>
              <a:t> distribution around DF and NDF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DE5DF4-AE33-ED41-8431-FA81446CD3A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7019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Both age scale and isochrone have significant impact on the model results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DE5DF4-AE33-ED41-8431-FA81446CD3A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3167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DE5DF4-AE33-ED41-8431-FA81446CD3A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282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DE5DF4-AE33-ED41-8431-FA81446CD3A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382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DE5DF4-AE33-ED41-8431-FA81446CD3A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559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approximately consider this point as the DF drill site when we transfer the age from ice core to the DF region, which will result in uncertainty because of the </a:t>
            </a:r>
            <a:r>
              <a:rPr lang="en-US" dirty="0" err="1"/>
              <a:t>offset,it</a:t>
            </a:r>
            <a:r>
              <a:rPr lang="en-US" dirty="0"/>
              <a:t> will be discussed later.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DE5DF4-AE33-ED41-8431-FA81446CD3A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982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DE5DF4-AE33-ED41-8431-FA81446CD3A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737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information could we get from the figure?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DE5DF4-AE33-ED41-8431-FA81446CD3A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4141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latin typeface="Arial" panose="020B0604020202020204" pitchFamily="34" charset="0"/>
                <a:cs typeface="Futura Medium" panose="020B0602020204020303" pitchFamily="34" charset="-79"/>
              </a:rPr>
              <a:t>Which corresponds to a 40 </a:t>
            </a:r>
            <a:r>
              <a:rPr lang="en-GB" sz="1200" dirty="0" err="1">
                <a:latin typeface="Arial" panose="020B0604020202020204" pitchFamily="34" charset="0"/>
                <a:cs typeface="Futura Medium" panose="020B0602020204020303" pitchFamily="34" charset="-79"/>
              </a:rPr>
              <a:t>kyr</a:t>
            </a:r>
            <a:r>
              <a:rPr lang="en-GB" sz="1200" dirty="0">
                <a:latin typeface="Arial" panose="020B0604020202020204" pitchFamily="34" charset="0"/>
                <a:cs typeface="Futura Medium" panose="020B0602020204020303" pitchFamily="34" charset="-79"/>
              </a:rPr>
              <a:t> full cycle in 2 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DE5DF4-AE33-ED41-8431-FA81446CD3A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010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DE5DF4-AE33-ED41-8431-FA81446CD3A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4539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DE5DF4-AE33-ED41-8431-FA81446CD3A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787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A20BE-FB92-AE60-ED4F-FB828D8DB7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C568CE-8438-8F4B-9AD0-F8CC3256EB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4C6ED-237C-AE73-AF79-5E1AAD923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C6284-7BE9-4C98-8191-C21FCB5F1FDC}" type="datetime1">
              <a:rPr lang="LID4096" altLang="zh-CN" smtClean="0"/>
              <a:t>04/25/2023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3ECCE9-AEDE-2CA3-B66A-949131AAE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B16A2C-46E4-405B-8C73-600B51BD1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24B8A-572B-E14C-AF0C-0EB0AE50B6B0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9016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A0B15-68E6-92B2-DC7C-AA0485C48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8C401C-019D-45F3-B778-E84306BF9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BBAB77-E0B8-9549-961E-C159E7AD1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71BB4-A65B-461A-909B-5B270F579E07}" type="datetime1">
              <a:rPr lang="LID4096" altLang="zh-CN" smtClean="0"/>
              <a:t>04/25/2023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CCBB89-DAF6-B92F-0E58-9547ADC09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6D4FEC-777E-E4B4-6FD5-A7CBCD48F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24B8A-572B-E14C-AF0C-0EB0AE50B6B0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690021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86E4B2-87F4-371A-CFD4-997109DDFD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10354D-152C-1B92-EEFE-A1C92DA65B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09E611-DD91-39AC-12EF-CC530CA9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62B70-284B-4E1B-B5F1-5AF84EAF3EB4}" type="datetime1">
              <a:rPr lang="LID4096" altLang="zh-CN" smtClean="0"/>
              <a:t>04/25/2023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CBD668-C704-97CE-26EC-38531FDF1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C99A8F-4F24-ECF9-CEFA-0FCD10BF7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24B8A-572B-E14C-AF0C-0EB0AE50B6B0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562854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35C69-A5F4-6D8B-FEA5-C299605B4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D3511-DC43-EA9D-FA7E-3E9E795DC2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221CF1-0B6B-817D-1F01-31FC65BFF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F4DF0-A146-4333-9221-C6B60E8555F3}" type="datetime1">
              <a:rPr lang="LID4096" altLang="zh-CN" smtClean="0"/>
              <a:t>04/25/2023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83E303-DACF-F4E3-96FD-891F1851E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6454D-68E1-F2EE-0E30-86D9A1540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24B8A-572B-E14C-AF0C-0EB0AE50B6B0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78059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CA06B-E721-424B-DF40-94CC8B6DF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0B8DB5-7809-121C-1A78-67ABF5B52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6C115F-FCDB-0543-F437-095524636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8035-4567-47C0-98A8-FE753A438E62}" type="datetime1">
              <a:rPr lang="LID4096" altLang="zh-CN" smtClean="0"/>
              <a:t>04/25/2023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CCAA7-DC16-612A-F3D9-08A0BCD7B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408BBA-EFA2-35F5-5886-A6C729C2D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24B8A-572B-E14C-AF0C-0EB0AE50B6B0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756839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CEFFE-6C98-3DCF-1523-C1927C743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C4D39A-E681-B7A4-5E96-2B1FA578C4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8F93A2-7049-C57F-9F87-54D3F475B6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5CA251-57D0-34A2-AD82-BE2F2D7B6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AFDC5-FF24-4875-9209-FC0FC99E3505}" type="datetime1">
              <a:rPr lang="LID4096" altLang="zh-CN" smtClean="0"/>
              <a:t>04/25/2023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1FC601-F572-F2F9-9A6B-29BAA52C9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083508-2144-1F0D-99F5-4F8381F31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24B8A-572B-E14C-AF0C-0EB0AE50B6B0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861239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426E3-A63D-6AB5-3C99-535374E2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F41486-882B-025B-705C-D2C5BAC5A9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9C8DEB-F9EB-93FB-E047-FCF096D115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D24175-87FA-9B4E-34EC-FF69859B24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87DB64-360E-7BA5-7E65-EF505F48EB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434638-9D4A-C054-E435-A2D52FE91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6449B-5A9F-46D4-95FE-C2AB2D91CBC1}" type="datetime1">
              <a:rPr lang="LID4096" altLang="zh-CN" smtClean="0"/>
              <a:t>04/25/2023</a:t>
            </a:fld>
            <a:endParaRPr lang="en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ED01A1-0ABA-97C9-5E35-7122DC369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1FBEF2-6651-9404-ED2F-AA3FBA278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24B8A-572B-E14C-AF0C-0EB0AE50B6B0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094335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33F41-09CF-368F-5D66-A32166E9C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B66D3F-0845-F360-3484-278A467E3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BF6C8-EF44-4D0B-87A0-A4E32CC4E67E}" type="datetime1">
              <a:rPr lang="LID4096" altLang="zh-CN" smtClean="0"/>
              <a:t>04/25/2023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33A7E-0167-F677-21C7-4E44589A6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5F2980-8D7E-7602-B83F-1AA8B239E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24B8A-572B-E14C-AF0C-0EB0AE50B6B0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776380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806E51-5563-42F0-A8FE-0E6A0D687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9DD83-8D9A-41DA-B274-DEDDEDB3F0F1}" type="datetime1">
              <a:rPr lang="LID4096" altLang="zh-CN" smtClean="0"/>
              <a:t>04/25/2023</a:t>
            </a:fld>
            <a:endParaRPr lang="en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538C50-DEF6-4AFF-FFF3-932DD84DD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92A69F-358D-D13B-52E5-366FE1C60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24B8A-572B-E14C-AF0C-0EB0AE50B6B0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26175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683B7-BBB3-AC3C-6167-5D52C544C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F7128D-3E7E-8677-FEDD-894DEEABC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F63E35-E5E5-162F-0A0E-724CCEB9C3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BB89A7-E84E-099E-D341-00CAA8834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C0786-081A-4679-B358-C3E37E25A598}" type="datetime1">
              <a:rPr lang="LID4096" altLang="zh-CN" smtClean="0"/>
              <a:t>04/25/2023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E7DBF2-D332-C9BB-2808-99B839DAF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28CCD2-A485-8E15-9343-3099E7282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24B8A-572B-E14C-AF0C-0EB0AE50B6B0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169027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27E5F-82F3-2531-66D2-D3301E522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984A39-4482-D7A9-E223-F18F6E40E4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FF047E-2386-945E-1AE9-927F50095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AF4CCB-DAD7-D7B4-8586-9391B2BD5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DF5C7-5C4D-426D-AF8D-C3834338903E}" type="datetime1">
              <a:rPr lang="LID4096" altLang="zh-CN" smtClean="0"/>
              <a:t>04/25/2023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DEB520-8A9C-529C-D51F-C59595740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20C1B4-B4BB-243C-271B-5D9E20A45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24B8A-572B-E14C-AF0C-0EB0AE50B6B0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743828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56F281-8E13-4C33-DE00-91DB60632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9FE3C4-5B58-19DA-C2B3-D5188B95DF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B2812B-C557-4C66-6F0E-99E28B5D0C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320EF-49EB-407C-83A9-B333318179B4}" type="datetime1">
              <a:rPr lang="LID4096" altLang="zh-CN" smtClean="0"/>
              <a:t>04/25/2023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F3A066-09ED-9DA6-9B27-A234BD1045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39A5B2-84A0-124E-81C1-6CAB81FE90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24B8A-572B-E14C-AF0C-0EB0AE50B6B0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57346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4" r:id="rId1"/>
    <p:sldLayoutId id="2147484195" r:id="rId2"/>
    <p:sldLayoutId id="2147484196" r:id="rId3"/>
    <p:sldLayoutId id="2147484197" r:id="rId4"/>
    <p:sldLayoutId id="2147484198" r:id="rId5"/>
    <p:sldLayoutId id="2147484199" r:id="rId6"/>
    <p:sldLayoutId id="2147484200" r:id="rId7"/>
    <p:sldLayoutId id="2147484201" r:id="rId8"/>
    <p:sldLayoutId id="2147484202" r:id="rId9"/>
    <p:sldLayoutId id="2147484203" r:id="rId10"/>
    <p:sldLayoutId id="214748420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6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jp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slide" Target="slide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1.svg"/><Relationship Id="rId3" Type="http://schemas.openxmlformats.org/officeDocument/2006/relationships/image" Target="../media/image30.png"/><Relationship Id="rId7" Type="http://schemas.openxmlformats.org/officeDocument/2006/relationships/slide" Target="slide4.xml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11" Type="http://schemas.openxmlformats.org/officeDocument/2006/relationships/image" Target="../media/image16.svg"/><Relationship Id="rId5" Type="http://schemas.openxmlformats.org/officeDocument/2006/relationships/image" Target="../media/image110.png"/><Relationship Id="rId10" Type="http://schemas.openxmlformats.org/officeDocument/2006/relationships/image" Target="../media/image15.png"/><Relationship Id="rId4" Type="http://schemas.openxmlformats.org/officeDocument/2006/relationships/image" Target="../media/image27.jpeg"/><Relationship Id="rId9" Type="http://schemas.openxmlformats.org/officeDocument/2006/relationships/image" Target="../media/image14.svg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2.png"/><Relationship Id="rId3" Type="http://schemas.openxmlformats.org/officeDocument/2006/relationships/image" Target="../media/image27.jpeg"/><Relationship Id="rId7" Type="http://schemas.openxmlformats.org/officeDocument/2006/relationships/image" Target="../media/image13.pn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image" Target="../media/image20.png"/><Relationship Id="rId5" Type="http://schemas.openxmlformats.org/officeDocument/2006/relationships/image" Target="../media/image140.png"/><Relationship Id="rId10" Type="http://schemas.openxmlformats.org/officeDocument/2006/relationships/image" Target="../media/image16.svg"/><Relationship Id="rId4" Type="http://schemas.openxmlformats.org/officeDocument/2006/relationships/image" Target="../media/image18.png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7.jpeg"/><Relationship Id="rId7" Type="http://schemas.openxmlformats.org/officeDocument/2006/relationships/image" Target="../media/image14.sv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21.svg"/><Relationship Id="rId5" Type="http://schemas.openxmlformats.org/officeDocument/2006/relationships/slide" Target="slide4.xml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1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2.png"/><Relationship Id="rId3" Type="http://schemas.openxmlformats.org/officeDocument/2006/relationships/image" Target="../media/image27.jpeg"/><Relationship Id="rId7" Type="http://schemas.openxmlformats.org/officeDocument/2006/relationships/image" Target="../media/image13.pn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16.svg"/><Relationship Id="rId4" Type="http://schemas.openxmlformats.org/officeDocument/2006/relationships/image" Target="../media/image160.png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1.svg"/><Relationship Id="rId3" Type="http://schemas.openxmlformats.org/officeDocument/2006/relationships/image" Target="../media/image27.jpeg"/><Relationship Id="rId7" Type="http://schemas.openxmlformats.org/officeDocument/2006/relationships/slide" Target="slide4.xml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16.svg"/><Relationship Id="rId5" Type="http://schemas.openxmlformats.org/officeDocument/2006/relationships/image" Target="../media/image31.png"/><Relationship Id="rId10" Type="http://schemas.openxmlformats.org/officeDocument/2006/relationships/image" Target="../media/image15.png"/><Relationship Id="rId4" Type="http://schemas.openxmlformats.org/officeDocument/2006/relationships/image" Target="../media/image19.png"/><Relationship Id="rId9" Type="http://schemas.openxmlformats.org/officeDocument/2006/relationships/image" Target="../media/image14.svg"/><Relationship Id="rId1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7.jpeg"/><Relationship Id="rId7" Type="http://schemas.openxmlformats.org/officeDocument/2006/relationships/image" Target="../media/image14.sv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21.svg"/><Relationship Id="rId5" Type="http://schemas.openxmlformats.org/officeDocument/2006/relationships/slide" Target="slide4.xml"/><Relationship Id="rId10" Type="http://schemas.openxmlformats.org/officeDocument/2006/relationships/image" Target="../media/image20.png"/><Relationship Id="rId4" Type="http://schemas.openxmlformats.org/officeDocument/2006/relationships/image" Target="../media/image33.png"/><Relationship Id="rId9" Type="http://schemas.openxmlformats.org/officeDocument/2006/relationships/image" Target="../media/image1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0.png"/><Relationship Id="rId3" Type="http://schemas.openxmlformats.org/officeDocument/2006/relationships/image" Target="../media/image27.jpeg"/><Relationship Id="rId7" Type="http://schemas.openxmlformats.org/officeDocument/2006/relationships/image" Target="../media/image34.png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11" Type="http://schemas.openxmlformats.org/officeDocument/2006/relationships/image" Target="../media/image15.png"/><Relationship Id="rId5" Type="http://schemas.openxmlformats.org/officeDocument/2006/relationships/image" Target="../media/image190.png"/><Relationship Id="rId15" Type="http://schemas.openxmlformats.org/officeDocument/2006/relationships/image" Target="../media/image12.png"/><Relationship Id="rId10" Type="http://schemas.openxmlformats.org/officeDocument/2006/relationships/image" Target="../media/image14.svg"/><Relationship Id="rId9" Type="http://schemas.openxmlformats.org/officeDocument/2006/relationships/image" Target="../media/image13.png"/><Relationship Id="rId14" Type="http://schemas.openxmlformats.org/officeDocument/2006/relationships/image" Target="../media/image2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7.jpeg"/><Relationship Id="rId7" Type="http://schemas.openxmlformats.org/officeDocument/2006/relationships/image" Target="../media/image14.sv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21.svg"/><Relationship Id="rId5" Type="http://schemas.openxmlformats.org/officeDocument/2006/relationships/slide" Target="slide4.xml"/><Relationship Id="rId10" Type="http://schemas.openxmlformats.org/officeDocument/2006/relationships/image" Target="../media/image20.png"/><Relationship Id="rId4" Type="http://schemas.openxmlformats.org/officeDocument/2006/relationships/image" Target="../media/image35.png"/><Relationship Id="rId9" Type="http://schemas.openxmlformats.org/officeDocument/2006/relationships/image" Target="../media/image1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2.png"/><Relationship Id="rId3" Type="http://schemas.openxmlformats.org/officeDocument/2006/relationships/image" Target="../media/image36.png"/><Relationship Id="rId7" Type="http://schemas.openxmlformats.org/officeDocument/2006/relationships/image" Target="../media/image13.pn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image" Target="../media/image20.png"/><Relationship Id="rId5" Type="http://schemas.openxmlformats.org/officeDocument/2006/relationships/image" Target="../media/image230.png"/><Relationship Id="rId10" Type="http://schemas.openxmlformats.org/officeDocument/2006/relationships/image" Target="../media/image16.svg"/><Relationship Id="rId4" Type="http://schemas.openxmlformats.org/officeDocument/2006/relationships/image" Target="../media/image27.jpeg"/><Relationship Id="rId9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27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slide" Target="slide4.xml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0.png"/><Relationship Id="rId3" Type="http://schemas.openxmlformats.org/officeDocument/2006/relationships/image" Target="../media/image18.png"/><Relationship Id="rId7" Type="http://schemas.openxmlformats.org/officeDocument/2006/relationships/image" Target="../media/image9.png"/><Relationship Id="rId12" Type="http://schemas.openxmlformats.org/officeDocument/2006/relationships/image" Target="../media/image16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openxmlformats.org/officeDocument/2006/relationships/image" Target="../media/image14.svg"/><Relationship Id="rId4" Type="http://schemas.openxmlformats.org/officeDocument/2006/relationships/image" Target="../media/image19.png"/><Relationship Id="rId9" Type="http://schemas.openxmlformats.org/officeDocument/2006/relationships/image" Target="../media/image13.png"/><Relationship Id="rId14" Type="http://schemas.openxmlformats.org/officeDocument/2006/relationships/image" Target="../media/image2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diagramColors" Target="../diagrams/colors2.xml"/><Relationship Id="rId18" Type="http://schemas.openxmlformats.org/officeDocument/2006/relationships/image" Target="../media/image14.svg"/><Relationship Id="rId3" Type="http://schemas.openxmlformats.org/officeDocument/2006/relationships/diagramData" Target="../diagrams/data1.xml"/><Relationship Id="rId21" Type="http://schemas.openxmlformats.org/officeDocument/2006/relationships/image" Target="../media/image20.png"/><Relationship Id="rId7" Type="http://schemas.microsoft.com/office/2007/relationships/diagramDrawing" Target="../diagrams/drawing1.xml"/><Relationship Id="rId12" Type="http://schemas.openxmlformats.org/officeDocument/2006/relationships/diagramQuickStyle" Target="../diagrams/quickStyle2.xml"/><Relationship Id="rId17" Type="http://schemas.openxmlformats.org/officeDocument/2006/relationships/image" Target="../media/image13.png"/><Relationship Id="rId2" Type="http://schemas.openxmlformats.org/officeDocument/2006/relationships/image" Target="../media/image22.png"/><Relationship Id="rId16" Type="http://schemas.openxmlformats.org/officeDocument/2006/relationships/slide" Target="slide4.xml"/><Relationship Id="rId20" Type="http://schemas.openxmlformats.org/officeDocument/2006/relationships/image" Target="../media/image16.sv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Layout" Target="../diagrams/layout2.xml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9.png"/><Relationship Id="rId10" Type="http://schemas.openxmlformats.org/officeDocument/2006/relationships/diagramData" Target="../diagrams/data2.xml"/><Relationship Id="rId19" Type="http://schemas.openxmlformats.org/officeDocument/2006/relationships/image" Target="../media/image15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.png"/><Relationship Id="rId14" Type="http://schemas.microsoft.com/office/2007/relationships/diagramDrawing" Target="../diagrams/drawing2.xml"/><Relationship Id="rId22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6.svg"/><Relationship Id="rId3" Type="http://schemas.openxmlformats.org/officeDocument/2006/relationships/image" Target="../media/image23.png"/><Relationship Id="rId7" Type="http://schemas.openxmlformats.org/officeDocument/2006/relationships/image" Target="../media/image24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5" Type="http://schemas.openxmlformats.org/officeDocument/2006/relationships/image" Target="../media/image21.svg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slide" Target="slide5.xml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8.xml"/><Relationship Id="rId18" Type="http://schemas.openxmlformats.org/officeDocument/2006/relationships/image" Target="../media/image14.svg"/><Relationship Id="rId3" Type="http://schemas.openxmlformats.org/officeDocument/2006/relationships/image" Target="../media/image9.png"/><Relationship Id="rId21" Type="http://schemas.openxmlformats.org/officeDocument/2006/relationships/image" Target="../media/image20.png"/><Relationship Id="rId7" Type="http://schemas.openxmlformats.org/officeDocument/2006/relationships/slide" Target="slide7.xml"/><Relationship Id="rId12" Type="http://schemas.openxmlformats.org/officeDocument/2006/relationships/slide" Target="slide16.xml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6" Type="http://schemas.openxmlformats.org/officeDocument/2006/relationships/slide" Target="slide4.xml"/><Relationship Id="rId20" Type="http://schemas.openxmlformats.org/officeDocument/2006/relationships/image" Target="../media/image16.sv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11" Type="http://schemas.openxmlformats.org/officeDocument/2006/relationships/slide" Target="slide15.xml"/><Relationship Id="rId5" Type="http://schemas.openxmlformats.org/officeDocument/2006/relationships/image" Target="../media/image26.png"/><Relationship Id="rId15" Type="http://schemas.openxmlformats.org/officeDocument/2006/relationships/image" Target="../media/image12.png"/><Relationship Id="rId10" Type="http://schemas.openxmlformats.org/officeDocument/2006/relationships/slide" Target="slide13.xml"/><Relationship Id="rId19" Type="http://schemas.openxmlformats.org/officeDocument/2006/relationships/image" Target="../media/image15.png"/><Relationship Id="rId4" Type="http://schemas.openxmlformats.org/officeDocument/2006/relationships/image" Target="../media/image25.png"/><Relationship Id="rId9" Type="http://schemas.openxmlformats.org/officeDocument/2006/relationships/slide" Target="slide10.xml"/><Relationship Id="rId14" Type="http://schemas.openxmlformats.org/officeDocument/2006/relationships/slide" Target="slide19.xml"/><Relationship Id="rId22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2.png"/><Relationship Id="rId3" Type="http://schemas.openxmlformats.org/officeDocument/2006/relationships/image" Target="../media/image27.jpeg"/><Relationship Id="rId7" Type="http://schemas.openxmlformats.org/officeDocument/2006/relationships/image" Target="../media/image13.pn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image" Target="../media/image20.png"/><Relationship Id="rId5" Type="http://schemas.openxmlformats.org/officeDocument/2006/relationships/image" Target="../media/image3.png"/><Relationship Id="rId10" Type="http://schemas.openxmlformats.org/officeDocument/2006/relationships/image" Target="../media/image16.svg"/><Relationship Id="rId4" Type="http://schemas.openxmlformats.org/officeDocument/2006/relationships/image" Target="../media/image28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7.jpeg"/><Relationship Id="rId7" Type="http://schemas.openxmlformats.org/officeDocument/2006/relationships/image" Target="../media/image14.sv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21.svg"/><Relationship Id="rId5" Type="http://schemas.openxmlformats.org/officeDocument/2006/relationships/slide" Target="slide4.xml"/><Relationship Id="rId10" Type="http://schemas.openxmlformats.org/officeDocument/2006/relationships/image" Target="../media/image20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4.sv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21.svg"/><Relationship Id="rId5" Type="http://schemas.openxmlformats.org/officeDocument/2006/relationships/slide" Target="slide4.xml"/><Relationship Id="rId10" Type="http://schemas.openxmlformats.org/officeDocument/2006/relationships/image" Target="../media/image20.png"/><Relationship Id="rId4" Type="http://schemas.openxmlformats.org/officeDocument/2006/relationships/image" Target="../media/image27.jpeg"/><Relationship Id="rId9" Type="http://schemas.openxmlformats.org/officeDocument/2006/relationships/image" Target="../media/image1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29.png"/><Relationship Id="rId7" Type="http://schemas.openxmlformats.org/officeDocument/2006/relationships/image" Target="../media/image15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11" Type="http://schemas.openxmlformats.org/officeDocument/2006/relationships/image" Target="../media/image12.png"/><Relationship Id="rId5" Type="http://schemas.openxmlformats.org/officeDocument/2006/relationships/image" Target="../media/image13.png"/><Relationship Id="rId10" Type="http://schemas.openxmlformats.org/officeDocument/2006/relationships/image" Target="../media/image21.svg"/><Relationship Id="rId4" Type="http://schemas.openxmlformats.org/officeDocument/2006/relationships/slide" Target="slide4.xml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D08DD65-C7CC-8537-A31B-2212F8376827}"/>
              </a:ext>
            </a:extLst>
          </p:cNvPr>
          <p:cNvSpPr txBox="1">
            <a:spLocks/>
          </p:cNvSpPr>
          <p:nvPr/>
        </p:nvSpPr>
        <p:spPr>
          <a:xfrm>
            <a:off x="753905" y="-280093"/>
            <a:ext cx="11482862" cy="1741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Mapping age and basal conditions of ice in the Dome Fuji region, Antarctica</a:t>
            </a:r>
            <a:endParaRPr kumimoji="0" lang="en-DE" sz="36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073003F-2882-380F-9B3F-4C54C9722D57}"/>
              </a:ext>
            </a:extLst>
          </p:cNvPr>
          <p:cNvSpPr txBox="1">
            <a:spLocks/>
          </p:cNvSpPr>
          <p:nvPr/>
        </p:nvSpPr>
        <p:spPr>
          <a:xfrm>
            <a:off x="298133" y="1448111"/>
            <a:ext cx="12192000" cy="3737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Heiti TC Medium" pitchFamily="2" charset="-128"/>
                <a:cs typeface="Times New Roman" panose="02020603050405020304" pitchFamily="18" charset="0"/>
              </a:rPr>
              <a:t>Zhuo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Heiti TC Medium" pitchFamily="2" charset="-128"/>
                <a:cs typeface="Times New Roman" panose="02020603050405020304" pitchFamily="18" charset="0"/>
              </a:rPr>
              <a:t> Wang, Olaf Eisen, Ailsa Chung, Daniel </a:t>
            </a:r>
            <a:r>
              <a:rPr kumimoji="0" lang="en-US" altLang="zh-CN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Heiti TC Medium" pitchFamily="2" charset="-128"/>
                <a:cs typeface="Times New Roman" panose="02020603050405020304" pitchFamily="18" charset="0"/>
              </a:rPr>
              <a:t>Steinhage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Heiti TC Medium" pitchFamily="2" charset="-128"/>
                <a:cs typeface="Times New Roman" panose="02020603050405020304" pitchFamily="18" charset="0"/>
              </a:rPr>
              <a:t>, Frédéric </a:t>
            </a:r>
            <a:r>
              <a:rPr kumimoji="0" lang="en-US" altLang="zh-CN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Heiti TC Medium" pitchFamily="2" charset="-128"/>
                <a:cs typeface="Times New Roman" panose="02020603050405020304" pitchFamily="18" charset="0"/>
              </a:rPr>
              <a:t>Parrenin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Heiti TC Medium" pitchFamily="2" charset="-128"/>
                <a:cs typeface="Times New Roman" panose="02020603050405020304" pitchFamily="18" charset="0"/>
              </a:rPr>
              <a:t> a</a:t>
            </a:r>
            <a:r>
              <a:rPr lang="en-US" altLang="zh-CN" sz="22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Heiti TC Medium" pitchFamily="2" charset="-128"/>
                <a:cs typeface="Times New Roman" panose="02020603050405020304" pitchFamily="18" charset="0"/>
              </a:rPr>
              <a:t>nd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Heiti TC Medium" pitchFamily="2" charset="-128"/>
                <a:cs typeface="Times New Roman" panose="02020603050405020304" pitchFamily="18" charset="0"/>
              </a:rPr>
              <a:t> Johannes Freitag</a:t>
            </a:r>
          </a:p>
        </p:txBody>
      </p:sp>
      <p:pic>
        <p:nvPicPr>
          <p:cNvPr id="30" name="Picture 33">
            <a:extLst>
              <a:ext uri="{FF2B5EF4-FFF2-40B4-BE49-F238E27FC236}">
                <a16:creationId xmlns:a16="http://schemas.microsoft.com/office/drawing/2014/main" id="{D9ACED10-AAC8-7950-4DF4-BFB217746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7"/>
            <a:ext cx="702721" cy="983810"/>
          </a:xfrm>
          <a:prstGeom prst="rect">
            <a:avLst/>
          </a:prstGeom>
        </p:spPr>
      </p:pic>
      <p:grpSp>
        <p:nvGrpSpPr>
          <p:cNvPr id="34" name="组合 33">
            <a:extLst>
              <a:ext uri="{FF2B5EF4-FFF2-40B4-BE49-F238E27FC236}">
                <a16:creationId xmlns:a16="http://schemas.microsoft.com/office/drawing/2014/main" id="{184DCCC5-98AD-1501-25B8-FC3C673D4265}"/>
              </a:ext>
            </a:extLst>
          </p:cNvPr>
          <p:cNvGrpSpPr/>
          <p:nvPr/>
        </p:nvGrpSpPr>
        <p:grpSpPr>
          <a:xfrm>
            <a:off x="4729275" y="2165842"/>
            <a:ext cx="3084871" cy="810042"/>
            <a:chOff x="4734157" y="2163661"/>
            <a:chExt cx="3084871" cy="810042"/>
          </a:xfrm>
        </p:grpSpPr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B8A78318-8B2D-AE32-6F47-DA08CE41180F}"/>
                </a:ext>
              </a:extLst>
            </p:cNvPr>
            <p:cNvSpPr txBox="1"/>
            <p:nvPr/>
          </p:nvSpPr>
          <p:spPr>
            <a:xfrm flipH="1">
              <a:off x="4734157" y="2163661"/>
              <a:ext cx="30848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	Radar profiles 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cxnSp>
          <p:nvCxnSpPr>
            <p:cNvPr id="33" name="直接箭头连接符 32">
              <a:extLst>
                <a:ext uri="{FF2B5EF4-FFF2-40B4-BE49-F238E27FC236}">
                  <a16:creationId xmlns:a16="http://schemas.microsoft.com/office/drawing/2014/main" id="{F4828054-4244-237D-78EF-A772B10CA66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76592" y="2599925"/>
              <a:ext cx="25673" cy="373778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Picture 23">
            <a:extLst>
              <a:ext uri="{FF2B5EF4-FFF2-40B4-BE49-F238E27FC236}">
                <a16:creationId xmlns:a16="http://schemas.microsoft.com/office/drawing/2014/main" id="{F18C67F4-0229-80E8-2E19-0C7133AE4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6913" y="664726"/>
            <a:ext cx="1380888" cy="579865"/>
          </a:xfrm>
          <a:prstGeom prst="rect">
            <a:avLst/>
          </a:prstGeom>
        </p:spPr>
      </p:pic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08096248-22F1-0B93-441F-4C9D7A8AEAB2}"/>
              </a:ext>
            </a:extLst>
          </p:cNvPr>
          <p:cNvSpPr/>
          <p:nvPr/>
        </p:nvSpPr>
        <p:spPr>
          <a:xfrm>
            <a:off x="955922" y="2219405"/>
            <a:ext cx="848957" cy="23801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6C0FC86B-F097-339C-B9CB-D0CF6C0F5A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42" y="1938614"/>
            <a:ext cx="6526559" cy="110962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5BCEED1-0BC7-2BAA-2361-71349C099EBF}"/>
              </a:ext>
            </a:extLst>
          </p:cNvPr>
          <p:cNvSpPr txBox="1"/>
          <p:nvPr/>
        </p:nvSpPr>
        <p:spPr>
          <a:xfrm flipH="1">
            <a:off x="4487020" y="2571891"/>
            <a:ext cx="2494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(Berends et al, 2021) </a:t>
            </a:r>
            <a:endParaRPr lang="zh-CN" alt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CFDDB43E-87A9-0406-A5F9-CF50EF350D5B}"/>
              </a:ext>
            </a:extLst>
          </p:cNvPr>
          <p:cNvCxnSpPr>
            <a:cxnSpLocks/>
          </p:cNvCxnSpPr>
          <p:nvPr/>
        </p:nvCxnSpPr>
        <p:spPr>
          <a:xfrm>
            <a:off x="4760633" y="1844774"/>
            <a:ext cx="0" cy="1310409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171B65AA-1924-691A-673C-5E0D6D36B68F}"/>
              </a:ext>
            </a:extLst>
          </p:cNvPr>
          <p:cNvCxnSpPr>
            <a:cxnSpLocks/>
          </p:cNvCxnSpPr>
          <p:nvPr/>
        </p:nvCxnSpPr>
        <p:spPr>
          <a:xfrm>
            <a:off x="-2187" y="1844774"/>
            <a:ext cx="12185395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41" name="Picture 27">
            <a:extLst>
              <a:ext uri="{FF2B5EF4-FFF2-40B4-BE49-F238E27FC236}">
                <a16:creationId xmlns:a16="http://schemas.microsoft.com/office/drawing/2014/main" id="{7F005CC7-518C-624B-B58C-1D79D6EFB8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7324" y="533314"/>
            <a:ext cx="825176" cy="819953"/>
          </a:xfrm>
          <a:prstGeom prst="rect">
            <a:avLst/>
          </a:prstGeom>
        </p:spPr>
      </p:pic>
      <p:pic>
        <p:nvPicPr>
          <p:cNvPr id="42" name="Picture 21">
            <a:extLst>
              <a:ext uri="{FF2B5EF4-FFF2-40B4-BE49-F238E27FC236}">
                <a16:creationId xmlns:a16="http://schemas.microsoft.com/office/drawing/2014/main" id="{31531E49-F892-DB9E-8AC3-0B3AB0D1B2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7331"/>
          <a:stretch/>
        </p:blipFill>
        <p:spPr>
          <a:xfrm>
            <a:off x="11255833" y="-188382"/>
            <a:ext cx="737825" cy="2258446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87A02834-D911-B422-5F41-D15D7F8F89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77316" y="527677"/>
            <a:ext cx="835593" cy="923629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EB00E60B-B7B0-F282-0632-D25B48BB75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4523" y="4502386"/>
            <a:ext cx="4485035" cy="2346821"/>
          </a:xfrm>
          <a:prstGeom prst="rect">
            <a:avLst/>
          </a:prstGeom>
        </p:spPr>
      </p:pic>
      <p:pic>
        <p:nvPicPr>
          <p:cNvPr id="36" name="Picture 9">
            <a:extLst>
              <a:ext uri="{FF2B5EF4-FFF2-40B4-BE49-F238E27FC236}">
                <a16:creationId xmlns:a16="http://schemas.microsoft.com/office/drawing/2014/main" id="{3CBAEA98-1D15-69BF-5E46-DAF35712E0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10593" y="1903918"/>
            <a:ext cx="4835820" cy="2648577"/>
          </a:xfrm>
          <a:prstGeom prst="rect">
            <a:avLst/>
          </a:prstGeom>
        </p:spPr>
      </p:pic>
      <p:sp>
        <p:nvSpPr>
          <p:cNvPr id="46" name="矩形: 圆角 45">
            <a:extLst>
              <a:ext uri="{FF2B5EF4-FFF2-40B4-BE49-F238E27FC236}">
                <a16:creationId xmlns:a16="http://schemas.microsoft.com/office/drawing/2014/main" id="{0D79B54F-C655-04BB-ED09-CE587D941510}"/>
              </a:ext>
            </a:extLst>
          </p:cNvPr>
          <p:cNvSpPr/>
          <p:nvPr/>
        </p:nvSpPr>
        <p:spPr>
          <a:xfrm>
            <a:off x="1028700" y="1938614"/>
            <a:ext cx="814880" cy="16522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bg1"/>
                </a:solidFill>
              </a:ln>
              <a:noFill/>
            </a:endParaRPr>
          </a:p>
        </p:txBody>
      </p:sp>
      <p:pic>
        <p:nvPicPr>
          <p:cNvPr id="47" name="Picture 31">
            <a:extLst>
              <a:ext uri="{FF2B5EF4-FFF2-40B4-BE49-F238E27FC236}">
                <a16:creationId xmlns:a16="http://schemas.microsoft.com/office/drawing/2014/main" id="{5FDF3AAC-D4A8-B5F9-22FC-86E5C8D2C1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032449"/>
            <a:ext cx="731797" cy="731797"/>
          </a:xfrm>
          <a:prstGeom prst="rect">
            <a:avLst/>
          </a:prstGeom>
        </p:spPr>
      </p:pic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11395582-380C-34C5-137D-182DE0AFE062}"/>
              </a:ext>
            </a:extLst>
          </p:cNvPr>
          <p:cNvCxnSpPr/>
          <p:nvPr/>
        </p:nvCxnSpPr>
        <p:spPr>
          <a:xfrm>
            <a:off x="6882524" y="1844774"/>
            <a:ext cx="0" cy="5013226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文本框 57">
            <a:extLst>
              <a:ext uri="{FF2B5EF4-FFF2-40B4-BE49-F238E27FC236}">
                <a16:creationId xmlns:a16="http://schemas.microsoft.com/office/drawing/2014/main" id="{41A31CE7-8668-3327-57D9-6C667DEF8B34}"/>
              </a:ext>
            </a:extLst>
          </p:cNvPr>
          <p:cNvSpPr txBox="1"/>
          <p:nvPr/>
        </p:nvSpPr>
        <p:spPr>
          <a:xfrm>
            <a:off x="22124" y="1782819"/>
            <a:ext cx="2402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MPT and Old ice</a:t>
            </a:r>
            <a:endParaRPr lang="zh-CN" altLang="en-US" sz="20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B64FDFE1-1BB6-EB96-2E15-0B100694B13F}"/>
              </a:ext>
            </a:extLst>
          </p:cNvPr>
          <p:cNvGrpSpPr/>
          <p:nvPr/>
        </p:nvGrpSpPr>
        <p:grpSpPr>
          <a:xfrm>
            <a:off x="6606" y="3137483"/>
            <a:ext cx="4246612" cy="3720518"/>
            <a:chOff x="8384" y="3037684"/>
            <a:chExt cx="4164397" cy="3820317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59187A60-944C-72F1-AB1A-65A27C873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384" y="3141217"/>
              <a:ext cx="3638902" cy="3716784"/>
            </a:xfrm>
            <a:prstGeom prst="rect">
              <a:avLst/>
            </a:prstGeom>
          </p:spPr>
        </p:pic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10F1D511-24EA-AF57-FF82-38C215301464}"/>
                </a:ext>
              </a:extLst>
            </p:cNvPr>
            <p:cNvGrpSpPr/>
            <p:nvPr/>
          </p:nvGrpSpPr>
          <p:grpSpPr>
            <a:xfrm>
              <a:off x="8384" y="3037684"/>
              <a:ext cx="4164397" cy="1576261"/>
              <a:chOff x="8384" y="3037684"/>
              <a:chExt cx="4164397" cy="1576261"/>
            </a:xfrm>
          </p:grpSpPr>
          <p:grpSp>
            <p:nvGrpSpPr>
              <p:cNvPr id="56" name="组合 55">
                <a:extLst>
                  <a:ext uri="{FF2B5EF4-FFF2-40B4-BE49-F238E27FC236}">
                    <a16:creationId xmlns:a16="http://schemas.microsoft.com/office/drawing/2014/main" id="{53D1C5D9-E753-EB07-E368-0F0F27BFDA4F}"/>
                  </a:ext>
                </a:extLst>
              </p:cNvPr>
              <p:cNvGrpSpPr/>
              <p:nvPr/>
            </p:nvGrpSpPr>
            <p:grpSpPr>
              <a:xfrm>
                <a:off x="2322918" y="4113152"/>
                <a:ext cx="1849863" cy="400110"/>
                <a:chOff x="2322918" y="4113152"/>
                <a:chExt cx="1849863" cy="400110"/>
              </a:xfrm>
            </p:grpSpPr>
            <p:sp>
              <p:nvSpPr>
                <p:cNvPr id="21" name="椭圆 20">
                  <a:extLst>
                    <a:ext uri="{FF2B5EF4-FFF2-40B4-BE49-F238E27FC236}">
                      <a16:creationId xmlns:a16="http://schemas.microsoft.com/office/drawing/2014/main" id="{3A1B4CC4-28DB-CF23-5D18-28A6988B95B1}"/>
                    </a:ext>
                  </a:extLst>
                </p:cNvPr>
                <p:cNvSpPr/>
                <p:nvPr/>
              </p:nvSpPr>
              <p:spPr>
                <a:xfrm>
                  <a:off x="2322918" y="4283471"/>
                  <a:ext cx="108814" cy="11206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EB451974-4294-6FC9-8A73-DDBCCEA6BA0B}"/>
                    </a:ext>
                  </a:extLst>
                </p:cNvPr>
                <p:cNvSpPr txBox="1"/>
                <p:nvPr/>
              </p:nvSpPr>
              <p:spPr>
                <a:xfrm>
                  <a:off x="2425833" y="4113152"/>
                  <a:ext cx="1746948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DE"/>
                  </a:defPPr>
                  <a:lvl1pPr>
                    <a:defRPr sz="240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defRPr>
                  </a:lvl1pPr>
                </a:lstStyle>
                <a:p>
                  <a:r>
                    <a:rPr lang="en-US" altLang="zh-CN" sz="2000" dirty="0">
                      <a:solidFill>
                        <a:schemeClr val="tx2">
                          <a:lumMod val="50000"/>
                        </a:schemeClr>
                      </a:solidFill>
                    </a:rPr>
                    <a:t>Dome Fuji</a:t>
                  </a:r>
                  <a:endParaRPr lang="zh-CN" altLang="en-US" sz="2000" dirty="0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</p:grp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8E303242-FB97-73AE-3FE3-33B11F2BAAD8}"/>
                  </a:ext>
                </a:extLst>
              </p:cNvPr>
              <p:cNvSpPr/>
              <p:nvPr/>
            </p:nvSpPr>
            <p:spPr>
              <a:xfrm>
                <a:off x="2130804" y="4160939"/>
                <a:ext cx="343948" cy="453006"/>
              </a:xfrm>
              <a:prstGeom prst="rect">
                <a:avLst/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8" name="直接箭头连接符 27">
                <a:extLst>
                  <a:ext uri="{FF2B5EF4-FFF2-40B4-BE49-F238E27FC236}">
                    <a16:creationId xmlns:a16="http://schemas.microsoft.com/office/drawing/2014/main" id="{392CF5A8-E76B-6810-1B6D-5185DB5C1A6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80627" y="3727480"/>
                <a:ext cx="0" cy="433459"/>
              </a:xfrm>
              <a:prstGeom prst="straightConnector1">
                <a:avLst/>
              </a:prstGeom>
              <a:ln w="38100">
                <a:solidFill>
                  <a:srgbClr val="389ECB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415CD5BE-BCC8-FB12-6A72-994AD678CD3C}"/>
                  </a:ext>
                </a:extLst>
              </p:cNvPr>
              <p:cNvSpPr txBox="1"/>
              <p:nvPr/>
            </p:nvSpPr>
            <p:spPr>
              <a:xfrm flipH="1">
                <a:off x="1603932" y="3371264"/>
                <a:ext cx="20639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ln w="0"/>
                    <a:solidFill>
                      <a:schemeClr val="tx2">
                        <a:lumMod val="50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Research area</a:t>
                </a:r>
                <a:endParaRPr lang="zh-CN" altLang="en-US" sz="2400" dirty="0">
                  <a:ln w="0"/>
                  <a:solidFill>
                    <a:schemeClr val="tx2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59AEB3FB-FD8E-CEF9-D0EC-F5CAA195DBCC}"/>
                  </a:ext>
                </a:extLst>
              </p:cNvPr>
              <p:cNvSpPr txBox="1"/>
              <p:nvPr/>
            </p:nvSpPr>
            <p:spPr>
              <a:xfrm>
                <a:off x="8384" y="3037684"/>
                <a:ext cx="1661619" cy="4174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2. Dome Fuji</a:t>
                </a:r>
                <a:endParaRPr lang="zh-CN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1052DC3B-A322-D289-858B-8DF42CC82376}"/>
              </a:ext>
            </a:extLst>
          </p:cNvPr>
          <p:cNvGrpSpPr/>
          <p:nvPr/>
        </p:nvGrpSpPr>
        <p:grpSpPr>
          <a:xfrm>
            <a:off x="3749113" y="3155183"/>
            <a:ext cx="3029754" cy="3702817"/>
            <a:chOff x="3746448" y="2981044"/>
            <a:chExt cx="2976523" cy="3876956"/>
          </a:xfrm>
        </p:grpSpPr>
        <p:pic>
          <p:nvPicPr>
            <p:cNvPr id="25" name="Picture 3">
              <a:extLst>
                <a:ext uri="{FF2B5EF4-FFF2-40B4-BE49-F238E27FC236}">
                  <a16:creationId xmlns:a16="http://schemas.microsoft.com/office/drawing/2014/main" id="{8505C7FD-D5A1-5CF7-AD71-1444802326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3293" t="6183" r="11251"/>
            <a:stretch/>
          </p:blipFill>
          <p:spPr>
            <a:xfrm>
              <a:off x="3746448" y="3059781"/>
              <a:ext cx="2976523" cy="3798219"/>
            </a:xfrm>
            <a:prstGeom prst="rect">
              <a:avLst/>
            </a:prstGeom>
          </p:spPr>
        </p:pic>
        <p:sp>
          <p:nvSpPr>
            <p:cNvPr id="61" name="文本框 60">
              <a:extLst>
                <a:ext uri="{FF2B5EF4-FFF2-40B4-BE49-F238E27FC236}">
                  <a16:creationId xmlns:a16="http://schemas.microsoft.com/office/drawing/2014/main" id="{D05B422F-597D-269F-404D-8837C175BDAF}"/>
                </a:ext>
              </a:extLst>
            </p:cNvPr>
            <p:cNvSpPr txBox="1"/>
            <p:nvPr/>
          </p:nvSpPr>
          <p:spPr>
            <a:xfrm>
              <a:off x="4088606" y="2981044"/>
              <a:ext cx="2208775" cy="431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3. Radar survey</a:t>
              </a:r>
              <a:endPara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62" name="文本框 61">
            <a:extLst>
              <a:ext uri="{FF2B5EF4-FFF2-40B4-BE49-F238E27FC236}">
                <a16:creationId xmlns:a16="http://schemas.microsoft.com/office/drawing/2014/main" id="{79E7CD24-CF0D-9B59-AB89-A3F9D982AC7E}"/>
              </a:ext>
            </a:extLst>
          </p:cNvPr>
          <p:cNvSpPr txBox="1"/>
          <p:nvPr/>
        </p:nvSpPr>
        <p:spPr>
          <a:xfrm>
            <a:off x="10003144" y="1883844"/>
            <a:ext cx="1864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Radargram</a:t>
            </a:r>
            <a:endParaRPr lang="zh-CN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02A1A256-C722-8EB9-B32B-718053607A95}"/>
              </a:ext>
            </a:extLst>
          </p:cNvPr>
          <p:cNvSpPr txBox="1"/>
          <p:nvPr/>
        </p:nvSpPr>
        <p:spPr>
          <a:xfrm>
            <a:off x="6822008" y="4515883"/>
            <a:ext cx="1785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1D Model</a:t>
            </a:r>
            <a:endParaRPr lang="zh-CN" altLang="en-US" sz="20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" name="矩形: 圆角 63">
            <a:extLst>
              <a:ext uri="{FF2B5EF4-FFF2-40B4-BE49-F238E27FC236}">
                <a16:creationId xmlns:a16="http://schemas.microsoft.com/office/drawing/2014/main" id="{3A74E049-9717-A190-76FF-89D559BBFDA2}"/>
              </a:ext>
            </a:extLst>
          </p:cNvPr>
          <p:cNvSpPr/>
          <p:nvPr/>
        </p:nvSpPr>
        <p:spPr>
          <a:xfrm>
            <a:off x="5482694" y="1938614"/>
            <a:ext cx="863714" cy="1548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1CFFC80-0047-66E2-7629-0849CC9DFD5F}"/>
              </a:ext>
            </a:extLst>
          </p:cNvPr>
          <p:cNvSpPr txBox="1"/>
          <p:nvPr/>
        </p:nvSpPr>
        <p:spPr>
          <a:xfrm flipH="1">
            <a:off x="4687753" y="1799453"/>
            <a:ext cx="2778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tx2">
                    <a:lumMod val="50000"/>
                  </a:schemeClr>
                </a:solidFill>
              </a:rPr>
              <a:t>Ice &gt; 1200 ka BP </a:t>
            </a:r>
            <a:endParaRPr lang="zh-CN" altLang="en-US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53A6106D-24B8-F1B1-E938-452404D9DBC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78031" y="6173334"/>
            <a:ext cx="1675562" cy="766481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90F8346B-F08E-EC74-CBF5-7F7AD9D55BC5}"/>
              </a:ext>
            </a:extLst>
          </p:cNvPr>
          <p:cNvGrpSpPr/>
          <p:nvPr/>
        </p:nvGrpSpPr>
        <p:grpSpPr>
          <a:xfrm>
            <a:off x="-16828" y="6442745"/>
            <a:ext cx="897672" cy="515687"/>
            <a:chOff x="478123" y="6442745"/>
            <a:chExt cx="897672" cy="515687"/>
          </a:xfrm>
        </p:grpSpPr>
        <p:pic>
          <p:nvPicPr>
            <p:cNvPr id="13" name="Graphic 4" descr="Bank">
              <a:hlinkClick r:id="rId14" action="ppaction://hlinksldjump"/>
              <a:extLst>
                <a:ext uri="{FF2B5EF4-FFF2-40B4-BE49-F238E27FC236}">
                  <a16:creationId xmlns:a16="http://schemas.microsoft.com/office/drawing/2014/main" id="{80F3A7CC-CBC2-4F5D-2707-50C4A77F1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478123" y="6442745"/>
              <a:ext cx="450593" cy="443327"/>
            </a:xfrm>
            <a:prstGeom prst="rect">
              <a:avLst/>
            </a:prstGeom>
          </p:spPr>
        </p:pic>
        <p:pic>
          <p:nvPicPr>
            <p:cNvPr id="14" name="图形 13" descr="箭头轻微弯曲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74F2D70C-094D-E84B-25C2-7D967159D1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920475" y="6510454"/>
              <a:ext cx="455320" cy="4479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13409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3BB99CD-CB23-BA29-7A4A-EA3ADF915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2822" y="942273"/>
            <a:ext cx="8696351" cy="50806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ED4C66-66EC-815D-A532-89725383C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62781"/>
          </a:xfr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>
            <a:normAutofit/>
          </a:bodyPr>
          <a:lstStyle/>
          <a:p>
            <a:r>
              <a:rPr lang="en-DE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Futura Medium" panose="020B0602020204020303" pitchFamily="34" charset="-79"/>
              </a:rPr>
              <a:t> </a:t>
            </a:r>
            <a:r>
              <a:rPr lang="en-US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Heiti TC Medium" pitchFamily="2" charset="-128"/>
                <a:cs typeface="Futura Medium" panose="020B0602020204020303" pitchFamily="34" charset="-79"/>
              </a:rPr>
              <a:t>Results</a:t>
            </a:r>
            <a:r>
              <a:rPr lang="en-US" altLang="zh-CN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Heiti TC Medium" pitchFamily="2" charset="-128"/>
              </a:rPr>
              <a:t> – </a:t>
            </a:r>
            <a:r>
              <a:rPr lang="en-DE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Futura Medium" panose="020B0602020204020303" pitchFamily="34" charset="-79"/>
              </a:rPr>
              <a:t>Modelled ice-age </a:t>
            </a:r>
            <a:r>
              <a:rPr lang="de-DE" sz="40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Futura Medium" panose="020B0602020204020303" pitchFamily="34" charset="-79"/>
              </a:rPr>
              <a:t>for</a:t>
            </a:r>
            <a:r>
              <a:rPr lang="de-DE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Futura Medium" panose="020B0602020204020303" pitchFamily="34" charset="-79"/>
              </a:rPr>
              <a:t> P</a:t>
            </a:r>
            <a:r>
              <a:rPr lang="en-US" altLang="zh-CN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Futura Medium" panose="020B0602020204020303" pitchFamily="34" charset="-79"/>
              </a:rPr>
              <a:t>40</a:t>
            </a:r>
            <a:endParaRPr lang="en-DE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Heiti TC Medium" pitchFamily="2" charset="-12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90FA54B-EAF3-52E3-2B45-4F166D6606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07196" y="0"/>
            <a:ext cx="684804" cy="6627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678307-6E03-3191-87A8-1E814F79B777}"/>
              </a:ext>
            </a:extLst>
          </p:cNvPr>
          <p:cNvSpPr txBox="1"/>
          <p:nvPr/>
        </p:nvSpPr>
        <p:spPr>
          <a:xfrm>
            <a:off x="4396794" y="6022903"/>
            <a:ext cx="6966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Futura Medium" panose="020B0602020204020303" pitchFamily="34" charset="-79"/>
              </a:rPr>
              <a:t>Modelled ice-age of P</a:t>
            </a:r>
            <a:r>
              <a:rPr lang="en-US" altLang="zh-CN" sz="2400" dirty="0">
                <a:latin typeface="Arial" panose="020B0604020202020204" pitchFamily="34" charset="0"/>
                <a:cs typeface="Futura Medium" panose="020B0602020204020303" pitchFamily="34" charset="-79"/>
              </a:rPr>
              <a:t>40</a:t>
            </a:r>
            <a:r>
              <a:rPr lang="zh-CN" altLang="en-US" sz="2400" dirty="0">
                <a:latin typeface="Arial" panose="020B0604020202020204" pitchFamily="34" charset="0"/>
                <a:cs typeface="Futura Medium" panose="020B0602020204020303" pitchFamily="34" charset="-79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Futura Medium" panose="020B0602020204020303" pitchFamily="34" charset="-79"/>
              </a:rPr>
              <a:t>by combining 1D models</a:t>
            </a:r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24029660-348C-5958-FF96-D7CFBB021D9C}"/>
              </a:ext>
            </a:extLst>
          </p:cNvPr>
          <p:cNvSpPr/>
          <p:nvPr/>
        </p:nvSpPr>
        <p:spPr>
          <a:xfrm rot="18326233" flipH="1">
            <a:off x="4964328" y="4151723"/>
            <a:ext cx="129631" cy="543862"/>
          </a:xfrm>
          <a:prstGeom prst="down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8D2B3A-A293-2774-84DE-9BCADA937545}"/>
              </a:ext>
            </a:extLst>
          </p:cNvPr>
          <p:cNvSpPr txBox="1"/>
          <p:nvPr/>
        </p:nvSpPr>
        <p:spPr>
          <a:xfrm>
            <a:off x="5288281" y="4494512"/>
            <a:ext cx="37328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Futura Medium" panose="020B0602020204020303" pitchFamily="34" charset="-79"/>
              </a:rPr>
              <a:t>Mechanical ice thickness</a:t>
            </a:r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12B6DBF0-4B76-6748-D4E4-AC4D738C8971}"/>
              </a:ext>
            </a:extLst>
          </p:cNvPr>
          <p:cNvSpPr/>
          <p:nvPr/>
        </p:nvSpPr>
        <p:spPr>
          <a:xfrm flipH="1">
            <a:off x="11056620" y="3507588"/>
            <a:ext cx="121920" cy="363372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B980B8-25B1-A6F1-B9DB-815F5ED913A7}"/>
              </a:ext>
            </a:extLst>
          </p:cNvPr>
          <p:cNvSpPr txBox="1"/>
          <p:nvPr/>
        </p:nvSpPr>
        <p:spPr>
          <a:xfrm>
            <a:off x="10768057" y="3757228"/>
            <a:ext cx="7391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cs typeface="Futura Medium" panose="020B0602020204020303" pitchFamily="34" charset="-79"/>
              </a:rPr>
              <a:t>Bed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6C6842C-3C99-2878-5C77-F8F503A21A76}"/>
              </a:ext>
            </a:extLst>
          </p:cNvPr>
          <p:cNvGrpSpPr/>
          <p:nvPr/>
        </p:nvGrpSpPr>
        <p:grpSpPr>
          <a:xfrm>
            <a:off x="130890" y="1070594"/>
            <a:ext cx="3488891" cy="3423918"/>
            <a:chOff x="72827" y="2135228"/>
            <a:chExt cx="3488891" cy="342391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F06452-6A36-8253-4D98-DA37B2A23ABC}"/>
                </a:ext>
              </a:extLst>
            </p:cNvPr>
            <p:cNvSpPr txBox="1"/>
            <p:nvPr/>
          </p:nvSpPr>
          <p:spPr>
            <a:xfrm>
              <a:off x="72827" y="2135228"/>
              <a:ext cx="3349995" cy="30469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Futura Medium" panose="020B0602020204020303" pitchFamily="34" charset="-79"/>
                </a:rPr>
                <a:t>Basal thermal state:</a:t>
              </a:r>
            </a:p>
            <a:p>
              <a:pPr algn="just"/>
              <a:r>
                <a:rPr lang="en-US" sz="24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Futura Medium" panose="020B0602020204020303" pitchFamily="34" charset="-79"/>
                </a:rPr>
                <a:t>    </a:t>
              </a:r>
            </a:p>
            <a:p>
              <a:pPr algn="just"/>
              <a:r>
                <a:rPr lang="en-US" sz="24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Futura Medium" panose="020B0602020204020303" pitchFamily="34" charset="-79"/>
                </a:rPr>
                <a:t>    Stagnant ice:</a:t>
              </a:r>
            </a:p>
            <a:p>
              <a:pPr algn="just"/>
              <a:endPara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Futura Medium" panose="020B0602020204020303" pitchFamily="34" charset="-79"/>
              </a:endParaRPr>
            </a:p>
            <a:p>
              <a:pPr algn="just"/>
              <a:endPara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Futura Medium" panose="020B0602020204020303" pitchFamily="34" charset="-79"/>
              </a:endParaRPr>
            </a:p>
            <a:p>
              <a:pPr algn="just"/>
              <a:endPara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Futura Medium" panose="020B0602020204020303" pitchFamily="34" charset="-79"/>
              </a:endParaRPr>
            </a:p>
            <a:p>
              <a:pPr algn="just"/>
              <a:r>
                <a:rPr lang="en-US" sz="24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Futura Medium" panose="020B0602020204020303" pitchFamily="34" charset="-79"/>
                </a:rPr>
                <a:t>    Melting:</a:t>
              </a:r>
            </a:p>
            <a:p>
              <a:pPr algn="just"/>
              <a:endPara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Futura Medium" panose="020B0602020204020303" pitchFamily="34" charset="-79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35A31EC7-07E6-C9EF-38F4-F336DB1A7939}"/>
                    </a:ext>
                  </a:extLst>
                </p:cNvPr>
                <p:cNvSpPr txBox="1"/>
                <p:nvPr/>
              </p:nvSpPr>
              <p:spPr>
                <a:xfrm>
                  <a:off x="466046" y="4805285"/>
                  <a:ext cx="1976567" cy="75386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400" i="1" smtClean="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acc>
                          <m:accPr>
                            <m:chr m:val="̅"/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acc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f>
                          <m:f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de-DE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𝑜𝑏𝑠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de-DE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den>
                        </m:f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35A31EC7-07E6-C9EF-38F4-F336DB1A79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6046" y="4805285"/>
                  <a:ext cx="1976567" cy="753861"/>
                </a:xfrm>
                <a:prstGeom prst="rect">
                  <a:avLst/>
                </a:prstGeom>
                <a:blipFill>
                  <a:blip r:embed="rId5"/>
                  <a:stretch>
                    <a:fillRect l="-1274" t="-1667" r="-5096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1F2E738C-D7A0-01C1-C4A0-199EEC648C95}"/>
                    </a:ext>
                  </a:extLst>
                </p:cNvPr>
                <p:cNvSpPr txBox="1"/>
                <p:nvPr/>
              </p:nvSpPr>
              <p:spPr>
                <a:xfrm>
                  <a:off x="466046" y="3429000"/>
                  <a:ext cx="3095672" cy="39940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𝑠𝑡𝑎𝑔𝑛𝑎𝑛𝑡</m:t>
                            </m:r>
                          </m:sub>
                        </m:sSub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𝑜𝑏𝑠</m:t>
                            </m:r>
                          </m:sub>
                        </m:sSub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1F2E738C-D7A0-01C1-C4A0-199EEC648C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6046" y="3429000"/>
                  <a:ext cx="3095672" cy="399405"/>
                </a:xfrm>
                <a:prstGeom prst="rect">
                  <a:avLst/>
                </a:prstGeom>
                <a:blipFill>
                  <a:blip r:embed="rId6"/>
                  <a:stretch>
                    <a:fillRect l="-2041" r="-408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B515D90C-0908-BB7C-60B5-5E7AB7907A48}"/>
              </a:ext>
            </a:extLst>
          </p:cNvPr>
          <p:cNvGrpSpPr/>
          <p:nvPr/>
        </p:nvGrpSpPr>
        <p:grpSpPr>
          <a:xfrm>
            <a:off x="38292" y="6297519"/>
            <a:ext cx="1772153" cy="694469"/>
            <a:chOff x="38292" y="6297519"/>
            <a:chExt cx="1772153" cy="694469"/>
          </a:xfrm>
        </p:grpSpPr>
        <p:pic>
          <p:nvPicPr>
            <p:cNvPr id="20" name="Graphic 4" descr="Bank">
              <a:hlinkClick r:id="rId7" action="ppaction://hlinksldjump"/>
              <a:extLst>
                <a:ext uri="{FF2B5EF4-FFF2-40B4-BE49-F238E27FC236}">
                  <a16:creationId xmlns:a16="http://schemas.microsoft.com/office/drawing/2014/main" id="{CBC3E6FC-604C-ED85-D061-006547F8D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21055" y="6297519"/>
              <a:ext cx="597023" cy="597023"/>
            </a:xfrm>
            <a:prstGeom prst="rect">
              <a:avLst/>
            </a:prstGeom>
          </p:spPr>
        </p:pic>
        <p:pic>
          <p:nvPicPr>
            <p:cNvPr id="21" name="图形 20" descr="箭头轻微弯曲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DFA5C62-83EB-6FA3-87FC-877C55DE5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207159" y="6388702"/>
              <a:ext cx="603286" cy="603286"/>
            </a:xfrm>
            <a:prstGeom prst="rect">
              <a:avLst/>
            </a:prstGeom>
          </p:spPr>
        </p:pic>
        <p:pic>
          <p:nvPicPr>
            <p:cNvPr id="22" name="图形 21" descr="直箭头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2E6F9257-DF3E-44BD-7141-F07A33337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8292" y="6388702"/>
              <a:ext cx="597024" cy="597024"/>
            </a:xfrm>
            <a:prstGeom prst="rect">
              <a:avLst/>
            </a:prstGeom>
          </p:spPr>
        </p:pic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DDAFC181-26DC-BE3A-D2C9-469C6993B279}"/>
              </a:ext>
            </a:extLst>
          </p:cNvPr>
          <p:cNvSpPr txBox="1"/>
          <p:nvPr/>
        </p:nvSpPr>
        <p:spPr>
          <a:xfrm>
            <a:off x="11846260" y="6444397"/>
            <a:ext cx="428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8</a:t>
            </a:r>
            <a:endParaRPr lang="zh-CN" altLang="en-US" sz="2000" dirty="0"/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F99BE357-8FFC-F8C2-E90A-D5A60EF69D6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31634" y="-46622"/>
            <a:ext cx="1675562" cy="76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367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D4C66-66EC-815D-A532-89725383C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62781"/>
          </a:xfr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>
            <a:normAutofit/>
          </a:bodyPr>
          <a:lstStyle/>
          <a:p>
            <a:r>
              <a:rPr lang="de-DE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Heiti TC Medium" pitchFamily="2" charset="-128"/>
              </a:rPr>
              <a:t> </a:t>
            </a:r>
            <a:r>
              <a:rPr lang="en-US" altLang="zh-CN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Heiti TC Medium" pitchFamily="2" charset="-128"/>
                <a:cs typeface="Futura Medium" panose="020B0602020204020303" pitchFamily="34" charset="-79"/>
              </a:rPr>
              <a:t>Results</a:t>
            </a:r>
            <a:r>
              <a:rPr lang="en-US" altLang="zh-CN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Heiti TC Medium" pitchFamily="2" charset="-128"/>
              </a:rPr>
              <a:t> – </a:t>
            </a:r>
            <a:r>
              <a:rPr lang="de-DE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Heiti TC Medium" pitchFamily="2" charset="-128"/>
              </a:rPr>
              <a:t>Age of basal ice</a:t>
            </a:r>
            <a:endParaRPr lang="en-DE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Heiti TC Medium" pitchFamily="2" charset="-12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90FA54B-EAF3-52E3-2B45-4F166D6606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07196" y="0"/>
            <a:ext cx="684804" cy="6627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27367B-509B-140A-77F4-C43DCE211E50}"/>
              </a:ext>
            </a:extLst>
          </p:cNvPr>
          <p:cNvSpPr txBox="1"/>
          <p:nvPr/>
        </p:nvSpPr>
        <p:spPr>
          <a:xfrm>
            <a:off x="16961" y="929756"/>
            <a:ext cx="384044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Futura Medium" panose="020B0602020204020303" pitchFamily="34" charset="-79"/>
              </a:rPr>
              <a:t>Basal ice: With a cut-off value of 20 </a:t>
            </a:r>
            <a:r>
              <a:rPr lang="en-GB" sz="26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Futura Medium" panose="020B0602020204020303" pitchFamily="34" charset="-79"/>
              </a:rPr>
              <a:t>kyr</a:t>
            </a:r>
            <a:r>
              <a:rPr lang="en-GB" sz="2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Futura Medium" panose="020B0602020204020303" pitchFamily="34" charset="-79"/>
              </a:rPr>
              <a:t>/m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9C9709-EEE3-321B-7F7A-99E33B9F62CF}"/>
              </a:ext>
            </a:extLst>
          </p:cNvPr>
          <p:cNvSpPr txBox="1"/>
          <p:nvPr/>
        </p:nvSpPr>
        <p:spPr>
          <a:xfrm>
            <a:off x="16961" y="1560528"/>
            <a:ext cx="3233903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26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Futura Medium" panose="020B06020202040203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Futura Medium" panose="020B0602020204020303" pitchFamily="34" charset="-79"/>
              </a:rPr>
              <a:t>(a) Modelled age of the basal ice.</a:t>
            </a:r>
          </a:p>
          <a:p>
            <a:endParaRPr lang="en-GB" sz="26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Futura Medium" panose="020B06020202040203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Futura Medium" panose="020B0602020204020303" pitchFamily="34" charset="-79"/>
              </a:rPr>
              <a:t>(b) Corresponding depth of basal ice.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8018DC-329E-D7F9-B30F-3A7FB57D1D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9980" y="699357"/>
            <a:ext cx="8542020" cy="61502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349EC87-1476-40DF-C986-9026DA674BB4}"/>
                  </a:ext>
                </a:extLst>
              </p:cNvPr>
              <p:cNvSpPr txBox="1"/>
              <p:nvPr/>
            </p:nvSpPr>
            <p:spPr>
              <a:xfrm>
                <a:off x="16961" y="4512334"/>
                <a:ext cx="3840440" cy="16927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600" dirty="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cs typeface="Futura Medium" panose="020B0602020204020303" pitchFamily="34" charset="-79"/>
                  </a:rPr>
                  <a:t>Age of basal ice at the DF drill site: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26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Futura Medium" panose="020B0602020204020303" pitchFamily="34" charset="-79"/>
                </a:endParaRPr>
              </a:p>
              <a:p>
                <a:r>
                  <a:rPr lang="en-GB" sz="2600" dirty="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cs typeface="Futura Medium" panose="020B0602020204020303" pitchFamily="34" charset="-79"/>
                  </a:rPr>
                  <a:t>    </a:t>
                </a:r>
                <a:r>
                  <a:rPr lang="en-GB" sz="26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Futura Medium" panose="020B0602020204020303" pitchFamily="34" charset="-79"/>
                  </a:rPr>
                  <a:t>1345.8</a:t>
                </a:r>
                <a14:m>
                  <m:oMath xmlns:m="http://schemas.openxmlformats.org/officeDocument/2006/math">
                    <m:r>
                      <a:rPr lang="en-GB" sz="260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Futura Medium" panose="020B0602020204020303" pitchFamily="34" charset="-79"/>
                      </a:rPr>
                      <m:t>±</m:t>
                    </m:r>
                  </m:oMath>
                </a14:m>
                <a:r>
                  <a:rPr lang="en-GB" sz="26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Futura Medium" panose="020B0602020204020303" pitchFamily="34" charset="-79"/>
                  </a:rPr>
                  <a:t>494.3 ka </a:t>
                </a:r>
                <a:endParaRPr lang="en-GB" sz="26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Futura Medium" panose="020B0602020204020303" pitchFamily="34" charset="-79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349EC87-1476-40DF-C986-9026DA674B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61" y="4512334"/>
                <a:ext cx="3840440" cy="1692771"/>
              </a:xfrm>
              <a:prstGeom prst="rect">
                <a:avLst/>
              </a:prstGeom>
              <a:blipFill>
                <a:blip r:embed="rId5"/>
                <a:stretch>
                  <a:fillRect l="-2640" t="-3731" r="-4290" b="-82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组合 7">
            <a:extLst>
              <a:ext uri="{FF2B5EF4-FFF2-40B4-BE49-F238E27FC236}">
                <a16:creationId xmlns:a16="http://schemas.microsoft.com/office/drawing/2014/main" id="{08E4C86A-94A5-0A79-FA18-EEB1A25A432C}"/>
              </a:ext>
            </a:extLst>
          </p:cNvPr>
          <p:cNvGrpSpPr/>
          <p:nvPr/>
        </p:nvGrpSpPr>
        <p:grpSpPr>
          <a:xfrm>
            <a:off x="38292" y="6297519"/>
            <a:ext cx="1772153" cy="694469"/>
            <a:chOff x="38292" y="6297519"/>
            <a:chExt cx="1772153" cy="694469"/>
          </a:xfrm>
        </p:grpSpPr>
        <p:pic>
          <p:nvPicPr>
            <p:cNvPr id="13" name="Graphic 4" descr="Bank">
              <a:hlinkClick r:id="rId6" action="ppaction://hlinksldjump"/>
              <a:extLst>
                <a:ext uri="{FF2B5EF4-FFF2-40B4-BE49-F238E27FC236}">
                  <a16:creationId xmlns:a16="http://schemas.microsoft.com/office/drawing/2014/main" id="{23359180-849A-1DAC-659F-2BD622B69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21055" y="6297519"/>
              <a:ext cx="597023" cy="597023"/>
            </a:xfrm>
            <a:prstGeom prst="rect">
              <a:avLst/>
            </a:prstGeom>
          </p:spPr>
        </p:pic>
        <p:pic>
          <p:nvPicPr>
            <p:cNvPr id="14" name="图形 13" descr="箭头轻微弯曲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CE6B30A-ECD6-BD14-8852-AA3A79356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207159" y="6388702"/>
              <a:ext cx="603286" cy="603286"/>
            </a:xfrm>
            <a:prstGeom prst="rect">
              <a:avLst/>
            </a:prstGeom>
          </p:spPr>
        </p:pic>
        <p:pic>
          <p:nvPicPr>
            <p:cNvPr id="15" name="图形 14" descr="直箭头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5FA8E9A0-CB18-4B8F-6EFA-0007481A5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8292" y="6388702"/>
              <a:ext cx="597024" cy="597024"/>
            </a:xfrm>
            <a:prstGeom prst="rect">
              <a:avLst/>
            </a:prstGeom>
          </p:spPr>
        </p:pic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3A779305-A72F-241C-9524-ACE7ADE1E214}"/>
              </a:ext>
            </a:extLst>
          </p:cNvPr>
          <p:cNvSpPr txBox="1"/>
          <p:nvPr/>
        </p:nvSpPr>
        <p:spPr>
          <a:xfrm>
            <a:off x="11846260" y="6444397"/>
            <a:ext cx="428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9</a:t>
            </a:r>
            <a:endParaRPr lang="zh-CN" altLang="en-US" sz="2000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64B201EB-A4D4-DC4B-6785-B845F05AF43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31634" y="-46622"/>
            <a:ext cx="1675562" cy="76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5300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D4C66-66EC-815D-A532-89725383C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62781"/>
          </a:xfr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>
            <a:normAutofit/>
          </a:bodyPr>
          <a:lstStyle/>
          <a:p>
            <a:r>
              <a:rPr lang="de-DE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Heiti TC Medium" pitchFamily="2" charset="-128"/>
              </a:rPr>
              <a:t> </a:t>
            </a:r>
            <a:r>
              <a:rPr lang="en-US" altLang="zh-CN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Heiti TC Medium" pitchFamily="2" charset="-128"/>
                <a:cs typeface="Futura Medium" panose="020B0602020204020303" pitchFamily="34" charset="-79"/>
              </a:rPr>
              <a:t>Results</a:t>
            </a:r>
            <a:r>
              <a:rPr lang="en-US" altLang="zh-CN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Heiti TC Medium" pitchFamily="2" charset="-128"/>
              </a:rPr>
              <a:t> – </a:t>
            </a:r>
            <a:r>
              <a:rPr lang="de-DE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Heiti TC Medium" pitchFamily="2" charset="-128"/>
              </a:rPr>
              <a:t>Age density of ice at 1.5 Ma</a:t>
            </a:r>
            <a:endParaRPr lang="en-DE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Heiti TC Medium" pitchFamily="2" charset="-12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90FA54B-EAF3-52E3-2B45-4F166D6606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07196" y="0"/>
            <a:ext cx="684804" cy="6627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318B212-F9F7-5E3E-BE4A-CB393B6C92FA}"/>
              </a:ext>
            </a:extLst>
          </p:cNvPr>
          <p:cNvSpPr txBox="1"/>
          <p:nvPr/>
        </p:nvSpPr>
        <p:spPr>
          <a:xfrm>
            <a:off x="298900" y="815456"/>
            <a:ext cx="70315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Futura Medium" panose="020B0602020204020303" pitchFamily="34" charset="-79"/>
              </a:rPr>
              <a:t>Old ice candidates:</a:t>
            </a:r>
          </a:p>
          <a:p>
            <a:endParaRPr lang="en-GB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Futura Medium" panose="020B0602020204020303" pitchFamily="34" charset="-79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F738B3-728F-E722-1411-A64977A07B37}"/>
              </a:ext>
            </a:extLst>
          </p:cNvPr>
          <p:cNvSpPr txBox="1"/>
          <p:nvPr/>
        </p:nvSpPr>
        <p:spPr>
          <a:xfrm>
            <a:off x="373380" y="2548711"/>
            <a:ext cx="61988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Futura Medium" panose="020B0602020204020303" pitchFamily="34" charset="-79"/>
              </a:rPr>
              <a:t>~160 km to the north-west of the DF drill site, connected with the first site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D11C059-1AEE-F6CC-6297-0FC528F9F148}"/>
              </a:ext>
            </a:extLst>
          </p:cNvPr>
          <p:cNvSpPr txBox="1"/>
          <p:nvPr/>
        </p:nvSpPr>
        <p:spPr>
          <a:xfrm>
            <a:off x="373379" y="3798009"/>
            <a:ext cx="61988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Futura Medium" panose="020B0602020204020303" pitchFamily="34" charset="-79"/>
              </a:rPr>
              <a:t>~240 km to the north-west of the DF drill site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ECFB00-1949-24CF-276C-BA3F97F7583E}"/>
              </a:ext>
            </a:extLst>
          </p:cNvPr>
          <p:cNvSpPr txBox="1"/>
          <p:nvPr/>
        </p:nvSpPr>
        <p:spPr>
          <a:xfrm>
            <a:off x="373379" y="1301022"/>
            <a:ext cx="64489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Futura Medium" panose="020B0602020204020303" pitchFamily="34" charset="-79"/>
              </a:rPr>
              <a:t>A large subglacial mountain range located ~ 100 km around the DF drill site.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0CC378A-EF33-A79E-1209-2E3612B83788}"/>
              </a:ext>
            </a:extLst>
          </p:cNvPr>
          <p:cNvSpPr txBox="1"/>
          <p:nvPr/>
        </p:nvSpPr>
        <p:spPr>
          <a:xfrm>
            <a:off x="373379" y="5045698"/>
            <a:ext cx="61988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Futura Medium" panose="020B0602020204020303" pitchFamily="34" charset="-79"/>
              </a:rPr>
              <a:t>~260 km to the south-west of the DF drill site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C7B96C3C-94C5-32B4-75CC-2A8E026D9C77}"/>
              </a:ext>
            </a:extLst>
          </p:cNvPr>
          <p:cNvGrpSpPr/>
          <p:nvPr/>
        </p:nvGrpSpPr>
        <p:grpSpPr>
          <a:xfrm>
            <a:off x="7357144" y="662781"/>
            <a:ext cx="4415406" cy="6195219"/>
            <a:chOff x="7758545" y="651163"/>
            <a:chExt cx="4433455" cy="620683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AFFC012-7F62-D557-2954-5D46F5B4A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58545" y="651163"/>
              <a:ext cx="4433455" cy="6206837"/>
            </a:xfrm>
            <a:prstGeom prst="rect">
              <a:avLst/>
            </a:prstGeom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6F38673-82AB-FD36-481E-102278125DD7}"/>
                </a:ext>
              </a:extLst>
            </p:cNvPr>
            <p:cNvSpPr/>
            <p:nvPr/>
          </p:nvSpPr>
          <p:spPr>
            <a:xfrm>
              <a:off x="10058400" y="2346960"/>
              <a:ext cx="1394460" cy="140208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highlight>
                  <a:srgbClr val="BF3436"/>
                </a:highlight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B703DFB-2E84-A0BB-CE34-A05940549001}"/>
                </a:ext>
              </a:extLst>
            </p:cNvPr>
            <p:cNvSpPr/>
            <p:nvPr/>
          </p:nvSpPr>
          <p:spPr>
            <a:xfrm>
              <a:off x="9479756" y="2228850"/>
              <a:ext cx="678657" cy="66437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9A5089C-198D-4F10-0026-C7EA09AA86A7}"/>
                </a:ext>
              </a:extLst>
            </p:cNvPr>
            <p:cNvSpPr/>
            <p:nvPr/>
          </p:nvSpPr>
          <p:spPr>
            <a:xfrm rot="19126710">
              <a:off x="8713833" y="1596316"/>
              <a:ext cx="1551447" cy="677273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574A91B-0C2E-AC8F-4684-5FCC025B4321}"/>
                </a:ext>
              </a:extLst>
            </p:cNvPr>
            <p:cNvSpPr/>
            <p:nvPr/>
          </p:nvSpPr>
          <p:spPr>
            <a:xfrm rot="19524649">
              <a:off x="9512858" y="3348388"/>
              <a:ext cx="736101" cy="1731784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14CF7AC2-4393-AFB7-4A7C-E06AF657C80C}"/>
              </a:ext>
            </a:extLst>
          </p:cNvPr>
          <p:cNvGrpSpPr/>
          <p:nvPr/>
        </p:nvGrpSpPr>
        <p:grpSpPr>
          <a:xfrm>
            <a:off x="38292" y="6297519"/>
            <a:ext cx="1772153" cy="694469"/>
            <a:chOff x="38292" y="6297519"/>
            <a:chExt cx="1772153" cy="694469"/>
          </a:xfrm>
        </p:grpSpPr>
        <p:pic>
          <p:nvPicPr>
            <p:cNvPr id="12" name="Graphic 4" descr="Bank">
              <a:hlinkClick r:id="rId5" action="ppaction://hlinksldjump"/>
              <a:extLst>
                <a:ext uri="{FF2B5EF4-FFF2-40B4-BE49-F238E27FC236}">
                  <a16:creationId xmlns:a16="http://schemas.microsoft.com/office/drawing/2014/main" id="{306352B1-0749-6C1A-D1B0-A2EA39073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21055" y="6297519"/>
              <a:ext cx="597023" cy="597023"/>
            </a:xfrm>
            <a:prstGeom prst="rect">
              <a:avLst/>
            </a:prstGeom>
          </p:spPr>
        </p:pic>
        <p:pic>
          <p:nvPicPr>
            <p:cNvPr id="14" name="图形 13" descr="箭头轻微弯曲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CDF7EA8-CE84-FF2A-927A-9E541D7A8C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207159" y="6388702"/>
              <a:ext cx="603286" cy="603286"/>
            </a:xfrm>
            <a:prstGeom prst="rect">
              <a:avLst/>
            </a:prstGeom>
          </p:spPr>
        </p:pic>
        <p:pic>
          <p:nvPicPr>
            <p:cNvPr id="15" name="图形 14" descr="直箭头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075D285B-D34B-240A-4098-575A509EC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8292" y="6388702"/>
              <a:ext cx="597024" cy="597024"/>
            </a:xfrm>
            <a:prstGeom prst="rect">
              <a:avLst/>
            </a:prstGeom>
          </p:spPr>
        </p:pic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2BC89422-486D-222E-3137-2A821C0850EA}"/>
              </a:ext>
            </a:extLst>
          </p:cNvPr>
          <p:cNvSpPr txBox="1"/>
          <p:nvPr/>
        </p:nvSpPr>
        <p:spPr>
          <a:xfrm>
            <a:off x="11671824" y="6457890"/>
            <a:ext cx="603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10</a:t>
            </a:r>
            <a:endParaRPr lang="zh-CN" altLang="en-US" sz="2000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B3B53C7E-8325-6488-4F79-23EEA4998FA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31634" y="-46622"/>
            <a:ext cx="1675562" cy="76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4782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D4C66-66EC-815D-A532-89725383C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62781"/>
          </a:xfr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>
            <a:normAutofit/>
          </a:bodyPr>
          <a:lstStyle/>
          <a:p>
            <a:r>
              <a:rPr lang="de-DE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Heiti TC Medium" pitchFamily="2" charset="-128"/>
              </a:rPr>
              <a:t> </a:t>
            </a:r>
            <a:r>
              <a:rPr lang="en-US" altLang="zh-CN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Heiti TC Medium" pitchFamily="2" charset="-128"/>
                <a:cs typeface="Futura Medium" panose="020B0602020204020303" pitchFamily="34" charset="-79"/>
              </a:rPr>
              <a:t>Results</a:t>
            </a:r>
            <a:r>
              <a:rPr lang="en-US" altLang="zh-CN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Heiti TC Medium" pitchFamily="2" charset="-128"/>
              </a:rPr>
              <a:t> – </a:t>
            </a:r>
            <a:r>
              <a:rPr lang="de-DE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Heiti TC Medium" pitchFamily="2" charset="-128"/>
              </a:rPr>
              <a:t>B</a:t>
            </a:r>
            <a:r>
              <a:rPr lang="en-US" altLang="zh-CN" sz="40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Heiti TC Medium" pitchFamily="2" charset="-128"/>
              </a:rPr>
              <a:t>asal</a:t>
            </a:r>
            <a:r>
              <a:rPr lang="en-US" altLang="zh-CN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Heiti TC Medium" pitchFamily="2" charset="-128"/>
              </a:rPr>
              <a:t> thermal state</a:t>
            </a:r>
            <a:endParaRPr lang="en-DE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Heiti TC Medium" pitchFamily="2" charset="-12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90FA54B-EAF3-52E3-2B45-4F166D6606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07196" y="0"/>
            <a:ext cx="684804" cy="6627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9C9709-EEE3-321B-7F7A-99E33B9F62CF}"/>
              </a:ext>
            </a:extLst>
          </p:cNvPr>
          <p:cNvSpPr txBox="1"/>
          <p:nvPr/>
        </p:nvSpPr>
        <p:spPr>
          <a:xfrm>
            <a:off x="306522" y="1163398"/>
            <a:ext cx="7371390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600" u="sng" dirty="0">
                <a:solidFill>
                  <a:srgbClr val="FF0000"/>
                </a:solidFill>
                <a:latin typeface="Arial" panose="020B0604020202020204" pitchFamily="34" charset="0"/>
                <a:cs typeface="Futura Medium" panose="020B0602020204020303" pitchFamily="34" charset="-79"/>
              </a:rPr>
              <a:t>Melting</a:t>
            </a:r>
            <a:r>
              <a:rPr lang="en-GB" sz="2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Futura Medium" panose="020B0602020204020303" pitchFamily="34" charset="-79"/>
              </a:rPr>
              <a:t> (92%):</a:t>
            </a:r>
          </a:p>
          <a:p>
            <a:endParaRPr lang="en-US" sz="26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Futura Medium" panose="020B0602020204020303" pitchFamily="34" charset="-79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Futura Medium" panose="020B0602020204020303" pitchFamily="34" charset="-79"/>
              </a:rPr>
              <a:t>Ice thicker than </a:t>
            </a:r>
            <a:r>
              <a:rPr lang="en-US" sz="2600" u="sng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Futura Medium" panose="020B0602020204020303" pitchFamily="34" charset="-79"/>
              </a:rPr>
              <a:t>3000 m</a:t>
            </a:r>
            <a:endParaRPr lang="en-GB" sz="26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Futura Medium" panose="020B0602020204020303" pitchFamily="34" charset="-79"/>
            </a:endParaRPr>
          </a:p>
          <a:p>
            <a:endParaRPr lang="en-GB" sz="2600" dirty="0">
              <a:solidFill>
                <a:schemeClr val="bg2">
                  <a:lumMod val="25000"/>
                </a:schemeClr>
              </a:solidFill>
              <a:effectLst/>
              <a:latin typeface="Arial" panose="020B0604020202020204" pitchFamily="34" charset="0"/>
              <a:cs typeface="Futura Medium" panose="020B0602020204020303" pitchFamily="34" charset="-79"/>
            </a:endParaRPr>
          </a:p>
          <a:p>
            <a:endParaRPr lang="en-GB" sz="2600" dirty="0">
              <a:solidFill>
                <a:schemeClr val="bg2">
                  <a:lumMod val="25000"/>
                </a:schemeClr>
              </a:solidFill>
              <a:effectLst/>
              <a:latin typeface="Arial" panose="020B0604020202020204" pitchFamily="34" charset="0"/>
              <a:cs typeface="Futura Medium" panose="020B0602020204020303" pitchFamily="34" charset="-79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349EC87-1476-40DF-C986-9026DA674BB4}"/>
                  </a:ext>
                </a:extLst>
              </p:cNvPr>
              <p:cNvSpPr txBox="1"/>
              <p:nvPr/>
            </p:nvSpPr>
            <p:spPr>
              <a:xfrm>
                <a:off x="306523" y="2363726"/>
                <a:ext cx="7482250" cy="4924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600" dirty="0">
                    <a:solidFill>
                      <a:srgbClr val="FF0000"/>
                    </a:solidFill>
                    <a:latin typeface="Arial" panose="020B0604020202020204" pitchFamily="34" charset="0"/>
                    <a:cs typeface="Futura Medium" panose="020B0602020204020303" pitchFamily="34" charset="-79"/>
                  </a:rPr>
                  <a:t> Melt rate </a:t>
                </a:r>
                <a:r>
                  <a:rPr lang="en-GB" sz="2600" dirty="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cs typeface="Futura Medium" panose="020B0602020204020303" pitchFamily="34" charset="-79"/>
                  </a:rPr>
                  <a:t>at the DF drill site:  </a:t>
                </a:r>
                <a:r>
                  <a:rPr lang="en-GB" sz="2600" dirty="0">
                    <a:solidFill>
                      <a:srgbClr val="FF0000"/>
                    </a:solidFill>
                    <a:latin typeface="Arial" panose="020B0604020202020204" pitchFamily="34" charset="0"/>
                    <a:cs typeface="Futura Medium" panose="020B0602020204020303" pitchFamily="34" charset="-79"/>
                  </a:rPr>
                  <a:t>0.11</a:t>
                </a:r>
                <a14:m>
                  <m:oMath xmlns:m="http://schemas.openxmlformats.org/officeDocument/2006/math">
                    <m:r>
                      <a:rPr lang="en-GB" altLang="zh-CN" sz="26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Futura Medium" panose="020B0602020204020303" pitchFamily="34" charset="-79"/>
                      </a:rPr>
                      <m:t>±</m:t>
                    </m:r>
                  </m:oMath>
                </a14:m>
                <a:r>
                  <a:rPr lang="en-GB" sz="2600" dirty="0">
                    <a:solidFill>
                      <a:srgbClr val="FF0000"/>
                    </a:solidFill>
                    <a:latin typeface="Arial" panose="020B0604020202020204" pitchFamily="34" charset="0"/>
                    <a:cs typeface="Futura Medium" panose="020B0602020204020303" pitchFamily="34" charset="-79"/>
                  </a:rPr>
                  <a:t>0.37 mm a</a:t>
                </a:r>
                <a:r>
                  <a:rPr lang="en-GB" sz="2600" baseline="30000" dirty="0">
                    <a:solidFill>
                      <a:srgbClr val="FF0000"/>
                    </a:solidFill>
                    <a:latin typeface="Arial" panose="020B0604020202020204" pitchFamily="34" charset="0"/>
                    <a:cs typeface="Futura Medium" panose="020B0602020204020303" pitchFamily="34" charset="-79"/>
                  </a:rPr>
                  <a:t>-1</a:t>
                </a:r>
                <a:endParaRPr lang="en-GB" sz="2600" baseline="300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Futura Medium" panose="020B0602020204020303" pitchFamily="34" charset="-79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349EC87-1476-40DF-C986-9026DA674B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523" y="2363726"/>
                <a:ext cx="7482250" cy="492443"/>
              </a:xfrm>
              <a:prstGeom prst="rect">
                <a:avLst/>
              </a:prstGeom>
              <a:blipFill>
                <a:blip r:embed="rId4"/>
                <a:stretch>
                  <a:fillRect l="-1356" t="-12500" r="-339" b="-2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ECE1F6CF-D8EF-A82E-D966-F05582C56D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0141" y="671948"/>
            <a:ext cx="4107604" cy="61860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A50FF4-E7F1-2D18-2AE6-E22D57E5B778}"/>
              </a:ext>
            </a:extLst>
          </p:cNvPr>
          <p:cNvSpPr txBox="1"/>
          <p:nvPr/>
        </p:nvSpPr>
        <p:spPr>
          <a:xfrm>
            <a:off x="417383" y="3601722"/>
            <a:ext cx="7371390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600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Futura Medium" panose="020B0602020204020303" pitchFamily="34" charset="-79"/>
              </a:rPr>
              <a:t>Stagnant ice</a:t>
            </a:r>
            <a:r>
              <a:rPr lang="en-GB" sz="2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Futura Medium" panose="020B0602020204020303" pitchFamily="34" charset="-79"/>
              </a:rPr>
              <a:t> </a:t>
            </a:r>
            <a:r>
              <a:rPr lang="en-GB" sz="2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Futura Medium" panose="020B0602020204020303" pitchFamily="34" charset="-79"/>
              </a:rPr>
              <a:t>(8%):</a:t>
            </a:r>
          </a:p>
          <a:p>
            <a:endParaRPr lang="en-GB" sz="26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Futura Medium" panose="020B0602020204020303" pitchFamily="34" charset="-79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Futura Medium" panose="020B0602020204020303" pitchFamily="34" charset="-79"/>
              </a:rPr>
              <a:t>Immediately north of NDF (Main)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Futura Medium" panose="020B0602020204020303" pitchFamily="34" charset="-79"/>
              </a:rPr>
              <a:t>~180 km north-west of the DF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Futura Medium" panose="020B0602020204020303" pitchFamily="34" charset="-79"/>
              </a:rPr>
              <a:t>Average thickness: 95.6 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600" dirty="0">
              <a:solidFill>
                <a:schemeClr val="bg2">
                  <a:lumMod val="25000"/>
                </a:schemeClr>
              </a:solidFill>
              <a:effectLst/>
              <a:latin typeface="Arial" panose="020B0604020202020204" pitchFamily="34" charset="0"/>
              <a:cs typeface="Futura Medium" panose="020B0602020204020303" pitchFamily="34" charset="-79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6ED94DDD-B016-AADB-BB3C-1487946E3A2E}"/>
              </a:ext>
            </a:extLst>
          </p:cNvPr>
          <p:cNvGrpSpPr/>
          <p:nvPr/>
        </p:nvGrpSpPr>
        <p:grpSpPr>
          <a:xfrm>
            <a:off x="38292" y="6297519"/>
            <a:ext cx="1772153" cy="694469"/>
            <a:chOff x="38292" y="6297519"/>
            <a:chExt cx="1772153" cy="694469"/>
          </a:xfrm>
        </p:grpSpPr>
        <p:pic>
          <p:nvPicPr>
            <p:cNvPr id="13" name="Graphic 4" descr="Bank">
              <a:hlinkClick r:id="rId6" action="ppaction://hlinksldjump"/>
              <a:extLst>
                <a:ext uri="{FF2B5EF4-FFF2-40B4-BE49-F238E27FC236}">
                  <a16:creationId xmlns:a16="http://schemas.microsoft.com/office/drawing/2014/main" id="{EDFAF664-E709-A95B-9069-5CD1A0DC8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21055" y="6297519"/>
              <a:ext cx="597023" cy="597023"/>
            </a:xfrm>
            <a:prstGeom prst="rect">
              <a:avLst/>
            </a:prstGeom>
          </p:spPr>
        </p:pic>
        <p:pic>
          <p:nvPicPr>
            <p:cNvPr id="14" name="图形 13" descr="箭头轻微弯曲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3AD9318-95C9-A716-8131-69B0F2054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207159" y="6388702"/>
              <a:ext cx="603286" cy="603286"/>
            </a:xfrm>
            <a:prstGeom prst="rect">
              <a:avLst/>
            </a:prstGeom>
          </p:spPr>
        </p:pic>
        <p:pic>
          <p:nvPicPr>
            <p:cNvPr id="15" name="图形 14" descr="直箭头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F40C9D49-6D15-FE7C-979E-51DB51441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8292" y="6388702"/>
              <a:ext cx="597024" cy="597024"/>
            </a:xfrm>
            <a:prstGeom prst="rect">
              <a:avLst/>
            </a:prstGeom>
          </p:spPr>
        </p:pic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70EF7B1A-9F72-0500-97CC-AC0555EBE1A5}"/>
              </a:ext>
            </a:extLst>
          </p:cNvPr>
          <p:cNvSpPr txBox="1"/>
          <p:nvPr/>
        </p:nvSpPr>
        <p:spPr>
          <a:xfrm>
            <a:off x="11671824" y="6457890"/>
            <a:ext cx="603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11</a:t>
            </a:r>
            <a:endParaRPr lang="zh-CN" altLang="en-US" sz="2000" dirty="0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ADAFACA4-2DDA-7406-8F1B-A41C8EE3C7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31634" y="-46622"/>
            <a:ext cx="1675562" cy="76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280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D4C66-66EC-815D-A532-89725383C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62781"/>
          </a:xfr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>
            <a:normAutofit/>
          </a:bodyPr>
          <a:lstStyle/>
          <a:p>
            <a:r>
              <a:rPr lang="de-DE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Heiti TC Medium" pitchFamily="2" charset="-128"/>
              </a:rPr>
              <a:t> </a:t>
            </a:r>
            <a:r>
              <a:rPr lang="en-US" altLang="zh-CN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Heiti TC Medium" pitchFamily="2" charset="-128"/>
                <a:cs typeface="Futura Medium" panose="020B0602020204020303" pitchFamily="34" charset="-79"/>
              </a:rPr>
              <a:t>Results</a:t>
            </a:r>
            <a:r>
              <a:rPr lang="en-US" altLang="zh-CN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Heiti TC Medium" pitchFamily="2" charset="-128"/>
              </a:rPr>
              <a:t> – </a:t>
            </a:r>
            <a:r>
              <a:rPr lang="de-DE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Heiti TC Medium" pitchFamily="2" charset="-128"/>
              </a:rPr>
              <a:t>B</a:t>
            </a:r>
            <a:r>
              <a:rPr lang="en-US" altLang="zh-CN" sz="40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Heiti TC Medium" pitchFamily="2" charset="-128"/>
              </a:rPr>
              <a:t>asal</a:t>
            </a:r>
            <a:r>
              <a:rPr lang="en-US" altLang="zh-CN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Heiti TC Medium" pitchFamily="2" charset="-128"/>
              </a:rPr>
              <a:t> thermal state</a:t>
            </a:r>
            <a:endParaRPr lang="en-DE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Heiti TC Medium" pitchFamily="2" charset="-12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90FA54B-EAF3-52E3-2B45-4F166D6606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07196" y="0"/>
            <a:ext cx="684804" cy="6627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22B38B-1EE9-083B-2729-AD62D200A0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777"/>
          <a:stretch/>
        </p:blipFill>
        <p:spPr>
          <a:xfrm>
            <a:off x="35168" y="662781"/>
            <a:ext cx="4583724" cy="61393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D0EAFE-232A-41FE-BDFC-2A304B450E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4104" y="748236"/>
            <a:ext cx="7651906" cy="31672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736A3A2-8BE2-FCDD-AD23-A21C9281D5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3015" y="4000964"/>
            <a:ext cx="7065250" cy="661186"/>
          </a:xfrm>
          <a:prstGeom prst="rect">
            <a:avLst/>
          </a:prstGeom>
        </p:spPr>
      </p:pic>
      <p:sp>
        <p:nvSpPr>
          <p:cNvPr id="16" name="TextBox 5">
            <a:extLst>
              <a:ext uri="{FF2B5EF4-FFF2-40B4-BE49-F238E27FC236}">
                <a16:creationId xmlns:a16="http://schemas.microsoft.com/office/drawing/2014/main" id="{E1B87FF3-5FA9-7419-4D15-05BAB6CBAB80}"/>
              </a:ext>
            </a:extLst>
          </p:cNvPr>
          <p:cNvSpPr txBox="1"/>
          <p:nvPr/>
        </p:nvSpPr>
        <p:spPr>
          <a:xfrm>
            <a:off x="5485462" y="4747606"/>
            <a:ext cx="291998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Futura Medium" panose="020B0602020204020303" pitchFamily="34" charset="-79"/>
              </a:rPr>
              <a:t> Dome C</a:t>
            </a: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021692F8-78BD-9FF0-4193-3AAA4470A044}"/>
              </a:ext>
            </a:extLst>
          </p:cNvPr>
          <p:cNvSpPr txBox="1"/>
          <p:nvPr/>
        </p:nvSpPr>
        <p:spPr>
          <a:xfrm>
            <a:off x="9130519" y="4747606"/>
            <a:ext cx="291998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Futura Medium" panose="020B0602020204020303" pitchFamily="34" charset="-79"/>
              </a:rPr>
              <a:t> Little Dome C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34FF626-8358-9143-88D6-1E98ACBAB604}"/>
              </a:ext>
            </a:extLst>
          </p:cNvPr>
          <p:cNvSpPr txBox="1"/>
          <p:nvPr/>
        </p:nvSpPr>
        <p:spPr>
          <a:xfrm>
            <a:off x="6945453" y="5425816"/>
            <a:ext cx="3884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(Chung et al., 2023, preprint)</a:t>
            </a:r>
            <a:endParaRPr lang="zh-CN" altLang="en-US" sz="2400" dirty="0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8B451444-F225-7238-F6A4-75BC23CDBF4D}"/>
              </a:ext>
            </a:extLst>
          </p:cNvPr>
          <p:cNvGrpSpPr/>
          <p:nvPr/>
        </p:nvGrpSpPr>
        <p:grpSpPr>
          <a:xfrm>
            <a:off x="9748727" y="6163531"/>
            <a:ext cx="1772153" cy="694469"/>
            <a:chOff x="38292" y="6297519"/>
            <a:chExt cx="1772153" cy="694469"/>
          </a:xfrm>
        </p:grpSpPr>
        <p:pic>
          <p:nvPicPr>
            <p:cNvPr id="12" name="Graphic 4" descr="Bank">
              <a:hlinkClick r:id="rId7" action="ppaction://hlinksldjump"/>
              <a:extLst>
                <a:ext uri="{FF2B5EF4-FFF2-40B4-BE49-F238E27FC236}">
                  <a16:creationId xmlns:a16="http://schemas.microsoft.com/office/drawing/2014/main" id="{FF83870F-AE29-7198-E037-940B29B2A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21055" y="6297519"/>
              <a:ext cx="597023" cy="597023"/>
            </a:xfrm>
            <a:prstGeom prst="rect">
              <a:avLst/>
            </a:prstGeom>
          </p:spPr>
        </p:pic>
        <p:pic>
          <p:nvPicPr>
            <p:cNvPr id="14" name="图形 13" descr="箭头轻微弯曲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D5FDAF-6CFC-9174-2ED6-E046BE2BE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207159" y="6388702"/>
              <a:ext cx="603286" cy="603286"/>
            </a:xfrm>
            <a:prstGeom prst="rect">
              <a:avLst/>
            </a:prstGeom>
          </p:spPr>
        </p:pic>
        <p:pic>
          <p:nvPicPr>
            <p:cNvPr id="18" name="图形 17" descr="直箭头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21B602A8-3126-3A76-F03D-45B477F54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8292" y="6388702"/>
              <a:ext cx="597024" cy="597024"/>
            </a:xfrm>
            <a:prstGeom prst="rect">
              <a:avLst/>
            </a:prstGeom>
          </p:spPr>
        </p:pic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0EEE618F-839D-604A-70B9-28412F892A59}"/>
              </a:ext>
            </a:extLst>
          </p:cNvPr>
          <p:cNvSpPr txBox="1"/>
          <p:nvPr/>
        </p:nvSpPr>
        <p:spPr>
          <a:xfrm>
            <a:off x="11671824" y="6457890"/>
            <a:ext cx="603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12</a:t>
            </a:r>
            <a:endParaRPr lang="zh-CN" altLang="en-US" sz="2000" dirty="0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3DE42A6E-15D8-D474-9AB3-96B3B1B0C43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31634" y="-46622"/>
            <a:ext cx="1675562" cy="76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050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D4C66-66EC-815D-A532-89725383C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62781"/>
          </a:xfr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Heiti TC Medium" pitchFamily="2" charset="-128"/>
              </a:rPr>
              <a:t> </a:t>
            </a:r>
            <a:r>
              <a:rPr lang="en-US" altLang="zh-CN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Heiti TC Medium" pitchFamily="2" charset="-128"/>
                <a:cs typeface="Futura Medium" panose="020B0602020204020303" pitchFamily="34" charset="-79"/>
              </a:rPr>
              <a:t>Results</a:t>
            </a:r>
            <a:r>
              <a:rPr lang="en-US" altLang="zh-CN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Heiti TC Medium" pitchFamily="2" charset="-128"/>
              </a:rPr>
              <a:t> – </a:t>
            </a:r>
            <a:r>
              <a:rPr lang="en-US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Heiti TC Medium" pitchFamily="2" charset="-128"/>
              </a:rPr>
              <a:t>Surface accumulation rate</a:t>
            </a:r>
            <a:endParaRPr lang="en-DE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Heiti TC Medium" pitchFamily="2" charset="-12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90FA54B-EAF3-52E3-2B45-4F166D6606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07196" y="0"/>
            <a:ext cx="684804" cy="6627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9C9709-EEE3-321B-7F7A-99E33B9F62CF}"/>
              </a:ext>
            </a:extLst>
          </p:cNvPr>
          <p:cNvSpPr txBox="1"/>
          <p:nvPr/>
        </p:nvSpPr>
        <p:spPr>
          <a:xfrm>
            <a:off x="306522" y="1163398"/>
            <a:ext cx="737139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Futura Medium" panose="020B0602020204020303" pitchFamily="34" charset="-79"/>
              </a:rPr>
              <a:t>Temporally averaged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6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Futura Medium" panose="020B0602020204020303" pitchFamily="34" charset="-79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Futura Medium" panose="020B0602020204020303" pitchFamily="34" charset="-79"/>
              </a:rPr>
              <a:t>N</a:t>
            </a:r>
            <a:r>
              <a:rPr lang="en-GB" sz="26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Futura Medium" panose="020B0602020204020303" pitchFamily="34" charset="-79"/>
              </a:rPr>
              <a:t>orth--south decreasing gradient</a:t>
            </a:r>
          </a:p>
        </p:txBody>
      </p:sp>
      <p:sp>
        <p:nvSpPr>
          <p:cNvPr id="4" name="TextBox 11">
            <a:extLst>
              <a:ext uri="{FF2B5EF4-FFF2-40B4-BE49-F238E27FC236}">
                <a16:creationId xmlns:a16="http://schemas.microsoft.com/office/drawing/2014/main" id="{884A7025-0BDA-5FB3-3745-EBF71C51F495}"/>
              </a:ext>
            </a:extLst>
          </p:cNvPr>
          <p:cNvSpPr txBox="1"/>
          <p:nvPr/>
        </p:nvSpPr>
        <p:spPr>
          <a:xfrm>
            <a:off x="306523" y="2782669"/>
            <a:ext cx="7371389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Futura Medium" panose="020B0602020204020303" pitchFamily="34" charset="-79"/>
              </a:rPr>
              <a:t> Accumulation rate at the DF drill site: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6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Futura Medium" panose="020B0602020204020303" pitchFamily="34" charset="-79"/>
            </a:endParaRPr>
          </a:p>
          <a:p>
            <a:r>
              <a:rPr lang="en-GB" sz="2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Futura Medium" panose="020B0602020204020303" pitchFamily="34" charset="-79"/>
              </a:rPr>
              <a:t>    0.022 m a</a:t>
            </a:r>
            <a:r>
              <a:rPr lang="en-GB" sz="2600" baseline="30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Futura Medium" panose="020B0602020204020303" pitchFamily="34" charset="-79"/>
              </a:rPr>
              <a:t>-1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BB0D2C-7130-5415-81AB-327FE286FD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0289" y="709403"/>
            <a:ext cx="4360984" cy="6148597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95FE22C9-1493-9B9D-F98F-FC9B0677FE89}"/>
              </a:ext>
            </a:extLst>
          </p:cNvPr>
          <p:cNvGrpSpPr/>
          <p:nvPr/>
        </p:nvGrpSpPr>
        <p:grpSpPr>
          <a:xfrm>
            <a:off x="38292" y="6297519"/>
            <a:ext cx="1772153" cy="694469"/>
            <a:chOff x="38292" y="6297519"/>
            <a:chExt cx="1772153" cy="694469"/>
          </a:xfrm>
        </p:grpSpPr>
        <p:pic>
          <p:nvPicPr>
            <p:cNvPr id="17" name="Graphic 4" descr="Bank">
              <a:hlinkClick r:id="rId5" action="ppaction://hlinksldjump"/>
              <a:extLst>
                <a:ext uri="{FF2B5EF4-FFF2-40B4-BE49-F238E27FC236}">
                  <a16:creationId xmlns:a16="http://schemas.microsoft.com/office/drawing/2014/main" id="{3A235BBB-8717-0C87-D453-816B2384B0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21055" y="6297519"/>
              <a:ext cx="597023" cy="597023"/>
            </a:xfrm>
            <a:prstGeom prst="rect">
              <a:avLst/>
            </a:prstGeom>
          </p:spPr>
        </p:pic>
        <p:pic>
          <p:nvPicPr>
            <p:cNvPr id="18" name="图形 17" descr="箭头轻微弯曲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2B38B8A-8CBF-56BC-BDA8-195C99F60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207159" y="6388702"/>
              <a:ext cx="603286" cy="603286"/>
            </a:xfrm>
            <a:prstGeom prst="rect">
              <a:avLst/>
            </a:prstGeom>
          </p:spPr>
        </p:pic>
        <p:pic>
          <p:nvPicPr>
            <p:cNvPr id="19" name="图形 18" descr="直箭头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5419BF06-C04C-9D04-FC53-5BAE5318B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8292" y="6388702"/>
              <a:ext cx="597024" cy="597024"/>
            </a:xfrm>
            <a:prstGeom prst="rect">
              <a:avLst/>
            </a:prstGeom>
          </p:spPr>
        </p:pic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5A0AD106-E258-14EB-9F65-E3A67088882B}"/>
              </a:ext>
            </a:extLst>
          </p:cNvPr>
          <p:cNvSpPr txBox="1"/>
          <p:nvPr/>
        </p:nvSpPr>
        <p:spPr>
          <a:xfrm>
            <a:off x="11671824" y="6457890"/>
            <a:ext cx="603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13</a:t>
            </a:r>
            <a:endParaRPr lang="zh-CN" altLang="en-US" sz="2000" dirty="0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D5B9DBEC-35D5-9EA4-8CC3-937632EBF38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31634" y="-46622"/>
            <a:ext cx="1675562" cy="76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5106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D4C66-66EC-815D-A532-89725383C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62781"/>
          </a:xfr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Heiti TC Medium" pitchFamily="2" charset="-128"/>
              </a:rPr>
              <a:t> </a:t>
            </a:r>
            <a:r>
              <a:rPr lang="en-US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Heiti TC Medium" pitchFamily="2" charset="-128"/>
                <a:cs typeface="Futura Medium" panose="020B0602020204020303" pitchFamily="34" charset="-79"/>
              </a:rPr>
              <a:t>Model evaluation</a:t>
            </a:r>
            <a:r>
              <a:rPr lang="en-US" altLang="zh-CN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Heiti TC Medium" pitchFamily="2" charset="-128"/>
              </a:rPr>
              <a:t> – </a:t>
            </a:r>
            <a:r>
              <a:rPr lang="en-US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Heiti TC Medium" pitchFamily="2" charset="-128"/>
              </a:rPr>
              <a:t>Reliability</a:t>
            </a:r>
            <a:endParaRPr lang="en-DE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Heiti TC Medium" pitchFamily="2" charset="-12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90FA54B-EAF3-52E3-2B45-4F166D6606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07196" y="0"/>
            <a:ext cx="684804" cy="6627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9C9709-EEE3-321B-7F7A-99E33B9F62CF}"/>
              </a:ext>
            </a:extLst>
          </p:cNvPr>
          <p:cNvSpPr txBox="1"/>
          <p:nvPr/>
        </p:nvSpPr>
        <p:spPr>
          <a:xfrm>
            <a:off x="320040" y="3429000"/>
            <a:ext cx="7371390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Futura Medium" panose="020B0602020204020303" pitchFamily="34" charset="-79"/>
              </a:rPr>
              <a:t>0.1 (reliable) to 1.2 (unreliable)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Futura Medium" panose="020B0602020204020303" pitchFamily="34" charset="-79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Futura Medium" panose="020B0602020204020303" pitchFamily="34" charset="-79"/>
              </a:rPr>
              <a:t>High reliability (consider &gt; 2 as unreliable)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Futura Medium" panose="020B0602020204020303" pitchFamily="34" charset="-79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C00000"/>
                </a:solidFill>
                <a:latin typeface="Arial" panose="020B0604020202020204" pitchFamily="34" charset="0"/>
                <a:cs typeface="Futura Medium" panose="020B0602020204020303" pitchFamily="34" charset="-79"/>
              </a:rPr>
              <a:t>Limitation of depth of horizons traced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A4771B9A-67C4-58A8-F9D9-2AA620FE726F}"/>
                  </a:ext>
                </a:extLst>
              </p:cNvPr>
              <p:cNvSpPr txBox="1"/>
              <p:nvPr/>
            </p:nvSpPr>
            <p:spPr>
              <a:xfrm>
                <a:off x="320040" y="1321589"/>
                <a:ext cx="2907792" cy="10944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320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zh-CN" altLang="en-US" sz="3200" dirty="0"/>
                  <a:t>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en-US" sz="3200" i="1" dirty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altLang="zh-CN" sz="320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zh-CN" sz="320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3200" b="0" i="1" dirty="0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altLang="zh-CN" sz="3200" b="0" i="1" dirty="0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altLang="zh-CN" sz="3200" b="0" i="1" dirty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CN" sz="3200" b="0" i="1" dirty="0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altLang="zh-CN" sz="320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3200" b="0" i="1" dirty="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zh-CN" sz="3200" b="0" i="1" dirty="0" smtClean="0">
                                    <a:latin typeface="Cambria Math" panose="02040503050406030204" pitchFamily="18" charset="0"/>
                                  </a:rPr>
                                  <m:t>𝑖𝑠𝑜</m:t>
                                </m:r>
                              </m:sub>
                            </m:sSub>
                          </m:den>
                        </m:f>
                      </m:e>
                    </m:rad>
                  </m:oMath>
                </a14:m>
                <a:endParaRPr lang="zh-CN" altLang="en-US" sz="3200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A4771B9A-67C4-58A8-F9D9-2AA620FE7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" y="1321589"/>
                <a:ext cx="2907792" cy="10944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39971C1C-CC7B-A003-C617-1908862CD94F}"/>
                  </a:ext>
                </a:extLst>
              </p:cNvPr>
              <p:cNvSpPr txBox="1"/>
              <p:nvPr/>
            </p:nvSpPr>
            <p:spPr>
              <a:xfrm>
                <a:off x="2668524" y="1223469"/>
                <a:ext cx="2907792" cy="11835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dirty="0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CN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zh-CN" altLang="en-US" sz="2400" i="1" dirty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CN" sz="2400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CN" sz="24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altLang="zh-CN" sz="240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altLang="zh-CN" sz="2400" i="1" dirty="0">
                                          <a:latin typeface="Cambria Math" panose="02040503050406030204" pitchFamily="18" charset="0"/>
                                        </a:rPr>
                                        <m:t>χ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CN" sz="2400" b="0" i="1" dirty="0" smtClean="0">
                                      <a:latin typeface="Cambria Math" panose="02040503050406030204" pitchFamily="18" charset="0"/>
                                    </a:rPr>
                                    <m:t>𝑖𝑠𝑜</m:t>
                                  </m:r>
                                </m:sub>
                              </m:sSub>
                              <m:r>
                                <a:rPr lang="en-US" altLang="zh-CN" sz="2400" b="0" i="1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altLang="zh-CN" sz="24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altLang="zh-CN" sz="2400" i="1" dirty="0">
                                          <a:latin typeface="Cambria Math" panose="02040503050406030204" pitchFamily="18" charset="0"/>
                                        </a:rPr>
                                        <m:t>χ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CN" sz="2400" b="0" i="1" dirty="0" smtClean="0">
                                      <a:latin typeface="Cambria Math" panose="02040503050406030204" pitchFamily="18" charset="0"/>
                                    </a:rPr>
                                    <m:t>𝑚𝑜𝑑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CN" sz="24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2400" i="1" dirty="0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altLang="zh-CN" sz="240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altLang="zh-CN" sz="2400" i="1" dirty="0" smtClean="0">
                                          <a:latin typeface="Cambria Math" panose="02040503050406030204" pitchFamily="18" charset="0"/>
                                        </a:rPr>
                                        <m:t>χ</m:t>
                                      </m:r>
                                    </m:e>
                                    <m:sub>
                                      <m:r>
                                        <a:rPr lang="en-US" altLang="zh-CN" sz="2400" b="0" i="1" dirty="0" smtClean="0">
                                          <a:latin typeface="Cambria Math" panose="02040503050406030204" pitchFamily="18" charset="0"/>
                                        </a:rPr>
                                        <m:t>𝑖𝑠𝑜</m:t>
                                      </m:r>
                                    </m:sub>
                                  </m:sSub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39971C1C-CC7B-A003-C617-1908862CD9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8524" y="1223469"/>
                <a:ext cx="2907792" cy="11835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0894FF7C-736F-F948-DCD9-5C13231E9E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6451" y="662780"/>
            <a:ext cx="4425156" cy="6195219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7EBD49E1-BB74-4B6B-B81A-A8521C95AD94}"/>
              </a:ext>
            </a:extLst>
          </p:cNvPr>
          <p:cNvGrpSpPr/>
          <p:nvPr/>
        </p:nvGrpSpPr>
        <p:grpSpPr>
          <a:xfrm>
            <a:off x="38292" y="6297519"/>
            <a:ext cx="1772153" cy="694469"/>
            <a:chOff x="38292" y="6297519"/>
            <a:chExt cx="1772153" cy="694469"/>
          </a:xfrm>
        </p:grpSpPr>
        <p:pic>
          <p:nvPicPr>
            <p:cNvPr id="15" name="Graphic 4" descr="Bank">
              <a:hlinkClick r:id="rId8" action="ppaction://hlinksldjump"/>
              <a:extLst>
                <a:ext uri="{FF2B5EF4-FFF2-40B4-BE49-F238E27FC236}">
                  <a16:creationId xmlns:a16="http://schemas.microsoft.com/office/drawing/2014/main" id="{EE0E90CC-C363-ACC7-8E3A-C4C65A964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21055" y="6297519"/>
              <a:ext cx="597023" cy="597023"/>
            </a:xfrm>
            <a:prstGeom prst="rect">
              <a:avLst/>
            </a:prstGeom>
          </p:spPr>
        </p:pic>
        <p:pic>
          <p:nvPicPr>
            <p:cNvPr id="16" name="图形 15" descr="箭头轻微弯曲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C333FD8-53E1-A7D7-D43A-B363D2EED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207159" y="6388702"/>
              <a:ext cx="603286" cy="603286"/>
            </a:xfrm>
            <a:prstGeom prst="rect">
              <a:avLst/>
            </a:prstGeom>
          </p:spPr>
        </p:pic>
        <p:pic>
          <p:nvPicPr>
            <p:cNvPr id="17" name="图形 16" descr="直箭头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A3D79436-CE09-C6E3-48BD-2A96F15271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8292" y="6388702"/>
              <a:ext cx="597024" cy="597024"/>
            </a:xfrm>
            <a:prstGeom prst="rect">
              <a:avLst/>
            </a:prstGeom>
          </p:spPr>
        </p:pic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F5FE467B-F476-61A7-D98C-A05078468557}"/>
              </a:ext>
            </a:extLst>
          </p:cNvPr>
          <p:cNvSpPr txBox="1"/>
          <p:nvPr/>
        </p:nvSpPr>
        <p:spPr>
          <a:xfrm>
            <a:off x="11671824" y="6457890"/>
            <a:ext cx="603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14</a:t>
            </a:r>
            <a:endParaRPr lang="zh-CN" altLang="en-US" sz="2000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3F2C1EC9-05DD-9BAF-A424-30081B57AE4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831634" y="-46622"/>
            <a:ext cx="1675562" cy="76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9420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D4C66-66EC-815D-A532-89725383C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62781"/>
          </a:xfr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Heiti TC Medium" pitchFamily="2" charset="-128"/>
              </a:rPr>
              <a:t> </a:t>
            </a:r>
            <a:r>
              <a:rPr lang="en-US" altLang="zh-CN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Heiti TC Medium" pitchFamily="2" charset="-128"/>
                <a:cs typeface="Futura Medium" panose="020B0602020204020303" pitchFamily="34" charset="-79"/>
              </a:rPr>
              <a:t>Model evaluation</a:t>
            </a:r>
            <a:r>
              <a:rPr lang="en-US" altLang="zh-CN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Heiti TC Medium" pitchFamily="2" charset="-128"/>
              </a:rPr>
              <a:t> – </a:t>
            </a:r>
            <a:r>
              <a:rPr lang="en-US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Heiti TC Medium" pitchFamily="2" charset="-128"/>
              </a:rPr>
              <a:t>Reliability</a:t>
            </a:r>
            <a:endParaRPr lang="en-DE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Heiti TC Medium" pitchFamily="2" charset="-12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90FA54B-EAF3-52E3-2B45-4F166D6606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07196" y="0"/>
            <a:ext cx="684804" cy="66278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57C84E5-F807-187A-5C21-F1DA659EB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88" y="673038"/>
            <a:ext cx="3865369" cy="6184962"/>
          </a:xfrm>
          <a:prstGeom prst="rect">
            <a:avLst/>
          </a:prstGeom>
        </p:spPr>
      </p:pic>
      <p:sp>
        <p:nvSpPr>
          <p:cNvPr id="10" name="TextBox 5">
            <a:extLst>
              <a:ext uri="{FF2B5EF4-FFF2-40B4-BE49-F238E27FC236}">
                <a16:creationId xmlns:a16="http://schemas.microsoft.com/office/drawing/2014/main" id="{E9018E24-98EA-762C-1FA1-0DF162E977F8}"/>
              </a:ext>
            </a:extLst>
          </p:cNvPr>
          <p:cNvSpPr txBox="1"/>
          <p:nvPr/>
        </p:nvSpPr>
        <p:spPr>
          <a:xfrm>
            <a:off x="4123944" y="841248"/>
            <a:ext cx="7973568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Futura Medium" panose="020B0602020204020303" pitchFamily="34" charset="-79"/>
              </a:rPr>
              <a:t> Normalization: remove the  effect of ice thickness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Futura Medium" panose="020B0602020204020303" pitchFamily="34" charset="-79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Futura Medium" panose="020B0602020204020303" pitchFamily="34" charset="-79"/>
              </a:rPr>
              <a:t>&lt;15 km around DF and NDF: less spreading</a:t>
            </a: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2DD07D2C-A733-2EA4-52A2-C6D09813C1C7}"/>
              </a:ext>
            </a:extLst>
          </p:cNvPr>
          <p:cNvGrpSpPr/>
          <p:nvPr/>
        </p:nvGrpSpPr>
        <p:grpSpPr>
          <a:xfrm>
            <a:off x="6574998" y="2545909"/>
            <a:ext cx="4163567" cy="3470843"/>
            <a:chOff x="9272016" y="2742145"/>
            <a:chExt cx="4163567" cy="3470843"/>
          </a:xfrm>
        </p:grpSpPr>
        <p:sp>
          <p:nvSpPr>
            <p:cNvPr id="16" name="TextBox 5">
              <a:extLst>
                <a:ext uri="{FF2B5EF4-FFF2-40B4-BE49-F238E27FC236}">
                  <a16:creationId xmlns:a16="http://schemas.microsoft.com/office/drawing/2014/main" id="{DDE70A3F-9065-FAA1-2889-FE803A284E77}"/>
                </a:ext>
              </a:extLst>
            </p:cNvPr>
            <p:cNvSpPr txBox="1"/>
            <p:nvPr/>
          </p:nvSpPr>
          <p:spPr>
            <a:xfrm>
              <a:off x="9272016" y="2742145"/>
              <a:ext cx="2919984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Futura Medium" panose="020B0602020204020303" pitchFamily="34" charset="-79"/>
                </a:rPr>
                <a:t> Dome-flow</a:t>
              </a:r>
            </a:p>
          </p:txBody>
        </p:sp>
        <p:sp>
          <p:nvSpPr>
            <p:cNvPr id="17" name="Down Arrow 15">
              <a:extLst>
                <a:ext uri="{FF2B5EF4-FFF2-40B4-BE49-F238E27FC236}">
                  <a16:creationId xmlns:a16="http://schemas.microsoft.com/office/drawing/2014/main" id="{E339ECC7-D69B-E4EF-F89B-B55BB6C5C7D1}"/>
                </a:ext>
              </a:extLst>
            </p:cNvPr>
            <p:cNvSpPr/>
            <p:nvPr/>
          </p:nvSpPr>
          <p:spPr>
            <a:xfrm flipH="1">
              <a:off x="10174203" y="3324270"/>
              <a:ext cx="167660" cy="2332267"/>
            </a:xfrm>
            <a:prstGeom prst="downArrow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8" name="TextBox 5">
              <a:extLst>
                <a:ext uri="{FF2B5EF4-FFF2-40B4-BE49-F238E27FC236}">
                  <a16:creationId xmlns:a16="http://schemas.microsoft.com/office/drawing/2014/main" id="{8AFDDC85-07FD-EA94-A4CD-851F8C4F6AFC}"/>
                </a:ext>
              </a:extLst>
            </p:cNvPr>
            <p:cNvSpPr txBox="1"/>
            <p:nvPr/>
          </p:nvSpPr>
          <p:spPr>
            <a:xfrm>
              <a:off x="9436608" y="5720545"/>
              <a:ext cx="2919984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Futura Medium" panose="020B0602020204020303" pitchFamily="34" charset="-79"/>
                </a:rPr>
                <a:t>Flank-flow</a:t>
              </a:r>
            </a:p>
          </p:txBody>
        </p:sp>
        <p:sp>
          <p:nvSpPr>
            <p:cNvPr id="20" name="TextBox 5">
              <a:extLst>
                <a:ext uri="{FF2B5EF4-FFF2-40B4-BE49-F238E27FC236}">
                  <a16:creationId xmlns:a16="http://schemas.microsoft.com/office/drawing/2014/main" id="{D17B1E99-4AA3-BFE9-B625-84623DB01A24}"/>
                </a:ext>
              </a:extLst>
            </p:cNvPr>
            <p:cNvSpPr txBox="1"/>
            <p:nvPr/>
          </p:nvSpPr>
          <p:spPr>
            <a:xfrm>
              <a:off x="10515599" y="3749548"/>
              <a:ext cx="2919984" cy="12926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Futura Medium" panose="020B0602020204020303" pitchFamily="34" charset="-79"/>
                </a:rPr>
                <a:t>Larger </a:t>
              </a:r>
            </a:p>
            <a:p>
              <a:endPara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Futura Medium" panose="020B0602020204020303" pitchFamily="34" charset="-79"/>
              </a:endParaRPr>
            </a:p>
            <a:p>
              <a:r>
                <a:rPr lang="en-US" sz="2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Futura Medium" panose="020B0602020204020303" pitchFamily="34" charset="-79"/>
                </a:rPr>
                <a:t>spread</a:t>
              </a: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A5EA8EC9-18F9-2141-D785-E4973BF1885F}"/>
              </a:ext>
            </a:extLst>
          </p:cNvPr>
          <p:cNvGrpSpPr/>
          <p:nvPr/>
        </p:nvGrpSpPr>
        <p:grpSpPr>
          <a:xfrm>
            <a:off x="9852488" y="6265376"/>
            <a:ext cx="1772153" cy="694469"/>
            <a:chOff x="38292" y="6297519"/>
            <a:chExt cx="1772153" cy="694469"/>
          </a:xfrm>
        </p:grpSpPr>
        <p:pic>
          <p:nvPicPr>
            <p:cNvPr id="12" name="Graphic 4" descr="Bank">
              <a:hlinkClick r:id="rId5" action="ppaction://hlinksldjump"/>
              <a:extLst>
                <a:ext uri="{FF2B5EF4-FFF2-40B4-BE49-F238E27FC236}">
                  <a16:creationId xmlns:a16="http://schemas.microsoft.com/office/drawing/2014/main" id="{7738D2D2-8ADD-D503-5E3B-B36223BD6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21055" y="6297519"/>
              <a:ext cx="597023" cy="597023"/>
            </a:xfrm>
            <a:prstGeom prst="rect">
              <a:avLst/>
            </a:prstGeom>
          </p:spPr>
        </p:pic>
        <p:pic>
          <p:nvPicPr>
            <p:cNvPr id="13" name="图形 12" descr="箭头轻微弯曲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57E8C9B-2ECC-40D5-039A-EA5CF9D5F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207159" y="6388702"/>
              <a:ext cx="603286" cy="603286"/>
            </a:xfrm>
            <a:prstGeom prst="rect">
              <a:avLst/>
            </a:prstGeom>
          </p:spPr>
        </p:pic>
        <p:pic>
          <p:nvPicPr>
            <p:cNvPr id="14" name="图形 13" descr="直箭头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F7091F32-C952-31C3-A055-30DF68778A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8292" y="6388702"/>
              <a:ext cx="597024" cy="597024"/>
            </a:xfrm>
            <a:prstGeom prst="rect">
              <a:avLst/>
            </a:prstGeom>
          </p:spPr>
        </p:pic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725F8BDC-50E2-1D5C-989C-1A1DA710E31C}"/>
              </a:ext>
            </a:extLst>
          </p:cNvPr>
          <p:cNvSpPr txBox="1"/>
          <p:nvPr/>
        </p:nvSpPr>
        <p:spPr>
          <a:xfrm>
            <a:off x="11671824" y="6457890"/>
            <a:ext cx="603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15</a:t>
            </a:r>
            <a:endParaRPr lang="zh-CN" altLang="en-US" sz="2000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38B285F8-D06F-71BE-B662-CE729F7FC9D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31634" y="-46622"/>
            <a:ext cx="1675562" cy="76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1558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0640B5-486E-075D-0F19-9A0BC66FE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54" y="662781"/>
            <a:ext cx="4416306" cy="61952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ED4C66-66EC-815D-A532-89725383C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62781"/>
          </a:xfr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Heiti TC Medium" pitchFamily="2" charset="-128"/>
              </a:rPr>
              <a:t> </a:t>
            </a:r>
            <a:r>
              <a:rPr lang="en-US" altLang="zh-CN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Heiti TC Medium" pitchFamily="2" charset="-128"/>
                <a:cs typeface="Futura Medium" panose="020B0602020204020303" pitchFamily="34" charset="-79"/>
              </a:rPr>
              <a:t>Model evaluation</a:t>
            </a:r>
            <a:r>
              <a:rPr lang="en-US" altLang="zh-CN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Heiti TC Medium" pitchFamily="2" charset="-128"/>
              </a:rPr>
              <a:t> – Sensitivity study</a:t>
            </a:r>
            <a:endParaRPr lang="en-DE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Heiti TC Medium" pitchFamily="2" charset="-12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90FA54B-EAF3-52E3-2B45-4F166D6606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07196" y="0"/>
            <a:ext cx="684804" cy="6627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9">
                <a:extLst>
                  <a:ext uri="{FF2B5EF4-FFF2-40B4-BE49-F238E27FC236}">
                    <a16:creationId xmlns:a16="http://schemas.microsoft.com/office/drawing/2014/main" id="{6F363E2C-EA3D-7D49-DF50-A6AA9681C44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62840793"/>
                  </p:ext>
                </p:extLst>
              </p:nvPr>
            </p:nvGraphicFramePr>
            <p:xfrm>
              <a:off x="4886840" y="769646"/>
              <a:ext cx="6620356" cy="342480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46515">
                      <a:extLst>
                        <a:ext uri="{9D8B030D-6E8A-4147-A177-3AD203B41FA5}">
                          <a16:colId xmlns:a16="http://schemas.microsoft.com/office/drawing/2014/main" val="249494488"/>
                        </a:ext>
                      </a:extLst>
                    </a:gridCol>
                    <a:gridCol w="4673841">
                      <a:extLst>
                        <a:ext uri="{9D8B030D-6E8A-4147-A177-3AD203B41FA5}">
                          <a16:colId xmlns:a16="http://schemas.microsoft.com/office/drawing/2014/main" val="1334623983"/>
                        </a:ext>
                      </a:extLst>
                    </a:gridCol>
                  </a:tblGrid>
                  <a:tr h="706561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Age of basal ice (ka)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63345645"/>
                      </a:ext>
                    </a:extLst>
                  </a:tr>
                  <a:tr h="70656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STD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1345.8</a:t>
                          </a:r>
                          <a14:m>
                            <m:oMath xmlns:m="http://schemas.openxmlformats.org/officeDocument/2006/math"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494.3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25506501"/>
                      </a:ext>
                    </a:extLst>
                  </a:tr>
                  <a:tr h="70656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RUN II </a:t>
                          </a:r>
                          <a:r>
                            <a:rPr lang="en-US" sz="2400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(extra IRH)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1956.1</a:t>
                          </a:r>
                          <a14:m>
                            <m:oMath xmlns:m="http://schemas.openxmlformats.org/officeDocument/2006/math"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716.8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82165183"/>
                      </a:ext>
                    </a:extLst>
                  </a:tr>
                  <a:tr h="70656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RUN III</a:t>
                          </a:r>
                        </a:p>
                        <a:p>
                          <a:pPr algn="ctr"/>
                          <a:r>
                            <a:rPr lang="en-US" sz="2400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(Different timescale)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i="0" dirty="0"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1933.7</a:t>
                          </a:r>
                          <a14:m>
                            <m:oMath xmlns:m="http://schemas.openxmlformats.org/officeDocument/2006/math"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751.9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2802545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9">
                <a:extLst>
                  <a:ext uri="{FF2B5EF4-FFF2-40B4-BE49-F238E27FC236}">
                    <a16:creationId xmlns:a16="http://schemas.microsoft.com/office/drawing/2014/main" id="{6F363E2C-EA3D-7D49-DF50-A6AA9681C44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62840793"/>
                  </p:ext>
                </p:extLst>
              </p:nvPr>
            </p:nvGraphicFramePr>
            <p:xfrm>
              <a:off x="4886840" y="769646"/>
              <a:ext cx="6620356" cy="342480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46515">
                      <a:extLst>
                        <a:ext uri="{9D8B030D-6E8A-4147-A177-3AD203B41FA5}">
                          <a16:colId xmlns:a16="http://schemas.microsoft.com/office/drawing/2014/main" val="249494488"/>
                        </a:ext>
                      </a:extLst>
                    </a:gridCol>
                    <a:gridCol w="4673841">
                      <a:extLst>
                        <a:ext uri="{9D8B030D-6E8A-4147-A177-3AD203B41FA5}">
                          <a16:colId xmlns:a16="http://schemas.microsoft.com/office/drawing/2014/main" val="1334623983"/>
                        </a:ext>
                      </a:extLst>
                    </a:gridCol>
                  </a:tblGrid>
                  <a:tr h="706561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Age of basal ice (ka)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63345645"/>
                      </a:ext>
                    </a:extLst>
                  </a:tr>
                  <a:tr h="70656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STD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41734" t="-107143" r="-542" b="-3017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25506501"/>
                      </a:ext>
                    </a:extLst>
                  </a:tr>
                  <a:tr h="8229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RUN II </a:t>
                          </a:r>
                          <a:r>
                            <a:rPr lang="en-US" sz="2400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(extra IRH)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41734" t="-178462" r="-542" b="-16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82165183"/>
                      </a:ext>
                    </a:extLst>
                  </a:tr>
                  <a:tr h="11887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RUN III</a:t>
                          </a:r>
                        </a:p>
                        <a:p>
                          <a:pPr algn="ctr"/>
                          <a:r>
                            <a:rPr lang="en-US" sz="2400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(Different timescale)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5"/>
                          <a:stretch>
                            <a:fillRect l="-41734" t="-192553" r="-542" b="-106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28025456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0C607655-C6DA-536E-7F1B-59AC289B6DC8}"/>
              </a:ext>
            </a:extLst>
          </p:cNvPr>
          <p:cNvGrpSpPr/>
          <p:nvPr/>
        </p:nvGrpSpPr>
        <p:grpSpPr>
          <a:xfrm>
            <a:off x="527122" y="4419378"/>
            <a:ext cx="11535924" cy="504128"/>
            <a:chOff x="527122" y="4523207"/>
            <a:chExt cx="11535924" cy="504128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158A67B-5B77-098A-501D-BD989D8E4D8D}"/>
                </a:ext>
              </a:extLst>
            </p:cNvPr>
            <p:cNvCxnSpPr/>
            <p:nvPr/>
          </p:nvCxnSpPr>
          <p:spPr>
            <a:xfrm>
              <a:off x="527122" y="5015411"/>
              <a:ext cx="4068000" cy="0"/>
            </a:xfrm>
            <a:prstGeom prst="line">
              <a:avLst/>
            </a:prstGeom>
            <a:ln w="1905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2" name="TextBox 5">
              <a:extLst>
                <a:ext uri="{FF2B5EF4-FFF2-40B4-BE49-F238E27FC236}">
                  <a16:creationId xmlns:a16="http://schemas.microsoft.com/office/drawing/2014/main" id="{6E9D58A5-4E36-FE3A-E1AC-5F916260F0C8}"/>
                </a:ext>
              </a:extLst>
            </p:cNvPr>
            <p:cNvSpPr txBox="1"/>
            <p:nvPr/>
          </p:nvSpPr>
          <p:spPr>
            <a:xfrm>
              <a:off x="2953278" y="4534892"/>
              <a:ext cx="1325645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6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Futura Medium" panose="020B0602020204020303" pitchFamily="34" charset="-79"/>
                </a:rPr>
                <a:t>2300 m</a:t>
              </a:r>
            </a:p>
          </p:txBody>
        </p:sp>
        <p:sp>
          <p:nvSpPr>
            <p:cNvPr id="15" name="TextBox 5">
              <a:extLst>
                <a:ext uri="{FF2B5EF4-FFF2-40B4-BE49-F238E27FC236}">
                  <a16:creationId xmlns:a16="http://schemas.microsoft.com/office/drawing/2014/main" id="{1B01F139-1552-F3A9-79FB-EC54812D0A98}"/>
                </a:ext>
              </a:extLst>
            </p:cNvPr>
            <p:cNvSpPr txBox="1"/>
            <p:nvPr/>
          </p:nvSpPr>
          <p:spPr>
            <a:xfrm>
              <a:off x="4886840" y="4523207"/>
              <a:ext cx="7176206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6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Futura Medium" panose="020B0602020204020303" pitchFamily="34" charset="-79"/>
                </a:rPr>
                <a:t>&lt; 2300 m, all runs fit the timescale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7F59EC0-5600-501B-1E7D-CCC63E67B483}"/>
              </a:ext>
            </a:extLst>
          </p:cNvPr>
          <p:cNvGrpSpPr/>
          <p:nvPr/>
        </p:nvGrpSpPr>
        <p:grpSpPr>
          <a:xfrm>
            <a:off x="550568" y="5218506"/>
            <a:ext cx="11512478" cy="644806"/>
            <a:chOff x="550568" y="5218425"/>
            <a:chExt cx="11512478" cy="64480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35F34F5-63A8-7289-28AE-4E7CB892D295}"/>
                </a:ext>
              </a:extLst>
            </p:cNvPr>
            <p:cNvCxnSpPr/>
            <p:nvPr/>
          </p:nvCxnSpPr>
          <p:spPr>
            <a:xfrm>
              <a:off x="550568" y="5824303"/>
              <a:ext cx="4068000" cy="0"/>
            </a:xfrm>
            <a:prstGeom prst="line">
              <a:avLst/>
            </a:prstGeom>
            <a:ln w="1905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3" name="TextBox 5">
              <a:extLst>
                <a:ext uri="{FF2B5EF4-FFF2-40B4-BE49-F238E27FC236}">
                  <a16:creationId xmlns:a16="http://schemas.microsoft.com/office/drawing/2014/main" id="{A1363814-C9E5-8BF6-2C22-DD7732818511}"/>
                </a:ext>
              </a:extLst>
            </p:cNvPr>
            <p:cNvSpPr txBox="1"/>
            <p:nvPr/>
          </p:nvSpPr>
          <p:spPr>
            <a:xfrm>
              <a:off x="2976723" y="5370788"/>
              <a:ext cx="1325645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6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Futura Medium" panose="020B0602020204020303" pitchFamily="34" charset="-79"/>
                </a:rPr>
                <a:t>2750 m</a:t>
              </a:r>
            </a:p>
          </p:txBody>
        </p:sp>
        <p:sp>
          <p:nvSpPr>
            <p:cNvPr id="16" name="TextBox 5">
              <a:extLst>
                <a:ext uri="{FF2B5EF4-FFF2-40B4-BE49-F238E27FC236}">
                  <a16:creationId xmlns:a16="http://schemas.microsoft.com/office/drawing/2014/main" id="{C00E23F9-797F-0444-ED0E-061D36B560B5}"/>
                </a:ext>
              </a:extLst>
            </p:cNvPr>
            <p:cNvSpPr txBox="1"/>
            <p:nvPr/>
          </p:nvSpPr>
          <p:spPr>
            <a:xfrm>
              <a:off x="4886840" y="5218425"/>
              <a:ext cx="7176206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6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Futura Medium" panose="020B0602020204020303" pitchFamily="34" charset="-79"/>
                </a:rPr>
                <a:t>2300—2750 m, RUN II fits its timescale</a:t>
              </a:r>
            </a:p>
          </p:txBody>
        </p:sp>
      </p:grpSp>
      <p:sp>
        <p:nvSpPr>
          <p:cNvPr id="21" name="TextBox 5">
            <a:extLst>
              <a:ext uri="{FF2B5EF4-FFF2-40B4-BE49-F238E27FC236}">
                <a16:creationId xmlns:a16="http://schemas.microsoft.com/office/drawing/2014/main" id="{909CAAFA-5A2B-C391-0A61-6545141A304D}"/>
              </a:ext>
            </a:extLst>
          </p:cNvPr>
          <p:cNvSpPr txBox="1"/>
          <p:nvPr/>
        </p:nvSpPr>
        <p:spPr>
          <a:xfrm>
            <a:off x="4873434" y="5936278"/>
            <a:ext cx="717620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Futura Medium" panose="020B0602020204020303" pitchFamily="34" charset="-79"/>
              </a:rPr>
              <a:t>&gt; 2750 m, timescale changes the trend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7842C9D-706F-444C-742C-C0F8BA764E89}"/>
              </a:ext>
            </a:extLst>
          </p:cNvPr>
          <p:cNvGrpSpPr/>
          <p:nvPr/>
        </p:nvGrpSpPr>
        <p:grpSpPr>
          <a:xfrm>
            <a:off x="1664677" y="6206942"/>
            <a:ext cx="3222163" cy="185263"/>
            <a:chOff x="1664677" y="6206942"/>
            <a:chExt cx="3222163" cy="185263"/>
          </a:xfrm>
        </p:grpSpPr>
        <p:sp>
          <p:nvSpPr>
            <p:cNvPr id="35" name="Down Arrow 15">
              <a:extLst>
                <a:ext uri="{FF2B5EF4-FFF2-40B4-BE49-F238E27FC236}">
                  <a16:creationId xmlns:a16="http://schemas.microsoft.com/office/drawing/2014/main" id="{1973613B-8DEF-E5F4-09D1-05C1D5C136D8}"/>
                </a:ext>
              </a:extLst>
            </p:cNvPr>
            <p:cNvSpPr/>
            <p:nvPr/>
          </p:nvSpPr>
          <p:spPr>
            <a:xfrm rot="5400000" flipH="1">
              <a:off x="3947413" y="5434206"/>
              <a:ext cx="130431" cy="1748422"/>
            </a:xfrm>
            <a:prstGeom prst="downArrow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CC22A54-0C26-F5B7-E5AD-C74C565AF2AA}"/>
                </a:ext>
              </a:extLst>
            </p:cNvPr>
            <p:cNvSpPr/>
            <p:nvPr/>
          </p:nvSpPr>
          <p:spPr>
            <a:xfrm>
              <a:off x="1664677" y="6206942"/>
              <a:ext cx="1441938" cy="185263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Multiply 38">
            <a:extLst>
              <a:ext uri="{FF2B5EF4-FFF2-40B4-BE49-F238E27FC236}">
                <a16:creationId xmlns:a16="http://schemas.microsoft.com/office/drawing/2014/main" id="{439D6605-8287-BC7A-8177-19549438E44A}"/>
              </a:ext>
            </a:extLst>
          </p:cNvPr>
          <p:cNvSpPr/>
          <p:nvPr/>
        </p:nvSpPr>
        <p:spPr>
          <a:xfrm>
            <a:off x="1760315" y="6061010"/>
            <a:ext cx="164123" cy="157964"/>
          </a:xfrm>
          <a:prstGeom prst="mathMultiply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C1DF5C06-C77A-AC60-8029-DDF9267AD598}"/>
              </a:ext>
            </a:extLst>
          </p:cNvPr>
          <p:cNvGrpSpPr/>
          <p:nvPr/>
        </p:nvGrpSpPr>
        <p:grpSpPr>
          <a:xfrm>
            <a:off x="9853411" y="6283167"/>
            <a:ext cx="1772153" cy="694469"/>
            <a:chOff x="38292" y="6297519"/>
            <a:chExt cx="1772153" cy="694469"/>
          </a:xfrm>
        </p:grpSpPr>
        <p:pic>
          <p:nvPicPr>
            <p:cNvPr id="18" name="Graphic 4" descr="Bank">
              <a:hlinkClick r:id="rId6" action="ppaction://hlinksldjump"/>
              <a:extLst>
                <a:ext uri="{FF2B5EF4-FFF2-40B4-BE49-F238E27FC236}">
                  <a16:creationId xmlns:a16="http://schemas.microsoft.com/office/drawing/2014/main" id="{0BC1E65E-85CD-366C-B534-72007E00E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21055" y="6297519"/>
              <a:ext cx="597023" cy="597023"/>
            </a:xfrm>
            <a:prstGeom prst="rect">
              <a:avLst/>
            </a:prstGeom>
          </p:spPr>
        </p:pic>
        <p:pic>
          <p:nvPicPr>
            <p:cNvPr id="22" name="图形 21" descr="箭头轻微弯曲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7C13DFF-25F3-0CE2-8DE3-2A4B404B0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207159" y="6388702"/>
              <a:ext cx="603286" cy="603286"/>
            </a:xfrm>
            <a:prstGeom prst="rect">
              <a:avLst/>
            </a:prstGeom>
          </p:spPr>
        </p:pic>
        <p:pic>
          <p:nvPicPr>
            <p:cNvPr id="23" name="图形 22" descr="直箭头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4079A6CA-AAC4-6ED6-EFF7-C5721E77A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8292" y="6388702"/>
              <a:ext cx="597024" cy="597024"/>
            </a:xfrm>
            <a:prstGeom prst="rect">
              <a:avLst/>
            </a:prstGeom>
          </p:spPr>
        </p:pic>
      </p:grpSp>
      <p:sp>
        <p:nvSpPr>
          <p:cNvPr id="24" name="文本框 23">
            <a:extLst>
              <a:ext uri="{FF2B5EF4-FFF2-40B4-BE49-F238E27FC236}">
                <a16:creationId xmlns:a16="http://schemas.microsoft.com/office/drawing/2014/main" id="{732A7D2C-868F-1D85-2CD6-9697DDD8535B}"/>
              </a:ext>
            </a:extLst>
          </p:cNvPr>
          <p:cNvSpPr txBox="1"/>
          <p:nvPr/>
        </p:nvSpPr>
        <p:spPr>
          <a:xfrm>
            <a:off x="11671824" y="6457890"/>
            <a:ext cx="603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16</a:t>
            </a:r>
            <a:endParaRPr lang="zh-CN" altLang="en-US" sz="2000" dirty="0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9482C254-C599-38BD-5C66-2AB644FBA51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31634" y="-46622"/>
            <a:ext cx="1675562" cy="76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0410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D4C66-66EC-815D-A532-89725383C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62781"/>
          </a:xfr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>
            <a:normAutofit/>
          </a:bodyPr>
          <a:lstStyle/>
          <a:p>
            <a:r>
              <a:rPr lang="de-DE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Heiti TC Medium" pitchFamily="2" charset="-128"/>
              </a:rPr>
              <a:t>  </a:t>
            </a:r>
            <a:r>
              <a:rPr lang="de-DE" sz="40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Heiti TC Medium" pitchFamily="2" charset="-128"/>
              </a:rPr>
              <a:t>Conclusions</a:t>
            </a:r>
            <a:endParaRPr lang="en-DE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Heiti TC Medium" pitchFamily="2" charset="-12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90FA54B-EAF3-52E3-2B45-4F166D6606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07196" y="0"/>
            <a:ext cx="684804" cy="6627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936ED2-83BE-E232-D05A-702E7EA5D316}"/>
              </a:ext>
            </a:extLst>
          </p:cNvPr>
          <p:cNvSpPr txBox="1"/>
          <p:nvPr/>
        </p:nvSpPr>
        <p:spPr>
          <a:xfrm>
            <a:off x="281354" y="726839"/>
            <a:ext cx="11629292" cy="6117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Futura Medium" panose="020B0602020204020303" pitchFamily="34" charset="-79"/>
              </a:rPr>
              <a:t>We combine radar internal layer stratigraphy and flow modeling, to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Futura Medium" panose="020B0602020204020303" pitchFamily="34" charset="-79"/>
              </a:rPr>
              <a:t>reconstruct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Futura Medium" panose="020B0602020204020303" pitchFamily="34" charset="-79"/>
              </a:rPr>
              <a:t>age of basal ice (250-2500 ka)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Futura Medium" panose="020B0602020204020303" pitchFamily="34" charset="-79"/>
              </a:rPr>
              <a:t>,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Futura Medium" panose="020B0602020204020303" pitchFamily="34" charset="-79"/>
              </a:rPr>
              <a:t> map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Futura Medium" panose="020B0602020204020303" pitchFamily="34" charset="-79"/>
              </a:rPr>
              <a:t>basal thermal state (92% melting; 8% stagnant ice, mainly around DF)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Futura Medium" panose="020B0602020204020303" pitchFamily="34" charset="-79"/>
              </a:rPr>
              <a:t>,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Futura Medium" panose="020B0602020204020303" pitchFamily="34" charset="-79"/>
              </a:rPr>
              <a:t> map surface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Futura Medium" panose="020B0602020204020303" pitchFamily="34" charset="-79"/>
              </a:rPr>
              <a:t>accumulation rate (0.015-0.038 m/a)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Futura Medium" panose="020B0602020204020303" pitchFamily="34" charset="-79"/>
              </a:rPr>
              <a:t>,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Futura Medium" panose="020B0602020204020303" pitchFamily="34" charset="-79"/>
              </a:rPr>
              <a:t> Four Old ice candidates.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Futura Medium" panose="020B0602020204020303" pitchFamily="34" charset="-79"/>
              </a:rPr>
              <a:t>     in the DF region.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Futura Medium" panose="020B0602020204020303" pitchFamily="34" charset="-79"/>
              </a:rPr>
              <a:t>Evaluate the reliability and the limitation of the model results: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Futura Medium" panose="020B0602020204020303" pitchFamily="34" charset="-79"/>
              </a:rPr>
              <a:t>The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Futura Medium" panose="020B0602020204020303" pitchFamily="34" charset="-79"/>
              </a:rPr>
              <a:t>isochrones as deep as possible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Futura Medium" panose="020B0602020204020303" pitchFamily="34" charset="-79"/>
              </a:rPr>
              <a:t>and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Futura Medium" panose="020B0602020204020303" pitchFamily="34" charset="-79"/>
              </a:rPr>
              <a:t>trustworthy timescale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Futura Medium" panose="020B0602020204020303" pitchFamily="34" charset="-79"/>
              </a:rPr>
              <a:t>favor the model result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Futura Medium" panose="020B0602020204020303" pitchFamily="34" charset="-79"/>
              </a:rPr>
              <a:t>The age of the basal ice could be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Futura Medium" panose="020B0602020204020303" pitchFamily="34" charset="-79"/>
              </a:rPr>
              <a:t>overestimated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Futura Medium" panose="020B0602020204020303" pitchFamily="34" charset="-79"/>
              </a:rPr>
              <a:t> because of the limitation of depth of isochrones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6BA2BA88-1623-AD26-1E36-79B2822E8F03}"/>
              </a:ext>
            </a:extLst>
          </p:cNvPr>
          <p:cNvGrpSpPr/>
          <p:nvPr/>
        </p:nvGrpSpPr>
        <p:grpSpPr>
          <a:xfrm>
            <a:off x="10327410" y="6289130"/>
            <a:ext cx="1179786" cy="688207"/>
            <a:chOff x="38292" y="6297519"/>
            <a:chExt cx="1179786" cy="688207"/>
          </a:xfrm>
        </p:grpSpPr>
        <p:pic>
          <p:nvPicPr>
            <p:cNvPr id="12" name="Graphic 4" descr="Bank">
              <a:hlinkClick r:id="rId4" action="ppaction://hlinksldjump"/>
              <a:extLst>
                <a:ext uri="{FF2B5EF4-FFF2-40B4-BE49-F238E27FC236}">
                  <a16:creationId xmlns:a16="http://schemas.microsoft.com/office/drawing/2014/main" id="{2873BE44-1648-04E6-96BA-57FD69A09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21055" y="6297519"/>
              <a:ext cx="597023" cy="597023"/>
            </a:xfrm>
            <a:prstGeom prst="rect">
              <a:avLst/>
            </a:prstGeom>
          </p:spPr>
        </p:pic>
        <p:pic>
          <p:nvPicPr>
            <p:cNvPr id="14" name="图形 13" descr="直箭头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20AF9245-CDA2-37A9-52BD-22164DFCC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8292" y="6388702"/>
              <a:ext cx="597024" cy="597024"/>
            </a:xfrm>
            <a:prstGeom prst="rect">
              <a:avLst/>
            </a:prstGeom>
          </p:spPr>
        </p:pic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6FEEB0A2-44AB-01EB-CE4B-AC3F653564F5}"/>
              </a:ext>
            </a:extLst>
          </p:cNvPr>
          <p:cNvSpPr txBox="1"/>
          <p:nvPr/>
        </p:nvSpPr>
        <p:spPr>
          <a:xfrm>
            <a:off x="11671824" y="6457890"/>
            <a:ext cx="603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17</a:t>
            </a:r>
            <a:endParaRPr lang="zh-CN" altLang="en-US" sz="2000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6B768FD4-33CB-FE8B-ED07-549E917521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31634" y="-46622"/>
            <a:ext cx="1675562" cy="76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974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>
            <a:extLst>
              <a:ext uri="{FF2B5EF4-FFF2-40B4-BE49-F238E27FC236}">
                <a16:creationId xmlns:a16="http://schemas.microsoft.com/office/drawing/2014/main" id="{B76E24D3-7323-22B8-B8F8-5B75702CD3E0}"/>
              </a:ext>
            </a:extLst>
          </p:cNvPr>
          <p:cNvGrpSpPr>
            <a:grpSpLocks noChangeAspect="1"/>
          </p:cNvGrpSpPr>
          <p:nvPr/>
        </p:nvGrpSpPr>
        <p:grpSpPr>
          <a:xfrm>
            <a:off x="4191640" y="1184233"/>
            <a:ext cx="3813305" cy="5669280"/>
            <a:chOff x="7163855" y="0"/>
            <a:chExt cx="4612865" cy="6858000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FDEC58BE-68D4-B883-0ED4-A5F9BAB83509}"/>
                </a:ext>
              </a:extLst>
            </p:cNvPr>
            <p:cNvGrpSpPr/>
            <p:nvPr/>
          </p:nvGrpSpPr>
          <p:grpSpPr>
            <a:xfrm>
              <a:off x="7163855" y="0"/>
              <a:ext cx="4612865" cy="6858000"/>
              <a:chOff x="7972914" y="652751"/>
              <a:chExt cx="3870627" cy="5599946"/>
            </a:xfrm>
          </p:grpSpPr>
          <p:pic>
            <p:nvPicPr>
              <p:cNvPr id="14" name="Picture 6">
                <a:extLst>
                  <a:ext uri="{FF2B5EF4-FFF2-40B4-BE49-F238E27FC236}">
                    <a16:creationId xmlns:a16="http://schemas.microsoft.com/office/drawing/2014/main" id="{D8DA8D38-DB1B-CC7B-CAF8-24B1C7FC82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4835" r="7860" b="9778"/>
              <a:stretch/>
            </p:blipFill>
            <p:spPr>
              <a:xfrm>
                <a:off x="7972914" y="652751"/>
                <a:ext cx="3870627" cy="5599946"/>
              </a:xfrm>
              <a:prstGeom prst="rect">
                <a:avLst/>
              </a:prstGeom>
            </p:spPr>
          </p:pic>
          <p:sp>
            <p:nvSpPr>
              <p:cNvPr id="16" name="Oval 19">
                <a:extLst>
                  <a:ext uri="{FF2B5EF4-FFF2-40B4-BE49-F238E27FC236}">
                    <a16:creationId xmlns:a16="http://schemas.microsoft.com/office/drawing/2014/main" id="{41AAA9A1-4AE5-C1B7-09B5-7766CF51344C}"/>
                  </a:ext>
                </a:extLst>
              </p:cNvPr>
              <p:cNvSpPr/>
              <p:nvPr/>
            </p:nvSpPr>
            <p:spPr>
              <a:xfrm>
                <a:off x="10058400" y="2346960"/>
                <a:ext cx="1394460" cy="1402080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BF3436"/>
                  </a:highlight>
                </a:endParaRPr>
              </a:p>
            </p:txBody>
          </p:sp>
          <p:sp>
            <p:nvSpPr>
              <p:cNvPr id="17" name="Oval 22">
                <a:extLst>
                  <a:ext uri="{FF2B5EF4-FFF2-40B4-BE49-F238E27FC236}">
                    <a16:creationId xmlns:a16="http://schemas.microsoft.com/office/drawing/2014/main" id="{BDE8F66E-5867-BE4E-6B2E-B7CEB7A452D5}"/>
                  </a:ext>
                </a:extLst>
              </p:cNvPr>
              <p:cNvSpPr/>
              <p:nvPr/>
            </p:nvSpPr>
            <p:spPr>
              <a:xfrm>
                <a:off x="9479756" y="2228850"/>
                <a:ext cx="678657" cy="664370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Rectangle 27">
                <a:extLst>
                  <a:ext uri="{FF2B5EF4-FFF2-40B4-BE49-F238E27FC236}">
                    <a16:creationId xmlns:a16="http://schemas.microsoft.com/office/drawing/2014/main" id="{B4C2DC57-902E-A207-7E21-0F289000945F}"/>
                  </a:ext>
                </a:extLst>
              </p:cNvPr>
              <p:cNvSpPr/>
              <p:nvPr/>
            </p:nvSpPr>
            <p:spPr>
              <a:xfrm rot="19126710">
                <a:off x="8713833" y="1596316"/>
                <a:ext cx="1551447" cy="677273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Oval 32">
              <a:extLst>
                <a:ext uri="{FF2B5EF4-FFF2-40B4-BE49-F238E27FC236}">
                  <a16:creationId xmlns:a16="http://schemas.microsoft.com/office/drawing/2014/main" id="{D6935948-CF22-C517-879F-0ADC881ED22C}"/>
                </a:ext>
              </a:extLst>
            </p:cNvPr>
            <p:cNvSpPr/>
            <p:nvPr/>
          </p:nvSpPr>
          <p:spPr>
            <a:xfrm rot="19524649">
              <a:off x="8929503" y="3278960"/>
              <a:ext cx="726721" cy="2040879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2A05CB50-803C-EC5F-9013-273CE8309EB4}"/>
              </a:ext>
            </a:extLst>
          </p:cNvPr>
          <p:cNvGrpSpPr>
            <a:grpSpLocks noChangeAspect="1"/>
          </p:cNvGrpSpPr>
          <p:nvPr/>
        </p:nvGrpSpPr>
        <p:grpSpPr>
          <a:xfrm>
            <a:off x="4420" y="1238040"/>
            <a:ext cx="4184413" cy="5545388"/>
            <a:chOff x="6908378" y="0"/>
            <a:chExt cx="5144765" cy="6818100"/>
          </a:xfrm>
        </p:grpSpPr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D7D89AF5-DCAA-71F5-3C28-268593237B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0627" b="9122"/>
            <a:stretch/>
          </p:blipFill>
          <p:spPr>
            <a:xfrm>
              <a:off x="6908378" y="0"/>
              <a:ext cx="5144765" cy="6818100"/>
            </a:xfrm>
            <a:prstGeom prst="rect">
              <a:avLst/>
            </a:prstGeom>
          </p:spPr>
        </p:pic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6D47C654-255F-B890-F9FB-FCAAE33691AD}"/>
                </a:ext>
              </a:extLst>
            </p:cNvPr>
            <p:cNvSpPr/>
            <p:nvPr/>
          </p:nvSpPr>
          <p:spPr>
            <a:xfrm>
              <a:off x="7247467" y="270933"/>
              <a:ext cx="248355" cy="19191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1" name="Picture 4">
            <a:extLst>
              <a:ext uri="{FF2B5EF4-FFF2-40B4-BE49-F238E27FC236}">
                <a16:creationId xmlns:a16="http://schemas.microsoft.com/office/drawing/2014/main" id="{ECCE8570-B880-63A3-54E4-3F7D1FBE3F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42" b="8304"/>
          <a:stretch/>
        </p:blipFill>
        <p:spPr>
          <a:xfrm>
            <a:off x="8029478" y="1197035"/>
            <a:ext cx="4165051" cy="566928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688BC3B-F7A3-05D6-AAC2-980985074755}"/>
              </a:ext>
            </a:extLst>
          </p:cNvPr>
          <p:cNvSpPr txBox="1"/>
          <p:nvPr/>
        </p:nvSpPr>
        <p:spPr>
          <a:xfrm>
            <a:off x="429027" y="874909"/>
            <a:ext cx="2517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</a:t>
            </a:r>
            <a:r>
              <a:rPr lang="zh-CN" altLang="en-US" sz="24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24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zh-CN" altLang="en-US" sz="24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24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basal ice</a:t>
            </a:r>
            <a:endParaRPr lang="zh-CN" altLang="en-US" sz="24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C80D611-71A9-337E-7ACE-F0A6D141805F}"/>
              </a:ext>
            </a:extLst>
          </p:cNvPr>
          <p:cNvSpPr txBox="1"/>
          <p:nvPr/>
        </p:nvSpPr>
        <p:spPr>
          <a:xfrm>
            <a:off x="4365029" y="877597"/>
            <a:ext cx="3079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</a:t>
            </a:r>
            <a:r>
              <a:rPr lang="zh-CN" altLang="en-US" sz="24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24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density at 1.5 </a:t>
            </a:r>
            <a:r>
              <a:rPr lang="en-US" altLang="zh-CN" sz="2400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Myr</a:t>
            </a:r>
            <a:endParaRPr lang="zh-CN" altLang="en-US" sz="24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979E758-5EA1-8E6F-FBA5-B66578453A25}"/>
              </a:ext>
            </a:extLst>
          </p:cNvPr>
          <p:cNvSpPr txBox="1"/>
          <p:nvPr/>
        </p:nvSpPr>
        <p:spPr>
          <a:xfrm>
            <a:off x="8285865" y="905301"/>
            <a:ext cx="3079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Basal thermal state</a:t>
            </a:r>
            <a:endParaRPr lang="zh-CN" altLang="en-US" sz="24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5811B895-6E8C-A8AA-E591-17E0C117354C}"/>
              </a:ext>
            </a:extLst>
          </p:cNvPr>
          <p:cNvCxnSpPr>
            <a:cxnSpLocks/>
          </p:cNvCxnSpPr>
          <p:nvPr/>
        </p:nvCxnSpPr>
        <p:spPr>
          <a:xfrm flipH="1">
            <a:off x="4727866" y="3045956"/>
            <a:ext cx="324425" cy="1690403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5A7AD2FA-A035-1F4F-1C6E-9718DA055321}"/>
              </a:ext>
            </a:extLst>
          </p:cNvPr>
          <p:cNvCxnSpPr>
            <a:cxnSpLocks/>
          </p:cNvCxnSpPr>
          <p:nvPr/>
        </p:nvCxnSpPr>
        <p:spPr>
          <a:xfrm flipH="1">
            <a:off x="5076824" y="3375305"/>
            <a:ext cx="599342" cy="1488677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CB66CC80-F77D-5940-9E24-DEF23B2BFB98}"/>
              </a:ext>
            </a:extLst>
          </p:cNvPr>
          <p:cNvCxnSpPr>
            <a:cxnSpLocks/>
          </p:cNvCxnSpPr>
          <p:nvPr/>
        </p:nvCxnSpPr>
        <p:spPr>
          <a:xfrm flipH="1">
            <a:off x="5434073" y="4830645"/>
            <a:ext cx="113239" cy="12854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F4D835B8-0654-9198-5423-90A8F9BD5E36}"/>
              </a:ext>
            </a:extLst>
          </p:cNvPr>
          <p:cNvCxnSpPr>
            <a:cxnSpLocks/>
          </p:cNvCxnSpPr>
          <p:nvPr/>
        </p:nvCxnSpPr>
        <p:spPr>
          <a:xfrm flipH="1">
            <a:off x="5620242" y="4280102"/>
            <a:ext cx="895399" cy="88752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文本框 36">
            <a:extLst>
              <a:ext uri="{FF2B5EF4-FFF2-40B4-BE49-F238E27FC236}">
                <a16:creationId xmlns:a16="http://schemas.microsoft.com/office/drawing/2014/main" id="{531C200E-C021-4A84-D24E-010B78CCC26B}"/>
              </a:ext>
            </a:extLst>
          </p:cNvPr>
          <p:cNvSpPr txBox="1"/>
          <p:nvPr/>
        </p:nvSpPr>
        <p:spPr>
          <a:xfrm flipH="1">
            <a:off x="4483178" y="4863982"/>
            <a:ext cx="2032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Old ice candidates</a:t>
            </a:r>
            <a:endParaRPr lang="zh-CN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105F0EFD-0AEC-B0FF-6035-48C8C064ABDF}"/>
              </a:ext>
            </a:extLst>
          </p:cNvPr>
          <p:cNvSpPr/>
          <p:nvPr/>
        </p:nvSpPr>
        <p:spPr>
          <a:xfrm>
            <a:off x="10063812" y="3132767"/>
            <a:ext cx="654688" cy="422031"/>
          </a:xfrm>
          <a:prstGeom prst="ellipse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1" name="直接箭头连接符 40">
            <a:extLst>
              <a:ext uri="{FF2B5EF4-FFF2-40B4-BE49-F238E27FC236}">
                <a16:creationId xmlns:a16="http://schemas.microsoft.com/office/drawing/2014/main" id="{225F8093-85ED-D336-8A3C-01AD6EED7235}"/>
              </a:ext>
            </a:extLst>
          </p:cNvPr>
          <p:cNvCxnSpPr>
            <a:cxnSpLocks/>
          </p:cNvCxnSpPr>
          <p:nvPr/>
        </p:nvCxnSpPr>
        <p:spPr>
          <a:xfrm flipV="1">
            <a:off x="10550428" y="2188308"/>
            <a:ext cx="0" cy="92401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4" name="文本框 43">
            <a:extLst>
              <a:ext uri="{FF2B5EF4-FFF2-40B4-BE49-F238E27FC236}">
                <a16:creationId xmlns:a16="http://schemas.microsoft.com/office/drawing/2014/main" id="{4169958B-BC5A-27FF-2326-922EC06EBBF6}"/>
              </a:ext>
            </a:extLst>
          </p:cNvPr>
          <p:cNvSpPr txBox="1"/>
          <p:nvPr/>
        </p:nvSpPr>
        <p:spPr>
          <a:xfrm flipH="1">
            <a:off x="9464440" y="1513568"/>
            <a:ext cx="15611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Stagnant ice cluster</a:t>
            </a:r>
            <a:endParaRPr lang="zh-CN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32BDA7FC-A918-3484-AE0E-3796FEA5F3FA}"/>
              </a:ext>
            </a:extLst>
          </p:cNvPr>
          <p:cNvGrpSpPr/>
          <p:nvPr/>
        </p:nvGrpSpPr>
        <p:grpSpPr>
          <a:xfrm>
            <a:off x="-106769" y="-16362"/>
            <a:ext cx="12298769" cy="964686"/>
            <a:chOff x="-106769" y="-16362"/>
            <a:chExt cx="12298769" cy="964686"/>
          </a:xfrm>
        </p:grpSpPr>
        <p:sp>
          <p:nvSpPr>
            <p:cNvPr id="2" name="Title 1">
              <a:extLst>
                <a:ext uri="{FF2B5EF4-FFF2-40B4-BE49-F238E27FC236}">
                  <a16:creationId xmlns:a16="http://schemas.microsoft.com/office/drawing/2014/main" id="{67F520B0-50A4-2CB2-D86A-4FDA35954B28}"/>
                </a:ext>
              </a:extLst>
            </p:cNvPr>
            <p:cNvSpPr txBox="1">
              <a:spLocks/>
            </p:cNvSpPr>
            <p:nvPr/>
          </p:nvSpPr>
          <p:spPr>
            <a:xfrm>
              <a:off x="20525" y="-13115"/>
              <a:ext cx="11659768" cy="37575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Mapping age and basal conditions of ice in the Dome Fuji region, Antarctica</a:t>
              </a:r>
              <a:endParaRPr kumimoji="0" lang="en-DE" sz="26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5DE00090-9BA6-0FFD-F82F-3D2AD4BDADF6}"/>
                </a:ext>
              </a:extLst>
            </p:cNvPr>
            <p:cNvCxnSpPr>
              <a:cxnSpLocks/>
            </p:cNvCxnSpPr>
            <p:nvPr/>
          </p:nvCxnSpPr>
          <p:spPr>
            <a:xfrm>
              <a:off x="-13920" y="884190"/>
              <a:ext cx="12185395" cy="0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F4AF7405-3FAA-609D-C464-07992890C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14022" y="383093"/>
              <a:ext cx="1235620" cy="565231"/>
            </a:xfrm>
            <a:prstGeom prst="rect">
              <a:avLst/>
            </a:prstGeom>
          </p:spPr>
        </p:pic>
        <p:pic>
          <p:nvPicPr>
            <p:cNvPr id="5" name="Picture 33">
              <a:extLst>
                <a:ext uri="{FF2B5EF4-FFF2-40B4-BE49-F238E27FC236}">
                  <a16:creationId xmlns:a16="http://schemas.microsoft.com/office/drawing/2014/main" id="{D000A3C6-BF00-FCBE-3A61-0585C6007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563830" y="-16362"/>
              <a:ext cx="628170" cy="879440"/>
            </a:xfrm>
            <a:prstGeom prst="rect">
              <a:avLst/>
            </a:prstGeom>
          </p:spPr>
        </p:pic>
        <p:sp>
          <p:nvSpPr>
            <p:cNvPr id="12" name="Subtitle 2">
              <a:extLst>
                <a:ext uri="{FF2B5EF4-FFF2-40B4-BE49-F238E27FC236}">
                  <a16:creationId xmlns:a16="http://schemas.microsoft.com/office/drawing/2014/main" id="{8B5CA1A6-19F7-A72C-FD06-290830176B9B}"/>
                </a:ext>
              </a:extLst>
            </p:cNvPr>
            <p:cNvSpPr txBox="1">
              <a:spLocks/>
            </p:cNvSpPr>
            <p:nvPr/>
          </p:nvSpPr>
          <p:spPr>
            <a:xfrm>
              <a:off x="-106769" y="524192"/>
              <a:ext cx="9217893" cy="37377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Heiti TC Medium" pitchFamily="2" charset="-128"/>
                  <a:cs typeface="Times New Roman" panose="02020603050405020304" pitchFamily="18" charset="0"/>
                </a:rPr>
                <a:t>Zhuo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Heiti TC Medium" pitchFamily="2" charset="-128"/>
                  <a:cs typeface="Times New Roman" panose="02020603050405020304" pitchFamily="18" charset="0"/>
                </a:rPr>
                <a:t> Wang, Olaf Eisen, Ailsa Chung, Daniel </a:t>
              </a:r>
              <a:r>
                <a:rPr kumimoji="0" lang="en-US" altLang="zh-CN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Heiti TC Medium" pitchFamily="2" charset="-128"/>
                  <a:cs typeface="Times New Roman" panose="02020603050405020304" pitchFamily="18" charset="0"/>
                </a:rPr>
                <a:t>Steinhage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Heiti TC Medium" pitchFamily="2" charset="-128"/>
                  <a:cs typeface="Times New Roman" panose="02020603050405020304" pitchFamily="18" charset="0"/>
                </a:rPr>
                <a:t>, Frédéric </a:t>
              </a:r>
              <a:r>
                <a:rPr kumimoji="0" lang="en-US" altLang="zh-CN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Heiti TC Medium" pitchFamily="2" charset="-128"/>
                  <a:cs typeface="Times New Roman" panose="02020603050405020304" pitchFamily="18" charset="0"/>
                </a:rPr>
                <a:t>Parrenin</a:t>
              </a:r>
              <a:r>
                <a:rPr lang="en-US" altLang="zh-CN" sz="18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Heiti TC Medium" pitchFamily="2" charset="-128"/>
                  <a:cs typeface="Times New Roman" panose="02020603050405020304" pitchFamily="18" charset="0"/>
                </a:rPr>
                <a:t> and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Heiti TC Medium" pitchFamily="2" charset="-128"/>
                  <a:cs typeface="Times New Roman" panose="02020603050405020304" pitchFamily="18" charset="0"/>
                </a:rPr>
                <a:t> Johannes Freitag</a:t>
              </a:r>
            </a:p>
          </p:txBody>
        </p:sp>
        <p:pic>
          <p:nvPicPr>
            <p:cNvPr id="45" name="Picture 31">
              <a:extLst>
                <a:ext uri="{FF2B5EF4-FFF2-40B4-BE49-F238E27FC236}">
                  <a16:creationId xmlns:a16="http://schemas.microsoft.com/office/drawing/2014/main" id="{DF7F2333-182A-C0B7-0502-CB1B9A6715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006511" y="3390"/>
              <a:ext cx="557319" cy="557319"/>
            </a:xfrm>
            <a:prstGeom prst="rect">
              <a:avLst/>
            </a:prstGeom>
          </p:spPr>
        </p:pic>
      </p:grp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DE081230-DCEC-B805-04E9-E53D6C1BAF4C}"/>
              </a:ext>
            </a:extLst>
          </p:cNvPr>
          <p:cNvGrpSpPr/>
          <p:nvPr/>
        </p:nvGrpSpPr>
        <p:grpSpPr>
          <a:xfrm>
            <a:off x="20525" y="6409190"/>
            <a:ext cx="1346881" cy="546348"/>
            <a:chOff x="38292" y="6297519"/>
            <a:chExt cx="1772153" cy="694469"/>
          </a:xfrm>
        </p:grpSpPr>
        <p:pic>
          <p:nvPicPr>
            <p:cNvPr id="51" name="Graphic 4" descr="Bank">
              <a:hlinkClick r:id="rId8" action="ppaction://hlinksldjump"/>
              <a:extLst>
                <a:ext uri="{FF2B5EF4-FFF2-40B4-BE49-F238E27FC236}">
                  <a16:creationId xmlns:a16="http://schemas.microsoft.com/office/drawing/2014/main" id="{5D5CF43E-F80A-A37B-2811-0DA4493E4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21055" y="6297519"/>
              <a:ext cx="597023" cy="597023"/>
            </a:xfrm>
            <a:prstGeom prst="rect">
              <a:avLst/>
            </a:prstGeom>
          </p:spPr>
        </p:pic>
        <p:pic>
          <p:nvPicPr>
            <p:cNvPr id="52" name="图形 51" descr="箭头轻微弯曲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F21F8DBD-5792-66D4-6FBB-3E80E3108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207159" y="6388702"/>
              <a:ext cx="603286" cy="603286"/>
            </a:xfrm>
            <a:prstGeom prst="rect">
              <a:avLst/>
            </a:prstGeom>
          </p:spPr>
        </p:pic>
        <p:pic>
          <p:nvPicPr>
            <p:cNvPr id="53" name="图形 52" descr="直箭头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129063AF-BF31-C8A5-B2D9-21A4D040C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8292" y="6388702"/>
              <a:ext cx="597024" cy="5970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5146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68A19F2-BF14-1C68-B926-9B63340F9E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525"/>
          <a:stretch/>
        </p:blipFill>
        <p:spPr>
          <a:xfrm>
            <a:off x="5095669" y="1552314"/>
            <a:ext cx="7075806" cy="3349306"/>
          </a:xfrm>
          <a:prstGeom prst="rect">
            <a:avLst/>
          </a:prstGeom>
        </p:spPr>
      </p:pic>
      <p:graphicFrame>
        <p:nvGraphicFramePr>
          <p:cNvPr id="2" name="图示 1">
            <a:extLst>
              <a:ext uri="{FF2B5EF4-FFF2-40B4-BE49-F238E27FC236}">
                <a16:creationId xmlns:a16="http://schemas.microsoft.com/office/drawing/2014/main" id="{463586B4-15CF-A165-0960-9E705A0C0B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5282312"/>
              </p:ext>
            </p:extLst>
          </p:nvPr>
        </p:nvGraphicFramePr>
        <p:xfrm>
          <a:off x="3298" y="1286492"/>
          <a:ext cx="6288446" cy="37888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748A6FDE-FE26-F5BD-96D6-8A5B957EF5C3}"/>
              </a:ext>
            </a:extLst>
          </p:cNvPr>
          <p:cNvSpPr txBox="1">
            <a:spLocks/>
          </p:cNvSpPr>
          <p:nvPr/>
        </p:nvSpPr>
        <p:spPr>
          <a:xfrm>
            <a:off x="20525" y="-13115"/>
            <a:ext cx="11659768" cy="3757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Mapping age and basal conditions of ice in the Dome Fuji region, Antarctica</a:t>
            </a:r>
            <a:endParaRPr kumimoji="0" lang="en-DE" sz="26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38BB5CF-1DB6-FB43-6096-9826726D5850}"/>
              </a:ext>
            </a:extLst>
          </p:cNvPr>
          <p:cNvCxnSpPr>
            <a:cxnSpLocks/>
          </p:cNvCxnSpPr>
          <p:nvPr/>
        </p:nvCxnSpPr>
        <p:spPr>
          <a:xfrm>
            <a:off x="-13920" y="884538"/>
            <a:ext cx="12185395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7" name="图片 6">
            <a:extLst>
              <a:ext uri="{FF2B5EF4-FFF2-40B4-BE49-F238E27FC236}">
                <a16:creationId xmlns:a16="http://schemas.microsoft.com/office/drawing/2014/main" id="{1F05A7D5-0062-5C69-6EF9-A7FCBB267F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9346" y="383093"/>
            <a:ext cx="1235620" cy="565231"/>
          </a:xfrm>
          <a:prstGeom prst="rect">
            <a:avLst/>
          </a:prstGeom>
        </p:spPr>
      </p:pic>
      <p:pic>
        <p:nvPicPr>
          <p:cNvPr id="8" name="Picture 33">
            <a:extLst>
              <a:ext uri="{FF2B5EF4-FFF2-40B4-BE49-F238E27FC236}">
                <a16:creationId xmlns:a16="http://schemas.microsoft.com/office/drawing/2014/main" id="{EC7311BC-525A-D6DB-4321-415B4A21DD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63830" y="-16362"/>
            <a:ext cx="628170" cy="87944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19E59D72-A10D-9AA0-7EAC-44C721DDF744}"/>
              </a:ext>
            </a:extLst>
          </p:cNvPr>
          <p:cNvSpPr txBox="1">
            <a:spLocks/>
          </p:cNvSpPr>
          <p:nvPr/>
        </p:nvSpPr>
        <p:spPr>
          <a:xfrm>
            <a:off x="-89991" y="524192"/>
            <a:ext cx="9217893" cy="3737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Heiti TC Medium" pitchFamily="2" charset="-128"/>
                <a:cs typeface="Times New Roman" panose="02020603050405020304" pitchFamily="18" charset="0"/>
              </a:rPr>
              <a:t>Zhuo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Heiti TC Medium" pitchFamily="2" charset="-128"/>
                <a:cs typeface="Times New Roman" panose="02020603050405020304" pitchFamily="18" charset="0"/>
              </a:rPr>
              <a:t> Wang, Olaf Eisen, Ailsa Chung, Daniel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Heiti TC Medium" pitchFamily="2" charset="-128"/>
                <a:cs typeface="Times New Roman" panose="02020603050405020304" pitchFamily="18" charset="0"/>
              </a:rPr>
              <a:t>Steinhage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Heiti TC Medium" pitchFamily="2" charset="-128"/>
                <a:cs typeface="Times New Roman" panose="02020603050405020304" pitchFamily="18" charset="0"/>
              </a:rPr>
              <a:t>, Frédéric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Heiti TC Medium" pitchFamily="2" charset="-128"/>
                <a:cs typeface="Times New Roman" panose="02020603050405020304" pitchFamily="18" charset="0"/>
              </a:rPr>
              <a:t>Parrenin</a:t>
            </a:r>
            <a:r>
              <a:rPr lang="en-US" altLang="zh-CN" sz="1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Heiti TC Medium" pitchFamily="2" charset="-128"/>
                <a:cs typeface="Times New Roman" panose="02020603050405020304" pitchFamily="18" charset="0"/>
              </a:rPr>
              <a:t> and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Heiti TC Medium" pitchFamily="2" charset="-128"/>
                <a:cs typeface="Times New Roman" panose="02020603050405020304" pitchFamily="18" charset="0"/>
              </a:rPr>
              <a:t> Johannes Freitag</a:t>
            </a:r>
          </a:p>
        </p:txBody>
      </p:sp>
      <p:graphicFrame>
        <p:nvGraphicFramePr>
          <p:cNvPr id="13" name="图示 12">
            <a:extLst>
              <a:ext uri="{FF2B5EF4-FFF2-40B4-BE49-F238E27FC236}">
                <a16:creationId xmlns:a16="http://schemas.microsoft.com/office/drawing/2014/main" id="{484D9DAA-68F8-5966-D962-B6175C3311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3584544"/>
              </p:ext>
            </p:extLst>
          </p:nvPr>
        </p:nvGraphicFramePr>
        <p:xfrm>
          <a:off x="-365818" y="3740272"/>
          <a:ext cx="6288446" cy="37888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ED942DBE-B251-D0A8-4CA6-28E486626AA2}"/>
              </a:ext>
            </a:extLst>
          </p:cNvPr>
          <p:cNvCxnSpPr>
            <a:cxnSpLocks/>
          </p:cNvCxnSpPr>
          <p:nvPr/>
        </p:nvCxnSpPr>
        <p:spPr>
          <a:xfrm>
            <a:off x="5078891" y="863078"/>
            <a:ext cx="0" cy="599492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1">
            <a:extLst>
              <a:ext uri="{FF2B5EF4-FFF2-40B4-BE49-F238E27FC236}">
                <a16:creationId xmlns:a16="http://schemas.microsoft.com/office/drawing/2014/main" id="{D93696C3-3682-6D35-012C-6ED15860954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3920" y="948324"/>
            <a:ext cx="1019639" cy="1019639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9E206D96-EA1A-C407-9FBF-951918973991}"/>
              </a:ext>
            </a:extLst>
          </p:cNvPr>
          <p:cNvSpPr txBox="1"/>
          <p:nvPr/>
        </p:nvSpPr>
        <p:spPr>
          <a:xfrm>
            <a:off x="1384036" y="1179156"/>
            <a:ext cx="2477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Pico 3a.11</a:t>
            </a:r>
            <a:endParaRPr lang="zh-CN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1F1153F-CBC2-526A-2B13-E04D1E04A3EB}"/>
              </a:ext>
            </a:extLst>
          </p:cNvPr>
          <p:cNvSpPr txBox="1"/>
          <p:nvPr/>
        </p:nvSpPr>
        <p:spPr>
          <a:xfrm>
            <a:off x="4533606" y="948324"/>
            <a:ext cx="5083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Our preprint in discussion</a:t>
            </a:r>
            <a:endParaRPr lang="zh-CN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FF0880E6-8C64-CD32-3601-3A38A1C827DC}"/>
              </a:ext>
            </a:extLst>
          </p:cNvPr>
          <p:cNvCxnSpPr>
            <a:cxnSpLocks/>
          </p:cNvCxnSpPr>
          <p:nvPr/>
        </p:nvCxnSpPr>
        <p:spPr>
          <a:xfrm>
            <a:off x="5095669" y="5105599"/>
            <a:ext cx="7075806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47728682-981A-28CA-46F7-8EE730E36EEC}"/>
              </a:ext>
            </a:extLst>
          </p:cNvPr>
          <p:cNvSpPr txBox="1"/>
          <p:nvPr/>
        </p:nvSpPr>
        <p:spPr>
          <a:xfrm>
            <a:off x="5118548" y="5108186"/>
            <a:ext cx="70529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400" b="1" dirty="0"/>
              <a:t>Reference</a:t>
            </a:r>
          </a:p>
          <a:p>
            <a:pPr algn="just"/>
            <a:r>
              <a:rPr lang="en-US" altLang="zh-CN" sz="1400" b="0" dirty="0">
                <a:solidFill>
                  <a:srgbClr val="1C1D1E"/>
                </a:solidFill>
                <a:effectLst/>
              </a:rPr>
              <a:t>Berends, C. J., Köhler, P., Lourens, L. J., and van de Wal, R. S. W: On the cause of the mid-Pleistocene transition, Reviews of Geophysics, 59, e2020RG000727, 2021</a:t>
            </a:r>
          </a:p>
          <a:p>
            <a:pPr algn="just"/>
            <a:endParaRPr lang="en-US" altLang="zh-CN" sz="1400" b="0" dirty="0">
              <a:solidFill>
                <a:srgbClr val="1C1D1E"/>
              </a:solidFill>
              <a:effectLst/>
            </a:endParaRPr>
          </a:p>
          <a:p>
            <a:pPr algn="just"/>
            <a:r>
              <a:rPr lang="en-US" altLang="zh-CN" sz="1400" b="0" dirty="0" err="1">
                <a:solidFill>
                  <a:srgbClr val="464646"/>
                </a:solidFill>
                <a:effectLst/>
              </a:rPr>
              <a:t>Parrenin</a:t>
            </a:r>
            <a:r>
              <a:rPr lang="en-US" altLang="zh-CN" sz="1400" b="0" dirty="0">
                <a:solidFill>
                  <a:srgbClr val="464646"/>
                </a:solidFill>
                <a:effectLst/>
              </a:rPr>
              <a:t>, F., </a:t>
            </a:r>
            <a:r>
              <a:rPr lang="en-US" altLang="zh-CN" sz="1400" b="0" dirty="0" err="1">
                <a:solidFill>
                  <a:srgbClr val="464646"/>
                </a:solidFill>
                <a:effectLst/>
              </a:rPr>
              <a:t>Cavitte</a:t>
            </a:r>
            <a:r>
              <a:rPr lang="en-US" altLang="zh-CN" sz="1400" b="0" dirty="0">
                <a:solidFill>
                  <a:srgbClr val="464646"/>
                </a:solidFill>
                <a:effectLst/>
              </a:rPr>
              <a:t>, M. G. P., Blankenship, D. D., </a:t>
            </a:r>
            <a:r>
              <a:rPr lang="en-US" altLang="zh-CN" sz="1400" b="0" dirty="0" err="1">
                <a:solidFill>
                  <a:srgbClr val="464646"/>
                </a:solidFill>
                <a:effectLst/>
              </a:rPr>
              <a:t>Chappellaz</a:t>
            </a:r>
            <a:r>
              <a:rPr lang="en-US" altLang="zh-CN" sz="1400" b="0" dirty="0">
                <a:solidFill>
                  <a:srgbClr val="464646"/>
                </a:solidFill>
                <a:effectLst/>
              </a:rPr>
              <a:t>, J., Fischer, H., </a:t>
            </a:r>
            <a:r>
              <a:rPr lang="en-US" altLang="zh-CN" sz="1400" b="0" dirty="0" err="1">
                <a:solidFill>
                  <a:srgbClr val="464646"/>
                </a:solidFill>
                <a:effectLst/>
              </a:rPr>
              <a:t>Gagliardini</a:t>
            </a:r>
            <a:r>
              <a:rPr lang="en-US" altLang="zh-CN" sz="1400" b="0" dirty="0">
                <a:solidFill>
                  <a:srgbClr val="464646"/>
                </a:solidFill>
                <a:effectLst/>
              </a:rPr>
              <a:t>, O., Masson-</a:t>
            </a:r>
            <a:r>
              <a:rPr lang="en-US" altLang="zh-CN" sz="1400" b="0" dirty="0" err="1">
                <a:solidFill>
                  <a:srgbClr val="464646"/>
                </a:solidFill>
                <a:effectLst/>
              </a:rPr>
              <a:t>Delmotte</a:t>
            </a:r>
            <a:r>
              <a:rPr lang="en-US" altLang="zh-CN" sz="1400" b="0" dirty="0">
                <a:solidFill>
                  <a:srgbClr val="464646"/>
                </a:solidFill>
                <a:effectLst/>
              </a:rPr>
              <a:t>, V., </a:t>
            </a:r>
            <a:r>
              <a:rPr lang="en-US" altLang="zh-CN" sz="1400" b="0" dirty="0" err="1">
                <a:solidFill>
                  <a:srgbClr val="464646"/>
                </a:solidFill>
                <a:effectLst/>
              </a:rPr>
              <a:t>Passalacqua</a:t>
            </a:r>
            <a:r>
              <a:rPr lang="en-US" altLang="zh-CN" sz="1400" b="0" dirty="0">
                <a:solidFill>
                  <a:srgbClr val="464646"/>
                </a:solidFill>
                <a:effectLst/>
              </a:rPr>
              <a:t>, O., Ritz, C., Roberts, J., </a:t>
            </a:r>
            <a:r>
              <a:rPr lang="en-US" altLang="zh-CN" sz="1400" b="0" dirty="0" err="1">
                <a:solidFill>
                  <a:srgbClr val="464646"/>
                </a:solidFill>
                <a:effectLst/>
              </a:rPr>
              <a:t>Siegert</a:t>
            </a:r>
            <a:r>
              <a:rPr lang="en-US" altLang="zh-CN" sz="1400" b="0" dirty="0">
                <a:solidFill>
                  <a:srgbClr val="464646"/>
                </a:solidFill>
                <a:effectLst/>
              </a:rPr>
              <a:t>, M. J., and Young, D. A.: Is there 1.5-million-year-old ice near Dome C, Antarctica?, The Cryosphere, 11, 2427–2437, 2017</a:t>
            </a:r>
            <a:endParaRPr lang="en-US" altLang="zh-CN" sz="1400" dirty="0"/>
          </a:p>
          <a:p>
            <a:pPr algn="just"/>
            <a:endParaRPr lang="en-US" altLang="zh-CN" sz="1400" dirty="0"/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A697F70F-63D6-D625-98E4-9E2A94F4E7C1}"/>
              </a:ext>
            </a:extLst>
          </p:cNvPr>
          <p:cNvGrpSpPr/>
          <p:nvPr/>
        </p:nvGrpSpPr>
        <p:grpSpPr>
          <a:xfrm>
            <a:off x="46534" y="6333809"/>
            <a:ext cx="1547374" cy="607038"/>
            <a:chOff x="38292" y="6297519"/>
            <a:chExt cx="1772153" cy="694469"/>
          </a:xfrm>
        </p:grpSpPr>
        <p:pic>
          <p:nvPicPr>
            <p:cNvPr id="29" name="Graphic 4" descr="Bank">
              <a:hlinkClick r:id="rId16" action="ppaction://hlinksldjump"/>
              <a:extLst>
                <a:ext uri="{FF2B5EF4-FFF2-40B4-BE49-F238E27FC236}">
                  <a16:creationId xmlns:a16="http://schemas.microsoft.com/office/drawing/2014/main" id="{5423FFD7-FEF9-F617-0359-31371B57B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621055" y="6297519"/>
              <a:ext cx="597023" cy="597023"/>
            </a:xfrm>
            <a:prstGeom prst="rect">
              <a:avLst/>
            </a:prstGeom>
          </p:spPr>
        </p:pic>
        <p:pic>
          <p:nvPicPr>
            <p:cNvPr id="30" name="图形 29" descr="箭头轻微弯曲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02CE0BE-7E18-7301-48C2-3044F42B9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207159" y="6388702"/>
              <a:ext cx="603286" cy="603286"/>
            </a:xfrm>
            <a:prstGeom prst="rect">
              <a:avLst/>
            </a:prstGeom>
          </p:spPr>
        </p:pic>
        <p:pic>
          <p:nvPicPr>
            <p:cNvPr id="31" name="图形 30" descr="直箭头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35C5629-5BF2-8B4B-4203-B5EA317F8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38292" y="6388702"/>
              <a:ext cx="597024" cy="5970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4888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674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2000"/>
                    </a14:imgEffect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34C0A-0F27-0FB9-2C34-B272320E28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488" y="9053"/>
            <a:ext cx="12097512" cy="1741866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en-GB" sz="4000" b="1" dirty="0">
                <a:latin typeface="Rockwell" panose="02060603020205020403" pitchFamily="18" charset="0"/>
                <a:ea typeface="Tahoma" panose="020B0604030504040204" pitchFamily="34" charset="0"/>
                <a:cs typeface="Arial" panose="020B0604020202020204" pitchFamily="34" charset="0"/>
              </a:rPr>
              <a:t>Mapping age and basal conditions of ice in the Dome Fuji region, Antarctica</a:t>
            </a:r>
            <a:endParaRPr lang="en-DE" sz="4000" b="1" dirty="0">
              <a:latin typeface="Rockwell" panose="02060603020205020403" pitchFamily="18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45DBD1-C8B9-20AA-D700-B418BFEBFF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810161"/>
            <a:ext cx="12192000" cy="1177976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dirty="0" err="1">
                <a:latin typeface="Rockwell" panose="02060603020205020403" pitchFamily="18" charset="0"/>
                <a:ea typeface="Tahoma" panose="020B0604030504040204" pitchFamily="34" charset="0"/>
                <a:cs typeface="Arial" panose="020B0604020202020204" pitchFamily="34" charset="0"/>
              </a:rPr>
              <a:t>Zhuo</a:t>
            </a:r>
            <a:r>
              <a:rPr lang="en-US" altLang="zh-CN" dirty="0">
                <a:latin typeface="Rockwell" panose="02060603020205020403" pitchFamily="18" charset="0"/>
                <a:ea typeface="Tahoma" panose="020B0604030504040204" pitchFamily="34" charset="0"/>
                <a:cs typeface="Arial" panose="020B0604020202020204" pitchFamily="34" charset="0"/>
              </a:rPr>
              <a:t> Wang, Olaf Eisen, Ailsa Chung, Daniel </a:t>
            </a:r>
            <a:r>
              <a:rPr lang="en-US" altLang="zh-CN" dirty="0" err="1">
                <a:latin typeface="Rockwell" panose="02060603020205020403" pitchFamily="18" charset="0"/>
                <a:ea typeface="Tahoma" panose="020B0604030504040204" pitchFamily="34" charset="0"/>
                <a:cs typeface="Arial" panose="020B0604020202020204" pitchFamily="34" charset="0"/>
              </a:rPr>
              <a:t>Steinhage</a:t>
            </a:r>
            <a:r>
              <a:rPr lang="en-US" altLang="zh-CN" dirty="0">
                <a:latin typeface="Rockwell" panose="02060603020205020403" pitchFamily="18" charset="0"/>
                <a:ea typeface="Tahoma" panose="020B0604030504040204" pitchFamily="34" charset="0"/>
                <a:cs typeface="Arial" panose="020B0604020202020204" pitchFamily="34" charset="0"/>
              </a:rPr>
              <a:t>, Frédéric </a:t>
            </a:r>
            <a:r>
              <a:rPr lang="en-US" altLang="zh-CN" dirty="0" err="1">
                <a:latin typeface="Rockwell" panose="02060603020205020403" pitchFamily="18" charset="0"/>
                <a:ea typeface="Tahoma" panose="020B0604030504040204" pitchFamily="34" charset="0"/>
                <a:cs typeface="Arial" panose="020B0604020202020204" pitchFamily="34" charset="0"/>
              </a:rPr>
              <a:t>Parrenin</a:t>
            </a:r>
            <a:r>
              <a:rPr lang="en-US" altLang="zh-CN" dirty="0">
                <a:latin typeface="Rockwell" panose="02060603020205020403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dirty="0">
                <a:latin typeface="Rockwell" panose="02060603020205020403" pitchFamily="18" charset="0"/>
                <a:ea typeface="Tahoma" panose="020B0604030504040204" pitchFamily="34" charset="0"/>
                <a:cs typeface="Arial" panose="020B0604020202020204" pitchFamily="34" charset="0"/>
              </a:rPr>
              <a:t>and Johannes Freitag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altLang="zh-CN" dirty="0">
              <a:latin typeface="Rockwell" panose="02060603020205020403" pitchFamily="18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dirty="0">
                <a:latin typeface="Rockwell" panose="02060603020205020403" pitchFamily="18" charset="0"/>
                <a:ea typeface="Tahoma" panose="020B0604030504040204" pitchFamily="34" charset="0"/>
                <a:cs typeface="Arial" panose="020B0604020202020204" pitchFamily="34" charset="0"/>
              </a:rPr>
              <a:t>April 23 – 28, Vienna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altLang="zh-CN" dirty="0">
              <a:latin typeface="Rockwell" panose="02060603020205020403" pitchFamily="18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39F1F5-8CCC-ECFA-E1A7-AEF105EBAEC6}"/>
              </a:ext>
            </a:extLst>
          </p:cNvPr>
          <p:cNvSpPr txBox="1"/>
          <p:nvPr/>
        </p:nvSpPr>
        <p:spPr>
          <a:xfrm>
            <a:off x="4936210" y="55018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C70DD67-C3A4-BC62-D511-E6E4D88E4A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4509" y="4952919"/>
            <a:ext cx="2494059" cy="24940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FE715B4-D733-0FF9-BE66-7D7AEF75C1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021" y="5686564"/>
            <a:ext cx="2185968" cy="9179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E4877BA-6D71-846C-DFB6-BFDAD28808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8418" y="5809463"/>
            <a:ext cx="1690456" cy="10367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6114A1A-5A92-C73F-934F-4C6026E070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0056" y="5680024"/>
            <a:ext cx="1185479" cy="1177976"/>
          </a:xfrm>
          <a:prstGeom prst="rect">
            <a:avLst/>
          </a:prstGeom>
        </p:spPr>
      </p:pic>
      <p:sp>
        <p:nvSpPr>
          <p:cNvPr id="31" name="TextBox 30">
            <a:hlinkClick r:id="rId9" action="ppaction://hlinksldjump"/>
            <a:extLst>
              <a:ext uri="{FF2B5EF4-FFF2-40B4-BE49-F238E27FC236}">
                <a16:creationId xmlns:a16="http://schemas.microsoft.com/office/drawing/2014/main" id="{CB9B04EC-C32D-FCD2-357D-043CBA8CC5B8}"/>
              </a:ext>
            </a:extLst>
          </p:cNvPr>
          <p:cNvSpPr txBox="1"/>
          <p:nvPr/>
        </p:nvSpPr>
        <p:spPr>
          <a:xfrm>
            <a:off x="5705829" y="4805300"/>
            <a:ext cx="9204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u="sng" dirty="0">
                <a:latin typeface="Rockwell" panose="02060603020205020403" pitchFamily="18" charset="77"/>
                <a:cs typeface="APPLE CHANCERY" panose="03020702040506060504" pitchFamily="66" charset="-79"/>
              </a:rPr>
              <a:t>Menu</a:t>
            </a:r>
            <a:endParaRPr lang="en-US" sz="2000" b="1" u="sng" dirty="0">
              <a:latin typeface="Rockwell" panose="02060603020205020403" pitchFamily="18" charset="77"/>
              <a:cs typeface="APPLE CHANCERY" panose="03020702040506060504" pitchFamily="66" charset="-79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C632B19-63FE-D012-2A37-B85FDD75EA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63075" y="5429075"/>
            <a:ext cx="1419872" cy="141987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7B381F7-AF35-702B-153E-371CBE6AD5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00343" y="1018330"/>
            <a:ext cx="2093993" cy="957890"/>
          </a:xfrm>
          <a:prstGeom prst="rect">
            <a:avLst/>
          </a:prstGeom>
        </p:spPr>
      </p:pic>
      <p:pic>
        <p:nvPicPr>
          <p:cNvPr id="6" name="图形 5" descr="箭头轻微弯曲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42E6972-154F-07F9-B7A5-D931D3461B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626274" y="4750752"/>
            <a:ext cx="603286" cy="603286"/>
          </a:xfrm>
          <a:prstGeom prst="rect">
            <a:avLst/>
          </a:prstGeom>
        </p:spPr>
      </p:pic>
      <p:pic>
        <p:nvPicPr>
          <p:cNvPr id="10" name="图形 9" descr="直箭头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5657EB3-06C7-282A-2CE9-A421DDC0568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058934" y="4750752"/>
            <a:ext cx="597024" cy="59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631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itle 1">
            <a:extLst>
              <a:ext uri="{FF2B5EF4-FFF2-40B4-BE49-F238E27FC236}">
                <a16:creationId xmlns:a16="http://schemas.microsoft.com/office/drawing/2014/main" id="{B7DCFE53-7FBA-1973-3CB0-87D75FDB74C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ckwell" panose="02060603020205020403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Mapping age and basal conditions of ice in the Dome Fuji region, Antarctica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Rockwell" panose="02060603020205020403" pitchFamily="18" charset="0"/>
              <a:cs typeface="Times New Roman" panose="02020603050405020304" pitchFamily="18" charset="0"/>
            </a:endParaRPr>
          </a:p>
        </p:txBody>
      </p:sp>
      <p:pic>
        <p:nvPicPr>
          <p:cNvPr id="180" name="Picture 179">
            <a:extLst>
              <a:ext uri="{FF2B5EF4-FFF2-40B4-BE49-F238E27FC236}">
                <a16:creationId xmlns:a16="http://schemas.microsoft.com/office/drawing/2014/main" id="{AF3F0328-F558-92AC-51C4-8221E3A39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2" y="1417177"/>
            <a:ext cx="1333500" cy="1333500"/>
          </a:xfrm>
          <a:prstGeom prst="rect">
            <a:avLst/>
          </a:prstGeom>
        </p:spPr>
      </p:pic>
      <p:grpSp>
        <p:nvGrpSpPr>
          <p:cNvPr id="3" name="Group 462"/>
          <p:cNvGrpSpPr>
            <a:grpSpLocks/>
          </p:cNvGrpSpPr>
          <p:nvPr/>
        </p:nvGrpSpPr>
        <p:grpSpPr bwMode="auto">
          <a:xfrm>
            <a:off x="2204176" y="1403975"/>
            <a:ext cx="9542463" cy="1384300"/>
            <a:chOff x="-251" y="867"/>
            <a:chExt cx="6011" cy="872"/>
          </a:xfrm>
        </p:grpSpPr>
        <p:grpSp>
          <p:nvGrpSpPr>
            <p:cNvPr id="4" name="Group 23"/>
            <p:cNvGrpSpPr>
              <a:grpSpLocks/>
            </p:cNvGrpSpPr>
            <p:nvPr/>
          </p:nvGrpSpPr>
          <p:grpSpPr bwMode="auto">
            <a:xfrm>
              <a:off x="0" y="1623"/>
              <a:ext cx="5760" cy="68"/>
              <a:chOff x="0" y="2086"/>
              <a:chExt cx="5760" cy="1056"/>
            </a:xfrm>
          </p:grpSpPr>
          <p:sp>
            <p:nvSpPr>
              <p:cNvPr id="44" name="Rectangle 3"/>
              <p:cNvSpPr>
                <a:spLocks noChangeArrowheads="1"/>
              </p:cNvSpPr>
              <p:nvPr/>
            </p:nvSpPr>
            <p:spPr bwMode="gray">
              <a:xfrm>
                <a:off x="0" y="2325"/>
                <a:ext cx="5760" cy="817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90000" rIns="72000" bIns="90000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algn="ctr"/>
                <a:endParaRPr lang="zh-CN" altLang="zh-CN" sz="1800" noProof="1">
                  <a:ea typeface="黑体" pitchFamily="49" charset="-122"/>
                  <a:cs typeface="Arial" charset="0"/>
                </a:endParaRPr>
              </a:p>
            </p:txBody>
          </p:sp>
          <p:sp>
            <p:nvSpPr>
              <p:cNvPr id="45" name="Rectangle 25"/>
              <p:cNvSpPr>
                <a:spLocks noChangeArrowheads="1"/>
              </p:cNvSpPr>
              <p:nvPr/>
            </p:nvSpPr>
            <p:spPr bwMode="gray">
              <a:xfrm flipV="1">
                <a:off x="0" y="2086"/>
                <a:ext cx="5760" cy="246"/>
              </a:xfrm>
              <a:prstGeom prst="rect">
                <a:avLst/>
              </a:prstGeom>
              <a:gradFill rotWithShape="1">
                <a:gsLst>
                  <a:gs pos="0">
                    <a:srgbClr val="DBDBDB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lIns="90000" tIns="90000" rIns="72000" bIns="90000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algn="ctr"/>
                <a:endParaRPr lang="zh-CN" altLang="zh-CN" sz="1800" noProof="1">
                  <a:ea typeface="黑体" pitchFamily="49" charset="-122"/>
                  <a:cs typeface="Arial" charset="0"/>
                </a:endParaRPr>
              </a:p>
            </p:txBody>
          </p:sp>
        </p:grpSp>
        <p:grpSp>
          <p:nvGrpSpPr>
            <p:cNvPr id="5" name="Group 220"/>
            <p:cNvGrpSpPr>
              <a:grpSpLocks/>
            </p:cNvGrpSpPr>
            <p:nvPr/>
          </p:nvGrpSpPr>
          <p:grpSpPr bwMode="auto">
            <a:xfrm>
              <a:off x="-251" y="867"/>
              <a:ext cx="2632" cy="872"/>
              <a:chOff x="203" y="935"/>
              <a:chExt cx="2291" cy="759"/>
            </a:xfrm>
          </p:grpSpPr>
          <p:pic>
            <p:nvPicPr>
              <p:cNvPr id="7" name="Picture 180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7" y="1175"/>
                <a:ext cx="982" cy="4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8" name="Freeform 181"/>
              <p:cNvSpPr>
                <a:spLocks/>
              </p:cNvSpPr>
              <p:nvPr/>
            </p:nvSpPr>
            <p:spPr bwMode="auto">
              <a:xfrm>
                <a:off x="753" y="935"/>
                <a:ext cx="1127" cy="669"/>
              </a:xfrm>
              <a:custGeom>
                <a:avLst/>
                <a:gdLst>
                  <a:gd name="T0" fmla="*/ 1505 w 2561"/>
                  <a:gd name="T1" fmla="*/ 33 h 1520"/>
                  <a:gd name="T2" fmla="*/ 1663 w 2561"/>
                  <a:gd name="T3" fmla="*/ 68 h 1520"/>
                  <a:gd name="T4" fmla="*/ 2561 w 2561"/>
                  <a:gd name="T5" fmla="*/ 1518 h 1520"/>
                  <a:gd name="T6" fmla="*/ 304 w 2561"/>
                  <a:gd name="T7" fmla="*/ 1520 h 1520"/>
                  <a:gd name="T8" fmla="*/ 33 w 2561"/>
                  <a:gd name="T9" fmla="*/ 1086 h 1520"/>
                  <a:gd name="T10" fmla="*/ 68 w 2561"/>
                  <a:gd name="T11" fmla="*/ 928 h 1520"/>
                  <a:gd name="T12" fmla="*/ 1505 w 2561"/>
                  <a:gd name="T13" fmla="*/ 33 h 1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61" h="1520">
                    <a:moveTo>
                      <a:pt x="1505" y="33"/>
                    </a:moveTo>
                    <a:cubicBezTo>
                      <a:pt x="1556" y="0"/>
                      <a:pt x="1627" y="17"/>
                      <a:pt x="1663" y="68"/>
                    </a:cubicBezTo>
                    <a:cubicBezTo>
                      <a:pt x="2558" y="1505"/>
                      <a:pt x="2561" y="1518"/>
                      <a:pt x="2561" y="1518"/>
                    </a:cubicBezTo>
                    <a:cubicBezTo>
                      <a:pt x="2257" y="1520"/>
                      <a:pt x="752" y="1520"/>
                      <a:pt x="304" y="1520"/>
                    </a:cubicBezTo>
                    <a:cubicBezTo>
                      <a:pt x="155" y="1281"/>
                      <a:pt x="72" y="1185"/>
                      <a:pt x="33" y="1086"/>
                    </a:cubicBezTo>
                    <a:cubicBezTo>
                      <a:pt x="0" y="1032"/>
                      <a:pt x="17" y="961"/>
                      <a:pt x="68" y="928"/>
                    </a:cubicBezTo>
                    <a:cubicBezTo>
                      <a:pt x="1505" y="33"/>
                      <a:pt x="1505" y="33"/>
                      <a:pt x="1505" y="33"/>
                    </a:cubicBezTo>
                  </a:path>
                </a:pathLst>
              </a:custGeom>
              <a:solidFill>
                <a:schemeClr val="accent1">
                  <a:alpha val="2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" name="Freeform 182"/>
              <p:cNvSpPr>
                <a:spLocks/>
              </p:cNvSpPr>
              <p:nvPr/>
            </p:nvSpPr>
            <p:spPr bwMode="auto">
              <a:xfrm>
                <a:off x="739" y="947"/>
                <a:ext cx="1126" cy="661"/>
              </a:xfrm>
              <a:custGeom>
                <a:avLst/>
                <a:gdLst>
                  <a:gd name="T0" fmla="*/ 1505 w 2559"/>
                  <a:gd name="T1" fmla="*/ 33 h 1504"/>
                  <a:gd name="T2" fmla="*/ 1663 w 2559"/>
                  <a:gd name="T3" fmla="*/ 71 h 1504"/>
                  <a:gd name="T4" fmla="*/ 2556 w 2559"/>
                  <a:gd name="T5" fmla="*/ 1494 h 1504"/>
                  <a:gd name="T6" fmla="*/ 279 w 2559"/>
                  <a:gd name="T7" fmla="*/ 1492 h 1504"/>
                  <a:gd name="T8" fmla="*/ 33 w 2559"/>
                  <a:gd name="T9" fmla="*/ 1089 h 1504"/>
                  <a:gd name="T10" fmla="*/ 71 w 2559"/>
                  <a:gd name="T11" fmla="*/ 930 h 1504"/>
                  <a:gd name="T12" fmla="*/ 1505 w 2559"/>
                  <a:gd name="T13" fmla="*/ 33 h 1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59" h="1504">
                    <a:moveTo>
                      <a:pt x="1505" y="33"/>
                    </a:moveTo>
                    <a:cubicBezTo>
                      <a:pt x="1559" y="0"/>
                      <a:pt x="1630" y="17"/>
                      <a:pt x="1663" y="71"/>
                    </a:cubicBezTo>
                    <a:cubicBezTo>
                      <a:pt x="2559" y="1504"/>
                      <a:pt x="2556" y="1494"/>
                      <a:pt x="2556" y="1494"/>
                    </a:cubicBezTo>
                    <a:cubicBezTo>
                      <a:pt x="2274" y="1492"/>
                      <a:pt x="747" y="1494"/>
                      <a:pt x="279" y="1492"/>
                    </a:cubicBezTo>
                    <a:cubicBezTo>
                      <a:pt x="130" y="1253"/>
                      <a:pt x="69" y="1183"/>
                      <a:pt x="33" y="1089"/>
                    </a:cubicBezTo>
                    <a:cubicBezTo>
                      <a:pt x="0" y="1034"/>
                      <a:pt x="17" y="964"/>
                      <a:pt x="71" y="930"/>
                    </a:cubicBezTo>
                    <a:cubicBezTo>
                      <a:pt x="1505" y="33"/>
                      <a:pt x="1505" y="33"/>
                      <a:pt x="1505" y="33"/>
                    </a:cubicBezTo>
                  </a:path>
                </a:pathLst>
              </a:custGeom>
              <a:solidFill>
                <a:srgbClr val="343F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" name="Freeform 188"/>
              <p:cNvSpPr>
                <a:spLocks/>
              </p:cNvSpPr>
              <p:nvPr/>
            </p:nvSpPr>
            <p:spPr bwMode="auto">
              <a:xfrm>
                <a:off x="747" y="942"/>
                <a:ext cx="1128" cy="694"/>
              </a:xfrm>
              <a:custGeom>
                <a:avLst/>
                <a:gdLst>
                  <a:gd name="T0" fmla="*/ 1505 w 2564"/>
                  <a:gd name="T1" fmla="*/ 33 h 1577"/>
                  <a:gd name="T2" fmla="*/ 1663 w 2564"/>
                  <a:gd name="T3" fmla="*/ 68 h 1577"/>
                  <a:gd name="T4" fmla="*/ 2564 w 2564"/>
                  <a:gd name="T5" fmla="*/ 1506 h 1577"/>
                  <a:gd name="T6" fmla="*/ 290 w 2564"/>
                  <a:gd name="T7" fmla="*/ 1506 h 1577"/>
                  <a:gd name="T8" fmla="*/ 295 w 2564"/>
                  <a:gd name="T9" fmla="*/ 1507 h 1577"/>
                  <a:gd name="T10" fmla="*/ 33 w 2564"/>
                  <a:gd name="T11" fmla="*/ 1086 h 1577"/>
                  <a:gd name="T12" fmla="*/ 69 w 2564"/>
                  <a:gd name="T13" fmla="*/ 928 h 1577"/>
                  <a:gd name="T14" fmla="*/ 1505 w 2564"/>
                  <a:gd name="T15" fmla="*/ 33 h 1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64" h="1577">
                    <a:moveTo>
                      <a:pt x="1505" y="33"/>
                    </a:moveTo>
                    <a:cubicBezTo>
                      <a:pt x="1557" y="0"/>
                      <a:pt x="1628" y="17"/>
                      <a:pt x="1663" y="68"/>
                    </a:cubicBezTo>
                    <a:cubicBezTo>
                      <a:pt x="2559" y="1505"/>
                      <a:pt x="2564" y="1506"/>
                      <a:pt x="2564" y="1506"/>
                    </a:cubicBezTo>
                    <a:cubicBezTo>
                      <a:pt x="2301" y="1505"/>
                      <a:pt x="667" y="1506"/>
                      <a:pt x="290" y="1506"/>
                    </a:cubicBezTo>
                    <a:cubicBezTo>
                      <a:pt x="184" y="1337"/>
                      <a:pt x="338" y="1577"/>
                      <a:pt x="295" y="1507"/>
                    </a:cubicBezTo>
                    <a:cubicBezTo>
                      <a:pt x="252" y="1437"/>
                      <a:pt x="71" y="1182"/>
                      <a:pt x="33" y="1086"/>
                    </a:cubicBezTo>
                    <a:cubicBezTo>
                      <a:pt x="0" y="1032"/>
                      <a:pt x="14" y="961"/>
                      <a:pt x="69" y="928"/>
                    </a:cubicBezTo>
                    <a:cubicBezTo>
                      <a:pt x="1505" y="33"/>
                      <a:pt x="1505" y="33"/>
                      <a:pt x="1505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" name="Freeform 189"/>
              <p:cNvSpPr>
                <a:spLocks/>
              </p:cNvSpPr>
              <p:nvPr/>
            </p:nvSpPr>
            <p:spPr bwMode="auto">
              <a:xfrm>
                <a:off x="746" y="941"/>
                <a:ext cx="1129" cy="694"/>
              </a:xfrm>
              <a:custGeom>
                <a:avLst/>
                <a:gdLst>
                  <a:gd name="T0" fmla="*/ 1505 w 2564"/>
                  <a:gd name="T1" fmla="*/ 33 h 1577"/>
                  <a:gd name="T2" fmla="*/ 1663 w 2564"/>
                  <a:gd name="T3" fmla="*/ 68 h 1577"/>
                  <a:gd name="T4" fmla="*/ 2564 w 2564"/>
                  <a:gd name="T5" fmla="*/ 1506 h 1577"/>
                  <a:gd name="T6" fmla="*/ 290 w 2564"/>
                  <a:gd name="T7" fmla="*/ 1506 h 1577"/>
                  <a:gd name="T8" fmla="*/ 295 w 2564"/>
                  <a:gd name="T9" fmla="*/ 1507 h 1577"/>
                  <a:gd name="T10" fmla="*/ 33 w 2564"/>
                  <a:gd name="T11" fmla="*/ 1086 h 1577"/>
                  <a:gd name="T12" fmla="*/ 69 w 2564"/>
                  <a:gd name="T13" fmla="*/ 928 h 1577"/>
                  <a:gd name="T14" fmla="*/ 1505 w 2564"/>
                  <a:gd name="T15" fmla="*/ 33 h 1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64" h="1577">
                    <a:moveTo>
                      <a:pt x="1505" y="33"/>
                    </a:moveTo>
                    <a:cubicBezTo>
                      <a:pt x="1557" y="0"/>
                      <a:pt x="1628" y="17"/>
                      <a:pt x="1663" y="68"/>
                    </a:cubicBezTo>
                    <a:cubicBezTo>
                      <a:pt x="2559" y="1505"/>
                      <a:pt x="2564" y="1506"/>
                      <a:pt x="2564" y="1506"/>
                    </a:cubicBezTo>
                    <a:cubicBezTo>
                      <a:pt x="2301" y="1505"/>
                      <a:pt x="667" y="1506"/>
                      <a:pt x="290" y="1506"/>
                    </a:cubicBezTo>
                    <a:cubicBezTo>
                      <a:pt x="184" y="1337"/>
                      <a:pt x="338" y="1577"/>
                      <a:pt x="295" y="1507"/>
                    </a:cubicBezTo>
                    <a:cubicBezTo>
                      <a:pt x="252" y="1437"/>
                      <a:pt x="71" y="1182"/>
                      <a:pt x="33" y="1086"/>
                    </a:cubicBezTo>
                    <a:cubicBezTo>
                      <a:pt x="0" y="1032"/>
                      <a:pt x="14" y="961"/>
                      <a:pt x="69" y="928"/>
                    </a:cubicBezTo>
                    <a:cubicBezTo>
                      <a:pt x="1505" y="33"/>
                      <a:pt x="1505" y="33"/>
                      <a:pt x="1505" y="33"/>
                    </a:cubicBezTo>
                  </a:path>
                </a:pathLst>
              </a:custGeom>
              <a:solidFill>
                <a:schemeClr val="accent5">
                  <a:lumMod val="50000"/>
                  <a:alpha val="7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" name="Text Box 75"/>
              <p:cNvSpPr txBox="1">
                <a:spLocks noChangeArrowheads="1"/>
              </p:cNvSpPr>
              <p:nvPr/>
            </p:nvSpPr>
            <p:spPr bwMode="auto">
              <a:xfrm rot="8899871" flipV="1">
                <a:off x="771" y="1030"/>
                <a:ext cx="529" cy="4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eaLnBrk="1" hangingPunct="1"/>
                <a:r>
                  <a:rPr lang="en-US" altLang="zh-CN" sz="6600" b="1" baseline="-25000" dirty="0">
                    <a:solidFill>
                      <a:schemeClr val="bg1"/>
                    </a:solidFill>
                    <a:ea typeface="Arial Unicode MS" pitchFamily="34" charset="-122"/>
                    <a:cs typeface="Arial Unicode MS" pitchFamily="34" charset="-122"/>
                  </a:rPr>
                  <a:t>00</a:t>
                </a:r>
              </a:p>
            </p:txBody>
          </p:sp>
          <p:grpSp>
            <p:nvGrpSpPr>
              <p:cNvPr id="13" name="Group 380"/>
              <p:cNvGrpSpPr>
                <a:grpSpLocks/>
              </p:cNvGrpSpPr>
              <p:nvPr/>
            </p:nvGrpSpPr>
            <p:grpSpPr bwMode="auto">
              <a:xfrm rot="-1979903">
                <a:off x="1360" y="1230"/>
                <a:ext cx="114" cy="113"/>
                <a:chOff x="1872" y="2352"/>
                <a:chExt cx="240" cy="240"/>
              </a:xfrm>
            </p:grpSpPr>
            <p:grpSp>
              <p:nvGrpSpPr>
                <p:cNvPr id="32" name="Group 381"/>
                <p:cNvGrpSpPr>
                  <a:grpSpLocks/>
                </p:cNvGrpSpPr>
                <p:nvPr/>
              </p:nvGrpSpPr>
              <p:grpSpPr bwMode="auto">
                <a:xfrm>
                  <a:off x="1968" y="2352"/>
                  <a:ext cx="144" cy="240"/>
                  <a:chOff x="1968" y="2352"/>
                  <a:chExt cx="144" cy="240"/>
                </a:xfrm>
              </p:grpSpPr>
              <p:sp>
                <p:nvSpPr>
                  <p:cNvPr id="39" name="Oval 382"/>
                  <p:cNvSpPr>
                    <a:spLocks noChangeArrowheads="1"/>
                  </p:cNvSpPr>
                  <p:nvPr/>
                </p:nvSpPr>
                <p:spPr bwMode="gray">
                  <a:xfrm>
                    <a:off x="1968" y="2352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40" name="Oval 383"/>
                  <p:cNvSpPr>
                    <a:spLocks noChangeArrowheads="1"/>
                  </p:cNvSpPr>
                  <p:nvPr/>
                </p:nvSpPr>
                <p:spPr bwMode="gray">
                  <a:xfrm>
                    <a:off x="2016" y="2400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41" name="Oval 384"/>
                  <p:cNvSpPr>
                    <a:spLocks noChangeArrowheads="1"/>
                  </p:cNvSpPr>
                  <p:nvPr/>
                </p:nvSpPr>
                <p:spPr bwMode="gray">
                  <a:xfrm>
                    <a:off x="2064" y="2448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42" name="Oval 385"/>
                  <p:cNvSpPr>
                    <a:spLocks noChangeArrowheads="1"/>
                  </p:cNvSpPr>
                  <p:nvPr/>
                </p:nvSpPr>
                <p:spPr bwMode="gray">
                  <a:xfrm>
                    <a:off x="2016" y="2496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43" name="Oval 386"/>
                  <p:cNvSpPr>
                    <a:spLocks noChangeArrowheads="1"/>
                  </p:cNvSpPr>
                  <p:nvPr/>
                </p:nvSpPr>
                <p:spPr bwMode="gray">
                  <a:xfrm>
                    <a:off x="1968" y="2544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</p:grpSp>
            <p:grpSp>
              <p:nvGrpSpPr>
                <p:cNvPr id="33" name="Group 387"/>
                <p:cNvGrpSpPr>
                  <a:grpSpLocks/>
                </p:cNvGrpSpPr>
                <p:nvPr/>
              </p:nvGrpSpPr>
              <p:grpSpPr bwMode="auto">
                <a:xfrm>
                  <a:off x="1872" y="2352"/>
                  <a:ext cx="144" cy="240"/>
                  <a:chOff x="1968" y="2352"/>
                  <a:chExt cx="144" cy="240"/>
                </a:xfrm>
              </p:grpSpPr>
              <p:sp>
                <p:nvSpPr>
                  <p:cNvPr id="34" name="Oval 388"/>
                  <p:cNvSpPr>
                    <a:spLocks noChangeArrowheads="1"/>
                  </p:cNvSpPr>
                  <p:nvPr/>
                </p:nvSpPr>
                <p:spPr bwMode="gray">
                  <a:xfrm>
                    <a:off x="1968" y="2352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35" name="Oval 389"/>
                  <p:cNvSpPr>
                    <a:spLocks noChangeArrowheads="1"/>
                  </p:cNvSpPr>
                  <p:nvPr/>
                </p:nvSpPr>
                <p:spPr bwMode="gray">
                  <a:xfrm>
                    <a:off x="2016" y="2400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36" name="Oval 390"/>
                  <p:cNvSpPr>
                    <a:spLocks noChangeArrowheads="1"/>
                  </p:cNvSpPr>
                  <p:nvPr/>
                </p:nvSpPr>
                <p:spPr bwMode="gray">
                  <a:xfrm>
                    <a:off x="2064" y="2448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37" name="Oval 391"/>
                  <p:cNvSpPr>
                    <a:spLocks noChangeArrowheads="1"/>
                  </p:cNvSpPr>
                  <p:nvPr/>
                </p:nvSpPr>
                <p:spPr bwMode="gray">
                  <a:xfrm>
                    <a:off x="2016" y="2496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38" name="Oval 392"/>
                  <p:cNvSpPr>
                    <a:spLocks noChangeArrowheads="1"/>
                  </p:cNvSpPr>
                  <p:nvPr/>
                </p:nvSpPr>
                <p:spPr bwMode="gray">
                  <a:xfrm>
                    <a:off x="1968" y="2544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</p:grpSp>
          </p:grpSp>
          <p:grpSp>
            <p:nvGrpSpPr>
              <p:cNvPr id="14" name="Group 380"/>
              <p:cNvGrpSpPr>
                <a:grpSpLocks/>
              </p:cNvGrpSpPr>
              <p:nvPr/>
            </p:nvGrpSpPr>
            <p:grpSpPr bwMode="auto">
              <a:xfrm rot="-1979903">
                <a:off x="1451" y="1412"/>
                <a:ext cx="114" cy="113"/>
                <a:chOff x="1872" y="2352"/>
                <a:chExt cx="240" cy="240"/>
              </a:xfrm>
            </p:grpSpPr>
            <p:grpSp>
              <p:nvGrpSpPr>
                <p:cNvPr id="20" name="Group 381"/>
                <p:cNvGrpSpPr>
                  <a:grpSpLocks/>
                </p:cNvGrpSpPr>
                <p:nvPr/>
              </p:nvGrpSpPr>
              <p:grpSpPr bwMode="auto">
                <a:xfrm>
                  <a:off x="1968" y="2352"/>
                  <a:ext cx="144" cy="240"/>
                  <a:chOff x="1968" y="2352"/>
                  <a:chExt cx="144" cy="240"/>
                </a:xfrm>
              </p:grpSpPr>
              <p:sp>
                <p:nvSpPr>
                  <p:cNvPr id="27" name="Oval 382"/>
                  <p:cNvSpPr>
                    <a:spLocks noChangeArrowheads="1"/>
                  </p:cNvSpPr>
                  <p:nvPr/>
                </p:nvSpPr>
                <p:spPr bwMode="gray">
                  <a:xfrm>
                    <a:off x="1968" y="2352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28" name="Oval 383"/>
                  <p:cNvSpPr>
                    <a:spLocks noChangeArrowheads="1"/>
                  </p:cNvSpPr>
                  <p:nvPr/>
                </p:nvSpPr>
                <p:spPr bwMode="gray">
                  <a:xfrm>
                    <a:off x="2016" y="2400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29" name="Oval 384"/>
                  <p:cNvSpPr>
                    <a:spLocks noChangeArrowheads="1"/>
                  </p:cNvSpPr>
                  <p:nvPr/>
                </p:nvSpPr>
                <p:spPr bwMode="gray">
                  <a:xfrm>
                    <a:off x="2064" y="2448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30" name="Oval 385"/>
                  <p:cNvSpPr>
                    <a:spLocks noChangeArrowheads="1"/>
                  </p:cNvSpPr>
                  <p:nvPr/>
                </p:nvSpPr>
                <p:spPr bwMode="gray">
                  <a:xfrm>
                    <a:off x="2016" y="2496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31" name="Oval 386"/>
                  <p:cNvSpPr>
                    <a:spLocks noChangeArrowheads="1"/>
                  </p:cNvSpPr>
                  <p:nvPr/>
                </p:nvSpPr>
                <p:spPr bwMode="gray">
                  <a:xfrm>
                    <a:off x="1968" y="2544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</p:grpSp>
            <p:grpSp>
              <p:nvGrpSpPr>
                <p:cNvPr id="21" name="Group 387"/>
                <p:cNvGrpSpPr>
                  <a:grpSpLocks/>
                </p:cNvGrpSpPr>
                <p:nvPr/>
              </p:nvGrpSpPr>
              <p:grpSpPr bwMode="auto">
                <a:xfrm>
                  <a:off x="1872" y="2352"/>
                  <a:ext cx="144" cy="240"/>
                  <a:chOff x="1968" y="2352"/>
                  <a:chExt cx="144" cy="240"/>
                </a:xfrm>
              </p:grpSpPr>
              <p:sp>
                <p:nvSpPr>
                  <p:cNvPr id="22" name="Oval 388"/>
                  <p:cNvSpPr>
                    <a:spLocks noChangeArrowheads="1"/>
                  </p:cNvSpPr>
                  <p:nvPr/>
                </p:nvSpPr>
                <p:spPr bwMode="gray">
                  <a:xfrm>
                    <a:off x="1968" y="2352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23" name="Oval 389"/>
                  <p:cNvSpPr>
                    <a:spLocks noChangeArrowheads="1"/>
                  </p:cNvSpPr>
                  <p:nvPr/>
                </p:nvSpPr>
                <p:spPr bwMode="gray">
                  <a:xfrm>
                    <a:off x="2016" y="2400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24" name="Oval 390"/>
                  <p:cNvSpPr>
                    <a:spLocks noChangeArrowheads="1"/>
                  </p:cNvSpPr>
                  <p:nvPr/>
                </p:nvSpPr>
                <p:spPr bwMode="gray">
                  <a:xfrm>
                    <a:off x="2064" y="2448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25" name="Oval 391"/>
                  <p:cNvSpPr>
                    <a:spLocks noChangeArrowheads="1"/>
                  </p:cNvSpPr>
                  <p:nvPr/>
                </p:nvSpPr>
                <p:spPr bwMode="gray">
                  <a:xfrm>
                    <a:off x="2016" y="2496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  <p:sp>
                <p:nvSpPr>
                  <p:cNvPr id="26" name="Oval 392"/>
                  <p:cNvSpPr>
                    <a:spLocks noChangeArrowheads="1"/>
                  </p:cNvSpPr>
                  <p:nvPr/>
                </p:nvSpPr>
                <p:spPr bwMode="gray">
                  <a:xfrm>
                    <a:off x="1968" y="2544"/>
                    <a:ext cx="48" cy="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9pPr>
                  </a:lstStyle>
                  <a:p>
                    <a:pPr eaLnBrk="1" hangingPunct="1"/>
                    <a:endParaRPr lang="zh-CN" altLang="en-US" sz="1800"/>
                  </a:p>
                </p:txBody>
              </p:sp>
            </p:grpSp>
          </p:grpSp>
          <p:grpSp>
            <p:nvGrpSpPr>
              <p:cNvPr id="15" name="Group 183"/>
              <p:cNvGrpSpPr>
                <a:grpSpLocks/>
              </p:cNvGrpSpPr>
              <p:nvPr/>
            </p:nvGrpSpPr>
            <p:grpSpPr bwMode="auto">
              <a:xfrm>
                <a:off x="203" y="1324"/>
                <a:ext cx="2291" cy="370"/>
                <a:chOff x="363" y="2069"/>
                <a:chExt cx="5205" cy="840"/>
              </a:xfrm>
            </p:grpSpPr>
            <p:pic>
              <p:nvPicPr>
                <p:cNvPr id="16" name="Picture 184" descr="yy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lum bright="-90000" contrast="100000"/>
                  <a:grayscl/>
                  <a:biLevel thresh="50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7" y="2069"/>
                  <a:ext cx="4253" cy="81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7" name="Picture 185" descr="yy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lum bright="-90000" contrast="100000"/>
                  <a:grayscl/>
                  <a:biLevel thresh="50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3" y="2069"/>
                  <a:ext cx="5205" cy="81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8" name="Picture 186" descr="yy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lum bright="-90000" contrast="100000"/>
                  <a:grayscl/>
                  <a:biLevel thresh="50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14" y="2092"/>
                  <a:ext cx="3674" cy="81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" name="Picture 187" descr="yy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lum bright="-100000" contrast="100000"/>
                  <a:grayscl/>
                  <a:biLevel thresh="50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98" y="2069"/>
                  <a:ext cx="2699" cy="81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6" name="Rectangle 134"/>
            <p:cNvSpPr>
              <a:spLocks noChangeArrowheads="1"/>
            </p:cNvSpPr>
            <p:nvPr/>
          </p:nvSpPr>
          <p:spPr bwMode="auto">
            <a:xfrm>
              <a:off x="1769" y="1125"/>
              <a:ext cx="151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kx="-3284103" algn="br" rotWithShape="0">
                      <a:srgbClr val="405D1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  <a:hlinkClick r:id="rId6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Introduction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7D1FF666-8CD5-5831-26E0-A6E44A0E4525}"/>
              </a:ext>
            </a:extLst>
          </p:cNvPr>
          <p:cNvGrpSpPr/>
          <p:nvPr/>
        </p:nvGrpSpPr>
        <p:grpSpPr>
          <a:xfrm>
            <a:off x="837355" y="2666734"/>
            <a:ext cx="9796473" cy="1418529"/>
            <a:chOff x="1920782" y="2857234"/>
            <a:chExt cx="9796473" cy="1418529"/>
          </a:xfrm>
        </p:grpSpPr>
        <p:grpSp>
          <p:nvGrpSpPr>
            <p:cNvPr id="46" name="Group 463"/>
            <p:cNvGrpSpPr>
              <a:grpSpLocks/>
            </p:cNvGrpSpPr>
            <p:nvPr/>
          </p:nvGrpSpPr>
          <p:grpSpPr bwMode="auto">
            <a:xfrm>
              <a:off x="1920782" y="2891463"/>
              <a:ext cx="9796473" cy="1384300"/>
              <a:chOff x="521" y="1684"/>
              <a:chExt cx="6171" cy="872"/>
            </a:xfrm>
          </p:grpSpPr>
          <p:grpSp>
            <p:nvGrpSpPr>
              <p:cNvPr id="47" name="Group 23"/>
              <p:cNvGrpSpPr>
                <a:grpSpLocks/>
              </p:cNvGrpSpPr>
              <p:nvPr/>
            </p:nvGrpSpPr>
            <p:grpSpPr bwMode="auto">
              <a:xfrm>
                <a:off x="930" y="2433"/>
                <a:ext cx="5762" cy="62"/>
                <a:chOff x="930" y="2086"/>
                <a:chExt cx="5762" cy="952"/>
              </a:xfrm>
            </p:grpSpPr>
            <p:sp>
              <p:nvSpPr>
                <p:cNvPr id="87" name="Rectangle 3"/>
                <p:cNvSpPr>
                  <a:spLocks noChangeArrowheads="1"/>
                </p:cNvSpPr>
                <p:nvPr/>
              </p:nvSpPr>
              <p:spPr bwMode="gray">
                <a:xfrm>
                  <a:off x="930" y="2221"/>
                  <a:ext cx="5760" cy="817"/>
                </a:xfrm>
                <a:prstGeom prst="rect">
                  <a:avLst/>
                </a:prstGeom>
                <a:gradFill rotWithShape="1">
                  <a:gsLst>
                    <a:gs pos="0">
                      <a:srgbClr val="DDDDDD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000" tIns="90000" rIns="72000" bIns="90000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9pPr>
                </a:lstStyle>
                <a:p>
                  <a:pPr algn="ctr"/>
                  <a:endParaRPr lang="zh-CN" altLang="zh-CN" sz="1800" noProof="1">
                    <a:ea typeface="黑体" pitchFamily="49" charset="-122"/>
                    <a:cs typeface="Arial" charset="0"/>
                  </a:endParaRPr>
                </a:p>
              </p:txBody>
            </p:sp>
            <p:sp>
              <p:nvSpPr>
                <p:cNvPr id="88" name="Rectangle 25"/>
                <p:cNvSpPr>
                  <a:spLocks noChangeArrowheads="1"/>
                </p:cNvSpPr>
                <p:nvPr/>
              </p:nvSpPr>
              <p:spPr bwMode="gray">
                <a:xfrm flipV="1">
                  <a:off x="932" y="2086"/>
                  <a:ext cx="5760" cy="246"/>
                </a:xfrm>
                <a:prstGeom prst="rect">
                  <a:avLst/>
                </a:prstGeom>
                <a:gradFill rotWithShape="1">
                  <a:gsLst>
                    <a:gs pos="0">
                      <a:srgbClr val="DBDBDB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wrap="none" lIns="90000" tIns="90000" rIns="72000" bIns="90000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9pPr>
                </a:lstStyle>
                <a:p>
                  <a:pPr algn="ctr"/>
                  <a:endParaRPr lang="zh-CN" altLang="zh-CN" sz="1800" noProof="1">
                    <a:ea typeface="黑体" pitchFamily="49" charset="-122"/>
                    <a:cs typeface="Arial" charset="0"/>
                  </a:endParaRPr>
                </a:p>
              </p:txBody>
            </p:sp>
          </p:grpSp>
          <p:grpSp>
            <p:nvGrpSpPr>
              <p:cNvPr id="48" name="Group 362"/>
              <p:cNvGrpSpPr>
                <a:grpSpLocks/>
              </p:cNvGrpSpPr>
              <p:nvPr/>
            </p:nvGrpSpPr>
            <p:grpSpPr bwMode="auto">
              <a:xfrm>
                <a:off x="521" y="1684"/>
                <a:ext cx="2631" cy="872"/>
                <a:chOff x="1995" y="1366"/>
                <a:chExt cx="2291" cy="759"/>
              </a:xfrm>
            </p:grpSpPr>
            <p:pic>
              <p:nvPicPr>
                <p:cNvPr id="50" name="Picture 222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79" y="1606"/>
                  <a:ext cx="982" cy="42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51" name="Freeform 223"/>
                <p:cNvSpPr>
                  <a:spLocks/>
                </p:cNvSpPr>
                <p:nvPr/>
              </p:nvSpPr>
              <p:spPr bwMode="auto">
                <a:xfrm>
                  <a:off x="2545" y="1366"/>
                  <a:ext cx="1127" cy="669"/>
                </a:xfrm>
                <a:custGeom>
                  <a:avLst/>
                  <a:gdLst>
                    <a:gd name="T0" fmla="*/ 1505 w 2561"/>
                    <a:gd name="T1" fmla="*/ 33 h 1520"/>
                    <a:gd name="T2" fmla="*/ 1663 w 2561"/>
                    <a:gd name="T3" fmla="*/ 68 h 1520"/>
                    <a:gd name="T4" fmla="*/ 2561 w 2561"/>
                    <a:gd name="T5" fmla="*/ 1518 h 1520"/>
                    <a:gd name="T6" fmla="*/ 304 w 2561"/>
                    <a:gd name="T7" fmla="*/ 1520 h 1520"/>
                    <a:gd name="T8" fmla="*/ 33 w 2561"/>
                    <a:gd name="T9" fmla="*/ 1086 h 1520"/>
                    <a:gd name="T10" fmla="*/ 68 w 2561"/>
                    <a:gd name="T11" fmla="*/ 928 h 1520"/>
                    <a:gd name="T12" fmla="*/ 1505 w 2561"/>
                    <a:gd name="T13" fmla="*/ 33 h 15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561" h="1520">
                      <a:moveTo>
                        <a:pt x="1505" y="33"/>
                      </a:moveTo>
                      <a:cubicBezTo>
                        <a:pt x="1556" y="0"/>
                        <a:pt x="1627" y="17"/>
                        <a:pt x="1663" y="68"/>
                      </a:cubicBezTo>
                      <a:cubicBezTo>
                        <a:pt x="2558" y="1505"/>
                        <a:pt x="2561" y="1518"/>
                        <a:pt x="2561" y="1518"/>
                      </a:cubicBezTo>
                      <a:cubicBezTo>
                        <a:pt x="2257" y="1520"/>
                        <a:pt x="752" y="1520"/>
                        <a:pt x="304" y="1520"/>
                      </a:cubicBezTo>
                      <a:cubicBezTo>
                        <a:pt x="155" y="1281"/>
                        <a:pt x="72" y="1185"/>
                        <a:pt x="33" y="1086"/>
                      </a:cubicBezTo>
                      <a:cubicBezTo>
                        <a:pt x="0" y="1032"/>
                        <a:pt x="17" y="961"/>
                        <a:pt x="68" y="928"/>
                      </a:cubicBezTo>
                      <a:cubicBezTo>
                        <a:pt x="1505" y="33"/>
                        <a:pt x="1505" y="33"/>
                        <a:pt x="1505" y="33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E0E0E0">
                        <a:alpha val="50999"/>
                      </a:srgbClr>
                    </a:gs>
                    <a:gs pos="100000">
                      <a:srgbClr val="B2B2B2">
                        <a:alpha val="50999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2" name="Freeform 224"/>
                <p:cNvSpPr>
                  <a:spLocks/>
                </p:cNvSpPr>
                <p:nvPr/>
              </p:nvSpPr>
              <p:spPr bwMode="auto">
                <a:xfrm>
                  <a:off x="2531" y="1378"/>
                  <a:ext cx="1126" cy="661"/>
                </a:xfrm>
                <a:custGeom>
                  <a:avLst/>
                  <a:gdLst>
                    <a:gd name="T0" fmla="*/ 1505 w 2559"/>
                    <a:gd name="T1" fmla="*/ 33 h 1504"/>
                    <a:gd name="T2" fmla="*/ 1663 w 2559"/>
                    <a:gd name="T3" fmla="*/ 71 h 1504"/>
                    <a:gd name="T4" fmla="*/ 2556 w 2559"/>
                    <a:gd name="T5" fmla="*/ 1494 h 1504"/>
                    <a:gd name="T6" fmla="*/ 279 w 2559"/>
                    <a:gd name="T7" fmla="*/ 1492 h 1504"/>
                    <a:gd name="T8" fmla="*/ 33 w 2559"/>
                    <a:gd name="T9" fmla="*/ 1089 h 1504"/>
                    <a:gd name="T10" fmla="*/ 71 w 2559"/>
                    <a:gd name="T11" fmla="*/ 930 h 1504"/>
                    <a:gd name="T12" fmla="*/ 1505 w 2559"/>
                    <a:gd name="T13" fmla="*/ 33 h 1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559" h="1504">
                      <a:moveTo>
                        <a:pt x="1505" y="33"/>
                      </a:moveTo>
                      <a:cubicBezTo>
                        <a:pt x="1559" y="0"/>
                        <a:pt x="1630" y="17"/>
                        <a:pt x="1663" y="71"/>
                      </a:cubicBezTo>
                      <a:cubicBezTo>
                        <a:pt x="2559" y="1504"/>
                        <a:pt x="2556" y="1494"/>
                        <a:pt x="2556" y="1494"/>
                      </a:cubicBezTo>
                      <a:cubicBezTo>
                        <a:pt x="2274" y="1492"/>
                        <a:pt x="747" y="1494"/>
                        <a:pt x="279" y="1492"/>
                      </a:cubicBezTo>
                      <a:cubicBezTo>
                        <a:pt x="130" y="1253"/>
                        <a:pt x="69" y="1183"/>
                        <a:pt x="33" y="1089"/>
                      </a:cubicBezTo>
                      <a:cubicBezTo>
                        <a:pt x="0" y="1034"/>
                        <a:pt x="17" y="964"/>
                        <a:pt x="71" y="930"/>
                      </a:cubicBezTo>
                      <a:cubicBezTo>
                        <a:pt x="1505" y="33"/>
                        <a:pt x="1505" y="33"/>
                        <a:pt x="1505" y="33"/>
                      </a:cubicBezTo>
                    </a:path>
                  </a:pathLst>
                </a:custGeom>
                <a:solidFill>
                  <a:srgbClr val="343F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3" name="Freeform 225"/>
                <p:cNvSpPr>
                  <a:spLocks/>
                </p:cNvSpPr>
                <p:nvPr/>
              </p:nvSpPr>
              <p:spPr bwMode="auto">
                <a:xfrm>
                  <a:off x="2539" y="1373"/>
                  <a:ext cx="1128" cy="694"/>
                </a:xfrm>
                <a:custGeom>
                  <a:avLst/>
                  <a:gdLst>
                    <a:gd name="T0" fmla="*/ 1505 w 2564"/>
                    <a:gd name="T1" fmla="*/ 33 h 1577"/>
                    <a:gd name="T2" fmla="*/ 1663 w 2564"/>
                    <a:gd name="T3" fmla="*/ 68 h 1577"/>
                    <a:gd name="T4" fmla="*/ 2564 w 2564"/>
                    <a:gd name="T5" fmla="*/ 1506 h 1577"/>
                    <a:gd name="T6" fmla="*/ 290 w 2564"/>
                    <a:gd name="T7" fmla="*/ 1506 h 1577"/>
                    <a:gd name="T8" fmla="*/ 295 w 2564"/>
                    <a:gd name="T9" fmla="*/ 1507 h 1577"/>
                    <a:gd name="T10" fmla="*/ 33 w 2564"/>
                    <a:gd name="T11" fmla="*/ 1086 h 1577"/>
                    <a:gd name="T12" fmla="*/ 69 w 2564"/>
                    <a:gd name="T13" fmla="*/ 928 h 1577"/>
                    <a:gd name="T14" fmla="*/ 1505 w 2564"/>
                    <a:gd name="T15" fmla="*/ 33 h 15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564" h="1577">
                      <a:moveTo>
                        <a:pt x="1505" y="33"/>
                      </a:moveTo>
                      <a:cubicBezTo>
                        <a:pt x="1557" y="0"/>
                        <a:pt x="1628" y="17"/>
                        <a:pt x="1663" y="68"/>
                      </a:cubicBezTo>
                      <a:cubicBezTo>
                        <a:pt x="2559" y="1505"/>
                        <a:pt x="2564" y="1506"/>
                        <a:pt x="2564" y="1506"/>
                      </a:cubicBezTo>
                      <a:cubicBezTo>
                        <a:pt x="2301" y="1505"/>
                        <a:pt x="667" y="1506"/>
                        <a:pt x="290" y="1506"/>
                      </a:cubicBezTo>
                      <a:cubicBezTo>
                        <a:pt x="184" y="1337"/>
                        <a:pt x="338" y="1577"/>
                        <a:pt x="295" y="1507"/>
                      </a:cubicBezTo>
                      <a:cubicBezTo>
                        <a:pt x="252" y="1437"/>
                        <a:pt x="71" y="1182"/>
                        <a:pt x="33" y="1086"/>
                      </a:cubicBezTo>
                      <a:cubicBezTo>
                        <a:pt x="0" y="1032"/>
                        <a:pt x="14" y="961"/>
                        <a:pt x="69" y="928"/>
                      </a:cubicBezTo>
                      <a:cubicBezTo>
                        <a:pt x="1505" y="33"/>
                        <a:pt x="1505" y="33"/>
                        <a:pt x="1505" y="33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4" name="Freeform 226"/>
                <p:cNvSpPr>
                  <a:spLocks/>
                </p:cNvSpPr>
                <p:nvPr/>
              </p:nvSpPr>
              <p:spPr bwMode="auto">
                <a:xfrm>
                  <a:off x="2538" y="1372"/>
                  <a:ext cx="1129" cy="694"/>
                </a:xfrm>
                <a:custGeom>
                  <a:avLst/>
                  <a:gdLst>
                    <a:gd name="T0" fmla="*/ 1505 w 2564"/>
                    <a:gd name="T1" fmla="*/ 33 h 1577"/>
                    <a:gd name="T2" fmla="*/ 1663 w 2564"/>
                    <a:gd name="T3" fmla="*/ 68 h 1577"/>
                    <a:gd name="T4" fmla="*/ 2564 w 2564"/>
                    <a:gd name="T5" fmla="*/ 1506 h 1577"/>
                    <a:gd name="T6" fmla="*/ 290 w 2564"/>
                    <a:gd name="T7" fmla="*/ 1506 h 1577"/>
                    <a:gd name="T8" fmla="*/ 295 w 2564"/>
                    <a:gd name="T9" fmla="*/ 1507 h 1577"/>
                    <a:gd name="T10" fmla="*/ 33 w 2564"/>
                    <a:gd name="T11" fmla="*/ 1086 h 1577"/>
                    <a:gd name="T12" fmla="*/ 69 w 2564"/>
                    <a:gd name="T13" fmla="*/ 928 h 1577"/>
                    <a:gd name="T14" fmla="*/ 1505 w 2564"/>
                    <a:gd name="T15" fmla="*/ 33 h 15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564" h="1577">
                      <a:moveTo>
                        <a:pt x="1505" y="33"/>
                      </a:moveTo>
                      <a:cubicBezTo>
                        <a:pt x="1557" y="0"/>
                        <a:pt x="1628" y="17"/>
                        <a:pt x="1663" y="68"/>
                      </a:cubicBezTo>
                      <a:cubicBezTo>
                        <a:pt x="2559" y="1505"/>
                        <a:pt x="2564" y="1506"/>
                        <a:pt x="2564" y="1506"/>
                      </a:cubicBezTo>
                      <a:cubicBezTo>
                        <a:pt x="2301" y="1505"/>
                        <a:pt x="667" y="1506"/>
                        <a:pt x="290" y="1506"/>
                      </a:cubicBezTo>
                      <a:cubicBezTo>
                        <a:pt x="184" y="1337"/>
                        <a:pt x="338" y="1577"/>
                        <a:pt x="295" y="1507"/>
                      </a:cubicBezTo>
                      <a:cubicBezTo>
                        <a:pt x="252" y="1437"/>
                        <a:pt x="71" y="1182"/>
                        <a:pt x="33" y="1086"/>
                      </a:cubicBezTo>
                      <a:cubicBezTo>
                        <a:pt x="0" y="1032"/>
                        <a:pt x="14" y="961"/>
                        <a:pt x="69" y="928"/>
                      </a:cubicBezTo>
                      <a:cubicBezTo>
                        <a:pt x="1505" y="33"/>
                        <a:pt x="1505" y="33"/>
                        <a:pt x="1505" y="33"/>
                      </a:cubicBezTo>
                    </a:path>
                  </a:pathLst>
                </a:custGeom>
                <a:solidFill>
                  <a:schemeClr val="accent5">
                    <a:lumMod val="60000"/>
                    <a:lumOff val="40000"/>
                    <a:alpha val="70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 dirty="0"/>
                </a:p>
              </p:txBody>
            </p:sp>
            <p:sp>
              <p:nvSpPr>
                <p:cNvPr id="55" name="Text Box 75"/>
                <p:cNvSpPr txBox="1">
                  <a:spLocks noChangeArrowheads="1"/>
                </p:cNvSpPr>
                <p:nvPr/>
              </p:nvSpPr>
              <p:spPr bwMode="auto">
                <a:xfrm rot="8899871" flipV="1">
                  <a:off x="2607" y="1461"/>
                  <a:ext cx="529" cy="4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9pPr>
                </a:lstStyle>
                <a:p>
                  <a:pPr eaLnBrk="1" hangingPunct="1"/>
                  <a:r>
                    <a:rPr lang="en-US" altLang="zh-CN" sz="6600" b="1" baseline="-25000" dirty="0">
                      <a:solidFill>
                        <a:schemeClr val="bg2">
                          <a:lumMod val="50000"/>
                        </a:schemeClr>
                      </a:solidFill>
                      <a:ea typeface="Arial Unicode MS" pitchFamily="34" charset="-122"/>
                      <a:cs typeface="Arial Unicode MS" pitchFamily="34" charset="-122"/>
                    </a:rPr>
                    <a:t>01</a:t>
                  </a:r>
                </a:p>
              </p:txBody>
            </p:sp>
            <p:grpSp>
              <p:nvGrpSpPr>
                <p:cNvPr id="56" name="Group 380"/>
                <p:cNvGrpSpPr>
                  <a:grpSpLocks/>
                </p:cNvGrpSpPr>
                <p:nvPr/>
              </p:nvGrpSpPr>
              <p:grpSpPr bwMode="auto">
                <a:xfrm rot="-1979903">
                  <a:off x="3197" y="1638"/>
                  <a:ext cx="114" cy="113"/>
                  <a:chOff x="1872" y="2352"/>
                  <a:chExt cx="240" cy="240"/>
                </a:xfrm>
              </p:grpSpPr>
              <p:grpSp>
                <p:nvGrpSpPr>
                  <p:cNvPr id="75" name="Group 381"/>
                  <p:cNvGrpSpPr>
                    <a:grpSpLocks/>
                  </p:cNvGrpSpPr>
                  <p:nvPr/>
                </p:nvGrpSpPr>
                <p:grpSpPr bwMode="auto">
                  <a:xfrm>
                    <a:off x="1968" y="2352"/>
                    <a:ext cx="144" cy="240"/>
                    <a:chOff x="1968" y="2352"/>
                    <a:chExt cx="144" cy="240"/>
                  </a:xfrm>
                </p:grpSpPr>
                <p:sp>
                  <p:nvSpPr>
                    <p:cNvPr id="82" name="Oval 382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1968" y="2352"/>
                      <a:ext cx="48" cy="48"/>
                    </a:xfrm>
                    <a:prstGeom prst="ellipse">
                      <a:avLst/>
                    </a:prstGeom>
                    <a:solidFill>
                      <a:srgbClr val="5C5C5C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  <p:sp>
                  <p:nvSpPr>
                    <p:cNvPr id="83" name="Oval 383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2016" y="2400"/>
                      <a:ext cx="48" cy="48"/>
                    </a:xfrm>
                    <a:prstGeom prst="ellipse">
                      <a:avLst/>
                    </a:prstGeom>
                    <a:solidFill>
                      <a:srgbClr val="5C5C5C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  <p:sp>
                  <p:nvSpPr>
                    <p:cNvPr id="84" name="Oval 384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2064" y="2448"/>
                      <a:ext cx="48" cy="48"/>
                    </a:xfrm>
                    <a:prstGeom prst="ellipse">
                      <a:avLst/>
                    </a:prstGeom>
                    <a:solidFill>
                      <a:srgbClr val="5C5C5C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  <p:sp>
                  <p:nvSpPr>
                    <p:cNvPr id="85" name="Oval 385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2016" y="2496"/>
                      <a:ext cx="48" cy="48"/>
                    </a:xfrm>
                    <a:prstGeom prst="ellipse">
                      <a:avLst/>
                    </a:prstGeom>
                    <a:solidFill>
                      <a:srgbClr val="5C5C5C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  <p:sp>
                  <p:nvSpPr>
                    <p:cNvPr id="86" name="Oval 386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1968" y="2544"/>
                      <a:ext cx="48" cy="48"/>
                    </a:xfrm>
                    <a:prstGeom prst="ellipse">
                      <a:avLst/>
                    </a:prstGeom>
                    <a:solidFill>
                      <a:srgbClr val="5C5C5C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</p:grpSp>
              <p:grpSp>
                <p:nvGrpSpPr>
                  <p:cNvPr id="76" name="Group 387"/>
                  <p:cNvGrpSpPr>
                    <a:grpSpLocks/>
                  </p:cNvGrpSpPr>
                  <p:nvPr/>
                </p:nvGrpSpPr>
                <p:grpSpPr bwMode="auto">
                  <a:xfrm>
                    <a:off x="1872" y="2352"/>
                    <a:ext cx="144" cy="240"/>
                    <a:chOff x="1968" y="2352"/>
                    <a:chExt cx="144" cy="240"/>
                  </a:xfrm>
                </p:grpSpPr>
                <p:sp>
                  <p:nvSpPr>
                    <p:cNvPr id="77" name="Oval 388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1968" y="2352"/>
                      <a:ext cx="48" cy="48"/>
                    </a:xfrm>
                    <a:prstGeom prst="ellipse">
                      <a:avLst/>
                    </a:prstGeom>
                    <a:solidFill>
                      <a:srgbClr val="5C5C5C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  <p:sp>
                  <p:nvSpPr>
                    <p:cNvPr id="78" name="Oval 389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2016" y="2400"/>
                      <a:ext cx="48" cy="48"/>
                    </a:xfrm>
                    <a:prstGeom prst="ellipse">
                      <a:avLst/>
                    </a:prstGeom>
                    <a:solidFill>
                      <a:srgbClr val="5C5C5C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  <p:sp>
                  <p:nvSpPr>
                    <p:cNvPr id="79" name="Oval 390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2064" y="2448"/>
                      <a:ext cx="48" cy="48"/>
                    </a:xfrm>
                    <a:prstGeom prst="ellipse">
                      <a:avLst/>
                    </a:prstGeom>
                    <a:solidFill>
                      <a:srgbClr val="5C5C5C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  <p:sp>
                  <p:nvSpPr>
                    <p:cNvPr id="80" name="Oval 391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2016" y="2496"/>
                      <a:ext cx="48" cy="48"/>
                    </a:xfrm>
                    <a:prstGeom prst="ellipse">
                      <a:avLst/>
                    </a:prstGeom>
                    <a:solidFill>
                      <a:srgbClr val="5C5C5C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  <p:sp>
                  <p:nvSpPr>
                    <p:cNvPr id="81" name="Oval 392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1968" y="2544"/>
                      <a:ext cx="48" cy="48"/>
                    </a:xfrm>
                    <a:prstGeom prst="ellipse">
                      <a:avLst/>
                    </a:prstGeom>
                    <a:solidFill>
                      <a:srgbClr val="5C5C5C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</p:grpSp>
            </p:grpSp>
            <p:grpSp>
              <p:nvGrpSpPr>
                <p:cNvPr id="57" name="Group 380"/>
                <p:cNvGrpSpPr>
                  <a:grpSpLocks/>
                </p:cNvGrpSpPr>
                <p:nvPr/>
              </p:nvGrpSpPr>
              <p:grpSpPr bwMode="auto">
                <a:xfrm rot="-1979903">
                  <a:off x="3288" y="1820"/>
                  <a:ext cx="114" cy="113"/>
                  <a:chOff x="1872" y="2352"/>
                  <a:chExt cx="240" cy="240"/>
                </a:xfrm>
              </p:grpSpPr>
              <p:grpSp>
                <p:nvGrpSpPr>
                  <p:cNvPr id="63" name="Group 381"/>
                  <p:cNvGrpSpPr>
                    <a:grpSpLocks/>
                  </p:cNvGrpSpPr>
                  <p:nvPr/>
                </p:nvGrpSpPr>
                <p:grpSpPr bwMode="auto">
                  <a:xfrm>
                    <a:off x="1968" y="2352"/>
                    <a:ext cx="144" cy="240"/>
                    <a:chOff x="1968" y="2352"/>
                    <a:chExt cx="144" cy="240"/>
                  </a:xfrm>
                </p:grpSpPr>
                <p:sp>
                  <p:nvSpPr>
                    <p:cNvPr id="70" name="Oval 382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1968" y="2352"/>
                      <a:ext cx="48" cy="48"/>
                    </a:xfrm>
                    <a:prstGeom prst="ellipse">
                      <a:avLst/>
                    </a:prstGeom>
                    <a:solidFill>
                      <a:srgbClr val="5C5C5C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  <p:sp>
                  <p:nvSpPr>
                    <p:cNvPr id="71" name="Oval 383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2016" y="2400"/>
                      <a:ext cx="48" cy="48"/>
                    </a:xfrm>
                    <a:prstGeom prst="ellipse">
                      <a:avLst/>
                    </a:prstGeom>
                    <a:solidFill>
                      <a:srgbClr val="5C5C5C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  <p:sp>
                  <p:nvSpPr>
                    <p:cNvPr id="72" name="Oval 384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2064" y="2448"/>
                      <a:ext cx="48" cy="48"/>
                    </a:xfrm>
                    <a:prstGeom prst="ellipse">
                      <a:avLst/>
                    </a:prstGeom>
                    <a:solidFill>
                      <a:srgbClr val="5C5C5C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  <p:sp>
                  <p:nvSpPr>
                    <p:cNvPr id="73" name="Oval 385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2016" y="2496"/>
                      <a:ext cx="48" cy="48"/>
                    </a:xfrm>
                    <a:prstGeom prst="ellipse">
                      <a:avLst/>
                    </a:prstGeom>
                    <a:solidFill>
                      <a:srgbClr val="5C5C5C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  <p:sp>
                  <p:nvSpPr>
                    <p:cNvPr id="74" name="Oval 386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1968" y="2544"/>
                      <a:ext cx="48" cy="48"/>
                    </a:xfrm>
                    <a:prstGeom prst="ellipse">
                      <a:avLst/>
                    </a:prstGeom>
                    <a:solidFill>
                      <a:srgbClr val="5C5C5C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</p:grpSp>
              <p:grpSp>
                <p:nvGrpSpPr>
                  <p:cNvPr id="64" name="Group 387"/>
                  <p:cNvGrpSpPr>
                    <a:grpSpLocks/>
                  </p:cNvGrpSpPr>
                  <p:nvPr/>
                </p:nvGrpSpPr>
                <p:grpSpPr bwMode="auto">
                  <a:xfrm>
                    <a:off x="1872" y="2352"/>
                    <a:ext cx="144" cy="240"/>
                    <a:chOff x="1968" y="2352"/>
                    <a:chExt cx="144" cy="240"/>
                  </a:xfrm>
                </p:grpSpPr>
                <p:sp>
                  <p:nvSpPr>
                    <p:cNvPr id="65" name="Oval 388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1968" y="2352"/>
                      <a:ext cx="48" cy="48"/>
                    </a:xfrm>
                    <a:prstGeom prst="ellipse">
                      <a:avLst/>
                    </a:prstGeom>
                    <a:solidFill>
                      <a:srgbClr val="5C5C5C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  <p:sp>
                  <p:nvSpPr>
                    <p:cNvPr id="66" name="Oval 389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2016" y="2400"/>
                      <a:ext cx="48" cy="48"/>
                    </a:xfrm>
                    <a:prstGeom prst="ellipse">
                      <a:avLst/>
                    </a:prstGeom>
                    <a:solidFill>
                      <a:srgbClr val="5C5C5C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  <p:sp>
                  <p:nvSpPr>
                    <p:cNvPr id="67" name="Oval 390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2064" y="2448"/>
                      <a:ext cx="48" cy="48"/>
                    </a:xfrm>
                    <a:prstGeom prst="ellipse">
                      <a:avLst/>
                    </a:prstGeom>
                    <a:solidFill>
                      <a:srgbClr val="5C5C5C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  <p:sp>
                  <p:nvSpPr>
                    <p:cNvPr id="68" name="Oval 391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2016" y="2496"/>
                      <a:ext cx="48" cy="48"/>
                    </a:xfrm>
                    <a:prstGeom prst="ellipse">
                      <a:avLst/>
                    </a:prstGeom>
                    <a:solidFill>
                      <a:srgbClr val="5C5C5C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  <p:sp>
                  <p:nvSpPr>
                    <p:cNvPr id="69" name="Oval 392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1968" y="2544"/>
                      <a:ext cx="48" cy="48"/>
                    </a:xfrm>
                    <a:prstGeom prst="ellipse">
                      <a:avLst/>
                    </a:prstGeom>
                    <a:solidFill>
                      <a:srgbClr val="5C5C5C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</p:grpSp>
            </p:grpSp>
            <p:grpSp>
              <p:nvGrpSpPr>
                <p:cNvPr id="58" name="Group 254"/>
                <p:cNvGrpSpPr>
                  <a:grpSpLocks/>
                </p:cNvGrpSpPr>
                <p:nvPr/>
              </p:nvGrpSpPr>
              <p:grpSpPr bwMode="auto">
                <a:xfrm>
                  <a:off x="1995" y="1755"/>
                  <a:ext cx="2291" cy="370"/>
                  <a:chOff x="363" y="2069"/>
                  <a:chExt cx="5205" cy="840"/>
                </a:xfrm>
              </p:grpSpPr>
              <p:pic>
                <p:nvPicPr>
                  <p:cNvPr id="59" name="Picture 255" descr="yy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lum bright="-90000" contrast="100000"/>
                    <a:grayscl/>
                    <a:biLevel thresh="50000"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27" y="2069"/>
                    <a:ext cx="4253" cy="81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60" name="Picture 256" descr="yy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lum bright="-90000" contrast="100000"/>
                    <a:grayscl/>
                    <a:biLevel thresh="50000"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63" y="2069"/>
                    <a:ext cx="5205" cy="81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61" name="Picture 257" descr="yy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lum bright="-90000" contrast="100000"/>
                    <a:grayscl/>
                    <a:biLevel thresh="50000"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814" y="2092"/>
                    <a:ext cx="3674" cy="81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62" name="Picture 258" descr="yy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lum bright="-100000" contrast="100000"/>
                    <a:grayscl/>
                    <a:biLevel thresh="50000"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98" y="2069"/>
                    <a:ext cx="2699" cy="81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49" name="Rectangle 134"/>
              <p:cNvSpPr>
                <a:spLocks noChangeArrowheads="1"/>
              </p:cNvSpPr>
              <p:nvPr/>
            </p:nvSpPr>
            <p:spPr bwMode="auto">
              <a:xfrm>
                <a:off x="2628" y="1933"/>
                <a:ext cx="978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kx="-3284103" algn="br" rotWithShape="0">
                        <a:srgbClr val="405D1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DE" altLang="zh-CN" b="1" dirty="0">
                    <a:solidFill>
                      <a:schemeClr val="bg2">
                        <a:lumMod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黑体" pitchFamily="49" charset="-122"/>
                    <a:cs typeface="Times New Roman" panose="02020603050405020304" pitchFamily="18" charset="0"/>
                  </a:rPr>
                  <a:t>Method</a:t>
                </a:r>
                <a:endParaRPr lang="zh-CN" altLang="en-US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1" name="Left Bracket 180">
              <a:extLst>
                <a:ext uri="{FF2B5EF4-FFF2-40B4-BE49-F238E27FC236}">
                  <a16:creationId xmlns:a16="http://schemas.microsoft.com/office/drawing/2014/main" id="{46A8202B-6589-C48E-2CA4-83F342C870AE}"/>
                </a:ext>
              </a:extLst>
            </p:cNvPr>
            <p:cNvSpPr/>
            <p:nvPr/>
          </p:nvSpPr>
          <p:spPr>
            <a:xfrm>
              <a:off x="6952966" y="3124158"/>
              <a:ext cx="80877" cy="830938"/>
            </a:xfrm>
            <a:prstGeom prst="leftBracket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Rectangle 134">
              <a:hlinkClick r:id="rId7" action="ppaction://hlinksldjump"/>
              <a:extLst>
                <a:ext uri="{FF2B5EF4-FFF2-40B4-BE49-F238E27FC236}">
                  <a16:creationId xmlns:a16="http://schemas.microsoft.com/office/drawing/2014/main" id="{B2606A9E-D923-54B5-24FD-0C30AC7C73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20760" y="2857234"/>
              <a:ext cx="2560894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kx="-3284103" algn="br" rotWithShape="0">
                      <a:srgbClr val="405D1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zh-CN" b="1" u="sng" dirty="0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rPr>
                <a:t>Radar </a:t>
              </a:r>
              <a:r>
                <a:rPr lang="de-DE" altLang="zh-CN" b="1" u="sng" dirty="0" err="1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rPr>
                <a:t>survey</a:t>
              </a:r>
              <a:endParaRPr lang="zh-CN" altLang="en-US" b="1" u="sng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183" name="Rectangle 134">
              <a:hlinkClick r:id="rId8" action="ppaction://hlinksldjump"/>
              <a:extLst>
                <a:ext uri="{FF2B5EF4-FFF2-40B4-BE49-F238E27FC236}">
                  <a16:creationId xmlns:a16="http://schemas.microsoft.com/office/drawing/2014/main" id="{2FFB75C2-C4BA-A125-CFEB-D47058BB29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09210" y="3530267"/>
              <a:ext cx="3342582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kx="-3284103" algn="br" rotWithShape="0">
                      <a:srgbClr val="405D1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zh-CN" b="1" u="sng" dirty="0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rPr>
                <a:t>1D Ice </a:t>
              </a:r>
              <a:r>
                <a:rPr lang="de-DE" altLang="zh-CN" b="1" u="sng" dirty="0" err="1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rPr>
                <a:t>flow</a:t>
              </a:r>
              <a:r>
                <a:rPr lang="de-DE" altLang="zh-CN" b="1" u="sng" dirty="0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rPr>
                <a:t> </a:t>
              </a:r>
              <a:r>
                <a:rPr lang="de-DE" altLang="zh-CN" b="1" u="sng" dirty="0" err="1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rPr>
                <a:t>model</a:t>
              </a:r>
              <a:endParaRPr lang="zh-CN" altLang="en-US" b="1" u="sng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683EA343-DE5A-C17B-EBC4-5C7994D06A9B}"/>
              </a:ext>
            </a:extLst>
          </p:cNvPr>
          <p:cNvGrpSpPr/>
          <p:nvPr/>
        </p:nvGrpSpPr>
        <p:grpSpPr>
          <a:xfrm>
            <a:off x="2168060" y="3862122"/>
            <a:ext cx="9726239" cy="1737268"/>
            <a:chOff x="696820" y="3825957"/>
            <a:chExt cx="9726239" cy="1737268"/>
          </a:xfrm>
        </p:grpSpPr>
        <p:grpSp>
          <p:nvGrpSpPr>
            <p:cNvPr id="89" name="Group 464"/>
            <p:cNvGrpSpPr>
              <a:grpSpLocks/>
            </p:cNvGrpSpPr>
            <p:nvPr/>
          </p:nvGrpSpPr>
          <p:grpSpPr bwMode="auto">
            <a:xfrm>
              <a:off x="696820" y="4178925"/>
              <a:ext cx="9540875" cy="1384300"/>
              <a:chOff x="-250" y="2495"/>
              <a:chExt cx="6010" cy="872"/>
            </a:xfrm>
          </p:grpSpPr>
          <p:grpSp>
            <p:nvGrpSpPr>
              <p:cNvPr id="90" name="Group 23"/>
              <p:cNvGrpSpPr>
                <a:grpSpLocks/>
              </p:cNvGrpSpPr>
              <p:nvPr/>
            </p:nvGrpSpPr>
            <p:grpSpPr bwMode="auto">
              <a:xfrm>
                <a:off x="0" y="3255"/>
                <a:ext cx="5760" cy="68"/>
                <a:chOff x="0" y="2086"/>
                <a:chExt cx="5760" cy="1056"/>
              </a:xfrm>
            </p:grpSpPr>
            <p:sp>
              <p:nvSpPr>
                <p:cNvPr id="130" name="Rectangle 3"/>
                <p:cNvSpPr>
                  <a:spLocks noChangeArrowheads="1"/>
                </p:cNvSpPr>
                <p:nvPr/>
              </p:nvSpPr>
              <p:spPr bwMode="gray">
                <a:xfrm>
                  <a:off x="0" y="2325"/>
                  <a:ext cx="5760" cy="817"/>
                </a:xfrm>
                <a:prstGeom prst="rect">
                  <a:avLst/>
                </a:prstGeom>
                <a:gradFill rotWithShape="1">
                  <a:gsLst>
                    <a:gs pos="0">
                      <a:srgbClr val="DDDDDD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000" tIns="90000" rIns="72000" bIns="90000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9pPr>
                </a:lstStyle>
                <a:p>
                  <a:pPr algn="ctr"/>
                  <a:endParaRPr lang="zh-CN" altLang="zh-CN" sz="1800" noProof="1">
                    <a:ea typeface="黑体" pitchFamily="49" charset="-122"/>
                    <a:cs typeface="Arial" charset="0"/>
                  </a:endParaRPr>
                </a:p>
              </p:txBody>
            </p:sp>
            <p:sp>
              <p:nvSpPr>
                <p:cNvPr id="131" name="Rectangle 25"/>
                <p:cNvSpPr>
                  <a:spLocks noChangeArrowheads="1"/>
                </p:cNvSpPr>
                <p:nvPr/>
              </p:nvSpPr>
              <p:spPr bwMode="gray">
                <a:xfrm flipV="1">
                  <a:off x="0" y="2086"/>
                  <a:ext cx="5760" cy="246"/>
                </a:xfrm>
                <a:prstGeom prst="rect">
                  <a:avLst/>
                </a:prstGeom>
                <a:gradFill rotWithShape="1">
                  <a:gsLst>
                    <a:gs pos="0">
                      <a:srgbClr val="DBDBDB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wrap="none" lIns="90000" tIns="90000" rIns="72000" bIns="90000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9pPr>
                </a:lstStyle>
                <a:p>
                  <a:pPr algn="ctr"/>
                  <a:endParaRPr lang="zh-CN" altLang="zh-CN" sz="1800" noProof="1">
                    <a:ea typeface="黑体" pitchFamily="49" charset="-122"/>
                    <a:cs typeface="Arial" charset="0"/>
                  </a:endParaRPr>
                </a:p>
              </p:txBody>
            </p:sp>
          </p:grpSp>
          <p:grpSp>
            <p:nvGrpSpPr>
              <p:cNvPr id="91" name="Group 363"/>
              <p:cNvGrpSpPr>
                <a:grpSpLocks/>
              </p:cNvGrpSpPr>
              <p:nvPr/>
            </p:nvGrpSpPr>
            <p:grpSpPr bwMode="auto">
              <a:xfrm>
                <a:off x="-250" y="2495"/>
                <a:ext cx="2632" cy="872"/>
                <a:chOff x="203" y="935"/>
                <a:chExt cx="2291" cy="759"/>
              </a:xfrm>
            </p:grpSpPr>
            <p:pic>
              <p:nvPicPr>
                <p:cNvPr id="93" name="Picture 364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7" y="1175"/>
                  <a:ext cx="982" cy="42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94" name="Freeform 365"/>
                <p:cNvSpPr>
                  <a:spLocks/>
                </p:cNvSpPr>
                <p:nvPr/>
              </p:nvSpPr>
              <p:spPr bwMode="auto">
                <a:xfrm>
                  <a:off x="753" y="935"/>
                  <a:ext cx="1127" cy="669"/>
                </a:xfrm>
                <a:custGeom>
                  <a:avLst/>
                  <a:gdLst>
                    <a:gd name="T0" fmla="*/ 1505 w 2561"/>
                    <a:gd name="T1" fmla="*/ 33 h 1520"/>
                    <a:gd name="T2" fmla="*/ 1663 w 2561"/>
                    <a:gd name="T3" fmla="*/ 68 h 1520"/>
                    <a:gd name="T4" fmla="*/ 2561 w 2561"/>
                    <a:gd name="T5" fmla="*/ 1518 h 1520"/>
                    <a:gd name="T6" fmla="*/ 304 w 2561"/>
                    <a:gd name="T7" fmla="*/ 1520 h 1520"/>
                    <a:gd name="T8" fmla="*/ 33 w 2561"/>
                    <a:gd name="T9" fmla="*/ 1086 h 1520"/>
                    <a:gd name="T10" fmla="*/ 68 w 2561"/>
                    <a:gd name="T11" fmla="*/ 928 h 1520"/>
                    <a:gd name="T12" fmla="*/ 1505 w 2561"/>
                    <a:gd name="T13" fmla="*/ 33 h 15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561" h="1520">
                      <a:moveTo>
                        <a:pt x="1505" y="33"/>
                      </a:moveTo>
                      <a:cubicBezTo>
                        <a:pt x="1556" y="0"/>
                        <a:pt x="1627" y="17"/>
                        <a:pt x="1663" y="68"/>
                      </a:cubicBezTo>
                      <a:cubicBezTo>
                        <a:pt x="2558" y="1505"/>
                        <a:pt x="2561" y="1518"/>
                        <a:pt x="2561" y="1518"/>
                      </a:cubicBezTo>
                      <a:cubicBezTo>
                        <a:pt x="2257" y="1520"/>
                        <a:pt x="752" y="1520"/>
                        <a:pt x="304" y="1520"/>
                      </a:cubicBezTo>
                      <a:cubicBezTo>
                        <a:pt x="155" y="1281"/>
                        <a:pt x="72" y="1185"/>
                        <a:pt x="33" y="1086"/>
                      </a:cubicBezTo>
                      <a:cubicBezTo>
                        <a:pt x="0" y="1032"/>
                        <a:pt x="17" y="961"/>
                        <a:pt x="68" y="928"/>
                      </a:cubicBezTo>
                      <a:cubicBezTo>
                        <a:pt x="1505" y="33"/>
                        <a:pt x="1505" y="33"/>
                        <a:pt x="1505" y="33"/>
                      </a:cubicBezTo>
                    </a:path>
                  </a:pathLst>
                </a:custGeom>
                <a:solidFill>
                  <a:schemeClr val="accent1">
                    <a:alpha val="2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95" name="Freeform 366"/>
                <p:cNvSpPr>
                  <a:spLocks/>
                </p:cNvSpPr>
                <p:nvPr/>
              </p:nvSpPr>
              <p:spPr bwMode="auto">
                <a:xfrm>
                  <a:off x="739" y="947"/>
                  <a:ext cx="1126" cy="661"/>
                </a:xfrm>
                <a:custGeom>
                  <a:avLst/>
                  <a:gdLst>
                    <a:gd name="T0" fmla="*/ 1505 w 2559"/>
                    <a:gd name="T1" fmla="*/ 33 h 1504"/>
                    <a:gd name="T2" fmla="*/ 1663 w 2559"/>
                    <a:gd name="T3" fmla="*/ 71 h 1504"/>
                    <a:gd name="T4" fmla="*/ 2556 w 2559"/>
                    <a:gd name="T5" fmla="*/ 1494 h 1504"/>
                    <a:gd name="T6" fmla="*/ 279 w 2559"/>
                    <a:gd name="T7" fmla="*/ 1492 h 1504"/>
                    <a:gd name="T8" fmla="*/ 33 w 2559"/>
                    <a:gd name="T9" fmla="*/ 1089 h 1504"/>
                    <a:gd name="T10" fmla="*/ 71 w 2559"/>
                    <a:gd name="T11" fmla="*/ 930 h 1504"/>
                    <a:gd name="T12" fmla="*/ 1505 w 2559"/>
                    <a:gd name="T13" fmla="*/ 33 h 1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559" h="1504">
                      <a:moveTo>
                        <a:pt x="1505" y="33"/>
                      </a:moveTo>
                      <a:cubicBezTo>
                        <a:pt x="1559" y="0"/>
                        <a:pt x="1630" y="17"/>
                        <a:pt x="1663" y="71"/>
                      </a:cubicBezTo>
                      <a:cubicBezTo>
                        <a:pt x="2559" y="1504"/>
                        <a:pt x="2556" y="1494"/>
                        <a:pt x="2556" y="1494"/>
                      </a:cubicBezTo>
                      <a:cubicBezTo>
                        <a:pt x="2274" y="1492"/>
                        <a:pt x="747" y="1494"/>
                        <a:pt x="279" y="1492"/>
                      </a:cubicBezTo>
                      <a:cubicBezTo>
                        <a:pt x="130" y="1253"/>
                        <a:pt x="69" y="1183"/>
                        <a:pt x="33" y="1089"/>
                      </a:cubicBezTo>
                      <a:cubicBezTo>
                        <a:pt x="0" y="1034"/>
                        <a:pt x="17" y="964"/>
                        <a:pt x="71" y="930"/>
                      </a:cubicBezTo>
                      <a:cubicBezTo>
                        <a:pt x="1505" y="33"/>
                        <a:pt x="1505" y="33"/>
                        <a:pt x="1505" y="33"/>
                      </a:cubicBezTo>
                    </a:path>
                  </a:pathLst>
                </a:custGeom>
                <a:solidFill>
                  <a:srgbClr val="343F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96" name="Freeform 367"/>
                <p:cNvSpPr>
                  <a:spLocks/>
                </p:cNvSpPr>
                <p:nvPr/>
              </p:nvSpPr>
              <p:spPr bwMode="auto">
                <a:xfrm>
                  <a:off x="747" y="942"/>
                  <a:ext cx="1128" cy="694"/>
                </a:xfrm>
                <a:custGeom>
                  <a:avLst/>
                  <a:gdLst>
                    <a:gd name="T0" fmla="*/ 1505 w 2564"/>
                    <a:gd name="T1" fmla="*/ 33 h 1577"/>
                    <a:gd name="T2" fmla="*/ 1663 w 2564"/>
                    <a:gd name="T3" fmla="*/ 68 h 1577"/>
                    <a:gd name="T4" fmla="*/ 2564 w 2564"/>
                    <a:gd name="T5" fmla="*/ 1506 h 1577"/>
                    <a:gd name="T6" fmla="*/ 290 w 2564"/>
                    <a:gd name="T7" fmla="*/ 1506 h 1577"/>
                    <a:gd name="T8" fmla="*/ 295 w 2564"/>
                    <a:gd name="T9" fmla="*/ 1507 h 1577"/>
                    <a:gd name="T10" fmla="*/ 33 w 2564"/>
                    <a:gd name="T11" fmla="*/ 1086 h 1577"/>
                    <a:gd name="T12" fmla="*/ 69 w 2564"/>
                    <a:gd name="T13" fmla="*/ 928 h 1577"/>
                    <a:gd name="T14" fmla="*/ 1505 w 2564"/>
                    <a:gd name="T15" fmla="*/ 33 h 15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564" h="1577">
                      <a:moveTo>
                        <a:pt x="1505" y="33"/>
                      </a:moveTo>
                      <a:cubicBezTo>
                        <a:pt x="1557" y="0"/>
                        <a:pt x="1628" y="17"/>
                        <a:pt x="1663" y="68"/>
                      </a:cubicBezTo>
                      <a:cubicBezTo>
                        <a:pt x="2559" y="1505"/>
                        <a:pt x="2564" y="1506"/>
                        <a:pt x="2564" y="1506"/>
                      </a:cubicBezTo>
                      <a:cubicBezTo>
                        <a:pt x="2301" y="1505"/>
                        <a:pt x="667" y="1506"/>
                        <a:pt x="290" y="1506"/>
                      </a:cubicBezTo>
                      <a:cubicBezTo>
                        <a:pt x="184" y="1337"/>
                        <a:pt x="338" y="1577"/>
                        <a:pt x="295" y="1507"/>
                      </a:cubicBezTo>
                      <a:cubicBezTo>
                        <a:pt x="252" y="1437"/>
                        <a:pt x="71" y="1182"/>
                        <a:pt x="33" y="1086"/>
                      </a:cubicBezTo>
                      <a:cubicBezTo>
                        <a:pt x="0" y="1032"/>
                        <a:pt x="14" y="961"/>
                        <a:pt x="69" y="928"/>
                      </a:cubicBezTo>
                      <a:cubicBezTo>
                        <a:pt x="1505" y="33"/>
                        <a:pt x="1505" y="33"/>
                        <a:pt x="1505" y="33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97" name="Freeform 368"/>
                <p:cNvSpPr>
                  <a:spLocks/>
                </p:cNvSpPr>
                <p:nvPr/>
              </p:nvSpPr>
              <p:spPr bwMode="auto">
                <a:xfrm>
                  <a:off x="746" y="941"/>
                  <a:ext cx="1129" cy="694"/>
                </a:xfrm>
                <a:custGeom>
                  <a:avLst/>
                  <a:gdLst>
                    <a:gd name="T0" fmla="*/ 1505 w 2564"/>
                    <a:gd name="T1" fmla="*/ 33 h 1577"/>
                    <a:gd name="T2" fmla="*/ 1663 w 2564"/>
                    <a:gd name="T3" fmla="*/ 68 h 1577"/>
                    <a:gd name="T4" fmla="*/ 2564 w 2564"/>
                    <a:gd name="T5" fmla="*/ 1506 h 1577"/>
                    <a:gd name="T6" fmla="*/ 290 w 2564"/>
                    <a:gd name="T7" fmla="*/ 1506 h 1577"/>
                    <a:gd name="T8" fmla="*/ 295 w 2564"/>
                    <a:gd name="T9" fmla="*/ 1507 h 1577"/>
                    <a:gd name="T10" fmla="*/ 33 w 2564"/>
                    <a:gd name="T11" fmla="*/ 1086 h 1577"/>
                    <a:gd name="T12" fmla="*/ 69 w 2564"/>
                    <a:gd name="T13" fmla="*/ 928 h 1577"/>
                    <a:gd name="T14" fmla="*/ 1505 w 2564"/>
                    <a:gd name="T15" fmla="*/ 33 h 15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564" h="1577">
                      <a:moveTo>
                        <a:pt x="1505" y="33"/>
                      </a:moveTo>
                      <a:cubicBezTo>
                        <a:pt x="1557" y="0"/>
                        <a:pt x="1628" y="17"/>
                        <a:pt x="1663" y="68"/>
                      </a:cubicBezTo>
                      <a:cubicBezTo>
                        <a:pt x="2559" y="1505"/>
                        <a:pt x="2564" y="1506"/>
                        <a:pt x="2564" y="1506"/>
                      </a:cubicBezTo>
                      <a:cubicBezTo>
                        <a:pt x="2301" y="1505"/>
                        <a:pt x="667" y="1506"/>
                        <a:pt x="290" y="1506"/>
                      </a:cubicBezTo>
                      <a:cubicBezTo>
                        <a:pt x="184" y="1337"/>
                        <a:pt x="338" y="1577"/>
                        <a:pt x="295" y="1507"/>
                      </a:cubicBezTo>
                      <a:cubicBezTo>
                        <a:pt x="252" y="1437"/>
                        <a:pt x="71" y="1182"/>
                        <a:pt x="33" y="1086"/>
                      </a:cubicBezTo>
                      <a:cubicBezTo>
                        <a:pt x="0" y="1032"/>
                        <a:pt x="14" y="961"/>
                        <a:pt x="69" y="928"/>
                      </a:cubicBezTo>
                      <a:cubicBezTo>
                        <a:pt x="1505" y="33"/>
                        <a:pt x="1505" y="33"/>
                        <a:pt x="1505" y="33"/>
                      </a:cubicBezTo>
                    </a:path>
                  </a:pathLst>
                </a:custGeom>
                <a:solidFill>
                  <a:schemeClr val="accent5">
                    <a:lumMod val="50000"/>
                    <a:alpha val="70195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98" name="Text Box 75"/>
                <p:cNvSpPr txBox="1">
                  <a:spLocks noChangeArrowheads="1"/>
                </p:cNvSpPr>
                <p:nvPr/>
              </p:nvSpPr>
              <p:spPr bwMode="auto">
                <a:xfrm rot="8899871" flipV="1">
                  <a:off x="771" y="1030"/>
                  <a:ext cx="529" cy="4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9pPr>
                </a:lstStyle>
                <a:p>
                  <a:pPr eaLnBrk="1" hangingPunct="1"/>
                  <a:r>
                    <a:rPr lang="en-US" altLang="zh-CN" sz="6600" b="1" baseline="-25000" dirty="0">
                      <a:solidFill>
                        <a:schemeClr val="bg1"/>
                      </a:solidFill>
                      <a:ea typeface="Arial Unicode MS" pitchFamily="34" charset="-122"/>
                      <a:cs typeface="Arial Unicode MS" pitchFamily="34" charset="-122"/>
                    </a:rPr>
                    <a:t>02</a:t>
                  </a:r>
                </a:p>
              </p:txBody>
            </p:sp>
            <p:grpSp>
              <p:nvGrpSpPr>
                <p:cNvPr id="99" name="Group 380"/>
                <p:cNvGrpSpPr>
                  <a:grpSpLocks/>
                </p:cNvGrpSpPr>
                <p:nvPr/>
              </p:nvGrpSpPr>
              <p:grpSpPr bwMode="auto">
                <a:xfrm rot="-1979903">
                  <a:off x="1360" y="1230"/>
                  <a:ext cx="114" cy="113"/>
                  <a:chOff x="1872" y="2352"/>
                  <a:chExt cx="240" cy="240"/>
                </a:xfrm>
              </p:grpSpPr>
              <p:grpSp>
                <p:nvGrpSpPr>
                  <p:cNvPr id="118" name="Group 381"/>
                  <p:cNvGrpSpPr>
                    <a:grpSpLocks/>
                  </p:cNvGrpSpPr>
                  <p:nvPr/>
                </p:nvGrpSpPr>
                <p:grpSpPr bwMode="auto">
                  <a:xfrm>
                    <a:off x="1968" y="2352"/>
                    <a:ext cx="144" cy="240"/>
                    <a:chOff x="1968" y="2352"/>
                    <a:chExt cx="144" cy="240"/>
                  </a:xfrm>
                </p:grpSpPr>
                <p:sp>
                  <p:nvSpPr>
                    <p:cNvPr id="125" name="Oval 382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1968" y="2352"/>
                      <a:ext cx="48" cy="48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  <p:sp>
                  <p:nvSpPr>
                    <p:cNvPr id="126" name="Oval 383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2016" y="2400"/>
                      <a:ext cx="48" cy="48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  <p:sp>
                  <p:nvSpPr>
                    <p:cNvPr id="127" name="Oval 384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2064" y="2448"/>
                      <a:ext cx="48" cy="48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  <p:sp>
                  <p:nvSpPr>
                    <p:cNvPr id="128" name="Oval 385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2016" y="2496"/>
                      <a:ext cx="48" cy="48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  <p:sp>
                  <p:nvSpPr>
                    <p:cNvPr id="129" name="Oval 386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1968" y="2544"/>
                      <a:ext cx="48" cy="48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</p:grpSp>
              <p:grpSp>
                <p:nvGrpSpPr>
                  <p:cNvPr id="119" name="Group 387"/>
                  <p:cNvGrpSpPr>
                    <a:grpSpLocks/>
                  </p:cNvGrpSpPr>
                  <p:nvPr/>
                </p:nvGrpSpPr>
                <p:grpSpPr bwMode="auto">
                  <a:xfrm>
                    <a:off x="1872" y="2352"/>
                    <a:ext cx="144" cy="240"/>
                    <a:chOff x="1968" y="2352"/>
                    <a:chExt cx="144" cy="240"/>
                  </a:xfrm>
                </p:grpSpPr>
                <p:sp>
                  <p:nvSpPr>
                    <p:cNvPr id="120" name="Oval 388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1968" y="2352"/>
                      <a:ext cx="48" cy="48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  <p:sp>
                  <p:nvSpPr>
                    <p:cNvPr id="121" name="Oval 389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2016" y="2400"/>
                      <a:ext cx="48" cy="48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  <p:sp>
                  <p:nvSpPr>
                    <p:cNvPr id="122" name="Oval 390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2064" y="2448"/>
                      <a:ext cx="48" cy="48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  <p:sp>
                  <p:nvSpPr>
                    <p:cNvPr id="123" name="Oval 391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2016" y="2496"/>
                      <a:ext cx="48" cy="48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  <p:sp>
                  <p:nvSpPr>
                    <p:cNvPr id="124" name="Oval 392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1968" y="2544"/>
                      <a:ext cx="48" cy="48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</p:grpSp>
            </p:grpSp>
            <p:grpSp>
              <p:nvGrpSpPr>
                <p:cNvPr id="100" name="Group 380"/>
                <p:cNvGrpSpPr>
                  <a:grpSpLocks/>
                </p:cNvGrpSpPr>
                <p:nvPr/>
              </p:nvGrpSpPr>
              <p:grpSpPr bwMode="auto">
                <a:xfrm rot="-1979903">
                  <a:off x="1451" y="1412"/>
                  <a:ext cx="114" cy="113"/>
                  <a:chOff x="1872" y="2352"/>
                  <a:chExt cx="240" cy="240"/>
                </a:xfrm>
              </p:grpSpPr>
              <p:grpSp>
                <p:nvGrpSpPr>
                  <p:cNvPr id="106" name="Group 381"/>
                  <p:cNvGrpSpPr>
                    <a:grpSpLocks/>
                  </p:cNvGrpSpPr>
                  <p:nvPr/>
                </p:nvGrpSpPr>
                <p:grpSpPr bwMode="auto">
                  <a:xfrm>
                    <a:off x="1968" y="2352"/>
                    <a:ext cx="144" cy="240"/>
                    <a:chOff x="1968" y="2352"/>
                    <a:chExt cx="144" cy="240"/>
                  </a:xfrm>
                </p:grpSpPr>
                <p:sp>
                  <p:nvSpPr>
                    <p:cNvPr id="113" name="Oval 382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1968" y="2352"/>
                      <a:ext cx="48" cy="48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  <p:sp>
                  <p:nvSpPr>
                    <p:cNvPr id="114" name="Oval 383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2016" y="2400"/>
                      <a:ext cx="48" cy="48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  <p:sp>
                  <p:nvSpPr>
                    <p:cNvPr id="115" name="Oval 384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2064" y="2448"/>
                      <a:ext cx="48" cy="48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  <p:sp>
                  <p:nvSpPr>
                    <p:cNvPr id="116" name="Oval 385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2016" y="2496"/>
                      <a:ext cx="48" cy="48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  <p:sp>
                  <p:nvSpPr>
                    <p:cNvPr id="117" name="Oval 386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1968" y="2544"/>
                      <a:ext cx="48" cy="48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</p:grpSp>
              <p:grpSp>
                <p:nvGrpSpPr>
                  <p:cNvPr id="107" name="Group 387"/>
                  <p:cNvGrpSpPr>
                    <a:grpSpLocks/>
                  </p:cNvGrpSpPr>
                  <p:nvPr/>
                </p:nvGrpSpPr>
                <p:grpSpPr bwMode="auto">
                  <a:xfrm>
                    <a:off x="1872" y="2352"/>
                    <a:ext cx="144" cy="240"/>
                    <a:chOff x="1968" y="2352"/>
                    <a:chExt cx="144" cy="240"/>
                  </a:xfrm>
                </p:grpSpPr>
                <p:sp>
                  <p:nvSpPr>
                    <p:cNvPr id="108" name="Oval 388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1968" y="2352"/>
                      <a:ext cx="48" cy="48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  <p:sp>
                  <p:nvSpPr>
                    <p:cNvPr id="109" name="Oval 389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2016" y="2400"/>
                      <a:ext cx="48" cy="48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  <p:sp>
                  <p:nvSpPr>
                    <p:cNvPr id="110" name="Oval 390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2064" y="2448"/>
                      <a:ext cx="48" cy="48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  <p:sp>
                  <p:nvSpPr>
                    <p:cNvPr id="111" name="Oval 391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2016" y="2496"/>
                      <a:ext cx="48" cy="48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  <p:sp>
                  <p:nvSpPr>
                    <p:cNvPr id="112" name="Oval 392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1968" y="2544"/>
                      <a:ext cx="48" cy="48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</p:grpSp>
            </p:grpSp>
            <p:grpSp>
              <p:nvGrpSpPr>
                <p:cNvPr id="101" name="Group 396"/>
                <p:cNvGrpSpPr>
                  <a:grpSpLocks/>
                </p:cNvGrpSpPr>
                <p:nvPr/>
              </p:nvGrpSpPr>
              <p:grpSpPr bwMode="auto">
                <a:xfrm>
                  <a:off x="203" y="1324"/>
                  <a:ext cx="2291" cy="370"/>
                  <a:chOff x="363" y="2069"/>
                  <a:chExt cx="5205" cy="840"/>
                </a:xfrm>
              </p:grpSpPr>
              <p:pic>
                <p:nvPicPr>
                  <p:cNvPr id="102" name="Picture 397" descr="yy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lum bright="-90000" contrast="100000"/>
                    <a:grayscl/>
                    <a:biLevel thresh="50000"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27" y="2069"/>
                    <a:ext cx="4253" cy="81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03" name="Picture 398" descr="yy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lum bright="-90000" contrast="100000"/>
                    <a:grayscl/>
                    <a:biLevel thresh="50000"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63" y="2069"/>
                    <a:ext cx="5205" cy="81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04" name="Picture 399" descr="yy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lum bright="-90000" contrast="100000"/>
                    <a:grayscl/>
                    <a:biLevel thresh="50000"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814" y="2092"/>
                    <a:ext cx="3674" cy="81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05" name="Picture 400" descr="yy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lum bright="-100000" contrast="100000"/>
                    <a:grayscl/>
                    <a:biLevel thresh="50000"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98" y="2069"/>
                    <a:ext cx="2699" cy="81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92" name="Rectangle 134"/>
              <p:cNvSpPr>
                <a:spLocks noChangeArrowheads="1"/>
              </p:cNvSpPr>
              <p:nvPr/>
            </p:nvSpPr>
            <p:spPr bwMode="auto">
              <a:xfrm>
                <a:off x="1764" y="2597"/>
                <a:ext cx="921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kx="-3284103" algn="br" rotWithShape="0">
                        <a:srgbClr val="405D1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DE" altLang="zh-CN" b="1" dirty="0" err="1">
                    <a:solidFill>
                      <a:schemeClr val="bg2">
                        <a:lumMod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黑体" pitchFamily="49" charset="-122"/>
                    <a:cs typeface="Times New Roman" panose="02020603050405020304" pitchFamily="18" charset="0"/>
                  </a:rPr>
                  <a:t>Results</a:t>
                </a:r>
                <a:endParaRPr lang="zh-CN" altLang="en-US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4" name="Left Bracket 183">
              <a:extLst>
                <a:ext uri="{FF2B5EF4-FFF2-40B4-BE49-F238E27FC236}">
                  <a16:creationId xmlns:a16="http://schemas.microsoft.com/office/drawing/2014/main" id="{386CD3A3-46DC-CFEB-28F6-F827E0D48DA7}"/>
                </a:ext>
              </a:extLst>
            </p:cNvPr>
            <p:cNvSpPr/>
            <p:nvPr/>
          </p:nvSpPr>
          <p:spPr>
            <a:xfrm>
              <a:off x="5507950" y="4116837"/>
              <a:ext cx="52835" cy="1146676"/>
            </a:xfrm>
            <a:prstGeom prst="leftBracket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ectangle 134">
              <a:hlinkClick r:id="rId9" action="ppaction://hlinksldjump"/>
              <a:extLst>
                <a:ext uri="{FF2B5EF4-FFF2-40B4-BE49-F238E27FC236}">
                  <a16:creationId xmlns:a16="http://schemas.microsoft.com/office/drawing/2014/main" id="{8E5D5CC7-0EE1-EFCA-3994-8626C76925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1831" y="3825957"/>
              <a:ext cx="2521844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kx="-3284103" algn="br" rotWithShape="0">
                      <a:srgbClr val="405D1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zh-CN" b="1" u="sng" dirty="0" err="1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rPr>
                <a:t>Modelled</a:t>
              </a:r>
              <a:r>
                <a:rPr lang="de-DE" altLang="zh-CN" b="1" u="sng" dirty="0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rPr>
                <a:t> </a:t>
              </a:r>
              <a:r>
                <a:rPr lang="de-DE" altLang="zh-CN" b="1" u="sng" dirty="0" err="1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rPr>
                <a:t>age</a:t>
              </a:r>
              <a:endParaRPr lang="zh-CN" altLang="en-US" b="1" u="sng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186" name="Rectangle 134">
              <a:hlinkClick r:id="rId10" action="ppaction://hlinksldjump"/>
              <a:extLst>
                <a:ext uri="{FF2B5EF4-FFF2-40B4-BE49-F238E27FC236}">
                  <a16:creationId xmlns:a16="http://schemas.microsoft.com/office/drawing/2014/main" id="{B8F555BA-EC38-BAF8-70CE-01000AECF3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1831" y="4353518"/>
              <a:ext cx="3672800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kx="-3284103" algn="br" rotWithShape="0">
                      <a:srgbClr val="405D1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zh-CN" b="1" u="sng" dirty="0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rPr>
                <a:t>Basal thermal state</a:t>
              </a:r>
              <a:endParaRPr lang="zh-CN" altLang="en-US" b="1" u="sng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189" name="Rectangle 134">
              <a:hlinkClick r:id="rId11" action="ppaction://hlinksldjump"/>
              <a:extLst>
                <a:ext uri="{FF2B5EF4-FFF2-40B4-BE49-F238E27FC236}">
                  <a16:creationId xmlns:a16="http://schemas.microsoft.com/office/drawing/2014/main" id="{D7DD4072-A5FC-45F4-53BB-DD54FBBE7C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2127" y="4812866"/>
              <a:ext cx="4810932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kx="-3284103" algn="br" rotWithShape="0">
                      <a:srgbClr val="405D1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zh-CN" b="1" u="sng" dirty="0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rPr>
                <a:t>Surface accumulation rate</a:t>
              </a:r>
              <a:endParaRPr lang="zh-CN" altLang="en-US" b="1" u="sng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4B846B4C-0130-041F-9B34-230BDF2CE865}"/>
              </a:ext>
            </a:extLst>
          </p:cNvPr>
          <p:cNvGrpSpPr/>
          <p:nvPr/>
        </p:nvGrpSpPr>
        <p:grpSpPr>
          <a:xfrm>
            <a:off x="1120682" y="5535612"/>
            <a:ext cx="9630664" cy="1474788"/>
            <a:chOff x="2213536" y="5383212"/>
            <a:chExt cx="9630664" cy="1474788"/>
          </a:xfrm>
        </p:grpSpPr>
        <p:grpSp>
          <p:nvGrpSpPr>
            <p:cNvPr id="132" name="Group 466"/>
            <p:cNvGrpSpPr>
              <a:grpSpLocks/>
            </p:cNvGrpSpPr>
            <p:nvPr/>
          </p:nvGrpSpPr>
          <p:grpSpPr bwMode="auto">
            <a:xfrm>
              <a:off x="2213536" y="5480050"/>
              <a:ext cx="9504363" cy="1377950"/>
              <a:chOff x="-227" y="3216"/>
              <a:chExt cx="5987" cy="868"/>
            </a:xfrm>
          </p:grpSpPr>
          <p:sp>
            <p:nvSpPr>
              <p:cNvPr id="174" name="Rectangle 25"/>
              <p:cNvSpPr>
                <a:spLocks noChangeArrowheads="1"/>
              </p:cNvSpPr>
              <p:nvPr/>
            </p:nvSpPr>
            <p:spPr bwMode="gray">
              <a:xfrm flipV="1">
                <a:off x="0" y="3957"/>
                <a:ext cx="5760" cy="21"/>
              </a:xfrm>
              <a:prstGeom prst="rect">
                <a:avLst/>
              </a:prstGeom>
              <a:gradFill rotWithShape="1">
                <a:gsLst>
                  <a:gs pos="0">
                    <a:srgbClr val="DBDBDB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lIns="90000" tIns="90000" rIns="72000" bIns="90000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algn="ctr"/>
                <a:endParaRPr lang="zh-CN" altLang="zh-CN" sz="1800" noProof="1">
                  <a:ea typeface="黑体" pitchFamily="49" charset="-122"/>
                  <a:cs typeface="Arial" charset="0"/>
                </a:endParaRPr>
              </a:p>
            </p:txBody>
          </p:sp>
          <p:grpSp>
            <p:nvGrpSpPr>
              <p:cNvPr id="134" name="Group 401"/>
              <p:cNvGrpSpPr>
                <a:grpSpLocks/>
              </p:cNvGrpSpPr>
              <p:nvPr/>
            </p:nvGrpSpPr>
            <p:grpSpPr bwMode="auto">
              <a:xfrm>
                <a:off x="-227" y="3216"/>
                <a:ext cx="2632" cy="868"/>
                <a:chOff x="203" y="936"/>
                <a:chExt cx="2291" cy="755"/>
              </a:xfrm>
            </p:grpSpPr>
            <p:pic>
              <p:nvPicPr>
                <p:cNvPr id="136" name="Picture 402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7" y="1175"/>
                  <a:ext cx="982" cy="42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37" name="Freeform 403"/>
                <p:cNvSpPr>
                  <a:spLocks/>
                </p:cNvSpPr>
                <p:nvPr/>
              </p:nvSpPr>
              <p:spPr bwMode="auto">
                <a:xfrm>
                  <a:off x="753" y="936"/>
                  <a:ext cx="1127" cy="669"/>
                </a:xfrm>
                <a:custGeom>
                  <a:avLst/>
                  <a:gdLst>
                    <a:gd name="T0" fmla="*/ 1505 w 2561"/>
                    <a:gd name="T1" fmla="*/ 33 h 1520"/>
                    <a:gd name="T2" fmla="*/ 1663 w 2561"/>
                    <a:gd name="T3" fmla="*/ 68 h 1520"/>
                    <a:gd name="T4" fmla="*/ 2561 w 2561"/>
                    <a:gd name="T5" fmla="*/ 1518 h 1520"/>
                    <a:gd name="T6" fmla="*/ 304 w 2561"/>
                    <a:gd name="T7" fmla="*/ 1520 h 1520"/>
                    <a:gd name="T8" fmla="*/ 33 w 2561"/>
                    <a:gd name="T9" fmla="*/ 1086 h 1520"/>
                    <a:gd name="T10" fmla="*/ 68 w 2561"/>
                    <a:gd name="T11" fmla="*/ 928 h 1520"/>
                    <a:gd name="T12" fmla="*/ 1505 w 2561"/>
                    <a:gd name="T13" fmla="*/ 33 h 15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561" h="1520">
                      <a:moveTo>
                        <a:pt x="1505" y="33"/>
                      </a:moveTo>
                      <a:cubicBezTo>
                        <a:pt x="1556" y="0"/>
                        <a:pt x="1627" y="17"/>
                        <a:pt x="1663" y="68"/>
                      </a:cubicBezTo>
                      <a:cubicBezTo>
                        <a:pt x="2558" y="1505"/>
                        <a:pt x="2561" y="1518"/>
                        <a:pt x="2561" y="1518"/>
                      </a:cubicBezTo>
                      <a:cubicBezTo>
                        <a:pt x="2257" y="1520"/>
                        <a:pt x="752" y="1520"/>
                        <a:pt x="304" y="1520"/>
                      </a:cubicBezTo>
                      <a:cubicBezTo>
                        <a:pt x="155" y="1281"/>
                        <a:pt x="72" y="1185"/>
                        <a:pt x="33" y="1086"/>
                      </a:cubicBezTo>
                      <a:cubicBezTo>
                        <a:pt x="0" y="1032"/>
                        <a:pt x="17" y="961"/>
                        <a:pt x="68" y="928"/>
                      </a:cubicBezTo>
                      <a:cubicBezTo>
                        <a:pt x="1505" y="33"/>
                        <a:pt x="1505" y="33"/>
                        <a:pt x="1505" y="33"/>
                      </a:cubicBezTo>
                    </a:path>
                  </a:pathLst>
                </a:custGeom>
                <a:solidFill>
                  <a:schemeClr val="accent1">
                    <a:alpha val="2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38" name="Freeform 404"/>
                <p:cNvSpPr>
                  <a:spLocks/>
                </p:cNvSpPr>
                <p:nvPr/>
              </p:nvSpPr>
              <p:spPr bwMode="auto">
                <a:xfrm>
                  <a:off x="739" y="948"/>
                  <a:ext cx="1126" cy="661"/>
                </a:xfrm>
                <a:custGeom>
                  <a:avLst/>
                  <a:gdLst>
                    <a:gd name="T0" fmla="*/ 1505 w 2559"/>
                    <a:gd name="T1" fmla="*/ 33 h 1504"/>
                    <a:gd name="T2" fmla="*/ 1663 w 2559"/>
                    <a:gd name="T3" fmla="*/ 71 h 1504"/>
                    <a:gd name="T4" fmla="*/ 2556 w 2559"/>
                    <a:gd name="T5" fmla="*/ 1494 h 1504"/>
                    <a:gd name="T6" fmla="*/ 279 w 2559"/>
                    <a:gd name="T7" fmla="*/ 1492 h 1504"/>
                    <a:gd name="T8" fmla="*/ 33 w 2559"/>
                    <a:gd name="T9" fmla="*/ 1089 h 1504"/>
                    <a:gd name="T10" fmla="*/ 71 w 2559"/>
                    <a:gd name="T11" fmla="*/ 930 h 1504"/>
                    <a:gd name="T12" fmla="*/ 1505 w 2559"/>
                    <a:gd name="T13" fmla="*/ 33 h 1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559" h="1504">
                      <a:moveTo>
                        <a:pt x="1505" y="33"/>
                      </a:moveTo>
                      <a:cubicBezTo>
                        <a:pt x="1559" y="0"/>
                        <a:pt x="1630" y="17"/>
                        <a:pt x="1663" y="71"/>
                      </a:cubicBezTo>
                      <a:cubicBezTo>
                        <a:pt x="2559" y="1504"/>
                        <a:pt x="2556" y="1494"/>
                        <a:pt x="2556" y="1494"/>
                      </a:cubicBezTo>
                      <a:cubicBezTo>
                        <a:pt x="2274" y="1492"/>
                        <a:pt x="747" y="1494"/>
                        <a:pt x="279" y="1492"/>
                      </a:cubicBezTo>
                      <a:cubicBezTo>
                        <a:pt x="130" y="1253"/>
                        <a:pt x="69" y="1183"/>
                        <a:pt x="33" y="1089"/>
                      </a:cubicBezTo>
                      <a:cubicBezTo>
                        <a:pt x="0" y="1034"/>
                        <a:pt x="17" y="964"/>
                        <a:pt x="71" y="930"/>
                      </a:cubicBezTo>
                      <a:cubicBezTo>
                        <a:pt x="1505" y="33"/>
                        <a:pt x="1505" y="33"/>
                        <a:pt x="1505" y="33"/>
                      </a:cubicBezTo>
                    </a:path>
                  </a:pathLst>
                </a:custGeom>
                <a:solidFill>
                  <a:srgbClr val="343F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39" name="Freeform 405"/>
                <p:cNvSpPr>
                  <a:spLocks/>
                </p:cNvSpPr>
                <p:nvPr/>
              </p:nvSpPr>
              <p:spPr bwMode="auto">
                <a:xfrm>
                  <a:off x="747" y="943"/>
                  <a:ext cx="1128" cy="694"/>
                </a:xfrm>
                <a:custGeom>
                  <a:avLst/>
                  <a:gdLst>
                    <a:gd name="T0" fmla="*/ 1505 w 2564"/>
                    <a:gd name="T1" fmla="*/ 33 h 1577"/>
                    <a:gd name="T2" fmla="*/ 1663 w 2564"/>
                    <a:gd name="T3" fmla="*/ 68 h 1577"/>
                    <a:gd name="T4" fmla="*/ 2564 w 2564"/>
                    <a:gd name="T5" fmla="*/ 1506 h 1577"/>
                    <a:gd name="T6" fmla="*/ 290 w 2564"/>
                    <a:gd name="T7" fmla="*/ 1506 h 1577"/>
                    <a:gd name="T8" fmla="*/ 295 w 2564"/>
                    <a:gd name="T9" fmla="*/ 1507 h 1577"/>
                    <a:gd name="T10" fmla="*/ 33 w 2564"/>
                    <a:gd name="T11" fmla="*/ 1086 h 1577"/>
                    <a:gd name="T12" fmla="*/ 69 w 2564"/>
                    <a:gd name="T13" fmla="*/ 928 h 1577"/>
                    <a:gd name="T14" fmla="*/ 1505 w 2564"/>
                    <a:gd name="T15" fmla="*/ 33 h 15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564" h="1577">
                      <a:moveTo>
                        <a:pt x="1505" y="33"/>
                      </a:moveTo>
                      <a:cubicBezTo>
                        <a:pt x="1557" y="0"/>
                        <a:pt x="1628" y="17"/>
                        <a:pt x="1663" y="68"/>
                      </a:cubicBezTo>
                      <a:cubicBezTo>
                        <a:pt x="2559" y="1505"/>
                        <a:pt x="2564" y="1506"/>
                        <a:pt x="2564" y="1506"/>
                      </a:cubicBezTo>
                      <a:cubicBezTo>
                        <a:pt x="2301" y="1505"/>
                        <a:pt x="667" y="1506"/>
                        <a:pt x="290" y="1506"/>
                      </a:cubicBezTo>
                      <a:cubicBezTo>
                        <a:pt x="184" y="1337"/>
                        <a:pt x="338" y="1577"/>
                        <a:pt x="295" y="1507"/>
                      </a:cubicBezTo>
                      <a:cubicBezTo>
                        <a:pt x="252" y="1437"/>
                        <a:pt x="71" y="1182"/>
                        <a:pt x="33" y="1086"/>
                      </a:cubicBezTo>
                      <a:cubicBezTo>
                        <a:pt x="0" y="1032"/>
                        <a:pt x="14" y="961"/>
                        <a:pt x="69" y="928"/>
                      </a:cubicBezTo>
                      <a:cubicBezTo>
                        <a:pt x="1505" y="33"/>
                        <a:pt x="1505" y="33"/>
                        <a:pt x="1505" y="33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40" name="Freeform 406"/>
                <p:cNvSpPr>
                  <a:spLocks/>
                </p:cNvSpPr>
                <p:nvPr/>
              </p:nvSpPr>
              <p:spPr bwMode="auto">
                <a:xfrm>
                  <a:off x="746" y="942"/>
                  <a:ext cx="1129" cy="694"/>
                </a:xfrm>
                <a:custGeom>
                  <a:avLst/>
                  <a:gdLst>
                    <a:gd name="T0" fmla="*/ 1505 w 2564"/>
                    <a:gd name="T1" fmla="*/ 33 h 1577"/>
                    <a:gd name="T2" fmla="*/ 1663 w 2564"/>
                    <a:gd name="T3" fmla="*/ 68 h 1577"/>
                    <a:gd name="T4" fmla="*/ 2564 w 2564"/>
                    <a:gd name="T5" fmla="*/ 1506 h 1577"/>
                    <a:gd name="T6" fmla="*/ 290 w 2564"/>
                    <a:gd name="T7" fmla="*/ 1506 h 1577"/>
                    <a:gd name="T8" fmla="*/ 295 w 2564"/>
                    <a:gd name="T9" fmla="*/ 1507 h 1577"/>
                    <a:gd name="T10" fmla="*/ 33 w 2564"/>
                    <a:gd name="T11" fmla="*/ 1086 h 1577"/>
                    <a:gd name="T12" fmla="*/ 69 w 2564"/>
                    <a:gd name="T13" fmla="*/ 928 h 1577"/>
                    <a:gd name="T14" fmla="*/ 1505 w 2564"/>
                    <a:gd name="T15" fmla="*/ 33 h 15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564" h="1577">
                      <a:moveTo>
                        <a:pt x="1505" y="33"/>
                      </a:moveTo>
                      <a:cubicBezTo>
                        <a:pt x="1557" y="0"/>
                        <a:pt x="1628" y="17"/>
                        <a:pt x="1663" y="68"/>
                      </a:cubicBezTo>
                      <a:cubicBezTo>
                        <a:pt x="2559" y="1505"/>
                        <a:pt x="2564" y="1506"/>
                        <a:pt x="2564" y="1506"/>
                      </a:cubicBezTo>
                      <a:cubicBezTo>
                        <a:pt x="2301" y="1505"/>
                        <a:pt x="667" y="1506"/>
                        <a:pt x="290" y="1506"/>
                      </a:cubicBezTo>
                      <a:cubicBezTo>
                        <a:pt x="184" y="1337"/>
                        <a:pt x="338" y="1577"/>
                        <a:pt x="295" y="1507"/>
                      </a:cubicBezTo>
                      <a:cubicBezTo>
                        <a:pt x="252" y="1437"/>
                        <a:pt x="71" y="1182"/>
                        <a:pt x="33" y="1086"/>
                      </a:cubicBezTo>
                      <a:cubicBezTo>
                        <a:pt x="0" y="1032"/>
                        <a:pt x="14" y="961"/>
                        <a:pt x="69" y="928"/>
                      </a:cubicBezTo>
                      <a:cubicBezTo>
                        <a:pt x="1505" y="33"/>
                        <a:pt x="1505" y="33"/>
                        <a:pt x="1505" y="33"/>
                      </a:cubicBezTo>
                    </a:path>
                  </a:pathLst>
                </a:custGeom>
                <a:solidFill>
                  <a:schemeClr val="accent5">
                    <a:lumMod val="60000"/>
                    <a:lumOff val="40000"/>
                    <a:alpha val="70195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41" name="Text Box 75"/>
                <p:cNvSpPr txBox="1">
                  <a:spLocks noChangeArrowheads="1"/>
                </p:cNvSpPr>
                <p:nvPr/>
              </p:nvSpPr>
              <p:spPr bwMode="auto">
                <a:xfrm rot="8899871" flipV="1">
                  <a:off x="771" y="1030"/>
                  <a:ext cx="529" cy="4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9pPr>
                </a:lstStyle>
                <a:p>
                  <a:pPr eaLnBrk="1" hangingPunct="1"/>
                  <a:r>
                    <a:rPr lang="en-US" altLang="zh-CN" sz="6600" b="1" baseline="-25000" dirty="0">
                      <a:solidFill>
                        <a:schemeClr val="bg2">
                          <a:lumMod val="50000"/>
                        </a:schemeClr>
                      </a:solidFill>
                      <a:ea typeface="Arial Unicode MS" pitchFamily="34" charset="-122"/>
                      <a:cs typeface="Arial Unicode MS" pitchFamily="34" charset="-122"/>
                    </a:rPr>
                    <a:t>03</a:t>
                  </a:r>
                </a:p>
              </p:txBody>
            </p:sp>
            <p:grpSp>
              <p:nvGrpSpPr>
                <p:cNvPr id="142" name="Group 380"/>
                <p:cNvGrpSpPr>
                  <a:grpSpLocks/>
                </p:cNvGrpSpPr>
                <p:nvPr/>
              </p:nvGrpSpPr>
              <p:grpSpPr bwMode="auto">
                <a:xfrm rot="-1979903">
                  <a:off x="1360" y="1230"/>
                  <a:ext cx="114" cy="113"/>
                  <a:chOff x="1872" y="2352"/>
                  <a:chExt cx="240" cy="240"/>
                </a:xfrm>
              </p:grpSpPr>
              <p:grpSp>
                <p:nvGrpSpPr>
                  <p:cNvPr id="161" name="Group 381"/>
                  <p:cNvGrpSpPr>
                    <a:grpSpLocks/>
                  </p:cNvGrpSpPr>
                  <p:nvPr/>
                </p:nvGrpSpPr>
                <p:grpSpPr bwMode="auto">
                  <a:xfrm>
                    <a:off x="1968" y="2352"/>
                    <a:ext cx="144" cy="240"/>
                    <a:chOff x="1968" y="2352"/>
                    <a:chExt cx="144" cy="240"/>
                  </a:xfrm>
                </p:grpSpPr>
                <p:sp>
                  <p:nvSpPr>
                    <p:cNvPr id="168" name="Oval 382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1968" y="2352"/>
                      <a:ext cx="48" cy="48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  <p:sp>
                  <p:nvSpPr>
                    <p:cNvPr id="169" name="Oval 383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2016" y="2400"/>
                      <a:ext cx="48" cy="48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  <p:sp>
                  <p:nvSpPr>
                    <p:cNvPr id="170" name="Oval 384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2064" y="2448"/>
                      <a:ext cx="48" cy="48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  <p:sp>
                  <p:nvSpPr>
                    <p:cNvPr id="171" name="Oval 385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2016" y="2496"/>
                      <a:ext cx="48" cy="48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  <p:sp>
                  <p:nvSpPr>
                    <p:cNvPr id="172" name="Oval 386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1968" y="2544"/>
                      <a:ext cx="48" cy="48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</p:grpSp>
              <p:grpSp>
                <p:nvGrpSpPr>
                  <p:cNvPr id="162" name="Group 387"/>
                  <p:cNvGrpSpPr>
                    <a:grpSpLocks/>
                  </p:cNvGrpSpPr>
                  <p:nvPr/>
                </p:nvGrpSpPr>
                <p:grpSpPr bwMode="auto">
                  <a:xfrm>
                    <a:off x="1872" y="2352"/>
                    <a:ext cx="144" cy="240"/>
                    <a:chOff x="1968" y="2352"/>
                    <a:chExt cx="144" cy="240"/>
                  </a:xfrm>
                </p:grpSpPr>
                <p:sp>
                  <p:nvSpPr>
                    <p:cNvPr id="163" name="Oval 388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1968" y="2352"/>
                      <a:ext cx="48" cy="48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  <p:sp>
                  <p:nvSpPr>
                    <p:cNvPr id="164" name="Oval 389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2016" y="2400"/>
                      <a:ext cx="48" cy="48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  <p:sp>
                  <p:nvSpPr>
                    <p:cNvPr id="165" name="Oval 390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2064" y="2448"/>
                      <a:ext cx="48" cy="48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  <p:sp>
                  <p:nvSpPr>
                    <p:cNvPr id="166" name="Oval 391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2016" y="2496"/>
                      <a:ext cx="48" cy="48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  <p:sp>
                  <p:nvSpPr>
                    <p:cNvPr id="167" name="Oval 392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1968" y="2544"/>
                      <a:ext cx="48" cy="48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</p:grpSp>
            </p:grpSp>
            <p:grpSp>
              <p:nvGrpSpPr>
                <p:cNvPr id="143" name="Group 380"/>
                <p:cNvGrpSpPr>
                  <a:grpSpLocks/>
                </p:cNvGrpSpPr>
                <p:nvPr/>
              </p:nvGrpSpPr>
              <p:grpSpPr bwMode="auto">
                <a:xfrm rot="-1979903">
                  <a:off x="1451" y="1412"/>
                  <a:ext cx="114" cy="113"/>
                  <a:chOff x="1872" y="2352"/>
                  <a:chExt cx="240" cy="240"/>
                </a:xfrm>
              </p:grpSpPr>
              <p:grpSp>
                <p:nvGrpSpPr>
                  <p:cNvPr id="149" name="Group 381"/>
                  <p:cNvGrpSpPr>
                    <a:grpSpLocks/>
                  </p:cNvGrpSpPr>
                  <p:nvPr/>
                </p:nvGrpSpPr>
                <p:grpSpPr bwMode="auto">
                  <a:xfrm>
                    <a:off x="1968" y="2352"/>
                    <a:ext cx="144" cy="240"/>
                    <a:chOff x="1968" y="2352"/>
                    <a:chExt cx="144" cy="240"/>
                  </a:xfrm>
                </p:grpSpPr>
                <p:sp>
                  <p:nvSpPr>
                    <p:cNvPr id="156" name="Oval 382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1968" y="2352"/>
                      <a:ext cx="48" cy="48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  <p:sp>
                  <p:nvSpPr>
                    <p:cNvPr id="157" name="Oval 383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2016" y="2400"/>
                      <a:ext cx="48" cy="48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  <p:sp>
                  <p:nvSpPr>
                    <p:cNvPr id="158" name="Oval 384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2064" y="2448"/>
                      <a:ext cx="48" cy="48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  <p:sp>
                  <p:nvSpPr>
                    <p:cNvPr id="159" name="Oval 385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2016" y="2496"/>
                      <a:ext cx="48" cy="48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  <p:sp>
                  <p:nvSpPr>
                    <p:cNvPr id="160" name="Oval 386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1968" y="2544"/>
                      <a:ext cx="48" cy="48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</p:grpSp>
              <p:grpSp>
                <p:nvGrpSpPr>
                  <p:cNvPr id="150" name="Group 387"/>
                  <p:cNvGrpSpPr>
                    <a:grpSpLocks/>
                  </p:cNvGrpSpPr>
                  <p:nvPr/>
                </p:nvGrpSpPr>
                <p:grpSpPr bwMode="auto">
                  <a:xfrm>
                    <a:off x="1872" y="2352"/>
                    <a:ext cx="144" cy="240"/>
                    <a:chOff x="1968" y="2352"/>
                    <a:chExt cx="144" cy="240"/>
                  </a:xfrm>
                </p:grpSpPr>
                <p:sp>
                  <p:nvSpPr>
                    <p:cNvPr id="151" name="Oval 388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1968" y="2352"/>
                      <a:ext cx="48" cy="48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  <p:sp>
                  <p:nvSpPr>
                    <p:cNvPr id="152" name="Oval 389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2016" y="2400"/>
                      <a:ext cx="48" cy="48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  <p:sp>
                  <p:nvSpPr>
                    <p:cNvPr id="153" name="Oval 390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2064" y="2448"/>
                      <a:ext cx="48" cy="48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  <p:sp>
                  <p:nvSpPr>
                    <p:cNvPr id="154" name="Oval 391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2016" y="2496"/>
                      <a:ext cx="48" cy="48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  <p:sp>
                  <p:nvSpPr>
                    <p:cNvPr id="155" name="Oval 392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1968" y="2544"/>
                      <a:ext cx="48" cy="48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</p:grpSp>
            </p:grpSp>
            <p:grpSp>
              <p:nvGrpSpPr>
                <p:cNvPr id="144" name="Group 434"/>
                <p:cNvGrpSpPr>
                  <a:grpSpLocks/>
                </p:cNvGrpSpPr>
                <p:nvPr/>
              </p:nvGrpSpPr>
              <p:grpSpPr bwMode="auto">
                <a:xfrm>
                  <a:off x="203" y="1323"/>
                  <a:ext cx="2291" cy="368"/>
                  <a:chOff x="363" y="2070"/>
                  <a:chExt cx="5205" cy="839"/>
                </a:xfrm>
              </p:grpSpPr>
              <p:pic>
                <p:nvPicPr>
                  <p:cNvPr id="145" name="Picture 435" descr="yy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lum bright="-90000" contrast="100000"/>
                    <a:grayscl/>
                    <a:biLevel thresh="50000"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27" y="2070"/>
                    <a:ext cx="4253" cy="81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46" name="Picture 436" descr="yy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lum bright="-90000" contrast="100000"/>
                    <a:grayscl/>
                    <a:biLevel thresh="50000"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63" y="2070"/>
                    <a:ext cx="5205" cy="81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47" name="Picture 437" descr="yy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lum bright="-90000" contrast="100000"/>
                    <a:grayscl/>
                    <a:biLevel thresh="50000"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814" y="2092"/>
                    <a:ext cx="3674" cy="81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48" name="Picture 438" descr="yy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lum bright="-100000" contrast="100000"/>
                    <a:grayscl/>
                    <a:biLevel thresh="50000"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98" y="2074"/>
                    <a:ext cx="2699" cy="82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135" name="Rectangle 134"/>
              <p:cNvSpPr>
                <a:spLocks noChangeArrowheads="1"/>
              </p:cNvSpPr>
              <p:nvPr/>
            </p:nvSpPr>
            <p:spPr bwMode="auto">
              <a:xfrm>
                <a:off x="1708" y="3432"/>
                <a:ext cx="2033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kx="-3284103" algn="br" rotWithShape="0">
                        <a:srgbClr val="405D1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DE" altLang="zh-CN" b="1" dirty="0">
                    <a:solidFill>
                      <a:schemeClr val="bg2">
                        <a:lumMod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黑体" pitchFamily="49" charset="-122"/>
                    <a:cs typeface="Times New Roman" panose="02020603050405020304" pitchFamily="18" charset="0"/>
                  </a:rPr>
                  <a:t>Model </a:t>
                </a:r>
                <a:r>
                  <a:rPr lang="de-DE" altLang="zh-CN" b="1" dirty="0" err="1">
                    <a:solidFill>
                      <a:schemeClr val="bg2">
                        <a:lumMod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黑体" pitchFamily="49" charset="-122"/>
                    <a:cs typeface="Times New Roman" panose="02020603050405020304" pitchFamily="18" charset="0"/>
                  </a:rPr>
                  <a:t>evaluation</a:t>
                </a:r>
                <a:endParaRPr lang="zh-CN" altLang="en-US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90" name="Left Bracket 189">
              <a:extLst>
                <a:ext uri="{FF2B5EF4-FFF2-40B4-BE49-F238E27FC236}">
                  <a16:creationId xmlns:a16="http://schemas.microsoft.com/office/drawing/2014/main" id="{3FE47816-299D-0DEF-3161-116E72FD5590}"/>
                </a:ext>
              </a:extLst>
            </p:cNvPr>
            <p:cNvSpPr/>
            <p:nvPr/>
          </p:nvSpPr>
          <p:spPr>
            <a:xfrm>
              <a:off x="8588937" y="5665334"/>
              <a:ext cx="80877" cy="830938"/>
            </a:xfrm>
            <a:prstGeom prst="leftBracket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Rectangle 134">
              <a:hlinkClick r:id="rId12" action="ppaction://hlinksldjump"/>
              <a:extLst>
                <a:ext uri="{FF2B5EF4-FFF2-40B4-BE49-F238E27FC236}">
                  <a16:creationId xmlns:a16="http://schemas.microsoft.com/office/drawing/2014/main" id="{3293DE5A-24D5-2F53-35AA-D93465CDA8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36183" y="5383212"/>
              <a:ext cx="2007281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kx="-3284103" algn="br" rotWithShape="0">
                      <a:srgbClr val="405D1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zh-CN" b="1" u="sng" dirty="0" err="1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rPr>
                <a:t>Realibility</a:t>
              </a:r>
              <a:endParaRPr lang="zh-CN" altLang="en-US" b="1" u="sng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192" name="Rectangle 134">
              <a:hlinkClick r:id="rId13" action="ppaction://hlinksldjump"/>
              <a:extLst>
                <a:ext uri="{FF2B5EF4-FFF2-40B4-BE49-F238E27FC236}">
                  <a16:creationId xmlns:a16="http://schemas.microsoft.com/office/drawing/2014/main" id="{8E4B6ABE-0ECF-D0E8-7C0A-F507550879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7335" y="6133203"/>
              <a:ext cx="3066865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kx="-3284103" algn="br" rotWithShape="0">
                      <a:srgbClr val="405D1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zh-CN" b="1" u="sng" dirty="0" err="1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rPr>
                <a:t>Sensitivity</a:t>
              </a:r>
              <a:r>
                <a:rPr lang="de-DE" altLang="zh-CN" b="1" u="sng" dirty="0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rPr>
                <a:t> </a:t>
              </a:r>
              <a:r>
                <a:rPr lang="de-DE" altLang="zh-CN" b="1" u="sng" dirty="0" err="1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rPr>
                <a:t>study</a:t>
              </a:r>
              <a:endParaRPr lang="zh-CN" altLang="en-US" b="1" u="sng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97" name="TextBox 196">
            <a:extLst>
              <a:ext uri="{FF2B5EF4-FFF2-40B4-BE49-F238E27FC236}">
                <a16:creationId xmlns:a16="http://schemas.microsoft.com/office/drawing/2014/main" id="{22E7FC96-DC3F-E24C-83C4-186C3897F012}"/>
              </a:ext>
            </a:extLst>
          </p:cNvPr>
          <p:cNvSpPr txBox="1"/>
          <p:nvPr/>
        </p:nvSpPr>
        <p:spPr>
          <a:xfrm>
            <a:off x="101697" y="1000405"/>
            <a:ext cx="100284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 err="1">
                <a:solidFill>
                  <a:schemeClr val="tx2">
                    <a:lumMod val="50000"/>
                  </a:schemeClr>
                </a:solidFill>
                <a:latin typeface="Rockwell" panose="02060603020205020403" pitchFamily="18" charset="77"/>
                <a:ea typeface="Heiti TC Medium" pitchFamily="2" charset="-128"/>
                <a:cs typeface="Futura Medium" panose="020B0602020204020303" pitchFamily="34" charset="-79"/>
              </a:rPr>
              <a:t>Zhuo</a:t>
            </a:r>
            <a:r>
              <a:rPr lang="en-US" altLang="zh-CN" sz="1800" dirty="0">
                <a:solidFill>
                  <a:schemeClr val="tx2">
                    <a:lumMod val="50000"/>
                  </a:schemeClr>
                </a:solidFill>
                <a:latin typeface="Rockwell" panose="02060603020205020403" pitchFamily="18" charset="77"/>
                <a:ea typeface="Heiti TC Medium" pitchFamily="2" charset="-128"/>
                <a:cs typeface="Futura Medium" panose="020B0602020204020303" pitchFamily="34" charset="-79"/>
              </a:rPr>
              <a:t> Wang, Olaf Eisen, Ailsa Chung, Daniel </a:t>
            </a:r>
            <a:r>
              <a:rPr lang="en-US" altLang="zh-CN" sz="1800" dirty="0" err="1">
                <a:solidFill>
                  <a:schemeClr val="tx2">
                    <a:lumMod val="50000"/>
                  </a:schemeClr>
                </a:solidFill>
                <a:latin typeface="Rockwell" panose="02060603020205020403" pitchFamily="18" charset="77"/>
                <a:ea typeface="Heiti TC Medium" pitchFamily="2" charset="-128"/>
                <a:cs typeface="Futura Medium" panose="020B0602020204020303" pitchFamily="34" charset="-79"/>
              </a:rPr>
              <a:t>Steinhage</a:t>
            </a:r>
            <a:r>
              <a:rPr lang="en-US" altLang="zh-CN" sz="1800" dirty="0">
                <a:solidFill>
                  <a:schemeClr val="tx2">
                    <a:lumMod val="50000"/>
                  </a:schemeClr>
                </a:solidFill>
                <a:latin typeface="Rockwell" panose="02060603020205020403" pitchFamily="18" charset="77"/>
                <a:ea typeface="Heiti TC Medium" pitchFamily="2" charset="-128"/>
                <a:cs typeface="Futura Medium" panose="020B0602020204020303" pitchFamily="34" charset="-79"/>
              </a:rPr>
              <a:t>, Frédéric </a:t>
            </a:r>
            <a:r>
              <a:rPr lang="en-US" altLang="zh-CN" sz="1800" dirty="0" err="1">
                <a:solidFill>
                  <a:schemeClr val="tx2">
                    <a:lumMod val="50000"/>
                  </a:schemeClr>
                </a:solidFill>
                <a:latin typeface="Rockwell" panose="02060603020205020403" pitchFamily="18" charset="77"/>
                <a:ea typeface="Heiti TC Medium" pitchFamily="2" charset="-128"/>
                <a:cs typeface="Futura Medium" panose="020B0602020204020303" pitchFamily="34" charset="-79"/>
              </a:rPr>
              <a:t>Parrenin</a:t>
            </a:r>
            <a:r>
              <a:rPr lang="en-US" altLang="zh-CN" dirty="0">
                <a:solidFill>
                  <a:schemeClr val="tx2">
                    <a:lumMod val="50000"/>
                  </a:schemeClr>
                </a:solidFill>
                <a:latin typeface="Rockwell" panose="02060603020205020403" pitchFamily="18" charset="77"/>
                <a:ea typeface="Heiti TC Medium" pitchFamily="2" charset="-128"/>
                <a:cs typeface="Futura Medium" panose="020B0602020204020303" pitchFamily="34" charset="-79"/>
              </a:rPr>
              <a:t> and</a:t>
            </a:r>
            <a:r>
              <a:rPr lang="en-US" altLang="zh-CN" sz="1800" dirty="0">
                <a:solidFill>
                  <a:schemeClr val="tx2">
                    <a:lumMod val="50000"/>
                  </a:schemeClr>
                </a:solidFill>
                <a:latin typeface="Rockwell" panose="02060603020205020403" pitchFamily="18" charset="77"/>
                <a:ea typeface="Heiti TC Medium" pitchFamily="2" charset="-128"/>
                <a:cs typeface="Futura Medium" panose="020B0602020204020303" pitchFamily="34" charset="-79"/>
              </a:rPr>
              <a:t> Johannes Freitag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" name="Rectangle 134">
            <a:hlinkClick r:id="rId14" action="ppaction://hlinksldjump"/>
            <a:extLst>
              <a:ext uri="{FF2B5EF4-FFF2-40B4-BE49-F238E27FC236}">
                <a16:creationId xmlns:a16="http://schemas.microsoft.com/office/drawing/2014/main" id="{DA9D0ECB-CE90-B768-958B-35BCD2E5BB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0534" y="1808570"/>
            <a:ext cx="214513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kx="-3284103" algn="br" rotWithShape="0">
                    <a:srgbClr val="405D1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b="1" u="sng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Conclusion</a:t>
            </a:r>
            <a:endParaRPr lang="zh-CN" altLang="en-US" b="1" u="sng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133" name="Group 186">
            <a:extLst>
              <a:ext uri="{FF2B5EF4-FFF2-40B4-BE49-F238E27FC236}">
                <a16:creationId xmlns:a16="http://schemas.microsoft.com/office/drawing/2014/main" id="{0B25818E-9F2D-10BD-E2EB-3AD6A30F3CF8}"/>
              </a:ext>
            </a:extLst>
          </p:cNvPr>
          <p:cNvGrpSpPr/>
          <p:nvPr/>
        </p:nvGrpSpPr>
        <p:grpSpPr>
          <a:xfrm>
            <a:off x="828572" y="2666146"/>
            <a:ext cx="9796473" cy="1418529"/>
            <a:chOff x="1920782" y="2857234"/>
            <a:chExt cx="9796473" cy="1418529"/>
          </a:xfrm>
        </p:grpSpPr>
        <p:grpSp>
          <p:nvGrpSpPr>
            <p:cNvPr id="175" name="Group 463">
              <a:extLst>
                <a:ext uri="{FF2B5EF4-FFF2-40B4-BE49-F238E27FC236}">
                  <a16:creationId xmlns:a16="http://schemas.microsoft.com/office/drawing/2014/main" id="{33C4F068-A793-C198-A8F8-52C7B323C1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0782" y="2891463"/>
              <a:ext cx="9796473" cy="1384300"/>
              <a:chOff x="521" y="1684"/>
              <a:chExt cx="6171" cy="872"/>
            </a:xfrm>
          </p:grpSpPr>
          <p:grpSp>
            <p:nvGrpSpPr>
              <p:cNvPr id="188" name="Group 23">
                <a:extLst>
                  <a:ext uri="{FF2B5EF4-FFF2-40B4-BE49-F238E27FC236}">
                    <a16:creationId xmlns:a16="http://schemas.microsoft.com/office/drawing/2014/main" id="{3F00897E-1C75-43E5-6277-65BD2A80DFA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30" y="2433"/>
                <a:ext cx="5762" cy="62"/>
                <a:chOff x="930" y="2086"/>
                <a:chExt cx="5762" cy="952"/>
              </a:xfrm>
            </p:grpSpPr>
            <p:sp>
              <p:nvSpPr>
                <p:cNvPr id="235" name="Rectangle 3">
                  <a:extLst>
                    <a:ext uri="{FF2B5EF4-FFF2-40B4-BE49-F238E27FC236}">
                      <a16:creationId xmlns:a16="http://schemas.microsoft.com/office/drawing/2014/main" id="{2D66F94D-7F66-FF56-6D15-9CBE5617C2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930" y="2221"/>
                  <a:ext cx="5760" cy="817"/>
                </a:xfrm>
                <a:prstGeom prst="rect">
                  <a:avLst/>
                </a:prstGeom>
                <a:gradFill rotWithShape="1">
                  <a:gsLst>
                    <a:gs pos="0">
                      <a:srgbClr val="DDDDDD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000" tIns="90000" rIns="72000" bIns="90000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9pPr>
                </a:lstStyle>
                <a:p>
                  <a:pPr algn="ctr"/>
                  <a:endParaRPr lang="zh-CN" altLang="zh-CN" sz="1800" noProof="1">
                    <a:ea typeface="黑体" pitchFamily="49" charset="-122"/>
                    <a:cs typeface="Arial" charset="0"/>
                  </a:endParaRPr>
                </a:p>
              </p:txBody>
            </p:sp>
            <p:sp>
              <p:nvSpPr>
                <p:cNvPr id="236" name="Rectangle 25">
                  <a:extLst>
                    <a:ext uri="{FF2B5EF4-FFF2-40B4-BE49-F238E27FC236}">
                      <a16:creationId xmlns:a16="http://schemas.microsoft.com/office/drawing/2014/main" id="{0A98EF4F-1500-2751-B469-3837404D58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flipV="1">
                  <a:off x="932" y="2086"/>
                  <a:ext cx="5760" cy="246"/>
                </a:xfrm>
                <a:prstGeom prst="rect">
                  <a:avLst/>
                </a:prstGeom>
                <a:gradFill rotWithShape="1">
                  <a:gsLst>
                    <a:gs pos="0">
                      <a:srgbClr val="DBDBDB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wrap="none" lIns="90000" tIns="90000" rIns="72000" bIns="90000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9pPr>
                </a:lstStyle>
                <a:p>
                  <a:pPr algn="ctr"/>
                  <a:endParaRPr lang="zh-CN" altLang="zh-CN" sz="1800" noProof="1">
                    <a:ea typeface="黑体" pitchFamily="49" charset="-122"/>
                    <a:cs typeface="Arial" charset="0"/>
                  </a:endParaRPr>
                </a:p>
              </p:txBody>
            </p:sp>
          </p:grpSp>
          <p:grpSp>
            <p:nvGrpSpPr>
              <p:cNvPr id="195" name="Group 362">
                <a:extLst>
                  <a:ext uri="{FF2B5EF4-FFF2-40B4-BE49-F238E27FC236}">
                    <a16:creationId xmlns:a16="http://schemas.microsoft.com/office/drawing/2014/main" id="{6B8CB4B8-2858-443C-3417-92A0D20461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1" y="1684"/>
                <a:ext cx="2631" cy="872"/>
                <a:chOff x="1995" y="1366"/>
                <a:chExt cx="2291" cy="759"/>
              </a:xfrm>
            </p:grpSpPr>
            <p:pic>
              <p:nvPicPr>
                <p:cNvPr id="198" name="Picture 222">
                  <a:extLst>
                    <a:ext uri="{FF2B5EF4-FFF2-40B4-BE49-F238E27FC236}">
                      <a16:creationId xmlns:a16="http://schemas.microsoft.com/office/drawing/2014/main" id="{62235485-9FD3-3114-54D0-C435711B9FE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79" y="1606"/>
                  <a:ext cx="982" cy="42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99" name="Freeform 223">
                  <a:extLst>
                    <a:ext uri="{FF2B5EF4-FFF2-40B4-BE49-F238E27FC236}">
                      <a16:creationId xmlns:a16="http://schemas.microsoft.com/office/drawing/2014/main" id="{57359A32-2DFE-6804-2F88-2FAB01F31D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5" y="1366"/>
                  <a:ext cx="1127" cy="669"/>
                </a:xfrm>
                <a:custGeom>
                  <a:avLst/>
                  <a:gdLst>
                    <a:gd name="T0" fmla="*/ 1505 w 2561"/>
                    <a:gd name="T1" fmla="*/ 33 h 1520"/>
                    <a:gd name="T2" fmla="*/ 1663 w 2561"/>
                    <a:gd name="T3" fmla="*/ 68 h 1520"/>
                    <a:gd name="T4" fmla="*/ 2561 w 2561"/>
                    <a:gd name="T5" fmla="*/ 1518 h 1520"/>
                    <a:gd name="T6" fmla="*/ 304 w 2561"/>
                    <a:gd name="T7" fmla="*/ 1520 h 1520"/>
                    <a:gd name="T8" fmla="*/ 33 w 2561"/>
                    <a:gd name="T9" fmla="*/ 1086 h 1520"/>
                    <a:gd name="T10" fmla="*/ 68 w 2561"/>
                    <a:gd name="T11" fmla="*/ 928 h 1520"/>
                    <a:gd name="T12" fmla="*/ 1505 w 2561"/>
                    <a:gd name="T13" fmla="*/ 33 h 15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561" h="1520">
                      <a:moveTo>
                        <a:pt x="1505" y="33"/>
                      </a:moveTo>
                      <a:cubicBezTo>
                        <a:pt x="1556" y="0"/>
                        <a:pt x="1627" y="17"/>
                        <a:pt x="1663" y="68"/>
                      </a:cubicBezTo>
                      <a:cubicBezTo>
                        <a:pt x="2558" y="1505"/>
                        <a:pt x="2561" y="1518"/>
                        <a:pt x="2561" y="1518"/>
                      </a:cubicBezTo>
                      <a:cubicBezTo>
                        <a:pt x="2257" y="1520"/>
                        <a:pt x="752" y="1520"/>
                        <a:pt x="304" y="1520"/>
                      </a:cubicBezTo>
                      <a:cubicBezTo>
                        <a:pt x="155" y="1281"/>
                        <a:pt x="72" y="1185"/>
                        <a:pt x="33" y="1086"/>
                      </a:cubicBezTo>
                      <a:cubicBezTo>
                        <a:pt x="0" y="1032"/>
                        <a:pt x="17" y="961"/>
                        <a:pt x="68" y="928"/>
                      </a:cubicBezTo>
                      <a:cubicBezTo>
                        <a:pt x="1505" y="33"/>
                        <a:pt x="1505" y="33"/>
                        <a:pt x="1505" y="33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E0E0E0">
                        <a:alpha val="50999"/>
                      </a:srgbClr>
                    </a:gs>
                    <a:gs pos="100000">
                      <a:srgbClr val="B2B2B2">
                        <a:alpha val="50999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00" name="Freeform 224">
                  <a:extLst>
                    <a:ext uri="{FF2B5EF4-FFF2-40B4-BE49-F238E27FC236}">
                      <a16:creationId xmlns:a16="http://schemas.microsoft.com/office/drawing/2014/main" id="{EAD28135-27CF-27C0-63FD-E55AE0B492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31" y="1378"/>
                  <a:ext cx="1126" cy="661"/>
                </a:xfrm>
                <a:custGeom>
                  <a:avLst/>
                  <a:gdLst>
                    <a:gd name="T0" fmla="*/ 1505 w 2559"/>
                    <a:gd name="T1" fmla="*/ 33 h 1504"/>
                    <a:gd name="T2" fmla="*/ 1663 w 2559"/>
                    <a:gd name="T3" fmla="*/ 71 h 1504"/>
                    <a:gd name="T4" fmla="*/ 2556 w 2559"/>
                    <a:gd name="T5" fmla="*/ 1494 h 1504"/>
                    <a:gd name="T6" fmla="*/ 279 w 2559"/>
                    <a:gd name="T7" fmla="*/ 1492 h 1504"/>
                    <a:gd name="T8" fmla="*/ 33 w 2559"/>
                    <a:gd name="T9" fmla="*/ 1089 h 1504"/>
                    <a:gd name="T10" fmla="*/ 71 w 2559"/>
                    <a:gd name="T11" fmla="*/ 930 h 1504"/>
                    <a:gd name="T12" fmla="*/ 1505 w 2559"/>
                    <a:gd name="T13" fmla="*/ 33 h 1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559" h="1504">
                      <a:moveTo>
                        <a:pt x="1505" y="33"/>
                      </a:moveTo>
                      <a:cubicBezTo>
                        <a:pt x="1559" y="0"/>
                        <a:pt x="1630" y="17"/>
                        <a:pt x="1663" y="71"/>
                      </a:cubicBezTo>
                      <a:cubicBezTo>
                        <a:pt x="2559" y="1504"/>
                        <a:pt x="2556" y="1494"/>
                        <a:pt x="2556" y="1494"/>
                      </a:cubicBezTo>
                      <a:cubicBezTo>
                        <a:pt x="2274" y="1492"/>
                        <a:pt x="747" y="1494"/>
                        <a:pt x="279" y="1492"/>
                      </a:cubicBezTo>
                      <a:cubicBezTo>
                        <a:pt x="130" y="1253"/>
                        <a:pt x="69" y="1183"/>
                        <a:pt x="33" y="1089"/>
                      </a:cubicBezTo>
                      <a:cubicBezTo>
                        <a:pt x="0" y="1034"/>
                        <a:pt x="17" y="964"/>
                        <a:pt x="71" y="930"/>
                      </a:cubicBezTo>
                      <a:cubicBezTo>
                        <a:pt x="1505" y="33"/>
                        <a:pt x="1505" y="33"/>
                        <a:pt x="1505" y="33"/>
                      </a:cubicBezTo>
                    </a:path>
                  </a:pathLst>
                </a:custGeom>
                <a:solidFill>
                  <a:srgbClr val="343F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01" name="Freeform 225">
                  <a:extLst>
                    <a:ext uri="{FF2B5EF4-FFF2-40B4-BE49-F238E27FC236}">
                      <a16:creationId xmlns:a16="http://schemas.microsoft.com/office/drawing/2014/main" id="{5802249C-2358-B187-D39A-360206B9BC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39" y="1373"/>
                  <a:ext cx="1128" cy="694"/>
                </a:xfrm>
                <a:custGeom>
                  <a:avLst/>
                  <a:gdLst>
                    <a:gd name="T0" fmla="*/ 1505 w 2564"/>
                    <a:gd name="T1" fmla="*/ 33 h 1577"/>
                    <a:gd name="T2" fmla="*/ 1663 w 2564"/>
                    <a:gd name="T3" fmla="*/ 68 h 1577"/>
                    <a:gd name="T4" fmla="*/ 2564 w 2564"/>
                    <a:gd name="T5" fmla="*/ 1506 h 1577"/>
                    <a:gd name="T6" fmla="*/ 290 w 2564"/>
                    <a:gd name="T7" fmla="*/ 1506 h 1577"/>
                    <a:gd name="T8" fmla="*/ 295 w 2564"/>
                    <a:gd name="T9" fmla="*/ 1507 h 1577"/>
                    <a:gd name="T10" fmla="*/ 33 w 2564"/>
                    <a:gd name="T11" fmla="*/ 1086 h 1577"/>
                    <a:gd name="T12" fmla="*/ 69 w 2564"/>
                    <a:gd name="T13" fmla="*/ 928 h 1577"/>
                    <a:gd name="T14" fmla="*/ 1505 w 2564"/>
                    <a:gd name="T15" fmla="*/ 33 h 15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564" h="1577">
                      <a:moveTo>
                        <a:pt x="1505" y="33"/>
                      </a:moveTo>
                      <a:cubicBezTo>
                        <a:pt x="1557" y="0"/>
                        <a:pt x="1628" y="17"/>
                        <a:pt x="1663" y="68"/>
                      </a:cubicBezTo>
                      <a:cubicBezTo>
                        <a:pt x="2559" y="1505"/>
                        <a:pt x="2564" y="1506"/>
                        <a:pt x="2564" y="1506"/>
                      </a:cubicBezTo>
                      <a:cubicBezTo>
                        <a:pt x="2301" y="1505"/>
                        <a:pt x="667" y="1506"/>
                        <a:pt x="290" y="1506"/>
                      </a:cubicBezTo>
                      <a:cubicBezTo>
                        <a:pt x="184" y="1337"/>
                        <a:pt x="338" y="1577"/>
                        <a:pt x="295" y="1507"/>
                      </a:cubicBezTo>
                      <a:cubicBezTo>
                        <a:pt x="252" y="1437"/>
                        <a:pt x="71" y="1182"/>
                        <a:pt x="33" y="1086"/>
                      </a:cubicBezTo>
                      <a:cubicBezTo>
                        <a:pt x="0" y="1032"/>
                        <a:pt x="14" y="961"/>
                        <a:pt x="69" y="928"/>
                      </a:cubicBezTo>
                      <a:cubicBezTo>
                        <a:pt x="1505" y="33"/>
                        <a:pt x="1505" y="33"/>
                        <a:pt x="1505" y="33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02" name="Freeform 226">
                  <a:extLst>
                    <a:ext uri="{FF2B5EF4-FFF2-40B4-BE49-F238E27FC236}">
                      <a16:creationId xmlns:a16="http://schemas.microsoft.com/office/drawing/2014/main" id="{0EF2E19A-40A4-2530-A228-E67CDE8F68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38" y="1372"/>
                  <a:ext cx="1129" cy="694"/>
                </a:xfrm>
                <a:custGeom>
                  <a:avLst/>
                  <a:gdLst>
                    <a:gd name="T0" fmla="*/ 1505 w 2564"/>
                    <a:gd name="T1" fmla="*/ 33 h 1577"/>
                    <a:gd name="T2" fmla="*/ 1663 w 2564"/>
                    <a:gd name="T3" fmla="*/ 68 h 1577"/>
                    <a:gd name="T4" fmla="*/ 2564 w 2564"/>
                    <a:gd name="T5" fmla="*/ 1506 h 1577"/>
                    <a:gd name="T6" fmla="*/ 290 w 2564"/>
                    <a:gd name="T7" fmla="*/ 1506 h 1577"/>
                    <a:gd name="T8" fmla="*/ 295 w 2564"/>
                    <a:gd name="T9" fmla="*/ 1507 h 1577"/>
                    <a:gd name="T10" fmla="*/ 33 w 2564"/>
                    <a:gd name="T11" fmla="*/ 1086 h 1577"/>
                    <a:gd name="T12" fmla="*/ 69 w 2564"/>
                    <a:gd name="T13" fmla="*/ 928 h 1577"/>
                    <a:gd name="T14" fmla="*/ 1505 w 2564"/>
                    <a:gd name="T15" fmla="*/ 33 h 15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564" h="1577">
                      <a:moveTo>
                        <a:pt x="1505" y="33"/>
                      </a:moveTo>
                      <a:cubicBezTo>
                        <a:pt x="1557" y="0"/>
                        <a:pt x="1628" y="17"/>
                        <a:pt x="1663" y="68"/>
                      </a:cubicBezTo>
                      <a:cubicBezTo>
                        <a:pt x="2559" y="1505"/>
                        <a:pt x="2564" y="1506"/>
                        <a:pt x="2564" y="1506"/>
                      </a:cubicBezTo>
                      <a:cubicBezTo>
                        <a:pt x="2301" y="1505"/>
                        <a:pt x="667" y="1506"/>
                        <a:pt x="290" y="1506"/>
                      </a:cubicBezTo>
                      <a:cubicBezTo>
                        <a:pt x="184" y="1337"/>
                        <a:pt x="338" y="1577"/>
                        <a:pt x="295" y="1507"/>
                      </a:cubicBezTo>
                      <a:cubicBezTo>
                        <a:pt x="252" y="1437"/>
                        <a:pt x="71" y="1182"/>
                        <a:pt x="33" y="1086"/>
                      </a:cubicBezTo>
                      <a:cubicBezTo>
                        <a:pt x="0" y="1032"/>
                        <a:pt x="14" y="961"/>
                        <a:pt x="69" y="928"/>
                      </a:cubicBezTo>
                      <a:cubicBezTo>
                        <a:pt x="1505" y="33"/>
                        <a:pt x="1505" y="33"/>
                        <a:pt x="1505" y="33"/>
                      </a:cubicBezTo>
                    </a:path>
                  </a:pathLst>
                </a:custGeom>
                <a:solidFill>
                  <a:schemeClr val="accent5">
                    <a:lumMod val="60000"/>
                    <a:lumOff val="40000"/>
                    <a:alpha val="70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 dirty="0"/>
                </a:p>
              </p:txBody>
            </p:sp>
            <p:sp>
              <p:nvSpPr>
                <p:cNvPr id="203" name="Text Box 75">
                  <a:extLst>
                    <a:ext uri="{FF2B5EF4-FFF2-40B4-BE49-F238E27FC236}">
                      <a16:creationId xmlns:a16="http://schemas.microsoft.com/office/drawing/2014/main" id="{2042711C-8888-1F8C-E1F2-0149D7EFC82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8899871" flipV="1">
                  <a:off x="2607" y="1461"/>
                  <a:ext cx="529" cy="4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9pPr>
                </a:lstStyle>
                <a:p>
                  <a:pPr eaLnBrk="1" hangingPunct="1"/>
                  <a:r>
                    <a:rPr lang="en-US" altLang="zh-CN" sz="6600" b="1" baseline="-25000" dirty="0">
                      <a:solidFill>
                        <a:schemeClr val="bg2">
                          <a:lumMod val="50000"/>
                        </a:schemeClr>
                      </a:solidFill>
                      <a:ea typeface="Arial Unicode MS" pitchFamily="34" charset="-122"/>
                      <a:cs typeface="Arial Unicode MS" pitchFamily="34" charset="-122"/>
                    </a:rPr>
                    <a:t>01</a:t>
                  </a:r>
                </a:p>
              </p:txBody>
            </p:sp>
            <p:grpSp>
              <p:nvGrpSpPr>
                <p:cNvPr id="204" name="Group 380">
                  <a:extLst>
                    <a:ext uri="{FF2B5EF4-FFF2-40B4-BE49-F238E27FC236}">
                      <a16:creationId xmlns:a16="http://schemas.microsoft.com/office/drawing/2014/main" id="{532EB45C-BCA8-2E8E-83B5-AD0E9182A57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-1979903">
                  <a:off x="3197" y="1638"/>
                  <a:ext cx="114" cy="113"/>
                  <a:chOff x="1872" y="2352"/>
                  <a:chExt cx="240" cy="240"/>
                </a:xfrm>
              </p:grpSpPr>
              <p:grpSp>
                <p:nvGrpSpPr>
                  <p:cNvPr id="223" name="Group 381">
                    <a:extLst>
                      <a:ext uri="{FF2B5EF4-FFF2-40B4-BE49-F238E27FC236}">
                        <a16:creationId xmlns:a16="http://schemas.microsoft.com/office/drawing/2014/main" id="{3FF4EB78-44B4-090D-44E1-D13B108FAFE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968" y="2352"/>
                    <a:ext cx="144" cy="240"/>
                    <a:chOff x="1968" y="2352"/>
                    <a:chExt cx="144" cy="240"/>
                  </a:xfrm>
                </p:grpSpPr>
                <p:sp>
                  <p:nvSpPr>
                    <p:cNvPr id="230" name="Oval 382">
                      <a:extLst>
                        <a:ext uri="{FF2B5EF4-FFF2-40B4-BE49-F238E27FC236}">
                          <a16:creationId xmlns:a16="http://schemas.microsoft.com/office/drawing/2014/main" id="{1D954995-FA2C-22E4-FCF8-7A86D0CE994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1968" y="2352"/>
                      <a:ext cx="48" cy="48"/>
                    </a:xfrm>
                    <a:prstGeom prst="ellipse">
                      <a:avLst/>
                    </a:prstGeom>
                    <a:solidFill>
                      <a:srgbClr val="5C5C5C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  <p:sp>
                  <p:nvSpPr>
                    <p:cNvPr id="231" name="Oval 383">
                      <a:extLst>
                        <a:ext uri="{FF2B5EF4-FFF2-40B4-BE49-F238E27FC236}">
                          <a16:creationId xmlns:a16="http://schemas.microsoft.com/office/drawing/2014/main" id="{F567D51C-D03D-3584-59B7-EC3F0EF749C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2016" y="2400"/>
                      <a:ext cx="48" cy="48"/>
                    </a:xfrm>
                    <a:prstGeom prst="ellipse">
                      <a:avLst/>
                    </a:prstGeom>
                    <a:solidFill>
                      <a:srgbClr val="5C5C5C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  <p:sp>
                  <p:nvSpPr>
                    <p:cNvPr id="232" name="Oval 384">
                      <a:extLst>
                        <a:ext uri="{FF2B5EF4-FFF2-40B4-BE49-F238E27FC236}">
                          <a16:creationId xmlns:a16="http://schemas.microsoft.com/office/drawing/2014/main" id="{8DE8665E-20CB-9165-79F3-9BFC8913BEC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2064" y="2448"/>
                      <a:ext cx="48" cy="48"/>
                    </a:xfrm>
                    <a:prstGeom prst="ellipse">
                      <a:avLst/>
                    </a:prstGeom>
                    <a:solidFill>
                      <a:srgbClr val="5C5C5C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  <p:sp>
                  <p:nvSpPr>
                    <p:cNvPr id="233" name="Oval 385">
                      <a:extLst>
                        <a:ext uri="{FF2B5EF4-FFF2-40B4-BE49-F238E27FC236}">
                          <a16:creationId xmlns:a16="http://schemas.microsoft.com/office/drawing/2014/main" id="{8BE22A70-AE9D-9038-940D-D3268092B0F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2016" y="2496"/>
                      <a:ext cx="48" cy="48"/>
                    </a:xfrm>
                    <a:prstGeom prst="ellipse">
                      <a:avLst/>
                    </a:prstGeom>
                    <a:solidFill>
                      <a:srgbClr val="5C5C5C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  <p:sp>
                  <p:nvSpPr>
                    <p:cNvPr id="234" name="Oval 386">
                      <a:extLst>
                        <a:ext uri="{FF2B5EF4-FFF2-40B4-BE49-F238E27FC236}">
                          <a16:creationId xmlns:a16="http://schemas.microsoft.com/office/drawing/2014/main" id="{AAD87283-7986-3D28-652A-0B61A04C640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1968" y="2544"/>
                      <a:ext cx="48" cy="48"/>
                    </a:xfrm>
                    <a:prstGeom prst="ellipse">
                      <a:avLst/>
                    </a:prstGeom>
                    <a:solidFill>
                      <a:srgbClr val="5C5C5C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</p:grpSp>
              <p:grpSp>
                <p:nvGrpSpPr>
                  <p:cNvPr id="224" name="Group 387">
                    <a:extLst>
                      <a:ext uri="{FF2B5EF4-FFF2-40B4-BE49-F238E27FC236}">
                        <a16:creationId xmlns:a16="http://schemas.microsoft.com/office/drawing/2014/main" id="{D284B6E9-4603-D719-11FD-1980946422F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872" y="2352"/>
                    <a:ext cx="144" cy="240"/>
                    <a:chOff x="1968" y="2352"/>
                    <a:chExt cx="144" cy="240"/>
                  </a:xfrm>
                </p:grpSpPr>
                <p:sp>
                  <p:nvSpPr>
                    <p:cNvPr id="225" name="Oval 388">
                      <a:extLst>
                        <a:ext uri="{FF2B5EF4-FFF2-40B4-BE49-F238E27FC236}">
                          <a16:creationId xmlns:a16="http://schemas.microsoft.com/office/drawing/2014/main" id="{70360C81-BD2F-7CE7-508E-C4F2E3EAB3A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1968" y="2352"/>
                      <a:ext cx="48" cy="48"/>
                    </a:xfrm>
                    <a:prstGeom prst="ellipse">
                      <a:avLst/>
                    </a:prstGeom>
                    <a:solidFill>
                      <a:srgbClr val="5C5C5C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  <p:sp>
                  <p:nvSpPr>
                    <p:cNvPr id="226" name="Oval 389">
                      <a:extLst>
                        <a:ext uri="{FF2B5EF4-FFF2-40B4-BE49-F238E27FC236}">
                          <a16:creationId xmlns:a16="http://schemas.microsoft.com/office/drawing/2014/main" id="{7E4818FE-9D41-F11F-191B-C6BE85CA58B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2016" y="2400"/>
                      <a:ext cx="48" cy="48"/>
                    </a:xfrm>
                    <a:prstGeom prst="ellipse">
                      <a:avLst/>
                    </a:prstGeom>
                    <a:solidFill>
                      <a:srgbClr val="5C5C5C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  <p:sp>
                  <p:nvSpPr>
                    <p:cNvPr id="227" name="Oval 390">
                      <a:extLst>
                        <a:ext uri="{FF2B5EF4-FFF2-40B4-BE49-F238E27FC236}">
                          <a16:creationId xmlns:a16="http://schemas.microsoft.com/office/drawing/2014/main" id="{CA6B0E1A-25A0-4A9D-A55B-368A355E169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2064" y="2448"/>
                      <a:ext cx="48" cy="48"/>
                    </a:xfrm>
                    <a:prstGeom prst="ellipse">
                      <a:avLst/>
                    </a:prstGeom>
                    <a:solidFill>
                      <a:srgbClr val="5C5C5C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  <p:sp>
                  <p:nvSpPr>
                    <p:cNvPr id="228" name="Oval 391">
                      <a:extLst>
                        <a:ext uri="{FF2B5EF4-FFF2-40B4-BE49-F238E27FC236}">
                          <a16:creationId xmlns:a16="http://schemas.microsoft.com/office/drawing/2014/main" id="{F406C263-B111-24D4-350D-DBB185DE01C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2016" y="2496"/>
                      <a:ext cx="48" cy="48"/>
                    </a:xfrm>
                    <a:prstGeom prst="ellipse">
                      <a:avLst/>
                    </a:prstGeom>
                    <a:solidFill>
                      <a:srgbClr val="5C5C5C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  <p:sp>
                  <p:nvSpPr>
                    <p:cNvPr id="229" name="Oval 392">
                      <a:extLst>
                        <a:ext uri="{FF2B5EF4-FFF2-40B4-BE49-F238E27FC236}">
                          <a16:creationId xmlns:a16="http://schemas.microsoft.com/office/drawing/2014/main" id="{C4A59CF4-9D02-4128-38F9-DF3AAD196F9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1968" y="2544"/>
                      <a:ext cx="48" cy="48"/>
                    </a:xfrm>
                    <a:prstGeom prst="ellipse">
                      <a:avLst/>
                    </a:prstGeom>
                    <a:solidFill>
                      <a:srgbClr val="5C5C5C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</p:grpSp>
            </p:grpSp>
            <p:grpSp>
              <p:nvGrpSpPr>
                <p:cNvPr id="205" name="Group 380">
                  <a:extLst>
                    <a:ext uri="{FF2B5EF4-FFF2-40B4-BE49-F238E27FC236}">
                      <a16:creationId xmlns:a16="http://schemas.microsoft.com/office/drawing/2014/main" id="{352CAE18-7289-1268-EFEB-3F3FF713381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-1979903">
                  <a:off x="3288" y="1820"/>
                  <a:ext cx="114" cy="113"/>
                  <a:chOff x="1872" y="2352"/>
                  <a:chExt cx="240" cy="240"/>
                </a:xfrm>
              </p:grpSpPr>
              <p:grpSp>
                <p:nvGrpSpPr>
                  <p:cNvPr id="211" name="Group 381">
                    <a:extLst>
                      <a:ext uri="{FF2B5EF4-FFF2-40B4-BE49-F238E27FC236}">
                        <a16:creationId xmlns:a16="http://schemas.microsoft.com/office/drawing/2014/main" id="{8A74313A-507B-FE6D-6985-C35B8FA292D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968" y="2352"/>
                    <a:ext cx="144" cy="240"/>
                    <a:chOff x="1968" y="2352"/>
                    <a:chExt cx="144" cy="240"/>
                  </a:xfrm>
                </p:grpSpPr>
                <p:sp>
                  <p:nvSpPr>
                    <p:cNvPr id="218" name="Oval 382">
                      <a:extLst>
                        <a:ext uri="{FF2B5EF4-FFF2-40B4-BE49-F238E27FC236}">
                          <a16:creationId xmlns:a16="http://schemas.microsoft.com/office/drawing/2014/main" id="{57AA1165-170E-0A14-0F8B-A473C89E1EC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1968" y="2352"/>
                      <a:ext cx="48" cy="48"/>
                    </a:xfrm>
                    <a:prstGeom prst="ellipse">
                      <a:avLst/>
                    </a:prstGeom>
                    <a:solidFill>
                      <a:srgbClr val="5C5C5C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  <p:sp>
                  <p:nvSpPr>
                    <p:cNvPr id="219" name="Oval 383">
                      <a:extLst>
                        <a:ext uri="{FF2B5EF4-FFF2-40B4-BE49-F238E27FC236}">
                          <a16:creationId xmlns:a16="http://schemas.microsoft.com/office/drawing/2014/main" id="{F86C4210-D368-C233-A8E4-4D643580399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2016" y="2400"/>
                      <a:ext cx="48" cy="48"/>
                    </a:xfrm>
                    <a:prstGeom prst="ellipse">
                      <a:avLst/>
                    </a:prstGeom>
                    <a:solidFill>
                      <a:srgbClr val="5C5C5C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  <p:sp>
                  <p:nvSpPr>
                    <p:cNvPr id="220" name="Oval 384">
                      <a:extLst>
                        <a:ext uri="{FF2B5EF4-FFF2-40B4-BE49-F238E27FC236}">
                          <a16:creationId xmlns:a16="http://schemas.microsoft.com/office/drawing/2014/main" id="{7EBC3383-3DE8-4780-2503-171226BCD5B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2064" y="2448"/>
                      <a:ext cx="48" cy="48"/>
                    </a:xfrm>
                    <a:prstGeom prst="ellipse">
                      <a:avLst/>
                    </a:prstGeom>
                    <a:solidFill>
                      <a:srgbClr val="5C5C5C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  <p:sp>
                  <p:nvSpPr>
                    <p:cNvPr id="221" name="Oval 385">
                      <a:extLst>
                        <a:ext uri="{FF2B5EF4-FFF2-40B4-BE49-F238E27FC236}">
                          <a16:creationId xmlns:a16="http://schemas.microsoft.com/office/drawing/2014/main" id="{7A8A866A-77CA-D499-9673-7F3C10F2A2A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2016" y="2496"/>
                      <a:ext cx="48" cy="48"/>
                    </a:xfrm>
                    <a:prstGeom prst="ellipse">
                      <a:avLst/>
                    </a:prstGeom>
                    <a:solidFill>
                      <a:srgbClr val="5C5C5C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  <p:sp>
                  <p:nvSpPr>
                    <p:cNvPr id="222" name="Oval 386">
                      <a:extLst>
                        <a:ext uri="{FF2B5EF4-FFF2-40B4-BE49-F238E27FC236}">
                          <a16:creationId xmlns:a16="http://schemas.microsoft.com/office/drawing/2014/main" id="{7F8758BB-FB4C-A1E1-5506-2DF7A4C8462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1968" y="2544"/>
                      <a:ext cx="48" cy="48"/>
                    </a:xfrm>
                    <a:prstGeom prst="ellipse">
                      <a:avLst/>
                    </a:prstGeom>
                    <a:solidFill>
                      <a:srgbClr val="5C5C5C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</p:grpSp>
              <p:grpSp>
                <p:nvGrpSpPr>
                  <p:cNvPr id="212" name="Group 387">
                    <a:extLst>
                      <a:ext uri="{FF2B5EF4-FFF2-40B4-BE49-F238E27FC236}">
                        <a16:creationId xmlns:a16="http://schemas.microsoft.com/office/drawing/2014/main" id="{7781FEB5-A352-5BE3-E6A5-80149484C52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872" y="2352"/>
                    <a:ext cx="144" cy="240"/>
                    <a:chOff x="1968" y="2352"/>
                    <a:chExt cx="144" cy="240"/>
                  </a:xfrm>
                </p:grpSpPr>
                <p:sp>
                  <p:nvSpPr>
                    <p:cNvPr id="213" name="Oval 388">
                      <a:extLst>
                        <a:ext uri="{FF2B5EF4-FFF2-40B4-BE49-F238E27FC236}">
                          <a16:creationId xmlns:a16="http://schemas.microsoft.com/office/drawing/2014/main" id="{54BC262D-E0F4-77BD-2046-B5F1489A2FD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1968" y="2352"/>
                      <a:ext cx="48" cy="48"/>
                    </a:xfrm>
                    <a:prstGeom prst="ellipse">
                      <a:avLst/>
                    </a:prstGeom>
                    <a:solidFill>
                      <a:srgbClr val="5C5C5C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  <p:sp>
                  <p:nvSpPr>
                    <p:cNvPr id="214" name="Oval 389">
                      <a:extLst>
                        <a:ext uri="{FF2B5EF4-FFF2-40B4-BE49-F238E27FC236}">
                          <a16:creationId xmlns:a16="http://schemas.microsoft.com/office/drawing/2014/main" id="{3A97C651-21B7-F8D7-DF80-82FCE8D71A2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2016" y="2400"/>
                      <a:ext cx="48" cy="48"/>
                    </a:xfrm>
                    <a:prstGeom prst="ellipse">
                      <a:avLst/>
                    </a:prstGeom>
                    <a:solidFill>
                      <a:srgbClr val="5C5C5C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  <p:sp>
                  <p:nvSpPr>
                    <p:cNvPr id="215" name="Oval 390">
                      <a:extLst>
                        <a:ext uri="{FF2B5EF4-FFF2-40B4-BE49-F238E27FC236}">
                          <a16:creationId xmlns:a16="http://schemas.microsoft.com/office/drawing/2014/main" id="{70B31D4E-068F-80B9-B0C0-C34AA8264F0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2064" y="2448"/>
                      <a:ext cx="48" cy="48"/>
                    </a:xfrm>
                    <a:prstGeom prst="ellipse">
                      <a:avLst/>
                    </a:prstGeom>
                    <a:solidFill>
                      <a:srgbClr val="5C5C5C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  <p:sp>
                  <p:nvSpPr>
                    <p:cNvPr id="216" name="Oval 391">
                      <a:extLst>
                        <a:ext uri="{FF2B5EF4-FFF2-40B4-BE49-F238E27FC236}">
                          <a16:creationId xmlns:a16="http://schemas.microsoft.com/office/drawing/2014/main" id="{8919277C-8F1B-195B-1AF3-5B83F96361A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2016" y="2496"/>
                      <a:ext cx="48" cy="48"/>
                    </a:xfrm>
                    <a:prstGeom prst="ellipse">
                      <a:avLst/>
                    </a:prstGeom>
                    <a:solidFill>
                      <a:srgbClr val="5C5C5C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  <p:sp>
                  <p:nvSpPr>
                    <p:cNvPr id="217" name="Oval 392">
                      <a:extLst>
                        <a:ext uri="{FF2B5EF4-FFF2-40B4-BE49-F238E27FC236}">
                          <a16:creationId xmlns:a16="http://schemas.microsoft.com/office/drawing/2014/main" id="{C9D4DB1D-217D-15C6-5B10-1E11BB95049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1968" y="2544"/>
                      <a:ext cx="48" cy="48"/>
                    </a:xfrm>
                    <a:prstGeom prst="ellipse">
                      <a:avLst/>
                    </a:prstGeom>
                    <a:solidFill>
                      <a:srgbClr val="5C5C5C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/>
                      <a:endParaRPr lang="zh-CN" altLang="en-US" sz="1800"/>
                    </a:p>
                  </p:txBody>
                </p:sp>
              </p:grpSp>
            </p:grpSp>
            <p:grpSp>
              <p:nvGrpSpPr>
                <p:cNvPr id="206" name="Group 254">
                  <a:extLst>
                    <a:ext uri="{FF2B5EF4-FFF2-40B4-BE49-F238E27FC236}">
                      <a16:creationId xmlns:a16="http://schemas.microsoft.com/office/drawing/2014/main" id="{30B24A42-3456-2C97-A959-D668F2EBD34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95" y="1755"/>
                  <a:ext cx="2291" cy="370"/>
                  <a:chOff x="363" y="2069"/>
                  <a:chExt cx="5205" cy="840"/>
                </a:xfrm>
              </p:grpSpPr>
              <p:pic>
                <p:nvPicPr>
                  <p:cNvPr id="207" name="Picture 255" descr="yy">
                    <a:extLst>
                      <a:ext uri="{FF2B5EF4-FFF2-40B4-BE49-F238E27FC236}">
                        <a16:creationId xmlns:a16="http://schemas.microsoft.com/office/drawing/2014/main" id="{8EDF96E4-2FC4-70FE-77DF-7EFD37E7E0D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lum bright="-90000" contrast="100000"/>
                    <a:grayscl/>
                    <a:biLevel thresh="50000"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27" y="2069"/>
                    <a:ext cx="4253" cy="81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08" name="Picture 256" descr="yy">
                    <a:extLst>
                      <a:ext uri="{FF2B5EF4-FFF2-40B4-BE49-F238E27FC236}">
                        <a16:creationId xmlns:a16="http://schemas.microsoft.com/office/drawing/2014/main" id="{2BF3A884-696D-2031-328F-B9F21B30938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lum bright="-90000" contrast="100000"/>
                    <a:grayscl/>
                    <a:biLevel thresh="50000"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63" y="2069"/>
                    <a:ext cx="5205" cy="81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09" name="Picture 257" descr="yy">
                    <a:extLst>
                      <a:ext uri="{FF2B5EF4-FFF2-40B4-BE49-F238E27FC236}">
                        <a16:creationId xmlns:a16="http://schemas.microsoft.com/office/drawing/2014/main" id="{90A5B251-D534-37A8-DA20-CF67368DE3D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lum bright="-90000" contrast="100000"/>
                    <a:grayscl/>
                    <a:biLevel thresh="50000"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814" y="2092"/>
                    <a:ext cx="3674" cy="81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10" name="Picture 258" descr="yy">
                    <a:extLst>
                      <a:ext uri="{FF2B5EF4-FFF2-40B4-BE49-F238E27FC236}">
                        <a16:creationId xmlns:a16="http://schemas.microsoft.com/office/drawing/2014/main" id="{DFCD0A37-91D9-D444-540C-85F263829FD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lum bright="-100000" contrast="100000"/>
                    <a:grayscl/>
                    <a:biLevel thresh="50000"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98" y="2069"/>
                    <a:ext cx="2699" cy="81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196" name="Rectangle 134">
                <a:extLst>
                  <a:ext uri="{FF2B5EF4-FFF2-40B4-BE49-F238E27FC236}">
                    <a16:creationId xmlns:a16="http://schemas.microsoft.com/office/drawing/2014/main" id="{E3AF68F4-C44D-CD6D-9252-8ABE9AA13F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8" y="1933"/>
                <a:ext cx="978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kx="-3284103" algn="br" rotWithShape="0">
                        <a:srgbClr val="405D1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DE" altLang="zh-CN" b="1" dirty="0">
                    <a:solidFill>
                      <a:schemeClr val="bg2">
                        <a:lumMod val="25000"/>
                      </a:schemeClr>
                    </a:solidFill>
                    <a:latin typeface="Times New Roman" panose="02020603050405020304" pitchFamily="18" charset="0"/>
                    <a:ea typeface="黑体" pitchFamily="49" charset="-122"/>
                    <a:cs typeface="Times New Roman" panose="02020603050405020304" pitchFamily="18" charset="0"/>
                  </a:rPr>
                  <a:t>Method</a:t>
                </a:r>
                <a:endParaRPr lang="zh-CN" altLang="en-US" b="1" dirty="0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Left Bracket 180">
              <a:extLst>
                <a:ext uri="{FF2B5EF4-FFF2-40B4-BE49-F238E27FC236}">
                  <a16:creationId xmlns:a16="http://schemas.microsoft.com/office/drawing/2014/main" id="{E3D281BC-5244-3F85-EA43-48FDAB11B99F}"/>
                </a:ext>
              </a:extLst>
            </p:cNvPr>
            <p:cNvSpPr/>
            <p:nvPr/>
          </p:nvSpPr>
          <p:spPr>
            <a:xfrm>
              <a:off x="6952966" y="3124158"/>
              <a:ext cx="80877" cy="830938"/>
            </a:xfrm>
            <a:prstGeom prst="leftBracket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ectangle 134">
              <a:hlinkClick r:id="rId7" action="ppaction://hlinksldjump"/>
              <a:extLst>
                <a:ext uri="{FF2B5EF4-FFF2-40B4-BE49-F238E27FC236}">
                  <a16:creationId xmlns:a16="http://schemas.microsoft.com/office/drawing/2014/main" id="{8A124E71-245B-7AAD-BDE4-69B81A9CA3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20760" y="2857234"/>
              <a:ext cx="2560894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kx="-3284103" algn="br" rotWithShape="0">
                      <a:srgbClr val="405D1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zh-CN" b="1" u="sng" dirty="0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rPr>
                <a:t>Radar </a:t>
              </a:r>
              <a:r>
                <a:rPr lang="de-DE" altLang="zh-CN" b="1" u="sng" dirty="0" err="1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rPr>
                <a:t>survey</a:t>
              </a:r>
              <a:endParaRPr lang="zh-CN" altLang="en-US" b="1" u="sng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179" name="Rectangle 134">
              <a:hlinkClick r:id="rId8" action="ppaction://hlinksldjump"/>
              <a:extLst>
                <a:ext uri="{FF2B5EF4-FFF2-40B4-BE49-F238E27FC236}">
                  <a16:creationId xmlns:a16="http://schemas.microsoft.com/office/drawing/2014/main" id="{474360C0-B334-4D7D-1DFC-77218EEB25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09210" y="3530267"/>
              <a:ext cx="3342582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kx="-3284103" algn="br" rotWithShape="0">
                      <a:srgbClr val="405D1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zh-CN" b="1" u="sng" dirty="0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rPr>
                <a:t>1D Ice </a:t>
              </a:r>
              <a:r>
                <a:rPr lang="de-DE" altLang="zh-CN" b="1" u="sng" dirty="0" err="1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rPr>
                <a:t>flow</a:t>
              </a:r>
              <a:r>
                <a:rPr lang="de-DE" altLang="zh-CN" b="1" u="sng" dirty="0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rPr>
                <a:t> </a:t>
              </a:r>
              <a:r>
                <a:rPr lang="de-DE" altLang="zh-CN" b="1" u="sng" dirty="0" err="1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rPr>
                <a:t>model</a:t>
              </a:r>
              <a:endParaRPr lang="zh-CN" altLang="en-US" b="1" u="sng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37" name="图片 236">
            <a:extLst>
              <a:ext uri="{FF2B5EF4-FFF2-40B4-BE49-F238E27FC236}">
                <a16:creationId xmlns:a16="http://schemas.microsoft.com/office/drawing/2014/main" id="{C525CCCE-C990-CB23-CAB9-0A94B3628A8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552865" y="626292"/>
            <a:ext cx="1613084" cy="737900"/>
          </a:xfrm>
          <a:prstGeom prst="rect">
            <a:avLst/>
          </a:prstGeom>
        </p:spPr>
      </p:pic>
      <p:pic>
        <p:nvPicPr>
          <p:cNvPr id="241" name="Graphic 4" descr="Bank">
            <a:hlinkClick r:id="rId16" action="ppaction://hlinksldjump"/>
            <a:extLst>
              <a:ext uri="{FF2B5EF4-FFF2-40B4-BE49-F238E27FC236}">
                <a16:creationId xmlns:a16="http://schemas.microsoft.com/office/drawing/2014/main" id="{3882E18E-4A18-6675-57BC-8A878EA9E92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21055" y="6297519"/>
            <a:ext cx="597023" cy="597023"/>
          </a:xfrm>
          <a:prstGeom prst="rect">
            <a:avLst/>
          </a:prstGeom>
        </p:spPr>
      </p:pic>
      <p:pic>
        <p:nvPicPr>
          <p:cNvPr id="243" name="图形 242" descr="箭头轻微弯曲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A9C15D9-58BD-651C-3160-DAFD82FDF0B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207159" y="6388702"/>
            <a:ext cx="603286" cy="603286"/>
          </a:xfrm>
          <a:prstGeom prst="rect">
            <a:avLst/>
          </a:prstGeom>
        </p:spPr>
      </p:pic>
      <p:pic>
        <p:nvPicPr>
          <p:cNvPr id="245" name="图形 244" descr="直箭头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F53E7B7-FDFA-DE8B-EC40-FF9338681FA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8292" y="6388702"/>
            <a:ext cx="597024" cy="597024"/>
          </a:xfrm>
          <a:prstGeom prst="rect">
            <a:avLst/>
          </a:prstGeom>
        </p:spPr>
      </p:pic>
      <p:sp>
        <p:nvSpPr>
          <p:cNvPr id="250" name="文本框 249">
            <a:extLst>
              <a:ext uri="{FF2B5EF4-FFF2-40B4-BE49-F238E27FC236}">
                <a16:creationId xmlns:a16="http://schemas.microsoft.com/office/drawing/2014/main" id="{C454FE45-E6FF-CD09-EAEF-25FBE04848ED}"/>
              </a:ext>
            </a:extLst>
          </p:cNvPr>
          <p:cNvSpPr txBox="1"/>
          <p:nvPr/>
        </p:nvSpPr>
        <p:spPr>
          <a:xfrm>
            <a:off x="11846260" y="6444397"/>
            <a:ext cx="428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2</a:t>
            </a:r>
            <a:endParaRPr lang="zh-CN" altLang="en-US" sz="2000" dirty="0"/>
          </a:p>
        </p:txBody>
      </p:sp>
      <p:cxnSp>
        <p:nvCxnSpPr>
          <p:cNvPr id="251" name="直接连接符 250">
            <a:extLst>
              <a:ext uri="{FF2B5EF4-FFF2-40B4-BE49-F238E27FC236}">
                <a16:creationId xmlns:a16="http://schemas.microsoft.com/office/drawing/2014/main" id="{D1516292-FCBD-B80B-7B0B-70579006C1CA}"/>
              </a:ext>
            </a:extLst>
          </p:cNvPr>
          <p:cNvCxnSpPr>
            <a:cxnSpLocks/>
          </p:cNvCxnSpPr>
          <p:nvPr/>
        </p:nvCxnSpPr>
        <p:spPr>
          <a:xfrm>
            <a:off x="-2187" y="1366601"/>
            <a:ext cx="12185395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4283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D4C66-66EC-815D-A532-89725383C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62781"/>
          </a:xfr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>
            <a:normAutofit/>
          </a:bodyPr>
          <a:lstStyle/>
          <a:p>
            <a:r>
              <a:rPr lang="en-DE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Heiti TC Medium" pitchFamily="2" charset="-128"/>
              </a:rPr>
              <a:t>  Introduction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90FA54B-EAF3-52E3-2B45-4F166D6606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07196" y="0"/>
            <a:ext cx="684804" cy="6627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5C50CC-84E3-2DD9-8F43-7A68A08F4A21}"/>
              </a:ext>
            </a:extLst>
          </p:cNvPr>
          <p:cNvSpPr txBox="1"/>
          <p:nvPr/>
        </p:nvSpPr>
        <p:spPr>
          <a:xfrm>
            <a:off x="395416" y="743382"/>
            <a:ext cx="111117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MPT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821AA8-6FA1-0DFF-E153-0C6E81001F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9515" y="3329618"/>
            <a:ext cx="1061759" cy="215585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5ED5394-9172-2CE1-1D94-37AB336715C5}"/>
              </a:ext>
            </a:extLst>
          </p:cNvPr>
          <p:cNvGrpSpPr/>
          <p:nvPr/>
        </p:nvGrpSpPr>
        <p:grpSpPr>
          <a:xfrm>
            <a:off x="161123" y="1366143"/>
            <a:ext cx="11086019" cy="1937135"/>
            <a:chOff x="161123" y="1366143"/>
            <a:chExt cx="11086019" cy="193713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468E456-91D7-F3C5-1180-0DAC859330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1123" y="1366143"/>
              <a:ext cx="11086019" cy="193713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42BC760-E8E7-1E65-5A67-CFD48953083B}"/>
                </a:ext>
              </a:extLst>
            </p:cNvPr>
            <p:cNvSpPr txBox="1"/>
            <p:nvPr/>
          </p:nvSpPr>
          <p:spPr>
            <a:xfrm>
              <a:off x="8703483" y="1561822"/>
              <a:ext cx="15217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41 ka cycle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05B7746-09A1-9632-A9AA-763E1446A1BB}"/>
                </a:ext>
              </a:extLst>
            </p:cNvPr>
            <p:cNvSpPr txBox="1"/>
            <p:nvPr/>
          </p:nvSpPr>
          <p:spPr>
            <a:xfrm>
              <a:off x="3276600" y="1535481"/>
              <a:ext cx="17833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 ka cycle</a:t>
              </a:r>
            </a:p>
          </p:txBody>
        </p:sp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B42BC760-E8E7-1E65-5A67-CFD48953083B}"/>
                </a:ext>
              </a:extLst>
            </p:cNvPr>
            <p:cNvSpPr txBox="1"/>
            <p:nvPr/>
          </p:nvSpPr>
          <p:spPr>
            <a:xfrm>
              <a:off x="6475913" y="1561822"/>
              <a:ext cx="15217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(MPT)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7A28C58-7009-1526-4DD8-12BE509AAF7C}"/>
              </a:ext>
            </a:extLst>
          </p:cNvPr>
          <p:cNvSpPr txBox="1"/>
          <p:nvPr/>
        </p:nvSpPr>
        <p:spPr>
          <a:xfrm>
            <a:off x="6779016" y="4813194"/>
            <a:ext cx="15217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sz="26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FB942F51-5645-15BE-E58F-18CCDF557D5A}"/>
              </a:ext>
            </a:extLst>
          </p:cNvPr>
          <p:cNvSpPr/>
          <p:nvPr/>
        </p:nvSpPr>
        <p:spPr>
          <a:xfrm flipH="1">
            <a:off x="6850728" y="3561890"/>
            <a:ext cx="109727" cy="1152343"/>
          </a:xfrm>
          <a:prstGeom prst="downArrow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681E7885-7514-BFAA-1FF1-DF45AF462BD8}"/>
              </a:ext>
            </a:extLst>
          </p:cNvPr>
          <p:cNvSpPr/>
          <p:nvPr/>
        </p:nvSpPr>
        <p:spPr>
          <a:xfrm rot="10800000" flipH="1">
            <a:off x="7181938" y="3561890"/>
            <a:ext cx="109727" cy="1152343"/>
          </a:xfrm>
          <a:prstGeom prst="downArrow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FB692A-254C-BB20-0F09-848834A0C661}"/>
              </a:ext>
            </a:extLst>
          </p:cNvPr>
          <p:cNvSpPr txBox="1"/>
          <p:nvPr/>
        </p:nvSpPr>
        <p:spPr>
          <a:xfrm>
            <a:off x="7291665" y="3976304"/>
            <a:ext cx="1521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Forced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A3700A-9B61-E61C-E85A-99DBB233EBC7}"/>
              </a:ext>
            </a:extLst>
          </p:cNvPr>
          <p:cNvSpPr txBox="1"/>
          <p:nvPr/>
        </p:nvSpPr>
        <p:spPr>
          <a:xfrm>
            <a:off x="5358746" y="3976304"/>
            <a:ext cx="16017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Responded</a:t>
            </a:r>
          </a:p>
        </p:txBody>
      </p:sp>
      <p:sp>
        <p:nvSpPr>
          <p:cNvPr id="23" name="Down Arrow 22">
            <a:extLst>
              <a:ext uri="{FF2B5EF4-FFF2-40B4-BE49-F238E27FC236}">
                <a16:creationId xmlns:a16="http://schemas.microsoft.com/office/drawing/2014/main" id="{2841B498-E07C-332D-C37A-0879DAA34ABE}"/>
              </a:ext>
            </a:extLst>
          </p:cNvPr>
          <p:cNvSpPr/>
          <p:nvPr/>
        </p:nvSpPr>
        <p:spPr>
          <a:xfrm rot="16200000" flipH="1">
            <a:off x="5735275" y="4195263"/>
            <a:ext cx="119388" cy="1786420"/>
          </a:xfrm>
          <a:prstGeom prst="downArrow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6D7A6C6-27E7-8ABF-929F-86769B41BA93}"/>
              </a:ext>
            </a:extLst>
          </p:cNvPr>
          <p:cNvSpPr txBox="1"/>
          <p:nvPr/>
        </p:nvSpPr>
        <p:spPr>
          <a:xfrm>
            <a:off x="4992596" y="5273225"/>
            <a:ext cx="17864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record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258B9C7-C1BD-1DC4-75E8-4F1DA1020DA1}"/>
              </a:ext>
            </a:extLst>
          </p:cNvPr>
          <p:cNvSpPr txBox="1"/>
          <p:nvPr/>
        </p:nvSpPr>
        <p:spPr>
          <a:xfrm>
            <a:off x="-61637" y="4834512"/>
            <a:ext cx="54203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Antarctica ice core</a:t>
            </a:r>
            <a:r>
              <a:rPr lang="zh-CN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covering MPT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D405B1C-A500-0B81-ABC1-BF781B96315E}"/>
              </a:ext>
            </a:extLst>
          </p:cNvPr>
          <p:cNvSpPr txBox="1"/>
          <p:nvPr/>
        </p:nvSpPr>
        <p:spPr>
          <a:xfrm>
            <a:off x="567464" y="5403962"/>
            <a:ext cx="17864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1200 ka BP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7A12E46-831D-8EA4-80CD-19083D4821C8}"/>
              </a:ext>
            </a:extLst>
          </p:cNvPr>
          <p:cNvSpPr txBox="1"/>
          <p:nvPr/>
        </p:nvSpPr>
        <p:spPr>
          <a:xfrm>
            <a:off x="2650055" y="5403962"/>
            <a:ext cx="17864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800 ka Bp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C5892AA-1600-E8C1-59EF-A8AC9F6304ED}"/>
              </a:ext>
            </a:extLst>
          </p:cNvPr>
          <p:cNvGrpSpPr/>
          <p:nvPr/>
        </p:nvGrpSpPr>
        <p:grpSpPr>
          <a:xfrm>
            <a:off x="1316555" y="5874588"/>
            <a:ext cx="9359065" cy="662833"/>
            <a:chOff x="1316555" y="5874588"/>
            <a:chExt cx="9359065" cy="662833"/>
          </a:xfrm>
        </p:grpSpPr>
        <p:cxnSp>
          <p:nvCxnSpPr>
            <p:cNvPr id="31" name="Elbow Connector 30">
              <a:extLst>
                <a:ext uri="{FF2B5EF4-FFF2-40B4-BE49-F238E27FC236}">
                  <a16:creationId xmlns:a16="http://schemas.microsoft.com/office/drawing/2014/main" id="{62247E33-59CB-BF9B-0549-9DDCDE3AB75F}"/>
                </a:ext>
              </a:extLst>
            </p:cNvPr>
            <p:cNvCxnSpPr>
              <a:cxnSpLocks/>
            </p:cNvCxnSpPr>
            <p:nvPr/>
          </p:nvCxnSpPr>
          <p:spPr>
            <a:xfrm>
              <a:off x="1316555" y="5874588"/>
              <a:ext cx="1332000" cy="432000"/>
            </a:xfrm>
            <a:prstGeom prst="bentConnector3">
              <a:avLst>
                <a:gd name="adj1" fmla="val 2002"/>
              </a:avLst>
            </a:prstGeom>
            <a:ln w="539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FFDC2C0-8FFB-5E71-5F35-EFC9AF832D09}"/>
                </a:ext>
              </a:extLst>
            </p:cNvPr>
            <p:cNvSpPr txBox="1"/>
            <p:nvPr/>
          </p:nvSpPr>
          <p:spPr>
            <a:xfrm>
              <a:off x="2765865" y="6044978"/>
              <a:ext cx="790975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600" dirty="0" err="1">
                  <a:latin typeface="Arial" panose="020B0604020202020204" pitchFamily="34" charset="0"/>
                  <a:cs typeface="Arial" panose="020B0604020202020204" pitchFamily="34" charset="0"/>
                </a:rPr>
                <a:t>Investigate</a:t>
              </a:r>
              <a:r>
                <a:rPr lang="de-DE" sz="2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2600" dirty="0" err="1">
                  <a:latin typeface="Arial" panose="020B0604020202020204" pitchFamily="34" charset="0"/>
                  <a:cs typeface="Arial" panose="020B0604020202020204" pitchFamily="34" charset="0"/>
                </a:rPr>
                <a:t>the</a:t>
              </a:r>
              <a:r>
                <a:rPr lang="de-DE" sz="2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2600" dirty="0" err="1">
                  <a:latin typeface="Arial" panose="020B0604020202020204" pitchFamily="34" charset="0"/>
                  <a:cs typeface="Arial" panose="020B0604020202020204" pitchFamily="34" charset="0"/>
                </a:rPr>
                <a:t>age</a:t>
              </a:r>
              <a:r>
                <a:rPr lang="de-DE" sz="2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2600" dirty="0" err="1"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  <a:r>
                <a:rPr lang="de-DE" sz="2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2600" dirty="0" err="1">
                  <a:latin typeface="Arial" panose="020B0604020202020204" pitchFamily="34" charset="0"/>
                  <a:cs typeface="Arial" panose="020B0604020202020204" pitchFamily="34" charset="0"/>
                </a:rPr>
                <a:t>ice</a:t>
              </a:r>
              <a:r>
                <a:rPr lang="de-DE" sz="2600" dirty="0">
                  <a:latin typeface="Arial" panose="020B0604020202020204" pitchFamily="34" charset="0"/>
                  <a:cs typeface="Arial" panose="020B0604020202020204" pitchFamily="34" charset="0"/>
                </a:rPr>
                <a:t> in </a:t>
              </a:r>
              <a:r>
                <a:rPr lang="de-DE" sz="2600" dirty="0" err="1">
                  <a:latin typeface="Arial" panose="020B0604020202020204" pitchFamily="34" charset="0"/>
                  <a:cs typeface="Arial" panose="020B0604020202020204" pitchFamily="34" charset="0"/>
                </a:rPr>
                <a:t>the</a:t>
              </a:r>
              <a:r>
                <a:rPr lang="de-DE" sz="2600" dirty="0">
                  <a:latin typeface="Arial" panose="020B0604020202020204" pitchFamily="34" charset="0"/>
                  <a:cs typeface="Arial" panose="020B0604020202020204" pitchFamily="34" charset="0"/>
                </a:rPr>
                <a:t> Dome Fuji </a:t>
              </a:r>
              <a:r>
                <a:rPr lang="de-DE" sz="2600" dirty="0" err="1">
                  <a:latin typeface="Arial" panose="020B0604020202020204" pitchFamily="34" charset="0"/>
                  <a:cs typeface="Arial" panose="020B0604020202020204" pitchFamily="34" charset="0"/>
                </a:rPr>
                <a:t>region</a:t>
              </a:r>
              <a:endParaRPr lang="en-US" sz="2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F36FE943-40AE-2911-1B19-D93BB45B8372}"/>
              </a:ext>
            </a:extLst>
          </p:cNvPr>
          <p:cNvSpPr txBox="1"/>
          <p:nvPr/>
        </p:nvSpPr>
        <p:spPr>
          <a:xfrm flipH="1">
            <a:off x="9288881" y="3517408"/>
            <a:ext cx="2446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(Berends et al, 2021) </a:t>
            </a:r>
            <a:endParaRPr lang="zh-CN" altLang="en-US" dirty="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7E9C4168-186D-3716-70DC-81315C218745}"/>
              </a:ext>
            </a:extLst>
          </p:cNvPr>
          <p:cNvGrpSpPr/>
          <p:nvPr/>
        </p:nvGrpSpPr>
        <p:grpSpPr>
          <a:xfrm>
            <a:off x="38292" y="6297519"/>
            <a:ext cx="1772153" cy="694469"/>
            <a:chOff x="38292" y="6297519"/>
            <a:chExt cx="1772153" cy="694469"/>
          </a:xfrm>
        </p:grpSpPr>
        <p:pic>
          <p:nvPicPr>
            <p:cNvPr id="20" name="Graphic 4" descr="Bank">
              <a:hlinkClick r:id="rId6" action="ppaction://hlinksldjump"/>
              <a:extLst>
                <a:ext uri="{FF2B5EF4-FFF2-40B4-BE49-F238E27FC236}">
                  <a16:creationId xmlns:a16="http://schemas.microsoft.com/office/drawing/2014/main" id="{A2117789-0E3D-9072-FDE3-22471F158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21055" y="6297519"/>
              <a:ext cx="597023" cy="597023"/>
            </a:xfrm>
            <a:prstGeom prst="rect">
              <a:avLst/>
            </a:prstGeom>
          </p:spPr>
        </p:pic>
        <p:pic>
          <p:nvPicPr>
            <p:cNvPr id="21" name="图形 20" descr="箭头轻微弯曲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F3791660-2EE2-381C-A3EA-04D91852BE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207159" y="6388702"/>
              <a:ext cx="603286" cy="603286"/>
            </a:xfrm>
            <a:prstGeom prst="rect">
              <a:avLst/>
            </a:prstGeom>
          </p:spPr>
        </p:pic>
        <p:pic>
          <p:nvPicPr>
            <p:cNvPr id="22" name="图形 21" descr="直箭头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CA702491-3F81-01DF-2A50-C0C6D68C4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8292" y="6388702"/>
              <a:ext cx="597024" cy="597024"/>
            </a:xfrm>
            <a:prstGeom prst="rect">
              <a:avLst/>
            </a:prstGeom>
          </p:spPr>
        </p:pic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942FFBBB-2441-5CF1-4A83-F5DBD32B168E}"/>
              </a:ext>
            </a:extLst>
          </p:cNvPr>
          <p:cNvSpPr txBox="1"/>
          <p:nvPr/>
        </p:nvSpPr>
        <p:spPr>
          <a:xfrm>
            <a:off x="11846260" y="6444397"/>
            <a:ext cx="428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3</a:t>
            </a:r>
            <a:endParaRPr lang="zh-CN" altLang="en-US" sz="2000" dirty="0"/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A83FAB8C-0F0E-4CF1-191D-EAAEAB6E128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31634" y="-55011"/>
            <a:ext cx="1675562" cy="76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425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D4C66-66EC-815D-A532-89725383C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62781"/>
          </a:xfr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>
            <a:normAutofit/>
          </a:bodyPr>
          <a:lstStyle/>
          <a:p>
            <a:r>
              <a:rPr lang="en-DE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Heiti TC Medium" pitchFamily="2" charset="-128"/>
              </a:rPr>
              <a:t>  </a:t>
            </a:r>
            <a:r>
              <a:rPr lang="en-US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Heiti TC Medium" pitchFamily="2" charset="-128"/>
              </a:rPr>
              <a:t>Method – </a:t>
            </a:r>
            <a:r>
              <a:rPr lang="en-DE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Heiti TC Medium" pitchFamily="2" charset="-128"/>
              </a:rPr>
              <a:t>Radar survey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90FA54B-EAF3-52E3-2B45-4F166D6606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07196" y="0"/>
            <a:ext cx="684804" cy="6627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777FC7-536D-D563-9E6E-907017464B15}"/>
              </a:ext>
            </a:extLst>
          </p:cNvPr>
          <p:cNvSpPr txBox="1"/>
          <p:nvPr/>
        </p:nvSpPr>
        <p:spPr>
          <a:xfrm>
            <a:off x="271634" y="1072920"/>
            <a:ext cx="6882714" cy="3018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DE" sz="2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Futura Medium" panose="020B0602020204020303" pitchFamily="34" charset="-79"/>
              </a:rPr>
              <a:t>AWI RES burst system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DE" sz="2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Futura Medium" panose="020B0602020204020303" pitchFamily="34" charset="-79"/>
              </a:rPr>
              <a:t>Pulse: 600ns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Futura Medium" panose="020B0602020204020303" pitchFamily="34" charset="-79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Futura Medium" panose="020B0602020204020303" pitchFamily="34" charset="-79"/>
              </a:rPr>
              <a:t>22</a:t>
            </a:r>
            <a:r>
              <a:rPr lang="en-GB" sz="2600" dirty="0">
                <a:latin typeface="Arial" panose="020B0604020202020204" pitchFamily="34" charset="0"/>
                <a:cs typeface="Futura Medium" panose="020B0602020204020303" pitchFamily="34" charset="-79"/>
              </a:rPr>
              <a:t> </a:t>
            </a:r>
            <a:r>
              <a:rPr lang="en-GB" sz="2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Futura Medium" panose="020B0602020204020303" pitchFamily="34" charset="-79"/>
              </a:rPr>
              <a:t>radar </a:t>
            </a:r>
            <a:r>
              <a:rPr lang="en-GB" sz="2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Futura Medium" panose="020B0602020204020303" pitchFamily="34" charset="-79"/>
              </a:rPr>
              <a:t>survey profiles </a:t>
            </a:r>
            <a:r>
              <a:rPr lang="en-GB" sz="2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Futura Medium" panose="020B0602020204020303" pitchFamily="34" charset="-79"/>
              </a:rPr>
              <a:t>(White lines)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Futura Medium" panose="020B0602020204020303" pitchFamily="34" charset="-79"/>
              </a:rPr>
              <a:t>Trace spacing: ~35 m (after stacked 7)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0C22CA-59F1-A7CF-99F4-CDA9140CCE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3240" y="675875"/>
            <a:ext cx="5318760" cy="61821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B41745-4A7F-DA20-79D8-C6E6DCBCDC7A}"/>
              </a:ext>
            </a:extLst>
          </p:cNvPr>
          <p:cNvSpPr txBox="1"/>
          <p:nvPr/>
        </p:nvSpPr>
        <p:spPr>
          <a:xfrm>
            <a:off x="-137114" y="4820686"/>
            <a:ext cx="7327558" cy="1218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DE" sz="2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Futura Medium" panose="020B0602020204020303" pitchFamily="34" charset="-79"/>
              </a:rPr>
              <a:t>Dome Fuji drill site: </a:t>
            </a:r>
            <a:r>
              <a:rPr lang="en-DE" sz="2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Futura Medium" panose="020B0602020204020303" pitchFamily="34" charset="-79"/>
              </a:rPr>
              <a:t>77</a:t>
            </a:r>
            <a:r>
              <a:rPr lang="de-DE" altLang="zh-CN" sz="2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Futura Medium" panose="020B0602020204020303" pitchFamily="34" charset="-79"/>
              </a:rPr>
              <a:t>.3167°S, 39.7˚</a:t>
            </a:r>
            <a:r>
              <a:rPr lang="en-DE" sz="2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Futura Medium" panose="020B0602020204020303" pitchFamily="34" charset="-79"/>
              </a:rPr>
              <a:t> E</a:t>
            </a:r>
            <a:endParaRPr lang="en-GB" sz="2600" dirty="0">
              <a:latin typeface="Arial" panose="020B0604020202020204" pitchFamily="34" charset="0"/>
              <a:cs typeface="Futura Medium" panose="020B0602020204020303" pitchFamily="34" charset="-79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Futura Medium" panose="020B0602020204020303" pitchFamily="34" charset="-79"/>
              </a:rPr>
              <a:t>Closest point on radar profile P40:</a:t>
            </a:r>
            <a:r>
              <a:rPr lang="en-DE" sz="2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Futura Medium" panose="020B0602020204020303" pitchFamily="34" charset="-79"/>
              </a:rPr>
              <a:t> </a:t>
            </a:r>
            <a:r>
              <a:rPr lang="de-DE" sz="2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Futura Medium" panose="020B0602020204020303" pitchFamily="34" charset="-79"/>
              </a:rPr>
              <a:t>91.05 m</a:t>
            </a:r>
            <a:endParaRPr lang="en-DE" sz="2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Futura Medium" panose="020B0602020204020303" pitchFamily="34" charset="-79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F12BD1DE-4F55-22CE-B176-808F14B44AF8}"/>
              </a:ext>
            </a:extLst>
          </p:cNvPr>
          <p:cNvGrpSpPr/>
          <p:nvPr/>
        </p:nvGrpSpPr>
        <p:grpSpPr>
          <a:xfrm>
            <a:off x="38292" y="6297519"/>
            <a:ext cx="1772153" cy="694469"/>
            <a:chOff x="38292" y="6297519"/>
            <a:chExt cx="1772153" cy="694469"/>
          </a:xfrm>
        </p:grpSpPr>
        <p:pic>
          <p:nvPicPr>
            <p:cNvPr id="14" name="Graphic 4" descr="Bank">
              <a:hlinkClick r:id="rId5" action="ppaction://hlinksldjump"/>
              <a:extLst>
                <a:ext uri="{FF2B5EF4-FFF2-40B4-BE49-F238E27FC236}">
                  <a16:creationId xmlns:a16="http://schemas.microsoft.com/office/drawing/2014/main" id="{58F223B5-3E28-FD1F-3A70-0199218FE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21055" y="6297519"/>
              <a:ext cx="597023" cy="597023"/>
            </a:xfrm>
            <a:prstGeom prst="rect">
              <a:avLst/>
            </a:prstGeom>
          </p:spPr>
        </p:pic>
        <p:pic>
          <p:nvPicPr>
            <p:cNvPr id="15" name="图形 14" descr="箭头轻微弯曲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C0921856-71DC-B179-8A23-69C7C2BC5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207159" y="6388702"/>
              <a:ext cx="603286" cy="603286"/>
            </a:xfrm>
            <a:prstGeom prst="rect">
              <a:avLst/>
            </a:prstGeom>
          </p:spPr>
        </p:pic>
        <p:pic>
          <p:nvPicPr>
            <p:cNvPr id="16" name="图形 15" descr="直箭头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E7CAA5A7-88BC-95C0-21D9-91F388C77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8292" y="6388702"/>
              <a:ext cx="597024" cy="597024"/>
            </a:xfrm>
            <a:prstGeom prst="rect">
              <a:avLst/>
            </a:prstGeom>
          </p:spPr>
        </p:pic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0D8D3CF9-8CFB-2999-8B22-EA61DB899040}"/>
              </a:ext>
            </a:extLst>
          </p:cNvPr>
          <p:cNvSpPr txBox="1"/>
          <p:nvPr/>
        </p:nvSpPr>
        <p:spPr>
          <a:xfrm>
            <a:off x="11846260" y="6444397"/>
            <a:ext cx="428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4</a:t>
            </a:r>
            <a:endParaRPr lang="zh-CN" altLang="en-US" sz="2000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65D2090E-8141-424E-A545-AAB9298919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31634" y="-46622"/>
            <a:ext cx="1675562" cy="76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111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30DF6D5-B932-8CC4-A6C5-E0DA88A96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1480" y="1242060"/>
            <a:ext cx="7944113" cy="48920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ED4C66-66EC-815D-A532-89725383C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62781"/>
          </a:xfr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>
            <a:normAutofit/>
          </a:bodyPr>
          <a:lstStyle/>
          <a:p>
            <a:r>
              <a:rPr lang="de-DE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Heiti TC Medium" pitchFamily="2" charset="-128"/>
              </a:rPr>
              <a:t> </a:t>
            </a:r>
            <a:r>
              <a:rPr lang="en-US" altLang="zh-CN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Heiti TC Medium" pitchFamily="2" charset="-128"/>
              </a:rPr>
              <a:t>Method – </a:t>
            </a:r>
            <a:r>
              <a:rPr lang="de-DE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Heiti TC Medium" pitchFamily="2" charset="-128"/>
              </a:rPr>
              <a:t>Isochrones in radargram</a:t>
            </a:r>
            <a:endParaRPr lang="en-DE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Heiti TC Medium" pitchFamily="2" charset="-12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90FA54B-EAF3-52E3-2B45-4F166D6606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07196" y="0"/>
            <a:ext cx="684804" cy="6627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EC5CFD-1C4F-FA50-6FA2-1BFBA8286C50}"/>
              </a:ext>
            </a:extLst>
          </p:cNvPr>
          <p:cNvSpPr txBox="1"/>
          <p:nvPr/>
        </p:nvSpPr>
        <p:spPr>
          <a:xfrm>
            <a:off x="4957155" y="6212214"/>
            <a:ext cx="71688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Futura Medium" panose="020B0602020204020303" pitchFamily="34" charset="-79"/>
              </a:rPr>
              <a:t>Radargram of profile P40.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546AA7C-97FA-D66F-0B2A-09415944552F}"/>
              </a:ext>
            </a:extLst>
          </p:cNvPr>
          <p:cNvGrpSpPr/>
          <p:nvPr/>
        </p:nvGrpSpPr>
        <p:grpSpPr>
          <a:xfrm>
            <a:off x="-1" y="866500"/>
            <a:ext cx="4625339" cy="5533202"/>
            <a:chOff x="-1" y="866500"/>
            <a:chExt cx="4625339" cy="553320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5141B4F-D94A-D980-3AEF-EE8126040FD6}"/>
                </a:ext>
              </a:extLst>
            </p:cNvPr>
            <p:cNvSpPr txBox="1"/>
            <p:nvPr/>
          </p:nvSpPr>
          <p:spPr>
            <a:xfrm>
              <a:off x="-1" y="866500"/>
              <a:ext cx="462533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Futura Medium" panose="020B0602020204020303" pitchFamily="34" charset="-79"/>
                </a:rPr>
                <a:t>Age-depth scale at the DF drill site (DFO2006+AICC2012)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395D13D-0721-DB01-8BE2-60F94E659703}"/>
                </a:ext>
              </a:extLst>
            </p:cNvPr>
            <p:cNvSpPr txBox="1"/>
            <p:nvPr/>
          </p:nvSpPr>
          <p:spPr>
            <a:xfrm>
              <a:off x="0" y="3088570"/>
              <a:ext cx="428843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Futura Medium" panose="020B0602020204020303" pitchFamily="34" charset="-79"/>
                </a:rPr>
                <a:t>Ice-age of isochrones in this profile. From </a:t>
              </a:r>
              <a:r>
                <a:rPr lang="en-US" sz="24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Futura Medium" panose="020B0602020204020303" pitchFamily="34" charset="-79"/>
                </a:rPr>
                <a:t>31.4 ka to 169.1 ka.</a:t>
              </a:r>
            </a:p>
          </p:txBody>
        </p:sp>
        <p:sp>
          <p:nvSpPr>
            <p:cNvPr id="14" name="Down Arrow 13">
              <a:extLst>
                <a:ext uri="{FF2B5EF4-FFF2-40B4-BE49-F238E27FC236}">
                  <a16:creationId xmlns:a16="http://schemas.microsoft.com/office/drawing/2014/main" id="{16ED97D0-8EA5-1796-0DB6-CBD0F63F9087}"/>
                </a:ext>
              </a:extLst>
            </p:cNvPr>
            <p:cNvSpPr/>
            <p:nvPr/>
          </p:nvSpPr>
          <p:spPr>
            <a:xfrm flipH="1">
              <a:off x="725420" y="2050783"/>
              <a:ext cx="109727" cy="1152343"/>
            </a:xfrm>
            <a:prstGeom prst="downArrow">
              <a:avLst/>
            </a:prstGeom>
            <a:solidFill>
              <a:schemeClr val="bg2">
                <a:lumMod val="2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FF86415-31E5-C725-78A0-56A78206E7A8}"/>
                </a:ext>
              </a:extLst>
            </p:cNvPr>
            <p:cNvSpPr txBox="1"/>
            <p:nvPr/>
          </p:nvSpPr>
          <p:spPr>
            <a:xfrm>
              <a:off x="894063" y="2158758"/>
              <a:ext cx="37312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Futura Medium" panose="020B0602020204020303" pitchFamily="34" charset="-79"/>
                </a:rPr>
                <a:t>Intersections of the drill site and isochrones.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9F4A6DF-7244-5BE1-119F-F731DE700282}"/>
                </a:ext>
              </a:extLst>
            </p:cNvPr>
            <p:cNvSpPr txBox="1"/>
            <p:nvPr/>
          </p:nvSpPr>
          <p:spPr>
            <a:xfrm>
              <a:off x="26407" y="5568705"/>
              <a:ext cx="428843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Futura Medium" panose="020B0602020204020303" pitchFamily="34" charset="-79"/>
                </a:rPr>
                <a:t>Ice-age of isochrones in the DF region.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69B365E-90BA-0437-355F-2201337F8994}"/>
                </a:ext>
              </a:extLst>
            </p:cNvPr>
            <p:cNvSpPr txBox="1"/>
            <p:nvPr/>
          </p:nvSpPr>
          <p:spPr>
            <a:xfrm>
              <a:off x="894064" y="4550181"/>
              <a:ext cx="29025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Futura Medium" panose="020B0602020204020303" pitchFamily="34" charset="-79"/>
                </a:rPr>
                <a:t>Intersections of 22 radar profiles</a:t>
              </a:r>
            </a:p>
          </p:txBody>
        </p:sp>
        <p:sp>
          <p:nvSpPr>
            <p:cNvPr id="21" name="Down Arrow 20">
              <a:extLst>
                <a:ext uri="{FF2B5EF4-FFF2-40B4-BE49-F238E27FC236}">
                  <a16:creationId xmlns:a16="http://schemas.microsoft.com/office/drawing/2014/main" id="{2C77D65F-F37E-3B8D-2BCE-4FAECDBAA062}"/>
                </a:ext>
              </a:extLst>
            </p:cNvPr>
            <p:cNvSpPr/>
            <p:nvPr/>
          </p:nvSpPr>
          <p:spPr>
            <a:xfrm flipH="1">
              <a:off x="725421" y="4461224"/>
              <a:ext cx="109727" cy="1152343"/>
            </a:xfrm>
            <a:prstGeom prst="downArrow">
              <a:avLst/>
            </a:prstGeom>
            <a:solidFill>
              <a:schemeClr val="bg2">
                <a:lumMod val="2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D48EA43-B5EB-AF0E-4220-EFCBDB469D3D}"/>
              </a:ext>
            </a:extLst>
          </p:cNvPr>
          <p:cNvSpPr txBox="1"/>
          <p:nvPr/>
        </p:nvSpPr>
        <p:spPr>
          <a:xfrm>
            <a:off x="8148125" y="1300249"/>
            <a:ext cx="21884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Isochrones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D396D8A-CE19-C75D-5E0B-E5CA22CCBB1A}"/>
              </a:ext>
            </a:extLst>
          </p:cNvPr>
          <p:cNvCxnSpPr>
            <a:cxnSpLocks/>
          </p:cNvCxnSpPr>
          <p:nvPr/>
        </p:nvCxnSpPr>
        <p:spPr>
          <a:xfrm flipV="1">
            <a:off x="7964936" y="1766627"/>
            <a:ext cx="228600" cy="236793"/>
          </a:xfrm>
          <a:prstGeom prst="straightConnector1">
            <a:avLst/>
          </a:prstGeom>
          <a:ln w="4445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26CB56FC-2A9C-F5FF-0B90-DB336FC82E89}"/>
              </a:ext>
            </a:extLst>
          </p:cNvPr>
          <p:cNvGrpSpPr/>
          <p:nvPr/>
        </p:nvGrpSpPr>
        <p:grpSpPr>
          <a:xfrm>
            <a:off x="38292" y="6297519"/>
            <a:ext cx="1772153" cy="694469"/>
            <a:chOff x="38292" y="6297519"/>
            <a:chExt cx="1772153" cy="694469"/>
          </a:xfrm>
        </p:grpSpPr>
        <p:pic>
          <p:nvPicPr>
            <p:cNvPr id="22" name="Graphic 4" descr="Bank">
              <a:hlinkClick r:id="rId5" action="ppaction://hlinksldjump"/>
              <a:extLst>
                <a:ext uri="{FF2B5EF4-FFF2-40B4-BE49-F238E27FC236}">
                  <a16:creationId xmlns:a16="http://schemas.microsoft.com/office/drawing/2014/main" id="{990342C8-43E6-6279-1DEE-2A8E83536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21055" y="6297519"/>
              <a:ext cx="597023" cy="597023"/>
            </a:xfrm>
            <a:prstGeom prst="rect">
              <a:avLst/>
            </a:prstGeom>
          </p:spPr>
        </p:pic>
        <p:pic>
          <p:nvPicPr>
            <p:cNvPr id="23" name="图形 22" descr="箭头轻微弯曲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24823D4-AA4E-94B3-0A15-9409D90F3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207159" y="6388702"/>
              <a:ext cx="603286" cy="603286"/>
            </a:xfrm>
            <a:prstGeom prst="rect">
              <a:avLst/>
            </a:prstGeom>
          </p:spPr>
        </p:pic>
        <p:pic>
          <p:nvPicPr>
            <p:cNvPr id="24" name="图形 23" descr="直箭头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ECCEDBA-6D5B-879C-9592-7CEB77C0B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8292" y="6388702"/>
              <a:ext cx="597024" cy="597024"/>
            </a:xfrm>
            <a:prstGeom prst="rect">
              <a:avLst/>
            </a:prstGeom>
          </p:spPr>
        </p:pic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20FE0CBD-9457-4154-AD64-C64FE09730C6}"/>
              </a:ext>
            </a:extLst>
          </p:cNvPr>
          <p:cNvSpPr txBox="1"/>
          <p:nvPr/>
        </p:nvSpPr>
        <p:spPr>
          <a:xfrm>
            <a:off x="11846260" y="6444397"/>
            <a:ext cx="428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5</a:t>
            </a:r>
            <a:endParaRPr lang="zh-CN" altLang="en-US" sz="2000" dirty="0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3C57EC21-0988-C0BE-E9C5-B08EB87E3A3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31634" y="-46622"/>
            <a:ext cx="1675562" cy="76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505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D4C66-66EC-815D-A532-89725383C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62781"/>
          </a:xfr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>
            <a:normAutofit/>
          </a:bodyPr>
          <a:lstStyle/>
          <a:p>
            <a:r>
              <a:rPr lang="de-DE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Heiti TC Medium" pitchFamily="2" charset="-128"/>
              </a:rPr>
              <a:t> </a:t>
            </a:r>
            <a:r>
              <a:rPr lang="en-US" altLang="zh-CN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Heiti TC Medium" pitchFamily="2" charset="-128"/>
              </a:rPr>
              <a:t>Method – </a:t>
            </a:r>
            <a:r>
              <a:rPr lang="de-DE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Heiti TC Medium" pitchFamily="2" charset="-128"/>
              </a:rPr>
              <a:t>1D ice flow model</a:t>
            </a:r>
            <a:endParaRPr lang="en-DE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Heiti TC Medium" pitchFamily="2" charset="-12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90FA54B-EAF3-52E3-2B45-4F166D6606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07196" y="0"/>
            <a:ext cx="684804" cy="662781"/>
          </a:xfrm>
          <a:prstGeom prst="rect">
            <a:avLst/>
          </a:prstGeom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EBCD9800-E46D-5FE2-249C-B6DA7AE9B3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863850" y="196850"/>
            <a:ext cx="6464300" cy="646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1796A0-A7AA-8570-37B1-48B42A0F9B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743" b="22354"/>
          <a:stretch/>
        </p:blipFill>
        <p:spPr>
          <a:xfrm>
            <a:off x="5106628" y="1514255"/>
            <a:ext cx="6561116" cy="3953858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1A24249-AF46-CE3B-8C33-80180A33C7C8}"/>
              </a:ext>
            </a:extLst>
          </p:cNvPr>
          <p:cNvSpPr/>
          <p:nvPr/>
        </p:nvSpPr>
        <p:spPr>
          <a:xfrm>
            <a:off x="445674" y="1728907"/>
            <a:ext cx="4528662" cy="3739205"/>
          </a:xfrm>
          <a:prstGeom prst="roundRect">
            <a:avLst/>
          </a:prstGeom>
          <a:solidFill>
            <a:srgbClr val="389E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Heiti TC Medium" pitchFamily="2" charset="-128"/>
                <a:ea typeface="Heiti TC Medium" pitchFamily="2" charset="-128"/>
              </a:rPr>
              <a:t>Depth and age of isochrones</a:t>
            </a:r>
          </a:p>
          <a:p>
            <a:endParaRPr lang="en-US" sz="2400" dirty="0">
              <a:latin typeface="Heiti TC Medium" pitchFamily="2" charset="-128"/>
              <a:ea typeface="Heiti TC Medium" pitchFamily="2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Heiti TC Medium" pitchFamily="2" charset="-128"/>
                <a:ea typeface="Heiti TC Medium" pitchFamily="2" charset="-128"/>
              </a:rPr>
              <a:t>Accumulation in the Dome Fuji ice core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BA876E-46F0-8064-E134-98D058110B6E}"/>
              </a:ext>
            </a:extLst>
          </p:cNvPr>
          <p:cNvSpPr txBox="1"/>
          <p:nvPr/>
        </p:nvSpPr>
        <p:spPr>
          <a:xfrm>
            <a:off x="1897091" y="806369"/>
            <a:ext cx="14366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HEITI TC MEDIUM" pitchFamily="2" charset="-128"/>
                <a:cs typeface="FUTURA MEDIUM" panose="020B0602020204020303" pitchFamily="34" charset="-79"/>
              </a:rPr>
              <a:t>Input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11D84D-7AD0-374B-DE30-440EA20F49C3}"/>
              </a:ext>
            </a:extLst>
          </p:cNvPr>
          <p:cNvSpPr txBox="1"/>
          <p:nvPr/>
        </p:nvSpPr>
        <p:spPr>
          <a:xfrm>
            <a:off x="6096000" y="801281"/>
            <a:ext cx="48878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HEITI TC MEDIUM" pitchFamily="2" charset="-128"/>
                <a:cs typeface="FUTURA MEDIUM" panose="020B0602020204020303" pitchFamily="34" charset="-79"/>
              </a:rPr>
              <a:t>Integration scheme</a:t>
            </a:r>
            <a:endParaRPr lang="en-US" sz="14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HEITI TC MEDIUM" pitchFamily="2" charset="-128"/>
              <a:cs typeface="FUTURA MEDIUM" panose="020B0602020204020303" pitchFamily="34" charset="-79"/>
            </a:endParaRP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11CC6548-9B5A-970F-A041-68E62DA1BB12}"/>
              </a:ext>
            </a:extLst>
          </p:cNvPr>
          <p:cNvSpPr/>
          <p:nvPr/>
        </p:nvSpPr>
        <p:spPr>
          <a:xfrm>
            <a:off x="5106628" y="3260181"/>
            <a:ext cx="576000" cy="360000"/>
          </a:xfrm>
          <a:prstGeom prst="rightArrow">
            <a:avLst/>
          </a:prstGeom>
          <a:solidFill>
            <a:srgbClr val="389ECB"/>
          </a:solidFill>
          <a:ln w="1079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7FB6B9-D4A2-B134-3B83-9390880FF5F4}"/>
              </a:ext>
            </a:extLst>
          </p:cNvPr>
          <p:cNvSpPr txBox="1"/>
          <p:nvPr/>
        </p:nvSpPr>
        <p:spPr>
          <a:xfrm>
            <a:off x="6747261" y="5468112"/>
            <a:ext cx="4488729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600" i="1" baseline="-25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mechanical ice thickness</a:t>
            </a:r>
          </a:p>
          <a:p>
            <a:r>
              <a:rPr lang="en-US" sz="26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accumulation rate</a:t>
            </a:r>
          </a:p>
          <a:p>
            <a:r>
              <a:rPr lang="en-US" sz="26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shape factor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A8FE6D-699F-BF52-2D1B-C98F7F54D89D}"/>
              </a:ext>
            </a:extLst>
          </p:cNvPr>
          <p:cNvSpPr txBox="1"/>
          <p:nvPr/>
        </p:nvSpPr>
        <p:spPr>
          <a:xfrm>
            <a:off x="4189009" y="5827144"/>
            <a:ext cx="241123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Optimization of</a:t>
            </a:r>
            <a:endParaRPr lang="en-US" sz="26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17476769-203D-1D03-192E-00BEB1B7B7A7}"/>
              </a:ext>
            </a:extLst>
          </p:cNvPr>
          <p:cNvSpPr/>
          <p:nvPr/>
        </p:nvSpPr>
        <p:spPr>
          <a:xfrm>
            <a:off x="6600247" y="5623560"/>
            <a:ext cx="59633" cy="1037590"/>
          </a:xfrm>
          <a:prstGeom prst="lef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B5EB03A9-BD5F-7993-88A1-C807269247AF}"/>
              </a:ext>
            </a:extLst>
          </p:cNvPr>
          <p:cNvGrpSpPr/>
          <p:nvPr/>
        </p:nvGrpSpPr>
        <p:grpSpPr>
          <a:xfrm>
            <a:off x="38292" y="6297519"/>
            <a:ext cx="1772153" cy="694469"/>
            <a:chOff x="38292" y="6297519"/>
            <a:chExt cx="1772153" cy="694469"/>
          </a:xfrm>
        </p:grpSpPr>
        <p:pic>
          <p:nvPicPr>
            <p:cNvPr id="19" name="Graphic 4" descr="Bank">
              <a:hlinkClick r:id="rId4" action="ppaction://hlinksldjump"/>
              <a:extLst>
                <a:ext uri="{FF2B5EF4-FFF2-40B4-BE49-F238E27FC236}">
                  <a16:creationId xmlns:a16="http://schemas.microsoft.com/office/drawing/2014/main" id="{DA142E62-AC72-E34A-CF38-26487DBAE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21055" y="6297519"/>
              <a:ext cx="597023" cy="597023"/>
            </a:xfrm>
            <a:prstGeom prst="rect">
              <a:avLst/>
            </a:prstGeom>
          </p:spPr>
        </p:pic>
        <p:pic>
          <p:nvPicPr>
            <p:cNvPr id="20" name="图形 19" descr="箭头轻微弯曲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AB70D16-1445-59D9-DFE8-C39041D90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207159" y="6388702"/>
              <a:ext cx="603286" cy="603286"/>
            </a:xfrm>
            <a:prstGeom prst="rect">
              <a:avLst/>
            </a:prstGeom>
          </p:spPr>
        </p:pic>
        <p:pic>
          <p:nvPicPr>
            <p:cNvPr id="21" name="图形 20" descr="直箭头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98DC8AA0-062C-DF06-915B-DCB1EDD84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8292" y="6388702"/>
              <a:ext cx="597024" cy="597024"/>
            </a:xfrm>
            <a:prstGeom prst="rect">
              <a:avLst/>
            </a:prstGeom>
          </p:spPr>
        </p:pic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9367092D-2D16-57D3-8E10-FE8B0838134A}"/>
              </a:ext>
            </a:extLst>
          </p:cNvPr>
          <p:cNvSpPr txBox="1"/>
          <p:nvPr/>
        </p:nvSpPr>
        <p:spPr>
          <a:xfrm>
            <a:off x="11846260" y="6444397"/>
            <a:ext cx="428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7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4B5DE1AA-7F8E-C02D-1EA2-9441503C4BD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31634" y="-46622"/>
            <a:ext cx="1675562" cy="76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2955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17033</TotalTime>
  <Words>1249</Words>
  <Application>Microsoft Office PowerPoint</Application>
  <PresentationFormat>宽屏</PresentationFormat>
  <Paragraphs>230</Paragraphs>
  <Slides>19</Slides>
  <Notes>15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7" baseType="lpstr">
      <vt:lpstr>Heiti TC Medium</vt:lpstr>
      <vt:lpstr>Arial</vt:lpstr>
      <vt:lpstr>Calibri</vt:lpstr>
      <vt:lpstr>Calibri Light</vt:lpstr>
      <vt:lpstr>Cambria Math</vt:lpstr>
      <vt:lpstr>Rockwell</vt:lpstr>
      <vt:lpstr>Times New Roman</vt:lpstr>
      <vt:lpstr>Office Theme</vt:lpstr>
      <vt:lpstr>PowerPoint 演示文稿</vt:lpstr>
      <vt:lpstr>PowerPoint 演示文稿</vt:lpstr>
      <vt:lpstr>PowerPoint 演示文稿</vt:lpstr>
      <vt:lpstr>Mapping age and basal conditions of ice in the Dome Fuji region, Antarctica</vt:lpstr>
      <vt:lpstr>PowerPoint 演示文稿</vt:lpstr>
      <vt:lpstr>  Introduction</vt:lpstr>
      <vt:lpstr>  Method – Radar survey</vt:lpstr>
      <vt:lpstr> Method – Isochrones in radargram</vt:lpstr>
      <vt:lpstr> Method – 1D ice flow model</vt:lpstr>
      <vt:lpstr> Results – Modelled ice-age for P40</vt:lpstr>
      <vt:lpstr> Results – Age of basal ice</vt:lpstr>
      <vt:lpstr> Results – Age density of ice at 1.5 Ma</vt:lpstr>
      <vt:lpstr> Results – Basal thermal state</vt:lpstr>
      <vt:lpstr> Results – Basal thermal state</vt:lpstr>
      <vt:lpstr> Results – Surface accumulation rate</vt:lpstr>
      <vt:lpstr> Model evaluation – Reliability</vt:lpstr>
      <vt:lpstr> Model evaluation – Reliability</vt:lpstr>
      <vt:lpstr> Model evaluation – Sensitivity study</vt:lpstr>
      <vt:lpstr>  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基于雷达等时层的南极毛德皇后地冰盖动力学研究  开题报告</dc:title>
  <dc:creator>WANG ZHUO</dc:creator>
  <cp:lastModifiedBy>WANG ZHUO</cp:lastModifiedBy>
  <cp:revision>67</cp:revision>
  <dcterms:created xsi:type="dcterms:W3CDTF">2022-08-27T14:47:31Z</dcterms:created>
  <dcterms:modified xsi:type="dcterms:W3CDTF">2023-04-25T21:47:34Z</dcterms:modified>
</cp:coreProperties>
</file>