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518" r:id="rId2"/>
    <p:sldId id="337" r:id="rId3"/>
    <p:sldId id="498" r:id="rId4"/>
    <p:sldId id="513" r:id="rId5"/>
    <p:sldId id="494" r:id="rId6"/>
    <p:sldId id="497" r:id="rId7"/>
    <p:sldId id="502" r:id="rId8"/>
    <p:sldId id="496" r:id="rId9"/>
    <p:sldId id="508" r:id="rId10"/>
    <p:sldId id="516" r:id="rId11"/>
    <p:sldId id="505" r:id="rId12"/>
    <p:sldId id="506" r:id="rId13"/>
    <p:sldId id="507" r:id="rId14"/>
    <p:sldId id="509" r:id="rId15"/>
    <p:sldId id="510" r:id="rId16"/>
    <p:sldId id="511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houevi David Agoungbome" initials="SDA" lastIdx="4" clrIdx="0">
    <p:extLst>
      <p:ext uri="{19B8F6BF-5375-455C-9EA6-DF929625EA0E}">
        <p15:presenceInfo xmlns:p15="http://schemas.microsoft.com/office/powerpoint/2012/main" userId="S-1-5-21-2082945442-480271342-340043625-405654" providerId="AD"/>
      </p:ext>
    </p:extLst>
  </p:cmAuthor>
  <p:cmAuthor id="2" name="Mónica" initials="M" lastIdx="3" clrIdx="1">
    <p:extLst>
      <p:ext uri="{19B8F6BF-5375-455C-9EA6-DF929625EA0E}">
        <p15:presenceInfo xmlns:p15="http://schemas.microsoft.com/office/powerpoint/2012/main" userId="Món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062"/>
    <a:srgbClr val="009800"/>
    <a:srgbClr val="FFFFFF"/>
    <a:srgbClr val="9A00CD"/>
    <a:srgbClr val="006730"/>
    <a:srgbClr val="993300"/>
    <a:srgbClr val="5E5EFF"/>
    <a:srgbClr val="666600"/>
    <a:srgbClr val="FF0000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3979" autoAdjust="0"/>
  </p:normalViewPr>
  <p:slideViewPr>
    <p:cSldViewPr snapToGrid="0" snapToObjects="1">
      <p:cViewPr varScale="1">
        <p:scale>
          <a:sx n="86" d="100"/>
          <a:sy n="86" d="100"/>
        </p:scale>
        <p:origin x="644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A835-AC92-4A71-A67A-E4BD07F7EDF7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D6C2-0DF2-4E88-8339-C1A659AF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0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6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5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30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91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22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6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9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9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60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9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DD6C2-0DF2-4E88-8339-C1A659AFF3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0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8407400" cy="4495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30.jpg"/><Relationship Id="rId5" Type="http://schemas.openxmlformats.org/officeDocument/2006/relationships/slide" Target="slide6.xml"/><Relationship Id="rId10" Type="http://schemas.openxmlformats.org/officeDocument/2006/relationships/image" Target="../media/image29.jpg"/><Relationship Id="rId4" Type="http://schemas.openxmlformats.org/officeDocument/2006/relationships/slide" Target="slide5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36.jpg"/><Relationship Id="rId5" Type="http://schemas.openxmlformats.org/officeDocument/2006/relationships/slide" Target="slide6.xml"/><Relationship Id="rId10" Type="http://schemas.openxmlformats.org/officeDocument/2006/relationships/image" Target="../media/image35.jpg"/><Relationship Id="rId4" Type="http://schemas.openxmlformats.org/officeDocument/2006/relationships/slide" Target="slide5.xml"/><Relationship Id="rId9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41.jpg"/><Relationship Id="rId5" Type="http://schemas.openxmlformats.org/officeDocument/2006/relationships/slide" Target="slide6.xml"/><Relationship Id="rId10" Type="http://schemas.openxmlformats.org/officeDocument/2006/relationships/image" Target="../media/image40.jpg"/><Relationship Id="rId4" Type="http://schemas.openxmlformats.org/officeDocument/2006/relationships/slide" Target="slide5.xml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47.emf"/><Relationship Id="rId5" Type="http://schemas.openxmlformats.org/officeDocument/2006/relationships/slide" Target="slide6.xml"/><Relationship Id="rId10" Type="http://schemas.openxmlformats.org/officeDocument/2006/relationships/image" Target="../media/image46.emf"/><Relationship Id="rId4" Type="http://schemas.openxmlformats.org/officeDocument/2006/relationships/slide" Target="slide5.xml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8.jpg"/><Relationship Id="rId7" Type="http://schemas.openxmlformats.org/officeDocument/2006/relationships/slide" Target="slide2.xml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51.jpg"/><Relationship Id="rId5" Type="http://schemas.openxmlformats.org/officeDocument/2006/relationships/slide" Target="slide5.xml"/><Relationship Id="rId10" Type="http://schemas.openxmlformats.org/officeDocument/2006/relationships/image" Target="../media/image50.jpg"/><Relationship Id="rId4" Type="http://schemas.openxmlformats.org/officeDocument/2006/relationships/slide" Target="slide3.xml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56.jpg"/><Relationship Id="rId5" Type="http://schemas.openxmlformats.org/officeDocument/2006/relationships/slide" Target="slide6.xml"/><Relationship Id="rId10" Type="http://schemas.openxmlformats.org/officeDocument/2006/relationships/image" Target="../media/image55.jpg"/><Relationship Id="rId4" Type="http://schemas.openxmlformats.org/officeDocument/2006/relationships/slide" Target="slide5.xml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3" Type="http://schemas.openxmlformats.org/officeDocument/2006/relationships/slide" Target="slide5.xml"/><Relationship Id="rId7" Type="http://schemas.openxmlformats.org/officeDocument/2006/relationships/slide" Target="slide1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8.png"/><Relationship Id="rId5" Type="http://schemas.openxmlformats.org/officeDocument/2006/relationships/slide" Target="slide8.xml"/><Relationship Id="rId10" Type="http://schemas.openxmlformats.org/officeDocument/2006/relationships/image" Target="../media/image7.jpg"/><Relationship Id="rId4" Type="http://schemas.openxmlformats.org/officeDocument/2006/relationships/slide" Target="slide6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14.emf"/><Relationship Id="rId5" Type="http://schemas.openxmlformats.org/officeDocument/2006/relationships/slide" Target="slide8.xml"/><Relationship Id="rId10" Type="http://schemas.openxmlformats.org/officeDocument/2006/relationships/image" Target="../media/image13.png"/><Relationship Id="rId4" Type="http://schemas.openxmlformats.org/officeDocument/2006/relationships/slide" Target="slide6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30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20.emf"/><Relationship Id="rId5" Type="http://schemas.openxmlformats.org/officeDocument/2006/relationships/slide" Target="slide6.xml"/><Relationship Id="rId10" Type="http://schemas.openxmlformats.org/officeDocument/2006/relationships/image" Target="../media/image19.emf"/><Relationship Id="rId4" Type="http://schemas.openxmlformats.org/officeDocument/2006/relationships/slide" Target="slide5.xml"/><Relationship Id="rId9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11" Type="http://schemas.openxmlformats.org/officeDocument/2006/relationships/image" Target="../media/image26.emf"/><Relationship Id="rId5" Type="http://schemas.openxmlformats.org/officeDocument/2006/relationships/slide" Target="slide6.xml"/><Relationship Id="rId10" Type="http://schemas.openxmlformats.org/officeDocument/2006/relationships/image" Target="../media/image25.emf"/><Relationship Id="rId4" Type="http://schemas.openxmlformats.org/officeDocument/2006/relationships/slide" Target="slide5.xml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-29734" y="-18552"/>
            <a:ext cx="9173734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A0AD3-6130-48EC-B9F0-6E9BA4001217}"/>
              </a:ext>
            </a:extLst>
          </p:cNvPr>
          <p:cNvSpPr/>
          <p:nvPr/>
        </p:nvSpPr>
        <p:spPr>
          <a:xfrm>
            <a:off x="-29734" y="-38268"/>
            <a:ext cx="9173734" cy="111737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/>
            <a:endParaRPr lang="en-GB" sz="1100" b="1" kern="0" dirty="0" smtClean="0">
              <a:ln w="0"/>
              <a:solidFill>
                <a:schemeClr val="bg1"/>
              </a:solidFill>
            </a:endParaRPr>
          </a:p>
          <a:p>
            <a:pPr lvl="0" algn="ctr" defTabSz="914400"/>
            <a:r>
              <a:rPr lang="en-GB" sz="1100" b="1" kern="0" dirty="0" smtClean="0">
                <a:ln w="0"/>
                <a:solidFill>
                  <a:schemeClr val="bg1"/>
                </a:solidFill>
              </a:rPr>
              <a:t>Muhammad </a:t>
            </a:r>
            <a:r>
              <a:rPr lang="en-GB" sz="1100" b="1" kern="0" dirty="0">
                <a:ln w="0"/>
                <a:solidFill>
                  <a:schemeClr val="bg1"/>
                </a:solidFill>
              </a:rPr>
              <a:t>Ibrahim, </a:t>
            </a:r>
            <a:r>
              <a:rPr lang="en-GB" sz="1100" kern="0" dirty="0">
                <a:ln w="0"/>
                <a:solidFill>
                  <a:schemeClr val="bg1"/>
                </a:solidFill>
              </a:rPr>
              <a:t>Miriam Coenders-</a:t>
            </a:r>
            <a:r>
              <a:rPr lang="en-GB" sz="1100" kern="0" dirty="0" err="1">
                <a:ln w="0"/>
                <a:solidFill>
                  <a:schemeClr val="bg1"/>
                </a:solidFill>
              </a:rPr>
              <a:t>Gerrits</a:t>
            </a:r>
            <a:r>
              <a:rPr lang="en-GB" sz="1100" kern="0" dirty="0">
                <a:ln w="0"/>
                <a:solidFill>
                  <a:schemeClr val="bg1"/>
                </a:solidFill>
              </a:rPr>
              <a:t>, Ruud van der Ent, Markus Hrachowitz</a:t>
            </a:r>
            <a:br>
              <a:rPr lang="en-GB" sz="1100" kern="0" dirty="0">
                <a:ln w="0"/>
                <a:solidFill>
                  <a:schemeClr val="bg1"/>
                </a:solidFill>
              </a:rPr>
            </a:br>
            <a:r>
              <a:rPr lang="en-US" sz="1100" kern="0" dirty="0">
                <a:ln w="0"/>
                <a:solidFill>
                  <a:schemeClr val="bg1"/>
                </a:solidFill>
              </a:rPr>
              <a:t>Delft University of Technology, Netherlands</a:t>
            </a:r>
            <a:endParaRPr lang="en-GB" sz="1100" kern="0" dirty="0">
              <a:ln w="0"/>
              <a:solidFill>
                <a:schemeClr val="bg1"/>
              </a:solidFill>
            </a:endParaRPr>
          </a:p>
          <a:p>
            <a:pPr lvl="0" algn="ctr" defTabSz="914400">
              <a:defRPr/>
            </a:pPr>
            <a:r>
              <a:rPr lang="en-GB" sz="1100" kern="0" dirty="0">
                <a:ln w="0"/>
                <a:solidFill>
                  <a:schemeClr val="bg1"/>
                </a:solidFill>
              </a:rPr>
              <a:t>EGU23 | HS 2.8.1  abstract 789 | 27 April 2023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 idx="4294967295"/>
          </p:nvPr>
        </p:nvSpPr>
        <p:spPr>
          <a:xfrm>
            <a:off x="378417" y="31647"/>
            <a:ext cx="8416899" cy="371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Quantification </a:t>
            </a:r>
            <a:r>
              <a:rPr lang="en-US" sz="1800" b="1" dirty="0">
                <a:solidFill>
                  <a:schemeClr val="bg1"/>
                </a:solidFill>
              </a:rPr>
              <a:t>of hydro-climatic shifts of river basins in past century at global </a:t>
            </a:r>
            <a:r>
              <a:rPr lang="en-US" sz="1800" b="1" dirty="0" smtClean="0">
                <a:solidFill>
                  <a:schemeClr val="bg1"/>
                </a:solidFill>
              </a:rPr>
              <a:t>scale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712" y="1727258"/>
            <a:ext cx="3936945" cy="2250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3" y="1782525"/>
            <a:ext cx="4154409" cy="1832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6439" y="3700891"/>
            <a:ext cx="210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2344 catchments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Up Arrow 11"/>
          <p:cNvSpPr/>
          <p:nvPr/>
        </p:nvSpPr>
        <p:spPr>
          <a:xfrm rot="5400000">
            <a:off x="6045029" y="3476403"/>
            <a:ext cx="288000" cy="1116000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574900" y="3893001"/>
            <a:ext cx="105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Warmer, drier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4718347" y="2553308"/>
            <a:ext cx="288000" cy="972000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411778" y="2986425"/>
            <a:ext cx="895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Less runoff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4858" y="4063989"/>
            <a:ext cx="210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1901 to 2000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3E4F144-4CCB-47B6-894D-FF9C8ED74EBF}"/>
              </a:ext>
            </a:extLst>
          </p:cNvPr>
          <p:cNvSpPr txBox="1">
            <a:spLocks/>
          </p:cNvSpPr>
          <p:nvPr/>
        </p:nvSpPr>
        <p:spPr>
          <a:xfrm>
            <a:off x="5305078" y="4873420"/>
            <a:ext cx="3192212" cy="3130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EGU 2023 M. Ibrahim, m.Ibrahim@tudelft.nl</a:t>
            </a:r>
          </a:p>
          <a:p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29" y="4410145"/>
            <a:ext cx="681536" cy="6815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58023" y="831728"/>
            <a:ext cx="1968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*Slide for two minutes talk only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ction Button: Home 20">
            <a:hlinkClick r:id="rId6" action="ppaction://hlinksldjump" highlightClick="1"/>
          </p:cNvPr>
          <p:cNvSpPr/>
          <p:nvPr/>
        </p:nvSpPr>
        <p:spPr>
          <a:xfrm>
            <a:off x="200973" y="3865374"/>
            <a:ext cx="506245" cy="520390"/>
          </a:xfrm>
          <a:prstGeom prst="actionButtonHom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825897" y="4031500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(3/8)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44" name="Rounded Rectangle 43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ight Arrow 46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ight Arrow 47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ction Button: Home 48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ounded Rectangle 49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56" y="1009125"/>
            <a:ext cx="1761846" cy="1815308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65" y="1009125"/>
            <a:ext cx="1761845" cy="1815308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65" y="2966326"/>
            <a:ext cx="1761845" cy="181530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17208"/>
              </p:ext>
            </p:extLst>
          </p:nvPr>
        </p:nvGraphicFramePr>
        <p:xfrm>
          <a:off x="5675722" y="2910565"/>
          <a:ext cx="3195565" cy="1886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6892">
                  <a:extLst>
                    <a:ext uri="{9D8B030D-6E8A-4147-A177-3AD203B41FA5}">
                      <a16:colId xmlns:a16="http://schemas.microsoft.com/office/drawing/2014/main" val="725187483"/>
                    </a:ext>
                  </a:extLst>
                </a:gridCol>
                <a:gridCol w="319668">
                  <a:extLst>
                    <a:ext uri="{9D8B030D-6E8A-4147-A177-3AD203B41FA5}">
                      <a16:colId xmlns:a16="http://schemas.microsoft.com/office/drawing/2014/main" val="3232537921"/>
                    </a:ext>
                  </a:extLst>
                </a:gridCol>
                <a:gridCol w="312234">
                  <a:extLst>
                    <a:ext uri="{9D8B030D-6E8A-4147-A177-3AD203B41FA5}">
                      <a16:colId xmlns:a16="http://schemas.microsoft.com/office/drawing/2014/main" val="893745495"/>
                    </a:ext>
                  </a:extLst>
                </a:gridCol>
                <a:gridCol w="312234">
                  <a:extLst>
                    <a:ext uri="{9D8B030D-6E8A-4147-A177-3AD203B41FA5}">
                      <a16:colId xmlns:a16="http://schemas.microsoft.com/office/drawing/2014/main" val="4238997295"/>
                    </a:ext>
                  </a:extLst>
                </a:gridCol>
                <a:gridCol w="334537">
                  <a:extLst>
                    <a:ext uri="{9D8B030D-6E8A-4147-A177-3AD203B41FA5}">
                      <a16:colId xmlns:a16="http://schemas.microsoft.com/office/drawing/2014/main" val="332489767"/>
                    </a:ext>
                  </a:extLst>
                </a:gridCol>
              </a:tblGrid>
              <a:tr h="34463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effectLst/>
                        </a:rPr>
                        <a:t>Time </a:t>
                      </a:r>
                      <a:r>
                        <a:rPr lang="en-GB" sz="1000" b="1" u="none" strike="noStrike" dirty="0" smtClean="0">
                          <a:effectLst/>
                        </a:rPr>
                        <a:t>periods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smtClean="0">
                          <a:effectLst/>
                        </a:rPr>
                        <a:t>Q</a:t>
                      </a:r>
                      <a:r>
                        <a:rPr lang="en-GB" sz="1000" b="1" u="none" strike="noStrike" baseline="-25000" dirty="0" smtClean="0">
                          <a:effectLst/>
                        </a:rPr>
                        <a:t>1</a:t>
                      </a:r>
                      <a:endParaRPr lang="en-GB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smtClean="0">
                          <a:effectLst/>
                        </a:rPr>
                        <a:t>Q</a:t>
                      </a:r>
                      <a:r>
                        <a:rPr lang="en-GB" sz="1000" b="1" u="none" strike="noStrike" baseline="-25000" dirty="0" smtClean="0">
                          <a:effectLst/>
                        </a:rPr>
                        <a:t>2</a:t>
                      </a:r>
                      <a:endParaRPr lang="en-GB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smtClean="0">
                          <a:effectLst/>
                        </a:rPr>
                        <a:t>Q</a:t>
                      </a:r>
                      <a:r>
                        <a:rPr lang="en-GB" sz="1000" b="1" u="none" strike="noStrike" baseline="-25000" dirty="0" smtClean="0">
                          <a:effectLst/>
                        </a:rPr>
                        <a:t>3</a:t>
                      </a:r>
                      <a:endParaRPr lang="en-GB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smtClean="0">
                          <a:effectLst/>
                        </a:rPr>
                        <a:t>Q</a:t>
                      </a:r>
                      <a:r>
                        <a:rPr lang="en-GB" sz="1000" b="1" u="none" strike="noStrike" baseline="-25000" dirty="0" smtClean="0">
                          <a:effectLst/>
                        </a:rPr>
                        <a:t>4</a:t>
                      </a:r>
                      <a:endParaRPr lang="en-GB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34523877"/>
                  </a:ext>
                </a:extLst>
              </a:tr>
              <a:tr h="385376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Δ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((1901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1920)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–(1921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1940))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92844306"/>
                  </a:ext>
                </a:extLst>
              </a:tr>
              <a:tr h="385376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Δ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((1921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1940)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–(1941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1960))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726203584"/>
                  </a:ext>
                </a:extLst>
              </a:tr>
              <a:tr h="385376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Δ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((1941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1960)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–(1961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1980))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34523712"/>
                  </a:ext>
                </a:extLst>
              </a:tr>
              <a:tr h="385376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Δ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((1961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1980)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–(1981</a:t>
                      </a:r>
                      <a:r>
                        <a:rPr lang="el-G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→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2000))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676454391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53" y="2966326"/>
            <a:ext cx="1761848" cy="181530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t="12290"/>
          <a:stretch/>
        </p:blipFill>
        <p:spPr>
          <a:xfrm>
            <a:off x="1754353" y="4853507"/>
            <a:ext cx="3634013" cy="2349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528268"/>
            <a:ext cx="6378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Roses of movement of catchments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in the Budyko space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4525" y="958182"/>
            <a:ext cx="3037960" cy="19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(4/8)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1" name="Rounded Rectangle 30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Arrow 35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ight Arrow 36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Home 37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58" y="1314590"/>
            <a:ext cx="3083982" cy="1515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03" y="1314589"/>
            <a:ext cx="3074955" cy="1515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59" y="3051167"/>
            <a:ext cx="3083982" cy="1515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03" y="3051168"/>
            <a:ext cx="3074955" cy="15115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528268"/>
            <a:ext cx="6840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Magnitude of movement of catchments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in the Budyko space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2473" y="1104038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((1901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1920) –(1921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1377" y="1098880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1158" y="2830024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0677" y="2830025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  <a:r>
              <a:rPr lang="el-GR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0453" y="1455368"/>
            <a:ext cx="441676" cy="30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(5/8)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ounded Rectangle 32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4" name="Rounded Rectangle 33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Home 38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1" y="1229406"/>
            <a:ext cx="2861762" cy="1501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95" y="1229406"/>
            <a:ext cx="2861569" cy="1501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1" y="2957987"/>
            <a:ext cx="2861762" cy="1501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95" y="2957987"/>
            <a:ext cx="2861569" cy="1501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2395" y="2029820"/>
            <a:ext cx="352084" cy="23484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489473"/>
            <a:ext cx="668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Direction of movement of catchments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in the Budyko space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5067" y="1045635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((1901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1920) –(1921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4033" y="1040477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3752" y="2771621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33333" y="2771622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  <a:r>
              <a:rPr lang="el-GR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469" y="941679"/>
            <a:ext cx="1572000" cy="9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(6/8)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ounded Rectangle 33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Arrow 37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Arrow 38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Home 39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820" y="920441"/>
            <a:ext cx="2473145" cy="1889512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0820" y="2945877"/>
            <a:ext cx="2480910" cy="18895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3700" y="920360"/>
            <a:ext cx="2469428" cy="188959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2549" y="2959524"/>
            <a:ext cx="2480579" cy="18758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9935" y="78251"/>
            <a:ext cx="2359936" cy="13491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489473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Histogram of residual changes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02" y="1309125"/>
            <a:ext cx="3083982" cy="14908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(7/8)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ight Arrow 38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Home 40">
            <a:hlinkClick r:id="rId7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>
            <a:hlinkClick r:id="rId8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39" y="1309125"/>
            <a:ext cx="3064158" cy="1498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02" y="3074163"/>
            <a:ext cx="3083982" cy="1496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39" y="3075813"/>
            <a:ext cx="3079411" cy="149659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489473"/>
            <a:ext cx="613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Residual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changes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of catchments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in the Budyko space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97" y="4638471"/>
            <a:ext cx="4619484" cy="482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93026" y="1108374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((1901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1920) –(1921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27058" y="1108748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41711" y="2834360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3827" y="2834361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  <a:r>
              <a:rPr lang="el-GR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(8/8)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3" name="Rounded Rectangle 32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Home 38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36" y="1073686"/>
            <a:ext cx="3263701" cy="151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39" y="1073686"/>
            <a:ext cx="3300872" cy="1519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10" y="2746600"/>
            <a:ext cx="3292827" cy="1519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22" y="2746600"/>
            <a:ext cx="3300872" cy="1519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6436" y="4212633"/>
            <a:ext cx="6685503" cy="5238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550308" y="4770713"/>
            <a:ext cx="1251485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37886" y="4770713"/>
            <a:ext cx="175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Less significant</a:t>
            </a:r>
            <a:endParaRPr lang="en-GB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875951" y="4781718"/>
            <a:ext cx="128661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793318" y="4781883"/>
            <a:ext cx="175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More significant</a:t>
            </a:r>
            <a:endParaRPr lang="en-GB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489473"/>
            <a:ext cx="407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P-Value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for yearly residual changes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7022" y="889219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((1901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1920) –(1921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01684" y="904833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495" y="2589256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1414" y="2589092"/>
            <a:ext cx="2869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  <a:r>
              <a:rPr lang="el-GR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n-GB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–(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  <a:r>
              <a:rPr lang="el-GR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2000))</a:t>
            </a:r>
            <a:endParaRPr lang="en-GB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82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656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3" name="Rounded Rectangle 32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6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Arrow 37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Home 38">
            <a:hlinkClick r:id="rId7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/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DCE1C59-9331-4E26-8442-4296CD2F9593}"/>
              </a:ext>
            </a:extLst>
          </p:cNvPr>
          <p:cNvSpPr txBox="1">
            <a:spLocks/>
          </p:cNvSpPr>
          <p:nvPr/>
        </p:nvSpPr>
        <p:spPr>
          <a:xfrm>
            <a:off x="1702813" y="774231"/>
            <a:ext cx="7247900" cy="374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sz="2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>
              <a:lnSpc>
                <a:spcPct val="100000"/>
              </a:lnSpc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hydro-climatic shifts have occurred in the past century:</a:t>
            </a:r>
          </a:p>
          <a:p>
            <a:pPr lvl="1" algn="just" defTabSz="914400">
              <a:lnSpc>
                <a:spcPct val="100000"/>
              </a:lnSpc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number of catchments have become wetter and observed an increase in partitioning of precipitation into run off over time i.e.,   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 15% in first 40 years to 44% in the last 40 years of past century.</a:t>
            </a:r>
          </a:p>
          <a:p>
            <a:pPr algn="just" defTabSz="914400">
              <a:lnSpc>
                <a:spcPct val="100000"/>
              </a:lnSpc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sensitive to change catchments (having high magnitude of movement in the Budyko space) are 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 in central America, East Brazil, Argentine, West of South Africa and south of 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Spain.</a:t>
            </a:r>
          </a:p>
          <a:p>
            <a:pPr algn="just" defTabSz="914400">
              <a:lnSpc>
                <a:spcPct val="100000"/>
              </a:lnSpc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change in the aridity index is found to be the main driver of movement for 90% of the catchment in the Budyko space i.e.,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deviations from their original Budyko curve trajectories in the past century (p-value &gt;0.05).</a:t>
            </a:r>
          </a:p>
          <a:p>
            <a:pPr algn="just" defTabSz="914400">
              <a:lnSpc>
                <a:spcPct val="100000"/>
              </a:lnSpc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of the catchments are found with major deviations (changes in the evaporative index not defined by changes in the aridity index) from the </a:t>
            </a:r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Budyko curve </a:t>
            </a:r>
            <a:r>
              <a:rPr lang="en-US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(p-value ≤0.05)</a:t>
            </a:r>
          </a:p>
          <a:p>
            <a:pPr lvl="1" algn="just" defTabSz="914400">
              <a:defRPr/>
            </a:pPr>
            <a:endParaRPr lang="en-US" sz="1600" b="1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4400">
              <a:defRPr/>
            </a:pPr>
            <a:endParaRPr lang="en-US" sz="18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defRPr/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E4F144-4CCB-47B6-894D-FF9C8ED74EBF}"/>
              </a:ext>
            </a:extLst>
          </p:cNvPr>
          <p:cNvSpPr txBox="1">
            <a:spLocks/>
          </p:cNvSpPr>
          <p:nvPr/>
        </p:nvSpPr>
        <p:spPr>
          <a:xfrm>
            <a:off x="4361754" y="4838806"/>
            <a:ext cx="3192212" cy="3130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EGU 2023 M. Ibrahim, m.Ibrahim@tudelft.nl</a:t>
            </a:r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29F3D8-CFBF-45D5-86D5-DAE6AB21D7DB}"/>
              </a:ext>
            </a:extLst>
          </p:cNvPr>
          <p:cNvSpPr/>
          <p:nvPr/>
        </p:nvSpPr>
        <p:spPr>
          <a:xfrm>
            <a:off x="1687549" y="3096576"/>
            <a:ext cx="7396976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 defTabSz="914400"/>
            <a:r>
              <a:rPr kumimoji="0" lang="en-GB" sz="16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Muhammad</a:t>
            </a:r>
            <a:r>
              <a:rPr kumimoji="0" lang="en-GB" sz="16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600" b="1" kern="0" dirty="0" smtClean="0">
                <a:ln w="0"/>
                <a:solidFill>
                  <a:prstClr val="black"/>
                </a:solidFill>
                <a:latin typeface="Calibri" panose="020F0502020204030204"/>
              </a:rPr>
              <a:t>Ibrahim</a:t>
            </a:r>
            <a:r>
              <a:rPr kumimoji="0" lang="en-GB" sz="16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GB" sz="1600" kern="0" dirty="0">
                <a:ln w="0"/>
                <a:solidFill>
                  <a:prstClr val="black"/>
                </a:solidFill>
              </a:rPr>
              <a:t>Miriam </a:t>
            </a:r>
            <a:r>
              <a:rPr lang="en-GB" sz="1600" kern="0" dirty="0" smtClean="0">
                <a:ln w="0"/>
                <a:solidFill>
                  <a:prstClr val="black"/>
                </a:solidFill>
              </a:rPr>
              <a:t>Coenders-</a:t>
            </a:r>
            <a:r>
              <a:rPr lang="en-GB" sz="1600" kern="0" dirty="0" err="1" smtClean="0">
                <a:ln w="0"/>
                <a:solidFill>
                  <a:prstClr val="black"/>
                </a:solidFill>
              </a:rPr>
              <a:t>Gerrits</a:t>
            </a:r>
            <a:r>
              <a:rPr lang="en-GB" sz="1600" kern="0" dirty="0" smtClean="0">
                <a:ln w="0"/>
                <a:solidFill>
                  <a:prstClr val="black"/>
                </a:solidFill>
              </a:rPr>
              <a:t>, </a:t>
            </a:r>
            <a:r>
              <a:rPr lang="en-GB" sz="1600" kern="0" dirty="0">
                <a:ln w="0"/>
                <a:solidFill>
                  <a:prstClr val="black"/>
                </a:solidFill>
              </a:rPr>
              <a:t>Ruud van der </a:t>
            </a:r>
            <a:r>
              <a:rPr lang="en-GB" sz="1600" kern="0" dirty="0" smtClean="0">
                <a:ln w="0"/>
                <a:solidFill>
                  <a:prstClr val="black"/>
                </a:solidFill>
              </a:rPr>
              <a:t>Ent, </a:t>
            </a:r>
            <a:r>
              <a:rPr lang="en-GB" sz="1600" kern="0" dirty="0">
                <a:ln w="0"/>
                <a:solidFill>
                  <a:prstClr val="black"/>
                </a:solidFill>
              </a:rPr>
              <a:t>Markus </a:t>
            </a:r>
            <a:r>
              <a:rPr lang="en-GB" sz="1600" kern="0" dirty="0" smtClean="0">
                <a:ln w="0"/>
                <a:solidFill>
                  <a:prstClr val="black"/>
                </a:solidFill>
              </a:rPr>
              <a:t>Hrachowitz</a:t>
            </a:r>
            <a:r>
              <a:rPr kumimoji="0" lang="en-GB" sz="1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GB" sz="1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400" kern="0" dirty="0" smtClean="0">
                <a:ln w="0"/>
                <a:solidFill>
                  <a:prstClr val="black"/>
                </a:solidFill>
              </a:rPr>
              <a:t>Delft </a:t>
            </a:r>
            <a:r>
              <a:rPr lang="en-US" sz="1400" kern="0" dirty="0">
                <a:ln w="0"/>
                <a:solidFill>
                  <a:prstClr val="black"/>
                </a:solidFill>
              </a:rPr>
              <a:t>University of Technology, </a:t>
            </a:r>
            <a:r>
              <a:rPr lang="en-US" sz="1400" kern="0" dirty="0" smtClean="0">
                <a:ln w="0"/>
                <a:solidFill>
                  <a:prstClr val="black"/>
                </a:solidFill>
              </a:rPr>
              <a:t>Netherlands</a:t>
            </a:r>
            <a:endParaRPr kumimoji="0" lang="en-GB" sz="14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EGU23 | HS 2.8.1</a:t>
            </a:r>
            <a:r>
              <a:rPr kumimoji="0" lang="en-GB" sz="1400" b="0" i="0" u="none" strike="noStrike" kern="0" cap="none" spc="0" normalizeH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abstract 789 | 27 April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A0AD3-6130-48EC-B9F0-6E9BA4001217}"/>
              </a:ext>
            </a:extLst>
          </p:cNvPr>
          <p:cNvSpPr/>
          <p:nvPr/>
        </p:nvSpPr>
        <p:spPr>
          <a:xfrm>
            <a:off x="1879393" y="1009125"/>
            <a:ext cx="7013291" cy="15626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en-GB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879392" y="1144859"/>
            <a:ext cx="7013291" cy="141010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Quantification </a:t>
            </a:r>
            <a:r>
              <a:rPr lang="en-US" sz="2800" b="1" dirty="0">
                <a:solidFill>
                  <a:schemeClr val="bg1"/>
                </a:solidFill>
              </a:rPr>
              <a:t>of hydro-climatic shifts of river basins in past century at global scale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0" name="Rounded Rectangle 9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Home 17">
            <a:hlinkClick r:id="rId7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hlinkClick r:id="rId8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68" y="4399637"/>
            <a:ext cx="681536" cy="681536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firstslide"/>
          </p:cNvPr>
          <p:cNvSpPr/>
          <p:nvPr/>
        </p:nvSpPr>
        <p:spPr>
          <a:xfrm rot="10800000">
            <a:off x="47880" y="3747080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4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47756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and background (1/2)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99505"/>
            <a:ext cx="388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hlinkClick r:id="rId5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Home 32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DCE1C59-9331-4E26-8442-4296CD2F9593}"/>
              </a:ext>
            </a:extLst>
          </p:cNvPr>
          <p:cNvSpPr txBox="1">
            <a:spLocks/>
          </p:cNvSpPr>
          <p:nvPr/>
        </p:nvSpPr>
        <p:spPr>
          <a:xfrm>
            <a:off x="1749988" y="535949"/>
            <a:ext cx="7124117" cy="61813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sz="2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impacts of climate change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4" y="1250319"/>
            <a:ext cx="2477726" cy="1090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71" y="2536762"/>
            <a:ext cx="3041052" cy="11040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04" y="3858568"/>
            <a:ext cx="2253916" cy="732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6" y="2970759"/>
            <a:ext cx="2228662" cy="17905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43" y="1221489"/>
            <a:ext cx="1551111" cy="2429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01" y="134585"/>
            <a:ext cx="1393086" cy="27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566107" y="105062"/>
            <a:ext cx="47756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and background (2/2)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99505"/>
            <a:ext cx="388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hlinkClick r:id="rId4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hlinkClick r:id="rId5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Home 32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DCE1C59-9331-4E26-8442-4296CD2F9593}"/>
              </a:ext>
            </a:extLst>
          </p:cNvPr>
          <p:cNvSpPr txBox="1">
            <a:spLocks/>
          </p:cNvSpPr>
          <p:nvPr/>
        </p:nvSpPr>
        <p:spPr>
          <a:xfrm>
            <a:off x="1749988" y="535949"/>
            <a:ext cx="7124117" cy="61813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sz="2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impacts of climate change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68" y="85916"/>
            <a:ext cx="2911198" cy="2337115"/>
          </a:xfrm>
          <a:prstGeom prst="rect">
            <a:avLst/>
          </a:prstGeom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84" y="1154083"/>
            <a:ext cx="2826155" cy="329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1749988" y="4893837"/>
            <a:ext cx="8524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2500"/>
              </a:lnSpc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2500"/>
              </a:lnSpc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GB" altLang="nl-NL" sz="600" dirty="0"/>
              <a:t>Source: IPCC, 2014</a:t>
            </a:r>
            <a:endParaRPr lang="nl-NL" altLang="nl-NL" sz="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39" y="2516524"/>
            <a:ext cx="3041792" cy="23862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06472" y="1830355"/>
            <a:ext cx="58801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+mj-lt"/>
                <a:cs typeface="Arial" charset="0"/>
              </a:rPr>
              <a:t>These are some direct impacts.</a:t>
            </a:r>
          </a:p>
          <a:p>
            <a:pPr algn="ctr" eaLnBrk="1" hangingPunct="1">
              <a:defRPr/>
            </a:pPr>
            <a:r>
              <a:rPr lang="en-GB" dirty="0" smtClean="0">
                <a:solidFill>
                  <a:schemeClr val="bg1"/>
                </a:solidFill>
                <a:latin typeface="+mj-lt"/>
                <a:cs typeface="Arial" charset="0"/>
              </a:rPr>
              <a:t>What are the in-direct impacts? i.e., Natural feedbacks? </a:t>
            </a:r>
            <a:endParaRPr lang="nl-NL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t="65038" r="50915" b="2849"/>
          <a:stretch/>
        </p:blipFill>
        <p:spPr>
          <a:xfrm>
            <a:off x="2665676" y="1487823"/>
            <a:ext cx="5055337" cy="2526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49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2714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99505"/>
            <a:ext cx="2484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DCE1C59-9331-4E26-8442-4296CD2F9593}"/>
              </a:ext>
            </a:extLst>
          </p:cNvPr>
          <p:cNvSpPr txBox="1">
            <a:spLocks/>
          </p:cNvSpPr>
          <p:nvPr/>
        </p:nvSpPr>
        <p:spPr>
          <a:xfrm>
            <a:off x="1737385" y="708037"/>
            <a:ext cx="7317406" cy="190272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sz="2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>
              <a:defRPr/>
            </a:pPr>
            <a:r>
              <a:rPr lang="en-US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How did the </a:t>
            </a:r>
            <a:r>
              <a:rPr lang="en-US" sz="1200" b="1" kern="0" dirty="0" smtClean="0">
                <a:solidFill>
                  <a:srgbClr val="00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partitioning of precipitation </a:t>
            </a:r>
            <a:r>
              <a:rPr lang="en-US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1200" b="1" kern="0" dirty="0" smtClean="0">
                <a:solidFill>
                  <a:srgbClr val="00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r>
              <a:rPr lang="en-US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kern="0" dirty="0" smtClean="0">
                <a:solidFill>
                  <a:srgbClr val="00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runoff</a:t>
            </a:r>
            <a:r>
              <a:rPr lang="en-US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change over the past century in catchments worldwide?</a:t>
            </a:r>
          </a:p>
          <a:p>
            <a:pPr algn="just" defTabSz="914400">
              <a:defRPr/>
            </a:pP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Does the </a:t>
            </a:r>
            <a:r>
              <a:rPr lang="en-US" sz="1200" b="1" kern="0" dirty="0">
                <a:solidFill>
                  <a:srgbClr val="00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Budyko assumption 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hold for changes in </a:t>
            </a:r>
            <a:r>
              <a:rPr lang="en-US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aridity index 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over the past century in catchments worldwide</a:t>
            </a:r>
            <a:r>
              <a:rPr lang="en-US" sz="1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>
              <a:defRPr/>
            </a:pPr>
            <a:r>
              <a:rPr lang="en-US" sz="11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specifically, what are the </a:t>
            </a:r>
            <a:r>
              <a:rPr lang="en-US" sz="1100" b="1" kern="0" dirty="0" smtClean="0">
                <a:solidFill>
                  <a:srgbClr val="00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deviations </a:t>
            </a:r>
            <a:r>
              <a:rPr lang="en-US" sz="11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parametric Budyko curve considering changes in aridity index</a:t>
            </a:r>
            <a:endParaRPr lang="en-US" sz="12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defRPr/>
            </a:pPr>
            <a:endParaRPr lang="en-US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hlinkClick r:id="rId4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hlinkClick r:id="rId5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ight Arrow 33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Home 35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5515" y="4316203"/>
            <a:ext cx="210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2344 catchments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87" y="2647263"/>
            <a:ext cx="3376296" cy="1489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385" y="2543737"/>
            <a:ext cx="3540961" cy="202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03" y="1276545"/>
            <a:ext cx="4851006" cy="3166372"/>
          </a:xfrm>
          <a:prstGeom prst="rect">
            <a:avLst/>
          </a:prstGeom>
        </p:spPr>
      </p:pic>
      <p:sp>
        <p:nvSpPr>
          <p:cNvPr id="120" name="Flowchart: Connector 119"/>
          <p:cNvSpPr/>
          <p:nvPr/>
        </p:nvSpPr>
        <p:spPr>
          <a:xfrm>
            <a:off x="6318361" y="2347353"/>
            <a:ext cx="144000" cy="144000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lowchart: Connector 120"/>
          <p:cNvSpPr/>
          <p:nvPr/>
        </p:nvSpPr>
        <p:spPr>
          <a:xfrm>
            <a:off x="6326110" y="2845894"/>
            <a:ext cx="144000" cy="144000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lowchart: Connector 121"/>
          <p:cNvSpPr/>
          <p:nvPr/>
        </p:nvSpPr>
        <p:spPr>
          <a:xfrm>
            <a:off x="6313012" y="1615974"/>
            <a:ext cx="144000" cy="14400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lowchart: Connector 122"/>
          <p:cNvSpPr/>
          <p:nvPr/>
        </p:nvSpPr>
        <p:spPr>
          <a:xfrm>
            <a:off x="4656454" y="2085459"/>
            <a:ext cx="144000" cy="144000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lowchart: Connector 123"/>
          <p:cNvSpPr/>
          <p:nvPr/>
        </p:nvSpPr>
        <p:spPr>
          <a:xfrm>
            <a:off x="4647706" y="3239864"/>
            <a:ext cx="144000" cy="144000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5" name="Straight Connector 124"/>
          <p:cNvCxnSpPr/>
          <p:nvPr/>
        </p:nvCxnSpPr>
        <p:spPr>
          <a:xfrm flipH="1">
            <a:off x="3400792" y="2166442"/>
            <a:ext cx="1260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3382522" y="1695723"/>
            <a:ext cx="295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2419340" y="3314859"/>
            <a:ext cx="2232000" cy="774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3385549" y="2936092"/>
            <a:ext cx="2952000" cy="187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2436674" y="2436177"/>
            <a:ext cx="3888000" cy="52771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4592859" y="2030769"/>
            <a:ext cx="698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A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276567" y="2790811"/>
            <a:ext cx="698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49140" y="1558872"/>
            <a:ext cx="271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A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260825" y="2297511"/>
            <a:ext cx="698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B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371038" y="2732552"/>
            <a:ext cx="698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*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591263" y="3196767"/>
            <a:ext cx="698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607612" y="4384859"/>
            <a:ext cx="698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</a:t>
            </a:r>
            <a:r>
              <a:rPr lang="en-GB" sz="1200" b="1" baseline="-25000" dirty="0"/>
              <a:t>1</a:t>
            </a:r>
            <a:endParaRPr lang="en-GB" sz="1200" b="1" dirty="0"/>
          </a:p>
        </p:txBody>
      </p:sp>
      <p:sp>
        <p:nvSpPr>
          <p:cNvPr id="137" name="TextBox 136"/>
          <p:cNvSpPr txBox="1"/>
          <p:nvPr/>
        </p:nvSpPr>
        <p:spPr>
          <a:xfrm>
            <a:off x="6287936" y="4323675"/>
            <a:ext cx="698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t</a:t>
            </a:r>
            <a:r>
              <a:rPr lang="en-GB" sz="1200" b="1" baseline="-25000" dirty="0"/>
              <a:t>2</a:t>
            </a:r>
            <a:endParaRPr lang="en-GB" sz="120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5017260" y="1365623"/>
            <a:ext cx="3164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B050"/>
                </a:solidFill>
              </a:rPr>
              <a:t>Budyko Curve for Catchment A </a:t>
            </a:r>
            <a:r>
              <a:rPr lang="en-GB" sz="1200" dirty="0">
                <a:solidFill>
                  <a:srgbClr val="00B050"/>
                </a:solidFill>
              </a:rPr>
              <a:t>at </a:t>
            </a:r>
            <a:r>
              <a:rPr lang="en-GB" sz="1200" dirty="0" smtClean="0">
                <a:solidFill>
                  <a:srgbClr val="00B050"/>
                </a:solidFill>
              </a:rPr>
              <a:t>t</a:t>
            </a:r>
            <a:r>
              <a:rPr lang="en-GB" sz="1200" baseline="-25000" dirty="0" smtClean="0">
                <a:solidFill>
                  <a:srgbClr val="00B050"/>
                </a:solidFill>
              </a:rPr>
              <a:t>1</a:t>
            </a:r>
            <a:r>
              <a:rPr lang="en-GB" sz="1200" dirty="0" smtClean="0">
                <a:solidFill>
                  <a:srgbClr val="00B050"/>
                </a:solidFill>
              </a:rPr>
              <a:t> and </a:t>
            </a:r>
            <a:r>
              <a:rPr lang="en-GB" sz="1200" dirty="0">
                <a:solidFill>
                  <a:srgbClr val="00B050"/>
                </a:solidFill>
              </a:rPr>
              <a:t>at </a:t>
            </a:r>
            <a:r>
              <a:rPr lang="en-GB" sz="1200" dirty="0" smtClean="0">
                <a:solidFill>
                  <a:srgbClr val="00B050"/>
                </a:solidFill>
              </a:rPr>
              <a:t>t</a:t>
            </a:r>
            <a:r>
              <a:rPr lang="en-GB" sz="1200" baseline="-25000" dirty="0" smtClean="0">
                <a:solidFill>
                  <a:srgbClr val="00B050"/>
                </a:solidFill>
              </a:rPr>
              <a:t>2</a:t>
            </a:r>
            <a:endParaRPr lang="en-GB" sz="1200" dirty="0">
              <a:solidFill>
                <a:srgbClr val="00B05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8252844" y="1343386"/>
            <a:ext cx="636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ω</a:t>
            </a:r>
            <a:r>
              <a:rPr lang="en-GB" sz="1200" b="1" baseline="-250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A(t1,t2</a:t>
            </a:r>
            <a:r>
              <a:rPr lang="en-GB" b="1" baseline="-250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8255514" y="2552617"/>
            <a:ext cx="503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ω</a:t>
            </a:r>
            <a:r>
              <a:rPr lang="en-GB" sz="1200" b="1" baseline="-25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GB" sz="12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(t1)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810950" y="1952460"/>
            <a:ext cx="244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5">
                    <a:lumMod val="75000"/>
                  </a:schemeClr>
                </a:solidFill>
              </a:rPr>
              <a:t>Budyko Curve for Catchment B at t</a:t>
            </a:r>
            <a:r>
              <a:rPr lang="en-GB" sz="12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8232538" y="2042618"/>
            <a:ext cx="6274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ω</a:t>
            </a:r>
            <a:r>
              <a:rPr lang="en-GB" sz="1200" b="1" baseline="-25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GB" sz="1200" b="1" baseline="-25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(t2)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841394" y="2500112"/>
            <a:ext cx="2436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5">
                    <a:lumMod val="75000"/>
                  </a:schemeClr>
                </a:solidFill>
              </a:rPr>
              <a:t>Budyko Curve for Catchment B 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at </a:t>
            </a:r>
            <a:r>
              <a:rPr lang="en-GB" sz="1200" dirty="0" smtClean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GB" sz="1200" baseline="-250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V="1">
            <a:off x="3518422" y="719591"/>
            <a:ext cx="0" cy="3636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3501394" y="4338006"/>
            <a:ext cx="5076000" cy="27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4721297" y="4246653"/>
            <a:ext cx="0" cy="10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6399954" y="4252156"/>
            <a:ext cx="0" cy="10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285705" y="497685"/>
            <a:ext cx="698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</a:t>
            </a:r>
            <a:r>
              <a:rPr lang="en-GB" sz="1200" b="1" baseline="-25000" dirty="0"/>
              <a:t>A</a:t>
            </a:r>
            <a:r>
              <a:rPr lang="en-GB" sz="1200" b="1" dirty="0"/>
              <a:t>/P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495115" y="4192518"/>
            <a:ext cx="698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E</a:t>
            </a:r>
            <a:r>
              <a:rPr lang="en-GB" sz="1200" b="1" baseline="-25000" dirty="0"/>
              <a:t>P</a:t>
            </a:r>
            <a:r>
              <a:rPr lang="en-GB" sz="1200" b="1" dirty="0" smtClean="0"/>
              <a:t>/P</a:t>
            </a:r>
            <a:endParaRPr lang="en-GB" sz="1200" b="1" dirty="0"/>
          </a:p>
        </p:txBody>
      </p:sp>
      <p:sp>
        <p:nvSpPr>
          <p:cNvPr id="150" name="TextBox 149"/>
          <p:cNvSpPr txBox="1"/>
          <p:nvPr/>
        </p:nvSpPr>
        <p:spPr>
          <a:xfrm>
            <a:off x="5093981" y="4394776"/>
            <a:ext cx="716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Δ(E</a:t>
            </a:r>
            <a:r>
              <a:rPr lang="en-GB" sz="1200" b="1" baseline="-25000" dirty="0" smtClean="0"/>
              <a:t>P</a:t>
            </a:r>
            <a:r>
              <a:rPr lang="en-GB" sz="1200" b="1" dirty="0" smtClean="0"/>
              <a:t>/P)</a:t>
            </a:r>
            <a:r>
              <a:rPr lang="en-GB" sz="1200" b="1" baseline="-25000" dirty="0" smtClean="0">
                <a:solidFill>
                  <a:srgbClr val="00B050"/>
                </a:solidFill>
              </a:rPr>
              <a:t>A</a:t>
            </a:r>
            <a:endParaRPr lang="en-GB" sz="1200" dirty="0">
              <a:solidFill>
                <a:srgbClr val="0070C0"/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 flipV="1">
            <a:off x="4721297" y="4662318"/>
            <a:ext cx="1656000" cy="176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1882062" y="1773268"/>
            <a:ext cx="1626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B050"/>
                </a:solidFill>
              </a:rPr>
              <a:t>Δ(E</a:t>
            </a:r>
            <a:r>
              <a:rPr lang="en-GB" sz="1000" b="1" baseline="-25000" dirty="0">
                <a:solidFill>
                  <a:srgbClr val="00B050"/>
                </a:solidFill>
              </a:rPr>
              <a:t>A</a:t>
            </a:r>
            <a:r>
              <a:rPr lang="en-GB" sz="1000" b="1" dirty="0">
                <a:solidFill>
                  <a:srgbClr val="00B050"/>
                </a:solidFill>
              </a:rPr>
              <a:t>/P)</a:t>
            </a:r>
            <a:r>
              <a:rPr lang="en-GB" sz="1000" b="1" baseline="-25000" dirty="0">
                <a:solidFill>
                  <a:srgbClr val="00B050"/>
                </a:solidFill>
              </a:rPr>
              <a:t>A</a:t>
            </a:r>
            <a:r>
              <a:rPr lang="en-GB" sz="1000" b="1" dirty="0">
                <a:solidFill>
                  <a:srgbClr val="00B050"/>
                </a:solidFill>
              </a:rPr>
              <a:t> = </a:t>
            </a:r>
            <a:r>
              <a:rPr lang="en-GB" sz="1000" b="1" dirty="0" smtClean="0">
                <a:solidFill>
                  <a:srgbClr val="00B050"/>
                </a:solidFill>
              </a:rPr>
              <a:t>Δ(E*</a:t>
            </a:r>
            <a:r>
              <a:rPr lang="en-GB" sz="1000" b="1" baseline="-25000" dirty="0" smtClean="0">
                <a:solidFill>
                  <a:srgbClr val="00B050"/>
                </a:solidFill>
              </a:rPr>
              <a:t>A</a:t>
            </a:r>
            <a:r>
              <a:rPr lang="en-GB" sz="1000" b="1" dirty="0" smtClean="0">
                <a:solidFill>
                  <a:srgbClr val="00B050"/>
                </a:solidFill>
              </a:rPr>
              <a:t>/P)</a:t>
            </a:r>
            <a:r>
              <a:rPr lang="en-GB" sz="1000" b="1" baseline="-25000" dirty="0" err="1" smtClean="0">
                <a:solidFill>
                  <a:srgbClr val="00B050"/>
                </a:solidFill>
              </a:rPr>
              <a:t>A</a:t>
            </a:r>
            <a:r>
              <a:rPr lang="en-GB" sz="1000" b="1" baseline="30000" dirty="0" err="1" smtClean="0">
                <a:solidFill>
                  <a:srgbClr val="00B050"/>
                </a:solidFill>
              </a:rPr>
              <a:t>Aridity</a:t>
            </a:r>
            <a:endParaRPr lang="en-GB" sz="1000" dirty="0">
              <a:solidFill>
                <a:srgbClr val="00B050"/>
              </a:solidFill>
            </a:endParaRPr>
          </a:p>
        </p:txBody>
      </p:sp>
      <p:cxnSp>
        <p:nvCxnSpPr>
          <p:cNvPr id="153" name="Straight Arrow Connector 152"/>
          <p:cNvCxnSpPr/>
          <p:nvPr/>
        </p:nvCxnSpPr>
        <p:spPr>
          <a:xfrm rot="5400000" flipV="1">
            <a:off x="3158493" y="1929020"/>
            <a:ext cx="468000" cy="1767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1755196" y="2771536"/>
            <a:ext cx="1054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0070C0"/>
                </a:solidFill>
              </a:rPr>
              <a:t>Δ(E</a:t>
            </a:r>
            <a:r>
              <a:rPr lang="en-GB" sz="1000" b="1" baseline="-25000" dirty="0" smtClean="0">
                <a:solidFill>
                  <a:srgbClr val="0070C0"/>
                </a:solidFill>
              </a:rPr>
              <a:t>A</a:t>
            </a:r>
            <a:r>
              <a:rPr lang="en-GB" sz="1000" b="1" dirty="0" smtClean="0">
                <a:solidFill>
                  <a:srgbClr val="0070C0"/>
                </a:solidFill>
              </a:rPr>
              <a:t>/P)</a:t>
            </a:r>
            <a:r>
              <a:rPr lang="en-GB" sz="1000" b="1" baseline="-25000" dirty="0">
                <a:solidFill>
                  <a:srgbClr val="0070C0"/>
                </a:solidFill>
              </a:rPr>
              <a:t>B</a:t>
            </a:r>
            <a:endParaRPr lang="en-GB" sz="1200" dirty="0">
              <a:solidFill>
                <a:srgbClr val="0070C0"/>
              </a:solidFill>
            </a:endParaRPr>
          </a:p>
        </p:txBody>
      </p:sp>
      <p:cxnSp>
        <p:nvCxnSpPr>
          <p:cNvPr id="155" name="Straight Arrow Connector 154"/>
          <p:cNvCxnSpPr/>
          <p:nvPr/>
        </p:nvCxnSpPr>
        <p:spPr>
          <a:xfrm rot="5400000" flipV="1">
            <a:off x="1988003" y="2898818"/>
            <a:ext cx="828000" cy="1767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2433720" y="3002239"/>
            <a:ext cx="951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0070C0"/>
                </a:solidFill>
              </a:rPr>
              <a:t>Δ(E*</a:t>
            </a:r>
            <a:r>
              <a:rPr lang="en-GB" sz="1000" b="1" baseline="-25000" dirty="0" smtClean="0">
                <a:solidFill>
                  <a:srgbClr val="0070C0"/>
                </a:solidFill>
              </a:rPr>
              <a:t>A</a:t>
            </a:r>
            <a:r>
              <a:rPr lang="en-GB" sz="1000" b="1" dirty="0" smtClean="0">
                <a:solidFill>
                  <a:srgbClr val="0070C0"/>
                </a:solidFill>
              </a:rPr>
              <a:t>/P)</a:t>
            </a:r>
            <a:r>
              <a:rPr lang="en-GB" sz="1000" b="1" baseline="-25000" dirty="0" err="1" smtClean="0">
                <a:solidFill>
                  <a:srgbClr val="0070C0"/>
                </a:solidFill>
              </a:rPr>
              <a:t>B</a:t>
            </a:r>
            <a:r>
              <a:rPr lang="en-GB" sz="1000" b="1" baseline="30000" dirty="0" err="1" smtClean="0">
                <a:solidFill>
                  <a:srgbClr val="0070C0"/>
                </a:solidFill>
              </a:rPr>
              <a:t>Aridity</a:t>
            </a:r>
            <a:endParaRPr lang="en-GB" sz="1000" dirty="0">
              <a:solidFill>
                <a:srgbClr val="0070C0"/>
              </a:solidFill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 rot="5400000" flipV="1">
            <a:off x="3219677" y="3140093"/>
            <a:ext cx="360000" cy="1767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rot="5400000" flipV="1">
            <a:off x="3162348" y="2715916"/>
            <a:ext cx="468000" cy="1767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2401119" y="2590970"/>
            <a:ext cx="1206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0070C0"/>
                </a:solidFill>
              </a:rPr>
              <a:t>Δ(E*</a:t>
            </a:r>
            <a:r>
              <a:rPr lang="en-GB" sz="1000" b="1" baseline="-25000" dirty="0" smtClean="0">
                <a:solidFill>
                  <a:srgbClr val="0070C0"/>
                </a:solidFill>
              </a:rPr>
              <a:t>A</a:t>
            </a:r>
            <a:r>
              <a:rPr lang="en-GB" sz="1000" b="1" dirty="0" smtClean="0">
                <a:solidFill>
                  <a:srgbClr val="0070C0"/>
                </a:solidFill>
              </a:rPr>
              <a:t>/P)</a:t>
            </a:r>
            <a:r>
              <a:rPr lang="en-GB" sz="1000" b="1" baseline="-25000" dirty="0" err="1" smtClean="0">
                <a:solidFill>
                  <a:srgbClr val="0070C0"/>
                </a:solidFill>
              </a:rPr>
              <a:t>B</a:t>
            </a:r>
            <a:r>
              <a:rPr lang="en-GB" sz="1000" b="1" baseline="30000" dirty="0" err="1" smtClean="0">
                <a:solidFill>
                  <a:srgbClr val="0070C0"/>
                </a:solidFill>
              </a:rPr>
              <a:t>Residual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285705" y="1290574"/>
            <a:ext cx="698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1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4185883" y="4363160"/>
            <a:ext cx="277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1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3355469" y="4311967"/>
            <a:ext cx="69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0</a:t>
            </a:r>
            <a:endParaRPr lang="en-GB" b="1" dirty="0"/>
          </a:p>
        </p:txBody>
      </p:sp>
      <p:cxnSp>
        <p:nvCxnSpPr>
          <p:cNvPr id="163" name="Straight Connector 162"/>
          <p:cNvCxnSpPr/>
          <p:nvPr/>
        </p:nvCxnSpPr>
        <p:spPr>
          <a:xfrm>
            <a:off x="4319007" y="4255733"/>
            <a:ext cx="0" cy="10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6200000">
            <a:off x="3580750" y="1397779"/>
            <a:ext cx="0" cy="10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Up Arrow 165"/>
          <p:cNvSpPr/>
          <p:nvPr/>
        </p:nvSpPr>
        <p:spPr>
          <a:xfrm rot="5400000">
            <a:off x="3920772" y="4164866"/>
            <a:ext cx="288000" cy="1116000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TextBox 166"/>
          <p:cNvSpPr txBox="1"/>
          <p:nvPr/>
        </p:nvSpPr>
        <p:spPr>
          <a:xfrm>
            <a:off x="3450643" y="4581464"/>
            <a:ext cx="105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Warmer, drier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8" name="Up Arrow 167"/>
          <p:cNvSpPr/>
          <p:nvPr/>
        </p:nvSpPr>
        <p:spPr>
          <a:xfrm>
            <a:off x="3098220" y="3389080"/>
            <a:ext cx="288000" cy="972000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TextBox 168"/>
          <p:cNvSpPr txBox="1"/>
          <p:nvPr/>
        </p:nvSpPr>
        <p:spPr>
          <a:xfrm rot="16200000">
            <a:off x="2791651" y="3822197"/>
            <a:ext cx="895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Less runoff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659577" y="4393999"/>
            <a:ext cx="4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baseline="-25000" dirty="0" smtClean="0">
                <a:solidFill>
                  <a:srgbClr val="00B050"/>
                </a:solidFill>
              </a:rPr>
              <a:t>,</a:t>
            </a:r>
            <a:r>
              <a:rPr lang="en-GB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200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GB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44598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Datasets and methodology (1/2)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99505"/>
            <a:ext cx="352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Rounded Rectangle 186">
            <a:hlinkClick r:id="rId4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188" name="Rounded Rectangle 187">
            <a:hlinkClick r:id="rId5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Rounded Rectangle 189">
            <a:hlinkClick r:id="rId6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Right Arrow 190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ight Arrow 191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Action Button: Home 192">
            <a:hlinkClick r:id="rId7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ounded Rectangle 193">
            <a:hlinkClick r:id="rId8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9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 animBg="1"/>
      <p:bldP spid="123" grpId="0" animBg="1"/>
      <p:bldP spid="124" grpId="0" animBg="1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50" grpId="0"/>
      <p:bldP spid="152" grpId="0"/>
      <p:bldP spid="154" grpId="0"/>
      <p:bldP spid="156" grpId="0"/>
      <p:bldP spid="159" grpId="0"/>
      <p:bldP spid="166" grpId="0" animBg="1"/>
      <p:bldP spid="167" grpId="0"/>
      <p:bldP spid="168" grpId="0" animBg="1"/>
      <p:bldP spid="169" grpId="0"/>
      <p:bldP spid="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44598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Datasets and methodology (2/2)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99505"/>
            <a:ext cx="352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11892" y="4895957"/>
            <a:ext cx="192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Fu, </a:t>
            </a:r>
            <a:r>
              <a:rPr lang="en-US" sz="1000" dirty="0" smtClean="0"/>
              <a:t>1981 </a:t>
            </a:r>
            <a:endParaRPr lang="en-GB" sz="100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DCE1C59-9331-4E26-8442-4296CD2F9593}"/>
              </a:ext>
            </a:extLst>
          </p:cNvPr>
          <p:cNvSpPr txBox="1">
            <a:spLocks/>
          </p:cNvSpPr>
          <p:nvPr/>
        </p:nvSpPr>
        <p:spPr>
          <a:xfrm>
            <a:off x="1737385" y="645456"/>
            <a:ext cx="4257015" cy="12497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sz="2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850" kern="0" dirty="0" smtClean="0">
                <a:solidFill>
                  <a:srgbClr val="000000"/>
                </a:solidFill>
                <a:latin typeface="Arial"/>
              </a:rPr>
              <a:t>GSIM (</a:t>
            </a:r>
            <a:r>
              <a:rPr lang="en-US" sz="1800" kern="0" dirty="0">
                <a:solidFill>
                  <a:srgbClr val="000000"/>
                </a:solidFill>
                <a:latin typeface="Arial"/>
              </a:rPr>
              <a:t>GSIM (Global Streamflow Indices and Metadata Archive, 30959 catchments)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</a:rPr>
              <a:t>2344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Catchments (1901-2000)</a:t>
            </a: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en-US" sz="185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DCE1C59-9331-4E26-8442-4296CD2F9593}"/>
              </a:ext>
            </a:extLst>
          </p:cNvPr>
          <p:cNvSpPr txBox="1">
            <a:spLocks/>
          </p:cNvSpPr>
          <p:nvPr/>
        </p:nvSpPr>
        <p:spPr>
          <a:xfrm>
            <a:off x="1737385" y="1896559"/>
            <a:ext cx="3749015" cy="239400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sz="22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Precipitation (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GSWP-3, 1901-2000, 0.5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 X 0.5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Temperature (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GSWP-3, 1901-2000, 0.5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</a:rPr>
              <a:t> X 0.5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Actual evaporation</a:t>
            </a:r>
          </a:p>
          <a:p>
            <a:pPr>
              <a:lnSpc>
                <a:spcPct val="100000"/>
              </a:lnSpc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</a:rPr>
              <a:t>Potential evaporation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GB" sz="1200" kern="0" dirty="0">
                <a:solidFill>
                  <a:srgbClr val="000000"/>
                </a:solidFill>
                <a:latin typeface="Arial"/>
              </a:rPr>
              <a:t>Hargreaves and </a:t>
            </a:r>
            <a:r>
              <a:rPr lang="en-GB" sz="1200" kern="0" dirty="0" err="1">
                <a:solidFill>
                  <a:srgbClr val="000000"/>
                </a:solidFill>
                <a:latin typeface="Arial"/>
              </a:rPr>
              <a:t>Samani</a:t>
            </a:r>
            <a:r>
              <a:rPr lang="en-GB" sz="1200" kern="0" dirty="0">
                <a:solidFill>
                  <a:srgbClr val="000000"/>
                </a:solidFill>
                <a:latin typeface="Arial"/>
              </a:rPr>
              <a:t>, 1982)</a:t>
            </a: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lvl="1">
              <a:defRPr/>
            </a:pPr>
            <a:endParaRPr lang="en-US" sz="1650" kern="0" dirty="0" smtClean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423180" y="3944984"/>
                <a:ext cx="2879539" cy="8665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− </m:t>
                      </m:r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0">
                                      <a:latin typeface="Cambria Math" panose="02040503050406030204" pitchFamily="18" charset="0"/>
                                    </a:rPr>
                                    <m:t>1+ </m:t>
                                  </m:r>
                                  <m:d>
                                    <m:d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180" y="3944984"/>
                <a:ext cx="2879539" cy="8665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684781"/>
              </p:ext>
            </p:extLst>
          </p:nvPr>
        </p:nvGraphicFramePr>
        <p:xfrm>
          <a:off x="6418502" y="2685516"/>
          <a:ext cx="2346148" cy="21379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93245">
                  <a:extLst>
                    <a:ext uri="{9D8B030D-6E8A-4147-A177-3AD203B41FA5}">
                      <a16:colId xmlns:a16="http://schemas.microsoft.com/office/drawing/2014/main" val="3655550385"/>
                    </a:ext>
                  </a:extLst>
                </a:gridCol>
                <a:gridCol w="852903">
                  <a:extLst>
                    <a:ext uri="{9D8B030D-6E8A-4147-A177-3AD203B41FA5}">
                      <a16:colId xmlns:a16="http://schemas.microsoft.com/office/drawing/2014/main" val="1154806323"/>
                    </a:ext>
                  </a:extLst>
                </a:gridCol>
              </a:tblGrid>
              <a:tr h="427599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/>
                        <a:t>1901-1920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V</a:t>
                      </a:r>
                      <a:r>
                        <a:rPr lang="en-GB" b="0" baseline="-25000" dirty="0" smtClean="0"/>
                        <a:t>1</a:t>
                      </a:r>
                      <a:endParaRPr lang="en-GB" b="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27169"/>
                  </a:ext>
                </a:extLst>
              </a:tr>
              <a:tr h="4275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1921-1940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V</a:t>
                      </a:r>
                      <a:r>
                        <a:rPr lang="en-GB" baseline="-25000" dirty="0" smtClean="0"/>
                        <a:t>2</a:t>
                      </a:r>
                      <a:endParaRPr lang="en-GB" b="0" baseline="-25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641527"/>
                  </a:ext>
                </a:extLst>
              </a:tr>
              <a:tr h="4275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1941-1960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V</a:t>
                      </a:r>
                      <a:r>
                        <a:rPr lang="en-GB" baseline="-25000" dirty="0" smtClean="0"/>
                        <a:t>3</a:t>
                      </a:r>
                      <a:endParaRPr lang="en-GB" b="0" baseline="-25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160647"/>
                  </a:ext>
                </a:extLst>
              </a:tr>
              <a:tr h="4275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1961-1980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V</a:t>
                      </a:r>
                      <a:r>
                        <a:rPr lang="en-GB" baseline="-25000" dirty="0" smtClean="0"/>
                        <a:t>4</a:t>
                      </a:r>
                      <a:endParaRPr lang="en-GB" b="0" baseline="-25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072331"/>
                  </a:ext>
                </a:extLst>
              </a:tr>
              <a:tr h="4275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1981-2000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V</a:t>
                      </a:r>
                      <a:r>
                        <a:rPr lang="en-GB" baseline="-25000" dirty="0" smtClean="0"/>
                        <a:t>5</a:t>
                      </a:r>
                      <a:endParaRPr lang="en-GB" b="0" baseline="-25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861219"/>
                  </a:ext>
                </a:extLst>
              </a:tr>
            </a:tbl>
          </a:graphicData>
        </a:graphic>
      </p:graphicFrame>
      <p:sp>
        <p:nvSpPr>
          <p:cNvPr id="40" name="Rounded Rectangle 39">
            <a:hlinkClick r:id="rId4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hlinkClick r:id="rId6" action="ppaction://hlinksldjump"/>
          </p:cNvPr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Arrow 43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Arrow 44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ction Button: Home 45">
            <a:hlinkClick r:id="rId7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>
            <a:hlinkClick r:id="rId8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7928" y="626780"/>
            <a:ext cx="3064388" cy="18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(1/8)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41" name="Rounded Rectangle 40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Arrow 43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Arrow 44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ction Button: Home 45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75476" y="4925816"/>
            <a:ext cx="2533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i="1" dirty="0" smtClean="0"/>
              <a:t>Note: Outliers are removed for visualization purpose</a:t>
            </a:r>
            <a:endParaRPr lang="en-GB" sz="800" b="1" i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528268"/>
            <a:ext cx="6250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Changes in hydro-climatic variables in the past century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36452" y="4764143"/>
            <a:ext cx="4629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i="1" dirty="0" smtClean="0"/>
              <a:t>V</a:t>
            </a:r>
            <a:r>
              <a:rPr lang="en-GB" sz="800" b="1" i="1" baseline="-25000" dirty="0" smtClean="0"/>
              <a:t>1</a:t>
            </a:r>
            <a:r>
              <a:rPr lang="en-GB" sz="800" b="1" i="1" dirty="0" smtClean="0"/>
              <a:t>= </a:t>
            </a:r>
            <a:r>
              <a:rPr lang="en-GB" sz="800" b="1" i="1" dirty="0"/>
              <a:t>1901→</a:t>
            </a:r>
            <a:r>
              <a:rPr lang="en-GB" sz="800" b="1" i="1" dirty="0" smtClean="0"/>
              <a:t>1920, V</a:t>
            </a:r>
            <a:r>
              <a:rPr lang="en-GB" sz="800" b="1" i="1" baseline="-25000" dirty="0" smtClean="0"/>
              <a:t>2</a:t>
            </a:r>
            <a:r>
              <a:rPr lang="en-GB" sz="800" b="1" i="1" dirty="0" smtClean="0"/>
              <a:t>= 1921</a:t>
            </a:r>
            <a:r>
              <a:rPr lang="en-GB" sz="800" b="1" i="1" dirty="0"/>
              <a:t>→</a:t>
            </a:r>
            <a:r>
              <a:rPr lang="en-GB" sz="800" b="1" i="1" dirty="0" smtClean="0"/>
              <a:t>1940</a:t>
            </a:r>
            <a:r>
              <a:rPr lang="en-GB" sz="800" b="1" i="1" dirty="0"/>
              <a:t>, </a:t>
            </a:r>
            <a:r>
              <a:rPr lang="en-GB" sz="800" b="1" i="1" dirty="0" smtClean="0"/>
              <a:t>V</a:t>
            </a:r>
            <a:r>
              <a:rPr lang="en-GB" sz="800" b="1" i="1" baseline="-25000" dirty="0" smtClean="0"/>
              <a:t>3</a:t>
            </a:r>
            <a:r>
              <a:rPr lang="en-GB" sz="800" b="1" i="1" dirty="0" smtClean="0"/>
              <a:t>= 1941</a:t>
            </a:r>
            <a:r>
              <a:rPr lang="en-GB" sz="800" b="1" i="1" dirty="0"/>
              <a:t>→</a:t>
            </a:r>
            <a:r>
              <a:rPr lang="en-GB" sz="800" b="1" i="1" dirty="0" smtClean="0"/>
              <a:t>1960</a:t>
            </a:r>
            <a:r>
              <a:rPr lang="en-GB" sz="800" b="1" i="1" dirty="0"/>
              <a:t>, </a:t>
            </a:r>
            <a:r>
              <a:rPr lang="en-GB" sz="800" b="1" i="1" dirty="0" smtClean="0"/>
              <a:t>V</a:t>
            </a:r>
            <a:r>
              <a:rPr lang="en-GB" sz="800" b="1" i="1" baseline="-25000" dirty="0" smtClean="0"/>
              <a:t>4</a:t>
            </a:r>
            <a:r>
              <a:rPr lang="en-GB" sz="800" b="1" i="1" dirty="0" smtClean="0"/>
              <a:t>= 1961</a:t>
            </a:r>
            <a:r>
              <a:rPr lang="en-GB" sz="800" b="1" i="1" dirty="0"/>
              <a:t>→</a:t>
            </a:r>
            <a:r>
              <a:rPr lang="en-GB" sz="800" b="1" i="1" dirty="0" smtClean="0"/>
              <a:t>1980</a:t>
            </a:r>
            <a:r>
              <a:rPr lang="en-GB" sz="800" b="1" i="1" dirty="0"/>
              <a:t>, </a:t>
            </a:r>
            <a:r>
              <a:rPr lang="en-GB" sz="800" b="1" i="1" dirty="0" smtClean="0"/>
              <a:t>V</a:t>
            </a:r>
            <a:r>
              <a:rPr lang="en-GB" sz="800" b="1" i="1" baseline="-25000" dirty="0" smtClean="0"/>
              <a:t>5</a:t>
            </a:r>
            <a:r>
              <a:rPr lang="en-GB" sz="800" b="1" i="1" dirty="0" smtClean="0"/>
              <a:t>= 1981→2000 </a:t>
            </a:r>
            <a:endParaRPr lang="en-GB" sz="800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9423" y="1058295"/>
            <a:ext cx="2257058" cy="17831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3289" y="1055663"/>
            <a:ext cx="2257058" cy="178576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7155" y="1058295"/>
            <a:ext cx="2257058" cy="17831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155" y="2909170"/>
            <a:ext cx="2257058" cy="17943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3289" y="2909169"/>
            <a:ext cx="2257058" cy="17943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9423" y="2909169"/>
            <a:ext cx="2257058" cy="179439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18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6048D5-05A4-464E-8684-69DF09628A63}"/>
              </a:ext>
            </a:extLst>
          </p:cNvPr>
          <p:cNvSpPr/>
          <p:nvPr/>
        </p:nvSpPr>
        <p:spPr>
          <a:xfrm>
            <a:off x="1628078" y="0"/>
            <a:ext cx="7515922" cy="5143500"/>
          </a:xfrm>
          <a:prstGeom prst="rect">
            <a:avLst/>
          </a:prstGeom>
          <a:noFill/>
          <a:ln w="19050">
            <a:solidFill>
              <a:schemeClr val="tx2">
                <a:lumMod val="7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3013" y="105062"/>
            <a:ext cx="18662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(2/8)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BE938A-8A74-49F2-B457-365CC0936AC0}"/>
              </a:ext>
            </a:extLst>
          </p:cNvPr>
          <p:cNvCxnSpPr>
            <a:cxnSpLocks/>
          </p:cNvCxnSpPr>
          <p:nvPr/>
        </p:nvCxnSpPr>
        <p:spPr>
          <a:xfrm flipV="1">
            <a:off x="1737385" y="457170"/>
            <a:ext cx="1008000" cy="105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>
            <a:hlinkClick r:id="rId3" action="ppaction://hlinksldjump"/>
          </p:cNvPr>
          <p:cNvSpPr/>
          <p:nvPr/>
        </p:nvSpPr>
        <p:spPr>
          <a:xfrm>
            <a:off x="80318" y="127926"/>
            <a:ext cx="1488279" cy="8811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background</a:t>
            </a:r>
          </a:p>
        </p:txBody>
      </p: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71943" y="1114347"/>
            <a:ext cx="1488279" cy="61176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76034" y="1835524"/>
            <a:ext cx="1488279" cy="7082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 and methodology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944" y="2647263"/>
            <a:ext cx="1488279" cy="446299"/>
          </a:xfrm>
          <a:prstGeom prst="roundRect">
            <a:avLst/>
          </a:prstGeom>
          <a:solidFill>
            <a:srgbClr val="0098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Arrow 37">
            <a:hlinkClick r:id="" action="ppaction://hlinkshowjump?jump=nextslide"/>
          </p:cNvPr>
          <p:cNvSpPr/>
          <p:nvPr/>
        </p:nvSpPr>
        <p:spPr>
          <a:xfrm>
            <a:off x="987449" y="3735919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ight Arrow 38">
            <a:hlinkClick r:id="" action="ppaction://hlinkshowjump?jump=previousslide"/>
          </p:cNvPr>
          <p:cNvSpPr/>
          <p:nvPr/>
        </p:nvSpPr>
        <p:spPr>
          <a:xfrm rot="10800000">
            <a:off x="47880" y="3754514"/>
            <a:ext cx="588027" cy="260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ction Button: Home 42">
            <a:hlinkClick r:id="rId6" action="ppaction://hlinksldjump" highlightClick="1"/>
          </p:cNvPr>
          <p:cNvSpPr/>
          <p:nvPr/>
        </p:nvSpPr>
        <p:spPr>
          <a:xfrm>
            <a:off x="571338" y="4118081"/>
            <a:ext cx="506245" cy="520390"/>
          </a:xfrm>
          <a:prstGeom prst="actionButtonHome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>
            <a:hlinkClick r:id="rId7" action="ppaction://hlinksldjump"/>
          </p:cNvPr>
          <p:cNvSpPr/>
          <p:nvPr/>
        </p:nvSpPr>
        <p:spPr>
          <a:xfrm>
            <a:off x="71944" y="3200888"/>
            <a:ext cx="1488279" cy="4462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288" t="59164" r="46313" b="3231"/>
          <a:stretch/>
        </p:blipFill>
        <p:spPr>
          <a:xfrm>
            <a:off x="1938618" y="1159556"/>
            <a:ext cx="3121224" cy="171140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737" t="60437" r="47345" b="3656"/>
          <a:stretch/>
        </p:blipFill>
        <p:spPr>
          <a:xfrm>
            <a:off x="5370382" y="1159010"/>
            <a:ext cx="3083132" cy="171140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t="56178" r="44838" b="3861"/>
          <a:stretch/>
        </p:blipFill>
        <p:spPr>
          <a:xfrm>
            <a:off x="1938618" y="3132914"/>
            <a:ext cx="3121224" cy="17064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t="58483" r="46287" b="3100"/>
          <a:stretch/>
        </p:blipFill>
        <p:spPr>
          <a:xfrm>
            <a:off x="5370382" y="3131822"/>
            <a:ext cx="3083132" cy="170753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8A4AEA-69FC-4B5C-9166-2D2CBC538652}"/>
              </a:ext>
            </a:extLst>
          </p:cNvPr>
          <p:cNvSpPr/>
          <p:nvPr/>
        </p:nvSpPr>
        <p:spPr>
          <a:xfrm>
            <a:off x="1636452" y="528268"/>
            <a:ext cx="509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Catchments </a:t>
            </a: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movement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in the Budyko space 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41689</TotalTime>
  <Words>1126</Words>
  <Application>Microsoft Office PowerPoint</Application>
  <PresentationFormat>On-screen Show (16:9)</PresentationFormat>
  <Paragraphs>232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MS PGothic</vt:lpstr>
      <vt:lpstr>Arial</vt:lpstr>
      <vt:lpstr>Calibri</vt:lpstr>
      <vt:lpstr>Cambria Math</vt:lpstr>
      <vt:lpstr>Courier New</vt:lpstr>
      <vt:lpstr>Tahoma</vt:lpstr>
      <vt:lpstr>Wingdings</vt:lpstr>
      <vt:lpstr>Custom Design</vt:lpstr>
      <vt:lpstr>Quantification of hydro-climatic shifts of river basins in past century at global scale</vt:lpstr>
      <vt:lpstr>Quantification of hydro-climatic shifts of river basins in past century at global scale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Muhammad Ibrahim</cp:lastModifiedBy>
  <cp:revision>624</cp:revision>
  <dcterms:created xsi:type="dcterms:W3CDTF">2015-07-09T11:57:30Z</dcterms:created>
  <dcterms:modified xsi:type="dcterms:W3CDTF">2023-04-25T20:00:57Z</dcterms:modified>
</cp:coreProperties>
</file>