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Lst>
  <p:sldSz cx="4312761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DA46"/>
    <a:srgbClr val="79D44C"/>
    <a:srgbClr val="3C81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882" autoAdjust="0"/>
    <p:restoredTop sz="95964"/>
  </p:normalViewPr>
  <p:slideViewPr>
    <p:cSldViewPr snapToGrid="0" snapToObjects="1">
      <p:cViewPr>
        <p:scale>
          <a:sx n="80" d="100"/>
          <a:sy n="80" d="100"/>
        </p:scale>
        <p:origin x="144" y="-1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4571" y="4954765"/>
            <a:ext cx="36658471" cy="10540259"/>
          </a:xfrm>
        </p:spPr>
        <p:txBody>
          <a:bodyPr anchor="b"/>
          <a:lstStyle>
            <a:lvl1pPr algn="ctr">
              <a:defRPr sz="26488"/>
            </a:lvl1pPr>
          </a:lstStyle>
          <a:p>
            <a:r>
              <a:rPr lang="en-GB"/>
              <a:t>Click to edit Master title style</a:t>
            </a:r>
            <a:endParaRPr lang="en-US" dirty="0"/>
          </a:p>
        </p:txBody>
      </p:sp>
      <p:sp>
        <p:nvSpPr>
          <p:cNvPr id="3" name="Subtitle 2"/>
          <p:cNvSpPr>
            <a:spLocks noGrp="1"/>
          </p:cNvSpPr>
          <p:nvPr>
            <p:ph type="subTitle" idx="1"/>
          </p:nvPr>
        </p:nvSpPr>
        <p:spPr>
          <a:xfrm>
            <a:off x="5390952" y="15901497"/>
            <a:ext cx="32345710"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FD10F42-1D7D-9B40-B09F-A1E9FBBF1DF9}" type="datetimeFigureOut">
              <a:rPr lang="en-US" smtClean="0"/>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E139-8E5F-9340-B471-E4FC7B9BCD13}" type="slidenum">
              <a:rPr lang="en-US" smtClean="0"/>
              <a:t>‹#›</a:t>
            </a:fld>
            <a:endParaRPr lang="en-US"/>
          </a:p>
        </p:txBody>
      </p:sp>
    </p:spTree>
    <p:extLst>
      <p:ext uri="{BB962C8B-B14F-4D97-AF65-F5344CB8AC3E}">
        <p14:creationId xmlns:p14="http://schemas.microsoft.com/office/powerpoint/2010/main" val="413788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FD10F42-1D7D-9B40-B09F-A1E9FBBF1DF9}" type="datetimeFigureOut">
              <a:rPr lang="en-US" smtClean="0"/>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E139-8E5F-9340-B471-E4FC7B9BCD13}" type="slidenum">
              <a:rPr lang="en-US" smtClean="0"/>
              <a:t>‹#›</a:t>
            </a:fld>
            <a:endParaRPr lang="en-US"/>
          </a:p>
        </p:txBody>
      </p:sp>
    </p:spTree>
    <p:extLst>
      <p:ext uri="{BB962C8B-B14F-4D97-AF65-F5344CB8AC3E}">
        <p14:creationId xmlns:p14="http://schemas.microsoft.com/office/powerpoint/2010/main" val="28563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863200" y="1611875"/>
            <a:ext cx="9299392" cy="256568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965026" y="1611875"/>
            <a:ext cx="27359079" cy="256568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FD10F42-1D7D-9B40-B09F-A1E9FBBF1DF9}" type="datetimeFigureOut">
              <a:rPr lang="en-US" smtClean="0"/>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E139-8E5F-9340-B471-E4FC7B9BCD13}" type="slidenum">
              <a:rPr lang="en-US" smtClean="0"/>
              <a:t>‹#›</a:t>
            </a:fld>
            <a:endParaRPr lang="en-US"/>
          </a:p>
        </p:txBody>
      </p:sp>
    </p:spTree>
    <p:extLst>
      <p:ext uri="{BB962C8B-B14F-4D97-AF65-F5344CB8AC3E}">
        <p14:creationId xmlns:p14="http://schemas.microsoft.com/office/powerpoint/2010/main" val="228140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FD10F42-1D7D-9B40-B09F-A1E9FBBF1DF9}" type="datetimeFigureOut">
              <a:rPr lang="en-US" smtClean="0"/>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E139-8E5F-9340-B471-E4FC7B9BCD13}" type="slidenum">
              <a:rPr lang="en-US" smtClean="0"/>
              <a:t>‹#›</a:t>
            </a:fld>
            <a:endParaRPr lang="en-US"/>
          </a:p>
        </p:txBody>
      </p:sp>
    </p:spTree>
    <p:extLst>
      <p:ext uri="{BB962C8B-B14F-4D97-AF65-F5344CB8AC3E}">
        <p14:creationId xmlns:p14="http://schemas.microsoft.com/office/powerpoint/2010/main" val="98888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42564" y="7547788"/>
            <a:ext cx="37197566" cy="12593645"/>
          </a:xfrm>
        </p:spPr>
        <p:txBody>
          <a:bodyPr anchor="b"/>
          <a:lstStyle>
            <a:lvl1pPr>
              <a:defRPr sz="26488"/>
            </a:lvl1pPr>
          </a:lstStyle>
          <a:p>
            <a:r>
              <a:rPr lang="en-GB"/>
              <a:t>Click to edit Master title style</a:t>
            </a:r>
            <a:endParaRPr lang="en-US" dirty="0"/>
          </a:p>
        </p:txBody>
      </p:sp>
      <p:sp>
        <p:nvSpPr>
          <p:cNvPr id="3" name="Text Placeholder 2"/>
          <p:cNvSpPr>
            <a:spLocks noGrp="1"/>
          </p:cNvSpPr>
          <p:nvPr>
            <p:ph type="body" idx="1"/>
          </p:nvPr>
        </p:nvSpPr>
        <p:spPr>
          <a:xfrm>
            <a:off x="2942564" y="20260574"/>
            <a:ext cx="3719756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D10F42-1D7D-9B40-B09F-A1E9FBBF1DF9}" type="datetimeFigureOut">
              <a:rPr lang="en-US" smtClean="0"/>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E139-8E5F-9340-B471-E4FC7B9BCD13}" type="slidenum">
              <a:rPr lang="en-US" smtClean="0"/>
              <a:t>‹#›</a:t>
            </a:fld>
            <a:endParaRPr lang="en-US"/>
          </a:p>
        </p:txBody>
      </p:sp>
    </p:spTree>
    <p:extLst>
      <p:ext uri="{BB962C8B-B14F-4D97-AF65-F5344CB8AC3E}">
        <p14:creationId xmlns:p14="http://schemas.microsoft.com/office/powerpoint/2010/main" val="351235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965023" y="8059374"/>
            <a:ext cx="18329236"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21833354" y="8059374"/>
            <a:ext cx="18329236"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FD10F42-1D7D-9B40-B09F-A1E9FBBF1DF9}" type="datetimeFigureOut">
              <a:rPr lang="en-US" smtClean="0"/>
              <a:t>4/17/23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E139-8E5F-9340-B471-E4FC7B9BCD13}" type="slidenum">
              <a:rPr lang="en-US" smtClean="0"/>
              <a:t>‹#›</a:t>
            </a:fld>
            <a:endParaRPr lang="en-US"/>
          </a:p>
        </p:txBody>
      </p:sp>
    </p:spTree>
    <p:extLst>
      <p:ext uri="{BB962C8B-B14F-4D97-AF65-F5344CB8AC3E}">
        <p14:creationId xmlns:p14="http://schemas.microsoft.com/office/powerpoint/2010/main" val="159445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70641" y="1611882"/>
            <a:ext cx="37197566" cy="585180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970645" y="7421634"/>
            <a:ext cx="18244999"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GB"/>
              <a:t>Click to edit Master text styles</a:t>
            </a:r>
          </a:p>
        </p:txBody>
      </p:sp>
      <p:sp>
        <p:nvSpPr>
          <p:cNvPr id="4" name="Content Placeholder 3"/>
          <p:cNvSpPr>
            <a:spLocks noGrp="1"/>
          </p:cNvSpPr>
          <p:nvPr>
            <p:ph sz="half" idx="2"/>
          </p:nvPr>
        </p:nvSpPr>
        <p:spPr>
          <a:xfrm>
            <a:off x="2970645" y="11058863"/>
            <a:ext cx="18244999"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21833356" y="7421634"/>
            <a:ext cx="18334853"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GB"/>
              <a:t>Click to edit Master text styles</a:t>
            </a:r>
          </a:p>
        </p:txBody>
      </p:sp>
      <p:sp>
        <p:nvSpPr>
          <p:cNvPr id="6" name="Content Placeholder 5"/>
          <p:cNvSpPr>
            <a:spLocks noGrp="1"/>
          </p:cNvSpPr>
          <p:nvPr>
            <p:ph sz="quarter" idx="4"/>
          </p:nvPr>
        </p:nvSpPr>
        <p:spPr>
          <a:xfrm>
            <a:off x="21833356" y="11058863"/>
            <a:ext cx="18334853"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FD10F42-1D7D-9B40-B09F-A1E9FBBF1DF9}" type="datetimeFigureOut">
              <a:rPr lang="en-US" smtClean="0"/>
              <a:t>4/17/23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1E139-8E5F-9340-B471-E4FC7B9BCD13}" type="slidenum">
              <a:rPr lang="en-US" smtClean="0"/>
              <a:t>‹#›</a:t>
            </a:fld>
            <a:endParaRPr lang="en-US"/>
          </a:p>
        </p:txBody>
      </p:sp>
    </p:spTree>
    <p:extLst>
      <p:ext uri="{BB962C8B-B14F-4D97-AF65-F5344CB8AC3E}">
        <p14:creationId xmlns:p14="http://schemas.microsoft.com/office/powerpoint/2010/main" val="168263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FD10F42-1D7D-9B40-B09F-A1E9FBBF1DF9}" type="datetimeFigureOut">
              <a:rPr lang="en-US" smtClean="0"/>
              <a:t>4/17/23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1E139-8E5F-9340-B471-E4FC7B9BCD13}" type="slidenum">
              <a:rPr lang="en-US" smtClean="0"/>
              <a:t>‹#›</a:t>
            </a:fld>
            <a:endParaRPr lang="en-US"/>
          </a:p>
        </p:txBody>
      </p:sp>
    </p:spTree>
    <p:extLst>
      <p:ext uri="{BB962C8B-B14F-4D97-AF65-F5344CB8AC3E}">
        <p14:creationId xmlns:p14="http://schemas.microsoft.com/office/powerpoint/2010/main" val="52275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10F42-1D7D-9B40-B09F-A1E9FBBF1DF9}" type="datetimeFigureOut">
              <a:rPr lang="en-US" smtClean="0"/>
              <a:t>4/17/23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1E139-8E5F-9340-B471-E4FC7B9BCD13}" type="slidenum">
              <a:rPr lang="en-US" smtClean="0"/>
              <a:t>‹#›</a:t>
            </a:fld>
            <a:endParaRPr lang="en-US"/>
          </a:p>
        </p:txBody>
      </p:sp>
    </p:spTree>
    <p:extLst>
      <p:ext uri="{BB962C8B-B14F-4D97-AF65-F5344CB8AC3E}">
        <p14:creationId xmlns:p14="http://schemas.microsoft.com/office/powerpoint/2010/main" val="379149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0641" y="2018348"/>
            <a:ext cx="13909778" cy="7064216"/>
          </a:xfrm>
        </p:spPr>
        <p:txBody>
          <a:bodyPr anchor="b"/>
          <a:lstStyle>
            <a:lvl1pPr>
              <a:defRPr sz="14127"/>
            </a:lvl1pPr>
          </a:lstStyle>
          <a:p>
            <a:r>
              <a:rPr lang="en-GB"/>
              <a:t>Click to edit Master title style</a:t>
            </a:r>
            <a:endParaRPr lang="en-US" dirty="0"/>
          </a:p>
        </p:txBody>
      </p:sp>
      <p:sp>
        <p:nvSpPr>
          <p:cNvPr id="3" name="Content Placeholder 2"/>
          <p:cNvSpPr>
            <a:spLocks noGrp="1"/>
          </p:cNvSpPr>
          <p:nvPr>
            <p:ph idx="1"/>
          </p:nvPr>
        </p:nvSpPr>
        <p:spPr>
          <a:xfrm>
            <a:off x="18334853" y="4359077"/>
            <a:ext cx="21833354"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970641" y="9082564"/>
            <a:ext cx="1390977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GB"/>
              <a:t>Click to edit Master text styles</a:t>
            </a:r>
          </a:p>
        </p:txBody>
      </p:sp>
      <p:sp>
        <p:nvSpPr>
          <p:cNvPr id="5" name="Date Placeholder 4"/>
          <p:cNvSpPr>
            <a:spLocks noGrp="1"/>
          </p:cNvSpPr>
          <p:nvPr>
            <p:ph type="dt" sz="half" idx="10"/>
          </p:nvPr>
        </p:nvSpPr>
        <p:spPr/>
        <p:txBody>
          <a:bodyPr/>
          <a:lstStyle/>
          <a:p>
            <a:fld id="{0FD10F42-1D7D-9B40-B09F-A1E9FBBF1DF9}" type="datetimeFigureOut">
              <a:rPr lang="en-US" smtClean="0"/>
              <a:t>4/17/23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E139-8E5F-9340-B471-E4FC7B9BCD13}" type="slidenum">
              <a:rPr lang="en-US" smtClean="0"/>
              <a:t>‹#›</a:t>
            </a:fld>
            <a:endParaRPr lang="en-US"/>
          </a:p>
        </p:txBody>
      </p:sp>
    </p:spTree>
    <p:extLst>
      <p:ext uri="{BB962C8B-B14F-4D97-AF65-F5344CB8AC3E}">
        <p14:creationId xmlns:p14="http://schemas.microsoft.com/office/powerpoint/2010/main" val="418073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0641" y="2018348"/>
            <a:ext cx="13909778" cy="7064216"/>
          </a:xfrm>
        </p:spPr>
        <p:txBody>
          <a:bodyPr anchor="b"/>
          <a:lstStyle>
            <a:lvl1pPr>
              <a:defRPr sz="14127"/>
            </a:lvl1pPr>
          </a:lstStyle>
          <a:p>
            <a:r>
              <a:rPr lang="en-GB"/>
              <a:t>Click to edit Master title style</a:t>
            </a:r>
            <a:endParaRPr lang="en-US" dirty="0"/>
          </a:p>
        </p:txBody>
      </p:sp>
      <p:sp>
        <p:nvSpPr>
          <p:cNvPr id="3" name="Picture Placeholder 2"/>
          <p:cNvSpPr>
            <a:spLocks noGrp="1" noChangeAspect="1"/>
          </p:cNvSpPr>
          <p:nvPr>
            <p:ph type="pic" idx="1"/>
          </p:nvPr>
        </p:nvSpPr>
        <p:spPr>
          <a:xfrm>
            <a:off x="18334853" y="4359077"/>
            <a:ext cx="21833354"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GB"/>
              <a:t>Click icon to add picture</a:t>
            </a:r>
            <a:endParaRPr lang="en-US" dirty="0"/>
          </a:p>
        </p:txBody>
      </p:sp>
      <p:sp>
        <p:nvSpPr>
          <p:cNvPr id="4" name="Text Placeholder 3"/>
          <p:cNvSpPr>
            <a:spLocks noGrp="1"/>
          </p:cNvSpPr>
          <p:nvPr>
            <p:ph type="body" sz="half" idx="2"/>
          </p:nvPr>
        </p:nvSpPr>
        <p:spPr>
          <a:xfrm>
            <a:off x="2970641" y="9082564"/>
            <a:ext cx="1390977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GB"/>
              <a:t>Click to edit Master text styles</a:t>
            </a:r>
          </a:p>
        </p:txBody>
      </p:sp>
      <p:sp>
        <p:nvSpPr>
          <p:cNvPr id="5" name="Date Placeholder 4"/>
          <p:cNvSpPr>
            <a:spLocks noGrp="1"/>
          </p:cNvSpPr>
          <p:nvPr>
            <p:ph type="dt" sz="half" idx="10"/>
          </p:nvPr>
        </p:nvSpPr>
        <p:spPr/>
        <p:txBody>
          <a:bodyPr/>
          <a:lstStyle/>
          <a:p>
            <a:fld id="{0FD10F42-1D7D-9B40-B09F-A1E9FBBF1DF9}" type="datetimeFigureOut">
              <a:rPr lang="en-US" smtClean="0"/>
              <a:t>4/17/23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E139-8E5F-9340-B471-E4FC7B9BCD13}" type="slidenum">
              <a:rPr lang="en-US" smtClean="0"/>
              <a:t>‹#›</a:t>
            </a:fld>
            <a:endParaRPr lang="en-US"/>
          </a:p>
        </p:txBody>
      </p:sp>
    </p:spTree>
    <p:extLst>
      <p:ext uri="{BB962C8B-B14F-4D97-AF65-F5344CB8AC3E}">
        <p14:creationId xmlns:p14="http://schemas.microsoft.com/office/powerpoint/2010/main" val="2467838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65024" y="1611882"/>
            <a:ext cx="37197566" cy="585180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965024" y="8059374"/>
            <a:ext cx="37197566" cy="192093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965023" y="28060644"/>
            <a:ext cx="9703713"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0FD10F42-1D7D-9B40-B09F-A1E9FBBF1DF9}" type="datetimeFigureOut">
              <a:rPr lang="en-US" smtClean="0"/>
              <a:t>4/17/23</a:t>
            </a:fld>
            <a:endParaRPr lang="en-US"/>
          </a:p>
        </p:txBody>
      </p:sp>
      <p:sp>
        <p:nvSpPr>
          <p:cNvPr id="5" name="Footer Placeholder 4"/>
          <p:cNvSpPr>
            <a:spLocks noGrp="1"/>
          </p:cNvSpPr>
          <p:nvPr>
            <p:ph type="ftr" sz="quarter" idx="3"/>
          </p:nvPr>
        </p:nvSpPr>
        <p:spPr>
          <a:xfrm>
            <a:off x="14286022" y="28060644"/>
            <a:ext cx="14555569"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458877" y="28060644"/>
            <a:ext cx="9703713"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2941E139-8E5F-9340-B471-E4FC7B9BCD13}" type="slidenum">
              <a:rPr lang="en-US" smtClean="0"/>
              <a:t>‹#›</a:t>
            </a:fld>
            <a:endParaRPr lang="en-US"/>
          </a:p>
        </p:txBody>
      </p:sp>
    </p:spTree>
    <p:extLst>
      <p:ext uri="{BB962C8B-B14F-4D97-AF65-F5344CB8AC3E}">
        <p14:creationId xmlns:p14="http://schemas.microsoft.com/office/powerpoint/2010/main" val="36389061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D9BDB8C-3837-2744-B9FD-074AB31003FC}"/>
              </a:ext>
            </a:extLst>
          </p:cNvPr>
          <p:cNvSpPr txBox="1"/>
          <p:nvPr/>
        </p:nvSpPr>
        <p:spPr>
          <a:xfrm>
            <a:off x="551105" y="3542736"/>
            <a:ext cx="10980000" cy="25416000"/>
          </a:xfrm>
          <a:prstGeom prst="rect">
            <a:avLst/>
          </a:prstGeom>
          <a:solidFill>
            <a:schemeClr val="bg1"/>
          </a:solidFill>
          <a:ln>
            <a:solidFill>
              <a:schemeClr val="tx1"/>
            </a:solidFill>
          </a:ln>
        </p:spPr>
        <p:txBody>
          <a:bodyPr wrap="square" rtlCol="0">
            <a:spAutoFit/>
          </a:bodyPr>
          <a:lstStyle/>
          <a:p>
            <a:r>
              <a:rPr lang="en-US" sz="3600" b="1" dirty="0"/>
              <a:t>Introduction</a:t>
            </a:r>
          </a:p>
          <a:p>
            <a:endParaRPr lang="en-US" sz="2400" b="1" dirty="0"/>
          </a:p>
          <a:p>
            <a:r>
              <a:rPr lang="en-US" sz="2400" dirty="0"/>
              <a:t>The Penultimate Deglaciation saw warming and ice sheet retreat from the Penultimate Glacial Maximum 140,000 years before present (ka) into the Last Interglacial (LIG) which occurred 130-115 ka.</a:t>
            </a:r>
          </a:p>
          <a:p>
            <a:r>
              <a:rPr lang="en-US" sz="2400" dirty="0"/>
              <a:t>The peak of the LIG around 127ka is indicated by proxies to be around 1-2 ℃ warmer than preindustrial, but models fail to replicate this warmth (e.g. Lunt et al, 2013).</a:t>
            </a:r>
          </a:p>
          <a:p>
            <a:r>
              <a:rPr lang="en-US" sz="2400" dirty="0"/>
              <a:t>Most paleoclimate modelling studies use steady state </a:t>
            </a:r>
            <a:r>
              <a:rPr lang="en-US" sz="2400" dirty="0" err="1"/>
              <a:t>timeslices</a:t>
            </a:r>
            <a:r>
              <a:rPr lang="en-US" sz="2400" dirty="0"/>
              <a:t> which may be missing superimposed long-term trends.</a:t>
            </a:r>
          </a:p>
          <a:p>
            <a:pPr lvl="3"/>
            <a:r>
              <a:rPr lang="en-US" sz="2400" dirty="0"/>
              <a:t>	</a:t>
            </a:r>
          </a:p>
          <a:p>
            <a:pPr lvl="3"/>
            <a:r>
              <a:rPr lang="en-US" sz="2400" dirty="0"/>
              <a:t>	Annual mean										JJA</a:t>
            </a:r>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r>
              <a:rPr lang="en-US" sz="2400" dirty="0"/>
              <a:t>Above: models and proxy LIG temperature difference from preindustrial (Lunt et al., 2013). Below: In this model, PLASIM-GENIE, comparing steady state simulations, 127ka is cooler than a preindustrial control.	</a:t>
            </a:r>
          </a:p>
          <a:p>
            <a:pPr lvl="3"/>
            <a:r>
              <a:rPr lang="en-US" sz="2400" dirty="0"/>
              <a:t>	</a:t>
            </a:r>
          </a:p>
          <a:p>
            <a:pPr lvl="3"/>
            <a:r>
              <a:rPr lang="en-US" sz="2400" dirty="0"/>
              <a:t>	Annual mean										JJA</a:t>
            </a:r>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r>
              <a:rPr lang="en-US" sz="2400" dirty="0"/>
              <a:t>					   ℃									   		 ℃</a:t>
            </a:r>
            <a:endParaRPr lang="en-US" sz="3600" b="1" dirty="0"/>
          </a:p>
          <a:p>
            <a:endParaRPr lang="en-US" sz="3600" b="1" dirty="0"/>
          </a:p>
          <a:p>
            <a:r>
              <a:rPr lang="en-US" sz="3600" b="1" dirty="0"/>
              <a:t>Method</a:t>
            </a:r>
          </a:p>
          <a:p>
            <a:endParaRPr lang="en-US" sz="2400" b="1" dirty="0"/>
          </a:p>
          <a:p>
            <a:r>
              <a:rPr lang="en-US" sz="2400" dirty="0"/>
              <a:t>PLASIM-GENIE model is </a:t>
            </a:r>
            <a:r>
              <a:rPr lang="en-GB" sz="2400" dirty="0"/>
              <a:t>used in this study to </a:t>
            </a:r>
            <a:r>
              <a:rPr lang="en-GB" sz="2400" dirty="0">
                <a:latin typeface="Calibri" panose="020F0502020204030204" pitchFamily="34" charset="0"/>
                <a:ea typeface="Calibri" panose="020F0502020204030204" pitchFamily="34" charset="0"/>
                <a:cs typeface="Times New Roman" panose="02020603050405020304" pitchFamily="18" charset="0"/>
              </a:rPr>
              <a:t>run multimillennial climate-carbon cycle simulations, orders of magnitude faster than high-complexity models.</a:t>
            </a:r>
            <a:endParaRPr lang="en-US" sz="2400" dirty="0"/>
          </a:p>
          <a:p>
            <a:r>
              <a:rPr lang="en-US" sz="2400" dirty="0"/>
              <a:t>Here, quasi-transient experiments are run in PLASIM-GENIE where boundary conditions are updated every 500 model years between 140-122ka.</a:t>
            </a:r>
          </a:p>
          <a:p>
            <a:r>
              <a:rPr lang="en-US" sz="2400" dirty="0"/>
              <a:t>Steady state experiments are also run for every 500 years of the same interval, where the model is spun-up for 3000 years in each.</a:t>
            </a:r>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r>
              <a:rPr lang="en-US" sz="2400" dirty="0"/>
              <a:t>Boundary conditions follow PMIP4 Penultimate Deglaciation protocol (</a:t>
            </a:r>
            <a:r>
              <a:rPr lang="en-US" sz="2400" dirty="0" err="1"/>
              <a:t>Menviel</a:t>
            </a:r>
            <a:r>
              <a:rPr lang="en-US" sz="2400" dirty="0"/>
              <a:t> et al, 2019).</a:t>
            </a:r>
          </a:p>
          <a:p>
            <a:r>
              <a:rPr lang="en-US" sz="2400" dirty="0"/>
              <a:t>Three different Northern Hemisphere freshwater flux data sources are used: from sea level (blue), ice sheets (black) and ice-rafted debris (red). A constant Antarctic freshwater flux (cyan) is used in all.</a:t>
            </a:r>
          </a:p>
        </p:txBody>
      </p:sp>
      <p:pic>
        <p:nvPicPr>
          <p:cNvPr id="25" name="Picture 24" descr="A picture containing timeline&#10;&#10;Description automatically generated">
            <a:extLst>
              <a:ext uri="{FF2B5EF4-FFF2-40B4-BE49-F238E27FC236}">
                <a16:creationId xmlns:a16="http://schemas.microsoft.com/office/drawing/2014/main" id="{6D0C1092-87C1-0047-80AA-148C7810C0EE}"/>
              </a:ext>
            </a:extLst>
          </p:cNvPr>
          <p:cNvPicPr>
            <a:picLocks noChangeAspect="1"/>
          </p:cNvPicPr>
          <p:nvPr/>
        </p:nvPicPr>
        <p:blipFill rotWithShape="1">
          <a:blip r:embed="rId2"/>
          <a:srcRect l="9573" t="5049" r="7947" b="7705"/>
          <a:stretch/>
        </p:blipFill>
        <p:spPr>
          <a:xfrm>
            <a:off x="703030" y="19913601"/>
            <a:ext cx="10521599" cy="5873858"/>
          </a:xfrm>
          <a:prstGeom prst="rect">
            <a:avLst/>
          </a:prstGeom>
        </p:spPr>
      </p:pic>
      <p:sp>
        <p:nvSpPr>
          <p:cNvPr id="6" name="TextBox 5">
            <a:extLst>
              <a:ext uri="{FF2B5EF4-FFF2-40B4-BE49-F238E27FC236}">
                <a16:creationId xmlns:a16="http://schemas.microsoft.com/office/drawing/2014/main" id="{55F3594F-9B5E-9A46-B076-998424C56A63}"/>
              </a:ext>
            </a:extLst>
          </p:cNvPr>
          <p:cNvSpPr txBox="1"/>
          <p:nvPr/>
        </p:nvSpPr>
        <p:spPr>
          <a:xfrm>
            <a:off x="16208350" y="16642085"/>
            <a:ext cx="8570801" cy="353623"/>
          </a:xfrm>
          <a:prstGeom prst="rect">
            <a:avLst/>
          </a:prstGeom>
          <a:noFill/>
        </p:spPr>
        <p:txBody>
          <a:bodyPr wrap="square" rtlCol="0">
            <a:spAutoFit/>
          </a:bodyPr>
          <a:lstStyle/>
          <a:p>
            <a:r>
              <a:rPr lang="en-US" sz="1698" dirty="0"/>
              <a:t>Figure 4; Spin-ups (red) compared to spin-</a:t>
            </a:r>
            <a:r>
              <a:rPr lang="en-US" sz="1698" dirty="0" err="1"/>
              <a:t>ons</a:t>
            </a:r>
            <a:r>
              <a:rPr lang="en-US" sz="1698" dirty="0"/>
              <a:t> (blue) GMST, AMOC, monsoon, 13C.</a:t>
            </a:r>
          </a:p>
        </p:txBody>
      </p:sp>
      <p:sp>
        <p:nvSpPr>
          <p:cNvPr id="8" name="TextBox 7">
            <a:extLst>
              <a:ext uri="{FF2B5EF4-FFF2-40B4-BE49-F238E27FC236}">
                <a16:creationId xmlns:a16="http://schemas.microsoft.com/office/drawing/2014/main" id="{2D884FB6-7EB9-8644-894C-93044D90CDB1}"/>
              </a:ext>
            </a:extLst>
          </p:cNvPr>
          <p:cNvSpPr txBox="1"/>
          <p:nvPr/>
        </p:nvSpPr>
        <p:spPr>
          <a:xfrm>
            <a:off x="31871267" y="9544537"/>
            <a:ext cx="10325159" cy="876202"/>
          </a:xfrm>
          <a:prstGeom prst="rect">
            <a:avLst/>
          </a:prstGeom>
          <a:noFill/>
        </p:spPr>
        <p:txBody>
          <a:bodyPr wrap="square" rtlCol="0">
            <a:spAutoFit/>
          </a:bodyPr>
          <a:lstStyle/>
          <a:p>
            <a:r>
              <a:rPr lang="en-US" sz="1698" dirty="0"/>
              <a:t>Figure 6: Control experiments. Red: CO2. Green: precession. Purple: obliquity. Cyan: eccentricity lowered to LGM value. Yellow: orbital phasing shifted. Black: Ice sheets kept at 140ka. All are quasi-transient with boundary conditions updated at 500-year intervals, except for ice sheet experiment which used 1000-year intervals.</a:t>
            </a:r>
          </a:p>
        </p:txBody>
      </p:sp>
      <p:sp>
        <p:nvSpPr>
          <p:cNvPr id="9" name="Rectangle 8">
            <a:extLst>
              <a:ext uri="{FF2B5EF4-FFF2-40B4-BE49-F238E27FC236}">
                <a16:creationId xmlns:a16="http://schemas.microsoft.com/office/drawing/2014/main" id="{72C5F861-8E7B-FF43-9F3C-646EEFA9F4DE}"/>
              </a:ext>
            </a:extLst>
          </p:cNvPr>
          <p:cNvSpPr/>
          <p:nvPr/>
        </p:nvSpPr>
        <p:spPr>
          <a:xfrm>
            <a:off x="-1" y="0"/>
            <a:ext cx="43127613" cy="266839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sp>
        <p:nvSpPr>
          <p:cNvPr id="3" name="TextBox 2">
            <a:extLst>
              <a:ext uri="{FF2B5EF4-FFF2-40B4-BE49-F238E27FC236}">
                <a16:creationId xmlns:a16="http://schemas.microsoft.com/office/drawing/2014/main" id="{F0056065-340D-E440-80B3-A553C44B8F70}"/>
              </a:ext>
            </a:extLst>
          </p:cNvPr>
          <p:cNvSpPr txBox="1"/>
          <p:nvPr/>
        </p:nvSpPr>
        <p:spPr>
          <a:xfrm>
            <a:off x="2844799" y="486256"/>
            <a:ext cx="37374577" cy="2050113"/>
          </a:xfrm>
          <a:prstGeom prst="rect">
            <a:avLst/>
          </a:prstGeom>
          <a:noFill/>
        </p:spPr>
        <p:txBody>
          <a:bodyPr wrap="square" rtlCol="0">
            <a:spAutoFit/>
          </a:bodyPr>
          <a:lstStyle/>
          <a:p>
            <a:r>
              <a:rPr lang="en-GB" sz="5093" dirty="0">
                <a:solidFill>
                  <a:schemeClr val="bg1"/>
                </a:solidFill>
                <a:latin typeface="Calibri" panose="020F0502020204030204" pitchFamily="34" charset="0"/>
                <a:ea typeface="Calibri" panose="020F0502020204030204" pitchFamily="34" charset="0"/>
                <a:cs typeface="Times New Roman" panose="02020603050405020304" pitchFamily="18" charset="0"/>
              </a:rPr>
              <a:t>Coupled climate-carbon simulations of the Penultimate Deglaciation and Last Interglacial in the PLASIM-GENIE model</a:t>
            </a:r>
          </a:p>
          <a:p>
            <a:r>
              <a:rPr lang="en-GB" sz="2829" dirty="0">
                <a:solidFill>
                  <a:schemeClr val="bg1"/>
                </a:solidFill>
                <a:latin typeface="Calibri" panose="020F0502020204030204" pitchFamily="34" charset="0"/>
                <a:ea typeface="Calibri" panose="020F0502020204030204" pitchFamily="34" charset="0"/>
                <a:cs typeface="Times New Roman" panose="02020603050405020304" pitchFamily="18" charset="0"/>
              </a:rPr>
              <a:t>Tim Cutler, Philip Holden, Pallavi Anand, Neil Edwards</a:t>
            </a:r>
          </a:p>
          <a:p>
            <a:endParaRPr lang="en-US" sz="2400" dirty="0">
              <a:solidFill>
                <a:schemeClr val="bg1"/>
              </a:solidFill>
            </a:endParaRPr>
          </a:p>
          <a:p>
            <a:r>
              <a:rPr lang="en-US" sz="2400" dirty="0">
                <a:solidFill>
                  <a:schemeClr val="bg1"/>
                </a:solidFill>
              </a:rPr>
              <a:t>Contact: </a:t>
            </a:r>
            <a:r>
              <a:rPr lang="en-US" sz="2400" dirty="0" err="1">
                <a:solidFill>
                  <a:schemeClr val="bg1"/>
                </a:solidFill>
              </a:rPr>
              <a:t>tim.cutler@open.ac.uk</a:t>
            </a:r>
            <a:endParaRPr lang="en-US" sz="2400" dirty="0">
              <a:solidFill>
                <a:schemeClr val="bg1"/>
              </a:solidFill>
            </a:endParaRPr>
          </a:p>
        </p:txBody>
      </p:sp>
      <p:pic>
        <p:nvPicPr>
          <p:cNvPr id="12" name="Picture 11" descr="A picture containing logo&#10;&#10;Description automatically generated">
            <a:extLst>
              <a:ext uri="{FF2B5EF4-FFF2-40B4-BE49-F238E27FC236}">
                <a16:creationId xmlns:a16="http://schemas.microsoft.com/office/drawing/2014/main" id="{4FEE28CF-27CB-4740-8A78-A379C6761DFF}"/>
              </a:ext>
            </a:extLst>
          </p:cNvPr>
          <p:cNvPicPr>
            <a:picLocks noChangeAspect="1"/>
          </p:cNvPicPr>
          <p:nvPr/>
        </p:nvPicPr>
        <p:blipFill>
          <a:blip r:embed="rId3"/>
          <a:stretch>
            <a:fillRect/>
          </a:stretch>
        </p:blipFill>
        <p:spPr>
          <a:xfrm>
            <a:off x="40219377" y="320347"/>
            <a:ext cx="2115099" cy="1952398"/>
          </a:xfrm>
          <a:prstGeom prst="rect">
            <a:avLst/>
          </a:prstGeom>
        </p:spPr>
      </p:pic>
      <p:sp>
        <p:nvSpPr>
          <p:cNvPr id="16" name="TextBox 15">
            <a:extLst>
              <a:ext uri="{FF2B5EF4-FFF2-40B4-BE49-F238E27FC236}">
                <a16:creationId xmlns:a16="http://schemas.microsoft.com/office/drawing/2014/main" id="{C5E487B5-940D-A540-8BF0-F6D25EF1D736}"/>
              </a:ext>
            </a:extLst>
          </p:cNvPr>
          <p:cNvSpPr txBox="1"/>
          <p:nvPr/>
        </p:nvSpPr>
        <p:spPr>
          <a:xfrm>
            <a:off x="12039178" y="3542737"/>
            <a:ext cx="18905424" cy="21636692"/>
          </a:xfrm>
          <a:prstGeom prst="rect">
            <a:avLst/>
          </a:prstGeom>
          <a:solidFill>
            <a:schemeClr val="bg1"/>
          </a:solidFill>
          <a:ln>
            <a:solidFill>
              <a:schemeClr val="tx1"/>
            </a:solidFill>
          </a:ln>
        </p:spPr>
        <p:txBody>
          <a:bodyPr wrap="square" rtlCol="0">
            <a:spAutoFit/>
          </a:bodyPr>
          <a:lstStyle/>
          <a:p>
            <a:r>
              <a:rPr lang="en-US" sz="3600" b="1" dirty="0"/>
              <a:t>Quasi- transient (blue) compared to steady-state (red) experiments</a:t>
            </a:r>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endParaRPr lang="en-US" sz="2800" dirty="0"/>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800" dirty="0"/>
          </a:p>
          <a:p>
            <a:endParaRPr lang="en-US" sz="2800" dirty="0"/>
          </a:p>
          <a:p>
            <a:r>
              <a:rPr lang="en-US" sz="2400" dirty="0"/>
              <a:t>Quasi-transient simulations find delayed global warming, later recovery of the Atlantic Meridional Overturning Circulation (AMOC) and associated Indian monsoon rainfall strengthening, and stronger perturbations to </a:t>
            </a:r>
            <a:r>
              <a:rPr lang="el-GR" sz="2400" dirty="0"/>
              <a:t>δ</a:t>
            </a:r>
            <a:r>
              <a:rPr lang="en-US" sz="2400" baseline="30000" dirty="0"/>
              <a:t>13</a:t>
            </a:r>
            <a:r>
              <a:rPr lang="en-US" sz="2400" dirty="0"/>
              <a:t>C of dissolved inorganic carbon (DIC), compared to steady state simulations.</a:t>
            </a:r>
          </a:p>
          <a:p>
            <a:r>
              <a:rPr lang="en-US" sz="2400" dirty="0"/>
              <a:t>Short-term perturbations to </a:t>
            </a:r>
            <a:r>
              <a:rPr lang="el-GR" sz="2400" dirty="0"/>
              <a:t>δ</a:t>
            </a:r>
            <a:r>
              <a:rPr lang="en-US" sz="2400" baseline="30000" dirty="0"/>
              <a:t>13</a:t>
            </a:r>
            <a:r>
              <a:rPr lang="en-US" sz="2400" dirty="0"/>
              <a:t>C are possibly caused by AMOC altering vertical mixing. Long term </a:t>
            </a:r>
            <a:r>
              <a:rPr lang="el-GR" sz="2400" dirty="0"/>
              <a:t>δ</a:t>
            </a:r>
            <a:r>
              <a:rPr lang="en-US" sz="2400" baseline="30000" dirty="0"/>
              <a:t>13</a:t>
            </a:r>
            <a:r>
              <a:rPr lang="en-US" sz="2400" dirty="0"/>
              <a:t>C trend is possibly associated with atmospheric CO</a:t>
            </a:r>
            <a:r>
              <a:rPr lang="en-US" sz="2400" baseline="-25000" dirty="0"/>
              <a:t>2</a:t>
            </a:r>
            <a:r>
              <a:rPr lang="en-US" sz="2400" dirty="0"/>
              <a:t> rise.</a:t>
            </a:r>
            <a:endParaRPr lang="en-US" sz="2800" dirty="0"/>
          </a:p>
          <a:p>
            <a:r>
              <a:rPr lang="en-US" sz="2800" dirty="0"/>
              <a:t>					</a:t>
            </a:r>
          </a:p>
          <a:p>
            <a:r>
              <a:rPr lang="en-US" sz="2400" dirty="0"/>
              <a:t>					Annual mean surface temperature ℃												JJA surface temperature ℃</a:t>
            </a:r>
          </a:p>
          <a:p>
            <a:pPr marL="485066" indent="-485066">
              <a:buFont typeface="Arial" panose="020B0604020202020204" pitchFamily="34" charset="0"/>
              <a:buChar char="•"/>
            </a:pPr>
            <a:endParaRPr lang="en-US" sz="28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lvl="6"/>
            <a:r>
              <a:rPr lang="en-US" sz="2400" dirty="0"/>
              <a:t>	+ 0.121 ℃ (500-year mean)															+ 0.083	 ℃ 					</a:t>
            </a:r>
          </a:p>
          <a:p>
            <a:endParaRPr lang="en-US" sz="2400" dirty="0"/>
          </a:p>
          <a:p>
            <a:r>
              <a:rPr lang="en-US" sz="2400" dirty="0"/>
              <a:t>At 127ka, quasi-transient simulations have LIG temperatures warmer than steady state spin-ups at high northern latitudes, (where proxies show strongest warming) despite small difference in global mean temperature.</a:t>
            </a:r>
          </a:p>
          <a:p>
            <a:endParaRPr lang="en-US" sz="2400" dirty="0"/>
          </a:p>
        </p:txBody>
      </p:sp>
      <p:sp>
        <p:nvSpPr>
          <p:cNvPr id="17" name="TextBox 16">
            <a:extLst>
              <a:ext uri="{FF2B5EF4-FFF2-40B4-BE49-F238E27FC236}">
                <a16:creationId xmlns:a16="http://schemas.microsoft.com/office/drawing/2014/main" id="{8CEE5A96-3CFC-4246-AA4D-898348C69480}"/>
              </a:ext>
            </a:extLst>
          </p:cNvPr>
          <p:cNvSpPr txBox="1"/>
          <p:nvPr/>
        </p:nvSpPr>
        <p:spPr>
          <a:xfrm>
            <a:off x="31473241" y="27166092"/>
            <a:ext cx="11211213" cy="1800000"/>
          </a:xfrm>
          <a:prstGeom prst="rect">
            <a:avLst/>
          </a:prstGeom>
          <a:solidFill>
            <a:schemeClr val="bg1"/>
          </a:solidFill>
          <a:ln>
            <a:solidFill>
              <a:schemeClr val="tx1"/>
            </a:solidFill>
          </a:ln>
        </p:spPr>
        <p:txBody>
          <a:bodyPr wrap="square" rtlCol="0">
            <a:spAutoFit/>
          </a:bodyPr>
          <a:lstStyle/>
          <a:p>
            <a:r>
              <a:rPr lang="en-US" sz="3600" b="1" dirty="0"/>
              <a:t>Future work</a:t>
            </a:r>
          </a:p>
          <a:p>
            <a:pPr marL="485066" indent="-485066">
              <a:buFont typeface="Arial" panose="020B0604020202020204" pitchFamily="34" charset="0"/>
              <a:buChar char="•"/>
            </a:pPr>
            <a:r>
              <a:rPr lang="en-US" sz="2400" dirty="0"/>
              <a:t>Run with fully interactive CO</a:t>
            </a:r>
            <a:r>
              <a:rPr lang="en-US" sz="2400" baseline="-25000" dirty="0"/>
              <a:t>2</a:t>
            </a:r>
          </a:p>
          <a:p>
            <a:pPr marL="485066" indent="-485066">
              <a:buFont typeface="Arial" panose="020B0604020202020204" pitchFamily="34" charset="0"/>
              <a:buChar char="•"/>
            </a:pPr>
            <a:r>
              <a:rPr lang="en-US" sz="2400" dirty="0"/>
              <a:t>Different scenarios of West Antarctic deglaciation</a:t>
            </a:r>
          </a:p>
          <a:p>
            <a:pPr marL="485066" indent="-485066">
              <a:buFont typeface="Arial" panose="020B0604020202020204" pitchFamily="34" charset="0"/>
              <a:buChar char="•"/>
            </a:pPr>
            <a:r>
              <a:rPr lang="en-US" sz="2400" dirty="0"/>
              <a:t>Parametric uncertainty?</a:t>
            </a:r>
          </a:p>
        </p:txBody>
      </p:sp>
      <p:pic>
        <p:nvPicPr>
          <p:cNvPr id="26" name="Picture 25" descr="A picture containing map&#10;&#10;Description automatically generated">
            <a:extLst>
              <a:ext uri="{FF2B5EF4-FFF2-40B4-BE49-F238E27FC236}">
                <a16:creationId xmlns:a16="http://schemas.microsoft.com/office/drawing/2014/main" id="{AA8B5235-F987-DF4E-922E-6A05E19C844D}"/>
              </a:ext>
            </a:extLst>
          </p:cNvPr>
          <p:cNvPicPr>
            <a:picLocks noChangeAspect="1"/>
          </p:cNvPicPr>
          <p:nvPr/>
        </p:nvPicPr>
        <p:blipFill rotWithShape="1">
          <a:blip r:embed="rId4"/>
          <a:srcRect l="2084" t="88017" r="2545" b="4713"/>
          <a:stretch/>
        </p:blipFill>
        <p:spPr>
          <a:xfrm>
            <a:off x="12299211" y="22647643"/>
            <a:ext cx="8992857" cy="460632"/>
          </a:xfrm>
          <a:prstGeom prst="rect">
            <a:avLst/>
          </a:prstGeom>
        </p:spPr>
      </p:pic>
      <p:pic>
        <p:nvPicPr>
          <p:cNvPr id="22" name="Picture 21" descr="A picture containing map&#10;&#10;Description automatically generated">
            <a:extLst>
              <a:ext uri="{FF2B5EF4-FFF2-40B4-BE49-F238E27FC236}">
                <a16:creationId xmlns:a16="http://schemas.microsoft.com/office/drawing/2014/main" id="{63A64B42-2B2E-304C-A9AA-9D0399D03B94}"/>
              </a:ext>
            </a:extLst>
          </p:cNvPr>
          <p:cNvPicPr>
            <a:picLocks noChangeAspect="1"/>
          </p:cNvPicPr>
          <p:nvPr/>
        </p:nvPicPr>
        <p:blipFill rotWithShape="1">
          <a:blip r:embed="rId4"/>
          <a:srcRect t="9810" b="16361"/>
          <a:stretch/>
        </p:blipFill>
        <p:spPr>
          <a:xfrm>
            <a:off x="12213983" y="18057441"/>
            <a:ext cx="9253743" cy="4590203"/>
          </a:xfrm>
          <a:prstGeom prst="rect">
            <a:avLst/>
          </a:prstGeom>
        </p:spPr>
      </p:pic>
      <p:pic>
        <p:nvPicPr>
          <p:cNvPr id="29" name="Picture 28" descr="A picture containing box and whisker chart&#10;&#10;Description automatically generated">
            <a:extLst>
              <a:ext uri="{FF2B5EF4-FFF2-40B4-BE49-F238E27FC236}">
                <a16:creationId xmlns:a16="http://schemas.microsoft.com/office/drawing/2014/main" id="{ACC92A41-D582-0541-A9BE-2B0FDFBE16BA}"/>
              </a:ext>
            </a:extLst>
          </p:cNvPr>
          <p:cNvPicPr>
            <a:picLocks noChangeAspect="1"/>
          </p:cNvPicPr>
          <p:nvPr/>
        </p:nvPicPr>
        <p:blipFill rotWithShape="1">
          <a:blip r:embed="rId5"/>
          <a:srcRect l="9783" t="87749" r="8241" b="2538"/>
          <a:stretch/>
        </p:blipFill>
        <p:spPr>
          <a:xfrm>
            <a:off x="31588334" y="11152343"/>
            <a:ext cx="10745557" cy="353623"/>
          </a:xfrm>
          <a:prstGeom prst="rect">
            <a:avLst/>
          </a:prstGeom>
        </p:spPr>
      </p:pic>
      <p:sp>
        <p:nvSpPr>
          <p:cNvPr id="31" name="TextBox 30">
            <a:extLst>
              <a:ext uri="{FF2B5EF4-FFF2-40B4-BE49-F238E27FC236}">
                <a16:creationId xmlns:a16="http://schemas.microsoft.com/office/drawing/2014/main" id="{657447DB-F2D3-3C45-B948-3CA1A7E3D481}"/>
              </a:ext>
            </a:extLst>
          </p:cNvPr>
          <p:cNvSpPr txBox="1"/>
          <p:nvPr/>
        </p:nvSpPr>
        <p:spPr>
          <a:xfrm>
            <a:off x="31473242" y="3520390"/>
            <a:ext cx="11211215" cy="20448000"/>
          </a:xfrm>
          <a:prstGeom prst="rect">
            <a:avLst/>
          </a:prstGeom>
          <a:solidFill>
            <a:schemeClr val="bg1"/>
          </a:solidFill>
          <a:ln>
            <a:solidFill>
              <a:schemeClr val="tx1"/>
            </a:solidFill>
          </a:ln>
        </p:spPr>
        <p:txBody>
          <a:bodyPr wrap="square" rtlCol="0">
            <a:spAutoFit/>
          </a:bodyPr>
          <a:lstStyle/>
          <a:p>
            <a:r>
              <a:rPr lang="en-US" sz="3600" b="1" dirty="0"/>
              <a:t>Sensitivity experiments (all quasi-transient)</a:t>
            </a:r>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r>
              <a:rPr lang="en-US" sz="2400" dirty="0"/>
              <a:t>Using meltwater flux data derived from either sea level changes or ice-rafted debris results in an early weak phase of AMOC. Main AMOC weakening and final recovery  occur later than in proxies. </a:t>
            </a:r>
          </a:p>
          <a:p>
            <a:r>
              <a:rPr lang="en-US" sz="2400" dirty="0"/>
              <a:t>Meltwater flux input derived from ice sheets results in even later AMOC recovery.</a:t>
            </a:r>
          </a:p>
          <a:p>
            <a:r>
              <a:rPr lang="en-US" sz="2400" dirty="0"/>
              <a:t>With no meltwater flux, AMOC does not weaken. </a:t>
            </a:r>
          </a:p>
          <a:p>
            <a:r>
              <a:rPr lang="en-US" sz="2400" dirty="0"/>
              <a:t>Timing of Indian monsoon strengthening is strongly linked to timing of AMOC recovery.</a:t>
            </a:r>
          </a:p>
          <a:p>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pPr marL="485066" indent="-485066">
              <a:buFont typeface="Arial" panose="020B0604020202020204" pitchFamily="34" charset="0"/>
              <a:buChar char="•"/>
            </a:pPr>
            <a:endParaRPr lang="en-US" sz="2400" dirty="0"/>
          </a:p>
          <a:p>
            <a:endParaRPr lang="en-US" sz="2400" dirty="0"/>
          </a:p>
          <a:p>
            <a:r>
              <a:rPr lang="en-US" sz="2400" dirty="0"/>
              <a:t>Holding precession fixed at 140ka phase delays global warming and AMOC recovery, and prevents Indian monsoon strengthening. Obliquity has a similar effect, but milder.</a:t>
            </a:r>
          </a:p>
          <a:p>
            <a:r>
              <a:rPr lang="en-US" sz="2400" dirty="0"/>
              <a:t>When the relative phasing of orbital cycles is switched to that of the Last Deglaciation (so that precession peaks earlier and obliquity later), the Indian monsoon strengthens earlier. But lowering eccentricity to Last Glacial Maximum value (0.018994) has the opposite effect.</a:t>
            </a:r>
          </a:p>
          <a:p>
            <a:r>
              <a:rPr lang="en-US" sz="2400" dirty="0"/>
              <a:t>Indian monsoon strengthening before AMOC recovery (Nilsson-Kerr et al, 2019) is reproduced here, caused by amplitude of precession.</a:t>
            </a:r>
          </a:p>
        </p:txBody>
      </p:sp>
      <p:pic>
        <p:nvPicPr>
          <p:cNvPr id="33" name="Picture 32" descr="Histogram&#10;&#10;Description automatically generated">
            <a:extLst>
              <a:ext uri="{FF2B5EF4-FFF2-40B4-BE49-F238E27FC236}">
                <a16:creationId xmlns:a16="http://schemas.microsoft.com/office/drawing/2014/main" id="{75717456-0C17-5548-85A2-AFC0C69BAEFE}"/>
              </a:ext>
            </a:extLst>
          </p:cNvPr>
          <p:cNvPicPr>
            <a:picLocks noChangeAspect="1"/>
          </p:cNvPicPr>
          <p:nvPr/>
        </p:nvPicPr>
        <p:blipFill rotWithShape="1">
          <a:blip r:embed="rId6"/>
          <a:srcRect l="9411" t="3636" r="7510" b="4931"/>
          <a:stretch/>
        </p:blipFill>
        <p:spPr>
          <a:xfrm>
            <a:off x="31588334" y="14226491"/>
            <a:ext cx="10746142" cy="6192489"/>
          </a:xfrm>
          <a:prstGeom prst="rect">
            <a:avLst/>
          </a:prstGeom>
          <a:ln>
            <a:noFill/>
          </a:ln>
        </p:spPr>
      </p:pic>
      <p:pic>
        <p:nvPicPr>
          <p:cNvPr id="35" name="Picture 34" descr="A picture containing graphical user interface&#10;&#10;Description automatically generated">
            <a:extLst>
              <a:ext uri="{FF2B5EF4-FFF2-40B4-BE49-F238E27FC236}">
                <a16:creationId xmlns:a16="http://schemas.microsoft.com/office/drawing/2014/main" id="{43538FDB-A2D7-EB4E-9697-279C859D47B6}"/>
              </a:ext>
            </a:extLst>
          </p:cNvPr>
          <p:cNvPicPr>
            <a:picLocks noChangeAspect="1"/>
          </p:cNvPicPr>
          <p:nvPr/>
        </p:nvPicPr>
        <p:blipFill rotWithShape="1">
          <a:blip r:embed="rId7"/>
          <a:srcRect l="9077" t="4381" r="7198" b="4255"/>
          <a:stretch/>
        </p:blipFill>
        <p:spPr>
          <a:xfrm>
            <a:off x="31524684" y="4902353"/>
            <a:ext cx="11051823" cy="6323257"/>
          </a:xfrm>
          <a:prstGeom prst="rect">
            <a:avLst/>
          </a:prstGeom>
        </p:spPr>
      </p:pic>
      <p:pic>
        <p:nvPicPr>
          <p:cNvPr id="50" name="Picture 49" descr="Diagram&#10;&#10;Description automatically generated">
            <a:extLst>
              <a:ext uri="{FF2B5EF4-FFF2-40B4-BE49-F238E27FC236}">
                <a16:creationId xmlns:a16="http://schemas.microsoft.com/office/drawing/2014/main" id="{A392DE02-BA72-3845-9499-6CFFDCF45A2D}"/>
              </a:ext>
            </a:extLst>
          </p:cNvPr>
          <p:cNvPicPr>
            <a:picLocks noChangeAspect="1"/>
          </p:cNvPicPr>
          <p:nvPr/>
        </p:nvPicPr>
        <p:blipFill rotWithShape="1">
          <a:blip r:embed="rId8"/>
          <a:srcRect l="10490" t="3549" r="7489" b="55318"/>
          <a:stretch/>
        </p:blipFill>
        <p:spPr>
          <a:xfrm>
            <a:off x="709475" y="7747445"/>
            <a:ext cx="5190369" cy="3397377"/>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F9B9C897-41BD-F948-9571-1BB22F9162AF}"/>
              </a:ext>
            </a:extLst>
          </p:cNvPr>
          <p:cNvPicPr>
            <a:picLocks noChangeAspect="1"/>
          </p:cNvPicPr>
          <p:nvPr/>
        </p:nvPicPr>
        <p:blipFill rotWithShape="1">
          <a:blip r:embed="rId9"/>
          <a:srcRect t="9524" b="15599"/>
          <a:stretch/>
        </p:blipFill>
        <p:spPr>
          <a:xfrm>
            <a:off x="21569540" y="18060857"/>
            <a:ext cx="9124133" cy="4601102"/>
          </a:xfrm>
          <a:prstGeom prst="rect">
            <a:avLst/>
          </a:prstGeom>
        </p:spPr>
      </p:pic>
      <p:pic>
        <p:nvPicPr>
          <p:cNvPr id="34" name="Picture 33" descr="Diagram&#10;&#10;Description automatically generated">
            <a:extLst>
              <a:ext uri="{FF2B5EF4-FFF2-40B4-BE49-F238E27FC236}">
                <a16:creationId xmlns:a16="http://schemas.microsoft.com/office/drawing/2014/main" id="{DC54C9DD-5A6E-844B-BAD3-C53A99DFB79E}"/>
              </a:ext>
            </a:extLst>
          </p:cNvPr>
          <p:cNvPicPr>
            <a:picLocks noChangeAspect="1"/>
          </p:cNvPicPr>
          <p:nvPr/>
        </p:nvPicPr>
        <p:blipFill rotWithShape="1">
          <a:blip r:embed="rId8"/>
          <a:srcRect l="10982" t="53192" r="6774" b="5673"/>
          <a:stretch/>
        </p:blipFill>
        <p:spPr>
          <a:xfrm>
            <a:off x="6098735" y="7755442"/>
            <a:ext cx="5192920" cy="3389808"/>
          </a:xfrm>
          <a:prstGeom prst="rect">
            <a:avLst/>
          </a:prstGeom>
        </p:spPr>
      </p:pic>
      <p:pic>
        <p:nvPicPr>
          <p:cNvPr id="4" name="Picture 3" descr="A picture containing map&#10;&#10;Description automatically generated">
            <a:extLst>
              <a:ext uri="{FF2B5EF4-FFF2-40B4-BE49-F238E27FC236}">
                <a16:creationId xmlns:a16="http://schemas.microsoft.com/office/drawing/2014/main" id="{2FFA0D32-545E-7BB9-B3A1-DBC617AA8C01}"/>
              </a:ext>
            </a:extLst>
          </p:cNvPr>
          <p:cNvPicPr>
            <a:picLocks noChangeAspect="1"/>
          </p:cNvPicPr>
          <p:nvPr/>
        </p:nvPicPr>
        <p:blipFill rotWithShape="1">
          <a:blip r:embed="rId4"/>
          <a:srcRect l="2084" t="88017" r="2545" b="4713"/>
          <a:stretch/>
        </p:blipFill>
        <p:spPr>
          <a:xfrm>
            <a:off x="21643386" y="22661959"/>
            <a:ext cx="8862507" cy="453955"/>
          </a:xfrm>
          <a:prstGeom prst="rect">
            <a:avLst/>
          </a:prstGeom>
        </p:spPr>
      </p:pic>
      <p:sp>
        <p:nvSpPr>
          <p:cNvPr id="5" name="TextBox 4">
            <a:extLst>
              <a:ext uri="{FF2B5EF4-FFF2-40B4-BE49-F238E27FC236}">
                <a16:creationId xmlns:a16="http://schemas.microsoft.com/office/drawing/2014/main" id="{E6DBB076-264A-6AF2-16F8-8A7FE96FBDD0}"/>
              </a:ext>
            </a:extLst>
          </p:cNvPr>
          <p:cNvSpPr txBox="1"/>
          <p:nvPr/>
        </p:nvSpPr>
        <p:spPr>
          <a:xfrm>
            <a:off x="7460999" y="23686512"/>
            <a:ext cx="816603" cy="246221"/>
          </a:xfrm>
          <a:prstGeom prst="rect">
            <a:avLst/>
          </a:prstGeom>
          <a:noFill/>
        </p:spPr>
        <p:txBody>
          <a:bodyPr wrap="square" rtlCol="0">
            <a:spAutoFit/>
          </a:bodyPr>
          <a:lstStyle/>
          <a:p>
            <a:r>
              <a:rPr lang="en-GB" sz="1000" dirty="0">
                <a:solidFill>
                  <a:schemeClr val="bg1"/>
                </a:solidFill>
              </a:rPr>
              <a:t>Antarctica</a:t>
            </a:r>
          </a:p>
        </p:txBody>
      </p:sp>
      <p:sp>
        <p:nvSpPr>
          <p:cNvPr id="10" name="TextBox 9">
            <a:extLst>
              <a:ext uri="{FF2B5EF4-FFF2-40B4-BE49-F238E27FC236}">
                <a16:creationId xmlns:a16="http://schemas.microsoft.com/office/drawing/2014/main" id="{980885D3-8359-AF69-196A-24A499291E21}"/>
              </a:ext>
            </a:extLst>
          </p:cNvPr>
          <p:cNvSpPr txBox="1"/>
          <p:nvPr/>
        </p:nvSpPr>
        <p:spPr>
          <a:xfrm>
            <a:off x="5054463" y="23776021"/>
            <a:ext cx="1050824" cy="246221"/>
          </a:xfrm>
          <a:prstGeom prst="rect">
            <a:avLst/>
          </a:prstGeom>
          <a:noFill/>
        </p:spPr>
        <p:txBody>
          <a:bodyPr wrap="square" rtlCol="0">
            <a:spAutoFit/>
          </a:bodyPr>
          <a:lstStyle/>
          <a:p>
            <a:r>
              <a:rPr lang="en-GB" sz="1000" dirty="0">
                <a:solidFill>
                  <a:schemeClr val="bg1"/>
                </a:solidFill>
              </a:rPr>
              <a:t>North America</a:t>
            </a:r>
          </a:p>
        </p:txBody>
      </p:sp>
      <p:sp>
        <p:nvSpPr>
          <p:cNvPr id="18" name="TextBox 17">
            <a:extLst>
              <a:ext uri="{FF2B5EF4-FFF2-40B4-BE49-F238E27FC236}">
                <a16:creationId xmlns:a16="http://schemas.microsoft.com/office/drawing/2014/main" id="{4B99E308-22AA-53B7-1862-0582C61E0FE9}"/>
              </a:ext>
            </a:extLst>
          </p:cNvPr>
          <p:cNvSpPr txBox="1"/>
          <p:nvPr/>
        </p:nvSpPr>
        <p:spPr>
          <a:xfrm>
            <a:off x="9162745" y="23954836"/>
            <a:ext cx="816603" cy="246221"/>
          </a:xfrm>
          <a:prstGeom prst="rect">
            <a:avLst/>
          </a:prstGeom>
          <a:noFill/>
        </p:spPr>
        <p:txBody>
          <a:bodyPr wrap="square" rtlCol="0">
            <a:spAutoFit/>
          </a:bodyPr>
          <a:lstStyle/>
          <a:p>
            <a:r>
              <a:rPr lang="en-GB" sz="1000" dirty="0">
                <a:solidFill>
                  <a:schemeClr val="bg1"/>
                </a:solidFill>
              </a:rPr>
              <a:t>Greenland</a:t>
            </a:r>
          </a:p>
        </p:txBody>
      </p:sp>
      <p:sp>
        <p:nvSpPr>
          <p:cNvPr id="27" name="TextBox 26">
            <a:extLst>
              <a:ext uri="{FF2B5EF4-FFF2-40B4-BE49-F238E27FC236}">
                <a16:creationId xmlns:a16="http://schemas.microsoft.com/office/drawing/2014/main" id="{89393AB5-001E-D645-8202-3B8B4CCBF221}"/>
              </a:ext>
            </a:extLst>
          </p:cNvPr>
          <p:cNvSpPr txBox="1"/>
          <p:nvPr/>
        </p:nvSpPr>
        <p:spPr>
          <a:xfrm>
            <a:off x="2567753" y="23886102"/>
            <a:ext cx="816603" cy="246221"/>
          </a:xfrm>
          <a:prstGeom prst="rect">
            <a:avLst/>
          </a:prstGeom>
          <a:noFill/>
        </p:spPr>
        <p:txBody>
          <a:bodyPr wrap="square" rtlCol="0">
            <a:spAutoFit/>
          </a:bodyPr>
          <a:lstStyle/>
          <a:p>
            <a:r>
              <a:rPr lang="en-GB" sz="1000" dirty="0">
                <a:solidFill>
                  <a:schemeClr val="bg1"/>
                </a:solidFill>
              </a:rPr>
              <a:t>Eurasia</a:t>
            </a:r>
          </a:p>
        </p:txBody>
      </p:sp>
      <p:sp>
        <p:nvSpPr>
          <p:cNvPr id="28" name="TextBox 27">
            <a:extLst>
              <a:ext uri="{FF2B5EF4-FFF2-40B4-BE49-F238E27FC236}">
                <a16:creationId xmlns:a16="http://schemas.microsoft.com/office/drawing/2014/main" id="{1E24AABB-A09A-6004-76BC-C7DFB71FB016}"/>
              </a:ext>
            </a:extLst>
          </p:cNvPr>
          <p:cNvSpPr txBox="1"/>
          <p:nvPr/>
        </p:nvSpPr>
        <p:spPr>
          <a:xfrm>
            <a:off x="12039178" y="25919104"/>
            <a:ext cx="18905425" cy="3046988"/>
          </a:xfrm>
          <a:prstGeom prst="rect">
            <a:avLst/>
          </a:prstGeom>
          <a:solidFill>
            <a:schemeClr val="bg1"/>
          </a:solidFill>
          <a:ln>
            <a:solidFill>
              <a:schemeClr val="tx1"/>
            </a:solidFill>
          </a:ln>
        </p:spPr>
        <p:txBody>
          <a:bodyPr wrap="square" rtlCol="0">
            <a:spAutoFit/>
          </a:bodyPr>
          <a:lstStyle/>
          <a:p>
            <a:r>
              <a:rPr lang="en-US" sz="2400" b="1" dirty="0"/>
              <a:t>References</a:t>
            </a:r>
          </a:p>
          <a:p>
            <a:pPr marL="485066" indent="-485066">
              <a:buFont typeface="Arial" panose="020B0604020202020204" pitchFamily="34" charset="0"/>
              <a:buChar char="•"/>
            </a:pPr>
            <a:r>
              <a:rPr lang="en-GB" sz="2400" dirty="0"/>
              <a:t>Lunt, D. J., et al.: A multi-model assessment of last interglacial temperatures, </a:t>
            </a:r>
            <a:r>
              <a:rPr lang="en-GB" sz="2400" i="1" dirty="0" err="1"/>
              <a:t>Clim</a:t>
            </a:r>
            <a:r>
              <a:rPr lang="en-GB" sz="2400" i="1" dirty="0"/>
              <a:t>. Past</a:t>
            </a:r>
            <a:r>
              <a:rPr lang="en-GB" sz="2400" dirty="0"/>
              <a:t>, </a:t>
            </a:r>
            <a:r>
              <a:rPr lang="en-GB" sz="2400" b="1" dirty="0"/>
              <a:t>9</a:t>
            </a:r>
            <a:r>
              <a:rPr lang="en-GB" sz="2400" dirty="0"/>
              <a:t>, 699–717, </a:t>
            </a:r>
          </a:p>
          <a:p>
            <a:pPr marL="485066" indent="-485066">
              <a:buFont typeface="Arial" panose="020B0604020202020204" pitchFamily="34" charset="0"/>
              <a:buChar char="•"/>
            </a:pPr>
            <a:r>
              <a:rPr lang="en-GB" sz="2400" b="0" i="0" u="none" strike="noStrike" dirty="0" err="1">
                <a:solidFill>
                  <a:srgbClr val="222222"/>
                </a:solidFill>
                <a:effectLst/>
              </a:rPr>
              <a:t>Deaney</a:t>
            </a:r>
            <a:r>
              <a:rPr lang="en-GB" sz="2400" b="0" i="0" u="none" strike="noStrike" dirty="0">
                <a:solidFill>
                  <a:srgbClr val="222222"/>
                </a:solidFill>
                <a:effectLst/>
              </a:rPr>
              <a:t>, E. L. </a:t>
            </a:r>
            <a:r>
              <a:rPr lang="en-GB" sz="2400" b="0" i="1" u="none" strike="noStrike" dirty="0">
                <a:solidFill>
                  <a:srgbClr val="222222"/>
                </a:solidFill>
                <a:effectLst/>
              </a:rPr>
              <a:t>et al</a:t>
            </a:r>
            <a:r>
              <a:rPr lang="en-GB" sz="2400" b="0" i="0" u="none" strike="noStrike" dirty="0">
                <a:solidFill>
                  <a:srgbClr val="222222"/>
                </a:solidFill>
                <a:effectLst/>
              </a:rPr>
              <a:t>.: Timing and nature of AMOC recovery across Termination 2 and magnitude of deglacial CO</a:t>
            </a:r>
            <a:r>
              <a:rPr lang="en-GB" sz="2400" b="0" i="0" u="none" strike="noStrike" baseline="-25000" dirty="0">
                <a:solidFill>
                  <a:srgbClr val="222222"/>
                </a:solidFill>
                <a:effectLst/>
              </a:rPr>
              <a:t>2</a:t>
            </a:r>
            <a:r>
              <a:rPr lang="en-GB" sz="2400" b="0" i="0" u="none" strike="noStrike" dirty="0">
                <a:solidFill>
                  <a:srgbClr val="222222"/>
                </a:solidFill>
                <a:effectLst/>
              </a:rPr>
              <a:t> change. </a:t>
            </a:r>
            <a:r>
              <a:rPr lang="en-GB" sz="2400" b="0" i="1" u="none" strike="noStrike" dirty="0">
                <a:solidFill>
                  <a:srgbClr val="222222"/>
                </a:solidFill>
                <a:effectLst/>
              </a:rPr>
              <a:t>Nat. </a:t>
            </a:r>
            <a:r>
              <a:rPr lang="en-GB" sz="2400" b="0" i="1" u="none" strike="noStrike" dirty="0" err="1">
                <a:solidFill>
                  <a:srgbClr val="222222"/>
                </a:solidFill>
                <a:effectLst/>
              </a:rPr>
              <a:t>Commun</a:t>
            </a:r>
            <a:r>
              <a:rPr lang="en-GB" sz="2400" b="0" i="1" u="none" strike="noStrike" dirty="0">
                <a:solidFill>
                  <a:srgbClr val="222222"/>
                </a:solidFill>
                <a:effectLst/>
              </a:rPr>
              <a:t>.</a:t>
            </a:r>
            <a:r>
              <a:rPr lang="en-GB" sz="2400" b="0" i="0" u="none" strike="noStrike" dirty="0">
                <a:solidFill>
                  <a:srgbClr val="222222"/>
                </a:solidFill>
                <a:effectLst/>
              </a:rPr>
              <a:t> </a:t>
            </a:r>
            <a:r>
              <a:rPr lang="en-GB" sz="2400" b="1" i="0" u="none" strike="noStrike" dirty="0">
                <a:solidFill>
                  <a:srgbClr val="222222"/>
                </a:solidFill>
                <a:effectLst/>
              </a:rPr>
              <a:t>8</a:t>
            </a:r>
            <a:r>
              <a:rPr lang="en-GB" sz="2400" b="0" i="0" u="none" strike="noStrike" dirty="0">
                <a:solidFill>
                  <a:srgbClr val="222222"/>
                </a:solidFill>
                <a:effectLst/>
              </a:rPr>
              <a:t>, 14595 </a:t>
            </a:r>
          </a:p>
          <a:p>
            <a:pPr marL="485066" indent="-485066">
              <a:buFont typeface="Arial" panose="020B0604020202020204" pitchFamily="34" charset="0"/>
              <a:buChar char="•"/>
            </a:pPr>
            <a:r>
              <a:rPr lang="en-GB" sz="2400" dirty="0" err="1"/>
              <a:t>Menviel</a:t>
            </a:r>
            <a:r>
              <a:rPr lang="en-GB" sz="2400" dirty="0"/>
              <a:t>, L. </a:t>
            </a:r>
            <a:r>
              <a:rPr lang="en-GB" sz="2400" i="1" dirty="0"/>
              <a:t>et al.:</a:t>
            </a:r>
            <a:r>
              <a:rPr lang="en-GB" sz="2400" dirty="0"/>
              <a:t> The penultimate deglaciation: protocol for Paleoclimate Modelling Intercomparison Project (PMIP) phase 4 transient numerical simulations between 140 and 127 ka, version 1.0. </a:t>
            </a:r>
            <a:r>
              <a:rPr lang="en-GB" sz="2400" i="1" dirty="0" err="1"/>
              <a:t>Geosci</a:t>
            </a:r>
            <a:r>
              <a:rPr lang="en-GB" sz="2400" i="1" dirty="0"/>
              <a:t>. Mod. Dev.</a:t>
            </a:r>
            <a:r>
              <a:rPr lang="en-GB" sz="2400" dirty="0"/>
              <a:t> </a:t>
            </a:r>
            <a:r>
              <a:rPr lang="en-GB" sz="2400" b="1" dirty="0"/>
              <a:t>12</a:t>
            </a:r>
            <a:r>
              <a:rPr lang="en-GB" sz="2400" dirty="0"/>
              <a:t>, 3649–3685 (2019)</a:t>
            </a:r>
          </a:p>
          <a:p>
            <a:pPr marL="485066" indent="-485066">
              <a:buFont typeface="Arial" panose="020B0604020202020204" pitchFamily="34" charset="0"/>
              <a:buChar char="•"/>
            </a:pPr>
            <a:r>
              <a:rPr lang="en-GB" sz="2400" dirty="0"/>
              <a:t>Nilsson-Kerr, K., </a:t>
            </a:r>
            <a:r>
              <a:rPr lang="en-GB" sz="2400" i="1" dirty="0"/>
              <a:t>et al.:</a:t>
            </a:r>
            <a:r>
              <a:rPr lang="en-GB" sz="2400" dirty="0"/>
              <a:t> Role of Asian summer monsoon subsystems in the inter-hemispheric progression of deglaciation. </a:t>
            </a:r>
            <a:r>
              <a:rPr lang="en-GB" sz="2400" i="1" dirty="0"/>
              <a:t>Nat. </a:t>
            </a:r>
            <a:r>
              <a:rPr lang="en-GB" sz="2400" i="1" dirty="0" err="1"/>
              <a:t>Geosci</a:t>
            </a:r>
            <a:r>
              <a:rPr lang="en-GB" sz="2400" i="1" dirty="0"/>
              <a:t>.</a:t>
            </a:r>
            <a:r>
              <a:rPr lang="en-GB" sz="2400" dirty="0"/>
              <a:t> </a:t>
            </a:r>
            <a:r>
              <a:rPr lang="en-GB" sz="2400" b="1" dirty="0"/>
              <a:t>12</a:t>
            </a:r>
            <a:r>
              <a:rPr lang="en-GB" sz="2400" dirty="0"/>
              <a:t>, 290–295 (2019).</a:t>
            </a:r>
          </a:p>
          <a:p>
            <a:pPr marL="485066" indent="-485066">
              <a:buFont typeface="Arial" panose="020B0604020202020204" pitchFamily="34" charset="0"/>
              <a:buChar char="•"/>
            </a:pPr>
            <a:endParaRPr lang="en-GB" sz="2400" dirty="0"/>
          </a:p>
        </p:txBody>
      </p:sp>
      <p:sp>
        <p:nvSpPr>
          <p:cNvPr id="32" name="TextBox 31">
            <a:extLst>
              <a:ext uri="{FF2B5EF4-FFF2-40B4-BE49-F238E27FC236}">
                <a16:creationId xmlns:a16="http://schemas.microsoft.com/office/drawing/2014/main" id="{9934DB85-2CBB-C400-8781-D912B64D3F7D}"/>
              </a:ext>
            </a:extLst>
          </p:cNvPr>
          <p:cNvSpPr txBox="1"/>
          <p:nvPr/>
        </p:nvSpPr>
        <p:spPr>
          <a:xfrm>
            <a:off x="39765411" y="5428618"/>
            <a:ext cx="2282456" cy="938719"/>
          </a:xfrm>
          <a:prstGeom prst="rect">
            <a:avLst/>
          </a:prstGeom>
          <a:solidFill>
            <a:schemeClr val="bg1"/>
          </a:solidFill>
          <a:ln>
            <a:solidFill>
              <a:schemeClr val="tx1"/>
            </a:solidFill>
          </a:ln>
        </p:spPr>
        <p:txBody>
          <a:bodyPr wrap="square" rtlCol="0">
            <a:spAutoFit/>
          </a:bodyPr>
          <a:lstStyle/>
          <a:p>
            <a:r>
              <a:rPr lang="en-GB" sz="1100" dirty="0">
                <a:latin typeface="Arial" panose="020B0604020202020204" pitchFamily="34" charset="0"/>
                <a:cs typeface="Arial" panose="020B0604020202020204" pitchFamily="34" charset="0"/>
              </a:rPr>
              <a:t>Freshwater forcing:</a:t>
            </a:r>
          </a:p>
          <a:p>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	    None</a:t>
            </a:r>
          </a:p>
        </p:txBody>
      </p:sp>
      <p:pic>
        <p:nvPicPr>
          <p:cNvPr id="39" name="Content Placeholder 4" descr="A picture containing box and whisker chart&#10;&#10;Description automatically generated">
            <a:extLst>
              <a:ext uri="{FF2B5EF4-FFF2-40B4-BE49-F238E27FC236}">
                <a16:creationId xmlns:a16="http://schemas.microsoft.com/office/drawing/2014/main" id="{43050F3E-EFAC-074C-A8F4-6A98EDF2A372}"/>
              </a:ext>
            </a:extLst>
          </p:cNvPr>
          <p:cNvPicPr>
            <a:picLocks noGrp="1" noChangeAspect="1"/>
          </p:cNvPicPr>
          <p:nvPr/>
        </p:nvPicPr>
        <p:blipFill rotWithShape="1">
          <a:blip r:embed="rId5"/>
          <a:srcRect l="79761" t="9829" r="10302" b="82034"/>
          <a:stretch/>
        </p:blipFill>
        <p:spPr>
          <a:xfrm>
            <a:off x="39933256" y="5643768"/>
            <a:ext cx="1980385" cy="532415"/>
          </a:xfrm>
          <a:prstGeom prst="rect">
            <a:avLst/>
          </a:prstGeom>
        </p:spPr>
      </p:pic>
      <p:cxnSp>
        <p:nvCxnSpPr>
          <p:cNvPr id="41" name="Straight Connector 40">
            <a:extLst>
              <a:ext uri="{FF2B5EF4-FFF2-40B4-BE49-F238E27FC236}">
                <a16:creationId xmlns:a16="http://schemas.microsoft.com/office/drawing/2014/main" id="{1B31EA8C-80AE-92BE-5342-E94B8E6FE39B}"/>
              </a:ext>
            </a:extLst>
          </p:cNvPr>
          <p:cNvCxnSpPr>
            <a:cxnSpLocks/>
          </p:cNvCxnSpPr>
          <p:nvPr/>
        </p:nvCxnSpPr>
        <p:spPr>
          <a:xfrm flipH="1">
            <a:off x="39933256" y="6259906"/>
            <a:ext cx="474315" cy="0"/>
          </a:xfrm>
          <a:prstGeom prst="line">
            <a:avLst/>
          </a:prstGeom>
          <a:ln w="28575">
            <a:solidFill>
              <a:srgbClr val="5FDA46"/>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7A85D18B-332B-2887-390E-4FECB64EA182}"/>
              </a:ext>
            </a:extLst>
          </p:cNvPr>
          <p:cNvPicPr>
            <a:picLocks noChangeAspect="1"/>
          </p:cNvPicPr>
          <p:nvPr/>
        </p:nvPicPr>
        <p:blipFill rotWithShape="1">
          <a:blip r:embed="rId10"/>
          <a:srcRect l="75699" t="9228" r="10215" b="74458"/>
          <a:stretch/>
        </p:blipFill>
        <p:spPr>
          <a:xfrm>
            <a:off x="40170998" y="15067897"/>
            <a:ext cx="1640296" cy="810104"/>
          </a:xfrm>
          <a:prstGeom prst="rect">
            <a:avLst/>
          </a:prstGeom>
          <a:ln>
            <a:solidFill>
              <a:schemeClr val="tx1"/>
            </a:solidFill>
          </a:ln>
        </p:spPr>
      </p:pic>
      <p:sp>
        <p:nvSpPr>
          <p:cNvPr id="36" name="TextBox 35">
            <a:extLst>
              <a:ext uri="{FF2B5EF4-FFF2-40B4-BE49-F238E27FC236}">
                <a16:creationId xmlns:a16="http://schemas.microsoft.com/office/drawing/2014/main" id="{05D06CAA-269A-DC46-A484-6FA2030ABDB3}"/>
              </a:ext>
            </a:extLst>
          </p:cNvPr>
          <p:cNvSpPr txBox="1"/>
          <p:nvPr/>
        </p:nvSpPr>
        <p:spPr>
          <a:xfrm>
            <a:off x="7710065" y="21351266"/>
            <a:ext cx="816603" cy="246221"/>
          </a:xfrm>
          <a:prstGeom prst="rect">
            <a:avLst/>
          </a:prstGeom>
          <a:noFill/>
        </p:spPr>
        <p:txBody>
          <a:bodyPr wrap="square" rtlCol="0">
            <a:spAutoFit/>
          </a:bodyPr>
          <a:lstStyle/>
          <a:p>
            <a:r>
              <a:rPr lang="en-GB" sz="1000" dirty="0" err="1">
                <a:solidFill>
                  <a:schemeClr val="bg1"/>
                </a:solidFill>
              </a:rPr>
              <a:t>Ecc</a:t>
            </a:r>
            <a:endParaRPr lang="en-GB" sz="1000" dirty="0">
              <a:solidFill>
                <a:schemeClr val="bg1"/>
              </a:solidFill>
            </a:endParaRPr>
          </a:p>
        </p:txBody>
      </p:sp>
      <p:sp>
        <p:nvSpPr>
          <p:cNvPr id="38" name="TextBox 37">
            <a:extLst>
              <a:ext uri="{FF2B5EF4-FFF2-40B4-BE49-F238E27FC236}">
                <a16:creationId xmlns:a16="http://schemas.microsoft.com/office/drawing/2014/main" id="{3A467C20-55EC-9D44-A22F-BFF202F09420}"/>
              </a:ext>
            </a:extLst>
          </p:cNvPr>
          <p:cNvSpPr txBox="1"/>
          <p:nvPr/>
        </p:nvSpPr>
        <p:spPr>
          <a:xfrm>
            <a:off x="7710065" y="21652128"/>
            <a:ext cx="816603" cy="246221"/>
          </a:xfrm>
          <a:prstGeom prst="rect">
            <a:avLst/>
          </a:prstGeom>
          <a:noFill/>
        </p:spPr>
        <p:txBody>
          <a:bodyPr wrap="square" rtlCol="0">
            <a:spAutoFit/>
          </a:bodyPr>
          <a:lstStyle/>
          <a:p>
            <a:r>
              <a:rPr lang="en-GB" sz="1000" dirty="0">
                <a:solidFill>
                  <a:schemeClr val="bg1"/>
                </a:solidFill>
              </a:rPr>
              <a:t>Pre</a:t>
            </a:r>
          </a:p>
        </p:txBody>
      </p:sp>
      <p:pic>
        <p:nvPicPr>
          <p:cNvPr id="40" name="Picture 39" descr="A picture containing graphical user interface&#10;&#10;Description automatically generated">
            <a:extLst>
              <a:ext uri="{FF2B5EF4-FFF2-40B4-BE49-F238E27FC236}">
                <a16:creationId xmlns:a16="http://schemas.microsoft.com/office/drawing/2014/main" id="{B4C9F17F-536C-8E47-8AB3-30384DAEECF5}"/>
              </a:ext>
            </a:extLst>
          </p:cNvPr>
          <p:cNvPicPr>
            <a:picLocks noChangeAspect="1"/>
          </p:cNvPicPr>
          <p:nvPr/>
        </p:nvPicPr>
        <p:blipFill rotWithShape="1">
          <a:blip r:embed="rId7"/>
          <a:srcRect l="19809" t="92282" r="7198" b="4255"/>
          <a:stretch/>
        </p:blipFill>
        <p:spPr>
          <a:xfrm>
            <a:off x="32561186" y="20211221"/>
            <a:ext cx="9635240" cy="239612"/>
          </a:xfrm>
          <a:prstGeom prst="rect">
            <a:avLst/>
          </a:prstGeom>
        </p:spPr>
      </p:pic>
      <p:pic>
        <p:nvPicPr>
          <p:cNvPr id="11" name="Picture 10" descr="Graphical user interface&#10;&#10;Description automatically generated with low confidence">
            <a:extLst>
              <a:ext uri="{FF2B5EF4-FFF2-40B4-BE49-F238E27FC236}">
                <a16:creationId xmlns:a16="http://schemas.microsoft.com/office/drawing/2014/main" id="{2DF52957-4E4A-5943-B53D-282F0A6599B4}"/>
              </a:ext>
            </a:extLst>
          </p:cNvPr>
          <p:cNvPicPr>
            <a:picLocks noChangeAspect="1"/>
          </p:cNvPicPr>
          <p:nvPr/>
        </p:nvPicPr>
        <p:blipFill rotWithShape="1">
          <a:blip r:embed="rId11"/>
          <a:srcRect l="9277" t="4830" r="7793" b="7251"/>
          <a:stretch/>
        </p:blipFill>
        <p:spPr>
          <a:xfrm>
            <a:off x="12109399" y="4699618"/>
            <a:ext cx="18803619" cy="10437988"/>
          </a:xfrm>
          <a:prstGeom prst="rect">
            <a:avLst/>
          </a:prstGeom>
        </p:spPr>
      </p:pic>
      <p:sp>
        <p:nvSpPr>
          <p:cNvPr id="2" name="TextBox 1">
            <a:extLst>
              <a:ext uri="{FF2B5EF4-FFF2-40B4-BE49-F238E27FC236}">
                <a16:creationId xmlns:a16="http://schemas.microsoft.com/office/drawing/2014/main" id="{6C65669F-C9DC-43AA-E4DF-C9C7BAAC0AF7}"/>
              </a:ext>
            </a:extLst>
          </p:cNvPr>
          <p:cNvSpPr txBox="1"/>
          <p:nvPr/>
        </p:nvSpPr>
        <p:spPr>
          <a:xfrm>
            <a:off x="31473241" y="24247529"/>
            <a:ext cx="11211214" cy="2556000"/>
          </a:xfrm>
          <a:prstGeom prst="rect">
            <a:avLst/>
          </a:prstGeom>
          <a:solidFill>
            <a:schemeClr val="bg1"/>
          </a:solidFill>
          <a:ln>
            <a:solidFill>
              <a:schemeClr val="tx1"/>
            </a:solidFill>
          </a:ln>
        </p:spPr>
        <p:txBody>
          <a:bodyPr wrap="square" rtlCol="0">
            <a:spAutoFit/>
          </a:bodyPr>
          <a:lstStyle/>
          <a:p>
            <a:r>
              <a:rPr lang="en-US" sz="3600" b="1" dirty="0"/>
              <a:t>Conclusions</a:t>
            </a:r>
          </a:p>
          <a:p>
            <a:pPr marL="342900" indent="-342900">
              <a:buFont typeface="Arial" panose="020B0604020202020204" pitchFamily="34" charset="0"/>
              <a:buChar char="•"/>
            </a:pPr>
            <a:r>
              <a:rPr lang="en-US" sz="2400" dirty="0"/>
              <a:t>Using long quasi-transient instead of steady state simulations slightly narrows the gap between proxies and modelled Last Interglacial global temperature and temperature distribution.</a:t>
            </a:r>
          </a:p>
          <a:p>
            <a:pPr marL="342900" indent="-342900">
              <a:buFont typeface="Arial" panose="020B0604020202020204" pitchFamily="34" charset="0"/>
              <a:buChar char="•"/>
            </a:pPr>
            <a:r>
              <a:rPr lang="en-US" sz="2400" dirty="0"/>
              <a:t>CO</a:t>
            </a:r>
            <a:r>
              <a:rPr lang="en-US" sz="2400" baseline="-25000" dirty="0"/>
              <a:t>2</a:t>
            </a:r>
            <a:r>
              <a:rPr lang="en-US" sz="2400" dirty="0"/>
              <a:t>, precession, obliquity, and ice sheets and freshwater flux (as a cause of AMOC variability) all contribute to deglacial Indian monsoon strengthening.</a:t>
            </a:r>
          </a:p>
        </p:txBody>
      </p:sp>
      <p:sp>
        <p:nvSpPr>
          <p:cNvPr id="15" name="TextBox 14">
            <a:extLst>
              <a:ext uri="{FF2B5EF4-FFF2-40B4-BE49-F238E27FC236}">
                <a16:creationId xmlns:a16="http://schemas.microsoft.com/office/drawing/2014/main" id="{95791EF0-F39B-394F-A5DB-647FD08E0893}"/>
              </a:ext>
            </a:extLst>
          </p:cNvPr>
          <p:cNvSpPr txBox="1"/>
          <p:nvPr/>
        </p:nvSpPr>
        <p:spPr>
          <a:xfrm>
            <a:off x="19490810" y="4618729"/>
            <a:ext cx="4397229" cy="461665"/>
          </a:xfrm>
          <a:prstGeom prst="rect">
            <a:avLst/>
          </a:prstGeom>
          <a:solidFill>
            <a:schemeClr val="bg1"/>
          </a:solidFill>
        </p:spPr>
        <p:txBody>
          <a:bodyPr wrap="none" rtlCol="0">
            <a:spAutoFit/>
          </a:bodyPr>
          <a:lstStyle/>
          <a:p>
            <a:r>
              <a:rPr lang="en-US" sz="2400" dirty="0"/>
              <a:t>Global mean surface temperature</a:t>
            </a:r>
          </a:p>
        </p:txBody>
      </p:sp>
      <p:sp>
        <p:nvSpPr>
          <p:cNvPr id="42" name="TextBox 41">
            <a:extLst>
              <a:ext uri="{FF2B5EF4-FFF2-40B4-BE49-F238E27FC236}">
                <a16:creationId xmlns:a16="http://schemas.microsoft.com/office/drawing/2014/main" id="{92227C18-5B9B-2F45-8F0D-AD9C7653DC65}"/>
              </a:ext>
            </a:extLst>
          </p:cNvPr>
          <p:cNvSpPr txBox="1"/>
          <p:nvPr/>
        </p:nvSpPr>
        <p:spPr>
          <a:xfrm>
            <a:off x="20130131" y="7285780"/>
            <a:ext cx="3266279" cy="461665"/>
          </a:xfrm>
          <a:prstGeom prst="rect">
            <a:avLst/>
          </a:prstGeom>
          <a:solidFill>
            <a:schemeClr val="bg1"/>
          </a:solidFill>
        </p:spPr>
        <p:txBody>
          <a:bodyPr wrap="none" rtlCol="0">
            <a:spAutoFit/>
          </a:bodyPr>
          <a:lstStyle/>
          <a:p>
            <a:r>
              <a:rPr lang="en-US" sz="2400" dirty="0"/>
              <a:t>AMOC peak strength      </a:t>
            </a:r>
          </a:p>
        </p:txBody>
      </p:sp>
      <p:sp>
        <p:nvSpPr>
          <p:cNvPr id="44" name="TextBox 43">
            <a:extLst>
              <a:ext uri="{FF2B5EF4-FFF2-40B4-BE49-F238E27FC236}">
                <a16:creationId xmlns:a16="http://schemas.microsoft.com/office/drawing/2014/main" id="{6D3B1152-BE72-EB43-9C10-ABA94F839193}"/>
              </a:ext>
            </a:extLst>
          </p:cNvPr>
          <p:cNvSpPr txBox="1"/>
          <p:nvPr/>
        </p:nvSpPr>
        <p:spPr>
          <a:xfrm>
            <a:off x="18689113" y="9869008"/>
            <a:ext cx="6148313" cy="461665"/>
          </a:xfrm>
          <a:prstGeom prst="rect">
            <a:avLst/>
          </a:prstGeom>
          <a:solidFill>
            <a:schemeClr val="bg1"/>
          </a:solidFill>
        </p:spPr>
        <p:txBody>
          <a:bodyPr wrap="square" rtlCol="0">
            <a:spAutoFit/>
          </a:bodyPr>
          <a:lstStyle/>
          <a:p>
            <a:r>
              <a:rPr lang="en-US" sz="2400" dirty="0"/>
              <a:t>Indian monsoon region mean precipitation</a:t>
            </a:r>
          </a:p>
        </p:txBody>
      </p:sp>
      <p:sp>
        <p:nvSpPr>
          <p:cNvPr id="48" name="TextBox 47">
            <a:extLst>
              <a:ext uri="{FF2B5EF4-FFF2-40B4-BE49-F238E27FC236}">
                <a16:creationId xmlns:a16="http://schemas.microsoft.com/office/drawing/2014/main" id="{8244F789-4C50-F144-8E25-243268B5102D}"/>
              </a:ext>
            </a:extLst>
          </p:cNvPr>
          <p:cNvSpPr txBox="1"/>
          <p:nvPr/>
        </p:nvSpPr>
        <p:spPr>
          <a:xfrm>
            <a:off x="34226453" y="8901841"/>
            <a:ext cx="6148313" cy="360000"/>
          </a:xfrm>
          <a:prstGeom prst="rect">
            <a:avLst/>
          </a:prstGeom>
          <a:solidFill>
            <a:schemeClr val="bg1"/>
          </a:solidFill>
        </p:spPr>
        <p:txBody>
          <a:bodyPr wrap="square" rtlCol="0">
            <a:spAutoFit/>
          </a:bodyPr>
          <a:lstStyle/>
          <a:p>
            <a:r>
              <a:rPr lang="en-US" sz="2400" dirty="0"/>
              <a:t>Indian monsoon region mean precipitation</a:t>
            </a:r>
          </a:p>
        </p:txBody>
      </p:sp>
      <p:sp>
        <p:nvSpPr>
          <p:cNvPr id="45" name="TextBox 44">
            <a:extLst>
              <a:ext uri="{FF2B5EF4-FFF2-40B4-BE49-F238E27FC236}">
                <a16:creationId xmlns:a16="http://schemas.microsoft.com/office/drawing/2014/main" id="{50696034-6FE3-A344-8E21-C7501BE077F5}"/>
              </a:ext>
            </a:extLst>
          </p:cNvPr>
          <p:cNvSpPr txBox="1"/>
          <p:nvPr/>
        </p:nvSpPr>
        <p:spPr>
          <a:xfrm>
            <a:off x="17510887" y="12429802"/>
            <a:ext cx="8918339" cy="461665"/>
          </a:xfrm>
          <a:prstGeom prst="rect">
            <a:avLst/>
          </a:prstGeom>
          <a:solidFill>
            <a:schemeClr val="bg1"/>
          </a:solidFill>
        </p:spPr>
        <p:txBody>
          <a:bodyPr wrap="none" rtlCol="0">
            <a:spAutoFit/>
          </a:bodyPr>
          <a:lstStyle/>
          <a:p>
            <a:r>
              <a:rPr lang="en-US" sz="2400" dirty="0"/>
              <a:t>                  </a:t>
            </a:r>
            <a:r>
              <a:rPr lang="en-US" sz="2400" baseline="30000" dirty="0"/>
              <a:t>13</a:t>
            </a:r>
            <a:r>
              <a:rPr lang="en-US" sz="2400" dirty="0"/>
              <a:t>C anomaly of dissolved inorganic carbon                                 </a:t>
            </a:r>
            <a:endParaRPr lang="en-US" sz="2400" baseline="30000" dirty="0"/>
          </a:p>
        </p:txBody>
      </p:sp>
      <p:sp>
        <p:nvSpPr>
          <p:cNvPr id="46" name="TextBox 45">
            <a:extLst>
              <a:ext uri="{FF2B5EF4-FFF2-40B4-BE49-F238E27FC236}">
                <a16:creationId xmlns:a16="http://schemas.microsoft.com/office/drawing/2014/main" id="{20B28105-283D-424A-A4DC-42AA9A039534}"/>
              </a:ext>
            </a:extLst>
          </p:cNvPr>
          <p:cNvSpPr txBox="1"/>
          <p:nvPr/>
        </p:nvSpPr>
        <p:spPr>
          <a:xfrm>
            <a:off x="34706576" y="4639667"/>
            <a:ext cx="4397229" cy="461665"/>
          </a:xfrm>
          <a:prstGeom prst="rect">
            <a:avLst/>
          </a:prstGeom>
          <a:solidFill>
            <a:schemeClr val="bg1"/>
          </a:solidFill>
        </p:spPr>
        <p:txBody>
          <a:bodyPr wrap="none" rtlCol="0">
            <a:spAutoFit/>
          </a:bodyPr>
          <a:lstStyle/>
          <a:p>
            <a:r>
              <a:rPr lang="en-US" sz="2400" dirty="0"/>
              <a:t>Global mean surface temperature</a:t>
            </a:r>
          </a:p>
        </p:txBody>
      </p:sp>
      <p:sp>
        <p:nvSpPr>
          <p:cNvPr id="47" name="TextBox 46">
            <a:extLst>
              <a:ext uri="{FF2B5EF4-FFF2-40B4-BE49-F238E27FC236}">
                <a16:creationId xmlns:a16="http://schemas.microsoft.com/office/drawing/2014/main" id="{8CBE29FE-1FBF-2A49-AF47-1BFD88E8A1A3}"/>
              </a:ext>
            </a:extLst>
          </p:cNvPr>
          <p:cNvSpPr txBox="1"/>
          <p:nvPr/>
        </p:nvSpPr>
        <p:spPr>
          <a:xfrm>
            <a:off x="35667471" y="6824012"/>
            <a:ext cx="3266279" cy="360000"/>
          </a:xfrm>
          <a:prstGeom prst="rect">
            <a:avLst/>
          </a:prstGeom>
          <a:solidFill>
            <a:schemeClr val="bg1"/>
          </a:solidFill>
        </p:spPr>
        <p:txBody>
          <a:bodyPr wrap="none" rtlCol="0">
            <a:spAutoFit/>
          </a:bodyPr>
          <a:lstStyle/>
          <a:p>
            <a:r>
              <a:rPr lang="en-US" sz="2400" dirty="0"/>
              <a:t>AMOC peak strength      </a:t>
            </a:r>
          </a:p>
        </p:txBody>
      </p:sp>
      <p:sp>
        <p:nvSpPr>
          <p:cNvPr id="19" name="Rectangle 18">
            <a:extLst>
              <a:ext uri="{FF2B5EF4-FFF2-40B4-BE49-F238E27FC236}">
                <a16:creationId xmlns:a16="http://schemas.microsoft.com/office/drawing/2014/main" id="{1324A223-52EB-0A45-9337-079D8A0599F8}"/>
              </a:ext>
            </a:extLst>
          </p:cNvPr>
          <p:cNvSpPr/>
          <p:nvPr/>
        </p:nvSpPr>
        <p:spPr>
          <a:xfrm>
            <a:off x="34492578" y="8731322"/>
            <a:ext cx="3957442" cy="195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49" dirty="0"/>
              <a:t>&lt;- Interval of weak AMOC expected from proxies  (</a:t>
            </a:r>
            <a:r>
              <a:rPr lang="en-US" sz="849" dirty="0" err="1"/>
              <a:t>Deaney</a:t>
            </a:r>
            <a:r>
              <a:rPr lang="en-US" sz="849" dirty="0"/>
              <a:t> et al, 2017) -&gt;</a:t>
            </a:r>
          </a:p>
        </p:txBody>
      </p:sp>
      <p:sp>
        <p:nvSpPr>
          <p:cNvPr id="49" name="TextBox 48">
            <a:extLst>
              <a:ext uri="{FF2B5EF4-FFF2-40B4-BE49-F238E27FC236}">
                <a16:creationId xmlns:a16="http://schemas.microsoft.com/office/drawing/2014/main" id="{D8858380-4561-AC4D-B6EE-0449C7DAE067}"/>
              </a:ext>
            </a:extLst>
          </p:cNvPr>
          <p:cNvSpPr txBox="1"/>
          <p:nvPr/>
        </p:nvSpPr>
        <p:spPr>
          <a:xfrm>
            <a:off x="34304649" y="18170781"/>
            <a:ext cx="6148313" cy="360000"/>
          </a:xfrm>
          <a:prstGeom prst="rect">
            <a:avLst/>
          </a:prstGeom>
          <a:solidFill>
            <a:schemeClr val="bg1"/>
          </a:solidFill>
        </p:spPr>
        <p:txBody>
          <a:bodyPr wrap="square" rtlCol="0">
            <a:spAutoFit/>
          </a:bodyPr>
          <a:lstStyle/>
          <a:p>
            <a:r>
              <a:rPr lang="en-US" sz="2400" dirty="0"/>
              <a:t>Indian monsoon region mean precipitation</a:t>
            </a:r>
          </a:p>
        </p:txBody>
      </p:sp>
      <p:sp>
        <p:nvSpPr>
          <p:cNvPr id="52" name="TextBox 51">
            <a:extLst>
              <a:ext uri="{FF2B5EF4-FFF2-40B4-BE49-F238E27FC236}">
                <a16:creationId xmlns:a16="http://schemas.microsoft.com/office/drawing/2014/main" id="{A416F50D-2B9B-574B-B93A-5F437D155678}"/>
              </a:ext>
            </a:extLst>
          </p:cNvPr>
          <p:cNvSpPr txBox="1"/>
          <p:nvPr/>
        </p:nvSpPr>
        <p:spPr>
          <a:xfrm>
            <a:off x="34876631" y="14035349"/>
            <a:ext cx="4397229" cy="461665"/>
          </a:xfrm>
          <a:prstGeom prst="rect">
            <a:avLst/>
          </a:prstGeom>
          <a:solidFill>
            <a:schemeClr val="bg1"/>
          </a:solidFill>
        </p:spPr>
        <p:txBody>
          <a:bodyPr wrap="none" rtlCol="0">
            <a:spAutoFit/>
          </a:bodyPr>
          <a:lstStyle/>
          <a:p>
            <a:r>
              <a:rPr lang="en-US" sz="2400" dirty="0"/>
              <a:t>Global mean surface temperature</a:t>
            </a:r>
          </a:p>
        </p:txBody>
      </p:sp>
      <p:sp>
        <p:nvSpPr>
          <p:cNvPr id="53" name="TextBox 52">
            <a:extLst>
              <a:ext uri="{FF2B5EF4-FFF2-40B4-BE49-F238E27FC236}">
                <a16:creationId xmlns:a16="http://schemas.microsoft.com/office/drawing/2014/main" id="{2D02A87D-91AC-7047-9F3D-F1950A3C0BC8}"/>
              </a:ext>
            </a:extLst>
          </p:cNvPr>
          <p:cNvSpPr txBox="1"/>
          <p:nvPr/>
        </p:nvSpPr>
        <p:spPr>
          <a:xfrm>
            <a:off x="35442105" y="16146306"/>
            <a:ext cx="3266279" cy="360000"/>
          </a:xfrm>
          <a:prstGeom prst="rect">
            <a:avLst/>
          </a:prstGeom>
          <a:solidFill>
            <a:schemeClr val="bg1"/>
          </a:solidFill>
        </p:spPr>
        <p:txBody>
          <a:bodyPr wrap="none" rtlCol="0">
            <a:spAutoFit/>
          </a:bodyPr>
          <a:lstStyle/>
          <a:p>
            <a:r>
              <a:rPr lang="en-US" sz="2400" dirty="0"/>
              <a:t>AMOC peak strength      </a:t>
            </a:r>
          </a:p>
        </p:txBody>
      </p:sp>
      <p:pic>
        <p:nvPicPr>
          <p:cNvPr id="54" name="Picture 53" descr="Diagram&#10;&#10;Description automatically generated">
            <a:extLst>
              <a:ext uri="{FF2B5EF4-FFF2-40B4-BE49-F238E27FC236}">
                <a16:creationId xmlns:a16="http://schemas.microsoft.com/office/drawing/2014/main" id="{39E9CB63-4B9C-5944-8E5E-973C41F502C1}"/>
              </a:ext>
            </a:extLst>
          </p:cNvPr>
          <p:cNvPicPr>
            <a:picLocks noChangeAspect="1"/>
          </p:cNvPicPr>
          <p:nvPr/>
        </p:nvPicPr>
        <p:blipFill rotWithShape="1">
          <a:blip r:embed="rId12"/>
          <a:srcRect t="9534" b="15947"/>
          <a:stretch/>
        </p:blipFill>
        <p:spPr>
          <a:xfrm>
            <a:off x="6075163" y="12887002"/>
            <a:ext cx="5250946" cy="2629029"/>
          </a:xfrm>
          <a:prstGeom prst="rect">
            <a:avLst/>
          </a:prstGeom>
        </p:spPr>
      </p:pic>
      <p:pic>
        <p:nvPicPr>
          <p:cNvPr id="56" name="Picture 55" descr="Diagram&#10;&#10;Description automatically generated">
            <a:extLst>
              <a:ext uri="{FF2B5EF4-FFF2-40B4-BE49-F238E27FC236}">
                <a16:creationId xmlns:a16="http://schemas.microsoft.com/office/drawing/2014/main" id="{DD8FB05B-5D96-2A44-8AF4-DA5F63BC125B}"/>
              </a:ext>
            </a:extLst>
          </p:cNvPr>
          <p:cNvPicPr>
            <a:picLocks noChangeAspect="1"/>
          </p:cNvPicPr>
          <p:nvPr/>
        </p:nvPicPr>
        <p:blipFill rotWithShape="1">
          <a:blip r:embed="rId13"/>
          <a:srcRect t="9864" b="15962"/>
          <a:stretch/>
        </p:blipFill>
        <p:spPr>
          <a:xfrm>
            <a:off x="711651" y="12887385"/>
            <a:ext cx="5188193" cy="2585564"/>
          </a:xfrm>
          <a:prstGeom prst="rect">
            <a:avLst/>
          </a:prstGeom>
        </p:spPr>
      </p:pic>
      <p:pic>
        <p:nvPicPr>
          <p:cNvPr id="57" name="Picture 56" descr="Diagram&#10;&#10;Description automatically generated">
            <a:extLst>
              <a:ext uri="{FF2B5EF4-FFF2-40B4-BE49-F238E27FC236}">
                <a16:creationId xmlns:a16="http://schemas.microsoft.com/office/drawing/2014/main" id="{9BBB93A8-2105-334E-9420-A5E9DC7FCADE}"/>
              </a:ext>
            </a:extLst>
          </p:cNvPr>
          <p:cNvPicPr>
            <a:picLocks noChangeAspect="1"/>
          </p:cNvPicPr>
          <p:nvPr/>
        </p:nvPicPr>
        <p:blipFill rotWithShape="1">
          <a:blip r:embed="rId12"/>
          <a:srcRect l="19499" t="87894" r="19070" b="5189"/>
          <a:stretch/>
        </p:blipFill>
        <p:spPr>
          <a:xfrm>
            <a:off x="6089546" y="15519843"/>
            <a:ext cx="5287007" cy="399977"/>
          </a:xfrm>
          <a:prstGeom prst="rect">
            <a:avLst/>
          </a:prstGeom>
        </p:spPr>
      </p:pic>
      <p:pic>
        <p:nvPicPr>
          <p:cNvPr id="58" name="Picture 57" descr="Diagram&#10;&#10;Description automatically generated">
            <a:extLst>
              <a:ext uri="{FF2B5EF4-FFF2-40B4-BE49-F238E27FC236}">
                <a16:creationId xmlns:a16="http://schemas.microsoft.com/office/drawing/2014/main" id="{6ADB219F-3FAC-DB4C-8A7A-2CC6682D51E1}"/>
              </a:ext>
            </a:extLst>
          </p:cNvPr>
          <p:cNvPicPr>
            <a:picLocks noChangeAspect="1"/>
          </p:cNvPicPr>
          <p:nvPr/>
        </p:nvPicPr>
        <p:blipFill rotWithShape="1">
          <a:blip r:embed="rId12"/>
          <a:srcRect l="19499" t="87894" r="19070" b="5189"/>
          <a:stretch/>
        </p:blipFill>
        <p:spPr>
          <a:xfrm>
            <a:off x="676822" y="15516031"/>
            <a:ext cx="5287007" cy="399977"/>
          </a:xfrm>
          <a:prstGeom prst="rect">
            <a:avLst/>
          </a:prstGeom>
        </p:spPr>
      </p:pic>
    </p:spTree>
    <p:extLst>
      <p:ext uri="{BB962C8B-B14F-4D97-AF65-F5344CB8AC3E}">
        <p14:creationId xmlns:p14="http://schemas.microsoft.com/office/powerpoint/2010/main" val="17259646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12335</TotalTime>
  <Words>1051</Words>
  <Application>Microsoft Macintosh PowerPoint</Application>
  <PresentationFormat>Custom</PresentationFormat>
  <Paragraphs>189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Tim.Cutler</dc:creator>
  <cp:lastModifiedBy>Tim.Cutler</cp:lastModifiedBy>
  <cp:revision>58</cp:revision>
  <dcterms:created xsi:type="dcterms:W3CDTF">2023-03-21T17:13:21Z</dcterms:created>
  <dcterms:modified xsi:type="dcterms:W3CDTF">2023-04-17T17:34:26Z</dcterms:modified>
</cp:coreProperties>
</file>