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18"/>
  </p:notesMasterIdLst>
  <p:sldIdLst>
    <p:sldId id="258" r:id="rId2"/>
    <p:sldId id="333" r:id="rId3"/>
    <p:sldId id="334" r:id="rId4"/>
    <p:sldId id="288" r:id="rId5"/>
    <p:sldId id="336" r:id="rId6"/>
    <p:sldId id="338" r:id="rId7"/>
    <p:sldId id="292" r:id="rId8"/>
    <p:sldId id="346" r:id="rId9"/>
    <p:sldId id="293" r:id="rId10"/>
    <p:sldId id="294" r:id="rId11"/>
    <p:sldId id="348" r:id="rId12"/>
    <p:sldId id="329" r:id="rId13"/>
    <p:sldId id="328" r:id="rId14"/>
    <p:sldId id="347" r:id="rId15"/>
    <p:sldId id="345" r:id="rId16"/>
    <p:sldId id="302" r:id="rId17"/>
  </p:sldIdLst>
  <p:sldSz cx="12482513" cy="70215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39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ja Yadav" initials="PY" lastIdx="1" clrIdx="0">
    <p:extLst>
      <p:ext uri="{19B8F6BF-5375-455C-9EA6-DF929625EA0E}">
        <p15:presenceInfo xmlns:p15="http://schemas.microsoft.com/office/powerpoint/2012/main" userId="506c8872427f6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34BA1"/>
    <a:srgbClr val="B1DD43"/>
    <a:srgbClr val="A7CA1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93741" autoAdjust="0"/>
  </p:normalViewPr>
  <p:slideViewPr>
    <p:cSldViewPr>
      <p:cViewPr varScale="1">
        <p:scale>
          <a:sx n="57" d="100"/>
          <a:sy n="57" d="100"/>
        </p:scale>
        <p:origin x="1152" y="36"/>
      </p:cViewPr>
      <p:guideLst>
        <p:guide orient="horz" pos="2212"/>
        <p:guide pos="39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F8091-17A1-4CF6-9078-D332FF78329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N"/>
        </a:p>
      </dgm:t>
    </dgm:pt>
    <dgm:pt modelId="{C9B6AD9C-ED3C-4F57-802F-5292B2607EB6}" type="pres">
      <dgm:prSet presAssocID="{D1EF8091-17A1-4CF6-9078-D332FF78329A}" presName="diagram" presStyleCnt="0">
        <dgm:presLayoutVars>
          <dgm:chPref val="1"/>
          <dgm:dir/>
          <dgm:animOne val="branch"/>
          <dgm:animLvl val="lvl"/>
          <dgm:resizeHandles val="exact"/>
        </dgm:presLayoutVars>
      </dgm:prSet>
      <dgm:spPr/>
    </dgm:pt>
  </dgm:ptLst>
  <dgm:cxnLst>
    <dgm:cxn modelId="{B1999C23-045B-450D-8371-DA4308354795}" type="presOf" srcId="{D1EF8091-17A1-4CF6-9078-D332FF78329A}" destId="{C9B6AD9C-ED3C-4F57-802F-5292B2607EB6}" srcOrd="0"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2EBFB-B466-4760-B373-409510AF1F82}" type="doc">
      <dgm:prSet loTypeId="urn:microsoft.com/office/officeart/2008/layout/HorizontalMultiLevelHierarchy" loCatId="hierarchy" qsTypeId="urn:microsoft.com/office/officeart/2005/8/quickstyle/3d1" qsCatId="3D" csTypeId="urn:microsoft.com/office/officeart/2005/8/colors/colorful4" csCatId="colorful" phldr="1"/>
      <dgm:spPr/>
      <dgm:t>
        <a:bodyPr/>
        <a:lstStyle/>
        <a:p>
          <a:endParaRPr lang="en-IN"/>
        </a:p>
      </dgm:t>
    </dgm:pt>
    <dgm:pt modelId="{06BF38DD-90E1-4698-87EB-63080334AFC6}">
      <dgm:prSet phldrT="[Text]" custT="1"/>
      <dgm:spPr>
        <a:solidFill>
          <a:schemeClr val="accent2"/>
        </a:solidFill>
      </dgm:spPr>
      <dgm:t>
        <a:bodyPr/>
        <a:lstStyle/>
        <a:p>
          <a:r>
            <a:rPr lang="en-US" sz="3200" b="1" dirty="0">
              <a:latin typeface="Times New Roman" panose="02020603050405020304" pitchFamily="18" charset="0"/>
              <a:cs typeface="Times New Roman" panose="02020603050405020304" pitchFamily="18" charset="0"/>
            </a:rPr>
            <a:t>METHODO LOGY</a:t>
          </a:r>
          <a:endParaRPr lang="en-IN" sz="3200" dirty="0"/>
        </a:p>
      </dgm:t>
    </dgm:pt>
    <dgm:pt modelId="{F9414245-CAFC-42EE-8B53-8BE5F7602192}" type="parTrans" cxnId="{E5B086AE-7519-4F5E-9F7F-27369749F579}">
      <dgm:prSet/>
      <dgm:spPr/>
      <dgm:t>
        <a:bodyPr/>
        <a:lstStyle/>
        <a:p>
          <a:endParaRPr lang="en-IN"/>
        </a:p>
      </dgm:t>
    </dgm:pt>
    <dgm:pt modelId="{3D35FBDB-51DB-48FA-845F-DE6467B02B26}" type="sibTrans" cxnId="{E5B086AE-7519-4F5E-9F7F-27369749F579}">
      <dgm:prSet/>
      <dgm:spPr/>
      <dgm:t>
        <a:bodyPr/>
        <a:lstStyle/>
        <a:p>
          <a:endParaRPr lang="en-IN"/>
        </a:p>
      </dgm:t>
    </dgm:pt>
    <dgm:pt modelId="{A8D51B3B-85ED-43D5-8839-B096A2B6F9C2}">
      <dgm:prSet phldrT="[Text]" custT="1"/>
      <dgm:spPr/>
      <dgm:t>
        <a:bodyPr/>
        <a:lstStyle/>
        <a:p>
          <a:r>
            <a:rPr lang="en-US" sz="2800" b="1" u="none" dirty="0">
              <a:latin typeface="Times New Roman" panose="02020603050405020304" pitchFamily="18" charset="0"/>
              <a:cs typeface="Times New Roman" pitchFamily="18" charset="0"/>
            </a:rPr>
            <a:t>Literature Review</a:t>
          </a:r>
          <a:endParaRPr lang="en-IN" sz="2800" dirty="0">
            <a:latin typeface="Times New Roman" panose="02020603050405020304" pitchFamily="18" charset="0"/>
            <a:cs typeface="Times New Roman" panose="02020603050405020304" pitchFamily="18" charset="0"/>
          </a:endParaRPr>
        </a:p>
      </dgm:t>
    </dgm:pt>
    <dgm:pt modelId="{3E84EC2D-0B21-497B-A905-8A0E12976471}" type="parTrans" cxnId="{34D9CD17-0D4A-4B47-81E9-681C521FFF99}">
      <dgm:prSet/>
      <dgm:spPr/>
      <dgm:t>
        <a:bodyPr/>
        <a:lstStyle/>
        <a:p>
          <a:endParaRPr lang="en-IN"/>
        </a:p>
      </dgm:t>
    </dgm:pt>
    <dgm:pt modelId="{F50712A8-44E9-4FFE-B088-A28FEE2BC1A9}" type="sibTrans" cxnId="{34D9CD17-0D4A-4B47-81E9-681C521FFF99}">
      <dgm:prSet/>
      <dgm:spPr/>
      <dgm:t>
        <a:bodyPr/>
        <a:lstStyle/>
        <a:p>
          <a:endParaRPr lang="en-IN"/>
        </a:p>
      </dgm:t>
    </dgm:pt>
    <dgm:pt modelId="{4B3222B9-A28D-4F4F-BCEB-C08E381F1DFD}">
      <dgm:prSet phldrT="[Text]" custT="1"/>
      <dgm:spPr/>
      <dgm:t>
        <a:bodyPr/>
        <a:lstStyle/>
        <a:p>
          <a:r>
            <a:rPr lang="en-US" sz="2800" b="1" u="none" dirty="0">
              <a:latin typeface="Times New Roman" panose="02020603050405020304" pitchFamily="18" charset="0"/>
              <a:cs typeface="Times New Roman" pitchFamily="18" charset="0"/>
            </a:rPr>
            <a:t>Laboratory Method</a:t>
          </a:r>
          <a:endParaRPr lang="en-IN" sz="2800" u="none" dirty="0"/>
        </a:p>
      </dgm:t>
    </dgm:pt>
    <dgm:pt modelId="{63C114DF-13F3-442C-97A1-9832B612E091}" type="parTrans" cxnId="{B1AC9D85-6B52-4312-A590-77AA5306A53E}">
      <dgm:prSet/>
      <dgm:spPr/>
      <dgm:t>
        <a:bodyPr/>
        <a:lstStyle/>
        <a:p>
          <a:endParaRPr lang="en-IN"/>
        </a:p>
      </dgm:t>
    </dgm:pt>
    <dgm:pt modelId="{FFB8A8F8-8168-4AE0-9055-93A612ED74B5}" type="sibTrans" cxnId="{B1AC9D85-6B52-4312-A590-77AA5306A53E}">
      <dgm:prSet/>
      <dgm:spPr/>
      <dgm:t>
        <a:bodyPr/>
        <a:lstStyle/>
        <a:p>
          <a:endParaRPr lang="en-IN"/>
        </a:p>
      </dgm:t>
    </dgm:pt>
    <dgm:pt modelId="{B7BEA62B-DA2F-4EA9-AE15-CA6613ADAA25}">
      <dgm:prSet custT="1"/>
      <dgm:spPr/>
      <dgm:t>
        <a:bodyPr/>
        <a:lstStyle/>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*Chronologically constrained sections   </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*Fluvial architecture</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*Paleosol-bearing horizons</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*Sampling of representative paleosols samples</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(Undisturbed sampling and bulk sampling)</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 Macromorphology</a:t>
          </a:r>
          <a:endParaRPr lang="en-IN" sz="1600" b="1" dirty="0">
            <a:solidFill>
              <a:schemeClr val="tx1"/>
            </a:solidFill>
          </a:endParaRPr>
        </a:p>
      </dgm:t>
    </dgm:pt>
    <dgm:pt modelId="{9D219B67-80AE-4028-BB76-CAB09B41CCF9}" type="parTrans" cxnId="{310A04BC-5B07-4903-A9CE-38A66CE0E041}">
      <dgm:prSet/>
      <dgm:spPr/>
      <dgm:t>
        <a:bodyPr/>
        <a:lstStyle/>
        <a:p>
          <a:endParaRPr lang="en-IN"/>
        </a:p>
      </dgm:t>
    </dgm:pt>
    <dgm:pt modelId="{AF2D71F8-C13D-42CC-AF7B-6760A82FA733}" type="sibTrans" cxnId="{310A04BC-5B07-4903-A9CE-38A66CE0E041}">
      <dgm:prSet/>
      <dgm:spPr/>
      <dgm:t>
        <a:bodyPr/>
        <a:lstStyle/>
        <a:p>
          <a:endParaRPr lang="en-IN"/>
        </a:p>
      </dgm:t>
    </dgm:pt>
    <dgm:pt modelId="{E852952D-A09D-44B5-B6F9-A78AF1AF4EE9}">
      <dgm:prSet custT="1"/>
      <dgm:spPr/>
      <dgm:t>
        <a:bodyPr/>
        <a:lstStyle/>
        <a:p>
          <a:r>
            <a:rPr lang="en-US" sz="2800" b="1" u="none" dirty="0">
              <a:latin typeface="Times New Roman" panose="02020603050405020304" pitchFamily="18" charset="0"/>
              <a:cs typeface="Times New Roman" pitchFamily="18" charset="0"/>
            </a:rPr>
            <a:t>Field Method</a:t>
          </a:r>
          <a:endParaRPr lang="en-IN" sz="2800" u="none" dirty="0"/>
        </a:p>
      </dgm:t>
    </dgm:pt>
    <dgm:pt modelId="{26F13376-C02E-4224-8486-B3153037BE65}" type="sibTrans" cxnId="{10788933-0B05-44F8-BCF3-B6DFA86D0805}">
      <dgm:prSet/>
      <dgm:spPr/>
      <dgm:t>
        <a:bodyPr/>
        <a:lstStyle/>
        <a:p>
          <a:endParaRPr lang="en-IN"/>
        </a:p>
      </dgm:t>
    </dgm:pt>
    <dgm:pt modelId="{10D72FE0-F807-4D04-B4DB-F8DF6C21DA1A}" type="parTrans" cxnId="{10788933-0B05-44F8-BCF3-B6DFA86D0805}">
      <dgm:prSet/>
      <dgm:spPr/>
      <dgm:t>
        <a:bodyPr/>
        <a:lstStyle/>
        <a:p>
          <a:endParaRPr lang="en-IN"/>
        </a:p>
      </dgm:t>
    </dgm:pt>
    <dgm:pt modelId="{1A0C492E-70BE-448D-953F-A5E0C9922350}">
      <dgm:prSet phldrT="[Text]" custT="1"/>
      <dgm:spPr/>
      <dgm:t>
        <a:bodyPr anchor="ctr"/>
        <a:lstStyle/>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*Slide preparation for Micromorphology</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*Particle Size Distribution</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*Oriented clay(slide) for XRD Analysis</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*Sample preparation for XRF Analysis</a:t>
          </a:r>
        </a:p>
        <a:p>
          <a:pPr algn="just">
            <a:lnSpc>
              <a:spcPct val="100000"/>
            </a:lnSpc>
          </a:pPr>
          <a:r>
            <a:rPr lang="en-US" sz="1600" b="1" dirty="0">
              <a:solidFill>
                <a:schemeClr val="tx1"/>
              </a:solidFill>
              <a:latin typeface="Times New Roman" panose="02020603050405020304" pitchFamily="18" charset="0"/>
              <a:cs typeface="Times New Roman" panose="02020603050405020304" pitchFamily="18" charset="0"/>
            </a:rPr>
            <a:t>*</a:t>
          </a:r>
          <a:r>
            <a:rPr 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Stable </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isotope geochemistry</a:t>
          </a:r>
          <a:endParaRPr lang="en-US" sz="1600" b="1" dirty="0">
            <a:solidFill>
              <a:schemeClr val="tx1"/>
            </a:solidFill>
            <a:latin typeface="Times New Roman" panose="02020603050405020304" pitchFamily="18" charset="0"/>
            <a:cs typeface="Times New Roman" panose="02020603050405020304" pitchFamily="18" charset="0"/>
          </a:endParaRPr>
        </a:p>
      </dgm:t>
    </dgm:pt>
    <dgm:pt modelId="{E2F1BACA-7583-4B75-95F1-01F163497B92}" type="sibTrans" cxnId="{6C0C1FCA-DD18-45C0-87FA-7B825F4171BE}">
      <dgm:prSet/>
      <dgm:spPr/>
      <dgm:t>
        <a:bodyPr/>
        <a:lstStyle/>
        <a:p>
          <a:endParaRPr lang="en-IN"/>
        </a:p>
      </dgm:t>
    </dgm:pt>
    <dgm:pt modelId="{C15A6DBC-E9FE-42B4-8D55-90E6C4605484}" type="parTrans" cxnId="{6C0C1FCA-DD18-45C0-87FA-7B825F4171BE}">
      <dgm:prSet/>
      <dgm:spPr/>
      <dgm:t>
        <a:bodyPr/>
        <a:lstStyle/>
        <a:p>
          <a:endParaRPr lang="en-IN"/>
        </a:p>
      </dgm:t>
    </dgm:pt>
    <dgm:pt modelId="{60C938F7-A257-4A6A-BEDF-A111E6B7A110}">
      <dgm:prSet phldrT="[Text]" custT="1"/>
      <dgm:spPr/>
      <dgm:t>
        <a:bodyPr/>
        <a:lstStyle/>
        <a:p>
          <a:pPr algn="l">
            <a:lnSpc>
              <a:spcPct val="100000"/>
            </a:lnSpc>
          </a:pPr>
          <a:r>
            <a:rPr lang="en-IN" sz="1600" b="1" dirty="0">
              <a:solidFill>
                <a:schemeClr val="tx1"/>
              </a:solidFill>
              <a:latin typeface="Times New Roman" panose="02020603050405020304" pitchFamily="18" charset="0"/>
              <a:cs typeface="Times New Roman" panose="02020603050405020304" pitchFamily="18" charset="0"/>
            </a:rPr>
            <a:t>*Summarizing knowledge</a:t>
          </a:r>
        </a:p>
        <a:p>
          <a:pPr algn="l">
            <a:lnSpc>
              <a:spcPct val="100000"/>
            </a:lnSpc>
          </a:pPr>
          <a:r>
            <a:rPr lang="en-IN" sz="1600" b="1" dirty="0">
              <a:solidFill>
                <a:schemeClr val="tx1"/>
              </a:solidFill>
              <a:latin typeface="Times New Roman" panose="02020603050405020304" pitchFamily="18" charset="0"/>
              <a:cs typeface="Times New Roman" panose="02020603050405020304" pitchFamily="18" charset="0"/>
            </a:rPr>
            <a:t>*Significance of research problem</a:t>
          </a:r>
        </a:p>
        <a:p>
          <a:pPr algn="l">
            <a:lnSpc>
              <a:spcPct val="100000"/>
            </a:lnSpc>
          </a:pPr>
          <a:r>
            <a:rPr lang="en-IN" sz="1600" b="1" dirty="0">
              <a:solidFill>
                <a:schemeClr val="tx1"/>
              </a:solidFill>
              <a:latin typeface="Times New Roman" panose="02020603050405020304" pitchFamily="18" charset="0"/>
              <a:cs typeface="Times New Roman" panose="02020603050405020304" pitchFamily="18" charset="0"/>
            </a:rPr>
            <a:t>*</a:t>
          </a:r>
          <a:r>
            <a:rPr lang="en-US" sz="1600" b="1" dirty="0">
              <a:solidFill>
                <a:schemeClr val="tx1"/>
              </a:solidFill>
              <a:latin typeface="Times New Roman" panose="02020603050405020304" pitchFamily="18" charset="0"/>
              <a:cs typeface="Times New Roman" panose="02020603050405020304" pitchFamily="18" charset="0"/>
            </a:rPr>
            <a:t>Study of previous work</a:t>
          </a:r>
          <a:endParaRPr lang="en-IN" sz="1600" b="1" dirty="0">
            <a:solidFill>
              <a:schemeClr val="tx1"/>
            </a:solidFill>
            <a:latin typeface="Times New Roman" panose="02020603050405020304" pitchFamily="18" charset="0"/>
            <a:cs typeface="Times New Roman" panose="02020603050405020304" pitchFamily="18" charset="0"/>
          </a:endParaRPr>
        </a:p>
      </dgm:t>
    </dgm:pt>
    <dgm:pt modelId="{AFB15A8F-4F6C-4EA3-AD0C-80138E54A5E5}" type="sibTrans" cxnId="{F162D6BA-EA7D-423A-82FE-DEE3DD791638}">
      <dgm:prSet/>
      <dgm:spPr/>
      <dgm:t>
        <a:bodyPr/>
        <a:lstStyle/>
        <a:p>
          <a:endParaRPr lang="en-IN"/>
        </a:p>
      </dgm:t>
    </dgm:pt>
    <dgm:pt modelId="{5369BA88-9D90-4C53-A1DC-2333A2E3F599}" type="parTrans" cxnId="{F162D6BA-EA7D-423A-82FE-DEE3DD791638}">
      <dgm:prSet/>
      <dgm:spPr/>
      <dgm:t>
        <a:bodyPr/>
        <a:lstStyle/>
        <a:p>
          <a:endParaRPr lang="en-IN"/>
        </a:p>
      </dgm:t>
    </dgm:pt>
    <dgm:pt modelId="{2513BD48-FDDD-4102-960A-CA56FEB6C7D0}" type="pres">
      <dgm:prSet presAssocID="{D3C2EBFB-B466-4760-B373-409510AF1F82}" presName="Name0" presStyleCnt="0">
        <dgm:presLayoutVars>
          <dgm:chPref val="1"/>
          <dgm:dir/>
          <dgm:animOne val="branch"/>
          <dgm:animLvl val="lvl"/>
          <dgm:resizeHandles val="exact"/>
        </dgm:presLayoutVars>
      </dgm:prSet>
      <dgm:spPr/>
    </dgm:pt>
    <dgm:pt modelId="{4C4B7160-ABF1-40A4-8498-56F2589B9D25}" type="pres">
      <dgm:prSet presAssocID="{06BF38DD-90E1-4698-87EB-63080334AFC6}" presName="root1" presStyleCnt="0"/>
      <dgm:spPr/>
    </dgm:pt>
    <dgm:pt modelId="{8F951A7D-6657-43B0-9BEA-AE4C86E35103}" type="pres">
      <dgm:prSet presAssocID="{06BF38DD-90E1-4698-87EB-63080334AFC6}" presName="LevelOneTextNode" presStyleLbl="node0" presStyleIdx="0" presStyleCnt="1" custLinFactNeighborX="-6299" custLinFactNeighborY="-1307">
        <dgm:presLayoutVars>
          <dgm:chPref val="3"/>
        </dgm:presLayoutVars>
      </dgm:prSet>
      <dgm:spPr/>
    </dgm:pt>
    <dgm:pt modelId="{7E3A410A-5B86-4E12-BEFB-9D287EB5F58A}" type="pres">
      <dgm:prSet presAssocID="{06BF38DD-90E1-4698-87EB-63080334AFC6}" presName="level2hierChild" presStyleCnt="0"/>
      <dgm:spPr/>
    </dgm:pt>
    <dgm:pt modelId="{290BCC5A-06F4-4315-871B-FBCB660D4924}" type="pres">
      <dgm:prSet presAssocID="{3E84EC2D-0B21-497B-A905-8A0E12976471}" presName="conn2-1" presStyleLbl="parChTrans1D2" presStyleIdx="0" presStyleCnt="3"/>
      <dgm:spPr/>
    </dgm:pt>
    <dgm:pt modelId="{FE017ECD-DE2E-4434-B435-4394EC769609}" type="pres">
      <dgm:prSet presAssocID="{3E84EC2D-0B21-497B-A905-8A0E12976471}" presName="connTx" presStyleLbl="parChTrans1D2" presStyleIdx="0" presStyleCnt="3"/>
      <dgm:spPr/>
    </dgm:pt>
    <dgm:pt modelId="{81CB0268-989B-4DD6-BBC5-275C62FD157C}" type="pres">
      <dgm:prSet presAssocID="{A8D51B3B-85ED-43D5-8839-B096A2B6F9C2}" presName="root2" presStyleCnt="0"/>
      <dgm:spPr/>
    </dgm:pt>
    <dgm:pt modelId="{34373591-026E-41D0-BFC9-58D3B1F44D5A}" type="pres">
      <dgm:prSet presAssocID="{A8D51B3B-85ED-43D5-8839-B096A2B6F9C2}" presName="LevelTwoTextNode" presStyleLbl="node2" presStyleIdx="0" presStyleCnt="3">
        <dgm:presLayoutVars>
          <dgm:chPref val="3"/>
        </dgm:presLayoutVars>
      </dgm:prSet>
      <dgm:spPr/>
    </dgm:pt>
    <dgm:pt modelId="{601FF2C1-70F0-4CD5-A668-2CE2C546E0FE}" type="pres">
      <dgm:prSet presAssocID="{A8D51B3B-85ED-43D5-8839-B096A2B6F9C2}" presName="level3hierChild" presStyleCnt="0"/>
      <dgm:spPr/>
    </dgm:pt>
    <dgm:pt modelId="{6F8D3145-0AF2-49EC-A08E-574AE790972D}" type="pres">
      <dgm:prSet presAssocID="{5369BA88-9D90-4C53-A1DC-2333A2E3F599}" presName="conn2-1" presStyleLbl="parChTrans1D3" presStyleIdx="0" presStyleCnt="3"/>
      <dgm:spPr/>
    </dgm:pt>
    <dgm:pt modelId="{B34C6752-AB9B-4E1B-8286-DAB06FB64C20}" type="pres">
      <dgm:prSet presAssocID="{5369BA88-9D90-4C53-A1DC-2333A2E3F599}" presName="connTx" presStyleLbl="parChTrans1D3" presStyleIdx="0" presStyleCnt="3"/>
      <dgm:spPr/>
    </dgm:pt>
    <dgm:pt modelId="{72FCD715-1B3C-489A-8227-B9DD34D05AA5}" type="pres">
      <dgm:prSet presAssocID="{60C938F7-A257-4A6A-BEDF-A111E6B7A110}" presName="root2" presStyleCnt="0"/>
      <dgm:spPr/>
    </dgm:pt>
    <dgm:pt modelId="{8ADACE5C-CB61-40C8-88CE-53F798355F2A}" type="pres">
      <dgm:prSet presAssocID="{60C938F7-A257-4A6A-BEDF-A111E6B7A110}" presName="LevelTwoTextNode" presStyleLbl="node3" presStyleIdx="0" presStyleCnt="3" custScaleY="90036" custLinFactNeighborY="3801">
        <dgm:presLayoutVars>
          <dgm:chPref val="3"/>
        </dgm:presLayoutVars>
      </dgm:prSet>
      <dgm:spPr/>
    </dgm:pt>
    <dgm:pt modelId="{8BE3CAE8-8630-4102-895B-CFFA08473BD5}" type="pres">
      <dgm:prSet presAssocID="{60C938F7-A257-4A6A-BEDF-A111E6B7A110}" presName="level3hierChild" presStyleCnt="0"/>
      <dgm:spPr/>
    </dgm:pt>
    <dgm:pt modelId="{2A5B04BA-73B0-4CA0-9083-07423638E6CD}" type="pres">
      <dgm:prSet presAssocID="{10D72FE0-F807-4D04-B4DB-F8DF6C21DA1A}" presName="conn2-1" presStyleLbl="parChTrans1D2" presStyleIdx="1" presStyleCnt="3"/>
      <dgm:spPr/>
    </dgm:pt>
    <dgm:pt modelId="{D3A0A083-D41B-44E9-9B15-EC2300DE5C77}" type="pres">
      <dgm:prSet presAssocID="{10D72FE0-F807-4D04-B4DB-F8DF6C21DA1A}" presName="connTx" presStyleLbl="parChTrans1D2" presStyleIdx="1" presStyleCnt="3"/>
      <dgm:spPr/>
    </dgm:pt>
    <dgm:pt modelId="{5C72253D-118F-47AB-BA61-3A67996DFF17}" type="pres">
      <dgm:prSet presAssocID="{E852952D-A09D-44B5-B6F9-A78AF1AF4EE9}" presName="root2" presStyleCnt="0"/>
      <dgm:spPr/>
    </dgm:pt>
    <dgm:pt modelId="{8C573D12-0237-49AC-8DCB-C743F93AE152}" type="pres">
      <dgm:prSet presAssocID="{E852952D-A09D-44B5-B6F9-A78AF1AF4EE9}" presName="LevelTwoTextNode" presStyleLbl="node2" presStyleIdx="1" presStyleCnt="3" custLinFactNeighborX="254" custLinFactNeighborY="2123">
        <dgm:presLayoutVars>
          <dgm:chPref val="3"/>
        </dgm:presLayoutVars>
      </dgm:prSet>
      <dgm:spPr/>
    </dgm:pt>
    <dgm:pt modelId="{48431B00-2A06-4D4F-A309-2C26EF248FF9}" type="pres">
      <dgm:prSet presAssocID="{E852952D-A09D-44B5-B6F9-A78AF1AF4EE9}" presName="level3hierChild" presStyleCnt="0"/>
      <dgm:spPr/>
    </dgm:pt>
    <dgm:pt modelId="{6F760488-C249-4D93-B3D3-9D7B81F477D1}" type="pres">
      <dgm:prSet presAssocID="{9D219B67-80AE-4028-BB76-CAB09B41CCF9}" presName="conn2-1" presStyleLbl="parChTrans1D3" presStyleIdx="1" presStyleCnt="3"/>
      <dgm:spPr/>
    </dgm:pt>
    <dgm:pt modelId="{45BCEC32-D45A-4700-9409-02AE0A690DBE}" type="pres">
      <dgm:prSet presAssocID="{9D219B67-80AE-4028-BB76-CAB09B41CCF9}" presName="connTx" presStyleLbl="parChTrans1D3" presStyleIdx="1" presStyleCnt="3"/>
      <dgm:spPr/>
    </dgm:pt>
    <dgm:pt modelId="{9407F6FB-F63D-4324-9456-EDD21065E37F}" type="pres">
      <dgm:prSet presAssocID="{B7BEA62B-DA2F-4EA9-AE15-CA6613ADAA25}" presName="root2" presStyleCnt="0"/>
      <dgm:spPr/>
    </dgm:pt>
    <dgm:pt modelId="{56A6D409-A01F-4152-ABAE-E83EDBEFFC90}" type="pres">
      <dgm:prSet presAssocID="{B7BEA62B-DA2F-4EA9-AE15-CA6613ADAA25}" presName="LevelTwoTextNode" presStyleLbl="node3" presStyleIdx="1" presStyleCnt="3" custScaleY="163560" custLinFactNeighborX="218" custLinFactNeighborY="2464">
        <dgm:presLayoutVars>
          <dgm:chPref val="3"/>
        </dgm:presLayoutVars>
      </dgm:prSet>
      <dgm:spPr/>
    </dgm:pt>
    <dgm:pt modelId="{25989F29-38C4-4902-A3E5-C966153BA289}" type="pres">
      <dgm:prSet presAssocID="{B7BEA62B-DA2F-4EA9-AE15-CA6613ADAA25}" presName="level3hierChild" presStyleCnt="0"/>
      <dgm:spPr/>
    </dgm:pt>
    <dgm:pt modelId="{E4FD3C95-D53E-4C6D-8CD9-F4C88A05EE0C}" type="pres">
      <dgm:prSet presAssocID="{63C114DF-13F3-442C-97A1-9832B612E091}" presName="conn2-1" presStyleLbl="parChTrans1D2" presStyleIdx="2" presStyleCnt="3"/>
      <dgm:spPr/>
    </dgm:pt>
    <dgm:pt modelId="{E5CE4638-5BAB-4ED8-979C-BE00CFB2967F}" type="pres">
      <dgm:prSet presAssocID="{63C114DF-13F3-442C-97A1-9832B612E091}" presName="connTx" presStyleLbl="parChTrans1D2" presStyleIdx="2" presStyleCnt="3"/>
      <dgm:spPr/>
    </dgm:pt>
    <dgm:pt modelId="{EC971527-5BBE-4C6A-ADD8-91B032EEF864}" type="pres">
      <dgm:prSet presAssocID="{4B3222B9-A28D-4F4F-BCEB-C08E381F1DFD}" presName="root2" presStyleCnt="0"/>
      <dgm:spPr/>
    </dgm:pt>
    <dgm:pt modelId="{064D0859-EDA6-4345-91C0-A94D558B5BBE}" type="pres">
      <dgm:prSet presAssocID="{4B3222B9-A28D-4F4F-BCEB-C08E381F1DFD}" presName="LevelTwoTextNode" presStyleLbl="node2" presStyleIdx="2" presStyleCnt="3">
        <dgm:presLayoutVars>
          <dgm:chPref val="3"/>
        </dgm:presLayoutVars>
      </dgm:prSet>
      <dgm:spPr/>
    </dgm:pt>
    <dgm:pt modelId="{CB681969-5B44-4A2E-AC19-989440DC270E}" type="pres">
      <dgm:prSet presAssocID="{4B3222B9-A28D-4F4F-BCEB-C08E381F1DFD}" presName="level3hierChild" presStyleCnt="0"/>
      <dgm:spPr/>
    </dgm:pt>
    <dgm:pt modelId="{D94CD753-00AA-4DE7-A3AA-2BACFE243664}" type="pres">
      <dgm:prSet presAssocID="{C15A6DBC-E9FE-42B4-8D55-90E6C4605484}" presName="conn2-1" presStyleLbl="parChTrans1D3" presStyleIdx="2" presStyleCnt="3"/>
      <dgm:spPr/>
    </dgm:pt>
    <dgm:pt modelId="{CF868981-3B76-4F6C-B79E-12563A57F403}" type="pres">
      <dgm:prSet presAssocID="{C15A6DBC-E9FE-42B4-8D55-90E6C4605484}" presName="connTx" presStyleLbl="parChTrans1D3" presStyleIdx="2" presStyleCnt="3"/>
      <dgm:spPr/>
    </dgm:pt>
    <dgm:pt modelId="{A5A6B1DA-BF35-4B27-AD57-1010FC28BECE}" type="pres">
      <dgm:prSet presAssocID="{1A0C492E-70BE-448D-953F-A5E0C9922350}" presName="root2" presStyleCnt="0"/>
      <dgm:spPr/>
    </dgm:pt>
    <dgm:pt modelId="{7B093734-3E8A-4878-BD76-B8C61A231683}" type="pres">
      <dgm:prSet presAssocID="{1A0C492E-70BE-448D-953F-A5E0C9922350}" presName="LevelTwoTextNode" presStyleLbl="node3" presStyleIdx="2" presStyleCnt="3" custScaleY="141928" custLinFactNeighborX="218" custLinFactNeighborY="99">
        <dgm:presLayoutVars>
          <dgm:chPref val="3"/>
        </dgm:presLayoutVars>
      </dgm:prSet>
      <dgm:spPr/>
    </dgm:pt>
    <dgm:pt modelId="{F9A15AB8-715F-4278-AB90-7C534AABA0C3}" type="pres">
      <dgm:prSet presAssocID="{1A0C492E-70BE-448D-953F-A5E0C9922350}" presName="level3hierChild" presStyleCnt="0"/>
      <dgm:spPr/>
    </dgm:pt>
  </dgm:ptLst>
  <dgm:cxnLst>
    <dgm:cxn modelId="{D74F1304-655E-400C-A0A5-14860DBBB2A5}" type="presOf" srcId="{9D219B67-80AE-4028-BB76-CAB09B41CCF9}" destId="{45BCEC32-D45A-4700-9409-02AE0A690DBE}" srcOrd="1" destOrd="0" presId="urn:microsoft.com/office/officeart/2008/layout/HorizontalMultiLevelHierarchy"/>
    <dgm:cxn modelId="{34D9CD17-0D4A-4B47-81E9-681C521FFF99}" srcId="{06BF38DD-90E1-4698-87EB-63080334AFC6}" destId="{A8D51B3B-85ED-43D5-8839-B096A2B6F9C2}" srcOrd="0" destOrd="0" parTransId="{3E84EC2D-0B21-497B-A905-8A0E12976471}" sibTransId="{F50712A8-44E9-4FFE-B088-A28FEE2BC1A9}"/>
    <dgm:cxn modelId="{877F171B-0207-4856-B21D-5C5A035CF033}" type="presOf" srcId="{C15A6DBC-E9FE-42B4-8D55-90E6C4605484}" destId="{CF868981-3B76-4F6C-B79E-12563A57F403}" srcOrd="1" destOrd="0" presId="urn:microsoft.com/office/officeart/2008/layout/HorizontalMultiLevelHierarchy"/>
    <dgm:cxn modelId="{B5852F30-A829-43F9-AD3C-A703AEBD9B42}" type="presOf" srcId="{D3C2EBFB-B466-4760-B373-409510AF1F82}" destId="{2513BD48-FDDD-4102-960A-CA56FEB6C7D0}" srcOrd="0" destOrd="0" presId="urn:microsoft.com/office/officeart/2008/layout/HorizontalMultiLevelHierarchy"/>
    <dgm:cxn modelId="{26DC5A30-8A6F-4C5D-A604-72A3D25D32D4}" type="presOf" srcId="{C15A6DBC-E9FE-42B4-8D55-90E6C4605484}" destId="{D94CD753-00AA-4DE7-A3AA-2BACFE243664}" srcOrd="0" destOrd="0" presId="urn:microsoft.com/office/officeart/2008/layout/HorizontalMultiLevelHierarchy"/>
    <dgm:cxn modelId="{E4E85333-F03F-48B8-844B-18DBAE41AC4E}" type="presOf" srcId="{A8D51B3B-85ED-43D5-8839-B096A2B6F9C2}" destId="{34373591-026E-41D0-BFC9-58D3B1F44D5A}" srcOrd="0" destOrd="0" presId="urn:microsoft.com/office/officeart/2008/layout/HorizontalMultiLevelHierarchy"/>
    <dgm:cxn modelId="{10788933-0B05-44F8-BCF3-B6DFA86D0805}" srcId="{06BF38DD-90E1-4698-87EB-63080334AFC6}" destId="{E852952D-A09D-44B5-B6F9-A78AF1AF4EE9}" srcOrd="1" destOrd="0" parTransId="{10D72FE0-F807-4D04-B4DB-F8DF6C21DA1A}" sibTransId="{26F13376-C02E-4224-8486-B3153037BE65}"/>
    <dgm:cxn modelId="{83CABB3B-88A6-4057-9F9D-C5D453618268}" type="presOf" srcId="{63C114DF-13F3-442C-97A1-9832B612E091}" destId="{E5CE4638-5BAB-4ED8-979C-BE00CFB2967F}" srcOrd="1" destOrd="0" presId="urn:microsoft.com/office/officeart/2008/layout/HorizontalMultiLevelHierarchy"/>
    <dgm:cxn modelId="{CF176743-9512-498A-81DE-825F2B0F0FB0}" type="presOf" srcId="{5369BA88-9D90-4C53-A1DC-2333A2E3F599}" destId="{B34C6752-AB9B-4E1B-8286-DAB06FB64C20}" srcOrd="1" destOrd="0" presId="urn:microsoft.com/office/officeart/2008/layout/HorizontalMultiLevelHierarchy"/>
    <dgm:cxn modelId="{9D5D6A68-AD44-488F-984E-6AF3491CB49D}" type="presOf" srcId="{E852952D-A09D-44B5-B6F9-A78AF1AF4EE9}" destId="{8C573D12-0237-49AC-8DCB-C743F93AE152}" srcOrd="0" destOrd="0" presId="urn:microsoft.com/office/officeart/2008/layout/HorizontalMultiLevelHierarchy"/>
    <dgm:cxn modelId="{F35B2471-8003-472C-980F-B64B20FFE39D}" type="presOf" srcId="{06BF38DD-90E1-4698-87EB-63080334AFC6}" destId="{8F951A7D-6657-43B0-9BEA-AE4C86E35103}" srcOrd="0" destOrd="0" presId="urn:microsoft.com/office/officeart/2008/layout/HorizontalMultiLevelHierarchy"/>
    <dgm:cxn modelId="{023CEF7D-814D-4C7E-8DAF-E7A1451F4339}" type="presOf" srcId="{1A0C492E-70BE-448D-953F-A5E0C9922350}" destId="{7B093734-3E8A-4878-BD76-B8C61A231683}" srcOrd="0" destOrd="0" presId="urn:microsoft.com/office/officeart/2008/layout/HorizontalMultiLevelHierarchy"/>
    <dgm:cxn modelId="{D35B8E80-7A38-4871-88EB-C2D6EA16BBA7}" type="presOf" srcId="{9D219B67-80AE-4028-BB76-CAB09B41CCF9}" destId="{6F760488-C249-4D93-B3D3-9D7B81F477D1}" srcOrd="0" destOrd="0" presId="urn:microsoft.com/office/officeart/2008/layout/HorizontalMultiLevelHierarchy"/>
    <dgm:cxn modelId="{B1AC9D85-6B52-4312-A590-77AA5306A53E}" srcId="{06BF38DD-90E1-4698-87EB-63080334AFC6}" destId="{4B3222B9-A28D-4F4F-BCEB-C08E381F1DFD}" srcOrd="2" destOrd="0" parTransId="{63C114DF-13F3-442C-97A1-9832B612E091}" sibTransId="{FFB8A8F8-8168-4AE0-9055-93A612ED74B5}"/>
    <dgm:cxn modelId="{AA10CD96-26EC-427C-AF03-00A42A8E1F1D}" type="presOf" srcId="{10D72FE0-F807-4D04-B4DB-F8DF6C21DA1A}" destId="{2A5B04BA-73B0-4CA0-9083-07423638E6CD}" srcOrd="0" destOrd="0" presId="urn:microsoft.com/office/officeart/2008/layout/HorizontalMultiLevelHierarchy"/>
    <dgm:cxn modelId="{375EF49B-0B44-44F2-947F-A1BD9324A9D0}" type="presOf" srcId="{10D72FE0-F807-4D04-B4DB-F8DF6C21DA1A}" destId="{D3A0A083-D41B-44E9-9B15-EC2300DE5C77}" srcOrd="1" destOrd="0" presId="urn:microsoft.com/office/officeart/2008/layout/HorizontalMultiLevelHierarchy"/>
    <dgm:cxn modelId="{D26CFDA0-FD1B-48A2-A027-1E199A14F8C5}" type="presOf" srcId="{B7BEA62B-DA2F-4EA9-AE15-CA6613ADAA25}" destId="{56A6D409-A01F-4152-ABAE-E83EDBEFFC90}" srcOrd="0" destOrd="0" presId="urn:microsoft.com/office/officeart/2008/layout/HorizontalMultiLevelHierarchy"/>
    <dgm:cxn modelId="{7C8E43A1-FADA-4D33-B5F7-4951971C9385}" type="presOf" srcId="{60C938F7-A257-4A6A-BEDF-A111E6B7A110}" destId="{8ADACE5C-CB61-40C8-88CE-53F798355F2A}" srcOrd="0" destOrd="0" presId="urn:microsoft.com/office/officeart/2008/layout/HorizontalMultiLevelHierarchy"/>
    <dgm:cxn modelId="{9F7B1CA2-4124-45AE-BF19-739C5EA60B83}" type="presOf" srcId="{4B3222B9-A28D-4F4F-BCEB-C08E381F1DFD}" destId="{064D0859-EDA6-4345-91C0-A94D558B5BBE}" srcOrd="0" destOrd="0" presId="urn:microsoft.com/office/officeart/2008/layout/HorizontalMultiLevelHierarchy"/>
    <dgm:cxn modelId="{E5B086AE-7519-4F5E-9F7F-27369749F579}" srcId="{D3C2EBFB-B466-4760-B373-409510AF1F82}" destId="{06BF38DD-90E1-4698-87EB-63080334AFC6}" srcOrd="0" destOrd="0" parTransId="{F9414245-CAFC-42EE-8B53-8BE5F7602192}" sibTransId="{3D35FBDB-51DB-48FA-845F-DE6467B02B26}"/>
    <dgm:cxn modelId="{0B2300B6-0D10-4567-A1F9-9210420360CD}" type="presOf" srcId="{63C114DF-13F3-442C-97A1-9832B612E091}" destId="{E4FD3C95-D53E-4C6D-8CD9-F4C88A05EE0C}" srcOrd="0" destOrd="0" presId="urn:microsoft.com/office/officeart/2008/layout/HorizontalMultiLevelHierarchy"/>
    <dgm:cxn modelId="{F162D6BA-EA7D-423A-82FE-DEE3DD791638}" srcId="{A8D51B3B-85ED-43D5-8839-B096A2B6F9C2}" destId="{60C938F7-A257-4A6A-BEDF-A111E6B7A110}" srcOrd="0" destOrd="0" parTransId="{5369BA88-9D90-4C53-A1DC-2333A2E3F599}" sibTransId="{AFB15A8F-4F6C-4EA3-AD0C-80138E54A5E5}"/>
    <dgm:cxn modelId="{310A04BC-5B07-4903-A9CE-38A66CE0E041}" srcId="{E852952D-A09D-44B5-B6F9-A78AF1AF4EE9}" destId="{B7BEA62B-DA2F-4EA9-AE15-CA6613ADAA25}" srcOrd="0" destOrd="0" parTransId="{9D219B67-80AE-4028-BB76-CAB09B41CCF9}" sibTransId="{AF2D71F8-C13D-42CC-AF7B-6760A82FA733}"/>
    <dgm:cxn modelId="{7BD417C4-F9B5-4841-879A-07FDAD4B8E6A}" type="presOf" srcId="{3E84EC2D-0B21-497B-A905-8A0E12976471}" destId="{FE017ECD-DE2E-4434-B435-4394EC769609}" srcOrd="1" destOrd="0" presId="urn:microsoft.com/office/officeart/2008/layout/HorizontalMultiLevelHierarchy"/>
    <dgm:cxn modelId="{BCC856C7-898F-498A-83EA-06151D9B33BA}" type="presOf" srcId="{3E84EC2D-0B21-497B-A905-8A0E12976471}" destId="{290BCC5A-06F4-4315-871B-FBCB660D4924}" srcOrd="0" destOrd="0" presId="urn:microsoft.com/office/officeart/2008/layout/HorizontalMultiLevelHierarchy"/>
    <dgm:cxn modelId="{6C0C1FCA-DD18-45C0-87FA-7B825F4171BE}" srcId="{4B3222B9-A28D-4F4F-BCEB-C08E381F1DFD}" destId="{1A0C492E-70BE-448D-953F-A5E0C9922350}" srcOrd="0" destOrd="0" parTransId="{C15A6DBC-E9FE-42B4-8D55-90E6C4605484}" sibTransId="{E2F1BACA-7583-4B75-95F1-01F163497B92}"/>
    <dgm:cxn modelId="{C4C6F6EB-001C-4BB8-8014-866130A65B56}" type="presOf" srcId="{5369BA88-9D90-4C53-A1DC-2333A2E3F599}" destId="{6F8D3145-0AF2-49EC-A08E-574AE790972D}" srcOrd="0" destOrd="0" presId="urn:microsoft.com/office/officeart/2008/layout/HorizontalMultiLevelHierarchy"/>
    <dgm:cxn modelId="{6720E91F-B58E-4F56-8A92-F488183D9096}" type="presParOf" srcId="{2513BD48-FDDD-4102-960A-CA56FEB6C7D0}" destId="{4C4B7160-ABF1-40A4-8498-56F2589B9D25}" srcOrd="0" destOrd="0" presId="urn:microsoft.com/office/officeart/2008/layout/HorizontalMultiLevelHierarchy"/>
    <dgm:cxn modelId="{FFCB03CC-76CD-4578-BA48-C453B0786AB7}" type="presParOf" srcId="{4C4B7160-ABF1-40A4-8498-56F2589B9D25}" destId="{8F951A7D-6657-43B0-9BEA-AE4C86E35103}" srcOrd="0" destOrd="0" presId="urn:microsoft.com/office/officeart/2008/layout/HorizontalMultiLevelHierarchy"/>
    <dgm:cxn modelId="{C325DA5D-1130-4DF6-B002-1796FD8A328F}" type="presParOf" srcId="{4C4B7160-ABF1-40A4-8498-56F2589B9D25}" destId="{7E3A410A-5B86-4E12-BEFB-9D287EB5F58A}" srcOrd="1" destOrd="0" presId="urn:microsoft.com/office/officeart/2008/layout/HorizontalMultiLevelHierarchy"/>
    <dgm:cxn modelId="{CEA047D0-2099-4001-8789-AE39A710BADF}" type="presParOf" srcId="{7E3A410A-5B86-4E12-BEFB-9D287EB5F58A}" destId="{290BCC5A-06F4-4315-871B-FBCB660D4924}" srcOrd="0" destOrd="0" presId="urn:microsoft.com/office/officeart/2008/layout/HorizontalMultiLevelHierarchy"/>
    <dgm:cxn modelId="{87EC5885-5AAD-4CBF-B31B-27244D96DA1C}" type="presParOf" srcId="{290BCC5A-06F4-4315-871B-FBCB660D4924}" destId="{FE017ECD-DE2E-4434-B435-4394EC769609}" srcOrd="0" destOrd="0" presId="urn:microsoft.com/office/officeart/2008/layout/HorizontalMultiLevelHierarchy"/>
    <dgm:cxn modelId="{4ACCBA34-3F11-4073-BE92-77BF6E98C9F0}" type="presParOf" srcId="{7E3A410A-5B86-4E12-BEFB-9D287EB5F58A}" destId="{81CB0268-989B-4DD6-BBC5-275C62FD157C}" srcOrd="1" destOrd="0" presId="urn:microsoft.com/office/officeart/2008/layout/HorizontalMultiLevelHierarchy"/>
    <dgm:cxn modelId="{B204A474-8AC7-4F12-8E6E-F29C2ED28669}" type="presParOf" srcId="{81CB0268-989B-4DD6-BBC5-275C62FD157C}" destId="{34373591-026E-41D0-BFC9-58D3B1F44D5A}" srcOrd="0" destOrd="0" presId="urn:microsoft.com/office/officeart/2008/layout/HorizontalMultiLevelHierarchy"/>
    <dgm:cxn modelId="{62CB7B4D-DA49-4BE1-AF63-EDA4FB4C16F4}" type="presParOf" srcId="{81CB0268-989B-4DD6-BBC5-275C62FD157C}" destId="{601FF2C1-70F0-4CD5-A668-2CE2C546E0FE}" srcOrd="1" destOrd="0" presId="urn:microsoft.com/office/officeart/2008/layout/HorizontalMultiLevelHierarchy"/>
    <dgm:cxn modelId="{DA9C3232-1E8D-48A2-A1E6-707BEE9A6254}" type="presParOf" srcId="{601FF2C1-70F0-4CD5-A668-2CE2C546E0FE}" destId="{6F8D3145-0AF2-49EC-A08E-574AE790972D}" srcOrd="0" destOrd="0" presId="urn:microsoft.com/office/officeart/2008/layout/HorizontalMultiLevelHierarchy"/>
    <dgm:cxn modelId="{249CD412-881E-4DCA-8549-2571355E0BDF}" type="presParOf" srcId="{6F8D3145-0AF2-49EC-A08E-574AE790972D}" destId="{B34C6752-AB9B-4E1B-8286-DAB06FB64C20}" srcOrd="0" destOrd="0" presId="urn:microsoft.com/office/officeart/2008/layout/HorizontalMultiLevelHierarchy"/>
    <dgm:cxn modelId="{3C926AB4-5A1A-4ED1-B0A1-AA38A767AF00}" type="presParOf" srcId="{601FF2C1-70F0-4CD5-A668-2CE2C546E0FE}" destId="{72FCD715-1B3C-489A-8227-B9DD34D05AA5}" srcOrd="1" destOrd="0" presId="urn:microsoft.com/office/officeart/2008/layout/HorizontalMultiLevelHierarchy"/>
    <dgm:cxn modelId="{88DEFC80-DDA4-4092-8001-9D149339602B}" type="presParOf" srcId="{72FCD715-1B3C-489A-8227-B9DD34D05AA5}" destId="{8ADACE5C-CB61-40C8-88CE-53F798355F2A}" srcOrd="0" destOrd="0" presId="urn:microsoft.com/office/officeart/2008/layout/HorizontalMultiLevelHierarchy"/>
    <dgm:cxn modelId="{745E49A4-D4B4-4C91-BD9B-97C8A3B7823C}" type="presParOf" srcId="{72FCD715-1B3C-489A-8227-B9DD34D05AA5}" destId="{8BE3CAE8-8630-4102-895B-CFFA08473BD5}" srcOrd="1" destOrd="0" presId="urn:microsoft.com/office/officeart/2008/layout/HorizontalMultiLevelHierarchy"/>
    <dgm:cxn modelId="{3DD9A86F-A1B4-4D65-9021-F75D41927BC0}" type="presParOf" srcId="{7E3A410A-5B86-4E12-BEFB-9D287EB5F58A}" destId="{2A5B04BA-73B0-4CA0-9083-07423638E6CD}" srcOrd="2" destOrd="0" presId="urn:microsoft.com/office/officeart/2008/layout/HorizontalMultiLevelHierarchy"/>
    <dgm:cxn modelId="{8120C7C3-303A-4BA1-B310-624EE381CF5B}" type="presParOf" srcId="{2A5B04BA-73B0-4CA0-9083-07423638E6CD}" destId="{D3A0A083-D41B-44E9-9B15-EC2300DE5C77}" srcOrd="0" destOrd="0" presId="urn:microsoft.com/office/officeart/2008/layout/HorizontalMultiLevelHierarchy"/>
    <dgm:cxn modelId="{6D603713-AF3B-448E-94F5-B3FB8FA545F7}" type="presParOf" srcId="{7E3A410A-5B86-4E12-BEFB-9D287EB5F58A}" destId="{5C72253D-118F-47AB-BA61-3A67996DFF17}" srcOrd="3" destOrd="0" presId="urn:microsoft.com/office/officeart/2008/layout/HorizontalMultiLevelHierarchy"/>
    <dgm:cxn modelId="{1FF78A69-AFB8-4B88-BA50-87026106A8D6}" type="presParOf" srcId="{5C72253D-118F-47AB-BA61-3A67996DFF17}" destId="{8C573D12-0237-49AC-8DCB-C743F93AE152}" srcOrd="0" destOrd="0" presId="urn:microsoft.com/office/officeart/2008/layout/HorizontalMultiLevelHierarchy"/>
    <dgm:cxn modelId="{63498612-D0AA-4E6B-9127-ED5FCDB1BD7F}" type="presParOf" srcId="{5C72253D-118F-47AB-BA61-3A67996DFF17}" destId="{48431B00-2A06-4D4F-A309-2C26EF248FF9}" srcOrd="1" destOrd="0" presId="urn:microsoft.com/office/officeart/2008/layout/HorizontalMultiLevelHierarchy"/>
    <dgm:cxn modelId="{5681CA6D-26E8-47C0-84F3-D348B6177F9E}" type="presParOf" srcId="{48431B00-2A06-4D4F-A309-2C26EF248FF9}" destId="{6F760488-C249-4D93-B3D3-9D7B81F477D1}" srcOrd="0" destOrd="0" presId="urn:microsoft.com/office/officeart/2008/layout/HorizontalMultiLevelHierarchy"/>
    <dgm:cxn modelId="{394C6069-7105-4118-92E4-69599C123BF4}" type="presParOf" srcId="{6F760488-C249-4D93-B3D3-9D7B81F477D1}" destId="{45BCEC32-D45A-4700-9409-02AE0A690DBE}" srcOrd="0" destOrd="0" presId="urn:microsoft.com/office/officeart/2008/layout/HorizontalMultiLevelHierarchy"/>
    <dgm:cxn modelId="{89752501-0D01-42BE-A2CA-251BE1620F1E}" type="presParOf" srcId="{48431B00-2A06-4D4F-A309-2C26EF248FF9}" destId="{9407F6FB-F63D-4324-9456-EDD21065E37F}" srcOrd="1" destOrd="0" presId="urn:microsoft.com/office/officeart/2008/layout/HorizontalMultiLevelHierarchy"/>
    <dgm:cxn modelId="{1355F7DC-2FA9-47D7-B039-C0194A0E66D2}" type="presParOf" srcId="{9407F6FB-F63D-4324-9456-EDD21065E37F}" destId="{56A6D409-A01F-4152-ABAE-E83EDBEFFC90}" srcOrd="0" destOrd="0" presId="urn:microsoft.com/office/officeart/2008/layout/HorizontalMultiLevelHierarchy"/>
    <dgm:cxn modelId="{D1C8BED7-1E01-4921-B54E-932F20837E48}" type="presParOf" srcId="{9407F6FB-F63D-4324-9456-EDD21065E37F}" destId="{25989F29-38C4-4902-A3E5-C966153BA289}" srcOrd="1" destOrd="0" presId="urn:microsoft.com/office/officeart/2008/layout/HorizontalMultiLevelHierarchy"/>
    <dgm:cxn modelId="{FF567961-2863-4D9C-B361-D937ACB51DC1}" type="presParOf" srcId="{7E3A410A-5B86-4E12-BEFB-9D287EB5F58A}" destId="{E4FD3C95-D53E-4C6D-8CD9-F4C88A05EE0C}" srcOrd="4" destOrd="0" presId="urn:microsoft.com/office/officeart/2008/layout/HorizontalMultiLevelHierarchy"/>
    <dgm:cxn modelId="{CA7D27A8-5635-499F-A644-234F9A333FAC}" type="presParOf" srcId="{E4FD3C95-D53E-4C6D-8CD9-F4C88A05EE0C}" destId="{E5CE4638-5BAB-4ED8-979C-BE00CFB2967F}" srcOrd="0" destOrd="0" presId="urn:microsoft.com/office/officeart/2008/layout/HorizontalMultiLevelHierarchy"/>
    <dgm:cxn modelId="{6C2DE081-7396-4465-832A-B7C3B60A57B4}" type="presParOf" srcId="{7E3A410A-5B86-4E12-BEFB-9D287EB5F58A}" destId="{EC971527-5BBE-4C6A-ADD8-91B032EEF864}" srcOrd="5" destOrd="0" presId="urn:microsoft.com/office/officeart/2008/layout/HorizontalMultiLevelHierarchy"/>
    <dgm:cxn modelId="{CE391163-BFB3-455F-9FA6-4E00DAC1FD81}" type="presParOf" srcId="{EC971527-5BBE-4C6A-ADD8-91B032EEF864}" destId="{064D0859-EDA6-4345-91C0-A94D558B5BBE}" srcOrd="0" destOrd="0" presId="urn:microsoft.com/office/officeart/2008/layout/HorizontalMultiLevelHierarchy"/>
    <dgm:cxn modelId="{EF2BE553-3A61-4EE8-9DAF-7D75D4F5EA8E}" type="presParOf" srcId="{EC971527-5BBE-4C6A-ADD8-91B032EEF864}" destId="{CB681969-5B44-4A2E-AC19-989440DC270E}" srcOrd="1" destOrd="0" presId="urn:microsoft.com/office/officeart/2008/layout/HorizontalMultiLevelHierarchy"/>
    <dgm:cxn modelId="{0758D8FC-0BD9-48BE-A022-8091D0B79F9C}" type="presParOf" srcId="{CB681969-5B44-4A2E-AC19-989440DC270E}" destId="{D94CD753-00AA-4DE7-A3AA-2BACFE243664}" srcOrd="0" destOrd="0" presId="urn:microsoft.com/office/officeart/2008/layout/HorizontalMultiLevelHierarchy"/>
    <dgm:cxn modelId="{49BA0AAB-0B95-4507-A01A-01545FDDE4B2}" type="presParOf" srcId="{D94CD753-00AA-4DE7-A3AA-2BACFE243664}" destId="{CF868981-3B76-4F6C-B79E-12563A57F403}" srcOrd="0" destOrd="0" presId="urn:microsoft.com/office/officeart/2008/layout/HorizontalMultiLevelHierarchy"/>
    <dgm:cxn modelId="{D4EA9083-B6F9-4599-8A5F-10CA416C82FC}" type="presParOf" srcId="{CB681969-5B44-4A2E-AC19-989440DC270E}" destId="{A5A6B1DA-BF35-4B27-AD57-1010FC28BECE}" srcOrd="1" destOrd="0" presId="urn:microsoft.com/office/officeart/2008/layout/HorizontalMultiLevelHierarchy"/>
    <dgm:cxn modelId="{6D005640-EBFC-4538-9E0E-14623A412D22}" type="presParOf" srcId="{A5A6B1DA-BF35-4B27-AD57-1010FC28BECE}" destId="{7B093734-3E8A-4878-BD76-B8C61A231683}" srcOrd="0" destOrd="0" presId="urn:microsoft.com/office/officeart/2008/layout/HorizontalMultiLevelHierarchy"/>
    <dgm:cxn modelId="{01D6C729-18AE-4D1F-AB4C-1955FC8D87FC}" type="presParOf" srcId="{A5A6B1DA-BF35-4B27-AD57-1010FC28BECE}" destId="{F9A15AB8-715F-4278-AB90-7C534AABA0C3}"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CD753-00AA-4DE7-A3AA-2BACFE243664}">
      <dsp:nvSpPr>
        <dsp:cNvPr id="0" name=""/>
        <dsp:cNvSpPr/>
      </dsp:nvSpPr>
      <dsp:spPr>
        <a:xfrm>
          <a:off x="6446527" y="5613817"/>
          <a:ext cx="864835" cy="91440"/>
        </a:xfrm>
        <a:custGeom>
          <a:avLst/>
          <a:gdLst/>
          <a:ahLst/>
          <a:cxnLst/>
          <a:rect l="0" t="0" r="0" b="0"/>
          <a:pathLst>
            <a:path>
              <a:moveTo>
                <a:pt x="0" y="45720"/>
              </a:moveTo>
              <a:lnTo>
                <a:pt x="432417" y="45720"/>
              </a:lnTo>
              <a:lnTo>
                <a:pt x="432417" y="47011"/>
              </a:lnTo>
              <a:lnTo>
                <a:pt x="864835" y="4701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857323" y="5637916"/>
        <a:ext cx="43241" cy="43241"/>
      </dsp:txXfrm>
    </dsp:sp>
    <dsp:sp modelId="{E4FD3C95-D53E-4C6D-8CD9-F4C88A05EE0C}">
      <dsp:nvSpPr>
        <dsp:cNvPr id="0" name=""/>
        <dsp:cNvSpPr/>
      </dsp:nvSpPr>
      <dsp:spPr>
        <a:xfrm>
          <a:off x="1304132" y="3431926"/>
          <a:ext cx="864841" cy="2227611"/>
        </a:xfrm>
        <a:custGeom>
          <a:avLst/>
          <a:gdLst/>
          <a:ahLst/>
          <a:cxnLst/>
          <a:rect l="0" t="0" r="0" b="0"/>
          <a:pathLst>
            <a:path>
              <a:moveTo>
                <a:pt x="0" y="0"/>
              </a:moveTo>
              <a:lnTo>
                <a:pt x="432420" y="0"/>
              </a:lnTo>
              <a:lnTo>
                <a:pt x="432420" y="2227611"/>
              </a:lnTo>
              <a:lnTo>
                <a:pt x="864841" y="222761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676812" y="4485992"/>
        <a:ext cx="119480" cy="119480"/>
      </dsp:txXfrm>
    </dsp:sp>
    <dsp:sp modelId="{6F760488-C249-4D93-B3D3-9D7B81F477D1}">
      <dsp:nvSpPr>
        <dsp:cNvPr id="0" name=""/>
        <dsp:cNvSpPr/>
      </dsp:nvSpPr>
      <dsp:spPr>
        <a:xfrm>
          <a:off x="6457392" y="3323488"/>
          <a:ext cx="853970" cy="91440"/>
        </a:xfrm>
        <a:custGeom>
          <a:avLst/>
          <a:gdLst/>
          <a:ahLst/>
          <a:cxnLst/>
          <a:rect l="0" t="0" r="0" b="0"/>
          <a:pathLst>
            <a:path>
              <a:moveTo>
                <a:pt x="0" y="45720"/>
              </a:moveTo>
              <a:lnTo>
                <a:pt x="426985" y="45720"/>
              </a:lnTo>
              <a:lnTo>
                <a:pt x="426985" y="50167"/>
              </a:lnTo>
              <a:lnTo>
                <a:pt x="853970" y="50167"/>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863027" y="3347858"/>
        <a:ext cx="42699" cy="42699"/>
      </dsp:txXfrm>
    </dsp:sp>
    <dsp:sp modelId="{2A5B04BA-73B0-4CA0-9083-07423638E6CD}">
      <dsp:nvSpPr>
        <dsp:cNvPr id="0" name=""/>
        <dsp:cNvSpPr/>
      </dsp:nvSpPr>
      <dsp:spPr>
        <a:xfrm>
          <a:off x="1304132" y="3323488"/>
          <a:ext cx="875706" cy="91440"/>
        </a:xfrm>
        <a:custGeom>
          <a:avLst/>
          <a:gdLst/>
          <a:ahLst/>
          <a:cxnLst/>
          <a:rect l="0" t="0" r="0" b="0"/>
          <a:pathLst>
            <a:path>
              <a:moveTo>
                <a:pt x="0" y="108438"/>
              </a:moveTo>
              <a:lnTo>
                <a:pt x="437853" y="108438"/>
              </a:lnTo>
              <a:lnTo>
                <a:pt x="437853" y="45720"/>
              </a:lnTo>
              <a:lnTo>
                <a:pt x="875706" y="4572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720036" y="3347259"/>
        <a:ext cx="43897" cy="43897"/>
      </dsp:txXfrm>
    </dsp:sp>
    <dsp:sp modelId="{6F8D3145-0AF2-49EC-A08E-574AE790972D}">
      <dsp:nvSpPr>
        <dsp:cNvPr id="0" name=""/>
        <dsp:cNvSpPr/>
      </dsp:nvSpPr>
      <dsp:spPr>
        <a:xfrm>
          <a:off x="6446527" y="1316155"/>
          <a:ext cx="855510" cy="91440"/>
        </a:xfrm>
        <a:custGeom>
          <a:avLst/>
          <a:gdLst/>
          <a:ahLst/>
          <a:cxnLst/>
          <a:rect l="0" t="0" r="0" b="0"/>
          <a:pathLst>
            <a:path>
              <a:moveTo>
                <a:pt x="0" y="45720"/>
              </a:moveTo>
              <a:lnTo>
                <a:pt x="427755" y="45720"/>
              </a:lnTo>
              <a:lnTo>
                <a:pt x="427755" y="95290"/>
              </a:lnTo>
              <a:lnTo>
                <a:pt x="855510" y="9529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852858" y="1340451"/>
        <a:ext cx="42847" cy="42847"/>
      </dsp:txXfrm>
    </dsp:sp>
    <dsp:sp modelId="{290BCC5A-06F4-4315-871B-FBCB660D4924}">
      <dsp:nvSpPr>
        <dsp:cNvPr id="0" name=""/>
        <dsp:cNvSpPr/>
      </dsp:nvSpPr>
      <dsp:spPr>
        <a:xfrm>
          <a:off x="1304132" y="1361875"/>
          <a:ext cx="864841" cy="2070051"/>
        </a:xfrm>
        <a:custGeom>
          <a:avLst/>
          <a:gdLst/>
          <a:ahLst/>
          <a:cxnLst/>
          <a:rect l="0" t="0" r="0" b="0"/>
          <a:pathLst>
            <a:path>
              <a:moveTo>
                <a:pt x="0" y="2070051"/>
              </a:moveTo>
              <a:lnTo>
                <a:pt x="432420" y="2070051"/>
              </a:lnTo>
              <a:lnTo>
                <a:pt x="432420" y="0"/>
              </a:lnTo>
              <a:lnTo>
                <a:pt x="864841" y="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680466" y="2340814"/>
        <a:ext cx="112172" cy="112172"/>
      </dsp:txXfrm>
    </dsp:sp>
    <dsp:sp modelId="{8F951A7D-6657-43B0-9BEA-AE4C86E35103}">
      <dsp:nvSpPr>
        <dsp:cNvPr id="0" name=""/>
        <dsp:cNvSpPr/>
      </dsp:nvSpPr>
      <dsp:spPr>
        <a:xfrm rot="16200000">
          <a:off x="-2779860" y="2779860"/>
          <a:ext cx="6863852" cy="1304132"/>
        </a:xfrm>
        <a:prstGeom prst="rect">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METHODO LOGY</a:t>
          </a:r>
          <a:endParaRPr lang="en-IN" sz="3200" kern="1200" dirty="0"/>
        </a:p>
      </dsp:txBody>
      <dsp:txXfrm>
        <a:off x="-2779860" y="2779860"/>
        <a:ext cx="6863852" cy="1304132"/>
      </dsp:txXfrm>
    </dsp:sp>
    <dsp:sp modelId="{34373591-026E-41D0-BFC9-58D3B1F44D5A}">
      <dsp:nvSpPr>
        <dsp:cNvPr id="0" name=""/>
        <dsp:cNvSpPr/>
      </dsp:nvSpPr>
      <dsp:spPr>
        <a:xfrm>
          <a:off x="2168973" y="709809"/>
          <a:ext cx="4277553" cy="130413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none" kern="1200" dirty="0">
              <a:latin typeface="Times New Roman" panose="02020603050405020304" pitchFamily="18" charset="0"/>
              <a:cs typeface="Times New Roman" pitchFamily="18" charset="0"/>
            </a:rPr>
            <a:t>Literature Review</a:t>
          </a:r>
          <a:endParaRPr lang="en-IN" sz="2800" kern="1200" dirty="0">
            <a:latin typeface="Times New Roman" panose="02020603050405020304" pitchFamily="18" charset="0"/>
            <a:cs typeface="Times New Roman" panose="02020603050405020304" pitchFamily="18" charset="0"/>
          </a:endParaRPr>
        </a:p>
      </dsp:txBody>
      <dsp:txXfrm>
        <a:off x="2168973" y="709809"/>
        <a:ext cx="4277553" cy="1304132"/>
      </dsp:txXfrm>
    </dsp:sp>
    <dsp:sp modelId="{8ADACE5C-CB61-40C8-88CE-53F798355F2A}">
      <dsp:nvSpPr>
        <dsp:cNvPr id="0" name=""/>
        <dsp:cNvSpPr/>
      </dsp:nvSpPr>
      <dsp:spPr>
        <a:xfrm>
          <a:off x="7302037" y="824351"/>
          <a:ext cx="4277553" cy="117418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100000"/>
            </a:lnSpc>
            <a:spcBef>
              <a:spcPct val="0"/>
            </a:spcBef>
            <a:spcAft>
              <a:spcPct val="35000"/>
            </a:spcAft>
            <a:buNone/>
          </a:pPr>
          <a:r>
            <a:rPr lang="en-IN" sz="1600" b="1" kern="1200" dirty="0">
              <a:solidFill>
                <a:schemeClr val="tx1"/>
              </a:solidFill>
              <a:latin typeface="Times New Roman" panose="02020603050405020304" pitchFamily="18" charset="0"/>
              <a:cs typeface="Times New Roman" panose="02020603050405020304" pitchFamily="18" charset="0"/>
            </a:rPr>
            <a:t>*Summarizing knowledge</a:t>
          </a:r>
        </a:p>
        <a:p>
          <a:pPr marL="0" lvl="0" indent="0" algn="l" defTabSz="711200">
            <a:lnSpc>
              <a:spcPct val="100000"/>
            </a:lnSpc>
            <a:spcBef>
              <a:spcPct val="0"/>
            </a:spcBef>
            <a:spcAft>
              <a:spcPct val="35000"/>
            </a:spcAft>
            <a:buNone/>
          </a:pPr>
          <a:r>
            <a:rPr lang="en-IN" sz="1600" b="1" kern="1200" dirty="0">
              <a:solidFill>
                <a:schemeClr val="tx1"/>
              </a:solidFill>
              <a:latin typeface="Times New Roman" panose="02020603050405020304" pitchFamily="18" charset="0"/>
              <a:cs typeface="Times New Roman" panose="02020603050405020304" pitchFamily="18" charset="0"/>
            </a:rPr>
            <a:t>*Significance of research problem</a:t>
          </a:r>
        </a:p>
        <a:p>
          <a:pPr marL="0" lvl="0" indent="0" algn="l" defTabSz="711200">
            <a:lnSpc>
              <a:spcPct val="100000"/>
            </a:lnSpc>
            <a:spcBef>
              <a:spcPct val="0"/>
            </a:spcBef>
            <a:spcAft>
              <a:spcPct val="35000"/>
            </a:spcAft>
            <a:buNone/>
          </a:pPr>
          <a:r>
            <a:rPr lang="en-IN" sz="1600" b="1" kern="1200" dirty="0">
              <a:solidFill>
                <a:schemeClr val="tx1"/>
              </a:solidFill>
              <a:latin typeface="Times New Roman" panose="02020603050405020304" pitchFamily="18" charset="0"/>
              <a:cs typeface="Times New Roman" panose="02020603050405020304" pitchFamily="18" charset="0"/>
            </a:rPr>
            <a:t>*</a:t>
          </a:r>
          <a:r>
            <a:rPr lang="en-US" sz="1600" b="1" kern="1200" dirty="0">
              <a:solidFill>
                <a:schemeClr val="tx1"/>
              </a:solidFill>
              <a:latin typeface="Times New Roman" panose="02020603050405020304" pitchFamily="18" charset="0"/>
              <a:cs typeface="Times New Roman" panose="02020603050405020304" pitchFamily="18" charset="0"/>
            </a:rPr>
            <a:t>Study of previous work</a:t>
          </a:r>
          <a:endParaRPr lang="en-IN" sz="1600" b="1" kern="1200" dirty="0">
            <a:solidFill>
              <a:schemeClr val="tx1"/>
            </a:solidFill>
            <a:latin typeface="Times New Roman" panose="02020603050405020304" pitchFamily="18" charset="0"/>
            <a:cs typeface="Times New Roman" panose="02020603050405020304" pitchFamily="18" charset="0"/>
          </a:endParaRPr>
        </a:p>
      </dsp:txBody>
      <dsp:txXfrm>
        <a:off x="7302037" y="824351"/>
        <a:ext cx="4277553" cy="1174188"/>
      </dsp:txXfrm>
    </dsp:sp>
    <dsp:sp modelId="{8C573D12-0237-49AC-8DCB-C743F93AE152}">
      <dsp:nvSpPr>
        <dsp:cNvPr id="0" name=""/>
        <dsp:cNvSpPr/>
      </dsp:nvSpPr>
      <dsp:spPr>
        <a:xfrm>
          <a:off x="2179838" y="2717142"/>
          <a:ext cx="4277553" cy="130413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none" kern="1200" dirty="0">
              <a:latin typeface="Times New Roman" panose="02020603050405020304" pitchFamily="18" charset="0"/>
              <a:cs typeface="Times New Roman" pitchFamily="18" charset="0"/>
            </a:rPr>
            <a:t>Field Method</a:t>
          </a:r>
          <a:endParaRPr lang="en-IN" sz="2800" u="none" kern="1200" dirty="0"/>
        </a:p>
      </dsp:txBody>
      <dsp:txXfrm>
        <a:off x="2179838" y="2717142"/>
        <a:ext cx="4277553" cy="1304132"/>
      </dsp:txXfrm>
    </dsp:sp>
    <dsp:sp modelId="{56A6D409-A01F-4152-ABAE-E83EDBEFFC90}">
      <dsp:nvSpPr>
        <dsp:cNvPr id="0" name=""/>
        <dsp:cNvSpPr/>
      </dsp:nvSpPr>
      <dsp:spPr>
        <a:xfrm>
          <a:off x="7311362" y="2307136"/>
          <a:ext cx="4277553" cy="213303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*Chronologically constrained sections   </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*Fluvial architecture</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*Paleosol-bearing horizons</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*Sampling of representative paleosols samples</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(Undisturbed sampling and bulk sampling)</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 Macromorphology</a:t>
          </a:r>
          <a:endParaRPr lang="en-IN" sz="1600" b="1" kern="1200" dirty="0">
            <a:solidFill>
              <a:schemeClr val="tx1"/>
            </a:solidFill>
          </a:endParaRPr>
        </a:p>
      </dsp:txBody>
      <dsp:txXfrm>
        <a:off x="7311362" y="2307136"/>
        <a:ext cx="4277553" cy="2133038"/>
      </dsp:txXfrm>
    </dsp:sp>
    <dsp:sp modelId="{064D0859-EDA6-4345-91C0-A94D558B5BBE}">
      <dsp:nvSpPr>
        <dsp:cNvPr id="0" name=""/>
        <dsp:cNvSpPr/>
      </dsp:nvSpPr>
      <dsp:spPr>
        <a:xfrm>
          <a:off x="2168973" y="5007471"/>
          <a:ext cx="4277553" cy="130413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none" kern="1200" dirty="0">
              <a:latin typeface="Times New Roman" panose="02020603050405020304" pitchFamily="18" charset="0"/>
              <a:cs typeface="Times New Roman" pitchFamily="18" charset="0"/>
            </a:rPr>
            <a:t>Laboratory Method</a:t>
          </a:r>
          <a:endParaRPr lang="en-IN" sz="2800" u="none" kern="1200" dirty="0"/>
        </a:p>
      </dsp:txBody>
      <dsp:txXfrm>
        <a:off x="2168973" y="5007471"/>
        <a:ext cx="4277553" cy="1304132"/>
      </dsp:txXfrm>
    </dsp:sp>
    <dsp:sp modelId="{7B093734-3E8A-4878-BD76-B8C61A231683}">
      <dsp:nvSpPr>
        <dsp:cNvPr id="0" name=""/>
        <dsp:cNvSpPr/>
      </dsp:nvSpPr>
      <dsp:spPr>
        <a:xfrm>
          <a:off x="7311362" y="4735364"/>
          <a:ext cx="4277553" cy="185092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*Slide preparation for Micromorphology</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*Particle Size Distribution</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*Oriented clay(slide) for XRD Analysis</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*Sample preparation for XRF Analysis</a:t>
          </a:r>
        </a:p>
        <a:p>
          <a:pPr marL="0" lvl="0" indent="0" algn="just" defTabSz="711200">
            <a:lnSpc>
              <a:spcPct val="10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a:t>
          </a:r>
          <a:r>
            <a:rPr lang="en-US" sz="1600" b="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Stable </a:t>
          </a:r>
          <a:r>
            <a:rPr lang="en-US" sz="16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isotope geochemistry</a:t>
          </a:r>
          <a:endParaRPr lang="en-US" sz="1600" b="1" kern="1200" dirty="0">
            <a:solidFill>
              <a:schemeClr val="tx1"/>
            </a:solidFill>
            <a:latin typeface="Times New Roman" panose="02020603050405020304" pitchFamily="18" charset="0"/>
            <a:cs typeface="Times New Roman" panose="02020603050405020304" pitchFamily="18" charset="0"/>
          </a:endParaRPr>
        </a:p>
      </dsp:txBody>
      <dsp:txXfrm>
        <a:off x="7311362" y="4735364"/>
        <a:ext cx="4277553" cy="18509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CC7E23-DA21-4DBF-BA97-CDC4E317E541}" type="datetimeFigureOut">
              <a:rPr lang="en-US" smtClean="0"/>
              <a:pPr/>
              <a:t>4/24/2023</a:t>
            </a:fld>
            <a:endParaRPr lang="en-IN"/>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7006CD-56CE-4B69-9FE2-C6D8757BAF97}" type="slidenum">
              <a:rPr lang="en-IN" smtClean="0"/>
              <a:pPr/>
              <a:t>‹#›</a:t>
            </a:fld>
            <a:endParaRPr lang="en-IN"/>
          </a:p>
        </p:txBody>
      </p:sp>
    </p:spTree>
    <p:extLst>
      <p:ext uri="{BB962C8B-B14F-4D97-AF65-F5344CB8AC3E}">
        <p14:creationId xmlns:p14="http://schemas.microsoft.com/office/powerpoint/2010/main" val="3189544484"/>
      </p:ext>
    </p:extLst>
  </p:cSld>
  <p:clrMap bg1="lt1" tx1="dk1" bg2="lt2" tx2="dk2" accent1="accent1" accent2="accent2" accent3="accent3" accent4="accent4" accent5="accent5" accent6="accent6" hlink="hlink" folHlink="folHlink"/>
  <p:notesStyle>
    <a:lvl1pPr marL="0" algn="l" defTabSz="1096536" rtl="0" eaLnBrk="1" latinLnBrk="0" hangingPunct="1">
      <a:defRPr sz="1400" kern="1200">
        <a:solidFill>
          <a:schemeClr val="tx1"/>
        </a:solidFill>
        <a:latin typeface="+mn-lt"/>
        <a:ea typeface="+mn-ea"/>
        <a:cs typeface="+mn-cs"/>
      </a:defRPr>
    </a:lvl1pPr>
    <a:lvl2pPr marL="548270" algn="l" defTabSz="1096536" rtl="0" eaLnBrk="1" latinLnBrk="0" hangingPunct="1">
      <a:defRPr sz="1400" kern="1200">
        <a:solidFill>
          <a:schemeClr val="tx1"/>
        </a:solidFill>
        <a:latin typeface="+mn-lt"/>
        <a:ea typeface="+mn-ea"/>
        <a:cs typeface="+mn-cs"/>
      </a:defRPr>
    </a:lvl2pPr>
    <a:lvl3pPr marL="1096536" algn="l" defTabSz="1096536" rtl="0" eaLnBrk="1" latinLnBrk="0" hangingPunct="1">
      <a:defRPr sz="1400" kern="1200">
        <a:solidFill>
          <a:schemeClr val="tx1"/>
        </a:solidFill>
        <a:latin typeface="+mn-lt"/>
        <a:ea typeface="+mn-ea"/>
        <a:cs typeface="+mn-cs"/>
      </a:defRPr>
    </a:lvl3pPr>
    <a:lvl4pPr marL="1644805" algn="l" defTabSz="1096536" rtl="0" eaLnBrk="1" latinLnBrk="0" hangingPunct="1">
      <a:defRPr sz="1400" kern="1200">
        <a:solidFill>
          <a:schemeClr val="tx1"/>
        </a:solidFill>
        <a:latin typeface="+mn-lt"/>
        <a:ea typeface="+mn-ea"/>
        <a:cs typeface="+mn-cs"/>
      </a:defRPr>
    </a:lvl4pPr>
    <a:lvl5pPr marL="2193074" algn="l" defTabSz="1096536" rtl="0" eaLnBrk="1" latinLnBrk="0" hangingPunct="1">
      <a:defRPr sz="1400" kern="1200">
        <a:solidFill>
          <a:schemeClr val="tx1"/>
        </a:solidFill>
        <a:latin typeface="+mn-lt"/>
        <a:ea typeface="+mn-ea"/>
        <a:cs typeface="+mn-cs"/>
      </a:defRPr>
    </a:lvl5pPr>
    <a:lvl6pPr marL="2741341" algn="l" defTabSz="1096536" rtl="0" eaLnBrk="1" latinLnBrk="0" hangingPunct="1">
      <a:defRPr sz="1400" kern="1200">
        <a:solidFill>
          <a:schemeClr val="tx1"/>
        </a:solidFill>
        <a:latin typeface="+mn-lt"/>
        <a:ea typeface="+mn-ea"/>
        <a:cs typeface="+mn-cs"/>
      </a:defRPr>
    </a:lvl6pPr>
    <a:lvl7pPr marL="3289608" algn="l" defTabSz="1096536" rtl="0" eaLnBrk="1" latinLnBrk="0" hangingPunct="1">
      <a:defRPr sz="1400" kern="1200">
        <a:solidFill>
          <a:schemeClr val="tx1"/>
        </a:solidFill>
        <a:latin typeface="+mn-lt"/>
        <a:ea typeface="+mn-ea"/>
        <a:cs typeface="+mn-cs"/>
      </a:defRPr>
    </a:lvl7pPr>
    <a:lvl8pPr marL="3837879" algn="l" defTabSz="1096536" rtl="0" eaLnBrk="1" latinLnBrk="0" hangingPunct="1">
      <a:defRPr sz="1400" kern="1200">
        <a:solidFill>
          <a:schemeClr val="tx1"/>
        </a:solidFill>
        <a:latin typeface="+mn-lt"/>
        <a:ea typeface="+mn-ea"/>
        <a:cs typeface="+mn-cs"/>
      </a:defRPr>
    </a:lvl8pPr>
    <a:lvl9pPr marL="4386145" algn="l" defTabSz="109653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As we all know that,</a:t>
            </a:r>
            <a:r>
              <a:rPr lang="en-US" baseline="0" dirty="0"/>
              <a:t> </a:t>
            </a:r>
            <a:r>
              <a:rPr lang="en-IN" baseline="0" dirty="0"/>
              <a:t>t</a:t>
            </a:r>
            <a:r>
              <a:rPr lang="en-IN" dirty="0"/>
              <a:t>he Himalayan</a:t>
            </a:r>
            <a:r>
              <a:rPr lang="en-IN" baseline="0" dirty="0"/>
              <a:t> mountain range was formed as a result of collision b/w Indian and Eurasian plate which began at about 55 Ma.</a:t>
            </a:r>
            <a:r>
              <a:rPr lang="en-US" baseline="0" dirty="0"/>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outer part of this range is marked by foreland basin in south that resulted due to the thrust loading and subsidence with synorogenic sedimentation from the hinterland (Raiverman et al., 1983; Burbank et al., 1996).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lowermost part of the Himalayan foreland is marked by marine (Subathu) to continental (Dagshai-Kasauli) formation. It is overlain by the molassic sediments of “Siwalik” </a:t>
            </a:r>
            <a:endParaRPr lang="en-IN"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IN" baseline="0" dirty="0"/>
              <a:t>this is the map showing the </a:t>
            </a:r>
            <a:r>
              <a:rPr lang="en-IN" baseline="0" dirty="0" err="1"/>
              <a:t>siwalik</a:t>
            </a:r>
            <a:r>
              <a:rPr lang="en-IN" baseline="0" dirty="0"/>
              <a:t> from west to east which is bounded by MBT in the north and MFT in the south.</a:t>
            </a:r>
          </a:p>
          <a:p>
            <a:endParaRPr lang="en-IN" dirty="0"/>
          </a:p>
          <a:p>
            <a:r>
              <a:rPr lang="en-IN" dirty="0"/>
              <a:t>HFB</a:t>
            </a:r>
            <a:r>
              <a:rPr lang="en-IN" baseline="0" dirty="0"/>
              <a:t> is divided into number of sub-basin by several basement highs and  </a:t>
            </a:r>
            <a:r>
              <a:rPr lang="en-IN" baseline="0" dirty="0" err="1"/>
              <a:t>and</a:t>
            </a:r>
            <a:r>
              <a:rPr lang="en-IN" baseline="0" dirty="0"/>
              <a:t> lineament</a:t>
            </a:r>
            <a:endParaRPr lang="en-IN" dirty="0"/>
          </a:p>
          <a:p>
            <a:r>
              <a:rPr lang="en-IN" dirty="0"/>
              <a:t>age </a:t>
            </a:r>
            <a:r>
              <a:rPr lang="en-IN" dirty="0" err="1"/>
              <a:t>siwalik</a:t>
            </a:r>
            <a:r>
              <a:rPr lang="en-IN" dirty="0"/>
              <a:t> 16 to 1.5ma</a:t>
            </a:r>
            <a:r>
              <a:rPr lang="en-IN" baseline="0" dirty="0"/>
              <a:t> </a:t>
            </a:r>
            <a:r>
              <a:rPr lang="en-IN" baseline="0" dirty="0" err="1"/>
              <a:t>valdiya</a:t>
            </a:r>
            <a:r>
              <a:rPr lang="en-IN" baseline="0" dirty="0"/>
              <a:t>.</a:t>
            </a:r>
          </a:p>
          <a:p>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1</a:t>
            </a:fld>
            <a:endParaRPr lang="en-IN"/>
          </a:p>
        </p:txBody>
      </p:sp>
    </p:spTree>
    <p:extLst>
      <p:ext uri="{BB962C8B-B14F-4D97-AF65-F5344CB8AC3E}">
        <p14:creationId xmlns:p14="http://schemas.microsoft.com/office/powerpoint/2010/main" val="46663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spcAft>
                <a:spcPts val="0"/>
              </a:spcAft>
            </a:pPr>
            <a:endParaRPr lang="en-IN" dirty="0">
              <a:solidFill>
                <a:srgbClr val="1C1E29"/>
              </a:solidFill>
              <a:latin typeface="Times New Roman" panose="02020603050405020304" pitchFamily="18" charset="0"/>
              <a:ea typeface="Calibri" panose="020F0502020204030204" pitchFamily="34" charset="0"/>
              <a:cs typeface="Times New Roman" panose="02020603050405020304" pitchFamily="18" charset="0"/>
            </a:endParaRPr>
          </a:p>
          <a:p>
            <a:endParaRPr lang="en-IN" dirty="0"/>
          </a:p>
          <a:p>
            <a:pPr indent="457200" algn="just">
              <a:lnSpc>
                <a:spcPct val="150000"/>
              </a:lnSpc>
              <a:spcAft>
                <a:spcPts val="0"/>
              </a:spcAft>
            </a:pPr>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2</a:t>
            </a:fld>
            <a:endParaRPr lang="en-IN"/>
          </a:p>
        </p:txBody>
      </p:sp>
    </p:spTree>
    <p:extLst>
      <p:ext uri="{BB962C8B-B14F-4D97-AF65-F5344CB8AC3E}">
        <p14:creationId xmlns:p14="http://schemas.microsoft.com/office/powerpoint/2010/main" val="8555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1C1E29"/>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1C1E2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9BA6D35-5F0E-4689-BD68-26A7FA1AB287}" type="slidenum">
              <a:rPr lang="en-IN" smtClean="0"/>
              <a:pPr/>
              <a:t>3</a:t>
            </a:fld>
            <a:endParaRPr lang="en-IN"/>
          </a:p>
        </p:txBody>
      </p:sp>
    </p:spTree>
    <p:extLst>
      <p:ext uri="{BB962C8B-B14F-4D97-AF65-F5344CB8AC3E}">
        <p14:creationId xmlns:p14="http://schemas.microsoft.com/office/powerpoint/2010/main" val="259380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4</a:t>
            </a:fld>
            <a:endParaRPr lang="en-IN"/>
          </a:p>
        </p:txBody>
      </p:sp>
    </p:spTree>
    <p:extLst>
      <p:ext uri="{BB962C8B-B14F-4D97-AF65-F5344CB8AC3E}">
        <p14:creationId xmlns:p14="http://schemas.microsoft.com/office/powerpoint/2010/main" val="30468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5</a:t>
            </a:fld>
            <a:endParaRPr lang="en-IN"/>
          </a:p>
        </p:txBody>
      </p:sp>
    </p:spTree>
    <p:extLst>
      <p:ext uri="{BB962C8B-B14F-4D97-AF65-F5344CB8AC3E}">
        <p14:creationId xmlns:p14="http://schemas.microsoft.com/office/powerpoint/2010/main" val="70039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9BA6D35-5F0E-4689-BD68-26A7FA1AB287}" type="slidenum">
              <a:rPr lang="en-IN" smtClean="0"/>
              <a:pPr/>
              <a:t>6</a:t>
            </a:fld>
            <a:endParaRPr lang="en-IN"/>
          </a:p>
        </p:txBody>
      </p:sp>
    </p:spTree>
    <p:extLst>
      <p:ext uri="{BB962C8B-B14F-4D97-AF65-F5344CB8AC3E}">
        <p14:creationId xmlns:p14="http://schemas.microsoft.com/office/powerpoint/2010/main" val="3061529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7</a:t>
            </a:fld>
            <a:endParaRPr lang="en-IN"/>
          </a:p>
        </p:txBody>
      </p:sp>
    </p:spTree>
    <p:extLst>
      <p:ext uri="{BB962C8B-B14F-4D97-AF65-F5344CB8AC3E}">
        <p14:creationId xmlns:p14="http://schemas.microsoft.com/office/powerpoint/2010/main" val="305917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I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I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key pedogenic features as color, roots, mottles, carbonate nodules and pedogenic structures.</a:t>
            </a:r>
            <a:endParaRPr lang="en-IN" dirty="0"/>
          </a:p>
        </p:txBody>
      </p:sp>
      <p:sp>
        <p:nvSpPr>
          <p:cNvPr id="4" name="Slide Number Placeholder 3"/>
          <p:cNvSpPr>
            <a:spLocks noGrp="1"/>
          </p:cNvSpPr>
          <p:nvPr>
            <p:ph type="sldNum" sz="quarter" idx="10"/>
          </p:nvPr>
        </p:nvSpPr>
        <p:spPr/>
        <p:txBody>
          <a:bodyPr/>
          <a:lstStyle/>
          <a:p>
            <a:fld id="{19BA6D35-5F0E-4689-BD68-26A7FA1AB287}" type="slidenum">
              <a:rPr lang="en-IN" smtClean="0"/>
              <a:pPr/>
              <a:t>16</a:t>
            </a:fld>
            <a:endParaRPr lang="en-IN"/>
          </a:p>
        </p:txBody>
      </p:sp>
    </p:spTree>
    <p:extLst>
      <p:ext uri="{BB962C8B-B14F-4D97-AF65-F5344CB8AC3E}">
        <p14:creationId xmlns:p14="http://schemas.microsoft.com/office/powerpoint/2010/main" val="138081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1681-4F20-8389-56D8-9432609D39C2}"/>
              </a:ext>
            </a:extLst>
          </p:cNvPr>
          <p:cNvSpPr>
            <a:spLocks noGrp="1"/>
          </p:cNvSpPr>
          <p:nvPr>
            <p:ph type="ctrTitle"/>
          </p:nvPr>
        </p:nvSpPr>
        <p:spPr>
          <a:xfrm>
            <a:off x="1560314" y="1149123"/>
            <a:ext cx="9361885" cy="2444527"/>
          </a:xfrm>
        </p:spPr>
        <p:txBody>
          <a:bodyPr anchor="b"/>
          <a:lstStyle>
            <a:lvl1pPr algn="ctr">
              <a:defRPr sz="6143"/>
            </a:lvl1pPr>
          </a:lstStyle>
          <a:p>
            <a:r>
              <a:rPr lang="en-US"/>
              <a:t>Click to edit Master title style</a:t>
            </a:r>
            <a:endParaRPr lang="en-IN"/>
          </a:p>
        </p:txBody>
      </p:sp>
      <p:sp>
        <p:nvSpPr>
          <p:cNvPr id="3" name="Subtitle 2">
            <a:extLst>
              <a:ext uri="{FF2B5EF4-FFF2-40B4-BE49-F238E27FC236}">
                <a16:creationId xmlns:a16="http://schemas.microsoft.com/office/drawing/2014/main" id="{73325B97-AEF5-A207-2490-B1563026A34D}"/>
              </a:ext>
            </a:extLst>
          </p:cNvPr>
          <p:cNvSpPr>
            <a:spLocks noGrp="1"/>
          </p:cNvSpPr>
          <p:nvPr>
            <p:ph type="subTitle" idx="1"/>
          </p:nvPr>
        </p:nvSpPr>
        <p:spPr>
          <a:xfrm>
            <a:off x="1560314" y="3687920"/>
            <a:ext cx="9361885" cy="1695240"/>
          </a:xfrm>
        </p:spPr>
        <p:txBody>
          <a:bodyPr/>
          <a:lstStyle>
            <a:lvl1pPr marL="0" indent="0" algn="ctr">
              <a:buNone/>
              <a:defRPr sz="2457"/>
            </a:lvl1pPr>
            <a:lvl2pPr marL="468081" indent="0" algn="ctr">
              <a:buNone/>
              <a:defRPr sz="2048"/>
            </a:lvl2pPr>
            <a:lvl3pPr marL="936163" indent="0" algn="ctr">
              <a:buNone/>
              <a:defRPr sz="1843"/>
            </a:lvl3pPr>
            <a:lvl4pPr marL="1404244" indent="0" algn="ctr">
              <a:buNone/>
              <a:defRPr sz="1638"/>
            </a:lvl4pPr>
            <a:lvl5pPr marL="1872325" indent="0" algn="ctr">
              <a:buNone/>
              <a:defRPr sz="1638"/>
            </a:lvl5pPr>
            <a:lvl6pPr marL="2340407" indent="0" algn="ctr">
              <a:buNone/>
              <a:defRPr sz="1638"/>
            </a:lvl6pPr>
            <a:lvl7pPr marL="2808488" indent="0" algn="ctr">
              <a:buNone/>
              <a:defRPr sz="1638"/>
            </a:lvl7pPr>
            <a:lvl8pPr marL="3276570" indent="0" algn="ctr">
              <a:buNone/>
              <a:defRPr sz="1638"/>
            </a:lvl8pPr>
            <a:lvl9pPr marL="3744651" indent="0" algn="ctr">
              <a:buNone/>
              <a:defRPr sz="1638"/>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BE51524-85B6-ACB5-3E7A-35014D89EF1B}"/>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22BC8CE9-19F3-C166-C533-C606DDA2E0A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A464D36-575B-B7AF-F3A7-B759912D6062}"/>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284275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C7C1-2133-894F-2FDE-1F92CE3D8E0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8204C48-09EF-62B4-CE22-0AD249B8AC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EFB593-E3F8-BF92-85C0-36EBD1FE61B1}"/>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2BF09B33-EDB5-676E-3EE8-93B2B44697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83E4612-C90B-2548-CFDB-8166CE3245A1}"/>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423203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C8420-2149-BC69-9599-3C09393E5DCC}"/>
              </a:ext>
            </a:extLst>
          </p:cNvPr>
          <p:cNvSpPr>
            <a:spLocks noGrp="1"/>
          </p:cNvSpPr>
          <p:nvPr>
            <p:ph type="title" orient="vert"/>
          </p:nvPr>
        </p:nvSpPr>
        <p:spPr>
          <a:xfrm>
            <a:off x="8932798" y="373830"/>
            <a:ext cx="2691542" cy="595040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DA5839E-C57E-AF00-0FA5-67B9E2D5F302}"/>
              </a:ext>
            </a:extLst>
          </p:cNvPr>
          <p:cNvSpPr>
            <a:spLocks noGrp="1"/>
          </p:cNvSpPr>
          <p:nvPr>
            <p:ph type="body" orient="vert" idx="1"/>
          </p:nvPr>
        </p:nvSpPr>
        <p:spPr>
          <a:xfrm>
            <a:off x="858173" y="373830"/>
            <a:ext cx="7918594" cy="59504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7DD502-FEF7-0BF3-5209-9B8E60328B39}"/>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24CA7A8B-7A65-5238-B874-3793A1FE9B2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9DFCF0-3FB2-2358-3B5C-4353003E8690}"/>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22993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801E-7F35-596F-84E6-8A045D263C8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8F87775-FE98-E713-7350-8A69809F9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F2A411-2B33-CFFE-C7D8-EBA3C65B5568}"/>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2F485E7C-F6D2-CE54-A5BC-D34755F2549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5CBAC69-C8DA-8633-38BF-2B1113E5538E}"/>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350772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94C3-1B62-F823-44AC-E222E9272ABA}"/>
              </a:ext>
            </a:extLst>
          </p:cNvPr>
          <p:cNvSpPr>
            <a:spLocks noGrp="1"/>
          </p:cNvSpPr>
          <p:nvPr>
            <p:ph type="title"/>
          </p:nvPr>
        </p:nvSpPr>
        <p:spPr>
          <a:xfrm>
            <a:off x="851672" y="1750503"/>
            <a:ext cx="10766167" cy="2920754"/>
          </a:xfrm>
        </p:spPr>
        <p:txBody>
          <a:bodyPr anchor="b"/>
          <a:lstStyle>
            <a:lvl1pPr>
              <a:defRPr sz="6143"/>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A458F84-4F57-8DAC-42F2-A0776E38B8FA}"/>
              </a:ext>
            </a:extLst>
          </p:cNvPr>
          <p:cNvSpPr>
            <a:spLocks noGrp="1"/>
          </p:cNvSpPr>
          <p:nvPr>
            <p:ph type="body" idx="1"/>
          </p:nvPr>
        </p:nvSpPr>
        <p:spPr>
          <a:xfrm>
            <a:off x="851672" y="4698889"/>
            <a:ext cx="10766167" cy="1535955"/>
          </a:xfrm>
        </p:spPr>
        <p:txBody>
          <a:bodyPr/>
          <a:lstStyle>
            <a:lvl1pPr marL="0" indent="0">
              <a:buNone/>
              <a:defRPr sz="2457">
                <a:solidFill>
                  <a:schemeClr val="tx1">
                    <a:tint val="75000"/>
                  </a:schemeClr>
                </a:solidFill>
              </a:defRPr>
            </a:lvl1pPr>
            <a:lvl2pPr marL="468081" indent="0">
              <a:buNone/>
              <a:defRPr sz="2048">
                <a:solidFill>
                  <a:schemeClr val="tx1">
                    <a:tint val="75000"/>
                  </a:schemeClr>
                </a:solidFill>
              </a:defRPr>
            </a:lvl2pPr>
            <a:lvl3pPr marL="936163" indent="0">
              <a:buNone/>
              <a:defRPr sz="1843">
                <a:solidFill>
                  <a:schemeClr val="tx1">
                    <a:tint val="75000"/>
                  </a:schemeClr>
                </a:solidFill>
              </a:defRPr>
            </a:lvl3pPr>
            <a:lvl4pPr marL="1404244" indent="0">
              <a:buNone/>
              <a:defRPr sz="1638">
                <a:solidFill>
                  <a:schemeClr val="tx1">
                    <a:tint val="75000"/>
                  </a:schemeClr>
                </a:solidFill>
              </a:defRPr>
            </a:lvl4pPr>
            <a:lvl5pPr marL="1872325" indent="0">
              <a:buNone/>
              <a:defRPr sz="1638">
                <a:solidFill>
                  <a:schemeClr val="tx1">
                    <a:tint val="75000"/>
                  </a:schemeClr>
                </a:solidFill>
              </a:defRPr>
            </a:lvl5pPr>
            <a:lvl6pPr marL="2340407" indent="0">
              <a:buNone/>
              <a:defRPr sz="1638">
                <a:solidFill>
                  <a:schemeClr val="tx1">
                    <a:tint val="75000"/>
                  </a:schemeClr>
                </a:solidFill>
              </a:defRPr>
            </a:lvl6pPr>
            <a:lvl7pPr marL="2808488" indent="0">
              <a:buNone/>
              <a:defRPr sz="1638">
                <a:solidFill>
                  <a:schemeClr val="tx1">
                    <a:tint val="75000"/>
                  </a:schemeClr>
                </a:solidFill>
              </a:defRPr>
            </a:lvl7pPr>
            <a:lvl8pPr marL="3276570" indent="0">
              <a:buNone/>
              <a:defRPr sz="1638">
                <a:solidFill>
                  <a:schemeClr val="tx1">
                    <a:tint val="75000"/>
                  </a:schemeClr>
                </a:solidFill>
              </a:defRPr>
            </a:lvl8pPr>
            <a:lvl9pPr marL="3744651" indent="0">
              <a:buNone/>
              <a:defRPr sz="1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2A4F-1376-DE3A-D7B0-A1C8B37EE233}"/>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5456D536-A84B-4C97-256C-B38C788F742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F44CAF-480C-DEDE-DE1B-883B6F731077}"/>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258985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2E6F-7BA9-39CE-6B88-7D0737D91B3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CD68A72-AE3A-BDFD-C07F-28CD03E9DE3A}"/>
              </a:ext>
            </a:extLst>
          </p:cNvPr>
          <p:cNvSpPr>
            <a:spLocks noGrp="1"/>
          </p:cNvSpPr>
          <p:nvPr>
            <p:ph sz="half" idx="1"/>
          </p:nvPr>
        </p:nvSpPr>
        <p:spPr>
          <a:xfrm>
            <a:off x="858173" y="1869153"/>
            <a:ext cx="5305068" cy="4455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ABF9F9C-C4EA-F83B-7E33-F2A1AF0C1AB2}"/>
              </a:ext>
            </a:extLst>
          </p:cNvPr>
          <p:cNvSpPr>
            <a:spLocks noGrp="1"/>
          </p:cNvSpPr>
          <p:nvPr>
            <p:ph sz="half" idx="2"/>
          </p:nvPr>
        </p:nvSpPr>
        <p:spPr>
          <a:xfrm>
            <a:off x="6319272" y="1869153"/>
            <a:ext cx="5305068" cy="4455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36476BE-682E-FC1E-6592-ACB4880260EC}"/>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6" name="Footer Placeholder 5">
            <a:extLst>
              <a:ext uri="{FF2B5EF4-FFF2-40B4-BE49-F238E27FC236}">
                <a16:creationId xmlns:a16="http://schemas.microsoft.com/office/drawing/2014/main" id="{59EA66CE-2CEE-D6AB-A450-CA3C447C103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60471B9-F40D-DDB8-C620-3AC92ADF7F73}"/>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3708183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6274-5D12-14E3-FC58-EC2F16E44058}"/>
              </a:ext>
            </a:extLst>
          </p:cNvPr>
          <p:cNvSpPr>
            <a:spLocks noGrp="1"/>
          </p:cNvSpPr>
          <p:nvPr>
            <p:ph type="title"/>
          </p:nvPr>
        </p:nvSpPr>
        <p:spPr>
          <a:xfrm>
            <a:off x="859799" y="373831"/>
            <a:ext cx="10766167" cy="1357168"/>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63829C-15CF-579C-3F7E-EFCC0332029D}"/>
              </a:ext>
            </a:extLst>
          </p:cNvPr>
          <p:cNvSpPr>
            <a:spLocks noGrp="1"/>
          </p:cNvSpPr>
          <p:nvPr>
            <p:ph type="body" idx="1"/>
          </p:nvPr>
        </p:nvSpPr>
        <p:spPr>
          <a:xfrm>
            <a:off x="859799" y="1721247"/>
            <a:ext cx="5280688" cy="84355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lang="en-US"/>
              <a:t>Click to edit Master text styles</a:t>
            </a:r>
          </a:p>
        </p:txBody>
      </p:sp>
      <p:sp>
        <p:nvSpPr>
          <p:cNvPr id="4" name="Content Placeholder 3">
            <a:extLst>
              <a:ext uri="{FF2B5EF4-FFF2-40B4-BE49-F238E27FC236}">
                <a16:creationId xmlns:a16="http://schemas.microsoft.com/office/drawing/2014/main" id="{51A14422-EA1A-ECB0-096C-8BC0B855540A}"/>
              </a:ext>
            </a:extLst>
          </p:cNvPr>
          <p:cNvSpPr>
            <a:spLocks noGrp="1"/>
          </p:cNvSpPr>
          <p:nvPr>
            <p:ph sz="half" idx="2"/>
          </p:nvPr>
        </p:nvSpPr>
        <p:spPr>
          <a:xfrm>
            <a:off x="859799" y="2564803"/>
            <a:ext cx="5280688" cy="3772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7B8E063-C8FA-BC2B-96A9-87211236DA0C}"/>
              </a:ext>
            </a:extLst>
          </p:cNvPr>
          <p:cNvSpPr>
            <a:spLocks noGrp="1"/>
          </p:cNvSpPr>
          <p:nvPr>
            <p:ph type="body" sz="quarter" idx="3"/>
          </p:nvPr>
        </p:nvSpPr>
        <p:spPr>
          <a:xfrm>
            <a:off x="6319272" y="1721247"/>
            <a:ext cx="5306694" cy="84355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lang="en-US"/>
              <a:t>Click to edit Master text styles</a:t>
            </a:r>
          </a:p>
        </p:txBody>
      </p:sp>
      <p:sp>
        <p:nvSpPr>
          <p:cNvPr id="6" name="Content Placeholder 5">
            <a:extLst>
              <a:ext uri="{FF2B5EF4-FFF2-40B4-BE49-F238E27FC236}">
                <a16:creationId xmlns:a16="http://schemas.microsoft.com/office/drawing/2014/main" id="{C7027BF8-7D83-C71B-756A-CF8E07AD7B65}"/>
              </a:ext>
            </a:extLst>
          </p:cNvPr>
          <p:cNvSpPr>
            <a:spLocks noGrp="1"/>
          </p:cNvSpPr>
          <p:nvPr>
            <p:ph sz="quarter" idx="4"/>
          </p:nvPr>
        </p:nvSpPr>
        <p:spPr>
          <a:xfrm>
            <a:off x="6319272" y="2564803"/>
            <a:ext cx="5306694" cy="3772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B4C949-94CD-AB3C-027C-98C07F30117C}"/>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8" name="Footer Placeholder 7">
            <a:extLst>
              <a:ext uri="{FF2B5EF4-FFF2-40B4-BE49-F238E27FC236}">
                <a16:creationId xmlns:a16="http://schemas.microsoft.com/office/drawing/2014/main" id="{4862F359-40FB-D2B0-ED70-E55B6B69DA8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6DF1A61-46A5-F8B7-B936-698FAAC85C9A}"/>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123845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BE6B-E672-7601-92CD-892F8ADB22B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AA410DA-CA51-953A-2B8D-A05965CF5EBC}"/>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4" name="Footer Placeholder 3">
            <a:extLst>
              <a:ext uri="{FF2B5EF4-FFF2-40B4-BE49-F238E27FC236}">
                <a16:creationId xmlns:a16="http://schemas.microsoft.com/office/drawing/2014/main" id="{DE0AE91C-93DF-D6E5-79BD-BFCAA4DBB5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E597255-D129-FA32-E8CD-74405B63265E}"/>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1545540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5301A-7E98-7663-1DA0-1EA4E49326F1}"/>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3" name="Footer Placeholder 2">
            <a:extLst>
              <a:ext uri="{FF2B5EF4-FFF2-40B4-BE49-F238E27FC236}">
                <a16:creationId xmlns:a16="http://schemas.microsoft.com/office/drawing/2014/main" id="{99559DC5-B4E6-1375-B8A0-194422DE631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4C05C2B-8D1B-AB44-D688-352FC1038C84}"/>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751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F1AA-CF57-D1E4-9A61-0E368FE8C108}"/>
              </a:ext>
            </a:extLst>
          </p:cNvPr>
          <p:cNvSpPr>
            <a:spLocks noGrp="1"/>
          </p:cNvSpPr>
          <p:nvPr>
            <p:ph type="title"/>
          </p:nvPr>
        </p:nvSpPr>
        <p:spPr>
          <a:xfrm>
            <a:off x="859799" y="468101"/>
            <a:ext cx="4025935" cy="1638353"/>
          </a:xfrm>
        </p:spPr>
        <p:txBody>
          <a:bodyPr anchor="b"/>
          <a:lstStyle>
            <a:lvl1pPr>
              <a:defRPr sz="3276"/>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5178956-25D5-3A34-4846-20F7DF29658D}"/>
              </a:ext>
            </a:extLst>
          </p:cNvPr>
          <p:cNvSpPr>
            <a:spLocks noGrp="1"/>
          </p:cNvSpPr>
          <p:nvPr>
            <p:ph idx="1"/>
          </p:nvPr>
        </p:nvSpPr>
        <p:spPr>
          <a:xfrm>
            <a:off x="5306694" y="1010968"/>
            <a:ext cx="6319272" cy="4989825"/>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BD11539-2E84-A74D-7790-6657D8E9BDE2}"/>
              </a:ext>
            </a:extLst>
          </p:cNvPr>
          <p:cNvSpPr>
            <a:spLocks noGrp="1"/>
          </p:cNvSpPr>
          <p:nvPr>
            <p:ph type="body" sz="half" idx="2"/>
          </p:nvPr>
        </p:nvSpPr>
        <p:spPr>
          <a:xfrm>
            <a:off x="859799" y="2106454"/>
            <a:ext cx="4025935" cy="3902466"/>
          </a:xfrm>
        </p:spPr>
        <p:txBody>
          <a:bodyPr/>
          <a:lstStyle>
            <a:lvl1pPr marL="0" indent="0">
              <a:buNone/>
              <a:defRPr sz="1638"/>
            </a:lvl1pPr>
            <a:lvl2pPr marL="468081" indent="0">
              <a:buNone/>
              <a:defRPr sz="1433"/>
            </a:lvl2pPr>
            <a:lvl3pPr marL="936163" indent="0">
              <a:buNone/>
              <a:defRPr sz="1229"/>
            </a:lvl3pPr>
            <a:lvl4pPr marL="1404244" indent="0">
              <a:buNone/>
              <a:defRPr sz="1024"/>
            </a:lvl4pPr>
            <a:lvl5pPr marL="1872325" indent="0">
              <a:buNone/>
              <a:defRPr sz="1024"/>
            </a:lvl5pPr>
            <a:lvl6pPr marL="2340407" indent="0">
              <a:buNone/>
              <a:defRPr sz="1024"/>
            </a:lvl6pPr>
            <a:lvl7pPr marL="2808488" indent="0">
              <a:buNone/>
              <a:defRPr sz="1024"/>
            </a:lvl7pPr>
            <a:lvl8pPr marL="3276570" indent="0">
              <a:buNone/>
              <a:defRPr sz="1024"/>
            </a:lvl8pPr>
            <a:lvl9pPr marL="3744651" indent="0">
              <a:buNone/>
              <a:defRPr sz="1024"/>
            </a:lvl9pPr>
          </a:lstStyle>
          <a:p>
            <a:pPr lvl="0"/>
            <a:r>
              <a:rPr lang="en-US"/>
              <a:t>Click to edit Master text styles</a:t>
            </a:r>
          </a:p>
        </p:txBody>
      </p:sp>
      <p:sp>
        <p:nvSpPr>
          <p:cNvPr id="5" name="Date Placeholder 4">
            <a:extLst>
              <a:ext uri="{FF2B5EF4-FFF2-40B4-BE49-F238E27FC236}">
                <a16:creationId xmlns:a16="http://schemas.microsoft.com/office/drawing/2014/main" id="{5359BB19-AE7B-FF0E-7EC2-9046AF10B669}"/>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6" name="Footer Placeholder 5">
            <a:extLst>
              <a:ext uri="{FF2B5EF4-FFF2-40B4-BE49-F238E27FC236}">
                <a16:creationId xmlns:a16="http://schemas.microsoft.com/office/drawing/2014/main" id="{079FF5D8-C39B-DB1E-3DA2-6BEED0C91F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61DC932-78E7-475E-E9D8-D495E0E215E7}"/>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200657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83D2-2DDA-BF8A-2A7D-4010BCCCA182}"/>
              </a:ext>
            </a:extLst>
          </p:cNvPr>
          <p:cNvSpPr>
            <a:spLocks noGrp="1"/>
          </p:cNvSpPr>
          <p:nvPr>
            <p:ph type="title"/>
          </p:nvPr>
        </p:nvSpPr>
        <p:spPr>
          <a:xfrm>
            <a:off x="859799" y="468101"/>
            <a:ext cx="4025935" cy="1638353"/>
          </a:xfrm>
        </p:spPr>
        <p:txBody>
          <a:bodyPr anchor="b"/>
          <a:lstStyle>
            <a:lvl1pPr>
              <a:defRPr sz="3276"/>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516FD7B-4306-BC90-04DA-D96B3F9AAF07}"/>
              </a:ext>
            </a:extLst>
          </p:cNvPr>
          <p:cNvSpPr>
            <a:spLocks noGrp="1"/>
          </p:cNvSpPr>
          <p:nvPr>
            <p:ph type="pic" idx="1"/>
          </p:nvPr>
        </p:nvSpPr>
        <p:spPr>
          <a:xfrm>
            <a:off x="5306694" y="1010968"/>
            <a:ext cx="6319272" cy="4989825"/>
          </a:xfrm>
        </p:spPr>
        <p:txBody>
          <a:bodyPr/>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endParaRPr lang="en-IN"/>
          </a:p>
        </p:txBody>
      </p:sp>
      <p:sp>
        <p:nvSpPr>
          <p:cNvPr id="4" name="Text Placeholder 3">
            <a:extLst>
              <a:ext uri="{FF2B5EF4-FFF2-40B4-BE49-F238E27FC236}">
                <a16:creationId xmlns:a16="http://schemas.microsoft.com/office/drawing/2014/main" id="{E5BDB9DE-A4BA-D7D9-6FCA-B4C742295ABA}"/>
              </a:ext>
            </a:extLst>
          </p:cNvPr>
          <p:cNvSpPr>
            <a:spLocks noGrp="1"/>
          </p:cNvSpPr>
          <p:nvPr>
            <p:ph type="body" sz="half" idx="2"/>
          </p:nvPr>
        </p:nvSpPr>
        <p:spPr>
          <a:xfrm>
            <a:off x="859799" y="2106454"/>
            <a:ext cx="4025935" cy="3902466"/>
          </a:xfrm>
        </p:spPr>
        <p:txBody>
          <a:bodyPr/>
          <a:lstStyle>
            <a:lvl1pPr marL="0" indent="0">
              <a:buNone/>
              <a:defRPr sz="1638"/>
            </a:lvl1pPr>
            <a:lvl2pPr marL="468081" indent="0">
              <a:buNone/>
              <a:defRPr sz="1433"/>
            </a:lvl2pPr>
            <a:lvl3pPr marL="936163" indent="0">
              <a:buNone/>
              <a:defRPr sz="1229"/>
            </a:lvl3pPr>
            <a:lvl4pPr marL="1404244" indent="0">
              <a:buNone/>
              <a:defRPr sz="1024"/>
            </a:lvl4pPr>
            <a:lvl5pPr marL="1872325" indent="0">
              <a:buNone/>
              <a:defRPr sz="1024"/>
            </a:lvl5pPr>
            <a:lvl6pPr marL="2340407" indent="0">
              <a:buNone/>
              <a:defRPr sz="1024"/>
            </a:lvl6pPr>
            <a:lvl7pPr marL="2808488" indent="0">
              <a:buNone/>
              <a:defRPr sz="1024"/>
            </a:lvl7pPr>
            <a:lvl8pPr marL="3276570" indent="0">
              <a:buNone/>
              <a:defRPr sz="1024"/>
            </a:lvl8pPr>
            <a:lvl9pPr marL="3744651" indent="0">
              <a:buNone/>
              <a:defRPr sz="1024"/>
            </a:lvl9pPr>
          </a:lstStyle>
          <a:p>
            <a:pPr lvl="0"/>
            <a:r>
              <a:rPr lang="en-US"/>
              <a:t>Click to edit Master text styles</a:t>
            </a:r>
          </a:p>
        </p:txBody>
      </p:sp>
      <p:sp>
        <p:nvSpPr>
          <p:cNvPr id="5" name="Date Placeholder 4">
            <a:extLst>
              <a:ext uri="{FF2B5EF4-FFF2-40B4-BE49-F238E27FC236}">
                <a16:creationId xmlns:a16="http://schemas.microsoft.com/office/drawing/2014/main" id="{68A96D13-7EBB-95F1-B6F2-0FE281A5C825}"/>
              </a:ext>
            </a:extLst>
          </p:cNvPr>
          <p:cNvSpPr>
            <a:spLocks noGrp="1"/>
          </p:cNvSpPr>
          <p:nvPr>
            <p:ph type="dt" sz="half" idx="10"/>
          </p:nvPr>
        </p:nvSpPr>
        <p:spPr/>
        <p:txBody>
          <a:bodyPr/>
          <a:lstStyle/>
          <a:p>
            <a:fld id="{44B885C2-80A7-4312-A091-4288C3C5BAFB}" type="datetimeFigureOut">
              <a:rPr lang="en-US" smtClean="0"/>
              <a:pPr/>
              <a:t>4/24/2023</a:t>
            </a:fld>
            <a:endParaRPr lang="en-IN"/>
          </a:p>
        </p:txBody>
      </p:sp>
      <p:sp>
        <p:nvSpPr>
          <p:cNvPr id="6" name="Footer Placeholder 5">
            <a:extLst>
              <a:ext uri="{FF2B5EF4-FFF2-40B4-BE49-F238E27FC236}">
                <a16:creationId xmlns:a16="http://schemas.microsoft.com/office/drawing/2014/main" id="{DF8E7184-5CF2-3880-D870-0E6C5B6D972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DF834D1-E64A-78EA-D2D3-FE852A080137}"/>
              </a:ext>
            </a:extLst>
          </p:cNvPr>
          <p:cNvSpPr>
            <a:spLocks noGrp="1"/>
          </p:cNvSpPr>
          <p:nvPr>
            <p:ph type="sldNum" sz="quarter" idx="12"/>
          </p:nvPr>
        </p:nvSpPr>
        <p:spPr/>
        <p:txBody>
          <a:bodyPr/>
          <a:lstStyle/>
          <a:p>
            <a:fld id="{CFE8E6BA-E655-4601-9F9E-B3CD806ED00E}" type="slidenum">
              <a:rPr lang="en-IN" smtClean="0"/>
              <a:pPr/>
              <a:t>‹#›</a:t>
            </a:fld>
            <a:endParaRPr lang="en-IN"/>
          </a:p>
        </p:txBody>
      </p:sp>
    </p:spTree>
    <p:extLst>
      <p:ext uri="{BB962C8B-B14F-4D97-AF65-F5344CB8AC3E}">
        <p14:creationId xmlns:p14="http://schemas.microsoft.com/office/powerpoint/2010/main" val="7315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alpha val="5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74E26-47DA-6B44-4056-4FC261C08953}"/>
              </a:ext>
            </a:extLst>
          </p:cNvPr>
          <p:cNvSpPr>
            <a:spLocks noGrp="1"/>
          </p:cNvSpPr>
          <p:nvPr>
            <p:ph type="title"/>
          </p:nvPr>
        </p:nvSpPr>
        <p:spPr>
          <a:xfrm>
            <a:off x="858173" y="373831"/>
            <a:ext cx="10766167" cy="1357168"/>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C696C5C-6CF6-E04B-27E9-C895B8EE7194}"/>
              </a:ext>
            </a:extLst>
          </p:cNvPr>
          <p:cNvSpPr>
            <a:spLocks noGrp="1"/>
          </p:cNvSpPr>
          <p:nvPr>
            <p:ph type="body" idx="1"/>
          </p:nvPr>
        </p:nvSpPr>
        <p:spPr>
          <a:xfrm>
            <a:off x="858173" y="1869153"/>
            <a:ext cx="10766167" cy="44550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AE7E32E-CFAB-6727-2119-5659BCFD2BAA}"/>
              </a:ext>
            </a:extLst>
          </p:cNvPr>
          <p:cNvSpPr>
            <a:spLocks noGrp="1"/>
          </p:cNvSpPr>
          <p:nvPr>
            <p:ph type="dt" sz="half" idx="2"/>
          </p:nvPr>
        </p:nvSpPr>
        <p:spPr>
          <a:xfrm>
            <a:off x="858173" y="6507903"/>
            <a:ext cx="2808565"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44B885C2-80A7-4312-A091-4288C3C5BAFB}" type="datetimeFigureOut">
              <a:rPr lang="en-US" smtClean="0"/>
              <a:pPr/>
              <a:t>4/24/2023</a:t>
            </a:fld>
            <a:endParaRPr lang="en-IN"/>
          </a:p>
        </p:txBody>
      </p:sp>
      <p:sp>
        <p:nvSpPr>
          <p:cNvPr id="5" name="Footer Placeholder 4">
            <a:extLst>
              <a:ext uri="{FF2B5EF4-FFF2-40B4-BE49-F238E27FC236}">
                <a16:creationId xmlns:a16="http://schemas.microsoft.com/office/drawing/2014/main" id="{9BB38CC5-58BD-A1FD-5BFC-1FEF6CB50FC2}"/>
              </a:ext>
            </a:extLst>
          </p:cNvPr>
          <p:cNvSpPr>
            <a:spLocks noGrp="1"/>
          </p:cNvSpPr>
          <p:nvPr>
            <p:ph type="ftr" sz="quarter" idx="3"/>
          </p:nvPr>
        </p:nvSpPr>
        <p:spPr>
          <a:xfrm>
            <a:off x="4134833" y="6507903"/>
            <a:ext cx="4212848"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541A08E-AFF8-0B43-CB91-43ED3DEEEE03}"/>
              </a:ext>
            </a:extLst>
          </p:cNvPr>
          <p:cNvSpPr>
            <a:spLocks noGrp="1"/>
          </p:cNvSpPr>
          <p:nvPr>
            <p:ph type="sldNum" sz="quarter" idx="4"/>
          </p:nvPr>
        </p:nvSpPr>
        <p:spPr>
          <a:xfrm>
            <a:off x="8815775" y="6507903"/>
            <a:ext cx="2808565"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CFE8E6BA-E655-4601-9F9E-B3CD806ED00E}" type="slidenum">
              <a:rPr lang="en-IN" smtClean="0"/>
              <a:pPr/>
              <a:t>‹#›</a:t>
            </a:fld>
            <a:endParaRPr lang="en-IN"/>
          </a:p>
        </p:txBody>
      </p:sp>
    </p:spTree>
    <p:extLst>
      <p:ext uri="{BB962C8B-B14F-4D97-AF65-F5344CB8AC3E}">
        <p14:creationId xmlns:p14="http://schemas.microsoft.com/office/powerpoint/2010/main" val="207754202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36163" rtl="0" eaLnBrk="1" latinLnBrk="0" hangingPunct="1">
        <a:lnSpc>
          <a:spcPct val="90000"/>
        </a:lnSpc>
        <a:spcBef>
          <a:spcPct val="0"/>
        </a:spcBef>
        <a:buNone/>
        <a:defRPr sz="4505" kern="1200">
          <a:solidFill>
            <a:schemeClr val="tx1"/>
          </a:solidFill>
          <a:latin typeface="+mj-lt"/>
          <a:ea typeface="+mj-ea"/>
          <a:cs typeface="+mj-cs"/>
        </a:defRPr>
      </a:lvl1pPr>
    </p:titleStyle>
    <p:bodyStyle>
      <a:lvl1pPr marL="234041" indent="-234041" algn="l" defTabSz="936163" rtl="0" eaLnBrk="1" latinLnBrk="0" hangingPunct="1">
        <a:lnSpc>
          <a:spcPct val="90000"/>
        </a:lnSpc>
        <a:spcBef>
          <a:spcPts val="1024"/>
        </a:spcBef>
        <a:buFont typeface="Arial" panose="020B0604020202020204" pitchFamily="34" charset="0"/>
        <a:buChar char="•"/>
        <a:defRPr sz="2867" kern="1200">
          <a:solidFill>
            <a:schemeClr val="tx1"/>
          </a:solidFill>
          <a:latin typeface="+mn-lt"/>
          <a:ea typeface="+mn-ea"/>
          <a:cs typeface="+mn-cs"/>
        </a:defRPr>
      </a:lvl1pPr>
      <a:lvl2pPr marL="702122" indent="-234041" algn="l" defTabSz="936163"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70203" indent="-234041" algn="l" defTabSz="936163" rtl="0" eaLnBrk="1" latinLnBrk="0" hangingPunct="1">
        <a:lnSpc>
          <a:spcPct val="90000"/>
        </a:lnSpc>
        <a:spcBef>
          <a:spcPts val="512"/>
        </a:spcBef>
        <a:buFont typeface="Arial" panose="020B0604020202020204" pitchFamily="34" charset="0"/>
        <a:buChar char="•"/>
        <a:defRPr sz="2048" kern="1200">
          <a:solidFill>
            <a:schemeClr val="tx1"/>
          </a:solidFill>
          <a:latin typeface="+mn-lt"/>
          <a:ea typeface="+mn-ea"/>
          <a:cs typeface="+mn-cs"/>
        </a:defRPr>
      </a:lvl3pPr>
      <a:lvl4pPr marL="1638285"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4pPr>
      <a:lvl5pPr marL="2106366"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5pPr>
      <a:lvl6pPr marL="2574447"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6pPr>
      <a:lvl7pPr marL="3042529"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7pPr>
      <a:lvl8pPr marL="3510610"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8pPr>
      <a:lvl9pPr marL="3978692" indent="-234041" algn="l" defTabSz="936163" rtl="0" eaLnBrk="1" latinLnBrk="0" hangingPunct="1">
        <a:lnSpc>
          <a:spcPct val="90000"/>
        </a:lnSpc>
        <a:spcBef>
          <a:spcPts val="512"/>
        </a:spcBef>
        <a:buFont typeface="Arial" panose="020B0604020202020204" pitchFamily="34" charset="0"/>
        <a:buChar char="•"/>
        <a:defRPr sz="1843" kern="1200">
          <a:solidFill>
            <a:schemeClr val="tx1"/>
          </a:solidFill>
          <a:latin typeface="+mn-lt"/>
          <a:ea typeface="+mn-ea"/>
          <a:cs typeface="+mn-cs"/>
        </a:defRPr>
      </a:lvl9pPr>
    </p:bodyStyle>
    <p:otherStyle>
      <a:defPPr>
        <a:defRPr lang="en-US"/>
      </a:defPPr>
      <a:lvl1pPr marL="0" algn="l" defTabSz="936163" rtl="0" eaLnBrk="1" latinLnBrk="0" hangingPunct="1">
        <a:defRPr sz="1843" kern="1200">
          <a:solidFill>
            <a:schemeClr val="tx1"/>
          </a:solidFill>
          <a:latin typeface="+mn-lt"/>
          <a:ea typeface="+mn-ea"/>
          <a:cs typeface="+mn-cs"/>
        </a:defRPr>
      </a:lvl1pPr>
      <a:lvl2pPr marL="468081" algn="l" defTabSz="936163" rtl="0" eaLnBrk="1" latinLnBrk="0" hangingPunct="1">
        <a:defRPr sz="1843" kern="1200">
          <a:solidFill>
            <a:schemeClr val="tx1"/>
          </a:solidFill>
          <a:latin typeface="+mn-lt"/>
          <a:ea typeface="+mn-ea"/>
          <a:cs typeface="+mn-cs"/>
        </a:defRPr>
      </a:lvl2pPr>
      <a:lvl3pPr marL="936163" algn="l" defTabSz="936163" rtl="0" eaLnBrk="1" latinLnBrk="0" hangingPunct="1">
        <a:defRPr sz="1843" kern="1200">
          <a:solidFill>
            <a:schemeClr val="tx1"/>
          </a:solidFill>
          <a:latin typeface="+mn-lt"/>
          <a:ea typeface="+mn-ea"/>
          <a:cs typeface="+mn-cs"/>
        </a:defRPr>
      </a:lvl3pPr>
      <a:lvl4pPr marL="1404244" algn="l" defTabSz="936163" rtl="0" eaLnBrk="1" latinLnBrk="0" hangingPunct="1">
        <a:defRPr sz="1843" kern="1200">
          <a:solidFill>
            <a:schemeClr val="tx1"/>
          </a:solidFill>
          <a:latin typeface="+mn-lt"/>
          <a:ea typeface="+mn-ea"/>
          <a:cs typeface="+mn-cs"/>
        </a:defRPr>
      </a:lvl4pPr>
      <a:lvl5pPr marL="1872325" algn="l" defTabSz="936163" rtl="0" eaLnBrk="1" latinLnBrk="0" hangingPunct="1">
        <a:defRPr sz="1843" kern="1200">
          <a:solidFill>
            <a:schemeClr val="tx1"/>
          </a:solidFill>
          <a:latin typeface="+mn-lt"/>
          <a:ea typeface="+mn-ea"/>
          <a:cs typeface="+mn-cs"/>
        </a:defRPr>
      </a:lvl5pPr>
      <a:lvl6pPr marL="2340407" algn="l" defTabSz="936163" rtl="0" eaLnBrk="1" latinLnBrk="0" hangingPunct="1">
        <a:defRPr sz="1843" kern="1200">
          <a:solidFill>
            <a:schemeClr val="tx1"/>
          </a:solidFill>
          <a:latin typeface="+mn-lt"/>
          <a:ea typeface="+mn-ea"/>
          <a:cs typeface="+mn-cs"/>
        </a:defRPr>
      </a:lvl6pPr>
      <a:lvl7pPr marL="2808488" algn="l" defTabSz="936163" rtl="0" eaLnBrk="1" latinLnBrk="0" hangingPunct="1">
        <a:defRPr sz="1843" kern="1200">
          <a:solidFill>
            <a:schemeClr val="tx1"/>
          </a:solidFill>
          <a:latin typeface="+mn-lt"/>
          <a:ea typeface="+mn-ea"/>
          <a:cs typeface="+mn-cs"/>
        </a:defRPr>
      </a:lvl7pPr>
      <a:lvl8pPr marL="3276570" algn="l" defTabSz="936163" rtl="0" eaLnBrk="1" latinLnBrk="0" hangingPunct="1">
        <a:defRPr sz="1843" kern="1200">
          <a:solidFill>
            <a:schemeClr val="tx1"/>
          </a:solidFill>
          <a:latin typeface="+mn-lt"/>
          <a:ea typeface="+mn-ea"/>
          <a:cs typeface="+mn-cs"/>
        </a:defRPr>
      </a:lvl8pPr>
      <a:lvl9pPr marL="3744651" algn="l" defTabSz="936163" rtl="0" eaLnBrk="1" latinLnBrk="0" hangingPunct="1">
        <a:defRPr sz="18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3340" y="126380"/>
            <a:ext cx="5857916" cy="625802"/>
          </a:xfr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lnSpc>
                <a:spcPct val="100000"/>
              </a:lnSpc>
            </a:pPr>
            <a:r>
              <a:rPr lang="en-US" sz="3800"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India-Asia Collision</a:t>
            </a:r>
          </a:p>
        </p:txBody>
      </p:sp>
      <p:pic>
        <p:nvPicPr>
          <p:cNvPr id="7" name="Picture 2" descr="C:\Users\abc\Desktop\Untit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071" y="3482238"/>
            <a:ext cx="5887849" cy="32688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91421" y="6618400"/>
            <a:ext cx="3643338" cy="403113"/>
          </a:xfrm>
          <a:prstGeom prst="rect">
            <a:avLst/>
          </a:prstGeom>
        </p:spPr>
        <p:txBody>
          <a:bodyPr wrap="square" lIns="109654" tIns="54827" rIns="109654" bIns="54827">
            <a:spAutoFit/>
          </a:bodyPr>
          <a:lstStyle/>
          <a:p>
            <a:pPr algn="just"/>
            <a:r>
              <a:rPr lang="en-IN" sz="1900" b="1" dirty="0">
                <a:latin typeface="Times New Roman" panose="02020603050405020304" pitchFamily="18" charset="0"/>
                <a:cs typeface="Times New Roman" panose="02020603050405020304" pitchFamily="18" charset="0"/>
              </a:rPr>
              <a:t>(After Raiverman et al., 1983)</a:t>
            </a:r>
          </a:p>
        </p:txBody>
      </p:sp>
      <p:sp>
        <p:nvSpPr>
          <p:cNvPr id="10" name="TextBox 9"/>
          <p:cNvSpPr txBox="1"/>
          <p:nvPr/>
        </p:nvSpPr>
        <p:spPr>
          <a:xfrm>
            <a:off x="7884331" y="2867815"/>
            <a:ext cx="3384065" cy="403113"/>
          </a:xfrm>
          <a:prstGeom prst="rect">
            <a:avLst/>
          </a:prstGeom>
          <a:noFill/>
        </p:spPr>
        <p:txBody>
          <a:bodyPr wrap="square" lIns="109654" tIns="54827" rIns="109654" bIns="54827" rtlCol="0">
            <a:spAutoFit/>
          </a:bodyPr>
          <a:lstStyle/>
          <a:p>
            <a:r>
              <a:rPr lang="en-IN" sz="1900" b="1" dirty="0">
                <a:latin typeface="Times New Roman" panose="02020603050405020304" pitchFamily="18" charset="0"/>
                <a:cs typeface="Times New Roman" panose="02020603050405020304" pitchFamily="18" charset="0"/>
              </a:rPr>
              <a:t>(After Goswami et. al., 2017)</a:t>
            </a:r>
          </a:p>
        </p:txBody>
      </p:sp>
      <p:pic>
        <p:nvPicPr>
          <p:cNvPr id="1026" name="Picture 2"/>
          <p:cNvPicPr>
            <a:picLocks noChangeAspect="1" noChangeArrowheads="1"/>
          </p:cNvPicPr>
          <p:nvPr/>
        </p:nvPicPr>
        <p:blipFill>
          <a:blip r:embed="rId4" cstate="print"/>
          <a:srcRect/>
          <a:stretch>
            <a:fillRect/>
          </a:stretch>
        </p:blipFill>
        <p:spPr bwMode="auto">
          <a:xfrm>
            <a:off x="6368261" y="126380"/>
            <a:ext cx="5849659" cy="2861083"/>
          </a:xfrm>
          <a:prstGeom prst="rect">
            <a:avLst/>
          </a:prstGeom>
          <a:noFill/>
          <a:ln w="9525">
            <a:noFill/>
            <a:miter lim="800000"/>
            <a:headEnd/>
            <a:tailEnd/>
          </a:ln>
          <a:effectLst/>
        </p:spPr>
      </p:pic>
      <p:sp>
        <p:nvSpPr>
          <p:cNvPr id="11" name="Rectangle 10"/>
          <p:cNvSpPr/>
          <p:nvPr/>
        </p:nvSpPr>
        <p:spPr>
          <a:xfrm>
            <a:off x="6527008" y="3082128"/>
            <a:ext cx="5572164" cy="400110"/>
          </a:xfrm>
          <a:prstGeom prst="rect">
            <a:avLst/>
          </a:prstGeom>
        </p:spPr>
        <p:txBody>
          <a:bodyPr wrap="square">
            <a:spAutoFit/>
          </a:bodyPr>
          <a:lstStyle/>
          <a:p>
            <a:r>
              <a:rPr lang="en-IN" sz="2000" b="1" dirty="0">
                <a:latin typeface="Times New Roman" pitchFamily="18" charset="0"/>
                <a:cs typeface="Times New Roman" pitchFamily="18" charset="0"/>
              </a:rPr>
              <a:t>After Acharyya,2007; </a:t>
            </a:r>
            <a:r>
              <a:rPr lang="en-IN" sz="2000" b="1" dirty="0" err="1">
                <a:latin typeface="Times New Roman" pitchFamily="18" charset="0"/>
                <a:cs typeface="Times New Roman" pitchFamily="18" charset="0"/>
              </a:rPr>
              <a:t>Acharyya</a:t>
            </a:r>
            <a:r>
              <a:rPr lang="en-IN" sz="2000" b="1" dirty="0">
                <a:latin typeface="Times New Roman" pitchFamily="18" charset="0"/>
                <a:cs typeface="Times New Roman" pitchFamily="18" charset="0"/>
              </a:rPr>
              <a:t> &amp; </a:t>
            </a:r>
            <a:r>
              <a:rPr lang="en-IN" sz="2000" b="1" dirty="0" err="1">
                <a:latin typeface="Times New Roman" pitchFamily="18" charset="0"/>
                <a:cs typeface="Times New Roman" pitchFamily="18" charset="0"/>
              </a:rPr>
              <a:t>Saha</a:t>
            </a:r>
            <a:r>
              <a:rPr lang="en-IN" sz="2000" b="1" dirty="0">
                <a:latin typeface="Times New Roman" pitchFamily="18" charset="0"/>
                <a:cs typeface="Times New Roman" pitchFamily="18" charset="0"/>
              </a:rPr>
              <a:t>, 2018</a:t>
            </a:r>
          </a:p>
        </p:txBody>
      </p:sp>
      <p:pic>
        <p:nvPicPr>
          <p:cNvPr id="12" name="Picture 4"/>
          <p:cNvPicPr>
            <a:picLocks noChangeAspect="1" noChangeArrowheads="1"/>
          </p:cNvPicPr>
          <p:nvPr/>
        </p:nvPicPr>
        <p:blipFill>
          <a:blip r:embed="rId5" cstate="print">
            <a:grayscl/>
          </a:blip>
          <a:srcRect/>
          <a:stretch>
            <a:fillRect/>
          </a:stretch>
        </p:blipFill>
        <p:spPr bwMode="auto">
          <a:xfrm>
            <a:off x="383340" y="796111"/>
            <a:ext cx="5857916" cy="6225402"/>
          </a:xfrm>
          <a:prstGeom prst="rect">
            <a:avLst/>
          </a:prstGeom>
          <a:noFill/>
          <a:ln w="9525">
            <a:noFill/>
            <a:miter lim="800000"/>
            <a:headEnd/>
            <a:tailEnd/>
          </a:ln>
        </p:spPr>
      </p:pic>
    </p:spTree>
    <p:extLst>
      <p:ext uri="{BB962C8B-B14F-4D97-AF65-F5344CB8AC3E}">
        <p14:creationId xmlns:p14="http://schemas.microsoft.com/office/powerpoint/2010/main" val="109975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76" y="54372"/>
            <a:ext cx="1247011" cy="6848832"/>
          </a:xfrm>
          <a:prstGeom prst="rect">
            <a:avLst/>
          </a:prstGeom>
        </p:spPr>
      </p:pic>
      <p:sp>
        <p:nvSpPr>
          <p:cNvPr id="4" name="TextBox 3"/>
          <p:cNvSpPr txBox="1"/>
          <p:nvPr/>
        </p:nvSpPr>
        <p:spPr>
          <a:xfrm>
            <a:off x="1377268" y="4125883"/>
            <a:ext cx="1420795" cy="584775"/>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Clay coating along </a:t>
            </a:r>
            <a:r>
              <a:rPr lang="en-US" sz="1600" b="1" dirty="0" err="1">
                <a:latin typeface="Times New Roman" panose="02020603050405020304" pitchFamily="18" charset="0"/>
                <a:cs typeface="Times New Roman" panose="02020603050405020304" pitchFamily="18" charset="0"/>
              </a:rPr>
              <a:t>ped</a:t>
            </a:r>
            <a:endParaRPr lang="en-US" sz="1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473436" y="2596704"/>
            <a:ext cx="1063480" cy="338554"/>
          </a:xfrm>
          <a:prstGeom prst="rect">
            <a:avLst/>
          </a:prstGeom>
          <a:noFill/>
        </p:spPr>
        <p:txBody>
          <a:bodyPr wrap="square" rtlCol="0">
            <a:spAutoFit/>
          </a:bodyPr>
          <a:lstStyle/>
          <a:p>
            <a:pPr algn="r"/>
            <a:r>
              <a:rPr lang="en-IN" sz="1600" b="1" dirty="0">
                <a:latin typeface="Times New Roman" panose="02020603050405020304" pitchFamily="18" charset="0"/>
                <a:cs typeface="Times New Roman" panose="02020603050405020304" pitchFamily="18" charset="0"/>
              </a:rPr>
              <a:t> Mottles</a:t>
            </a:r>
          </a:p>
        </p:txBody>
      </p:sp>
      <p:sp>
        <p:nvSpPr>
          <p:cNvPr id="7" name="TextBox 6"/>
          <p:cNvSpPr txBox="1"/>
          <p:nvPr/>
        </p:nvSpPr>
        <p:spPr>
          <a:xfrm>
            <a:off x="1500171" y="704092"/>
            <a:ext cx="1068677"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Root</a:t>
            </a:r>
          </a:p>
          <a:p>
            <a:pPr algn="r"/>
            <a:r>
              <a:rPr lang="en-US" sz="1600" b="1" dirty="0">
                <a:latin typeface="Times New Roman" panose="02020603050405020304" pitchFamily="18" charset="0"/>
                <a:cs typeface="Times New Roman" panose="02020603050405020304" pitchFamily="18" charset="0"/>
              </a:rPr>
              <a:t>Traces</a:t>
            </a:r>
          </a:p>
        </p:txBody>
      </p:sp>
      <p:sp>
        <p:nvSpPr>
          <p:cNvPr id="12" name="TextBox 11"/>
          <p:cNvSpPr txBox="1"/>
          <p:nvPr/>
        </p:nvSpPr>
        <p:spPr>
          <a:xfrm>
            <a:off x="7623226" y="4090463"/>
            <a:ext cx="1550424" cy="584775"/>
          </a:xfrm>
          <a:prstGeom prst="rect">
            <a:avLst/>
          </a:prstGeom>
          <a:noFill/>
        </p:spPr>
        <p:txBody>
          <a:bodyPr wrap="none" rtlCol="1">
            <a:spAutoFit/>
          </a:bodyPr>
          <a:lstStyle/>
          <a:p>
            <a:r>
              <a:rPr lang="en-IN" sz="1600" b="1" dirty="0">
                <a:latin typeface="Times New Roman" panose="02020603050405020304" pitchFamily="18" charset="0"/>
                <a:cs typeface="Times New Roman" panose="02020603050405020304" pitchFamily="18" charset="0"/>
              </a:rPr>
              <a:t>Organic matter</a:t>
            </a:r>
          </a:p>
          <a:p>
            <a:r>
              <a:rPr lang="en-IN" sz="1600" b="1" dirty="0">
                <a:latin typeface="Times New Roman" panose="02020603050405020304" pitchFamily="18" charset="0"/>
                <a:cs typeface="Times New Roman" panose="02020603050405020304" pitchFamily="18" charset="0"/>
              </a:rPr>
              <a:t> with </a:t>
            </a:r>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CaCO</a:t>
            </a:r>
            <a:r>
              <a:rPr lang="en-IN" altLang="en-US" sz="1600" b="1" baseline="-25000" dirty="0">
                <a:latin typeface="Times New Roman" panose="02020603050405020304" pitchFamily="18" charset="0"/>
                <a:cs typeface="Times New Roman" panose="02020603050405020304" pitchFamily="18" charset="0"/>
                <a:sym typeface="Wingdings" panose="05000000000000000000" pitchFamily="2" charset="2"/>
              </a:rPr>
              <a:t>3</a:t>
            </a:r>
            <a:endParaRPr lang="en-IN" sz="16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643160" y="5810970"/>
            <a:ext cx="1550424" cy="584775"/>
          </a:xfrm>
          <a:prstGeom prst="rect">
            <a:avLst/>
          </a:prstGeom>
          <a:noFill/>
        </p:spPr>
        <p:txBody>
          <a:bodyPr wrap="square" rtlCol="0">
            <a:spAutoFit/>
          </a:bodyPr>
          <a:lstStyle/>
          <a:p>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Bioturbation,  structure(</a:t>
            </a:r>
            <a:r>
              <a:rPr lang="en-IN" altLang="en-US" sz="1600" b="1" dirty="0" err="1">
                <a:latin typeface="Times New Roman" panose="02020603050405020304" pitchFamily="18" charset="0"/>
                <a:cs typeface="Times New Roman" panose="02020603050405020304" pitchFamily="18" charset="0"/>
                <a:sym typeface="Wingdings" panose="05000000000000000000" pitchFamily="2" charset="2"/>
              </a:rPr>
              <a:t>Abk</a:t>
            </a:r>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20" name="TextBox 19"/>
          <p:cNvSpPr txBox="1"/>
          <p:nvPr/>
        </p:nvSpPr>
        <p:spPr>
          <a:xfrm>
            <a:off x="7619986" y="772711"/>
            <a:ext cx="1192955" cy="338554"/>
          </a:xfrm>
          <a:prstGeom prst="rect">
            <a:avLst/>
          </a:prstGeom>
          <a:noFill/>
        </p:spPr>
        <p:txBody>
          <a:bodyPr wrap="none" rtlCol="1">
            <a:spAutoFit/>
          </a:bodyPr>
          <a:lstStyle/>
          <a:p>
            <a:r>
              <a:rPr lang="en-IN" sz="1600" b="1" dirty="0">
                <a:latin typeface="Times New Roman" panose="02020603050405020304" pitchFamily="18" charset="0"/>
                <a:cs typeface="Times New Roman" panose="02020603050405020304" pitchFamily="18" charset="0"/>
              </a:rPr>
              <a:t>Root </a:t>
            </a:r>
            <a:r>
              <a:rPr lang="en-IN" sz="1600" b="1" dirty="0" err="1">
                <a:latin typeface="Times New Roman" panose="02020603050405020304" pitchFamily="18" charset="0"/>
                <a:cs typeface="Times New Roman" panose="02020603050405020304" pitchFamily="18" charset="0"/>
              </a:rPr>
              <a:t>Deacy</a:t>
            </a:r>
            <a:endParaRPr lang="en-IN" sz="1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182477" y="169341"/>
            <a:ext cx="3145754" cy="646331"/>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Micromorphology of Middle Siwalik</a:t>
            </a:r>
            <a:endParaRPr lang="en-IN"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FF48C331-87DA-1193-8082-544229B13CD8}"/>
              </a:ext>
            </a:extLst>
          </p:cNvPr>
          <p:cNvSpPr>
            <a:spLocks noChangeArrowheads="1"/>
          </p:cNvSpPr>
          <p:nvPr/>
        </p:nvSpPr>
        <p:spPr bwMode="auto">
          <a:xfrm>
            <a:off x="9173650" y="827705"/>
            <a:ext cx="3145754" cy="6186309"/>
          </a:xfrm>
          <a:prstGeom prst="rect">
            <a:avLst/>
          </a:prstGeom>
          <a:solidFill>
            <a:schemeClr val="bg1">
              <a:lumMod val="50000"/>
            </a:schemeClr>
          </a:solidFill>
          <a:ln>
            <a:solidFill>
              <a:schemeClr val="tx1">
                <a:lumMod val="95000"/>
                <a:lumOff val="5000"/>
              </a:schemeClr>
            </a:solidFill>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Micromorphology:</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large area (4 x 6 cm thin sections)</a:t>
            </a:r>
            <a:endParaRPr lang="en-US"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endParaRPr lang="en-US"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endParaRPr lang="en-US"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Key micromorphological features: </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Structure, pedality, texture, b-fabric, clay coatings, pedogenic carbonate, faunal activity, rhizocretions</a:t>
            </a:r>
          </a:p>
          <a:p>
            <a:pPr marL="0" indent="0">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Middle Siwalik:</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clay coatings, pedogenic calcium carbonate, illuviation, mottles, rhizocretions, bioturbation features</a:t>
            </a:r>
          </a:p>
          <a:p>
            <a:pPr>
              <a:spcBef>
                <a:spcPct val="0"/>
              </a:spcBef>
              <a:buFont typeface="Wingdings" panose="05000000000000000000" pitchFamily="2" charset="2"/>
              <a:buChar char="v"/>
            </a:pPr>
            <a:endParaRPr lang="en-US"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endPar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9" name="Picture 18">
            <a:extLst>
              <a:ext uri="{FF2B5EF4-FFF2-40B4-BE49-F238E27FC236}">
                <a16:creationId xmlns:a16="http://schemas.microsoft.com/office/drawing/2014/main" id="{EE332AFF-3FC4-30BB-509B-5E04E6DD3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802" y="113844"/>
            <a:ext cx="5030614" cy="6853296"/>
          </a:xfrm>
          <a:prstGeom prst="rect">
            <a:avLst/>
          </a:prstGeom>
        </p:spPr>
      </p:pic>
      <p:sp>
        <p:nvSpPr>
          <p:cNvPr id="21" name="Rectangle 20">
            <a:extLst>
              <a:ext uri="{FF2B5EF4-FFF2-40B4-BE49-F238E27FC236}">
                <a16:creationId xmlns:a16="http://schemas.microsoft.com/office/drawing/2014/main" id="{16C9B687-ECEA-BAE7-C827-85807AF29E11}"/>
              </a:ext>
            </a:extLst>
          </p:cNvPr>
          <p:cNvSpPr/>
          <p:nvPr/>
        </p:nvSpPr>
        <p:spPr>
          <a:xfrm>
            <a:off x="1690540" y="5910562"/>
            <a:ext cx="1166340" cy="338554"/>
          </a:xfrm>
          <a:prstGeom prst="rect">
            <a:avLst/>
          </a:prstGeom>
        </p:spPr>
        <p:txBody>
          <a:bodyPr wrap="square">
            <a:spAutoFit/>
          </a:bodyPr>
          <a:lstStyle/>
          <a:p>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CaCO</a:t>
            </a:r>
            <a:r>
              <a:rPr lang="en-IN" altLang="en-US" sz="1600" b="1" baseline="-25000" dirty="0">
                <a:latin typeface="Times New Roman" panose="02020603050405020304" pitchFamily="18" charset="0"/>
                <a:cs typeface="Times New Roman" panose="02020603050405020304" pitchFamily="18" charset="0"/>
                <a:sym typeface="Wingdings" panose="05000000000000000000" pitchFamily="2" charset="2"/>
              </a:rPr>
              <a:t>3 </a:t>
            </a:r>
          </a:p>
        </p:txBody>
      </p:sp>
      <p:sp>
        <p:nvSpPr>
          <p:cNvPr id="22" name="TextBox 21">
            <a:extLst>
              <a:ext uri="{FF2B5EF4-FFF2-40B4-BE49-F238E27FC236}">
                <a16:creationId xmlns:a16="http://schemas.microsoft.com/office/drawing/2014/main" id="{3FC22C8F-BAFA-8123-8D83-8857ED119078}"/>
              </a:ext>
            </a:extLst>
          </p:cNvPr>
          <p:cNvSpPr txBox="1"/>
          <p:nvPr/>
        </p:nvSpPr>
        <p:spPr>
          <a:xfrm>
            <a:off x="1704752" y="6183017"/>
            <a:ext cx="811441"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Nodule</a:t>
            </a:r>
            <a:endParaRPr lang="en-IN" sz="16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CBC7A7D-0AA9-DE07-BD2C-EFC577ABF9DC}"/>
              </a:ext>
            </a:extLst>
          </p:cNvPr>
          <p:cNvSpPr txBox="1"/>
          <p:nvPr/>
        </p:nvSpPr>
        <p:spPr>
          <a:xfrm>
            <a:off x="1566523" y="2181206"/>
            <a:ext cx="1074333" cy="830997"/>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Pedogenic</a:t>
            </a:r>
          </a:p>
          <a:p>
            <a:r>
              <a:rPr lang="en-US" sz="1600" b="1" dirty="0">
                <a:latin typeface="Times New Roman" panose="02020603050405020304" pitchFamily="18" charset="0"/>
                <a:cs typeface="Times New Roman" panose="02020603050405020304" pitchFamily="18" charset="0"/>
              </a:rPr>
              <a:t> </a:t>
            </a:r>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CaCO</a:t>
            </a:r>
            <a:r>
              <a:rPr lang="en-IN" altLang="en-US" sz="1600" b="1" baseline="-25000" dirty="0">
                <a:latin typeface="Times New Roman" panose="02020603050405020304" pitchFamily="18" charset="0"/>
                <a:cs typeface="Times New Roman" panose="02020603050405020304" pitchFamily="18" charset="0"/>
                <a:sym typeface="Wingdings" panose="05000000000000000000" pitchFamily="2" charset="2"/>
              </a:rPr>
              <a:t>3 </a:t>
            </a:r>
          </a:p>
          <a:p>
            <a:endParaRPr lang="en-IN" sz="16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473C9C7-3430-9F0D-0333-8AA63648AA4C}"/>
              </a:ext>
            </a:extLst>
          </p:cNvPr>
          <p:cNvSpPr txBox="1"/>
          <p:nvPr/>
        </p:nvSpPr>
        <p:spPr>
          <a:xfrm>
            <a:off x="1126366" y="2627688"/>
            <a:ext cx="774507" cy="338554"/>
          </a:xfrm>
          <a:prstGeom prst="rect">
            <a:avLst/>
          </a:prstGeom>
          <a:noFill/>
        </p:spPr>
        <p:txBody>
          <a:bodyPr wrap="square">
            <a:spAutoFit/>
          </a:bodyPr>
          <a:lstStyle/>
          <a:p>
            <a:r>
              <a:rPr lang="en-IN" sz="1600" b="1" dirty="0">
                <a:solidFill>
                  <a:srgbClr val="FF0000"/>
                </a:solidFill>
                <a:latin typeface="Times New Roman" panose="02020603050405020304" pitchFamily="18" charset="0"/>
                <a:cs typeface="Times New Roman" panose="02020603050405020304" pitchFamily="18" charset="0"/>
              </a:rPr>
              <a:t>KB 56</a:t>
            </a:r>
          </a:p>
        </p:txBody>
      </p:sp>
      <p:cxnSp>
        <p:nvCxnSpPr>
          <p:cNvPr id="25" name="Straight Connector 24">
            <a:extLst>
              <a:ext uri="{FF2B5EF4-FFF2-40B4-BE49-F238E27FC236}">
                <a16:creationId xmlns:a16="http://schemas.microsoft.com/office/drawing/2014/main" id="{F25ED59B-04B3-7103-C55C-C4327154F606}"/>
              </a:ext>
            </a:extLst>
          </p:cNvPr>
          <p:cNvCxnSpPr/>
          <p:nvPr/>
        </p:nvCxnSpPr>
        <p:spPr>
          <a:xfrm>
            <a:off x="1056680" y="4014812"/>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575599-4F14-5E97-C9FF-CB976D941EEE}"/>
              </a:ext>
            </a:extLst>
          </p:cNvPr>
          <p:cNvCxnSpPr/>
          <p:nvPr/>
        </p:nvCxnSpPr>
        <p:spPr>
          <a:xfrm>
            <a:off x="1056680" y="2790676"/>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29323E-E59A-C65B-95CA-4C532F48ECE1}"/>
              </a:ext>
            </a:extLst>
          </p:cNvPr>
          <p:cNvCxnSpPr/>
          <p:nvPr/>
        </p:nvCxnSpPr>
        <p:spPr>
          <a:xfrm>
            <a:off x="1848768" y="4004053"/>
            <a:ext cx="74167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F1A6A7-ACDF-E7E1-8AB2-B9A373426F43}"/>
              </a:ext>
            </a:extLst>
          </p:cNvPr>
          <p:cNvCxnSpPr/>
          <p:nvPr/>
        </p:nvCxnSpPr>
        <p:spPr>
          <a:xfrm>
            <a:off x="1827173" y="2790676"/>
            <a:ext cx="74167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5C03A8B-C669-EBFF-F061-A23800536F60}"/>
              </a:ext>
            </a:extLst>
          </p:cNvPr>
          <p:cNvSpPr txBox="1"/>
          <p:nvPr/>
        </p:nvSpPr>
        <p:spPr>
          <a:xfrm>
            <a:off x="1118104" y="3834776"/>
            <a:ext cx="795582" cy="338554"/>
          </a:xfrm>
          <a:prstGeom prst="rect">
            <a:avLst/>
          </a:prstGeom>
          <a:noFill/>
        </p:spPr>
        <p:txBody>
          <a:bodyPr wrap="square">
            <a:spAutoFit/>
          </a:bodyPr>
          <a:lstStyle/>
          <a:p>
            <a:r>
              <a:rPr lang="en-IN" sz="1600" b="1" dirty="0">
                <a:solidFill>
                  <a:srgbClr val="FF0000"/>
                </a:solidFill>
                <a:latin typeface="Times New Roman" panose="02020603050405020304" pitchFamily="18" charset="0"/>
                <a:cs typeface="Times New Roman" panose="02020603050405020304" pitchFamily="18" charset="0"/>
              </a:rPr>
              <a:t>KB 30</a:t>
            </a:r>
          </a:p>
        </p:txBody>
      </p:sp>
    </p:spTree>
    <p:extLst>
      <p:ext uri="{BB962C8B-B14F-4D97-AF65-F5344CB8AC3E}">
        <p14:creationId xmlns:p14="http://schemas.microsoft.com/office/powerpoint/2010/main" val="1113197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1EAE12-FAEB-5CFB-561A-E03501E57FC1}"/>
              </a:ext>
            </a:extLst>
          </p:cNvPr>
          <p:cNvSpPr txBox="1"/>
          <p:nvPr/>
        </p:nvSpPr>
        <p:spPr>
          <a:xfrm>
            <a:off x="2136800" y="414412"/>
            <a:ext cx="8568952" cy="523220"/>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u="sng" dirty="0">
                <a:latin typeface="Times New Roman" panose="02020603050405020304" pitchFamily="18" charset="0"/>
                <a:cs typeface="Times New Roman" panose="02020603050405020304" pitchFamily="18" charset="0"/>
              </a:rPr>
              <a:t>Key Points from Micromorphological/Thin section study</a:t>
            </a:r>
            <a:endParaRPr lang="en-IN" sz="2800" u="sng"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4BFC1A1-2862-94E5-C367-B186DF4FC5D5}"/>
              </a:ext>
            </a:extLst>
          </p:cNvPr>
          <p:cNvSpPr/>
          <p:nvPr/>
        </p:nvSpPr>
        <p:spPr>
          <a:xfrm>
            <a:off x="1074682" y="1134492"/>
            <a:ext cx="10693188" cy="5324535"/>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marL="342900" indent="-342900" algn="just">
              <a:buFont typeface="Wingdings" panose="05000000000000000000" pitchFamily="2" charset="2"/>
              <a:buChar char="Ø"/>
            </a:pPr>
            <a:r>
              <a:rPr lang="en-US" sz="2000" b="0" i="0" u="none" strike="noStrike" baseline="0" dirty="0">
                <a:solidFill>
                  <a:srgbClr val="000000"/>
                </a:solidFill>
                <a:latin typeface="Times New Roman" panose="02020603050405020304" pitchFamily="18" charset="0"/>
              </a:rPr>
              <a:t>The micromorphological investigation of 30 representative thin sections from Lower Siwalik and 60 thin sections from middle Siwalik confirms pedogenic features: illuviation, clay coatings, </a:t>
            </a:r>
            <a:r>
              <a:rPr lang="en-IN" sz="2000" dirty="0">
                <a:effectLst/>
                <a:latin typeface="Times New Roman" panose="02020603050405020304" pitchFamily="18" charset="0"/>
                <a:ea typeface="Calibri" panose="020F0502020204030204" pitchFamily="34" charset="0"/>
              </a:rPr>
              <a:t>strong </a:t>
            </a:r>
            <a:r>
              <a:rPr lang="en-IN" sz="2000" dirty="0" err="1">
                <a:effectLst/>
                <a:latin typeface="Times New Roman" panose="02020603050405020304" pitchFamily="18" charset="0"/>
                <a:ea typeface="Calibri" panose="020F0502020204030204" pitchFamily="34" charset="0"/>
              </a:rPr>
              <a:t>pedality</a:t>
            </a:r>
            <a:r>
              <a:rPr lang="en-IN" sz="2000" dirty="0">
                <a:effectLst/>
                <a:latin typeface="Times New Roman" panose="02020603050405020304" pitchFamily="18" charset="0"/>
                <a:ea typeface="Calibri" panose="020F0502020204030204" pitchFamily="34" charset="0"/>
              </a:rPr>
              <a:t>, cross and parallel striated b-fabric, bioturbation, </a:t>
            </a:r>
            <a:r>
              <a:rPr lang="en-IN" sz="2000" dirty="0" err="1">
                <a:effectLst/>
                <a:latin typeface="Times New Roman" panose="02020603050405020304" pitchFamily="18" charset="0"/>
                <a:ea typeface="Calibri" panose="020F0502020204030204" pitchFamily="34" charset="0"/>
              </a:rPr>
              <a:t>rhizocretions</a:t>
            </a:r>
            <a:r>
              <a:rPr lang="en-IN" sz="2000" dirty="0">
                <a:effectLst/>
                <a:latin typeface="Times New Roman" panose="02020603050405020304" pitchFamily="18" charset="0"/>
                <a:ea typeface="Calibri" panose="020F0502020204030204" pitchFamily="34" charset="0"/>
              </a:rPr>
              <a:t>, ferruginous concretions, and </a:t>
            </a:r>
            <a:r>
              <a:rPr lang="en-IN" sz="2000" dirty="0" err="1">
                <a:effectLst/>
                <a:latin typeface="Times New Roman" panose="02020603050405020304" pitchFamily="18" charset="0"/>
                <a:ea typeface="Calibri" panose="020F0502020204030204" pitchFamily="34" charset="0"/>
              </a:rPr>
              <a:t>pedogenic</a:t>
            </a:r>
            <a:r>
              <a:rPr lang="en-IN" sz="2000" dirty="0">
                <a:effectLst/>
                <a:latin typeface="Times New Roman" panose="02020603050405020304" pitchFamily="18" charset="0"/>
                <a:ea typeface="Calibri" panose="020F0502020204030204" pitchFamily="34" charset="0"/>
              </a:rPr>
              <a:t> carbonates</a:t>
            </a:r>
            <a:r>
              <a:rPr lang="en-US" sz="2000" dirty="0">
                <a:solidFill>
                  <a:srgbClr val="000000"/>
                </a:solidFill>
                <a:effectLst/>
                <a:latin typeface="Times New Roman" panose="02020603050405020304" pitchFamily="18" charset="0"/>
                <a:ea typeface="Calibri" panose="020F0502020204030204" pitchFamily="34" charset="0"/>
              </a:rPr>
              <a:t>. </a:t>
            </a:r>
          </a:p>
          <a:p>
            <a:pPr marL="342900" indent="-342900" algn="just">
              <a:buFont typeface="Wingdings" panose="05000000000000000000" pitchFamily="2" charset="2"/>
              <a:buChar char="Ø"/>
            </a:pPr>
            <a:endParaRPr lang="en-US" sz="2000" dirty="0">
              <a:solidFill>
                <a:srgbClr val="000000"/>
              </a:solidFill>
              <a:effectLst/>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Ø"/>
            </a:pPr>
            <a:r>
              <a:rPr lang="en-US" sz="2000" dirty="0">
                <a:solidFill>
                  <a:srgbClr val="000000"/>
                </a:solidFill>
                <a:effectLst/>
                <a:latin typeface="Times New Roman" panose="02020603050405020304" pitchFamily="18" charset="0"/>
                <a:ea typeface="Calibri" panose="020F0502020204030204" pitchFamily="34" charset="0"/>
              </a:rPr>
              <a:t>These</a:t>
            </a:r>
            <a:r>
              <a:rPr lang="en-US" sz="2000" b="0" i="0" u="none" strike="noStrike" baseline="0" dirty="0">
                <a:solidFill>
                  <a:srgbClr val="000000"/>
                </a:solidFill>
                <a:latin typeface="Times New Roman" panose="02020603050405020304" pitchFamily="18" charset="0"/>
              </a:rPr>
              <a:t> features are important indications of substantial pedogenic activity during the formation of paleosols.</a:t>
            </a:r>
          </a:p>
          <a:p>
            <a:pPr marL="342900" indent="-342900" algn="just">
              <a:buFont typeface="Wingdings" panose="05000000000000000000" pitchFamily="2" charset="2"/>
              <a:buChar char="Ø"/>
            </a:pPr>
            <a:endParaRPr lang="en-US" sz="2000" b="0" i="0" u="none" strike="noStrike" baseline="0" dirty="0">
              <a:solidFill>
                <a:srgbClr val="000000"/>
              </a:solidFill>
              <a:latin typeface="Times New Roman" panose="02020603050405020304" pitchFamily="18" charset="0"/>
            </a:endParaRPr>
          </a:p>
          <a:p>
            <a:pPr marL="342900" indent="-342900" algn="just">
              <a:buFont typeface="Wingdings" panose="05000000000000000000" pitchFamily="2" charset="2"/>
              <a:buChar char="Ø"/>
            </a:pPr>
            <a:r>
              <a:rPr lang="en-US" sz="2000" dirty="0">
                <a:solidFill>
                  <a:srgbClr val="000000"/>
                </a:solidFill>
                <a:latin typeface="Times New Roman" panose="02020603050405020304" pitchFamily="18" charset="0"/>
              </a:rPr>
              <a:t>The paleosol of lower Siwalik </a:t>
            </a:r>
            <a:r>
              <a:rPr lang="en-US" sz="2000" b="0" i="0" u="none" strike="noStrike" baseline="0" dirty="0">
                <a:solidFill>
                  <a:srgbClr val="000000"/>
                </a:solidFill>
                <a:latin typeface="Times New Roman" panose="02020603050405020304" pitchFamily="18" charset="0"/>
              </a:rPr>
              <a:t>showing </a:t>
            </a:r>
            <a:r>
              <a:rPr lang="en-IN" sz="2000" dirty="0" err="1">
                <a:effectLst/>
                <a:latin typeface="Times New Roman" panose="02020603050405020304" pitchFamily="18" charset="0"/>
                <a:ea typeface="Calibri" panose="020F0502020204030204" pitchFamily="34" charset="0"/>
              </a:rPr>
              <a:t>Bt</a:t>
            </a:r>
            <a:r>
              <a:rPr lang="en-IN" sz="2000" dirty="0">
                <a:effectLst/>
                <a:latin typeface="Times New Roman" panose="02020603050405020304" pitchFamily="18" charset="0"/>
                <a:ea typeface="Calibri" panose="020F0502020204030204" pitchFamily="34" charset="0"/>
              </a:rPr>
              <a:t>, Bk, </a:t>
            </a:r>
            <a:r>
              <a:rPr lang="en-IN" sz="2000" dirty="0" err="1">
                <a:effectLst/>
                <a:latin typeface="Times New Roman" panose="02020603050405020304" pitchFamily="18" charset="0"/>
                <a:ea typeface="Calibri" panose="020F0502020204030204" pitchFamily="34" charset="0"/>
              </a:rPr>
              <a:t>Bss</a:t>
            </a:r>
            <a:r>
              <a:rPr lang="en-IN" sz="2000" dirty="0">
                <a:effectLst/>
                <a:latin typeface="Times New Roman" panose="02020603050405020304" pitchFamily="18" charset="0"/>
                <a:ea typeface="Calibri" panose="020F0502020204030204" pitchFamily="34" charset="0"/>
              </a:rPr>
              <a:t>, and </a:t>
            </a:r>
            <a:r>
              <a:rPr lang="en-IN" sz="2000" dirty="0" err="1">
                <a:effectLst/>
                <a:latin typeface="Times New Roman" panose="02020603050405020304" pitchFamily="18" charset="0"/>
                <a:ea typeface="Calibri" panose="020F0502020204030204" pitchFamily="34" charset="0"/>
              </a:rPr>
              <a:t>Bw</a:t>
            </a:r>
            <a:r>
              <a:rPr lang="en-IN" sz="2000" dirty="0">
                <a:effectLst/>
                <a:latin typeface="Times New Roman" panose="02020603050405020304" pitchFamily="18" charset="0"/>
                <a:ea typeface="Calibri" panose="020F0502020204030204" pitchFamily="34" charset="0"/>
              </a:rPr>
              <a:t> horizons</a:t>
            </a:r>
            <a:r>
              <a:rPr lang="en-US" sz="2000" dirty="0">
                <a:solidFill>
                  <a:srgbClr val="000000"/>
                </a:solidFill>
                <a:latin typeface="Times New Roman" panose="02020603050405020304" pitchFamily="18" charset="0"/>
              </a:rPr>
              <a:t> suggest</a:t>
            </a:r>
            <a:r>
              <a:rPr lang="en-US" sz="2000" b="0" i="0" u="none" strike="noStrike" baseline="0" dirty="0">
                <a:solidFill>
                  <a:srgbClr val="000000"/>
                </a:solidFill>
                <a:latin typeface="Times New Roman" panose="02020603050405020304" pitchFamily="18" charset="0"/>
              </a:rPr>
              <a:t> the Moderate to well-developed paleosol</a:t>
            </a:r>
          </a:p>
          <a:p>
            <a:pPr algn="just"/>
            <a:endParaRPr lang="en-US" sz="2000" dirty="0">
              <a:solidFill>
                <a:srgbClr val="000000"/>
              </a:solidFill>
              <a:effectLst/>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Ø"/>
            </a:pPr>
            <a:r>
              <a:rPr lang="en-US" sz="2000" b="0" i="0" u="none" strike="noStrike" baseline="0" dirty="0">
                <a:solidFill>
                  <a:srgbClr val="000000"/>
                </a:solidFill>
                <a:latin typeface="Times New Roman" panose="02020603050405020304" pitchFamily="18" charset="0"/>
              </a:rPr>
              <a:t>The paleosol of middle Siwalik showing mainly Bk, </a:t>
            </a:r>
            <a:r>
              <a:rPr lang="en-US" sz="2000" b="0" i="0" u="none" strike="noStrike" baseline="0" dirty="0" err="1">
                <a:solidFill>
                  <a:srgbClr val="000000"/>
                </a:solidFill>
                <a:latin typeface="Times New Roman" panose="02020603050405020304" pitchFamily="18" charset="0"/>
              </a:rPr>
              <a:t>Bw</a:t>
            </a:r>
            <a:r>
              <a:rPr lang="en-US" sz="2000" b="0" i="0" u="none" strike="noStrike" baseline="0" dirty="0">
                <a:solidFill>
                  <a:srgbClr val="000000"/>
                </a:solidFill>
                <a:latin typeface="Times New Roman" panose="02020603050405020304" pitchFamily="18" charset="0"/>
              </a:rPr>
              <a:t>, and </a:t>
            </a:r>
            <a:r>
              <a:rPr lang="en-US" sz="2000" b="0" i="0" u="none" strike="noStrike" baseline="0" dirty="0" err="1">
                <a:solidFill>
                  <a:srgbClr val="000000"/>
                </a:solidFill>
                <a:latin typeface="Times New Roman" panose="02020603050405020304" pitchFamily="18" charset="0"/>
              </a:rPr>
              <a:t>Bss</a:t>
            </a:r>
            <a:r>
              <a:rPr lang="en-US" sz="2000" b="0" i="0" u="none" strike="noStrike" baseline="0" dirty="0">
                <a:solidFill>
                  <a:srgbClr val="000000"/>
                </a:solidFill>
                <a:latin typeface="Times New Roman" panose="02020603050405020304" pitchFamily="18" charset="0"/>
              </a:rPr>
              <a:t> horizon with shrink-swell features suggest the weak to moderately developed paleosol</a:t>
            </a:r>
          </a:p>
          <a:p>
            <a:pPr algn="just"/>
            <a:endParaRPr lang="en-US" sz="2000" b="0" i="0" u="none" strike="noStrike" baseline="0" dirty="0">
              <a:solidFill>
                <a:srgbClr val="000000"/>
              </a:solidFill>
              <a:latin typeface="Times New Roman" panose="02020603050405020304" pitchFamily="18" charset="0"/>
            </a:endParaRPr>
          </a:p>
          <a:p>
            <a:pPr marL="342900" indent="-342900" algn="just">
              <a:buFont typeface="Wingdings" panose="05000000000000000000" pitchFamily="2" charset="2"/>
              <a:buChar char="Ø"/>
            </a:pPr>
            <a:r>
              <a:rPr lang="en-US" sz="2000" dirty="0">
                <a:solidFill>
                  <a:srgbClr val="000000"/>
                </a:solidFill>
                <a:latin typeface="Times New Roman" panose="02020603050405020304" pitchFamily="18" charset="0"/>
              </a:rPr>
              <a:t>Also, t</a:t>
            </a:r>
            <a:r>
              <a:rPr lang="en-US" sz="2000" b="0" i="0" u="none" strike="noStrike" baseline="0" dirty="0">
                <a:solidFill>
                  <a:srgbClr val="000000"/>
                </a:solidFill>
                <a:latin typeface="Times New Roman" panose="02020603050405020304" pitchFamily="18" charset="0"/>
              </a:rPr>
              <a:t>he presence of clay coatings along with pedogenic carbonates, mottles, shrink and swell features supports the possibility of seasonality during paleosol formation in the both Lower and middle Siwalik.</a:t>
            </a:r>
          </a:p>
        </p:txBody>
      </p:sp>
    </p:spTree>
    <p:extLst>
      <p:ext uri="{BB962C8B-B14F-4D97-AF65-F5344CB8AC3E}">
        <p14:creationId xmlns:p14="http://schemas.microsoft.com/office/powerpoint/2010/main" val="385591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D802D-6413-71FB-F84B-C61549BE6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76" y="126380"/>
            <a:ext cx="1162271" cy="6768752"/>
          </a:xfrm>
          <a:prstGeom prst="rect">
            <a:avLst/>
          </a:prstGeom>
        </p:spPr>
      </p:pic>
      <p:sp>
        <p:nvSpPr>
          <p:cNvPr id="2" name="Rectangle 1">
            <a:extLst>
              <a:ext uri="{FF2B5EF4-FFF2-40B4-BE49-F238E27FC236}">
                <a16:creationId xmlns:a16="http://schemas.microsoft.com/office/drawing/2014/main" id="{75959E75-EBEB-2B5D-6A05-1B8C720C3E26}"/>
              </a:ext>
            </a:extLst>
          </p:cNvPr>
          <p:cNvSpPr/>
          <p:nvPr/>
        </p:nvSpPr>
        <p:spPr>
          <a:xfrm>
            <a:off x="4369048" y="54372"/>
            <a:ext cx="5063787" cy="415498"/>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XRD diffractogram</a:t>
            </a:r>
            <a:r>
              <a:rPr lang="en-IN" altLang="en-US" sz="21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(Total clay &lt;2µm) </a:t>
            </a:r>
            <a:endParaRPr lang="en-IN" sz="21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DEC528E-96B3-B2CB-2E4B-DC5F961D62F4}"/>
              </a:ext>
            </a:extLst>
          </p:cNvPr>
          <p:cNvSpPr txBox="1"/>
          <p:nvPr/>
        </p:nvSpPr>
        <p:spPr>
          <a:xfrm>
            <a:off x="5305152" y="5417804"/>
            <a:ext cx="3343196" cy="1477328"/>
          </a:xfrm>
          <a:prstGeom prst="rect">
            <a:avLst/>
          </a:prstGeom>
          <a:solidFill>
            <a:schemeClr val="accent2">
              <a:lumMod val="40000"/>
              <a:lumOff val="60000"/>
            </a:schemeClr>
          </a:solidFill>
          <a:ln w="12700">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Clay minerals (Middle Siwalik)</a:t>
            </a:r>
            <a:endParaRPr lang="en-IN" b="1" dirty="0">
              <a:latin typeface="Times New Roman" panose="02020603050405020304" pitchFamily="18" charset="0"/>
              <a:cs typeface="Times New Roman" panose="02020603050405020304" pitchFamily="18" charset="0"/>
            </a:endParaRPr>
          </a:p>
          <a:p>
            <a:r>
              <a:rPr lang="en-IN" b="1" dirty="0">
                <a:latin typeface="Times New Roman" panose="02020603050405020304" pitchFamily="18" charset="0"/>
                <a:cs typeface="Times New Roman" panose="02020603050405020304" pitchFamily="18" charset="0"/>
              </a:rPr>
              <a:t>16.72Å</a:t>
            </a:r>
            <a:r>
              <a:rPr lang="en-IN" dirty="0">
                <a:latin typeface="Times New Roman" panose="02020603050405020304" pitchFamily="18" charset="0"/>
                <a:cs typeface="Times New Roman" panose="02020603050405020304" pitchFamily="18" charset="0"/>
              </a:rPr>
              <a:t>=Smectite</a:t>
            </a:r>
          </a:p>
          <a:p>
            <a:r>
              <a:rPr lang="en-IN" b="1" dirty="0">
                <a:latin typeface="Times New Roman" panose="02020603050405020304" pitchFamily="18" charset="0"/>
                <a:cs typeface="Times New Roman" panose="02020603050405020304" pitchFamily="18" charset="0"/>
              </a:rPr>
              <a:t>13.52Å</a:t>
            </a:r>
            <a:r>
              <a:rPr lang="en-IN" dirty="0">
                <a:latin typeface="Times New Roman" panose="02020603050405020304" pitchFamily="18" charset="0"/>
                <a:cs typeface="Times New Roman" panose="02020603050405020304" pitchFamily="18" charset="0"/>
              </a:rPr>
              <a:t>=Chlorite</a:t>
            </a:r>
          </a:p>
          <a:p>
            <a:r>
              <a:rPr lang="en-IN" b="1" dirty="0">
                <a:latin typeface="Times New Roman" panose="02020603050405020304" pitchFamily="18" charset="0"/>
                <a:cs typeface="Times New Roman" panose="02020603050405020304" pitchFamily="18" charset="0"/>
              </a:rPr>
              <a:t>9.98Å</a:t>
            </a:r>
            <a:r>
              <a:rPr lang="en-IN" dirty="0">
                <a:latin typeface="Times New Roman" panose="02020603050405020304" pitchFamily="18" charset="0"/>
                <a:cs typeface="Times New Roman" panose="02020603050405020304" pitchFamily="18" charset="0"/>
              </a:rPr>
              <a:t>=Mica/</a:t>
            </a:r>
            <a:r>
              <a:rPr lang="en-IN" dirty="0" err="1">
                <a:latin typeface="Times New Roman" panose="02020603050405020304" pitchFamily="18" charset="0"/>
                <a:cs typeface="Times New Roman" panose="02020603050405020304" pitchFamily="18" charset="0"/>
              </a:rPr>
              <a:t>Illite</a:t>
            </a:r>
            <a:endParaRPr lang="en-IN" dirty="0">
              <a:latin typeface="Times New Roman" panose="02020603050405020304" pitchFamily="18" charset="0"/>
              <a:cs typeface="Times New Roman" panose="02020603050405020304" pitchFamily="18" charset="0"/>
            </a:endParaRPr>
          </a:p>
          <a:p>
            <a:r>
              <a:rPr lang="en-IN" b="1" dirty="0">
                <a:latin typeface="Times New Roman" panose="02020603050405020304" pitchFamily="18" charset="0"/>
                <a:cs typeface="Times New Roman" panose="02020603050405020304" pitchFamily="18" charset="0"/>
              </a:rPr>
              <a:t>7.16Å</a:t>
            </a:r>
            <a:r>
              <a:rPr lang="en-IN" dirty="0">
                <a:latin typeface="Times New Roman" panose="02020603050405020304" pitchFamily="18" charset="0"/>
                <a:cs typeface="Times New Roman" panose="02020603050405020304" pitchFamily="18" charset="0"/>
              </a:rPr>
              <a:t>=Kaolinite</a:t>
            </a:r>
          </a:p>
        </p:txBody>
      </p:sp>
      <p:sp>
        <p:nvSpPr>
          <p:cNvPr id="5" name="TextBox 4">
            <a:extLst>
              <a:ext uri="{FF2B5EF4-FFF2-40B4-BE49-F238E27FC236}">
                <a16:creationId xmlns:a16="http://schemas.microsoft.com/office/drawing/2014/main" id="{3CB62AF7-FB8A-FAF3-F55E-82B5AEE1F605}"/>
              </a:ext>
            </a:extLst>
          </p:cNvPr>
          <p:cNvSpPr txBox="1"/>
          <p:nvPr/>
        </p:nvSpPr>
        <p:spPr>
          <a:xfrm>
            <a:off x="1848768" y="5417804"/>
            <a:ext cx="3343196" cy="1477328"/>
          </a:xfrm>
          <a:prstGeom prst="rect">
            <a:avLst/>
          </a:prstGeom>
          <a:solidFill>
            <a:schemeClr val="accent2">
              <a:lumMod val="40000"/>
              <a:lumOff val="60000"/>
            </a:schemeClr>
          </a:solidFill>
          <a:ln>
            <a:solidFill>
              <a:schemeClr val="bg2">
                <a:lumMod val="10000"/>
              </a:schemeClr>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Clay minerals (Lower Siwalik)</a:t>
            </a:r>
            <a:endParaRPr lang="en-IN" b="1" dirty="0">
              <a:latin typeface="Times New Roman" panose="02020603050405020304" pitchFamily="18" charset="0"/>
              <a:cs typeface="Times New Roman" panose="02020603050405020304" pitchFamily="18" charset="0"/>
            </a:endParaRPr>
          </a:p>
          <a:p>
            <a:r>
              <a:rPr lang="en-IN" b="1" dirty="0">
                <a:latin typeface="Times New Roman" panose="02020603050405020304" pitchFamily="18" charset="0"/>
                <a:cs typeface="Times New Roman" panose="02020603050405020304" pitchFamily="18" charset="0"/>
              </a:rPr>
              <a:t>13.80Å</a:t>
            </a:r>
            <a:r>
              <a:rPr lang="en-IN" dirty="0">
                <a:latin typeface="Times New Roman" panose="02020603050405020304" pitchFamily="18" charset="0"/>
                <a:cs typeface="Times New Roman" panose="02020603050405020304" pitchFamily="18" charset="0"/>
              </a:rPr>
              <a:t>=Chlorite</a:t>
            </a:r>
          </a:p>
          <a:p>
            <a:r>
              <a:rPr lang="en-IN" b="1" dirty="0">
                <a:latin typeface="Times New Roman" panose="02020603050405020304" pitchFamily="18" charset="0"/>
                <a:cs typeface="Times New Roman" panose="02020603050405020304" pitchFamily="18" charset="0"/>
              </a:rPr>
              <a:t>10.03Å</a:t>
            </a:r>
            <a:r>
              <a:rPr lang="en-IN" dirty="0">
                <a:latin typeface="Times New Roman" panose="02020603050405020304" pitchFamily="18" charset="0"/>
                <a:cs typeface="Times New Roman" panose="02020603050405020304" pitchFamily="18" charset="0"/>
              </a:rPr>
              <a:t>=Mica/Illite</a:t>
            </a:r>
          </a:p>
          <a:p>
            <a:r>
              <a:rPr lang="en-IN" b="1" dirty="0">
                <a:latin typeface="Times New Roman" panose="02020603050405020304" pitchFamily="18" charset="0"/>
                <a:cs typeface="Times New Roman" panose="02020603050405020304" pitchFamily="18" charset="0"/>
              </a:rPr>
              <a:t>7.15Å</a:t>
            </a:r>
            <a:r>
              <a:rPr lang="en-IN" dirty="0">
                <a:latin typeface="Times New Roman" panose="02020603050405020304" pitchFamily="18" charset="0"/>
                <a:cs typeface="Times New Roman" panose="02020603050405020304" pitchFamily="18" charset="0"/>
              </a:rPr>
              <a:t>=Kaolinite </a:t>
            </a:r>
            <a:r>
              <a:rPr lang="el-GR" b="0" i="0" dirty="0">
                <a:solidFill>
                  <a:srgbClr val="202124"/>
                </a:solidFill>
                <a:effectLst/>
                <a:latin typeface="arial" panose="020B0604020202020204" pitchFamily="34" charset="0"/>
              </a:rPr>
              <a:t>μ</a:t>
            </a:r>
            <a:r>
              <a:rPr lang="en-IN" b="0" i="0" dirty="0">
                <a:solidFill>
                  <a:srgbClr val="202124"/>
                </a:solidFill>
                <a:effectLst/>
                <a:latin typeface="arial" panose="020B0604020202020204" pitchFamily="34" charset="0"/>
              </a:rPr>
              <a:t>m </a:t>
            </a:r>
            <a:r>
              <a:rPr lang="en-IN" b="1" i="0" dirty="0">
                <a:solidFill>
                  <a:srgbClr val="5F6368"/>
                </a:solidFill>
                <a:effectLst/>
                <a:latin typeface="arial" panose="020B0604020202020204" pitchFamily="34" charset="0"/>
              </a:rPr>
              <a:t>75</a:t>
            </a:r>
            <a:r>
              <a:rPr lang="en-IN" b="0" i="0" dirty="0">
                <a:solidFill>
                  <a:srgbClr val="4D5156"/>
                </a:solidFill>
                <a:effectLst/>
                <a:latin typeface="arial" panose="020B0604020202020204" pitchFamily="34" charset="0"/>
              </a:rPr>
              <a:t>°</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BD86163-0F7D-8539-7C3A-B95FD4B43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360" y="918468"/>
            <a:ext cx="5063788" cy="4360485"/>
          </a:xfrm>
          <a:prstGeom prst="rect">
            <a:avLst/>
          </a:prstGeom>
        </p:spPr>
      </p:pic>
      <p:pic>
        <p:nvPicPr>
          <p:cNvPr id="14" name="Picture 13">
            <a:extLst>
              <a:ext uri="{FF2B5EF4-FFF2-40B4-BE49-F238E27FC236}">
                <a16:creationId xmlns:a16="http://schemas.microsoft.com/office/drawing/2014/main" id="{2F5732EA-71A0-EB9E-9782-7F42C92B4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768" y="918468"/>
            <a:ext cx="5227540" cy="4360485"/>
          </a:xfrm>
          <a:prstGeom prst="rect">
            <a:avLst/>
          </a:prstGeom>
        </p:spPr>
      </p:pic>
      <p:sp>
        <p:nvSpPr>
          <p:cNvPr id="15" name="TextBox 14">
            <a:extLst>
              <a:ext uri="{FF2B5EF4-FFF2-40B4-BE49-F238E27FC236}">
                <a16:creationId xmlns:a16="http://schemas.microsoft.com/office/drawing/2014/main" id="{74944314-C9FF-4181-E0C6-FBCAE5C76070}"/>
              </a:ext>
            </a:extLst>
          </p:cNvPr>
          <p:cNvSpPr txBox="1"/>
          <p:nvPr/>
        </p:nvSpPr>
        <p:spPr>
          <a:xfrm>
            <a:off x="8761536" y="5417804"/>
            <a:ext cx="3461751" cy="1477328"/>
          </a:xfrm>
          <a:prstGeom prst="rect">
            <a:avLst/>
          </a:prstGeom>
          <a:solidFill>
            <a:schemeClr val="accent2">
              <a:lumMod val="40000"/>
              <a:lumOff val="60000"/>
            </a:schemeClr>
          </a:solidFill>
          <a:ln w="12700">
            <a:solidFill>
              <a:schemeClr val="tx1"/>
            </a:solidFill>
          </a:ln>
        </p:spPr>
        <p:txBody>
          <a:bodyPr wrap="square" rtlCol="0">
            <a:spAutoFit/>
          </a:bodyPr>
          <a:lstStyle/>
          <a:p>
            <a:r>
              <a:rPr lang="en-IN" b="1" dirty="0">
                <a:latin typeface="Times New Roman" panose="02020603050405020304" pitchFamily="18" charset="0"/>
                <a:cs typeface="Times New Roman" panose="02020603050405020304" pitchFamily="18" charset="0"/>
              </a:rPr>
              <a:t>Ca</a:t>
            </a:r>
            <a:r>
              <a:rPr lang="en-IN" dirty="0">
                <a:latin typeface="Times New Roman" panose="02020603050405020304" pitchFamily="18" charset="0"/>
                <a:cs typeface="Times New Roman" panose="02020603050405020304" pitchFamily="18" charset="0"/>
              </a:rPr>
              <a:t>= Calcium Chloride treated</a:t>
            </a:r>
          </a:p>
          <a:p>
            <a:r>
              <a:rPr lang="en-IN" b="1" dirty="0">
                <a:latin typeface="Times New Roman" panose="02020603050405020304" pitchFamily="18" charset="0"/>
                <a:cs typeface="Times New Roman" panose="02020603050405020304" pitchFamily="18" charset="0"/>
              </a:rPr>
              <a:t>Ca Eg</a:t>
            </a:r>
            <a:r>
              <a:rPr lang="en-IN" dirty="0">
                <a:latin typeface="Times New Roman" panose="02020603050405020304" pitchFamily="18" charset="0"/>
                <a:cs typeface="Times New Roman" panose="02020603050405020304" pitchFamily="18" charset="0"/>
              </a:rPr>
              <a:t>= Calcium Chloride + Ethylene glycol</a:t>
            </a:r>
          </a:p>
          <a:p>
            <a:r>
              <a:rPr lang="en-IN" b="1" dirty="0">
                <a:latin typeface="Times New Roman" panose="02020603050405020304" pitchFamily="18" charset="0"/>
                <a:cs typeface="Times New Roman" panose="02020603050405020304" pitchFamily="18" charset="0"/>
              </a:rPr>
              <a:t>K</a:t>
            </a:r>
            <a:r>
              <a:rPr lang="en-IN" dirty="0">
                <a:latin typeface="Times New Roman" panose="02020603050405020304" pitchFamily="18" charset="0"/>
                <a:cs typeface="Times New Roman" panose="02020603050405020304" pitchFamily="18" charset="0"/>
              </a:rPr>
              <a:t>= Potassium Chloride treated + Heated at different temperature  </a:t>
            </a:r>
          </a:p>
        </p:txBody>
      </p:sp>
      <p:sp>
        <p:nvSpPr>
          <p:cNvPr id="7" name="TextBox 6">
            <a:extLst>
              <a:ext uri="{FF2B5EF4-FFF2-40B4-BE49-F238E27FC236}">
                <a16:creationId xmlns:a16="http://schemas.microsoft.com/office/drawing/2014/main" id="{99FC36D4-B737-31EB-1E55-02CC5A64479F}"/>
              </a:ext>
            </a:extLst>
          </p:cNvPr>
          <p:cNvSpPr txBox="1"/>
          <p:nvPr/>
        </p:nvSpPr>
        <p:spPr>
          <a:xfrm>
            <a:off x="1110477" y="6077783"/>
            <a:ext cx="635110"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2</a:t>
            </a:r>
          </a:p>
        </p:txBody>
      </p:sp>
      <p:sp>
        <p:nvSpPr>
          <p:cNvPr id="8" name="TextBox 7">
            <a:extLst>
              <a:ext uri="{FF2B5EF4-FFF2-40B4-BE49-F238E27FC236}">
                <a16:creationId xmlns:a16="http://schemas.microsoft.com/office/drawing/2014/main" id="{33F82039-B402-687E-AAB5-132DDF4D72D9}"/>
              </a:ext>
            </a:extLst>
          </p:cNvPr>
          <p:cNvSpPr txBox="1"/>
          <p:nvPr/>
        </p:nvSpPr>
        <p:spPr>
          <a:xfrm>
            <a:off x="1143425" y="2708795"/>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56</a:t>
            </a:r>
          </a:p>
        </p:txBody>
      </p:sp>
      <p:cxnSp>
        <p:nvCxnSpPr>
          <p:cNvPr id="3" name="Straight Connector 2">
            <a:extLst>
              <a:ext uri="{FF2B5EF4-FFF2-40B4-BE49-F238E27FC236}">
                <a16:creationId xmlns:a16="http://schemas.microsoft.com/office/drawing/2014/main" id="{5BFDCF9C-6333-0E3C-7ED3-40D76E918AD5}"/>
              </a:ext>
            </a:extLst>
          </p:cNvPr>
          <p:cNvCxnSpPr/>
          <p:nvPr/>
        </p:nvCxnSpPr>
        <p:spPr>
          <a:xfrm>
            <a:off x="1056680" y="2862684"/>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75C54B-B25D-8CA2-4578-7299D76D1671}"/>
              </a:ext>
            </a:extLst>
          </p:cNvPr>
          <p:cNvCxnSpPr/>
          <p:nvPr/>
        </p:nvCxnSpPr>
        <p:spPr>
          <a:xfrm>
            <a:off x="1056680" y="6247060"/>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093393-E013-F6F5-616E-F6E09136D29F}"/>
              </a:ext>
            </a:extLst>
          </p:cNvPr>
          <p:cNvSpPr txBox="1"/>
          <p:nvPr/>
        </p:nvSpPr>
        <p:spPr>
          <a:xfrm>
            <a:off x="3194980" y="541878"/>
            <a:ext cx="2679131" cy="400110"/>
          </a:xfrm>
          <a:prstGeom prst="rect">
            <a:avLst/>
          </a:prstGeom>
          <a:noFill/>
        </p:spPr>
        <p:txBody>
          <a:bodyPr wrap="none" rtlCol="0">
            <a:spAutoFit/>
          </a:bodyPr>
          <a:lstStyle/>
          <a:p>
            <a:r>
              <a:rPr lang="en-IN" sz="2000" b="1" u="sng" dirty="0">
                <a:solidFill>
                  <a:srgbClr val="FF0000"/>
                </a:solidFill>
                <a:latin typeface="Times New Roman" panose="02020603050405020304" pitchFamily="18" charset="0"/>
                <a:cs typeface="Times New Roman" panose="02020603050405020304" pitchFamily="18" charset="0"/>
              </a:rPr>
              <a:t>Lower Siwalik- KB 2/3</a:t>
            </a:r>
          </a:p>
        </p:txBody>
      </p:sp>
      <p:sp>
        <p:nvSpPr>
          <p:cNvPr id="16" name="TextBox 15">
            <a:extLst>
              <a:ext uri="{FF2B5EF4-FFF2-40B4-BE49-F238E27FC236}">
                <a16:creationId xmlns:a16="http://schemas.microsoft.com/office/drawing/2014/main" id="{062865E0-979F-E5AA-11D8-EC45AD398496}"/>
              </a:ext>
            </a:extLst>
          </p:cNvPr>
          <p:cNvSpPr txBox="1"/>
          <p:nvPr/>
        </p:nvSpPr>
        <p:spPr>
          <a:xfrm>
            <a:off x="8329488" y="541878"/>
            <a:ext cx="2880917" cy="400110"/>
          </a:xfrm>
          <a:prstGeom prst="rect">
            <a:avLst/>
          </a:prstGeom>
          <a:noFill/>
        </p:spPr>
        <p:txBody>
          <a:bodyPr wrap="none" rtlCol="0">
            <a:spAutoFit/>
          </a:bodyPr>
          <a:lstStyle/>
          <a:p>
            <a:r>
              <a:rPr lang="en-IN" sz="2000" b="1" u="sng" dirty="0">
                <a:solidFill>
                  <a:srgbClr val="FF0000"/>
                </a:solidFill>
                <a:latin typeface="Times New Roman" panose="02020603050405020304" pitchFamily="18" charset="0"/>
                <a:cs typeface="Times New Roman" panose="02020603050405020304" pitchFamily="18" charset="0"/>
              </a:rPr>
              <a:t>Middle Siwalik- KB 56/2</a:t>
            </a:r>
          </a:p>
        </p:txBody>
      </p:sp>
    </p:spTree>
    <p:extLst>
      <p:ext uri="{BB962C8B-B14F-4D97-AF65-F5344CB8AC3E}">
        <p14:creationId xmlns:p14="http://schemas.microsoft.com/office/powerpoint/2010/main" val="426992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7C569-4269-AEFD-4FB1-C5EF1A5F3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48" y="197645"/>
            <a:ext cx="1219453" cy="6697487"/>
          </a:xfrm>
          <a:prstGeom prst="rect">
            <a:avLst/>
          </a:prstGeom>
        </p:spPr>
      </p:pic>
      <p:sp>
        <p:nvSpPr>
          <p:cNvPr id="13" name="Rectangle 1">
            <a:extLst>
              <a:ext uri="{FF2B5EF4-FFF2-40B4-BE49-F238E27FC236}">
                <a16:creationId xmlns:a16="http://schemas.microsoft.com/office/drawing/2014/main" id="{17004078-3FFF-320E-98D6-456E59836951}"/>
              </a:ext>
            </a:extLst>
          </p:cNvPr>
          <p:cNvSpPr>
            <a:spLocks noChangeArrowheads="1"/>
          </p:cNvSpPr>
          <p:nvPr/>
        </p:nvSpPr>
        <p:spPr bwMode="auto">
          <a:xfrm>
            <a:off x="6961335" y="95333"/>
            <a:ext cx="5492087" cy="954107"/>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spcBef>
                <a:spcPct val="0"/>
              </a:spcBef>
              <a:buNone/>
            </a:pPr>
            <a:r>
              <a:rPr lang="en-IN"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Semi Quantitative Estimate of Clay Minerals</a:t>
            </a:r>
          </a:p>
        </p:txBody>
      </p:sp>
      <p:sp>
        <p:nvSpPr>
          <p:cNvPr id="14" name="TextBox 13">
            <a:extLst>
              <a:ext uri="{FF2B5EF4-FFF2-40B4-BE49-F238E27FC236}">
                <a16:creationId xmlns:a16="http://schemas.microsoft.com/office/drawing/2014/main" id="{70B5933C-94D2-26D8-0542-5725AB7181BA}"/>
              </a:ext>
            </a:extLst>
          </p:cNvPr>
          <p:cNvSpPr txBox="1"/>
          <p:nvPr/>
        </p:nvSpPr>
        <p:spPr>
          <a:xfrm>
            <a:off x="6961336" y="1062484"/>
            <a:ext cx="5472608" cy="3508653"/>
          </a:xfrm>
          <a:prstGeom prst="rect">
            <a:avLst/>
          </a:prstGeom>
          <a:solidFill>
            <a:schemeClr val="bg1">
              <a:lumMod val="50000"/>
            </a:schemeClr>
          </a:solidFill>
          <a:ln w="9525">
            <a:solidFill>
              <a:schemeClr val="tx1"/>
            </a:solidFill>
          </a:ln>
        </p:spPr>
        <p:txBody>
          <a:bodyPr wrap="square" rtlCol="0">
            <a:spAutoFit/>
          </a:bodyPr>
          <a:lstStyle/>
          <a:p>
            <a:pPr marL="342900" indent="-342900">
              <a:spcBef>
                <a:spcPct val="0"/>
              </a:spcBef>
              <a:buFont typeface="Wingdings" panose="05000000000000000000" pitchFamily="2" charset="2"/>
              <a:buChar char="v"/>
            </a:pPr>
            <a:r>
              <a:rPr lang="en-IN" altLang="en-US" sz="20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Clay Mineralogy (Total clay &lt;2µm): </a:t>
            </a:r>
          </a:p>
          <a:p>
            <a:pPr marL="285750" indent="-285750">
              <a:spcBef>
                <a:spcPct val="0"/>
              </a:spcBef>
              <a:buFont typeface="Wingdings" panose="05000000000000000000" pitchFamily="2" charset="2"/>
              <a:buChar char="v"/>
            </a:pPr>
            <a:endParaRPr lang="en-IN" alt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spcBef>
                <a:spcPct val="0"/>
              </a:spcBef>
              <a:buFont typeface="Wingdings" panose="05000000000000000000" pitchFamily="2" charset="2"/>
              <a:buChar char="v"/>
            </a:pPr>
            <a:r>
              <a:rPr lang="en-IN" altLang="en-US" sz="20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Middle Siwalik: </a:t>
            </a:r>
            <a:r>
              <a:rPr lang="en-IN" alt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Smectite(18.0-42.5%), chlorite(15.5-25.2%), </a:t>
            </a:r>
            <a:r>
              <a:rPr lang="en-IN" altLang="en-US"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illite</a:t>
            </a:r>
            <a:r>
              <a:rPr lang="en-IN" alt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(10.2-18.5%), Kaolinite(8.0-12.0%)  and Vermiculite (0-4.9%) </a:t>
            </a:r>
          </a:p>
          <a:p>
            <a:pPr marL="342900" indent="-342900">
              <a:spcBef>
                <a:spcPct val="0"/>
              </a:spcBef>
              <a:buFont typeface="Wingdings" panose="05000000000000000000" pitchFamily="2" charset="2"/>
              <a:buChar char="v"/>
            </a:pPr>
            <a:endParaRPr lang="en-IN" alt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spcBef>
                <a:spcPct val="0"/>
              </a:spcBef>
              <a:buFont typeface="Wingdings" panose="05000000000000000000" pitchFamily="2" charset="2"/>
              <a:buChar char="v"/>
            </a:pPr>
            <a:endParaRPr lang="en-IN" alt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spcBef>
                <a:spcPct val="0"/>
              </a:spcBef>
              <a:buFont typeface="Wingdings" panose="05000000000000000000" pitchFamily="2" charset="2"/>
              <a:buChar char="v"/>
            </a:pPr>
            <a:r>
              <a:rPr lang="en-IN" altLang="en-US" sz="20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Lower Siwalik: </a:t>
            </a:r>
            <a:r>
              <a:rPr lang="en-IN" alt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Smectite(5-12.4%),chlorite(12.6-44.6%), illite(10.2-22.2%), Kaolinite(8.5-15.4%)</a:t>
            </a:r>
          </a:p>
          <a:p>
            <a:pPr marL="342900" indent="-342900">
              <a:spcBef>
                <a:spcPct val="0"/>
              </a:spcBef>
              <a:buFont typeface="Wingdings" panose="05000000000000000000" pitchFamily="2" charset="2"/>
              <a:buChar char="v"/>
            </a:pPr>
            <a:endParaRPr lang="en-IN" alt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Ø"/>
            </a:pPr>
            <a:endParaRPr lang="en-IN" dirty="0">
              <a:solidFill>
                <a:schemeClr val="bg1"/>
              </a:solidFill>
              <a:latin typeface="Times New Roman" panose="02020603050405020304" pitchFamily="18" charset="0"/>
              <a:cs typeface="Times New Roman" panose="02020603050405020304" pitchFamily="18" charset="0"/>
            </a:endParaRPr>
          </a:p>
          <a:p>
            <a:endParaRPr lang="en-IN"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F71CEA3-B5E5-CC7D-7318-01FE4518CCD7}"/>
              </a:ext>
            </a:extLst>
          </p:cNvPr>
          <p:cNvSpPr txBox="1"/>
          <p:nvPr/>
        </p:nvSpPr>
        <p:spPr>
          <a:xfrm>
            <a:off x="5861786" y="6118238"/>
            <a:ext cx="635110"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2</a:t>
            </a:r>
          </a:p>
        </p:txBody>
      </p:sp>
      <p:sp>
        <p:nvSpPr>
          <p:cNvPr id="16" name="TextBox 15">
            <a:extLst>
              <a:ext uri="{FF2B5EF4-FFF2-40B4-BE49-F238E27FC236}">
                <a16:creationId xmlns:a16="http://schemas.microsoft.com/office/drawing/2014/main" id="{57A0E8B4-3DE2-C9D5-D3B2-DAD16A4DAC09}"/>
              </a:ext>
            </a:extLst>
          </p:cNvPr>
          <p:cNvSpPr txBox="1"/>
          <p:nvPr/>
        </p:nvSpPr>
        <p:spPr>
          <a:xfrm>
            <a:off x="5863594" y="4158828"/>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22</a:t>
            </a:r>
          </a:p>
        </p:txBody>
      </p:sp>
      <p:sp>
        <p:nvSpPr>
          <p:cNvPr id="17" name="TextBox 16">
            <a:extLst>
              <a:ext uri="{FF2B5EF4-FFF2-40B4-BE49-F238E27FC236}">
                <a16:creationId xmlns:a16="http://schemas.microsoft.com/office/drawing/2014/main" id="{26C8A5E7-2F92-F314-27C6-AD479D41B18B}"/>
              </a:ext>
            </a:extLst>
          </p:cNvPr>
          <p:cNvSpPr txBox="1"/>
          <p:nvPr/>
        </p:nvSpPr>
        <p:spPr>
          <a:xfrm>
            <a:off x="5863594" y="5166940"/>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12</a:t>
            </a:r>
          </a:p>
        </p:txBody>
      </p:sp>
      <p:sp>
        <p:nvSpPr>
          <p:cNvPr id="18" name="TextBox 17">
            <a:extLst>
              <a:ext uri="{FF2B5EF4-FFF2-40B4-BE49-F238E27FC236}">
                <a16:creationId xmlns:a16="http://schemas.microsoft.com/office/drawing/2014/main" id="{B5945523-1C06-AAEF-53B7-8733AC69BF95}"/>
              </a:ext>
            </a:extLst>
          </p:cNvPr>
          <p:cNvSpPr txBox="1"/>
          <p:nvPr/>
        </p:nvSpPr>
        <p:spPr>
          <a:xfrm>
            <a:off x="5820881" y="1049440"/>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56</a:t>
            </a:r>
          </a:p>
        </p:txBody>
      </p:sp>
      <p:sp>
        <p:nvSpPr>
          <p:cNvPr id="19" name="TextBox 18">
            <a:extLst>
              <a:ext uri="{FF2B5EF4-FFF2-40B4-BE49-F238E27FC236}">
                <a16:creationId xmlns:a16="http://schemas.microsoft.com/office/drawing/2014/main" id="{77BB962A-CC85-188D-7EA0-4423969045AB}"/>
              </a:ext>
            </a:extLst>
          </p:cNvPr>
          <p:cNvSpPr txBox="1"/>
          <p:nvPr/>
        </p:nvSpPr>
        <p:spPr>
          <a:xfrm>
            <a:off x="5836401" y="2034704"/>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47</a:t>
            </a:r>
          </a:p>
        </p:txBody>
      </p:sp>
      <p:sp>
        <p:nvSpPr>
          <p:cNvPr id="21" name="TextBox 20">
            <a:extLst>
              <a:ext uri="{FF2B5EF4-FFF2-40B4-BE49-F238E27FC236}">
                <a16:creationId xmlns:a16="http://schemas.microsoft.com/office/drawing/2014/main" id="{7CDD1E7B-4DD9-5FBA-8B93-4790CE835378}"/>
              </a:ext>
            </a:extLst>
          </p:cNvPr>
          <p:cNvSpPr txBox="1"/>
          <p:nvPr/>
        </p:nvSpPr>
        <p:spPr>
          <a:xfrm>
            <a:off x="5820881" y="371490"/>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69</a:t>
            </a:r>
          </a:p>
        </p:txBody>
      </p:sp>
      <p:sp>
        <p:nvSpPr>
          <p:cNvPr id="22" name="TextBox 21">
            <a:extLst>
              <a:ext uri="{FF2B5EF4-FFF2-40B4-BE49-F238E27FC236}">
                <a16:creationId xmlns:a16="http://schemas.microsoft.com/office/drawing/2014/main" id="{DAC2777C-FDC2-C5E1-BDD8-D1DF441E84EE}"/>
              </a:ext>
            </a:extLst>
          </p:cNvPr>
          <p:cNvSpPr txBox="1"/>
          <p:nvPr/>
        </p:nvSpPr>
        <p:spPr>
          <a:xfrm>
            <a:off x="1730171" y="6155307"/>
            <a:ext cx="579005"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2</a:t>
            </a:r>
          </a:p>
        </p:txBody>
      </p:sp>
      <p:sp>
        <p:nvSpPr>
          <p:cNvPr id="23" name="TextBox 22">
            <a:extLst>
              <a:ext uri="{FF2B5EF4-FFF2-40B4-BE49-F238E27FC236}">
                <a16:creationId xmlns:a16="http://schemas.microsoft.com/office/drawing/2014/main" id="{5D5399AD-BF4F-2311-281C-4E4756AA362E}"/>
              </a:ext>
            </a:extLst>
          </p:cNvPr>
          <p:cNvSpPr txBox="1"/>
          <p:nvPr/>
        </p:nvSpPr>
        <p:spPr>
          <a:xfrm>
            <a:off x="1722963" y="5733131"/>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12</a:t>
            </a:r>
          </a:p>
        </p:txBody>
      </p:sp>
      <p:sp>
        <p:nvSpPr>
          <p:cNvPr id="24" name="TextBox 23">
            <a:extLst>
              <a:ext uri="{FF2B5EF4-FFF2-40B4-BE49-F238E27FC236}">
                <a16:creationId xmlns:a16="http://schemas.microsoft.com/office/drawing/2014/main" id="{144120D6-130D-CB6C-F626-B0B5B2A66EC9}"/>
              </a:ext>
            </a:extLst>
          </p:cNvPr>
          <p:cNvSpPr txBox="1"/>
          <p:nvPr/>
        </p:nvSpPr>
        <p:spPr>
          <a:xfrm>
            <a:off x="1730171" y="5028440"/>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22</a:t>
            </a:r>
          </a:p>
        </p:txBody>
      </p:sp>
      <p:sp>
        <p:nvSpPr>
          <p:cNvPr id="25" name="TextBox 24">
            <a:extLst>
              <a:ext uri="{FF2B5EF4-FFF2-40B4-BE49-F238E27FC236}">
                <a16:creationId xmlns:a16="http://schemas.microsoft.com/office/drawing/2014/main" id="{FD0341A9-24DD-AF62-B7EA-6B82A41B78A6}"/>
              </a:ext>
            </a:extLst>
          </p:cNvPr>
          <p:cNvSpPr txBox="1"/>
          <p:nvPr/>
        </p:nvSpPr>
        <p:spPr>
          <a:xfrm>
            <a:off x="1714658" y="3726780"/>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31</a:t>
            </a:r>
          </a:p>
        </p:txBody>
      </p:sp>
      <p:sp>
        <p:nvSpPr>
          <p:cNvPr id="26" name="TextBox 25">
            <a:extLst>
              <a:ext uri="{FF2B5EF4-FFF2-40B4-BE49-F238E27FC236}">
                <a16:creationId xmlns:a16="http://schemas.microsoft.com/office/drawing/2014/main" id="{46EE7FF2-1DB5-0F88-5C84-857F24784A48}"/>
              </a:ext>
            </a:extLst>
          </p:cNvPr>
          <p:cNvSpPr txBox="1"/>
          <p:nvPr/>
        </p:nvSpPr>
        <p:spPr>
          <a:xfrm>
            <a:off x="1726838" y="3150716"/>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47</a:t>
            </a:r>
          </a:p>
        </p:txBody>
      </p:sp>
      <p:sp>
        <p:nvSpPr>
          <p:cNvPr id="27" name="TextBox 26">
            <a:extLst>
              <a:ext uri="{FF2B5EF4-FFF2-40B4-BE49-F238E27FC236}">
                <a16:creationId xmlns:a16="http://schemas.microsoft.com/office/drawing/2014/main" id="{91622D19-E9EB-788A-BB0B-1717788B9ED9}"/>
              </a:ext>
            </a:extLst>
          </p:cNvPr>
          <p:cNvSpPr txBox="1"/>
          <p:nvPr/>
        </p:nvSpPr>
        <p:spPr>
          <a:xfrm>
            <a:off x="1730170" y="2708795"/>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56</a:t>
            </a:r>
          </a:p>
        </p:txBody>
      </p:sp>
      <p:sp>
        <p:nvSpPr>
          <p:cNvPr id="28" name="TextBox 27">
            <a:extLst>
              <a:ext uri="{FF2B5EF4-FFF2-40B4-BE49-F238E27FC236}">
                <a16:creationId xmlns:a16="http://schemas.microsoft.com/office/drawing/2014/main" id="{E62EF6DA-36CD-6E4F-85C2-280BE97980B0}"/>
              </a:ext>
            </a:extLst>
          </p:cNvPr>
          <p:cNvSpPr txBox="1"/>
          <p:nvPr/>
        </p:nvSpPr>
        <p:spPr>
          <a:xfrm>
            <a:off x="1730170" y="1988715"/>
            <a:ext cx="668773" cy="307777"/>
          </a:xfrm>
          <a:prstGeom prst="rect">
            <a:avLst/>
          </a:prstGeom>
          <a:noFill/>
        </p:spPr>
        <p:txBody>
          <a:bodyPr wrap="none" rtlCol="0">
            <a:spAutoFit/>
          </a:bodyPr>
          <a:lstStyle/>
          <a:p>
            <a:r>
              <a:rPr lang="en-IN" sz="1400" b="1" dirty="0">
                <a:solidFill>
                  <a:srgbClr val="FF0000"/>
                </a:solidFill>
                <a:latin typeface="Times New Roman" panose="02020603050405020304" pitchFamily="18" charset="0"/>
                <a:cs typeface="Times New Roman" panose="02020603050405020304" pitchFamily="18" charset="0"/>
              </a:rPr>
              <a:t>KB 69</a:t>
            </a:r>
          </a:p>
        </p:txBody>
      </p:sp>
      <p:cxnSp>
        <p:nvCxnSpPr>
          <p:cNvPr id="30" name="Straight Connector 29">
            <a:extLst>
              <a:ext uri="{FF2B5EF4-FFF2-40B4-BE49-F238E27FC236}">
                <a16:creationId xmlns:a16="http://schemas.microsoft.com/office/drawing/2014/main" id="{7319C901-B3B1-2098-6E4C-3C147E356C89}"/>
              </a:ext>
            </a:extLst>
          </p:cNvPr>
          <p:cNvCxnSpPr>
            <a:stCxn id="28" idx="1"/>
            <a:endCxn id="28" idx="1"/>
          </p:cNvCxnSpPr>
          <p:nvPr/>
        </p:nvCxnSpPr>
        <p:spPr>
          <a:xfrm>
            <a:off x="1730170" y="21426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ACC0A6-D29D-6E4E-2A84-012E8A3ABE35}"/>
              </a:ext>
            </a:extLst>
          </p:cNvPr>
          <p:cNvCxnSpPr/>
          <p:nvPr/>
        </p:nvCxnSpPr>
        <p:spPr>
          <a:xfrm flipH="1">
            <a:off x="412750" y="2102825"/>
            <a:ext cx="944" cy="11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A026B9E-9A07-087C-FE5A-97BFFDCDE25D}"/>
              </a:ext>
            </a:extLst>
          </p:cNvPr>
          <p:cNvCxnSpPr/>
          <p:nvPr/>
        </p:nvCxnSpPr>
        <p:spPr>
          <a:xfrm>
            <a:off x="1704752" y="2862684"/>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BC56325-B7F0-5804-66F8-54C5FC994480}"/>
              </a:ext>
            </a:extLst>
          </p:cNvPr>
          <p:cNvCxnSpPr/>
          <p:nvPr/>
        </p:nvCxnSpPr>
        <p:spPr>
          <a:xfrm>
            <a:off x="1704752" y="3294732"/>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59463C-ABC9-FFCE-70CF-F0DF28A54891}"/>
              </a:ext>
            </a:extLst>
          </p:cNvPr>
          <p:cNvCxnSpPr/>
          <p:nvPr/>
        </p:nvCxnSpPr>
        <p:spPr>
          <a:xfrm>
            <a:off x="1704752" y="3870796"/>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16AAE7-A75B-58D9-B58C-50C649B1E71B}"/>
              </a:ext>
            </a:extLst>
          </p:cNvPr>
          <p:cNvCxnSpPr/>
          <p:nvPr/>
        </p:nvCxnSpPr>
        <p:spPr>
          <a:xfrm>
            <a:off x="1704752" y="5166940"/>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42E66A-9133-F688-3E49-30F2A223E26E}"/>
              </a:ext>
            </a:extLst>
          </p:cNvPr>
          <p:cNvCxnSpPr>
            <a:cxnSpLocks/>
          </p:cNvCxnSpPr>
          <p:nvPr/>
        </p:nvCxnSpPr>
        <p:spPr>
          <a:xfrm>
            <a:off x="1704752" y="5887020"/>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223CC-4C4F-9720-31D3-F1466A16F7DF}"/>
              </a:ext>
            </a:extLst>
          </p:cNvPr>
          <p:cNvCxnSpPr/>
          <p:nvPr/>
        </p:nvCxnSpPr>
        <p:spPr>
          <a:xfrm>
            <a:off x="1704752" y="6319068"/>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CBFE7EB-CD3A-B5A9-183B-6C2655B0C1F6}"/>
              </a:ext>
            </a:extLst>
          </p:cNvPr>
          <p:cNvCxnSpPr/>
          <p:nvPr/>
        </p:nvCxnSpPr>
        <p:spPr>
          <a:xfrm>
            <a:off x="1704752" y="2142604"/>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350D34-6E9E-A3DF-8284-85CED6294BFA}"/>
              </a:ext>
            </a:extLst>
          </p:cNvPr>
          <p:cNvSpPr txBox="1"/>
          <p:nvPr/>
        </p:nvSpPr>
        <p:spPr>
          <a:xfrm>
            <a:off x="5836401" y="3100775"/>
            <a:ext cx="737702" cy="338554"/>
          </a:xfrm>
          <a:prstGeom prst="rect">
            <a:avLst/>
          </a:prstGeom>
          <a:noFill/>
        </p:spPr>
        <p:txBody>
          <a:bodyPr wrap="none" rtlCol="0">
            <a:spAutoFit/>
          </a:bodyPr>
          <a:lstStyle/>
          <a:p>
            <a:r>
              <a:rPr lang="en-IN" sz="1600" b="1" dirty="0">
                <a:solidFill>
                  <a:srgbClr val="FF0000"/>
                </a:solidFill>
                <a:latin typeface="Times New Roman" panose="02020603050405020304" pitchFamily="18" charset="0"/>
                <a:cs typeface="Times New Roman" panose="02020603050405020304" pitchFamily="18" charset="0"/>
              </a:rPr>
              <a:t>KB 31</a:t>
            </a:r>
          </a:p>
        </p:txBody>
      </p:sp>
      <p:pic>
        <p:nvPicPr>
          <p:cNvPr id="10" name="Picture 9">
            <a:extLst>
              <a:ext uri="{FF2B5EF4-FFF2-40B4-BE49-F238E27FC236}">
                <a16:creationId xmlns:a16="http://schemas.microsoft.com/office/drawing/2014/main" id="{894C7DB0-91B7-F757-1958-3CC1F6915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816" y="82987"/>
            <a:ext cx="3582777" cy="6884153"/>
          </a:xfrm>
          <a:prstGeom prst="rect">
            <a:avLst/>
          </a:prstGeom>
        </p:spPr>
      </p:pic>
      <p:sp>
        <p:nvSpPr>
          <p:cNvPr id="12" name="TextBox 11">
            <a:extLst>
              <a:ext uri="{FF2B5EF4-FFF2-40B4-BE49-F238E27FC236}">
                <a16:creationId xmlns:a16="http://schemas.microsoft.com/office/drawing/2014/main" id="{E498C162-E8EA-A4EA-5769-5AB22F5AADC3}"/>
              </a:ext>
            </a:extLst>
          </p:cNvPr>
          <p:cNvSpPr txBox="1"/>
          <p:nvPr/>
        </p:nvSpPr>
        <p:spPr>
          <a:xfrm rot="16200000">
            <a:off x="1297108" y="250544"/>
            <a:ext cx="445956"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US</a:t>
            </a:r>
            <a:endParaRPr lang="en-IN"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3537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EC5961-DB3A-1E4E-AEAE-E26D2E463C22}"/>
              </a:ext>
            </a:extLst>
          </p:cNvPr>
          <p:cNvSpPr txBox="1"/>
          <p:nvPr/>
        </p:nvSpPr>
        <p:spPr>
          <a:xfrm>
            <a:off x="2820876" y="702444"/>
            <a:ext cx="6840760" cy="523220"/>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u="sng" dirty="0">
                <a:latin typeface="Times New Roman" panose="02020603050405020304" pitchFamily="18" charset="0"/>
                <a:cs typeface="Times New Roman" panose="02020603050405020304" pitchFamily="18" charset="0"/>
              </a:rPr>
              <a:t>Key Points from Clay </a:t>
            </a:r>
            <a:r>
              <a:rPr lang="en-US" sz="2800" u="sng" dirty="0" err="1">
                <a:latin typeface="Times New Roman" panose="02020603050405020304" pitchFamily="18" charset="0"/>
                <a:cs typeface="Times New Roman" panose="02020603050405020304" pitchFamily="18" charset="0"/>
              </a:rPr>
              <a:t>Minerological</a:t>
            </a:r>
            <a:r>
              <a:rPr lang="en-US" sz="2800" u="sng" dirty="0">
                <a:latin typeface="Times New Roman" panose="02020603050405020304" pitchFamily="18" charset="0"/>
                <a:cs typeface="Times New Roman" panose="02020603050405020304" pitchFamily="18" charset="0"/>
              </a:rPr>
              <a:t> study</a:t>
            </a:r>
            <a:endParaRPr lang="en-IN" sz="2800" u="sng"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E482865-F71A-D899-57A6-7DD9F3350B1E}"/>
              </a:ext>
            </a:extLst>
          </p:cNvPr>
          <p:cNvSpPr/>
          <p:nvPr/>
        </p:nvSpPr>
        <p:spPr>
          <a:xfrm>
            <a:off x="984672" y="1802596"/>
            <a:ext cx="10981220" cy="3730317"/>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marL="342900" indent="-342900" algn="just">
              <a:lnSpc>
                <a:spcPct val="150000"/>
              </a:lnSpc>
              <a:buFont typeface="Wingdings" panose="05000000000000000000" pitchFamily="2" charset="2"/>
              <a:buChar char="Ø"/>
            </a:pPr>
            <a:r>
              <a:rPr lang="en-US" sz="2000" u="none" strike="noStrike" baseline="0" dirty="0">
                <a:latin typeface="Times New Roman" panose="02020603050405020304" pitchFamily="18" charset="0"/>
                <a:cs typeface="Times New Roman" panose="02020603050405020304" pitchFamily="18" charset="0"/>
              </a:rPr>
              <a:t>Clay mineralogy of the total clay (&lt;2 </a:t>
            </a:r>
            <a:r>
              <a:rPr lang="en-US" sz="2000" u="none" strike="noStrike" baseline="0" dirty="0" err="1">
                <a:latin typeface="Times New Roman" panose="02020603050405020304" pitchFamily="18" charset="0"/>
                <a:cs typeface="Times New Roman" panose="02020603050405020304" pitchFamily="18" charset="0"/>
              </a:rPr>
              <a:t>μm</a:t>
            </a:r>
            <a:r>
              <a:rPr lang="en-US" sz="2000" u="none" strike="noStrike" baseline="0" dirty="0">
                <a:latin typeface="Times New Roman" panose="02020603050405020304" pitchFamily="18" charset="0"/>
                <a:cs typeface="Times New Roman" panose="02020603050405020304" pitchFamily="18" charset="0"/>
              </a:rPr>
              <a:t>) and fine clay fraction (&lt; 0.2 </a:t>
            </a:r>
            <a:r>
              <a:rPr lang="en-US" sz="2000" u="none" strike="noStrike" baseline="0" dirty="0" err="1">
                <a:latin typeface="Times New Roman" panose="02020603050405020304" pitchFamily="18" charset="0"/>
                <a:cs typeface="Times New Roman" panose="02020603050405020304" pitchFamily="18" charset="0"/>
              </a:rPr>
              <a:t>μm</a:t>
            </a:r>
            <a:r>
              <a:rPr lang="en-US" sz="2000" u="none" strike="noStrike" baseline="0" dirty="0">
                <a:latin typeface="Times New Roman" panose="02020603050405020304" pitchFamily="18" charset="0"/>
                <a:cs typeface="Times New Roman" panose="02020603050405020304" pitchFamily="18" charset="0"/>
              </a:rPr>
              <a:t>) of the 9 paleosol profiles suggest weathering of silicate minerals and change of paleoclimatic conditions, source and weathering condition over a period of </a:t>
            </a:r>
            <a:r>
              <a:rPr lang="en-US" sz="2000" dirty="0">
                <a:latin typeface="Times New Roman" panose="02020603050405020304" pitchFamily="18" charset="0"/>
                <a:cs typeface="Times New Roman" panose="02020603050405020304" pitchFamily="18" charset="0"/>
              </a:rPr>
              <a:t>11</a:t>
            </a:r>
            <a:r>
              <a:rPr lang="en-US" sz="2000" u="none" strike="noStrike" baseline="0" dirty="0">
                <a:latin typeface="Times New Roman" panose="02020603050405020304" pitchFamily="18" charset="0"/>
                <a:cs typeface="Times New Roman" panose="02020603050405020304" pitchFamily="18" charset="0"/>
              </a:rPr>
              <a:t> to </a:t>
            </a:r>
            <a:r>
              <a:rPr lang="en-US" sz="2000" dirty="0">
                <a:latin typeface="Times New Roman" panose="02020603050405020304" pitchFamily="18" charset="0"/>
                <a:cs typeface="Times New Roman" panose="02020603050405020304" pitchFamily="18" charset="0"/>
              </a:rPr>
              <a:t>8</a:t>
            </a:r>
            <a:r>
              <a:rPr lang="en-US" sz="2000" u="none" strike="noStrike" baseline="0" dirty="0">
                <a:latin typeface="Times New Roman" panose="02020603050405020304" pitchFamily="18" charset="0"/>
                <a:cs typeface="Times New Roman" panose="02020603050405020304" pitchFamily="18" charset="0"/>
              </a:rPr>
              <a:t> Ma during </a:t>
            </a:r>
            <a:r>
              <a:rPr lang="en-US" sz="2000" u="none" strike="noStrike" baseline="0" dirty="0" err="1">
                <a:latin typeface="Times New Roman" panose="02020603050405020304" pitchFamily="18" charset="0"/>
                <a:cs typeface="Times New Roman" panose="02020603050405020304" pitchFamily="18" charset="0"/>
              </a:rPr>
              <a:t>paleopedogenic</a:t>
            </a:r>
            <a:r>
              <a:rPr lang="en-US" sz="2000" u="none" strike="noStrike" baseline="0" dirty="0">
                <a:latin typeface="Times New Roman" panose="02020603050405020304" pitchFamily="18" charset="0"/>
                <a:cs typeface="Times New Roman" panose="02020603050405020304" pitchFamily="18" charset="0"/>
              </a:rPr>
              <a:t> activity in the Siwalik sedimentation.</a:t>
            </a:r>
          </a:p>
          <a:p>
            <a:pPr algn="just">
              <a:lnSpc>
                <a:spcPct val="150000"/>
              </a:lnSpc>
            </a:pPr>
            <a:endParaRPr lang="en-US" sz="2000" u="none" strike="noStrike" baseline="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Lower Siwalik</a:t>
            </a:r>
            <a:r>
              <a:rPr lang="en-US" sz="2000" u="none" strike="noStrike" baseline="0" dirty="0">
                <a:latin typeface="Times New Roman" panose="02020603050405020304" pitchFamily="18" charset="0"/>
                <a:cs typeface="Times New Roman" panose="02020603050405020304" pitchFamily="18" charset="0"/>
              </a:rPr>
              <a:t> with the presence of kaolin, illuvial features, and dissolution of pedogenic carbonates suggests possibly sub-humid to humid conditions. Whereas, the large amounts of smectite together with pedogenic carbonates in the lower to middle part </a:t>
            </a:r>
            <a:r>
              <a:rPr lang="en-US" sz="2000" dirty="0">
                <a:latin typeface="Times New Roman" panose="02020603050405020304" pitchFamily="18" charset="0"/>
                <a:cs typeface="Times New Roman" panose="02020603050405020304" pitchFamily="18" charset="0"/>
              </a:rPr>
              <a:t>of middle Siwalik </a:t>
            </a:r>
            <a:r>
              <a:rPr lang="en-US" sz="2000" u="none" strike="noStrike" baseline="0" dirty="0">
                <a:latin typeface="Times New Roman" panose="02020603050405020304" pitchFamily="18" charset="0"/>
                <a:cs typeface="Times New Roman" panose="02020603050405020304" pitchFamily="18" charset="0"/>
              </a:rPr>
              <a:t>suggest possibly semiarid to dry conditions.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15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DCD796-22E7-A706-B5F2-709B055A0152}"/>
              </a:ext>
            </a:extLst>
          </p:cNvPr>
          <p:cNvSpPr txBox="1"/>
          <p:nvPr/>
        </p:nvSpPr>
        <p:spPr>
          <a:xfrm>
            <a:off x="840656" y="6031036"/>
            <a:ext cx="6192688" cy="1323439"/>
          </a:xfrm>
          <a:prstGeom prst="rect">
            <a:avLst/>
          </a:prstGeom>
          <a:noFill/>
        </p:spPr>
        <p:txBody>
          <a:bodyPr wrap="square">
            <a:spAutoFit/>
          </a:bodyPr>
          <a:lstStyle/>
          <a:p>
            <a:r>
              <a:rPr lang="en-IN" sz="1600" dirty="0">
                <a:solidFill>
                  <a:srgbClr val="242021"/>
                </a:solidFill>
                <a:latin typeface="Times New Roman" panose="02020603050405020304" pitchFamily="18" charset="0"/>
                <a:cs typeface="Times New Roman" panose="02020603050405020304" pitchFamily="18" charset="0"/>
              </a:rPr>
              <a:t>Fig:5 Composite plot of isotope ratios against age of soil carbonate nodules from </a:t>
            </a:r>
            <a:r>
              <a:rPr lang="en-IN" sz="1600" dirty="0" err="1">
                <a:solidFill>
                  <a:srgbClr val="242021"/>
                </a:solidFill>
                <a:latin typeface="Times New Roman" panose="02020603050405020304" pitchFamily="18" charset="0"/>
                <a:cs typeface="Times New Roman" panose="02020603050405020304" pitchFamily="18" charset="0"/>
              </a:rPr>
              <a:t>Kotla</a:t>
            </a:r>
            <a:r>
              <a:rPr lang="en-IN" sz="1600" dirty="0">
                <a:solidFill>
                  <a:srgbClr val="242021"/>
                </a:solidFill>
                <a:latin typeface="Times New Roman" panose="02020603050405020304" pitchFamily="18" charset="0"/>
                <a:cs typeface="Times New Roman" panose="02020603050405020304" pitchFamily="18" charset="0"/>
              </a:rPr>
              <a:t>-brail section</a:t>
            </a:r>
            <a:r>
              <a:rPr lang="en-IN" sz="1600" dirty="0">
                <a:latin typeface="Times New Roman" panose="02020603050405020304" pitchFamily="18" charset="0"/>
                <a:cs typeface="Times New Roman" panose="02020603050405020304" pitchFamily="18" charset="0"/>
              </a:rPr>
              <a:t> (a) carbon, (b) oxygen isotopic ratios from the same nodules. </a:t>
            </a:r>
            <a:br>
              <a:rPr lang="en-IN" sz="1600" dirty="0">
                <a:latin typeface="Times New Roman" panose="02020603050405020304" pitchFamily="18" charset="0"/>
                <a:cs typeface="Times New Roman" panose="02020603050405020304" pitchFamily="18" charset="0"/>
              </a:rPr>
            </a:br>
            <a:br>
              <a:rPr lang="en-IN" sz="1600" dirty="0">
                <a:latin typeface="Times New Roman" panose="02020603050405020304" pitchFamily="18" charset="0"/>
                <a:cs typeface="Times New Roman" panose="02020603050405020304" pitchFamily="18" charset="0"/>
              </a:rPr>
            </a:br>
            <a:endParaRPr lang="ur-PK" sz="16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B35BBBB-2592-87B7-A38C-5BF2459AD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558" y="449598"/>
            <a:ext cx="5888639" cy="5549695"/>
          </a:xfrm>
          <a:prstGeom prst="rect">
            <a:avLst/>
          </a:prstGeom>
        </p:spPr>
      </p:pic>
      <p:sp>
        <p:nvSpPr>
          <p:cNvPr id="2" name="TextBox 1">
            <a:extLst>
              <a:ext uri="{FF2B5EF4-FFF2-40B4-BE49-F238E27FC236}">
                <a16:creationId xmlns:a16="http://schemas.microsoft.com/office/drawing/2014/main" id="{81344039-50E0-0A74-9C2B-CDE1DAE4451D}"/>
              </a:ext>
            </a:extLst>
          </p:cNvPr>
          <p:cNvSpPr txBox="1"/>
          <p:nvPr/>
        </p:nvSpPr>
        <p:spPr>
          <a:xfrm>
            <a:off x="7167527" y="499000"/>
            <a:ext cx="5103365" cy="523220"/>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IN" sz="2800" u="sng"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FB2F4E2-4BA9-E3C0-579C-92EBD93BAF7A}"/>
              </a:ext>
            </a:extLst>
          </p:cNvPr>
          <p:cNvSpPr txBox="1"/>
          <p:nvPr/>
        </p:nvSpPr>
        <p:spPr>
          <a:xfrm>
            <a:off x="8257480" y="464986"/>
            <a:ext cx="2904576"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Stable Isotope Ratio</a:t>
            </a:r>
            <a:endParaRPr lang="ur-PK" sz="2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376F1D1-6C19-51BB-33AF-6A1200B855BC}"/>
              </a:ext>
            </a:extLst>
          </p:cNvPr>
          <p:cNvSpPr txBox="1"/>
          <p:nvPr/>
        </p:nvSpPr>
        <p:spPr>
          <a:xfrm>
            <a:off x="7177359" y="1110099"/>
            <a:ext cx="5103365" cy="4889194"/>
          </a:xfrm>
          <a:prstGeom prst="rect">
            <a:avLst/>
          </a:prstGeom>
          <a:solidFill>
            <a:schemeClr val="bg1">
              <a:lumMod val="50000"/>
            </a:schemeClr>
          </a:solidFill>
          <a:ln w="9525">
            <a:solidFill>
              <a:schemeClr val="tx1"/>
            </a:solidFill>
          </a:ln>
        </p:spPr>
        <p:txBody>
          <a:bodyPr wrap="square" rtlCol="0">
            <a:spAutoFit/>
          </a:bodyPr>
          <a:lstStyle/>
          <a:p>
            <a:pPr algn="just"/>
            <a:endParaRPr lang="en-US" dirty="0">
              <a:solidFill>
                <a:schemeClr val="bg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b="0" i="0" u="none" strike="noStrike" baseline="0" dirty="0">
                <a:solidFill>
                  <a:schemeClr val="bg1"/>
                </a:solidFill>
                <a:latin typeface="Times New Roman" panose="02020603050405020304" pitchFamily="18" charset="0"/>
                <a:cs typeface="Times New Roman" panose="02020603050405020304" pitchFamily="18" charset="0"/>
              </a:rPr>
              <a:t>Carbon and oxygen isotope ratios of paleosol carbonate nodules were measured from Indian Siwalik stratigraphic successions in order to reconstruct vegetational history and change in contemporaneous precipitation. </a:t>
            </a:r>
          </a:p>
          <a:p>
            <a:pPr marL="285750" indent="-285750" algn="just">
              <a:buFont typeface="Wingdings" panose="05000000000000000000" pitchFamily="2" charset="2"/>
              <a:buChar char="Ø"/>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b="0" i="0" u="none" strike="noStrike" baseline="0" dirty="0">
                <a:solidFill>
                  <a:schemeClr val="bg1"/>
                </a:solidFill>
                <a:latin typeface="Times New Roman" panose="02020603050405020304" pitchFamily="18" charset="0"/>
                <a:cs typeface="Times New Roman" panose="02020603050405020304" pitchFamily="18" charset="0"/>
              </a:rPr>
              <a:t>The d</a:t>
            </a:r>
            <a:r>
              <a:rPr lang="en-US" b="0" i="0" u="none" strike="noStrike" baseline="30000" dirty="0">
                <a:solidFill>
                  <a:schemeClr val="bg1"/>
                </a:solidFill>
                <a:latin typeface="Times New Roman" panose="02020603050405020304" pitchFamily="18" charset="0"/>
                <a:cs typeface="Times New Roman" panose="02020603050405020304" pitchFamily="18" charset="0"/>
              </a:rPr>
              <a:t>18</a:t>
            </a:r>
            <a:r>
              <a:rPr lang="en-US" b="0" i="0" u="none" strike="noStrike" baseline="0" dirty="0">
                <a:solidFill>
                  <a:schemeClr val="bg1"/>
                </a:solidFill>
                <a:latin typeface="Times New Roman" panose="02020603050405020304" pitchFamily="18" charset="0"/>
                <a:cs typeface="Times New Roman" panose="02020603050405020304" pitchFamily="18" charset="0"/>
              </a:rPr>
              <a:t>O variations of soil carbonates suggest that the monsoon system intensified, with one probable peak at around 10.5 Ma and a clear onset at 6 Ma (Sanyal et al., 2004)</a:t>
            </a:r>
          </a:p>
          <a:p>
            <a:pPr algn="just"/>
            <a:endParaRPr lang="en-US" b="0" i="0" u="none" strike="noStrike" baseline="0" dirty="0">
              <a:solidFill>
                <a:schemeClr val="bg1"/>
              </a:solidFill>
              <a:latin typeface="Times New Roman" panose="02020603050405020304" pitchFamily="18" charset="0"/>
              <a:cs typeface="Times New Roman" panose="02020603050405020304" pitchFamily="18" charset="0"/>
            </a:endParaRPr>
          </a:p>
          <a:p>
            <a:pPr algn="just"/>
            <a:endParaRPr lang="en-US" b="0" i="0" u="none" strike="noStrike" baseline="0" dirty="0">
              <a:solidFill>
                <a:schemeClr val="bg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b="0" i="0" u="none" strike="noStrike" baseline="0" dirty="0">
                <a:solidFill>
                  <a:schemeClr val="bg1"/>
                </a:solidFill>
                <a:latin typeface="Times New Roman" panose="02020603050405020304" pitchFamily="18" charset="0"/>
                <a:cs typeface="Times New Roman" panose="02020603050405020304" pitchFamily="18" charset="0"/>
              </a:rPr>
              <a:t>The covariation between d</a:t>
            </a:r>
            <a:r>
              <a:rPr lang="en-US" b="0" i="0" u="none" strike="noStrike" baseline="30000" dirty="0">
                <a:solidFill>
                  <a:schemeClr val="bg1"/>
                </a:solidFill>
                <a:latin typeface="Times New Roman" panose="02020603050405020304" pitchFamily="18" charset="0"/>
                <a:cs typeface="Times New Roman" panose="02020603050405020304" pitchFamily="18" charset="0"/>
              </a:rPr>
              <a:t>18</a:t>
            </a:r>
            <a:r>
              <a:rPr lang="en-US" b="0" i="0" u="none" strike="noStrike" baseline="0" dirty="0">
                <a:solidFill>
                  <a:schemeClr val="bg1"/>
                </a:solidFill>
                <a:latin typeface="Times New Roman" panose="02020603050405020304" pitchFamily="18" charset="0"/>
                <a:cs typeface="Times New Roman" panose="02020603050405020304" pitchFamily="18" charset="0"/>
              </a:rPr>
              <a:t>O and d</a:t>
            </a:r>
            <a:r>
              <a:rPr lang="en-US" b="0" i="0" u="none" strike="noStrike" baseline="30000" dirty="0">
                <a:solidFill>
                  <a:schemeClr val="bg1"/>
                </a:solidFill>
                <a:latin typeface="Times New Roman" panose="02020603050405020304" pitchFamily="18" charset="0"/>
                <a:cs typeface="Times New Roman" panose="02020603050405020304" pitchFamily="18" charset="0"/>
              </a:rPr>
              <a:t>13</a:t>
            </a:r>
            <a:r>
              <a:rPr lang="en-US" dirty="0">
                <a:solidFill>
                  <a:schemeClr val="bg1"/>
                </a:solidFill>
                <a:latin typeface="Times New Roman" panose="02020603050405020304" pitchFamily="18" charset="0"/>
                <a:cs typeface="Times New Roman" panose="02020603050405020304" pitchFamily="18" charset="0"/>
              </a:rPr>
              <a:t>C</a:t>
            </a:r>
            <a:r>
              <a:rPr lang="en-US" b="0" i="0" u="none" strike="noStrike" baseline="0" dirty="0">
                <a:solidFill>
                  <a:schemeClr val="bg1"/>
                </a:solidFill>
                <a:latin typeface="Times New Roman" panose="02020603050405020304" pitchFamily="18" charset="0"/>
                <a:cs typeface="Times New Roman" panose="02020603050405020304" pitchFamily="18" charset="0"/>
              </a:rPr>
              <a:t> data suggests that a change in precipitation pattern was partly responsible for the expansion of C4 grasses. (Sanyal et al., 2004)</a:t>
            </a:r>
          </a:p>
        </p:txBody>
      </p:sp>
    </p:spTree>
    <p:extLst>
      <p:ext uri="{BB962C8B-B14F-4D97-AF65-F5344CB8AC3E}">
        <p14:creationId xmlns:p14="http://schemas.microsoft.com/office/powerpoint/2010/main" val="349745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672" y="1278508"/>
            <a:ext cx="10981220" cy="4987519"/>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a:lnSpc>
                <a:spcPct val="150000"/>
              </a:lnSpc>
              <a:spcAft>
                <a:spcPts val="530"/>
              </a:spcAft>
            </a:pPr>
            <a:r>
              <a:rPr lang="en-IN"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Based on present study following highlights can be summarized as: </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600"/>
              </a:spcBef>
              <a:spcAft>
                <a:spcPts val="600"/>
              </a:spcAft>
              <a:buFont typeface="+mj-lt"/>
              <a:buAutoNum type="arabicParenR"/>
            </a:pP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paleosols</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show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Bw</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Bt</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Bk,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Bss</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BC horizons with key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pedogenic</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features.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600"/>
              </a:spcBef>
              <a:spcAft>
                <a:spcPts val="600"/>
              </a:spcAft>
              <a:buFont typeface="+mj-lt"/>
              <a:buAutoNum type="arabicParenR"/>
            </a:pP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Micromorphology shows structural elements, b-fabrics, illuviation, roots, organic matter, bioturbation, and carbonate nodules related to warm and humid conditions. </a:t>
            </a:r>
          </a:p>
          <a:p>
            <a:pPr marL="342900" indent="-342900" algn="just">
              <a:lnSpc>
                <a:spcPct val="150000"/>
              </a:lnSpc>
              <a:spcBef>
                <a:spcPts val="600"/>
              </a:spcBef>
              <a:spcAft>
                <a:spcPts val="600"/>
              </a:spcAft>
              <a:buFont typeface="+mj-lt"/>
              <a:buAutoNum type="arabicParenR"/>
            </a:pP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Pedogenic</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carbonate nodule and dense impure micritic nodule shows that formation of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pedogenic</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carbonate possibly occurred during monsoonal conditions.</a:t>
            </a:r>
          </a:p>
          <a:p>
            <a:pPr marL="342900" indent="-342900" algn="just">
              <a:lnSpc>
                <a:spcPct val="150000"/>
              </a:lnSpc>
              <a:spcBef>
                <a:spcPts val="600"/>
              </a:spcBef>
              <a:spcAft>
                <a:spcPts val="600"/>
              </a:spcAft>
              <a:buFont typeface="+mj-lt"/>
              <a:buAutoNum type="arabicParenR"/>
            </a:pP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presence of smectite in the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paleosol</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profiles at different interval from lower to middle Siwalik Sub-Group shows some aridity and absence of smectite and presence of dominance of kaolinite in different </a:t>
            </a:r>
            <a:r>
              <a:rPr lang="en-IN"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paleosol</a:t>
            </a:r>
            <a:r>
              <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profiles shows humid to sub-humid climate.</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530"/>
              </a:spcBef>
              <a:spcAft>
                <a:spcPts val="530"/>
              </a:spcAft>
            </a:pPr>
            <a:endPar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4729088" y="198388"/>
            <a:ext cx="2016224" cy="527837"/>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83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Findings</a:t>
            </a:r>
            <a:endParaRPr lang="en-US" sz="283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49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A26F5A-7343-7AAE-197F-2770AF92EB00}"/>
              </a:ext>
            </a:extLst>
          </p:cNvPr>
          <p:cNvSpPr txBox="1"/>
          <p:nvPr/>
        </p:nvSpPr>
        <p:spPr>
          <a:xfrm>
            <a:off x="689435" y="3279923"/>
            <a:ext cx="3103549" cy="461665"/>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I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Kangra</a:t>
            </a:r>
            <a:r>
              <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Sub-Basin</a:t>
            </a:r>
            <a:endParaRPr lang="en-IN" sz="2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B453A67-2F0A-9432-D175-1B13F6415748}"/>
              </a:ext>
            </a:extLst>
          </p:cNvPr>
          <p:cNvSpPr txBox="1"/>
          <p:nvPr/>
        </p:nvSpPr>
        <p:spPr>
          <a:xfrm>
            <a:off x="696640" y="3937054"/>
            <a:ext cx="10640565" cy="2535566"/>
          </a:xfrm>
          <a:prstGeom prst="rect">
            <a:avLst/>
          </a:prstGeom>
          <a:noFill/>
        </p:spPr>
        <p:txBody>
          <a:bodyPr wrap="square">
            <a:spAutoFit/>
          </a:bodyPr>
          <a:lstStyle/>
          <a:p>
            <a:pPr>
              <a:lnSpc>
                <a:spcPct val="150000"/>
              </a:lnSpc>
            </a:pP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 is important because:</a:t>
            </a:r>
          </a:p>
          <a:p>
            <a:pPr marL="292551" indent="-292551">
              <a:lnSpc>
                <a:spcPct val="150000"/>
              </a:lnSpc>
              <a:buFont typeface="Wingdings" panose="05000000000000000000" pitchFamily="2" charset="2"/>
              <a:buChar char="Ø"/>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Well exposed.</a:t>
            </a:r>
          </a:p>
          <a:p>
            <a:pPr marL="292551" indent="-292551">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Largest intermontane basin.</a:t>
            </a:r>
          </a:p>
          <a:p>
            <a:pPr marL="292551" indent="-292551">
              <a:lnSpc>
                <a:spcPct val="150000"/>
              </a:lnSpc>
              <a:buFont typeface="Wingdings" panose="05000000000000000000" pitchFamily="2" charset="2"/>
              <a:buChar char="Ø"/>
            </a:pP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Drainage re-organization at sub-basin scale.</a:t>
            </a:r>
          </a:p>
          <a:p>
            <a:pPr marL="351061" indent="-351061">
              <a:lnSpc>
                <a:spcPct val="150000"/>
              </a:lnSpc>
              <a:buFont typeface="Wingdings" panose="05000000000000000000" pitchFamily="2" charset="2"/>
              <a:buChar char="Ø"/>
            </a:pP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Varying proportion of granite clasts (SE part &lt;5%, NW part &gt;20%)</a:t>
            </a:r>
          </a:p>
          <a:p>
            <a:pPr marL="351061" indent="-351061">
              <a:lnSpc>
                <a:spcPct val="150000"/>
              </a:lnSpc>
              <a:buFont typeface="Wingdings" panose="05000000000000000000" pitchFamily="2" charset="2"/>
              <a:buChar char="Ø"/>
            </a:pP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Contrasting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paleoflow</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(SW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paleoflow</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 the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southeastern</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part and in the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northwestern</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part a SE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paleoflow</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IN"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E99B279-027A-AC2E-5CE8-0D9BC7BBA343}"/>
              </a:ext>
            </a:extLst>
          </p:cNvPr>
          <p:cNvSpPr txBox="1"/>
          <p:nvPr/>
        </p:nvSpPr>
        <p:spPr>
          <a:xfrm>
            <a:off x="606124" y="1677321"/>
            <a:ext cx="10895845" cy="873572"/>
          </a:xfrm>
          <a:prstGeom prst="rect">
            <a:avLst/>
          </a:prstGeom>
          <a:noFill/>
        </p:spPr>
        <p:txBody>
          <a:bodyPr wrap="square">
            <a:spAutoFit/>
          </a:bodyPr>
          <a:lstStyle/>
          <a:p>
            <a:pPr algn="just">
              <a:lnSpc>
                <a:spcPct val="150000"/>
              </a:lnSpc>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Paleosols form at the interface of the past landscape and atmosphere and therefore have the potential to archive the climatic and environmental changes at their time of formation.(Soil Survey Staff 1999).</a:t>
            </a:r>
            <a:endParaRPr lang="en-IN" sz="1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21A92F-607D-E570-8B56-02D4CBBF423D}"/>
              </a:ext>
            </a:extLst>
          </p:cNvPr>
          <p:cNvSpPr txBox="1"/>
          <p:nvPr/>
        </p:nvSpPr>
        <p:spPr>
          <a:xfrm>
            <a:off x="561642" y="608283"/>
            <a:ext cx="10895845" cy="873572"/>
          </a:xfrm>
          <a:prstGeom prst="rect">
            <a:avLst/>
          </a:prstGeom>
          <a:noFill/>
        </p:spPr>
        <p:txBody>
          <a:bodyPr wrap="square">
            <a:spAutoFit/>
          </a:bodyPr>
          <a:lstStyle/>
          <a:p>
            <a:pPr algn="just">
              <a:lnSpc>
                <a:spcPct val="150000"/>
              </a:lnSpc>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Paleosols: Very useful because of their formation at Earth’s surface directly in contact with atmospheric and climatic conditions (Sheldon and </a:t>
            </a:r>
            <a:r>
              <a:rPr lang="en-IN" sz="1800" dirty="0">
                <a:solidFill>
                  <a:schemeClr val="tx1">
                    <a:lumMod val="95000"/>
                    <a:lumOff val="5000"/>
                  </a:schemeClr>
                </a:solidFill>
                <a:latin typeface="Times New Roman" panose="02020603050405020304" pitchFamily="18" charset="0"/>
                <a:cs typeface="Times New Roman" panose="02020603050405020304" pitchFamily="18" charset="0"/>
              </a:rPr>
              <a:t>Tabor, 2009).</a:t>
            </a:r>
          </a:p>
        </p:txBody>
      </p:sp>
      <p:pic>
        <p:nvPicPr>
          <p:cNvPr id="3" name="Picture 2">
            <a:extLst>
              <a:ext uri="{FF2B5EF4-FFF2-40B4-BE49-F238E27FC236}">
                <a16:creationId xmlns:a16="http://schemas.microsoft.com/office/drawing/2014/main" id="{B4ECABDA-6332-450D-67BE-E146550EE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819" y="2569729"/>
            <a:ext cx="4464496" cy="3103321"/>
          </a:xfrm>
          <a:prstGeom prst="rect">
            <a:avLst/>
          </a:prstGeom>
        </p:spPr>
      </p:pic>
      <p:pic>
        <p:nvPicPr>
          <p:cNvPr id="14" name="Picture 13">
            <a:extLst>
              <a:ext uri="{FF2B5EF4-FFF2-40B4-BE49-F238E27FC236}">
                <a16:creationId xmlns:a16="http://schemas.microsoft.com/office/drawing/2014/main" id="{523C78CC-0DA0-63A4-27CF-7A898FBDE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047" y="1826461"/>
            <a:ext cx="4674039" cy="3913640"/>
          </a:xfrm>
          <a:prstGeom prst="rect">
            <a:avLst/>
          </a:prstGeom>
        </p:spPr>
      </p:pic>
      <p:sp>
        <p:nvSpPr>
          <p:cNvPr id="2" name="Rectangle 1">
            <a:extLst>
              <a:ext uri="{FF2B5EF4-FFF2-40B4-BE49-F238E27FC236}">
                <a16:creationId xmlns:a16="http://schemas.microsoft.com/office/drawing/2014/main" id="{E0FD840C-A512-DD5D-8C80-3EC7227AF39D}"/>
              </a:ext>
            </a:extLst>
          </p:cNvPr>
          <p:cNvSpPr/>
          <p:nvPr/>
        </p:nvSpPr>
        <p:spPr>
          <a:xfrm>
            <a:off x="3072904" y="181984"/>
            <a:ext cx="5484662" cy="461665"/>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Introduction</a:t>
            </a:r>
            <a:endPar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5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2904" y="483572"/>
            <a:ext cx="5484662" cy="461665"/>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What is significance of this study?</a:t>
            </a:r>
            <a:endParaRPr lang="en-IN"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8A887E1-EE20-90CA-BBD0-CE183B4CCC41}"/>
              </a:ext>
            </a:extLst>
          </p:cNvPr>
          <p:cNvSpPr/>
          <p:nvPr/>
        </p:nvSpPr>
        <p:spPr>
          <a:xfrm>
            <a:off x="768648" y="1206500"/>
            <a:ext cx="11377264" cy="5115311"/>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a:lnSpc>
                <a:spcPct val="150000"/>
              </a:lnSpc>
            </a:pPr>
            <a:r>
              <a:rPr lang="en-IN" sz="2000" dirty="0">
                <a:latin typeface="Times New Roman" panose="02020603050405020304" pitchFamily="18" charset="0"/>
                <a:cs typeface="Times New Roman" panose="02020603050405020304" pitchFamily="18" charset="0"/>
              </a:rPr>
              <a:t>This study provides the first detailed record of  Siwalik </a:t>
            </a:r>
            <a:r>
              <a:rPr lang="en-IN" sz="2000" dirty="0" err="1">
                <a:latin typeface="Times New Roman" panose="02020603050405020304" pitchFamily="18" charset="0"/>
                <a:cs typeface="Times New Roman" panose="02020603050405020304" pitchFamily="18" charset="0"/>
              </a:rPr>
              <a:t>paleosols</a:t>
            </a:r>
            <a:r>
              <a:rPr lang="en-IN" sz="2000" dirty="0">
                <a:latin typeface="Times New Roman" panose="02020603050405020304" pitchFamily="18" charset="0"/>
                <a:cs typeface="Times New Roman" panose="02020603050405020304" pitchFamily="18" charset="0"/>
              </a:rPr>
              <a:t> (11Ma-6 Ma) from </a:t>
            </a:r>
            <a:r>
              <a:rPr lang="en-IN" sz="2000" dirty="0" err="1">
                <a:latin typeface="Times New Roman" panose="02020603050405020304" pitchFamily="18" charset="0"/>
                <a:cs typeface="Times New Roman" panose="02020603050405020304" pitchFamily="18" charset="0"/>
              </a:rPr>
              <a:t>Kangra</a:t>
            </a:r>
            <a:r>
              <a:rPr lang="en-IN" sz="2000" dirty="0">
                <a:latin typeface="Times New Roman" panose="02020603050405020304" pitchFamily="18" charset="0"/>
                <a:cs typeface="Times New Roman" panose="02020603050405020304" pitchFamily="18" charset="0"/>
              </a:rPr>
              <a:t> Sub-Basin. The paleopedological study of the HFB (Siwalik) sediments is very significant on account of:</a:t>
            </a:r>
          </a:p>
          <a:p>
            <a:pPr>
              <a:lnSpc>
                <a:spcPct val="150000"/>
              </a:lnSpc>
            </a:pPr>
            <a:endParaRPr lang="en-IN" sz="2000" dirty="0">
              <a:latin typeface="Times New Roman" panose="02020603050405020304" pitchFamily="18" charset="0"/>
              <a:cs typeface="Times New Roman" panose="02020603050405020304" pitchFamily="18" charset="0"/>
            </a:endParaRPr>
          </a:p>
          <a:p>
            <a:pPr marL="351061" indent="-351061">
              <a:lnSpc>
                <a:spcPct val="150000"/>
              </a:lnSpc>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Re-activation of MCT </a:t>
            </a:r>
          </a:p>
          <a:p>
            <a:pPr marL="351061" indent="-351061">
              <a:lnSpc>
                <a:spcPct val="150000"/>
              </a:lnSpc>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Activation of MBT</a:t>
            </a:r>
          </a:p>
          <a:p>
            <a:pPr marL="351061" indent="-351061">
              <a:lnSpc>
                <a:spcPct val="150000"/>
              </a:lnSpc>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Intensification and fluctuations of Monsoon</a:t>
            </a:r>
          </a:p>
          <a:p>
            <a:pPr marL="351061" indent="-351061">
              <a:lnSpc>
                <a:spcPct val="150000"/>
              </a:lnSpc>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Varying sedimentation rate</a:t>
            </a:r>
          </a:p>
          <a:p>
            <a:pPr marL="351061" indent="-351061">
              <a:lnSpc>
                <a:spcPct val="150000"/>
              </a:lnSpc>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Transition from C3 to C4 types of vegetation</a:t>
            </a:r>
          </a:p>
          <a:p>
            <a:pPr>
              <a:lnSpc>
                <a:spcPct val="150000"/>
              </a:lnSpc>
            </a:pPr>
            <a:endParaRPr lang="en-IN" sz="2000" dirty="0">
              <a:latin typeface="Times New Roman" panose="02020603050405020304" pitchFamily="18" charset="0"/>
              <a:cs typeface="Times New Roman" panose="02020603050405020304" pitchFamily="18" charset="0"/>
            </a:endParaRPr>
          </a:p>
          <a:p>
            <a:pPr>
              <a:lnSpc>
                <a:spcPct val="150000"/>
              </a:lnSpc>
            </a:pPr>
            <a:r>
              <a:rPr lang="en-IN" sz="2000" dirty="0">
                <a:latin typeface="Times New Roman" panose="02020603050405020304" pitchFamily="18" charset="0"/>
                <a:cs typeface="Times New Roman" panose="02020603050405020304" pitchFamily="18" charset="0"/>
              </a:rPr>
              <a:t>The paleopedological information, in particular, will be extremely useful to researchers in the field of paleoclimate, tectonics, and sedimentology of the foreland basins elsewhere.</a:t>
            </a:r>
          </a:p>
        </p:txBody>
      </p:sp>
    </p:spTree>
    <p:extLst>
      <p:ext uri="{BB962C8B-B14F-4D97-AF65-F5344CB8AC3E}">
        <p14:creationId xmlns:p14="http://schemas.microsoft.com/office/powerpoint/2010/main" val="66564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3104" y="414412"/>
            <a:ext cx="1723813" cy="527642"/>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83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Objective</a:t>
            </a:r>
            <a:endParaRPr lang="en-US" sz="283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559F867-1BB7-8742-8EBC-1482668679F2}"/>
              </a:ext>
            </a:extLst>
          </p:cNvPr>
          <p:cNvSpPr/>
          <p:nvPr/>
        </p:nvSpPr>
        <p:spPr>
          <a:xfrm>
            <a:off x="982482" y="1350516"/>
            <a:ext cx="10517547" cy="4499758"/>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indent="404289" algn="just">
              <a:lnSpc>
                <a:spcPct val="150000"/>
              </a:lnSpc>
            </a:pPr>
            <a:r>
              <a:rPr lang="en-IN" sz="2000" dirty="0">
                <a:latin typeface="Times New Roman" panose="02020603050405020304" pitchFamily="18" charset="0"/>
                <a:ea typeface="Times New Roman" panose="02020603050405020304" pitchFamily="18" charset="0"/>
                <a:cs typeface="Times New Roman" panose="02020603050405020304" pitchFamily="18" charset="0"/>
              </a:rPr>
              <a:t>To explore paleopedological features of the Siwalik Group that could be useful to highlight paleoenvironmental conditions including monsoonal conditions archived in foreland sediments of the </a:t>
            </a: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Kangra</a:t>
            </a:r>
            <a:r>
              <a:rPr lang="en-IN" sz="2000" dirty="0">
                <a:latin typeface="Times New Roman" panose="02020603050405020304" pitchFamily="18" charset="0"/>
                <a:ea typeface="Times New Roman" panose="02020603050405020304" pitchFamily="18" charset="0"/>
                <a:cs typeface="Times New Roman" panose="02020603050405020304" pitchFamily="18" charset="0"/>
              </a:rPr>
              <a:t> Sub-Basin.</a:t>
            </a:r>
            <a:r>
              <a:rPr lang="en-IN" sz="2000" dirty="0">
                <a:latin typeface="Times New Roman" panose="02020603050405020304" pitchFamily="18" charset="0"/>
                <a:cs typeface="Times New Roman" panose="02020603050405020304" pitchFamily="18" charset="0"/>
              </a:rPr>
              <a:t> This can be divided into the following sub-objectives:</a:t>
            </a:r>
          </a:p>
          <a:p>
            <a:pPr indent="404289" algn="just"/>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03217" indent="-303217" algn="just">
              <a:lnSpc>
                <a:spcPct val="150000"/>
              </a:lnSpc>
              <a:buFont typeface="+mj-lt"/>
              <a:buAutoNum type="arabicPeriod"/>
            </a:pPr>
            <a:r>
              <a:rPr lang="en-IN" sz="2000" dirty="0">
                <a:latin typeface="Times New Roman" panose="02020603050405020304" pitchFamily="18" charset="0"/>
                <a:ea typeface="Times New Roman" panose="02020603050405020304" pitchFamily="18" charset="0"/>
                <a:cs typeface="Times New Roman" panose="02020603050405020304" pitchFamily="18" charset="0"/>
              </a:rPr>
              <a:t>Characterization of the </a:t>
            </a: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paleosols</a:t>
            </a:r>
            <a:r>
              <a:rPr lang="en-IN" sz="2000" dirty="0">
                <a:latin typeface="Times New Roman" panose="02020603050405020304" pitchFamily="18" charset="0"/>
                <a:ea typeface="Times New Roman" panose="02020603050405020304" pitchFamily="18" charset="0"/>
                <a:cs typeface="Times New Roman" panose="02020603050405020304" pitchFamily="18" charset="0"/>
              </a:rPr>
              <a:t> horizons.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03217" indent="-303217">
              <a:lnSpc>
                <a:spcPct val="150000"/>
              </a:lnSpc>
              <a:buFont typeface="+mj-lt"/>
              <a:buAutoNum type="arabicPeriod"/>
            </a:pPr>
            <a:r>
              <a:rPr lang="en-IN" sz="2000" dirty="0">
                <a:latin typeface="Times New Roman" panose="02020603050405020304" pitchFamily="18" charset="0"/>
                <a:ea typeface="Times New Roman" panose="02020603050405020304" pitchFamily="18" charset="0"/>
                <a:cs typeface="Times New Roman" panose="02020603050405020304" pitchFamily="18" charset="0"/>
              </a:rPr>
              <a:t>Micromorphological details of the </a:t>
            </a: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paleosols</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03217" indent="-303217">
              <a:lnSpc>
                <a:spcPct val="150000"/>
              </a:lnSpc>
              <a:buFont typeface="+mj-lt"/>
              <a:buAutoNum type="arabicPeriod"/>
            </a:pPr>
            <a:r>
              <a:rPr lang="en-IN" sz="2000" dirty="0">
                <a:latin typeface="Times New Roman" panose="02020603050405020304" pitchFamily="18" charset="0"/>
                <a:ea typeface="Times New Roman" panose="02020603050405020304" pitchFamily="18" charset="0"/>
                <a:cs typeface="Times New Roman" panose="02020603050405020304" pitchFamily="18" charset="0"/>
              </a:rPr>
              <a:t>Clay mineralogy of the </a:t>
            </a: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paleosols</a:t>
            </a:r>
            <a:r>
              <a:rPr lang="en-IN" sz="2000" dirty="0">
                <a:latin typeface="Times New Roman" panose="02020603050405020304" pitchFamily="18" charset="0"/>
                <a:ea typeface="Times New Roman" panose="02020603050405020304" pitchFamily="18" charset="0"/>
                <a:cs typeface="Times New Roman" panose="02020603050405020304" pitchFamily="18" charset="0"/>
              </a:rPr>
              <a:t>.</a:t>
            </a:r>
          </a:p>
          <a:p>
            <a:pPr marL="303217" indent="-303217" algn="just">
              <a:lnSpc>
                <a:spcPct val="150000"/>
              </a:lnSpc>
              <a:buFont typeface="+mj-lt"/>
              <a:buAutoNum type="arabicPeriod"/>
            </a:pPr>
            <a:r>
              <a:rPr lang="en-US" sz="2000" dirty="0">
                <a:latin typeface="Times New Roman" panose="02020603050405020304" pitchFamily="18" charset="0"/>
                <a:cs typeface="Times New Roman" panose="02020603050405020304" pitchFamily="18" charset="0"/>
              </a:rPr>
              <a:t>Bulk geochemistry of the paleosols.</a:t>
            </a:r>
          </a:p>
          <a:p>
            <a:pPr marL="303217" indent="-303217" algn="just">
              <a:lnSpc>
                <a:spcPct val="150000"/>
              </a:lnSpc>
              <a:buFont typeface="+mj-lt"/>
              <a:buAutoNum type="arabicPeriod"/>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Stable isotope geochemistry of pedogenic carbonate.</a:t>
            </a:r>
          </a:p>
          <a:p>
            <a:pPr marL="303217" indent="-303217" algn="just">
              <a:lnSpc>
                <a:spcPct val="150000"/>
              </a:lnSpc>
              <a:buFont typeface="+mj-lt"/>
              <a:buAutoNum type="arabicPeriod"/>
            </a:pP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Pedogenic</a:t>
            </a:r>
            <a:r>
              <a:rPr lang="en-IN" sz="2000" dirty="0">
                <a:latin typeface="Times New Roman" panose="02020603050405020304" pitchFamily="18" charset="0"/>
                <a:ea typeface="Times New Roman" panose="02020603050405020304" pitchFamily="18" charset="0"/>
                <a:cs typeface="Times New Roman" panose="02020603050405020304" pitchFamily="18" charset="0"/>
              </a:rPr>
              <a:t> variability of the </a:t>
            </a:r>
            <a:r>
              <a:rPr lang="en-IN" sz="2000" dirty="0" err="1">
                <a:latin typeface="Times New Roman" panose="02020603050405020304" pitchFamily="18" charset="0"/>
                <a:ea typeface="Times New Roman" panose="02020603050405020304" pitchFamily="18" charset="0"/>
                <a:cs typeface="Times New Roman" panose="02020603050405020304" pitchFamily="18" charset="0"/>
              </a:rPr>
              <a:t>paleosols</a:t>
            </a:r>
            <a:r>
              <a:rPr lang="en-IN"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011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41823339"/>
              </p:ext>
            </p:extLst>
          </p:nvPr>
        </p:nvGraphicFramePr>
        <p:xfrm>
          <a:off x="514243" y="805848"/>
          <a:ext cx="11642867" cy="5879636"/>
        </p:xfrm>
        <a:graphic>
          <a:graphicData uri="http://schemas.openxmlformats.org/drawingml/2006/table">
            <a:tbl>
              <a:tblPr firstRow="1" bandRow="1">
                <a:tableStyleId>{D7AC3CCA-C797-4891-BE02-D94E43425B78}</a:tableStyleId>
              </a:tblPr>
              <a:tblGrid>
                <a:gridCol w="2856852">
                  <a:extLst>
                    <a:ext uri="{9D8B030D-6E8A-4147-A177-3AD203B41FA5}">
                      <a16:colId xmlns:a16="http://schemas.microsoft.com/office/drawing/2014/main" val="20000"/>
                    </a:ext>
                  </a:extLst>
                </a:gridCol>
                <a:gridCol w="2964581">
                  <a:extLst>
                    <a:ext uri="{9D8B030D-6E8A-4147-A177-3AD203B41FA5}">
                      <a16:colId xmlns:a16="http://schemas.microsoft.com/office/drawing/2014/main" val="20001"/>
                    </a:ext>
                  </a:extLst>
                </a:gridCol>
                <a:gridCol w="2910717">
                  <a:extLst>
                    <a:ext uri="{9D8B030D-6E8A-4147-A177-3AD203B41FA5}">
                      <a16:colId xmlns:a16="http://schemas.microsoft.com/office/drawing/2014/main" val="20002"/>
                    </a:ext>
                  </a:extLst>
                </a:gridCol>
                <a:gridCol w="2910717">
                  <a:extLst>
                    <a:ext uri="{9D8B030D-6E8A-4147-A177-3AD203B41FA5}">
                      <a16:colId xmlns:a16="http://schemas.microsoft.com/office/drawing/2014/main" val="20003"/>
                    </a:ext>
                  </a:extLst>
                </a:gridCol>
              </a:tblGrid>
              <a:tr h="354948">
                <a:tc>
                  <a:txBody>
                    <a:bodyPr/>
                    <a:lstStyle/>
                    <a:p>
                      <a:pPr marR="26670" algn="ctr">
                        <a:lnSpc>
                          <a:spcPct val="1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Pakistan Siwalik</a:t>
                      </a:r>
                      <a:endParaRPr lang="en-IN"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solidFill>
                      <a:schemeClr val="accent4">
                        <a:lumMod val="40000"/>
                        <a:lumOff val="60000"/>
                      </a:schemeClr>
                    </a:solidFill>
                  </a:tcPr>
                </a:tc>
                <a:tc>
                  <a:txBody>
                    <a:bodyPr/>
                    <a:lstStyle/>
                    <a:p>
                      <a:pPr marR="26670" algn="ctr">
                        <a:lnSpc>
                          <a:spcPct val="100000"/>
                        </a:lnSpc>
                        <a:spcAft>
                          <a:spcPts val="0"/>
                        </a:spcAft>
                        <a:tabLst>
                          <a:tab pos="864235" algn="l"/>
                        </a:tabLst>
                      </a:pPr>
                      <a:r>
                        <a:rPr lang="en-US" sz="1800" b="1" dirty="0">
                          <a:solidFill>
                            <a:schemeClr val="tx1"/>
                          </a:solidFill>
                          <a:effectLst/>
                          <a:latin typeface="Times New Roman" panose="02020603050405020304" pitchFamily="18" charset="0"/>
                          <a:cs typeface="Times New Roman" panose="02020603050405020304" pitchFamily="18" charset="0"/>
                        </a:rPr>
                        <a:t>Indian Siwalik</a:t>
                      </a:r>
                      <a:endParaRPr lang="en-IN"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solidFill>
                      <a:schemeClr val="accent4">
                        <a:lumMod val="40000"/>
                        <a:lumOff val="60000"/>
                      </a:schemeClr>
                    </a:solidFill>
                  </a:tcPr>
                </a:tc>
                <a:tc>
                  <a:txBody>
                    <a:bodyPr/>
                    <a:lstStyle/>
                    <a:p>
                      <a:pPr marR="26670" algn="ctr">
                        <a:lnSpc>
                          <a:spcPct val="1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Nepal Siwalik</a:t>
                      </a:r>
                      <a:endParaRPr lang="en-IN"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solidFill>
                      <a:schemeClr val="accent4">
                        <a:lumMod val="40000"/>
                        <a:lumOff val="60000"/>
                      </a:schemeClr>
                    </a:solidFill>
                  </a:tcPr>
                </a:tc>
                <a:tc>
                  <a:txBody>
                    <a:bodyPr/>
                    <a:lstStyle/>
                    <a:p>
                      <a:pPr marR="26670" algn="ctr">
                        <a:lnSpc>
                          <a:spcPct val="1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NE Siwalik</a:t>
                      </a:r>
                      <a:endParaRPr lang="en-IN"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solidFill>
                      <a:schemeClr val="accent4">
                        <a:lumMod val="40000"/>
                        <a:lumOff val="60000"/>
                      </a:schemeClr>
                    </a:solidFill>
                  </a:tcPr>
                </a:tc>
                <a:extLst>
                  <a:ext uri="{0D108BD9-81ED-4DB2-BD59-A6C34878D82A}">
                    <a16:rowId xmlns:a16="http://schemas.microsoft.com/office/drawing/2014/main" val="10000"/>
                  </a:ext>
                </a:extLst>
              </a:tr>
              <a:tr h="1186220">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Litho-bio- and chrono- stratigraphy </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Barndt</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1978</a:t>
                      </a:r>
                      <a:endParaRPr lang="en-US" sz="1200" b="1" dirty="0">
                        <a:effectLst/>
                        <a:latin typeface="Times New Roman" panose="02020603050405020304" pitchFamily="18" charset="0"/>
                        <a:cs typeface="Times New Roman" panose="02020603050405020304" pitchFamily="18" charset="0"/>
                      </a:endParaRP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Opdyke</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al.,1979, </a:t>
                      </a:r>
                      <a:r>
                        <a:rPr lang="en-IN" sz="1200" b="0" i="0" u="none" strike="noStrike" kern="1200" baseline="0" dirty="0">
                          <a:solidFill>
                            <a:schemeClr val="dk1"/>
                          </a:solidFill>
                          <a:effectLst/>
                          <a:latin typeface="Times New Roman" panose="02020603050405020304" pitchFamily="18" charset="0"/>
                          <a:ea typeface="+mn-ea"/>
                          <a:cs typeface="Times New Roman" panose="02020603050405020304" pitchFamily="18" charset="0"/>
                        </a:rPr>
                        <a:t>Johnson et al.,1982, 1985</a:t>
                      </a:r>
                      <a:endParaRPr lang="en-US" sz="1200" b="1" dirty="0">
                        <a:effectLst/>
                        <a:latin typeface="Times New Roman" panose="02020603050405020304" pitchFamily="18" charset="0"/>
                        <a:cs typeface="Times New Roman" panose="02020603050405020304" pitchFamily="18" charset="0"/>
                      </a:endParaRP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Barry el al., 1982,1990, Nanda et al., 2017</a:t>
                      </a:r>
                      <a:endParaRPr lang="en-US" sz="1200" b="1" dirty="0">
                        <a:effectLst/>
                        <a:latin typeface="Times New Roman" panose="02020603050405020304" pitchFamily="18" charset="0"/>
                        <a:cs typeface="Times New Roman" panose="02020603050405020304" pitchFamily="18" charset="0"/>
                      </a:endParaRPr>
                    </a:p>
                    <a:p>
                      <a:pPr marR="26670" algn="just">
                        <a:spcAft>
                          <a:spcPts val="0"/>
                        </a:spcAft>
                      </a:pPr>
                      <a:endPar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marL="70096" marR="70096" marT="0" marB="0">
                    <a:noFill/>
                  </a:tcPr>
                </a:tc>
                <a:tc>
                  <a:txBody>
                    <a:bodyPr/>
                    <a:lstStyle/>
                    <a:p>
                      <a:pPr marR="26670" algn="just">
                        <a:spcAft>
                          <a:spcPts val="0"/>
                        </a:spcAft>
                        <a:tabLst>
                          <a:tab pos="864235" algn="l"/>
                        </a:tabLst>
                      </a:pPr>
                      <a:r>
                        <a:rPr lang="en-US" sz="1300" b="1" dirty="0">
                          <a:effectLst/>
                          <a:latin typeface="Times New Roman" panose="02020603050405020304" pitchFamily="18" charset="0"/>
                          <a:cs typeface="Times New Roman" panose="02020603050405020304" pitchFamily="18" charset="0"/>
                        </a:rPr>
                        <a:t>Litho-bio- and chrono- stratigraphy</a:t>
                      </a:r>
                    </a:p>
                    <a:p>
                      <a:pPr marR="26670" algn="just">
                        <a:spcAft>
                          <a:spcPts val="0"/>
                        </a:spcAft>
                        <a:tabLst>
                          <a:tab pos="864235" algn="l"/>
                        </a:tabLst>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Pilgrim., 1913,</a:t>
                      </a:r>
                      <a:r>
                        <a:rPr lang="en-IN" sz="120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Johnson et al., 1983;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Sangode</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et al., 1996, 1999, 2003; </a:t>
                      </a:r>
                    </a:p>
                    <a:p>
                      <a:pPr marR="26670" algn="just">
                        <a:spcAft>
                          <a:spcPts val="0"/>
                        </a:spcAft>
                        <a:tabLst>
                          <a:tab pos="864235" algn="l"/>
                        </a:tabLst>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Sinha et al., 2005,</a:t>
                      </a:r>
                      <a:r>
                        <a:rPr lang="en-IN" sz="120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Sangode</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2014, 2016; Gilbert et al., 2017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Govin</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et al., 2018</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Litho-bio-</a:t>
                      </a:r>
                      <a:r>
                        <a:rPr lang="en-US" sz="1300" b="1" baseline="0" dirty="0">
                          <a:effectLst/>
                          <a:latin typeface="Times New Roman" panose="02020603050405020304" pitchFamily="18" charset="0"/>
                          <a:cs typeface="Times New Roman" panose="02020603050405020304" pitchFamily="18" charset="0"/>
                        </a:rPr>
                        <a:t> </a:t>
                      </a:r>
                      <a:r>
                        <a:rPr lang="en-US" sz="1300" b="1" dirty="0">
                          <a:effectLst/>
                          <a:latin typeface="Times New Roman" panose="02020603050405020304" pitchFamily="18" charset="0"/>
                          <a:cs typeface="Times New Roman" panose="02020603050405020304" pitchFamily="18" charset="0"/>
                        </a:rPr>
                        <a:t>and chrono- stratigraphy well established</a:t>
                      </a:r>
                    </a:p>
                    <a:p>
                      <a:pPr marR="26670" algn="just">
                        <a:spcAft>
                          <a:spcPts val="0"/>
                        </a:spcAft>
                      </a:pPr>
                      <a:r>
                        <a:rPr lang="en-IN" sz="1200" b="0" dirty="0" err="1">
                          <a:latin typeface="Times New Roman" panose="02020603050405020304" pitchFamily="18" charset="0"/>
                          <a:cs typeface="Times New Roman" panose="02020603050405020304" pitchFamily="18" charset="0"/>
                        </a:rPr>
                        <a:t>Corvinus</a:t>
                      </a:r>
                      <a:r>
                        <a:rPr lang="en-IN" sz="1200" b="0" dirty="0">
                          <a:latin typeface="Times New Roman" panose="02020603050405020304" pitchFamily="18" charset="0"/>
                          <a:cs typeface="Times New Roman" panose="02020603050405020304" pitchFamily="18" charset="0"/>
                        </a:rPr>
                        <a:t> et al.</a:t>
                      </a:r>
                      <a:r>
                        <a:rPr lang="en-IN" sz="1200" b="0" baseline="0" dirty="0">
                          <a:latin typeface="Times New Roman" panose="02020603050405020304" pitchFamily="18" charset="0"/>
                          <a:cs typeface="Times New Roman" panose="02020603050405020304" pitchFamily="18" charset="0"/>
                        </a:rPr>
                        <a:t> 1994,</a:t>
                      </a:r>
                      <a:r>
                        <a:rPr lang="en-US" sz="1200" b="0" baseline="0" dirty="0">
                          <a:effectLst/>
                          <a:latin typeface="Times New Roman" panose="02020603050405020304" pitchFamily="18" charset="0"/>
                          <a:cs typeface="Times New Roman" panose="02020603050405020304" pitchFamily="18" charset="0"/>
                        </a:rPr>
                        <a:t> </a:t>
                      </a:r>
                      <a:r>
                        <a:rPr lang="en-IN" sz="1200" b="0" dirty="0" err="1">
                          <a:latin typeface="Times New Roman" panose="02020603050405020304" pitchFamily="18" charset="0"/>
                          <a:cs typeface="Times New Roman" panose="02020603050405020304" pitchFamily="18" charset="0"/>
                        </a:rPr>
                        <a:t>Sah</a:t>
                      </a:r>
                      <a:r>
                        <a:rPr lang="en-IN" sz="1200" b="0" dirty="0">
                          <a:latin typeface="Times New Roman" panose="02020603050405020304" pitchFamily="18" charset="0"/>
                          <a:cs typeface="Times New Roman" panose="02020603050405020304" pitchFamily="18" charset="0"/>
                        </a:rPr>
                        <a:t> et al. 1994</a:t>
                      </a:r>
                    </a:p>
                    <a:p>
                      <a:pPr marR="26670" algn="just">
                        <a:spcAft>
                          <a:spcPts val="0"/>
                        </a:spcAft>
                      </a:pPr>
                      <a:r>
                        <a:rPr lang="en-US" sz="1200" b="0" dirty="0" err="1">
                          <a:effectLst/>
                          <a:latin typeface="Times New Roman" panose="02020603050405020304" pitchFamily="18" charset="0"/>
                          <a:ea typeface="Times New Roman" panose="02020603050405020304" pitchFamily="18" charset="0"/>
                          <a:cs typeface="Times New Roman" panose="02020603050405020304" pitchFamily="18" charset="0"/>
                        </a:rPr>
                        <a:t>Ojha</a:t>
                      </a:r>
                      <a:r>
                        <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rPr>
                        <a:t> et</a:t>
                      </a:r>
                      <a:r>
                        <a:rPr lang="en-US" sz="1200" b="0" baseline="0" dirty="0">
                          <a:effectLst/>
                          <a:latin typeface="Times New Roman" panose="02020603050405020304" pitchFamily="18" charset="0"/>
                          <a:ea typeface="Times New Roman" panose="02020603050405020304" pitchFamily="18" charset="0"/>
                          <a:cs typeface="Times New Roman" panose="02020603050405020304" pitchFamily="18" charset="0"/>
                        </a:rPr>
                        <a:t> al 2000, </a:t>
                      </a:r>
                      <a:r>
                        <a:rPr lang="en-IN" sz="1200" b="0" dirty="0" err="1">
                          <a:latin typeface="Times New Roman" panose="02020603050405020304" pitchFamily="18" charset="0"/>
                          <a:cs typeface="Times New Roman" panose="02020603050405020304" pitchFamily="18" charset="0"/>
                        </a:rPr>
                        <a:t>Gautam</a:t>
                      </a:r>
                      <a:r>
                        <a:rPr lang="en-IN" sz="1200" b="0" dirty="0">
                          <a:latin typeface="Times New Roman" panose="02020603050405020304" pitchFamily="18" charset="0"/>
                          <a:cs typeface="Times New Roman" panose="02020603050405020304" pitchFamily="18" charset="0"/>
                        </a:rPr>
                        <a:t> et al.2000</a:t>
                      </a:r>
                    </a:p>
                    <a:p>
                      <a:pPr marR="26670" algn="just">
                        <a:spcAft>
                          <a:spcPts val="0"/>
                        </a:spcAft>
                      </a:pPr>
                      <a:r>
                        <a:rPr lang="en-US" sz="1200" b="0" dirty="0" err="1">
                          <a:effectLst/>
                          <a:latin typeface="Times New Roman" panose="02020603050405020304" pitchFamily="18" charset="0"/>
                          <a:cs typeface="Times New Roman" panose="02020603050405020304" pitchFamily="18" charset="0"/>
                        </a:rPr>
                        <a:t>Adhikari</a:t>
                      </a:r>
                      <a:r>
                        <a:rPr lang="en-US" sz="1200" b="0" dirty="0">
                          <a:effectLst/>
                          <a:latin typeface="Times New Roman" panose="02020603050405020304" pitchFamily="18" charset="0"/>
                          <a:cs typeface="Times New Roman" panose="02020603050405020304" pitchFamily="18" charset="0"/>
                        </a:rPr>
                        <a:t> et al. 2015</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endParaRPr lang="en-IN"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Magneto-stratigraphy</a:t>
                      </a: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Chirouze</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2012b</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extLst>
                  <a:ext uri="{0D108BD9-81ED-4DB2-BD59-A6C34878D82A}">
                    <a16:rowId xmlns:a16="http://schemas.microsoft.com/office/drawing/2014/main" val="10001"/>
                  </a:ext>
                </a:extLst>
              </a:tr>
              <a:tr h="1154632">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Sedimentation pattern </a:t>
                      </a:r>
                    </a:p>
                    <a:p>
                      <a:pPr marR="26670" algn="just">
                        <a:spcAft>
                          <a:spcPts val="0"/>
                        </a:spcAft>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Willis et al., 1993b, 1994, </a:t>
                      </a:r>
                      <a:r>
                        <a:rPr lang="en-US" sz="1200" b="0" dirty="0" err="1">
                          <a:effectLst/>
                          <a:latin typeface="Times New Roman" panose="02020603050405020304" pitchFamily="18" charset="0"/>
                          <a:ea typeface="Times New Roman" panose="02020603050405020304" pitchFamily="18" charset="0"/>
                          <a:cs typeface="Times New Roman" panose="02020603050405020304" pitchFamily="18" charset="0"/>
                        </a:rPr>
                        <a:t>Critelli</a:t>
                      </a:r>
                      <a:r>
                        <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rPr>
                        <a:t> et al., 1994, Khan</a:t>
                      </a:r>
                      <a:r>
                        <a:rPr lang="en-US" sz="1200" b="0" baseline="0" dirty="0">
                          <a:effectLst/>
                          <a:latin typeface="Times New Roman" panose="02020603050405020304" pitchFamily="18" charset="0"/>
                          <a:ea typeface="Times New Roman" panose="02020603050405020304" pitchFamily="18" charset="0"/>
                          <a:cs typeface="Times New Roman" panose="02020603050405020304" pitchFamily="18" charset="0"/>
                        </a:rPr>
                        <a:t> et al., 1997</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L="0" marR="26670" indent="0" algn="just" defTabSz="914400" rtl="0" eaLnBrk="1" fontAlgn="auto" latinLnBrk="0" hangingPunct="1">
                        <a:lnSpc>
                          <a:spcPct val="100000"/>
                        </a:lnSpc>
                        <a:spcBef>
                          <a:spcPts val="0"/>
                        </a:spcBef>
                        <a:spcAft>
                          <a:spcPts val="0"/>
                        </a:spcAft>
                        <a:buClrTx/>
                        <a:buSzTx/>
                        <a:buFontTx/>
                        <a:buNone/>
                        <a:tabLst>
                          <a:tab pos="864235" algn="l"/>
                        </a:tabLst>
                        <a:defRPr/>
                      </a:pPr>
                      <a:r>
                        <a:rPr lang="en-US" sz="1300" b="1" dirty="0">
                          <a:effectLst/>
                          <a:latin typeface="Times New Roman" panose="02020603050405020304" pitchFamily="18" charset="0"/>
                          <a:cs typeface="Times New Roman" panose="02020603050405020304" pitchFamily="18" charset="0"/>
                        </a:rPr>
                        <a:t>Sedimentation pattern established mainly for west of Ganga River </a:t>
                      </a:r>
                    </a:p>
                    <a:p>
                      <a:pPr marL="0" marR="26670" indent="0" algn="just" defTabSz="914400" rtl="0" eaLnBrk="1" fontAlgn="auto" latinLnBrk="0" hangingPunct="1">
                        <a:lnSpc>
                          <a:spcPct val="100000"/>
                        </a:lnSpc>
                        <a:spcBef>
                          <a:spcPts val="0"/>
                        </a:spcBef>
                        <a:spcAft>
                          <a:spcPts val="0"/>
                        </a:spcAft>
                        <a:buClrTx/>
                        <a:buSzTx/>
                        <a:buFontTx/>
                        <a:buNone/>
                        <a:tabLst>
                          <a:tab pos="864235" algn="l"/>
                        </a:tabLst>
                        <a:defRPr/>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Rangaraj</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1978,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Tandon</a:t>
                      </a:r>
                      <a:r>
                        <a:rPr lang="en-IN" sz="1200" kern="1200" baseline="0" dirty="0">
                          <a:solidFill>
                            <a:schemeClr val="dk1"/>
                          </a:solidFill>
                          <a:effectLst/>
                          <a:latin typeface="Times New Roman" panose="02020603050405020304" pitchFamily="18" charset="0"/>
                          <a:ea typeface="+mn-ea"/>
                          <a:cs typeface="Times New Roman" panose="02020603050405020304" pitchFamily="18" charset="0"/>
                        </a:rPr>
                        <a:t> et al.,</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1979, </a:t>
                      </a:r>
                    </a:p>
                    <a:p>
                      <a:pPr marL="0" marR="26670" indent="0" algn="just" defTabSz="914400" rtl="0" eaLnBrk="1" fontAlgn="auto" latinLnBrk="0" hangingPunct="1">
                        <a:lnSpc>
                          <a:spcPct val="100000"/>
                        </a:lnSpc>
                        <a:spcBef>
                          <a:spcPts val="0"/>
                        </a:spcBef>
                        <a:spcAft>
                          <a:spcPts val="0"/>
                        </a:spcAft>
                        <a:buClrTx/>
                        <a:buSzTx/>
                        <a:buFontTx/>
                        <a:buNone/>
                        <a:tabLst>
                          <a:tab pos="864235" algn="l"/>
                        </a:tabLst>
                        <a:defRPr/>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Prakash et al., 1980</a:t>
                      </a:r>
                      <a:endParaRPr lang="en-US" sz="1200" b="1" dirty="0">
                        <a:effectLst/>
                        <a:latin typeface="Times New Roman" panose="02020603050405020304" pitchFamily="18" charset="0"/>
                        <a:cs typeface="Times New Roman" panose="02020603050405020304" pitchFamily="18" charset="0"/>
                      </a:endParaRPr>
                    </a:p>
                    <a:p>
                      <a:pPr marR="26670" algn="just">
                        <a:spcAft>
                          <a:spcPts val="0"/>
                        </a:spcAft>
                        <a:tabLst>
                          <a:tab pos="864235" algn="l"/>
                        </a:tabLst>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Kumar et al., 2003a; 2004a,b; 2011;</a:t>
                      </a:r>
                    </a:p>
                    <a:p>
                      <a:pPr marR="26670" algn="just">
                        <a:spcAft>
                          <a:spcPts val="0"/>
                        </a:spcAft>
                        <a:tabLst>
                          <a:tab pos="864235" algn="l"/>
                        </a:tabLst>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Goswami and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Deopa</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2018; Kumar 2020</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Sedimentation pattern well established</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dirty="0" err="1">
                          <a:latin typeface="Times New Roman" panose="02020603050405020304" pitchFamily="18" charset="0"/>
                          <a:cs typeface="Times New Roman" panose="02020603050405020304" pitchFamily="18" charset="0"/>
                        </a:rPr>
                        <a:t>Ulak</a:t>
                      </a:r>
                      <a:r>
                        <a:rPr lang="en-IN" sz="1200" dirty="0">
                          <a:latin typeface="Times New Roman" panose="02020603050405020304" pitchFamily="18" charset="0"/>
                          <a:cs typeface="Times New Roman" panose="02020603050405020304" pitchFamily="18" charset="0"/>
                        </a:rPr>
                        <a:t>, P. D., 2004,2009 </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dirty="0" err="1">
                          <a:latin typeface="Times New Roman" panose="02020603050405020304" pitchFamily="18" charset="0"/>
                          <a:cs typeface="Times New Roman" panose="02020603050405020304" pitchFamily="18" charset="0"/>
                        </a:rPr>
                        <a:t>Sigdel</a:t>
                      </a:r>
                      <a:r>
                        <a:rPr lang="en-IN" sz="1200" dirty="0">
                          <a:latin typeface="Times New Roman" panose="02020603050405020304" pitchFamily="18" charset="0"/>
                          <a:cs typeface="Times New Roman" panose="02020603050405020304" pitchFamily="18" charset="0"/>
                        </a:rPr>
                        <a:t> et al 2013</a:t>
                      </a:r>
                      <a:r>
                        <a:rPr lang="en-IN" sz="1200" baseline="0" dirty="0">
                          <a:latin typeface="Times New Roman" panose="02020603050405020304" pitchFamily="18" charset="0"/>
                          <a:cs typeface="Times New Roman" panose="02020603050405020304" pitchFamily="18" charset="0"/>
                        </a:rPr>
                        <a:t>,2016</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r>
                        <a:rPr lang="en-IN" sz="1200" dirty="0">
                          <a:latin typeface="Times New Roman" panose="02020603050405020304" pitchFamily="18" charset="0"/>
                          <a:cs typeface="Times New Roman" panose="02020603050405020304" pitchFamily="18" charset="0"/>
                        </a:rPr>
                        <a:t>Sakai 2016</a:t>
                      </a: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Sedimentation pattern</a:t>
                      </a: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Karunakaran</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1976</a:t>
                      </a:r>
                    </a:p>
                    <a:p>
                      <a:pPr marR="26670" algn="just">
                        <a:spcAft>
                          <a:spcPts val="0"/>
                        </a:spcAft>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Banerjee 1982, Kumar G. 1997</a:t>
                      </a: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Kundu</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al.,2011</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extLst>
                  <a:ext uri="{0D108BD9-81ED-4DB2-BD59-A6C34878D82A}">
                    <a16:rowId xmlns:a16="http://schemas.microsoft.com/office/drawing/2014/main" val="10002"/>
                  </a:ext>
                </a:extLst>
              </a:tr>
              <a:tr h="1046206">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Systematic </a:t>
                      </a:r>
                      <a:r>
                        <a:rPr lang="en-US" sz="1300" b="1" dirty="0" err="1">
                          <a:effectLst/>
                          <a:latin typeface="Times New Roman" panose="02020603050405020304" pitchFamily="18" charset="0"/>
                          <a:cs typeface="Times New Roman" panose="02020603050405020304" pitchFamily="18" charset="0"/>
                        </a:rPr>
                        <a:t>unroofing</a:t>
                      </a:r>
                      <a:r>
                        <a:rPr lang="en-US" sz="1300" b="1" dirty="0">
                          <a:effectLst/>
                          <a:latin typeface="Times New Roman" panose="02020603050405020304" pitchFamily="18" charset="0"/>
                          <a:cs typeface="Times New Roman" panose="02020603050405020304" pitchFamily="18" charset="0"/>
                        </a:rPr>
                        <a:t> history of the source area is fairly well understood</a:t>
                      </a:r>
                    </a:p>
                    <a:p>
                      <a:pPr marR="26670" algn="just">
                        <a:spcAft>
                          <a:spcPts val="0"/>
                        </a:spcAft>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Johnson et al.,1982a</a:t>
                      </a:r>
                      <a:endParaRPr lang="en-US" sz="1200" b="1" dirty="0">
                        <a:effectLst/>
                        <a:latin typeface="Times New Roman" panose="02020603050405020304" pitchFamily="18" charset="0"/>
                        <a:cs typeface="Times New Roman" panose="02020603050405020304" pitchFamily="18" charset="0"/>
                      </a:endParaRPr>
                    </a:p>
                    <a:p>
                      <a:pPr marR="26670" algn="just">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tabLst>
                          <a:tab pos="864235" algn="l"/>
                        </a:tabLst>
                      </a:pPr>
                      <a:r>
                        <a:rPr lang="en-US" sz="1300" b="1" dirty="0">
                          <a:effectLst/>
                          <a:latin typeface="Times New Roman" panose="02020603050405020304" pitchFamily="18" charset="0"/>
                          <a:cs typeface="Times New Roman" panose="02020603050405020304" pitchFamily="18" charset="0"/>
                        </a:rPr>
                        <a:t>Systematic </a:t>
                      </a:r>
                      <a:r>
                        <a:rPr lang="en-US" sz="1300" b="1" dirty="0" err="1">
                          <a:effectLst/>
                          <a:latin typeface="Times New Roman" panose="02020603050405020304" pitchFamily="18" charset="0"/>
                          <a:cs typeface="Times New Roman" panose="02020603050405020304" pitchFamily="18" charset="0"/>
                        </a:rPr>
                        <a:t>unroofing</a:t>
                      </a:r>
                      <a:r>
                        <a:rPr lang="en-US" sz="1300" b="1" dirty="0">
                          <a:effectLst/>
                          <a:latin typeface="Times New Roman" panose="02020603050405020304" pitchFamily="18" charset="0"/>
                          <a:cs typeface="Times New Roman" panose="02020603050405020304" pitchFamily="18" charset="0"/>
                        </a:rPr>
                        <a:t> history of the source area</a:t>
                      </a:r>
                      <a:r>
                        <a:rPr lang="en-US" sz="1300" b="1" baseline="0" dirty="0">
                          <a:effectLst/>
                          <a:latin typeface="Times New Roman" panose="02020603050405020304" pitchFamily="18" charset="0"/>
                          <a:cs typeface="Times New Roman" panose="02020603050405020304" pitchFamily="18" charset="0"/>
                        </a:rPr>
                        <a:t> is fairly</a:t>
                      </a:r>
                      <a:r>
                        <a:rPr lang="en-US" sz="1300" b="1" dirty="0">
                          <a:effectLst/>
                          <a:latin typeface="Times New Roman" panose="02020603050405020304" pitchFamily="18" charset="0"/>
                          <a:cs typeface="Times New Roman" panose="02020603050405020304" pitchFamily="18" charset="0"/>
                        </a:rPr>
                        <a:t> attempted </a:t>
                      </a:r>
                    </a:p>
                    <a:p>
                      <a:pPr marR="26670" algn="just">
                        <a:spcAft>
                          <a:spcPts val="0"/>
                        </a:spcAft>
                        <a:tabLst>
                          <a:tab pos="864235" algn="l"/>
                        </a:tabLst>
                      </a:pPr>
                      <a:r>
                        <a:rPr lang="en-IN" sz="1200" kern="1200" dirty="0">
                          <a:solidFill>
                            <a:schemeClr val="dk1"/>
                          </a:solidFill>
                          <a:effectLst/>
                          <a:latin typeface="Times New Roman" panose="02020603050405020304" pitchFamily="18" charset="0"/>
                          <a:ea typeface="+mn-ea"/>
                          <a:cs typeface="Times New Roman" panose="02020603050405020304" pitchFamily="18" charset="0"/>
                        </a:rPr>
                        <a:t>White et al., 2002; Jain et al., 2009;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Najman</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2009; Lang et al., 2016;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Gavillot</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et al., 2018; Patel et al, 2020</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Systematic </a:t>
                      </a:r>
                      <a:r>
                        <a:rPr lang="en-US" sz="1300" b="1" dirty="0" err="1">
                          <a:effectLst/>
                          <a:latin typeface="Times New Roman" panose="02020603050405020304" pitchFamily="18" charset="0"/>
                          <a:cs typeface="Times New Roman" panose="02020603050405020304" pitchFamily="18" charset="0"/>
                        </a:rPr>
                        <a:t>unroofing</a:t>
                      </a:r>
                      <a:r>
                        <a:rPr lang="en-US" sz="1300" b="1" dirty="0">
                          <a:effectLst/>
                          <a:latin typeface="Times New Roman" panose="02020603050405020304" pitchFamily="18" charset="0"/>
                          <a:cs typeface="Times New Roman" panose="02020603050405020304" pitchFamily="18" charset="0"/>
                        </a:rPr>
                        <a:t> history of the source area is fairly well understood</a:t>
                      </a:r>
                    </a:p>
                    <a:p>
                      <a:pPr marR="26670" algn="just">
                        <a:spcAft>
                          <a:spcPts val="0"/>
                        </a:spcAft>
                      </a:pPr>
                      <a:r>
                        <a:rPr lang="en-IN" sz="1200" dirty="0" err="1">
                          <a:latin typeface="Times New Roman" panose="02020603050405020304" pitchFamily="18" charset="0"/>
                          <a:cs typeface="Times New Roman" panose="02020603050405020304" pitchFamily="18" charset="0"/>
                        </a:rPr>
                        <a:t>DeCelles</a:t>
                      </a:r>
                      <a:r>
                        <a:rPr lang="en-IN" sz="1200" dirty="0">
                          <a:latin typeface="Times New Roman" panose="02020603050405020304" pitchFamily="18" charset="0"/>
                          <a:cs typeface="Times New Roman" panose="02020603050405020304" pitchFamily="18" charset="0"/>
                        </a:rPr>
                        <a:t> et al 1998,</a:t>
                      </a:r>
                      <a:r>
                        <a:rPr lang="en-US" sz="1200" b="1" baseline="0" dirty="0">
                          <a:effectLst/>
                          <a:latin typeface="Times New Roman" panose="02020603050405020304" pitchFamily="18" charset="0"/>
                          <a:cs typeface="Times New Roman" panose="02020603050405020304" pitchFamily="18" charset="0"/>
                        </a:rPr>
                        <a:t> </a:t>
                      </a:r>
                      <a:r>
                        <a:rPr lang="en-IN" sz="1200" dirty="0" err="1">
                          <a:latin typeface="Times New Roman" panose="02020603050405020304" pitchFamily="18" charset="0"/>
                          <a:cs typeface="Times New Roman" panose="02020603050405020304" pitchFamily="18" charset="0"/>
                        </a:rPr>
                        <a:t>Bernet</a:t>
                      </a:r>
                      <a:r>
                        <a:rPr lang="en-IN" sz="1200" dirty="0">
                          <a:latin typeface="Times New Roman" panose="02020603050405020304" pitchFamily="18" charset="0"/>
                          <a:cs typeface="Times New Roman" panose="02020603050405020304" pitchFamily="18" charset="0"/>
                        </a:rPr>
                        <a:t> et al.</a:t>
                      </a:r>
                      <a:r>
                        <a:rPr lang="en-IN" sz="1200" baseline="0" dirty="0">
                          <a:latin typeface="Times New Roman" panose="02020603050405020304" pitchFamily="18" charset="0"/>
                          <a:cs typeface="Times New Roman" panose="02020603050405020304" pitchFamily="18" charset="0"/>
                        </a:rPr>
                        <a:t> 2006</a:t>
                      </a:r>
                    </a:p>
                    <a:p>
                      <a:pPr marR="26670" algn="just">
                        <a:spcAft>
                          <a:spcPts val="0"/>
                        </a:spcAft>
                      </a:pPr>
                      <a:r>
                        <a:rPr lang="en-IN" sz="1200" dirty="0" err="1">
                          <a:latin typeface="Times New Roman" panose="02020603050405020304" pitchFamily="18" charset="0"/>
                          <a:cs typeface="Times New Roman" panose="02020603050405020304" pitchFamily="18" charset="0"/>
                        </a:rPr>
                        <a:t>Szulc</a:t>
                      </a:r>
                      <a:r>
                        <a:rPr lang="en-IN" sz="1200" dirty="0">
                          <a:latin typeface="Times New Roman" panose="02020603050405020304" pitchFamily="18" charset="0"/>
                          <a:cs typeface="Times New Roman" panose="02020603050405020304" pitchFamily="18" charset="0"/>
                        </a:rPr>
                        <a:t> et al. 2006</a:t>
                      </a:r>
                      <a:r>
                        <a:rPr lang="en-IN" sz="1200" baseline="0" dirty="0">
                          <a:latin typeface="Times New Roman" panose="02020603050405020304" pitchFamily="18" charset="0"/>
                          <a:cs typeface="Times New Roman" panose="02020603050405020304" pitchFamily="18" charset="0"/>
                        </a:rPr>
                        <a:t>, </a:t>
                      </a:r>
                      <a:r>
                        <a:rPr lang="en-IN" sz="1200" dirty="0" err="1">
                          <a:latin typeface="Times New Roman" panose="02020603050405020304" pitchFamily="18" charset="0"/>
                          <a:cs typeface="Times New Roman" panose="02020603050405020304" pitchFamily="18" charset="0"/>
                        </a:rPr>
                        <a:t>Chirouze</a:t>
                      </a:r>
                      <a:r>
                        <a:rPr lang="en-IN" sz="1200" dirty="0">
                          <a:latin typeface="Times New Roman" panose="02020603050405020304" pitchFamily="18" charset="0"/>
                          <a:cs typeface="Times New Roman" panose="02020603050405020304" pitchFamily="18" charset="0"/>
                        </a:rPr>
                        <a:t> et al. 2012</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Systematic </a:t>
                      </a:r>
                      <a:r>
                        <a:rPr lang="en-US" sz="1300" b="1" dirty="0" err="1">
                          <a:effectLst/>
                          <a:latin typeface="Times New Roman" panose="02020603050405020304" pitchFamily="18" charset="0"/>
                          <a:cs typeface="Times New Roman" panose="02020603050405020304" pitchFamily="18" charset="0"/>
                        </a:rPr>
                        <a:t>unroofing</a:t>
                      </a:r>
                      <a:r>
                        <a:rPr lang="en-US" sz="1300" b="1" dirty="0">
                          <a:effectLst/>
                          <a:latin typeface="Times New Roman" panose="02020603050405020304" pitchFamily="18" charset="0"/>
                          <a:cs typeface="Times New Roman" panose="02020603050405020304" pitchFamily="18" charset="0"/>
                        </a:rPr>
                        <a:t> history of the source area</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Cina</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2009</a:t>
                      </a:r>
                      <a:endParaRPr lang="en-US" sz="1200" b="0" dirty="0">
                        <a:effectLst/>
                        <a:latin typeface="Times New Roman" panose="02020603050405020304" pitchFamily="18" charset="0"/>
                        <a:cs typeface="Times New Roman" panose="02020603050405020304" pitchFamily="18" charset="0"/>
                      </a:endParaRP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Chirouze</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2013</a:t>
                      </a:r>
                    </a:p>
                  </a:txBody>
                  <a:tcPr marL="70096" marR="70096" marT="0" marB="0">
                    <a:noFill/>
                  </a:tcPr>
                </a:tc>
                <a:extLst>
                  <a:ext uri="{0D108BD9-81ED-4DB2-BD59-A6C34878D82A}">
                    <a16:rowId xmlns:a16="http://schemas.microsoft.com/office/drawing/2014/main" val="10003"/>
                  </a:ext>
                </a:extLst>
              </a:tr>
              <a:tr h="982998">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Thrusting events are well constrained</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Johnson et al.,1979 and 1985</a:t>
                      </a:r>
                      <a:endParaRPr lang="en-US" sz="1200" b="1" dirty="0">
                        <a:effectLst/>
                        <a:latin typeface="Times New Roman" panose="02020603050405020304" pitchFamily="18" charset="0"/>
                        <a:cs typeface="Times New Roman" panose="02020603050405020304" pitchFamily="18" charset="0"/>
                      </a:endParaRPr>
                    </a:p>
                    <a:p>
                      <a:pPr marR="26670" algn="just">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tabLst>
                          <a:tab pos="864235" algn="l"/>
                        </a:tabLst>
                      </a:pPr>
                      <a:r>
                        <a:rPr lang="en-US" sz="1300" b="1" dirty="0">
                          <a:effectLst/>
                          <a:latin typeface="Times New Roman" panose="02020603050405020304" pitchFamily="18" charset="0"/>
                          <a:cs typeface="Times New Roman" panose="02020603050405020304" pitchFamily="18" charset="0"/>
                        </a:rPr>
                        <a:t>Thrusting events are well constrained for west of Ganga River</a:t>
                      </a:r>
                    </a:p>
                    <a:p>
                      <a:pPr marR="26670" algn="just">
                        <a:spcAft>
                          <a:spcPts val="0"/>
                        </a:spcAft>
                        <a:tabLst>
                          <a:tab pos="864235" algn="l"/>
                        </a:tabLst>
                      </a:pP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Meigs</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et al., 1995; Kumar et al., 1999; 2002; 2003a,b;  </a:t>
                      </a:r>
                      <a:r>
                        <a:rPr lang="en-IN" sz="1200" kern="1200" dirty="0" err="1">
                          <a:solidFill>
                            <a:schemeClr val="dk1"/>
                          </a:solidFill>
                          <a:effectLst/>
                          <a:latin typeface="Times New Roman" panose="02020603050405020304" pitchFamily="18" charset="0"/>
                          <a:ea typeface="+mn-ea"/>
                          <a:cs typeface="Times New Roman" panose="02020603050405020304" pitchFamily="18" charset="0"/>
                        </a:rPr>
                        <a:t>Gavillot</a:t>
                      </a:r>
                      <a:r>
                        <a:rPr lang="en-IN" sz="1200" kern="1200" dirty="0">
                          <a:solidFill>
                            <a:schemeClr val="dk1"/>
                          </a:solidFill>
                          <a:effectLst/>
                          <a:latin typeface="Times New Roman" panose="02020603050405020304" pitchFamily="18" charset="0"/>
                          <a:ea typeface="+mn-ea"/>
                          <a:cs typeface="Times New Roman" panose="02020603050405020304" pitchFamily="18" charset="0"/>
                        </a:rPr>
                        <a:t> et al., 2018</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Various thrusting events and emplacement of </a:t>
                      </a:r>
                      <a:r>
                        <a:rPr lang="en-US" sz="1300" b="1" dirty="0" err="1">
                          <a:effectLst/>
                          <a:latin typeface="Times New Roman" panose="02020603050405020304" pitchFamily="18" charset="0"/>
                          <a:cs typeface="Times New Roman" panose="02020603050405020304" pitchFamily="18" charset="0"/>
                        </a:rPr>
                        <a:t>Dadeldhura</a:t>
                      </a:r>
                      <a:r>
                        <a:rPr lang="en-US" sz="1300" b="1" dirty="0">
                          <a:effectLst/>
                          <a:latin typeface="Times New Roman" panose="02020603050405020304" pitchFamily="18" charset="0"/>
                          <a:cs typeface="Times New Roman" panose="02020603050405020304" pitchFamily="18" charset="0"/>
                        </a:rPr>
                        <a:t>  batholith are well established</a:t>
                      </a:r>
                    </a:p>
                    <a:p>
                      <a:pPr marR="26670" algn="just">
                        <a:spcAft>
                          <a:spcPts val="0"/>
                        </a:spcAft>
                      </a:pPr>
                      <a:r>
                        <a:rPr lang="en-IN" sz="1200" dirty="0" err="1">
                          <a:latin typeface="Times New Roman" panose="02020603050405020304" pitchFamily="18" charset="0"/>
                          <a:cs typeface="Times New Roman" panose="02020603050405020304" pitchFamily="18" charset="0"/>
                        </a:rPr>
                        <a:t>DeCelles</a:t>
                      </a:r>
                      <a:r>
                        <a:rPr lang="en-IN" sz="1200" dirty="0">
                          <a:latin typeface="Times New Roman" panose="02020603050405020304" pitchFamily="18" charset="0"/>
                          <a:cs typeface="Times New Roman" panose="02020603050405020304" pitchFamily="18" charset="0"/>
                        </a:rPr>
                        <a:t> et al 2001,</a:t>
                      </a:r>
                      <a:r>
                        <a:rPr lang="en-IN" sz="1200" baseline="0" dirty="0">
                          <a:latin typeface="Times New Roman" panose="02020603050405020304" pitchFamily="18" charset="0"/>
                          <a:cs typeface="Times New Roman" panose="02020603050405020304" pitchFamily="18" charset="0"/>
                        </a:rPr>
                        <a:t> </a:t>
                      </a:r>
                      <a:r>
                        <a:rPr lang="en-IN" sz="1200" dirty="0" err="1">
                          <a:latin typeface="Times New Roman" panose="02020603050405020304" pitchFamily="18" charset="0"/>
                          <a:cs typeface="Times New Roman" panose="02020603050405020304" pitchFamily="18" charset="0"/>
                        </a:rPr>
                        <a:t>Huyghe</a:t>
                      </a:r>
                      <a:r>
                        <a:rPr lang="en-IN" sz="1200" dirty="0">
                          <a:latin typeface="Times New Roman" panose="02020603050405020304" pitchFamily="18" charset="0"/>
                          <a:cs typeface="Times New Roman" panose="02020603050405020304" pitchFamily="18" charset="0"/>
                        </a:rPr>
                        <a:t> et al 2005</a:t>
                      </a:r>
                    </a:p>
                    <a:p>
                      <a:pPr marR="26670" algn="just">
                        <a:spcAft>
                          <a:spcPts val="0"/>
                        </a:spcAft>
                      </a:pPr>
                      <a:r>
                        <a:rPr lang="en-IN" sz="1200" dirty="0">
                          <a:latin typeface="Times New Roman" panose="02020603050405020304" pitchFamily="18" charset="0"/>
                          <a:cs typeface="Times New Roman" panose="02020603050405020304" pitchFamily="18" charset="0"/>
                        </a:rPr>
                        <a:t>Robinson et al. 2006</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Various thrusting events</a:t>
                      </a: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Acharyya</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S. K., 1976,1994</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Kelty</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 2004</a:t>
                      </a:r>
                    </a:p>
                    <a:p>
                      <a:pPr marL="0" marR="2667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Ding et al.,2000</a:t>
                      </a:r>
                    </a:p>
                    <a:p>
                      <a:pPr marR="26670" algn="just">
                        <a:spcAft>
                          <a:spcPts val="0"/>
                        </a:spcAft>
                      </a:pP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Yin</a:t>
                      </a:r>
                      <a:r>
                        <a:rPr lang="en-IN" sz="1200" b="1" i="0" u="none" strike="noStrik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et al., 2006 and 2010</a:t>
                      </a:r>
                    </a:p>
                  </a:txBody>
                  <a:tcPr marL="70096" marR="70096" marT="0" marB="0">
                    <a:noFill/>
                  </a:tcPr>
                </a:tc>
                <a:extLst>
                  <a:ext uri="{0D108BD9-81ED-4DB2-BD59-A6C34878D82A}">
                    <a16:rowId xmlns:a16="http://schemas.microsoft.com/office/drawing/2014/main" val="10004"/>
                  </a:ext>
                </a:extLst>
              </a:tr>
              <a:tr h="1154632">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Paleoclimate attempted using paleosol stable isotope geochemistry </a:t>
                      </a:r>
                    </a:p>
                    <a:p>
                      <a:pPr marR="26670" algn="just">
                        <a:spcAft>
                          <a:spcPts val="0"/>
                        </a:spcAft>
                      </a:pPr>
                      <a:r>
                        <a:rPr lang="en-US" sz="1200" b="0" dirty="0" err="1">
                          <a:effectLst/>
                          <a:latin typeface="Times New Roman" panose="02020603050405020304" pitchFamily="18" charset="0"/>
                          <a:ea typeface="Times New Roman" panose="02020603050405020304" pitchFamily="18" charset="0"/>
                          <a:cs typeface="Times New Roman" panose="02020603050405020304" pitchFamily="18" charset="0"/>
                        </a:rPr>
                        <a:t>Quade</a:t>
                      </a:r>
                      <a:r>
                        <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rPr>
                        <a:t> et al., 1994,2012</a:t>
                      </a:r>
                    </a:p>
                    <a:p>
                      <a:pPr marR="26670" algn="just">
                        <a:spcAft>
                          <a:spcPts val="0"/>
                        </a:spcAft>
                      </a:pPr>
                      <a:r>
                        <a:rPr lang="en-US"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Cerling</a:t>
                      </a:r>
                      <a:r>
                        <a:rPr lang="en-US"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et al.,1999. </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Zaleha</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M.J.,1994,1997a, </a:t>
                      </a:r>
                    </a:p>
                    <a:p>
                      <a:pPr marR="26670" algn="just">
                        <a:spcAft>
                          <a:spcPts val="0"/>
                        </a:spcAft>
                      </a:pPr>
                      <a:r>
                        <a:rPr lang="en-IN" sz="1200" b="0" i="0" u="none" strike="noStrike" kern="1200" baseline="0" dirty="0" err="1">
                          <a:solidFill>
                            <a:schemeClr val="dk1"/>
                          </a:solidFill>
                          <a:latin typeface="Times New Roman" panose="02020603050405020304" pitchFamily="18" charset="0"/>
                          <a:ea typeface="+mn-ea"/>
                          <a:cs typeface="Times New Roman" panose="02020603050405020304" pitchFamily="18" charset="0"/>
                        </a:rPr>
                        <a:t>Behrensmeyer</a:t>
                      </a:r>
                      <a:r>
                        <a:rPr lang="en-IN"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2017 et al., </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tabLst>
                          <a:tab pos="864235" algn="l"/>
                        </a:tabLst>
                      </a:pPr>
                      <a:r>
                        <a:rPr lang="en-US" sz="1300" b="1" dirty="0">
                          <a:effectLst/>
                          <a:latin typeface="Times New Roman" panose="02020603050405020304" pitchFamily="18" charset="0"/>
                          <a:cs typeface="Times New Roman" panose="02020603050405020304" pitchFamily="18" charset="0"/>
                        </a:rPr>
                        <a:t>Application of paleosol for paleoclimatic variation is not attempted in detail.</a:t>
                      </a:r>
                    </a:p>
                    <a:p>
                      <a:pPr marR="26670" algn="just">
                        <a:spcAft>
                          <a:spcPts val="0"/>
                        </a:spcAft>
                        <a:tabLst>
                          <a:tab pos="864235" algn="l"/>
                        </a:tabLst>
                      </a:pP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Thomas et al.,2002, </a:t>
                      </a:r>
                      <a:r>
                        <a:rPr lang="en-US"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seema</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2011; </a:t>
                      </a:r>
                      <a:r>
                        <a:rPr lang="en-US"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Vogeli</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2018, Hameed at al., 2021</a:t>
                      </a:r>
                      <a:endParaRPr lang="en-IN"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Paleoclimatic variation attempted using paleosol stable isotope geochemistry</a:t>
                      </a:r>
                      <a:endParaRPr lang="en-US"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26670" indent="0" algn="just" defTabSz="914400" rtl="0" eaLnBrk="1" fontAlgn="auto" latinLnBrk="0" hangingPunct="1">
                        <a:lnSpc>
                          <a:spcPct val="100000"/>
                        </a:lnSpc>
                        <a:spcBef>
                          <a:spcPts val="0"/>
                        </a:spcBef>
                        <a:spcAft>
                          <a:spcPts val="0"/>
                        </a:spcAft>
                        <a:buClrTx/>
                        <a:buSzTx/>
                        <a:buFontTx/>
                        <a:buNone/>
                        <a:tabLst/>
                        <a:defRPr/>
                      </a:pPr>
                      <a:r>
                        <a:rPr lang="en-US" sz="1200" b="0" dirty="0" err="1">
                          <a:effectLst/>
                          <a:latin typeface="Times New Roman" panose="02020603050405020304" pitchFamily="18" charset="0"/>
                          <a:ea typeface="Times New Roman" panose="02020603050405020304" pitchFamily="18" charset="0"/>
                          <a:cs typeface="Times New Roman" panose="02020603050405020304" pitchFamily="18" charset="0"/>
                        </a:rPr>
                        <a:t>Quade</a:t>
                      </a:r>
                      <a:r>
                        <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rPr>
                        <a:t> et al., 1995</a:t>
                      </a:r>
                    </a:p>
                    <a:p>
                      <a:pPr marR="26670" algn="just">
                        <a:spcAft>
                          <a:spcPts val="0"/>
                        </a:spcAft>
                      </a:pP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096" marR="70096" marT="0" marB="0">
                    <a:noFill/>
                  </a:tcPr>
                </a:tc>
                <a:tc>
                  <a:txBody>
                    <a:bodyPr/>
                    <a:lstStyle/>
                    <a:p>
                      <a:pPr marR="26670" algn="just">
                        <a:spcAft>
                          <a:spcPts val="0"/>
                        </a:spcAft>
                      </a:pPr>
                      <a:r>
                        <a:rPr lang="en-US" sz="1300" b="1" dirty="0">
                          <a:effectLst/>
                          <a:latin typeface="Times New Roman" panose="02020603050405020304" pitchFamily="18" charset="0"/>
                          <a:cs typeface="Times New Roman" panose="02020603050405020304" pitchFamily="18" charset="0"/>
                        </a:rPr>
                        <a:t>Paleoclimatic variation attempted using paleosol stable isotope geochemistry </a:t>
                      </a:r>
                    </a:p>
                    <a:p>
                      <a:pPr marR="26670" algn="just">
                        <a:spcAft>
                          <a:spcPts val="0"/>
                        </a:spcAft>
                      </a:pPr>
                      <a:r>
                        <a:rPr lang="en-US" sz="1300" b="0" dirty="0" err="1">
                          <a:effectLst/>
                          <a:latin typeface="Times New Roman" panose="02020603050405020304" pitchFamily="18" charset="0"/>
                          <a:cs typeface="Times New Roman" panose="02020603050405020304" pitchFamily="18" charset="0"/>
                        </a:rPr>
                        <a:t>Vogeli</a:t>
                      </a:r>
                      <a:r>
                        <a:rPr lang="en-US" sz="1300" b="0" dirty="0">
                          <a:effectLst/>
                          <a:latin typeface="Times New Roman" panose="02020603050405020304" pitchFamily="18" charset="0"/>
                          <a:cs typeface="Times New Roman" panose="02020603050405020304" pitchFamily="18" charset="0"/>
                        </a:rPr>
                        <a:t> et al., 2018</a:t>
                      </a:r>
                    </a:p>
                  </a:txBody>
                  <a:tcPr marL="70096" marR="70096" marT="0" marB="0">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4434330" y="55907"/>
            <a:ext cx="3467574" cy="596445"/>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3276"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Literature Review</a:t>
            </a:r>
          </a:p>
        </p:txBody>
      </p:sp>
    </p:spTree>
    <p:extLst>
      <p:ext uri="{BB962C8B-B14F-4D97-AF65-F5344CB8AC3E}">
        <p14:creationId xmlns:p14="http://schemas.microsoft.com/office/powerpoint/2010/main" val="229856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080419" y="736864"/>
          <a:ext cx="8321675" cy="554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376232753"/>
              </p:ext>
            </p:extLst>
          </p:nvPr>
        </p:nvGraphicFramePr>
        <p:xfrm>
          <a:off x="409413" y="89743"/>
          <a:ext cx="11588922" cy="70214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2513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A4ED34-C17C-1CE3-2645-D4CDD7F4B63E}"/>
              </a:ext>
            </a:extLst>
          </p:cNvPr>
          <p:cNvSpPr/>
          <p:nvPr/>
        </p:nvSpPr>
        <p:spPr>
          <a:xfrm>
            <a:off x="333096" y="0"/>
            <a:ext cx="842030" cy="703027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a:extLst>
              <a:ext uri="{FF2B5EF4-FFF2-40B4-BE49-F238E27FC236}">
                <a16:creationId xmlns:a16="http://schemas.microsoft.com/office/drawing/2014/main" id="{25ADA98A-8B24-8DB4-4609-19F57DA23737}"/>
              </a:ext>
            </a:extLst>
          </p:cNvPr>
          <p:cNvSpPr txBox="1"/>
          <p:nvPr/>
        </p:nvSpPr>
        <p:spPr>
          <a:xfrm rot="16200000">
            <a:off x="-2342234" y="3257904"/>
            <a:ext cx="61926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Field characteristic/</a:t>
            </a:r>
            <a:r>
              <a:rPr lang="en-US" sz="2800" b="1" dirty="0" err="1">
                <a:latin typeface="Times New Roman" panose="02020603050405020304" pitchFamily="18" charset="0"/>
                <a:cs typeface="Times New Roman" panose="02020603050405020304" pitchFamily="18" charset="0"/>
              </a:rPr>
              <a:t>Macromorphology</a:t>
            </a:r>
            <a:endParaRPr lang="en-IN" sz="2800"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6625C0EF-7B28-C641-5803-A23E04BDBC07}"/>
              </a:ext>
            </a:extLst>
          </p:cNvPr>
          <p:cNvCxnSpPr>
            <a:cxnSpLocks/>
          </p:cNvCxnSpPr>
          <p:nvPr/>
        </p:nvCxnSpPr>
        <p:spPr>
          <a:xfrm>
            <a:off x="4873104" y="5310956"/>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69CAB5-7135-61D8-D1F8-FFA14115ADFC}"/>
              </a:ext>
            </a:extLst>
          </p:cNvPr>
          <p:cNvSpPr txBox="1"/>
          <p:nvPr/>
        </p:nvSpPr>
        <p:spPr>
          <a:xfrm flipH="1">
            <a:off x="4801096" y="5302489"/>
            <a:ext cx="818377" cy="215444"/>
          </a:xfrm>
          <a:prstGeom prst="rect">
            <a:avLst/>
          </a:prstGeom>
          <a:noFill/>
        </p:spPr>
        <p:txBody>
          <a:bodyPr wrap="square" rtlCol="0">
            <a:spAutoFit/>
          </a:bodyPr>
          <a:lstStyle/>
          <a:p>
            <a:r>
              <a:rPr lang="en-IN" sz="800" dirty="0">
                <a:latin typeface="Times New Roman" panose="02020603050405020304" pitchFamily="18" charset="0"/>
                <a:cs typeface="Times New Roman" panose="02020603050405020304" pitchFamily="18" charset="0"/>
              </a:rPr>
              <a:t>1cm</a:t>
            </a:r>
          </a:p>
        </p:txBody>
      </p:sp>
      <p:pic>
        <p:nvPicPr>
          <p:cNvPr id="5" name="Picture 4">
            <a:extLst>
              <a:ext uri="{FF2B5EF4-FFF2-40B4-BE49-F238E27FC236}">
                <a16:creationId xmlns:a16="http://schemas.microsoft.com/office/drawing/2014/main" id="{B5BA1F3F-B0A2-0AB2-726E-CF068DE9B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450" y="8758"/>
            <a:ext cx="5269470" cy="7021513"/>
          </a:xfrm>
          <a:prstGeom prst="rect">
            <a:avLst/>
          </a:prstGeom>
        </p:spPr>
      </p:pic>
      <p:pic>
        <p:nvPicPr>
          <p:cNvPr id="10" name="Picture 9">
            <a:extLst>
              <a:ext uri="{FF2B5EF4-FFF2-40B4-BE49-F238E27FC236}">
                <a16:creationId xmlns:a16="http://schemas.microsoft.com/office/drawing/2014/main" id="{D6A26B5D-6B45-5A64-88E6-3F9B99630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4116" y="-17637"/>
            <a:ext cx="5261196" cy="7021513"/>
          </a:xfrm>
          <a:prstGeom prst="rect">
            <a:avLst/>
          </a:prstGeom>
        </p:spPr>
      </p:pic>
      <p:cxnSp>
        <p:nvCxnSpPr>
          <p:cNvPr id="4" name="Straight Arrow Connector 3">
            <a:extLst>
              <a:ext uri="{FF2B5EF4-FFF2-40B4-BE49-F238E27FC236}">
                <a16:creationId xmlns:a16="http://schemas.microsoft.com/office/drawing/2014/main" id="{C8A6B123-A830-5243-8866-A230F1668A37}"/>
              </a:ext>
            </a:extLst>
          </p:cNvPr>
          <p:cNvCxnSpPr/>
          <p:nvPr/>
        </p:nvCxnSpPr>
        <p:spPr>
          <a:xfrm>
            <a:off x="9409608" y="5743004"/>
            <a:ext cx="144016" cy="2160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98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A3B91A-8F69-CA4B-4853-2AE38A86CE95}"/>
              </a:ext>
            </a:extLst>
          </p:cNvPr>
          <p:cNvSpPr txBox="1"/>
          <p:nvPr/>
        </p:nvSpPr>
        <p:spPr>
          <a:xfrm>
            <a:off x="768648" y="771252"/>
            <a:ext cx="11485275" cy="584775"/>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u="sng" dirty="0">
                <a:latin typeface="Times New Roman" panose="02020603050405020304" pitchFamily="18" charset="0"/>
                <a:cs typeface="Times New Roman" panose="02020603050405020304" pitchFamily="18" charset="0"/>
              </a:rPr>
              <a:t>Key Points from Field characterization/ Macromorphological Study </a:t>
            </a:r>
          </a:p>
        </p:txBody>
      </p:sp>
      <p:sp>
        <p:nvSpPr>
          <p:cNvPr id="9" name="Rectangle 8">
            <a:extLst>
              <a:ext uri="{FF2B5EF4-FFF2-40B4-BE49-F238E27FC236}">
                <a16:creationId xmlns:a16="http://schemas.microsoft.com/office/drawing/2014/main" id="{7D45B55F-5A9C-E884-8BA3-A7F354013B58}"/>
              </a:ext>
            </a:extLst>
          </p:cNvPr>
          <p:cNvSpPr/>
          <p:nvPr/>
        </p:nvSpPr>
        <p:spPr>
          <a:xfrm>
            <a:off x="1056680" y="1710556"/>
            <a:ext cx="10693188" cy="4247317"/>
          </a:xfrm>
          <a:prstGeom prst="rect">
            <a:avLst/>
          </a:prstGeom>
          <a:solidFill>
            <a:schemeClr val="tx2">
              <a:lumMod val="20000"/>
              <a:lumOff val="80000"/>
            </a:schemeClr>
          </a:solidFill>
          <a:ln>
            <a:solidFill>
              <a:schemeClr val="accent3">
                <a:lumMod val="60000"/>
                <a:lumOff val="40000"/>
              </a:schemeClr>
            </a:solidFill>
          </a:ln>
        </p:spPr>
        <p:txBody>
          <a:bodyPr wrap="square">
            <a:spAutoFit/>
          </a:bodyPr>
          <a:lstStyle/>
          <a:p>
            <a:pPr marL="342900" indent="-342900" algn="just">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rPr>
              <a:t>The macromorphological investigation of 23 paleosol</a:t>
            </a:r>
            <a:r>
              <a:rPr lang="en-US" dirty="0">
                <a:solidFill>
                  <a:srgbClr val="000000"/>
                </a:solidFill>
                <a:latin typeface="Times New Roman" panose="02020603050405020304" pitchFamily="18" charset="0"/>
              </a:rPr>
              <a:t> profiles</a:t>
            </a:r>
            <a:r>
              <a:rPr lang="en-US" b="0" i="0" u="none" strike="noStrike" baseline="0" dirty="0">
                <a:solidFill>
                  <a:srgbClr val="000000"/>
                </a:solidFill>
                <a:latin typeface="Times New Roman" panose="02020603050405020304" pitchFamily="18" charset="0"/>
              </a:rPr>
              <a:t> from Lower Siwalik and 60 paleosol profiles from middle Siwalik has been carried out.</a:t>
            </a:r>
          </a:p>
          <a:p>
            <a:pPr marL="342900" indent="-342900" algn="just">
              <a:buFont typeface="Wingdings" panose="05000000000000000000" pitchFamily="2" charset="2"/>
              <a:buChar char="Ø"/>
            </a:pPr>
            <a:endParaRPr lang="en-US" b="0" i="0" u="none" strike="noStrike" baseline="0" dirty="0">
              <a:solidFill>
                <a:srgbClr val="000000"/>
              </a:solidFill>
              <a:latin typeface="Times New Roman" panose="02020603050405020304" pitchFamily="18" charset="0"/>
            </a:endParaRPr>
          </a:p>
          <a:p>
            <a:pPr marL="342900" indent="-342900" algn="just">
              <a:buFont typeface="Wingdings" panose="05000000000000000000" pitchFamily="2" charset="2"/>
              <a:buChar char="Ø"/>
            </a:pPr>
            <a:r>
              <a:rPr lang="en-IN" dirty="0">
                <a:effectLst/>
                <a:latin typeface="Times New Roman" panose="02020603050405020304" pitchFamily="18" charset="0"/>
                <a:ea typeface="Calibri" panose="020F0502020204030204" pitchFamily="34" charset="0"/>
              </a:rPr>
              <a:t>The macroscopic features of pedogenesis of the lower and middle Siwalik </a:t>
            </a:r>
            <a:r>
              <a:rPr lang="en-IN" dirty="0" err="1">
                <a:effectLst/>
                <a:latin typeface="Times New Roman" panose="02020603050405020304" pitchFamily="18" charset="0"/>
                <a:ea typeface="Calibri" panose="020F0502020204030204" pitchFamily="34" charset="0"/>
              </a:rPr>
              <a:t>paleosols</a:t>
            </a:r>
            <a:r>
              <a:rPr lang="en-IN" dirty="0">
                <a:effectLst/>
                <a:latin typeface="Times New Roman" panose="02020603050405020304" pitchFamily="18" charset="0"/>
                <a:ea typeface="Calibri" panose="020F0502020204030204" pitchFamily="34" charset="0"/>
              </a:rPr>
              <a:t> in the overbank sediments include </a:t>
            </a:r>
            <a:r>
              <a:rPr lang="en-IN" dirty="0" err="1">
                <a:effectLst/>
                <a:latin typeface="Times New Roman" panose="02020603050405020304" pitchFamily="18" charset="0"/>
                <a:ea typeface="Calibri" panose="020F0502020204030204" pitchFamily="34" charset="0"/>
              </a:rPr>
              <a:t>paleosol</a:t>
            </a:r>
            <a:r>
              <a:rPr lang="en-IN" dirty="0">
                <a:effectLst/>
                <a:latin typeface="Times New Roman" panose="02020603050405020304" pitchFamily="18" charset="0"/>
                <a:ea typeface="Calibri" panose="020F0502020204030204" pitchFamily="34" charset="0"/>
              </a:rPr>
              <a:t> horizons with root traces, blocky and wedge-shaped </a:t>
            </a:r>
            <a:r>
              <a:rPr lang="en-IN" dirty="0" err="1">
                <a:effectLst/>
                <a:latin typeface="Times New Roman" panose="02020603050405020304" pitchFamily="18" charset="0"/>
                <a:ea typeface="Calibri" panose="020F0502020204030204" pitchFamily="34" charset="0"/>
              </a:rPr>
              <a:t>pedogenic</a:t>
            </a:r>
            <a:r>
              <a:rPr lang="en-IN" dirty="0">
                <a:effectLst/>
                <a:latin typeface="Times New Roman" panose="02020603050405020304" pitchFamily="18" charset="0"/>
                <a:ea typeface="Calibri" panose="020F0502020204030204" pitchFamily="34" charset="0"/>
              </a:rPr>
              <a:t> structures, </a:t>
            </a:r>
            <a:r>
              <a:rPr lang="en-IN" dirty="0" err="1">
                <a:effectLst/>
                <a:latin typeface="Times New Roman" panose="02020603050405020304" pitchFamily="18" charset="0"/>
                <a:ea typeface="Calibri" panose="020F0502020204030204" pitchFamily="34" charset="0"/>
              </a:rPr>
              <a:t>color</a:t>
            </a:r>
            <a:r>
              <a:rPr lang="en-IN" dirty="0">
                <a:effectLst/>
                <a:latin typeface="Times New Roman" panose="02020603050405020304" pitchFamily="18" charset="0"/>
                <a:ea typeface="Calibri" panose="020F0502020204030204" pitchFamily="34" charset="0"/>
              </a:rPr>
              <a:t> mottling, Fe-Mn oxide concretions, slickensides, </a:t>
            </a:r>
            <a:r>
              <a:rPr lang="en-IN" dirty="0" err="1">
                <a:effectLst/>
                <a:latin typeface="Times New Roman" panose="02020603050405020304" pitchFamily="18" charset="0"/>
                <a:ea typeface="Calibri" panose="020F0502020204030204" pitchFamily="34" charset="0"/>
              </a:rPr>
              <a:t>pedogenic</a:t>
            </a:r>
            <a:r>
              <a:rPr lang="en-IN" dirty="0">
                <a:effectLst/>
                <a:latin typeface="Times New Roman" panose="02020603050405020304" pitchFamily="18" charset="0"/>
                <a:ea typeface="Calibri" panose="020F0502020204030204" pitchFamily="34" charset="0"/>
              </a:rPr>
              <a:t> CaCO</a:t>
            </a:r>
            <a:r>
              <a:rPr lang="en-IN" baseline="-25000" dirty="0">
                <a:effectLst/>
                <a:latin typeface="Times New Roman" panose="02020603050405020304" pitchFamily="18" charset="0"/>
                <a:ea typeface="Calibri" panose="020F0502020204030204" pitchFamily="34" charset="0"/>
              </a:rPr>
              <a:t>3,</a:t>
            </a:r>
            <a:r>
              <a:rPr lang="en-IN" dirty="0">
                <a:effectLst/>
                <a:latin typeface="Times New Roman" panose="02020603050405020304" pitchFamily="18" charset="0"/>
                <a:ea typeface="Calibri" panose="020F0502020204030204" pitchFamily="34" charset="0"/>
              </a:rPr>
              <a:t> and bioturbation features.</a:t>
            </a:r>
          </a:p>
          <a:p>
            <a:pPr marL="342900" indent="-342900" algn="just">
              <a:buFont typeface="Wingdings" panose="05000000000000000000" pitchFamily="2" charset="2"/>
              <a:buChar char="Ø"/>
            </a:pPr>
            <a:endParaRPr lang="en-IN" dirty="0">
              <a:effectLst/>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Ø"/>
            </a:pPr>
            <a:r>
              <a:rPr lang="en-IN"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lower </a:t>
            </a:r>
            <a:r>
              <a:rPr lang="en-IN"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siwalik</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IN"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presence of weak red to reddish brown </a:t>
            </a:r>
            <a:r>
              <a:rPr lang="en-IN"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paleosols</a:t>
            </a:r>
            <a:r>
              <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( 2.5YR- 5YR)</a:t>
            </a:r>
            <a:r>
              <a:rPr lang="en-US" dirty="0">
                <a:latin typeface="Times New Roman" panose="02020603050405020304" pitchFamily="18" charset="0"/>
                <a:cs typeface="Times New Roman" panose="02020603050405020304" pitchFamily="18" charset="0"/>
              </a:rPr>
              <a:t>with </a:t>
            </a:r>
            <a:r>
              <a:rPr lang="en-US" dirty="0" err="1">
                <a:latin typeface="Times New Roman" panose="02020603050405020304" pitchFamily="18" charset="0"/>
                <a:cs typeface="Times New Roman" panose="02020603050405020304" pitchFamily="18" charset="0"/>
              </a:rPr>
              <a:t>Bt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Bw</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Bwk</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Bss</a:t>
            </a:r>
            <a:r>
              <a:rPr lang="en-US" dirty="0">
                <a:latin typeface="Times New Roman" panose="02020603050405020304" pitchFamily="18" charset="0"/>
                <a:cs typeface="Times New Roman" panose="02020603050405020304" pitchFamily="18" charset="0"/>
              </a:rPr>
              <a:t> horizons, well to moderately developed blocky structure, </a:t>
            </a:r>
            <a:r>
              <a:rPr lang="en-US" dirty="0" err="1">
                <a:latin typeface="Times New Roman" panose="02020603050405020304" pitchFamily="18" charset="0"/>
                <a:cs typeface="Times New Roman" panose="02020603050405020304" pitchFamily="18" charset="0"/>
              </a:rPr>
              <a:t>rizocreation</a:t>
            </a:r>
            <a:r>
              <a:rPr lang="en-US" dirty="0">
                <a:latin typeface="Times New Roman" panose="02020603050405020304" pitchFamily="18" charset="0"/>
                <a:cs typeface="Times New Roman" panose="02020603050405020304" pitchFamily="18" charset="0"/>
              </a:rPr>
              <a:t>, bioturbation, clay coating with or without pedogenic </a:t>
            </a:r>
            <a:r>
              <a:rPr lang="en-IN" dirty="0">
                <a:effectLst/>
                <a:latin typeface="Times New Roman" panose="02020603050405020304" pitchFamily="18" charset="0"/>
                <a:ea typeface="Calibri" panose="020F0502020204030204" pitchFamily="34" charset="0"/>
                <a:cs typeface="Times New Roman" panose="02020603050405020304" pitchFamily="18" charset="0"/>
              </a:rPr>
              <a:t>CaCO</a:t>
            </a:r>
            <a:r>
              <a:rPr lang="en-IN" baseline="-25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indicate moderately to well developed paleosol.</a:t>
            </a:r>
          </a:p>
          <a:p>
            <a:pPr algn="just"/>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IN" dirty="0">
                <a:effectLst/>
                <a:latin typeface="Times New Roman" panose="02020603050405020304" pitchFamily="18" charset="0"/>
                <a:ea typeface="Calibri" panose="020F0502020204030204" pitchFamily="34" charset="0"/>
                <a:cs typeface="Times New Roman" panose="02020603050405020304" pitchFamily="18" charset="0"/>
              </a:rPr>
              <a:t> In the middle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siwalik</a:t>
            </a:r>
            <a:r>
              <a:rPr lang="en-IN" dirty="0">
                <a:latin typeface="Times New Roman" panose="02020603050405020304" pitchFamily="18" charset="0"/>
                <a:ea typeface="Calibri" panose="020F0502020204030204" pitchFamily="34" charset="0"/>
                <a:cs typeface="Times New Roman" panose="02020603050405020304" pitchFamily="18" charset="0"/>
              </a:rPr>
              <a:t> </a:t>
            </a:r>
            <a:r>
              <a:rPr lang="en-IN" dirty="0" err="1">
                <a:latin typeface="Times New Roman" panose="02020603050405020304" pitchFamily="18" charset="0"/>
                <a:ea typeface="Calibri" panose="020F0502020204030204" pitchFamily="34" charset="0"/>
                <a:cs typeface="Times New Roman" panose="02020603050405020304" pitchFamily="18" charset="0"/>
              </a:rPr>
              <a:t>presecnce</a:t>
            </a:r>
            <a:r>
              <a:rPr lang="en-IN" dirty="0">
                <a:latin typeface="Times New Roman" panose="02020603050405020304" pitchFamily="18" charset="0"/>
                <a:ea typeface="Calibri" panose="020F0502020204030204" pitchFamily="34" charset="0"/>
                <a:cs typeface="Times New Roman" panose="02020603050405020304" pitchFamily="18" charset="0"/>
              </a:rPr>
              <a:t> of t</a:t>
            </a:r>
            <a:r>
              <a:rPr lang="en-IN" dirty="0">
                <a:solidFill>
                  <a:srgbClr val="000000"/>
                </a:solidFill>
                <a:latin typeface="Times New Roman" panose="02020603050405020304" pitchFamily="18" charset="0"/>
                <a:ea typeface="Calibri" panose="020F0502020204030204" pitchFamily="34" charset="0"/>
              </a:rPr>
              <a:t>he R</a:t>
            </a:r>
            <a:r>
              <a:rPr lang="en-IN" dirty="0">
                <a:solidFill>
                  <a:srgbClr val="000000"/>
                </a:solidFill>
                <a:effectLst/>
                <a:latin typeface="Times New Roman" panose="02020603050405020304" pitchFamily="18" charset="0"/>
                <a:ea typeface="Calibri" panose="020F0502020204030204" pitchFamily="34" charset="0"/>
              </a:rPr>
              <a:t>eddish grey to </a:t>
            </a:r>
            <a:r>
              <a:rPr lang="en-IN" dirty="0">
                <a:solidFill>
                  <a:srgbClr val="000000"/>
                </a:solidFill>
                <a:latin typeface="Times New Roman" panose="02020603050405020304" pitchFamily="18" charset="0"/>
                <a:ea typeface="Calibri" panose="020F0502020204030204" pitchFamily="34" charset="0"/>
              </a:rPr>
              <a:t>yellowish brown</a:t>
            </a:r>
            <a:r>
              <a:rPr lang="en-IN" dirty="0">
                <a:solidFill>
                  <a:srgbClr val="000000"/>
                </a:solidFill>
                <a:effectLst/>
                <a:latin typeface="Times New Roman" panose="02020603050405020304" pitchFamily="18" charset="0"/>
                <a:ea typeface="Calibri" panose="020F0502020204030204" pitchFamily="34" charset="0"/>
              </a:rPr>
              <a:t> </a:t>
            </a:r>
            <a:r>
              <a:rPr lang="en-IN" dirty="0" err="1">
                <a:solidFill>
                  <a:srgbClr val="000000"/>
                </a:solidFill>
                <a:effectLst/>
                <a:latin typeface="Times New Roman" panose="02020603050405020304" pitchFamily="18" charset="0"/>
                <a:ea typeface="Calibri" panose="020F0502020204030204" pitchFamily="34" charset="0"/>
              </a:rPr>
              <a:t>paleosols</a:t>
            </a:r>
            <a:r>
              <a:rPr lang="en-IN" dirty="0">
                <a:solidFill>
                  <a:srgbClr val="000000"/>
                </a:solidFill>
                <a:effectLst/>
                <a:latin typeface="Times New Roman" panose="02020603050405020304" pitchFamily="18" charset="0"/>
                <a:ea typeface="Calibri" panose="020F0502020204030204" pitchFamily="34" charset="0"/>
              </a:rPr>
              <a:t> (5YR-7.5YR)with </a:t>
            </a:r>
            <a:r>
              <a:rPr lang="en-IN" dirty="0" err="1">
                <a:solidFill>
                  <a:srgbClr val="000000"/>
                </a:solidFill>
                <a:latin typeface="Times New Roman" panose="02020603050405020304" pitchFamily="18" charset="0"/>
                <a:ea typeface="Calibri" panose="020F0502020204030204" pitchFamily="34" charset="0"/>
              </a:rPr>
              <a:t>p</a:t>
            </a:r>
            <a:r>
              <a:rPr lang="en-IN" dirty="0" err="1">
                <a:solidFill>
                  <a:srgbClr val="000000"/>
                </a:solidFill>
                <a:effectLst/>
                <a:latin typeface="Times New Roman" panose="02020603050405020304" pitchFamily="18" charset="0"/>
                <a:ea typeface="Calibri" panose="020F0502020204030204" pitchFamily="34" charset="0"/>
              </a:rPr>
              <a:t>edogenic</a:t>
            </a:r>
            <a:r>
              <a:rPr lang="en-IN" dirty="0">
                <a:solidFill>
                  <a:srgbClr val="000000"/>
                </a:solidFill>
                <a:effectLst/>
                <a:latin typeface="Times New Roman" panose="02020603050405020304" pitchFamily="18" charset="0"/>
                <a:ea typeface="Calibri" panose="020F0502020204030204" pitchFamily="34" charset="0"/>
              </a:rPr>
              <a:t> carbonate, slickensides </a:t>
            </a:r>
            <a:r>
              <a:rPr lang="en-IN" dirty="0">
                <a:solidFill>
                  <a:srgbClr val="000000"/>
                </a:solidFill>
                <a:latin typeface="Times New Roman" panose="02020603050405020304" pitchFamily="18" charset="0"/>
                <a:ea typeface="Calibri" panose="020F0502020204030204" pitchFamily="34" charset="0"/>
              </a:rPr>
              <a:t>and</a:t>
            </a:r>
            <a:r>
              <a:rPr lang="en-IN" dirty="0">
                <a:solidFill>
                  <a:srgbClr val="000000"/>
                </a:solidFill>
                <a:effectLst/>
                <a:latin typeface="Times New Roman" panose="02020603050405020304" pitchFamily="18" charset="0"/>
                <a:ea typeface="Calibri" panose="020F0502020204030204" pitchFamily="34" charset="0"/>
              </a:rPr>
              <a:t> </a:t>
            </a:r>
            <a:r>
              <a:rPr lang="en-IN" dirty="0">
                <a:solidFill>
                  <a:srgbClr val="000000"/>
                </a:solidFill>
                <a:latin typeface="Times New Roman" panose="02020603050405020304" pitchFamily="18" charset="0"/>
                <a:ea typeface="Calibri" panose="020F0502020204030204" pitchFamily="34" charset="0"/>
              </a:rPr>
              <a:t>amount</a:t>
            </a:r>
            <a:r>
              <a:rPr lang="en-IN" dirty="0">
                <a:solidFill>
                  <a:srgbClr val="000000"/>
                </a:solidFill>
                <a:effectLst/>
                <a:latin typeface="Times New Roman" panose="02020603050405020304" pitchFamily="18" charset="0"/>
                <a:ea typeface="Calibri" panose="020F0502020204030204" pitchFamily="34" charset="0"/>
              </a:rPr>
              <a:t> of </a:t>
            </a:r>
            <a:r>
              <a:rPr lang="en-IN" dirty="0" err="1">
                <a:solidFill>
                  <a:srgbClr val="000000"/>
                </a:solidFill>
                <a:effectLst/>
                <a:latin typeface="Times New Roman" panose="02020603050405020304" pitchFamily="18" charset="0"/>
                <a:ea typeface="Calibri" panose="020F0502020204030204" pitchFamily="34" charset="0"/>
              </a:rPr>
              <a:t>pedogenic</a:t>
            </a:r>
            <a:r>
              <a:rPr lang="en-IN" dirty="0">
                <a:solidFill>
                  <a:srgbClr val="000000"/>
                </a:solidFill>
                <a:effectLst/>
                <a:latin typeface="Times New Roman" panose="02020603050405020304" pitchFamily="18" charset="0"/>
                <a:ea typeface="Calibri" panose="020F0502020204030204" pitchFamily="34" charset="0"/>
              </a:rPr>
              <a:t> carbonate decreases and Fe-Mn nodule increases in the upper of middle Siwalik. </a:t>
            </a:r>
            <a:r>
              <a:rPr lang="en-IN" dirty="0">
                <a:solidFill>
                  <a:srgbClr val="000000"/>
                </a:solidFill>
                <a:latin typeface="Times New Roman" panose="02020603050405020304" pitchFamily="18" charset="0"/>
                <a:ea typeface="Calibri" panose="020F0502020204030204" pitchFamily="34" charset="0"/>
              </a:rPr>
              <a:t>The horizon were mainly Bk, </a:t>
            </a:r>
            <a:r>
              <a:rPr lang="en-IN" dirty="0" err="1">
                <a:solidFill>
                  <a:srgbClr val="000000"/>
                </a:solidFill>
                <a:latin typeface="Times New Roman" panose="02020603050405020304" pitchFamily="18" charset="0"/>
                <a:ea typeface="Calibri" panose="020F0502020204030204" pitchFamily="34" charset="0"/>
              </a:rPr>
              <a:t>Bss</a:t>
            </a:r>
            <a:r>
              <a:rPr lang="en-IN" dirty="0">
                <a:solidFill>
                  <a:srgbClr val="000000"/>
                </a:solidFill>
                <a:latin typeface="Times New Roman" panose="02020603050405020304" pitchFamily="18" charset="0"/>
                <a:ea typeface="Calibri" panose="020F0502020204030204" pitchFamily="34" charset="0"/>
              </a:rPr>
              <a:t>, and </a:t>
            </a:r>
            <a:r>
              <a:rPr lang="en-IN" dirty="0" err="1">
                <a:solidFill>
                  <a:srgbClr val="000000"/>
                </a:solidFill>
                <a:latin typeface="Times New Roman" panose="02020603050405020304" pitchFamily="18" charset="0"/>
                <a:ea typeface="Calibri" panose="020F0502020204030204" pitchFamily="34" charset="0"/>
              </a:rPr>
              <a:t>Bw</a:t>
            </a:r>
            <a:r>
              <a:rPr lang="en-IN" dirty="0">
                <a:solidFill>
                  <a:srgbClr val="000000"/>
                </a:solidFill>
                <a:latin typeface="Times New Roman" panose="02020603050405020304" pitchFamily="18" charset="0"/>
                <a:ea typeface="Calibri" panose="020F0502020204030204" pitchFamily="34" charset="0"/>
              </a:rPr>
              <a:t> Type, indicating weakly to moderately developed </a:t>
            </a:r>
            <a:r>
              <a:rPr lang="en-IN" dirty="0" err="1">
                <a:solidFill>
                  <a:srgbClr val="000000"/>
                </a:solidFill>
                <a:latin typeface="Times New Roman" panose="02020603050405020304" pitchFamily="18" charset="0"/>
                <a:ea typeface="Calibri" panose="020F0502020204030204" pitchFamily="34" charset="0"/>
              </a:rPr>
              <a:t>paleosol</a:t>
            </a:r>
            <a:r>
              <a:rPr lang="en-IN" dirty="0">
                <a:solidFill>
                  <a:srgbClr val="000000"/>
                </a:solidFill>
                <a:latin typeface="Times New Roman" panose="02020603050405020304" pitchFamily="18" charset="0"/>
                <a:ea typeface="Calibri" panose="020F0502020204030204" pitchFamily="34" charset="0"/>
              </a:rPr>
              <a:t>.</a:t>
            </a:r>
            <a:endParaRPr lang="en-IN"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0907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7" y="126380"/>
            <a:ext cx="1369739" cy="6780002"/>
          </a:xfrm>
          <a:prstGeom prst="rect">
            <a:avLst/>
          </a:prstGeom>
        </p:spPr>
      </p:pic>
      <p:sp>
        <p:nvSpPr>
          <p:cNvPr id="6" name="TextBox 5"/>
          <p:cNvSpPr txBox="1"/>
          <p:nvPr/>
        </p:nvSpPr>
        <p:spPr>
          <a:xfrm>
            <a:off x="1508175" y="2380114"/>
            <a:ext cx="1348705" cy="338554"/>
          </a:xfrm>
          <a:prstGeom prst="rect">
            <a:avLst/>
          </a:prstGeom>
          <a:noFill/>
        </p:spPr>
        <p:txBody>
          <a:bodyPr wrap="square" rtlCol="0">
            <a:spAutoFit/>
          </a:bodyPr>
          <a:lstStyle/>
          <a:p>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Bioturbation</a:t>
            </a:r>
          </a:p>
        </p:txBody>
      </p:sp>
      <p:sp>
        <p:nvSpPr>
          <p:cNvPr id="7" name="TextBox 6"/>
          <p:cNvSpPr txBox="1"/>
          <p:nvPr/>
        </p:nvSpPr>
        <p:spPr>
          <a:xfrm>
            <a:off x="7720227" y="3952438"/>
            <a:ext cx="1063480" cy="830997"/>
          </a:xfrm>
          <a:prstGeom prst="rect">
            <a:avLst/>
          </a:prstGeom>
          <a:noFill/>
        </p:spPr>
        <p:txBody>
          <a:bodyPr wrap="square" rtlCol="0">
            <a:spAutoFit/>
          </a:bodyPr>
          <a:lstStyle/>
          <a:p>
            <a:pPr algn="r"/>
            <a:r>
              <a:rPr lang="en-IN" sz="1600" b="1" dirty="0">
                <a:latin typeface="Times New Roman" panose="02020603050405020304" pitchFamily="18" charset="0"/>
                <a:cs typeface="Times New Roman" panose="02020603050405020304" pitchFamily="18" charset="0"/>
              </a:rPr>
              <a:t> Structure</a:t>
            </a:r>
          </a:p>
          <a:p>
            <a:pPr algn="r"/>
            <a:r>
              <a:rPr lang="en-IN" sz="1600" b="1" dirty="0">
                <a:latin typeface="Times New Roman" panose="02020603050405020304" pitchFamily="18" charset="0"/>
                <a:cs typeface="Times New Roman" panose="02020603050405020304" pitchFamily="18" charset="0"/>
              </a:rPr>
              <a:t>(</a:t>
            </a:r>
            <a:r>
              <a:rPr lang="en-IN" sz="1600" b="1" dirty="0" err="1">
                <a:latin typeface="Times New Roman" panose="02020603050405020304" pitchFamily="18" charset="0"/>
                <a:cs typeface="Times New Roman" panose="02020603050405020304" pitchFamily="18" charset="0"/>
              </a:rPr>
              <a:t>sbk</a:t>
            </a:r>
            <a:r>
              <a:rPr lang="en-IN" sz="1600" b="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848768" y="4106059"/>
            <a:ext cx="955711" cy="584775"/>
          </a:xfrm>
          <a:prstGeom prst="rect">
            <a:avLst/>
          </a:prstGeom>
          <a:noFill/>
        </p:spPr>
        <p:txBody>
          <a:bodyPr wrap="none" rtlCol="1">
            <a:spAutoFit/>
          </a:bodyPr>
          <a:lstStyle/>
          <a:p>
            <a:r>
              <a:rPr lang="en-US" sz="1600" b="1" dirty="0">
                <a:latin typeface="Times New Roman" panose="02020603050405020304" pitchFamily="18" charset="0"/>
                <a:cs typeface="Times New Roman" panose="02020603050405020304" pitchFamily="18" charset="0"/>
              </a:rPr>
              <a:t>Organic </a:t>
            </a:r>
          </a:p>
          <a:p>
            <a:r>
              <a:rPr lang="en-US" sz="1600" b="1" dirty="0">
                <a:latin typeface="Times New Roman" panose="02020603050405020304" pitchFamily="18" charset="0"/>
                <a:cs typeface="Times New Roman" panose="02020603050405020304" pitchFamily="18" charset="0"/>
              </a:rPr>
              <a:t>Matter</a:t>
            </a:r>
            <a:endParaRPr lang="ur-PK" sz="16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828966" y="2380114"/>
            <a:ext cx="922047" cy="584775"/>
          </a:xfrm>
          <a:prstGeom prst="rect">
            <a:avLst/>
          </a:prstGeom>
          <a:noFill/>
        </p:spPr>
        <p:txBody>
          <a:bodyPr wrap="none" rtlCol="1">
            <a:spAutoFit/>
          </a:bodyPr>
          <a:lstStyle/>
          <a:p>
            <a:r>
              <a:rPr lang="en-US" sz="1600" b="1" dirty="0">
                <a:latin typeface="Times New Roman" panose="02020603050405020304" pitchFamily="18" charset="0"/>
                <a:cs typeface="Times New Roman" panose="02020603050405020304" pitchFamily="18" charset="0"/>
              </a:rPr>
              <a:t>Parallel </a:t>
            </a:r>
          </a:p>
          <a:p>
            <a:r>
              <a:rPr lang="en-US" sz="1600" b="1" dirty="0">
                <a:latin typeface="Times New Roman" panose="02020603050405020304" pitchFamily="18" charset="0"/>
                <a:cs typeface="Times New Roman" panose="02020603050405020304" pitchFamily="18" charset="0"/>
              </a:rPr>
              <a:t>b-fabric</a:t>
            </a:r>
            <a:endParaRPr lang="ur-PK" sz="16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008662" y="262988"/>
            <a:ext cx="3289770" cy="646331"/>
          </a:xfrm>
          <a:prstGeom prst="rect">
            <a:avLst/>
          </a:prstGeom>
          <a:solidFill>
            <a:schemeClr val="accent1">
              <a:lumMod val="75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Micromorphology of Lower Siwalik</a:t>
            </a:r>
            <a:endParaRPr lang="en-IN"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7404241" y="706381"/>
            <a:ext cx="1420795"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Root with </a:t>
            </a:r>
            <a:r>
              <a:rPr lang="en-IN" altLang="en-US" sz="1600" b="1" dirty="0">
                <a:latin typeface="Times New Roman" panose="02020603050405020304" pitchFamily="18" charset="0"/>
                <a:cs typeface="Times New Roman" panose="02020603050405020304" pitchFamily="18" charset="0"/>
                <a:sym typeface="Wingdings" panose="05000000000000000000" pitchFamily="2" charset="2"/>
              </a:rPr>
              <a:t>CaCO</a:t>
            </a:r>
            <a:r>
              <a:rPr lang="en-IN" altLang="en-US" sz="1600" b="1" baseline="-25000" dirty="0">
                <a:latin typeface="Times New Roman" panose="02020603050405020304" pitchFamily="18" charset="0"/>
                <a:cs typeface="Times New Roman" panose="02020603050405020304" pitchFamily="18" charset="0"/>
                <a:sym typeface="Wingdings" panose="05000000000000000000" pitchFamily="2" charset="2"/>
              </a:rPr>
              <a:t>3</a:t>
            </a:r>
            <a:endParaRPr lang="en-IN" sz="1600" b="1" dirty="0">
              <a:latin typeface="Times New Roman" panose="02020603050405020304" pitchFamily="18" charset="0"/>
              <a:cs typeface="Times New Roman" panose="02020603050405020304" pitchFamily="18" charset="0"/>
            </a:endParaRPr>
          </a:p>
        </p:txBody>
      </p:sp>
      <p:sp>
        <p:nvSpPr>
          <p:cNvPr id="12" name="Rectangle 1">
            <a:extLst>
              <a:ext uri="{FF2B5EF4-FFF2-40B4-BE49-F238E27FC236}">
                <a16:creationId xmlns:a16="http://schemas.microsoft.com/office/drawing/2014/main" id="{DC0FF00C-A573-F370-C3B3-F1FB258D4F9D}"/>
              </a:ext>
            </a:extLst>
          </p:cNvPr>
          <p:cNvSpPr>
            <a:spLocks noChangeArrowheads="1"/>
          </p:cNvSpPr>
          <p:nvPr/>
        </p:nvSpPr>
        <p:spPr bwMode="auto">
          <a:xfrm>
            <a:off x="8988860" y="931297"/>
            <a:ext cx="3289770" cy="5909310"/>
          </a:xfrm>
          <a:prstGeom prst="rect">
            <a:avLst/>
          </a:prstGeom>
          <a:solidFill>
            <a:schemeClr val="bg1">
              <a:lumMod val="50000"/>
            </a:schemeClr>
          </a:solidFill>
          <a:ln>
            <a:solidFill>
              <a:schemeClr val="tx1">
                <a:lumMod val="95000"/>
                <a:lumOff val="5000"/>
              </a:schemeClr>
            </a:solidFill>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Micromorphology:</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large area (4 x 6 cm thin sections)</a:t>
            </a:r>
          </a:p>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Key micromorphological features: </a:t>
            </a:r>
            <a:r>
              <a:rPr lang="en-IN" altLang="en-US" sz="18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Structure, pedality,  b-fabric, clay coatings, </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pedogenic carbonate, faunal activity, rhizocretions</a:t>
            </a:r>
          </a:p>
          <a:p>
            <a:pPr marL="0" indent="0">
              <a:spcBef>
                <a:spcPct val="0"/>
              </a:spcBef>
              <a:buNone/>
            </a:pPr>
            <a:endPar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altLang="en-US" sz="1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Lower Siwalik: </a:t>
            </a:r>
            <a:r>
              <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clay coatings, extensive pedogenic calcium carbonate, mottles, rhizocretions, bioturbation features</a:t>
            </a:r>
          </a:p>
          <a:p>
            <a:pPr>
              <a:spcBef>
                <a:spcPct val="0"/>
              </a:spcBef>
              <a:buFont typeface="Wingdings" panose="05000000000000000000" pitchFamily="2" charset="2"/>
              <a:buChar char="v"/>
            </a:pPr>
            <a:endParaRPr lang="en-IN" altLang="en-US"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Char char="v"/>
            </a:pPr>
            <a:r>
              <a:rPr lang="en-IN"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Diagenetic overprinting as </a:t>
            </a:r>
            <a:r>
              <a:rPr lang="en-IN" sz="1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comapaction</a:t>
            </a:r>
            <a:r>
              <a:rPr lang="en-IN" sz="1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of peds and disruption of clay </a:t>
            </a:r>
            <a:r>
              <a:rPr lang="en-IN" sz="1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pedofeatures</a:t>
            </a:r>
            <a:endParaRPr lang="en-US" sz="1800" dirty="0">
              <a:solidFill>
                <a:schemeClr val="bg1"/>
              </a:solidFill>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v"/>
            </a:pPr>
            <a:endParaRPr lang="en-IN" sz="1800"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5E33DD-471B-5088-DEE9-B2F61A215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880" y="164059"/>
            <a:ext cx="4908920" cy="6785446"/>
          </a:xfrm>
          <a:prstGeom prst="rect">
            <a:avLst/>
          </a:prstGeom>
        </p:spPr>
      </p:pic>
      <p:sp>
        <p:nvSpPr>
          <p:cNvPr id="20" name="TextBox 19">
            <a:extLst>
              <a:ext uri="{FF2B5EF4-FFF2-40B4-BE49-F238E27FC236}">
                <a16:creationId xmlns:a16="http://schemas.microsoft.com/office/drawing/2014/main" id="{80E070C1-974A-7778-AFE5-5AC451452B92}"/>
              </a:ext>
            </a:extLst>
          </p:cNvPr>
          <p:cNvSpPr txBox="1"/>
          <p:nvPr/>
        </p:nvSpPr>
        <p:spPr>
          <a:xfrm>
            <a:off x="2093371" y="5822523"/>
            <a:ext cx="657552"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Root </a:t>
            </a:r>
            <a:endParaRPr lang="en-IN" sz="16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114446E-2679-1418-6AD6-593FA7F05C55}"/>
              </a:ext>
            </a:extLst>
          </p:cNvPr>
          <p:cNvSpPr txBox="1"/>
          <p:nvPr/>
        </p:nvSpPr>
        <p:spPr>
          <a:xfrm>
            <a:off x="1294111" y="706382"/>
            <a:ext cx="1490761" cy="584775"/>
          </a:xfrm>
          <a:prstGeom prst="rect">
            <a:avLst/>
          </a:prstGeom>
          <a:noFill/>
        </p:spPr>
        <p:txBody>
          <a:bodyPr wrap="square">
            <a:spAutoFit/>
          </a:bodyPr>
          <a:lstStyle/>
          <a:p>
            <a:pPr algn="r"/>
            <a:r>
              <a:rPr lang="en-US" sz="1600" b="1" dirty="0">
                <a:latin typeface="Times New Roman" panose="02020603050405020304" pitchFamily="18" charset="0"/>
                <a:cs typeface="Times New Roman" panose="02020603050405020304" pitchFamily="18" charset="0"/>
              </a:rPr>
              <a:t>Shrink Swell</a:t>
            </a:r>
          </a:p>
          <a:p>
            <a:pPr algn="r"/>
            <a:r>
              <a:rPr lang="en-US" sz="1600" b="1" dirty="0">
                <a:latin typeface="Times New Roman" panose="02020603050405020304" pitchFamily="18" charset="0"/>
                <a:cs typeface="Times New Roman" panose="02020603050405020304" pitchFamily="18" charset="0"/>
              </a:rPr>
              <a:t> Feature</a:t>
            </a:r>
            <a:endParaRPr lang="en-IN"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AD5DB42-01EB-B8CE-CF90-11A7FCEDAE80}"/>
              </a:ext>
            </a:extLst>
          </p:cNvPr>
          <p:cNvSpPr txBox="1"/>
          <p:nvPr/>
        </p:nvSpPr>
        <p:spPr>
          <a:xfrm>
            <a:off x="7393384" y="5857677"/>
            <a:ext cx="1420795" cy="338554"/>
          </a:xfrm>
          <a:prstGeom prst="rect">
            <a:avLst/>
          </a:prstGeom>
          <a:noFill/>
        </p:spPr>
        <p:txBody>
          <a:bodyPr wrap="square">
            <a:spAutoFit/>
          </a:bodyPr>
          <a:lstStyle/>
          <a:p>
            <a:pPr algn="r"/>
            <a:r>
              <a:rPr lang="en-US" sz="1600" b="1" dirty="0">
                <a:latin typeface="Times New Roman" panose="02020603050405020304" pitchFamily="18" charset="0"/>
                <a:cs typeface="Times New Roman" panose="02020603050405020304" pitchFamily="18" charset="0"/>
              </a:rPr>
              <a:t>Illuviation</a:t>
            </a:r>
            <a:endParaRPr lang="en-IN" sz="16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26C8D2F-3565-3EFF-915E-3F8675AC6813}"/>
              </a:ext>
            </a:extLst>
          </p:cNvPr>
          <p:cNvSpPr txBox="1"/>
          <p:nvPr/>
        </p:nvSpPr>
        <p:spPr>
          <a:xfrm>
            <a:off x="1109645" y="5584394"/>
            <a:ext cx="774507" cy="338554"/>
          </a:xfrm>
          <a:prstGeom prst="rect">
            <a:avLst/>
          </a:prstGeom>
          <a:noFill/>
        </p:spPr>
        <p:txBody>
          <a:bodyPr wrap="square">
            <a:spAutoFit/>
          </a:bodyPr>
          <a:lstStyle/>
          <a:p>
            <a:r>
              <a:rPr lang="en-IN" sz="1600" b="1" dirty="0">
                <a:solidFill>
                  <a:srgbClr val="FF0000"/>
                </a:solidFill>
                <a:latin typeface="Times New Roman" panose="02020603050405020304" pitchFamily="18" charset="0"/>
                <a:cs typeface="Times New Roman" panose="02020603050405020304" pitchFamily="18" charset="0"/>
              </a:rPr>
              <a:t>KB 10</a:t>
            </a:r>
          </a:p>
        </p:txBody>
      </p:sp>
      <p:sp>
        <p:nvSpPr>
          <p:cNvPr id="30" name="TextBox 29">
            <a:extLst>
              <a:ext uri="{FF2B5EF4-FFF2-40B4-BE49-F238E27FC236}">
                <a16:creationId xmlns:a16="http://schemas.microsoft.com/office/drawing/2014/main" id="{A83FDAF6-13D8-C4C3-60E4-9FB414ADFF2D}"/>
              </a:ext>
            </a:extLst>
          </p:cNvPr>
          <p:cNvSpPr txBox="1"/>
          <p:nvPr/>
        </p:nvSpPr>
        <p:spPr>
          <a:xfrm>
            <a:off x="1129321" y="6221799"/>
            <a:ext cx="795582" cy="338554"/>
          </a:xfrm>
          <a:prstGeom prst="rect">
            <a:avLst/>
          </a:prstGeom>
          <a:noFill/>
        </p:spPr>
        <p:txBody>
          <a:bodyPr wrap="square">
            <a:spAutoFit/>
          </a:bodyPr>
          <a:lstStyle/>
          <a:p>
            <a:r>
              <a:rPr lang="en-IN" sz="1600" b="1" dirty="0">
                <a:solidFill>
                  <a:srgbClr val="FF0000"/>
                </a:solidFill>
                <a:latin typeface="Times New Roman" panose="02020603050405020304" pitchFamily="18" charset="0"/>
                <a:cs typeface="Times New Roman" panose="02020603050405020304" pitchFamily="18" charset="0"/>
              </a:rPr>
              <a:t>KB 1</a:t>
            </a:r>
          </a:p>
        </p:txBody>
      </p:sp>
      <p:cxnSp>
        <p:nvCxnSpPr>
          <p:cNvPr id="36" name="Straight Connector 35">
            <a:extLst>
              <a:ext uri="{FF2B5EF4-FFF2-40B4-BE49-F238E27FC236}">
                <a16:creationId xmlns:a16="http://schemas.microsoft.com/office/drawing/2014/main" id="{F406B703-5225-37D0-3B85-AA0FD5181186}"/>
              </a:ext>
            </a:extLst>
          </p:cNvPr>
          <p:cNvCxnSpPr/>
          <p:nvPr/>
        </p:nvCxnSpPr>
        <p:spPr>
          <a:xfrm>
            <a:off x="1093101" y="6391076"/>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427C68-F580-7363-2273-EB5C18F96BA4}"/>
              </a:ext>
            </a:extLst>
          </p:cNvPr>
          <p:cNvCxnSpPr/>
          <p:nvPr/>
        </p:nvCxnSpPr>
        <p:spPr>
          <a:xfrm>
            <a:off x="1093102" y="5743004"/>
            <a:ext cx="1075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60F96F-A880-A6D2-4A25-C3B553803323}"/>
              </a:ext>
            </a:extLst>
          </p:cNvPr>
          <p:cNvCxnSpPr>
            <a:cxnSpLocks/>
          </p:cNvCxnSpPr>
          <p:nvPr/>
        </p:nvCxnSpPr>
        <p:spPr>
          <a:xfrm>
            <a:off x="1776760" y="6315131"/>
            <a:ext cx="100811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3F1814B-BA39-70FC-8AD5-5664D0BACBFA}"/>
              </a:ext>
            </a:extLst>
          </p:cNvPr>
          <p:cNvCxnSpPr/>
          <p:nvPr/>
        </p:nvCxnSpPr>
        <p:spPr>
          <a:xfrm flipV="1">
            <a:off x="1704752" y="3165310"/>
            <a:ext cx="1000768" cy="250568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806737"/>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26284</TotalTime>
  <Words>2123</Words>
  <Application>Microsoft Office PowerPoint</Application>
  <PresentationFormat>Custom</PresentationFormat>
  <Paragraphs>265</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vt:lpstr>
      <vt:lpstr>Calibri</vt:lpstr>
      <vt:lpstr>Calibri Light</vt:lpstr>
      <vt:lpstr>Times New Roman</vt:lpstr>
      <vt:lpstr>Wingdings</vt:lpstr>
      <vt:lpstr>Office Theme</vt:lpstr>
      <vt:lpstr>India-Asia Collision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Bupender</dc:creator>
  <cp:lastModifiedBy>Pooja Yadav</cp:lastModifiedBy>
  <cp:revision>296</cp:revision>
  <dcterms:created xsi:type="dcterms:W3CDTF">2021-05-19T12:31:08Z</dcterms:created>
  <dcterms:modified xsi:type="dcterms:W3CDTF">2023-04-24T14:03:32Z</dcterms:modified>
</cp:coreProperties>
</file>