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/>
    <p:restoredTop sz="90561"/>
  </p:normalViewPr>
  <p:slideViewPr>
    <p:cSldViewPr snapToGrid="0">
      <p:cViewPr varScale="1">
        <p:scale>
          <a:sx n="124" d="100"/>
          <a:sy n="124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AC54-E5F8-2544-89FC-1D0E58C3DB31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0B68-2139-F64E-AAFE-4A151EC38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47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0B68-2139-F64E-AAFE-4A151EC38F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03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429A-61B7-B298-D40C-520DFDF5C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BA3C4-F1B7-3B24-EFD2-F894F67F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7450D-CBBD-6A82-F0AC-5BBCF338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EEEC-C317-D04E-849C-6180B94DCBE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1F24-62A0-D7E3-2450-EAC8E828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90F00-6ABE-2560-B731-71983238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EC11-D821-6742-954C-5195A540C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4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B226-473B-50A8-DCA2-DBA5E5FD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A9CCD-CE33-14D6-62DF-172FCEB02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AD0A6-F20A-260D-895B-CA2DDC36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EEEC-C317-D04E-849C-6180B94DCBE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30254-4584-911D-B847-CB7B56ED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FC1F7-E0E8-88EA-BFB0-52F7C284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EC11-D821-6742-954C-5195A540C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8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926A20-58AB-2E20-73B1-630FF842A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27C25-EBC5-E30B-3073-18E9F4F8E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DBBA6-A821-200D-7AF0-913D704B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EEEC-C317-D04E-849C-6180B94DCBE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28382-8784-504A-462D-A795531F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25998-132C-DF9C-E58C-C3BA0861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EC11-D821-6742-954C-5195A540C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34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ABFB-B4AA-41A5-DC85-85F374A2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FC470-A88A-260E-8D30-7C8F22C78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FB9DE-1E6D-D171-9428-C21A2CDD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EEEC-C317-D04E-849C-6180B94DCBE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926A7-BF57-71B2-1FBE-4C1E08CF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76CF-C64F-FD4C-9F9A-045D3BFB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EC11-D821-6742-954C-5195A540C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19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E99F-67DF-95FC-0A9C-D0649D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C5EE7-9A40-90B0-A761-2FF6522E2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F7419-58CE-4246-F44C-E96BF7D9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EEEC-C317-D04E-849C-6180B94DCBE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6A1CC-F116-4486-1BB0-CDFE785F8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88673-C151-4E22-E465-CF4B58F7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EC11-D821-6742-954C-5195A540C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5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CD3C-401D-DCD8-1F5B-1810D654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3B069-0F8B-71D3-C43A-64496C839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59403-BF5A-AC13-5443-E02CE3442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C0F5F-D29A-7B4D-5985-AED6F94D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EEEC-C317-D04E-849C-6180B94DCBE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6FB06-BA40-C6BD-00C2-CF404C3D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1C2C5-3925-2387-5943-FB19F390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EC11-D821-6742-954C-5195A540C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7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1972-0214-4E4D-A448-07CBA7869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A7EF9-FCDD-87D4-B67D-7DDA8D872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AB998-BC60-1E8F-E89F-AB390BFF2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628BC-2026-3007-5646-B19437E2A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BAB2A-95B6-54CE-A21F-DB0808543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D4AF5-CA4E-32A2-BDC4-A9BF53EC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EEEC-C317-D04E-849C-6180B94DCBE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F2E75-8ADD-FA7E-C809-B2D0024E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2EB750-9857-4A06-2202-FB2947EA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EC11-D821-6742-954C-5195A540C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26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DED4-3260-759F-7257-3A295DF2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9E223-AFDE-CBAB-6EC8-0E2B7FE0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EEEC-C317-D04E-849C-6180B94DCBE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EA0D0-7BA4-84B9-F217-E42796F1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8509F-FC16-3073-90C4-897F97B6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EC11-D821-6742-954C-5195A540C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07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F96C1-BAAA-31B9-1307-B30C0E88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EEEC-C317-D04E-849C-6180B94DCBE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42F97-1760-6078-4488-2574F36B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AFF9-3895-70F4-D068-7DF6B9EB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EC11-D821-6742-954C-5195A540C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51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90C9-3CC0-3728-6337-2A008614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F2E57-873A-11A6-6D14-55EDC4A93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D803D-791E-03B0-E82B-01B4CE53E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F8C7A-B778-060D-44C1-4265AC90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EEEC-C317-D04E-849C-6180B94DCBE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2AC53-9AD4-FFED-1CCA-2F5C0EAF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4CA21-7676-9FDC-1CFE-42DE2074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EC11-D821-6742-954C-5195A540C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8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7713-D393-8529-721B-91524556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02FBD-4C8D-A5D9-912A-4536A0862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4250A-B09A-2BA1-6369-7E238D604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854C3-DBE0-62F3-99AF-ABEEA0A7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EEEC-C317-D04E-849C-6180B94DCBE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926A7-352C-5C07-2AE5-46E088372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051E9-BCE9-8299-8418-D0B7805C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EC11-D821-6742-954C-5195A540C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27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EA945-627F-ABA4-97B4-D2483EEB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51EAC-70F0-44C5-F607-AF6089C3C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5B139-4015-862C-B0DE-9B18ED534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EEEC-C317-D04E-849C-6180B94DCBE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BF567-C388-0700-5C23-AE1963594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B229E-7988-F5FD-80C9-66FD4C245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EC11-D821-6742-954C-5195A540C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1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3E3AA3-69CB-DF12-6029-A41AFD6FB9A7}"/>
              </a:ext>
            </a:extLst>
          </p:cNvPr>
          <p:cNvSpPr/>
          <p:nvPr/>
        </p:nvSpPr>
        <p:spPr>
          <a:xfrm>
            <a:off x="-2" y="-1"/>
            <a:ext cx="10756232" cy="138363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Ground Motion and Unrest Triggering on Volcanoes</a:t>
            </a:r>
          </a:p>
          <a:p>
            <a:r>
              <a:rPr lang="en-GB" dirty="0"/>
              <a:t>Eleanor Dunn</a:t>
            </a:r>
            <a:r>
              <a:rPr lang="en-GB" baseline="30000" dirty="0"/>
              <a:t>1</a:t>
            </a:r>
            <a:r>
              <a:rPr lang="en-GB" dirty="0"/>
              <a:t>, Chris Bean</a:t>
            </a:r>
            <a:r>
              <a:rPr lang="en-GB" baseline="30000" dirty="0"/>
              <a:t>1</a:t>
            </a:r>
            <a:r>
              <a:rPr lang="en-GB" dirty="0"/>
              <a:t>, Andy Bell</a:t>
            </a:r>
            <a:r>
              <a:rPr lang="en-GB" baseline="30000" dirty="0"/>
              <a:t>2</a:t>
            </a:r>
            <a:r>
              <a:rPr lang="en-GB" dirty="0"/>
              <a:t>, Ivan Lokmer</a:t>
            </a:r>
            <a:r>
              <a:rPr lang="en-GB" baseline="30000" dirty="0"/>
              <a:t>3</a:t>
            </a:r>
            <a:endParaRPr lang="en-GB" dirty="0"/>
          </a:p>
          <a:p>
            <a:r>
              <a:rPr lang="en-GB" sz="1600" baseline="30000" dirty="0"/>
              <a:t>1</a:t>
            </a:r>
            <a:r>
              <a:rPr lang="en-GB" sz="1600" dirty="0"/>
              <a:t>School of Cosmic Physics, Dublin Institute for Advanced Studies, Dublin, Ireland. </a:t>
            </a:r>
            <a:r>
              <a:rPr lang="en-GB" sz="1600" baseline="30000" dirty="0"/>
              <a:t>2</a:t>
            </a:r>
            <a:r>
              <a:rPr lang="en-GB" sz="1600" dirty="0"/>
              <a:t>School of </a:t>
            </a:r>
            <a:r>
              <a:rPr lang="en-GB" sz="1600" dirty="0" err="1"/>
              <a:t>GeoSciences</a:t>
            </a:r>
            <a:r>
              <a:rPr lang="en-GB" sz="1600" dirty="0"/>
              <a:t>, University of Edinburgh, Edinburgh, Scotland. </a:t>
            </a:r>
            <a:r>
              <a:rPr lang="en-GB" sz="1600" baseline="30000" dirty="0"/>
              <a:t>3</a:t>
            </a:r>
            <a:r>
              <a:rPr lang="en-GB" sz="1600" dirty="0"/>
              <a:t>School of Earth Sciences, University College Dublin, Dublin, Ireland.</a:t>
            </a:r>
            <a:endParaRPr lang="en-GB" sz="1600" baseline="30000" dirty="0"/>
          </a:p>
        </p:txBody>
      </p:sp>
      <p:pic>
        <p:nvPicPr>
          <p:cNvPr id="5" name="Picture 2" descr="About - SPIN-ITN -- Monitoring a restless Earth">
            <a:extLst>
              <a:ext uri="{FF2B5EF4-FFF2-40B4-BE49-F238E27FC236}">
                <a16:creationId xmlns:a16="http://schemas.microsoft.com/office/drawing/2014/main" id="{1CE676D0-B848-9940-C44A-58814AD24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871" y="1"/>
            <a:ext cx="612128" cy="69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niversity College Dublin - Wikipedia">
            <a:extLst>
              <a:ext uri="{FF2B5EF4-FFF2-40B4-BE49-F238E27FC236}">
                <a16:creationId xmlns:a16="http://schemas.microsoft.com/office/drawing/2014/main" id="{051AA917-0FC9-8295-FA71-B6EDA9ABC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150" y="-2"/>
            <a:ext cx="476660" cy="69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SR4.1 DIAS - SPIN-ITN -- Monitoring a restless Earth">
            <a:extLst>
              <a:ext uri="{FF2B5EF4-FFF2-40B4-BE49-F238E27FC236}">
                <a16:creationId xmlns:a16="http://schemas.microsoft.com/office/drawing/2014/main" id="{F52DE50D-F2A3-02E8-D3B5-C7F33CB1A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231" y="693155"/>
            <a:ext cx="1435767" cy="6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173ACF-3FE5-1DBA-18DF-08E959315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" y="6153770"/>
            <a:ext cx="9444945" cy="704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D89D94-FA9F-C083-8CA3-DD2F98DD6F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8" y="1619472"/>
            <a:ext cx="5413042" cy="3944284"/>
          </a:xfrm>
          <a:prstGeom prst="rect">
            <a:avLst/>
          </a:prstGeom>
          <a:noFill/>
          <a:ln cap="flat">
            <a:noFill/>
          </a:ln>
          <a:effectLst>
            <a:softEdge rad="38100"/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1F6B401-A6A9-7094-DC35-E44295BC4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3902" r="1371" b="3819"/>
          <a:stretch/>
        </p:blipFill>
        <p:spPr bwMode="auto">
          <a:xfrm>
            <a:off x="5600460" y="1903228"/>
            <a:ext cx="6591538" cy="193775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202A90-2D41-E236-EDE9-DB75CA7C39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/>
            <a:alphaModFix/>
          </a:blip>
          <a:srcRect l="1721" t="21339" r="4407" b="6484"/>
          <a:stretch/>
        </p:blipFill>
        <p:spPr>
          <a:xfrm>
            <a:off x="5600460" y="3813869"/>
            <a:ext cx="6643995" cy="1596097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14E409-DAC2-AF7B-8402-C51230B719A6}"/>
              </a:ext>
            </a:extLst>
          </p:cNvPr>
          <p:cNvSpPr txBox="1"/>
          <p:nvPr/>
        </p:nvSpPr>
        <p:spPr>
          <a:xfrm>
            <a:off x="0" y="5563756"/>
            <a:ext cx="440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Bell et al., 2021</a:t>
            </a:r>
          </a:p>
        </p:txBody>
      </p:sp>
      <p:pic>
        <p:nvPicPr>
          <p:cNvPr id="1028" name="Picture 4" descr="Upcoming Events – Nautilos">
            <a:extLst>
              <a:ext uri="{FF2B5EF4-FFF2-40B4-BE49-F238E27FC236}">
                <a16:creationId xmlns:a16="http://schemas.microsoft.com/office/drawing/2014/main" id="{C2B19555-0A90-2B64-0337-F5EB0C3D6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47" y="6033182"/>
            <a:ext cx="2070308" cy="9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42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E75C09-0057-3ADC-D1A9-9488F16EE5F6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Results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48A7D-19D2-BAC0-BE6C-247C95DCB5A7}"/>
              </a:ext>
            </a:extLst>
          </p:cNvPr>
          <p:cNvSpPr/>
          <p:nvPr/>
        </p:nvSpPr>
        <p:spPr>
          <a:xfrm>
            <a:off x="0" y="786384"/>
            <a:ext cx="5404104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Event 1: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</a:t>
            </a:r>
            <a:r>
              <a:rPr lang="en-US" sz="20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Ecuador</a:t>
            </a: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 coast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</a:t>
            </a:r>
            <a:r>
              <a:rPr lang="en-US" sz="20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16/04/2017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sz="20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7.8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sz="2000" b="1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Event 2: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Chiapas, </a:t>
            </a:r>
            <a:r>
              <a:rPr lang="en-US" sz="20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Mexico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</a:t>
            </a:r>
            <a:r>
              <a:rPr lang="en-US" sz="20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08/09/2017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sz="20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8.1</a:t>
            </a:r>
          </a:p>
          <a:p>
            <a:endParaRPr lang="en-US" sz="20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Event 3: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</a:t>
            </a:r>
            <a:r>
              <a:rPr lang="en-US" sz="20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Galápagos Island Region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</a:t>
            </a:r>
            <a:r>
              <a:rPr lang="en-US" sz="20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09/01/2018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sz="20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5.8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sz="20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Event 4: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North of </a:t>
            </a:r>
            <a:r>
              <a:rPr lang="en-US" sz="20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Honduras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</a:t>
            </a:r>
            <a:r>
              <a:rPr lang="en-US" sz="2000" b="1" dirty="0">
                <a:solidFill>
                  <a:schemeClr val="tx1"/>
                </a:solidFill>
                <a:latin typeface="+mj-lt"/>
                <a:sym typeface="Wingdings" pitchFamily="2" charset="2"/>
              </a:rPr>
              <a:t>10/01/2018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sz="20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7.6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B48064-A146-658A-6F36-82E563AF9F11}"/>
              </a:ext>
            </a:extLst>
          </p:cNvPr>
          <p:cNvGrpSpPr/>
          <p:nvPr/>
        </p:nvGrpSpPr>
        <p:grpSpPr>
          <a:xfrm>
            <a:off x="3935393" y="1280666"/>
            <a:ext cx="8256608" cy="4790950"/>
            <a:chOff x="5375185" y="1380049"/>
            <a:chExt cx="5998091" cy="300874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DA7E98-C819-63D0-0336-B7E24A428EF1}"/>
                </a:ext>
              </a:extLst>
            </p:cNvPr>
            <p:cNvGrpSpPr/>
            <p:nvPr/>
          </p:nvGrpSpPr>
          <p:grpSpPr>
            <a:xfrm>
              <a:off x="5375185" y="1380049"/>
              <a:ext cx="2825425" cy="1583069"/>
              <a:chOff x="4949025" y="786384"/>
              <a:chExt cx="3677745" cy="1872195"/>
            </a:xfrm>
          </p:grpSpPr>
          <p:pic>
            <p:nvPicPr>
              <p:cNvPr id="17" name="Picture 6">
                <a:extLst>
                  <a:ext uri="{FF2B5EF4-FFF2-40B4-BE49-F238E27FC236}">
                    <a16:creationId xmlns:a16="http://schemas.microsoft.com/office/drawing/2014/main" id="{4B5AA3FC-3DCA-9BF5-8E00-478E5DBF72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847"/>
              <a:stretch/>
            </p:blipFill>
            <p:spPr bwMode="auto">
              <a:xfrm>
                <a:off x="4949025" y="786384"/>
                <a:ext cx="3677745" cy="1655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5970D357-3AB0-4433-A46D-803B8EEC8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187"/>
              <a:stretch/>
            </p:blipFill>
            <p:spPr bwMode="auto">
              <a:xfrm>
                <a:off x="4949025" y="2442258"/>
                <a:ext cx="3677745" cy="2163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136A91-B88C-D030-52B6-4E072C136DA3}"/>
                </a:ext>
              </a:extLst>
            </p:cNvPr>
            <p:cNvGrpSpPr/>
            <p:nvPr/>
          </p:nvGrpSpPr>
          <p:grpSpPr>
            <a:xfrm>
              <a:off x="8200610" y="1380049"/>
              <a:ext cx="3172666" cy="1583069"/>
              <a:chOff x="8044404" y="1479920"/>
              <a:chExt cx="3657601" cy="183973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EF59F9B-038E-FF17-E9BD-1BFF3EF584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/>
                <a:alphaModFix/>
              </a:blip>
              <a:srcRect l="5441" r="8160" b="47817"/>
              <a:stretch/>
            </p:blipFill>
            <p:spPr>
              <a:xfrm>
                <a:off x="8044404" y="1479920"/>
                <a:ext cx="3657601" cy="16568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0534309-8B17-6F0A-36AE-702034F92A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/>
                <a:alphaModFix/>
              </a:blip>
              <a:srcRect l="7081" t="94239" r="6519"/>
              <a:stretch/>
            </p:blipFill>
            <p:spPr>
              <a:xfrm>
                <a:off x="8044404" y="3136740"/>
                <a:ext cx="3657601" cy="1829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23A397-8892-8907-787E-E133A216CC5E}"/>
                </a:ext>
              </a:extLst>
            </p:cNvPr>
            <p:cNvGrpSpPr/>
            <p:nvPr/>
          </p:nvGrpSpPr>
          <p:grpSpPr>
            <a:xfrm>
              <a:off x="5375185" y="2963118"/>
              <a:ext cx="2825425" cy="1425674"/>
              <a:chOff x="4606724" y="3215941"/>
              <a:chExt cx="3593886" cy="1880346"/>
            </a:xfrm>
          </p:grpSpPr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81426280-6C0E-7910-0B3B-4A32EC0CA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0" r="-1" b="46718"/>
              <a:stretch/>
            </p:blipFill>
            <p:spPr bwMode="auto">
              <a:xfrm>
                <a:off x="4606724" y="3215941"/>
                <a:ext cx="3593886" cy="1691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>
                <a:extLst>
                  <a:ext uri="{FF2B5EF4-FFF2-40B4-BE49-F238E27FC236}">
                    <a16:creationId xmlns:a16="http://schemas.microsoft.com/office/drawing/2014/main" id="{05CE68D4-9BAB-9766-2C9F-8670A7D408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0" t="94059" r="-1"/>
              <a:stretch/>
            </p:blipFill>
            <p:spPr bwMode="auto">
              <a:xfrm>
                <a:off x="4606724" y="4907667"/>
                <a:ext cx="3593886" cy="188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9F6C032-64DC-3A21-B997-16F743D8A685}"/>
                </a:ext>
              </a:extLst>
            </p:cNvPr>
            <p:cNvGrpSpPr/>
            <p:nvPr/>
          </p:nvGrpSpPr>
          <p:grpSpPr>
            <a:xfrm>
              <a:off x="8200610" y="2963118"/>
              <a:ext cx="3172666" cy="1425674"/>
              <a:chOff x="7891124" y="2805723"/>
              <a:chExt cx="3791638" cy="191942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4B21592-E631-DE42-3A60-D3341B711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5" b="47271"/>
              <a:stretch/>
            </p:blipFill>
            <p:spPr bwMode="auto">
              <a:xfrm>
                <a:off x="7891124" y="2805723"/>
                <a:ext cx="3791638" cy="1741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0">
                <a:extLst>
                  <a:ext uri="{FF2B5EF4-FFF2-40B4-BE49-F238E27FC236}">
                    <a16:creationId xmlns:a16="http://schemas.microsoft.com/office/drawing/2014/main" id="{DA6FB90C-C915-55BB-07C2-9ABCD3A83E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5" t="94462"/>
              <a:stretch/>
            </p:blipFill>
            <p:spPr bwMode="auto">
              <a:xfrm>
                <a:off x="7891124" y="4542230"/>
                <a:ext cx="3791638" cy="182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5805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AC95514-811C-45D6-6A9A-BE6A1E56C8B5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Results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DECC74-ADE2-441C-4ADA-1730038BBB15}"/>
              </a:ext>
            </a:extLst>
          </p:cNvPr>
          <p:cNvSpPr txBox="1"/>
          <p:nvPr/>
        </p:nvSpPr>
        <p:spPr>
          <a:xfrm>
            <a:off x="0" y="1447013"/>
            <a:ext cx="588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26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July – late August: eruption</a:t>
            </a:r>
          </a:p>
        </p:txBody>
      </p:sp>
      <p:pic>
        <p:nvPicPr>
          <p:cNvPr id="19" name="Picture 8" descr="Galapagos' Sierra Negra volcano eruption triggers evacuation - BBC News">
            <a:extLst>
              <a:ext uri="{FF2B5EF4-FFF2-40B4-BE49-F238E27FC236}">
                <a16:creationId xmlns:a16="http://schemas.microsoft.com/office/drawing/2014/main" id="{D2226AAE-2041-CF7A-E186-15844932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23" y="1329099"/>
            <a:ext cx="7906677" cy="44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ierra Negra volcano eruption: Galapagos Island - where is affected? |  World | News | Express.co.uk">
            <a:extLst>
              <a:ext uri="{FF2B5EF4-FFF2-40B4-BE49-F238E27FC236}">
                <a16:creationId xmlns:a16="http://schemas.microsoft.com/office/drawing/2014/main" id="{AB7157CC-2FBB-3BD8-A4AB-FC46D364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6592"/>
            <a:ext cx="5099384" cy="302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7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AB5E25-1DF7-1D09-0B57-494675EB2FE3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Results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AED2D5-E8BA-7BCF-9568-A8CFC4A48E5A}"/>
              </a:ext>
            </a:extLst>
          </p:cNvPr>
          <p:cNvSpPr/>
          <p:nvPr/>
        </p:nvSpPr>
        <p:spPr>
          <a:xfrm>
            <a:off x="-4519" y="769022"/>
            <a:ext cx="5404104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Event 5: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Northern Peru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26/05/2019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sz="20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8.0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sz="2000" b="1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Event 6: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East Pacific Rise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22/03/2020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sz="20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6.3</a:t>
            </a:r>
          </a:p>
          <a:p>
            <a:endParaRPr lang="en-US" sz="20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Event 7: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Oaxaca, Mexico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23/06/2020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sz="20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7.4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sz="20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Event 8: 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East Coast of Honshu, Japan 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16/03/2022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sz="20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7.3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3066F9-BF94-E1C4-50A0-CFFAC705F70E}"/>
              </a:ext>
            </a:extLst>
          </p:cNvPr>
          <p:cNvGrpSpPr/>
          <p:nvPr/>
        </p:nvGrpSpPr>
        <p:grpSpPr>
          <a:xfrm>
            <a:off x="3683439" y="1439660"/>
            <a:ext cx="7906677" cy="4373726"/>
            <a:chOff x="4506019" y="811719"/>
            <a:chExt cx="7586704" cy="36727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E1476C-B36C-86B8-7034-2BA7065EE3F2}"/>
                </a:ext>
              </a:extLst>
            </p:cNvPr>
            <p:cNvGrpSpPr/>
            <p:nvPr/>
          </p:nvGrpSpPr>
          <p:grpSpPr>
            <a:xfrm>
              <a:off x="4506019" y="811719"/>
              <a:ext cx="3732642" cy="1864491"/>
              <a:chOff x="5253278" y="582984"/>
              <a:chExt cx="3732642" cy="186449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31BA55-EE8C-B4C6-8E17-BD148C9E4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6" b="47643"/>
              <a:stretch/>
            </p:blipFill>
            <p:spPr bwMode="auto">
              <a:xfrm>
                <a:off x="5253278" y="582984"/>
                <a:ext cx="3732642" cy="1691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58106C2-90EA-87A1-F095-1EDC4FFA47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886"/>
              <a:stretch/>
            </p:blipFill>
            <p:spPr bwMode="auto">
              <a:xfrm>
                <a:off x="5253278" y="2249976"/>
                <a:ext cx="3728306" cy="197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104540-7F53-84F7-430E-E65DC755D5F0}"/>
                </a:ext>
              </a:extLst>
            </p:cNvPr>
            <p:cNvGrpSpPr/>
            <p:nvPr/>
          </p:nvGrpSpPr>
          <p:grpSpPr>
            <a:xfrm>
              <a:off x="8229938" y="813306"/>
              <a:ext cx="3862785" cy="1855545"/>
              <a:chOff x="8157932" y="585189"/>
              <a:chExt cx="3894288" cy="192371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97583E7-1DFC-D48C-04B4-127B0C6CF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6823"/>
              <a:stretch/>
            </p:blipFill>
            <p:spPr bwMode="auto">
              <a:xfrm>
                <a:off x="8157932" y="585189"/>
                <a:ext cx="3894288" cy="1778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D069905-59F2-7F72-1F86-9B693A1C0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094"/>
              <a:stretch/>
            </p:blipFill>
            <p:spPr bwMode="auto">
              <a:xfrm>
                <a:off x="8157932" y="2311400"/>
                <a:ext cx="3894288" cy="197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896ED9C-4BF0-26F5-7ECE-0264DA03B6CA}"/>
                </a:ext>
              </a:extLst>
            </p:cNvPr>
            <p:cNvGrpSpPr/>
            <p:nvPr/>
          </p:nvGrpSpPr>
          <p:grpSpPr>
            <a:xfrm>
              <a:off x="4506019" y="2603814"/>
              <a:ext cx="3732642" cy="1880634"/>
              <a:chOff x="4892072" y="3020394"/>
              <a:chExt cx="3757120" cy="184797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734DBE2-F994-A6D2-6278-497D9926E3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6700"/>
              <a:stretch/>
            </p:blipFill>
            <p:spPr bwMode="auto">
              <a:xfrm>
                <a:off x="4892072" y="3020394"/>
                <a:ext cx="3757120" cy="16922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132E916-CCA3-DC0E-CD29-88B29AD7A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780"/>
              <a:stretch/>
            </p:blipFill>
            <p:spPr bwMode="auto">
              <a:xfrm>
                <a:off x="4892072" y="4670867"/>
                <a:ext cx="3757120" cy="197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37C93EE-24E9-ABAC-0F92-1BE968C55C27}"/>
                </a:ext>
              </a:extLst>
            </p:cNvPr>
            <p:cNvGrpSpPr/>
            <p:nvPr/>
          </p:nvGrpSpPr>
          <p:grpSpPr>
            <a:xfrm>
              <a:off x="8237363" y="2647854"/>
              <a:ext cx="3855360" cy="1836594"/>
              <a:chOff x="7387057" y="3428555"/>
              <a:chExt cx="3894288" cy="197283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11EA244-396D-4A99-1289-EE105FD2FD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6714"/>
              <a:stretch/>
            </p:blipFill>
            <p:spPr bwMode="auto">
              <a:xfrm>
                <a:off x="7387057" y="3428555"/>
                <a:ext cx="3894288" cy="1781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9418D03-05B6-483E-A1EC-4266EDEB39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094"/>
              <a:stretch/>
            </p:blipFill>
            <p:spPr bwMode="auto">
              <a:xfrm>
                <a:off x="7387057" y="5203892"/>
                <a:ext cx="3894288" cy="197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606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C1AD29-283C-90D0-59C5-AA7B5C6990AF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Results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B9D530-9984-7EAA-EE98-E2CAF88B4FE3}"/>
              </a:ext>
            </a:extLst>
          </p:cNvPr>
          <p:cNvSpPr/>
          <p:nvPr/>
        </p:nvSpPr>
        <p:spPr>
          <a:xfrm>
            <a:off x="-4519" y="769022"/>
            <a:ext cx="5404104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Event 9: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Michoacan, Mexico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19/09/2022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sz="20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7.6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sz="2000" b="1" dirty="0">
              <a:solidFill>
                <a:schemeClr val="tx1"/>
              </a:solidFill>
              <a:latin typeface="+mj-lt"/>
              <a:sym typeface="Wingdings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69A92-3F7D-5603-237F-62A5D8735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05"/>
          <a:stretch/>
        </p:blipFill>
        <p:spPr bwMode="auto">
          <a:xfrm>
            <a:off x="4565925" y="1992813"/>
            <a:ext cx="6873721" cy="33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3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A6BABC-11D3-DEE4-00CC-742D007DDFF1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Results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B5F624-8298-5077-9C94-B77E2BB54901}"/>
              </a:ext>
            </a:extLst>
          </p:cNvPr>
          <p:cNvSpPr/>
          <p:nvPr/>
        </p:nvSpPr>
        <p:spPr>
          <a:xfrm>
            <a:off x="1" y="1106905"/>
            <a:ext cx="4860758" cy="4896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Dynamic Strain:</a:t>
            </a:r>
          </a:p>
          <a:p>
            <a:r>
              <a:rPr lang="en-GB" sz="20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2000" b="1" dirty="0">
                <a:solidFill>
                  <a:schemeClr val="tx1"/>
                </a:solidFill>
                <a:sym typeface="Wingdings" pitchFamily="2" charset="2"/>
              </a:rPr>
              <a:t>Dynamic strain</a:t>
            </a:r>
            <a:r>
              <a:rPr lang="en-GB" sz="2000" dirty="0">
                <a:solidFill>
                  <a:schemeClr val="tx1"/>
                </a:solidFill>
                <a:sym typeface="Wingdings" pitchFamily="2" charset="2"/>
              </a:rPr>
              <a:t> differs from static strain because it </a:t>
            </a:r>
            <a:r>
              <a:rPr lang="en-GB" sz="2000" b="1" dirty="0">
                <a:solidFill>
                  <a:schemeClr val="tx1"/>
                </a:solidFill>
                <a:sym typeface="Wingdings" pitchFamily="2" charset="2"/>
              </a:rPr>
              <a:t>does not generate a permanent deformation</a:t>
            </a:r>
            <a:r>
              <a:rPr lang="en-GB" sz="2000" dirty="0">
                <a:solidFill>
                  <a:schemeClr val="tx1"/>
                </a:solidFill>
                <a:sym typeface="Wingdings" pitchFamily="2" charset="2"/>
              </a:rPr>
              <a:t> and </a:t>
            </a:r>
            <a:r>
              <a:rPr lang="en-GB" sz="2000" b="1" dirty="0">
                <a:solidFill>
                  <a:schemeClr val="tx1"/>
                </a:solidFill>
                <a:sym typeface="Wingdings" pitchFamily="2" charset="2"/>
              </a:rPr>
              <a:t>decays more gradually.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57C03F-6A7A-F86C-F1BC-608F272443F0}"/>
                  </a:ext>
                </a:extLst>
              </p:cNvPr>
              <p:cNvSpPr txBox="1"/>
              <p:nvPr/>
            </p:nvSpPr>
            <p:spPr>
              <a:xfrm>
                <a:off x="7331243" y="3145603"/>
                <a:ext cx="1815305" cy="819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𝐷𝑆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𝑚𝑎𝑔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57C03F-6A7A-F86C-F1BC-608F27244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243" y="3145603"/>
                <a:ext cx="1815305" cy="819455"/>
              </a:xfrm>
              <a:prstGeom prst="rect">
                <a:avLst/>
              </a:prstGeom>
              <a:blipFill>
                <a:blip r:embed="rId2"/>
                <a:stretch>
                  <a:fillRect l="-4196" r="-1399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87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00946F-C49E-8D11-B1DB-BA77B08FDBB5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Results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789A1-7E01-BCDA-AB1F-16BFD4D91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3593"/>
            <a:ext cx="12069068" cy="439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5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99AE2F-6E13-13F4-00D6-DC4A2833BB8D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Results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C7B7F3-D695-8B1C-CBB0-D7CA4B9DC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812"/>
            <a:ext cx="121920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76120D-8FF3-622C-0B90-EC97DBFA0863}"/>
              </a:ext>
            </a:extLst>
          </p:cNvPr>
          <p:cNvSpPr/>
          <p:nvPr/>
        </p:nvSpPr>
        <p:spPr>
          <a:xfrm>
            <a:off x="815739" y="2275916"/>
            <a:ext cx="2606766" cy="303627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9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462978-1EE0-BA46-FCA2-A18B4667CB0E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Results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CD1BD-B134-F1ED-15A3-A39D74ED51B1}"/>
              </a:ext>
            </a:extLst>
          </p:cNvPr>
          <p:cNvSpPr/>
          <p:nvPr/>
        </p:nvSpPr>
        <p:spPr>
          <a:xfrm>
            <a:off x="-4519" y="769022"/>
            <a:ext cx="5404104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Event 2: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Chiapas, Mexico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08/09/2017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8.1</a:t>
            </a:r>
          </a:p>
          <a:p>
            <a:endParaRPr lang="en-US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Event 4: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North of Honduras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10/01/2018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7.5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Event 6: 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East Pacific Rise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22/03/2020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6.1</a:t>
            </a:r>
          </a:p>
          <a:p>
            <a:endParaRPr lang="en-US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Event 7: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Oaxaca, Mexico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23/06/2020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7.4</a:t>
            </a:r>
          </a:p>
          <a:p>
            <a:endParaRPr lang="en-US" sz="20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A7F96D-ADEE-1E13-FB56-6CDA4C9120A5}"/>
              </a:ext>
            </a:extLst>
          </p:cNvPr>
          <p:cNvGrpSpPr/>
          <p:nvPr/>
        </p:nvGrpSpPr>
        <p:grpSpPr>
          <a:xfrm>
            <a:off x="3108960" y="1923374"/>
            <a:ext cx="9083040" cy="3362594"/>
            <a:chOff x="2923537" y="1554846"/>
            <a:chExt cx="9268463" cy="337188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B82E084-242B-D471-7779-73879135B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537" y="1572768"/>
              <a:ext cx="4594863" cy="1671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909C1E01-E7AF-EE8B-3D42-379911CFF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8400" y="1554846"/>
              <a:ext cx="4673600" cy="170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C3C0AE46-3AD5-C129-5ADC-7D479552F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538" y="3244389"/>
              <a:ext cx="4619992" cy="1680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1E2A5153-B3ED-C6AD-434B-AEF2108E4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529" y="3236213"/>
              <a:ext cx="4648471" cy="1690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37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ADC42E-F89C-ED07-6441-D87BFBE463C0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Results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16BF82-6C0B-BA08-81B9-7F46800B39B8}"/>
              </a:ext>
            </a:extLst>
          </p:cNvPr>
          <p:cNvSpPr/>
          <p:nvPr/>
        </p:nvSpPr>
        <p:spPr>
          <a:xfrm>
            <a:off x="0" y="1547280"/>
            <a:ext cx="4629873" cy="376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Statistical Confidence of Events:</a:t>
            </a:r>
          </a:p>
          <a:p>
            <a:r>
              <a:rPr lang="en-GB" sz="2000" dirty="0">
                <a:solidFill>
                  <a:schemeClr val="tx1"/>
                </a:solidFill>
                <a:sym typeface="Wingdings" pitchFamily="2" charset="2"/>
              </a:rPr>
              <a:t> Looked at the number of events detected over a 15 minute time window for an entire week.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21BC924-89D7-0E35-6518-90441F1D4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73" y="2129883"/>
            <a:ext cx="7893715" cy="2879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62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D4C19-B1E7-522F-EFD4-D8386744EE80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Results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Conclusion</a:t>
            </a:r>
            <a:endParaRPr lang="en-GB" dirty="0">
              <a:solidFill>
                <a:srgbClr val="EDEDED"/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13003D-1FDD-36C2-0E56-A2E4E8863A38}"/>
              </a:ext>
            </a:extLst>
          </p:cNvPr>
          <p:cNvSpPr/>
          <p:nvPr/>
        </p:nvSpPr>
        <p:spPr>
          <a:xfrm>
            <a:off x="0" y="1547280"/>
            <a:ext cx="4629873" cy="376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What’s next?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GB" sz="2000" dirty="0">
                <a:solidFill>
                  <a:schemeClr val="tx1"/>
                </a:solidFill>
                <a:sym typeface="Wingdings" pitchFamily="2" charset="2"/>
              </a:rPr>
              <a:t>Improve statistical confidence of triggered events.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GB" sz="2000" dirty="0">
                <a:solidFill>
                  <a:schemeClr val="tx1"/>
                </a:solidFill>
              </a:rPr>
              <a:t>Event location plotting of triggered events.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GB" sz="2000" dirty="0">
                <a:solidFill>
                  <a:schemeClr val="tx1"/>
                </a:solidFill>
              </a:rPr>
              <a:t>Importance of dynamic strain in relation to volcanic stress state.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GB" sz="2000" dirty="0">
                <a:solidFill>
                  <a:schemeClr val="tx1"/>
                </a:solidFill>
              </a:rPr>
              <a:t>Move onto other volcanic locations of interest.</a:t>
            </a:r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00ABC40D-E7B4-E37C-2CC7-F9D05B098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99638"/>
            <a:ext cx="5731510" cy="209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61D37A5-2598-D8BF-C043-776E9A282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30035"/>
            <a:ext cx="5731510" cy="207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23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FFF3A9-23B8-502A-5B71-0F2CB9F27A3E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Introduction(PICO) 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  Results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B213D-3FC7-F76E-E40D-3AF17E40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1722567"/>
            <a:ext cx="5525844" cy="41443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01879-FB04-A22E-5907-F923402C3F89}"/>
              </a:ext>
            </a:extLst>
          </p:cNvPr>
          <p:cNvSpPr txBox="1"/>
          <p:nvPr/>
        </p:nvSpPr>
        <p:spPr>
          <a:xfrm>
            <a:off x="-82193" y="1353235"/>
            <a:ext cx="544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 STA/LTA Detection Algorithm for Triggered Events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C8692-A7DC-C186-4726-8C7355E46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63" y="2517169"/>
            <a:ext cx="6749613" cy="24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0D9BF8-EF6C-E890-BAC6-6E4018981CCA}"/>
              </a:ext>
            </a:extLst>
          </p:cNvPr>
          <p:cNvSpPr txBox="1"/>
          <p:nvPr/>
        </p:nvSpPr>
        <p:spPr>
          <a:xfrm>
            <a:off x="5525844" y="2054831"/>
            <a:ext cx="647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Dynamic Strain calculated during a period of dynamic triggering</a:t>
            </a:r>
          </a:p>
        </p:txBody>
      </p:sp>
    </p:spTree>
    <p:extLst>
      <p:ext uri="{BB962C8B-B14F-4D97-AF65-F5344CB8AC3E}">
        <p14:creationId xmlns:p14="http://schemas.microsoft.com/office/powerpoint/2010/main" val="176692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F18E98-1233-EAF4-EE09-118B6D332A9B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Results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Conclusion</a:t>
            </a:r>
            <a:endParaRPr lang="en-GB" dirty="0">
              <a:solidFill>
                <a:srgbClr val="EDEDED"/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pic>
        <p:nvPicPr>
          <p:cNvPr id="5" name="Picture 4" descr="Hekla Volcano | Arctic Adventures">
            <a:extLst>
              <a:ext uri="{FF2B5EF4-FFF2-40B4-BE49-F238E27FC236}">
                <a16:creationId xmlns:a16="http://schemas.microsoft.com/office/drawing/2014/main" id="{54F74474-03D2-7548-6C6A-0882D65E6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355"/>
            <a:ext cx="5578997" cy="29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358DB4-7AF5-2A43-5589-73E6A4F84FE1}"/>
              </a:ext>
            </a:extLst>
          </p:cNvPr>
          <p:cNvSpPr txBox="1"/>
          <p:nvPr/>
        </p:nvSpPr>
        <p:spPr>
          <a:xfrm>
            <a:off x="-92598" y="3681329"/>
            <a:ext cx="430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Hekla, Iceland. Daniel Freyr @ </a:t>
            </a:r>
            <a:r>
              <a:rPr lang="en-GB" sz="1600" i="1" dirty="0" err="1"/>
              <a:t>stock.adobe.com</a:t>
            </a:r>
            <a:endParaRPr lang="en-GB" sz="16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FF075-51AA-1916-3DA2-0C7F2295B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02" y="3681329"/>
            <a:ext cx="6751898" cy="27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404D5A-5307-83EB-7913-ADF472CAF9BA}"/>
              </a:ext>
            </a:extLst>
          </p:cNvPr>
          <p:cNvSpPr txBox="1"/>
          <p:nvPr/>
        </p:nvSpPr>
        <p:spPr>
          <a:xfrm>
            <a:off x="5440102" y="6432727"/>
            <a:ext cx="409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Mt Etna. Ben Aveling.</a:t>
            </a:r>
          </a:p>
        </p:txBody>
      </p:sp>
    </p:spTree>
    <p:extLst>
      <p:ext uri="{BB962C8B-B14F-4D97-AF65-F5344CB8AC3E}">
        <p14:creationId xmlns:p14="http://schemas.microsoft.com/office/powerpoint/2010/main" val="310253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B0EF07-3D64-29A2-839F-72C14FC0AABB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Results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Conclusion</a:t>
            </a:r>
            <a:endParaRPr lang="en-GB" dirty="0">
              <a:solidFill>
                <a:srgbClr val="EDEDED"/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6DEAA-F852-B78B-56CA-F4B333BA3010}"/>
              </a:ext>
            </a:extLst>
          </p:cNvPr>
          <p:cNvSpPr txBox="1"/>
          <p:nvPr/>
        </p:nvSpPr>
        <p:spPr>
          <a:xfrm>
            <a:off x="0" y="1462546"/>
            <a:ext cx="5251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cs typeface="Times New Roman" panose="02020603050405020304" pitchFamily="18" charset="0"/>
              </a:rPr>
              <a:t>Sierra Negra is a basaltic shield volcano which last erupted in 2018. It experiences a cycle of inflation and deflation.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cs typeface="Times New Roman" panose="02020603050405020304" pitchFamily="18" charset="0"/>
              </a:rPr>
              <a:t>Following teleseismic events, Sierra Negra has responded with its own local events – considered to be dynamic triggering.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cs typeface="Times New Roman" panose="02020603050405020304" pitchFamily="18" charset="0"/>
              </a:rPr>
              <a:t>An STA/LTA detection algorithm has been set up to show the trends of dynamic triggering. More triggering occurs pre-2018 eruption than post-eruption. Finding trends in dynamic triggering is difficult because of the lack of large, teleseismic events.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cs typeface="Times New Roman" panose="02020603050405020304" pitchFamily="18" charset="0"/>
              </a:rPr>
              <a:t>Peak Dynamic Strain has the possibility to be used as a stress gauge to understand the changing strain that Sierra Negra is under.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8B8944-F8DA-67A7-7489-7E4C900CD50D}"/>
              </a:ext>
            </a:extLst>
          </p:cNvPr>
          <p:cNvSpPr/>
          <p:nvPr/>
        </p:nvSpPr>
        <p:spPr>
          <a:xfrm>
            <a:off x="6685280" y="1654048"/>
            <a:ext cx="5506720" cy="3314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baseline="-250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Contact me:</a:t>
            </a:r>
          </a:p>
          <a:p>
            <a:r>
              <a:rPr lang="en-US" sz="2400" b="1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Twitter: @basalticeleanor</a:t>
            </a:r>
          </a:p>
          <a:p>
            <a:r>
              <a:rPr lang="en-US" sz="2400" b="1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Email: edunn@cp.dias.ie</a:t>
            </a:r>
          </a:p>
          <a:p>
            <a:endParaRPr lang="en-US" sz="2400" b="1" baseline="-250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r>
              <a:rPr lang="en-US" sz="2400" b="1" baseline="-250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Acknowledgements:</a:t>
            </a:r>
          </a:p>
          <a:p>
            <a:r>
              <a:rPr lang="en-US" sz="2400" b="1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Supervisors: Chris Bean, Andy Bell &amp; Ivan </a:t>
            </a:r>
            <a:r>
              <a:rPr lang="en-US" sz="2400" b="1" baseline="-25000" dirty="0" err="1">
                <a:solidFill>
                  <a:schemeClr val="tx1"/>
                </a:solidFill>
                <a:latin typeface="+mj-lt"/>
                <a:sym typeface="Wingdings" pitchFamily="2" charset="2"/>
              </a:rPr>
              <a:t>Lokmer</a:t>
            </a:r>
            <a:endParaRPr lang="en-US" sz="2400" b="1" baseline="-250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r>
              <a:rPr lang="en-US" sz="2400" b="1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SPIN is a European project funded by the European Union’s Horizon 2020 research and innovation programme under the Maria </a:t>
            </a:r>
            <a:r>
              <a:rPr lang="en-US" sz="2400" b="1" baseline="-25000" dirty="0" err="1">
                <a:solidFill>
                  <a:schemeClr val="tx1"/>
                </a:solidFill>
                <a:latin typeface="+mj-lt"/>
                <a:sym typeface="Wingdings" pitchFamily="2" charset="2"/>
              </a:rPr>
              <a:t>Skłodowksa</a:t>
            </a:r>
            <a:r>
              <a:rPr lang="en-US" sz="2400" b="1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-Curie grant agreement No 955515. The project is a Marie </a:t>
            </a:r>
            <a:r>
              <a:rPr lang="en-US" sz="2400" b="1" baseline="-25000" dirty="0" err="1">
                <a:solidFill>
                  <a:schemeClr val="tx1"/>
                </a:solidFill>
                <a:latin typeface="+mj-lt"/>
                <a:sym typeface="Wingdings" pitchFamily="2" charset="2"/>
              </a:rPr>
              <a:t>Skłodowska</a:t>
            </a:r>
            <a:r>
              <a:rPr lang="en-US" sz="2400" b="1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-Curie Innovative Training Network (MSCA ITN); a join research training and doctoral programme </a:t>
            </a:r>
            <a:endParaRPr lang="en-US" sz="2400" b="1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chemeClr val="tx1"/>
              </a:solidFill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146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8BC5A2-60F8-68E0-E075-49C6A888C2C5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Introduction 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  Results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AFEDF-6C5C-4157-A5B0-F4B72CA30B8A}"/>
              </a:ext>
            </a:extLst>
          </p:cNvPr>
          <p:cNvSpPr/>
          <p:nvPr/>
        </p:nvSpPr>
        <p:spPr>
          <a:xfrm>
            <a:off x="0" y="685800"/>
            <a:ext cx="5404104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à"/>
            </a:pPr>
            <a:r>
              <a:rPr lang="en-US" sz="3600" baseline="30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</a:t>
            </a:r>
            <a:r>
              <a:rPr lang="en-US" sz="3600" b="1" baseline="300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Isabela Island, Galápagos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3600" baseline="30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Type: </a:t>
            </a:r>
            <a:r>
              <a:rPr lang="en-US" sz="3600" b="1" baseline="300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basaltic shield volcano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3600" baseline="30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Has a </a:t>
            </a:r>
            <a:r>
              <a:rPr lang="en-US" sz="3600" b="1" baseline="300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trapdoor fault system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3600" baseline="30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Last eruption: </a:t>
            </a:r>
            <a:r>
              <a:rPr lang="en-US" sz="3600" b="1" baseline="300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2018</a:t>
            </a:r>
            <a:endParaRPr lang="en-US" sz="3600" b="1" baseline="30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799F79E-C6AF-AA5C-54B5-19CD9556D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4104" y="1597308"/>
            <a:ext cx="6568770" cy="4122338"/>
          </a:xfrm>
        </p:spPr>
      </p:pic>
    </p:spTree>
    <p:extLst>
      <p:ext uri="{BB962C8B-B14F-4D97-AF65-F5344CB8AC3E}">
        <p14:creationId xmlns:p14="http://schemas.microsoft.com/office/powerpoint/2010/main" val="114627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03486C-2DA4-F1D1-D230-270FA75DC881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Introduction 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  Results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9A4BA3-4CBB-F18F-AF4A-D2FC6F61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83" y="565484"/>
            <a:ext cx="10439233" cy="2802214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427046E6-C0E3-BBFF-248B-117349F9D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5" r="2815"/>
          <a:stretch/>
        </p:blipFill>
        <p:spPr>
          <a:xfrm>
            <a:off x="876383" y="3367698"/>
            <a:ext cx="10412224" cy="2858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B6BF4F-33D8-D1DE-A0EB-F35DF0532F8F}"/>
              </a:ext>
            </a:extLst>
          </p:cNvPr>
          <p:cNvSpPr txBox="1"/>
          <p:nvPr/>
        </p:nvSpPr>
        <p:spPr>
          <a:xfrm>
            <a:off x="876383" y="6226275"/>
            <a:ext cx="595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Bell et al., 2021</a:t>
            </a:r>
          </a:p>
        </p:txBody>
      </p:sp>
    </p:spTree>
    <p:extLst>
      <p:ext uri="{BB962C8B-B14F-4D97-AF65-F5344CB8AC3E}">
        <p14:creationId xmlns:p14="http://schemas.microsoft.com/office/powerpoint/2010/main" val="365793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6702ED-ADAC-0244-2D50-BC7CCC7C78FA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Introduction 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  Results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2E0BD-83FA-E9CF-6737-BA8AAFF7E140}"/>
              </a:ext>
            </a:extLst>
          </p:cNvPr>
          <p:cNvSpPr/>
          <p:nvPr/>
        </p:nvSpPr>
        <p:spPr>
          <a:xfrm>
            <a:off x="0" y="685800"/>
            <a:ext cx="5404104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process where </a:t>
            </a:r>
            <a:r>
              <a:rPr lang="en-US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local earthquakes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are triggered by the </a:t>
            </a:r>
            <a:r>
              <a:rPr lang="en-US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dynamic stress perturbations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associated with the arrival of </a:t>
            </a:r>
            <a:r>
              <a:rPr lang="en-US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transient seismic waves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from </a:t>
            </a:r>
            <a:r>
              <a:rPr lang="en-US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distant earthquakes.</a:t>
            </a:r>
          </a:p>
          <a:p>
            <a:r>
              <a:rPr lang="en-US" sz="3600" baseline="30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  <a:endParaRPr lang="en-US" sz="3600" baseline="30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058148-DCBC-0FC1-5559-002AEA96B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alphaModFix/>
          </a:blip>
          <a:srcRect l="9045" t="12852" r="6157" b="13646"/>
          <a:stretch/>
        </p:blipFill>
        <p:spPr>
          <a:xfrm>
            <a:off x="5324354" y="1092288"/>
            <a:ext cx="6867646" cy="4960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74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7EA6E1-B8E7-35A7-3547-2CED91A1575E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Introduction 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  Results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E4B47-1A6D-A518-EC07-E11249C8C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alphaModFix/>
          </a:blip>
          <a:srcRect l="9045" t="12852" r="6157" b="13646"/>
          <a:stretch/>
        </p:blipFill>
        <p:spPr>
          <a:xfrm>
            <a:off x="5794764" y="1339490"/>
            <a:ext cx="6397236" cy="46210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F1114E-2EE2-E930-8CF4-23A7054A079D}"/>
              </a:ext>
            </a:extLst>
          </p:cNvPr>
          <p:cNvCxnSpPr>
            <a:cxnSpLocks/>
          </p:cNvCxnSpPr>
          <p:nvPr/>
        </p:nvCxnSpPr>
        <p:spPr>
          <a:xfrm>
            <a:off x="3985197" y="1145892"/>
            <a:ext cx="5668089" cy="21297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CC4B38-78D9-B08C-880B-9EB6A0FB7E69}"/>
              </a:ext>
            </a:extLst>
          </p:cNvPr>
          <p:cNvCxnSpPr>
            <a:cxnSpLocks/>
          </p:cNvCxnSpPr>
          <p:nvPr/>
        </p:nvCxnSpPr>
        <p:spPr>
          <a:xfrm flipV="1">
            <a:off x="3985197" y="3287210"/>
            <a:ext cx="5679664" cy="28669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59D09-C7E3-5B6F-4E85-9F60C095B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30" y="1145892"/>
            <a:ext cx="2892967" cy="50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FE63EB-26AF-3131-AA54-19152B25F347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Results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7E2CD-EE28-9236-3714-5224E6718768}"/>
              </a:ext>
            </a:extLst>
          </p:cNvPr>
          <p:cNvSpPr/>
          <p:nvPr/>
        </p:nvSpPr>
        <p:spPr>
          <a:xfrm>
            <a:off x="0" y="685800"/>
            <a:ext cx="5404104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STA/LTA Detection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Case Study 1: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Chiapas, </a:t>
            </a:r>
            <a:r>
              <a:rPr lang="en-US" sz="24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Mexico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8</a:t>
            </a:r>
            <a:r>
              <a:rPr lang="en-US" sz="2400" baseline="30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September 2017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8.2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7FDD43-17F4-64BC-90B6-D4B683B50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3902" r="1371" b="3819"/>
          <a:stretch/>
        </p:blipFill>
        <p:spPr bwMode="auto">
          <a:xfrm>
            <a:off x="3692324" y="700268"/>
            <a:ext cx="8499676" cy="24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A6AA4-3A67-E9CC-0B4A-50A48F6DD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1721" t="5838" r="4407" b="6484"/>
          <a:stretch/>
        </p:blipFill>
        <p:spPr>
          <a:xfrm>
            <a:off x="3692324" y="3663315"/>
            <a:ext cx="8597254" cy="25088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EE7B14-5A15-4FA3-76CF-301695A539EF}"/>
              </a:ext>
            </a:extLst>
          </p:cNvPr>
          <p:cNvSpPr txBox="1"/>
          <p:nvPr/>
        </p:nvSpPr>
        <p:spPr>
          <a:xfrm>
            <a:off x="3692324" y="3119224"/>
            <a:ext cx="792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</a:rPr>
              <a:t>Teleseismic arrival of earthquake at station VCH1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5F4E35-9324-6CF1-5C8F-4D8756E06B3C}"/>
              </a:ext>
            </a:extLst>
          </p:cNvPr>
          <p:cNvSpPr txBox="1"/>
          <p:nvPr/>
        </p:nvSpPr>
        <p:spPr>
          <a:xfrm>
            <a:off x="3692323" y="6070100"/>
            <a:ext cx="792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</a:rPr>
              <a:t>Local earthquakes at detected by VCH1, following the arrival of the teleseismic event</a:t>
            </a:r>
          </a:p>
        </p:txBody>
      </p:sp>
    </p:spTree>
    <p:extLst>
      <p:ext uri="{BB962C8B-B14F-4D97-AF65-F5344CB8AC3E}">
        <p14:creationId xmlns:p14="http://schemas.microsoft.com/office/powerpoint/2010/main" val="346657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EBDB59-1E08-C846-6E7E-75BBC6FE5367}"/>
              </a:ext>
            </a:extLst>
          </p:cNvPr>
          <p:cNvSpPr/>
          <p:nvPr/>
        </p:nvSpPr>
        <p:spPr>
          <a:xfrm>
            <a:off x="0" y="685800"/>
            <a:ext cx="5404104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STA/LTA Detection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Case Study 1: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Chiapas, </a:t>
            </a:r>
            <a:r>
              <a:rPr lang="en-US" sz="24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Mexico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8</a:t>
            </a:r>
            <a:r>
              <a:rPr lang="en-US" sz="2400" baseline="30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September 2017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8.2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1E560-B90E-D871-244D-B92B08457B8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10174" y="951600"/>
            <a:ext cx="6606401" cy="49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A27E43-B67B-5C4B-722D-FDA55D5B1958}"/>
              </a:ext>
            </a:extLst>
          </p:cNvPr>
          <p:cNvSpPr txBox="1"/>
          <p:nvPr/>
        </p:nvSpPr>
        <p:spPr>
          <a:xfrm>
            <a:off x="4906392" y="5892406"/>
            <a:ext cx="792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</a:rPr>
              <a:t>Detected triggered events with an STA/LTA algorithm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513477-CB09-8CD6-221C-B78C23BA3738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Results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83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4E118E-D5DF-7525-3D0E-90CA6E34160A}"/>
              </a:ext>
            </a:extLst>
          </p:cNvPr>
          <p:cNvSpPr/>
          <p:nvPr/>
        </p:nvSpPr>
        <p:spPr>
          <a:xfrm>
            <a:off x="0" y="685800"/>
            <a:ext cx="5404104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sym typeface="Wingdings" pitchFamily="2" charset="2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STA/LTA Detection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Case Study 1: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Location: Chiapas, </a:t>
            </a:r>
            <a:r>
              <a:rPr lang="en-US" sz="24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Mexico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Date: 8</a:t>
            </a:r>
            <a:r>
              <a:rPr lang="en-US" sz="2400" baseline="30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September 2017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M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w</a:t>
            </a:r>
            <a:r>
              <a:rPr lang="en-US" sz="24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8.2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en-US" sz="24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359004A-D811-75B3-CA00-DC92D975D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131" y="2085956"/>
            <a:ext cx="8529869" cy="3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55E698-A7F9-7BE1-9C62-36C568E96B9E}"/>
              </a:ext>
            </a:extLst>
          </p:cNvPr>
          <p:cNvSpPr txBox="1"/>
          <p:nvPr/>
        </p:nvSpPr>
        <p:spPr>
          <a:xfrm>
            <a:off x="3646025" y="5139160"/>
            <a:ext cx="854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Triggered events overlaying the teleseismic arrival at VCH1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072E9C-E207-3CB8-BCF4-32A70BA5BF29}"/>
              </a:ext>
            </a:extLst>
          </p:cNvPr>
          <p:cNvSpPr/>
          <p:nvPr/>
        </p:nvSpPr>
        <p:spPr>
          <a:xfrm>
            <a:off x="0" y="0"/>
            <a:ext cx="12192000" cy="565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lt1">
                    <a:alpha val="30000"/>
                  </a:schemeClr>
                </a:solidFill>
              </a:rPr>
              <a:t>Introduction </a:t>
            </a:r>
            <a:r>
              <a:rPr lang="en-GB" dirty="0">
                <a:solidFill>
                  <a:srgbClr val="EDEDED">
                    <a:alpha val="30000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 Methods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</a:t>
            </a:r>
            <a:r>
              <a:rPr lang="en-GB" dirty="0">
                <a:solidFill>
                  <a:srgbClr val="EDEDED"/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Results</a:t>
            </a:r>
            <a:r>
              <a:rPr lang="en-GB" dirty="0">
                <a:solidFill>
                  <a:srgbClr val="EDEDED">
                    <a:alpha val="29944"/>
                  </a:srgbClr>
                </a:solidFill>
                <a:effectLst>
                  <a:outerShdw sx="1000" sy="1000" algn="ctr" rotWithShape="0">
                    <a:schemeClr val="accent3">
                      <a:lumMod val="20000"/>
                      <a:lumOff val="80000"/>
                    </a:schemeClr>
                  </a:outerShdw>
                </a:effectLst>
                <a:sym typeface="Wingdings" pitchFamily="2" charset="2"/>
              </a:rPr>
              <a:t>  Conclusion</a:t>
            </a:r>
            <a:endParaRPr lang="en-GB" dirty="0">
              <a:solidFill>
                <a:srgbClr val="EDEDED">
                  <a:alpha val="29944"/>
                </a:srgbClr>
              </a:solidFill>
              <a:effectLst>
                <a:outerShdw sx="1000" sy="1000" algn="ctr" rotWithShape="0">
                  <a:schemeClr val="accent3">
                    <a:lumMod val="20000"/>
                    <a:lumOff val="8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24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853</Words>
  <Application>Microsoft Macintosh PowerPoint</Application>
  <PresentationFormat>Widescreen</PresentationFormat>
  <Paragraphs>192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ELEANOR,ALICE DUNN</dc:creator>
  <cp:lastModifiedBy>Eleanor Dunn</cp:lastModifiedBy>
  <cp:revision>10</cp:revision>
  <dcterms:created xsi:type="dcterms:W3CDTF">2023-04-16T14:17:51Z</dcterms:created>
  <dcterms:modified xsi:type="dcterms:W3CDTF">2023-05-04T09:54:14Z</dcterms:modified>
</cp:coreProperties>
</file>