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4" r:id="rId31"/>
    <p:sldId id="287" r:id="rId32"/>
    <p:sldId id="288" r:id="rId33"/>
    <p:sldId id="276" r:id="rId34"/>
  </p:sldIdLst>
  <p:sldSz cx="10080625" cy="567055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48"/>
  </p:normalViewPr>
  <p:slideViewPr>
    <p:cSldViewPr snapToGrid="0">
      <p:cViewPr varScale="1">
        <p:scale>
          <a:sx n="129" d="100"/>
          <a:sy n="129" d="100"/>
        </p:scale>
        <p:origin x="57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2376000" y="-429480"/>
            <a:ext cx="5326560" cy="201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159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2159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2376000" y="-429480"/>
            <a:ext cx="5326560" cy="201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1053720" cy="156816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1610640" y="1326600"/>
            <a:ext cx="1053720" cy="156816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1053720" cy="156816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1610640" y="3044160"/>
            <a:ext cx="1053720" cy="156816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2376000" y="-429480"/>
            <a:ext cx="5326560" cy="201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695160" cy="15681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1234440" y="1326600"/>
            <a:ext cx="695160" cy="15681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1964520" y="1326600"/>
            <a:ext cx="695160" cy="15681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695160" cy="15681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1234440" y="3044160"/>
            <a:ext cx="695160" cy="15681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1964520" y="3044160"/>
            <a:ext cx="695160" cy="1568160"/>
          </a:xfrm>
          <a:prstGeom prst="rect">
            <a:avLst/>
          </a:prstGeom>
        </p:spPr>
        <p:txBody>
          <a:bodyPr lIns="0" tIns="0" rIns="0" bIns="0">
            <a:normAutofit fontScale="6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2376000" y="-429480"/>
            <a:ext cx="5326560" cy="201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2159640" cy="3287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376000" y="-429480"/>
            <a:ext cx="5326560" cy="201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15964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2376000" y="-429480"/>
            <a:ext cx="5326560" cy="201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1053720" cy="3287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1610640" y="1326600"/>
            <a:ext cx="1053720" cy="3287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2376000" y="-429480"/>
            <a:ext cx="5326560" cy="201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2376000" y="-429480"/>
            <a:ext cx="5326560" cy="93247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2376000" y="-429480"/>
            <a:ext cx="5326560" cy="201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1053720" cy="156816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1610640" y="1326600"/>
            <a:ext cx="1053720" cy="3287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1053720" cy="156816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2376000" y="-429480"/>
            <a:ext cx="5326560" cy="201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1053720" cy="3287880"/>
          </a:xfrm>
          <a:prstGeom prst="rect">
            <a:avLst/>
          </a:prstGeom>
        </p:spPr>
        <p:txBody>
          <a:bodyPr lIns="0" tIns="0" rIns="0" bIns="0">
            <a:normAutofit fontScale="88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1610640" y="1326600"/>
            <a:ext cx="1053720" cy="156816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1610640" y="3044160"/>
            <a:ext cx="1053720" cy="156816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2376000" y="-429480"/>
            <a:ext cx="5326560" cy="201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1053720" cy="156816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1610640" y="1326600"/>
            <a:ext cx="1053720" cy="156816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2159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/>
          <p:nvPr/>
        </p:nvPicPr>
        <p:blipFill>
          <a:blip r:embed="rId14"/>
          <a:stretch/>
        </p:blipFill>
        <p:spPr>
          <a:xfrm>
            <a:off x="0" y="0"/>
            <a:ext cx="10078560" cy="566856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6.png"/><Relationship Id="rId5" Type="http://schemas.openxmlformats.org/officeDocument/2006/relationships/image" Target="../media/image41.emf"/><Relationship Id="rId10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2376000" y="216000"/>
            <a:ext cx="5326560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endParaRPr lang="it-IT" sz="3600" b="0" strike="noStrike" spc="-1" dirty="0">
              <a:latin typeface="Arial"/>
            </a:endParaRPr>
          </a:p>
        </p:txBody>
      </p:sp>
      <p:pic>
        <p:nvPicPr>
          <p:cNvPr id="159" name="Immagine 158"/>
          <p:cNvPicPr/>
          <p:nvPr/>
        </p:nvPicPr>
        <p:blipFill>
          <a:blip r:embed="rId2"/>
          <a:stretch/>
        </p:blipFill>
        <p:spPr>
          <a:xfrm rot="31800">
            <a:off x="8675587" y="35801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60" name="Elemento grafico 5"/>
          <p:cNvPicPr/>
          <p:nvPr/>
        </p:nvPicPr>
        <p:blipFill>
          <a:blip r:embed="rId3"/>
          <a:stretch/>
        </p:blipFill>
        <p:spPr>
          <a:xfrm>
            <a:off x="504000" y="353879"/>
            <a:ext cx="605844" cy="580491"/>
          </a:xfrm>
          <a:prstGeom prst="rect">
            <a:avLst/>
          </a:prstGeom>
          <a:ln>
            <a:noFill/>
          </a:ln>
        </p:spPr>
      </p:pic>
      <p:sp>
        <p:nvSpPr>
          <p:cNvPr id="5" name="CustomShape 1">
            <a:extLst>
              <a:ext uri="{FF2B5EF4-FFF2-40B4-BE49-F238E27FC236}">
                <a16:creationId xmlns:a16="http://schemas.microsoft.com/office/drawing/2014/main" id="{802B486A-D8C5-55AB-3AF3-37098924060B}"/>
              </a:ext>
            </a:extLst>
          </p:cNvPr>
          <p:cNvSpPr/>
          <p:nvPr/>
        </p:nvSpPr>
        <p:spPr>
          <a:xfrm>
            <a:off x="637340" y="1188185"/>
            <a:ext cx="8805945" cy="2567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3600" b="1" strike="noStrike" spc="-1" dirty="0" err="1">
                <a:solidFill>
                  <a:srgbClr val="FFFFFF"/>
                </a:solidFill>
                <a:latin typeface="Abadi" panose="020F0502020204030204" pitchFamily="34" charset="0"/>
                <a:ea typeface="DejaVu Sans"/>
                <a:cs typeface="Abadi" panose="020F0502020204030204" pitchFamily="34" charset="0"/>
              </a:rPr>
              <a:t>Meridional</a:t>
            </a:r>
            <a:r>
              <a:rPr lang="it-IT" sz="3600" b="1" strike="noStrike" spc="-1" dirty="0">
                <a:solidFill>
                  <a:srgbClr val="FFFFFF"/>
                </a:solidFill>
                <a:latin typeface="Abadi" panose="020F0502020204030204" pitchFamily="34" charset="0"/>
                <a:ea typeface="DejaVu Sans"/>
                <a:cs typeface="Abadi" panose="020F0502020204030204" pitchFamily="34" charset="0"/>
              </a:rPr>
              <a:t> </a:t>
            </a:r>
            <a:r>
              <a:rPr lang="it-IT" sz="3600" b="1" strike="noStrike" spc="-1" dirty="0" err="1">
                <a:solidFill>
                  <a:srgbClr val="FFFFFF"/>
                </a:solidFill>
                <a:latin typeface="Abadi" panose="020F0502020204030204" pitchFamily="34" charset="0"/>
                <a:ea typeface="DejaVu Sans"/>
                <a:cs typeface="Abadi" panose="020F0502020204030204" pitchFamily="34" charset="0"/>
              </a:rPr>
              <a:t>heat</a:t>
            </a:r>
            <a:r>
              <a:rPr lang="it-IT" sz="3600" b="1" strike="noStrike" spc="-1" dirty="0">
                <a:solidFill>
                  <a:srgbClr val="FFFFFF"/>
                </a:solidFill>
                <a:latin typeface="Abadi" panose="020F0502020204030204" pitchFamily="34" charset="0"/>
                <a:ea typeface="DejaVu Sans"/>
                <a:cs typeface="Abadi" panose="020F0502020204030204" pitchFamily="34" charset="0"/>
              </a:rPr>
              <a:t> </a:t>
            </a:r>
            <a:r>
              <a:rPr lang="it-IT" sz="3600" b="1" strike="noStrike" spc="-1" dirty="0" err="1">
                <a:solidFill>
                  <a:srgbClr val="FFFFFF"/>
                </a:solidFill>
                <a:latin typeface="Abadi" panose="020F0502020204030204" pitchFamily="34" charset="0"/>
                <a:ea typeface="DejaVu Sans"/>
                <a:cs typeface="Abadi" panose="020F0502020204030204" pitchFamily="34" charset="0"/>
              </a:rPr>
              <a:t>transports</a:t>
            </a:r>
            <a:r>
              <a:rPr lang="it-IT" sz="3600" b="1" strike="noStrike" spc="-1" dirty="0">
                <a:solidFill>
                  <a:srgbClr val="FFFFFF"/>
                </a:solidFill>
                <a:latin typeface="Abadi" panose="020F0502020204030204" pitchFamily="34" charset="0"/>
                <a:ea typeface="DejaVu Sans"/>
                <a:cs typeface="Abadi" panose="020F0502020204030204" pitchFamily="34" charset="0"/>
              </a:rPr>
              <a:t> and the general </a:t>
            </a:r>
            <a:r>
              <a:rPr lang="it-IT" sz="3600" b="1" strike="noStrike" spc="-1" dirty="0" err="1">
                <a:solidFill>
                  <a:srgbClr val="FFFFFF"/>
                </a:solidFill>
                <a:latin typeface="Abadi" panose="020F0502020204030204" pitchFamily="34" charset="0"/>
                <a:ea typeface="DejaVu Sans"/>
                <a:cs typeface="Abadi" panose="020F0502020204030204" pitchFamily="34" charset="0"/>
              </a:rPr>
              <a:t>circulation</a:t>
            </a:r>
            <a:r>
              <a:rPr lang="it-IT" sz="3600" b="1" strike="noStrike" spc="-1" dirty="0">
                <a:solidFill>
                  <a:srgbClr val="FFFFFF"/>
                </a:solidFill>
                <a:latin typeface="Abadi" panose="020F0502020204030204" pitchFamily="34" charset="0"/>
                <a:ea typeface="DejaVu Sans"/>
                <a:cs typeface="Abadi" panose="020F0502020204030204" pitchFamily="34" charset="0"/>
              </a:rPr>
              <a:t>: from global scale to </a:t>
            </a:r>
            <a:r>
              <a:rPr lang="it-IT" sz="3600" b="1" strike="noStrike" spc="-1" dirty="0" err="1">
                <a:solidFill>
                  <a:srgbClr val="FFFFFF"/>
                </a:solidFill>
                <a:latin typeface="Abadi" panose="020F0502020204030204" pitchFamily="34" charset="0"/>
                <a:ea typeface="DejaVu Sans"/>
                <a:cs typeface="Abadi" panose="020F0502020204030204" pitchFamily="34" charset="0"/>
              </a:rPr>
              <a:t>extremes</a:t>
            </a:r>
            <a:endParaRPr lang="it-IT" sz="3600" b="1" strike="noStrike" spc="-1" dirty="0">
              <a:solidFill>
                <a:srgbClr val="FFFFFF"/>
              </a:solidFill>
              <a:latin typeface="Abadi" panose="020F0502020204030204" pitchFamily="34" charset="0"/>
              <a:ea typeface="DejaVu Sans"/>
              <a:cs typeface="Abad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CC42BC2-2A16-202C-5416-8FFA813ACB15}"/>
              </a:ext>
            </a:extLst>
          </p:cNvPr>
          <p:cNvSpPr txBox="1"/>
          <p:nvPr/>
        </p:nvSpPr>
        <p:spPr>
          <a:xfrm>
            <a:off x="2277508" y="0"/>
            <a:ext cx="552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26th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January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2023 IBS, Busan, South Korea (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remotely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10870E-9CA8-39D3-5FDD-5757A6556117}"/>
              </a:ext>
            </a:extLst>
          </p:cNvPr>
          <p:cNvSpPr txBox="1"/>
          <p:nvPr/>
        </p:nvSpPr>
        <p:spPr>
          <a:xfrm>
            <a:off x="879099" y="3168503"/>
            <a:ext cx="8322427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badi" panose="020B0604020104020204" pitchFamily="34" charset="0"/>
              </a:rPr>
              <a:t>Valerio Lembo</a:t>
            </a:r>
          </a:p>
          <a:p>
            <a:pPr algn="ctr"/>
            <a:endParaRPr lang="it-IT" sz="20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Abadi" panose="020B0604020104020204" pitchFamily="34" charset="0"/>
              </a:rPr>
              <a:t>with </a:t>
            </a:r>
            <a:r>
              <a:rPr lang="it-IT" sz="2000" b="1" dirty="0" err="1">
                <a:solidFill>
                  <a:schemeClr val="bg1"/>
                </a:solidFill>
                <a:latin typeface="Abadi" panose="020B0604020104020204" pitchFamily="34" charset="0"/>
              </a:rPr>
              <a:t>hints</a:t>
            </a:r>
            <a:r>
              <a:rPr lang="it-IT" sz="2000" b="1" dirty="0">
                <a:solidFill>
                  <a:schemeClr val="bg1"/>
                </a:solidFill>
                <a:latin typeface="Abadi" panose="020B0604020104020204" pitchFamily="34" charset="0"/>
              </a:rPr>
              <a:t> and </a:t>
            </a:r>
            <a:r>
              <a:rPr lang="it-IT" sz="2000" b="1" dirty="0" err="1">
                <a:solidFill>
                  <a:schemeClr val="bg1"/>
                </a:solidFill>
                <a:latin typeface="Abadi" panose="020B0604020104020204" pitchFamily="34" charset="0"/>
              </a:rPr>
              <a:t>contributions</a:t>
            </a:r>
            <a:r>
              <a:rPr lang="it-IT" sz="2000" b="1" dirty="0">
                <a:solidFill>
                  <a:schemeClr val="bg1"/>
                </a:solidFill>
                <a:latin typeface="Abadi" panose="020B0604020104020204" pitchFamily="34" charset="0"/>
              </a:rPr>
              <a:t> by: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Abadi" panose="020B0604020104020204" pitchFamily="34" charset="0"/>
              </a:rPr>
              <a:t>Doris Folini, Martin Wild (ETH), Piero Lionello (</a:t>
            </a:r>
            <a:r>
              <a:rPr lang="it-IT" sz="2000" b="1" dirty="0" err="1">
                <a:solidFill>
                  <a:schemeClr val="bg1"/>
                </a:solidFill>
                <a:latin typeface="Abadi" panose="020B0604020104020204" pitchFamily="34" charset="0"/>
              </a:rPr>
              <a:t>UniSalento</a:t>
            </a:r>
            <a:r>
              <a:rPr lang="it-IT" sz="2000" b="1" dirty="0">
                <a:solidFill>
                  <a:schemeClr val="bg1"/>
                </a:solidFill>
                <a:latin typeface="Abadi" panose="020B0604020104020204" pitchFamily="34" charset="0"/>
              </a:rPr>
              <a:t>), Vera Melinda </a:t>
            </a:r>
            <a:r>
              <a:rPr lang="it-IT" sz="2000" b="1" dirty="0" err="1">
                <a:solidFill>
                  <a:schemeClr val="bg1"/>
                </a:solidFill>
                <a:latin typeface="Abadi" panose="020B0604020104020204" pitchFamily="34" charset="0"/>
              </a:rPr>
              <a:t>Galfi</a:t>
            </a:r>
            <a:r>
              <a:rPr lang="it-IT" sz="2000" b="1" dirty="0">
                <a:solidFill>
                  <a:schemeClr val="bg1"/>
                </a:solidFill>
                <a:latin typeface="Abadi" panose="020B0604020104020204" pitchFamily="34" charset="0"/>
              </a:rPr>
              <a:t>, Gabriele Messori (Uppsala University), Rune </a:t>
            </a:r>
            <a:r>
              <a:rPr lang="it-IT" sz="2000" b="1" dirty="0" err="1">
                <a:solidFill>
                  <a:schemeClr val="bg1"/>
                </a:solidFill>
                <a:latin typeface="Abadi" panose="020B0604020104020204" pitchFamily="34" charset="0"/>
              </a:rPr>
              <a:t>Graversen</a:t>
            </a:r>
            <a:r>
              <a:rPr lang="it-IT" sz="2000" b="1" dirty="0">
                <a:solidFill>
                  <a:schemeClr val="bg1"/>
                </a:solidFill>
                <a:latin typeface="Abadi" panose="020B0604020104020204" pitchFamily="34" charset="0"/>
              </a:rPr>
              <a:t> (</a:t>
            </a:r>
            <a:r>
              <a:rPr lang="it-IT" sz="2000" b="1" dirty="0" err="1">
                <a:solidFill>
                  <a:schemeClr val="bg1"/>
                </a:solidFill>
                <a:latin typeface="Abadi" panose="020B0604020104020204" pitchFamily="34" charset="0"/>
              </a:rPr>
              <a:t>UiT</a:t>
            </a:r>
            <a:r>
              <a:rPr lang="it-IT" sz="2000" b="1" dirty="0">
                <a:solidFill>
                  <a:schemeClr val="bg1"/>
                </a:solidFill>
                <a:latin typeface="Abadi" panose="020B0604020104020204" pitchFamily="34" charset="0"/>
              </a:rPr>
              <a:t>), Valerio Lucarini (University of Reading), Federico Fabiano (CNR-ISAC)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1682232" y="216000"/>
            <a:ext cx="6716160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Cross-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equatorial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transports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(CET)</a:t>
            </a:r>
          </a:p>
        </p:txBody>
      </p:sp>
      <p:pic>
        <p:nvPicPr>
          <p:cNvPr id="2" name="Immagine 6">
            <a:extLst>
              <a:ext uri="{FF2B5EF4-FFF2-40B4-BE49-F238E27FC236}">
                <a16:creationId xmlns:a16="http://schemas.microsoft.com/office/drawing/2014/main" id="{46AE82D5-F51B-C0F8-878D-0F7DBE579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800" y="1081396"/>
            <a:ext cx="3757539" cy="4242180"/>
          </a:xfrm>
          <a:prstGeom prst="rect">
            <a:avLst/>
          </a:prstGeom>
        </p:spPr>
      </p:pic>
      <p:pic>
        <p:nvPicPr>
          <p:cNvPr id="4" name="Immagine 7">
            <a:extLst>
              <a:ext uri="{FF2B5EF4-FFF2-40B4-BE49-F238E27FC236}">
                <a16:creationId xmlns:a16="http://schemas.microsoft.com/office/drawing/2014/main" id="{D911BDBB-D205-CA14-41EA-FBB8197CC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686" y="1081396"/>
            <a:ext cx="4380847" cy="282341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E45E72-9189-5CD4-D515-DFA0B6344161}"/>
              </a:ext>
            </a:extLst>
          </p:cNvPr>
          <p:cNvSpPr txBox="1"/>
          <p:nvPr/>
        </p:nvSpPr>
        <p:spPr>
          <a:xfrm>
            <a:off x="6751881" y="3897585"/>
            <a:ext cx="16465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(Loeb et al. 2015)</a:t>
            </a:r>
            <a:endParaRPr lang="it-IT" sz="1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15F5A1F-B0E9-E710-A69E-AB61E2B6489F}"/>
              </a:ext>
            </a:extLst>
          </p:cNvPr>
          <p:cNvSpPr txBox="1"/>
          <p:nvPr/>
        </p:nvSpPr>
        <p:spPr>
          <a:xfrm>
            <a:off x="2097820" y="5300661"/>
            <a:ext cx="18880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(Lembo et al. 2019)</a:t>
            </a:r>
            <a:endParaRPr lang="it-IT" sz="14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45CE933-DE96-0186-AD48-026BF46312C8}"/>
              </a:ext>
            </a:extLst>
          </p:cNvPr>
          <p:cNvSpPr txBox="1"/>
          <p:nvPr/>
        </p:nvSpPr>
        <p:spPr>
          <a:xfrm>
            <a:off x="5411707" y="4250997"/>
            <a:ext cx="4230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An overall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underestimation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(or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even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sign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reversal) of long-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term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mean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atmospheric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CETs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lead to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inconsistent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oceanic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/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total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2640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1406769" y="216000"/>
            <a:ext cx="6991623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7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Aerosol forcing and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hemispheric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asymmetries</a:t>
            </a:r>
            <a:endParaRPr lang="it-IT" sz="360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C9E6824-F51F-8BA9-4B09-007B807F7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39" y="939731"/>
            <a:ext cx="3879292" cy="274458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4FD9D5F-520F-6B9E-73EB-C34D09084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66" y="934560"/>
            <a:ext cx="4390995" cy="274975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C1772DE-2A67-3AE3-63AC-82C0D9211CBC}"/>
              </a:ext>
            </a:extLst>
          </p:cNvPr>
          <p:cNvSpPr txBox="1"/>
          <p:nvPr/>
        </p:nvSpPr>
        <p:spPr>
          <a:xfrm>
            <a:off x="617434" y="3802477"/>
            <a:ext cx="3988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Annual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mean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Rt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anomaly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for a multi-model ensemble of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historical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simulations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the Northern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Hemisphere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(blue) in the Southern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Hemisphere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(red) and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global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mean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(black) (from Lembo et al. 2019);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3B59307-9D89-D01A-3255-251AB247BE2F}"/>
              </a:ext>
            </a:extLst>
          </p:cNvPr>
          <p:cNvSpPr txBox="1"/>
          <p:nvPr/>
        </p:nvSpPr>
        <p:spPr>
          <a:xfrm>
            <a:off x="4642422" y="3814200"/>
            <a:ext cx="49505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Surface albedo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asymmetry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(SH-NH) over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oceans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from a set of CMIP5 multi-model ensemble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historical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simulations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, from CERES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observations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rescaled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backward for SO2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emissions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solid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red) and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same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multiplied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by a 2.2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factor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dashed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red) (from Stevens 2015);</a:t>
            </a:r>
          </a:p>
        </p:txBody>
      </p:sp>
    </p:spTree>
    <p:extLst>
      <p:ext uri="{BB962C8B-B14F-4D97-AF65-F5344CB8AC3E}">
        <p14:creationId xmlns:p14="http://schemas.microsoft.com/office/powerpoint/2010/main" val="1064124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25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Hemispheric</a:t>
            </a:r>
            <a:r>
              <a:rPr lang="it-IT" sz="25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5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asymmetries</a:t>
            </a:r>
            <a:r>
              <a:rPr lang="it-IT" sz="25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and the double ITCZ </a:t>
            </a:r>
            <a:r>
              <a:rPr lang="it-IT" sz="25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problem</a:t>
            </a:r>
            <a:endParaRPr lang="it-IT" sz="250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4503917-DB13-07ED-3490-848E52D5C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9" y="1765318"/>
            <a:ext cx="4579264" cy="293563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86349E-C23D-524B-2571-4DC0306B9F2C}"/>
              </a:ext>
            </a:extLst>
          </p:cNvPr>
          <p:cNvSpPr txBox="1"/>
          <p:nvPr/>
        </p:nvSpPr>
        <p:spPr>
          <a:xfrm>
            <a:off x="5040312" y="1478809"/>
            <a:ext cx="49505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Excessive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absorption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shortwave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(SW)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radiation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the Southern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Hemisphere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(SH) due to cloud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biases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over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oceans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Warmer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SH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mid-latitudes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produce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weaker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eddy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heat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towards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the high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latitudes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Instead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transporting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energy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southwards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, the Hadley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circulation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across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equator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energy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northwards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moisture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across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these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homogeneous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tropics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induce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excessive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precipitation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the SH;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8E9ADF9-11F2-DDEE-3BD4-4665D2FCC714}"/>
              </a:ext>
            </a:extLst>
          </p:cNvPr>
          <p:cNvSpPr txBox="1"/>
          <p:nvPr/>
        </p:nvSpPr>
        <p:spPr>
          <a:xfrm>
            <a:off x="1483997" y="4741240"/>
            <a:ext cx="23455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(Hwang and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Frierson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2013)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91442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25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Hemispheric</a:t>
            </a:r>
            <a:r>
              <a:rPr lang="it-IT" sz="25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5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asymmetries</a:t>
            </a:r>
            <a:r>
              <a:rPr lang="it-IT" sz="25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and the double ITCZ </a:t>
            </a:r>
            <a:r>
              <a:rPr lang="it-IT" sz="25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problem</a:t>
            </a:r>
            <a:endParaRPr lang="it-IT" sz="250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4503917-DB13-07ED-3490-848E52D5C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9" y="1765318"/>
            <a:ext cx="4579264" cy="293563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86349E-C23D-524B-2571-4DC0306B9F2C}"/>
              </a:ext>
            </a:extLst>
          </p:cNvPr>
          <p:cNvSpPr txBox="1"/>
          <p:nvPr/>
        </p:nvSpPr>
        <p:spPr>
          <a:xfrm>
            <a:off x="5040312" y="2494471"/>
            <a:ext cx="4950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More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realistic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cloud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needed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especially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regarding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shallow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cumulus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clouds over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oceans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)!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Increasing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aerosol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lifetime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clouds leads to a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larger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sensitivity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of ITCZ to aerosol forcing!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38A954-D834-74B4-F25D-3724DAE4A3D4}"/>
              </a:ext>
            </a:extLst>
          </p:cNvPr>
          <p:cNvSpPr txBox="1"/>
          <p:nvPr/>
        </p:nvSpPr>
        <p:spPr>
          <a:xfrm>
            <a:off x="1483997" y="4741240"/>
            <a:ext cx="23455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(Hwang and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Frierson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2013)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312021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Wavenumber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decomposition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of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meridional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energy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transports</a:t>
            </a:r>
            <a:endParaRPr lang="it-IT" sz="235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C12550-BD67-B00D-1B66-56BD827D9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00" y="1072440"/>
            <a:ext cx="3838349" cy="427428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9B49E-8ACF-CAB2-DCA3-AC4080153285}"/>
              </a:ext>
            </a:extLst>
          </p:cNvPr>
          <p:cNvSpPr txBox="1"/>
          <p:nvPr/>
        </p:nvSpPr>
        <p:spPr>
          <a:xfrm>
            <a:off x="1612951" y="5341521"/>
            <a:ext cx="23455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Graversen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et al. 2016)</a:t>
            </a:r>
            <a:endParaRPr lang="it-IT" sz="1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0940FF9-F199-3856-237E-AA64361C8CD7}"/>
              </a:ext>
            </a:extLst>
          </p:cNvPr>
          <p:cNvSpPr txBox="1"/>
          <p:nvPr/>
        </p:nvSpPr>
        <p:spPr>
          <a:xfrm>
            <a:off x="4766938" y="1501421"/>
            <a:ext cx="49505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propose an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algorithm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for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zonal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wavenumber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decomposition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meridional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energy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allowing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for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detection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individual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spatial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scales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Wave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0: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mean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meridional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circulation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(Hadley and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Ferrel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cells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);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Wave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1-5: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planetary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eddy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scales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usually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associated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with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stationary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waves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Wave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6-10: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synoptic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eddy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scales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mainly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transient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baroclinic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waves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peaking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midlatitudes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Waves 11- :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mesoscale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smaller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scales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09355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Wavenumber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decomposition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of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meridional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energy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transports</a:t>
            </a:r>
            <a:endParaRPr lang="it-IT" sz="235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C12550-BD67-B00D-1B66-56BD827D9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00" y="1072440"/>
            <a:ext cx="3838349" cy="427428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9B49E-8ACF-CAB2-DCA3-AC4080153285}"/>
              </a:ext>
            </a:extLst>
          </p:cNvPr>
          <p:cNvSpPr txBox="1"/>
          <p:nvPr/>
        </p:nvSpPr>
        <p:spPr>
          <a:xfrm>
            <a:off x="1612951" y="5341521"/>
            <a:ext cx="23455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Graversen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et al. 2016)</a:t>
            </a:r>
            <a:endParaRPr lang="it-IT" sz="1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C4A884-0004-FF41-803D-F8368CC3AEE8}"/>
              </a:ext>
            </a:extLst>
          </p:cNvPr>
          <p:cNvSpPr txBox="1"/>
          <p:nvPr/>
        </p:nvSpPr>
        <p:spPr>
          <a:xfrm>
            <a:off x="4766938" y="2486159"/>
            <a:ext cx="4950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In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mid-latitudes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almost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all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meridional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carried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by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eddies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, and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directed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«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polewards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» (i.e.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northwards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the NH,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southwards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the SH);</a:t>
            </a:r>
          </a:p>
        </p:txBody>
      </p:sp>
    </p:spTree>
    <p:extLst>
      <p:ext uri="{BB962C8B-B14F-4D97-AF65-F5344CB8AC3E}">
        <p14:creationId xmlns:p14="http://schemas.microsoft.com/office/powerpoint/2010/main" val="1088673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The non-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linearity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of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baroclinic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eddy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transports</a:t>
            </a:r>
            <a:endParaRPr lang="it-IT" sz="235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9B49E-8ACF-CAB2-DCA3-AC4080153285}"/>
              </a:ext>
            </a:extLst>
          </p:cNvPr>
          <p:cNvSpPr txBox="1"/>
          <p:nvPr/>
        </p:nvSpPr>
        <p:spPr>
          <a:xfrm>
            <a:off x="843453" y="3505200"/>
            <a:ext cx="21811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</a:t>
            </a:r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Messori and </a:t>
            </a:r>
            <a:r>
              <a:rPr lang="it-IT" sz="140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Czaja</a:t>
            </a:r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2013; </a:t>
            </a:r>
          </a:p>
          <a:p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Messori and </a:t>
            </a:r>
            <a:r>
              <a:rPr lang="it-IT" sz="140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Czaja</a:t>
            </a:r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2015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)</a:t>
            </a:r>
            <a:endParaRPr lang="it-IT" sz="1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F3072A-17B8-697C-CA98-751CDE2DC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74" y="1190481"/>
            <a:ext cx="3105625" cy="231471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6B95A32-1BB8-AB94-BC70-3DEDDDEFF0D9}"/>
              </a:ext>
            </a:extLst>
          </p:cNvPr>
          <p:cNvSpPr txBox="1"/>
          <p:nvPr/>
        </p:nvSpPr>
        <p:spPr>
          <a:xfrm>
            <a:off x="420014" y="4116341"/>
            <a:ext cx="2989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The PDF of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meridional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across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NH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mid-latitudes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definitely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non-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Gaussian</a:t>
            </a:r>
            <a:endParaRPr lang="it-IT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148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The non-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linearity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of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baroclinic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eddy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transports</a:t>
            </a:r>
            <a:endParaRPr lang="it-IT" sz="235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9B49E-8ACF-CAB2-DCA3-AC4080153285}"/>
              </a:ext>
            </a:extLst>
          </p:cNvPr>
          <p:cNvSpPr txBox="1"/>
          <p:nvPr/>
        </p:nvSpPr>
        <p:spPr>
          <a:xfrm>
            <a:off x="843453" y="3505200"/>
            <a:ext cx="21811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</a:t>
            </a:r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Messori and </a:t>
            </a:r>
            <a:r>
              <a:rPr lang="it-IT" sz="140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Czaja</a:t>
            </a:r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2013; </a:t>
            </a:r>
          </a:p>
          <a:p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Messori and </a:t>
            </a:r>
            <a:r>
              <a:rPr lang="it-IT" sz="140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Czaja</a:t>
            </a:r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2015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)</a:t>
            </a:r>
            <a:endParaRPr lang="it-IT" sz="1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F3072A-17B8-697C-CA98-751CDE2DC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74" y="1190481"/>
            <a:ext cx="3105625" cy="231471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16D820-AA10-389C-50DF-EDEC1A07D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73" y="1218035"/>
            <a:ext cx="2037988" cy="185740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4313102-648A-707B-F9A2-64F95B3F5196}"/>
              </a:ext>
            </a:extLst>
          </p:cNvPr>
          <p:cNvSpPr txBox="1"/>
          <p:nvPr/>
        </p:nvSpPr>
        <p:spPr>
          <a:xfrm>
            <a:off x="7501262" y="3031841"/>
            <a:ext cx="21811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</a:t>
            </a:r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Novak et al. 2015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)</a:t>
            </a:r>
            <a:endParaRPr lang="it-IT" sz="1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6F77F1-9DF4-8157-4396-9DFAC552334E}"/>
              </a:ext>
            </a:extLst>
          </p:cNvPr>
          <p:cNvSpPr txBox="1"/>
          <p:nvPr/>
        </p:nvSpPr>
        <p:spPr>
          <a:xfrm>
            <a:off x="420014" y="4116341"/>
            <a:ext cx="2989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The PDF of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meridional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across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NH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mid-latitudes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definitely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non-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Gaussian</a:t>
            </a:r>
            <a:endParaRPr lang="it-IT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55FCFD-D8BD-CF61-0A76-941C43CEBF72}"/>
              </a:ext>
            </a:extLst>
          </p:cNvPr>
          <p:cNvSpPr txBox="1"/>
          <p:nvPr/>
        </p:nvSpPr>
        <p:spPr>
          <a:xfrm>
            <a:off x="4511277" y="1567336"/>
            <a:ext cx="2989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strongest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heat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fluxes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are co-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located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with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areas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most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intense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baroclinic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activity</a:t>
            </a:r>
          </a:p>
        </p:txBody>
      </p:sp>
    </p:spTree>
    <p:extLst>
      <p:ext uri="{BB962C8B-B14F-4D97-AF65-F5344CB8AC3E}">
        <p14:creationId xmlns:p14="http://schemas.microsoft.com/office/powerpoint/2010/main" val="3365916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The non-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linearity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of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baroclinic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eddy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transports</a:t>
            </a:r>
            <a:endParaRPr lang="it-IT" sz="235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F9B49E-8ACF-CAB2-DCA3-AC4080153285}"/>
              </a:ext>
            </a:extLst>
          </p:cNvPr>
          <p:cNvSpPr txBox="1"/>
          <p:nvPr/>
        </p:nvSpPr>
        <p:spPr>
          <a:xfrm>
            <a:off x="843453" y="3505200"/>
            <a:ext cx="21811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</a:t>
            </a:r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Messori and </a:t>
            </a:r>
            <a:r>
              <a:rPr lang="it-IT" sz="140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Czaja</a:t>
            </a:r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2013; </a:t>
            </a:r>
          </a:p>
          <a:p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Messori and </a:t>
            </a:r>
            <a:r>
              <a:rPr lang="it-IT" sz="140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Czaja</a:t>
            </a:r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2015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)</a:t>
            </a:r>
            <a:endParaRPr lang="it-IT" sz="1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F3072A-17B8-697C-CA98-751CDE2DC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74" y="1190481"/>
            <a:ext cx="3105625" cy="231471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16D820-AA10-389C-50DF-EDEC1A07D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73" y="1218035"/>
            <a:ext cx="2037988" cy="18574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700F74B-E141-9A09-2CB7-2D6D281AD7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30" y="3308010"/>
            <a:ext cx="3176912" cy="210323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4313102-648A-707B-F9A2-64F95B3F5196}"/>
              </a:ext>
            </a:extLst>
          </p:cNvPr>
          <p:cNvSpPr txBox="1"/>
          <p:nvPr/>
        </p:nvSpPr>
        <p:spPr>
          <a:xfrm>
            <a:off x="7501262" y="3031841"/>
            <a:ext cx="21811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</a:t>
            </a:r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Novak et al. 2015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)</a:t>
            </a:r>
            <a:endParaRPr lang="it-IT" sz="14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1D6A683-A05E-802B-C8A9-126319B3A855}"/>
              </a:ext>
            </a:extLst>
          </p:cNvPr>
          <p:cNvSpPr txBox="1"/>
          <p:nvPr/>
        </p:nvSpPr>
        <p:spPr>
          <a:xfrm>
            <a:off x="4190510" y="5382978"/>
            <a:ext cx="2476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Ambaum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and </a:t>
            </a:r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Novak 2014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)</a:t>
            </a:r>
            <a:endParaRPr lang="it-IT" sz="1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FB32579-A1F1-243A-CD7F-0CB374B47A28}"/>
              </a:ext>
            </a:extLst>
          </p:cNvPr>
          <p:cNvSpPr txBox="1"/>
          <p:nvPr/>
        </p:nvSpPr>
        <p:spPr>
          <a:xfrm>
            <a:off x="420014" y="4116341"/>
            <a:ext cx="2989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The PDF of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meridional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across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NH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mid-latitudes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definitely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non-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Gaussian</a:t>
            </a:r>
            <a:endParaRPr lang="it-IT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018EAB-A64E-B3C7-4DF4-CE86262008B2}"/>
              </a:ext>
            </a:extLst>
          </p:cNvPr>
          <p:cNvSpPr txBox="1"/>
          <p:nvPr/>
        </p:nvSpPr>
        <p:spPr>
          <a:xfrm>
            <a:off x="4511277" y="1567336"/>
            <a:ext cx="2989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strongest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heat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fluxes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are co-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located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with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areas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most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intense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baroclinic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activity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26AA11-2851-3F1D-3E6C-3FB31F689349}"/>
              </a:ext>
            </a:extLst>
          </p:cNvPr>
          <p:cNvSpPr txBox="1"/>
          <p:nvPr/>
        </p:nvSpPr>
        <p:spPr>
          <a:xfrm>
            <a:off x="7038613" y="3766810"/>
            <a:ext cx="2989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Heat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fluxes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very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non-linear (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baroclinic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activity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does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) and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occur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bursts of intense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933423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The non-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linearity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of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baroclinic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eddy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transports</a:t>
            </a:r>
            <a:endParaRPr lang="it-IT" sz="235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23DDF06-7A6E-CA35-01F8-D3A69D686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00" y="1250995"/>
            <a:ext cx="5083053" cy="336521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FAF1302-6B17-0093-36D8-C199E54864F4}"/>
              </a:ext>
            </a:extLst>
          </p:cNvPr>
          <p:cNvSpPr txBox="1"/>
          <p:nvPr/>
        </p:nvSpPr>
        <p:spPr>
          <a:xfrm>
            <a:off x="6069453" y="2235110"/>
            <a:ext cx="34132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A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few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sporadic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events can make up to 56% of the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total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poleward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transport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related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eddies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in a season!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42831CF-7224-EE84-CE7A-916C8E5F1F12}"/>
              </a:ext>
            </a:extLst>
          </p:cNvPr>
          <p:cNvSpPr txBox="1"/>
          <p:nvPr/>
        </p:nvSpPr>
        <p:spPr>
          <a:xfrm>
            <a:off x="2487609" y="4616205"/>
            <a:ext cx="2476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(Messori and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Czaja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2013)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830675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2376000" y="216000"/>
            <a:ext cx="5326560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Outline</a:t>
            </a:r>
            <a:endParaRPr lang="it-IT" sz="360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6696000" y="2288880"/>
            <a:ext cx="3095280" cy="63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648720" y="4248000"/>
            <a:ext cx="2446560" cy="4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4"/>
          <p:cNvSpPr/>
          <p:nvPr/>
        </p:nvSpPr>
        <p:spPr>
          <a:xfrm>
            <a:off x="1584000" y="1440000"/>
            <a:ext cx="2734560" cy="4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5"/>
          <p:cNvSpPr/>
          <p:nvPr/>
        </p:nvSpPr>
        <p:spPr>
          <a:xfrm>
            <a:off x="411480" y="3750480"/>
            <a:ext cx="309528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6"/>
          <p:cNvSpPr/>
          <p:nvPr/>
        </p:nvSpPr>
        <p:spPr>
          <a:xfrm>
            <a:off x="6480000" y="4176000"/>
            <a:ext cx="367128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7"/>
          <p:cNvSpPr/>
          <p:nvPr/>
        </p:nvSpPr>
        <p:spPr>
          <a:xfrm>
            <a:off x="6552000" y="4758480"/>
            <a:ext cx="3168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8" name="Immagine 166"/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sp>
        <p:nvSpPr>
          <p:cNvPr id="170" name="CustomShape 9"/>
          <p:cNvSpPr/>
          <p:nvPr/>
        </p:nvSpPr>
        <p:spPr>
          <a:xfrm>
            <a:off x="611639" y="1461696"/>
            <a:ext cx="8363396" cy="34148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2900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it-IT" sz="2400" b="0" strike="noStrike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The </a:t>
            </a:r>
            <a:r>
              <a:rPr lang="it-IT" sz="2400" b="0" strike="noStrike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inhomogeneous</a:t>
            </a:r>
            <a:r>
              <a:rPr lang="it-IT" sz="2400" b="0" strike="noStrike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radiative energ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y budget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triggering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poleward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transports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and the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mean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meridional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circulation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;</a:t>
            </a:r>
          </a:p>
          <a:p>
            <a:pPr>
              <a:lnSpc>
                <a:spcPct val="100000"/>
              </a:lnSpc>
            </a:pPr>
            <a:endParaRPr lang="it-IT" sz="2400" spc="-1" dirty="0">
              <a:solidFill>
                <a:srgbClr val="FFFFFF"/>
              </a:solidFill>
              <a:latin typeface="Abadi" panose="020B0604020104020204" pitchFamily="34" charset="0"/>
              <a:ea typeface="DejaVu Sans"/>
            </a:endParaRPr>
          </a:p>
          <a:p>
            <a:pPr marL="342900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Model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characterization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of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zonal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mean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energy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asymmetries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and cross-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equatorial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transports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;</a:t>
            </a:r>
          </a:p>
          <a:p>
            <a:pPr>
              <a:lnSpc>
                <a:spcPct val="100000"/>
              </a:lnSpc>
            </a:pPr>
            <a:endParaRPr lang="it-IT" sz="2400" spc="-1" dirty="0">
              <a:solidFill>
                <a:srgbClr val="FFFFFF"/>
              </a:solidFill>
              <a:latin typeface="Abadi" panose="020B0604020104020204" pitchFamily="34" charset="0"/>
              <a:ea typeface="DejaVu Sans"/>
            </a:endParaRPr>
          </a:p>
          <a:p>
            <a:pPr marL="342900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Meridional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heat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transports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in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mid-latitudinal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eddies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and the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role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of </a:t>
            </a:r>
            <a:r>
              <a:rPr lang="it-IT" sz="24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extremes</a:t>
            </a:r>
            <a:r>
              <a:rPr lang="it-IT" sz="24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;</a:t>
            </a:r>
          </a:p>
          <a:p>
            <a:pPr>
              <a:lnSpc>
                <a:spcPct val="100000"/>
              </a:lnSpc>
            </a:pPr>
            <a:endParaRPr lang="it-IT" sz="2400" b="0" strike="noStrike" spc="-1" dirty="0">
              <a:latin typeface="Abadi" panose="020B0604020104020204" pitchFamily="34" charset="0"/>
            </a:endParaRPr>
          </a:p>
        </p:txBody>
      </p:sp>
      <p:pic>
        <p:nvPicPr>
          <p:cNvPr id="179" name="Elemento grafico 19"/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The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computation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of the energy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</a:t>
            </a:r>
            <a:endParaRPr lang="it-IT" sz="235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FAF1302-6B17-0093-36D8-C199E54864F4}"/>
              </a:ext>
            </a:extLst>
          </p:cNvPr>
          <p:cNvSpPr txBox="1"/>
          <p:nvPr/>
        </p:nvSpPr>
        <p:spPr>
          <a:xfrm>
            <a:off x="536552" y="934731"/>
            <a:ext cx="8855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computation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atmospheric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energy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results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from the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combination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of dry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static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moist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static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kinetic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component: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BD401C9-D808-300F-49AC-64B04F76D581}"/>
              </a:ext>
            </a:extLst>
          </p:cNvPr>
          <p:cNvSpPr txBox="1"/>
          <p:nvPr/>
        </p:nvSpPr>
        <p:spPr>
          <a:xfrm>
            <a:off x="627305" y="2081223"/>
            <a:ext cx="8188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zonal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integrated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total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meridional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heat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transport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is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thus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948005-57AF-4DE6-3530-70463C71A41A}"/>
              </a:ext>
            </a:extLst>
          </p:cNvPr>
          <p:cNvSpPr txBox="1"/>
          <p:nvPr/>
        </p:nvSpPr>
        <p:spPr>
          <a:xfrm>
            <a:off x="592724" y="3040497"/>
            <a:ext cx="86738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The Fourier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coefficients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(a, b) are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separately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computed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for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meridional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velocity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and energy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every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level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, so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that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heat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transport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carried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by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wavenumber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n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is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retrieved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as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59DCF6B-1DD7-CBFC-07D3-05B9E5BD88FB}"/>
                  </a:ext>
                </a:extLst>
              </p:cNvPr>
              <p:cNvSpPr txBox="1"/>
              <p:nvPr/>
            </p:nvSpPr>
            <p:spPr>
              <a:xfrm>
                <a:off x="1930400" y="1532509"/>
                <a:ext cx="2670538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𝑔𝑧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𝐿𝑞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59DCF6B-1DD7-CBFC-07D3-05B9E5BD8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400" y="1532509"/>
                <a:ext cx="2670538" cy="518604"/>
              </a:xfrm>
              <a:prstGeom prst="rect">
                <a:avLst/>
              </a:prstGeom>
              <a:blipFill>
                <a:blip r:embed="rId4"/>
                <a:stretch>
                  <a:fillRect l="-1422" t="-4762" b="-1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3827A8D-08AB-3BD6-EB34-3D7AA6BE8B19}"/>
                  </a:ext>
                </a:extLst>
              </p:cNvPr>
              <p:cNvSpPr txBox="1"/>
              <p:nvPr/>
            </p:nvSpPr>
            <p:spPr>
              <a:xfrm>
                <a:off x="1930400" y="2417456"/>
                <a:ext cx="2506455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𝑣𝐸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𝑑𝑝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3827A8D-08AB-3BD6-EB34-3D7AA6BE8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400" y="2417456"/>
                <a:ext cx="2506455" cy="726481"/>
              </a:xfrm>
              <a:prstGeom prst="rect">
                <a:avLst/>
              </a:prstGeom>
              <a:blipFill>
                <a:blip r:embed="rId5"/>
                <a:stretch>
                  <a:fillRect l="-1515" t="-153448" r="-1010" b="-2189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9815CEE-76D0-9C6E-36DD-894D49B0259E}"/>
                  </a:ext>
                </a:extLst>
              </p:cNvPr>
              <p:cNvSpPr txBox="1"/>
              <p:nvPr/>
            </p:nvSpPr>
            <p:spPr>
              <a:xfrm>
                <a:off x="703815" y="4241622"/>
                <a:ext cx="4225837" cy="6859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sup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p>
                                      </m:sSubSup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sup>
                                      </m:sSubSup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p>
                                      </m:sSubSup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sup>
                                      </m:sSubSup>
                                    </m:e>
                                  </m:d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𝑑𝑝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9815CEE-76D0-9C6E-36DD-894D49B02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15" y="4241622"/>
                <a:ext cx="4225837" cy="685957"/>
              </a:xfrm>
              <a:prstGeom prst="rect">
                <a:avLst/>
              </a:prstGeom>
              <a:blipFill>
                <a:blip r:embed="rId6"/>
                <a:stretch>
                  <a:fillRect l="-299" t="-168519" b="-238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07DF372C-F7D8-CA34-F356-BA36FBE7AE66}"/>
                  </a:ext>
                </a:extLst>
              </p:cNvPr>
              <p:cNvSpPr txBox="1"/>
              <p:nvPr/>
            </p:nvSpPr>
            <p:spPr>
              <a:xfrm>
                <a:off x="5817409" y="3793785"/>
                <a:ext cx="3670492" cy="15885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it-IT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l-GR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den>
                              </m:f>
                              <m:nary>
                                <m:naryPr>
                                  <m:chr m:val="∮"/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  <m:func>
                                    <m:func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𝜋𝜆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func>
                                </m:e>
                              </m:nary>
                            </m:e>
                            <m:e>
                              <m:sSubSup>
                                <m:sSubSupPr>
                                  <m:ctrlPr>
                                    <a:rPr lang="it-IT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den>
                              </m:f>
                              <m:nary>
                                <m:naryPr>
                                  <m:chr m:val="∮"/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func>
                                        <m:funcPr>
                                          <m:ctrlPr>
                                            <a:rPr lang="en-US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i="0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𝜋𝜆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𝑑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func>
                                </m:e>
                              </m:nary>
                            </m:e>
                          </m:eqArr>
                        </m:e>
                      </m:d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07DF372C-F7D8-CA34-F356-BA36FBE7A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409" y="3793785"/>
                <a:ext cx="3670492" cy="1588576"/>
              </a:xfrm>
              <a:prstGeom prst="rect">
                <a:avLst/>
              </a:prstGeom>
              <a:blipFill>
                <a:blip r:embed="rId7"/>
                <a:stretch>
                  <a:fillRect t="-68254" r="-1034" b="-968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67272AD-5D84-B015-A431-36678FDC676E}"/>
              </a:ext>
            </a:extLst>
          </p:cNvPr>
          <p:cNvSpPr txBox="1"/>
          <p:nvPr/>
        </p:nvSpPr>
        <p:spPr>
          <a:xfrm>
            <a:off x="5040312" y="4347783"/>
            <a:ext cx="92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where</a:t>
            </a:r>
            <a:endParaRPr lang="it-IT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91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The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distribution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of energy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transports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and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extremes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across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n</a:t>
            </a:r>
            <a:endParaRPr lang="it-IT" sz="235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36AE50F-6429-5CB7-C8CB-F432584B8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00" y="912628"/>
            <a:ext cx="4524551" cy="440404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85C3A6-B564-6F93-94A2-714605225A59}"/>
              </a:ext>
            </a:extLst>
          </p:cNvPr>
          <p:cNvSpPr txBox="1"/>
          <p:nvPr/>
        </p:nvSpPr>
        <p:spPr>
          <a:xfrm>
            <a:off x="5403620" y="1265614"/>
            <a:ext cx="38629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Standardized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PDFs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evidence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:</a:t>
            </a:r>
          </a:p>
          <a:p>
            <a:endParaRPr lang="it-IT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stronger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eddies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than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mean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meridional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circulation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  <a:p>
            <a:endParaRPr lang="it-IT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also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stronger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DJF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than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JJA;</a:t>
            </a:r>
          </a:p>
          <a:p>
            <a:endParaRPr lang="it-IT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Planetary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scales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carry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much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more energy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than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synoptic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scales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especially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DJF;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56610C4-AD73-707C-7570-30355A75A39A}"/>
              </a:ext>
            </a:extLst>
          </p:cNvPr>
          <p:cNvSpPr txBox="1"/>
          <p:nvPr/>
        </p:nvSpPr>
        <p:spPr>
          <a:xfrm>
            <a:off x="1934454" y="5316670"/>
            <a:ext cx="2476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(Lembo et al. 2019)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061955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Which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scales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are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involved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in the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extreme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85C3A6-B564-6F93-94A2-714605225A59}"/>
              </a:ext>
            </a:extLst>
          </p:cNvPr>
          <p:cNvSpPr txBox="1"/>
          <p:nvPr/>
        </p:nvSpPr>
        <p:spPr>
          <a:xfrm>
            <a:off x="5403620" y="1265614"/>
            <a:ext cx="38629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Scattering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contributions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planetary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vs.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synoptic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scales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to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two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tails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extremes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:</a:t>
            </a:r>
          </a:p>
          <a:p>
            <a:endParaRPr lang="it-IT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planetary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contribution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reaches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1.5 times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synoptic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DJF;</a:t>
            </a:r>
          </a:p>
          <a:p>
            <a:endParaRPr lang="it-IT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The balance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more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even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JJA;</a:t>
            </a:r>
          </a:p>
          <a:p>
            <a:endParaRPr lang="it-IT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Either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planetary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or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synoptic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scales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contribute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to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extremes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not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both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56610C4-AD73-707C-7570-30355A75A39A}"/>
              </a:ext>
            </a:extLst>
          </p:cNvPr>
          <p:cNvSpPr txBox="1"/>
          <p:nvPr/>
        </p:nvSpPr>
        <p:spPr>
          <a:xfrm>
            <a:off x="1934454" y="5316670"/>
            <a:ext cx="2476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(Lembo et al. 2019)</a:t>
            </a:r>
            <a:endParaRPr lang="it-IT" sz="1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ED23C84-C456-0297-EC6D-53A473457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00" y="950393"/>
            <a:ext cx="3977082" cy="436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42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Which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scales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are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involved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in the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extreme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56610C4-AD73-707C-7570-30355A75A39A}"/>
              </a:ext>
            </a:extLst>
          </p:cNvPr>
          <p:cNvSpPr txBox="1"/>
          <p:nvPr/>
        </p:nvSpPr>
        <p:spPr>
          <a:xfrm>
            <a:off x="1157883" y="1670540"/>
            <a:ext cx="625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K=0</a:t>
            </a:r>
            <a:endParaRPr lang="it-IT" sz="14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CB3D232-875F-3893-C137-292F16470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84553" y="300810"/>
            <a:ext cx="4432922" cy="560363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44076C-9A59-76DB-B539-2185091C39C4}"/>
              </a:ext>
            </a:extLst>
          </p:cNvPr>
          <p:cNvSpPr txBox="1"/>
          <p:nvPr/>
        </p:nvSpPr>
        <p:spPr>
          <a:xfrm>
            <a:off x="2099197" y="5362773"/>
            <a:ext cx="2476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(Lembo et al. 2019)</a:t>
            </a:r>
            <a:endParaRPr lang="it-IT" sz="1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CF42528-C280-26D7-0265-43C5FB83D834}"/>
              </a:ext>
            </a:extLst>
          </p:cNvPr>
          <p:cNvSpPr txBox="1"/>
          <p:nvPr/>
        </p:nvSpPr>
        <p:spPr>
          <a:xfrm>
            <a:off x="1157883" y="2642170"/>
            <a:ext cx="738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K=0-5</a:t>
            </a:r>
            <a:endParaRPr lang="it-IT" sz="1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C6A01F-1351-3815-9AD8-6D3308ADD96F}"/>
              </a:ext>
            </a:extLst>
          </p:cNvPr>
          <p:cNvSpPr txBox="1"/>
          <p:nvPr/>
        </p:nvSpPr>
        <p:spPr>
          <a:xfrm>
            <a:off x="1124017" y="3613800"/>
            <a:ext cx="8741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K=0-10</a:t>
            </a:r>
            <a:endParaRPr lang="it-IT" sz="1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528BE2-CDAE-0435-5031-8BEE2E259831}"/>
              </a:ext>
            </a:extLst>
          </p:cNvPr>
          <p:cNvSpPr txBox="1"/>
          <p:nvPr/>
        </p:nvSpPr>
        <p:spPr>
          <a:xfrm>
            <a:off x="1157883" y="4585430"/>
            <a:ext cx="8741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K=0-20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969384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Distributions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of energy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transports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along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latitudes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(DJF)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44076C-9A59-76DB-B539-2185091C39C4}"/>
              </a:ext>
            </a:extLst>
          </p:cNvPr>
          <p:cNvSpPr txBox="1"/>
          <p:nvPr/>
        </p:nvSpPr>
        <p:spPr>
          <a:xfrm>
            <a:off x="5053338" y="5346637"/>
            <a:ext cx="2476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(Lembo et al. 2022)</a:t>
            </a:r>
            <a:endParaRPr lang="it-IT" sz="1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F2C34E-BB5C-818A-A8FB-A58A3E0C0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31" y="888584"/>
            <a:ext cx="4399981" cy="47781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ECAB55-5CA0-5230-0286-7D9317591321}"/>
              </a:ext>
            </a:extLst>
          </p:cNvPr>
          <p:cNvSpPr txBox="1"/>
          <p:nvPr/>
        </p:nvSpPr>
        <p:spPr>
          <a:xfrm>
            <a:off x="5403620" y="1265614"/>
            <a:ext cx="38629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Synoptic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scales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peak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around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40,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planetary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scales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peak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around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55;</a:t>
            </a:r>
          </a:p>
          <a:p>
            <a:endParaRPr lang="it-IT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Maxima and minima in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planetary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scales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independent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of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median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value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of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whereas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synoptic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maxima/minima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depend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on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Zonal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mean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smaller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scale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eddies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do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not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matter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for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extreme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596052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Dominant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weather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regimes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in NH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mid-latitudes</a:t>
            </a:r>
            <a:endParaRPr lang="it-IT" sz="235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44076C-9A59-76DB-B539-2185091C39C4}"/>
              </a:ext>
            </a:extLst>
          </p:cNvPr>
          <p:cNvSpPr txBox="1"/>
          <p:nvPr/>
        </p:nvSpPr>
        <p:spPr>
          <a:xfrm>
            <a:off x="2099197" y="5362773"/>
            <a:ext cx="2476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(Lembo et al. 2022)</a:t>
            </a:r>
            <a:endParaRPr lang="it-IT" sz="1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6BC63B3-3B0E-D4AC-E5E7-3F47CE73A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62411" y="1415658"/>
            <a:ext cx="9845720" cy="359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90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Change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in frequencies of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dominant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weather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regimes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(DJF)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5AC2136-6E4A-F1EA-9FC8-B1B8CDCC7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51" y="1072440"/>
            <a:ext cx="4330700" cy="45212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EA6DFF-FF9A-3B15-ADAD-41E343741D91}"/>
              </a:ext>
            </a:extLst>
          </p:cNvPr>
          <p:cNvSpPr txBox="1"/>
          <p:nvPr/>
        </p:nvSpPr>
        <p:spPr>
          <a:xfrm>
            <a:off x="203199" y="1591733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EAT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CC2084-9642-6D57-8692-6D4C7104EE9E}"/>
              </a:ext>
            </a:extLst>
          </p:cNvPr>
          <p:cNvSpPr txBox="1"/>
          <p:nvPr/>
        </p:nvSpPr>
        <p:spPr>
          <a:xfrm>
            <a:off x="201495" y="2867567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PAC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CBA0F9-B8AC-F6D1-86B9-1CD1F421BAD0}"/>
              </a:ext>
            </a:extLst>
          </p:cNvPr>
          <p:cNvSpPr txBox="1"/>
          <p:nvPr/>
        </p:nvSpPr>
        <p:spPr>
          <a:xfrm>
            <a:off x="201495" y="4064378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NH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8C7EC75-7FBC-25BB-22AB-C68D6E98D641}"/>
              </a:ext>
            </a:extLst>
          </p:cNvPr>
          <p:cNvSpPr txBox="1"/>
          <p:nvPr/>
        </p:nvSpPr>
        <p:spPr>
          <a:xfrm>
            <a:off x="4684483" y="1205573"/>
            <a:ext cx="454189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Looking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frequencies of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dominant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weather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regimes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population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of DJF »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poleward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»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extreme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NAO- and AO patterns are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favored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by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extremes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occurring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central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part of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channel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ALR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less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likely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well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NAO+;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Overall, high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latitudinal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blocking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mid-latitudinal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baroclinic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activity are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associated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with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such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extreme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DJF.</a:t>
            </a:r>
          </a:p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NB: the opposite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occurs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for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weaker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not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shown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2380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Change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in frequencies of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dominant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weather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regimes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(DJF)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5AC2136-6E4A-F1EA-9FC8-B1B8CDCC7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51" y="1072440"/>
            <a:ext cx="4330700" cy="45212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EA6DFF-FF9A-3B15-ADAD-41E343741D91}"/>
              </a:ext>
            </a:extLst>
          </p:cNvPr>
          <p:cNvSpPr txBox="1"/>
          <p:nvPr/>
        </p:nvSpPr>
        <p:spPr>
          <a:xfrm>
            <a:off x="203199" y="1591733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EAT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CC2084-9642-6D57-8692-6D4C7104EE9E}"/>
              </a:ext>
            </a:extLst>
          </p:cNvPr>
          <p:cNvSpPr txBox="1"/>
          <p:nvPr/>
        </p:nvSpPr>
        <p:spPr>
          <a:xfrm>
            <a:off x="201495" y="2867567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PAC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CBA0F9-B8AC-F6D1-86B9-1CD1F421BAD0}"/>
              </a:ext>
            </a:extLst>
          </p:cNvPr>
          <p:cNvSpPr txBox="1"/>
          <p:nvPr/>
        </p:nvSpPr>
        <p:spPr>
          <a:xfrm>
            <a:off x="201495" y="4064378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NH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52738B4-45F4-5939-82CA-DDE16CA68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04" y="1072439"/>
            <a:ext cx="4750070" cy="40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70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Change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in frequencies of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dominant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weather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regimes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(JJA)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5AC2136-6E4A-F1EA-9FC8-B1B8CDCC7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51" y="1072440"/>
            <a:ext cx="4330700" cy="45212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EA6DFF-FF9A-3B15-ADAD-41E343741D91}"/>
              </a:ext>
            </a:extLst>
          </p:cNvPr>
          <p:cNvSpPr txBox="1"/>
          <p:nvPr/>
        </p:nvSpPr>
        <p:spPr>
          <a:xfrm>
            <a:off x="203199" y="1591733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EAT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CC2084-9642-6D57-8692-6D4C7104EE9E}"/>
              </a:ext>
            </a:extLst>
          </p:cNvPr>
          <p:cNvSpPr txBox="1"/>
          <p:nvPr/>
        </p:nvSpPr>
        <p:spPr>
          <a:xfrm>
            <a:off x="201495" y="2867567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PAC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CBA0F9-B8AC-F6D1-86B9-1CD1F421BAD0}"/>
              </a:ext>
            </a:extLst>
          </p:cNvPr>
          <p:cNvSpPr txBox="1"/>
          <p:nvPr/>
        </p:nvSpPr>
        <p:spPr>
          <a:xfrm>
            <a:off x="201495" y="4064378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NH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8C7EC75-7FBC-25BB-22AB-C68D6E98D641}"/>
              </a:ext>
            </a:extLst>
          </p:cNvPr>
          <p:cNvSpPr txBox="1"/>
          <p:nvPr/>
        </p:nvSpPr>
        <p:spPr>
          <a:xfrm>
            <a:off x="4684483" y="1205573"/>
            <a:ext cx="454189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Looking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frequencies of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dominant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weather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regimes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population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of JJA »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poleward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»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extreme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A strong SB-like pattern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signal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(EATC2, NHC4)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becomes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more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likely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Pacific and Atlantic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troughs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resembling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NAO-/AO and PT winter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regimes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)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become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less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likely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These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changing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frequencies are suggestive of a more compact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polar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vortex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favoring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high pressure systems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lying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along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parallels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with some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waviness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2F56943-DDC0-80F5-3D14-925151EFFF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35" b="9627"/>
          <a:stretch/>
        </p:blipFill>
        <p:spPr>
          <a:xfrm>
            <a:off x="865540" y="1080564"/>
            <a:ext cx="2739600" cy="40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66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Change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in frequencies of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dominant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weather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regimes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(JJA)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5AC2136-6E4A-F1EA-9FC8-B1B8CDCC7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51" y="1072440"/>
            <a:ext cx="4330700" cy="45212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EA6DFF-FF9A-3B15-ADAD-41E343741D91}"/>
              </a:ext>
            </a:extLst>
          </p:cNvPr>
          <p:cNvSpPr txBox="1"/>
          <p:nvPr/>
        </p:nvSpPr>
        <p:spPr>
          <a:xfrm>
            <a:off x="203199" y="1591733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EAT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CC2084-9642-6D57-8692-6D4C7104EE9E}"/>
              </a:ext>
            </a:extLst>
          </p:cNvPr>
          <p:cNvSpPr txBox="1"/>
          <p:nvPr/>
        </p:nvSpPr>
        <p:spPr>
          <a:xfrm>
            <a:off x="201495" y="2867567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PAC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CBA0F9-B8AC-F6D1-86B9-1CD1F421BAD0}"/>
              </a:ext>
            </a:extLst>
          </p:cNvPr>
          <p:cNvSpPr txBox="1"/>
          <p:nvPr/>
        </p:nvSpPr>
        <p:spPr>
          <a:xfrm>
            <a:off x="201495" y="4064378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NH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2F56943-DDC0-80F5-3D14-925151EFFF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35" b="9627"/>
          <a:stretch/>
        </p:blipFill>
        <p:spPr>
          <a:xfrm>
            <a:off x="865540" y="1080564"/>
            <a:ext cx="2739600" cy="4086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3A9C461-329C-88AF-C839-2FE808D32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04" y="1072439"/>
            <a:ext cx="4750070" cy="404397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27CAB96-3E32-7E73-DE19-109EEF8170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14" y="1080563"/>
            <a:ext cx="1600230" cy="189376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E42848C-53D7-7641-052D-63FA0EB0D0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99" y="2218399"/>
            <a:ext cx="1695440" cy="183290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4420531-F8F6-6EF5-79CA-C8F8D84F10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09" y="1080564"/>
            <a:ext cx="1600230" cy="181546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067D062-5EDE-1D73-E523-DA5B3D7CCE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14" y="3364089"/>
            <a:ext cx="1538289" cy="169561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53F4BCA1-069D-267A-5C5E-96F6822B5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28" y="3353551"/>
            <a:ext cx="1600230" cy="17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57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>
            <a:extLst>
              <a:ext uri="{FF2B5EF4-FFF2-40B4-BE49-F238E27FC236}">
                <a16:creationId xmlns:a16="http://schemas.microsoft.com/office/drawing/2014/main" id="{3B9A4CC6-5ECD-2A68-3D6C-B2795CADF28F}"/>
              </a:ext>
            </a:extLst>
          </p:cNvPr>
          <p:cNvSpPr/>
          <p:nvPr/>
        </p:nvSpPr>
        <p:spPr>
          <a:xfrm>
            <a:off x="2376000" y="216000"/>
            <a:ext cx="5326560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7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The global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mean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energy budget</a:t>
            </a:r>
          </a:p>
        </p:txBody>
      </p:sp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36D7310-DCDC-DA84-E3C2-422048835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72" y="1351943"/>
            <a:ext cx="4916180" cy="3248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F9BE56E8-BB9A-D759-5FD4-53CFA57E43D2}"/>
                  </a:ext>
                </a:extLst>
              </p:cNvPr>
              <p:cNvSpPr txBox="1"/>
              <p:nvPr/>
            </p:nvSpPr>
            <p:spPr>
              <a:xfrm>
                <a:off x="5689118" y="1479893"/>
                <a:ext cx="3040479" cy="37010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it-IT" sz="2400" b="1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sz="2400" b="1" i="1" smtClean="0">
                                  <a:ln>
                                    <a:solidFill>
                                      <a:srgbClr val="00B050"/>
                                    </a:solidFill>
                                  </a:ln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b="1" i="1" smtClean="0">
                                      <a:ln>
                                        <a:solidFill>
                                          <a:srgbClr val="00B050"/>
                                        </a:solidFill>
                                      </a:ln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n>
                                        <a:solidFill>
                                          <a:srgbClr val="00B050"/>
                                        </a:solidFill>
                                      </a:ln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n>
                                        <a:solidFill>
                                          <a:srgbClr val="00B050"/>
                                        </a:solidFill>
                                      </a:ln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it-IT" sz="2400" b="1" i="1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2400" b="1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sz="2400" b="1" i="1" smtClean="0">
                                  <a:ln>
                                    <a:solidFill>
                                      <a:srgbClr val="00B050"/>
                                    </a:solidFill>
                                  </a:ln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b="1" i="1" smtClean="0">
                                      <a:ln>
                                        <a:solidFill>
                                          <a:srgbClr val="00B050"/>
                                        </a:solidFill>
                                      </a:ln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n>
                                        <a:solidFill>
                                          <a:srgbClr val="00B050"/>
                                        </a:solidFill>
                                      </a:ln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n>
                                        <a:solidFill>
                                          <a:srgbClr val="00B050"/>
                                        </a:solidFill>
                                      </a:ln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it-IT" sz="2400" b="1" i="1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2400" b="1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sz="2400" b="1" i="1" smtClean="0">
                                  <a:ln>
                                    <a:solidFill>
                                      <a:srgbClr val="00B050"/>
                                    </a:solidFill>
                                  </a:ln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b="1" i="1" smtClean="0">
                                      <a:ln>
                                        <a:solidFill>
                                          <a:srgbClr val="00B050"/>
                                        </a:solidFill>
                                      </a:ln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n>
                                        <a:solidFill>
                                          <a:srgbClr val="00B050"/>
                                        </a:solidFill>
                                      </a:ln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n>
                                        <a:solidFill>
                                          <a:srgbClr val="00B050"/>
                                        </a:solidFill>
                                      </a:ln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it-IT" sz="2400" b="1" i="1" smtClean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sz="2400" b="1" i="1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it-IT" sz="2400" b="1" dirty="0">
                  <a:ln>
                    <a:solidFill>
                      <a:srgbClr val="00B050"/>
                    </a:solidFill>
                  </a:ln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F9BE56E8-BB9A-D759-5FD4-53CFA57E4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118" y="1479893"/>
                <a:ext cx="3040479" cy="3701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6EEE6A2-F46C-06BF-7FBB-AC224FBA8491}"/>
                  </a:ext>
                </a:extLst>
              </p:cNvPr>
              <p:cNvSpPr txBox="1"/>
              <p:nvPr/>
            </p:nvSpPr>
            <p:spPr>
              <a:xfrm>
                <a:off x="5689119" y="2765430"/>
                <a:ext cx="3040479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it-IT" sz="2400" b="1" i="1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sz="2400" b="1" i="1" smtClean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b="1" i="1" smtClean="0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it-IT" sz="2400" b="1" i="1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2400" b="1" i="1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sz="2400" b="1" i="1" smtClean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b="1" i="1" smtClean="0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it-IT" sz="2400" b="1" i="1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2400" b="1" i="1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sz="2400" b="1" i="1" smtClean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b="1" i="1" smtClean="0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it-IT" sz="2400" b="1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sz="2400" b="1" i="1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it-IT" sz="2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6EEE6A2-F46C-06BF-7FBB-AC224FBA8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119" y="2765430"/>
                <a:ext cx="304047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62BCC73-207F-E39E-D17E-AF25084E03DE}"/>
                  </a:ext>
                </a:extLst>
              </p:cNvPr>
              <p:cNvSpPr txBox="1"/>
              <p:nvPr/>
            </p:nvSpPr>
            <p:spPr>
              <a:xfrm>
                <a:off x="5689119" y="4031452"/>
                <a:ext cx="4026881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it-IT" sz="2400" b="1" i="1" smtClean="0">
                              <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sz="2400" b="1" i="1" smtClean="0">
                                  <a:ln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</a:ln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b="1" i="1" smtClean="0">
                                      <a:ln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</a:ln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n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</a:ln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n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</a:ln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it-IT" sz="2400" b="1" i="1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2400" b="1" i="1" smtClean="0">
                              <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sz="2400" b="1" i="1" smtClean="0">
                                  <a:ln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</a:ln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b="1" i="1" smtClean="0">
                                      <a:ln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</a:ln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n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</a:ln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n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</a:ln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it-IT" sz="2400" b="1" i="1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2400" b="1" i="1" smtClean="0">
                              <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sz="2400" b="1" i="1" smtClean="0">
                                  <a:ln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</a:ln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b="1" i="1" smtClean="0">
                                      <a:ln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</a:ln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n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</a:ln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n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</a:ln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sz="2400" b="1" i="1" smtClean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2400" b="1" i="1">
                              <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sz="2400" b="1" i="1">
                                  <a:ln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</a:ln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b="1" i="1">
                                      <a:ln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</a:ln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ln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</a:ln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n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</a:ln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it-IT" sz="2400" b="1" i="1" smtClean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sz="2400" b="1" i="1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it-IT" sz="2400" b="1" dirty="0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62BCC73-207F-E39E-D17E-AF25084E0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119" y="4031452"/>
                <a:ext cx="402688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E9C9E61-F10E-076F-BCE7-4A053436B6A9}"/>
              </a:ext>
            </a:extLst>
          </p:cNvPr>
          <p:cNvSpPr txBox="1"/>
          <p:nvPr/>
        </p:nvSpPr>
        <p:spPr>
          <a:xfrm>
            <a:off x="2442219" y="4552921"/>
            <a:ext cx="1160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(Wild 2015)</a:t>
            </a:r>
          </a:p>
        </p:txBody>
      </p:sp>
    </p:spTree>
    <p:extLst>
      <p:ext uri="{BB962C8B-B14F-4D97-AF65-F5344CB8AC3E}">
        <p14:creationId xmlns:p14="http://schemas.microsoft.com/office/powerpoint/2010/main" val="2887043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Dominant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wavenumbers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for DJF and JJA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extremes</a:t>
            </a:r>
            <a:endParaRPr lang="it-IT" sz="235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EA6DFF-FF9A-3B15-ADAD-41E343741D91}"/>
              </a:ext>
            </a:extLst>
          </p:cNvPr>
          <p:cNvSpPr txBox="1"/>
          <p:nvPr/>
        </p:nvSpPr>
        <p:spPr>
          <a:xfrm>
            <a:off x="203199" y="1591733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EAT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CC2084-9642-6D57-8692-6D4C7104EE9E}"/>
              </a:ext>
            </a:extLst>
          </p:cNvPr>
          <p:cNvSpPr txBox="1"/>
          <p:nvPr/>
        </p:nvSpPr>
        <p:spPr>
          <a:xfrm>
            <a:off x="201495" y="2867567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PAC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CBA0F9-B8AC-F6D1-86B9-1CD1F421BAD0}"/>
              </a:ext>
            </a:extLst>
          </p:cNvPr>
          <p:cNvSpPr txBox="1"/>
          <p:nvPr/>
        </p:nvSpPr>
        <p:spPr>
          <a:xfrm>
            <a:off x="201495" y="4064378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NH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B3A87F9-270E-02EC-51DE-C6B840F36D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2" r="53133" b="12798"/>
          <a:stretch/>
        </p:blipFill>
        <p:spPr>
          <a:xfrm>
            <a:off x="986400" y="1038033"/>
            <a:ext cx="2541600" cy="39204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4DBEFB5-D783-77FA-58DF-0D1334B793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53" t="87306" r="19964" b="-7245"/>
          <a:stretch/>
        </p:blipFill>
        <p:spPr>
          <a:xfrm>
            <a:off x="1595997" y="4958433"/>
            <a:ext cx="3621600" cy="8964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BFED913-969D-4371-E0E0-8FDB4ECBF3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774" b="12787"/>
          <a:stretch/>
        </p:blipFill>
        <p:spPr>
          <a:xfrm>
            <a:off x="3528000" y="1038033"/>
            <a:ext cx="2577600" cy="39204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2230297-802D-E755-73BB-3721551B1666}"/>
              </a:ext>
            </a:extLst>
          </p:cNvPr>
          <p:cNvSpPr txBox="1"/>
          <p:nvPr/>
        </p:nvSpPr>
        <p:spPr>
          <a:xfrm>
            <a:off x="6105600" y="1038033"/>
            <a:ext cx="388506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Looking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dominant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wavenumbers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population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of »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poleward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»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extreme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transports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k=2-4 </a:t>
            </a:r>
            <a:r>
              <a:rPr lang="it-IT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dominates</a:t>
            </a:r>
            <a:r>
              <a:rPr lang="it-IT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in DJF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k=4-6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dominates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JJA;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High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latitudinal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blockings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associated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with ultra-long (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mainly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k=3)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scales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DJF,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while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mentioned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waviness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of low-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latitudinal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high pressure systems in JJA,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coherently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with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Rossby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wavenumbers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associated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with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recurrent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heat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waves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in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NH’s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summer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(e.g.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Kornhuber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et al. 2019).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44861EA-5D66-3B95-E573-964A00A108CC}"/>
              </a:ext>
            </a:extLst>
          </p:cNvPr>
          <p:cNvSpPr txBox="1"/>
          <p:nvPr/>
        </p:nvSpPr>
        <p:spPr>
          <a:xfrm>
            <a:off x="2198755" y="726992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DJF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95E0D40-D846-78DE-35C9-60323627A2FC}"/>
              </a:ext>
            </a:extLst>
          </p:cNvPr>
          <p:cNvSpPr txBox="1"/>
          <p:nvPr/>
        </p:nvSpPr>
        <p:spPr>
          <a:xfrm>
            <a:off x="4753333" y="711572"/>
            <a:ext cx="7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JJA</a:t>
            </a:r>
          </a:p>
        </p:txBody>
      </p:sp>
    </p:spTree>
    <p:extLst>
      <p:ext uri="{BB962C8B-B14F-4D97-AF65-F5344CB8AC3E}">
        <p14:creationId xmlns:p14="http://schemas.microsoft.com/office/powerpoint/2010/main" val="2604673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2376000" y="216000"/>
            <a:ext cx="5326560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Summary</a:t>
            </a:r>
            <a:endParaRPr lang="it-IT" sz="360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6696000" y="2288880"/>
            <a:ext cx="3095280" cy="63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648720" y="4248000"/>
            <a:ext cx="2446560" cy="4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4"/>
          <p:cNvSpPr/>
          <p:nvPr/>
        </p:nvSpPr>
        <p:spPr>
          <a:xfrm>
            <a:off x="1584000" y="1440000"/>
            <a:ext cx="2734560" cy="4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5"/>
          <p:cNvSpPr/>
          <p:nvPr/>
        </p:nvSpPr>
        <p:spPr>
          <a:xfrm>
            <a:off x="411480" y="3750480"/>
            <a:ext cx="309528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6"/>
          <p:cNvSpPr/>
          <p:nvPr/>
        </p:nvSpPr>
        <p:spPr>
          <a:xfrm>
            <a:off x="6480000" y="4176000"/>
            <a:ext cx="367128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7"/>
          <p:cNvSpPr/>
          <p:nvPr/>
        </p:nvSpPr>
        <p:spPr>
          <a:xfrm>
            <a:off x="6552000" y="4758480"/>
            <a:ext cx="3168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8" name="Immagine 166"/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sp>
        <p:nvSpPr>
          <p:cNvPr id="170" name="CustomShape 9"/>
          <p:cNvSpPr/>
          <p:nvPr/>
        </p:nvSpPr>
        <p:spPr>
          <a:xfrm>
            <a:off x="611639" y="1461696"/>
            <a:ext cx="8363396" cy="4091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2900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The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zonal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mean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general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circulation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of the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atmosphere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has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been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evaluated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in CMIP models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through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integration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of radiative/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heat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fluxes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at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the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interfaces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;</a:t>
            </a: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FFFFFF"/>
              </a:solidFill>
              <a:latin typeface="Abadi" panose="020B0604020104020204" pitchFamily="34" charset="0"/>
              <a:ea typeface="DejaVu Sans"/>
            </a:endParaRPr>
          </a:p>
          <a:p>
            <a:pPr marL="342900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The inter—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hemispheric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asymmetry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of energy budgets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produces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inconsistent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cross-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equatorial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transports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,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reverbering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in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misplacement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of the ITCZ,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excessive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impact of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anthropogenic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aerosol forcing;</a:t>
            </a: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FFFFFF"/>
              </a:solidFill>
              <a:latin typeface="Abadi" panose="020B0604020104020204" pitchFamily="34" charset="0"/>
              <a:ea typeface="DejaVu Sans"/>
            </a:endParaRPr>
          </a:p>
          <a:p>
            <a:pPr marL="342900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Zonal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wavenumber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decomposition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of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meridional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energy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transports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in the NH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mid-latitudes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reflects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the non-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linearity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of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baroclinic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activity and the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relevance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of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planetary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eddy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transports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 for the dynamics in the </a:t>
            </a:r>
            <a:r>
              <a:rPr lang="it-IT" sz="2000" spc="-1" dirty="0" err="1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channel</a:t>
            </a:r>
            <a:r>
              <a:rPr lang="it-IT" sz="2000" spc="-1" dirty="0">
                <a:solidFill>
                  <a:srgbClr val="FFFFFF"/>
                </a:solidFill>
                <a:latin typeface="Abadi" panose="020B0604020104020204" pitchFamily="34" charset="0"/>
                <a:ea typeface="DejaVu Sans"/>
              </a:rPr>
              <a:t>;</a:t>
            </a:r>
          </a:p>
          <a:p>
            <a:pPr>
              <a:lnSpc>
                <a:spcPct val="100000"/>
              </a:lnSpc>
            </a:pPr>
            <a:endParaRPr lang="it-IT" sz="2000" b="0" strike="noStrike" spc="-1" dirty="0">
              <a:latin typeface="Abadi" panose="020B0604020104020204" pitchFamily="34" charset="0"/>
            </a:endParaRPr>
          </a:p>
        </p:txBody>
      </p:sp>
      <p:pic>
        <p:nvPicPr>
          <p:cNvPr id="179" name="Elemento grafico 19"/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534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2376000" y="216000"/>
            <a:ext cx="5326560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References</a:t>
            </a:r>
            <a:endParaRPr lang="it-IT" sz="360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6696000" y="2288880"/>
            <a:ext cx="3095280" cy="63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648720" y="4248000"/>
            <a:ext cx="2446560" cy="4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4"/>
          <p:cNvSpPr/>
          <p:nvPr/>
        </p:nvSpPr>
        <p:spPr>
          <a:xfrm>
            <a:off x="1584000" y="1440000"/>
            <a:ext cx="2734560" cy="4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5"/>
          <p:cNvSpPr/>
          <p:nvPr/>
        </p:nvSpPr>
        <p:spPr>
          <a:xfrm>
            <a:off x="411480" y="3750480"/>
            <a:ext cx="309528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6"/>
          <p:cNvSpPr/>
          <p:nvPr/>
        </p:nvSpPr>
        <p:spPr>
          <a:xfrm>
            <a:off x="6480000" y="4176000"/>
            <a:ext cx="367128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7"/>
          <p:cNvSpPr/>
          <p:nvPr/>
        </p:nvSpPr>
        <p:spPr>
          <a:xfrm>
            <a:off x="6552000" y="4758480"/>
            <a:ext cx="3168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8" name="Immagine 166"/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79" name="Elemento grafico 19"/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4464DB-57A2-CD83-FDF8-061AAD601FDD}"/>
              </a:ext>
            </a:extLst>
          </p:cNvPr>
          <p:cNvSpPr txBox="1"/>
          <p:nvPr/>
        </p:nvSpPr>
        <p:spPr>
          <a:xfrm>
            <a:off x="215598" y="1053345"/>
            <a:ext cx="950193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Ambaum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M. H. P.: Thermal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Physics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of the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Atmosphere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Wiley-Blackwell (2010)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Graversen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R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. G. and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Burtu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M.: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Arctic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amplification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enhanced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by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latent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energy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transport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of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atmospheric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planetary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waves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Q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J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R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Meteorol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Soc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142, 2046–2054 (2016)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Liang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M.,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Czaja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A.,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Graversen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R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., and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Tailleux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R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.: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Poleward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energy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transport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: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is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the standard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definition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physically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relevant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at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all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time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scales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?,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Clim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Dyn 50:5, 50, 1785–1797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Lembo, V., Folini, D., Wild, M. and Lionello P.: Energy budgets and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transports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: global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evolution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and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spatial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patterns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during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the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twentieth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century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as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estimated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in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two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AMIP-like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experiments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. 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Clim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Dyn 48, 1793–1812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Lembo, V., Folini, D., Wild, M., and Lionello, P.: Inter-</a:t>
            </a:r>
            <a:r>
              <a:rPr lang="it-IT" sz="1400" b="1" i="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hemispheric</a:t>
            </a:r>
            <a:r>
              <a:rPr lang="it-IT" sz="1400" b="1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sz="1400" b="1" i="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differences</a:t>
            </a:r>
            <a:r>
              <a:rPr lang="it-IT" sz="1400" b="1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in energy budgets and cross-</a:t>
            </a:r>
            <a:r>
              <a:rPr lang="it-IT" sz="1400" b="1" i="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equatorial</a:t>
            </a:r>
            <a:r>
              <a:rPr lang="it-IT" sz="1400" b="1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sz="1400" b="1" i="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transport</a:t>
            </a:r>
            <a:r>
              <a:rPr lang="it-IT" sz="1400" b="1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sz="1400" b="1" i="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anomalies</a:t>
            </a:r>
            <a:r>
              <a:rPr lang="it-IT" sz="1400" b="1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sz="1400" b="1" i="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during</a:t>
            </a:r>
            <a:r>
              <a:rPr lang="it-IT" sz="1400" b="1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the 20th </a:t>
            </a:r>
            <a:r>
              <a:rPr lang="it-IT" sz="1400" b="1" i="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century</a:t>
            </a:r>
            <a:r>
              <a:rPr lang="it-IT" sz="1400" b="1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. </a:t>
            </a:r>
            <a:r>
              <a:rPr lang="it-IT" sz="1400" b="1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Clim</a:t>
            </a:r>
            <a:r>
              <a:rPr lang="it-IT" sz="1400" b="1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Dyn 53:1</a:t>
            </a:r>
            <a:r>
              <a:rPr lang="it-IT" sz="1400" b="1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, 115-135 (2019)</a:t>
            </a:r>
            <a:endParaRPr lang="it-IT" sz="14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Lembo, V.,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Lunkeit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,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F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., and Lucarini, V.: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TheDiaTo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(v1.0) – a new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diagnostic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tool for water, energy and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entropy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budgets in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climate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models,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Geosci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. Model Dev., 12, 3805–3834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Lembo, V., Fabiano,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F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.,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Galfi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, V. M.,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Graversen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,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R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., Lucarini, V., and Messori, G.: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Meridional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energy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transport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extremes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and the general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circulation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of NH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mid-latitudes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: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dominant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weather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regimes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and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preferred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zonal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Abadi" panose="020B0604020104020204" pitchFamily="34" charset="0"/>
              </a:rPr>
              <a:t>wavenumbers</a:t>
            </a:r>
            <a:r>
              <a:rPr lang="it-IT" sz="1400" b="1" dirty="0">
                <a:solidFill>
                  <a:schemeClr val="bg1"/>
                </a:solidFill>
                <a:latin typeface="Abadi" panose="020B0604020104020204" pitchFamily="34" charset="0"/>
              </a:rPr>
              <a:t>, </a:t>
            </a:r>
            <a:r>
              <a:rPr lang="it-IT" sz="1400" b="1" i="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Weather</a:t>
            </a:r>
            <a:r>
              <a:rPr lang="it-IT" sz="1400" b="1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sz="1400" b="1" i="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Clim</a:t>
            </a:r>
            <a:r>
              <a:rPr lang="it-IT" sz="1400" b="1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it-IT" sz="1400" b="1" i="0" dirty="0" err="1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Dynam</a:t>
            </a:r>
            <a:r>
              <a:rPr lang="it-IT" sz="1400" b="1" i="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, 3, 1037–1062 (2022)</a:t>
            </a:r>
            <a:endParaRPr lang="it-IT" sz="14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Messori, G. and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Czaja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A., On the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sporadic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nature of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meridional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heat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transport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by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transient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eddies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.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Q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J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R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Meteorol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Soc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139(673), 999-1008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(2013)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Messori, G. and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Czaja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A., On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local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and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zonal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pulses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of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atmospheric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heat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transport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in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reanalysis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data.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Q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J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R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Meteorol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Soc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</a:t>
            </a:r>
            <a:r>
              <a:rPr lang="it-IT" sz="1400" dirty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141(691), 2376-2389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(2015)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Novak, L., M.H.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Ambaum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and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R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.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Tailleux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, 2015: The Life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Cycle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of the North Atlantic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Storm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Track.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J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.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Atmos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. Sci.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Wild, M. The global energy balance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as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represented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in CMIP6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climate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models. 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Clim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Dyn 55, 553–577 (2020)</a:t>
            </a:r>
          </a:p>
        </p:txBody>
      </p:sp>
    </p:spTree>
    <p:extLst>
      <p:ext uri="{BB962C8B-B14F-4D97-AF65-F5344CB8AC3E}">
        <p14:creationId xmlns:p14="http://schemas.microsoft.com/office/powerpoint/2010/main" val="2022260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627305" y="170024"/>
            <a:ext cx="8673856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The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computation</a:t>
            </a:r>
            <a:r>
              <a:rPr lang="it-IT" sz="235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of the energy </a:t>
            </a:r>
            <a:r>
              <a:rPr lang="it-IT" sz="235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</a:t>
            </a:r>
            <a:endParaRPr lang="it-IT" sz="235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475B719-8084-D323-CEE4-047FC1329FD6}"/>
              </a:ext>
            </a:extLst>
          </p:cNvPr>
          <p:cNvSpPr txBox="1"/>
          <p:nvPr/>
        </p:nvSpPr>
        <p:spPr>
          <a:xfrm>
            <a:off x="849488" y="1118587"/>
            <a:ext cx="80687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In order to account for the net </a:t>
            </a:r>
            <a:r>
              <a:rPr lang="it-IT" sz="2400" dirty="0" err="1">
                <a:solidFill>
                  <a:schemeClr val="bg1"/>
                </a:solidFill>
                <a:latin typeface="Abadi" panose="020B0604020104020204" pitchFamily="34" charset="0"/>
              </a:rPr>
              <a:t>instantaneous</a:t>
            </a:r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 energy </a:t>
            </a:r>
            <a:r>
              <a:rPr lang="it-IT" sz="2400" dirty="0" err="1">
                <a:solidFill>
                  <a:schemeClr val="bg1"/>
                </a:solidFill>
                <a:latin typeface="Abadi" panose="020B0604020104020204" pitchFamily="34" charset="0"/>
              </a:rPr>
              <a:t>transport</a:t>
            </a:r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, one </a:t>
            </a:r>
            <a:r>
              <a:rPr lang="it-IT" sz="2400" dirty="0" err="1">
                <a:solidFill>
                  <a:schemeClr val="bg1"/>
                </a:solidFill>
                <a:latin typeface="Abadi" panose="020B0604020104020204" pitchFamily="34" charset="0"/>
              </a:rPr>
              <a:t>has</a:t>
            </a:r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Abadi" panose="020B0604020104020204" pitchFamily="34" charset="0"/>
              </a:rPr>
              <a:t>remove</a:t>
            </a:r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 the mass </a:t>
            </a:r>
            <a:r>
              <a:rPr lang="it-IT" sz="2400" dirty="0" err="1">
                <a:solidFill>
                  <a:schemeClr val="bg1"/>
                </a:solidFill>
                <a:latin typeface="Abadi" panose="020B0604020104020204" pitchFamily="34" charset="0"/>
              </a:rPr>
              <a:t>contribution</a:t>
            </a:r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 from the </a:t>
            </a:r>
            <a:r>
              <a:rPr lang="it-IT" sz="2400" dirty="0" err="1">
                <a:solidFill>
                  <a:schemeClr val="bg1"/>
                </a:solidFill>
                <a:latin typeface="Abadi" panose="020B0604020104020204" pitchFamily="34" charset="0"/>
              </a:rPr>
              <a:t>zonal</a:t>
            </a:r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badi" panose="020B0604020104020204" pitchFamily="34" charset="0"/>
              </a:rPr>
              <a:t>mean</a:t>
            </a:r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 component (cfr. </a:t>
            </a:r>
            <a:r>
              <a:rPr lang="it-IT" sz="2400" dirty="0" err="1">
                <a:solidFill>
                  <a:schemeClr val="bg1"/>
                </a:solidFill>
                <a:latin typeface="Abadi" panose="020B0604020104020204" pitchFamily="34" charset="0"/>
              </a:rPr>
              <a:t>Liang</a:t>
            </a:r>
            <a:r>
              <a:rPr lang="it-IT" sz="2400" dirty="0">
                <a:solidFill>
                  <a:schemeClr val="bg1"/>
                </a:solidFill>
                <a:latin typeface="Abadi" panose="020B0604020104020204" pitchFamily="34" charset="0"/>
              </a:rPr>
              <a:t> et al. 2017):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B7B9C5E-13C6-41C7-1F5A-49326FE5E536}"/>
                  </a:ext>
                </a:extLst>
              </p:cNvPr>
              <p:cNvSpPr txBox="1"/>
              <p:nvPr/>
            </p:nvSpPr>
            <p:spPr>
              <a:xfrm>
                <a:off x="1165300" y="2835275"/>
                <a:ext cx="4106611" cy="3459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it-IT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p>
                              <m:r>
                                <a:rPr lang="it-IT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  <m:sup>
                              <m:r>
                                <a:rPr lang="it-IT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it-IT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B7B9C5E-13C6-41C7-1F5A-49326FE5E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300" y="2835275"/>
                <a:ext cx="4106611" cy="345929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1241B9D-C821-07FC-CEF5-FF29B6F1BA9A}"/>
              </a:ext>
            </a:extLst>
          </p:cNvPr>
          <p:cNvSpPr txBox="1"/>
          <p:nvPr/>
        </p:nvSpPr>
        <p:spPr>
          <a:xfrm>
            <a:off x="5271911" y="2719539"/>
            <a:ext cx="4445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Abadi" panose="020B0604020104020204" pitchFamily="34" charset="0"/>
              </a:rPr>
              <a:t>{ } : </a:t>
            </a:r>
            <a:r>
              <a:rPr lang="it-IT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vertical</a:t>
            </a:r>
            <a:r>
              <a:rPr lang="it-IT" sz="16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mean</a:t>
            </a:r>
            <a:endParaRPr lang="it-IT" sz="16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latin typeface="Abadi" panose="020B0604020104020204" pitchFamily="34" charset="0"/>
              </a:rPr>
              <a:t>[ ] : </a:t>
            </a:r>
            <a:r>
              <a:rPr lang="it-IT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zonal</a:t>
            </a:r>
            <a:r>
              <a:rPr lang="it-IT" sz="16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mean</a:t>
            </a:r>
            <a:endParaRPr lang="it-IT" sz="16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it-IT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Dagger</a:t>
            </a:r>
            <a:r>
              <a:rPr lang="it-IT" sz="1600" dirty="0">
                <a:solidFill>
                  <a:schemeClr val="bg1"/>
                </a:solidFill>
                <a:latin typeface="Abadi" panose="020B0604020104020204" pitchFamily="34" charset="0"/>
              </a:rPr>
              <a:t>: </a:t>
            </a:r>
            <a:r>
              <a:rPr lang="it-IT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departure</a:t>
            </a:r>
            <a:r>
              <a:rPr lang="it-IT" sz="1600" dirty="0">
                <a:solidFill>
                  <a:schemeClr val="bg1"/>
                </a:solidFill>
                <a:latin typeface="Abadi" panose="020B0604020104020204" pitchFamily="34" charset="0"/>
              </a:rPr>
              <a:t> from the </a:t>
            </a:r>
            <a:r>
              <a:rPr lang="it-IT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vertical</a:t>
            </a:r>
            <a:r>
              <a:rPr lang="it-IT" sz="16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mean</a:t>
            </a:r>
            <a:endParaRPr lang="it-IT" sz="1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F9BB70C-5A7F-0010-C9E4-6C6D21BC7632}"/>
              </a:ext>
            </a:extLst>
          </p:cNvPr>
          <p:cNvSpPr txBox="1"/>
          <p:nvPr/>
        </p:nvSpPr>
        <p:spPr>
          <a:xfrm>
            <a:off x="986400" y="4063534"/>
            <a:ext cx="815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badi" panose="020B0604020104020204" pitchFamily="34" charset="0"/>
              </a:rPr>
              <a:t>The first </a:t>
            </a:r>
            <a:r>
              <a:rPr lang="it-IT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term</a:t>
            </a:r>
            <a:r>
              <a:rPr lang="it-IT" sz="2000" dirty="0">
                <a:solidFill>
                  <a:schemeClr val="bg1"/>
                </a:solidFill>
                <a:latin typeface="Abadi" panose="020B0604020104020204" pitchFamily="34" charset="0"/>
              </a:rPr>
              <a:t> on the </a:t>
            </a:r>
            <a:r>
              <a:rPr lang="it-IT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rhs</a:t>
            </a:r>
            <a:r>
              <a:rPr lang="it-IT" sz="2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recognized</a:t>
            </a:r>
            <a:r>
              <a:rPr lang="it-IT" sz="2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as</a:t>
            </a:r>
            <a:r>
              <a:rPr lang="it-IT" sz="2000" dirty="0">
                <a:solidFill>
                  <a:schemeClr val="bg1"/>
                </a:solidFill>
                <a:latin typeface="Abadi" panose="020B0604020104020204" pitchFamily="34" charset="0"/>
              </a:rPr>
              <a:t> the </a:t>
            </a:r>
            <a:r>
              <a:rPr lang="it-IT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wave</a:t>
            </a:r>
            <a:r>
              <a:rPr lang="it-IT" sz="2000" dirty="0">
                <a:solidFill>
                  <a:schemeClr val="bg1"/>
                </a:solidFill>
                <a:latin typeface="Abadi" panose="020B0604020104020204" pitchFamily="34" charset="0"/>
              </a:rPr>
              <a:t> zero energy </a:t>
            </a:r>
            <a:r>
              <a:rPr lang="it-IT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transport</a:t>
            </a:r>
            <a:r>
              <a:rPr lang="it-IT" sz="2000" dirty="0">
                <a:solidFill>
                  <a:schemeClr val="bg1"/>
                </a:solidFill>
                <a:latin typeface="Abadi" panose="020B0604020104020204" pitchFamily="34" charset="0"/>
              </a:rPr>
              <a:t> component</a:t>
            </a:r>
          </a:p>
        </p:txBody>
      </p:sp>
    </p:spTree>
    <p:extLst>
      <p:ext uri="{BB962C8B-B14F-4D97-AF65-F5344CB8AC3E}">
        <p14:creationId xmlns:p14="http://schemas.microsoft.com/office/powerpoint/2010/main" val="671290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>
            <a:extLst>
              <a:ext uri="{FF2B5EF4-FFF2-40B4-BE49-F238E27FC236}">
                <a16:creationId xmlns:a16="http://schemas.microsoft.com/office/drawing/2014/main" id="{3B9A4CC6-5ECD-2A68-3D6C-B2795CADF28F}"/>
              </a:ext>
            </a:extLst>
          </p:cNvPr>
          <p:cNvSpPr/>
          <p:nvPr/>
        </p:nvSpPr>
        <p:spPr>
          <a:xfrm>
            <a:off x="1682232" y="216000"/>
            <a:ext cx="6716160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7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From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inhomogeneous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heating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to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transports</a:t>
            </a:r>
            <a:endParaRPr lang="it-IT" sz="360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5745B13-A37F-B01A-D1BD-C2B614413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78" y="1045190"/>
            <a:ext cx="4547902" cy="266577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70571D6-3329-E884-09FF-C79C6E8D8080}"/>
              </a:ext>
            </a:extLst>
          </p:cNvPr>
          <p:cNvSpPr txBox="1"/>
          <p:nvPr/>
        </p:nvSpPr>
        <p:spPr>
          <a:xfrm>
            <a:off x="4397931" y="3710960"/>
            <a:ext cx="1818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(Lembo et al. 2017)</a:t>
            </a:r>
          </a:p>
        </p:txBody>
      </p:sp>
    </p:spTree>
    <p:extLst>
      <p:ext uri="{BB962C8B-B14F-4D97-AF65-F5344CB8AC3E}">
        <p14:creationId xmlns:p14="http://schemas.microsoft.com/office/powerpoint/2010/main" val="3438865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5745B13-A37F-B01A-D1BD-C2B614413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78" y="1046732"/>
            <a:ext cx="4547902" cy="266577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488DFB5-42DA-AC3D-2883-296FD7012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870" y="1044204"/>
            <a:ext cx="4547902" cy="26657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336AC7F-DDB6-8120-F799-88D61E011691}"/>
                  </a:ext>
                </a:extLst>
              </p:cNvPr>
              <p:cNvSpPr txBox="1"/>
              <p:nvPr/>
            </p:nvSpPr>
            <p:spPr>
              <a:xfrm>
                <a:off x="3617255" y="4063785"/>
                <a:ext cx="2915230" cy="377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i="1" smtClean="0">
                                  <a:ln>
                                    <a:solidFill>
                                      <a:srgbClr val="00B050"/>
                                    </a:solidFill>
                                  </a:ln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n>
                                    <a:solidFill>
                                      <a:srgbClr val="00B050"/>
                                    </a:solidFill>
                                  </a:ln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n>
                                    <a:solidFill>
                                      <a:srgbClr val="00B050"/>
                                    </a:solidFill>
                                  </a:ln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b="0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acc>
                      <m:r>
                        <a:rPr lang="en-US" b="0" i="1" smtClean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1" smtClean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0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b="0" i="1" smtClean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ln>
                    <a:solidFill>
                      <a:srgbClr val="00B050"/>
                    </a:solidFill>
                  </a:ln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336AC7F-DDB6-8120-F799-88D61E011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7255" y="4063785"/>
                <a:ext cx="2915230" cy="3770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1B15C3B-D5DC-89A8-B7BD-C8A49BE6203C}"/>
                  </a:ext>
                </a:extLst>
              </p:cNvPr>
              <p:cNvSpPr txBox="1"/>
              <p:nvPr/>
            </p:nvSpPr>
            <p:spPr>
              <a:xfrm>
                <a:off x="3617255" y="4459547"/>
                <a:ext cx="2915230" cy="377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i="1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i="1" smtClean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b="0" i="1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b="0" i="1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acc>
                      <m:r>
                        <a:rPr lang="en-US" b="0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0" i="1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b="0" i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1B15C3B-D5DC-89A8-B7BD-C8A49BE62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7255" y="4459547"/>
                <a:ext cx="2915230" cy="3770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9EF438C-6FB6-0A79-73FD-95819631CB58}"/>
                  </a:ext>
                </a:extLst>
              </p:cNvPr>
              <p:cNvSpPr txBox="1"/>
              <p:nvPr/>
            </p:nvSpPr>
            <p:spPr>
              <a:xfrm>
                <a:off x="3605531" y="4860084"/>
                <a:ext cx="2915230" cy="377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i="1" smtClean="0">
                              <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i="1" smtClean="0">
                                  <a:ln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</a:ln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n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</a:ln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n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</a:ln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b="0" i="1" smtClean="0">
                              <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b="0" i="1" smtClean="0">
                              <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acc>
                      <m:r>
                        <a:rPr lang="en-US" b="0" i="1" smtClean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1" smtClean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0" i="1" smtClean="0">
                              <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n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b="0" i="1" smtClean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9EF438C-6FB6-0A79-73FD-95819631C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531" y="4860084"/>
                <a:ext cx="2915230" cy="3770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stomShape 1">
            <a:extLst>
              <a:ext uri="{FF2B5EF4-FFF2-40B4-BE49-F238E27FC236}">
                <a16:creationId xmlns:a16="http://schemas.microsoft.com/office/drawing/2014/main" id="{31F4B5F3-0FCF-C345-24B3-249D328DDFFC}"/>
              </a:ext>
            </a:extLst>
          </p:cNvPr>
          <p:cNvSpPr/>
          <p:nvPr/>
        </p:nvSpPr>
        <p:spPr>
          <a:xfrm>
            <a:off x="1682232" y="216000"/>
            <a:ext cx="6716160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7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From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inhomogeneous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heating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to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transports</a:t>
            </a:r>
            <a:endParaRPr lang="it-IT" sz="360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8B4CB4E-9C0C-CA5A-4377-AA3A84D38F99}"/>
              </a:ext>
            </a:extLst>
          </p:cNvPr>
          <p:cNvSpPr txBox="1"/>
          <p:nvPr/>
        </p:nvSpPr>
        <p:spPr>
          <a:xfrm>
            <a:off x="4397931" y="3710960"/>
            <a:ext cx="1818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(Lembo et al. 2017)</a:t>
            </a:r>
          </a:p>
        </p:txBody>
      </p:sp>
    </p:spTree>
    <p:extLst>
      <p:ext uri="{BB962C8B-B14F-4D97-AF65-F5344CB8AC3E}">
        <p14:creationId xmlns:p14="http://schemas.microsoft.com/office/powerpoint/2010/main" val="57221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9C25794-A9D0-1EDC-2FC4-363A2DA186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33435" r="49051" b="25045"/>
          <a:stretch/>
        </p:blipFill>
        <p:spPr>
          <a:xfrm>
            <a:off x="433662" y="2028093"/>
            <a:ext cx="4536312" cy="223089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F87FFB3-DA60-6BDB-E105-924CA500FD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10" r="-3693"/>
          <a:stretch/>
        </p:blipFill>
        <p:spPr>
          <a:xfrm>
            <a:off x="5227569" y="1071806"/>
            <a:ext cx="4172400" cy="4310555"/>
          </a:xfrm>
          <a:prstGeom prst="rect">
            <a:avLst/>
          </a:prstGeom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1682232" y="216000"/>
            <a:ext cx="6716160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7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The general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circulation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of the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atmosphere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and the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oceans</a:t>
            </a:r>
            <a:endParaRPr lang="it-IT" sz="360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215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1682232" y="216000"/>
            <a:ext cx="6716160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A (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very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)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inefficient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thermal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engine</a:t>
            </a:r>
            <a:endParaRPr lang="it-IT" sz="360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01642EB-1999-AEA9-3959-F9161A077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675" y="1456710"/>
            <a:ext cx="4153540" cy="270974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0EA0DEF-3F3A-48CD-51DA-B835EA7EB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10" y="1502390"/>
            <a:ext cx="4547902" cy="266577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351602-D8A3-FDC8-D73D-D91134499869}"/>
              </a:ext>
            </a:extLst>
          </p:cNvPr>
          <p:cNvSpPr txBox="1"/>
          <p:nvPr/>
        </p:nvSpPr>
        <p:spPr>
          <a:xfrm>
            <a:off x="2038553" y="4166450"/>
            <a:ext cx="1818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(Lembo et al. 2017)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7ECEF93-DFC0-C996-EEF5-C580B5583B0D}"/>
              </a:ext>
            </a:extLst>
          </p:cNvPr>
          <p:cNvSpPr txBox="1"/>
          <p:nvPr/>
        </p:nvSpPr>
        <p:spPr>
          <a:xfrm>
            <a:off x="6434706" y="4166449"/>
            <a:ext cx="2568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Adapted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from </a:t>
            </a:r>
            <a:r>
              <a:rPr lang="it-IT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Ambaum</a:t>
            </a:r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 2010)</a:t>
            </a:r>
          </a:p>
        </p:txBody>
      </p:sp>
    </p:spTree>
    <p:extLst>
      <p:ext uri="{BB962C8B-B14F-4D97-AF65-F5344CB8AC3E}">
        <p14:creationId xmlns:p14="http://schemas.microsoft.com/office/powerpoint/2010/main" val="1283581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1682232" y="216000"/>
            <a:ext cx="6716160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A (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very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)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inefficient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thermal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engine</a:t>
            </a:r>
            <a:endParaRPr lang="it-IT" sz="360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01642EB-1999-AEA9-3959-F9161A077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675" y="1456710"/>
            <a:ext cx="4153540" cy="270974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C4E03AE-B9B6-6202-744F-919D5D120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17" y="1456710"/>
            <a:ext cx="4754990" cy="27046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8368745-9B68-B7AD-607B-D52B34421021}"/>
                  </a:ext>
                </a:extLst>
              </p:cNvPr>
              <p:cNvSpPr txBox="1"/>
              <p:nvPr/>
            </p:nvSpPr>
            <p:spPr>
              <a:xfrm>
                <a:off x="745200" y="4528456"/>
                <a:ext cx="2484663" cy="718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𝟎𝟓𝟕</m:t>
                      </m:r>
                    </m:oMath>
                  </m:oMathPara>
                </a14:m>
                <a:endParaRPr lang="it-IT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8368745-9B68-B7AD-607B-D52B34421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00" y="4528456"/>
                <a:ext cx="2484663" cy="7188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32D1054D-DF29-119D-2FA0-3109F0D57492}"/>
              </a:ext>
            </a:extLst>
          </p:cNvPr>
          <p:cNvSpPr txBox="1"/>
          <p:nvPr/>
        </p:nvSpPr>
        <p:spPr>
          <a:xfrm>
            <a:off x="3738399" y="4463815"/>
            <a:ext cx="5849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For T1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emission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temperature of the net surplus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region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, T2 the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emission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temperature of the net deficit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region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(Lucarini et al. 2011)</a:t>
            </a:r>
          </a:p>
        </p:txBody>
      </p:sp>
    </p:spTree>
    <p:extLst>
      <p:ext uri="{BB962C8B-B14F-4D97-AF65-F5344CB8AC3E}">
        <p14:creationId xmlns:p14="http://schemas.microsoft.com/office/powerpoint/2010/main" val="201841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66">
            <a:extLst>
              <a:ext uri="{FF2B5EF4-FFF2-40B4-BE49-F238E27FC236}">
                <a16:creationId xmlns:a16="http://schemas.microsoft.com/office/drawing/2014/main" id="{E65FA5BA-EB81-8702-E3D4-ACEBDBB99504}"/>
              </a:ext>
            </a:extLst>
          </p:cNvPr>
          <p:cNvPicPr/>
          <p:nvPr/>
        </p:nvPicPr>
        <p:blipFill>
          <a:blip r:embed="rId2"/>
          <a:stretch/>
        </p:blipFill>
        <p:spPr>
          <a:xfrm rot="31800">
            <a:off x="8818560" y="292320"/>
            <a:ext cx="896040" cy="638280"/>
          </a:xfrm>
          <a:prstGeom prst="rect">
            <a:avLst/>
          </a:prstGeom>
          <a:ln>
            <a:noFill/>
          </a:ln>
        </p:spPr>
      </p:pic>
      <p:pic>
        <p:nvPicPr>
          <p:cNvPr id="11" name="Elemento grafico 19">
            <a:extLst>
              <a:ext uri="{FF2B5EF4-FFF2-40B4-BE49-F238E27FC236}">
                <a16:creationId xmlns:a16="http://schemas.microsoft.com/office/drawing/2014/main" id="{318EAEFA-4198-1C96-0164-448C82861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4000" y="353880"/>
            <a:ext cx="482400" cy="44424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B3CDB254-1C9A-AD84-2871-55B49AD5C20C}"/>
              </a:ext>
            </a:extLst>
          </p:cNvPr>
          <p:cNvSpPr/>
          <p:nvPr/>
        </p:nvSpPr>
        <p:spPr>
          <a:xfrm>
            <a:off x="1682232" y="216000"/>
            <a:ext cx="6716160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 fontScale="7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Model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representation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of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meridional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enthalpy</a:t>
            </a:r>
            <a:r>
              <a:rPr lang="it-IT" sz="3600" b="1" spc="-1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r>
              <a:rPr lang="it-IT" sz="3600" b="1" spc="-1" dirty="0" err="1">
                <a:solidFill>
                  <a:srgbClr val="FFFFFF"/>
                </a:solidFill>
                <a:latin typeface="Abadi" panose="020B0604020104020204" pitchFamily="34" charset="0"/>
              </a:rPr>
              <a:t>transports</a:t>
            </a:r>
            <a:endParaRPr lang="it-IT" sz="3600" b="1" spc="-1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pic>
        <p:nvPicPr>
          <p:cNvPr id="3" name="Immagine 9">
            <a:extLst>
              <a:ext uri="{FF2B5EF4-FFF2-40B4-BE49-F238E27FC236}">
                <a16:creationId xmlns:a16="http://schemas.microsoft.com/office/drawing/2014/main" id="{3AEAD57A-9204-075D-7D6D-239452AA1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09" y="934560"/>
            <a:ext cx="3785937" cy="45708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AC2DA80-F665-6205-07A6-6DD669791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312" y="1329836"/>
            <a:ext cx="4165600" cy="22606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01A652-54AD-D02E-7A59-3DB40C7B9B70}"/>
              </a:ext>
            </a:extLst>
          </p:cNvPr>
          <p:cNvSpPr txBox="1"/>
          <p:nvPr/>
        </p:nvSpPr>
        <p:spPr>
          <a:xfrm>
            <a:off x="5040313" y="3985541"/>
            <a:ext cx="4230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Despite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reasonable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agreement on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peak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location,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peak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magnitudes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range by 20% of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median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badi" panose="020B0604020104020204" pitchFamily="34" charset="0"/>
              </a:rPr>
              <a:t>value</a:t>
            </a:r>
            <a:r>
              <a:rPr lang="it-IT" dirty="0">
                <a:solidFill>
                  <a:schemeClr val="bg1"/>
                </a:solidFill>
                <a:latin typeface="Abadi" panose="020B0604020104020204" pitchFamily="34" charset="0"/>
              </a:rPr>
              <a:t>…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D9E065A-A041-ADA8-6C41-3ADAA17D2CE8}"/>
              </a:ext>
            </a:extLst>
          </p:cNvPr>
          <p:cNvSpPr txBox="1"/>
          <p:nvPr/>
        </p:nvSpPr>
        <p:spPr>
          <a:xfrm>
            <a:off x="6213942" y="3590436"/>
            <a:ext cx="1818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badi" panose="020B0604020104020204" pitchFamily="34" charset="0"/>
              </a:rPr>
              <a:t>(Lembo et al. 2020)</a:t>
            </a:r>
          </a:p>
        </p:txBody>
      </p:sp>
    </p:spTree>
    <p:extLst>
      <p:ext uri="{BB962C8B-B14F-4D97-AF65-F5344CB8AC3E}">
        <p14:creationId xmlns:p14="http://schemas.microsoft.com/office/powerpoint/2010/main" val="27454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E5F7D37-DD0A-BB41-8E67-79CD6536F321}">
  <we:reference id="4b785c87-866c-4bad-85d8-5d1ae467ac9a" version="3.3.0.0" store="EXCatalog" storeType="EXCatalog"/>
  <we:alternateReferences>
    <we:reference id="WA104381909" version="3.3.0.0" store="it-IT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10453</TotalTime>
  <Words>2038</Words>
  <Application>Microsoft Macintosh PowerPoint</Application>
  <PresentationFormat>Personalizzato</PresentationFormat>
  <Paragraphs>187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0" baseType="lpstr">
      <vt:lpstr>Abadi</vt:lpstr>
      <vt:lpstr>Arial</vt:lpstr>
      <vt:lpstr>Cambria Math</vt:lpstr>
      <vt:lpstr>Courier New</vt:lpstr>
      <vt:lpstr>Symbol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Metropolis</dc:title>
  <dc:subject/>
  <dc:creator/>
  <dc:description/>
  <cp:lastModifiedBy>valerio lembo</cp:lastModifiedBy>
  <cp:revision>57</cp:revision>
  <dcterms:created xsi:type="dcterms:W3CDTF">2020-07-10T08:38:33Z</dcterms:created>
  <dcterms:modified xsi:type="dcterms:W3CDTF">2023-04-03T07:54:05Z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Personalizzato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