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89" r:id="rId4"/>
    <p:sldId id="258" r:id="rId5"/>
    <p:sldId id="264" r:id="rId6"/>
    <p:sldId id="262" r:id="rId7"/>
    <p:sldId id="269" r:id="rId8"/>
    <p:sldId id="268" r:id="rId9"/>
    <p:sldId id="290" r:id="rId10"/>
    <p:sldId id="271" r:id="rId11"/>
    <p:sldId id="291" r:id="rId12"/>
    <p:sldId id="274" r:id="rId13"/>
    <p:sldId id="275" r:id="rId14"/>
    <p:sldId id="292" r:id="rId15"/>
    <p:sldId id="277" r:id="rId16"/>
    <p:sldId id="276" r:id="rId17"/>
    <p:sldId id="278" r:id="rId18"/>
    <p:sldId id="293" r:id="rId19"/>
    <p:sldId id="279" r:id="rId20"/>
    <p:sldId id="284" r:id="rId21"/>
    <p:sldId id="286" r:id="rId22"/>
    <p:sldId id="25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D1606-9AF3-48A3-AC35-02A5852BD38F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985D28F-6CB4-4C8D-B94C-92C1935F3276}">
      <dgm:prSet phldrT="[文本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Data sources: Unstructured/semi-structured geoscience literature.</a:t>
          </a:r>
          <a:r>
            <a:rPr lang="en-US" sz="1200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Data pre-processing: 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1.</a:t>
          </a:r>
          <a:r>
            <a:rPr lang="en-US" altLang="zh-CN" sz="1200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Cleaning and denoising.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2. Standardization, merging and aligning knowledge.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3. Rule set.</a:t>
          </a:r>
          <a:endParaRPr lang="zh-CN" altLang="en-US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</dgm:t>
    </dgm:pt>
    <dgm:pt modelId="{5DB004CA-3AB2-45DF-8F88-65CD74A68ABF}" type="parTrans" cxnId="{8CBBBAEB-4721-442A-BAAD-204A5B9420E4}">
      <dgm:prSet/>
      <dgm:spPr/>
      <dgm:t>
        <a:bodyPr/>
        <a:lstStyle/>
        <a:p>
          <a:endParaRPr lang="zh-CN" altLang="en-US"/>
        </a:p>
      </dgm:t>
    </dgm:pt>
    <dgm:pt modelId="{117A54FE-9355-44C4-ACB6-6F5F93D42DEC}" type="sibTrans" cxnId="{8CBBBAEB-4721-442A-BAAD-204A5B9420E4}">
      <dgm:prSet/>
      <dgm:spPr/>
      <dgm:t>
        <a:bodyPr/>
        <a:lstStyle/>
        <a:p>
          <a:endParaRPr lang="zh-CN" altLang="en-US"/>
        </a:p>
      </dgm:t>
    </dgm:pt>
    <dgm:pt modelId="{8AA98593-4693-488B-8295-8C4C8FC772D7}">
      <dgm:prSet phldrT="[文本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1. Schema layer-</a:t>
          </a:r>
          <a:r>
            <a:rPr lang="en-US" altLang="zh-CN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Conceptual ontology layer</a:t>
          </a:r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 (Sedimentary facies layer).</a:t>
          </a:r>
        </a:p>
        <a:p>
          <a:pPr algn="l"/>
          <a:endParaRPr 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algn="l"/>
          <a:r>
            <a:rPr lang="en-US" altLang="zh-CN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2. Data layer-Attribute data layer (Facies marker layer).</a:t>
          </a:r>
          <a:endParaRPr lang="zh-CN" alt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73E35D58-92CD-4CD4-8EC3-DE7A2B93A772}" type="parTrans" cxnId="{08AFB2B6-1063-445F-A9EF-B0DCFB6F435A}">
      <dgm:prSet/>
      <dgm:spPr/>
      <dgm:t>
        <a:bodyPr/>
        <a:lstStyle/>
        <a:p>
          <a:endParaRPr lang="zh-CN" altLang="en-US"/>
        </a:p>
      </dgm:t>
    </dgm:pt>
    <dgm:pt modelId="{05820F6E-A21A-451F-9AC7-EDC92DEEFB01}" type="sibTrans" cxnId="{08AFB2B6-1063-445F-A9EF-B0DCFB6F435A}">
      <dgm:prSet/>
      <dgm:spPr/>
      <dgm:t>
        <a:bodyPr/>
        <a:lstStyle/>
        <a:p>
          <a:endParaRPr lang="zh-CN" altLang="en-US"/>
        </a:p>
      </dgm:t>
    </dgm:pt>
    <dgm:pt modelId="{11781EF6-E6EC-468F-B20B-0968552A301C}">
      <dgm:prSet phldrT="[文本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Construction knowledge </a:t>
          </a:r>
          <a:r>
            <a:rPr lang="en-US" altLang="zh-CN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system</a:t>
          </a:r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.</a:t>
          </a:r>
        </a:p>
        <a:p>
          <a:pPr algn="l"/>
          <a:endParaRPr 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algn="l"/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Knowledge storage.</a:t>
          </a:r>
        </a:p>
        <a:p>
          <a:pPr algn="l"/>
          <a:endParaRPr 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algn="l"/>
          <a:r>
            <a:rPr lang="en-US" altLang="zh-CN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Knowledge representation.</a:t>
          </a:r>
          <a:endParaRPr lang="zh-CN" alt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</dgm:t>
    </dgm:pt>
    <dgm:pt modelId="{72D7AAA5-8490-405B-BF76-57C9D6FFE42B}" type="parTrans" cxnId="{186DB268-9B07-453F-A593-84446707D143}">
      <dgm:prSet/>
      <dgm:spPr/>
      <dgm:t>
        <a:bodyPr/>
        <a:lstStyle/>
        <a:p>
          <a:endParaRPr lang="zh-CN" altLang="en-US"/>
        </a:p>
      </dgm:t>
    </dgm:pt>
    <dgm:pt modelId="{F8AB9930-38D1-45C2-BE02-35AD33286030}" type="sibTrans" cxnId="{186DB268-9B07-453F-A593-84446707D143}">
      <dgm:prSet/>
      <dgm:spPr/>
      <dgm:t>
        <a:bodyPr/>
        <a:lstStyle/>
        <a:p>
          <a:endParaRPr lang="zh-CN" altLang="en-US"/>
        </a:p>
      </dgm:t>
    </dgm:pt>
    <dgm:pt modelId="{0B18CD06-E17B-4150-AF2E-BA95862570DE}">
      <dgm:prSet phldrT="[文本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altLang="en-US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Domain ontology and triple</a:t>
          </a:r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s</a:t>
          </a:r>
          <a:r>
            <a:rPr lang="en-US" altLang="en-US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 modeling.</a:t>
          </a:r>
        </a:p>
        <a:p>
          <a:pPr algn="l"/>
          <a:endParaRPr lang="en-US" altLang="zh-CN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algn="l"/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Knowledge storage.</a:t>
          </a:r>
        </a:p>
        <a:p>
          <a:pPr algn="l"/>
          <a:endParaRPr lang="en-US" altLang="zh-CN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algn="l"/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Visualization, query, and retrieve.</a:t>
          </a:r>
          <a:endParaRPr lang="zh-CN" altLang="zh-CN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algn="l"/>
          <a:endParaRPr lang="zh-CN" altLang="en-US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</dgm:t>
    </dgm:pt>
    <dgm:pt modelId="{3A8A679F-865E-465E-A8B4-393EB0A7AE43}" type="parTrans" cxnId="{04CB1E52-43D3-4A07-8A1C-B4530311B183}">
      <dgm:prSet/>
      <dgm:spPr/>
      <dgm:t>
        <a:bodyPr/>
        <a:lstStyle/>
        <a:p>
          <a:endParaRPr lang="zh-CN" altLang="en-US"/>
        </a:p>
      </dgm:t>
    </dgm:pt>
    <dgm:pt modelId="{92E1375F-48FD-4F95-B24F-67C9B1F5EC19}" type="sibTrans" cxnId="{04CB1E52-43D3-4A07-8A1C-B4530311B183}">
      <dgm:prSet/>
      <dgm:spPr/>
      <dgm:t>
        <a:bodyPr/>
        <a:lstStyle/>
        <a:p>
          <a:endParaRPr lang="zh-CN" altLang="en-US"/>
        </a:p>
      </dgm:t>
    </dgm:pt>
    <dgm:pt modelId="{F179CC2A-5631-4FB0-80F6-3D51A7D6ADD9}">
      <dgm:prSet phldrT="[文本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200" kern="1200" dirty="0">
              <a:solidFill>
                <a:prstClr val="black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Reasoning principles and model design</a:t>
          </a:r>
          <a:r>
            <a:rPr lang="en-US" altLang="zh-CN" sz="1200" kern="1200" dirty="0">
              <a:solidFill>
                <a:prstClr val="black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.</a:t>
          </a:r>
        </a:p>
        <a:p>
          <a:pPr algn="l"/>
          <a:endParaRPr lang="en-US" altLang="zh-CN" sz="1200" kern="1200" dirty="0">
            <a:solidFill>
              <a:prstClr val="black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algn="l"/>
          <a:r>
            <a:rPr lang="en-US" altLang="zh-CN" sz="1200" kern="1200" dirty="0">
              <a:solidFill>
                <a:prstClr val="black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Reasoning algorithm and system development process.</a:t>
          </a:r>
        </a:p>
        <a:p>
          <a:pPr algn="l"/>
          <a:endParaRPr lang="en-US" altLang="zh-CN" sz="1200" kern="1200" dirty="0">
            <a:solidFill>
              <a:prstClr val="black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algn="l"/>
          <a:r>
            <a:rPr lang="en-US" altLang="zh-CN" sz="1200" kern="1200" dirty="0">
              <a:solidFill>
                <a:prstClr val="black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Reasoning results and quality assessment.</a:t>
          </a:r>
        </a:p>
      </dgm:t>
    </dgm:pt>
    <dgm:pt modelId="{E79DEA25-24C7-4E8C-8B3D-9E7A0347ACD9}" type="parTrans" cxnId="{0212394C-AB7F-4282-AE72-883BB67077FB}">
      <dgm:prSet/>
      <dgm:spPr/>
      <dgm:t>
        <a:bodyPr/>
        <a:lstStyle/>
        <a:p>
          <a:endParaRPr lang="zh-CN" altLang="en-US"/>
        </a:p>
      </dgm:t>
    </dgm:pt>
    <dgm:pt modelId="{3D920986-551C-475F-9004-ED3E3EE00816}" type="sibTrans" cxnId="{0212394C-AB7F-4282-AE72-883BB67077FB}">
      <dgm:prSet/>
      <dgm:spPr/>
      <dgm:t>
        <a:bodyPr/>
        <a:lstStyle/>
        <a:p>
          <a:endParaRPr lang="zh-CN" altLang="en-US"/>
        </a:p>
      </dgm:t>
    </dgm:pt>
    <dgm:pt modelId="{0370DD9B-4D0F-4A0D-B92E-21B73DC728E5}" type="pres">
      <dgm:prSet presAssocID="{52CD1606-9AF3-48A3-AC35-02A5852BD38F}" presName="Name0" presStyleCnt="0">
        <dgm:presLayoutVars>
          <dgm:dir/>
          <dgm:resizeHandles val="exact"/>
        </dgm:presLayoutVars>
      </dgm:prSet>
      <dgm:spPr/>
    </dgm:pt>
    <dgm:pt modelId="{72316916-4A37-4472-AB88-7E268E37808E}" type="pres">
      <dgm:prSet presAssocID="{E985D28F-6CB4-4C8D-B94C-92C1935F3276}" presName="composite" presStyleCnt="0"/>
      <dgm:spPr/>
    </dgm:pt>
    <dgm:pt modelId="{EC0244CB-5D21-4619-8505-1009E163EA68}" type="pres">
      <dgm:prSet presAssocID="{E985D28F-6CB4-4C8D-B94C-92C1935F3276}" presName="imagSh" presStyleLbl="bgImgPlace1" presStyleIdx="0" presStyleCnt="5" custScaleX="195524" custScaleY="276535" custLinFactNeighborX="-3" custLinFactNeighborY="10130"/>
      <dgm:spPr/>
    </dgm:pt>
    <dgm:pt modelId="{BBB34BDF-DD47-4DC3-A369-1311D4561B8C}" type="pres">
      <dgm:prSet presAssocID="{E985D28F-6CB4-4C8D-B94C-92C1935F3276}" presName="txNode" presStyleLbl="node1" presStyleIdx="0" presStyleCnt="5" custScaleX="183749" custScaleY="218897" custLinFactNeighborX="3460" custLinFactNeighborY="10227">
        <dgm:presLayoutVars>
          <dgm:bulletEnabled val="1"/>
        </dgm:presLayoutVars>
      </dgm:prSet>
      <dgm:spPr/>
    </dgm:pt>
    <dgm:pt modelId="{2C6E628D-5AE0-4449-83EC-1AA39826179E}" type="pres">
      <dgm:prSet presAssocID="{117A54FE-9355-44C4-ACB6-6F5F93D42DEC}" presName="sibTrans" presStyleLbl="sibTrans2D1" presStyleIdx="0" presStyleCnt="4" custScaleY="141433"/>
      <dgm:spPr/>
    </dgm:pt>
    <dgm:pt modelId="{CC9445D2-CAE2-4192-9449-B09C9F6EBB54}" type="pres">
      <dgm:prSet presAssocID="{117A54FE-9355-44C4-ACB6-6F5F93D42DEC}" presName="connTx" presStyleLbl="sibTrans2D1" presStyleIdx="0" presStyleCnt="4"/>
      <dgm:spPr/>
    </dgm:pt>
    <dgm:pt modelId="{479B535A-8D51-44A0-9FDB-35E65137D0B4}" type="pres">
      <dgm:prSet presAssocID="{8AA98593-4693-488B-8295-8C4C8FC772D7}" presName="composite" presStyleCnt="0"/>
      <dgm:spPr/>
    </dgm:pt>
    <dgm:pt modelId="{38161B8B-4876-47FC-9E7A-C0092F636642}" type="pres">
      <dgm:prSet presAssocID="{8AA98593-4693-488B-8295-8C4C8FC772D7}" presName="imagSh" presStyleLbl="bgImgPlace1" presStyleIdx="1" presStyleCnt="5" custScaleX="195524" custScaleY="276535" custLinFactNeighborX="-4142" custLinFactNeighborY="10130"/>
      <dgm:spPr/>
    </dgm:pt>
    <dgm:pt modelId="{A2C76B04-0A85-4433-997B-B29FCEEC9340}" type="pres">
      <dgm:prSet presAssocID="{8AA98593-4693-488B-8295-8C4C8FC772D7}" presName="txNode" presStyleLbl="node1" presStyleIdx="1" presStyleCnt="5" custScaleX="174950" custScaleY="218897" custLinFactNeighborX="2595" custLinFactNeighborY="10767">
        <dgm:presLayoutVars>
          <dgm:bulletEnabled val="1"/>
        </dgm:presLayoutVars>
      </dgm:prSet>
      <dgm:spPr/>
    </dgm:pt>
    <dgm:pt modelId="{72B61A93-A708-4091-83BA-27C175A2F693}" type="pres">
      <dgm:prSet presAssocID="{05820F6E-A21A-451F-9AC7-EDC92DEEFB01}" presName="sibTrans" presStyleLbl="sibTrans2D1" presStyleIdx="1" presStyleCnt="4" custScaleY="141433"/>
      <dgm:spPr/>
    </dgm:pt>
    <dgm:pt modelId="{128387A8-ECC5-484D-A9D1-86582EDAAD53}" type="pres">
      <dgm:prSet presAssocID="{05820F6E-A21A-451F-9AC7-EDC92DEEFB01}" presName="connTx" presStyleLbl="sibTrans2D1" presStyleIdx="1" presStyleCnt="4"/>
      <dgm:spPr/>
    </dgm:pt>
    <dgm:pt modelId="{A9D6BB46-B72E-4AA0-866B-5BC7AE8E3EBA}" type="pres">
      <dgm:prSet presAssocID="{11781EF6-E6EC-468F-B20B-0968552A301C}" presName="composite" presStyleCnt="0"/>
      <dgm:spPr/>
    </dgm:pt>
    <dgm:pt modelId="{D6B835DF-6281-4D78-B59F-C5F288C2EF18}" type="pres">
      <dgm:prSet presAssocID="{11781EF6-E6EC-468F-B20B-0968552A301C}" presName="imagSh" presStyleLbl="bgImgPlace1" presStyleIdx="2" presStyleCnt="5" custScaleX="195524" custScaleY="276535" custLinFactNeighborX="-4142" custLinFactNeighborY="10130"/>
      <dgm:spPr/>
    </dgm:pt>
    <dgm:pt modelId="{9E9938E2-3105-4804-9101-4088E77E009D}" type="pres">
      <dgm:prSet presAssocID="{11781EF6-E6EC-468F-B20B-0968552A301C}" presName="txNode" presStyleLbl="node1" presStyleIdx="2" presStyleCnt="5" custScaleX="193920" custScaleY="218897" custLinFactNeighborX="-1523" custLinFactNeighborY="11240">
        <dgm:presLayoutVars>
          <dgm:bulletEnabled val="1"/>
        </dgm:presLayoutVars>
      </dgm:prSet>
      <dgm:spPr/>
    </dgm:pt>
    <dgm:pt modelId="{B1A190C8-0453-4E42-BD80-08EA6973950E}" type="pres">
      <dgm:prSet presAssocID="{F8AB9930-38D1-45C2-BE02-35AD33286030}" presName="sibTrans" presStyleLbl="sibTrans2D1" presStyleIdx="2" presStyleCnt="4" custScaleX="88273" custScaleY="141433"/>
      <dgm:spPr/>
    </dgm:pt>
    <dgm:pt modelId="{FC539750-5746-4D65-AE36-171E32E53C7C}" type="pres">
      <dgm:prSet presAssocID="{F8AB9930-38D1-45C2-BE02-35AD33286030}" presName="connTx" presStyleLbl="sibTrans2D1" presStyleIdx="2" presStyleCnt="4"/>
      <dgm:spPr/>
    </dgm:pt>
    <dgm:pt modelId="{D623DCA0-D17F-4223-B2DA-D5F0F79ADC0E}" type="pres">
      <dgm:prSet presAssocID="{0B18CD06-E17B-4150-AF2E-BA95862570DE}" presName="composite" presStyleCnt="0"/>
      <dgm:spPr/>
    </dgm:pt>
    <dgm:pt modelId="{16777E1B-7113-42F2-B859-C0752BCAA84B}" type="pres">
      <dgm:prSet presAssocID="{0B18CD06-E17B-4150-AF2E-BA95862570DE}" presName="imagSh" presStyleLbl="bgImgPlace1" presStyleIdx="3" presStyleCnt="5" custScaleX="195524" custScaleY="276535" custLinFactNeighborX="-4142" custLinFactNeighborY="10130"/>
      <dgm:spPr/>
    </dgm:pt>
    <dgm:pt modelId="{96A3CC7C-C390-4472-AA73-0AC132BB4EA3}" type="pres">
      <dgm:prSet presAssocID="{0B18CD06-E17B-4150-AF2E-BA95862570DE}" presName="txNode" presStyleLbl="node1" presStyleIdx="3" presStyleCnt="5" custScaleX="186732" custScaleY="218897" custLinFactNeighborY="10767">
        <dgm:presLayoutVars>
          <dgm:bulletEnabled val="1"/>
        </dgm:presLayoutVars>
      </dgm:prSet>
      <dgm:spPr/>
    </dgm:pt>
    <dgm:pt modelId="{9F6253A1-B3B2-43F9-BACC-22A5C70AE12D}" type="pres">
      <dgm:prSet presAssocID="{92E1375F-48FD-4F95-B24F-67C9B1F5EC19}" presName="sibTrans" presStyleLbl="sibTrans2D1" presStyleIdx="3" presStyleCnt="4" custScaleY="141433"/>
      <dgm:spPr/>
    </dgm:pt>
    <dgm:pt modelId="{FD426DEF-B577-47D1-8ED4-17D0B6FC7126}" type="pres">
      <dgm:prSet presAssocID="{92E1375F-48FD-4F95-B24F-67C9B1F5EC19}" presName="connTx" presStyleLbl="sibTrans2D1" presStyleIdx="3" presStyleCnt="4"/>
      <dgm:spPr/>
    </dgm:pt>
    <dgm:pt modelId="{49811410-6417-4A29-A967-07A2507C09DF}" type="pres">
      <dgm:prSet presAssocID="{F179CC2A-5631-4FB0-80F6-3D51A7D6ADD9}" presName="composite" presStyleCnt="0"/>
      <dgm:spPr/>
    </dgm:pt>
    <dgm:pt modelId="{6F7629FE-F2FD-4B31-9B0D-714B91A6ED48}" type="pres">
      <dgm:prSet presAssocID="{F179CC2A-5631-4FB0-80F6-3D51A7D6ADD9}" presName="imagSh" presStyleLbl="bgImgPlace1" presStyleIdx="4" presStyleCnt="5" custScaleX="195524" custScaleY="276535" custLinFactNeighborX="-4142" custLinFactNeighborY="10130"/>
      <dgm:spPr/>
    </dgm:pt>
    <dgm:pt modelId="{277552C6-133B-4DD8-86E6-D3B0B8D9ACC8}" type="pres">
      <dgm:prSet presAssocID="{F179CC2A-5631-4FB0-80F6-3D51A7D6ADD9}" presName="txNode" presStyleLbl="node1" presStyleIdx="4" presStyleCnt="5" custScaleX="175817" custScaleY="218897" custLinFactNeighborX="-539" custLinFactNeighborY="10766">
        <dgm:presLayoutVars>
          <dgm:bulletEnabled val="1"/>
        </dgm:presLayoutVars>
      </dgm:prSet>
      <dgm:spPr/>
    </dgm:pt>
  </dgm:ptLst>
  <dgm:cxnLst>
    <dgm:cxn modelId="{9991EB36-2546-4AF6-B668-9242838BB2D4}" type="presOf" srcId="{E985D28F-6CB4-4C8D-B94C-92C1935F3276}" destId="{BBB34BDF-DD47-4DC3-A369-1311D4561B8C}" srcOrd="0" destOrd="0" presId="urn:microsoft.com/office/officeart/2005/8/layout/hProcess10"/>
    <dgm:cxn modelId="{6B4D3F40-4946-4889-AF9A-B52859EC645D}" type="presOf" srcId="{05820F6E-A21A-451F-9AC7-EDC92DEEFB01}" destId="{72B61A93-A708-4091-83BA-27C175A2F693}" srcOrd="0" destOrd="0" presId="urn:microsoft.com/office/officeart/2005/8/layout/hProcess10"/>
    <dgm:cxn modelId="{141F5748-AEAE-40AD-BD62-6F828CD916CB}" type="presOf" srcId="{52CD1606-9AF3-48A3-AC35-02A5852BD38F}" destId="{0370DD9B-4D0F-4A0D-B92E-21B73DC728E5}" srcOrd="0" destOrd="0" presId="urn:microsoft.com/office/officeart/2005/8/layout/hProcess10"/>
    <dgm:cxn modelId="{186DB268-9B07-453F-A593-84446707D143}" srcId="{52CD1606-9AF3-48A3-AC35-02A5852BD38F}" destId="{11781EF6-E6EC-468F-B20B-0968552A301C}" srcOrd="2" destOrd="0" parTransId="{72D7AAA5-8490-405B-BF76-57C9D6FFE42B}" sibTransId="{F8AB9930-38D1-45C2-BE02-35AD33286030}"/>
    <dgm:cxn modelId="{87D6C269-81DE-4D63-A87C-0A5FA3C5807D}" type="presOf" srcId="{F8AB9930-38D1-45C2-BE02-35AD33286030}" destId="{FC539750-5746-4D65-AE36-171E32E53C7C}" srcOrd="1" destOrd="0" presId="urn:microsoft.com/office/officeart/2005/8/layout/hProcess10"/>
    <dgm:cxn modelId="{0D6CF349-87BD-4685-91E5-4DA358A4634F}" type="presOf" srcId="{F8AB9930-38D1-45C2-BE02-35AD33286030}" destId="{B1A190C8-0453-4E42-BD80-08EA6973950E}" srcOrd="0" destOrd="0" presId="urn:microsoft.com/office/officeart/2005/8/layout/hProcess10"/>
    <dgm:cxn modelId="{0212394C-AB7F-4282-AE72-883BB67077FB}" srcId="{52CD1606-9AF3-48A3-AC35-02A5852BD38F}" destId="{F179CC2A-5631-4FB0-80F6-3D51A7D6ADD9}" srcOrd="4" destOrd="0" parTransId="{E79DEA25-24C7-4E8C-8B3D-9E7A0347ACD9}" sibTransId="{3D920986-551C-475F-9004-ED3E3EE00816}"/>
    <dgm:cxn modelId="{53CE3A4E-7E0A-4F65-B795-0609719E9E8D}" type="presOf" srcId="{05820F6E-A21A-451F-9AC7-EDC92DEEFB01}" destId="{128387A8-ECC5-484D-A9D1-86582EDAAD53}" srcOrd="1" destOrd="0" presId="urn:microsoft.com/office/officeart/2005/8/layout/hProcess10"/>
    <dgm:cxn modelId="{04CB1E52-43D3-4A07-8A1C-B4530311B183}" srcId="{52CD1606-9AF3-48A3-AC35-02A5852BD38F}" destId="{0B18CD06-E17B-4150-AF2E-BA95862570DE}" srcOrd="3" destOrd="0" parTransId="{3A8A679F-865E-465E-A8B4-393EB0A7AE43}" sibTransId="{92E1375F-48FD-4F95-B24F-67C9B1F5EC19}"/>
    <dgm:cxn modelId="{43A9F358-5CF5-46C8-A8B3-B3002920432B}" type="presOf" srcId="{0B18CD06-E17B-4150-AF2E-BA95862570DE}" destId="{96A3CC7C-C390-4472-AA73-0AC132BB4EA3}" srcOrd="0" destOrd="0" presId="urn:microsoft.com/office/officeart/2005/8/layout/hProcess10"/>
    <dgm:cxn modelId="{C25A3259-7142-4D5F-890D-91CFDB00AA41}" type="presOf" srcId="{117A54FE-9355-44C4-ACB6-6F5F93D42DEC}" destId="{2C6E628D-5AE0-4449-83EC-1AA39826179E}" srcOrd="0" destOrd="0" presId="urn:microsoft.com/office/officeart/2005/8/layout/hProcess10"/>
    <dgm:cxn modelId="{473FD97A-8F28-410B-8316-E6B7976FF648}" type="presOf" srcId="{92E1375F-48FD-4F95-B24F-67C9B1F5EC19}" destId="{9F6253A1-B3B2-43F9-BACC-22A5C70AE12D}" srcOrd="0" destOrd="0" presId="urn:microsoft.com/office/officeart/2005/8/layout/hProcess10"/>
    <dgm:cxn modelId="{9DB13D8D-D1C4-4D5C-9AE4-D252707F15BB}" type="presOf" srcId="{11781EF6-E6EC-468F-B20B-0968552A301C}" destId="{9E9938E2-3105-4804-9101-4088E77E009D}" srcOrd="0" destOrd="0" presId="urn:microsoft.com/office/officeart/2005/8/layout/hProcess10"/>
    <dgm:cxn modelId="{08AFB2B6-1063-445F-A9EF-B0DCFB6F435A}" srcId="{52CD1606-9AF3-48A3-AC35-02A5852BD38F}" destId="{8AA98593-4693-488B-8295-8C4C8FC772D7}" srcOrd="1" destOrd="0" parTransId="{73E35D58-92CD-4CD4-8EC3-DE7A2B93A772}" sibTransId="{05820F6E-A21A-451F-9AC7-EDC92DEEFB01}"/>
    <dgm:cxn modelId="{0B7EC4BD-ADA3-4C35-A9AF-780E1DE3CD17}" type="presOf" srcId="{117A54FE-9355-44C4-ACB6-6F5F93D42DEC}" destId="{CC9445D2-CAE2-4192-9449-B09C9F6EBB54}" srcOrd="1" destOrd="0" presId="urn:microsoft.com/office/officeart/2005/8/layout/hProcess10"/>
    <dgm:cxn modelId="{2C13F2D8-034C-4DEE-9A36-582F35A221F0}" type="presOf" srcId="{92E1375F-48FD-4F95-B24F-67C9B1F5EC19}" destId="{FD426DEF-B577-47D1-8ED4-17D0B6FC7126}" srcOrd="1" destOrd="0" presId="urn:microsoft.com/office/officeart/2005/8/layout/hProcess10"/>
    <dgm:cxn modelId="{8CBBBAEB-4721-442A-BAAD-204A5B9420E4}" srcId="{52CD1606-9AF3-48A3-AC35-02A5852BD38F}" destId="{E985D28F-6CB4-4C8D-B94C-92C1935F3276}" srcOrd="0" destOrd="0" parTransId="{5DB004CA-3AB2-45DF-8F88-65CD74A68ABF}" sibTransId="{117A54FE-9355-44C4-ACB6-6F5F93D42DEC}"/>
    <dgm:cxn modelId="{41D116ED-E30C-4C4C-80CE-9EBFE98CC2C2}" type="presOf" srcId="{8AA98593-4693-488B-8295-8C4C8FC772D7}" destId="{A2C76B04-0A85-4433-997B-B29FCEEC9340}" srcOrd="0" destOrd="0" presId="urn:microsoft.com/office/officeart/2005/8/layout/hProcess10"/>
    <dgm:cxn modelId="{F1334AFE-5EBC-43C2-A950-708283EF5D3D}" type="presOf" srcId="{F179CC2A-5631-4FB0-80F6-3D51A7D6ADD9}" destId="{277552C6-133B-4DD8-86E6-D3B0B8D9ACC8}" srcOrd="0" destOrd="0" presId="urn:microsoft.com/office/officeart/2005/8/layout/hProcess10"/>
    <dgm:cxn modelId="{4DB9E09A-96B1-4EAF-9091-DE5A737869A0}" type="presParOf" srcId="{0370DD9B-4D0F-4A0D-B92E-21B73DC728E5}" destId="{72316916-4A37-4472-AB88-7E268E37808E}" srcOrd="0" destOrd="0" presId="urn:microsoft.com/office/officeart/2005/8/layout/hProcess10"/>
    <dgm:cxn modelId="{8820C67C-FCBB-4301-B32C-85A4583EE287}" type="presParOf" srcId="{72316916-4A37-4472-AB88-7E268E37808E}" destId="{EC0244CB-5D21-4619-8505-1009E163EA68}" srcOrd="0" destOrd="0" presId="urn:microsoft.com/office/officeart/2005/8/layout/hProcess10"/>
    <dgm:cxn modelId="{5E87D39D-AB34-455E-B6F4-515DEE8A9375}" type="presParOf" srcId="{72316916-4A37-4472-AB88-7E268E37808E}" destId="{BBB34BDF-DD47-4DC3-A369-1311D4561B8C}" srcOrd="1" destOrd="0" presId="urn:microsoft.com/office/officeart/2005/8/layout/hProcess10"/>
    <dgm:cxn modelId="{17EA5226-B0F2-4FE8-9012-C10883C63314}" type="presParOf" srcId="{0370DD9B-4D0F-4A0D-B92E-21B73DC728E5}" destId="{2C6E628D-5AE0-4449-83EC-1AA39826179E}" srcOrd="1" destOrd="0" presId="urn:microsoft.com/office/officeart/2005/8/layout/hProcess10"/>
    <dgm:cxn modelId="{BED6039C-58AB-4D41-A234-8A31AE9E7E13}" type="presParOf" srcId="{2C6E628D-5AE0-4449-83EC-1AA39826179E}" destId="{CC9445D2-CAE2-4192-9449-B09C9F6EBB54}" srcOrd="0" destOrd="0" presId="urn:microsoft.com/office/officeart/2005/8/layout/hProcess10"/>
    <dgm:cxn modelId="{3AB2DBE7-30CE-4B07-80E7-5D3634347C6F}" type="presParOf" srcId="{0370DD9B-4D0F-4A0D-B92E-21B73DC728E5}" destId="{479B535A-8D51-44A0-9FDB-35E65137D0B4}" srcOrd="2" destOrd="0" presId="urn:microsoft.com/office/officeart/2005/8/layout/hProcess10"/>
    <dgm:cxn modelId="{9309E542-9C3B-44BE-94EA-2771229270D6}" type="presParOf" srcId="{479B535A-8D51-44A0-9FDB-35E65137D0B4}" destId="{38161B8B-4876-47FC-9E7A-C0092F636642}" srcOrd="0" destOrd="0" presId="urn:microsoft.com/office/officeart/2005/8/layout/hProcess10"/>
    <dgm:cxn modelId="{EDE73248-A8FF-48D1-8669-50C15B61663B}" type="presParOf" srcId="{479B535A-8D51-44A0-9FDB-35E65137D0B4}" destId="{A2C76B04-0A85-4433-997B-B29FCEEC9340}" srcOrd="1" destOrd="0" presId="urn:microsoft.com/office/officeart/2005/8/layout/hProcess10"/>
    <dgm:cxn modelId="{9286E385-157F-4D0C-A4DC-AC50B5B983EB}" type="presParOf" srcId="{0370DD9B-4D0F-4A0D-B92E-21B73DC728E5}" destId="{72B61A93-A708-4091-83BA-27C175A2F693}" srcOrd="3" destOrd="0" presId="urn:microsoft.com/office/officeart/2005/8/layout/hProcess10"/>
    <dgm:cxn modelId="{C9C159EA-9CA7-4163-AC92-8977C299EE0B}" type="presParOf" srcId="{72B61A93-A708-4091-83BA-27C175A2F693}" destId="{128387A8-ECC5-484D-A9D1-86582EDAAD53}" srcOrd="0" destOrd="0" presId="urn:microsoft.com/office/officeart/2005/8/layout/hProcess10"/>
    <dgm:cxn modelId="{60D11A3F-17AF-40E4-AB1C-28B93198162B}" type="presParOf" srcId="{0370DD9B-4D0F-4A0D-B92E-21B73DC728E5}" destId="{A9D6BB46-B72E-4AA0-866B-5BC7AE8E3EBA}" srcOrd="4" destOrd="0" presId="urn:microsoft.com/office/officeart/2005/8/layout/hProcess10"/>
    <dgm:cxn modelId="{5B045DD3-E58B-4B39-8C4E-BB7E2E783E86}" type="presParOf" srcId="{A9D6BB46-B72E-4AA0-866B-5BC7AE8E3EBA}" destId="{D6B835DF-6281-4D78-B59F-C5F288C2EF18}" srcOrd="0" destOrd="0" presId="urn:microsoft.com/office/officeart/2005/8/layout/hProcess10"/>
    <dgm:cxn modelId="{B552FD1D-F042-4CD1-A304-E63E5EAF9071}" type="presParOf" srcId="{A9D6BB46-B72E-4AA0-866B-5BC7AE8E3EBA}" destId="{9E9938E2-3105-4804-9101-4088E77E009D}" srcOrd="1" destOrd="0" presId="urn:microsoft.com/office/officeart/2005/8/layout/hProcess10"/>
    <dgm:cxn modelId="{02079FF3-1F36-4342-96C6-4F999456643D}" type="presParOf" srcId="{0370DD9B-4D0F-4A0D-B92E-21B73DC728E5}" destId="{B1A190C8-0453-4E42-BD80-08EA6973950E}" srcOrd="5" destOrd="0" presId="urn:microsoft.com/office/officeart/2005/8/layout/hProcess10"/>
    <dgm:cxn modelId="{5E4D09E7-6E28-4AE0-BA81-8FD3744F303C}" type="presParOf" srcId="{B1A190C8-0453-4E42-BD80-08EA6973950E}" destId="{FC539750-5746-4D65-AE36-171E32E53C7C}" srcOrd="0" destOrd="0" presId="urn:microsoft.com/office/officeart/2005/8/layout/hProcess10"/>
    <dgm:cxn modelId="{D83F9889-39BC-4C7F-A034-B7FE4D692007}" type="presParOf" srcId="{0370DD9B-4D0F-4A0D-B92E-21B73DC728E5}" destId="{D623DCA0-D17F-4223-B2DA-D5F0F79ADC0E}" srcOrd="6" destOrd="0" presId="urn:microsoft.com/office/officeart/2005/8/layout/hProcess10"/>
    <dgm:cxn modelId="{3B7AF491-BE15-41BA-BA6F-EEFC3363C04C}" type="presParOf" srcId="{D623DCA0-D17F-4223-B2DA-D5F0F79ADC0E}" destId="{16777E1B-7113-42F2-B859-C0752BCAA84B}" srcOrd="0" destOrd="0" presId="urn:microsoft.com/office/officeart/2005/8/layout/hProcess10"/>
    <dgm:cxn modelId="{56B6FF92-587C-408F-BFE1-46CB5D6A3AB1}" type="presParOf" srcId="{D623DCA0-D17F-4223-B2DA-D5F0F79ADC0E}" destId="{96A3CC7C-C390-4472-AA73-0AC132BB4EA3}" srcOrd="1" destOrd="0" presId="urn:microsoft.com/office/officeart/2005/8/layout/hProcess10"/>
    <dgm:cxn modelId="{CF30BE86-3D33-4639-A6A9-366DA0C9F66E}" type="presParOf" srcId="{0370DD9B-4D0F-4A0D-B92E-21B73DC728E5}" destId="{9F6253A1-B3B2-43F9-BACC-22A5C70AE12D}" srcOrd="7" destOrd="0" presId="urn:microsoft.com/office/officeart/2005/8/layout/hProcess10"/>
    <dgm:cxn modelId="{6D792D0C-704C-4263-B7C4-165D72A8FECA}" type="presParOf" srcId="{9F6253A1-B3B2-43F9-BACC-22A5C70AE12D}" destId="{FD426DEF-B577-47D1-8ED4-17D0B6FC7126}" srcOrd="0" destOrd="0" presId="urn:microsoft.com/office/officeart/2005/8/layout/hProcess10"/>
    <dgm:cxn modelId="{C5F7A999-E19E-4827-99BA-1BA455E88500}" type="presParOf" srcId="{0370DD9B-4D0F-4A0D-B92E-21B73DC728E5}" destId="{49811410-6417-4A29-A967-07A2507C09DF}" srcOrd="8" destOrd="0" presId="urn:microsoft.com/office/officeart/2005/8/layout/hProcess10"/>
    <dgm:cxn modelId="{CB4B4ED7-447D-4735-ACAE-6F443029D9FB}" type="presParOf" srcId="{49811410-6417-4A29-A967-07A2507C09DF}" destId="{6F7629FE-F2FD-4B31-9B0D-714B91A6ED48}" srcOrd="0" destOrd="0" presId="urn:microsoft.com/office/officeart/2005/8/layout/hProcess10"/>
    <dgm:cxn modelId="{85900C21-4A8B-4444-94DA-F332AC66D0F6}" type="presParOf" srcId="{49811410-6417-4A29-A967-07A2507C09DF}" destId="{277552C6-133B-4DD8-86E6-D3B0B8D9ACC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244CB-5D21-4619-8505-1009E163EA68}">
      <dsp:nvSpPr>
        <dsp:cNvPr id="0" name=""/>
        <dsp:cNvSpPr/>
      </dsp:nvSpPr>
      <dsp:spPr>
        <a:xfrm>
          <a:off x="2386" y="1896588"/>
          <a:ext cx="1930616" cy="27305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34BDF-DD47-4DC3-A369-1311D4561B8C}">
      <dsp:nvSpPr>
        <dsp:cNvPr id="0" name=""/>
        <dsp:cNvSpPr/>
      </dsp:nvSpPr>
      <dsp:spPr>
        <a:xfrm>
          <a:off x="255454" y="2774550"/>
          <a:ext cx="1814349" cy="216140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Data sources: Unstructured/semi-structured geoscience literature.</a:t>
          </a:r>
          <a:r>
            <a:rPr lang="en-US" sz="1200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Data pre-processing: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1.</a:t>
          </a:r>
          <a:r>
            <a:rPr lang="en-US" altLang="zh-CN" sz="1200" kern="12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Cleaning and denoising.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2. Standardization, merging and aligning knowledge.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3. Rule set.</a:t>
          </a:r>
          <a:endParaRPr lang="zh-CN" altLang="en-US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</dsp:txBody>
      <dsp:txXfrm>
        <a:off x="308594" y="2827690"/>
        <a:ext cx="1708069" cy="2055122"/>
      </dsp:txXfrm>
    </dsp:sp>
    <dsp:sp modelId="{2C6E628D-5AE0-4449-83EC-1AA39826179E}">
      <dsp:nvSpPr>
        <dsp:cNvPr id="0" name=""/>
        <dsp:cNvSpPr/>
      </dsp:nvSpPr>
      <dsp:spPr>
        <a:xfrm>
          <a:off x="2088548" y="3094068"/>
          <a:ext cx="155545" cy="335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2088548" y="3161181"/>
        <a:ext cx="108882" cy="201337"/>
      </dsp:txXfrm>
    </dsp:sp>
    <dsp:sp modelId="{38161B8B-4876-47FC-9E7A-C0092F636642}">
      <dsp:nvSpPr>
        <dsp:cNvPr id="0" name=""/>
        <dsp:cNvSpPr/>
      </dsp:nvSpPr>
      <dsp:spPr>
        <a:xfrm>
          <a:off x="2377418" y="1896588"/>
          <a:ext cx="1930616" cy="27305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76B04-0A85-4433-997B-B29FCEEC9340}">
      <dsp:nvSpPr>
        <dsp:cNvPr id="0" name=""/>
        <dsp:cNvSpPr/>
      </dsp:nvSpPr>
      <dsp:spPr>
        <a:xfrm>
          <a:off x="2706255" y="2779882"/>
          <a:ext cx="1727467" cy="216140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1. Schema layer-</a:t>
          </a:r>
          <a:r>
            <a:rPr lang="en-US" altLang="zh-CN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Conceptual ontology layer</a:t>
          </a:r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 (Sedimentary facies layer).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2. Data layer-Attribute data layer (Facies marker layer).</a:t>
          </a:r>
          <a:endParaRPr lang="zh-CN" alt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2756851" y="2830478"/>
        <a:ext cx="1626275" cy="2060210"/>
      </dsp:txXfrm>
    </dsp:sp>
    <dsp:sp modelId="{72B61A93-A708-4091-83BA-27C175A2F693}">
      <dsp:nvSpPr>
        <dsp:cNvPr id="0" name=""/>
        <dsp:cNvSpPr/>
      </dsp:nvSpPr>
      <dsp:spPr>
        <a:xfrm>
          <a:off x="4462680" y="3094068"/>
          <a:ext cx="154645" cy="335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4462680" y="3161181"/>
        <a:ext cx="108252" cy="201337"/>
      </dsp:txXfrm>
    </dsp:sp>
    <dsp:sp modelId="{D6B835DF-6281-4D78-B59F-C5F288C2EF18}">
      <dsp:nvSpPr>
        <dsp:cNvPr id="0" name=""/>
        <dsp:cNvSpPr/>
      </dsp:nvSpPr>
      <dsp:spPr>
        <a:xfrm>
          <a:off x="4749878" y="1896588"/>
          <a:ext cx="1930616" cy="27305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938E2-3105-4804-9101-4088E77E009D}">
      <dsp:nvSpPr>
        <dsp:cNvPr id="0" name=""/>
        <dsp:cNvSpPr/>
      </dsp:nvSpPr>
      <dsp:spPr>
        <a:xfrm>
          <a:off x="4944398" y="2784553"/>
          <a:ext cx="1914778" cy="216140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Construction knowledge </a:t>
          </a:r>
          <a:r>
            <a:rPr lang="en-US" altLang="zh-CN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system</a:t>
          </a:r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Knowledge storage.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rPr>
            <a:t>Knowledge representation.</a:t>
          </a:r>
          <a:endParaRPr lang="zh-CN" altLang="en-US" sz="1200" kern="1200" dirty="0">
            <a:solidFill>
              <a:prstClr val="black"/>
            </a:solidFill>
            <a:latin typeface="+mn-lt"/>
            <a:ea typeface="+mn-ea"/>
            <a:cs typeface="Times New Roman" panose="02020603050405020304" pitchFamily="18" charset="0"/>
          </a:endParaRPr>
        </a:p>
      </dsp:txBody>
      <dsp:txXfrm>
        <a:off x="5000480" y="2840635"/>
        <a:ext cx="1802614" cy="2049238"/>
      </dsp:txXfrm>
    </dsp:sp>
    <dsp:sp modelId="{B1A190C8-0453-4E42-BD80-08EA6973950E}">
      <dsp:nvSpPr>
        <dsp:cNvPr id="0" name=""/>
        <dsp:cNvSpPr/>
      </dsp:nvSpPr>
      <dsp:spPr>
        <a:xfrm>
          <a:off x="6878909" y="3094068"/>
          <a:ext cx="165445" cy="335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6878909" y="3161181"/>
        <a:ext cx="115812" cy="201337"/>
      </dsp:txXfrm>
    </dsp:sp>
    <dsp:sp modelId="{16777E1B-7113-42F2-B859-C0752BCAA84B}">
      <dsp:nvSpPr>
        <dsp:cNvPr id="0" name=""/>
        <dsp:cNvSpPr/>
      </dsp:nvSpPr>
      <dsp:spPr>
        <a:xfrm>
          <a:off x="7215994" y="1896588"/>
          <a:ext cx="1930616" cy="27305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3CC7C-C390-4472-AA73-0AC132BB4EA3}">
      <dsp:nvSpPr>
        <dsp:cNvPr id="0" name=""/>
        <dsp:cNvSpPr/>
      </dsp:nvSpPr>
      <dsp:spPr>
        <a:xfrm>
          <a:off x="7461039" y="2779882"/>
          <a:ext cx="1843803" cy="216140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Domain ontology and triple</a:t>
          </a:r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s</a:t>
          </a:r>
          <a:r>
            <a:rPr lang="en-US" altLang="en-US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 modeling.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Knowledge storage.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Visualization, query, and retrieve.</a:t>
          </a:r>
          <a:endParaRPr lang="zh-CN" altLang="zh-CN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 dirty="0">
            <a:solidFill>
              <a:srgbClr val="002060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</dsp:txBody>
      <dsp:txXfrm>
        <a:off x="7515042" y="2833885"/>
        <a:ext cx="1735797" cy="2053396"/>
      </dsp:txXfrm>
    </dsp:sp>
    <dsp:sp modelId="{9F6253A1-B3B2-43F9-BACC-22A5C70AE12D}">
      <dsp:nvSpPr>
        <dsp:cNvPr id="0" name=""/>
        <dsp:cNvSpPr/>
      </dsp:nvSpPr>
      <dsp:spPr>
        <a:xfrm>
          <a:off x="9321614" y="3094068"/>
          <a:ext cx="175004" cy="335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9321614" y="3161181"/>
        <a:ext cx="122503" cy="201337"/>
      </dsp:txXfrm>
    </dsp:sp>
    <dsp:sp modelId="{6F7629FE-F2FD-4B31-9B0D-714B91A6ED48}">
      <dsp:nvSpPr>
        <dsp:cNvPr id="0" name=""/>
        <dsp:cNvSpPr/>
      </dsp:nvSpPr>
      <dsp:spPr>
        <a:xfrm>
          <a:off x="9646622" y="1896588"/>
          <a:ext cx="1930616" cy="27305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552C6-133B-4DD8-86E6-D3B0B8D9ACC8}">
      <dsp:nvSpPr>
        <dsp:cNvPr id="0" name=""/>
        <dsp:cNvSpPr/>
      </dsp:nvSpPr>
      <dsp:spPr>
        <a:xfrm>
          <a:off x="9940233" y="2779872"/>
          <a:ext cx="1736028" cy="216140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black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Reasoning principles and model design</a:t>
          </a:r>
          <a:r>
            <a:rPr lang="en-US" altLang="zh-CN" sz="1200" kern="1200" dirty="0">
              <a:solidFill>
                <a:prstClr val="black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200" kern="1200" dirty="0">
            <a:solidFill>
              <a:prstClr val="black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prstClr val="black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Reasoning algorithm and system development process.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200" kern="1200" dirty="0">
            <a:solidFill>
              <a:prstClr val="black"/>
            </a:solidFill>
            <a:latin typeface="+mn-lt"/>
            <a:ea typeface="等线" panose="02010600030101010101" pitchFamily="2" charset="-122"/>
            <a:cs typeface="Times New Roman" panose="02020603050405020304" pitchFamily="18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solidFill>
                <a:prstClr val="black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rPr>
            <a:t>Reasoning results and quality assessment.</a:t>
          </a:r>
        </a:p>
      </dsp:txBody>
      <dsp:txXfrm>
        <a:off x="9991080" y="2830719"/>
        <a:ext cx="1634334" cy="2059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3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78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8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75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81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6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3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02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7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85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78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4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24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F07F-B484-44B5-BD0A-625DE2C6B7EB}" type="datetimeFigureOut">
              <a:rPr lang="zh-CN" altLang="en-US" smtClean="0"/>
              <a:t>2023/4/27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CC8F-EA67-49F0-B992-C63088EF6A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932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A6291E-C9A3-F29B-1F31-9DDC5DA6B8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06549" cy="108324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8075679-7BFB-7D92-EB01-4FF54B10E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549" y="314679"/>
            <a:ext cx="10026924" cy="4043038"/>
          </a:xfrm>
        </p:spPr>
        <p:txBody>
          <a:bodyPr>
            <a:normAutofit/>
          </a:bodyPr>
          <a:lstStyle/>
          <a:p>
            <a:pPr algn="ctr"/>
            <a:br>
              <a:rPr lang="en-US" altLang="zh-CN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zh-CN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Modern Earth system science visualization and exploration techniques</a:t>
            </a:r>
            <a:br>
              <a:rPr lang="en-US" altLang="zh-CN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zh-CN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--the balancing act between complex information, broad functionality and simple illustration</a:t>
            </a:r>
            <a:br>
              <a:rPr lang="en-US" altLang="zh-CN" sz="4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zh-CN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Construction of a fluvial facies knowledge graph and its application in sedimentary facies identification</a:t>
            </a:r>
            <a:br>
              <a:rPr lang="en-US" altLang="zh-CN" sz="4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altLang="zh-CN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zh-CN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Lei Zhang, Mingcai Hou, </a:t>
            </a:r>
            <a:r>
              <a:rPr lang="en-US" altLang="zh-CN" sz="1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Anqing</a:t>
            </a:r>
            <a:r>
              <a:rPr lang="en-US" altLang="zh-CN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Chen, </a:t>
            </a:r>
            <a:r>
              <a:rPr lang="en-US" altLang="zh-CN" sz="1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Hanting</a:t>
            </a:r>
            <a:r>
              <a:rPr lang="en-US" altLang="zh-CN" sz="1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Z</a:t>
            </a:r>
            <a:r>
              <a:rPr lang="en-US" altLang="zh-CN" sz="13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hong, James G. </a:t>
            </a:r>
            <a:r>
              <a:rPr lang="en-US" altLang="zh-CN" sz="13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Ogg</a:t>
            </a:r>
            <a:r>
              <a:rPr lang="en-US" altLang="zh-CN" sz="13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zh-CN" sz="13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Dongyu</a:t>
            </a:r>
            <a:r>
              <a:rPr lang="en-US" altLang="zh-CN" sz="13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Zheng</a:t>
            </a:r>
            <a:br>
              <a:rPr lang="en-US" altLang="zh-CN" sz="13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zh-CN" altLang="en-US" sz="13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D12B887-B216-FEE5-1961-D989AAAED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2238" y="6329954"/>
            <a:ext cx="447107" cy="4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形 17" descr="讲师">
            <a:extLst>
              <a:ext uri="{FF2B5EF4-FFF2-40B4-BE49-F238E27FC236}">
                <a16:creationId xmlns:a16="http://schemas.microsoft.com/office/drawing/2014/main" id="{557A35CE-2640-D165-1D94-29BF971EE6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4041" y="5148980"/>
            <a:ext cx="466653" cy="46665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EF900B9-3725-E82D-94CD-0D4BE2152820}"/>
              </a:ext>
            </a:extLst>
          </p:cNvPr>
          <p:cNvSpPr txBox="1"/>
          <p:nvPr/>
        </p:nvSpPr>
        <p:spPr>
          <a:xfrm>
            <a:off x="5721828" y="5223178"/>
            <a:ext cx="1868616" cy="37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LEI</a:t>
            </a:r>
            <a:r>
              <a:rPr lang="zh-CN" altLang="en-US" sz="1400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ZHANG</a:t>
            </a:r>
          </a:p>
        </p:txBody>
      </p:sp>
      <p:pic>
        <p:nvPicPr>
          <p:cNvPr id="20" name="图形 19" descr="校舍">
            <a:extLst>
              <a:ext uri="{FF2B5EF4-FFF2-40B4-BE49-F238E27FC236}">
                <a16:creationId xmlns:a16="http://schemas.microsoft.com/office/drawing/2014/main" id="{EF0649F1-017E-DD78-B596-79A1FCEEC9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74306" y="4219094"/>
            <a:ext cx="518731" cy="518731"/>
          </a:xfrm>
          <a:prstGeom prst="rect">
            <a:avLst/>
          </a:prstGeom>
        </p:spPr>
      </p:pic>
      <p:pic>
        <p:nvPicPr>
          <p:cNvPr id="22" name="图形 21" descr="信封">
            <a:extLst>
              <a:ext uri="{FF2B5EF4-FFF2-40B4-BE49-F238E27FC236}">
                <a16:creationId xmlns:a16="http://schemas.microsoft.com/office/drawing/2014/main" id="{D2ABDD09-54E4-220D-2965-937677FAFE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706" y="5725309"/>
            <a:ext cx="481165" cy="48116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751A8E1-2205-B96E-EB00-38A2C43681E3}"/>
              </a:ext>
            </a:extLst>
          </p:cNvPr>
          <p:cNvSpPr txBox="1"/>
          <p:nvPr/>
        </p:nvSpPr>
        <p:spPr>
          <a:xfrm>
            <a:off x="5724450" y="5819291"/>
            <a:ext cx="2541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zhangleilei@stu.cdut.edu.cn </a:t>
            </a:r>
            <a:endParaRPr lang="zh-CN" altLang="en-US" sz="1400" b="1" dirty="0">
              <a:solidFill>
                <a:schemeClr val="bg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E6E00C9-1DC7-491C-BB18-720BAC919235}"/>
              </a:ext>
            </a:extLst>
          </p:cNvPr>
          <p:cNvSpPr txBox="1"/>
          <p:nvPr/>
        </p:nvSpPr>
        <p:spPr>
          <a:xfrm>
            <a:off x="5724450" y="6392108"/>
            <a:ext cx="1448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April 28 2023</a:t>
            </a:r>
            <a:endParaRPr lang="zh-CN" altLang="en-US" sz="1400" b="1" dirty="0">
              <a:solidFill>
                <a:schemeClr val="bg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D47D1A1-EB4E-306C-6F99-6D9738B12ED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00" y="16971"/>
            <a:ext cx="1126041" cy="1126041"/>
          </a:xfrm>
          <a:prstGeom prst="rect">
            <a:avLst/>
          </a:prstGeom>
        </p:spPr>
      </p:pic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083F4982-EFB9-960E-74DE-B175B22E5C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835" y="5223178"/>
            <a:ext cx="1625600" cy="1625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2F02C9-A063-D7EA-A3E0-2448624E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852" y="5276472"/>
            <a:ext cx="1109983" cy="15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动作按钮: 后退或前一项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015B5D-5557-701F-4B69-FAE10F7682A8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动作按钮: 前进或下一项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D3730E0-C1E5-0238-3818-5A8A7A36ED1F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D55449-E3BB-89EE-E4DE-B25F2FBEB8C5}"/>
              </a:ext>
            </a:extLst>
          </p:cNvPr>
          <p:cNvSpPr txBox="1"/>
          <p:nvPr/>
        </p:nvSpPr>
        <p:spPr>
          <a:xfrm>
            <a:off x="2746705" y="4199069"/>
            <a:ext cx="7896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Key Laboratory of Deep-time Geography and Environment Reconstruction and Applications, MNR &amp; Institute of Sedimentary Geology, Chengdu University of Technology</a:t>
            </a:r>
            <a:br>
              <a:rPr lang="en-US" altLang="zh-CN" sz="1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zh-CN" sz="1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 State Key Laboratory of Oil and Gas Reservoir Geology and Exploitation (Chengdu University of Technology)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9622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B4E6F01-1C59-CEAF-806C-1330F1DDAAAB}"/>
              </a:ext>
            </a:extLst>
          </p:cNvPr>
          <p:cNvSpPr txBox="1"/>
          <p:nvPr/>
        </p:nvSpPr>
        <p:spPr>
          <a:xfrm>
            <a:off x="3967595" y="-54494"/>
            <a:ext cx="4256809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5. Fluvial facies </a:t>
            </a:r>
            <a:r>
              <a:rPr lang="en-US" altLang="zh-CN" dirty="0">
                <a:solidFill>
                  <a:prstClr val="black"/>
                </a:solidFill>
                <a:cs typeface="Times New Roman" panose="02020603050405020304" pitchFamily="18" charset="0"/>
              </a:rPr>
              <a:t>k</a:t>
            </a:r>
            <a:r>
              <a:rPr lang="en-US" altLang="zh-CN" sz="1800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nowledge representation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092802D-3D03-266D-6D09-ECBCD7804BCE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A067FA38-B8D4-336F-11B0-1B0D345259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5592"/>
            <a:ext cx="8136227" cy="34943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025AF2-AA41-4BCC-2288-E9A7F8010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7620000" cy="67531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D82BD79-B75F-E36C-3CF7-DB63742619B1}"/>
              </a:ext>
            </a:extLst>
          </p:cNvPr>
          <p:cNvSpPr txBox="1"/>
          <p:nvPr/>
        </p:nvSpPr>
        <p:spPr>
          <a:xfrm>
            <a:off x="5285509" y="6493410"/>
            <a:ext cx="6315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Fluvial facies </a:t>
            </a:r>
            <a:r>
              <a:rPr lang="en-US" altLang="zh-CN" dirty="0">
                <a:solidFill>
                  <a:prstClr val="black"/>
                </a:solidFill>
                <a:cs typeface="Times New Roman" panose="02020603050405020304" pitchFamily="18" charset="0"/>
              </a:rPr>
              <a:t>k</a:t>
            </a:r>
            <a:r>
              <a:rPr lang="en-US" altLang="zh-CN" sz="1800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nowledge system</a:t>
            </a:r>
            <a:r>
              <a:rPr lang="zh-CN" altLang="en-US" sz="1800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2060"/>
                </a:solidFill>
              </a:rPr>
              <a:t>visualization of the Sunburst chart</a:t>
            </a:r>
          </a:p>
        </p:txBody>
      </p: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39182C6-87B1-9BE0-8DF8-71D578AE8ADE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0F0033-6C7A-9FD7-FDB6-60E865F0E3C6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0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D9473-B494-4639-DFBF-B72BF4ED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bg2"/>
                </a:solidFill>
              </a:rPr>
              <a:t>outline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B7CA49-137E-FFFD-57B4-317D1452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879" y="2422670"/>
            <a:ext cx="5535685" cy="32022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Fluvial facies knowledge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Fluvial facies knowledge graph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Application in sedimentary facies identification</a:t>
            </a:r>
            <a:r>
              <a:rPr lang="zh-CN" altLang="en-US" sz="24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＆</a:t>
            </a:r>
            <a:r>
              <a:rPr lang="en-US" altLang="zh-CN" sz="24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knowledge reasoning</a:t>
            </a:r>
            <a:endParaRPr lang="en-US" altLang="zh-CN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ABF23DC-690A-A2C7-1E9C-84BE2886DFB7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6082B1-07AC-E777-658A-092505736993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78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075D4D-D3A6-5B79-4A18-601DEBCC4608}"/>
              </a:ext>
            </a:extLst>
          </p:cNvPr>
          <p:cNvSpPr txBox="1"/>
          <p:nvPr/>
        </p:nvSpPr>
        <p:spPr>
          <a:xfrm>
            <a:off x="1427443" y="0"/>
            <a:ext cx="4256809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 Domain ontology and triples modeling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F761CCF-D0FB-5A1B-D57F-2CF8B43D18D3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222F5422-CE25-F5C3-BB81-60EB15D8F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946" y="640555"/>
            <a:ext cx="4225636" cy="578424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0D2ADE3-0302-D8BF-D6FB-E4ADC58DA21D}"/>
              </a:ext>
            </a:extLst>
          </p:cNvPr>
          <p:cNvSpPr txBox="1"/>
          <p:nvPr/>
        </p:nvSpPr>
        <p:spPr>
          <a:xfrm>
            <a:off x="8059660" y="6424796"/>
            <a:ext cx="2404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2A2B2E"/>
                </a:solidFill>
                <a:effectLst/>
                <a:latin typeface="PingFang SC"/>
              </a:rPr>
              <a:t>Part of the </a:t>
            </a:r>
            <a:r>
              <a:rPr lang="en-US" altLang="zh-CN" dirty="0">
                <a:solidFill>
                  <a:srgbClr val="002060"/>
                </a:solidFill>
              </a:rPr>
              <a:t>Cypher code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7E9167-C9D9-53B0-F4B7-237737CD4AD0}"/>
              </a:ext>
            </a:extLst>
          </p:cNvPr>
          <p:cNvSpPr txBox="1"/>
          <p:nvPr/>
        </p:nvSpPr>
        <p:spPr>
          <a:xfrm>
            <a:off x="7148946" y="-10216"/>
            <a:ext cx="4177667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 Knowledge storage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E3B0C19-0790-4355-A81D-5A1B376B0D5D}"/>
              </a:ext>
            </a:extLst>
          </p:cNvPr>
          <p:cNvCxnSpPr>
            <a:cxnSpLocks/>
          </p:cNvCxnSpPr>
          <p:nvPr/>
        </p:nvCxnSpPr>
        <p:spPr>
          <a:xfrm>
            <a:off x="6824154" y="640555"/>
            <a:ext cx="13855" cy="6269613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E4CC5EA-AB05-FD20-6E34-0BF3D70E6082}"/>
              </a:ext>
            </a:extLst>
          </p:cNvPr>
          <p:cNvSpPr txBox="1"/>
          <p:nvPr/>
        </p:nvSpPr>
        <p:spPr>
          <a:xfrm>
            <a:off x="1615954" y="715283"/>
            <a:ext cx="5045824" cy="3007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kern="100" dirty="0">
                <a:solidFill>
                  <a:prstClr val="black"/>
                </a:solidFill>
              </a:rPr>
              <a:t>Nodes-Edges-Nodes</a:t>
            </a:r>
          </a:p>
          <a:p>
            <a:pPr algn="just" defTabSz="914400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</a:rPr>
              <a:t>（</a:t>
            </a:r>
            <a:r>
              <a:rPr lang="en-US" altLang="zh-CN" sz="1600" kern="100" dirty="0">
                <a:solidFill>
                  <a:prstClr val="black"/>
                </a:solidFill>
              </a:rPr>
              <a:t>1</a:t>
            </a:r>
            <a:r>
              <a:rPr lang="zh-CN" altLang="en-US" sz="1600" kern="100" dirty="0">
                <a:solidFill>
                  <a:prstClr val="black"/>
                </a:solidFill>
              </a:rPr>
              <a:t>）</a:t>
            </a:r>
            <a:r>
              <a:rPr lang="en-US" altLang="zh-CN" sz="1600" kern="100" dirty="0">
                <a:solidFill>
                  <a:prstClr val="black"/>
                </a:solidFill>
              </a:rPr>
              <a:t>Ontology/Entity-Relationship-Ontology/entity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marL="228600" indent="266700" algn="just" defTabSz="914400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</a:rPr>
              <a:t>(</a:t>
            </a:r>
            <a:r>
              <a:rPr lang="en-US" altLang="zh-CN" sz="1600" kern="100" dirty="0" err="1">
                <a:solidFill>
                  <a:prstClr val="black"/>
                </a:solidFill>
              </a:rPr>
              <a:t>Fluvial_Facies</a:t>
            </a:r>
            <a:r>
              <a:rPr lang="en-US" altLang="zh-CN" sz="1600" kern="100" dirty="0">
                <a:solidFill>
                  <a:prstClr val="black"/>
                </a:solidFill>
              </a:rPr>
              <a:t>)-[:Classification]-&gt;(</a:t>
            </a:r>
            <a:r>
              <a:rPr lang="en-US" altLang="zh-CN" sz="1600" kern="100" dirty="0" err="1">
                <a:solidFill>
                  <a:prstClr val="black"/>
                </a:solidFill>
              </a:rPr>
              <a:t>Meandering_river</a:t>
            </a:r>
            <a:r>
              <a:rPr lang="en-US" altLang="zh-CN" sz="1600" kern="100" dirty="0">
                <a:solidFill>
                  <a:prstClr val="black"/>
                </a:solidFill>
              </a:rPr>
              <a:t>),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algn="just" defTabSz="914400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/>
                </a:solidFill>
              </a:rPr>
              <a:t>（</a:t>
            </a:r>
            <a:r>
              <a:rPr lang="en-US" altLang="zh-CN" sz="1600" kern="100" dirty="0">
                <a:solidFill>
                  <a:prstClr val="black"/>
                </a:solidFill>
              </a:rPr>
              <a:t>2</a:t>
            </a:r>
            <a:r>
              <a:rPr lang="zh-CN" altLang="en-US" sz="1600" kern="100" dirty="0">
                <a:solidFill>
                  <a:prstClr val="black"/>
                </a:solidFill>
              </a:rPr>
              <a:t>）</a:t>
            </a:r>
            <a:r>
              <a:rPr lang="en-US" altLang="zh-CN" sz="1600" kern="100" dirty="0">
                <a:solidFill>
                  <a:prstClr val="black"/>
                </a:solidFill>
              </a:rPr>
              <a:t>Ontology/entity-Property-Property values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marL="228600" indent="266700" algn="just" defTabSz="914400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</a:rPr>
              <a:t>(</a:t>
            </a:r>
            <a:r>
              <a:rPr lang="en-US" altLang="zh-CN" sz="1600" kern="100" dirty="0" err="1">
                <a:solidFill>
                  <a:prstClr val="black"/>
                </a:solidFill>
              </a:rPr>
              <a:t>Natural_levee</a:t>
            </a:r>
            <a:r>
              <a:rPr lang="en-US" altLang="zh-CN" sz="1600" kern="100" dirty="0">
                <a:solidFill>
                  <a:prstClr val="black"/>
                </a:solidFill>
              </a:rPr>
              <a:t>)-[:Property]-&gt;(Facies_marker5),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marL="228600" indent="266700" algn="just" defTabSz="914400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</a:rPr>
              <a:t>(Facies_marker5)-[:Include]-&gt;(Paleontology5),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marL="228600" indent="266700" algn="just" defTabSz="914400">
              <a:lnSpc>
                <a:spcPct val="150000"/>
              </a:lnSpc>
            </a:pPr>
            <a:r>
              <a:rPr lang="en-US" altLang="zh-CN" sz="1600" kern="100" dirty="0">
                <a:solidFill>
                  <a:prstClr val="black"/>
                </a:solidFill>
              </a:rPr>
              <a:t>(Paleontology5)-[:Include]-&gt;(Plant_root5),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defTabSz="914400">
              <a:lnSpc>
                <a:spcPct val="150000"/>
              </a:lnSpc>
            </a:pP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89BC5FC-FBDB-D5C3-B134-36714FC0D49A}"/>
              </a:ext>
            </a:extLst>
          </p:cNvPr>
          <p:cNvSpPr txBox="1"/>
          <p:nvPr/>
        </p:nvSpPr>
        <p:spPr>
          <a:xfrm>
            <a:off x="1615954" y="3417498"/>
            <a:ext cx="4924973" cy="3376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kern="100" dirty="0">
                <a:solidFill>
                  <a:prstClr val="black"/>
                </a:solidFill>
                <a:cs typeface="Times New Roman" panose="02020603050405020304" pitchFamily="18" charset="0"/>
              </a:rPr>
              <a:t>Steps</a:t>
            </a:r>
            <a:endParaRPr lang="zh-CN" altLang="zh-CN" sz="1600" kern="100" dirty="0">
              <a:solidFill>
                <a:prstClr val="black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 defTabSz="914400">
              <a:lnSpc>
                <a:spcPct val="150000"/>
              </a:lnSpc>
              <a:buFont typeface="+mj-lt"/>
              <a:buAutoNum type="arabicParenBoth"/>
            </a:pPr>
            <a:r>
              <a:rPr lang="en-US" altLang="zh-CN" sz="1600" kern="100" dirty="0">
                <a:solidFill>
                  <a:prstClr val="black"/>
                </a:solidFill>
              </a:rPr>
              <a:t>Describe and define fluvial facies ontologies and entities.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marL="342900" indent="-342900" algn="just" defTabSz="914400">
              <a:lnSpc>
                <a:spcPct val="150000"/>
              </a:lnSpc>
              <a:buFont typeface="+mj-lt"/>
              <a:buAutoNum type="arabicParenBoth"/>
            </a:pPr>
            <a:r>
              <a:rPr lang="en-US" altLang="zh-CN" sz="1600" kern="100" dirty="0">
                <a:solidFill>
                  <a:prstClr val="black"/>
                </a:solidFill>
              </a:rPr>
              <a:t>Clarify and customize (or follow existing definitions) relationships between ontologies and entities.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marL="342900" indent="-342900" algn="just" defTabSz="914400">
              <a:lnSpc>
                <a:spcPct val="150000"/>
              </a:lnSpc>
              <a:buFont typeface="+mj-lt"/>
              <a:buAutoNum type="arabicParenBoth"/>
            </a:pPr>
            <a:r>
              <a:rPr lang="en-US" altLang="zh-CN" sz="1600" kern="100" dirty="0">
                <a:solidFill>
                  <a:prstClr val="black"/>
                </a:solidFill>
              </a:rPr>
              <a:t>For qualitative data, the properties of ontology and entity should be set. For quantitative data, the corresponding property values should be added.</a:t>
            </a:r>
            <a:endParaRPr lang="zh-CN" altLang="zh-CN" sz="1600" kern="100" dirty="0">
              <a:solidFill>
                <a:prstClr val="black"/>
              </a:solidFill>
            </a:endParaRPr>
          </a:p>
          <a:p>
            <a:pPr marL="342900" indent="-342900" algn="just" defTabSz="914400">
              <a:lnSpc>
                <a:spcPct val="150000"/>
              </a:lnSpc>
              <a:buFont typeface="+mj-lt"/>
              <a:buAutoNum type="arabicParenBoth"/>
            </a:pPr>
            <a:r>
              <a:rPr lang="en-US" altLang="zh-CN" sz="1600" kern="100" dirty="0">
                <a:solidFill>
                  <a:prstClr val="black"/>
                </a:solidFill>
              </a:rPr>
              <a:t>Create and list the instance.</a:t>
            </a:r>
            <a:endParaRPr lang="zh-CN" altLang="zh-CN" sz="1600" kern="100" dirty="0">
              <a:solidFill>
                <a:prstClr val="black"/>
              </a:solidFill>
            </a:endParaRPr>
          </a:p>
        </p:txBody>
      </p: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4B32836-E5A7-C5BE-D05B-12DE9A384DCB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C5077A-DD22-2C99-FA9C-9D6AD834E732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48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E8B983A-3072-D7A0-7FD9-AA139C1A894E}"/>
              </a:ext>
            </a:extLst>
          </p:cNvPr>
          <p:cNvSpPr txBox="1"/>
          <p:nvPr/>
        </p:nvSpPr>
        <p:spPr>
          <a:xfrm>
            <a:off x="3974522" y="-54494"/>
            <a:ext cx="4256809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1800" kern="1200" dirty="0">
                <a:solidFill>
                  <a:srgbClr val="00206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Visualization, query, and retrieve</a:t>
            </a:r>
            <a:endParaRPr lang="zh-CN" altLang="zh-CN" sz="1800" kern="1200" dirty="0">
              <a:solidFill>
                <a:srgbClr val="002060"/>
              </a:solidFill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1ED1398-174B-42D0-4EF3-F9CFACB5558C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BD3A693C-1F8D-524C-4AFD-B7A67B66F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46" y="570352"/>
            <a:ext cx="6378632" cy="625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7477D-25DF-77C0-DBAC-BA964BFF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395" y="826661"/>
            <a:ext cx="5528908" cy="22161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BB1876-30E3-E3B9-D1F3-279F0D2DE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406" y="3566648"/>
            <a:ext cx="2757757" cy="325715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49D92FF-AFC1-8905-BFF3-7F9AC01912C6}"/>
              </a:ext>
            </a:extLst>
          </p:cNvPr>
          <p:cNvSpPr txBox="1"/>
          <p:nvPr/>
        </p:nvSpPr>
        <p:spPr>
          <a:xfrm>
            <a:off x="4520045" y="6347753"/>
            <a:ext cx="1575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200" dirty="0">
                <a:solidFill>
                  <a:srgbClr val="00206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Visualization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9533235-09EF-25A3-B16B-B5EFEDD4879D}"/>
              </a:ext>
            </a:extLst>
          </p:cNvPr>
          <p:cNvSpPr txBox="1"/>
          <p:nvPr/>
        </p:nvSpPr>
        <p:spPr>
          <a:xfrm>
            <a:off x="8586354" y="3103280"/>
            <a:ext cx="216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1800" kern="1200" dirty="0">
                <a:solidFill>
                  <a:srgbClr val="002060"/>
                </a:solidFill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uery and retrieve</a:t>
            </a:r>
            <a:endParaRPr lang="zh-CN" altLang="en-US" dirty="0"/>
          </a:p>
        </p:txBody>
      </p: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7C5AB6B-FCEE-54EF-E336-A15AF6917ED4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310904-9BE5-F4BE-9D7F-E1BEF9276A28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39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D9473-B494-4639-DFBF-B72BF4ED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bg2"/>
                </a:solidFill>
              </a:rPr>
              <a:t>outline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B7CA49-137E-FFFD-57B4-317D1452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879" y="2422670"/>
            <a:ext cx="5625739" cy="32022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Fluvial facies knowledge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Fluvial facies knowledge graph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Application in sedimentary facies identification</a:t>
            </a:r>
            <a:r>
              <a:rPr lang="zh-CN" altLang="en-US" dirty="0">
                <a:solidFill>
                  <a:srgbClr val="FF0000"/>
                </a:solidFill>
              </a:rPr>
              <a:t>＆ </a:t>
            </a:r>
            <a:r>
              <a:rPr lang="en-US" altLang="zh-CN" dirty="0">
                <a:solidFill>
                  <a:srgbClr val="FF0000"/>
                </a:solidFill>
              </a:rPr>
              <a:t>knowledge reasoning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DB0283E-3892-84DC-BE19-590726EF915A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0FBDB2B-ACBE-DFEA-D19C-4E1AEBD97D4F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75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26A3F-57E3-5FCE-AD89-549CF01D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2C5D02-2A70-5DE2-8A7C-190789513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3A70F2B-82BC-C56A-38C1-9953E0E767CB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8AE890EE-1FF0-09F2-2863-7898BF34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50" y="808260"/>
            <a:ext cx="6153135" cy="54312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890750-4F4E-6DBA-7B1F-A058B3F8D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245" y="1146747"/>
            <a:ext cx="4385411" cy="50927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72249D4-3CFD-A4CF-8018-8E39E834E28F}"/>
              </a:ext>
            </a:extLst>
          </p:cNvPr>
          <p:cNvSpPr txBox="1"/>
          <p:nvPr/>
        </p:nvSpPr>
        <p:spPr>
          <a:xfrm>
            <a:off x="3967595" y="-54494"/>
            <a:ext cx="4256809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 Reasoning principles and model design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D9D535F-F77A-B081-AEEA-9819DC9B236E}"/>
              </a:ext>
            </a:extLst>
          </p:cNvPr>
          <p:cNvSpPr txBox="1"/>
          <p:nvPr/>
        </p:nvSpPr>
        <p:spPr>
          <a:xfrm>
            <a:off x="1998871" y="6260373"/>
            <a:ext cx="4136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</a:rPr>
              <a:t>Sedimentary facies identification based on expert prior knowledge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A79DE3-1EBF-6BC3-9FB4-2D408E1F58C5}"/>
              </a:ext>
            </a:extLst>
          </p:cNvPr>
          <p:cNvSpPr txBox="1"/>
          <p:nvPr/>
        </p:nvSpPr>
        <p:spPr>
          <a:xfrm>
            <a:off x="7194245" y="6455787"/>
            <a:ext cx="458239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Reasoning</a:t>
            </a:r>
            <a:r>
              <a:rPr lang="en-US" altLang="zh-CN" dirty="0">
                <a:solidFill>
                  <a:srgbClr val="002060"/>
                </a:solidFill>
              </a:rPr>
              <a:t> path of knowledge r</a:t>
            </a: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easoning</a:t>
            </a:r>
            <a:r>
              <a:rPr lang="en-US" altLang="zh-CN" dirty="0">
                <a:solidFill>
                  <a:srgbClr val="002060"/>
                </a:solidFill>
              </a:rPr>
              <a:t> model</a:t>
            </a:r>
            <a:endParaRPr lang="zh-CN" altLang="en-US" dirty="0">
              <a:solidFill>
                <a:srgbClr val="002060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83F4E3F-28CD-7769-D53C-32A6166B100C}"/>
              </a:ext>
            </a:extLst>
          </p:cNvPr>
          <p:cNvCxnSpPr>
            <a:cxnSpLocks/>
          </p:cNvCxnSpPr>
          <p:nvPr/>
        </p:nvCxnSpPr>
        <p:spPr>
          <a:xfrm>
            <a:off x="7180390" y="588387"/>
            <a:ext cx="13855" cy="6269613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动作按钮: 后退或前一项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8DFB9C7-523C-2AE1-3349-4A27C6AF7A36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4D30D6-1523-2540-549D-140EB9D5C394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6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6933D1-3C07-7ABA-38DB-DB79AE9FE95A}"/>
              </a:ext>
            </a:extLst>
          </p:cNvPr>
          <p:cNvSpPr txBox="1"/>
          <p:nvPr/>
        </p:nvSpPr>
        <p:spPr>
          <a:xfrm>
            <a:off x="3967595" y="-54494"/>
            <a:ext cx="4256809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 Reasoning principles and model design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C981DAF-99B4-F8B5-F61D-781F4077B156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8D0EDC49-6512-DA28-36F6-E47AE1A6E8CE}"/>
              </a:ext>
            </a:extLst>
          </p:cNvPr>
          <p:cNvSpPr txBox="1"/>
          <p:nvPr/>
        </p:nvSpPr>
        <p:spPr>
          <a:xfrm>
            <a:off x="340822" y="941580"/>
            <a:ext cx="2902526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The reasoning principles of the model are described as follows: </a:t>
            </a:r>
          </a:p>
          <a:p>
            <a:pPr marL="400050" indent="-400050">
              <a:buAutoNum type="romanLcParenBoth"/>
            </a:pPr>
            <a:r>
              <a:rPr lang="en-US" altLang="zh-CN" dirty="0">
                <a:solidFill>
                  <a:srgbClr val="002060"/>
                </a:solidFill>
              </a:rPr>
              <a:t>The probabilities of all the fluvial suborder facies add up to 100%.</a:t>
            </a:r>
          </a:p>
          <a:p>
            <a:pPr marL="400050" indent="-400050">
              <a:buAutoNum type="romanLcParenBoth"/>
            </a:pPr>
            <a:r>
              <a:rPr lang="en-US" altLang="zh-CN" dirty="0">
                <a:solidFill>
                  <a:srgbClr val="002060"/>
                </a:solidFill>
              </a:rPr>
              <a:t>The probabilities of each layer are summed up by the probabilities of its </a:t>
            </a:r>
            <a:r>
              <a:rPr lang="en-US" altLang="zh-CN" dirty="0" err="1">
                <a:solidFill>
                  <a:srgbClr val="002060"/>
                </a:solidFill>
              </a:rPr>
              <a:t>subterms</a:t>
            </a:r>
            <a:r>
              <a:rPr lang="en-US" altLang="zh-CN" dirty="0">
                <a:solidFill>
                  <a:srgbClr val="002060"/>
                </a:solidFill>
              </a:rPr>
              <a:t>.</a:t>
            </a:r>
          </a:p>
          <a:p>
            <a:pPr marL="400050" indent="-400050">
              <a:buAutoNum type="romanLcParenBoth"/>
            </a:pPr>
            <a:r>
              <a:rPr lang="en-US" altLang="zh-CN" dirty="0">
                <a:solidFill>
                  <a:srgbClr val="002060"/>
                </a:solidFill>
              </a:rPr>
              <a:t>The less a single keyword appears in the database, the greater the weight of the keyword.</a:t>
            </a:r>
          </a:p>
          <a:p>
            <a:pPr marL="400050" indent="-400050">
              <a:buAutoNum type="romanLcParenBoth"/>
            </a:pPr>
            <a:r>
              <a:rPr lang="en-US" altLang="zh-CN" dirty="0">
                <a:solidFill>
                  <a:srgbClr val="002060"/>
                </a:solidFill>
              </a:rPr>
              <a:t>The weight of the fluvial suborder facies is equal to the sum of the weight of the keywords contained in it.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3741D3-8404-7BC3-E033-010957B0F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348" y="609683"/>
            <a:ext cx="8893233" cy="544215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6BF3FC5-3708-6CD1-5EC6-EDF58C4EBA21}"/>
              </a:ext>
            </a:extLst>
          </p:cNvPr>
          <p:cNvSpPr txBox="1"/>
          <p:nvPr/>
        </p:nvSpPr>
        <p:spPr>
          <a:xfrm>
            <a:off x="4450772" y="6248317"/>
            <a:ext cx="6923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</a:rPr>
              <a:t>Fluvial sedimentary facies identification and knowledge reasoning model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0DC177C-6183-0CBE-754B-D19A276A2BC3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9DC98B-1F2A-3E44-F0ED-0195DE974FED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3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25909B-FCF0-8917-81D0-3652D39B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927C11-C6E0-E829-17B1-A89D9299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5AAF71-811F-EE2F-3C18-C62A82197273}"/>
              </a:ext>
            </a:extLst>
          </p:cNvPr>
          <p:cNvSpPr txBox="1"/>
          <p:nvPr/>
        </p:nvSpPr>
        <p:spPr>
          <a:xfrm>
            <a:off x="3353808" y="18703"/>
            <a:ext cx="5481205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 Reasoning algorithm and system development process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F4C90A2-1A34-5790-EFE7-24F628C74974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DC10EF9-ADC1-034F-A180-8A45DE93595F}"/>
                  </a:ext>
                </a:extLst>
              </p:cNvPr>
              <p:cNvSpPr txBox="1"/>
              <p:nvPr/>
            </p:nvSpPr>
            <p:spPr>
              <a:xfrm>
                <a:off x="1" y="649862"/>
                <a:ext cx="12192000" cy="64861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The following sections describe in detail the development process of the knowledge reasoning system, the mathematical formula derivation process, and the actual calculation methods and steps: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(1) Create a new embedded local database (using SQLite) named "</a:t>
                </a:r>
                <a:r>
                  <a:rPr lang="en-US" altLang="zh-CN" sz="1400" b="1" i="1" kern="0" dirty="0" err="1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initDB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" in Python language.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(2) A "</a:t>
                </a:r>
                <a:r>
                  <a:rPr lang="en-US" altLang="zh-CN" sz="1400" b="1" i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DB operation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" module was built with the data of sedimentary layer and facies marker layer of fluvial facies, which can be used to </a:t>
                </a:r>
                <a:r>
                  <a:rPr lang="en-US" altLang="zh-CN" sz="1400" b="1" kern="0" dirty="0" err="1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creat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, read (retrieve), update, and delete fluvial facies data, and query sub-nodes.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(3) Input keywords in the fluvial facies knowledge graph reasoning model, separated by English commas ','. For example, "Gravel, Massive, Sand".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(4) Keywords spotting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i="1" kern="100" dirty="0">
                    <a:solidFill>
                      <a:srgbClr val="000000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i="1" kern="100" dirty="0">
                    <a:solidFill>
                      <a:srgbClr val="000000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1400" b="1" i="1" kern="100" dirty="0">
                    <a:solidFill>
                      <a:srgbClr val="000000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).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(5) Search the database to find out how many times all the keywords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400" b="1" kern="100" dirty="0">
                    <a:solidFill>
                      <a:srgbClr val="000000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400" b="1" kern="100" dirty="0">
                    <a:solidFill>
                      <a:srgbClr val="000000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1400" b="1" i="1" kern="100" dirty="0">
                    <a:solidFill>
                      <a:srgbClr val="000000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𝒌𝒏</m:t>
                        </m:r>
                      </m:sub>
                    </m:sSub>
                  </m:oMath>
                </a14:m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) appear in the model.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(6) The weight of each keyword Ki is calculated, and the weight of the keyword is inversely proportional to the number of times the keyword appears in the database. Thus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5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𝒌𝒊</m:t>
                        </m:r>
                      </m:sub>
                    </m:sSub>
                    <m:r>
                      <a:rPr lang="en-US" altLang="zh-CN" sz="1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ctrlPr>
                              <a:rPr lang="zh-CN" altLang="zh-CN" sz="14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zh-CN" altLang="zh-CN" sz="14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altLang="zh-CN" sz="1400" b="1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𝒌𝒊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zh-CN" altLang="zh-CN" sz="14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𝒌𝒊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400" b="1" kern="100" dirty="0">
                    <a:solidFill>
                      <a:srgbClr val="000000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                                                   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𝒌𝒊</m:t>
                        </m:r>
                      </m:sub>
                    </m:sSub>
                  </m:oMath>
                </a14:m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is the weight of the </a:t>
                </a:r>
                <a:r>
                  <a:rPr lang="en-US" altLang="zh-CN" sz="1400" b="1" kern="0" dirty="0" err="1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i-th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keyword,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𝒌𝒊</m:t>
                        </m:r>
                      </m:sub>
                    </m:sSub>
                  </m:oMath>
                </a14:m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is the number of occurrences of the </a:t>
                </a:r>
                <a:r>
                  <a:rPr lang="en-US" altLang="zh-CN" sz="1400" b="1" kern="0" dirty="0" err="1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i-th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keyword in the database.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(7) Calculate the weight of the sedimentary suborder facies, which is equal to the sum of the keyword weights contained in this sedimentary suborder facies. We have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b="1" kern="100" dirty="0">
                  <a:solidFill>
                    <a:schemeClr val="bg1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𝒎𝒊</m:t>
                        </m:r>
                      </m:sub>
                    </m:sSub>
                    <m:r>
                      <a:rPr lang="en-US" altLang="zh-CN" sz="1400" b="1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grow m:val="on"/>
                        <m:ctrlPr>
                          <a:rPr lang="zh-CN" altLang="zh-CN" sz="1400" b="1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zh-CN" altLang="zh-CN" sz="1400" b="1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𝒘𝒊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400" b="1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zh-CN" sz="1400" b="1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𝒌𝒊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1400" b="1" kern="100" dirty="0">
                    <a:solidFill>
                      <a:schemeClr val="bg1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zh-CN" sz="1400" b="1" kern="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                                       </a:t>
                </a:r>
                <a:endParaRPr lang="zh-CN" altLang="zh-CN" sz="1400" b="1" kern="100" dirty="0">
                  <a:solidFill>
                    <a:schemeClr val="bg1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b="1" kern="100" dirty="0">
                  <a:solidFill>
                    <a:schemeClr val="bg1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𝒎𝒊</m:t>
                        </m:r>
                      </m:sub>
                    </m:sSub>
                  </m:oMath>
                </a14:m>
                <a:r>
                  <a:rPr lang="en-US" altLang="zh-CN" sz="1400" b="1" kern="10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b="1" kern="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is the total weight of the </a:t>
                </a:r>
                <a:r>
                  <a:rPr lang="en-US" altLang="zh-CN" sz="1400" b="1" kern="0" dirty="0" err="1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i-th</a:t>
                </a:r>
                <a:r>
                  <a:rPr lang="en-US" altLang="zh-CN" sz="1400" b="1" kern="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suborder facies,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𝒘𝒊</m:t>
                        </m:r>
                      </m:sub>
                    </m:sSub>
                  </m:oMath>
                </a14:m>
                <a:r>
                  <a:rPr lang="en-US" altLang="zh-CN" sz="1400" b="1" kern="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is the number of occurrences of the </a:t>
                </a:r>
                <a:r>
                  <a:rPr lang="en-US" altLang="zh-CN" sz="1400" b="1" kern="0" dirty="0" err="1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i-th</a:t>
                </a:r>
                <a:r>
                  <a:rPr lang="en-US" altLang="zh-CN" sz="1400" b="1" kern="0" dirty="0">
                    <a:solidFill>
                      <a:schemeClr val="bg1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keyword in the suborder facie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s characteristic sign (0 or 1).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(8) Convert the sedimentary suborder facies weights to probabilities. Therefore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5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𝒎𝒊</m:t>
                        </m:r>
                      </m:sub>
                    </m:sSub>
                    <m:r>
                      <a:rPr lang="en-US" altLang="zh-CN" sz="1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4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𝒎𝒊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grow m:val="on"/>
                            <m:ctrlPr>
                              <a:rPr lang="zh-CN" altLang="zh-CN" sz="14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14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zh-CN" altLang="zh-CN" sz="1400" b="1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altLang="zh-CN" sz="1400" b="1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𝒎𝒊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altLang="zh-CN" sz="1400" b="1" kern="100" dirty="0">
                    <a:solidFill>
                      <a:srgbClr val="000000"/>
                    </a:solidFill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                                                    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sz="14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𝒎𝒊</m:t>
                        </m:r>
                      </m:sub>
                    </m:sSub>
                  </m:oMath>
                </a14:m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is the probability of the </a:t>
                </a:r>
                <a:r>
                  <a:rPr lang="en-US" altLang="zh-CN" sz="1400" b="1" kern="0" dirty="0" err="1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i-th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sedimentary suborder facies.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50"/>
                  </a:spcAft>
                </a:pPr>
                <a:r>
                  <a:rPr lang="en-US" altLang="zh-CN" sz="1400" b="1" kern="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(9) Upward inference computes the probability of the upper layer, and the probability of each layer is the sum of the probabilities of its sublayers.</a:t>
                </a:r>
                <a:endParaRPr lang="zh-CN" altLang="zh-CN" sz="1400" b="1" kern="1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DC10EF9-ADC1-034F-A180-8A45DE935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49862"/>
                <a:ext cx="12192000" cy="6486199"/>
              </a:xfrm>
              <a:prstGeom prst="rect">
                <a:avLst/>
              </a:prstGeom>
              <a:blipFill>
                <a:blip r:embed="rId2"/>
                <a:stretch>
                  <a:fillRect l="-150" t="-94" r="-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动作按钮: 后退或前一项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3C31252-2B6C-544E-1807-B721CC6742C0}"/>
              </a:ext>
            </a:extLst>
          </p:cNvPr>
          <p:cNvSpPr/>
          <p:nvPr/>
        </p:nvSpPr>
        <p:spPr>
          <a:xfrm>
            <a:off x="10657269" y="6189170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F3E31D1-9512-456E-CE04-847C575F5744}"/>
              </a:ext>
            </a:extLst>
          </p:cNvPr>
          <p:cNvSpPr/>
          <p:nvPr/>
        </p:nvSpPr>
        <p:spPr>
          <a:xfrm>
            <a:off x="11499272" y="6189170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53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2B53DFC-44DC-68A3-21F9-33BB59C9BCD5}"/>
              </a:ext>
            </a:extLst>
          </p:cNvPr>
          <p:cNvSpPr txBox="1"/>
          <p:nvPr/>
        </p:nvSpPr>
        <p:spPr>
          <a:xfrm>
            <a:off x="10629297" y="3856260"/>
            <a:ext cx="154871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US" altLang="zh-CN" sz="1600" u="sng" dirty="0">
              <a:solidFill>
                <a:srgbClr val="002060"/>
              </a:solidFill>
            </a:endParaRPr>
          </a:p>
          <a:p>
            <a:r>
              <a:rPr lang="en-US" altLang="zh-CN" sz="1600" u="sng" dirty="0">
                <a:solidFill>
                  <a:srgbClr val="002060"/>
                </a:solidFill>
              </a:rPr>
              <a:t>A:12+6 B:6 C:6+8 D:12+6+8 E:8</a:t>
            </a:r>
          </a:p>
          <a:p>
            <a:endParaRPr lang="en-US" altLang="zh-CN" sz="1600" u="sng" dirty="0">
              <a:solidFill>
                <a:srgbClr val="002060"/>
              </a:solidFill>
            </a:endParaRPr>
          </a:p>
          <a:p>
            <a:endParaRPr lang="en-US" altLang="zh-CN" sz="1600" u="sng" dirty="0">
              <a:solidFill>
                <a:srgbClr val="002060"/>
              </a:solidFill>
            </a:endParaRPr>
          </a:p>
          <a:p>
            <a:r>
              <a:rPr lang="en-US" altLang="zh-CN" sz="1600" u="sng" dirty="0">
                <a:solidFill>
                  <a:srgbClr val="002060"/>
                </a:solidFill>
              </a:rPr>
              <a:t>A:18/72 B:6/72 C:14/72 D:36/72 E:8/72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C1ECFF-063F-0F21-C2A5-C8A21F99F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876"/>
            <a:ext cx="10691774" cy="60141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601222D-5D90-57BB-DFAB-81C3452E4666}"/>
              </a:ext>
            </a:extLst>
          </p:cNvPr>
          <p:cNvSpPr txBox="1"/>
          <p:nvPr/>
        </p:nvSpPr>
        <p:spPr>
          <a:xfrm>
            <a:off x="3353808" y="18703"/>
            <a:ext cx="5481205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 Reasoning algorithm and system development process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3A51C16-3B15-0B6A-A393-D5D66A40F721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7465C0A-019B-33C9-01CB-D9C545BE973B}"/>
              </a:ext>
            </a:extLst>
          </p:cNvPr>
          <p:cNvSpPr/>
          <p:nvPr/>
        </p:nvSpPr>
        <p:spPr>
          <a:xfrm>
            <a:off x="10643283" y="6296891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4F8EFA4-D82B-378F-A73A-51F23FFE799C}"/>
              </a:ext>
            </a:extLst>
          </p:cNvPr>
          <p:cNvSpPr/>
          <p:nvPr/>
        </p:nvSpPr>
        <p:spPr>
          <a:xfrm>
            <a:off x="11485286" y="6296891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68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01425-58F3-D42F-44B2-AE30DDBF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2978FA-E0DE-F6B1-DA62-48AF978C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74E4FBC-68A5-5DE1-3EDA-B0371A74E8B8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EC56B233-FB1A-8BB5-19E1-98CCE4D2B4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83" y="618517"/>
            <a:ext cx="10466723" cy="62394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526A08A-A677-C42A-FA28-2C383B8E192D}"/>
              </a:ext>
            </a:extLst>
          </p:cNvPr>
          <p:cNvSpPr txBox="1"/>
          <p:nvPr/>
        </p:nvSpPr>
        <p:spPr>
          <a:xfrm>
            <a:off x="3353808" y="18703"/>
            <a:ext cx="5481205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2. Reasoning algorithm and system development process</a:t>
            </a:r>
            <a:endParaRPr lang="zh-CN" altLang="en-US" dirty="0"/>
          </a:p>
        </p:txBody>
      </p:sp>
      <p:sp>
        <p:nvSpPr>
          <p:cNvPr id="4" name="动作按钮: 后退或前一项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DC68C9B-E78A-F8FA-C917-50A451666952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动作按钮: 前进或下一项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F0143C0-8438-2831-3DB6-D8CB4435035D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0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D9473-B494-4639-DFBF-B72BF4ED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bg2"/>
                </a:solidFill>
              </a:rPr>
              <a:t>outline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B7CA49-137E-FFFD-57B4-317D1452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880" y="2422670"/>
            <a:ext cx="5882048" cy="32022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Fluvial facies knowledge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Fluvial facies knowledge graph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Application in sedimentary facies identification</a:t>
            </a:r>
            <a:r>
              <a:rPr lang="zh-CN" altLang="en-US" sz="24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＆</a:t>
            </a:r>
            <a:r>
              <a:rPr lang="en-US" altLang="zh-CN" sz="24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knowledge reasoning</a:t>
            </a:r>
            <a:endParaRPr lang="en-US" altLang="zh-CN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6" name="动作按钮: 后退或前一项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D2ADB8D-EE70-6813-B4D2-655AE5FC5C55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动作按钮: 前进或下一项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229817-D172-E603-151D-91D7A7233BB5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1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870948D-0066-44C5-EBE4-50A746B48239}"/>
              </a:ext>
            </a:extLst>
          </p:cNvPr>
          <p:cNvSpPr txBox="1"/>
          <p:nvPr/>
        </p:nvSpPr>
        <p:spPr>
          <a:xfrm>
            <a:off x="3044537" y="39378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</a:rPr>
              <a:t>3. Reasoning results and quality assessment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75ECB23-DA28-E162-3EE8-5F0626E45E63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1AC3E94-6CD9-1353-3570-90763C020609}"/>
              </a:ext>
            </a:extLst>
          </p:cNvPr>
          <p:cNvSpPr txBox="1"/>
          <p:nvPr/>
        </p:nvSpPr>
        <p:spPr>
          <a:xfrm>
            <a:off x="1551988" y="6199908"/>
            <a:ext cx="9822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/>
                </a:solidFill>
              </a:rPr>
              <a:t>Supplementary data 1. The results of knowledge calculation</a:t>
            </a:r>
            <a:r>
              <a:rPr lang="en-US" altLang="zh-CN" dirty="0">
                <a:solidFill>
                  <a:schemeClr val="bg2"/>
                </a:solidFill>
              </a:rPr>
              <a:t>--Comparison table between the results of fluvial facies knowledge reasoning model and the results of expert prior knowledge (partial truncated)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25D03CE-C716-927C-4AC9-EC2BCBFD2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1" r="5416"/>
          <a:stretch/>
        </p:blipFill>
        <p:spPr>
          <a:xfrm>
            <a:off x="-14319" y="943355"/>
            <a:ext cx="12206319" cy="51236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2EC8070-E24B-7286-358F-93E4D78EA00D}"/>
              </a:ext>
            </a:extLst>
          </p:cNvPr>
          <p:cNvSpPr txBox="1"/>
          <p:nvPr/>
        </p:nvSpPr>
        <p:spPr>
          <a:xfrm>
            <a:off x="10212243" y="620189"/>
            <a:ext cx="158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Yellow: model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Green: expert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992C567-C49E-D490-8214-A4381B6FE062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F28027A-34EA-7E80-DFC7-83F5B35DF179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613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D3E2C49-EFA1-CF64-2D24-C1DD1C2B32D1}"/>
              </a:ext>
            </a:extLst>
          </p:cNvPr>
          <p:cNvSpPr txBox="1"/>
          <p:nvPr/>
        </p:nvSpPr>
        <p:spPr>
          <a:xfrm>
            <a:off x="10218948" y="561109"/>
            <a:ext cx="158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Yellow: model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Green: expert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7804A7-0265-3B1A-734D-37525EC6B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815"/>
          <a:stretch/>
        </p:blipFill>
        <p:spPr>
          <a:xfrm>
            <a:off x="27488" y="1236093"/>
            <a:ext cx="6068512" cy="39720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66893BE-29A4-B82A-8867-A5723033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07"/>
          <a:stretch/>
        </p:blipFill>
        <p:spPr>
          <a:xfrm>
            <a:off x="6169762" y="1236093"/>
            <a:ext cx="6050353" cy="48284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A3272F-5B87-D6FD-71B6-8D69583CF5A2}"/>
              </a:ext>
            </a:extLst>
          </p:cNvPr>
          <p:cNvSpPr txBox="1"/>
          <p:nvPr/>
        </p:nvSpPr>
        <p:spPr>
          <a:xfrm>
            <a:off x="1786010" y="6182834"/>
            <a:ext cx="8767504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</a:rPr>
              <a:t>Supplementary data 2. The results of knowledge calculation and reasoning by fluvial facies knowledge reasoning model are consistent with the results of expert prior knowledge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A6E760F-8D0E-E8BD-74F7-11B9FE50EF8C}"/>
              </a:ext>
            </a:extLst>
          </p:cNvPr>
          <p:cNvSpPr/>
          <p:nvPr/>
        </p:nvSpPr>
        <p:spPr>
          <a:xfrm>
            <a:off x="11311437" y="5543881"/>
            <a:ext cx="908050" cy="492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9CC4C6-EE1E-FCB1-9B4F-B8E4FBF1E5CF}"/>
              </a:ext>
            </a:extLst>
          </p:cNvPr>
          <p:cNvSpPr txBox="1"/>
          <p:nvPr/>
        </p:nvSpPr>
        <p:spPr>
          <a:xfrm>
            <a:off x="3044537" y="39378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</a:rPr>
              <a:t>3. Reasoning results and quality assessment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A6B5784-3FCF-D8A0-E7CD-56A0D98A969A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2044416-E0D9-51B9-4180-18CB5F105E86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BF0F0CB-FE2C-A807-15C0-3C0F0E205946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79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DA60C-FD17-E7E0-ACA2-4773040A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96" y="3059328"/>
            <a:ext cx="9905998" cy="739343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accent4">
                    <a:lumMod val="50000"/>
                  </a:schemeClr>
                </a:solidFill>
              </a:rPr>
              <a:t>thanks</a:t>
            </a: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9B4A5B-9AD7-4442-7ABD-CF92D8FB1F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150" y="5037765"/>
            <a:ext cx="3187700" cy="1195983"/>
          </a:xfrm>
          <a:prstGeom prst="rect">
            <a:avLst/>
          </a:prstGeom>
        </p:spPr>
      </p:pic>
      <p:sp>
        <p:nvSpPr>
          <p:cNvPr id="3" name="动作按钮: 后退或前一项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64C6885-E4A4-CF96-892B-B126E37D9C44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动作按钮: 前进或下一项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3B4E745-7808-C6AB-85B9-52AC07481989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6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D9473-B494-4639-DFBF-B72BF4ED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bg2"/>
                </a:solidFill>
              </a:rPr>
              <a:t>outline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B7CA49-137E-FFFD-57B4-317D1452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880" y="2422670"/>
            <a:ext cx="5902830" cy="32022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Fluvial facies knowledge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Fluvial facies knowledge graph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2"/>
                </a:solidFill>
              </a:rPr>
              <a:t>Application in sedimentary facies identification</a:t>
            </a:r>
            <a:r>
              <a:rPr lang="zh-CN" altLang="en-US" sz="24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＆</a:t>
            </a:r>
            <a:r>
              <a:rPr lang="en-US" altLang="zh-CN" sz="24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knowledge reasoning</a:t>
            </a:r>
            <a:endParaRPr lang="en-US" altLang="zh-CN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6" name="动作按钮: 后退或前一项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AD76AE2-C740-84FE-F89B-B7A46473BC65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动作按钮: 前进或下一项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E658CF-E048-AFB8-F699-A23AC3AB439D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84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DA0239AA-673C-EE04-87DC-32FDC835C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968765"/>
              </p:ext>
            </p:extLst>
          </p:nvPr>
        </p:nvGraphicFramePr>
        <p:xfrm>
          <a:off x="254000" y="-134602"/>
          <a:ext cx="11684000" cy="66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BE69F74E-6BE0-22EC-74C7-25CA9E8B1A8A}"/>
              </a:ext>
            </a:extLst>
          </p:cNvPr>
          <p:cNvSpPr txBox="1"/>
          <p:nvPr/>
        </p:nvSpPr>
        <p:spPr>
          <a:xfrm>
            <a:off x="1880753" y="139992"/>
            <a:ext cx="9275618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Construction of a </a:t>
            </a:r>
            <a:r>
              <a:rPr lang="en-US" altLang="zh-CN" sz="1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fluvial facies</a:t>
            </a:r>
            <a:r>
              <a:rPr lang="en-US" altLang="zh-CN" kern="2200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knowledge graph </a:t>
            </a:r>
          </a:p>
          <a:p>
            <a:pPr algn="ctr">
              <a:lnSpc>
                <a:spcPct val="150000"/>
              </a:lnSpc>
            </a:pPr>
            <a:r>
              <a:rPr lang="en-US" altLang="zh-CN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and its application in sedimentary facies identification</a:t>
            </a:r>
            <a:endParaRPr lang="zh-CN" altLang="zh-CN" sz="1400" kern="100" dirty="0">
              <a:solidFill>
                <a:srgbClr val="002060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6898485-4022-C06A-E5EB-33A0530A5DBD}"/>
              </a:ext>
            </a:extLst>
          </p:cNvPr>
          <p:cNvSpPr txBox="1"/>
          <p:nvPr/>
        </p:nvSpPr>
        <p:spPr>
          <a:xfrm>
            <a:off x="202724" y="2023513"/>
            <a:ext cx="2147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Knowledge acquisition</a:t>
            </a:r>
            <a:endParaRPr lang="zh-CN" alt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E162D3-7D0E-E8DE-BC95-14511C80BB62}"/>
              </a:ext>
            </a:extLst>
          </p:cNvPr>
          <p:cNvSpPr txBox="1"/>
          <p:nvPr/>
        </p:nvSpPr>
        <p:spPr>
          <a:xfrm>
            <a:off x="2533113" y="1900401"/>
            <a:ext cx="2113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Design logic knowledge architecture</a:t>
            </a:r>
            <a:endParaRPr lang="zh-CN" alt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CC51B46-A2AF-939E-A642-0BBF34E26AA8}"/>
              </a:ext>
            </a:extLst>
          </p:cNvPr>
          <p:cNvSpPr txBox="1"/>
          <p:nvPr/>
        </p:nvSpPr>
        <p:spPr>
          <a:xfrm>
            <a:off x="5132222" y="2023513"/>
            <a:ext cx="18594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16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nowledge system</a:t>
            </a:r>
            <a:endParaRPr lang="zh-CN" alt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44C909-B21C-880A-49F6-D352CBE0576C}"/>
              </a:ext>
            </a:extLst>
          </p:cNvPr>
          <p:cNvSpPr txBox="1"/>
          <p:nvPr/>
        </p:nvSpPr>
        <p:spPr>
          <a:xfrm>
            <a:off x="7466409" y="1992735"/>
            <a:ext cx="2039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Knowledge graph</a:t>
            </a:r>
            <a:endParaRPr lang="zh-CN" alt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DD830F8-D3B6-5C0D-5B81-B452EF37FB68}"/>
              </a:ext>
            </a:extLst>
          </p:cNvPr>
          <p:cNvSpPr txBox="1"/>
          <p:nvPr/>
        </p:nvSpPr>
        <p:spPr>
          <a:xfrm>
            <a:off x="9925463" y="1777291"/>
            <a:ext cx="1967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Sedimentary facies identification </a:t>
            </a:r>
            <a:r>
              <a:rPr lang="zh-CN" altLang="en-US" sz="16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＆</a:t>
            </a:r>
            <a:r>
              <a:rPr lang="en-US" altLang="zh-CN" sz="16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knowledge reasoning</a:t>
            </a:r>
            <a:endParaRPr lang="zh-CN" alt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CD35DE1-F35D-C773-1CD8-758AADF485CC}"/>
              </a:ext>
            </a:extLst>
          </p:cNvPr>
          <p:cNvSpPr txBox="1"/>
          <p:nvPr/>
        </p:nvSpPr>
        <p:spPr>
          <a:xfrm>
            <a:off x="9921189" y="5058836"/>
            <a:ext cx="1976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Application </a:t>
            </a:r>
            <a:r>
              <a:rPr lang="zh-CN" altLang="en-US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＆ </a:t>
            </a:r>
            <a:r>
              <a:rPr lang="en-US" altLang="zh-CN" kern="2200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nowledge service</a:t>
            </a:r>
            <a:endParaRPr lang="zh-CN" altLang="en-US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ECED1FC-2A46-0A78-4FEE-E35D021F996B}"/>
              </a:ext>
            </a:extLst>
          </p:cNvPr>
          <p:cNvSpPr/>
          <p:nvPr/>
        </p:nvSpPr>
        <p:spPr>
          <a:xfrm>
            <a:off x="9762857" y="1410050"/>
            <a:ext cx="2292883" cy="442672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A2B9B29-2434-49F5-AE8B-9368F76A6FB4}"/>
              </a:ext>
            </a:extLst>
          </p:cNvPr>
          <p:cNvSpPr/>
          <p:nvPr/>
        </p:nvSpPr>
        <p:spPr>
          <a:xfrm>
            <a:off x="119641" y="1410050"/>
            <a:ext cx="9460195" cy="442672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D112351-C966-1E47-B64B-DB7F7273441E}"/>
              </a:ext>
            </a:extLst>
          </p:cNvPr>
          <p:cNvSpPr txBox="1"/>
          <p:nvPr/>
        </p:nvSpPr>
        <p:spPr>
          <a:xfrm>
            <a:off x="1841793" y="5197335"/>
            <a:ext cx="6580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Construction </a:t>
            </a:r>
            <a:r>
              <a:rPr lang="zh-CN" altLang="en-US" kern="2200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＆ </a:t>
            </a:r>
            <a:r>
              <a:rPr lang="en-US" altLang="zh-CN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Workflow of </a:t>
            </a:r>
            <a:r>
              <a:rPr lang="en-US" altLang="zh-CN" kern="2200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domain </a:t>
            </a:r>
            <a:r>
              <a:rPr lang="en-US" altLang="zh-CN" sz="1800" kern="22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knowledge graph </a:t>
            </a:r>
            <a:endParaRPr lang="zh-CN" altLang="en-US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2808209-F4B9-F7DC-F9C7-27E4A402A10F}"/>
              </a:ext>
            </a:extLst>
          </p:cNvPr>
          <p:cNvSpPr txBox="1"/>
          <p:nvPr/>
        </p:nvSpPr>
        <p:spPr>
          <a:xfrm>
            <a:off x="1673097" y="6043424"/>
            <a:ext cx="9690931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0" i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The technical framework of knowledge graph construction and application</a:t>
            </a:r>
            <a:endParaRPr lang="zh-CN" altLang="en-US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EBBDE30-E303-4BA1-99F2-E0C77878A031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F0E3A9E-5095-EAD6-02E7-C9307F8B2DB4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7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F313F42-2D29-1352-8113-A7E7A321EC8E}"/>
              </a:ext>
            </a:extLst>
          </p:cNvPr>
          <p:cNvSpPr txBox="1"/>
          <p:nvPr/>
        </p:nvSpPr>
        <p:spPr>
          <a:xfrm>
            <a:off x="4242954" y="46579"/>
            <a:ext cx="3706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18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Knowledge acquisition</a:t>
            </a:r>
            <a:endParaRPr lang="zh-CN" alt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F30A25-0812-0801-E4D6-7233BAF0DC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59" y="1440873"/>
            <a:ext cx="5516769" cy="36833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FC56D53-28F2-E8E0-C795-2FAF4419CF28}"/>
              </a:ext>
            </a:extLst>
          </p:cNvPr>
          <p:cNvSpPr txBox="1"/>
          <p:nvPr/>
        </p:nvSpPr>
        <p:spPr>
          <a:xfrm>
            <a:off x="1289364" y="5417127"/>
            <a:ext cx="3804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Glossary of fluvial facies knowledge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EFCFD9A-6F09-A824-F19D-3E251AE57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801" y="747046"/>
            <a:ext cx="4111493" cy="548750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2CEB893C-DF4E-0DFD-F586-7CF9FD38CD43}"/>
              </a:ext>
            </a:extLst>
          </p:cNvPr>
          <p:cNvSpPr/>
          <p:nvPr/>
        </p:nvSpPr>
        <p:spPr>
          <a:xfrm>
            <a:off x="5866398" y="3282532"/>
            <a:ext cx="825345" cy="2919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D71724E-D2E2-75FE-AF94-23BB78E00679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118C147-B6F1-7DE0-E9E7-6462D3DC2424}"/>
              </a:ext>
            </a:extLst>
          </p:cNvPr>
          <p:cNvSpPr txBox="1"/>
          <p:nvPr/>
        </p:nvSpPr>
        <p:spPr>
          <a:xfrm>
            <a:off x="6638626" y="6234546"/>
            <a:ext cx="4735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</a:rPr>
              <a:t>Part of the fluvial facies data dictionary in LML </a:t>
            </a:r>
            <a:r>
              <a:rPr lang="en-US" altLang="zh-CN" dirty="0">
                <a:solidFill>
                  <a:srgbClr val="002060"/>
                </a:solidFill>
              </a:rPr>
              <a:t>(Lightweight Markup Language)</a:t>
            </a:r>
            <a:r>
              <a:rPr lang="zh-CN" altLang="en-US" dirty="0">
                <a:solidFill>
                  <a:srgbClr val="002060"/>
                </a:solidFill>
              </a:rPr>
              <a:t> format code</a:t>
            </a:r>
          </a:p>
        </p:txBody>
      </p: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1506681-2F04-5A6F-364A-A6BEF23FCB8C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2A6777-319A-192C-4A68-B70868D10CDA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52A318B-6238-EE32-3E26-E14A512FF622}"/>
              </a:ext>
            </a:extLst>
          </p:cNvPr>
          <p:cNvSpPr txBox="1"/>
          <p:nvPr/>
        </p:nvSpPr>
        <p:spPr>
          <a:xfrm>
            <a:off x="4242954" y="48054"/>
            <a:ext cx="3706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00206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2. Design logic knowledge architecture</a:t>
            </a:r>
            <a:endParaRPr lang="zh-CN" alt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内容占位符 5">
            <a:extLst>
              <a:ext uri="{FF2B5EF4-FFF2-40B4-BE49-F238E27FC236}">
                <a16:creationId xmlns:a16="http://schemas.microsoft.com/office/drawing/2014/main" id="{886D6B53-67C6-A849-176B-7FF45D0A9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018" y="618518"/>
            <a:ext cx="7051964" cy="6191428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73D52EA-3139-C037-6402-E8F02F86C85E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ED07443-F611-1B82-A355-BF410598385E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B49869-3B07-9444-2C70-9262EEB13D82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73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169FA2D-B652-E2C7-64FE-975E2D8F88CF}"/>
              </a:ext>
            </a:extLst>
          </p:cNvPr>
          <p:cNvSpPr txBox="1"/>
          <p:nvPr/>
        </p:nvSpPr>
        <p:spPr>
          <a:xfrm>
            <a:off x="3967595" y="-54494"/>
            <a:ext cx="4256809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3. Construct fluvial facies knowledge system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EA5DBAE-7438-F858-8722-0D00FE8EDE66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A7BD68A8-E6F9-6CE1-397C-419D7FEF13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008" y="618518"/>
            <a:ext cx="9548192" cy="59194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C19F790-CEFA-9C87-1979-A06435AD629A}"/>
              </a:ext>
            </a:extLst>
          </p:cNvPr>
          <p:cNvSpPr txBox="1"/>
          <p:nvPr/>
        </p:nvSpPr>
        <p:spPr>
          <a:xfrm>
            <a:off x="2034245" y="6488976"/>
            <a:ext cx="8301717" cy="369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Excerpt from the conceptual model of </a:t>
            </a: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fluvial facies knowledge system</a:t>
            </a:r>
            <a:r>
              <a:rPr lang="zh-CN" altLang="en-US" dirty="0">
                <a:solidFill>
                  <a:srgbClr val="002060"/>
                </a:solidFill>
              </a:rPr>
              <a:t> hierarchy tree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3D4F1E-4A58-0536-249E-F94D9FC3AC03}"/>
              </a:ext>
            </a:extLst>
          </p:cNvPr>
          <p:cNvSpPr txBox="1"/>
          <p:nvPr/>
        </p:nvSpPr>
        <p:spPr>
          <a:xfrm>
            <a:off x="6629399" y="4722425"/>
            <a:ext cx="2964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2A2B2E"/>
                </a:solidFill>
                <a:effectLst/>
                <a:latin typeface="PingFang SC"/>
              </a:rPr>
              <a:t>The number in the circle represents the number of collapsed nodes (click to expand)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动作按钮: 后退或前一项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C64D77B-E3A3-5E7D-4642-56C9C8E692DC}"/>
              </a:ext>
            </a:extLst>
          </p:cNvPr>
          <p:cNvSpPr/>
          <p:nvPr/>
        </p:nvSpPr>
        <p:spPr>
          <a:xfrm>
            <a:off x="17258" y="6314554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动作按钮: 前进或下一项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8D6FBC-FD15-533B-07DC-E821DA585D3B}"/>
              </a:ext>
            </a:extLst>
          </p:cNvPr>
          <p:cNvSpPr/>
          <p:nvPr/>
        </p:nvSpPr>
        <p:spPr>
          <a:xfrm>
            <a:off x="859261" y="6314554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60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01425-58F3-D42F-44B2-AE30DDBF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2978FA-E0DE-F6B1-DA62-48AF978C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A72408-3702-2822-BE56-A75CD771689E}"/>
              </a:ext>
            </a:extLst>
          </p:cNvPr>
          <p:cNvSpPr txBox="1"/>
          <p:nvPr/>
        </p:nvSpPr>
        <p:spPr>
          <a:xfrm>
            <a:off x="3967595" y="-54494"/>
            <a:ext cx="4256809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4. Fluvial facies knowledge storage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4381B7E-44B9-50B6-0969-3FA182D55087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AECE3391-8D18-61B8-2137-FAB1E7BE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192" y="675671"/>
            <a:ext cx="9789616" cy="55066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911C7B6-A14A-C87A-D66A-59624D7DDBDC}"/>
              </a:ext>
            </a:extLst>
          </p:cNvPr>
          <p:cNvSpPr txBox="1"/>
          <p:nvPr/>
        </p:nvSpPr>
        <p:spPr>
          <a:xfrm>
            <a:off x="3044537" y="6182329"/>
            <a:ext cx="610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Fluvial facies knowledge storage</a:t>
            </a:r>
            <a:r>
              <a:rPr lang="en-US" altLang="zh-CN" sz="1800" dirty="0">
                <a:solidFill>
                  <a:srgbClr val="002060"/>
                </a:solidFill>
              </a:rPr>
              <a:t>-RDF</a:t>
            </a:r>
          </a:p>
          <a:p>
            <a:pPr algn="ctr"/>
            <a:r>
              <a:rPr lang="en-US" altLang="zh-CN" sz="1800" dirty="0">
                <a:solidFill>
                  <a:srgbClr val="002060"/>
                </a:solidFill>
              </a:rPr>
              <a:t>Resource Description Framework</a:t>
            </a:r>
            <a:endParaRPr lang="zh-CN" altLang="en-US" sz="1800" dirty="0">
              <a:solidFill>
                <a:srgbClr val="002060"/>
              </a:solidFill>
            </a:endParaRPr>
          </a:p>
        </p:txBody>
      </p:sp>
      <p:sp>
        <p:nvSpPr>
          <p:cNvPr id="7" name="动作按钮: 后退或前一项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1576CF5-8A3A-C423-A6E5-5D62958C0B98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46A8862-A63A-2932-BAE0-94EE10AA00D1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06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01425-58F3-D42F-44B2-AE30DDBF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2978FA-E0DE-F6B1-DA62-48AF978C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A72408-3702-2822-BE56-A75CD771689E}"/>
              </a:ext>
            </a:extLst>
          </p:cNvPr>
          <p:cNvSpPr txBox="1"/>
          <p:nvPr/>
        </p:nvSpPr>
        <p:spPr>
          <a:xfrm>
            <a:off x="3967595" y="-54494"/>
            <a:ext cx="4256809" cy="463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4. Fluvial facies knowledge storage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4381B7E-44B9-50B6-0969-3FA182D55087}"/>
              </a:ext>
            </a:extLst>
          </p:cNvPr>
          <p:cNvCxnSpPr>
            <a:cxnSpLocks/>
          </p:cNvCxnSpPr>
          <p:nvPr/>
        </p:nvCxnSpPr>
        <p:spPr>
          <a:xfrm>
            <a:off x="1170709" y="561109"/>
            <a:ext cx="1020387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911C7B6-A14A-C87A-D66A-59624D7DDBDC}"/>
              </a:ext>
            </a:extLst>
          </p:cNvPr>
          <p:cNvSpPr txBox="1"/>
          <p:nvPr/>
        </p:nvSpPr>
        <p:spPr>
          <a:xfrm>
            <a:off x="3044537" y="6182329"/>
            <a:ext cx="610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Fluvial facies knowledge storage</a:t>
            </a:r>
            <a:r>
              <a:rPr lang="en-US" altLang="zh-CN" sz="1800" dirty="0">
                <a:solidFill>
                  <a:srgbClr val="002060"/>
                </a:solidFill>
              </a:rPr>
              <a:t>-OWL</a:t>
            </a:r>
          </a:p>
          <a:p>
            <a:pPr algn="ctr"/>
            <a:r>
              <a:rPr lang="en-US" altLang="zh-CN" sz="1800" dirty="0">
                <a:solidFill>
                  <a:srgbClr val="002060"/>
                </a:solidFill>
              </a:rPr>
              <a:t>Ontology Web Language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152B8D-63EE-284F-E870-E089C41A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092" y="640860"/>
            <a:ext cx="9953105" cy="5598622"/>
          </a:xfrm>
          <a:prstGeom prst="rect">
            <a:avLst/>
          </a:prstGeom>
        </p:spPr>
      </p:pic>
      <p:sp>
        <p:nvSpPr>
          <p:cNvPr id="6" name="动作按钮: 后退或前一项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FFFE375-8A96-BF7F-29A3-D8FCF22FC303}"/>
              </a:ext>
            </a:extLst>
          </p:cNvPr>
          <p:cNvSpPr/>
          <p:nvPr/>
        </p:nvSpPr>
        <p:spPr>
          <a:xfrm>
            <a:off x="17258" y="6309079"/>
            <a:ext cx="831273" cy="548921"/>
          </a:xfrm>
          <a:prstGeom prst="actionButtonBackPreviou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B7FBD53-5DBD-6000-08DE-5F2117D326C0}"/>
              </a:ext>
            </a:extLst>
          </p:cNvPr>
          <p:cNvSpPr/>
          <p:nvPr/>
        </p:nvSpPr>
        <p:spPr>
          <a:xfrm>
            <a:off x="859261" y="6309079"/>
            <a:ext cx="692728" cy="548921"/>
          </a:xfrm>
          <a:prstGeom prst="actionButtonForwardNex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08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电路">
  <a:themeElements>
    <a:clrScheme name="电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电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电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电路</Template>
  <TotalTime>2725</TotalTime>
  <Words>1197</Words>
  <Application>Microsoft Office PowerPoint</Application>
  <PresentationFormat>宽屏</PresentationFormat>
  <Paragraphs>136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PingFang SC</vt:lpstr>
      <vt:lpstr>Arial</vt:lpstr>
      <vt:lpstr>Cambria Math</vt:lpstr>
      <vt:lpstr>Tw Cen MT</vt:lpstr>
      <vt:lpstr>Wingdings</vt:lpstr>
      <vt:lpstr>电路</vt:lpstr>
      <vt:lpstr> Modern Earth system science visualization and exploration techniques --the balancing act between complex information, broad functionality and simple illustration Construction of a fluvial facies knowledge graph and its application in sedimentary facies identification  Lei Zhang, Mingcai Hou, Anqing Chen, Hanting Zhong, James G. Ogg, Dongyu Zheng </vt:lpstr>
      <vt:lpstr>outline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Zoe Zoe</dc:creator>
  <cp:lastModifiedBy> </cp:lastModifiedBy>
  <cp:revision>35</cp:revision>
  <dcterms:created xsi:type="dcterms:W3CDTF">2023-03-31T05:39:11Z</dcterms:created>
  <dcterms:modified xsi:type="dcterms:W3CDTF">2023-04-27T09:44:21Z</dcterms:modified>
</cp:coreProperties>
</file>