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451" r:id="rId5"/>
    <p:sldId id="465" r:id="rId6"/>
    <p:sldId id="567" r:id="rId7"/>
    <p:sldId id="466" r:id="rId8"/>
    <p:sldId id="256" r:id="rId9"/>
    <p:sldId id="571" r:id="rId10"/>
    <p:sldId id="291" r:id="rId11"/>
    <p:sldId id="286" r:id="rId12"/>
    <p:sldId id="287" r:id="rId13"/>
    <p:sldId id="289" r:id="rId14"/>
    <p:sldId id="5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fsa Mahmood" initials="HM [2]" lastIdx="6" clrIdx="6">
    <p:extLst>
      <p:ext uri="{19B8F6BF-5375-455C-9EA6-DF929625EA0E}">
        <p15:presenceInfo xmlns:p15="http://schemas.microsoft.com/office/powerpoint/2012/main" userId="S::au682162@uni.au.dk::6f57c99e-c64e-44c1-a8c6-a23673f5c140" providerId="AD"/>
      </p:ext>
    </p:extLst>
  </p:cmAuthor>
  <p:cmAuthor id="1" name="Rasmus Rumph" initials="RR" lastIdx="27" clrIdx="0">
    <p:extLst>
      <p:ext uri="{19B8F6BF-5375-455C-9EA6-DF929625EA0E}">
        <p15:presenceInfo xmlns:p15="http://schemas.microsoft.com/office/powerpoint/2012/main" userId="S-1-5-21-898432237-4246117250-2545452943-4405" providerId="AD"/>
      </p:ext>
    </p:extLst>
  </p:cmAuthor>
  <p:cmAuthor id="2" name="Hafsa Mahmood" initials="HM" lastIdx="1" clrIdx="1">
    <p:extLst>
      <p:ext uri="{19B8F6BF-5375-455C-9EA6-DF929625EA0E}">
        <p15:presenceInfo xmlns:p15="http://schemas.microsoft.com/office/powerpoint/2012/main" userId="Hafsa Mahmood" providerId="None"/>
      </p:ext>
    </p:extLst>
  </p:cmAuthor>
  <p:cmAuthor id="3" name="Anders Vest Christiansen" initials="AVC" lastIdx="19" clrIdx="2">
    <p:extLst>
      <p:ext uri="{19B8F6BF-5375-455C-9EA6-DF929625EA0E}">
        <p15:presenceInfo xmlns:p15="http://schemas.microsoft.com/office/powerpoint/2012/main" userId="S-1-5-21-898432237-4246117250-2545452943-1118" providerId="AD"/>
      </p:ext>
    </p:extLst>
  </p:cmAuthor>
  <p:cmAuthor id="4" name="Rasmus Rumph Frederiksen" initials="RRF" lastIdx="34" clrIdx="3">
    <p:extLst>
      <p:ext uri="{19B8F6BF-5375-455C-9EA6-DF929625EA0E}">
        <p15:presenceInfo xmlns:p15="http://schemas.microsoft.com/office/powerpoint/2012/main" userId="S-1-5-21-1647451481-3672502608-3803859085-72254" providerId="AD"/>
      </p:ext>
    </p:extLst>
  </p:cmAuthor>
  <p:cmAuthor id="5" name="hafsa mahmood" initials="hm" lastIdx="1" clrIdx="4">
    <p:extLst>
      <p:ext uri="{19B8F6BF-5375-455C-9EA6-DF929625EA0E}">
        <p15:presenceInfo xmlns:p15="http://schemas.microsoft.com/office/powerpoint/2012/main" userId="4523b334b26b8e1c" providerId="Windows Live"/>
      </p:ext>
    </p:extLst>
  </p:cmAuthor>
  <p:cmAuthor id="6" name="Rasmus Rumph Frederiksen" initials="RRF [2]" lastIdx="28" clrIdx="5">
    <p:extLst>
      <p:ext uri="{19B8F6BF-5375-455C-9EA6-DF929625EA0E}">
        <p15:presenceInfo xmlns:p15="http://schemas.microsoft.com/office/powerpoint/2012/main" userId="S::au216869@uni.au.dk::6f3b425d-f593-4858-9c0b-0f348d3178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4BFF"/>
    <a:srgbClr val="FFFDEA"/>
    <a:srgbClr val="FFFEE9"/>
    <a:srgbClr val="FFF9F9"/>
    <a:srgbClr val="1F77B4"/>
    <a:srgbClr val="D62728"/>
    <a:srgbClr val="0000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65602" autoAdjust="0"/>
  </p:normalViewPr>
  <p:slideViewPr>
    <p:cSldViewPr snapToGrid="0">
      <p:cViewPr>
        <p:scale>
          <a:sx n="66" d="100"/>
          <a:sy n="66" d="100"/>
        </p:scale>
        <p:origin x="1594" y="4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A6C8-3F03-4137-9071-C75A569B6E8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30021-2FDB-4BFE-A93F-2E4283FD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BB4D-B8A7-489B-9E64-89D53B09C98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EEAB-CAB9-41C6-BCB2-DD25E017B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12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2EEAB-CAB9-41C6-BCB2-DD25E017B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little bit about why we came up with this specific research idea. As many of you know that 50% of </a:t>
            </a:r>
            <a:r>
              <a:rPr lang="en-US" dirty="0" err="1"/>
              <a:t>Denmarks</a:t>
            </a:r>
            <a:r>
              <a:rPr lang="en-US" dirty="0"/>
              <a:t> agriculture area has tile drains that covers wide range of hydrogeological and topographical conditions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7D77-8922-4BD2-A9ED-F9FC907F5F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z from </a:t>
            </a:r>
            <a:r>
              <a:rPr lang="en-US" dirty="0" err="1"/>
              <a:t>plot,eva_sum,eva_mean</a:t>
            </a:r>
            <a:r>
              <a:rPr lang="en-US" dirty="0"/>
              <a:t>, permutation importance, </a:t>
            </a:r>
            <a:r>
              <a:rPr lang="en-US" dirty="0" err="1"/>
              <a:t>dtm</a:t>
            </a:r>
            <a:r>
              <a:rPr lang="en-US" dirty="0"/>
              <a:t>, adding slope, feature importance plot all together,, mike she scatter plots, </a:t>
            </a:r>
            <a:r>
              <a:rPr lang="en-US" dirty="0" err="1"/>
              <a:t>mikeshe</a:t>
            </a:r>
            <a:r>
              <a:rPr lang="en-US" dirty="0"/>
              <a:t>, hydrograph,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C7E0D-AC0A-491C-A74C-B013D616D9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performance </a:t>
            </a:r>
            <a:r>
              <a:rPr lang="en-US" dirty="0" err="1"/>
              <a:t>xgboost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C7E0D-AC0A-491C-A74C-B013D616D9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Characteristic based grouping, </a:t>
            </a:r>
            <a:r>
              <a:rPr lang="en-US" dirty="0" err="1"/>
              <a:t>kge</a:t>
            </a:r>
            <a:r>
              <a:rPr lang="en-US" dirty="0"/>
              <a:t> red line at 1 and </a:t>
            </a:r>
            <a:r>
              <a:rPr lang="en-US" dirty="0" err="1"/>
              <a:t>pbias</a:t>
            </a:r>
            <a:r>
              <a:rPr lang="en-US" dirty="0"/>
              <a:t> red line at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C7E0D-AC0A-491C-A74C-B013D616D9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87" y="1231114"/>
            <a:ext cx="10363200" cy="2197886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4000" baseline="0">
                <a:solidFill>
                  <a:srgbClr val="0342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23" y="3941130"/>
            <a:ext cx="10344163" cy="1448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pic>
        <p:nvPicPr>
          <p:cNvPr id="6" name="Picture 6" descr="HGG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00" y="6174000"/>
            <a:ext cx="3078000" cy="6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08000" cy="5508000"/>
          </a:xfrm>
          <a:prstGeom prst="rect">
            <a:avLst/>
          </a:prstGeom>
        </p:spPr>
        <p:txBody>
          <a:bodyPr/>
          <a:lstStyle>
            <a:lvl1pPr marL="360000" indent="-287993">
              <a:spcBef>
                <a:spcPts val="1300"/>
              </a:spcBef>
              <a:spcAft>
                <a:spcPts val="0"/>
              </a:spcAft>
              <a:defRPr sz="2300" b="1"/>
            </a:lvl1pPr>
            <a:lvl2pPr marL="623984" indent="-191995">
              <a:spcBef>
                <a:spcPts val="533"/>
              </a:spcBef>
              <a:buFont typeface="Arial" pitchFamily="34" charset="0"/>
              <a:buChar char="•"/>
              <a:defRPr sz="2100"/>
            </a:lvl2pPr>
            <a:lvl3pPr marL="863978" indent="-191995">
              <a:spcBef>
                <a:spcPts val="533"/>
              </a:spcBef>
              <a:defRPr sz="1800"/>
            </a:lvl3pPr>
            <a:lvl4pPr marL="1151971" indent="-191995">
              <a:spcBef>
                <a:spcPts val="533"/>
              </a:spcBef>
              <a:buFont typeface="Arial" pitchFamily="34" charset="0"/>
              <a:buChar char="•"/>
              <a:defRPr sz="1800"/>
            </a:lvl4pPr>
            <a:lvl5pPr marL="1391965" indent="-191995">
              <a:spcBef>
                <a:spcPts val="533"/>
              </a:spcBef>
              <a:buFont typeface="Arial" pitchFamily="34" charset="0"/>
              <a:buChar char="•"/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008000"/>
            <a:ext cx="5508000" cy="5508000"/>
          </a:xfrm>
          <a:prstGeom prst="rect">
            <a:avLst/>
          </a:prstGeom>
        </p:spPr>
        <p:txBody>
          <a:bodyPr/>
          <a:lstStyle>
            <a:lvl1pPr marL="360000" indent="-287993">
              <a:spcBef>
                <a:spcPts val="1300"/>
              </a:spcBef>
              <a:defRPr sz="2300" b="1"/>
            </a:lvl1pPr>
            <a:lvl2pPr marL="623984" indent="-191995">
              <a:spcBef>
                <a:spcPts val="533"/>
              </a:spcBef>
              <a:buFont typeface="Arial" pitchFamily="34" charset="0"/>
              <a:buChar char="•"/>
              <a:defRPr sz="2100"/>
            </a:lvl2pPr>
            <a:lvl3pPr marL="863978" indent="-191995">
              <a:spcBef>
                <a:spcPts val="533"/>
              </a:spcBef>
              <a:defRPr sz="1800"/>
            </a:lvl3pPr>
            <a:lvl4pPr marL="1151971" indent="-191995">
              <a:spcBef>
                <a:spcPts val="533"/>
              </a:spcBef>
              <a:buFont typeface="Arial" pitchFamily="34" charset="0"/>
              <a:buChar char="•"/>
              <a:defRPr sz="1800"/>
            </a:lvl4pPr>
            <a:lvl5pPr marL="1391965" indent="-191995">
              <a:spcBef>
                <a:spcPts val="533"/>
              </a:spcBef>
              <a:buFont typeface="Arial" pitchFamily="34" charset="0"/>
              <a:buChar char="•"/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11304000" cy="684000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6" name="Picture 6" descr="HGG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00" y="6174000"/>
            <a:ext cx="3078000" cy="6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18430" y="65160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9E6DD69-F8E4-43CB-B598-A226814A5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11304000" cy="684000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998" y="1008000"/>
            <a:ext cx="11304000" cy="5508000"/>
          </a:xfrm>
          <a:prstGeom prst="rect">
            <a:avLst/>
          </a:prstGeom>
        </p:spPr>
        <p:txBody>
          <a:bodyPr/>
          <a:lstStyle>
            <a:lvl1pPr marL="360000" indent="-287993">
              <a:spcBef>
                <a:spcPts val="1300"/>
              </a:spcBef>
              <a:spcAft>
                <a:spcPts val="0"/>
              </a:spcAft>
              <a:defRPr sz="2300" b="1"/>
            </a:lvl1pPr>
            <a:lvl2pPr marL="623984" indent="-191995">
              <a:spcBef>
                <a:spcPts val="533"/>
              </a:spcBef>
              <a:buFont typeface="Arial" pitchFamily="34" charset="0"/>
              <a:buChar char="•"/>
              <a:defRPr sz="2100"/>
            </a:lvl2pPr>
            <a:lvl3pPr marL="863978" indent="-191995">
              <a:spcBef>
                <a:spcPts val="533"/>
              </a:spcBef>
              <a:defRPr sz="1800"/>
            </a:lvl3pPr>
            <a:lvl4pPr marL="1151971" indent="-191995">
              <a:spcBef>
                <a:spcPts val="533"/>
              </a:spcBef>
              <a:buFont typeface="Arial" pitchFamily="34" charset="0"/>
              <a:buChar char="•"/>
              <a:defRPr sz="1800"/>
            </a:lvl4pPr>
            <a:lvl5pPr marL="1391965" indent="-191995">
              <a:spcBef>
                <a:spcPts val="533"/>
              </a:spcBef>
              <a:buFont typeface="Arial" pitchFamily="34" charset="0"/>
              <a:buChar char="•"/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pic>
        <p:nvPicPr>
          <p:cNvPr id="6" name="Picture 6" descr="HGG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00" y="6174000"/>
            <a:ext cx="3078000" cy="6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20584" y="65052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9E6DD69-F8E4-43CB-B598-A226814A5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8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11304000" cy="684000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6" name="Picture 6" descr="HGG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00" y="6174000"/>
            <a:ext cx="3078000" cy="6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27" y="648041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9E6DD69-F8E4-43CB-B598-A226814A5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GG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00" y="6174000"/>
            <a:ext cx="3078000" cy="6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65052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9E6DD69-F8E4-43CB-B598-A226814A5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8866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9E6DD69-F8E4-43CB-B598-A226814A5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7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over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GG_logo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00" y="6174000"/>
            <a:ext cx="3078000" cy="6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450574" y="5989983"/>
            <a:ext cx="7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9E6DD69-F8E4-43CB-B598-A226814A5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https:/doi.org/10.1016/j.ejrh.2023.1013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550" y="1169646"/>
            <a:ext cx="11038900" cy="225715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Use of machine learning for drain flows predictions in tile-drained agricultural areas </a:t>
            </a:r>
            <a:b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550" y="3097569"/>
            <a:ext cx="10344163" cy="1448430"/>
          </a:xfrm>
        </p:spPr>
        <p:txBody>
          <a:bodyPr/>
          <a:lstStyle/>
          <a:p>
            <a:pPr algn="r"/>
            <a:r>
              <a:rPr lang="en-US" dirty="0"/>
              <a:t>Dated: 26.04.2023</a:t>
            </a:r>
          </a:p>
          <a:p>
            <a:r>
              <a:rPr lang="en-US" b="1" i="0" dirty="0">
                <a:effectLst/>
                <a:latin typeface="Open Sans" panose="020B0606030504020204" pitchFamily="34" charset="0"/>
              </a:rPr>
              <a:t>Hafsa Mahmood</a:t>
            </a:r>
            <a:r>
              <a:rPr lang="en-US" b="1" i="0" baseline="30000" dirty="0">
                <a:effectLst/>
                <a:latin typeface="Open Sans" panose="020B0606030504020204" pitchFamily="34" charset="0"/>
              </a:rPr>
              <a:t>1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Ty P. A. Ferre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2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Raphael J. M. Schneider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3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Simon Stisen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3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</a:t>
            </a:r>
          </a:p>
          <a:p>
            <a:r>
              <a:rPr lang="en-US" b="0" i="0" dirty="0">
                <a:effectLst/>
                <a:latin typeface="Open Sans" panose="020B0606030504020204" pitchFamily="34" charset="0"/>
              </a:rPr>
              <a:t>Rasmus R. Frederiksen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4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and Anders V. Christiansen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1</a:t>
            </a:r>
          </a:p>
          <a:p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baseline="30000" dirty="0">
                <a:effectLst/>
                <a:latin typeface="Open Sans" panose="020B0606030504020204" pitchFamily="34" charset="0"/>
              </a:rPr>
              <a:t>1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Aarhus University, Hydro geophysics group, Geoscience Department, Aarhus, Denmark (hm@geo.au.dk)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baseline="30000" dirty="0">
                <a:effectLst/>
                <a:latin typeface="Open Sans" panose="020B0606030504020204" pitchFamily="34" charset="0"/>
              </a:rPr>
              <a:t>2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University of Arizona, Department of hydrology and atmospheric sciences, Tucson, Arizona, USA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baseline="30000" dirty="0">
                <a:effectLst/>
                <a:latin typeface="Open Sans" panose="020B0606030504020204" pitchFamily="34" charset="0"/>
              </a:rPr>
              <a:t>3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Geological Survey of Denmark and Greenland (GEUS), Department of Hydrology, Copenhagen, Denmark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baseline="30000" dirty="0">
                <a:effectLst/>
                <a:latin typeface="Open Sans" panose="020B0606030504020204" pitchFamily="34" charset="0"/>
              </a:rPr>
              <a:t>4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Aarhus University, Department of Eco science, Aarhus, Denmark</a:t>
            </a:r>
          </a:p>
          <a:p>
            <a:endParaRPr lang="en-US" sz="1600" b="0" i="0" dirty="0"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GEUS | LinkedIn">
            <a:extLst>
              <a:ext uri="{FF2B5EF4-FFF2-40B4-BE49-F238E27FC236}">
                <a16:creationId xmlns:a16="http://schemas.microsoft.com/office/drawing/2014/main" id="{503FABA8-2526-47C2-8C4F-A24593D5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92" y="6039922"/>
            <a:ext cx="818078" cy="8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765D8-DB5E-7109-26F3-7C89DB690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96" y="6172200"/>
            <a:ext cx="20370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8292-046C-86C6-CA03-92FFAAE6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DA36-823D-884C-1E06-E943EB8E1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7" indent="0">
              <a:buNone/>
            </a:pPr>
            <a:endParaRPr lang="en-US" dirty="0"/>
          </a:p>
          <a:p>
            <a:r>
              <a:rPr lang="en-US" dirty="0" err="1"/>
              <a:t>XGBoost</a:t>
            </a:r>
            <a:r>
              <a:rPr lang="en-US" dirty="0"/>
              <a:t> can be used to predict the dynamics of drain flows in tile drain regions with no drain stations.</a:t>
            </a:r>
          </a:p>
          <a:p>
            <a:endParaRPr lang="en-US" dirty="0"/>
          </a:p>
          <a:p>
            <a:r>
              <a:rPr lang="en-US" dirty="0" err="1"/>
              <a:t>XGBoost</a:t>
            </a:r>
            <a:r>
              <a:rPr lang="en-US" dirty="0"/>
              <a:t> (decision tree) performs better than CNN (neural network). </a:t>
            </a:r>
          </a:p>
          <a:p>
            <a:endParaRPr lang="en-US" dirty="0"/>
          </a:p>
          <a:p>
            <a:r>
              <a:rPr lang="en-US" dirty="0" err="1"/>
              <a:t>XGBoost</a:t>
            </a:r>
            <a:r>
              <a:rPr lang="en-US" dirty="0"/>
              <a:t> performed similarly to the physics-based MIKE-SHE model</a:t>
            </a:r>
          </a:p>
          <a:p>
            <a:endParaRPr lang="en-US" dirty="0"/>
          </a:p>
          <a:p>
            <a:r>
              <a:rPr lang="en-US" dirty="0"/>
              <a:t>Other ML techniques such as LSTM could also be explored in the future.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2007" indent="0">
              <a:buNone/>
            </a:pPr>
            <a:endParaRPr lang="en-US" dirty="0"/>
          </a:p>
          <a:p>
            <a:endParaRPr lang="en-US" dirty="0"/>
          </a:p>
          <a:p>
            <a:pPr marL="72007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6BEB6C-9C3C-2B38-63D6-16A140990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339" y="1542677"/>
            <a:ext cx="8794787" cy="2117436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93445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BB64-BCD0-40B8-8AF8-4656FC3E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5" y="97586"/>
            <a:ext cx="10515600" cy="817723"/>
          </a:xfrm>
        </p:spPr>
        <p:txBody>
          <a:bodyPr/>
          <a:lstStyle/>
          <a:p>
            <a:r>
              <a:rPr lang="en-US" b="0" dirty="0"/>
              <a:t>Background</a:t>
            </a:r>
            <a:endParaRPr lang="da-DK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00454-0A47-415A-A706-463B65A5A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82" y="989901"/>
            <a:ext cx="3940035" cy="46369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1C3C8E-6C5A-4E3E-BED3-C2CDCAFB9127}"/>
              </a:ext>
            </a:extLst>
          </p:cNvPr>
          <p:cNvSpPr txBox="1"/>
          <p:nvPr/>
        </p:nvSpPr>
        <p:spPr>
          <a:xfrm>
            <a:off x="9924176" y="5606489"/>
            <a:ext cx="21203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>
                <a:latin typeface="NexusSans"/>
              </a:rPr>
              <a:t>Møller</a:t>
            </a:r>
            <a:r>
              <a:rPr lang="da-DK" sz="1100" b="0" i="0" strike="noStrike" dirty="0">
                <a:effectLst/>
                <a:latin typeface="NexusSans"/>
              </a:rPr>
              <a:t> et al, 2018</a:t>
            </a:r>
            <a:endParaRPr lang="da-DK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7E774A-BD50-4D50-B8CC-3547FD23186F}"/>
              </a:ext>
            </a:extLst>
          </p:cNvPr>
          <p:cNvSpPr txBox="1"/>
          <p:nvPr/>
        </p:nvSpPr>
        <p:spPr>
          <a:xfrm>
            <a:off x="124646" y="989901"/>
            <a:ext cx="6647518" cy="272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cs typeface="Calibri" panose="020F0502020204030204" pitchFamily="34" charset="0"/>
              </a:rPr>
              <a:t>50% of Denmark’s agriculture area with tile drains </a:t>
            </a:r>
          </a:p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cs typeface="Calibri" panose="020F0502020204030204" pitchFamily="34" charset="0"/>
            </a:endParaRP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Drain flow predictions using physics-based models – </a:t>
            </a:r>
            <a:r>
              <a:rPr lang="en-US" sz="1600" dirty="0"/>
              <a:t>time-intensive and data-intensive with complex setup and calibration</a:t>
            </a:r>
          </a:p>
          <a:p>
            <a:pPr marL="72007" indent="0">
              <a:buNone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Supervised machine learning – an alternative with a relatively simpler approach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cs typeface="Calibri" panose="020F0502020204030204" pitchFamily="34" charset="0"/>
            </a:endParaRPr>
          </a:p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B190F0-7E05-4F84-A66A-FDE3E20AAFFE}"/>
              </a:ext>
            </a:extLst>
          </p:cNvPr>
          <p:cNvSpPr/>
          <p:nvPr/>
        </p:nvSpPr>
        <p:spPr>
          <a:xfrm>
            <a:off x="9924176" y="989901"/>
            <a:ext cx="385894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8CCBE-827E-ADA4-DAC9-E224F022F96D}"/>
              </a:ext>
            </a:extLst>
          </p:cNvPr>
          <p:cNvSpPr txBox="1"/>
          <p:nvPr/>
        </p:nvSpPr>
        <p:spPr>
          <a:xfrm>
            <a:off x="322300" y="3308357"/>
            <a:ext cx="6130290" cy="227754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72007" indent="0">
              <a:buNone/>
            </a:pPr>
            <a:r>
              <a:rPr lang="en-US" dirty="0">
                <a:solidFill>
                  <a:schemeClr val="bg1"/>
                </a:solidFill>
              </a:rPr>
              <a:t>Objective: </a:t>
            </a:r>
            <a:r>
              <a:rPr lang="en-US" b="1" dirty="0">
                <a:solidFill>
                  <a:schemeClr val="bg1"/>
                </a:solidFill>
              </a:rPr>
              <a:t>Prediction of daily drain flow data in tile-drained agricultural areas using supervised machine learning (ML) methods</a:t>
            </a:r>
          </a:p>
          <a:p>
            <a:pPr marL="72007" indent="0" algn="ctr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400" b="0" dirty="0">
                <a:solidFill>
                  <a:schemeClr val="bg1"/>
                </a:solidFill>
                <a:ea typeface="Calibri" panose="020F0502020204030204" pitchFamily="34" charset="0"/>
                <a:cs typeface="Times-Roman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-Roman"/>
              </a:rPr>
              <a:t>nvestigate the potential of </a:t>
            </a:r>
            <a:r>
              <a:rPr lang="en-US" sz="1400" b="0" dirty="0">
                <a:solidFill>
                  <a:schemeClr val="bg1"/>
                </a:solidFill>
              </a:rPr>
              <a:t>Extreme Gradient Boosting (</a:t>
            </a:r>
            <a:r>
              <a:rPr lang="en-US" sz="1400" b="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-Roman"/>
              </a:rPr>
              <a:t>XGBoost</a:t>
            </a:r>
            <a:r>
              <a:rPr lang="en-US" sz="14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-Roman"/>
              </a:rPr>
              <a:t>) and Convolutional neural network (CNN)</a:t>
            </a:r>
            <a:endParaRPr lang="en-US" sz="1400" b="0" dirty="0">
              <a:solidFill>
                <a:schemeClr val="bg1"/>
              </a:solidFill>
              <a:ea typeface="Calibri" panose="020F0502020204030204" pitchFamily="34" charset="0"/>
              <a:cs typeface="Times-Roman"/>
            </a:endParaRPr>
          </a:p>
          <a:p>
            <a:pPr marL="342900" indent="-342900">
              <a:buAutoNum type="arabicParenBoth"/>
            </a:pPr>
            <a:r>
              <a:rPr lang="en-US" sz="1400" b="0" dirty="0">
                <a:solidFill>
                  <a:schemeClr val="bg1"/>
                </a:solidFill>
                <a:ea typeface="Calibri" panose="020F0502020204030204" pitchFamily="34" charset="0"/>
                <a:cs typeface="Times-Roman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-Roman"/>
              </a:rPr>
              <a:t>dentify the main control variables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chemeClr val="bg1"/>
                </a:solidFill>
              </a:rPr>
              <a:t>Compare the prediction performance of an existing physics-based model of drain sites with </a:t>
            </a:r>
            <a:r>
              <a:rPr lang="en-US" sz="1400" dirty="0" err="1">
                <a:solidFill>
                  <a:schemeClr val="bg1"/>
                </a:solidFill>
              </a:rPr>
              <a:t>XGBoost</a:t>
            </a:r>
            <a:r>
              <a:rPr lang="en-US" sz="1400" dirty="0">
                <a:solidFill>
                  <a:schemeClr val="bg1"/>
                </a:solidFill>
              </a:rPr>
              <a:t> and CNN models.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AC88C85-8145-8ECC-4418-E8D155C78EB6}"/>
              </a:ext>
            </a:extLst>
          </p:cNvPr>
          <p:cNvSpPr/>
          <p:nvPr/>
        </p:nvSpPr>
        <p:spPr>
          <a:xfrm>
            <a:off x="9016842" y="825721"/>
            <a:ext cx="2756720" cy="58059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Temperature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7C5F59-362F-9B0A-9DB4-7C4025237821}"/>
              </a:ext>
            </a:extLst>
          </p:cNvPr>
          <p:cNvSpPr/>
          <p:nvPr/>
        </p:nvSpPr>
        <p:spPr>
          <a:xfrm>
            <a:off x="6135859" y="793897"/>
            <a:ext cx="2756720" cy="5805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Topographical variables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FCE22E-2BE5-DDE3-F6C1-AE2CB1F54B53}"/>
              </a:ext>
            </a:extLst>
          </p:cNvPr>
          <p:cNvSpPr/>
          <p:nvPr/>
        </p:nvSpPr>
        <p:spPr>
          <a:xfrm>
            <a:off x="3253676" y="841026"/>
            <a:ext cx="2756720" cy="5805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Topographical variables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659722-6C44-9B98-4B22-D7696DA34F54}"/>
              </a:ext>
            </a:extLst>
          </p:cNvPr>
          <p:cNvSpPr/>
          <p:nvPr/>
        </p:nvSpPr>
        <p:spPr>
          <a:xfrm>
            <a:off x="104212" y="834501"/>
            <a:ext cx="3029605" cy="5805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Topographical variables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E12A-D597-4603-B46C-7D9F9170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" y="0"/>
            <a:ext cx="11304000" cy="684000"/>
          </a:xfrm>
        </p:spPr>
        <p:txBody>
          <a:bodyPr/>
          <a:lstStyle/>
          <a:p>
            <a:r>
              <a:rPr lang="en-US" dirty="0"/>
              <a:t>Static and dynamic variables</a:t>
            </a:r>
          </a:p>
        </p:txBody>
      </p:sp>
      <p:pic>
        <p:nvPicPr>
          <p:cNvPr id="1026" name="Picture 2" descr="Accumulation of water - search in pictures">
            <a:extLst>
              <a:ext uri="{FF2B5EF4-FFF2-40B4-BE49-F238E27FC236}">
                <a16:creationId xmlns:a16="http://schemas.microsoft.com/office/drawing/2014/main" id="{7D57740F-40EF-412F-AF40-3E5526879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7713" r="31107" b="46000"/>
          <a:stretch/>
        </p:blipFill>
        <p:spPr bwMode="auto">
          <a:xfrm>
            <a:off x="292948" y="1769403"/>
            <a:ext cx="256821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479A9-08EC-4C89-B186-CB66A8BB324F}"/>
              </a:ext>
            </a:extLst>
          </p:cNvPr>
          <p:cNvSpPr txBox="1"/>
          <p:nvPr/>
        </p:nvSpPr>
        <p:spPr>
          <a:xfrm>
            <a:off x="87623" y="1367651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Topographical wetness index</a:t>
            </a:r>
          </a:p>
        </p:txBody>
      </p:sp>
      <p:pic>
        <p:nvPicPr>
          <p:cNvPr id="1028" name="Picture 4" descr="Terrain relative relief (Department of Environment and Science)">
            <a:extLst>
              <a:ext uri="{FF2B5EF4-FFF2-40B4-BE49-F238E27FC236}">
                <a16:creationId xmlns:a16="http://schemas.microsoft.com/office/drawing/2014/main" id="{5715E7A4-C9D7-4566-9D8D-452FF7B0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2" y="3545254"/>
            <a:ext cx="2699944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F89E1-AB09-43D6-873B-16D56418D4BF}"/>
              </a:ext>
            </a:extLst>
          </p:cNvPr>
          <p:cNvSpPr txBox="1"/>
          <p:nvPr/>
        </p:nvSpPr>
        <p:spPr>
          <a:xfrm>
            <a:off x="120028" y="3327563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Topographical position index</a:t>
            </a:r>
          </a:p>
        </p:txBody>
      </p:sp>
      <p:pic>
        <p:nvPicPr>
          <p:cNvPr id="1034" name="Picture 10" descr="The Open Science Laboratory: Sorting out soils">
            <a:extLst>
              <a:ext uri="{FF2B5EF4-FFF2-40B4-BE49-F238E27FC236}">
                <a16:creationId xmlns:a16="http://schemas.microsoft.com/office/drawing/2014/main" id="{48CA7603-B246-456A-8062-637002765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859"/>
          <a:stretch/>
        </p:blipFill>
        <p:spPr bwMode="auto">
          <a:xfrm>
            <a:off x="3424286" y="1724605"/>
            <a:ext cx="1980071" cy="15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76582A-B4F0-47CB-9D10-6579B9140937}"/>
              </a:ext>
            </a:extLst>
          </p:cNvPr>
          <p:cNvSpPr txBox="1"/>
          <p:nvPr/>
        </p:nvSpPr>
        <p:spPr>
          <a:xfrm>
            <a:off x="3424286" y="136765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Clay fraction</a:t>
            </a:r>
          </a:p>
        </p:txBody>
      </p:sp>
      <p:pic>
        <p:nvPicPr>
          <p:cNvPr id="1036" name="Picture 12" descr="Topographic profiles with the highest slope - Esri Community">
            <a:extLst>
              <a:ext uri="{FF2B5EF4-FFF2-40B4-BE49-F238E27FC236}">
                <a16:creationId xmlns:a16="http://schemas.microsoft.com/office/drawing/2014/main" id="{2CC55F0A-5E27-4C5F-9F4D-A6237A0F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2799" r="13012" b="23165"/>
          <a:stretch/>
        </p:blipFill>
        <p:spPr bwMode="auto">
          <a:xfrm>
            <a:off x="286556" y="5115883"/>
            <a:ext cx="2390256" cy="128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7A5D2D-0D6D-4447-AF14-A209879DF9A4}"/>
              </a:ext>
            </a:extLst>
          </p:cNvPr>
          <p:cNvSpPr txBox="1"/>
          <p:nvPr/>
        </p:nvSpPr>
        <p:spPr>
          <a:xfrm>
            <a:off x="230001" y="478426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</a:t>
            </a:r>
          </a:p>
        </p:txBody>
      </p:sp>
      <p:pic>
        <p:nvPicPr>
          <p:cNvPr id="3" name="Picture 8" descr="Geological layers - Grasshopper - McNeel Forum">
            <a:extLst>
              <a:ext uri="{FF2B5EF4-FFF2-40B4-BE49-F238E27FC236}">
                <a16:creationId xmlns:a16="http://schemas.microsoft.com/office/drawing/2014/main" id="{BD3DF382-D0C3-0D15-7D6B-E3BC50D3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17" y="3512229"/>
            <a:ext cx="232052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03534-F27B-D1CA-34F1-10D63E99F4B6}"/>
              </a:ext>
            </a:extLst>
          </p:cNvPr>
          <p:cNvSpPr txBox="1"/>
          <p:nvPr/>
        </p:nvSpPr>
        <p:spPr>
          <a:xfrm>
            <a:off x="3369147" y="337469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Clay/Sand thickness</a:t>
            </a:r>
          </a:p>
        </p:txBody>
      </p:sp>
      <p:pic>
        <p:nvPicPr>
          <p:cNvPr id="5122" name="Picture 2" descr="What Temperature Should I Set My Air Conditioner In Summer?">
            <a:extLst>
              <a:ext uri="{FF2B5EF4-FFF2-40B4-BE49-F238E27FC236}">
                <a16:creationId xmlns:a16="http://schemas.microsoft.com/office/drawing/2014/main" id="{6D58B6DB-1384-E126-7CD1-78606AAF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0" y="1736983"/>
            <a:ext cx="2142270" cy="1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vaporation">
            <a:extLst>
              <a:ext uri="{FF2B5EF4-FFF2-40B4-BE49-F238E27FC236}">
                <a16:creationId xmlns:a16="http://schemas.microsoft.com/office/drawing/2014/main" id="{28189EE0-C865-BBF1-EE16-4BA48D17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0" y="3565840"/>
            <a:ext cx="2190817" cy="12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 Rules For Getting The Most Benefit From Rainfall In Your Garden | Jain  Irrigation USA">
            <a:extLst>
              <a:ext uri="{FF2B5EF4-FFF2-40B4-BE49-F238E27FC236}">
                <a16:creationId xmlns:a16="http://schemas.microsoft.com/office/drawing/2014/main" id="{E3B08D87-3AF8-7B72-0DBB-DC0A5A64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0" y="5238848"/>
            <a:ext cx="2238083" cy="12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A803C-3304-BE03-1F7F-561CEC486B62}"/>
              </a:ext>
            </a:extLst>
          </p:cNvPr>
          <p:cNvSpPr txBox="1"/>
          <p:nvPr/>
        </p:nvSpPr>
        <p:spPr>
          <a:xfrm>
            <a:off x="6359280" y="1319933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7C693-84B9-4B5E-32F5-A9D26DCB2C3A}"/>
              </a:ext>
            </a:extLst>
          </p:cNvPr>
          <p:cNvSpPr txBox="1"/>
          <p:nvPr/>
        </p:nvSpPr>
        <p:spPr>
          <a:xfrm>
            <a:off x="6301608" y="319650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Evapotranspiration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054C1-0660-3610-64DD-9922D0936BEB}"/>
              </a:ext>
            </a:extLst>
          </p:cNvPr>
          <p:cNvSpPr txBox="1"/>
          <p:nvPr/>
        </p:nvSpPr>
        <p:spPr>
          <a:xfrm>
            <a:off x="6282372" y="481912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1941C-7F65-AE52-A398-6888123DAE9F}"/>
              </a:ext>
            </a:extLst>
          </p:cNvPr>
          <p:cNvSpPr txBox="1"/>
          <p:nvPr/>
        </p:nvSpPr>
        <p:spPr>
          <a:xfrm>
            <a:off x="230001" y="950601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Topographical variables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35F88-F4B6-2BB3-0DE0-FE90FE3C0844}"/>
              </a:ext>
            </a:extLst>
          </p:cNvPr>
          <p:cNvSpPr txBox="1"/>
          <p:nvPr/>
        </p:nvSpPr>
        <p:spPr>
          <a:xfrm>
            <a:off x="3369147" y="92955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Geological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EB4B3-3387-A4DA-6A09-06F9C8D03636}"/>
              </a:ext>
            </a:extLst>
          </p:cNvPr>
          <p:cNvSpPr txBox="1"/>
          <p:nvPr/>
        </p:nvSpPr>
        <p:spPr>
          <a:xfrm>
            <a:off x="6208193" y="95817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Climate variables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BA745-B4BF-7537-7534-6407C898C593}"/>
              </a:ext>
            </a:extLst>
          </p:cNvPr>
          <p:cNvSpPr txBox="1"/>
          <p:nvPr/>
        </p:nvSpPr>
        <p:spPr>
          <a:xfrm>
            <a:off x="9391166" y="929551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variables</a:t>
            </a:r>
          </a:p>
        </p:txBody>
      </p:sp>
      <p:pic>
        <p:nvPicPr>
          <p:cNvPr id="5132" name="Picture 12" descr="7 Ways to Conquer Seasonality in Your Business">
            <a:extLst>
              <a:ext uri="{FF2B5EF4-FFF2-40B4-BE49-F238E27FC236}">
                <a16:creationId xmlns:a16="http://schemas.microsoft.com/office/drawing/2014/main" id="{2D2D4B45-6B70-2F9E-2131-1D5B07C3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12" y="1789985"/>
            <a:ext cx="2566348" cy="11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0820E7-44DE-FCCC-6B5F-E0674F65683E}"/>
              </a:ext>
            </a:extLst>
          </p:cNvPr>
          <p:cNvSpPr txBox="1"/>
          <p:nvPr/>
        </p:nvSpPr>
        <p:spPr>
          <a:xfrm>
            <a:off x="9156418" y="1368646"/>
            <a:ext cx="165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Seasonality</a:t>
            </a:r>
          </a:p>
        </p:txBody>
      </p:sp>
      <p:pic>
        <p:nvPicPr>
          <p:cNvPr id="5134" name="Picture 14" descr="Search calendar date day icon Royalty Free Vector Image">
            <a:extLst>
              <a:ext uri="{FF2B5EF4-FFF2-40B4-BE49-F238E27FC236}">
                <a16:creationId xmlns:a16="http://schemas.microsoft.com/office/drawing/2014/main" id="{E3CFA254-55A6-0E86-822A-42F9CE7B8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6991" r="-4539" b="25403"/>
          <a:stretch/>
        </p:blipFill>
        <p:spPr bwMode="auto">
          <a:xfrm>
            <a:off x="9454718" y="3568236"/>
            <a:ext cx="1979410" cy="12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D4885-3AEB-CD64-E43E-7078190708B3}"/>
              </a:ext>
            </a:extLst>
          </p:cNvPr>
          <p:cNvSpPr txBox="1"/>
          <p:nvPr/>
        </p:nvSpPr>
        <p:spPr>
          <a:xfrm>
            <a:off x="9104058" y="3184234"/>
            <a:ext cx="266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Hydrological day of year</a:t>
            </a:r>
          </a:p>
        </p:txBody>
      </p:sp>
    </p:spTree>
    <p:extLst>
      <p:ext uri="{BB962C8B-B14F-4D97-AF65-F5344CB8AC3E}">
        <p14:creationId xmlns:p14="http://schemas.microsoft.com/office/powerpoint/2010/main" val="41011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3" grpId="0" animBg="1"/>
      <p:bldP spid="10" grpId="0" animBg="1"/>
      <p:bldP spid="5" grpId="0"/>
      <p:bldP spid="8" grpId="0"/>
      <p:bldP spid="14" grpId="0"/>
      <p:bldP spid="16" grpId="0"/>
      <p:bldP spid="4" grpId="0"/>
      <p:bldP spid="6" grpId="0"/>
      <p:bldP spid="7" grpId="0"/>
      <p:bldP spid="9" grpId="0"/>
      <p:bldP spid="11" grpId="0"/>
      <p:bldP spid="15" grpId="0"/>
      <p:bldP spid="19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8321-5AD3-6F47-8AA3-ADEF0A40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XGBoost</a:t>
            </a:r>
            <a:r>
              <a:rPr lang="en-US" dirty="0"/>
              <a:t> and CNN scenarios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9828EAF-1354-1E69-6B8D-E32FC763F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94467-7843-2C18-21BB-4C497E9996CD}"/>
              </a:ext>
            </a:extLst>
          </p:cNvPr>
          <p:cNvSpPr txBox="1"/>
          <p:nvPr/>
        </p:nvSpPr>
        <p:spPr>
          <a:xfrm>
            <a:off x="282346" y="3634874"/>
            <a:ext cx="2744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 1 </a:t>
            </a:r>
          </a:p>
          <a:p>
            <a:r>
              <a:rPr lang="en-US" sz="1400" dirty="0"/>
              <a:t>Test sites: </a:t>
            </a:r>
            <a:r>
              <a:rPr lang="en-US" sz="1400" dirty="0" err="1"/>
              <a:t>Lillebaek</a:t>
            </a:r>
            <a:r>
              <a:rPr lang="en-US" sz="1400" dirty="0"/>
              <a:t> (LK)</a:t>
            </a:r>
          </a:p>
          <a:p>
            <a:r>
              <a:rPr lang="en-US" sz="1400" dirty="0"/>
              <a:t>Train sites: all except 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3937D-41DB-2F22-0286-0200A391F371}"/>
              </a:ext>
            </a:extLst>
          </p:cNvPr>
          <p:cNvSpPr txBox="1"/>
          <p:nvPr/>
        </p:nvSpPr>
        <p:spPr>
          <a:xfrm>
            <a:off x="3183385" y="3637565"/>
            <a:ext cx="25683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Model 2</a:t>
            </a:r>
          </a:p>
          <a:p>
            <a:r>
              <a:rPr lang="en-US" sz="1400" dirty="0"/>
              <a:t>Test sites: Lolland (LO)</a:t>
            </a:r>
          </a:p>
          <a:p>
            <a:r>
              <a:rPr lang="en-US" sz="1400" dirty="0"/>
              <a:t>Train sites: all except 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4B598-ED22-9F7D-D42D-694507482BF4}"/>
              </a:ext>
            </a:extLst>
          </p:cNvPr>
          <p:cNvSpPr txBox="1"/>
          <p:nvPr/>
        </p:nvSpPr>
        <p:spPr>
          <a:xfrm>
            <a:off x="6072815" y="3663399"/>
            <a:ext cx="2796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Model 3</a:t>
            </a:r>
          </a:p>
          <a:p>
            <a:r>
              <a:rPr lang="en-US" sz="1400" dirty="0"/>
              <a:t>Test sites: </a:t>
            </a:r>
            <a:r>
              <a:rPr lang="en-US" sz="1400" dirty="0" err="1"/>
              <a:t>Norsminde</a:t>
            </a:r>
            <a:r>
              <a:rPr lang="en-US" sz="1400" dirty="0"/>
              <a:t> (N)</a:t>
            </a:r>
          </a:p>
          <a:p>
            <a:r>
              <a:rPr lang="en-US" sz="1400" dirty="0"/>
              <a:t>Train sites: all except N</a:t>
            </a:r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E34A6-9F9C-4BD0-B661-C600C922E170}"/>
              </a:ext>
            </a:extLst>
          </p:cNvPr>
          <p:cNvSpPr txBox="1"/>
          <p:nvPr/>
        </p:nvSpPr>
        <p:spPr>
          <a:xfrm>
            <a:off x="8869234" y="3663399"/>
            <a:ext cx="28667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Model 4</a:t>
            </a:r>
          </a:p>
          <a:p>
            <a:r>
              <a:rPr lang="en-US" sz="1400" dirty="0"/>
              <a:t>Test sites: </a:t>
            </a:r>
            <a:r>
              <a:rPr lang="en-US" sz="1400" dirty="0" err="1"/>
              <a:t>Gyldenholm</a:t>
            </a:r>
            <a:r>
              <a:rPr lang="en-US" sz="1400" dirty="0"/>
              <a:t> (G)</a:t>
            </a:r>
          </a:p>
          <a:p>
            <a:r>
              <a:rPr lang="en-US" sz="1400" dirty="0"/>
              <a:t>Train sites: all except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ED6B9-4F5F-EB31-83F2-1C6DF8D19C5B}"/>
              </a:ext>
            </a:extLst>
          </p:cNvPr>
          <p:cNvSpPr txBox="1"/>
          <p:nvPr/>
        </p:nvSpPr>
        <p:spPr>
          <a:xfrm>
            <a:off x="2834465" y="5619174"/>
            <a:ext cx="4489141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drain sites were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models – 4 for </a:t>
            </a:r>
            <a:r>
              <a:rPr lang="en-US" dirty="0" err="1"/>
              <a:t>XGBoost</a:t>
            </a:r>
            <a:r>
              <a:rPr lang="en-US" dirty="0"/>
              <a:t>, 4 for CNN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97E98-1CFC-B0C2-4C43-3491EE120388}"/>
              </a:ext>
            </a:extLst>
          </p:cNvPr>
          <p:cNvSpPr txBox="1"/>
          <p:nvPr/>
        </p:nvSpPr>
        <p:spPr>
          <a:xfrm>
            <a:off x="9341039" y="4768056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drain sites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4535C-E728-2ED8-96FF-D6EA9C2FD6C0}"/>
              </a:ext>
            </a:extLst>
          </p:cNvPr>
          <p:cNvSpPr txBox="1"/>
          <p:nvPr/>
        </p:nvSpPr>
        <p:spPr>
          <a:xfrm>
            <a:off x="9338288" y="5166154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drain sites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FED2F-06CB-AE73-21CD-0149C0551E93}"/>
              </a:ext>
            </a:extLst>
          </p:cNvPr>
          <p:cNvSpPr txBox="1"/>
          <p:nvPr/>
        </p:nvSpPr>
        <p:spPr>
          <a:xfrm>
            <a:off x="3144206" y="4961753"/>
            <a:ext cx="399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rgbClr val="FF0000"/>
                </a:solidFill>
              </a:rPr>
              <a:t>Leave one catchment out</a:t>
            </a:r>
            <a:r>
              <a:rPr lang="en-US" dirty="0"/>
              <a:t>’ technique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D5F5B-0175-AFB3-2799-675D54BDC87E}"/>
              </a:ext>
            </a:extLst>
          </p:cNvPr>
          <p:cNvSpPr/>
          <p:nvPr/>
        </p:nvSpPr>
        <p:spPr>
          <a:xfrm>
            <a:off x="9048879" y="5225361"/>
            <a:ext cx="261766" cy="250917"/>
          </a:xfrm>
          <a:prstGeom prst="ellipse">
            <a:avLst/>
          </a:prstGeom>
          <a:solidFill>
            <a:srgbClr val="044BFF"/>
          </a:solidFill>
          <a:ln>
            <a:solidFill>
              <a:srgbClr val="044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BA475E-474F-2F06-921B-CE53C3DC482D}"/>
              </a:ext>
            </a:extLst>
          </p:cNvPr>
          <p:cNvSpPr/>
          <p:nvPr/>
        </p:nvSpPr>
        <p:spPr>
          <a:xfrm>
            <a:off x="9049888" y="4845019"/>
            <a:ext cx="261766" cy="2509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FC38C7D2-DF55-8B85-D9CE-F9FF404EBF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6322" y="1146132"/>
            <a:ext cx="2233897" cy="2517267"/>
          </a:xfr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840372-1880-D84D-9B59-FF41BF808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45675"/>
            <a:ext cx="2192317" cy="2516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905008-8425-7E4C-F189-E026D02F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34" y="1017683"/>
            <a:ext cx="2235212" cy="2516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1F0648-A9BF-F3F4-D7B2-F54B8139B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898" y="1091890"/>
            <a:ext cx="2204241" cy="25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47EA-E3DE-4DFA-B655-563E1933B639}"/>
              </a:ext>
            </a:extLst>
          </p:cNvPr>
          <p:cNvSpPr/>
          <p:nvPr/>
        </p:nvSpPr>
        <p:spPr>
          <a:xfrm>
            <a:off x="619006" y="1226395"/>
            <a:ext cx="1821627" cy="82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Training Dataset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AAD8D6-C44D-4432-9A16-53147B42C92C}"/>
              </a:ext>
            </a:extLst>
          </p:cNvPr>
          <p:cNvSpPr/>
          <p:nvPr/>
        </p:nvSpPr>
        <p:spPr>
          <a:xfrm>
            <a:off x="3327522" y="1192125"/>
            <a:ext cx="2483233" cy="910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Dividing into 5 train-test sets (randomly division)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77E98-99F3-4B71-9A33-A8D3A15A610D}"/>
              </a:ext>
            </a:extLst>
          </p:cNvPr>
          <p:cNvSpPr/>
          <p:nvPr/>
        </p:nvSpPr>
        <p:spPr>
          <a:xfrm>
            <a:off x="7608456" y="987050"/>
            <a:ext cx="4118718" cy="1292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Training, Hyperparameter tuning  on 5 train-test sets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(optimizer: </a:t>
            </a:r>
            <a:r>
              <a:rPr lang="en-US" dirty="0" err="1">
                <a:solidFill>
                  <a:sysClr val="windowText" lastClr="000000"/>
                </a:solidFill>
              </a:rPr>
              <a:t>Gridsearch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FD2B7-B325-433D-8B9E-AED54EC98F4A}"/>
              </a:ext>
            </a:extLst>
          </p:cNvPr>
          <p:cNvSpPr/>
          <p:nvPr/>
        </p:nvSpPr>
        <p:spPr>
          <a:xfrm>
            <a:off x="8121843" y="3053557"/>
            <a:ext cx="3124200" cy="12497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Crossvalidation</a:t>
            </a:r>
            <a:r>
              <a:rPr lang="en-US" dirty="0">
                <a:solidFill>
                  <a:sysClr val="windowText" lastClr="000000"/>
                </a:solidFill>
              </a:rPr>
              <a:t> / Calibration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(Evaluation metric: RMSE, R2, PBIAS, KGE)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0F082-6B32-4DE8-848C-BD0F23F05EDE}"/>
              </a:ext>
            </a:extLst>
          </p:cNvPr>
          <p:cNvSpPr/>
          <p:nvPr/>
        </p:nvSpPr>
        <p:spPr>
          <a:xfrm>
            <a:off x="319363" y="3232106"/>
            <a:ext cx="2548559" cy="13148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Addition of noise (Repeating top 1% of high drain flow covariates)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745D88-0498-41B9-BE70-85CA286B7F86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1529820" y="2046479"/>
            <a:ext cx="1" cy="118562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158F7F-48A6-4491-9C46-CFA59E11FB8F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2440633" y="1636437"/>
            <a:ext cx="886889" cy="107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2AA419-EBA9-4134-8C79-121973B88E14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5810755" y="1633380"/>
            <a:ext cx="1797701" cy="1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7D6EB1-A854-45F5-886E-5E2CAB193DA6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67815" y="2279710"/>
            <a:ext cx="16128" cy="7738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324E7-7BED-457A-B0B3-4AC29D470BBC}"/>
              </a:ext>
            </a:extLst>
          </p:cNvPr>
          <p:cNvSpPr/>
          <p:nvPr/>
        </p:nvSpPr>
        <p:spPr>
          <a:xfrm>
            <a:off x="8426198" y="5077195"/>
            <a:ext cx="2483233" cy="910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Compute feature importance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8248B7-D7F0-43A1-8A2A-8C923DF4C241}"/>
              </a:ext>
            </a:extLst>
          </p:cNvPr>
          <p:cNvSpPr/>
          <p:nvPr/>
        </p:nvSpPr>
        <p:spPr>
          <a:xfrm>
            <a:off x="3949765" y="2879708"/>
            <a:ext cx="2904559" cy="15974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Verification / Validation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Evaluation metric: RMSE, R2, PBIAS, KGE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A9B50F-130F-49FD-BA98-1BF0C5C026CF}"/>
              </a:ext>
            </a:extLst>
          </p:cNvPr>
          <p:cNvCxnSpPr>
            <a:cxnSpLocks/>
            <a:stCxn id="13" idx="2"/>
            <a:endCxn id="21" idx="0"/>
          </p:cNvCxnSpPr>
          <p:nvPr/>
        </p:nvCxnSpPr>
        <p:spPr>
          <a:xfrm flipH="1">
            <a:off x="9667815" y="4303348"/>
            <a:ext cx="16128" cy="7738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5AC6A3-9214-4AA5-A04F-881B2617AD8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853561" y="3678452"/>
            <a:ext cx="12682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5">
            <a:extLst>
              <a:ext uri="{FF2B5EF4-FFF2-40B4-BE49-F238E27FC236}">
                <a16:creationId xmlns:a16="http://schemas.microsoft.com/office/drawing/2014/main" id="{B9CC0FE5-5823-42C9-BBCC-33E0CF5D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7" y="66143"/>
            <a:ext cx="10515600" cy="1325563"/>
          </a:xfrm>
        </p:spPr>
        <p:txBody>
          <a:bodyPr/>
          <a:lstStyle/>
          <a:p>
            <a:r>
              <a:rPr lang="en-US" dirty="0"/>
              <a:t>Workflow for each model</a:t>
            </a:r>
          </a:p>
        </p:txBody>
      </p:sp>
    </p:spTree>
    <p:extLst>
      <p:ext uri="{BB962C8B-B14F-4D97-AF65-F5344CB8AC3E}">
        <p14:creationId xmlns:p14="http://schemas.microsoft.com/office/powerpoint/2010/main" val="7914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9709-8DFC-F3CD-11FE-90271403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Hydrograph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F1243-973B-A31C-1F33-D2ED30D2D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742"/>
          <a:stretch/>
        </p:blipFill>
        <p:spPr>
          <a:xfrm>
            <a:off x="191541" y="1729633"/>
            <a:ext cx="5288133" cy="3398733"/>
          </a:xfr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0A518A3-1867-CD47-DEFE-B8CCB1FEC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/>
          <a:stretch/>
        </p:blipFill>
        <p:spPr>
          <a:xfrm>
            <a:off x="5726098" y="1695637"/>
            <a:ext cx="5571874" cy="33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8D61-1EA0-1A78-F5FF-86FCF88C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" y="78053"/>
            <a:ext cx="11170920" cy="823595"/>
          </a:xfrm>
        </p:spPr>
        <p:txBody>
          <a:bodyPr/>
          <a:lstStyle/>
          <a:p>
            <a:r>
              <a:rPr lang="en-US" dirty="0"/>
              <a:t>Feature importance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58FB6-97A6-F1F2-DBC1-D1580F24F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" t="-357" r="442" b="39195"/>
          <a:stretch/>
        </p:blipFill>
        <p:spPr>
          <a:xfrm>
            <a:off x="267495" y="609201"/>
            <a:ext cx="5828505" cy="2708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F1965-4E2A-AFF0-587B-4212EA88ACCB}"/>
              </a:ext>
            </a:extLst>
          </p:cNvPr>
          <p:cNvSpPr txBox="1"/>
          <p:nvPr/>
        </p:nvSpPr>
        <p:spPr>
          <a:xfrm rot="16200000">
            <a:off x="1847872" y="1885118"/>
            <a:ext cx="2549374" cy="536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/>
              <a:t>Prec_previous</a:t>
            </a:r>
            <a:r>
              <a:rPr lang="en-US" sz="1200" dirty="0"/>
              <a:t> day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Prec</a:t>
            </a:r>
            <a:r>
              <a:rPr lang="en-US" sz="1200" dirty="0"/>
              <a:t> of day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twi_mean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twi_std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Around catch_tpi_20m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Evap_on</a:t>
            </a:r>
            <a:r>
              <a:rPr lang="en-US" sz="1200" dirty="0"/>
              <a:t> day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Clayfraction_std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Clayfraction_mean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Hydrological day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Area 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Elevation_std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Prec</a:t>
            </a:r>
            <a:r>
              <a:rPr lang="en-US" sz="1200" dirty="0"/>
              <a:t> previous week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Temp of day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Prec_month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|tpi_2m|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Clay thickness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Around </a:t>
            </a:r>
            <a:r>
              <a:rPr lang="en-US" sz="1200" dirty="0" err="1"/>
              <a:t>catch_twi_mean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Around </a:t>
            </a:r>
            <a:r>
              <a:rPr lang="en-US" sz="1200" dirty="0" err="1"/>
              <a:t>catch_twi_std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|tpi_20m</a:t>
            </a:r>
            <a:r>
              <a:rPr lang="en-US" sz="1100" dirty="0"/>
              <a:t>|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CBEEA-7E8E-7705-F8A1-F75FD84B1C1C}"/>
              </a:ext>
            </a:extLst>
          </p:cNvPr>
          <p:cNvSpPr txBox="1"/>
          <p:nvPr/>
        </p:nvSpPr>
        <p:spPr>
          <a:xfrm rot="16200000">
            <a:off x="-357790" y="1809629"/>
            <a:ext cx="1204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Importance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04AA6-10ED-1678-C8B2-06F35220F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1" b="39217"/>
          <a:stretch/>
        </p:blipFill>
        <p:spPr>
          <a:xfrm>
            <a:off x="6363497" y="1864820"/>
            <a:ext cx="5828504" cy="285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BC2AE-66ED-DCB0-904B-F67AC8217B2D}"/>
              </a:ext>
            </a:extLst>
          </p:cNvPr>
          <p:cNvSpPr txBox="1"/>
          <p:nvPr/>
        </p:nvSpPr>
        <p:spPr>
          <a:xfrm rot="16200000">
            <a:off x="5666077" y="3275111"/>
            <a:ext cx="1204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Importance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90612-3A0B-6622-544F-F11A49010238}"/>
              </a:ext>
            </a:extLst>
          </p:cNvPr>
          <p:cNvSpPr txBox="1"/>
          <p:nvPr/>
        </p:nvSpPr>
        <p:spPr>
          <a:xfrm rot="16200000">
            <a:off x="6311574" y="4967319"/>
            <a:ext cx="6137562" cy="5638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/>
              <a:t>Prec</a:t>
            </a:r>
            <a:r>
              <a:rPr lang="en-US" sz="1200" dirty="0"/>
              <a:t> of day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Evap_on</a:t>
            </a:r>
            <a:r>
              <a:rPr lang="en-US" sz="1200" dirty="0"/>
              <a:t> day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Temp of day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Hydrological day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Around </a:t>
            </a:r>
            <a:r>
              <a:rPr lang="en-US" sz="1200" dirty="0" err="1"/>
              <a:t>catch_twi_std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Prec_last</a:t>
            </a:r>
            <a:r>
              <a:rPr lang="en-US" sz="1200" dirty="0"/>
              <a:t> day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Prec</a:t>
            </a:r>
            <a:r>
              <a:rPr lang="en-US" sz="1200" dirty="0"/>
              <a:t> previous week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|tpi_20m|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|tpi_2m|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Area 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Prec_previous</a:t>
            </a:r>
            <a:r>
              <a:rPr lang="en-US" sz="1200" dirty="0"/>
              <a:t> month</a:t>
            </a:r>
          </a:p>
          <a:p>
            <a:pPr algn="r">
              <a:lnSpc>
                <a:spcPct val="150000"/>
              </a:lnSpc>
            </a:pPr>
            <a:r>
              <a:rPr lang="en-US" sz="1200" dirty="0"/>
              <a:t>Around catch_tpi_20m</a:t>
            </a:r>
          </a:p>
          <a:p>
            <a:pPr algn="r">
              <a:lnSpc>
                <a:spcPct val="150000"/>
              </a:lnSpc>
            </a:pPr>
            <a:r>
              <a:rPr lang="en-US" sz="1200" dirty="0" err="1"/>
              <a:t>Clayfraction_std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twi_mean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Clayfraction_mean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Elevation_std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Around </a:t>
            </a:r>
            <a:r>
              <a:rPr lang="en-US" sz="1200" dirty="0" err="1"/>
              <a:t>catch_twi_mean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 err="1"/>
              <a:t>twi_std</a:t>
            </a:r>
            <a:endParaRPr lang="en-US" sz="1200" dirty="0"/>
          </a:p>
          <a:p>
            <a:pPr algn="r">
              <a:lnSpc>
                <a:spcPct val="150000"/>
              </a:lnSpc>
            </a:pPr>
            <a:r>
              <a:rPr lang="en-US" sz="1200" dirty="0"/>
              <a:t>Clay thickness</a:t>
            </a:r>
          </a:p>
          <a:p>
            <a:pPr algn="r"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633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B86E-85D6-8E0B-C269-CCA668C9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61" y="27899"/>
            <a:ext cx="10515600" cy="1325563"/>
          </a:xfrm>
        </p:spPr>
        <p:txBody>
          <a:bodyPr/>
          <a:lstStyle/>
          <a:p>
            <a:r>
              <a:rPr lang="en-US"/>
              <a:t>Calibration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46418-58E8-ED64-E499-5F663EF747C2}"/>
              </a:ext>
            </a:extLst>
          </p:cNvPr>
          <p:cNvSpPr txBox="1"/>
          <p:nvPr/>
        </p:nvSpPr>
        <p:spPr>
          <a:xfrm>
            <a:off x="6768928" y="3059668"/>
            <a:ext cx="46962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Performance: </a:t>
            </a:r>
            <a:r>
              <a:rPr lang="en-US" dirty="0" err="1"/>
              <a:t>XGBoost</a:t>
            </a:r>
            <a:r>
              <a:rPr lang="en-US" dirty="0"/>
              <a:t> &gt; MIKE-SHE &gt; CNN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C20E082-50DB-612A-9E0D-20E9EDF81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3"/>
          <a:stretch/>
        </p:blipFill>
        <p:spPr>
          <a:xfrm>
            <a:off x="372928" y="690680"/>
            <a:ext cx="5930325" cy="623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E494B9-E68B-CFBA-1248-5D0DC1CA54AD}"/>
              </a:ext>
            </a:extLst>
          </p:cNvPr>
          <p:cNvSpPr txBox="1"/>
          <p:nvPr/>
        </p:nvSpPr>
        <p:spPr>
          <a:xfrm>
            <a:off x="6108650" y="6088559"/>
            <a:ext cx="601684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Mahmood, H., Schneider, R. M., Frederiksen, R. R., Christiansen, A. V., &amp;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Stisen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 (2023). Using jointly calibrated fine-scale drain models across Denmark to assess the influence of physical variables on spatial drain flow patterns. Journal of Hydrology: Regional Studies, 46(101353). </a:t>
            </a:r>
            <a:r>
              <a:rPr lang="en-US" sz="11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https://doi.org/https://doi.org/10.1016/j.ejrh.2023.101353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99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A84C-4F8F-2021-8F50-3D0CAA2E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30531"/>
            <a:ext cx="10515600" cy="1325563"/>
          </a:xfrm>
        </p:spPr>
        <p:txBody>
          <a:bodyPr/>
          <a:lstStyle/>
          <a:p>
            <a:r>
              <a:rPr lang="en-US" dirty="0"/>
              <a:t>Validation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3DA9C9-E911-A446-28EC-BBBADAF1FFF7}"/>
              </a:ext>
            </a:extLst>
          </p:cNvPr>
          <p:cNvCxnSpPr/>
          <p:nvPr/>
        </p:nvCxnSpPr>
        <p:spPr>
          <a:xfrm>
            <a:off x="571500" y="2305050"/>
            <a:ext cx="51435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8A0542-9990-AE06-8406-590CCF79AF4B}"/>
              </a:ext>
            </a:extLst>
          </p:cNvPr>
          <p:cNvSpPr txBox="1"/>
          <p:nvPr/>
        </p:nvSpPr>
        <p:spPr>
          <a:xfrm>
            <a:off x="6403251" y="2305050"/>
            <a:ext cx="521724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XGBoost</a:t>
            </a:r>
            <a:r>
              <a:rPr lang="en-US" dirty="0"/>
              <a:t> ≈ MIKE-SHE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 &lt; MIKE-SHE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 &lt; </a:t>
            </a:r>
            <a:r>
              <a:rPr lang="en-US" dirty="0" err="1"/>
              <a:t>XGBoost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MIKE-SHE model was not calibrated using </a:t>
            </a:r>
            <a:r>
              <a:rPr lang="en-US" dirty="0">
                <a:solidFill>
                  <a:srgbClr val="FF0000"/>
                </a:solidFill>
              </a:rPr>
              <a:t>‘leave one catchment out’</a:t>
            </a:r>
            <a:r>
              <a:rPr lang="en-US" dirty="0"/>
              <a:t> technique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64A57E5-DE62-4B88-ED9D-C86EFECD3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4"/>
          <a:stretch/>
        </p:blipFill>
        <p:spPr>
          <a:xfrm>
            <a:off x="198015" y="682764"/>
            <a:ext cx="5992056" cy="54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GG_2011">
  <a:themeElements>
    <a:clrScheme name="AU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836BC33D1E5846BD77C269C61838DB" ma:contentTypeVersion="13" ma:contentTypeDescription="Opret et nyt dokument." ma:contentTypeScope="" ma:versionID="681ef4e38040811187d1b4e0762dd59e">
  <xsd:schema xmlns:xsd="http://www.w3.org/2001/XMLSchema" xmlns:xs="http://www.w3.org/2001/XMLSchema" xmlns:p="http://schemas.microsoft.com/office/2006/metadata/properties" xmlns:ns3="f659a008-7c21-4ee3-a745-e38581e13101" xmlns:ns4="e064323b-8959-406a-a3e9-bb6e93638192" targetNamespace="http://schemas.microsoft.com/office/2006/metadata/properties" ma:root="true" ma:fieldsID="96fafc411b8d79d7ba3cedfb3be3ef17" ns3:_="" ns4:_="">
    <xsd:import namespace="f659a008-7c21-4ee3-a745-e38581e13101"/>
    <xsd:import namespace="e064323b-8959-406a-a3e9-bb6e93638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9a008-7c21-4ee3-a745-e38581e13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323b-8959-406a-a3e9-bb6e93638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9B0F7E-D99D-4D58-85C0-B75F22AEF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4C062-7103-4A3A-ABFE-0007B3021884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f659a008-7c21-4ee3-a745-e38581e13101"/>
    <ds:schemaRef ds:uri="http://schemas.microsoft.com/office/2006/documentManagement/types"/>
    <ds:schemaRef ds:uri="e064323b-8959-406a-a3e9-bb6e9363819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A746B6-6C0C-4932-A132-5735E138F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9a008-7c21-4ee3-a745-e38581e13101"/>
    <ds:schemaRef ds:uri="e064323b-8959-406a-a3e9-bb6e93638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HGGtemplate_Wide_White_April2019</Template>
  <TotalTime>52862</TotalTime>
  <Words>832</Words>
  <Application>Microsoft Office PowerPoint</Application>
  <PresentationFormat>Widescreen</PresentationFormat>
  <Paragraphs>153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NexusSans</vt:lpstr>
      <vt:lpstr>Open Sans</vt:lpstr>
      <vt:lpstr>HGG_2011</vt:lpstr>
      <vt:lpstr>Use of machine learning for drain flows predictions in tile-drained agricultural areas   </vt:lpstr>
      <vt:lpstr>Background</vt:lpstr>
      <vt:lpstr>Static and dynamic variables</vt:lpstr>
      <vt:lpstr>XGBoost and CNN scenarios</vt:lpstr>
      <vt:lpstr>Workflow for each model</vt:lpstr>
      <vt:lpstr>Hydrograph examples</vt:lpstr>
      <vt:lpstr>Feature importance</vt:lpstr>
      <vt:lpstr>Calibration</vt:lpstr>
      <vt:lpstr>Validation</vt:lpstr>
      <vt:lpstr>Conclusion</vt:lpstr>
      <vt:lpstr>Thanks  Any 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Hafsa Mahmood</dc:creator>
  <cp:lastModifiedBy>Hafsa Mahmood</cp:lastModifiedBy>
  <cp:revision>613</cp:revision>
  <dcterms:created xsi:type="dcterms:W3CDTF">2021-02-10T07:17:58Z</dcterms:created>
  <dcterms:modified xsi:type="dcterms:W3CDTF">2023-04-26T13:05:42Z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0x01010056836BC33D1E5846BD77C269C61838DB</vt:lpwstr>
  </property>
</Properties>
</file>