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38404800" cy="38404800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deghpour, Amir" initials="" lastIdx="1" clrIdx="0"/>
  <p:cmAuthor id="2" name="Adeyemi, Oladapo Adeoy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FFCC"/>
    <a:srgbClr val="FF3300"/>
    <a:srgbClr val="969696"/>
    <a:srgbClr val="EAEAEA"/>
    <a:srgbClr val="996633"/>
    <a:srgbClr val="99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8849" autoAdjust="0"/>
  </p:normalViewPr>
  <p:slideViewPr>
    <p:cSldViewPr>
      <p:cViewPr>
        <p:scale>
          <a:sx n="41" d="100"/>
          <a:sy n="41" d="100"/>
        </p:scale>
        <p:origin x="-426" y="30"/>
      </p:cViewPr>
      <p:guideLst>
        <p:guide orient="horz" pos="12096"/>
        <p:guide pos="12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defTabSz="931844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defTabSz="931844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750" y="525463"/>
            <a:ext cx="26289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defTabSz="931844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300"/>
            </a:lvl1pPr>
          </a:lstStyle>
          <a:p>
            <a:fld id="{A9FC56D6-4098-4E8C-BB5B-299BF36FA4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F6358D-1B2E-47B2-9907-3A8DD2C72D2C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607" y="11930065"/>
            <a:ext cx="32643587" cy="8232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1215" y="21763040"/>
            <a:ext cx="26882372" cy="9813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5354A-380A-4854-87C1-FEC382B72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53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5C76E-8822-4B42-9B1A-E6E64EB54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45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4222" y="1538288"/>
            <a:ext cx="8640587" cy="32770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1228" y="1538288"/>
            <a:ext cx="25804460" cy="32770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CAD95-E546-44DB-89E4-4D3A331BA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98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C64C0-4E79-4EB1-8A50-77B3218FE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85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4" y="24679275"/>
            <a:ext cx="32643587" cy="7626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4" y="16278225"/>
            <a:ext cx="32643587" cy="8401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43168-B9E9-41D4-8536-290657E2B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96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1228" y="8961438"/>
            <a:ext cx="17221905" cy="2534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61667" y="8961438"/>
            <a:ext cx="17223140" cy="2534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BEB32-CD6D-48F4-84DE-4859A38C5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1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4" y="1538288"/>
            <a:ext cx="34564814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994" y="8596315"/>
            <a:ext cx="16968788" cy="358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994" y="12179302"/>
            <a:ext cx="16968788" cy="2212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8611" y="8596315"/>
            <a:ext cx="16976197" cy="358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8611" y="12179302"/>
            <a:ext cx="16976197" cy="2212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E364-3F03-436D-BFEF-4BE04EACE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42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3A167-B0B3-4BCA-B18B-B943302AD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55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AA164-1D48-4417-A83D-A148071F0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93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4" y="1528763"/>
            <a:ext cx="12634913" cy="65071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457" y="1528763"/>
            <a:ext cx="21469350" cy="32777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9994" y="8035925"/>
            <a:ext cx="12634913" cy="26269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5B2E2-5419-47E3-ABCC-4A810A1E1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52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102" y="26882725"/>
            <a:ext cx="23042387" cy="3175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8102" y="3432177"/>
            <a:ext cx="23042387" cy="23042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8102" y="30057727"/>
            <a:ext cx="23042387" cy="4506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23F6D-02BF-4596-A6CB-87501C63D7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34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20875" y="1538288"/>
            <a:ext cx="3456463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75" y="8961438"/>
            <a:ext cx="34564638" cy="2534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0875" y="34975800"/>
            <a:ext cx="8961438" cy="2667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defTabSz="4389438" eaLnBrk="1" hangingPunct="1">
              <a:defRPr sz="67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122275" y="34975800"/>
            <a:ext cx="12161838" cy="2667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 defTabSz="4389438" eaLnBrk="1" hangingPunct="1">
              <a:defRPr sz="67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524075" y="34975800"/>
            <a:ext cx="8961438" cy="2667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 defTabSz="4389438" eaLnBrk="1" hangingPunct="1">
              <a:defRPr sz="6700"/>
            </a:lvl1pPr>
          </a:lstStyle>
          <a:p>
            <a:fld id="{432E119B-6BE1-45B4-8348-7D80DF8D6A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34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34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34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34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34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34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34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34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s://www2.illinois.gov/sites/agr/Resources/NutrientLoss/Pages/default.aspx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711200" y="933450"/>
            <a:ext cx="36923663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/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657224" y="748738"/>
            <a:ext cx="36980813" cy="3720074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000" b="1" dirty="0"/>
          </a:p>
          <a:p>
            <a:pPr algn="ctr"/>
            <a:r>
              <a:rPr lang="en-US" altLang="en-US" sz="2000" b="1" dirty="0"/>
              <a:t> </a:t>
            </a:r>
          </a:p>
          <a:p>
            <a:pPr algn="ctr"/>
            <a:r>
              <a:rPr lang="en-US" altLang="en-US" sz="5400" b="1" dirty="0"/>
              <a:t>Wheat Cover Crop Management Impacts Corn Yield, Soil Nitrogen Dynamics </a:t>
            </a:r>
          </a:p>
          <a:p>
            <a:pPr algn="ctr"/>
            <a:r>
              <a:rPr lang="en-US" altLang="en-US" sz="5400" b="1" dirty="0"/>
              <a:t>and Nitrous Oxide Emission</a:t>
            </a:r>
            <a:r>
              <a:rPr lang="en-US" altLang="en-US" sz="4300" b="1" dirty="0"/>
              <a:t> </a:t>
            </a:r>
          </a:p>
          <a:p>
            <a:pPr algn="ctr"/>
            <a:endParaRPr lang="en-US" altLang="en-US" sz="1000" dirty="0"/>
          </a:p>
          <a:p>
            <a:pPr algn="ctr"/>
            <a:r>
              <a:rPr lang="en-US" altLang="en-US" sz="4400" dirty="0"/>
              <a:t>Oladapo Adeyemi</a:t>
            </a:r>
            <a:r>
              <a:rPr lang="en-US" altLang="en-US" sz="4400" baseline="30000" dirty="0"/>
              <a:t>1</a:t>
            </a:r>
            <a:r>
              <a:rPr lang="en-US" altLang="en-US" sz="4400" dirty="0"/>
              <a:t> and Amir Sadeghpour</a:t>
            </a:r>
            <a:r>
              <a:rPr lang="en-US" altLang="en-US" sz="4400" baseline="30000" dirty="0"/>
              <a:t>1</a:t>
            </a:r>
          </a:p>
          <a:p>
            <a:pPr algn="ctr" eaLnBrk="1" hangingPunct="1"/>
            <a:r>
              <a:rPr lang="en-US" altLang="en-US" sz="4400" i="1" baseline="30000" dirty="0"/>
              <a:t>1</a:t>
            </a:r>
            <a:r>
              <a:rPr lang="en-US" altLang="en-US" sz="4400" i="1" dirty="0"/>
              <a:t>School of Agricultural Sciences, Southern Illinois University, Carbondale, IL, USA </a:t>
            </a:r>
          </a:p>
          <a:p>
            <a:pPr algn="ctr" eaLnBrk="1" hangingPunct="1"/>
            <a:endParaRPr lang="en-US" altLang="en-US" sz="3600" i="1" dirty="0"/>
          </a:p>
        </p:txBody>
      </p:sp>
      <p:pic>
        <p:nvPicPr>
          <p:cNvPr id="3076" name="Picture 76" descr="Image result for SIU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28675"/>
            <a:ext cx="335756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609600" y="4894263"/>
            <a:ext cx="11658600" cy="1211421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/>
          </a:p>
        </p:txBody>
      </p:sp>
      <p:sp>
        <p:nvSpPr>
          <p:cNvPr id="3078" name="Rectangle 73"/>
          <p:cNvSpPr>
            <a:spLocks noChangeArrowheads="1"/>
          </p:cNvSpPr>
          <p:nvPr/>
        </p:nvSpPr>
        <p:spPr bwMode="auto">
          <a:xfrm>
            <a:off x="25820687" y="4869657"/>
            <a:ext cx="11658600" cy="24000777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/>
          </a:p>
        </p:txBody>
      </p:sp>
      <p:sp>
        <p:nvSpPr>
          <p:cNvPr id="3079" name="Rectangle 80"/>
          <p:cNvSpPr>
            <a:spLocks noChangeArrowheads="1"/>
          </p:cNvSpPr>
          <p:nvPr/>
        </p:nvSpPr>
        <p:spPr bwMode="auto">
          <a:xfrm>
            <a:off x="609600" y="17730788"/>
            <a:ext cx="11610975" cy="505301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/>
          </a:p>
        </p:txBody>
      </p:sp>
      <p:sp>
        <p:nvSpPr>
          <p:cNvPr id="3080" name="Rectangle 82"/>
          <p:cNvSpPr>
            <a:spLocks noChangeArrowheads="1"/>
          </p:cNvSpPr>
          <p:nvPr/>
        </p:nvSpPr>
        <p:spPr bwMode="auto">
          <a:xfrm>
            <a:off x="13239750" y="4876800"/>
            <a:ext cx="11658600" cy="328422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475"/>
              </a:spcAft>
              <a:buFontTx/>
              <a:buNone/>
            </a:pPr>
            <a:endParaRPr lang="en-US" altLang="en-US" sz="3500">
              <a:solidFill>
                <a:srgbClr val="0000FF"/>
              </a:solidFill>
            </a:endParaRPr>
          </a:p>
        </p:txBody>
      </p:sp>
      <p:sp>
        <p:nvSpPr>
          <p:cNvPr id="3081" name="Text Box 44"/>
          <p:cNvSpPr txBox="1">
            <a:spLocks noChangeArrowheads="1"/>
          </p:cNvSpPr>
          <p:nvPr/>
        </p:nvSpPr>
        <p:spPr bwMode="auto">
          <a:xfrm>
            <a:off x="4733925" y="5210175"/>
            <a:ext cx="34766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400"/>
              </a:lnSpc>
              <a:spcBef>
                <a:spcPct val="0"/>
              </a:spcBef>
              <a:buFontTx/>
              <a:buNone/>
            </a:pPr>
            <a:r>
              <a:rPr lang="en-US" altLang="en-US" sz="4400" b="1"/>
              <a:t>Introduction</a:t>
            </a:r>
            <a:endParaRPr lang="en-US" altLang="en-US" sz="4400"/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27075" y="5942013"/>
            <a:ext cx="11318875" cy="1166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475"/>
              </a:spcAft>
            </a:pPr>
            <a:r>
              <a:rPr lang="en-US" altLang="en-US" sz="3500" dirty="0"/>
              <a:t>According to the US Environmental Protection Agency (USEPA), agricultural soil  management is the main source of nitrous oxide (N</a:t>
            </a:r>
            <a:r>
              <a:rPr lang="en-US" altLang="en-US" sz="3500" baseline="-25000" dirty="0"/>
              <a:t>2</a:t>
            </a:r>
            <a:r>
              <a:rPr lang="en-US" altLang="en-US" sz="3500" dirty="0"/>
              <a:t>O) emission, contributing 78% of total N</a:t>
            </a:r>
            <a:r>
              <a:rPr lang="en-US" altLang="en-US" sz="3500" baseline="-25000" dirty="0"/>
              <a:t>2</a:t>
            </a:r>
            <a:r>
              <a:rPr lang="en-US" altLang="en-US" sz="3500" dirty="0"/>
              <a:t>O emissions.</a:t>
            </a:r>
          </a:p>
          <a:p>
            <a:pPr algn="just" eaLnBrk="1" hangingPunct="1">
              <a:spcBef>
                <a:spcPct val="0"/>
              </a:spcBef>
              <a:spcAft>
                <a:spcPts val="475"/>
              </a:spcAft>
            </a:pPr>
            <a:r>
              <a:rPr lang="en-US" altLang="en-US" sz="3500" dirty="0"/>
              <a:t>Winter cereal cover crops (WCCCs) are recommended as the best in-field management practice to minimize nutrient loss to Illinois water and the Gulf of Mexico (</a:t>
            </a:r>
            <a:r>
              <a:rPr lang="en-US" altLang="en-US" sz="35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https://www2.illinois.gov/sites/agr/Resources/NutrientLoss/Pages/default.aspx</a:t>
            </a:r>
            <a:r>
              <a:rPr lang="en-US" altLang="en-US" sz="3500" dirty="0"/>
              <a:t>).</a:t>
            </a:r>
          </a:p>
          <a:p>
            <a:pPr algn="just" eaLnBrk="1" hangingPunct="1">
              <a:spcBef>
                <a:spcPct val="0"/>
              </a:spcBef>
              <a:spcAft>
                <a:spcPts val="475"/>
              </a:spcAft>
            </a:pPr>
            <a:r>
              <a:rPr lang="en-US" altLang="en-US" sz="3500" dirty="0"/>
              <a:t>WCCCs including wheat (</a:t>
            </a:r>
            <a:r>
              <a:rPr lang="en-US" altLang="en-US" sz="3500" i="1" dirty="0" err="1"/>
              <a:t>Triticum</a:t>
            </a:r>
            <a:r>
              <a:rPr lang="en-US" altLang="en-US" sz="3500" i="1" dirty="0"/>
              <a:t> </a:t>
            </a:r>
            <a:r>
              <a:rPr lang="en-US" altLang="en-US" sz="3500" i="1" dirty="0" err="1"/>
              <a:t>aestivum</a:t>
            </a:r>
            <a:r>
              <a:rPr lang="en-US" altLang="en-US" sz="3500" dirty="0"/>
              <a:t> L.) are often terminated 3-4 weeks prior to planting corn (early April). Delaying the termination increases N uptake and decreases N leaching potential but could immobilize N during corn growing season due to increased C/N ratio of wheat (Adeyemi et al., 2020).</a:t>
            </a:r>
          </a:p>
          <a:p>
            <a:pPr algn="just" eaLnBrk="1" hangingPunct="1">
              <a:spcBef>
                <a:spcPct val="0"/>
              </a:spcBef>
              <a:spcAft>
                <a:spcPts val="475"/>
              </a:spcAft>
            </a:pPr>
            <a:r>
              <a:rPr lang="en-US" altLang="en-US" sz="3500" dirty="0"/>
              <a:t>Literature is scant on the effect of wheat termination (early vs. late or cover crop removal) on corn yield and N</a:t>
            </a:r>
            <a:r>
              <a:rPr lang="en-US" altLang="en-US" sz="3500" baseline="-25000" dirty="0"/>
              <a:t>2</a:t>
            </a:r>
            <a:r>
              <a:rPr lang="en-US" altLang="en-US" sz="3500" dirty="0"/>
              <a:t>O emission during corn growing season in the </a:t>
            </a:r>
            <a:r>
              <a:rPr lang="en-US" altLang="en-US" sz="3500" dirty="0" err="1"/>
              <a:t>Alfisols</a:t>
            </a:r>
            <a:r>
              <a:rPr lang="en-US" altLang="en-US" sz="3500" dirty="0"/>
              <a:t> of Midwestern USA.</a:t>
            </a:r>
          </a:p>
          <a:p>
            <a:pPr algn="just" eaLnBrk="1" hangingPunct="1">
              <a:spcBef>
                <a:spcPct val="0"/>
              </a:spcBef>
              <a:spcAft>
                <a:spcPts val="475"/>
              </a:spcAft>
            </a:pPr>
            <a:endParaRPr lang="en-US" altLang="en-US" sz="3500" dirty="0"/>
          </a:p>
        </p:txBody>
      </p:sp>
      <p:sp>
        <p:nvSpPr>
          <p:cNvPr id="3083" name="Text Box 44"/>
          <p:cNvSpPr txBox="1">
            <a:spLocks noChangeArrowheads="1"/>
          </p:cNvSpPr>
          <p:nvPr/>
        </p:nvSpPr>
        <p:spPr bwMode="auto">
          <a:xfrm>
            <a:off x="4710113" y="18032413"/>
            <a:ext cx="30416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400"/>
              </a:lnSpc>
              <a:spcBef>
                <a:spcPct val="0"/>
              </a:spcBef>
              <a:buFontTx/>
              <a:buNone/>
            </a:pPr>
            <a:r>
              <a:rPr lang="en-US" altLang="en-US" sz="4400" b="1"/>
              <a:t>Objectives</a:t>
            </a:r>
            <a:endParaRPr lang="en-US" altLang="en-US" sz="4400"/>
          </a:p>
        </p:txBody>
      </p:sp>
      <p:sp>
        <p:nvSpPr>
          <p:cNvPr id="3084" name="Text Box 9"/>
          <p:cNvSpPr txBox="1">
            <a:spLocks noChangeArrowheads="1"/>
          </p:cNvSpPr>
          <p:nvPr/>
        </p:nvSpPr>
        <p:spPr bwMode="auto">
          <a:xfrm>
            <a:off x="928688" y="18794413"/>
            <a:ext cx="11049000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475"/>
              </a:spcAft>
              <a:buFontTx/>
              <a:buNone/>
            </a:pPr>
            <a:r>
              <a:rPr lang="en-US" altLang="en-US" sz="3500"/>
              <a:t>To evaluate the effect of wheat termination management vs. a no-cover crop control on (I) corn leaf area index (LAI) and grain yield; (II) soil nitrate-N, ammonium-N, and total N dynamics; (III) soil volumetric water content (VWC) and temperature trends; (IV) soil N</a:t>
            </a:r>
            <a:r>
              <a:rPr lang="en-US" altLang="en-US" sz="3500" baseline="-25000"/>
              <a:t>2</a:t>
            </a:r>
            <a:r>
              <a:rPr lang="en-US" altLang="en-US" sz="3500"/>
              <a:t>O emission; and (V) yield-scaled N</a:t>
            </a:r>
            <a:r>
              <a:rPr lang="en-US" altLang="en-US" sz="3500" baseline="-25000"/>
              <a:t>2</a:t>
            </a:r>
            <a:r>
              <a:rPr lang="en-US" altLang="en-US" sz="3500"/>
              <a:t>O emissions.  </a:t>
            </a:r>
          </a:p>
        </p:txBody>
      </p:sp>
      <p:sp>
        <p:nvSpPr>
          <p:cNvPr id="3085" name="Text Box 44"/>
          <p:cNvSpPr txBox="1">
            <a:spLocks noChangeArrowheads="1"/>
          </p:cNvSpPr>
          <p:nvPr/>
        </p:nvSpPr>
        <p:spPr bwMode="auto">
          <a:xfrm>
            <a:off x="15778163" y="5210175"/>
            <a:ext cx="62706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400"/>
              </a:lnSpc>
              <a:spcBef>
                <a:spcPct val="0"/>
              </a:spcBef>
              <a:buFontTx/>
              <a:buNone/>
            </a:pPr>
            <a:r>
              <a:rPr lang="en-US" altLang="en-US" sz="4400" b="1"/>
              <a:t>Materials and Methods</a:t>
            </a:r>
            <a:endParaRPr lang="en-US" altLang="en-US" sz="4400"/>
          </a:p>
        </p:txBody>
      </p:sp>
      <p:sp>
        <p:nvSpPr>
          <p:cNvPr id="3086" name="Text Box 9"/>
          <p:cNvSpPr txBox="1">
            <a:spLocks noChangeArrowheads="1"/>
          </p:cNvSpPr>
          <p:nvPr/>
        </p:nvSpPr>
        <p:spPr bwMode="auto">
          <a:xfrm>
            <a:off x="13455650" y="5943600"/>
            <a:ext cx="11049000" cy="283051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475"/>
              </a:spcAft>
              <a:defRPr/>
            </a:pPr>
            <a:r>
              <a:rPr lang="en-US" altLang="en-US" sz="3500" dirty="0"/>
              <a:t>Wheat (var. </a:t>
            </a:r>
            <a:r>
              <a:rPr lang="en-US" altLang="en-US" sz="3500" dirty="0" err="1"/>
              <a:t>Agrima</a:t>
            </a:r>
            <a:r>
              <a:rPr lang="en-US" altLang="en-US" sz="3500" dirty="0"/>
              <a:t> 446) was planted on October 8</a:t>
            </a:r>
            <a:r>
              <a:rPr lang="en-US" altLang="en-US" sz="3500" baseline="30000" dirty="0"/>
              <a:t>th</a:t>
            </a:r>
            <a:r>
              <a:rPr lang="en-US" altLang="en-US" sz="3500" dirty="0"/>
              <a:t> and 14</a:t>
            </a:r>
            <a:r>
              <a:rPr lang="en-US" altLang="en-US" sz="3500" baseline="30000" dirty="0"/>
              <a:t>th</a:t>
            </a:r>
            <a:r>
              <a:rPr lang="en-US" altLang="en-US" sz="3500" dirty="0"/>
              <a:t> of 2019 and 2020 respectively at 4.75 million plants ha</a:t>
            </a:r>
            <a:r>
              <a:rPr lang="en-US" altLang="en-US" sz="3500" baseline="30000" dirty="0"/>
              <a:t>-1</a:t>
            </a:r>
            <a:r>
              <a:rPr lang="en-US" altLang="en-US" sz="3500" dirty="0"/>
              <a:t>. Wheat  was top-dressed with 34 kg N ha</a:t>
            </a:r>
            <a:r>
              <a:rPr lang="en-US" altLang="en-US" sz="3500" baseline="30000" dirty="0"/>
              <a:t>-1</a:t>
            </a:r>
            <a:r>
              <a:rPr lang="en-US" altLang="en-US" sz="3500" dirty="0"/>
              <a:t>. Wheat above- and belowground biomass were collected and analyzed for C and N content by combustion method (Table 1-2). </a:t>
            </a:r>
          </a:p>
          <a:p>
            <a:pPr algn="just" eaLnBrk="1" hangingPunct="1">
              <a:spcAft>
                <a:spcPts val="475"/>
              </a:spcAft>
              <a:defRPr/>
            </a:pPr>
            <a:endParaRPr lang="en-US" altLang="en-US" sz="3500" dirty="0"/>
          </a:p>
          <a:p>
            <a:pPr algn="just" eaLnBrk="1" hangingPunct="1">
              <a:spcAft>
                <a:spcPts val="475"/>
              </a:spcAft>
              <a:defRPr/>
            </a:pPr>
            <a:endParaRPr lang="en-US" altLang="en-US" sz="3500" dirty="0"/>
          </a:p>
          <a:p>
            <a:pPr algn="just" eaLnBrk="1" hangingPunct="1">
              <a:spcAft>
                <a:spcPts val="475"/>
              </a:spcAft>
              <a:defRPr/>
            </a:pPr>
            <a:endParaRPr lang="en-US" altLang="en-US" sz="3500" dirty="0"/>
          </a:p>
          <a:p>
            <a:pPr algn="just" eaLnBrk="1" hangingPunct="1">
              <a:spcAft>
                <a:spcPts val="475"/>
              </a:spcAft>
              <a:defRPr/>
            </a:pPr>
            <a:endParaRPr lang="en-US" altLang="en-US" sz="3500" dirty="0"/>
          </a:p>
          <a:p>
            <a:pPr algn="just" eaLnBrk="1" hangingPunct="1">
              <a:spcAft>
                <a:spcPts val="475"/>
              </a:spcAft>
              <a:defRPr/>
            </a:pPr>
            <a:endParaRPr lang="en-US" altLang="en-US" sz="3500" dirty="0"/>
          </a:p>
          <a:p>
            <a:pPr algn="just" eaLnBrk="1" hangingPunct="1">
              <a:spcAft>
                <a:spcPts val="475"/>
              </a:spcAft>
              <a:defRPr/>
            </a:pPr>
            <a:r>
              <a:rPr lang="en-US" altLang="en-US" sz="3500" dirty="0"/>
              <a:t>Plots were 10m long and 3.3m wide. A no-till drill was used to plant corn (Dekalb “DKC64-35RIB”) at 74,100 seeds ha</a:t>
            </a:r>
            <a:r>
              <a:rPr lang="en-US" altLang="en-US" sz="3500" baseline="30000" dirty="0"/>
              <a:t>-1 </a:t>
            </a:r>
            <a:r>
              <a:rPr lang="en-US" altLang="en-US" sz="3500" dirty="0"/>
              <a:t> on 12 May 2020 and 2021.</a:t>
            </a:r>
          </a:p>
          <a:p>
            <a:pPr algn="just" eaLnBrk="1" hangingPunct="1">
              <a:spcAft>
                <a:spcPts val="475"/>
              </a:spcAft>
              <a:defRPr/>
            </a:pPr>
            <a:r>
              <a:rPr lang="en-US" altLang="en-US" sz="3500" dirty="0"/>
              <a:t>112 kg N ha</a:t>
            </a:r>
            <a:r>
              <a:rPr lang="en-US" altLang="en-US" sz="3500" baseline="30000" dirty="0"/>
              <a:t>-1</a:t>
            </a:r>
            <a:r>
              <a:rPr lang="en-US" altLang="en-US" sz="3500" dirty="0"/>
              <a:t> was applied at planting in the form of liquid urea ammonium nitrate (28-0-0). An extra 112 kg N ha</a:t>
            </a:r>
            <a:r>
              <a:rPr lang="en-US" altLang="en-US" sz="3500" baseline="30000" dirty="0"/>
              <a:t>-1</a:t>
            </a:r>
            <a:r>
              <a:rPr lang="en-US" altLang="en-US" sz="3500" dirty="0"/>
              <a:t> was applied at </a:t>
            </a:r>
            <a:r>
              <a:rPr lang="en-US" altLang="en-US" sz="3500" dirty="0" err="1"/>
              <a:t>sidedress</a:t>
            </a:r>
            <a:r>
              <a:rPr lang="en-US" altLang="en-US" sz="3500" dirty="0"/>
              <a:t> timing (corn V4-V5 stage) on 18 June 2020 and June 16 in 2021. </a:t>
            </a:r>
          </a:p>
          <a:p>
            <a:pPr algn="just" eaLnBrk="1" hangingPunct="1">
              <a:spcAft>
                <a:spcPts val="475"/>
              </a:spcAft>
              <a:defRPr/>
            </a:pPr>
            <a:r>
              <a:rPr lang="en-US" altLang="en-US" sz="3500" dirty="0"/>
              <a:t>Soil samples were collected using a soil probe (0-15 cm depth) prior to (for Phospholipid Fatty Acids) and over the corn growing seasons of 2020 and 2021 for  nitrate-N and ammonium-N analysis. </a:t>
            </a:r>
          </a:p>
          <a:p>
            <a:pPr algn="just" eaLnBrk="1" hangingPunct="1">
              <a:spcAft>
                <a:spcPts val="475"/>
              </a:spcAft>
              <a:defRPr/>
            </a:pPr>
            <a:r>
              <a:rPr lang="en-US" altLang="en-US" sz="3500" dirty="0"/>
              <a:t>Closed vented chambers made of aluminum were constructed for the gas sampling. The chambers were placed in between the corn rows on anchors fixed to the soil (Fig. 2B).</a:t>
            </a:r>
          </a:p>
          <a:p>
            <a:pPr algn="just" eaLnBrk="1" hangingPunct="1">
              <a:spcAft>
                <a:spcPts val="475"/>
              </a:spcAft>
              <a:defRPr/>
            </a:pPr>
            <a:r>
              <a:rPr lang="en-US" altLang="en-US" sz="3500" dirty="0"/>
              <a:t>Air samples were collected a total of 19 times in 2020 and 2021 during the duration of the corn growth using syringes at 0, 15, 30 and 45 minutes each sampling day and analyzed for N</a:t>
            </a:r>
            <a:r>
              <a:rPr lang="en-US" altLang="en-US" sz="3500" baseline="-25000" dirty="0"/>
              <a:t>2</a:t>
            </a:r>
            <a:r>
              <a:rPr lang="en-US" altLang="en-US" sz="3500" dirty="0"/>
              <a:t>O using gas chromatography (GC) (Fig. 2C).</a:t>
            </a:r>
          </a:p>
          <a:p>
            <a:pPr algn="just" eaLnBrk="1" hangingPunct="1">
              <a:spcAft>
                <a:spcPts val="475"/>
              </a:spcAft>
              <a:defRPr/>
            </a:pPr>
            <a:r>
              <a:rPr lang="en-US" altLang="en-US" sz="3500" dirty="0"/>
              <a:t>N</a:t>
            </a:r>
            <a:r>
              <a:rPr lang="en-US" altLang="en-US" sz="3500" baseline="-25000" dirty="0"/>
              <a:t>2</a:t>
            </a:r>
            <a:r>
              <a:rPr lang="en-US" altLang="en-US" sz="3500" dirty="0"/>
              <a:t>O emission rates were calculated by regressing N</a:t>
            </a:r>
            <a:r>
              <a:rPr lang="en-US" altLang="en-US" sz="3500" baseline="-25000" dirty="0"/>
              <a:t>2</a:t>
            </a:r>
            <a:r>
              <a:rPr lang="en-US" altLang="en-US" sz="3500" dirty="0"/>
              <a:t>O concentration (ppm) vs. time. </a:t>
            </a:r>
          </a:p>
          <a:p>
            <a:pPr algn="just" eaLnBrk="1" hangingPunct="1">
              <a:spcAft>
                <a:spcPts val="475"/>
              </a:spcAft>
              <a:defRPr/>
            </a:pPr>
            <a:r>
              <a:rPr lang="en-US" altLang="en-US" sz="3500" dirty="0"/>
              <a:t>The cumulative N</a:t>
            </a:r>
            <a:r>
              <a:rPr lang="en-US" altLang="en-US" sz="3500" baseline="-25000" dirty="0"/>
              <a:t>2</a:t>
            </a:r>
            <a:r>
              <a:rPr lang="en-US" altLang="en-US" sz="3500" dirty="0"/>
              <a:t>O emissions were estimated by linear interpolation between sampling periods. </a:t>
            </a:r>
          </a:p>
          <a:p>
            <a:pPr algn="just" eaLnBrk="1" hangingPunct="1">
              <a:spcAft>
                <a:spcPts val="475"/>
              </a:spcAft>
              <a:defRPr/>
            </a:pPr>
            <a:r>
              <a:rPr lang="en-US" altLang="en-US" sz="3500" dirty="0"/>
              <a:t>Yield-scaled N</a:t>
            </a:r>
            <a:r>
              <a:rPr lang="en-US" altLang="en-US" sz="3500" baseline="-25000" dirty="0"/>
              <a:t>2</a:t>
            </a:r>
            <a:r>
              <a:rPr lang="en-US" altLang="en-US" sz="3500" dirty="0"/>
              <a:t>O emissions were calculated as (N</a:t>
            </a:r>
            <a:r>
              <a:rPr lang="en-US" altLang="en-US" sz="3500" baseline="-25000" dirty="0"/>
              <a:t>2</a:t>
            </a:r>
            <a:r>
              <a:rPr lang="en-US" altLang="en-US" sz="3500" dirty="0"/>
              <a:t>O fluxes/corn grain yield) as suggested in </a:t>
            </a:r>
            <a:r>
              <a:rPr lang="en-US" altLang="en-US" sz="3500" dirty="0" err="1"/>
              <a:t>Venterea</a:t>
            </a:r>
            <a:r>
              <a:rPr lang="en-US" altLang="en-US" sz="3500" dirty="0"/>
              <a:t> et al. (2011).</a:t>
            </a:r>
          </a:p>
          <a:p>
            <a:pPr algn="just" eaLnBrk="1" hangingPunct="1">
              <a:spcAft>
                <a:spcPts val="475"/>
              </a:spcAft>
              <a:defRPr/>
            </a:pPr>
            <a:r>
              <a:rPr lang="en-US" altLang="en-US" sz="3500" dirty="0"/>
              <a:t>Soil VWC and temperature were measured at each N</a:t>
            </a:r>
            <a:r>
              <a:rPr lang="en-US" altLang="en-US" sz="3500" baseline="-25000" dirty="0"/>
              <a:t>2</a:t>
            </a:r>
            <a:r>
              <a:rPr lang="en-US" altLang="en-US" sz="3500" dirty="0"/>
              <a:t>O emission sampling date. </a:t>
            </a:r>
          </a:p>
          <a:p>
            <a:pPr algn="just" eaLnBrk="1" hangingPunct="1">
              <a:spcAft>
                <a:spcPts val="475"/>
              </a:spcAft>
              <a:defRPr/>
            </a:pPr>
            <a:endParaRPr lang="en-US" altLang="en-US" sz="3500" dirty="0"/>
          </a:p>
          <a:p>
            <a:pPr algn="just" eaLnBrk="1" hangingPunct="1">
              <a:spcAft>
                <a:spcPts val="475"/>
              </a:spcAft>
              <a:defRPr/>
            </a:pPr>
            <a:endParaRPr lang="en-US" altLang="en-US" sz="3500" dirty="0"/>
          </a:p>
          <a:p>
            <a:pPr algn="just" eaLnBrk="1" hangingPunct="1">
              <a:spcAft>
                <a:spcPts val="475"/>
              </a:spcAft>
              <a:defRPr/>
            </a:pPr>
            <a:endParaRPr lang="en-US" altLang="en-US" sz="3500" dirty="0"/>
          </a:p>
          <a:p>
            <a:pPr algn="just" eaLnBrk="1" hangingPunct="1">
              <a:spcAft>
                <a:spcPts val="475"/>
              </a:spcAft>
              <a:defRPr/>
            </a:pPr>
            <a:endParaRPr lang="en-US" altLang="en-US" sz="3500" dirty="0"/>
          </a:p>
          <a:p>
            <a:pPr algn="just" eaLnBrk="1" hangingPunct="1">
              <a:spcAft>
                <a:spcPts val="475"/>
              </a:spcAft>
              <a:defRPr/>
            </a:pPr>
            <a:endParaRPr lang="en-US" altLang="en-US" sz="3500" dirty="0"/>
          </a:p>
          <a:p>
            <a:pPr algn="just" eaLnBrk="1" hangingPunct="1">
              <a:spcAft>
                <a:spcPts val="475"/>
              </a:spcAft>
              <a:defRPr/>
            </a:pPr>
            <a:endParaRPr lang="en-US" altLang="en-US" sz="3500" dirty="0"/>
          </a:p>
        </p:txBody>
      </p:sp>
      <p:sp>
        <p:nvSpPr>
          <p:cNvPr id="3087" name="Rectangle 191"/>
          <p:cNvSpPr>
            <a:spLocks noChangeArrowheads="1"/>
          </p:cNvSpPr>
          <p:nvPr/>
        </p:nvSpPr>
        <p:spPr bwMode="auto">
          <a:xfrm>
            <a:off x="609600" y="34523363"/>
            <a:ext cx="11610975" cy="3195637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475"/>
              </a:spcAft>
              <a:buFontTx/>
              <a:buNone/>
            </a:pPr>
            <a:endParaRPr lang="en-US" altLang="en-US" sz="3500">
              <a:solidFill>
                <a:srgbClr val="0000FF"/>
              </a:solidFill>
            </a:endParaRPr>
          </a:p>
        </p:txBody>
      </p:sp>
      <p:sp>
        <p:nvSpPr>
          <p:cNvPr id="3088" name="Rectangle 194"/>
          <p:cNvSpPr>
            <a:spLocks noChangeArrowheads="1"/>
          </p:cNvSpPr>
          <p:nvPr/>
        </p:nvSpPr>
        <p:spPr bwMode="auto">
          <a:xfrm>
            <a:off x="25798452" y="29351446"/>
            <a:ext cx="11658600" cy="5729763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475"/>
              </a:spcAft>
              <a:buFontTx/>
              <a:buNone/>
            </a:pPr>
            <a:endParaRPr lang="en-US" altLang="en-US" sz="3500">
              <a:solidFill>
                <a:srgbClr val="0000FF"/>
              </a:solidFill>
            </a:endParaRPr>
          </a:p>
        </p:txBody>
      </p:sp>
      <p:sp>
        <p:nvSpPr>
          <p:cNvPr id="3089" name="Text Box 44"/>
          <p:cNvSpPr txBox="1">
            <a:spLocks noChangeArrowheads="1"/>
          </p:cNvSpPr>
          <p:nvPr/>
        </p:nvSpPr>
        <p:spPr bwMode="auto">
          <a:xfrm>
            <a:off x="3640138" y="34775775"/>
            <a:ext cx="54864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4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/>
              <a:t>Acknowledgements</a:t>
            </a:r>
            <a:endParaRPr lang="en-US" altLang="en-US" sz="4400" dirty="0"/>
          </a:p>
        </p:txBody>
      </p:sp>
      <p:sp>
        <p:nvSpPr>
          <p:cNvPr id="3090" name="Text Box 9"/>
          <p:cNvSpPr txBox="1">
            <a:spLocks noChangeArrowheads="1"/>
          </p:cNvSpPr>
          <p:nvPr/>
        </p:nvSpPr>
        <p:spPr bwMode="auto">
          <a:xfrm>
            <a:off x="765175" y="35764788"/>
            <a:ext cx="1128077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475"/>
              </a:spcAft>
              <a:buFontTx/>
              <a:buNone/>
            </a:pPr>
            <a:r>
              <a:rPr lang="en-US" altLang="en-US" sz="2600"/>
              <a:t>This project was funded by </a:t>
            </a:r>
            <a:r>
              <a:rPr lang="en-US" altLang="en-US" sz="2600">
                <a:solidFill>
                  <a:srgbClr val="00B050"/>
                </a:solidFill>
              </a:rPr>
              <a:t>Illinois Nutrient Research Education Council (NREC). </a:t>
            </a:r>
            <a:r>
              <a:rPr lang="en-US" altLang="en-US" sz="2600"/>
              <a:t>We thank Chris Vick and Randy Lange for assisting with field trials. We also thank Omid Zandvakili, Casey Kula, Justin Berberich, and Garrett Williams for assisting with field measurements. </a:t>
            </a:r>
          </a:p>
        </p:txBody>
      </p:sp>
      <p:sp>
        <p:nvSpPr>
          <p:cNvPr id="3091" name="Text Box 44"/>
          <p:cNvSpPr txBox="1">
            <a:spLocks noChangeArrowheads="1"/>
          </p:cNvSpPr>
          <p:nvPr/>
        </p:nvSpPr>
        <p:spPr bwMode="auto">
          <a:xfrm>
            <a:off x="28340050" y="5211763"/>
            <a:ext cx="65532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400"/>
              </a:lnSpc>
              <a:spcBef>
                <a:spcPct val="0"/>
              </a:spcBef>
              <a:buFontTx/>
              <a:buNone/>
            </a:pPr>
            <a:r>
              <a:rPr lang="en-US" altLang="en-US" sz="4400" b="1"/>
              <a:t>Results and Discussion</a:t>
            </a:r>
            <a:endParaRPr lang="en-US" altLang="en-US" sz="4400"/>
          </a:p>
        </p:txBody>
      </p:sp>
      <p:sp>
        <p:nvSpPr>
          <p:cNvPr id="3092" name="Text Box 44"/>
          <p:cNvSpPr txBox="1">
            <a:spLocks noChangeArrowheads="1"/>
          </p:cNvSpPr>
          <p:nvPr/>
        </p:nvSpPr>
        <p:spPr bwMode="auto">
          <a:xfrm>
            <a:off x="27261228" y="29594810"/>
            <a:ext cx="9030036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4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/>
              <a:t>Conclusion and Future Research</a:t>
            </a:r>
            <a:endParaRPr lang="en-US" altLang="en-US" sz="4400" dirty="0"/>
          </a:p>
        </p:txBody>
      </p:sp>
      <p:sp>
        <p:nvSpPr>
          <p:cNvPr id="3093" name="Text Box 9"/>
          <p:cNvSpPr txBox="1">
            <a:spLocks noChangeArrowheads="1"/>
          </p:cNvSpPr>
          <p:nvPr/>
        </p:nvSpPr>
        <p:spPr bwMode="auto">
          <a:xfrm>
            <a:off x="26076997" y="30303954"/>
            <a:ext cx="11049000" cy="528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dirty="0">
                <a:latin typeface="+mn-lt"/>
              </a:rPr>
              <a:t>Wheat cover crop prior to corn increased soil VWC which created a microclimate leading to increased soil N</a:t>
            </a:r>
            <a:r>
              <a:rPr lang="en-US" altLang="en-US" sz="3500" baseline="-25000" dirty="0">
                <a:latin typeface="+mn-lt"/>
              </a:rPr>
              <a:t>2</a:t>
            </a:r>
            <a:r>
              <a:rPr lang="en-US" altLang="en-US" sz="3500" dirty="0">
                <a:latin typeface="+mn-lt"/>
              </a:rPr>
              <a:t>O emissions. </a:t>
            </a:r>
          </a:p>
          <a:p>
            <a:pPr eaLnBrk="1" hangingPunct="1"/>
            <a:r>
              <a:rPr lang="en-US" altLang="en-US" sz="3500" dirty="0">
                <a:latin typeface="+mn-lt"/>
              </a:rPr>
              <a:t>Future research should assess the tradeoffs between N losses (emissions and leaching) with soil C sequestration for better recommendations. </a:t>
            </a:r>
          </a:p>
          <a:p>
            <a:pPr eaLnBrk="1" hangingPunct="1"/>
            <a:r>
              <a:rPr lang="en-US" altLang="en-US" sz="3500" dirty="0">
                <a:latin typeface="+mn-lt"/>
              </a:rPr>
              <a:t>Current models should be re-evaluated for crediting N</a:t>
            </a:r>
            <a:r>
              <a:rPr lang="en-US" altLang="en-US" sz="3500" baseline="-25000" dirty="0">
                <a:latin typeface="+mn-lt"/>
              </a:rPr>
              <a:t>2</a:t>
            </a:r>
            <a:r>
              <a:rPr lang="en-US" altLang="en-US" sz="3500" dirty="0">
                <a:latin typeface="+mn-lt"/>
              </a:rPr>
              <a:t>O emission loss to WCCCs.  </a:t>
            </a:r>
          </a:p>
          <a:p>
            <a:pPr eaLnBrk="1" hangingPunct="1"/>
            <a:endParaRPr lang="en-US" altLang="en-US" sz="3600" dirty="0">
              <a:latin typeface="Calibri" panose="020F0502020204030204" pitchFamily="34" charset="0"/>
            </a:endParaRPr>
          </a:p>
        </p:txBody>
      </p:sp>
      <p:pic>
        <p:nvPicPr>
          <p:cNvPr id="3094" name="Picture 76" descr="Image result for SIU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238" y="828675"/>
            <a:ext cx="335756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238" y="29888316"/>
            <a:ext cx="409098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00" y="29888316"/>
            <a:ext cx="16700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025" y="29912128"/>
            <a:ext cx="35115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7"/>
          <a:stretch>
            <a:fillRect/>
          </a:stretch>
        </p:blipFill>
        <p:spPr bwMode="auto">
          <a:xfrm>
            <a:off x="17065625" y="32745363"/>
            <a:ext cx="7470775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TextBox 72"/>
          <p:cNvSpPr txBox="1">
            <a:spLocks noChangeArrowheads="1"/>
          </p:cNvSpPr>
          <p:nvPr/>
        </p:nvSpPr>
        <p:spPr bwMode="auto">
          <a:xfrm>
            <a:off x="13838238" y="36914138"/>
            <a:ext cx="10317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8194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8194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8194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8194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8194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8194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8194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8194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8194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Figure 3. </a:t>
            </a: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TDR 350 (A), soil thermometer (B), ACCUPAR LP-80 for measuring LAI (C) during the corn growth stages (D). </a:t>
            </a:r>
          </a:p>
        </p:txBody>
      </p:sp>
      <p:sp>
        <p:nvSpPr>
          <p:cNvPr id="3101" name="TextBox 75"/>
          <p:cNvSpPr txBox="1">
            <a:spLocks noChangeArrowheads="1"/>
          </p:cNvSpPr>
          <p:nvPr/>
        </p:nvSpPr>
        <p:spPr bwMode="auto">
          <a:xfrm>
            <a:off x="26185475" y="13756460"/>
            <a:ext cx="10906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/>
              <a:t>Figure 5. </a:t>
            </a:r>
            <a:r>
              <a:rPr lang="en-US" altLang="en-US" sz="1600" dirty="0"/>
              <a:t>2020 (A) and 2021 (B) soil N</a:t>
            </a:r>
            <a:r>
              <a:rPr lang="en-US" altLang="en-US" sz="1600" baseline="-25000" dirty="0"/>
              <a:t>2</a:t>
            </a:r>
            <a:r>
              <a:rPr lang="en-US" altLang="en-US" sz="1600" dirty="0"/>
              <a:t>O emission trends during the corn growing season as influenced by wheat management compared to a no-cover crop control (Fallow).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181039" y="9753600"/>
            <a:ext cx="10893423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8203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+mn-lt"/>
              </a:rPr>
              <a:t>Figure 4.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Corn leaf area index (LAI) (A) over the corn growing season and corn yield (B) in 2020 and 2021 as influenced by wheat management compared to a no-cover crop control (Fallow). </a:t>
            </a:r>
          </a:p>
        </p:txBody>
      </p:sp>
      <p:sp>
        <p:nvSpPr>
          <p:cNvPr id="3111" name="TextBox 89"/>
          <p:cNvSpPr txBox="1">
            <a:spLocks noChangeArrowheads="1"/>
          </p:cNvSpPr>
          <p:nvPr/>
        </p:nvSpPr>
        <p:spPr bwMode="auto">
          <a:xfrm>
            <a:off x="26163267" y="18262602"/>
            <a:ext cx="11090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/>
              <a:t>Figure 6. </a:t>
            </a:r>
            <a:r>
              <a:rPr lang="en-US" altLang="en-US" sz="1600" dirty="0"/>
              <a:t>Soil NO</a:t>
            </a:r>
            <a:r>
              <a:rPr lang="en-US" altLang="en-US" sz="1600" baseline="-25000" dirty="0"/>
              <a:t>3</a:t>
            </a:r>
            <a:r>
              <a:rPr lang="en-US" altLang="en-US" sz="1600" dirty="0"/>
              <a:t>-N over the corn growing season in 2020 (A) and 2021 (B) as influenced by wheat management compared to a no-cover crop control (Fallow). </a:t>
            </a:r>
          </a:p>
        </p:txBody>
      </p:sp>
      <p:sp>
        <p:nvSpPr>
          <p:cNvPr id="3121" name="TextBox 100"/>
          <p:cNvSpPr txBox="1">
            <a:spLocks noChangeArrowheads="1"/>
          </p:cNvSpPr>
          <p:nvPr/>
        </p:nvSpPr>
        <p:spPr bwMode="auto">
          <a:xfrm>
            <a:off x="26163266" y="23135768"/>
            <a:ext cx="1100419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/>
              <a:t>Figure 7. </a:t>
            </a:r>
            <a:r>
              <a:rPr lang="en-US" altLang="en-US" sz="1600" dirty="0"/>
              <a:t>Yield-scaled N</a:t>
            </a:r>
            <a:r>
              <a:rPr lang="en-US" altLang="en-US" sz="1600" baseline="-25000" dirty="0"/>
              <a:t>2</a:t>
            </a:r>
            <a:r>
              <a:rPr lang="en-US" altLang="en-US" sz="1600" dirty="0"/>
              <a:t>O emission as influenced by wheat management compared to a no-cover crop control (Fallow) in 2020 (A) and 2021 (B).</a:t>
            </a:r>
          </a:p>
        </p:txBody>
      </p:sp>
      <p:sp>
        <p:nvSpPr>
          <p:cNvPr id="3128" name="TextBox 107"/>
          <p:cNvSpPr txBox="1">
            <a:spLocks noChangeArrowheads="1"/>
          </p:cNvSpPr>
          <p:nvPr/>
        </p:nvSpPr>
        <p:spPr bwMode="auto">
          <a:xfrm>
            <a:off x="26159460" y="27573982"/>
            <a:ext cx="109665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/>
              <a:t>Figure 8. </a:t>
            </a:r>
            <a:r>
              <a:rPr lang="en-US" altLang="en-US" sz="1600" dirty="0"/>
              <a:t>Principal Component Analysis for exploring factors that influence soil cumulative N2O emissions and corn yield in 2020 and 2021. Squares represent “Fallow”; Diamonds represent “early termination”; Triangles represent “Late termination; and Circles represent “Residue Removal treatments. Empty shapes are data from 2020 and shapes with color are data from 2021. </a:t>
            </a:r>
          </a:p>
        </p:txBody>
      </p:sp>
      <p:pic>
        <p:nvPicPr>
          <p:cNvPr id="3129" name="Picture 10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25" y="34558288"/>
            <a:ext cx="9921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0" name="Rectangle 80"/>
          <p:cNvSpPr>
            <a:spLocks noChangeArrowheads="1"/>
          </p:cNvSpPr>
          <p:nvPr/>
        </p:nvSpPr>
        <p:spPr bwMode="auto">
          <a:xfrm>
            <a:off x="609600" y="23506113"/>
            <a:ext cx="11610975" cy="10326687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/>
          </a:p>
        </p:txBody>
      </p:sp>
      <p:sp>
        <p:nvSpPr>
          <p:cNvPr id="3131" name="Text Box 44"/>
          <p:cNvSpPr txBox="1">
            <a:spLocks noChangeArrowheads="1"/>
          </p:cNvSpPr>
          <p:nvPr/>
        </p:nvSpPr>
        <p:spPr bwMode="auto">
          <a:xfrm>
            <a:off x="1474788" y="23787100"/>
            <a:ext cx="100980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400"/>
              </a:lnSpc>
              <a:spcBef>
                <a:spcPct val="0"/>
              </a:spcBef>
              <a:buFontTx/>
              <a:buNone/>
            </a:pPr>
            <a:r>
              <a:rPr lang="en-US" altLang="en-US" sz="4400" b="1"/>
              <a:t>Experimental Design and Treatments</a:t>
            </a:r>
            <a:endParaRPr lang="en-US" altLang="en-US" sz="4400"/>
          </a:p>
        </p:txBody>
      </p:sp>
      <p:pic>
        <p:nvPicPr>
          <p:cNvPr id="3132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28557538"/>
            <a:ext cx="5746750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" name="TextBox 60"/>
          <p:cNvSpPr txBox="1">
            <a:spLocks noChangeArrowheads="1"/>
          </p:cNvSpPr>
          <p:nvPr/>
        </p:nvSpPr>
        <p:spPr bwMode="auto">
          <a:xfrm>
            <a:off x="928688" y="33027938"/>
            <a:ext cx="1102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/>
              <a:t>Figure 1. </a:t>
            </a:r>
            <a:r>
              <a:rPr lang="en-US" altLang="en-US" sz="1800"/>
              <a:t>Field plot showing cover crop management treatments (A) and schematic of dates for planting</a:t>
            </a:r>
          </a:p>
          <a:p>
            <a:r>
              <a:rPr lang="en-US" altLang="en-US" sz="1800"/>
              <a:t> wheat, terminating wheat, planting corn, and harvesting corn from Oct. 2019 to Nov. 2020 (B).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62363" y="28594050"/>
            <a:ext cx="533400" cy="369888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>
            <a:spAutoFit/>
          </a:bodyPr>
          <a:lstStyle/>
          <a:p>
            <a:pPr defTabSz="28203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(A)</a:t>
            </a:r>
          </a:p>
        </p:txBody>
      </p:sp>
      <p:pic>
        <p:nvPicPr>
          <p:cNvPr id="3135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28557538"/>
            <a:ext cx="4868863" cy="43672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9032875" y="28570238"/>
            <a:ext cx="533400" cy="36988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>
            <a:spAutoFit/>
          </a:bodyPr>
          <a:lstStyle/>
          <a:p>
            <a:pPr defTabSz="28203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(B)</a:t>
            </a:r>
          </a:p>
        </p:txBody>
      </p:sp>
      <p:sp>
        <p:nvSpPr>
          <p:cNvPr id="3137" name="TextBox 69"/>
          <p:cNvSpPr txBox="1">
            <a:spLocks noChangeArrowheads="1"/>
          </p:cNvSpPr>
          <p:nvPr/>
        </p:nvSpPr>
        <p:spPr bwMode="auto">
          <a:xfrm>
            <a:off x="1011238" y="24584025"/>
            <a:ext cx="109601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475"/>
              </a:spcAft>
            </a:pPr>
            <a:r>
              <a:rPr lang="en-US" altLang="en-US" sz="3500"/>
              <a:t>Treatments were laid out in a randomized complete block design (RCBD) with 4 replicates in 2020 and 2021. The treatments were (I) fallow (no-cover crop control); (II) early termination (3-4 week before planting corn); (III) late termination (at corn planting; planting green); and (IV) residual removal (Fig. 1A-B; Fig. 2A).</a:t>
            </a:r>
          </a:p>
        </p:txBody>
      </p:sp>
      <p:pic>
        <p:nvPicPr>
          <p:cNvPr id="3138" name="Picture 10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34566225"/>
            <a:ext cx="9921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9" name="TextBox 72"/>
          <p:cNvSpPr txBox="1">
            <a:spLocks noChangeArrowheads="1"/>
          </p:cNvSpPr>
          <p:nvPr/>
        </p:nvSpPr>
        <p:spPr bwMode="auto">
          <a:xfrm>
            <a:off x="14016038" y="9318625"/>
            <a:ext cx="1033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8194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8194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8194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8194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8194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8194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8194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8194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8194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Table 1. </a:t>
            </a: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Wheat above- and belowground biomass and their C:N ratio as influenced by termination management (early, late, and residue removal).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89422"/>
              </p:ext>
            </p:extLst>
          </p:nvPr>
        </p:nvGraphicFramePr>
        <p:xfrm>
          <a:off x="14000163" y="10061575"/>
          <a:ext cx="10331449" cy="23973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6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141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Wheat termination Management</a:t>
                      </a:r>
                    </a:p>
                  </a:txBody>
                  <a:tcPr marL="91434" marR="91434" marT="45708" marB="4570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Aboveground</a:t>
                      </a:r>
                    </a:p>
                    <a:p>
                      <a:pPr algn="ctr"/>
                      <a:r>
                        <a:rPr lang="en-US" sz="1800" dirty="0"/>
                        <a:t>biomass</a:t>
                      </a:r>
                    </a:p>
                    <a:p>
                      <a:pPr algn="ctr"/>
                      <a:r>
                        <a:rPr lang="en-US" sz="1800" dirty="0"/>
                        <a:t> (Mg ha</a:t>
                      </a:r>
                      <a:r>
                        <a:rPr lang="en-US" sz="1800" baseline="30000" dirty="0"/>
                        <a:t>-1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L="91434" marR="91434" marT="45708" marB="4570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Aboveground C:N ratio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L="91434" marR="91434" marT="45708" marB="4570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Belowground </a:t>
                      </a:r>
                    </a:p>
                    <a:p>
                      <a:pPr algn="ctr"/>
                      <a:r>
                        <a:rPr lang="en-US" sz="1800" dirty="0"/>
                        <a:t>biomass</a:t>
                      </a:r>
                    </a:p>
                    <a:p>
                      <a:pPr algn="ctr"/>
                      <a:r>
                        <a:rPr lang="en-US" sz="1800" dirty="0"/>
                        <a:t>(Mg ha</a:t>
                      </a:r>
                      <a:r>
                        <a:rPr lang="en-US" sz="1800" baseline="30000" dirty="0"/>
                        <a:t>-1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L="91434" marR="91434" marT="45708" marB="4570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Belowground C:N ratio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L="91434" marR="91434" marT="45708" marB="4570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2020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2020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2020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2020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</a:t>
                      </a:r>
                    </a:p>
                  </a:txBody>
                  <a:tcPr marL="91434" marR="91434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r>
                        <a:rPr lang="en-US" sz="1800" dirty="0"/>
                        <a:t>Early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3.78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3.42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 35.81        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25.68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0.81</a:t>
                      </a:r>
                      <a:r>
                        <a:rPr lang="en-US" sz="1800" baseline="0" dirty="0"/>
                        <a:t>         </a:t>
                      </a:r>
                      <a:endParaRPr lang="en-US" sz="1800" dirty="0"/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0.57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61.46       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54.71</a:t>
                      </a:r>
                    </a:p>
                  </a:txBody>
                  <a:tcPr marL="91434" marR="91434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r>
                        <a:rPr lang="en-US" sz="1800" dirty="0"/>
                        <a:t>Late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6.94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6.41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 57.37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37.74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1.26         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0.85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72.75       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71.18</a:t>
                      </a:r>
                    </a:p>
                  </a:txBody>
                  <a:tcPr marL="91434" marR="91434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r>
                        <a:rPr lang="en-US" sz="1800" dirty="0"/>
                        <a:t>Residue Removal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/>
                        <a:t>   </a:t>
                      </a:r>
                      <a:r>
                        <a:rPr lang="en-US" sz="1800" dirty="0"/>
                        <a:t>6.68         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6.37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 58.96        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36.74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1.22         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0.81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70.26       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68.88</a:t>
                      </a:r>
                    </a:p>
                  </a:txBody>
                  <a:tcPr marL="91434" marR="91434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186" name="Straight Connector 5"/>
          <p:cNvCxnSpPr>
            <a:cxnSpLocks noChangeShapeType="1"/>
          </p:cNvCxnSpPr>
          <p:nvPr/>
        </p:nvCxnSpPr>
        <p:spPr bwMode="auto">
          <a:xfrm>
            <a:off x="14025563" y="12461875"/>
            <a:ext cx="102949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7" name="Straight Connector 79"/>
          <p:cNvCxnSpPr>
            <a:cxnSpLocks noChangeShapeType="1"/>
          </p:cNvCxnSpPr>
          <p:nvPr/>
        </p:nvCxnSpPr>
        <p:spPr bwMode="auto">
          <a:xfrm>
            <a:off x="14000163" y="10061575"/>
            <a:ext cx="102949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88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r="20267"/>
          <a:stretch>
            <a:fillRect/>
          </a:stretch>
        </p:blipFill>
        <p:spPr bwMode="auto">
          <a:xfrm>
            <a:off x="13684250" y="33535938"/>
            <a:ext cx="2074863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9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338" y="35625088"/>
            <a:ext cx="178276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0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1" t="7018" r="16911"/>
          <a:stretch>
            <a:fillRect/>
          </a:stretch>
        </p:blipFill>
        <p:spPr bwMode="auto">
          <a:xfrm rot="2007775">
            <a:off x="16324263" y="32862838"/>
            <a:ext cx="18605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1" name="TextBox 67"/>
          <p:cNvSpPr txBox="1">
            <a:spLocks noChangeArrowheads="1"/>
          </p:cNvSpPr>
          <p:nvPr/>
        </p:nvSpPr>
        <p:spPr bwMode="auto">
          <a:xfrm>
            <a:off x="13773150" y="32579128"/>
            <a:ext cx="1066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/>
              <a:t>Figure 2. </a:t>
            </a:r>
            <a:r>
              <a:rPr lang="en-US" altLang="en-US" sz="1800"/>
              <a:t>Corn in each cover crop treatment (A), gas chamber (B), and a GC (C) used to analyzed N</a:t>
            </a:r>
            <a:r>
              <a:rPr lang="en-US" altLang="en-US" sz="1800" baseline="-25000"/>
              <a:t>2</a:t>
            </a:r>
            <a:r>
              <a:rPr lang="en-US" altLang="en-US" sz="1800"/>
              <a:t>O concentration. </a:t>
            </a:r>
          </a:p>
        </p:txBody>
      </p:sp>
      <p:pic>
        <p:nvPicPr>
          <p:cNvPr id="3192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025" y="34934525"/>
            <a:ext cx="21605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13304838" y="29885141"/>
            <a:ext cx="533400" cy="36988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>
            <a:spAutoFit/>
          </a:bodyPr>
          <a:lstStyle/>
          <a:p>
            <a:pPr defTabSz="28203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 (A)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7983200" y="29886728"/>
            <a:ext cx="5334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28203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 (B)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0269200" y="29886728"/>
            <a:ext cx="5334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28203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 (C)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492163" y="34593213"/>
            <a:ext cx="533400" cy="36830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>
            <a:spAutoFit/>
          </a:bodyPr>
          <a:lstStyle/>
          <a:p>
            <a:pPr defTabSz="28203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 (A)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4646275" y="35420300"/>
            <a:ext cx="533400" cy="36830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>
            <a:spAutoFit/>
          </a:bodyPr>
          <a:lstStyle/>
          <a:p>
            <a:pPr defTabSz="28203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 (B)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6778288" y="33356550"/>
            <a:ext cx="533400" cy="369888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>
            <a:spAutoFit/>
          </a:bodyPr>
          <a:lstStyle/>
          <a:p>
            <a:pPr defTabSz="28203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 (C)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1640800" y="33362900"/>
            <a:ext cx="5334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28203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 (D)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76998" y="15332492"/>
            <a:ext cx="11090462" cy="2999050"/>
          </a:xfrm>
          <a:prstGeom prst="rect">
            <a:avLst/>
          </a:prstGeom>
        </p:spPr>
      </p:pic>
      <p:sp>
        <p:nvSpPr>
          <p:cNvPr id="94" name="Rectangle 194"/>
          <p:cNvSpPr>
            <a:spLocks noChangeArrowheads="1"/>
          </p:cNvSpPr>
          <p:nvPr/>
        </p:nvSpPr>
        <p:spPr bwMode="auto">
          <a:xfrm>
            <a:off x="25820687" y="35562220"/>
            <a:ext cx="11658600" cy="2156779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2820325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22222"/>
              </a:solidFill>
            </a:endParaRPr>
          </a:p>
          <a:p>
            <a:pPr lvl="0" defTabSz="2820325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22222"/>
              </a:solidFill>
            </a:endParaRPr>
          </a:p>
          <a:p>
            <a:pPr lvl="0" defTabSz="2820325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22222"/>
              </a:solidFill>
            </a:endParaRPr>
          </a:p>
        </p:txBody>
      </p:sp>
      <p:sp>
        <p:nvSpPr>
          <p:cNvPr id="95" name="Text Box 44"/>
          <p:cNvSpPr txBox="1">
            <a:spLocks noChangeArrowheads="1"/>
          </p:cNvSpPr>
          <p:nvPr/>
        </p:nvSpPr>
        <p:spPr bwMode="auto">
          <a:xfrm>
            <a:off x="29987112" y="35767010"/>
            <a:ext cx="3228769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4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/>
              <a:t>References</a:t>
            </a:r>
            <a:endParaRPr lang="en-US" alt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6159460" y="36499800"/>
            <a:ext cx="11358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282032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</a:rPr>
              <a:t>Adeyemi, O., R. Keshavarz-Afshar, E. </a:t>
            </a:r>
            <a:r>
              <a:rPr lang="en-US" sz="1600" dirty="0" err="1">
                <a:solidFill>
                  <a:srgbClr val="222222"/>
                </a:solidFill>
              </a:rPr>
              <a:t>Jahanzad</a:t>
            </a:r>
            <a:r>
              <a:rPr lang="en-US" sz="1600" dirty="0">
                <a:solidFill>
                  <a:srgbClr val="222222"/>
                </a:solidFill>
              </a:rPr>
              <a:t>, M.L. Battaglia, Y. Luo, and A. Sadeghpour. Effect of wheat cover crop and split nitrogen application on corn yield and nitrogen use efficiency. Agronomy 10, no. 8 (2020): 1081.</a:t>
            </a:r>
          </a:p>
          <a:p>
            <a:pPr marL="285750" indent="-285750" defTabSz="282032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222222"/>
              </a:solidFill>
            </a:endParaRPr>
          </a:p>
          <a:p>
            <a:pPr marL="285750" indent="-285750" defTabSz="282032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</a:rPr>
              <a:t>Illinois Nutrient Loss Reduction Strategy: November, 2014 Press Release. </a:t>
            </a:r>
            <a:r>
              <a:rPr lang="en-US" altLang="en-US" sz="1600" dirty="0">
                <a:solidFill>
                  <a:srgbClr val="00999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https://www2.illinois.gov/sites/agr/Resources/NutrientLoss/Pages/default.aspx</a:t>
            </a: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dirty="0"/>
              <a:t>(accessed 30 Oct. 2021)</a:t>
            </a:r>
            <a:endParaRPr lang="en-US" sz="1600" dirty="0">
              <a:solidFill>
                <a:srgbClr val="22222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D52E82-C5DB-4DB6-A876-A74C6688AC07}"/>
              </a:ext>
            </a:extLst>
          </p:cNvPr>
          <p:cNvSpPr/>
          <p:nvPr/>
        </p:nvSpPr>
        <p:spPr bwMode="auto">
          <a:xfrm>
            <a:off x="26193747" y="10489037"/>
            <a:ext cx="11090463" cy="531819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 i="1" dirty="0">
                <a:solidFill>
                  <a:srgbClr val="0000FF"/>
                </a:solidFill>
              </a:rPr>
              <a:t>Majority of N</a:t>
            </a:r>
            <a:r>
              <a:rPr lang="en-US" sz="1800" i="1" baseline="-25000" dirty="0">
                <a:solidFill>
                  <a:srgbClr val="0000FF"/>
                </a:solidFill>
              </a:rPr>
              <a:t>2</a:t>
            </a:r>
            <a:r>
              <a:rPr lang="en-US" sz="1800" i="1" dirty="0">
                <a:solidFill>
                  <a:srgbClr val="0000FF"/>
                </a:solidFill>
              </a:rPr>
              <a:t>O emissions occurred after N fertilization prior to corn V10 growth stage. 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AB1C03-E258-4642-99B5-4D5F8EDB5659}"/>
              </a:ext>
            </a:extLst>
          </p:cNvPr>
          <p:cNvSpPr/>
          <p:nvPr/>
        </p:nvSpPr>
        <p:spPr bwMode="auto">
          <a:xfrm>
            <a:off x="26193748" y="5957185"/>
            <a:ext cx="11090463" cy="712802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 i="1" dirty="0">
                <a:solidFill>
                  <a:srgbClr val="0000FF"/>
                </a:solidFill>
                <a:latin typeface="+mn-lt"/>
              </a:rPr>
              <a:t>Corn yield was higher in Fallow and explained by peak LAI values indicating greater photosynthesis capacity as seen also in fig 4 below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13CCEB2-481E-460E-B2CD-860211CA49F3}"/>
              </a:ext>
            </a:extLst>
          </p:cNvPr>
          <p:cNvSpPr/>
          <p:nvPr/>
        </p:nvSpPr>
        <p:spPr bwMode="auto">
          <a:xfrm>
            <a:off x="26193747" y="14456040"/>
            <a:ext cx="11101075" cy="712802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 i="1" dirty="0">
                <a:solidFill>
                  <a:srgbClr val="0000FF"/>
                </a:solidFill>
                <a:latin typeface="+mn-lt"/>
              </a:rPr>
              <a:t>Soil nitrate-N had its peak period after sidedressing N (Fig. 6) coinciding with peak N</a:t>
            </a:r>
            <a:r>
              <a:rPr lang="en-US" sz="1800" i="1" baseline="-250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O emissions across the cover crop treatments (Fig. 4).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1900B9-97FB-4BBA-825C-A91A18699815}"/>
              </a:ext>
            </a:extLst>
          </p:cNvPr>
          <p:cNvSpPr/>
          <p:nvPr/>
        </p:nvSpPr>
        <p:spPr bwMode="auto">
          <a:xfrm>
            <a:off x="26193746" y="18912114"/>
            <a:ext cx="11101075" cy="712802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 i="1" dirty="0">
                <a:solidFill>
                  <a:srgbClr val="0000FF"/>
                </a:solidFill>
                <a:latin typeface="+mn-lt"/>
              </a:rPr>
              <a:t>Yield-scaled N</a:t>
            </a:r>
            <a:r>
              <a:rPr lang="en-US" sz="1800" i="1" baseline="-250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O emission were lowest in the fallow in both years (Fig. 7A-B) and varies across other cover crop treatments in 2020 and 2021 reflecting on lower N balances in that treatment (data not shown).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0351F7-17C7-4934-9C74-9C2BFB5E327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544" r="24774" b="596"/>
          <a:stretch/>
        </p:blipFill>
        <p:spPr>
          <a:xfrm>
            <a:off x="33252940" y="23868744"/>
            <a:ext cx="3677072" cy="3636617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A96D467-745C-48DA-B6BC-8FCFA1FAA933}"/>
              </a:ext>
            </a:extLst>
          </p:cNvPr>
          <p:cNvSpPr/>
          <p:nvPr/>
        </p:nvSpPr>
        <p:spPr bwMode="auto">
          <a:xfrm>
            <a:off x="26181039" y="23868744"/>
            <a:ext cx="6916325" cy="3352277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 i="1" dirty="0">
                <a:solidFill>
                  <a:srgbClr val="0000FF"/>
                </a:solidFill>
                <a:latin typeface="+mn-lt"/>
              </a:rPr>
              <a:t>LAI peak (maximum LAI during the growing season) explained 51% of corn grain yield variability.</a:t>
            </a:r>
          </a:p>
          <a:p>
            <a:pPr>
              <a:defRPr/>
            </a:pPr>
            <a:endParaRPr lang="en-US" sz="1800" i="1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r>
              <a:rPr lang="en-US" sz="1800" i="1" dirty="0">
                <a:solidFill>
                  <a:srgbClr val="0000FF"/>
                </a:solidFill>
                <a:latin typeface="+mn-lt"/>
              </a:rPr>
              <a:t>Average soil VWC prior to corn V10 growth stage (Avg. VWC peak) explained 74% of soil N2O-N emissions indicating when N is supplied in high amount (&gt;224 kg N ha-1 in current study), soil VWC drives N2O-N emissions. </a:t>
            </a:r>
          </a:p>
          <a:p>
            <a:pPr>
              <a:defRPr/>
            </a:pPr>
            <a:endParaRPr lang="en-US" sz="1800" i="1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r>
              <a:rPr lang="en-US" sz="1800" i="1" dirty="0">
                <a:solidFill>
                  <a:srgbClr val="0000FF"/>
                </a:solidFill>
                <a:latin typeface="+mn-lt"/>
              </a:rPr>
              <a:t>Gram + bacteria was negatively (explained 59% of variability) related to cumulative N2O-N emissions indicating opportunities for DNA sequencing to find genes that are suppressing denitrification.  </a:t>
            </a:r>
          </a:p>
          <a:p>
            <a:pPr>
              <a:defRPr/>
            </a:pPr>
            <a:endParaRPr lang="en-US" sz="1800" i="1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r>
              <a:rPr lang="en-US" sz="1800" i="1" dirty="0">
                <a:solidFill>
                  <a:srgbClr val="0000FF"/>
                </a:solidFill>
                <a:latin typeface="+mn-l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517601" y="11073411"/>
            <a:ext cx="10412412" cy="2733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193746" y="19809628"/>
            <a:ext cx="10893429" cy="3273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196058" y="6804980"/>
            <a:ext cx="10810875" cy="2896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0B918954651429978AF314074A124" ma:contentTypeVersion="9" ma:contentTypeDescription="Create a new document." ma:contentTypeScope="" ma:versionID="22b4eadde5c6b95d258804699df2b88c">
  <xsd:schema xmlns:xsd="http://www.w3.org/2001/XMLSchema" xmlns:xs="http://www.w3.org/2001/XMLSchema" xmlns:p="http://schemas.microsoft.com/office/2006/metadata/properties" xmlns:ns3="0c35549b-1781-4930-9924-9429eb76fa05" targetNamespace="http://schemas.microsoft.com/office/2006/metadata/properties" ma:root="true" ma:fieldsID="14e8771443ab7eb50fab261a4bb1e34d" ns3:_="">
    <xsd:import namespace="0c35549b-1781-4930-9924-9429eb76fa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5549b-1781-4930-9924-9429eb76f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9B3525-8B45-4732-9CC0-0D9C49DDA5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F5F9A1-8F5D-4B57-A76D-DB0AB9BF0C68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0c35549b-1781-4930-9924-9429eb76fa0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F7E78D1-ECCC-42D8-A261-7A26905D0C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35549b-1781-4930-9924-9429eb76fa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10449</TotalTime>
  <Words>1529</Words>
  <Application>Microsoft Office PowerPoint</Application>
  <PresentationFormat>Custom</PresentationFormat>
  <Paragraphs>123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Renuka Rao</dc:creator>
  <cp:lastModifiedBy>Adeyemi, Oladapo Adeoye</cp:lastModifiedBy>
  <cp:revision>710</cp:revision>
  <cp:lastPrinted>2021-10-30T21:41:55Z</cp:lastPrinted>
  <dcterms:created xsi:type="dcterms:W3CDTF">2008-07-10T13:29:37Z</dcterms:created>
  <dcterms:modified xsi:type="dcterms:W3CDTF">2023-04-02T02:23:02Z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0x010100D740B918954651429978AF314074A124</vt:lpwstr>
  </property>
</Properties>
</file>