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3"/>
  </p:notesMasterIdLst>
  <p:sldIdLst>
    <p:sldId id="2058" r:id="rId2"/>
    <p:sldId id="2068" r:id="rId3"/>
    <p:sldId id="2032" r:id="rId4"/>
    <p:sldId id="2030" r:id="rId5"/>
    <p:sldId id="2066" r:id="rId6"/>
    <p:sldId id="2069" r:id="rId7"/>
    <p:sldId id="2070" r:id="rId8"/>
    <p:sldId id="2073" r:id="rId9"/>
    <p:sldId id="2074" r:id="rId10"/>
    <p:sldId id="2072" r:id="rId11"/>
    <p:sldId id="20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s" id="{D32E8611-39F8-8F46-9CF0-AF5B5918BF29}">
          <p14:sldIdLst>
            <p14:sldId id="2058"/>
            <p14:sldId id="2068"/>
            <p14:sldId id="2032"/>
            <p14:sldId id="2030"/>
            <p14:sldId id="2066"/>
            <p14:sldId id="2069"/>
            <p14:sldId id="2070"/>
            <p14:sldId id="2073"/>
            <p14:sldId id="2074"/>
            <p14:sldId id="2072"/>
            <p14:sldId id="20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9FF"/>
    <a:srgbClr val="253F8D"/>
    <a:srgbClr val="022881"/>
    <a:srgbClr val="26408D"/>
    <a:srgbClr val="90A5AB"/>
    <a:srgbClr val="0B3650"/>
    <a:srgbClr val="FFA601"/>
    <a:srgbClr val="1F915B"/>
    <a:srgbClr val="BADECA"/>
    <a:srgbClr val="1C91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24" autoAdjust="0"/>
    <p:restoredTop sz="92188" autoAdjust="0"/>
  </p:normalViewPr>
  <p:slideViewPr>
    <p:cSldViewPr snapToGrid="0">
      <p:cViewPr varScale="1">
        <p:scale>
          <a:sx n="101" d="100"/>
          <a:sy n="101" d="100"/>
        </p:scale>
        <p:origin x="12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A91EE6-8C26-2E4A-9CE1-26FF36E2B5FE}" type="datetimeFigureOut">
              <a:rPr lang="en-US" smtClean="0"/>
              <a:t>4/23/23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F84A6-CA35-8842-9DA2-09A42CF37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80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F84A6-CA35-8842-9DA2-09A42CF37B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33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the need for robust survey and survey analysis tools for </a:t>
            </a:r>
            <a:r>
              <a:rPr lang="en-US" dirty="0" err="1"/>
              <a:t>SciArt</a:t>
            </a:r>
            <a:r>
              <a:rPr lang="en-US" dirty="0"/>
              <a:t>, and the formation of a group to discuss these topics in N. America.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F84A6-CA35-8842-9DA2-09A42CF37B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37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F84A6-CA35-8842-9DA2-09A42CF37B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83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dirty="0"/>
          </a:p>
          <a:p>
            <a:pPr marL="171450" indent="-171450">
              <a:buFontTx/>
              <a:buChar char="-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F84A6-CA35-8842-9DA2-09A42CF37B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02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SSHRC funding to assess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F84A6-CA35-8842-9DA2-09A42CF37B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15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dirty="0"/>
          </a:p>
          <a:p>
            <a:pPr marL="171450" indent="-171450">
              <a:buFontTx/>
              <a:buChar char="-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F84A6-CA35-8842-9DA2-09A42CF37B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39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Who engages with </a:t>
            </a:r>
            <a:r>
              <a:rPr lang="en-US" sz="2000" dirty="0" err="1"/>
              <a:t>SciArt</a:t>
            </a:r>
            <a:r>
              <a:rPr lang="en-US" sz="20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Who is willing to engage in (</a:t>
            </a:r>
            <a:r>
              <a:rPr lang="en-US" sz="2000" dirty="0" err="1"/>
              <a:t>SciArt</a:t>
            </a:r>
            <a:r>
              <a:rPr lang="en-US" sz="2000" dirty="0"/>
              <a:t>) surveys?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F84A6-CA35-8842-9DA2-09A42CF37B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2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F84A6-CA35-8842-9DA2-09A42CF37B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82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F84A6-CA35-8842-9DA2-09A42CF37B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02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F84A6-CA35-8842-9DA2-09A42CF37B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1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10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A120-D0BC-4B14-A800-44AF26A87B87}" type="datetimeFigureOut">
              <a:rPr lang="en-US" smtClean="0"/>
              <a:t>4/23/23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F1658-1EAF-46A5-A5D4-6278699F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A120-D0BC-4B14-A800-44AF26A87B87}" type="datetimeFigureOut">
              <a:rPr lang="en-US" smtClean="0"/>
              <a:t>4/23/23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F1658-1EAF-46A5-A5D4-6278699F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3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243" y="214252"/>
            <a:ext cx="9943412" cy="9366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43" y="1293026"/>
            <a:ext cx="11608957" cy="526779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44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A120-D0BC-4B14-A800-44AF26A87B87}" type="datetimeFigureOut">
              <a:rPr lang="en-US" smtClean="0"/>
              <a:t>4/23/23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F1658-1EAF-46A5-A5D4-6278699F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6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A120-D0BC-4B14-A800-44AF26A87B87}" type="datetimeFigureOut">
              <a:rPr lang="en-US" smtClean="0"/>
              <a:t>4/23/23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F1658-1EAF-46A5-A5D4-6278699F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4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A120-D0BC-4B14-A800-44AF26A87B87}" type="datetimeFigureOut">
              <a:rPr lang="en-US" smtClean="0"/>
              <a:t>4/23/23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F1658-1EAF-46A5-A5D4-6278699F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1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A120-D0BC-4B14-A800-44AF26A87B87}" type="datetimeFigureOut">
              <a:rPr lang="en-US" smtClean="0"/>
              <a:t>4/23/23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F1658-1EAF-46A5-A5D4-6278699F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7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A120-D0BC-4B14-A800-44AF26A87B87}" type="datetimeFigureOut">
              <a:rPr lang="en-US" smtClean="0"/>
              <a:t>4/23/23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F1658-1EAF-46A5-A5D4-6278699F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5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A120-D0BC-4B14-A800-44AF26A87B87}" type="datetimeFigureOut">
              <a:rPr lang="en-US" smtClean="0"/>
              <a:t>4/23/23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F1658-1EAF-46A5-A5D4-6278699F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5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A120-D0BC-4B14-A800-44AF26A87B87}" type="datetimeFigureOut">
              <a:rPr lang="en-US" smtClean="0"/>
              <a:t>4/23/23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F1658-1EAF-46A5-A5D4-6278699F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CA120-D0BC-4B14-A800-44AF26A87B87}" type="datetimeFigureOut">
              <a:rPr lang="en-US" smtClean="0"/>
              <a:t>4/23/23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F1658-1EAF-46A5-A5D4-6278699F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1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18" Type="http://schemas.openxmlformats.org/officeDocument/2006/relationships/image" Target="../media/image3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5" Type="http://schemas.openxmlformats.org/officeDocument/2006/relationships/image" Target="../media/image11.JPG"/><Relationship Id="rId1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5505825F-646B-0102-F579-4AA6EA5B5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" y="3401595"/>
            <a:ext cx="12037807" cy="30118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07E9EE-7572-AF5E-5AD7-0DA62545AD0E}"/>
              </a:ext>
            </a:extLst>
          </p:cNvPr>
          <p:cNvSpPr txBox="1"/>
          <p:nvPr/>
        </p:nvSpPr>
        <p:spPr>
          <a:xfrm>
            <a:off x="900640" y="1002141"/>
            <a:ext cx="10387139" cy="1754326"/>
          </a:xfrm>
          <a:prstGeom prst="rect">
            <a:avLst/>
          </a:prstGeom>
          <a:solidFill>
            <a:schemeClr val="bg1">
              <a:alpha val="80124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rgbClr val="253F8D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The Virtual Water Gallery:</a:t>
            </a:r>
          </a:p>
          <a:p>
            <a:pPr algn="ctr"/>
            <a:r>
              <a:rPr lang="en-US" sz="5400" dirty="0">
                <a:solidFill>
                  <a:srgbClr val="253F8D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Changing Attitudes through Art 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E4C8D5-274E-4ED3-D260-1BABAC2CC09B}"/>
              </a:ext>
            </a:extLst>
          </p:cNvPr>
          <p:cNvSpPr txBox="1"/>
          <p:nvPr/>
        </p:nvSpPr>
        <p:spPr>
          <a:xfrm>
            <a:off x="-1793" y="6427111"/>
            <a:ext cx="12192000" cy="369332"/>
          </a:xfrm>
          <a:prstGeom prst="rect">
            <a:avLst/>
          </a:prstGeom>
          <a:solidFill>
            <a:schemeClr val="bg1">
              <a:alpha val="8012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253F8D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EGU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9203F5-33F6-0AF1-D9B6-13B67E591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78"/>
          <a:stretch/>
        </p:blipFill>
        <p:spPr>
          <a:xfrm>
            <a:off x="11263423" y="6421966"/>
            <a:ext cx="849688" cy="4104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AD81CD-1F4E-CE85-DA92-9A9BC15CD2EF}"/>
              </a:ext>
            </a:extLst>
          </p:cNvPr>
          <p:cNvSpPr txBox="1"/>
          <p:nvPr/>
        </p:nvSpPr>
        <p:spPr>
          <a:xfrm>
            <a:off x="652461" y="2894365"/>
            <a:ext cx="10883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b="0" i="0" u="none" strike="noStrike" dirty="0">
                <a:solidFill>
                  <a:srgbClr val="253F8D"/>
                </a:solidFill>
                <a:effectLst/>
                <a:latin typeface="Avenir Book" panose="02000503020000020003" pitchFamily="2" charset="0"/>
              </a:rPr>
              <a:t>Louise </a:t>
            </a:r>
            <a:r>
              <a:rPr lang="en-CA" b="0" i="0" u="none" strike="noStrike" dirty="0" err="1">
                <a:solidFill>
                  <a:srgbClr val="253F8D"/>
                </a:solidFill>
                <a:effectLst/>
                <a:latin typeface="Avenir Book" panose="02000503020000020003" pitchFamily="2" charset="0"/>
              </a:rPr>
              <a:t>Arnal</a:t>
            </a:r>
            <a:r>
              <a:rPr lang="en-CA" b="0" i="0" u="none" strike="noStrike" dirty="0">
                <a:solidFill>
                  <a:srgbClr val="253F8D"/>
                </a:solidFill>
                <a:effectLst/>
                <a:latin typeface="Avenir Book" panose="02000503020000020003" pitchFamily="2" charset="0"/>
              </a:rPr>
              <a:t>, Martyn Clark, Stacey </a:t>
            </a:r>
            <a:r>
              <a:rPr lang="en-CA" b="0" i="0" u="none" strike="noStrike" dirty="0" err="1">
                <a:solidFill>
                  <a:srgbClr val="253F8D"/>
                </a:solidFill>
                <a:effectLst/>
                <a:latin typeface="Avenir Book" panose="02000503020000020003" pitchFamily="2" charset="0"/>
              </a:rPr>
              <a:t>Dumanski</a:t>
            </a:r>
            <a:r>
              <a:rPr lang="en-CA" b="0" i="0" u="none" strike="noStrike" dirty="0">
                <a:solidFill>
                  <a:srgbClr val="253F8D"/>
                </a:solidFill>
                <a:effectLst/>
                <a:latin typeface="Avenir Book" panose="02000503020000020003" pitchFamily="2" charset="0"/>
              </a:rPr>
              <a:t>, Effie Kosmas, John Pomeroy,</a:t>
            </a:r>
            <a:r>
              <a:rPr lang="en-CA" dirty="0">
                <a:solidFill>
                  <a:srgbClr val="253F8D"/>
                </a:solidFill>
                <a:latin typeface="Avenir Book" panose="02000503020000020003" pitchFamily="2" charset="0"/>
              </a:rPr>
              <a:t> </a:t>
            </a:r>
            <a:r>
              <a:rPr lang="en-CA" b="0" i="0" u="none" strike="noStrike" dirty="0">
                <a:solidFill>
                  <a:srgbClr val="253F8D"/>
                </a:solidFill>
                <a:effectLst/>
                <a:latin typeface="Avenir Book" panose="02000503020000020003" pitchFamily="2" charset="0"/>
              </a:rPr>
              <a:t>Corinne Schuster-Wallace</a:t>
            </a:r>
            <a:endParaRPr lang="en-US" dirty="0">
              <a:solidFill>
                <a:srgbClr val="253F8D"/>
              </a:solidFill>
              <a:latin typeface="Avenir Book" panose="02000503020000020003" pitchFamily="2" charset="0"/>
            </a:endParaRP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7385802C-3032-B47A-A431-1B2B46FD6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723" y="6418576"/>
            <a:ext cx="1273700" cy="41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6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D4CDEE7-32BA-3E42-B817-521765339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57" y="182079"/>
            <a:ext cx="11606645" cy="936625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253F8D"/>
                </a:solidFill>
                <a:latin typeface="Avenir Book" panose="02000503020000020003" pitchFamily="2" charset="0"/>
              </a:rPr>
              <a:t>Survey preliminary results: </a:t>
            </a:r>
            <a:br>
              <a:rPr lang="en-US" sz="3000" dirty="0">
                <a:solidFill>
                  <a:srgbClr val="253F8D"/>
                </a:solidFill>
                <a:latin typeface="Avenir Book" panose="02000503020000020003" pitchFamily="2" charset="0"/>
              </a:rPr>
            </a:br>
            <a:r>
              <a:rPr lang="en-US" sz="3000" dirty="0">
                <a:solidFill>
                  <a:srgbClr val="253F8D"/>
                </a:solidFill>
                <a:latin typeface="Avenir Book" panose="02000503020000020003" pitchFamily="2" charset="0"/>
              </a:rPr>
              <a:t>Art as comms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1229455-B18F-8446-A6B3-E34F4F154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57" y="1414504"/>
            <a:ext cx="11374037" cy="1088997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en-CA" sz="2000" dirty="0">
                <a:latin typeface="Avenir Book" panose="02000503020000020003" pitchFamily="2" charset="0"/>
              </a:rPr>
              <a:t>90% of survey participants think </a:t>
            </a:r>
            <a:r>
              <a:rPr lang="en-CA" sz="2000" u="none" strike="noStrike" dirty="0">
                <a:effectLst/>
                <a:latin typeface="Avenir Book" panose="02000503020000020003" pitchFamily="2" charset="0"/>
              </a:rPr>
              <a:t>that more scientists should collaborate with artists. </a:t>
            </a:r>
          </a:p>
          <a:p>
            <a:pPr>
              <a:spcAft>
                <a:spcPts val="1000"/>
              </a:spcAft>
            </a:pPr>
            <a:r>
              <a:rPr lang="en-CA" sz="2000" dirty="0">
                <a:latin typeface="Avenir Book" panose="02000503020000020003" pitchFamily="2" charset="0"/>
              </a:rPr>
              <a:t>And are likely/very likely to attend another </a:t>
            </a:r>
            <a:r>
              <a:rPr lang="en-CA" sz="2000" dirty="0" err="1">
                <a:latin typeface="Avenir Book" panose="02000503020000020003" pitchFamily="2" charset="0"/>
              </a:rPr>
              <a:t>SciArt</a:t>
            </a:r>
            <a:r>
              <a:rPr lang="en-CA" sz="2000" dirty="0">
                <a:latin typeface="Avenir Book" panose="02000503020000020003" pitchFamily="2" charset="0"/>
              </a:rPr>
              <a:t> exhibit in the future!</a:t>
            </a:r>
            <a:endParaRPr lang="en-CA" sz="2000" u="none" strike="noStrike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74EF13-C503-B840-B1B3-658A7E952124}"/>
              </a:ext>
            </a:extLst>
          </p:cNvPr>
          <p:cNvSpPr/>
          <p:nvPr/>
        </p:nvSpPr>
        <p:spPr>
          <a:xfrm>
            <a:off x="341698" y="1022378"/>
            <a:ext cx="3240000" cy="4571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3000">
                <a:srgbClr val="26408D"/>
              </a:gs>
              <a:gs pos="83000">
                <a:srgbClr val="26408D"/>
              </a:gs>
              <a:gs pos="100000">
                <a:srgbClr val="26408D"/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F84259-7145-C4BF-82A9-A4C8B80369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1" t="2788" r="6448" b="6566"/>
          <a:stretch/>
        </p:blipFill>
        <p:spPr>
          <a:xfrm>
            <a:off x="2690191" y="2759545"/>
            <a:ext cx="6321287" cy="36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6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07E9EE-7572-AF5E-5AD7-0DA62545AD0E}"/>
              </a:ext>
            </a:extLst>
          </p:cNvPr>
          <p:cNvSpPr txBox="1"/>
          <p:nvPr/>
        </p:nvSpPr>
        <p:spPr>
          <a:xfrm>
            <a:off x="519709" y="2967335"/>
            <a:ext cx="3557385" cy="923330"/>
          </a:xfrm>
          <a:prstGeom prst="rect">
            <a:avLst/>
          </a:prstGeom>
          <a:solidFill>
            <a:schemeClr val="bg1">
              <a:alpha val="80124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rgbClr val="253F8D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Thank you!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E4C8D5-274E-4ED3-D260-1BABAC2CC09B}"/>
              </a:ext>
            </a:extLst>
          </p:cNvPr>
          <p:cNvSpPr txBox="1"/>
          <p:nvPr/>
        </p:nvSpPr>
        <p:spPr>
          <a:xfrm>
            <a:off x="-1" y="6429443"/>
            <a:ext cx="12192000" cy="388800"/>
          </a:xfrm>
          <a:prstGeom prst="rect">
            <a:avLst/>
          </a:prstGeom>
          <a:solidFill>
            <a:schemeClr val="bg1">
              <a:alpha val="80124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sz="1500" dirty="0">
                <a:solidFill>
                  <a:srgbClr val="253F8D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  	 @</a:t>
            </a:r>
            <a:r>
              <a:rPr lang="en-US" sz="1500" dirty="0" err="1">
                <a:solidFill>
                  <a:srgbClr val="253F8D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ArnalLouise</a:t>
            </a:r>
            <a:r>
              <a:rPr lang="en-US" sz="1500" dirty="0">
                <a:solidFill>
                  <a:srgbClr val="253F8D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	             	                         </a:t>
            </a:r>
            <a:r>
              <a:rPr lang="en-US" sz="1500" dirty="0" err="1">
                <a:solidFill>
                  <a:srgbClr val="253F8D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louise.arnal@usask.ca</a:t>
            </a:r>
            <a:r>
              <a:rPr lang="en-US" sz="1500" dirty="0">
                <a:solidFill>
                  <a:srgbClr val="253F8D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	                               		</a:t>
            </a:r>
            <a:r>
              <a:rPr lang="en-US" sz="1500" dirty="0" err="1">
                <a:solidFill>
                  <a:srgbClr val="253F8D"/>
                </a:solidFill>
                <a:latin typeface="Avenir Book" panose="02000503020000020003" pitchFamily="2" charset="0"/>
              </a:rPr>
              <a:t>virtualwatergallery.ca</a:t>
            </a:r>
            <a:endParaRPr lang="en-US" sz="1500" dirty="0">
              <a:solidFill>
                <a:srgbClr val="253F8D"/>
              </a:solidFill>
              <a:latin typeface="Avenir Book" panose="02000503020000020003" pitchFamily="2" charset="0"/>
            </a:endParaRPr>
          </a:p>
        </p:txBody>
      </p:sp>
      <p:pic>
        <p:nvPicPr>
          <p:cNvPr id="3074" name="Picture 2" descr="About Twitter | Our logo, brand guidelines, and Tweet tools">
            <a:extLst>
              <a:ext uri="{FF2B5EF4-FFF2-40B4-BE49-F238E27FC236}">
                <a16:creationId xmlns:a16="http://schemas.microsoft.com/office/drawing/2014/main" id="{10F2CD4B-C9E5-A451-DD92-99F7ACD3F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1F3F2"/>
              </a:clrFrom>
              <a:clrTo>
                <a:srgbClr val="F1F3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6" t="29589" r="27607" b="29498"/>
          <a:stretch/>
        </p:blipFill>
        <p:spPr bwMode="auto">
          <a:xfrm>
            <a:off x="105705" y="6419636"/>
            <a:ext cx="414004" cy="38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A113212-E08E-A9B5-2DD6-6609DB754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12" y="6429443"/>
            <a:ext cx="346495" cy="34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 descr="Envelope with solid fill">
            <a:extLst>
              <a:ext uri="{FF2B5EF4-FFF2-40B4-BE49-F238E27FC236}">
                <a16:creationId xmlns:a16="http://schemas.microsoft.com/office/drawing/2014/main" id="{F71424A3-C0FF-F04C-6BAB-F5CBEAD70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40521" y="6358948"/>
            <a:ext cx="459295" cy="459295"/>
          </a:xfrm>
          <a:prstGeom prst="rect">
            <a:avLst/>
          </a:prstGeom>
        </p:spPr>
      </p:pic>
      <p:pic>
        <p:nvPicPr>
          <p:cNvPr id="10" name="Graphic 9" descr="Internet with solid fill">
            <a:extLst>
              <a:ext uri="{FF2B5EF4-FFF2-40B4-BE49-F238E27FC236}">
                <a16:creationId xmlns:a16="http://schemas.microsoft.com/office/drawing/2014/main" id="{674B33E1-7C63-590F-5CA3-CE92FB4265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40337" y="6316641"/>
            <a:ext cx="572098" cy="572098"/>
          </a:xfrm>
          <a:prstGeom prst="rect">
            <a:avLst/>
          </a:prstGeom>
        </p:spPr>
      </p:pic>
      <p:pic>
        <p:nvPicPr>
          <p:cNvPr id="5" name="Picture 4" descr="A picture containing text, floor, indoor, scene&#10;&#10;Description automatically generated">
            <a:extLst>
              <a:ext uri="{FF2B5EF4-FFF2-40B4-BE49-F238E27FC236}">
                <a16:creationId xmlns:a16="http://schemas.microsoft.com/office/drawing/2014/main" id="{C0938764-749E-E3F5-8189-8F59571F5F4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2139" r="8993" b="1585"/>
          <a:stretch/>
        </p:blipFill>
        <p:spPr>
          <a:xfrm>
            <a:off x="4660900" y="372786"/>
            <a:ext cx="7137641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0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&#10;&#10;Description automatically generated">
            <a:extLst>
              <a:ext uri="{FF2B5EF4-FFF2-40B4-BE49-F238E27FC236}">
                <a16:creationId xmlns:a16="http://schemas.microsoft.com/office/drawing/2014/main" id="{CA18A3A0-968A-8AA0-C2E1-FD0323FE75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1229455-B18F-8446-A6B3-E34F4F154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"/>
            <a:ext cx="6096000" cy="6857999"/>
          </a:xfrm>
          <a:solidFill>
            <a:schemeClr val="bg1">
              <a:lumMod val="95000"/>
              <a:alpha val="85000"/>
            </a:schemeClr>
          </a:solidFill>
        </p:spPr>
        <p:txBody>
          <a:bodyPr lIns="360000" rIns="360000">
            <a:noAutofit/>
          </a:bodyPr>
          <a:lstStyle/>
          <a:p>
            <a:pPr>
              <a:spcAft>
                <a:spcPts val="2000"/>
              </a:spcAft>
            </a:pPr>
            <a:endParaRPr lang="en-CA" sz="2000" dirty="0">
              <a:latin typeface="Avenir Book" panose="02000503020000020003" pitchFamily="2" charset="0"/>
            </a:endParaRPr>
          </a:p>
          <a:p>
            <a:pPr>
              <a:spcAft>
                <a:spcPts val="2000"/>
              </a:spcAft>
            </a:pPr>
            <a:endParaRPr lang="en-CA" sz="2000" dirty="0">
              <a:latin typeface="Avenir Book" panose="02000503020000020003" pitchFamily="2" charset="0"/>
            </a:endParaRPr>
          </a:p>
          <a:p>
            <a:pPr marL="0" indent="0">
              <a:spcAft>
                <a:spcPts val="2000"/>
              </a:spcAft>
              <a:buNone/>
            </a:pPr>
            <a:endParaRPr lang="en-CA" sz="2000" dirty="0">
              <a:latin typeface="Avenir Book" panose="02000503020000020003" pitchFamily="2" charset="0"/>
            </a:endParaRPr>
          </a:p>
          <a:p>
            <a:pPr>
              <a:spcAft>
                <a:spcPts val="2000"/>
              </a:spcAft>
            </a:pPr>
            <a:r>
              <a:rPr lang="en-CA" sz="2000" dirty="0">
                <a:latin typeface="Avenir Book" panose="02000503020000020003" pitchFamily="2" charset="0"/>
              </a:rPr>
              <a:t>Water-related challenges, exacerbated by CC, affect everyone.</a:t>
            </a:r>
          </a:p>
          <a:p>
            <a:pPr>
              <a:spcAft>
                <a:spcPts val="2000"/>
              </a:spcAft>
            </a:pPr>
            <a:r>
              <a:rPr lang="en-CA" sz="2000" dirty="0">
                <a:latin typeface="Avenir Book" panose="02000503020000020003" pitchFamily="2" charset="0"/>
              </a:rPr>
              <a:t>Yet, communicating science on difficult, highly volatile topics such as water &amp; CC is challenging.</a:t>
            </a:r>
          </a:p>
          <a:p>
            <a:pPr>
              <a:spcAft>
                <a:spcPts val="2000"/>
              </a:spcAft>
            </a:pPr>
            <a:r>
              <a:rPr lang="en-CA" sz="2000" dirty="0">
                <a:latin typeface="Avenir Book" panose="02000503020000020003" pitchFamily="2" charset="0"/>
              </a:rPr>
              <a:t>Conceptualizing socio-environmental issues in novel ways, with engagement between diverse audiences, may lead to comprehensive &amp; creative solutions.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D4CDEE7-32BA-3E42-B817-521765339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58" y="301347"/>
            <a:ext cx="5614556" cy="9366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53F8D"/>
                </a:solidFill>
                <a:latin typeface="Avenir Book" panose="02000503020000020003" pitchFamily="2" charset="0"/>
              </a:rPr>
              <a:t>Water is life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74EF13-C503-B840-B1B3-658A7E952124}"/>
              </a:ext>
            </a:extLst>
          </p:cNvPr>
          <p:cNvSpPr/>
          <p:nvPr/>
        </p:nvSpPr>
        <p:spPr>
          <a:xfrm>
            <a:off x="341698" y="1022378"/>
            <a:ext cx="3240000" cy="4571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3000">
                <a:srgbClr val="26408D"/>
              </a:gs>
              <a:gs pos="83000">
                <a:srgbClr val="26408D"/>
              </a:gs>
              <a:gs pos="100000">
                <a:srgbClr val="26408D"/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4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, broccoli&#10;&#10;Description automatically generated">
            <a:extLst>
              <a:ext uri="{FF2B5EF4-FFF2-40B4-BE49-F238E27FC236}">
                <a16:creationId xmlns:a16="http://schemas.microsoft.com/office/drawing/2014/main" id="{C8756CDA-3BA0-AC9C-FFB4-3348E2717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9" b="1164"/>
          <a:stretch/>
        </p:blipFill>
        <p:spPr>
          <a:xfrm>
            <a:off x="0" y="1"/>
            <a:ext cx="12192000" cy="7707086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1229455-B18F-8446-A6B3-E34F4F154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6096000" cy="7707086"/>
          </a:xfrm>
          <a:solidFill>
            <a:schemeClr val="bg1">
              <a:lumMod val="95000"/>
              <a:alpha val="85000"/>
            </a:schemeClr>
          </a:solidFill>
        </p:spPr>
        <p:txBody>
          <a:bodyPr lIns="360000" rIns="90000">
            <a:noAutofit/>
          </a:bodyPr>
          <a:lstStyle/>
          <a:p>
            <a:pPr>
              <a:spcAft>
                <a:spcPts val="2000"/>
              </a:spcAft>
            </a:pPr>
            <a:endParaRPr lang="en-CA" sz="2000" dirty="0">
              <a:latin typeface="Avenir Book" panose="02000503020000020003" pitchFamily="2" charset="0"/>
            </a:endParaRPr>
          </a:p>
          <a:p>
            <a:pPr marL="0" indent="0">
              <a:spcAft>
                <a:spcPts val="2000"/>
              </a:spcAft>
              <a:buNone/>
            </a:pPr>
            <a:endParaRPr lang="en-CA" sz="2000" dirty="0">
              <a:latin typeface="Avenir Book" panose="02000503020000020003" pitchFamily="2" charset="0"/>
            </a:endParaRPr>
          </a:p>
          <a:p>
            <a:pPr>
              <a:spcAft>
                <a:spcPts val="2000"/>
              </a:spcAft>
            </a:pPr>
            <a:endParaRPr lang="en-CA" sz="2000" dirty="0">
              <a:latin typeface="Avenir Book" panose="02000503020000020003" pitchFamily="2" charset="0"/>
            </a:endParaRPr>
          </a:p>
          <a:p>
            <a:pPr>
              <a:spcAft>
                <a:spcPts val="2000"/>
              </a:spcAft>
            </a:pPr>
            <a:r>
              <a:rPr lang="en-CA" sz="2000" dirty="0" err="1">
                <a:latin typeface="Avenir Book" panose="02000503020000020003" pitchFamily="2" charset="0"/>
              </a:rPr>
              <a:t>SciArt</a:t>
            </a:r>
            <a:r>
              <a:rPr lang="en-CA" sz="2000" dirty="0">
                <a:latin typeface="Avenir Book" panose="02000503020000020003" pitchFamily="2" charset="0"/>
              </a:rPr>
              <a:t> can help communicate science &amp; open ongoing scientific discussions to a larger audience.</a:t>
            </a:r>
          </a:p>
          <a:p>
            <a:pPr>
              <a:spcAft>
                <a:spcPts val="2000"/>
              </a:spcAft>
            </a:pPr>
            <a:r>
              <a:rPr lang="en-CA" sz="2000" dirty="0">
                <a:latin typeface="Avenir Book" panose="02000503020000020003" pitchFamily="2" charset="0"/>
              </a:rPr>
              <a:t>Art adds an emotional dimension to </a:t>
            </a:r>
            <a:r>
              <a:rPr lang="en-CA" sz="2000" i="1" dirty="0">
                <a:latin typeface="Avenir Book" panose="02000503020000020003" pitchFamily="2" charset="0"/>
              </a:rPr>
              <a:t>cold scientific facts.</a:t>
            </a:r>
          </a:p>
          <a:p>
            <a:r>
              <a:rPr lang="en-CA" sz="2000" dirty="0">
                <a:latin typeface="Avenir Book" panose="02000503020000020003" pitchFamily="2" charset="0"/>
              </a:rPr>
              <a:t>Exhibitions &amp; galleries provide a space for a diverse audience to meet &amp; engage.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D4CDEE7-32BA-3E42-B817-521765339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58" y="301347"/>
            <a:ext cx="5614556" cy="936625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253F8D"/>
                </a:solidFill>
                <a:latin typeface="Avenir Book" panose="02000503020000020003" pitchFamily="2" charset="0"/>
              </a:rPr>
              <a:t>SciArt</a:t>
            </a:r>
            <a:endParaRPr lang="en-US" dirty="0">
              <a:solidFill>
                <a:srgbClr val="253F8D"/>
              </a:solidFill>
              <a:latin typeface="Avenir Book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74EF13-C503-B840-B1B3-658A7E952124}"/>
              </a:ext>
            </a:extLst>
          </p:cNvPr>
          <p:cNvSpPr/>
          <p:nvPr/>
        </p:nvSpPr>
        <p:spPr>
          <a:xfrm>
            <a:off x="341698" y="1022378"/>
            <a:ext cx="3240000" cy="4571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3000">
                <a:srgbClr val="26408D"/>
              </a:gs>
              <a:gs pos="83000">
                <a:srgbClr val="26408D"/>
              </a:gs>
              <a:gs pos="100000">
                <a:srgbClr val="26408D"/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88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1229455-B18F-8446-A6B3-E34F4F154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4556" y="2539972"/>
            <a:ext cx="4659084" cy="2492210"/>
          </a:xfrm>
        </p:spPr>
        <p:txBody>
          <a:bodyPr>
            <a:noAutofit/>
          </a:bodyPr>
          <a:lstStyle/>
          <a:p>
            <a:pPr>
              <a:spcAft>
                <a:spcPts val="500"/>
              </a:spcAft>
            </a:pPr>
            <a:r>
              <a:rPr lang="en-US" sz="2000" dirty="0">
                <a:latin typeface="Avenir Book" panose="02000503020000020003" pitchFamily="2" charset="0"/>
              </a:rPr>
              <a:t>Launched in 2020.</a:t>
            </a:r>
          </a:p>
          <a:p>
            <a:pPr>
              <a:spcAft>
                <a:spcPts val="500"/>
              </a:spcAft>
            </a:pPr>
            <a:r>
              <a:rPr lang="en-US" sz="2000" dirty="0">
                <a:latin typeface="Avenir Book" panose="02000503020000020003" pitchFamily="2" charset="0"/>
              </a:rPr>
              <a:t>8 projects showcasing water across various Canadian landscapes &amp; communities (+1 in progress).</a:t>
            </a:r>
          </a:p>
          <a:p>
            <a:pPr>
              <a:spcAft>
                <a:spcPts val="500"/>
              </a:spcAft>
            </a:pPr>
            <a:r>
              <a:rPr lang="en-US" sz="2000" dirty="0">
                <a:latin typeface="Avenir Book" panose="02000503020000020003" pitchFamily="2" charset="0"/>
              </a:rPr>
              <a:t>Collaborations between 13 artists &amp; 16 water experts from across Canada.</a:t>
            </a:r>
          </a:p>
          <a:p>
            <a:pPr>
              <a:spcAft>
                <a:spcPts val="2000"/>
              </a:spcAft>
            </a:pP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4841EF35-85AD-7D4B-92EF-93AFEAF4B53B}"/>
              </a:ext>
            </a:extLst>
          </p:cNvPr>
          <p:cNvSpPr txBox="1">
            <a:spLocks/>
          </p:cNvSpPr>
          <p:nvPr/>
        </p:nvSpPr>
        <p:spPr>
          <a:xfrm>
            <a:off x="257655" y="3193143"/>
            <a:ext cx="5723475" cy="3194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Blip>
                <a:blip r:embed="rId3"/>
              </a:buBlip>
            </a:pPr>
            <a:endParaRPr lang="en-US" sz="2200" dirty="0"/>
          </a:p>
        </p:txBody>
      </p:sp>
      <p:pic>
        <p:nvPicPr>
          <p:cNvPr id="9" name="Picture 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0BE5E12-47CE-AF43-A84A-E04943C86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7765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28B548-B399-0A47-A537-22CE21AAB6C4}"/>
              </a:ext>
            </a:extLst>
          </p:cNvPr>
          <p:cNvSpPr/>
          <p:nvPr/>
        </p:nvSpPr>
        <p:spPr>
          <a:xfrm>
            <a:off x="7104157" y="1180544"/>
            <a:ext cx="4936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CA" sz="2000" i="1" dirty="0">
                <a:latin typeface="Avenir Book" panose="02000503020000020003" pitchFamily="2" charset="0"/>
              </a:rPr>
              <a:t>An online </a:t>
            </a:r>
            <a:r>
              <a:rPr lang="en-CA" sz="2000" i="1" dirty="0" err="1">
                <a:latin typeface="Avenir Book" panose="02000503020000020003" pitchFamily="2" charset="0"/>
              </a:rPr>
              <a:t>SciArt</a:t>
            </a:r>
            <a:r>
              <a:rPr lang="en-CA" sz="2000" i="1" dirty="0">
                <a:latin typeface="Avenir Book" panose="02000503020000020003" pitchFamily="2" charset="0"/>
              </a:rPr>
              <a:t> space that brings together diverse voices to collectively reflect on water challenges.</a:t>
            </a:r>
            <a:endParaRPr lang="en-US" sz="2000" i="1" dirty="0">
              <a:latin typeface="Avenir Book" panose="02000503020000020003" pitchFamily="2" charset="0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6106D2E6-9207-704F-BD87-5664534E9081}"/>
              </a:ext>
            </a:extLst>
          </p:cNvPr>
          <p:cNvSpPr txBox="1">
            <a:spLocks/>
          </p:cNvSpPr>
          <p:nvPr/>
        </p:nvSpPr>
        <p:spPr>
          <a:xfrm>
            <a:off x="7086086" y="175675"/>
            <a:ext cx="4936025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53F8D"/>
                </a:solidFill>
                <a:latin typeface="Avenir Book" panose="02000503020000020003" pitchFamily="2" charset="0"/>
              </a:rPr>
              <a:t>Virtual Water Gallery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488475-2FF7-0F44-BE22-43C563E892F8}"/>
              </a:ext>
            </a:extLst>
          </p:cNvPr>
          <p:cNvSpPr/>
          <p:nvPr/>
        </p:nvSpPr>
        <p:spPr>
          <a:xfrm flipV="1">
            <a:off x="7242629" y="879573"/>
            <a:ext cx="4659084" cy="4571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3000">
                <a:srgbClr val="26408D"/>
              </a:gs>
              <a:gs pos="83000">
                <a:srgbClr val="26408D"/>
              </a:gs>
              <a:gs pos="100000">
                <a:srgbClr val="26408D"/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pic>
        <p:nvPicPr>
          <p:cNvPr id="4" name="Picture 3" descr="A picture containing text, colorful&#10;&#10;Description automatically generated">
            <a:extLst>
              <a:ext uri="{FF2B5EF4-FFF2-40B4-BE49-F238E27FC236}">
                <a16:creationId xmlns:a16="http://schemas.microsoft.com/office/drawing/2014/main" id="{4EFE06BB-A1EC-BCA8-5162-FA808C96E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544" y="4538382"/>
            <a:ext cx="2327276" cy="22942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6D03AA-67D0-E288-EDB0-BD78E0430EBE}"/>
              </a:ext>
            </a:extLst>
          </p:cNvPr>
          <p:cNvSpPr txBox="1"/>
          <p:nvPr/>
        </p:nvSpPr>
        <p:spPr>
          <a:xfrm>
            <a:off x="4711200" y="6110935"/>
            <a:ext cx="2104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Curated by Louise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Arnal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, Martyn Clark, Stacey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Dumanski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 &amp; John Pomeroy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D03DF-F62B-382E-6C25-74807FF144F6}"/>
              </a:ext>
            </a:extLst>
          </p:cNvPr>
          <p:cNvSpPr txBox="1"/>
          <p:nvPr/>
        </p:nvSpPr>
        <p:spPr>
          <a:xfrm>
            <a:off x="7999019" y="5375947"/>
            <a:ext cx="2998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253F8D"/>
                </a:solidFill>
                <a:latin typeface="Avenir Book" panose="02000503020000020003" pitchFamily="2" charset="0"/>
              </a:rPr>
              <a:t>www.virtualwatergallery.ca</a:t>
            </a:r>
            <a:endParaRPr lang="en-US" b="1" dirty="0">
              <a:solidFill>
                <a:srgbClr val="253F8D"/>
              </a:solidFill>
              <a:latin typeface="Avenir Book" panose="0200050302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C2F6CB-A680-A212-D08B-E2778401BF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108" t="-1961" r="30603"/>
          <a:stretch/>
        </p:blipFill>
        <p:spPr>
          <a:xfrm>
            <a:off x="8202875" y="6062370"/>
            <a:ext cx="667264" cy="6166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4A8172-AFC9-FA34-095F-E57FDFD53D7E}"/>
              </a:ext>
            </a:extLst>
          </p:cNvPr>
          <p:cNvSpPr txBox="1"/>
          <p:nvPr/>
        </p:nvSpPr>
        <p:spPr>
          <a:xfrm>
            <a:off x="8870139" y="6247590"/>
            <a:ext cx="35618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1000" dirty="0">
                <a:latin typeface="Avenir Book" panose="02000503020000020003" pitchFamily="2" charset="0"/>
              </a:rPr>
              <a:t>Funded by Global Water Futures</a:t>
            </a:r>
          </a:p>
        </p:txBody>
      </p:sp>
    </p:spTree>
    <p:extLst>
      <p:ext uri="{BB962C8B-B14F-4D97-AF65-F5344CB8AC3E}">
        <p14:creationId xmlns:p14="http://schemas.microsoft.com/office/powerpoint/2010/main" val="377738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947FD77-9C96-D663-D58A-1BB2EEC4BFDD}"/>
              </a:ext>
            </a:extLst>
          </p:cNvPr>
          <p:cNvGrpSpPr>
            <a:grpSpLocks noChangeAspect="1"/>
          </p:cNvGrpSpPr>
          <p:nvPr/>
        </p:nvGrpSpPr>
        <p:grpSpPr>
          <a:xfrm>
            <a:off x="347816" y="1499479"/>
            <a:ext cx="10065135" cy="5132083"/>
            <a:chOff x="571841" y="1149550"/>
            <a:chExt cx="10747376" cy="5479949"/>
          </a:xfrm>
        </p:grpSpPr>
        <p:pic>
          <p:nvPicPr>
            <p:cNvPr id="13" name="Picture 12" descr="A person speaking into a microphone&#10;&#10;Description automatically generated with medium confidence">
              <a:extLst>
                <a:ext uri="{FF2B5EF4-FFF2-40B4-BE49-F238E27FC236}">
                  <a16:creationId xmlns:a16="http://schemas.microsoft.com/office/drawing/2014/main" id="{54DF6557-40C9-CFAE-08F6-BC40ECFEC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4116" y="3165623"/>
              <a:ext cx="2518137" cy="1663701"/>
            </a:xfrm>
            <a:prstGeom prst="rect">
              <a:avLst/>
            </a:prstGeom>
          </p:spPr>
        </p:pic>
        <p:pic>
          <p:nvPicPr>
            <p:cNvPr id="11" name="Picture 10" descr="A picture containing person, wall, indoor&#10;&#10;Description automatically generated">
              <a:extLst>
                <a:ext uri="{FF2B5EF4-FFF2-40B4-BE49-F238E27FC236}">
                  <a16:creationId xmlns:a16="http://schemas.microsoft.com/office/drawing/2014/main" id="{E7AEFEA2-DAE2-25DC-6A99-DEAEAF72D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842" y="3881536"/>
              <a:ext cx="4159250" cy="2747963"/>
            </a:xfrm>
            <a:prstGeom prst="rect">
              <a:avLst/>
            </a:prstGeom>
          </p:spPr>
        </p:pic>
        <p:pic>
          <p:nvPicPr>
            <p:cNvPr id="7" name="Picture 6" descr="A person looking at art on the wall&#10;&#10;Description automatically generated with medium confidence">
              <a:extLst>
                <a:ext uri="{FF2B5EF4-FFF2-40B4-BE49-F238E27FC236}">
                  <a16:creationId xmlns:a16="http://schemas.microsoft.com/office/drawing/2014/main" id="{78500707-2CC7-9C10-0446-123216234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4117" y="1149550"/>
              <a:ext cx="2532063" cy="1879600"/>
            </a:xfrm>
            <a:prstGeom prst="rect">
              <a:avLst/>
            </a:prstGeom>
          </p:spPr>
        </p:pic>
        <p:pic>
          <p:nvPicPr>
            <p:cNvPr id="9" name="Picture 8" descr="A group of people sitting on a rock by a lake with mountains in th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0D1C3CBC-053F-F88B-CC8F-F9799885E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8" b="7576"/>
            <a:stretch/>
          </p:blipFill>
          <p:spPr>
            <a:xfrm>
              <a:off x="571841" y="1149550"/>
              <a:ext cx="4145325" cy="2658960"/>
            </a:xfrm>
            <a:prstGeom prst="rect">
              <a:avLst/>
            </a:prstGeom>
          </p:spPr>
        </p:pic>
        <p:pic>
          <p:nvPicPr>
            <p:cNvPr id="17" name="Picture 16" descr="A person holding a microphone&#10;&#10;Description automatically generated with medium confidence">
              <a:extLst>
                <a:ext uri="{FF2B5EF4-FFF2-40B4-BE49-F238E27FC236}">
                  <a16:creationId xmlns:a16="http://schemas.microsoft.com/office/drawing/2014/main" id="{B52200AE-F9EA-07BF-0337-257732A7F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4117" y="4965798"/>
              <a:ext cx="2532063" cy="1663700"/>
            </a:xfrm>
            <a:prstGeom prst="rect">
              <a:avLst/>
            </a:prstGeom>
          </p:spPr>
        </p:pic>
        <p:pic>
          <p:nvPicPr>
            <p:cNvPr id="5" name="Picture 4" descr="A person standing in front of a wall of paintings&#10;&#10;Description automatically generated with low confidence">
              <a:extLst>
                <a:ext uri="{FF2B5EF4-FFF2-40B4-BE49-F238E27FC236}">
                  <a16:creationId xmlns:a16="http://schemas.microsoft.com/office/drawing/2014/main" id="{688E29F7-C6F6-1523-2CEB-80F58A531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2"/>
            <a:stretch/>
          </p:blipFill>
          <p:spPr>
            <a:xfrm>
              <a:off x="7409204" y="1149550"/>
              <a:ext cx="3910013" cy="2820886"/>
            </a:xfrm>
            <a:prstGeom prst="rect">
              <a:avLst/>
            </a:prstGeom>
          </p:spPr>
        </p:pic>
        <p:pic>
          <p:nvPicPr>
            <p:cNvPr id="15" name="Picture 14" descr="A group of people in a room&#10;&#10;Description automatically generated with medium confidence">
              <a:extLst>
                <a:ext uri="{FF2B5EF4-FFF2-40B4-BE49-F238E27FC236}">
                  <a16:creationId xmlns:a16="http://schemas.microsoft.com/office/drawing/2014/main" id="{B72F48E7-267C-6ED6-2719-0CA886244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9203" y="4045048"/>
              <a:ext cx="3910013" cy="2584450"/>
            </a:xfrm>
            <a:prstGeom prst="rect">
              <a:avLst/>
            </a:prstGeom>
          </p:spPr>
        </p:pic>
      </p:grpSp>
      <p:sp>
        <p:nvSpPr>
          <p:cNvPr id="18" name="Title 5">
            <a:extLst>
              <a:ext uri="{FF2B5EF4-FFF2-40B4-BE49-F238E27FC236}">
                <a16:creationId xmlns:a16="http://schemas.microsoft.com/office/drawing/2014/main" id="{21627937-4F14-02B3-65E1-E310A723BBDC}"/>
              </a:ext>
            </a:extLst>
          </p:cNvPr>
          <p:cNvSpPr txBox="1">
            <a:spLocks/>
          </p:cNvSpPr>
          <p:nvPr/>
        </p:nvSpPr>
        <p:spPr>
          <a:xfrm>
            <a:off x="252368" y="27658"/>
            <a:ext cx="5949649" cy="9366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253F8D"/>
                </a:solidFill>
                <a:latin typeface="Avenir Book" panose="02000503020000020003" pitchFamily="2" charset="0"/>
              </a:rPr>
              <a:t>The Virtual Water Gallery comes to life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7DF6A-3CBF-8E4A-6490-E4EC06611C90}"/>
              </a:ext>
            </a:extLst>
          </p:cNvPr>
          <p:cNvSpPr/>
          <p:nvPr/>
        </p:nvSpPr>
        <p:spPr>
          <a:xfrm>
            <a:off x="341698" y="1022378"/>
            <a:ext cx="3240000" cy="4571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3000">
                <a:srgbClr val="26408D"/>
              </a:gs>
              <a:gs pos="83000">
                <a:srgbClr val="26408D"/>
              </a:gs>
              <a:gs pos="100000">
                <a:srgbClr val="26408D"/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7BA7A2-2394-EC31-0ADF-1B379E165625}"/>
              </a:ext>
            </a:extLst>
          </p:cNvPr>
          <p:cNvSpPr txBox="1"/>
          <p:nvPr/>
        </p:nvSpPr>
        <p:spPr>
          <a:xfrm>
            <a:off x="10412950" y="5890587"/>
            <a:ext cx="29817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Virtual Water Gallery </a:t>
            </a:r>
          </a:p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first in-person exhibition</a:t>
            </a:r>
          </a:p>
          <a:p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artsPlace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 (Canmore, Canada), </a:t>
            </a:r>
          </a:p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May-June 2022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2BFFD06-06BD-6159-4112-9C1C297C3F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158" y="175823"/>
            <a:ext cx="1377384" cy="469109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AD19D1F-0DBC-CB06-FAC6-9A45C56D15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89" y="242712"/>
            <a:ext cx="611069" cy="1007258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EF9B9072-EFA0-A0ED-0B75-947B93F4EB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013" y="687520"/>
            <a:ext cx="675823" cy="675823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FE61F512-32A2-EF7D-F1A2-BFB7BE57C4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274" y="164525"/>
            <a:ext cx="1225500" cy="461605"/>
          </a:xfrm>
          <a:prstGeom prst="rect">
            <a:avLst/>
          </a:prstGeom>
        </p:spPr>
      </p:pic>
      <p:pic>
        <p:nvPicPr>
          <p:cNvPr id="22" name="Picture 2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BFB090E-FC41-08E8-6351-48DAC75397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896" y="780220"/>
            <a:ext cx="1172774" cy="4691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12D871-E312-8AE8-B944-7BC18D6C044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3778" r="31033" b="-4228"/>
          <a:stretch/>
        </p:blipFill>
        <p:spPr>
          <a:xfrm>
            <a:off x="9789517" y="772856"/>
            <a:ext cx="566647" cy="536847"/>
          </a:xfrm>
          <a:prstGeom prst="rect">
            <a:avLst/>
          </a:prstGeom>
        </p:spPr>
      </p:pic>
      <p:pic>
        <p:nvPicPr>
          <p:cNvPr id="29" name="Picture 2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4668072-4E6B-872C-D138-3A9C0629CB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758" y="176514"/>
            <a:ext cx="1487681" cy="334060"/>
          </a:xfrm>
          <a:prstGeom prst="rect">
            <a:avLst/>
          </a:prstGeom>
        </p:spPr>
      </p:pic>
      <p:pic>
        <p:nvPicPr>
          <p:cNvPr id="31" name="Picture 30" descr="Text&#10;&#10;Description automatically generated with medium confidence">
            <a:extLst>
              <a:ext uri="{FF2B5EF4-FFF2-40B4-BE49-F238E27FC236}">
                <a16:creationId xmlns:a16="http://schemas.microsoft.com/office/drawing/2014/main" id="{006C3E29-B78E-9225-3185-9A09F0C2520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1" t="8243" r="10178" b="20666"/>
          <a:stretch/>
        </p:blipFill>
        <p:spPr>
          <a:xfrm>
            <a:off x="10466683" y="819258"/>
            <a:ext cx="1511756" cy="508934"/>
          </a:xfrm>
          <a:prstGeom prst="rect">
            <a:avLst/>
          </a:prstGeom>
        </p:spPr>
      </p:pic>
      <p:pic>
        <p:nvPicPr>
          <p:cNvPr id="32" name="Picture 31" descr="Logo, company name&#10;&#10;Description automatically generated">
            <a:extLst>
              <a:ext uri="{FF2B5EF4-FFF2-40B4-BE49-F238E27FC236}">
                <a16:creationId xmlns:a16="http://schemas.microsoft.com/office/drawing/2014/main" id="{C896C75D-0378-7A18-188A-4EE180C159C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8" b="16100"/>
          <a:stretch/>
        </p:blipFill>
        <p:spPr>
          <a:xfrm>
            <a:off x="10458293" y="521737"/>
            <a:ext cx="1520146" cy="33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1229455-B18F-8446-A6B3-E34F4F154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598" y="1927402"/>
            <a:ext cx="6096001" cy="4352729"/>
          </a:xfrm>
        </p:spPr>
        <p:txBody>
          <a:bodyPr>
            <a:no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n-US" sz="2000" b="1" dirty="0">
                <a:latin typeface="Avenir Book" panose="02000503020000020003" pitchFamily="2" charset="0"/>
              </a:rPr>
              <a:t>Visitor survey</a:t>
            </a:r>
          </a:p>
          <a:p>
            <a:pPr>
              <a:spcAft>
                <a:spcPts val="500"/>
              </a:spcAft>
            </a:pPr>
            <a:r>
              <a:rPr lang="en-US" sz="1800" dirty="0">
                <a:latin typeface="Avenir Book" panose="02000503020000020003" pitchFamily="2" charset="0"/>
              </a:rPr>
              <a:t>Developed to capture changes in perspectives regarding CC &amp; water resources (WR) through this exhibit.</a:t>
            </a:r>
          </a:p>
          <a:p>
            <a:pPr>
              <a:spcAft>
                <a:spcPts val="500"/>
              </a:spcAft>
            </a:pPr>
            <a:r>
              <a:rPr lang="en-US" sz="1800" dirty="0">
                <a:latin typeface="Avenir Book" panose="02000503020000020003" pitchFamily="2" charset="0"/>
              </a:rPr>
              <a:t>Online &amp; in-person visitors invited to take part.</a:t>
            </a:r>
          </a:p>
          <a:p>
            <a:pPr>
              <a:spcAft>
                <a:spcPts val="500"/>
              </a:spcAft>
            </a:pPr>
            <a:r>
              <a:rPr lang="en-US" sz="1800" dirty="0">
                <a:latin typeface="Avenir Book" panose="02000503020000020003" pitchFamily="2" charset="0"/>
              </a:rPr>
              <a:t>The results will help elucidate:</a:t>
            </a:r>
          </a:p>
          <a:p>
            <a:pPr lvl="1">
              <a:spcAft>
                <a:spcPts val="5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latin typeface="Avenir Book" panose="02000503020000020003" pitchFamily="2" charset="0"/>
              </a:rPr>
              <a:t>How art viewers engage with </a:t>
            </a:r>
            <a:r>
              <a:rPr lang="en-US" sz="1600" dirty="0" err="1">
                <a:latin typeface="Avenir Book" panose="02000503020000020003" pitchFamily="2" charset="0"/>
              </a:rPr>
              <a:t>SciArt</a:t>
            </a:r>
            <a:r>
              <a:rPr lang="en-US" sz="1600" dirty="0">
                <a:latin typeface="Avenir Book" panose="02000503020000020003" pitchFamily="2" charset="0"/>
              </a:rPr>
              <a:t>.</a:t>
            </a:r>
          </a:p>
          <a:p>
            <a:pPr lvl="1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latin typeface="Avenir Book" panose="02000503020000020003" pitchFamily="2" charset="0"/>
              </a:rPr>
              <a:t>How science messages can be more effectively communicated through art.</a:t>
            </a:r>
            <a:endParaRPr lang="en-US" sz="1000" b="1" dirty="0">
              <a:latin typeface="Avenir Book" panose="02000503020000020003" pitchFamily="2" charset="0"/>
            </a:endParaRPr>
          </a:p>
          <a:p>
            <a:pPr marL="0" indent="0">
              <a:spcAft>
                <a:spcPts val="500"/>
              </a:spcAft>
              <a:buNone/>
            </a:pPr>
            <a:r>
              <a:rPr lang="en-US" sz="2000" b="1" dirty="0">
                <a:latin typeface="Avenir Book" panose="02000503020000020003" pitchFamily="2" charset="0"/>
              </a:rPr>
              <a:t>Participant survey</a:t>
            </a:r>
          </a:p>
          <a:p>
            <a:pPr>
              <a:spcAft>
                <a:spcPts val="500"/>
              </a:spcAft>
            </a:pPr>
            <a:r>
              <a:rPr lang="en-US" sz="1800" dirty="0">
                <a:latin typeface="Avenir Book" panose="02000503020000020003" pitchFamily="2" charset="0"/>
              </a:rPr>
              <a:t>For Virtual Water Gallery water experts &amp; artists.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4841EF35-85AD-7D4B-92EF-93AFEAF4B53B}"/>
              </a:ext>
            </a:extLst>
          </p:cNvPr>
          <p:cNvSpPr txBox="1">
            <a:spLocks/>
          </p:cNvSpPr>
          <p:nvPr/>
        </p:nvSpPr>
        <p:spPr>
          <a:xfrm>
            <a:off x="257655" y="3193143"/>
            <a:ext cx="5723475" cy="3194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Blip>
                <a:blip r:embed="rId3"/>
              </a:buBlip>
            </a:pPr>
            <a:endParaRPr lang="en-US" sz="2200" dirty="0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6106D2E6-9207-704F-BD87-5664534E9081}"/>
              </a:ext>
            </a:extLst>
          </p:cNvPr>
          <p:cNvSpPr txBox="1">
            <a:spLocks/>
          </p:cNvSpPr>
          <p:nvPr/>
        </p:nvSpPr>
        <p:spPr>
          <a:xfrm>
            <a:off x="5463086" y="17307"/>
            <a:ext cx="6510555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253F8D"/>
                </a:solidFill>
                <a:latin typeface="Avenir Book" panose="02000503020000020003" pitchFamily="2" charset="0"/>
              </a:rPr>
              <a:t>Surveys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488475-2FF7-0F44-BE22-43C563E892F8}"/>
              </a:ext>
            </a:extLst>
          </p:cNvPr>
          <p:cNvSpPr/>
          <p:nvPr/>
        </p:nvSpPr>
        <p:spPr>
          <a:xfrm flipV="1">
            <a:off x="5549900" y="665105"/>
            <a:ext cx="4659084" cy="4571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3000">
                <a:srgbClr val="26408D"/>
              </a:gs>
              <a:gs pos="83000">
                <a:srgbClr val="26408D"/>
              </a:gs>
              <a:gs pos="100000">
                <a:srgbClr val="26408D"/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EA4CDA-3DB4-3EEC-F2EE-1BAB64AC1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40" y="242266"/>
            <a:ext cx="5105960" cy="6362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DA113A-0664-28DC-62F4-643E1B5AE47E}"/>
              </a:ext>
            </a:extLst>
          </p:cNvPr>
          <p:cNvSpPr txBox="1"/>
          <p:nvPr/>
        </p:nvSpPr>
        <p:spPr>
          <a:xfrm>
            <a:off x="253440" y="6625249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Life Support 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by Rhian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Brynjolson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1E7895-1B91-680E-8BB9-6CC381575D14}"/>
              </a:ext>
            </a:extLst>
          </p:cNvPr>
          <p:cNvSpPr/>
          <p:nvPr/>
        </p:nvSpPr>
        <p:spPr>
          <a:xfrm>
            <a:off x="6832602" y="1086215"/>
            <a:ext cx="381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CA" sz="2000" i="1" dirty="0">
                <a:latin typeface="Avenir Book" panose="02000503020000020003" pitchFamily="2" charset="0"/>
              </a:rPr>
              <a:t>Art as a tool to change attitudes &amp; behaviours? </a:t>
            </a:r>
            <a:endParaRPr lang="en-US" sz="2000" i="1" dirty="0">
              <a:latin typeface="Avenir Book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26DF7C-C051-6193-2E02-43A3F57B2B2A}"/>
              </a:ext>
            </a:extLst>
          </p:cNvPr>
          <p:cNvSpPr txBox="1"/>
          <p:nvPr/>
        </p:nvSpPr>
        <p:spPr>
          <a:xfrm>
            <a:off x="7526314" y="6387737"/>
            <a:ext cx="3987800" cy="249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dirty="0">
                <a:latin typeface="Avenir Book" panose="02000503020000020003" pitchFamily="2" charset="0"/>
              </a:rPr>
              <a:t>F</a:t>
            </a:r>
            <a:r>
              <a:rPr lang="en-CA" sz="1000" b="0" i="0" u="none" strike="noStrike" dirty="0">
                <a:effectLst/>
                <a:latin typeface="Avenir Book" panose="02000503020000020003" pitchFamily="2" charset="0"/>
              </a:rPr>
              <a:t>unded by the Social Sciences and Humanities Council of Canada</a:t>
            </a:r>
            <a:endParaRPr lang="fr-CA" sz="1000" dirty="0">
              <a:latin typeface="Avenir Book" panose="02000503020000020003" pitchFamily="2" charset="0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1C8C9F1C-F026-AC76-3993-1FCC96594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614" y="6293601"/>
            <a:ext cx="1273700" cy="41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9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D4CDEE7-32BA-3E42-B817-521765339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57" y="174347"/>
            <a:ext cx="11268158" cy="936625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253F8D"/>
                </a:solidFill>
                <a:latin typeface="Avenir Book" panose="02000503020000020003" pitchFamily="2" charset="0"/>
              </a:rPr>
              <a:t>Survey preliminary results: </a:t>
            </a:r>
            <a:br>
              <a:rPr lang="en-US" sz="3000" dirty="0">
                <a:solidFill>
                  <a:srgbClr val="253F8D"/>
                </a:solidFill>
                <a:latin typeface="Avenir Book" panose="02000503020000020003" pitchFamily="2" charset="0"/>
              </a:rPr>
            </a:br>
            <a:r>
              <a:rPr lang="en-US" sz="3000" dirty="0">
                <a:solidFill>
                  <a:srgbClr val="253F8D"/>
                </a:solidFill>
                <a:latin typeface="Avenir Book" panose="02000503020000020003" pitchFamily="2" charset="0"/>
              </a:rPr>
              <a:t>Who are we reaching?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1229455-B18F-8446-A6B3-E34F4F154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263" y="1830885"/>
            <a:ext cx="3620064" cy="1323975"/>
          </a:xfrm>
        </p:spPr>
        <p:txBody>
          <a:bodyPr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CA" sz="2000" dirty="0">
                <a:latin typeface="Avenir Book" panose="02000503020000020003" pitchFamily="2" charset="0"/>
              </a:rPr>
              <a:t>139 survey participants</a:t>
            </a:r>
          </a:p>
          <a:p>
            <a:pPr lvl="1">
              <a:spcAft>
                <a:spcPts val="1000"/>
              </a:spcAft>
            </a:pPr>
            <a:r>
              <a:rPr lang="en-CA" sz="1600" dirty="0">
                <a:latin typeface="Avenir Book" panose="02000503020000020003" pitchFamily="2" charset="0"/>
              </a:rPr>
              <a:t>92 virtual/online</a:t>
            </a:r>
          </a:p>
          <a:p>
            <a:pPr lvl="1">
              <a:spcAft>
                <a:spcPts val="1000"/>
              </a:spcAft>
            </a:pPr>
            <a:r>
              <a:rPr lang="en-CA" sz="1600" dirty="0">
                <a:latin typeface="Avenir Book" panose="02000503020000020003" pitchFamily="2" charset="0"/>
              </a:rPr>
              <a:t>47 in person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74EF13-C503-B840-B1B3-658A7E952124}"/>
              </a:ext>
            </a:extLst>
          </p:cNvPr>
          <p:cNvSpPr/>
          <p:nvPr/>
        </p:nvSpPr>
        <p:spPr>
          <a:xfrm>
            <a:off x="341698" y="1022378"/>
            <a:ext cx="3240000" cy="4571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3000">
                <a:srgbClr val="26408D"/>
              </a:gs>
              <a:gs pos="83000">
                <a:srgbClr val="26408D"/>
              </a:gs>
              <a:gs pos="100000">
                <a:srgbClr val="26408D"/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7DB714-C94C-BC9C-7100-AFC75A7E89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43" t="1776" r="2645" b="1974"/>
          <a:stretch/>
        </p:blipFill>
        <p:spPr>
          <a:xfrm>
            <a:off x="7721433" y="4114800"/>
            <a:ext cx="4013201" cy="239279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7A9E01-4F1B-454C-8B08-90CE7621D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510584"/>
            <a:ext cx="5638634" cy="34639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DF7DB8-BECE-439D-5C7C-9FAD7C0EC2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83" t="1776" r="10877" b="8417"/>
          <a:stretch/>
        </p:blipFill>
        <p:spPr>
          <a:xfrm>
            <a:off x="3669672" y="4114800"/>
            <a:ext cx="3911054" cy="239279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91F497F-A9DE-4E97-05A2-64AF8CFF94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3"/>
          <a:stretch/>
        </p:blipFill>
        <p:spPr bwMode="auto">
          <a:xfrm>
            <a:off x="170707" y="4060166"/>
            <a:ext cx="3620064" cy="249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B79BC9-33AC-8D93-C41F-CB939FA29A3A}"/>
              </a:ext>
            </a:extLst>
          </p:cNvPr>
          <p:cNvSpPr txBox="1"/>
          <p:nvPr/>
        </p:nvSpPr>
        <p:spPr>
          <a:xfrm>
            <a:off x="1593467" y="3800657"/>
            <a:ext cx="132279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A" sz="1200" b="1" dirty="0">
                <a:latin typeface="Avenir Book" panose="02000503020000020003" pitchFamily="2" charset="0"/>
              </a:rPr>
              <a:t>Participants’ </a:t>
            </a:r>
            <a:r>
              <a:rPr lang="fr-CA" sz="1200" b="1" dirty="0" err="1">
                <a:latin typeface="Avenir Book" panose="02000503020000020003" pitchFamily="2" charset="0"/>
              </a:rPr>
              <a:t>age</a:t>
            </a:r>
            <a:endParaRPr lang="fr-CA" sz="1200" b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06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1229455-B18F-8446-A6B3-E34F4F154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56" y="1435894"/>
            <a:ext cx="7363092" cy="2240957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en-CA" sz="2000" dirty="0">
                <a:latin typeface="Avenir Book" panose="02000503020000020003" pitchFamily="2" charset="0"/>
              </a:rPr>
              <a:t>Virtual gallery opportunity to engage diverse audience.</a:t>
            </a:r>
          </a:p>
          <a:p>
            <a:pPr lvl="1">
              <a:spcAft>
                <a:spcPts val="1000"/>
              </a:spcAft>
            </a:pPr>
            <a:endParaRPr lang="en-CA" sz="1600" dirty="0">
              <a:latin typeface="Avenir Book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74EF13-C503-B840-B1B3-658A7E952124}"/>
              </a:ext>
            </a:extLst>
          </p:cNvPr>
          <p:cNvSpPr/>
          <p:nvPr/>
        </p:nvSpPr>
        <p:spPr>
          <a:xfrm>
            <a:off x="341698" y="1022378"/>
            <a:ext cx="3240000" cy="4571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3000">
                <a:srgbClr val="26408D"/>
              </a:gs>
              <a:gs pos="83000">
                <a:srgbClr val="26408D"/>
              </a:gs>
              <a:gs pos="100000">
                <a:srgbClr val="26408D"/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8310432-7ADE-7DF8-FD94-C2A0D7D1F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57" y="174347"/>
            <a:ext cx="11268158" cy="936625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253F8D"/>
                </a:solidFill>
                <a:latin typeface="Avenir Book" panose="02000503020000020003" pitchFamily="2" charset="0"/>
              </a:rPr>
              <a:t>Survey preliminary results: </a:t>
            </a:r>
            <a:br>
              <a:rPr lang="en-US" sz="3000" dirty="0">
                <a:solidFill>
                  <a:srgbClr val="253F8D"/>
                </a:solidFill>
                <a:latin typeface="Avenir Book" panose="02000503020000020003" pitchFamily="2" charset="0"/>
              </a:rPr>
            </a:br>
            <a:r>
              <a:rPr lang="en-US" sz="3000" dirty="0">
                <a:solidFill>
                  <a:srgbClr val="253F8D"/>
                </a:solidFill>
                <a:latin typeface="Avenir Book" panose="02000503020000020003" pitchFamily="2" charset="0"/>
              </a:rPr>
              <a:t>Who are we reaching?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8ED0C11-19C1-D302-F966-2B7ECC345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1" r="2952" b="60508"/>
          <a:stretch/>
        </p:blipFill>
        <p:spPr bwMode="auto">
          <a:xfrm>
            <a:off x="1121361" y="2888970"/>
            <a:ext cx="4034930" cy="241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7CF155C-055C-E5B6-2C10-8C22E4449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5" r="2380" b="58940"/>
          <a:stretch/>
        </p:blipFill>
        <p:spPr bwMode="auto">
          <a:xfrm>
            <a:off x="6388324" y="2790526"/>
            <a:ext cx="4233796" cy="251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97EAAA-E44B-029A-12DA-5CF198F42DFF}"/>
              </a:ext>
            </a:extLst>
          </p:cNvPr>
          <p:cNvSpPr txBox="1"/>
          <p:nvPr/>
        </p:nvSpPr>
        <p:spPr>
          <a:xfrm>
            <a:off x="1381754" y="5450499"/>
            <a:ext cx="1025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>
                <a:latin typeface="Avenir Book" panose="02000503020000020003" pitchFamily="2" charset="0"/>
              </a:rPr>
              <a:t>I have no </a:t>
            </a:r>
            <a:r>
              <a:rPr lang="fr-CA" sz="1200" b="1" dirty="0" err="1">
                <a:latin typeface="Avenir Book" panose="02000503020000020003" pitchFamily="2" charset="0"/>
              </a:rPr>
              <a:t>knowledge</a:t>
            </a:r>
            <a:endParaRPr lang="fr-CA" sz="1200" b="1" dirty="0">
              <a:latin typeface="Avenir Book" panose="02000503020000020003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B821E6-B329-7B40-E258-0A80E0678A30}"/>
              </a:ext>
            </a:extLst>
          </p:cNvPr>
          <p:cNvSpPr txBox="1"/>
          <p:nvPr/>
        </p:nvSpPr>
        <p:spPr>
          <a:xfrm>
            <a:off x="2825654" y="5450499"/>
            <a:ext cx="1145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>
                <a:latin typeface="Avenir Book" panose="02000503020000020003" pitchFamily="2" charset="0"/>
              </a:rPr>
              <a:t>I </a:t>
            </a:r>
            <a:r>
              <a:rPr lang="fr-CA" sz="1200" b="1" dirty="0" err="1">
                <a:latin typeface="Avenir Book" panose="02000503020000020003" pitchFamily="2" charset="0"/>
              </a:rPr>
              <a:t>am</a:t>
            </a:r>
            <a:r>
              <a:rPr lang="fr-CA" sz="1200" b="1" dirty="0">
                <a:latin typeface="Avenir Book" panose="02000503020000020003" pitchFamily="2" charset="0"/>
              </a:rPr>
              <a:t> </a:t>
            </a:r>
            <a:r>
              <a:rPr lang="fr-CA" sz="1200" b="1" dirty="0" err="1">
                <a:latin typeface="Avenir Book" panose="02000503020000020003" pitchFamily="2" charset="0"/>
              </a:rPr>
              <a:t>aware</a:t>
            </a:r>
            <a:endParaRPr lang="fr-CA" sz="1200" b="1" dirty="0">
              <a:latin typeface="Avenir Book" panose="02000503020000020003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8D36AB-68D1-A656-DD85-48F58D817E09}"/>
              </a:ext>
            </a:extLst>
          </p:cNvPr>
          <p:cNvSpPr txBox="1"/>
          <p:nvPr/>
        </p:nvSpPr>
        <p:spPr>
          <a:xfrm>
            <a:off x="3980336" y="5450498"/>
            <a:ext cx="1794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>
                <a:latin typeface="Avenir Book" panose="02000503020000020003" pitchFamily="2" charset="0"/>
              </a:rPr>
              <a:t>I have a </a:t>
            </a:r>
            <a:r>
              <a:rPr lang="fr-CA" sz="1200" b="1" dirty="0" err="1">
                <a:latin typeface="Avenir Book" panose="02000503020000020003" pitchFamily="2" charset="0"/>
              </a:rPr>
              <a:t>very</a:t>
            </a:r>
            <a:r>
              <a:rPr lang="fr-CA" sz="1200" b="1" dirty="0">
                <a:latin typeface="Avenir Book" panose="02000503020000020003" pitchFamily="2" charset="0"/>
              </a:rPr>
              <a:t> </a:t>
            </a:r>
            <a:r>
              <a:rPr lang="fr-CA" sz="1200" b="1" dirty="0" err="1">
                <a:latin typeface="Avenir Book" panose="02000503020000020003" pitchFamily="2" charset="0"/>
              </a:rPr>
              <a:t>strong</a:t>
            </a:r>
            <a:r>
              <a:rPr lang="fr-CA" sz="1200" b="1" dirty="0">
                <a:latin typeface="Avenir Book" panose="02000503020000020003" pitchFamily="2" charset="0"/>
              </a:rPr>
              <a:t> </a:t>
            </a:r>
            <a:r>
              <a:rPr lang="fr-CA" sz="1200" b="1" dirty="0" err="1">
                <a:latin typeface="Avenir Book" panose="02000503020000020003" pitchFamily="2" charset="0"/>
              </a:rPr>
              <a:t>understanding</a:t>
            </a:r>
            <a:endParaRPr lang="fr-CA" sz="1200" b="1" dirty="0">
              <a:latin typeface="Avenir Book" panose="02000503020000020003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FD5698-6017-BEE5-1C9E-D8AEB559BDEF}"/>
              </a:ext>
            </a:extLst>
          </p:cNvPr>
          <p:cNvSpPr txBox="1"/>
          <p:nvPr/>
        </p:nvSpPr>
        <p:spPr>
          <a:xfrm>
            <a:off x="1465050" y="2438575"/>
            <a:ext cx="3460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>
                <a:latin typeface="Avenir Book" panose="02000503020000020003" pitchFamily="2" charset="0"/>
              </a:rPr>
              <a:t>Prior </a:t>
            </a:r>
            <a:r>
              <a:rPr lang="fr-CA" sz="1400" b="1" dirty="0" err="1">
                <a:latin typeface="Avenir Book" panose="02000503020000020003" pitchFamily="2" charset="0"/>
              </a:rPr>
              <a:t>knowledge</a:t>
            </a:r>
            <a:r>
              <a:rPr lang="fr-CA" sz="1400" b="1" dirty="0">
                <a:latin typeface="Avenir Book" panose="02000503020000020003" pitchFamily="2" charset="0"/>
              </a:rPr>
              <a:t> of CC </a:t>
            </a:r>
            <a:r>
              <a:rPr lang="fr-CA" sz="1400" b="1" dirty="0" err="1">
                <a:latin typeface="Avenir Book" panose="02000503020000020003" pitchFamily="2" charset="0"/>
              </a:rPr>
              <a:t>consequences</a:t>
            </a:r>
            <a:endParaRPr lang="fr-CA" sz="1400" b="1" dirty="0">
              <a:latin typeface="Avenir Book" panose="02000503020000020003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B9C0C5-4333-F192-2FF7-1A18CB945E63}"/>
              </a:ext>
            </a:extLst>
          </p:cNvPr>
          <p:cNvSpPr txBox="1"/>
          <p:nvPr/>
        </p:nvSpPr>
        <p:spPr>
          <a:xfrm>
            <a:off x="6336697" y="2438753"/>
            <a:ext cx="4337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>
                <a:latin typeface="Avenir Book" panose="02000503020000020003" pitchFamily="2" charset="0"/>
              </a:rPr>
              <a:t>Prior </a:t>
            </a:r>
            <a:r>
              <a:rPr lang="fr-CA" sz="1400" b="1" dirty="0" err="1">
                <a:latin typeface="Avenir Book" panose="02000503020000020003" pitchFamily="2" charset="0"/>
              </a:rPr>
              <a:t>knowledge</a:t>
            </a:r>
            <a:r>
              <a:rPr lang="fr-CA" sz="1400" b="1" dirty="0">
                <a:latin typeface="Avenir Book" panose="02000503020000020003" pitchFamily="2" charset="0"/>
              </a:rPr>
              <a:t> of CC impacts on water </a:t>
            </a:r>
            <a:r>
              <a:rPr lang="fr-CA" sz="1400" b="1" dirty="0" err="1">
                <a:latin typeface="Avenir Book" panose="02000503020000020003" pitchFamily="2" charset="0"/>
              </a:rPr>
              <a:t>resources</a:t>
            </a:r>
            <a:endParaRPr lang="fr-CA" sz="1400" b="1" dirty="0">
              <a:latin typeface="Avenir Book" panose="02000503020000020003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481479-9975-8B70-C610-44FC46A71B7B}"/>
              </a:ext>
            </a:extLst>
          </p:cNvPr>
          <p:cNvCxnSpPr/>
          <p:nvPr/>
        </p:nvCxnSpPr>
        <p:spPr>
          <a:xfrm flipH="1">
            <a:off x="1925331" y="5386998"/>
            <a:ext cx="14400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B6AAA14-081E-0143-C615-DE408C5107FB}"/>
              </a:ext>
            </a:extLst>
          </p:cNvPr>
          <p:cNvCxnSpPr>
            <a:cxnSpLocks/>
          </p:cNvCxnSpPr>
          <p:nvPr/>
        </p:nvCxnSpPr>
        <p:spPr>
          <a:xfrm>
            <a:off x="3423930" y="5386998"/>
            <a:ext cx="14400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0326FD3-796F-BC8A-504E-C833AB9F47CF}"/>
              </a:ext>
            </a:extLst>
          </p:cNvPr>
          <p:cNvSpPr txBox="1"/>
          <p:nvPr/>
        </p:nvSpPr>
        <p:spPr>
          <a:xfrm>
            <a:off x="6755064" y="5450499"/>
            <a:ext cx="1025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>
                <a:latin typeface="Avenir Book" panose="02000503020000020003" pitchFamily="2" charset="0"/>
              </a:rPr>
              <a:t>I have no </a:t>
            </a:r>
            <a:r>
              <a:rPr lang="fr-CA" sz="1200" b="1" dirty="0" err="1">
                <a:latin typeface="Avenir Book" panose="02000503020000020003" pitchFamily="2" charset="0"/>
              </a:rPr>
              <a:t>knowledge</a:t>
            </a:r>
            <a:endParaRPr lang="fr-CA" sz="1200" b="1" dirty="0">
              <a:latin typeface="Avenir Book" panose="02000503020000020003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E6409E-DB32-6C78-BDB0-D4AEB2B48269}"/>
              </a:ext>
            </a:extLst>
          </p:cNvPr>
          <p:cNvSpPr txBox="1"/>
          <p:nvPr/>
        </p:nvSpPr>
        <p:spPr>
          <a:xfrm>
            <a:off x="8198964" y="5450499"/>
            <a:ext cx="1145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>
                <a:latin typeface="Avenir Book" panose="02000503020000020003" pitchFamily="2" charset="0"/>
              </a:rPr>
              <a:t>I </a:t>
            </a:r>
            <a:r>
              <a:rPr lang="fr-CA" sz="1200" b="1" dirty="0" err="1">
                <a:latin typeface="Avenir Book" panose="02000503020000020003" pitchFamily="2" charset="0"/>
              </a:rPr>
              <a:t>am</a:t>
            </a:r>
            <a:r>
              <a:rPr lang="fr-CA" sz="1200" b="1" dirty="0">
                <a:latin typeface="Avenir Book" panose="02000503020000020003" pitchFamily="2" charset="0"/>
              </a:rPr>
              <a:t> </a:t>
            </a:r>
            <a:r>
              <a:rPr lang="fr-CA" sz="1200" b="1" dirty="0" err="1">
                <a:latin typeface="Avenir Book" panose="02000503020000020003" pitchFamily="2" charset="0"/>
              </a:rPr>
              <a:t>aware</a:t>
            </a:r>
            <a:endParaRPr lang="fr-CA" sz="1200" b="1" dirty="0">
              <a:latin typeface="Avenir Book" panose="02000503020000020003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151353-F8AC-9575-3B63-F458C2753009}"/>
              </a:ext>
            </a:extLst>
          </p:cNvPr>
          <p:cNvSpPr txBox="1"/>
          <p:nvPr/>
        </p:nvSpPr>
        <p:spPr>
          <a:xfrm>
            <a:off x="9353646" y="5450498"/>
            <a:ext cx="1794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>
                <a:latin typeface="Avenir Book" panose="02000503020000020003" pitchFamily="2" charset="0"/>
              </a:rPr>
              <a:t>I have a </a:t>
            </a:r>
            <a:r>
              <a:rPr lang="fr-CA" sz="1200" b="1" dirty="0" err="1">
                <a:latin typeface="Avenir Book" panose="02000503020000020003" pitchFamily="2" charset="0"/>
              </a:rPr>
              <a:t>very</a:t>
            </a:r>
            <a:r>
              <a:rPr lang="fr-CA" sz="1200" b="1" dirty="0">
                <a:latin typeface="Avenir Book" panose="02000503020000020003" pitchFamily="2" charset="0"/>
              </a:rPr>
              <a:t> </a:t>
            </a:r>
            <a:r>
              <a:rPr lang="fr-CA" sz="1200" b="1" dirty="0" err="1">
                <a:latin typeface="Avenir Book" panose="02000503020000020003" pitchFamily="2" charset="0"/>
              </a:rPr>
              <a:t>strong</a:t>
            </a:r>
            <a:r>
              <a:rPr lang="fr-CA" sz="1200" b="1" dirty="0">
                <a:latin typeface="Avenir Book" panose="02000503020000020003" pitchFamily="2" charset="0"/>
              </a:rPr>
              <a:t> </a:t>
            </a:r>
            <a:r>
              <a:rPr lang="fr-CA" sz="1200" b="1" dirty="0" err="1">
                <a:latin typeface="Avenir Book" panose="02000503020000020003" pitchFamily="2" charset="0"/>
              </a:rPr>
              <a:t>understanding</a:t>
            </a:r>
            <a:endParaRPr lang="fr-CA" sz="1200" b="1" dirty="0">
              <a:latin typeface="Avenir Book" panose="02000503020000020003" pitchFamily="2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99250A-3786-E87C-F572-A2EA97DCC680}"/>
              </a:ext>
            </a:extLst>
          </p:cNvPr>
          <p:cNvCxnSpPr/>
          <p:nvPr/>
        </p:nvCxnSpPr>
        <p:spPr>
          <a:xfrm flipH="1">
            <a:off x="7298641" y="5386998"/>
            <a:ext cx="14400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B124180-FDBA-7AB3-06FF-19BE5FAD8040}"/>
              </a:ext>
            </a:extLst>
          </p:cNvPr>
          <p:cNvCxnSpPr>
            <a:cxnSpLocks/>
          </p:cNvCxnSpPr>
          <p:nvPr/>
        </p:nvCxnSpPr>
        <p:spPr>
          <a:xfrm>
            <a:off x="8797240" y="5386998"/>
            <a:ext cx="14400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1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1229455-B18F-8446-A6B3-E34F4F154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56" y="1435894"/>
            <a:ext cx="7363092" cy="2240957"/>
          </a:xfrm>
        </p:spPr>
        <p:txBody>
          <a:bodyPr>
            <a:noAutofit/>
          </a:bodyPr>
          <a:lstStyle/>
          <a:p>
            <a:pPr>
              <a:spcAft>
                <a:spcPts val="500"/>
              </a:spcAft>
            </a:pPr>
            <a:r>
              <a:rPr lang="en-CA" sz="2000" dirty="0">
                <a:latin typeface="Avenir Book" panose="02000503020000020003" pitchFamily="2" charset="0"/>
              </a:rPr>
              <a:t>Virtual gallery opportunity to engage diverse audience.</a:t>
            </a:r>
          </a:p>
          <a:p>
            <a:pPr lvl="1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CA" sz="1600" dirty="0">
                <a:solidFill>
                  <a:srgbClr val="2529FF"/>
                </a:solidFill>
                <a:latin typeface="Avenir Book" panose="02000503020000020003" pitchFamily="2" charset="0"/>
              </a:rPr>
              <a:t>Virtual participation capturing people with low knowledge of CC/WR.</a:t>
            </a:r>
          </a:p>
          <a:p>
            <a:pPr lvl="1">
              <a:spcAft>
                <a:spcPts val="1000"/>
              </a:spcAft>
            </a:pPr>
            <a:endParaRPr lang="en-CA" sz="1600" dirty="0">
              <a:latin typeface="Avenir Book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74EF13-C503-B840-B1B3-658A7E952124}"/>
              </a:ext>
            </a:extLst>
          </p:cNvPr>
          <p:cNvSpPr/>
          <p:nvPr/>
        </p:nvSpPr>
        <p:spPr>
          <a:xfrm>
            <a:off x="341698" y="1022378"/>
            <a:ext cx="3240000" cy="4571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3000">
                <a:srgbClr val="26408D"/>
              </a:gs>
              <a:gs pos="83000">
                <a:srgbClr val="26408D"/>
              </a:gs>
              <a:gs pos="100000">
                <a:srgbClr val="26408D"/>
              </a:gs>
            </a:gsLst>
            <a:lin ang="108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8310432-7ADE-7DF8-FD94-C2A0D7D1F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57" y="174347"/>
            <a:ext cx="11268158" cy="936625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253F8D"/>
                </a:solidFill>
                <a:latin typeface="Avenir Book" panose="02000503020000020003" pitchFamily="2" charset="0"/>
              </a:rPr>
              <a:t>Survey preliminary results: </a:t>
            </a:r>
            <a:br>
              <a:rPr lang="en-US" sz="3000" dirty="0">
                <a:solidFill>
                  <a:srgbClr val="253F8D"/>
                </a:solidFill>
                <a:latin typeface="Avenir Book" panose="02000503020000020003" pitchFamily="2" charset="0"/>
              </a:rPr>
            </a:br>
            <a:r>
              <a:rPr lang="en-US" sz="3000" dirty="0">
                <a:solidFill>
                  <a:srgbClr val="253F8D"/>
                </a:solidFill>
                <a:latin typeface="Avenir Book" panose="02000503020000020003" pitchFamily="2" charset="0"/>
              </a:rPr>
              <a:t>Who are we reaching?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8ED0C11-19C1-D302-F966-2B7ECC345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1" r="2952" b="60508"/>
          <a:stretch/>
        </p:blipFill>
        <p:spPr bwMode="auto">
          <a:xfrm>
            <a:off x="1121361" y="2888970"/>
            <a:ext cx="4034930" cy="241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7CF155C-055C-E5B6-2C10-8C22E4449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5" r="2380" b="58940"/>
          <a:stretch/>
        </p:blipFill>
        <p:spPr bwMode="auto">
          <a:xfrm>
            <a:off x="6388324" y="2790526"/>
            <a:ext cx="4233796" cy="251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FD5698-6017-BEE5-1C9E-D8AEB559BDEF}"/>
              </a:ext>
            </a:extLst>
          </p:cNvPr>
          <p:cNvSpPr txBox="1"/>
          <p:nvPr/>
        </p:nvSpPr>
        <p:spPr>
          <a:xfrm>
            <a:off x="1465050" y="2438575"/>
            <a:ext cx="3460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>
                <a:latin typeface="Avenir Book" panose="02000503020000020003" pitchFamily="2" charset="0"/>
              </a:rPr>
              <a:t>Prior </a:t>
            </a:r>
            <a:r>
              <a:rPr lang="fr-CA" sz="1400" b="1" dirty="0" err="1">
                <a:latin typeface="Avenir Book" panose="02000503020000020003" pitchFamily="2" charset="0"/>
              </a:rPr>
              <a:t>knowledge</a:t>
            </a:r>
            <a:r>
              <a:rPr lang="fr-CA" sz="1400" b="1" dirty="0">
                <a:latin typeface="Avenir Book" panose="02000503020000020003" pitchFamily="2" charset="0"/>
              </a:rPr>
              <a:t> of CC </a:t>
            </a:r>
            <a:r>
              <a:rPr lang="fr-CA" sz="1400" b="1" dirty="0" err="1">
                <a:latin typeface="Avenir Book" panose="02000503020000020003" pitchFamily="2" charset="0"/>
              </a:rPr>
              <a:t>consequences</a:t>
            </a:r>
            <a:endParaRPr lang="fr-CA" sz="1400" b="1" dirty="0">
              <a:latin typeface="Avenir Book" panose="02000503020000020003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B9C0C5-4333-F192-2FF7-1A18CB945E63}"/>
              </a:ext>
            </a:extLst>
          </p:cNvPr>
          <p:cNvSpPr txBox="1"/>
          <p:nvPr/>
        </p:nvSpPr>
        <p:spPr>
          <a:xfrm>
            <a:off x="6336697" y="2438753"/>
            <a:ext cx="4337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>
                <a:latin typeface="Avenir Book" panose="02000503020000020003" pitchFamily="2" charset="0"/>
              </a:rPr>
              <a:t>Prior </a:t>
            </a:r>
            <a:r>
              <a:rPr lang="fr-CA" sz="1400" b="1" dirty="0" err="1">
                <a:latin typeface="Avenir Book" panose="02000503020000020003" pitchFamily="2" charset="0"/>
              </a:rPr>
              <a:t>knowledge</a:t>
            </a:r>
            <a:r>
              <a:rPr lang="fr-CA" sz="1400" b="1" dirty="0">
                <a:latin typeface="Avenir Book" panose="02000503020000020003" pitchFamily="2" charset="0"/>
              </a:rPr>
              <a:t> of CC impacts on water </a:t>
            </a:r>
            <a:r>
              <a:rPr lang="fr-CA" sz="1400" b="1" dirty="0" err="1">
                <a:latin typeface="Avenir Book" panose="02000503020000020003" pitchFamily="2" charset="0"/>
              </a:rPr>
              <a:t>resources</a:t>
            </a:r>
            <a:endParaRPr lang="fr-CA" sz="1400" b="1" dirty="0">
              <a:latin typeface="Avenir Book" panose="02000503020000020003" pitchFamily="2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D097921-BBC5-2E13-DA83-ED3FD0EB7B24}"/>
              </a:ext>
            </a:extLst>
          </p:cNvPr>
          <p:cNvCxnSpPr/>
          <p:nvPr/>
        </p:nvCxnSpPr>
        <p:spPr>
          <a:xfrm>
            <a:off x="1841500" y="4664765"/>
            <a:ext cx="0" cy="397565"/>
          </a:xfrm>
          <a:prstGeom prst="straightConnector1">
            <a:avLst/>
          </a:prstGeom>
          <a:ln w="38100">
            <a:solidFill>
              <a:srgbClr val="252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BECADFF-D9B3-C853-767B-B85D12F1E560}"/>
              </a:ext>
            </a:extLst>
          </p:cNvPr>
          <p:cNvCxnSpPr/>
          <p:nvPr/>
        </p:nvCxnSpPr>
        <p:spPr>
          <a:xfrm>
            <a:off x="3293165" y="4439478"/>
            <a:ext cx="0" cy="397565"/>
          </a:xfrm>
          <a:prstGeom prst="straightConnector1">
            <a:avLst/>
          </a:prstGeom>
          <a:ln w="38100">
            <a:solidFill>
              <a:srgbClr val="252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0D6BD77-5215-7940-8353-7283F0A9FBF8}"/>
              </a:ext>
            </a:extLst>
          </p:cNvPr>
          <p:cNvCxnSpPr/>
          <p:nvPr/>
        </p:nvCxnSpPr>
        <p:spPr>
          <a:xfrm>
            <a:off x="7130222" y="4638260"/>
            <a:ext cx="0" cy="397565"/>
          </a:xfrm>
          <a:prstGeom prst="straightConnector1">
            <a:avLst/>
          </a:prstGeom>
          <a:ln w="38100">
            <a:solidFill>
              <a:srgbClr val="252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420CEDC-4789-5E8E-5E03-1A1E41709911}"/>
              </a:ext>
            </a:extLst>
          </p:cNvPr>
          <p:cNvSpPr txBox="1"/>
          <p:nvPr/>
        </p:nvSpPr>
        <p:spPr>
          <a:xfrm>
            <a:off x="1381754" y="5450499"/>
            <a:ext cx="1025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>
                <a:latin typeface="Avenir Book" panose="02000503020000020003" pitchFamily="2" charset="0"/>
              </a:rPr>
              <a:t>I have no </a:t>
            </a:r>
            <a:r>
              <a:rPr lang="fr-CA" sz="1200" b="1" dirty="0" err="1">
                <a:latin typeface="Avenir Book" panose="02000503020000020003" pitchFamily="2" charset="0"/>
              </a:rPr>
              <a:t>knowledge</a:t>
            </a:r>
            <a:endParaRPr lang="fr-CA" sz="1200" b="1" dirty="0">
              <a:latin typeface="Avenir Book" panose="0200050302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BF7711-544B-7CC3-8042-4C4645C6CE2A}"/>
              </a:ext>
            </a:extLst>
          </p:cNvPr>
          <p:cNvSpPr txBox="1"/>
          <p:nvPr/>
        </p:nvSpPr>
        <p:spPr>
          <a:xfrm>
            <a:off x="2825654" y="5450499"/>
            <a:ext cx="1145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>
                <a:latin typeface="Avenir Book" panose="02000503020000020003" pitchFamily="2" charset="0"/>
              </a:rPr>
              <a:t>I </a:t>
            </a:r>
            <a:r>
              <a:rPr lang="fr-CA" sz="1200" b="1" dirty="0" err="1">
                <a:latin typeface="Avenir Book" panose="02000503020000020003" pitchFamily="2" charset="0"/>
              </a:rPr>
              <a:t>am</a:t>
            </a:r>
            <a:r>
              <a:rPr lang="fr-CA" sz="1200" b="1" dirty="0">
                <a:latin typeface="Avenir Book" panose="02000503020000020003" pitchFamily="2" charset="0"/>
              </a:rPr>
              <a:t> </a:t>
            </a:r>
            <a:r>
              <a:rPr lang="fr-CA" sz="1200" b="1" dirty="0" err="1">
                <a:latin typeface="Avenir Book" panose="02000503020000020003" pitchFamily="2" charset="0"/>
              </a:rPr>
              <a:t>aware</a:t>
            </a:r>
            <a:endParaRPr lang="fr-CA" sz="1200" b="1" dirty="0">
              <a:latin typeface="Avenir Book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DC9E80-6CF2-57AE-7874-22764EDD3656}"/>
              </a:ext>
            </a:extLst>
          </p:cNvPr>
          <p:cNvSpPr txBox="1"/>
          <p:nvPr/>
        </p:nvSpPr>
        <p:spPr>
          <a:xfrm>
            <a:off x="3980336" y="5450498"/>
            <a:ext cx="1794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>
                <a:latin typeface="Avenir Book" panose="02000503020000020003" pitchFamily="2" charset="0"/>
              </a:rPr>
              <a:t>I have a </a:t>
            </a:r>
            <a:r>
              <a:rPr lang="fr-CA" sz="1200" b="1" dirty="0" err="1">
                <a:latin typeface="Avenir Book" panose="02000503020000020003" pitchFamily="2" charset="0"/>
              </a:rPr>
              <a:t>very</a:t>
            </a:r>
            <a:r>
              <a:rPr lang="fr-CA" sz="1200" b="1" dirty="0">
                <a:latin typeface="Avenir Book" panose="02000503020000020003" pitchFamily="2" charset="0"/>
              </a:rPr>
              <a:t> </a:t>
            </a:r>
            <a:r>
              <a:rPr lang="fr-CA" sz="1200" b="1" dirty="0" err="1">
                <a:latin typeface="Avenir Book" panose="02000503020000020003" pitchFamily="2" charset="0"/>
              </a:rPr>
              <a:t>strong</a:t>
            </a:r>
            <a:r>
              <a:rPr lang="fr-CA" sz="1200" b="1" dirty="0">
                <a:latin typeface="Avenir Book" panose="02000503020000020003" pitchFamily="2" charset="0"/>
              </a:rPr>
              <a:t> </a:t>
            </a:r>
            <a:r>
              <a:rPr lang="fr-CA" sz="1200" b="1" dirty="0" err="1">
                <a:latin typeface="Avenir Book" panose="02000503020000020003" pitchFamily="2" charset="0"/>
              </a:rPr>
              <a:t>understanding</a:t>
            </a:r>
            <a:endParaRPr lang="fr-CA" sz="1200" b="1" dirty="0">
              <a:latin typeface="Avenir Book" panose="02000503020000020003" pitchFamily="2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FB80E59-B324-680A-1F9A-99789EE380BB}"/>
              </a:ext>
            </a:extLst>
          </p:cNvPr>
          <p:cNvCxnSpPr/>
          <p:nvPr/>
        </p:nvCxnSpPr>
        <p:spPr>
          <a:xfrm flipH="1">
            <a:off x="1925331" y="5386998"/>
            <a:ext cx="14400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FBA3043-1486-9B31-EBF8-72B861AEB724}"/>
              </a:ext>
            </a:extLst>
          </p:cNvPr>
          <p:cNvCxnSpPr>
            <a:cxnSpLocks/>
          </p:cNvCxnSpPr>
          <p:nvPr/>
        </p:nvCxnSpPr>
        <p:spPr>
          <a:xfrm>
            <a:off x="3423930" y="5386998"/>
            <a:ext cx="14400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83F6775-E626-AC9C-E29A-6899E31BF931}"/>
              </a:ext>
            </a:extLst>
          </p:cNvPr>
          <p:cNvSpPr txBox="1"/>
          <p:nvPr/>
        </p:nvSpPr>
        <p:spPr>
          <a:xfrm>
            <a:off x="6755064" y="5450499"/>
            <a:ext cx="1025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>
                <a:latin typeface="Avenir Book" panose="02000503020000020003" pitchFamily="2" charset="0"/>
              </a:rPr>
              <a:t>I have no </a:t>
            </a:r>
            <a:r>
              <a:rPr lang="fr-CA" sz="1200" b="1" dirty="0" err="1">
                <a:latin typeface="Avenir Book" panose="02000503020000020003" pitchFamily="2" charset="0"/>
              </a:rPr>
              <a:t>knowledge</a:t>
            </a:r>
            <a:endParaRPr lang="fr-CA" sz="1200" b="1" dirty="0">
              <a:latin typeface="Avenir Book" panose="02000503020000020003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C94770-8F7A-0A42-513A-25662A0BE8D4}"/>
              </a:ext>
            </a:extLst>
          </p:cNvPr>
          <p:cNvSpPr txBox="1"/>
          <p:nvPr/>
        </p:nvSpPr>
        <p:spPr>
          <a:xfrm>
            <a:off x="8198964" y="5450499"/>
            <a:ext cx="1145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>
                <a:latin typeface="Avenir Book" panose="02000503020000020003" pitchFamily="2" charset="0"/>
              </a:rPr>
              <a:t>I </a:t>
            </a:r>
            <a:r>
              <a:rPr lang="fr-CA" sz="1200" b="1" dirty="0" err="1">
                <a:latin typeface="Avenir Book" panose="02000503020000020003" pitchFamily="2" charset="0"/>
              </a:rPr>
              <a:t>am</a:t>
            </a:r>
            <a:r>
              <a:rPr lang="fr-CA" sz="1200" b="1" dirty="0">
                <a:latin typeface="Avenir Book" panose="02000503020000020003" pitchFamily="2" charset="0"/>
              </a:rPr>
              <a:t> </a:t>
            </a:r>
            <a:r>
              <a:rPr lang="fr-CA" sz="1200" b="1" dirty="0" err="1">
                <a:latin typeface="Avenir Book" panose="02000503020000020003" pitchFamily="2" charset="0"/>
              </a:rPr>
              <a:t>aware</a:t>
            </a:r>
            <a:endParaRPr lang="fr-CA" sz="1200" b="1" dirty="0">
              <a:latin typeface="Avenir Book" panose="02000503020000020003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1EAA26-BB7E-7E24-1C32-D30724C79283}"/>
              </a:ext>
            </a:extLst>
          </p:cNvPr>
          <p:cNvSpPr txBox="1"/>
          <p:nvPr/>
        </p:nvSpPr>
        <p:spPr>
          <a:xfrm>
            <a:off x="9353646" y="5450498"/>
            <a:ext cx="1794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>
                <a:latin typeface="Avenir Book" panose="02000503020000020003" pitchFamily="2" charset="0"/>
              </a:rPr>
              <a:t>I have a </a:t>
            </a:r>
            <a:r>
              <a:rPr lang="fr-CA" sz="1200" b="1" dirty="0" err="1">
                <a:latin typeface="Avenir Book" panose="02000503020000020003" pitchFamily="2" charset="0"/>
              </a:rPr>
              <a:t>very</a:t>
            </a:r>
            <a:r>
              <a:rPr lang="fr-CA" sz="1200" b="1" dirty="0">
                <a:latin typeface="Avenir Book" panose="02000503020000020003" pitchFamily="2" charset="0"/>
              </a:rPr>
              <a:t> </a:t>
            </a:r>
            <a:r>
              <a:rPr lang="fr-CA" sz="1200" b="1" dirty="0" err="1">
                <a:latin typeface="Avenir Book" panose="02000503020000020003" pitchFamily="2" charset="0"/>
              </a:rPr>
              <a:t>strong</a:t>
            </a:r>
            <a:r>
              <a:rPr lang="fr-CA" sz="1200" b="1" dirty="0">
                <a:latin typeface="Avenir Book" panose="02000503020000020003" pitchFamily="2" charset="0"/>
              </a:rPr>
              <a:t> </a:t>
            </a:r>
            <a:r>
              <a:rPr lang="fr-CA" sz="1200" b="1" dirty="0" err="1">
                <a:latin typeface="Avenir Book" panose="02000503020000020003" pitchFamily="2" charset="0"/>
              </a:rPr>
              <a:t>understanding</a:t>
            </a:r>
            <a:endParaRPr lang="fr-CA" sz="1200" b="1" dirty="0">
              <a:latin typeface="Avenir Book" panose="02000503020000020003" pitchFamily="2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BDEF462-5839-DB5D-594D-34980DABD5BC}"/>
              </a:ext>
            </a:extLst>
          </p:cNvPr>
          <p:cNvCxnSpPr/>
          <p:nvPr/>
        </p:nvCxnSpPr>
        <p:spPr>
          <a:xfrm flipH="1">
            <a:off x="7298641" y="5386998"/>
            <a:ext cx="14400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CE3B167-3BB7-9BF2-3099-0FD7961E036E}"/>
              </a:ext>
            </a:extLst>
          </p:cNvPr>
          <p:cNvCxnSpPr>
            <a:cxnSpLocks/>
          </p:cNvCxnSpPr>
          <p:nvPr/>
        </p:nvCxnSpPr>
        <p:spPr>
          <a:xfrm>
            <a:off x="8797240" y="5386998"/>
            <a:ext cx="14400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96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22013</TotalTime>
  <Words>575</Words>
  <Application>Microsoft Macintosh PowerPoint</Application>
  <PresentationFormat>Widescreen</PresentationFormat>
  <Paragraphs>89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Avenir Book</vt:lpstr>
      <vt:lpstr>Calibri</vt:lpstr>
      <vt:lpstr>Calibri Light</vt:lpstr>
      <vt:lpstr>Courier New</vt:lpstr>
      <vt:lpstr>Office Theme</vt:lpstr>
      <vt:lpstr>PowerPoint Presentation</vt:lpstr>
      <vt:lpstr>Water is life</vt:lpstr>
      <vt:lpstr>SciArt</vt:lpstr>
      <vt:lpstr>PowerPoint Presentation</vt:lpstr>
      <vt:lpstr>PowerPoint Presentation</vt:lpstr>
      <vt:lpstr>PowerPoint Presentation</vt:lpstr>
      <vt:lpstr>Survey preliminary results:  Who are we reaching?</vt:lpstr>
      <vt:lpstr>Survey preliminary results:  Who are we reaching?</vt:lpstr>
      <vt:lpstr>Survey preliminary results:  Who are we reaching?</vt:lpstr>
      <vt:lpstr>Survey preliminary results:  Art as comms</vt:lpstr>
      <vt:lpstr>PowerPoint Presentation</vt:lpstr>
    </vt:vector>
  </TitlesOfParts>
  <Company>University of Saskatchewan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Adapa, Phani</dc:creator>
  <cp:lastModifiedBy>louise arnal</cp:lastModifiedBy>
  <cp:revision>644</cp:revision>
  <dcterms:created xsi:type="dcterms:W3CDTF">2016-11-23T17:23:43Z</dcterms:created>
  <dcterms:modified xsi:type="dcterms:W3CDTF">2023-04-23T16:53:27Z</dcterms:modified>
</cp:coreProperties>
</file>