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68" r:id="rId2"/>
    <p:sldId id="587" r:id="rId3"/>
    <p:sldId id="589" r:id="rId4"/>
    <p:sldId id="588" r:id="rId5"/>
    <p:sldId id="621" r:id="rId6"/>
    <p:sldId id="513" r:id="rId7"/>
    <p:sldId id="547" r:id="rId8"/>
    <p:sldId id="548" r:id="rId9"/>
    <p:sldId id="550" r:id="rId10"/>
    <p:sldId id="551" r:id="rId11"/>
    <p:sldId id="552" r:id="rId12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8C8C8"/>
    <a:srgbClr val="FF3300"/>
    <a:srgbClr val="ED26EC"/>
    <a:srgbClr val="FFFFCC"/>
    <a:srgbClr val="F9FCCC"/>
    <a:srgbClr val="E6E6E6"/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045" autoAdjust="0"/>
  </p:normalViewPr>
  <p:slideViewPr>
    <p:cSldViewPr>
      <p:cViewPr varScale="1">
        <p:scale>
          <a:sx n="70" d="100"/>
          <a:sy n="70" d="100"/>
        </p:scale>
        <p:origin x="1209" y="57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2ACBD9F-84AE-4157-8295-4E876145E0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87C0A54-F5BE-4CF5-B6E8-F1C9A9366D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255DC11-BEE3-4CD6-B08B-A8B8CC679ADE}" type="datetimeFigureOut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54711A-2288-4844-9D33-AB22C295A6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2EDE8A-18C5-4470-8FE2-BF54AA8D8C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A8B186-8E5A-4372-A4D1-20CF0F9E1A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74A158E-83CF-43B2-92D7-45CB768B06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8F356C-C554-4636-9E55-0B0EBECB44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DAD0181-F3E2-49D6-8610-12A6ABC420B8}" type="datetimeFigureOut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25F148B0-C97B-4B22-8A75-94B7307CF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8B89561D-85D0-4117-9049-D91D5C828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1255A4-BA5C-4B34-A578-4012C4FA6B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0E65B5-5CF2-464C-8907-23A181FD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05D373-F02D-4CFC-8B9B-40F7542490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64E582D2-6B6B-4C8E-9564-9F436796FF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B8AEEB9F-C419-4C5F-8CA7-2BAFCDB0B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39A0F396-971A-420D-BED8-73F90B279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79E10EF-1893-4F6E-B9AF-76BC526DC1D2}" type="slidenum">
              <a:rPr lang="zh-CN" altLang="en-US" smtClean="0">
                <a:latin typeface="Calibri" panose="020F0502020204030204" pitchFamily="34" charset="0"/>
              </a:rPr>
              <a:pPr/>
              <a:t>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12C81046-F814-4275-B83A-7FC0DE178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EC933D17-825D-446F-8E92-018C8B934F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zh-CN" altLang="en-US" sz="1000">
                <a:latin typeface="Arial" panose="020B0604020202020204" pitchFamily="34" charset="0"/>
              </a:rPr>
              <a:t>氧气的出现导致：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潜在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ROS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的产生和可利用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Fe(II)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的急剧减少；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Fe(II)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通过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Fenton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反应转化而增强氧毒性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(ROS/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高价铁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zh-CN" altLang="en-US" sz="100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5E84648C-C826-4A47-A050-FB2755A164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80436C81-123F-466F-B8BF-B40F895651CF}" type="slidenum">
              <a:rPr lang="en-US" altLang="zh-CN" sz="1200"/>
              <a:pPr algn="r" eaLnBrk="1" hangingPunct="1"/>
              <a:t>10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7F950A89-56DB-4222-9E0A-193E516AA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4A64DC84-7283-4794-AB40-847486554A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6BAE6E05-8CD5-4F78-93BE-1464CB4AF6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A09B59EF-F2D4-414D-9ADD-692453C863A4}" type="slidenum">
              <a:rPr lang="en-US" altLang="zh-CN" sz="1200"/>
              <a:pPr algn="r" eaLnBrk="1" hangingPunct="1"/>
              <a:t>11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A2543B2-3FF4-4C91-9311-7B19000E8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E21A84B5-3E34-4734-A04F-1B3675641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04F75AA9-DFF9-41E3-A381-28E21541BE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6028958-26B7-429F-B2F4-988A7709CA5D}" type="slidenum">
              <a:rPr lang="en-US" altLang="zh-CN" sz="1200"/>
              <a:pPr algn="r" eaLnBrk="1" hangingPunct="1"/>
              <a:t>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194064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A2543B2-3FF4-4C91-9311-7B19000E8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E21A84B5-3E34-4734-A04F-1B3675641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04F75AA9-DFF9-41E3-A381-28E21541BE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6028958-26B7-429F-B2F4-988A7709CA5D}" type="slidenum">
              <a:rPr lang="en-US" altLang="zh-CN" sz="1200"/>
              <a:pPr algn="r" eaLnBrk="1" hangingPunct="1"/>
              <a:t>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77928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A2543B2-3FF4-4C91-9311-7B19000E8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E21A84B5-3E34-4734-A04F-1B3675641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04F75AA9-DFF9-41E3-A381-28E21541BE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6028958-26B7-429F-B2F4-988A7709CA5D}" type="slidenum">
              <a:rPr lang="en-US" altLang="zh-CN" sz="1200"/>
              <a:pPr algn="r" eaLnBrk="1" hangingPunct="1"/>
              <a:t>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11581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A2543B2-3FF4-4C91-9311-7B19000E8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E21A84B5-3E34-4734-A04F-1B3675641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04F75AA9-DFF9-41E3-A381-28E21541BE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6028958-26B7-429F-B2F4-988A7709CA5D}" type="slidenum">
              <a:rPr lang="en-US" altLang="zh-CN" sz="1200"/>
              <a:pPr algn="r" eaLnBrk="1" hangingPunct="1"/>
              <a:t>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088940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BCF6416B-148C-49BF-87CC-641973AC11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907E5EDA-9524-495F-9EA2-40C3CBAD4F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zh-CN" altLang="en-US" sz="1000">
                <a:latin typeface="Arial" panose="020B0604020202020204" pitchFamily="34" charset="0"/>
              </a:rPr>
              <a:t>氧气的出现导致：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潜在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ROS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的产生和可利用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Fe(II)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的急剧减少；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Fe(II)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通过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Fenton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反应转化而增强氧毒性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(ROS/</a:t>
            </a:r>
            <a:r>
              <a:rPr lang="zh-CN" altLang="en-US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高价铁</a:t>
            </a:r>
            <a:r>
              <a:rPr lang="en-US" altLang="zh-CN" sz="1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zh-CN" altLang="en-US" sz="100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>
              <a:latin typeface="Arial" panose="020B0604020202020204" pitchFamily="34" charset="0"/>
            </a:endParaRPr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680D2D0F-7A98-4B13-BCA4-296B0E6A1F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1D45A879-95B4-47B5-90E6-3E8C6AB3353D}" type="slidenum">
              <a:rPr lang="en-US" altLang="zh-CN" sz="1200"/>
              <a:pPr algn="r" eaLnBrk="1" hangingPunct="1"/>
              <a:t>6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FD70FE32-7428-4AC0-90F4-1E1D81657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48EC48B8-8A10-4C47-BEEC-3649E01D0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0D156751-5EE7-4A83-A791-094DE22E9C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BE8D916F-C452-46D3-9895-7AB980482AC5}" type="slidenum">
              <a:rPr lang="en-US" altLang="zh-CN" sz="1200"/>
              <a:pPr algn="r" eaLnBrk="1" hangingPunct="1"/>
              <a:t>7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3FA32A5B-9E00-4EFD-B9E5-A01CEE5AC8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id="{3D6F27D6-0625-4DBC-9EE5-5CEF2A69B0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id="{D0591A8D-B8F9-4C25-BEE1-7A945C03CD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57637042-2382-4435-8D80-AF808A103EDE}" type="slidenum">
              <a:rPr lang="en-US" altLang="zh-CN" sz="1200"/>
              <a:pPr algn="r" eaLnBrk="1" hangingPunct="1"/>
              <a:t>8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7839988B-E830-4226-A56B-CBDC791AA8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CC79B978-F123-46DB-A249-8473CF7DD0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000" dirty="0">
              <a:latin typeface="Arial" panose="020B0604020202020204" pitchFamily="34" charset="0"/>
            </a:endParaRPr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E60BDEBD-47B4-4021-8386-75C0C6BD27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42A818CE-E997-48E9-A201-E056154E92FC}" type="slidenum">
              <a:rPr lang="en-US" altLang="zh-CN" sz="1200"/>
              <a:pPr algn="r" eaLnBrk="1" hangingPunct="1"/>
              <a:t>9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4F0725-CDC3-45C3-80A9-B7F9657E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017F-FFC4-4690-AD9A-EDBA4D30C9E3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54DA48-0237-4D62-958D-4127509E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7EBC65-2B5D-4C37-BD3A-249064F3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0D42-18DC-4C3A-AA9E-B20328726E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63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80A225-E8B1-4275-BE31-DA766C217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6726B-86D0-4B9D-97F7-42D77A1F0203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5AAAC6-B9ED-4340-B157-CACDC2AE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4CA6B3-1F7D-4C6F-802B-E6BA88DF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43F9-1589-49AE-BEE4-1841F1CB24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78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38A212-CA39-4D42-ABFA-E429F732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85F2-2C4C-4ABC-AC61-AB3BE921E9EB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F4E91-EADA-41ED-BF6C-5026B6AE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970F6C-A3BF-402F-BAD7-05C6FE49D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F3393-B1F3-4B02-ACA8-DD12FAE997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25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DA6BD4-67F2-4C35-8D0C-35D14659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3054E-64AA-4750-961B-E9B1C4167E22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F7155-6428-4AE2-92D0-E5928BFE7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3DF0F-B8D5-4466-90D7-1AB09DC5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3ACA-6753-4BB8-A047-2FDB37AE76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0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340E40-1DD4-4018-AA54-F94D0AEF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A704C-15E7-4BB0-891A-D844AD6C0DEA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AF7B26-75CA-41FD-B6F1-172CA696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7F3359-4897-447F-890C-F1F38722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0A7C0-BCF5-4821-A007-73E4F00E30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65F914C-449C-4D51-AAD8-B35DBFBC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9FE0A-E2A3-48FF-8AC6-5411D4C4757C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47B079E-7BEF-4B35-8C04-ACFA86E4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6F73635-165C-40D0-AE70-8A7D7B13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8114C-D562-4D4D-825D-F60C80A318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1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9544508-4B34-4E8E-84D8-B48B8F5B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087D9-4A63-47D7-A77E-E800BA614298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C314C770-71A0-46A3-AD64-E92E3B9D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C190F2ED-18D8-41D5-A154-6E1BFF5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00DF5-64D6-44C6-B799-16A994D66A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23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A8F9340E-E689-4431-B635-09496D44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C46D-8EE5-4392-BFD0-646AFE83C970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7D12BE1-FC39-49ED-99F5-62177316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4E0BAE4D-A048-452C-BA62-87E7F296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53189-FE55-400C-87C8-79DB8882B7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94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250844B1-A983-4403-A49A-6A7D5FB0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12E95-92C2-4BCD-AA84-28FD013C7BD1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5915F6F3-02EB-4C5D-8638-81D2B1CC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98BAC09-73D5-4487-8226-89AC25C7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333EC-6A7A-42FF-85DC-E11D12C68A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6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7FCEAB3-256A-4B23-BA36-E7CA333C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048A-DF2F-45AB-A87C-49A7E5722250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EF0499C-2E5C-4C60-95AD-507E52E8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DE23E6A-3E46-4499-88DC-D456EE3B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8BF3E-32B3-4E15-971F-43760EC1E4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58F305D-605F-4C4B-8411-D8891C78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C2B0-22F6-4794-AEE4-EAFA69B7DC09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42249B4-6095-4B5A-82CE-BC6D89619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C4094D8-C9DB-41FD-8A6B-F40645FB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E2C4-2676-4256-ABD0-D0C183F68A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90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33CDA45C-DA27-4F58-9E27-4A57373BD4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0367B530-206F-4B0C-A2E9-F5AA14E737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C6654C-661A-4AFD-8B25-87D836FC7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701B6B5-D441-4E4A-BF75-B896D9DAEFB4}" type="datetime1">
              <a:rPr lang="zh-CN" altLang="en-US"/>
              <a:pPr>
                <a:defRPr/>
              </a:pPr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33E26B-FC45-430B-A664-F24BB26F5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5E8B1E-A967-4B46-AF8C-7747B419D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FD956E-6570-4579-AD7A-DDF5E1883D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5FBBBCD3-E66E-4E25-B2A2-47118810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2" y="1191177"/>
            <a:ext cx="9039225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Simulating wet front evolution along a sinuous riverbank to understand impact of bank slope on hyporheic flow and transport</a:t>
            </a:r>
          </a:p>
          <a:p>
            <a:pPr algn="ctr"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-</a:t>
            </a:r>
            <a:r>
              <a:rPr lang="en-US" altLang="zh-CN" sz="2000" b="1" dirty="0" err="1">
                <a:solidFill>
                  <a:srgbClr val="FF0000"/>
                </a:solidFill>
              </a:rPr>
              <a:t>Supplymentary</a:t>
            </a:r>
            <a:r>
              <a:rPr lang="en-US" altLang="zh-CN" sz="2000" b="1" dirty="0">
                <a:solidFill>
                  <a:srgbClr val="FF0000"/>
                </a:solidFill>
              </a:rPr>
              <a:t> material</a:t>
            </a:r>
            <a:endParaRPr lang="en-US" altLang="zh-CN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013B14AE-5A2F-48AD-AB78-9716C7BF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3739" r="11116" b="70879"/>
          <a:stretch>
            <a:fillRect/>
          </a:stretch>
        </p:blipFill>
        <p:spPr bwMode="auto">
          <a:xfrm>
            <a:off x="0" y="-26988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BF5A3566-0087-47B7-8F85-95A8FC681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31" y="3284984"/>
            <a:ext cx="8208912" cy="16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de-DE" altLang="zh-CN" sz="2000" dirty="0">
                <a:latin typeface="Calibri" panose="020F0502020204030204" pitchFamily="34" charset="0"/>
              </a:rPr>
              <a:t>Yiming Li</a:t>
            </a:r>
            <a:r>
              <a:rPr lang="de-DE" altLang="zh-CN" sz="2000" baseline="30000" dirty="0">
                <a:latin typeface="Calibri" panose="020F0502020204030204" pitchFamily="34" charset="0"/>
              </a:rPr>
              <a:t>1</a:t>
            </a:r>
            <a:r>
              <a:rPr lang="en-US" altLang="zh-CN" sz="2000" baseline="30000" dirty="0">
                <a:latin typeface="Calibri" panose="020F0502020204030204" pitchFamily="34" charset="0"/>
              </a:rPr>
              <a:t>,</a:t>
            </a:r>
            <a:r>
              <a:rPr lang="de-DE" altLang="zh-CN" sz="2000" baseline="30000" dirty="0">
                <a:latin typeface="Calibri" panose="020F0502020204030204" pitchFamily="34" charset="0"/>
              </a:rPr>
              <a:t>2</a:t>
            </a:r>
            <a:r>
              <a:rPr lang="de-DE" altLang="zh-CN" sz="2000" dirty="0">
                <a:latin typeface="Calibri" panose="020F0502020204030204" pitchFamily="34" charset="0"/>
              </a:rPr>
              <a:t>, Zhang Wen</a:t>
            </a:r>
            <a:r>
              <a:rPr lang="de-DE" altLang="zh-CN" sz="2000" baseline="30000" dirty="0">
                <a:latin typeface="Calibri" panose="020F0502020204030204" pitchFamily="34" charset="0"/>
              </a:rPr>
              <a:t>1</a:t>
            </a:r>
            <a:r>
              <a:rPr lang="de-DE" altLang="zh-CN" sz="2000" dirty="0">
                <a:latin typeface="Calibri" panose="020F0502020204030204" pitchFamily="34" charset="0"/>
              </a:rPr>
              <a:t>, Stefan Krause</a:t>
            </a:r>
            <a:r>
              <a:rPr lang="de-DE" altLang="zh-CN" sz="2000" baseline="30000" dirty="0">
                <a:latin typeface="Calibri" panose="020F0502020204030204" pitchFamily="34" charset="0"/>
              </a:rPr>
              <a:t>2</a:t>
            </a:r>
            <a:r>
              <a:rPr lang="de-DE" altLang="zh-CN" sz="2000" dirty="0">
                <a:latin typeface="Calibri" panose="020F0502020204030204" pitchFamily="34" charset="0"/>
              </a:rPr>
              <a:t>, and Uwe Schneidewind</a:t>
            </a:r>
            <a:r>
              <a:rPr lang="de-DE" altLang="zh-CN" sz="2000" baseline="30000" dirty="0">
                <a:latin typeface="Calibri" panose="020F0502020204030204" pitchFamily="34" charset="0"/>
              </a:rPr>
              <a:t>2</a:t>
            </a:r>
          </a:p>
          <a:p>
            <a:pPr algn="ctr"/>
            <a:endParaRPr lang="de-DE" altLang="zh-CN" sz="2000" baseline="30000" dirty="0"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en-US" altLang="zh-CN" sz="1400" baseline="30000" dirty="0">
                <a:latin typeface="Calibri" panose="020F0502020204030204" pitchFamily="34" charset="0"/>
              </a:rPr>
              <a:t>1</a:t>
            </a:r>
            <a:r>
              <a:rPr lang="en-US" altLang="zh-CN" sz="1400" i="1" dirty="0">
                <a:latin typeface="Calibri" panose="020F0502020204030204" pitchFamily="34" charset="0"/>
              </a:rPr>
              <a:t>Hubei Key Laboratory of Yangtze River Catchment Environmental Aquatic Science, School of Environmental Studies, China University of Geosciences</a:t>
            </a:r>
            <a:r>
              <a:rPr lang="en-US" altLang="zh-CN" sz="1400" dirty="0">
                <a:latin typeface="Calibri" panose="020F0502020204030204" pitchFamily="34" charset="0"/>
              </a:rPr>
              <a:t>, People’s Republic of China</a:t>
            </a:r>
          </a:p>
          <a:p>
            <a:pPr algn="ctr">
              <a:buNone/>
            </a:pPr>
            <a:r>
              <a:rPr lang="en-US" altLang="zh-CN" sz="1400" baseline="30000" dirty="0">
                <a:latin typeface="Calibri" panose="020F0502020204030204" pitchFamily="34" charset="0"/>
              </a:rPr>
              <a:t>2</a:t>
            </a:r>
            <a:r>
              <a:rPr lang="en-US" altLang="zh-CN" sz="1400" i="1" dirty="0">
                <a:latin typeface="Calibri" panose="020F0502020204030204" pitchFamily="34" charset="0"/>
              </a:rPr>
              <a:t>School of Geography, Earth and Environmental Sciences, University of Birmingham, UK</a:t>
            </a:r>
          </a:p>
          <a:p>
            <a:pPr algn="ctr"/>
            <a:endParaRPr lang="en-US" altLang="zh-CN" sz="1400" b="1" dirty="0">
              <a:latin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223134-1FAD-C210-4D10-589F58933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-35515"/>
            <a:ext cx="3731347" cy="1016590"/>
          </a:xfrm>
          <a:prstGeom prst="rect">
            <a:avLst/>
          </a:prstGeom>
        </p:spPr>
      </p:pic>
      <p:sp>
        <p:nvSpPr>
          <p:cNvPr id="6" name="Rechteck 6">
            <a:extLst>
              <a:ext uri="{FF2B5EF4-FFF2-40B4-BE49-F238E27FC236}">
                <a16:creationId xmlns:a16="http://schemas.microsoft.com/office/drawing/2014/main" id="{1D6E9D41-0E2A-32F7-4FC8-458C79CB8E4F}"/>
              </a:ext>
            </a:extLst>
          </p:cNvPr>
          <p:cNvSpPr/>
          <p:nvPr/>
        </p:nvSpPr>
        <p:spPr>
          <a:xfrm>
            <a:off x="2771800" y="5666905"/>
            <a:ext cx="446449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+mn-cs"/>
              </a:rPr>
              <a:t>Contact:</a:t>
            </a:r>
          </a:p>
          <a:p>
            <a:pPr lvl="0">
              <a:spcBef>
                <a:spcPct val="20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+mn-cs"/>
              </a:rPr>
              <a:t>Tel. +86 18571633452; </a:t>
            </a:r>
          </a:p>
          <a:p>
            <a:pPr lvl="0">
              <a:spcBef>
                <a:spcPct val="20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+mn-cs"/>
              </a:rPr>
              <a:t>E-Mail: liym@cug.edu.cn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C35BB3-B7C6-D5C9-228F-033732F9C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-26988"/>
            <a:ext cx="1008112" cy="1015774"/>
          </a:xfrm>
          <a:prstGeom prst="rect">
            <a:avLst/>
          </a:prstGeom>
        </p:spPr>
      </p:pic>
    </p:spTree>
  </p:cSld>
  <p:clrMapOvr>
    <a:masterClrMapping/>
  </p:clrMapOvr>
  <p:transition advTm="658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9">
            <a:extLst>
              <a:ext uri="{FF2B5EF4-FFF2-40B4-BE49-F238E27FC236}">
                <a16:creationId xmlns:a16="http://schemas.microsoft.com/office/drawing/2014/main" id="{87A4E135-E974-4EBD-8A27-063DE5D7B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B73B2E0D-6989-46F4-90BD-0A6AED985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8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9157" name="Rectangle 13">
            <a:extLst>
              <a:ext uri="{FF2B5EF4-FFF2-40B4-BE49-F238E27FC236}">
                <a16:creationId xmlns:a16="http://schemas.microsoft.com/office/drawing/2014/main" id="{5E716F26-309F-433C-A64B-AEC3E5562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60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49160" name="图片 9">
            <a:extLst>
              <a:ext uri="{FF2B5EF4-FFF2-40B4-BE49-F238E27FC236}">
                <a16:creationId xmlns:a16="http://schemas.microsoft.com/office/drawing/2014/main" id="{9438A42E-382B-47DD-91E5-0A205C4CA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60" y="2098676"/>
            <a:ext cx="3146425" cy="182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781E91F-6A6A-7C90-B112-7DDCC869C22A}"/>
              </a:ext>
            </a:extLst>
          </p:cNvPr>
          <p:cNvSpPr txBox="1"/>
          <p:nvPr/>
        </p:nvSpPr>
        <p:spPr bwMode="auto">
          <a:xfrm>
            <a:off x="1717688" y="-363820"/>
            <a:ext cx="6290840" cy="924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3. Relative RTD   </a:t>
            </a:r>
            <a:r>
              <a:rPr kumimoji="1" lang="el-GR" altLang="zh-CN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kumimoji="1" lang="en-US" altLang="zh-CN" sz="3200" b="1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 = 1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1D2149-101E-1834-6518-A973B9E6E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7"/>
          <a:stretch>
            <a:fillRect/>
          </a:stretch>
        </p:blipFill>
        <p:spPr>
          <a:xfrm>
            <a:off x="152400" y="1624012"/>
            <a:ext cx="5274310" cy="2867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C02EF20-C336-4A0F-958A-98CC52BBCDA7}"/>
              </a:ext>
            </a:extLst>
          </p:cNvPr>
          <p:cNvCxnSpPr/>
          <p:nvPr/>
        </p:nvCxnSpPr>
        <p:spPr>
          <a:xfrm flipH="1" flipV="1">
            <a:off x="1674880" y="4392612"/>
            <a:ext cx="92075" cy="3254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9">
            <a:extLst>
              <a:ext uri="{FF2B5EF4-FFF2-40B4-BE49-F238E27FC236}">
                <a16:creationId xmlns:a16="http://schemas.microsoft.com/office/drawing/2014/main" id="{E9E726E2-5AD8-1FEC-90C6-70633018D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4" y="4739273"/>
            <a:ext cx="4371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Displacement of wet front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29">
            <a:extLst>
              <a:ext uri="{FF2B5EF4-FFF2-40B4-BE49-F238E27FC236}">
                <a16:creationId xmlns:a16="http://schemas.microsoft.com/office/drawing/2014/main" id="{721872A3-85B8-4CF3-A5A5-31E1A2838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04" name="Rectangle 6">
            <a:extLst>
              <a:ext uri="{FF2B5EF4-FFF2-40B4-BE49-F238E27FC236}">
                <a16:creationId xmlns:a16="http://schemas.microsoft.com/office/drawing/2014/main" id="{25CF8020-E640-47F2-A75C-BDF1C610F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8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51205" name="Rectangle 13">
            <a:extLst>
              <a:ext uri="{FF2B5EF4-FFF2-40B4-BE49-F238E27FC236}">
                <a16:creationId xmlns:a16="http://schemas.microsoft.com/office/drawing/2014/main" id="{E571A7C0-4DCA-49CF-AD08-53942A423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60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51207" name="图片 8">
            <a:extLst>
              <a:ext uri="{FF2B5EF4-FFF2-40B4-BE49-F238E27FC236}">
                <a16:creationId xmlns:a16="http://schemas.microsoft.com/office/drawing/2014/main" id="{C51433DF-DD57-46E2-840E-B6B22CF76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17775"/>
            <a:ext cx="3146425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1" name="文本框 9">
            <a:extLst>
              <a:ext uri="{FF2B5EF4-FFF2-40B4-BE49-F238E27FC236}">
                <a16:creationId xmlns:a16="http://schemas.microsoft.com/office/drawing/2014/main" id="{1CE2D75D-6D3E-4E94-8D91-26A7A14BB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266" y="6224092"/>
            <a:ext cx="2433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zh-CN" sz="16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en-US" altLang="zh-CN" sz="16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r>
              <a:rPr lang="en-US" altLang="zh-CN" sz="16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= 100 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4E5A29-113E-CD49-A693-7B2E7B67897C}"/>
              </a:ext>
            </a:extLst>
          </p:cNvPr>
          <p:cNvSpPr txBox="1"/>
          <p:nvPr/>
        </p:nvSpPr>
        <p:spPr bwMode="auto">
          <a:xfrm>
            <a:off x="1717688" y="-363820"/>
            <a:ext cx="6670736" cy="924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3. Relative RTD   </a:t>
            </a:r>
            <a:r>
              <a:rPr kumimoji="1" lang="el-GR" altLang="zh-CN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kumimoji="1" lang="en-US" altLang="zh-CN" sz="3200" b="1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 = 10 and 100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A8C6A7-24A5-992A-63A0-C4DCA8110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1"/>
          <a:stretch>
            <a:fillRect/>
          </a:stretch>
        </p:blipFill>
        <p:spPr>
          <a:xfrm>
            <a:off x="152400" y="1108132"/>
            <a:ext cx="5274310" cy="28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5D738D-FDB4-C31F-63A7-3601F52D19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397376"/>
            <a:ext cx="5274310" cy="1756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02DABE18-090D-1544-14D3-698796F79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267" y="3968115"/>
            <a:ext cx="2433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zh-CN" sz="16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en-US" altLang="zh-CN" sz="16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r>
              <a:rPr lang="en-US" altLang="zh-CN" sz="16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= 10 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9">
            <a:extLst>
              <a:ext uri="{FF2B5EF4-FFF2-40B4-BE49-F238E27FC236}">
                <a16:creationId xmlns:a16="http://schemas.microsoft.com/office/drawing/2014/main" id="{684C8390-E9AA-4342-AC74-2C41382BE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3" name="Rectangle 7">
            <a:extLst>
              <a:ext uri="{FF2B5EF4-FFF2-40B4-BE49-F238E27FC236}">
                <a16:creationId xmlns:a16="http://schemas.microsoft.com/office/drawing/2014/main" id="{6CCA84C9-0256-4CF3-AD74-583C6703D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685" name="Rectangle 10">
            <a:extLst>
              <a:ext uri="{FF2B5EF4-FFF2-40B4-BE49-F238E27FC236}">
                <a16:creationId xmlns:a16="http://schemas.microsoft.com/office/drawing/2014/main" id="{4762DF18-2DD2-4D15-BD35-F8EE9F37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0D73E92-0F76-4919-C160-8DDE8213C283}"/>
              </a:ext>
            </a:extLst>
          </p:cNvPr>
          <p:cNvSpPr txBox="1"/>
          <p:nvPr/>
        </p:nvSpPr>
        <p:spPr bwMode="auto">
          <a:xfrm>
            <a:off x="2513013" y="-376238"/>
            <a:ext cx="4572000" cy="9244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1. Background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66BC2845-66CB-B85C-8E83-DC4357D8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3" y="3752585"/>
            <a:ext cx="4392488" cy="263969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River bank are mostly tilted rather than vertical because of the river and rainfall erosion.</a:t>
            </a:r>
          </a:p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Most previous study neglect the influence of  bank slope on HE model, especially in lateral HE model</a:t>
            </a:r>
          </a:p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Previous research on the impact of bank slope on HE were at vertical cross-section  scale, which neglect the up-downstream lateral exchange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D6EB2F-4953-80D2-CC77-9FFCC4046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3" y="1038769"/>
            <a:ext cx="4320000" cy="81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E39579-5099-3B39-F91F-67C0DE2D7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3" y="1990462"/>
            <a:ext cx="4320000" cy="15149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1627C0-9AD8-8702-1A07-B89D36A31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307" y="1024076"/>
            <a:ext cx="4320000" cy="1401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6C693E-9C06-2CD8-7270-F32F27489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307" y="2564904"/>
            <a:ext cx="4320000" cy="3488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786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9">
            <a:extLst>
              <a:ext uri="{FF2B5EF4-FFF2-40B4-BE49-F238E27FC236}">
                <a16:creationId xmlns:a16="http://schemas.microsoft.com/office/drawing/2014/main" id="{684C8390-E9AA-4342-AC74-2C41382BE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3" name="Rectangle 7">
            <a:extLst>
              <a:ext uri="{FF2B5EF4-FFF2-40B4-BE49-F238E27FC236}">
                <a16:creationId xmlns:a16="http://schemas.microsoft.com/office/drawing/2014/main" id="{6CCA84C9-0256-4CF3-AD74-583C6703D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685" name="Rectangle 10">
            <a:extLst>
              <a:ext uri="{FF2B5EF4-FFF2-40B4-BE49-F238E27FC236}">
                <a16:creationId xmlns:a16="http://schemas.microsoft.com/office/drawing/2014/main" id="{4762DF18-2DD2-4D15-BD35-F8EE9F37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0D73E92-0F76-4919-C160-8DDE8213C283}"/>
              </a:ext>
            </a:extLst>
          </p:cNvPr>
          <p:cNvSpPr txBox="1"/>
          <p:nvPr/>
        </p:nvSpPr>
        <p:spPr bwMode="auto">
          <a:xfrm>
            <a:off x="2513013" y="-376238"/>
            <a:ext cx="4572000" cy="9244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2. </a:t>
            </a:r>
            <a:r>
              <a:rPr kumimoji="1"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Conceptulization</a:t>
            </a:r>
            <a:endParaRPr kumimoji="1" lang="en-US" altLang="zh-CN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66BC2845-66CB-B85C-8E83-DC4357D8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157" y="4585553"/>
            <a:ext cx="5689600" cy="1871666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River bank are mostly tilted rather than vertical because of the river and rainfall erosion.</a:t>
            </a:r>
          </a:p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Most previous study neglect the influence of  bank slope on HE model, especially in lateral HE model</a:t>
            </a:r>
          </a:p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3-D model will encounter numerous compute cost.</a:t>
            </a:r>
          </a:p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We aim to consider bank slope in a 2-D horizontal model—more</a:t>
            </a: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accurate with lower cost</a:t>
            </a: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BCBA9DE3-8682-610C-6D9D-3D3DBC72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208" y="2537527"/>
            <a:ext cx="1910978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3-D conceptual model</a:t>
            </a: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D9AC5A87-8C52-F89C-145D-6922553AF1A4}"/>
              </a:ext>
            </a:extLst>
          </p:cNvPr>
          <p:cNvSpPr/>
          <p:nvPr/>
        </p:nvSpPr>
        <p:spPr>
          <a:xfrm>
            <a:off x="5343337" y="853984"/>
            <a:ext cx="363538" cy="1484313"/>
          </a:xfrm>
          <a:prstGeom prst="rightArrow">
            <a:avLst>
              <a:gd name="adj1" fmla="val 4331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id="{D6F46E7C-620D-4703-846C-632E8E83A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9" y="798099"/>
            <a:ext cx="4679950" cy="190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3480C0EC-CE08-174D-DD07-7317AEA9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5" b="39111"/>
          <a:stretch>
            <a:fillRect/>
          </a:stretch>
        </p:blipFill>
        <p:spPr bwMode="auto">
          <a:xfrm>
            <a:off x="5919401" y="844708"/>
            <a:ext cx="2881312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06746CF-CEA1-16A2-49AA-0759CD046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6" y="2987912"/>
            <a:ext cx="3600450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C4FFF85C-9672-86E6-67A5-D14F60D2E7AC}"/>
              </a:ext>
            </a:extLst>
          </p:cNvPr>
          <p:cNvSpPr/>
          <p:nvPr/>
        </p:nvSpPr>
        <p:spPr>
          <a:xfrm rot="5400000">
            <a:off x="1495648" y="2118520"/>
            <a:ext cx="216024" cy="1465262"/>
          </a:xfrm>
          <a:prstGeom prst="rightArrow">
            <a:avLst>
              <a:gd name="adj1" fmla="val 4331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箭头: 圆角右 19">
            <a:extLst>
              <a:ext uri="{FF2B5EF4-FFF2-40B4-BE49-F238E27FC236}">
                <a16:creationId xmlns:a16="http://schemas.microsoft.com/office/drawing/2014/main" id="{346DA451-D8B4-81CB-A300-3174C78061BF}"/>
              </a:ext>
            </a:extLst>
          </p:cNvPr>
          <p:cNvSpPr/>
          <p:nvPr/>
        </p:nvSpPr>
        <p:spPr>
          <a:xfrm flipV="1">
            <a:off x="4441712" y="2770345"/>
            <a:ext cx="1262062" cy="1333500"/>
          </a:xfrm>
          <a:prstGeom prst="bentArrow">
            <a:avLst>
              <a:gd name="adj1" fmla="val 25000"/>
              <a:gd name="adj2" fmla="val 25771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D94D16-8B8F-0368-2118-3286959C53F3}"/>
              </a:ext>
            </a:extLst>
          </p:cNvPr>
          <p:cNvGrpSpPr/>
          <p:nvPr/>
        </p:nvGrpSpPr>
        <p:grpSpPr>
          <a:xfrm>
            <a:off x="5809342" y="2845478"/>
            <a:ext cx="3240087" cy="3597275"/>
            <a:chOff x="5868988" y="2924175"/>
            <a:chExt cx="3240087" cy="3597275"/>
          </a:xfrm>
        </p:grpSpPr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9724E3A2-32C2-CBFD-4596-E588813AF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988" y="2924175"/>
              <a:ext cx="3240087" cy="3597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id="{83AFB971-49FA-32EB-B710-9CDF894DE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7825" y="3041650"/>
              <a:ext cx="1728788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Vertical riverbank</a:t>
              </a:r>
            </a:p>
          </p:txBody>
        </p:sp>
        <p:sp>
          <p:nvSpPr>
            <p:cNvPr id="23" name="文本框 1">
              <a:extLst>
                <a:ext uri="{FF2B5EF4-FFF2-40B4-BE49-F238E27FC236}">
                  <a16:creationId xmlns:a16="http://schemas.microsoft.com/office/drawing/2014/main" id="{46C389AB-88C9-66E0-9289-C9DE50A55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7825" y="4448175"/>
              <a:ext cx="1728788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Sloping river bank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8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9">
            <a:extLst>
              <a:ext uri="{FF2B5EF4-FFF2-40B4-BE49-F238E27FC236}">
                <a16:creationId xmlns:a16="http://schemas.microsoft.com/office/drawing/2014/main" id="{684C8390-E9AA-4342-AC74-2C41382BE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3" name="Rectangle 7">
            <a:extLst>
              <a:ext uri="{FF2B5EF4-FFF2-40B4-BE49-F238E27FC236}">
                <a16:creationId xmlns:a16="http://schemas.microsoft.com/office/drawing/2014/main" id="{6CCA84C9-0256-4CF3-AD74-583C6703D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685" name="Rectangle 10">
            <a:extLst>
              <a:ext uri="{FF2B5EF4-FFF2-40B4-BE49-F238E27FC236}">
                <a16:creationId xmlns:a16="http://schemas.microsoft.com/office/drawing/2014/main" id="{4762DF18-2DD2-4D15-BD35-F8EE9F37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0D73E92-0F76-4919-C160-8DDE8213C283}"/>
              </a:ext>
            </a:extLst>
          </p:cNvPr>
          <p:cNvSpPr txBox="1"/>
          <p:nvPr/>
        </p:nvSpPr>
        <p:spPr bwMode="auto">
          <a:xfrm>
            <a:off x="2513013" y="-376238"/>
            <a:ext cx="4572000" cy="9244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2. Numerical method</a:t>
            </a: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14A30ED5-E3E4-66F0-DFB7-39192658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3" y="3305740"/>
            <a:ext cx="32607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8508E94F-5250-BBEE-E927-E07B9956E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9813"/>
            <a:ext cx="3146425" cy="182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653F001B-75EF-FDC7-6901-AADB18E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65" y="3231798"/>
            <a:ext cx="49149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1">
            <a:extLst>
              <a:ext uri="{FF2B5EF4-FFF2-40B4-BE49-F238E27FC236}">
                <a16:creationId xmlns:a16="http://schemas.microsoft.com/office/drawing/2014/main" id="{C11DB6AA-3CCA-20C9-56BC-27C1674A5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490" y="2809969"/>
            <a:ext cx="3117527" cy="33137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lnSpc>
                <a:spcPts val="2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Driver: a flood event pulse</a:t>
            </a:r>
          </a:p>
        </p:txBody>
      </p:sp>
      <p:sp>
        <p:nvSpPr>
          <p:cNvPr id="28" name="文本框 9">
            <a:extLst>
              <a:ext uri="{FF2B5EF4-FFF2-40B4-BE49-F238E27FC236}">
                <a16:creationId xmlns:a16="http://schemas.microsoft.com/office/drawing/2014/main" id="{0BF82E80-9264-E947-9F2E-229287D38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12" y="4662666"/>
            <a:ext cx="3694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Vertical river bank condition</a:t>
            </a:r>
            <a:endParaRPr lang="zh-CN" altLang="en-US" sz="1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文本框 9">
            <a:extLst>
              <a:ext uri="{FF2B5EF4-FFF2-40B4-BE49-F238E27FC236}">
                <a16:creationId xmlns:a16="http://schemas.microsoft.com/office/drawing/2014/main" id="{18C95D9D-E493-0E4A-FF0B-C2B3A37A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928" y="4734674"/>
            <a:ext cx="3694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Sloping river bank condition</a:t>
            </a:r>
            <a:endParaRPr lang="zh-CN" altLang="en-US" sz="1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0" name="图片 19">
            <a:extLst>
              <a:ext uri="{FF2B5EF4-FFF2-40B4-BE49-F238E27FC236}">
                <a16:creationId xmlns:a16="http://schemas.microsoft.com/office/drawing/2014/main" id="{4A2E68B0-B0BC-5051-10FE-FFF84D00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5" b="39111"/>
          <a:stretch>
            <a:fillRect/>
          </a:stretch>
        </p:blipFill>
        <p:spPr bwMode="auto">
          <a:xfrm>
            <a:off x="4572000" y="952779"/>
            <a:ext cx="2881312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1">
            <a:extLst>
              <a:ext uri="{FF2B5EF4-FFF2-40B4-BE49-F238E27FC236}">
                <a16:creationId xmlns:a16="http://schemas.microsoft.com/office/drawing/2014/main" id="{BC2B63FD-D709-3F10-CFD2-CF51D172A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66" y="5248022"/>
            <a:ext cx="7776343" cy="1101968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displacement of riverbank accomplished in the model using </a:t>
            </a:r>
            <a:r>
              <a:rPr lang="en-US" altLang="zh-CN" sz="1600" b="1" i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Deformed Geometry method</a:t>
            </a:r>
          </a:p>
          <a:p>
            <a:pPr algn="just" eaLnBrk="1" hangingPunct="1">
              <a:lnSpc>
                <a:spcPts val="2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assessed the impact of bank slope on HE patterns in different hydraulic conductivity (</a:t>
            </a:r>
            <a:r>
              <a:rPr lang="en-US" altLang="zh-CN" sz="1600" b="1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</a:t>
            </a: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 and slope angle (</a:t>
            </a:r>
            <a:r>
              <a:rPr lang="el-GR" altLang="zh-CN" sz="16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δ</a:t>
            </a: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 condition</a:t>
            </a:r>
            <a:endParaRPr lang="en-US" altLang="zh-CN" sz="1600" b="1" i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5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9">
            <a:extLst>
              <a:ext uri="{FF2B5EF4-FFF2-40B4-BE49-F238E27FC236}">
                <a16:creationId xmlns:a16="http://schemas.microsoft.com/office/drawing/2014/main" id="{684C8390-E9AA-4342-AC74-2C41382BE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83" name="Rectangle 7">
            <a:extLst>
              <a:ext uri="{FF2B5EF4-FFF2-40B4-BE49-F238E27FC236}">
                <a16:creationId xmlns:a16="http://schemas.microsoft.com/office/drawing/2014/main" id="{6CCA84C9-0256-4CF3-AD74-583C6703D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685" name="Rectangle 10">
            <a:extLst>
              <a:ext uri="{FF2B5EF4-FFF2-40B4-BE49-F238E27FC236}">
                <a16:creationId xmlns:a16="http://schemas.microsoft.com/office/drawing/2014/main" id="{4762DF18-2DD2-4D15-BD35-F8EE9F37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0D73E92-0F76-4919-C160-8DDE8213C283}"/>
              </a:ext>
            </a:extLst>
          </p:cNvPr>
          <p:cNvSpPr txBox="1"/>
          <p:nvPr/>
        </p:nvSpPr>
        <p:spPr bwMode="auto">
          <a:xfrm>
            <a:off x="2513013" y="-376238"/>
            <a:ext cx="4572000" cy="9244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2. Parameters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47A96A1-726A-2E5C-B4FB-22BC6A434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849590"/>
              </p:ext>
            </p:extLst>
          </p:nvPr>
        </p:nvGraphicFramePr>
        <p:xfrm>
          <a:off x="477838" y="980728"/>
          <a:ext cx="8229600" cy="4349623"/>
        </p:xfrm>
        <a:graphic>
          <a:graphicData uri="http://schemas.openxmlformats.org/drawingml/2006/table">
            <a:tbl>
              <a:tblPr firstRow="1" firstCol="1" bandRow="1"/>
              <a:tblGrid>
                <a:gridCol w="1685422">
                  <a:extLst>
                    <a:ext uri="{9D8B030D-6E8A-4147-A177-3AD203B41FA5}">
                      <a16:colId xmlns:a16="http://schemas.microsoft.com/office/drawing/2014/main" val="3019674521"/>
                    </a:ext>
                  </a:extLst>
                </a:gridCol>
                <a:gridCol w="2246681">
                  <a:extLst>
                    <a:ext uri="{9D8B030D-6E8A-4147-A177-3AD203B41FA5}">
                      <a16:colId xmlns:a16="http://schemas.microsoft.com/office/drawing/2014/main" val="2362092755"/>
                    </a:ext>
                  </a:extLst>
                </a:gridCol>
                <a:gridCol w="4297497">
                  <a:extLst>
                    <a:ext uri="{9D8B030D-6E8A-4147-A177-3AD203B41FA5}">
                      <a16:colId xmlns:a16="http://schemas.microsoft.com/office/drawing/2014/main" val="42383957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Description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69482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Constant model parameters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36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y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0.3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Specific yield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881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λ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River boundary 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wave length [L]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39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α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River boundary amplitude [L]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024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θ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0.3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Efficient porosity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32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0.0025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Base groundwater gradient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371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1.14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River boundary sinuosity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593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Duration of flood event [T]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27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n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0.25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Skewness of flood event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821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p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n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</a:t>
                      </a: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Time to peak river stage [T]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000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H</a:t>
                      </a:r>
                      <a:r>
                        <a:rPr lang="en-US" sz="1200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Base river stage [L]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45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n</a:t>
                      </a:r>
                      <a:r>
                        <a:rPr lang="en-US" sz="1200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Intensity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 of flood event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87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Longitudinal dispersivity [L]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0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0.1</a:t>
                      </a: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Transverse dispersivity [L]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3678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Varied model parameters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278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Γ</a:t>
                      </a:r>
                      <a:r>
                        <a:rPr lang="en-US" sz="1200" i="1" kern="100" baseline="-250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0.1 1 10 100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Dimensionless aquifer transmissivity [-]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729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δ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90 70 50 20 10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Bank slope angle [°]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870183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11EEE3E4-0335-41C9-F38C-F8B50EDD7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174" y="75103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Table 1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. Parameters and values used in our numerical model simulations (adopted from Gomez-Velez et al. (2017)).</a:t>
            </a:r>
            <a:endParaRPr kumimoji="0" lang="en-US" altLang="zh-CN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2603CBB-C8C2-B312-789F-0CDB6D68271B}"/>
                  </a:ext>
                </a:extLst>
              </p:cNvPr>
              <p:cNvSpPr txBox="1"/>
              <p:nvPr/>
            </p:nvSpPr>
            <p:spPr bwMode="auto">
              <a:xfrm>
                <a:off x="1763688" y="5453008"/>
                <a:ext cx="4778828" cy="664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800" i="1" kern="100" smtClean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m:t>Γ</m:t>
                      </m:r>
                      <m:r>
                        <m:rPr>
                          <m:nor/>
                        </m:rPr>
                        <a:rPr lang="en-US" altLang="zh-CN" sz="1800" i="1" kern="100" baseline="-25000" smtClean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m:t>d</m:t>
                      </m:r>
                      <m:r>
                        <m:rPr>
                          <m:nor/>
                        </m:rPr>
                        <a:rPr lang="en-US" altLang="zh-CN" sz="1800" kern="100" baseline="-250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800" kern="100" smtClean="0"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800" i="1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altLang="zh-CN" sz="1800" i="1" kern="100" baseline="-250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altLang="zh-CN" sz="1800" i="1" kern="1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λ</m:t>
                          </m:r>
                          <m:r>
                            <m:rPr>
                              <m:nor/>
                            </m:rPr>
                            <a:rPr lang="en-US" altLang="zh-CN" sz="1800" kern="100" baseline="300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800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  <m:r>
                            <m:rPr>
                              <m:nor/>
                            </m:rPr>
                            <a:rPr lang="en-US" altLang="zh-CN" sz="1800" i="1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CN" sz="1800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(1+</m:t>
                          </m:r>
                          <m:r>
                            <m:rPr>
                              <m:nor/>
                            </m:rPr>
                            <a:rPr lang="en-US" altLang="zh-CN" sz="1800" i="1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altLang="zh-CN" sz="1800" kern="100" baseline="-250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altLang="zh-CN" sz="1800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altLang="zh-CN" sz="1800" i="1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US" altLang="zh-CN" sz="1800" kern="100" baseline="-250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altLang="zh-CN" sz="1800" i="1" kern="1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altLang="zh-CN" sz="1800" i="1" kern="100" baseline="-25000">
                              <a:effectLst/>
                              <a:latin typeface="Times New Roman" panose="020206030504050203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2603CBB-C8C2-B312-789F-0CDB6D682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453008"/>
                <a:ext cx="4778828" cy="6649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776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9">
            <a:extLst>
              <a:ext uri="{FF2B5EF4-FFF2-40B4-BE49-F238E27FC236}">
                <a16:creationId xmlns:a16="http://schemas.microsoft.com/office/drawing/2014/main" id="{8C8F9736-AE92-4315-A6CD-785222AE2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0963" name="图片 14">
            <a:extLst>
              <a:ext uri="{FF2B5EF4-FFF2-40B4-BE49-F238E27FC236}">
                <a16:creationId xmlns:a16="http://schemas.microsoft.com/office/drawing/2014/main" id="{8B879991-A1E0-4472-B981-D3885FA1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6" y="823391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图片 15">
            <a:extLst>
              <a:ext uri="{FF2B5EF4-FFF2-40B4-BE49-F238E27FC236}">
                <a16:creationId xmlns:a16="http://schemas.microsoft.com/office/drawing/2014/main" id="{F71487B9-3BD9-45E8-BCAA-B37CEF14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66" y="823391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图片 16">
            <a:extLst>
              <a:ext uri="{FF2B5EF4-FFF2-40B4-BE49-F238E27FC236}">
                <a16:creationId xmlns:a16="http://schemas.microsoft.com/office/drawing/2014/main" id="{D64DC1A2-6BDA-4AF1-B7EB-1CEA5097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5" y="3680096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图片 4">
            <a:extLst>
              <a:ext uri="{FF2B5EF4-FFF2-40B4-BE49-F238E27FC236}">
                <a16:creationId xmlns:a16="http://schemas.microsoft.com/office/drawing/2014/main" id="{025304E7-6EC9-4574-8F62-303B4CF8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71" y="3641203"/>
            <a:ext cx="2522538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文本框 9">
            <a:extLst>
              <a:ext uri="{FF2B5EF4-FFF2-40B4-BE49-F238E27FC236}">
                <a16:creationId xmlns:a16="http://schemas.microsoft.com/office/drawing/2014/main" id="{A2706403-4B30-4672-880D-0EC884D3E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6" y="3049066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0.1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0972" name="图片 24">
            <a:extLst>
              <a:ext uri="{FF2B5EF4-FFF2-40B4-BE49-F238E27FC236}">
                <a16:creationId xmlns:a16="http://schemas.microsoft.com/office/drawing/2014/main" id="{5C78D0F5-AE60-4DC1-8AA4-3E96A98E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28" y="4285728"/>
            <a:ext cx="838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图片 25">
            <a:extLst>
              <a:ext uri="{FF2B5EF4-FFF2-40B4-BE49-F238E27FC236}">
                <a16:creationId xmlns:a16="http://schemas.microsoft.com/office/drawing/2014/main" id="{3AC8E6FD-164D-4E31-B4DE-4470B8DEF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15" y="2060848"/>
            <a:ext cx="2782888" cy="222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4" name="文本框 9">
            <a:extLst>
              <a:ext uri="{FF2B5EF4-FFF2-40B4-BE49-F238E27FC236}">
                <a16:creationId xmlns:a16="http://schemas.microsoft.com/office/drawing/2014/main" id="{C8A0BF64-53F2-40B3-B6F1-DC060BA74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015" y="4231972"/>
            <a:ext cx="32591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Ratio of max net flux between sloping and vertical condition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251EBEC-F6E6-72F7-576A-B4F2283CBC5E}"/>
              </a:ext>
            </a:extLst>
          </p:cNvPr>
          <p:cNvSpPr txBox="1"/>
          <p:nvPr/>
        </p:nvSpPr>
        <p:spPr bwMode="auto">
          <a:xfrm>
            <a:off x="2513013" y="-376238"/>
            <a:ext cx="4572000" cy="9244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3. Net hyporheic flux</a:t>
            </a: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85A90936-2C79-CCCB-1C06-EC9C46ACD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547" y="2986712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5384CD43-4B4C-FBDA-AF5F-CA2C0F130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6" y="5866878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10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6C15AB24-39EA-824A-132A-45DC251EC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603" y="5821912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100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9">
            <a:extLst>
              <a:ext uri="{FF2B5EF4-FFF2-40B4-BE49-F238E27FC236}">
                <a16:creationId xmlns:a16="http://schemas.microsoft.com/office/drawing/2014/main" id="{D90675C7-1B2E-4352-B34F-FF16C2A13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3011" name="图片 30">
            <a:extLst>
              <a:ext uri="{FF2B5EF4-FFF2-40B4-BE49-F238E27FC236}">
                <a16:creationId xmlns:a16="http://schemas.microsoft.com/office/drawing/2014/main" id="{77D60CFA-77EA-4B0B-9324-C21200F2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5" y="930845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图片 34">
            <a:extLst>
              <a:ext uri="{FF2B5EF4-FFF2-40B4-BE49-F238E27FC236}">
                <a16:creationId xmlns:a16="http://schemas.microsoft.com/office/drawing/2014/main" id="{46D28232-551A-45A1-9807-8A552D8A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10" y="921320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图片 45">
            <a:extLst>
              <a:ext uri="{FF2B5EF4-FFF2-40B4-BE49-F238E27FC236}">
                <a16:creationId xmlns:a16="http://schemas.microsoft.com/office/drawing/2014/main" id="{3EB116C7-79D8-4B6D-BE55-E479B157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5" y="3720083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图片 46">
            <a:extLst>
              <a:ext uri="{FF2B5EF4-FFF2-40B4-BE49-F238E27FC236}">
                <a16:creationId xmlns:a16="http://schemas.microsoft.com/office/drawing/2014/main" id="{40510585-4251-47B7-A823-560066AD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10" y="3720083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Rectangle 6">
            <a:extLst>
              <a:ext uri="{FF2B5EF4-FFF2-40B4-BE49-F238E27FC236}">
                <a16:creationId xmlns:a16="http://schemas.microsoft.com/office/drawing/2014/main" id="{4F902725-899C-4219-89D3-E975DC11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7" y="4512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3016" name="Rectangle 13">
            <a:extLst>
              <a:ext uri="{FF2B5EF4-FFF2-40B4-BE49-F238E27FC236}">
                <a16:creationId xmlns:a16="http://schemas.microsoft.com/office/drawing/2014/main" id="{FD1C43F7-21E0-41B8-BF42-08E531A5C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97" y="46646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43022" name="图片 16">
            <a:extLst>
              <a:ext uri="{FF2B5EF4-FFF2-40B4-BE49-F238E27FC236}">
                <a16:creationId xmlns:a16="http://schemas.microsoft.com/office/drawing/2014/main" id="{0E435D57-F89C-48B9-ADCA-BD846714D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3146425" cy="182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8231869-47C1-C1FB-7D58-B4866F992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729" y="1345174"/>
            <a:ext cx="728668" cy="80010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4244106-E4E8-3B37-0C09-6EA1859CDDB7}"/>
              </a:ext>
            </a:extLst>
          </p:cNvPr>
          <p:cNvSpPr txBox="1"/>
          <p:nvPr/>
        </p:nvSpPr>
        <p:spPr bwMode="auto">
          <a:xfrm>
            <a:off x="2513012" y="-376238"/>
            <a:ext cx="5443363" cy="924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3. Area of hyporheic zone</a:t>
            </a:r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id="{BAC9EE75-1E2B-93DA-C090-4871A4059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12" y="3170711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0.1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E3FC5B14-708F-ECAE-4E72-18B337958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993" y="3108357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0DF2D0B5-6270-2E8C-1E78-7C5C9CB9E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12" y="5988523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10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971A9192-B116-7175-5351-00C87E4E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049" y="5943557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100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9">
            <a:extLst>
              <a:ext uri="{FF2B5EF4-FFF2-40B4-BE49-F238E27FC236}">
                <a16:creationId xmlns:a16="http://schemas.microsoft.com/office/drawing/2014/main" id="{64D96145-929D-4745-A47A-E7835BD34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B45FF686-1953-4BA1-9F18-DDD4FE98B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" y="4476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5061" name="Rectangle 13">
            <a:extLst>
              <a:ext uri="{FF2B5EF4-FFF2-40B4-BE49-F238E27FC236}">
                <a16:creationId xmlns:a16="http://schemas.microsoft.com/office/drawing/2014/main" id="{A59AE66A-F834-4C8D-B52B-526700E6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79" y="46289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45067" name="图片 17">
            <a:extLst>
              <a:ext uri="{FF2B5EF4-FFF2-40B4-BE49-F238E27FC236}">
                <a16:creationId xmlns:a16="http://schemas.microsoft.com/office/drawing/2014/main" id="{761B2D1C-3F42-4435-A22C-44054D0E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" y="845964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图片 18">
            <a:extLst>
              <a:ext uri="{FF2B5EF4-FFF2-40B4-BE49-F238E27FC236}">
                <a16:creationId xmlns:a16="http://schemas.microsoft.com/office/drawing/2014/main" id="{CD2037D3-215B-450B-9E28-2B696A67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29" y="843359"/>
            <a:ext cx="2522538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图片 19">
            <a:extLst>
              <a:ext uri="{FF2B5EF4-FFF2-40B4-BE49-F238E27FC236}">
                <a16:creationId xmlns:a16="http://schemas.microsoft.com/office/drawing/2014/main" id="{95DB3494-7F1E-4E45-A68F-15E9AFBD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9" y="3507655"/>
            <a:ext cx="2522538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0" name="图片 20">
            <a:extLst>
              <a:ext uri="{FF2B5EF4-FFF2-40B4-BE49-F238E27FC236}">
                <a16:creationId xmlns:a16="http://schemas.microsoft.com/office/drawing/2014/main" id="{70DB8F63-E465-4C64-BB52-8EDECED09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42" y="3501851"/>
            <a:ext cx="25225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1" name="图片 29">
            <a:extLst>
              <a:ext uri="{FF2B5EF4-FFF2-40B4-BE49-F238E27FC236}">
                <a16:creationId xmlns:a16="http://schemas.microsoft.com/office/drawing/2014/main" id="{F44883A7-B523-4B57-8A16-7384A464B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92" y="2204864"/>
            <a:ext cx="3146425" cy="182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26CB588-9484-BE55-00F4-E88A65B18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985" y="1286495"/>
            <a:ext cx="728668" cy="80010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2F2E93-0DAB-8A8F-92C1-3452AAE52369}"/>
              </a:ext>
            </a:extLst>
          </p:cNvPr>
          <p:cNvSpPr txBox="1"/>
          <p:nvPr/>
        </p:nvSpPr>
        <p:spPr bwMode="auto">
          <a:xfrm>
            <a:off x="477838" y="-355641"/>
            <a:ext cx="8663130" cy="924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3. </a:t>
            </a:r>
            <a:r>
              <a:rPr kumimoji="1"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Penatration</a:t>
            </a: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 Distance of hyporheic zone</a:t>
            </a:r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id="{34F012C2-6C39-7FDD-FA38-6E780D1C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86" y="3034957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0.1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B5F6B599-1D70-7CEB-D284-9FFE03BDE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817" y="3051002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7337DEAC-2FDF-2CB3-E1DE-7FA262908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86" y="5684767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10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C9F66AEE-3E96-105B-FB82-0E4E44FF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729" y="5692085"/>
            <a:ext cx="2432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i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Γ</a:t>
            </a:r>
            <a:r>
              <a:rPr lang="en-US" altLang="zh-CN" sz="1800" i="1" kern="100" baseline="-25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= 100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9">
            <a:extLst>
              <a:ext uri="{FF2B5EF4-FFF2-40B4-BE49-F238E27FC236}">
                <a16:creationId xmlns:a16="http://schemas.microsoft.com/office/drawing/2014/main" id="{47B2FAA1-D98A-4224-BBEB-8FA0482AE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8" y="549275"/>
            <a:ext cx="8280400" cy="0"/>
          </a:xfrm>
          <a:prstGeom prst="line">
            <a:avLst/>
          </a:prstGeom>
          <a:noFill/>
          <a:ln w="76200" cmpd="tri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223F9304-C77D-4F35-94B5-35637673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8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7109" name="Rectangle 13">
            <a:extLst>
              <a:ext uri="{FF2B5EF4-FFF2-40B4-BE49-F238E27FC236}">
                <a16:creationId xmlns:a16="http://schemas.microsoft.com/office/drawing/2014/main" id="{C24D4E77-9E07-4E0D-B2EB-177DC7CBC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60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47114" name="图片 13">
            <a:extLst>
              <a:ext uri="{FF2B5EF4-FFF2-40B4-BE49-F238E27FC236}">
                <a16:creationId xmlns:a16="http://schemas.microsoft.com/office/drawing/2014/main" id="{FDAC05D5-245B-4CA0-8A24-10CBD63E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40" y="2153444"/>
            <a:ext cx="3148013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05F61EE-4A85-313D-425F-A0F88D23D5D3}"/>
              </a:ext>
            </a:extLst>
          </p:cNvPr>
          <p:cNvSpPr txBox="1"/>
          <p:nvPr/>
        </p:nvSpPr>
        <p:spPr bwMode="auto">
          <a:xfrm>
            <a:off x="1717688" y="-363820"/>
            <a:ext cx="6290840" cy="924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3. Relative RTD   </a:t>
            </a:r>
            <a:r>
              <a:rPr kumimoji="1" lang="el-GR" altLang="zh-CN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kumimoji="1" lang="en-US" altLang="zh-CN" sz="3200" b="1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r>
              <a:rPr kumimoji="1"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 = 0.1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A501FB3-9926-7A10-CB8F-B5B34E01E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346200"/>
            <a:ext cx="527431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12" name="文本框 9">
            <a:extLst>
              <a:ext uri="{FF2B5EF4-FFF2-40B4-BE49-F238E27FC236}">
                <a16:creationId xmlns:a16="http://schemas.microsoft.com/office/drawing/2014/main" id="{A5C59FB1-DA47-4E75-9D12-E63905685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41168"/>
            <a:ext cx="4371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Displacement </a:t>
            </a: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contraction</a:t>
            </a: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of wet</a:t>
            </a: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front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FE84120-F00B-406F-A2CE-91AF534678EE}"/>
              </a:ext>
            </a:extLst>
          </p:cNvPr>
          <p:cNvCxnSpPr>
            <a:cxnSpLocks/>
          </p:cNvCxnSpPr>
          <p:nvPr/>
        </p:nvCxnSpPr>
        <p:spPr>
          <a:xfrm flipH="1" flipV="1">
            <a:off x="1640731" y="4797128"/>
            <a:ext cx="144115" cy="227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algn="l" eaLnBrk="1" hangingPunct="1">
          <a:buFont typeface="Arial" panose="020B0604020202020204" pitchFamily="34" charset="0"/>
          <a:buNone/>
          <a:defRPr sz="2000" dirty="0">
            <a:solidFill>
              <a:srgbClr val="FF00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31233</TotalTime>
  <Words>624</Words>
  <Application>Microsoft Office PowerPoint</Application>
  <PresentationFormat>全屏显示(4:3)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博士研究生学位论文开题报告</dc:title>
  <dc:creator>蔓茼</dc:creator>
  <cp:lastModifiedBy>Li Yiming</cp:lastModifiedBy>
  <cp:revision>1463</cp:revision>
  <dcterms:created xsi:type="dcterms:W3CDTF">2014-07-09T00:21:27Z</dcterms:created>
  <dcterms:modified xsi:type="dcterms:W3CDTF">2023-04-27T10:15:54Z</dcterms:modified>
</cp:coreProperties>
</file>