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25" d="100"/>
          <a:sy n="125" d="100"/>
        </p:scale>
        <p:origin x="1020" y="-24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B408-BEEC-4F57-9589-CF387D5F627B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1F74A-F58C-4FCB-8DE7-07EB6BF27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42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7FB1-4197-40DE-95FD-932CF9123E9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82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739FF-1F96-4A30-8F7D-7F2EE0B7811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38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5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7FB1-4197-40DE-95FD-932CF9123E9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8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739FF-1F96-4A30-8F7D-7F2EE0B7811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81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B182A-FB81-4731-98FF-8ACE19F4FA2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5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B182A-FB81-4731-98FF-8ACE19F4FA2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05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B182A-FB81-4731-98FF-8ACE19F4FA2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131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739FF-1F96-4A30-8F7D-7F2EE0B7811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50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3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9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85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6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96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9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37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1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49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3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C3BF2-E5DD-4116-BB73-230D57E39961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07BE2-955F-491D-B0DB-370B414877A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DC665A20-7E0D-400F-B92B-27EBB6618152}"/>
              </a:ext>
            </a:extLst>
          </p:cNvPr>
          <p:cNvSpPr/>
          <p:nvPr userDrawn="1"/>
        </p:nvSpPr>
        <p:spPr>
          <a:xfrm>
            <a:off x="-1" y="-1"/>
            <a:ext cx="12191999" cy="108000"/>
          </a:xfrm>
          <a:prstGeom prst="rect">
            <a:avLst/>
          </a:prstGeom>
          <a:solidFill>
            <a:srgbClr val="D22D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1A120511-EC84-431D-99E1-A2AD9D015816}"/>
              </a:ext>
            </a:extLst>
          </p:cNvPr>
          <p:cNvCxnSpPr>
            <a:cxnSpLocks/>
          </p:cNvCxnSpPr>
          <p:nvPr userDrawn="1"/>
        </p:nvCxnSpPr>
        <p:spPr>
          <a:xfrm>
            <a:off x="122903" y="6277356"/>
            <a:ext cx="11897301" cy="0"/>
          </a:xfrm>
          <a:prstGeom prst="line">
            <a:avLst/>
          </a:prstGeom>
          <a:ln w="9525" cmpd="sng">
            <a:solidFill>
              <a:srgbClr val="D22D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15132"/>
            <a:ext cx="1992844" cy="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CE8846B7-9B2A-413D-9636-5850489F368E}"/>
              </a:ext>
            </a:extLst>
          </p:cNvPr>
          <p:cNvSpPr/>
          <p:nvPr/>
        </p:nvSpPr>
        <p:spPr>
          <a:xfrm>
            <a:off x="0" y="6226233"/>
            <a:ext cx="12191999" cy="63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1099970"/>
            <a:ext cx="12192000" cy="4637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Glacier and </a:t>
            </a:r>
            <a:r>
              <a:rPr lang="en-GB" sz="3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snow melt contributions to streamflow on James Ross Island, Antarctic Peninsula</a:t>
            </a:r>
            <a:endParaRPr lang="en-GB" sz="32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000" b="1" dirty="0" smtClean="0"/>
              <a:t>Ondřej Nedělčev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Michael Matějka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, Kamil Láska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, </a:t>
            </a:r>
          </a:p>
          <a:p>
            <a:pPr algn="ctr"/>
            <a:r>
              <a:rPr lang="en-GB" sz="2000" dirty="0" smtClean="0"/>
              <a:t>Zbyněk Engel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Jan Kavan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and Michal Jeníček</a:t>
            </a:r>
            <a:r>
              <a:rPr lang="en-GB" sz="2000" baseline="30000" dirty="0" smtClean="0"/>
              <a:t>1</a:t>
            </a:r>
          </a:p>
          <a:p>
            <a:pPr algn="ctr"/>
            <a:endParaRPr lang="en-GB" sz="2000" baseline="30000" dirty="0" smtClean="0"/>
          </a:p>
          <a:p>
            <a:pPr algn="ctr"/>
            <a:r>
              <a:rPr lang="en-GB" baseline="30000" dirty="0" smtClean="0"/>
              <a:t>1</a:t>
            </a:r>
            <a:r>
              <a:rPr lang="en-GB" dirty="0" smtClean="0"/>
              <a:t>Charles University, Department of Physical Geography and Geoecology, Prague, Czechia</a:t>
            </a:r>
          </a:p>
          <a:p>
            <a:pPr algn="ctr"/>
            <a:r>
              <a:rPr lang="en-GB" baseline="30000" dirty="0" smtClean="0"/>
              <a:t>2</a:t>
            </a:r>
            <a:r>
              <a:rPr lang="en-GB" dirty="0" smtClean="0"/>
              <a:t>Masaryk University, Department of Geography, Brno, Czechia </a:t>
            </a:r>
          </a:p>
          <a:p>
            <a:pPr algn="ctr"/>
            <a:endParaRPr lang="cs-CZ" dirty="0" smtClean="0"/>
          </a:p>
          <a:p>
            <a:pPr algn="ctr"/>
            <a:endParaRPr lang="en-GB" dirty="0" smtClean="0"/>
          </a:p>
          <a:p>
            <a:pPr algn="ctr"/>
            <a:r>
              <a:rPr lang="en-GB" b="1" dirty="0" smtClean="0"/>
              <a:t>EGU General Assembly, Vienna</a:t>
            </a:r>
            <a:r>
              <a:rPr lang="cs-CZ" b="1" dirty="0" smtClean="0"/>
              <a:t>, </a:t>
            </a:r>
            <a:r>
              <a:rPr lang="en-GB" b="1" dirty="0"/>
              <a:t>26. </a:t>
            </a:r>
            <a:r>
              <a:rPr lang="cs-CZ" b="1" dirty="0"/>
              <a:t>4</a:t>
            </a:r>
            <a:r>
              <a:rPr lang="en-GB" b="1" dirty="0"/>
              <a:t>. 2023</a:t>
            </a:r>
            <a:endParaRPr lang="en-GB" b="1" dirty="0" smtClean="0"/>
          </a:p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xmlns="" id="{CBBC2244-4A4B-4DAB-9E22-E2889C7C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5B4A65D-1708-048E-994D-A52159A3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84" y="6464008"/>
            <a:ext cx="633658" cy="2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9327351-24FD-FB1A-F327-A1544C4CF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84" y="5576968"/>
            <a:ext cx="633600" cy="8870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0E543B1-68F6-CE4E-5F2C-348AD859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570" y="5143165"/>
            <a:ext cx="2762054" cy="835070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xmlns="" id="{0669842E-A53A-1961-9E31-BB36EE166308}"/>
              </a:ext>
            </a:extLst>
          </p:cNvPr>
          <p:cNvCxnSpPr/>
          <p:nvPr/>
        </p:nvCxnSpPr>
        <p:spPr>
          <a:xfrm>
            <a:off x="7159334" y="5126948"/>
            <a:ext cx="0" cy="8507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96" y="5042006"/>
            <a:ext cx="3871609" cy="994873"/>
          </a:xfrm>
          <a:prstGeom prst="rect">
            <a:avLst/>
          </a:prstGeom>
        </p:spPr>
      </p:pic>
      <p:pic>
        <p:nvPicPr>
          <p:cNvPr id="14" name="Picture 2" descr="Není k dispozici žádný popis fotky.">
            <a:extLst>
              <a:ext uri="{FF2B5EF4-FFF2-40B4-BE49-F238E27FC236}">
                <a16:creationId xmlns:a16="http://schemas.microsoft.com/office/drawing/2014/main" xmlns="" id="{E94E8B57-3F00-DD90-D900-76EC19102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08" y="5035442"/>
            <a:ext cx="1031465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669842E-A53A-1961-9E31-BB36EE166308}"/>
              </a:ext>
            </a:extLst>
          </p:cNvPr>
          <p:cNvCxnSpPr/>
          <p:nvPr/>
        </p:nvCxnSpPr>
        <p:spPr>
          <a:xfrm>
            <a:off x="2917534" y="5126948"/>
            <a:ext cx="0" cy="8507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919"/>
            <a:ext cx="12192000" cy="630156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3C9F7D0F-3708-40F4-B57E-342AE58D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A59B-2DFD-4202-BC98-CAE5AADF9410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79478D4D-29BA-4D5F-8B8C-71C9F2AB050D}"/>
              </a:ext>
            </a:extLst>
          </p:cNvPr>
          <p:cNvSpPr/>
          <p:nvPr/>
        </p:nvSpPr>
        <p:spPr>
          <a:xfrm>
            <a:off x="121905" y="159606"/>
            <a:ext cx="4051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>
                <a:ea typeface="Verdana" pitchFamily="34" charset="0"/>
                <a:cs typeface="Arial" panose="020B0604020202020204" pitchFamily="34" charset="0"/>
              </a:rPr>
              <a:t>research objectives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567380" y="3037016"/>
            <a:ext cx="159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8B48E6A5-D76B-AB1D-3405-CF29E34ED6C4}"/>
              </a:ext>
            </a:extLst>
          </p:cNvPr>
          <p:cNvSpPr txBox="1"/>
          <p:nvPr/>
        </p:nvSpPr>
        <p:spPr>
          <a:xfrm>
            <a:off x="9391635" y="1804914"/>
            <a:ext cx="2104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Rainfall</a:t>
            </a:r>
            <a:endParaRPr lang="cs-CZ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D0F91DD0-0BA6-6D3B-32B3-3F4AB950CCE4}"/>
              </a:ext>
            </a:extLst>
          </p:cNvPr>
          <p:cNvSpPr txBox="1"/>
          <p:nvPr/>
        </p:nvSpPr>
        <p:spPr>
          <a:xfrm>
            <a:off x="4396880" y="3999652"/>
            <a:ext cx="17857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Glacier</a:t>
            </a:r>
            <a:endParaRPr lang="cs-CZ" sz="4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10201627" y="3133950"/>
            <a:ext cx="484632" cy="1949496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Šipka dolů 26"/>
          <p:cNvSpPr/>
          <p:nvPr/>
        </p:nvSpPr>
        <p:spPr>
          <a:xfrm>
            <a:off x="5077352" y="5319628"/>
            <a:ext cx="484632" cy="700172"/>
          </a:xfrm>
          <a:prstGeom prst="downArrow">
            <a:avLst/>
          </a:prstGeom>
          <a:solidFill>
            <a:srgbClr val="13D1C8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Šipka dolů 28"/>
          <p:cNvSpPr/>
          <p:nvPr/>
        </p:nvSpPr>
        <p:spPr>
          <a:xfrm>
            <a:off x="8122111" y="4565039"/>
            <a:ext cx="484632" cy="1036815"/>
          </a:xfrm>
          <a:prstGeom prst="down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D0F91DD0-0BA6-6D3B-32B3-3F4AB950CCE4}"/>
              </a:ext>
            </a:extLst>
          </p:cNvPr>
          <p:cNvSpPr txBox="1"/>
          <p:nvPr/>
        </p:nvSpPr>
        <p:spPr>
          <a:xfrm>
            <a:off x="4428630" y="4482252"/>
            <a:ext cx="17857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</a:t>
            </a:r>
            <a:endParaRPr lang="en-GB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D0F91DD0-0BA6-6D3B-32B3-3F4AB950CCE4}"/>
              </a:ext>
            </a:extLst>
          </p:cNvPr>
          <p:cNvSpPr txBox="1"/>
          <p:nvPr/>
        </p:nvSpPr>
        <p:spPr>
          <a:xfrm>
            <a:off x="7471553" y="3584751"/>
            <a:ext cx="17857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</a:t>
            </a:r>
            <a:endParaRPr lang="en-GB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D0F91DD0-0BA6-6D3B-32B3-3F4AB950CCE4}"/>
              </a:ext>
            </a:extLst>
          </p:cNvPr>
          <p:cNvSpPr txBox="1"/>
          <p:nvPr/>
        </p:nvSpPr>
        <p:spPr>
          <a:xfrm>
            <a:off x="9551069" y="2356862"/>
            <a:ext cx="17857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runoff</a:t>
            </a:r>
            <a:endParaRPr lang="en-GB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8010463D-4CE5-4C74-AE47-7F95EE81C6E7}"/>
              </a:ext>
            </a:extLst>
          </p:cNvPr>
          <p:cNvSpPr txBox="1"/>
          <p:nvPr/>
        </p:nvSpPr>
        <p:spPr>
          <a:xfrm>
            <a:off x="415083" y="750458"/>
            <a:ext cx="11081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smtClean="0"/>
              <a:t>1) To reconstruct streamflow in small partly glaciated catchment</a:t>
            </a:r>
            <a:endParaRPr lang="en-GB" sz="32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0A39A9FD-089F-443F-B221-6C62265FD546}"/>
              </a:ext>
            </a:extLst>
          </p:cNvPr>
          <p:cNvSpPr txBox="1"/>
          <p:nvPr/>
        </p:nvSpPr>
        <p:spPr>
          <a:xfrm>
            <a:off x="401598" y="1593820"/>
            <a:ext cx="111081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2) To assess the inter-annual variations in rain, </a:t>
            </a:r>
            <a:r>
              <a:rPr lang="en-GB" sz="3200" dirty="0" smtClean="0"/>
              <a:t>snow</a:t>
            </a:r>
            <a:endParaRPr lang="cs-CZ" sz="3200" dirty="0" smtClean="0"/>
          </a:p>
          <a:p>
            <a:r>
              <a:rPr lang="en-GB" sz="3200" dirty="0" smtClean="0"/>
              <a:t>and </a:t>
            </a:r>
            <a:r>
              <a:rPr lang="en-GB" sz="3200" dirty="0"/>
              <a:t>glacier contributions to </a:t>
            </a:r>
            <a:r>
              <a:rPr lang="en-GB" sz="3200" dirty="0" smtClean="0"/>
              <a:t>streamflow</a:t>
            </a: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41363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687010"/>
            <a:ext cx="7865533" cy="55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36E67B9-0376-4BDB-98AA-15E61A7B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en-US" smtClean="0"/>
              <a:t>3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E0DD7DD1-9C88-4FB9-9780-6D99C0C9FCF7}"/>
              </a:ext>
            </a:extLst>
          </p:cNvPr>
          <p:cNvSpPr/>
          <p:nvPr/>
        </p:nvSpPr>
        <p:spPr>
          <a:xfrm>
            <a:off x="251411" y="181072"/>
            <a:ext cx="8042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cap="all" dirty="0" smtClean="0">
                <a:ea typeface="Verdana" pitchFamily="34" charset="0"/>
                <a:cs typeface="Verdana" pitchFamily="34" charset="0"/>
              </a:rPr>
              <a:t>James </a:t>
            </a:r>
            <a:r>
              <a:rPr lang="en-GB" sz="3200" b="1" cap="all" dirty="0">
                <a:ea typeface="Verdana" pitchFamily="34" charset="0"/>
                <a:cs typeface="Verdana" pitchFamily="34" charset="0"/>
              </a:rPr>
              <a:t>Ross Island, Antarctic Peninsula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0DA36C83-266F-DEA0-6ABD-3EBDEA43F491}"/>
              </a:ext>
            </a:extLst>
          </p:cNvPr>
          <p:cNvSpPr txBox="1">
            <a:spLocks/>
          </p:cNvSpPr>
          <p:nvPr/>
        </p:nvSpPr>
        <p:spPr>
          <a:xfrm>
            <a:off x="296236" y="1200019"/>
            <a:ext cx="4631315" cy="48013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b="1" dirty="0" smtClean="0"/>
              <a:t>Johan Gregor Mendel Station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 smtClean="0"/>
              <a:t>Seasonal operation (Jan-Mar)</a:t>
            </a:r>
            <a:endParaRPr lang="en-GB" sz="24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b="1" dirty="0" smtClean="0"/>
              <a:t>Triangular catchment</a:t>
            </a:r>
            <a:endParaRPr lang="en-GB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 smtClean="0"/>
              <a:t>Area: 2.8  km</a:t>
            </a:r>
            <a:r>
              <a:rPr lang="en-GB" sz="2400" baseline="30000" dirty="0" smtClean="0"/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 smtClean="0"/>
              <a:t>Glaciated: 28%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 smtClean="0"/>
              <a:t>Discharge:</a:t>
            </a:r>
            <a:br>
              <a:rPr lang="en-GB" sz="2400" dirty="0" smtClean="0"/>
            </a:br>
            <a:r>
              <a:rPr lang="en-GB" sz="2400" dirty="0" smtClean="0"/>
              <a:t>February and March 2018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 smtClean="0"/>
              <a:t>Seasonal </a:t>
            </a:r>
            <a:r>
              <a:rPr lang="cs-CZ" sz="2400" dirty="0" err="1" smtClean="0"/>
              <a:t>glacier</a:t>
            </a:r>
            <a:r>
              <a:rPr lang="cs-CZ" sz="2400" dirty="0" smtClean="0"/>
              <a:t> </a:t>
            </a:r>
            <a:r>
              <a:rPr lang="en-GB" sz="2400" dirty="0" smtClean="0"/>
              <a:t>ablation:</a:t>
            </a:r>
            <a:br>
              <a:rPr lang="en-GB" sz="2400" dirty="0" smtClean="0"/>
            </a:br>
            <a:r>
              <a:rPr lang="en-GB" sz="2400" dirty="0" smtClean="0"/>
              <a:t> 2014–2020</a:t>
            </a:r>
          </a:p>
        </p:txBody>
      </p:sp>
    </p:spTree>
    <p:extLst>
      <p:ext uri="{BB962C8B-B14F-4D97-AF65-F5344CB8AC3E}">
        <p14:creationId xmlns:p14="http://schemas.microsoft.com/office/powerpoint/2010/main" val="3144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51411" y="181072"/>
            <a:ext cx="4874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 smtClean="0">
                <a:ea typeface="Verdana" pitchFamily="34" charset="0"/>
                <a:cs typeface="Verdana" pitchFamily="34" charset="0"/>
              </a:rPr>
              <a:t>Hydrological modeling</a:t>
            </a:r>
            <a:endParaRPr lang="en-US" sz="3200" b="1" cap="all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95" y="765847"/>
            <a:ext cx="6012349" cy="505996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B7D5E77-C219-4D12-AC31-690FEB77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en-US" smtClean="0"/>
              <a:t>4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600B00E-7458-4D64-90E7-93FCD81454D3}"/>
              </a:ext>
            </a:extLst>
          </p:cNvPr>
          <p:cNvSpPr/>
          <p:nvPr/>
        </p:nvSpPr>
        <p:spPr>
          <a:xfrm>
            <a:off x="251411" y="1166883"/>
            <a:ext cx="543818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HBV-light model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Daily step 2011-2021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Driven by: </a:t>
            </a:r>
            <a:br>
              <a:rPr lang="en-GB" sz="2400" dirty="0" smtClean="0"/>
            </a:br>
            <a:r>
              <a:rPr lang="en-GB" sz="2400" dirty="0" smtClean="0"/>
              <a:t>Measured air temperature</a:t>
            </a:r>
            <a:br>
              <a:rPr lang="en-GB" sz="2400" dirty="0" smtClean="0"/>
            </a:br>
            <a:r>
              <a:rPr lang="en-GB" sz="2400" dirty="0" smtClean="0"/>
              <a:t>Simulated precipitation (WRF, ERA5)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Calibration against:</a:t>
            </a:r>
            <a:br>
              <a:rPr lang="en-GB" sz="2400" dirty="0" smtClean="0"/>
            </a:br>
            <a:r>
              <a:rPr lang="en-GB" sz="2400" dirty="0" smtClean="0"/>
              <a:t>Measured </a:t>
            </a:r>
            <a:r>
              <a:rPr lang="en-GB" sz="2400" dirty="0" smtClean="0"/>
              <a:t>s</a:t>
            </a:r>
            <a:r>
              <a:rPr lang="en-GB" sz="2400" dirty="0" smtClean="0"/>
              <a:t>treamflow</a:t>
            </a:r>
            <a:br>
              <a:rPr lang="en-GB" sz="2400" dirty="0" smtClean="0"/>
            </a:br>
            <a:r>
              <a:rPr lang="en-GB" sz="2400" dirty="0" smtClean="0"/>
              <a:t>Measured </a:t>
            </a:r>
            <a:r>
              <a:rPr lang="en-GB" sz="2400" dirty="0" smtClean="0"/>
              <a:t>g</a:t>
            </a:r>
            <a:r>
              <a:rPr lang="en-GB" sz="2400" dirty="0" smtClean="0"/>
              <a:t>lacier ablation</a:t>
            </a:r>
            <a:endParaRPr lang="en-GB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13340" y="5683955"/>
            <a:ext cx="628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Source</a:t>
            </a:r>
            <a:r>
              <a:rPr lang="cs-CZ" dirty="0"/>
              <a:t>: </a:t>
            </a:r>
            <a:endParaRPr lang="cs-CZ" dirty="0" smtClean="0"/>
          </a:p>
          <a:p>
            <a:pPr algn="r"/>
            <a:r>
              <a:rPr lang="cs-CZ" dirty="0" smtClean="0"/>
              <a:t>https</a:t>
            </a:r>
            <a:r>
              <a:rPr lang="cs-CZ" dirty="0"/>
              <a:t>://</a:t>
            </a:r>
            <a:r>
              <a:rPr lang="cs-CZ" dirty="0" smtClean="0"/>
              <a:t>www.geo.uzh.ch/en/units/h2k/Services/HBV-Model.html</a:t>
            </a:r>
            <a:endParaRPr lang="en-GB" dirty="0"/>
          </a:p>
        </p:txBody>
      </p:sp>
      <p:sp>
        <p:nvSpPr>
          <p:cNvPr id="2" name="TextovéPole 1"/>
          <p:cNvSpPr txBox="1"/>
          <p:nvPr/>
        </p:nvSpPr>
        <p:spPr>
          <a:xfrm>
            <a:off x="5813340" y="527039"/>
            <a:ext cx="197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HBV-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3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B7FDADB5-73A0-0C6E-07F6-8E4E4BA4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cs-CZ" smtClean="0"/>
              <a:t>5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15A2A4B4-E567-3027-83B3-034155DDE55D}"/>
              </a:ext>
            </a:extLst>
          </p:cNvPr>
          <p:cNvSpPr/>
          <p:nvPr/>
        </p:nvSpPr>
        <p:spPr>
          <a:xfrm>
            <a:off x="251411" y="181072"/>
            <a:ext cx="3423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cap="all" dirty="0" smtClean="0">
                <a:ea typeface="Verdana" pitchFamily="34" charset="0"/>
                <a:cs typeface="Verdana" pitchFamily="34" charset="0"/>
              </a:rPr>
              <a:t>Monthly runoff</a:t>
            </a:r>
            <a:endParaRPr lang="en-GB" sz="3200" b="1" cap="all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F7C2D402-4195-992B-4311-58EC3C8232E4}"/>
              </a:ext>
            </a:extLst>
          </p:cNvPr>
          <p:cNvSpPr txBox="1"/>
          <p:nvPr/>
        </p:nvSpPr>
        <p:spPr>
          <a:xfrm>
            <a:off x="7506102" y="943874"/>
            <a:ext cx="4821364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600" b="1" dirty="0" smtClean="0"/>
              <a:t>Average contribution to streamflow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600" dirty="0" smtClean="0"/>
              <a:t>Snow </a:t>
            </a:r>
            <a:r>
              <a:rPr lang="en-GB" sz="2600" dirty="0"/>
              <a:t>runoff: 53%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Glacier runoff: 41%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Rainfall runoff: 6%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cs-CZ" sz="2600" dirty="0" smtClean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93 % of the runoff occurred  from October to </a:t>
            </a:r>
            <a:r>
              <a:rPr lang="en-GB" sz="2600" dirty="0" smtClean="0"/>
              <a:t>April</a:t>
            </a:r>
            <a:endParaRPr lang="en-GB" sz="2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7" y="931122"/>
            <a:ext cx="7079506" cy="524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cs-CZ" smtClean="0"/>
              <a:t>6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ADB3EC05-2285-303D-7164-84D06084D527}"/>
              </a:ext>
            </a:extLst>
          </p:cNvPr>
          <p:cNvSpPr/>
          <p:nvPr/>
        </p:nvSpPr>
        <p:spPr>
          <a:xfrm>
            <a:off x="251411" y="181072"/>
            <a:ext cx="4981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cap="all" dirty="0" smtClean="0">
                <a:ea typeface="Verdana" pitchFamily="34" charset="0"/>
                <a:cs typeface="Verdana" pitchFamily="34" charset="0"/>
              </a:rPr>
              <a:t>Inter-annual variability</a:t>
            </a:r>
            <a:endParaRPr lang="en-GB" sz="3200" b="1" cap="all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944473"/>
            <a:ext cx="12096044" cy="47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ovéPole 7"/>
          <p:cNvSpPr txBox="1"/>
          <p:nvPr/>
        </p:nvSpPr>
        <p:spPr>
          <a:xfrm>
            <a:off x="7263157" y="807071"/>
            <a:ext cx="398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Glacier runoff dominant year</a:t>
            </a:r>
          </a:p>
          <a:p>
            <a:pPr algn="ctr"/>
            <a:r>
              <a:rPr lang="en-GB" dirty="0" smtClean="0"/>
              <a:t>Glacier runoff: 58 %, snow runoff: 37%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76517" y="810776"/>
            <a:ext cx="394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Snow runoff dominant year</a:t>
            </a:r>
          </a:p>
          <a:p>
            <a:pPr algn="ctr"/>
            <a:r>
              <a:rPr lang="en-GB" dirty="0" smtClean="0"/>
              <a:t>Glacier runoff: 21 %, snow runoff: 74 %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9" y="1502036"/>
            <a:ext cx="5627165" cy="468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45" y="1502036"/>
            <a:ext cx="562716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1" y="717333"/>
            <a:ext cx="4430578" cy="3132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92A0B914-871B-B066-495A-A16AFA37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en-US" smtClean="0"/>
              <a:t>7</a:t>
            </a:fld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ADB3EC05-2285-303D-7164-84D06084D527}"/>
              </a:ext>
            </a:extLst>
          </p:cNvPr>
          <p:cNvSpPr/>
          <p:nvPr/>
        </p:nvSpPr>
        <p:spPr>
          <a:xfrm>
            <a:off x="251411" y="181072"/>
            <a:ext cx="8083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cap="all" dirty="0">
                <a:ea typeface="Verdana" pitchFamily="34" charset="0"/>
                <a:cs typeface="Verdana" pitchFamily="34" charset="0"/>
              </a:rPr>
              <a:t>Impact of Climate </a:t>
            </a:r>
            <a:r>
              <a:rPr lang="en-GB" sz="3200" b="1" cap="all" dirty="0" smtClean="0">
                <a:ea typeface="Verdana" pitchFamily="34" charset="0"/>
                <a:cs typeface="Verdana" pitchFamily="34" charset="0"/>
              </a:rPr>
              <a:t>on </a:t>
            </a:r>
            <a:r>
              <a:rPr lang="en-GB" sz="3200" b="1" cap="all" dirty="0">
                <a:ea typeface="Verdana" pitchFamily="34" charset="0"/>
                <a:cs typeface="Verdana" pitchFamily="34" charset="0"/>
              </a:rPr>
              <a:t>runoff variability </a:t>
            </a:r>
            <a:endParaRPr lang="en-US" sz="3200" b="1" cap="all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07" y="717333"/>
            <a:ext cx="4408569" cy="31320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240750" y="717332"/>
            <a:ext cx="1093137" cy="1698795"/>
          </a:xfrm>
          <a:prstGeom prst="rect">
            <a:avLst/>
          </a:prstGeom>
          <a:noFill/>
          <a:ln w="38100">
            <a:solidFill>
              <a:srgbClr val="E63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766715" y="1960778"/>
            <a:ext cx="2013548" cy="1273076"/>
          </a:xfrm>
          <a:prstGeom prst="rect">
            <a:avLst/>
          </a:prstGeom>
          <a:noFill/>
          <a:ln w="38100">
            <a:solidFill>
              <a:srgbClr val="E63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46" y="3345019"/>
            <a:ext cx="4252300" cy="3132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472402" y="4621089"/>
            <a:ext cx="2021218" cy="1300210"/>
          </a:xfrm>
          <a:prstGeom prst="rect">
            <a:avLst/>
          </a:prstGeom>
          <a:noFill/>
          <a:ln w="38100">
            <a:solidFill>
              <a:srgbClr val="E63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0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320296"/>
            <a:ext cx="10515600" cy="4351338"/>
          </a:xfrm>
        </p:spPr>
        <p:txBody>
          <a:bodyPr/>
          <a:lstStyle/>
          <a:p>
            <a:r>
              <a:rPr lang="en-GB" dirty="0" smtClean="0"/>
              <a:t>Runoff  regime with two peaks</a:t>
            </a:r>
          </a:p>
          <a:p>
            <a:pPr lvl="1"/>
            <a:r>
              <a:rPr lang="en-GB" dirty="0" smtClean="0"/>
              <a:t>spring snowmelt</a:t>
            </a:r>
          </a:p>
          <a:p>
            <a:pPr lvl="1"/>
            <a:r>
              <a:rPr lang="en-GB" dirty="0" smtClean="0"/>
              <a:t>summer glacier melt</a:t>
            </a:r>
          </a:p>
          <a:p>
            <a:r>
              <a:rPr lang="en-GB" dirty="0" smtClean="0"/>
              <a:t>Snow runoff is the main contributor to streamflow</a:t>
            </a:r>
          </a:p>
          <a:p>
            <a:endParaRPr lang="en-GB" dirty="0" smtClean="0"/>
          </a:p>
          <a:p>
            <a:r>
              <a:rPr lang="en-GB" dirty="0" smtClean="0"/>
              <a:t>Snow contributed more in colder years with higher precipitation</a:t>
            </a:r>
          </a:p>
          <a:p>
            <a:endParaRPr lang="en-GB" dirty="0" smtClean="0"/>
          </a:p>
          <a:p>
            <a:r>
              <a:rPr lang="en-GB" dirty="0" smtClean="0"/>
              <a:t>Glacier contributed more in warmer years with less precipitation</a:t>
            </a:r>
          </a:p>
          <a:p>
            <a:endParaRPr lang="en-GB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cs-CZ" smtClean="0"/>
              <a:t>8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ADB3EC05-2285-303D-7164-84D06084D527}"/>
              </a:ext>
            </a:extLst>
          </p:cNvPr>
          <p:cNvSpPr/>
          <p:nvPr/>
        </p:nvSpPr>
        <p:spPr>
          <a:xfrm>
            <a:off x="251411" y="181072"/>
            <a:ext cx="2641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cap="all" dirty="0" smtClean="0">
                <a:ea typeface="Verdana" pitchFamily="34" charset="0"/>
                <a:cs typeface="Verdana" pitchFamily="34" charset="0"/>
              </a:rPr>
              <a:t>Conclusions</a:t>
            </a:r>
            <a:endParaRPr lang="en-GB" sz="3200" b="1" cap="all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5431488"/>
            <a:ext cx="12264044" cy="142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\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67E02432-AB0A-4601-8EB2-9FDA1D14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22EC-EF75-4C77-88E5-5004BFAD02A1}" type="slidenum">
              <a:rPr lang="cs-CZ" smtClean="0"/>
              <a:t>9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06" y="5281564"/>
            <a:ext cx="5974423" cy="157643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601728" y="5431056"/>
            <a:ext cx="5298245" cy="15388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/>
              <a:t>RESEARCH GROUP OF HYDROLOGY</a:t>
            </a:r>
          </a:p>
          <a:p>
            <a:r>
              <a:rPr lang="cs-CZ" sz="1600" dirty="0" err="1" smtClean="0"/>
              <a:t>Faculty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Science, Charles University, Prague</a:t>
            </a:r>
          </a:p>
          <a:p>
            <a:r>
              <a:rPr lang="cs-CZ" sz="1600" dirty="0" smtClean="0"/>
              <a:t>https://hydro.natur.cuni.cz</a:t>
            </a:r>
          </a:p>
          <a:p>
            <a:r>
              <a:rPr lang="cs-CZ" sz="1600" dirty="0" smtClean="0"/>
              <a:t>ondrej.nedelcev@natur.cuni.cz</a:t>
            </a:r>
          </a:p>
          <a:p>
            <a:endParaRPr lang="cs-CZ" sz="16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032"/>
            <a:ext cx="12240000" cy="688704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0940481" y="5401008"/>
            <a:ext cx="123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EGU23-8748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231" y="5655494"/>
            <a:ext cx="1146139" cy="1146139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1A120511-EC84-431D-99E1-A2AD9D015816}"/>
              </a:ext>
            </a:extLst>
          </p:cNvPr>
          <p:cNvCxnSpPr>
            <a:cxnSpLocks/>
          </p:cNvCxnSpPr>
          <p:nvPr/>
        </p:nvCxnSpPr>
        <p:spPr>
          <a:xfrm>
            <a:off x="-50800" y="5401008"/>
            <a:ext cx="12314844" cy="2588"/>
          </a:xfrm>
          <a:prstGeom prst="line">
            <a:avLst/>
          </a:prstGeom>
          <a:ln w="9525" cmpd="sng">
            <a:solidFill>
              <a:srgbClr val="D22D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99" y="5504905"/>
            <a:ext cx="2849044" cy="1283118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0669842E-A53A-1961-9E31-BB36EE166308}"/>
              </a:ext>
            </a:extLst>
          </p:cNvPr>
          <p:cNvCxnSpPr/>
          <p:nvPr/>
        </p:nvCxnSpPr>
        <p:spPr>
          <a:xfrm>
            <a:off x="7932067" y="5513254"/>
            <a:ext cx="0" cy="1260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7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274</Words>
  <Application>Microsoft Office PowerPoint</Application>
  <PresentationFormat>Širokoúhlá obrazovka</PresentationFormat>
  <Paragraphs>82</Paragraphs>
  <Slides>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Verdana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Nedělčev</dc:creator>
  <cp:lastModifiedBy>Ondřej Nedělčev</cp:lastModifiedBy>
  <cp:revision>8</cp:revision>
  <dcterms:created xsi:type="dcterms:W3CDTF">2023-04-24T15:38:28Z</dcterms:created>
  <dcterms:modified xsi:type="dcterms:W3CDTF">2023-04-25T06:16:04Z</dcterms:modified>
</cp:coreProperties>
</file>