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4"/>
  </p:notesMasterIdLst>
  <p:sldIdLst>
    <p:sldId id="278" r:id="rId5"/>
    <p:sldId id="279" r:id="rId6"/>
    <p:sldId id="303" r:id="rId7"/>
    <p:sldId id="315" r:id="rId8"/>
    <p:sldId id="288" r:id="rId9"/>
    <p:sldId id="370" r:id="rId10"/>
    <p:sldId id="326" r:id="rId11"/>
    <p:sldId id="330" r:id="rId12"/>
    <p:sldId id="300" r:id="rId13"/>
    <p:sldId id="289" r:id="rId14"/>
    <p:sldId id="368" r:id="rId15"/>
    <p:sldId id="316" r:id="rId16"/>
    <p:sldId id="348" r:id="rId17"/>
    <p:sldId id="355" r:id="rId18"/>
    <p:sldId id="287" r:id="rId19"/>
    <p:sldId id="299" r:id="rId20"/>
    <p:sldId id="357" r:id="rId21"/>
    <p:sldId id="304" r:id="rId22"/>
    <p:sldId id="280" r:id="rId23"/>
    <p:sldId id="312" r:id="rId24"/>
    <p:sldId id="313" r:id="rId25"/>
    <p:sldId id="314" r:id="rId26"/>
    <p:sldId id="311" r:id="rId27"/>
    <p:sldId id="359" r:id="rId28"/>
    <p:sldId id="322" r:id="rId29"/>
    <p:sldId id="323" r:id="rId30"/>
    <p:sldId id="324" r:id="rId31"/>
    <p:sldId id="325" r:id="rId32"/>
    <p:sldId id="358" r:id="rId33"/>
    <p:sldId id="351" r:id="rId34"/>
    <p:sldId id="371" r:id="rId35"/>
    <p:sldId id="352" r:id="rId36"/>
    <p:sldId id="298" r:id="rId37"/>
    <p:sldId id="364" r:id="rId38"/>
    <p:sldId id="353" r:id="rId39"/>
    <p:sldId id="365" r:id="rId40"/>
    <p:sldId id="354" r:id="rId41"/>
    <p:sldId id="366" r:id="rId42"/>
    <p:sldId id="367" r:id="rId43"/>
  </p:sldIdLst>
  <p:sldSz cx="12192000" cy="6858000"/>
  <p:notesSz cx="6858000" cy="9144000"/>
  <p:embeddedFontLst>
    <p:embeddedFont>
      <p:font typeface="Avenir Next LT Pro" panose="020B0504020202020204" pitchFamily="34" charset="0"/>
      <p:regular r:id="rId45"/>
      <p:bold r:id="rId46"/>
      <p:italic r:id="rId47"/>
      <p:boldItalic r:id="rId48"/>
    </p:embeddedFont>
    <p:embeddedFont>
      <p:font typeface="Avenir Next LT Pro Demi" panose="020B0704020202020204" pitchFamily="34" charset="0"/>
      <p:bold r:id="rId49"/>
      <p:boldItalic r:id="rId50"/>
    </p:embeddedFont>
    <p:embeddedFont>
      <p:font typeface="Calibri" panose="020F0502020204030204"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BE4"/>
    <a:srgbClr val="FFFFFF"/>
    <a:srgbClr val="4B8A51"/>
    <a:srgbClr val="4D7F64"/>
    <a:srgbClr val="0E4627"/>
    <a:srgbClr val="171695"/>
    <a:srgbClr val="F1EFE7"/>
    <a:srgbClr val="325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720" autoAdjust="0"/>
  </p:normalViewPr>
  <p:slideViewPr>
    <p:cSldViewPr snapToGrid="0">
      <p:cViewPr varScale="1">
        <p:scale>
          <a:sx n="64" d="100"/>
          <a:sy n="64" d="100"/>
        </p:scale>
        <p:origin x="14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hild Bieltvedt Skeie" userId="970760c8-13cf-46f4-8023-3ae50286be3f" providerId="ADAL" clId="{7C9D495E-641E-4B7E-B2F4-5053C987D765}"/>
    <pc:docChg chg="modSld">
      <pc:chgData name="Ragnhild Bieltvedt Skeie" userId="970760c8-13cf-46f4-8023-3ae50286be3f" providerId="ADAL" clId="{7C9D495E-641E-4B7E-B2F4-5053C987D765}" dt="2023-04-24T08:22:51.028" v="3" actId="6549"/>
      <pc:docMkLst>
        <pc:docMk/>
      </pc:docMkLst>
      <pc:sldChg chg="modNotesTx">
        <pc:chgData name="Ragnhild Bieltvedt Skeie" userId="970760c8-13cf-46f4-8023-3ae50286be3f" providerId="ADAL" clId="{7C9D495E-641E-4B7E-B2F4-5053C987D765}" dt="2023-04-24T08:22:05.200" v="1" actId="20577"/>
        <pc:sldMkLst>
          <pc:docMk/>
          <pc:sldMk cId="2769356106" sldId="288"/>
        </pc:sldMkLst>
      </pc:sldChg>
      <pc:sldChg chg="modNotesTx">
        <pc:chgData name="Ragnhild Bieltvedt Skeie" userId="970760c8-13cf-46f4-8023-3ae50286be3f" providerId="ADAL" clId="{7C9D495E-641E-4B7E-B2F4-5053C987D765}" dt="2023-04-24T08:21:59.934" v="0" actId="20577"/>
        <pc:sldMkLst>
          <pc:docMk/>
          <pc:sldMk cId="545254225" sldId="303"/>
        </pc:sldMkLst>
      </pc:sldChg>
      <pc:sldChg chg="modNotesTx">
        <pc:chgData name="Ragnhild Bieltvedt Skeie" userId="970760c8-13cf-46f4-8023-3ae50286be3f" providerId="ADAL" clId="{7C9D495E-641E-4B7E-B2F4-5053C987D765}" dt="2023-04-24T08:22:30.157" v="2" actId="20577"/>
        <pc:sldMkLst>
          <pc:docMk/>
          <pc:sldMk cId="1380659918" sldId="316"/>
        </pc:sldMkLst>
      </pc:sldChg>
      <pc:sldChg chg="modNotesTx">
        <pc:chgData name="Ragnhild Bieltvedt Skeie" userId="970760c8-13cf-46f4-8023-3ae50286be3f" providerId="ADAL" clId="{7C9D495E-641E-4B7E-B2F4-5053C987D765}" dt="2023-04-24T08:22:51.028" v="3" actId="6549"/>
        <pc:sldMkLst>
          <pc:docMk/>
          <pc:sldMk cId="2581691505" sldId="3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99280-68E1-4EC2-AC5B-CA03E228B936}" type="datetimeFigureOut">
              <a:rPr lang="en-GB" smtClean="0"/>
              <a:t>21/04/2023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DBA5B-E740-49FB-8973-615FF21B45CD}" type="slidenum">
              <a:rPr lang="en-GB" smtClean="0"/>
              <a:t>‹#›</a:t>
            </a:fld>
            <a:endParaRPr lang="en-GB"/>
          </a:p>
        </p:txBody>
      </p:sp>
    </p:spTree>
    <p:extLst>
      <p:ext uri="{BB962C8B-B14F-4D97-AF65-F5344CB8AC3E}">
        <p14:creationId xmlns:p14="http://schemas.microsoft.com/office/powerpoint/2010/main" val="2649990306"/>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4FDBA5B-E740-49FB-8973-615FF21B45CD}" type="slidenum">
              <a:rPr lang="en-GB" smtClean="0"/>
              <a:t>2</a:t>
            </a:fld>
            <a:endParaRPr lang="en-GB"/>
          </a:p>
        </p:txBody>
      </p:sp>
    </p:spTree>
    <p:extLst>
      <p:ext uri="{BB962C8B-B14F-4D97-AF65-F5344CB8AC3E}">
        <p14:creationId xmlns:p14="http://schemas.microsoft.com/office/powerpoint/2010/main" val="25684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32</a:t>
            </a:fld>
            <a:endParaRPr lang="en-GB"/>
          </a:p>
        </p:txBody>
      </p:sp>
    </p:spTree>
    <p:extLst>
      <p:ext uri="{BB962C8B-B14F-4D97-AF65-F5344CB8AC3E}">
        <p14:creationId xmlns:p14="http://schemas.microsoft.com/office/powerpoint/2010/main" val="232015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35</a:t>
            </a:fld>
            <a:endParaRPr lang="en-GB"/>
          </a:p>
        </p:txBody>
      </p:sp>
    </p:spTree>
    <p:extLst>
      <p:ext uri="{BB962C8B-B14F-4D97-AF65-F5344CB8AC3E}">
        <p14:creationId xmlns:p14="http://schemas.microsoft.com/office/powerpoint/2010/main" val="2486263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37</a:t>
            </a:fld>
            <a:endParaRPr lang="en-GB"/>
          </a:p>
        </p:txBody>
      </p:sp>
    </p:spTree>
    <p:extLst>
      <p:ext uri="{BB962C8B-B14F-4D97-AF65-F5344CB8AC3E}">
        <p14:creationId xmlns:p14="http://schemas.microsoft.com/office/powerpoint/2010/main" val="204605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39</a:t>
            </a:fld>
            <a:endParaRPr lang="en-GB"/>
          </a:p>
        </p:txBody>
      </p:sp>
    </p:spTree>
    <p:extLst>
      <p:ext uri="{BB962C8B-B14F-4D97-AF65-F5344CB8AC3E}">
        <p14:creationId xmlns:p14="http://schemas.microsoft.com/office/powerpoint/2010/main" val="271064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3</a:t>
            </a:fld>
            <a:endParaRPr lang="en-GB"/>
          </a:p>
        </p:txBody>
      </p:sp>
    </p:spTree>
    <p:extLst>
      <p:ext uri="{BB962C8B-B14F-4D97-AF65-F5344CB8AC3E}">
        <p14:creationId xmlns:p14="http://schemas.microsoft.com/office/powerpoint/2010/main" val="265346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5</a:t>
            </a:fld>
            <a:endParaRPr lang="en-GB"/>
          </a:p>
        </p:txBody>
      </p:sp>
    </p:spTree>
    <p:extLst>
      <p:ext uri="{BB962C8B-B14F-4D97-AF65-F5344CB8AC3E}">
        <p14:creationId xmlns:p14="http://schemas.microsoft.com/office/powerpoint/2010/main" val="8539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7</a:t>
            </a:fld>
            <a:endParaRPr lang="en-GB"/>
          </a:p>
        </p:txBody>
      </p:sp>
    </p:spTree>
    <p:extLst>
      <p:ext uri="{BB962C8B-B14F-4D97-AF65-F5344CB8AC3E}">
        <p14:creationId xmlns:p14="http://schemas.microsoft.com/office/powerpoint/2010/main" val="78591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10</a:t>
            </a:fld>
            <a:endParaRPr lang="en-GB"/>
          </a:p>
        </p:txBody>
      </p:sp>
    </p:spTree>
    <p:extLst>
      <p:ext uri="{BB962C8B-B14F-4D97-AF65-F5344CB8AC3E}">
        <p14:creationId xmlns:p14="http://schemas.microsoft.com/office/powerpoint/2010/main" val="36130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12</a:t>
            </a:fld>
            <a:endParaRPr lang="en-GB"/>
          </a:p>
        </p:txBody>
      </p:sp>
    </p:spTree>
    <p:extLst>
      <p:ext uri="{BB962C8B-B14F-4D97-AF65-F5344CB8AC3E}">
        <p14:creationId xmlns:p14="http://schemas.microsoft.com/office/powerpoint/2010/main" val="193796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94FDBA5B-E740-49FB-8973-615FF21B45CD}" type="slidenum">
              <a:rPr lang="en-GB" smtClean="0"/>
              <a:t>15</a:t>
            </a:fld>
            <a:endParaRPr lang="en-GB"/>
          </a:p>
        </p:txBody>
      </p:sp>
    </p:spTree>
    <p:extLst>
      <p:ext uri="{BB962C8B-B14F-4D97-AF65-F5344CB8AC3E}">
        <p14:creationId xmlns:p14="http://schemas.microsoft.com/office/powerpoint/2010/main" val="137961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28</a:t>
            </a:fld>
            <a:endParaRPr lang="en-GB"/>
          </a:p>
        </p:txBody>
      </p:sp>
    </p:spTree>
    <p:extLst>
      <p:ext uri="{BB962C8B-B14F-4D97-AF65-F5344CB8AC3E}">
        <p14:creationId xmlns:p14="http://schemas.microsoft.com/office/powerpoint/2010/main" val="95477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FDBA5B-E740-49FB-8973-615FF21B45CD}" type="slidenum">
              <a:rPr lang="en-GB" smtClean="0"/>
              <a:t>30</a:t>
            </a:fld>
            <a:endParaRPr lang="en-GB"/>
          </a:p>
        </p:txBody>
      </p:sp>
    </p:spTree>
    <p:extLst>
      <p:ext uri="{BB962C8B-B14F-4D97-AF65-F5344CB8AC3E}">
        <p14:creationId xmlns:p14="http://schemas.microsoft.com/office/powerpoint/2010/main" val="1283951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Bilde">
    <p:spTree>
      <p:nvGrpSpPr>
        <p:cNvPr id="1" name=""/>
        <p:cNvGrpSpPr/>
        <p:nvPr/>
      </p:nvGrpSpPr>
      <p:grpSpPr>
        <a:xfrm>
          <a:off x="0" y="0"/>
          <a:ext cx="0" cy="0"/>
          <a:chOff x="0" y="0"/>
          <a:chExt cx="0" cy="0"/>
        </a:xfrm>
      </p:grpSpPr>
      <p:pic>
        <p:nvPicPr>
          <p:cNvPr id="8" name="Picture 7" descr="Text&#10;&#10;Description automatically generated with low confidence" hidden="1">
            <a:extLst>
              <a:ext uri="{FF2B5EF4-FFF2-40B4-BE49-F238E27FC236}">
                <a16:creationId xmlns:a16="http://schemas.microsoft.com/office/drawing/2014/main" id="{774CA23A-309A-4751-93B1-56BC6F8C0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10" name="Picture Placeholder 9">
            <a:extLst>
              <a:ext uri="{FF2B5EF4-FFF2-40B4-BE49-F238E27FC236}">
                <a16:creationId xmlns:a16="http://schemas.microsoft.com/office/drawing/2014/main" id="{9FAF5995-9017-444D-9E57-0338DA9DCE91}"/>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13F5CA67-85F6-4ED3-8A80-BA4091EDE173}"/>
              </a:ext>
            </a:extLst>
          </p:cNvPr>
          <p:cNvSpPr>
            <a:spLocks noGrp="1"/>
          </p:cNvSpPr>
          <p:nvPr>
            <p:ph type="body" sz="quarter" idx="11" hasCustomPrompt="1"/>
          </p:nvPr>
        </p:nvSpPr>
        <p:spPr>
          <a:xfrm>
            <a:off x="441469" y="443604"/>
            <a:ext cx="1853484" cy="330303"/>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dirty="0"/>
              <a:t> </a:t>
            </a:r>
            <a:endParaRPr lang="en-GB" dirty="0"/>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sp>
        <p:nvSpPr>
          <p:cNvPr id="31" name="Title 1">
            <a:extLst>
              <a:ext uri="{FF2B5EF4-FFF2-40B4-BE49-F238E27FC236}">
                <a16:creationId xmlns:a16="http://schemas.microsoft.com/office/drawing/2014/main" id="{43256731-132D-4ACA-B141-DBB627A011F3}"/>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dirty="0"/>
          </a:p>
        </p:txBody>
      </p:sp>
      <p:sp>
        <p:nvSpPr>
          <p:cNvPr id="32" name="Subtitle 2">
            <a:extLst>
              <a:ext uri="{FF2B5EF4-FFF2-40B4-BE49-F238E27FC236}">
                <a16:creationId xmlns:a16="http://schemas.microsoft.com/office/drawing/2014/main" id="{BD9D7E17-F998-4777-B47C-1EF7F480EED1}"/>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dirty="0"/>
          </a:p>
        </p:txBody>
      </p:sp>
      <p:sp>
        <p:nvSpPr>
          <p:cNvPr id="3" name="Content Placeholder 2">
            <a:extLst>
              <a:ext uri="{FF2B5EF4-FFF2-40B4-BE49-F238E27FC236}">
                <a16:creationId xmlns:a16="http://schemas.microsoft.com/office/drawing/2014/main" id="{123A29E8-55CB-459D-B6F8-7FF016993F2A}"/>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237367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tekst og innhold høy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442887" y="2186572"/>
            <a:ext cx="4071364"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867592" y="1771650"/>
            <a:ext cx="6743246" cy="444500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EF01F8C5-21F0-4C71-AF55-3AA2FA1BE44C}"/>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8" name="Text Placeholder 10">
            <a:extLst>
              <a:ext uri="{FF2B5EF4-FFF2-40B4-BE49-F238E27FC236}">
                <a16:creationId xmlns:a16="http://schemas.microsoft.com/office/drawing/2014/main" id="{D35F8EA1-DA0D-46F6-B974-2BA405394FE8}"/>
              </a:ext>
            </a:extLst>
          </p:cNvPr>
          <p:cNvSpPr>
            <a:spLocks noGrp="1"/>
          </p:cNvSpPr>
          <p:nvPr>
            <p:ph type="body" sz="quarter" idx="13"/>
          </p:nvPr>
        </p:nvSpPr>
        <p:spPr>
          <a:xfrm>
            <a:off x="440976" y="1771650"/>
            <a:ext cx="407136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0437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2642963" y="1714500"/>
            <a:ext cx="6906074" cy="450215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D6C6A687-3098-4EE9-9928-9116F9BC4B74}"/>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293219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1514573" y="514844"/>
            <a:ext cx="9154121" cy="570180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993856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fem tekstbokser farge1">
    <p:bg>
      <p:bgPr>
        <a:solidFill>
          <a:srgbClr val="F1EFE7"/>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7" name="Title 1">
            <a:extLst>
              <a:ext uri="{FF2B5EF4-FFF2-40B4-BE49-F238E27FC236}">
                <a16:creationId xmlns:a16="http://schemas.microsoft.com/office/drawing/2014/main" id="{BD635DD8-1247-4FD7-8408-E13FF6057116}"/>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38" name="Text Placeholder 10">
            <a:extLst>
              <a:ext uri="{FF2B5EF4-FFF2-40B4-BE49-F238E27FC236}">
                <a16:creationId xmlns:a16="http://schemas.microsoft.com/office/drawing/2014/main" id="{E4719C10-5276-4B8B-AE99-465F3E13D90E}"/>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9" name="Text Placeholder 10">
            <a:extLst>
              <a:ext uri="{FF2B5EF4-FFF2-40B4-BE49-F238E27FC236}">
                <a16:creationId xmlns:a16="http://schemas.microsoft.com/office/drawing/2014/main" id="{71425B1D-903D-483D-88CF-562C3C4E74DE}"/>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0" name="Text Placeholder 10">
            <a:extLst>
              <a:ext uri="{FF2B5EF4-FFF2-40B4-BE49-F238E27FC236}">
                <a16:creationId xmlns:a16="http://schemas.microsoft.com/office/drawing/2014/main" id="{47C70BE9-E30C-44EA-8B90-0C216CA2FD9C}"/>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1" name="Text Placeholder 10">
            <a:extLst>
              <a:ext uri="{FF2B5EF4-FFF2-40B4-BE49-F238E27FC236}">
                <a16:creationId xmlns:a16="http://schemas.microsoft.com/office/drawing/2014/main" id="{32606037-C00F-42E0-91A4-7460D59FB217}"/>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2" name="Text Placeholder 10">
            <a:extLst>
              <a:ext uri="{FF2B5EF4-FFF2-40B4-BE49-F238E27FC236}">
                <a16:creationId xmlns:a16="http://schemas.microsoft.com/office/drawing/2014/main" id="{E700C0E9-A1AD-40AC-B51F-B730BF528D0E}"/>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82414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fem tekstbokser farge2">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itle 1">
            <a:extLst>
              <a:ext uri="{FF2B5EF4-FFF2-40B4-BE49-F238E27FC236}">
                <a16:creationId xmlns:a16="http://schemas.microsoft.com/office/drawing/2014/main" id="{81E431CA-F10A-47D6-B135-B92CFEE54BF9}"/>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7" name="Text Placeholder 10">
            <a:extLst>
              <a:ext uri="{FF2B5EF4-FFF2-40B4-BE49-F238E27FC236}">
                <a16:creationId xmlns:a16="http://schemas.microsoft.com/office/drawing/2014/main" id="{CEF0925E-FAB5-4B2C-B982-B366973BA490}"/>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8" name="Text Placeholder 10">
            <a:extLst>
              <a:ext uri="{FF2B5EF4-FFF2-40B4-BE49-F238E27FC236}">
                <a16:creationId xmlns:a16="http://schemas.microsoft.com/office/drawing/2014/main" id="{A7C844CB-47AF-47BF-8A3F-092A5451FE35}"/>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DD2B5FE5-9A66-48B7-B043-1D94A9A29274}"/>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0" name="Text Placeholder 10">
            <a:extLst>
              <a:ext uri="{FF2B5EF4-FFF2-40B4-BE49-F238E27FC236}">
                <a16:creationId xmlns:a16="http://schemas.microsoft.com/office/drawing/2014/main" id="{D48255FA-8DE9-433E-9D90-249664FEE7E9}"/>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1" name="Text Placeholder 10">
            <a:extLst>
              <a:ext uri="{FF2B5EF4-FFF2-40B4-BE49-F238E27FC236}">
                <a16:creationId xmlns:a16="http://schemas.microsoft.com/office/drawing/2014/main" id="{71CA22A4-1BDE-48DE-94DC-9A95AAC5BF00}"/>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10377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fem tekstbokser farge3">
    <p:bg>
      <p:bgPr>
        <a:solidFill>
          <a:srgbClr val="DEEBE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26" name="Title 1">
            <a:extLst>
              <a:ext uri="{FF2B5EF4-FFF2-40B4-BE49-F238E27FC236}">
                <a16:creationId xmlns:a16="http://schemas.microsoft.com/office/drawing/2014/main" id="{0592805B-C089-415E-9936-79D71DC04E42}"/>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27" name="Text Placeholder 10">
            <a:extLst>
              <a:ext uri="{FF2B5EF4-FFF2-40B4-BE49-F238E27FC236}">
                <a16:creationId xmlns:a16="http://schemas.microsoft.com/office/drawing/2014/main" id="{66B14D7B-9C2A-4FD4-A256-095DF6AB8D49}"/>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10">
            <a:extLst>
              <a:ext uri="{FF2B5EF4-FFF2-40B4-BE49-F238E27FC236}">
                <a16:creationId xmlns:a16="http://schemas.microsoft.com/office/drawing/2014/main" id="{A821628F-E76A-4F12-8B57-BE3B7D73141F}"/>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10">
            <a:extLst>
              <a:ext uri="{FF2B5EF4-FFF2-40B4-BE49-F238E27FC236}">
                <a16:creationId xmlns:a16="http://schemas.microsoft.com/office/drawing/2014/main" id="{871B829F-C763-41BA-B9D5-30E09BA1D22B}"/>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4" name="Text Placeholder 10">
            <a:extLst>
              <a:ext uri="{FF2B5EF4-FFF2-40B4-BE49-F238E27FC236}">
                <a16:creationId xmlns:a16="http://schemas.microsoft.com/office/drawing/2014/main" id="{A966C1BD-E393-426A-A999-0CDD6710BA2B}"/>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6" name="Text Placeholder 10">
            <a:extLst>
              <a:ext uri="{FF2B5EF4-FFF2-40B4-BE49-F238E27FC236}">
                <a16:creationId xmlns:a16="http://schemas.microsoft.com/office/drawing/2014/main" id="{0C2F593F-D35A-413C-A2AC-04444CD3F592}"/>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72599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farge1">
    <p:bg>
      <p:bgPr>
        <a:solidFill>
          <a:srgbClr val="F1EFE7"/>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13" name="Title 1">
            <a:extLst>
              <a:ext uri="{FF2B5EF4-FFF2-40B4-BE49-F238E27FC236}">
                <a16:creationId xmlns:a16="http://schemas.microsoft.com/office/drawing/2014/main" id="{8075E672-5C58-42B7-86D8-D521410E34C0}"/>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14" name="Text Placeholder 6">
            <a:extLst>
              <a:ext uri="{FF2B5EF4-FFF2-40B4-BE49-F238E27FC236}">
                <a16:creationId xmlns:a16="http://schemas.microsoft.com/office/drawing/2014/main" id="{019EEDDC-E650-45ED-BEF7-4976EEDE7DA4}"/>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321196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 farge2">
    <p:bg>
      <p:bgPr>
        <a:solidFill>
          <a:schemeClr val="bg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itle 1">
            <a:extLst>
              <a:ext uri="{FF2B5EF4-FFF2-40B4-BE49-F238E27FC236}">
                <a16:creationId xmlns:a16="http://schemas.microsoft.com/office/drawing/2014/main" id="{AB9C9F13-1242-4C98-985D-8B5D904A134D}"/>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9" name="Text Placeholder 6">
            <a:extLst>
              <a:ext uri="{FF2B5EF4-FFF2-40B4-BE49-F238E27FC236}">
                <a16:creationId xmlns:a16="http://schemas.microsoft.com/office/drawing/2014/main" id="{641BAF67-1195-4426-86D3-D3079ABCC452}"/>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3220360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farge3">
    <p:bg>
      <p:bgPr>
        <a:solidFill>
          <a:srgbClr val="DEEBE4"/>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7BF32332-0A4B-444C-9C33-7E41BD61EAAA}"/>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dirty="0"/>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ext Placeholder 6">
            <a:extLst>
              <a:ext uri="{FF2B5EF4-FFF2-40B4-BE49-F238E27FC236}">
                <a16:creationId xmlns:a16="http://schemas.microsoft.com/office/drawing/2014/main" id="{CA449B4D-E7F7-4F78-B158-E4ADED3931A5}"/>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2657675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og undertitler farge1">
    <p:bg>
      <p:bgPr>
        <a:solidFill>
          <a:srgbClr val="F1EFE7"/>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4" name="Text Placeholder 10">
            <a:extLst>
              <a:ext uri="{FF2B5EF4-FFF2-40B4-BE49-F238E27FC236}">
                <a16:creationId xmlns:a16="http://schemas.microsoft.com/office/drawing/2014/main" id="{3406A254-3088-4622-8C72-FE3BA7B318D4}"/>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5EE83FD2-E603-4324-82EC-C472F8AF51D7}"/>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6" name="Text Placeholder 10">
            <a:extLst>
              <a:ext uri="{FF2B5EF4-FFF2-40B4-BE49-F238E27FC236}">
                <a16:creationId xmlns:a16="http://schemas.microsoft.com/office/drawing/2014/main" id="{67F42F3B-2A84-4C55-AD68-30D9503698E1}"/>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7" name="Graphic 26">
            <a:extLst>
              <a:ext uri="{FF2B5EF4-FFF2-40B4-BE49-F238E27FC236}">
                <a16:creationId xmlns:a16="http://schemas.microsoft.com/office/drawing/2014/main" id="{5B6D1E4D-40F1-439A-A49E-77834B76B6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2">
            <a:extLst>
              <a:ext uri="{FF2B5EF4-FFF2-40B4-BE49-F238E27FC236}">
                <a16:creationId xmlns:a16="http://schemas.microsoft.com/office/drawing/2014/main" id="{D07BCB3D-13BC-4AEF-ADBF-64EEB5ABBD08}"/>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
        <p:nvSpPr>
          <p:cNvPr id="19" name="Title 1">
            <a:extLst>
              <a:ext uri="{FF2B5EF4-FFF2-40B4-BE49-F238E27FC236}">
                <a16:creationId xmlns:a16="http://schemas.microsoft.com/office/drawing/2014/main" id="{C3C20FE8-5042-4C48-93D3-2F519FF1CF32}"/>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71110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Far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ACC3A5-F62B-402C-B414-379128544242}"/>
              </a:ext>
            </a:extLst>
          </p:cNvPr>
          <p:cNvSpPr/>
          <p:nvPr userDrawn="1"/>
        </p:nvSpPr>
        <p:spPr>
          <a:xfrm>
            <a:off x="0" y="0"/>
            <a:ext cx="58574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900"/>
          </a:p>
        </p:txBody>
      </p:sp>
      <p:sp>
        <p:nvSpPr>
          <p:cNvPr id="2" name="Title 1">
            <a:extLst>
              <a:ext uri="{FF2B5EF4-FFF2-40B4-BE49-F238E27FC236}">
                <a16:creationId xmlns:a16="http://schemas.microsoft.com/office/drawing/2014/main" id="{7B324DF8-7097-4150-8243-90690C3AFFB4}"/>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B4ECEA04-B6ED-4473-A697-09982A38BAF2}"/>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dirty="0"/>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pic>
        <p:nvPicPr>
          <p:cNvPr id="11" name="Graphic 10">
            <a:extLst>
              <a:ext uri="{FF2B5EF4-FFF2-40B4-BE49-F238E27FC236}">
                <a16:creationId xmlns:a16="http://schemas.microsoft.com/office/drawing/2014/main" id="{42A18548-6590-43E8-9F8A-DA9B81218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69" y="443603"/>
            <a:ext cx="1853484" cy="330303"/>
          </a:xfrm>
          <a:prstGeom prst="rect">
            <a:avLst/>
          </a:prstGeom>
        </p:spPr>
      </p:pic>
      <p:sp>
        <p:nvSpPr>
          <p:cNvPr id="9" name="Content Placeholder 2">
            <a:extLst>
              <a:ext uri="{FF2B5EF4-FFF2-40B4-BE49-F238E27FC236}">
                <a16:creationId xmlns:a16="http://schemas.microsoft.com/office/drawing/2014/main" id="{7A671B5A-DDF6-4F5C-9FE1-18F2E4AAF5EC}"/>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1646329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og undertitler farge2">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3" name="Text Placeholder 10">
            <a:extLst>
              <a:ext uri="{FF2B5EF4-FFF2-40B4-BE49-F238E27FC236}">
                <a16:creationId xmlns:a16="http://schemas.microsoft.com/office/drawing/2014/main" id="{5A1FE76B-FB79-4D6B-8519-164F6A3938F3}"/>
              </a:ext>
            </a:extLst>
          </p:cNvPr>
          <p:cNvSpPr>
            <a:spLocks noGrp="1"/>
          </p:cNvSpPr>
          <p:nvPr>
            <p:ph type="body" sz="quarter" idx="14"/>
          </p:nvPr>
        </p:nvSpPr>
        <p:spPr>
          <a:xfrm>
            <a:off x="442887" y="1704975"/>
            <a:ext cx="4986717" cy="361711"/>
          </a:xfrm>
        </p:spPr>
        <p:txBody>
          <a:bodyPr anchor="b"/>
          <a:lstStyle>
            <a:lvl1pPr marL="0" indent="0">
              <a:buNone/>
              <a:defRPr sz="1800" b="1" spc="0" baseline="0">
                <a:latin typeface="+mn-lt"/>
              </a:defRPr>
            </a:lvl1pPr>
          </a:lstStyle>
          <a:p>
            <a:pPr lvl="0"/>
            <a:r>
              <a:rPr lang="en-US"/>
              <a:t>Click to edit Master text styles</a:t>
            </a:r>
          </a:p>
        </p:txBody>
      </p:sp>
      <p:sp>
        <p:nvSpPr>
          <p:cNvPr id="24" name="Text Placeholder 10">
            <a:extLst>
              <a:ext uri="{FF2B5EF4-FFF2-40B4-BE49-F238E27FC236}">
                <a16:creationId xmlns:a16="http://schemas.microsoft.com/office/drawing/2014/main" id="{D66E6F09-33B3-4BCE-A987-37008E1441DC}"/>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029EEBB2-6385-4EA3-BFDC-46C8D050F973}"/>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6" name="Graphic 25">
            <a:extLst>
              <a:ext uri="{FF2B5EF4-FFF2-40B4-BE49-F238E27FC236}">
                <a16:creationId xmlns:a16="http://schemas.microsoft.com/office/drawing/2014/main" id="{D1EBD9E3-CE36-4DB4-916B-9CD033F916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7" name="Title 1">
            <a:extLst>
              <a:ext uri="{FF2B5EF4-FFF2-40B4-BE49-F238E27FC236}">
                <a16:creationId xmlns:a16="http://schemas.microsoft.com/office/drawing/2014/main" id="{F9B53DB1-6FF3-42A0-854E-DD2C837A3F3C}"/>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
        <p:nvSpPr>
          <p:cNvPr id="17" name="Content Placeholder 2">
            <a:extLst>
              <a:ext uri="{FF2B5EF4-FFF2-40B4-BE49-F238E27FC236}">
                <a16:creationId xmlns:a16="http://schemas.microsoft.com/office/drawing/2014/main" id="{41E485B3-09D5-4D3D-8E02-F925427281E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2439318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 og undertitler farge3">
    <p:bg>
      <p:bgPr>
        <a:solidFill>
          <a:srgbClr val="DEEBE4"/>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itle 1">
            <a:extLst>
              <a:ext uri="{FF2B5EF4-FFF2-40B4-BE49-F238E27FC236}">
                <a16:creationId xmlns:a16="http://schemas.microsoft.com/office/drawing/2014/main" id="{507F8391-CA01-4B9D-AE49-FCCFFFD7F163}"/>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D84B26B5-64ED-4604-B682-7156648FF959}"/>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5" name="Text Placeholder 10">
            <a:extLst>
              <a:ext uri="{FF2B5EF4-FFF2-40B4-BE49-F238E27FC236}">
                <a16:creationId xmlns:a16="http://schemas.microsoft.com/office/drawing/2014/main" id="{834F140C-D9C4-48F3-BBB1-1637C36D4D61}"/>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10">
            <a:extLst>
              <a:ext uri="{FF2B5EF4-FFF2-40B4-BE49-F238E27FC236}">
                <a16:creationId xmlns:a16="http://schemas.microsoft.com/office/drawing/2014/main" id="{CA0B41EC-BA16-44CB-9B34-E40ED45722D5}"/>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pic>
        <p:nvPicPr>
          <p:cNvPr id="23" name="Graphic 22">
            <a:extLst>
              <a:ext uri="{FF2B5EF4-FFF2-40B4-BE49-F238E27FC236}">
                <a16:creationId xmlns:a16="http://schemas.microsoft.com/office/drawing/2014/main" id="{67E20CA6-B85B-468D-BD8E-95D90A9550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9" name="Content Placeholder 2">
            <a:extLst>
              <a:ext uri="{FF2B5EF4-FFF2-40B4-BE49-F238E27FC236}">
                <a16:creationId xmlns:a16="http://schemas.microsoft.com/office/drawing/2014/main" id="{79F9B2D4-828D-4B87-A1CF-9F1AD7F63A0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dirty="0"/>
              <a:t>Ikon</a:t>
            </a:r>
            <a:endParaRPr lang="en-GB" dirty="0"/>
          </a:p>
        </p:txBody>
      </p:sp>
    </p:spTree>
    <p:extLst>
      <p:ext uri="{BB962C8B-B14F-4D97-AF65-F5344CB8AC3E}">
        <p14:creationId xmlns:p14="http://schemas.microsoft.com/office/powerpoint/2010/main" val="394689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lutningsside">
    <p:bg>
      <p:bgPr>
        <a:solidFill>
          <a:schemeClr val="bg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088E679-20FC-4B5B-9DBA-BAAB879650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57" y="445191"/>
            <a:ext cx="1516046" cy="270169"/>
          </a:xfrm>
          <a:prstGeom prst="rect">
            <a:avLst/>
          </a:prstGeom>
        </p:spPr>
      </p:pic>
      <p:sp>
        <p:nvSpPr>
          <p:cNvPr id="8" name="Title 1">
            <a:extLst>
              <a:ext uri="{FF2B5EF4-FFF2-40B4-BE49-F238E27FC236}">
                <a16:creationId xmlns:a16="http://schemas.microsoft.com/office/drawing/2014/main" id="{22F60602-29BC-4A63-BC8D-5098E9183826}"/>
              </a:ext>
            </a:extLst>
          </p:cNvPr>
          <p:cNvSpPr>
            <a:spLocks noGrp="1"/>
          </p:cNvSpPr>
          <p:nvPr>
            <p:ph type="title" hasCustomPrompt="1"/>
          </p:nvPr>
        </p:nvSpPr>
        <p:spPr>
          <a:xfrm>
            <a:off x="443057" y="1343025"/>
            <a:ext cx="5652943" cy="2456543"/>
          </a:xfrm>
        </p:spPr>
        <p:txBody>
          <a:bodyPr anchor="b"/>
          <a:lstStyle>
            <a:lvl1pPr>
              <a:lnSpc>
                <a:spcPct val="110000"/>
              </a:lnSpc>
              <a:defRPr sz="5000" b="1" spc="-95" baseline="0">
                <a:solidFill>
                  <a:schemeClr val="tx2"/>
                </a:solidFill>
                <a:latin typeface="+mn-lt"/>
              </a:defRPr>
            </a:lvl1pPr>
          </a:lstStyle>
          <a:p>
            <a:r>
              <a:rPr lang="nb-NO" dirty="0"/>
              <a:t>Takk for oss</a:t>
            </a:r>
            <a:endParaRPr lang="en-GB" dirty="0"/>
          </a:p>
        </p:txBody>
      </p:sp>
      <p:sp>
        <p:nvSpPr>
          <p:cNvPr id="10" name="Text Placeholder 9">
            <a:extLst>
              <a:ext uri="{FF2B5EF4-FFF2-40B4-BE49-F238E27FC236}">
                <a16:creationId xmlns:a16="http://schemas.microsoft.com/office/drawing/2014/main" id="{A095CA3D-465C-4463-AE25-A50372BAED36}"/>
              </a:ext>
            </a:extLst>
          </p:cNvPr>
          <p:cNvSpPr>
            <a:spLocks noGrp="1"/>
          </p:cNvSpPr>
          <p:nvPr>
            <p:ph type="body" sz="quarter" idx="10"/>
          </p:nvPr>
        </p:nvSpPr>
        <p:spPr>
          <a:xfrm>
            <a:off x="443057" y="5436893"/>
            <a:ext cx="5652943" cy="1209182"/>
          </a:xfrm>
        </p:spPr>
        <p:txBody>
          <a:bodyPr/>
          <a:lstStyle>
            <a:lvl1pPr marL="0" indent="0">
              <a:lnSpc>
                <a:spcPct val="101000"/>
              </a:lnSpc>
              <a:spcBef>
                <a:spcPts val="300"/>
              </a:spcBef>
              <a:buNone/>
              <a:defRPr sz="18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91729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FCF2-4D33-4655-A594-9E0C3BF7ADCF}"/>
              </a:ext>
            </a:extLst>
          </p:cNvPr>
          <p:cNvSpPr>
            <a:spLocks noGrp="1"/>
          </p:cNvSpPr>
          <p:nvPr>
            <p:ph type="title"/>
          </p:nvPr>
        </p:nvSpPr>
        <p:spPr>
          <a:xfrm>
            <a:off x="449763" y="2745796"/>
            <a:ext cx="10655923" cy="751111"/>
          </a:xfrm>
        </p:spPr>
        <p:txBody>
          <a:bodyPr/>
          <a:lstStyle>
            <a:lvl1pPr>
              <a:defRPr sz="5000" b="1" spc="-100" baseline="0">
                <a:solidFill>
                  <a:srgbClr val="3250C8"/>
                </a:solidFill>
                <a:latin typeface="+mn-lt"/>
              </a:defRPr>
            </a:lvl1pPr>
          </a:lstStyle>
          <a:p>
            <a:r>
              <a:rPr lang="en-US"/>
              <a:t>Click to edit Master title style</a:t>
            </a:r>
            <a:endParaRPr lang="en-GB" dirty="0"/>
          </a:p>
        </p:txBody>
      </p:sp>
      <p:pic>
        <p:nvPicPr>
          <p:cNvPr id="7" name="Graphic 6">
            <a:extLst>
              <a:ext uri="{FF2B5EF4-FFF2-40B4-BE49-F238E27FC236}">
                <a16:creationId xmlns:a16="http://schemas.microsoft.com/office/drawing/2014/main" id="{8482A7B0-2E28-476D-A834-98DEAC3698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70" y="443603"/>
            <a:ext cx="1514458" cy="269886"/>
          </a:xfrm>
          <a:prstGeom prst="rect">
            <a:avLst/>
          </a:prstGeom>
        </p:spPr>
      </p:pic>
      <p:sp>
        <p:nvSpPr>
          <p:cNvPr id="10" name="Text Placeholder 9">
            <a:extLst>
              <a:ext uri="{FF2B5EF4-FFF2-40B4-BE49-F238E27FC236}">
                <a16:creationId xmlns:a16="http://schemas.microsoft.com/office/drawing/2014/main" id="{E9F0FA4B-7619-415A-A4CF-4ECAAD87A21F}"/>
              </a:ext>
            </a:extLst>
          </p:cNvPr>
          <p:cNvSpPr>
            <a:spLocks noGrp="1"/>
          </p:cNvSpPr>
          <p:nvPr>
            <p:ph type="body" sz="quarter" idx="13"/>
          </p:nvPr>
        </p:nvSpPr>
        <p:spPr>
          <a:xfrm>
            <a:off x="457513" y="3570964"/>
            <a:ext cx="10655923" cy="1097289"/>
          </a:xfrm>
          <a:prstGeom prst="rect">
            <a:avLst/>
          </a:prstGeom>
        </p:spPr>
        <p:txBody>
          <a:bodyPr lIns="0" tIns="0" rIns="0" bIns="0"/>
          <a:lstStyle>
            <a:lvl1pPr marL="0" indent="0" algn="l">
              <a:lnSpc>
                <a:spcPct val="90000"/>
              </a:lnSpc>
              <a:spcBef>
                <a:spcPts val="600"/>
              </a:spcBef>
              <a:spcAft>
                <a:spcPts val="0"/>
              </a:spcAft>
              <a:buClrTx/>
              <a:buFont typeface="Avenir Next LT Pro" panose="020B0504020202020204" pitchFamily="34" charset="0"/>
              <a:buNone/>
              <a:defRPr sz="5000" b="0" i="0" u="none" cap="none" spc="-70" baseline="0">
                <a:solidFill>
                  <a:schemeClr val="tx2"/>
                </a:solidFill>
                <a:latin typeface="+mn-lt"/>
              </a:defRPr>
            </a:lvl1pPr>
            <a:lvl2pPr marL="557213" indent="-226219" algn="l">
              <a:lnSpc>
                <a:spcPct val="112000"/>
              </a:lnSpc>
              <a:spcBef>
                <a:spcPts val="600"/>
              </a:spcBef>
              <a:spcAft>
                <a:spcPts val="0"/>
              </a:spcAft>
              <a:buClrTx/>
              <a:buFont typeface="Avenir Next LT Pro" panose="020B0504020202020204" pitchFamily="34" charset="0"/>
              <a:buChar char="•"/>
              <a:defRPr sz="1800" b="0" i="0" u="none" cap="none">
                <a:solidFill>
                  <a:srgbClr val="000000"/>
                </a:solidFill>
                <a:latin typeface="+mn-lt"/>
              </a:defRPr>
            </a:lvl2pPr>
            <a:lvl3pPr marL="788988" indent="-203200" algn="l">
              <a:lnSpc>
                <a:spcPct val="112000"/>
              </a:lnSpc>
              <a:spcBef>
                <a:spcPts val="700"/>
              </a:spcBef>
              <a:spcAft>
                <a:spcPts val="0"/>
              </a:spcAft>
              <a:buClrTx/>
              <a:buFont typeface="Avenir Next LT Pro" panose="020B0504020202020204" pitchFamily="34" charset="0"/>
              <a:buChar char="•"/>
              <a:defRPr sz="1600" b="0" i="0" u="none" cap="none">
                <a:solidFill>
                  <a:srgbClr val="000000"/>
                </a:solidFill>
                <a:latin typeface="+mn-lt"/>
              </a:defRPr>
            </a:lvl3pPr>
            <a:lvl4pPr marL="987425" indent="-180975" algn="l">
              <a:lnSpc>
                <a:spcPct val="112000"/>
              </a:lnSpc>
              <a:spcBef>
                <a:spcPts val="1200"/>
              </a:spcBef>
              <a:spcAft>
                <a:spcPts val="0"/>
              </a:spcAft>
              <a:buClrTx/>
              <a:buFont typeface="Avenir Next LT Pro" panose="020B0504020202020204" pitchFamily="34" charset="0"/>
              <a:buChar char="•"/>
              <a:defRPr sz="1500" b="0" i="0" u="none" cap="none">
                <a:solidFill>
                  <a:srgbClr val="000000"/>
                </a:solidFill>
                <a:latin typeface="+mn-lt"/>
              </a:defRPr>
            </a:lvl4pPr>
            <a:lvl5pPr marL="1209675" indent="-206375" algn="l">
              <a:lnSpc>
                <a:spcPct val="112000"/>
              </a:lnSpc>
              <a:spcBef>
                <a:spcPts val="1200"/>
              </a:spcBef>
              <a:spcAft>
                <a:spcPts val="0"/>
              </a:spcAft>
              <a:buClrTx/>
              <a:buFont typeface="Avenir Next LT Pro" panose="020B0504020202020204" pitchFamily="34" charset="0"/>
              <a:buChar char="•"/>
              <a:defRPr sz="1400" b="0" i="0" u="none" cap="none">
                <a:solidFill>
                  <a:srgbClr val="000000"/>
                </a:solidFill>
                <a:latin typeface="+mn-lt"/>
              </a:defRPr>
            </a:lvl5pPr>
          </a:lstStyle>
          <a:p>
            <a:pPr lvl="0"/>
            <a:r>
              <a:rPr lang="en-US"/>
              <a:t>Click to edit Master text styles</a:t>
            </a:r>
          </a:p>
        </p:txBody>
      </p:sp>
      <p:sp>
        <p:nvSpPr>
          <p:cNvPr id="12" name="Text Placeholder 11">
            <a:extLst>
              <a:ext uri="{FF2B5EF4-FFF2-40B4-BE49-F238E27FC236}">
                <a16:creationId xmlns:a16="http://schemas.microsoft.com/office/drawing/2014/main" id="{5161ED82-235C-421F-B4E1-3AEEF380D21B}"/>
              </a:ext>
            </a:extLst>
          </p:cNvPr>
          <p:cNvSpPr>
            <a:spLocks noGrp="1"/>
          </p:cNvSpPr>
          <p:nvPr>
            <p:ph type="body" sz="quarter" idx="14"/>
          </p:nvPr>
        </p:nvSpPr>
        <p:spPr>
          <a:xfrm>
            <a:off x="441470" y="5966779"/>
            <a:ext cx="10671966" cy="546316"/>
          </a:xfrm>
        </p:spPr>
        <p:txBody>
          <a:bodyPr/>
          <a:lstStyle>
            <a:lvl1pPr marL="0" indent="0">
              <a:buNone/>
              <a:defRPr sz="2600">
                <a:solidFill>
                  <a:srgbClr val="3250C8"/>
                </a:solidFill>
              </a:defRPr>
            </a:lvl1pPr>
          </a:lstStyle>
          <a:p>
            <a:pPr lvl="0"/>
            <a:r>
              <a:rPr lang="en-US"/>
              <a:t>Click to edit Master text styles</a:t>
            </a:r>
          </a:p>
        </p:txBody>
      </p:sp>
    </p:spTree>
    <p:extLst>
      <p:ext uri="{BB962C8B-B14F-4D97-AF65-F5344CB8AC3E}">
        <p14:creationId xmlns:p14="http://schemas.microsoft.com/office/powerpoint/2010/main" val="240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ilde">
    <p:bg>
      <p:bgPr>
        <a:solidFill>
          <a:srgbClr val="F1EF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41A2210-E195-4248-88F2-475C17E878ED}"/>
              </a:ext>
            </a:extLst>
          </p:cNvPr>
          <p:cNvSpPr>
            <a:spLocks noGrp="1"/>
          </p:cNvSpPr>
          <p:nvPr>
            <p:ph type="pic" sz="quarter" idx="14"/>
          </p:nvPr>
        </p:nvSpPr>
        <p:spPr>
          <a:xfrm>
            <a:off x="6280559" y="0"/>
            <a:ext cx="5911441" cy="6857207"/>
          </a:xfrm>
          <a:solidFill>
            <a:schemeClr val="bg1">
              <a:lumMod val="75000"/>
            </a:schemeClr>
          </a:solidFill>
        </p:spPr>
        <p:txBody>
          <a:bodyPr/>
          <a:lstStyle>
            <a:lvl1pPr marL="0" indent="0">
              <a:buNone/>
              <a:defRPr/>
            </a:lvl1pPr>
          </a:lstStyle>
          <a:p>
            <a:r>
              <a:rPr lang="en-US"/>
              <a:t>Click icon to add picture</a:t>
            </a:r>
            <a:endParaRPr lang="en-GB" dirty="0"/>
          </a:p>
        </p:txBody>
      </p:sp>
      <p:sp>
        <p:nvSpPr>
          <p:cNvPr id="2" name="Title 1">
            <a:extLst>
              <a:ext uri="{FF2B5EF4-FFF2-40B4-BE49-F238E27FC236}">
                <a16:creationId xmlns:a16="http://schemas.microsoft.com/office/drawing/2014/main" id="{B95CDD14-533F-463C-947A-5B1675BB8E28}"/>
              </a:ext>
            </a:extLst>
          </p:cNvPr>
          <p:cNvSpPr>
            <a:spLocks noGrp="1"/>
          </p:cNvSpPr>
          <p:nvPr>
            <p:ph type="title"/>
          </p:nvPr>
        </p:nvSpPr>
        <p:spPr>
          <a:xfrm>
            <a:off x="445268" y="481014"/>
            <a:ext cx="5079592" cy="995362"/>
          </a:xfrm>
        </p:spPr>
        <p:txBody>
          <a:bodyPr anchor="t"/>
          <a:lstStyle>
            <a:lvl1pPr>
              <a:defRPr sz="4000" b="1" spc="-65" baseline="0">
                <a:latin typeface="+mn-lt"/>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bg1"/>
                </a:solidFill>
              </a:defRPr>
            </a:lvl1pPr>
          </a:lstStyle>
          <a:p>
            <a:fld id="{E78D6F22-C38B-4922-9056-25853B06C35F}" type="slidenum">
              <a:rPr lang="en-GB" smtClean="0"/>
              <a:pPr/>
              <a:t>‹#›</a:t>
            </a:fld>
            <a:endParaRPr lang="en-GB" dirty="0"/>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7" y="1786507"/>
            <a:ext cx="5079591"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860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1EFE7"/>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tx1"/>
                </a:solidFill>
              </a:defRPr>
            </a:lvl1pPr>
          </a:lstStyle>
          <a:p>
            <a:fld id="{E78D6F22-C38B-4922-9056-25853B06C35F}" type="slidenum">
              <a:rPr lang="en-GB" smtClean="0"/>
              <a:pPr/>
              <a:t>‹#›</a:t>
            </a:fld>
            <a:endParaRPr lang="en-GB" dirty="0"/>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6" y="1786507"/>
            <a:ext cx="8301633"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itle 1">
            <a:extLst>
              <a:ext uri="{FF2B5EF4-FFF2-40B4-BE49-F238E27FC236}">
                <a16:creationId xmlns:a16="http://schemas.microsoft.com/office/drawing/2014/main" id="{0F040F58-93FB-4970-A911-127F1288E8A3}"/>
              </a:ext>
            </a:extLst>
          </p:cNvPr>
          <p:cNvSpPr>
            <a:spLocks noGrp="1"/>
          </p:cNvSpPr>
          <p:nvPr>
            <p:ph type="title"/>
          </p:nvPr>
        </p:nvSpPr>
        <p:spPr>
          <a:xfrm>
            <a:off x="445268" y="481014"/>
            <a:ext cx="8301634" cy="995362"/>
          </a:xfrm>
        </p:spPr>
        <p:txBody>
          <a:bodyPr anchor="t"/>
          <a:lstStyle>
            <a:lvl1pPr>
              <a:defRPr sz="4000" b="1" spc="-65" baseline="0">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413411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dirty="0"/>
          </a:p>
        </p:txBody>
      </p:sp>
      <p:pic>
        <p:nvPicPr>
          <p:cNvPr id="9" name="Picture 8" descr="Text&#10;&#10;Description automatically generated" hidden="1">
            <a:extLst>
              <a:ext uri="{FF2B5EF4-FFF2-40B4-BE49-F238E27FC236}">
                <a16:creationId xmlns:a16="http://schemas.microsoft.com/office/drawing/2014/main" id="{27825654-155B-442B-90D3-5A9EB288E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6429238" y="2186573"/>
            <a:ext cx="5181600" cy="40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1" name="Text Placeholder 10">
            <a:extLst>
              <a:ext uri="{FF2B5EF4-FFF2-40B4-BE49-F238E27FC236}">
                <a16:creationId xmlns:a16="http://schemas.microsoft.com/office/drawing/2014/main" id="{3660E21D-8996-4D69-B646-724169E51076}"/>
              </a:ext>
            </a:extLst>
          </p:cNvPr>
          <p:cNvSpPr>
            <a:spLocks noGrp="1"/>
          </p:cNvSpPr>
          <p:nvPr>
            <p:ph type="body" sz="quarter" idx="13"/>
          </p:nvPr>
        </p:nvSpPr>
        <p:spPr>
          <a:xfrm>
            <a:off x="6427327" y="1569605"/>
            <a:ext cx="5181600" cy="521290"/>
          </a:xfrm>
        </p:spPr>
        <p:txBody>
          <a:bodyPr lIns="0" tIns="0" rIns="0" bIns="0" anchor="b"/>
          <a:lstStyle>
            <a:lvl1pPr marL="0" indent="0">
              <a:buNone/>
              <a:defRPr sz="2000" b="1" baseline="0">
                <a:latin typeface="+mn-lt"/>
              </a:defRPr>
            </a:lvl1pPr>
          </a:lstStyle>
          <a:p>
            <a:pPr lvl="0"/>
            <a:r>
              <a:rPr lang="en-US"/>
              <a:t>Click to edit Master text styles</a:t>
            </a:r>
          </a:p>
        </p:txBody>
      </p:sp>
      <p:sp>
        <p:nvSpPr>
          <p:cNvPr id="17" name="Title 1">
            <a:extLst>
              <a:ext uri="{FF2B5EF4-FFF2-40B4-BE49-F238E27FC236}">
                <a16:creationId xmlns:a16="http://schemas.microsoft.com/office/drawing/2014/main" id="{239EE11D-D421-498B-ACD1-814015347F23}"/>
              </a:ext>
            </a:extLst>
          </p:cNvPr>
          <p:cNvSpPr>
            <a:spLocks noGrp="1"/>
          </p:cNvSpPr>
          <p:nvPr>
            <p:ph type="title"/>
          </p:nvPr>
        </p:nvSpPr>
        <p:spPr>
          <a:xfrm>
            <a:off x="6427327" y="512138"/>
            <a:ext cx="5181601" cy="881695"/>
          </a:xfrm>
        </p:spPr>
        <p:txBody>
          <a:bodyPr/>
          <a:lstStyle>
            <a:lvl1pPr>
              <a:defRPr b="1" spc="-75" baseline="0">
                <a:latin typeface="+mn-lt"/>
              </a:defRPr>
            </a:lvl1pPr>
          </a:lstStyle>
          <a:p>
            <a:r>
              <a:rPr lang="en-US"/>
              <a:t>Click to edit Master title style</a:t>
            </a:r>
            <a:endParaRPr lang="en-GB" dirty="0"/>
          </a:p>
        </p:txBody>
      </p:sp>
      <p:sp>
        <p:nvSpPr>
          <p:cNvPr id="19" name="Text Placeholder 6">
            <a:extLst>
              <a:ext uri="{FF2B5EF4-FFF2-40B4-BE49-F238E27FC236}">
                <a16:creationId xmlns:a16="http://schemas.microsoft.com/office/drawing/2014/main" id="{ED7FA851-C5AB-49C3-817A-A84FECFA0006}"/>
              </a:ext>
            </a:extLst>
          </p:cNvPr>
          <p:cNvSpPr>
            <a:spLocks noGrp="1"/>
          </p:cNvSpPr>
          <p:nvPr>
            <p:ph type="body" sz="quarter" idx="15" hasCustomPrompt="1"/>
          </p:nvPr>
        </p:nvSpPr>
        <p:spPr>
          <a:xfrm>
            <a:off x="442886" y="6424614"/>
            <a:ext cx="831959" cy="148261"/>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dirty="0"/>
              <a:t> </a:t>
            </a:r>
            <a:endParaRPr lang="en-GB" dirty="0"/>
          </a:p>
        </p:txBody>
      </p:sp>
    </p:spTree>
    <p:extLst>
      <p:ext uri="{BB962C8B-B14F-4D97-AF65-F5344CB8AC3E}">
        <p14:creationId xmlns:p14="http://schemas.microsoft.com/office/powerpoint/2010/main" val="96389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lite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440976" y="1771650"/>
            <a:ext cx="6246009" cy="41529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7125163" y="2186572"/>
            <a:ext cx="448567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440976" y="5980348"/>
            <a:ext cx="6246009" cy="236303"/>
          </a:xfrm>
        </p:spPr>
        <p:txBody>
          <a:bodyPr/>
          <a:lstStyle>
            <a:lvl1pPr marL="0" indent="0">
              <a:buNone/>
              <a:defRPr sz="900"/>
            </a:lvl1pPr>
          </a:lstStyle>
          <a:p>
            <a:pPr lvl="0"/>
            <a:r>
              <a:rPr lang="nb-NO" dirty="0"/>
              <a:t>Bildetekst/Fotokreditering</a:t>
            </a:r>
            <a:endParaRPr lang="en-GB" dirty="0"/>
          </a:p>
        </p:txBody>
      </p:sp>
      <p:sp>
        <p:nvSpPr>
          <p:cNvPr id="14" name="Title 1">
            <a:extLst>
              <a:ext uri="{FF2B5EF4-FFF2-40B4-BE49-F238E27FC236}">
                <a16:creationId xmlns:a16="http://schemas.microsoft.com/office/drawing/2014/main" id="{4EAD3663-B9C6-4257-8CB7-349BC5732F08}"/>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6" name="Text Placeholder 10">
            <a:extLst>
              <a:ext uri="{FF2B5EF4-FFF2-40B4-BE49-F238E27FC236}">
                <a16:creationId xmlns:a16="http://schemas.microsoft.com/office/drawing/2014/main" id="{82AFDCB9-3989-4BD8-B150-60AF4ED48A02}"/>
              </a:ext>
            </a:extLst>
          </p:cNvPr>
          <p:cNvSpPr>
            <a:spLocks noGrp="1"/>
          </p:cNvSpPr>
          <p:nvPr>
            <p:ph type="body" sz="quarter" idx="13"/>
          </p:nvPr>
        </p:nvSpPr>
        <p:spPr>
          <a:xfrm>
            <a:off x="7123252" y="1771650"/>
            <a:ext cx="448567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11747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lite bilde høy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5334347" y="1771650"/>
            <a:ext cx="6276491" cy="4152900"/>
          </a:xfrm>
          <a:solidFill>
            <a:schemeClr val="bg1">
              <a:lumMod val="85000"/>
            </a:schemeClr>
          </a:solidFill>
        </p:spPr>
        <p:txBody>
          <a:bodyPr/>
          <a:lstStyle>
            <a:lvl1pPr marL="0" indent="0">
              <a:buNone/>
              <a:defRPr/>
            </a:lvl1pPr>
          </a:lstStyle>
          <a:p>
            <a:r>
              <a:rPr lang="en-US"/>
              <a:t>Click icon to add picture</a:t>
            </a:r>
            <a:endParaRPr lang="en-GB" dirty="0"/>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442886" y="2186572"/>
            <a:ext cx="4576223"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5334347" y="5980348"/>
            <a:ext cx="6276491" cy="236303"/>
          </a:xfrm>
        </p:spPr>
        <p:txBody>
          <a:bodyPr/>
          <a:lstStyle>
            <a:lvl1pPr marL="0" indent="0">
              <a:buNone/>
              <a:defRPr sz="900"/>
            </a:lvl1pPr>
          </a:lstStyle>
          <a:p>
            <a:pPr lvl="0"/>
            <a:r>
              <a:rPr lang="nb-NO" dirty="0"/>
              <a:t>Bildetekst/Fotokreditering</a:t>
            </a:r>
            <a:endParaRPr lang="en-GB" dirty="0"/>
          </a:p>
        </p:txBody>
      </p:sp>
      <p:sp>
        <p:nvSpPr>
          <p:cNvPr id="14" name="Title 1">
            <a:extLst>
              <a:ext uri="{FF2B5EF4-FFF2-40B4-BE49-F238E27FC236}">
                <a16:creationId xmlns:a16="http://schemas.microsoft.com/office/drawing/2014/main" id="{62B7BE46-4400-48BA-BC7F-E6B1E2B3A1DD}"/>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dirty="0"/>
          </a:p>
        </p:txBody>
      </p:sp>
      <p:sp>
        <p:nvSpPr>
          <p:cNvPr id="16" name="Text Placeholder 10">
            <a:extLst>
              <a:ext uri="{FF2B5EF4-FFF2-40B4-BE49-F238E27FC236}">
                <a16:creationId xmlns:a16="http://schemas.microsoft.com/office/drawing/2014/main" id="{81F629A3-2F9C-4BFF-85DB-00EA335324D4}"/>
              </a:ext>
            </a:extLst>
          </p:cNvPr>
          <p:cNvSpPr>
            <a:spLocks noGrp="1"/>
          </p:cNvSpPr>
          <p:nvPr>
            <p:ph type="body" sz="quarter" idx="13"/>
          </p:nvPr>
        </p:nvSpPr>
        <p:spPr>
          <a:xfrm>
            <a:off x="440976" y="1771650"/>
            <a:ext cx="4576223"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8572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tekst og innhold vens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67D45E-1927-486B-B5B6-BA32B34A78BC}"/>
              </a:ext>
            </a:extLst>
          </p:cNvPr>
          <p:cNvSpPr/>
          <p:nvPr userDrawn="1"/>
        </p:nvSpPr>
        <p:spPr>
          <a:xfrm>
            <a:off x="7125164" y="0"/>
            <a:ext cx="5066836" cy="6858000"/>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7582393" y="2186572"/>
            <a:ext cx="402844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42887" y="1771650"/>
            <a:ext cx="6205996" cy="4445000"/>
          </a:xfrm>
        </p:spPr>
        <p:txBody>
          <a:bodyPr/>
          <a:lstStyle>
            <a:lvl1pPr marL="0" indent="0">
              <a:buNone/>
              <a:defRPr/>
            </a:lvl1pPr>
          </a:lstStyle>
          <a:p>
            <a:pPr lvl="0"/>
            <a:r>
              <a:rPr lang="en-US"/>
              <a:t>Click to edit Master text styles</a:t>
            </a:r>
          </a:p>
        </p:txBody>
      </p:sp>
      <p:sp>
        <p:nvSpPr>
          <p:cNvPr id="18" name="Title 1">
            <a:extLst>
              <a:ext uri="{FF2B5EF4-FFF2-40B4-BE49-F238E27FC236}">
                <a16:creationId xmlns:a16="http://schemas.microsoft.com/office/drawing/2014/main" id="{EA84DF43-4719-4754-B585-507F5CE10773}"/>
              </a:ext>
            </a:extLst>
          </p:cNvPr>
          <p:cNvSpPr>
            <a:spLocks noGrp="1"/>
          </p:cNvSpPr>
          <p:nvPr>
            <p:ph type="title"/>
          </p:nvPr>
        </p:nvSpPr>
        <p:spPr>
          <a:xfrm>
            <a:off x="440977" y="512138"/>
            <a:ext cx="6205996" cy="881695"/>
          </a:xfrm>
        </p:spPr>
        <p:txBody>
          <a:bodyPr/>
          <a:lstStyle>
            <a:lvl1pPr>
              <a:defRPr b="1" spc="-75" baseline="0">
                <a:latin typeface="+mn-lt"/>
              </a:defRPr>
            </a:lvl1pPr>
          </a:lstStyle>
          <a:p>
            <a:r>
              <a:rPr lang="en-US"/>
              <a:t>Click to edit Master title style</a:t>
            </a:r>
            <a:endParaRPr lang="en-GB" dirty="0"/>
          </a:p>
        </p:txBody>
      </p:sp>
      <p:sp>
        <p:nvSpPr>
          <p:cNvPr id="19" name="Text Placeholder 10">
            <a:extLst>
              <a:ext uri="{FF2B5EF4-FFF2-40B4-BE49-F238E27FC236}">
                <a16:creationId xmlns:a16="http://schemas.microsoft.com/office/drawing/2014/main" id="{D3266C38-B21D-4DC2-B0D8-F46F50163B56}"/>
              </a:ext>
            </a:extLst>
          </p:cNvPr>
          <p:cNvSpPr>
            <a:spLocks noGrp="1"/>
          </p:cNvSpPr>
          <p:nvPr>
            <p:ph type="body" sz="quarter" idx="15"/>
          </p:nvPr>
        </p:nvSpPr>
        <p:spPr>
          <a:xfrm>
            <a:off x="7580482" y="1771650"/>
            <a:ext cx="402844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2456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D39ED-5C06-4917-BEA2-7811FC13ACC5}"/>
              </a:ext>
            </a:extLst>
          </p:cNvPr>
          <p:cNvSpPr>
            <a:spLocks noGrp="1"/>
          </p:cNvSpPr>
          <p:nvPr>
            <p:ph type="title"/>
          </p:nvPr>
        </p:nvSpPr>
        <p:spPr>
          <a:xfrm>
            <a:off x="6429238" y="514844"/>
            <a:ext cx="4924562" cy="881695"/>
          </a:xfrm>
          <a:prstGeom prst="rect">
            <a:avLst/>
          </a:prstGeom>
        </p:spPr>
        <p:txBody>
          <a:bodyPr vert="horz" lIns="0" tIns="0" rIns="0" bIns="0" rtlCol="0" anchor="t">
            <a:noAutofit/>
          </a:bodyPr>
          <a:lstStyle/>
          <a:p>
            <a:r>
              <a:rPr lang="en-US" dirty="0" err="1"/>
              <a:t>Overskrift</a:t>
            </a:r>
            <a:endParaRPr lang="en-GB" dirty="0"/>
          </a:p>
        </p:txBody>
      </p:sp>
      <p:sp>
        <p:nvSpPr>
          <p:cNvPr id="3" name="Text Placeholder 2">
            <a:extLst>
              <a:ext uri="{FF2B5EF4-FFF2-40B4-BE49-F238E27FC236}">
                <a16:creationId xmlns:a16="http://schemas.microsoft.com/office/drawing/2014/main" id="{6270018E-68CE-4BE1-BD83-27B28E3A7DB4}"/>
              </a:ext>
            </a:extLst>
          </p:cNvPr>
          <p:cNvSpPr>
            <a:spLocks noGrp="1"/>
          </p:cNvSpPr>
          <p:nvPr>
            <p:ph type="body" idx="1"/>
          </p:nvPr>
        </p:nvSpPr>
        <p:spPr>
          <a:xfrm>
            <a:off x="6429238" y="1911159"/>
            <a:ext cx="4924562" cy="2558041"/>
          </a:xfrm>
          <a:prstGeom prst="rect">
            <a:avLst/>
          </a:prstGeom>
        </p:spPr>
        <p:txBody>
          <a:bodyPr vert="horz" lIns="0" tIns="0" rIns="0" bIns="0" rtlCol="0">
            <a:noAutofit/>
          </a:bodyPr>
          <a:lstStyle/>
          <a:p>
            <a:pPr lvl="0"/>
            <a:r>
              <a:rPr lang="en-US" dirty="0" err="1"/>
              <a:t>Dlick</a:t>
            </a:r>
            <a:r>
              <a:rPr lang="en-US" dirty="0"/>
              <a:t> to edit Master text styles</a:t>
            </a:r>
          </a:p>
          <a:p>
            <a:pPr lvl="0"/>
            <a:r>
              <a:rPr lang="en-US" dirty="0"/>
              <a:t>Dette</a:t>
            </a:r>
          </a:p>
          <a:p>
            <a:pPr lvl="1"/>
            <a:r>
              <a:rPr lang="en-US" dirty="0" err="1"/>
              <a:t>decond</a:t>
            </a:r>
            <a:r>
              <a:rPr lang="en-US" dirty="0"/>
              <a:t> level</a:t>
            </a:r>
          </a:p>
          <a:p>
            <a:pPr lvl="2"/>
            <a:r>
              <a:rPr lang="en-US" dirty="0" err="1"/>
              <a:t>Dhird</a:t>
            </a:r>
            <a:r>
              <a:rPr lang="en-US" dirty="0"/>
              <a:t>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B32893-0408-4419-98BB-1ED53188A5F6}"/>
              </a:ext>
            </a:extLst>
          </p:cNvPr>
          <p:cNvSpPr>
            <a:spLocks noGrp="1"/>
          </p:cNvSpPr>
          <p:nvPr>
            <p:ph type="dt" sz="half" idx="2"/>
          </p:nvPr>
        </p:nvSpPr>
        <p:spPr>
          <a:xfrm>
            <a:off x="838200" y="7189835"/>
            <a:ext cx="2743200" cy="365125"/>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580E0478-E3A2-4DD6-9958-671AF8144ECD}"/>
              </a:ext>
            </a:extLst>
          </p:cNvPr>
          <p:cNvSpPr>
            <a:spLocks noGrp="1"/>
          </p:cNvSpPr>
          <p:nvPr>
            <p:ph type="ftr" sz="quarter" idx="3"/>
          </p:nvPr>
        </p:nvSpPr>
        <p:spPr>
          <a:xfrm>
            <a:off x="4038600" y="7189835"/>
            <a:ext cx="41148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7DC09A-3304-4934-9F7A-71841379A63D}"/>
              </a:ext>
            </a:extLst>
          </p:cNvPr>
          <p:cNvSpPr>
            <a:spLocks noGrp="1"/>
          </p:cNvSpPr>
          <p:nvPr>
            <p:ph type="sldNum" sz="quarter" idx="4"/>
          </p:nvPr>
        </p:nvSpPr>
        <p:spPr>
          <a:xfrm>
            <a:off x="11353800" y="6313489"/>
            <a:ext cx="395313" cy="365125"/>
          </a:xfrm>
          <a:prstGeom prst="rect">
            <a:avLst/>
          </a:prstGeom>
        </p:spPr>
        <p:txBody>
          <a:bodyPr vert="horz" lIns="0" tIns="0" rIns="0" bIns="0" rtlCol="0" anchor="ctr"/>
          <a:lstStyle>
            <a:lvl1pPr algn="r">
              <a:defRPr sz="900">
                <a:solidFill>
                  <a:schemeClr val="tx1"/>
                </a:solidFill>
              </a:defRPr>
            </a:lvl1pPr>
          </a:lstStyle>
          <a:p>
            <a:fld id="{E78D6F22-C38B-4922-9056-25853B06C35F}" type="slidenum">
              <a:rPr lang="en-GB" smtClean="0"/>
              <a:pPr/>
              <a:t>‹#›</a:t>
            </a:fld>
            <a:endParaRPr lang="en-GB" dirty="0"/>
          </a:p>
        </p:txBody>
      </p:sp>
    </p:spTree>
    <p:extLst>
      <p:ext uri="{BB962C8B-B14F-4D97-AF65-F5344CB8AC3E}">
        <p14:creationId xmlns:p14="http://schemas.microsoft.com/office/powerpoint/2010/main" val="28298090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62" r:id="rId7"/>
    <p:sldLayoutId id="2147483663" r:id="rId8"/>
    <p:sldLayoutId id="2147483664" r:id="rId9"/>
    <p:sldLayoutId id="2147483665" r:id="rId10"/>
    <p:sldLayoutId id="2147483666" r:id="rId11"/>
    <p:sldLayoutId id="2147483667" r:id="rId12"/>
    <p:sldLayoutId id="2147483653" r:id="rId13"/>
    <p:sldLayoutId id="2147483668" r:id="rId14"/>
    <p:sldLayoutId id="2147483669" r:id="rId15"/>
    <p:sldLayoutId id="2147483654" r:id="rId16"/>
    <p:sldLayoutId id="2147483670" r:id="rId17"/>
    <p:sldLayoutId id="2147483671" r:id="rId18"/>
    <p:sldLayoutId id="2147483656" r:id="rId19"/>
    <p:sldLayoutId id="2147483672" r:id="rId20"/>
    <p:sldLayoutId id="2147483673" r:id="rId21"/>
    <p:sldLayoutId id="2147483655" r:id="rId22"/>
  </p:sldLayoutIdLst>
  <p:hf hdr="0"/>
  <p:txStyles>
    <p:titleStyle>
      <a:lvl1pPr algn="l" defTabSz="457200" rtl="0" eaLnBrk="1" latinLnBrk="0" hangingPunct="1">
        <a:lnSpc>
          <a:spcPct val="110000"/>
        </a:lnSpc>
        <a:spcBef>
          <a:spcPct val="0"/>
        </a:spcBef>
        <a:buNone/>
        <a:defRPr sz="2750" b="0" kern="1200">
          <a:solidFill>
            <a:schemeClr val="tx1"/>
          </a:solidFill>
          <a:latin typeface="+mj-lt"/>
          <a:ea typeface="+mj-ea"/>
          <a:cs typeface="+mj-cs"/>
        </a:defRPr>
      </a:lvl1pPr>
    </p:titleStyle>
    <p:bodyStyle>
      <a:lvl1pPr marL="257175" indent="-257175" algn="l" defTabSz="457200" rtl="0" eaLnBrk="1" latinLnBrk="0" hangingPunct="1">
        <a:lnSpc>
          <a:spcPct val="112000"/>
        </a:lnSpc>
        <a:spcBef>
          <a:spcPts val="600"/>
        </a:spcBef>
        <a:buFont typeface="Avenir Next LT Pro" panose="020B0504020202020204" pitchFamily="34" charset="0"/>
        <a:buChar char="•"/>
        <a:defRPr sz="2000" kern="1200">
          <a:solidFill>
            <a:schemeClr val="tx1"/>
          </a:solidFill>
          <a:latin typeface="+mn-lt"/>
          <a:ea typeface="+mn-ea"/>
          <a:cs typeface="+mn-cs"/>
        </a:defRPr>
      </a:lvl1pPr>
      <a:lvl2pPr marL="557213" indent="-226219" algn="l" defTabSz="457200" rtl="0" eaLnBrk="1" latinLnBrk="0" hangingPunct="1">
        <a:lnSpc>
          <a:spcPct val="112000"/>
        </a:lnSpc>
        <a:spcBef>
          <a:spcPts val="600"/>
        </a:spcBef>
        <a:buFont typeface="Avenir Next LT Pro" panose="020B0504020202020204" pitchFamily="34" charset="0"/>
        <a:buChar char="•"/>
        <a:defRPr sz="1800" kern="1200">
          <a:solidFill>
            <a:schemeClr val="tx1"/>
          </a:solidFill>
          <a:latin typeface="+mn-lt"/>
          <a:ea typeface="+mn-ea"/>
          <a:cs typeface="+mn-cs"/>
        </a:defRPr>
      </a:lvl2pPr>
      <a:lvl3pPr marL="788988" indent="-203200" algn="l" defTabSz="457200" rtl="0" eaLnBrk="1" latinLnBrk="0" hangingPunct="1">
        <a:lnSpc>
          <a:spcPct val="112000"/>
        </a:lnSpc>
        <a:spcBef>
          <a:spcPts val="700"/>
        </a:spcBef>
        <a:buFont typeface="Avenir Next LT Pro" panose="020B0504020202020204" pitchFamily="34" charset="0"/>
        <a:buChar char="•"/>
        <a:defRPr sz="1600" kern="1200">
          <a:solidFill>
            <a:schemeClr val="tx1"/>
          </a:solidFill>
          <a:latin typeface="+mn-lt"/>
          <a:ea typeface="+mn-ea"/>
          <a:cs typeface="+mn-cs"/>
        </a:defRPr>
      </a:lvl3pPr>
      <a:lvl4pPr marL="987425" indent="-180975" algn="l" defTabSz="457200" rtl="0" eaLnBrk="1" latinLnBrk="0" hangingPunct="1">
        <a:lnSpc>
          <a:spcPct val="112000"/>
        </a:lnSpc>
        <a:spcBef>
          <a:spcPts val="1200"/>
        </a:spcBef>
        <a:buFont typeface="Avenir Next LT Pro" panose="020B0504020202020204" pitchFamily="34" charset="0"/>
        <a:buChar char="•"/>
        <a:defRPr sz="1500" kern="1200">
          <a:solidFill>
            <a:schemeClr val="tx1"/>
          </a:solidFill>
          <a:latin typeface="+mn-lt"/>
          <a:ea typeface="+mn-ea"/>
          <a:cs typeface="+mn-cs"/>
        </a:defRPr>
      </a:lvl4pPr>
      <a:lvl5pPr marL="1209675" indent="-206375" algn="l" defTabSz="457200" rtl="0" eaLnBrk="1" latinLnBrk="0" hangingPunct="1">
        <a:lnSpc>
          <a:spcPct val="112000"/>
        </a:lnSpc>
        <a:spcBef>
          <a:spcPts val="1200"/>
        </a:spcBef>
        <a:buFont typeface="Avenir Next LT Pro" panose="020B0504020202020204" pitchFamily="34" charset="0"/>
        <a:buChar char="•"/>
        <a:defRPr sz="14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r.b.skeie@cicero.oslo.no"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hyperlink" Target="https://aerocom.met.no/" TargetMode="Externa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sky, train, steam, smoke&#10;&#10;Description automatically generated">
            <a:extLst>
              <a:ext uri="{FF2B5EF4-FFF2-40B4-BE49-F238E27FC236}">
                <a16:creationId xmlns:a16="http://schemas.microsoft.com/office/drawing/2014/main" id="{97B5D8F1-259C-58B5-AA72-41D8976291EC}"/>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098" b="6098"/>
          <a:stretch>
            <a:fillRect/>
          </a:stretch>
        </p:blipFill>
        <p:spPr>
          <a:xfrm>
            <a:off x="0" y="0"/>
            <a:ext cx="5857463" cy="6858000"/>
          </a:xfrm>
        </p:spPr>
      </p:pic>
      <p:sp>
        <p:nvSpPr>
          <p:cNvPr id="11" name="Text Placeholder 10">
            <a:extLst>
              <a:ext uri="{FF2B5EF4-FFF2-40B4-BE49-F238E27FC236}">
                <a16:creationId xmlns:a16="http://schemas.microsoft.com/office/drawing/2014/main" id="{E436A134-D75D-4C98-BEC2-C26F8B804822}"/>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ABCB4E0C-36A8-4F1F-AADB-1300DCDFD975}"/>
              </a:ext>
            </a:extLst>
          </p:cNvPr>
          <p:cNvSpPr>
            <a:spLocks noGrp="1"/>
          </p:cNvSpPr>
          <p:nvPr>
            <p:ph type="body" sz="quarter" idx="12"/>
          </p:nvPr>
        </p:nvSpPr>
        <p:spPr>
          <a:xfrm>
            <a:off x="6317983" y="5471605"/>
            <a:ext cx="4322134" cy="1129221"/>
          </a:xfrm>
        </p:spPr>
        <p:txBody>
          <a:bodyPr/>
          <a:lstStyle/>
          <a:p>
            <a:r>
              <a:rPr lang="en-GB" dirty="0"/>
              <a:t>Ragnhild Bieltvedt Skeie, Gunnar Myhre</a:t>
            </a:r>
            <a:endParaRPr lang="en-GB" b="1" dirty="0"/>
          </a:p>
          <a:p>
            <a:r>
              <a:rPr lang="en-GB" dirty="0"/>
              <a:t>EGU23</a:t>
            </a:r>
          </a:p>
          <a:p>
            <a:r>
              <a:rPr lang="en-GB" dirty="0"/>
              <a:t>27</a:t>
            </a:r>
            <a:r>
              <a:rPr lang="en-GB" baseline="30000" dirty="0"/>
              <a:t>th</a:t>
            </a:r>
            <a:r>
              <a:rPr lang="en-GB" dirty="0"/>
              <a:t> April 2023, Vienna</a:t>
            </a:r>
          </a:p>
        </p:txBody>
      </p:sp>
      <p:sp>
        <p:nvSpPr>
          <p:cNvPr id="8" name="Title 7">
            <a:extLst>
              <a:ext uri="{FF2B5EF4-FFF2-40B4-BE49-F238E27FC236}">
                <a16:creationId xmlns:a16="http://schemas.microsoft.com/office/drawing/2014/main" id="{0E91D0A5-AF21-41E3-A39F-BD9361645834}"/>
              </a:ext>
            </a:extLst>
          </p:cNvPr>
          <p:cNvSpPr>
            <a:spLocks noGrp="1"/>
          </p:cNvSpPr>
          <p:nvPr>
            <p:ph type="ctrTitle"/>
          </p:nvPr>
        </p:nvSpPr>
        <p:spPr/>
        <p:txBody>
          <a:bodyPr/>
          <a:lstStyle/>
          <a:p>
            <a:r>
              <a:rPr lang="en-US" dirty="0"/>
              <a:t>Aerosol Radiative Forcing time development in the CMIP6 historical experiment</a:t>
            </a:r>
            <a:endParaRPr lang="en-GB" dirty="0"/>
          </a:p>
        </p:txBody>
      </p:sp>
      <p:sp>
        <p:nvSpPr>
          <p:cNvPr id="6" name="TextBox 5">
            <a:extLst>
              <a:ext uri="{FF2B5EF4-FFF2-40B4-BE49-F238E27FC236}">
                <a16:creationId xmlns:a16="http://schemas.microsoft.com/office/drawing/2014/main" id="{9255E3C7-5DD9-D59E-D44C-3FE17286E877}"/>
              </a:ext>
            </a:extLst>
          </p:cNvPr>
          <p:cNvSpPr txBox="1"/>
          <p:nvPr/>
        </p:nvSpPr>
        <p:spPr>
          <a:xfrm>
            <a:off x="4827041" y="6475092"/>
            <a:ext cx="1362269" cy="261610"/>
          </a:xfrm>
          <a:prstGeom prst="rect">
            <a:avLst/>
          </a:prstGeom>
          <a:noFill/>
        </p:spPr>
        <p:txBody>
          <a:bodyPr wrap="square" rtlCol="0">
            <a:spAutoFit/>
          </a:bodyPr>
          <a:lstStyle/>
          <a:p>
            <a:r>
              <a:rPr lang="en-GB" sz="1100" b="1" dirty="0">
                <a:solidFill>
                  <a:schemeClr val="bg1"/>
                </a:solidFill>
              </a:rPr>
              <a:t>Photo: Skeie</a:t>
            </a:r>
          </a:p>
        </p:txBody>
      </p:sp>
      <p:pic>
        <p:nvPicPr>
          <p:cNvPr id="1028" name="Picture 4">
            <a:extLst>
              <a:ext uri="{FF2B5EF4-FFF2-40B4-BE49-F238E27FC236}">
                <a16:creationId xmlns:a16="http://schemas.microsoft.com/office/drawing/2014/main" id="{DD7D2A56-49B7-C38B-A307-7A5E7DBEA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2619" y="5688330"/>
            <a:ext cx="728470" cy="101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295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042283B-DA04-7F18-5A40-0091CAE1A7BE}"/>
              </a:ext>
            </a:extLst>
          </p:cNvPr>
          <p:cNvSpPr/>
          <p:nvPr/>
        </p:nvSpPr>
        <p:spPr>
          <a:xfrm>
            <a:off x="0" y="5607331"/>
            <a:ext cx="12192000" cy="1327116"/>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Slide Number Placeholder 1">
            <a:extLst>
              <a:ext uri="{FF2B5EF4-FFF2-40B4-BE49-F238E27FC236}">
                <a16:creationId xmlns:a16="http://schemas.microsoft.com/office/drawing/2014/main" id="{DB3A29EE-5F98-12ED-10AE-64F28B224DB4}"/>
              </a:ext>
            </a:extLst>
          </p:cNvPr>
          <p:cNvSpPr>
            <a:spLocks noGrp="1"/>
          </p:cNvSpPr>
          <p:nvPr>
            <p:ph type="sldNum" sz="quarter" idx="12"/>
          </p:nvPr>
        </p:nvSpPr>
        <p:spPr/>
        <p:txBody>
          <a:bodyPr/>
          <a:lstStyle/>
          <a:p>
            <a:fld id="{E78D6F22-C38B-4922-9056-25853B06C35F}" type="slidenum">
              <a:rPr lang="en-GB" smtClean="0"/>
              <a:t>10</a:t>
            </a:fld>
            <a:endParaRPr lang="en-GB"/>
          </a:p>
        </p:txBody>
      </p:sp>
      <p:sp>
        <p:nvSpPr>
          <p:cNvPr id="5" name="Title 4">
            <a:extLst>
              <a:ext uri="{FF2B5EF4-FFF2-40B4-BE49-F238E27FC236}">
                <a16:creationId xmlns:a16="http://schemas.microsoft.com/office/drawing/2014/main" id="{550EED8D-DFD3-13F1-28D2-96F6A5C129FC}"/>
              </a:ext>
            </a:extLst>
          </p:cNvPr>
          <p:cNvSpPr>
            <a:spLocks noGrp="1"/>
          </p:cNvSpPr>
          <p:nvPr>
            <p:ph type="title"/>
          </p:nvPr>
        </p:nvSpPr>
        <p:spPr/>
        <p:txBody>
          <a:bodyPr/>
          <a:lstStyle/>
          <a:p>
            <a:r>
              <a:rPr lang="nb-NO" dirty="0" err="1"/>
              <a:t>Compare</a:t>
            </a:r>
            <a:r>
              <a:rPr lang="nb-NO" dirty="0"/>
              <a:t> </a:t>
            </a:r>
            <a:r>
              <a:rPr lang="nb-NO" dirty="0" err="1"/>
              <a:t>RFari</a:t>
            </a:r>
            <a:r>
              <a:rPr lang="nb-NO" dirty="0"/>
              <a:t> </a:t>
            </a:r>
            <a:r>
              <a:rPr lang="nb-NO" dirty="0" err="1"/>
              <a:t>results</a:t>
            </a:r>
            <a:r>
              <a:rPr lang="nb-NO" dirty="0"/>
              <a:t> to </a:t>
            </a:r>
            <a:r>
              <a:rPr lang="nb-NO" dirty="0" err="1"/>
              <a:t>ERFari</a:t>
            </a:r>
            <a:r>
              <a:rPr lang="nb-NO" dirty="0"/>
              <a:t> from RFMIP</a:t>
            </a:r>
          </a:p>
        </p:txBody>
      </p:sp>
      <p:sp>
        <p:nvSpPr>
          <p:cNvPr id="10" name="TextBox 9">
            <a:extLst>
              <a:ext uri="{FF2B5EF4-FFF2-40B4-BE49-F238E27FC236}">
                <a16:creationId xmlns:a16="http://schemas.microsoft.com/office/drawing/2014/main" id="{20078231-4970-D8DB-D0E4-FA7DC4A9B643}"/>
              </a:ext>
            </a:extLst>
          </p:cNvPr>
          <p:cNvSpPr txBox="1"/>
          <p:nvPr/>
        </p:nvSpPr>
        <p:spPr>
          <a:xfrm>
            <a:off x="54655" y="6424007"/>
            <a:ext cx="11715750" cy="461665"/>
          </a:xfrm>
          <a:prstGeom prst="rect">
            <a:avLst/>
          </a:prstGeom>
          <a:noFill/>
        </p:spPr>
        <p:txBody>
          <a:bodyPr wrap="square">
            <a:spAutoFit/>
          </a:bodyPr>
          <a:lstStyle/>
          <a:p>
            <a:r>
              <a:rPr lang="en-US" sz="1200" dirty="0" err="1"/>
              <a:t>ERFari</a:t>
            </a:r>
            <a:r>
              <a:rPr lang="en-US" sz="1200" dirty="0"/>
              <a:t> data from RFMIP: Smith, C. J., Harris, G. R., Palmer, M. D., </a:t>
            </a:r>
            <a:r>
              <a:rPr lang="en-US" sz="1200" dirty="0" err="1"/>
              <a:t>Bellouin</a:t>
            </a:r>
            <a:r>
              <a:rPr lang="en-US" sz="1200" dirty="0"/>
              <a:t>, N., Collins, W., Myhre, G., et al. (2021). Energy budget constraints on the time history of aerosol forcing and climate sensitivity. Journal of Geophysical Research: Atmospheres</a:t>
            </a:r>
            <a:endParaRPr lang="en-GB" sz="1200" dirty="0"/>
          </a:p>
        </p:txBody>
      </p:sp>
      <p:sp>
        <p:nvSpPr>
          <p:cNvPr id="3" name="TextBox 2">
            <a:extLst>
              <a:ext uri="{FF2B5EF4-FFF2-40B4-BE49-F238E27FC236}">
                <a16:creationId xmlns:a16="http://schemas.microsoft.com/office/drawing/2014/main" id="{FC0E7268-E32C-6F6B-3484-D793E2B63406}"/>
              </a:ext>
            </a:extLst>
          </p:cNvPr>
          <p:cNvSpPr txBox="1"/>
          <p:nvPr/>
        </p:nvSpPr>
        <p:spPr>
          <a:xfrm>
            <a:off x="25204" y="5607331"/>
            <a:ext cx="11999495" cy="646331"/>
          </a:xfrm>
          <a:prstGeom prst="rect">
            <a:avLst/>
          </a:prstGeom>
          <a:noFill/>
        </p:spPr>
        <p:txBody>
          <a:bodyPr wrap="square" rtlCol="0">
            <a:spAutoFit/>
          </a:bodyPr>
          <a:lstStyle/>
          <a:p>
            <a:pPr marL="285750" indent="-285750">
              <a:buFont typeface="Arial" panose="020B0604020202020204" pitchFamily="34" charset="0"/>
              <a:buChar char="•"/>
            </a:pPr>
            <a:r>
              <a:rPr lang="en-GB" dirty="0" err="1"/>
              <a:t>RFari</a:t>
            </a:r>
            <a:r>
              <a:rPr lang="en-GB" dirty="0"/>
              <a:t> dominated by SO4 and BC, NO3 more important in recent decades. </a:t>
            </a:r>
          </a:p>
          <a:p>
            <a:pPr marL="285750" indent="-285750">
              <a:buFont typeface="Arial" panose="020B0604020202020204" pitchFamily="34" charset="0"/>
              <a:buChar char="•"/>
            </a:pPr>
            <a:r>
              <a:rPr lang="en-GB" dirty="0"/>
              <a:t>Dashed line: BC-</a:t>
            </a:r>
            <a:r>
              <a:rPr lang="en-GB" dirty="0" err="1"/>
              <a:t>RFari</a:t>
            </a:r>
            <a:r>
              <a:rPr lang="en-GB" dirty="0"/>
              <a:t>*0.5: indication of weaker BC-</a:t>
            </a:r>
            <a:r>
              <a:rPr lang="en-GB" dirty="0" err="1"/>
              <a:t>RFari</a:t>
            </a:r>
            <a:r>
              <a:rPr lang="en-GB" dirty="0"/>
              <a:t> or negative adjustments in some models?</a:t>
            </a:r>
          </a:p>
        </p:txBody>
      </p:sp>
      <p:pic>
        <p:nvPicPr>
          <p:cNvPr id="8" name="Picture 7">
            <a:extLst>
              <a:ext uri="{FF2B5EF4-FFF2-40B4-BE49-F238E27FC236}">
                <a16:creationId xmlns:a16="http://schemas.microsoft.com/office/drawing/2014/main" id="{C2F98295-8369-60F1-6D6B-EDEC47E85A4D}"/>
              </a:ext>
            </a:extLst>
          </p:cNvPr>
          <p:cNvPicPr>
            <a:picLocks noChangeAspect="1"/>
          </p:cNvPicPr>
          <p:nvPr/>
        </p:nvPicPr>
        <p:blipFill>
          <a:blip r:embed="rId3"/>
          <a:stretch>
            <a:fillRect/>
          </a:stretch>
        </p:blipFill>
        <p:spPr>
          <a:xfrm>
            <a:off x="897183" y="985356"/>
            <a:ext cx="10039521" cy="4483943"/>
          </a:xfrm>
          <a:prstGeom prst="rect">
            <a:avLst/>
          </a:prstGeom>
        </p:spPr>
      </p:pic>
    </p:spTree>
    <p:extLst>
      <p:ext uri="{BB962C8B-B14F-4D97-AF65-F5344CB8AC3E}">
        <p14:creationId xmlns:p14="http://schemas.microsoft.com/office/powerpoint/2010/main" val="893671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32F539-91E4-F577-2871-C9BFBB4AAE1D}"/>
              </a:ext>
            </a:extLst>
          </p:cNvPr>
          <p:cNvSpPr>
            <a:spLocks noGrp="1"/>
          </p:cNvSpPr>
          <p:nvPr>
            <p:ph type="sldNum" sz="quarter" idx="12"/>
          </p:nvPr>
        </p:nvSpPr>
        <p:spPr/>
        <p:txBody>
          <a:bodyPr/>
          <a:lstStyle/>
          <a:p>
            <a:fld id="{E78D6F22-C38B-4922-9056-25853B06C35F}" type="slidenum">
              <a:rPr lang="en-GB" smtClean="0"/>
              <a:t>11</a:t>
            </a:fld>
            <a:endParaRPr lang="en-GB"/>
          </a:p>
        </p:txBody>
      </p:sp>
      <p:sp>
        <p:nvSpPr>
          <p:cNvPr id="4" name="Title 3">
            <a:extLst>
              <a:ext uri="{FF2B5EF4-FFF2-40B4-BE49-F238E27FC236}">
                <a16:creationId xmlns:a16="http://schemas.microsoft.com/office/drawing/2014/main" id="{0E0612BE-C252-6D4D-C605-45A7C1930967}"/>
              </a:ext>
            </a:extLst>
          </p:cNvPr>
          <p:cNvSpPr>
            <a:spLocks noGrp="1"/>
          </p:cNvSpPr>
          <p:nvPr>
            <p:ph type="title"/>
          </p:nvPr>
        </p:nvSpPr>
        <p:spPr/>
        <p:txBody>
          <a:bodyPr/>
          <a:lstStyle/>
          <a:p>
            <a:r>
              <a:rPr lang="en-GB" dirty="0" err="1"/>
              <a:t>RFaci</a:t>
            </a:r>
            <a:r>
              <a:rPr lang="en-GB" dirty="0"/>
              <a:t>: “Twomey effect”</a:t>
            </a:r>
          </a:p>
        </p:txBody>
      </p:sp>
      <p:sp>
        <p:nvSpPr>
          <p:cNvPr id="8" name="Text Placeholder 7">
            <a:extLst>
              <a:ext uri="{FF2B5EF4-FFF2-40B4-BE49-F238E27FC236}">
                <a16:creationId xmlns:a16="http://schemas.microsoft.com/office/drawing/2014/main" id="{91EFB8FB-9A29-BACA-DA9E-D2B83A9E591D}"/>
              </a:ext>
            </a:extLst>
          </p:cNvPr>
          <p:cNvSpPr>
            <a:spLocks noGrp="1"/>
          </p:cNvSpPr>
          <p:nvPr>
            <p:ph type="body" sz="quarter" idx="15"/>
          </p:nvPr>
        </p:nvSpPr>
        <p:spPr/>
        <p:txBody>
          <a:bodyPr/>
          <a:lstStyle/>
          <a:p>
            <a:r>
              <a:rPr lang="en-GB" dirty="0"/>
              <a:t>Summary</a:t>
            </a:r>
          </a:p>
        </p:txBody>
      </p:sp>
      <p:sp>
        <p:nvSpPr>
          <p:cNvPr id="10" name="Content Placeholder 9">
            <a:extLst>
              <a:ext uri="{FF2B5EF4-FFF2-40B4-BE49-F238E27FC236}">
                <a16:creationId xmlns:a16="http://schemas.microsoft.com/office/drawing/2014/main" id="{5107667F-021F-E827-BC6B-47D6219AE900}"/>
              </a:ext>
            </a:extLst>
          </p:cNvPr>
          <p:cNvSpPr>
            <a:spLocks noGrp="1"/>
          </p:cNvSpPr>
          <p:nvPr>
            <p:ph sz="half" idx="2"/>
          </p:nvPr>
        </p:nvSpPr>
        <p:spPr/>
        <p:txBody>
          <a:bodyPr/>
          <a:lstStyle/>
          <a:p>
            <a:r>
              <a:rPr lang="en-GB" dirty="0" err="1"/>
              <a:t>RFaci</a:t>
            </a:r>
            <a:r>
              <a:rPr lang="en-GB" dirty="0"/>
              <a:t> strengthening from 1950s and flattening out over the last few decades.</a:t>
            </a:r>
          </a:p>
          <a:p>
            <a:r>
              <a:rPr lang="en-GB" dirty="0"/>
              <a:t>But almost all models have the strongest </a:t>
            </a:r>
            <a:r>
              <a:rPr lang="en-GB" dirty="0" err="1"/>
              <a:t>RFaci</a:t>
            </a:r>
            <a:r>
              <a:rPr lang="en-GB" dirty="0"/>
              <a:t> at the end, in 2010.</a:t>
            </a:r>
          </a:p>
        </p:txBody>
      </p:sp>
      <p:pic>
        <p:nvPicPr>
          <p:cNvPr id="7" name="Content Placeholder 6">
            <a:extLst>
              <a:ext uri="{FF2B5EF4-FFF2-40B4-BE49-F238E27FC236}">
                <a16:creationId xmlns:a16="http://schemas.microsoft.com/office/drawing/2014/main" id="{1A88BD4F-1AFC-987E-47FB-5BB534E46204}"/>
              </a:ext>
            </a:extLst>
          </p:cNvPr>
          <p:cNvPicPr>
            <a:picLocks noGrp="1" noChangeAspect="1"/>
          </p:cNvPicPr>
          <p:nvPr>
            <p:ph sz="quarter" idx="14"/>
          </p:nvPr>
        </p:nvPicPr>
        <p:blipFill>
          <a:blip r:embed="rId2"/>
          <a:stretch>
            <a:fillRect/>
          </a:stretch>
        </p:blipFill>
        <p:spPr>
          <a:xfrm>
            <a:off x="442913" y="2118208"/>
            <a:ext cx="6205537" cy="3751883"/>
          </a:xfrm>
        </p:spPr>
      </p:pic>
    </p:spTree>
    <p:extLst>
      <p:ext uri="{BB962C8B-B14F-4D97-AF65-F5344CB8AC3E}">
        <p14:creationId xmlns:p14="http://schemas.microsoft.com/office/powerpoint/2010/main" val="36341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585A6C-4539-044F-9B0F-95F05F2316CE}"/>
              </a:ext>
            </a:extLst>
          </p:cNvPr>
          <p:cNvSpPr/>
          <p:nvPr/>
        </p:nvSpPr>
        <p:spPr>
          <a:xfrm>
            <a:off x="0" y="5007450"/>
            <a:ext cx="12192000" cy="1850550"/>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Slide Number Placeholder 1">
            <a:extLst>
              <a:ext uri="{FF2B5EF4-FFF2-40B4-BE49-F238E27FC236}">
                <a16:creationId xmlns:a16="http://schemas.microsoft.com/office/drawing/2014/main" id="{3603F7C4-863D-F3A1-D4A9-4A677420D121}"/>
              </a:ext>
            </a:extLst>
          </p:cNvPr>
          <p:cNvSpPr>
            <a:spLocks noGrp="1"/>
          </p:cNvSpPr>
          <p:nvPr>
            <p:ph type="sldNum" sz="quarter" idx="12"/>
          </p:nvPr>
        </p:nvSpPr>
        <p:spPr/>
        <p:txBody>
          <a:bodyPr/>
          <a:lstStyle/>
          <a:p>
            <a:fld id="{E78D6F22-C38B-4922-9056-25853B06C35F}" type="slidenum">
              <a:rPr lang="en-GB" smtClean="0"/>
              <a:t>12</a:t>
            </a:fld>
            <a:endParaRPr lang="en-GB"/>
          </a:p>
        </p:txBody>
      </p:sp>
      <p:sp>
        <p:nvSpPr>
          <p:cNvPr id="5" name="Title 4">
            <a:extLst>
              <a:ext uri="{FF2B5EF4-FFF2-40B4-BE49-F238E27FC236}">
                <a16:creationId xmlns:a16="http://schemas.microsoft.com/office/drawing/2014/main" id="{4DD658BA-8C47-3445-53A0-AD0D71F1DA15}"/>
              </a:ext>
            </a:extLst>
          </p:cNvPr>
          <p:cNvSpPr>
            <a:spLocks noGrp="1"/>
          </p:cNvSpPr>
          <p:nvPr>
            <p:ph type="title"/>
          </p:nvPr>
        </p:nvSpPr>
        <p:spPr/>
        <p:txBody>
          <a:bodyPr/>
          <a:lstStyle/>
          <a:p>
            <a:r>
              <a:rPr lang="en-GB" dirty="0"/>
              <a:t>Final remark: Different Emission Inventories</a:t>
            </a:r>
          </a:p>
        </p:txBody>
      </p:sp>
      <p:sp>
        <p:nvSpPr>
          <p:cNvPr id="4" name="TextBox 3">
            <a:extLst>
              <a:ext uri="{FF2B5EF4-FFF2-40B4-BE49-F238E27FC236}">
                <a16:creationId xmlns:a16="http://schemas.microsoft.com/office/drawing/2014/main" id="{2A21B8E8-7449-02AE-CB30-7DF73A8AE3F2}"/>
              </a:ext>
            </a:extLst>
          </p:cNvPr>
          <p:cNvSpPr txBox="1"/>
          <p:nvPr/>
        </p:nvSpPr>
        <p:spPr>
          <a:xfrm>
            <a:off x="440977" y="5075865"/>
            <a:ext cx="11086804" cy="1477328"/>
          </a:xfrm>
          <a:prstGeom prst="rect">
            <a:avLst/>
          </a:prstGeom>
          <a:noFill/>
        </p:spPr>
        <p:txBody>
          <a:bodyPr wrap="square">
            <a:spAutoFit/>
          </a:bodyPr>
          <a:lstStyle/>
          <a:p>
            <a:r>
              <a:rPr lang="en-US" dirty="0"/>
              <a:t>CEDS used in CMIP6 (CEDS17) updated (CEDS21):</a:t>
            </a:r>
          </a:p>
          <a:p>
            <a:pPr marL="285750" indent="-285750">
              <a:buFont typeface="Arial" panose="020B0604020202020204" pitchFamily="34" charset="0"/>
              <a:buChar char="•"/>
            </a:pPr>
            <a:r>
              <a:rPr lang="en-US" dirty="0"/>
              <a:t>Both SO2 and BC lower emissions in 2014 (</a:t>
            </a:r>
            <a:r>
              <a:rPr lang="en-US" dirty="0" err="1"/>
              <a:t>RFari</a:t>
            </a:r>
            <a:r>
              <a:rPr lang="en-US" dirty="0"/>
              <a:t> SO4 and </a:t>
            </a:r>
            <a:r>
              <a:rPr lang="en-US" dirty="0" err="1"/>
              <a:t>RFari</a:t>
            </a:r>
            <a:r>
              <a:rPr lang="en-US" dirty="0"/>
              <a:t> BC would be weaker, compensating)</a:t>
            </a:r>
          </a:p>
          <a:p>
            <a:pPr marL="285750" indent="-285750">
              <a:buFont typeface="Arial" panose="020B0604020202020204" pitchFamily="34" charset="0"/>
              <a:buChar char="•"/>
            </a:pPr>
            <a:r>
              <a:rPr lang="en-US" dirty="0"/>
              <a:t>Rapid emission reduction over the last decade. </a:t>
            </a:r>
          </a:p>
          <a:p>
            <a:endParaRPr lang="en-US" dirty="0"/>
          </a:p>
          <a:p>
            <a:r>
              <a:rPr lang="da-DK" dirty="0"/>
              <a:t>Uncertainties for SO2: </a:t>
            </a:r>
            <a:r>
              <a:rPr lang="da-DK" b="1" dirty="0"/>
              <a:t>8–14 %</a:t>
            </a:r>
            <a:r>
              <a:rPr lang="da-DK" dirty="0"/>
              <a:t> (Smith et al., 2011) while for BC much larger (Bond et al. 2013).</a:t>
            </a:r>
            <a:endParaRPr lang="en-US" dirty="0"/>
          </a:p>
        </p:txBody>
      </p:sp>
      <p:pic>
        <p:nvPicPr>
          <p:cNvPr id="6" name="Picture 5">
            <a:extLst>
              <a:ext uri="{FF2B5EF4-FFF2-40B4-BE49-F238E27FC236}">
                <a16:creationId xmlns:a16="http://schemas.microsoft.com/office/drawing/2014/main" id="{DD7B7CD5-EB24-1BC9-7145-B17656D5AAC3}"/>
              </a:ext>
            </a:extLst>
          </p:cNvPr>
          <p:cNvPicPr>
            <a:picLocks noChangeAspect="1"/>
          </p:cNvPicPr>
          <p:nvPr/>
        </p:nvPicPr>
        <p:blipFill>
          <a:blip r:embed="rId3"/>
          <a:stretch>
            <a:fillRect/>
          </a:stretch>
        </p:blipFill>
        <p:spPr>
          <a:xfrm>
            <a:off x="395398" y="1118947"/>
            <a:ext cx="5522361" cy="3537284"/>
          </a:xfrm>
          <a:prstGeom prst="rect">
            <a:avLst/>
          </a:prstGeom>
        </p:spPr>
      </p:pic>
      <p:pic>
        <p:nvPicPr>
          <p:cNvPr id="8" name="Picture 7">
            <a:extLst>
              <a:ext uri="{FF2B5EF4-FFF2-40B4-BE49-F238E27FC236}">
                <a16:creationId xmlns:a16="http://schemas.microsoft.com/office/drawing/2014/main" id="{BD68D25D-3DCD-5379-8CB6-048E9F00A00F}"/>
              </a:ext>
            </a:extLst>
          </p:cNvPr>
          <p:cNvPicPr>
            <a:picLocks noChangeAspect="1"/>
          </p:cNvPicPr>
          <p:nvPr/>
        </p:nvPicPr>
        <p:blipFill>
          <a:blip r:embed="rId4"/>
          <a:stretch>
            <a:fillRect/>
          </a:stretch>
        </p:blipFill>
        <p:spPr>
          <a:xfrm>
            <a:off x="5963337" y="1014158"/>
            <a:ext cx="5691169" cy="3813906"/>
          </a:xfrm>
          <a:prstGeom prst="rect">
            <a:avLst/>
          </a:prstGeom>
        </p:spPr>
      </p:pic>
    </p:spTree>
    <p:extLst>
      <p:ext uri="{BB962C8B-B14F-4D97-AF65-F5344CB8AC3E}">
        <p14:creationId xmlns:p14="http://schemas.microsoft.com/office/powerpoint/2010/main" val="138065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922F7E-A8FF-1DAA-7ABF-E97C79AA69A0}"/>
              </a:ext>
            </a:extLst>
          </p:cNvPr>
          <p:cNvSpPr>
            <a:spLocks noGrp="1"/>
          </p:cNvSpPr>
          <p:nvPr>
            <p:ph type="sldNum" sz="quarter" idx="12"/>
          </p:nvPr>
        </p:nvSpPr>
        <p:spPr/>
        <p:txBody>
          <a:bodyPr/>
          <a:lstStyle/>
          <a:p>
            <a:fld id="{E78D6F22-C38B-4922-9056-25853B06C35F}" type="slidenum">
              <a:rPr lang="en-GB" smtClean="0"/>
              <a:t>13</a:t>
            </a:fld>
            <a:endParaRPr lang="en-GB"/>
          </a:p>
        </p:txBody>
      </p:sp>
      <p:sp>
        <p:nvSpPr>
          <p:cNvPr id="6" name="Content Placeholder 5">
            <a:extLst>
              <a:ext uri="{FF2B5EF4-FFF2-40B4-BE49-F238E27FC236}">
                <a16:creationId xmlns:a16="http://schemas.microsoft.com/office/drawing/2014/main" id="{BEDA43F3-B4D4-98D6-281A-640AE3782731}"/>
              </a:ext>
            </a:extLst>
          </p:cNvPr>
          <p:cNvSpPr>
            <a:spLocks noGrp="1"/>
          </p:cNvSpPr>
          <p:nvPr>
            <p:ph sz="half" idx="2"/>
          </p:nvPr>
        </p:nvSpPr>
        <p:spPr>
          <a:xfrm>
            <a:off x="7582393" y="4584032"/>
            <a:ext cx="4028445" cy="1632618"/>
          </a:xfrm>
        </p:spPr>
        <p:txBody>
          <a:bodyPr/>
          <a:lstStyle/>
          <a:p>
            <a:pPr marL="0" indent="0">
              <a:lnSpc>
                <a:spcPct val="91000"/>
              </a:lnSpc>
              <a:buNone/>
            </a:pPr>
            <a:r>
              <a:rPr lang="en-GB" b="1" dirty="0"/>
              <a:t>Ragnhild Bieltvedt Skeie</a:t>
            </a:r>
          </a:p>
          <a:p>
            <a:pPr marL="0" indent="0">
              <a:lnSpc>
                <a:spcPct val="91000"/>
              </a:lnSpc>
              <a:buNone/>
            </a:pPr>
            <a:r>
              <a:rPr lang="en-GB" dirty="0">
                <a:hlinkClick r:id="rId2"/>
              </a:rPr>
              <a:t>r.b.skeie@cicero.oslo.no</a:t>
            </a:r>
            <a:endParaRPr lang="en-GB" dirty="0"/>
          </a:p>
          <a:p>
            <a:pPr marL="0" indent="0">
              <a:lnSpc>
                <a:spcPct val="91000"/>
              </a:lnSpc>
              <a:buNone/>
            </a:pPr>
            <a:r>
              <a:rPr lang="en-GB" dirty="0"/>
              <a:t>www.cicero.oslo.no</a:t>
            </a:r>
          </a:p>
          <a:p>
            <a:pPr marL="0" indent="0">
              <a:lnSpc>
                <a:spcPct val="91000"/>
              </a:lnSpc>
              <a:buNone/>
            </a:pPr>
            <a:r>
              <a:rPr lang="en-GB" dirty="0"/>
              <a:t>@RBSkeie</a:t>
            </a:r>
          </a:p>
          <a:p>
            <a:endParaRPr lang="en-GB" b="1" dirty="0"/>
          </a:p>
        </p:txBody>
      </p:sp>
      <p:sp>
        <p:nvSpPr>
          <p:cNvPr id="7" name="Content Placeholder 6">
            <a:extLst>
              <a:ext uri="{FF2B5EF4-FFF2-40B4-BE49-F238E27FC236}">
                <a16:creationId xmlns:a16="http://schemas.microsoft.com/office/drawing/2014/main" id="{C3FCF72A-516F-6AD2-1375-F751FCEC3790}"/>
              </a:ext>
            </a:extLst>
          </p:cNvPr>
          <p:cNvSpPr>
            <a:spLocks noGrp="1"/>
          </p:cNvSpPr>
          <p:nvPr>
            <p:ph sz="quarter" idx="14"/>
          </p:nvPr>
        </p:nvSpPr>
        <p:spPr>
          <a:xfrm>
            <a:off x="442887" y="1343025"/>
            <a:ext cx="6205996" cy="4873625"/>
          </a:xfrm>
        </p:spPr>
        <p:txBody>
          <a:bodyPr/>
          <a:lstStyle/>
          <a:p>
            <a:r>
              <a:rPr lang="en-GB" dirty="0"/>
              <a:t>Calculated </a:t>
            </a:r>
            <a:r>
              <a:rPr lang="en-GB" dirty="0" err="1"/>
              <a:t>RFari</a:t>
            </a:r>
            <a:r>
              <a:rPr lang="en-GB" dirty="0"/>
              <a:t> and </a:t>
            </a:r>
            <a:r>
              <a:rPr lang="en-GB" dirty="0" err="1"/>
              <a:t>RFaci</a:t>
            </a:r>
            <a:r>
              <a:rPr lang="en-GB" dirty="0"/>
              <a:t> time series from CMIP6 and </a:t>
            </a:r>
            <a:r>
              <a:rPr lang="en-GB" dirty="0" err="1"/>
              <a:t>AeroCom</a:t>
            </a:r>
            <a:r>
              <a:rPr lang="en-GB" dirty="0"/>
              <a:t>:</a:t>
            </a:r>
          </a:p>
          <a:p>
            <a:pPr marL="342900" indent="-342900">
              <a:buFont typeface="Arial" panose="020B0604020202020204" pitchFamily="34" charset="0"/>
              <a:buChar char="•"/>
            </a:pPr>
            <a:r>
              <a:rPr lang="en-GB" dirty="0" err="1"/>
              <a:t>RFari</a:t>
            </a:r>
            <a:r>
              <a:rPr lang="en-GB" dirty="0"/>
              <a:t> dominated by SO4 and BC. </a:t>
            </a:r>
          </a:p>
          <a:p>
            <a:pPr marL="342900" indent="-342900">
              <a:buFont typeface="Arial" panose="020B0604020202020204" pitchFamily="34" charset="0"/>
              <a:buChar char="•"/>
            </a:pPr>
            <a:r>
              <a:rPr lang="en-GB" dirty="0"/>
              <a:t>Nitrate aerosols included in a limited number of models, increasingly more important.</a:t>
            </a:r>
          </a:p>
          <a:p>
            <a:endParaRPr lang="en-GB" dirty="0"/>
          </a:p>
          <a:p>
            <a:r>
              <a:rPr lang="en-GB" i="1" dirty="0"/>
              <a:t>Further work:</a:t>
            </a:r>
          </a:p>
          <a:p>
            <a:pPr marL="900113" lvl="1" indent="-342900">
              <a:buFont typeface="Arial" panose="020B0604020202020204" pitchFamily="34" charset="0"/>
              <a:buChar char="•"/>
            </a:pPr>
            <a:r>
              <a:rPr lang="en-GB" dirty="0"/>
              <a:t>Uncertainties in historical emissions.</a:t>
            </a:r>
          </a:p>
          <a:p>
            <a:pPr marL="900113" lvl="1" indent="-342900">
              <a:buFont typeface="Arial" panose="020B0604020202020204" pitchFamily="34" charset="0"/>
              <a:buChar char="•"/>
            </a:pPr>
            <a:r>
              <a:rPr lang="en-GB" dirty="0"/>
              <a:t>Recent decade, with rapid SO2 emission reduction. </a:t>
            </a:r>
          </a:p>
          <a:p>
            <a:endParaRPr lang="en-GB" dirty="0"/>
          </a:p>
        </p:txBody>
      </p:sp>
      <p:sp>
        <p:nvSpPr>
          <p:cNvPr id="5" name="Title 4">
            <a:extLst>
              <a:ext uri="{FF2B5EF4-FFF2-40B4-BE49-F238E27FC236}">
                <a16:creationId xmlns:a16="http://schemas.microsoft.com/office/drawing/2014/main" id="{5371D156-93F6-DDBF-D8D2-CCB9ABF32145}"/>
              </a:ext>
            </a:extLst>
          </p:cNvPr>
          <p:cNvSpPr>
            <a:spLocks noGrp="1"/>
          </p:cNvSpPr>
          <p:nvPr>
            <p:ph type="title"/>
          </p:nvPr>
        </p:nvSpPr>
        <p:spPr/>
        <p:txBody>
          <a:bodyPr/>
          <a:lstStyle/>
          <a:p>
            <a:r>
              <a:rPr lang="en-GB" dirty="0"/>
              <a:t>Summary:</a:t>
            </a:r>
          </a:p>
        </p:txBody>
      </p:sp>
      <p:sp>
        <p:nvSpPr>
          <p:cNvPr id="8" name="Text Placeholder 7">
            <a:extLst>
              <a:ext uri="{FF2B5EF4-FFF2-40B4-BE49-F238E27FC236}">
                <a16:creationId xmlns:a16="http://schemas.microsoft.com/office/drawing/2014/main" id="{CFCFF2C0-5039-699A-8C81-14A794C099A7}"/>
              </a:ext>
            </a:extLst>
          </p:cNvPr>
          <p:cNvSpPr>
            <a:spLocks noGrp="1"/>
          </p:cNvSpPr>
          <p:nvPr>
            <p:ph type="body" sz="quarter" idx="15"/>
          </p:nvPr>
        </p:nvSpPr>
        <p:spPr/>
        <p:txBody>
          <a:bodyPr/>
          <a:lstStyle/>
          <a:p>
            <a:r>
              <a:rPr lang="en-GB" sz="3600" dirty="0"/>
              <a:t>Thank you!</a:t>
            </a:r>
          </a:p>
        </p:txBody>
      </p:sp>
      <p:sp>
        <p:nvSpPr>
          <p:cNvPr id="11" name="Title 1">
            <a:extLst>
              <a:ext uri="{FF2B5EF4-FFF2-40B4-BE49-F238E27FC236}">
                <a16:creationId xmlns:a16="http://schemas.microsoft.com/office/drawing/2014/main" id="{332C265F-511C-3971-3B5F-C3752DCB69D9}"/>
              </a:ext>
            </a:extLst>
          </p:cNvPr>
          <p:cNvSpPr txBox="1">
            <a:spLocks/>
          </p:cNvSpPr>
          <p:nvPr/>
        </p:nvSpPr>
        <p:spPr>
          <a:xfrm>
            <a:off x="443057" y="1343025"/>
            <a:ext cx="5652943" cy="2456543"/>
          </a:xfrm>
          <a:prstGeom prst="rect">
            <a:avLst/>
          </a:prstGeom>
        </p:spPr>
        <p:txBody>
          <a:bodyPr vert="horz" lIns="0" tIns="0" rIns="0" bIns="0" rtlCol="0" anchor="b">
            <a:normAutofit/>
          </a:bodyPr>
          <a:lstStyle>
            <a:lvl1pPr algn="l" defTabSz="457200" rtl="0" eaLnBrk="1" latinLnBrk="0" hangingPunct="1">
              <a:lnSpc>
                <a:spcPct val="110000"/>
              </a:lnSpc>
              <a:spcBef>
                <a:spcPct val="0"/>
              </a:spcBef>
              <a:buNone/>
              <a:defRPr sz="2750" b="1" kern="1200" spc="-75" baseline="0">
                <a:solidFill>
                  <a:schemeClr val="tx1"/>
                </a:solidFill>
                <a:latin typeface="+mn-lt"/>
                <a:ea typeface="+mj-ea"/>
                <a:cs typeface="+mj-cs"/>
              </a:defRPr>
            </a:lvl1pPr>
          </a:lstStyle>
          <a:p>
            <a:endParaRPr lang="en-GB" dirty="0"/>
          </a:p>
        </p:txBody>
      </p:sp>
      <p:sp>
        <p:nvSpPr>
          <p:cNvPr id="4" name="TextBox 3">
            <a:extLst>
              <a:ext uri="{FF2B5EF4-FFF2-40B4-BE49-F238E27FC236}">
                <a16:creationId xmlns:a16="http://schemas.microsoft.com/office/drawing/2014/main" id="{3246485C-67D5-7FC2-ABAE-FA106A7327FD}"/>
              </a:ext>
            </a:extLst>
          </p:cNvPr>
          <p:cNvSpPr txBox="1"/>
          <p:nvPr/>
        </p:nvSpPr>
        <p:spPr>
          <a:xfrm>
            <a:off x="7439706" y="2571296"/>
            <a:ext cx="3590244" cy="646331"/>
          </a:xfrm>
          <a:prstGeom prst="rect">
            <a:avLst/>
          </a:prstGeom>
          <a:noFill/>
        </p:spPr>
        <p:txBody>
          <a:bodyPr wrap="square">
            <a:spAutoFit/>
          </a:bodyPr>
          <a:lstStyle/>
          <a:p>
            <a:r>
              <a:rPr lang="en-GB" b="1" i="0" dirty="0">
                <a:effectLst/>
                <a:latin typeface="Open Sans" panose="020B0606030504020204" pitchFamily="34" charset="0"/>
              </a:rPr>
              <a:t>Supplementary materials </a:t>
            </a:r>
            <a:r>
              <a:rPr lang="en-GB" i="0" dirty="0">
                <a:effectLst/>
                <a:latin typeface="Open Sans" panose="020B0606030504020204" pitchFamily="34" charset="0"/>
              </a:rPr>
              <a:t>available online. </a:t>
            </a:r>
            <a:endParaRPr lang="en-GB" dirty="0"/>
          </a:p>
        </p:txBody>
      </p:sp>
      <p:pic>
        <p:nvPicPr>
          <p:cNvPr id="10" name="Picture 9" descr="Qr code&#10;&#10;Description automatically generated">
            <a:extLst>
              <a:ext uri="{FF2B5EF4-FFF2-40B4-BE49-F238E27FC236}">
                <a16:creationId xmlns:a16="http://schemas.microsoft.com/office/drawing/2014/main" id="{73751C59-65A8-6F1F-D6EC-8787334E7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1675" y="179386"/>
            <a:ext cx="742867" cy="742867"/>
          </a:xfrm>
          <a:prstGeom prst="rect">
            <a:avLst/>
          </a:prstGeom>
        </p:spPr>
      </p:pic>
    </p:spTree>
    <p:extLst>
      <p:ext uri="{BB962C8B-B14F-4D97-AF65-F5344CB8AC3E}">
        <p14:creationId xmlns:p14="http://schemas.microsoft.com/office/powerpoint/2010/main" val="1788372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47A501-8440-1662-DD5C-72389E73FB6C}"/>
              </a:ext>
            </a:extLst>
          </p:cNvPr>
          <p:cNvSpPr>
            <a:spLocks noGrp="1"/>
          </p:cNvSpPr>
          <p:nvPr>
            <p:ph type="title"/>
          </p:nvPr>
        </p:nvSpPr>
        <p:spPr/>
        <p:txBody>
          <a:bodyPr/>
          <a:lstStyle/>
          <a:p>
            <a:r>
              <a:rPr lang="en-GB" dirty="0"/>
              <a:t>Extra</a:t>
            </a:r>
          </a:p>
        </p:txBody>
      </p:sp>
      <p:sp>
        <p:nvSpPr>
          <p:cNvPr id="2" name="Slide Number Placeholder 1">
            <a:extLst>
              <a:ext uri="{FF2B5EF4-FFF2-40B4-BE49-F238E27FC236}">
                <a16:creationId xmlns:a16="http://schemas.microsoft.com/office/drawing/2014/main" id="{529FC98E-E8FA-AB4B-C8F3-6248D2EACD6A}"/>
              </a:ext>
            </a:extLst>
          </p:cNvPr>
          <p:cNvSpPr>
            <a:spLocks noGrp="1"/>
          </p:cNvSpPr>
          <p:nvPr>
            <p:ph type="sldNum" sz="quarter" idx="4294967295"/>
          </p:nvPr>
        </p:nvSpPr>
        <p:spPr>
          <a:xfrm>
            <a:off x="11796713" y="6313488"/>
            <a:ext cx="395287" cy="365125"/>
          </a:xfrm>
        </p:spPr>
        <p:txBody>
          <a:bodyPr/>
          <a:lstStyle/>
          <a:p>
            <a:fld id="{E78D6F22-C38B-4922-9056-25853B06C35F}" type="slidenum">
              <a:rPr lang="en-GB" smtClean="0"/>
              <a:t>14</a:t>
            </a:fld>
            <a:endParaRPr lang="en-GB"/>
          </a:p>
        </p:txBody>
      </p:sp>
    </p:spTree>
    <p:extLst>
      <p:ext uri="{BB962C8B-B14F-4D97-AF65-F5344CB8AC3E}">
        <p14:creationId xmlns:p14="http://schemas.microsoft.com/office/powerpoint/2010/main" val="71890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689A9C-74F5-494C-91E9-C4A029D12996}"/>
              </a:ext>
            </a:extLst>
          </p:cNvPr>
          <p:cNvSpPr>
            <a:spLocks noGrp="1"/>
          </p:cNvSpPr>
          <p:nvPr>
            <p:ph type="sldNum" sz="quarter" idx="12"/>
          </p:nvPr>
        </p:nvSpPr>
        <p:spPr/>
        <p:txBody>
          <a:bodyPr/>
          <a:lstStyle/>
          <a:p>
            <a:fld id="{E78D6F22-C38B-4922-9056-25853B06C35F}" type="slidenum">
              <a:rPr lang="en-GB" smtClean="0"/>
              <a:t>15</a:t>
            </a:fld>
            <a:endParaRPr lang="en-GB"/>
          </a:p>
        </p:txBody>
      </p:sp>
      <p:sp>
        <p:nvSpPr>
          <p:cNvPr id="6" name="Content Placeholder 5">
            <a:extLst>
              <a:ext uri="{FF2B5EF4-FFF2-40B4-BE49-F238E27FC236}">
                <a16:creationId xmlns:a16="http://schemas.microsoft.com/office/drawing/2014/main" id="{081C29D1-3FA9-01BA-B775-F9B8A41CADCE}"/>
              </a:ext>
            </a:extLst>
          </p:cNvPr>
          <p:cNvSpPr>
            <a:spLocks noGrp="1"/>
          </p:cNvSpPr>
          <p:nvPr>
            <p:ph sz="half" idx="2"/>
          </p:nvPr>
        </p:nvSpPr>
        <p:spPr>
          <a:xfrm>
            <a:off x="7582393" y="926432"/>
            <a:ext cx="4028445" cy="3841511"/>
          </a:xfrm>
        </p:spPr>
        <p:txBody>
          <a:bodyPr/>
          <a:lstStyle/>
          <a:p>
            <a:pPr marL="0" indent="0">
              <a:buNone/>
            </a:pPr>
            <a:r>
              <a:rPr lang="nb-NO" b="1" i="1" dirty="0" err="1"/>
              <a:t>Kernel</a:t>
            </a:r>
            <a:r>
              <a:rPr lang="nb-NO" b="1" i="1" dirty="0"/>
              <a:t>:</a:t>
            </a:r>
            <a:endParaRPr lang="nb-NO" dirty="0"/>
          </a:p>
          <a:p>
            <a:pPr marL="330994" lvl="1" indent="0">
              <a:buNone/>
            </a:pPr>
            <a:r>
              <a:rPr lang="nb-NO" dirty="0" err="1"/>
              <a:t>Kernel</a:t>
            </a:r>
            <a:r>
              <a:rPr lang="nb-NO" dirty="0"/>
              <a:t> </a:t>
            </a:r>
            <a:r>
              <a:rPr lang="nb-NO" dirty="0" err="1"/>
              <a:t>constructed</a:t>
            </a:r>
            <a:r>
              <a:rPr lang="nb-NO" dirty="0"/>
              <a:t> </a:t>
            </a:r>
            <a:r>
              <a:rPr lang="nb-NO" dirty="0" err="1"/>
              <a:t>based</a:t>
            </a:r>
            <a:r>
              <a:rPr lang="nb-NO" dirty="0"/>
              <a:t> </a:t>
            </a:r>
            <a:r>
              <a:rPr lang="nb-NO" dirty="0" err="1"/>
              <a:t>on</a:t>
            </a:r>
            <a:r>
              <a:rPr lang="nb-NO" dirty="0"/>
              <a:t> an older </a:t>
            </a:r>
            <a:r>
              <a:rPr lang="nb-NO" dirty="0" err="1"/>
              <a:t>version</a:t>
            </a:r>
            <a:r>
              <a:rPr lang="nb-NO" dirty="0"/>
              <a:t> of the </a:t>
            </a:r>
            <a:r>
              <a:rPr lang="nb-NO" dirty="0" err="1"/>
              <a:t>radiative</a:t>
            </a:r>
            <a:r>
              <a:rPr lang="nb-NO" dirty="0"/>
              <a:t> transfer </a:t>
            </a:r>
            <a:r>
              <a:rPr lang="nb-NO" dirty="0" err="1"/>
              <a:t>model</a:t>
            </a:r>
            <a:r>
              <a:rPr lang="nb-NO" dirty="0"/>
              <a:t> used in Lund18.  </a:t>
            </a:r>
          </a:p>
          <a:p>
            <a:pPr lvl="1"/>
            <a:r>
              <a:rPr lang="nb-NO" dirty="0" err="1"/>
              <a:t>Sulphate</a:t>
            </a:r>
            <a:r>
              <a:rPr lang="nb-NO" dirty="0"/>
              <a:t>: </a:t>
            </a:r>
            <a:r>
              <a:rPr lang="nb-NO" dirty="0" err="1"/>
              <a:t>Kernel</a:t>
            </a:r>
            <a:r>
              <a:rPr lang="nb-NO" dirty="0"/>
              <a:t> </a:t>
            </a:r>
            <a:r>
              <a:rPr lang="nb-NO" dirty="0" err="1"/>
              <a:t>stronger</a:t>
            </a:r>
            <a:r>
              <a:rPr lang="nb-NO" dirty="0"/>
              <a:t> </a:t>
            </a:r>
            <a:r>
              <a:rPr lang="nb-NO" dirty="0" err="1"/>
              <a:t>forcing</a:t>
            </a:r>
            <a:r>
              <a:rPr lang="nb-NO" dirty="0"/>
              <a:t> </a:t>
            </a:r>
            <a:r>
              <a:rPr lang="nb-NO" dirty="0" err="1"/>
              <a:t>than</a:t>
            </a:r>
            <a:r>
              <a:rPr lang="nb-NO" dirty="0"/>
              <a:t> in Lund18.</a:t>
            </a:r>
          </a:p>
          <a:p>
            <a:pPr lvl="1"/>
            <a:r>
              <a:rPr lang="nb-NO" dirty="0"/>
              <a:t>BC: </a:t>
            </a:r>
            <a:r>
              <a:rPr lang="nb-NO" dirty="0" err="1"/>
              <a:t>Kernel</a:t>
            </a:r>
            <a:r>
              <a:rPr lang="nb-NO" dirty="0"/>
              <a:t> </a:t>
            </a:r>
            <a:r>
              <a:rPr lang="nb-NO" dirty="0" err="1"/>
              <a:t>weaker</a:t>
            </a:r>
            <a:r>
              <a:rPr lang="nb-NO" dirty="0"/>
              <a:t> </a:t>
            </a:r>
            <a:r>
              <a:rPr lang="nb-NO" dirty="0" err="1"/>
              <a:t>forcing</a:t>
            </a:r>
            <a:r>
              <a:rPr lang="nb-NO" dirty="0"/>
              <a:t> </a:t>
            </a:r>
            <a:r>
              <a:rPr lang="nb-NO" dirty="0" err="1"/>
              <a:t>than</a:t>
            </a:r>
            <a:r>
              <a:rPr lang="nb-NO" dirty="0"/>
              <a:t> in Lund18.</a:t>
            </a:r>
          </a:p>
          <a:p>
            <a:pPr lvl="1"/>
            <a:r>
              <a:rPr lang="nb-NO" dirty="0" err="1"/>
              <a:t>Monthly</a:t>
            </a:r>
            <a:r>
              <a:rPr lang="nb-NO" dirty="0"/>
              <a:t> output </a:t>
            </a:r>
            <a:r>
              <a:rPr lang="nb-NO" dirty="0" err="1"/>
              <a:t>vs</a:t>
            </a:r>
            <a:r>
              <a:rPr lang="nb-NO" dirty="0"/>
              <a:t> 3 </a:t>
            </a:r>
            <a:r>
              <a:rPr lang="nb-NO" dirty="0" err="1"/>
              <a:t>hourly</a:t>
            </a:r>
            <a:r>
              <a:rPr lang="nb-NO" dirty="0"/>
              <a:t>.</a:t>
            </a:r>
          </a:p>
          <a:p>
            <a:pPr lvl="1"/>
            <a:r>
              <a:rPr lang="nb-NO" dirty="0"/>
              <a:t>No </a:t>
            </a:r>
            <a:r>
              <a:rPr lang="nb-NO" dirty="0" err="1"/>
              <a:t>kernel</a:t>
            </a:r>
            <a:r>
              <a:rPr lang="nb-NO" dirty="0"/>
              <a:t> for </a:t>
            </a:r>
            <a:r>
              <a:rPr lang="nb-NO" dirty="0" err="1"/>
              <a:t>nitrate</a:t>
            </a:r>
            <a:r>
              <a:rPr lang="nb-NO" dirty="0"/>
              <a:t>, used the </a:t>
            </a:r>
            <a:r>
              <a:rPr lang="nb-NO" dirty="0" err="1"/>
              <a:t>sulphate</a:t>
            </a:r>
            <a:r>
              <a:rPr lang="nb-NO" dirty="0"/>
              <a:t> </a:t>
            </a:r>
            <a:r>
              <a:rPr lang="nb-NO" dirty="0" err="1"/>
              <a:t>kernel</a:t>
            </a:r>
            <a:r>
              <a:rPr lang="nb-NO" dirty="0"/>
              <a:t>.</a:t>
            </a:r>
          </a:p>
          <a:p>
            <a:pPr marL="0" indent="0">
              <a:buNone/>
            </a:pPr>
            <a:r>
              <a:rPr lang="nb-NO" b="1" i="1" dirty="0"/>
              <a:t>CMIP6 </a:t>
            </a:r>
            <a:r>
              <a:rPr lang="nb-NO" b="1" i="1" dirty="0" err="1"/>
              <a:t>model</a:t>
            </a:r>
            <a:r>
              <a:rPr lang="nb-NO" b="1" i="1" dirty="0"/>
              <a:t> output:</a:t>
            </a:r>
          </a:p>
          <a:p>
            <a:pPr lvl="1"/>
            <a:r>
              <a:rPr lang="nb-NO" dirty="0"/>
              <a:t>BC and OA: No </a:t>
            </a:r>
            <a:r>
              <a:rPr lang="nb-NO" dirty="0" err="1"/>
              <a:t>split</a:t>
            </a:r>
            <a:r>
              <a:rPr lang="nb-NO" dirty="0"/>
              <a:t> fossil-/</a:t>
            </a:r>
            <a:r>
              <a:rPr lang="nb-NO" dirty="0" err="1"/>
              <a:t>bio</a:t>
            </a:r>
            <a:r>
              <a:rPr lang="nb-NO" dirty="0"/>
              <a:t>- </a:t>
            </a:r>
            <a:r>
              <a:rPr lang="nb-NO" dirty="0" err="1"/>
              <a:t>fuel</a:t>
            </a:r>
            <a:r>
              <a:rPr lang="nb-NO" dirty="0"/>
              <a:t> (FFBF) and </a:t>
            </a:r>
            <a:r>
              <a:rPr lang="nb-NO" dirty="0" err="1"/>
              <a:t>biomass</a:t>
            </a:r>
            <a:r>
              <a:rPr lang="nb-NO" dirty="0"/>
              <a:t> </a:t>
            </a:r>
            <a:r>
              <a:rPr lang="nb-NO" dirty="0" err="1"/>
              <a:t>burning</a:t>
            </a:r>
            <a:r>
              <a:rPr lang="nb-NO" dirty="0"/>
              <a:t> (BB) </a:t>
            </a:r>
          </a:p>
          <a:p>
            <a:pPr lvl="1"/>
            <a:r>
              <a:rPr lang="nb-NO" dirty="0" err="1"/>
              <a:t>Nitrate</a:t>
            </a:r>
            <a:r>
              <a:rPr lang="nb-NO" dirty="0"/>
              <a:t>: No </a:t>
            </a:r>
            <a:r>
              <a:rPr lang="nb-NO" dirty="0" err="1"/>
              <a:t>split</a:t>
            </a:r>
            <a:r>
              <a:rPr lang="nb-NO" dirty="0"/>
              <a:t> in fine and </a:t>
            </a:r>
            <a:r>
              <a:rPr lang="nb-NO" dirty="0" err="1"/>
              <a:t>coarse</a:t>
            </a:r>
            <a:r>
              <a:rPr lang="nb-NO" dirty="0"/>
              <a:t> mode.</a:t>
            </a:r>
          </a:p>
        </p:txBody>
      </p:sp>
      <p:sp>
        <p:nvSpPr>
          <p:cNvPr id="11" name="Text Placeholder 5">
            <a:extLst>
              <a:ext uri="{FF2B5EF4-FFF2-40B4-BE49-F238E27FC236}">
                <a16:creationId xmlns:a16="http://schemas.microsoft.com/office/drawing/2014/main" id="{2997A331-B6F4-2F07-6DFF-742E5144437C}"/>
              </a:ext>
            </a:extLst>
          </p:cNvPr>
          <p:cNvSpPr>
            <a:spLocks noGrp="1"/>
          </p:cNvSpPr>
          <p:nvPr>
            <p:ph type="body" sz="quarter" idx="15"/>
          </p:nvPr>
        </p:nvSpPr>
        <p:spPr>
          <a:xfrm>
            <a:off x="7582393" y="377739"/>
            <a:ext cx="4028445" cy="319245"/>
          </a:xfrm>
        </p:spPr>
        <p:txBody>
          <a:bodyPr/>
          <a:lstStyle/>
          <a:p>
            <a:r>
              <a:rPr lang="nb-NO" dirty="0" err="1"/>
              <a:t>Limitations</a:t>
            </a:r>
            <a:r>
              <a:rPr lang="nb-NO" dirty="0"/>
              <a:t>:</a:t>
            </a:r>
          </a:p>
        </p:txBody>
      </p:sp>
      <p:pic>
        <p:nvPicPr>
          <p:cNvPr id="8" name="Content Placeholder 7">
            <a:extLst>
              <a:ext uri="{FF2B5EF4-FFF2-40B4-BE49-F238E27FC236}">
                <a16:creationId xmlns:a16="http://schemas.microsoft.com/office/drawing/2014/main" id="{5CD4CF9E-1699-926F-972F-1D9668D8B612}"/>
              </a:ext>
            </a:extLst>
          </p:cNvPr>
          <p:cNvPicPr>
            <a:picLocks noGrp="1" noChangeAspect="1"/>
          </p:cNvPicPr>
          <p:nvPr>
            <p:ph sz="quarter" idx="14"/>
          </p:nvPr>
        </p:nvPicPr>
        <p:blipFill>
          <a:blip r:embed="rId3"/>
          <a:stretch>
            <a:fillRect/>
          </a:stretch>
        </p:blipFill>
        <p:spPr>
          <a:xfrm>
            <a:off x="685801" y="981001"/>
            <a:ext cx="5681764" cy="5235650"/>
          </a:xfrm>
        </p:spPr>
      </p:pic>
      <p:sp>
        <p:nvSpPr>
          <p:cNvPr id="9" name="TextBox 8">
            <a:extLst>
              <a:ext uri="{FF2B5EF4-FFF2-40B4-BE49-F238E27FC236}">
                <a16:creationId xmlns:a16="http://schemas.microsoft.com/office/drawing/2014/main" id="{EA907790-13FA-C212-C9E1-51251E241B9B}"/>
              </a:ext>
            </a:extLst>
          </p:cNvPr>
          <p:cNvSpPr txBox="1"/>
          <p:nvPr/>
        </p:nvSpPr>
        <p:spPr>
          <a:xfrm>
            <a:off x="3380875" y="6345862"/>
            <a:ext cx="4559968" cy="372025"/>
          </a:xfrm>
          <a:prstGeom prst="rect">
            <a:avLst/>
          </a:prstGeom>
          <a:noFill/>
        </p:spPr>
        <p:txBody>
          <a:bodyPr wrap="square" rtlCol="0">
            <a:spAutoFit/>
          </a:bodyPr>
          <a:lstStyle/>
          <a:p>
            <a:r>
              <a:rPr lang="nb-NO" dirty="0"/>
              <a:t>Note: Different </a:t>
            </a:r>
            <a:r>
              <a:rPr lang="nb-NO" dirty="0" err="1"/>
              <a:t>scale</a:t>
            </a:r>
            <a:r>
              <a:rPr lang="nb-NO" dirty="0"/>
              <a:t> </a:t>
            </a:r>
            <a:r>
              <a:rPr lang="nb-NO" dirty="0" err="1"/>
              <a:t>on</a:t>
            </a:r>
            <a:r>
              <a:rPr lang="nb-NO" dirty="0"/>
              <a:t> y-</a:t>
            </a:r>
            <a:r>
              <a:rPr lang="nb-NO" dirty="0" err="1"/>
              <a:t>axes</a:t>
            </a:r>
            <a:r>
              <a:rPr lang="nb-NO" dirty="0"/>
              <a:t>.</a:t>
            </a:r>
          </a:p>
        </p:txBody>
      </p:sp>
      <p:sp>
        <p:nvSpPr>
          <p:cNvPr id="12" name="Content Placeholder 5">
            <a:extLst>
              <a:ext uri="{FF2B5EF4-FFF2-40B4-BE49-F238E27FC236}">
                <a16:creationId xmlns:a16="http://schemas.microsoft.com/office/drawing/2014/main" id="{F44872C8-D0C5-BF63-C57D-D97AC715C9EB}"/>
              </a:ext>
            </a:extLst>
          </p:cNvPr>
          <p:cNvSpPr txBox="1">
            <a:spLocks/>
          </p:cNvSpPr>
          <p:nvPr/>
        </p:nvSpPr>
        <p:spPr>
          <a:xfrm>
            <a:off x="216568" y="140112"/>
            <a:ext cx="6617369" cy="966793"/>
          </a:xfrm>
          <a:prstGeom prst="rect">
            <a:avLst/>
          </a:prstGeom>
          <a:solidFill>
            <a:srgbClr val="DEEBE4"/>
          </a:solidFill>
          <a:ln>
            <a:solidFill>
              <a:srgbClr val="DEEBE4"/>
            </a:solidFill>
          </a:ln>
        </p:spPr>
        <p:txBody>
          <a:bodyPr vert="horz" lIns="0" tIns="0" rIns="0" bIns="0" rtlCol="0">
            <a:noAutofit/>
          </a:bodyPr>
          <a:lstStyle>
            <a:lvl1pPr marL="257175" indent="-257175" algn="l" defTabSz="457200" rtl="0" eaLnBrk="1" latinLnBrk="0" hangingPunct="1">
              <a:lnSpc>
                <a:spcPct val="112000"/>
              </a:lnSpc>
              <a:spcBef>
                <a:spcPts val="600"/>
              </a:spcBef>
              <a:buFont typeface="Avenir Next LT Pro" panose="020B0504020202020204" pitchFamily="34" charset="0"/>
              <a:buChar char="•"/>
              <a:defRPr sz="2000" kern="1200">
                <a:solidFill>
                  <a:schemeClr val="tx1"/>
                </a:solidFill>
                <a:latin typeface="+mn-lt"/>
                <a:ea typeface="+mn-ea"/>
                <a:cs typeface="+mn-cs"/>
              </a:defRPr>
            </a:lvl1pPr>
            <a:lvl2pPr marL="557213" indent="-226219" algn="l" defTabSz="457200" rtl="0" eaLnBrk="1" latinLnBrk="0" hangingPunct="1">
              <a:lnSpc>
                <a:spcPct val="112000"/>
              </a:lnSpc>
              <a:spcBef>
                <a:spcPts val="600"/>
              </a:spcBef>
              <a:buFont typeface="Avenir Next LT Pro" panose="020B0504020202020204" pitchFamily="34" charset="0"/>
              <a:buChar char="•"/>
              <a:defRPr sz="1800" kern="1200">
                <a:solidFill>
                  <a:schemeClr val="tx1"/>
                </a:solidFill>
                <a:latin typeface="+mn-lt"/>
                <a:ea typeface="+mn-ea"/>
                <a:cs typeface="+mn-cs"/>
              </a:defRPr>
            </a:lvl2pPr>
            <a:lvl3pPr marL="788988" indent="-203200" algn="l" defTabSz="457200" rtl="0" eaLnBrk="1" latinLnBrk="0" hangingPunct="1">
              <a:lnSpc>
                <a:spcPct val="112000"/>
              </a:lnSpc>
              <a:spcBef>
                <a:spcPts val="700"/>
              </a:spcBef>
              <a:buFont typeface="Avenir Next LT Pro" panose="020B0504020202020204" pitchFamily="34" charset="0"/>
              <a:buChar char="•"/>
              <a:defRPr sz="1600" kern="1200">
                <a:solidFill>
                  <a:schemeClr val="tx1"/>
                </a:solidFill>
                <a:latin typeface="+mn-lt"/>
                <a:ea typeface="+mn-ea"/>
                <a:cs typeface="+mn-cs"/>
              </a:defRPr>
            </a:lvl3pPr>
            <a:lvl4pPr marL="987425" indent="-180975" algn="l" defTabSz="457200" rtl="0" eaLnBrk="1" latinLnBrk="0" hangingPunct="1">
              <a:lnSpc>
                <a:spcPct val="112000"/>
              </a:lnSpc>
              <a:spcBef>
                <a:spcPts val="1200"/>
              </a:spcBef>
              <a:buFont typeface="Avenir Next LT Pro" panose="020B0504020202020204" pitchFamily="34" charset="0"/>
              <a:buChar char="•"/>
              <a:defRPr sz="1500" kern="1200">
                <a:solidFill>
                  <a:schemeClr val="tx1"/>
                </a:solidFill>
                <a:latin typeface="+mn-lt"/>
                <a:ea typeface="+mn-ea"/>
                <a:cs typeface="+mn-cs"/>
              </a:defRPr>
            </a:lvl4pPr>
            <a:lvl5pPr marL="1209675" indent="-206375" algn="l" defTabSz="457200" rtl="0" eaLnBrk="1" latinLnBrk="0" hangingPunct="1">
              <a:lnSpc>
                <a:spcPct val="112000"/>
              </a:lnSpc>
              <a:spcBef>
                <a:spcPts val="1200"/>
              </a:spcBef>
              <a:buFont typeface="Avenir Next LT Pro" panose="020B0504020202020204" pitchFamily="34" charset="0"/>
              <a:buChar char="•"/>
              <a:defRPr sz="14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0" indent="0">
              <a:buFont typeface="Avenir Next LT Pro" panose="020B0504020202020204" pitchFamily="34" charset="0"/>
              <a:buNone/>
            </a:pPr>
            <a:r>
              <a:rPr lang="nb-NO" dirty="0" err="1"/>
              <a:t>Compare</a:t>
            </a:r>
            <a:r>
              <a:rPr lang="nb-NO" dirty="0"/>
              <a:t> </a:t>
            </a:r>
            <a:r>
              <a:rPr lang="nb-NO" dirty="0" err="1"/>
              <a:t>kernel</a:t>
            </a:r>
            <a:r>
              <a:rPr lang="nb-NO" dirty="0"/>
              <a:t> </a:t>
            </a:r>
            <a:r>
              <a:rPr lang="nb-NO" dirty="0" err="1"/>
              <a:t>results</a:t>
            </a:r>
            <a:r>
              <a:rPr lang="nb-NO" dirty="0"/>
              <a:t> from </a:t>
            </a:r>
            <a:r>
              <a:rPr lang="nb-NO" dirty="0" err="1"/>
              <a:t>monthly</a:t>
            </a:r>
            <a:r>
              <a:rPr lang="nb-NO" dirty="0"/>
              <a:t> output and </a:t>
            </a:r>
            <a:r>
              <a:rPr lang="nb-NO" dirty="0" err="1"/>
              <a:t>RFari</a:t>
            </a:r>
            <a:r>
              <a:rPr lang="nb-NO" dirty="0"/>
              <a:t> </a:t>
            </a:r>
            <a:r>
              <a:rPr lang="nb-NO" dirty="0" err="1"/>
              <a:t>calculated</a:t>
            </a:r>
            <a:r>
              <a:rPr lang="nb-NO" dirty="0"/>
              <a:t> </a:t>
            </a:r>
            <a:r>
              <a:rPr lang="nb-NO" dirty="0" err="1"/>
              <a:t>using</a:t>
            </a:r>
            <a:r>
              <a:rPr lang="nb-NO" dirty="0"/>
              <a:t> 3-hourly output and a </a:t>
            </a:r>
            <a:r>
              <a:rPr lang="nb-NO" dirty="0" err="1"/>
              <a:t>radiative</a:t>
            </a:r>
            <a:r>
              <a:rPr lang="nb-NO" dirty="0"/>
              <a:t> transfer </a:t>
            </a:r>
            <a:r>
              <a:rPr lang="nb-NO" dirty="0" err="1"/>
              <a:t>model</a:t>
            </a:r>
            <a:r>
              <a:rPr lang="nb-NO" dirty="0"/>
              <a:t> (</a:t>
            </a:r>
            <a:r>
              <a:rPr lang="nb-NO" b="1" dirty="0"/>
              <a:t>Lund18</a:t>
            </a:r>
            <a:r>
              <a:rPr lang="nb-NO" dirty="0"/>
              <a:t>: Lund et al, GMD, 2018)</a:t>
            </a:r>
          </a:p>
        </p:txBody>
      </p:sp>
    </p:spTree>
    <p:extLst>
      <p:ext uri="{BB962C8B-B14F-4D97-AF65-F5344CB8AC3E}">
        <p14:creationId xmlns:p14="http://schemas.microsoft.com/office/powerpoint/2010/main" val="308713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C61C91-A5D4-6436-F970-E981CA3837D4}"/>
              </a:ext>
            </a:extLst>
          </p:cNvPr>
          <p:cNvSpPr>
            <a:spLocks noGrp="1"/>
          </p:cNvSpPr>
          <p:nvPr>
            <p:ph type="sldNum" sz="quarter" idx="12"/>
          </p:nvPr>
        </p:nvSpPr>
        <p:spPr/>
        <p:txBody>
          <a:bodyPr/>
          <a:lstStyle/>
          <a:p>
            <a:fld id="{E78D6F22-C38B-4922-9056-25853B06C35F}" type="slidenum">
              <a:rPr lang="en-GB" smtClean="0"/>
              <a:t>16</a:t>
            </a:fld>
            <a:endParaRPr lang="en-GB"/>
          </a:p>
        </p:txBody>
      </p:sp>
      <p:sp>
        <p:nvSpPr>
          <p:cNvPr id="3" name="Content Placeholder 2">
            <a:extLst>
              <a:ext uri="{FF2B5EF4-FFF2-40B4-BE49-F238E27FC236}">
                <a16:creationId xmlns:a16="http://schemas.microsoft.com/office/drawing/2014/main" id="{9833D374-9026-93F9-DB03-394ABA09BF9F}"/>
              </a:ext>
            </a:extLst>
          </p:cNvPr>
          <p:cNvSpPr>
            <a:spLocks noGrp="1"/>
          </p:cNvSpPr>
          <p:nvPr>
            <p:ph sz="half" idx="2"/>
          </p:nvPr>
        </p:nvSpPr>
        <p:spPr>
          <a:xfrm>
            <a:off x="7582393" y="300789"/>
            <a:ext cx="4028445" cy="5915861"/>
          </a:xfrm>
        </p:spPr>
        <p:txBody>
          <a:bodyPr/>
          <a:lstStyle/>
          <a:p>
            <a:pPr marL="0" indent="0">
              <a:buNone/>
            </a:pPr>
            <a:r>
              <a:rPr lang="nb-NO" b="1" i="1" dirty="0" err="1"/>
              <a:t>Keep</a:t>
            </a:r>
            <a:r>
              <a:rPr lang="nb-NO" b="1" i="1" dirty="0"/>
              <a:t> in </a:t>
            </a:r>
            <a:r>
              <a:rPr lang="nb-NO" b="1" i="1" dirty="0" err="1"/>
              <a:t>mind</a:t>
            </a:r>
            <a:r>
              <a:rPr lang="nb-NO" b="1" i="1" dirty="0"/>
              <a:t>:</a:t>
            </a:r>
          </a:p>
          <a:p>
            <a:pPr lvl="1"/>
            <a:r>
              <a:rPr lang="nb-NO" dirty="0" err="1"/>
              <a:t>RFari</a:t>
            </a:r>
            <a:r>
              <a:rPr lang="nb-NO" dirty="0"/>
              <a:t> </a:t>
            </a:r>
            <a:r>
              <a:rPr lang="nb-NO" dirty="0" err="1"/>
              <a:t>dominated</a:t>
            </a:r>
            <a:r>
              <a:rPr lang="nb-NO" dirty="0"/>
              <a:t> by </a:t>
            </a:r>
            <a:r>
              <a:rPr lang="nb-NO" b="1" dirty="0"/>
              <a:t>BC FFBF </a:t>
            </a:r>
            <a:r>
              <a:rPr lang="nb-NO" dirty="0"/>
              <a:t>(fossil </a:t>
            </a:r>
            <a:r>
              <a:rPr lang="nb-NO" dirty="0" err="1"/>
              <a:t>fuel</a:t>
            </a:r>
            <a:r>
              <a:rPr lang="nb-NO" dirty="0"/>
              <a:t> and </a:t>
            </a:r>
            <a:r>
              <a:rPr lang="nb-NO" dirty="0" err="1"/>
              <a:t>biofuel</a:t>
            </a:r>
            <a:r>
              <a:rPr lang="nb-NO" dirty="0"/>
              <a:t>) and </a:t>
            </a:r>
            <a:r>
              <a:rPr lang="nb-NO" b="1" dirty="0" err="1">
                <a:solidFill>
                  <a:srgbClr val="171695"/>
                </a:solidFill>
              </a:rPr>
              <a:t>sulphate</a:t>
            </a:r>
            <a:r>
              <a:rPr lang="nb-NO" dirty="0"/>
              <a:t> in Lund18.</a:t>
            </a:r>
          </a:p>
          <a:p>
            <a:pPr lvl="1"/>
            <a:r>
              <a:rPr lang="nb-NO" dirty="0"/>
              <a:t>Total </a:t>
            </a:r>
            <a:r>
              <a:rPr lang="nb-NO" dirty="0" err="1"/>
              <a:t>RFari</a:t>
            </a:r>
            <a:r>
              <a:rPr lang="nb-NO" dirty="0"/>
              <a:t> not </a:t>
            </a:r>
            <a:r>
              <a:rPr lang="nb-NO" dirty="0" err="1"/>
              <a:t>equal</a:t>
            </a:r>
            <a:r>
              <a:rPr lang="nb-NO" dirty="0"/>
              <a:t> to the sum of </a:t>
            </a:r>
            <a:r>
              <a:rPr lang="nb-NO" dirty="0" err="1"/>
              <a:t>individual</a:t>
            </a:r>
            <a:r>
              <a:rPr lang="nb-NO" dirty="0"/>
              <a:t> </a:t>
            </a:r>
            <a:r>
              <a:rPr lang="nb-NO" dirty="0" err="1"/>
              <a:t>components</a:t>
            </a:r>
            <a:r>
              <a:rPr lang="nb-NO" dirty="0"/>
              <a:t>. </a:t>
            </a:r>
          </a:p>
          <a:p>
            <a:pPr lvl="1"/>
            <a:endParaRPr lang="nb-NO" dirty="0"/>
          </a:p>
          <a:p>
            <a:pPr lvl="1"/>
            <a:endParaRPr lang="nb-NO" dirty="0"/>
          </a:p>
          <a:p>
            <a:pPr marL="330994" lvl="1" indent="0">
              <a:buNone/>
            </a:pPr>
            <a:r>
              <a:rPr lang="nb-NO" dirty="0"/>
              <a:t>From the </a:t>
            </a:r>
            <a:r>
              <a:rPr lang="nb-NO" dirty="0" err="1"/>
              <a:t>modelled</a:t>
            </a:r>
            <a:r>
              <a:rPr lang="nb-NO" dirty="0"/>
              <a:t> </a:t>
            </a:r>
            <a:r>
              <a:rPr lang="nb-NO" dirty="0" err="1"/>
              <a:t>changes</a:t>
            </a:r>
            <a:r>
              <a:rPr lang="nb-NO" dirty="0"/>
              <a:t> in </a:t>
            </a:r>
            <a:r>
              <a:rPr lang="nb-NO" dirty="0" err="1"/>
              <a:t>atmospheric</a:t>
            </a:r>
            <a:r>
              <a:rPr lang="nb-NO" dirty="0"/>
              <a:t> </a:t>
            </a:r>
            <a:r>
              <a:rPr lang="nb-NO" dirty="0" err="1"/>
              <a:t>composition</a:t>
            </a:r>
            <a:r>
              <a:rPr lang="nb-NO" dirty="0"/>
              <a:t> of aerosols:</a:t>
            </a:r>
          </a:p>
          <a:p>
            <a:pPr lvl="1"/>
            <a:r>
              <a:rPr lang="nb-NO" dirty="0" err="1"/>
              <a:t>What</a:t>
            </a:r>
            <a:r>
              <a:rPr lang="nb-NO" dirty="0"/>
              <a:t> </a:t>
            </a:r>
            <a:r>
              <a:rPr lang="nb-NO" dirty="0" err="1"/>
              <a:t>are</a:t>
            </a:r>
            <a:r>
              <a:rPr lang="nb-NO" dirty="0"/>
              <a:t> the temporal </a:t>
            </a:r>
            <a:r>
              <a:rPr lang="nb-NO" dirty="0" err="1"/>
              <a:t>developments</a:t>
            </a:r>
            <a:r>
              <a:rPr lang="nb-NO" dirty="0"/>
              <a:t> of </a:t>
            </a:r>
            <a:r>
              <a:rPr lang="nb-NO" dirty="0" err="1"/>
              <a:t>RFari</a:t>
            </a:r>
            <a:r>
              <a:rPr lang="nb-NO" dirty="0"/>
              <a:t>?</a:t>
            </a:r>
          </a:p>
          <a:p>
            <a:pPr lvl="1"/>
            <a:r>
              <a:rPr lang="nb-NO" dirty="0" err="1"/>
              <a:t>What</a:t>
            </a:r>
            <a:r>
              <a:rPr lang="nb-NO" dirty="0"/>
              <a:t> </a:t>
            </a:r>
            <a:r>
              <a:rPr lang="nb-NO" dirty="0" err="1"/>
              <a:t>are</a:t>
            </a:r>
            <a:r>
              <a:rPr lang="nb-NO" dirty="0"/>
              <a:t> the </a:t>
            </a:r>
            <a:r>
              <a:rPr lang="nb-NO" dirty="0" err="1"/>
              <a:t>differences</a:t>
            </a:r>
            <a:r>
              <a:rPr lang="nb-NO" dirty="0"/>
              <a:t> </a:t>
            </a:r>
            <a:r>
              <a:rPr lang="nb-NO" dirty="0" err="1"/>
              <a:t>between</a:t>
            </a:r>
            <a:r>
              <a:rPr lang="nb-NO" dirty="0"/>
              <a:t> the </a:t>
            </a:r>
            <a:r>
              <a:rPr lang="nb-NO" dirty="0" err="1"/>
              <a:t>models</a:t>
            </a:r>
            <a:r>
              <a:rPr lang="nb-NO" dirty="0"/>
              <a:t>?</a:t>
            </a:r>
          </a:p>
          <a:p>
            <a:pPr lvl="1"/>
            <a:endParaRPr lang="nb-NO" dirty="0"/>
          </a:p>
          <a:p>
            <a:endParaRPr lang="nb-NO" dirty="0"/>
          </a:p>
        </p:txBody>
      </p:sp>
      <p:pic>
        <p:nvPicPr>
          <p:cNvPr id="8" name="Content Placeholder 7">
            <a:extLst>
              <a:ext uri="{FF2B5EF4-FFF2-40B4-BE49-F238E27FC236}">
                <a16:creationId xmlns:a16="http://schemas.microsoft.com/office/drawing/2014/main" id="{59179943-A491-059B-28C2-8FAD7A8FB3D9}"/>
              </a:ext>
            </a:extLst>
          </p:cNvPr>
          <p:cNvPicPr>
            <a:picLocks noGrp="1" noChangeAspect="1"/>
          </p:cNvPicPr>
          <p:nvPr>
            <p:ph sz="quarter" idx="14"/>
          </p:nvPr>
        </p:nvPicPr>
        <p:blipFill>
          <a:blip r:embed="rId2"/>
          <a:stretch>
            <a:fillRect/>
          </a:stretch>
        </p:blipFill>
        <p:spPr>
          <a:xfrm>
            <a:off x="1279212" y="292625"/>
            <a:ext cx="4345440" cy="5669643"/>
          </a:xfrm>
        </p:spPr>
      </p:pic>
    </p:spTree>
    <p:extLst>
      <p:ext uri="{BB962C8B-B14F-4D97-AF65-F5344CB8AC3E}">
        <p14:creationId xmlns:p14="http://schemas.microsoft.com/office/powerpoint/2010/main" val="111361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D83C67-F52E-481F-DC73-C5700004BDF6}"/>
              </a:ext>
            </a:extLst>
          </p:cNvPr>
          <p:cNvSpPr>
            <a:spLocks noGrp="1"/>
          </p:cNvSpPr>
          <p:nvPr>
            <p:ph type="sldNum" sz="quarter" idx="12"/>
          </p:nvPr>
        </p:nvSpPr>
        <p:spPr/>
        <p:txBody>
          <a:bodyPr/>
          <a:lstStyle/>
          <a:p>
            <a:fld id="{E78D6F22-C38B-4922-9056-25853B06C35F}" type="slidenum">
              <a:rPr lang="en-GB" smtClean="0"/>
              <a:t>17</a:t>
            </a:fld>
            <a:endParaRPr lang="en-GB"/>
          </a:p>
        </p:txBody>
      </p:sp>
      <p:sp>
        <p:nvSpPr>
          <p:cNvPr id="4" name="Title 3">
            <a:extLst>
              <a:ext uri="{FF2B5EF4-FFF2-40B4-BE49-F238E27FC236}">
                <a16:creationId xmlns:a16="http://schemas.microsoft.com/office/drawing/2014/main" id="{D075802C-8647-7F3F-C5DA-5D427F3762C0}"/>
              </a:ext>
            </a:extLst>
          </p:cNvPr>
          <p:cNvSpPr>
            <a:spLocks noGrp="1"/>
          </p:cNvSpPr>
          <p:nvPr>
            <p:ph type="title"/>
          </p:nvPr>
        </p:nvSpPr>
        <p:spPr/>
        <p:txBody>
          <a:bodyPr/>
          <a:lstStyle/>
          <a:p>
            <a:pPr algn="ctr"/>
            <a:r>
              <a:rPr lang="en-GB" sz="4000" dirty="0"/>
              <a:t>Burden</a:t>
            </a:r>
          </a:p>
        </p:txBody>
      </p:sp>
    </p:spTree>
    <p:extLst>
      <p:ext uri="{BB962C8B-B14F-4D97-AF65-F5344CB8AC3E}">
        <p14:creationId xmlns:p14="http://schemas.microsoft.com/office/powerpoint/2010/main" val="2568621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D6085B-D597-ABB4-8E27-3AFBF8491242}"/>
              </a:ext>
            </a:extLst>
          </p:cNvPr>
          <p:cNvSpPr>
            <a:spLocks noGrp="1"/>
          </p:cNvSpPr>
          <p:nvPr>
            <p:ph type="sldNum" sz="quarter" idx="12"/>
          </p:nvPr>
        </p:nvSpPr>
        <p:spPr/>
        <p:txBody>
          <a:bodyPr/>
          <a:lstStyle/>
          <a:p>
            <a:fld id="{E78D6F22-C38B-4922-9056-25853B06C35F}" type="slidenum">
              <a:rPr lang="en-GB" smtClean="0"/>
              <a:t>18</a:t>
            </a:fld>
            <a:endParaRPr lang="en-GB"/>
          </a:p>
        </p:txBody>
      </p:sp>
      <p:sp>
        <p:nvSpPr>
          <p:cNvPr id="7" name="Title 6">
            <a:extLst>
              <a:ext uri="{FF2B5EF4-FFF2-40B4-BE49-F238E27FC236}">
                <a16:creationId xmlns:a16="http://schemas.microsoft.com/office/drawing/2014/main" id="{109D827B-A6C4-DEA8-897A-0D9C7B7B27E9}"/>
              </a:ext>
            </a:extLst>
          </p:cNvPr>
          <p:cNvSpPr>
            <a:spLocks noGrp="1"/>
          </p:cNvSpPr>
          <p:nvPr>
            <p:ph type="title"/>
          </p:nvPr>
        </p:nvSpPr>
        <p:spPr/>
        <p:txBody>
          <a:bodyPr/>
          <a:lstStyle/>
          <a:p>
            <a:r>
              <a:rPr lang="nb-NO" dirty="0" err="1"/>
              <a:t>Ensamble</a:t>
            </a:r>
            <a:r>
              <a:rPr lang="nb-NO" dirty="0"/>
              <a:t> </a:t>
            </a:r>
            <a:r>
              <a:rPr lang="nb-NO" dirty="0" err="1"/>
              <a:t>spread</a:t>
            </a:r>
            <a:r>
              <a:rPr lang="nb-NO" dirty="0"/>
              <a:t> vs. </a:t>
            </a:r>
            <a:r>
              <a:rPr lang="nb-NO" dirty="0" err="1"/>
              <a:t>model</a:t>
            </a:r>
            <a:r>
              <a:rPr lang="nb-NO" dirty="0"/>
              <a:t> </a:t>
            </a:r>
            <a:r>
              <a:rPr lang="nb-NO" dirty="0" err="1"/>
              <a:t>spread</a:t>
            </a:r>
            <a:endParaRPr lang="nb-NO" dirty="0"/>
          </a:p>
        </p:txBody>
      </p:sp>
      <p:sp>
        <p:nvSpPr>
          <p:cNvPr id="11" name="Content Placeholder 10">
            <a:extLst>
              <a:ext uri="{FF2B5EF4-FFF2-40B4-BE49-F238E27FC236}">
                <a16:creationId xmlns:a16="http://schemas.microsoft.com/office/drawing/2014/main" id="{1A9E3831-8705-79CB-F727-0C4D3446A100}"/>
              </a:ext>
            </a:extLst>
          </p:cNvPr>
          <p:cNvSpPr>
            <a:spLocks noGrp="1"/>
          </p:cNvSpPr>
          <p:nvPr>
            <p:ph sz="half" idx="2"/>
          </p:nvPr>
        </p:nvSpPr>
        <p:spPr>
          <a:xfrm>
            <a:off x="7582394" y="2186572"/>
            <a:ext cx="3988284" cy="4030078"/>
          </a:xfrm>
        </p:spPr>
        <p:txBody>
          <a:bodyPr/>
          <a:lstStyle/>
          <a:p>
            <a:pPr marL="0" indent="0">
              <a:buNone/>
            </a:pPr>
            <a:r>
              <a:rPr lang="en-GB" dirty="0"/>
              <a:t>Spread between models larger than ensemble spread within one model.</a:t>
            </a:r>
          </a:p>
          <a:p>
            <a:pPr marL="0" indent="0">
              <a:buNone/>
            </a:pPr>
            <a:endParaRPr lang="en-GB" dirty="0"/>
          </a:p>
          <a:p>
            <a:pPr marL="0" indent="0">
              <a:buNone/>
            </a:pPr>
            <a:endParaRPr lang="en-GB" dirty="0"/>
          </a:p>
          <a:p>
            <a:pPr marL="0" indent="0">
              <a:buNone/>
            </a:pPr>
            <a:r>
              <a:rPr lang="en-GB" dirty="0">
                <a:latin typeface="Arial" panose="020B0604020202020204" pitchFamily="34" charset="0"/>
                <a:cs typeface="Arial" panose="020B0604020202020204" pitchFamily="34" charset="0"/>
              </a:rPr>
              <a:t>→	</a:t>
            </a:r>
            <a:r>
              <a:rPr lang="en-GB" dirty="0"/>
              <a:t>Use one ensemble for each model. </a:t>
            </a:r>
          </a:p>
          <a:p>
            <a:pPr marL="0" indent="0">
              <a:buNone/>
            </a:pPr>
            <a:r>
              <a:rPr lang="en-GB" dirty="0">
                <a:latin typeface="Arial" panose="020B0604020202020204" pitchFamily="34" charset="0"/>
                <a:cs typeface="Arial" panose="020B0604020202020204" pitchFamily="34" charset="0"/>
              </a:rPr>
              <a:t>→	</a:t>
            </a:r>
            <a:r>
              <a:rPr lang="en-GB" dirty="0"/>
              <a:t>and 5 year averages to remove some interannual variability.</a:t>
            </a:r>
          </a:p>
        </p:txBody>
      </p:sp>
      <p:sp>
        <p:nvSpPr>
          <p:cNvPr id="13" name="TextBox 12">
            <a:extLst>
              <a:ext uri="{FF2B5EF4-FFF2-40B4-BE49-F238E27FC236}">
                <a16:creationId xmlns:a16="http://schemas.microsoft.com/office/drawing/2014/main" id="{5FE24DB9-B320-173E-D3AF-221E602A1D7C}"/>
              </a:ext>
            </a:extLst>
          </p:cNvPr>
          <p:cNvSpPr txBox="1"/>
          <p:nvPr/>
        </p:nvSpPr>
        <p:spPr>
          <a:xfrm>
            <a:off x="2602523" y="6409800"/>
            <a:ext cx="4489927" cy="369332"/>
          </a:xfrm>
          <a:prstGeom prst="rect">
            <a:avLst/>
          </a:prstGeom>
          <a:noFill/>
        </p:spPr>
        <p:txBody>
          <a:bodyPr wrap="square" rtlCol="0">
            <a:spAutoFit/>
          </a:bodyPr>
          <a:lstStyle/>
          <a:p>
            <a:r>
              <a:rPr lang="en-GB" dirty="0"/>
              <a:t>Calculated from loadso4 in CMIP6</a:t>
            </a:r>
          </a:p>
        </p:txBody>
      </p:sp>
      <p:pic>
        <p:nvPicPr>
          <p:cNvPr id="15" name="Content Placeholder 14">
            <a:extLst>
              <a:ext uri="{FF2B5EF4-FFF2-40B4-BE49-F238E27FC236}">
                <a16:creationId xmlns:a16="http://schemas.microsoft.com/office/drawing/2014/main" id="{092D054F-69C3-72F8-BDAE-2837108B890F}"/>
              </a:ext>
            </a:extLst>
          </p:cNvPr>
          <p:cNvPicPr>
            <a:picLocks noGrp="1" noChangeAspect="1"/>
          </p:cNvPicPr>
          <p:nvPr>
            <p:ph sz="quarter" idx="14"/>
          </p:nvPr>
        </p:nvPicPr>
        <p:blipFill>
          <a:blip r:embed="rId2"/>
          <a:stretch>
            <a:fillRect/>
          </a:stretch>
        </p:blipFill>
        <p:spPr>
          <a:xfrm>
            <a:off x="442913" y="1814957"/>
            <a:ext cx="6205537" cy="4358385"/>
          </a:xfrm>
        </p:spPr>
      </p:pic>
    </p:spTree>
    <p:extLst>
      <p:ext uri="{BB962C8B-B14F-4D97-AF65-F5344CB8AC3E}">
        <p14:creationId xmlns:p14="http://schemas.microsoft.com/office/powerpoint/2010/main" val="2564061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7FB854-64CE-0A91-A24C-11B9B11D63C5}"/>
              </a:ext>
            </a:extLst>
          </p:cNvPr>
          <p:cNvSpPr>
            <a:spLocks noGrp="1"/>
          </p:cNvSpPr>
          <p:nvPr>
            <p:ph type="sldNum" sz="quarter" idx="12"/>
          </p:nvPr>
        </p:nvSpPr>
        <p:spPr/>
        <p:txBody>
          <a:bodyPr/>
          <a:lstStyle/>
          <a:p>
            <a:fld id="{E78D6F22-C38B-4922-9056-25853B06C35F}" type="slidenum">
              <a:rPr lang="en-GB" smtClean="0"/>
              <a:t>19</a:t>
            </a:fld>
            <a:endParaRPr lang="en-GB"/>
          </a:p>
        </p:txBody>
      </p:sp>
      <p:graphicFrame>
        <p:nvGraphicFramePr>
          <p:cNvPr id="5" name="Table 5">
            <a:extLst>
              <a:ext uri="{FF2B5EF4-FFF2-40B4-BE49-F238E27FC236}">
                <a16:creationId xmlns:a16="http://schemas.microsoft.com/office/drawing/2014/main" id="{EE3B0D94-DC87-AB0D-0D5E-47E6AE3B28CD}"/>
              </a:ext>
            </a:extLst>
          </p:cNvPr>
          <p:cNvGraphicFramePr>
            <a:graphicFrameLocks noGrp="1"/>
          </p:cNvGraphicFramePr>
          <p:nvPr>
            <p:ph sz="quarter" idx="14"/>
            <p:extLst>
              <p:ext uri="{D42A27DB-BD31-4B8C-83A1-F6EECF244321}">
                <p14:modId xmlns:p14="http://schemas.microsoft.com/office/powerpoint/2010/main" val="2374585746"/>
              </p:ext>
            </p:extLst>
          </p:nvPr>
        </p:nvGraphicFramePr>
        <p:xfrm>
          <a:off x="2171700" y="1537219"/>
          <a:ext cx="8418545" cy="3510280"/>
        </p:xfrm>
        <a:graphic>
          <a:graphicData uri="http://schemas.openxmlformats.org/drawingml/2006/table">
            <a:tbl>
              <a:tblPr firstRow="1" bandRow="1">
                <a:tableStyleId>{5C22544A-7EE6-4342-B048-85BDC9FD1C3A}</a:tableStyleId>
              </a:tblPr>
              <a:tblGrid>
                <a:gridCol w="1019603">
                  <a:extLst>
                    <a:ext uri="{9D8B030D-6E8A-4147-A177-3AD203B41FA5}">
                      <a16:colId xmlns:a16="http://schemas.microsoft.com/office/drawing/2014/main" val="343513759"/>
                    </a:ext>
                  </a:extLst>
                </a:gridCol>
                <a:gridCol w="7398942">
                  <a:extLst>
                    <a:ext uri="{9D8B030D-6E8A-4147-A177-3AD203B41FA5}">
                      <a16:colId xmlns:a16="http://schemas.microsoft.com/office/drawing/2014/main" val="2726925115"/>
                    </a:ext>
                  </a:extLst>
                </a:gridCol>
              </a:tblGrid>
              <a:tr h="370840">
                <a:tc>
                  <a:txBody>
                    <a:bodyPr/>
                    <a:lstStyle/>
                    <a:p>
                      <a:r>
                        <a:rPr lang="nb-NO" sz="1600" dirty="0"/>
                        <a:t>Variable</a:t>
                      </a:r>
                    </a:p>
                  </a:txBody>
                  <a:tcPr/>
                </a:tc>
                <a:tc>
                  <a:txBody>
                    <a:bodyPr/>
                    <a:lstStyle/>
                    <a:p>
                      <a:r>
                        <a:rPr lang="en-US" sz="1600" noProof="0" dirty="0"/>
                        <a:t>Description</a:t>
                      </a:r>
                    </a:p>
                  </a:txBody>
                  <a:tcPr/>
                </a:tc>
                <a:extLst>
                  <a:ext uri="{0D108BD9-81ED-4DB2-BD59-A6C34878D82A}">
                    <a16:rowId xmlns:a16="http://schemas.microsoft.com/office/drawing/2014/main" val="2912548114"/>
                  </a:ext>
                </a:extLst>
              </a:tr>
              <a:tr h="370840">
                <a:tc>
                  <a:txBody>
                    <a:bodyPr/>
                    <a:lstStyle/>
                    <a:p>
                      <a:r>
                        <a:rPr lang="nb-NO" sz="1600" dirty="0">
                          <a:latin typeface="+mn-lt"/>
                        </a:rPr>
                        <a:t>mmrso4</a:t>
                      </a:r>
                    </a:p>
                  </a:txBody>
                  <a:tcPr/>
                </a:tc>
                <a:tc>
                  <a:txBody>
                    <a:bodyPr/>
                    <a:lstStyle/>
                    <a:p>
                      <a:r>
                        <a:rPr lang="en-US" sz="1400" noProof="0" dirty="0" err="1"/>
                        <a:t>mass_fraction_of_sulfate_dry_aerosol_particles_in_air</a:t>
                      </a:r>
                      <a:r>
                        <a:rPr lang="en-US" sz="1400" noProof="0" dirty="0"/>
                        <a:t>, </a:t>
                      </a:r>
                    </a:p>
                    <a:p>
                      <a:r>
                        <a:rPr lang="en-US" sz="1400" noProof="0" dirty="0"/>
                        <a:t>Aerosol Sulfate Mass Mixing Ratio [kg kg-1] , </a:t>
                      </a:r>
                    </a:p>
                    <a:p>
                      <a:r>
                        <a:rPr lang="en-US" sz="1400" noProof="0" dirty="0"/>
                        <a:t>Dry mass of sulfate (SO4) in aerosol particles as a fraction of air mass.</a:t>
                      </a:r>
                    </a:p>
                  </a:txBody>
                  <a:tcPr/>
                </a:tc>
                <a:extLst>
                  <a:ext uri="{0D108BD9-81ED-4DB2-BD59-A6C34878D82A}">
                    <a16:rowId xmlns:a16="http://schemas.microsoft.com/office/drawing/2014/main" val="424179195"/>
                  </a:ext>
                </a:extLst>
              </a:tr>
              <a:tr h="370840">
                <a:tc>
                  <a:txBody>
                    <a:bodyPr/>
                    <a:lstStyle/>
                    <a:p>
                      <a:pPr marL="0" algn="l" defTabSz="457200" rtl="0" eaLnBrk="1" latinLnBrk="0" hangingPunct="1"/>
                      <a:r>
                        <a:rPr lang="nb-NO" sz="1600" kern="1200" dirty="0">
                          <a:solidFill>
                            <a:schemeClr val="dk1"/>
                          </a:solidFill>
                          <a:latin typeface="+mn-lt"/>
                          <a:ea typeface="+mn-ea"/>
                          <a:cs typeface="+mn-cs"/>
                        </a:rPr>
                        <a:t>mmrbc</a:t>
                      </a:r>
                    </a:p>
                  </a:txBody>
                  <a:tcPr/>
                </a:tc>
                <a:tc>
                  <a:txBody>
                    <a:bodyPr/>
                    <a:lstStyle/>
                    <a:p>
                      <a:r>
                        <a:rPr lang="en-US" sz="1400" noProof="0" dirty="0" err="1"/>
                        <a:t>mass_fraction_of_elemental_carbon_dry_aerosol_particles_in_air</a:t>
                      </a:r>
                      <a:r>
                        <a:rPr lang="en-US" sz="1400" noProof="0" dirty="0"/>
                        <a:t>, </a:t>
                      </a:r>
                    </a:p>
                    <a:p>
                      <a:r>
                        <a:rPr lang="en-US" sz="1400" noProof="0" dirty="0"/>
                        <a:t>Elemental Carbon Mass Mixing Ratio [kg kg-1], </a:t>
                      </a:r>
                    </a:p>
                    <a:p>
                      <a:r>
                        <a:rPr lang="en-US" sz="1400" noProof="0" dirty="0"/>
                        <a:t>Dry mass fraction of black carbon aerosol particles in air.</a:t>
                      </a:r>
                    </a:p>
                  </a:txBody>
                  <a:tcPr/>
                </a:tc>
                <a:extLst>
                  <a:ext uri="{0D108BD9-81ED-4DB2-BD59-A6C34878D82A}">
                    <a16:rowId xmlns:a16="http://schemas.microsoft.com/office/drawing/2014/main" val="369868325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kern="1200" dirty="0">
                          <a:solidFill>
                            <a:schemeClr val="dk1"/>
                          </a:solidFill>
                          <a:latin typeface="+mn-lt"/>
                          <a:ea typeface="+mn-ea"/>
                          <a:cs typeface="+mn-cs"/>
                        </a:rPr>
                        <a:t>mmroa</a:t>
                      </a:r>
                    </a:p>
                  </a:txBody>
                  <a:tcPr/>
                </a:tc>
                <a:tc>
                  <a:txBody>
                    <a:bodyPr/>
                    <a:lstStyle/>
                    <a:p>
                      <a:r>
                        <a:rPr lang="en-US" sz="1400" noProof="0" dirty="0"/>
                        <a:t>mass_fraction_of_particulate_organic_matter_dry_aerosol_particles_in_air , </a:t>
                      </a:r>
                    </a:p>
                    <a:p>
                      <a:r>
                        <a:rPr lang="en-US" sz="1400" noProof="0" dirty="0"/>
                        <a:t>Total Organic Aerosol Mass Mixing Ratio [kg kg-1], </a:t>
                      </a:r>
                    </a:p>
                    <a:p>
                      <a:r>
                        <a:rPr lang="en-US" sz="1400" noProof="0" dirty="0"/>
                        <a:t>We recommend a scale factor of POM=1.4*OC, unless your model has more detailed info available.</a:t>
                      </a:r>
                    </a:p>
                  </a:txBody>
                  <a:tcPr/>
                </a:tc>
                <a:extLst>
                  <a:ext uri="{0D108BD9-81ED-4DB2-BD59-A6C34878D82A}">
                    <a16:rowId xmlns:a16="http://schemas.microsoft.com/office/drawing/2014/main" val="70260046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600" kern="1200" dirty="0">
                          <a:solidFill>
                            <a:schemeClr val="dk1"/>
                          </a:solidFill>
                          <a:latin typeface="+mn-lt"/>
                          <a:ea typeface="+mn-ea"/>
                          <a:cs typeface="+mn-cs"/>
                        </a:rPr>
                        <a:t>mmrno3</a:t>
                      </a:r>
                    </a:p>
                  </a:txBody>
                  <a:tcPr/>
                </a:tc>
                <a:tc>
                  <a:txBody>
                    <a:bodyPr/>
                    <a:lstStyle/>
                    <a:p>
                      <a:r>
                        <a:rPr lang="en-US" sz="1400" noProof="0" dirty="0" err="1"/>
                        <a:t>mass_fraction_of_nitrate_dry_aerosol_particles_in_air</a:t>
                      </a:r>
                      <a:r>
                        <a:rPr lang="en-US" sz="1400" noProof="0" dirty="0"/>
                        <a:t>, </a:t>
                      </a:r>
                    </a:p>
                    <a:p>
                      <a:r>
                        <a:rPr lang="en-US" sz="1400" noProof="0" dirty="0"/>
                        <a:t>NO3 Aerosol Mass Mixing Ratio [kg kg-1], </a:t>
                      </a:r>
                    </a:p>
                    <a:p>
                      <a:r>
                        <a:rPr lang="en-US" sz="1400" noProof="0" dirty="0"/>
                        <a:t>Dry mass fraction of nitrate aerosol particles in air.</a:t>
                      </a:r>
                    </a:p>
                  </a:txBody>
                  <a:tcPr/>
                </a:tc>
                <a:extLst>
                  <a:ext uri="{0D108BD9-81ED-4DB2-BD59-A6C34878D82A}">
                    <a16:rowId xmlns:a16="http://schemas.microsoft.com/office/drawing/2014/main" val="1744470495"/>
                  </a:ext>
                </a:extLst>
              </a:tr>
            </a:tbl>
          </a:graphicData>
        </a:graphic>
      </p:graphicFrame>
      <p:sp>
        <p:nvSpPr>
          <p:cNvPr id="4" name="Title 3">
            <a:extLst>
              <a:ext uri="{FF2B5EF4-FFF2-40B4-BE49-F238E27FC236}">
                <a16:creationId xmlns:a16="http://schemas.microsoft.com/office/drawing/2014/main" id="{E53B451A-F261-F390-2CC9-0E7581000ABE}"/>
              </a:ext>
            </a:extLst>
          </p:cNvPr>
          <p:cNvSpPr>
            <a:spLocks noGrp="1"/>
          </p:cNvSpPr>
          <p:nvPr>
            <p:ph type="title"/>
          </p:nvPr>
        </p:nvSpPr>
        <p:spPr/>
        <p:txBody>
          <a:bodyPr/>
          <a:lstStyle/>
          <a:p>
            <a:r>
              <a:rPr lang="nb-NO" dirty="0"/>
              <a:t>CMIP6 variables</a:t>
            </a:r>
          </a:p>
        </p:txBody>
      </p:sp>
      <p:sp>
        <p:nvSpPr>
          <p:cNvPr id="3" name="TextBox 2">
            <a:extLst>
              <a:ext uri="{FF2B5EF4-FFF2-40B4-BE49-F238E27FC236}">
                <a16:creationId xmlns:a16="http://schemas.microsoft.com/office/drawing/2014/main" id="{F02054F0-FCCF-8269-06FD-0E71A9444D5D}"/>
              </a:ext>
            </a:extLst>
          </p:cNvPr>
          <p:cNvSpPr txBox="1"/>
          <p:nvPr/>
        </p:nvSpPr>
        <p:spPr>
          <a:xfrm>
            <a:off x="2228850" y="5453743"/>
            <a:ext cx="8361395" cy="646331"/>
          </a:xfrm>
          <a:prstGeom prst="rect">
            <a:avLst/>
          </a:prstGeom>
          <a:noFill/>
        </p:spPr>
        <p:txBody>
          <a:bodyPr wrap="square" rtlCol="0">
            <a:spAutoFit/>
          </a:bodyPr>
          <a:lstStyle/>
          <a:p>
            <a:r>
              <a:rPr lang="en-GB" dirty="0"/>
              <a:t>For calculating burden, the </a:t>
            </a:r>
            <a:r>
              <a:rPr lang="en-GB" dirty="0" err="1"/>
              <a:t>mmr</a:t>
            </a:r>
            <a:r>
              <a:rPr lang="en-GB" dirty="0"/>
              <a:t> fields are </a:t>
            </a:r>
            <a:r>
              <a:rPr lang="en-GB" dirty="0" err="1"/>
              <a:t>regridded</a:t>
            </a:r>
            <a:r>
              <a:rPr lang="en-GB" dirty="0"/>
              <a:t> to the resolution of the kernel and airmass of the kernel (</a:t>
            </a:r>
            <a:r>
              <a:rPr lang="en-GB" dirty="0" err="1"/>
              <a:t>OsloCTM</a:t>
            </a:r>
            <a:r>
              <a:rPr lang="en-GB" dirty="0"/>
              <a:t>) are used to calculate the burden.</a:t>
            </a:r>
          </a:p>
        </p:txBody>
      </p:sp>
    </p:spTree>
    <p:extLst>
      <p:ext uri="{BB962C8B-B14F-4D97-AF65-F5344CB8AC3E}">
        <p14:creationId xmlns:p14="http://schemas.microsoft.com/office/powerpoint/2010/main" val="237972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CA35B6-45B6-4098-566B-297A08C44378}"/>
              </a:ext>
            </a:extLst>
          </p:cNvPr>
          <p:cNvSpPr/>
          <p:nvPr/>
        </p:nvSpPr>
        <p:spPr>
          <a:xfrm>
            <a:off x="0" y="1552305"/>
            <a:ext cx="12192000" cy="4195892"/>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Content Placeholder 8">
            <a:extLst>
              <a:ext uri="{FF2B5EF4-FFF2-40B4-BE49-F238E27FC236}">
                <a16:creationId xmlns:a16="http://schemas.microsoft.com/office/drawing/2014/main" id="{B8771645-685C-F279-E292-6826DC015678}"/>
              </a:ext>
            </a:extLst>
          </p:cNvPr>
          <p:cNvPicPr>
            <a:picLocks noGrp="1" noChangeAspect="1"/>
          </p:cNvPicPr>
          <p:nvPr>
            <p:ph sz="quarter" idx="14"/>
          </p:nvPr>
        </p:nvPicPr>
        <p:blipFill>
          <a:blip r:embed="rId3"/>
          <a:stretch>
            <a:fillRect/>
          </a:stretch>
        </p:blipFill>
        <p:spPr>
          <a:xfrm>
            <a:off x="4743875" y="2439577"/>
            <a:ext cx="2893045" cy="2567362"/>
          </a:xfrm>
        </p:spPr>
      </p:pic>
      <p:sp>
        <p:nvSpPr>
          <p:cNvPr id="6" name="Title 5">
            <a:extLst>
              <a:ext uri="{FF2B5EF4-FFF2-40B4-BE49-F238E27FC236}">
                <a16:creationId xmlns:a16="http://schemas.microsoft.com/office/drawing/2014/main" id="{8E636970-DA2E-3C7C-142B-F10A69D63818}"/>
              </a:ext>
            </a:extLst>
          </p:cNvPr>
          <p:cNvSpPr>
            <a:spLocks noGrp="1"/>
          </p:cNvSpPr>
          <p:nvPr>
            <p:ph type="title"/>
          </p:nvPr>
        </p:nvSpPr>
        <p:spPr/>
        <p:txBody>
          <a:bodyPr/>
          <a:lstStyle/>
          <a:p>
            <a:r>
              <a:rPr lang="en-US" dirty="0"/>
              <a:t>Motivation:</a:t>
            </a:r>
          </a:p>
        </p:txBody>
      </p:sp>
      <p:pic>
        <p:nvPicPr>
          <p:cNvPr id="11" name="Picture 10">
            <a:extLst>
              <a:ext uri="{FF2B5EF4-FFF2-40B4-BE49-F238E27FC236}">
                <a16:creationId xmlns:a16="http://schemas.microsoft.com/office/drawing/2014/main" id="{1FBA3A39-83C3-3EE1-5CF4-7695D039361D}"/>
              </a:ext>
            </a:extLst>
          </p:cNvPr>
          <p:cNvPicPr>
            <a:picLocks noChangeAspect="1"/>
          </p:cNvPicPr>
          <p:nvPr/>
        </p:nvPicPr>
        <p:blipFill rotWithShape="1">
          <a:blip r:embed="rId4"/>
          <a:srcRect r="35501"/>
          <a:stretch/>
        </p:blipFill>
        <p:spPr>
          <a:xfrm>
            <a:off x="368983" y="2128303"/>
            <a:ext cx="3124073" cy="3126715"/>
          </a:xfrm>
          <a:prstGeom prst="rect">
            <a:avLst/>
          </a:prstGeom>
        </p:spPr>
      </p:pic>
      <p:sp>
        <p:nvSpPr>
          <p:cNvPr id="12" name="TextBox 11">
            <a:extLst>
              <a:ext uri="{FF2B5EF4-FFF2-40B4-BE49-F238E27FC236}">
                <a16:creationId xmlns:a16="http://schemas.microsoft.com/office/drawing/2014/main" id="{AC0DBC68-1309-B770-8548-CD4C9D804D64}"/>
              </a:ext>
            </a:extLst>
          </p:cNvPr>
          <p:cNvSpPr txBox="1"/>
          <p:nvPr/>
        </p:nvSpPr>
        <p:spPr>
          <a:xfrm>
            <a:off x="4766795" y="5242891"/>
            <a:ext cx="3331028" cy="369332"/>
          </a:xfrm>
          <a:prstGeom prst="rect">
            <a:avLst/>
          </a:prstGeom>
          <a:noFill/>
        </p:spPr>
        <p:txBody>
          <a:bodyPr wrap="square" rtlCol="0">
            <a:spAutoFit/>
          </a:bodyPr>
          <a:lstStyle/>
          <a:p>
            <a:r>
              <a:rPr lang="nb-NO" dirty="0"/>
              <a:t>Fig 2.10 IPCC AR6</a:t>
            </a:r>
          </a:p>
        </p:txBody>
      </p:sp>
      <p:sp>
        <p:nvSpPr>
          <p:cNvPr id="13" name="TextBox 12">
            <a:extLst>
              <a:ext uri="{FF2B5EF4-FFF2-40B4-BE49-F238E27FC236}">
                <a16:creationId xmlns:a16="http://schemas.microsoft.com/office/drawing/2014/main" id="{000B7BAA-F461-F0B4-CD25-105A248717A0}"/>
              </a:ext>
            </a:extLst>
          </p:cNvPr>
          <p:cNvSpPr txBox="1"/>
          <p:nvPr/>
        </p:nvSpPr>
        <p:spPr>
          <a:xfrm>
            <a:off x="656784" y="5255018"/>
            <a:ext cx="3331028" cy="369332"/>
          </a:xfrm>
          <a:prstGeom prst="rect">
            <a:avLst/>
          </a:prstGeom>
          <a:noFill/>
        </p:spPr>
        <p:txBody>
          <a:bodyPr wrap="square" rtlCol="0">
            <a:spAutoFit/>
          </a:bodyPr>
          <a:lstStyle/>
          <a:p>
            <a:r>
              <a:rPr lang="nb-NO" dirty="0"/>
              <a:t>Fig 3.26 IPCC AR6</a:t>
            </a:r>
          </a:p>
        </p:txBody>
      </p:sp>
      <p:pic>
        <p:nvPicPr>
          <p:cNvPr id="15" name="Picture 14">
            <a:extLst>
              <a:ext uri="{FF2B5EF4-FFF2-40B4-BE49-F238E27FC236}">
                <a16:creationId xmlns:a16="http://schemas.microsoft.com/office/drawing/2014/main" id="{1C003D46-FAB6-0FAA-8190-6D6ABFD3DFA7}"/>
              </a:ext>
            </a:extLst>
          </p:cNvPr>
          <p:cNvPicPr>
            <a:picLocks noChangeAspect="1"/>
          </p:cNvPicPr>
          <p:nvPr/>
        </p:nvPicPr>
        <p:blipFill>
          <a:blip r:embed="rId5"/>
          <a:stretch>
            <a:fillRect/>
          </a:stretch>
        </p:blipFill>
        <p:spPr>
          <a:xfrm>
            <a:off x="9043520" y="2935705"/>
            <a:ext cx="2977124" cy="2071234"/>
          </a:xfrm>
          <a:prstGeom prst="rect">
            <a:avLst/>
          </a:prstGeom>
        </p:spPr>
      </p:pic>
      <p:pic>
        <p:nvPicPr>
          <p:cNvPr id="17" name="Picture 16">
            <a:extLst>
              <a:ext uri="{FF2B5EF4-FFF2-40B4-BE49-F238E27FC236}">
                <a16:creationId xmlns:a16="http://schemas.microsoft.com/office/drawing/2014/main" id="{E1890241-C23D-8A1F-A2C0-76D083925B69}"/>
              </a:ext>
            </a:extLst>
          </p:cNvPr>
          <p:cNvPicPr>
            <a:picLocks noChangeAspect="1"/>
          </p:cNvPicPr>
          <p:nvPr/>
        </p:nvPicPr>
        <p:blipFill>
          <a:blip r:embed="rId6"/>
          <a:stretch>
            <a:fillRect/>
          </a:stretch>
        </p:blipFill>
        <p:spPr>
          <a:xfrm>
            <a:off x="9198217" y="3114863"/>
            <a:ext cx="2822427" cy="243587"/>
          </a:xfrm>
          <a:prstGeom prst="rect">
            <a:avLst/>
          </a:prstGeom>
        </p:spPr>
      </p:pic>
      <p:pic>
        <p:nvPicPr>
          <p:cNvPr id="19" name="Picture 18">
            <a:extLst>
              <a:ext uri="{FF2B5EF4-FFF2-40B4-BE49-F238E27FC236}">
                <a16:creationId xmlns:a16="http://schemas.microsoft.com/office/drawing/2014/main" id="{ED14FF32-FE3A-301A-3660-8E9CBFF36CB1}"/>
              </a:ext>
            </a:extLst>
          </p:cNvPr>
          <p:cNvPicPr>
            <a:picLocks noChangeAspect="1"/>
          </p:cNvPicPr>
          <p:nvPr/>
        </p:nvPicPr>
        <p:blipFill>
          <a:blip r:embed="rId7"/>
          <a:stretch>
            <a:fillRect/>
          </a:stretch>
        </p:blipFill>
        <p:spPr>
          <a:xfrm>
            <a:off x="9389581" y="3306743"/>
            <a:ext cx="1254822" cy="606263"/>
          </a:xfrm>
          <a:prstGeom prst="rect">
            <a:avLst/>
          </a:prstGeom>
        </p:spPr>
      </p:pic>
      <p:sp>
        <p:nvSpPr>
          <p:cNvPr id="20" name="TextBox 19">
            <a:extLst>
              <a:ext uri="{FF2B5EF4-FFF2-40B4-BE49-F238E27FC236}">
                <a16:creationId xmlns:a16="http://schemas.microsoft.com/office/drawing/2014/main" id="{9D230F6C-5790-BD57-63B3-EA4C7C5CC688}"/>
              </a:ext>
            </a:extLst>
          </p:cNvPr>
          <p:cNvSpPr txBox="1"/>
          <p:nvPr/>
        </p:nvSpPr>
        <p:spPr>
          <a:xfrm>
            <a:off x="9389581" y="5222057"/>
            <a:ext cx="3331028" cy="369332"/>
          </a:xfrm>
          <a:prstGeom prst="rect">
            <a:avLst/>
          </a:prstGeom>
          <a:noFill/>
        </p:spPr>
        <p:txBody>
          <a:bodyPr wrap="square" rtlCol="0">
            <a:spAutoFit/>
          </a:bodyPr>
          <a:lstStyle/>
          <a:p>
            <a:r>
              <a:rPr lang="nb-NO" dirty="0"/>
              <a:t>Fig 3.9a IPCC AR6</a:t>
            </a:r>
          </a:p>
        </p:txBody>
      </p:sp>
      <p:sp>
        <p:nvSpPr>
          <p:cNvPr id="2" name="TextBox 1">
            <a:extLst>
              <a:ext uri="{FF2B5EF4-FFF2-40B4-BE49-F238E27FC236}">
                <a16:creationId xmlns:a16="http://schemas.microsoft.com/office/drawing/2014/main" id="{A89B2F20-6256-C46B-DDA5-9C8C8717BB0B}"/>
              </a:ext>
            </a:extLst>
          </p:cNvPr>
          <p:cNvSpPr txBox="1"/>
          <p:nvPr/>
        </p:nvSpPr>
        <p:spPr>
          <a:xfrm>
            <a:off x="4747846" y="398895"/>
            <a:ext cx="7013481" cy="1300356"/>
          </a:xfrm>
          <a:prstGeom prst="rect">
            <a:avLst/>
          </a:prstGeom>
          <a:noFill/>
        </p:spPr>
        <p:txBody>
          <a:bodyPr wrap="square" rtlCol="0">
            <a:spAutoFit/>
          </a:bodyPr>
          <a:lstStyle/>
          <a:p>
            <a:r>
              <a:rPr lang="en-GB" b="1" dirty="0"/>
              <a:t>The Earth Energy Balance</a:t>
            </a:r>
            <a:r>
              <a:rPr lang="en-GB" dirty="0"/>
              <a:t>:</a:t>
            </a:r>
          </a:p>
          <a:p>
            <a:r>
              <a:rPr lang="en-GB" dirty="0"/>
              <a:t>Uptake of heat in the system = Forcing – λ* </a:t>
            </a:r>
            <a:r>
              <a:rPr lang="el-GR" dirty="0"/>
              <a:t>Δ</a:t>
            </a:r>
            <a:r>
              <a:rPr lang="en-GB" dirty="0"/>
              <a:t>Temperature</a:t>
            </a:r>
          </a:p>
          <a:p>
            <a:endParaRPr lang="en-GB" sz="1050" dirty="0"/>
          </a:p>
          <a:p>
            <a:pPr algn="r"/>
            <a:r>
              <a:rPr lang="en-US" sz="1400" dirty="0"/>
              <a:t>λ:Climate Feedback Parameter </a:t>
            </a:r>
          </a:p>
          <a:p>
            <a:endParaRPr lang="en-GB" dirty="0"/>
          </a:p>
        </p:txBody>
      </p:sp>
      <p:sp>
        <p:nvSpPr>
          <p:cNvPr id="5" name="TextBox 4">
            <a:extLst>
              <a:ext uri="{FF2B5EF4-FFF2-40B4-BE49-F238E27FC236}">
                <a16:creationId xmlns:a16="http://schemas.microsoft.com/office/drawing/2014/main" id="{FFE7E211-4EB6-81BC-B2A6-1F123827E3CA}"/>
              </a:ext>
            </a:extLst>
          </p:cNvPr>
          <p:cNvSpPr txBox="1"/>
          <p:nvPr/>
        </p:nvSpPr>
        <p:spPr>
          <a:xfrm>
            <a:off x="440976" y="1708484"/>
            <a:ext cx="11751024" cy="369332"/>
          </a:xfrm>
          <a:prstGeom prst="rect">
            <a:avLst/>
          </a:prstGeom>
          <a:noFill/>
        </p:spPr>
        <p:txBody>
          <a:bodyPr wrap="square" rtlCol="0">
            <a:spAutoFit/>
          </a:bodyPr>
          <a:lstStyle/>
          <a:p>
            <a:r>
              <a:rPr lang="en-GB" b="1"/>
              <a:t>Ocean heat content:  			Radiative Forcing:		Global surface temperature:</a:t>
            </a:r>
          </a:p>
        </p:txBody>
      </p:sp>
      <p:sp>
        <p:nvSpPr>
          <p:cNvPr id="7" name="TextBox 6">
            <a:extLst>
              <a:ext uri="{FF2B5EF4-FFF2-40B4-BE49-F238E27FC236}">
                <a16:creationId xmlns:a16="http://schemas.microsoft.com/office/drawing/2014/main" id="{7ABE4F2B-9D0E-E12A-9E98-14CF4B28835A}"/>
              </a:ext>
            </a:extLst>
          </p:cNvPr>
          <p:cNvSpPr txBox="1"/>
          <p:nvPr/>
        </p:nvSpPr>
        <p:spPr>
          <a:xfrm>
            <a:off x="1949116" y="5926110"/>
            <a:ext cx="9812211" cy="646331"/>
          </a:xfrm>
          <a:prstGeom prst="rect">
            <a:avLst/>
          </a:prstGeom>
          <a:noFill/>
        </p:spPr>
        <p:txBody>
          <a:bodyPr wrap="square" rtlCol="0">
            <a:spAutoFit/>
          </a:bodyPr>
          <a:lstStyle/>
          <a:p>
            <a:r>
              <a:rPr lang="en-GB" sz="1800" dirty="0">
                <a:solidFill>
                  <a:srgbClr val="000000"/>
                </a:solidFill>
                <a:effectLst/>
                <a:latin typeface="Avenir Next LT Pro" panose="020B0504020202020204" pitchFamily="34" charset="0"/>
                <a:ea typeface="Times New Roman" panose="02020603050405020304" pitchFamily="18" charset="0"/>
                <a:cs typeface="Times New Roman" panose="02020603050405020304" pitchFamily="18" charset="0"/>
              </a:rPr>
              <a:t>Important to understand past drivers of climate change (in reality and in the models):</a:t>
            </a:r>
            <a:endParaRPr lang="en-GB" b="1" dirty="0"/>
          </a:p>
          <a:p>
            <a:r>
              <a:rPr lang="en-GB" b="1" dirty="0"/>
              <a:t>Aim:</a:t>
            </a:r>
            <a:r>
              <a:rPr lang="en-GB" dirty="0"/>
              <a:t> Make estimates of aerosol radiative forcing time series from CMIP6 models.</a:t>
            </a:r>
          </a:p>
        </p:txBody>
      </p:sp>
      <p:pic>
        <p:nvPicPr>
          <p:cNvPr id="8" name="Graphic 7" descr="Earth globe: Africa and Europe with solid fill">
            <a:extLst>
              <a:ext uri="{FF2B5EF4-FFF2-40B4-BE49-F238E27FC236}">
                <a16:creationId xmlns:a16="http://schemas.microsoft.com/office/drawing/2014/main" id="{46B6323E-B88D-188D-3CF2-9D7947796C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33446" y="314452"/>
            <a:ext cx="914400" cy="914400"/>
          </a:xfrm>
          <a:prstGeom prst="rect">
            <a:avLst/>
          </a:prstGeom>
        </p:spPr>
      </p:pic>
    </p:spTree>
    <p:extLst>
      <p:ext uri="{BB962C8B-B14F-4D97-AF65-F5344CB8AC3E}">
        <p14:creationId xmlns:p14="http://schemas.microsoft.com/office/powerpoint/2010/main" val="1363422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08F03C-C914-93BF-7EF7-85315E85B7A1}"/>
              </a:ext>
            </a:extLst>
          </p:cNvPr>
          <p:cNvSpPr>
            <a:spLocks noGrp="1"/>
          </p:cNvSpPr>
          <p:nvPr>
            <p:ph type="sldNum" sz="quarter" idx="12"/>
          </p:nvPr>
        </p:nvSpPr>
        <p:spPr/>
        <p:txBody>
          <a:bodyPr/>
          <a:lstStyle/>
          <a:p>
            <a:fld id="{E78D6F22-C38B-4922-9056-25853B06C35F}" type="slidenum">
              <a:rPr lang="en-GB" smtClean="0"/>
              <a:t>20</a:t>
            </a:fld>
            <a:endParaRPr lang="en-GB"/>
          </a:p>
        </p:txBody>
      </p:sp>
      <p:sp>
        <p:nvSpPr>
          <p:cNvPr id="3" name="Content Placeholder 2">
            <a:extLst>
              <a:ext uri="{FF2B5EF4-FFF2-40B4-BE49-F238E27FC236}">
                <a16:creationId xmlns:a16="http://schemas.microsoft.com/office/drawing/2014/main" id="{9E71101E-4239-65C5-1F26-D47939C24D74}"/>
              </a:ext>
            </a:extLst>
          </p:cNvPr>
          <p:cNvSpPr>
            <a:spLocks noGrp="1"/>
          </p:cNvSpPr>
          <p:nvPr>
            <p:ph sz="half" idx="2"/>
          </p:nvPr>
        </p:nvSpPr>
        <p:spPr/>
        <p:txBody>
          <a:bodyPr/>
          <a:lstStyle/>
          <a:p>
            <a:pPr marL="0" indent="0">
              <a:buNone/>
            </a:pPr>
            <a:r>
              <a:rPr lang="nb-NO" dirty="0"/>
              <a:t>Large </a:t>
            </a:r>
            <a:r>
              <a:rPr lang="nb-NO" dirty="0" err="1"/>
              <a:t>spread</a:t>
            </a:r>
            <a:r>
              <a:rPr lang="nb-NO" dirty="0"/>
              <a:t> </a:t>
            </a:r>
            <a:r>
              <a:rPr lang="nb-NO" dirty="0" err="1"/>
              <a:t>both</a:t>
            </a:r>
            <a:r>
              <a:rPr lang="nb-NO" dirty="0"/>
              <a:t> in </a:t>
            </a:r>
            <a:r>
              <a:rPr lang="nb-NO" dirty="0" err="1"/>
              <a:t>absolute</a:t>
            </a:r>
            <a:r>
              <a:rPr lang="nb-NO" dirty="0"/>
              <a:t> </a:t>
            </a:r>
            <a:r>
              <a:rPr lang="nb-NO" dirty="0" err="1"/>
              <a:t>burden</a:t>
            </a:r>
            <a:r>
              <a:rPr lang="nb-NO" dirty="0"/>
              <a:t> and </a:t>
            </a:r>
            <a:r>
              <a:rPr lang="nb-NO" dirty="0" err="1"/>
              <a:t>increase</a:t>
            </a:r>
            <a:r>
              <a:rPr lang="nb-NO" dirty="0"/>
              <a:t> </a:t>
            </a:r>
            <a:r>
              <a:rPr lang="nb-NO" dirty="0" err="1"/>
              <a:t>since</a:t>
            </a:r>
            <a:r>
              <a:rPr lang="nb-NO" dirty="0"/>
              <a:t> 1850.</a:t>
            </a:r>
          </a:p>
          <a:p>
            <a:pPr marL="0" indent="0">
              <a:buNone/>
            </a:pPr>
            <a:r>
              <a:rPr lang="nb-NO" dirty="0"/>
              <a:t>Rapid </a:t>
            </a:r>
            <a:r>
              <a:rPr lang="nb-NO" dirty="0" err="1"/>
              <a:t>increase</a:t>
            </a:r>
            <a:r>
              <a:rPr lang="nb-NO" dirty="0"/>
              <a:t> from ~1950.</a:t>
            </a:r>
          </a:p>
          <a:p>
            <a:pPr marL="0" indent="0">
              <a:buNone/>
            </a:pPr>
            <a:r>
              <a:rPr lang="nb-NO" dirty="0"/>
              <a:t>Latest </a:t>
            </a:r>
            <a:r>
              <a:rPr lang="nb-NO" dirty="0" err="1"/>
              <a:t>decades</a:t>
            </a:r>
            <a:r>
              <a:rPr lang="nb-NO" dirty="0"/>
              <a:t>, </a:t>
            </a:r>
            <a:r>
              <a:rPr lang="nb-NO" dirty="0" err="1"/>
              <a:t>weaker</a:t>
            </a:r>
            <a:r>
              <a:rPr lang="nb-NO" dirty="0"/>
              <a:t> </a:t>
            </a:r>
            <a:r>
              <a:rPr lang="nb-NO" dirty="0" err="1"/>
              <a:t>increase</a:t>
            </a:r>
            <a:r>
              <a:rPr lang="nb-NO" dirty="0"/>
              <a:t>, flat or </a:t>
            </a:r>
            <a:r>
              <a:rPr lang="nb-NO" dirty="0" err="1"/>
              <a:t>slighly</a:t>
            </a:r>
            <a:r>
              <a:rPr lang="nb-NO" dirty="0"/>
              <a:t> </a:t>
            </a:r>
            <a:r>
              <a:rPr lang="nb-NO" dirty="0" err="1"/>
              <a:t>decreasing</a:t>
            </a:r>
            <a:r>
              <a:rPr lang="nb-NO" dirty="0"/>
              <a:t>.</a:t>
            </a:r>
          </a:p>
        </p:txBody>
      </p:sp>
      <p:sp>
        <p:nvSpPr>
          <p:cNvPr id="5" name="Title 4">
            <a:extLst>
              <a:ext uri="{FF2B5EF4-FFF2-40B4-BE49-F238E27FC236}">
                <a16:creationId xmlns:a16="http://schemas.microsoft.com/office/drawing/2014/main" id="{332444EB-2C4B-6A74-DEEC-12405C50DA22}"/>
              </a:ext>
            </a:extLst>
          </p:cNvPr>
          <p:cNvSpPr>
            <a:spLocks noGrp="1"/>
          </p:cNvSpPr>
          <p:nvPr>
            <p:ph type="title"/>
          </p:nvPr>
        </p:nvSpPr>
        <p:spPr/>
        <p:txBody>
          <a:bodyPr/>
          <a:lstStyle/>
          <a:p>
            <a:r>
              <a:rPr lang="nb-NO" dirty="0" err="1"/>
              <a:t>Burden</a:t>
            </a:r>
            <a:r>
              <a:rPr lang="nb-NO" dirty="0"/>
              <a:t>:</a:t>
            </a:r>
          </a:p>
        </p:txBody>
      </p:sp>
      <p:sp>
        <p:nvSpPr>
          <p:cNvPr id="6" name="Text Placeholder 5">
            <a:extLst>
              <a:ext uri="{FF2B5EF4-FFF2-40B4-BE49-F238E27FC236}">
                <a16:creationId xmlns:a16="http://schemas.microsoft.com/office/drawing/2014/main" id="{CB6949EE-B772-6568-B8EA-E4FDBC97946A}"/>
              </a:ext>
            </a:extLst>
          </p:cNvPr>
          <p:cNvSpPr>
            <a:spLocks noGrp="1"/>
          </p:cNvSpPr>
          <p:nvPr>
            <p:ph type="body" sz="quarter" idx="15"/>
          </p:nvPr>
        </p:nvSpPr>
        <p:spPr/>
        <p:txBody>
          <a:bodyPr/>
          <a:lstStyle/>
          <a:p>
            <a:r>
              <a:rPr lang="nb-NO" dirty="0" err="1"/>
              <a:t>Summary</a:t>
            </a:r>
            <a:endParaRPr lang="nb-NO" dirty="0"/>
          </a:p>
        </p:txBody>
      </p:sp>
      <p:pic>
        <p:nvPicPr>
          <p:cNvPr id="10" name="Content Placeholder 9">
            <a:extLst>
              <a:ext uri="{FF2B5EF4-FFF2-40B4-BE49-F238E27FC236}">
                <a16:creationId xmlns:a16="http://schemas.microsoft.com/office/drawing/2014/main" id="{BE1BCABD-DB41-0FF2-DD81-7A2DF379C9B7}"/>
              </a:ext>
            </a:extLst>
          </p:cNvPr>
          <p:cNvPicPr>
            <a:picLocks noGrp="1" noChangeAspect="1"/>
          </p:cNvPicPr>
          <p:nvPr>
            <p:ph sz="quarter" idx="14"/>
          </p:nvPr>
        </p:nvPicPr>
        <p:blipFill>
          <a:blip r:embed="rId2"/>
          <a:stretch>
            <a:fillRect/>
          </a:stretch>
        </p:blipFill>
        <p:spPr>
          <a:xfrm>
            <a:off x="442913" y="1854873"/>
            <a:ext cx="6205537" cy="4278554"/>
          </a:xfrm>
        </p:spPr>
      </p:pic>
    </p:spTree>
    <p:extLst>
      <p:ext uri="{BB962C8B-B14F-4D97-AF65-F5344CB8AC3E}">
        <p14:creationId xmlns:p14="http://schemas.microsoft.com/office/powerpoint/2010/main" val="3975485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3C63F8-936E-3AAE-D898-12D61055855D}"/>
              </a:ext>
            </a:extLst>
          </p:cNvPr>
          <p:cNvSpPr>
            <a:spLocks noGrp="1"/>
          </p:cNvSpPr>
          <p:nvPr>
            <p:ph type="sldNum" sz="quarter" idx="12"/>
          </p:nvPr>
        </p:nvSpPr>
        <p:spPr/>
        <p:txBody>
          <a:bodyPr/>
          <a:lstStyle/>
          <a:p>
            <a:fld id="{E78D6F22-C38B-4922-9056-25853B06C35F}" type="slidenum">
              <a:rPr lang="en-GB" smtClean="0"/>
              <a:t>21</a:t>
            </a:fld>
            <a:endParaRPr lang="en-GB"/>
          </a:p>
        </p:txBody>
      </p:sp>
      <p:sp>
        <p:nvSpPr>
          <p:cNvPr id="3" name="Content Placeholder 2">
            <a:extLst>
              <a:ext uri="{FF2B5EF4-FFF2-40B4-BE49-F238E27FC236}">
                <a16:creationId xmlns:a16="http://schemas.microsoft.com/office/drawing/2014/main" id="{2B76EEA8-F9A8-3AB9-CE15-11FB360208C0}"/>
              </a:ext>
            </a:extLst>
          </p:cNvPr>
          <p:cNvSpPr>
            <a:spLocks noGrp="1"/>
          </p:cNvSpPr>
          <p:nvPr>
            <p:ph sz="half" idx="2"/>
          </p:nvPr>
        </p:nvSpPr>
        <p:spPr/>
        <p:txBody>
          <a:bodyPr/>
          <a:lstStyle/>
          <a:p>
            <a:pPr marL="0" indent="0">
              <a:buNone/>
            </a:pPr>
            <a:r>
              <a:rPr lang="nb-NO" dirty="0"/>
              <a:t>Large </a:t>
            </a:r>
            <a:r>
              <a:rPr lang="nb-NO" dirty="0" err="1"/>
              <a:t>spread</a:t>
            </a:r>
            <a:r>
              <a:rPr lang="nb-NO" dirty="0"/>
              <a:t> </a:t>
            </a:r>
            <a:r>
              <a:rPr lang="nb-NO" dirty="0" err="1"/>
              <a:t>both</a:t>
            </a:r>
            <a:r>
              <a:rPr lang="nb-NO" dirty="0"/>
              <a:t> in </a:t>
            </a:r>
            <a:r>
              <a:rPr lang="nb-NO" dirty="0" err="1"/>
              <a:t>absolute</a:t>
            </a:r>
            <a:r>
              <a:rPr lang="nb-NO" dirty="0"/>
              <a:t> </a:t>
            </a:r>
            <a:r>
              <a:rPr lang="nb-NO" dirty="0" err="1"/>
              <a:t>burden</a:t>
            </a:r>
            <a:r>
              <a:rPr lang="nb-NO" dirty="0"/>
              <a:t> and </a:t>
            </a:r>
            <a:r>
              <a:rPr lang="nb-NO" dirty="0" err="1"/>
              <a:t>increase</a:t>
            </a:r>
            <a:r>
              <a:rPr lang="nb-NO" dirty="0"/>
              <a:t> </a:t>
            </a:r>
            <a:r>
              <a:rPr lang="nb-NO" dirty="0" err="1"/>
              <a:t>since</a:t>
            </a:r>
            <a:r>
              <a:rPr lang="nb-NO" dirty="0"/>
              <a:t> 1850.</a:t>
            </a:r>
          </a:p>
          <a:p>
            <a:pPr marL="0" indent="0">
              <a:buNone/>
            </a:pPr>
            <a:r>
              <a:rPr lang="nb-NO" dirty="0"/>
              <a:t>Rapid </a:t>
            </a:r>
            <a:r>
              <a:rPr lang="nb-NO" dirty="0" err="1"/>
              <a:t>increase</a:t>
            </a:r>
            <a:r>
              <a:rPr lang="nb-NO" dirty="0"/>
              <a:t> from ~1950 </a:t>
            </a:r>
            <a:r>
              <a:rPr lang="nb-NO" dirty="0" err="1"/>
              <a:t>continuing</a:t>
            </a:r>
            <a:r>
              <a:rPr lang="nb-NO" dirty="0"/>
              <a:t> up to 2010.</a:t>
            </a:r>
          </a:p>
          <a:p>
            <a:endParaRPr lang="nb-NO" dirty="0"/>
          </a:p>
        </p:txBody>
      </p:sp>
      <p:sp>
        <p:nvSpPr>
          <p:cNvPr id="6" name="Text Placeholder 5">
            <a:extLst>
              <a:ext uri="{FF2B5EF4-FFF2-40B4-BE49-F238E27FC236}">
                <a16:creationId xmlns:a16="http://schemas.microsoft.com/office/drawing/2014/main" id="{66112F8E-F68F-D05D-6F76-1306F8AC5196}"/>
              </a:ext>
            </a:extLst>
          </p:cNvPr>
          <p:cNvSpPr>
            <a:spLocks noGrp="1"/>
          </p:cNvSpPr>
          <p:nvPr>
            <p:ph type="body" sz="quarter" idx="15"/>
          </p:nvPr>
        </p:nvSpPr>
        <p:spPr/>
        <p:txBody>
          <a:bodyPr/>
          <a:lstStyle/>
          <a:p>
            <a:r>
              <a:rPr lang="nb-NO" dirty="0" err="1"/>
              <a:t>Summary</a:t>
            </a:r>
            <a:r>
              <a:rPr lang="nb-NO" dirty="0"/>
              <a:t>:</a:t>
            </a:r>
          </a:p>
        </p:txBody>
      </p:sp>
      <p:pic>
        <p:nvPicPr>
          <p:cNvPr id="10" name="Content Placeholder 9">
            <a:extLst>
              <a:ext uri="{FF2B5EF4-FFF2-40B4-BE49-F238E27FC236}">
                <a16:creationId xmlns:a16="http://schemas.microsoft.com/office/drawing/2014/main" id="{4E90D23B-DE27-71DF-4A44-9A740DD1A63B}"/>
              </a:ext>
            </a:extLst>
          </p:cNvPr>
          <p:cNvPicPr>
            <a:picLocks noGrp="1" noChangeAspect="1"/>
          </p:cNvPicPr>
          <p:nvPr>
            <p:ph sz="quarter" idx="14"/>
          </p:nvPr>
        </p:nvPicPr>
        <p:blipFill>
          <a:blip r:embed="rId2"/>
          <a:stretch>
            <a:fillRect/>
          </a:stretch>
        </p:blipFill>
        <p:spPr>
          <a:xfrm>
            <a:off x="442913" y="1855902"/>
            <a:ext cx="6205537" cy="4276495"/>
          </a:xfrm>
        </p:spPr>
      </p:pic>
    </p:spTree>
    <p:extLst>
      <p:ext uri="{BB962C8B-B14F-4D97-AF65-F5344CB8AC3E}">
        <p14:creationId xmlns:p14="http://schemas.microsoft.com/office/powerpoint/2010/main" val="1418596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F05C45-53F9-F85D-54FA-EF7DC77650F5}"/>
              </a:ext>
            </a:extLst>
          </p:cNvPr>
          <p:cNvSpPr>
            <a:spLocks noGrp="1"/>
          </p:cNvSpPr>
          <p:nvPr>
            <p:ph type="sldNum" sz="quarter" idx="12"/>
          </p:nvPr>
        </p:nvSpPr>
        <p:spPr/>
        <p:txBody>
          <a:bodyPr/>
          <a:lstStyle/>
          <a:p>
            <a:fld id="{E78D6F22-C38B-4922-9056-25853B06C35F}" type="slidenum">
              <a:rPr lang="en-GB" smtClean="0"/>
              <a:t>22</a:t>
            </a:fld>
            <a:endParaRPr lang="en-GB"/>
          </a:p>
        </p:txBody>
      </p:sp>
      <p:sp>
        <p:nvSpPr>
          <p:cNvPr id="3" name="Content Placeholder 2">
            <a:extLst>
              <a:ext uri="{FF2B5EF4-FFF2-40B4-BE49-F238E27FC236}">
                <a16:creationId xmlns:a16="http://schemas.microsoft.com/office/drawing/2014/main" id="{68ED0636-224F-01E0-156C-8C14F4CE823A}"/>
              </a:ext>
            </a:extLst>
          </p:cNvPr>
          <p:cNvSpPr>
            <a:spLocks noGrp="1"/>
          </p:cNvSpPr>
          <p:nvPr>
            <p:ph sz="half" idx="2"/>
          </p:nvPr>
        </p:nvSpPr>
        <p:spPr/>
        <p:txBody>
          <a:bodyPr/>
          <a:lstStyle/>
          <a:p>
            <a:r>
              <a:rPr lang="nb-NO" dirty="0" err="1"/>
              <a:t>Similar</a:t>
            </a:r>
            <a:r>
              <a:rPr lang="nb-NO" dirty="0"/>
              <a:t> </a:t>
            </a:r>
            <a:r>
              <a:rPr lang="nb-NO" dirty="0" err="1"/>
              <a:t>development</a:t>
            </a:r>
            <a:r>
              <a:rPr lang="nb-NO" dirty="0"/>
              <a:t> as BC</a:t>
            </a:r>
          </a:p>
          <a:p>
            <a:r>
              <a:rPr lang="nb-NO" dirty="0" err="1"/>
              <a:t>Larger</a:t>
            </a:r>
            <a:r>
              <a:rPr lang="nb-NO" dirty="0"/>
              <a:t> </a:t>
            </a:r>
            <a:r>
              <a:rPr lang="nb-NO" dirty="0" err="1"/>
              <a:t>spread</a:t>
            </a:r>
            <a:r>
              <a:rPr lang="nb-NO" dirty="0"/>
              <a:t> </a:t>
            </a:r>
            <a:r>
              <a:rPr lang="nb-NO" dirty="0" err="1"/>
              <a:t>among</a:t>
            </a:r>
            <a:r>
              <a:rPr lang="nb-NO" dirty="0"/>
              <a:t> </a:t>
            </a:r>
            <a:r>
              <a:rPr lang="nb-NO" dirty="0" err="1"/>
              <a:t>models</a:t>
            </a:r>
            <a:r>
              <a:rPr lang="nb-NO" dirty="0"/>
              <a:t>, </a:t>
            </a:r>
            <a:r>
              <a:rPr lang="nb-NO" dirty="0" err="1"/>
              <a:t>likely</a:t>
            </a:r>
            <a:r>
              <a:rPr lang="nb-NO" dirty="0"/>
              <a:t> due to SOA </a:t>
            </a:r>
            <a:r>
              <a:rPr lang="nb-NO" dirty="0" err="1"/>
              <a:t>included</a:t>
            </a:r>
            <a:r>
              <a:rPr lang="nb-NO" dirty="0"/>
              <a:t> or not.</a:t>
            </a:r>
          </a:p>
        </p:txBody>
      </p:sp>
      <p:sp>
        <p:nvSpPr>
          <p:cNvPr id="6" name="Text Placeholder 5">
            <a:extLst>
              <a:ext uri="{FF2B5EF4-FFF2-40B4-BE49-F238E27FC236}">
                <a16:creationId xmlns:a16="http://schemas.microsoft.com/office/drawing/2014/main" id="{898A2BCC-052A-E207-DC4A-07CBD47F22DC}"/>
              </a:ext>
            </a:extLst>
          </p:cNvPr>
          <p:cNvSpPr>
            <a:spLocks noGrp="1"/>
          </p:cNvSpPr>
          <p:nvPr>
            <p:ph type="body" sz="quarter" idx="15"/>
          </p:nvPr>
        </p:nvSpPr>
        <p:spPr/>
        <p:txBody>
          <a:bodyPr/>
          <a:lstStyle/>
          <a:p>
            <a:r>
              <a:rPr lang="nb-NO" dirty="0" err="1"/>
              <a:t>Summary</a:t>
            </a:r>
            <a:endParaRPr lang="nb-NO" dirty="0"/>
          </a:p>
        </p:txBody>
      </p:sp>
      <p:pic>
        <p:nvPicPr>
          <p:cNvPr id="14" name="Content Placeholder 13">
            <a:extLst>
              <a:ext uri="{FF2B5EF4-FFF2-40B4-BE49-F238E27FC236}">
                <a16:creationId xmlns:a16="http://schemas.microsoft.com/office/drawing/2014/main" id="{14AE4BE0-40A1-BB8F-64C3-C48727961589}"/>
              </a:ext>
            </a:extLst>
          </p:cNvPr>
          <p:cNvPicPr>
            <a:picLocks noGrp="1" noChangeAspect="1"/>
          </p:cNvPicPr>
          <p:nvPr>
            <p:ph sz="quarter" idx="14"/>
          </p:nvPr>
        </p:nvPicPr>
        <p:blipFill>
          <a:blip r:embed="rId2"/>
          <a:stretch>
            <a:fillRect/>
          </a:stretch>
        </p:blipFill>
        <p:spPr>
          <a:xfrm>
            <a:off x="442913" y="1839754"/>
            <a:ext cx="6205537" cy="4308791"/>
          </a:xfrm>
        </p:spPr>
      </p:pic>
    </p:spTree>
    <p:extLst>
      <p:ext uri="{BB962C8B-B14F-4D97-AF65-F5344CB8AC3E}">
        <p14:creationId xmlns:p14="http://schemas.microsoft.com/office/powerpoint/2010/main" val="2626807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FE2C4C-A336-965D-954F-F664326CAFA5}"/>
              </a:ext>
            </a:extLst>
          </p:cNvPr>
          <p:cNvSpPr>
            <a:spLocks noGrp="1"/>
          </p:cNvSpPr>
          <p:nvPr>
            <p:ph type="sldNum" sz="quarter" idx="12"/>
          </p:nvPr>
        </p:nvSpPr>
        <p:spPr/>
        <p:txBody>
          <a:bodyPr/>
          <a:lstStyle/>
          <a:p>
            <a:fld id="{E78D6F22-C38B-4922-9056-25853B06C35F}" type="slidenum">
              <a:rPr lang="en-GB" smtClean="0"/>
              <a:t>23</a:t>
            </a:fld>
            <a:endParaRPr lang="en-GB"/>
          </a:p>
        </p:txBody>
      </p:sp>
      <p:sp>
        <p:nvSpPr>
          <p:cNvPr id="3" name="Content Placeholder 2">
            <a:extLst>
              <a:ext uri="{FF2B5EF4-FFF2-40B4-BE49-F238E27FC236}">
                <a16:creationId xmlns:a16="http://schemas.microsoft.com/office/drawing/2014/main" id="{7066BFEA-1560-2B9C-9894-5D9252AAB876}"/>
              </a:ext>
            </a:extLst>
          </p:cNvPr>
          <p:cNvSpPr>
            <a:spLocks noGrp="1"/>
          </p:cNvSpPr>
          <p:nvPr>
            <p:ph sz="half" idx="2"/>
          </p:nvPr>
        </p:nvSpPr>
        <p:spPr/>
        <p:txBody>
          <a:bodyPr/>
          <a:lstStyle/>
          <a:p>
            <a:r>
              <a:rPr lang="nb-NO" dirty="0" err="1"/>
              <a:t>Only</a:t>
            </a:r>
            <a:r>
              <a:rPr lang="nb-NO" dirty="0"/>
              <a:t> a </a:t>
            </a:r>
            <a:r>
              <a:rPr lang="nb-NO" dirty="0" err="1"/>
              <a:t>few</a:t>
            </a:r>
            <a:r>
              <a:rPr lang="nb-NO" dirty="0"/>
              <a:t> </a:t>
            </a:r>
            <a:r>
              <a:rPr lang="nb-NO" dirty="0" err="1"/>
              <a:t>models</a:t>
            </a:r>
            <a:r>
              <a:rPr lang="nb-NO" dirty="0"/>
              <a:t> </a:t>
            </a:r>
            <a:r>
              <a:rPr lang="nb-NO" dirty="0" err="1"/>
              <a:t>include</a:t>
            </a:r>
            <a:r>
              <a:rPr lang="nb-NO" dirty="0"/>
              <a:t> </a:t>
            </a:r>
            <a:r>
              <a:rPr lang="nb-NO" dirty="0" err="1"/>
              <a:t>nitrate</a:t>
            </a:r>
            <a:endParaRPr lang="nb-NO" dirty="0"/>
          </a:p>
          <a:p>
            <a:r>
              <a:rPr lang="nb-NO" dirty="0"/>
              <a:t>No </a:t>
            </a:r>
            <a:r>
              <a:rPr lang="nb-NO" dirty="0" err="1"/>
              <a:t>split</a:t>
            </a:r>
            <a:r>
              <a:rPr lang="nb-NO" dirty="0"/>
              <a:t> </a:t>
            </a:r>
            <a:r>
              <a:rPr lang="nb-NO" dirty="0" err="1"/>
              <a:t>between</a:t>
            </a:r>
            <a:r>
              <a:rPr lang="nb-NO" dirty="0"/>
              <a:t> fine and </a:t>
            </a:r>
            <a:r>
              <a:rPr lang="nb-NO" dirty="0" err="1"/>
              <a:t>coarse</a:t>
            </a:r>
            <a:r>
              <a:rPr lang="nb-NO" dirty="0"/>
              <a:t> mode </a:t>
            </a:r>
            <a:r>
              <a:rPr lang="nb-NO" dirty="0" err="1"/>
              <a:t>nitrate</a:t>
            </a:r>
            <a:r>
              <a:rPr lang="nb-NO" dirty="0"/>
              <a:t>.</a:t>
            </a:r>
          </a:p>
          <a:p>
            <a:r>
              <a:rPr lang="nb-NO" dirty="0"/>
              <a:t>Rapid </a:t>
            </a:r>
            <a:r>
              <a:rPr lang="nb-NO" dirty="0" err="1"/>
              <a:t>increase</a:t>
            </a:r>
            <a:r>
              <a:rPr lang="nb-NO" dirty="0"/>
              <a:t> in </a:t>
            </a:r>
            <a:r>
              <a:rPr lang="nb-NO" dirty="0" err="1"/>
              <a:t>burden</a:t>
            </a:r>
            <a:r>
              <a:rPr lang="nb-NO" dirty="0"/>
              <a:t> </a:t>
            </a:r>
            <a:r>
              <a:rPr lang="nb-NO" dirty="0" err="1"/>
              <a:t>since</a:t>
            </a:r>
            <a:r>
              <a:rPr lang="nb-NO" dirty="0"/>
              <a:t> ~1960.</a:t>
            </a:r>
          </a:p>
        </p:txBody>
      </p:sp>
      <p:sp>
        <p:nvSpPr>
          <p:cNvPr id="5" name="Title 4">
            <a:extLst>
              <a:ext uri="{FF2B5EF4-FFF2-40B4-BE49-F238E27FC236}">
                <a16:creationId xmlns:a16="http://schemas.microsoft.com/office/drawing/2014/main" id="{2F4CACEC-5774-50F0-6C18-426C663AD3B1}"/>
              </a:ext>
            </a:extLst>
          </p:cNvPr>
          <p:cNvSpPr>
            <a:spLocks noGrp="1"/>
          </p:cNvSpPr>
          <p:nvPr>
            <p:ph type="title"/>
          </p:nvPr>
        </p:nvSpPr>
        <p:spPr/>
        <p:txBody>
          <a:bodyPr/>
          <a:lstStyle/>
          <a:p>
            <a:endParaRPr lang="nb-NO"/>
          </a:p>
        </p:txBody>
      </p:sp>
      <p:sp>
        <p:nvSpPr>
          <p:cNvPr id="6" name="Text Placeholder 5">
            <a:extLst>
              <a:ext uri="{FF2B5EF4-FFF2-40B4-BE49-F238E27FC236}">
                <a16:creationId xmlns:a16="http://schemas.microsoft.com/office/drawing/2014/main" id="{95E5E5E2-6127-4897-4F0E-D7FDDF9CCAA0}"/>
              </a:ext>
            </a:extLst>
          </p:cNvPr>
          <p:cNvSpPr>
            <a:spLocks noGrp="1"/>
          </p:cNvSpPr>
          <p:nvPr>
            <p:ph type="body" sz="quarter" idx="15"/>
          </p:nvPr>
        </p:nvSpPr>
        <p:spPr/>
        <p:txBody>
          <a:bodyPr/>
          <a:lstStyle/>
          <a:p>
            <a:r>
              <a:rPr lang="nb-NO" dirty="0" err="1"/>
              <a:t>Summary</a:t>
            </a:r>
            <a:endParaRPr lang="nb-NO" dirty="0"/>
          </a:p>
        </p:txBody>
      </p:sp>
      <p:pic>
        <p:nvPicPr>
          <p:cNvPr id="12" name="Content Placeholder 11">
            <a:extLst>
              <a:ext uri="{FF2B5EF4-FFF2-40B4-BE49-F238E27FC236}">
                <a16:creationId xmlns:a16="http://schemas.microsoft.com/office/drawing/2014/main" id="{453D3D68-4ABB-1DFD-493E-82E50E673395}"/>
              </a:ext>
            </a:extLst>
          </p:cNvPr>
          <p:cNvPicPr>
            <a:picLocks noGrp="1" noChangeAspect="1"/>
          </p:cNvPicPr>
          <p:nvPr>
            <p:ph sz="quarter" idx="14"/>
          </p:nvPr>
        </p:nvPicPr>
        <p:blipFill>
          <a:blip r:embed="rId2"/>
          <a:stretch>
            <a:fillRect/>
          </a:stretch>
        </p:blipFill>
        <p:spPr>
          <a:xfrm>
            <a:off x="442913" y="1931784"/>
            <a:ext cx="6205537" cy="4124732"/>
          </a:xfrm>
        </p:spPr>
      </p:pic>
    </p:spTree>
    <p:extLst>
      <p:ext uri="{BB962C8B-B14F-4D97-AF65-F5344CB8AC3E}">
        <p14:creationId xmlns:p14="http://schemas.microsoft.com/office/powerpoint/2010/main" val="2426315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D83C67-F52E-481F-DC73-C5700004BDF6}"/>
              </a:ext>
            </a:extLst>
          </p:cNvPr>
          <p:cNvSpPr>
            <a:spLocks noGrp="1"/>
          </p:cNvSpPr>
          <p:nvPr>
            <p:ph type="sldNum" sz="quarter" idx="12"/>
          </p:nvPr>
        </p:nvSpPr>
        <p:spPr/>
        <p:txBody>
          <a:bodyPr/>
          <a:lstStyle/>
          <a:p>
            <a:fld id="{E78D6F22-C38B-4922-9056-25853B06C35F}" type="slidenum">
              <a:rPr lang="en-GB" smtClean="0"/>
              <a:t>24</a:t>
            </a:fld>
            <a:endParaRPr lang="en-GB"/>
          </a:p>
        </p:txBody>
      </p:sp>
      <p:sp>
        <p:nvSpPr>
          <p:cNvPr id="4" name="Title 3">
            <a:extLst>
              <a:ext uri="{FF2B5EF4-FFF2-40B4-BE49-F238E27FC236}">
                <a16:creationId xmlns:a16="http://schemas.microsoft.com/office/drawing/2014/main" id="{D075802C-8647-7F3F-C5DA-5D427F3762C0}"/>
              </a:ext>
            </a:extLst>
          </p:cNvPr>
          <p:cNvSpPr>
            <a:spLocks noGrp="1"/>
          </p:cNvSpPr>
          <p:nvPr>
            <p:ph type="title"/>
          </p:nvPr>
        </p:nvSpPr>
        <p:spPr/>
        <p:txBody>
          <a:bodyPr/>
          <a:lstStyle/>
          <a:p>
            <a:pPr algn="ctr"/>
            <a:r>
              <a:rPr lang="en-GB" sz="4000" dirty="0"/>
              <a:t>Vertical distribution</a:t>
            </a:r>
          </a:p>
        </p:txBody>
      </p:sp>
    </p:spTree>
    <p:extLst>
      <p:ext uri="{BB962C8B-B14F-4D97-AF65-F5344CB8AC3E}">
        <p14:creationId xmlns:p14="http://schemas.microsoft.com/office/powerpoint/2010/main" val="2781389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A3FD80-657F-996C-27DF-8DDA267052A2}"/>
              </a:ext>
            </a:extLst>
          </p:cNvPr>
          <p:cNvSpPr>
            <a:spLocks noGrp="1"/>
          </p:cNvSpPr>
          <p:nvPr>
            <p:ph type="sldNum" sz="quarter" idx="12"/>
          </p:nvPr>
        </p:nvSpPr>
        <p:spPr/>
        <p:txBody>
          <a:bodyPr/>
          <a:lstStyle/>
          <a:p>
            <a:fld id="{E78D6F22-C38B-4922-9056-25853B06C35F}" type="slidenum">
              <a:rPr lang="en-GB" smtClean="0"/>
              <a:t>25</a:t>
            </a:fld>
            <a:endParaRPr lang="en-GB"/>
          </a:p>
        </p:txBody>
      </p:sp>
      <p:sp>
        <p:nvSpPr>
          <p:cNvPr id="3" name="Content Placeholder 2">
            <a:extLst>
              <a:ext uri="{FF2B5EF4-FFF2-40B4-BE49-F238E27FC236}">
                <a16:creationId xmlns:a16="http://schemas.microsoft.com/office/drawing/2014/main" id="{D2562271-6AA3-7F5B-935B-7A46B74CCFCE}"/>
              </a:ext>
            </a:extLst>
          </p:cNvPr>
          <p:cNvSpPr>
            <a:spLocks noGrp="1"/>
          </p:cNvSpPr>
          <p:nvPr>
            <p:ph sz="half" idx="2"/>
          </p:nvPr>
        </p:nvSpPr>
        <p:spPr/>
        <p:txBody>
          <a:bodyPr/>
          <a:lstStyle/>
          <a:p>
            <a:endParaRPr lang="en-GB"/>
          </a:p>
        </p:txBody>
      </p:sp>
      <p:sp>
        <p:nvSpPr>
          <p:cNvPr id="5" name="Title 4">
            <a:extLst>
              <a:ext uri="{FF2B5EF4-FFF2-40B4-BE49-F238E27FC236}">
                <a16:creationId xmlns:a16="http://schemas.microsoft.com/office/drawing/2014/main" id="{B5ACE6CC-2328-C9E5-397D-B7A75D075C4B}"/>
              </a:ext>
            </a:extLst>
          </p:cNvPr>
          <p:cNvSpPr>
            <a:spLocks noGrp="1"/>
          </p:cNvSpPr>
          <p:nvPr>
            <p:ph type="title"/>
          </p:nvPr>
        </p:nvSpPr>
        <p:spPr/>
        <p:txBody>
          <a:bodyPr/>
          <a:lstStyle/>
          <a:p>
            <a:r>
              <a:rPr lang="en-GB" dirty="0"/>
              <a:t>Vertical distribution:</a:t>
            </a:r>
          </a:p>
        </p:txBody>
      </p:sp>
      <p:sp>
        <p:nvSpPr>
          <p:cNvPr id="6" name="Text Placeholder 5">
            <a:extLst>
              <a:ext uri="{FF2B5EF4-FFF2-40B4-BE49-F238E27FC236}">
                <a16:creationId xmlns:a16="http://schemas.microsoft.com/office/drawing/2014/main" id="{8E228DAC-E4D1-4CE8-9E57-534218F82FA5}"/>
              </a:ext>
            </a:extLst>
          </p:cNvPr>
          <p:cNvSpPr>
            <a:spLocks noGrp="1"/>
          </p:cNvSpPr>
          <p:nvPr>
            <p:ph type="body" sz="quarter" idx="15"/>
          </p:nvPr>
        </p:nvSpPr>
        <p:spPr/>
        <p:txBody>
          <a:bodyPr/>
          <a:lstStyle/>
          <a:p>
            <a:endParaRPr lang="en-GB"/>
          </a:p>
        </p:txBody>
      </p:sp>
      <p:pic>
        <p:nvPicPr>
          <p:cNvPr id="12" name="Content Placeholder 11">
            <a:extLst>
              <a:ext uri="{FF2B5EF4-FFF2-40B4-BE49-F238E27FC236}">
                <a16:creationId xmlns:a16="http://schemas.microsoft.com/office/drawing/2014/main" id="{310FF717-6A54-DE2F-961E-F15BA2D0C226}"/>
              </a:ext>
            </a:extLst>
          </p:cNvPr>
          <p:cNvPicPr>
            <a:picLocks noGrp="1" noChangeAspect="1"/>
          </p:cNvPicPr>
          <p:nvPr>
            <p:ph sz="quarter" idx="14"/>
          </p:nvPr>
        </p:nvPicPr>
        <p:blipFill>
          <a:blip r:embed="rId2"/>
          <a:stretch>
            <a:fillRect/>
          </a:stretch>
        </p:blipFill>
        <p:spPr>
          <a:xfrm>
            <a:off x="442913" y="1932579"/>
            <a:ext cx="6205537" cy="4123142"/>
          </a:xfrm>
        </p:spPr>
      </p:pic>
    </p:spTree>
    <p:extLst>
      <p:ext uri="{BB962C8B-B14F-4D97-AF65-F5344CB8AC3E}">
        <p14:creationId xmlns:p14="http://schemas.microsoft.com/office/powerpoint/2010/main" val="2812783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AF0FDB-A0DC-BF8E-A7D6-728C593B064A}"/>
              </a:ext>
            </a:extLst>
          </p:cNvPr>
          <p:cNvSpPr>
            <a:spLocks noGrp="1"/>
          </p:cNvSpPr>
          <p:nvPr>
            <p:ph type="sldNum" sz="quarter" idx="12"/>
          </p:nvPr>
        </p:nvSpPr>
        <p:spPr/>
        <p:txBody>
          <a:bodyPr/>
          <a:lstStyle/>
          <a:p>
            <a:fld id="{E78D6F22-C38B-4922-9056-25853B06C35F}" type="slidenum">
              <a:rPr lang="en-GB" smtClean="0"/>
              <a:t>26</a:t>
            </a:fld>
            <a:endParaRPr lang="en-GB"/>
          </a:p>
        </p:txBody>
      </p:sp>
      <p:sp>
        <p:nvSpPr>
          <p:cNvPr id="3" name="Content Placeholder 2">
            <a:extLst>
              <a:ext uri="{FF2B5EF4-FFF2-40B4-BE49-F238E27FC236}">
                <a16:creationId xmlns:a16="http://schemas.microsoft.com/office/drawing/2014/main" id="{01C6A62E-E148-991C-FAEB-6902CDB8A954}"/>
              </a:ext>
            </a:extLst>
          </p:cNvPr>
          <p:cNvSpPr>
            <a:spLocks noGrp="1"/>
          </p:cNvSpPr>
          <p:nvPr>
            <p:ph sz="half" idx="2"/>
          </p:nvPr>
        </p:nvSpPr>
        <p:spPr/>
        <p:txBody>
          <a:bodyPr/>
          <a:lstStyle/>
          <a:p>
            <a:endParaRPr lang="en-GB"/>
          </a:p>
        </p:txBody>
      </p:sp>
      <p:pic>
        <p:nvPicPr>
          <p:cNvPr id="8" name="Content Placeholder 7">
            <a:extLst>
              <a:ext uri="{FF2B5EF4-FFF2-40B4-BE49-F238E27FC236}">
                <a16:creationId xmlns:a16="http://schemas.microsoft.com/office/drawing/2014/main" id="{6FFC055B-4645-2F9C-7ABD-8395057194BD}"/>
              </a:ext>
            </a:extLst>
          </p:cNvPr>
          <p:cNvPicPr>
            <a:picLocks noGrp="1" noChangeAspect="1"/>
          </p:cNvPicPr>
          <p:nvPr>
            <p:ph sz="quarter" idx="14"/>
          </p:nvPr>
        </p:nvPicPr>
        <p:blipFill>
          <a:blip r:embed="rId2"/>
          <a:stretch>
            <a:fillRect/>
          </a:stretch>
        </p:blipFill>
        <p:spPr>
          <a:xfrm>
            <a:off x="442913" y="1850718"/>
            <a:ext cx="6205537" cy="4286863"/>
          </a:xfrm>
        </p:spPr>
      </p:pic>
      <p:sp>
        <p:nvSpPr>
          <p:cNvPr id="5" name="Title 4">
            <a:extLst>
              <a:ext uri="{FF2B5EF4-FFF2-40B4-BE49-F238E27FC236}">
                <a16:creationId xmlns:a16="http://schemas.microsoft.com/office/drawing/2014/main" id="{D81B1D80-01B3-0CE8-D0F1-0DBFAC26A073}"/>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01E92655-A10A-D6AB-BCE5-EF8FEC86CF35}"/>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33797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B97E3-06E5-F535-0AB4-978653BD67D1}"/>
              </a:ext>
            </a:extLst>
          </p:cNvPr>
          <p:cNvSpPr>
            <a:spLocks noGrp="1"/>
          </p:cNvSpPr>
          <p:nvPr>
            <p:ph type="sldNum" sz="quarter" idx="12"/>
          </p:nvPr>
        </p:nvSpPr>
        <p:spPr/>
        <p:txBody>
          <a:bodyPr/>
          <a:lstStyle/>
          <a:p>
            <a:fld id="{E78D6F22-C38B-4922-9056-25853B06C35F}" type="slidenum">
              <a:rPr lang="en-GB" smtClean="0"/>
              <a:t>27</a:t>
            </a:fld>
            <a:endParaRPr lang="en-GB"/>
          </a:p>
        </p:txBody>
      </p:sp>
      <p:sp>
        <p:nvSpPr>
          <p:cNvPr id="3" name="Content Placeholder 2">
            <a:extLst>
              <a:ext uri="{FF2B5EF4-FFF2-40B4-BE49-F238E27FC236}">
                <a16:creationId xmlns:a16="http://schemas.microsoft.com/office/drawing/2014/main" id="{D4AAE033-FD3C-747D-01A7-0B443193664D}"/>
              </a:ext>
            </a:extLst>
          </p:cNvPr>
          <p:cNvSpPr>
            <a:spLocks noGrp="1"/>
          </p:cNvSpPr>
          <p:nvPr>
            <p:ph sz="half" idx="2"/>
          </p:nvPr>
        </p:nvSpPr>
        <p:spPr/>
        <p:txBody>
          <a:bodyPr/>
          <a:lstStyle/>
          <a:p>
            <a:endParaRPr lang="en-GB"/>
          </a:p>
        </p:txBody>
      </p:sp>
      <p:sp>
        <p:nvSpPr>
          <p:cNvPr id="5" name="Title 4">
            <a:extLst>
              <a:ext uri="{FF2B5EF4-FFF2-40B4-BE49-F238E27FC236}">
                <a16:creationId xmlns:a16="http://schemas.microsoft.com/office/drawing/2014/main" id="{ED8805D1-65DA-FBAF-8BE1-FEC276187F6B}"/>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1F0A859A-F07E-B63F-A696-A95A4BAF91C1}"/>
              </a:ext>
            </a:extLst>
          </p:cNvPr>
          <p:cNvSpPr>
            <a:spLocks noGrp="1"/>
          </p:cNvSpPr>
          <p:nvPr>
            <p:ph type="body" sz="quarter" idx="15"/>
          </p:nvPr>
        </p:nvSpPr>
        <p:spPr/>
        <p:txBody>
          <a:bodyPr/>
          <a:lstStyle/>
          <a:p>
            <a:endParaRPr lang="en-GB"/>
          </a:p>
        </p:txBody>
      </p:sp>
      <p:pic>
        <p:nvPicPr>
          <p:cNvPr id="12" name="Content Placeholder 11">
            <a:extLst>
              <a:ext uri="{FF2B5EF4-FFF2-40B4-BE49-F238E27FC236}">
                <a16:creationId xmlns:a16="http://schemas.microsoft.com/office/drawing/2014/main" id="{3C80C09B-DF41-5A7F-43BB-24D88A008BEE}"/>
              </a:ext>
            </a:extLst>
          </p:cNvPr>
          <p:cNvPicPr>
            <a:picLocks noGrp="1" noChangeAspect="1"/>
          </p:cNvPicPr>
          <p:nvPr>
            <p:ph sz="quarter" idx="14"/>
          </p:nvPr>
        </p:nvPicPr>
        <p:blipFill>
          <a:blip r:embed="rId2"/>
          <a:stretch>
            <a:fillRect/>
          </a:stretch>
        </p:blipFill>
        <p:spPr>
          <a:xfrm>
            <a:off x="442913" y="1837013"/>
            <a:ext cx="6205537" cy="4314273"/>
          </a:xfrm>
        </p:spPr>
      </p:pic>
    </p:spTree>
    <p:extLst>
      <p:ext uri="{BB962C8B-B14F-4D97-AF65-F5344CB8AC3E}">
        <p14:creationId xmlns:p14="http://schemas.microsoft.com/office/powerpoint/2010/main" val="1753848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8DD06D-5C8A-194F-48DC-B3AC360AC951}"/>
              </a:ext>
            </a:extLst>
          </p:cNvPr>
          <p:cNvSpPr>
            <a:spLocks noGrp="1"/>
          </p:cNvSpPr>
          <p:nvPr>
            <p:ph type="sldNum" sz="quarter" idx="12"/>
          </p:nvPr>
        </p:nvSpPr>
        <p:spPr/>
        <p:txBody>
          <a:bodyPr/>
          <a:lstStyle/>
          <a:p>
            <a:fld id="{E78D6F22-C38B-4922-9056-25853B06C35F}" type="slidenum">
              <a:rPr lang="en-GB" smtClean="0"/>
              <a:t>28</a:t>
            </a:fld>
            <a:endParaRPr lang="en-GB"/>
          </a:p>
        </p:txBody>
      </p:sp>
      <p:sp>
        <p:nvSpPr>
          <p:cNvPr id="5" name="Title 4">
            <a:extLst>
              <a:ext uri="{FF2B5EF4-FFF2-40B4-BE49-F238E27FC236}">
                <a16:creationId xmlns:a16="http://schemas.microsoft.com/office/drawing/2014/main" id="{3AA1F7DA-A656-0406-651F-CAE81CDB45CE}"/>
              </a:ext>
            </a:extLst>
          </p:cNvPr>
          <p:cNvSpPr>
            <a:spLocks noGrp="1"/>
          </p:cNvSpPr>
          <p:nvPr>
            <p:ph type="title"/>
          </p:nvPr>
        </p:nvSpPr>
        <p:spPr/>
        <p:txBody>
          <a:bodyPr/>
          <a:lstStyle/>
          <a:p>
            <a:endParaRPr lang="en-GB"/>
          </a:p>
        </p:txBody>
      </p:sp>
      <p:sp>
        <p:nvSpPr>
          <p:cNvPr id="6" name="Text Placeholder 5">
            <a:extLst>
              <a:ext uri="{FF2B5EF4-FFF2-40B4-BE49-F238E27FC236}">
                <a16:creationId xmlns:a16="http://schemas.microsoft.com/office/drawing/2014/main" id="{1C760C17-3A22-EC9C-7074-A7982F4FAE72}"/>
              </a:ext>
            </a:extLst>
          </p:cNvPr>
          <p:cNvSpPr>
            <a:spLocks noGrp="1"/>
          </p:cNvSpPr>
          <p:nvPr>
            <p:ph type="body" sz="quarter" idx="15"/>
          </p:nvPr>
        </p:nvSpPr>
        <p:spPr/>
        <p:txBody>
          <a:bodyPr/>
          <a:lstStyle/>
          <a:p>
            <a:endParaRPr lang="en-GB"/>
          </a:p>
        </p:txBody>
      </p:sp>
      <p:sp>
        <p:nvSpPr>
          <p:cNvPr id="9" name="Content Placeholder 8">
            <a:extLst>
              <a:ext uri="{FF2B5EF4-FFF2-40B4-BE49-F238E27FC236}">
                <a16:creationId xmlns:a16="http://schemas.microsoft.com/office/drawing/2014/main" id="{B149EECD-530C-C02F-6C4A-F66B61F58761}"/>
              </a:ext>
            </a:extLst>
          </p:cNvPr>
          <p:cNvSpPr>
            <a:spLocks noGrp="1"/>
          </p:cNvSpPr>
          <p:nvPr>
            <p:ph sz="half" idx="2"/>
          </p:nvPr>
        </p:nvSpPr>
        <p:spPr/>
        <p:txBody>
          <a:bodyPr/>
          <a:lstStyle/>
          <a:p>
            <a:endParaRPr lang="en-GB"/>
          </a:p>
        </p:txBody>
      </p:sp>
      <p:pic>
        <p:nvPicPr>
          <p:cNvPr id="14" name="Content Placeholder 13">
            <a:extLst>
              <a:ext uri="{FF2B5EF4-FFF2-40B4-BE49-F238E27FC236}">
                <a16:creationId xmlns:a16="http://schemas.microsoft.com/office/drawing/2014/main" id="{21EE1531-DC62-B12D-79D9-CB201C1BAC90}"/>
              </a:ext>
            </a:extLst>
          </p:cNvPr>
          <p:cNvPicPr>
            <a:picLocks noGrp="1" noChangeAspect="1"/>
          </p:cNvPicPr>
          <p:nvPr>
            <p:ph sz="quarter" idx="14"/>
          </p:nvPr>
        </p:nvPicPr>
        <p:blipFill>
          <a:blip r:embed="rId3"/>
          <a:stretch>
            <a:fillRect/>
          </a:stretch>
        </p:blipFill>
        <p:spPr>
          <a:xfrm>
            <a:off x="442913" y="1849828"/>
            <a:ext cx="6205537" cy="4288643"/>
          </a:xfrm>
        </p:spPr>
      </p:pic>
    </p:spTree>
    <p:extLst>
      <p:ext uri="{BB962C8B-B14F-4D97-AF65-F5344CB8AC3E}">
        <p14:creationId xmlns:p14="http://schemas.microsoft.com/office/powerpoint/2010/main" val="2581691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D83C67-F52E-481F-DC73-C5700004BDF6}"/>
              </a:ext>
            </a:extLst>
          </p:cNvPr>
          <p:cNvSpPr>
            <a:spLocks noGrp="1"/>
          </p:cNvSpPr>
          <p:nvPr>
            <p:ph type="sldNum" sz="quarter" idx="12"/>
          </p:nvPr>
        </p:nvSpPr>
        <p:spPr/>
        <p:txBody>
          <a:bodyPr/>
          <a:lstStyle/>
          <a:p>
            <a:fld id="{E78D6F22-C38B-4922-9056-25853B06C35F}" type="slidenum">
              <a:rPr lang="en-GB" smtClean="0"/>
              <a:t>29</a:t>
            </a:fld>
            <a:endParaRPr lang="en-GB"/>
          </a:p>
        </p:txBody>
      </p:sp>
      <p:sp>
        <p:nvSpPr>
          <p:cNvPr id="4" name="Title 3">
            <a:extLst>
              <a:ext uri="{FF2B5EF4-FFF2-40B4-BE49-F238E27FC236}">
                <a16:creationId xmlns:a16="http://schemas.microsoft.com/office/drawing/2014/main" id="{D075802C-8647-7F3F-C5DA-5D427F3762C0}"/>
              </a:ext>
            </a:extLst>
          </p:cNvPr>
          <p:cNvSpPr>
            <a:spLocks noGrp="1"/>
          </p:cNvSpPr>
          <p:nvPr>
            <p:ph type="title"/>
          </p:nvPr>
        </p:nvSpPr>
        <p:spPr/>
        <p:txBody>
          <a:bodyPr/>
          <a:lstStyle/>
          <a:p>
            <a:pPr algn="ctr"/>
            <a:r>
              <a:rPr lang="en-GB" sz="4000" dirty="0"/>
              <a:t>Radiative Forcing</a:t>
            </a:r>
          </a:p>
        </p:txBody>
      </p:sp>
    </p:spTree>
    <p:extLst>
      <p:ext uri="{BB962C8B-B14F-4D97-AF65-F5344CB8AC3E}">
        <p14:creationId xmlns:p14="http://schemas.microsoft.com/office/powerpoint/2010/main" val="330894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FE59EB-43FF-40C2-BD66-409A07CE6588}"/>
              </a:ext>
            </a:extLst>
          </p:cNvPr>
          <p:cNvSpPr>
            <a:spLocks noGrp="1"/>
          </p:cNvSpPr>
          <p:nvPr>
            <p:ph type="sldNum" sz="quarter" idx="12"/>
          </p:nvPr>
        </p:nvSpPr>
        <p:spPr/>
        <p:txBody>
          <a:bodyPr/>
          <a:lstStyle/>
          <a:p>
            <a:fld id="{E78D6F22-C38B-4922-9056-25853B06C35F}" type="slidenum">
              <a:rPr lang="en-GB" smtClean="0"/>
              <a:t>3</a:t>
            </a:fld>
            <a:endParaRPr lang="en-GB"/>
          </a:p>
        </p:txBody>
      </p:sp>
      <p:sp>
        <p:nvSpPr>
          <p:cNvPr id="5" name="Title 4">
            <a:extLst>
              <a:ext uri="{FF2B5EF4-FFF2-40B4-BE49-F238E27FC236}">
                <a16:creationId xmlns:a16="http://schemas.microsoft.com/office/drawing/2014/main" id="{E8921517-E825-4C34-BE20-B79422E9F764}"/>
              </a:ext>
            </a:extLst>
          </p:cNvPr>
          <p:cNvSpPr>
            <a:spLocks noGrp="1"/>
          </p:cNvSpPr>
          <p:nvPr>
            <p:ph type="title"/>
          </p:nvPr>
        </p:nvSpPr>
        <p:spPr>
          <a:xfrm>
            <a:off x="440976" y="512138"/>
            <a:ext cx="7161303" cy="4610847"/>
          </a:xfrm>
        </p:spPr>
        <p:txBody>
          <a:bodyPr/>
          <a:lstStyle/>
          <a:p>
            <a:pPr marL="0" marR="0" lvl="0" indent="0" algn="l" defTabSz="457200" rtl="0" eaLnBrk="1" fontAlgn="auto" latinLnBrk="0" hangingPunct="1">
              <a:lnSpc>
                <a:spcPct val="112000"/>
              </a:lnSpc>
              <a:spcBef>
                <a:spcPts val="600"/>
              </a:spcBef>
              <a:spcAft>
                <a:spcPts val="0"/>
              </a:spcAft>
              <a:buClrTx/>
              <a:buSzTx/>
              <a:buFont typeface="Avenir Next LT Pro" panose="020B0504020202020204" pitchFamily="34" charset="0"/>
              <a:buNone/>
              <a:tabLst/>
              <a:defRPr/>
            </a:pPr>
            <a:r>
              <a:rPr lang="en-GB" dirty="0"/>
              <a:t>CMIP6 historical experiment</a:t>
            </a:r>
            <a:br>
              <a:rPr lang="en-GB" dirty="0"/>
            </a:br>
            <a:r>
              <a:rPr lang="en-US" sz="2000" b="0" dirty="0">
                <a:solidFill>
                  <a:srgbClr val="1C2450"/>
                </a:solidFill>
                <a:ea typeface="+mn-ea"/>
                <a:cs typeface="+mn-cs"/>
              </a:rPr>
              <a:t>all-forcing simulation of the recent past (1850 to 2014)</a:t>
            </a:r>
            <a:br>
              <a:rPr lang="en-US" sz="2000" b="0" dirty="0">
                <a:solidFill>
                  <a:srgbClr val="1C2450"/>
                </a:solidFill>
                <a:ea typeface="+mn-ea"/>
                <a:cs typeface="+mn-cs"/>
              </a:rPr>
            </a:br>
            <a:br>
              <a:rPr lang="en-US" sz="2000" b="0" dirty="0">
                <a:solidFill>
                  <a:srgbClr val="1C2450"/>
                </a:solidFill>
                <a:latin typeface="Open Sans" panose="020B0606030504020204" pitchFamily="34" charset="0"/>
                <a:ea typeface="+mn-ea"/>
                <a:cs typeface="+mn-cs"/>
              </a:rPr>
            </a:br>
            <a:br>
              <a:rPr lang="en-US" sz="2000" b="0" dirty="0">
                <a:solidFill>
                  <a:srgbClr val="1C2450"/>
                </a:solidFill>
                <a:latin typeface="Open Sans" panose="020B0606030504020204" pitchFamily="34" charset="0"/>
                <a:ea typeface="+mn-ea"/>
                <a:cs typeface="+mn-cs"/>
              </a:rPr>
            </a:br>
            <a:r>
              <a:rPr kumimoji="0" lang="en-GB" sz="2750" b="1" i="0" u="none" strike="noStrike" kern="1200" cap="none" spc="-75" normalizeH="0" baseline="0" noProof="0" dirty="0" err="1">
                <a:ln>
                  <a:noFill/>
                </a:ln>
                <a:solidFill>
                  <a:prstClr val="black"/>
                </a:solidFill>
                <a:effectLst/>
                <a:uLnTx/>
                <a:uFillTx/>
                <a:latin typeface="Avenir Next LT Pro"/>
                <a:ea typeface="+mj-ea"/>
                <a:cs typeface="+mj-cs"/>
              </a:rPr>
              <a:t>AeroCom</a:t>
            </a:r>
            <a:r>
              <a:rPr kumimoji="0" lang="en-GB" sz="2750" b="1" i="0" u="none" strike="noStrike" kern="1200" cap="none" spc="-75" normalizeH="0" baseline="0" noProof="0" dirty="0">
                <a:ln>
                  <a:noFill/>
                </a:ln>
                <a:solidFill>
                  <a:prstClr val="black"/>
                </a:solidFill>
                <a:effectLst/>
                <a:uLnTx/>
                <a:uFillTx/>
                <a:latin typeface="Avenir Next LT Pro"/>
                <a:ea typeface="+mj-ea"/>
                <a:cs typeface="+mj-cs"/>
              </a:rPr>
              <a:t> phase III historical experiment</a:t>
            </a:r>
            <a:br>
              <a:rPr kumimoji="0" lang="en-GB" sz="2750" b="1" i="0" u="none" strike="noStrike" kern="1200" cap="none" spc="-75" normalizeH="0" baseline="0" noProof="0" dirty="0">
                <a:ln>
                  <a:noFill/>
                </a:ln>
                <a:solidFill>
                  <a:prstClr val="black"/>
                </a:solidFill>
                <a:effectLst/>
                <a:uLnTx/>
                <a:uFillTx/>
                <a:latin typeface="Avenir Next LT Pro"/>
                <a:ea typeface="+mj-ea"/>
                <a:cs typeface="+mj-cs"/>
              </a:rPr>
            </a:br>
            <a:r>
              <a:rPr lang="en-US" sz="2000" b="0" spc="0" dirty="0">
                <a:solidFill>
                  <a:srgbClr val="1C2450"/>
                </a:solidFill>
              </a:rPr>
              <a:t>T</a:t>
            </a:r>
            <a:r>
              <a:rPr kumimoji="0" lang="en-US" sz="2000" b="0" i="0" u="none" strike="noStrike" kern="1200" cap="none" spc="0" normalizeH="0" baseline="0" noProof="0" dirty="0">
                <a:ln>
                  <a:noFill/>
                </a:ln>
                <a:solidFill>
                  <a:srgbClr val="1C2450"/>
                </a:solidFill>
                <a:effectLst/>
                <a:uLnTx/>
                <a:uFillTx/>
                <a:ea typeface="+mj-ea"/>
                <a:cs typeface="+mj-cs"/>
              </a:rPr>
              <a:t>o understand regional trends in aerosol distribution from 1850 to 2015.</a:t>
            </a:r>
            <a:br>
              <a:rPr kumimoji="0" lang="en-US" sz="2000" b="0" i="0" u="none" strike="noStrike" kern="1200" cap="none" spc="0" normalizeH="0" baseline="0" noProof="0" dirty="0">
                <a:ln>
                  <a:noFill/>
                </a:ln>
                <a:solidFill>
                  <a:srgbClr val="1C2450"/>
                </a:solidFill>
                <a:effectLst/>
                <a:uLnTx/>
                <a:uFillTx/>
                <a:ea typeface="+mj-ea"/>
                <a:cs typeface="+mj-cs"/>
              </a:rPr>
            </a:br>
            <a:br>
              <a:rPr kumimoji="0" lang="en-US" sz="2000" b="0" i="0" u="none" strike="noStrike" kern="1200" cap="none" spc="0" normalizeH="0" baseline="0" noProof="0" dirty="0">
                <a:ln>
                  <a:noFill/>
                </a:ln>
                <a:solidFill>
                  <a:srgbClr val="1C2450"/>
                </a:solidFill>
                <a:effectLst/>
                <a:uLnTx/>
                <a:uFillTx/>
                <a:ea typeface="+mj-ea"/>
                <a:cs typeface="+mj-cs"/>
              </a:rPr>
            </a:br>
            <a:br>
              <a:rPr kumimoji="0" lang="en-US" sz="2000" b="0" i="0" u="none" strike="noStrike" kern="1200" cap="none" spc="0" normalizeH="0" baseline="0" noProof="0" dirty="0">
                <a:ln>
                  <a:noFill/>
                </a:ln>
                <a:solidFill>
                  <a:srgbClr val="1C2450"/>
                </a:solidFill>
                <a:effectLst/>
                <a:uLnTx/>
                <a:uFillTx/>
                <a:ea typeface="+mj-ea"/>
                <a:cs typeface="+mj-cs"/>
              </a:rPr>
            </a:br>
            <a:r>
              <a:rPr kumimoji="0" lang="en-US" sz="2000" b="0" i="0" u="none" strike="noStrike" kern="1200" cap="none" spc="0" normalizeH="0" baseline="0" noProof="0" dirty="0">
                <a:ln>
                  <a:noFill/>
                </a:ln>
                <a:solidFill>
                  <a:srgbClr val="1C2450"/>
                </a:solidFill>
                <a:effectLst/>
                <a:uLnTx/>
                <a:uFillTx/>
                <a:ea typeface="+mn-ea"/>
                <a:cs typeface="+mn-cs"/>
              </a:rPr>
              <a:t>Both model experiments used CEDS historical emissions </a:t>
            </a:r>
            <a:r>
              <a:rPr kumimoji="0" lang="en-US" sz="2000" b="0" i="1" u="none" strike="noStrike" kern="1200" cap="none" spc="0" normalizeH="0" baseline="0" noProof="0" dirty="0">
                <a:ln>
                  <a:noFill/>
                </a:ln>
                <a:solidFill>
                  <a:srgbClr val="1C2450"/>
                </a:solidFill>
                <a:effectLst/>
                <a:uLnTx/>
                <a:uFillTx/>
                <a:ea typeface="+mn-ea"/>
                <a:cs typeface="+mn-cs"/>
              </a:rPr>
              <a:t>(</a:t>
            </a:r>
            <a:r>
              <a:rPr lang="en-GB" sz="1800" b="0" i="1" dirty="0" err="1"/>
              <a:t>Hoesly</a:t>
            </a:r>
            <a:r>
              <a:rPr lang="en-GB" sz="1800" b="0" i="1" dirty="0"/>
              <a:t> et al. GMD, 2018</a:t>
            </a:r>
            <a:r>
              <a:rPr kumimoji="0" lang="en-US" sz="2000" b="0" i="1" u="none" strike="noStrike" kern="1200" cap="none" spc="0" normalizeH="0" baseline="0" noProof="0" dirty="0">
                <a:ln>
                  <a:noFill/>
                </a:ln>
                <a:solidFill>
                  <a:srgbClr val="1C2450"/>
                </a:solidFill>
                <a:effectLst/>
                <a:uLnTx/>
                <a:uFillTx/>
                <a:ea typeface="+mn-ea"/>
                <a:cs typeface="+mn-cs"/>
              </a:rPr>
              <a:t>)</a:t>
            </a:r>
            <a:br>
              <a:rPr kumimoji="0" lang="en-US" sz="2000" b="0" i="1" u="none" strike="noStrike" kern="1200" cap="none" spc="0" normalizeH="0" baseline="0" noProof="0" dirty="0">
                <a:ln>
                  <a:noFill/>
                </a:ln>
                <a:solidFill>
                  <a:srgbClr val="1C2450"/>
                </a:solidFill>
                <a:effectLst/>
                <a:uLnTx/>
                <a:uFillTx/>
                <a:latin typeface="Open Sans" panose="020B0606030504020204" pitchFamily="34" charset="0"/>
                <a:ea typeface="+mn-ea"/>
                <a:cs typeface="+mn-cs"/>
              </a:rPr>
            </a:br>
            <a:br>
              <a:rPr kumimoji="0" lang="en-US" sz="2000" b="0" i="1" u="none" strike="noStrike" kern="1200" cap="none" spc="0" normalizeH="0" baseline="0" noProof="0" dirty="0">
                <a:ln>
                  <a:noFill/>
                </a:ln>
                <a:solidFill>
                  <a:srgbClr val="1C2450"/>
                </a:solidFill>
                <a:effectLst/>
                <a:uLnTx/>
                <a:uFillTx/>
                <a:latin typeface="Open Sans" panose="020B0606030504020204" pitchFamily="34" charset="0"/>
                <a:ea typeface="+mn-ea"/>
                <a:cs typeface="+mn-cs"/>
              </a:rPr>
            </a:br>
            <a:endParaRPr lang="en-GB" b="0" dirty="0"/>
          </a:p>
        </p:txBody>
      </p:sp>
      <p:pic>
        <p:nvPicPr>
          <p:cNvPr id="7" name="Picture 2" descr="aerocom.met.no">
            <a:extLst>
              <a:ext uri="{FF2B5EF4-FFF2-40B4-BE49-F238E27FC236}">
                <a16:creationId xmlns:a16="http://schemas.microsoft.com/office/drawing/2014/main" id="{75BA8D83-DE0F-15BF-1EF9-DB096F994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5559" y="2008144"/>
            <a:ext cx="2062480" cy="993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MIP6 – UKESM">
            <a:extLst>
              <a:ext uri="{FF2B5EF4-FFF2-40B4-BE49-F238E27FC236}">
                <a16:creationId xmlns:a16="http://schemas.microsoft.com/office/drawing/2014/main" id="{F2596D24-3E51-27CE-A539-86E93AD2C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7011" y="306998"/>
            <a:ext cx="4219575" cy="1085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EEFA56-0F7B-12CF-5494-40825F6A5ED1}"/>
              </a:ext>
            </a:extLst>
          </p:cNvPr>
          <p:cNvSpPr txBox="1"/>
          <p:nvPr/>
        </p:nvSpPr>
        <p:spPr>
          <a:xfrm>
            <a:off x="8667375" y="3059668"/>
            <a:ext cx="2884081" cy="369332"/>
          </a:xfrm>
          <a:prstGeom prst="rect">
            <a:avLst/>
          </a:prstGeom>
          <a:noFill/>
        </p:spPr>
        <p:txBody>
          <a:bodyPr wrap="square">
            <a:spAutoFit/>
          </a:bodyPr>
          <a:lstStyle/>
          <a:p>
            <a:r>
              <a:rPr lang="en-GB" dirty="0">
                <a:hlinkClick r:id="rId5"/>
              </a:rPr>
              <a:t>https://aerocom.met.no/</a:t>
            </a:r>
            <a:r>
              <a:rPr lang="en-GB" dirty="0"/>
              <a:t> </a:t>
            </a:r>
          </a:p>
        </p:txBody>
      </p:sp>
      <p:sp>
        <p:nvSpPr>
          <p:cNvPr id="4" name="TextBox 3">
            <a:extLst>
              <a:ext uri="{FF2B5EF4-FFF2-40B4-BE49-F238E27FC236}">
                <a16:creationId xmlns:a16="http://schemas.microsoft.com/office/drawing/2014/main" id="{16D131F2-6D49-F271-D3A6-5AD50D218958}"/>
              </a:ext>
            </a:extLst>
          </p:cNvPr>
          <p:cNvSpPr txBox="1"/>
          <p:nvPr/>
        </p:nvSpPr>
        <p:spPr>
          <a:xfrm>
            <a:off x="6234793" y="4559163"/>
            <a:ext cx="5119007" cy="1754326"/>
          </a:xfrm>
          <a:prstGeom prst="rect">
            <a:avLst/>
          </a:prstGeom>
          <a:solidFill>
            <a:srgbClr val="DEEBE4"/>
          </a:solidFill>
          <a:ln>
            <a:solidFill>
              <a:schemeClr val="tx1"/>
            </a:solidFill>
          </a:ln>
        </p:spPr>
        <p:txBody>
          <a:bodyPr wrap="square" rtlCol="0">
            <a:spAutoFit/>
          </a:bodyPr>
          <a:lstStyle/>
          <a:p>
            <a:r>
              <a:rPr kumimoji="0" lang="en-US" sz="1800" b="0" u="none" strike="noStrike" kern="1200" cap="none" spc="0" normalizeH="0" baseline="0" noProof="0" dirty="0">
                <a:ln>
                  <a:noFill/>
                </a:ln>
                <a:solidFill>
                  <a:srgbClr val="1C2450"/>
                </a:solidFill>
                <a:effectLst/>
                <a:uLnTx/>
                <a:uFillTx/>
                <a:ea typeface="+mn-ea"/>
                <a:cs typeface="+mn-cs"/>
              </a:rPr>
              <a:t>Data used: </a:t>
            </a:r>
          </a:p>
          <a:p>
            <a:pPr marL="285750" indent="-285750">
              <a:buFont typeface="Arial" panose="020B0604020202020204" pitchFamily="34" charset="0"/>
              <a:buChar char="•"/>
            </a:pPr>
            <a:r>
              <a:rPr kumimoji="0" lang="en-US" sz="1800" b="0" u="none" strike="noStrike" kern="1200" cap="none" spc="0" normalizeH="0" baseline="0" noProof="0" dirty="0">
                <a:ln>
                  <a:noFill/>
                </a:ln>
                <a:solidFill>
                  <a:srgbClr val="1C2450"/>
                </a:solidFill>
                <a:effectLst/>
                <a:uLnTx/>
                <a:uFillTx/>
                <a:ea typeface="+mn-ea"/>
                <a:cs typeface="+mn-cs"/>
              </a:rPr>
              <a:t>monthly 3-d </a:t>
            </a:r>
            <a:r>
              <a:rPr kumimoji="0" lang="en-US" sz="1800" b="0" u="none" strike="noStrike" kern="1200" cap="none" spc="0" normalizeH="0" baseline="0" noProof="0" dirty="0" err="1">
                <a:ln>
                  <a:noFill/>
                </a:ln>
                <a:solidFill>
                  <a:srgbClr val="1C2450"/>
                </a:solidFill>
                <a:effectLst/>
                <a:uLnTx/>
                <a:uFillTx/>
                <a:ea typeface="+mn-ea"/>
                <a:cs typeface="+mn-cs"/>
              </a:rPr>
              <a:t>mmr</a:t>
            </a:r>
            <a:r>
              <a:rPr kumimoji="0" lang="en-US" sz="1800" b="0" u="none" strike="noStrike" kern="1200" cap="none" spc="0" normalizeH="0" baseline="0" noProof="0" dirty="0">
                <a:ln>
                  <a:noFill/>
                </a:ln>
                <a:solidFill>
                  <a:srgbClr val="1C2450"/>
                </a:solidFill>
                <a:effectLst/>
                <a:uLnTx/>
                <a:uFillTx/>
                <a:ea typeface="+mn-ea"/>
                <a:cs typeface="+mn-cs"/>
              </a:rPr>
              <a:t>-fields for sulphate (SO4), black carbon (BC), organic aerosols (OA) and nitrate (NO3).</a:t>
            </a:r>
          </a:p>
          <a:p>
            <a:pPr marL="285750" indent="-285750">
              <a:buFont typeface="Arial" panose="020B0604020202020204" pitchFamily="34" charset="0"/>
              <a:buChar char="•"/>
            </a:pPr>
            <a:r>
              <a:rPr kumimoji="0" lang="en-US" sz="1800" b="0" u="none" strike="noStrike" kern="1200" cap="none" spc="0" normalizeH="0" baseline="0" noProof="0" dirty="0">
                <a:ln>
                  <a:noFill/>
                </a:ln>
                <a:solidFill>
                  <a:srgbClr val="1C2450"/>
                </a:solidFill>
                <a:effectLst/>
                <a:uLnTx/>
                <a:uFillTx/>
                <a:ea typeface="+mn-ea"/>
                <a:cs typeface="+mn-cs"/>
              </a:rPr>
              <a:t>5-year averages</a:t>
            </a:r>
          </a:p>
          <a:p>
            <a:pPr marL="285750" indent="-285750">
              <a:buFont typeface="Arial" panose="020B0604020202020204" pitchFamily="34" charset="0"/>
              <a:buChar char="•"/>
            </a:pPr>
            <a:r>
              <a:rPr kumimoji="0" lang="en-US" sz="1800" b="0" u="none" strike="noStrike" kern="1200" cap="none" spc="0" normalizeH="0" baseline="0" noProof="0" dirty="0">
                <a:ln>
                  <a:noFill/>
                </a:ln>
                <a:solidFill>
                  <a:srgbClr val="1C2450"/>
                </a:solidFill>
                <a:effectLst/>
                <a:uLnTx/>
                <a:uFillTx/>
                <a:ea typeface="+mn-ea"/>
                <a:cs typeface="+mn-cs"/>
              </a:rPr>
              <a:t>one ensemble member per model.</a:t>
            </a:r>
            <a:endParaRPr lang="en-GB" dirty="0"/>
          </a:p>
        </p:txBody>
      </p:sp>
    </p:spTree>
    <p:extLst>
      <p:ext uri="{BB962C8B-B14F-4D97-AF65-F5344CB8AC3E}">
        <p14:creationId xmlns:p14="http://schemas.microsoft.com/office/powerpoint/2010/main" val="545254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058C2-29F5-F2C2-D43D-2045A0541EA9}"/>
              </a:ext>
            </a:extLst>
          </p:cNvPr>
          <p:cNvSpPr>
            <a:spLocks noGrp="1"/>
          </p:cNvSpPr>
          <p:nvPr>
            <p:ph type="sldNum" sz="quarter" idx="12"/>
          </p:nvPr>
        </p:nvSpPr>
        <p:spPr/>
        <p:txBody>
          <a:bodyPr/>
          <a:lstStyle/>
          <a:p>
            <a:fld id="{E78D6F22-C38B-4922-9056-25853B06C35F}" type="slidenum">
              <a:rPr lang="en-GB" smtClean="0"/>
              <a:t>30</a:t>
            </a:fld>
            <a:endParaRPr lang="en-GB"/>
          </a:p>
        </p:txBody>
      </p:sp>
      <p:sp>
        <p:nvSpPr>
          <p:cNvPr id="3" name="Content Placeholder 2">
            <a:extLst>
              <a:ext uri="{FF2B5EF4-FFF2-40B4-BE49-F238E27FC236}">
                <a16:creationId xmlns:a16="http://schemas.microsoft.com/office/drawing/2014/main" id="{9EFEC732-E340-CC7B-5FE5-7BF4F4DE7DCA}"/>
              </a:ext>
            </a:extLst>
          </p:cNvPr>
          <p:cNvSpPr>
            <a:spLocks noGrp="1"/>
          </p:cNvSpPr>
          <p:nvPr>
            <p:ph sz="half" idx="2"/>
          </p:nvPr>
        </p:nvSpPr>
        <p:spPr>
          <a:xfrm>
            <a:off x="7582393" y="1236077"/>
            <a:ext cx="4028445" cy="4030078"/>
          </a:xfrm>
        </p:spPr>
        <p:txBody>
          <a:bodyPr/>
          <a:lstStyle/>
          <a:p>
            <a:r>
              <a:rPr lang="en-GB" dirty="0"/>
              <a:t>Symbol indicate year of strongest </a:t>
            </a:r>
            <a:r>
              <a:rPr lang="en-GB" dirty="0" err="1"/>
              <a:t>RFari</a:t>
            </a:r>
            <a:r>
              <a:rPr lang="en-GB" dirty="0"/>
              <a:t> (1990,2005 or 2010).</a:t>
            </a:r>
          </a:p>
          <a:p>
            <a:endParaRPr lang="en-GB" dirty="0"/>
          </a:p>
        </p:txBody>
      </p:sp>
      <p:sp>
        <p:nvSpPr>
          <p:cNvPr id="5" name="Title 4">
            <a:extLst>
              <a:ext uri="{FF2B5EF4-FFF2-40B4-BE49-F238E27FC236}">
                <a16:creationId xmlns:a16="http://schemas.microsoft.com/office/drawing/2014/main" id="{A231A558-0001-0CB9-78FD-9F46A0C48A99}"/>
              </a:ext>
            </a:extLst>
          </p:cNvPr>
          <p:cNvSpPr>
            <a:spLocks noGrp="1"/>
          </p:cNvSpPr>
          <p:nvPr>
            <p:ph type="title"/>
          </p:nvPr>
        </p:nvSpPr>
        <p:spPr/>
        <p:txBody>
          <a:bodyPr/>
          <a:lstStyle/>
          <a:p>
            <a:r>
              <a:rPr lang="en-GB" dirty="0" err="1"/>
              <a:t>RFari</a:t>
            </a:r>
            <a:r>
              <a:rPr lang="en-GB" dirty="0"/>
              <a:t> SO4:</a:t>
            </a:r>
          </a:p>
        </p:txBody>
      </p:sp>
      <p:pic>
        <p:nvPicPr>
          <p:cNvPr id="10" name="Content Placeholder 9">
            <a:extLst>
              <a:ext uri="{FF2B5EF4-FFF2-40B4-BE49-F238E27FC236}">
                <a16:creationId xmlns:a16="http://schemas.microsoft.com/office/drawing/2014/main" id="{3B613459-FB81-545E-96C1-913A142BE50B}"/>
              </a:ext>
            </a:extLst>
          </p:cNvPr>
          <p:cNvPicPr>
            <a:picLocks noGrp="1" noChangeAspect="1"/>
          </p:cNvPicPr>
          <p:nvPr>
            <p:ph sz="quarter" idx="14"/>
          </p:nvPr>
        </p:nvPicPr>
        <p:blipFill>
          <a:blip r:embed="rId3"/>
          <a:stretch>
            <a:fillRect/>
          </a:stretch>
        </p:blipFill>
        <p:spPr>
          <a:xfrm>
            <a:off x="442913" y="2167472"/>
            <a:ext cx="6205537" cy="3653355"/>
          </a:xfrm>
        </p:spPr>
      </p:pic>
      <p:pic>
        <p:nvPicPr>
          <p:cNvPr id="15" name="Picture 14">
            <a:extLst>
              <a:ext uri="{FF2B5EF4-FFF2-40B4-BE49-F238E27FC236}">
                <a16:creationId xmlns:a16="http://schemas.microsoft.com/office/drawing/2014/main" id="{BDD0514C-CCD8-1BFA-FA6F-042FAA0C67E4}"/>
              </a:ext>
            </a:extLst>
          </p:cNvPr>
          <p:cNvPicPr>
            <a:picLocks noChangeAspect="1"/>
          </p:cNvPicPr>
          <p:nvPr/>
        </p:nvPicPr>
        <p:blipFill>
          <a:blip r:embed="rId4"/>
          <a:stretch>
            <a:fillRect/>
          </a:stretch>
        </p:blipFill>
        <p:spPr>
          <a:xfrm>
            <a:off x="7708699" y="2878975"/>
            <a:ext cx="3238714" cy="2754980"/>
          </a:xfrm>
          <a:prstGeom prst="rect">
            <a:avLst/>
          </a:prstGeom>
        </p:spPr>
      </p:pic>
      <p:pic>
        <p:nvPicPr>
          <p:cNvPr id="17" name="Picture 16">
            <a:extLst>
              <a:ext uri="{FF2B5EF4-FFF2-40B4-BE49-F238E27FC236}">
                <a16:creationId xmlns:a16="http://schemas.microsoft.com/office/drawing/2014/main" id="{4DACE054-380B-2360-1A41-BD13DBD5088C}"/>
              </a:ext>
            </a:extLst>
          </p:cNvPr>
          <p:cNvPicPr>
            <a:picLocks noChangeAspect="1"/>
          </p:cNvPicPr>
          <p:nvPr/>
        </p:nvPicPr>
        <p:blipFill>
          <a:blip r:embed="rId5"/>
          <a:stretch>
            <a:fillRect/>
          </a:stretch>
        </p:blipFill>
        <p:spPr>
          <a:xfrm>
            <a:off x="7314959" y="5722406"/>
            <a:ext cx="4297019" cy="536655"/>
          </a:xfrm>
          <a:prstGeom prst="rect">
            <a:avLst/>
          </a:prstGeom>
        </p:spPr>
      </p:pic>
      <p:sp>
        <p:nvSpPr>
          <p:cNvPr id="19" name="TextBox 18">
            <a:extLst>
              <a:ext uri="{FF2B5EF4-FFF2-40B4-BE49-F238E27FC236}">
                <a16:creationId xmlns:a16="http://schemas.microsoft.com/office/drawing/2014/main" id="{FF13A2A2-709B-D491-E82E-80D2854BCF69}"/>
              </a:ext>
            </a:extLst>
          </p:cNvPr>
          <p:cNvSpPr txBox="1"/>
          <p:nvPr/>
        </p:nvSpPr>
        <p:spPr>
          <a:xfrm>
            <a:off x="7273098" y="6356352"/>
            <a:ext cx="4278358" cy="461665"/>
          </a:xfrm>
          <a:prstGeom prst="rect">
            <a:avLst/>
          </a:prstGeom>
          <a:noFill/>
        </p:spPr>
        <p:txBody>
          <a:bodyPr wrap="square">
            <a:spAutoFit/>
          </a:bodyPr>
          <a:lstStyle/>
          <a:p>
            <a:r>
              <a:rPr lang="en-US" sz="1200" dirty="0" err="1"/>
              <a:t>Hoesly</a:t>
            </a:r>
            <a:r>
              <a:rPr lang="en-US" sz="1200" dirty="0"/>
              <a:t> et al. 2018: Historical (1750–2014) anthropogenic emissions of reactive gases</a:t>
            </a:r>
            <a:endParaRPr lang="en-GB" sz="1200" dirty="0"/>
          </a:p>
        </p:txBody>
      </p:sp>
    </p:spTree>
    <p:extLst>
      <p:ext uri="{BB962C8B-B14F-4D97-AF65-F5344CB8AC3E}">
        <p14:creationId xmlns:p14="http://schemas.microsoft.com/office/powerpoint/2010/main" val="1661399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7B3302-A1E9-75E4-04BE-ACDADEC7528A}"/>
              </a:ext>
            </a:extLst>
          </p:cNvPr>
          <p:cNvPicPr>
            <a:picLocks noChangeAspect="1"/>
          </p:cNvPicPr>
          <p:nvPr/>
        </p:nvPicPr>
        <p:blipFill>
          <a:blip r:embed="rId2"/>
          <a:stretch>
            <a:fillRect/>
          </a:stretch>
        </p:blipFill>
        <p:spPr>
          <a:xfrm>
            <a:off x="3579646" y="4671585"/>
            <a:ext cx="3948112" cy="2017626"/>
          </a:xfrm>
          <a:prstGeom prst="rect">
            <a:avLst/>
          </a:prstGeom>
        </p:spPr>
      </p:pic>
      <p:sp>
        <p:nvSpPr>
          <p:cNvPr id="2" name="Slide Number Placeholder 1">
            <a:extLst>
              <a:ext uri="{FF2B5EF4-FFF2-40B4-BE49-F238E27FC236}">
                <a16:creationId xmlns:a16="http://schemas.microsoft.com/office/drawing/2014/main" id="{8689A2A1-E018-2EB9-AB22-FD8CC207947C}"/>
              </a:ext>
            </a:extLst>
          </p:cNvPr>
          <p:cNvSpPr>
            <a:spLocks noGrp="1"/>
          </p:cNvSpPr>
          <p:nvPr>
            <p:ph type="sldNum" sz="quarter" idx="12"/>
          </p:nvPr>
        </p:nvSpPr>
        <p:spPr/>
        <p:txBody>
          <a:bodyPr/>
          <a:lstStyle/>
          <a:p>
            <a:fld id="{E78D6F22-C38B-4922-9056-25853B06C35F}" type="slidenum">
              <a:rPr lang="en-GB" smtClean="0"/>
              <a:t>31</a:t>
            </a:fld>
            <a:endParaRPr lang="en-GB"/>
          </a:p>
        </p:txBody>
      </p:sp>
      <p:sp>
        <p:nvSpPr>
          <p:cNvPr id="5" name="Title 4">
            <a:extLst>
              <a:ext uri="{FF2B5EF4-FFF2-40B4-BE49-F238E27FC236}">
                <a16:creationId xmlns:a16="http://schemas.microsoft.com/office/drawing/2014/main" id="{673EBDB4-2427-1B93-4452-D1453060B809}"/>
              </a:ext>
            </a:extLst>
          </p:cNvPr>
          <p:cNvSpPr>
            <a:spLocks noGrp="1"/>
          </p:cNvSpPr>
          <p:nvPr>
            <p:ph type="title"/>
          </p:nvPr>
        </p:nvSpPr>
        <p:spPr/>
        <p:txBody>
          <a:bodyPr/>
          <a:lstStyle/>
          <a:p>
            <a:r>
              <a:rPr lang="nb-NO" dirty="0" err="1"/>
              <a:t>Geographical</a:t>
            </a:r>
            <a:r>
              <a:rPr lang="nb-NO" dirty="0"/>
              <a:t> </a:t>
            </a:r>
            <a:r>
              <a:rPr lang="nb-NO" dirty="0" err="1"/>
              <a:t>distribution</a:t>
            </a:r>
            <a:endParaRPr lang="nb-NO" dirty="0"/>
          </a:p>
        </p:txBody>
      </p:sp>
      <p:cxnSp>
        <p:nvCxnSpPr>
          <p:cNvPr id="15" name="Straight Arrow Connector 14">
            <a:extLst>
              <a:ext uri="{FF2B5EF4-FFF2-40B4-BE49-F238E27FC236}">
                <a16:creationId xmlns:a16="http://schemas.microsoft.com/office/drawing/2014/main" id="{E2A15B0F-99D7-294C-2435-C31D89B5F9DA}"/>
              </a:ext>
            </a:extLst>
          </p:cNvPr>
          <p:cNvCxnSpPr>
            <a:cxnSpLocks/>
          </p:cNvCxnSpPr>
          <p:nvPr/>
        </p:nvCxnSpPr>
        <p:spPr>
          <a:xfrm flipH="1" flipV="1">
            <a:off x="2683042" y="3916596"/>
            <a:ext cx="1600200" cy="944162"/>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8DDA62-6949-E527-388C-C7D4D78B4BC0}"/>
              </a:ext>
            </a:extLst>
          </p:cNvPr>
          <p:cNvCxnSpPr>
            <a:cxnSpLocks/>
          </p:cNvCxnSpPr>
          <p:nvPr/>
        </p:nvCxnSpPr>
        <p:spPr>
          <a:xfrm flipV="1">
            <a:off x="5654690" y="4006516"/>
            <a:ext cx="0" cy="854242"/>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ED6AB7-B7AE-D9D6-2E7D-4B500063E0FF}"/>
              </a:ext>
            </a:extLst>
          </p:cNvPr>
          <p:cNvCxnSpPr>
            <a:cxnSpLocks/>
          </p:cNvCxnSpPr>
          <p:nvPr/>
        </p:nvCxnSpPr>
        <p:spPr>
          <a:xfrm flipV="1">
            <a:off x="7363326" y="4295274"/>
            <a:ext cx="1696453" cy="794084"/>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7638FB7-DE45-F44B-79B2-AF88167D3DD0}"/>
              </a:ext>
            </a:extLst>
          </p:cNvPr>
          <p:cNvSpPr txBox="1"/>
          <p:nvPr/>
        </p:nvSpPr>
        <p:spPr>
          <a:xfrm>
            <a:off x="589547" y="4860758"/>
            <a:ext cx="2550695" cy="1200329"/>
          </a:xfrm>
          <a:prstGeom prst="rect">
            <a:avLst/>
          </a:prstGeom>
          <a:noFill/>
        </p:spPr>
        <p:txBody>
          <a:bodyPr wrap="square" rtlCol="0">
            <a:spAutoFit/>
          </a:bodyPr>
          <a:lstStyle/>
          <a:p>
            <a:r>
              <a:rPr lang="en-GB" dirty="0"/>
              <a:t>Europe and North America SO4 </a:t>
            </a:r>
            <a:r>
              <a:rPr lang="en-GB" dirty="0" err="1"/>
              <a:t>RFari</a:t>
            </a:r>
            <a:r>
              <a:rPr lang="en-GB" dirty="0"/>
              <a:t> 2010 back to 1950 levels.</a:t>
            </a:r>
          </a:p>
        </p:txBody>
      </p:sp>
      <p:sp>
        <p:nvSpPr>
          <p:cNvPr id="28" name="TextBox 27">
            <a:extLst>
              <a:ext uri="{FF2B5EF4-FFF2-40B4-BE49-F238E27FC236}">
                <a16:creationId xmlns:a16="http://schemas.microsoft.com/office/drawing/2014/main" id="{85B5CCBE-7C64-DC10-BB43-763F2330436A}"/>
              </a:ext>
            </a:extLst>
          </p:cNvPr>
          <p:cNvSpPr txBox="1"/>
          <p:nvPr/>
        </p:nvSpPr>
        <p:spPr>
          <a:xfrm>
            <a:off x="8803105" y="4860758"/>
            <a:ext cx="2550695" cy="1477328"/>
          </a:xfrm>
          <a:prstGeom prst="rect">
            <a:avLst/>
          </a:prstGeom>
          <a:noFill/>
        </p:spPr>
        <p:txBody>
          <a:bodyPr wrap="square" rtlCol="0">
            <a:spAutoFit/>
          </a:bodyPr>
          <a:lstStyle/>
          <a:p>
            <a:r>
              <a:rPr lang="en-GB" dirty="0"/>
              <a:t>South and East Asia SO4 </a:t>
            </a:r>
            <a:r>
              <a:rPr lang="en-GB" dirty="0" err="1"/>
              <a:t>RFari</a:t>
            </a:r>
            <a:r>
              <a:rPr lang="en-GB" dirty="0"/>
              <a:t> still strengthening. </a:t>
            </a:r>
          </a:p>
          <a:p>
            <a:r>
              <a:rPr lang="en-GB" dirty="0"/>
              <a:t>NB: Time series end in 2010.</a:t>
            </a:r>
          </a:p>
        </p:txBody>
      </p:sp>
      <p:pic>
        <p:nvPicPr>
          <p:cNvPr id="10" name="Picture 9">
            <a:extLst>
              <a:ext uri="{FF2B5EF4-FFF2-40B4-BE49-F238E27FC236}">
                <a16:creationId xmlns:a16="http://schemas.microsoft.com/office/drawing/2014/main" id="{89911959-5ECD-0221-AED3-61D48EF00D18}"/>
              </a:ext>
            </a:extLst>
          </p:cNvPr>
          <p:cNvPicPr>
            <a:picLocks noChangeAspect="1"/>
          </p:cNvPicPr>
          <p:nvPr/>
        </p:nvPicPr>
        <p:blipFill>
          <a:blip r:embed="rId3"/>
          <a:stretch>
            <a:fillRect/>
          </a:stretch>
        </p:blipFill>
        <p:spPr>
          <a:xfrm>
            <a:off x="3867695" y="1160126"/>
            <a:ext cx="3459536" cy="2730193"/>
          </a:xfrm>
          <a:prstGeom prst="rect">
            <a:avLst/>
          </a:prstGeom>
        </p:spPr>
      </p:pic>
      <p:pic>
        <p:nvPicPr>
          <p:cNvPr id="16" name="Picture 15">
            <a:extLst>
              <a:ext uri="{FF2B5EF4-FFF2-40B4-BE49-F238E27FC236}">
                <a16:creationId xmlns:a16="http://schemas.microsoft.com/office/drawing/2014/main" id="{479FD7DB-60B9-57DB-A49B-ACD1D16AAA77}"/>
              </a:ext>
            </a:extLst>
          </p:cNvPr>
          <p:cNvPicPr>
            <a:picLocks noChangeAspect="1"/>
          </p:cNvPicPr>
          <p:nvPr/>
        </p:nvPicPr>
        <p:blipFill>
          <a:blip r:embed="rId4"/>
          <a:stretch>
            <a:fillRect/>
          </a:stretch>
        </p:blipFill>
        <p:spPr>
          <a:xfrm>
            <a:off x="167663" y="1090160"/>
            <a:ext cx="3446628" cy="2730194"/>
          </a:xfrm>
          <a:prstGeom prst="rect">
            <a:avLst/>
          </a:prstGeom>
        </p:spPr>
      </p:pic>
      <p:pic>
        <p:nvPicPr>
          <p:cNvPr id="6" name="Picture 5">
            <a:extLst>
              <a:ext uri="{FF2B5EF4-FFF2-40B4-BE49-F238E27FC236}">
                <a16:creationId xmlns:a16="http://schemas.microsoft.com/office/drawing/2014/main" id="{81FBAFE5-20AF-E5EA-1FE2-2C320FB97855}"/>
              </a:ext>
            </a:extLst>
          </p:cNvPr>
          <p:cNvPicPr>
            <a:picLocks noChangeAspect="1"/>
          </p:cNvPicPr>
          <p:nvPr/>
        </p:nvPicPr>
        <p:blipFill>
          <a:blip r:embed="rId5"/>
          <a:stretch>
            <a:fillRect/>
          </a:stretch>
        </p:blipFill>
        <p:spPr>
          <a:xfrm>
            <a:off x="7439198" y="1148944"/>
            <a:ext cx="4693163" cy="2857571"/>
          </a:xfrm>
          <a:prstGeom prst="rect">
            <a:avLst/>
          </a:prstGeom>
        </p:spPr>
      </p:pic>
    </p:spTree>
    <p:extLst>
      <p:ext uri="{BB962C8B-B14F-4D97-AF65-F5344CB8AC3E}">
        <p14:creationId xmlns:p14="http://schemas.microsoft.com/office/powerpoint/2010/main" val="2883490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058C2-29F5-F2C2-D43D-2045A0541EA9}"/>
              </a:ext>
            </a:extLst>
          </p:cNvPr>
          <p:cNvSpPr>
            <a:spLocks noGrp="1"/>
          </p:cNvSpPr>
          <p:nvPr>
            <p:ph type="sldNum" sz="quarter" idx="12"/>
          </p:nvPr>
        </p:nvSpPr>
        <p:spPr/>
        <p:txBody>
          <a:bodyPr/>
          <a:lstStyle/>
          <a:p>
            <a:fld id="{E78D6F22-C38B-4922-9056-25853B06C35F}" type="slidenum">
              <a:rPr lang="en-GB" smtClean="0"/>
              <a:t>32</a:t>
            </a:fld>
            <a:endParaRPr lang="en-GB"/>
          </a:p>
        </p:txBody>
      </p:sp>
      <p:sp>
        <p:nvSpPr>
          <p:cNvPr id="5" name="Title 4">
            <a:extLst>
              <a:ext uri="{FF2B5EF4-FFF2-40B4-BE49-F238E27FC236}">
                <a16:creationId xmlns:a16="http://schemas.microsoft.com/office/drawing/2014/main" id="{A231A558-0001-0CB9-78FD-9F46A0C48A99}"/>
              </a:ext>
            </a:extLst>
          </p:cNvPr>
          <p:cNvSpPr>
            <a:spLocks noGrp="1"/>
          </p:cNvSpPr>
          <p:nvPr>
            <p:ph type="title"/>
          </p:nvPr>
        </p:nvSpPr>
        <p:spPr/>
        <p:txBody>
          <a:bodyPr/>
          <a:lstStyle/>
          <a:p>
            <a:r>
              <a:rPr lang="en-GB" dirty="0" err="1"/>
              <a:t>RFari</a:t>
            </a:r>
            <a:r>
              <a:rPr lang="en-GB" dirty="0"/>
              <a:t> BC:</a:t>
            </a:r>
          </a:p>
        </p:txBody>
      </p:sp>
      <p:pic>
        <p:nvPicPr>
          <p:cNvPr id="17" name="Picture 16">
            <a:extLst>
              <a:ext uri="{FF2B5EF4-FFF2-40B4-BE49-F238E27FC236}">
                <a16:creationId xmlns:a16="http://schemas.microsoft.com/office/drawing/2014/main" id="{4DACE054-380B-2360-1A41-BD13DBD5088C}"/>
              </a:ext>
            </a:extLst>
          </p:cNvPr>
          <p:cNvPicPr>
            <a:picLocks noChangeAspect="1"/>
          </p:cNvPicPr>
          <p:nvPr/>
        </p:nvPicPr>
        <p:blipFill>
          <a:blip r:embed="rId3"/>
          <a:stretch>
            <a:fillRect/>
          </a:stretch>
        </p:blipFill>
        <p:spPr>
          <a:xfrm>
            <a:off x="7314959" y="5722406"/>
            <a:ext cx="4297019" cy="536655"/>
          </a:xfrm>
          <a:prstGeom prst="rect">
            <a:avLst/>
          </a:prstGeom>
        </p:spPr>
      </p:pic>
      <p:sp>
        <p:nvSpPr>
          <p:cNvPr id="19" name="TextBox 18">
            <a:extLst>
              <a:ext uri="{FF2B5EF4-FFF2-40B4-BE49-F238E27FC236}">
                <a16:creationId xmlns:a16="http://schemas.microsoft.com/office/drawing/2014/main" id="{FF13A2A2-709B-D491-E82E-80D2854BCF69}"/>
              </a:ext>
            </a:extLst>
          </p:cNvPr>
          <p:cNvSpPr txBox="1"/>
          <p:nvPr/>
        </p:nvSpPr>
        <p:spPr>
          <a:xfrm>
            <a:off x="7273098" y="6356352"/>
            <a:ext cx="4278358" cy="461665"/>
          </a:xfrm>
          <a:prstGeom prst="rect">
            <a:avLst/>
          </a:prstGeom>
          <a:noFill/>
        </p:spPr>
        <p:txBody>
          <a:bodyPr wrap="square">
            <a:spAutoFit/>
          </a:bodyPr>
          <a:lstStyle/>
          <a:p>
            <a:r>
              <a:rPr lang="en-US" sz="1200" dirty="0" err="1"/>
              <a:t>Hoesly</a:t>
            </a:r>
            <a:r>
              <a:rPr lang="en-US" sz="1200" dirty="0"/>
              <a:t> et al. 2018: Historical (1750–2014) anthropogenic emissions of reactive gases</a:t>
            </a:r>
            <a:endParaRPr lang="en-GB" sz="1200" dirty="0"/>
          </a:p>
        </p:txBody>
      </p:sp>
      <p:pic>
        <p:nvPicPr>
          <p:cNvPr id="6" name="Picture 5">
            <a:extLst>
              <a:ext uri="{FF2B5EF4-FFF2-40B4-BE49-F238E27FC236}">
                <a16:creationId xmlns:a16="http://schemas.microsoft.com/office/drawing/2014/main" id="{22FAF3DB-8F59-5BEC-AB9F-9C98874A256F}"/>
              </a:ext>
            </a:extLst>
          </p:cNvPr>
          <p:cNvPicPr>
            <a:picLocks noChangeAspect="1"/>
          </p:cNvPicPr>
          <p:nvPr/>
        </p:nvPicPr>
        <p:blipFill>
          <a:blip r:embed="rId4"/>
          <a:stretch>
            <a:fillRect/>
          </a:stretch>
        </p:blipFill>
        <p:spPr>
          <a:xfrm>
            <a:off x="7582393" y="2269123"/>
            <a:ext cx="3667125" cy="3352800"/>
          </a:xfrm>
          <a:prstGeom prst="rect">
            <a:avLst/>
          </a:prstGeom>
        </p:spPr>
      </p:pic>
      <p:pic>
        <p:nvPicPr>
          <p:cNvPr id="8" name="Picture 7">
            <a:extLst>
              <a:ext uri="{FF2B5EF4-FFF2-40B4-BE49-F238E27FC236}">
                <a16:creationId xmlns:a16="http://schemas.microsoft.com/office/drawing/2014/main" id="{4EB10D79-3984-29CC-E53D-F568188C3E56}"/>
              </a:ext>
            </a:extLst>
          </p:cNvPr>
          <p:cNvPicPr>
            <a:picLocks noChangeAspect="1"/>
          </p:cNvPicPr>
          <p:nvPr/>
        </p:nvPicPr>
        <p:blipFill>
          <a:blip r:embed="rId5"/>
          <a:stretch>
            <a:fillRect/>
          </a:stretch>
        </p:blipFill>
        <p:spPr>
          <a:xfrm>
            <a:off x="7314959" y="112076"/>
            <a:ext cx="4638052" cy="1778417"/>
          </a:xfrm>
          <a:prstGeom prst="rect">
            <a:avLst/>
          </a:prstGeom>
        </p:spPr>
      </p:pic>
      <p:pic>
        <p:nvPicPr>
          <p:cNvPr id="4" name="Picture 3">
            <a:extLst>
              <a:ext uri="{FF2B5EF4-FFF2-40B4-BE49-F238E27FC236}">
                <a16:creationId xmlns:a16="http://schemas.microsoft.com/office/drawing/2014/main" id="{789529D8-D025-9E0A-1AD5-2F139F991159}"/>
              </a:ext>
            </a:extLst>
          </p:cNvPr>
          <p:cNvPicPr>
            <a:picLocks noChangeAspect="1"/>
          </p:cNvPicPr>
          <p:nvPr/>
        </p:nvPicPr>
        <p:blipFill>
          <a:blip r:embed="rId6"/>
          <a:stretch>
            <a:fillRect/>
          </a:stretch>
        </p:blipFill>
        <p:spPr>
          <a:xfrm>
            <a:off x="454997" y="1852861"/>
            <a:ext cx="6531687" cy="3970421"/>
          </a:xfrm>
          <a:prstGeom prst="rect">
            <a:avLst/>
          </a:prstGeom>
        </p:spPr>
      </p:pic>
    </p:spTree>
    <p:extLst>
      <p:ext uri="{BB962C8B-B14F-4D97-AF65-F5344CB8AC3E}">
        <p14:creationId xmlns:p14="http://schemas.microsoft.com/office/powerpoint/2010/main" val="1334018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E3A689-399B-7A50-5D87-2F48B76A872B}"/>
              </a:ext>
            </a:extLst>
          </p:cNvPr>
          <p:cNvSpPr>
            <a:spLocks noGrp="1"/>
          </p:cNvSpPr>
          <p:nvPr>
            <p:ph type="sldNum" sz="quarter" idx="12"/>
          </p:nvPr>
        </p:nvSpPr>
        <p:spPr/>
        <p:txBody>
          <a:bodyPr/>
          <a:lstStyle/>
          <a:p>
            <a:fld id="{E78D6F22-C38B-4922-9056-25853B06C35F}" type="slidenum">
              <a:rPr lang="en-GB" smtClean="0"/>
              <a:t>33</a:t>
            </a:fld>
            <a:endParaRPr lang="en-GB"/>
          </a:p>
        </p:txBody>
      </p:sp>
      <p:sp>
        <p:nvSpPr>
          <p:cNvPr id="3" name="Content Placeholder 2">
            <a:extLst>
              <a:ext uri="{FF2B5EF4-FFF2-40B4-BE49-F238E27FC236}">
                <a16:creationId xmlns:a16="http://schemas.microsoft.com/office/drawing/2014/main" id="{A2B44D6E-55D0-045D-0816-E031E8060006}"/>
              </a:ext>
            </a:extLst>
          </p:cNvPr>
          <p:cNvSpPr>
            <a:spLocks noGrp="1"/>
          </p:cNvSpPr>
          <p:nvPr>
            <p:ph sz="half" idx="2"/>
          </p:nvPr>
        </p:nvSpPr>
        <p:spPr/>
        <p:txBody>
          <a:bodyPr/>
          <a:lstStyle/>
          <a:p>
            <a:endParaRPr lang="nb-NO"/>
          </a:p>
        </p:txBody>
      </p:sp>
      <p:sp>
        <p:nvSpPr>
          <p:cNvPr id="6" name="Text Placeholder 5">
            <a:extLst>
              <a:ext uri="{FF2B5EF4-FFF2-40B4-BE49-F238E27FC236}">
                <a16:creationId xmlns:a16="http://schemas.microsoft.com/office/drawing/2014/main" id="{F880DC27-B23F-1B47-D331-D07E44B5ADD3}"/>
              </a:ext>
            </a:extLst>
          </p:cNvPr>
          <p:cNvSpPr>
            <a:spLocks noGrp="1"/>
          </p:cNvSpPr>
          <p:nvPr>
            <p:ph type="body" sz="quarter" idx="15"/>
          </p:nvPr>
        </p:nvSpPr>
        <p:spPr/>
        <p:txBody>
          <a:bodyPr/>
          <a:lstStyle/>
          <a:p>
            <a:endParaRPr lang="nb-NO"/>
          </a:p>
        </p:txBody>
      </p:sp>
      <p:pic>
        <p:nvPicPr>
          <p:cNvPr id="8" name="Picture 7">
            <a:extLst>
              <a:ext uri="{FF2B5EF4-FFF2-40B4-BE49-F238E27FC236}">
                <a16:creationId xmlns:a16="http://schemas.microsoft.com/office/drawing/2014/main" id="{A4422456-E5B9-275B-5F38-1133ED8A1BC0}"/>
              </a:ext>
            </a:extLst>
          </p:cNvPr>
          <p:cNvPicPr>
            <a:picLocks noChangeAspect="1"/>
          </p:cNvPicPr>
          <p:nvPr/>
        </p:nvPicPr>
        <p:blipFill>
          <a:blip r:embed="rId2"/>
          <a:stretch>
            <a:fillRect/>
          </a:stretch>
        </p:blipFill>
        <p:spPr>
          <a:xfrm>
            <a:off x="374393" y="3532766"/>
            <a:ext cx="5373348" cy="2849064"/>
          </a:xfrm>
          <a:prstGeom prst="rect">
            <a:avLst/>
          </a:prstGeom>
        </p:spPr>
      </p:pic>
      <p:pic>
        <p:nvPicPr>
          <p:cNvPr id="10" name="Picture 9">
            <a:extLst>
              <a:ext uri="{FF2B5EF4-FFF2-40B4-BE49-F238E27FC236}">
                <a16:creationId xmlns:a16="http://schemas.microsoft.com/office/drawing/2014/main" id="{CC7E40F9-3FA1-4973-B5BB-2114C3535D31}"/>
              </a:ext>
            </a:extLst>
          </p:cNvPr>
          <p:cNvPicPr>
            <a:picLocks noChangeAspect="1"/>
          </p:cNvPicPr>
          <p:nvPr/>
        </p:nvPicPr>
        <p:blipFill>
          <a:blip r:embed="rId3"/>
          <a:stretch>
            <a:fillRect/>
          </a:stretch>
        </p:blipFill>
        <p:spPr>
          <a:xfrm>
            <a:off x="342900" y="228600"/>
            <a:ext cx="5404841" cy="2849064"/>
          </a:xfrm>
          <a:prstGeom prst="rect">
            <a:avLst/>
          </a:prstGeom>
        </p:spPr>
      </p:pic>
    </p:spTree>
    <p:extLst>
      <p:ext uri="{BB962C8B-B14F-4D97-AF65-F5344CB8AC3E}">
        <p14:creationId xmlns:p14="http://schemas.microsoft.com/office/powerpoint/2010/main" val="2018799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C6624-8C20-C8CF-CB53-8FC867C2B0DE}"/>
              </a:ext>
            </a:extLst>
          </p:cNvPr>
          <p:cNvPicPr>
            <a:picLocks noChangeAspect="1"/>
          </p:cNvPicPr>
          <p:nvPr/>
        </p:nvPicPr>
        <p:blipFill>
          <a:blip r:embed="rId2"/>
          <a:stretch>
            <a:fillRect/>
          </a:stretch>
        </p:blipFill>
        <p:spPr>
          <a:xfrm>
            <a:off x="3615239" y="4557086"/>
            <a:ext cx="4151396" cy="2114595"/>
          </a:xfrm>
          <a:prstGeom prst="rect">
            <a:avLst/>
          </a:prstGeom>
        </p:spPr>
      </p:pic>
      <p:sp>
        <p:nvSpPr>
          <p:cNvPr id="2" name="Slide Number Placeholder 1">
            <a:extLst>
              <a:ext uri="{FF2B5EF4-FFF2-40B4-BE49-F238E27FC236}">
                <a16:creationId xmlns:a16="http://schemas.microsoft.com/office/drawing/2014/main" id="{8689A2A1-E018-2EB9-AB22-FD8CC207947C}"/>
              </a:ext>
            </a:extLst>
          </p:cNvPr>
          <p:cNvSpPr>
            <a:spLocks noGrp="1"/>
          </p:cNvSpPr>
          <p:nvPr>
            <p:ph type="sldNum" sz="quarter" idx="12"/>
          </p:nvPr>
        </p:nvSpPr>
        <p:spPr/>
        <p:txBody>
          <a:bodyPr/>
          <a:lstStyle/>
          <a:p>
            <a:fld id="{E78D6F22-C38B-4922-9056-25853B06C35F}" type="slidenum">
              <a:rPr lang="en-GB" smtClean="0"/>
              <a:t>34</a:t>
            </a:fld>
            <a:endParaRPr lang="en-GB"/>
          </a:p>
        </p:txBody>
      </p:sp>
      <p:sp>
        <p:nvSpPr>
          <p:cNvPr id="5" name="Title 4">
            <a:extLst>
              <a:ext uri="{FF2B5EF4-FFF2-40B4-BE49-F238E27FC236}">
                <a16:creationId xmlns:a16="http://schemas.microsoft.com/office/drawing/2014/main" id="{673EBDB4-2427-1B93-4452-D1453060B809}"/>
              </a:ext>
            </a:extLst>
          </p:cNvPr>
          <p:cNvSpPr>
            <a:spLocks noGrp="1"/>
          </p:cNvSpPr>
          <p:nvPr>
            <p:ph type="title"/>
          </p:nvPr>
        </p:nvSpPr>
        <p:spPr/>
        <p:txBody>
          <a:bodyPr/>
          <a:lstStyle/>
          <a:p>
            <a:r>
              <a:rPr lang="nb-NO" dirty="0" err="1"/>
              <a:t>Geographical</a:t>
            </a:r>
            <a:r>
              <a:rPr lang="nb-NO" dirty="0"/>
              <a:t> </a:t>
            </a:r>
            <a:r>
              <a:rPr lang="nb-NO" dirty="0" err="1"/>
              <a:t>distribution</a:t>
            </a:r>
            <a:endParaRPr lang="nb-NO" dirty="0"/>
          </a:p>
        </p:txBody>
      </p:sp>
      <p:cxnSp>
        <p:nvCxnSpPr>
          <p:cNvPr id="15" name="Straight Arrow Connector 14">
            <a:extLst>
              <a:ext uri="{FF2B5EF4-FFF2-40B4-BE49-F238E27FC236}">
                <a16:creationId xmlns:a16="http://schemas.microsoft.com/office/drawing/2014/main" id="{E2A15B0F-99D7-294C-2435-C31D89B5F9DA}"/>
              </a:ext>
            </a:extLst>
          </p:cNvPr>
          <p:cNvCxnSpPr>
            <a:cxnSpLocks/>
          </p:cNvCxnSpPr>
          <p:nvPr/>
        </p:nvCxnSpPr>
        <p:spPr>
          <a:xfrm flipH="1" flipV="1">
            <a:off x="3140242" y="4099157"/>
            <a:ext cx="1143000" cy="761601"/>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8DDA62-6949-E527-388C-C7D4D78B4BC0}"/>
              </a:ext>
            </a:extLst>
          </p:cNvPr>
          <p:cNvCxnSpPr>
            <a:cxnSpLocks/>
          </p:cNvCxnSpPr>
          <p:nvPr/>
        </p:nvCxnSpPr>
        <p:spPr>
          <a:xfrm flipV="1">
            <a:off x="5654690" y="4006516"/>
            <a:ext cx="0" cy="854242"/>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ED6AB7-B7AE-D9D6-2E7D-4B500063E0FF}"/>
              </a:ext>
            </a:extLst>
          </p:cNvPr>
          <p:cNvCxnSpPr>
            <a:cxnSpLocks/>
          </p:cNvCxnSpPr>
          <p:nvPr/>
        </p:nvCxnSpPr>
        <p:spPr>
          <a:xfrm flipV="1">
            <a:off x="7363326" y="4295274"/>
            <a:ext cx="1696453" cy="794084"/>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7638FB7-DE45-F44B-79B2-AF88167D3DD0}"/>
              </a:ext>
            </a:extLst>
          </p:cNvPr>
          <p:cNvSpPr txBox="1"/>
          <p:nvPr/>
        </p:nvSpPr>
        <p:spPr>
          <a:xfrm>
            <a:off x="546309" y="4295274"/>
            <a:ext cx="2814360" cy="2031325"/>
          </a:xfrm>
          <a:prstGeom prst="rect">
            <a:avLst/>
          </a:prstGeom>
          <a:noFill/>
        </p:spPr>
        <p:txBody>
          <a:bodyPr wrap="square" rtlCol="0">
            <a:spAutoFit/>
          </a:bodyPr>
          <a:lstStyle/>
          <a:p>
            <a:r>
              <a:rPr lang="en-GB" dirty="0"/>
              <a:t>NB: This includes BC from Biomass </a:t>
            </a:r>
            <a:r>
              <a:rPr lang="en-GB" dirty="0" err="1"/>
              <a:t>burnig</a:t>
            </a:r>
            <a:r>
              <a:rPr lang="en-GB" dirty="0"/>
              <a:t>. Can influence regional trends, although the global </a:t>
            </a:r>
            <a:r>
              <a:rPr lang="en-GB" dirty="0" err="1"/>
              <a:t>RFari</a:t>
            </a:r>
            <a:r>
              <a:rPr lang="en-GB" dirty="0"/>
              <a:t> of BC-BB is small. Also keep in mind long range transport. </a:t>
            </a:r>
          </a:p>
        </p:txBody>
      </p:sp>
      <p:sp>
        <p:nvSpPr>
          <p:cNvPr id="28" name="TextBox 27">
            <a:extLst>
              <a:ext uri="{FF2B5EF4-FFF2-40B4-BE49-F238E27FC236}">
                <a16:creationId xmlns:a16="http://schemas.microsoft.com/office/drawing/2014/main" id="{85B5CCBE-7C64-DC10-BB43-763F2330436A}"/>
              </a:ext>
            </a:extLst>
          </p:cNvPr>
          <p:cNvSpPr txBox="1"/>
          <p:nvPr/>
        </p:nvSpPr>
        <p:spPr>
          <a:xfrm>
            <a:off x="8803105" y="4860758"/>
            <a:ext cx="2550695" cy="923330"/>
          </a:xfrm>
          <a:prstGeom prst="rect">
            <a:avLst/>
          </a:prstGeom>
          <a:noFill/>
        </p:spPr>
        <p:txBody>
          <a:bodyPr wrap="square" rtlCol="0">
            <a:spAutoFit/>
          </a:bodyPr>
          <a:lstStyle/>
          <a:p>
            <a:r>
              <a:rPr lang="en-GB" dirty="0"/>
              <a:t>South and Eastern Asia BC </a:t>
            </a:r>
            <a:r>
              <a:rPr lang="en-GB" dirty="0" err="1"/>
              <a:t>RFari</a:t>
            </a:r>
            <a:r>
              <a:rPr lang="en-GB" dirty="0"/>
              <a:t>  strengthening.</a:t>
            </a:r>
          </a:p>
        </p:txBody>
      </p:sp>
      <p:pic>
        <p:nvPicPr>
          <p:cNvPr id="7" name="Picture 6">
            <a:extLst>
              <a:ext uri="{FF2B5EF4-FFF2-40B4-BE49-F238E27FC236}">
                <a16:creationId xmlns:a16="http://schemas.microsoft.com/office/drawing/2014/main" id="{6FCE82B8-B010-D03C-5589-B39248761FF4}"/>
              </a:ext>
            </a:extLst>
          </p:cNvPr>
          <p:cNvPicPr>
            <a:picLocks noChangeAspect="1"/>
          </p:cNvPicPr>
          <p:nvPr/>
        </p:nvPicPr>
        <p:blipFill>
          <a:blip r:embed="rId3"/>
          <a:stretch>
            <a:fillRect/>
          </a:stretch>
        </p:blipFill>
        <p:spPr>
          <a:xfrm>
            <a:off x="221451" y="1178806"/>
            <a:ext cx="3349031" cy="2707394"/>
          </a:xfrm>
          <a:prstGeom prst="rect">
            <a:avLst/>
          </a:prstGeom>
        </p:spPr>
      </p:pic>
      <p:pic>
        <p:nvPicPr>
          <p:cNvPr id="10" name="Picture 9">
            <a:extLst>
              <a:ext uri="{FF2B5EF4-FFF2-40B4-BE49-F238E27FC236}">
                <a16:creationId xmlns:a16="http://schemas.microsoft.com/office/drawing/2014/main" id="{8E265EEF-8FCF-9BB6-B371-9713F39392D8}"/>
              </a:ext>
            </a:extLst>
          </p:cNvPr>
          <p:cNvPicPr>
            <a:picLocks noChangeAspect="1"/>
          </p:cNvPicPr>
          <p:nvPr/>
        </p:nvPicPr>
        <p:blipFill>
          <a:blip r:embed="rId4"/>
          <a:stretch>
            <a:fillRect/>
          </a:stretch>
        </p:blipFill>
        <p:spPr>
          <a:xfrm>
            <a:off x="3789106" y="1178806"/>
            <a:ext cx="3442951" cy="2776990"/>
          </a:xfrm>
          <a:prstGeom prst="rect">
            <a:avLst/>
          </a:prstGeom>
        </p:spPr>
      </p:pic>
      <p:pic>
        <p:nvPicPr>
          <p:cNvPr id="12" name="Picture 11">
            <a:extLst>
              <a:ext uri="{FF2B5EF4-FFF2-40B4-BE49-F238E27FC236}">
                <a16:creationId xmlns:a16="http://schemas.microsoft.com/office/drawing/2014/main" id="{F44850CD-E256-2A3F-F8ED-EB9962A19C49}"/>
              </a:ext>
            </a:extLst>
          </p:cNvPr>
          <p:cNvPicPr>
            <a:picLocks noChangeAspect="1"/>
          </p:cNvPicPr>
          <p:nvPr/>
        </p:nvPicPr>
        <p:blipFill>
          <a:blip r:embed="rId5"/>
          <a:stretch>
            <a:fillRect/>
          </a:stretch>
        </p:blipFill>
        <p:spPr>
          <a:xfrm>
            <a:off x="7647313" y="1213602"/>
            <a:ext cx="3457482" cy="2707395"/>
          </a:xfrm>
          <a:prstGeom prst="rect">
            <a:avLst/>
          </a:prstGeom>
        </p:spPr>
      </p:pic>
    </p:spTree>
    <p:extLst>
      <p:ext uri="{BB962C8B-B14F-4D97-AF65-F5344CB8AC3E}">
        <p14:creationId xmlns:p14="http://schemas.microsoft.com/office/powerpoint/2010/main" val="626928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058C2-29F5-F2C2-D43D-2045A0541EA9}"/>
              </a:ext>
            </a:extLst>
          </p:cNvPr>
          <p:cNvSpPr>
            <a:spLocks noGrp="1"/>
          </p:cNvSpPr>
          <p:nvPr>
            <p:ph type="sldNum" sz="quarter" idx="12"/>
          </p:nvPr>
        </p:nvSpPr>
        <p:spPr/>
        <p:txBody>
          <a:bodyPr/>
          <a:lstStyle/>
          <a:p>
            <a:fld id="{E78D6F22-C38B-4922-9056-25853B06C35F}" type="slidenum">
              <a:rPr lang="en-GB" smtClean="0"/>
              <a:t>35</a:t>
            </a:fld>
            <a:endParaRPr lang="en-GB"/>
          </a:p>
        </p:txBody>
      </p:sp>
      <p:sp>
        <p:nvSpPr>
          <p:cNvPr id="5" name="Title 4">
            <a:extLst>
              <a:ext uri="{FF2B5EF4-FFF2-40B4-BE49-F238E27FC236}">
                <a16:creationId xmlns:a16="http://schemas.microsoft.com/office/drawing/2014/main" id="{A231A558-0001-0CB9-78FD-9F46A0C48A99}"/>
              </a:ext>
            </a:extLst>
          </p:cNvPr>
          <p:cNvSpPr>
            <a:spLocks noGrp="1"/>
          </p:cNvSpPr>
          <p:nvPr>
            <p:ph type="title"/>
          </p:nvPr>
        </p:nvSpPr>
        <p:spPr/>
        <p:txBody>
          <a:bodyPr/>
          <a:lstStyle/>
          <a:p>
            <a:r>
              <a:rPr lang="en-GB" dirty="0" err="1"/>
              <a:t>RFari</a:t>
            </a:r>
            <a:r>
              <a:rPr lang="en-GB" dirty="0"/>
              <a:t> OA:</a:t>
            </a:r>
          </a:p>
        </p:txBody>
      </p:sp>
      <p:pic>
        <p:nvPicPr>
          <p:cNvPr id="17" name="Picture 16">
            <a:extLst>
              <a:ext uri="{FF2B5EF4-FFF2-40B4-BE49-F238E27FC236}">
                <a16:creationId xmlns:a16="http://schemas.microsoft.com/office/drawing/2014/main" id="{4DACE054-380B-2360-1A41-BD13DBD5088C}"/>
              </a:ext>
            </a:extLst>
          </p:cNvPr>
          <p:cNvPicPr>
            <a:picLocks noChangeAspect="1"/>
          </p:cNvPicPr>
          <p:nvPr/>
        </p:nvPicPr>
        <p:blipFill>
          <a:blip r:embed="rId3"/>
          <a:stretch>
            <a:fillRect/>
          </a:stretch>
        </p:blipFill>
        <p:spPr>
          <a:xfrm>
            <a:off x="7314959" y="5722406"/>
            <a:ext cx="4297019" cy="536655"/>
          </a:xfrm>
          <a:prstGeom prst="rect">
            <a:avLst/>
          </a:prstGeom>
        </p:spPr>
      </p:pic>
      <p:sp>
        <p:nvSpPr>
          <p:cNvPr id="19" name="TextBox 18">
            <a:extLst>
              <a:ext uri="{FF2B5EF4-FFF2-40B4-BE49-F238E27FC236}">
                <a16:creationId xmlns:a16="http://schemas.microsoft.com/office/drawing/2014/main" id="{FF13A2A2-709B-D491-E82E-80D2854BCF69}"/>
              </a:ext>
            </a:extLst>
          </p:cNvPr>
          <p:cNvSpPr txBox="1"/>
          <p:nvPr/>
        </p:nvSpPr>
        <p:spPr>
          <a:xfrm>
            <a:off x="7273098" y="6356352"/>
            <a:ext cx="4278358" cy="461665"/>
          </a:xfrm>
          <a:prstGeom prst="rect">
            <a:avLst/>
          </a:prstGeom>
          <a:noFill/>
        </p:spPr>
        <p:txBody>
          <a:bodyPr wrap="square">
            <a:spAutoFit/>
          </a:bodyPr>
          <a:lstStyle/>
          <a:p>
            <a:r>
              <a:rPr lang="en-US" sz="1200" dirty="0" err="1"/>
              <a:t>Hoesly</a:t>
            </a:r>
            <a:r>
              <a:rPr lang="en-US" sz="1200" dirty="0"/>
              <a:t> et al. 2018: Historical (1750–2014) anthropogenic emissions of reactive gases</a:t>
            </a:r>
            <a:endParaRPr lang="en-GB" sz="1200" dirty="0"/>
          </a:p>
        </p:txBody>
      </p:sp>
      <p:pic>
        <p:nvPicPr>
          <p:cNvPr id="6" name="Picture 5">
            <a:extLst>
              <a:ext uri="{FF2B5EF4-FFF2-40B4-BE49-F238E27FC236}">
                <a16:creationId xmlns:a16="http://schemas.microsoft.com/office/drawing/2014/main" id="{DC6D084E-0BE8-F0C0-3DAD-F8F36CF3336E}"/>
              </a:ext>
            </a:extLst>
          </p:cNvPr>
          <p:cNvPicPr>
            <a:picLocks noChangeAspect="1"/>
          </p:cNvPicPr>
          <p:nvPr/>
        </p:nvPicPr>
        <p:blipFill>
          <a:blip r:embed="rId4"/>
          <a:stretch>
            <a:fillRect/>
          </a:stretch>
        </p:blipFill>
        <p:spPr>
          <a:xfrm>
            <a:off x="7488227" y="2389187"/>
            <a:ext cx="3848100" cy="3209925"/>
          </a:xfrm>
          <a:prstGeom prst="rect">
            <a:avLst/>
          </a:prstGeom>
        </p:spPr>
      </p:pic>
      <p:pic>
        <p:nvPicPr>
          <p:cNvPr id="9" name="Picture 8">
            <a:extLst>
              <a:ext uri="{FF2B5EF4-FFF2-40B4-BE49-F238E27FC236}">
                <a16:creationId xmlns:a16="http://schemas.microsoft.com/office/drawing/2014/main" id="{F40A52F6-7B08-C741-C3DF-6AD27C908563}"/>
              </a:ext>
            </a:extLst>
          </p:cNvPr>
          <p:cNvPicPr>
            <a:picLocks noChangeAspect="1"/>
          </p:cNvPicPr>
          <p:nvPr/>
        </p:nvPicPr>
        <p:blipFill>
          <a:blip r:embed="rId5"/>
          <a:stretch>
            <a:fillRect/>
          </a:stretch>
        </p:blipFill>
        <p:spPr>
          <a:xfrm>
            <a:off x="7314959" y="280364"/>
            <a:ext cx="4489283" cy="1731068"/>
          </a:xfrm>
          <a:prstGeom prst="rect">
            <a:avLst/>
          </a:prstGeom>
        </p:spPr>
      </p:pic>
      <p:pic>
        <p:nvPicPr>
          <p:cNvPr id="13" name="Content Placeholder 12">
            <a:extLst>
              <a:ext uri="{FF2B5EF4-FFF2-40B4-BE49-F238E27FC236}">
                <a16:creationId xmlns:a16="http://schemas.microsoft.com/office/drawing/2014/main" id="{327882BF-5189-0533-8E3D-257A68693F31}"/>
              </a:ext>
            </a:extLst>
          </p:cNvPr>
          <p:cNvPicPr>
            <a:picLocks noGrp="1" noChangeAspect="1"/>
          </p:cNvPicPr>
          <p:nvPr>
            <p:ph sz="quarter" idx="14"/>
          </p:nvPr>
        </p:nvPicPr>
        <p:blipFill>
          <a:blip r:embed="rId6"/>
          <a:stretch>
            <a:fillRect/>
          </a:stretch>
        </p:blipFill>
        <p:spPr>
          <a:xfrm>
            <a:off x="442913" y="2114947"/>
            <a:ext cx="6205537" cy="3758406"/>
          </a:xfrm>
        </p:spPr>
      </p:pic>
    </p:spTree>
    <p:extLst>
      <p:ext uri="{BB962C8B-B14F-4D97-AF65-F5344CB8AC3E}">
        <p14:creationId xmlns:p14="http://schemas.microsoft.com/office/powerpoint/2010/main" val="2246734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1A4099-2106-EF2C-B4F5-2F2608956B4C}"/>
              </a:ext>
            </a:extLst>
          </p:cNvPr>
          <p:cNvPicPr>
            <a:picLocks noChangeAspect="1"/>
          </p:cNvPicPr>
          <p:nvPr/>
        </p:nvPicPr>
        <p:blipFill>
          <a:blip r:embed="rId2"/>
          <a:stretch>
            <a:fillRect/>
          </a:stretch>
        </p:blipFill>
        <p:spPr>
          <a:xfrm>
            <a:off x="2973040" y="4295274"/>
            <a:ext cx="4998277" cy="2516256"/>
          </a:xfrm>
          <a:prstGeom prst="rect">
            <a:avLst/>
          </a:prstGeom>
        </p:spPr>
      </p:pic>
      <p:sp>
        <p:nvSpPr>
          <p:cNvPr id="2" name="Slide Number Placeholder 1">
            <a:extLst>
              <a:ext uri="{FF2B5EF4-FFF2-40B4-BE49-F238E27FC236}">
                <a16:creationId xmlns:a16="http://schemas.microsoft.com/office/drawing/2014/main" id="{8689A2A1-E018-2EB9-AB22-FD8CC207947C}"/>
              </a:ext>
            </a:extLst>
          </p:cNvPr>
          <p:cNvSpPr>
            <a:spLocks noGrp="1"/>
          </p:cNvSpPr>
          <p:nvPr>
            <p:ph type="sldNum" sz="quarter" idx="12"/>
          </p:nvPr>
        </p:nvSpPr>
        <p:spPr/>
        <p:txBody>
          <a:bodyPr/>
          <a:lstStyle/>
          <a:p>
            <a:fld id="{E78D6F22-C38B-4922-9056-25853B06C35F}" type="slidenum">
              <a:rPr lang="en-GB" smtClean="0"/>
              <a:t>36</a:t>
            </a:fld>
            <a:endParaRPr lang="en-GB"/>
          </a:p>
        </p:txBody>
      </p:sp>
      <p:sp>
        <p:nvSpPr>
          <p:cNvPr id="5" name="Title 4">
            <a:extLst>
              <a:ext uri="{FF2B5EF4-FFF2-40B4-BE49-F238E27FC236}">
                <a16:creationId xmlns:a16="http://schemas.microsoft.com/office/drawing/2014/main" id="{673EBDB4-2427-1B93-4452-D1453060B809}"/>
              </a:ext>
            </a:extLst>
          </p:cNvPr>
          <p:cNvSpPr>
            <a:spLocks noGrp="1"/>
          </p:cNvSpPr>
          <p:nvPr>
            <p:ph type="title"/>
          </p:nvPr>
        </p:nvSpPr>
        <p:spPr/>
        <p:txBody>
          <a:bodyPr/>
          <a:lstStyle/>
          <a:p>
            <a:r>
              <a:rPr lang="nb-NO" dirty="0" err="1"/>
              <a:t>Geographical</a:t>
            </a:r>
            <a:r>
              <a:rPr lang="nb-NO" dirty="0"/>
              <a:t> </a:t>
            </a:r>
            <a:r>
              <a:rPr lang="nb-NO" dirty="0" err="1"/>
              <a:t>distribution</a:t>
            </a:r>
            <a:endParaRPr lang="nb-NO" dirty="0"/>
          </a:p>
        </p:txBody>
      </p:sp>
      <p:cxnSp>
        <p:nvCxnSpPr>
          <p:cNvPr id="15" name="Straight Arrow Connector 14">
            <a:extLst>
              <a:ext uri="{FF2B5EF4-FFF2-40B4-BE49-F238E27FC236}">
                <a16:creationId xmlns:a16="http://schemas.microsoft.com/office/drawing/2014/main" id="{E2A15B0F-99D7-294C-2435-C31D89B5F9DA}"/>
              </a:ext>
            </a:extLst>
          </p:cNvPr>
          <p:cNvCxnSpPr>
            <a:cxnSpLocks/>
          </p:cNvCxnSpPr>
          <p:nvPr/>
        </p:nvCxnSpPr>
        <p:spPr>
          <a:xfrm flipH="1" flipV="1">
            <a:off x="2683042" y="3916596"/>
            <a:ext cx="1178665" cy="775720"/>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8DDA62-6949-E527-388C-C7D4D78B4BC0}"/>
              </a:ext>
            </a:extLst>
          </p:cNvPr>
          <p:cNvCxnSpPr>
            <a:cxnSpLocks/>
          </p:cNvCxnSpPr>
          <p:nvPr/>
        </p:nvCxnSpPr>
        <p:spPr>
          <a:xfrm flipV="1">
            <a:off x="5654690" y="4006516"/>
            <a:ext cx="0" cy="598141"/>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ED6AB7-B7AE-D9D6-2E7D-4B500063E0FF}"/>
              </a:ext>
            </a:extLst>
          </p:cNvPr>
          <p:cNvCxnSpPr>
            <a:cxnSpLocks/>
          </p:cNvCxnSpPr>
          <p:nvPr/>
        </p:nvCxnSpPr>
        <p:spPr>
          <a:xfrm flipV="1">
            <a:off x="7641771" y="3916595"/>
            <a:ext cx="1311783" cy="944163"/>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68A12DD-9A72-8FDB-8F97-A3CC8691244D}"/>
              </a:ext>
            </a:extLst>
          </p:cNvPr>
          <p:cNvSpPr txBox="1"/>
          <p:nvPr/>
        </p:nvSpPr>
        <p:spPr>
          <a:xfrm>
            <a:off x="277346" y="4304456"/>
            <a:ext cx="2550695" cy="1384995"/>
          </a:xfrm>
          <a:prstGeom prst="rect">
            <a:avLst/>
          </a:prstGeom>
          <a:noFill/>
        </p:spPr>
        <p:txBody>
          <a:bodyPr wrap="square" rtlCol="0">
            <a:spAutoFit/>
          </a:bodyPr>
          <a:lstStyle/>
          <a:p>
            <a:r>
              <a:rPr lang="en-GB" sz="1200" dirty="0"/>
              <a:t>NB: This includes OA from Biomass burning. Can influence regional trends.</a:t>
            </a:r>
          </a:p>
          <a:p>
            <a:endParaRPr lang="en-GB" sz="1200" dirty="0"/>
          </a:p>
          <a:p>
            <a:r>
              <a:rPr lang="en-GB" sz="1200" dirty="0"/>
              <a:t>For </a:t>
            </a:r>
            <a:r>
              <a:rPr lang="en-GB" sz="1200" dirty="0" err="1"/>
              <a:t>OsloCTM</a:t>
            </a:r>
            <a:r>
              <a:rPr lang="en-GB" sz="1200" dirty="0"/>
              <a:t>: only primary organic aerosols from fossil fuel and biofuel (FFBF) is plotted here.</a:t>
            </a:r>
          </a:p>
        </p:txBody>
      </p:sp>
      <p:pic>
        <p:nvPicPr>
          <p:cNvPr id="14" name="Picture 13">
            <a:extLst>
              <a:ext uri="{FF2B5EF4-FFF2-40B4-BE49-F238E27FC236}">
                <a16:creationId xmlns:a16="http://schemas.microsoft.com/office/drawing/2014/main" id="{D0EE65BE-3CD5-57DC-2E57-9B879C42E835}"/>
              </a:ext>
            </a:extLst>
          </p:cNvPr>
          <p:cNvPicPr>
            <a:picLocks noChangeAspect="1"/>
          </p:cNvPicPr>
          <p:nvPr/>
        </p:nvPicPr>
        <p:blipFill>
          <a:blip r:embed="rId3"/>
          <a:stretch>
            <a:fillRect/>
          </a:stretch>
        </p:blipFill>
        <p:spPr>
          <a:xfrm>
            <a:off x="7487338" y="1102727"/>
            <a:ext cx="4574331" cy="2762779"/>
          </a:xfrm>
          <a:prstGeom prst="rect">
            <a:avLst/>
          </a:prstGeom>
        </p:spPr>
      </p:pic>
      <p:pic>
        <p:nvPicPr>
          <p:cNvPr id="19" name="Picture 18">
            <a:extLst>
              <a:ext uri="{FF2B5EF4-FFF2-40B4-BE49-F238E27FC236}">
                <a16:creationId xmlns:a16="http://schemas.microsoft.com/office/drawing/2014/main" id="{3F73569D-1D8E-C183-0F3D-2B10F3ADD7CA}"/>
              </a:ext>
            </a:extLst>
          </p:cNvPr>
          <p:cNvPicPr>
            <a:picLocks noChangeAspect="1"/>
          </p:cNvPicPr>
          <p:nvPr/>
        </p:nvPicPr>
        <p:blipFill>
          <a:blip r:embed="rId4"/>
          <a:stretch>
            <a:fillRect/>
          </a:stretch>
        </p:blipFill>
        <p:spPr>
          <a:xfrm>
            <a:off x="3763906" y="1043620"/>
            <a:ext cx="3575847" cy="2857981"/>
          </a:xfrm>
          <a:prstGeom prst="rect">
            <a:avLst/>
          </a:prstGeom>
        </p:spPr>
      </p:pic>
      <p:pic>
        <p:nvPicPr>
          <p:cNvPr id="22" name="Picture 21">
            <a:extLst>
              <a:ext uri="{FF2B5EF4-FFF2-40B4-BE49-F238E27FC236}">
                <a16:creationId xmlns:a16="http://schemas.microsoft.com/office/drawing/2014/main" id="{02C9D031-0EAE-73D0-42BF-4C0E1DE1C5CC}"/>
              </a:ext>
            </a:extLst>
          </p:cNvPr>
          <p:cNvPicPr>
            <a:picLocks noChangeAspect="1"/>
          </p:cNvPicPr>
          <p:nvPr/>
        </p:nvPicPr>
        <p:blipFill>
          <a:blip r:embed="rId5"/>
          <a:stretch>
            <a:fillRect/>
          </a:stretch>
        </p:blipFill>
        <p:spPr>
          <a:xfrm>
            <a:off x="114266" y="981309"/>
            <a:ext cx="3575847" cy="2845334"/>
          </a:xfrm>
          <a:prstGeom prst="rect">
            <a:avLst/>
          </a:prstGeom>
        </p:spPr>
      </p:pic>
    </p:spTree>
    <p:extLst>
      <p:ext uri="{BB962C8B-B14F-4D97-AF65-F5344CB8AC3E}">
        <p14:creationId xmlns:p14="http://schemas.microsoft.com/office/powerpoint/2010/main" val="125070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058C2-29F5-F2C2-D43D-2045A0541EA9}"/>
              </a:ext>
            </a:extLst>
          </p:cNvPr>
          <p:cNvSpPr>
            <a:spLocks noGrp="1"/>
          </p:cNvSpPr>
          <p:nvPr>
            <p:ph type="sldNum" sz="quarter" idx="12"/>
          </p:nvPr>
        </p:nvSpPr>
        <p:spPr/>
        <p:txBody>
          <a:bodyPr/>
          <a:lstStyle/>
          <a:p>
            <a:fld id="{E78D6F22-C38B-4922-9056-25853B06C35F}" type="slidenum">
              <a:rPr lang="en-GB" smtClean="0"/>
              <a:t>37</a:t>
            </a:fld>
            <a:endParaRPr lang="en-GB"/>
          </a:p>
        </p:txBody>
      </p:sp>
      <p:sp>
        <p:nvSpPr>
          <p:cNvPr id="3" name="Content Placeholder 2">
            <a:extLst>
              <a:ext uri="{FF2B5EF4-FFF2-40B4-BE49-F238E27FC236}">
                <a16:creationId xmlns:a16="http://schemas.microsoft.com/office/drawing/2014/main" id="{DE9D20A0-376B-11E7-3F92-ED482170C126}"/>
              </a:ext>
            </a:extLst>
          </p:cNvPr>
          <p:cNvSpPr>
            <a:spLocks noGrp="1"/>
          </p:cNvSpPr>
          <p:nvPr>
            <p:ph sz="half" idx="2"/>
          </p:nvPr>
        </p:nvSpPr>
        <p:spPr>
          <a:xfrm>
            <a:off x="7582393" y="768846"/>
            <a:ext cx="4028445" cy="5447804"/>
          </a:xfrm>
        </p:spPr>
        <p:txBody>
          <a:bodyPr/>
          <a:lstStyle/>
          <a:p>
            <a:r>
              <a:rPr lang="en-GB" dirty="0"/>
              <a:t>Note: No split in fine mode and coarse mode in CMIP6 and </a:t>
            </a:r>
            <a:r>
              <a:rPr lang="en-GB" dirty="0" err="1"/>
              <a:t>AeroCom</a:t>
            </a:r>
            <a:r>
              <a:rPr lang="en-GB" dirty="0"/>
              <a:t> model results.</a:t>
            </a:r>
          </a:p>
          <a:p>
            <a:endParaRPr lang="en-GB" dirty="0"/>
          </a:p>
          <a:p>
            <a:r>
              <a:rPr lang="en-GB" dirty="0" err="1"/>
              <a:t>OsloCTM</a:t>
            </a:r>
            <a:r>
              <a:rPr lang="en-GB" dirty="0"/>
              <a:t> results is for fine mode aerosol only.</a:t>
            </a:r>
          </a:p>
        </p:txBody>
      </p:sp>
      <p:pic>
        <p:nvPicPr>
          <p:cNvPr id="12" name="Content Placeholder 7">
            <a:extLst>
              <a:ext uri="{FF2B5EF4-FFF2-40B4-BE49-F238E27FC236}">
                <a16:creationId xmlns:a16="http://schemas.microsoft.com/office/drawing/2014/main" id="{F607235D-B5E0-0B2A-7B0B-E88C1CA85D73}"/>
              </a:ext>
            </a:extLst>
          </p:cNvPr>
          <p:cNvPicPr>
            <a:picLocks noGrp="1" noChangeAspect="1"/>
          </p:cNvPicPr>
          <p:nvPr>
            <p:ph sz="quarter" idx="14"/>
          </p:nvPr>
        </p:nvPicPr>
        <p:blipFill>
          <a:blip r:embed="rId3"/>
          <a:stretch>
            <a:fillRect/>
          </a:stretch>
        </p:blipFill>
        <p:spPr>
          <a:xfrm>
            <a:off x="442913" y="2028566"/>
            <a:ext cx="6205537" cy="3931167"/>
          </a:xfrm>
        </p:spPr>
      </p:pic>
      <p:sp>
        <p:nvSpPr>
          <p:cNvPr id="5" name="Title 4">
            <a:extLst>
              <a:ext uri="{FF2B5EF4-FFF2-40B4-BE49-F238E27FC236}">
                <a16:creationId xmlns:a16="http://schemas.microsoft.com/office/drawing/2014/main" id="{A231A558-0001-0CB9-78FD-9F46A0C48A99}"/>
              </a:ext>
            </a:extLst>
          </p:cNvPr>
          <p:cNvSpPr>
            <a:spLocks noGrp="1"/>
          </p:cNvSpPr>
          <p:nvPr>
            <p:ph type="title"/>
          </p:nvPr>
        </p:nvSpPr>
        <p:spPr/>
        <p:txBody>
          <a:bodyPr/>
          <a:lstStyle/>
          <a:p>
            <a:r>
              <a:rPr lang="en-GB" dirty="0" err="1"/>
              <a:t>RFari</a:t>
            </a:r>
            <a:r>
              <a:rPr lang="en-GB" dirty="0"/>
              <a:t> NO3:</a:t>
            </a:r>
          </a:p>
        </p:txBody>
      </p:sp>
      <p:pic>
        <p:nvPicPr>
          <p:cNvPr id="17" name="Picture 16">
            <a:extLst>
              <a:ext uri="{FF2B5EF4-FFF2-40B4-BE49-F238E27FC236}">
                <a16:creationId xmlns:a16="http://schemas.microsoft.com/office/drawing/2014/main" id="{4DACE054-380B-2360-1A41-BD13DBD5088C}"/>
              </a:ext>
            </a:extLst>
          </p:cNvPr>
          <p:cNvPicPr>
            <a:picLocks noChangeAspect="1"/>
          </p:cNvPicPr>
          <p:nvPr/>
        </p:nvPicPr>
        <p:blipFill>
          <a:blip r:embed="rId4"/>
          <a:stretch>
            <a:fillRect/>
          </a:stretch>
        </p:blipFill>
        <p:spPr>
          <a:xfrm>
            <a:off x="7452068" y="5552499"/>
            <a:ext cx="4297019" cy="536655"/>
          </a:xfrm>
          <a:prstGeom prst="rect">
            <a:avLst/>
          </a:prstGeom>
        </p:spPr>
      </p:pic>
      <p:sp>
        <p:nvSpPr>
          <p:cNvPr id="19" name="TextBox 18">
            <a:extLst>
              <a:ext uri="{FF2B5EF4-FFF2-40B4-BE49-F238E27FC236}">
                <a16:creationId xmlns:a16="http://schemas.microsoft.com/office/drawing/2014/main" id="{FF13A2A2-709B-D491-E82E-80D2854BCF69}"/>
              </a:ext>
            </a:extLst>
          </p:cNvPr>
          <p:cNvSpPr txBox="1"/>
          <p:nvPr/>
        </p:nvSpPr>
        <p:spPr>
          <a:xfrm>
            <a:off x="7273098" y="6356352"/>
            <a:ext cx="4278358" cy="461665"/>
          </a:xfrm>
          <a:prstGeom prst="rect">
            <a:avLst/>
          </a:prstGeom>
          <a:noFill/>
        </p:spPr>
        <p:txBody>
          <a:bodyPr wrap="square">
            <a:spAutoFit/>
          </a:bodyPr>
          <a:lstStyle/>
          <a:p>
            <a:r>
              <a:rPr lang="en-US" sz="1200" dirty="0" err="1"/>
              <a:t>Hoesly</a:t>
            </a:r>
            <a:r>
              <a:rPr lang="en-US" sz="1200" dirty="0"/>
              <a:t> et al. 2018: Historical (1750–2014) anthropogenic emissions of reactive gases</a:t>
            </a:r>
            <a:endParaRPr lang="en-GB" sz="1200" dirty="0"/>
          </a:p>
        </p:txBody>
      </p:sp>
      <p:pic>
        <p:nvPicPr>
          <p:cNvPr id="6" name="Picture 5">
            <a:extLst>
              <a:ext uri="{FF2B5EF4-FFF2-40B4-BE49-F238E27FC236}">
                <a16:creationId xmlns:a16="http://schemas.microsoft.com/office/drawing/2014/main" id="{395269FB-811E-BDEA-8C97-D3A3E149EAFD}"/>
              </a:ext>
            </a:extLst>
          </p:cNvPr>
          <p:cNvPicPr>
            <a:picLocks noChangeAspect="1"/>
          </p:cNvPicPr>
          <p:nvPr/>
        </p:nvPicPr>
        <p:blipFill>
          <a:blip r:embed="rId5"/>
          <a:stretch>
            <a:fillRect/>
          </a:stretch>
        </p:blipFill>
        <p:spPr>
          <a:xfrm>
            <a:off x="9673388" y="3529024"/>
            <a:ext cx="2382254" cy="2063804"/>
          </a:xfrm>
          <a:prstGeom prst="rect">
            <a:avLst/>
          </a:prstGeom>
        </p:spPr>
      </p:pic>
      <p:pic>
        <p:nvPicPr>
          <p:cNvPr id="8" name="Picture 7">
            <a:extLst>
              <a:ext uri="{FF2B5EF4-FFF2-40B4-BE49-F238E27FC236}">
                <a16:creationId xmlns:a16="http://schemas.microsoft.com/office/drawing/2014/main" id="{39959624-BE85-786B-93AE-4DCD85BA7462}"/>
              </a:ext>
            </a:extLst>
          </p:cNvPr>
          <p:cNvPicPr>
            <a:picLocks noChangeAspect="1"/>
          </p:cNvPicPr>
          <p:nvPr/>
        </p:nvPicPr>
        <p:blipFill>
          <a:blip r:embed="rId6"/>
          <a:stretch>
            <a:fillRect/>
          </a:stretch>
        </p:blipFill>
        <p:spPr>
          <a:xfrm>
            <a:off x="7196633" y="3524128"/>
            <a:ext cx="2476755" cy="2097660"/>
          </a:xfrm>
          <a:prstGeom prst="rect">
            <a:avLst/>
          </a:prstGeom>
        </p:spPr>
      </p:pic>
    </p:spTree>
    <p:extLst>
      <p:ext uri="{BB962C8B-B14F-4D97-AF65-F5344CB8AC3E}">
        <p14:creationId xmlns:p14="http://schemas.microsoft.com/office/powerpoint/2010/main" val="3276109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0B48A7-CA4C-E65E-D0F8-CB2E928899BB}"/>
              </a:ext>
            </a:extLst>
          </p:cNvPr>
          <p:cNvPicPr>
            <a:picLocks noChangeAspect="1"/>
          </p:cNvPicPr>
          <p:nvPr/>
        </p:nvPicPr>
        <p:blipFill>
          <a:blip r:embed="rId2"/>
          <a:stretch>
            <a:fillRect/>
          </a:stretch>
        </p:blipFill>
        <p:spPr>
          <a:xfrm>
            <a:off x="3515063" y="4561411"/>
            <a:ext cx="4162879" cy="2117203"/>
          </a:xfrm>
          <a:prstGeom prst="rect">
            <a:avLst/>
          </a:prstGeom>
        </p:spPr>
      </p:pic>
      <p:sp>
        <p:nvSpPr>
          <p:cNvPr id="2" name="Slide Number Placeholder 1">
            <a:extLst>
              <a:ext uri="{FF2B5EF4-FFF2-40B4-BE49-F238E27FC236}">
                <a16:creationId xmlns:a16="http://schemas.microsoft.com/office/drawing/2014/main" id="{8689A2A1-E018-2EB9-AB22-FD8CC207947C}"/>
              </a:ext>
            </a:extLst>
          </p:cNvPr>
          <p:cNvSpPr>
            <a:spLocks noGrp="1"/>
          </p:cNvSpPr>
          <p:nvPr>
            <p:ph type="sldNum" sz="quarter" idx="12"/>
          </p:nvPr>
        </p:nvSpPr>
        <p:spPr/>
        <p:txBody>
          <a:bodyPr/>
          <a:lstStyle/>
          <a:p>
            <a:fld id="{E78D6F22-C38B-4922-9056-25853B06C35F}" type="slidenum">
              <a:rPr lang="en-GB" smtClean="0"/>
              <a:t>38</a:t>
            </a:fld>
            <a:endParaRPr lang="en-GB"/>
          </a:p>
        </p:txBody>
      </p:sp>
      <p:sp>
        <p:nvSpPr>
          <p:cNvPr id="5" name="Title 4">
            <a:extLst>
              <a:ext uri="{FF2B5EF4-FFF2-40B4-BE49-F238E27FC236}">
                <a16:creationId xmlns:a16="http://schemas.microsoft.com/office/drawing/2014/main" id="{673EBDB4-2427-1B93-4452-D1453060B809}"/>
              </a:ext>
            </a:extLst>
          </p:cNvPr>
          <p:cNvSpPr>
            <a:spLocks noGrp="1"/>
          </p:cNvSpPr>
          <p:nvPr>
            <p:ph type="title"/>
          </p:nvPr>
        </p:nvSpPr>
        <p:spPr/>
        <p:txBody>
          <a:bodyPr/>
          <a:lstStyle/>
          <a:p>
            <a:r>
              <a:rPr lang="nb-NO" dirty="0" err="1"/>
              <a:t>Geographical</a:t>
            </a:r>
            <a:r>
              <a:rPr lang="nb-NO" dirty="0"/>
              <a:t> </a:t>
            </a:r>
            <a:r>
              <a:rPr lang="nb-NO" dirty="0" err="1"/>
              <a:t>distribution</a:t>
            </a:r>
            <a:endParaRPr lang="nb-NO" dirty="0"/>
          </a:p>
        </p:txBody>
      </p:sp>
      <p:cxnSp>
        <p:nvCxnSpPr>
          <p:cNvPr id="15" name="Straight Arrow Connector 14">
            <a:extLst>
              <a:ext uri="{FF2B5EF4-FFF2-40B4-BE49-F238E27FC236}">
                <a16:creationId xmlns:a16="http://schemas.microsoft.com/office/drawing/2014/main" id="{E2A15B0F-99D7-294C-2435-C31D89B5F9DA}"/>
              </a:ext>
            </a:extLst>
          </p:cNvPr>
          <p:cNvCxnSpPr>
            <a:cxnSpLocks/>
          </p:cNvCxnSpPr>
          <p:nvPr/>
        </p:nvCxnSpPr>
        <p:spPr>
          <a:xfrm flipH="1" flipV="1">
            <a:off x="2683042" y="3916596"/>
            <a:ext cx="1600200" cy="944162"/>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8DDA62-6949-E527-388C-C7D4D78B4BC0}"/>
              </a:ext>
            </a:extLst>
          </p:cNvPr>
          <p:cNvCxnSpPr>
            <a:cxnSpLocks/>
          </p:cNvCxnSpPr>
          <p:nvPr/>
        </p:nvCxnSpPr>
        <p:spPr>
          <a:xfrm flipV="1">
            <a:off x="5654690" y="4006516"/>
            <a:ext cx="0" cy="854242"/>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ED6AB7-B7AE-D9D6-2E7D-4B500063E0FF}"/>
              </a:ext>
            </a:extLst>
          </p:cNvPr>
          <p:cNvCxnSpPr>
            <a:cxnSpLocks/>
          </p:cNvCxnSpPr>
          <p:nvPr/>
        </p:nvCxnSpPr>
        <p:spPr>
          <a:xfrm flipV="1">
            <a:off x="7363326" y="4295274"/>
            <a:ext cx="1696453" cy="794084"/>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507E55F-733F-38D0-64CC-8D50BACE9A1B}"/>
              </a:ext>
            </a:extLst>
          </p:cNvPr>
          <p:cNvPicPr>
            <a:picLocks noChangeAspect="1"/>
          </p:cNvPicPr>
          <p:nvPr/>
        </p:nvPicPr>
        <p:blipFill>
          <a:blip r:embed="rId3"/>
          <a:stretch>
            <a:fillRect/>
          </a:stretch>
        </p:blipFill>
        <p:spPr>
          <a:xfrm>
            <a:off x="7598441" y="1075286"/>
            <a:ext cx="4593559" cy="2841310"/>
          </a:xfrm>
          <a:prstGeom prst="rect">
            <a:avLst/>
          </a:prstGeom>
        </p:spPr>
      </p:pic>
      <p:pic>
        <p:nvPicPr>
          <p:cNvPr id="12" name="Picture 11">
            <a:extLst>
              <a:ext uri="{FF2B5EF4-FFF2-40B4-BE49-F238E27FC236}">
                <a16:creationId xmlns:a16="http://schemas.microsoft.com/office/drawing/2014/main" id="{D672775D-1147-A74D-A403-AD8DC224C215}"/>
              </a:ext>
            </a:extLst>
          </p:cNvPr>
          <p:cNvPicPr>
            <a:picLocks noChangeAspect="1"/>
          </p:cNvPicPr>
          <p:nvPr/>
        </p:nvPicPr>
        <p:blipFill>
          <a:blip r:embed="rId4"/>
          <a:stretch>
            <a:fillRect/>
          </a:stretch>
        </p:blipFill>
        <p:spPr>
          <a:xfrm>
            <a:off x="3967526" y="1114012"/>
            <a:ext cx="3470020" cy="2802584"/>
          </a:xfrm>
          <a:prstGeom prst="rect">
            <a:avLst/>
          </a:prstGeom>
        </p:spPr>
      </p:pic>
      <p:pic>
        <p:nvPicPr>
          <p:cNvPr id="14" name="Picture 13">
            <a:extLst>
              <a:ext uri="{FF2B5EF4-FFF2-40B4-BE49-F238E27FC236}">
                <a16:creationId xmlns:a16="http://schemas.microsoft.com/office/drawing/2014/main" id="{0923A3B4-1D88-8B37-9159-348B046B22F9}"/>
              </a:ext>
            </a:extLst>
          </p:cNvPr>
          <p:cNvPicPr>
            <a:picLocks noChangeAspect="1"/>
          </p:cNvPicPr>
          <p:nvPr/>
        </p:nvPicPr>
        <p:blipFill>
          <a:blip r:embed="rId5"/>
          <a:stretch>
            <a:fillRect/>
          </a:stretch>
        </p:blipFill>
        <p:spPr>
          <a:xfrm>
            <a:off x="226370" y="1139747"/>
            <a:ext cx="3470020" cy="2826702"/>
          </a:xfrm>
          <a:prstGeom prst="rect">
            <a:avLst/>
          </a:prstGeom>
        </p:spPr>
      </p:pic>
    </p:spTree>
    <p:extLst>
      <p:ext uri="{BB962C8B-B14F-4D97-AF65-F5344CB8AC3E}">
        <p14:creationId xmlns:p14="http://schemas.microsoft.com/office/powerpoint/2010/main" val="263689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2B9927-4BFE-F126-A29E-0E0D2ED3BA35}"/>
              </a:ext>
            </a:extLst>
          </p:cNvPr>
          <p:cNvSpPr>
            <a:spLocks noGrp="1"/>
          </p:cNvSpPr>
          <p:nvPr>
            <p:ph type="sldNum" sz="quarter" idx="12"/>
          </p:nvPr>
        </p:nvSpPr>
        <p:spPr/>
        <p:txBody>
          <a:bodyPr/>
          <a:lstStyle/>
          <a:p>
            <a:fld id="{E78D6F22-C38B-4922-9056-25853B06C35F}" type="slidenum">
              <a:rPr lang="en-GB" smtClean="0"/>
              <a:t>39</a:t>
            </a:fld>
            <a:endParaRPr lang="en-GB"/>
          </a:p>
        </p:txBody>
      </p:sp>
      <p:pic>
        <p:nvPicPr>
          <p:cNvPr id="6" name="Content Placeholder 5">
            <a:extLst>
              <a:ext uri="{FF2B5EF4-FFF2-40B4-BE49-F238E27FC236}">
                <a16:creationId xmlns:a16="http://schemas.microsoft.com/office/drawing/2014/main" id="{A04043CC-9BEB-66B3-7070-F56AC480CF29}"/>
              </a:ext>
            </a:extLst>
          </p:cNvPr>
          <p:cNvPicPr>
            <a:picLocks noGrp="1" noChangeAspect="1"/>
          </p:cNvPicPr>
          <p:nvPr>
            <p:ph sz="quarter" idx="14"/>
          </p:nvPr>
        </p:nvPicPr>
        <p:blipFill>
          <a:blip r:embed="rId3"/>
          <a:stretch>
            <a:fillRect/>
          </a:stretch>
        </p:blipFill>
        <p:spPr>
          <a:xfrm>
            <a:off x="371271" y="1614521"/>
            <a:ext cx="11167952" cy="3628958"/>
          </a:xfrm>
        </p:spPr>
      </p:pic>
      <p:sp>
        <p:nvSpPr>
          <p:cNvPr id="4" name="Title 3">
            <a:extLst>
              <a:ext uri="{FF2B5EF4-FFF2-40B4-BE49-F238E27FC236}">
                <a16:creationId xmlns:a16="http://schemas.microsoft.com/office/drawing/2014/main" id="{54333779-5B1D-8AEF-7D19-9D8C63FF6A6A}"/>
              </a:ext>
            </a:extLst>
          </p:cNvPr>
          <p:cNvSpPr>
            <a:spLocks noGrp="1"/>
          </p:cNvSpPr>
          <p:nvPr>
            <p:ph type="title"/>
          </p:nvPr>
        </p:nvSpPr>
        <p:spPr>
          <a:xfrm>
            <a:off x="440976" y="544511"/>
            <a:ext cx="11167952" cy="881695"/>
          </a:xfrm>
        </p:spPr>
        <p:txBody>
          <a:bodyPr/>
          <a:lstStyle/>
          <a:p>
            <a:r>
              <a:rPr lang="nb-NO" dirty="0" err="1"/>
              <a:t>Compare</a:t>
            </a:r>
            <a:r>
              <a:rPr lang="nb-NO" dirty="0"/>
              <a:t> </a:t>
            </a:r>
            <a:r>
              <a:rPr lang="nb-NO" dirty="0" err="1"/>
              <a:t>RFaci</a:t>
            </a:r>
            <a:r>
              <a:rPr lang="nb-NO" dirty="0"/>
              <a:t> </a:t>
            </a:r>
            <a:r>
              <a:rPr lang="nb-NO" dirty="0" err="1"/>
              <a:t>results</a:t>
            </a:r>
            <a:r>
              <a:rPr lang="nb-NO" dirty="0"/>
              <a:t> to </a:t>
            </a:r>
            <a:r>
              <a:rPr lang="nb-NO" dirty="0" err="1"/>
              <a:t>ERFaci</a:t>
            </a:r>
            <a:r>
              <a:rPr lang="nb-NO" dirty="0"/>
              <a:t> from RFMIP</a:t>
            </a:r>
            <a:endParaRPr lang="en-GB" dirty="0"/>
          </a:p>
        </p:txBody>
      </p:sp>
      <p:sp>
        <p:nvSpPr>
          <p:cNvPr id="3" name="Rectangle 2">
            <a:extLst>
              <a:ext uri="{FF2B5EF4-FFF2-40B4-BE49-F238E27FC236}">
                <a16:creationId xmlns:a16="http://schemas.microsoft.com/office/drawing/2014/main" id="{97C9C69A-545A-3C69-D346-62BA5C8F7441}"/>
              </a:ext>
            </a:extLst>
          </p:cNvPr>
          <p:cNvSpPr/>
          <p:nvPr/>
        </p:nvSpPr>
        <p:spPr>
          <a:xfrm>
            <a:off x="0" y="5431794"/>
            <a:ext cx="12192000" cy="1490621"/>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16DADAF3-0EE5-D170-91BC-35E210F2B206}"/>
              </a:ext>
            </a:extLst>
          </p:cNvPr>
          <p:cNvSpPr txBox="1"/>
          <p:nvPr/>
        </p:nvSpPr>
        <p:spPr>
          <a:xfrm>
            <a:off x="97371" y="6438134"/>
            <a:ext cx="11999495" cy="461665"/>
          </a:xfrm>
          <a:prstGeom prst="rect">
            <a:avLst/>
          </a:prstGeom>
          <a:noFill/>
        </p:spPr>
        <p:txBody>
          <a:bodyPr wrap="square">
            <a:spAutoFit/>
          </a:bodyPr>
          <a:lstStyle/>
          <a:p>
            <a:r>
              <a:rPr lang="en-US" sz="1200" dirty="0" err="1"/>
              <a:t>ERFari</a:t>
            </a:r>
            <a:r>
              <a:rPr lang="en-US" sz="1200" dirty="0"/>
              <a:t> data from RFMIP: Smith, C. J., Harris, G. R., Palmer, M. D., </a:t>
            </a:r>
            <a:r>
              <a:rPr lang="en-US" sz="1200" dirty="0" err="1"/>
              <a:t>Bellouin</a:t>
            </a:r>
            <a:r>
              <a:rPr lang="en-US" sz="1200" dirty="0"/>
              <a:t>, N., Collins, W., Myhre, G., et al. (2021). Energy budget constraints on the time history of aerosol forcing and climate sensitivity. Journal of Geophysical Research: Atmospheres</a:t>
            </a:r>
            <a:endParaRPr lang="en-GB" sz="1200" dirty="0"/>
          </a:p>
        </p:txBody>
      </p:sp>
      <p:sp>
        <p:nvSpPr>
          <p:cNvPr id="7" name="TextBox 6">
            <a:extLst>
              <a:ext uri="{FF2B5EF4-FFF2-40B4-BE49-F238E27FC236}">
                <a16:creationId xmlns:a16="http://schemas.microsoft.com/office/drawing/2014/main" id="{02E425B5-A9D0-6AE9-E0E9-D3813BBBEA0B}"/>
              </a:ext>
            </a:extLst>
          </p:cNvPr>
          <p:cNvSpPr txBox="1"/>
          <p:nvPr/>
        </p:nvSpPr>
        <p:spPr>
          <a:xfrm>
            <a:off x="97371" y="5431794"/>
            <a:ext cx="11999495" cy="923330"/>
          </a:xfrm>
          <a:prstGeom prst="rect">
            <a:avLst/>
          </a:prstGeom>
          <a:noFill/>
        </p:spPr>
        <p:txBody>
          <a:bodyPr wrap="square" rtlCol="0">
            <a:spAutoFit/>
          </a:bodyPr>
          <a:lstStyle/>
          <a:p>
            <a:r>
              <a:rPr lang="en-GB" dirty="0"/>
              <a:t>Note: RF and ERF for the same models, but not the same simulations.</a:t>
            </a:r>
          </a:p>
          <a:p>
            <a:pPr marL="285750" indent="-285750">
              <a:buFont typeface="Arial" panose="020B0604020202020204" pitchFamily="34" charset="0"/>
              <a:buChar char="•"/>
            </a:pPr>
            <a:r>
              <a:rPr lang="en-GB" dirty="0"/>
              <a:t>Indication of stronger adjustments in some models, but </a:t>
            </a:r>
            <a:r>
              <a:rPr lang="en-GB" dirty="0" err="1"/>
              <a:t>RFaci</a:t>
            </a:r>
            <a:r>
              <a:rPr lang="en-GB" dirty="0"/>
              <a:t> (“</a:t>
            </a:r>
            <a:r>
              <a:rPr lang="nb-NO" dirty="0" err="1"/>
              <a:t>Twomey</a:t>
            </a:r>
            <a:r>
              <a:rPr lang="nb-NO" dirty="0"/>
              <a:t> </a:t>
            </a:r>
            <a:r>
              <a:rPr lang="nb-NO" dirty="0" err="1"/>
              <a:t>effect</a:t>
            </a:r>
            <a:r>
              <a:rPr lang="en-GB" dirty="0"/>
              <a:t>”) calculation within models can be quite different.</a:t>
            </a:r>
          </a:p>
        </p:txBody>
      </p:sp>
    </p:spTree>
    <p:extLst>
      <p:ext uri="{BB962C8B-B14F-4D97-AF65-F5344CB8AC3E}">
        <p14:creationId xmlns:p14="http://schemas.microsoft.com/office/powerpoint/2010/main" val="178818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B82B2-2AFF-4E7E-41BF-9900AECBF72C}"/>
              </a:ext>
            </a:extLst>
          </p:cNvPr>
          <p:cNvSpPr>
            <a:spLocks noGrp="1"/>
          </p:cNvSpPr>
          <p:nvPr>
            <p:ph type="sldNum" sz="quarter" idx="12"/>
          </p:nvPr>
        </p:nvSpPr>
        <p:spPr/>
        <p:txBody>
          <a:bodyPr/>
          <a:lstStyle/>
          <a:p>
            <a:fld id="{E78D6F22-C38B-4922-9056-25853B06C35F}" type="slidenum">
              <a:rPr lang="en-GB" smtClean="0"/>
              <a:t>4</a:t>
            </a:fld>
            <a:endParaRPr lang="en-GB"/>
          </a:p>
        </p:txBody>
      </p:sp>
      <p:sp>
        <p:nvSpPr>
          <p:cNvPr id="3" name="Content Placeholder 2">
            <a:extLst>
              <a:ext uri="{FF2B5EF4-FFF2-40B4-BE49-F238E27FC236}">
                <a16:creationId xmlns:a16="http://schemas.microsoft.com/office/drawing/2014/main" id="{9E07AE60-DDCB-14AB-2B64-5845F97E2887}"/>
              </a:ext>
            </a:extLst>
          </p:cNvPr>
          <p:cNvSpPr>
            <a:spLocks noGrp="1"/>
          </p:cNvSpPr>
          <p:nvPr>
            <p:ph sz="quarter" idx="14"/>
          </p:nvPr>
        </p:nvSpPr>
        <p:spPr>
          <a:xfrm>
            <a:off x="703385" y="1318436"/>
            <a:ext cx="10237517" cy="5273749"/>
          </a:xfrm>
        </p:spPr>
        <p:txBody>
          <a:bodyPr/>
          <a:lstStyle/>
          <a:p>
            <a:r>
              <a:rPr lang="en-US" b="1" dirty="0" err="1">
                <a:solidFill>
                  <a:srgbClr val="1C2450"/>
                </a:solidFill>
              </a:rPr>
              <a:t>RFari</a:t>
            </a:r>
            <a:r>
              <a:rPr lang="en-US" b="1" dirty="0">
                <a:solidFill>
                  <a:srgbClr val="1C2450"/>
                </a:solidFill>
              </a:rPr>
              <a:t>: </a:t>
            </a:r>
            <a:r>
              <a:rPr lang="en-US" dirty="0">
                <a:solidFill>
                  <a:srgbClr val="1C2450"/>
                </a:solidFill>
              </a:rPr>
              <a:t>Radiative forcing of aerosol-radiation interaction</a:t>
            </a:r>
          </a:p>
          <a:p>
            <a:pPr marL="342900" indent="-342900">
              <a:buFont typeface="Arial" panose="020B0604020202020204" pitchFamily="34" charset="0"/>
              <a:buChar char="•"/>
            </a:pPr>
            <a:r>
              <a:rPr lang="en-US" dirty="0">
                <a:solidFill>
                  <a:srgbClr val="1C2450"/>
                </a:solidFill>
              </a:rPr>
              <a:t>calculated using a radiative kernel.</a:t>
            </a:r>
          </a:p>
          <a:p>
            <a:endParaRPr lang="en-US" dirty="0">
              <a:solidFill>
                <a:srgbClr val="1C2450"/>
              </a:solidFill>
            </a:endParaRPr>
          </a:p>
          <a:p>
            <a:r>
              <a:rPr lang="en-US" b="1" dirty="0" err="1">
                <a:solidFill>
                  <a:srgbClr val="1C2450"/>
                </a:solidFill>
              </a:rPr>
              <a:t>RFaci</a:t>
            </a:r>
            <a:r>
              <a:rPr lang="en-US" b="1" dirty="0">
                <a:solidFill>
                  <a:srgbClr val="1C2450"/>
                </a:solidFill>
              </a:rPr>
              <a:t>: </a:t>
            </a:r>
            <a:r>
              <a:rPr lang="en-US" dirty="0">
                <a:solidFill>
                  <a:srgbClr val="1C2450"/>
                </a:solidFill>
              </a:rPr>
              <a:t>Radiative forcing of aerosol-cloud interaction</a:t>
            </a:r>
            <a:endParaRPr lang="en-US" i="1" dirty="0">
              <a:solidFill>
                <a:srgbClr val="1C2450"/>
              </a:solidFill>
            </a:endParaRPr>
          </a:p>
          <a:p>
            <a:pPr marL="342900" indent="-342900">
              <a:buFont typeface="Arial" panose="020B0604020202020204" pitchFamily="34" charset="0"/>
              <a:buChar char="•"/>
            </a:pPr>
            <a:r>
              <a:rPr lang="en-US" dirty="0">
                <a:solidFill>
                  <a:srgbClr val="1C2450"/>
                </a:solidFill>
              </a:rPr>
              <a:t>calculated using a radiative transfer model (</a:t>
            </a:r>
            <a:r>
              <a:rPr lang="da-DK" dirty="0">
                <a:solidFill>
                  <a:srgbClr val="1C2450"/>
                </a:solidFill>
              </a:rPr>
              <a:t>Myhre et al., 2017 (ACP) </a:t>
            </a:r>
            <a:r>
              <a:rPr lang="en-US" dirty="0">
                <a:solidFill>
                  <a:srgbClr val="1C2450"/>
                </a:solidFill>
              </a:rPr>
              <a:t>) and satellite based statistical relationship</a:t>
            </a:r>
            <a:r>
              <a:rPr lang="nb-NO" dirty="0">
                <a:solidFill>
                  <a:srgbClr val="1C2450"/>
                </a:solidFill>
              </a:rPr>
              <a:t> </a:t>
            </a:r>
            <a:r>
              <a:rPr lang="en-US" dirty="0">
                <a:solidFill>
                  <a:srgbClr val="1C2450"/>
                </a:solidFill>
              </a:rPr>
              <a:t>for aerosol and cloud droplet concentrations (</a:t>
            </a:r>
            <a:r>
              <a:rPr lang="en-US" dirty="0" err="1">
                <a:solidFill>
                  <a:srgbClr val="1C2450"/>
                </a:solidFill>
              </a:rPr>
              <a:t>Quaas</a:t>
            </a:r>
            <a:r>
              <a:rPr lang="en-US" dirty="0">
                <a:solidFill>
                  <a:srgbClr val="1C2450"/>
                </a:solidFill>
              </a:rPr>
              <a:t> et al. ACP 2006), where the cloud droplet concentration alter the cloud effective radius and thus the optical properties of the clouds.</a:t>
            </a:r>
          </a:p>
          <a:p>
            <a:pPr algn="r"/>
            <a:endParaRPr lang="en-US" i="1" dirty="0">
              <a:solidFill>
                <a:srgbClr val="1C2450"/>
              </a:solidFill>
            </a:endParaRPr>
          </a:p>
          <a:p>
            <a:pPr algn="r"/>
            <a:endParaRPr lang="en-US" i="1" dirty="0">
              <a:solidFill>
                <a:srgbClr val="1C2450"/>
              </a:solidFill>
            </a:endParaRPr>
          </a:p>
          <a:p>
            <a:pPr algn="r"/>
            <a:r>
              <a:rPr lang="en-US" i="1" dirty="0">
                <a:solidFill>
                  <a:srgbClr val="1C2450"/>
                </a:solidFill>
              </a:rPr>
              <a:t>Work in progress</a:t>
            </a:r>
          </a:p>
          <a:p>
            <a:endParaRPr lang="en-GB" dirty="0"/>
          </a:p>
        </p:txBody>
      </p:sp>
      <p:sp>
        <p:nvSpPr>
          <p:cNvPr id="7" name="Title 6">
            <a:extLst>
              <a:ext uri="{FF2B5EF4-FFF2-40B4-BE49-F238E27FC236}">
                <a16:creationId xmlns:a16="http://schemas.microsoft.com/office/drawing/2014/main" id="{656F28BA-EAA5-30AB-1800-E5F6E549F316}"/>
              </a:ext>
            </a:extLst>
          </p:cNvPr>
          <p:cNvSpPr>
            <a:spLocks noGrp="1"/>
          </p:cNvSpPr>
          <p:nvPr>
            <p:ph type="title"/>
          </p:nvPr>
        </p:nvSpPr>
        <p:spPr/>
        <p:txBody>
          <a:bodyPr/>
          <a:lstStyle/>
          <a:p>
            <a:r>
              <a:rPr lang="en-GB" dirty="0"/>
              <a:t>Aerosol radiative forcing calculation:</a:t>
            </a:r>
          </a:p>
        </p:txBody>
      </p:sp>
    </p:spTree>
    <p:extLst>
      <p:ext uri="{BB962C8B-B14F-4D97-AF65-F5344CB8AC3E}">
        <p14:creationId xmlns:p14="http://schemas.microsoft.com/office/powerpoint/2010/main" val="344515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C448AD-5433-E514-0B5A-0EE07DC36944}"/>
              </a:ext>
            </a:extLst>
          </p:cNvPr>
          <p:cNvSpPr>
            <a:spLocks noGrp="1"/>
          </p:cNvSpPr>
          <p:nvPr>
            <p:ph type="sldNum" sz="quarter" idx="12"/>
          </p:nvPr>
        </p:nvSpPr>
        <p:spPr/>
        <p:txBody>
          <a:bodyPr/>
          <a:lstStyle/>
          <a:p>
            <a:fld id="{E78D6F22-C38B-4922-9056-25853B06C35F}" type="slidenum">
              <a:rPr lang="en-GB" smtClean="0"/>
              <a:t>5</a:t>
            </a:fld>
            <a:endParaRPr lang="en-GB"/>
          </a:p>
        </p:txBody>
      </p:sp>
      <p:sp>
        <p:nvSpPr>
          <p:cNvPr id="4" name="Content Placeholder 3">
            <a:extLst>
              <a:ext uri="{FF2B5EF4-FFF2-40B4-BE49-F238E27FC236}">
                <a16:creationId xmlns:a16="http://schemas.microsoft.com/office/drawing/2014/main" id="{362C4F72-A561-3387-A5F5-776278B062D0}"/>
              </a:ext>
            </a:extLst>
          </p:cNvPr>
          <p:cNvSpPr>
            <a:spLocks noGrp="1"/>
          </p:cNvSpPr>
          <p:nvPr>
            <p:ph sz="quarter" idx="14"/>
          </p:nvPr>
        </p:nvSpPr>
        <p:spPr>
          <a:xfrm>
            <a:off x="442886" y="1393833"/>
            <a:ext cx="6415113" cy="4822817"/>
          </a:xfrm>
        </p:spPr>
        <p:txBody>
          <a:bodyPr/>
          <a:lstStyle/>
          <a:p>
            <a:pPr marL="342900" indent="-342900">
              <a:buFont typeface="Arial" panose="020B0604020202020204" pitchFamily="34" charset="0"/>
              <a:buChar char="•"/>
            </a:pPr>
            <a:r>
              <a:rPr lang="en-GB" dirty="0"/>
              <a:t>DISORT burden-to-forcing-kernel for SO4/BC/OC.</a:t>
            </a:r>
          </a:p>
          <a:p>
            <a:pPr marL="342900" indent="-342900">
              <a:buFont typeface="Arial" panose="020B0604020202020204" pitchFamily="34" charset="0"/>
              <a:buChar char="•"/>
            </a:pPr>
            <a:r>
              <a:rPr lang="en-GB" dirty="0" err="1"/>
              <a:t>mmr</a:t>
            </a:r>
            <a:r>
              <a:rPr lang="en-GB" dirty="0"/>
              <a:t> fields </a:t>
            </a:r>
            <a:r>
              <a:rPr lang="en-GB" dirty="0" err="1"/>
              <a:t>regridded</a:t>
            </a:r>
            <a:r>
              <a:rPr lang="en-GB" dirty="0"/>
              <a:t> to the resolution of the kernel.</a:t>
            </a:r>
          </a:p>
          <a:p>
            <a:pPr marL="342900" indent="-342900">
              <a:buFont typeface="Arial" panose="020B0604020202020204" pitchFamily="34" charset="0"/>
              <a:buChar char="•"/>
            </a:pPr>
            <a:r>
              <a:rPr lang="en-GB" dirty="0"/>
              <a:t>Used airmass from the kernel. </a:t>
            </a:r>
          </a:p>
          <a:p>
            <a:pPr marL="342900" indent="-342900">
              <a:buFont typeface="Arial" panose="020B0604020202020204" pitchFamily="34" charset="0"/>
              <a:buChar char="•"/>
            </a:pPr>
            <a:endParaRPr lang="en-GB" dirty="0"/>
          </a:p>
          <a:p>
            <a:r>
              <a:rPr lang="en-GB" dirty="0"/>
              <a:t>Normalized radiative forcing (NRF):</a:t>
            </a:r>
          </a:p>
          <a:p>
            <a:endParaRPr lang="en-GB" dirty="0"/>
          </a:p>
        </p:txBody>
      </p:sp>
      <p:sp>
        <p:nvSpPr>
          <p:cNvPr id="5" name="Title 4">
            <a:extLst>
              <a:ext uri="{FF2B5EF4-FFF2-40B4-BE49-F238E27FC236}">
                <a16:creationId xmlns:a16="http://schemas.microsoft.com/office/drawing/2014/main" id="{9433CB82-966F-56CD-B506-4C6E82C69C46}"/>
              </a:ext>
            </a:extLst>
          </p:cNvPr>
          <p:cNvSpPr>
            <a:spLocks noGrp="1"/>
          </p:cNvSpPr>
          <p:nvPr>
            <p:ph type="title"/>
          </p:nvPr>
        </p:nvSpPr>
        <p:spPr/>
        <p:txBody>
          <a:bodyPr/>
          <a:lstStyle/>
          <a:p>
            <a:r>
              <a:rPr lang="en-GB" dirty="0"/>
              <a:t>Radiative kernel</a:t>
            </a:r>
            <a:br>
              <a:rPr lang="en-GB" dirty="0"/>
            </a:br>
            <a:endParaRPr lang="en-GB" dirty="0"/>
          </a:p>
        </p:txBody>
      </p:sp>
      <p:sp>
        <p:nvSpPr>
          <p:cNvPr id="13" name="TextBox 12">
            <a:extLst>
              <a:ext uri="{FF2B5EF4-FFF2-40B4-BE49-F238E27FC236}">
                <a16:creationId xmlns:a16="http://schemas.microsoft.com/office/drawing/2014/main" id="{214167B6-67F1-27D9-ECE4-808DA66F05DF}"/>
              </a:ext>
            </a:extLst>
          </p:cNvPr>
          <p:cNvSpPr txBox="1"/>
          <p:nvPr/>
        </p:nvSpPr>
        <p:spPr>
          <a:xfrm>
            <a:off x="7675274" y="6032283"/>
            <a:ext cx="3722914" cy="646331"/>
          </a:xfrm>
          <a:prstGeom prst="rect">
            <a:avLst/>
          </a:prstGeom>
          <a:noFill/>
        </p:spPr>
        <p:txBody>
          <a:bodyPr wrap="square" rtlCol="0">
            <a:spAutoFit/>
          </a:bodyPr>
          <a:lstStyle/>
          <a:p>
            <a:r>
              <a:rPr lang="en-GB" dirty="0"/>
              <a:t>Kernel based on </a:t>
            </a:r>
            <a:r>
              <a:rPr lang="en-GB" dirty="0" err="1"/>
              <a:t>Samset</a:t>
            </a:r>
            <a:r>
              <a:rPr lang="en-GB" dirty="0"/>
              <a:t> and Myhre 2011</a:t>
            </a:r>
          </a:p>
        </p:txBody>
      </p:sp>
      <p:pic>
        <p:nvPicPr>
          <p:cNvPr id="9" name="Content Placeholder 8">
            <a:extLst>
              <a:ext uri="{FF2B5EF4-FFF2-40B4-BE49-F238E27FC236}">
                <a16:creationId xmlns:a16="http://schemas.microsoft.com/office/drawing/2014/main" id="{24B36298-3E9F-D2AC-3668-E5072A481B78}"/>
              </a:ext>
            </a:extLst>
          </p:cNvPr>
          <p:cNvPicPr>
            <a:picLocks noGrp="1" noChangeAspect="1"/>
          </p:cNvPicPr>
          <p:nvPr>
            <p:ph sz="half" idx="2"/>
          </p:nvPr>
        </p:nvPicPr>
        <p:blipFill>
          <a:blip r:embed="rId3"/>
          <a:stretch>
            <a:fillRect/>
          </a:stretch>
        </p:blipFill>
        <p:spPr>
          <a:xfrm>
            <a:off x="7591053" y="271098"/>
            <a:ext cx="4295294" cy="5454065"/>
          </a:xfrm>
        </p:spPr>
      </p:pic>
      <p:pic>
        <p:nvPicPr>
          <p:cNvPr id="11" name="Picture 10">
            <a:extLst>
              <a:ext uri="{FF2B5EF4-FFF2-40B4-BE49-F238E27FC236}">
                <a16:creationId xmlns:a16="http://schemas.microsoft.com/office/drawing/2014/main" id="{C06222BC-B5A5-DC28-00AA-3AFAA598A322}"/>
              </a:ext>
            </a:extLst>
          </p:cNvPr>
          <p:cNvPicPr>
            <a:picLocks noChangeAspect="1"/>
          </p:cNvPicPr>
          <p:nvPr/>
        </p:nvPicPr>
        <p:blipFill>
          <a:blip r:embed="rId4"/>
          <a:stretch>
            <a:fillRect/>
          </a:stretch>
        </p:blipFill>
        <p:spPr>
          <a:xfrm>
            <a:off x="98171" y="3429000"/>
            <a:ext cx="6759828" cy="2679366"/>
          </a:xfrm>
          <a:prstGeom prst="rect">
            <a:avLst/>
          </a:prstGeom>
        </p:spPr>
      </p:pic>
    </p:spTree>
    <p:extLst>
      <p:ext uri="{BB962C8B-B14F-4D97-AF65-F5344CB8AC3E}">
        <p14:creationId xmlns:p14="http://schemas.microsoft.com/office/powerpoint/2010/main" val="2769356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750EC13-F740-FFA2-86F9-47EF33C9821C}"/>
              </a:ext>
            </a:extLst>
          </p:cNvPr>
          <p:cNvSpPr>
            <a:spLocks noGrp="1"/>
          </p:cNvSpPr>
          <p:nvPr>
            <p:ph sz="half" idx="2"/>
          </p:nvPr>
        </p:nvSpPr>
        <p:spPr>
          <a:xfrm>
            <a:off x="1313446" y="2155876"/>
            <a:ext cx="10040353" cy="2476282"/>
          </a:xfrm>
        </p:spPr>
        <p:txBody>
          <a:bodyPr/>
          <a:lstStyle/>
          <a:p>
            <a:pPr marL="330994" lvl="1" indent="0">
              <a:buNone/>
            </a:pPr>
            <a:endParaRPr lang="en-GB" dirty="0"/>
          </a:p>
          <a:p>
            <a:pPr marL="330994" lvl="1" indent="0">
              <a:buNone/>
            </a:pPr>
            <a:r>
              <a:rPr lang="en-GB" sz="2400" dirty="0"/>
              <a:t>From the modelled changes in atmospheric composition of aerosols:</a:t>
            </a:r>
          </a:p>
          <a:p>
            <a:pPr lvl="1"/>
            <a:r>
              <a:rPr lang="en-GB" sz="2400" dirty="0"/>
              <a:t>What is the historical time developments of aerosol RF?</a:t>
            </a:r>
          </a:p>
          <a:p>
            <a:pPr lvl="1"/>
            <a:r>
              <a:rPr lang="en-GB" sz="2400" dirty="0"/>
              <a:t>What are the differences between the models?</a:t>
            </a:r>
          </a:p>
          <a:p>
            <a:endParaRPr lang="en-GB" dirty="0"/>
          </a:p>
        </p:txBody>
      </p:sp>
      <p:sp>
        <p:nvSpPr>
          <p:cNvPr id="2" name="Slide Number Placeholder 1">
            <a:extLst>
              <a:ext uri="{FF2B5EF4-FFF2-40B4-BE49-F238E27FC236}">
                <a16:creationId xmlns:a16="http://schemas.microsoft.com/office/drawing/2014/main" id="{1483B1D6-47D7-3CB3-C789-942F21133501}"/>
              </a:ext>
            </a:extLst>
          </p:cNvPr>
          <p:cNvSpPr>
            <a:spLocks noGrp="1"/>
          </p:cNvSpPr>
          <p:nvPr>
            <p:ph type="sldNum" sz="quarter" idx="12"/>
          </p:nvPr>
        </p:nvSpPr>
        <p:spPr/>
        <p:txBody>
          <a:bodyPr/>
          <a:lstStyle/>
          <a:p>
            <a:fld id="{E78D6F22-C38B-4922-9056-25853B06C35F}" type="slidenum">
              <a:rPr lang="en-GB" smtClean="0"/>
              <a:t>6</a:t>
            </a:fld>
            <a:endParaRPr lang="en-GB"/>
          </a:p>
        </p:txBody>
      </p:sp>
    </p:spTree>
    <p:extLst>
      <p:ext uri="{BB962C8B-B14F-4D97-AF65-F5344CB8AC3E}">
        <p14:creationId xmlns:p14="http://schemas.microsoft.com/office/powerpoint/2010/main" val="379309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7058C2-29F5-F2C2-D43D-2045A0541EA9}"/>
              </a:ext>
            </a:extLst>
          </p:cNvPr>
          <p:cNvSpPr>
            <a:spLocks noGrp="1"/>
          </p:cNvSpPr>
          <p:nvPr>
            <p:ph type="sldNum" sz="quarter" idx="12"/>
          </p:nvPr>
        </p:nvSpPr>
        <p:spPr/>
        <p:txBody>
          <a:bodyPr/>
          <a:lstStyle/>
          <a:p>
            <a:fld id="{E78D6F22-C38B-4922-9056-25853B06C35F}" type="slidenum">
              <a:rPr lang="en-GB" smtClean="0"/>
              <a:t>7</a:t>
            </a:fld>
            <a:endParaRPr lang="en-GB"/>
          </a:p>
        </p:txBody>
      </p:sp>
      <p:sp>
        <p:nvSpPr>
          <p:cNvPr id="3" name="Content Placeholder 2">
            <a:extLst>
              <a:ext uri="{FF2B5EF4-FFF2-40B4-BE49-F238E27FC236}">
                <a16:creationId xmlns:a16="http://schemas.microsoft.com/office/drawing/2014/main" id="{9EFEC732-E340-CC7B-5FE5-7BF4F4DE7DCA}"/>
              </a:ext>
            </a:extLst>
          </p:cNvPr>
          <p:cNvSpPr>
            <a:spLocks noGrp="1"/>
          </p:cNvSpPr>
          <p:nvPr>
            <p:ph sz="half" idx="2"/>
          </p:nvPr>
        </p:nvSpPr>
        <p:spPr>
          <a:xfrm>
            <a:off x="7582393" y="397042"/>
            <a:ext cx="4028445" cy="4869113"/>
          </a:xfrm>
        </p:spPr>
        <p:txBody>
          <a:bodyPr/>
          <a:lstStyle/>
          <a:p>
            <a:r>
              <a:rPr lang="en-GB" dirty="0"/>
              <a:t>Rapid strengthening of </a:t>
            </a:r>
            <a:r>
              <a:rPr lang="en-GB" dirty="0" err="1"/>
              <a:t>RFari</a:t>
            </a:r>
            <a:r>
              <a:rPr lang="en-GB" dirty="0"/>
              <a:t> from ~1950.</a:t>
            </a:r>
          </a:p>
          <a:p>
            <a:r>
              <a:rPr lang="en-GB" dirty="0"/>
              <a:t>Symbol indicate year of strongest </a:t>
            </a:r>
            <a:r>
              <a:rPr lang="en-GB" dirty="0" err="1"/>
              <a:t>RFari</a:t>
            </a:r>
            <a:r>
              <a:rPr lang="en-GB" dirty="0"/>
              <a:t> (1990, 2005 or 2010).</a:t>
            </a:r>
          </a:p>
          <a:p>
            <a:pPr marL="0" indent="0">
              <a:buNone/>
            </a:pPr>
            <a:endParaRPr lang="en-GB" sz="500" dirty="0"/>
          </a:p>
          <a:p>
            <a:pPr marL="0" indent="0">
              <a:buNone/>
            </a:pPr>
            <a:r>
              <a:rPr lang="en-GB" b="1" dirty="0"/>
              <a:t>CEDS emissions:</a:t>
            </a:r>
          </a:p>
        </p:txBody>
      </p:sp>
      <p:sp>
        <p:nvSpPr>
          <p:cNvPr id="5" name="Title 4">
            <a:extLst>
              <a:ext uri="{FF2B5EF4-FFF2-40B4-BE49-F238E27FC236}">
                <a16:creationId xmlns:a16="http://schemas.microsoft.com/office/drawing/2014/main" id="{A231A558-0001-0CB9-78FD-9F46A0C48A99}"/>
              </a:ext>
            </a:extLst>
          </p:cNvPr>
          <p:cNvSpPr>
            <a:spLocks noGrp="1"/>
          </p:cNvSpPr>
          <p:nvPr>
            <p:ph type="title"/>
          </p:nvPr>
        </p:nvSpPr>
        <p:spPr/>
        <p:txBody>
          <a:bodyPr/>
          <a:lstStyle/>
          <a:p>
            <a:r>
              <a:rPr lang="en-GB" dirty="0" err="1"/>
              <a:t>RFari</a:t>
            </a:r>
            <a:r>
              <a:rPr lang="en-GB" dirty="0"/>
              <a:t> SO4:</a:t>
            </a:r>
          </a:p>
        </p:txBody>
      </p:sp>
      <p:pic>
        <p:nvPicPr>
          <p:cNvPr id="10" name="Content Placeholder 9">
            <a:extLst>
              <a:ext uri="{FF2B5EF4-FFF2-40B4-BE49-F238E27FC236}">
                <a16:creationId xmlns:a16="http://schemas.microsoft.com/office/drawing/2014/main" id="{3B613459-FB81-545E-96C1-913A142BE50B}"/>
              </a:ext>
            </a:extLst>
          </p:cNvPr>
          <p:cNvPicPr>
            <a:picLocks noGrp="1" noChangeAspect="1"/>
          </p:cNvPicPr>
          <p:nvPr>
            <p:ph sz="quarter" idx="14"/>
          </p:nvPr>
        </p:nvPicPr>
        <p:blipFill>
          <a:blip r:embed="rId3"/>
          <a:stretch>
            <a:fillRect/>
          </a:stretch>
        </p:blipFill>
        <p:spPr>
          <a:xfrm>
            <a:off x="442913" y="2167472"/>
            <a:ext cx="6205537" cy="3653355"/>
          </a:xfrm>
        </p:spPr>
      </p:pic>
      <p:pic>
        <p:nvPicPr>
          <p:cNvPr id="15" name="Picture 14">
            <a:extLst>
              <a:ext uri="{FF2B5EF4-FFF2-40B4-BE49-F238E27FC236}">
                <a16:creationId xmlns:a16="http://schemas.microsoft.com/office/drawing/2014/main" id="{BDD0514C-CCD8-1BFA-FA6F-042FAA0C67E4}"/>
              </a:ext>
            </a:extLst>
          </p:cNvPr>
          <p:cNvPicPr>
            <a:picLocks noChangeAspect="1"/>
          </p:cNvPicPr>
          <p:nvPr/>
        </p:nvPicPr>
        <p:blipFill>
          <a:blip r:embed="rId4"/>
          <a:stretch>
            <a:fillRect/>
          </a:stretch>
        </p:blipFill>
        <p:spPr>
          <a:xfrm>
            <a:off x="7844111" y="2831598"/>
            <a:ext cx="3238714" cy="2754980"/>
          </a:xfrm>
          <a:prstGeom prst="rect">
            <a:avLst/>
          </a:prstGeom>
        </p:spPr>
      </p:pic>
      <p:pic>
        <p:nvPicPr>
          <p:cNvPr id="17" name="Picture 16">
            <a:extLst>
              <a:ext uri="{FF2B5EF4-FFF2-40B4-BE49-F238E27FC236}">
                <a16:creationId xmlns:a16="http://schemas.microsoft.com/office/drawing/2014/main" id="{4DACE054-380B-2360-1A41-BD13DBD5088C}"/>
              </a:ext>
            </a:extLst>
          </p:cNvPr>
          <p:cNvPicPr>
            <a:picLocks noChangeAspect="1"/>
          </p:cNvPicPr>
          <p:nvPr/>
        </p:nvPicPr>
        <p:blipFill>
          <a:blip r:embed="rId5"/>
          <a:stretch>
            <a:fillRect/>
          </a:stretch>
        </p:blipFill>
        <p:spPr>
          <a:xfrm>
            <a:off x="7314959" y="5722406"/>
            <a:ext cx="4297019" cy="536655"/>
          </a:xfrm>
          <a:prstGeom prst="rect">
            <a:avLst/>
          </a:prstGeom>
        </p:spPr>
      </p:pic>
      <p:sp>
        <p:nvSpPr>
          <p:cNvPr id="19" name="TextBox 18">
            <a:extLst>
              <a:ext uri="{FF2B5EF4-FFF2-40B4-BE49-F238E27FC236}">
                <a16:creationId xmlns:a16="http://schemas.microsoft.com/office/drawing/2014/main" id="{FF13A2A2-709B-D491-E82E-80D2854BCF69}"/>
              </a:ext>
            </a:extLst>
          </p:cNvPr>
          <p:cNvSpPr txBox="1"/>
          <p:nvPr/>
        </p:nvSpPr>
        <p:spPr>
          <a:xfrm>
            <a:off x="7273098" y="6356352"/>
            <a:ext cx="4278358" cy="461665"/>
          </a:xfrm>
          <a:prstGeom prst="rect">
            <a:avLst/>
          </a:prstGeom>
          <a:noFill/>
        </p:spPr>
        <p:txBody>
          <a:bodyPr wrap="square">
            <a:spAutoFit/>
          </a:bodyPr>
          <a:lstStyle/>
          <a:p>
            <a:r>
              <a:rPr lang="en-US" sz="1200" dirty="0" err="1"/>
              <a:t>Hoesly</a:t>
            </a:r>
            <a:r>
              <a:rPr lang="en-US" sz="1200" dirty="0"/>
              <a:t> et al. 2018, Historical (1750–2014) anthropogenic emissions of reactive gases</a:t>
            </a:r>
            <a:endParaRPr lang="en-GB" sz="1200" dirty="0"/>
          </a:p>
        </p:txBody>
      </p:sp>
    </p:spTree>
    <p:extLst>
      <p:ext uri="{BB962C8B-B14F-4D97-AF65-F5344CB8AC3E}">
        <p14:creationId xmlns:p14="http://schemas.microsoft.com/office/powerpoint/2010/main" val="1933802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14C6EE-F967-2674-3349-31F872DAA732}"/>
              </a:ext>
            </a:extLst>
          </p:cNvPr>
          <p:cNvSpPr>
            <a:spLocks noGrp="1"/>
          </p:cNvSpPr>
          <p:nvPr>
            <p:ph type="sldNum" sz="quarter" idx="12"/>
          </p:nvPr>
        </p:nvSpPr>
        <p:spPr/>
        <p:txBody>
          <a:bodyPr/>
          <a:lstStyle/>
          <a:p>
            <a:fld id="{E78D6F22-C38B-4922-9056-25853B06C35F}" type="slidenum">
              <a:rPr lang="en-GB" smtClean="0"/>
              <a:t>8</a:t>
            </a:fld>
            <a:endParaRPr lang="en-GB"/>
          </a:p>
        </p:txBody>
      </p:sp>
      <p:sp>
        <p:nvSpPr>
          <p:cNvPr id="3" name="Content Placeholder 2">
            <a:extLst>
              <a:ext uri="{FF2B5EF4-FFF2-40B4-BE49-F238E27FC236}">
                <a16:creationId xmlns:a16="http://schemas.microsoft.com/office/drawing/2014/main" id="{3858D56E-8EB9-1CA2-C1E8-2D6B3A2EA137}"/>
              </a:ext>
            </a:extLst>
          </p:cNvPr>
          <p:cNvSpPr>
            <a:spLocks noGrp="1"/>
          </p:cNvSpPr>
          <p:nvPr>
            <p:ph sz="half" idx="2"/>
          </p:nvPr>
        </p:nvSpPr>
        <p:spPr/>
        <p:txBody>
          <a:bodyPr/>
          <a:lstStyle/>
          <a:p>
            <a:r>
              <a:rPr lang="en-GB" dirty="0"/>
              <a:t>Slightly weaker </a:t>
            </a:r>
            <a:r>
              <a:rPr lang="en-GB" dirty="0" err="1"/>
              <a:t>RFari</a:t>
            </a:r>
            <a:r>
              <a:rPr lang="en-GB" dirty="0"/>
              <a:t> per burden increase by time (shift in geographical distribution of the burden)</a:t>
            </a:r>
          </a:p>
          <a:p>
            <a:r>
              <a:rPr lang="en-GB" dirty="0"/>
              <a:t>Stronger </a:t>
            </a:r>
            <a:r>
              <a:rPr lang="en-GB" dirty="0" err="1"/>
              <a:t>RFari</a:t>
            </a:r>
            <a:r>
              <a:rPr lang="en-GB" dirty="0"/>
              <a:t> per SO2 emissions by time (shift in geographical distribution of the emissions enhancing the lifetime and burden of SO4)</a:t>
            </a:r>
          </a:p>
        </p:txBody>
      </p:sp>
      <p:sp>
        <p:nvSpPr>
          <p:cNvPr id="6" name="Text Placeholder 5">
            <a:extLst>
              <a:ext uri="{FF2B5EF4-FFF2-40B4-BE49-F238E27FC236}">
                <a16:creationId xmlns:a16="http://schemas.microsoft.com/office/drawing/2014/main" id="{7F3A429B-5B38-B76D-7163-1EDE512BD084}"/>
              </a:ext>
            </a:extLst>
          </p:cNvPr>
          <p:cNvSpPr>
            <a:spLocks noGrp="1"/>
          </p:cNvSpPr>
          <p:nvPr>
            <p:ph type="body" sz="quarter" idx="15"/>
          </p:nvPr>
        </p:nvSpPr>
        <p:spPr/>
        <p:txBody>
          <a:bodyPr/>
          <a:lstStyle/>
          <a:p>
            <a:r>
              <a:rPr lang="en-GB" dirty="0"/>
              <a:t>Summary:</a:t>
            </a:r>
          </a:p>
        </p:txBody>
      </p:sp>
      <p:pic>
        <p:nvPicPr>
          <p:cNvPr id="10" name="Picture 9">
            <a:extLst>
              <a:ext uri="{FF2B5EF4-FFF2-40B4-BE49-F238E27FC236}">
                <a16:creationId xmlns:a16="http://schemas.microsoft.com/office/drawing/2014/main" id="{A669F76B-C7FC-AE2F-B3AF-0A71D3AE1A4A}"/>
              </a:ext>
            </a:extLst>
          </p:cNvPr>
          <p:cNvPicPr>
            <a:picLocks noChangeAspect="1"/>
          </p:cNvPicPr>
          <p:nvPr/>
        </p:nvPicPr>
        <p:blipFill>
          <a:blip r:embed="rId2"/>
          <a:stretch>
            <a:fillRect/>
          </a:stretch>
        </p:blipFill>
        <p:spPr>
          <a:xfrm>
            <a:off x="1016659" y="3702316"/>
            <a:ext cx="5079341" cy="2643546"/>
          </a:xfrm>
          <a:prstGeom prst="rect">
            <a:avLst/>
          </a:prstGeom>
        </p:spPr>
      </p:pic>
      <p:pic>
        <p:nvPicPr>
          <p:cNvPr id="16" name="Picture 15">
            <a:extLst>
              <a:ext uri="{FF2B5EF4-FFF2-40B4-BE49-F238E27FC236}">
                <a16:creationId xmlns:a16="http://schemas.microsoft.com/office/drawing/2014/main" id="{E2734CF2-2452-6862-5BAD-095D791240BC}"/>
              </a:ext>
            </a:extLst>
          </p:cNvPr>
          <p:cNvPicPr>
            <a:picLocks noChangeAspect="1"/>
          </p:cNvPicPr>
          <p:nvPr/>
        </p:nvPicPr>
        <p:blipFill>
          <a:blip r:embed="rId3"/>
          <a:stretch>
            <a:fillRect/>
          </a:stretch>
        </p:blipFill>
        <p:spPr>
          <a:xfrm>
            <a:off x="1037474" y="1030959"/>
            <a:ext cx="5058526" cy="2643546"/>
          </a:xfrm>
          <a:prstGeom prst="rect">
            <a:avLst/>
          </a:prstGeom>
        </p:spPr>
      </p:pic>
      <p:sp>
        <p:nvSpPr>
          <p:cNvPr id="4" name="Title 4">
            <a:extLst>
              <a:ext uri="{FF2B5EF4-FFF2-40B4-BE49-F238E27FC236}">
                <a16:creationId xmlns:a16="http://schemas.microsoft.com/office/drawing/2014/main" id="{0F560481-5898-7EA2-8470-4FB52A96A44C}"/>
              </a:ext>
            </a:extLst>
          </p:cNvPr>
          <p:cNvSpPr>
            <a:spLocks noGrp="1"/>
          </p:cNvSpPr>
          <p:nvPr>
            <p:ph type="title"/>
          </p:nvPr>
        </p:nvSpPr>
        <p:spPr>
          <a:xfrm>
            <a:off x="440977" y="512138"/>
            <a:ext cx="6205996" cy="881695"/>
          </a:xfrm>
        </p:spPr>
        <p:txBody>
          <a:bodyPr/>
          <a:lstStyle/>
          <a:p>
            <a:r>
              <a:rPr lang="en-GB" dirty="0" err="1"/>
              <a:t>RFari</a:t>
            </a:r>
            <a:r>
              <a:rPr lang="en-GB" dirty="0"/>
              <a:t> SO4 normalized:</a:t>
            </a:r>
          </a:p>
        </p:txBody>
      </p:sp>
      <p:sp>
        <p:nvSpPr>
          <p:cNvPr id="5" name="TextBox 4">
            <a:extLst>
              <a:ext uri="{FF2B5EF4-FFF2-40B4-BE49-F238E27FC236}">
                <a16:creationId xmlns:a16="http://schemas.microsoft.com/office/drawing/2014/main" id="{6EDB8918-0FD7-68FE-7CEE-90CB812EF0AA}"/>
              </a:ext>
            </a:extLst>
          </p:cNvPr>
          <p:cNvSpPr txBox="1"/>
          <p:nvPr/>
        </p:nvSpPr>
        <p:spPr>
          <a:xfrm rot="16200000">
            <a:off x="-1179873" y="1070810"/>
            <a:ext cx="3332747" cy="369332"/>
          </a:xfrm>
          <a:prstGeom prst="rect">
            <a:avLst/>
          </a:prstGeom>
          <a:noFill/>
        </p:spPr>
        <p:txBody>
          <a:bodyPr wrap="square" rtlCol="0">
            <a:spAutoFit/>
          </a:bodyPr>
          <a:lstStyle/>
          <a:p>
            <a:r>
              <a:rPr lang="en-GB" b="1" dirty="0"/>
              <a:t>by burden</a:t>
            </a:r>
          </a:p>
        </p:txBody>
      </p:sp>
      <p:sp>
        <p:nvSpPr>
          <p:cNvPr id="7" name="TextBox 6">
            <a:extLst>
              <a:ext uri="{FF2B5EF4-FFF2-40B4-BE49-F238E27FC236}">
                <a16:creationId xmlns:a16="http://schemas.microsoft.com/office/drawing/2014/main" id="{AD3889DB-1EDD-7E17-1CC3-A2094D50C370}"/>
              </a:ext>
            </a:extLst>
          </p:cNvPr>
          <p:cNvSpPr txBox="1"/>
          <p:nvPr/>
        </p:nvSpPr>
        <p:spPr>
          <a:xfrm rot="16200000">
            <a:off x="-778515" y="4463825"/>
            <a:ext cx="2438985" cy="369332"/>
          </a:xfrm>
          <a:prstGeom prst="rect">
            <a:avLst/>
          </a:prstGeom>
          <a:noFill/>
        </p:spPr>
        <p:txBody>
          <a:bodyPr wrap="square" rtlCol="0">
            <a:spAutoFit/>
          </a:bodyPr>
          <a:lstStyle/>
          <a:p>
            <a:r>
              <a:rPr lang="en-GB" b="1" dirty="0"/>
              <a:t>by SO2 emissions</a:t>
            </a:r>
          </a:p>
        </p:txBody>
      </p:sp>
    </p:spTree>
    <p:extLst>
      <p:ext uri="{BB962C8B-B14F-4D97-AF65-F5344CB8AC3E}">
        <p14:creationId xmlns:p14="http://schemas.microsoft.com/office/powerpoint/2010/main" val="3849701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7B3302-A1E9-75E4-04BE-ACDADEC7528A}"/>
              </a:ext>
            </a:extLst>
          </p:cNvPr>
          <p:cNvPicPr>
            <a:picLocks noChangeAspect="1"/>
          </p:cNvPicPr>
          <p:nvPr/>
        </p:nvPicPr>
        <p:blipFill>
          <a:blip r:embed="rId2"/>
          <a:stretch>
            <a:fillRect/>
          </a:stretch>
        </p:blipFill>
        <p:spPr>
          <a:xfrm>
            <a:off x="3579646" y="4671585"/>
            <a:ext cx="3948112" cy="2017626"/>
          </a:xfrm>
          <a:prstGeom prst="rect">
            <a:avLst/>
          </a:prstGeom>
        </p:spPr>
      </p:pic>
      <p:sp>
        <p:nvSpPr>
          <p:cNvPr id="2" name="Slide Number Placeholder 1">
            <a:extLst>
              <a:ext uri="{FF2B5EF4-FFF2-40B4-BE49-F238E27FC236}">
                <a16:creationId xmlns:a16="http://schemas.microsoft.com/office/drawing/2014/main" id="{8689A2A1-E018-2EB9-AB22-FD8CC207947C}"/>
              </a:ext>
            </a:extLst>
          </p:cNvPr>
          <p:cNvSpPr>
            <a:spLocks noGrp="1"/>
          </p:cNvSpPr>
          <p:nvPr>
            <p:ph type="sldNum" sz="quarter" idx="12"/>
          </p:nvPr>
        </p:nvSpPr>
        <p:spPr/>
        <p:txBody>
          <a:bodyPr/>
          <a:lstStyle/>
          <a:p>
            <a:fld id="{E78D6F22-C38B-4922-9056-25853B06C35F}" type="slidenum">
              <a:rPr lang="en-GB" smtClean="0"/>
              <a:t>9</a:t>
            </a:fld>
            <a:endParaRPr lang="en-GB"/>
          </a:p>
        </p:txBody>
      </p:sp>
      <p:sp>
        <p:nvSpPr>
          <p:cNvPr id="5" name="Title 4">
            <a:extLst>
              <a:ext uri="{FF2B5EF4-FFF2-40B4-BE49-F238E27FC236}">
                <a16:creationId xmlns:a16="http://schemas.microsoft.com/office/drawing/2014/main" id="{673EBDB4-2427-1B93-4452-D1453060B809}"/>
              </a:ext>
            </a:extLst>
          </p:cNvPr>
          <p:cNvSpPr>
            <a:spLocks noGrp="1"/>
          </p:cNvSpPr>
          <p:nvPr>
            <p:ph type="title"/>
          </p:nvPr>
        </p:nvSpPr>
        <p:spPr/>
        <p:txBody>
          <a:bodyPr/>
          <a:lstStyle/>
          <a:p>
            <a:r>
              <a:rPr lang="nb-NO" dirty="0" err="1"/>
              <a:t>Geographical</a:t>
            </a:r>
            <a:r>
              <a:rPr lang="nb-NO" dirty="0"/>
              <a:t> </a:t>
            </a:r>
            <a:r>
              <a:rPr lang="nb-NO" dirty="0" err="1"/>
              <a:t>distribution</a:t>
            </a:r>
            <a:endParaRPr lang="nb-NO" dirty="0"/>
          </a:p>
        </p:txBody>
      </p:sp>
      <p:cxnSp>
        <p:nvCxnSpPr>
          <p:cNvPr id="15" name="Straight Arrow Connector 14">
            <a:extLst>
              <a:ext uri="{FF2B5EF4-FFF2-40B4-BE49-F238E27FC236}">
                <a16:creationId xmlns:a16="http://schemas.microsoft.com/office/drawing/2014/main" id="{E2A15B0F-99D7-294C-2435-C31D89B5F9DA}"/>
              </a:ext>
            </a:extLst>
          </p:cNvPr>
          <p:cNvCxnSpPr>
            <a:cxnSpLocks/>
          </p:cNvCxnSpPr>
          <p:nvPr/>
        </p:nvCxnSpPr>
        <p:spPr>
          <a:xfrm flipH="1" flipV="1">
            <a:off x="2683042" y="3916596"/>
            <a:ext cx="1600200" cy="944162"/>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8DDA62-6949-E527-388C-C7D4D78B4BC0}"/>
              </a:ext>
            </a:extLst>
          </p:cNvPr>
          <p:cNvCxnSpPr>
            <a:cxnSpLocks/>
          </p:cNvCxnSpPr>
          <p:nvPr/>
        </p:nvCxnSpPr>
        <p:spPr>
          <a:xfrm flipV="1">
            <a:off x="5654690" y="4006516"/>
            <a:ext cx="0" cy="854242"/>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ED6AB7-B7AE-D9D6-2E7D-4B500063E0FF}"/>
              </a:ext>
            </a:extLst>
          </p:cNvPr>
          <p:cNvCxnSpPr>
            <a:cxnSpLocks/>
          </p:cNvCxnSpPr>
          <p:nvPr/>
        </p:nvCxnSpPr>
        <p:spPr>
          <a:xfrm flipV="1">
            <a:off x="7363326" y="4295274"/>
            <a:ext cx="1696453" cy="794084"/>
          </a:xfrm>
          <a:prstGeom prst="straightConnector1">
            <a:avLst/>
          </a:prstGeom>
          <a:ln w="34925">
            <a:solidFill>
              <a:srgbClr val="4B8A5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7638FB7-DE45-F44B-79B2-AF88167D3DD0}"/>
              </a:ext>
            </a:extLst>
          </p:cNvPr>
          <p:cNvSpPr txBox="1"/>
          <p:nvPr/>
        </p:nvSpPr>
        <p:spPr>
          <a:xfrm>
            <a:off x="589547" y="4860758"/>
            <a:ext cx="2550695" cy="1200329"/>
          </a:xfrm>
          <a:prstGeom prst="rect">
            <a:avLst/>
          </a:prstGeom>
          <a:noFill/>
        </p:spPr>
        <p:txBody>
          <a:bodyPr wrap="square" rtlCol="0">
            <a:spAutoFit/>
          </a:bodyPr>
          <a:lstStyle/>
          <a:p>
            <a:r>
              <a:rPr lang="en-GB" dirty="0"/>
              <a:t>Europe and North America SO4 </a:t>
            </a:r>
            <a:r>
              <a:rPr lang="en-GB" dirty="0" err="1"/>
              <a:t>RFari</a:t>
            </a:r>
            <a:r>
              <a:rPr lang="en-GB" dirty="0"/>
              <a:t> 2010 back to 1950 levels.</a:t>
            </a:r>
          </a:p>
        </p:txBody>
      </p:sp>
      <p:sp>
        <p:nvSpPr>
          <p:cNvPr id="28" name="TextBox 27">
            <a:extLst>
              <a:ext uri="{FF2B5EF4-FFF2-40B4-BE49-F238E27FC236}">
                <a16:creationId xmlns:a16="http://schemas.microsoft.com/office/drawing/2014/main" id="{85B5CCBE-7C64-DC10-BB43-763F2330436A}"/>
              </a:ext>
            </a:extLst>
          </p:cNvPr>
          <p:cNvSpPr txBox="1"/>
          <p:nvPr/>
        </p:nvSpPr>
        <p:spPr>
          <a:xfrm>
            <a:off x="8803105" y="4860758"/>
            <a:ext cx="2550695" cy="1477328"/>
          </a:xfrm>
          <a:prstGeom prst="rect">
            <a:avLst/>
          </a:prstGeom>
          <a:noFill/>
        </p:spPr>
        <p:txBody>
          <a:bodyPr wrap="square" rtlCol="0">
            <a:spAutoFit/>
          </a:bodyPr>
          <a:lstStyle/>
          <a:p>
            <a:r>
              <a:rPr lang="en-GB" dirty="0"/>
              <a:t>South and East Asia SO4 </a:t>
            </a:r>
            <a:r>
              <a:rPr lang="en-GB" dirty="0" err="1"/>
              <a:t>RFari</a:t>
            </a:r>
            <a:r>
              <a:rPr lang="en-GB" dirty="0"/>
              <a:t> still strengthening. </a:t>
            </a:r>
          </a:p>
          <a:p>
            <a:r>
              <a:rPr lang="en-GB" dirty="0"/>
              <a:t>NB: Time series end in 2010.</a:t>
            </a:r>
          </a:p>
        </p:txBody>
      </p:sp>
      <p:pic>
        <p:nvPicPr>
          <p:cNvPr id="10" name="Picture 9">
            <a:extLst>
              <a:ext uri="{FF2B5EF4-FFF2-40B4-BE49-F238E27FC236}">
                <a16:creationId xmlns:a16="http://schemas.microsoft.com/office/drawing/2014/main" id="{89911959-5ECD-0221-AED3-61D48EF00D18}"/>
              </a:ext>
            </a:extLst>
          </p:cNvPr>
          <p:cNvPicPr>
            <a:picLocks noChangeAspect="1"/>
          </p:cNvPicPr>
          <p:nvPr/>
        </p:nvPicPr>
        <p:blipFill>
          <a:blip r:embed="rId3"/>
          <a:stretch>
            <a:fillRect/>
          </a:stretch>
        </p:blipFill>
        <p:spPr>
          <a:xfrm>
            <a:off x="3867695" y="1160126"/>
            <a:ext cx="3459536" cy="2730193"/>
          </a:xfrm>
          <a:prstGeom prst="rect">
            <a:avLst/>
          </a:prstGeom>
        </p:spPr>
      </p:pic>
      <p:pic>
        <p:nvPicPr>
          <p:cNvPr id="16" name="Picture 15">
            <a:extLst>
              <a:ext uri="{FF2B5EF4-FFF2-40B4-BE49-F238E27FC236}">
                <a16:creationId xmlns:a16="http://schemas.microsoft.com/office/drawing/2014/main" id="{479FD7DB-60B9-57DB-A49B-ACD1D16AAA77}"/>
              </a:ext>
            </a:extLst>
          </p:cNvPr>
          <p:cNvPicPr>
            <a:picLocks noChangeAspect="1"/>
          </p:cNvPicPr>
          <p:nvPr/>
        </p:nvPicPr>
        <p:blipFill>
          <a:blip r:embed="rId4"/>
          <a:stretch>
            <a:fillRect/>
          </a:stretch>
        </p:blipFill>
        <p:spPr>
          <a:xfrm>
            <a:off x="167663" y="1090160"/>
            <a:ext cx="3446628" cy="2730194"/>
          </a:xfrm>
          <a:prstGeom prst="rect">
            <a:avLst/>
          </a:prstGeom>
        </p:spPr>
      </p:pic>
      <p:pic>
        <p:nvPicPr>
          <p:cNvPr id="6" name="Picture 5">
            <a:extLst>
              <a:ext uri="{FF2B5EF4-FFF2-40B4-BE49-F238E27FC236}">
                <a16:creationId xmlns:a16="http://schemas.microsoft.com/office/drawing/2014/main" id="{81FBAFE5-20AF-E5EA-1FE2-2C320FB97855}"/>
              </a:ext>
            </a:extLst>
          </p:cNvPr>
          <p:cNvPicPr>
            <a:picLocks noChangeAspect="1"/>
          </p:cNvPicPr>
          <p:nvPr/>
        </p:nvPicPr>
        <p:blipFill>
          <a:blip r:embed="rId5"/>
          <a:stretch>
            <a:fillRect/>
          </a:stretch>
        </p:blipFill>
        <p:spPr>
          <a:xfrm>
            <a:off x="7439198" y="1148945"/>
            <a:ext cx="4443043" cy="2705278"/>
          </a:xfrm>
          <a:prstGeom prst="rect">
            <a:avLst/>
          </a:prstGeom>
        </p:spPr>
      </p:pic>
    </p:spTree>
    <p:extLst>
      <p:ext uri="{BB962C8B-B14F-4D97-AF65-F5344CB8AC3E}">
        <p14:creationId xmlns:p14="http://schemas.microsoft.com/office/powerpoint/2010/main" val="2170418162"/>
      </p:ext>
    </p:extLst>
  </p:cSld>
  <p:clrMapOvr>
    <a:masterClrMapping/>
  </p:clrMapOvr>
</p:sld>
</file>

<file path=ppt/theme/theme1.xml><?xml version="1.0" encoding="utf-8"?>
<a:theme xmlns:a="http://schemas.openxmlformats.org/drawingml/2006/main" name="Office Theme">
  <a:themeElements>
    <a:clrScheme name="cicero">
      <a:dk1>
        <a:sysClr val="windowText" lastClr="000000"/>
      </a:dk1>
      <a:lt1>
        <a:sysClr val="window" lastClr="FFFFFF"/>
      </a:lt1>
      <a:dk2>
        <a:srgbClr val="3250C8"/>
      </a:dk2>
      <a:lt2>
        <a:srgbClr val="E2E7F5"/>
      </a:lt2>
      <a:accent1>
        <a:srgbClr val="5573E6"/>
      </a:accent1>
      <a:accent2>
        <a:srgbClr val="7896FF"/>
      </a:accent2>
      <a:accent3>
        <a:srgbClr val="FA6E3C"/>
      </a:accent3>
      <a:accent4>
        <a:srgbClr val="FAA046"/>
      </a:accent4>
      <a:accent5>
        <a:srgbClr val="FAD250"/>
      </a:accent5>
      <a:accent6>
        <a:srgbClr val="00785F"/>
      </a:accent6>
      <a:hlink>
        <a:srgbClr val="0563C1"/>
      </a:hlink>
      <a:folHlink>
        <a:srgbClr val="954F72"/>
      </a:folHlink>
    </a:clrScheme>
    <a:fontScheme name="Custom 65">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E441165-AAAC-4CDA-9590-47027669732F}" vid="{FDA12BF7-0CEC-4781-AD09-416013A463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4051F7D-6865-4833-BF67-1C6D8F075A69}">
  <we:reference id="wa104380594" version="2.0.0.0" store="en-US" storeType="OMEX"/>
  <we:alternateReferences>
    <we:reference id="WA104380594"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982FC97A4EB864EBF6B6ADD443A67CC" ma:contentTypeVersion="11" ma:contentTypeDescription="Opprett et nytt dokument." ma:contentTypeScope="" ma:versionID="1243dad0bdc800c2168160044757ccfa">
  <xsd:schema xmlns:xsd="http://www.w3.org/2001/XMLSchema" xmlns:xs="http://www.w3.org/2001/XMLSchema" xmlns:p="http://schemas.microsoft.com/office/2006/metadata/properties" xmlns:ns2="3b00a67f-9791-437e-b702-303a706ea042" targetNamespace="http://schemas.microsoft.com/office/2006/metadata/properties" ma:root="true" ma:fieldsID="9f2b7ce840c78a2065a44a5a957cc1d0" ns2:_="">
    <xsd:import namespace="3b00a67f-9791-437e-b702-303a706ea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8B4B35-1C5B-4D05-BD20-23C078C3BA6C}">
  <ds:schemaRefs>
    <ds:schemaRef ds:uri="3b00a67f-9791-437e-b702-303a706ea0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C4DB52-BE31-4A1D-B821-4E0A080CB591}">
  <ds:schemaRefs>
    <ds:schemaRef ds:uri="http://schemas.microsoft.com/sharepoint/v3/contenttype/forms"/>
  </ds:schemaRefs>
</ds:datastoreItem>
</file>

<file path=customXml/itemProps3.xml><?xml version="1.0" encoding="utf-8"?>
<ds:datastoreItem xmlns:ds="http://schemas.openxmlformats.org/officeDocument/2006/customXml" ds:itemID="{1048976B-A06D-4847-8D47-8113BF86F418}">
  <ds:schemaRefs>
    <ds:schemaRef ds:uri="3b00a67f-9791-437e-b702-303a706ea0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CICERO English</Template>
  <TotalTime>10386</TotalTime>
  <Words>1683</Words>
  <Application>Microsoft Office PowerPoint</Application>
  <PresentationFormat>Widescreen</PresentationFormat>
  <Paragraphs>231</Paragraphs>
  <Slides>39</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Open Sans</vt:lpstr>
      <vt:lpstr>Calibri</vt:lpstr>
      <vt:lpstr>Arial</vt:lpstr>
      <vt:lpstr>Avenir Next LT Pro</vt:lpstr>
      <vt:lpstr>Avenir Next LT Pro Demi</vt:lpstr>
      <vt:lpstr>Office Theme</vt:lpstr>
      <vt:lpstr>Aerosol Radiative Forcing time development in the CMIP6 historical experiment</vt:lpstr>
      <vt:lpstr>Motivation:</vt:lpstr>
      <vt:lpstr>CMIP6 historical experiment all-forcing simulation of the recent past (1850 to 2014)   AeroCom phase III historical experiment To understand regional trends in aerosol distribution from 1850 to 2015.   Both model experiments used CEDS historical emissions (Hoesly et al. GMD, 2018)  </vt:lpstr>
      <vt:lpstr>Aerosol radiative forcing calculation:</vt:lpstr>
      <vt:lpstr>Radiative kernel </vt:lpstr>
      <vt:lpstr>PowerPoint Presentation</vt:lpstr>
      <vt:lpstr>RFari SO4:</vt:lpstr>
      <vt:lpstr>RFari SO4 normalized:</vt:lpstr>
      <vt:lpstr>Geographical distribution</vt:lpstr>
      <vt:lpstr>Compare RFari results to ERFari from RFMIP</vt:lpstr>
      <vt:lpstr>RFaci: “Twomey effect”</vt:lpstr>
      <vt:lpstr>Final remark: Different Emission Inventories</vt:lpstr>
      <vt:lpstr>Summary:</vt:lpstr>
      <vt:lpstr>Extra</vt:lpstr>
      <vt:lpstr>PowerPoint Presentation</vt:lpstr>
      <vt:lpstr>PowerPoint Presentation</vt:lpstr>
      <vt:lpstr>Burden</vt:lpstr>
      <vt:lpstr>Ensamble spread vs. model spread</vt:lpstr>
      <vt:lpstr>CMIP6 variables</vt:lpstr>
      <vt:lpstr>Burden:</vt:lpstr>
      <vt:lpstr>PowerPoint Presentation</vt:lpstr>
      <vt:lpstr>PowerPoint Presentation</vt:lpstr>
      <vt:lpstr>PowerPoint Presentation</vt:lpstr>
      <vt:lpstr>Vertical distribution</vt:lpstr>
      <vt:lpstr>Vertical distribution:</vt:lpstr>
      <vt:lpstr>PowerPoint Presentation</vt:lpstr>
      <vt:lpstr>PowerPoint Presentation</vt:lpstr>
      <vt:lpstr>PowerPoint Presentation</vt:lpstr>
      <vt:lpstr>Radiative Forcing</vt:lpstr>
      <vt:lpstr>RFari SO4:</vt:lpstr>
      <vt:lpstr>Geographical distribution</vt:lpstr>
      <vt:lpstr>RFari BC:</vt:lpstr>
      <vt:lpstr>PowerPoint Presentation</vt:lpstr>
      <vt:lpstr>Geographical distribution</vt:lpstr>
      <vt:lpstr>RFari OA:</vt:lpstr>
      <vt:lpstr>Geographical distribution</vt:lpstr>
      <vt:lpstr>RFari NO3:</vt:lpstr>
      <vt:lpstr>Geographical distribution</vt:lpstr>
      <vt:lpstr>Compare RFaci results to ERFaci from RFMIP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Ragnhild Bieltvedt Skeie</dc:creator>
  <cp:lastModifiedBy>Ragnhild Bieltvedt Skeie</cp:lastModifiedBy>
  <cp:revision>3</cp:revision>
  <dcterms:created xsi:type="dcterms:W3CDTF">2023-03-08T10:06:20Z</dcterms:created>
  <dcterms:modified xsi:type="dcterms:W3CDTF">2023-04-24T08:23:00Z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ies>
</file>