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5" r:id="rId2"/>
    <p:sldId id="837" r:id="rId3"/>
    <p:sldId id="266" r:id="rId4"/>
    <p:sldId id="275" r:id="rId5"/>
    <p:sldId id="276" r:id="rId6"/>
    <p:sldId id="273" r:id="rId7"/>
    <p:sldId id="278" r:id="rId8"/>
    <p:sldId id="269" r:id="rId9"/>
    <p:sldId id="270" r:id="rId10"/>
    <p:sldId id="272" r:id="rId11"/>
    <p:sldId id="263" r:id="rId12"/>
    <p:sldId id="281" r:id="rId13"/>
    <p:sldId id="807" r:id="rId14"/>
    <p:sldId id="808" r:id="rId15"/>
    <p:sldId id="302" r:id="rId16"/>
    <p:sldId id="279" r:id="rId17"/>
    <p:sldId id="303" r:id="rId18"/>
    <p:sldId id="260" r:id="rId19"/>
    <p:sldId id="304" r:id="rId20"/>
    <p:sldId id="838" r:id="rId21"/>
    <p:sldId id="297" r:id="rId22"/>
    <p:sldId id="298" r:id="rId23"/>
    <p:sldId id="299" r:id="rId24"/>
    <p:sldId id="283" r:id="rId25"/>
    <p:sldId id="282" r:id="rId26"/>
    <p:sldId id="806" r:id="rId27"/>
    <p:sldId id="839" r:id="rId28"/>
    <p:sldId id="813" r:id="rId29"/>
    <p:sldId id="815" r:id="rId30"/>
    <p:sldId id="816" r:id="rId31"/>
    <p:sldId id="818" r:id="rId32"/>
    <p:sldId id="817" r:id="rId33"/>
    <p:sldId id="814" r:id="rId34"/>
    <p:sldId id="823" r:id="rId35"/>
    <p:sldId id="825" r:id="rId36"/>
    <p:sldId id="826" r:id="rId37"/>
    <p:sldId id="829" r:id="rId38"/>
    <p:sldId id="831" r:id="rId39"/>
    <p:sldId id="832" r:id="rId40"/>
    <p:sldId id="835" r:id="rId41"/>
    <p:sldId id="836" r:id="rId42"/>
    <p:sldId id="821" r:id="rId43"/>
    <p:sldId id="82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4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52" autoAdjust="0"/>
    <p:restoredTop sz="63796"/>
  </p:normalViewPr>
  <p:slideViewPr>
    <p:cSldViewPr snapToGrid="0">
      <p:cViewPr varScale="1">
        <p:scale>
          <a:sx n="56" d="100"/>
          <a:sy n="56" d="100"/>
        </p:scale>
        <p:origin x="184" y="400"/>
      </p:cViewPr>
      <p:guideLst/>
    </p:cSldViewPr>
  </p:slideViewPr>
  <p:notesTextViewPr>
    <p:cViewPr>
      <p:scale>
        <a:sx n="1" d="1"/>
        <a:sy n="1" d="1"/>
      </p:scale>
      <p:origin x="0" y="-1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B546C-388A-514E-B078-CEAF0AE66FC1}" type="datetimeFigureOut">
              <a:rPr lang="en-US" smtClean="0"/>
              <a:t>4/26/23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0BAD6-694F-184B-BB08-A466A89855AE}" type="slidenum">
              <a:rPr lang="en-US" smtClean="0"/>
              <a:t>‹#›</a:t>
            </a:fld>
            <a:endParaRPr lang="en-US"/>
          </a:p>
        </p:txBody>
      </p:sp>
    </p:spTree>
    <p:extLst>
      <p:ext uri="{BB962C8B-B14F-4D97-AF65-F5344CB8AC3E}">
        <p14:creationId xmlns:p14="http://schemas.microsoft.com/office/powerpoint/2010/main" val="237208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present some scale separation diagnostics and the Symmetric Bounded Efficiency, and how I apply those for comparing precipitation </a:t>
            </a:r>
            <a:r>
              <a:rPr lang="en-US" dirty="0" err="1"/>
              <a:t>reanalyses</a:t>
            </a:r>
            <a:r>
              <a:rPr lang="en-US" dirty="0"/>
              <a:t>.</a:t>
            </a:r>
          </a:p>
          <a:p>
            <a:r>
              <a:rPr lang="en-US" dirty="0"/>
              <a:t>This work has been recently published into the Int J of Climatology, by </a:t>
            </a:r>
            <a:r>
              <a:rPr lang="en-US" dirty="0" err="1"/>
              <a:t>Casati</a:t>
            </a:r>
            <a:r>
              <a:rPr lang="en-US" dirty="0"/>
              <a:t>, </a:t>
            </a:r>
            <a:r>
              <a:rPr lang="en-US" dirty="0" err="1"/>
              <a:t>Lussana</a:t>
            </a:r>
            <a:r>
              <a:rPr lang="en-US" dirty="0"/>
              <a:t> and </a:t>
            </a:r>
            <a:r>
              <a:rPr lang="en-US" dirty="0" err="1"/>
              <a:t>Crespi</a:t>
            </a:r>
            <a:r>
              <a:rPr lang="en-US" dirty="0"/>
              <a:t>, you can read the article and email me if you want the R code.</a:t>
            </a:r>
          </a:p>
          <a:p>
            <a:endParaRPr lang="en-US" dirty="0"/>
          </a:p>
          <a:p>
            <a:r>
              <a:rPr lang="en-US" dirty="0"/>
              <a:t>During the presentation, I will start with some context and a brief description of the precipitation datasets I use. Then I’ll introduce one by one the scale separation diagnostics, and illustrate their diagnostic capabilities as I discuss the results.</a:t>
            </a:r>
          </a:p>
          <a:p>
            <a:endParaRPr lang="en-US" dirty="0"/>
          </a:p>
          <a:p>
            <a:r>
              <a:rPr lang="en-US" dirty="0"/>
              <a:t>35’’</a:t>
            </a:r>
          </a:p>
        </p:txBody>
      </p:sp>
      <p:sp>
        <p:nvSpPr>
          <p:cNvPr id="4" name="Slide Number Placeholder 3"/>
          <p:cNvSpPr>
            <a:spLocks noGrp="1"/>
          </p:cNvSpPr>
          <p:nvPr>
            <p:ph type="sldNum" sz="quarter" idx="5"/>
          </p:nvPr>
        </p:nvSpPr>
        <p:spPr/>
        <p:txBody>
          <a:bodyPr/>
          <a:lstStyle/>
          <a:p>
            <a:fld id="{E560BAD6-694F-184B-BB08-A466A89855AE}" type="slidenum">
              <a:rPr lang="en-US" smtClean="0"/>
              <a:t>1</a:t>
            </a:fld>
            <a:endParaRPr lang="en-US"/>
          </a:p>
        </p:txBody>
      </p:sp>
    </p:spTree>
    <p:extLst>
      <p:ext uri="{BB962C8B-B14F-4D97-AF65-F5344CB8AC3E}">
        <p14:creationId xmlns:p14="http://schemas.microsoft.com/office/powerpoint/2010/main" val="83607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results in terms of the efficiencies: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Both </a:t>
            </a:r>
            <a:r>
              <a:rPr lang="en-US" sz="1200" dirty="0">
                <a:solidFill>
                  <a:schemeClr val="accent6">
                    <a:lumMod val="75000"/>
                  </a:schemeClr>
                </a:solidFill>
              </a:rPr>
              <a:t>SBE (top-left)</a:t>
            </a:r>
            <a:r>
              <a:rPr lang="en-US" sz="1200" dirty="0"/>
              <a:t> and </a:t>
            </a:r>
            <a:r>
              <a:rPr lang="en-US" sz="1200" dirty="0">
                <a:solidFill>
                  <a:srgbClr val="FF0000"/>
                </a:solidFill>
              </a:rPr>
              <a:t>KGE</a:t>
            </a:r>
            <a:r>
              <a:rPr lang="en-US" sz="1200" dirty="0"/>
              <a:t> separate the performance of HRES from the ensemble (EDA), as SSSS did (whereas NSE and MSE did not). However the KGE is asymmetric, and when I swap the two products (bottom-right) I obtain different scores (much more negative) and different skill to no-skill transition scale.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better performance of HRES is due to the better representation of variability at small-to-medium scales, as well as better linear dependence (</a:t>
            </a:r>
            <a:r>
              <a:rPr lang="en-US" sz="1200" dirty="0" err="1"/>
              <a:t>corr</a:t>
            </a:r>
            <a:r>
              <a:rPr lang="en-US" sz="1200" dirty="0"/>
              <a:t>). On the largest scale, on the other hand, HRES is slightly underperforming EDA due to over-forecast bias.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45’’</a:t>
            </a:r>
          </a:p>
        </p:txBody>
      </p:sp>
      <p:sp>
        <p:nvSpPr>
          <p:cNvPr id="4" name="Slide Number Placeholder 3"/>
          <p:cNvSpPr>
            <a:spLocks noGrp="1"/>
          </p:cNvSpPr>
          <p:nvPr>
            <p:ph type="sldNum" sz="quarter" idx="5"/>
          </p:nvPr>
        </p:nvSpPr>
        <p:spPr/>
        <p:txBody>
          <a:bodyPr/>
          <a:lstStyle/>
          <a:p>
            <a:fld id="{E560BAD6-694F-184B-BB08-A466A89855AE}" type="slidenum">
              <a:rPr lang="en-US" smtClean="0"/>
              <a:t>10</a:t>
            </a:fld>
            <a:endParaRPr lang="en-US"/>
          </a:p>
        </p:txBody>
      </p:sp>
    </p:spTree>
    <p:extLst>
      <p:ext uri="{BB962C8B-B14F-4D97-AF65-F5344CB8AC3E}">
        <p14:creationId xmlns:p14="http://schemas.microsoft.com/office/powerpoint/2010/main" val="324019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a:t>In summary, I have shown you some scale separation diagnostics which assess the bias, error and skill on separate scales: they enable in-depth analysis of forecast performance in association with its scale structure.</a:t>
            </a:r>
          </a:p>
          <a:p>
            <a:pPr marL="0" indent="0">
              <a:buFont typeface="Arial" panose="020B0604020202020204" pitchFamily="34" charset="0"/>
              <a:buNone/>
            </a:pPr>
            <a:endParaRPr lang="en-US" sz="1200" b="0" dirty="0">
              <a:solidFill>
                <a:srgbClr val="C00000"/>
              </a:solidFill>
            </a:endParaRPr>
          </a:p>
          <a:p>
            <a:pPr marL="0" indent="0">
              <a:buFont typeface="Arial" panose="020B0604020202020204" pitchFamily="34" charset="0"/>
              <a:buNone/>
            </a:pPr>
            <a:r>
              <a:rPr lang="en-US" sz="1200" b="0" dirty="0">
                <a:solidFill>
                  <a:srgbClr val="C00000"/>
                </a:solidFill>
              </a:rPr>
              <a:t>I have shown that MSE as NSE tend to overly penalize high resolution products </a:t>
            </a:r>
            <a:r>
              <a:rPr lang="en-US" sz="1200" b="0" dirty="0" err="1">
                <a:solidFill>
                  <a:srgbClr val="C00000"/>
                </a:solidFill>
              </a:rPr>
              <a:t>wrt</a:t>
            </a:r>
            <a:r>
              <a:rPr lang="en-US" sz="1200" b="0" dirty="0">
                <a:solidFill>
                  <a:srgbClr val="C00000"/>
                </a:solidFill>
              </a:rPr>
              <a:t> coarser/smoother products.</a:t>
            </a:r>
            <a:r>
              <a:rPr lang="en-US" sz="1200" b="0" dirty="0"/>
              <a:t> </a:t>
            </a:r>
          </a:p>
          <a:p>
            <a:pPr marL="0" indent="0">
              <a:buFont typeface="Arial" panose="020B0604020202020204" pitchFamily="34" charset="0"/>
              <a:buNone/>
            </a:pPr>
            <a:r>
              <a:rPr lang="en-US" sz="1200" b="0" dirty="0"/>
              <a:t>Then I have introduced a Skill Score (ref=random) and the Symmetric and Bounded Efficiency, which instead allow a fairer comparison of products with different resolutions, and enable </a:t>
            </a:r>
            <a:r>
              <a:rPr lang="en-US" sz="1200" b="0" dirty="0">
                <a:solidFill>
                  <a:schemeClr val="accent6">
                    <a:lumMod val="75000"/>
                  </a:schemeClr>
                </a:solidFill>
              </a:rPr>
              <a:t>the assessment of the added value of increasing resolution. </a:t>
            </a:r>
          </a:p>
          <a:p>
            <a:pPr marL="0" indent="0">
              <a:buFont typeface="Arial" panose="020B0604020202020204" pitchFamily="34" charset="0"/>
              <a:buNone/>
            </a:pPr>
            <a:r>
              <a:rPr lang="en-US" sz="1200" b="0" dirty="0">
                <a:solidFill>
                  <a:schemeClr val="accent6">
                    <a:lumMod val="75000"/>
                  </a:schemeClr>
                </a:solidFill>
              </a:rPr>
              <a:t>Moreover SS and the SBE are </a:t>
            </a:r>
            <a:r>
              <a:rPr lang="en-US" sz="1200" b="0" dirty="0">
                <a:solidFill>
                  <a:schemeClr val="accent5">
                    <a:lumMod val="75000"/>
                  </a:schemeClr>
                </a:solidFill>
              </a:rPr>
              <a:t>symmetric (whereas KGE and NSE are not): suitable for assessing </a:t>
            </a:r>
            <a:r>
              <a:rPr lang="en-US" sz="1200" b="0" dirty="0" err="1">
                <a:solidFill>
                  <a:schemeClr val="accent5">
                    <a:lumMod val="75000"/>
                  </a:schemeClr>
                </a:solidFill>
              </a:rPr>
              <a:t>reanalyses</a:t>
            </a:r>
            <a:r>
              <a:rPr lang="en-US" sz="1200" b="0" dirty="0">
                <a:solidFill>
                  <a:schemeClr val="accent5">
                    <a:lumMod val="75000"/>
                  </a:schemeClr>
                </a:solidFill>
              </a:rPr>
              <a:t>, since invariant </a:t>
            </a:r>
            <a:r>
              <a:rPr lang="en-US" sz="1200" b="0" dirty="0" err="1">
                <a:solidFill>
                  <a:schemeClr val="accent5">
                    <a:lumMod val="75000"/>
                  </a:schemeClr>
                </a:solidFill>
              </a:rPr>
              <a:t>wrt</a:t>
            </a:r>
            <a:r>
              <a:rPr lang="en-US" sz="1200" b="0" dirty="0">
                <a:solidFill>
                  <a:schemeClr val="accent5">
                    <a:lumMod val="75000"/>
                  </a:schemeClr>
                </a:solidFill>
              </a:rPr>
              <a:t> the order of comparison</a:t>
            </a:r>
            <a:r>
              <a:rPr lang="en-US" sz="1200" b="0" dirty="0"/>
              <a:t>. </a:t>
            </a:r>
          </a:p>
          <a:p>
            <a:pPr marL="0" indent="0">
              <a:buFont typeface="Arial" panose="020B0604020202020204" pitchFamily="34" charset="0"/>
              <a:buNone/>
            </a:pPr>
            <a:endParaRPr lang="en-US" sz="1200" b="0" dirty="0"/>
          </a:p>
          <a:p>
            <a:pPr marL="0" indent="0">
              <a:buFont typeface="Arial" panose="020B0604020202020204" pitchFamily="34" charset="0"/>
              <a:buNone/>
            </a:pPr>
            <a:r>
              <a:rPr lang="en-US" sz="1200" b="0" dirty="0"/>
              <a:t>I thank you for your attention, and I am open for questions.</a:t>
            </a:r>
          </a:p>
          <a:p>
            <a:pPr marL="0" indent="0">
              <a:buFont typeface="Arial" panose="020B0604020202020204" pitchFamily="34" charset="0"/>
              <a:buNone/>
            </a:pPr>
            <a:endParaRPr lang="en-US" sz="1200" b="0" dirty="0"/>
          </a:p>
          <a:p>
            <a:pPr marL="0" indent="0">
              <a:buFont typeface="Arial" panose="020B0604020202020204" pitchFamily="34" charset="0"/>
              <a:buNone/>
            </a:pPr>
            <a:r>
              <a:rPr lang="en-US" sz="1200" b="0" dirty="0"/>
              <a:t>49’</a:t>
            </a:r>
          </a:p>
          <a:p>
            <a:endParaRPr lang="en-US" dirty="0"/>
          </a:p>
        </p:txBody>
      </p:sp>
      <p:sp>
        <p:nvSpPr>
          <p:cNvPr id="4" name="Slide Number Placeholder 3"/>
          <p:cNvSpPr>
            <a:spLocks noGrp="1"/>
          </p:cNvSpPr>
          <p:nvPr>
            <p:ph type="sldNum" sz="quarter" idx="5"/>
          </p:nvPr>
        </p:nvSpPr>
        <p:spPr/>
        <p:txBody>
          <a:bodyPr/>
          <a:lstStyle/>
          <a:p>
            <a:fld id="{E560BAD6-694F-184B-BB08-A466A89855AE}" type="slidenum">
              <a:rPr lang="en-US" smtClean="0"/>
              <a:t>11</a:t>
            </a:fld>
            <a:endParaRPr lang="en-US"/>
          </a:p>
        </p:txBody>
      </p:sp>
    </p:spTree>
    <p:extLst>
      <p:ext uri="{BB962C8B-B14F-4D97-AF65-F5344CB8AC3E}">
        <p14:creationId xmlns:p14="http://schemas.microsoft.com/office/powerpoint/2010/main" val="287752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8B6BAFE-90D4-E8B1-A371-E438B9CEAECF}"/>
              </a:ext>
            </a:extLst>
          </p:cNvPr>
          <p:cNvSpPr txBox="1">
            <a:spLocks noGrp="1"/>
          </p:cNvSpPr>
          <p:nvPr>
            <p:ph type="sldNum" sz="quarter" idx="5"/>
          </p:nvPr>
        </p:nvSpPr>
        <p:spPr>
          <a:ln/>
        </p:spPr>
        <p:txBody>
          <a:bodyPr lIns="0" tIns="0" rIns="0" bIns="0" anchor="b" anchorCtr="0">
            <a:noAutofit/>
          </a:bodyPr>
          <a:lstStyle/>
          <a:p>
            <a:pPr lvl="0"/>
            <a:fld id="{84C67DFD-9A24-5D46-87D9-4699AF228803}" type="slidenum">
              <a:t>14</a:t>
            </a:fld>
            <a:endParaRPr lang="en-US"/>
          </a:p>
        </p:txBody>
      </p:sp>
      <p:sp>
        <p:nvSpPr>
          <p:cNvPr id="2" name="Slide Image Placeholder 1">
            <a:extLst>
              <a:ext uri="{FF2B5EF4-FFF2-40B4-BE49-F238E27FC236}">
                <a16:creationId xmlns:a16="http://schemas.microsoft.com/office/drawing/2014/main" id="{BAAB8291-AABC-9129-2678-5DE707B92599}"/>
              </a:ext>
            </a:extLst>
          </p:cNvPr>
          <p:cNvSpPr>
            <a:spLocks noGrp="1" noRot="1" noChangeAspect="1" noResize="1"/>
          </p:cNvSpPr>
          <p:nvPr>
            <p:ph type="sldImg"/>
          </p:nvPr>
        </p:nvSpPr>
        <p:spPr>
          <a:xfrm>
            <a:off x="533400" y="763588"/>
            <a:ext cx="67056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id="{C79D164C-3CDF-DBEA-FEDA-B915E6B3388A}"/>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95343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19695C-9F9F-FC6F-9B8A-A37F02279F6D}"/>
              </a:ext>
            </a:extLst>
          </p:cNvPr>
          <p:cNvSpPr txBox="1">
            <a:spLocks noGrp="1"/>
          </p:cNvSpPr>
          <p:nvPr>
            <p:ph type="sldNum" sz="quarter" idx="5"/>
          </p:nvPr>
        </p:nvSpPr>
        <p:spPr>
          <a:ln/>
        </p:spPr>
        <p:txBody>
          <a:bodyPr lIns="0" tIns="0" rIns="0" bIns="0" anchor="b" anchorCtr="0">
            <a:noAutofit/>
          </a:bodyPr>
          <a:lstStyle/>
          <a:p>
            <a:pPr lvl="0"/>
            <a:fld id="{53B02FB4-ED47-9943-B290-35FBA3168508}" type="slidenum">
              <a:t>15</a:t>
            </a:fld>
            <a:endParaRPr lang="en-US"/>
          </a:p>
        </p:txBody>
      </p:sp>
      <p:sp>
        <p:nvSpPr>
          <p:cNvPr id="2" name="Slide Image Placeholder 1">
            <a:extLst>
              <a:ext uri="{FF2B5EF4-FFF2-40B4-BE49-F238E27FC236}">
                <a16:creationId xmlns:a16="http://schemas.microsoft.com/office/drawing/2014/main" id="{C544ACC6-1231-26E8-0F31-C62859E1158E}"/>
              </a:ext>
            </a:extLst>
          </p:cNvPr>
          <p:cNvSpPr>
            <a:spLocks noGrp="1" noRot="1" noChangeAspect="1" noResize="1"/>
          </p:cNvSpPr>
          <p:nvPr>
            <p:ph type="sldImg"/>
          </p:nvPr>
        </p:nvSpPr>
        <p:spPr>
          <a:xfrm>
            <a:off x="533400" y="763588"/>
            <a:ext cx="67056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id="{249FEA47-444D-EA7B-5741-DB3D70899433}"/>
              </a:ext>
            </a:extLst>
          </p:cNvPr>
          <p:cNvSpPr txBox="1">
            <a:spLocks noGrp="1"/>
          </p:cNvSpPr>
          <p:nvPr>
            <p:ph type="body" sz="quarter"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0BAD6-694F-184B-BB08-A466A89855AE}" type="slidenum">
              <a:rPr lang="en-US" smtClean="0"/>
              <a:t>16</a:t>
            </a:fld>
            <a:endParaRPr lang="en-US"/>
          </a:p>
        </p:txBody>
      </p:sp>
    </p:spTree>
    <p:extLst>
      <p:ext uri="{BB962C8B-B14F-4D97-AF65-F5344CB8AC3E}">
        <p14:creationId xmlns:p14="http://schemas.microsoft.com/office/powerpoint/2010/main" val="2380950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92C1B3-EFB0-E352-3C2E-A4932EC10A73}"/>
              </a:ext>
            </a:extLst>
          </p:cNvPr>
          <p:cNvSpPr txBox="1">
            <a:spLocks noGrp="1"/>
          </p:cNvSpPr>
          <p:nvPr>
            <p:ph type="sldNum" sz="quarter" idx="5"/>
          </p:nvPr>
        </p:nvSpPr>
        <p:spPr>
          <a:ln/>
        </p:spPr>
        <p:txBody>
          <a:bodyPr lIns="0" tIns="0" rIns="0" bIns="0" anchor="b" anchorCtr="0">
            <a:noAutofit/>
          </a:bodyPr>
          <a:lstStyle/>
          <a:p>
            <a:pPr lvl="0"/>
            <a:fld id="{C18C18F0-FFDF-5241-9CDE-E052FF3A5BCF}" type="slidenum">
              <a:t>17</a:t>
            </a:fld>
            <a:endParaRPr lang="en-US"/>
          </a:p>
        </p:txBody>
      </p:sp>
      <p:sp>
        <p:nvSpPr>
          <p:cNvPr id="2" name="Slide Image Placeholder 1">
            <a:extLst>
              <a:ext uri="{FF2B5EF4-FFF2-40B4-BE49-F238E27FC236}">
                <a16:creationId xmlns:a16="http://schemas.microsoft.com/office/drawing/2014/main" id="{2364D9AE-05D7-526D-FC86-A6616B5FBC53}"/>
              </a:ext>
            </a:extLst>
          </p:cNvPr>
          <p:cNvSpPr>
            <a:spLocks noGrp="1" noRot="1" noChangeAspect="1" noResize="1"/>
          </p:cNvSpPr>
          <p:nvPr>
            <p:ph type="sldImg"/>
          </p:nvPr>
        </p:nvSpPr>
        <p:spPr>
          <a:xfrm>
            <a:off x="533400" y="763588"/>
            <a:ext cx="67056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id="{171847BA-6ACD-0123-6802-FF5300E545F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5453011-1D77-6103-57AD-D895FA1AA9BF}"/>
              </a:ext>
            </a:extLst>
          </p:cNvPr>
          <p:cNvSpPr txBox="1">
            <a:spLocks noGrp="1"/>
          </p:cNvSpPr>
          <p:nvPr>
            <p:ph type="sldNum" sz="quarter" idx="5"/>
          </p:nvPr>
        </p:nvSpPr>
        <p:spPr>
          <a:ln/>
        </p:spPr>
        <p:txBody>
          <a:bodyPr lIns="0" tIns="0" rIns="0" bIns="0" anchor="b" anchorCtr="0">
            <a:noAutofit/>
          </a:bodyPr>
          <a:lstStyle/>
          <a:p>
            <a:pPr lvl="0"/>
            <a:fld id="{6004F755-22FA-9F4E-887D-F462B1A11650}" type="slidenum">
              <a:t>18</a:t>
            </a:fld>
            <a:endParaRPr lang="en-US"/>
          </a:p>
        </p:txBody>
      </p:sp>
      <p:sp>
        <p:nvSpPr>
          <p:cNvPr id="2" name="Rectangle 7">
            <a:extLst>
              <a:ext uri="{FF2B5EF4-FFF2-40B4-BE49-F238E27FC236}">
                <a16:creationId xmlns:a16="http://schemas.microsoft.com/office/drawing/2014/main" id="{EC7B7CA9-2E71-B270-63C0-0AB940B2BA54}"/>
              </a:ext>
            </a:extLst>
          </p:cNvPr>
          <p:cNvSpPr txBox="1"/>
          <p:nvPr/>
        </p:nvSpPr>
        <p:spPr>
          <a:xfrm>
            <a:off x="4400280" y="9552240"/>
            <a:ext cx="3367080" cy="500400"/>
          </a:xfrm>
          <a:prstGeom prst="rect">
            <a:avLst/>
          </a:prstGeom>
          <a:noFill/>
          <a:ln>
            <a:noFill/>
          </a:ln>
        </p:spPr>
        <p:txBody>
          <a:bodyPr vert="horz" wrap="square" lIns="92160" tIns="46080" rIns="92160" bIns="46080" anchor="b" anchorCtr="0" compatLnSpc="0">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F831FAC1-91C9-E64C-AA88-8D8404ECAC8E}" type="slidenum">
              <a:t>18</a:t>
            </a:fld>
            <a:endParaRPr lang="en-US" sz="1200" b="0" i="0" u="none" strike="noStrike" kern="1200" spc="0" baseline="0">
              <a:ln>
                <a:noFill/>
              </a:ln>
              <a:solidFill>
                <a:srgbClr val="000000"/>
              </a:solidFill>
              <a:latin typeface="Arial" pitchFamily="18"/>
              <a:ea typeface="DejaVu Sans" pitchFamily="2"/>
              <a:cs typeface="DejaVu Sans" pitchFamily="2"/>
            </a:endParaRPr>
          </a:p>
        </p:txBody>
      </p:sp>
      <p:sp>
        <p:nvSpPr>
          <p:cNvPr id="3" name="Rectangle 1">
            <a:extLst>
              <a:ext uri="{FF2B5EF4-FFF2-40B4-BE49-F238E27FC236}">
                <a16:creationId xmlns:a16="http://schemas.microsoft.com/office/drawing/2014/main" id="{D6CAF9A8-952D-57A9-D2D8-046F1AB67898}"/>
              </a:ext>
            </a:extLst>
          </p:cNvPr>
          <p:cNvSpPr>
            <a:spLocks noGrp="1" noRot="1" noChangeAspect="1" noResize="1"/>
          </p:cNvSpPr>
          <p:nvPr>
            <p:ph type="sldImg"/>
          </p:nvPr>
        </p:nvSpPr>
        <p:spPr>
          <a:xfrm>
            <a:off x="534988" y="755650"/>
            <a:ext cx="6702425" cy="3770313"/>
          </a:xfrm>
          <a:solidFill>
            <a:srgbClr val="CFE7F5"/>
          </a:solidFill>
          <a:ln w="25400">
            <a:solidFill>
              <a:srgbClr val="808080"/>
            </a:solidFill>
            <a:prstDash val="solid"/>
          </a:ln>
        </p:spPr>
      </p:sp>
      <p:sp>
        <p:nvSpPr>
          <p:cNvPr id="4" name="Rectangle 2">
            <a:extLst>
              <a:ext uri="{FF2B5EF4-FFF2-40B4-BE49-F238E27FC236}">
                <a16:creationId xmlns:a16="http://schemas.microsoft.com/office/drawing/2014/main" id="{2277DB30-50D9-9B9F-2EC2-063B88BC354E}"/>
              </a:ext>
            </a:extLst>
          </p:cNvPr>
          <p:cNvSpPr txBox="1">
            <a:spLocks noGrp="1"/>
          </p:cNvSpPr>
          <p:nvPr>
            <p:ph type="body" sz="quarter" idx="1"/>
          </p:nvPr>
        </p:nvSpPr>
        <p:spPr>
          <a:xfrm>
            <a:off x="777239" y="4777560"/>
            <a:ext cx="6216479" cy="4527000"/>
          </a:xfrm>
        </p:spPr>
        <p:txBody>
          <a:bodyPr wrap="none" lIns="92160" tIns="46080" rIns="92160" bIns="46080" anchor="ctr" anchorCtr="0">
            <a:noAutofit/>
          </a:bodyPr>
          <a:lstStyle/>
          <a:p>
            <a:pPr indent="0"/>
            <a:endParaRPr lang="en-US" sz="264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0D7FC557-89E1-4D0A-9EDF-605EC84BF86B}"/>
              </a:ext>
            </a:extLst>
          </p:cNvPr>
          <p:cNvSpPr txBox="1">
            <a:spLocks noGrp="1"/>
          </p:cNvSpPr>
          <p:nvPr>
            <p:ph type="sldNum" sz="quarter" idx="5"/>
          </p:nvPr>
        </p:nvSpPr>
        <p:spPr>
          <a:ln/>
        </p:spPr>
        <p:txBody>
          <a:bodyPr lIns="0" tIns="0" rIns="0" bIns="0" anchor="b" anchorCtr="0">
            <a:noAutofit/>
          </a:bodyPr>
          <a:lstStyle/>
          <a:p>
            <a:pPr lvl="0"/>
            <a:fld id="{8B34EBF2-E827-EF4F-85C9-F6BC1BBC64E9}" type="slidenum">
              <a:t>19</a:t>
            </a:fld>
            <a:endParaRPr lang="en-US"/>
          </a:p>
        </p:txBody>
      </p:sp>
      <p:sp>
        <p:nvSpPr>
          <p:cNvPr id="2" name="Rectangle 7">
            <a:extLst>
              <a:ext uri="{FF2B5EF4-FFF2-40B4-BE49-F238E27FC236}">
                <a16:creationId xmlns:a16="http://schemas.microsoft.com/office/drawing/2014/main" id="{8C4EBEF2-9190-8847-9C7C-4272558DFFD1}"/>
              </a:ext>
            </a:extLst>
          </p:cNvPr>
          <p:cNvSpPr txBox="1"/>
          <p:nvPr/>
        </p:nvSpPr>
        <p:spPr>
          <a:xfrm>
            <a:off x="4400280" y="9552240"/>
            <a:ext cx="3367080" cy="500400"/>
          </a:xfrm>
          <a:prstGeom prst="rect">
            <a:avLst/>
          </a:prstGeom>
          <a:noFill/>
          <a:ln>
            <a:noFill/>
          </a:ln>
        </p:spPr>
        <p:txBody>
          <a:bodyPr vert="horz" wrap="square" lIns="92160" tIns="46080" rIns="92160" bIns="46080" anchor="b" anchorCtr="0" compatLnSpc="0">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960"/>
            </a:pPr>
            <a:fld id="{2B35EC2F-8C1F-094C-9B60-4F319F6B6812}" type="slidenum">
              <a:t>19</a:t>
            </a:fld>
            <a:endParaRPr lang="en-US" sz="1200" b="0" i="0" u="none" strike="noStrike" kern="1200" spc="0" baseline="0">
              <a:ln>
                <a:noFill/>
              </a:ln>
              <a:solidFill>
                <a:srgbClr val="000000"/>
              </a:solidFill>
              <a:latin typeface="Arial" pitchFamily="18"/>
              <a:ea typeface="DejaVu Sans" pitchFamily="2"/>
              <a:cs typeface="DejaVu Sans" pitchFamily="2"/>
            </a:endParaRPr>
          </a:p>
        </p:txBody>
      </p:sp>
      <p:sp>
        <p:nvSpPr>
          <p:cNvPr id="3" name="Rectangle 1">
            <a:extLst>
              <a:ext uri="{FF2B5EF4-FFF2-40B4-BE49-F238E27FC236}">
                <a16:creationId xmlns:a16="http://schemas.microsoft.com/office/drawing/2014/main" id="{A55205B4-57C5-F2AB-D2B0-0D9C77F9DBAA}"/>
              </a:ext>
            </a:extLst>
          </p:cNvPr>
          <p:cNvSpPr>
            <a:spLocks noGrp="1" noRot="1" noChangeAspect="1" noResize="1"/>
          </p:cNvSpPr>
          <p:nvPr>
            <p:ph type="sldImg"/>
          </p:nvPr>
        </p:nvSpPr>
        <p:spPr>
          <a:xfrm>
            <a:off x="536575" y="757238"/>
            <a:ext cx="6697663" cy="3768725"/>
          </a:xfrm>
          <a:solidFill>
            <a:srgbClr val="CFE7F5"/>
          </a:solidFill>
          <a:ln w="25400">
            <a:solidFill>
              <a:srgbClr val="808080"/>
            </a:solidFill>
            <a:prstDash val="solid"/>
          </a:ln>
        </p:spPr>
      </p:sp>
      <p:sp>
        <p:nvSpPr>
          <p:cNvPr id="4" name="Rectangle 2">
            <a:extLst>
              <a:ext uri="{FF2B5EF4-FFF2-40B4-BE49-F238E27FC236}">
                <a16:creationId xmlns:a16="http://schemas.microsoft.com/office/drawing/2014/main" id="{BB7D6A57-1B3B-BFB5-978F-53B5AD1A7629}"/>
              </a:ext>
            </a:extLst>
          </p:cNvPr>
          <p:cNvSpPr txBox="1">
            <a:spLocks noGrp="1"/>
          </p:cNvSpPr>
          <p:nvPr>
            <p:ph type="body" sz="quarter" idx="1"/>
          </p:nvPr>
        </p:nvSpPr>
        <p:spPr>
          <a:xfrm>
            <a:off x="777239" y="4777560"/>
            <a:ext cx="6216479" cy="4527000"/>
          </a:xfrm>
        </p:spPr>
        <p:txBody>
          <a:bodyPr wrap="none" lIns="92160" tIns="46080" rIns="92160" bIns="46080" anchor="ctr" anchorCtr="0">
            <a:noAutofit/>
          </a:bodyPr>
          <a:lstStyle/>
          <a:p>
            <a:pPr indent="0"/>
            <a:endParaRPr lang="en-US" sz="264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022C582-ADCD-82EB-A273-EAF74C073302}"/>
              </a:ext>
            </a:extLst>
          </p:cNvPr>
          <p:cNvSpPr txBox="1">
            <a:spLocks noGrp="1"/>
          </p:cNvSpPr>
          <p:nvPr>
            <p:ph type="sldNum" sz="quarter" idx="5"/>
          </p:nvPr>
        </p:nvSpPr>
        <p:spPr>
          <a:ln/>
        </p:spPr>
        <p:txBody>
          <a:bodyPr lIns="0" tIns="0" rIns="0" bIns="0" anchor="b" anchorCtr="0">
            <a:noAutofit/>
          </a:bodyPr>
          <a:lstStyle/>
          <a:p>
            <a:pPr lvl="0"/>
            <a:fld id="{54155CC7-2951-4749-B790-E1EBD34A9587}" type="slidenum">
              <a:t>21</a:t>
            </a:fld>
            <a:endParaRPr lang="en-US"/>
          </a:p>
        </p:txBody>
      </p:sp>
      <p:sp>
        <p:nvSpPr>
          <p:cNvPr id="2" name="Freeform 1">
            <a:extLst>
              <a:ext uri="{FF2B5EF4-FFF2-40B4-BE49-F238E27FC236}">
                <a16:creationId xmlns:a16="http://schemas.microsoft.com/office/drawing/2014/main" id="{63EFA563-C6FE-D1B3-7AF0-5D210AED8788}"/>
              </a:ext>
            </a:extLst>
          </p:cNvPr>
          <p:cNvSpPr/>
          <p:nvPr/>
        </p:nvSpPr>
        <p:spPr>
          <a:xfrm>
            <a:off x="1297080" y="755639"/>
            <a:ext cx="5178240" cy="37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Liberation Serif" pitchFamily="18"/>
              <a:ea typeface="DejaVu Sans" pitchFamily="2"/>
              <a:cs typeface="DejaVu Sans" pitchFamily="2"/>
            </a:endParaRPr>
          </a:p>
        </p:txBody>
      </p:sp>
      <p:sp>
        <p:nvSpPr>
          <p:cNvPr id="3" name="TextBox 2">
            <a:extLst>
              <a:ext uri="{FF2B5EF4-FFF2-40B4-BE49-F238E27FC236}">
                <a16:creationId xmlns:a16="http://schemas.microsoft.com/office/drawing/2014/main" id="{0CC0CCE4-D2DD-471C-FFF0-30390FD0AF2C}"/>
              </a:ext>
            </a:extLst>
          </p:cNvPr>
          <p:cNvSpPr txBox="1"/>
          <p:nvPr/>
        </p:nvSpPr>
        <p:spPr>
          <a:xfrm>
            <a:off x="776520" y="4777200"/>
            <a:ext cx="6197760" cy="4506840"/>
          </a:xfrm>
          <a:prstGeom prst="rect">
            <a:avLst/>
          </a:prstGeom>
          <a:noFill/>
          <a:ln>
            <a:noFill/>
          </a:ln>
        </p:spPr>
        <p:txBody>
          <a:bodyPr wrap="none" lIns="90000" tIns="46800" rIns="90000" bIns="46800" anchor="ctr" anchorCtr="0">
            <a:noAutofit/>
          </a:bodyPr>
          <a:lstStyle/>
          <a:p>
            <a:pPr marL="216000" marR="0" lvl="0" indent="-216000" rtl="0" hangingPunct="0">
              <a:buNone/>
              <a:tabLst/>
            </a:pPr>
            <a:endParaRPr lang="en-US" sz="2000" b="0" i="0" u="none" strike="noStrike" kern="1200">
              <a:ln>
                <a:noFill/>
              </a:ln>
              <a:latin typeface="Liberation Sans" pitchFamily="18"/>
              <a:ea typeface="Droid Sans Fallback" pitchFamily="2"/>
              <a:cs typeface="FreeSans"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DB36D6-439E-C8A6-9C89-36465D825E91}"/>
              </a:ext>
            </a:extLst>
          </p:cNvPr>
          <p:cNvSpPr txBox="1">
            <a:spLocks noGrp="1"/>
          </p:cNvSpPr>
          <p:nvPr>
            <p:ph type="sldNum" sz="quarter" idx="5"/>
          </p:nvPr>
        </p:nvSpPr>
        <p:spPr>
          <a:ln/>
        </p:spPr>
        <p:txBody>
          <a:bodyPr lIns="0" tIns="0" rIns="0" bIns="0" anchor="b" anchorCtr="0">
            <a:noAutofit/>
          </a:bodyPr>
          <a:lstStyle/>
          <a:p>
            <a:pPr lvl="0"/>
            <a:fld id="{146421F5-18F7-E446-A85F-C39FDFCD0F2F}" type="slidenum">
              <a:t>22</a:t>
            </a:fld>
            <a:endParaRPr lang="en-US"/>
          </a:p>
        </p:txBody>
      </p:sp>
      <p:sp>
        <p:nvSpPr>
          <p:cNvPr id="2" name="Freeform 1">
            <a:extLst>
              <a:ext uri="{FF2B5EF4-FFF2-40B4-BE49-F238E27FC236}">
                <a16:creationId xmlns:a16="http://schemas.microsoft.com/office/drawing/2014/main" id="{DAC5926C-3518-3AFA-3BC3-865712FAC014}"/>
              </a:ext>
            </a:extLst>
          </p:cNvPr>
          <p:cNvSpPr/>
          <p:nvPr/>
        </p:nvSpPr>
        <p:spPr>
          <a:xfrm>
            <a:off x="1297080" y="755639"/>
            <a:ext cx="5178240" cy="37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noAutofit/>
          </a:bodyPr>
          <a:lstStyle/>
          <a:p>
            <a:pPr lvl="0" rtl="0" hangingPunct="0">
              <a:buNone/>
              <a:tabLst/>
            </a:pPr>
            <a:endParaRPr lang="en-US" sz="2400">
              <a:latin typeface="Liberation Serif" pitchFamily="18"/>
              <a:ea typeface="DejaVu Sans" pitchFamily="2"/>
              <a:cs typeface="DejaVu Sans" pitchFamily="2"/>
            </a:endParaRPr>
          </a:p>
        </p:txBody>
      </p:sp>
      <p:sp>
        <p:nvSpPr>
          <p:cNvPr id="3" name="Notes Placeholder 2">
            <a:extLst>
              <a:ext uri="{FF2B5EF4-FFF2-40B4-BE49-F238E27FC236}">
                <a16:creationId xmlns:a16="http://schemas.microsoft.com/office/drawing/2014/main" id="{E10F5195-D46C-A4B9-E17C-3C5402ACB96E}"/>
              </a:ext>
            </a:extLst>
          </p:cNvPr>
          <p:cNvSpPr txBox="1">
            <a:spLocks noGrp="1"/>
          </p:cNvSpPr>
          <p:nvPr>
            <p:ph type="body" sz="quarter" idx="1"/>
          </p:nvPr>
        </p:nvSpPr>
        <p:spPr>
          <a:xfrm>
            <a:off x="776520" y="4777200"/>
            <a:ext cx="6197760" cy="450756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separation methods are a class of spatial verification methods which enable to:</a:t>
            </a:r>
          </a:p>
          <a:p>
            <a:r>
              <a:rPr lang="en-US" dirty="0"/>
              <a:t>- Compare the scale structure of forecast and gridded observations</a:t>
            </a:r>
          </a:p>
          <a:p>
            <a:r>
              <a:rPr lang="en-US" dirty="0"/>
              <a:t>- Assess </a:t>
            </a:r>
            <a:r>
              <a:rPr lang="en-US" sz="1200" b="0" i="0" u="none" strike="noStrike" kern="1200" spc="0" baseline="0" dirty="0">
                <a:ln>
                  <a:noFill/>
                </a:ln>
                <a:solidFill>
                  <a:srgbClr val="000000"/>
                </a:solidFill>
                <a:latin typeface="Arial" pitchFamily="18"/>
                <a:ea typeface="Droid Sans Fallback" pitchFamily="2"/>
                <a:cs typeface="Droid Sans Fallback" pitchFamily="2"/>
              </a:rPr>
              <a:t>Bias, error and skill on different scales</a:t>
            </a:r>
          </a:p>
          <a:p>
            <a:r>
              <a:rPr lang="en-US" sz="1200" b="0" i="0" u="none" strike="noStrike" kern="1200" spc="0" baseline="0" dirty="0">
                <a:ln>
                  <a:noFill/>
                </a:ln>
                <a:solidFill>
                  <a:srgbClr val="000000"/>
                </a:solidFill>
                <a:latin typeface="Arial" pitchFamily="18"/>
                <a:ea typeface="Droid Sans Fallback" pitchFamily="2"/>
                <a:cs typeface="Droid Sans Fallback" pitchFamily="2"/>
              </a:rPr>
              <a:t>- Assess the scale dependency of forecast predictability (no-skill to skill transition scale)</a:t>
            </a:r>
          </a:p>
          <a:p>
            <a:endParaRPr lang="en-US" dirty="0"/>
          </a:p>
          <a:p>
            <a:r>
              <a:rPr lang="en-US" dirty="0"/>
              <a:t>There are several approaches, I have included here some references from the published literature.</a:t>
            </a:r>
          </a:p>
          <a:p>
            <a:r>
              <a:rPr lang="en-US" dirty="0"/>
              <a:t>All these techniques have a common approach: </a:t>
            </a:r>
          </a:p>
          <a:p>
            <a:pPr marL="228600" indent="-228600">
              <a:buAutoNum type="arabicPeriod"/>
            </a:pPr>
            <a:r>
              <a:rPr lang="en-US" dirty="0"/>
              <a:t>first the decompose the forecast and observation fields into different scale components, by using some spatial filters (wavelets, Fourier transforms, etc.). In the image you see an example from Jung and </a:t>
            </a:r>
            <a:r>
              <a:rPr lang="en-US" dirty="0" err="1"/>
              <a:t>Leuthbecher</a:t>
            </a:r>
            <a:r>
              <a:rPr lang="en-US" dirty="0"/>
              <a:t> 2008, where they decompose 500GZ fields on different scales with spherical harmonics.</a:t>
            </a:r>
          </a:p>
          <a:p>
            <a:pPr marL="228600" indent="-228600">
              <a:buAutoNum type="arabicPeriod"/>
            </a:pPr>
            <a:r>
              <a:rPr lang="en-US" dirty="0"/>
              <a:t>Once the fields are decomposed on different scales, the verification of these different scale components is performed, separately, by using some traditional verification approaches.</a:t>
            </a:r>
          </a:p>
          <a:p>
            <a:pPr marL="228600" indent="-228600">
              <a:buAutoNum type="arabicPeriod"/>
            </a:pPr>
            <a:endParaRPr lang="en-US" dirty="0"/>
          </a:p>
          <a:p>
            <a:pPr marL="0" indent="0">
              <a:buNone/>
            </a:pPr>
            <a:r>
              <a:rPr lang="en-US" dirty="0"/>
              <a:t>The rationale behind these methods is that weather phenomena </a:t>
            </a:r>
            <a:r>
              <a:rPr lang="en-GB" sz="1200" b="0" i="0" u="none" strike="noStrike" kern="1200" spc="0" baseline="0" dirty="0">
                <a:ln>
                  <a:noFill/>
                </a:ln>
                <a:latin typeface="Arial" pitchFamily="18"/>
                <a:ea typeface="Droid Sans Fallback" pitchFamily="2"/>
                <a:cs typeface="Droid Sans Fallback" pitchFamily="2"/>
              </a:rPr>
              <a:t>of different spatial scales are governed by different physical processes, hence verification on the different scales can provide feedback on how these different processes are represented by the models.</a:t>
            </a:r>
          </a:p>
          <a:p>
            <a:pPr marL="0" indent="0">
              <a:buNone/>
            </a:pPr>
            <a:endParaRPr lang="en-GB" sz="1200" b="0" i="0" u="none" strike="noStrike" kern="1200" spc="0" baseline="0" dirty="0">
              <a:ln>
                <a:noFill/>
              </a:ln>
              <a:latin typeface="Arial" pitchFamily="18"/>
            </a:endParaRPr>
          </a:p>
          <a:p>
            <a:pPr marL="0" indent="0">
              <a:buNone/>
            </a:pPr>
            <a:r>
              <a:rPr lang="en-GB" sz="1200" b="0" i="0" u="none" strike="noStrike" kern="1200" spc="0" baseline="0" dirty="0">
                <a:ln>
                  <a:noFill/>
                </a:ln>
                <a:latin typeface="Arial" pitchFamily="18"/>
              </a:rPr>
              <a:t>1’23’’</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560BAD6-694F-184B-BB08-A466A89855AE}" type="slidenum">
              <a:rPr lang="en-US" smtClean="0"/>
              <a:t>2</a:t>
            </a:fld>
            <a:endParaRPr lang="en-US"/>
          </a:p>
        </p:txBody>
      </p:sp>
    </p:spTree>
    <p:extLst>
      <p:ext uri="{BB962C8B-B14F-4D97-AF65-F5344CB8AC3E}">
        <p14:creationId xmlns:p14="http://schemas.microsoft.com/office/powerpoint/2010/main" val="2741966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BB944B-42A5-04DF-B6CF-37E99168BA87}"/>
              </a:ext>
            </a:extLst>
          </p:cNvPr>
          <p:cNvSpPr txBox="1">
            <a:spLocks noGrp="1"/>
          </p:cNvSpPr>
          <p:nvPr>
            <p:ph type="sldNum" sz="quarter" idx="5"/>
          </p:nvPr>
        </p:nvSpPr>
        <p:spPr>
          <a:ln/>
        </p:spPr>
        <p:txBody>
          <a:bodyPr lIns="0" tIns="0" rIns="0" bIns="0" anchor="b" anchorCtr="0">
            <a:noAutofit/>
          </a:bodyPr>
          <a:lstStyle/>
          <a:p>
            <a:pPr lvl="0"/>
            <a:fld id="{23794844-7944-FC40-8559-0F3DD9D0CDEE}" type="slidenum">
              <a:t>23</a:t>
            </a:fld>
            <a:endParaRPr lang="en-US"/>
          </a:p>
        </p:txBody>
      </p:sp>
      <p:sp>
        <p:nvSpPr>
          <p:cNvPr id="2" name="Slide Image Placeholder 1">
            <a:extLst>
              <a:ext uri="{FF2B5EF4-FFF2-40B4-BE49-F238E27FC236}">
                <a16:creationId xmlns:a16="http://schemas.microsoft.com/office/drawing/2014/main" id="{F4034B5D-76A2-D5C4-612D-E081691357F8}"/>
              </a:ext>
            </a:extLst>
          </p:cNvPr>
          <p:cNvSpPr>
            <a:spLocks noGrp="1" noRot="1" noChangeAspect="1" noResize="1"/>
          </p:cNvSpPr>
          <p:nvPr>
            <p:ph type="sldImg"/>
          </p:nvPr>
        </p:nvSpPr>
        <p:spPr>
          <a:xfrm>
            <a:off x="533400" y="763588"/>
            <a:ext cx="67056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id="{E5EA6609-BEED-F87E-A6C3-2EE1C10CF82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62B61BC-4538-3765-BA90-8513BD1FD781}"/>
              </a:ext>
            </a:extLst>
          </p:cNvPr>
          <p:cNvSpPr txBox="1">
            <a:spLocks noGrp="1"/>
          </p:cNvSpPr>
          <p:nvPr>
            <p:ph type="sldNum" sz="quarter" idx="5"/>
          </p:nvPr>
        </p:nvSpPr>
        <p:spPr>
          <a:ln/>
        </p:spPr>
        <p:txBody>
          <a:bodyPr lIns="0" tIns="0" rIns="0" bIns="0" anchor="b" anchorCtr="0">
            <a:noAutofit/>
          </a:bodyPr>
          <a:lstStyle/>
          <a:p>
            <a:pPr lvl="0"/>
            <a:fld id="{127C8C7D-4928-F14E-AD06-23539CFD9C8B}" type="slidenum">
              <a:t>26</a:t>
            </a:fld>
            <a:endParaRPr lang="en-US"/>
          </a:p>
        </p:txBody>
      </p:sp>
      <p:sp>
        <p:nvSpPr>
          <p:cNvPr id="2" name="Rectangle 7">
            <a:extLst>
              <a:ext uri="{FF2B5EF4-FFF2-40B4-BE49-F238E27FC236}">
                <a16:creationId xmlns:a16="http://schemas.microsoft.com/office/drawing/2014/main" id="{510C99B2-0C1D-D56A-086C-E05CCF2215F3}"/>
              </a:ext>
            </a:extLst>
          </p:cNvPr>
          <p:cNvSpPr txBox="1"/>
          <p:nvPr/>
        </p:nvSpPr>
        <p:spPr>
          <a:xfrm>
            <a:off x="4400280" y="9552240"/>
            <a:ext cx="3367080" cy="500400"/>
          </a:xfrm>
          <a:prstGeom prst="rect">
            <a:avLst/>
          </a:prstGeom>
          <a:noFill/>
          <a:ln>
            <a:noFill/>
          </a:ln>
        </p:spPr>
        <p:txBody>
          <a:bodyPr vert="horz" wrap="square" lIns="92160" tIns="46080" rIns="92160" bIns="46080" anchor="b" anchorCtr="0" compatLnSpc="0">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960"/>
            </a:pPr>
            <a:fld id="{83EDFF55-0268-DA49-8515-BCE121335986}" type="slidenum">
              <a:t>26</a:t>
            </a:fld>
            <a:endParaRPr lang="en-US" sz="1200" b="0" i="0" u="none" strike="noStrike" kern="1200" spc="0" baseline="0">
              <a:ln>
                <a:noFill/>
              </a:ln>
              <a:solidFill>
                <a:srgbClr val="000000"/>
              </a:solidFill>
              <a:latin typeface="Arial" pitchFamily="18"/>
              <a:ea typeface="DejaVu Sans" pitchFamily="2"/>
              <a:cs typeface="DejaVu Sans" pitchFamily="2"/>
            </a:endParaRPr>
          </a:p>
        </p:txBody>
      </p:sp>
      <p:sp>
        <p:nvSpPr>
          <p:cNvPr id="3" name="Rectangle 1">
            <a:extLst>
              <a:ext uri="{FF2B5EF4-FFF2-40B4-BE49-F238E27FC236}">
                <a16:creationId xmlns:a16="http://schemas.microsoft.com/office/drawing/2014/main" id="{DD34386C-F0EB-6277-8B54-19105DE8DDC7}"/>
              </a:ext>
            </a:extLst>
          </p:cNvPr>
          <p:cNvSpPr>
            <a:spLocks noGrp="1" noRot="1" noChangeAspect="1" noResize="1"/>
          </p:cNvSpPr>
          <p:nvPr>
            <p:ph type="sldImg"/>
          </p:nvPr>
        </p:nvSpPr>
        <p:spPr>
          <a:xfrm>
            <a:off x="534988" y="755650"/>
            <a:ext cx="6702425" cy="3770313"/>
          </a:xfrm>
          <a:solidFill>
            <a:srgbClr val="CFE7F5"/>
          </a:solidFill>
          <a:ln w="25400">
            <a:solidFill>
              <a:srgbClr val="808080"/>
            </a:solidFill>
            <a:prstDash val="solid"/>
          </a:ln>
        </p:spPr>
      </p:sp>
      <p:sp>
        <p:nvSpPr>
          <p:cNvPr id="4" name="Rectangle 2">
            <a:extLst>
              <a:ext uri="{FF2B5EF4-FFF2-40B4-BE49-F238E27FC236}">
                <a16:creationId xmlns:a16="http://schemas.microsoft.com/office/drawing/2014/main" id="{39E99357-3063-E26A-6C87-269DB0EFBA90}"/>
              </a:ext>
            </a:extLst>
          </p:cNvPr>
          <p:cNvSpPr txBox="1">
            <a:spLocks noGrp="1"/>
          </p:cNvSpPr>
          <p:nvPr>
            <p:ph type="body" sz="quarter" idx="1"/>
          </p:nvPr>
        </p:nvSpPr>
        <p:spPr>
          <a:xfrm>
            <a:off x="777239" y="4777560"/>
            <a:ext cx="6216479" cy="4525200"/>
          </a:xfrm>
        </p:spPr>
        <p:txBody>
          <a:bodyPr wrap="none" lIns="92160" tIns="46080" rIns="92160" bIns="46080" anchor="ctr" anchorCtr="0">
            <a:noAutofit/>
          </a:bodyPr>
          <a:lstStyle/>
          <a:p>
            <a:pPr indent="0"/>
            <a:endParaRPr lang="en-US" sz="264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0BAD6-694F-184B-BB08-A466A89855AE}" type="slidenum">
              <a:rPr lang="en-US" smtClean="0"/>
              <a:t>32</a:t>
            </a:fld>
            <a:endParaRPr lang="en-US"/>
          </a:p>
        </p:txBody>
      </p:sp>
    </p:spTree>
    <p:extLst>
      <p:ext uri="{BB962C8B-B14F-4D97-AF65-F5344CB8AC3E}">
        <p14:creationId xmlns:p14="http://schemas.microsoft.com/office/powerpoint/2010/main" val="3912417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560BAD6-694F-184B-BB08-A466A89855AE}" type="slidenum">
              <a:rPr lang="en-US" smtClean="0"/>
              <a:t>34</a:t>
            </a:fld>
            <a:endParaRPr lang="en-US"/>
          </a:p>
        </p:txBody>
      </p:sp>
    </p:spTree>
    <p:extLst>
      <p:ext uri="{BB962C8B-B14F-4D97-AF65-F5344CB8AC3E}">
        <p14:creationId xmlns:p14="http://schemas.microsoft.com/office/powerpoint/2010/main" val="125108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scale-separation diagnostics to compare 24h accumulated precipitation fields from the ERA5 reanalysis to the COSMO-REA6, which is a regional reanalysis at 6km resolution. For the ERA5 I consider both the high res (HRES) control member, at 31km resolution, and the ensemble of 10 members, which has half the resolution.</a:t>
            </a:r>
          </a:p>
          <a:p>
            <a:endParaRPr lang="en-US" dirty="0"/>
          </a:p>
          <a:p>
            <a:r>
              <a:rPr lang="en-US" dirty="0"/>
              <a:t>In the figure you can see one of the case studies analyzed: top-left is COSMO-REA6, the precipitation field has finer details, whereas the ERA5 products are smoother. The large scale precipitation features are however mainly co-located, and the ERA5 ensemble members differ between each other mainly for intensity.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24h </a:t>
            </a:r>
            <a:r>
              <a:rPr lang="en-US" sz="1200" dirty="0" err="1"/>
              <a:t>accum</a:t>
            </a:r>
            <a:r>
              <a:rPr lang="en-US" sz="1200" dirty="0"/>
              <a:t>. precipitation fields are decomposed into the sum </a:t>
            </a:r>
            <a:r>
              <a:rPr lang="en-CA" sz="1200" dirty="0">
                <a:effectLst/>
              </a:rPr>
              <a:t>of components on different spatial scales by using a 2D </a:t>
            </a:r>
            <a:r>
              <a:rPr lang="en-CA" sz="1200" dirty="0" err="1">
                <a:effectLst/>
              </a:rPr>
              <a:t>Haar</a:t>
            </a:r>
            <a:r>
              <a:rPr lang="en-CA" sz="1200" dirty="0">
                <a:effectLst/>
              </a:rPr>
              <a:t> discrete wavelet transform (I indicate with j the scales).</a:t>
            </a:r>
            <a:r>
              <a:rPr lang="en-US" sz="1200" dirty="0">
                <a:effectLst/>
              </a:rPr>
              <a:t> </a:t>
            </a:r>
            <a:r>
              <a:rPr lang="en-US" dirty="0"/>
              <a:t>I won’t touch on the wavelet filter, but I have extra material if anyone is interested in looking into the wavelet transforms.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the rest of the presentation I will instead focus on the scores and their properties.</a:t>
            </a:r>
          </a:p>
          <a:p>
            <a:endParaRPr lang="en-US" dirty="0"/>
          </a:p>
          <a:p>
            <a:r>
              <a:rPr lang="en-US" dirty="0"/>
              <a:t>1’16’’</a:t>
            </a:r>
          </a:p>
        </p:txBody>
      </p:sp>
      <p:sp>
        <p:nvSpPr>
          <p:cNvPr id="4" name="Slide Number Placeholder 3"/>
          <p:cNvSpPr>
            <a:spLocks noGrp="1"/>
          </p:cNvSpPr>
          <p:nvPr>
            <p:ph type="sldNum" sz="quarter" idx="5"/>
          </p:nvPr>
        </p:nvSpPr>
        <p:spPr/>
        <p:txBody>
          <a:bodyPr/>
          <a:lstStyle/>
          <a:p>
            <a:fld id="{E560BAD6-694F-184B-BB08-A466A89855AE}" type="slidenum">
              <a:rPr lang="en-US" smtClean="0"/>
              <a:t>3</a:t>
            </a:fld>
            <a:endParaRPr lang="en-US"/>
          </a:p>
        </p:txBody>
      </p:sp>
    </p:spTree>
    <p:extLst>
      <p:ext uri="{BB962C8B-B14F-4D97-AF65-F5344CB8AC3E}">
        <p14:creationId xmlns:p14="http://schemas.microsoft.com/office/powerpoint/2010/main" val="247975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scale-dependent diagnostic I evaluate is the energy, which for each scale component is the average of the square values.</a:t>
            </a:r>
          </a:p>
          <a:p>
            <a:pPr marL="342900" indent="-342900">
              <a:buFont typeface="Arial" panose="020B0604020202020204" pitchFamily="34" charset="0"/>
              <a:buChar char="•"/>
            </a:pPr>
            <a:r>
              <a:rPr lang="en-US" sz="1200" dirty="0"/>
              <a:t>The energy is proportional to magnitude and number of precipitation features on each scale</a:t>
            </a:r>
          </a:p>
          <a:p>
            <a:pPr marL="342900" indent="-342900">
              <a:buFont typeface="Arial" panose="020B0604020202020204" pitchFamily="34" charset="0"/>
              <a:buChar char="•"/>
            </a:pPr>
            <a:r>
              <a:rPr lang="en-US" sz="1200" dirty="0"/>
              <a:t>Comparison of energy informs on bias on different scales (and scale structure)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In the figure (and in all subsequent figures) I plot the scale separation statistics as a function of scales (along the x-axis). </a:t>
            </a:r>
          </a:p>
          <a:p>
            <a:pPr marL="0" indent="0">
              <a:buFont typeface="Arial" panose="020B0604020202020204" pitchFamily="34" charset="0"/>
              <a:buNone/>
            </a:pPr>
            <a:r>
              <a:rPr lang="en-US" sz="1200" dirty="0"/>
              <a:t>As expected the COSMO-REA6 (in grey) has larger energy, much more small to medium scale features, than the ERA5 products. The ERA5 control member (in red) has slightly more small scale details than the lower resolution ensemble members (in blue).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All products show that the dominant precipitation features have scales ranging between 200-400km.</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47’’</a:t>
            </a:r>
            <a:endParaRPr lang="en-US" dirty="0"/>
          </a:p>
        </p:txBody>
      </p:sp>
      <p:sp>
        <p:nvSpPr>
          <p:cNvPr id="4" name="Slide Number Placeholder 3"/>
          <p:cNvSpPr>
            <a:spLocks noGrp="1"/>
          </p:cNvSpPr>
          <p:nvPr>
            <p:ph type="sldNum" sz="quarter" idx="5"/>
          </p:nvPr>
        </p:nvSpPr>
        <p:spPr/>
        <p:txBody>
          <a:bodyPr/>
          <a:lstStyle/>
          <a:p>
            <a:fld id="{E560BAD6-694F-184B-BB08-A466A89855AE}" type="slidenum">
              <a:rPr lang="en-US" smtClean="0"/>
              <a:t>4</a:t>
            </a:fld>
            <a:endParaRPr lang="en-US"/>
          </a:p>
        </p:txBody>
      </p:sp>
    </p:spTree>
    <p:extLst>
      <p:ext uri="{BB962C8B-B14F-4D97-AF65-F5344CB8AC3E}">
        <p14:creationId xmlns:p14="http://schemas.microsoft.com/office/powerpoint/2010/main" val="76991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assess the bias on different scales I evaluate the energy normalized bias, which is the difference between the two energies divided by the sum of two energies of the two products compared.</a:t>
            </a:r>
          </a:p>
          <a:p>
            <a:endParaRPr lang="en-US" dirty="0"/>
          </a:p>
          <a:p>
            <a:r>
              <a:rPr lang="en-US" dirty="0"/>
              <a:t>Note that the Energy NB is bounded (it ranges between -1 and 1) and symmetric (its absolute value does not change if we swap the two products compared): </a:t>
            </a:r>
            <a:r>
              <a:rPr lang="en-US" sz="1200" dirty="0"/>
              <a:t>these are key properties for defining the Symmetric and Bounded Efficiency, later.</a:t>
            </a:r>
          </a:p>
          <a:p>
            <a:endParaRPr lang="en-US" sz="1200" dirty="0"/>
          </a:p>
          <a:p>
            <a:r>
              <a:rPr lang="en-US" sz="1200" dirty="0"/>
              <a:t>In the figure (and subsequent figures) I show the scale-separation statistics comparing the ERA5 products (denoted by Y) to the COSMO-REA6 (denoted by X). </a:t>
            </a:r>
          </a:p>
          <a:p>
            <a:endParaRPr lang="en-US" sz="1200" dirty="0"/>
          </a:p>
          <a:p>
            <a:r>
              <a:rPr lang="en-US" sz="1200" dirty="0"/>
              <a:t>The figure shows that both ERA5 products underestimate small to medium scales compared to COSMO-REA6, the high res control member slightly less that ensemble members. </a:t>
            </a:r>
          </a:p>
          <a:p>
            <a:r>
              <a:rPr lang="en-US" sz="1200" dirty="0"/>
              <a:t>The HRES </a:t>
            </a:r>
            <a:r>
              <a:rPr lang="en-US" sz="1200" dirty="0" err="1"/>
              <a:t>overforecast</a:t>
            </a:r>
            <a:r>
              <a:rPr lang="en-US" sz="1200" dirty="0"/>
              <a:t> largest scales.</a:t>
            </a:r>
          </a:p>
          <a:p>
            <a:endParaRPr lang="en-US" sz="1200" dirty="0"/>
          </a:p>
          <a:p>
            <a:r>
              <a:rPr lang="en-US" sz="1200" dirty="0"/>
              <a:t>54’’</a:t>
            </a:r>
            <a:endParaRPr lang="en-US" dirty="0"/>
          </a:p>
        </p:txBody>
      </p:sp>
      <p:sp>
        <p:nvSpPr>
          <p:cNvPr id="4" name="Slide Number Placeholder 3"/>
          <p:cNvSpPr>
            <a:spLocks noGrp="1"/>
          </p:cNvSpPr>
          <p:nvPr>
            <p:ph type="sldNum" sz="quarter" idx="5"/>
          </p:nvPr>
        </p:nvSpPr>
        <p:spPr/>
        <p:txBody>
          <a:bodyPr/>
          <a:lstStyle/>
          <a:p>
            <a:fld id="{E560BAD6-694F-184B-BB08-A466A89855AE}" type="slidenum">
              <a:rPr lang="en-US" smtClean="0"/>
              <a:t>5</a:t>
            </a:fld>
            <a:endParaRPr lang="en-US"/>
          </a:p>
        </p:txBody>
      </p:sp>
    </p:spTree>
    <p:extLst>
      <p:ext uri="{BB962C8B-B14F-4D97-AF65-F5344CB8AC3E}">
        <p14:creationId xmlns:p14="http://schemas.microsoft.com/office/powerpoint/2010/main" val="239391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evaluate the MSE and correlation on the separate scale components.</a:t>
            </a:r>
          </a:p>
          <a:p>
            <a:r>
              <a:rPr lang="en-US" dirty="0"/>
              <a:t>While the correlation separates the performance of the ERA5 products, the MSE does not.</a:t>
            </a:r>
          </a:p>
          <a:p>
            <a:endParaRPr lang="en-US" dirty="0"/>
          </a:p>
          <a:p>
            <a:r>
              <a:rPr lang="en-US" dirty="0"/>
              <a:t>This is due to the fact that the MSE highly depends on the variability of the products compared, both observation and forecast variabilities, so that higher resolution forecast (which have higher variability) </a:t>
            </a:r>
            <a:r>
              <a:rPr lang="en-US" sz="1200" dirty="0">
                <a:solidFill>
                  <a:srgbClr val="C00000"/>
                </a:solidFill>
              </a:rPr>
              <a:t>tend to be more penalized </a:t>
            </a:r>
            <a:r>
              <a:rPr lang="en-US" sz="1200" dirty="0" err="1">
                <a:solidFill>
                  <a:srgbClr val="C00000"/>
                </a:solidFill>
              </a:rPr>
              <a:t>wrt</a:t>
            </a:r>
            <a:r>
              <a:rPr lang="en-US" sz="1200" dirty="0">
                <a:solidFill>
                  <a:srgbClr val="C00000"/>
                </a:solidFill>
              </a:rPr>
              <a:t> coarser/smoother forecasts.</a:t>
            </a:r>
          </a:p>
          <a:p>
            <a:endParaRPr lang="en-US" sz="1200" dirty="0">
              <a:solidFill>
                <a:srgbClr val="C00000"/>
              </a:solidFill>
            </a:endParaRPr>
          </a:p>
          <a:p>
            <a:r>
              <a:rPr lang="en-US" sz="1200" dirty="0">
                <a:solidFill>
                  <a:srgbClr val="C00000"/>
                </a:solidFill>
              </a:rPr>
              <a:t>29’’</a:t>
            </a:r>
            <a:endParaRPr lang="en-US" dirty="0"/>
          </a:p>
        </p:txBody>
      </p:sp>
      <p:sp>
        <p:nvSpPr>
          <p:cNvPr id="4" name="Slide Number Placeholder 3"/>
          <p:cNvSpPr>
            <a:spLocks noGrp="1"/>
          </p:cNvSpPr>
          <p:nvPr>
            <p:ph type="sldNum" sz="quarter" idx="5"/>
          </p:nvPr>
        </p:nvSpPr>
        <p:spPr/>
        <p:txBody>
          <a:bodyPr/>
          <a:lstStyle/>
          <a:p>
            <a:fld id="{E560BAD6-694F-184B-BB08-A466A89855AE}" type="slidenum">
              <a:rPr lang="en-US" smtClean="0"/>
              <a:t>6</a:t>
            </a:fld>
            <a:endParaRPr lang="en-US"/>
          </a:p>
        </p:txBody>
      </p:sp>
    </p:spTree>
    <p:extLst>
      <p:ext uri="{BB962C8B-B14F-4D97-AF65-F5344CB8AC3E}">
        <p14:creationId xmlns:p14="http://schemas.microsoft.com/office/powerpoint/2010/main" val="308534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reduction of variance, also known as Nash Sutcliffe Efficiency, is a skill score which was introduced to reduce the effect of the variability while assessing the forecast performance.</a:t>
            </a:r>
          </a:p>
          <a:p>
            <a:r>
              <a:rPr lang="en-US" dirty="0"/>
              <a:t>However the NSE compensate solely for the observed variability, the MSE is normalized by the observed variance. </a:t>
            </a:r>
          </a:p>
          <a:p>
            <a:r>
              <a:rPr lang="en-US" dirty="0"/>
              <a:t>Then we have not solved the problem of comparing products with different resolutions,</a:t>
            </a:r>
          </a:p>
          <a:p>
            <a:r>
              <a:rPr lang="en-US" dirty="0"/>
              <a:t>the higher resolution / more noisy forecast is still penalized </a:t>
            </a:r>
            <a:r>
              <a:rPr lang="en-US" dirty="0" err="1"/>
              <a:t>wrt</a:t>
            </a:r>
            <a:r>
              <a:rPr lang="en-US" dirty="0"/>
              <a:t> the coarser / smoother one. </a:t>
            </a:r>
          </a:p>
          <a:p>
            <a:r>
              <a:rPr lang="en-US" dirty="0"/>
              <a:t>Also the NSE cannot separate the performance of the two ERA5 products.</a:t>
            </a:r>
          </a:p>
          <a:p>
            <a:endParaRPr lang="en-US" dirty="0"/>
          </a:p>
          <a:p>
            <a:r>
              <a:rPr lang="en-US" dirty="0"/>
              <a:t>35’’</a:t>
            </a:r>
          </a:p>
        </p:txBody>
      </p:sp>
      <p:sp>
        <p:nvSpPr>
          <p:cNvPr id="4" name="Slide Number Placeholder 3"/>
          <p:cNvSpPr>
            <a:spLocks noGrp="1"/>
          </p:cNvSpPr>
          <p:nvPr>
            <p:ph type="sldNum" sz="quarter" idx="5"/>
          </p:nvPr>
        </p:nvSpPr>
        <p:spPr/>
        <p:txBody>
          <a:bodyPr/>
          <a:lstStyle/>
          <a:p>
            <a:fld id="{E560BAD6-694F-184B-BB08-A466A89855AE}" type="slidenum">
              <a:rPr lang="en-US" smtClean="0"/>
              <a:t>7</a:t>
            </a:fld>
            <a:endParaRPr lang="en-US"/>
          </a:p>
        </p:txBody>
      </p:sp>
    </p:spTree>
    <p:extLst>
      <p:ext uri="{BB962C8B-B14F-4D97-AF65-F5344CB8AC3E}">
        <p14:creationId xmlns:p14="http://schemas.microsoft.com/office/powerpoint/2010/main" val="129134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 problem, and being able to fairly compare the performance of two products with different resolutions, we introduce a skill score which considers random chance a reference forecast.</a:t>
            </a:r>
          </a:p>
          <a:p>
            <a:endParaRPr lang="en-US" dirty="0"/>
          </a:p>
          <a:p>
            <a:r>
              <a:rPr lang="en-US" dirty="0"/>
              <a:t>Now the MSE is normalized by the variances of both </a:t>
            </a:r>
            <a:r>
              <a:rPr lang="en-US" dirty="0" err="1"/>
              <a:t>obs</a:t>
            </a:r>
            <a:r>
              <a:rPr lang="en-US" dirty="0"/>
              <a:t> and forecast products, the forecast variability is factored in, and the skill score is capable of separating the performance of the ERA5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SS allows a fairer comparison of products with different resolutions and enable </a:t>
            </a:r>
            <a:r>
              <a:rPr lang="en-US" sz="1200" dirty="0">
                <a:solidFill>
                  <a:schemeClr val="accent6">
                    <a:lumMod val="75000"/>
                  </a:schemeClr>
                </a:solidFill>
              </a:rPr>
              <a:t>the assessment of the added value of increasing resolution. </a:t>
            </a:r>
            <a:endParaRPr lang="en-US" dirty="0"/>
          </a:p>
          <a:p>
            <a:endParaRPr lang="en-US" dirty="0"/>
          </a:p>
          <a:p>
            <a:r>
              <a:rPr lang="en-US" dirty="0"/>
              <a:t>Note that this SS is also symmetric, invariant </a:t>
            </a:r>
            <a:r>
              <a:rPr lang="en-US" dirty="0" err="1"/>
              <a:t>wrt</a:t>
            </a:r>
            <a:r>
              <a:rPr lang="en-US" dirty="0"/>
              <a:t> the definition of </a:t>
            </a:r>
            <a:r>
              <a:rPr lang="en-US" dirty="0" err="1"/>
              <a:t>obs</a:t>
            </a:r>
            <a:r>
              <a:rPr lang="en-US" dirty="0"/>
              <a:t> and forecast in the comparison of the two products, whereas NSE is not symmetric.</a:t>
            </a:r>
          </a:p>
          <a:p>
            <a:endParaRPr lang="en-US" dirty="0"/>
          </a:p>
          <a:p>
            <a:r>
              <a:rPr lang="en-US" dirty="0"/>
              <a:t>45’’</a:t>
            </a:r>
          </a:p>
        </p:txBody>
      </p:sp>
      <p:sp>
        <p:nvSpPr>
          <p:cNvPr id="4" name="Slide Number Placeholder 3"/>
          <p:cNvSpPr>
            <a:spLocks noGrp="1"/>
          </p:cNvSpPr>
          <p:nvPr>
            <p:ph type="sldNum" sz="quarter" idx="5"/>
          </p:nvPr>
        </p:nvSpPr>
        <p:spPr/>
        <p:txBody>
          <a:bodyPr/>
          <a:lstStyle/>
          <a:p>
            <a:fld id="{E560BAD6-694F-184B-BB08-A466A89855AE}" type="slidenum">
              <a:rPr lang="en-US" smtClean="0"/>
              <a:t>8</a:t>
            </a:fld>
            <a:endParaRPr lang="en-US"/>
          </a:p>
        </p:txBody>
      </p:sp>
    </p:spTree>
    <p:extLst>
      <p:ext uri="{BB962C8B-B14F-4D97-AF65-F5344CB8AC3E}">
        <p14:creationId xmlns:p14="http://schemas.microsoft.com/office/powerpoint/2010/main" val="57318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Kling Gupta Efficiency was introduced also to overcome some of the issues of the NSE. The Efficiency combine in a single measure the correlation, and the forecast accuracy in reproducing the observed variability and average. However variances and averages are compared with the ratio, which renders the KGE unbounded and asymmetric.</a:t>
            </a:r>
          </a:p>
          <a:p>
            <a:endParaRPr lang="en-US" dirty="0"/>
          </a:p>
          <a:p>
            <a:r>
              <a:rPr lang="en-US" dirty="0"/>
              <a:t>We then define the Symmetric and Bounded Efficiency, which is defined as the KGE.</a:t>
            </a:r>
          </a:p>
          <a:p>
            <a:r>
              <a:rPr lang="en-US" dirty="0"/>
              <a:t>The term below the square root represents the distance in a 3D space from the perfect forecast.</a:t>
            </a:r>
          </a:p>
          <a:p>
            <a:r>
              <a:rPr lang="en-US" dirty="0"/>
              <a:t>However, in the SBE the variances and averages are compared with the normalized bias,</a:t>
            </a:r>
          </a:p>
          <a:p>
            <a:r>
              <a:rPr lang="en-US" dirty="0"/>
              <a:t>Which renders the SBE bounded and symmetric –aka SBE is invariant on the order of comparison of the two products-</a:t>
            </a:r>
          </a:p>
          <a:p>
            <a:endParaRPr lang="en-US" dirty="0"/>
          </a:p>
          <a:p>
            <a:r>
              <a:rPr lang="en-US" dirty="0"/>
              <a:t>45’’</a:t>
            </a:r>
          </a:p>
        </p:txBody>
      </p:sp>
      <p:sp>
        <p:nvSpPr>
          <p:cNvPr id="4" name="Slide Number Placeholder 3"/>
          <p:cNvSpPr>
            <a:spLocks noGrp="1"/>
          </p:cNvSpPr>
          <p:nvPr>
            <p:ph type="sldNum" sz="quarter" idx="5"/>
          </p:nvPr>
        </p:nvSpPr>
        <p:spPr/>
        <p:txBody>
          <a:bodyPr/>
          <a:lstStyle/>
          <a:p>
            <a:fld id="{E560BAD6-694F-184B-BB08-A466A89855AE}" type="slidenum">
              <a:rPr lang="en-US" smtClean="0"/>
              <a:t>9</a:t>
            </a:fld>
            <a:endParaRPr lang="en-US"/>
          </a:p>
        </p:txBody>
      </p:sp>
    </p:spTree>
    <p:extLst>
      <p:ext uri="{BB962C8B-B14F-4D97-AF65-F5344CB8AC3E}">
        <p14:creationId xmlns:p14="http://schemas.microsoft.com/office/powerpoint/2010/main" val="59568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6135EE2-6749-4300-B530-58EE31D26638}" type="datetimeFigureOut">
              <a:rPr lang="en-CA" smtClean="0"/>
              <a:t>2023-04-26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238088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6135EE2-6749-4300-B530-58EE31D26638}" type="datetimeFigureOut">
              <a:rPr lang="en-CA" smtClean="0"/>
              <a:t>2023-04-26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374226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6135EE2-6749-4300-B530-58EE31D26638}" type="datetimeFigureOut">
              <a:rPr lang="en-CA" smtClean="0"/>
              <a:t>2023-04-26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392268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4556-142D-316B-8AAC-52FC03B7C5D2}"/>
              </a:ext>
            </a:extLst>
          </p:cNvPr>
          <p:cNvSpPr txBox="1">
            <a:spLocks noGrp="1"/>
          </p:cNvSpPr>
          <p:nvPr>
            <p:ph type="title"/>
          </p:nvPr>
        </p:nvSpPr>
        <p:spPr/>
        <p:txBody>
          <a:bodyPr/>
          <a:lstStyle>
            <a:lvl1pPr marL="0" indent="0" algn="ctr">
              <a:spcBef>
                <a:spcPts val="0"/>
              </a:spcBef>
              <a:defRPr sz="3992"/>
            </a:lvl1pPr>
          </a:lstStyle>
          <a:p>
            <a:pPr lvl="0"/>
            <a:r>
              <a:rPr lang="en-US"/>
              <a:t>Click to edit Master title style</a:t>
            </a:r>
          </a:p>
        </p:txBody>
      </p:sp>
      <p:sp>
        <p:nvSpPr>
          <p:cNvPr id="3" name="Content Placeholder 2">
            <a:extLst>
              <a:ext uri="{FF2B5EF4-FFF2-40B4-BE49-F238E27FC236}">
                <a16:creationId xmlns:a16="http://schemas.microsoft.com/office/drawing/2014/main" id="{832BD7B4-5444-3539-3DD6-0DF8153D2DCC}"/>
              </a:ext>
            </a:extLst>
          </p:cNvPr>
          <p:cNvSpPr txBox="1">
            <a:spLocks noGrp="1"/>
          </p:cNvSpPr>
          <p:nvPr>
            <p:ph type="title" idx="4294967295"/>
          </p:nvPr>
        </p:nvSpPr>
        <p:spPr>
          <a:xfrm>
            <a:off x="609561" y="1600269"/>
            <a:ext cx="5382434" cy="2186162"/>
          </a:xfrm>
        </p:spPr>
        <p:txBody>
          <a:bodyPr anchor="t" anchorCtr="0"/>
          <a:lstStyle>
            <a:lvl1pPr>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89151BD5-DA51-A4B6-57B9-6A877225A401}"/>
              </a:ext>
            </a:extLst>
          </p:cNvPr>
          <p:cNvSpPr txBox="1">
            <a:spLocks noGrp="1"/>
          </p:cNvSpPr>
          <p:nvPr>
            <p:ph type="title" idx="4294967295"/>
          </p:nvPr>
        </p:nvSpPr>
        <p:spPr>
          <a:xfrm>
            <a:off x="6194892" y="1600269"/>
            <a:ext cx="5384176" cy="2186162"/>
          </a:xfrm>
        </p:spPr>
        <p:txBody>
          <a:bodyPr anchor="t" anchorCtr="0"/>
          <a:lstStyle>
            <a:lvl1pPr>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Content Placeholder 4">
            <a:extLst>
              <a:ext uri="{FF2B5EF4-FFF2-40B4-BE49-F238E27FC236}">
                <a16:creationId xmlns:a16="http://schemas.microsoft.com/office/drawing/2014/main" id="{FBF9DFA0-3077-173E-C9EE-3E69DF29811F}"/>
              </a:ext>
            </a:extLst>
          </p:cNvPr>
          <p:cNvSpPr txBox="1">
            <a:spLocks noGrp="1"/>
          </p:cNvSpPr>
          <p:nvPr>
            <p:ph type="title" idx="4294967295"/>
          </p:nvPr>
        </p:nvSpPr>
        <p:spPr>
          <a:xfrm>
            <a:off x="609561" y="3938621"/>
            <a:ext cx="5382434" cy="2186162"/>
          </a:xfrm>
        </p:spPr>
        <p:txBody>
          <a:bodyPr anchor="t" anchorCtr="0"/>
          <a:lstStyle>
            <a:lvl1pPr>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6" name="Content Placeholder 5">
            <a:extLst>
              <a:ext uri="{FF2B5EF4-FFF2-40B4-BE49-F238E27FC236}">
                <a16:creationId xmlns:a16="http://schemas.microsoft.com/office/drawing/2014/main" id="{7CF80C3B-1053-3A68-5167-FD9F715A161C}"/>
              </a:ext>
            </a:extLst>
          </p:cNvPr>
          <p:cNvSpPr txBox="1">
            <a:spLocks noGrp="1"/>
          </p:cNvSpPr>
          <p:nvPr>
            <p:ph type="title" idx="4294967295"/>
          </p:nvPr>
        </p:nvSpPr>
        <p:spPr>
          <a:xfrm>
            <a:off x="6194892" y="3938621"/>
            <a:ext cx="5384176" cy="2186162"/>
          </a:xfrm>
        </p:spPr>
        <p:txBody>
          <a:bodyPr anchor="t" anchorCtr="0"/>
          <a:lstStyle>
            <a:lvl1pPr>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B2CF66AF-3EBD-BFEB-7CF2-CB8E131C7B94}"/>
              </a:ext>
            </a:extLst>
          </p:cNvPr>
          <p:cNvSpPr txBox="1">
            <a:spLocks noGrp="1"/>
          </p:cNvSpPr>
          <p:nvPr>
            <p:ph type="dt" sz="half" idx="7"/>
          </p:nvPr>
        </p:nvSpPr>
        <p:spPr/>
        <p:txBody>
          <a:bodyPr/>
          <a:lstStyle>
            <a:lvl1pPr>
              <a:defRPr/>
            </a:lvl1pPr>
          </a:lstStyle>
          <a:p>
            <a:pPr lvl="0"/>
            <a:endParaRPr lang="en-US"/>
          </a:p>
        </p:txBody>
      </p:sp>
      <p:sp>
        <p:nvSpPr>
          <p:cNvPr id="8" name="Footer Placeholder 7">
            <a:extLst>
              <a:ext uri="{FF2B5EF4-FFF2-40B4-BE49-F238E27FC236}">
                <a16:creationId xmlns:a16="http://schemas.microsoft.com/office/drawing/2014/main" id="{74851E18-270E-A529-E9E7-F68DF5B646C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EDBD7EAA-3DAD-1543-E40C-AA71EE25E7FE}"/>
              </a:ext>
            </a:extLst>
          </p:cNvPr>
          <p:cNvSpPr txBox="1">
            <a:spLocks noGrp="1"/>
          </p:cNvSpPr>
          <p:nvPr>
            <p:ph type="sldNum" sz="quarter" idx="8"/>
          </p:nvPr>
        </p:nvSpPr>
        <p:spPr/>
        <p:txBody>
          <a:bodyPr/>
          <a:lstStyle>
            <a:lvl1pPr>
              <a:defRPr/>
            </a:lvl1pPr>
          </a:lstStyle>
          <a:p>
            <a:pPr lvl="0"/>
            <a:fld id="{156DA9CA-8F26-1B4E-A7C8-3AF213052C1E}" type="slidenum">
              <a:t>‹#›</a:t>
            </a:fld>
            <a:endParaRPr lang="en-US"/>
          </a:p>
        </p:txBody>
      </p:sp>
      <p:sp>
        <p:nvSpPr>
          <p:cNvPr id="10" name="Content Placeholder 9">
            <a:extLst>
              <a:ext uri="{FF2B5EF4-FFF2-40B4-BE49-F238E27FC236}">
                <a16:creationId xmlns:a16="http://schemas.microsoft.com/office/drawing/2014/main" id="{04EDFBD5-03DF-4882-D1C9-5948C2E552F2}"/>
              </a:ext>
            </a:extLst>
          </p:cNvPr>
          <p:cNvSpPr txBox="1">
            <a:spLocks noGrp="1"/>
          </p:cNvSpPr>
          <p:nvPr>
            <p:ph idx="1"/>
          </p:nvPr>
        </p:nvSpPr>
        <p:spPr>
          <a:xfrm>
            <a:off x="609561" y="1604514"/>
            <a:ext cx="10727859" cy="3977811"/>
          </a:xfrm>
        </p:spPr>
        <p:txBody>
          <a:bodyPr lIns="0" tIns="0" rIns="0" bIns="0"/>
          <a:lstStyle>
            <a:lvl1pPr marL="0" indent="0" hangingPunct="0">
              <a:spcBef>
                <a:spcPts val="0"/>
              </a:spcBef>
              <a:spcAft>
                <a:spcPts val="1414"/>
              </a:spcAft>
              <a:defRPr sz="3202" kern="1200">
                <a:latin typeface="Liberation Sans" pitchFamily="18"/>
              </a:defRPr>
            </a:lvl1pPr>
          </a:lstStyle>
          <a:p>
            <a:endParaRPr lang="en-US"/>
          </a:p>
        </p:txBody>
      </p:sp>
    </p:spTree>
    <p:extLst>
      <p:ext uri="{BB962C8B-B14F-4D97-AF65-F5344CB8AC3E}">
        <p14:creationId xmlns:p14="http://schemas.microsoft.com/office/powerpoint/2010/main" val="2900125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_2c_ Text_2c_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A4B2-7827-E715-49F0-71B0CDFB1251}"/>
              </a:ext>
            </a:extLst>
          </p:cNvPr>
          <p:cNvSpPr txBox="1">
            <a:spLocks noGrp="1"/>
          </p:cNvSpPr>
          <p:nvPr>
            <p:ph type="title"/>
          </p:nvPr>
        </p:nvSpPr>
        <p:spPr/>
        <p:txBody>
          <a:bodyPr/>
          <a:lstStyle>
            <a:lvl1pPr marL="0" indent="0" algn="ctr">
              <a:spcBef>
                <a:spcPts val="0"/>
              </a:spcBef>
              <a:defRPr sz="3992"/>
            </a:lvl1pPr>
          </a:lstStyle>
          <a:p>
            <a:pPr lvl="0"/>
            <a:r>
              <a:rPr lang="en-US"/>
              <a:t>Click to edit Master title style</a:t>
            </a:r>
          </a:p>
        </p:txBody>
      </p:sp>
      <p:sp>
        <p:nvSpPr>
          <p:cNvPr id="3" name="Text Placeholder 2">
            <a:extLst>
              <a:ext uri="{FF2B5EF4-FFF2-40B4-BE49-F238E27FC236}">
                <a16:creationId xmlns:a16="http://schemas.microsoft.com/office/drawing/2014/main" id="{8C33DFAF-EFB5-24BC-8433-9D5B692613C8}"/>
              </a:ext>
            </a:extLst>
          </p:cNvPr>
          <p:cNvSpPr txBox="1">
            <a:spLocks noGrp="1"/>
          </p:cNvSpPr>
          <p:nvPr>
            <p:ph type="body"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DFD66-C3B2-CE64-309B-1962330807C4}"/>
              </a:ext>
            </a:extLst>
          </p:cNvPr>
          <p:cNvSpPr txBox="1">
            <a:spLocks noGrp="1"/>
          </p:cNvSpPr>
          <p:nvPr>
            <p:ph type="title" idx="4294967295"/>
          </p:nvPr>
        </p:nvSpPr>
        <p:spPr>
          <a:xfrm>
            <a:off x="6194892" y="1600269"/>
            <a:ext cx="5384176" cy="4524515"/>
          </a:xfrm>
        </p:spPr>
        <p:txBody>
          <a:bodyPr anchor="t" anchorCtr="0"/>
          <a:lstStyle>
            <a:lvl1pPr>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0C23E8CD-4A81-488A-83F9-4E24EEB92579}"/>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9D85DAFB-A4CE-BF14-AB97-6925BBAD022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1784F42-E664-EF99-B978-90E25F37FFD6}"/>
              </a:ext>
            </a:extLst>
          </p:cNvPr>
          <p:cNvSpPr txBox="1">
            <a:spLocks noGrp="1"/>
          </p:cNvSpPr>
          <p:nvPr>
            <p:ph type="sldNum" sz="quarter" idx="8"/>
          </p:nvPr>
        </p:nvSpPr>
        <p:spPr/>
        <p:txBody>
          <a:bodyPr/>
          <a:lstStyle>
            <a:lvl1pPr>
              <a:defRPr/>
            </a:lvl1pPr>
          </a:lstStyle>
          <a:p>
            <a:pPr lvl="0"/>
            <a:fld id="{0925AF88-CC08-5247-80A5-A6C1C909191E}" type="slidenum">
              <a:t>‹#›</a:t>
            </a:fld>
            <a:endParaRPr lang="en-US"/>
          </a:p>
        </p:txBody>
      </p:sp>
    </p:spTree>
    <p:extLst>
      <p:ext uri="{BB962C8B-B14F-4D97-AF65-F5344CB8AC3E}">
        <p14:creationId xmlns:p14="http://schemas.microsoft.com/office/powerpoint/2010/main" val="31240027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6135EE2-6749-4300-B530-58EE31D26638}" type="datetimeFigureOut">
              <a:rPr lang="en-CA" smtClean="0"/>
              <a:t>2023-04-26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364451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135EE2-6749-4300-B530-58EE31D26638}" type="datetimeFigureOut">
              <a:rPr lang="en-CA" smtClean="0"/>
              <a:t>2023-04-26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321734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6135EE2-6749-4300-B530-58EE31D26638}" type="datetimeFigureOut">
              <a:rPr lang="en-CA" smtClean="0"/>
              <a:t>2023-04-26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98280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6135EE2-6749-4300-B530-58EE31D26638}" type="datetimeFigureOut">
              <a:rPr lang="en-CA" smtClean="0"/>
              <a:t>2023-04-26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306212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6135EE2-6749-4300-B530-58EE31D26638}" type="datetimeFigureOut">
              <a:rPr lang="en-CA" smtClean="0"/>
              <a:t>2023-04-26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329857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35EE2-6749-4300-B530-58EE31D26638}" type="datetimeFigureOut">
              <a:rPr lang="en-CA" smtClean="0"/>
              <a:t>2023-04-26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56465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135EE2-6749-4300-B530-58EE31D26638}" type="datetimeFigureOut">
              <a:rPr lang="en-CA" smtClean="0"/>
              <a:t>2023-04-26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27615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135EE2-6749-4300-B530-58EE31D26638}" type="datetimeFigureOut">
              <a:rPr lang="en-CA" smtClean="0"/>
              <a:t>2023-04-26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049904-D0BA-4DA9-9D95-CA41F3349AC0}" type="slidenum">
              <a:rPr lang="en-CA" smtClean="0"/>
              <a:t>‹#›</a:t>
            </a:fld>
            <a:endParaRPr lang="en-CA"/>
          </a:p>
        </p:txBody>
      </p:sp>
    </p:spTree>
    <p:extLst>
      <p:ext uri="{BB962C8B-B14F-4D97-AF65-F5344CB8AC3E}">
        <p14:creationId xmlns:p14="http://schemas.microsoft.com/office/powerpoint/2010/main" val="93394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35EE2-6749-4300-B530-58EE31D26638}" type="datetimeFigureOut">
              <a:rPr lang="en-CA" smtClean="0"/>
              <a:t>2023-04-26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49904-D0BA-4DA9-9D95-CA41F3349AC0}" type="slidenum">
              <a:rPr lang="en-CA" smtClean="0"/>
              <a:t>‹#›</a:t>
            </a:fld>
            <a:endParaRPr lang="en-CA"/>
          </a:p>
        </p:txBody>
      </p:sp>
    </p:spTree>
    <p:extLst>
      <p:ext uri="{BB962C8B-B14F-4D97-AF65-F5344CB8AC3E}">
        <p14:creationId xmlns:p14="http://schemas.microsoft.com/office/powerpoint/2010/main" val="350490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hyperlink" Target="https://doi.org/10.1002/joc.7975"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barbara.casati@ec.gc.ca" TargetMode="External"/><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ral.ucar.edu/projects/icp"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image" Target="../media/image70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30.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4.emf"/><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6.xml"/><Relationship Id="rId4" Type="http://schemas.openxmlformats.org/officeDocument/2006/relationships/image" Target="../media/image300.png"/></Relationships>
</file>

<file path=ppt/slides/_rels/slide31.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6.xml"/><Relationship Id="rId4" Type="http://schemas.openxmlformats.org/officeDocument/2006/relationships/image" Target="../media/image331.png"/></Relationships>
</file>

<file path=ppt/slides/_rels/slide32.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60.png"/><Relationship Id="rId4" Type="http://schemas.openxmlformats.org/officeDocument/2006/relationships/image" Target="../media/image35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jpeg"/><Relationship Id="rId9" Type="http://schemas.openxmlformats.org/officeDocument/2006/relationships/image" Target="../media/image57.png"/></Relationships>
</file>

<file path=ppt/slides/_rels/slide3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3.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2.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61.png"/><Relationship Id="rId5" Type="http://schemas.openxmlformats.org/officeDocument/2006/relationships/image" Target="../media/image53.png"/><Relationship Id="rId15" Type="http://schemas.openxmlformats.org/officeDocument/2006/relationships/image" Target="../media/image65.png"/><Relationship Id="rId10" Type="http://schemas.openxmlformats.org/officeDocument/2006/relationships/image" Target="../media/image59.pn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0.jpeg"/><Relationship Id="rId16" Type="http://schemas.openxmlformats.org/officeDocument/2006/relationships/image" Target="../media/image67.jpeg"/><Relationship Id="rId20"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62.jpeg"/><Relationship Id="rId5" Type="http://schemas.openxmlformats.org/officeDocument/2006/relationships/image" Target="../media/image53.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jpe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5.png"/></Relationships>
</file>

<file path=ppt/slides/_rels/slide38.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4.png"/><Relationship Id="rId18" Type="http://schemas.openxmlformats.org/officeDocument/2006/relationships/image" Target="../media/image70.jpe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3.png"/><Relationship Id="rId17" Type="http://schemas.openxmlformats.org/officeDocument/2006/relationships/image" Target="../media/image69.png"/><Relationship Id="rId2" Type="http://schemas.openxmlformats.org/officeDocument/2006/relationships/image" Target="../media/image50.jpe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62.jpeg"/><Relationship Id="rId5" Type="http://schemas.openxmlformats.org/officeDocument/2006/relationships/image" Target="../media/image53.png"/><Relationship Id="rId15" Type="http://schemas.openxmlformats.org/officeDocument/2006/relationships/image" Target="../media/image67.jpeg"/><Relationship Id="rId10" Type="http://schemas.openxmlformats.org/officeDocument/2006/relationships/image" Target="../media/image61.png"/><Relationship Id="rId19" Type="http://schemas.openxmlformats.org/officeDocument/2006/relationships/image" Target="../media/image71.pn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5.png"/></Relationships>
</file>

<file path=ppt/slides/_rels/slide39.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4.png"/><Relationship Id="rId18" Type="http://schemas.openxmlformats.org/officeDocument/2006/relationships/image" Target="../media/image70.jpeg"/><Relationship Id="rId3" Type="http://schemas.openxmlformats.org/officeDocument/2006/relationships/image" Target="../media/image51.png"/><Relationship Id="rId21" Type="http://schemas.openxmlformats.org/officeDocument/2006/relationships/image" Target="../media/image74.png"/><Relationship Id="rId7" Type="http://schemas.openxmlformats.org/officeDocument/2006/relationships/image" Target="../media/image55.png"/><Relationship Id="rId12" Type="http://schemas.openxmlformats.org/officeDocument/2006/relationships/image" Target="../media/image63.png"/><Relationship Id="rId17" Type="http://schemas.openxmlformats.org/officeDocument/2006/relationships/image" Target="../media/image69.png"/><Relationship Id="rId2" Type="http://schemas.openxmlformats.org/officeDocument/2006/relationships/image" Target="../media/image50.jpeg"/><Relationship Id="rId16" Type="http://schemas.openxmlformats.org/officeDocument/2006/relationships/image" Target="../media/image68.png"/><Relationship Id="rId20"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62.jpeg"/><Relationship Id="rId5" Type="http://schemas.openxmlformats.org/officeDocument/2006/relationships/image" Target="../media/image53.png"/><Relationship Id="rId15" Type="http://schemas.openxmlformats.org/officeDocument/2006/relationships/image" Target="../media/image67.jpeg"/><Relationship Id="rId10" Type="http://schemas.openxmlformats.org/officeDocument/2006/relationships/image" Target="../media/image61.png"/><Relationship Id="rId19" Type="http://schemas.openxmlformats.org/officeDocument/2006/relationships/image" Target="../media/image71.pn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5.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6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4.png"/><Relationship Id="rId18" Type="http://schemas.openxmlformats.org/officeDocument/2006/relationships/image" Target="../media/image70.jpeg"/><Relationship Id="rId3" Type="http://schemas.openxmlformats.org/officeDocument/2006/relationships/image" Target="../media/image51.png"/><Relationship Id="rId21" Type="http://schemas.openxmlformats.org/officeDocument/2006/relationships/image" Target="../media/image75.png"/><Relationship Id="rId7" Type="http://schemas.openxmlformats.org/officeDocument/2006/relationships/image" Target="../media/image55.png"/><Relationship Id="rId12" Type="http://schemas.openxmlformats.org/officeDocument/2006/relationships/image" Target="../media/image63.png"/><Relationship Id="rId17" Type="http://schemas.openxmlformats.org/officeDocument/2006/relationships/image" Target="../media/image69.png"/><Relationship Id="rId2" Type="http://schemas.openxmlformats.org/officeDocument/2006/relationships/image" Target="../media/image50.jpeg"/><Relationship Id="rId16" Type="http://schemas.openxmlformats.org/officeDocument/2006/relationships/image" Target="../media/image68.png"/><Relationship Id="rId20"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62.jpeg"/><Relationship Id="rId5" Type="http://schemas.openxmlformats.org/officeDocument/2006/relationships/image" Target="../media/image53.png"/><Relationship Id="rId15" Type="http://schemas.openxmlformats.org/officeDocument/2006/relationships/image" Target="../media/image67.jpeg"/><Relationship Id="rId10" Type="http://schemas.openxmlformats.org/officeDocument/2006/relationships/image" Target="../media/image61.png"/><Relationship Id="rId19" Type="http://schemas.openxmlformats.org/officeDocument/2006/relationships/image" Target="../media/image71.pn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5.png"/></Relationships>
</file>

<file path=ppt/slides/_rels/slide41.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4.png"/><Relationship Id="rId18" Type="http://schemas.openxmlformats.org/officeDocument/2006/relationships/image" Target="../media/image70.jpeg"/><Relationship Id="rId3" Type="http://schemas.openxmlformats.org/officeDocument/2006/relationships/image" Target="../media/image51.png"/><Relationship Id="rId21" Type="http://schemas.openxmlformats.org/officeDocument/2006/relationships/image" Target="../media/image75.png"/><Relationship Id="rId7" Type="http://schemas.openxmlformats.org/officeDocument/2006/relationships/image" Target="../media/image55.png"/><Relationship Id="rId12" Type="http://schemas.openxmlformats.org/officeDocument/2006/relationships/image" Target="../media/image63.png"/><Relationship Id="rId17" Type="http://schemas.openxmlformats.org/officeDocument/2006/relationships/image" Target="../media/image69.png"/><Relationship Id="rId2" Type="http://schemas.openxmlformats.org/officeDocument/2006/relationships/image" Target="../media/image50.jpeg"/><Relationship Id="rId16" Type="http://schemas.openxmlformats.org/officeDocument/2006/relationships/image" Target="../media/image68.png"/><Relationship Id="rId20"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62.jpeg"/><Relationship Id="rId5" Type="http://schemas.openxmlformats.org/officeDocument/2006/relationships/image" Target="../media/image53.png"/><Relationship Id="rId15" Type="http://schemas.openxmlformats.org/officeDocument/2006/relationships/image" Target="../media/image67.jpeg"/><Relationship Id="rId10" Type="http://schemas.openxmlformats.org/officeDocument/2006/relationships/image" Target="../media/image61.png"/><Relationship Id="rId19" Type="http://schemas.openxmlformats.org/officeDocument/2006/relationships/image" Target="../media/image71.pn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5.png"/></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6.m4a"/><Relationship Id="rId7" Type="http://schemas.openxmlformats.org/officeDocument/2006/relationships/slideLayout" Target="../slideLayouts/slideLayout6.xml"/><Relationship Id="rId12"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11" Type="http://schemas.openxmlformats.org/officeDocument/2006/relationships/image" Target="../media/image6.png"/><Relationship Id="rId5" Type="http://schemas.microsoft.com/office/2007/relationships/media" Target="../media/media7.m4a"/><Relationship Id="rId10" Type="http://schemas.openxmlformats.org/officeDocument/2006/relationships/image" Target="../media/image120.png"/><Relationship Id="rId4" Type="http://schemas.openxmlformats.org/officeDocument/2006/relationships/audio" Target="../media/media6.m4a"/><Relationship Id="rId9" Type="http://schemas.openxmlformats.org/officeDocument/2006/relationships/image" Target="../media/image80.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30.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50.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40.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slideLayout" Target="../slideLayouts/slideLayout6.xml"/><Relationship Id="rId7" Type="http://schemas.openxmlformats.org/officeDocument/2006/relationships/image" Target="../media/image180.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70.png"/><Relationship Id="rId5" Type="http://schemas.openxmlformats.org/officeDocument/2006/relationships/image" Target="../media/image10.png"/><Relationship Id="rId4" Type="http://schemas.openxmlformats.org/officeDocument/2006/relationships/notesSlide" Target="../notesSlides/notesSlide8.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6.xml"/><Relationship Id="rId7" Type="http://schemas.openxmlformats.org/officeDocument/2006/relationships/image" Target="../media/image220.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9.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E5375A-75A4-3022-FC75-C68A5EA9AB13}"/>
              </a:ext>
            </a:extLst>
          </p:cNvPr>
          <p:cNvPicPr>
            <a:picLocks noChangeAspect="1"/>
          </p:cNvPicPr>
          <p:nvPr/>
        </p:nvPicPr>
        <p:blipFill>
          <a:blip r:embed="rId5"/>
          <a:stretch>
            <a:fillRect/>
          </a:stretch>
        </p:blipFill>
        <p:spPr>
          <a:xfrm>
            <a:off x="0" y="-21244"/>
            <a:ext cx="12192000" cy="6858000"/>
          </a:xfrm>
          <a:prstGeom prst="rect">
            <a:avLst/>
          </a:prstGeom>
        </p:spPr>
      </p:pic>
      <p:sp>
        <p:nvSpPr>
          <p:cNvPr id="2" name="Title 1">
            <a:extLst>
              <a:ext uri="{FF2B5EF4-FFF2-40B4-BE49-F238E27FC236}">
                <a16:creationId xmlns:a16="http://schemas.microsoft.com/office/drawing/2014/main" id="{BA16EFD5-65A4-2376-DE2D-EDB27198C9BD}"/>
              </a:ext>
            </a:extLst>
          </p:cNvPr>
          <p:cNvSpPr>
            <a:spLocks noGrp="1"/>
          </p:cNvSpPr>
          <p:nvPr>
            <p:ph type="title"/>
          </p:nvPr>
        </p:nvSpPr>
        <p:spPr>
          <a:xfrm>
            <a:off x="544606" y="961926"/>
            <a:ext cx="10434102" cy="1622985"/>
          </a:xfrm>
        </p:spPr>
        <p:txBody>
          <a:bodyPr>
            <a:normAutofit fontScale="90000"/>
          </a:bodyPr>
          <a:lstStyle/>
          <a:p>
            <a:r>
              <a:rPr lang="en-US" sz="4000" dirty="0">
                <a:solidFill>
                  <a:schemeClr val="accent6">
                    <a:lumMod val="75000"/>
                  </a:schemeClr>
                </a:solidFill>
                <a:latin typeface="+mn-lt"/>
                <a:ea typeface="Calibri" panose="020F0502020204030204" pitchFamily="34" charset="0"/>
              </a:rPr>
              <a:t>Scale separation diagnostics </a:t>
            </a:r>
            <a:br>
              <a:rPr lang="en-US" sz="4000" dirty="0">
                <a:solidFill>
                  <a:schemeClr val="accent6">
                    <a:lumMod val="75000"/>
                  </a:schemeClr>
                </a:solidFill>
                <a:latin typeface="+mn-lt"/>
                <a:ea typeface="Calibri" panose="020F0502020204030204" pitchFamily="34" charset="0"/>
              </a:rPr>
            </a:br>
            <a:r>
              <a:rPr lang="en-US" sz="4000" dirty="0">
                <a:solidFill>
                  <a:schemeClr val="accent6">
                    <a:lumMod val="75000"/>
                  </a:schemeClr>
                </a:solidFill>
                <a:latin typeface="+mn-lt"/>
                <a:ea typeface="Calibri" panose="020F0502020204030204" pitchFamily="34" charset="0"/>
              </a:rPr>
              <a:t>and the Symmetric Bounded Efficiency </a:t>
            </a:r>
            <a:br>
              <a:rPr lang="en-US" sz="4000" dirty="0">
                <a:solidFill>
                  <a:schemeClr val="accent6">
                    <a:lumMod val="75000"/>
                  </a:schemeClr>
                </a:solidFill>
                <a:latin typeface="+mn-lt"/>
                <a:ea typeface="Calibri" panose="020F0502020204030204" pitchFamily="34" charset="0"/>
              </a:rPr>
            </a:br>
            <a:r>
              <a:rPr lang="en-US" sz="4000" dirty="0">
                <a:solidFill>
                  <a:schemeClr val="accent6">
                    <a:lumMod val="75000"/>
                  </a:schemeClr>
                </a:solidFill>
                <a:latin typeface="+mn-lt"/>
                <a:ea typeface="Calibri" panose="020F0502020204030204" pitchFamily="34" charset="0"/>
              </a:rPr>
              <a:t>for the inter-comparison of precipitation re-analyses</a:t>
            </a:r>
            <a:endParaRPr lang="en-US" sz="4000" dirty="0">
              <a:solidFill>
                <a:schemeClr val="accent6">
                  <a:lumMod val="75000"/>
                </a:schemeClr>
              </a:solidFill>
              <a:latin typeface="+mn-lt"/>
            </a:endParaRPr>
          </a:p>
        </p:txBody>
      </p:sp>
      <p:sp>
        <p:nvSpPr>
          <p:cNvPr id="3" name="TextBox 2">
            <a:extLst>
              <a:ext uri="{FF2B5EF4-FFF2-40B4-BE49-F238E27FC236}">
                <a16:creationId xmlns:a16="http://schemas.microsoft.com/office/drawing/2014/main" id="{47AD8E45-A769-2B79-707D-AC9D22FC822F}"/>
              </a:ext>
            </a:extLst>
          </p:cNvPr>
          <p:cNvSpPr txBox="1"/>
          <p:nvPr/>
        </p:nvSpPr>
        <p:spPr>
          <a:xfrm>
            <a:off x="544606" y="2772301"/>
            <a:ext cx="11102788" cy="1107996"/>
          </a:xfrm>
          <a:prstGeom prst="rect">
            <a:avLst/>
          </a:prstGeom>
          <a:noFill/>
        </p:spPr>
        <p:txBody>
          <a:bodyPr wrap="square" rtlCol="0">
            <a:spAutoFit/>
          </a:bodyPr>
          <a:lstStyle/>
          <a:p>
            <a:r>
              <a:rPr lang="en-US" sz="2200" b="1" dirty="0"/>
              <a:t>Barbara </a:t>
            </a:r>
            <a:r>
              <a:rPr lang="en-US" sz="2200" b="1" dirty="0" err="1"/>
              <a:t>Casati</a:t>
            </a:r>
            <a:r>
              <a:rPr lang="en-US" sz="2200" dirty="0"/>
              <a:t>, Meteorological Research Division, ECCC - </a:t>
            </a:r>
            <a:r>
              <a:rPr lang="en-US" sz="2200" dirty="0">
                <a:hlinkClick r:id="rId6"/>
              </a:rPr>
              <a:t>barbara.casati@ec.gc.ca</a:t>
            </a:r>
            <a:endParaRPr lang="en-US" sz="2200" dirty="0"/>
          </a:p>
          <a:p>
            <a:r>
              <a:rPr lang="en-US" sz="2200" b="1" dirty="0"/>
              <a:t>Cristian </a:t>
            </a:r>
            <a:r>
              <a:rPr lang="en-US" sz="2200" b="1" dirty="0" err="1"/>
              <a:t>Lussana</a:t>
            </a:r>
            <a:r>
              <a:rPr lang="en-US" sz="2200" dirty="0"/>
              <a:t>, Division for Climate Services, Met Norway</a:t>
            </a:r>
          </a:p>
          <a:p>
            <a:r>
              <a:rPr lang="en-US" sz="2200" b="1" dirty="0"/>
              <a:t>Alice </a:t>
            </a:r>
            <a:r>
              <a:rPr lang="en-US" sz="2200" b="1" dirty="0" err="1"/>
              <a:t>Crespi</a:t>
            </a:r>
            <a:r>
              <a:rPr lang="en-US" sz="2200" dirty="0"/>
              <a:t>, Institute of Earth Observation, EURAC, Bolzano, Italy</a:t>
            </a:r>
          </a:p>
        </p:txBody>
      </p:sp>
      <p:sp>
        <p:nvSpPr>
          <p:cNvPr id="5" name="TextBox 4">
            <a:extLst>
              <a:ext uri="{FF2B5EF4-FFF2-40B4-BE49-F238E27FC236}">
                <a16:creationId xmlns:a16="http://schemas.microsoft.com/office/drawing/2014/main" id="{803ADEA1-A573-81F3-002A-D71080ACAB4B}"/>
              </a:ext>
            </a:extLst>
          </p:cNvPr>
          <p:cNvSpPr txBox="1"/>
          <p:nvPr/>
        </p:nvSpPr>
        <p:spPr>
          <a:xfrm>
            <a:off x="6443330" y="160989"/>
            <a:ext cx="5356783" cy="800219"/>
          </a:xfrm>
          <a:prstGeom prst="rect">
            <a:avLst/>
          </a:prstGeom>
          <a:noFill/>
        </p:spPr>
        <p:txBody>
          <a:bodyPr wrap="square" rtlCol="0">
            <a:spAutoFit/>
          </a:bodyPr>
          <a:lstStyle/>
          <a:p>
            <a:pPr algn="r"/>
            <a:r>
              <a:rPr lang="en-US" sz="2200" dirty="0"/>
              <a:t>International Journal of Climatology (2022)</a:t>
            </a:r>
          </a:p>
          <a:p>
            <a:pPr algn="r"/>
            <a:r>
              <a:rPr lang="en-CA" sz="2400" b="0" i="0" u="none" strike="noStrike" dirty="0">
                <a:solidFill>
                  <a:srgbClr val="767676"/>
                </a:solidFill>
                <a:effectLst/>
                <a:latin typeface="Open Sans" panose="020B0606030504020204" pitchFamily="34" charset="0"/>
              </a:rPr>
              <a:t> </a:t>
            </a:r>
            <a:r>
              <a:rPr lang="en-CA" sz="2400" b="1" i="0" u="none" strike="noStrike" dirty="0">
                <a:solidFill>
                  <a:srgbClr val="005274"/>
                </a:solidFill>
                <a:effectLst/>
                <a:latin typeface="Open Sans" panose="020B0606030504020204" pitchFamily="34" charset="0"/>
                <a:hlinkClick r:id="rId7"/>
              </a:rPr>
              <a:t>https://doi.org/10.1002/joc.7975</a:t>
            </a:r>
            <a:r>
              <a:rPr lang="en-US" sz="2200" dirty="0"/>
              <a:t> </a:t>
            </a:r>
          </a:p>
        </p:txBody>
      </p:sp>
      <p:sp>
        <p:nvSpPr>
          <p:cNvPr id="6" name="TextBox 5">
            <a:extLst>
              <a:ext uri="{FF2B5EF4-FFF2-40B4-BE49-F238E27FC236}">
                <a16:creationId xmlns:a16="http://schemas.microsoft.com/office/drawing/2014/main" id="{DDA10D8E-6CE8-B319-B44D-D151468A70F0}"/>
              </a:ext>
            </a:extLst>
          </p:cNvPr>
          <p:cNvSpPr txBox="1"/>
          <p:nvPr/>
        </p:nvSpPr>
        <p:spPr>
          <a:xfrm>
            <a:off x="544606" y="4067687"/>
            <a:ext cx="6636123" cy="2462213"/>
          </a:xfrm>
          <a:prstGeom prst="rect">
            <a:avLst/>
          </a:prstGeom>
          <a:noFill/>
        </p:spPr>
        <p:txBody>
          <a:bodyPr wrap="square" rtlCol="0">
            <a:spAutoFit/>
          </a:bodyPr>
          <a:lstStyle/>
          <a:p>
            <a:r>
              <a:rPr lang="en-US" sz="2200" dirty="0"/>
              <a:t>Talk Outline</a:t>
            </a:r>
          </a:p>
          <a:p>
            <a:pPr marL="457200" indent="-457200">
              <a:buFont typeface="+mj-lt"/>
              <a:buAutoNum type="arabicPeriod"/>
            </a:pPr>
            <a:r>
              <a:rPr lang="en-US" sz="2200" dirty="0"/>
              <a:t>Context and precipitation data-set </a:t>
            </a:r>
          </a:p>
          <a:p>
            <a:pPr marL="457200" indent="-457200">
              <a:buFont typeface="+mj-lt"/>
              <a:buAutoNum type="arabicPeriod"/>
            </a:pPr>
            <a:r>
              <a:rPr lang="en-US" sz="2200" dirty="0"/>
              <a:t>Scale Separation diagnostics</a:t>
            </a:r>
          </a:p>
          <a:p>
            <a:pPr marL="914400" lvl="1" indent="-457200">
              <a:buFont typeface="Arial" panose="020B0604020202020204" pitchFamily="34" charset="0"/>
              <a:buChar char="•"/>
            </a:pPr>
            <a:r>
              <a:rPr lang="en-US" sz="2200" dirty="0"/>
              <a:t>Energy Normalized Bias</a:t>
            </a:r>
          </a:p>
          <a:p>
            <a:pPr marL="914400" lvl="1" indent="-457200">
              <a:buFont typeface="Arial" panose="020B0604020202020204" pitchFamily="34" charset="0"/>
              <a:buChar char="•"/>
            </a:pPr>
            <a:r>
              <a:rPr lang="en-US" sz="2200" dirty="0"/>
              <a:t>Skill on separate scales</a:t>
            </a:r>
          </a:p>
          <a:p>
            <a:pPr marL="914400" lvl="1" indent="-457200">
              <a:buFont typeface="Arial" panose="020B0604020202020204" pitchFamily="34" charset="0"/>
              <a:buChar char="•"/>
            </a:pPr>
            <a:r>
              <a:rPr lang="en-US" sz="2200" dirty="0"/>
              <a:t>Symmetric and Bounded Efficiency</a:t>
            </a:r>
          </a:p>
          <a:p>
            <a:pPr marL="457200" indent="-457200">
              <a:buFont typeface="+mj-lt"/>
              <a:buAutoNum type="arabicPeriod"/>
            </a:pPr>
            <a:r>
              <a:rPr lang="en-US" sz="2200" dirty="0"/>
              <a:t>Summary</a:t>
            </a:r>
          </a:p>
        </p:txBody>
      </p:sp>
      <p:pic>
        <p:nvPicPr>
          <p:cNvPr id="9" name="Audio Recording Apr 26, 2023 at 12:34:57 PM">
            <a:hlinkClick r:id="" action="ppaction://media"/>
            <a:extLst>
              <a:ext uri="{FF2B5EF4-FFF2-40B4-BE49-F238E27FC236}">
                <a16:creationId xmlns:a16="http://schemas.microsoft.com/office/drawing/2014/main" id="{DA0EC500-CD13-2003-ADB8-08A54005B2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938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B12B71-ECE4-890B-619E-75DF0E7E1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70" y="92749"/>
            <a:ext cx="5142189" cy="3856642"/>
          </a:xfrm>
          <a:prstGeom prst="rect">
            <a:avLst/>
          </a:prstGeom>
        </p:spPr>
      </p:pic>
      <p:pic>
        <p:nvPicPr>
          <p:cNvPr id="7" name="Picture 6">
            <a:extLst>
              <a:ext uri="{FF2B5EF4-FFF2-40B4-BE49-F238E27FC236}">
                <a16:creationId xmlns:a16="http://schemas.microsoft.com/office/drawing/2014/main" id="{0A5D846E-9C0D-05CE-2A31-CA13542807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5999" y="1271052"/>
            <a:ext cx="5142189" cy="3856642"/>
          </a:xfrm>
          <a:prstGeom prst="rect">
            <a:avLst/>
          </a:prstGeom>
        </p:spPr>
      </p:pic>
      <p:pic>
        <p:nvPicPr>
          <p:cNvPr id="3" name="Picture 2">
            <a:extLst>
              <a:ext uri="{FF2B5EF4-FFF2-40B4-BE49-F238E27FC236}">
                <a16:creationId xmlns:a16="http://schemas.microsoft.com/office/drawing/2014/main" id="{0FC6FACB-DECE-18BB-F890-C8B57CCE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0631" y="2834525"/>
            <a:ext cx="5142189" cy="3856642"/>
          </a:xfrm>
          <a:prstGeom prst="rect">
            <a:avLst/>
          </a:prstGeom>
        </p:spPr>
      </p:pic>
      <p:sp>
        <p:nvSpPr>
          <p:cNvPr id="11" name="TextBox 10">
            <a:extLst>
              <a:ext uri="{FF2B5EF4-FFF2-40B4-BE49-F238E27FC236}">
                <a16:creationId xmlns:a16="http://schemas.microsoft.com/office/drawing/2014/main" id="{E52EF2A7-E42D-877C-671E-DD4E0956DB04}"/>
              </a:ext>
            </a:extLst>
          </p:cNvPr>
          <p:cNvSpPr txBox="1"/>
          <p:nvPr/>
        </p:nvSpPr>
        <p:spPr>
          <a:xfrm>
            <a:off x="9075678" y="3823037"/>
            <a:ext cx="2911956" cy="1569660"/>
          </a:xfrm>
          <a:prstGeom prst="rect">
            <a:avLst/>
          </a:prstGeom>
          <a:noFill/>
        </p:spPr>
        <p:txBody>
          <a:bodyPr wrap="square" rtlCol="0">
            <a:spAutoFit/>
          </a:bodyPr>
          <a:lstStyle/>
          <a:p>
            <a:pPr algn="ctr"/>
            <a:r>
              <a:rPr lang="en-US" sz="2400" dirty="0">
                <a:solidFill>
                  <a:srgbClr val="FF0000"/>
                </a:solidFill>
              </a:rPr>
              <a:t>KGE</a:t>
            </a:r>
            <a:r>
              <a:rPr lang="en-US" sz="2400" dirty="0"/>
              <a:t> is </a:t>
            </a:r>
            <a:r>
              <a:rPr lang="en-US" sz="2400" dirty="0">
                <a:solidFill>
                  <a:srgbClr val="FF0000"/>
                </a:solidFill>
              </a:rPr>
              <a:t>unbounded </a:t>
            </a:r>
            <a:r>
              <a:rPr lang="en-US" sz="2400" dirty="0"/>
              <a:t>and </a:t>
            </a:r>
            <a:r>
              <a:rPr lang="en-US" sz="2400" dirty="0">
                <a:solidFill>
                  <a:srgbClr val="FF0000"/>
                </a:solidFill>
              </a:rPr>
              <a:t>asymmetric</a:t>
            </a:r>
            <a:r>
              <a:rPr lang="en-US" sz="2400" dirty="0"/>
              <a:t>: swapping X and Y gives different results</a:t>
            </a:r>
          </a:p>
        </p:txBody>
      </p:sp>
      <p:sp>
        <p:nvSpPr>
          <p:cNvPr id="13" name="TextBox 12">
            <a:extLst>
              <a:ext uri="{FF2B5EF4-FFF2-40B4-BE49-F238E27FC236}">
                <a16:creationId xmlns:a16="http://schemas.microsoft.com/office/drawing/2014/main" id="{E60DE6EC-EA7D-8017-097F-BFECB167B84D}"/>
              </a:ext>
            </a:extLst>
          </p:cNvPr>
          <p:cNvSpPr txBox="1"/>
          <p:nvPr/>
        </p:nvSpPr>
        <p:spPr>
          <a:xfrm>
            <a:off x="0" y="3932615"/>
            <a:ext cx="7057506" cy="2677656"/>
          </a:xfrm>
          <a:prstGeom prst="rect">
            <a:avLst/>
          </a:prstGeom>
          <a:noFill/>
        </p:spPr>
        <p:txBody>
          <a:bodyPr wrap="square">
            <a:spAutoFit/>
          </a:bodyPr>
          <a:lstStyle/>
          <a:p>
            <a:pPr lvl="1"/>
            <a:r>
              <a:rPr lang="en-US" sz="2400" dirty="0"/>
              <a:t>The better performance </a:t>
            </a:r>
          </a:p>
          <a:p>
            <a:pPr lvl="1"/>
            <a:r>
              <a:rPr lang="en-US" sz="2400" dirty="0"/>
              <a:t>of HRES is due to the </a:t>
            </a:r>
          </a:p>
          <a:p>
            <a:pPr lvl="1"/>
            <a:r>
              <a:rPr lang="en-US" sz="2400" dirty="0"/>
              <a:t>better representation of </a:t>
            </a:r>
          </a:p>
          <a:p>
            <a:pPr lvl="1"/>
            <a:r>
              <a:rPr lang="en-US" sz="2400" dirty="0"/>
              <a:t>variability at small-to-medium scales, as well as better linear dependence (</a:t>
            </a:r>
            <a:r>
              <a:rPr lang="en-US" sz="2400" dirty="0" err="1"/>
              <a:t>corr</a:t>
            </a:r>
            <a:r>
              <a:rPr lang="en-US" sz="2400" dirty="0"/>
              <a:t>). On the largest scale, on the other hand, HRES is slightly underperforming EDA due to over-forecast bias.</a:t>
            </a:r>
          </a:p>
        </p:txBody>
      </p:sp>
      <p:sp>
        <p:nvSpPr>
          <p:cNvPr id="15" name="TextBox 14">
            <a:extLst>
              <a:ext uri="{FF2B5EF4-FFF2-40B4-BE49-F238E27FC236}">
                <a16:creationId xmlns:a16="http://schemas.microsoft.com/office/drawing/2014/main" id="{7FE1CB21-9455-309E-B99C-7AA4C78407CC}"/>
              </a:ext>
            </a:extLst>
          </p:cNvPr>
          <p:cNvSpPr txBox="1"/>
          <p:nvPr/>
        </p:nvSpPr>
        <p:spPr>
          <a:xfrm>
            <a:off x="5492711" y="278646"/>
            <a:ext cx="6440625" cy="830997"/>
          </a:xfrm>
          <a:prstGeom prst="rect">
            <a:avLst/>
          </a:prstGeom>
          <a:noFill/>
        </p:spPr>
        <p:txBody>
          <a:bodyPr wrap="square">
            <a:spAutoFit/>
          </a:bodyPr>
          <a:lstStyle/>
          <a:p>
            <a:r>
              <a:rPr lang="en-US" sz="2400" dirty="0"/>
              <a:t>Both </a:t>
            </a:r>
            <a:r>
              <a:rPr lang="en-US" sz="2400" dirty="0">
                <a:solidFill>
                  <a:schemeClr val="accent6">
                    <a:lumMod val="75000"/>
                  </a:schemeClr>
                </a:solidFill>
              </a:rPr>
              <a:t>SBE</a:t>
            </a:r>
            <a:r>
              <a:rPr lang="en-US" sz="2400" dirty="0"/>
              <a:t> and </a:t>
            </a:r>
            <a:r>
              <a:rPr lang="en-US" sz="2400" dirty="0">
                <a:solidFill>
                  <a:srgbClr val="FF0000"/>
                </a:solidFill>
              </a:rPr>
              <a:t>KGE</a:t>
            </a:r>
            <a:r>
              <a:rPr lang="en-US" sz="2400" dirty="0"/>
              <a:t> separate the performance of HRES from EDA, as SSSS did (whereas NSE did not) </a:t>
            </a:r>
          </a:p>
        </p:txBody>
      </p:sp>
      <p:sp>
        <p:nvSpPr>
          <p:cNvPr id="2" name="Rectangle 1"/>
          <p:cNvSpPr/>
          <p:nvPr/>
        </p:nvSpPr>
        <p:spPr>
          <a:xfrm>
            <a:off x="751810" y="170924"/>
            <a:ext cx="720069" cy="523220"/>
          </a:xfrm>
          <a:prstGeom prst="rect">
            <a:avLst/>
          </a:prstGeom>
        </p:spPr>
        <p:txBody>
          <a:bodyPr wrap="none">
            <a:spAutoFit/>
          </a:bodyPr>
          <a:lstStyle/>
          <a:p>
            <a:r>
              <a:rPr lang="en-US" sz="2800" dirty="0">
                <a:solidFill>
                  <a:schemeClr val="accent6"/>
                </a:solidFill>
              </a:rPr>
              <a:t>SBE</a:t>
            </a:r>
            <a:endParaRPr lang="en-CA" sz="2800" dirty="0">
              <a:solidFill>
                <a:schemeClr val="accent6"/>
              </a:solidFill>
            </a:endParaRPr>
          </a:p>
        </p:txBody>
      </p:sp>
      <p:sp>
        <p:nvSpPr>
          <p:cNvPr id="12" name="Rectangle 11"/>
          <p:cNvSpPr/>
          <p:nvPr/>
        </p:nvSpPr>
        <p:spPr>
          <a:xfrm>
            <a:off x="4333882" y="1376872"/>
            <a:ext cx="757323" cy="523220"/>
          </a:xfrm>
          <a:prstGeom prst="rect">
            <a:avLst/>
          </a:prstGeom>
        </p:spPr>
        <p:txBody>
          <a:bodyPr wrap="none">
            <a:spAutoFit/>
          </a:bodyPr>
          <a:lstStyle/>
          <a:p>
            <a:r>
              <a:rPr lang="en-US" sz="2800" dirty="0">
                <a:solidFill>
                  <a:srgbClr val="FF0000"/>
                </a:solidFill>
              </a:rPr>
              <a:t>KGE</a:t>
            </a:r>
            <a:endParaRPr lang="en-CA" sz="2800" dirty="0">
              <a:solidFill>
                <a:srgbClr val="FF0000"/>
              </a:solidFill>
            </a:endParaRPr>
          </a:p>
        </p:txBody>
      </p:sp>
      <p:sp>
        <p:nvSpPr>
          <p:cNvPr id="14" name="Rectangle 13"/>
          <p:cNvSpPr/>
          <p:nvPr/>
        </p:nvSpPr>
        <p:spPr>
          <a:xfrm>
            <a:off x="7438201" y="2880992"/>
            <a:ext cx="1121690" cy="523220"/>
          </a:xfrm>
          <a:prstGeom prst="rect">
            <a:avLst/>
          </a:prstGeom>
        </p:spPr>
        <p:txBody>
          <a:bodyPr wrap="square">
            <a:spAutoFit/>
          </a:bodyPr>
          <a:lstStyle/>
          <a:p>
            <a:r>
              <a:rPr lang="en-US" sz="2800" dirty="0"/>
              <a:t>IKGE</a:t>
            </a:r>
            <a:endParaRPr lang="en-CA" sz="2800" dirty="0"/>
          </a:p>
        </p:txBody>
      </p:sp>
      <p:pic>
        <p:nvPicPr>
          <p:cNvPr id="4" name="Audio Recording Mar 28, 2023 at 3:49:13 PM">
            <a:hlinkClick r:id="" action="ppaction://media"/>
            <a:extLst>
              <a:ext uri="{FF2B5EF4-FFF2-40B4-BE49-F238E27FC236}">
                <a16:creationId xmlns:a16="http://schemas.microsoft.com/office/drawing/2014/main" id="{84AAF4D0-7E8D-8448-A674-D90B8752440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1171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322" y="190987"/>
            <a:ext cx="6911439" cy="649027"/>
          </a:xfrm>
        </p:spPr>
        <p:txBody>
          <a:bodyPr>
            <a:normAutofit fontScale="90000"/>
          </a:bodyPr>
          <a:lstStyle/>
          <a:p>
            <a:pPr algn="ctr"/>
            <a:r>
              <a:rPr lang="en-US" dirty="0"/>
              <a:t>Summary and Conclusions</a:t>
            </a:r>
            <a:endParaRPr lang="en-CA" dirty="0"/>
          </a:p>
        </p:txBody>
      </p:sp>
      <p:sp>
        <p:nvSpPr>
          <p:cNvPr id="3" name="TextBox 2"/>
          <p:cNvSpPr txBox="1"/>
          <p:nvPr/>
        </p:nvSpPr>
        <p:spPr>
          <a:xfrm>
            <a:off x="188572" y="991574"/>
            <a:ext cx="11529848" cy="4493538"/>
          </a:xfrm>
          <a:prstGeom prst="rect">
            <a:avLst/>
          </a:prstGeom>
          <a:noFill/>
        </p:spPr>
        <p:txBody>
          <a:bodyPr wrap="square" rtlCol="0">
            <a:spAutoFit/>
          </a:bodyPr>
          <a:lstStyle/>
          <a:p>
            <a:pPr marL="285750" indent="-285750">
              <a:buFont typeface="Arial" panose="020B0604020202020204" pitchFamily="34" charset="0"/>
              <a:buChar char="•"/>
            </a:pPr>
            <a:r>
              <a:rPr lang="en-US" sz="2200" b="1" dirty="0"/>
              <a:t>Scale separation diagnostics assess the bias, error and skill on separate scales: they enable in-depth analysis of forecast performance in association with its scale structure.</a:t>
            </a:r>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r>
              <a:rPr lang="en-US" sz="2200" dirty="0">
                <a:solidFill>
                  <a:srgbClr val="C00000"/>
                </a:solidFill>
              </a:rPr>
              <a:t>MSE as NSE tend to overly penalize high resolution products </a:t>
            </a:r>
            <a:r>
              <a:rPr lang="en-US" sz="2200" dirty="0" err="1">
                <a:solidFill>
                  <a:srgbClr val="C00000"/>
                </a:solidFill>
              </a:rPr>
              <a:t>wrt</a:t>
            </a:r>
            <a:r>
              <a:rPr lang="en-US" sz="2200" dirty="0">
                <a:solidFill>
                  <a:srgbClr val="C00000"/>
                </a:solidFill>
              </a:rPr>
              <a:t> coarser/smoother products.</a:t>
            </a:r>
            <a:r>
              <a:rPr lang="en-US" sz="2200" dirty="0"/>
              <a:t> </a:t>
            </a:r>
          </a:p>
          <a:p>
            <a:pPr marL="285750" indent="-285750">
              <a:buFont typeface="Arial" panose="020B0604020202020204" pitchFamily="34" charset="0"/>
              <a:buChar char="•"/>
            </a:pPr>
            <a:r>
              <a:rPr lang="en-US" sz="2200" dirty="0">
                <a:solidFill>
                  <a:schemeClr val="accent6"/>
                </a:solidFill>
              </a:rPr>
              <a:t>The SSSS and SBE, instead, allow a fairer comparison of products with different resolutions, enable the assessment of the added value of increasing resolution. </a:t>
            </a:r>
          </a:p>
          <a:p>
            <a:pPr marL="285750" indent="-285750">
              <a:buFont typeface="Arial" panose="020B0604020202020204" pitchFamily="34" charset="0"/>
              <a:buChar char="•"/>
            </a:pPr>
            <a:r>
              <a:rPr lang="en-US" sz="2200" dirty="0">
                <a:solidFill>
                  <a:schemeClr val="accent5"/>
                </a:solidFill>
              </a:rPr>
              <a:t>Moreover, SSSS and SBE are symmetric (whereas KGE and NSE are not): suitable for assessing </a:t>
            </a:r>
            <a:r>
              <a:rPr lang="en-US" sz="2200" dirty="0" err="1">
                <a:solidFill>
                  <a:schemeClr val="accent5"/>
                </a:solidFill>
              </a:rPr>
              <a:t>reanalyses</a:t>
            </a:r>
            <a:r>
              <a:rPr lang="en-US" sz="2200" dirty="0">
                <a:solidFill>
                  <a:schemeClr val="accent5"/>
                </a:solidFill>
              </a:rPr>
              <a:t>, since invariant </a:t>
            </a:r>
            <a:r>
              <a:rPr lang="en-US" sz="2200" dirty="0" err="1">
                <a:solidFill>
                  <a:schemeClr val="accent5"/>
                </a:solidFill>
              </a:rPr>
              <a:t>wrt</a:t>
            </a:r>
            <a:r>
              <a:rPr lang="en-US" sz="2200" dirty="0">
                <a:solidFill>
                  <a:schemeClr val="accent5"/>
                </a:solidFill>
              </a:rPr>
              <a:t> the order of comparison. </a:t>
            </a:r>
          </a:p>
          <a:p>
            <a:pPr marL="285750" indent="-285750">
              <a:buFont typeface="Arial" panose="020B0604020202020204" pitchFamily="34" charset="0"/>
              <a:buChar char="•"/>
            </a:pPr>
            <a:endParaRPr lang="en-US" sz="2200" dirty="0">
              <a:solidFill>
                <a:schemeClr val="accent5"/>
              </a:solidFill>
            </a:endParaRPr>
          </a:p>
          <a:p>
            <a:pPr marL="800100" lvl="1" indent="-342900">
              <a:buFont typeface="Wingdings" pitchFamily="2" charset="2"/>
              <a:buChar char="Ø"/>
            </a:pPr>
            <a:r>
              <a:rPr lang="en-US" sz="2200" dirty="0"/>
              <a:t>The Energy NB, SSSS, SBE separate HRES from EDA (whereas MSE and NSE do not). </a:t>
            </a:r>
          </a:p>
          <a:p>
            <a:pPr marL="800100" lvl="1" indent="-342900">
              <a:buFont typeface="Wingdings" pitchFamily="2" charset="2"/>
              <a:buChar char="Ø"/>
            </a:pPr>
            <a:r>
              <a:rPr lang="en-US" sz="2200" dirty="0"/>
              <a:t>The better performance of HRES is dominated by better representation of variability at small-to-medium scales, as well as better linear dependence (</a:t>
            </a:r>
            <a:r>
              <a:rPr lang="en-US" sz="2200" dirty="0" err="1"/>
              <a:t>corr</a:t>
            </a:r>
            <a:r>
              <a:rPr lang="en-US" sz="2200" dirty="0"/>
              <a:t>). On the largest scale, on the other hand, HRES is slightly underperforming EDA due to over-forecast.</a:t>
            </a:r>
          </a:p>
        </p:txBody>
      </p:sp>
      <p:sp>
        <p:nvSpPr>
          <p:cNvPr id="4" name="Rectangle 3">
            <a:extLst>
              <a:ext uri="{FF2B5EF4-FFF2-40B4-BE49-F238E27FC236}">
                <a16:creationId xmlns:a16="http://schemas.microsoft.com/office/drawing/2014/main" id="{3EF22155-1D25-95AD-050F-C10F92082C69}"/>
              </a:ext>
            </a:extLst>
          </p:cNvPr>
          <p:cNvSpPr/>
          <p:nvPr/>
        </p:nvSpPr>
        <p:spPr>
          <a:xfrm>
            <a:off x="4720207" y="5782216"/>
            <a:ext cx="339285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p>
        </p:txBody>
      </p:sp>
      <p:pic>
        <p:nvPicPr>
          <p:cNvPr id="5" name="Audio Recording Mar 28, 2023 at 4:28:38 PM">
            <a:hlinkClick r:id="" action="ppaction://media"/>
            <a:extLst>
              <a:ext uri="{FF2B5EF4-FFF2-40B4-BE49-F238E27FC236}">
                <a16:creationId xmlns:a16="http://schemas.microsoft.com/office/drawing/2014/main" id="{88B60921-7BF8-EDF9-296E-8F7A3F6091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7092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6D46-A548-9CF1-85DB-BC86E8AB56C2}"/>
              </a:ext>
            </a:extLst>
          </p:cNvPr>
          <p:cNvSpPr>
            <a:spLocks noGrp="1"/>
          </p:cNvSpPr>
          <p:nvPr>
            <p:ph type="title"/>
          </p:nvPr>
        </p:nvSpPr>
        <p:spPr>
          <a:xfrm>
            <a:off x="838200" y="2343555"/>
            <a:ext cx="10515600" cy="1325563"/>
          </a:xfrm>
        </p:spPr>
        <p:txBody>
          <a:bodyPr/>
          <a:lstStyle/>
          <a:p>
            <a:pPr algn="ctr"/>
            <a:r>
              <a:rPr lang="en-US" dirty="0"/>
              <a:t>Extras: Spatial Verification Methods</a:t>
            </a:r>
          </a:p>
        </p:txBody>
      </p:sp>
    </p:spTree>
    <p:extLst>
      <p:ext uri="{BB962C8B-B14F-4D97-AF65-F5344CB8AC3E}">
        <p14:creationId xmlns:p14="http://schemas.microsoft.com/office/powerpoint/2010/main" val="11313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9E9C-84AB-84EB-288C-CF9422EE69F8}"/>
              </a:ext>
            </a:extLst>
          </p:cNvPr>
          <p:cNvSpPr>
            <a:spLocks noGrp="1"/>
          </p:cNvSpPr>
          <p:nvPr>
            <p:ph type="title"/>
          </p:nvPr>
        </p:nvSpPr>
        <p:spPr>
          <a:xfrm>
            <a:off x="838198" y="256841"/>
            <a:ext cx="10515600" cy="662645"/>
          </a:xfrm>
        </p:spPr>
        <p:txBody>
          <a:bodyPr>
            <a:normAutofit/>
          </a:bodyPr>
          <a:lstStyle/>
          <a:p>
            <a:pPr algn="ctr"/>
            <a:r>
              <a:rPr lang="en-US" sz="3600" b="1" u="sng" dirty="0">
                <a:latin typeface="+mn-lt"/>
              </a:rPr>
              <a:t>Existing verification methods</a:t>
            </a:r>
          </a:p>
        </p:txBody>
      </p:sp>
      <p:sp>
        <p:nvSpPr>
          <p:cNvPr id="4" name="TextBox 3">
            <a:extLst>
              <a:ext uri="{FF2B5EF4-FFF2-40B4-BE49-F238E27FC236}">
                <a16:creationId xmlns:a16="http://schemas.microsoft.com/office/drawing/2014/main" id="{839B28EE-1939-707D-FD95-C68E654BEBF5}"/>
              </a:ext>
            </a:extLst>
          </p:cNvPr>
          <p:cNvSpPr txBox="1"/>
          <p:nvPr/>
        </p:nvSpPr>
        <p:spPr>
          <a:xfrm>
            <a:off x="384907" y="1173639"/>
            <a:ext cx="5711092" cy="3970318"/>
          </a:xfrm>
          <a:prstGeom prst="rect">
            <a:avLst/>
          </a:prstGeom>
          <a:noFill/>
          <a:ln w="28575">
            <a:solidFill>
              <a:schemeClr val="accent5"/>
            </a:solidFill>
          </a:ln>
        </p:spPr>
        <p:txBody>
          <a:bodyPr wrap="square">
            <a:spAutoFit/>
          </a:bodyPr>
          <a:lstStyle/>
          <a:p>
            <a:pPr>
              <a:spcAft>
                <a:spcPts val="1200"/>
              </a:spcAft>
            </a:pPr>
            <a:r>
              <a:rPr lang="en-CA" sz="2200" b="1" dirty="0">
                <a:solidFill>
                  <a:schemeClr val="accent5"/>
                </a:solidFill>
                <a:effectLst/>
                <a:latin typeface="Arial" panose="020B0604020202020204" pitchFamily="34" charset="0"/>
                <a:cs typeface="Arial" panose="020B0604020202020204" pitchFamily="34" charset="0"/>
              </a:rPr>
              <a:t>Traditional (point-by-point) methods:</a:t>
            </a:r>
          </a:p>
          <a:p>
            <a:r>
              <a:rPr lang="en-CA" sz="2200" dirty="0">
                <a:effectLst/>
                <a:latin typeface="Arial" panose="020B0604020202020204" pitchFamily="34" charset="0"/>
                <a:cs typeface="Arial" panose="020B0604020202020204" pitchFamily="34" charset="0"/>
              </a:rPr>
              <a:t>1. </a:t>
            </a:r>
            <a:r>
              <a:rPr lang="en-CA" sz="2200" b="1" dirty="0">
                <a:latin typeface="Arial" panose="020B0604020202020204" pitchFamily="34" charset="0"/>
                <a:cs typeface="Arial" panose="020B0604020202020204" pitchFamily="34" charset="0"/>
              </a:rPr>
              <a:t>G</a:t>
            </a:r>
            <a:r>
              <a:rPr lang="en-CA" sz="2200" b="1" dirty="0">
                <a:effectLst/>
                <a:latin typeface="Arial" panose="020B0604020202020204" pitchFamily="34" charset="0"/>
                <a:cs typeface="Arial" panose="020B0604020202020204" pitchFamily="34" charset="0"/>
              </a:rPr>
              <a:t>raphical</a:t>
            </a:r>
            <a:r>
              <a:rPr lang="en-CA" sz="2200" dirty="0">
                <a:effectLst/>
                <a:latin typeface="Arial" panose="020B0604020202020204" pitchFamily="34" charset="0"/>
                <a:cs typeface="Arial" panose="020B0604020202020204" pitchFamily="34" charset="0"/>
              </a:rPr>
              <a:t> summary (scatter-plot, box-plot, quantile-plots).</a:t>
            </a:r>
          </a:p>
          <a:p>
            <a:r>
              <a:rPr lang="en-CA" sz="2200" dirty="0">
                <a:effectLst/>
                <a:latin typeface="Arial" panose="020B0604020202020204" pitchFamily="34" charset="0"/>
                <a:cs typeface="Arial" panose="020B0604020202020204" pitchFamily="34" charset="0"/>
              </a:rPr>
              <a:t>2. </a:t>
            </a:r>
            <a:r>
              <a:rPr lang="en-CA" sz="2200" b="1" dirty="0">
                <a:effectLst/>
                <a:latin typeface="Arial" panose="020B0604020202020204" pitchFamily="34" charset="0"/>
                <a:cs typeface="Arial" panose="020B0604020202020204" pitchFamily="34" charset="0"/>
              </a:rPr>
              <a:t>Continuous</a:t>
            </a:r>
            <a:r>
              <a:rPr lang="en-CA" sz="2200" dirty="0">
                <a:effectLst/>
                <a:latin typeface="Arial" panose="020B0604020202020204" pitchFamily="34" charset="0"/>
                <a:cs typeface="Arial" panose="020B0604020202020204" pitchFamily="34" charset="0"/>
              </a:rPr>
              <a:t> scores (MSE, MAE, correlation).</a:t>
            </a:r>
          </a:p>
          <a:p>
            <a:r>
              <a:rPr lang="en-CA" sz="2200" dirty="0">
                <a:effectLst/>
                <a:latin typeface="Arial" panose="020B0604020202020204" pitchFamily="34" charset="0"/>
                <a:cs typeface="Arial" panose="020B0604020202020204" pitchFamily="34" charset="0"/>
              </a:rPr>
              <a:t>3. </a:t>
            </a:r>
            <a:r>
              <a:rPr lang="en-CA" sz="2200" b="1" dirty="0">
                <a:effectLst/>
                <a:latin typeface="Arial" panose="020B0604020202020204" pitchFamily="34" charset="0"/>
                <a:cs typeface="Arial" panose="020B0604020202020204" pitchFamily="34" charset="0"/>
              </a:rPr>
              <a:t>Categorical</a:t>
            </a:r>
            <a:r>
              <a:rPr lang="en-CA" sz="2200" dirty="0">
                <a:effectLst/>
                <a:latin typeface="Arial" panose="020B0604020202020204" pitchFamily="34" charset="0"/>
                <a:cs typeface="Arial" panose="020B0604020202020204" pitchFamily="34" charset="0"/>
              </a:rPr>
              <a:t> scores from contingency tables (FBI,HSS,PC).</a:t>
            </a:r>
          </a:p>
          <a:p>
            <a:r>
              <a:rPr lang="en-CA" sz="2200" dirty="0">
                <a:effectLst/>
                <a:latin typeface="Arial" panose="020B0604020202020204" pitchFamily="34" charset="0"/>
                <a:cs typeface="Arial" panose="020B0604020202020204" pitchFamily="34" charset="0"/>
              </a:rPr>
              <a:t>4. </a:t>
            </a:r>
            <a:r>
              <a:rPr lang="en-CA" sz="2200" b="1" dirty="0">
                <a:effectLst/>
                <a:latin typeface="Arial" panose="020B0604020202020204" pitchFamily="34" charset="0"/>
                <a:cs typeface="Arial" panose="020B0604020202020204" pitchFamily="34" charset="0"/>
              </a:rPr>
              <a:t>Probabilistic</a:t>
            </a:r>
            <a:r>
              <a:rPr lang="en-CA" sz="2200" dirty="0">
                <a:effectLst/>
                <a:latin typeface="Arial" panose="020B0604020202020204" pitchFamily="34" charset="0"/>
                <a:cs typeface="Arial" panose="020B0604020202020204" pitchFamily="34" charset="0"/>
              </a:rPr>
              <a:t> verification (Brier, CRPS, rank histogram, reliability</a:t>
            </a:r>
            <a:r>
              <a:rPr lang="en-CA" sz="2200" dirty="0">
                <a:latin typeface="Arial" panose="020B0604020202020204" pitchFamily="34" charset="0"/>
                <a:cs typeface="Arial" panose="020B0604020202020204" pitchFamily="34" charset="0"/>
              </a:rPr>
              <a:t> </a:t>
            </a:r>
            <a:r>
              <a:rPr lang="en-CA" sz="2200" dirty="0">
                <a:effectLst/>
                <a:latin typeface="Arial" panose="020B0604020202020204" pitchFamily="34" charset="0"/>
                <a:cs typeface="Arial" panose="020B0604020202020204" pitchFamily="34" charset="0"/>
              </a:rPr>
              <a:t>diagram).</a:t>
            </a:r>
          </a:p>
          <a:p>
            <a:r>
              <a:rPr lang="en-CA" sz="2200" dirty="0">
                <a:latin typeface="Arial" panose="020B0604020202020204" pitchFamily="34" charset="0"/>
                <a:cs typeface="Arial" panose="020B0604020202020204" pitchFamily="34" charset="0"/>
              </a:rPr>
              <a:t>5. </a:t>
            </a:r>
            <a:r>
              <a:rPr lang="en-CA" sz="2200" b="1" dirty="0">
                <a:effectLst/>
                <a:latin typeface="Arial" panose="020B0604020202020204" pitchFamily="34" charset="0"/>
                <a:cs typeface="Arial" panose="020B0604020202020204" pitchFamily="34" charset="0"/>
              </a:rPr>
              <a:t>Extreme dependency scores</a:t>
            </a:r>
            <a:r>
              <a:rPr lang="en-CA" sz="2200" dirty="0">
                <a:effectLst/>
                <a:latin typeface="Arial" panose="020B0604020202020204" pitchFamily="34" charset="0"/>
                <a:cs typeface="Arial" panose="020B0604020202020204" pitchFamily="34" charset="0"/>
              </a:rPr>
              <a:t>: Ferro</a:t>
            </a:r>
            <a:r>
              <a:rPr lang="en-CA" sz="2200" dirty="0">
                <a:latin typeface="Arial" panose="020B0604020202020204" pitchFamily="34" charset="0"/>
                <a:cs typeface="Arial" panose="020B0604020202020204" pitchFamily="34" charset="0"/>
              </a:rPr>
              <a:t> </a:t>
            </a:r>
            <a:r>
              <a:rPr lang="en-CA" sz="2200" dirty="0">
                <a:effectLst/>
                <a:latin typeface="Arial" panose="020B0604020202020204" pitchFamily="34" charset="0"/>
                <a:cs typeface="Arial" panose="020B0604020202020204" pitchFamily="34" charset="0"/>
              </a:rPr>
              <a:t>and Stephenson 2011 (EDI,SEDI)</a:t>
            </a:r>
          </a:p>
        </p:txBody>
      </p:sp>
      <p:sp>
        <p:nvSpPr>
          <p:cNvPr id="6" name="TextBox 5">
            <a:extLst>
              <a:ext uri="{FF2B5EF4-FFF2-40B4-BE49-F238E27FC236}">
                <a16:creationId xmlns:a16="http://schemas.microsoft.com/office/drawing/2014/main" id="{E105689C-EC11-A059-658F-6AD0FB0BE732}"/>
              </a:ext>
            </a:extLst>
          </p:cNvPr>
          <p:cNvSpPr txBox="1"/>
          <p:nvPr/>
        </p:nvSpPr>
        <p:spPr>
          <a:xfrm>
            <a:off x="363003" y="5493163"/>
            <a:ext cx="11465991" cy="1107996"/>
          </a:xfrm>
          <a:prstGeom prst="rect">
            <a:avLst/>
          </a:prstGeom>
          <a:noFill/>
          <a:ln w="28575">
            <a:solidFill>
              <a:schemeClr val="tx1"/>
            </a:solidFill>
          </a:ln>
        </p:spPr>
        <p:txBody>
          <a:bodyPr wrap="square">
            <a:spAutoFit/>
          </a:bodyPr>
          <a:lstStyle/>
          <a:p>
            <a:r>
              <a:rPr lang="en-CA" sz="2200" b="1" dirty="0">
                <a:effectLst/>
                <a:latin typeface="Arial" panose="020B0604020202020204" pitchFamily="34" charset="0"/>
                <a:cs typeface="Arial" panose="020B0604020202020204" pitchFamily="34" charset="0"/>
              </a:rPr>
              <a:t>There is no single technique </a:t>
            </a:r>
            <a:r>
              <a:rPr lang="en-CA" sz="2200" dirty="0">
                <a:effectLst/>
                <a:latin typeface="Arial" panose="020B0604020202020204" pitchFamily="34" charset="0"/>
                <a:cs typeface="Arial" panose="020B0604020202020204" pitchFamily="34" charset="0"/>
              </a:rPr>
              <a:t>which fully describes the complex observation-forecast relationship! </a:t>
            </a:r>
            <a:r>
              <a:rPr lang="en-CA" sz="2200" b="1" dirty="0">
                <a:effectLst/>
                <a:latin typeface="Arial" panose="020B0604020202020204" pitchFamily="34" charset="0"/>
                <a:cs typeface="Arial" panose="020B0604020202020204" pitchFamily="34" charset="0"/>
              </a:rPr>
              <a:t>Key factors</a:t>
            </a:r>
            <a:r>
              <a:rPr lang="en-CA" sz="2200" dirty="0">
                <a:effectLst/>
                <a:latin typeface="Arial" panose="020B0604020202020204" pitchFamily="34" charset="0"/>
                <a:cs typeface="Arial" panose="020B0604020202020204" pitchFamily="34" charset="0"/>
              </a:rPr>
              <a:t> to select the appropriate method: 1. available </a:t>
            </a:r>
            <a:r>
              <a:rPr lang="en-CA" sz="2200" b="1" dirty="0">
                <a:effectLst/>
                <a:latin typeface="Arial" panose="020B0604020202020204" pitchFamily="34" charset="0"/>
                <a:cs typeface="Arial" panose="020B0604020202020204" pitchFamily="34" charset="0"/>
              </a:rPr>
              <a:t>observations </a:t>
            </a:r>
            <a:r>
              <a:rPr lang="en-CA" sz="2200" dirty="0">
                <a:effectLst/>
                <a:latin typeface="Arial" panose="020B0604020202020204" pitchFamily="34" charset="0"/>
                <a:cs typeface="Arial" panose="020B0604020202020204" pitchFamily="34" charset="0"/>
              </a:rPr>
              <a:t>; 2. (statistical) characteristics of the </a:t>
            </a:r>
            <a:r>
              <a:rPr lang="en-CA" sz="2200" b="1" dirty="0">
                <a:effectLst/>
                <a:latin typeface="Arial" panose="020B0604020202020204" pitchFamily="34" charset="0"/>
                <a:cs typeface="Arial" panose="020B0604020202020204" pitchFamily="34" charset="0"/>
              </a:rPr>
              <a:t>variable &amp; forecast</a:t>
            </a:r>
            <a:r>
              <a:rPr lang="en-CA" sz="2200" dirty="0">
                <a:effectLst/>
                <a:latin typeface="Arial" panose="020B0604020202020204" pitchFamily="34" charset="0"/>
                <a:cs typeface="Arial" panose="020B0604020202020204" pitchFamily="34" charset="0"/>
              </a:rPr>
              <a:t>; 3</a:t>
            </a:r>
            <a:r>
              <a:rPr lang="en-CA" sz="2200" dirty="0">
                <a:latin typeface="Arial" panose="020B0604020202020204" pitchFamily="34" charset="0"/>
                <a:cs typeface="Arial" panose="020B0604020202020204" pitchFamily="34" charset="0"/>
              </a:rPr>
              <a:t>. </a:t>
            </a:r>
            <a:r>
              <a:rPr lang="en-CA" sz="2200" dirty="0">
                <a:effectLst/>
                <a:latin typeface="Arial" panose="020B0604020202020204" pitchFamily="34" charset="0"/>
                <a:cs typeface="Arial" panose="020B0604020202020204" pitchFamily="34" charset="0"/>
              </a:rPr>
              <a:t>verification end-user and </a:t>
            </a:r>
            <a:r>
              <a:rPr lang="en-CA" sz="2200" b="1" dirty="0">
                <a:effectLst/>
                <a:latin typeface="Arial" panose="020B0604020202020204" pitchFamily="34" charset="0"/>
                <a:cs typeface="Arial" panose="020B0604020202020204" pitchFamily="34" charset="0"/>
              </a:rPr>
              <a:t>purpose</a:t>
            </a:r>
          </a:p>
        </p:txBody>
      </p:sp>
      <p:sp>
        <p:nvSpPr>
          <p:cNvPr id="8" name="TextBox 7">
            <a:extLst>
              <a:ext uri="{FF2B5EF4-FFF2-40B4-BE49-F238E27FC236}">
                <a16:creationId xmlns:a16="http://schemas.microsoft.com/office/drawing/2014/main" id="{24076908-8675-15E6-6234-8DDED1D6EBBF}"/>
              </a:ext>
            </a:extLst>
          </p:cNvPr>
          <p:cNvSpPr txBox="1"/>
          <p:nvPr/>
        </p:nvSpPr>
        <p:spPr>
          <a:xfrm>
            <a:off x="6288454" y="1178391"/>
            <a:ext cx="5540540" cy="3970318"/>
          </a:xfrm>
          <a:prstGeom prst="rect">
            <a:avLst/>
          </a:prstGeom>
          <a:noFill/>
          <a:ln w="28575">
            <a:solidFill>
              <a:srgbClr val="FF0000"/>
            </a:solidFill>
          </a:ln>
        </p:spPr>
        <p:txBody>
          <a:bodyPr wrap="square">
            <a:spAutoFit/>
          </a:bodyPr>
          <a:lstStyle/>
          <a:p>
            <a:pPr>
              <a:spcAft>
                <a:spcPts val="1200"/>
              </a:spcAft>
            </a:pPr>
            <a:r>
              <a:rPr lang="en-CA" sz="2200" b="1" dirty="0">
                <a:solidFill>
                  <a:srgbClr val="FF0000"/>
                </a:solidFill>
                <a:effectLst/>
                <a:latin typeface="Arial" panose="020B0604020202020204" pitchFamily="34" charset="0"/>
                <a:cs typeface="Arial" panose="020B0604020202020204" pitchFamily="34" charset="0"/>
              </a:rPr>
              <a:t>Spatial verification methods:</a:t>
            </a:r>
          </a:p>
          <a:p>
            <a:pPr marL="285750" indent="-285750">
              <a:buFont typeface="Arial" panose="020B0604020202020204" pitchFamily="34" charset="0"/>
              <a:buChar char="•"/>
            </a:pPr>
            <a:r>
              <a:rPr lang="en-CA" sz="2200" dirty="0">
                <a:latin typeface="Arial" panose="020B0604020202020204" pitchFamily="34" charset="0"/>
                <a:cs typeface="Arial" panose="020B0604020202020204" pitchFamily="34" charset="0"/>
              </a:rPr>
              <a:t>Account for </a:t>
            </a:r>
            <a:r>
              <a:rPr lang="en-CA" sz="2200" b="1" dirty="0">
                <a:latin typeface="Arial" panose="020B0604020202020204" pitchFamily="34" charset="0"/>
                <a:cs typeface="Arial" panose="020B0604020202020204" pitchFamily="34" charset="0"/>
              </a:rPr>
              <a:t>coherent spatial structure </a:t>
            </a:r>
            <a:r>
              <a:rPr lang="en-CA" sz="2200" dirty="0">
                <a:latin typeface="Arial" panose="020B0604020202020204" pitchFamily="34" charset="0"/>
                <a:cs typeface="Arial" panose="020B0604020202020204" pitchFamily="34" charset="0"/>
              </a:rPr>
              <a:t>and the presence of </a:t>
            </a:r>
            <a:r>
              <a:rPr lang="en-CA" sz="2200" b="1" dirty="0">
                <a:latin typeface="Arial" panose="020B0604020202020204" pitchFamily="34" charset="0"/>
                <a:cs typeface="Arial" panose="020B0604020202020204" pitchFamily="34" charset="0"/>
              </a:rPr>
              <a:t>features</a:t>
            </a:r>
            <a:endParaRPr lang="en-CA"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200" dirty="0">
                <a:latin typeface="Arial" panose="020B0604020202020204" pitchFamily="34" charset="0"/>
                <a:cs typeface="Arial" panose="020B0604020202020204" pitchFamily="34" charset="0"/>
              </a:rPr>
              <a:t>Aim to provide information on </a:t>
            </a:r>
            <a:r>
              <a:rPr lang="en-CA" sz="2200" b="1" dirty="0">
                <a:latin typeface="Arial" panose="020B0604020202020204" pitchFamily="34" charset="0"/>
                <a:cs typeface="Arial" panose="020B0604020202020204" pitchFamily="34" charset="0"/>
              </a:rPr>
              <a:t>error in physical terms (meaningful verification): e.g.  </a:t>
            </a:r>
            <a:r>
              <a:rPr lang="en-CA" sz="2200" dirty="0">
                <a:latin typeface="Arial" panose="020B0604020202020204" pitchFamily="34" charset="0"/>
                <a:cs typeface="Arial" panose="020B0604020202020204" pitchFamily="34" charset="0"/>
              </a:rPr>
              <a:t>assess </a:t>
            </a:r>
            <a:r>
              <a:rPr lang="en-CA" sz="2200" b="1" dirty="0">
                <a:latin typeface="Arial" panose="020B0604020202020204" pitchFamily="34" charset="0"/>
                <a:cs typeface="Arial" panose="020B0604020202020204" pitchFamily="34" charset="0"/>
              </a:rPr>
              <a:t>scale structure </a:t>
            </a:r>
            <a:r>
              <a:rPr lang="en-CA" sz="2200" dirty="0">
                <a:latin typeface="Arial" panose="020B0604020202020204" pitchFamily="34" charset="0"/>
                <a:cs typeface="Arial" panose="020B0604020202020204" pitchFamily="34" charset="0"/>
              </a:rPr>
              <a:t>and </a:t>
            </a:r>
            <a:r>
              <a:rPr lang="en-CA" sz="2200" b="1" dirty="0">
                <a:latin typeface="Arial" panose="020B0604020202020204" pitchFamily="34" charset="0"/>
                <a:cs typeface="Arial" panose="020B0604020202020204" pitchFamily="34" charset="0"/>
              </a:rPr>
              <a:t>displacement error </a:t>
            </a:r>
            <a:r>
              <a:rPr lang="en-CA" sz="2200" dirty="0">
                <a:latin typeface="Arial" panose="020B0604020202020204" pitchFamily="34" charset="0"/>
                <a:cs typeface="Arial" panose="020B0604020202020204" pitchFamily="34" charset="0"/>
              </a:rPr>
              <a:t>(separately from </a:t>
            </a:r>
            <a:r>
              <a:rPr lang="en-CA" sz="2200" b="1" dirty="0">
                <a:latin typeface="Arial" panose="020B0604020202020204" pitchFamily="34" charset="0"/>
                <a:cs typeface="Arial" panose="020B0604020202020204" pitchFamily="34" charset="0"/>
              </a:rPr>
              <a:t>intensity error</a:t>
            </a:r>
            <a:r>
              <a:rPr lang="en-CA" sz="2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CA" sz="2200" dirty="0">
                <a:latin typeface="Arial" panose="020B0604020202020204" pitchFamily="34" charset="0"/>
                <a:cs typeface="Arial" panose="020B0604020202020204" pitchFamily="34" charset="0"/>
              </a:rPr>
              <a:t>Account for </a:t>
            </a:r>
            <a:r>
              <a:rPr lang="en-CA" sz="2200" b="1" dirty="0">
                <a:latin typeface="Arial" panose="020B0604020202020204" pitchFamily="34" charset="0"/>
                <a:cs typeface="Arial" panose="020B0604020202020204" pitchFamily="34" charset="0"/>
              </a:rPr>
              <a:t>small time-space uncertainties </a:t>
            </a:r>
            <a:r>
              <a:rPr lang="en-CA" sz="2200" dirty="0">
                <a:latin typeface="Arial" panose="020B0604020202020204" pitchFamily="34" charset="0"/>
                <a:cs typeface="Arial" panose="020B0604020202020204" pitchFamily="34" charset="0"/>
              </a:rPr>
              <a:t>(avoid </a:t>
            </a:r>
            <a:r>
              <a:rPr lang="en-CA" sz="2200" b="1" dirty="0">
                <a:latin typeface="Arial" panose="020B0604020202020204" pitchFamily="34" charset="0"/>
                <a:cs typeface="Arial" panose="020B0604020202020204" pitchFamily="34" charset="0"/>
              </a:rPr>
              <a:t>double-penalty </a:t>
            </a:r>
            <a:r>
              <a:rPr lang="en-CA" sz="2200" dirty="0">
                <a:latin typeface="Arial" panose="020B0604020202020204" pitchFamily="34" charset="0"/>
                <a:cs typeface="Arial" panose="020B0604020202020204" pitchFamily="34" charset="0"/>
              </a:rPr>
              <a:t>issue) </a:t>
            </a:r>
          </a:p>
        </p:txBody>
      </p:sp>
      <p:pic>
        <p:nvPicPr>
          <p:cNvPr id="3" name="Picture 2" descr="Logo&#10;&#10;Description automatically generated">
            <a:extLst>
              <a:ext uri="{FF2B5EF4-FFF2-40B4-BE49-F238E27FC236}">
                <a16:creationId xmlns:a16="http://schemas.microsoft.com/office/drawing/2014/main" id="{9657507F-70A1-0819-FF31-396F60712B18}"/>
              </a:ext>
            </a:extLst>
          </p:cNvPr>
          <p:cNvPicPr>
            <a:picLocks noChangeAspect="1"/>
          </p:cNvPicPr>
          <p:nvPr/>
        </p:nvPicPr>
        <p:blipFill>
          <a:blip r:embed="rId2"/>
          <a:stretch>
            <a:fillRect/>
          </a:stretch>
        </p:blipFill>
        <p:spPr>
          <a:xfrm>
            <a:off x="206619" y="153141"/>
            <a:ext cx="1882078" cy="752831"/>
          </a:xfrm>
          <a:prstGeom prst="rect">
            <a:avLst/>
          </a:prstGeom>
        </p:spPr>
      </p:pic>
    </p:spTree>
    <p:extLst>
      <p:ext uri="{BB962C8B-B14F-4D97-AF65-F5344CB8AC3E}">
        <p14:creationId xmlns:p14="http://schemas.microsoft.com/office/powerpoint/2010/main" val="82470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780534-45A7-8A42-8AE5-78FD9E891AA9}"/>
              </a:ext>
            </a:extLst>
          </p:cNvPr>
          <p:cNvPicPr>
            <a:picLocks noChangeAspect="1"/>
          </p:cNvPicPr>
          <p:nvPr/>
        </p:nvPicPr>
        <p:blipFill>
          <a:blip r:embed="rId3">
            <a:lum/>
            <a:alphaModFix/>
          </a:blip>
          <a:srcRect/>
          <a:stretch>
            <a:fillRect/>
          </a:stretch>
        </p:blipFill>
        <p:spPr>
          <a:xfrm>
            <a:off x="3187783" y="1051777"/>
            <a:ext cx="5359594" cy="3898777"/>
          </a:xfrm>
          <a:prstGeom prst="rect">
            <a:avLst/>
          </a:prstGeom>
          <a:noFill/>
          <a:ln>
            <a:noFill/>
          </a:ln>
        </p:spPr>
      </p:pic>
      <p:sp>
        <p:nvSpPr>
          <p:cNvPr id="3" name="Title 2">
            <a:extLst>
              <a:ext uri="{FF2B5EF4-FFF2-40B4-BE49-F238E27FC236}">
                <a16:creationId xmlns:a16="http://schemas.microsoft.com/office/drawing/2014/main" id="{E1D7A48D-F8C2-55B8-91C6-3DA52057EFFE}"/>
              </a:ext>
            </a:extLst>
          </p:cNvPr>
          <p:cNvSpPr txBox="1">
            <a:spLocks noGrp="1"/>
          </p:cNvSpPr>
          <p:nvPr>
            <p:ph type="title" idx="4294967295"/>
          </p:nvPr>
        </p:nvSpPr>
        <p:spPr>
          <a:xfrm>
            <a:off x="1516084" y="212280"/>
            <a:ext cx="8544129" cy="568585"/>
          </a:xfrm>
        </p:spPr>
        <p:txBody>
          <a:bodyPr>
            <a:noAutofit/>
          </a:bodyPr>
          <a:lstStyle/>
          <a:p>
            <a:pPr lvl="0" algn="ctr"/>
            <a:r>
              <a:rPr lang="en-US" sz="3600" b="1" u="sng" dirty="0">
                <a:latin typeface="Calibri" panose="020F0502020204030204" pitchFamily="34" charset="0"/>
                <a:cs typeface="Calibri" panose="020F0502020204030204" pitchFamily="34" charset="0"/>
              </a:rPr>
              <a:t>Spatial verification approaches</a:t>
            </a:r>
          </a:p>
        </p:txBody>
      </p:sp>
      <p:sp>
        <p:nvSpPr>
          <p:cNvPr id="6" name="TextBox 5">
            <a:extLst>
              <a:ext uri="{FF2B5EF4-FFF2-40B4-BE49-F238E27FC236}">
                <a16:creationId xmlns:a16="http://schemas.microsoft.com/office/drawing/2014/main" id="{A64CD006-0881-BE9D-B59A-1248C2C0AC4D}"/>
              </a:ext>
            </a:extLst>
          </p:cNvPr>
          <p:cNvSpPr txBox="1"/>
          <p:nvPr/>
        </p:nvSpPr>
        <p:spPr>
          <a:xfrm>
            <a:off x="7590812" y="3627087"/>
            <a:ext cx="2885031" cy="1045592"/>
          </a:xfrm>
          <a:prstGeom prst="rect">
            <a:avLst/>
          </a:prstGeom>
          <a:noFill/>
          <a:ln>
            <a:noFill/>
          </a:ln>
        </p:spPr>
        <p:txBody>
          <a:bodyPr vert="horz" wrap="square" lIns="81646" tIns="40823" rIns="81646" bIns="40823" anchorCtr="0" compatLnSpc="0">
            <a:spAutoFit/>
          </a:bodyPr>
          <a:lstStyle/>
          <a:p>
            <a:pPr algn="r" hangingPunct="0">
              <a:defRPr sz="2400"/>
            </a:pPr>
            <a:r>
              <a:rPr lang="en-US" sz="2177" dirty="0">
                <a:latin typeface="Liberation Sans" pitchFamily="18"/>
                <a:ea typeface="Droid Sans Fallback" pitchFamily="2"/>
                <a:cs typeface="FreeSans" pitchFamily="2"/>
              </a:rPr>
              <a:t>Feature-based: evaluate attributes of isolated features</a:t>
            </a:r>
          </a:p>
        </p:txBody>
      </p:sp>
      <p:sp>
        <p:nvSpPr>
          <p:cNvPr id="7" name="TextBox 6">
            <a:extLst>
              <a:ext uri="{FF2B5EF4-FFF2-40B4-BE49-F238E27FC236}">
                <a16:creationId xmlns:a16="http://schemas.microsoft.com/office/drawing/2014/main" id="{192DCFE0-BD9E-AF3B-73AE-031CC8FF1AB6}"/>
              </a:ext>
            </a:extLst>
          </p:cNvPr>
          <p:cNvSpPr txBox="1"/>
          <p:nvPr/>
        </p:nvSpPr>
        <p:spPr>
          <a:xfrm>
            <a:off x="7842263" y="2289281"/>
            <a:ext cx="3532826" cy="1045592"/>
          </a:xfrm>
          <a:prstGeom prst="rect">
            <a:avLst/>
          </a:prstGeom>
          <a:noFill/>
          <a:ln>
            <a:noFill/>
          </a:ln>
        </p:spPr>
        <p:txBody>
          <a:bodyPr vert="horz" wrap="square" lIns="81646" tIns="40823" rIns="81646" bIns="40823" anchorCtr="0" compatLnSpc="0">
            <a:spAutoFit/>
          </a:bodyPr>
          <a:lstStyle/>
          <a:p>
            <a:pPr algn="r" hangingPunct="0">
              <a:defRPr sz="2400"/>
            </a:pPr>
            <a:r>
              <a:rPr lang="en-US" sz="2177" dirty="0">
                <a:latin typeface="Liberation Sans" pitchFamily="18"/>
                <a:ea typeface="Droid Sans Fallback" pitchFamily="2"/>
                <a:cs typeface="FreeSans" pitchFamily="2"/>
              </a:rPr>
              <a:t>Neighborhood: relax requirement of exact space-time matching</a:t>
            </a:r>
          </a:p>
        </p:txBody>
      </p:sp>
      <p:sp>
        <p:nvSpPr>
          <p:cNvPr id="8" name="TextBox 7">
            <a:extLst>
              <a:ext uri="{FF2B5EF4-FFF2-40B4-BE49-F238E27FC236}">
                <a16:creationId xmlns:a16="http://schemas.microsoft.com/office/drawing/2014/main" id="{9B318F3A-A13D-0F29-7B5C-87F2C69CDAB1}"/>
              </a:ext>
            </a:extLst>
          </p:cNvPr>
          <p:cNvSpPr txBox="1"/>
          <p:nvPr/>
        </p:nvSpPr>
        <p:spPr>
          <a:xfrm>
            <a:off x="6570951" y="1087056"/>
            <a:ext cx="4714656" cy="724542"/>
          </a:xfrm>
          <a:prstGeom prst="rect">
            <a:avLst/>
          </a:prstGeom>
          <a:noFill/>
          <a:ln>
            <a:noFill/>
          </a:ln>
        </p:spPr>
        <p:txBody>
          <a:bodyPr vert="horz" wrap="square" lIns="81646" tIns="40823" rIns="81646" bIns="40823" anchorCtr="0" compatLnSpc="0">
            <a:spAutoFit/>
          </a:bodyPr>
          <a:lstStyle/>
          <a:p>
            <a:pPr algn="r" hangingPunct="0">
              <a:defRPr sz="2400"/>
            </a:pPr>
            <a:r>
              <a:rPr lang="en-US" sz="2177" dirty="0">
                <a:highlight>
                  <a:srgbClr val="FFFF00"/>
                </a:highlight>
                <a:latin typeface="Liberation Sans" pitchFamily="18"/>
                <a:ea typeface="Droid Sans Fallback" pitchFamily="2"/>
                <a:cs typeface="FreeSans" pitchFamily="2"/>
              </a:rPr>
              <a:t>Scale-separation: </a:t>
            </a:r>
            <a:r>
              <a:rPr lang="en-US" sz="2177" dirty="0" err="1">
                <a:highlight>
                  <a:srgbClr val="FFFF00"/>
                </a:highlight>
                <a:latin typeface="Liberation Sans" pitchFamily="18"/>
                <a:ea typeface="Droid Sans Fallback" pitchFamily="2"/>
                <a:cs typeface="FreeSans" pitchFamily="2"/>
              </a:rPr>
              <a:t>analyse</a:t>
            </a:r>
            <a:r>
              <a:rPr lang="en-US" sz="2177" dirty="0">
                <a:highlight>
                  <a:srgbClr val="FFFF00"/>
                </a:highlight>
                <a:latin typeface="Liberation Sans" pitchFamily="18"/>
                <a:ea typeface="Droid Sans Fallback" pitchFamily="2"/>
                <a:cs typeface="FreeSans" pitchFamily="2"/>
              </a:rPr>
              <a:t> scale-dependency of forecast error</a:t>
            </a:r>
          </a:p>
        </p:txBody>
      </p:sp>
      <p:sp>
        <p:nvSpPr>
          <p:cNvPr id="9" name="TextBox 8">
            <a:extLst>
              <a:ext uri="{FF2B5EF4-FFF2-40B4-BE49-F238E27FC236}">
                <a16:creationId xmlns:a16="http://schemas.microsoft.com/office/drawing/2014/main" id="{A993724A-5AB7-35FB-9B64-DE9DC99CAD8D}"/>
              </a:ext>
            </a:extLst>
          </p:cNvPr>
          <p:cNvSpPr txBox="1"/>
          <p:nvPr/>
        </p:nvSpPr>
        <p:spPr>
          <a:xfrm>
            <a:off x="811312" y="1449327"/>
            <a:ext cx="3491345" cy="1045592"/>
          </a:xfrm>
          <a:prstGeom prst="rect">
            <a:avLst/>
          </a:prstGeom>
          <a:noFill/>
          <a:ln>
            <a:noFill/>
          </a:ln>
        </p:spPr>
        <p:txBody>
          <a:bodyPr vert="horz" wrap="square" lIns="81646" tIns="40823" rIns="81646" bIns="40823" anchorCtr="0" compatLnSpc="0">
            <a:spAutoFit/>
          </a:bodyPr>
          <a:lstStyle/>
          <a:p>
            <a:pPr hangingPunct="0">
              <a:defRPr sz="2400"/>
            </a:pPr>
            <a:r>
              <a:rPr lang="en-US" sz="2177" dirty="0">
                <a:latin typeface="Liberation Sans" pitchFamily="18"/>
                <a:ea typeface="Droid Sans Fallback" pitchFamily="2"/>
                <a:cs typeface="FreeSans" pitchFamily="2"/>
              </a:rPr>
              <a:t>Field-deformation: use a vector and scalar field to morph forecast into </a:t>
            </a:r>
            <a:r>
              <a:rPr lang="en-US" sz="2177" dirty="0" err="1">
                <a:latin typeface="Liberation Sans" pitchFamily="18"/>
                <a:ea typeface="Droid Sans Fallback" pitchFamily="2"/>
                <a:cs typeface="FreeSans" pitchFamily="2"/>
              </a:rPr>
              <a:t>obs</a:t>
            </a:r>
            <a:endParaRPr lang="en-US" sz="2177" dirty="0">
              <a:latin typeface="Liberation Sans" pitchFamily="18"/>
              <a:ea typeface="Droid Sans Fallback" pitchFamily="2"/>
              <a:cs typeface="FreeSans" pitchFamily="2"/>
            </a:endParaRPr>
          </a:p>
        </p:txBody>
      </p:sp>
      <p:sp>
        <p:nvSpPr>
          <p:cNvPr id="11" name="TextBox 10">
            <a:extLst>
              <a:ext uri="{FF2B5EF4-FFF2-40B4-BE49-F238E27FC236}">
                <a16:creationId xmlns:a16="http://schemas.microsoft.com/office/drawing/2014/main" id="{1A3CB97F-C506-0132-55DB-A799F692868A}"/>
              </a:ext>
            </a:extLst>
          </p:cNvPr>
          <p:cNvSpPr txBox="1"/>
          <p:nvPr/>
        </p:nvSpPr>
        <p:spPr>
          <a:xfrm>
            <a:off x="1926185" y="3540358"/>
            <a:ext cx="2490497" cy="1045592"/>
          </a:xfrm>
          <a:prstGeom prst="rect">
            <a:avLst/>
          </a:prstGeom>
          <a:noFill/>
          <a:ln>
            <a:noFill/>
          </a:ln>
        </p:spPr>
        <p:txBody>
          <a:bodyPr vert="horz" wrap="square" lIns="81646" tIns="40823" rIns="81646" bIns="40823" anchorCtr="0" compatLnSpc="0">
            <a:spAutoFit/>
          </a:bodyPr>
          <a:lstStyle/>
          <a:p>
            <a:pPr hangingPunct="0">
              <a:defRPr sz="2400"/>
            </a:pPr>
            <a:r>
              <a:rPr lang="en-US" sz="2177" dirty="0">
                <a:latin typeface="Liberation Sans" pitchFamily="18"/>
                <a:ea typeface="Droid Sans Fallback" pitchFamily="2"/>
                <a:cs typeface="FreeSans" pitchFamily="2"/>
              </a:rPr>
              <a:t>Distance metrics: evaluate distances for all grid-points</a:t>
            </a:r>
          </a:p>
        </p:txBody>
      </p:sp>
      <p:pic>
        <p:nvPicPr>
          <p:cNvPr id="4" name="Picture 3" descr="Logo&#10;&#10;Description automatically generated">
            <a:extLst>
              <a:ext uri="{FF2B5EF4-FFF2-40B4-BE49-F238E27FC236}">
                <a16:creationId xmlns:a16="http://schemas.microsoft.com/office/drawing/2014/main" id="{8F150F8E-A1AF-B7F9-9C94-5BFE8036079E}"/>
              </a:ext>
            </a:extLst>
          </p:cNvPr>
          <p:cNvPicPr>
            <a:picLocks noChangeAspect="1"/>
          </p:cNvPicPr>
          <p:nvPr/>
        </p:nvPicPr>
        <p:blipFill>
          <a:blip r:embed="rId4"/>
          <a:stretch>
            <a:fillRect/>
          </a:stretch>
        </p:blipFill>
        <p:spPr>
          <a:xfrm>
            <a:off x="206619" y="153141"/>
            <a:ext cx="1882078" cy="752831"/>
          </a:xfrm>
          <a:prstGeom prst="rect">
            <a:avLst/>
          </a:prstGeom>
        </p:spPr>
      </p:pic>
      <p:sp>
        <p:nvSpPr>
          <p:cNvPr id="5" name="Rectangle 4">
            <a:extLst>
              <a:ext uri="{FF2B5EF4-FFF2-40B4-BE49-F238E27FC236}">
                <a16:creationId xmlns:a16="http://schemas.microsoft.com/office/drawing/2014/main" id="{DB55A1C2-E952-6A1D-3EAF-A825D2C8F70B}"/>
              </a:ext>
            </a:extLst>
          </p:cNvPr>
          <p:cNvSpPr/>
          <p:nvPr/>
        </p:nvSpPr>
        <p:spPr>
          <a:xfrm>
            <a:off x="149623" y="5118765"/>
            <a:ext cx="11892753" cy="1631216"/>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Spatial Verification Inter-Comparison Project (ICP): </a:t>
            </a:r>
            <a:r>
              <a:rPr lang="en-CA" sz="2000" dirty="0" err="1">
                <a:solidFill>
                  <a:srgbClr val="377B35"/>
                </a:solidFill>
                <a:latin typeface="Arial" panose="020B0604020202020204" pitchFamily="34" charset="0"/>
                <a:cs typeface="Arial" panose="020B0604020202020204" pitchFamily="34" charset="0"/>
              </a:rPr>
              <a:t>Gilleland</a:t>
            </a:r>
            <a:r>
              <a:rPr lang="en-CA" sz="2000" dirty="0">
                <a:solidFill>
                  <a:srgbClr val="377B35"/>
                </a:solidFill>
                <a:latin typeface="Arial" panose="020B0604020202020204" pitchFamily="34" charset="0"/>
                <a:cs typeface="Arial" panose="020B0604020202020204" pitchFamily="34" charset="0"/>
              </a:rPr>
              <a:t> et al (2010), BAMS </a:t>
            </a:r>
          </a:p>
          <a:p>
            <a:r>
              <a:rPr lang="en-CA" sz="2000" dirty="0">
                <a:latin typeface="Arial" panose="020B0604020202020204" pitchFamily="34" charset="0"/>
                <a:cs typeface="Arial" panose="020B0604020202020204" pitchFamily="34" charset="0"/>
              </a:rPr>
              <a:t>Mesoscale Verification Intercomparison in Complex Terrain (</a:t>
            </a:r>
            <a:r>
              <a:rPr lang="en-CA" sz="2000" dirty="0" err="1">
                <a:latin typeface="Arial" panose="020B0604020202020204" pitchFamily="34" charset="0"/>
                <a:cs typeface="Arial" panose="020B0604020202020204" pitchFamily="34" charset="0"/>
              </a:rPr>
              <a:t>MesoVICT</a:t>
            </a:r>
            <a:r>
              <a:rPr lang="en-CA" sz="2000" dirty="0">
                <a:latin typeface="Arial" panose="020B0604020202020204" pitchFamily="34" charset="0"/>
                <a:cs typeface="Arial" panose="020B0604020202020204" pitchFamily="34" charset="0"/>
              </a:rPr>
              <a:t>): </a:t>
            </a:r>
            <a:r>
              <a:rPr lang="en-CA" sz="2000" dirty="0" err="1">
                <a:solidFill>
                  <a:srgbClr val="377B35"/>
                </a:solidFill>
                <a:latin typeface="Arial" panose="020B0604020202020204" pitchFamily="34" charset="0"/>
                <a:cs typeface="Arial" panose="020B0604020202020204" pitchFamily="34" charset="0"/>
              </a:rPr>
              <a:t>Dorninger</a:t>
            </a:r>
            <a:r>
              <a:rPr lang="en-CA" sz="2000" dirty="0">
                <a:solidFill>
                  <a:srgbClr val="377B35"/>
                </a:solidFill>
                <a:latin typeface="Arial" panose="020B0604020202020204" pitchFamily="34" charset="0"/>
                <a:cs typeface="Arial" panose="020B0604020202020204" pitchFamily="34" charset="0"/>
              </a:rPr>
              <a:t> et al (2018), BAMS</a:t>
            </a:r>
            <a:endParaRPr lang="en-CA" sz="2000" u="sng" dirty="0">
              <a:latin typeface="Arial" panose="020B0604020202020204" pitchFamily="34" charset="0"/>
              <a:cs typeface="Arial" panose="020B0604020202020204" pitchFamily="34" charset="0"/>
              <a:hlinkClick r:id="" action="ppaction://noaction"/>
            </a:endParaRPr>
          </a:p>
          <a:p>
            <a:r>
              <a:rPr lang="en-CA" sz="2000" u="sng" dirty="0">
                <a:latin typeface="Arial" panose="020B0604020202020204" pitchFamily="34" charset="0"/>
                <a:cs typeface="Arial" panose="020B0604020202020204" pitchFamily="34" charset="0"/>
                <a:hlinkClick r:id="" action="ppaction://noaction"/>
              </a:rPr>
              <a:t>http://www.ral.ucar.edu/projects/</a:t>
            </a:r>
            <a:r>
              <a:rPr lang="en-CA" sz="2000" dirty="0">
                <a:latin typeface="Arial" panose="020B0604020202020204" pitchFamily="34" charset="0"/>
                <a:cs typeface="Arial" panose="020B0604020202020204" pitchFamily="34" charset="0"/>
                <a:hlinkClick r:id="rId5"/>
              </a:rPr>
              <a:t>icp</a:t>
            </a:r>
            <a:r>
              <a:rPr lang="en-CA" sz="2000" dirty="0">
                <a:latin typeface="Arial" panose="020B0604020202020204" pitchFamily="34" charset="0"/>
                <a:cs typeface="Arial" panose="020B0604020202020204" pitchFamily="34" charset="0"/>
              </a:rPr>
              <a:t> includes a list of more than 200 peer-review articles </a:t>
            </a:r>
          </a:p>
          <a:p>
            <a:endParaRPr lang="en-CA" sz="2000" dirty="0">
              <a:latin typeface="Arial" panose="020B0604020202020204" pitchFamily="34" charset="0"/>
              <a:cs typeface="Arial" panose="020B0604020202020204" pitchFamily="34" charset="0"/>
            </a:endParaRPr>
          </a:p>
          <a:p>
            <a:pPr defTabSz="414635">
              <a:defRPr sz="1800" b="0" i="0" u="none" strike="noStrike" kern="0" cap="none" spc="0" baseline="0">
                <a:solidFill>
                  <a:srgbClr val="000000"/>
                </a:solidFill>
                <a:uFillTx/>
              </a:defRPr>
            </a:pPr>
            <a:r>
              <a:rPr lang="en-CA" sz="2000" dirty="0">
                <a:latin typeface="Arial" panose="020B0604020202020204" pitchFamily="34" charset="0"/>
                <a:cs typeface="Arial" panose="020B0604020202020204" pitchFamily="34" charset="0"/>
              </a:rPr>
              <a:t>Open </a:t>
            </a:r>
            <a:r>
              <a:rPr lang="fr-CA" sz="2000" kern="0" dirty="0">
                <a:solidFill>
                  <a:srgbClr val="000000"/>
                </a:solidFill>
                <a:latin typeface="Arial" panose="020B0604020202020204" pitchFamily="34" charset="0"/>
                <a:ea typeface="Arial Unicode MS" pitchFamily="2"/>
                <a:cs typeface="Arial" panose="020B0604020202020204" pitchFamily="34" charset="0"/>
              </a:rPr>
              <a:t>source </a:t>
            </a:r>
            <a:r>
              <a:rPr lang="fr-CA" sz="2000" kern="0" dirty="0" err="1">
                <a:solidFill>
                  <a:srgbClr val="000000"/>
                </a:solidFill>
                <a:latin typeface="Arial" panose="020B0604020202020204" pitchFamily="34" charset="0"/>
                <a:ea typeface="Arial Unicode MS" pitchFamily="2"/>
                <a:cs typeface="Arial" panose="020B0604020202020204" pitchFamily="34" charset="0"/>
              </a:rPr>
              <a:t>community</a:t>
            </a:r>
            <a:r>
              <a:rPr lang="fr-CA" sz="2000" kern="0" dirty="0">
                <a:solidFill>
                  <a:srgbClr val="000000"/>
                </a:solidFill>
                <a:latin typeface="Arial" panose="020B0604020202020204" pitchFamily="34" charset="0"/>
                <a:ea typeface="Arial Unicode MS" pitchFamily="2"/>
                <a:cs typeface="Arial" panose="020B0604020202020204" pitchFamily="34" charset="0"/>
              </a:rPr>
              <a:t> </a:t>
            </a:r>
            <a:r>
              <a:rPr lang="fr-CA" sz="2000" kern="0" dirty="0" err="1">
                <a:solidFill>
                  <a:srgbClr val="000000"/>
                </a:solidFill>
                <a:latin typeface="Arial" panose="020B0604020202020204" pitchFamily="34" charset="0"/>
                <a:ea typeface="Arial Unicode MS" pitchFamily="2"/>
                <a:cs typeface="Arial" panose="020B0604020202020204" pitchFamily="34" charset="0"/>
              </a:rPr>
              <a:t>verification</a:t>
            </a:r>
            <a:r>
              <a:rPr lang="fr-CA" sz="2000" kern="0" dirty="0">
                <a:solidFill>
                  <a:srgbClr val="000000"/>
                </a:solidFill>
                <a:latin typeface="Arial" panose="020B0604020202020204" pitchFamily="34" charset="0"/>
                <a:ea typeface="Arial Unicode MS" pitchFamily="2"/>
                <a:cs typeface="Arial" panose="020B0604020202020204" pitchFamily="34" charset="0"/>
              </a:rPr>
              <a:t> software: </a:t>
            </a:r>
            <a:r>
              <a:rPr lang="fr-CA" sz="2000" kern="0" dirty="0">
                <a:solidFill>
                  <a:srgbClr val="FF0000"/>
                </a:solidFill>
                <a:latin typeface="Arial" panose="020B0604020202020204" pitchFamily="34" charset="0"/>
                <a:ea typeface="Arial Unicode MS" pitchFamily="2"/>
                <a:cs typeface="Arial" panose="020B0604020202020204" pitchFamily="34" charset="0"/>
              </a:rPr>
              <a:t>R</a:t>
            </a:r>
            <a:r>
              <a:rPr lang="fr-CA" sz="2000" kern="0" dirty="0">
                <a:solidFill>
                  <a:srgbClr val="000000"/>
                </a:solidFill>
                <a:latin typeface="Arial" panose="020B0604020202020204" pitchFamily="34" charset="0"/>
                <a:ea typeface="Arial Unicode MS" pitchFamily="2"/>
                <a:cs typeface="Arial" panose="020B0604020202020204" pitchFamily="34" charset="0"/>
              </a:rPr>
              <a:t> </a:t>
            </a:r>
            <a:r>
              <a:rPr lang="fr-CA" sz="2000" kern="0" dirty="0" err="1">
                <a:solidFill>
                  <a:srgbClr val="FF0000"/>
                </a:solidFill>
                <a:latin typeface="Arial" panose="020B0604020202020204" pitchFamily="34" charset="0"/>
                <a:ea typeface="Arial Unicode MS" pitchFamily="2"/>
                <a:cs typeface="Arial" panose="020B0604020202020204" pitchFamily="34" charset="0"/>
              </a:rPr>
              <a:t>spatialVx</a:t>
            </a:r>
            <a:r>
              <a:rPr lang="fr-CA" sz="2000" kern="0" dirty="0">
                <a:solidFill>
                  <a:srgbClr val="000000"/>
                </a:solidFill>
                <a:latin typeface="Arial" panose="020B0604020202020204" pitchFamily="34" charset="0"/>
                <a:ea typeface="Arial Unicode MS" pitchFamily="2"/>
                <a:cs typeface="Arial" panose="020B0604020202020204" pitchFamily="34" charset="0"/>
              </a:rPr>
              <a:t> package, </a:t>
            </a:r>
            <a:r>
              <a:rPr lang="fr-CA" sz="2000" kern="0" dirty="0">
                <a:solidFill>
                  <a:srgbClr val="FF0000"/>
                </a:solidFill>
                <a:latin typeface="Arial" panose="020B0604020202020204" pitchFamily="34" charset="0"/>
                <a:ea typeface="Arial Unicode MS" pitchFamily="2"/>
                <a:cs typeface="Arial" panose="020B0604020202020204" pitchFamily="34" charset="0"/>
              </a:rPr>
              <a:t>MET</a:t>
            </a:r>
            <a:r>
              <a:rPr lang="fr-CA" sz="2000" kern="0" dirty="0">
                <a:solidFill>
                  <a:srgbClr val="000000"/>
                </a:solidFill>
                <a:latin typeface="Arial" panose="020B0604020202020204" pitchFamily="34" charset="0"/>
                <a:ea typeface="Arial Unicode MS" pitchFamily="2"/>
                <a:cs typeface="Arial" panose="020B0604020202020204" pitchFamily="34" charset="0"/>
              </a:rPr>
              <a:t> and </a:t>
            </a:r>
            <a:r>
              <a:rPr lang="fr-CA" sz="2000" kern="0" dirty="0" err="1">
                <a:solidFill>
                  <a:srgbClr val="FF0000"/>
                </a:solidFill>
                <a:latin typeface="Arial" panose="020B0604020202020204" pitchFamily="34" charset="0"/>
                <a:ea typeface="Arial Unicode MS" pitchFamily="2"/>
                <a:cs typeface="Arial" panose="020B0604020202020204" pitchFamily="34" charset="0"/>
              </a:rPr>
              <a:t>METplus</a:t>
            </a:r>
            <a:endParaRPr lang="en-CA"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54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E748959-4388-447F-837C-7255640333F2}"/>
              </a:ext>
            </a:extLst>
          </p:cNvPr>
          <p:cNvSpPr/>
          <p:nvPr/>
        </p:nvSpPr>
        <p:spPr>
          <a:xfrm>
            <a:off x="363933" y="1001316"/>
            <a:ext cx="11414254" cy="3914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8440">
            <a:solidFill>
              <a:srgbClr val="000000"/>
            </a:solidFill>
            <a:prstDash val="solid"/>
            <a:miter/>
          </a:ln>
        </p:spPr>
        <p:txBody>
          <a:bodyPr vert="horz" wrap="square" lIns="81646" tIns="42456" rIns="81646" bIns="42456" anchor="t" anchorCtr="0" compatLnSpc="0">
            <a:spAutoFit/>
          </a:bodyPr>
          <a:lstStyle/>
          <a:p>
            <a:pPr hangingPunct="0">
              <a:defRPr sz="2000"/>
            </a:pPr>
            <a:r>
              <a:rPr lang="en-US" sz="2000" b="1" dirty="0">
                <a:solidFill>
                  <a:srgbClr val="008000"/>
                </a:solidFill>
                <a:ea typeface="DejaVu Sans" pitchFamily="2"/>
                <a:cs typeface="DejaVu Sans" pitchFamily="2"/>
              </a:rPr>
              <a:t>1. Define </a:t>
            </a:r>
            <a:r>
              <a:rPr lang="en-US" sz="2000" b="1" dirty="0" err="1">
                <a:solidFill>
                  <a:srgbClr val="008000"/>
                </a:solidFill>
                <a:ea typeface="DejaVu Sans" pitchFamily="2"/>
                <a:cs typeface="DejaVu Sans" pitchFamily="2"/>
              </a:rPr>
              <a:t>neighbourhood</a:t>
            </a:r>
            <a:r>
              <a:rPr lang="en-US" sz="2000" b="1" dirty="0">
                <a:solidFill>
                  <a:srgbClr val="008000"/>
                </a:solidFill>
                <a:ea typeface="DejaVu Sans" pitchFamily="2"/>
                <a:cs typeface="DejaVu Sans" pitchFamily="2"/>
              </a:rPr>
              <a:t> of grid-points</a:t>
            </a:r>
            <a:r>
              <a:rPr lang="en-US" sz="2000" dirty="0">
                <a:solidFill>
                  <a:srgbClr val="008000"/>
                </a:solidFill>
                <a:ea typeface="DejaVu Sans" pitchFamily="2"/>
                <a:cs typeface="DejaVu Sans" pitchFamily="2"/>
              </a:rPr>
              <a:t>: </a:t>
            </a:r>
            <a:r>
              <a:rPr lang="en-US" sz="2000" dirty="0">
                <a:ea typeface="DejaVu Sans" pitchFamily="2"/>
                <a:cs typeface="DejaVu Sans" pitchFamily="2"/>
              </a:rPr>
              <a:t>relax requirements for exact positioning (mitigate double penalty: suitable for high resolution models); account for forecast and </a:t>
            </a:r>
            <a:r>
              <a:rPr lang="en-US" sz="2000" dirty="0" err="1">
                <a:ea typeface="DejaVu Sans" pitchFamily="2"/>
                <a:cs typeface="DejaVu Sans" pitchFamily="2"/>
              </a:rPr>
              <a:t>obs</a:t>
            </a:r>
            <a:r>
              <a:rPr lang="en-US" sz="2000" dirty="0">
                <a:ea typeface="DejaVu Sans" pitchFamily="2"/>
                <a:cs typeface="DejaVu Sans" pitchFamily="2"/>
              </a:rPr>
              <a:t> time-space uncertainty.</a:t>
            </a: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dirty="0">
              <a:latin typeface="Liberation Serif" pitchFamily="18"/>
              <a:ea typeface="DejaVu Sans" pitchFamily="2"/>
              <a:cs typeface="DejaVu Sans" pitchFamily="2"/>
            </a:endParaRPr>
          </a:p>
          <a:p>
            <a:pPr hangingPunct="0">
              <a:defRPr sz="2000"/>
            </a:pPr>
            <a:endParaRPr lang="en-US" sz="1814" b="1" dirty="0">
              <a:solidFill>
                <a:srgbClr val="008000"/>
              </a:solidFill>
              <a:latin typeface="Liberation Serif" pitchFamily="18"/>
              <a:ea typeface="DejaVu Sans" pitchFamily="2"/>
              <a:cs typeface="DejaVu Sans" pitchFamily="2"/>
            </a:endParaRPr>
          </a:p>
          <a:p>
            <a:pPr hangingPunct="0">
              <a:defRPr sz="2000"/>
            </a:pPr>
            <a:r>
              <a:rPr lang="en-US" sz="2000" b="1" dirty="0">
                <a:solidFill>
                  <a:srgbClr val="008000"/>
                </a:solidFill>
                <a:ea typeface="DejaVu Sans" pitchFamily="2"/>
                <a:cs typeface="DejaVu Sans" pitchFamily="2"/>
              </a:rPr>
              <a:t>2. Perform verification over </a:t>
            </a:r>
            <a:r>
              <a:rPr lang="en-US" sz="2000" b="1" dirty="0" err="1">
                <a:solidFill>
                  <a:srgbClr val="008000"/>
                </a:solidFill>
                <a:ea typeface="DejaVu Sans" pitchFamily="2"/>
                <a:cs typeface="DejaVu Sans" pitchFamily="2"/>
              </a:rPr>
              <a:t>neighbourhoods</a:t>
            </a:r>
            <a:r>
              <a:rPr lang="en-US" sz="2000" b="1" dirty="0">
                <a:solidFill>
                  <a:srgbClr val="008000"/>
                </a:solidFill>
                <a:ea typeface="DejaVu Sans" pitchFamily="2"/>
                <a:cs typeface="DejaVu Sans" pitchFamily="2"/>
              </a:rPr>
              <a:t> of different sizes: </a:t>
            </a:r>
            <a:r>
              <a:rPr lang="en-US" sz="2000" dirty="0">
                <a:solidFill>
                  <a:srgbClr val="000000"/>
                </a:solidFill>
                <a:ea typeface="DejaVu Sans" pitchFamily="2"/>
                <a:cs typeface="DejaVu Sans" pitchFamily="2"/>
              </a:rPr>
              <a:t>verify deterministic forecast with probabilistic approach</a:t>
            </a:r>
          </a:p>
        </p:txBody>
      </p:sp>
      <p:grpSp>
        <p:nvGrpSpPr>
          <p:cNvPr id="3" name="Group 2">
            <a:extLst>
              <a:ext uri="{FF2B5EF4-FFF2-40B4-BE49-F238E27FC236}">
                <a16:creationId xmlns:a16="http://schemas.microsoft.com/office/drawing/2014/main" id="{F35ABF4B-71D2-1FAD-2F65-F0A9BE703F3F}"/>
              </a:ext>
            </a:extLst>
          </p:cNvPr>
          <p:cNvGrpSpPr/>
          <p:nvPr/>
        </p:nvGrpSpPr>
        <p:grpSpPr>
          <a:xfrm>
            <a:off x="1487430" y="1933388"/>
            <a:ext cx="3501506" cy="2105147"/>
            <a:chOff x="1043279" y="2119320"/>
            <a:chExt cx="2527103" cy="1438200"/>
          </a:xfrm>
        </p:grpSpPr>
        <p:grpSp>
          <p:nvGrpSpPr>
            <p:cNvPr id="4" name="Group 3">
              <a:extLst>
                <a:ext uri="{FF2B5EF4-FFF2-40B4-BE49-F238E27FC236}">
                  <a16:creationId xmlns:a16="http://schemas.microsoft.com/office/drawing/2014/main" id="{50E1269E-14A6-D8ED-64DC-29C6773587BA}"/>
                </a:ext>
              </a:extLst>
            </p:cNvPr>
            <p:cNvGrpSpPr/>
            <p:nvPr/>
          </p:nvGrpSpPr>
          <p:grpSpPr>
            <a:xfrm>
              <a:off x="1043279" y="2886120"/>
              <a:ext cx="1969561" cy="671400"/>
              <a:chOff x="1043279" y="2886120"/>
              <a:chExt cx="1969561" cy="671400"/>
            </a:xfrm>
          </p:grpSpPr>
          <p:sp>
            <p:nvSpPr>
              <p:cNvPr id="5" name="Freeform 4">
                <a:extLst>
                  <a:ext uri="{FF2B5EF4-FFF2-40B4-BE49-F238E27FC236}">
                    <a16:creationId xmlns:a16="http://schemas.microsoft.com/office/drawing/2014/main" id="{F8B96E55-B5D3-FA06-DCC0-1E96562D52F1}"/>
                  </a:ext>
                </a:extLst>
              </p:cNvPr>
              <p:cNvSpPr/>
              <p:nvPr/>
            </p:nvSpPr>
            <p:spPr>
              <a:xfrm flipH="1" flipV="1">
                <a:off x="1043279" y="2887559"/>
                <a:ext cx="1933560" cy="638280"/>
              </a:xfrm>
              <a:custGeom>
                <a:avLst>
                  <a:gd name="f0" fmla="val 7863"/>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solidFill>
                <a:srgbClr val="FFFF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6" name="Freeform 5">
                <a:extLst>
                  <a:ext uri="{FF2B5EF4-FFF2-40B4-BE49-F238E27FC236}">
                    <a16:creationId xmlns:a16="http://schemas.microsoft.com/office/drawing/2014/main" id="{2F57124E-BCC6-C4C3-C558-CAA427CDD734}"/>
                  </a:ext>
                </a:extLst>
              </p:cNvPr>
              <p:cNvSpPr/>
              <p:nvPr/>
            </p:nvSpPr>
            <p:spPr>
              <a:xfrm flipH="1" flipV="1">
                <a:off x="1679759" y="3114720"/>
                <a:ext cx="743040" cy="280800"/>
              </a:xfrm>
              <a:custGeom>
                <a:avLst>
                  <a:gd name="f0" fmla="val 9052"/>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solidFill>
                <a:srgbClr val="00CC99"/>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grpSp>
            <p:nvGrpSpPr>
              <p:cNvPr id="7" name="Group 6">
                <a:extLst>
                  <a:ext uri="{FF2B5EF4-FFF2-40B4-BE49-F238E27FC236}">
                    <a16:creationId xmlns:a16="http://schemas.microsoft.com/office/drawing/2014/main" id="{B00EA0C5-618C-FB8A-4A93-A3AC53B55DA6}"/>
                  </a:ext>
                </a:extLst>
              </p:cNvPr>
              <p:cNvGrpSpPr/>
              <p:nvPr/>
            </p:nvGrpSpPr>
            <p:grpSpPr>
              <a:xfrm>
                <a:off x="1074960" y="2886120"/>
                <a:ext cx="1937880" cy="671400"/>
                <a:chOff x="1074960" y="2886120"/>
                <a:chExt cx="1937880" cy="671400"/>
              </a:xfrm>
            </p:grpSpPr>
            <p:sp>
              <p:nvSpPr>
                <p:cNvPr id="8" name="Freeform 7">
                  <a:extLst>
                    <a:ext uri="{FF2B5EF4-FFF2-40B4-BE49-F238E27FC236}">
                      <a16:creationId xmlns:a16="http://schemas.microsoft.com/office/drawing/2014/main" id="{FFC5E0E9-AD30-52AC-0DDD-D0B2BC457F2E}"/>
                    </a:ext>
                  </a:extLst>
                </p:cNvPr>
                <p:cNvSpPr/>
                <p:nvPr/>
              </p:nvSpPr>
              <p:spPr>
                <a:xfrm flipH="1" flipV="1">
                  <a:off x="1074960" y="2886120"/>
                  <a:ext cx="1936800" cy="638280"/>
                </a:xfrm>
                <a:custGeom>
                  <a:avLst>
                    <a:gd name="f0" fmla="val 7886"/>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noFill/>
                <a:ln w="9360">
                  <a:solidFill>
                    <a:srgbClr val="000000"/>
                  </a:solidFill>
                  <a:prstDash val="solid"/>
                  <a:miter/>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9" name="Straight Connector 8">
                  <a:extLst>
                    <a:ext uri="{FF2B5EF4-FFF2-40B4-BE49-F238E27FC236}">
                      <a16:creationId xmlns:a16="http://schemas.microsoft.com/office/drawing/2014/main" id="{9C51C122-8E40-A3AB-1CA5-572BF985492A}"/>
                    </a:ext>
                  </a:extLst>
                </p:cNvPr>
                <p:cNvSpPr/>
                <p:nvPr/>
              </p:nvSpPr>
              <p:spPr>
                <a:xfrm flipH="1">
                  <a:off x="2303280" y="291924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 name="Straight Connector 9">
                  <a:extLst>
                    <a:ext uri="{FF2B5EF4-FFF2-40B4-BE49-F238E27FC236}">
                      <a16:creationId xmlns:a16="http://schemas.microsoft.com/office/drawing/2014/main" id="{E9002E38-AFB6-27B2-AB54-99188E0BC66F}"/>
                    </a:ext>
                  </a:extLst>
                </p:cNvPr>
                <p:cNvSpPr/>
                <p:nvPr/>
              </p:nvSpPr>
              <p:spPr>
                <a:xfrm flipH="1">
                  <a:off x="2241360" y="291924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 name="Straight Connector 10">
                  <a:extLst>
                    <a:ext uri="{FF2B5EF4-FFF2-40B4-BE49-F238E27FC236}">
                      <a16:creationId xmlns:a16="http://schemas.microsoft.com/office/drawing/2014/main" id="{23D342B7-14E4-EEBB-FF7E-94BBAA58D744}"/>
                    </a:ext>
                  </a:extLst>
                </p:cNvPr>
                <p:cNvSpPr/>
                <p:nvPr/>
              </p:nvSpPr>
              <p:spPr>
                <a:xfrm flipH="1">
                  <a:off x="2179440" y="291924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2" name="Straight Connector 11">
                  <a:extLst>
                    <a:ext uri="{FF2B5EF4-FFF2-40B4-BE49-F238E27FC236}">
                      <a16:creationId xmlns:a16="http://schemas.microsoft.com/office/drawing/2014/main" id="{454ADE63-DCDB-4C32-D095-61DCBF1761C8}"/>
                    </a:ext>
                  </a:extLst>
                </p:cNvPr>
                <p:cNvSpPr/>
                <p:nvPr/>
              </p:nvSpPr>
              <p:spPr>
                <a:xfrm flipH="1">
                  <a:off x="2117880" y="291924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3" name="Straight Connector 12">
                  <a:extLst>
                    <a:ext uri="{FF2B5EF4-FFF2-40B4-BE49-F238E27FC236}">
                      <a16:creationId xmlns:a16="http://schemas.microsoft.com/office/drawing/2014/main" id="{6E767E73-000B-7B8E-F711-757C582D68C0}"/>
                    </a:ext>
                  </a:extLst>
                </p:cNvPr>
                <p:cNvSpPr/>
                <p:nvPr/>
              </p:nvSpPr>
              <p:spPr>
                <a:xfrm flipH="1">
                  <a:off x="2057400" y="291924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4" name="Straight Connector 13">
                  <a:extLst>
                    <a:ext uri="{FF2B5EF4-FFF2-40B4-BE49-F238E27FC236}">
                      <a16:creationId xmlns:a16="http://schemas.microsoft.com/office/drawing/2014/main" id="{85CC1B74-C9EE-95C6-271E-B6CC6E6E2D66}"/>
                    </a:ext>
                  </a:extLst>
                </p:cNvPr>
                <p:cNvSpPr/>
                <p:nvPr/>
              </p:nvSpPr>
              <p:spPr>
                <a:xfrm flipH="1">
                  <a:off x="1995480" y="291924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5" name="Straight Connector 14">
                  <a:extLst>
                    <a:ext uri="{FF2B5EF4-FFF2-40B4-BE49-F238E27FC236}">
                      <a16:creationId xmlns:a16="http://schemas.microsoft.com/office/drawing/2014/main" id="{A3709F39-A765-ECB8-D5EB-877ECC6D0339}"/>
                    </a:ext>
                  </a:extLst>
                </p:cNvPr>
                <p:cNvSpPr/>
                <p:nvPr/>
              </p:nvSpPr>
              <p:spPr>
                <a:xfrm flipH="1">
                  <a:off x="1933560" y="291924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6" name="Straight Connector 15">
                  <a:extLst>
                    <a:ext uri="{FF2B5EF4-FFF2-40B4-BE49-F238E27FC236}">
                      <a16:creationId xmlns:a16="http://schemas.microsoft.com/office/drawing/2014/main" id="{670EDC51-EFE9-3AFB-F97D-BA95CC8C0B62}"/>
                    </a:ext>
                  </a:extLst>
                </p:cNvPr>
                <p:cNvSpPr/>
                <p:nvPr/>
              </p:nvSpPr>
              <p:spPr>
                <a:xfrm flipH="1">
                  <a:off x="1871640" y="291924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7" name="Straight Connector 16">
                  <a:extLst>
                    <a:ext uri="{FF2B5EF4-FFF2-40B4-BE49-F238E27FC236}">
                      <a16:creationId xmlns:a16="http://schemas.microsoft.com/office/drawing/2014/main" id="{C8DD7B2E-1D3E-4F10-4495-87D6649E3F62}"/>
                    </a:ext>
                  </a:extLst>
                </p:cNvPr>
                <p:cNvSpPr/>
                <p:nvPr/>
              </p:nvSpPr>
              <p:spPr>
                <a:xfrm flipH="1">
                  <a:off x="1809719" y="2919240"/>
                  <a:ext cx="70956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8" name="Straight Connector 17">
                  <a:extLst>
                    <a:ext uri="{FF2B5EF4-FFF2-40B4-BE49-F238E27FC236}">
                      <a16:creationId xmlns:a16="http://schemas.microsoft.com/office/drawing/2014/main" id="{07F126D6-AE17-F5B0-2B34-BFA0AE473612}"/>
                    </a:ext>
                  </a:extLst>
                </p:cNvPr>
                <p:cNvSpPr/>
                <p:nvPr/>
              </p:nvSpPr>
              <p:spPr>
                <a:xfrm flipH="1">
                  <a:off x="1747799" y="2919240"/>
                  <a:ext cx="70956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9" name="Straight Connector 18">
                  <a:extLst>
                    <a:ext uri="{FF2B5EF4-FFF2-40B4-BE49-F238E27FC236}">
                      <a16:creationId xmlns:a16="http://schemas.microsoft.com/office/drawing/2014/main" id="{6A829B23-94BF-A8DD-AE04-3804ECF406C6}"/>
                    </a:ext>
                  </a:extLst>
                </p:cNvPr>
                <p:cNvSpPr/>
                <p:nvPr/>
              </p:nvSpPr>
              <p:spPr>
                <a:xfrm flipH="1">
                  <a:off x="1685880" y="291924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0" name="Straight Connector 19">
                  <a:extLst>
                    <a:ext uri="{FF2B5EF4-FFF2-40B4-BE49-F238E27FC236}">
                      <a16:creationId xmlns:a16="http://schemas.microsoft.com/office/drawing/2014/main" id="{12C62F87-9830-2963-EF5F-859B58AF97F1}"/>
                    </a:ext>
                  </a:extLst>
                </p:cNvPr>
                <p:cNvSpPr/>
                <p:nvPr/>
              </p:nvSpPr>
              <p:spPr>
                <a:xfrm flipH="1">
                  <a:off x="1625400" y="291924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1" name="Straight Connector 20">
                  <a:extLst>
                    <a:ext uri="{FF2B5EF4-FFF2-40B4-BE49-F238E27FC236}">
                      <a16:creationId xmlns:a16="http://schemas.microsoft.com/office/drawing/2014/main" id="{625731B6-C9B1-1FA5-CD92-0BD01683A60F}"/>
                    </a:ext>
                  </a:extLst>
                </p:cNvPr>
                <p:cNvSpPr/>
                <p:nvPr/>
              </p:nvSpPr>
              <p:spPr>
                <a:xfrm flipH="1">
                  <a:off x="1563839" y="2919240"/>
                  <a:ext cx="70992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2" name="Straight Connector 21">
                  <a:extLst>
                    <a:ext uri="{FF2B5EF4-FFF2-40B4-BE49-F238E27FC236}">
                      <a16:creationId xmlns:a16="http://schemas.microsoft.com/office/drawing/2014/main" id="{8AF8F8DB-1D0D-B9BA-911E-C9901B099DD1}"/>
                    </a:ext>
                  </a:extLst>
                </p:cNvPr>
                <p:cNvSpPr/>
                <p:nvPr/>
              </p:nvSpPr>
              <p:spPr>
                <a:xfrm flipH="1">
                  <a:off x="1501920" y="2919240"/>
                  <a:ext cx="70991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3" name="Straight Connector 22">
                  <a:extLst>
                    <a:ext uri="{FF2B5EF4-FFF2-40B4-BE49-F238E27FC236}">
                      <a16:creationId xmlns:a16="http://schemas.microsoft.com/office/drawing/2014/main" id="{7C620F17-FB8C-C263-F6B8-B7E682B0DA72}"/>
                    </a:ext>
                  </a:extLst>
                </p:cNvPr>
                <p:cNvSpPr/>
                <p:nvPr/>
              </p:nvSpPr>
              <p:spPr>
                <a:xfrm flipH="1">
                  <a:off x="1440000" y="291924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4" name="Straight Connector 23">
                  <a:extLst>
                    <a:ext uri="{FF2B5EF4-FFF2-40B4-BE49-F238E27FC236}">
                      <a16:creationId xmlns:a16="http://schemas.microsoft.com/office/drawing/2014/main" id="{D837F82E-069F-34D8-C85D-0BD463E28686}"/>
                    </a:ext>
                  </a:extLst>
                </p:cNvPr>
                <p:cNvSpPr/>
                <p:nvPr/>
              </p:nvSpPr>
              <p:spPr>
                <a:xfrm flipH="1">
                  <a:off x="1378080" y="291924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5" name="Straight Connector 24">
                  <a:extLst>
                    <a:ext uri="{FF2B5EF4-FFF2-40B4-BE49-F238E27FC236}">
                      <a16:creationId xmlns:a16="http://schemas.microsoft.com/office/drawing/2014/main" id="{1ED5F217-F341-CAE4-5C7A-C221E6326194}"/>
                    </a:ext>
                  </a:extLst>
                </p:cNvPr>
                <p:cNvSpPr/>
                <p:nvPr/>
              </p:nvSpPr>
              <p:spPr>
                <a:xfrm flipH="1">
                  <a:off x="1316160" y="2919240"/>
                  <a:ext cx="70991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6" name="Straight Connector 25">
                  <a:extLst>
                    <a:ext uri="{FF2B5EF4-FFF2-40B4-BE49-F238E27FC236}">
                      <a16:creationId xmlns:a16="http://schemas.microsoft.com/office/drawing/2014/main" id="{956D8629-0BB1-6B82-8BE2-98A6A264F498}"/>
                    </a:ext>
                  </a:extLst>
                </p:cNvPr>
                <p:cNvSpPr/>
                <p:nvPr/>
              </p:nvSpPr>
              <p:spPr>
                <a:xfrm flipH="1">
                  <a:off x="1254240" y="291924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7" name="Straight Connector 26">
                  <a:extLst>
                    <a:ext uri="{FF2B5EF4-FFF2-40B4-BE49-F238E27FC236}">
                      <a16:creationId xmlns:a16="http://schemas.microsoft.com/office/drawing/2014/main" id="{00FCAF01-A47B-C1F4-1FF4-D4F652D570BC}"/>
                    </a:ext>
                  </a:extLst>
                </p:cNvPr>
                <p:cNvSpPr/>
                <p:nvPr/>
              </p:nvSpPr>
              <p:spPr>
                <a:xfrm flipH="1">
                  <a:off x="1192319" y="2919240"/>
                  <a:ext cx="70992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8" name="Straight Connector 27">
                  <a:extLst>
                    <a:ext uri="{FF2B5EF4-FFF2-40B4-BE49-F238E27FC236}">
                      <a16:creationId xmlns:a16="http://schemas.microsoft.com/office/drawing/2014/main" id="{60F83546-62CB-59C9-B2EC-C59BF0D94C69}"/>
                    </a:ext>
                  </a:extLst>
                </p:cNvPr>
                <p:cNvSpPr/>
                <p:nvPr/>
              </p:nvSpPr>
              <p:spPr>
                <a:xfrm flipH="1">
                  <a:off x="1130400" y="291924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9" name="Straight Connector 28">
                  <a:extLst>
                    <a:ext uri="{FF2B5EF4-FFF2-40B4-BE49-F238E27FC236}">
                      <a16:creationId xmlns:a16="http://schemas.microsoft.com/office/drawing/2014/main" id="{6C5A9303-0E12-07B3-922E-E7CD608E3BE4}"/>
                    </a:ext>
                  </a:extLst>
                </p:cNvPr>
                <p:cNvSpPr/>
                <p:nvPr/>
              </p:nvSpPr>
              <p:spPr>
                <a:xfrm>
                  <a:off x="1116360" y="3519360"/>
                  <a:ext cx="1228679" cy="1799"/>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0" name="Straight Connector 29">
                  <a:extLst>
                    <a:ext uri="{FF2B5EF4-FFF2-40B4-BE49-F238E27FC236}">
                      <a16:creationId xmlns:a16="http://schemas.microsoft.com/office/drawing/2014/main" id="{615215EE-632C-61B9-4FA8-3056F168A2CC}"/>
                    </a:ext>
                  </a:extLst>
                </p:cNvPr>
                <p:cNvSpPr/>
                <p:nvPr/>
              </p:nvSpPr>
              <p:spPr>
                <a:xfrm>
                  <a:off x="1163880" y="347832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1" name="Straight Connector 30">
                  <a:extLst>
                    <a:ext uri="{FF2B5EF4-FFF2-40B4-BE49-F238E27FC236}">
                      <a16:creationId xmlns:a16="http://schemas.microsoft.com/office/drawing/2014/main" id="{CDFEAA0D-90D5-853D-A1B8-1F624ED6E4ED}"/>
                    </a:ext>
                  </a:extLst>
                </p:cNvPr>
                <p:cNvSpPr/>
                <p:nvPr/>
              </p:nvSpPr>
              <p:spPr>
                <a:xfrm>
                  <a:off x="1206719" y="3438360"/>
                  <a:ext cx="1228681"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2" name="Straight Connector 31">
                  <a:extLst>
                    <a:ext uri="{FF2B5EF4-FFF2-40B4-BE49-F238E27FC236}">
                      <a16:creationId xmlns:a16="http://schemas.microsoft.com/office/drawing/2014/main" id="{6DB475A0-CDF6-88B6-FBE0-792D38676C41}"/>
                    </a:ext>
                  </a:extLst>
                </p:cNvPr>
                <p:cNvSpPr/>
                <p:nvPr/>
              </p:nvSpPr>
              <p:spPr>
                <a:xfrm>
                  <a:off x="1251359" y="3398759"/>
                  <a:ext cx="1228681" cy="1801"/>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3" name="Straight Connector 32">
                  <a:extLst>
                    <a:ext uri="{FF2B5EF4-FFF2-40B4-BE49-F238E27FC236}">
                      <a16:creationId xmlns:a16="http://schemas.microsoft.com/office/drawing/2014/main" id="{8002F6B7-0E06-A93F-2889-DB9AB08D6D6A}"/>
                    </a:ext>
                  </a:extLst>
                </p:cNvPr>
                <p:cNvSpPr/>
                <p:nvPr/>
              </p:nvSpPr>
              <p:spPr>
                <a:xfrm>
                  <a:off x="1297440" y="335772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4" name="Straight Connector 33">
                  <a:extLst>
                    <a:ext uri="{FF2B5EF4-FFF2-40B4-BE49-F238E27FC236}">
                      <a16:creationId xmlns:a16="http://schemas.microsoft.com/office/drawing/2014/main" id="{FCBA33B2-5C38-EC6C-9135-AF57D3B55BBF}"/>
                    </a:ext>
                  </a:extLst>
                </p:cNvPr>
                <p:cNvSpPr/>
                <p:nvPr/>
              </p:nvSpPr>
              <p:spPr>
                <a:xfrm>
                  <a:off x="1340280" y="3317759"/>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5" name="Straight Connector 34">
                  <a:extLst>
                    <a:ext uri="{FF2B5EF4-FFF2-40B4-BE49-F238E27FC236}">
                      <a16:creationId xmlns:a16="http://schemas.microsoft.com/office/drawing/2014/main" id="{F4139A81-9B9F-8A59-7E58-B170EC258391}"/>
                    </a:ext>
                  </a:extLst>
                </p:cNvPr>
                <p:cNvSpPr/>
                <p:nvPr/>
              </p:nvSpPr>
              <p:spPr>
                <a:xfrm>
                  <a:off x="1384559" y="3278160"/>
                  <a:ext cx="1228681"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6" name="Straight Connector 35">
                  <a:extLst>
                    <a:ext uri="{FF2B5EF4-FFF2-40B4-BE49-F238E27FC236}">
                      <a16:creationId xmlns:a16="http://schemas.microsoft.com/office/drawing/2014/main" id="{0C7D58D3-B58E-CFB8-E94B-5185DF275A21}"/>
                    </a:ext>
                  </a:extLst>
                </p:cNvPr>
                <p:cNvSpPr/>
                <p:nvPr/>
              </p:nvSpPr>
              <p:spPr>
                <a:xfrm>
                  <a:off x="1427400" y="323676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7" name="Straight Connector 36">
                  <a:extLst>
                    <a:ext uri="{FF2B5EF4-FFF2-40B4-BE49-F238E27FC236}">
                      <a16:creationId xmlns:a16="http://schemas.microsoft.com/office/drawing/2014/main" id="{37EF5F03-ED69-D4BA-4421-5AA6D9549FBE}"/>
                    </a:ext>
                  </a:extLst>
                </p:cNvPr>
                <p:cNvSpPr/>
                <p:nvPr/>
              </p:nvSpPr>
              <p:spPr>
                <a:xfrm>
                  <a:off x="1474919" y="3197160"/>
                  <a:ext cx="1229041"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8" name="Straight Connector 37">
                  <a:extLst>
                    <a:ext uri="{FF2B5EF4-FFF2-40B4-BE49-F238E27FC236}">
                      <a16:creationId xmlns:a16="http://schemas.microsoft.com/office/drawing/2014/main" id="{E7CA07DA-F236-3045-0F7A-2D8702454E60}"/>
                    </a:ext>
                  </a:extLst>
                </p:cNvPr>
                <p:cNvSpPr/>
                <p:nvPr/>
              </p:nvSpPr>
              <p:spPr>
                <a:xfrm>
                  <a:off x="1517760" y="3157559"/>
                  <a:ext cx="1229040" cy="1441"/>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9" name="Straight Connector 38">
                  <a:extLst>
                    <a:ext uri="{FF2B5EF4-FFF2-40B4-BE49-F238E27FC236}">
                      <a16:creationId xmlns:a16="http://schemas.microsoft.com/office/drawing/2014/main" id="{C3F0AD49-ED1C-01FA-4E16-9674BC17C73B}"/>
                    </a:ext>
                  </a:extLst>
                </p:cNvPr>
                <p:cNvSpPr/>
                <p:nvPr/>
              </p:nvSpPr>
              <p:spPr>
                <a:xfrm>
                  <a:off x="1562400" y="311616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40" name="Straight Connector 39">
                  <a:extLst>
                    <a:ext uri="{FF2B5EF4-FFF2-40B4-BE49-F238E27FC236}">
                      <a16:creationId xmlns:a16="http://schemas.microsoft.com/office/drawing/2014/main" id="{A5262795-F061-E0DF-E4A0-1D517BE2256B}"/>
                    </a:ext>
                  </a:extLst>
                </p:cNvPr>
                <p:cNvSpPr/>
                <p:nvPr/>
              </p:nvSpPr>
              <p:spPr>
                <a:xfrm>
                  <a:off x="1608480" y="307656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41" name="Straight Connector 40">
                  <a:extLst>
                    <a:ext uri="{FF2B5EF4-FFF2-40B4-BE49-F238E27FC236}">
                      <a16:creationId xmlns:a16="http://schemas.microsoft.com/office/drawing/2014/main" id="{A4924156-4092-7889-7FF3-C8DD4A846B72}"/>
                    </a:ext>
                  </a:extLst>
                </p:cNvPr>
                <p:cNvSpPr/>
                <p:nvPr/>
              </p:nvSpPr>
              <p:spPr>
                <a:xfrm>
                  <a:off x="1654560" y="303696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42" name="Straight Connector 41">
                  <a:extLst>
                    <a:ext uri="{FF2B5EF4-FFF2-40B4-BE49-F238E27FC236}">
                      <a16:creationId xmlns:a16="http://schemas.microsoft.com/office/drawing/2014/main" id="{B3AECDE8-99C4-FCAA-4A8C-A02265009EA0}"/>
                    </a:ext>
                  </a:extLst>
                </p:cNvPr>
                <p:cNvSpPr/>
                <p:nvPr/>
              </p:nvSpPr>
              <p:spPr>
                <a:xfrm>
                  <a:off x="1698840" y="299556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43" name="Straight Connector 42">
                  <a:extLst>
                    <a:ext uri="{FF2B5EF4-FFF2-40B4-BE49-F238E27FC236}">
                      <a16:creationId xmlns:a16="http://schemas.microsoft.com/office/drawing/2014/main" id="{77ED79BF-70DE-8F94-5C3D-AD8E3FAD9644}"/>
                    </a:ext>
                  </a:extLst>
                </p:cNvPr>
                <p:cNvSpPr/>
                <p:nvPr/>
              </p:nvSpPr>
              <p:spPr>
                <a:xfrm>
                  <a:off x="1741680" y="2955959"/>
                  <a:ext cx="1228680" cy="1441"/>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grpSp>
        </p:grpSp>
        <p:grpSp>
          <p:nvGrpSpPr>
            <p:cNvPr id="44" name="Group 43">
              <a:extLst>
                <a:ext uri="{FF2B5EF4-FFF2-40B4-BE49-F238E27FC236}">
                  <a16:creationId xmlns:a16="http://schemas.microsoft.com/office/drawing/2014/main" id="{832EA9F7-ED22-1C85-EC14-84DD4D7476BD}"/>
                </a:ext>
              </a:extLst>
            </p:cNvPr>
            <p:cNvGrpSpPr/>
            <p:nvPr/>
          </p:nvGrpSpPr>
          <p:grpSpPr>
            <a:xfrm>
              <a:off x="1043279" y="2503440"/>
              <a:ext cx="1969561" cy="669960"/>
              <a:chOff x="1043279" y="2503440"/>
              <a:chExt cx="1969561" cy="669960"/>
            </a:xfrm>
          </p:grpSpPr>
          <p:sp>
            <p:nvSpPr>
              <p:cNvPr id="45" name="Freeform 44">
                <a:extLst>
                  <a:ext uri="{FF2B5EF4-FFF2-40B4-BE49-F238E27FC236}">
                    <a16:creationId xmlns:a16="http://schemas.microsoft.com/office/drawing/2014/main" id="{1514B08B-667F-2E42-86FF-8AC39FCBBD37}"/>
                  </a:ext>
                </a:extLst>
              </p:cNvPr>
              <p:cNvSpPr/>
              <p:nvPr/>
            </p:nvSpPr>
            <p:spPr>
              <a:xfrm flipH="1" flipV="1">
                <a:off x="1043279" y="2503440"/>
                <a:ext cx="1933560" cy="638280"/>
              </a:xfrm>
              <a:custGeom>
                <a:avLst>
                  <a:gd name="f0" fmla="val 7863"/>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solidFill>
                <a:srgbClr val="FFFF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46" name="Freeform 45">
                <a:extLst>
                  <a:ext uri="{FF2B5EF4-FFF2-40B4-BE49-F238E27FC236}">
                    <a16:creationId xmlns:a16="http://schemas.microsoft.com/office/drawing/2014/main" id="{24B02383-BC23-3A75-9CA6-F82CD98BD478}"/>
                  </a:ext>
                </a:extLst>
              </p:cNvPr>
              <p:cNvSpPr/>
              <p:nvPr/>
            </p:nvSpPr>
            <p:spPr>
              <a:xfrm flipH="1" flipV="1">
                <a:off x="1679759" y="2700360"/>
                <a:ext cx="743040" cy="281160"/>
              </a:xfrm>
              <a:custGeom>
                <a:avLst>
                  <a:gd name="f0" fmla="val 9052"/>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solidFill>
                <a:srgbClr val="00CC99"/>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grpSp>
            <p:nvGrpSpPr>
              <p:cNvPr id="47" name="Group 46">
                <a:extLst>
                  <a:ext uri="{FF2B5EF4-FFF2-40B4-BE49-F238E27FC236}">
                    <a16:creationId xmlns:a16="http://schemas.microsoft.com/office/drawing/2014/main" id="{2B9A14FC-F30D-904C-46CD-D291D0BD47CE}"/>
                  </a:ext>
                </a:extLst>
              </p:cNvPr>
              <p:cNvGrpSpPr/>
              <p:nvPr/>
            </p:nvGrpSpPr>
            <p:grpSpPr>
              <a:xfrm>
                <a:off x="1074960" y="2503440"/>
                <a:ext cx="1937880" cy="669960"/>
                <a:chOff x="1074960" y="2503440"/>
                <a:chExt cx="1937880" cy="669960"/>
              </a:xfrm>
            </p:grpSpPr>
            <p:sp>
              <p:nvSpPr>
                <p:cNvPr id="48" name="Freeform 47">
                  <a:extLst>
                    <a:ext uri="{FF2B5EF4-FFF2-40B4-BE49-F238E27FC236}">
                      <a16:creationId xmlns:a16="http://schemas.microsoft.com/office/drawing/2014/main" id="{1E07E324-C182-ECE8-6973-8D620427493A}"/>
                    </a:ext>
                  </a:extLst>
                </p:cNvPr>
                <p:cNvSpPr/>
                <p:nvPr/>
              </p:nvSpPr>
              <p:spPr>
                <a:xfrm flipH="1" flipV="1">
                  <a:off x="1074960" y="2503440"/>
                  <a:ext cx="1936800" cy="638280"/>
                </a:xfrm>
                <a:custGeom>
                  <a:avLst>
                    <a:gd name="f0" fmla="val 7886"/>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noFill/>
                <a:ln w="9360">
                  <a:solidFill>
                    <a:srgbClr val="000000"/>
                  </a:solidFill>
                  <a:prstDash val="solid"/>
                  <a:miter/>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49" name="Straight Connector 48">
                  <a:extLst>
                    <a:ext uri="{FF2B5EF4-FFF2-40B4-BE49-F238E27FC236}">
                      <a16:creationId xmlns:a16="http://schemas.microsoft.com/office/drawing/2014/main" id="{3D06E2EB-F8AA-D2D4-AC0F-46ED865CC5D6}"/>
                    </a:ext>
                  </a:extLst>
                </p:cNvPr>
                <p:cNvSpPr/>
                <p:nvPr/>
              </p:nvSpPr>
              <p:spPr>
                <a:xfrm flipH="1">
                  <a:off x="2303280" y="253512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0" name="Straight Connector 49">
                  <a:extLst>
                    <a:ext uri="{FF2B5EF4-FFF2-40B4-BE49-F238E27FC236}">
                      <a16:creationId xmlns:a16="http://schemas.microsoft.com/office/drawing/2014/main" id="{C817C0C7-D8DB-1EA2-5D24-856BF2C0D3EE}"/>
                    </a:ext>
                  </a:extLst>
                </p:cNvPr>
                <p:cNvSpPr/>
                <p:nvPr/>
              </p:nvSpPr>
              <p:spPr>
                <a:xfrm flipH="1">
                  <a:off x="2241360" y="253512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1" name="Straight Connector 50">
                  <a:extLst>
                    <a:ext uri="{FF2B5EF4-FFF2-40B4-BE49-F238E27FC236}">
                      <a16:creationId xmlns:a16="http://schemas.microsoft.com/office/drawing/2014/main" id="{F71D8D56-15D2-578D-38A1-DD34416BD1AA}"/>
                    </a:ext>
                  </a:extLst>
                </p:cNvPr>
                <p:cNvSpPr/>
                <p:nvPr/>
              </p:nvSpPr>
              <p:spPr>
                <a:xfrm flipH="1">
                  <a:off x="2179440" y="253512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2" name="Straight Connector 51">
                  <a:extLst>
                    <a:ext uri="{FF2B5EF4-FFF2-40B4-BE49-F238E27FC236}">
                      <a16:creationId xmlns:a16="http://schemas.microsoft.com/office/drawing/2014/main" id="{28D7CE2E-4B95-BA74-1DC1-9ECA95D404B3}"/>
                    </a:ext>
                  </a:extLst>
                </p:cNvPr>
                <p:cNvSpPr/>
                <p:nvPr/>
              </p:nvSpPr>
              <p:spPr>
                <a:xfrm flipH="1">
                  <a:off x="2117880" y="253512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3" name="Straight Connector 52">
                  <a:extLst>
                    <a:ext uri="{FF2B5EF4-FFF2-40B4-BE49-F238E27FC236}">
                      <a16:creationId xmlns:a16="http://schemas.microsoft.com/office/drawing/2014/main" id="{F1AB3C82-A477-1756-DC3B-A9BE51121E16}"/>
                    </a:ext>
                  </a:extLst>
                </p:cNvPr>
                <p:cNvSpPr/>
                <p:nvPr/>
              </p:nvSpPr>
              <p:spPr>
                <a:xfrm flipH="1">
                  <a:off x="2057400" y="253512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4" name="Straight Connector 53">
                  <a:extLst>
                    <a:ext uri="{FF2B5EF4-FFF2-40B4-BE49-F238E27FC236}">
                      <a16:creationId xmlns:a16="http://schemas.microsoft.com/office/drawing/2014/main" id="{50308128-62D8-5565-6944-D9B4BC04526E}"/>
                    </a:ext>
                  </a:extLst>
                </p:cNvPr>
                <p:cNvSpPr/>
                <p:nvPr/>
              </p:nvSpPr>
              <p:spPr>
                <a:xfrm flipH="1">
                  <a:off x="1995480" y="253512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5" name="Straight Connector 54">
                  <a:extLst>
                    <a:ext uri="{FF2B5EF4-FFF2-40B4-BE49-F238E27FC236}">
                      <a16:creationId xmlns:a16="http://schemas.microsoft.com/office/drawing/2014/main" id="{5E3DDD01-0AFE-94EB-B594-8C1AC5BA49EF}"/>
                    </a:ext>
                  </a:extLst>
                </p:cNvPr>
                <p:cNvSpPr/>
                <p:nvPr/>
              </p:nvSpPr>
              <p:spPr>
                <a:xfrm flipH="1">
                  <a:off x="1933560" y="253512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6" name="Straight Connector 55">
                  <a:extLst>
                    <a:ext uri="{FF2B5EF4-FFF2-40B4-BE49-F238E27FC236}">
                      <a16:creationId xmlns:a16="http://schemas.microsoft.com/office/drawing/2014/main" id="{CD1E38E2-275F-A195-C4C4-4E8F2AB156CD}"/>
                    </a:ext>
                  </a:extLst>
                </p:cNvPr>
                <p:cNvSpPr/>
                <p:nvPr/>
              </p:nvSpPr>
              <p:spPr>
                <a:xfrm flipH="1">
                  <a:off x="1871640" y="253512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7" name="Straight Connector 56">
                  <a:extLst>
                    <a:ext uri="{FF2B5EF4-FFF2-40B4-BE49-F238E27FC236}">
                      <a16:creationId xmlns:a16="http://schemas.microsoft.com/office/drawing/2014/main" id="{4DE5F2DB-1B6F-F026-49D3-93E6D7C349B0}"/>
                    </a:ext>
                  </a:extLst>
                </p:cNvPr>
                <p:cNvSpPr/>
                <p:nvPr/>
              </p:nvSpPr>
              <p:spPr>
                <a:xfrm flipH="1">
                  <a:off x="1809719" y="2535120"/>
                  <a:ext cx="70956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8" name="Straight Connector 57">
                  <a:extLst>
                    <a:ext uri="{FF2B5EF4-FFF2-40B4-BE49-F238E27FC236}">
                      <a16:creationId xmlns:a16="http://schemas.microsoft.com/office/drawing/2014/main" id="{20EDE955-A45F-6BEB-6653-DDCE4E345E05}"/>
                    </a:ext>
                  </a:extLst>
                </p:cNvPr>
                <p:cNvSpPr/>
                <p:nvPr/>
              </p:nvSpPr>
              <p:spPr>
                <a:xfrm flipH="1">
                  <a:off x="1747799" y="2535120"/>
                  <a:ext cx="70956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59" name="Straight Connector 58">
                  <a:extLst>
                    <a:ext uri="{FF2B5EF4-FFF2-40B4-BE49-F238E27FC236}">
                      <a16:creationId xmlns:a16="http://schemas.microsoft.com/office/drawing/2014/main" id="{AECBFDDA-11A3-9292-57C6-DFB3DF926B31}"/>
                    </a:ext>
                  </a:extLst>
                </p:cNvPr>
                <p:cNvSpPr/>
                <p:nvPr/>
              </p:nvSpPr>
              <p:spPr>
                <a:xfrm flipH="1">
                  <a:off x="1685880" y="253512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0" name="Straight Connector 59">
                  <a:extLst>
                    <a:ext uri="{FF2B5EF4-FFF2-40B4-BE49-F238E27FC236}">
                      <a16:creationId xmlns:a16="http://schemas.microsoft.com/office/drawing/2014/main" id="{091FE17B-ABE0-4CB1-DD52-982C14E568CA}"/>
                    </a:ext>
                  </a:extLst>
                </p:cNvPr>
                <p:cNvSpPr/>
                <p:nvPr/>
              </p:nvSpPr>
              <p:spPr>
                <a:xfrm flipH="1">
                  <a:off x="1625400" y="253512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1" name="Straight Connector 60">
                  <a:extLst>
                    <a:ext uri="{FF2B5EF4-FFF2-40B4-BE49-F238E27FC236}">
                      <a16:creationId xmlns:a16="http://schemas.microsoft.com/office/drawing/2014/main" id="{9DB8B731-DCDA-6342-78AE-02A842F7C5CE}"/>
                    </a:ext>
                  </a:extLst>
                </p:cNvPr>
                <p:cNvSpPr/>
                <p:nvPr/>
              </p:nvSpPr>
              <p:spPr>
                <a:xfrm flipH="1">
                  <a:off x="1563839" y="2535120"/>
                  <a:ext cx="70992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2" name="Straight Connector 61">
                  <a:extLst>
                    <a:ext uri="{FF2B5EF4-FFF2-40B4-BE49-F238E27FC236}">
                      <a16:creationId xmlns:a16="http://schemas.microsoft.com/office/drawing/2014/main" id="{F45D1D90-F6D9-928B-D3E4-F1BD2CECE81B}"/>
                    </a:ext>
                  </a:extLst>
                </p:cNvPr>
                <p:cNvSpPr/>
                <p:nvPr/>
              </p:nvSpPr>
              <p:spPr>
                <a:xfrm flipH="1">
                  <a:off x="1501920" y="2535120"/>
                  <a:ext cx="70991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3" name="Straight Connector 62">
                  <a:extLst>
                    <a:ext uri="{FF2B5EF4-FFF2-40B4-BE49-F238E27FC236}">
                      <a16:creationId xmlns:a16="http://schemas.microsoft.com/office/drawing/2014/main" id="{7ABD36C5-BF1A-1BB4-D405-F31BB5B5017C}"/>
                    </a:ext>
                  </a:extLst>
                </p:cNvPr>
                <p:cNvSpPr/>
                <p:nvPr/>
              </p:nvSpPr>
              <p:spPr>
                <a:xfrm flipH="1">
                  <a:off x="1440000" y="253512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4" name="Straight Connector 63">
                  <a:extLst>
                    <a:ext uri="{FF2B5EF4-FFF2-40B4-BE49-F238E27FC236}">
                      <a16:creationId xmlns:a16="http://schemas.microsoft.com/office/drawing/2014/main" id="{05715BF4-BDFA-D2B2-CA4C-3373008116CB}"/>
                    </a:ext>
                  </a:extLst>
                </p:cNvPr>
                <p:cNvSpPr/>
                <p:nvPr/>
              </p:nvSpPr>
              <p:spPr>
                <a:xfrm flipH="1">
                  <a:off x="1378080" y="253512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5" name="Straight Connector 64">
                  <a:extLst>
                    <a:ext uri="{FF2B5EF4-FFF2-40B4-BE49-F238E27FC236}">
                      <a16:creationId xmlns:a16="http://schemas.microsoft.com/office/drawing/2014/main" id="{15A860E6-3DEB-FBE7-9960-0E9C3AC31B61}"/>
                    </a:ext>
                  </a:extLst>
                </p:cNvPr>
                <p:cNvSpPr/>
                <p:nvPr/>
              </p:nvSpPr>
              <p:spPr>
                <a:xfrm flipH="1">
                  <a:off x="1316160" y="2535120"/>
                  <a:ext cx="70991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6" name="Straight Connector 65">
                  <a:extLst>
                    <a:ext uri="{FF2B5EF4-FFF2-40B4-BE49-F238E27FC236}">
                      <a16:creationId xmlns:a16="http://schemas.microsoft.com/office/drawing/2014/main" id="{647E8E11-F8E5-DED2-E0C3-8C0F5EA3037C}"/>
                    </a:ext>
                  </a:extLst>
                </p:cNvPr>
                <p:cNvSpPr/>
                <p:nvPr/>
              </p:nvSpPr>
              <p:spPr>
                <a:xfrm flipH="1">
                  <a:off x="1254240" y="253512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7" name="Straight Connector 66">
                  <a:extLst>
                    <a:ext uri="{FF2B5EF4-FFF2-40B4-BE49-F238E27FC236}">
                      <a16:creationId xmlns:a16="http://schemas.microsoft.com/office/drawing/2014/main" id="{E7DB1E7E-3516-F1FD-275D-D89EC097A5FF}"/>
                    </a:ext>
                  </a:extLst>
                </p:cNvPr>
                <p:cNvSpPr/>
                <p:nvPr/>
              </p:nvSpPr>
              <p:spPr>
                <a:xfrm flipH="1">
                  <a:off x="1192319" y="2535120"/>
                  <a:ext cx="70992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8" name="Straight Connector 67">
                  <a:extLst>
                    <a:ext uri="{FF2B5EF4-FFF2-40B4-BE49-F238E27FC236}">
                      <a16:creationId xmlns:a16="http://schemas.microsoft.com/office/drawing/2014/main" id="{7FFEA817-3650-C147-D394-8CCF594E3205}"/>
                    </a:ext>
                  </a:extLst>
                </p:cNvPr>
                <p:cNvSpPr/>
                <p:nvPr/>
              </p:nvSpPr>
              <p:spPr>
                <a:xfrm flipH="1">
                  <a:off x="1130400" y="253512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9" name="Straight Connector 68">
                  <a:extLst>
                    <a:ext uri="{FF2B5EF4-FFF2-40B4-BE49-F238E27FC236}">
                      <a16:creationId xmlns:a16="http://schemas.microsoft.com/office/drawing/2014/main" id="{F0A936B0-1AF5-15C1-4772-7525DE6B0683}"/>
                    </a:ext>
                  </a:extLst>
                </p:cNvPr>
                <p:cNvSpPr/>
                <p:nvPr/>
              </p:nvSpPr>
              <p:spPr>
                <a:xfrm>
                  <a:off x="1116360" y="3135240"/>
                  <a:ext cx="1228679" cy="1799"/>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0" name="Straight Connector 69">
                  <a:extLst>
                    <a:ext uri="{FF2B5EF4-FFF2-40B4-BE49-F238E27FC236}">
                      <a16:creationId xmlns:a16="http://schemas.microsoft.com/office/drawing/2014/main" id="{BF18945A-8690-B366-5250-D3C2AB00CD0F}"/>
                    </a:ext>
                  </a:extLst>
                </p:cNvPr>
                <p:cNvSpPr/>
                <p:nvPr/>
              </p:nvSpPr>
              <p:spPr>
                <a:xfrm>
                  <a:off x="1163880" y="309564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1" name="Straight Connector 70">
                  <a:extLst>
                    <a:ext uri="{FF2B5EF4-FFF2-40B4-BE49-F238E27FC236}">
                      <a16:creationId xmlns:a16="http://schemas.microsoft.com/office/drawing/2014/main" id="{A7256E17-8979-C73C-DD80-73DBA3DE941A}"/>
                    </a:ext>
                  </a:extLst>
                </p:cNvPr>
                <p:cNvSpPr/>
                <p:nvPr/>
              </p:nvSpPr>
              <p:spPr>
                <a:xfrm>
                  <a:off x="1206719" y="3054240"/>
                  <a:ext cx="1228681"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2" name="Straight Connector 71">
                  <a:extLst>
                    <a:ext uri="{FF2B5EF4-FFF2-40B4-BE49-F238E27FC236}">
                      <a16:creationId xmlns:a16="http://schemas.microsoft.com/office/drawing/2014/main" id="{41A4F953-DB00-A931-475D-300459C05E98}"/>
                    </a:ext>
                  </a:extLst>
                </p:cNvPr>
                <p:cNvSpPr/>
                <p:nvPr/>
              </p:nvSpPr>
              <p:spPr>
                <a:xfrm>
                  <a:off x="1251359" y="3014640"/>
                  <a:ext cx="1228681"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3" name="Straight Connector 72">
                  <a:extLst>
                    <a:ext uri="{FF2B5EF4-FFF2-40B4-BE49-F238E27FC236}">
                      <a16:creationId xmlns:a16="http://schemas.microsoft.com/office/drawing/2014/main" id="{DB0B9626-8125-D6D5-B321-A4A3BC7EB3AB}"/>
                    </a:ext>
                  </a:extLst>
                </p:cNvPr>
                <p:cNvSpPr/>
                <p:nvPr/>
              </p:nvSpPr>
              <p:spPr>
                <a:xfrm>
                  <a:off x="1297440" y="2975039"/>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4" name="Straight Connector 73">
                  <a:extLst>
                    <a:ext uri="{FF2B5EF4-FFF2-40B4-BE49-F238E27FC236}">
                      <a16:creationId xmlns:a16="http://schemas.microsoft.com/office/drawing/2014/main" id="{0BB54669-1F31-63C5-0E71-EEA7F8496D13}"/>
                    </a:ext>
                  </a:extLst>
                </p:cNvPr>
                <p:cNvSpPr/>
                <p:nvPr/>
              </p:nvSpPr>
              <p:spPr>
                <a:xfrm>
                  <a:off x="1340280" y="2933639"/>
                  <a:ext cx="1228680" cy="1801"/>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5" name="Straight Connector 74">
                  <a:extLst>
                    <a:ext uri="{FF2B5EF4-FFF2-40B4-BE49-F238E27FC236}">
                      <a16:creationId xmlns:a16="http://schemas.microsoft.com/office/drawing/2014/main" id="{AC1C6A0A-EB54-DDCF-5B5F-9887733FECE0}"/>
                    </a:ext>
                  </a:extLst>
                </p:cNvPr>
                <p:cNvSpPr/>
                <p:nvPr/>
              </p:nvSpPr>
              <p:spPr>
                <a:xfrm>
                  <a:off x="1384559" y="2894040"/>
                  <a:ext cx="1228681" cy="1439"/>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6" name="Straight Connector 75">
                  <a:extLst>
                    <a:ext uri="{FF2B5EF4-FFF2-40B4-BE49-F238E27FC236}">
                      <a16:creationId xmlns:a16="http://schemas.microsoft.com/office/drawing/2014/main" id="{339EA1E8-D0BF-EF2B-7A3C-5967A7D6DB17}"/>
                    </a:ext>
                  </a:extLst>
                </p:cNvPr>
                <p:cNvSpPr/>
                <p:nvPr/>
              </p:nvSpPr>
              <p:spPr>
                <a:xfrm>
                  <a:off x="1427400" y="285444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7" name="Straight Connector 76">
                  <a:extLst>
                    <a:ext uri="{FF2B5EF4-FFF2-40B4-BE49-F238E27FC236}">
                      <a16:creationId xmlns:a16="http://schemas.microsoft.com/office/drawing/2014/main" id="{9F4DD17D-0088-0A77-A717-C548155EC334}"/>
                    </a:ext>
                  </a:extLst>
                </p:cNvPr>
                <p:cNvSpPr/>
                <p:nvPr/>
              </p:nvSpPr>
              <p:spPr>
                <a:xfrm>
                  <a:off x="1474919" y="2813039"/>
                  <a:ext cx="1229041" cy="1441"/>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8" name="Straight Connector 77">
                  <a:extLst>
                    <a:ext uri="{FF2B5EF4-FFF2-40B4-BE49-F238E27FC236}">
                      <a16:creationId xmlns:a16="http://schemas.microsoft.com/office/drawing/2014/main" id="{233407E9-15D0-D8ED-7D95-3613DEDA59B3}"/>
                    </a:ext>
                  </a:extLst>
                </p:cNvPr>
                <p:cNvSpPr/>
                <p:nvPr/>
              </p:nvSpPr>
              <p:spPr>
                <a:xfrm>
                  <a:off x="1517760" y="2773440"/>
                  <a:ext cx="122904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9" name="Straight Connector 78">
                  <a:extLst>
                    <a:ext uri="{FF2B5EF4-FFF2-40B4-BE49-F238E27FC236}">
                      <a16:creationId xmlns:a16="http://schemas.microsoft.com/office/drawing/2014/main" id="{B5AF57DE-595B-E8F3-A124-5E436AC885FF}"/>
                    </a:ext>
                  </a:extLst>
                </p:cNvPr>
                <p:cNvSpPr/>
                <p:nvPr/>
              </p:nvSpPr>
              <p:spPr>
                <a:xfrm>
                  <a:off x="1562400" y="273384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80" name="Straight Connector 79">
                  <a:extLst>
                    <a:ext uri="{FF2B5EF4-FFF2-40B4-BE49-F238E27FC236}">
                      <a16:creationId xmlns:a16="http://schemas.microsoft.com/office/drawing/2014/main" id="{37572F50-CD24-45AF-93B9-2A2BFC79CF27}"/>
                    </a:ext>
                  </a:extLst>
                </p:cNvPr>
                <p:cNvSpPr/>
                <p:nvPr/>
              </p:nvSpPr>
              <p:spPr>
                <a:xfrm>
                  <a:off x="1608480" y="269244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81" name="Straight Connector 80">
                  <a:extLst>
                    <a:ext uri="{FF2B5EF4-FFF2-40B4-BE49-F238E27FC236}">
                      <a16:creationId xmlns:a16="http://schemas.microsoft.com/office/drawing/2014/main" id="{802F1F0C-A924-DFF9-7618-3DC1B66048BF}"/>
                    </a:ext>
                  </a:extLst>
                </p:cNvPr>
                <p:cNvSpPr/>
                <p:nvPr/>
              </p:nvSpPr>
              <p:spPr>
                <a:xfrm>
                  <a:off x="1654560" y="265284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82" name="Straight Connector 81">
                  <a:extLst>
                    <a:ext uri="{FF2B5EF4-FFF2-40B4-BE49-F238E27FC236}">
                      <a16:creationId xmlns:a16="http://schemas.microsoft.com/office/drawing/2014/main" id="{CDDD0F2F-7F4F-1411-C163-206F5EA5BA3D}"/>
                    </a:ext>
                  </a:extLst>
                </p:cNvPr>
                <p:cNvSpPr/>
                <p:nvPr/>
              </p:nvSpPr>
              <p:spPr>
                <a:xfrm>
                  <a:off x="1698840" y="261288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83" name="Straight Connector 82">
                  <a:extLst>
                    <a:ext uri="{FF2B5EF4-FFF2-40B4-BE49-F238E27FC236}">
                      <a16:creationId xmlns:a16="http://schemas.microsoft.com/office/drawing/2014/main" id="{473D71E5-7107-50EF-7A6F-F81AA119C816}"/>
                    </a:ext>
                  </a:extLst>
                </p:cNvPr>
                <p:cNvSpPr/>
                <p:nvPr/>
              </p:nvSpPr>
              <p:spPr>
                <a:xfrm>
                  <a:off x="1741680" y="2571839"/>
                  <a:ext cx="1228680" cy="1441"/>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grpSp>
          <p:sp>
            <p:nvSpPr>
              <p:cNvPr id="84" name="Freeform 83">
                <a:extLst>
                  <a:ext uri="{FF2B5EF4-FFF2-40B4-BE49-F238E27FC236}">
                    <a16:creationId xmlns:a16="http://schemas.microsoft.com/office/drawing/2014/main" id="{A9709230-6C47-0F81-5A11-F0571F07B0F9}"/>
                  </a:ext>
                </a:extLst>
              </p:cNvPr>
              <p:cNvSpPr/>
              <p:nvPr/>
            </p:nvSpPr>
            <p:spPr>
              <a:xfrm flipH="1" flipV="1">
                <a:off x="1999080" y="2854440"/>
                <a:ext cx="102960" cy="39600"/>
              </a:xfrm>
              <a:custGeom>
                <a:avLst>
                  <a:gd name="f0" fmla="val 9180"/>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solidFill>
                <a:srgbClr val="330066"/>
              </a:solidFill>
              <a:ln w="9360">
                <a:solidFill>
                  <a:srgbClr val="000000"/>
                </a:solidFill>
                <a:prstDash val="solid"/>
                <a:miter/>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grpSp>
        <p:grpSp>
          <p:nvGrpSpPr>
            <p:cNvPr id="85" name="Group 84">
              <a:extLst>
                <a:ext uri="{FF2B5EF4-FFF2-40B4-BE49-F238E27FC236}">
                  <a16:creationId xmlns:a16="http://schemas.microsoft.com/office/drawing/2014/main" id="{4F181FD8-858A-C98D-FE27-DB28F14ABF91}"/>
                </a:ext>
              </a:extLst>
            </p:cNvPr>
            <p:cNvGrpSpPr/>
            <p:nvPr/>
          </p:nvGrpSpPr>
          <p:grpSpPr>
            <a:xfrm>
              <a:off x="1043279" y="2119320"/>
              <a:ext cx="1969561" cy="669960"/>
              <a:chOff x="1043279" y="2119320"/>
              <a:chExt cx="1969561" cy="669960"/>
            </a:xfrm>
          </p:grpSpPr>
          <p:sp>
            <p:nvSpPr>
              <p:cNvPr id="86" name="Freeform 85">
                <a:extLst>
                  <a:ext uri="{FF2B5EF4-FFF2-40B4-BE49-F238E27FC236}">
                    <a16:creationId xmlns:a16="http://schemas.microsoft.com/office/drawing/2014/main" id="{BFD00C52-3CC3-8F9A-98CD-7953E97B46AE}"/>
                  </a:ext>
                </a:extLst>
              </p:cNvPr>
              <p:cNvSpPr/>
              <p:nvPr/>
            </p:nvSpPr>
            <p:spPr>
              <a:xfrm flipH="1" flipV="1">
                <a:off x="1043279" y="2119320"/>
                <a:ext cx="1933560" cy="638280"/>
              </a:xfrm>
              <a:custGeom>
                <a:avLst>
                  <a:gd name="f0" fmla="val 7863"/>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solidFill>
                <a:srgbClr val="FFFF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87" name="Freeform 86">
                <a:extLst>
                  <a:ext uri="{FF2B5EF4-FFF2-40B4-BE49-F238E27FC236}">
                    <a16:creationId xmlns:a16="http://schemas.microsoft.com/office/drawing/2014/main" id="{244F331E-1B1A-1613-E7C5-8D9DF4BF632B}"/>
                  </a:ext>
                </a:extLst>
              </p:cNvPr>
              <p:cNvSpPr/>
              <p:nvPr/>
            </p:nvSpPr>
            <p:spPr>
              <a:xfrm flipH="1" flipV="1">
                <a:off x="1679759" y="2347920"/>
                <a:ext cx="743040" cy="280800"/>
              </a:xfrm>
              <a:custGeom>
                <a:avLst>
                  <a:gd name="f0" fmla="val 9052"/>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solidFill>
                <a:srgbClr val="00CC99"/>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grpSp>
            <p:nvGrpSpPr>
              <p:cNvPr id="88" name="Group 87">
                <a:extLst>
                  <a:ext uri="{FF2B5EF4-FFF2-40B4-BE49-F238E27FC236}">
                    <a16:creationId xmlns:a16="http://schemas.microsoft.com/office/drawing/2014/main" id="{2DAC75BC-E156-282F-8AE3-7F7DD6E444BC}"/>
                  </a:ext>
                </a:extLst>
              </p:cNvPr>
              <p:cNvGrpSpPr/>
              <p:nvPr/>
            </p:nvGrpSpPr>
            <p:grpSpPr>
              <a:xfrm>
                <a:off x="1074960" y="2119320"/>
                <a:ext cx="1937880" cy="669960"/>
                <a:chOff x="1074960" y="2119320"/>
                <a:chExt cx="1937880" cy="669960"/>
              </a:xfrm>
            </p:grpSpPr>
            <p:sp>
              <p:nvSpPr>
                <p:cNvPr id="89" name="Freeform 88">
                  <a:extLst>
                    <a:ext uri="{FF2B5EF4-FFF2-40B4-BE49-F238E27FC236}">
                      <a16:creationId xmlns:a16="http://schemas.microsoft.com/office/drawing/2014/main" id="{DA4BA91F-0CA9-DCF8-BB4B-6284B94276C9}"/>
                    </a:ext>
                  </a:extLst>
                </p:cNvPr>
                <p:cNvSpPr/>
                <p:nvPr/>
              </p:nvSpPr>
              <p:spPr>
                <a:xfrm flipH="1" flipV="1">
                  <a:off x="1074960" y="2119320"/>
                  <a:ext cx="1936800" cy="638280"/>
                </a:xfrm>
                <a:custGeom>
                  <a:avLst>
                    <a:gd name="f0" fmla="val 7886"/>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noFill/>
                <a:ln w="9360">
                  <a:solidFill>
                    <a:srgbClr val="000000"/>
                  </a:solidFill>
                  <a:prstDash val="solid"/>
                  <a:miter/>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90" name="Straight Connector 89">
                  <a:extLst>
                    <a:ext uri="{FF2B5EF4-FFF2-40B4-BE49-F238E27FC236}">
                      <a16:creationId xmlns:a16="http://schemas.microsoft.com/office/drawing/2014/main" id="{B1932A75-8051-E616-AE13-47A181C14BAB}"/>
                    </a:ext>
                  </a:extLst>
                </p:cNvPr>
                <p:cNvSpPr/>
                <p:nvPr/>
              </p:nvSpPr>
              <p:spPr>
                <a:xfrm flipH="1">
                  <a:off x="2303280" y="215100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1" name="Straight Connector 90">
                  <a:extLst>
                    <a:ext uri="{FF2B5EF4-FFF2-40B4-BE49-F238E27FC236}">
                      <a16:creationId xmlns:a16="http://schemas.microsoft.com/office/drawing/2014/main" id="{322E76B3-1A6F-3AFD-4E3A-2CD34B38636E}"/>
                    </a:ext>
                  </a:extLst>
                </p:cNvPr>
                <p:cNvSpPr/>
                <p:nvPr/>
              </p:nvSpPr>
              <p:spPr>
                <a:xfrm flipH="1">
                  <a:off x="2241360" y="215100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2" name="Straight Connector 91">
                  <a:extLst>
                    <a:ext uri="{FF2B5EF4-FFF2-40B4-BE49-F238E27FC236}">
                      <a16:creationId xmlns:a16="http://schemas.microsoft.com/office/drawing/2014/main" id="{649A14BB-B957-3348-DA61-E1A8ADF94BE2}"/>
                    </a:ext>
                  </a:extLst>
                </p:cNvPr>
                <p:cNvSpPr/>
                <p:nvPr/>
              </p:nvSpPr>
              <p:spPr>
                <a:xfrm flipH="1">
                  <a:off x="2179440" y="215100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3" name="Straight Connector 92">
                  <a:extLst>
                    <a:ext uri="{FF2B5EF4-FFF2-40B4-BE49-F238E27FC236}">
                      <a16:creationId xmlns:a16="http://schemas.microsoft.com/office/drawing/2014/main" id="{31E5E1F0-5AB1-1B45-312D-3731BDB504D7}"/>
                    </a:ext>
                  </a:extLst>
                </p:cNvPr>
                <p:cNvSpPr/>
                <p:nvPr/>
              </p:nvSpPr>
              <p:spPr>
                <a:xfrm flipH="1">
                  <a:off x="2117880" y="215100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4" name="Straight Connector 93">
                  <a:extLst>
                    <a:ext uri="{FF2B5EF4-FFF2-40B4-BE49-F238E27FC236}">
                      <a16:creationId xmlns:a16="http://schemas.microsoft.com/office/drawing/2014/main" id="{98A56D88-ACD1-46B6-BE4F-BB37C2AE3FFD}"/>
                    </a:ext>
                  </a:extLst>
                </p:cNvPr>
                <p:cNvSpPr/>
                <p:nvPr/>
              </p:nvSpPr>
              <p:spPr>
                <a:xfrm flipH="1">
                  <a:off x="2057400" y="215100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5" name="Straight Connector 94">
                  <a:extLst>
                    <a:ext uri="{FF2B5EF4-FFF2-40B4-BE49-F238E27FC236}">
                      <a16:creationId xmlns:a16="http://schemas.microsoft.com/office/drawing/2014/main" id="{84B48D3C-E6BA-DF71-F079-94EFED1609C5}"/>
                    </a:ext>
                  </a:extLst>
                </p:cNvPr>
                <p:cNvSpPr/>
                <p:nvPr/>
              </p:nvSpPr>
              <p:spPr>
                <a:xfrm flipH="1">
                  <a:off x="1995480" y="215100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6" name="Straight Connector 95">
                  <a:extLst>
                    <a:ext uri="{FF2B5EF4-FFF2-40B4-BE49-F238E27FC236}">
                      <a16:creationId xmlns:a16="http://schemas.microsoft.com/office/drawing/2014/main" id="{A66BF90B-EF7B-EDB4-B9E1-126567B28270}"/>
                    </a:ext>
                  </a:extLst>
                </p:cNvPr>
                <p:cNvSpPr/>
                <p:nvPr/>
              </p:nvSpPr>
              <p:spPr>
                <a:xfrm flipH="1">
                  <a:off x="1933560" y="215100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7" name="Straight Connector 96">
                  <a:extLst>
                    <a:ext uri="{FF2B5EF4-FFF2-40B4-BE49-F238E27FC236}">
                      <a16:creationId xmlns:a16="http://schemas.microsoft.com/office/drawing/2014/main" id="{CDF138D3-8159-CAD3-5C48-FFF0CB5E6C3C}"/>
                    </a:ext>
                  </a:extLst>
                </p:cNvPr>
                <p:cNvSpPr/>
                <p:nvPr/>
              </p:nvSpPr>
              <p:spPr>
                <a:xfrm flipH="1">
                  <a:off x="1871640" y="215100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8" name="Straight Connector 97">
                  <a:extLst>
                    <a:ext uri="{FF2B5EF4-FFF2-40B4-BE49-F238E27FC236}">
                      <a16:creationId xmlns:a16="http://schemas.microsoft.com/office/drawing/2014/main" id="{5185D2EB-E7AB-D875-ED13-B517473ED554}"/>
                    </a:ext>
                  </a:extLst>
                </p:cNvPr>
                <p:cNvSpPr/>
                <p:nvPr/>
              </p:nvSpPr>
              <p:spPr>
                <a:xfrm flipH="1">
                  <a:off x="1809719" y="2151000"/>
                  <a:ext cx="70956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9" name="Straight Connector 98">
                  <a:extLst>
                    <a:ext uri="{FF2B5EF4-FFF2-40B4-BE49-F238E27FC236}">
                      <a16:creationId xmlns:a16="http://schemas.microsoft.com/office/drawing/2014/main" id="{8C01520D-8C0C-E788-EE20-B76A0D40D6D3}"/>
                    </a:ext>
                  </a:extLst>
                </p:cNvPr>
                <p:cNvSpPr/>
                <p:nvPr/>
              </p:nvSpPr>
              <p:spPr>
                <a:xfrm flipH="1">
                  <a:off x="1747799" y="2151000"/>
                  <a:ext cx="70956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0" name="Straight Connector 99">
                  <a:extLst>
                    <a:ext uri="{FF2B5EF4-FFF2-40B4-BE49-F238E27FC236}">
                      <a16:creationId xmlns:a16="http://schemas.microsoft.com/office/drawing/2014/main" id="{8239670B-DEF4-3996-AC60-EA55EA101A93}"/>
                    </a:ext>
                  </a:extLst>
                </p:cNvPr>
                <p:cNvSpPr/>
                <p:nvPr/>
              </p:nvSpPr>
              <p:spPr>
                <a:xfrm flipH="1">
                  <a:off x="1685880" y="2151000"/>
                  <a:ext cx="70955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1" name="Straight Connector 100">
                  <a:extLst>
                    <a:ext uri="{FF2B5EF4-FFF2-40B4-BE49-F238E27FC236}">
                      <a16:creationId xmlns:a16="http://schemas.microsoft.com/office/drawing/2014/main" id="{BF8DE908-FE3D-7335-F794-86CEE1E47529}"/>
                    </a:ext>
                  </a:extLst>
                </p:cNvPr>
                <p:cNvSpPr/>
                <p:nvPr/>
              </p:nvSpPr>
              <p:spPr>
                <a:xfrm flipH="1">
                  <a:off x="1625400" y="215100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2" name="Straight Connector 101">
                  <a:extLst>
                    <a:ext uri="{FF2B5EF4-FFF2-40B4-BE49-F238E27FC236}">
                      <a16:creationId xmlns:a16="http://schemas.microsoft.com/office/drawing/2014/main" id="{49A6426B-C77B-EDEF-BB21-82BC0B6ABA85}"/>
                    </a:ext>
                  </a:extLst>
                </p:cNvPr>
                <p:cNvSpPr/>
                <p:nvPr/>
              </p:nvSpPr>
              <p:spPr>
                <a:xfrm flipH="1">
                  <a:off x="1563839" y="2151000"/>
                  <a:ext cx="70992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3" name="Straight Connector 102">
                  <a:extLst>
                    <a:ext uri="{FF2B5EF4-FFF2-40B4-BE49-F238E27FC236}">
                      <a16:creationId xmlns:a16="http://schemas.microsoft.com/office/drawing/2014/main" id="{23811347-B465-CD9D-D06A-EBA38014D84C}"/>
                    </a:ext>
                  </a:extLst>
                </p:cNvPr>
                <p:cNvSpPr/>
                <p:nvPr/>
              </p:nvSpPr>
              <p:spPr>
                <a:xfrm flipH="1">
                  <a:off x="1501920" y="2151000"/>
                  <a:ext cx="70991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4" name="Straight Connector 103">
                  <a:extLst>
                    <a:ext uri="{FF2B5EF4-FFF2-40B4-BE49-F238E27FC236}">
                      <a16:creationId xmlns:a16="http://schemas.microsoft.com/office/drawing/2014/main" id="{F94D0A26-0D3C-F7A7-9A36-B0127D8C602A}"/>
                    </a:ext>
                  </a:extLst>
                </p:cNvPr>
                <p:cNvSpPr/>
                <p:nvPr/>
              </p:nvSpPr>
              <p:spPr>
                <a:xfrm flipH="1">
                  <a:off x="1440000" y="215100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5" name="Straight Connector 104">
                  <a:extLst>
                    <a:ext uri="{FF2B5EF4-FFF2-40B4-BE49-F238E27FC236}">
                      <a16:creationId xmlns:a16="http://schemas.microsoft.com/office/drawing/2014/main" id="{789D0967-33BA-9B8D-40D9-1B806841FBFB}"/>
                    </a:ext>
                  </a:extLst>
                </p:cNvPr>
                <p:cNvSpPr/>
                <p:nvPr/>
              </p:nvSpPr>
              <p:spPr>
                <a:xfrm flipH="1">
                  <a:off x="1378080" y="215100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6" name="Straight Connector 105">
                  <a:extLst>
                    <a:ext uri="{FF2B5EF4-FFF2-40B4-BE49-F238E27FC236}">
                      <a16:creationId xmlns:a16="http://schemas.microsoft.com/office/drawing/2014/main" id="{135A786D-4976-BC49-D699-BEE84B77B7CA}"/>
                    </a:ext>
                  </a:extLst>
                </p:cNvPr>
                <p:cNvSpPr/>
                <p:nvPr/>
              </p:nvSpPr>
              <p:spPr>
                <a:xfrm flipH="1">
                  <a:off x="1316160" y="2151000"/>
                  <a:ext cx="709919"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7" name="Straight Connector 106">
                  <a:extLst>
                    <a:ext uri="{FF2B5EF4-FFF2-40B4-BE49-F238E27FC236}">
                      <a16:creationId xmlns:a16="http://schemas.microsoft.com/office/drawing/2014/main" id="{D7C70958-F750-E801-0E89-2169791A12B9}"/>
                    </a:ext>
                  </a:extLst>
                </p:cNvPr>
                <p:cNvSpPr/>
                <p:nvPr/>
              </p:nvSpPr>
              <p:spPr>
                <a:xfrm flipH="1">
                  <a:off x="1254240" y="2151000"/>
                  <a:ext cx="70992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8" name="Straight Connector 107">
                  <a:extLst>
                    <a:ext uri="{FF2B5EF4-FFF2-40B4-BE49-F238E27FC236}">
                      <a16:creationId xmlns:a16="http://schemas.microsoft.com/office/drawing/2014/main" id="{BF78C77A-9138-7FBE-0848-B2E50307C697}"/>
                    </a:ext>
                  </a:extLst>
                </p:cNvPr>
                <p:cNvSpPr/>
                <p:nvPr/>
              </p:nvSpPr>
              <p:spPr>
                <a:xfrm flipH="1">
                  <a:off x="1192319" y="2151000"/>
                  <a:ext cx="709921"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9" name="Straight Connector 108">
                  <a:extLst>
                    <a:ext uri="{FF2B5EF4-FFF2-40B4-BE49-F238E27FC236}">
                      <a16:creationId xmlns:a16="http://schemas.microsoft.com/office/drawing/2014/main" id="{40E057F1-E743-50F3-38DA-623602287B0A}"/>
                    </a:ext>
                  </a:extLst>
                </p:cNvPr>
                <p:cNvSpPr/>
                <p:nvPr/>
              </p:nvSpPr>
              <p:spPr>
                <a:xfrm flipH="1">
                  <a:off x="1130400" y="2151000"/>
                  <a:ext cx="709560" cy="63828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0" name="Straight Connector 109">
                  <a:extLst>
                    <a:ext uri="{FF2B5EF4-FFF2-40B4-BE49-F238E27FC236}">
                      <a16:creationId xmlns:a16="http://schemas.microsoft.com/office/drawing/2014/main" id="{E1E31F77-00B4-15C6-5DD6-5F9C84C38F31}"/>
                    </a:ext>
                  </a:extLst>
                </p:cNvPr>
                <p:cNvSpPr/>
                <p:nvPr/>
              </p:nvSpPr>
              <p:spPr>
                <a:xfrm>
                  <a:off x="1116360" y="2751120"/>
                  <a:ext cx="1228679"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1" name="Straight Connector 110">
                  <a:extLst>
                    <a:ext uri="{FF2B5EF4-FFF2-40B4-BE49-F238E27FC236}">
                      <a16:creationId xmlns:a16="http://schemas.microsoft.com/office/drawing/2014/main" id="{EDD7A55E-A970-7480-9BC0-4CC5CE5C117B}"/>
                    </a:ext>
                  </a:extLst>
                </p:cNvPr>
                <p:cNvSpPr/>
                <p:nvPr/>
              </p:nvSpPr>
              <p:spPr>
                <a:xfrm>
                  <a:off x="1163880" y="271152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2" name="Straight Connector 111">
                  <a:extLst>
                    <a:ext uri="{FF2B5EF4-FFF2-40B4-BE49-F238E27FC236}">
                      <a16:creationId xmlns:a16="http://schemas.microsoft.com/office/drawing/2014/main" id="{D4D532AF-79B0-C9B3-0BAF-4B2256E537B7}"/>
                    </a:ext>
                  </a:extLst>
                </p:cNvPr>
                <p:cNvSpPr/>
                <p:nvPr/>
              </p:nvSpPr>
              <p:spPr>
                <a:xfrm>
                  <a:off x="1206719" y="2670120"/>
                  <a:ext cx="1228681"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3" name="Straight Connector 112">
                  <a:extLst>
                    <a:ext uri="{FF2B5EF4-FFF2-40B4-BE49-F238E27FC236}">
                      <a16:creationId xmlns:a16="http://schemas.microsoft.com/office/drawing/2014/main" id="{56587EA5-8956-BD6A-2A01-02032E718C8B}"/>
                    </a:ext>
                  </a:extLst>
                </p:cNvPr>
                <p:cNvSpPr/>
                <p:nvPr/>
              </p:nvSpPr>
              <p:spPr>
                <a:xfrm>
                  <a:off x="1251359" y="2630520"/>
                  <a:ext cx="1228681"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4" name="Straight Connector 113">
                  <a:extLst>
                    <a:ext uri="{FF2B5EF4-FFF2-40B4-BE49-F238E27FC236}">
                      <a16:creationId xmlns:a16="http://schemas.microsoft.com/office/drawing/2014/main" id="{8D81B175-3FED-DF58-D95C-8488667A4C38}"/>
                    </a:ext>
                  </a:extLst>
                </p:cNvPr>
                <p:cNvSpPr/>
                <p:nvPr/>
              </p:nvSpPr>
              <p:spPr>
                <a:xfrm>
                  <a:off x="1297440" y="2590919"/>
                  <a:ext cx="1228680" cy="1441"/>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5" name="Straight Connector 114">
                  <a:extLst>
                    <a:ext uri="{FF2B5EF4-FFF2-40B4-BE49-F238E27FC236}">
                      <a16:creationId xmlns:a16="http://schemas.microsoft.com/office/drawing/2014/main" id="{D204561F-3FD6-BF4A-1026-057540DC3CF4}"/>
                    </a:ext>
                  </a:extLst>
                </p:cNvPr>
                <p:cNvSpPr/>
                <p:nvPr/>
              </p:nvSpPr>
              <p:spPr>
                <a:xfrm>
                  <a:off x="1340280" y="254952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6" name="Straight Connector 115">
                  <a:extLst>
                    <a:ext uri="{FF2B5EF4-FFF2-40B4-BE49-F238E27FC236}">
                      <a16:creationId xmlns:a16="http://schemas.microsoft.com/office/drawing/2014/main" id="{A0143655-7AF5-85AA-B4C1-8121ACB0C294}"/>
                    </a:ext>
                  </a:extLst>
                </p:cNvPr>
                <p:cNvSpPr/>
                <p:nvPr/>
              </p:nvSpPr>
              <p:spPr>
                <a:xfrm>
                  <a:off x="1384559" y="2509920"/>
                  <a:ext cx="1228681"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7" name="Straight Connector 116">
                  <a:extLst>
                    <a:ext uri="{FF2B5EF4-FFF2-40B4-BE49-F238E27FC236}">
                      <a16:creationId xmlns:a16="http://schemas.microsoft.com/office/drawing/2014/main" id="{F88B75A5-F3ED-0C9B-3358-521DE93F9316}"/>
                    </a:ext>
                  </a:extLst>
                </p:cNvPr>
                <p:cNvSpPr/>
                <p:nvPr/>
              </p:nvSpPr>
              <p:spPr>
                <a:xfrm>
                  <a:off x="1427400" y="246996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8" name="Straight Connector 117">
                  <a:extLst>
                    <a:ext uri="{FF2B5EF4-FFF2-40B4-BE49-F238E27FC236}">
                      <a16:creationId xmlns:a16="http://schemas.microsoft.com/office/drawing/2014/main" id="{C021D00F-FBD4-8D92-0BD3-AE14ABCB780B}"/>
                    </a:ext>
                  </a:extLst>
                </p:cNvPr>
                <p:cNvSpPr/>
                <p:nvPr/>
              </p:nvSpPr>
              <p:spPr>
                <a:xfrm>
                  <a:off x="1474919" y="2428920"/>
                  <a:ext cx="1229041"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9" name="Straight Connector 118">
                  <a:extLst>
                    <a:ext uri="{FF2B5EF4-FFF2-40B4-BE49-F238E27FC236}">
                      <a16:creationId xmlns:a16="http://schemas.microsoft.com/office/drawing/2014/main" id="{3EC0702E-88C8-5291-E117-5F03CBCBA381}"/>
                    </a:ext>
                  </a:extLst>
                </p:cNvPr>
                <p:cNvSpPr/>
                <p:nvPr/>
              </p:nvSpPr>
              <p:spPr>
                <a:xfrm>
                  <a:off x="1517760" y="2389320"/>
                  <a:ext cx="122904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20" name="Straight Connector 119">
                  <a:extLst>
                    <a:ext uri="{FF2B5EF4-FFF2-40B4-BE49-F238E27FC236}">
                      <a16:creationId xmlns:a16="http://schemas.microsoft.com/office/drawing/2014/main" id="{86F7E179-F968-273B-7FC1-133FD37C2080}"/>
                    </a:ext>
                  </a:extLst>
                </p:cNvPr>
                <p:cNvSpPr/>
                <p:nvPr/>
              </p:nvSpPr>
              <p:spPr>
                <a:xfrm>
                  <a:off x="1562400" y="234936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21" name="Straight Connector 120">
                  <a:extLst>
                    <a:ext uri="{FF2B5EF4-FFF2-40B4-BE49-F238E27FC236}">
                      <a16:creationId xmlns:a16="http://schemas.microsoft.com/office/drawing/2014/main" id="{7700A758-FDDA-BBD2-96CE-6E23B3983CD5}"/>
                    </a:ext>
                  </a:extLst>
                </p:cNvPr>
                <p:cNvSpPr/>
                <p:nvPr/>
              </p:nvSpPr>
              <p:spPr>
                <a:xfrm>
                  <a:off x="1608480" y="230976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22" name="Straight Connector 121">
                  <a:extLst>
                    <a:ext uri="{FF2B5EF4-FFF2-40B4-BE49-F238E27FC236}">
                      <a16:creationId xmlns:a16="http://schemas.microsoft.com/office/drawing/2014/main" id="{EF1247EA-D3AC-90B1-7883-91EF357EFD72}"/>
                    </a:ext>
                  </a:extLst>
                </p:cNvPr>
                <p:cNvSpPr/>
                <p:nvPr/>
              </p:nvSpPr>
              <p:spPr>
                <a:xfrm>
                  <a:off x="1654560" y="226836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23" name="Straight Connector 122">
                  <a:extLst>
                    <a:ext uri="{FF2B5EF4-FFF2-40B4-BE49-F238E27FC236}">
                      <a16:creationId xmlns:a16="http://schemas.microsoft.com/office/drawing/2014/main" id="{1F48E3D1-187C-4BC5-685F-9DE639AD438B}"/>
                    </a:ext>
                  </a:extLst>
                </p:cNvPr>
                <p:cNvSpPr/>
                <p:nvPr/>
              </p:nvSpPr>
              <p:spPr>
                <a:xfrm>
                  <a:off x="1698840" y="2228760"/>
                  <a:ext cx="1228680" cy="180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24" name="Straight Connector 123">
                  <a:extLst>
                    <a:ext uri="{FF2B5EF4-FFF2-40B4-BE49-F238E27FC236}">
                      <a16:creationId xmlns:a16="http://schemas.microsoft.com/office/drawing/2014/main" id="{B2FDD822-0A2E-0957-8F1A-ECDAB5DC3F63}"/>
                    </a:ext>
                  </a:extLst>
                </p:cNvPr>
                <p:cNvSpPr/>
                <p:nvPr/>
              </p:nvSpPr>
              <p:spPr>
                <a:xfrm>
                  <a:off x="1741680" y="2189160"/>
                  <a:ext cx="1228680" cy="144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grpSp>
        </p:grpSp>
        <p:sp>
          <p:nvSpPr>
            <p:cNvPr id="125" name="Freeform 124">
              <a:extLst>
                <a:ext uri="{FF2B5EF4-FFF2-40B4-BE49-F238E27FC236}">
                  <a16:creationId xmlns:a16="http://schemas.microsoft.com/office/drawing/2014/main" id="{6A90804E-78A7-8FD8-7765-BDC406CFD684}"/>
                </a:ext>
              </a:extLst>
            </p:cNvPr>
            <p:cNvSpPr/>
            <p:nvPr/>
          </p:nvSpPr>
          <p:spPr>
            <a:xfrm>
              <a:off x="3069000" y="2638440"/>
              <a:ext cx="224519" cy="2715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46" tIns="42456" rIns="81646" bIns="42456" anchor="t" anchorCtr="0" compatLnSpc="0">
              <a:spAutoFit/>
            </a:bodyPr>
            <a:lstStyle/>
            <a:p>
              <a:pPr hangingPunct="0"/>
              <a:r>
                <a:rPr lang="en-GB" sz="1089" i="1">
                  <a:solidFill>
                    <a:srgbClr val="000000"/>
                  </a:solidFill>
                  <a:latin typeface="Liberation Sans" pitchFamily="18"/>
                  <a:ea typeface="Droid Sans Fallback" pitchFamily="2"/>
                  <a:cs typeface="FreeSans" pitchFamily="2"/>
                </a:rPr>
                <a:t>t</a:t>
              </a:r>
            </a:p>
          </p:txBody>
        </p:sp>
        <p:sp>
          <p:nvSpPr>
            <p:cNvPr id="126" name="Freeform 125">
              <a:extLst>
                <a:ext uri="{FF2B5EF4-FFF2-40B4-BE49-F238E27FC236}">
                  <a16:creationId xmlns:a16="http://schemas.microsoft.com/office/drawing/2014/main" id="{ED47A2C5-8765-63FB-AA55-524FACF3D127}"/>
                </a:ext>
              </a:extLst>
            </p:cNvPr>
            <p:cNvSpPr/>
            <p:nvPr/>
          </p:nvSpPr>
          <p:spPr>
            <a:xfrm>
              <a:off x="3084840" y="3022560"/>
              <a:ext cx="485542" cy="2715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46" tIns="42456" rIns="81646" bIns="42456" anchor="t" anchorCtr="0" compatLnSpc="0">
              <a:spAutoFit/>
            </a:bodyPr>
            <a:lstStyle/>
            <a:p>
              <a:pPr hangingPunct="0"/>
              <a:r>
                <a:rPr lang="en-GB" sz="1089" i="1">
                  <a:solidFill>
                    <a:srgbClr val="000000"/>
                  </a:solidFill>
                  <a:latin typeface="Liberation Sans" pitchFamily="18"/>
                  <a:ea typeface="Droid Sans Fallback" pitchFamily="2"/>
                  <a:cs typeface="FreeSans" pitchFamily="2"/>
                </a:rPr>
                <a:t>t </a:t>
              </a:r>
              <a:r>
                <a:rPr lang="en-GB" sz="1089">
                  <a:solidFill>
                    <a:srgbClr val="000000"/>
                  </a:solidFill>
                  <a:latin typeface="Liberation Sans" pitchFamily="18"/>
                  <a:ea typeface="Droid Sans Fallback" pitchFamily="2"/>
                  <a:cs typeface="FreeSans" pitchFamily="2"/>
                </a:rPr>
                <a:t>+ 1</a:t>
              </a:r>
            </a:p>
          </p:txBody>
        </p:sp>
        <p:sp>
          <p:nvSpPr>
            <p:cNvPr id="127" name="Freeform 126">
              <a:extLst>
                <a:ext uri="{FF2B5EF4-FFF2-40B4-BE49-F238E27FC236}">
                  <a16:creationId xmlns:a16="http://schemas.microsoft.com/office/drawing/2014/main" id="{5BAC7B06-F4F8-8A2A-C6D4-8259D4B011F5}"/>
                </a:ext>
              </a:extLst>
            </p:cNvPr>
            <p:cNvSpPr/>
            <p:nvPr/>
          </p:nvSpPr>
          <p:spPr>
            <a:xfrm>
              <a:off x="3084840" y="2255760"/>
              <a:ext cx="446881" cy="2715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46" tIns="42456" rIns="81646" bIns="42456" anchor="t" anchorCtr="0" compatLnSpc="0">
              <a:spAutoFit/>
            </a:bodyPr>
            <a:lstStyle/>
            <a:p>
              <a:pPr hangingPunct="0"/>
              <a:r>
                <a:rPr lang="en-GB" sz="1089" i="1">
                  <a:solidFill>
                    <a:srgbClr val="000000"/>
                  </a:solidFill>
                  <a:latin typeface="Liberation Sans" pitchFamily="18"/>
                  <a:ea typeface="Droid Sans Fallback" pitchFamily="2"/>
                  <a:cs typeface="FreeSans" pitchFamily="2"/>
                </a:rPr>
                <a:t>t </a:t>
              </a:r>
              <a:r>
                <a:rPr lang="en-GB" sz="1089">
                  <a:solidFill>
                    <a:srgbClr val="000000"/>
                  </a:solidFill>
                  <a:latin typeface="Liberation Sans" pitchFamily="18"/>
                  <a:ea typeface="Droid Sans Fallback" pitchFamily="2"/>
                  <a:cs typeface="FreeSans" pitchFamily="2"/>
                </a:rPr>
                <a:t>- 1</a:t>
              </a:r>
            </a:p>
          </p:txBody>
        </p:sp>
      </p:grpSp>
      <p:sp>
        <p:nvSpPr>
          <p:cNvPr id="128" name="Freeform 127">
            <a:extLst>
              <a:ext uri="{FF2B5EF4-FFF2-40B4-BE49-F238E27FC236}">
                <a16:creationId xmlns:a16="http://schemas.microsoft.com/office/drawing/2014/main" id="{F43F3E9F-05C8-F59E-ED00-32ABB8E58141}"/>
              </a:ext>
            </a:extLst>
          </p:cNvPr>
          <p:cNvSpPr/>
          <p:nvPr/>
        </p:nvSpPr>
        <p:spPr>
          <a:xfrm>
            <a:off x="2172119" y="2505564"/>
            <a:ext cx="7665941" cy="31022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46" tIns="42456" rIns="81646" bIns="42456" anchor="t"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grpSp>
        <p:nvGrpSpPr>
          <p:cNvPr id="155" name="Group 154">
            <a:extLst>
              <a:ext uri="{FF2B5EF4-FFF2-40B4-BE49-F238E27FC236}">
                <a16:creationId xmlns:a16="http://schemas.microsoft.com/office/drawing/2014/main" id="{B25035B5-B843-8DD3-7C78-20C53ADFA4F1}"/>
              </a:ext>
            </a:extLst>
          </p:cNvPr>
          <p:cNvGrpSpPr/>
          <p:nvPr/>
        </p:nvGrpSpPr>
        <p:grpSpPr>
          <a:xfrm>
            <a:off x="4967313" y="2102204"/>
            <a:ext cx="3092581" cy="1981005"/>
            <a:chOff x="4121724" y="2241000"/>
            <a:chExt cx="2231974" cy="1353388"/>
          </a:xfrm>
        </p:grpSpPr>
        <p:grpSp>
          <p:nvGrpSpPr>
            <p:cNvPr id="156" name="Group 155">
              <a:extLst>
                <a:ext uri="{FF2B5EF4-FFF2-40B4-BE49-F238E27FC236}">
                  <a16:creationId xmlns:a16="http://schemas.microsoft.com/office/drawing/2014/main" id="{A3DFCDBD-2CA3-231B-D420-B7E6FC5A0D2F}"/>
                </a:ext>
              </a:extLst>
            </p:cNvPr>
            <p:cNvGrpSpPr/>
            <p:nvPr/>
          </p:nvGrpSpPr>
          <p:grpSpPr>
            <a:xfrm>
              <a:off x="4121724" y="2349000"/>
              <a:ext cx="1982796" cy="1245388"/>
              <a:chOff x="4121724" y="2349000"/>
              <a:chExt cx="1982796" cy="1245388"/>
            </a:xfrm>
          </p:grpSpPr>
          <p:sp>
            <p:nvSpPr>
              <p:cNvPr id="157" name="Freeform 156">
                <a:extLst>
                  <a:ext uri="{FF2B5EF4-FFF2-40B4-BE49-F238E27FC236}">
                    <a16:creationId xmlns:a16="http://schemas.microsoft.com/office/drawing/2014/main" id="{824BE916-358C-C36E-27F5-524E14A5CE62}"/>
                  </a:ext>
                </a:extLst>
              </p:cNvPr>
              <p:cNvSpPr/>
              <p:nvPr/>
            </p:nvSpPr>
            <p:spPr>
              <a:xfrm>
                <a:off x="4664694" y="3395520"/>
                <a:ext cx="1045811" cy="1988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16329" tIns="9798" rIns="16329" bIns="9798" anchor="t" anchorCtr="0" compatLnSpc="0">
                <a:spAutoFit/>
              </a:bodyPr>
              <a:lstStyle/>
              <a:p>
                <a:pPr algn="ctr">
                  <a:spcBef>
                    <a:spcPts val="679"/>
                  </a:spcBef>
                </a:pPr>
                <a:r>
                  <a:rPr lang="en-GB" sz="1089">
                    <a:solidFill>
                      <a:srgbClr val="000000"/>
                    </a:solidFill>
                    <a:latin typeface="Liberation Sans" pitchFamily="18"/>
                    <a:ea typeface="Droid Sans Fallback" pitchFamily="2"/>
                    <a:cs typeface="FreeSans" pitchFamily="2"/>
                  </a:rPr>
                  <a:t>Forecast value</a:t>
                </a:r>
              </a:p>
            </p:txBody>
          </p:sp>
          <p:sp>
            <p:nvSpPr>
              <p:cNvPr id="158" name="Freeform 157">
                <a:extLst>
                  <a:ext uri="{FF2B5EF4-FFF2-40B4-BE49-F238E27FC236}">
                    <a16:creationId xmlns:a16="http://schemas.microsoft.com/office/drawing/2014/main" id="{740725AE-0D2B-484A-E74F-0E063D16DFBC}"/>
                  </a:ext>
                </a:extLst>
              </p:cNvPr>
              <p:cNvSpPr/>
              <p:nvPr/>
            </p:nvSpPr>
            <p:spPr>
              <a:xfrm>
                <a:off x="4429440" y="3274920"/>
                <a:ext cx="142920" cy="6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59" name="Freeform 158">
                <a:extLst>
                  <a:ext uri="{FF2B5EF4-FFF2-40B4-BE49-F238E27FC236}">
                    <a16:creationId xmlns:a16="http://schemas.microsoft.com/office/drawing/2014/main" id="{8597B4EB-DCA5-885F-F8AC-6FC27F0AD002}"/>
                  </a:ext>
                </a:extLst>
              </p:cNvPr>
              <p:cNvSpPr/>
              <p:nvPr/>
            </p:nvSpPr>
            <p:spPr>
              <a:xfrm>
                <a:off x="4775760" y="2925719"/>
                <a:ext cx="142560" cy="41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60" name="Freeform 159">
                <a:extLst>
                  <a:ext uri="{FF2B5EF4-FFF2-40B4-BE49-F238E27FC236}">
                    <a16:creationId xmlns:a16="http://schemas.microsoft.com/office/drawing/2014/main" id="{EBBF5816-9ECF-4B63-3BD0-2A25955B4E7E}"/>
                  </a:ext>
                </a:extLst>
              </p:cNvPr>
              <p:cNvSpPr/>
              <p:nvPr/>
            </p:nvSpPr>
            <p:spPr>
              <a:xfrm>
                <a:off x="4602600" y="3071880"/>
                <a:ext cx="142920" cy="269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61" name="Freeform 160">
                <a:extLst>
                  <a:ext uri="{FF2B5EF4-FFF2-40B4-BE49-F238E27FC236}">
                    <a16:creationId xmlns:a16="http://schemas.microsoft.com/office/drawing/2014/main" id="{2EC2C014-050E-B81C-77CC-655D985DF057}"/>
                  </a:ext>
                </a:extLst>
              </p:cNvPr>
              <p:cNvSpPr/>
              <p:nvPr/>
            </p:nvSpPr>
            <p:spPr>
              <a:xfrm>
                <a:off x="4948559" y="2568600"/>
                <a:ext cx="142920" cy="772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62" name="Freeform 161">
                <a:extLst>
                  <a:ext uri="{FF2B5EF4-FFF2-40B4-BE49-F238E27FC236}">
                    <a16:creationId xmlns:a16="http://schemas.microsoft.com/office/drawing/2014/main" id="{06005FE3-57E9-752D-8640-F654A0B82BFC}"/>
                  </a:ext>
                </a:extLst>
              </p:cNvPr>
              <p:cNvSpPr/>
              <p:nvPr/>
            </p:nvSpPr>
            <p:spPr>
              <a:xfrm>
                <a:off x="5121719" y="2720880"/>
                <a:ext cx="142920" cy="62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63" name="Freeform 162">
                <a:extLst>
                  <a:ext uri="{FF2B5EF4-FFF2-40B4-BE49-F238E27FC236}">
                    <a16:creationId xmlns:a16="http://schemas.microsoft.com/office/drawing/2014/main" id="{0EA3D8CA-D815-DFB0-C3BF-A8D914BD5A8C}"/>
                  </a:ext>
                </a:extLst>
              </p:cNvPr>
              <p:cNvSpPr/>
              <p:nvPr/>
            </p:nvSpPr>
            <p:spPr>
              <a:xfrm>
                <a:off x="5293080" y="2720880"/>
                <a:ext cx="142920" cy="62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64" name="Freeform 163">
                <a:extLst>
                  <a:ext uri="{FF2B5EF4-FFF2-40B4-BE49-F238E27FC236}">
                    <a16:creationId xmlns:a16="http://schemas.microsoft.com/office/drawing/2014/main" id="{5AFFE647-7EC6-FC09-895D-293F12124E6B}"/>
                  </a:ext>
                </a:extLst>
              </p:cNvPr>
              <p:cNvSpPr/>
              <p:nvPr/>
            </p:nvSpPr>
            <p:spPr>
              <a:xfrm>
                <a:off x="5466240" y="3027240"/>
                <a:ext cx="142920" cy="31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65" name="Freeform 164">
                <a:extLst>
                  <a:ext uri="{FF2B5EF4-FFF2-40B4-BE49-F238E27FC236}">
                    <a16:creationId xmlns:a16="http://schemas.microsoft.com/office/drawing/2014/main" id="{3303DECF-9B14-9E96-6390-AFBED8A5BCF9}"/>
                  </a:ext>
                </a:extLst>
              </p:cNvPr>
              <p:cNvSpPr/>
              <p:nvPr/>
            </p:nvSpPr>
            <p:spPr>
              <a:xfrm>
                <a:off x="5639040" y="3089160"/>
                <a:ext cx="142920" cy="25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66" name="Freeform 165">
                <a:extLst>
                  <a:ext uri="{FF2B5EF4-FFF2-40B4-BE49-F238E27FC236}">
                    <a16:creationId xmlns:a16="http://schemas.microsoft.com/office/drawing/2014/main" id="{FEFE16EE-9C1C-5311-22FC-880386C02F49}"/>
                  </a:ext>
                </a:extLst>
              </p:cNvPr>
              <p:cNvSpPr/>
              <p:nvPr/>
            </p:nvSpPr>
            <p:spPr>
              <a:xfrm>
                <a:off x="5812200" y="3232080"/>
                <a:ext cx="142920" cy="109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67" name="Straight Connector 166">
                <a:extLst>
                  <a:ext uri="{FF2B5EF4-FFF2-40B4-BE49-F238E27FC236}">
                    <a16:creationId xmlns:a16="http://schemas.microsoft.com/office/drawing/2014/main" id="{F5003319-67CD-29E6-8BD1-B4C446D6CCA8}"/>
                  </a:ext>
                </a:extLst>
              </p:cNvPr>
              <p:cNvSpPr/>
              <p:nvPr/>
            </p:nvSpPr>
            <p:spPr>
              <a:xfrm>
                <a:off x="4269240" y="3344759"/>
                <a:ext cx="1835280" cy="1801"/>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68" name="Straight Connector 167">
                <a:extLst>
                  <a:ext uri="{FF2B5EF4-FFF2-40B4-BE49-F238E27FC236}">
                    <a16:creationId xmlns:a16="http://schemas.microsoft.com/office/drawing/2014/main" id="{5E6CD7A0-4A33-465C-6241-21622B4E1EBE}"/>
                  </a:ext>
                </a:extLst>
              </p:cNvPr>
              <p:cNvSpPr/>
              <p:nvPr/>
            </p:nvSpPr>
            <p:spPr>
              <a:xfrm flipV="1">
                <a:off x="5018400" y="2349000"/>
                <a:ext cx="1800" cy="993960"/>
              </a:xfrm>
              <a:prstGeom prst="line">
                <a:avLst/>
              </a:prstGeom>
              <a:noFill/>
              <a:ln w="2844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69" name="Straight Connector 168">
                <a:extLst>
                  <a:ext uri="{FF2B5EF4-FFF2-40B4-BE49-F238E27FC236}">
                    <a16:creationId xmlns:a16="http://schemas.microsoft.com/office/drawing/2014/main" id="{D413A5D6-0813-424A-29B2-0AA95D157A7A}"/>
                  </a:ext>
                </a:extLst>
              </p:cNvPr>
              <p:cNvSpPr/>
              <p:nvPr/>
            </p:nvSpPr>
            <p:spPr>
              <a:xfrm flipV="1">
                <a:off x="4269240" y="2349000"/>
                <a:ext cx="1440" cy="993960"/>
              </a:xfrm>
              <a:prstGeom prst="line">
                <a:avLst/>
              </a:prstGeom>
              <a:noFill/>
              <a:ln w="936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70" name="Freeform 169">
                <a:extLst>
                  <a:ext uri="{FF2B5EF4-FFF2-40B4-BE49-F238E27FC236}">
                    <a16:creationId xmlns:a16="http://schemas.microsoft.com/office/drawing/2014/main" id="{149B4393-FF1C-AFF6-0BE9-047110378414}"/>
                  </a:ext>
                </a:extLst>
              </p:cNvPr>
              <p:cNvSpPr/>
              <p:nvPr/>
            </p:nvSpPr>
            <p:spPr>
              <a:xfrm rot="5400000">
                <a:off x="3747392" y="2806118"/>
                <a:ext cx="878869" cy="1302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6329" tIns="9798" rIns="16329" bIns="9798" anchor="t" anchorCtr="0" compatLnSpc="0">
                <a:spAutoFit/>
              </a:bodyPr>
              <a:lstStyle/>
              <a:p>
                <a:pPr algn="ctr">
                  <a:spcBef>
                    <a:spcPts val="679"/>
                  </a:spcBef>
                </a:pPr>
                <a:r>
                  <a:rPr lang="en-GB" sz="1089" dirty="0">
                    <a:solidFill>
                      <a:srgbClr val="000000"/>
                    </a:solidFill>
                    <a:latin typeface="Liberation Sans" pitchFamily="18"/>
                    <a:ea typeface="Droid Sans Fallback" pitchFamily="2"/>
                    <a:cs typeface="FreeSans" pitchFamily="2"/>
                  </a:rPr>
                  <a:t>Frequency</a:t>
                </a:r>
              </a:p>
            </p:txBody>
          </p:sp>
        </p:grpSp>
        <p:sp>
          <p:nvSpPr>
            <p:cNvPr id="171" name="Freeform 170">
              <a:extLst>
                <a:ext uri="{FF2B5EF4-FFF2-40B4-BE49-F238E27FC236}">
                  <a16:creationId xmlns:a16="http://schemas.microsoft.com/office/drawing/2014/main" id="{8F65EF14-A197-364B-5BD6-CA5AF7A4A2CB}"/>
                </a:ext>
              </a:extLst>
            </p:cNvPr>
            <p:cNvSpPr/>
            <p:nvPr/>
          </p:nvSpPr>
          <p:spPr>
            <a:xfrm>
              <a:off x="5533200" y="2679120"/>
              <a:ext cx="820498" cy="3009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46" tIns="42456" rIns="81646" bIns="42456" anchor="t" anchorCtr="0" compatLnSpc="0">
              <a:spAutoFit/>
            </a:bodyPr>
            <a:lstStyle/>
            <a:p>
              <a:pPr hangingPunct="0"/>
              <a:r>
                <a:rPr lang="en-US" sz="1270">
                  <a:solidFill>
                    <a:srgbClr val="4671DE"/>
                  </a:solidFill>
                  <a:latin typeface="Liberation Sans" pitchFamily="18"/>
                  <a:ea typeface="Droid Sans Fallback" pitchFamily="2"/>
                  <a:cs typeface="FreeSans" pitchFamily="2"/>
                </a:rPr>
                <a:t>forecast</a:t>
              </a:r>
            </a:p>
          </p:txBody>
        </p:sp>
        <p:sp>
          <p:nvSpPr>
            <p:cNvPr id="172" name="TextBox 171">
              <a:extLst>
                <a:ext uri="{FF2B5EF4-FFF2-40B4-BE49-F238E27FC236}">
                  <a16:creationId xmlns:a16="http://schemas.microsoft.com/office/drawing/2014/main" id="{E8255165-78A2-D8A2-5E36-48D71F919645}"/>
                </a:ext>
              </a:extLst>
            </p:cNvPr>
            <p:cNvSpPr txBox="1"/>
            <p:nvPr/>
          </p:nvSpPr>
          <p:spPr>
            <a:xfrm>
              <a:off x="5023080" y="2241000"/>
              <a:ext cx="1104120" cy="290520"/>
            </a:xfrm>
            <a:prstGeom prst="rect">
              <a:avLst/>
            </a:prstGeom>
            <a:noFill/>
            <a:ln>
              <a:noFill/>
            </a:ln>
          </p:spPr>
          <p:txBody>
            <a:bodyPr vert="horz" wrap="none" lIns="81646" tIns="40823" rIns="81646" bIns="40823" anchorCtr="0" compatLnSpc="0"/>
            <a:lstStyle/>
            <a:p>
              <a:pPr hangingPunct="0"/>
              <a:r>
                <a:rPr lang="en-US" sz="1270">
                  <a:solidFill>
                    <a:srgbClr val="000000"/>
                  </a:solidFill>
                  <a:latin typeface="Liberation Sans" pitchFamily="18"/>
                  <a:ea typeface="Droid Sans Fallback" pitchFamily="2"/>
                  <a:cs typeface="FreeSans" pitchFamily="2"/>
                </a:rPr>
                <a:t>observation</a:t>
              </a:r>
            </a:p>
          </p:txBody>
        </p:sp>
      </p:grpSp>
      <p:sp>
        <p:nvSpPr>
          <p:cNvPr id="173" name="TextBox 172">
            <a:extLst>
              <a:ext uri="{FF2B5EF4-FFF2-40B4-BE49-F238E27FC236}">
                <a16:creationId xmlns:a16="http://schemas.microsoft.com/office/drawing/2014/main" id="{4498D2D0-DD44-265F-F53D-0E9358302C36}"/>
              </a:ext>
            </a:extLst>
          </p:cNvPr>
          <p:cNvSpPr txBox="1"/>
          <p:nvPr/>
        </p:nvSpPr>
        <p:spPr>
          <a:xfrm>
            <a:off x="368662" y="5240804"/>
            <a:ext cx="10496058" cy="1395409"/>
          </a:xfrm>
          <a:prstGeom prst="rect">
            <a:avLst/>
          </a:prstGeom>
          <a:noFill/>
          <a:ln>
            <a:noFill/>
          </a:ln>
        </p:spPr>
        <p:txBody>
          <a:bodyPr vert="horz" wrap="none" lIns="81646" tIns="40823" rIns="81646" bIns="40823" anchorCtr="0" compatLnSpc="0"/>
          <a:lstStyle/>
          <a:p>
            <a:pPr>
              <a:tabLst>
                <a:tab pos="0" algn="l"/>
                <a:tab pos="829544" algn="l"/>
                <a:tab pos="1659087" algn="l"/>
                <a:tab pos="2488630" algn="l"/>
                <a:tab pos="3318175" algn="l"/>
                <a:tab pos="4147718" algn="l"/>
                <a:tab pos="4977261" algn="l"/>
                <a:tab pos="5806805" algn="l"/>
                <a:tab pos="6636349" algn="l"/>
                <a:tab pos="7465893" algn="l"/>
                <a:tab pos="8295437" algn="l"/>
                <a:tab pos="9124980" algn="l"/>
              </a:tabLst>
              <a:defRPr sz="1800"/>
            </a:pPr>
            <a:r>
              <a:rPr lang="en-US" sz="2000" b="1" dirty="0">
                <a:solidFill>
                  <a:srgbClr val="000000"/>
                </a:solidFill>
                <a:ea typeface="Droid Sans Fallback" pitchFamily="2"/>
                <a:cs typeface="Droid Sans Fallback" pitchFamily="2"/>
              </a:rPr>
              <a:t>Yates (2006), </a:t>
            </a:r>
            <a:r>
              <a:rPr lang="en-US" sz="2000" dirty="0">
                <a:solidFill>
                  <a:srgbClr val="000000"/>
                </a:solidFill>
                <a:ea typeface="Droid Sans Fallback" pitchFamily="2"/>
                <a:cs typeface="Droid Sans Fallback" pitchFamily="2"/>
              </a:rPr>
              <a:t>upscaling, </a:t>
            </a:r>
            <a:r>
              <a:rPr lang="en-US" sz="2000" dirty="0" err="1">
                <a:solidFill>
                  <a:srgbClr val="000000"/>
                </a:solidFill>
                <a:ea typeface="Droid Sans Fallback" pitchFamily="2"/>
                <a:cs typeface="Droid Sans Fallback" pitchFamily="2"/>
              </a:rPr>
              <a:t>cont&amp;cat</a:t>
            </a:r>
            <a:r>
              <a:rPr lang="en-US" sz="2000" dirty="0">
                <a:solidFill>
                  <a:srgbClr val="000000"/>
                </a:solidFill>
                <a:ea typeface="Droid Sans Fallback" pitchFamily="2"/>
                <a:cs typeface="Droid Sans Fallback" pitchFamily="2"/>
              </a:rPr>
              <a:t> scores; </a:t>
            </a:r>
            <a:r>
              <a:rPr lang="en-US" sz="2000" b="1" dirty="0">
                <a:solidFill>
                  <a:srgbClr val="000000"/>
                </a:solidFill>
                <a:ea typeface="Droid Sans Fallback" pitchFamily="2"/>
                <a:cs typeface="Droid Sans Fallback" pitchFamily="2"/>
              </a:rPr>
              <a:t>Tremblay et al. (1996)</a:t>
            </a:r>
            <a:r>
              <a:rPr lang="en-US" sz="2000" dirty="0">
                <a:solidFill>
                  <a:srgbClr val="000000"/>
                </a:solidFill>
                <a:ea typeface="Droid Sans Fallback" pitchFamily="2"/>
                <a:cs typeface="Droid Sans Fallback" pitchFamily="2"/>
              </a:rPr>
              <a:t>, distance-dependent POD, POFD; </a:t>
            </a:r>
          </a:p>
          <a:p>
            <a:pPr>
              <a:tabLst>
                <a:tab pos="0" algn="l"/>
                <a:tab pos="829544" algn="l"/>
                <a:tab pos="1659087" algn="l"/>
                <a:tab pos="2488630" algn="l"/>
                <a:tab pos="3318175" algn="l"/>
                <a:tab pos="4147718" algn="l"/>
                <a:tab pos="4977261" algn="l"/>
                <a:tab pos="5806805" algn="l"/>
                <a:tab pos="6636349" algn="l"/>
                <a:tab pos="7465893" algn="l"/>
                <a:tab pos="8295437" algn="l"/>
                <a:tab pos="9124980" algn="l"/>
              </a:tabLst>
              <a:defRPr sz="1800"/>
            </a:pPr>
            <a:r>
              <a:rPr lang="en-US" sz="2000" b="1" dirty="0" err="1">
                <a:solidFill>
                  <a:srgbClr val="000000"/>
                </a:solidFill>
                <a:ea typeface="Droid Sans Fallback" pitchFamily="2"/>
                <a:cs typeface="Droid Sans Fallback" pitchFamily="2"/>
              </a:rPr>
              <a:t>Rezacova</a:t>
            </a:r>
            <a:r>
              <a:rPr lang="en-US" sz="2000" b="1" dirty="0">
                <a:solidFill>
                  <a:srgbClr val="000000"/>
                </a:solidFill>
                <a:ea typeface="Droid Sans Fallback" pitchFamily="2"/>
                <a:cs typeface="Droid Sans Fallback" pitchFamily="2"/>
              </a:rPr>
              <a:t> and Sokol (2005)</a:t>
            </a:r>
            <a:r>
              <a:rPr lang="en-US" sz="2000" dirty="0">
                <a:solidFill>
                  <a:srgbClr val="000000"/>
                </a:solidFill>
                <a:ea typeface="Droid Sans Fallback" pitchFamily="2"/>
                <a:cs typeface="Droid Sans Fallback" pitchFamily="2"/>
              </a:rPr>
              <a:t>, rank RMSE; </a:t>
            </a:r>
            <a:r>
              <a:rPr lang="en-US" sz="2000" b="1" dirty="0">
                <a:solidFill>
                  <a:srgbClr val="000000"/>
                </a:solidFill>
                <a:ea typeface="Droid Sans Fallback" pitchFamily="2"/>
                <a:cs typeface="Droid Sans Fallback" pitchFamily="2"/>
              </a:rPr>
              <a:t>Roberts and Lean (2008)</a:t>
            </a:r>
            <a:r>
              <a:rPr lang="en-US" sz="2000" dirty="0">
                <a:solidFill>
                  <a:srgbClr val="000000"/>
                </a:solidFill>
                <a:ea typeface="Droid Sans Fallback" pitchFamily="2"/>
                <a:cs typeface="Droid Sans Fallback" pitchFamily="2"/>
              </a:rPr>
              <a:t> Fraction Skill Score; </a:t>
            </a:r>
          </a:p>
          <a:p>
            <a:pPr>
              <a:tabLst>
                <a:tab pos="0" algn="l"/>
                <a:tab pos="829544" algn="l"/>
                <a:tab pos="1659087" algn="l"/>
                <a:tab pos="2488630" algn="l"/>
                <a:tab pos="3318175" algn="l"/>
                <a:tab pos="4147718" algn="l"/>
                <a:tab pos="4977261" algn="l"/>
                <a:tab pos="5806805" algn="l"/>
                <a:tab pos="6636349" algn="l"/>
                <a:tab pos="7465893" algn="l"/>
                <a:tab pos="8295437" algn="l"/>
                <a:tab pos="9124980" algn="l"/>
              </a:tabLst>
              <a:defRPr sz="1800"/>
            </a:pPr>
            <a:r>
              <a:rPr lang="en-US" sz="2000" b="1" dirty="0">
                <a:solidFill>
                  <a:srgbClr val="000000"/>
                </a:solidFill>
                <a:ea typeface="Droid Sans Fallback" pitchFamily="2"/>
                <a:cs typeface="Droid Sans Fallback" pitchFamily="2"/>
              </a:rPr>
              <a:t>Theis et al (2005)</a:t>
            </a:r>
            <a:r>
              <a:rPr lang="en-US" sz="2000" dirty="0">
                <a:solidFill>
                  <a:srgbClr val="000000"/>
                </a:solidFill>
                <a:ea typeface="Droid Sans Fallback" pitchFamily="2"/>
                <a:cs typeface="Droid Sans Fallback" pitchFamily="2"/>
              </a:rPr>
              <a:t>; pragmatical approach; </a:t>
            </a:r>
            <a:r>
              <a:rPr lang="en-US" sz="2000" b="1" dirty="0" err="1">
                <a:solidFill>
                  <a:srgbClr val="000000"/>
                </a:solidFill>
                <a:ea typeface="Droid Sans Fallback" pitchFamily="2"/>
                <a:cs typeface="Droid Sans Fallback" pitchFamily="2"/>
              </a:rPr>
              <a:t>Atger</a:t>
            </a:r>
            <a:r>
              <a:rPr lang="en-US" sz="2000" b="1" dirty="0">
                <a:solidFill>
                  <a:srgbClr val="000000"/>
                </a:solidFill>
                <a:ea typeface="Droid Sans Fallback" pitchFamily="2"/>
                <a:cs typeface="Droid Sans Fallback" pitchFamily="2"/>
              </a:rPr>
              <a:t> (2001),</a:t>
            </a:r>
            <a:r>
              <a:rPr lang="en-US" sz="2000" dirty="0">
                <a:solidFill>
                  <a:srgbClr val="000000"/>
                </a:solidFill>
                <a:ea typeface="Droid Sans Fallback" pitchFamily="2"/>
                <a:cs typeface="Droid Sans Fallback" pitchFamily="2"/>
              </a:rPr>
              <a:t> spatial multi-event ROC curve; </a:t>
            </a:r>
          </a:p>
          <a:p>
            <a:pPr>
              <a:tabLst>
                <a:tab pos="0" algn="l"/>
                <a:tab pos="829544" algn="l"/>
                <a:tab pos="1659087" algn="l"/>
                <a:tab pos="2488630" algn="l"/>
                <a:tab pos="3318175" algn="l"/>
                <a:tab pos="4147718" algn="l"/>
                <a:tab pos="4977261" algn="l"/>
                <a:tab pos="5806805" algn="l"/>
                <a:tab pos="6636349" algn="l"/>
                <a:tab pos="7465893" algn="l"/>
                <a:tab pos="8295437" algn="l"/>
                <a:tab pos="9124980" algn="l"/>
              </a:tabLst>
              <a:defRPr sz="1800"/>
            </a:pPr>
            <a:r>
              <a:rPr lang="en-US" sz="2000" b="1" dirty="0" err="1">
                <a:solidFill>
                  <a:srgbClr val="000000"/>
                </a:solidFill>
                <a:ea typeface="Droid Sans Fallback" pitchFamily="2"/>
                <a:cs typeface="Droid Sans Fallback" pitchFamily="2"/>
              </a:rPr>
              <a:t>Marsigli</a:t>
            </a:r>
            <a:r>
              <a:rPr lang="en-US" sz="2000" b="1" dirty="0">
                <a:solidFill>
                  <a:srgbClr val="000000"/>
                </a:solidFill>
                <a:ea typeface="Droid Sans Fallback" pitchFamily="2"/>
                <a:cs typeface="Droid Sans Fallback" pitchFamily="2"/>
              </a:rPr>
              <a:t> et al (2005, 2006)</a:t>
            </a:r>
            <a:r>
              <a:rPr lang="en-US" sz="2000" dirty="0">
                <a:solidFill>
                  <a:srgbClr val="000000"/>
                </a:solidFill>
                <a:ea typeface="Droid Sans Fallback" pitchFamily="2"/>
                <a:cs typeface="Droid Sans Fallback" pitchFamily="2"/>
              </a:rPr>
              <a:t> probabilistic approach.</a:t>
            </a:r>
          </a:p>
        </p:txBody>
      </p:sp>
      <p:sp>
        <p:nvSpPr>
          <p:cNvPr id="178" name="Title 177">
            <a:extLst>
              <a:ext uri="{FF2B5EF4-FFF2-40B4-BE49-F238E27FC236}">
                <a16:creationId xmlns:a16="http://schemas.microsoft.com/office/drawing/2014/main" id="{1D15C1F2-F326-0F16-B1DA-D3C2E4FCA4ED}"/>
              </a:ext>
            </a:extLst>
          </p:cNvPr>
          <p:cNvSpPr txBox="1">
            <a:spLocks noGrp="1"/>
          </p:cNvSpPr>
          <p:nvPr>
            <p:ph type="title" idx="4294967295"/>
          </p:nvPr>
        </p:nvSpPr>
        <p:spPr>
          <a:xfrm>
            <a:off x="1981066" y="221786"/>
            <a:ext cx="8229627" cy="594971"/>
          </a:xfrm>
        </p:spPr>
        <p:txBody>
          <a:bodyPr>
            <a:spAutoFit/>
          </a:bodyPr>
          <a:lstStyle/>
          <a:p>
            <a:pPr lvl="0" algn="ctr"/>
            <a:r>
              <a:rPr lang="en-US" sz="3629" dirty="0" err="1"/>
              <a:t>Neighbourhood</a:t>
            </a:r>
            <a:r>
              <a:rPr lang="en-US" sz="3629" dirty="0"/>
              <a:t> verification</a:t>
            </a:r>
          </a:p>
        </p:txBody>
      </p:sp>
      <p:grpSp>
        <p:nvGrpSpPr>
          <p:cNvPr id="179" name="Group 178">
            <a:extLst>
              <a:ext uri="{FF2B5EF4-FFF2-40B4-BE49-F238E27FC236}">
                <a16:creationId xmlns:a16="http://schemas.microsoft.com/office/drawing/2014/main" id="{16001469-0FA3-B5F7-841A-D65910226135}"/>
              </a:ext>
            </a:extLst>
          </p:cNvPr>
          <p:cNvGrpSpPr/>
          <p:nvPr/>
        </p:nvGrpSpPr>
        <p:grpSpPr>
          <a:xfrm>
            <a:off x="8171792" y="2084602"/>
            <a:ext cx="3336096" cy="2065481"/>
            <a:chOff x="6550737" y="2257200"/>
            <a:chExt cx="2392022" cy="1384560"/>
          </a:xfrm>
        </p:grpSpPr>
        <p:sp>
          <p:nvSpPr>
            <p:cNvPr id="180" name="Freeform 179">
              <a:extLst>
                <a:ext uri="{FF2B5EF4-FFF2-40B4-BE49-F238E27FC236}">
                  <a16:creationId xmlns:a16="http://schemas.microsoft.com/office/drawing/2014/main" id="{7262C050-216B-F506-4371-DD304FC4A4C3}"/>
                </a:ext>
              </a:extLst>
            </p:cNvPr>
            <p:cNvSpPr/>
            <p:nvPr/>
          </p:nvSpPr>
          <p:spPr>
            <a:xfrm>
              <a:off x="7498800" y="3420000"/>
              <a:ext cx="632520" cy="221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18000" tIns="10800" rIns="18000" bIns="10800" anchor="t" anchorCtr="0" compatLnSpc="0">
              <a:spAutoFit/>
            </a:bodyPr>
            <a:lstStyle/>
            <a:p>
              <a:pPr marL="0" marR="0" lvl="0" indent="0" algn="ctr" rtl="0" hangingPunct="0">
                <a:lnSpc>
                  <a:spcPct val="100000"/>
                </a:lnSpc>
                <a:spcBef>
                  <a:spcPts val="873"/>
                </a:spcBef>
                <a:spcAft>
                  <a:spcPts val="0"/>
                </a:spcAft>
                <a:buNone/>
                <a:tabLst/>
              </a:pPr>
              <a:r>
                <a:rPr lang="en-AU" sz="1400" b="0" i="0" u="none" strike="noStrike" kern="1200">
                  <a:ln>
                    <a:noFill/>
                  </a:ln>
                  <a:solidFill>
                    <a:srgbClr val="000000"/>
                  </a:solidFill>
                  <a:latin typeface="Liberation Sans" pitchFamily="18"/>
                  <a:ea typeface="Droid Sans Fallback" pitchFamily="2"/>
                  <a:cs typeface="FreeSans" pitchFamily="2"/>
                </a:rPr>
                <a:t>Rainfall</a:t>
              </a:r>
            </a:p>
          </p:txBody>
        </p:sp>
        <p:sp>
          <p:nvSpPr>
            <p:cNvPr id="181" name="Freeform 180">
              <a:extLst>
                <a:ext uri="{FF2B5EF4-FFF2-40B4-BE49-F238E27FC236}">
                  <a16:creationId xmlns:a16="http://schemas.microsoft.com/office/drawing/2014/main" id="{698B3636-C2C7-48C5-CEF5-361439444647}"/>
                </a:ext>
              </a:extLst>
            </p:cNvPr>
            <p:cNvSpPr/>
            <p:nvPr/>
          </p:nvSpPr>
          <p:spPr>
            <a:xfrm>
              <a:off x="7000199" y="3304440"/>
              <a:ext cx="60480" cy="60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82" name="Freeform 181">
              <a:extLst>
                <a:ext uri="{FF2B5EF4-FFF2-40B4-BE49-F238E27FC236}">
                  <a16:creationId xmlns:a16="http://schemas.microsoft.com/office/drawing/2014/main" id="{9A98BD7E-D0F1-E7B3-8752-2295949E3C28}"/>
                </a:ext>
              </a:extLst>
            </p:cNvPr>
            <p:cNvSpPr/>
            <p:nvPr/>
          </p:nvSpPr>
          <p:spPr>
            <a:xfrm>
              <a:off x="7355519" y="2971440"/>
              <a:ext cx="60840" cy="393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83" name="Freeform 182">
              <a:extLst>
                <a:ext uri="{FF2B5EF4-FFF2-40B4-BE49-F238E27FC236}">
                  <a16:creationId xmlns:a16="http://schemas.microsoft.com/office/drawing/2014/main" id="{877A9294-356C-AA60-DADD-C37F7ECF6ED6}"/>
                </a:ext>
              </a:extLst>
            </p:cNvPr>
            <p:cNvSpPr/>
            <p:nvPr/>
          </p:nvSpPr>
          <p:spPr>
            <a:xfrm>
              <a:off x="7176960" y="3109679"/>
              <a:ext cx="60480" cy="255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84" name="Freeform 183">
              <a:extLst>
                <a:ext uri="{FF2B5EF4-FFF2-40B4-BE49-F238E27FC236}">
                  <a16:creationId xmlns:a16="http://schemas.microsoft.com/office/drawing/2014/main" id="{97B8E459-5614-763A-D58D-7D5538D181C1}"/>
                </a:ext>
              </a:extLst>
            </p:cNvPr>
            <p:cNvSpPr/>
            <p:nvPr/>
          </p:nvSpPr>
          <p:spPr>
            <a:xfrm>
              <a:off x="7531560" y="2634480"/>
              <a:ext cx="61560" cy="730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85" name="Freeform 184">
              <a:extLst>
                <a:ext uri="{FF2B5EF4-FFF2-40B4-BE49-F238E27FC236}">
                  <a16:creationId xmlns:a16="http://schemas.microsoft.com/office/drawing/2014/main" id="{A2F65BC6-B1DF-C7DB-4484-0FE04DE1B1C1}"/>
                </a:ext>
              </a:extLst>
            </p:cNvPr>
            <p:cNvSpPr/>
            <p:nvPr/>
          </p:nvSpPr>
          <p:spPr>
            <a:xfrm>
              <a:off x="7708320" y="2778840"/>
              <a:ext cx="63360" cy="58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86" name="Freeform 185">
              <a:extLst>
                <a:ext uri="{FF2B5EF4-FFF2-40B4-BE49-F238E27FC236}">
                  <a16:creationId xmlns:a16="http://schemas.microsoft.com/office/drawing/2014/main" id="{B4B77274-CDCC-0259-33E6-061FDE1B11BC}"/>
                </a:ext>
              </a:extLst>
            </p:cNvPr>
            <p:cNvSpPr/>
            <p:nvPr/>
          </p:nvSpPr>
          <p:spPr>
            <a:xfrm>
              <a:off x="7887240" y="2778840"/>
              <a:ext cx="60480" cy="58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87" name="Freeform 186">
              <a:extLst>
                <a:ext uri="{FF2B5EF4-FFF2-40B4-BE49-F238E27FC236}">
                  <a16:creationId xmlns:a16="http://schemas.microsoft.com/office/drawing/2014/main" id="{F48495C7-9B4A-AEC1-7AB8-4173231EAEBD}"/>
                </a:ext>
              </a:extLst>
            </p:cNvPr>
            <p:cNvSpPr/>
            <p:nvPr/>
          </p:nvSpPr>
          <p:spPr>
            <a:xfrm>
              <a:off x="8063999" y="3068639"/>
              <a:ext cx="62280" cy="296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88" name="Freeform 187">
              <a:extLst>
                <a:ext uri="{FF2B5EF4-FFF2-40B4-BE49-F238E27FC236}">
                  <a16:creationId xmlns:a16="http://schemas.microsoft.com/office/drawing/2014/main" id="{5A4E3D3F-5947-FB92-DDC9-5DA2ADEDA89A}"/>
                </a:ext>
              </a:extLst>
            </p:cNvPr>
            <p:cNvSpPr/>
            <p:nvPr/>
          </p:nvSpPr>
          <p:spPr>
            <a:xfrm>
              <a:off x="8242560" y="3127679"/>
              <a:ext cx="60480" cy="237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89" name="Freeform 188">
              <a:extLst>
                <a:ext uri="{FF2B5EF4-FFF2-40B4-BE49-F238E27FC236}">
                  <a16:creationId xmlns:a16="http://schemas.microsoft.com/office/drawing/2014/main" id="{602C8B5C-039C-C41A-60A0-B2F083366726}"/>
                </a:ext>
              </a:extLst>
            </p:cNvPr>
            <p:cNvSpPr/>
            <p:nvPr/>
          </p:nvSpPr>
          <p:spPr>
            <a:xfrm>
              <a:off x="8418600" y="3261600"/>
              <a:ext cx="63000" cy="10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99FF"/>
            </a:solid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90" name="Straight Connector 189">
              <a:extLst>
                <a:ext uri="{FF2B5EF4-FFF2-40B4-BE49-F238E27FC236}">
                  <a16:creationId xmlns:a16="http://schemas.microsoft.com/office/drawing/2014/main" id="{FCBF0340-58CD-2BAC-7F9D-577D428550FB}"/>
                </a:ext>
              </a:extLst>
            </p:cNvPr>
            <p:cNvSpPr/>
            <p:nvPr/>
          </p:nvSpPr>
          <p:spPr>
            <a:xfrm>
              <a:off x="6858000" y="3369240"/>
              <a:ext cx="1885679" cy="0"/>
            </a:xfrm>
            <a:prstGeom prst="line">
              <a:avLst/>
            </a:pr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91" name="Straight Connector 190">
              <a:extLst>
                <a:ext uri="{FF2B5EF4-FFF2-40B4-BE49-F238E27FC236}">
                  <a16:creationId xmlns:a16="http://schemas.microsoft.com/office/drawing/2014/main" id="{F712E30A-76EC-D8A2-042A-9887B1C56053}"/>
                </a:ext>
              </a:extLst>
            </p:cNvPr>
            <p:cNvSpPr/>
            <p:nvPr/>
          </p:nvSpPr>
          <p:spPr>
            <a:xfrm flipV="1">
              <a:off x="6858000" y="2428920"/>
              <a:ext cx="0" cy="935640"/>
            </a:xfrm>
            <a:prstGeom prst="line">
              <a:avLst/>
            </a:prstGeom>
            <a:noFill/>
            <a:ln w="9360">
              <a:solidFill>
                <a:srgbClr val="000000"/>
              </a:solidFill>
              <a:prstDash val="solid"/>
              <a:miter/>
            </a:ln>
          </p:spPr>
          <p:txBody>
            <a:bodyPr vert="horz" wrap="non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92" name="Freeform 191">
              <a:extLst>
                <a:ext uri="{FF2B5EF4-FFF2-40B4-BE49-F238E27FC236}">
                  <a16:creationId xmlns:a16="http://schemas.microsoft.com/office/drawing/2014/main" id="{A0E4E823-3325-0BCB-656D-142C3B1CD888}"/>
                </a:ext>
              </a:extLst>
            </p:cNvPr>
            <p:cNvSpPr/>
            <p:nvPr/>
          </p:nvSpPr>
          <p:spPr>
            <a:xfrm rot="5400000">
              <a:off x="6221877" y="2778483"/>
              <a:ext cx="879480" cy="221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18000" tIns="10800" rIns="18000" bIns="10800" anchor="t" anchorCtr="0" compatLnSpc="0">
              <a:spAutoFit/>
            </a:bodyPr>
            <a:lstStyle/>
            <a:p>
              <a:pPr marL="0" marR="0" lvl="0" indent="0" algn="ctr" rtl="0" hangingPunct="0">
                <a:lnSpc>
                  <a:spcPct val="100000"/>
                </a:lnSpc>
                <a:spcBef>
                  <a:spcPts val="873"/>
                </a:spcBef>
                <a:spcAft>
                  <a:spcPts val="0"/>
                </a:spcAft>
                <a:buNone/>
                <a:tabLst/>
              </a:pPr>
              <a:r>
                <a:rPr lang="en-AU" sz="1400" b="0" i="0" u="none" strike="noStrike" kern="1200" dirty="0">
                  <a:ln>
                    <a:noFill/>
                  </a:ln>
                  <a:solidFill>
                    <a:srgbClr val="000000"/>
                  </a:solidFill>
                  <a:latin typeface="Liberation Sans" pitchFamily="18"/>
                  <a:ea typeface="Droid Sans Fallback" pitchFamily="2"/>
                  <a:cs typeface="FreeSans" pitchFamily="2"/>
                </a:rPr>
                <a:t>Frequency</a:t>
              </a:r>
            </a:p>
          </p:txBody>
        </p:sp>
        <p:sp>
          <p:nvSpPr>
            <p:cNvPr id="193" name="Freeform 192">
              <a:extLst>
                <a:ext uri="{FF2B5EF4-FFF2-40B4-BE49-F238E27FC236}">
                  <a16:creationId xmlns:a16="http://schemas.microsoft.com/office/drawing/2014/main" id="{1588D49E-7AE7-D995-4F42-0B7D8F3CC6DD}"/>
                </a:ext>
              </a:extLst>
            </p:cNvPr>
            <p:cNvSpPr/>
            <p:nvPr/>
          </p:nvSpPr>
          <p:spPr>
            <a:xfrm>
              <a:off x="8124840" y="2679120"/>
              <a:ext cx="817919" cy="293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4671DE"/>
                  </a:solidFill>
                  <a:latin typeface="Liberation Sans" pitchFamily="18"/>
                  <a:ea typeface="Droid Sans Fallback" pitchFamily="2"/>
                  <a:cs typeface="FreeSans" pitchFamily="2"/>
                </a:rPr>
                <a:t>forecast</a:t>
              </a:r>
            </a:p>
          </p:txBody>
        </p:sp>
        <p:sp>
          <p:nvSpPr>
            <p:cNvPr id="194" name="Freeform 193">
              <a:extLst>
                <a:ext uri="{FF2B5EF4-FFF2-40B4-BE49-F238E27FC236}">
                  <a16:creationId xmlns:a16="http://schemas.microsoft.com/office/drawing/2014/main" id="{87AC416E-919C-5D65-BF93-D06EA73AA7BE}"/>
                </a:ext>
              </a:extLst>
            </p:cNvPr>
            <p:cNvSpPr/>
            <p:nvPr/>
          </p:nvSpPr>
          <p:spPr>
            <a:xfrm>
              <a:off x="7470000" y="2257200"/>
              <a:ext cx="1104120" cy="293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dirty="0">
                  <a:ln>
                    <a:noFill/>
                  </a:ln>
                  <a:solidFill>
                    <a:srgbClr val="000000"/>
                  </a:solidFill>
                  <a:latin typeface="Liberation Sans" pitchFamily="18"/>
                  <a:ea typeface="Droid Sans Fallback" pitchFamily="2"/>
                  <a:cs typeface="FreeSans" pitchFamily="2"/>
                </a:rPr>
                <a:t>observation</a:t>
              </a:r>
            </a:p>
          </p:txBody>
        </p:sp>
        <p:grpSp>
          <p:nvGrpSpPr>
            <p:cNvPr id="195" name="Group 194">
              <a:extLst>
                <a:ext uri="{FF2B5EF4-FFF2-40B4-BE49-F238E27FC236}">
                  <a16:creationId xmlns:a16="http://schemas.microsoft.com/office/drawing/2014/main" id="{D7F9FD5A-4F3E-BD1A-9788-10627C8C7F2C}"/>
                </a:ext>
              </a:extLst>
            </p:cNvPr>
            <p:cNvGrpSpPr/>
            <p:nvPr/>
          </p:nvGrpSpPr>
          <p:grpSpPr>
            <a:xfrm>
              <a:off x="7063200" y="2606040"/>
              <a:ext cx="1481760" cy="761040"/>
              <a:chOff x="7063200" y="2606040"/>
              <a:chExt cx="1481760" cy="761040"/>
            </a:xfrm>
          </p:grpSpPr>
          <p:sp>
            <p:nvSpPr>
              <p:cNvPr id="196" name="Freeform 195">
                <a:extLst>
                  <a:ext uri="{FF2B5EF4-FFF2-40B4-BE49-F238E27FC236}">
                    <a16:creationId xmlns:a16="http://schemas.microsoft.com/office/drawing/2014/main" id="{608D39C0-26B4-CBDF-8805-F8E290C8B322}"/>
                  </a:ext>
                </a:extLst>
              </p:cNvPr>
              <p:cNvSpPr/>
              <p:nvPr/>
            </p:nvSpPr>
            <p:spPr>
              <a:xfrm>
                <a:off x="7063200" y="3306960"/>
                <a:ext cx="60840" cy="60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97" name="Freeform 196">
                <a:extLst>
                  <a:ext uri="{FF2B5EF4-FFF2-40B4-BE49-F238E27FC236}">
                    <a16:creationId xmlns:a16="http://schemas.microsoft.com/office/drawing/2014/main" id="{FE7F6383-7BC5-5AF5-45FA-FEA9F417FDBA}"/>
                  </a:ext>
                </a:extLst>
              </p:cNvPr>
              <p:cNvSpPr/>
              <p:nvPr/>
            </p:nvSpPr>
            <p:spPr>
              <a:xfrm>
                <a:off x="7418160" y="3017160"/>
                <a:ext cx="66960" cy="349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98" name="Freeform 197">
                <a:extLst>
                  <a:ext uri="{FF2B5EF4-FFF2-40B4-BE49-F238E27FC236}">
                    <a16:creationId xmlns:a16="http://schemas.microsoft.com/office/drawing/2014/main" id="{BE8A4FBB-00D9-80B7-A447-BBF852BB6161}"/>
                  </a:ext>
                </a:extLst>
              </p:cNvPr>
              <p:cNvSpPr/>
              <p:nvPr/>
            </p:nvSpPr>
            <p:spPr>
              <a:xfrm>
                <a:off x="7239600" y="3157559"/>
                <a:ext cx="61200" cy="209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199" name="Freeform 198">
                <a:extLst>
                  <a:ext uri="{FF2B5EF4-FFF2-40B4-BE49-F238E27FC236}">
                    <a16:creationId xmlns:a16="http://schemas.microsoft.com/office/drawing/2014/main" id="{FA6F3E12-87C8-F3A2-44FC-0F61D5DB3078}"/>
                  </a:ext>
                </a:extLst>
              </p:cNvPr>
              <p:cNvSpPr/>
              <p:nvPr/>
            </p:nvSpPr>
            <p:spPr>
              <a:xfrm>
                <a:off x="7594920" y="2698920"/>
                <a:ext cx="60480" cy="66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200" name="Freeform 199">
                <a:extLst>
                  <a:ext uri="{FF2B5EF4-FFF2-40B4-BE49-F238E27FC236}">
                    <a16:creationId xmlns:a16="http://schemas.microsoft.com/office/drawing/2014/main" id="{B84C311C-4A29-C431-3BF3-5B5F422AED92}"/>
                  </a:ext>
                </a:extLst>
              </p:cNvPr>
              <p:cNvSpPr/>
              <p:nvPr/>
            </p:nvSpPr>
            <p:spPr>
              <a:xfrm>
                <a:off x="7771679" y="2606040"/>
                <a:ext cx="62640" cy="761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201" name="Freeform 200">
                <a:extLst>
                  <a:ext uri="{FF2B5EF4-FFF2-40B4-BE49-F238E27FC236}">
                    <a16:creationId xmlns:a16="http://schemas.microsoft.com/office/drawing/2014/main" id="{3F2D44E1-0E0B-59FB-99E2-54CC09921A03}"/>
                  </a:ext>
                </a:extLst>
              </p:cNvPr>
              <p:cNvSpPr/>
              <p:nvPr/>
            </p:nvSpPr>
            <p:spPr>
              <a:xfrm>
                <a:off x="7950240" y="2873160"/>
                <a:ext cx="54720" cy="493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202" name="Freeform 201">
                <a:extLst>
                  <a:ext uri="{FF2B5EF4-FFF2-40B4-BE49-F238E27FC236}">
                    <a16:creationId xmlns:a16="http://schemas.microsoft.com/office/drawing/2014/main" id="{6768484A-3426-32A8-3475-443A1B0F4063}"/>
                  </a:ext>
                </a:extLst>
              </p:cNvPr>
              <p:cNvSpPr/>
              <p:nvPr/>
            </p:nvSpPr>
            <p:spPr>
              <a:xfrm>
                <a:off x="8126280" y="3035520"/>
                <a:ext cx="63360" cy="331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203" name="Freeform 202">
                <a:extLst>
                  <a:ext uri="{FF2B5EF4-FFF2-40B4-BE49-F238E27FC236}">
                    <a16:creationId xmlns:a16="http://schemas.microsoft.com/office/drawing/2014/main" id="{F297ABAA-CAEA-388A-262A-CCFF6600BF8A}"/>
                  </a:ext>
                </a:extLst>
              </p:cNvPr>
              <p:cNvSpPr/>
              <p:nvPr/>
            </p:nvSpPr>
            <p:spPr>
              <a:xfrm>
                <a:off x="8305560" y="3097800"/>
                <a:ext cx="60840" cy="26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sp>
            <p:nvSpPr>
              <p:cNvPr id="204" name="Freeform 203">
                <a:extLst>
                  <a:ext uri="{FF2B5EF4-FFF2-40B4-BE49-F238E27FC236}">
                    <a16:creationId xmlns:a16="http://schemas.microsoft.com/office/drawing/2014/main" id="{5A340712-BEB2-770D-F578-6D42DAB76B4F}"/>
                  </a:ext>
                </a:extLst>
              </p:cNvPr>
              <p:cNvSpPr/>
              <p:nvPr/>
            </p:nvSpPr>
            <p:spPr>
              <a:xfrm>
                <a:off x="8481600" y="3240000"/>
                <a:ext cx="63360" cy="12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roid Sans Fallback" pitchFamily="2"/>
                  <a:cs typeface="FreeSans" pitchFamily="2"/>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8D36-ADEF-6BC1-9851-A8FCC0A008D4}"/>
              </a:ext>
            </a:extLst>
          </p:cNvPr>
          <p:cNvSpPr>
            <a:spLocks noGrp="1"/>
          </p:cNvSpPr>
          <p:nvPr>
            <p:ph type="title"/>
          </p:nvPr>
        </p:nvSpPr>
        <p:spPr>
          <a:xfrm>
            <a:off x="495736" y="184799"/>
            <a:ext cx="10515600" cy="937679"/>
          </a:xfrm>
        </p:spPr>
        <p:txBody>
          <a:bodyPr/>
          <a:lstStyle/>
          <a:p>
            <a:r>
              <a:rPr lang="en-US" dirty="0"/>
              <a:t>Scale Separation methods</a:t>
            </a:r>
          </a:p>
        </p:txBody>
      </p:sp>
      <p:sp>
        <p:nvSpPr>
          <p:cNvPr id="3" name="Text Box 4">
            <a:extLst>
              <a:ext uri="{FF2B5EF4-FFF2-40B4-BE49-F238E27FC236}">
                <a16:creationId xmlns:a16="http://schemas.microsoft.com/office/drawing/2014/main" id="{60056309-1903-A544-CE77-73248BB03755}"/>
              </a:ext>
            </a:extLst>
          </p:cNvPr>
          <p:cNvSpPr txBox="1"/>
          <p:nvPr/>
        </p:nvSpPr>
        <p:spPr>
          <a:xfrm>
            <a:off x="495736" y="2721274"/>
            <a:ext cx="6868276" cy="2125835"/>
          </a:xfrm>
          <a:prstGeom prst="rect">
            <a:avLst/>
          </a:prstGeom>
          <a:noFill/>
          <a:ln w="36720">
            <a:solidFill>
              <a:srgbClr val="000000"/>
            </a:solidFill>
            <a:prstDash val="solid"/>
            <a:round/>
          </a:ln>
        </p:spPr>
        <p:txBody>
          <a:bodyPr vert="horz" wrap="square" lIns="108000" tIns="64800" rIns="108000" bIns="64800" anchor="t" anchorCtr="0" compatLnSpc="0">
            <a:spAutoFit/>
          </a:bodyPr>
          <a:lstStyle/>
          <a:p>
            <a:pPr marL="0" marR="0" lvl="0" indent="0" rtl="0" hangingPunct="1">
              <a:lnSpc>
                <a:spcPct val="100000"/>
              </a:lnSpc>
              <a:spcBef>
                <a:spcPts val="0"/>
              </a:spcBef>
              <a:spcAft>
                <a:spcPts val="0"/>
              </a:spcAft>
              <a:buNone/>
              <a:tabLst/>
            </a:pPr>
            <a:r>
              <a:rPr lang="en-GB" sz="2000" b="0" i="0" u="none" strike="noStrike" kern="1200" spc="0" baseline="0" dirty="0">
                <a:ln>
                  <a:noFill/>
                </a:ln>
                <a:solidFill>
                  <a:srgbClr val="008000"/>
                </a:solidFill>
                <a:latin typeface="Arial" pitchFamily="18"/>
                <a:ea typeface="Droid Sans Fallback" pitchFamily="2"/>
                <a:cs typeface="Droid Sans Fallback" pitchFamily="2"/>
              </a:rPr>
              <a:t>1. Decompose forecast and observation fields into spatial scale components (filters: wavelets, Fourier, DCT, … )</a:t>
            </a:r>
            <a:r>
              <a:rPr lang="hi-IN" sz="2000" b="0" i="0" u="sng" strike="noStrike" kern="1200" spc="0" baseline="0" dirty="0">
                <a:ln>
                  <a:noFill/>
                </a:ln>
                <a:solidFill>
                  <a:srgbClr val="008000"/>
                </a:solidFill>
                <a:uFillTx/>
                <a:latin typeface="Arial" pitchFamily="18"/>
                <a:ea typeface="Droid Sans Fallback" pitchFamily="2"/>
                <a:cs typeface="Droid Sans Fallback" pitchFamily="2"/>
              </a:rPr>
              <a:t>‏</a:t>
            </a:r>
          </a:p>
          <a:p>
            <a:pPr marL="0" marR="0" lvl="0" indent="0" rtl="0" hangingPunct="1">
              <a:lnSpc>
                <a:spcPct val="100000"/>
              </a:lnSpc>
              <a:spcBef>
                <a:spcPts val="0"/>
              </a:spcBef>
              <a:spcAft>
                <a:spcPts val="0"/>
              </a:spcAft>
              <a:buNone/>
              <a:tabLst/>
            </a:pPr>
            <a:r>
              <a:rPr lang="en-GB" sz="2000" b="0" i="0" u="none" strike="noStrike" kern="1200" dirty="0">
                <a:ln>
                  <a:noFill/>
                </a:ln>
                <a:solidFill>
                  <a:srgbClr val="008000"/>
                </a:solidFill>
                <a:latin typeface="Liberation Sans" pitchFamily="18"/>
                <a:ea typeface="Droid Sans Fallback" pitchFamily="2"/>
                <a:cs typeface="FreeSans" pitchFamily="2"/>
              </a:rPr>
              <a:t>2. Perform verification on different scale components, separately (continuous, categorical, probabilistic scores)</a:t>
            </a:r>
          </a:p>
          <a:p>
            <a:pPr marL="0" marR="0" lvl="0" indent="0" rtl="0" hangingPunct="1">
              <a:lnSpc>
                <a:spcPct val="100000"/>
              </a:lnSpc>
              <a:spcBef>
                <a:spcPts val="1423"/>
              </a:spcBef>
              <a:spcAft>
                <a:spcPts val="0"/>
              </a:spcAft>
              <a:buNone/>
              <a:tabLst/>
            </a:pPr>
            <a:r>
              <a:rPr lang="en-GB" sz="2000" b="1" i="0" u="sng" strike="noStrike" kern="1200" spc="0" baseline="0" dirty="0">
                <a:ln>
                  <a:noFill/>
                </a:ln>
                <a:uFillTx/>
                <a:latin typeface="Arial" pitchFamily="18"/>
                <a:ea typeface="Droid Sans Fallback" pitchFamily="2"/>
                <a:cs typeface="Droid Sans Fallback" pitchFamily="2"/>
              </a:rPr>
              <a:t>Rationale:</a:t>
            </a:r>
            <a:r>
              <a:rPr lang="en-GB" sz="2000" b="0" i="0" u="none" strike="noStrike" kern="1200" spc="0" baseline="0" dirty="0">
                <a:ln>
                  <a:noFill/>
                </a:ln>
                <a:latin typeface="Arial" pitchFamily="18"/>
                <a:ea typeface="Droid Sans Fallback" pitchFamily="2"/>
                <a:cs typeface="Droid Sans Fallback" pitchFamily="2"/>
              </a:rPr>
              <a:t> weather phenomena of different spatial scales are governed by different physical processes</a:t>
            </a:r>
          </a:p>
        </p:txBody>
      </p:sp>
      <p:grpSp>
        <p:nvGrpSpPr>
          <p:cNvPr id="4" name="Group 3">
            <a:extLst>
              <a:ext uri="{FF2B5EF4-FFF2-40B4-BE49-F238E27FC236}">
                <a16:creationId xmlns:a16="http://schemas.microsoft.com/office/drawing/2014/main" id="{D70DF6A3-A28A-7B06-5F4E-4F8C83B43428}"/>
              </a:ext>
            </a:extLst>
          </p:cNvPr>
          <p:cNvGrpSpPr/>
          <p:nvPr/>
        </p:nvGrpSpPr>
        <p:grpSpPr>
          <a:xfrm>
            <a:off x="7708157" y="2395980"/>
            <a:ext cx="4228919" cy="4177800"/>
            <a:chOff x="5463720" y="2633400"/>
            <a:chExt cx="4228919" cy="4177800"/>
          </a:xfrm>
        </p:grpSpPr>
        <p:pic>
          <p:nvPicPr>
            <p:cNvPr id="5" name="Picture 3">
              <a:extLst>
                <a:ext uri="{FF2B5EF4-FFF2-40B4-BE49-F238E27FC236}">
                  <a16:creationId xmlns:a16="http://schemas.microsoft.com/office/drawing/2014/main" id="{282A1067-CA6F-9710-71D7-35FDA76C5C8D}"/>
                </a:ext>
              </a:extLst>
            </p:cNvPr>
            <p:cNvPicPr>
              <a:picLocks noChangeAspect="1"/>
            </p:cNvPicPr>
            <p:nvPr/>
          </p:nvPicPr>
          <p:blipFill>
            <a:blip r:embed="rId3"/>
            <a:srcRect/>
            <a:stretch>
              <a:fillRect/>
            </a:stretch>
          </p:blipFill>
          <p:spPr>
            <a:xfrm>
              <a:off x="5463720" y="2633400"/>
              <a:ext cx="4228919" cy="3986280"/>
            </a:xfrm>
            <a:prstGeom prst="rect">
              <a:avLst/>
            </a:prstGeom>
            <a:noFill/>
            <a:ln>
              <a:noFill/>
            </a:ln>
          </p:spPr>
        </p:pic>
        <p:sp>
          <p:nvSpPr>
            <p:cNvPr id="6" name="TextBox 5">
              <a:extLst>
                <a:ext uri="{FF2B5EF4-FFF2-40B4-BE49-F238E27FC236}">
                  <a16:creationId xmlns:a16="http://schemas.microsoft.com/office/drawing/2014/main" id="{96DA4C97-6B9F-D015-5F88-1C38D9A47DCB}"/>
                </a:ext>
              </a:extLst>
            </p:cNvPr>
            <p:cNvSpPr txBox="1"/>
            <p:nvPr/>
          </p:nvSpPr>
          <p:spPr>
            <a:xfrm>
              <a:off x="5577840" y="6492240"/>
              <a:ext cx="4023360" cy="31896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1600" b="0" i="0" u="none" strike="noStrike" kern="1200">
                  <a:ln>
                    <a:noFill/>
                  </a:ln>
                  <a:latin typeface="Liberation Sans" pitchFamily="18"/>
                  <a:ea typeface="Droid Sans Fallback" pitchFamily="2"/>
                  <a:cs typeface="FreeSans" pitchFamily="2"/>
                </a:rPr>
                <a:t>from Jung and Leutbecher (2008)</a:t>
              </a:r>
            </a:p>
          </p:txBody>
        </p:sp>
      </p:grpSp>
      <p:sp>
        <p:nvSpPr>
          <p:cNvPr id="7" name="Rectangle 2">
            <a:extLst>
              <a:ext uri="{FF2B5EF4-FFF2-40B4-BE49-F238E27FC236}">
                <a16:creationId xmlns:a16="http://schemas.microsoft.com/office/drawing/2014/main" id="{FAF36CCE-571F-EB26-813B-61F579F93DDE}"/>
              </a:ext>
            </a:extLst>
          </p:cNvPr>
          <p:cNvSpPr/>
          <p:nvPr/>
        </p:nvSpPr>
        <p:spPr>
          <a:xfrm>
            <a:off x="375862" y="1002091"/>
            <a:ext cx="11440276" cy="1512423"/>
          </a:xfrm>
          <a:prstGeom prst="rect">
            <a:avLst/>
          </a:prstGeom>
          <a:noFill/>
          <a:ln>
            <a:noFill/>
            <a:prstDash val="solid"/>
          </a:ln>
        </p:spPr>
        <p:txBody>
          <a:bodyPr vert="horz" wrap="square" lIns="92160" tIns="46080" rIns="92160" bIns="4608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600" b="1" i="0" u="none" strike="noStrike" kern="1200" spc="0" baseline="0" dirty="0">
                <a:ln>
                  <a:noFill/>
                </a:ln>
                <a:solidFill>
                  <a:srgbClr val="000000"/>
                </a:solidFill>
                <a:latin typeface="Arial" pitchFamily="34"/>
                <a:ea typeface="Droid Sans Fallback" pitchFamily="2"/>
                <a:cs typeface="Droid Sans Fallback" pitchFamily="2"/>
              </a:rPr>
              <a:t>Briggs and Levine (1997)</a:t>
            </a:r>
            <a:r>
              <a:rPr lang="en-US" sz="1600" b="0" i="0" u="none" strike="noStrike" kern="1200" spc="0" baseline="0" dirty="0">
                <a:ln>
                  <a:noFill/>
                </a:ln>
                <a:solidFill>
                  <a:srgbClr val="000000"/>
                </a:solidFill>
                <a:latin typeface="Arial" pitchFamily="34"/>
                <a:ea typeface="Droid Sans Fallback" pitchFamily="2"/>
                <a:cs typeface="Droid Sans Fallback" pitchFamily="2"/>
              </a:rPr>
              <a:t>, wavelet </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cont</a:t>
            </a:r>
            <a:r>
              <a:rPr lang="en-US" sz="1600" b="0" i="0" u="none" strike="noStrike" kern="1200" spc="0" baseline="0" dirty="0">
                <a:ln>
                  <a:noFill/>
                </a:ln>
                <a:solidFill>
                  <a:srgbClr val="000000"/>
                </a:solidFill>
                <a:latin typeface="Arial" pitchFamily="34"/>
                <a:ea typeface="Droid Sans Fallback" pitchFamily="2"/>
                <a:cs typeface="Droid Sans Fallback" pitchFamily="2"/>
              </a:rPr>
              <a:t> (MSE, </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corr</a:t>
            </a:r>
            <a:r>
              <a:rPr lang="en-US" sz="1600" b="0" i="0" u="none" strike="noStrike" kern="1200" spc="0" baseline="0" dirty="0">
                <a:ln>
                  <a:noFill/>
                </a:ln>
                <a:solidFill>
                  <a:srgbClr val="000000"/>
                </a:solidFill>
                <a:latin typeface="Arial" pitchFamily="34"/>
                <a:ea typeface="Droid Sans Fallback" pitchFamily="2"/>
                <a:cs typeface="Droid Sans Fallback" pitchFamily="2"/>
              </a:rPr>
              <a:t>); </a:t>
            </a:r>
            <a:r>
              <a:rPr lang="en-US" sz="1600" b="1" i="0" u="none" strike="noStrike" kern="1200" spc="0" baseline="0" dirty="0">
                <a:ln>
                  <a:noFill/>
                </a:ln>
                <a:solidFill>
                  <a:srgbClr val="000000"/>
                </a:solidFill>
                <a:latin typeface="Arial" pitchFamily="34"/>
                <a:ea typeface="Droid Sans Fallback" pitchFamily="2"/>
                <a:cs typeface="Droid Sans Fallback" pitchFamily="2"/>
              </a:rPr>
              <a:t>Zepeda-Arce et al. (2000), Harris et al. (2001),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Tustison</a:t>
            </a:r>
            <a:r>
              <a:rPr lang="en-US" sz="1600" b="1" i="0" u="none" strike="noStrike" kern="1200" spc="0" baseline="0" dirty="0">
                <a:ln>
                  <a:noFill/>
                </a:ln>
                <a:solidFill>
                  <a:srgbClr val="000000"/>
                </a:solidFill>
                <a:latin typeface="Arial" pitchFamily="34"/>
                <a:ea typeface="Droid Sans Fallback" pitchFamily="2"/>
                <a:cs typeface="Droid Sans Fallback" pitchFamily="2"/>
              </a:rPr>
              <a:t> et al. (2003), </a:t>
            </a:r>
            <a:r>
              <a:rPr lang="en-US" sz="1600" b="0" i="0" u="none" strike="noStrike" kern="1200" spc="0" baseline="0" dirty="0">
                <a:ln>
                  <a:noFill/>
                </a:ln>
                <a:solidFill>
                  <a:srgbClr val="000000"/>
                </a:solidFill>
                <a:latin typeface="Arial" pitchFamily="34"/>
                <a:ea typeface="Droid Sans Fallback" pitchFamily="2"/>
                <a:cs typeface="Droid Sans Fallback" pitchFamily="2"/>
              </a:rPr>
              <a:t>scale invariants parameters;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Casati</a:t>
            </a:r>
            <a:r>
              <a:rPr lang="en-US" sz="1600" b="1" i="0" u="none" strike="noStrike" kern="1200" spc="0" baseline="0" dirty="0">
                <a:ln>
                  <a:noFill/>
                </a:ln>
                <a:solidFill>
                  <a:srgbClr val="000000"/>
                </a:solidFill>
                <a:latin typeface="Arial" pitchFamily="34"/>
                <a:ea typeface="Droid Sans Fallback" pitchFamily="2"/>
                <a:cs typeface="Droid Sans Fallback" pitchFamily="2"/>
              </a:rPr>
              <a:t> et al. (2004),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Casati</a:t>
            </a:r>
            <a:r>
              <a:rPr lang="en-US" sz="1600" b="1" i="0" u="none" strike="noStrike" kern="1200" spc="0" baseline="0" dirty="0">
                <a:ln>
                  <a:noFill/>
                </a:ln>
                <a:solidFill>
                  <a:srgbClr val="000000"/>
                </a:solidFill>
                <a:latin typeface="Arial" pitchFamily="34"/>
                <a:ea typeface="Droid Sans Fallback" pitchFamily="2"/>
                <a:cs typeface="Droid Sans Fallback" pitchFamily="2"/>
              </a:rPr>
              <a:t> (2010)</a:t>
            </a:r>
            <a:r>
              <a:rPr lang="en-US" sz="1600" b="0" i="0" u="none" strike="noStrike" kern="1200" spc="0" baseline="0" dirty="0">
                <a:ln>
                  <a:noFill/>
                </a:ln>
                <a:solidFill>
                  <a:srgbClr val="000000"/>
                </a:solidFill>
                <a:latin typeface="Arial" pitchFamily="34"/>
                <a:ea typeface="Droid Sans Fallback" pitchFamily="2"/>
                <a:cs typeface="Droid Sans Fallback" pitchFamily="2"/>
              </a:rPr>
              <a:t>, wavelet cat (HSS, FBI, scale structure);</a:t>
            </a:r>
            <a:r>
              <a:rPr lang="en-US" sz="1600" dirty="0">
                <a:solidFill>
                  <a:srgbClr val="000000"/>
                </a:solidFill>
                <a:latin typeface="Arial" pitchFamily="34"/>
                <a:ea typeface="Droid Sans Fallback" pitchFamily="2"/>
                <a:cs typeface="Droid Sans Fallback" pitchFamily="2"/>
              </a:rPr>
              <a:t> </a:t>
            </a:r>
            <a:endParaRPr lang="en-US" sz="1600" b="0" i="0" u="none" strike="noStrike" kern="1200" spc="0" baseline="0" dirty="0">
              <a:ln>
                <a:noFill/>
              </a:ln>
              <a:solidFill>
                <a:srgbClr val="000000"/>
              </a:solidFill>
              <a:latin typeface="Arial" pitchFamily="34"/>
              <a:ea typeface="Droid Sans Fallback" pitchFamily="2"/>
              <a:cs typeface="Droid Sans Fallback"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600" b="1" i="0" u="none" strike="noStrike" kern="1200" spc="0" baseline="0" dirty="0" err="1">
                <a:ln>
                  <a:noFill/>
                </a:ln>
                <a:solidFill>
                  <a:srgbClr val="000000"/>
                </a:solidFill>
                <a:latin typeface="Arial" pitchFamily="34"/>
                <a:ea typeface="Droid Sans Fallback" pitchFamily="2"/>
                <a:cs typeface="Droid Sans Fallback" pitchFamily="2"/>
              </a:rPr>
              <a:t>Casati</a:t>
            </a:r>
            <a:r>
              <a:rPr lang="en-US" sz="1600" b="1" i="0" u="none" strike="noStrike" kern="1200" spc="0" baseline="0" dirty="0">
                <a:ln>
                  <a:noFill/>
                </a:ln>
                <a:solidFill>
                  <a:srgbClr val="000000"/>
                </a:solidFill>
                <a:latin typeface="Arial" pitchFamily="34"/>
                <a:ea typeface="Droid Sans Fallback" pitchFamily="2"/>
                <a:cs typeface="Droid Sans Fallback" pitchFamily="2"/>
              </a:rPr>
              <a:t> and Wilson (2007)</a:t>
            </a:r>
            <a:r>
              <a:rPr lang="en-US" sz="1600" b="0" i="0" u="none" strike="noStrike" kern="1200" spc="0" baseline="0" dirty="0">
                <a:ln>
                  <a:noFill/>
                </a:ln>
                <a:solidFill>
                  <a:srgbClr val="000000"/>
                </a:solidFill>
                <a:latin typeface="Arial" pitchFamily="34"/>
                <a:ea typeface="Droid Sans Fallback" pitchFamily="2"/>
                <a:cs typeface="Droid Sans Fallback" pitchFamily="2"/>
              </a:rPr>
              <a:t>, wavelet prob (BSS=</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BSSres-BSSrel</a:t>
            </a:r>
            <a:r>
              <a:rPr lang="en-US" sz="1600" b="0" i="0" u="none" strike="noStrike" kern="1200" spc="0" baseline="0" dirty="0">
                <a:ln>
                  <a:noFill/>
                </a:ln>
                <a:solidFill>
                  <a:srgbClr val="000000"/>
                </a:solidFill>
                <a:latin typeface="Arial" pitchFamily="34"/>
                <a:ea typeface="Droid Sans Fallback" pitchFamily="2"/>
                <a:cs typeface="Droid Sans Fallback" pitchFamily="2"/>
              </a:rPr>
              <a:t>, En2 bias, scale structure); </a:t>
            </a:r>
            <a:r>
              <a:rPr lang="en-US" sz="1600" b="1" i="0" u="none" strike="noStrike" kern="1200" spc="0" baseline="0" dirty="0">
                <a:ln>
                  <a:noFill/>
                </a:ln>
                <a:solidFill>
                  <a:srgbClr val="000000"/>
                </a:solidFill>
                <a:latin typeface="Arial" pitchFamily="34"/>
                <a:ea typeface="Droid Sans Fallback" pitchFamily="2"/>
                <a:cs typeface="Droid Sans Fallback" pitchFamily="2"/>
              </a:rPr>
              <a:t>Jung and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Leutbecher</a:t>
            </a:r>
            <a:r>
              <a:rPr lang="en-US" sz="1600" b="1" i="0" u="none" strike="noStrike" kern="1200" spc="0" baseline="0" dirty="0">
                <a:ln>
                  <a:noFill/>
                </a:ln>
                <a:solidFill>
                  <a:srgbClr val="000000"/>
                </a:solidFill>
                <a:latin typeface="Arial" pitchFamily="34"/>
                <a:ea typeface="Droid Sans Fallback" pitchFamily="2"/>
                <a:cs typeface="Droid Sans Fallback" pitchFamily="2"/>
              </a:rPr>
              <a:t> (2008)</a:t>
            </a:r>
            <a:r>
              <a:rPr lang="en-US" sz="1600" b="0" i="0" u="none" strike="noStrike" kern="1200" spc="0" baseline="0" dirty="0">
                <a:ln>
                  <a:noFill/>
                </a:ln>
                <a:solidFill>
                  <a:srgbClr val="000000"/>
                </a:solidFill>
                <a:latin typeface="Arial" pitchFamily="34"/>
                <a:ea typeface="Droid Sans Fallback" pitchFamily="2"/>
                <a:cs typeface="Droid Sans Fallback" pitchFamily="2"/>
              </a:rPr>
              <a:t>, spherical harmonics, prob (EPS spread-error, BSS, RPSS); </a:t>
            </a:r>
            <a:r>
              <a:rPr lang="en-US" sz="1600" b="1" i="0" u="none" strike="noStrike" kern="1200" spc="0" baseline="0" dirty="0">
                <a:ln>
                  <a:noFill/>
                </a:ln>
                <a:solidFill>
                  <a:srgbClr val="000000"/>
                </a:solidFill>
                <a:latin typeface="Arial" pitchFamily="34"/>
                <a:ea typeface="Droid Sans Fallback" pitchFamily="2"/>
                <a:cs typeface="Droid Sans Fallback" pitchFamily="2"/>
              </a:rPr>
              <a:t>Denis et al. (2002,2003), De Elia et al. (2002)</a:t>
            </a:r>
            <a:r>
              <a:rPr lang="en-US" sz="1600" b="0" i="0" u="none" strike="noStrike" kern="1200" spc="0" baseline="0" dirty="0">
                <a:ln>
                  <a:noFill/>
                </a:ln>
                <a:solidFill>
                  <a:srgbClr val="000000"/>
                </a:solidFill>
                <a:latin typeface="Arial" pitchFamily="34"/>
                <a:ea typeface="Droid Sans Fallback" pitchFamily="2"/>
                <a:cs typeface="Droid Sans Fallback" pitchFamily="2"/>
              </a:rPr>
              <a:t>, discrete cosine transform, </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taylor</a:t>
            </a:r>
            <a:r>
              <a:rPr lang="en-US" sz="1600" b="0" i="0" u="none" strike="noStrike" kern="1200" spc="0" baseline="0" dirty="0">
                <a:ln>
                  <a:noFill/>
                </a:ln>
                <a:solidFill>
                  <a:srgbClr val="000000"/>
                </a:solidFill>
                <a:latin typeface="Arial" pitchFamily="34"/>
                <a:ea typeface="Droid Sans Fallback" pitchFamily="2"/>
                <a:cs typeface="Droid Sans Fallback" pitchFamily="2"/>
              </a:rPr>
              <a:t> </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diag</a:t>
            </a:r>
            <a:r>
              <a:rPr lang="en-US" sz="1600" b="0" i="0" u="none" strike="noStrike" kern="1200" spc="0" baseline="0" dirty="0">
                <a:ln>
                  <a:noFill/>
                </a:ln>
                <a:solidFill>
                  <a:srgbClr val="000000"/>
                </a:solidFill>
                <a:latin typeface="Arial" pitchFamily="34"/>
                <a:ea typeface="Droid Sans Fallback" pitchFamily="2"/>
                <a:cs typeface="Droid Sans Fallback" pitchFamily="2"/>
              </a:rPr>
              <a:t>;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Livina</a:t>
            </a:r>
            <a:r>
              <a:rPr lang="en-US" sz="1600" b="1" i="0" u="none" strike="noStrike" kern="1200" spc="0" baseline="0" dirty="0">
                <a:ln>
                  <a:noFill/>
                </a:ln>
                <a:solidFill>
                  <a:srgbClr val="000000"/>
                </a:solidFill>
                <a:latin typeface="Arial" pitchFamily="34"/>
                <a:ea typeface="Droid Sans Fallback" pitchFamily="2"/>
                <a:cs typeface="Droid Sans Fallback" pitchFamily="2"/>
              </a:rPr>
              <a:t> et al (2008), </a:t>
            </a:r>
            <a:r>
              <a:rPr lang="en-US" sz="1600" b="0" i="0" u="none" strike="noStrike" kern="1200" spc="0" baseline="0" dirty="0">
                <a:ln>
                  <a:noFill/>
                </a:ln>
                <a:solidFill>
                  <a:srgbClr val="000000"/>
                </a:solidFill>
                <a:latin typeface="Arial" pitchFamily="34"/>
                <a:ea typeface="Droid Sans Fallback" pitchFamily="2"/>
                <a:cs typeface="Droid Sans Fallback" pitchFamily="2"/>
              </a:rPr>
              <a:t>wavelet coefficient score.</a:t>
            </a:r>
            <a:r>
              <a:rPr lang="en-US" sz="1600" b="1" i="0" u="none" strike="noStrike" kern="1200" spc="0" baseline="0" dirty="0">
                <a:ln>
                  <a:noFill/>
                </a:ln>
                <a:solidFill>
                  <a:srgbClr val="000000"/>
                </a:solidFill>
                <a:latin typeface="Arial" pitchFamily="34"/>
                <a:ea typeface="Droid Sans Fallback" pitchFamily="2"/>
                <a:cs typeface="Droid Sans Fallback" pitchFamily="2"/>
              </a:rPr>
              <a:t> </a:t>
            </a:r>
            <a:r>
              <a:rPr lang="en-CA" sz="1600" b="1" dirty="0" err="1">
                <a:effectLst/>
                <a:latin typeface="Helvetica" pitchFamily="2" charset="0"/>
              </a:rPr>
              <a:t>Buschow</a:t>
            </a:r>
            <a:r>
              <a:rPr lang="en-CA" sz="1600" b="1" dirty="0">
                <a:latin typeface="Helvetica" pitchFamily="2" charset="0"/>
              </a:rPr>
              <a:t> and </a:t>
            </a:r>
            <a:r>
              <a:rPr lang="en-CA" sz="1600" b="1" dirty="0" err="1">
                <a:effectLst/>
                <a:latin typeface="Helvetica" pitchFamily="2" charset="0"/>
              </a:rPr>
              <a:t>Friederich</a:t>
            </a:r>
            <a:r>
              <a:rPr lang="en-CA" sz="1600" b="1" dirty="0">
                <a:latin typeface="Helvetica" pitchFamily="2" charset="0"/>
              </a:rPr>
              <a:t> </a:t>
            </a:r>
            <a:r>
              <a:rPr lang="en-US" sz="1600" b="1" i="0" u="none" strike="noStrike" kern="1200" spc="0" baseline="0" dirty="0">
                <a:ln>
                  <a:noFill/>
                </a:ln>
                <a:solidFill>
                  <a:srgbClr val="000000"/>
                </a:solidFill>
                <a:latin typeface="Arial" pitchFamily="34"/>
                <a:ea typeface="Droid Sans Fallback" pitchFamily="2"/>
                <a:cs typeface="Droid Sans Fallback" pitchFamily="2"/>
              </a:rPr>
              <a:t>(2020,2021), </a:t>
            </a:r>
            <a:r>
              <a:rPr lang="en-US" sz="1600" i="0" u="none" strike="noStrike" kern="1200" spc="0" baseline="0" dirty="0">
                <a:ln>
                  <a:noFill/>
                </a:ln>
                <a:solidFill>
                  <a:srgbClr val="000000"/>
                </a:solidFill>
                <a:latin typeface="Arial" pitchFamily="34"/>
                <a:ea typeface="Droid Sans Fallback" pitchFamily="2"/>
                <a:cs typeface="Droid Sans Fallback" pitchFamily="2"/>
              </a:rPr>
              <a:t>scale structure, anisotropy, direction, displacement (dual-tree complex wavelet transforms).</a:t>
            </a:r>
          </a:p>
        </p:txBody>
      </p:sp>
      <p:sp>
        <p:nvSpPr>
          <p:cNvPr id="8" name="Text Box 3">
            <a:extLst>
              <a:ext uri="{FF2B5EF4-FFF2-40B4-BE49-F238E27FC236}">
                <a16:creationId xmlns:a16="http://schemas.microsoft.com/office/drawing/2014/main" id="{A35340ED-DAF4-911B-6F08-B1E161F74EAA}"/>
              </a:ext>
            </a:extLst>
          </p:cNvPr>
          <p:cNvSpPr txBox="1"/>
          <p:nvPr/>
        </p:nvSpPr>
        <p:spPr>
          <a:xfrm>
            <a:off x="495736" y="5108449"/>
            <a:ext cx="6868276" cy="1273811"/>
          </a:xfrm>
          <a:prstGeom prst="rect">
            <a:avLst/>
          </a:prstGeom>
          <a:noFill/>
          <a:ln>
            <a:noFill/>
          </a:ln>
        </p:spPr>
        <p:txBody>
          <a:bodyPr vert="horz" wrap="square" lIns="90000" tIns="46800" rIns="90000" bIns="46800" anchor="t" anchorCtr="0" compatLnSpc="0">
            <a:spAutoFit/>
          </a:bodyPr>
          <a:lstStyle/>
          <a:p>
            <a:pPr marL="341280" marR="0" lvl="0" indent="-341280" algn="l" rtl="0" hangingPunct="1">
              <a:lnSpc>
                <a:spcPct val="100000"/>
              </a:lnSpc>
              <a:spcBef>
                <a:spcPts val="0"/>
              </a:spcBef>
              <a:spcAft>
                <a:spcPts val="0"/>
              </a:spcAft>
              <a:buClr>
                <a:srgbClr val="000000"/>
              </a:buClr>
              <a:buSzPct val="80000"/>
              <a:buFont typeface="Wingdings"/>
              <a:buChar char=""/>
              <a:tabLst>
                <a:tab pos="0" algn="l"/>
                <a:tab pos="914400" algn="l"/>
                <a:tab pos="1828799" algn="l"/>
                <a:tab pos="2743200" algn="l"/>
                <a:tab pos="3657600" algn="l"/>
                <a:tab pos="4572000" algn="l"/>
                <a:tab pos="5486400" algn="l"/>
                <a:tab pos="6400800" algn="l"/>
                <a:tab pos="7315200" algn="l"/>
                <a:tab pos="8229600" algn="l"/>
                <a:tab pos="9144000" algn="l"/>
                <a:tab pos="10058399" algn="l"/>
              </a:tabLst>
            </a:pPr>
            <a:r>
              <a:rPr lang="en-US" sz="2000" b="0" i="0" u="none" strike="noStrike" kern="1200" spc="0" baseline="0" dirty="0">
                <a:ln>
                  <a:noFill/>
                </a:ln>
                <a:solidFill>
                  <a:srgbClr val="000000"/>
                </a:solidFill>
                <a:latin typeface="Arial" pitchFamily="18"/>
                <a:ea typeface="Droid Sans Fallback" pitchFamily="2"/>
                <a:cs typeface="Droid Sans Fallback" pitchFamily="2"/>
              </a:rPr>
              <a:t>Assess scale structure</a:t>
            </a:r>
          </a:p>
          <a:p>
            <a:pPr marL="341280" marR="0" lvl="0" indent="-341280" algn="l" rtl="0" hangingPunct="1">
              <a:lnSpc>
                <a:spcPct val="100000"/>
              </a:lnSpc>
              <a:spcBef>
                <a:spcPts val="0"/>
              </a:spcBef>
              <a:spcAft>
                <a:spcPts val="0"/>
              </a:spcAft>
              <a:buClr>
                <a:srgbClr val="000000"/>
              </a:buClr>
              <a:buSzPct val="80000"/>
              <a:buFont typeface="Wingdings"/>
              <a:buChar char=""/>
              <a:tabLst>
                <a:tab pos="0" algn="l"/>
                <a:tab pos="914400" algn="l"/>
                <a:tab pos="1828799" algn="l"/>
                <a:tab pos="2743200" algn="l"/>
                <a:tab pos="3657600" algn="l"/>
                <a:tab pos="4572000" algn="l"/>
                <a:tab pos="5486400" algn="l"/>
                <a:tab pos="6400800" algn="l"/>
                <a:tab pos="7315200" algn="l"/>
                <a:tab pos="8229600" algn="l"/>
                <a:tab pos="9144000" algn="l"/>
                <a:tab pos="10058399" algn="l"/>
              </a:tabLst>
            </a:pPr>
            <a:r>
              <a:rPr lang="en-US" sz="2000" b="0" i="0" u="none" strike="noStrike" kern="1200" spc="0" baseline="0" dirty="0">
                <a:ln>
                  <a:noFill/>
                </a:ln>
                <a:solidFill>
                  <a:srgbClr val="000000"/>
                </a:solidFill>
                <a:latin typeface="Arial" pitchFamily="18"/>
                <a:ea typeface="Droid Sans Fallback" pitchFamily="2"/>
                <a:cs typeface="Droid Sans Fallback" pitchFamily="2"/>
              </a:rPr>
              <a:t>Bias, error and skill on different scales</a:t>
            </a:r>
          </a:p>
          <a:p>
            <a:pPr marL="341280" marR="0" lvl="0" indent="-341280" algn="l" rtl="0" hangingPunct="1">
              <a:lnSpc>
                <a:spcPct val="100000"/>
              </a:lnSpc>
              <a:spcBef>
                <a:spcPts val="0"/>
              </a:spcBef>
              <a:spcAft>
                <a:spcPts val="0"/>
              </a:spcAft>
              <a:buClr>
                <a:srgbClr val="000000"/>
              </a:buClr>
              <a:buSzPct val="80000"/>
              <a:buFont typeface="Wingdings"/>
              <a:buChar char=""/>
              <a:tabLst>
                <a:tab pos="0" algn="l"/>
                <a:tab pos="914400" algn="l"/>
                <a:tab pos="1828799" algn="l"/>
                <a:tab pos="2743200" algn="l"/>
                <a:tab pos="3657600" algn="l"/>
                <a:tab pos="4572000" algn="l"/>
                <a:tab pos="5486400" algn="l"/>
                <a:tab pos="6400800" algn="l"/>
                <a:tab pos="7315200" algn="l"/>
                <a:tab pos="8229600" algn="l"/>
                <a:tab pos="9144000" algn="l"/>
                <a:tab pos="10058399" algn="l"/>
              </a:tabLst>
            </a:pPr>
            <a:r>
              <a:rPr lang="en-US" sz="2000" b="0" i="0" u="none" strike="noStrike" kern="1200" spc="0" baseline="0" dirty="0">
                <a:ln>
                  <a:noFill/>
                </a:ln>
                <a:solidFill>
                  <a:srgbClr val="000000"/>
                </a:solidFill>
                <a:latin typeface="Arial" pitchFamily="18"/>
                <a:ea typeface="Droid Sans Fallback" pitchFamily="2"/>
                <a:cs typeface="Droid Sans Fallback" pitchFamily="2"/>
              </a:rPr>
              <a:t>Scale dependency of forecast predictability (no-skill to skill transition scale)</a:t>
            </a:r>
          </a:p>
        </p:txBody>
      </p:sp>
    </p:spTree>
    <p:extLst>
      <p:ext uri="{BB962C8B-B14F-4D97-AF65-F5344CB8AC3E}">
        <p14:creationId xmlns:p14="http://schemas.microsoft.com/office/powerpoint/2010/main" val="28186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B7F155-AFDB-D3EC-720F-0F9FE8A01ABC}"/>
              </a:ext>
            </a:extLst>
          </p:cNvPr>
          <p:cNvSpPr txBox="1"/>
          <p:nvPr/>
        </p:nvSpPr>
        <p:spPr>
          <a:xfrm>
            <a:off x="500345" y="1300735"/>
            <a:ext cx="5744268" cy="2146983"/>
          </a:xfrm>
          <a:prstGeom prst="rect">
            <a:avLst/>
          </a:prstGeom>
          <a:noFill/>
          <a:ln>
            <a:noFill/>
          </a:ln>
        </p:spPr>
        <p:txBody>
          <a:bodyPr vert="horz" wrap="square" lIns="81646" tIns="40823" rIns="81646" bIns="40823" anchorCtr="0" compatLnSpc="0">
            <a:spAutoFit/>
          </a:bodyPr>
          <a:lstStyle/>
          <a:p>
            <a:pPr hangingPunct="0">
              <a:defRPr sz="2000"/>
            </a:pPr>
            <a:r>
              <a:rPr lang="en-US" sz="2000" b="1" dirty="0">
                <a:solidFill>
                  <a:srgbClr val="000000"/>
                </a:solidFill>
                <a:latin typeface="Arial" pitchFamily="34"/>
                <a:ea typeface="Droid Sans Fallback" pitchFamily="2"/>
                <a:cs typeface="Droid Sans Fallback" pitchFamily="2"/>
              </a:rPr>
              <a:t>Hoffmann et al (1995); </a:t>
            </a:r>
            <a:r>
              <a:rPr lang="en-US" sz="2000" dirty="0">
                <a:solidFill>
                  <a:srgbClr val="000000"/>
                </a:solidFill>
                <a:latin typeface="Arial" pitchFamily="34"/>
                <a:ea typeface="Droid Sans Fallback" pitchFamily="2"/>
                <a:cs typeface="Droid Sans Fallback" pitchFamily="2"/>
              </a:rPr>
              <a:t>Hoffman and </a:t>
            </a:r>
            <a:r>
              <a:rPr lang="en-US" sz="2000" dirty="0" err="1">
                <a:solidFill>
                  <a:srgbClr val="000000"/>
                </a:solidFill>
                <a:latin typeface="Arial" pitchFamily="34"/>
                <a:ea typeface="Droid Sans Fallback" pitchFamily="2"/>
                <a:cs typeface="Droid Sans Fallback" pitchFamily="2"/>
              </a:rPr>
              <a:t>Grassotti</a:t>
            </a:r>
            <a:r>
              <a:rPr lang="en-US" sz="2000" dirty="0">
                <a:solidFill>
                  <a:srgbClr val="000000"/>
                </a:solidFill>
                <a:latin typeface="Arial" pitchFamily="34"/>
                <a:ea typeface="Droid Sans Fallback" pitchFamily="2"/>
                <a:cs typeface="Droid Sans Fallback" pitchFamily="2"/>
              </a:rPr>
              <a:t> (1996), </a:t>
            </a:r>
            <a:r>
              <a:rPr lang="en-US" sz="2000" dirty="0" err="1">
                <a:solidFill>
                  <a:srgbClr val="000000"/>
                </a:solidFill>
                <a:latin typeface="Arial" pitchFamily="34"/>
                <a:ea typeface="Droid Sans Fallback" pitchFamily="2"/>
                <a:cs typeface="Droid Sans Fallback" pitchFamily="2"/>
              </a:rPr>
              <a:t>Nehrkorn</a:t>
            </a:r>
            <a:r>
              <a:rPr lang="en-US" sz="2000" dirty="0">
                <a:solidFill>
                  <a:srgbClr val="000000"/>
                </a:solidFill>
                <a:latin typeface="Arial" pitchFamily="34"/>
                <a:ea typeface="Droid Sans Fallback" pitchFamily="2"/>
                <a:cs typeface="Droid Sans Fallback" pitchFamily="2"/>
              </a:rPr>
              <a:t> et al. (2003); </a:t>
            </a:r>
            <a:r>
              <a:rPr lang="en-US" sz="2000" b="1" dirty="0">
                <a:solidFill>
                  <a:srgbClr val="000000"/>
                </a:solidFill>
                <a:latin typeface="Arial" pitchFamily="34"/>
                <a:ea typeface="Droid Sans Fallback" pitchFamily="2"/>
                <a:cs typeface="Droid Sans Fallback" pitchFamily="2"/>
              </a:rPr>
              <a:t>Brill (2002); </a:t>
            </a:r>
            <a:r>
              <a:rPr lang="en-US" sz="2000" b="1" dirty="0" err="1">
                <a:solidFill>
                  <a:srgbClr val="000000"/>
                </a:solidFill>
                <a:latin typeface="Arial" pitchFamily="34"/>
                <a:ea typeface="Droid Sans Fallback" pitchFamily="2"/>
                <a:cs typeface="Droid Sans Fallback" pitchFamily="2"/>
              </a:rPr>
              <a:t>Germann</a:t>
            </a:r>
            <a:r>
              <a:rPr lang="en-US" sz="2000" b="1" dirty="0">
                <a:solidFill>
                  <a:srgbClr val="000000"/>
                </a:solidFill>
                <a:latin typeface="Arial" pitchFamily="34"/>
                <a:ea typeface="Droid Sans Fallback" pitchFamily="2"/>
                <a:cs typeface="Droid Sans Fallback" pitchFamily="2"/>
              </a:rPr>
              <a:t> and </a:t>
            </a:r>
            <a:r>
              <a:rPr lang="en-US" sz="2000" b="1" dirty="0" err="1">
                <a:solidFill>
                  <a:srgbClr val="000000"/>
                </a:solidFill>
                <a:latin typeface="Arial" pitchFamily="34"/>
                <a:ea typeface="Droid Sans Fallback" pitchFamily="2"/>
                <a:cs typeface="Droid Sans Fallback" pitchFamily="2"/>
              </a:rPr>
              <a:t>Zawadzki</a:t>
            </a:r>
            <a:r>
              <a:rPr lang="en-US" sz="2000" b="1" dirty="0">
                <a:solidFill>
                  <a:srgbClr val="000000"/>
                </a:solidFill>
                <a:latin typeface="Arial" pitchFamily="34"/>
                <a:ea typeface="Droid Sans Fallback" pitchFamily="2"/>
                <a:cs typeface="Droid Sans Fallback" pitchFamily="2"/>
              </a:rPr>
              <a:t> (2002, 2004); </a:t>
            </a:r>
          </a:p>
          <a:p>
            <a:pPr hangingPunct="0">
              <a:defRPr sz="2000"/>
            </a:pPr>
            <a:r>
              <a:rPr lang="en-US" sz="2000" b="1" dirty="0">
                <a:latin typeface="Arial" pitchFamily="34"/>
                <a:ea typeface="Droid Sans Fallback" pitchFamily="2"/>
                <a:cs typeface="FreeSans" pitchFamily="2"/>
              </a:rPr>
              <a:t>Keil and Craig (2007, 2009)</a:t>
            </a:r>
            <a:r>
              <a:rPr lang="en-US" sz="2000" dirty="0">
                <a:latin typeface="Arial" pitchFamily="34"/>
                <a:ea typeface="Droid Sans Fallback" pitchFamily="2"/>
                <a:cs typeface="FreeSans" pitchFamily="2"/>
              </a:rPr>
              <a:t> DAS; </a:t>
            </a:r>
          </a:p>
          <a:p>
            <a:pPr hangingPunct="0">
              <a:defRPr sz="2000"/>
            </a:pPr>
            <a:r>
              <a:rPr lang="en-US" sz="2000" b="1" dirty="0" err="1">
                <a:latin typeface="Arial" pitchFamily="34"/>
                <a:ea typeface="Droid Sans Fallback" pitchFamily="2"/>
                <a:cs typeface="FreeSans" pitchFamily="2"/>
              </a:rPr>
              <a:t>Marzbar</a:t>
            </a:r>
            <a:r>
              <a:rPr lang="en-US" sz="2000" b="1" dirty="0">
                <a:latin typeface="Arial" pitchFamily="34"/>
                <a:ea typeface="Droid Sans Fallback" pitchFamily="2"/>
                <a:cs typeface="FreeSans" pitchFamily="2"/>
              </a:rPr>
              <a:t> and </a:t>
            </a:r>
            <a:r>
              <a:rPr lang="en-US" sz="2000" b="1" dirty="0" err="1">
                <a:latin typeface="Arial" pitchFamily="34"/>
                <a:ea typeface="Droid Sans Fallback" pitchFamily="2"/>
                <a:cs typeface="FreeSans" pitchFamily="2"/>
              </a:rPr>
              <a:t>Sandgathe</a:t>
            </a:r>
            <a:r>
              <a:rPr lang="en-US" sz="2000" b="1" dirty="0">
                <a:latin typeface="Arial" pitchFamily="34"/>
                <a:ea typeface="Droid Sans Fallback" pitchFamily="2"/>
                <a:cs typeface="FreeSans" pitchFamily="2"/>
              </a:rPr>
              <a:t> (2010)</a:t>
            </a:r>
            <a:r>
              <a:rPr lang="en-US" sz="2000" dirty="0">
                <a:latin typeface="Arial" pitchFamily="34"/>
                <a:ea typeface="Droid Sans Fallback" pitchFamily="2"/>
                <a:cs typeface="FreeSans" pitchFamily="2"/>
              </a:rPr>
              <a:t> optical flow; </a:t>
            </a:r>
          </a:p>
          <a:p>
            <a:pPr hangingPunct="0">
              <a:defRPr sz="2000"/>
            </a:pPr>
            <a:r>
              <a:rPr lang="en-US" sz="2000" b="1" dirty="0">
                <a:latin typeface="Arial" pitchFamily="34"/>
                <a:ea typeface="Droid Sans Fallback" pitchFamily="2"/>
                <a:cs typeface="FreeSans" pitchFamily="2"/>
              </a:rPr>
              <a:t>Alexander et al (1999), </a:t>
            </a:r>
            <a:r>
              <a:rPr lang="en-US" sz="2000" b="1" dirty="0" err="1">
                <a:latin typeface="Arial" pitchFamily="34"/>
                <a:ea typeface="Droid Sans Fallback" pitchFamily="2"/>
                <a:cs typeface="FreeSans" pitchFamily="2"/>
              </a:rPr>
              <a:t>Gilleland</a:t>
            </a:r>
            <a:r>
              <a:rPr lang="en-US" sz="2000" b="1" dirty="0">
                <a:latin typeface="Arial" pitchFamily="34"/>
                <a:ea typeface="Droid Sans Fallback" pitchFamily="2"/>
                <a:cs typeface="FreeSans" pitchFamily="2"/>
              </a:rPr>
              <a:t> et al (2010)</a:t>
            </a:r>
            <a:r>
              <a:rPr lang="en-US" sz="2000" dirty="0">
                <a:latin typeface="Arial" pitchFamily="34"/>
                <a:ea typeface="Droid Sans Fallback" pitchFamily="2"/>
                <a:cs typeface="FreeSans" pitchFamily="2"/>
              </a:rPr>
              <a:t> image warping</a:t>
            </a:r>
          </a:p>
        </p:txBody>
      </p:sp>
      <p:sp>
        <p:nvSpPr>
          <p:cNvPr id="3" name="TextBox 2">
            <a:extLst>
              <a:ext uri="{FF2B5EF4-FFF2-40B4-BE49-F238E27FC236}">
                <a16:creationId xmlns:a16="http://schemas.microsoft.com/office/drawing/2014/main" id="{BA83F06A-DB01-7EC5-1DB4-A5004C0885C7}"/>
              </a:ext>
            </a:extLst>
          </p:cNvPr>
          <p:cNvSpPr txBox="1"/>
          <p:nvPr/>
        </p:nvSpPr>
        <p:spPr>
          <a:xfrm>
            <a:off x="500345" y="3817716"/>
            <a:ext cx="5744268" cy="1284349"/>
          </a:xfrm>
          <a:prstGeom prst="rect">
            <a:avLst/>
          </a:prstGeom>
          <a:noFill/>
          <a:ln w="27360">
            <a:solidFill>
              <a:srgbClr val="000000"/>
            </a:solidFill>
            <a:prstDash val="solid"/>
          </a:ln>
        </p:spPr>
        <p:txBody>
          <a:bodyPr vert="horz" wrap="square" lIns="93730" tIns="52907" rIns="93730" bIns="52907" anchorCtr="0" compatLnSpc="0">
            <a:spAutoFit/>
          </a:bodyPr>
          <a:lstStyle/>
          <a:p>
            <a:pPr hangingPunct="0">
              <a:buSzPct val="100000"/>
              <a:buAutoNum type="arabicPeriod"/>
              <a:defRPr sz="2200"/>
            </a:pPr>
            <a:r>
              <a:rPr lang="en-US" sz="1996" dirty="0">
                <a:solidFill>
                  <a:srgbClr val="008000"/>
                </a:solidFill>
                <a:latin typeface="Arial" panose="020B0604020202020204" pitchFamily="34" charset="0"/>
                <a:ea typeface="Droid Sans Fallback" pitchFamily="2"/>
                <a:cs typeface="Arial" panose="020B0604020202020204" pitchFamily="34" charset="0"/>
              </a:rPr>
              <a:t>Use a vector (wind) field to deform the forecast field towards the </a:t>
            </a:r>
            <a:r>
              <a:rPr lang="en-US" sz="1996" dirty="0" err="1">
                <a:solidFill>
                  <a:srgbClr val="008000"/>
                </a:solidFill>
                <a:latin typeface="Arial" panose="020B0604020202020204" pitchFamily="34" charset="0"/>
                <a:ea typeface="Droid Sans Fallback" pitchFamily="2"/>
                <a:cs typeface="Arial" panose="020B0604020202020204" pitchFamily="34" charset="0"/>
              </a:rPr>
              <a:t>obs</a:t>
            </a:r>
            <a:r>
              <a:rPr lang="en-US" sz="1996" dirty="0">
                <a:solidFill>
                  <a:srgbClr val="008000"/>
                </a:solidFill>
                <a:latin typeface="Arial" panose="020B0604020202020204" pitchFamily="34" charset="0"/>
                <a:ea typeface="Droid Sans Fallback" pitchFamily="2"/>
                <a:cs typeface="Arial" panose="020B0604020202020204" pitchFamily="34" charset="0"/>
              </a:rPr>
              <a:t> field</a:t>
            </a:r>
          </a:p>
          <a:p>
            <a:pPr hangingPunct="0">
              <a:buSzPct val="100000"/>
              <a:buAutoNum type="arabicPeriod"/>
              <a:defRPr sz="2200"/>
            </a:pPr>
            <a:r>
              <a:rPr lang="en-US" sz="1996" dirty="0">
                <a:solidFill>
                  <a:srgbClr val="008000"/>
                </a:solidFill>
                <a:latin typeface="Arial" panose="020B0604020202020204" pitchFamily="34" charset="0"/>
                <a:ea typeface="Droid Sans Fallback" pitchFamily="2"/>
                <a:cs typeface="Arial" panose="020B0604020202020204" pitchFamily="34" charset="0"/>
              </a:rPr>
              <a:t>Use an amplitude field to correct intensities of (deformed) forecast field to those of the </a:t>
            </a:r>
            <a:r>
              <a:rPr lang="en-US" sz="1996" dirty="0" err="1">
                <a:solidFill>
                  <a:srgbClr val="008000"/>
                </a:solidFill>
                <a:latin typeface="Arial" panose="020B0604020202020204" pitchFamily="34" charset="0"/>
                <a:ea typeface="Droid Sans Fallback" pitchFamily="2"/>
                <a:cs typeface="Arial" panose="020B0604020202020204" pitchFamily="34" charset="0"/>
              </a:rPr>
              <a:t>obs</a:t>
            </a:r>
            <a:r>
              <a:rPr lang="en-US" sz="1996" dirty="0">
                <a:solidFill>
                  <a:srgbClr val="008000"/>
                </a:solidFill>
                <a:latin typeface="Arial" panose="020B0604020202020204" pitchFamily="34" charset="0"/>
                <a:ea typeface="Droid Sans Fallback" pitchFamily="2"/>
                <a:cs typeface="Arial" panose="020B0604020202020204" pitchFamily="34" charset="0"/>
              </a:rPr>
              <a:t> field</a:t>
            </a:r>
          </a:p>
        </p:txBody>
      </p:sp>
      <p:sp>
        <p:nvSpPr>
          <p:cNvPr id="4" name="TextBox 3">
            <a:extLst>
              <a:ext uri="{FF2B5EF4-FFF2-40B4-BE49-F238E27FC236}">
                <a16:creationId xmlns:a16="http://schemas.microsoft.com/office/drawing/2014/main" id="{6678A1D7-9B33-CE36-9778-C51CED3EC23D}"/>
              </a:ext>
            </a:extLst>
          </p:cNvPr>
          <p:cNvSpPr txBox="1"/>
          <p:nvPr/>
        </p:nvSpPr>
        <p:spPr>
          <a:xfrm>
            <a:off x="408212" y="5472063"/>
            <a:ext cx="11364687" cy="1262253"/>
          </a:xfrm>
          <a:prstGeom prst="rect">
            <a:avLst/>
          </a:prstGeom>
          <a:noFill/>
          <a:ln>
            <a:noFill/>
          </a:ln>
        </p:spPr>
        <p:txBody>
          <a:bodyPr vert="horz" wrap="square" lIns="81646" tIns="40823" rIns="81646" bIns="40823" anchorCtr="0" compatLnSpc="0">
            <a:spAutoFit/>
          </a:bodyPr>
          <a:lstStyle/>
          <a:p>
            <a:pPr marL="342900" indent="-342900" hangingPunct="0">
              <a:buSzPct val="100000"/>
              <a:buFont typeface="Wingdings" pitchFamily="2" charset="2"/>
              <a:buChar char="Ø"/>
              <a:defRPr sz="2000"/>
            </a:pPr>
            <a:r>
              <a:rPr lang="en-US" sz="2000" dirty="0">
                <a:latin typeface="Arial" panose="020B0604020202020204" pitchFamily="34" charset="0"/>
                <a:ea typeface="Droid Sans Fallback" pitchFamily="2"/>
                <a:cs typeface="Arial" panose="020B0604020202020204" pitchFamily="34" charset="0"/>
              </a:rPr>
              <a:t>Vector and amplitude fields provide physically meaningful diagnostic information: feedback for data assimilation and now-casting.</a:t>
            </a:r>
          </a:p>
          <a:p>
            <a:pPr marL="342900" indent="-342900" hangingPunct="0">
              <a:buSzPct val="100000"/>
              <a:buFont typeface="Wingdings" pitchFamily="2" charset="2"/>
              <a:buChar char="Ø"/>
              <a:defRPr sz="2000"/>
            </a:pPr>
            <a:r>
              <a:rPr lang="en-US" sz="2000" dirty="0">
                <a:latin typeface="Arial" panose="020B0604020202020204" pitchFamily="34" charset="0"/>
                <a:ea typeface="Droid Sans Fallback" pitchFamily="2"/>
                <a:cs typeface="Arial" panose="020B0604020202020204" pitchFamily="34" charset="0"/>
              </a:rPr>
              <a:t>Error decomposition is performed on different spectral components: directly inform about small scales uncertainty versus large scale errors.</a:t>
            </a:r>
          </a:p>
        </p:txBody>
      </p:sp>
      <p:pic>
        <p:nvPicPr>
          <p:cNvPr id="5" name="Picture 4">
            <a:extLst>
              <a:ext uri="{FF2B5EF4-FFF2-40B4-BE49-F238E27FC236}">
                <a16:creationId xmlns:a16="http://schemas.microsoft.com/office/drawing/2014/main" id="{6932D320-95A7-0F6B-2A38-0AA4656E428F}"/>
              </a:ext>
            </a:extLst>
          </p:cNvPr>
          <p:cNvPicPr>
            <a:picLocks noChangeAspect="1"/>
          </p:cNvPicPr>
          <p:nvPr/>
        </p:nvPicPr>
        <p:blipFill>
          <a:blip r:embed="rId3">
            <a:lum/>
            <a:alphaModFix/>
          </a:blip>
          <a:srcRect/>
          <a:stretch>
            <a:fillRect/>
          </a:stretch>
        </p:blipFill>
        <p:spPr>
          <a:xfrm>
            <a:off x="6578851" y="94057"/>
            <a:ext cx="5404826" cy="5268854"/>
          </a:xfrm>
          <a:prstGeom prst="rect">
            <a:avLst/>
          </a:prstGeom>
          <a:noFill/>
          <a:ln>
            <a:noFill/>
          </a:ln>
        </p:spPr>
      </p:pic>
      <p:sp>
        <p:nvSpPr>
          <p:cNvPr id="6" name="Title 5">
            <a:extLst>
              <a:ext uri="{FF2B5EF4-FFF2-40B4-BE49-F238E27FC236}">
                <a16:creationId xmlns:a16="http://schemas.microsoft.com/office/drawing/2014/main" id="{9EF5A1D1-3DA4-9AA3-9FDC-14431DD2F696}"/>
              </a:ext>
            </a:extLst>
          </p:cNvPr>
          <p:cNvSpPr txBox="1">
            <a:spLocks noGrp="1"/>
          </p:cNvSpPr>
          <p:nvPr>
            <p:ph type="title" idx="4294967295"/>
          </p:nvPr>
        </p:nvSpPr>
        <p:spPr>
          <a:xfrm>
            <a:off x="210527" y="34434"/>
            <a:ext cx="6449788" cy="1211725"/>
          </a:xfrm>
        </p:spPr>
        <p:txBody>
          <a:bodyPr>
            <a:noAutofit/>
          </a:bodyPr>
          <a:lstStyle/>
          <a:p>
            <a:pPr lvl="0"/>
            <a:r>
              <a:rPr lang="en-US" sz="4000" dirty="0"/>
              <a:t>Field-deformation methods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0DFB2C-94DA-C49E-4205-F3CD1F76916F}"/>
              </a:ext>
            </a:extLst>
          </p:cNvPr>
          <p:cNvSpPr txBox="1">
            <a:spLocks noGrp="1"/>
          </p:cNvSpPr>
          <p:nvPr>
            <p:ph type="title"/>
          </p:nvPr>
        </p:nvSpPr>
        <p:spPr>
          <a:xfrm>
            <a:off x="1944162" y="76095"/>
            <a:ext cx="8458564" cy="747881"/>
          </a:xfrm>
        </p:spPr>
        <p:txBody>
          <a:bodyPr/>
          <a:lstStyle/>
          <a:p>
            <a:pPr>
              <a:tabLst>
                <a:tab pos="0" algn="l"/>
                <a:tab pos="829544" algn="l"/>
                <a:tab pos="1659087" algn="l"/>
                <a:tab pos="2488630" algn="l"/>
                <a:tab pos="3318175" algn="l"/>
                <a:tab pos="4147718" algn="l"/>
                <a:tab pos="4977261" algn="l"/>
                <a:tab pos="5806805" algn="l"/>
                <a:tab pos="6636349" algn="l"/>
                <a:tab pos="7465893" algn="l"/>
                <a:tab pos="8295437" algn="l"/>
                <a:tab pos="9124980" algn="l"/>
              </a:tabLst>
            </a:pPr>
            <a:r>
              <a:rPr lang="en-US" sz="3266" b="1" dirty="0"/>
              <a:t>Distance metrics for binary images</a:t>
            </a:r>
          </a:p>
        </p:txBody>
      </p:sp>
      <p:sp>
        <p:nvSpPr>
          <p:cNvPr id="3" name="Text Box 3">
            <a:extLst>
              <a:ext uri="{FF2B5EF4-FFF2-40B4-BE49-F238E27FC236}">
                <a16:creationId xmlns:a16="http://schemas.microsoft.com/office/drawing/2014/main" id="{9528D9E2-371A-A13F-BD73-8C8B863A4728}"/>
              </a:ext>
            </a:extLst>
          </p:cNvPr>
          <p:cNvSpPr txBox="1"/>
          <p:nvPr/>
        </p:nvSpPr>
        <p:spPr>
          <a:xfrm>
            <a:off x="333506" y="3942642"/>
            <a:ext cx="5342079" cy="2562894"/>
          </a:xfrm>
          <a:prstGeom prst="rect">
            <a:avLst/>
          </a:prstGeom>
          <a:noFill/>
          <a:ln w="19080">
            <a:solidFill>
              <a:srgbClr val="000000"/>
            </a:solidFill>
            <a:prstDash val="solid"/>
            <a:miter/>
          </a:ln>
        </p:spPr>
        <p:txBody>
          <a:bodyPr vert="horz" wrap="square" lIns="81646" tIns="42456" rIns="81646" bIns="42456" anchor="t" anchorCtr="0" compatLnSpc="0">
            <a:spAutoFit/>
          </a:bodyPr>
          <a:lstStyle/>
          <a:p>
            <a:pPr marL="342900" indent="-342900">
              <a:buSzPct val="100000"/>
              <a:buFont typeface="Arial" panose="020B0604020202020204" pitchFamily="34" charset="0"/>
              <a:buChar char="•"/>
              <a:tabLst>
                <a:tab pos="0" algn="l"/>
                <a:tab pos="829544" algn="l"/>
                <a:tab pos="1659087" algn="l"/>
                <a:tab pos="2488630" algn="l"/>
                <a:tab pos="3318175" algn="l"/>
                <a:tab pos="4147718" algn="l"/>
                <a:tab pos="4977261" algn="l"/>
                <a:tab pos="5806805" algn="l"/>
                <a:tab pos="6636349" algn="l"/>
                <a:tab pos="7465893" algn="l"/>
                <a:tab pos="8295437" algn="l"/>
                <a:tab pos="9124980" algn="l"/>
              </a:tabLst>
            </a:pPr>
            <a:r>
              <a:rPr lang="en-US" sz="2400" dirty="0">
                <a:solidFill>
                  <a:srgbClr val="000000"/>
                </a:solidFill>
                <a:latin typeface="Arial" panose="020B0604020202020204" pitchFamily="34" charset="0"/>
                <a:ea typeface="Droid Sans Fallback" pitchFamily="2"/>
                <a:cs typeface="Arial" panose="020B0604020202020204" pitchFamily="34" charset="0"/>
              </a:rPr>
              <a:t>E</a:t>
            </a:r>
            <a:r>
              <a:rPr lang="en-US" sz="2400" dirty="0">
                <a:latin typeface="Arial" panose="020B0604020202020204" pitchFamily="34" charset="0"/>
                <a:ea typeface="Droid Sans Fallback" pitchFamily="2"/>
                <a:cs typeface="Arial" panose="020B0604020202020204" pitchFamily="34" charset="0"/>
              </a:rPr>
              <a:t>valuate distances for all grid-points </a:t>
            </a:r>
          </a:p>
          <a:p>
            <a:pPr marL="342900" indent="-342900">
              <a:buSzPct val="100000"/>
              <a:buFont typeface="Arial" panose="020B0604020202020204" pitchFamily="34" charset="0"/>
              <a:buChar char="•"/>
              <a:tabLst>
                <a:tab pos="0" algn="l"/>
                <a:tab pos="829544" algn="l"/>
                <a:tab pos="1659087" algn="l"/>
                <a:tab pos="2488630" algn="l"/>
                <a:tab pos="3318175" algn="l"/>
                <a:tab pos="4147718" algn="l"/>
                <a:tab pos="4977261" algn="l"/>
                <a:tab pos="5806805" algn="l"/>
                <a:tab pos="6636349" algn="l"/>
                <a:tab pos="7465893" algn="l"/>
                <a:tab pos="8295437" algn="l"/>
                <a:tab pos="9124980" algn="l"/>
              </a:tabLst>
            </a:pPr>
            <a:r>
              <a:rPr lang="en-US" sz="2400" dirty="0">
                <a:solidFill>
                  <a:srgbClr val="000000"/>
                </a:solidFill>
                <a:latin typeface="Arial" panose="020B0604020202020204" pitchFamily="34" charset="0"/>
                <a:ea typeface="Droid Sans Fallback" pitchFamily="2"/>
                <a:cs typeface="Arial" panose="020B0604020202020204" pitchFamily="34" charset="0"/>
              </a:rPr>
              <a:t>Account for distance between objects, and similarity in shapes.</a:t>
            </a:r>
          </a:p>
          <a:p>
            <a:pPr marL="342900" indent="-342900">
              <a:buSzPct val="100000"/>
              <a:buFont typeface="Arial" panose="020B0604020202020204" pitchFamily="34" charset="0"/>
              <a:buChar char="•"/>
              <a:tabLst>
                <a:tab pos="0" algn="l"/>
                <a:tab pos="829544" algn="l"/>
                <a:tab pos="1659087" algn="l"/>
                <a:tab pos="2488630" algn="l"/>
                <a:tab pos="3318175" algn="l"/>
                <a:tab pos="4147718" algn="l"/>
                <a:tab pos="4977261" algn="l"/>
                <a:tab pos="5806805" algn="l"/>
                <a:tab pos="6636349" algn="l"/>
                <a:tab pos="7465893" algn="l"/>
                <a:tab pos="8295437" algn="l"/>
                <a:tab pos="9124980" algn="l"/>
              </a:tabLst>
            </a:pPr>
            <a:r>
              <a:rPr lang="en-US" sz="2400" dirty="0">
                <a:solidFill>
                  <a:srgbClr val="000000"/>
                </a:solidFill>
                <a:latin typeface="Arial" panose="020B0604020202020204" pitchFamily="34" charset="0"/>
                <a:ea typeface="Droid Sans Fallback" pitchFamily="2"/>
                <a:cs typeface="Arial" panose="020B0604020202020204" pitchFamily="34" charset="0"/>
              </a:rPr>
              <a:t>Compare binary images: alternative metrics to be used </a:t>
            </a:r>
            <a:r>
              <a:rPr lang="en-US" sz="2400" dirty="0">
                <a:latin typeface="Arial" panose="020B0604020202020204" pitchFamily="34" charset="0"/>
                <a:ea typeface="Droid Sans Fallback" pitchFamily="2"/>
                <a:cs typeface="Arial" panose="020B0604020202020204" pitchFamily="34" charset="0"/>
              </a:rPr>
              <a:t>along with traditional categorical scores</a:t>
            </a:r>
          </a:p>
        </p:txBody>
      </p:sp>
      <p:sp>
        <p:nvSpPr>
          <p:cNvPr id="4" name="Text Box 11">
            <a:extLst>
              <a:ext uri="{FF2B5EF4-FFF2-40B4-BE49-F238E27FC236}">
                <a16:creationId xmlns:a16="http://schemas.microsoft.com/office/drawing/2014/main" id="{BFC2BED0-6648-38BB-848E-51950036800F}"/>
              </a:ext>
            </a:extLst>
          </p:cNvPr>
          <p:cNvSpPr txBox="1"/>
          <p:nvPr/>
        </p:nvSpPr>
        <p:spPr>
          <a:xfrm>
            <a:off x="6016845" y="4827243"/>
            <a:ext cx="5683361" cy="1678293"/>
          </a:xfrm>
          <a:prstGeom prst="rect">
            <a:avLst/>
          </a:prstGeom>
          <a:noFill/>
          <a:ln>
            <a:noFill/>
          </a:ln>
        </p:spPr>
        <p:txBody>
          <a:bodyPr vert="horz" wrap="square" lIns="81646" tIns="42456" rIns="81646" bIns="42456" anchor="t" anchorCtr="0" compatLnSpc="0">
            <a:spAutoFit/>
          </a:bodyPr>
          <a:lstStyle/>
          <a:p>
            <a:pPr>
              <a:tabLst>
                <a:tab pos="0" algn="l"/>
                <a:tab pos="829544" algn="l"/>
                <a:tab pos="1659087" algn="l"/>
                <a:tab pos="2488630" algn="l"/>
                <a:tab pos="3318175" algn="l"/>
                <a:tab pos="4147718" algn="l"/>
                <a:tab pos="4977261" algn="l"/>
                <a:tab pos="5806805" algn="l"/>
                <a:tab pos="6636349" algn="l"/>
                <a:tab pos="7465893" algn="l"/>
                <a:tab pos="8295437" algn="l"/>
                <a:tab pos="9124980" algn="l"/>
              </a:tabLst>
            </a:pPr>
            <a:r>
              <a:rPr lang="en-US" dirty="0">
                <a:solidFill>
                  <a:schemeClr val="accent6">
                    <a:lumMod val="75000"/>
                  </a:schemeClr>
                </a:solidFill>
                <a:latin typeface="Arial" panose="020B0604020202020204" pitchFamily="34" charset="0"/>
                <a:ea typeface="Droid Sans Fallback" pitchFamily="2"/>
                <a:cs typeface="Arial" panose="020B0604020202020204" pitchFamily="34" charset="0"/>
              </a:rPr>
              <a:t>Image Processing: </a:t>
            </a:r>
            <a:r>
              <a:rPr lang="en-US" b="1" dirty="0">
                <a:latin typeface="Arial" panose="020B0604020202020204" pitchFamily="34" charset="0"/>
                <a:ea typeface="Droid Sans Fallback" pitchFamily="2"/>
                <a:cs typeface="Arial" panose="020B0604020202020204" pitchFamily="34" charset="0"/>
              </a:rPr>
              <a:t>Baddeley (1992); </a:t>
            </a:r>
            <a:r>
              <a:rPr lang="en-US" b="1" kern="1200" dirty="0" err="1">
                <a:latin typeface="Arial" panose="020B0604020202020204" pitchFamily="34" charset="0"/>
                <a:cs typeface="Arial" panose="020B0604020202020204" pitchFamily="34" charset="0"/>
              </a:rPr>
              <a:t>Dubuisson</a:t>
            </a:r>
            <a:r>
              <a:rPr lang="en-US" b="1" kern="1200" dirty="0">
                <a:latin typeface="Arial" panose="020B0604020202020204" pitchFamily="34" charset="0"/>
                <a:cs typeface="Arial" panose="020B0604020202020204" pitchFamily="34" charset="0"/>
              </a:rPr>
              <a:t> and Jain (1994).</a:t>
            </a:r>
            <a:r>
              <a:rPr lang="en-US" b="1" kern="1200" dirty="0">
                <a:solidFill>
                  <a:srgbClr val="FF6600"/>
                </a:solidFill>
                <a:latin typeface="Arial" panose="020B0604020202020204" pitchFamily="34" charset="0"/>
                <a:cs typeface="Arial" panose="020B0604020202020204" pitchFamily="34" charset="0"/>
              </a:rPr>
              <a:t> </a:t>
            </a:r>
            <a:r>
              <a:rPr lang="en-US" dirty="0">
                <a:solidFill>
                  <a:srgbClr val="FF6600"/>
                </a:solidFill>
                <a:latin typeface="Arial" panose="020B0604020202020204" pitchFamily="34" charset="0"/>
                <a:ea typeface="Droid Sans Fallback" pitchFamily="2"/>
                <a:cs typeface="Arial" panose="020B0604020202020204" pitchFamily="34" charset="0"/>
              </a:rPr>
              <a:t>Precipitation: </a:t>
            </a:r>
            <a:r>
              <a:rPr lang="en-US" b="1" dirty="0" err="1">
                <a:solidFill>
                  <a:srgbClr val="000000"/>
                </a:solidFill>
                <a:latin typeface="Arial" panose="020B0604020202020204" pitchFamily="34" charset="0"/>
                <a:ea typeface="Droid Sans Fallback" pitchFamily="2"/>
                <a:cs typeface="Arial" panose="020B0604020202020204" pitchFamily="34" charset="0"/>
              </a:rPr>
              <a:t>Gilleland</a:t>
            </a:r>
            <a:r>
              <a:rPr lang="en-US" b="1" dirty="0">
                <a:solidFill>
                  <a:srgbClr val="000000"/>
                </a:solidFill>
                <a:latin typeface="Arial" panose="020B0604020202020204" pitchFamily="34" charset="0"/>
                <a:ea typeface="Droid Sans Fallback" pitchFamily="2"/>
                <a:cs typeface="Arial" panose="020B0604020202020204" pitchFamily="34" charset="0"/>
              </a:rPr>
              <a:t> et al.(2008, 2011)</a:t>
            </a:r>
            <a:r>
              <a:rPr lang="en-US" dirty="0">
                <a:solidFill>
                  <a:srgbClr val="000000"/>
                </a:solidFill>
                <a:latin typeface="Arial" panose="020B0604020202020204" pitchFamily="34" charset="0"/>
                <a:ea typeface="Droid Sans Fallback" pitchFamily="2"/>
                <a:cs typeface="Arial" panose="020B0604020202020204" pitchFamily="34" charset="0"/>
              </a:rPr>
              <a:t>, Schwedler &amp; Baldwin (2011), Venugopal et al. (2005); Zhu et al (2010), </a:t>
            </a:r>
            <a:r>
              <a:rPr lang="en-US" dirty="0" err="1">
                <a:solidFill>
                  <a:srgbClr val="000000"/>
                </a:solidFill>
                <a:latin typeface="Arial" panose="020B0604020202020204" pitchFamily="34" charset="0"/>
                <a:ea typeface="Droid Sans Fallback" pitchFamily="2"/>
                <a:cs typeface="Arial" panose="020B0604020202020204" pitchFamily="34" charset="0"/>
              </a:rPr>
              <a:t>Aghakouchak</a:t>
            </a:r>
            <a:r>
              <a:rPr lang="en-US" dirty="0">
                <a:solidFill>
                  <a:srgbClr val="000000"/>
                </a:solidFill>
                <a:latin typeface="Arial" panose="020B0604020202020204" pitchFamily="34" charset="0"/>
                <a:ea typeface="Droid Sans Fallback" pitchFamily="2"/>
                <a:cs typeface="Arial" panose="020B0604020202020204" pitchFamily="34" charset="0"/>
              </a:rPr>
              <a:t> et al (2011). </a:t>
            </a:r>
            <a:r>
              <a:rPr lang="en-US" b="1" dirty="0">
                <a:solidFill>
                  <a:srgbClr val="000000"/>
                </a:solidFill>
                <a:latin typeface="Arial" panose="020B0604020202020204" pitchFamily="34" charset="0"/>
                <a:ea typeface="Droid Sans Fallback" pitchFamily="2"/>
                <a:cs typeface="Arial" panose="020B0604020202020204" pitchFamily="34" charset="0"/>
              </a:rPr>
              <a:t>Brunet and Sills (2015). </a:t>
            </a:r>
            <a:r>
              <a:rPr lang="en-US" dirty="0">
                <a:solidFill>
                  <a:srgbClr val="00CCFF"/>
                </a:solidFill>
                <a:latin typeface="Arial" panose="020B0604020202020204" pitchFamily="34" charset="0"/>
                <a:ea typeface="Droid Sans Fallback" pitchFamily="2"/>
                <a:cs typeface="Arial" panose="020B0604020202020204" pitchFamily="34" charset="0"/>
              </a:rPr>
              <a:t>Sea-ice: </a:t>
            </a:r>
            <a:r>
              <a:rPr lang="en-US" dirty="0">
                <a:solidFill>
                  <a:srgbClr val="000000"/>
                </a:solidFill>
                <a:latin typeface="Arial" panose="020B0604020202020204" pitchFamily="34" charset="0"/>
                <a:ea typeface="Droid Sans Fallback" pitchFamily="2"/>
                <a:cs typeface="Arial" panose="020B0604020202020204" pitchFamily="34" charset="0"/>
              </a:rPr>
              <a:t>Heinrichs et al (2006); </a:t>
            </a:r>
            <a:r>
              <a:rPr lang="en-US" b="1" dirty="0" err="1">
                <a:solidFill>
                  <a:srgbClr val="000000"/>
                </a:solidFill>
                <a:latin typeface="Arial" panose="020B0604020202020204" pitchFamily="34" charset="0"/>
                <a:ea typeface="Droid Sans Fallback" pitchFamily="2"/>
                <a:cs typeface="Arial" panose="020B0604020202020204" pitchFamily="34" charset="0"/>
              </a:rPr>
              <a:t>Dukhovskoy</a:t>
            </a:r>
            <a:r>
              <a:rPr lang="en-US" b="1" dirty="0">
                <a:solidFill>
                  <a:srgbClr val="000000"/>
                </a:solidFill>
                <a:latin typeface="Arial" panose="020B0604020202020204" pitchFamily="34" charset="0"/>
                <a:ea typeface="Droid Sans Fallback" pitchFamily="2"/>
                <a:cs typeface="Arial" panose="020B0604020202020204" pitchFamily="34" charset="0"/>
              </a:rPr>
              <a:t> et al (2015)</a:t>
            </a:r>
            <a:r>
              <a:rPr lang="en-US" dirty="0">
                <a:solidFill>
                  <a:srgbClr val="000000"/>
                </a:solidFill>
                <a:latin typeface="Arial" panose="020B0604020202020204" pitchFamily="34" charset="0"/>
                <a:ea typeface="Droid Sans Fallback" pitchFamily="2"/>
                <a:cs typeface="Arial" panose="020B0604020202020204" pitchFamily="34" charset="0"/>
              </a:rPr>
              <a:t>, Hebert et al (2015).</a:t>
            </a:r>
          </a:p>
        </p:txBody>
      </p:sp>
      <p:sp>
        <p:nvSpPr>
          <p:cNvPr id="5" name="TextBox 4">
            <a:extLst>
              <a:ext uri="{FF2B5EF4-FFF2-40B4-BE49-F238E27FC236}">
                <a16:creationId xmlns:a16="http://schemas.microsoft.com/office/drawing/2014/main" id="{0027C688-8D1F-B9D7-F519-A7BE674B986C}"/>
              </a:ext>
            </a:extLst>
          </p:cNvPr>
          <p:cNvSpPr txBox="1"/>
          <p:nvPr/>
        </p:nvSpPr>
        <p:spPr>
          <a:xfrm>
            <a:off x="583373" y="1010468"/>
            <a:ext cx="3591930" cy="2650326"/>
          </a:xfrm>
          <a:prstGeom prst="rect">
            <a:avLst/>
          </a:prstGeom>
          <a:noFill/>
          <a:ln>
            <a:noFill/>
          </a:ln>
        </p:spPr>
        <p:txBody>
          <a:bodyPr vert="horz" wrap="square" lIns="81646" tIns="40823" rIns="81646" bIns="40823" anchorCtr="0" compatLnSpc="0">
            <a:spAutoFit/>
          </a:bodyPr>
          <a:lstStyle/>
          <a:p>
            <a:pPr marL="342900" indent="-342900">
              <a:buSzPct val="45000"/>
              <a:buFont typeface="Wingdings" pitchFamily="2" charset="2"/>
              <a:buChar char="q"/>
              <a:tabLst>
                <a:tab pos="516995" algn="l"/>
                <a:tab pos="1346538" algn="l"/>
                <a:tab pos="2176082" algn="l"/>
                <a:tab pos="3005626" algn="l"/>
                <a:tab pos="3835169" algn="l"/>
                <a:tab pos="4664714" algn="l"/>
                <a:tab pos="5494257" algn="l"/>
                <a:tab pos="6323801" algn="l"/>
                <a:tab pos="7153344" algn="l"/>
                <a:tab pos="7982888" algn="l"/>
                <a:tab pos="8812431" algn="l"/>
              </a:tabLst>
            </a:pPr>
            <a:r>
              <a:rPr lang="en-US" sz="2177" kern="0" dirty="0">
                <a:solidFill>
                  <a:srgbClr val="000000"/>
                </a:solidFill>
                <a:latin typeface="Arial" pitchFamily="18"/>
                <a:ea typeface="Droid Sans Fallback" pitchFamily="2"/>
                <a:cs typeface="Droid Sans Fallback" pitchFamily="2"/>
              </a:rPr>
              <a:t>Average distance</a:t>
            </a:r>
          </a:p>
          <a:p>
            <a:pPr marL="342900" indent="-342900">
              <a:buSzPct val="45000"/>
              <a:buFont typeface="Wingdings" pitchFamily="2" charset="2"/>
              <a:buChar char="q"/>
              <a:tabLst>
                <a:tab pos="516995" algn="l"/>
                <a:tab pos="1346538" algn="l"/>
                <a:tab pos="2176082" algn="l"/>
                <a:tab pos="3005626" algn="l"/>
                <a:tab pos="3835169" algn="l"/>
                <a:tab pos="4664714" algn="l"/>
                <a:tab pos="5494257" algn="l"/>
                <a:tab pos="6323801" algn="l"/>
                <a:tab pos="7153344" algn="l"/>
                <a:tab pos="7982888" algn="l"/>
                <a:tab pos="8812431" algn="l"/>
              </a:tabLst>
            </a:pPr>
            <a:r>
              <a:rPr lang="en-US" sz="2177" kern="0" dirty="0">
                <a:solidFill>
                  <a:srgbClr val="000000"/>
                </a:solidFill>
                <a:latin typeface="Arial" pitchFamily="18"/>
                <a:ea typeface="Droid Sans Fallback" pitchFamily="2"/>
                <a:cs typeface="Droid Sans Fallback" pitchFamily="2"/>
              </a:rPr>
              <a:t>K-mean</a:t>
            </a:r>
          </a:p>
          <a:p>
            <a:pPr marL="342900" indent="-342900">
              <a:buSzPct val="45000"/>
              <a:buFont typeface="Wingdings" pitchFamily="2" charset="2"/>
              <a:buChar char="q"/>
              <a:tabLst>
                <a:tab pos="516995" algn="l"/>
                <a:tab pos="1346538" algn="l"/>
                <a:tab pos="2176082" algn="l"/>
                <a:tab pos="3005626" algn="l"/>
                <a:tab pos="3835169" algn="l"/>
                <a:tab pos="4664714" algn="l"/>
                <a:tab pos="5494257" algn="l"/>
                <a:tab pos="6323801" algn="l"/>
                <a:tab pos="7153344" algn="l"/>
                <a:tab pos="7982888" algn="l"/>
                <a:tab pos="8812431" algn="l"/>
              </a:tabLst>
            </a:pPr>
            <a:r>
              <a:rPr lang="en-US" sz="2177" kern="0" dirty="0">
                <a:solidFill>
                  <a:srgbClr val="000000"/>
                </a:solidFill>
                <a:latin typeface="Arial" pitchFamily="18"/>
                <a:ea typeface="Droid Sans Fallback" pitchFamily="2"/>
                <a:cs typeface="Droid Sans Fallback" pitchFamily="2"/>
              </a:rPr>
              <a:t>Fréchet distance</a:t>
            </a:r>
          </a:p>
          <a:p>
            <a:pPr marL="342900" indent="-342900">
              <a:buSzPct val="45000"/>
              <a:buFont typeface="Wingdings" pitchFamily="2" charset="2"/>
              <a:buChar char="q"/>
              <a:tabLst>
                <a:tab pos="516995" algn="l"/>
                <a:tab pos="1346538" algn="l"/>
                <a:tab pos="2176082" algn="l"/>
                <a:tab pos="3005626" algn="l"/>
                <a:tab pos="3835169" algn="l"/>
                <a:tab pos="4664714" algn="l"/>
                <a:tab pos="5494257" algn="l"/>
                <a:tab pos="6323801" algn="l"/>
                <a:tab pos="7153344" algn="l"/>
                <a:tab pos="7982888" algn="l"/>
                <a:tab pos="8812431" algn="l"/>
              </a:tabLst>
            </a:pPr>
            <a:r>
              <a:rPr lang="en-US" sz="2177" b="1" kern="0" dirty="0" err="1">
                <a:latin typeface="Arial" pitchFamily="18"/>
                <a:ea typeface="Droid Sans Fallback" pitchFamily="2"/>
                <a:cs typeface="Droid Sans Fallback" pitchFamily="2"/>
              </a:rPr>
              <a:t>Hausdorff</a:t>
            </a:r>
            <a:r>
              <a:rPr lang="en-US" sz="2177" b="1" kern="0" dirty="0">
                <a:latin typeface="Arial" pitchFamily="18"/>
                <a:ea typeface="Droid Sans Fallback" pitchFamily="2"/>
                <a:cs typeface="Droid Sans Fallback" pitchFamily="2"/>
              </a:rPr>
              <a:t> metric</a:t>
            </a:r>
          </a:p>
          <a:p>
            <a:pPr marL="800100" lvl="2" indent="-342900">
              <a:buSzPct val="45000"/>
              <a:buFont typeface="Wingdings" pitchFamily="2" charset="2"/>
              <a:buChar char="q"/>
              <a:tabLst>
                <a:tab pos="516995" algn="l"/>
                <a:tab pos="1346538" algn="l"/>
                <a:tab pos="2176082" algn="l"/>
                <a:tab pos="3005626" algn="l"/>
                <a:tab pos="3835169" algn="l"/>
                <a:tab pos="4664714" algn="l"/>
                <a:tab pos="5494257" algn="l"/>
                <a:tab pos="6323801" algn="l"/>
                <a:tab pos="7153344" algn="l"/>
                <a:tab pos="7982888" algn="l"/>
                <a:tab pos="8812431" algn="l"/>
              </a:tabLst>
            </a:pPr>
            <a:r>
              <a:rPr lang="en-US" sz="2177" b="1" kern="0" dirty="0">
                <a:latin typeface="Arial" pitchFamily="18"/>
                <a:ea typeface="Droid Sans Fallback" pitchFamily="2"/>
                <a:cs typeface="Droid Sans Fallback" pitchFamily="2"/>
              </a:rPr>
              <a:t>Modified </a:t>
            </a:r>
            <a:r>
              <a:rPr lang="en-US" sz="2177" b="1" kern="0" dirty="0" err="1">
                <a:latin typeface="Arial" pitchFamily="18"/>
                <a:ea typeface="Droid Sans Fallback" pitchFamily="2"/>
                <a:cs typeface="Droid Sans Fallback" pitchFamily="2"/>
              </a:rPr>
              <a:t>Hausdorff</a:t>
            </a:r>
            <a:endParaRPr lang="en-US" sz="2177" b="1" kern="0" dirty="0">
              <a:latin typeface="Arial" pitchFamily="18"/>
              <a:ea typeface="Droid Sans Fallback" pitchFamily="2"/>
              <a:cs typeface="Droid Sans Fallback" pitchFamily="2"/>
            </a:endParaRPr>
          </a:p>
          <a:p>
            <a:pPr marL="800100" lvl="2" indent="-342900">
              <a:buSzPct val="45000"/>
              <a:buFont typeface="Wingdings" pitchFamily="2" charset="2"/>
              <a:buChar char="q"/>
              <a:tabLst>
                <a:tab pos="516995" algn="l"/>
                <a:tab pos="1346538" algn="l"/>
                <a:tab pos="2176082" algn="l"/>
                <a:tab pos="3005626" algn="l"/>
                <a:tab pos="3835169" algn="l"/>
                <a:tab pos="4664714" algn="l"/>
                <a:tab pos="5494257" algn="l"/>
                <a:tab pos="6323801" algn="l"/>
                <a:tab pos="7153344" algn="l"/>
                <a:tab pos="7982888" algn="l"/>
                <a:tab pos="8812431" algn="l"/>
              </a:tabLst>
            </a:pPr>
            <a:r>
              <a:rPr lang="en-US" sz="2177" b="1" kern="0" dirty="0">
                <a:latin typeface="Arial" pitchFamily="18"/>
                <a:ea typeface="Droid Sans Fallback" pitchFamily="2"/>
                <a:cs typeface="Droid Sans Fallback" pitchFamily="2"/>
              </a:rPr>
              <a:t>Partial </a:t>
            </a:r>
            <a:r>
              <a:rPr lang="en-US" sz="2177" b="1" kern="0" dirty="0" err="1">
                <a:latin typeface="Arial" pitchFamily="18"/>
                <a:ea typeface="Droid Sans Fallback" pitchFamily="2"/>
                <a:cs typeface="Droid Sans Fallback" pitchFamily="2"/>
              </a:rPr>
              <a:t>Hausdorff</a:t>
            </a:r>
            <a:endParaRPr lang="en-US" sz="2177" b="1" kern="0" dirty="0">
              <a:latin typeface="Arial" pitchFamily="18"/>
              <a:ea typeface="Droid Sans Fallback" pitchFamily="2"/>
              <a:cs typeface="Droid Sans Fallback" pitchFamily="2"/>
            </a:endParaRPr>
          </a:p>
          <a:p>
            <a:pPr marL="800100" lvl="1" indent="-342900">
              <a:buSzPct val="45000"/>
              <a:buFont typeface="Wingdings" pitchFamily="2" charset="2"/>
              <a:buChar char="q"/>
              <a:tabLst>
                <a:tab pos="516995" algn="l"/>
                <a:tab pos="1346538" algn="l"/>
                <a:tab pos="2176082" algn="l"/>
                <a:tab pos="3005626" algn="l"/>
                <a:tab pos="3835169" algn="l"/>
                <a:tab pos="4664714" algn="l"/>
                <a:tab pos="5494257" algn="l"/>
                <a:tab pos="6323801" algn="l"/>
                <a:tab pos="7153344" algn="l"/>
                <a:tab pos="7982888" algn="l"/>
                <a:tab pos="8812431" algn="l"/>
              </a:tabLst>
            </a:pPr>
            <a:r>
              <a:rPr lang="en-US" sz="2177" b="1" kern="0" dirty="0">
                <a:latin typeface="Arial" pitchFamily="18"/>
                <a:ea typeface="Droid Sans Fallback" pitchFamily="2"/>
                <a:cs typeface="Droid Sans Fallback" pitchFamily="2"/>
              </a:rPr>
              <a:t>Baddeley metric</a:t>
            </a:r>
          </a:p>
          <a:p>
            <a:pPr marL="342900" indent="-342900">
              <a:buSzPct val="45000"/>
              <a:buFont typeface="Wingdings" pitchFamily="2" charset="2"/>
              <a:buChar char="q"/>
              <a:tabLst>
                <a:tab pos="516995" algn="l"/>
                <a:tab pos="1346538" algn="l"/>
                <a:tab pos="2176082" algn="l"/>
                <a:tab pos="3005626" algn="l"/>
                <a:tab pos="3835169" algn="l"/>
                <a:tab pos="4664714" algn="l"/>
                <a:tab pos="5494257" algn="l"/>
                <a:tab pos="6323801" algn="l"/>
                <a:tab pos="7153344" algn="l"/>
                <a:tab pos="7982888" algn="l"/>
                <a:tab pos="8812431" algn="l"/>
              </a:tabLst>
            </a:pPr>
            <a:r>
              <a:rPr lang="en-US" sz="2177" kern="0" dirty="0">
                <a:solidFill>
                  <a:srgbClr val="000000"/>
                </a:solidFill>
                <a:latin typeface="Arial" pitchFamily="18"/>
                <a:ea typeface="Droid Sans Fallback" pitchFamily="2"/>
                <a:cs typeface="Droid Sans Fallback" pitchFamily="2"/>
              </a:rPr>
              <a:t>Pratts’ figure of merit</a:t>
            </a:r>
          </a:p>
        </p:txBody>
      </p:sp>
      <p:grpSp>
        <p:nvGrpSpPr>
          <p:cNvPr id="26" name="Group 25">
            <a:extLst>
              <a:ext uri="{FF2B5EF4-FFF2-40B4-BE49-F238E27FC236}">
                <a16:creationId xmlns:a16="http://schemas.microsoft.com/office/drawing/2014/main" id="{B1C87510-8CBB-6AA8-F3C4-AAC9DCBB1A4C}"/>
              </a:ext>
            </a:extLst>
          </p:cNvPr>
          <p:cNvGrpSpPr/>
          <p:nvPr/>
        </p:nvGrpSpPr>
        <p:grpSpPr>
          <a:xfrm>
            <a:off x="4175303" y="662156"/>
            <a:ext cx="7524903" cy="4015014"/>
            <a:chOff x="259873" y="887076"/>
            <a:chExt cx="7578000" cy="3827842"/>
          </a:xfrm>
        </p:grpSpPr>
        <p:pic>
          <p:nvPicPr>
            <p:cNvPr id="18" name="Picture 1">
              <a:extLst>
                <a:ext uri="{FF2B5EF4-FFF2-40B4-BE49-F238E27FC236}">
                  <a16:creationId xmlns:a16="http://schemas.microsoft.com/office/drawing/2014/main" id="{869D8AEA-71AE-E0A9-A5A8-61BD7CBA2F22}"/>
                </a:ext>
              </a:extLst>
            </p:cNvPr>
            <p:cNvPicPr>
              <a:picLocks noChangeAspect="1"/>
            </p:cNvPicPr>
            <p:nvPr/>
          </p:nvPicPr>
          <p:blipFill>
            <a:blip r:embed="rId3"/>
            <a:stretch>
              <a:fillRect/>
            </a:stretch>
          </p:blipFill>
          <p:spPr>
            <a:xfrm>
              <a:off x="265038" y="1399642"/>
              <a:ext cx="2059919" cy="1991160"/>
            </a:xfrm>
            <a:prstGeom prst="rect">
              <a:avLst/>
            </a:prstGeom>
            <a:noFill/>
            <a:ln>
              <a:noFill/>
            </a:ln>
          </p:spPr>
        </p:pic>
        <p:pic>
          <p:nvPicPr>
            <p:cNvPr id="19" name="Picture 2">
              <a:extLst>
                <a:ext uri="{FF2B5EF4-FFF2-40B4-BE49-F238E27FC236}">
                  <a16:creationId xmlns:a16="http://schemas.microsoft.com/office/drawing/2014/main" id="{B85961CE-45A8-9884-9ED0-B728E28785D2}"/>
                </a:ext>
              </a:extLst>
            </p:cNvPr>
            <p:cNvPicPr>
              <a:picLocks noChangeAspect="1"/>
            </p:cNvPicPr>
            <p:nvPr/>
          </p:nvPicPr>
          <p:blipFill>
            <a:blip r:embed="rId4"/>
            <a:stretch>
              <a:fillRect/>
            </a:stretch>
          </p:blipFill>
          <p:spPr>
            <a:xfrm>
              <a:off x="3141077" y="1377322"/>
              <a:ext cx="2125800" cy="2002319"/>
            </a:xfrm>
            <a:prstGeom prst="rect">
              <a:avLst/>
            </a:prstGeom>
            <a:noFill/>
            <a:ln>
              <a:noFill/>
            </a:ln>
          </p:spPr>
        </p:pic>
        <p:pic>
          <p:nvPicPr>
            <p:cNvPr id="20" name="Picture 3">
              <a:extLst>
                <a:ext uri="{FF2B5EF4-FFF2-40B4-BE49-F238E27FC236}">
                  <a16:creationId xmlns:a16="http://schemas.microsoft.com/office/drawing/2014/main" id="{62B30FE6-BB49-4553-014E-80E9BA6EEA81}"/>
                </a:ext>
              </a:extLst>
            </p:cNvPr>
            <p:cNvPicPr>
              <a:picLocks noChangeAspect="1"/>
            </p:cNvPicPr>
            <p:nvPr/>
          </p:nvPicPr>
          <p:blipFill>
            <a:blip r:embed="rId5"/>
            <a:stretch>
              <a:fillRect/>
            </a:stretch>
          </p:blipFill>
          <p:spPr>
            <a:xfrm>
              <a:off x="5398277" y="1377322"/>
              <a:ext cx="2131200" cy="2013480"/>
            </a:xfrm>
            <a:prstGeom prst="rect">
              <a:avLst/>
            </a:prstGeom>
            <a:noFill/>
            <a:ln>
              <a:noFill/>
            </a:ln>
          </p:spPr>
        </p:pic>
        <p:grpSp>
          <p:nvGrpSpPr>
            <p:cNvPr id="21" name="Group 20">
              <a:extLst>
                <a:ext uri="{FF2B5EF4-FFF2-40B4-BE49-F238E27FC236}">
                  <a16:creationId xmlns:a16="http://schemas.microsoft.com/office/drawing/2014/main" id="{87BB2892-0505-4D26-B9F6-B90EE6242BDC}"/>
                </a:ext>
              </a:extLst>
            </p:cNvPr>
            <p:cNvGrpSpPr/>
            <p:nvPr/>
          </p:nvGrpSpPr>
          <p:grpSpPr>
            <a:xfrm>
              <a:off x="3332904" y="3378238"/>
              <a:ext cx="4381560" cy="1336680"/>
              <a:chOff x="4150440" y="5391720"/>
              <a:chExt cx="4381560" cy="1336680"/>
            </a:xfrm>
          </p:grpSpPr>
          <p:sp>
            <p:nvSpPr>
              <p:cNvPr id="23" name="Text Box 201">
                <a:extLst>
                  <a:ext uri="{FF2B5EF4-FFF2-40B4-BE49-F238E27FC236}">
                    <a16:creationId xmlns:a16="http://schemas.microsoft.com/office/drawing/2014/main" id="{8F58ED41-F8EB-B74E-137C-633BA1CED9F2}"/>
                  </a:ext>
                </a:extLst>
              </p:cNvPr>
              <p:cNvSpPr txBox="1"/>
              <p:nvPr/>
            </p:nvSpPr>
            <p:spPr>
              <a:xfrm>
                <a:off x="4150440" y="5391720"/>
                <a:ext cx="2190240" cy="642600"/>
              </a:xfrm>
              <a:prstGeom prst="rect">
                <a:avLst/>
              </a:prstGeom>
              <a:noFill/>
              <a:ln w="9360">
                <a:solidFill>
                  <a:srgbClr val="000000"/>
                </a:solidFill>
                <a:prstDash val="solid"/>
                <a:miter/>
              </a:ln>
            </p:spPr>
            <p:txBody>
              <a:bodyPr vert="horz" wrap="square" lIns="90000" tIns="46800" rIns="90000" bIns="46800" anchor="t" anchorCtr="1" compatLnSpc="0">
                <a:spAutoFit/>
              </a:bodyPr>
              <a:lstStyle/>
              <a:p>
                <a:pPr marL="0" marR="0" lvl="0" indent="0" algn="ctr" rtl="0" hangingPunct="1">
                  <a:lnSpc>
                    <a:spcPct val="100000"/>
                  </a:lnSpc>
                  <a:spcBef>
                    <a:spcPts val="125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b="0" i="0" u="none" strike="noStrike" kern="1200" spc="0" baseline="0">
                    <a:ln>
                      <a:noFill/>
                    </a:ln>
                    <a:solidFill>
                      <a:srgbClr val="000000"/>
                    </a:solidFill>
                    <a:latin typeface="Ubuntu" pitchFamily="18"/>
                    <a:ea typeface="Ubuntu" pitchFamily="2"/>
                    <a:cs typeface="Ubuntu" pitchFamily="2"/>
                  </a:rPr>
                  <a:t>Δ</a:t>
                </a:r>
                <a:r>
                  <a:rPr lang="en-US" sz="2000" b="0" i="0" u="none" strike="noStrike" kern="1200" spc="0" baseline="0">
                    <a:ln>
                      <a:noFill/>
                    </a:ln>
                    <a:solidFill>
                      <a:srgbClr val="000000"/>
                    </a:solidFill>
                    <a:latin typeface="Arial" pitchFamily="18"/>
                    <a:ea typeface="Droid Sans Fallback" pitchFamily="2"/>
                    <a:cs typeface="Droid Sans Fallback" pitchFamily="2"/>
                  </a:rPr>
                  <a:t>= 0.5625</a:t>
                </a:r>
              </a:p>
            </p:txBody>
          </p:sp>
          <p:sp>
            <p:nvSpPr>
              <p:cNvPr id="24" name="Text Box 202">
                <a:extLst>
                  <a:ext uri="{FF2B5EF4-FFF2-40B4-BE49-F238E27FC236}">
                    <a16:creationId xmlns:a16="http://schemas.microsoft.com/office/drawing/2014/main" id="{5E447754-CC3D-8C72-7A91-D19F255071A5}"/>
                  </a:ext>
                </a:extLst>
              </p:cNvPr>
              <p:cNvSpPr txBox="1"/>
              <p:nvPr/>
            </p:nvSpPr>
            <p:spPr>
              <a:xfrm>
                <a:off x="6342120" y="5391720"/>
                <a:ext cx="2189880" cy="642600"/>
              </a:xfrm>
              <a:prstGeom prst="rect">
                <a:avLst/>
              </a:prstGeom>
              <a:noFill/>
              <a:ln w="9360">
                <a:solidFill>
                  <a:srgbClr val="000000"/>
                </a:solidFill>
                <a:prstDash val="solid"/>
                <a:miter/>
              </a:ln>
            </p:spPr>
            <p:txBody>
              <a:bodyPr vert="horz" wrap="square" lIns="90000" tIns="46800" rIns="90000" bIns="46800" anchor="t" anchorCtr="1" compatLnSpc="0">
                <a:spAutoFit/>
              </a:bodyPr>
              <a:lstStyle/>
              <a:p>
                <a:pPr marL="0" marR="0" lvl="0" indent="0" algn="ctr" rtl="0" hangingPunct="1">
                  <a:lnSpc>
                    <a:spcPct val="100000"/>
                  </a:lnSpc>
                  <a:spcBef>
                    <a:spcPts val="125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b="0" i="0" u="none" strike="noStrike" kern="1200" spc="0" baseline="0">
                    <a:ln>
                      <a:noFill/>
                    </a:ln>
                    <a:solidFill>
                      <a:srgbClr val="000000"/>
                    </a:solidFill>
                    <a:latin typeface="Ubuntu" pitchFamily="18"/>
                    <a:ea typeface="Ubuntu" pitchFamily="2"/>
                    <a:cs typeface="Ubuntu" pitchFamily="2"/>
                  </a:rPr>
                  <a:t>Δ</a:t>
                </a:r>
                <a:r>
                  <a:rPr lang="en-US" sz="2000" b="0" i="0" u="none" strike="noStrike" kern="1200" spc="0" baseline="0">
                    <a:ln>
                      <a:noFill/>
                    </a:ln>
                    <a:solidFill>
                      <a:srgbClr val="000000"/>
                    </a:solidFill>
                    <a:latin typeface="Arial" pitchFamily="18"/>
                    <a:ea typeface="Droid Sans Fallback" pitchFamily="2"/>
                    <a:cs typeface="Droid Sans Fallback" pitchFamily="2"/>
                  </a:rPr>
                  <a:t>= 0.96875</a:t>
                </a:r>
              </a:p>
            </p:txBody>
          </p:sp>
          <p:sp>
            <p:nvSpPr>
              <p:cNvPr id="25" name="Text Box 203">
                <a:extLst>
                  <a:ext uri="{FF2B5EF4-FFF2-40B4-BE49-F238E27FC236}">
                    <a16:creationId xmlns:a16="http://schemas.microsoft.com/office/drawing/2014/main" id="{BBB4F015-77F4-AA8B-F41D-98F66B26F7E5}"/>
                  </a:ext>
                </a:extLst>
              </p:cNvPr>
              <p:cNvSpPr txBox="1"/>
              <p:nvPr/>
            </p:nvSpPr>
            <p:spPr>
              <a:xfrm>
                <a:off x="4150440" y="6024600"/>
                <a:ext cx="4381560" cy="703800"/>
              </a:xfrm>
              <a:prstGeom prst="rect">
                <a:avLst/>
              </a:prstGeom>
              <a:noFill/>
              <a:ln w="9360">
                <a:solidFill>
                  <a:srgbClr val="000000"/>
                </a:solidFill>
                <a:prstDash val="solid"/>
                <a:miter/>
              </a:ln>
            </p:spPr>
            <p:txBody>
              <a:bodyPr vert="horz" wrap="square" lIns="90000" tIns="46800" rIns="90000" bIns="46800" anchor="t" anchorCtr="1" compatLnSpc="0">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kern="1200" spc="0" baseline="0">
                    <a:ln>
                      <a:noFill/>
                    </a:ln>
                    <a:solidFill>
                      <a:srgbClr val="000000"/>
                    </a:solidFill>
                    <a:latin typeface="Arial" pitchFamily="18"/>
                    <a:ea typeface="Droid Sans Fallback" pitchFamily="2"/>
                    <a:cs typeface="Droid Sans Fallback" pitchFamily="2"/>
                  </a:rPr>
                  <a:t>hits = 9; false alarms = 11;  </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kern="1200" spc="0" baseline="0">
                    <a:ln>
                      <a:noFill/>
                    </a:ln>
                    <a:solidFill>
                      <a:srgbClr val="000000"/>
                    </a:solidFill>
                    <a:latin typeface="Arial" pitchFamily="18"/>
                    <a:ea typeface="Droid Sans Fallback" pitchFamily="2"/>
                    <a:cs typeface="Droid Sans Fallback" pitchFamily="2"/>
                  </a:rPr>
                  <a:t>misses = 7; nils = 37</a:t>
                </a:r>
              </a:p>
            </p:txBody>
          </p:sp>
        </p:grpSp>
        <p:pic>
          <p:nvPicPr>
            <p:cNvPr id="22" name="Picture 21">
              <a:extLst>
                <a:ext uri="{FF2B5EF4-FFF2-40B4-BE49-F238E27FC236}">
                  <a16:creationId xmlns:a16="http://schemas.microsoft.com/office/drawing/2014/main" id="{A980B00E-6762-25BF-E502-DE66972559C2}"/>
                </a:ext>
              </a:extLst>
            </p:cNvPr>
            <p:cNvPicPr>
              <a:picLocks noChangeAspect="1"/>
            </p:cNvPicPr>
            <p:nvPr/>
          </p:nvPicPr>
          <p:blipFill>
            <a:blip r:embed="rId6">
              <a:lum/>
              <a:alphaModFix/>
            </a:blip>
            <a:srcRect/>
            <a:stretch>
              <a:fillRect/>
            </a:stretch>
          </p:blipFill>
          <p:spPr>
            <a:xfrm>
              <a:off x="259873" y="887076"/>
              <a:ext cx="7578000" cy="2377439"/>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8C13E0D-36CB-9233-4E04-131F9133BF8D}"/>
              </a:ext>
            </a:extLst>
          </p:cNvPr>
          <p:cNvSpPr txBox="1">
            <a:spLocks noGrp="1"/>
          </p:cNvSpPr>
          <p:nvPr>
            <p:ph type="title"/>
          </p:nvPr>
        </p:nvSpPr>
        <p:spPr>
          <a:xfrm>
            <a:off x="332122" y="70819"/>
            <a:ext cx="8292005" cy="1066628"/>
          </a:xfrm>
        </p:spPr>
        <p:txBody>
          <a:bodyPr vert="horz" lIns="83606" tIns="41803" rIns="83606" bIns="41803" rtlCol="0" anchor="ctr">
            <a:normAutofit/>
          </a:bodyPr>
          <a:lstStyle/>
          <a:p>
            <a:pPr>
              <a:tabLst>
                <a:tab pos="0" algn="l"/>
                <a:tab pos="829544" algn="l"/>
                <a:tab pos="1659087" algn="l"/>
                <a:tab pos="2488630" algn="l"/>
                <a:tab pos="3318175" algn="l"/>
                <a:tab pos="4147718" algn="l"/>
                <a:tab pos="4977261" algn="l"/>
                <a:tab pos="5806805" algn="l"/>
                <a:tab pos="6636349" algn="l"/>
                <a:tab pos="7465893" algn="l"/>
                <a:tab pos="8295437" algn="l"/>
                <a:tab pos="9124980" algn="l"/>
              </a:tabLst>
            </a:pPr>
            <a:r>
              <a:rPr lang="en-US" sz="4000" dirty="0"/>
              <a:t>Feature-based techniques</a:t>
            </a:r>
          </a:p>
        </p:txBody>
      </p:sp>
      <p:sp>
        <p:nvSpPr>
          <p:cNvPr id="3" name="Rectangle 4">
            <a:extLst>
              <a:ext uri="{FF2B5EF4-FFF2-40B4-BE49-F238E27FC236}">
                <a16:creationId xmlns:a16="http://schemas.microsoft.com/office/drawing/2014/main" id="{699F2836-CE9A-A458-9102-0299933AE4A6}"/>
              </a:ext>
            </a:extLst>
          </p:cNvPr>
          <p:cNvSpPr/>
          <p:nvPr/>
        </p:nvSpPr>
        <p:spPr>
          <a:xfrm>
            <a:off x="277586" y="3491503"/>
            <a:ext cx="11250386" cy="3056518"/>
          </a:xfrm>
          <a:prstGeom prst="rect">
            <a:avLst/>
          </a:prstGeom>
          <a:noFill/>
          <a:ln>
            <a:noFill/>
            <a:prstDash val="solid"/>
          </a:ln>
        </p:spPr>
        <p:txBody>
          <a:bodyPr vert="horz" wrap="square" lIns="83606" tIns="41803" rIns="83606" bIns="41803" anchor="t" anchorCtr="0" compatLnSpc="0">
            <a:spAutoFit/>
          </a:bodyPr>
          <a:lstStyle/>
          <a:p>
            <a:pPr marL="309609" indent="-309609">
              <a:spcBef>
                <a:spcPts val="1134"/>
              </a:spcBef>
              <a:buClr>
                <a:srgbClr val="000000"/>
              </a:buClr>
              <a:buSzPct val="100000"/>
              <a:buAutoNum type="arabicPeriod"/>
              <a:tabLst>
                <a:tab pos="309609" algn="l"/>
                <a:tab pos="1139153" algn="l"/>
                <a:tab pos="1968697" algn="l"/>
                <a:tab pos="2798239" algn="l"/>
                <a:tab pos="3627784" algn="l"/>
                <a:tab pos="4457328" algn="l"/>
                <a:tab pos="5286870" algn="l"/>
                <a:tab pos="6116414" algn="l"/>
                <a:tab pos="6945959" algn="l"/>
                <a:tab pos="7775502" algn="l"/>
                <a:tab pos="8605046" algn="l"/>
                <a:tab pos="9434590" algn="l"/>
              </a:tabLst>
              <a:defRPr sz="1990"/>
            </a:pPr>
            <a:r>
              <a:rPr lang="en-US" sz="2400" dirty="0">
                <a:solidFill>
                  <a:srgbClr val="000000"/>
                </a:solidFill>
                <a:latin typeface="Arial"/>
                <a:ea typeface="Droid Sans Fallback"/>
                <a:cs typeface="Droid Sans Fallback"/>
              </a:rPr>
              <a:t>Identify and isolate (precipitation) </a:t>
            </a:r>
            <a:r>
              <a:rPr lang="en-US" sz="2400" b="1" dirty="0">
                <a:solidFill>
                  <a:srgbClr val="333399"/>
                </a:solidFill>
                <a:latin typeface="Arial"/>
                <a:ea typeface="Droid Sans Fallback"/>
                <a:cs typeface="Droid Sans Fallback"/>
              </a:rPr>
              <a:t>features</a:t>
            </a:r>
            <a:r>
              <a:rPr lang="en-US" sz="2400" dirty="0">
                <a:solidFill>
                  <a:srgbClr val="000000"/>
                </a:solidFill>
                <a:latin typeface="Arial"/>
                <a:ea typeface="Droid Sans Fallback"/>
                <a:cs typeface="Droid Sans Fallback"/>
              </a:rPr>
              <a:t> in forecast and observation fields (thresholding, image processing, composites, cluster analysis)</a:t>
            </a:r>
          </a:p>
          <a:p>
            <a:pPr marL="309609" indent="-309609">
              <a:spcBef>
                <a:spcPts val="1134"/>
              </a:spcBef>
              <a:buClr>
                <a:srgbClr val="000000"/>
              </a:buClr>
              <a:buSzPct val="100000"/>
              <a:buAutoNum type="arabicPeriod"/>
              <a:tabLst>
                <a:tab pos="309609" algn="l"/>
                <a:tab pos="1139153" algn="l"/>
                <a:tab pos="1968697" algn="l"/>
                <a:tab pos="2798239" algn="l"/>
                <a:tab pos="3627784" algn="l"/>
                <a:tab pos="4457328" algn="l"/>
                <a:tab pos="5286870" algn="l"/>
                <a:tab pos="6116414" algn="l"/>
                <a:tab pos="6945959" algn="l"/>
                <a:tab pos="7775502" algn="l"/>
                <a:tab pos="8605046" algn="l"/>
                <a:tab pos="9434590" algn="l"/>
              </a:tabLst>
              <a:defRPr sz="1990"/>
            </a:pPr>
            <a:r>
              <a:rPr lang="en-US" sz="2400" dirty="0">
                <a:solidFill>
                  <a:srgbClr val="000000"/>
                </a:solidFill>
                <a:latin typeface="Arial"/>
                <a:ea typeface="Droid Sans Fallback"/>
                <a:cs typeface="Droid Sans Fallback"/>
              </a:rPr>
              <a:t>assess </a:t>
            </a:r>
            <a:r>
              <a:rPr lang="en-US" sz="2400" dirty="0">
                <a:solidFill>
                  <a:srgbClr val="006666"/>
                </a:solidFill>
                <a:latin typeface="Arial"/>
                <a:ea typeface="Droid Sans Fallback"/>
                <a:cs typeface="Droid Sans Fallback"/>
              </a:rPr>
              <a:t>displacement</a:t>
            </a:r>
            <a:r>
              <a:rPr lang="en-US" sz="2400" dirty="0">
                <a:solidFill>
                  <a:srgbClr val="000000"/>
                </a:solidFill>
                <a:latin typeface="Arial"/>
                <a:ea typeface="Droid Sans Fallback"/>
                <a:cs typeface="Droid Sans Fallback"/>
              </a:rPr>
              <a:t> and </a:t>
            </a:r>
            <a:r>
              <a:rPr lang="en-US" sz="2400" dirty="0">
                <a:solidFill>
                  <a:srgbClr val="FD2009"/>
                </a:solidFill>
                <a:latin typeface="Arial"/>
                <a:ea typeface="Droid Sans Fallback"/>
                <a:cs typeface="Droid Sans Fallback"/>
              </a:rPr>
              <a:t>amount</a:t>
            </a:r>
            <a:r>
              <a:rPr lang="en-US" sz="2400" dirty="0">
                <a:solidFill>
                  <a:srgbClr val="000000"/>
                </a:solidFill>
                <a:latin typeface="Arial"/>
                <a:ea typeface="Droid Sans Fallback"/>
                <a:cs typeface="Droid Sans Fallback"/>
              </a:rPr>
              <a:t> (</a:t>
            </a:r>
            <a:r>
              <a:rPr lang="en-US" sz="2400" dirty="0">
                <a:solidFill>
                  <a:srgbClr val="FF0000"/>
                </a:solidFill>
                <a:latin typeface="Arial"/>
                <a:ea typeface="Droid Sans Fallback"/>
                <a:cs typeface="Droid Sans Fallback"/>
              </a:rPr>
              <a:t>extent</a:t>
            </a:r>
            <a:r>
              <a:rPr lang="en-US" sz="2400" dirty="0">
                <a:solidFill>
                  <a:srgbClr val="000000"/>
                </a:solidFill>
                <a:latin typeface="Arial"/>
                <a:ea typeface="Droid Sans Fallback"/>
                <a:cs typeface="Droid Sans Fallback"/>
              </a:rPr>
              <a:t> and </a:t>
            </a:r>
            <a:r>
              <a:rPr lang="en-US" sz="2400" dirty="0">
                <a:solidFill>
                  <a:srgbClr val="FF0000"/>
                </a:solidFill>
                <a:latin typeface="Arial"/>
                <a:ea typeface="Droid Sans Fallback"/>
                <a:cs typeface="Droid Sans Fallback"/>
              </a:rPr>
              <a:t>intensity</a:t>
            </a:r>
            <a:r>
              <a:rPr lang="en-US" sz="2400" dirty="0">
                <a:solidFill>
                  <a:srgbClr val="000000"/>
                </a:solidFill>
                <a:latin typeface="Arial"/>
                <a:ea typeface="Droid Sans Fallback"/>
                <a:cs typeface="Droid Sans Fallback"/>
              </a:rPr>
              <a:t>) error for each pairs of </a:t>
            </a:r>
            <a:r>
              <a:rPr lang="en-US" sz="2400" dirty="0" err="1">
                <a:solidFill>
                  <a:srgbClr val="000000"/>
                </a:solidFill>
                <a:latin typeface="Arial"/>
                <a:ea typeface="Droid Sans Fallback"/>
                <a:cs typeface="Droid Sans Fallback"/>
              </a:rPr>
              <a:t>obs</a:t>
            </a:r>
            <a:r>
              <a:rPr lang="en-US" sz="2400" dirty="0">
                <a:solidFill>
                  <a:srgbClr val="000000"/>
                </a:solidFill>
                <a:latin typeface="Arial"/>
                <a:ea typeface="Droid Sans Fallback"/>
                <a:cs typeface="Droid Sans Fallback"/>
              </a:rPr>
              <a:t> and forecast features; identify and verify attributes of object pairs (e.g. intensity, area, centroid location); evaluate distance-based contingency tables and categorical scores; perform verification as function of feature size (scale); add time dimension for the </a:t>
            </a:r>
            <a:r>
              <a:rPr lang="en-US" sz="2400" dirty="0" err="1">
                <a:solidFill>
                  <a:srgbClr val="000000"/>
                </a:solidFill>
                <a:latin typeface="Arial"/>
                <a:ea typeface="Droid Sans Fallback"/>
                <a:cs typeface="Droid Sans Fallback"/>
              </a:rPr>
              <a:t>assessement</a:t>
            </a:r>
            <a:r>
              <a:rPr lang="en-US" sz="2400" dirty="0">
                <a:solidFill>
                  <a:srgbClr val="000000"/>
                </a:solidFill>
                <a:latin typeface="Arial"/>
                <a:ea typeface="Droid Sans Fallback"/>
                <a:cs typeface="Droid Sans Fallback"/>
              </a:rPr>
              <a:t> of the </a:t>
            </a:r>
            <a:r>
              <a:rPr lang="en-US" sz="2400" dirty="0">
                <a:solidFill>
                  <a:srgbClr val="008080"/>
                </a:solidFill>
                <a:latin typeface="Arial"/>
                <a:ea typeface="Droid Sans Fallback"/>
                <a:cs typeface="Droid Sans Fallback"/>
              </a:rPr>
              <a:t>timing error</a:t>
            </a:r>
            <a:r>
              <a:rPr lang="en-US" sz="2400" dirty="0">
                <a:solidFill>
                  <a:srgbClr val="000000"/>
                </a:solidFill>
                <a:latin typeface="Arial"/>
                <a:ea typeface="Droid Sans Fallback"/>
                <a:cs typeface="Droid Sans Fallback"/>
              </a:rPr>
              <a:t> of precipitation systems.</a:t>
            </a:r>
          </a:p>
        </p:txBody>
      </p:sp>
      <p:grpSp>
        <p:nvGrpSpPr>
          <p:cNvPr id="4" name="Group 3">
            <a:extLst>
              <a:ext uri="{FF2B5EF4-FFF2-40B4-BE49-F238E27FC236}">
                <a16:creationId xmlns:a16="http://schemas.microsoft.com/office/drawing/2014/main" id="{19EFD2F5-396F-8CD6-6D74-E43D400B37DD}"/>
              </a:ext>
            </a:extLst>
          </p:cNvPr>
          <p:cNvGrpSpPr/>
          <p:nvPr/>
        </p:nvGrpSpPr>
        <p:grpSpPr>
          <a:xfrm>
            <a:off x="7854043" y="343748"/>
            <a:ext cx="3950399" cy="3147491"/>
            <a:chOff x="6708927" y="1346770"/>
            <a:chExt cx="2448019" cy="2645259"/>
          </a:xfrm>
        </p:grpSpPr>
        <p:sp>
          <p:nvSpPr>
            <p:cNvPr id="5" name="Freeform 4">
              <a:extLst>
                <a:ext uri="{FF2B5EF4-FFF2-40B4-BE49-F238E27FC236}">
                  <a16:creationId xmlns:a16="http://schemas.microsoft.com/office/drawing/2014/main" id="{1B101CB7-28B9-9AAE-02DB-76F4FB3BCD60}"/>
                </a:ext>
              </a:extLst>
            </p:cNvPr>
            <p:cNvSpPr/>
            <p:nvPr/>
          </p:nvSpPr>
          <p:spPr>
            <a:xfrm>
              <a:off x="7100999" y="1679759"/>
              <a:ext cx="1580760" cy="1948680"/>
            </a:xfrm>
            <a:custGeom>
              <a:avLst/>
              <a:gdLst>
                <a:gd name="f0" fmla="val 360"/>
                <a:gd name="f1" fmla="val 0"/>
                <a:gd name="f2" fmla="val 1632"/>
                <a:gd name="f3" fmla="val 1618"/>
                <a:gd name="f4" fmla="val 648"/>
                <a:gd name="f5" fmla="val 142"/>
                <a:gd name="f6" fmla="val 636"/>
                <a:gd name="f7" fmla="val 134"/>
                <a:gd name="f8" fmla="val 626"/>
                <a:gd name="f9" fmla="val 119"/>
                <a:gd name="f10" fmla="val 612"/>
                <a:gd name="f11" fmla="val 114"/>
                <a:gd name="f12" fmla="val 573"/>
                <a:gd name="f13" fmla="val 100"/>
                <a:gd name="f14" fmla="val 532"/>
                <a:gd name="f15" fmla="val 96"/>
                <a:gd name="f16" fmla="val 492"/>
                <a:gd name="f17" fmla="val 86"/>
                <a:gd name="f18" fmla="val 431"/>
                <a:gd name="f19" fmla="val 88"/>
                <a:gd name="f20" fmla="val 386"/>
                <a:gd name="f21" fmla="val 84"/>
                <a:gd name="f22" fmla="val 332"/>
                <a:gd name="f23" fmla="val 98"/>
                <a:gd name="f24" fmla="val 321"/>
                <a:gd name="f25" fmla="val 105"/>
                <a:gd name="f26" fmla="val 308"/>
                <a:gd name="f27" fmla="val 113"/>
                <a:gd name="f28" fmla="val 296"/>
                <a:gd name="f29" fmla="val 118"/>
                <a:gd name="f30" fmla="val 288"/>
                <a:gd name="f31" fmla="val 121"/>
                <a:gd name="f32" fmla="val 280"/>
                <a:gd name="f33" fmla="val 123"/>
                <a:gd name="f34" fmla="val 272"/>
                <a:gd name="f35" fmla="val 126"/>
                <a:gd name="f36" fmla="val 268"/>
                <a:gd name="f37" fmla="val 127"/>
                <a:gd name="f38" fmla="val 260"/>
                <a:gd name="f39" fmla="val 130"/>
                <a:gd name="f40" fmla="val 235"/>
                <a:gd name="f41" fmla="val 168"/>
                <a:gd name="f42" fmla="val 207"/>
                <a:gd name="f43" fmla="val 208"/>
                <a:gd name="f44" fmla="val 188"/>
                <a:gd name="f45" fmla="val 250"/>
                <a:gd name="f46" fmla="val 175"/>
                <a:gd name="f47" fmla="val 279"/>
                <a:gd name="f48" fmla="val 170"/>
                <a:gd name="f49" fmla="val 310"/>
                <a:gd name="f50" fmla="val 156"/>
                <a:gd name="f51" fmla="val 338"/>
                <a:gd name="f52" fmla="val 145"/>
                <a:gd name="f53" fmla="val 124"/>
                <a:gd name="f54" fmla="val 410"/>
                <a:gd name="f55" fmla="val 421"/>
                <a:gd name="f56" fmla="val 116"/>
                <a:gd name="f57" fmla="val 442"/>
                <a:gd name="f58" fmla="val 111"/>
                <a:gd name="f59" fmla="val 491"/>
                <a:gd name="f60" fmla="val 542"/>
                <a:gd name="f61" fmla="val 104"/>
                <a:gd name="f62" fmla="val 590"/>
                <a:gd name="f63" fmla="val 101"/>
                <a:gd name="f64" fmla="val 616"/>
                <a:gd name="f65" fmla="val 634"/>
                <a:gd name="f66" fmla="val 92"/>
                <a:gd name="f67" fmla="val 658"/>
                <a:gd name="f68" fmla="val 83"/>
                <a:gd name="f69" fmla="val 766"/>
                <a:gd name="f70" fmla="val 67"/>
                <a:gd name="f71" fmla="val 882"/>
                <a:gd name="f72" fmla="val 32"/>
                <a:gd name="f73" fmla="val 986"/>
                <a:gd name="f74" fmla="val 27"/>
                <a:gd name="f75" fmla="val 1019"/>
                <a:gd name="f76" fmla="val 1053"/>
                <a:gd name="f77" fmla="val 20"/>
                <a:gd name="f78" fmla="val 1086"/>
                <a:gd name="f79" fmla="val 17"/>
                <a:gd name="f80" fmla="val 1123"/>
                <a:gd name="f81" fmla="val 9"/>
                <a:gd name="f82" fmla="val 1157"/>
                <a:gd name="f83" fmla="val 4"/>
                <a:gd name="f84" fmla="val 1194"/>
                <a:gd name="f85" fmla="val 7"/>
                <a:gd name="f86" fmla="val 1271"/>
                <a:gd name="f87" fmla="val 1301"/>
                <a:gd name="f88" fmla="val 44"/>
                <a:gd name="f89" fmla="val 1354"/>
                <a:gd name="f90" fmla="val 57"/>
                <a:gd name="f91" fmla="val 1370"/>
                <a:gd name="f92" fmla="val 1387"/>
                <a:gd name="f93" fmla="val 1398"/>
                <a:gd name="f94" fmla="val 90"/>
                <a:gd name="f95" fmla="val 1415"/>
                <a:gd name="f96" fmla="val 125"/>
                <a:gd name="f97" fmla="val 1469"/>
                <a:gd name="f98" fmla="val 144"/>
                <a:gd name="f99" fmla="val 1478"/>
                <a:gd name="f100" fmla="val 167"/>
                <a:gd name="f101" fmla="val 1488"/>
                <a:gd name="f102" fmla="val 185"/>
                <a:gd name="f103" fmla="val 1487"/>
                <a:gd name="f104" fmla="val 204"/>
                <a:gd name="f105" fmla="val 1506"/>
                <a:gd name="f106" fmla="val 219"/>
                <a:gd name="f107" fmla="val 1521"/>
                <a:gd name="f108" fmla="val 244"/>
                <a:gd name="f109" fmla="val 1543"/>
                <a:gd name="f110" fmla="val 264"/>
                <a:gd name="f111" fmla="val 1550"/>
                <a:gd name="f112" fmla="val 290"/>
                <a:gd name="f113" fmla="val 1576"/>
                <a:gd name="f114" fmla="val 304"/>
                <a:gd name="f115" fmla="val 1574"/>
                <a:gd name="f116" fmla="val 344"/>
                <a:gd name="f117" fmla="val 1578"/>
                <a:gd name="f118" fmla="val 1581"/>
                <a:gd name="f119" fmla="val 376"/>
                <a:gd name="f120" fmla="val 1586"/>
                <a:gd name="f121" fmla="val 392"/>
                <a:gd name="f122" fmla="val 1590"/>
                <a:gd name="f123" fmla="val 417"/>
                <a:gd name="f124" fmla="val 1607"/>
                <a:gd name="f125" fmla="val 448"/>
                <a:gd name="f126" fmla="val 1609"/>
                <a:gd name="f127" fmla="val 476"/>
                <a:gd name="f128" fmla="val 519"/>
                <a:gd name="f129" fmla="val 1613"/>
                <a:gd name="f130" fmla="val 556"/>
                <a:gd name="f131" fmla="val 600"/>
                <a:gd name="f132" fmla="val 1606"/>
                <a:gd name="f133" fmla="val 632"/>
                <a:gd name="f134" fmla="val 1598"/>
                <a:gd name="f135" fmla="val 659"/>
                <a:gd name="f136" fmla="val 1591"/>
                <a:gd name="f137" fmla="val 692"/>
                <a:gd name="f138" fmla="val 707"/>
                <a:gd name="f139" fmla="val 719"/>
                <a:gd name="f140" fmla="val 1579"/>
                <a:gd name="f141" fmla="val 732"/>
                <a:gd name="f142" fmla="val 1570"/>
                <a:gd name="f143" fmla="val 748"/>
                <a:gd name="f144" fmla="val 1545"/>
                <a:gd name="f145" fmla="val 779"/>
                <a:gd name="f146" fmla="val 800"/>
                <a:gd name="f147" fmla="val 1522"/>
                <a:gd name="f148" fmla="val 817"/>
                <a:gd name="f149" fmla="val 1505"/>
                <a:gd name="f150" fmla="val 823"/>
                <a:gd name="f151" fmla="val 1496"/>
                <a:gd name="f152" fmla="val 844"/>
                <a:gd name="f153" fmla="val 1482"/>
                <a:gd name="f154" fmla="val 855"/>
                <a:gd name="f155" fmla="val 1474"/>
                <a:gd name="f156" fmla="val 869"/>
                <a:gd name="f157" fmla="val 1470"/>
                <a:gd name="f158" fmla="val 880"/>
                <a:gd name="f159" fmla="val 1462"/>
                <a:gd name="f160" fmla="val 884"/>
                <a:gd name="f161" fmla="val 1459"/>
                <a:gd name="f162" fmla="val 892"/>
                <a:gd name="f163" fmla="val 1454"/>
                <a:gd name="f164" fmla="val 895"/>
                <a:gd name="f165" fmla="val 1450"/>
                <a:gd name="f166" fmla="val 897"/>
                <a:gd name="f167" fmla="val 1445"/>
                <a:gd name="f168" fmla="val 900"/>
                <a:gd name="f169" fmla="val 1442"/>
                <a:gd name="f170" fmla="val 903"/>
                <a:gd name="f171" fmla="val 1439"/>
                <a:gd name="f172" fmla="val 909"/>
                <a:gd name="f173" fmla="val 1438"/>
                <a:gd name="f174" fmla="val 912"/>
                <a:gd name="f175" fmla="val 1434"/>
                <a:gd name="f176" fmla="val 922"/>
                <a:gd name="f177" fmla="val 1421"/>
                <a:gd name="f178" fmla="val 920"/>
                <a:gd name="f179" fmla="val 1412"/>
                <a:gd name="f180" fmla="val 936"/>
                <a:gd name="f181" fmla="val 1402"/>
                <a:gd name="f182" fmla="val 950"/>
                <a:gd name="f183" fmla="val 1380"/>
                <a:gd name="f184" fmla="val 964"/>
                <a:gd name="f185" fmla="val 1347"/>
                <a:gd name="f186" fmla="val 984"/>
                <a:gd name="f187" fmla="val 1330"/>
                <a:gd name="f188" fmla="val 1001"/>
                <a:gd name="f189" fmla="val 1316"/>
                <a:gd name="f190" fmla="val 1018"/>
                <a:gd name="f191" fmla="val 1318"/>
                <a:gd name="f192" fmla="val 1040"/>
                <a:gd name="f193" fmla="val 1314"/>
                <a:gd name="f194" fmla="val 1091"/>
                <a:gd name="f195" fmla="val 1305"/>
                <a:gd name="f196" fmla="val 1138"/>
                <a:gd name="f197" fmla="val 1192"/>
                <a:gd name="f198" fmla="val 1298"/>
                <a:gd name="f199" fmla="val 1251"/>
                <a:gd name="f200" fmla="val 1283"/>
                <a:gd name="f201" fmla="val 1313"/>
                <a:gd name="f202" fmla="val 1264"/>
                <a:gd name="f203" fmla="val 1364"/>
                <a:gd name="f204" fmla="val 1230"/>
                <a:gd name="f205" fmla="val 1381"/>
                <a:gd name="f206" fmla="val 1219"/>
                <a:gd name="f207" fmla="val 1395"/>
                <a:gd name="f208" fmla="val 1201"/>
                <a:gd name="f209" fmla="val 1190"/>
                <a:gd name="f210" fmla="val 1423"/>
                <a:gd name="f211" fmla="val 1182"/>
                <a:gd name="f212" fmla="val 1448"/>
                <a:gd name="f213" fmla="val 1170"/>
                <a:gd name="f214" fmla="val 1463"/>
                <a:gd name="f215" fmla="val 1148"/>
                <a:gd name="f216" fmla="val 1486"/>
                <a:gd name="f217" fmla="val 1127"/>
                <a:gd name="f218" fmla="val 1512"/>
                <a:gd name="f219" fmla="val 1118"/>
                <a:gd name="f220" fmla="val 1527"/>
                <a:gd name="f221" fmla="val 1072"/>
                <a:gd name="f222" fmla="val 1547"/>
                <a:gd name="f223" fmla="val 1060"/>
                <a:gd name="f224" fmla="val 1572"/>
                <a:gd name="f225" fmla="val 1022"/>
                <a:gd name="f226" fmla="val 1583"/>
                <a:gd name="f227" fmla="val 969"/>
                <a:gd name="f228" fmla="val 1603"/>
                <a:gd name="f229" fmla="val 919"/>
                <a:gd name="f230" fmla="val 1612"/>
                <a:gd name="f231" fmla="val 866"/>
                <a:gd name="f232" fmla="val 1616"/>
                <a:gd name="f233" fmla="val 843"/>
                <a:gd name="f234" fmla="val 1614"/>
                <a:gd name="f235" fmla="val 834"/>
                <a:gd name="f236" fmla="val 822"/>
                <a:gd name="f237" fmla="val 783"/>
                <a:gd name="f238" fmla="val 606"/>
                <a:gd name="f239" fmla="val 594"/>
                <a:gd name="f240" fmla="val 1619"/>
                <a:gd name="f241" fmla="val 589"/>
                <a:gd name="f242" fmla="val 1623"/>
                <a:gd name="f243" fmla="val 584"/>
                <a:gd name="f244" fmla="val 1624"/>
                <a:gd name="f245" fmla="val 578"/>
                <a:gd name="f246" fmla="val 1625"/>
                <a:gd name="f247" fmla="val 570"/>
                <a:gd name="f248" fmla="val 1615"/>
                <a:gd name="f249" fmla="val 560"/>
                <a:gd name="f250" fmla="val 554"/>
                <a:gd name="f251" fmla="val 1604"/>
                <a:gd name="f252" fmla="val 538"/>
                <a:gd name="f253" fmla="val 1596"/>
                <a:gd name="f254" fmla="val 522"/>
                <a:gd name="f255" fmla="val 1588"/>
                <a:gd name="f256" fmla="val 506"/>
                <a:gd name="f257" fmla="val 486"/>
                <a:gd name="f258" fmla="val 1571"/>
                <a:gd name="f259" fmla="val 465"/>
                <a:gd name="f260" fmla="val 1560"/>
                <a:gd name="f261" fmla="val 446"/>
                <a:gd name="f262" fmla="val 1555"/>
                <a:gd name="f263" fmla="val 438"/>
                <a:gd name="f264" fmla="val 1544"/>
                <a:gd name="f265" fmla="val 422"/>
                <a:gd name="f266" fmla="val 1526"/>
                <a:gd name="f267" fmla="val 369"/>
                <a:gd name="f268" fmla="val 1509"/>
                <a:gd name="f269" fmla="val 314"/>
                <a:gd name="f270" fmla="val 1460"/>
                <a:gd name="f271" fmla="val 282"/>
                <a:gd name="f272" fmla="val 1419"/>
                <a:gd name="f273" fmla="val 226"/>
                <a:gd name="f274" fmla="val 1400"/>
                <a:gd name="f275" fmla="val 214"/>
                <a:gd name="f276" fmla="val 1385"/>
                <a:gd name="f277" fmla="val 191"/>
                <a:gd name="f278" fmla="val 1362"/>
                <a:gd name="f279" fmla="val 184"/>
                <a:gd name="f280" fmla="val 1344"/>
                <a:gd name="f281" fmla="val 166"/>
                <a:gd name="f282" fmla="val 1303"/>
                <a:gd name="f283" fmla="val 1293"/>
                <a:gd name="f284" fmla="val 120"/>
                <a:gd name="f285" fmla="val 1240"/>
                <a:gd name="f286" fmla="val 102"/>
                <a:gd name="f287" fmla="val 1221"/>
                <a:gd name="f288" fmla="val 1209"/>
                <a:gd name="f289" fmla="val 71"/>
                <a:gd name="f290" fmla="val 62"/>
                <a:gd name="f291" fmla="val 1173"/>
                <a:gd name="f292" fmla="val 51"/>
                <a:gd name="f293" fmla="val 1152"/>
                <a:gd name="f294" fmla="val 1132"/>
                <a:gd name="f295" fmla="val 46"/>
                <a:gd name="f296" fmla="val 1112"/>
                <a:gd name="f297" fmla="val 41"/>
                <a:gd name="f298" fmla="val 1101"/>
                <a:gd name="f299" fmla="val 35"/>
                <a:gd name="f300" fmla="val 1084"/>
                <a:gd name="f301" fmla="val 26"/>
                <a:gd name="f302" fmla="val 1064"/>
                <a:gd name="f303" fmla="val 16"/>
                <a:gd name="f304" fmla="val 1036"/>
                <a:gd name="f305" fmla="val 1016"/>
                <a:gd name="f306" fmla="val 14"/>
                <a:gd name="f307" fmla="val 975"/>
                <a:gd name="f308" fmla="val 963"/>
                <a:gd name="f309" fmla="val 908"/>
                <a:gd name="f310" fmla="val 10"/>
                <a:gd name="f311" fmla="val 879"/>
                <a:gd name="f312" fmla="val 850"/>
                <a:gd name="f313" fmla="val 22"/>
                <a:gd name="f314" fmla="val 820"/>
                <a:gd name="f315" fmla="val 812"/>
                <a:gd name="f316" fmla="val 29"/>
                <a:gd name="f317" fmla="val 804"/>
                <a:gd name="f318" fmla="val 796"/>
                <a:gd name="f319" fmla="val 38"/>
                <a:gd name="f320" fmla="val 775"/>
                <a:gd name="f321" fmla="val 45"/>
                <a:gd name="f322" fmla="val 42"/>
                <a:gd name="f323" fmla="val 54"/>
                <a:gd name="f324" fmla="val 729"/>
                <a:gd name="f325" fmla="val 82"/>
                <a:gd name="f326" fmla="val 740"/>
                <a:gd name="f327" fmla="val 73"/>
                <a:gd name="f328" fmla="val 720"/>
                <a:gd name="f329" fmla="val 106"/>
                <a:gd name="f330" fmla="val 699"/>
                <a:gd name="f331" fmla="val 115"/>
                <a:gd name="f332" fmla="val 680"/>
                <a:gd name="f333" fmla="val 675"/>
                <a:gd name="f334" fmla="val 649"/>
                <a:gd name="f335" fmla="val 153"/>
                <a:gd name="f336" fmla="val 644"/>
                <a:gd name="f337" fmla="val 150"/>
                <a:gd name="f338" fmla="val 641"/>
                <a:gd name="f339" fmla="val 149"/>
                <a:gd name="f340" fmla="val 647"/>
              </a:gdLst>
              <a:ahLst/>
              <a:cxnLst>
                <a:cxn ang="3cd4">
                  <a:pos x="hc" y="t"/>
                </a:cxn>
                <a:cxn ang="0">
                  <a:pos x="r" y="vc"/>
                </a:cxn>
                <a:cxn ang="cd4">
                  <a:pos x="hc" y="b"/>
                </a:cxn>
                <a:cxn ang="cd2">
                  <a:pos x="l" y="vc"/>
                </a:cxn>
              </a:cxnLst>
              <a:rect l="l" t="t" r="r" b="b"/>
              <a:pathLst>
                <a:path w="1632" h="1618">
                  <a:moveTo>
                    <a:pt x="f4" y="f5"/>
                  </a:moveTo>
                  <a:cubicBezTo>
                    <a:pt x="f6"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38" y="f39"/>
                  </a:cubicBezTo>
                  <a:cubicBezTo>
                    <a:pt x="f40" y="f41"/>
                    <a:pt x="f42" y="f43"/>
                    <a:pt x="f44" y="f45"/>
                  </a:cubicBezTo>
                  <a:cubicBezTo>
                    <a:pt x="f46" y="f47"/>
                    <a:pt x="f48" y="f49"/>
                    <a:pt x="f50" y="f51"/>
                  </a:cubicBezTo>
                  <a:cubicBezTo>
                    <a:pt x="f52" y="f0"/>
                    <a:pt x="f39" y="f20"/>
                    <a:pt x="f53" y="f54"/>
                  </a:cubicBezTo>
                  <a:cubicBezTo>
                    <a:pt x="f31" y="f55"/>
                    <a:pt x="f56" y="f57"/>
                    <a:pt x="f56" y="f57"/>
                  </a:cubicBezTo>
                  <a:cubicBezTo>
                    <a:pt x="f58" y="f59"/>
                    <a:pt x="f56" y="f60"/>
                    <a:pt x="f61" y="f62"/>
                  </a:cubicBezTo>
                  <a:cubicBezTo>
                    <a:pt x="f63" y="f64"/>
                    <a:pt x="f13" y="f65"/>
                    <a:pt x="f66" y="f67"/>
                  </a:cubicBezTo>
                  <a:cubicBezTo>
                    <a:pt x="f68" y="f69"/>
                    <a:pt x="f70" y="f71"/>
                    <a:pt x="f72" y="f73"/>
                  </a:cubicBezTo>
                  <a:cubicBezTo>
                    <a:pt x="f74" y="f75"/>
                    <a:pt x="f74" y="f76"/>
                    <a:pt x="f77" y="f78"/>
                  </a:cubicBezTo>
                  <a:cubicBezTo>
                    <a:pt x="f79" y="f80"/>
                    <a:pt x="f81" y="f82"/>
                    <a:pt x="f83" y="f84"/>
                  </a:cubicBezTo>
                  <a:cubicBezTo>
                    <a:pt x="f85" y="f86"/>
                    <a:pt x="f1" y="f87"/>
                    <a:pt x="f88" y="f89"/>
                  </a:cubicBezTo>
                  <a:cubicBezTo>
                    <a:pt x="f90" y="f91"/>
                    <a:pt x="f70" y="f92"/>
                    <a:pt x="f21"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0" y="f118"/>
                    <a:pt x="f119" y="f120"/>
                    <a:pt x="f121" y="f122"/>
                  </a:cubicBezTo>
                  <a:cubicBezTo>
                    <a:pt x="f123" y="f124"/>
                    <a:pt x="f125" y="f126"/>
                    <a:pt x="f127" y="f3"/>
                  </a:cubicBezTo>
                  <a:cubicBezTo>
                    <a:pt x="f128" y="f129"/>
                    <a:pt x="f130" y="f126"/>
                    <a:pt x="f131" y="f132"/>
                  </a:cubicBezTo>
                  <a:cubicBezTo>
                    <a:pt x="f133" y="f134"/>
                    <a:pt x="f135" y="f136"/>
                    <a:pt x="f137" y="f120"/>
                  </a:cubicBezTo>
                  <a:cubicBezTo>
                    <a:pt x="f138" y="f118"/>
                    <a:pt x="f139" y="f140"/>
                    <a:pt x="f141" y="f142"/>
                  </a:cubicBezTo>
                  <a:cubicBezTo>
                    <a:pt x="f143" y="f144"/>
                    <a:pt x="f145" y="f109"/>
                    <a:pt x="f146" y="f147"/>
                  </a:cubicBezTo>
                  <a:cubicBezTo>
                    <a:pt x="f148" y="f149"/>
                    <a:pt x="f150" y="f151"/>
                    <a:pt x="f152" y="f153"/>
                  </a:cubicBezTo>
                  <a:cubicBezTo>
                    <a:pt x="f154" y="f155"/>
                    <a:pt x="f156" y="f157"/>
                    <a:pt x="f158" y="f159"/>
                  </a:cubicBezTo>
                  <a:cubicBezTo>
                    <a:pt x="f160" y="f161"/>
                    <a:pt x="f162" y="f163"/>
                    <a:pt x="f162" y="f163"/>
                  </a:cubicBezTo>
                  <a:cubicBezTo>
                    <a:pt x="f164" y="f165"/>
                    <a:pt x="f166" y="f167"/>
                    <a:pt x="f168" y="f169"/>
                  </a:cubicBezTo>
                  <a:cubicBezTo>
                    <a:pt x="f170" y="f171"/>
                    <a:pt x="f172" y="f173"/>
                    <a:pt x="f174" y="f175"/>
                  </a:cubicBezTo>
                  <a:cubicBezTo>
                    <a:pt x="f176" y="f177"/>
                    <a:pt x="f178" y="f179"/>
                    <a:pt x="f180" y="f181"/>
                  </a:cubicBezTo>
                  <a:cubicBezTo>
                    <a:pt x="f182" y="f183"/>
                    <a:pt x="f184" y="f185"/>
                    <a:pt x="f186" y="f187"/>
                  </a:cubicBezTo>
                  <a:cubicBezTo>
                    <a:pt x="f188" y="f189"/>
                    <a:pt x="f190" y="f191"/>
                    <a:pt x="f192" y="f193"/>
                  </a:cubicBezTo>
                  <a:cubicBezTo>
                    <a:pt x="f194" y="f195"/>
                    <a:pt x="f196" y="f87"/>
                    <a:pt x="f197" y="f198"/>
                  </a:cubicBezTo>
                  <a:cubicBezTo>
                    <a:pt x="f199" y="f200"/>
                    <a:pt x="f201" y="f202"/>
                    <a:pt x="f203" y="f204"/>
                  </a:cubicBezTo>
                  <a:cubicBezTo>
                    <a:pt x="f205" y="f206"/>
                    <a:pt x="f207" y="f208"/>
                    <a:pt x="f179" y="f209"/>
                  </a:cubicBezTo>
                  <a:cubicBezTo>
                    <a:pt x="f210" y="f211"/>
                    <a:pt x="f212" y="f213"/>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 y="f236"/>
                  </a:cubicBezTo>
                  <a:cubicBezTo>
                    <a:pt x="f132" y="f237"/>
                    <a:pt x="f232" y="f238"/>
                    <a:pt x="f232" y="f239"/>
                  </a:cubicBezTo>
                  <a:cubicBezTo>
                    <a:pt x="f240" y="f241"/>
                    <a:pt x="f242" y="f243"/>
                    <a:pt x="f244" y="f245"/>
                  </a:cubicBezTo>
                  <a:cubicBezTo>
                    <a:pt x="f246" y="f247"/>
                    <a:pt x="f248" y="f249"/>
                    <a:pt x="f230" y="f250"/>
                  </a:cubicBezTo>
                  <a:cubicBezTo>
                    <a:pt x="f251" y="f252"/>
                    <a:pt x="f253" y="f254"/>
                    <a:pt x="f255" y="f256"/>
                  </a:cubicBezTo>
                  <a:cubicBezTo>
                    <a:pt x="f117" y="f257"/>
                    <a:pt x="f258" y="f259"/>
                    <a:pt x="f260" y="f261"/>
                  </a:cubicBezTo>
                  <a:cubicBezTo>
                    <a:pt x="f262" y="f263"/>
                    <a:pt x="f222" y="f18"/>
                    <a:pt x="f264" y="f265"/>
                  </a:cubicBezTo>
                  <a:cubicBezTo>
                    <a:pt x="f266" y="f267"/>
                    <a:pt x="f268" y="f269"/>
                    <a:pt x="f270" y="f271"/>
                  </a:cubicBezTo>
                  <a:cubicBezTo>
                    <a:pt x="f212" y="f110"/>
                    <a:pt x="f272" y="f273"/>
                    <a:pt x="f274" y="f275"/>
                  </a:cubicBezTo>
                  <a:cubicBezTo>
                    <a:pt x="f276" y="f277"/>
                    <a:pt x="f278" y="f279"/>
                    <a:pt x="f280" y="f281"/>
                  </a:cubicBezTo>
                  <a:cubicBezTo>
                    <a:pt x="f282" y="f96"/>
                    <a:pt x="f283" y="f284"/>
                    <a:pt x="f285" y="f286"/>
                  </a:cubicBezTo>
                  <a:cubicBezTo>
                    <a:pt x="f287" y="f15"/>
                    <a:pt x="f288" y="f289"/>
                    <a:pt x="f197" y="f290"/>
                  </a:cubicBezTo>
                  <a:cubicBezTo>
                    <a:pt x="f291" y="f292"/>
                    <a:pt x="f293" y="f292"/>
                    <a:pt x="f294" y="f295"/>
                  </a:cubicBezTo>
                  <a:cubicBezTo>
                    <a:pt x="f296" y="f297"/>
                    <a:pt x="f298" y="f299"/>
                    <a:pt x="f300" y="f301"/>
                  </a:cubicBezTo>
                  <a:cubicBezTo>
                    <a:pt x="f302" y="f303"/>
                    <a:pt x="f304" y="f303"/>
                    <a:pt x="f305" y="f306"/>
                  </a:cubicBezTo>
                  <a:cubicBezTo>
                    <a:pt x="f307" y="f1"/>
                    <a:pt x="f308" y="f85"/>
                    <a:pt x="f309" y="f310"/>
                  </a:cubicBezTo>
                  <a:cubicBezTo>
                    <a:pt x="f311" y="f79"/>
                    <a:pt x="f312" y="f313"/>
                    <a:pt x="f314" y="f301"/>
                  </a:cubicBezTo>
                  <a:cubicBezTo>
                    <a:pt x="f315" y="f316"/>
                    <a:pt x="f317" y="f299"/>
                    <a:pt x="f318" y="f319"/>
                  </a:cubicBezTo>
                  <a:cubicBezTo>
                    <a:pt x="f320" y="f321"/>
                    <a:pt x="f69" y="f322"/>
                    <a:pt x="f143" y="f323"/>
                  </a:cubicBezTo>
                  <a:cubicBezTo>
                    <a:pt x="f324" y="f325"/>
                    <a:pt x="f326" y="f327"/>
                    <a:pt x="f328" y="f17"/>
                  </a:cubicBezTo>
                  <a:cubicBezTo>
                    <a:pt x="f138" y="f329"/>
                    <a:pt x="f330" y="f331"/>
                    <a:pt x="f332" y="f39"/>
                  </a:cubicBezTo>
                  <a:cubicBezTo>
                    <a:pt x="f333" y="f7"/>
                    <a:pt x="f334" y="f335"/>
                    <a:pt x="f336" y="f337"/>
                  </a:cubicBezTo>
                  <a:cubicBezTo>
                    <a:pt x="f338" y="f339"/>
                    <a:pt x="f340" y="f52"/>
                    <a:pt x="f4" y="f5"/>
                  </a:cubicBezTo>
                  <a:close/>
                </a:path>
              </a:pathLst>
            </a:custGeom>
            <a:noFill/>
            <a:ln>
              <a:noFill/>
              <a:prstDash val="solid"/>
            </a:ln>
          </p:spPr>
          <p:txBody>
            <a:bodyPr vert="horz" wrap="none" lIns="82953" tIns="41476" rIns="82953" bIns="41476" anchor="ctr" anchorCtr="0" compatLnSpc="0">
              <a:noAutofit/>
            </a:bodyPr>
            <a:lstStyle/>
            <a:p>
              <a:pPr hangingPunct="0"/>
              <a:endParaRPr lang="en-US" sz="1633">
                <a:latin typeface="Liberation Sans" pitchFamily="18"/>
                <a:ea typeface="Droid Sans Fallback" pitchFamily="2"/>
                <a:cs typeface="FreeSans" pitchFamily="2"/>
              </a:endParaRPr>
            </a:p>
          </p:txBody>
        </p:sp>
        <p:grpSp>
          <p:nvGrpSpPr>
            <p:cNvPr id="6" name="Group 5">
              <a:extLst>
                <a:ext uri="{FF2B5EF4-FFF2-40B4-BE49-F238E27FC236}">
                  <a16:creationId xmlns:a16="http://schemas.microsoft.com/office/drawing/2014/main" id="{96F85DD1-CB91-5832-8029-0594A9E7D807}"/>
                </a:ext>
              </a:extLst>
            </p:cNvPr>
            <p:cNvGrpSpPr/>
            <p:nvPr/>
          </p:nvGrpSpPr>
          <p:grpSpPr>
            <a:xfrm>
              <a:off x="7078680" y="1773000"/>
              <a:ext cx="1065600" cy="1852919"/>
              <a:chOff x="7078680" y="1773000"/>
              <a:chExt cx="1065600" cy="1852919"/>
            </a:xfrm>
          </p:grpSpPr>
          <p:sp>
            <p:nvSpPr>
              <p:cNvPr id="7" name="Freeform 6">
                <a:extLst>
                  <a:ext uri="{FF2B5EF4-FFF2-40B4-BE49-F238E27FC236}">
                    <a16:creationId xmlns:a16="http://schemas.microsoft.com/office/drawing/2014/main" id="{1AF2D230-E472-8CC9-9054-3AD801870114}"/>
                  </a:ext>
                </a:extLst>
              </p:cNvPr>
              <p:cNvSpPr/>
              <p:nvPr/>
            </p:nvSpPr>
            <p:spPr>
              <a:xfrm>
                <a:off x="7078680" y="1773000"/>
                <a:ext cx="1065600" cy="1852919"/>
              </a:xfrm>
              <a:custGeom>
                <a:avLst/>
                <a:gdLst>
                  <a:gd name="f0" fmla="val 360"/>
                  <a:gd name="f1" fmla="val 0"/>
                  <a:gd name="f2" fmla="val 1102"/>
                  <a:gd name="f3" fmla="val 1540"/>
                  <a:gd name="f4" fmla="val 596"/>
                  <a:gd name="f5" fmla="val 28"/>
                  <a:gd name="f6" fmla="val 583"/>
                  <a:gd name="f7" fmla="val 25"/>
                  <a:gd name="f8" fmla="val 570"/>
                  <a:gd name="f9" fmla="val 23"/>
                  <a:gd name="f10" fmla="val 558"/>
                  <a:gd name="f11" fmla="val 19"/>
                  <a:gd name="f12" fmla="val 543"/>
                  <a:gd name="f13" fmla="val 14"/>
                  <a:gd name="f14" fmla="val 513"/>
                  <a:gd name="f15" fmla="val 406"/>
                  <a:gd name="f16" fmla="val 13"/>
                  <a:gd name="f17" fmla="val 373"/>
                  <a:gd name="f18" fmla="val 11"/>
                  <a:gd name="f19" fmla="val 279"/>
                  <a:gd name="f20" fmla="val 56"/>
                  <a:gd name="f21" fmla="val 235"/>
                  <a:gd name="f22" fmla="val 100"/>
                  <a:gd name="f23" fmla="val 216"/>
                  <a:gd name="f24" fmla="val 243"/>
                  <a:gd name="f25" fmla="val 169"/>
                  <a:gd name="f26" fmla="val 283"/>
                  <a:gd name="f27" fmla="val 115"/>
                  <a:gd name="f28" fmla="val 383"/>
                  <a:gd name="f29" fmla="val 151"/>
                  <a:gd name="f30" fmla="val 488"/>
                  <a:gd name="f31" fmla="val 120"/>
                  <a:gd name="f32" fmla="val 599"/>
                  <a:gd name="f33" fmla="val 750"/>
                  <a:gd name="f34" fmla="val 58"/>
                  <a:gd name="f35" fmla="val 810"/>
                  <a:gd name="f36" fmla="val 48"/>
                  <a:gd name="f37" fmla="val 964"/>
                  <a:gd name="f38" fmla="val 49"/>
                  <a:gd name="f39" fmla="val 1008"/>
                  <a:gd name="f40" fmla="val 1217"/>
                  <a:gd name="f41" fmla="val 64"/>
                  <a:gd name="f42" fmla="val 1272"/>
                  <a:gd name="f43" fmla="val 74"/>
                  <a:gd name="f44" fmla="val 1310"/>
                  <a:gd name="f45" fmla="val 137"/>
                  <a:gd name="f46" fmla="val 1345"/>
                  <a:gd name="f47" fmla="val 153"/>
                  <a:gd name="f48" fmla="val 1378"/>
                  <a:gd name="f49" fmla="val 165"/>
                  <a:gd name="f50" fmla="val 1434"/>
                  <a:gd name="f51" fmla="val 246"/>
                  <a:gd name="f52" fmla="val 1440"/>
                  <a:gd name="f53" fmla="val 1475"/>
                  <a:gd name="f54" fmla="val 320"/>
                  <a:gd name="f55" fmla="val 1512"/>
                  <a:gd name="f56" fmla="val 322"/>
                  <a:gd name="f57" fmla="val 1491"/>
                  <a:gd name="f58" fmla="val 369"/>
                  <a:gd name="f59" fmla="val 1502"/>
                  <a:gd name="f60" fmla="val 395"/>
                  <a:gd name="f61" fmla="val 1508"/>
                  <a:gd name="f62" fmla="val 458"/>
                  <a:gd name="f63" fmla="val 1536"/>
                  <a:gd name="f64" fmla="val 483"/>
                  <a:gd name="f65" fmla="val 581"/>
                  <a:gd name="f66" fmla="val 641"/>
                  <a:gd name="f67" fmla="val 739"/>
                  <a:gd name="f68" fmla="val 758"/>
                  <a:gd name="f69" fmla="val 1501"/>
                  <a:gd name="f70" fmla="val 785"/>
                  <a:gd name="f71" fmla="val 1464"/>
                  <a:gd name="f72" fmla="val 799"/>
                  <a:gd name="f73" fmla="val 1454"/>
                  <a:gd name="f74" fmla="val 853"/>
                  <a:gd name="f75" fmla="val 1418"/>
                  <a:gd name="f76" fmla="val 899"/>
                  <a:gd name="f77" fmla="val 1384"/>
                  <a:gd name="f78" fmla="val 950"/>
                  <a:gd name="f79" fmla="val 1341"/>
                  <a:gd name="f80" fmla="val 988"/>
                  <a:gd name="f81" fmla="val 1250"/>
                  <a:gd name="f82" fmla="val 937"/>
                  <a:gd name="f83" fmla="val 1363"/>
                  <a:gd name="f84" fmla="val 1011"/>
                  <a:gd name="f85" fmla="val 1246"/>
                  <a:gd name="f86" fmla="val 1031"/>
                  <a:gd name="f87" fmla="val 1213"/>
                  <a:gd name="f88" fmla="val 1039"/>
                  <a:gd name="f89" fmla="val 1166"/>
                  <a:gd name="f90" fmla="val 1056"/>
                  <a:gd name="f91" fmla="val 1131"/>
                  <a:gd name="f92" fmla="val 1064"/>
                  <a:gd name="f93" fmla="val 1092"/>
                  <a:gd name="f94" fmla="val 1077"/>
                  <a:gd name="f95" fmla="val 1086"/>
                  <a:gd name="f96" fmla="val 1017"/>
                  <a:gd name="f97" fmla="val 1083"/>
                  <a:gd name="f98" fmla="val 907"/>
                  <a:gd name="f99" fmla="val 625"/>
                  <a:gd name="f100" fmla="val 1018"/>
                  <a:gd name="f101" fmla="val 861"/>
                  <a:gd name="f102" fmla="val 184"/>
                  <a:gd name="f103" fmla="val 754"/>
                  <a:gd name="f104" fmla="val 104"/>
                  <a:gd name="f105" fmla="val 705"/>
                  <a:gd name="f106" fmla="val 68"/>
                  <a:gd name="f107" fmla="val 647"/>
                  <a:gd name="f108" fmla="val 60"/>
                </a:gdLst>
                <a:ahLst/>
                <a:cxnLst>
                  <a:cxn ang="3cd4">
                    <a:pos x="hc" y="t"/>
                  </a:cxn>
                  <a:cxn ang="0">
                    <a:pos x="r" y="vc"/>
                  </a:cxn>
                  <a:cxn ang="cd4">
                    <a:pos x="hc" y="b"/>
                  </a:cxn>
                  <a:cxn ang="cd2">
                    <a:pos x="l" y="vc"/>
                  </a:cxn>
                </a:cxnLst>
                <a:rect l="l" t="t" r="r" b="b"/>
                <a:pathLst>
                  <a:path w="1102" h="1540">
                    <a:moveTo>
                      <a:pt x="f4" y="f5"/>
                    </a:moveTo>
                    <a:cubicBezTo>
                      <a:pt x="f6" y="f7"/>
                      <a:pt x="f8" y="f9"/>
                      <a:pt x="f10" y="f11"/>
                    </a:cubicBezTo>
                    <a:cubicBezTo>
                      <a:pt x="f12" y="f13"/>
                      <a:pt x="f14" y="f1"/>
                      <a:pt x="f14" y="f1"/>
                    </a:cubicBezTo>
                    <a:cubicBezTo>
                      <a:pt x="f15" y="f16"/>
                      <a:pt x="f17" y="f18"/>
                      <a:pt x="f19" y="f20"/>
                    </a:cubicBezTo>
                    <a:cubicBezTo>
                      <a:pt x="f21" y="f22"/>
                      <a:pt x="f23" y="f24"/>
                      <a:pt x="f25" y="f26"/>
                    </a:cubicBezTo>
                    <a:cubicBezTo>
                      <a:pt x="f27" y="f28"/>
                      <a:pt x="f29" y="f30"/>
                      <a:pt x="f31" y="f32"/>
                    </a:cubicBezTo>
                    <a:cubicBezTo>
                      <a:pt x="f22" y="f33"/>
                      <a:pt x="f34" y="f35"/>
                      <a:pt x="f36" y="f37"/>
                    </a:cubicBezTo>
                    <a:cubicBezTo>
                      <a:pt x="f38" y="f39"/>
                      <a:pt x="f1" y="f40"/>
                      <a:pt x="f41" y="f42"/>
                    </a:cubicBezTo>
                    <a:cubicBezTo>
                      <a:pt x="f43" y="f44"/>
                      <a:pt x="f45" y="f46"/>
                      <a:pt x="f47" y="f48"/>
                    </a:cubicBezTo>
                    <a:cubicBezTo>
                      <a:pt x="f49" y="f50"/>
                      <a:pt x="f51" y="f52"/>
                      <a:pt x="f26" y="f53"/>
                    </a:cubicBezTo>
                    <a:cubicBezTo>
                      <a:pt x="f54" y="f55"/>
                      <a:pt x="f56" y="f57"/>
                      <a:pt x="f58" y="f59"/>
                    </a:cubicBezTo>
                    <a:cubicBezTo>
                      <a:pt x="f60" y="f61"/>
                      <a:pt x="f62" y="f63"/>
                      <a:pt x="f64" y="f3"/>
                    </a:cubicBezTo>
                    <a:cubicBezTo>
                      <a:pt x="f65" y="f63"/>
                      <a:pt x="f66" y="f55"/>
                      <a:pt x="f67" y="f59"/>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0"/>
                      <a:pt x="f95" y="f96"/>
                    </a:cubicBezTo>
                    <a:cubicBezTo>
                      <a:pt x="f97" y="f98"/>
                      <a:pt x="f2" y="f99"/>
                      <a:pt x="f100" y="f14"/>
                    </a:cubicBezTo>
                    <a:cubicBezTo>
                      <a:pt x="f80" y="f0"/>
                      <a:pt x="f101" y="f102"/>
                      <a:pt x="f103" y="f104"/>
                    </a:cubicBezTo>
                    <a:cubicBezTo>
                      <a:pt x="f105" y="f106"/>
                      <a:pt x="f107" y="f108"/>
                      <a:pt x="f4" y="f5"/>
                    </a:cubicBezTo>
                    <a:close/>
                  </a:path>
                </a:pathLst>
              </a:custGeom>
              <a:solidFill>
                <a:srgbClr val="63B8BF">
                  <a:alpha val="50000"/>
                </a:srgbClr>
              </a:solidFill>
              <a:ln w="38160">
                <a:solidFill>
                  <a:srgbClr val="000000"/>
                </a:solidFill>
                <a:prstDash val="solid"/>
                <a:round/>
              </a:ln>
            </p:spPr>
            <p:txBody>
              <a:bodyPr vert="horz" wrap="none" lIns="82953" tIns="41476" rIns="82953" bIns="4147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8" name="Freeform 7">
                <a:extLst>
                  <a:ext uri="{FF2B5EF4-FFF2-40B4-BE49-F238E27FC236}">
                    <a16:creationId xmlns:a16="http://schemas.microsoft.com/office/drawing/2014/main" id="{2DAA9FF5-1CDE-DFCC-7D9D-AC12213850B3}"/>
                  </a:ext>
                </a:extLst>
              </p:cNvPr>
              <p:cNvSpPr/>
              <p:nvPr/>
            </p:nvSpPr>
            <p:spPr>
              <a:xfrm>
                <a:off x="7244640" y="1995480"/>
                <a:ext cx="779400" cy="1269000"/>
              </a:xfrm>
              <a:custGeom>
                <a:avLst/>
                <a:gdLst>
                  <a:gd name="f0" fmla="val 0"/>
                  <a:gd name="f1" fmla="val 806"/>
                  <a:gd name="f2" fmla="val 1055"/>
                  <a:gd name="f3" fmla="val 406"/>
                  <a:gd name="f4" fmla="val 17"/>
                  <a:gd name="f5" fmla="val 398"/>
                  <a:gd name="f6" fmla="val 15"/>
                  <a:gd name="f7" fmla="val 389"/>
                  <a:gd name="f8" fmla="val 14"/>
                  <a:gd name="f9" fmla="val 380"/>
                  <a:gd name="f10" fmla="val 11"/>
                  <a:gd name="f11" fmla="val 369"/>
                  <a:gd name="f12" fmla="val 9"/>
                  <a:gd name="f13" fmla="val 349"/>
                  <a:gd name="f14" fmla="val 274"/>
                  <a:gd name="f15" fmla="val 8"/>
                  <a:gd name="f16" fmla="val 252"/>
                  <a:gd name="f17" fmla="val 6"/>
                  <a:gd name="f18" fmla="val 186"/>
                  <a:gd name="f19" fmla="val 34"/>
                  <a:gd name="f20" fmla="val 156"/>
                  <a:gd name="f21" fmla="val 61"/>
                  <a:gd name="f22" fmla="val 124"/>
                  <a:gd name="f23" fmla="val 120"/>
                  <a:gd name="f24" fmla="val 92"/>
                  <a:gd name="f25" fmla="val 145"/>
                  <a:gd name="f26" fmla="val 54"/>
                  <a:gd name="f27" fmla="val 205"/>
                  <a:gd name="f28" fmla="val 100"/>
                  <a:gd name="f29" fmla="val 306"/>
                  <a:gd name="f30" fmla="val 78"/>
                  <a:gd name="f31" fmla="val 374"/>
                  <a:gd name="f32" fmla="val 65"/>
                  <a:gd name="f33" fmla="val 466"/>
                  <a:gd name="f34" fmla="val 69"/>
                  <a:gd name="f35" fmla="val 409"/>
                  <a:gd name="f36" fmla="val 62"/>
                  <a:gd name="f37" fmla="val 503"/>
                  <a:gd name="f38" fmla="val 63"/>
                  <a:gd name="f39" fmla="val 530"/>
                  <a:gd name="f40" fmla="val 663"/>
                  <a:gd name="f41" fmla="val 45"/>
                  <a:gd name="f42" fmla="val 697"/>
                  <a:gd name="f43" fmla="val 52"/>
                  <a:gd name="f44" fmla="val 719"/>
                  <a:gd name="f45" fmla="val 51"/>
                  <a:gd name="f46" fmla="val 735"/>
                  <a:gd name="f47" fmla="val 755"/>
                  <a:gd name="f48" fmla="val 70"/>
                  <a:gd name="f49" fmla="val 790"/>
                  <a:gd name="f50" fmla="val 86"/>
                  <a:gd name="f51" fmla="val 896"/>
                  <a:gd name="f52" fmla="val 111"/>
                  <a:gd name="f53" fmla="val 917"/>
                  <a:gd name="f54" fmla="val 137"/>
                  <a:gd name="f55" fmla="val 940"/>
                  <a:gd name="f56" fmla="val 207"/>
                  <a:gd name="f57" fmla="val 1007"/>
                  <a:gd name="f58" fmla="val 240"/>
                  <a:gd name="f59" fmla="val 1014"/>
                  <a:gd name="f60" fmla="val 257"/>
                  <a:gd name="f61" fmla="val 1018"/>
                  <a:gd name="f62" fmla="val 393"/>
                  <a:gd name="f63" fmla="val 1053"/>
                  <a:gd name="f64" fmla="val 411"/>
                  <a:gd name="f65" fmla="val 479"/>
                  <a:gd name="f66" fmla="val 521"/>
                  <a:gd name="f67" fmla="val 996"/>
                  <a:gd name="f68" fmla="val 589"/>
                  <a:gd name="f69" fmla="val 990"/>
                  <a:gd name="f70" fmla="val 602"/>
                  <a:gd name="f71" fmla="val 989"/>
                  <a:gd name="f72" fmla="val 676"/>
                  <a:gd name="f73" fmla="val 889"/>
                  <a:gd name="f74" fmla="val 686"/>
                  <a:gd name="f75" fmla="val 884"/>
                  <a:gd name="f76" fmla="val 723"/>
                  <a:gd name="f77" fmla="val 862"/>
                  <a:gd name="f78" fmla="val 699"/>
                  <a:gd name="f79" fmla="val 855"/>
                  <a:gd name="f80" fmla="val 828"/>
                  <a:gd name="f81" fmla="val 760"/>
                  <a:gd name="f82" fmla="val 773"/>
                  <a:gd name="f83" fmla="val 741"/>
                  <a:gd name="f84" fmla="val 802"/>
                  <a:gd name="f85" fmla="val 792"/>
                  <a:gd name="f86" fmla="val 730"/>
                  <a:gd name="f87" fmla="val 710"/>
                  <a:gd name="f88" fmla="val 780"/>
                  <a:gd name="f89" fmla="val 655"/>
                  <a:gd name="f90" fmla="val 633"/>
                  <a:gd name="f91" fmla="val 797"/>
                  <a:gd name="f92" fmla="val 610"/>
                  <a:gd name="f93" fmla="val 778"/>
                  <a:gd name="f94" fmla="val 518"/>
                  <a:gd name="f95" fmla="val 784"/>
                  <a:gd name="f96" fmla="val 495"/>
                  <a:gd name="f97" fmla="val 782"/>
                  <a:gd name="f98" fmla="val 427"/>
                  <a:gd name="f99" fmla="val 386"/>
                  <a:gd name="f100" fmla="val 597"/>
                  <a:gd name="f101" fmla="val 317"/>
                  <a:gd name="f102" fmla="val 576"/>
                  <a:gd name="f103" fmla="val 224"/>
                  <a:gd name="f104" fmla="val 590"/>
                  <a:gd name="f105" fmla="val 112"/>
                  <a:gd name="f106" fmla="val 516"/>
                  <a:gd name="f107" fmla="val 64"/>
                  <a:gd name="f108" fmla="val 482"/>
                  <a:gd name="f109" fmla="val 42"/>
                  <a:gd name="f110" fmla="val 442"/>
                  <a:gd name="f111" fmla="val 37"/>
                </a:gdLst>
                <a:ahLst/>
                <a:cxnLst>
                  <a:cxn ang="3cd4">
                    <a:pos x="hc" y="t"/>
                  </a:cxn>
                  <a:cxn ang="0">
                    <a:pos x="r" y="vc"/>
                  </a:cxn>
                  <a:cxn ang="cd4">
                    <a:pos x="hc" y="b"/>
                  </a:cxn>
                  <a:cxn ang="cd2">
                    <a:pos x="l" y="vc"/>
                  </a:cxn>
                </a:cxnLst>
                <a:rect l="l" t="t" r="r" b="b"/>
                <a:pathLst>
                  <a:path w="806" h="1055">
                    <a:moveTo>
                      <a:pt x="f3" y="f4"/>
                    </a:moveTo>
                    <a:cubicBezTo>
                      <a:pt x="f5" y="f6"/>
                      <a:pt x="f7" y="f8"/>
                      <a:pt x="f9" y="f10"/>
                    </a:cubicBezTo>
                    <a:cubicBezTo>
                      <a:pt x="f11" y="f12"/>
                      <a:pt x="f13" y="f0"/>
                      <a:pt x="f13" y="f0"/>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0" y="f40"/>
                      <a:pt x="f41" y="f42"/>
                    </a:cubicBezTo>
                    <a:cubicBezTo>
                      <a:pt x="f43" y="f44"/>
                      <a:pt x="f45" y="f46"/>
                      <a:pt x="f36" y="f47"/>
                    </a:cubicBezTo>
                    <a:cubicBezTo>
                      <a:pt x="f48" y="f49"/>
                      <a:pt x="f50" y="f51"/>
                      <a:pt x="f52" y="f53"/>
                    </a:cubicBezTo>
                    <a:cubicBezTo>
                      <a:pt x="f54" y="f55"/>
                      <a:pt x="f56" y="f57"/>
                      <a:pt x="f58" y="f59"/>
                    </a:cubicBezTo>
                    <a:cubicBezTo>
                      <a:pt x="f60" y="f61"/>
                      <a:pt x="f62" y="f63"/>
                      <a:pt x="f64" y="f2"/>
                    </a:cubicBezTo>
                    <a:cubicBezTo>
                      <a:pt x="f65" y="f63"/>
                      <a:pt x="f66" y="f67"/>
                      <a:pt x="f68" y="f69"/>
                    </a:cubicBezTo>
                    <a:cubicBezTo>
                      <a:pt x="f70" y="f71"/>
                      <a:pt x="f72" y="f73"/>
                      <a:pt x="f74" y="f75"/>
                    </a:cubicBezTo>
                    <a:cubicBezTo>
                      <a:pt x="f76" y="f77"/>
                      <a:pt x="f78" y="f79"/>
                      <a:pt x="f46" y="f80"/>
                    </a:cubicBezTo>
                    <a:cubicBezTo>
                      <a:pt x="f81" y="f82"/>
                      <a:pt x="f83" y="f84"/>
                      <a:pt x="f85" y="f86"/>
                    </a:cubicBezTo>
                    <a:cubicBezTo>
                      <a:pt x="f1" y="f87"/>
                      <a:pt x="f88" y="f89"/>
                      <a:pt x="f85" y="f90"/>
                    </a:cubicBezTo>
                    <a:cubicBezTo>
                      <a:pt x="f91" y="f92"/>
                      <a:pt x="f93" y="f94"/>
                      <a:pt x="f95" y="f96"/>
                    </a:cubicBezTo>
                    <a:cubicBezTo>
                      <a:pt x="f97" y="f98"/>
                      <a:pt x="f89" y="f99"/>
                      <a:pt x="f100" y="f101"/>
                    </a:cubicBezTo>
                    <a:cubicBezTo>
                      <a:pt x="f102" y="f103"/>
                      <a:pt x="f104" y="f105"/>
                      <a:pt x="f106" y="f107"/>
                    </a:cubicBezTo>
                    <a:cubicBezTo>
                      <a:pt x="f108" y="f109"/>
                      <a:pt x="f110" y="f111"/>
                      <a:pt x="f3" y="f4"/>
                    </a:cubicBezTo>
                    <a:close/>
                  </a:path>
                </a:pathLst>
              </a:custGeom>
              <a:noFill/>
              <a:ln w="3240">
                <a:solidFill>
                  <a:srgbClr val="000000"/>
                </a:solidFill>
                <a:prstDash val="solid"/>
                <a:round/>
              </a:ln>
            </p:spPr>
            <p:txBody>
              <a:bodyPr vert="horz" wrap="none" lIns="82953" tIns="41476" rIns="82953" bIns="4147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9" name="Freeform 8">
                <a:extLst>
                  <a:ext uri="{FF2B5EF4-FFF2-40B4-BE49-F238E27FC236}">
                    <a16:creationId xmlns:a16="http://schemas.microsoft.com/office/drawing/2014/main" id="{15F6BE3A-8930-812E-77C7-040A3C4936E1}"/>
                  </a:ext>
                </a:extLst>
              </p:cNvPr>
              <p:cNvSpPr/>
              <p:nvPr/>
            </p:nvSpPr>
            <p:spPr>
              <a:xfrm>
                <a:off x="7439400" y="2186640"/>
                <a:ext cx="397800" cy="928800"/>
              </a:xfrm>
              <a:custGeom>
                <a:avLst/>
                <a:gdLst>
                  <a:gd name="f0" fmla="val 0"/>
                  <a:gd name="f1" fmla="val 412"/>
                  <a:gd name="f2" fmla="val 771"/>
                  <a:gd name="f3" fmla="val 137"/>
                  <a:gd name="f4" fmla="val 14"/>
                  <a:gd name="f5" fmla="val 134"/>
                  <a:gd name="f6" fmla="val 12"/>
                  <a:gd name="f7" fmla="val 131"/>
                  <a:gd name="f8" fmla="val 11"/>
                  <a:gd name="f9" fmla="val 128"/>
                  <a:gd name="f10" fmla="val 9"/>
                  <a:gd name="f11" fmla="val 124"/>
                  <a:gd name="f12" fmla="val 7"/>
                  <a:gd name="f13" fmla="val 117"/>
                  <a:gd name="f14" fmla="val 92"/>
                  <a:gd name="f15" fmla="val 6"/>
                  <a:gd name="f16" fmla="val 85"/>
                  <a:gd name="f17" fmla="val 5"/>
                  <a:gd name="f18" fmla="val 63"/>
                  <a:gd name="f19" fmla="val 28"/>
                  <a:gd name="f20" fmla="val 52"/>
                  <a:gd name="f21" fmla="val 49"/>
                  <a:gd name="f22" fmla="val 42"/>
                  <a:gd name="f23" fmla="val 96"/>
                  <a:gd name="f24" fmla="val 31"/>
                  <a:gd name="f25" fmla="val 116"/>
                  <a:gd name="f26" fmla="val 18"/>
                  <a:gd name="f27" fmla="val 165"/>
                  <a:gd name="f28" fmla="val 17"/>
                  <a:gd name="f29" fmla="val 225"/>
                  <a:gd name="f30" fmla="val 10"/>
                  <a:gd name="f31" fmla="val 279"/>
                  <a:gd name="f32" fmla="val 353"/>
                  <a:gd name="f33" fmla="val 316"/>
                  <a:gd name="f34" fmla="val 4"/>
                  <a:gd name="f35" fmla="val 391"/>
                  <a:gd name="f36" fmla="val 413"/>
                  <a:gd name="f37" fmla="val 532"/>
                  <a:gd name="f38" fmla="val 15"/>
                  <a:gd name="f39" fmla="val 559"/>
                  <a:gd name="f40" fmla="val 577"/>
                  <a:gd name="f41" fmla="val 20"/>
                  <a:gd name="f42" fmla="val 594"/>
                  <a:gd name="f43" fmla="val 24"/>
                  <a:gd name="f44" fmla="val 610"/>
                  <a:gd name="f45" fmla="val 26"/>
                  <a:gd name="f46" fmla="val 637"/>
                  <a:gd name="f47" fmla="val 37"/>
                  <a:gd name="f48" fmla="val 653"/>
                  <a:gd name="f49" fmla="val 45"/>
                  <a:gd name="f50" fmla="val 670"/>
                  <a:gd name="f51" fmla="val 54"/>
                  <a:gd name="f52" fmla="val 689"/>
                  <a:gd name="f53" fmla="val 73"/>
                  <a:gd name="f54" fmla="val 730"/>
                  <a:gd name="f55" fmla="val 84"/>
                  <a:gd name="f56" fmla="val 736"/>
                  <a:gd name="f57" fmla="val 90"/>
                  <a:gd name="f58" fmla="val 738"/>
                  <a:gd name="f59" fmla="val 104"/>
                  <a:gd name="f60" fmla="val 752"/>
                  <a:gd name="f61" fmla="val 110"/>
                  <a:gd name="f62" fmla="val 754"/>
                  <a:gd name="f63" fmla="val 133"/>
                  <a:gd name="f64" fmla="val 135"/>
                  <a:gd name="f65" fmla="val 770"/>
                  <a:gd name="f66" fmla="val 158"/>
                  <a:gd name="f67" fmla="val 766"/>
                  <a:gd name="f68" fmla="val 162"/>
                  <a:gd name="f69" fmla="val 765"/>
                  <a:gd name="f70" fmla="val 199"/>
                  <a:gd name="f71" fmla="val 202"/>
                  <a:gd name="f72" fmla="val 215"/>
                  <a:gd name="f73" fmla="val 747"/>
                  <a:gd name="f74" fmla="val 222"/>
                  <a:gd name="f75" fmla="val 234"/>
                  <a:gd name="f76" fmla="val 749"/>
                  <a:gd name="f77" fmla="val 242"/>
                  <a:gd name="f78" fmla="val 705"/>
                  <a:gd name="f79" fmla="val 290"/>
                  <a:gd name="f80" fmla="val 745"/>
                  <a:gd name="f81" fmla="val 308"/>
                  <a:gd name="f82" fmla="val 688"/>
                  <a:gd name="f83" fmla="val 312"/>
                  <a:gd name="f84" fmla="val 672"/>
                  <a:gd name="f85" fmla="val 352"/>
                  <a:gd name="f86" fmla="val 652"/>
                  <a:gd name="f87" fmla="val 356"/>
                  <a:gd name="f88" fmla="val 635"/>
                  <a:gd name="f89" fmla="val 358"/>
                  <a:gd name="f90" fmla="val 616"/>
                  <a:gd name="f91" fmla="val 410"/>
                  <a:gd name="f92" fmla="val 508"/>
                  <a:gd name="f93" fmla="val 489"/>
                  <a:gd name="f94" fmla="val 435"/>
                  <a:gd name="f95" fmla="val 255"/>
                  <a:gd name="f96" fmla="val 306"/>
                  <a:gd name="f97" fmla="val 235"/>
                  <a:gd name="f98" fmla="val 251"/>
                  <a:gd name="f99" fmla="val 228"/>
                  <a:gd name="f100" fmla="val 176"/>
                  <a:gd name="f101" fmla="val 174"/>
                  <a:gd name="f102" fmla="val 51"/>
                  <a:gd name="f103" fmla="val 33"/>
                  <a:gd name="f104" fmla="val 149"/>
                  <a:gd name="f105" fmla="val 29"/>
                </a:gdLst>
                <a:ahLst/>
                <a:cxnLst>
                  <a:cxn ang="3cd4">
                    <a:pos x="hc" y="t"/>
                  </a:cxn>
                  <a:cxn ang="0">
                    <a:pos x="r" y="vc"/>
                  </a:cxn>
                  <a:cxn ang="cd4">
                    <a:pos x="hc" y="b"/>
                  </a:cxn>
                  <a:cxn ang="cd2">
                    <a:pos x="l" y="vc"/>
                  </a:cxn>
                </a:cxnLst>
                <a:rect l="l" t="t" r="r" b="b"/>
                <a:pathLst>
                  <a:path w="412" h="771">
                    <a:moveTo>
                      <a:pt x="f3" y="f4"/>
                    </a:moveTo>
                    <a:cubicBezTo>
                      <a:pt x="f5" y="f6"/>
                      <a:pt x="f7" y="f8"/>
                      <a:pt x="f9" y="f10"/>
                    </a:cubicBezTo>
                    <a:cubicBezTo>
                      <a:pt x="f11" y="f12"/>
                      <a:pt x="f13" y="f0"/>
                      <a:pt x="f13" y="f0"/>
                    </a:cubicBezTo>
                    <a:cubicBezTo>
                      <a:pt x="f14" y="f15"/>
                      <a:pt x="f16" y="f17"/>
                      <a:pt x="f18" y="f19"/>
                    </a:cubicBezTo>
                    <a:cubicBezTo>
                      <a:pt x="f20" y="f21"/>
                      <a:pt x="f22" y="f23"/>
                      <a:pt x="f24" y="f25"/>
                    </a:cubicBezTo>
                    <a:cubicBezTo>
                      <a:pt x="f26" y="f27"/>
                      <a:pt x="f28" y="f29"/>
                      <a:pt x="f30" y="f31"/>
                    </a:cubicBezTo>
                    <a:cubicBezTo>
                      <a:pt x="f17" y="f32"/>
                      <a:pt x="f12" y="f33"/>
                      <a:pt x="f34" y="f35"/>
                    </a:cubicBezTo>
                    <a:cubicBezTo>
                      <a:pt x="f17" y="f36"/>
                      <a:pt x="f0" y="f37"/>
                      <a:pt x="f38" y="f39"/>
                    </a:cubicBezTo>
                    <a:cubicBezTo>
                      <a:pt x="f28" y="f40"/>
                      <a:pt x="f41" y="f42"/>
                      <a:pt x="f43" y="f44"/>
                    </a:cubicBezTo>
                    <a:cubicBezTo>
                      <a:pt x="f45" y="f46"/>
                      <a:pt x="f47" y="f48"/>
                      <a:pt x="f49" y="f50"/>
                    </a:cubicBezTo>
                    <a:cubicBezTo>
                      <a:pt x="f51" y="f52"/>
                      <a:pt x="f53" y="f54"/>
                      <a:pt x="f55" y="f56"/>
                    </a:cubicBezTo>
                    <a:cubicBezTo>
                      <a:pt x="f57" y="f58"/>
                      <a:pt x="f59" y="f60"/>
                      <a:pt x="f61" y="f62"/>
                    </a:cubicBezTo>
                    <a:cubicBezTo>
                      <a:pt x="f63" y="f60"/>
                      <a:pt x="f64" y="f65"/>
                      <a:pt x="f66" y="f67"/>
                    </a:cubicBezTo>
                    <a:cubicBezTo>
                      <a:pt x="f68" y="f69"/>
                      <a:pt x="f70" y="f65"/>
                      <a:pt x="f71" y="f69"/>
                    </a:cubicBezTo>
                    <a:cubicBezTo>
                      <a:pt x="f72" y="f73"/>
                      <a:pt x="f74" y="f2"/>
                      <a:pt x="f75" y="f76"/>
                    </a:cubicBezTo>
                    <a:cubicBezTo>
                      <a:pt x="f77" y="f78"/>
                      <a:pt x="f79" y="f80"/>
                      <a:pt x="f81" y="f82"/>
                    </a:cubicBezTo>
                    <a:cubicBezTo>
                      <a:pt x="f83" y="f84"/>
                      <a:pt x="f85" y="f86"/>
                      <a:pt x="f87" y="f88"/>
                    </a:cubicBezTo>
                    <a:cubicBezTo>
                      <a:pt x="f89" y="f90"/>
                      <a:pt x="f91" y="f92"/>
                      <a:pt x="f1" y="f93"/>
                    </a:cubicBezTo>
                    <a:cubicBezTo>
                      <a:pt x="f1" y="f94"/>
                      <a:pt x="f95" y="f96"/>
                      <a:pt x="f97" y="f98"/>
                    </a:cubicBezTo>
                    <a:cubicBezTo>
                      <a:pt x="f99" y="f100"/>
                      <a:pt x="f70" y="f57"/>
                      <a:pt x="f101" y="f102"/>
                    </a:cubicBezTo>
                    <a:cubicBezTo>
                      <a:pt x="f68" y="f103"/>
                      <a:pt x="f104" y="f105"/>
                      <a:pt x="f3" y="f4"/>
                    </a:cubicBezTo>
                    <a:close/>
                  </a:path>
                </a:pathLst>
              </a:custGeom>
              <a:noFill/>
              <a:ln w="3240">
                <a:solidFill>
                  <a:srgbClr val="000000"/>
                </a:solidFill>
                <a:prstDash val="solid"/>
                <a:round/>
              </a:ln>
            </p:spPr>
            <p:txBody>
              <a:bodyPr vert="horz" wrap="none" lIns="82953" tIns="41476" rIns="82953" bIns="4147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0" name="Freeform 9">
                <a:extLst>
                  <a:ext uri="{FF2B5EF4-FFF2-40B4-BE49-F238E27FC236}">
                    <a16:creationId xmlns:a16="http://schemas.microsoft.com/office/drawing/2014/main" id="{28FCA222-B4FD-12F6-A308-D86B6725F3FB}"/>
                  </a:ext>
                </a:extLst>
              </p:cNvPr>
              <p:cNvSpPr/>
              <p:nvPr/>
            </p:nvSpPr>
            <p:spPr>
              <a:xfrm>
                <a:off x="7497720" y="2360520"/>
                <a:ext cx="142200" cy="675360"/>
              </a:xfrm>
              <a:custGeom>
                <a:avLst/>
                <a:gdLst>
                  <a:gd name="f0" fmla="val 0"/>
                  <a:gd name="f1" fmla="val 412"/>
                  <a:gd name="f2" fmla="val 771"/>
                  <a:gd name="f3" fmla="val 137"/>
                  <a:gd name="f4" fmla="val 14"/>
                  <a:gd name="f5" fmla="val 134"/>
                  <a:gd name="f6" fmla="val 12"/>
                  <a:gd name="f7" fmla="val 131"/>
                  <a:gd name="f8" fmla="val 11"/>
                  <a:gd name="f9" fmla="val 128"/>
                  <a:gd name="f10" fmla="val 9"/>
                  <a:gd name="f11" fmla="val 124"/>
                  <a:gd name="f12" fmla="val 7"/>
                  <a:gd name="f13" fmla="val 117"/>
                  <a:gd name="f14" fmla="val 92"/>
                  <a:gd name="f15" fmla="val 6"/>
                  <a:gd name="f16" fmla="val 85"/>
                  <a:gd name="f17" fmla="val 5"/>
                  <a:gd name="f18" fmla="val 63"/>
                  <a:gd name="f19" fmla="val 28"/>
                  <a:gd name="f20" fmla="val 52"/>
                  <a:gd name="f21" fmla="val 49"/>
                  <a:gd name="f22" fmla="val 42"/>
                  <a:gd name="f23" fmla="val 96"/>
                  <a:gd name="f24" fmla="val 31"/>
                  <a:gd name="f25" fmla="val 116"/>
                  <a:gd name="f26" fmla="val 18"/>
                  <a:gd name="f27" fmla="val 165"/>
                  <a:gd name="f28" fmla="val 17"/>
                  <a:gd name="f29" fmla="val 225"/>
                  <a:gd name="f30" fmla="val 10"/>
                  <a:gd name="f31" fmla="val 279"/>
                  <a:gd name="f32" fmla="val 353"/>
                  <a:gd name="f33" fmla="val 316"/>
                  <a:gd name="f34" fmla="val 4"/>
                  <a:gd name="f35" fmla="val 391"/>
                  <a:gd name="f36" fmla="val 413"/>
                  <a:gd name="f37" fmla="val 532"/>
                  <a:gd name="f38" fmla="val 15"/>
                  <a:gd name="f39" fmla="val 559"/>
                  <a:gd name="f40" fmla="val 577"/>
                  <a:gd name="f41" fmla="val 20"/>
                  <a:gd name="f42" fmla="val 594"/>
                  <a:gd name="f43" fmla="val 24"/>
                  <a:gd name="f44" fmla="val 610"/>
                  <a:gd name="f45" fmla="val 26"/>
                  <a:gd name="f46" fmla="val 637"/>
                  <a:gd name="f47" fmla="val 37"/>
                  <a:gd name="f48" fmla="val 653"/>
                  <a:gd name="f49" fmla="val 45"/>
                  <a:gd name="f50" fmla="val 670"/>
                  <a:gd name="f51" fmla="val 54"/>
                  <a:gd name="f52" fmla="val 689"/>
                  <a:gd name="f53" fmla="val 73"/>
                  <a:gd name="f54" fmla="val 730"/>
                  <a:gd name="f55" fmla="val 84"/>
                  <a:gd name="f56" fmla="val 736"/>
                  <a:gd name="f57" fmla="val 90"/>
                  <a:gd name="f58" fmla="val 738"/>
                  <a:gd name="f59" fmla="val 104"/>
                  <a:gd name="f60" fmla="val 752"/>
                  <a:gd name="f61" fmla="val 110"/>
                  <a:gd name="f62" fmla="val 754"/>
                  <a:gd name="f63" fmla="val 133"/>
                  <a:gd name="f64" fmla="val 135"/>
                  <a:gd name="f65" fmla="val 770"/>
                  <a:gd name="f66" fmla="val 158"/>
                  <a:gd name="f67" fmla="val 766"/>
                  <a:gd name="f68" fmla="val 162"/>
                  <a:gd name="f69" fmla="val 765"/>
                  <a:gd name="f70" fmla="val 199"/>
                  <a:gd name="f71" fmla="val 202"/>
                  <a:gd name="f72" fmla="val 215"/>
                  <a:gd name="f73" fmla="val 747"/>
                  <a:gd name="f74" fmla="val 222"/>
                  <a:gd name="f75" fmla="val 234"/>
                  <a:gd name="f76" fmla="val 749"/>
                  <a:gd name="f77" fmla="val 242"/>
                  <a:gd name="f78" fmla="val 705"/>
                  <a:gd name="f79" fmla="val 257"/>
                  <a:gd name="f80" fmla="val 275"/>
                  <a:gd name="f81" fmla="val 692"/>
                  <a:gd name="f82" fmla="val 676"/>
                  <a:gd name="f83" fmla="val 352"/>
                  <a:gd name="f84" fmla="val 652"/>
                  <a:gd name="f85" fmla="val 356"/>
                  <a:gd name="f86" fmla="val 635"/>
                  <a:gd name="f87" fmla="val 358"/>
                  <a:gd name="f88" fmla="val 616"/>
                  <a:gd name="f89" fmla="val 410"/>
                  <a:gd name="f90" fmla="val 508"/>
                  <a:gd name="f91" fmla="val 489"/>
                  <a:gd name="f92" fmla="val 435"/>
                  <a:gd name="f93" fmla="val 255"/>
                  <a:gd name="f94" fmla="val 306"/>
                  <a:gd name="f95" fmla="val 235"/>
                  <a:gd name="f96" fmla="val 251"/>
                  <a:gd name="f97" fmla="val 228"/>
                  <a:gd name="f98" fmla="val 176"/>
                  <a:gd name="f99" fmla="val 174"/>
                  <a:gd name="f100" fmla="val 51"/>
                  <a:gd name="f101" fmla="val 33"/>
                  <a:gd name="f102" fmla="val 149"/>
                  <a:gd name="f103" fmla="val 29"/>
                </a:gdLst>
                <a:ahLst/>
                <a:cxnLst>
                  <a:cxn ang="3cd4">
                    <a:pos x="hc" y="t"/>
                  </a:cxn>
                  <a:cxn ang="0">
                    <a:pos x="r" y="vc"/>
                  </a:cxn>
                  <a:cxn ang="cd4">
                    <a:pos x="hc" y="b"/>
                  </a:cxn>
                  <a:cxn ang="cd2">
                    <a:pos x="l" y="vc"/>
                  </a:cxn>
                </a:cxnLst>
                <a:rect l="l" t="t" r="r" b="b"/>
                <a:pathLst>
                  <a:path w="412" h="771">
                    <a:moveTo>
                      <a:pt x="f3" y="f4"/>
                    </a:moveTo>
                    <a:cubicBezTo>
                      <a:pt x="f5" y="f6"/>
                      <a:pt x="f7" y="f8"/>
                      <a:pt x="f9" y="f10"/>
                    </a:cubicBezTo>
                    <a:cubicBezTo>
                      <a:pt x="f11" y="f12"/>
                      <a:pt x="f13" y="f0"/>
                      <a:pt x="f13" y="f0"/>
                    </a:cubicBezTo>
                    <a:cubicBezTo>
                      <a:pt x="f14" y="f15"/>
                      <a:pt x="f16" y="f17"/>
                      <a:pt x="f18" y="f19"/>
                    </a:cubicBezTo>
                    <a:cubicBezTo>
                      <a:pt x="f20" y="f21"/>
                      <a:pt x="f22" y="f23"/>
                      <a:pt x="f24" y="f25"/>
                    </a:cubicBezTo>
                    <a:cubicBezTo>
                      <a:pt x="f26" y="f27"/>
                      <a:pt x="f28" y="f29"/>
                      <a:pt x="f30" y="f31"/>
                    </a:cubicBezTo>
                    <a:cubicBezTo>
                      <a:pt x="f17" y="f32"/>
                      <a:pt x="f12" y="f33"/>
                      <a:pt x="f34" y="f35"/>
                    </a:cubicBezTo>
                    <a:cubicBezTo>
                      <a:pt x="f17" y="f36"/>
                      <a:pt x="f0" y="f37"/>
                      <a:pt x="f38" y="f39"/>
                    </a:cubicBezTo>
                    <a:cubicBezTo>
                      <a:pt x="f28" y="f40"/>
                      <a:pt x="f41" y="f42"/>
                      <a:pt x="f43" y="f44"/>
                    </a:cubicBezTo>
                    <a:cubicBezTo>
                      <a:pt x="f45" y="f46"/>
                      <a:pt x="f47" y="f48"/>
                      <a:pt x="f49" y="f50"/>
                    </a:cubicBezTo>
                    <a:cubicBezTo>
                      <a:pt x="f51" y="f52"/>
                      <a:pt x="f53" y="f54"/>
                      <a:pt x="f55" y="f56"/>
                    </a:cubicBezTo>
                    <a:cubicBezTo>
                      <a:pt x="f57" y="f58"/>
                      <a:pt x="f59" y="f60"/>
                      <a:pt x="f61" y="f62"/>
                    </a:cubicBezTo>
                    <a:cubicBezTo>
                      <a:pt x="f63" y="f60"/>
                      <a:pt x="f64" y="f65"/>
                      <a:pt x="f66" y="f67"/>
                    </a:cubicBezTo>
                    <a:cubicBezTo>
                      <a:pt x="f68" y="f69"/>
                      <a:pt x="f70" y="f65"/>
                      <a:pt x="f71" y="f69"/>
                    </a:cubicBezTo>
                    <a:cubicBezTo>
                      <a:pt x="f72" y="f73"/>
                      <a:pt x="f74" y="f2"/>
                      <a:pt x="f75" y="f76"/>
                    </a:cubicBezTo>
                    <a:cubicBezTo>
                      <a:pt x="f77" y="f78"/>
                      <a:pt x="f79" y="f76"/>
                      <a:pt x="f80" y="f81"/>
                    </a:cubicBezTo>
                    <a:cubicBezTo>
                      <a:pt x="f31" y="f82"/>
                      <a:pt x="f83" y="f84"/>
                      <a:pt x="f85" y="f86"/>
                    </a:cubicBezTo>
                    <a:cubicBezTo>
                      <a:pt x="f87" y="f88"/>
                      <a:pt x="f89" y="f90"/>
                      <a:pt x="f1" y="f91"/>
                    </a:cubicBezTo>
                    <a:cubicBezTo>
                      <a:pt x="f1" y="f92"/>
                      <a:pt x="f93" y="f94"/>
                      <a:pt x="f95" y="f96"/>
                    </a:cubicBezTo>
                    <a:cubicBezTo>
                      <a:pt x="f97" y="f98"/>
                      <a:pt x="f70" y="f57"/>
                      <a:pt x="f99" y="f100"/>
                    </a:cubicBezTo>
                    <a:cubicBezTo>
                      <a:pt x="f68" y="f101"/>
                      <a:pt x="f102" y="f103"/>
                      <a:pt x="f3" y="f4"/>
                    </a:cubicBezTo>
                    <a:close/>
                  </a:path>
                </a:pathLst>
              </a:custGeom>
              <a:noFill/>
              <a:ln w="3240">
                <a:solidFill>
                  <a:srgbClr val="000000"/>
                </a:solidFill>
                <a:prstDash val="solid"/>
                <a:round/>
              </a:ln>
            </p:spPr>
            <p:txBody>
              <a:bodyPr vert="horz" wrap="none" lIns="82953" tIns="41476" rIns="82953" bIns="4147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1" name="Freeform 10">
                <a:extLst>
                  <a:ext uri="{FF2B5EF4-FFF2-40B4-BE49-F238E27FC236}">
                    <a16:creationId xmlns:a16="http://schemas.microsoft.com/office/drawing/2014/main" id="{668D8FFD-C135-8040-3D20-A12F140AB55F}"/>
                  </a:ext>
                </a:extLst>
              </p:cNvPr>
              <p:cNvSpPr/>
              <p:nvPr/>
            </p:nvSpPr>
            <p:spPr>
              <a:xfrm>
                <a:off x="7508160" y="2639520"/>
                <a:ext cx="44640" cy="270720"/>
              </a:xfrm>
              <a:custGeom>
                <a:avLst/>
                <a:gdLst>
                  <a:gd name="f0" fmla="val 0"/>
                  <a:gd name="f1" fmla="val 412"/>
                  <a:gd name="f2" fmla="val 771"/>
                  <a:gd name="f3" fmla="val 137"/>
                  <a:gd name="f4" fmla="val 14"/>
                  <a:gd name="f5" fmla="val 134"/>
                  <a:gd name="f6" fmla="val 12"/>
                  <a:gd name="f7" fmla="val 131"/>
                  <a:gd name="f8" fmla="val 11"/>
                  <a:gd name="f9" fmla="val 128"/>
                  <a:gd name="f10" fmla="val 9"/>
                  <a:gd name="f11" fmla="val 124"/>
                  <a:gd name="f12" fmla="val 7"/>
                  <a:gd name="f13" fmla="val 117"/>
                  <a:gd name="f14" fmla="val 92"/>
                  <a:gd name="f15" fmla="val 6"/>
                  <a:gd name="f16" fmla="val 85"/>
                  <a:gd name="f17" fmla="val 5"/>
                  <a:gd name="f18" fmla="val 63"/>
                  <a:gd name="f19" fmla="val 28"/>
                  <a:gd name="f20" fmla="val 52"/>
                  <a:gd name="f21" fmla="val 49"/>
                  <a:gd name="f22" fmla="val 42"/>
                  <a:gd name="f23" fmla="val 96"/>
                  <a:gd name="f24" fmla="val 31"/>
                  <a:gd name="f25" fmla="val 116"/>
                  <a:gd name="f26" fmla="val 18"/>
                  <a:gd name="f27" fmla="val 165"/>
                  <a:gd name="f28" fmla="val 17"/>
                  <a:gd name="f29" fmla="val 225"/>
                  <a:gd name="f30" fmla="val 10"/>
                  <a:gd name="f31" fmla="val 279"/>
                  <a:gd name="f32" fmla="val 353"/>
                  <a:gd name="f33" fmla="val 316"/>
                  <a:gd name="f34" fmla="val 4"/>
                  <a:gd name="f35" fmla="val 391"/>
                  <a:gd name="f36" fmla="val 413"/>
                  <a:gd name="f37" fmla="val 532"/>
                  <a:gd name="f38" fmla="val 15"/>
                  <a:gd name="f39" fmla="val 559"/>
                  <a:gd name="f40" fmla="val 577"/>
                  <a:gd name="f41" fmla="val 20"/>
                  <a:gd name="f42" fmla="val 594"/>
                  <a:gd name="f43" fmla="val 24"/>
                  <a:gd name="f44" fmla="val 610"/>
                  <a:gd name="f45" fmla="val 26"/>
                  <a:gd name="f46" fmla="val 637"/>
                  <a:gd name="f47" fmla="val 37"/>
                  <a:gd name="f48" fmla="val 653"/>
                  <a:gd name="f49" fmla="val 45"/>
                  <a:gd name="f50" fmla="val 670"/>
                  <a:gd name="f51" fmla="val 54"/>
                  <a:gd name="f52" fmla="val 689"/>
                  <a:gd name="f53" fmla="val 73"/>
                  <a:gd name="f54" fmla="val 730"/>
                  <a:gd name="f55" fmla="val 84"/>
                  <a:gd name="f56" fmla="val 736"/>
                  <a:gd name="f57" fmla="val 90"/>
                  <a:gd name="f58" fmla="val 738"/>
                  <a:gd name="f59" fmla="val 104"/>
                  <a:gd name="f60" fmla="val 752"/>
                  <a:gd name="f61" fmla="val 110"/>
                  <a:gd name="f62" fmla="val 754"/>
                  <a:gd name="f63" fmla="val 133"/>
                  <a:gd name="f64" fmla="val 135"/>
                  <a:gd name="f65" fmla="val 770"/>
                  <a:gd name="f66" fmla="val 158"/>
                  <a:gd name="f67" fmla="val 766"/>
                  <a:gd name="f68" fmla="val 162"/>
                  <a:gd name="f69" fmla="val 765"/>
                  <a:gd name="f70" fmla="val 199"/>
                  <a:gd name="f71" fmla="val 202"/>
                  <a:gd name="f72" fmla="val 215"/>
                  <a:gd name="f73" fmla="val 747"/>
                  <a:gd name="f74" fmla="val 222"/>
                  <a:gd name="f75" fmla="val 234"/>
                  <a:gd name="f76" fmla="val 749"/>
                  <a:gd name="f77" fmla="val 242"/>
                  <a:gd name="f78" fmla="val 705"/>
                  <a:gd name="f79" fmla="val 257"/>
                  <a:gd name="f80" fmla="val 275"/>
                  <a:gd name="f81" fmla="val 692"/>
                  <a:gd name="f82" fmla="val 676"/>
                  <a:gd name="f83" fmla="val 352"/>
                  <a:gd name="f84" fmla="val 652"/>
                  <a:gd name="f85" fmla="val 356"/>
                  <a:gd name="f86" fmla="val 635"/>
                  <a:gd name="f87" fmla="val 358"/>
                  <a:gd name="f88" fmla="val 616"/>
                  <a:gd name="f89" fmla="val 410"/>
                  <a:gd name="f90" fmla="val 508"/>
                  <a:gd name="f91" fmla="val 489"/>
                  <a:gd name="f92" fmla="val 435"/>
                  <a:gd name="f93" fmla="val 255"/>
                  <a:gd name="f94" fmla="val 306"/>
                  <a:gd name="f95" fmla="val 235"/>
                  <a:gd name="f96" fmla="val 251"/>
                  <a:gd name="f97" fmla="val 228"/>
                  <a:gd name="f98" fmla="val 176"/>
                  <a:gd name="f99" fmla="val 174"/>
                  <a:gd name="f100" fmla="val 51"/>
                  <a:gd name="f101" fmla="val 33"/>
                  <a:gd name="f102" fmla="val 149"/>
                  <a:gd name="f103" fmla="val 29"/>
                </a:gdLst>
                <a:ahLst/>
                <a:cxnLst>
                  <a:cxn ang="3cd4">
                    <a:pos x="hc" y="t"/>
                  </a:cxn>
                  <a:cxn ang="0">
                    <a:pos x="r" y="vc"/>
                  </a:cxn>
                  <a:cxn ang="cd4">
                    <a:pos x="hc" y="b"/>
                  </a:cxn>
                  <a:cxn ang="cd2">
                    <a:pos x="l" y="vc"/>
                  </a:cxn>
                </a:cxnLst>
                <a:rect l="l" t="t" r="r" b="b"/>
                <a:pathLst>
                  <a:path w="412" h="771">
                    <a:moveTo>
                      <a:pt x="f3" y="f4"/>
                    </a:moveTo>
                    <a:cubicBezTo>
                      <a:pt x="f5" y="f6"/>
                      <a:pt x="f7" y="f8"/>
                      <a:pt x="f9" y="f10"/>
                    </a:cubicBezTo>
                    <a:cubicBezTo>
                      <a:pt x="f11" y="f12"/>
                      <a:pt x="f13" y="f0"/>
                      <a:pt x="f13" y="f0"/>
                    </a:cubicBezTo>
                    <a:cubicBezTo>
                      <a:pt x="f14" y="f15"/>
                      <a:pt x="f16" y="f17"/>
                      <a:pt x="f18" y="f19"/>
                    </a:cubicBezTo>
                    <a:cubicBezTo>
                      <a:pt x="f20" y="f21"/>
                      <a:pt x="f22" y="f23"/>
                      <a:pt x="f24" y="f25"/>
                    </a:cubicBezTo>
                    <a:cubicBezTo>
                      <a:pt x="f26" y="f27"/>
                      <a:pt x="f28" y="f29"/>
                      <a:pt x="f30" y="f31"/>
                    </a:cubicBezTo>
                    <a:cubicBezTo>
                      <a:pt x="f17" y="f32"/>
                      <a:pt x="f12" y="f33"/>
                      <a:pt x="f34" y="f35"/>
                    </a:cubicBezTo>
                    <a:cubicBezTo>
                      <a:pt x="f17" y="f36"/>
                      <a:pt x="f0" y="f37"/>
                      <a:pt x="f38" y="f39"/>
                    </a:cubicBezTo>
                    <a:cubicBezTo>
                      <a:pt x="f28" y="f40"/>
                      <a:pt x="f41" y="f42"/>
                      <a:pt x="f43" y="f44"/>
                    </a:cubicBezTo>
                    <a:cubicBezTo>
                      <a:pt x="f45" y="f46"/>
                      <a:pt x="f47" y="f48"/>
                      <a:pt x="f49" y="f50"/>
                    </a:cubicBezTo>
                    <a:cubicBezTo>
                      <a:pt x="f51" y="f52"/>
                      <a:pt x="f53" y="f54"/>
                      <a:pt x="f55" y="f56"/>
                    </a:cubicBezTo>
                    <a:cubicBezTo>
                      <a:pt x="f57" y="f58"/>
                      <a:pt x="f59" y="f60"/>
                      <a:pt x="f61" y="f62"/>
                    </a:cubicBezTo>
                    <a:cubicBezTo>
                      <a:pt x="f63" y="f60"/>
                      <a:pt x="f64" y="f65"/>
                      <a:pt x="f66" y="f67"/>
                    </a:cubicBezTo>
                    <a:cubicBezTo>
                      <a:pt x="f68" y="f69"/>
                      <a:pt x="f70" y="f65"/>
                      <a:pt x="f71" y="f69"/>
                    </a:cubicBezTo>
                    <a:cubicBezTo>
                      <a:pt x="f72" y="f73"/>
                      <a:pt x="f74" y="f2"/>
                      <a:pt x="f75" y="f76"/>
                    </a:cubicBezTo>
                    <a:cubicBezTo>
                      <a:pt x="f77" y="f78"/>
                      <a:pt x="f79" y="f76"/>
                      <a:pt x="f80" y="f81"/>
                    </a:cubicBezTo>
                    <a:cubicBezTo>
                      <a:pt x="f31" y="f82"/>
                      <a:pt x="f83" y="f84"/>
                      <a:pt x="f85" y="f86"/>
                    </a:cubicBezTo>
                    <a:cubicBezTo>
                      <a:pt x="f87" y="f88"/>
                      <a:pt x="f89" y="f90"/>
                      <a:pt x="f1" y="f91"/>
                    </a:cubicBezTo>
                    <a:cubicBezTo>
                      <a:pt x="f1" y="f92"/>
                      <a:pt x="f93" y="f94"/>
                      <a:pt x="f95" y="f96"/>
                    </a:cubicBezTo>
                    <a:cubicBezTo>
                      <a:pt x="f97" y="f98"/>
                      <a:pt x="f70" y="f57"/>
                      <a:pt x="f99" y="f100"/>
                    </a:cubicBezTo>
                    <a:cubicBezTo>
                      <a:pt x="f68" y="f101"/>
                      <a:pt x="f102" y="f103"/>
                      <a:pt x="f3" y="f4"/>
                    </a:cubicBezTo>
                    <a:close/>
                  </a:path>
                </a:pathLst>
              </a:custGeom>
              <a:noFill/>
              <a:ln w="3240">
                <a:solidFill>
                  <a:srgbClr val="000000"/>
                </a:solidFill>
                <a:prstDash val="solid"/>
                <a:round/>
              </a:ln>
            </p:spPr>
            <p:txBody>
              <a:bodyPr vert="horz" wrap="none" lIns="82953" tIns="41476" rIns="82953" bIns="41476" anchor="ctr" anchorCtr="0" compatLnSpc="0">
                <a:noAutofit/>
              </a:bodyPr>
              <a:lstStyle/>
              <a:p>
                <a:pPr hangingPunct="0"/>
                <a:endParaRPr lang="en-US" sz="1633">
                  <a:latin typeface="Liberation Sans" pitchFamily="18"/>
                  <a:ea typeface="Droid Sans Fallback" pitchFamily="2"/>
                  <a:cs typeface="FreeSans" pitchFamily="2"/>
                </a:endParaRPr>
              </a:p>
            </p:txBody>
          </p:sp>
        </p:grpSp>
        <p:grpSp>
          <p:nvGrpSpPr>
            <p:cNvPr id="12" name="Group 11">
              <a:extLst>
                <a:ext uri="{FF2B5EF4-FFF2-40B4-BE49-F238E27FC236}">
                  <a16:creationId xmlns:a16="http://schemas.microsoft.com/office/drawing/2014/main" id="{0054F887-CDE3-F8BC-0167-020569C09DB7}"/>
                </a:ext>
              </a:extLst>
            </p:cNvPr>
            <p:cNvGrpSpPr/>
            <p:nvPr/>
          </p:nvGrpSpPr>
          <p:grpSpPr>
            <a:xfrm>
              <a:off x="7553159" y="1683360"/>
              <a:ext cx="1134720" cy="1582199"/>
              <a:chOff x="7553159" y="1683360"/>
              <a:chExt cx="1134720" cy="1582199"/>
            </a:xfrm>
          </p:grpSpPr>
          <p:sp>
            <p:nvSpPr>
              <p:cNvPr id="13" name="Freeform 12">
                <a:extLst>
                  <a:ext uri="{FF2B5EF4-FFF2-40B4-BE49-F238E27FC236}">
                    <a16:creationId xmlns:a16="http://schemas.microsoft.com/office/drawing/2014/main" id="{8CFD0F21-0737-881D-71BE-1A89C3EA6EF5}"/>
                  </a:ext>
                </a:extLst>
              </p:cNvPr>
              <p:cNvSpPr/>
              <p:nvPr/>
            </p:nvSpPr>
            <p:spPr>
              <a:xfrm>
                <a:off x="7553159" y="1683360"/>
                <a:ext cx="1134720" cy="1582199"/>
              </a:xfrm>
              <a:custGeom>
                <a:avLst/>
                <a:gdLst>
                  <a:gd name="f0" fmla="val 0"/>
                  <a:gd name="f1" fmla="val 1172"/>
                  <a:gd name="f2" fmla="val 1313"/>
                  <a:gd name="f3" fmla="val 628"/>
                  <a:gd name="f4" fmla="val 24"/>
                  <a:gd name="f5" fmla="val 615"/>
                  <a:gd name="f6" fmla="val 21"/>
                  <a:gd name="f7" fmla="val 601"/>
                  <a:gd name="f8" fmla="val 20"/>
                  <a:gd name="f9" fmla="val 588"/>
                  <a:gd name="f10" fmla="val 16"/>
                  <a:gd name="f11" fmla="val 571"/>
                  <a:gd name="f12" fmla="val 12"/>
                  <a:gd name="f13" fmla="val 539"/>
                  <a:gd name="f14" fmla="val 424"/>
                  <a:gd name="f15" fmla="val 11"/>
                  <a:gd name="f16" fmla="val 389"/>
                  <a:gd name="f17" fmla="val 9"/>
                  <a:gd name="f18" fmla="val 288"/>
                  <a:gd name="f19" fmla="val 48"/>
                  <a:gd name="f20" fmla="val 241"/>
                  <a:gd name="f21" fmla="val 85"/>
                  <a:gd name="f22" fmla="val 192"/>
                  <a:gd name="f23" fmla="val 168"/>
                  <a:gd name="f24" fmla="val 142"/>
                  <a:gd name="f25" fmla="val 202"/>
                  <a:gd name="f26" fmla="val 84"/>
                  <a:gd name="f27" fmla="val 287"/>
                  <a:gd name="f28" fmla="val 77"/>
                  <a:gd name="f29" fmla="val 391"/>
                  <a:gd name="f30" fmla="val 44"/>
                  <a:gd name="f31" fmla="val 486"/>
                  <a:gd name="f32" fmla="val 23"/>
                  <a:gd name="f33" fmla="val 31"/>
                  <a:gd name="f34" fmla="val 550"/>
                  <a:gd name="f35" fmla="val 681"/>
                  <a:gd name="f36" fmla="val 719"/>
                  <a:gd name="f37" fmla="val 926"/>
                  <a:gd name="f38" fmla="val 69"/>
                  <a:gd name="f39" fmla="val 973"/>
                  <a:gd name="f40" fmla="val 80"/>
                  <a:gd name="f41" fmla="val 1005"/>
                  <a:gd name="f42" fmla="val 91"/>
                  <a:gd name="f43" fmla="val 1034"/>
                  <a:gd name="f44" fmla="val 109"/>
                  <a:gd name="f45" fmla="val 1062"/>
                  <a:gd name="f46" fmla="val 121"/>
                  <a:gd name="f47" fmla="val 1110"/>
                  <a:gd name="f48" fmla="val 1137"/>
                  <a:gd name="f49" fmla="val 207"/>
                  <a:gd name="f50" fmla="val 1167"/>
                  <a:gd name="f51" fmla="val 247"/>
                  <a:gd name="f52" fmla="val 1199"/>
                  <a:gd name="f53" fmla="val 334"/>
                  <a:gd name="f54" fmla="val 1271"/>
                  <a:gd name="f55" fmla="val 385"/>
                  <a:gd name="f56" fmla="val 1281"/>
                  <a:gd name="f57" fmla="val 412"/>
                  <a:gd name="f58" fmla="val 1286"/>
                  <a:gd name="f59" fmla="val 480"/>
                  <a:gd name="f60" fmla="val 1310"/>
                  <a:gd name="f61" fmla="val 507"/>
                  <a:gd name="f62" fmla="val 612"/>
                  <a:gd name="f63" fmla="val 677"/>
                  <a:gd name="f64" fmla="val 1289"/>
                  <a:gd name="f65" fmla="val 782"/>
                  <a:gd name="f66" fmla="val 802"/>
                  <a:gd name="f67" fmla="val 1280"/>
                  <a:gd name="f68" fmla="val 832"/>
                  <a:gd name="f69" fmla="val 1248"/>
                  <a:gd name="f70" fmla="val 847"/>
                  <a:gd name="f71" fmla="val 1240"/>
                  <a:gd name="f72" fmla="val 904"/>
                  <a:gd name="f73" fmla="val 1209"/>
                  <a:gd name="f74" fmla="val 954"/>
                  <a:gd name="f75" fmla="val 1180"/>
                  <a:gd name="f76" fmla="val 1009"/>
                  <a:gd name="f77" fmla="val 1143"/>
                  <a:gd name="f78" fmla="val 1049"/>
                  <a:gd name="f79" fmla="val 1066"/>
                  <a:gd name="f80" fmla="val 995"/>
                  <a:gd name="f81" fmla="val 1162"/>
                  <a:gd name="f82" fmla="val 1074"/>
                  <a:gd name="f83" fmla="val 1096"/>
                  <a:gd name="f84" fmla="val 1104"/>
                  <a:gd name="f85" fmla="val 994"/>
                  <a:gd name="f86" fmla="val 1123"/>
                  <a:gd name="f87" fmla="val 964"/>
                  <a:gd name="f88" fmla="val 1131"/>
                  <a:gd name="f89" fmla="val 931"/>
                  <a:gd name="f90" fmla="val 1145"/>
                  <a:gd name="f91" fmla="val 900"/>
                  <a:gd name="f92" fmla="val 1155"/>
                  <a:gd name="f93" fmla="val 867"/>
                  <a:gd name="f94" fmla="val 1152"/>
                  <a:gd name="f95" fmla="val 773"/>
                  <a:gd name="f96" fmla="val 533"/>
                  <a:gd name="f97" fmla="val 1082"/>
                  <a:gd name="f98" fmla="val 437"/>
                  <a:gd name="f99" fmla="val 1050"/>
                  <a:gd name="f100" fmla="val 307"/>
                  <a:gd name="f101" fmla="val 913"/>
                  <a:gd name="f102" fmla="val 157"/>
                  <a:gd name="f103" fmla="val 798"/>
                  <a:gd name="f104" fmla="val 89"/>
                  <a:gd name="f105" fmla="val 745"/>
                  <a:gd name="f106" fmla="val 58"/>
                  <a:gd name="f107" fmla="val 683"/>
                  <a:gd name="f108" fmla="val 51"/>
                </a:gdLst>
                <a:ahLst/>
                <a:cxnLst>
                  <a:cxn ang="3cd4">
                    <a:pos x="hc" y="t"/>
                  </a:cxn>
                  <a:cxn ang="0">
                    <a:pos x="r" y="vc"/>
                  </a:cxn>
                  <a:cxn ang="cd4">
                    <a:pos x="hc" y="b"/>
                  </a:cxn>
                  <a:cxn ang="cd2">
                    <a:pos x="l" y="vc"/>
                  </a:cxn>
                </a:cxnLst>
                <a:rect l="l" t="t" r="r" b="b"/>
                <a:pathLst>
                  <a:path w="1172" h="1313">
                    <a:moveTo>
                      <a:pt x="f3" y="f4"/>
                    </a:moveTo>
                    <a:cubicBezTo>
                      <a:pt x="f5" y="f6"/>
                      <a:pt x="f7" y="f8"/>
                      <a:pt x="f9" y="f10"/>
                    </a:cubicBezTo>
                    <a:cubicBezTo>
                      <a:pt x="f11" y="f12"/>
                      <a:pt x="f13" y="f0"/>
                      <a:pt x="f13" y="f0"/>
                    </a:cubicBezTo>
                    <a:cubicBezTo>
                      <a:pt x="f14" y="f15"/>
                      <a:pt x="f16" y="f17"/>
                      <a:pt x="f18" y="f19"/>
                    </a:cubicBezTo>
                    <a:cubicBezTo>
                      <a:pt x="f20" y="f21"/>
                      <a:pt x="f22" y="f23"/>
                      <a:pt x="f24" y="f25"/>
                    </a:cubicBezTo>
                    <a:cubicBezTo>
                      <a:pt x="f26" y="f27"/>
                      <a:pt x="f28" y="f29"/>
                      <a:pt x="f30" y="f31"/>
                    </a:cubicBezTo>
                    <a:cubicBezTo>
                      <a:pt x="f32" y="f5"/>
                      <a:pt x="f33" y="f34"/>
                      <a:pt x="f8" y="f35"/>
                    </a:cubicBezTo>
                    <a:cubicBezTo>
                      <a:pt x="f6" y="f36"/>
                      <a:pt x="f0" y="f37"/>
                      <a:pt x="f38" y="f39"/>
                    </a:cubicBezTo>
                    <a:cubicBezTo>
                      <a:pt x="f40" y="f41"/>
                      <a:pt x="f42" y="f43"/>
                      <a:pt x="f44" y="f45"/>
                    </a:cubicBezTo>
                    <a:cubicBezTo>
                      <a:pt x="f46" y="f47"/>
                      <a:pt x="f23" y="f48"/>
                      <a:pt x="f49" y="f50"/>
                    </a:cubicBezTo>
                    <a:cubicBezTo>
                      <a:pt x="f51" y="f52"/>
                      <a:pt x="f53" y="f54"/>
                      <a:pt x="f55" y="f56"/>
                    </a:cubicBezTo>
                    <a:cubicBezTo>
                      <a:pt x="f57" y="f58"/>
                      <a:pt x="f59" y="f60"/>
                      <a:pt x="f61" y="f2"/>
                    </a:cubicBezTo>
                    <a:cubicBezTo>
                      <a:pt x="f62" y="f60"/>
                      <a:pt x="f63" y="f64"/>
                      <a:pt x="f65" y="f56"/>
                    </a:cubicBezTo>
                    <a:cubicBezTo>
                      <a:pt x="f66" y="f67"/>
                      <a:pt x="f68" y="f69"/>
                      <a:pt x="f70" y="f71"/>
                    </a:cubicBezTo>
                    <a:cubicBezTo>
                      <a:pt x="f72" y="f73"/>
                      <a:pt x="f74" y="f75"/>
                      <a:pt x="f76" y="f77"/>
                    </a:cubicBezTo>
                    <a:cubicBezTo>
                      <a:pt x="f78" y="f79"/>
                      <a:pt x="f80" y="f81"/>
                      <a:pt x="f82" y="f45"/>
                    </a:cubicBezTo>
                    <a:cubicBezTo>
                      <a:pt x="f83" y="f43"/>
                      <a:pt x="f84" y="f85"/>
                      <a:pt x="f86" y="f87"/>
                    </a:cubicBezTo>
                    <a:cubicBezTo>
                      <a:pt x="f88" y="f89"/>
                      <a:pt x="f90" y="f91"/>
                      <a:pt x="f92" y="f93"/>
                    </a:cubicBezTo>
                    <a:cubicBezTo>
                      <a:pt x="f94" y="f95"/>
                      <a:pt x="f1" y="f96"/>
                      <a:pt x="f97" y="f98"/>
                    </a:cubicBezTo>
                    <a:cubicBezTo>
                      <a:pt x="f99" y="f100"/>
                      <a:pt x="f101" y="f102"/>
                      <a:pt x="f103" y="f104"/>
                    </a:cubicBezTo>
                    <a:cubicBezTo>
                      <a:pt x="f105" y="f106"/>
                      <a:pt x="f107" y="f108"/>
                      <a:pt x="f3" y="f4"/>
                    </a:cubicBezTo>
                    <a:close/>
                  </a:path>
                </a:pathLst>
              </a:custGeom>
              <a:solidFill>
                <a:srgbClr val="99CC00">
                  <a:alpha val="50000"/>
                </a:srgbClr>
              </a:solidFill>
              <a:ln w="38160">
                <a:solidFill>
                  <a:srgbClr val="000000"/>
                </a:solidFill>
                <a:prstDash val="solid"/>
                <a:round/>
              </a:ln>
            </p:spPr>
            <p:txBody>
              <a:bodyPr vert="horz" wrap="none" lIns="82953" tIns="41476" rIns="82953" bIns="41476"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14" name="Freeform 13">
                <a:extLst>
                  <a:ext uri="{FF2B5EF4-FFF2-40B4-BE49-F238E27FC236}">
                    <a16:creationId xmlns:a16="http://schemas.microsoft.com/office/drawing/2014/main" id="{2BF5A3E1-40EF-D5E9-5572-10039D74725C}"/>
                  </a:ext>
                </a:extLst>
              </p:cNvPr>
              <p:cNvSpPr/>
              <p:nvPr/>
            </p:nvSpPr>
            <p:spPr>
              <a:xfrm>
                <a:off x="7756920" y="1905480"/>
                <a:ext cx="733320" cy="1132200"/>
              </a:xfrm>
              <a:custGeom>
                <a:avLst/>
                <a:gdLst>
                  <a:gd name="f0" fmla="val 0"/>
                  <a:gd name="f1" fmla="val 1172"/>
                  <a:gd name="f2" fmla="val 1313"/>
                  <a:gd name="f3" fmla="val 628"/>
                  <a:gd name="f4" fmla="val 24"/>
                  <a:gd name="f5" fmla="val 615"/>
                  <a:gd name="f6" fmla="val 21"/>
                  <a:gd name="f7" fmla="val 601"/>
                  <a:gd name="f8" fmla="val 20"/>
                  <a:gd name="f9" fmla="val 588"/>
                  <a:gd name="f10" fmla="val 16"/>
                  <a:gd name="f11" fmla="val 571"/>
                  <a:gd name="f12" fmla="val 12"/>
                  <a:gd name="f13" fmla="val 539"/>
                  <a:gd name="f14" fmla="val 424"/>
                  <a:gd name="f15" fmla="val 11"/>
                  <a:gd name="f16" fmla="val 389"/>
                  <a:gd name="f17" fmla="val 9"/>
                  <a:gd name="f18" fmla="val 288"/>
                  <a:gd name="f19" fmla="val 48"/>
                  <a:gd name="f20" fmla="val 241"/>
                  <a:gd name="f21" fmla="val 85"/>
                  <a:gd name="f22" fmla="val 192"/>
                  <a:gd name="f23" fmla="val 168"/>
                  <a:gd name="f24" fmla="val 142"/>
                  <a:gd name="f25" fmla="val 202"/>
                  <a:gd name="f26" fmla="val 84"/>
                  <a:gd name="f27" fmla="val 287"/>
                  <a:gd name="f28" fmla="val 77"/>
                  <a:gd name="f29" fmla="val 391"/>
                  <a:gd name="f30" fmla="val 44"/>
                  <a:gd name="f31" fmla="val 486"/>
                  <a:gd name="f32" fmla="val 23"/>
                  <a:gd name="f33" fmla="val 31"/>
                  <a:gd name="f34" fmla="val 550"/>
                  <a:gd name="f35" fmla="val 681"/>
                  <a:gd name="f36" fmla="val 719"/>
                  <a:gd name="f37" fmla="val 926"/>
                  <a:gd name="f38" fmla="val 69"/>
                  <a:gd name="f39" fmla="val 973"/>
                  <a:gd name="f40" fmla="val 80"/>
                  <a:gd name="f41" fmla="val 1005"/>
                  <a:gd name="f42" fmla="val 91"/>
                  <a:gd name="f43" fmla="val 1034"/>
                  <a:gd name="f44" fmla="val 109"/>
                  <a:gd name="f45" fmla="val 1062"/>
                  <a:gd name="f46" fmla="val 121"/>
                  <a:gd name="f47" fmla="val 1110"/>
                  <a:gd name="f48" fmla="val 1137"/>
                  <a:gd name="f49" fmla="val 207"/>
                  <a:gd name="f50" fmla="val 1167"/>
                  <a:gd name="f51" fmla="val 247"/>
                  <a:gd name="f52" fmla="val 1199"/>
                  <a:gd name="f53" fmla="val 334"/>
                  <a:gd name="f54" fmla="val 1271"/>
                  <a:gd name="f55" fmla="val 385"/>
                  <a:gd name="f56" fmla="val 1281"/>
                  <a:gd name="f57" fmla="val 412"/>
                  <a:gd name="f58" fmla="val 1286"/>
                  <a:gd name="f59" fmla="val 480"/>
                  <a:gd name="f60" fmla="val 1310"/>
                  <a:gd name="f61" fmla="val 507"/>
                  <a:gd name="f62" fmla="val 612"/>
                  <a:gd name="f63" fmla="val 677"/>
                  <a:gd name="f64" fmla="val 1289"/>
                  <a:gd name="f65" fmla="val 782"/>
                  <a:gd name="f66" fmla="val 802"/>
                  <a:gd name="f67" fmla="val 1280"/>
                  <a:gd name="f68" fmla="val 832"/>
                  <a:gd name="f69" fmla="val 1248"/>
                  <a:gd name="f70" fmla="val 847"/>
                  <a:gd name="f71" fmla="val 1240"/>
                  <a:gd name="f72" fmla="val 904"/>
                  <a:gd name="f73" fmla="val 1209"/>
                  <a:gd name="f74" fmla="val 954"/>
                  <a:gd name="f75" fmla="val 1180"/>
                  <a:gd name="f76" fmla="val 1009"/>
                  <a:gd name="f77" fmla="val 1143"/>
                  <a:gd name="f78" fmla="val 1049"/>
                  <a:gd name="f79" fmla="val 1066"/>
                  <a:gd name="f80" fmla="val 995"/>
                  <a:gd name="f81" fmla="val 1162"/>
                  <a:gd name="f82" fmla="val 1074"/>
                  <a:gd name="f83" fmla="val 1096"/>
                  <a:gd name="f84" fmla="val 1104"/>
                  <a:gd name="f85" fmla="val 994"/>
                  <a:gd name="f86" fmla="val 1123"/>
                  <a:gd name="f87" fmla="val 964"/>
                  <a:gd name="f88" fmla="val 1131"/>
                  <a:gd name="f89" fmla="val 931"/>
                  <a:gd name="f90" fmla="val 1145"/>
                  <a:gd name="f91" fmla="val 900"/>
                  <a:gd name="f92" fmla="val 1155"/>
                  <a:gd name="f93" fmla="val 867"/>
                  <a:gd name="f94" fmla="val 1152"/>
                  <a:gd name="f95" fmla="val 773"/>
                  <a:gd name="f96" fmla="val 533"/>
                  <a:gd name="f97" fmla="val 1082"/>
                  <a:gd name="f98" fmla="val 437"/>
                  <a:gd name="f99" fmla="val 1050"/>
                  <a:gd name="f100" fmla="val 307"/>
                  <a:gd name="f101" fmla="val 913"/>
                  <a:gd name="f102" fmla="val 157"/>
                  <a:gd name="f103" fmla="val 798"/>
                  <a:gd name="f104" fmla="val 89"/>
                  <a:gd name="f105" fmla="val 745"/>
                  <a:gd name="f106" fmla="val 58"/>
                  <a:gd name="f107" fmla="val 683"/>
                  <a:gd name="f108" fmla="val 51"/>
                </a:gdLst>
                <a:ahLst/>
                <a:cxnLst>
                  <a:cxn ang="3cd4">
                    <a:pos x="hc" y="t"/>
                  </a:cxn>
                  <a:cxn ang="0">
                    <a:pos x="r" y="vc"/>
                  </a:cxn>
                  <a:cxn ang="cd4">
                    <a:pos x="hc" y="b"/>
                  </a:cxn>
                  <a:cxn ang="cd2">
                    <a:pos x="l" y="vc"/>
                  </a:cxn>
                </a:cxnLst>
                <a:rect l="l" t="t" r="r" b="b"/>
                <a:pathLst>
                  <a:path w="1172" h="1313">
                    <a:moveTo>
                      <a:pt x="f3" y="f4"/>
                    </a:moveTo>
                    <a:cubicBezTo>
                      <a:pt x="f5" y="f6"/>
                      <a:pt x="f7" y="f8"/>
                      <a:pt x="f9" y="f10"/>
                    </a:cubicBezTo>
                    <a:cubicBezTo>
                      <a:pt x="f11" y="f12"/>
                      <a:pt x="f13" y="f0"/>
                      <a:pt x="f13" y="f0"/>
                    </a:cubicBezTo>
                    <a:cubicBezTo>
                      <a:pt x="f14" y="f15"/>
                      <a:pt x="f16" y="f17"/>
                      <a:pt x="f18" y="f19"/>
                    </a:cubicBezTo>
                    <a:cubicBezTo>
                      <a:pt x="f20" y="f21"/>
                      <a:pt x="f22" y="f23"/>
                      <a:pt x="f24" y="f25"/>
                    </a:cubicBezTo>
                    <a:cubicBezTo>
                      <a:pt x="f26" y="f27"/>
                      <a:pt x="f28" y="f29"/>
                      <a:pt x="f30" y="f31"/>
                    </a:cubicBezTo>
                    <a:cubicBezTo>
                      <a:pt x="f32" y="f5"/>
                      <a:pt x="f33" y="f34"/>
                      <a:pt x="f8" y="f35"/>
                    </a:cubicBezTo>
                    <a:cubicBezTo>
                      <a:pt x="f6" y="f36"/>
                      <a:pt x="f0" y="f37"/>
                      <a:pt x="f38" y="f39"/>
                    </a:cubicBezTo>
                    <a:cubicBezTo>
                      <a:pt x="f40" y="f41"/>
                      <a:pt x="f42" y="f43"/>
                      <a:pt x="f44" y="f45"/>
                    </a:cubicBezTo>
                    <a:cubicBezTo>
                      <a:pt x="f46" y="f47"/>
                      <a:pt x="f23" y="f48"/>
                      <a:pt x="f49" y="f50"/>
                    </a:cubicBezTo>
                    <a:cubicBezTo>
                      <a:pt x="f51" y="f52"/>
                      <a:pt x="f53" y="f54"/>
                      <a:pt x="f55" y="f56"/>
                    </a:cubicBezTo>
                    <a:cubicBezTo>
                      <a:pt x="f57" y="f58"/>
                      <a:pt x="f59" y="f60"/>
                      <a:pt x="f61" y="f2"/>
                    </a:cubicBezTo>
                    <a:cubicBezTo>
                      <a:pt x="f62" y="f60"/>
                      <a:pt x="f63" y="f64"/>
                      <a:pt x="f65" y="f56"/>
                    </a:cubicBezTo>
                    <a:cubicBezTo>
                      <a:pt x="f66" y="f67"/>
                      <a:pt x="f68" y="f69"/>
                      <a:pt x="f70" y="f71"/>
                    </a:cubicBezTo>
                    <a:cubicBezTo>
                      <a:pt x="f72" y="f73"/>
                      <a:pt x="f74" y="f75"/>
                      <a:pt x="f76" y="f77"/>
                    </a:cubicBezTo>
                    <a:cubicBezTo>
                      <a:pt x="f78" y="f79"/>
                      <a:pt x="f80" y="f81"/>
                      <a:pt x="f82" y="f45"/>
                    </a:cubicBezTo>
                    <a:cubicBezTo>
                      <a:pt x="f83" y="f43"/>
                      <a:pt x="f84" y="f85"/>
                      <a:pt x="f86" y="f87"/>
                    </a:cubicBezTo>
                    <a:cubicBezTo>
                      <a:pt x="f88" y="f89"/>
                      <a:pt x="f90" y="f91"/>
                      <a:pt x="f92" y="f93"/>
                    </a:cubicBezTo>
                    <a:cubicBezTo>
                      <a:pt x="f94" y="f95"/>
                      <a:pt x="f1" y="f96"/>
                      <a:pt x="f97" y="f98"/>
                    </a:cubicBezTo>
                    <a:cubicBezTo>
                      <a:pt x="f99" y="f100"/>
                      <a:pt x="f101" y="f102"/>
                      <a:pt x="f103" y="f104"/>
                    </a:cubicBezTo>
                    <a:cubicBezTo>
                      <a:pt x="f105" y="f106"/>
                      <a:pt x="f107" y="f108"/>
                      <a:pt x="f3" y="f4"/>
                    </a:cubicBezTo>
                    <a:close/>
                  </a:path>
                </a:pathLst>
              </a:custGeom>
              <a:noFill/>
              <a:ln w="3240">
                <a:solidFill>
                  <a:srgbClr val="000000"/>
                </a:solidFill>
                <a:prstDash val="solid"/>
                <a:round/>
              </a:ln>
            </p:spPr>
            <p:txBody>
              <a:bodyPr vert="horz" wrap="none" lIns="82953" tIns="41476" rIns="82953" bIns="41476" anchor="ctr" anchorCtr="0" compatLnSpc="0">
                <a:noAutofit/>
              </a:bodyPr>
              <a:lstStyle/>
              <a:p>
                <a:pPr hangingPunct="0"/>
                <a:endParaRPr lang="en-US" sz="1633">
                  <a:latin typeface="Liberation Sans" pitchFamily="18"/>
                  <a:ea typeface="Droid Sans Fallback" pitchFamily="2"/>
                  <a:cs typeface="FreeSans" pitchFamily="2"/>
                </a:endParaRPr>
              </a:p>
            </p:txBody>
          </p:sp>
          <p:sp>
            <p:nvSpPr>
              <p:cNvPr id="15" name="Freeform 14">
                <a:extLst>
                  <a:ext uri="{FF2B5EF4-FFF2-40B4-BE49-F238E27FC236}">
                    <a16:creationId xmlns:a16="http://schemas.microsoft.com/office/drawing/2014/main" id="{694FF743-1E10-B695-8F50-0B37EEFDF8F3}"/>
                  </a:ext>
                </a:extLst>
              </p:cNvPr>
              <p:cNvSpPr/>
              <p:nvPr/>
            </p:nvSpPr>
            <p:spPr>
              <a:xfrm>
                <a:off x="7927200" y="2207160"/>
                <a:ext cx="246600" cy="508320"/>
              </a:xfrm>
              <a:custGeom>
                <a:avLst/>
                <a:gdLst>
                  <a:gd name="f0" fmla="val 0"/>
                  <a:gd name="f1" fmla="val 1172"/>
                  <a:gd name="f2" fmla="val 1313"/>
                  <a:gd name="f3" fmla="val 628"/>
                  <a:gd name="f4" fmla="val 24"/>
                  <a:gd name="f5" fmla="val 615"/>
                  <a:gd name="f6" fmla="val 21"/>
                  <a:gd name="f7" fmla="val 601"/>
                  <a:gd name="f8" fmla="val 20"/>
                  <a:gd name="f9" fmla="val 588"/>
                  <a:gd name="f10" fmla="val 16"/>
                  <a:gd name="f11" fmla="val 571"/>
                  <a:gd name="f12" fmla="val 12"/>
                  <a:gd name="f13" fmla="val 539"/>
                  <a:gd name="f14" fmla="val 424"/>
                  <a:gd name="f15" fmla="val 11"/>
                  <a:gd name="f16" fmla="val 389"/>
                  <a:gd name="f17" fmla="val 9"/>
                  <a:gd name="f18" fmla="val 288"/>
                  <a:gd name="f19" fmla="val 48"/>
                  <a:gd name="f20" fmla="val 241"/>
                  <a:gd name="f21" fmla="val 85"/>
                  <a:gd name="f22" fmla="val 192"/>
                  <a:gd name="f23" fmla="val 168"/>
                  <a:gd name="f24" fmla="val 142"/>
                  <a:gd name="f25" fmla="val 202"/>
                  <a:gd name="f26" fmla="val 84"/>
                  <a:gd name="f27" fmla="val 287"/>
                  <a:gd name="f28" fmla="val 77"/>
                  <a:gd name="f29" fmla="val 391"/>
                  <a:gd name="f30" fmla="val 44"/>
                  <a:gd name="f31" fmla="val 486"/>
                  <a:gd name="f32" fmla="val 23"/>
                  <a:gd name="f33" fmla="val 31"/>
                  <a:gd name="f34" fmla="val 550"/>
                  <a:gd name="f35" fmla="val 681"/>
                  <a:gd name="f36" fmla="val 719"/>
                  <a:gd name="f37" fmla="val 926"/>
                  <a:gd name="f38" fmla="val 69"/>
                  <a:gd name="f39" fmla="val 973"/>
                  <a:gd name="f40" fmla="val 80"/>
                  <a:gd name="f41" fmla="val 1005"/>
                  <a:gd name="f42" fmla="val 91"/>
                  <a:gd name="f43" fmla="val 1034"/>
                  <a:gd name="f44" fmla="val 109"/>
                  <a:gd name="f45" fmla="val 1062"/>
                  <a:gd name="f46" fmla="val 121"/>
                  <a:gd name="f47" fmla="val 1110"/>
                  <a:gd name="f48" fmla="val 1137"/>
                  <a:gd name="f49" fmla="val 207"/>
                  <a:gd name="f50" fmla="val 1167"/>
                  <a:gd name="f51" fmla="val 247"/>
                  <a:gd name="f52" fmla="val 1199"/>
                  <a:gd name="f53" fmla="val 334"/>
                  <a:gd name="f54" fmla="val 1271"/>
                  <a:gd name="f55" fmla="val 385"/>
                  <a:gd name="f56" fmla="val 1281"/>
                  <a:gd name="f57" fmla="val 412"/>
                  <a:gd name="f58" fmla="val 1286"/>
                  <a:gd name="f59" fmla="val 480"/>
                  <a:gd name="f60" fmla="val 1310"/>
                  <a:gd name="f61" fmla="val 507"/>
                  <a:gd name="f62" fmla="val 612"/>
                  <a:gd name="f63" fmla="val 677"/>
                  <a:gd name="f64" fmla="val 1289"/>
                  <a:gd name="f65" fmla="val 782"/>
                  <a:gd name="f66" fmla="val 802"/>
                  <a:gd name="f67" fmla="val 1280"/>
                  <a:gd name="f68" fmla="val 832"/>
                  <a:gd name="f69" fmla="val 1248"/>
                  <a:gd name="f70" fmla="val 847"/>
                  <a:gd name="f71" fmla="val 1240"/>
                  <a:gd name="f72" fmla="val 904"/>
                  <a:gd name="f73" fmla="val 1209"/>
                  <a:gd name="f74" fmla="val 954"/>
                  <a:gd name="f75" fmla="val 1180"/>
                  <a:gd name="f76" fmla="val 1009"/>
                  <a:gd name="f77" fmla="val 1143"/>
                  <a:gd name="f78" fmla="val 1049"/>
                  <a:gd name="f79" fmla="val 1066"/>
                  <a:gd name="f80" fmla="val 995"/>
                  <a:gd name="f81" fmla="val 1162"/>
                  <a:gd name="f82" fmla="val 1074"/>
                  <a:gd name="f83" fmla="val 1096"/>
                  <a:gd name="f84" fmla="val 1104"/>
                  <a:gd name="f85" fmla="val 994"/>
                  <a:gd name="f86" fmla="val 1123"/>
                  <a:gd name="f87" fmla="val 964"/>
                  <a:gd name="f88" fmla="val 1131"/>
                  <a:gd name="f89" fmla="val 931"/>
                  <a:gd name="f90" fmla="val 1145"/>
                  <a:gd name="f91" fmla="val 900"/>
                  <a:gd name="f92" fmla="val 1155"/>
                  <a:gd name="f93" fmla="val 867"/>
                  <a:gd name="f94" fmla="val 1152"/>
                  <a:gd name="f95" fmla="val 773"/>
                  <a:gd name="f96" fmla="val 533"/>
                  <a:gd name="f97" fmla="val 1082"/>
                  <a:gd name="f98" fmla="val 437"/>
                  <a:gd name="f99" fmla="val 1050"/>
                  <a:gd name="f100" fmla="val 307"/>
                  <a:gd name="f101" fmla="val 913"/>
                  <a:gd name="f102" fmla="val 157"/>
                  <a:gd name="f103" fmla="val 798"/>
                  <a:gd name="f104" fmla="val 89"/>
                  <a:gd name="f105" fmla="val 745"/>
                  <a:gd name="f106" fmla="val 58"/>
                  <a:gd name="f107" fmla="val 683"/>
                  <a:gd name="f108" fmla="val 51"/>
                </a:gdLst>
                <a:ahLst/>
                <a:cxnLst>
                  <a:cxn ang="3cd4">
                    <a:pos x="hc" y="t"/>
                  </a:cxn>
                  <a:cxn ang="0">
                    <a:pos x="r" y="vc"/>
                  </a:cxn>
                  <a:cxn ang="cd4">
                    <a:pos x="hc" y="b"/>
                  </a:cxn>
                  <a:cxn ang="cd2">
                    <a:pos x="l" y="vc"/>
                  </a:cxn>
                </a:cxnLst>
                <a:rect l="l" t="t" r="r" b="b"/>
                <a:pathLst>
                  <a:path w="1172" h="1313">
                    <a:moveTo>
                      <a:pt x="f3" y="f4"/>
                    </a:moveTo>
                    <a:cubicBezTo>
                      <a:pt x="f5" y="f6"/>
                      <a:pt x="f7" y="f8"/>
                      <a:pt x="f9" y="f10"/>
                    </a:cubicBezTo>
                    <a:cubicBezTo>
                      <a:pt x="f11" y="f12"/>
                      <a:pt x="f13" y="f0"/>
                      <a:pt x="f13" y="f0"/>
                    </a:cubicBezTo>
                    <a:cubicBezTo>
                      <a:pt x="f14" y="f15"/>
                      <a:pt x="f16" y="f17"/>
                      <a:pt x="f18" y="f19"/>
                    </a:cubicBezTo>
                    <a:cubicBezTo>
                      <a:pt x="f20" y="f21"/>
                      <a:pt x="f22" y="f23"/>
                      <a:pt x="f24" y="f25"/>
                    </a:cubicBezTo>
                    <a:cubicBezTo>
                      <a:pt x="f26" y="f27"/>
                      <a:pt x="f28" y="f29"/>
                      <a:pt x="f30" y="f31"/>
                    </a:cubicBezTo>
                    <a:cubicBezTo>
                      <a:pt x="f32" y="f5"/>
                      <a:pt x="f33" y="f34"/>
                      <a:pt x="f8" y="f35"/>
                    </a:cubicBezTo>
                    <a:cubicBezTo>
                      <a:pt x="f6" y="f36"/>
                      <a:pt x="f0" y="f37"/>
                      <a:pt x="f38" y="f39"/>
                    </a:cubicBezTo>
                    <a:cubicBezTo>
                      <a:pt x="f40" y="f41"/>
                      <a:pt x="f42" y="f43"/>
                      <a:pt x="f44" y="f45"/>
                    </a:cubicBezTo>
                    <a:cubicBezTo>
                      <a:pt x="f46" y="f47"/>
                      <a:pt x="f23" y="f48"/>
                      <a:pt x="f49" y="f50"/>
                    </a:cubicBezTo>
                    <a:cubicBezTo>
                      <a:pt x="f51" y="f52"/>
                      <a:pt x="f53" y="f54"/>
                      <a:pt x="f55" y="f56"/>
                    </a:cubicBezTo>
                    <a:cubicBezTo>
                      <a:pt x="f57" y="f58"/>
                      <a:pt x="f59" y="f60"/>
                      <a:pt x="f61" y="f2"/>
                    </a:cubicBezTo>
                    <a:cubicBezTo>
                      <a:pt x="f62" y="f60"/>
                      <a:pt x="f63" y="f64"/>
                      <a:pt x="f65" y="f56"/>
                    </a:cubicBezTo>
                    <a:cubicBezTo>
                      <a:pt x="f66" y="f67"/>
                      <a:pt x="f68" y="f69"/>
                      <a:pt x="f70" y="f71"/>
                    </a:cubicBezTo>
                    <a:cubicBezTo>
                      <a:pt x="f72" y="f73"/>
                      <a:pt x="f74" y="f75"/>
                      <a:pt x="f76" y="f77"/>
                    </a:cubicBezTo>
                    <a:cubicBezTo>
                      <a:pt x="f78" y="f79"/>
                      <a:pt x="f80" y="f81"/>
                      <a:pt x="f82" y="f45"/>
                    </a:cubicBezTo>
                    <a:cubicBezTo>
                      <a:pt x="f83" y="f43"/>
                      <a:pt x="f84" y="f85"/>
                      <a:pt x="f86" y="f87"/>
                    </a:cubicBezTo>
                    <a:cubicBezTo>
                      <a:pt x="f88" y="f89"/>
                      <a:pt x="f90" y="f91"/>
                      <a:pt x="f92" y="f93"/>
                    </a:cubicBezTo>
                    <a:cubicBezTo>
                      <a:pt x="f94" y="f95"/>
                      <a:pt x="f1" y="f96"/>
                      <a:pt x="f97" y="f98"/>
                    </a:cubicBezTo>
                    <a:cubicBezTo>
                      <a:pt x="f99" y="f100"/>
                      <a:pt x="f101" y="f102"/>
                      <a:pt x="f103" y="f104"/>
                    </a:cubicBezTo>
                    <a:cubicBezTo>
                      <a:pt x="f105" y="f106"/>
                      <a:pt x="f107" y="f108"/>
                      <a:pt x="f3" y="f4"/>
                    </a:cubicBezTo>
                    <a:close/>
                  </a:path>
                </a:pathLst>
              </a:custGeom>
              <a:noFill/>
              <a:ln w="3240">
                <a:solidFill>
                  <a:srgbClr val="000000"/>
                </a:solidFill>
                <a:prstDash val="solid"/>
                <a:round/>
              </a:ln>
            </p:spPr>
            <p:txBody>
              <a:bodyPr vert="horz" wrap="none" lIns="82953" tIns="41476" rIns="82953" bIns="41476" anchor="ctr" anchorCtr="0" compatLnSpc="0">
                <a:noAutofit/>
              </a:bodyPr>
              <a:lstStyle/>
              <a:p>
                <a:pPr hangingPunct="0"/>
                <a:endParaRPr lang="en-US" sz="1633">
                  <a:latin typeface="Liberation Sans" pitchFamily="18"/>
                  <a:ea typeface="Droid Sans Fallback" pitchFamily="2"/>
                  <a:cs typeface="FreeSans" pitchFamily="2"/>
                </a:endParaRPr>
              </a:p>
            </p:txBody>
          </p:sp>
        </p:grpSp>
        <p:sp>
          <p:nvSpPr>
            <p:cNvPr id="16" name="Freeform 15">
              <a:extLst>
                <a:ext uri="{FF2B5EF4-FFF2-40B4-BE49-F238E27FC236}">
                  <a16:creationId xmlns:a16="http://schemas.microsoft.com/office/drawing/2014/main" id="{826F6ED5-DD50-EE5C-D9C8-D22A4620D341}"/>
                </a:ext>
              </a:extLst>
            </p:cNvPr>
            <p:cNvSpPr/>
            <p:nvPr/>
          </p:nvSpPr>
          <p:spPr>
            <a:xfrm>
              <a:off x="6708927" y="3632039"/>
              <a:ext cx="1182452" cy="3599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46" tIns="42456" rIns="81646" bIns="42456" anchor="t" anchorCtr="0" compatLnSpc="0">
              <a:spAutoFit/>
            </a:bodyPr>
            <a:lstStyle/>
            <a:p>
              <a:pPr algn="ctr" hangingPunct="0"/>
              <a:r>
                <a:rPr lang="en-US" sz="1633" dirty="0">
                  <a:solidFill>
                    <a:srgbClr val="000000"/>
                  </a:solidFill>
                  <a:latin typeface="Liberation Sans" pitchFamily="18"/>
                  <a:ea typeface="Droid Sans Fallback" pitchFamily="2"/>
                  <a:cs typeface="FreeSans" pitchFamily="2"/>
                </a:rPr>
                <a:t>Observed</a:t>
              </a:r>
            </a:p>
          </p:txBody>
        </p:sp>
        <p:sp>
          <p:nvSpPr>
            <p:cNvPr id="17" name="Freeform 16">
              <a:extLst>
                <a:ext uri="{FF2B5EF4-FFF2-40B4-BE49-F238E27FC236}">
                  <a16:creationId xmlns:a16="http://schemas.microsoft.com/office/drawing/2014/main" id="{0179C0AA-26D8-996B-3333-C07F9F4A00DD}"/>
                </a:ext>
              </a:extLst>
            </p:cNvPr>
            <p:cNvSpPr/>
            <p:nvPr/>
          </p:nvSpPr>
          <p:spPr>
            <a:xfrm>
              <a:off x="8077263" y="1346770"/>
              <a:ext cx="1079683" cy="3599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646" tIns="42456" rIns="81646" bIns="42456" anchor="t" anchorCtr="0" compatLnSpc="0">
              <a:spAutoFit/>
            </a:bodyPr>
            <a:lstStyle/>
            <a:p>
              <a:pPr algn="ctr" hangingPunct="0"/>
              <a:r>
                <a:rPr lang="en-US" sz="1633" dirty="0">
                  <a:solidFill>
                    <a:srgbClr val="000000"/>
                  </a:solidFill>
                  <a:latin typeface="Liberation Sans" pitchFamily="18"/>
                  <a:ea typeface="Droid Sans Fallback" pitchFamily="2"/>
                  <a:cs typeface="FreeSans" pitchFamily="2"/>
                </a:rPr>
                <a:t>Forecast</a:t>
              </a:r>
            </a:p>
          </p:txBody>
        </p:sp>
        <p:sp>
          <p:nvSpPr>
            <p:cNvPr id="18" name="Straight Connector 17">
              <a:extLst>
                <a:ext uri="{FF2B5EF4-FFF2-40B4-BE49-F238E27FC236}">
                  <a16:creationId xmlns:a16="http://schemas.microsoft.com/office/drawing/2014/main" id="{9B39CB78-521E-07A9-02DF-BD9A5D00F778}"/>
                </a:ext>
              </a:extLst>
            </p:cNvPr>
            <p:cNvSpPr/>
            <p:nvPr/>
          </p:nvSpPr>
          <p:spPr>
            <a:xfrm flipV="1">
              <a:off x="7530480" y="2444400"/>
              <a:ext cx="528480" cy="414360"/>
            </a:xfrm>
            <a:prstGeom prst="line">
              <a:avLst/>
            </a:prstGeom>
            <a:noFill/>
            <a:ln w="57240">
              <a:solidFill>
                <a:srgbClr val="000000"/>
              </a:solidFill>
              <a:prstDash val="solid"/>
              <a:miter/>
              <a:headEnd type="arrow"/>
            </a:ln>
          </p:spPr>
          <p:txBody>
            <a:bodyPr vert="horz" wrap="none" lIns="81646" tIns="42456" rIns="81646" bIns="42456" anchor="ctr" anchorCtr="0" compatLnSpc="0">
              <a:noAutofit/>
            </a:bodyPr>
            <a:lstStyle/>
            <a:p>
              <a:pPr hangingPunct="0"/>
              <a:endParaRPr lang="en-US" sz="1633">
                <a:latin typeface="Liberation Sans" pitchFamily="18"/>
                <a:ea typeface="Droid Sans Fallback" pitchFamily="2"/>
                <a:cs typeface="FreeSans" pitchFamily="2"/>
              </a:endParaRPr>
            </a:p>
          </p:txBody>
        </p:sp>
      </p:grpSp>
      <p:sp>
        <p:nvSpPr>
          <p:cNvPr id="19" name="TextBox 18">
            <a:extLst>
              <a:ext uri="{FF2B5EF4-FFF2-40B4-BE49-F238E27FC236}">
                <a16:creationId xmlns:a16="http://schemas.microsoft.com/office/drawing/2014/main" id="{C30B6256-1711-CEE7-3ACC-390F0B56E389}"/>
              </a:ext>
            </a:extLst>
          </p:cNvPr>
          <p:cNvSpPr txBox="1"/>
          <p:nvPr/>
        </p:nvSpPr>
        <p:spPr>
          <a:xfrm>
            <a:off x="449041" y="1197916"/>
            <a:ext cx="7683934" cy="2146213"/>
          </a:xfrm>
          <a:prstGeom prst="rect">
            <a:avLst/>
          </a:prstGeom>
          <a:noFill/>
          <a:ln>
            <a:noFill/>
          </a:ln>
        </p:spPr>
        <p:txBody>
          <a:bodyPr vert="horz" wrap="square" lIns="81646" tIns="40823" rIns="81646" bIns="40823" anchorCtr="0" compatLnSpc="0">
            <a:spAutoFit/>
          </a:bodyPr>
          <a:lstStyle/>
          <a:p>
            <a:pPr>
              <a:buSzPct val="45000"/>
              <a:tabLst>
                <a:tab pos="516995" algn="l"/>
                <a:tab pos="1346538" algn="l"/>
                <a:tab pos="2176082" algn="l"/>
                <a:tab pos="3005626" algn="l"/>
                <a:tab pos="3835169" algn="l"/>
                <a:tab pos="4664714" algn="l"/>
                <a:tab pos="5494257" algn="l"/>
                <a:tab pos="6323801" algn="l"/>
                <a:tab pos="7153344" algn="l"/>
                <a:tab pos="7982888" algn="l"/>
                <a:tab pos="8812431" algn="l"/>
              </a:tabLst>
              <a:defRPr sz="1990"/>
            </a:pPr>
            <a:r>
              <a:rPr lang="en-US" sz="2000" b="1" kern="0" dirty="0">
                <a:solidFill>
                  <a:srgbClr val="000000"/>
                </a:solidFill>
                <a:latin typeface="Arial" pitchFamily="18"/>
                <a:ea typeface="Droid Sans Fallback" pitchFamily="2"/>
                <a:cs typeface="Droid Sans Fallback" pitchFamily="2"/>
              </a:rPr>
              <a:t>Ebert and McBride (2000), Grams et al (2006), Ebert and Gallus (2009)</a:t>
            </a:r>
            <a:r>
              <a:rPr lang="en-US" sz="2000" kern="0" dirty="0">
                <a:solidFill>
                  <a:srgbClr val="000000"/>
                </a:solidFill>
                <a:latin typeface="Arial" pitchFamily="18"/>
                <a:ea typeface="Droid Sans Fallback" pitchFamily="2"/>
                <a:cs typeface="Droid Sans Fallback" pitchFamily="2"/>
              </a:rPr>
              <a:t>: CRA</a:t>
            </a:r>
          </a:p>
          <a:p>
            <a:pPr>
              <a:buSzPct val="45000"/>
              <a:tabLst>
                <a:tab pos="516995" algn="l"/>
                <a:tab pos="1346538" algn="l"/>
                <a:tab pos="2176082" algn="l"/>
                <a:tab pos="3005626" algn="l"/>
                <a:tab pos="3835169" algn="l"/>
                <a:tab pos="4664714" algn="l"/>
                <a:tab pos="5494257" algn="l"/>
                <a:tab pos="6323801" algn="l"/>
                <a:tab pos="7153344" algn="l"/>
                <a:tab pos="7982888" algn="l"/>
                <a:tab pos="8812431" algn="l"/>
              </a:tabLst>
              <a:defRPr sz="1990"/>
            </a:pPr>
            <a:r>
              <a:rPr lang="en-US" sz="2000" b="1" kern="0" dirty="0">
                <a:solidFill>
                  <a:srgbClr val="000000"/>
                </a:solidFill>
                <a:latin typeface="Arial" pitchFamily="18"/>
                <a:ea typeface="Droid Sans Fallback" pitchFamily="2"/>
                <a:cs typeface="Droid Sans Fallback" pitchFamily="2"/>
              </a:rPr>
              <a:t>Davis, Brown, </a:t>
            </a:r>
            <a:r>
              <a:rPr lang="en-US" sz="2000" b="1" kern="0" dirty="0" err="1">
                <a:solidFill>
                  <a:srgbClr val="000000"/>
                </a:solidFill>
                <a:latin typeface="Arial" pitchFamily="18"/>
                <a:ea typeface="Droid Sans Fallback" pitchFamily="2"/>
                <a:cs typeface="Droid Sans Fallback" pitchFamily="2"/>
              </a:rPr>
              <a:t>Bullok</a:t>
            </a:r>
            <a:r>
              <a:rPr lang="en-US" sz="2000" b="1" kern="0" dirty="0">
                <a:solidFill>
                  <a:srgbClr val="000000"/>
                </a:solidFill>
                <a:latin typeface="Arial" pitchFamily="18"/>
                <a:ea typeface="Droid Sans Fallback" pitchFamily="2"/>
                <a:cs typeface="Droid Sans Fallback" pitchFamily="2"/>
              </a:rPr>
              <a:t> (2006) I and II, Davis et al (2009): </a:t>
            </a:r>
            <a:r>
              <a:rPr lang="en-US" sz="2000" kern="0" dirty="0">
                <a:solidFill>
                  <a:srgbClr val="000000"/>
                </a:solidFill>
                <a:latin typeface="Arial" pitchFamily="18"/>
                <a:ea typeface="Droid Sans Fallback" pitchFamily="2"/>
                <a:cs typeface="Droid Sans Fallback" pitchFamily="2"/>
              </a:rPr>
              <a:t>MODE</a:t>
            </a:r>
          </a:p>
          <a:p>
            <a:pPr>
              <a:buSzPct val="45000"/>
              <a:tabLst>
                <a:tab pos="516995" algn="l"/>
                <a:tab pos="1346538" algn="l"/>
                <a:tab pos="2176082" algn="l"/>
                <a:tab pos="3005626" algn="l"/>
                <a:tab pos="3835169" algn="l"/>
                <a:tab pos="4664714" algn="l"/>
                <a:tab pos="5494257" algn="l"/>
                <a:tab pos="6323801" algn="l"/>
                <a:tab pos="7153344" algn="l"/>
                <a:tab pos="7982888" algn="l"/>
                <a:tab pos="8812431" algn="l"/>
              </a:tabLst>
              <a:defRPr sz="1990"/>
            </a:pPr>
            <a:r>
              <a:rPr lang="en-US" sz="2000" b="1" kern="0" dirty="0" err="1">
                <a:solidFill>
                  <a:srgbClr val="000000"/>
                </a:solidFill>
                <a:latin typeface="Arial" pitchFamily="18"/>
                <a:ea typeface="Droid Sans Fallback" pitchFamily="2"/>
                <a:cs typeface="Droid Sans Fallback" pitchFamily="2"/>
              </a:rPr>
              <a:t>Wernli</a:t>
            </a:r>
            <a:r>
              <a:rPr lang="en-US" sz="2000" b="1" kern="0" dirty="0">
                <a:solidFill>
                  <a:srgbClr val="000000"/>
                </a:solidFill>
                <a:latin typeface="Arial" pitchFamily="18"/>
                <a:ea typeface="Droid Sans Fallback" pitchFamily="2"/>
                <a:cs typeface="Droid Sans Fallback" pitchFamily="2"/>
              </a:rPr>
              <a:t>, </a:t>
            </a:r>
            <a:r>
              <a:rPr lang="en-US" sz="2000" b="1" kern="0" dirty="0" err="1">
                <a:solidFill>
                  <a:srgbClr val="000000"/>
                </a:solidFill>
                <a:latin typeface="Arial" pitchFamily="18"/>
                <a:ea typeface="Droid Sans Fallback" pitchFamily="2"/>
                <a:cs typeface="Droid Sans Fallback" pitchFamily="2"/>
              </a:rPr>
              <a:t>Paulat</a:t>
            </a:r>
            <a:r>
              <a:rPr lang="en-US" sz="2000" b="1" kern="0" dirty="0">
                <a:solidFill>
                  <a:srgbClr val="000000"/>
                </a:solidFill>
                <a:latin typeface="Arial" pitchFamily="18"/>
                <a:ea typeface="Droid Sans Fallback" pitchFamily="2"/>
                <a:cs typeface="Droid Sans Fallback" pitchFamily="2"/>
              </a:rPr>
              <a:t>, Frei (2008): </a:t>
            </a:r>
            <a:r>
              <a:rPr lang="en-US" sz="2000" kern="0" dirty="0">
                <a:solidFill>
                  <a:srgbClr val="000000"/>
                </a:solidFill>
                <a:latin typeface="Arial" pitchFamily="18"/>
                <a:ea typeface="Droid Sans Fallback" pitchFamily="2"/>
                <a:cs typeface="Droid Sans Fallback" pitchFamily="2"/>
              </a:rPr>
              <a:t>SAL score</a:t>
            </a:r>
          </a:p>
          <a:p>
            <a:pPr>
              <a:buSzPct val="45000"/>
              <a:tabLst>
                <a:tab pos="516995" algn="l"/>
                <a:tab pos="1346538" algn="l"/>
                <a:tab pos="2176082" algn="l"/>
                <a:tab pos="3005626" algn="l"/>
                <a:tab pos="3835169" algn="l"/>
                <a:tab pos="4664714" algn="l"/>
                <a:tab pos="5494257" algn="l"/>
                <a:tab pos="6323801" algn="l"/>
                <a:tab pos="7153344" algn="l"/>
                <a:tab pos="7982888" algn="l"/>
                <a:tab pos="8812431" algn="l"/>
              </a:tabLst>
              <a:defRPr sz="1990"/>
            </a:pPr>
            <a:r>
              <a:rPr lang="en-US" sz="2000" b="1" kern="0" dirty="0">
                <a:solidFill>
                  <a:srgbClr val="000000"/>
                </a:solidFill>
                <a:latin typeface="Arial" pitchFamily="18"/>
                <a:ea typeface="Droid Sans Fallback" pitchFamily="2"/>
                <a:cs typeface="Droid Sans Fallback" pitchFamily="2"/>
              </a:rPr>
              <a:t>Nachamkin (2004, 2005):</a:t>
            </a:r>
            <a:r>
              <a:rPr lang="en-US" sz="2000" kern="0" dirty="0">
                <a:solidFill>
                  <a:srgbClr val="000000"/>
                </a:solidFill>
                <a:latin typeface="Arial" pitchFamily="18"/>
                <a:ea typeface="Droid Sans Fallback" pitchFamily="2"/>
                <a:cs typeface="Droid Sans Fallback" pitchFamily="2"/>
              </a:rPr>
              <a:t> composites</a:t>
            </a:r>
          </a:p>
          <a:p>
            <a:pPr>
              <a:buSzPct val="45000"/>
              <a:tabLst>
                <a:tab pos="516995" algn="l"/>
                <a:tab pos="1346538" algn="l"/>
                <a:tab pos="2176082" algn="l"/>
                <a:tab pos="3005626" algn="l"/>
                <a:tab pos="3835169" algn="l"/>
                <a:tab pos="4664714" algn="l"/>
                <a:tab pos="5494257" algn="l"/>
                <a:tab pos="6323801" algn="l"/>
                <a:tab pos="7153344" algn="l"/>
                <a:tab pos="7982888" algn="l"/>
                <a:tab pos="8812431" algn="l"/>
              </a:tabLst>
              <a:defRPr sz="1990"/>
            </a:pPr>
            <a:r>
              <a:rPr lang="en-US" sz="2000" b="1" kern="0" dirty="0" err="1">
                <a:solidFill>
                  <a:srgbClr val="000000"/>
                </a:solidFill>
                <a:latin typeface="Arial" pitchFamily="18"/>
                <a:ea typeface="Droid Sans Fallback" pitchFamily="2"/>
                <a:cs typeface="Droid Sans Fallback" pitchFamily="2"/>
              </a:rPr>
              <a:t>Marzban</a:t>
            </a:r>
            <a:r>
              <a:rPr lang="en-US" sz="2000" b="1" kern="0" dirty="0">
                <a:solidFill>
                  <a:srgbClr val="000000"/>
                </a:solidFill>
                <a:latin typeface="Arial" pitchFamily="18"/>
                <a:ea typeface="Droid Sans Fallback" pitchFamily="2"/>
                <a:cs typeface="Droid Sans Fallback" pitchFamily="2"/>
              </a:rPr>
              <a:t> and </a:t>
            </a:r>
            <a:r>
              <a:rPr lang="en-US" sz="2000" b="1" kern="0" dirty="0" err="1">
                <a:solidFill>
                  <a:srgbClr val="000000"/>
                </a:solidFill>
                <a:latin typeface="Arial" pitchFamily="18"/>
                <a:ea typeface="Droid Sans Fallback" pitchFamily="2"/>
                <a:cs typeface="Droid Sans Fallback" pitchFamily="2"/>
              </a:rPr>
              <a:t>Sandgathe</a:t>
            </a:r>
            <a:r>
              <a:rPr lang="en-US" sz="2000" b="1" kern="0" dirty="0">
                <a:solidFill>
                  <a:srgbClr val="000000"/>
                </a:solidFill>
                <a:latin typeface="Arial" pitchFamily="18"/>
                <a:ea typeface="Droid Sans Fallback" pitchFamily="2"/>
                <a:cs typeface="Droid Sans Fallback" pitchFamily="2"/>
              </a:rPr>
              <a:t> (2006):</a:t>
            </a:r>
            <a:r>
              <a:rPr lang="en-US" sz="2000" kern="0" dirty="0">
                <a:solidFill>
                  <a:srgbClr val="000000"/>
                </a:solidFill>
                <a:latin typeface="Arial" pitchFamily="18"/>
                <a:ea typeface="Droid Sans Fallback" pitchFamily="2"/>
                <a:cs typeface="Droid Sans Fallback" pitchFamily="2"/>
              </a:rPr>
              <a:t> cluster</a:t>
            </a:r>
          </a:p>
          <a:p>
            <a:pPr>
              <a:buSzPct val="45000"/>
              <a:tabLst>
                <a:tab pos="516995" algn="l"/>
                <a:tab pos="1346538" algn="l"/>
                <a:tab pos="2176082" algn="l"/>
                <a:tab pos="3005626" algn="l"/>
                <a:tab pos="3835169" algn="l"/>
                <a:tab pos="4664714" algn="l"/>
                <a:tab pos="5494257" algn="l"/>
                <a:tab pos="6323801" algn="l"/>
                <a:tab pos="7153344" algn="l"/>
                <a:tab pos="7982888" algn="l"/>
                <a:tab pos="8812431" algn="l"/>
              </a:tabLst>
              <a:defRPr sz="1990"/>
            </a:pPr>
            <a:r>
              <a:rPr lang="en-US" sz="2000" b="1" kern="0" dirty="0">
                <a:solidFill>
                  <a:srgbClr val="000000"/>
                </a:solidFill>
                <a:latin typeface="Arial" pitchFamily="18"/>
                <a:ea typeface="Droid Sans Fallback" pitchFamily="2"/>
                <a:cs typeface="Droid Sans Fallback" pitchFamily="2"/>
              </a:rPr>
              <a:t>Lack et al (2010): </a:t>
            </a:r>
            <a:r>
              <a:rPr lang="en-US" sz="2000" kern="0" dirty="0" err="1">
                <a:solidFill>
                  <a:srgbClr val="000000"/>
                </a:solidFill>
                <a:latin typeface="Arial" pitchFamily="18"/>
                <a:ea typeface="Droid Sans Fallback" pitchFamily="2"/>
                <a:cs typeface="Droid Sans Fallback" pitchFamily="2"/>
              </a:rPr>
              <a:t>procrustes</a:t>
            </a:r>
            <a:endParaRPr lang="en-US" sz="2000" kern="0" dirty="0">
              <a:solidFill>
                <a:srgbClr val="000000"/>
              </a:solidFill>
              <a:latin typeface="Arial" pitchFamily="18"/>
              <a:ea typeface="Droid Sans Fallback" pitchFamily="2"/>
              <a:cs typeface="Droid Sans Fallback"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8D36-ADEF-6BC1-9851-A8FCC0A008D4}"/>
              </a:ext>
            </a:extLst>
          </p:cNvPr>
          <p:cNvSpPr>
            <a:spLocks noGrp="1"/>
          </p:cNvSpPr>
          <p:nvPr>
            <p:ph type="title"/>
          </p:nvPr>
        </p:nvSpPr>
        <p:spPr>
          <a:xfrm>
            <a:off x="495736" y="184800"/>
            <a:ext cx="10515600" cy="817292"/>
          </a:xfrm>
        </p:spPr>
        <p:txBody>
          <a:bodyPr>
            <a:normAutofit/>
          </a:bodyPr>
          <a:lstStyle/>
          <a:p>
            <a:r>
              <a:rPr lang="en-US" dirty="0"/>
              <a:t>Scale Separation methods</a:t>
            </a:r>
          </a:p>
        </p:txBody>
      </p:sp>
      <p:sp>
        <p:nvSpPr>
          <p:cNvPr id="3" name="Text Box 4">
            <a:extLst>
              <a:ext uri="{FF2B5EF4-FFF2-40B4-BE49-F238E27FC236}">
                <a16:creationId xmlns:a16="http://schemas.microsoft.com/office/drawing/2014/main" id="{60056309-1903-A544-CE77-73248BB03755}"/>
              </a:ext>
            </a:extLst>
          </p:cNvPr>
          <p:cNvSpPr txBox="1"/>
          <p:nvPr/>
        </p:nvSpPr>
        <p:spPr>
          <a:xfrm>
            <a:off x="405361" y="2774256"/>
            <a:ext cx="6707364" cy="2125835"/>
          </a:xfrm>
          <a:prstGeom prst="rect">
            <a:avLst/>
          </a:prstGeom>
          <a:noFill/>
          <a:ln w="36720">
            <a:solidFill>
              <a:srgbClr val="000000"/>
            </a:solidFill>
            <a:prstDash val="solid"/>
            <a:round/>
          </a:ln>
        </p:spPr>
        <p:txBody>
          <a:bodyPr vert="horz" wrap="square" lIns="108000" tIns="64800" rIns="108000" bIns="64800" anchor="t" anchorCtr="0" compatLnSpc="0">
            <a:spAutoFit/>
          </a:bodyPr>
          <a:lstStyle/>
          <a:p>
            <a:pPr marL="0" marR="0" lvl="0" indent="0" rtl="0" hangingPunct="1">
              <a:lnSpc>
                <a:spcPct val="100000"/>
              </a:lnSpc>
              <a:spcBef>
                <a:spcPts val="0"/>
              </a:spcBef>
              <a:spcAft>
                <a:spcPts val="0"/>
              </a:spcAft>
              <a:buNone/>
              <a:tabLst/>
            </a:pPr>
            <a:r>
              <a:rPr lang="en-GB" sz="2000" b="0" i="0" u="none" strike="noStrike" kern="1200" spc="0" baseline="0" dirty="0">
                <a:ln>
                  <a:noFill/>
                </a:ln>
                <a:solidFill>
                  <a:srgbClr val="008000"/>
                </a:solidFill>
                <a:latin typeface="Arial" pitchFamily="18"/>
                <a:ea typeface="Droid Sans Fallback" pitchFamily="2"/>
                <a:cs typeface="Droid Sans Fallback" pitchFamily="2"/>
              </a:rPr>
              <a:t>1. Decompose forecast and observation fields into spatial scale components (filters: wavelets, Fourier, DCT, … )</a:t>
            </a:r>
            <a:r>
              <a:rPr lang="hi-IN" sz="2000" b="0" i="0" u="sng" strike="noStrike" kern="1200" spc="0" baseline="0" dirty="0">
                <a:ln>
                  <a:noFill/>
                </a:ln>
                <a:solidFill>
                  <a:srgbClr val="008000"/>
                </a:solidFill>
                <a:uFillTx/>
                <a:latin typeface="Arial" pitchFamily="18"/>
                <a:ea typeface="Droid Sans Fallback" pitchFamily="2"/>
                <a:cs typeface="Droid Sans Fallback" pitchFamily="2"/>
              </a:rPr>
              <a:t>‏</a:t>
            </a:r>
          </a:p>
          <a:p>
            <a:pPr marL="0" marR="0" lvl="0" indent="0" rtl="0" hangingPunct="1">
              <a:lnSpc>
                <a:spcPct val="100000"/>
              </a:lnSpc>
              <a:spcBef>
                <a:spcPts val="0"/>
              </a:spcBef>
              <a:spcAft>
                <a:spcPts val="0"/>
              </a:spcAft>
              <a:buNone/>
              <a:tabLst/>
            </a:pPr>
            <a:r>
              <a:rPr lang="en-GB" sz="2000" b="0" i="0" u="none" strike="noStrike" kern="1200" dirty="0">
                <a:ln>
                  <a:noFill/>
                </a:ln>
                <a:solidFill>
                  <a:srgbClr val="008000"/>
                </a:solidFill>
                <a:latin typeface="Liberation Sans" pitchFamily="18"/>
                <a:ea typeface="Droid Sans Fallback" pitchFamily="2"/>
                <a:cs typeface="FreeSans" pitchFamily="2"/>
              </a:rPr>
              <a:t>2. Perform verification on different scale components, separately (continuous, categorical, probabilistic scores)</a:t>
            </a:r>
          </a:p>
          <a:p>
            <a:pPr marL="0" marR="0" lvl="0" indent="0" rtl="0" hangingPunct="1">
              <a:lnSpc>
                <a:spcPct val="100000"/>
              </a:lnSpc>
              <a:spcBef>
                <a:spcPts val="1423"/>
              </a:spcBef>
              <a:spcAft>
                <a:spcPts val="0"/>
              </a:spcAft>
              <a:buNone/>
              <a:tabLst/>
            </a:pPr>
            <a:r>
              <a:rPr lang="en-GB" sz="2000" b="1" i="0" u="sng" strike="noStrike" kern="1200" spc="0" baseline="0" dirty="0">
                <a:ln>
                  <a:noFill/>
                </a:ln>
                <a:uFillTx/>
                <a:latin typeface="Arial" pitchFamily="18"/>
                <a:ea typeface="Droid Sans Fallback" pitchFamily="2"/>
                <a:cs typeface="Droid Sans Fallback" pitchFamily="2"/>
              </a:rPr>
              <a:t>Rationale:</a:t>
            </a:r>
            <a:r>
              <a:rPr lang="en-GB" sz="2000" b="0" i="0" u="none" strike="noStrike" kern="1200" spc="0" baseline="0" dirty="0">
                <a:ln>
                  <a:noFill/>
                </a:ln>
                <a:latin typeface="Arial" pitchFamily="18"/>
                <a:ea typeface="Droid Sans Fallback" pitchFamily="2"/>
                <a:cs typeface="Droid Sans Fallback" pitchFamily="2"/>
              </a:rPr>
              <a:t> weather phenomena of different spatial scales are governed by different physical processes</a:t>
            </a:r>
          </a:p>
        </p:txBody>
      </p:sp>
      <p:grpSp>
        <p:nvGrpSpPr>
          <p:cNvPr id="4" name="Group 3">
            <a:extLst>
              <a:ext uri="{FF2B5EF4-FFF2-40B4-BE49-F238E27FC236}">
                <a16:creationId xmlns:a16="http://schemas.microsoft.com/office/drawing/2014/main" id="{D70DF6A3-A28A-7B06-5F4E-4F8C83B43428}"/>
              </a:ext>
            </a:extLst>
          </p:cNvPr>
          <p:cNvGrpSpPr/>
          <p:nvPr/>
        </p:nvGrpSpPr>
        <p:grpSpPr>
          <a:xfrm>
            <a:off x="7245932" y="166381"/>
            <a:ext cx="4738255" cy="4862819"/>
            <a:chOff x="5463720" y="2633400"/>
            <a:chExt cx="4228919" cy="4177800"/>
          </a:xfrm>
        </p:grpSpPr>
        <p:pic>
          <p:nvPicPr>
            <p:cNvPr id="5" name="Picture 3">
              <a:extLst>
                <a:ext uri="{FF2B5EF4-FFF2-40B4-BE49-F238E27FC236}">
                  <a16:creationId xmlns:a16="http://schemas.microsoft.com/office/drawing/2014/main" id="{282A1067-CA6F-9710-71D7-35FDA76C5C8D}"/>
                </a:ext>
              </a:extLst>
            </p:cNvPr>
            <p:cNvPicPr>
              <a:picLocks noChangeAspect="1"/>
            </p:cNvPicPr>
            <p:nvPr/>
          </p:nvPicPr>
          <p:blipFill>
            <a:blip r:embed="rId5"/>
            <a:srcRect/>
            <a:stretch>
              <a:fillRect/>
            </a:stretch>
          </p:blipFill>
          <p:spPr>
            <a:xfrm>
              <a:off x="5463720" y="2633400"/>
              <a:ext cx="4228919" cy="3986280"/>
            </a:xfrm>
            <a:prstGeom prst="rect">
              <a:avLst/>
            </a:prstGeom>
            <a:noFill/>
            <a:ln>
              <a:noFill/>
            </a:ln>
          </p:spPr>
        </p:pic>
        <p:sp>
          <p:nvSpPr>
            <p:cNvPr id="6" name="TextBox 5">
              <a:extLst>
                <a:ext uri="{FF2B5EF4-FFF2-40B4-BE49-F238E27FC236}">
                  <a16:creationId xmlns:a16="http://schemas.microsoft.com/office/drawing/2014/main" id="{96DA4C97-6B9F-D015-5F88-1C38D9A47DCB}"/>
                </a:ext>
              </a:extLst>
            </p:cNvPr>
            <p:cNvSpPr txBox="1"/>
            <p:nvPr/>
          </p:nvSpPr>
          <p:spPr>
            <a:xfrm>
              <a:off x="5577840" y="6492240"/>
              <a:ext cx="4023360" cy="31896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1600" b="0" i="0" u="none" strike="noStrike" kern="1200">
                  <a:ln>
                    <a:noFill/>
                  </a:ln>
                  <a:latin typeface="Liberation Sans" pitchFamily="18"/>
                  <a:ea typeface="Droid Sans Fallback" pitchFamily="2"/>
                  <a:cs typeface="FreeSans" pitchFamily="2"/>
                </a:rPr>
                <a:t>from Jung and Leutbecher (2008)</a:t>
              </a:r>
            </a:p>
          </p:txBody>
        </p:sp>
      </p:grpSp>
      <p:sp>
        <p:nvSpPr>
          <p:cNvPr id="7" name="Rectangle 2">
            <a:extLst>
              <a:ext uri="{FF2B5EF4-FFF2-40B4-BE49-F238E27FC236}">
                <a16:creationId xmlns:a16="http://schemas.microsoft.com/office/drawing/2014/main" id="{FAF36CCE-571F-EB26-813B-61F579F93DDE}"/>
              </a:ext>
            </a:extLst>
          </p:cNvPr>
          <p:cNvSpPr/>
          <p:nvPr/>
        </p:nvSpPr>
        <p:spPr>
          <a:xfrm>
            <a:off x="405361" y="5179131"/>
            <a:ext cx="11440276" cy="1512488"/>
          </a:xfrm>
          <a:prstGeom prst="rect">
            <a:avLst/>
          </a:prstGeom>
          <a:noFill/>
          <a:ln>
            <a:noFill/>
            <a:prstDash val="solid"/>
          </a:ln>
        </p:spPr>
        <p:txBody>
          <a:bodyPr vert="horz" wrap="square" lIns="92160" tIns="46080" rIns="92160" bIns="4608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600" b="1" i="0" u="none" strike="noStrike" kern="1200" spc="0" baseline="0" dirty="0">
                <a:ln>
                  <a:noFill/>
                </a:ln>
                <a:solidFill>
                  <a:srgbClr val="000000"/>
                </a:solidFill>
                <a:latin typeface="Arial" pitchFamily="34"/>
                <a:ea typeface="Droid Sans Fallback" pitchFamily="2"/>
                <a:cs typeface="Droid Sans Fallback" pitchFamily="2"/>
              </a:rPr>
              <a:t>Briggs and Levine (1997)</a:t>
            </a:r>
            <a:r>
              <a:rPr lang="en-US" sz="1600" b="0" i="0" u="none" strike="noStrike" kern="1200" spc="0" baseline="0" dirty="0">
                <a:ln>
                  <a:noFill/>
                </a:ln>
                <a:solidFill>
                  <a:srgbClr val="000000"/>
                </a:solidFill>
                <a:latin typeface="Arial" pitchFamily="34"/>
                <a:ea typeface="Droid Sans Fallback" pitchFamily="2"/>
                <a:cs typeface="Droid Sans Fallback" pitchFamily="2"/>
              </a:rPr>
              <a:t>, wavelet </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cont</a:t>
            </a:r>
            <a:r>
              <a:rPr lang="en-US" sz="1600" b="0" i="0" u="none" strike="noStrike" kern="1200" spc="0" baseline="0" dirty="0">
                <a:ln>
                  <a:noFill/>
                </a:ln>
                <a:solidFill>
                  <a:srgbClr val="000000"/>
                </a:solidFill>
                <a:latin typeface="Arial" pitchFamily="34"/>
                <a:ea typeface="Droid Sans Fallback" pitchFamily="2"/>
                <a:cs typeface="Droid Sans Fallback" pitchFamily="2"/>
              </a:rPr>
              <a:t> (MSE, </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corr</a:t>
            </a:r>
            <a:r>
              <a:rPr lang="en-US" sz="1600" b="0" i="0" u="none" strike="noStrike" kern="1200" spc="0" baseline="0" dirty="0">
                <a:ln>
                  <a:noFill/>
                </a:ln>
                <a:solidFill>
                  <a:srgbClr val="000000"/>
                </a:solidFill>
                <a:latin typeface="Arial" pitchFamily="34"/>
                <a:ea typeface="Droid Sans Fallback" pitchFamily="2"/>
                <a:cs typeface="Droid Sans Fallback" pitchFamily="2"/>
              </a:rPr>
              <a:t>); </a:t>
            </a:r>
            <a:r>
              <a:rPr lang="en-US" sz="1600" b="1" i="0" u="none" strike="noStrike" kern="1200" spc="0" baseline="0" dirty="0">
                <a:ln>
                  <a:noFill/>
                </a:ln>
                <a:solidFill>
                  <a:srgbClr val="000000"/>
                </a:solidFill>
                <a:latin typeface="Arial" pitchFamily="34"/>
                <a:ea typeface="Droid Sans Fallback" pitchFamily="2"/>
                <a:cs typeface="Droid Sans Fallback" pitchFamily="2"/>
              </a:rPr>
              <a:t>Zepeda-Arce et al. (2000), Harris et al. (2001),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Tustison</a:t>
            </a:r>
            <a:r>
              <a:rPr lang="en-US" sz="1600" b="1" i="0" u="none" strike="noStrike" kern="1200" spc="0" baseline="0" dirty="0">
                <a:ln>
                  <a:noFill/>
                </a:ln>
                <a:solidFill>
                  <a:srgbClr val="000000"/>
                </a:solidFill>
                <a:latin typeface="Arial" pitchFamily="34"/>
                <a:ea typeface="Droid Sans Fallback" pitchFamily="2"/>
                <a:cs typeface="Droid Sans Fallback" pitchFamily="2"/>
              </a:rPr>
              <a:t> et al. (2003), </a:t>
            </a:r>
            <a:r>
              <a:rPr lang="en-US" sz="1600" b="0" i="0" u="none" strike="noStrike" kern="1200" spc="0" baseline="0" dirty="0">
                <a:ln>
                  <a:noFill/>
                </a:ln>
                <a:solidFill>
                  <a:srgbClr val="000000"/>
                </a:solidFill>
                <a:latin typeface="Arial" pitchFamily="34"/>
                <a:ea typeface="Droid Sans Fallback" pitchFamily="2"/>
                <a:cs typeface="Droid Sans Fallback" pitchFamily="2"/>
              </a:rPr>
              <a:t>scale invariants parameters;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Casati</a:t>
            </a:r>
            <a:r>
              <a:rPr lang="en-US" sz="1600" b="1" i="0" u="none" strike="noStrike" kern="1200" spc="0" baseline="0" dirty="0">
                <a:ln>
                  <a:noFill/>
                </a:ln>
                <a:solidFill>
                  <a:srgbClr val="000000"/>
                </a:solidFill>
                <a:latin typeface="Arial" pitchFamily="34"/>
                <a:ea typeface="Droid Sans Fallback" pitchFamily="2"/>
                <a:cs typeface="Droid Sans Fallback" pitchFamily="2"/>
              </a:rPr>
              <a:t> et al. (2004),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Casati</a:t>
            </a:r>
            <a:r>
              <a:rPr lang="en-US" sz="1600" b="1" i="0" u="none" strike="noStrike" kern="1200" spc="0" baseline="0" dirty="0">
                <a:ln>
                  <a:noFill/>
                </a:ln>
                <a:solidFill>
                  <a:srgbClr val="000000"/>
                </a:solidFill>
                <a:latin typeface="Arial" pitchFamily="34"/>
                <a:ea typeface="Droid Sans Fallback" pitchFamily="2"/>
                <a:cs typeface="Droid Sans Fallback" pitchFamily="2"/>
              </a:rPr>
              <a:t> (2010)</a:t>
            </a:r>
            <a:r>
              <a:rPr lang="en-US" sz="1600" b="0" i="0" u="none" strike="noStrike" kern="1200" spc="0" baseline="0" dirty="0">
                <a:ln>
                  <a:noFill/>
                </a:ln>
                <a:solidFill>
                  <a:srgbClr val="000000"/>
                </a:solidFill>
                <a:latin typeface="Arial" pitchFamily="34"/>
                <a:ea typeface="Droid Sans Fallback" pitchFamily="2"/>
                <a:cs typeface="Droid Sans Fallback" pitchFamily="2"/>
              </a:rPr>
              <a:t>, wavelet cat (HSS, FBI, scale structure);</a:t>
            </a:r>
            <a:r>
              <a:rPr lang="en-US" sz="1600" dirty="0">
                <a:solidFill>
                  <a:srgbClr val="000000"/>
                </a:solidFill>
                <a:latin typeface="Arial" pitchFamily="34"/>
                <a:ea typeface="Droid Sans Fallback" pitchFamily="2"/>
                <a:cs typeface="Droid Sans Fallback" pitchFamily="2"/>
              </a:rPr>
              <a:t> </a:t>
            </a:r>
            <a:endParaRPr lang="en-US" sz="1600" b="0" i="0" u="none" strike="noStrike" kern="1200" spc="0" baseline="0" dirty="0">
              <a:ln>
                <a:noFill/>
              </a:ln>
              <a:solidFill>
                <a:srgbClr val="000000"/>
              </a:solidFill>
              <a:latin typeface="Arial" pitchFamily="34"/>
              <a:ea typeface="Droid Sans Fallback" pitchFamily="2"/>
              <a:cs typeface="Droid Sans Fallback"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600" b="1" i="0" u="none" strike="noStrike" kern="1200" spc="0" baseline="0" dirty="0" err="1">
                <a:ln>
                  <a:noFill/>
                </a:ln>
                <a:solidFill>
                  <a:srgbClr val="000000"/>
                </a:solidFill>
                <a:latin typeface="Arial" pitchFamily="34"/>
                <a:ea typeface="Droid Sans Fallback" pitchFamily="2"/>
                <a:cs typeface="Droid Sans Fallback" pitchFamily="2"/>
              </a:rPr>
              <a:t>Casati</a:t>
            </a:r>
            <a:r>
              <a:rPr lang="en-US" sz="1600" b="1" i="0" u="none" strike="noStrike" kern="1200" spc="0" baseline="0" dirty="0">
                <a:ln>
                  <a:noFill/>
                </a:ln>
                <a:solidFill>
                  <a:srgbClr val="000000"/>
                </a:solidFill>
                <a:latin typeface="Arial" pitchFamily="34"/>
                <a:ea typeface="Droid Sans Fallback" pitchFamily="2"/>
                <a:cs typeface="Droid Sans Fallback" pitchFamily="2"/>
              </a:rPr>
              <a:t> and Wilson (2007)</a:t>
            </a:r>
            <a:r>
              <a:rPr lang="en-US" sz="1600" b="0" i="0" u="none" strike="noStrike" kern="1200" spc="0" baseline="0" dirty="0">
                <a:ln>
                  <a:noFill/>
                </a:ln>
                <a:solidFill>
                  <a:srgbClr val="000000"/>
                </a:solidFill>
                <a:latin typeface="Arial" pitchFamily="34"/>
                <a:ea typeface="Droid Sans Fallback" pitchFamily="2"/>
                <a:cs typeface="Droid Sans Fallback" pitchFamily="2"/>
              </a:rPr>
              <a:t>, wavelet prob (BSS=</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BSSres-BSSrel</a:t>
            </a:r>
            <a:r>
              <a:rPr lang="en-US" sz="1600" b="0" i="0" u="none" strike="noStrike" kern="1200" spc="0" baseline="0" dirty="0">
                <a:ln>
                  <a:noFill/>
                </a:ln>
                <a:solidFill>
                  <a:srgbClr val="000000"/>
                </a:solidFill>
                <a:latin typeface="Arial" pitchFamily="34"/>
                <a:ea typeface="Droid Sans Fallback" pitchFamily="2"/>
                <a:cs typeface="Droid Sans Fallback" pitchFamily="2"/>
              </a:rPr>
              <a:t>, En2 bias, scale structure); </a:t>
            </a:r>
            <a:r>
              <a:rPr lang="en-US" sz="1600" b="1" i="0" u="none" strike="noStrike" kern="1200" spc="0" baseline="0" dirty="0">
                <a:ln>
                  <a:noFill/>
                </a:ln>
                <a:solidFill>
                  <a:srgbClr val="000000"/>
                </a:solidFill>
                <a:latin typeface="Arial" pitchFamily="34"/>
                <a:ea typeface="Droid Sans Fallback" pitchFamily="2"/>
                <a:cs typeface="Droid Sans Fallback" pitchFamily="2"/>
              </a:rPr>
              <a:t>Jung and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Leutbecher</a:t>
            </a:r>
            <a:r>
              <a:rPr lang="en-US" sz="1600" b="1" i="0" u="none" strike="noStrike" kern="1200" spc="0" baseline="0" dirty="0">
                <a:ln>
                  <a:noFill/>
                </a:ln>
                <a:solidFill>
                  <a:srgbClr val="000000"/>
                </a:solidFill>
                <a:latin typeface="Arial" pitchFamily="34"/>
                <a:ea typeface="Droid Sans Fallback" pitchFamily="2"/>
                <a:cs typeface="Droid Sans Fallback" pitchFamily="2"/>
              </a:rPr>
              <a:t> (2008)</a:t>
            </a:r>
            <a:r>
              <a:rPr lang="en-US" sz="1600" b="0" i="0" u="none" strike="noStrike" kern="1200" spc="0" baseline="0" dirty="0">
                <a:ln>
                  <a:noFill/>
                </a:ln>
                <a:solidFill>
                  <a:srgbClr val="000000"/>
                </a:solidFill>
                <a:latin typeface="Arial" pitchFamily="34"/>
                <a:ea typeface="Droid Sans Fallback" pitchFamily="2"/>
                <a:cs typeface="Droid Sans Fallback" pitchFamily="2"/>
              </a:rPr>
              <a:t>, spherical harmonics, prob (EPS spread-error, BSS, RPSS); </a:t>
            </a:r>
            <a:r>
              <a:rPr lang="en-US" sz="1600" b="1" i="0" u="none" strike="noStrike" kern="1200" spc="0" baseline="0" dirty="0">
                <a:ln>
                  <a:noFill/>
                </a:ln>
                <a:solidFill>
                  <a:srgbClr val="000000"/>
                </a:solidFill>
                <a:latin typeface="Arial" pitchFamily="34"/>
                <a:ea typeface="Droid Sans Fallback" pitchFamily="2"/>
                <a:cs typeface="Droid Sans Fallback" pitchFamily="2"/>
              </a:rPr>
              <a:t>Denis et al. (2002,2003), De Elia et al. (2002)</a:t>
            </a:r>
            <a:r>
              <a:rPr lang="en-US" sz="1600" b="0" i="0" u="none" strike="noStrike" kern="1200" spc="0" baseline="0" dirty="0">
                <a:ln>
                  <a:noFill/>
                </a:ln>
                <a:solidFill>
                  <a:srgbClr val="000000"/>
                </a:solidFill>
                <a:latin typeface="Arial" pitchFamily="34"/>
                <a:ea typeface="Droid Sans Fallback" pitchFamily="2"/>
                <a:cs typeface="Droid Sans Fallback" pitchFamily="2"/>
              </a:rPr>
              <a:t>, discrete cosine transform, </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taylor</a:t>
            </a:r>
            <a:r>
              <a:rPr lang="en-US" sz="1600" b="0" i="0" u="none" strike="noStrike" kern="1200" spc="0" baseline="0" dirty="0">
                <a:ln>
                  <a:noFill/>
                </a:ln>
                <a:solidFill>
                  <a:srgbClr val="000000"/>
                </a:solidFill>
                <a:latin typeface="Arial" pitchFamily="34"/>
                <a:ea typeface="Droid Sans Fallback" pitchFamily="2"/>
                <a:cs typeface="Droid Sans Fallback" pitchFamily="2"/>
              </a:rPr>
              <a:t> </a:t>
            </a:r>
            <a:r>
              <a:rPr lang="en-US" sz="1600" b="0" i="0" u="none" strike="noStrike" kern="1200" spc="0" baseline="0" dirty="0" err="1">
                <a:ln>
                  <a:noFill/>
                </a:ln>
                <a:solidFill>
                  <a:srgbClr val="000000"/>
                </a:solidFill>
                <a:latin typeface="Arial" pitchFamily="34"/>
                <a:ea typeface="Droid Sans Fallback" pitchFamily="2"/>
                <a:cs typeface="Droid Sans Fallback" pitchFamily="2"/>
              </a:rPr>
              <a:t>diag</a:t>
            </a:r>
            <a:r>
              <a:rPr lang="en-US" sz="1600" b="0" i="0" u="none" strike="noStrike" kern="1200" spc="0" baseline="0" dirty="0">
                <a:ln>
                  <a:noFill/>
                </a:ln>
                <a:solidFill>
                  <a:srgbClr val="000000"/>
                </a:solidFill>
                <a:latin typeface="Arial" pitchFamily="34"/>
                <a:ea typeface="Droid Sans Fallback" pitchFamily="2"/>
                <a:cs typeface="Droid Sans Fallback" pitchFamily="2"/>
              </a:rPr>
              <a:t>; </a:t>
            </a:r>
            <a:r>
              <a:rPr lang="en-US" sz="1600" b="1" i="0" u="none" strike="noStrike" kern="1200" spc="0" baseline="0" dirty="0" err="1">
                <a:ln>
                  <a:noFill/>
                </a:ln>
                <a:solidFill>
                  <a:srgbClr val="000000"/>
                </a:solidFill>
                <a:latin typeface="Arial" pitchFamily="34"/>
                <a:ea typeface="Droid Sans Fallback" pitchFamily="2"/>
                <a:cs typeface="Droid Sans Fallback" pitchFamily="2"/>
              </a:rPr>
              <a:t>Livina</a:t>
            </a:r>
            <a:r>
              <a:rPr lang="en-US" sz="1600" b="1" i="0" u="none" strike="noStrike" kern="1200" spc="0" baseline="0" dirty="0">
                <a:ln>
                  <a:noFill/>
                </a:ln>
                <a:solidFill>
                  <a:srgbClr val="000000"/>
                </a:solidFill>
                <a:latin typeface="Arial" pitchFamily="34"/>
                <a:ea typeface="Droid Sans Fallback" pitchFamily="2"/>
                <a:cs typeface="Droid Sans Fallback" pitchFamily="2"/>
              </a:rPr>
              <a:t> et al (2008), </a:t>
            </a:r>
            <a:r>
              <a:rPr lang="en-US" sz="1600" b="0" i="0" u="none" strike="noStrike" kern="1200" spc="0" baseline="0" dirty="0">
                <a:ln>
                  <a:noFill/>
                </a:ln>
                <a:solidFill>
                  <a:srgbClr val="000000"/>
                </a:solidFill>
                <a:latin typeface="Arial" pitchFamily="34"/>
                <a:ea typeface="Droid Sans Fallback" pitchFamily="2"/>
                <a:cs typeface="Droid Sans Fallback" pitchFamily="2"/>
              </a:rPr>
              <a:t>wavelet coefficient score.</a:t>
            </a:r>
            <a:r>
              <a:rPr lang="en-US" sz="1600" b="1" i="0" u="none" strike="noStrike" kern="1200" spc="0" baseline="0" dirty="0">
                <a:ln>
                  <a:noFill/>
                </a:ln>
                <a:solidFill>
                  <a:srgbClr val="000000"/>
                </a:solidFill>
                <a:latin typeface="Arial" pitchFamily="34"/>
                <a:ea typeface="Droid Sans Fallback" pitchFamily="2"/>
                <a:cs typeface="Droid Sans Fallback" pitchFamily="2"/>
              </a:rPr>
              <a:t> </a:t>
            </a:r>
            <a:r>
              <a:rPr lang="en-CA" sz="1600" b="1" dirty="0" err="1">
                <a:effectLst/>
                <a:latin typeface="Helvetica" pitchFamily="2" charset="0"/>
              </a:rPr>
              <a:t>Buschow</a:t>
            </a:r>
            <a:r>
              <a:rPr lang="en-CA" sz="1600" b="1" dirty="0">
                <a:latin typeface="Helvetica" pitchFamily="2" charset="0"/>
              </a:rPr>
              <a:t> and </a:t>
            </a:r>
            <a:r>
              <a:rPr lang="en-CA" sz="1600" b="1" dirty="0" err="1">
                <a:effectLst/>
                <a:latin typeface="Helvetica" pitchFamily="2" charset="0"/>
              </a:rPr>
              <a:t>Friederich</a:t>
            </a:r>
            <a:r>
              <a:rPr lang="en-CA" sz="1600" b="1" dirty="0">
                <a:latin typeface="Helvetica" pitchFamily="2" charset="0"/>
              </a:rPr>
              <a:t> </a:t>
            </a:r>
            <a:r>
              <a:rPr lang="en-US" sz="1600" b="1" i="0" u="none" strike="noStrike" kern="1200" spc="0" baseline="0" dirty="0">
                <a:ln>
                  <a:noFill/>
                </a:ln>
                <a:solidFill>
                  <a:srgbClr val="000000"/>
                </a:solidFill>
                <a:latin typeface="Arial" pitchFamily="34"/>
                <a:ea typeface="Droid Sans Fallback" pitchFamily="2"/>
                <a:cs typeface="Droid Sans Fallback" pitchFamily="2"/>
              </a:rPr>
              <a:t>(2020,2021), </a:t>
            </a:r>
            <a:r>
              <a:rPr lang="en-US" sz="1600" i="0" u="none" strike="noStrike" kern="1200" spc="0" baseline="0" dirty="0">
                <a:ln>
                  <a:noFill/>
                </a:ln>
                <a:solidFill>
                  <a:srgbClr val="000000"/>
                </a:solidFill>
                <a:latin typeface="Arial" pitchFamily="34"/>
                <a:ea typeface="Droid Sans Fallback" pitchFamily="2"/>
                <a:cs typeface="Droid Sans Fallback" pitchFamily="2"/>
              </a:rPr>
              <a:t>scale structure, anisotropy, direction, displacement (dual-tree complex wavelet transforms).</a:t>
            </a:r>
          </a:p>
        </p:txBody>
      </p:sp>
      <p:sp>
        <p:nvSpPr>
          <p:cNvPr id="8" name="Text Box 3">
            <a:extLst>
              <a:ext uri="{FF2B5EF4-FFF2-40B4-BE49-F238E27FC236}">
                <a16:creationId xmlns:a16="http://schemas.microsoft.com/office/drawing/2014/main" id="{A35340ED-DAF4-911B-6F08-B1E161F74EAA}"/>
              </a:ext>
            </a:extLst>
          </p:cNvPr>
          <p:cNvSpPr txBox="1"/>
          <p:nvPr/>
        </p:nvSpPr>
        <p:spPr>
          <a:xfrm>
            <a:off x="563106" y="1091650"/>
            <a:ext cx="6476722" cy="1510030"/>
          </a:xfrm>
          <a:prstGeom prst="rect">
            <a:avLst/>
          </a:prstGeom>
          <a:noFill/>
          <a:ln>
            <a:noFill/>
          </a:ln>
        </p:spPr>
        <p:txBody>
          <a:bodyPr vert="horz" wrap="square" lIns="90000" tIns="46800" rIns="90000" bIns="46800" anchor="t" anchorCtr="0" compatLnSpc="0">
            <a:spAutoFit/>
          </a:bodyPr>
          <a:lstStyle/>
          <a:p>
            <a:pPr marL="341280" marR="0" lvl="0" indent="-341280" algn="l" rtl="0" hangingPunct="1">
              <a:lnSpc>
                <a:spcPct val="100000"/>
              </a:lnSpc>
              <a:spcBef>
                <a:spcPts val="0"/>
              </a:spcBef>
              <a:spcAft>
                <a:spcPts val="0"/>
              </a:spcAft>
              <a:buClr>
                <a:srgbClr val="000000"/>
              </a:buClr>
              <a:buSzPct val="80000"/>
              <a:buFont typeface="Wingdings"/>
              <a:buChar char=""/>
              <a:tabLst>
                <a:tab pos="0" algn="l"/>
                <a:tab pos="914400" algn="l"/>
                <a:tab pos="1828799" algn="l"/>
                <a:tab pos="2743200" algn="l"/>
                <a:tab pos="3657600" algn="l"/>
                <a:tab pos="4572000" algn="l"/>
                <a:tab pos="5486400" algn="l"/>
                <a:tab pos="6400800" algn="l"/>
                <a:tab pos="7315200" algn="l"/>
                <a:tab pos="8229600" algn="l"/>
                <a:tab pos="9144000" algn="l"/>
                <a:tab pos="10058399" algn="l"/>
              </a:tabLst>
            </a:pPr>
            <a:r>
              <a:rPr lang="en-US" sz="2400" b="0" i="0" u="none" strike="noStrike" kern="1200" spc="0" baseline="0" dirty="0">
                <a:ln>
                  <a:noFill/>
                </a:ln>
                <a:solidFill>
                  <a:srgbClr val="000000"/>
                </a:solidFill>
                <a:latin typeface="Arial" pitchFamily="18"/>
                <a:ea typeface="Droid Sans Fallback" pitchFamily="2"/>
                <a:cs typeface="Droid Sans Fallback" pitchFamily="2"/>
              </a:rPr>
              <a:t>Assess scale structure</a:t>
            </a:r>
          </a:p>
          <a:p>
            <a:pPr marL="341280" marR="0" lvl="0" indent="-341280" algn="l" rtl="0" hangingPunct="1">
              <a:lnSpc>
                <a:spcPct val="100000"/>
              </a:lnSpc>
              <a:spcBef>
                <a:spcPts val="0"/>
              </a:spcBef>
              <a:spcAft>
                <a:spcPts val="0"/>
              </a:spcAft>
              <a:buClr>
                <a:srgbClr val="000000"/>
              </a:buClr>
              <a:buSzPct val="80000"/>
              <a:buFont typeface="Wingdings"/>
              <a:buChar char=""/>
              <a:tabLst>
                <a:tab pos="0" algn="l"/>
                <a:tab pos="914400" algn="l"/>
                <a:tab pos="1828799" algn="l"/>
                <a:tab pos="2743200" algn="l"/>
                <a:tab pos="3657600" algn="l"/>
                <a:tab pos="4572000" algn="l"/>
                <a:tab pos="5486400" algn="l"/>
                <a:tab pos="6400800" algn="l"/>
                <a:tab pos="7315200" algn="l"/>
                <a:tab pos="8229600" algn="l"/>
                <a:tab pos="9144000" algn="l"/>
                <a:tab pos="10058399" algn="l"/>
              </a:tabLst>
            </a:pPr>
            <a:r>
              <a:rPr lang="en-US" sz="2400" b="0" i="0" u="none" strike="noStrike" kern="1200" spc="0" baseline="0" dirty="0">
                <a:ln>
                  <a:noFill/>
                </a:ln>
                <a:solidFill>
                  <a:srgbClr val="000000"/>
                </a:solidFill>
                <a:latin typeface="Arial" pitchFamily="18"/>
                <a:ea typeface="Droid Sans Fallback" pitchFamily="2"/>
                <a:cs typeface="Droid Sans Fallback" pitchFamily="2"/>
              </a:rPr>
              <a:t>Bias, error and skill on different scales</a:t>
            </a:r>
          </a:p>
          <a:p>
            <a:pPr marL="341280" marR="0" lvl="0" indent="-341280" algn="l" rtl="0" hangingPunct="1">
              <a:lnSpc>
                <a:spcPct val="100000"/>
              </a:lnSpc>
              <a:spcBef>
                <a:spcPts val="0"/>
              </a:spcBef>
              <a:spcAft>
                <a:spcPts val="0"/>
              </a:spcAft>
              <a:buClr>
                <a:srgbClr val="000000"/>
              </a:buClr>
              <a:buSzPct val="80000"/>
              <a:buFont typeface="Wingdings"/>
              <a:buChar char=""/>
              <a:tabLst>
                <a:tab pos="0" algn="l"/>
                <a:tab pos="914400" algn="l"/>
                <a:tab pos="1828799" algn="l"/>
                <a:tab pos="2743200" algn="l"/>
                <a:tab pos="3657600" algn="l"/>
                <a:tab pos="4572000" algn="l"/>
                <a:tab pos="5486400" algn="l"/>
                <a:tab pos="6400800" algn="l"/>
                <a:tab pos="7315200" algn="l"/>
                <a:tab pos="8229600" algn="l"/>
                <a:tab pos="9144000" algn="l"/>
                <a:tab pos="10058399" algn="l"/>
              </a:tabLst>
            </a:pPr>
            <a:r>
              <a:rPr lang="en-US" sz="2400" b="0" i="0" u="none" strike="noStrike" kern="1200" spc="0" baseline="0" dirty="0">
                <a:ln>
                  <a:noFill/>
                </a:ln>
                <a:solidFill>
                  <a:srgbClr val="000000"/>
                </a:solidFill>
                <a:latin typeface="Arial" pitchFamily="18"/>
                <a:ea typeface="Droid Sans Fallback" pitchFamily="2"/>
                <a:cs typeface="Droid Sans Fallback" pitchFamily="2"/>
              </a:rPr>
              <a:t>Scale dependency of forecast predictability (no-skill to skill transition scale)</a:t>
            </a:r>
          </a:p>
        </p:txBody>
      </p:sp>
      <p:pic>
        <p:nvPicPr>
          <p:cNvPr id="9" name="Audio Recording Mar 28, 2023 at 11:33:07 AM">
            <a:hlinkClick r:id="" action="ppaction://media"/>
            <a:extLst>
              <a:ext uri="{FF2B5EF4-FFF2-40B4-BE49-F238E27FC236}">
                <a16:creationId xmlns:a16="http://schemas.microsoft.com/office/drawing/2014/main" id="{1F827D21-10FA-81A1-14FB-F35E71B9F3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34683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8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6D46-A548-9CF1-85DB-BC86E8AB56C2}"/>
              </a:ext>
            </a:extLst>
          </p:cNvPr>
          <p:cNvSpPr>
            <a:spLocks noGrp="1"/>
          </p:cNvSpPr>
          <p:nvPr>
            <p:ph type="title"/>
          </p:nvPr>
        </p:nvSpPr>
        <p:spPr>
          <a:xfrm>
            <a:off x="838200" y="2343555"/>
            <a:ext cx="10515600" cy="1325563"/>
          </a:xfrm>
        </p:spPr>
        <p:txBody>
          <a:bodyPr/>
          <a:lstStyle/>
          <a:p>
            <a:pPr algn="ctr"/>
            <a:r>
              <a:rPr lang="en-US" dirty="0"/>
              <a:t>Extras: Wavelets</a:t>
            </a:r>
          </a:p>
        </p:txBody>
      </p:sp>
    </p:spTree>
    <p:extLst>
      <p:ext uri="{BB962C8B-B14F-4D97-AF65-F5344CB8AC3E}">
        <p14:creationId xmlns:p14="http://schemas.microsoft.com/office/powerpoint/2010/main" val="336934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Freeform 1">
                <a:extLst>
                  <a:ext uri="{FF2B5EF4-FFF2-40B4-BE49-F238E27FC236}">
                    <a16:creationId xmlns:a16="http://schemas.microsoft.com/office/drawing/2014/main" id="{3995BC34-B22F-E981-8383-1D1FB672F3F2}"/>
                  </a:ext>
                </a:extLst>
              </p:cNvPr>
              <p:cNvSpPr/>
              <p:nvPr/>
            </p:nvSpPr>
            <p:spPr>
              <a:xfrm>
                <a:off x="168236" y="771683"/>
                <a:ext cx="4773139" cy="60353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buClr>
                    <a:srgbClr val="000000"/>
                  </a:buClr>
                  <a:buSzPct val="100000"/>
                  <a:buFont typeface="Wingdings" pitchFamily="2"/>
                  <a:buChar char=""/>
                  <a:defRPr sz="1990"/>
                </a:pPr>
                <a:r>
                  <a:rPr lang="en-GB" sz="2177" dirty="0">
                    <a:latin typeface="Tahoma" pitchFamily="34"/>
                    <a:ea typeface="DejaVu Sans" pitchFamily="2"/>
                    <a:cs typeface="DejaVu Sans" pitchFamily="2"/>
                  </a:rPr>
                  <a:t> </a:t>
                </a:r>
                <a:r>
                  <a:rPr lang="en-GB" sz="2000" dirty="0">
                    <a:latin typeface="Arial" panose="020B0604020202020204" pitchFamily="34" charset="0"/>
                    <a:ea typeface="DejaVu Sans" pitchFamily="2"/>
                    <a:cs typeface="Arial" panose="020B0604020202020204" pitchFamily="34" charset="0"/>
                  </a:rPr>
                  <a:t>Wavelets are locally defined real functions characterised by a </a:t>
                </a:r>
                <a:r>
                  <a:rPr lang="en-GB" sz="2000" b="1" dirty="0">
                    <a:solidFill>
                      <a:schemeClr val="accent5"/>
                    </a:solidFill>
                    <a:latin typeface="Arial" panose="020B0604020202020204" pitchFamily="34" charset="0"/>
                    <a:ea typeface="DejaVu Sans" pitchFamily="2"/>
                    <a:cs typeface="Arial" panose="020B0604020202020204" pitchFamily="34" charset="0"/>
                  </a:rPr>
                  <a:t>location</a:t>
                </a:r>
                <a:r>
                  <a:rPr lang="en-GB" sz="2000" dirty="0">
                    <a:latin typeface="Arial" panose="020B0604020202020204" pitchFamily="34" charset="0"/>
                    <a:ea typeface="DejaVu Sans" pitchFamily="2"/>
                    <a:cs typeface="Arial" panose="020B0604020202020204" pitchFamily="34" charset="0"/>
                  </a:rPr>
                  <a:t> and a </a:t>
                </a:r>
                <a:r>
                  <a:rPr lang="en-GB" sz="2000" b="1" dirty="0">
                    <a:solidFill>
                      <a:srgbClr val="FF0000"/>
                    </a:solidFill>
                    <a:latin typeface="Arial" panose="020B0604020202020204" pitchFamily="34" charset="0"/>
                    <a:ea typeface="DejaVu Sans" pitchFamily="2"/>
                    <a:cs typeface="Arial" panose="020B0604020202020204" pitchFamily="34" charset="0"/>
                  </a:rPr>
                  <a:t>spatial scale</a:t>
                </a:r>
                <a:r>
                  <a:rPr lang="en-GB" sz="2000" dirty="0">
                    <a:latin typeface="Arial" panose="020B0604020202020204" pitchFamily="34" charset="0"/>
                    <a:ea typeface="DejaVu Sans" pitchFamily="2"/>
                    <a:cs typeface="Arial" panose="020B0604020202020204" pitchFamily="34" charset="0"/>
                  </a:rPr>
                  <a:t>.</a:t>
                </a:r>
              </a:p>
              <a:p>
                <a:pPr>
                  <a:buClr>
                    <a:srgbClr val="000000"/>
                  </a:buClr>
                  <a:buSzPct val="100000"/>
                  <a:buFont typeface="Wingdings" pitchFamily="2"/>
                  <a:buChar char=""/>
                  <a:defRPr sz="1990"/>
                </a:pPr>
                <a:endParaRPr lang="en-GB" sz="2000" dirty="0">
                  <a:latin typeface="Arial" panose="020B0604020202020204" pitchFamily="34" charset="0"/>
                  <a:ea typeface="DejaVu Sans" pitchFamily="2"/>
                  <a:cs typeface="Arial" panose="020B0604020202020204" pitchFamily="34" charset="0"/>
                </a:endParaRPr>
              </a:p>
              <a:p>
                <a:pPr>
                  <a:buClr>
                    <a:srgbClr val="000000"/>
                  </a:buClr>
                  <a:buSzPct val="100000"/>
                  <a:buFont typeface="Wingdings" pitchFamily="2"/>
                  <a:buChar char=""/>
                  <a:defRPr sz="1990"/>
                </a:pPr>
                <a:r>
                  <a:rPr lang="en-GB" sz="2000" dirty="0">
                    <a:latin typeface="Arial" panose="020B0604020202020204" pitchFamily="34" charset="0"/>
                    <a:ea typeface="DejaVu Sans" pitchFamily="2"/>
                    <a:cs typeface="Arial" panose="020B0604020202020204" pitchFamily="34" charset="0"/>
                  </a:rPr>
                  <a:t> Wavelets are a basis for </a:t>
                </a:r>
                <a14:m>
                  <m:oMath xmlns:m="http://schemas.openxmlformats.org/officeDocument/2006/math">
                    <m:sSup>
                      <m:sSupPr>
                        <m:ctrlPr>
                          <a:rPr lang="en-CA" sz="2000" i="1" smtClean="0">
                            <a:effectLst/>
                            <a:latin typeface="Cambria Math" panose="02040503050406030204" pitchFamily="18" charset="0"/>
                          </a:rPr>
                        </m:ctrlPr>
                      </m:sSupPr>
                      <m:e>
                        <m:r>
                          <a:rPr lang="en-CA" sz="2000" b="0" i="1" smtClean="0">
                            <a:effectLst/>
                            <a:latin typeface="Cambria Math" panose="02040503050406030204" pitchFamily="18" charset="0"/>
                          </a:rPr>
                          <m:t>𝐿</m:t>
                        </m:r>
                      </m:e>
                      <m:sup>
                        <m:r>
                          <a:rPr lang="en-CA" sz="2000" b="0" i="1" smtClean="0">
                            <a:effectLst/>
                            <a:latin typeface="Cambria Math" panose="02040503050406030204" pitchFamily="18" charset="0"/>
                          </a:rPr>
                          <m:t>2</m:t>
                        </m:r>
                      </m:sup>
                    </m:sSup>
                    <m:d>
                      <m:dPr>
                        <m:ctrlPr>
                          <a:rPr lang="en-CA" sz="2000" i="1" smtClean="0">
                            <a:effectLst/>
                            <a:latin typeface="Cambria Math" panose="02040503050406030204" pitchFamily="18" charset="0"/>
                          </a:rPr>
                        </m:ctrlPr>
                      </m:dPr>
                      <m:e>
                        <m:r>
                          <a:rPr lang="en-CA" sz="2000" i="1" smtClean="0">
                            <a:effectLst/>
                            <a:latin typeface="Cambria Math" panose="02040503050406030204" pitchFamily="18" charset="0"/>
                            <a:ea typeface="Cambria Math" panose="02040503050406030204" pitchFamily="18" charset="0"/>
                          </a:rPr>
                          <m:t>ℝ</m:t>
                        </m:r>
                      </m:e>
                    </m:d>
                    <m:r>
                      <a:rPr lang="en-CA" sz="2000" i="1" smtClean="0">
                        <a:effectLst/>
                        <a:latin typeface="Cambria Math" panose="02040503050406030204" pitchFamily="18" charset="0"/>
                        <a:ea typeface="Cambria Math" panose="02040503050406030204" pitchFamily="18" charset="0"/>
                      </a:rPr>
                      <m:t> </m:t>
                    </m:r>
                  </m:oMath>
                </a14:m>
                <a:r>
                  <a:rPr lang="en-GB" sz="2000" dirty="0">
                    <a:latin typeface="Arial" panose="020B0604020202020204" pitchFamily="34" charset="0"/>
                    <a:ea typeface="DejaVu Sans" pitchFamily="2"/>
                    <a:cs typeface="Arial" panose="020B0604020202020204" pitchFamily="34" charset="0"/>
                  </a:rPr>
                  <a:t>: real functions (e.g. weather fields) can be expressed as a linear combination of wavelets, i.e. as a sum of components with different spatial scales.</a:t>
                </a:r>
              </a:p>
              <a:p>
                <a:pPr>
                  <a:buClr>
                    <a:srgbClr val="000000"/>
                  </a:buClr>
                  <a:buSzPct val="100000"/>
                  <a:buFont typeface="Wingdings" pitchFamily="2"/>
                  <a:buChar char=""/>
                  <a:defRPr sz="1990"/>
                </a:pPr>
                <a:r>
                  <a:rPr lang="en-GB" sz="2000" dirty="0">
                    <a:latin typeface="Arial" panose="020B0604020202020204" pitchFamily="34" charset="0"/>
                    <a:ea typeface="DejaVu Sans" pitchFamily="2"/>
                    <a:cs typeface="Arial" panose="020B0604020202020204" pitchFamily="34" charset="0"/>
                  </a:rPr>
                  <a:t> Wavelet are local: deal better than Fourier Transforms with discontinuous, on/off fields with features (e.g. precipitation) and boundaries characterizing LAM domains.</a:t>
                </a:r>
              </a:p>
              <a:p>
                <a:pPr>
                  <a:buClr>
                    <a:srgbClr val="000000"/>
                  </a:buClr>
                  <a:buSzPct val="100000"/>
                  <a:buFont typeface="Wingdings" pitchFamily="2"/>
                  <a:buChar char=""/>
                  <a:defRPr sz="1990"/>
                </a:pPr>
                <a:r>
                  <a:rPr lang="en-GB" sz="2000" dirty="0">
                    <a:latin typeface="Arial" panose="020B0604020202020204" pitchFamily="34" charset="0"/>
                    <a:ea typeface="DejaVu Sans" pitchFamily="2"/>
                    <a:cs typeface="Arial" panose="020B0604020202020204" pitchFamily="34" charset="0"/>
                  </a:rPr>
                  <a:t> Wavelet transforms are faster than Fast Fourier Transforms‏.</a:t>
                </a:r>
              </a:p>
              <a:p>
                <a:pPr>
                  <a:buClr>
                    <a:srgbClr val="000000"/>
                  </a:buClr>
                  <a:buSzPct val="100000"/>
                  <a:defRPr sz="1990"/>
                </a:pPr>
                <a:endParaRPr lang="en-GB" sz="2000" dirty="0">
                  <a:latin typeface="Arial" panose="020B0604020202020204" pitchFamily="34" charset="0"/>
                  <a:ea typeface="DejaVu Sans" pitchFamily="2"/>
                  <a:cs typeface="Arial" panose="020B0604020202020204" pitchFamily="34" charset="0"/>
                </a:endParaRPr>
              </a:p>
              <a:p>
                <a:pPr>
                  <a:buClr>
                    <a:srgbClr val="000000"/>
                  </a:buClr>
                  <a:buSzPct val="100000"/>
                  <a:buFont typeface="Wingdings" pitchFamily="2"/>
                  <a:buChar char=""/>
                  <a:defRPr sz="1990"/>
                </a:pPr>
                <a:r>
                  <a:rPr lang="en-GB" sz="2000" dirty="0">
                    <a:latin typeface="Arial" panose="020B0604020202020204" pitchFamily="34" charset="0"/>
                    <a:ea typeface="DejaVu Sans" pitchFamily="2"/>
                    <a:cs typeface="Arial" panose="020B0604020202020204" pitchFamily="34" charset="0"/>
                  </a:rPr>
                  <a:t>There are different types of wavelet, with different shapes and vanishing moments</a:t>
                </a:r>
              </a:p>
            </p:txBody>
          </p:sp>
        </mc:Choice>
        <mc:Fallback xmlns="">
          <p:sp>
            <p:nvSpPr>
              <p:cNvPr id="2" name="Freeform 1">
                <a:extLst>
                  <a:ext uri="{FF2B5EF4-FFF2-40B4-BE49-F238E27FC236}">
                    <a16:creationId xmlns:a16="http://schemas.microsoft.com/office/drawing/2014/main" id="{3995BC34-B22F-E981-8383-1D1FB672F3F2}"/>
                  </a:ext>
                </a:extLst>
              </p:cNvPr>
              <p:cNvSpPr>
                <a:spLocks noRot="1" noChangeAspect="1" noMove="1" noResize="1" noEditPoints="1" noAdjustHandles="1" noChangeArrowheads="1" noChangeShapeType="1" noTextEdit="1"/>
              </p:cNvSpPr>
              <p:nvPr/>
            </p:nvSpPr>
            <p:spPr>
              <a:xfrm>
                <a:off x="168236" y="771683"/>
                <a:ext cx="4773139" cy="60353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blipFill>
                <a:blip r:embed="rId4"/>
                <a:stretch>
                  <a:fillRect l="-1592" b="-629"/>
                </a:stretch>
              </a:blipFill>
              <a:ln>
                <a:noFill/>
                <a:prstDash val="solid"/>
              </a:ln>
            </p:spPr>
            <p:txBody>
              <a:bodyPr/>
              <a:lstStyle/>
              <a:p>
                <a:r>
                  <a:rPr lang="en-US">
                    <a:noFill/>
                  </a:rPr>
                  <a:t> </a:t>
                </a:r>
              </a:p>
            </p:txBody>
          </p:sp>
        </mc:Fallback>
      </mc:AlternateContent>
      <p:graphicFrame>
        <p:nvGraphicFramePr>
          <p:cNvPr id="28" name="Object 27">
            <a:extLst>
              <a:ext uri="{FF2B5EF4-FFF2-40B4-BE49-F238E27FC236}">
                <a16:creationId xmlns:a16="http://schemas.microsoft.com/office/drawing/2014/main" id="{0D4673BF-1B66-00F5-974A-73256766C9C6}"/>
              </a:ext>
            </a:extLst>
          </p:cNvPr>
          <p:cNvGraphicFramePr/>
          <p:nvPr>
            <p:extLst>
              <p:ext uri="{D42A27DB-BD31-4B8C-83A1-F6EECF244321}">
                <p14:modId xmlns:p14="http://schemas.microsoft.com/office/powerpoint/2010/main" val="2424322524"/>
              </p:ext>
            </p:extLst>
          </p:nvPr>
        </p:nvGraphicFramePr>
        <p:xfrm>
          <a:off x="10976897" y="222393"/>
          <a:ext cx="1265967" cy="835309"/>
        </p:xfrm>
        <a:graphic>
          <a:graphicData uri="http://schemas.openxmlformats.org/presentationml/2006/ole">
            <mc:AlternateContent xmlns:mc="http://schemas.openxmlformats.org/markup-compatibility/2006">
              <mc:Choice xmlns:v="urn:schemas-microsoft-com:vml" Requires="v">
                <p:oleObj r:id="rId5" imgW="673100" imgH="482600" progId="">
                  <p:embed/>
                </p:oleObj>
              </mc:Choice>
              <mc:Fallback>
                <p:oleObj r:id="rId5" imgW="673100" imgH="482600" progId="">
                  <p:embed/>
                  <p:pic>
                    <p:nvPicPr>
                      <p:cNvPr id="28" name="Object 27">
                        <a:extLst>
                          <a:ext uri="{FF2B5EF4-FFF2-40B4-BE49-F238E27FC236}">
                            <a16:creationId xmlns:a16="http://schemas.microsoft.com/office/drawing/2014/main" id="{0D4673BF-1B66-00F5-974A-73256766C9C6}"/>
                          </a:ext>
                        </a:extLst>
                      </p:cNvPr>
                      <p:cNvPicPr/>
                      <p:nvPr/>
                    </p:nvPicPr>
                    <p:blipFill>
                      <a:blip r:embed="rId6"/>
                      <a:stretch>
                        <a:fillRect/>
                      </a:stretch>
                    </p:blipFill>
                    <p:spPr>
                      <a:xfrm>
                        <a:off x="10976897" y="222393"/>
                        <a:ext cx="1265967" cy="835309"/>
                      </a:xfrm>
                      <a:prstGeom prst="rect">
                        <a:avLst/>
                      </a:prstGeom>
                      <a:noFill/>
                      <a:ln>
                        <a:noFill/>
                      </a:ln>
                    </p:spPr>
                  </p:pic>
                </p:oleObj>
              </mc:Fallback>
            </mc:AlternateContent>
          </a:graphicData>
        </a:graphic>
      </p:graphicFrame>
      <p:sp>
        <p:nvSpPr>
          <p:cNvPr id="29" name="Freeform 28">
            <a:extLst>
              <a:ext uri="{FF2B5EF4-FFF2-40B4-BE49-F238E27FC236}">
                <a16:creationId xmlns:a16="http://schemas.microsoft.com/office/drawing/2014/main" id="{1AA1DEAD-46C7-D116-DF41-BC1CE27941FC}"/>
              </a:ext>
            </a:extLst>
          </p:cNvPr>
          <p:cNvSpPr/>
          <p:nvPr/>
        </p:nvSpPr>
        <p:spPr>
          <a:xfrm>
            <a:off x="974936" y="40176"/>
            <a:ext cx="3321302" cy="6858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ctr" anchorCtr="0" compatLnSpc="0">
            <a:noAutofit/>
          </a:bodyPr>
          <a:lstStyle/>
          <a:p>
            <a:pPr algn="ctr">
              <a:defRPr sz="1990"/>
            </a:pPr>
            <a:r>
              <a:rPr lang="en-GB" sz="3629" dirty="0">
                <a:solidFill>
                  <a:srgbClr val="000000"/>
                </a:solidFill>
                <a:latin typeface="Tahoma" pitchFamily="34"/>
                <a:ea typeface="DejaVu Sans" pitchFamily="2"/>
                <a:cs typeface="DejaVu Sans" pitchFamily="2"/>
              </a:rPr>
              <a:t>Wavelets</a:t>
            </a:r>
          </a:p>
        </p:txBody>
      </p:sp>
      <p:pic>
        <p:nvPicPr>
          <p:cNvPr id="31" name="Picture 30">
            <a:extLst>
              <a:ext uri="{FF2B5EF4-FFF2-40B4-BE49-F238E27FC236}">
                <a16:creationId xmlns:a16="http://schemas.microsoft.com/office/drawing/2014/main" id="{852EC854-D9A3-9F72-6768-8D94354BA9F7}"/>
              </a:ext>
            </a:extLst>
          </p:cNvPr>
          <p:cNvPicPr>
            <a:picLocks noChangeAspect="1"/>
          </p:cNvPicPr>
          <p:nvPr/>
        </p:nvPicPr>
        <p:blipFill>
          <a:blip r:embed="rId7">
            <a:lum/>
            <a:alphaModFix/>
          </a:blip>
          <a:srcRect/>
          <a:stretch>
            <a:fillRect/>
          </a:stretch>
        </p:blipFill>
        <p:spPr>
          <a:xfrm>
            <a:off x="5143143" y="3030497"/>
            <a:ext cx="6418921" cy="3730216"/>
          </a:xfrm>
          <a:prstGeom prst="rect">
            <a:avLst/>
          </a:prstGeom>
          <a:noFill/>
          <a:ln>
            <a:noFill/>
          </a:ln>
        </p:spPr>
      </p:pic>
      <p:grpSp>
        <p:nvGrpSpPr>
          <p:cNvPr id="35" name="Group 34">
            <a:extLst>
              <a:ext uri="{FF2B5EF4-FFF2-40B4-BE49-F238E27FC236}">
                <a16:creationId xmlns:a16="http://schemas.microsoft.com/office/drawing/2014/main" id="{BF42862E-2E7D-232E-5400-DF8599FF78CE}"/>
              </a:ext>
            </a:extLst>
          </p:cNvPr>
          <p:cNvGrpSpPr/>
          <p:nvPr/>
        </p:nvGrpSpPr>
        <p:grpSpPr>
          <a:xfrm>
            <a:off x="5166180" y="221577"/>
            <a:ext cx="6557630" cy="2480428"/>
            <a:chOff x="4419267" y="483928"/>
            <a:chExt cx="6557630" cy="2480428"/>
          </a:xfrm>
        </p:grpSpPr>
        <p:sp>
          <p:nvSpPr>
            <p:cNvPr id="3" name="Freeform 2">
              <a:extLst>
                <a:ext uri="{FF2B5EF4-FFF2-40B4-BE49-F238E27FC236}">
                  <a16:creationId xmlns:a16="http://schemas.microsoft.com/office/drawing/2014/main" id="{73F39262-C06E-B57B-D8D3-B4822B4675C1}"/>
                </a:ext>
              </a:extLst>
            </p:cNvPr>
            <p:cNvSpPr/>
            <p:nvPr/>
          </p:nvSpPr>
          <p:spPr>
            <a:xfrm>
              <a:off x="6457165" y="483928"/>
              <a:ext cx="2237106" cy="4834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spcBef>
                  <a:spcPts val="1587"/>
                </a:spcBef>
                <a:defRPr sz="1990"/>
              </a:pPr>
              <a:r>
                <a:rPr lang="en-GB" sz="2177" dirty="0" err="1">
                  <a:latin typeface="Tahoma" pitchFamily="34"/>
                  <a:ea typeface="DejaVu Sans" pitchFamily="2"/>
                  <a:cs typeface="DejaVu Sans" pitchFamily="2"/>
                </a:rPr>
                <a:t>Haar</a:t>
              </a:r>
              <a:r>
                <a:rPr lang="en-GB" sz="2177" dirty="0">
                  <a:latin typeface="Tahoma" pitchFamily="34"/>
                  <a:ea typeface="DejaVu Sans" pitchFamily="2"/>
                  <a:cs typeface="DejaVu Sans" pitchFamily="2"/>
                </a:rPr>
                <a:t> wavelet</a:t>
              </a:r>
              <a:r>
                <a:rPr lang="en-GB" sz="2540" dirty="0">
                  <a:latin typeface="Tahoma" pitchFamily="34"/>
                  <a:ea typeface="DejaVu Sans" pitchFamily="2"/>
                  <a:cs typeface="DejaVu Sans" pitchFamily="2"/>
                </a:rPr>
                <a:t> </a:t>
              </a:r>
              <a:r>
                <a:rPr lang="en-GB" sz="2540" i="1" dirty="0">
                  <a:latin typeface="Symbol" pitchFamily="18"/>
                  <a:ea typeface="Symbol" pitchFamily="18"/>
                  <a:cs typeface="Symbol" pitchFamily="18"/>
                </a:rPr>
                <a:t></a:t>
              </a:r>
            </a:p>
          </p:txBody>
        </p:sp>
        <p:sp>
          <p:nvSpPr>
            <p:cNvPr id="4" name="Straight Connector 3">
              <a:extLst>
                <a:ext uri="{FF2B5EF4-FFF2-40B4-BE49-F238E27FC236}">
                  <a16:creationId xmlns:a16="http://schemas.microsoft.com/office/drawing/2014/main" id="{BE0B4F21-C1A3-1C74-9DD7-C96E953AE5EB}"/>
                </a:ext>
              </a:extLst>
            </p:cNvPr>
            <p:cNvSpPr/>
            <p:nvPr/>
          </p:nvSpPr>
          <p:spPr>
            <a:xfrm flipV="1">
              <a:off x="4495361" y="1952268"/>
              <a:ext cx="6481536" cy="1960"/>
            </a:xfrm>
            <a:prstGeom prst="line">
              <a:avLst/>
            </a:prstGeom>
            <a:noFill/>
            <a:ln w="12600" cap="sq">
              <a:solidFill>
                <a:srgbClr val="000000"/>
              </a:solidFill>
              <a:prstDash val="solid"/>
              <a:miter/>
              <a:tailEnd type="arrow"/>
            </a:ln>
          </p:spPr>
          <p:txBody>
            <a:bodyPr vert="horz" wrap="square" lIns="81646" tIns="42456" rIns="81646" bIns="42456" anchor="t"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5" name="Straight Connector 4">
              <a:extLst>
                <a:ext uri="{FF2B5EF4-FFF2-40B4-BE49-F238E27FC236}">
                  <a16:creationId xmlns:a16="http://schemas.microsoft.com/office/drawing/2014/main" id="{AA7F1222-3CF3-AF4C-0EF8-160EFF78BC27}"/>
                </a:ext>
              </a:extLst>
            </p:cNvPr>
            <p:cNvSpPr/>
            <p:nvPr/>
          </p:nvSpPr>
          <p:spPr>
            <a:xfrm flipV="1">
              <a:off x="4952254" y="640048"/>
              <a:ext cx="1960" cy="2324308"/>
            </a:xfrm>
            <a:prstGeom prst="line">
              <a:avLst/>
            </a:prstGeom>
            <a:noFill/>
            <a:ln w="12600" cap="sq">
              <a:solidFill>
                <a:srgbClr val="000000"/>
              </a:solidFill>
              <a:prstDash val="solid"/>
              <a:miter/>
              <a:tailEnd type="arrow"/>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6" name="Straight Connector 5">
              <a:extLst>
                <a:ext uri="{FF2B5EF4-FFF2-40B4-BE49-F238E27FC236}">
                  <a16:creationId xmlns:a16="http://schemas.microsoft.com/office/drawing/2014/main" id="{94FF0462-8511-0782-849D-75C98E8E775E}"/>
                </a:ext>
              </a:extLst>
            </p:cNvPr>
            <p:cNvSpPr/>
            <p:nvPr/>
          </p:nvSpPr>
          <p:spPr>
            <a:xfrm>
              <a:off x="4952581" y="1192957"/>
              <a:ext cx="381125" cy="1306"/>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7" name="Straight Connector 6">
              <a:extLst>
                <a:ext uri="{FF2B5EF4-FFF2-40B4-BE49-F238E27FC236}">
                  <a16:creationId xmlns:a16="http://schemas.microsoft.com/office/drawing/2014/main" id="{AAF427C0-2CA9-84EC-9FCD-C621FF48E8E1}"/>
                </a:ext>
              </a:extLst>
            </p:cNvPr>
            <p:cNvSpPr/>
            <p:nvPr/>
          </p:nvSpPr>
          <p:spPr>
            <a:xfrm>
              <a:off x="5334033" y="1192957"/>
              <a:ext cx="1306" cy="1447753"/>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8" name="Straight Connector 7">
              <a:extLst>
                <a:ext uri="{FF2B5EF4-FFF2-40B4-BE49-F238E27FC236}">
                  <a16:creationId xmlns:a16="http://schemas.microsoft.com/office/drawing/2014/main" id="{172DA782-1DC1-15E8-A075-5144D3ABC1FC}"/>
                </a:ext>
              </a:extLst>
            </p:cNvPr>
            <p:cNvSpPr/>
            <p:nvPr/>
          </p:nvSpPr>
          <p:spPr>
            <a:xfrm>
              <a:off x="5714830" y="1954555"/>
              <a:ext cx="1306" cy="685829"/>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 name="Straight Connector 8">
              <a:extLst>
                <a:ext uri="{FF2B5EF4-FFF2-40B4-BE49-F238E27FC236}">
                  <a16:creationId xmlns:a16="http://schemas.microsoft.com/office/drawing/2014/main" id="{5C495A0F-591F-B85D-C01D-A6595676D6C5}"/>
                </a:ext>
              </a:extLst>
            </p:cNvPr>
            <p:cNvSpPr/>
            <p:nvPr/>
          </p:nvSpPr>
          <p:spPr>
            <a:xfrm flipH="1">
              <a:off x="5314764" y="2640384"/>
              <a:ext cx="419008" cy="1960"/>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 name="Straight Connector 9">
              <a:extLst>
                <a:ext uri="{FF2B5EF4-FFF2-40B4-BE49-F238E27FC236}">
                  <a16:creationId xmlns:a16="http://schemas.microsoft.com/office/drawing/2014/main" id="{AD57BFE6-DF44-DA79-D3F7-239312F64E4A}"/>
                </a:ext>
              </a:extLst>
            </p:cNvPr>
            <p:cNvSpPr/>
            <p:nvPr/>
          </p:nvSpPr>
          <p:spPr>
            <a:xfrm>
              <a:off x="4952581" y="1497334"/>
              <a:ext cx="762250" cy="1960"/>
            </a:xfrm>
            <a:prstGeom prst="line">
              <a:avLst/>
            </a:prstGeom>
            <a:noFill/>
            <a:ln w="25560" cap="sq">
              <a:solidFill>
                <a:srgbClr val="FF66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 name="Straight Connector 10">
              <a:extLst>
                <a:ext uri="{FF2B5EF4-FFF2-40B4-BE49-F238E27FC236}">
                  <a16:creationId xmlns:a16="http://schemas.microsoft.com/office/drawing/2014/main" id="{D4594E1E-269D-6BD5-B04B-8F23CE54EFBC}"/>
                </a:ext>
              </a:extLst>
            </p:cNvPr>
            <p:cNvSpPr/>
            <p:nvPr/>
          </p:nvSpPr>
          <p:spPr>
            <a:xfrm>
              <a:off x="5714830" y="1497335"/>
              <a:ext cx="1306" cy="914439"/>
            </a:xfrm>
            <a:prstGeom prst="line">
              <a:avLst/>
            </a:prstGeom>
            <a:noFill/>
            <a:ln w="25560" cap="sq">
              <a:solidFill>
                <a:srgbClr val="FF66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2" name="Straight Connector 11">
              <a:extLst>
                <a:ext uri="{FF2B5EF4-FFF2-40B4-BE49-F238E27FC236}">
                  <a16:creationId xmlns:a16="http://schemas.microsoft.com/office/drawing/2014/main" id="{FD4E10D1-19DF-881A-7849-72F4BE2BE16A}"/>
                </a:ext>
              </a:extLst>
            </p:cNvPr>
            <p:cNvSpPr/>
            <p:nvPr/>
          </p:nvSpPr>
          <p:spPr>
            <a:xfrm>
              <a:off x="5714831" y="2411774"/>
              <a:ext cx="762251" cy="1960"/>
            </a:xfrm>
            <a:prstGeom prst="line">
              <a:avLst/>
            </a:prstGeom>
            <a:noFill/>
            <a:ln w="25560" cap="sq">
              <a:solidFill>
                <a:srgbClr val="FF66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3" name="Straight Connector 12">
              <a:extLst>
                <a:ext uri="{FF2B5EF4-FFF2-40B4-BE49-F238E27FC236}">
                  <a16:creationId xmlns:a16="http://schemas.microsoft.com/office/drawing/2014/main" id="{427E6291-A4DC-D6D0-0EDD-76FABEDAE857}"/>
                </a:ext>
              </a:extLst>
            </p:cNvPr>
            <p:cNvSpPr/>
            <p:nvPr/>
          </p:nvSpPr>
          <p:spPr>
            <a:xfrm flipV="1">
              <a:off x="6477082" y="1935612"/>
              <a:ext cx="1306" cy="495431"/>
            </a:xfrm>
            <a:prstGeom prst="line">
              <a:avLst/>
            </a:prstGeom>
            <a:noFill/>
            <a:ln w="25560" cap="sq">
              <a:solidFill>
                <a:srgbClr val="FF66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4" name="Straight Connector 13">
              <a:extLst>
                <a:ext uri="{FF2B5EF4-FFF2-40B4-BE49-F238E27FC236}">
                  <a16:creationId xmlns:a16="http://schemas.microsoft.com/office/drawing/2014/main" id="{AC327FC7-4647-CE3E-6E44-FFECE90D1F75}"/>
                </a:ext>
              </a:extLst>
            </p:cNvPr>
            <p:cNvSpPr/>
            <p:nvPr/>
          </p:nvSpPr>
          <p:spPr>
            <a:xfrm>
              <a:off x="4952581" y="1725944"/>
              <a:ext cx="1524174" cy="1960"/>
            </a:xfrm>
            <a:prstGeom prst="line">
              <a:avLst/>
            </a:prstGeom>
            <a:noFill/>
            <a:ln w="25560" cap="sq">
              <a:solidFill>
                <a:srgbClr val="333399"/>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5" name="Straight Connector 14">
              <a:extLst>
                <a:ext uri="{FF2B5EF4-FFF2-40B4-BE49-F238E27FC236}">
                  <a16:creationId xmlns:a16="http://schemas.microsoft.com/office/drawing/2014/main" id="{9A7EABE2-9CD6-7287-6FAE-666A58D4372B}"/>
                </a:ext>
              </a:extLst>
            </p:cNvPr>
            <p:cNvSpPr/>
            <p:nvPr/>
          </p:nvSpPr>
          <p:spPr>
            <a:xfrm>
              <a:off x="6477082" y="1725944"/>
              <a:ext cx="1306" cy="457220"/>
            </a:xfrm>
            <a:prstGeom prst="line">
              <a:avLst/>
            </a:prstGeom>
            <a:noFill/>
            <a:ln w="25560" cap="sq">
              <a:solidFill>
                <a:srgbClr val="333399"/>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6" name="Straight Connector 15">
              <a:extLst>
                <a:ext uri="{FF2B5EF4-FFF2-40B4-BE49-F238E27FC236}">
                  <a16:creationId xmlns:a16="http://schemas.microsoft.com/office/drawing/2014/main" id="{7B698A5E-5F0C-8C9D-46F4-72967F9446BD}"/>
                </a:ext>
              </a:extLst>
            </p:cNvPr>
            <p:cNvSpPr/>
            <p:nvPr/>
          </p:nvSpPr>
          <p:spPr>
            <a:xfrm>
              <a:off x="6477081" y="2183164"/>
              <a:ext cx="1523848" cy="1960"/>
            </a:xfrm>
            <a:prstGeom prst="line">
              <a:avLst/>
            </a:prstGeom>
            <a:noFill/>
            <a:ln w="25560" cap="sq">
              <a:solidFill>
                <a:srgbClr val="333399"/>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7" name="Straight Connector 16">
              <a:extLst>
                <a:ext uri="{FF2B5EF4-FFF2-40B4-BE49-F238E27FC236}">
                  <a16:creationId xmlns:a16="http://schemas.microsoft.com/office/drawing/2014/main" id="{502CFD60-615E-5961-4310-C10EB5148522}"/>
                </a:ext>
              </a:extLst>
            </p:cNvPr>
            <p:cNvSpPr/>
            <p:nvPr/>
          </p:nvSpPr>
          <p:spPr>
            <a:xfrm flipV="1">
              <a:off x="8000929" y="1935286"/>
              <a:ext cx="1306" cy="266821"/>
            </a:xfrm>
            <a:prstGeom prst="line">
              <a:avLst/>
            </a:prstGeom>
            <a:noFill/>
            <a:ln w="25560" cap="sq">
              <a:solidFill>
                <a:srgbClr val="333399"/>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8" name="Straight Connector 17">
              <a:extLst>
                <a:ext uri="{FF2B5EF4-FFF2-40B4-BE49-F238E27FC236}">
                  <a16:creationId xmlns:a16="http://schemas.microsoft.com/office/drawing/2014/main" id="{6657F96E-76EA-0944-857D-EB4B943948F0}"/>
                </a:ext>
              </a:extLst>
            </p:cNvPr>
            <p:cNvSpPr/>
            <p:nvPr/>
          </p:nvSpPr>
          <p:spPr>
            <a:xfrm>
              <a:off x="4952580" y="1192957"/>
              <a:ext cx="1960" cy="1306"/>
            </a:xfrm>
            <a:prstGeom prst="line">
              <a:avLst/>
            </a:prstGeom>
            <a:noFill/>
            <a:ln w="1260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9" name="Straight Connector 18">
              <a:extLst>
                <a:ext uri="{FF2B5EF4-FFF2-40B4-BE49-F238E27FC236}">
                  <a16:creationId xmlns:a16="http://schemas.microsoft.com/office/drawing/2014/main" id="{63433C28-A27A-0A67-5FC9-B8F12BB35441}"/>
                </a:ext>
              </a:extLst>
            </p:cNvPr>
            <p:cNvSpPr/>
            <p:nvPr/>
          </p:nvSpPr>
          <p:spPr>
            <a:xfrm>
              <a:off x="4952581" y="1207621"/>
              <a:ext cx="4572196" cy="1306"/>
            </a:xfrm>
            <a:prstGeom prst="line">
              <a:avLst/>
            </a:prstGeom>
            <a:noFill/>
            <a:ln w="12600" cap="sq">
              <a:solidFill>
                <a:srgbClr val="000000"/>
              </a:solidFill>
              <a:prstDash val="sysDot"/>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1" name="Straight Connector 20">
              <a:extLst>
                <a:ext uri="{FF2B5EF4-FFF2-40B4-BE49-F238E27FC236}">
                  <a16:creationId xmlns:a16="http://schemas.microsoft.com/office/drawing/2014/main" id="{ECE429FD-89ED-1565-32FA-8FF6B44BF73A}"/>
                </a:ext>
              </a:extLst>
            </p:cNvPr>
            <p:cNvSpPr/>
            <p:nvPr/>
          </p:nvSpPr>
          <p:spPr>
            <a:xfrm flipV="1">
              <a:off x="9449009" y="1173689"/>
              <a:ext cx="1306" cy="799807"/>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2" name="Straight Connector 21">
              <a:extLst>
                <a:ext uri="{FF2B5EF4-FFF2-40B4-BE49-F238E27FC236}">
                  <a16:creationId xmlns:a16="http://schemas.microsoft.com/office/drawing/2014/main" id="{079ED56C-4C65-B314-E407-C4B4CDE0CB20}"/>
                </a:ext>
              </a:extLst>
            </p:cNvPr>
            <p:cNvSpPr/>
            <p:nvPr/>
          </p:nvSpPr>
          <p:spPr>
            <a:xfrm>
              <a:off x="9449009" y="1192957"/>
              <a:ext cx="380799" cy="1306"/>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3" name="Straight Connector 22">
              <a:extLst>
                <a:ext uri="{FF2B5EF4-FFF2-40B4-BE49-F238E27FC236}">
                  <a16:creationId xmlns:a16="http://schemas.microsoft.com/office/drawing/2014/main" id="{EFE8F756-F5A9-4F70-5E05-2E2990BCA937}"/>
                </a:ext>
              </a:extLst>
            </p:cNvPr>
            <p:cNvSpPr/>
            <p:nvPr/>
          </p:nvSpPr>
          <p:spPr>
            <a:xfrm>
              <a:off x="9829808" y="1192957"/>
              <a:ext cx="1306" cy="1447753"/>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4" name="Straight Connector 23">
              <a:extLst>
                <a:ext uri="{FF2B5EF4-FFF2-40B4-BE49-F238E27FC236}">
                  <a16:creationId xmlns:a16="http://schemas.microsoft.com/office/drawing/2014/main" id="{73B58F42-2CD6-E7A8-B82F-37FAFAAC8E55}"/>
                </a:ext>
              </a:extLst>
            </p:cNvPr>
            <p:cNvSpPr/>
            <p:nvPr/>
          </p:nvSpPr>
          <p:spPr>
            <a:xfrm>
              <a:off x="9829808" y="2640384"/>
              <a:ext cx="380799" cy="1960"/>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5" name="Straight Connector 24">
              <a:extLst>
                <a:ext uri="{FF2B5EF4-FFF2-40B4-BE49-F238E27FC236}">
                  <a16:creationId xmlns:a16="http://schemas.microsoft.com/office/drawing/2014/main" id="{50192A0E-193D-B416-809C-93A1892268D5}"/>
                </a:ext>
              </a:extLst>
            </p:cNvPr>
            <p:cNvSpPr/>
            <p:nvPr/>
          </p:nvSpPr>
          <p:spPr>
            <a:xfrm flipV="1">
              <a:off x="10210606" y="1935285"/>
              <a:ext cx="1960" cy="724041"/>
            </a:xfrm>
            <a:prstGeom prst="line">
              <a:avLst/>
            </a:prstGeom>
            <a:noFill/>
            <a:ln w="25560" cap="sq">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6" name="Freeform 25">
              <a:extLst>
                <a:ext uri="{FF2B5EF4-FFF2-40B4-BE49-F238E27FC236}">
                  <a16:creationId xmlns:a16="http://schemas.microsoft.com/office/drawing/2014/main" id="{A9C62283-61C0-7133-CE6D-EE2794D4D36B}"/>
                </a:ext>
              </a:extLst>
            </p:cNvPr>
            <p:cNvSpPr/>
            <p:nvPr/>
          </p:nvSpPr>
          <p:spPr>
            <a:xfrm>
              <a:off x="4419267" y="1040114"/>
              <a:ext cx="533314" cy="3652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lgn="r">
                <a:spcBef>
                  <a:spcPts val="1131"/>
                </a:spcBef>
                <a:defRPr sz="1990"/>
              </a:pPr>
              <a:r>
                <a:rPr lang="en-GB" sz="1814" dirty="0">
                  <a:latin typeface="Tahoma" pitchFamily="34"/>
                  <a:ea typeface="DejaVu Sans" pitchFamily="2"/>
                  <a:cs typeface="DejaVu Sans" pitchFamily="2"/>
                </a:rPr>
                <a:t>1</a:t>
              </a:r>
            </a:p>
          </p:txBody>
        </p:sp>
        <p:sp>
          <p:nvSpPr>
            <p:cNvPr id="32" name="Freeform 31">
              <a:extLst>
                <a:ext uri="{FF2B5EF4-FFF2-40B4-BE49-F238E27FC236}">
                  <a16:creationId xmlns:a16="http://schemas.microsoft.com/office/drawing/2014/main" id="{2476A64A-5A6B-5081-FE29-530FD68CCA4A}"/>
                </a:ext>
              </a:extLst>
            </p:cNvPr>
            <p:cNvSpPr/>
            <p:nvPr/>
          </p:nvSpPr>
          <p:spPr>
            <a:xfrm>
              <a:off x="4430487" y="1938616"/>
              <a:ext cx="533314" cy="3652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lgn="r">
                <a:spcBef>
                  <a:spcPts val="1131"/>
                </a:spcBef>
                <a:defRPr sz="1990"/>
              </a:pPr>
              <a:r>
                <a:rPr lang="en-GB" sz="1814" dirty="0">
                  <a:latin typeface="Tahoma" pitchFamily="34"/>
                  <a:ea typeface="DejaVu Sans" pitchFamily="2"/>
                  <a:cs typeface="DejaVu Sans" pitchFamily="2"/>
                </a:rPr>
                <a:t>0</a:t>
              </a:r>
            </a:p>
          </p:txBody>
        </p:sp>
        <p:sp>
          <p:nvSpPr>
            <p:cNvPr id="33" name="Freeform 32">
              <a:extLst>
                <a:ext uri="{FF2B5EF4-FFF2-40B4-BE49-F238E27FC236}">
                  <a16:creationId xmlns:a16="http://schemas.microsoft.com/office/drawing/2014/main" id="{9FC2C153-834A-A345-0B96-67E32DD1D075}"/>
                </a:ext>
              </a:extLst>
            </p:cNvPr>
            <p:cNvSpPr/>
            <p:nvPr/>
          </p:nvSpPr>
          <p:spPr>
            <a:xfrm>
              <a:off x="4439286" y="2453928"/>
              <a:ext cx="533314" cy="3652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lgn="r">
                <a:spcBef>
                  <a:spcPts val="1131"/>
                </a:spcBef>
                <a:defRPr sz="1990"/>
              </a:pPr>
              <a:r>
                <a:rPr lang="en-GB" sz="1814" dirty="0">
                  <a:latin typeface="Tahoma" pitchFamily="34"/>
                  <a:ea typeface="DejaVu Sans" pitchFamily="2"/>
                  <a:cs typeface="DejaVu Sans" pitchFamily="2"/>
                </a:rPr>
                <a:t>-1</a:t>
              </a:r>
            </a:p>
          </p:txBody>
        </p:sp>
        <p:sp>
          <p:nvSpPr>
            <p:cNvPr id="34" name="Straight Connector 33">
              <a:extLst>
                <a:ext uri="{FF2B5EF4-FFF2-40B4-BE49-F238E27FC236}">
                  <a16:creationId xmlns:a16="http://schemas.microsoft.com/office/drawing/2014/main" id="{976AE4C1-A8FB-06F8-0CA2-5FF8D06CD1D8}"/>
                </a:ext>
              </a:extLst>
            </p:cNvPr>
            <p:cNvSpPr/>
            <p:nvPr/>
          </p:nvSpPr>
          <p:spPr>
            <a:xfrm>
              <a:off x="4955081" y="2649170"/>
              <a:ext cx="5253564" cy="21355"/>
            </a:xfrm>
            <a:prstGeom prst="line">
              <a:avLst/>
            </a:prstGeom>
            <a:noFill/>
            <a:ln w="12600" cap="sq">
              <a:solidFill>
                <a:srgbClr val="000000"/>
              </a:solidFill>
              <a:prstDash val="sysDot"/>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E357-D64C-873E-3982-468C8EFF7D6C}"/>
              </a:ext>
            </a:extLst>
          </p:cNvPr>
          <p:cNvSpPr txBox="1">
            <a:spLocks noGrp="1"/>
          </p:cNvSpPr>
          <p:nvPr>
            <p:ph type="title" idx="4294967295"/>
          </p:nvPr>
        </p:nvSpPr>
        <p:spPr>
          <a:xfrm>
            <a:off x="6095390" y="398745"/>
            <a:ext cx="5029416" cy="536726"/>
          </a:xfrm>
        </p:spPr>
        <p:txBody>
          <a:bodyPr vert="horz" wrap="square" lIns="83606" tIns="41803" rIns="83606" bIns="41803" rtlCol="0" anchor="ctr" anchorCtr="0">
            <a:spAutoFit/>
          </a:bodyPr>
          <a:lstStyle/>
          <a:p>
            <a:pPr lvl="0" hangingPunct="1"/>
            <a:r>
              <a:rPr lang="en-GB" sz="3266" dirty="0"/>
              <a:t>The 1D </a:t>
            </a:r>
            <a:r>
              <a:rPr lang="en-GB" sz="3266" dirty="0" err="1"/>
              <a:t>Haar</a:t>
            </a:r>
            <a:r>
              <a:rPr lang="en-GB" sz="3266" dirty="0"/>
              <a:t> Wavelet filter</a:t>
            </a:r>
          </a:p>
        </p:txBody>
      </p:sp>
      <p:sp>
        <p:nvSpPr>
          <p:cNvPr id="3" name="Straight Connector 2">
            <a:extLst>
              <a:ext uri="{FF2B5EF4-FFF2-40B4-BE49-F238E27FC236}">
                <a16:creationId xmlns:a16="http://schemas.microsoft.com/office/drawing/2014/main" id="{4709E147-7174-9006-DBF1-7B240FA38C5A}"/>
              </a:ext>
            </a:extLst>
          </p:cNvPr>
          <p:cNvSpPr/>
          <p:nvPr/>
        </p:nvSpPr>
        <p:spPr>
          <a:xfrm>
            <a:off x="2209023" y="1600269"/>
            <a:ext cx="3429148" cy="1306"/>
          </a:xfrm>
          <a:prstGeom prst="line">
            <a:avLst/>
          </a:prstGeom>
          <a:noFill/>
          <a:ln w="1260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4" name="Freeform 3">
            <a:extLst>
              <a:ext uri="{FF2B5EF4-FFF2-40B4-BE49-F238E27FC236}">
                <a16:creationId xmlns:a16="http://schemas.microsoft.com/office/drawing/2014/main" id="{A13C981C-01CB-688C-8761-71F7FF158381}"/>
              </a:ext>
            </a:extLst>
          </p:cNvPr>
          <p:cNvSpPr/>
          <p:nvPr/>
        </p:nvSpPr>
        <p:spPr>
          <a:xfrm>
            <a:off x="2820390" y="534947"/>
            <a:ext cx="301765" cy="10636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5" name="Freeform 4">
            <a:extLst>
              <a:ext uri="{FF2B5EF4-FFF2-40B4-BE49-F238E27FC236}">
                <a16:creationId xmlns:a16="http://schemas.microsoft.com/office/drawing/2014/main" id="{C8F8183E-538B-AD23-46F5-CAB947CB1714}"/>
              </a:ext>
            </a:extLst>
          </p:cNvPr>
          <p:cNvSpPr/>
          <p:nvPr/>
        </p:nvSpPr>
        <p:spPr>
          <a:xfrm>
            <a:off x="3125096" y="992167"/>
            <a:ext cx="301765" cy="6064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6" name="Freeform 5">
            <a:extLst>
              <a:ext uri="{FF2B5EF4-FFF2-40B4-BE49-F238E27FC236}">
                <a16:creationId xmlns:a16="http://schemas.microsoft.com/office/drawing/2014/main" id="{BDE9E6B1-17B0-5272-6A96-F01D73DFCD12}"/>
              </a:ext>
            </a:extLst>
          </p:cNvPr>
          <p:cNvSpPr/>
          <p:nvPr/>
        </p:nvSpPr>
        <p:spPr>
          <a:xfrm>
            <a:off x="3430126" y="1144356"/>
            <a:ext cx="301765" cy="45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7" name="Freeform 6">
            <a:extLst>
              <a:ext uri="{FF2B5EF4-FFF2-40B4-BE49-F238E27FC236}">
                <a16:creationId xmlns:a16="http://schemas.microsoft.com/office/drawing/2014/main" id="{0BAF6949-85AE-B694-2312-6915DC5F7BB6}"/>
              </a:ext>
            </a:extLst>
          </p:cNvPr>
          <p:cNvSpPr/>
          <p:nvPr/>
        </p:nvSpPr>
        <p:spPr>
          <a:xfrm>
            <a:off x="3734831" y="687136"/>
            <a:ext cx="301765" cy="9115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8" name="Straight Connector 7">
            <a:extLst>
              <a:ext uri="{FF2B5EF4-FFF2-40B4-BE49-F238E27FC236}">
                <a16:creationId xmlns:a16="http://schemas.microsoft.com/office/drawing/2014/main" id="{10DC2CF5-ABCF-8DA0-859B-438165DFBC98}"/>
              </a:ext>
            </a:extLst>
          </p:cNvPr>
          <p:cNvSpPr/>
          <p:nvPr/>
        </p:nvSpPr>
        <p:spPr>
          <a:xfrm>
            <a:off x="2818758" y="762250"/>
            <a:ext cx="609735" cy="1306"/>
          </a:xfrm>
          <a:prstGeom prst="line">
            <a:avLst/>
          </a:prstGeom>
          <a:noFill/>
          <a:ln w="25560">
            <a:solidFill>
              <a:srgbClr val="FF0000"/>
            </a:solidFill>
            <a:custDash>
              <a:ds d="100000" sp="100000"/>
            </a:custDash>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9" name="Straight Connector 8">
            <a:extLst>
              <a:ext uri="{FF2B5EF4-FFF2-40B4-BE49-F238E27FC236}">
                <a16:creationId xmlns:a16="http://schemas.microsoft.com/office/drawing/2014/main" id="{116B8DE5-9D04-97D8-F730-1C424E1DD535}"/>
              </a:ext>
            </a:extLst>
          </p:cNvPr>
          <p:cNvSpPr/>
          <p:nvPr/>
        </p:nvSpPr>
        <p:spPr>
          <a:xfrm>
            <a:off x="3428820" y="761924"/>
            <a:ext cx="1306" cy="228611"/>
          </a:xfrm>
          <a:prstGeom prst="line">
            <a:avLst/>
          </a:prstGeom>
          <a:noFill/>
          <a:ln w="25560">
            <a:solidFill>
              <a:srgbClr val="FF0000"/>
            </a:solidFill>
            <a:custDash>
              <a:ds d="100000" sp="100000"/>
            </a:custDash>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0" name="Straight Connector 9">
            <a:extLst>
              <a:ext uri="{FF2B5EF4-FFF2-40B4-BE49-F238E27FC236}">
                <a16:creationId xmlns:a16="http://schemas.microsoft.com/office/drawing/2014/main" id="{23F385D7-CE6E-30E5-5A1C-7B4AA078FBCB}"/>
              </a:ext>
            </a:extLst>
          </p:cNvPr>
          <p:cNvSpPr/>
          <p:nvPr/>
        </p:nvSpPr>
        <p:spPr>
          <a:xfrm>
            <a:off x="3428494" y="914439"/>
            <a:ext cx="609408" cy="1306"/>
          </a:xfrm>
          <a:prstGeom prst="line">
            <a:avLst/>
          </a:prstGeom>
          <a:noFill/>
          <a:ln w="25560">
            <a:solidFill>
              <a:srgbClr val="FF0000"/>
            </a:solidFill>
            <a:custDash>
              <a:ds d="100000" sp="100000"/>
            </a:custDash>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1" name="Straight Connector 10">
            <a:extLst>
              <a:ext uri="{FF2B5EF4-FFF2-40B4-BE49-F238E27FC236}">
                <a16:creationId xmlns:a16="http://schemas.microsoft.com/office/drawing/2014/main" id="{B35AC69A-EDCD-977B-EACA-169E27ACCB3D}"/>
              </a:ext>
            </a:extLst>
          </p:cNvPr>
          <p:cNvSpPr/>
          <p:nvPr/>
        </p:nvSpPr>
        <p:spPr>
          <a:xfrm>
            <a:off x="2209023" y="3429148"/>
            <a:ext cx="3352727" cy="1306"/>
          </a:xfrm>
          <a:prstGeom prst="line">
            <a:avLst/>
          </a:prstGeom>
          <a:noFill/>
          <a:ln w="1260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2" name="Straight Connector 11">
            <a:extLst>
              <a:ext uri="{FF2B5EF4-FFF2-40B4-BE49-F238E27FC236}">
                <a16:creationId xmlns:a16="http://schemas.microsoft.com/office/drawing/2014/main" id="{7077120A-6C1A-0EC3-E18F-4214BAEAE884}"/>
              </a:ext>
            </a:extLst>
          </p:cNvPr>
          <p:cNvSpPr/>
          <p:nvPr/>
        </p:nvSpPr>
        <p:spPr>
          <a:xfrm>
            <a:off x="6629031" y="3429148"/>
            <a:ext cx="3429147" cy="1306"/>
          </a:xfrm>
          <a:prstGeom prst="line">
            <a:avLst/>
          </a:prstGeom>
          <a:noFill/>
          <a:ln w="1260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13" name="Freeform 12">
            <a:extLst>
              <a:ext uri="{FF2B5EF4-FFF2-40B4-BE49-F238E27FC236}">
                <a16:creationId xmlns:a16="http://schemas.microsoft.com/office/drawing/2014/main" id="{3038C89F-DD59-5EEF-10C8-F5B6F4D94ECD}"/>
              </a:ext>
            </a:extLst>
          </p:cNvPr>
          <p:cNvSpPr/>
          <p:nvPr/>
        </p:nvSpPr>
        <p:spPr>
          <a:xfrm>
            <a:off x="2820390" y="2592436"/>
            <a:ext cx="606143" cy="8350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14" name="Freeform 13">
            <a:extLst>
              <a:ext uri="{FF2B5EF4-FFF2-40B4-BE49-F238E27FC236}">
                <a16:creationId xmlns:a16="http://schemas.microsoft.com/office/drawing/2014/main" id="{7958EB8B-18CF-C84C-95E5-6CA846121DF5}"/>
              </a:ext>
            </a:extLst>
          </p:cNvPr>
          <p:cNvSpPr/>
          <p:nvPr/>
        </p:nvSpPr>
        <p:spPr>
          <a:xfrm>
            <a:off x="3430126" y="2744625"/>
            <a:ext cx="606469" cy="6828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15" name="Freeform 14">
            <a:extLst>
              <a:ext uri="{FF2B5EF4-FFF2-40B4-BE49-F238E27FC236}">
                <a16:creationId xmlns:a16="http://schemas.microsoft.com/office/drawing/2014/main" id="{8E527914-EA41-C3EF-D302-246D9F395016}"/>
              </a:ext>
            </a:extLst>
          </p:cNvPr>
          <p:cNvSpPr/>
          <p:nvPr/>
        </p:nvSpPr>
        <p:spPr>
          <a:xfrm>
            <a:off x="7163978" y="3201844"/>
            <a:ext cx="301765" cy="2256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16" name="Freeform 15">
            <a:extLst>
              <a:ext uri="{FF2B5EF4-FFF2-40B4-BE49-F238E27FC236}">
                <a16:creationId xmlns:a16="http://schemas.microsoft.com/office/drawing/2014/main" id="{385A2FBD-AC3B-7C9B-F3C8-773D128EA516}"/>
              </a:ext>
            </a:extLst>
          </p:cNvPr>
          <p:cNvSpPr/>
          <p:nvPr/>
        </p:nvSpPr>
        <p:spPr>
          <a:xfrm>
            <a:off x="7468682" y="3430454"/>
            <a:ext cx="301765" cy="2256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17" name="Freeform 16">
            <a:extLst>
              <a:ext uri="{FF2B5EF4-FFF2-40B4-BE49-F238E27FC236}">
                <a16:creationId xmlns:a16="http://schemas.microsoft.com/office/drawing/2014/main" id="{87A65642-346B-9577-B278-CCEDDE490EFB}"/>
              </a:ext>
            </a:extLst>
          </p:cNvPr>
          <p:cNvSpPr/>
          <p:nvPr/>
        </p:nvSpPr>
        <p:spPr>
          <a:xfrm>
            <a:off x="7773713" y="3430454"/>
            <a:ext cx="301765" cy="2256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18" name="Freeform 17">
            <a:extLst>
              <a:ext uri="{FF2B5EF4-FFF2-40B4-BE49-F238E27FC236}">
                <a16:creationId xmlns:a16="http://schemas.microsoft.com/office/drawing/2014/main" id="{CFE4F7DC-8EDE-226F-1F53-D9D789D99274}"/>
              </a:ext>
            </a:extLst>
          </p:cNvPr>
          <p:cNvSpPr/>
          <p:nvPr/>
        </p:nvSpPr>
        <p:spPr>
          <a:xfrm>
            <a:off x="8078417" y="3201844"/>
            <a:ext cx="301765" cy="2256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19" name="Straight Connector 18">
            <a:extLst>
              <a:ext uri="{FF2B5EF4-FFF2-40B4-BE49-F238E27FC236}">
                <a16:creationId xmlns:a16="http://schemas.microsoft.com/office/drawing/2014/main" id="{ABEE4033-A455-1892-A257-1AB652CF46EA}"/>
              </a:ext>
            </a:extLst>
          </p:cNvPr>
          <p:cNvSpPr/>
          <p:nvPr/>
        </p:nvSpPr>
        <p:spPr>
          <a:xfrm>
            <a:off x="2209023" y="5029417"/>
            <a:ext cx="3352727" cy="1306"/>
          </a:xfrm>
          <a:prstGeom prst="line">
            <a:avLst/>
          </a:prstGeom>
          <a:noFill/>
          <a:ln w="1260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0" name="Straight Connector 19">
            <a:extLst>
              <a:ext uri="{FF2B5EF4-FFF2-40B4-BE49-F238E27FC236}">
                <a16:creationId xmlns:a16="http://schemas.microsoft.com/office/drawing/2014/main" id="{9CC9D273-92CE-5FD4-F40F-FFB885BC01C1}"/>
              </a:ext>
            </a:extLst>
          </p:cNvPr>
          <p:cNvSpPr/>
          <p:nvPr/>
        </p:nvSpPr>
        <p:spPr>
          <a:xfrm>
            <a:off x="2818758" y="2666897"/>
            <a:ext cx="1219470" cy="1960"/>
          </a:xfrm>
          <a:prstGeom prst="line">
            <a:avLst/>
          </a:prstGeom>
          <a:noFill/>
          <a:ln w="25560">
            <a:solidFill>
              <a:srgbClr val="FF0000"/>
            </a:solidFill>
            <a:custDash>
              <a:ds d="100000" sp="100000"/>
            </a:custDash>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1" name="Straight Connector 20">
            <a:extLst>
              <a:ext uri="{FF2B5EF4-FFF2-40B4-BE49-F238E27FC236}">
                <a16:creationId xmlns:a16="http://schemas.microsoft.com/office/drawing/2014/main" id="{80D1074E-D484-1E15-CAC6-109712D1804B}"/>
              </a:ext>
            </a:extLst>
          </p:cNvPr>
          <p:cNvSpPr/>
          <p:nvPr/>
        </p:nvSpPr>
        <p:spPr>
          <a:xfrm flipV="1">
            <a:off x="4038229" y="2631953"/>
            <a:ext cx="1306" cy="146310"/>
          </a:xfrm>
          <a:prstGeom prst="line">
            <a:avLst/>
          </a:prstGeom>
          <a:noFill/>
          <a:ln w="25560">
            <a:solidFill>
              <a:srgbClr val="FF0000"/>
            </a:solidFill>
            <a:custDash>
              <a:ds d="100000" sp="100000"/>
            </a:custDash>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2" name="Straight Connector 21">
            <a:extLst>
              <a:ext uri="{FF2B5EF4-FFF2-40B4-BE49-F238E27FC236}">
                <a16:creationId xmlns:a16="http://schemas.microsoft.com/office/drawing/2014/main" id="{9886F113-CB0A-5485-FF7C-F0A95479E064}"/>
              </a:ext>
            </a:extLst>
          </p:cNvPr>
          <p:cNvSpPr/>
          <p:nvPr/>
        </p:nvSpPr>
        <p:spPr>
          <a:xfrm>
            <a:off x="6705125" y="5029417"/>
            <a:ext cx="3353053" cy="1306"/>
          </a:xfrm>
          <a:prstGeom prst="line">
            <a:avLst/>
          </a:prstGeom>
          <a:noFill/>
          <a:ln w="1260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23" name="Freeform 22">
            <a:extLst>
              <a:ext uri="{FF2B5EF4-FFF2-40B4-BE49-F238E27FC236}">
                <a16:creationId xmlns:a16="http://schemas.microsoft.com/office/drawing/2014/main" id="{C4710734-E76D-23A3-1382-5228EEF17EF8}"/>
              </a:ext>
            </a:extLst>
          </p:cNvPr>
          <p:cNvSpPr/>
          <p:nvPr/>
        </p:nvSpPr>
        <p:spPr>
          <a:xfrm>
            <a:off x="2820391" y="4344894"/>
            <a:ext cx="1216204" cy="6828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24" name="Freeform 23">
            <a:extLst>
              <a:ext uri="{FF2B5EF4-FFF2-40B4-BE49-F238E27FC236}">
                <a16:creationId xmlns:a16="http://schemas.microsoft.com/office/drawing/2014/main" id="{F383FF20-2809-D349-8BD4-E6D94F2525CB}"/>
              </a:ext>
            </a:extLst>
          </p:cNvPr>
          <p:cNvSpPr/>
          <p:nvPr/>
        </p:nvSpPr>
        <p:spPr>
          <a:xfrm>
            <a:off x="7163978" y="4954629"/>
            <a:ext cx="682564" cy="731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25" name="Freeform 24">
            <a:extLst>
              <a:ext uri="{FF2B5EF4-FFF2-40B4-BE49-F238E27FC236}">
                <a16:creationId xmlns:a16="http://schemas.microsoft.com/office/drawing/2014/main" id="{06ABB1EC-8658-D9E0-B232-516CD3285536}"/>
              </a:ext>
            </a:extLst>
          </p:cNvPr>
          <p:cNvSpPr/>
          <p:nvPr/>
        </p:nvSpPr>
        <p:spPr>
          <a:xfrm>
            <a:off x="7849807" y="5030723"/>
            <a:ext cx="682564" cy="731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26" name="Freeform 25">
            <a:extLst>
              <a:ext uri="{FF2B5EF4-FFF2-40B4-BE49-F238E27FC236}">
                <a16:creationId xmlns:a16="http://schemas.microsoft.com/office/drawing/2014/main" id="{07A32ED5-C63F-5DD1-E254-D291387518BF}"/>
              </a:ext>
            </a:extLst>
          </p:cNvPr>
          <p:cNvSpPr/>
          <p:nvPr/>
        </p:nvSpPr>
        <p:spPr>
          <a:xfrm>
            <a:off x="7671467" y="2218416"/>
            <a:ext cx="3993398" cy="4213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lgn="r">
              <a:spcBef>
                <a:spcPts val="1361"/>
              </a:spcBef>
              <a:defRPr sz="1990"/>
            </a:pPr>
            <a:r>
              <a:rPr lang="en-GB" sz="2177" dirty="0">
                <a:latin typeface="Tahoma" pitchFamily="34"/>
                <a:ea typeface="DejaVu Sans" pitchFamily="2"/>
                <a:cs typeface="DejaVu Sans" pitchFamily="2"/>
              </a:rPr>
              <a:t>deviation from mean value</a:t>
            </a:r>
          </a:p>
        </p:txBody>
      </p:sp>
      <p:sp>
        <p:nvSpPr>
          <p:cNvPr id="27" name="Freeform 26">
            <a:extLst>
              <a:ext uri="{FF2B5EF4-FFF2-40B4-BE49-F238E27FC236}">
                <a16:creationId xmlns:a16="http://schemas.microsoft.com/office/drawing/2014/main" id="{9A6D8D66-A68B-99D0-F4C4-6818874E10D0}"/>
              </a:ext>
            </a:extLst>
          </p:cNvPr>
          <p:cNvSpPr/>
          <p:nvPr/>
        </p:nvSpPr>
        <p:spPr>
          <a:xfrm>
            <a:off x="501636" y="1789284"/>
            <a:ext cx="2928490" cy="3939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spcBef>
                <a:spcPts val="1361"/>
              </a:spcBef>
              <a:defRPr sz="1990"/>
            </a:pPr>
            <a:r>
              <a:rPr lang="en-GB" sz="2000" dirty="0">
                <a:latin typeface="Arial" panose="020B0604020202020204" pitchFamily="34" charset="0"/>
                <a:ea typeface="DejaVu Sans" pitchFamily="2"/>
                <a:cs typeface="Arial" panose="020B0604020202020204" pitchFamily="34" charset="0"/>
              </a:rPr>
              <a:t>mean value over 2 </a:t>
            </a:r>
            <a:r>
              <a:rPr lang="en-GB" sz="2000" dirty="0" err="1">
                <a:latin typeface="Arial" panose="020B0604020202020204" pitchFamily="34" charset="0"/>
                <a:ea typeface="DejaVu Sans" pitchFamily="2"/>
                <a:cs typeface="Arial" panose="020B0604020202020204" pitchFamily="34" charset="0"/>
              </a:rPr>
              <a:t>gpt</a:t>
            </a:r>
            <a:endParaRPr lang="en-GB" sz="2000" dirty="0">
              <a:latin typeface="Arial" panose="020B0604020202020204" pitchFamily="34" charset="0"/>
              <a:ea typeface="DejaVu Sans" pitchFamily="2"/>
              <a:cs typeface="Arial" panose="020B0604020202020204" pitchFamily="34" charset="0"/>
            </a:endParaRPr>
          </a:p>
        </p:txBody>
      </p:sp>
      <p:sp>
        <p:nvSpPr>
          <p:cNvPr id="28" name="Freeform 27">
            <a:extLst>
              <a:ext uri="{FF2B5EF4-FFF2-40B4-BE49-F238E27FC236}">
                <a16:creationId xmlns:a16="http://schemas.microsoft.com/office/drawing/2014/main" id="{EB3210C0-6EF3-8102-95B0-98C969F253D7}"/>
              </a:ext>
            </a:extLst>
          </p:cNvPr>
          <p:cNvSpPr/>
          <p:nvPr/>
        </p:nvSpPr>
        <p:spPr>
          <a:xfrm>
            <a:off x="6019296" y="3124117"/>
            <a:ext cx="533641" cy="4213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spcBef>
                <a:spcPts val="1361"/>
              </a:spcBef>
              <a:defRPr sz="1990"/>
            </a:pPr>
            <a:r>
              <a:rPr lang="en-GB" sz="2177">
                <a:latin typeface="Tahoma" pitchFamily="34"/>
                <a:ea typeface="DejaVu Sans" pitchFamily="2"/>
                <a:cs typeface="DejaVu Sans" pitchFamily="2"/>
              </a:rPr>
              <a:t>+</a:t>
            </a:r>
          </a:p>
        </p:txBody>
      </p:sp>
      <p:sp>
        <p:nvSpPr>
          <p:cNvPr id="29" name="Freeform 28">
            <a:extLst>
              <a:ext uri="{FF2B5EF4-FFF2-40B4-BE49-F238E27FC236}">
                <a16:creationId xmlns:a16="http://schemas.microsoft.com/office/drawing/2014/main" id="{98E0CA5A-EBA4-D42B-98C8-777FA34E6FE9}"/>
              </a:ext>
            </a:extLst>
          </p:cNvPr>
          <p:cNvSpPr/>
          <p:nvPr/>
        </p:nvSpPr>
        <p:spPr>
          <a:xfrm>
            <a:off x="6019296" y="4724386"/>
            <a:ext cx="533641" cy="4213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spcBef>
                <a:spcPts val="1361"/>
              </a:spcBef>
              <a:defRPr sz="1990"/>
            </a:pPr>
            <a:r>
              <a:rPr lang="en-GB" sz="2177">
                <a:latin typeface="Tahoma" pitchFamily="34"/>
                <a:ea typeface="DejaVu Sans" pitchFamily="2"/>
                <a:cs typeface="DejaVu Sans" pitchFamily="2"/>
              </a:rPr>
              <a:t>+</a:t>
            </a:r>
          </a:p>
        </p:txBody>
      </p:sp>
      <p:sp>
        <p:nvSpPr>
          <p:cNvPr id="30" name="Straight Connector 29">
            <a:extLst>
              <a:ext uri="{FF2B5EF4-FFF2-40B4-BE49-F238E27FC236}">
                <a16:creationId xmlns:a16="http://schemas.microsoft.com/office/drawing/2014/main" id="{C87672BB-9B7E-E0DF-814E-EA6DAF8CE0EE}"/>
              </a:ext>
            </a:extLst>
          </p:cNvPr>
          <p:cNvSpPr/>
          <p:nvPr/>
        </p:nvSpPr>
        <p:spPr>
          <a:xfrm>
            <a:off x="4495449" y="5410216"/>
            <a:ext cx="1305" cy="457219"/>
          </a:xfrm>
          <a:prstGeom prst="line">
            <a:avLst/>
          </a:prstGeom>
          <a:noFill/>
          <a:ln w="25560">
            <a:solidFill>
              <a:srgbClr val="000000"/>
            </a:solidFill>
            <a:custDash>
              <a:ds d="100000" sp="100000"/>
            </a:custDash>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1" name="Straight Connector 30">
            <a:extLst>
              <a:ext uri="{FF2B5EF4-FFF2-40B4-BE49-F238E27FC236}">
                <a16:creationId xmlns:a16="http://schemas.microsoft.com/office/drawing/2014/main" id="{26AA81ED-15D2-108A-27A4-814CD0FDD806}"/>
              </a:ext>
            </a:extLst>
          </p:cNvPr>
          <p:cNvSpPr/>
          <p:nvPr/>
        </p:nvSpPr>
        <p:spPr>
          <a:xfrm>
            <a:off x="5181277" y="5410216"/>
            <a:ext cx="1752459" cy="457219"/>
          </a:xfrm>
          <a:prstGeom prst="line">
            <a:avLst/>
          </a:prstGeom>
          <a:noFill/>
          <a:ln w="25560">
            <a:solidFill>
              <a:srgbClr val="000000"/>
            </a:solidFill>
            <a:custDash>
              <a:ds d="100000" sp="100000"/>
            </a:custDash>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2" name="Straight Connector 31">
            <a:extLst>
              <a:ext uri="{FF2B5EF4-FFF2-40B4-BE49-F238E27FC236}">
                <a16:creationId xmlns:a16="http://schemas.microsoft.com/office/drawing/2014/main" id="{FF9D3D02-9B88-F87E-E371-112807DF4AFB}"/>
              </a:ext>
            </a:extLst>
          </p:cNvPr>
          <p:cNvSpPr/>
          <p:nvPr/>
        </p:nvSpPr>
        <p:spPr>
          <a:xfrm>
            <a:off x="2209023" y="6401076"/>
            <a:ext cx="3352727" cy="1306"/>
          </a:xfrm>
          <a:prstGeom prst="line">
            <a:avLst/>
          </a:prstGeom>
          <a:noFill/>
          <a:ln w="1260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3" name="Freeform 32">
            <a:extLst>
              <a:ext uri="{FF2B5EF4-FFF2-40B4-BE49-F238E27FC236}">
                <a16:creationId xmlns:a16="http://schemas.microsoft.com/office/drawing/2014/main" id="{3BEC74ED-B626-1A60-9B29-7D2742CE34E3}"/>
              </a:ext>
            </a:extLst>
          </p:cNvPr>
          <p:cNvSpPr/>
          <p:nvPr/>
        </p:nvSpPr>
        <p:spPr>
          <a:xfrm>
            <a:off x="2210656" y="6250193"/>
            <a:ext cx="3349787" cy="1492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34" name="Freeform 33">
            <a:extLst>
              <a:ext uri="{FF2B5EF4-FFF2-40B4-BE49-F238E27FC236}">
                <a16:creationId xmlns:a16="http://schemas.microsoft.com/office/drawing/2014/main" id="{B15E78E4-AA5C-E0B3-49C4-BA3F2B74F24E}"/>
              </a:ext>
            </a:extLst>
          </p:cNvPr>
          <p:cNvSpPr/>
          <p:nvPr/>
        </p:nvSpPr>
        <p:spPr>
          <a:xfrm>
            <a:off x="498043" y="5685649"/>
            <a:ext cx="3989249" cy="3792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spcBef>
                <a:spcPts val="1131"/>
              </a:spcBef>
              <a:defRPr sz="1990"/>
            </a:pPr>
            <a:r>
              <a:rPr lang="en-GB" sz="2000" dirty="0">
                <a:latin typeface="Arial" panose="020B0604020202020204" pitchFamily="34" charset="0"/>
                <a:ea typeface="DejaVu Sans" pitchFamily="2"/>
                <a:cs typeface="Arial" panose="020B0604020202020204" pitchFamily="34" charset="0"/>
              </a:rPr>
              <a:t>mean value on the whole domain</a:t>
            </a:r>
          </a:p>
        </p:txBody>
      </p:sp>
      <p:sp>
        <p:nvSpPr>
          <p:cNvPr id="35" name="Straight Connector 34">
            <a:extLst>
              <a:ext uri="{FF2B5EF4-FFF2-40B4-BE49-F238E27FC236}">
                <a16:creationId xmlns:a16="http://schemas.microsoft.com/office/drawing/2014/main" id="{7080DD1B-6F9A-6587-4B20-7A3129ED65E0}"/>
              </a:ext>
            </a:extLst>
          </p:cNvPr>
          <p:cNvSpPr/>
          <p:nvPr/>
        </p:nvSpPr>
        <p:spPr>
          <a:xfrm flipV="1">
            <a:off x="4495122" y="2021891"/>
            <a:ext cx="1306" cy="832139"/>
          </a:xfrm>
          <a:prstGeom prst="line">
            <a:avLst/>
          </a:prstGeom>
          <a:noFill/>
          <a:ln w="12600">
            <a:solidFill>
              <a:srgbClr val="000000"/>
            </a:solidFill>
            <a:prstDash val="solid"/>
            <a:miter/>
            <a:tailEnd type="arrow"/>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6" name="Straight Connector 35">
            <a:extLst>
              <a:ext uri="{FF2B5EF4-FFF2-40B4-BE49-F238E27FC236}">
                <a16:creationId xmlns:a16="http://schemas.microsoft.com/office/drawing/2014/main" id="{A9EC54A0-5DB0-C1D0-8D44-66C9821D4A0D}"/>
              </a:ext>
            </a:extLst>
          </p:cNvPr>
          <p:cNvSpPr/>
          <p:nvPr/>
        </p:nvSpPr>
        <p:spPr>
          <a:xfrm flipH="1" flipV="1">
            <a:off x="5187483" y="2111049"/>
            <a:ext cx="1815815" cy="654151"/>
          </a:xfrm>
          <a:prstGeom prst="line">
            <a:avLst/>
          </a:prstGeom>
          <a:noFill/>
          <a:ln w="12600">
            <a:solidFill>
              <a:srgbClr val="000000"/>
            </a:solidFill>
            <a:prstDash val="solid"/>
            <a:miter/>
            <a:tailEnd type="arrow"/>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7" name="Straight Connector 36">
            <a:extLst>
              <a:ext uri="{FF2B5EF4-FFF2-40B4-BE49-F238E27FC236}">
                <a16:creationId xmlns:a16="http://schemas.microsoft.com/office/drawing/2014/main" id="{878DAED5-C114-A3AE-0FAE-124C5664BDE3}"/>
              </a:ext>
            </a:extLst>
          </p:cNvPr>
          <p:cNvSpPr/>
          <p:nvPr/>
        </p:nvSpPr>
        <p:spPr>
          <a:xfrm flipH="1" flipV="1">
            <a:off x="5111062" y="3788065"/>
            <a:ext cx="1816142" cy="653824"/>
          </a:xfrm>
          <a:prstGeom prst="line">
            <a:avLst/>
          </a:prstGeom>
          <a:noFill/>
          <a:ln w="12600">
            <a:solidFill>
              <a:srgbClr val="000000"/>
            </a:solidFill>
            <a:prstDash val="solid"/>
            <a:miter/>
            <a:tailEnd type="arrow"/>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8" name="Straight Connector 37">
            <a:extLst>
              <a:ext uri="{FF2B5EF4-FFF2-40B4-BE49-F238E27FC236}">
                <a16:creationId xmlns:a16="http://schemas.microsoft.com/office/drawing/2014/main" id="{9A065FFC-0A46-DBDE-C5DB-6581CDFA98E6}"/>
              </a:ext>
            </a:extLst>
          </p:cNvPr>
          <p:cNvSpPr/>
          <p:nvPr/>
        </p:nvSpPr>
        <p:spPr>
          <a:xfrm flipV="1">
            <a:off x="4495122" y="3774675"/>
            <a:ext cx="1306" cy="832140"/>
          </a:xfrm>
          <a:prstGeom prst="line">
            <a:avLst/>
          </a:prstGeom>
          <a:noFill/>
          <a:ln w="12600">
            <a:solidFill>
              <a:srgbClr val="000000"/>
            </a:solidFill>
            <a:prstDash val="solid"/>
            <a:miter/>
            <a:tailEnd type="arrow"/>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39" name="Freeform 38">
            <a:extLst>
              <a:ext uri="{FF2B5EF4-FFF2-40B4-BE49-F238E27FC236}">
                <a16:creationId xmlns:a16="http://schemas.microsoft.com/office/drawing/2014/main" id="{EC9DA719-C52F-1F37-A0CD-462DF950F680}"/>
              </a:ext>
            </a:extLst>
          </p:cNvPr>
          <p:cNvSpPr/>
          <p:nvPr/>
        </p:nvSpPr>
        <p:spPr>
          <a:xfrm>
            <a:off x="8904026" y="2997401"/>
            <a:ext cx="1224042" cy="340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spcBef>
                <a:spcPts val="1019"/>
              </a:spcBef>
              <a:defRPr sz="1990"/>
            </a:pPr>
            <a:r>
              <a:rPr lang="en-GB" sz="1805">
                <a:latin typeface="Liberation Serif" pitchFamily="18"/>
                <a:ea typeface="DejaVu Sans" pitchFamily="2"/>
                <a:cs typeface="DejaVu Sans" pitchFamily="2"/>
              </a:rPr>
              <a:t>Scale 1</a:t>
            </a:r>
          </a:p>
        </p:txBody>
      </p:sp>
      <p:sp>
        <p:nvSpPr>
          <p:cNvPr id="40" name="Freeform 39">
            <a:extLst>
              <a:ext uri="{FF2B5EF4-FFF2-40B4-BE49-F238E27FC236}">
                <a16:creationId xmlns:a16="http://schemas.microsoft.com/office/drawing/2014/main" id="{CC05EC1B-D33B-74E2-7C51-1339F2C280FB}"/>
              </a:ext>
            </a:extLst>
          </p:cNvPr>
          <p:cNvSpPr/>
          <p:nvPr/>
        </p:nvSpPr>
        <p:spPr>
          <a:xfrm>
            <a:off x="8975221" y="4646658"/>
            <a:ext cx="1224042" cy="340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spcBef>
                <a:spcPts val="1019"/>
              </a:spcBef>
              <a:defRPr sz="1990"/>
            </a:pPr>
            <a:r>
              <a:rPr lang="en-GB" sz="1805" dirty="0">
                <a:latin typeface="Liberation Serif" pitchFamily="18"/>
                <a:ea typeface="DejaVu Sans" pitchFamily="2"/>
                <a:cs typeface="DejaVu Sans" pitchFamily="2"/>
              </a:rPr>
              <a:t>Scale 2</a:t>
            </a:r>
          </a:p>
        </p:txBody>
      </p:sp>
      <p:sp>
        <p:nvSpPr>
          <p:cNvPr id="41" name="Freeform 40">
            <a:extLst>
              <a:ext uri="{FF2B5EF4-FFF2-40B4-BE49-F238E27FC236}">
                <a16:creationId xmlns:a16="http://schemas.microsoft.com/office/drawing/2014/main" id="{273E88C3-D7A3-92B4-61AE-C6532259998E}"/>
              </a:ext>
            </a:extLst>
          </p:cNvPr>
          <p:cNvSpPr/>
          <p:nvPr/>
        </p:nvSpPr>
        <p:spPr>
          <a:xfrm>
            <a:off x="498043" y="3592215"/>
            <a:ext cx="2928490" cy="3939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spcBef>
                <a:spcPts val="1361"/>
              </a:spcBef>
              <a:defRPr sz="1990"/>
            </a:pPr>
            <a:r>
              <a:rPr lang="en-GB" sz="2000" dirty="0">
                <a:latin typeface="Arial" panose="020B0604020202020204" pitchFamily="34" charset="0"/>
                <a:ea typeface="DejaVu Sans" pitchFamily="2"/>
                <a:cs typeface="Arial" panose="020B0604020202020204" pitchFamily="34" charset="0"/>
              </a:rPr>
              <a:t>mean value over 4 </a:t>
            </a:r>
            <a:r>
              <a:rPr lang="en-GB" sz="2000" dirty="0" err="1">
                <a:latin typeface="Arial" panose="020B0604020202020204" pitchFamily="34" charset="0"/>
                <a:ea typeface="DejaVu Sans" pitchFamily="2"/>
                <a:cs typeface="Arial" panose="020B0604020202020204" pitchFamily="34" charset="0"/>
              </a:rPr>
              <a:t>gpt</a:t>
            </a:r>
            <a:endParaRPr lang="en-GB" sz="2000" dirty="0">
              <a:latin typeface="Arial" panose="020B0604020202020204" pitchFamily="34" charset="0"/>
              <a:ea typeface="DejaVu Sans" pitchFamily="2"/>
              <a:cs typeface="Arial" panose="020B0604020202020204" pitchFamily="34" charset="0"/>
            </a:endParaRPr>
          </a:p>
        </p:txBody>
      </p:sp>
      <p:sp>
        <p:nvSpPr>
          <p:cNvPr id="42" name="Freeform 41">
            <a:extLst>
              <a:ext uri="{FF2B5EF4-FFF2-40B4-BE49-F238E27FC236}">
                <a16:creationId xmlns:a16="http://schemas.microsoft.com/office/drawing/2014/main" id="{C6996795-2839-FF2B-3614-B99BAD5E4C9B}"/>
              </a:ext>
            </a:extLst>
          </p:cNvPr>
          <p:cNvSpPr/>
          <p:nvPr/>
        </p:nvSpPr>
        <p:spPr>
          <a:xfrm>
            <a:off x="7695659" y="3984646"/>
            <a:ext cx="3993398" cy="4213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606" tIns="41803" rIns="83606" bIns="41803" anchor="t" anchorCtr="0" compatLnSpc="0">
            <a:spAutoFit/>
          </a:bodyPr>
          <a:lstStyle/>
          <a:p>
            <a:pPr algn="r">
              <a:spcBef>
                <a:spcPts val="1361"/>
              </a:spcBef>
              <a:defRPr sz="1990"/>
            </a:pPr>
            <a:r>
              <a:rPr lang="en-GB" sz="2177" dirty="0">
                <a:latin typeface="Tahoma" pitchFamily="34"/>
                <a:ea typeface="DejaVu Sans" pitchFamily="2"/>
                <a:cs typeface="DejaVu Sans" pitchFamily="2"/>
              </a:rPr>
              <a:t>deviation from mean value</a:t>
            </a:r>
          </a:p>
        </p:txBody>
      </p:sp>
      <p:sp>
        <p:nvSpPr>
          <p:cNvPr id="43" name="Straight Connector 42">
            <a:extLst>
              <a:ext uri="{FF2B5EF4-FFF2-40B4-BE49-F238E27FC236}">
                <a16:creationId xmlns:a16="http://schemas.microsoft.com/office/drawing/2014/main" id="{742EB784-E112-C6B6-43AD-718FC5FD3A58}"/>
              </a:ext>
            </a:extLst>
          </p:cNvPr>
          <p:cNvSpPr/>
          <p:nvPr/>
        </p:nvSpPr>
        <p:spPr>
          <a:xfrm>
            <a:off x="6705125" y="6409653"/>
            <a:ext cx="3353053" cy="1306"/>
          </a:xfrm>
          <a:prstGeom prst="line">
            <a:avLst/>
          </a:prstGeom>
          <a:noFill/>
          <a:ln w="12600">
            <a:solidFill>
              <a:srgbClr val="000000"/>
            </a:solidFill>
            <a:prstDash val="solid"/>
            <a:miter/>
          </a:ln>
        </p:spPr>
        <p:txBody>
          <a:bodyPr vert="horz" wrap="square" lIns="81646" tIns="42456" rIns="81646" bIns="42456" anchor="t" anchorCtr="0" compatLnSpc="0">
            <a:noAutofit/>
          </a:bodyPr>
          <a:lstStyle/>
          <a:p>
            <a:pPr hangingPunct="0"/>
            <a:endParaRPr lang="en-US" sz="1633">
              <a:latin typeface="Liberation Sans" pitchFamily="18"/>
              <a:ea typeface="Droid Sans Fallback" pitchFamily="2"/>
              <a:cs typeface="FreeSans" pitchFamily="2"/>
            </a:endParaRPr>
          </a:p>
        </p:txBody>
      </p:sp>
      <p:sp>
        <p:nvSpPr>
          <p:cNvPr id="44" name="Freeform 43">
            <a:extLst>
              <a:ext uri="{FF2B5EF4-FFF2-40B4-BE49-F238E27FC236}">
                <a16:creationId xmlns:a16="http://schemas.microsoft.com/office/drawing/2014/main" id="{CEC723AE-AEA2-271D-A761-3DEBEEDEC0AE}"/>
              </a:ext>
            </a:extLst>
          </p:cNvPr>
          <p:cNvSpPr/>
          <p:nvPr/>
        </p:nvSpPr>
        <p:spPr>
          <a:xfrm>
            <a:off x="6705125" y="6311299"/>
            <a:ext cx="1675057" cy="1024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
        <p:nvSpPr>
          <p:cNvPr id="45" name="Freeform 44">
            <a:extLst>
              <a:ext uri="{FF2B5EF4-FFF2-40B4-BE49-F238E27FC236}">
                <a16:creationId xmlns:a16="http://schemas.microsoft.com/office/drawing/2014/main" id="{C653BA81-553D-7E80-F27C-B647FB376113}"/>
              </a:ext>
            </a:extLst>
          </p:cNvPr>
          <p:cNvSpPr/>
          <p:nvPr/>
        </p:nvSpPr>
        <p:spPr>
          <a:xfrm>
            <a:off x="8380182" y="6431374"/>
            <a:ext cx="1677996" cy="7315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a:solidFill>
              <a:srgbClr val="000000"/>
            </a:solidFill>
            <a:prstDash val="solid"/>
            <a:miter/>
          </a:ln>
        </p:spPr>
        <p:txBody>
          <a:bodyPr vert="horz" wrap="none" lIns="81646" tIns="42456" rIns="81646" bIns="42456" anchor="ctr" anchorCtr="0" compatLnSpc="0">
            <a:noAutofit/>
          </a:bodyPr>
          <a:lstStyle/>
          <a:p>
            <a:pPr lvl="0" rtl="0" hangingPunct="0">
              <a:buNone/>
              <a:tabLst/>
            </a:pPr>
            <a:endParaRPr lang="en-US" sz="2177">
              <a:latin typeface="Liberation Serif" pitchFamily="18"/>
              <a:ea typeface="DejaVu Sans" pitchFamily="2"/>
              <a:cs typeface="DejaVu Sans" pitchFamily="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DD6A-120A-C378-8F3D-7F1D3A85007D}"/>
              </a:ext>
            </a:extLst>
          </p:cNvPr>
          <p:cNvSpPr txBox="1">
            <a:spLocks noGrp="1"/>
          </p:cNvSpPr>
          <p:nvPr>
            <p:ph type="title" idx="4294967295"/>
          </p:nvPr>
        </p:nvSpPr>
        <p:spPr>
          <a:xfrm>
            <a:off x="5284368" y="272640"/>
            <a:ext cx="5525604" cy="473221"/>
          </a:xfrm>
        </p:spPr>
        <p:txBody>
          <a:bodyPr>
            <a:noAutofit/>
          </a:bodyPr>
          <a:lstStyle/>
          <a:p>
            <a:pPr lvl="0" algn="ctr"/>
            <a:r>
              <a:rPr lang="en-US" sz="3600" dirty="0"/>
              <a:t>2D </a:t>
            </a:r>
            <a:r>
              <a:rPr lang="en-US" sz="3600" dirty="0" err="1"/>
              <a:t>Haar</a:t>
            </a:r>
            <a:r>
              <a:rPr lang="en-US" sz="3600" dirty="0"/>
              <a:t> wavelet filter</a:t>
            </a:r>
          </a:p>
        </p:txBody>
      </p:sp>
      <p:pic>
        <p:nvPicPr>
          <p:cNvPr id="3" name="Picture 2">
            <a:extLst>
              <a:ext uri="{FF2B5EF4-FFF2-40B4-BE49-F238E27FC236}">
                <a16:creationId xmlns:a16="http://schemas.microsoft.com/office/drawing/2014/main" id="{CA30E9CD-AFF4-EBFB-4159-18E0106C1C95}"/>
              </a:ext>
            </a:extLst>
          </p:cNvPr>
          <p:cNvPicPr>
            <a:picLocks noChangeAspect="1"/>
          </p:cNvPicPr>
          <p:nvPr/>
        </p:nvPicPr>
        <p:blipFill>
          <a:blip r:embed="rId3">
            <a:lum/>
            <a:alphaModFix/>
          </a:blip>
          <a:srcRect/>
          <a:stretch>
            <a:fillRect/>
          </a:stretch>
        </p:blipFill>
        <p:spPr>
          <a:xfrm>
            <a:off x="428963" y="506006"/>
            <a:ext cx="4302764" cy="6079354"/>
          </a:xfrm>
          <a:prstGeom prst="rect">
            <a:avLst/>
          </a:prstGeom>
          <a:noFill/>
          <a:ln>
            <a:noFill/>
          </a:ln>
        </p:spPr>
      </p:pic>
      <p:sp>
        <p:nvSpPr>
          <p:cNvPr id="4" name="TextBox 3">
            <a:extLst>
              <a:ext uri="{FF2B5EF4-FFF2-40B4-BE49-F238E27FC236}">
                <a16:creationId xmlns:a16="http://schemas.microsoft.com/office/drawing/2014/main" id="{686EE223-46D1-D996-516E-120F380CFC2B}"/>
              </a:ext>
            </a:extLst>
          </p:cNvPr>
          <p:cNvSpPr txBox="1"/>
          <p:nvPr/>
        </p:nvSpPr>
        <p:spPr>
          <a:xfrm>
            <a:off x="5203651" y="1148882"/>
            <a:ext cx="5606321" cy="1687691"/>
          </a:xfrm>
          <a:prstGeom prst="rect">
            <a:avLst/>
          </a:prstGeom>
          <a:noFill/>
          <a:ln>
            <a:noFill/>
          </a:ln>
        </p:spPr>
        <p:txBody>
          <a:bodyPr vert="horz" wrap="square" lIns="81646" tIns="40823" rIns="81646" bIns="40823" anchorCtr="0" compatLnSpc="0">
            <a:spAutoFit/>
          </a:bodyPr>
          <a:lstStyle/>
          <a:p>
            <a:pPr hangingPunct="0">
              <a:defRPr sz="2400"/>
            </a:pPr>
            <a:r>
              <a:rPr lang="en-US" sz="2177" dirty="0">
                <a:latin typeface="Liberation Sans" pitchFamily="18"/>
                <a:ea typeface="Droid Sans Fallback" pitchFamily="2"/>
                <a:cs typeface="FreeSans" pitchFamily="2"/>
              </a:rPr>
              <a:t>2D wavelets are obtained from the orthogonal products of the corresponding 1D wavelet and scaling function</a:t>
            </a:r>
          </a:p>
          <a:p>
            <a:pPr hangingPunct="0">
              <a:defRPr sz="2400"/>
            </a:pPr>
            <a:endParaRPr lang="en-US" sz="2177" dirty="0">
              <a:latin typeface="Liberation Sans" pitchFamily="18"/>
              <a:ea typeface="Droid Sans Fallback" pitchFamily="2"/>
              <a:cs typeface="FreeSans" pitchFamily="2"/>
            </a:endParaRPr>
          </a:p>
          <a:p>
            <a:pPr hangingPunct="0">
              <a:defRPr sz="2400"/>
            </a:pPr>
            <a:r>
              <a:rPr lang="en-US" sz="2177" dirty="0">
                <a:latin typeface="Liberation Sans" pitchFamily="18"/>
                <a:ea typeface="Droid Sans Fallback" pitchFamily="2"/>
                <a:cs typeface="FreeSans" pitchFamily="2"/>
              </a:rPr>
              <a:t>2D </a:t>
            </a:r>
            <a:r>
              <a:rPr lang="en-US" sz="2177" dirty="0" err="1">
                <a:latin typeface="Liberation Sans" pitchFamily="18"/>
                <a:ea typeface="Droid Sans Fallback" pitchFamily="2"/>
                <a:cs typeface="FreeSans" pitchFamily="2"/>
              </a:rPr>
              <a:t>Haar</a:t>
            </a:r>
            <a:r>
              <a:rPr lang="en-US" sz="2177" dirty="0">
                <a:latin typeface="Liberation Sans" pitchFamily="18"/>
                <a:ea typeface="Droid Sans Fallback" pitchFamily="2"/>
                <a:cs typeface="FreeSans" pitchFamily="2"/>
              </a:rPr>
              <a:t> Wavelet Decomposition:</a:t>
            </a:r>
          </a:p>
        </p:txBody>
      </p:sp>
      <p:pic>
        <p:nvPicPr>
          <p:cNvPr id="5" name="Picture 4">
            <a:extLst>
              <a:ext uri="{FF2B5EF4-FFF2-40B4-BE49-F238E27FC236}">
                <a16:creationId xmlns:a16="http://schemas.microsoft.com/office/drawing/2014/main" id="{6BB92F76-53C5-A471-BDC5-0158D131522D}"/>
              </a:ext>
            </a:extLst>
          </p:cNvPr>
          <p:cNvPicPr>
            <a:picLocks noChangeAspect="1"/>
          </p:cNvPicPr>
          <p:nvPr/>
        </p:nvPicPr>
        <p:blipFill>
          <a:blip r:embed="rId4">
            <a:lum/>
            <a:alphaModFix/>
          </a:blip>
          <a:srcRect/>
          <a:stretch>
            <a:fillRect/>
          </a:stretch>
        </p:blipFill>
        <p:spPr>
          <a:xfrm>
            <a:off x="5284368" y="3086142"/>
            <a:ext cx="6478669" cy="34992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8758-1955-ED26-69C8-AEEA518F9B39}"/>
              </a:ext>
            </a:extLst>
          </p:cNvPr>
          <p:cNvSpPr>
            <a:spLocks noGrp="1"/>
          </p:cNvSpPr>
          <p:nvPr>
            <p:ph type="title"/>
          </p:nvPr>
        </p:nvSpPr>
        <p:spPr>
          <a:xfrm>
            <a:off x="305728" y="252064"/>
            <a:ext cx="4056845" cy="676428"/>
          </a:xfrm>
        </p:spPr>
        <p:txBody>
          <a:bodyPr>
            <a:noAutofit/>
          </a:bodyPr>
          <a:lstStyle/>
          <a:p>
            <a:r>
              <a:rPr lang="en-US" sz="3600" dirty="0"/>
              <a:t>The 2D </a:t>
            </a:r>
            <a:r>
              <a:rPr lang="en-US" sz="3600" dirty="0" err="1"/>
              <a:t>Haar</a:t>
            </a:r>
            <a:r>
              <a:rPr lang="en-US" sz="3600" dirty="0"/>
              <a:t> wavelet </a:t>
            </a:r>
          </a:p>
        </p:txBody>
      </p:sp>
      <p:pic>
        <p:nvPicPr>
          <p:cNvPr id="5" name="Picture 4">
            <a:extLst>
              <a:ext uri="{FF2B5EF4-FFF2-40B4-BE49-F238E27FC236}">
                <a16:creationId xmlns:a16="http://schemas.microsoft.com/office/drawing/2014/main" id="{F82ECA60-73E3-9FE3-4574-9728A1758115}"/>
              </a:ext>
            </a:extLst>
          </p:cNvPr>
          <p:cNvPicPr>
            <a:picLocks noChangeAspect="1"/>
          </p:cNvPicPr>
          <p:nvPr/>
        </p:nvPicPr>
        <p:blipFill>
          <a:blip r:embed="rId2"/>
          <a:stretch>
            <a:fillRect/>
          </a:stretch>
        </p:blipFill>
        <p:spPr>
          <a:xfrm>
            <a:off x="4533363" y="178984"/>
            <a:ext cx="7229191" cy="623118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26E2FD-DBBC-D44D-B7F1-5AA4FD59AEAF}"/>
                  </a:ext>
                </a:extLst>
              </p:cNvPr>
              <p:cNvSpPr txBox="1"/>
              <p:nvPr/>
            </p:nvSpPr>
            <p:spPr>
              <a:xfrm>
                <a:off x="305728" y="1085631"/>
                <a:ext cx="4227635" cy="5632311"/>
              </a:xfrm>
              <a:prstGeom prst="rect">
                <a:avLst/>
              </a:prstGeom>
              <a:noFill/>
            </p:spPr>
            <p:txBody>
              <a:bodyPr wrap="square">
                <a:spAutoFit/>
              </a:bodyPr>
              <a:lstStyle/>
              <a:p>
                <a:r>
                  <a:rPr lang="en-CA" sz="2000" dirty="0">
                    <a:effectLst/>
                    <a:latin typeface="Helvetica" pitchFamily="2" charset="0"/>
                  </a:rPr>
                  <a:t>Wavelets are locally defined functions characterised by a </a:t>
                </a:r>
              </a:p>
              <a:p>
                <a:r>
                  <a:rPr lang="en-CA" sz="2000" dirty="0">
                    <a:solidFill>
                      <a:schemeClr val="accent5"/>
                    </a:solidFill>
                    <a:effectLst/>
                    <a:latin typeface="Helvetica" pitchFamily="2" charset="0"/>
                  </a:rPr>
                  <a:t>location</a:t>
                </a:r>
                <a:r>
                  <a:rPr lang="en-CA" sz="2000" dirty="0">
                    <a:effectLst/>
                    <a:latin typeface="Helvetica" pitchFamily="2" charset="0"/>
                  </a:rPr>
                  <a:t> and a </a:t>
                </a:r>
                <a:r>
                  <a:rPr lang="en-CA" sz="2000" dirty="0">
                    <a:solidFill>
                      <a:srgbClr val="FF0000"/>
                    </a:solidFill>
                    <a:effectLst/>
                    <a:latin typeface="Helvetica" pitchFamily="2" charset="0"/>
                  </a:rPr>
                  <a:t>spatial scale</a:t>
                </a:r>
                <a:r>
                  <a:rPr lang="en-CA" sz="2000" dirty="0">
                    <a:effectLst/>
                    <a:latin typeface="Helvetica" pitchFamily="2" charset="0"/>
                  </a:rPr>
                  <a:t>.</a:t>
                </a:r>
              </a:p>
              <a:p>
                <a:endParaRPr lang="en-CA" sz="2000" dirty="0">
                  <a:latin typeface="Helvetica" pitchFamily="2" charset="0"/>
                </a:endParaRPr>
              </a:p>
              <a:p>
                <a:r>
                  <a:rPr lang="en-CA" sz="2000" dirty="0">
                    <a:effectLst/>
                    <a:latin typeface="Helvetica" pitchFamily="2" charset="0"/>
                  </a:rPr>
                  <a:t>2D wavelets are obtained</a:t>
                </a:r>
              </a:p>
              <a:p>
                <a:r>
                  <a:rPr lang="en-CA" sz="2000" dirty="0">
                    <a:effectLst/>
                    <a:latin typeface="Helvetica" pitchFamily="2" charset="0"/>
                  </a:rPr>
                  <a:t>from the orthogonal products</a:t>
                </a:r>
              </a:p>
              <a:p>
                <a:r>
                  <a:rPr lang="en-CA" sz="2000" dirty="0">
                    <a:effectLst/>
                    <a:latin typeface="Helvetica" pitchFamily="2" charset="0"/>
                  </a:rPr>
                  <a:t>of the corresponding 1D</a:t>
                </a:r>
              </a:p>
              <a:p>
                <a:r>
                  <a:rPr lang="en-CA" sz="2000" dirty="0">
                    <a:effectLst/>
                    <a:latin typeface="Helvetica" pitchFamily="2" charset="0"/>
                  </a:rPr>
                  <a:t>wavelet and scaling function</a:t>
                </a:r>
              </a:p>
              <a:p>
                <a:endParaRPr lang="en-CA" sz="2000" dirty="0">
                  <a:latin typeface="Helvetica" pitchFamily="2" charset="0"/>
                </a:endParaRPr>
              </a:p>
              <a:p>
                <a:r>
                  <a:rPr lang="en-CA" sz="2000" dirty="0">
                    <a:effectLst/>
                    <a:latin typeface="Helvetica" pitchFamily="2" charset="0"/>
                  </a:rPr>
                  <a:t>Similar to the sine and cosine for the Fourier Transforms, discrete wavelets form an orthonormal basis of </a:t>
                </a:r>
                <a14:m>
                  <m:oMath xmlns:m="http://schemas.openxmlformats.org/officeDocument/2006/math">
                    <m:sSup>
                      <m:sSupPr>
                        <m:ctrlPr>
                          <a:rPr lang="en-CA" sz="2000" i="1" smtClean="0">
                            <a:effectLst/>
                            <a:latin typeface="Cambria Math" panose="02040503050406030204" pitchFamily="18" charset="0"/>
                          </a:rPr>
                        </m:ctrlPr>
                      </m:sSupPr>
                      <m:e>
                        <m:r>
                          <a:rPr lang="en-CA" sz="2000" b="0" i="1" smtClean="0">
                            <a:effectLst/>
                            <a:latin typeface="Cambria Math" panose="02040503050406030204" pitchFamily="18" charset="0"/>
                          </a:rPr>
                          <m:t>𝐿</m:t>
                        </m:r>
                      </m:e>
                      <m:sup>
                        <m:r>
                          <a:rPr lang="en-CA" sz="2000" b="0" i="1" smtClean="0">
                            <a:effectLst/>
                            <a:latin typeface="Cambria Math" panose="02040503050406030204" pitchFamily="18" charset="0"/>
                          </a:rPr>
                          <m:t>2</m:t>
                        </m:r>
                      </m:sup>
                    </m:sSup>
                    <m:d>
                      <m:dPr>
                        <m:ctrlPr>
                          <a:rPr lang="en-CA" sz="2000" i="1" smtClean="0">
                            <a:effectLst/>
                            <a:latin typeface="Cambria Math" panose="02040503050406030204" pitchFamily="18" charset="0"/>
                          </a:rPr>
                        </m:ctrlPr>
                      </m:dPr>
                      <m:e>
                        <m:r>
                          <a:rPr lang="en-CA" sz="2000" i="1" smtClean="0">
                            <a:effectLst/>
                            <a:latin typeface="Cambria Math" panose="02040503050406030204" pitchFamily="18" charset="0"/>
                            <a:ea typeface="Cambria Math" panose="02040503050406030204" pitchFamily="18" charset="0"/>
                          </a:rPr>
                          <m:t>ℝ</m:t>
                        </m:r>
                      </m:e>
                    </m:d>
                    <m:r>
                      <a:rPr lang="en-CA" sz="2000" b="0" i="0" smtClean="0">
                        <a:effectLst/>
                        <a:latin typeface="Cambria Math" panose="02040503050406030204" pitchFamily="18" charset="0"/>
                      </a:rPr>
                      <m:t>,</m:t>
                    </m:r>
                  </m:oMath>
                </a14:m>
                <a:r>
                  <a:rPr lang="en-CA" sz="2000" dirty="0">
                    <a:effectLst/>
                    <a:latin typeface="Helvetica" pitchFamily="2" charset="0"/>
                  </a:rPr>
                  <a:t> so that any real function (e.g. a 2D </a:t>
                </a:r>
                <a:r>
                  <a:rPr lang="en-CA" sz="2000" dirty="0">
                    <a:latin typeface="Helvetica" pitchFamily="2" charset="0"/>
                  </a:rPr>
                  <a:t>weather</a:t>
                </a:r>
                <a:r>
                  <a:rPr lang="en-CA" sz="2000" dirty="0">
                    <a:effectLst/>
                    <a:latin typeface="Helvetica" pitchFamily="2" charset="0"/>
                  </a:rPr>
                  <a:t> field) can be expressed as a linear combination of wavelets, i.e. as a sum of components with different spatial scales.</a:t>
                </a:r>
              </a:p>
            </p:txBody>
          </p:sp>
        </mc:Choice>
        <mc:Fallback xmlns="">
          <p:sp>
            <p:nvSpPr>
              <p:cNvPr id="8" name="TextBox 7">
                <a:extLst>
                  <a:ext uri="{FF2B5EF4-FFF2-40B4-BE49-F238E27FC236}">
                    <a16:creationId xmlns:a16="http://schemas.microsoft.com/office/drawing/2014/main" id="{7726E2FD-DBBC-D44D-B7F1-5AA4FD59AEAF}"/>
                  </a:ext>
                </a:extLst>
              </p:cNvPr>
              <p:cNvSpPr txBox="1">
                <a:spLocks noRot="1" noChangeAspect="1" noMove="1" noResize="1" noEditPoints="1" noAdjustHandles="1" noChangeArrowheads="1" noChangeShapeType="1" noTextEdit="1"/>
              </p:cNvSpPr>
              <p:nvPr/>
            </p:nvSpPr>
            <p:spPr>
              <a:xfrm>
                <a:off x="305728" y="1085631"/>
                <a:ext cx="4227635" cy="5632311"/>
              </a:xfrm>
              <a:prstGeom prst="rect">
                <a:avLst/>
              </a:prstGeom>
              <a:blipFill>
                <a:blip r:embed="rId3"/>
                <a:stretch>
                  <a:fillRect l="-1497" t="-450" r="-2096" b="-1126"/>
                </a:stretch>
              </a:blipFill>
            </p:spPr>
            <p:txBody>
              <a:bodyPr/>
              <a:lstStyle/>
              <a:p>
                <a:r>
                  <a:rPr lang="en-US">
                    <a:noFill/>
                  </a:rPr>
                  <a:t> </a:t>
                </a:r>
              </a:p>
            </p:txBody>
          </p:sp>
        </mc:Fallback>
      </mc:AlternateContent>
    </p:spTree>
    <p:extLst>
      <p:ext uri="{BB962C8B-B14F-4D97-AF65-F5344CB8AC3E}">
        <p14:creationId xmlns:p14="http://schemas.microsoft.com/office/powerpoint/2010/main" val="235756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8758-1955-ED26-69C8-AEEA518F9B39}"/>
              </a:ext>
            </a:extLst>
          </p:cNvPr>
          <p:cNvSpPr>
            <a:spLocks noGrp="1"/>
          </p:cNvSpPr>
          <p:nvPr>
            <p:ph type="title"/>
          </p:nvPr>
        </p:nvSpPr>
        <p:spPr>
          <a:xfrm>
            <a:off x="1504279" y="209405"/>
            <a:ext cx="9183442" cy="664994"/>
          </a:xfrm>
        </p:spPr>
        <p:txBody>
          <a:bodyPr>
            <a:noAutofit/>
          </a:bodyPr>
          <a:lstStyle/>
          <a:p>
            <a:pPr algn="ctr"/>
            <a:r>
              <a:rPr lang="en-US" sz="3600" dirty="0"/>
              <a:t>2D </a:t>
            </a:r>
            <a:r>
              <a:rPr lang="en-US" sz="3600" dirty="0" err="1"/>
              <a:t>Haar</a:t>
            </a:r>
            <a:r>
              <a:rPr lang="en-US" sz="3600" dirty="0"/>
              <a:t> discrete wavelet decomposition</a:t>
            </a:r>
          </a:p>
        </p:txBody>
      </p:sp>
      <p:pic>
        <p:nvPicPr>
          <p:cNvPr id="3" name="Picture 2">
            <a:extLst>
              <a:ext uri="{FF2B5EF4-FFF2-40B4-BE49-F238E27FC236}">
                <a16:creationId xmlns:a16="http://schemas.microsoft.com/office/drawing/2014/main" id="{16831786-C28C-080C-E81F-3D064317DC6B}"/>
              </a:ext>
            </a:extLst>
          </p:cNvPr>
          <p:cNvPicPr>
            <a:picLocks noChangeAspect="1"/>
          </p:cNvPicPr>
          <p:nvPr/>
        </p:nvPicPr>
        <p:blipFill>
          <a:blip r:embed="rId2"/>
          <a:stretch>
            <a:fillRect/>
          </a:stretch>
        </p:blipFill>
        <p:spPr>
          <a:xfrm>
            <a:off x="4398637" y="1016068"/>
            <a:ext cx="7510037" cy="5632527"/>
          </a:xfrm>
          <a:prstGeom prst="rect">
            <a:avLst/>
          </a:prstGeom>
        </p:spPr>
      </p:pic>
      <p:pic>
        <p:nvPicPr>
          <p:cNvPr id="4" name="Picture 3">
            <a:extLst>
              <a:ext uri="{FF2B5EF4-FFF2-40B4-BE49-F238E27FC236}">
                <a16:creationId xmlns:a16="http://schemas.microsoft.com/office/drawing/2014/main" id="{0321E079-2DD8-035E-0BB8-54023B308B87}"/>
              </a:ext>
            </a:extLst>
          </p:cNvPr>
          <p:cNvPicPr>
            <a:picLocks noChangeAspect="1"/>
          </p:cNvPicPr>
          <p:nvPr/>
        </p:nvPicPr>
        <p:blipFill>
          <a:blip r:embed="rId3"/>
          <a:stretch>
            <a:fillRect/>
          </a:stretch>
        </p:blipFill>
        <p:spPr>
          <a:xfrm>
            <a:off x="138711" y="964552"/>
            <a:ext cx="4119689" cy="308976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D3BE37-7294-7E91-8A8A-BE906DEC51B3}"/>
                  </a:ext>
                </a:extLst>
              </p:cNvPr>
              <p:cNvSpPr txBox="1"/>
              <p:nvPr/>
            </p:nvSpPr>
            <p:spPr>
              <a:xfrm>
                <a:off x="138711" y="5278914"/>
                <a:ext cx="3962400" cy="5614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panose="02040503050406030204" pitchFamily="18" charset="0"/>
                        </a:rPr>
                        <m:t>𝑍</m:t>
                      </m:r>
                      <m:r>
                        <a:rPr lang="en-CA" sz="2800" b="0" i="1" smtClean="0">
                          <a:latin typeface="Cambria Math" panose="02040503050406030204" pitchFamily="18" charset="0"/>
                        </a:rPr>
                        <m:t>=</m:t>
                      </m:r>
                      <m:sSubSup>
                        <m:sSubSupPr>
                          <m:ctrlPr>
                            <a:rPr lang="en-CA" sz="2800" b="0" i="1" smtClean="0">
                              <a:latin typeface="Cambria Math" panose="02040503050406030204" pitchFamily="18" charset="0"/>
                            </a:rPr>
                          </m:ctrlPr>
                        </m:sSubSupPr>
                        <m:e>
                          <m:r>
                            <m:rPr>
                              <m:sty m:val="p"/>
                            </m:rPr>
                            <a:rPr lang="el-GR" sz="2800" b="0" i="1" smtClean="0">
                              <a:latin typeface="Cambria Math" panose="02040503050406030204" pitchFamily="18" charset="0"/>
                              <a:ea typeface="Cambria Math" panose="02040503050406030204" pitchFamily="18" charset="0"/>
                            </a:rPr>
                            <m:t>Σ</m:t>
                          </m:r>
                        </m:e>
                        <m:sub>
                          <m:r>
                            <a:rPr lang="en-CA" sz="2800" b="0" i="1" smtClean="0">
                              <a:latin typeface="Cambria Math" panose="02040503050406030204" pitchFamily="18" charset="0"/>
                            </a:rPr>
                            <m:t>𝑗</m:t>
                          </m:r>
                          <m:r>
                            <a:rPr lang="en-CA" sz="2800" b="0" i="1" smtClean="0">
                              <a:latin typeface="Cambria Math" panose="02040503050406030204" pitchFamily="18" charset="0"/>
                            </a:rPr>
                            <m:t>=1</m:t>
                          </m:r>
                        </m:sub>
                        <m:sup>
                          <m:r>
                            <a:rPr lang="en-CA" sz="2800" b="0" i="1" smtClean="0">
                              <a:latin typeface="Cambria Math" panose="02040503050406030204" pitchFamily="18" charset="0"/>
                            </a:rPr>
                            <m:t>𝐽</m:t>
                          </m:r>
                        </m:sup>
                      </m:sSubSup>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𝑍</m:t>
                          </m:r>
                        </m:e>
                        <m:sub>
                          <m:r>
                            <a:rPr lang="en-CA" sz="2800" b="0" i="1" smtClean="0">
                              <a:latin typeface="Cambria Math" panose="02040503050406030204" pitchFamily="18" charset="0"/>
                            </a:rPr>
                            <m:t>𝑗</m:t>
                          </m:r>
                        </m:sub>
                      </m:sSub>
                      <m:r>
                        <a:rPr lang="en-CA" sz="2800" b="0" i="1" smtClean="0">
                          <a:latin typeface="Cambria Math" panose="02040503050406030204" pitchFamily="18" charset="0"/>
                        </a:rPr>
                        <m:t>+</m:t>
                      </m:r>
                      <m:acc>
                        <m:accPr>
                          <m:chr m:val="̅"/>
                          <m:ctrlPr>
                            <a:rPr lang="en-CA" sz="2800" b="0" i="1" smtClean="0">
                              <a:latin typeface="Cambria Math" panose="02040503050406030204" pitchFamily="18" charset="0"/>
                            </a:rPr>
                          </m:ctrlPr>
                        </m:accPr>
                        <m:e>
                          <m:r>
                            <a:rPr lang="en-CA" sz="2800" b="0" i="1" smtClean="0">
                              <a:latin typeface="Cambria Math" panose="02040503050406030204" pitchFamily="18" charset="0"/>
                            </a:rPr>
                            <m:t>𝑍</m:t>
                          </m:r>
                        </m:e>
                      </m:acc>
                    </m:oMath>
                  </m:oMathPara>
                </a14:m>
                <a:endParaRPr lang="en-US" sz="2800" dirty="0"/>
              </a:p>
            </p:txBody>
          </p:sp>
        </mc:Choice>
        <mc:Fallback xmlns="">
          <p:sp>
            <p:nvSpPr>
              <p:cNvPr id="6" name="TextBox 5">
                <a:extLst>
                  <a:ext uri="{FF2B5EF4-FFF2-40B4-BE49-F238E27FC236}">
                    <a16:creationId xmlns:a16="http://schemas.microsoft.com/office/drawing/2014/main" id="{85D3BE37-7294-7E91-8A8A-BE906DEC51B3}"/>
                  </a:ext>
                </a:extLst>
              </p:cNvPr>
              <p:cNvSpPr txBox="1">
                <a:spLocks noRot="1" noChangeAspect="1" noMove="1" noResize="1" noEditPoints="1" noAdjustHandles="1" noChangeArrowheads="1" noChangeShapeType="1" noTextEdit="1"/>
              </p:cNvSpPr>
              <p:nvPr/>
            </p:nvSpPr>
            <p:spPr>
              <a:xfrm>
                <a:off x="138711" y="5278914"/>
                <a:ext cx="3962400" cy="561436"/>
              </a:xfrm>
              <a:prstGeom prst="rect">
                <a:avLst/>
              </a:prstGeom>
              <a:blipFill>
                <a:blip r:embed="rId4"/>
                <a:stretch>
                  <a:fillRect b="-2000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F2E2620-CF95-6420-C9B3-54C02B45B8BC}"/>
              </a:ext>
            </a:extLst>
          </p:cNvPr>
          <p:cNvSpPr txBox="1"/>
          <p:nvPr/>
        </p:nvSpPr>
        <p:spPr>
          <a:xfrm>
            <a:off x="404875" y="4144472"/>
            <a:ext cx="3696236" cy="2554545"/>
          </a:xfrm>
          <a:prstGeom prst="rect">
            <a:avLst/>
          </a:prstGeom>
          <a:noFill/>
        </p:spPr>
        <p:txBody>
          <a:bodyPr wrap="square" rtlCol="0">
            <a:spAutoFit/>
          </a:bodyPr>
          <a:lstStyle/>
          <a:p>
            <a:r>
              <a:rPr lang="en-US" sz="2000" dirty="0"/>
              <a:t>The field is decomposed into the sum of different components on different spatial scales</a:t>
            </a:r>
          </a:p>
          <a:p>
            <a:endParaRPr lang="en-US" sz="2000" dirty="0"/>
          </a:p>
          <a:p>
            <a:endParaRPr lang="en-US" sz="2000" dirty="0"/>
          </a:p>
          <a:p>
            <a:endParaRPr lang="en-US" sz="2000" dirty="0"/>
          </a:p>
          <a:p>
            <a:r>
              <a:rPr lang="en-US" sz="2000" dirty="0"/>
              <a:t>The largest component is the field average.</a:t>
            </a:r>
          </a:p>
        </p:txBody>
      </p:sp>
    </p:spTree>
    <p:extLst>
      <p:ext uri="{BB962C8B-B14F-4D97-AF65-F5344CB8AC3E}">
        <p14:creationId xmlns:p14="http://schemas.microsoft.com/office/powerpoint/2010/main" val="81351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32758-B812-4F66-6F5C-96DB00F22BF4}"/>
              </a:ext>
            </a:extLst>
          </p:cNvPr>
          <p:cNvPicPr>
            <a:picLocks noChangeAspect="1"/>
          </p:cNvPicPr>
          <p:nvPr/>
        </p:nvPicPr>
        <p:blipFill>
          <a:blip r:embed="rId3">
            <a:lum/>
            <a:alphaModFix/>
          </a:blip>
          <a:srcRect/>
          <a:stretch>
            <a:fillRect/>
          </a:stretch>
        </p:blipFill>
        <p:spPr>
          <a:xfrm>
            <a:off x="277586" y="75892"/>
            <a:ext cx="3502668" cy="2335111"/>
          </a:xfrm>
          <a:prstGeom prst="rect">
            <a:avLst/>
          </a:prstGeom>
          <a:noFill/>
          <a:ln>
            <a:noFill/>
          </a:ln>
        </p:spPr>
      </p:pic>
      <p:pic>
        <p:nvPicPr>
          <p:cNvPr id="4" name="Picture 3">
            <a:extLst>
              <a:ext uri="{FF2B5EF4-FFF2-40B4-BE49-F238E27FC236}">
                <a16:creationId xmlns:a16="http://schemas.microsoft.com/office/drawing/2014/main" id="{86EEA73B-EAF1-B84A-E724-5055C4B4AF43}"/>
              </a:ext>
            </a:extLst>
          </p:cNvPr>
          <p:cNvPicPr>
            <a:picLocks noChangeAspect="1"/>
          </p:cNvPicPr>
          <p:nvPr/>
        </p:nvPicPr>
        <p:blipFill>
          <a:blip r:embed="rId4">
            <a:lum/>
            <a:alphaModFix/>
          </a:blip>
          <a:srcRect/>
          <a:stretch>
            <a:fillRect/>
          </a:stretch>
        </p:blipFill>
        <p:spPr>
          <a:xfrm>
            <a:off x="228599" y="2246570"/>
            <a:ext cx="3567980" cy="2378653"/>
          </a:xfrm>
          <a:prstGeom prst="rect">
            <a:avLst/>
          </a:prstGeom>
          <a:noFill/>
          <a:ln>
            <a:noFill/>
          </a:ln>
        </p:spPr>
      </p:pic>
      <p:pic>
        <p:nvPicPr>
          <p:cNvPr id="5" name="Picture 4">
            <a:extLst>
              <a:ext uri="{FF2B5EF4-FFF2-40B4-BE49-F238E27FC236}">
                <a16:creationId xmlns:a16="http://schemas.microsoft.com/office/drawing/2014/main" id="{A27B9636-7DC3-9C2D-90DE-B8549CE076B7}"/>
              </a:ext>
            </a:extLst>
          </p:cNvPr>
          <p:cNvPicPr>
            <a:picLocks noChangeAspect="1"/>
          </p:cNvPicPr>
          <p:nvPr/>
        </p:nvPicPr>
        <p:blipFill>
          <a:blip r:embed="rId5">
            <a:lum/>
            <a:alphaModFix/>
          </a:blip>
          <a:srcRect/>
          <a:stretch>
            <a:fillRect/>
          </a:stretch>
        </p:blipFill>
        <p:spPr>
          <a:xfrm>
            <a:off x="194445" y="4462044"/>
            <a:ext cx="3607885" cy="2405256"/>
          </a:xfrm>
          <a:prstGeom prst="rect">
            <a:avLst/>
          </a:prstGeom>
          <a:noFill/>
          <a:ln>
            <a:noFill/>
          </a:ln>
        </p:spPr>
      </p:pic>
      <p:pic>
        <p:nvPicPr>
          <p:cNvPr id="6" name="Picture 5">
            <a:extLst>
              <a:ext uri="{FF2B5EF4-FFF2-40B4-BE49-F238E27FC236}">
                <a16:creationId xmlns:a16="http://schemas.microsoft.com/office/drawing/2014/main" id="{AC1C4D05-26FC-659B-8E94-C5B3A1467B9F}"/>
              </a:ext>
            </a:extLst>
          </p:cNvPr>
          <p:cNvPicPr>
            <a:picLocks noChangeAspect="1"/>
          </p:cNvPicPr>
          <p:nvPr/>
        </p:nvPicPr>
        <p:blipFill>
          <a:blip r:embed="rId6">
            <a:lum/>
            <a:alphaModFix/>
          </a:blip>
          <a:srcRect/>
          <a:stretch>
            <a:fillRect/>
          </a:stretch>
        </p:blipFill>
        <p:spPr>
          <a:xfrm>
            <a:off x="3741764" y="195529"/>
            <a:ext cx="3327163" cy="2218108"/>
          </a:xfrm>
          <a:prstGeom prst="rect">
            <a:avLst/>
          </a:prstGeom>
          <a:noFill/>
          <a:ln>
            <a:noFill/>
          </a:ln>
        </p:spPr>
      </p:pic>
      <p:pic>
        <p:nvPicPr>
          <p:cNvPr id="7" name="Picture 6">
            <a:extLst>
              <a:ext uri="{FF2B5EF4-FFF2-40B4-BE49-F238E27FC236}">
                <a16:creationId xmlns:a16="http://schemas.microsoft.com/office/drawing/2014/main" id="{0B553E97-0AE6-BB3F-3B55-205E9527E9AA}"/>
              </a:ext>
            </a:extLst>
          </p:cNvPr>
          <p:cNvPicPr>
            <a:picLocks noChangeAspect="1"/>
          </p:cNvPicPr>
          <p:nvPr/>
        </p:nvPicPr>
        <p:blipFill>
          <a:blip r:embed="rId7">
            <a:lum/>
            <a:alphaModFix/>
          </a:blip>
          <a:srcRect/>
          <a:stretch>
            <a:fillRect/>
          </a:stretch>
        </p:blipFill>
        <p:spPr>
          <a:xfrm>
            <a:off x="3807076" y="2387225"/>
            <a:ext cx="3340881" cy="2227253"/>
          </a:xfrm>
          <a:prstGeom prst="rect">
            <a:avLst/>
          </a:prstGeom>
          <a:noFill/>
          <a:ln>
            <a:noFill/>
          </a:ln>
        </p:spPr>
      </p:pic>
      <p:pic>
        <p:nvPicPr>
          <p:cNvPr id="8" name="Picture 7">
            <a:extLst>
              <a:ext uri="{FF2B5EF4-FFF2-40B4-BE49-F238E27FC236}">
                <a16:creationId xmlns:a16="http://schemas.microsoft.com/office/drawing/2014/main" id="{26D7E0D3-5C7A-4BB1-6924-633427587BF2}"/>
              </a:ext>
            </a:extLst>
          </p:cNvPr>
          <p:cNvPicPr>
            <a:picLocks noChangeAspect="1"/>
          </p:cNvPicPr>
          <p:nvPr/>
        </p:nvPicPr>
        <p:blipFill>
          <a:blip r:embed="rId8">
            <a:lum/>
            <a:alphaModFix/>
          </a:blip>
          <a:srcRect/>
          <a:stretch>
            <a:fillRect/>
          </a:stretch>
        </p:blipFill>
        <p:spPr>
          <a:xfrm>
            <a:off x="3882921" y="4590178"/>
            <a:ext cx="3385870" cy="2257246"/>
          </a:xfrm>
          <a:prstGeom prst="rect">
            <a:avLst/>
          </a:prstGeom>
          <a:noFill/>
          <a:ln>
            <a:noFill/>
          </a:ln>
        </p:spPr>
      </p:pic>
      <p:pic>
        <p:nvPicPr>
          <p:cNvPr id="9" name="Picture 8">
            <a:extLst>
              <a:ext uri="{FF2B5EF4-FFF2-40B4-BE49-F238E27FC236}">
                <a16:creationId xmlns:a16="http://schemas.microsoft.com/office/drawing/2014/main" id="{236B1280-065F-35C4-79E9-F6080A460CAD}"/>
              </a:ext>
            </a:extLst>
          </p:cNvPr>
          <p:cNvPicPr>
            <a:picLocks noChangeAspect="1"/>
          </p:cNvPicPr>
          <p:nvPr/>
        </p:nvPicPr>
        <p:blipFill>
          <a:blip r:embed="rId9">
            <a:lum/>
            <a:alphaModFix/>
          </a:blip>
          <a:srcRect/>
          <a:stretch>
            <a:fillRect/>
          </a:stretch>
        </p:blipFill>
        <p:spPr>
          <a:xfrm>
            <a:off x="7060062" y="196127"/>
            <a:ext cx="3339617" cy="2226411"/>
          </a:xfrm>
          <a:prstGeom prst="rect">
            <a:avLst/>
          </a:prstGeom>
          <a:noFill/>
          <a:ln>
            <a:noFill/>
          </a:ln>
        </p:spPr>
      </p:pic>
      <p:pic>
        <p:nvPicPr>
          <p:cNvPr id="10" name="Picture 9">
            <a:extLst>
              <a:ext uri="{FF2B5EF4-FFF2-40B4-BE49-F238E27FC236}">
                <a16:creationId xmlns:a16="http://schemas.microsoft.com/office/drawing/2014/main" id="{A51DDBC5-733D-21D5-3199-AD8A8EA3E68B}"/>
              </a:ext>
            </a:extLst>
          </p:cNvPr>
          <p:cNvPicPr>
            <a:picLocks noChangeAspect="1"/>
          </p:cNvPicPr>
          <p:nvPr/>
        </p:nvPicPr>
        <p:blipFill>
          <a:blip r:embed="rId10">
            <a:lum/>
            <a:alphaModFix/>
          </a:blip>
          <a:srcRect/>
          <a:stretch>
            <a:fillRect/>
          </a:stretch>
        </p:blipFill>
        <p:spPr>
          <a:xfrm>
            <a:off x="7087914" y="2381665"/>
            <a:ext cx="3339617" cy="2226411"/>
          </a:xfrm>
          <a:prstGeom prst="rect">
            <a:avLst/>
          </a:prstGeom>
          <a:noFill/>
          <a:ln>
            <a:noFill/>
          </a:ln>
        </p:spPr>
      </p:pic>
      <p:sp>
        <p:nvSpPr>
          <p:cNvPr id="11" name="TextBox 10">
            <a:extLst>
              <a:ext uri="{FF2B5EF4-FFF2-40B4-BE49-F238E27FC236}">
                <a16:creationId xmlns:a16="http://schemas.microsoft.com/office/drawing/2014/main" id="{3D6C0E7B-8628-CFB2-42B8-5847A06BBE7E}"/>
              </a:ext>
            </a:extLst>
          </p:cNvPr>
          <p:cNvSpPr txBox="1"/>
          <p:nvPr/>
        </p:nvSpPr>
        <p:spPr>
          <a:xfrm>
            <a:off x="7349382" y="4808536"/>
            <a:ext cx="4807560" cy="1773163"/>
          </a:xfrm>
          <a:prstGeom prst="rect">
            <a:avLst/>
          </a:prstGeom>
          <a:noFill/>
          <a:ln>
            <a:noFill/>
          </a:ln>
        </p:spPr>
        <p:txBody>
          <a:bodyPr vert="horz" wrap="square" lIns="81646" tIns="40823" rIns="81646" bIns="40823" anchorCtr="0" compatLnSpc="0">
            <a:spAutoFit/>
          </a:bodyPr>
          <a:lstStyle/>
          <a:p>
            <a:pPr hangingPunct="0">
              <a:defRPr sz="1990"/>
            </a:pPr>
            <a:r>
              <a:rPr lang="en-US" sz="2000" b="1" dirty="0" err="1"/>
              <a:t>Casati</a:t>
            </a:r>
            <a:r>
              <a:rPr lang="en-US" sz="2000" b="1" dirty="0"/>
              <a:t> (2010) </a:t>
            </a:r>
            <a:r>
              <a:rPr lang="en-US" sz="2000" dirty="0"/>
              <a:t>Wea &amp; For, vol. 25 </a:t>
            </a:r>
          </a:p>
          <a:p>
            <a:pPr hangingPunct="0">
              <a:defRPr sz="1990"/>
            </a:pPr>
            <a:r>
              <a:rPr lang="en-US" sz="2000" b="1" dirty="0"/>
              <a:t>Intensity-scale verification technique</a:t>
            </a:r>
            <a:endParaRPr lang="en-US" sz="2000" dirty="0"/>
          </a:p>
          <a:p>
            <a:pPr hangingPunct="0">
              <a:defRPr sz="1990"/>
            </a:pPr>
            <a:r>
              <a:rPr lang="en-US" sz="1805" u="sng" dirty="0">
                <a:latin typeface="Liberation Sans" pitchFamily="18"/>
                <a:ea typeface="Droid Sans Fallback" pitchFamily="2"/>
                <a:cs typeface="FreeSans" pitchFamily="2"/>
              </a:rPr>
              <a:t>For each threshold and scale:</a:t>
            </a:r>
            <a:r>
              <a:rPr lang="en-US" sz="1805" dirty="0">
                <a:latin typeface="Liberation Sans" pitchFamily="18"/>
                <a:ea typeface="Droid Sans Fallback" pitchFamily="2"/>
                <a:cs typeface="FreeSans" pitchFamily="2"/>
              </a:rPr>
              <a:t> </a:t>
            </a:r>
          </a:p>
          <a:p>
            <a:pPr marL="342900" indent="-342900" hangingPunct="0">
              <a:buFont typeface="Arial" panose="020B0604020202020204" pitchFamily="34" charset="0"/>
              <a:buChar char="•"/>
              <a:defRPr sz="1990"/>
            </a:pPr>
            <a:r>
              <a:rPr lang="en-US" sz="1805" b="1" dirty="0">
                <a:latin typeface="Liberation Sans" pitchFamily="18"/>
                <a:ea typeface="Droid Sans Fallback" pitchFamily="2"/>
                <a:cs typeface="FreeSans" pitchFamily="2"/>
              </a:rPr>
              <a:t>energy</a:t>
            </a:r>
            <a:r>
              <a:rPr lang="en-US" sz="1805" dirty="0">
                <a:latin typeface="Liberation Sans" pitchFamily="18"/>
                <a:ea typeface="Droid Sans Fallback" pitchFamily="2"/>
                <a:cs typeface="FreeSans" pitchFamily="2"/>
              </a:rPr>
              <a:t> informs on the amount of events; </a:t>
            </a:r>
          </a:p>
          <a:p>
            <a:pPr marL="342900" indent="-342900" hangingPunct="0">
              <a:buFont typeface="Arial" panose="020B0604020202020204" pitchFamily="34" charset="0"/>
              <a:buChar char="•"/>
              <a:defRPr sz="1990"/>
            </a:pPr>
            <a:r>
              <a:rPr lang="en-US" sz="1805" dirty="0">
                <a:latin typeface="Liberation Sans" pitchFamily="18"/>
                <a:ea typeface="Droid Sans Fallback" pitchFamily="2"/>
                <a:cs typeface="FreeSans" pitchFamily="2"/>
              </a:rPr>
              <a:t>energy relative diff. measures the </a:t>
            </a:r>
            <a:r>
              <a:rPr lang="en-US" sz="1805" b="1" dirty="0">
                <a:latin typeface="Liberation Sans" pitchFamily="18"/>
                <a:ea typeface="Droid Sans Fallback" pitchFamily="2"/>
                <a:cs typeface="FreeSans" pitchFamily="2"/>
              </a:rPr>
              <a:t>bias</a:t>
            </a:r>
            <a:r>
              <a:rPr lang="en-US" sz="1805" dirty="0">
                <a:latin typeface="Liberation Sans" pitchFamily="18"/>
                <a:ea typeface="Droid Sans Fallback" pitchFamily="2"/>
                <a:cs typeface="FreeSans" pitchFamily="2"/>
              </a:rPr>
              <a:t>; </a:t>
            </a:r>
          </a:p>
          <a:p>
            <a:pPr marL="342900" indent="-342900" hangingPunct="0">
              <a:buFont typeface="Arial" panose="020B0604020202020204" pitchFamily="34" charset="0"/>
              <a:buChar char="•"/>
              <a:defRPr sz="1990"/>
            </a:pPr>
            <a:r>
              <a:rPr lang="en-US" sz="1805" dirty="0">
                <a:latin typeface="Liberation Sans" pitchFamily="18"/>
                <a:ea typeface="Droid Sans Fallback" pitchFamily="2"/>
                <a:cs typeface="FreeSans" pitchFamily="2"/>
              </a:rPr>
              <a:t>energy % assess the </a:t>
            </a:r>
            <a:r>
              <a:rPr lang="en-US" sz="1805" b="1" dirty="0">
                <a:latin typeface="Liberation Sans" pitchFamily="18"/>
                <a:ea typeface="Droid Sans Fallback" pitchFamily="2"/>
                <a:cs typeface="FreeSans" pitchFamily="2"/>
              </a:rPr>
              <a:t>scale structure</a:t>
            </a:r>
            <a:r>
              <a:rPr lang="en-US" sz="1805" dirty="0">
                <a:latin typeface="Liberation Sans" pitchFamily="18"/>
                <a:ea typeface="Droid Sans Fallback" pitchFamily="2"/>
                <a:cs typeface="FreeSans" pitchFamily="2"/>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6D46-A548-9CF1-85DB-BC86E8AB56C2}"/>
              </a:ext>
            </a:extLst>
          </p:cNvPr>
          <p:cNvSpPr>
            <a:spLocks noGrp="1"/>
          </p:cNvSpPr>
          <p:nvPr>
            <p:ph type="title"/>
          </p:nvPr>
        </p:nvSpPr>
        <p:spPr>
          <a:xfrm>
            <a:off x="838200" y="2343555"/>
            <a:ext cx="10515600" cy="1325563"/>
          </a:xfrm>
        </p:spPr>
        <p:txBody>
          <a:bodyPr/>
          <a:lstStyle/>
          <a:p>
            <a:pPr algn="ctr"/>
            <a:r>
              <a:rPr lang="en-US" dirty="0"/>
              <a:t>Extras:</a:t>
            </a:r>
            <a:br>
              <a:rPr lang="en-US" dirty="0"/>
            </a:br>
            <a:r>
              <a:rPr lang="en-US" dirty="0"/>
              <a:t>Aggregation and Bootstrap CI</a:t>
            </a:r>
          </a:p>
        </p:txBody>
      </p:sp>
    </p:spTree>
    <p:extLst>
      <p:ext uri="{BB962C8B-B14F-4D97-AF65-F5344CB8AC3E}">
        <p14:creationId xmlns:p14="http://schemas.microsoft.com/office/powerpoint/2010/main" val="81472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1E33-F6BA-08AC-20B7-47D8E16F0D9C}"/>
              </a:ext>
            </a:extLst>
          </p:cNvPr>
          <p:cNvSpPr>
            <a:spLocks noGrp="1"/>
          </p:cNvSpPr>
          <p:nvPr>
            <p:ph type="title"/>
          </p:nvPr>
        </p:nvSpPr>
        <p:spPr>
          <a:xfrm>
            <a:off x="362262" y="269825"/>
            <a:ext cx="11467476" cy="1663907"/>
          </a:xfrm>
        </p:spPr>
        <p:txBody>
          <a:bodyPr>
            <a:normAutofit/>
          </a:bodyPr>
          <a:lstStyle/>
          <a:p>
            <a:pPr algn="ctr"/>
            <a:r>
              <a:rPr lang="en-US" dirty="0"/>
              <a:t>Aggregation and bootstrap Confidence Intervals </a:t>
            </a:r>
            <a:br>
              <a:rPr lang="en-US" dirty="0"/>
            </a:br>
            <a:r>
              <a:rPr lang="en-US" dirty="0"/>
              <a:t>of the scale separation and continuous statistics</a:t>
            </a:r>
          </a:p>
        </p:txBody>
      </p:sp>
      <p:sp>
        <p:nvSpPr>
          <p:cNvPr id="4" name="TextBox 3">
            <a:extLst>
              <a:ext uri="{FF2B5EF4-FFF2-40B4-BE49-F238E27FC236}">
                <a16:creationId xmlns:a16="http://schemas.microsoft.com/office/drawing/2014/main" id="{32029213-8489-3CA0-620A-57ADD77ADBE6}"/>
              </a:ext>
            </a:extLst>
          </p:cNvPr>
          <p:cNvSpPr txBox="1"/>
          <p:nvPr/>
        </p:nvSpPr>
        <p:spPr>
          <a:xfrm>
            <a:off x="494677" y="2473378"/>
            <a:ext cx="5406452" cy="1569660"/>
          </a:xfrm>
          <a:prstGeom prst="rect">
            <a:avLst/>
          </a:prstGeom>
          <a:noFill/>
        </p:spPr>
        <p:txBody>
          <a:bodyPr wrap="square">
            <a:spAutoFit/>
          </a:bodyPr>
          <a:lstStyle/>
          <a:p>
            <a:pPr marL="342900" indent="-342900">
              <a:buFont typeface="Arial" panose="020B0604020202020204" pitchFamily="34" charset="0"/>
              <a:buChar char="•"/>
            </a:pPr>
            <a:r>
              <a:rPr lang="en-US" sz="2400" dirty="0"/>
              <a:t>Results are aggregated on 50 cases of intense precipitation in 2010-2014.</a:t>
            </a:r>
          </a:p>
          <a:p>
            <a:pPr marL="342900" indent="-342900">
              <a:buFont typeface="Arial" panose="020B0604020202020204" pitchFamily="34" charset="0"/>
              <a:buChar char="•"/>
            </a:pPr>
            <a:r>
              <a:rPr lang="en-US" sz="2400" dirty="0"/>
              <a:t>90% bootstrap confidence intervals for these aggregated 50 cases are shown.</a:t>
            </a:r>
          </a:p>
        </p:txBody>
      </p:sp>
      <p:pic>
        <p:nvPicPr>
          <p:cNvPr id="10" name="Picture 9">
            <a:extLst>
              <a:ext uri="{FF2B5EF4-FFF2-40B4-BE49-F238E27FC236}">
                <a16:creationId xmlns:a16="http://schemas.microsoft.com/office/drawing/2014/main" id="{7A0F34C1-2177-08E9-7419-2DE935CE8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873" y="2488368"/>
            <a:ext cx="4986729" cy="3740047"/>
          </a:xfrm>
          <a:prstGeom prst="rect">
            <a:avLst/>
          </a:prstGeom>
        </p:spPr>
      </p:pic>
      <p:cxnSp>
        <p:nvCxnSpPr>
          <p:cNvPr id="12" name="Straight Arrow Connector 11">
            <a:extLst>
              <a:ext uri="{FF2B5EF4-FFF2-40B4-BE49-F238E27FC236}">
                <a16:creationId xmlns:a16="http://schemas.microsoft.com/office/drawing/2014/main" id="{86B139CB-B095-6370-D754-027BF5B52339}"/>
              </a:ext>
            </a:extLst>
          </p:cNvPr>
          <p:cNvCxnSpPr/>
          <p:nvPr/>
        </p:nvCxnSpPr>
        <p:spPr>
          <a:xfrm>
            <a:off x="8304556" y="3057992"/>
            <a:ext cx="0" cy="59960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305352-6EE0-B865-9577-924FD7DD834C}"/>
              </a:ext>
            </a:extLst>
          </p:cNvPr>
          <p:cNvSpPr txBox="1"/>
          <p:nvPr/>
        </p:nvSpPr>
        <p:spPr>
          <a:xfrm>
            <a:off x="7030396" y="3141952"/>
            <a:ext cx="1274160" cy="461665"/>
          </a:xfrm>
          <a:prstGeom prst="rect">
            <a:avLst/>
          </a:prstGeom>
          <a:noFill/>
        </p:spPr>
        <p:txBody>
          <a:bodyPr wrap="square" rtlCol="0">
            <a:spAutoFit/>
          </a:bodyPr>
          <a:lstStyle/>
          <a:p>
            <a:r>
              <a:rPr lang="en-US" sz="2400" b="1" dirty="0">
                <a:solidFill>
                  <a:srgbClr val="FF0000"/>
                </a:solidFill>
              </a:rPr>
              <a:t>90% CI</a:t>
            </a:r>
          </a:p>
        </p:txBody>
      </p:sp>
      <p:cxnSp>
        <p:nvCxnSpPr>
          <p:cNvPr id="14" name="Straight Arrow Connector 13">
            <a:extLst>
              <a:ext uri="{FF2B5EF4-FFF2-40B4-BE49-F238E27FC236}">
                <a16:creationId xmlns:a16="http://schemas.microsoft.com/office/drawing/2014/main" id="{52B05BAB-FF32-AE2D-A125-3224BC94A301}"/>
              </a:ext>
            </a:extLst>
          </p:cNvPr>
          <p:cNvCxnSpPr>
            <a:cxnSpLocks/>
          </p:cNvCxnSpPr>
          <p:nvPr/>
        </p:nvCxnSpPr>
        <p:spPr>
          <a:xfrm>
            <a:off x="8751762" y="2833142"/>
            <a:ext cx="0" cy="71051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864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F2E48-5CC0-98C8-3C83-78C2398A76F5}"/>
              </a:ext>
            </a:extLst>
          </p:cNvPr>
          <p:cNvPicPr>
            <a:picLocks noChangeAspect="1"/>
          </p:cNvPicPr>
          <p:nvPr/>
        </p:nvPicPr>
        <p:blipFill>
          <a:blip r:embed="rId2"/>
          <a:stretch>
            <a:fillRect/>
          </a:stretch>
        </p:blipFill>
        <p:spPr>
          <a:xfrm>
            <a:off x="9119640" y="1526306"/>
            <a:ext cx="2067912" cy="4135824"/>
          </a:xfrm>
          <a:prstGeom prst="rect">
            <a:avLst/>
          </a:prstGeom>
        </p:spPr>
      </p:pic>
      <p:sp>
        <p:nvSpPr>
          <p:cNvPr id="4" name="Title 3">
            <a:extLst>
              <a:ext uri="{FF2B5EF4-FFF2-40B4-BE49-F238E27FC236}">
                <a16:creationId xmlns:a16="http://schemas.microsoft.com/office/drawing/2014/main" id="{CFC67674-48ED-BD85-C55B-10762347BE47}"/>
              </a:ext>
            </a:extLst>
          </p:cNvPr>
          <p:cNvSpPr>
            <a:spLocks noGrp="1"/>
          </p:cNvSpPr>
          <p:nvPr>
            <p:ph type="title"/>
          </p:nvPr>
        </p:nvSpPr>
        <p:spPr>
          <a:xfrm>
            <a:off x="838200" y="216350"/>
            <a:ext cx="10515600" cy="774127"/>
          </a:xfrm>
        </p:spPr>
        <p:txBody>
          <a:bodyPr/>
          <a:lstStyle/>
          <a:p>
            <a:pPr algn="ctr"/>
            <a:r>
              <a:rPr lang="en-US" dirty="0"/>
              <a:t>Aggregation is </a:t>
            </a:r>
            <a:r>
              <a:rPr lang="en-US" b="1" u="sng" dirty="0"/>
              <a:t>not </a:t>
            </a:r>
            <a:r>
              <a:rPr lang="en-US" dirty="0"/>
              <a:t>equivalent to averaging</a:t>
            </a:r>
          </a:p>
        </p:txBody>
      </p:sp>
      <p:pic>
        <p:nvPicPr>
          <p:cNvPr id="6" name="Picture 5">
            <a:extLst>
              <a:ext uri="{FF2B5EF4-FFF2-40B4-BE49-F238E27FC236}">
                <a16:creationId xmlns:a16="http://schemas.microsoft.com/office/drawing/2014/main" id="{E38F51EF-BB68-26B2-953E-02D7DC7F80D5}"/>
              </a:ext>
            </a:extLst>
          </p:cNvPr>
          <p:cNvPicPr>
            <a:picLocks noChangeAspect="1"/>
          </p:cNvPicPr>
          <p:nvPr/>
        </p:nvPicPr>
        <p:blipFill>
          <a:blip r:embed="rId3"/>
          <a:stretch>
            <a:fillRect/>
          </a:stretch>
        </p:blipFill>
        <p:spPr>
          <a:xfrm>
            <a:off x="1110315" y="1513805"/>
            <a:ext cx="8271645" cy="4135823"/>
          </a:xfrm>
          <a:prstGeom prst="rect">
            <a:avLst/>
          </a:prstGeom>
        </p:spPr>
      </p:pic>
      <p:sp>
        <p:nvSpPr>
          <p:cNvPr id="7" name="TextBox 6">
            <a:extLst>
              <a:ext uri="{FF2B5EF4-FFF2-40B4-BE49-F238E27FC236}">
                <a16:creationId xmlns:a16="http://schemas.microsoft.com/office/drawing/2014/main" id="{8E0CA622-1430-37CA-7FCC-ABCB9BBA3DBA}"/>
              </a:ext>
            </a:extLst>
          </p:cNvPr>
          <p:cNvSpPr txBox="1"/>
          <p:nvPr/>
        </p:nvSpPr>
        <p:spPr>
          <a:xfrm>
            <a:off x="230264" y="5470304"/>
            <a:ext cx="11961736" cy="1323439"/>
          </a:xfrm>
          <a:prstGeom prst="rect">
            <a:avLst/>
          </a:prstGeom>
          <a:noFill/>
        </p:spPr>
        <p:txBody>
          <a:bodyPr wrap="square" rtlCol="0">
            <a:spAutoFit/>
          </a:bodyPr>
          <a:lstStyle/>
          <a:p>
            <a:r>
              <a:rPr lang="en-CA" sz="2000" dirty="0">
                <a:effectLst/>
                <a:latin typeface="Helvetica" pitchFamily="2" charset="0"/>
              </a:rPr>
              <a:t>Example1: the aggregated correlation is different than averaging the correlations of individual days </a:t>
            </a:r>
          </a:p>
          <a:p>
            <a:r>
              <a:rPr lang="en-CA" sz="2000" dirty="0">
                <a:effectLst/>
                <a:latin typeface="Helvetica" pitchFamily="2" charset="0"/>
              </a:rPr>
              <a:t>Example2: the aggregated MSE is equivalent to averaging the MSE of the individual days provided they </a:t>
            </a:r>
            <a:r>
              <a:rPr lang="en-CA" sz="2000" dirty="0">
                <a:latin typeface="Helvetica" pitchFamily="2" charset="0"/>
              </a:rPr>
              <a:t>were evaluated over the </a:t>
            </a:r>
            <a:r>
              <a:rPr lang="en-CA" sz="2000" dirty="0">
                <a:effectLst/>
                <a:latin typeface="Helvetica" pitchFamily="2" charset="0"/>
              </a:rPr>
              <a:t>same sample size; otherwise a weighted mean ought to be used, with weights proportional to the different sample sizes (e.g. number of stations reporting each day).</a:t>
            </a:r>
          </a:p>
        </p:txBody>
      </p:sp>
      <p:sp>
        <p:nvSpPr>
          <p:cNvPr id="9" name="TextBox 8">
            <a:extLst>
              <a:ext uri="{FF2B5EF4-FFF2-40B4-BE49-F238E27FC236}">
                <a16:creationId xmlns:a16="http://schemas.microsoft.com/office/drawing/2014/main" id="{DA335B5F-9F57-8BD5-F589-E71018502EC4}"/>
              </a:ext>
            </a:extLst>
          </p:cNvPr>
          <p:cNvSpPr txBox="1"/>
          <p:nvPr/>
        </p:nvSpPr>
        <p:spPr>
          <a:xfrm>
            <a:off x="838200" y="990477"/>
            <a:ext cx="10515600" cy="830997"/>
          </a:xfrm>
          <a:prstGeom prst="rect">
            <a:avLst/>
          </a:prstGeom>
          <a:solidFill>
            <a:srgbClr val="FFFF00"/>
          </a:solidFill>
          <a:ln w="19050">
            <a:solidFill>
              <a:schemeClr val="tx1"/>
            </a:solidFill>
          </a:ln>
        </p:spPr>
        <p:txBody>
          <a:bodyPr wrap="square">
            <a:spAutoFit/>
          </a:bodyPr>
          <a:lstStyle/>
          <a:p>
            <a:r>
              <a:rPr lang="en-CA" sz="2400" dirty="0">
                <a:effectLst/>
                <a:latin typeface="Helvetica" pitchFamily="2" charset="0"/>
              </a:rPr>
              <a:t>The aggregated score is the score obtained by pulling all the data together, for all cases, prior to evaluating the score itself.</a:t>
            </a:r>
          </a:p>
        </p:txBody>
      </p:sp>
      <p:sp>
        <p:nvSpPr>
          <p:cNvPr id="10" name="&quot;No&quot; Symbol 9">
            <a:extLst>
              <a:ext uri="{FF2B5EF4-FFF2-40B4-BE49-F238E27FC236}">
                <a16:creationId xmlns:a16="http://schemas.microsoft.com/office/drawing/2014/main" id="{14B1CB84-B95D-B941-4EBD-E58C4E929EC1}"/>
              </a:ext>
            </a:extLst>
          </p:cNvPr>
          <p:cNvSpPr/>
          <p:nvPr/>
        </p:nvSpPr>
        <p:spPr>
          <a:xfrm>
            <a:off x="9579492" y="2393793"/>
            <a:ext cx="1487875" cy="1379095"/>
          </a:xfrm>
          <a:prstGeom prst="noSmoking">
            <a:avLst>
              <a:gd name="adj" fmla="val 83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49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9A0-A8DD-9DCF-7F1D-A7D6F2BCCADC}"/>
              </a:ext>
            </a:extLst>
          </p:cNvPr>
          <p:cNvSpPr>
            <a:spLocks noGrp="1"/>
          </p:cNvSpPr>
          <p:nvPr>
            <p:ph type="title"/>
          </p:nvPr>
        </p:nvSpPr>
        <p:spPr>
          <a:xfrm>
            <a:off x="227214" y="246449"/>
            <a:ext cx="2869276" cy="472210"/>
          </a:xfrm>
        </p:spPr>
        <p:txBody>
          <a:bodyPr>
            <a:normAutofit fontScale="90000"/>
          </a:bodyPr>
          <a:lstStyle/>
          <a:p>
            <a:pPr algn="ctr"/>
            <a:r>
              <a:rPr lang="en-US" b="1" dirty="0"/>
              <a:t>Data</a:t>
            </a:r>
          </a:p>
        </p:txBody>
      </p:sp>
      <p:pic>
        <p:nvPicPr>
          <p:cNvPr id="4" name="Picture 3">
            <a:extLst>
              <a:ext uri="{FF2B5EF4-FFF2-40B4-BE49-F238E27FC236}">
                <a16:creationId xmlns:a16="http://schemas.microsoft.com/office/drawing/2014/main" id="{15FB97BE-8724-FC68-BCE5-76788A55BD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8218" y="346356"/>
            <a:ext cx="8556567" cy="6417426"/>
          </a:xfrm>
          <a:prstGeom prst="rect">
            <a:avLst/>
          </a:prstGeom>
        </p:spPr>
      </p:pic>
      <p:sp>
        <p:nvSpPr>
          <p:cNvPr id="5" name="TextBox 4">
            <a:extLst>
              <a:ext uri="{FF2B5EF4-FFF2-40B4-BE49-F238E27FC236}">
                <a16:creationId xmlns:a16="http://schemas.microsoft.com/office/drawing/2014/main" id="{6938BAE0-0355-08ED-29C4-F87FBDF561B4}"/>
              </a:ext>
            </a:extLst>
          </p:cNvPr>
          <p:cNvSpPr txBox="1"/>
          <p:nvPr/>
        </p:nvSpPr>
        <p:spPr>
          <a:xfrm>
            <a:off x="221130" y="856129"/>
            <a:ext cx="3181004" cy="5078313"/>
          </a:xfrm>
          <a:prstGeom prst="rect">
            <a:avLst/>
          </a:prstGeom>
          <a:noFill/>
        </p:spPr>
        <p:txBody>
          <a:bodyPr wrap="square" rtlCol="0">
            <a:spAutoFit/>
          </a:bodyPr>
          <a:lstStyle/>
          <a:p>
            <a:r>
              <a:rPr lang="en-US" sz="2000" dirty="0">
                <a:solidFill>
                  <a:srgbClr val="FF0000"/>
                </a:solidFill>
              </a:rPr>
              <a:t>COSMO-REA6</a:t>
            </a:r>
            <a:r>
              <a:rPr lang="en-US" sz="2000" dirty="0"/>
              <a:t>: high resolution (6km) regional reanalysis</a:t>
            </a:r>
          </a:p>
          <a:p>
            <a:r>
              <a:rPr lang="en-US" sz="2000" dirty="0">
                <a:solidFill>
                  <a:srgbClr val="0432FF"/>
                </a:solidFill>
              </a:rPr>
              <a:t>ECMWF-ERA5</a:t>
            </a:r>
            <a:r>
              <a:rPr lang="en-US" sz="2000" dirty="0"/>
              <a:t> reanalysis:</a:t>
            </a:r>
          </a:p>
          <a:p>
            <a:pPr marL="342900" indent="-342900">
              <a:buFont typeface="Arial" panose="020B0604020202020204" pitchFamily="34" charset="0"/>
              <a:buChar char="•"/>
            </a:pPr>
            <a:r>
              <a:rPr lang="en-US" sz="2000" dirty="0"/>
              <a:t>High resolution (31km) control (EA-HRES)</a:t>
            </a:r>
          </a:p>
          <a:p>
            <a:pPr marL="342900" indent="-342900">
              <a:buFont typeface="Arial" panose="020B0604020202020204" pitchFamily="34" charset="0"/>
              <a:buChar char="•"/>
            </a:pPr>
            <a:r>
              <a:rPr lang="en-US" sz="2000" dirty="0"/>
              <a:t>10 member ensemble (EA-EDA) with reduced resolution (62 km)</a:t>
            </a:r>
          </a:p>
          <a:p>
            <a:endParaRPr lang="en-US" sz="2000" dirty="0"/>
          </a:p>
          <a:p>
            <a:r>
              <a:rPr lang="en-US" sz="2000" dirty="0"/>
              <a:t>24h </a:t>
            </a:r>
            <a:r>
              <a:rPr lang="en-US" sz="2000" dirty="0" err="1"/>
              <a:t>accum</a:t>
            </a:r>
            <a:r>
              <a:rPr lang="en-US" sz="2000" dirty="0"/>
              <a:t>. precipitation fields are decomposed into the sum </a:t>
            </a:r>
            <a:r>
              <a:rPr lang="en-CA" sz="2000" dirty="0">
                <a:effectLst/>
              </a:rPr>
              <a:t>of components on different spatial scales by using a 2D </a:t>
            </a:r>
            <a:r>
              <a:rPr lang="en-CA" sz="2000" dirty="0" err="1">
                <a:effectLst/>
              </a:rPr>
              <a:t>Haar</a:t>
            </a:r>
            <a:r>
              <a:rPr lang="en-CA" sz="2000" dirty="0">
                <a:effectLst/>
              </a:rPr>
              <a:t> discrete wavelet transform.</a:t>
            </a:r>
            <a:endParaRPr lang="en-US" sz="2000" dirty="0"/>
          </a:p>
        </p:txBody>
      </p:sp>
      <p:sp>
        <p:nvSpPr>
          <p:cNvPr id="7" name="TextBox 6">
            <a:extLst>
              <a:ext uri="{FF2B5EF4-FFF2-40B4-BE49-F238E27FC236}">
                <a16:creationId xmlns:a16="http://schemas.microsoft.com/office/drawing/2014/main" id="{FB5FAF22-C896-DD51-1AD8-BF3BE7A2F0FE}"/>
              </a:ext>
            </a:extLst>
          </p:cNvPr>
          <p:cNvSpPr txBox="1"/>
          <p:nvPr/>
        </p:nvSpPr>
        <p:spPr>
          <a:xfrm>
            <a:off x="3419730" y="3093404"/>
            <a:ext cx="2869276" cy="461665"/>
          </a:xfrm>
          <a:prstGeom prst="rect">
            <a:avLst/>
          </a:prstGeom>
          <a:noFill/>
        </p:spPr>
        <p:txBody>
          <a:bodyPr wrap="square">
            <a:spAutoFit/>
          </a:bodyPr>
          <a:lstStyle/>
          <a:p>
            <a:r>
              <a:rPr lang="en-US" sz="2400" dirty="0">
                <a:solidFill>
                  <a:srgbClr val="FF0000"/>
                </a:solidFill>
              </a:rPr>
              <a:t>COSMO-REA6</a:t>
            </a:r>
          </a:p>
        </p:txBody>
      </p:sp>
      <p:sp>
        <p:nvSpPr>
          <p:cNvPr id="8" name="TextBox 7">
            <a:extLst>
              <a:ext uri="{FF2B5EF4-FFF2-40B4-BE49-F238E27FC236}">
                <a16:creationId xmlns:a16="http://schemas.microsoft.com/office/drawing/2014/main" id="{1F74C643-64B3-897B-6AA5-7C53E367E09B}"/>
              </a:ext>
            </a:extLst>
          </p:cNvPr>
          <p:cNvSpPr txBox="1"/>
          <p:nvPr/>
        </p:nvSpPr>
        <p:spPr>
          <a:xfrm>
            <a:off x="7798144" y="3093403"/>
            <a:ext cx="2869276" cy="461665"/>
          </a:xfrm>
          <a:prstGeom prst="rect">
            <a:avLst/>
          </a:prstGeom>
          <a:noFill/>
        </p:spPr>
        <p:txBody>
          <a:bodyPr wrap="square">
            <a:spAutoFit/>
          </a:bodyPr>
          <a:lstStyle/>
          <a:p>
            <a:r>
              <a:rPr lang="en-US" sz="2400" dirty="0">
                <a:solidFill>
                  <a:srgbClr val="FF0000"/>
                </a:solidFill>
              </a:rPr>
              <a:t>Control EA-HRES</a:t>
            </a:r>
          </a:p>
        </p:txBody>
      </p:sp>
      <p:sp>
        <p:nvSpPr>
          <p:cNvPr id="9" name="TextBox 8">
            <a:extLst>
              <a:ext uri="{FF2B5EF4-FFF2-40B4-BE49-F238E27FC236}">
                <a16:creationId xmlns:a16="http://schemas.microsoft.com/office/drawing/2014/main" id="{F11D78BE-8B2B-7F7B-2254-AB20B0626373}"/>
              </a:ext>
            </a:extLst>
          </p:cNvPr>
          <p:cNvSpPr txBox="1"/>
          <p:nvPr/>
        </p:nvSpPr>
        <p:spPr>
          <a:xfrm>
            <a:off x="3420387" y="5911332"/>
            <a:ext cx="4277684" cy="830997"/>
          </a:xfrm>
          <a:prstGeom prst="rect">
            <a:avLst/>
          </a:prstGeom>
          <a:noFill/>
        </p:spPr>
        <p:txBody>
          <a:bodyPr wrap="square">
            <a:spAutoFit/>
          </a:bodyPr>
          <a:lstStyle/>
          <a:p>
            <a:r>
              <a:rPr lang="en-US" sz="2400" dirty="0">
                <a:solidFill>
                  <a:srgbClr val="FF0000"/>
                </a:solidFill>
              </a:rPr>
              <a:t>Ensemble mean </a:t>
            </a:r>
          </a:p>
          <a:p>
            <a:r>
              <a:rPr lang="en-US" sz="2400" dirty="0">
                <a:solidFill>
                  <a:srgbClr val="FF0000"/>
                </a:solidFill>
              </a:rPr>
              <a:t>(EA-EDA-mean)</a:t>
            </a:r>
          </a:p>
        </p:txBody>
      </p:sp>
      <p:sp>
        <p:nvSpPr>
          <p:cNvPr id="10" name="TextBox 9">
            <a:extLst>
              <a:ext uri="{FF2B5EF4-FFF2-40B4-BE49-F238E27FC236}">
                <a16:creationId xmlns:a16="http://schemas.microsoft.com/office/drawing/2014/main" id="{8DEFAE6A-CC8C-87EE-C502-C3625D519C97}"/>
              </a:ext>
            </a:extLst>
          </p:cNvPr>
          <p:cNvSpPr txBox="1"/>
          <p:nvPr/>
        </p:nvSpPr>
        <p:spPr>
          <a:xfrm>
            <a:off x="7685910" y="5911479"/>
            <a:ext cx="2397210" cy="830997"/>
          </a:xfrm>
          <a:prstGeom prst="rect">
            <a:avLst/>
          </a:prstGeom>
          <a:noFill/>
        </p:spPr>
        <p:txBody>
          <a:bodyPr wrap="square">
            <a:spAutoFit/>
          </a:bodyPr>
          <a:lstStyle/>
          <a:p>
            <a:r>
              <a:rPr lang="en-US" sz="2400" dirty="0">
                <a:solidFill>
                  <a:srgbClr val="FF0000"/>
                </a:solidFill>
              </a:rPr>
              <a:t>Ensemble spread </a:t>
            </a:r>
          </a:p>
          <a:p>
            <a:r>
              <a:rPr lang="en-US" sz="2400" dirty="0">
                <a:solidFill>
                  <a:srgbClr val="FF0000"/>
                </a:solidFill>
              </a:rPr>
              <a:t>(90</a:t>
            </a:r>
            <a:r>
              <a:rPr lang="en-US" sz="2400" baseline="30000" dirty="0">
                <a:solidFill>
                  <a:srgbClr val="FF0000"/>
                </a:solidFill>
              </a:rPr>
              <a:t>th</a:t>
            </a:r>
            <a:r>
              <a:rPr lang="en-US" sz="2400" dirty="0">
                <a:solidFill>
                  <a:srgbClr val="FF0000"/>
                </a:solidFill>
              </a:rPr>
              <a:t> – 10</a:t>
            </a:r>
            <a:r>
              <a:rPr lang="en-US" sz="2400" baseline="30000" dirty="0">
                <a:solidFill>
                  <a:srgbClr val="FF0000"/>
                </a:solidFill>
              </a:rPr>
              <a:t>th</a:t>
            </a:r>
            <a:r>
              <a:rPr lang="en-US" sz="2400" dirty="0">
                <a:solidFill>
                  <a:srgbClr val="FF0000"/>
                </a:solidFill>
              </a:rPr>
              <a:t> %tile)</a:t>
            </a:r>
          </a:p>
        </p:txBody>
      </p:sp>
      <p:sp>
        <p:nvSpPr>
          <p:cNvPr id="11" name="TextBox 10">
            <a:extLst>
              <a:ext uri="{FF2B5EF4-FFF2-40B4-BE49-F238E27FC236}">
                <a16:creationId xmlns:a16="http://schemas.microsoft.com/office/drawing/2014/main" id="{8DD93504-C4B6-63BB-672D-B74DB47C7596}"/>
              </a:ext>
            </a:extLst>
          </p:cNvPr>
          <p:cNvSpPr txBox="1"/>
          <p:nvPr/>
        </p:nvSpPr>
        <p:spPr>
          <a:xfrm>
            <a:off x="5486396" y="61783"/>
            <a:ext cx="4423719" cy="369332"/>
          </a:xfrm>
          <a:prstGeom prst="rect">
            <a:avLst/>
          </a:prstGeom>
          <a:noFill/>
        </p:spPr>
        <p:txBody>
          <a:bodyPr wrap="square" rtlCol="0">
            <a:spAutoFit/>
          </a:bodyPr>
          <a:lstStyle/>
          <a:p>
            <a:pPr algn="ctr"/>
            <a:r>
              <a:rPr lang="en-US" dirty="0">
                <a:solidFill>
                  <a:srgbClr val="FF0000"/>
                </a:solidFill>
              </a:rPr>
              <a:t>Case study 2011-08-29</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56EE44F-2955-A52D-32A7-2AB277382E2C}"/>
                  </a:ext>
                </a:extLst>
              </p:cNvPr>
              <p:cNvSpPr txBox="1"/>
              <p:nvPr/>
            </p:nvSpPr>
            <p:spPr>
              <a:xfrm>
                <a:off x="140418" y="5833005"/>
                <a:ext cx="2801699" cy="778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𝑍</m:t>
                      </m:r>
                      <m:r>
                        <a:rPr lang="en-CA" sz="2000" b="0" i="1" smtClean="0">
                          <a:latin typeface="Cambria Math" panose="02040503050406030204" pitchFamily="18" charset="0"/>
                        </a:rPr>
                        <m:t>=</m:t>
                      </m:r>
                      <m:nary>
                        <m:naryPr>
                          <m:chr m:val="∑"/>
                          <m:supHide m:val="on"/>
                          <m:ctrlPr>
                            <a:rPr lang="en-CA" sz="2000" b="0" i="1" smtClean="0">
                              <a:latin typeface="Cambria Math" panose="02040503050406030204" pitchFamily="18" charset="0"/>
                            </a:rPr>
                          </m:ctrlPr>
                        </m:naryPr>
                        <m:sub>
                          <m:r>
                            <m:rPr>
                              <m:brk m:alnAt="7"/>
                            </m:rPr>
                            <a:rPr lang="en-CA" sz="2000" b="0" i="1" smtClean="0">
                              <a:latin typeface="Cambria Math" panose="02040503050406030204" pitchFamily="18" charset="0"/>
                            </a:rPr>
                            <m:t>𝑖</m:t>
                          </m:r>
                          <m:r>
                            <a:rPr lang="en-CA" sz="2000" b="0" i="1" smtClean="0">
                              <a:latin typeface="Cambria Math" panose="02040503050406030204" pitchFamily="18" charset="0"/>
                            </a:rPr>
                            <m:t>=1, …, </m:t>
                          </m:r>
                          <m:r>
                            <a:rPr lang="en-CA" sz="2000" b="0" i="1" smtClean="0">
                              <a:latin typeface="Cambria Math" panose="02040503050406030204" pitchFamily="18" charset="0"/>
                            </a:rPr>
                            <m:t>𝐽</m:t>
                          </m:r>
                        </m:sub>
                        <m:sup/>
                        <m:e>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𝑍</m:t>
                              </m:r>
                            </m:e>
                            <m:sub>
                              <m:r>
                                <a:rPr lang="en-CA" sz="2000" b="0" i="1" smtClean="0">
                                  <a:latin typeface="Cambria Math" panose="02040503050406030204" pitchFamily="18" charset="0"/>
                                </a:rPr>
                                <m:t>𝑗</m:t>
                              </m:r>
                            </m:sub>
                          </m:sSub>
                        </m:e>
                      </m:nary>
                      <m:r>
                        <a:rPr lang="en-CA" sz="2000" b="0" i="1" smtClean="0">
                          <a:latin typeface="Cambria Math" panose="02040503050406030204" pitchFamily="18" charset="0"/>
                        </a:rPr>
                        <m:t>+</m:t>
                      </m:r>
                      <m:r>
                        <a:rPr lang="en-CA" sz="2000" b="0" i="1" smtClean="0">
                          <a:latin typeface="Cambria Math" panose="02040503050406030204" pitchFamily="18" charset="0"/>
                        </a:rPr>
                        <m:t>𝐸</m:t>
                      </m:r>
                      <m:r>
                        <a:rPr lang="en-CA" sz="2000" b="0" i="1" smtClean="0">
                          <a:latin typeface="Cambria Math" panose="02040503050406030204" pitchFamily="18" charset="0"/>
                        </a:rPr>
                        <m:t>(</m:t>
                      </m:r>
                      <m:r>
                        <a:rPr lang="en-CA" sz="2000" b="0" i="1" smtClean="0">
                          <a:latin typeface="Cambria Math" panose="02040503050406030204" pitchFamily="18" charset="0"/>
                        </a:rPr>
                        <m:t>𝑍</m:t>
                      </m:r>
                      <m:r>
                        <a:rPr lang="en-CA" sz="2000" b="0" i="1" smtClean="0">
                          <a:latin typeface="Cambria Math" panose="02040503050406030204" pitchFamily="18" charset="0"/>
                        </a:rPr>
                        <m:t>)</m:t>
                      </m:r>
                    </m:oMath>
                  </m:oMathPara>
                </a14:m>
                <a:endParaRPr lang="en-US" sz="2000" dirty="0"/>
              </a:p>
            </p:txBody>
          </p:sp>
        </mc:Choice>
        <mc:Fallback xmlns="">
          <p:sp>
            <p:nvSpPr>
              <p:cNvPr id="3" name="TextBox 2">
                <a:extLst>
                  <a:ext uri="{FF2B5EF4-FFF2-40B4-BE49-F238E27FC236}">
                    <a16:creationId xmlns:a16="http://schemas.microsoft.com/office/drawing/2014/main" id="{C56EE44F-2955-A52D-32A7-2AB277382E2C}"/>
                  </a:ext>
                </a:extLst>
              </p:cNvPr>
              <p:cNvSpPr txBox="1">
                <a:spLocks noRot="1" noChangeAspect="1" noMove="1" noResize="1" noEditPoints="1" noAdjustHandles="1" noChangeArrowheads="1" noChangeShapeType="1" noTextEdit="1"/>
              </p:cNvSpPr>
              <p:nvPr/>
            </p:nvSpPr>
            <p:spPr>
              <a:xfrm>
                <a:off x="140418" y="5833005"/>
                <a:ext cx="2801699" cy="778546"/>
              </a:xfrm>
              <a:prstGeom prst="rect">
                <a:avLst/>
              </a:prstGeom>
              <a:blipFill>
                <a:blip r:embed="rId6"/>
                <a:stretch>
                  <a:fillRect l="-1810" t="-140323" b="-190323"/>
                </a:stretch>
              </a:blipFill>
            </p:spPr>
            <p:txBody>
              <a:bodyPr/>
              <a:lstStyle/>
              <a:p>
                <a:r>
                  <a:rPr lang="en-US">
                    <a:noFill/>
                  </a:rPr>
                  <a:t> </a:t>
                </a:r>
              </a:p>
            </p:txBody>
          </p:sp>
        </mc:Fallback>
      </mc:AlternateContent>
      <p:pic>
        <p:nvPicPr>
          <p:cNvPr id="6" name="Audio Recording Mar 28, 2023 at 11:38:27 AM">
            <a:hlinkClick r:id="" action="ppaction://media"/>
            <a:extLst>
              <a:ext uri="{FF2B5EF4-FFF2-40B4-BE49-F238E27FC236}">
                <a16:creationId xmlns:a16="http://schemas.microsoft.com/office/drawing/2014/main" id="{7DD921B5-3050-2F12-DE64-D533938943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903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5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C7746789-39E7-A50D-839C-22C79815E7A6}"/>
              </a:ext>
            </a:extLst>
          </p:cNvPr>
          <p:cNvSpPr/>
          <p:nvPr/>
        </p:nvSpPr>
        <p:spPr>
          <a:xfrm>
            <a:off x="5826189" y="3558369"/>
            <a:ext cx="1623922" cy="86887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600A0C-50DA-36AC-7E96-8534E9555840}"/>
              </a:ext>
            </a:extLst>
          </p:cNvPr>
          <p:cNvSpPr/>
          <p:nvPr/>
        </p:nvSpPr>
        <p:spPr>
          <a:xfrm>
            <a:off x="4899275" y="2933628"/>
            <a:ext cx="489695" cy="61816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9B5E1A-BAB2-3730-E27E-ADDCC2FDD362}"/>
              </a:ext>
            </a:extLst>
          </p:cNvPr>
          <p:cNvSpPr/>
          <p:nvPr/>
        </p:nvSpPr>
        <p:spPr>
          <a:xfrm>
            <a:off x="2528338" y="2796217"/>
            <a:ext cx="1026822" cy="86887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54BA8-6285-4246-006F-16927C06C346}"/>
              </a:ext>
            </a:extLst>
          </p:cNvPr>
          <p:cNvSpPr>
            <a:spLocks noGrp="1"/>
          </p:cNvSpPr>
          <p:nvPr>
            <p:ph type="title"/>
          </p:nvPr>
        </p:nvSpPr>
        <p:spPr>
          <a:xfrm>
            <a:off x="699541" y="227012"/>
            <a:ext cx="10528092" cy="942221"/>
          </a:xfrm>
        </p:spPr>
        <p:txBody>
          <a:bodyPr/>
          <a:lstStyle/>
          <a:p>
            <a:pPr algn="ctr"/>
            <a:r>
              <a:rPr lang="en-US" dirty="0"/>
              <a:t>Aggregation of the continuous scores</a:t>
            </a:r>
          </a:p>
        </p:txBody>
      </p:sp>
      <p:sp>
        <p:nvSpPr>
          <p:cNvPr id="4" name="TextBox 3">
            <a:extLst>
              <a:ext uri="{FF2B5EF4-FFF2-40B4-BE49-F238E27FC236}">
                <a16:creationId xmlns:a16="http://schemas.microsoft.com/office/drawing/2014/main" id="{0D83490A-44D1-848C-E624-25456D2BB242}"/>
              </a:ext>
            </a:extLst>
          </p:cNvPr>
          <p:cNvSpPr txBox="1"/>
          <p:nvPr/>
        </p:nvSpPr>
        <p:spPr>
          <a:xfrm>
            <a:off x="354768" y="1327722"/>
            <a:ext cx="10872865" cy="5262979"/>
          </a:xfrm>
          <a:prstGeom prst="rect">
            <a:avLst/>
          </a:prstGeom>
          <a:noFill/>
        </p:spPr>
        <p:txBody>
          <a:bodyPr wrap="square">
            <a:spAutoFit/>
          </a:bodyPr>
          <a:lstStyle/>
          <a:p>
            <a:r>
              <a:rPr lang="en-CA" sz="2400" dirty="0">
                <a:effectLst/>
                <a:latin typeface="Helvetica" pitchFamily="2" charset="0"/>
              </a:rPr>
              <a:t>All the continuous scores described in this study can be calculated from </a:t>
            </a:r>
            <a:r>
              <a:rPr lang="en-CA" sz="2400" b="1" dirty="0">
                <a:solidFill>
                  <a:schemeClr val="accent1">
                    <a:lumMod val="75000"/>
                  </a:schemeClr>
                </a:solidFill>
                <a:effectLst/>
                <a:latin typeface="Helvetica" pitchFamily="2" charset="0"/>
              </a:rPr>
              <a:t>five “atomic” statistics</a:t>
            </a:r>
            <a:r>
              <a:rPr lang="en-CA" sz="2400" dirty="0">
                <a:effectLst/>
                <a:latin typeface="Helvetica" pitchFamily="2" charset="0"/>
              </a:rPr>
              <a:t>: the forecast (Y) and observation (X) means, their energies (which are the means of the squared values) and the MSE:</a:t>
            </a:r>
          </a:p>
          <a:p>
            <a:endParaRPr lang="en-CA" sz="2400" dirty="0">
              <a:latin typeface="Helvetica" pitchFamily="2" charset="0"/>
            </a:endParaRPr>
          </a:p>
          <a:p>
            <a:endParaRPr lang="en-CA" sz="2400" dirty="0">
              <a:latin typeface="Helvetica" pitchFamily="2" charset="0"/>
            </a:endParaRPr>
          </a:p>
          <a:p>
            <a:endParaRPr lang="en-CA" sz="2400" dirty="0">
              <a:latin typeface="Helvetica" pitchFamily="2" charset="0"/>
            </a:endParaRPr>
          </a:p>
          <a:p>
            <a:endParaRPr lang="en-CA" sz="2400" dirty="0">
              <a:latin typeface="Helvetica" pitchFamily="2" charset="0"/>
            </a:endParaRPr>
          </a:p>
          <a:p>
            <a:endParaRPr lang="en-CA" sz="2400" dirty="0">
              <a:latin typeface="Helvetica" pitchFamily="2" charset="0"/>
            </a:endParaRPr>
          </a:p>
          <a:p>
            <a:endParaRPr lang="en-CA" sz="2400" dirty="0">
              <a:latin typeface="Helvetica" pitchFamily="2" charset="0"/>
            </a:endParaRPr>
          </a:p>
          <a:p>
            <a:pPr marL="400050" indent="-400050">
              <a:buAutoNum type="romanLcParenR"/>
            </a:pPr>
            <a:r>
              <a:rPr lang="en-CA" sz="2400" dirty="0">
                <a:latin typeface="Helvetica" pitchFamily="2" charset="0"/>
              </a:rPr>
              <a:t>W</a:t>
            </a:r>
            <a:r>
              <a:rPr lang="en-CA" sz="2400" dirty="0">
                <a:effectLst/>
                <a:latin typeface="Helvetica" pitchFamily="2" charset="0"/>
              </a:rPr>
              <a:t>e first aggregate the five atomic statistics over the 50 case studies, by averaging the forecast and observation means, energies and MSE</a:t>
            </a:r>
            <a:r>
              <a:rPr lang="en-CA" sz="2400" dirty="0">
                <a:latin typeface="Helvetica" pitchFamily="2" charset="0"/>
              </a:rPr>
              <a:t> </a:t>
            </a:r>
            <a:r>
              <a:rPr lang="en-CA" sz="2400" dirty="0">
                <a:effectLst/>
                <a:latin typeface="Helvetica" pitchFamily="2" charset="0"/>
              </a:rPr>
              <a:t>over the 50 cases [50 fields, they have all the same size];</a:t>
            </a:r>
          </a:p>
          <a:p>
            <a:pPr marL="400050" indent="-400050">
              <a:buAutoNum type="romanLcParenR"/>
            </a:pPr>
            <a:r>
              <a:rPr lang="en-CA" sz="2400" dirty="0">
                <a:latin typeface="Helvetica" pitchFamily="2" charset="0"/>
              </a:rPr>
              <a:t>Then, from </a:t>
            </a:r>
            <a:r>
              <a:rPr lang="en-CA" sz="2400" dirty="0">
                <a:effectLst/>
                <a:latin typeface="Helvetica" pitchFamily="2" charset="0"/>
              </a:rPr>
              <a:t>these aggregated atomic statistics we evaluate all the other aggregated statistics (aggregated over </a:t>
            </a:r>
            <a:r>
              <a:rPr lang="en-CA" sz="2400">
                <a:effectLst/>
                <a:latin typeface="Helvetica" pitchFamily="2" charset="0"/>
              </a:rPr>
              <a:t>the 50 </a:t>
            </a:r>
            <a:r>
              <a:rPr lang="en-CA" sz="2400" dirty="0">
                <a:effectLst/>
                <a:latin typeface="Helvetica" pitchFamily="2" charset="0"/>
              </a:rPr>
              <a:t>case studies).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8F6EE8-5D9C-3B85-B530-A87ABFCDDE83}"/>
                  </a:ext>
                </a:extLst>
              </p:cNvPr>
              <p:cNvSpPr txBox="1"/>
              <p:nvPr/>
            </p:nvSpPr>
            <p:spPr>
              <a:xfrm>
                <a:off x="964366" y="2983593"/>
                <a:ext cx="4537023" cy="463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𝐸𝑛</m:t>
                          </m:r>
                        </m:e>
                        <m:sup>
                          <m:r>
                            <a:rPr lang="en-CA" sz="2800" b="0" i="1" smtClean="0">
                              <a:latin typeface="Cambria Math" panose="02040503050406030204" pitchFamily="18" charset="0"/>
                            </a:rPr>
                            <m:t>2</m:t>
                          </m:r>
                        </m:sup>
                      </m:sSup>
                      <m:d>
                        <m:dPr>
                          <m:ctrlPr>
                            <a:rPr lang="en-CA" sz="2800" b="0" i="1" smtClean="0">
                              <a:latin typeface="Cambria Math" panose="02040503050406030204" pitchFamily="18" charset="0"/>
                            </a:rPr>
                          </m:ctrlPr>
                        </m:dPr>
                        <m:e>
                          <m:r>
                            <a:rPr lang="en-CA" sz="2800" b="0" i="1" smtClean="0">
                              <a:latin typeface="Cambria Math" panose="02040503050406030204" pitchFamily="18" charset="0"/>
                            </a:rPr>
                            <m:t>𝑌</m:t>
                          </m:r>
                        </m:e>
                      </m:d>
                      <m:r>
                        <a:rPr lang="en-CA" sz="2800" b="0" i="1" smtClean="0">
                          <a:latin typeface="Cambria Math" panose="02040503050406030204" pitchFamily="18" charset="0"/>
                        </a:rPr>
                        <m:t>=</m:t>
                      </m:r>
                      <m:acc>
                        <m:accPr>
                          <m:chr m:val="̅"/>
                          <m:ctrlPr>
                            <a:rPr lang="en-CA" sz="2800" b="0" i="1" smtClean="0">
                              <a:latin typeface="Cambria Math" panose="02040503050406030204" pitchFamily="18" charset="0"/>
                            </a:rPr>
                          </m:ctrlPr>
                        </m:accPr>
                        <m:e>
                          <m:sSup>
                            <m:sSupPr>
                              <m:ctrlPr>
                                <a:rPr lang="en-CA" sz="2800" b="0" i="1" smtClean="0">
                                  <a:latin typeface="Cambria Math" panose="02040503050406030204" pitchFamily="18" charset="0"/>
                                </a:rPr>
                              </m:ctrlPr>
                            </m:sSupPr>
                            <m:e>
                              <m:d>
                                <m:dPr>
                                  <m:begChr m:val="["/>
                                  <m:endChr m:val="]"/>
                                  <m:ctrlPr>
                                    <a:rPr lang="en-CA" sz="2800" b="0" i="1" smtClean="0">
                                      <a:latin typeface="Cambria Math" panose="02040503050406030204" pitchFamily="18" charset="0"/>
                                    </a:rPr>
                                  </m:ctrlPr>
                                </m:dPr>
                                <m:e>
                                  <m:r>
                                    <a:rPr lang="en-CA" sz="2800" b="0" i="1" smtClean="0">
                                      <a:latin typeface="Cambria Math" panose="02040503050406030204" pitchFamily="18" charset="0"/>
                                    </a:rPr>
                                    <m:t>𝑌</m:t>
                                  </m:r>
                                </m:e>
                              </m:d>
                            </m:e>
                            <m:sup>
                              <m:r>
                                <a:rPr lang="en-CA" sz="2800" b="0" i="1" smtClean="0">
                                  <a:latin typeface="Cambria Math" panose="02040503050406030204" pitchFamily="18" charset="0"/>
                                </a:rPr>
                                <m:t>2</m:t>
                              </m:r>
                            </m:sup>
                          </m:sSup>
                        </m:e>
                      </m:acc>
                      <m:r>
                        <a:rPr lang="en-CA" sz="2800" b="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CA" sz="2800" b="0" i="1" smtClean="0">
                              <a:latin typeface="Cambria Math" panose="02040503050406030204" pitchFamily="18" charset="0"/>
                              <a:ea typeface="Cambria Math" panose="02040503050406030204" pitchFamily="18" charset="0"/>
                            </a:rPr>
                            <m:t>𝑌</m:t>
                          </m:r>
                        </m:sub>
                      </m:sSub>
                      <m:r>
                        <a:rPr lang="en-CA" sz="2800" b="0" i="1" smtClean="0">
                          <a:latin typeface="Cambria Math" panose="02040503050406030204" pitchFamily="18" charset="0"/>
                        </a:rPr>
                        <m:t>=</m:t>
                      </m:r>
                      <m:acc>
                        <m:accPr>
                          <m:chr m:val="̅"/>
                          <m:ctrlPr>
                            <a:rPr lang="en-CA" sz="2800" b="0" i="1" smtClean="0">
                              <a:latin typeface="Cambria Math" panose="02040503050406030204" pitchFamily="18" charset="0"/>
                            </a:rPr>
                          </m:ctrlPr>
                        </m:accPr>
                        <m:e>
                          <m:r>
                            <a:rPr lang="en-CA" sz="2800" b="0" i="1" smtClean="0">
                              <a:latin typeface="Cambria Math" panose="02040503050406030204" pitchFamily="18" charset="0"/>
                            </a:rPr>
                            <m:t>𝑌</m:t>
                          </m:r>
                        </m:e>
                      </m:acc>
                      <m:r>
                        <a:rPr lang="en-CA" sz="2800" b="0" i="0" smtClean="0">
                          <a:latin typeface="Cambria Math" panose="02040503050406030204" pitchFamily="18" charset="0"/>
                        </a:rPr>
                        <m:t>; </m:t>
                      </m:r>
                    </m:oMath>
                  </m:oMathPara>
                </a14:m>
                <a:endParaRPr lang="en-US" sz="2800" dirty="0"/>
              </a:p>
            </p:txBody>
          </p:sp>
        </mc:Choice>
        <mc:Fallback xmlns="">
          <p:sp>
            <p:nvSpPr>
              <p:cNvPr id="7" name="TextBox 6">
                <a:extLst>
                  <a:ext uri="{FF2B5EF4-FFF2-40B4-BE49-F238E27FC236}">
                    <a16:creationId xmlns:a16="http://schemas.microsoft.com/office/drawing/2014/main" id="{888F6EE8-5D9C-3B85-B530-A87ABFCDDE83}"/>
                  </a:ext>
                </a:extLst>
              </p:cNvPr>
              <p:cNvSpPr txBox="1">
                <a:spLocks noRot="1" noChangeAspect="1" noMove="1" noResize="1" noEditPoints="1" noAdjustHandles="1" noChangeArrowheads="1" noChangeShapeType="1" noTextEdit="1"/>
              </p:cNvSpPr>
              <p:nvPr/>
            </p:nvSpPr>
            <p:spPr>
              <a:xfrm>
                <a:off x="964366" y="2983593"/>
                <a:ext cx="4537023" cy="463268"/>
              </a:xfrm>
              <a:prstGeom prst="rect">
                <a:avLst/>
              </a:prstGeom>
              <a:blipFill>
                <a:blip r:embed="rId2"/>
                <a:stretch>
                  <a:fillRect r="-1676" b="-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0EC5FC-6AB8-88C1-23C2-A723218A3833}"/>
                  </a:ext>
                </a:extLst>
              </p:cNvPr>
              <p:cNvSpPr txBox="1"/>
              <p:nvPr/>
            </p:nvSpPr>
            <p:spPr>
              <a:xfrm>
                <a:off x="964366" y="3739496"/>
                <a:ext cx="9168984" cy="463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panose="02040503050406030204" pitchFamily="18" charset="0"/>
                        </a:rPr>
                        <m:t>𝑀𝑆𝐸</m:t>
                      </m:r>
                      <m:d>
                        <m:dPr>
                          <m:ctrlPr>
                            <a:rPr lang="en-CA" sz="2800" i="1">
                              <a:latin typeface="Cambria Math" panose="02040503050406030204" pitchFamily="18" charset="0"/>
                            </a:rPr>
                          </m:ctrlPr>
                        </m:dPr>
                        <m:e>
                          <m:r>
                            <a:rPr lang="en-CA" sz="2800" i="1">
                              <a:latin typeface="Cambria Math" panose="02040503050406030204" pitchFamily="18" charset="0"/>
                            </a:rPr>
                            <m:t>𝑌</m:t>
                          </m:r>
                          <m:r>
                            <a:rPr lang="en-CA" sz="2800" i="1">
                              <a:latin typeface="Cambria Math" panose="02040503050406030204" pitchFamily="18" charset="0"/>
                            </a:rPr>
                            <m:t>,</m:t>
                          </m:r>
                          <m:r>
                            <a:rPr lang="en-CA" sz="2800" i="1">
                              <a:latin typeface="Cambria Math" panose="02040503050406030204" pitchFamily="18" charset="0"/>
                            </a:rPr>
                            <m:t>𝑋</m:t>
                          </m:r>
                        </m:e>
                      </m:d>
                      <m:r>
                        <a:rPr lang="en-CA" sz="2800" i="1">
                          <a:latin typeface="Cambria Math" panose="02040503050406030204" pitchFamily="18" charset="0"/>
                        </a:rPr>
                        <m:t>= </m:t>
                      </m:r>
                      <m:acc>
                        <m:accPr>
                          <m:chr m:val="̅"/>
                          <m:ctrlPr>
                            <a:rPr lang="en-CA" sz="2800" b="0" i="1" dirty="0" smtClean="0">
                              <a:latin typeface="Cambria Math" panose="02040503050406030204" pitchFamily="18" charset="0"/>
                              <a:ea typeface="Cambria Math" panose="02040503050406030204" pitchFamily="18" charset="0"/>
                            </a:rPr>
                          </m:ctrlPr>
                        </m:accPr>
                        <m:e>
                          <m:sSup>
                            <m:sSupPr>
                              <m:ctrlPr>
                                <a:rPr lang="en-CA" sz="2800" b="0" i="1" dirty="0" smtClean="0">
                                  <a:latin typeface="Cambria Math" panose="02040503050406030204" pitchFamily="18" charset="0"/>
                                  <a:ea typeface="Cambria Math" panose="02040503050406030204" pitchFamily="18" charset="0"/>
                                </a:rPr>
                              </m:ctrlPr>
                            </m:sSupPr>
                            <m:e>
                              <m:d>
                                <m:dPr>
                                  <m:begChr m:val="["/>
                                  <m:endChr m:val="]"/>
                                  <m:ctrlPr>
                                    <a:rPr lang="en-CA" sz="2800" b="0" i="1" dirty="0" smtClean="0">
                                      <a:latin typeface="Cambria Math" panose="02040503050406030204" pitchFamily="18" charset="0"/>
                                      <a:ea typeface="Cambria Math" panose="02040503050406030204" pitchFamily="18" charset="0"/>
                                    </a:rPr>
                                  </m:ctrlPr>
                                </m:dPr>
                                <m:e>
                                  <m:r>
                                    <a:rPr lang="en-CA" sz="2800" b="0" i="1" dirty="0" smtClean="0">
                                      <a:latin typeface="Cambria Math" panose="02040503050406030204" pitchFamily="18" charset="0"/>
                                      <a:ea typeface="Cambria Math" panose="02040503050406030204" pitchFamily="18" charset="0"/>
                                    </a:rPr>
                                    <m:t>𝑌</m:t>
                                  </m:r>
                                  <m:r>
                                    <a:rPr lang="en-CA" sz="2800" b="0" i="1" dirty="0" smtClean="0">
                                      <a:latin typeface="Cambria Math" panose="02040503050406030204" pitchFamily="18" charset="0"/>
                                      <a:ea typeface="Cambria Math" panose="02040503050406030204" pitchFamily="18" charset="0"/>
                                    </a:rPr>
                                    <m:t>−</m:t>
                                  </m:r>
                                  <m:r>
                                    <a:rPr lang="en-CA" sz="2800" b="0" i="1" dirty="0" smtClean="0">
                                      <a:latin typeface="Cambria Math" panose="02040503050406030204" pitchFamily="18" charset="0"/>
                                      <a:ea typeface="Cambria Math" panose="02040503050406030204" pitchFamily="18" charset="0"/>
                                    </a:rPr>
                                    <m:t>𝑋</m:t>
                                  </m:r>
                                </m:e>
                              </m:d>
                            </m:e>
                            <m:sup>
                              <m:r>
                                <a:rPr lang="en-CA" sz="2800" b="0" i="1" dirty="0" smtClean="0">
                                  <a:latin typeface="Cambria Math" panose="02040503050406030204" pitchFamily="18" charset="0"/>
                                  <a:ea typeface="Cambria Math" panose="02040503050406030204" pitchFamily="18" charset="0"/>
                                </a:rPr>
                                <m:t>2</m:t>
                              </m:r>
                            </m:sup>
                          </m:sSup>
                        </m:e>
                      </m:acc>
                    </m:oMath>
                  </m:oMathPara>
                </a14:m>
                <a:endParaRPr lang="en-US" sz="2800" dirty="0"/>
              </a:p>
            </p:txBody>
          </p:sp>
        </mc:Choice>
        <mc:Fallback xmlns="">
          <p:sp>
            <p:nvSpPr>
              <p:cNvPr id="10" name="TextBox 9">
                <a:extLst>
                  <a:ext uri="{FF2B5EF4-FFF2-40B4-BE49-F238E27FC236}">
                    <a16:creationId xmlns:a16="http://schemas.microsoft.com/office/drawing/2014/main" id="{820EC5FC-6AB8-88C1-23C2-A723218A3833}"/>
                  </a:ext>
                </a:extLst>
              </p:cNvPr>
              <p:cNvSpPr txBox="1">
                <a:spLocks noRot="1" noChangeAspect="1" noMove="1" noResize="1" noEditPoints="1" noAdjustHandles="1" noChangeArrowheads="1" noChangeShapeType="1" noTextEdit="1"/>
              </p:cNvSpPr>
              <p:nvPr/>
            </p:nvSpPr>
            <p:spPr>
              <a:xfrm>
                <a:off x="964366" y="3739496"/>
                <a:ext cx="9168984" cy="463268"/>
              </a:xfrm>
              <a:prstGeom prst="rect">
                <a:avLst/>
              </a:prstGeom>
              <a:blipFill>
                <a:blip r:embed="rId3"/>
                <a:stretch>
                  <a:fillRect b="-35135"/>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6649BED3-06A0-08D4-4367-3888ECFA3394}"/>
              </a:ext>
            </a:extLst>
          </p:cNvPr>
          <p:cNvSpPr/>
          <p:nvPr/>
        </p:nvSpPr>
        <p:spPr>
          <a:xfrm>
            <a:off x="10188319" y="2931127"/>
            <a:ext cx="489695" cy="61779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14" name="Oval 13">
            <a:extLst>
              <a:ext uri="{FF2B5EF4-FFF2-40B4-BE49-F238E27FC236}">
                <a16:creationId xmlns:a16="http://schemas.microsoft.com/office/drawing/2014/main" id="{A11D021C-1818-9C19-C0B5-AF93C20EDBD8}"/>
              </a:ext>
            </a:extLst>
          </p:cNvPr>
          <p:cNvSpPr/>
          <p:nvPr/>
        </p:nvSpPr>
        <p:spPr>
          <a:xfrm>
            <a:off x="7817376" y="2791372"/>
            <a:ext cx="1026821" cy="86887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40135E-0611-B8ED-F4D9-5E315857F075}"/>
                  </a:ext>
                </a:extLst>
              </p:cNvPr>
              <p:cNvSpPr txBox="1"/>
              <p:nvPr/>
            </p:nvSpPr>
            <p:spPr>
              <a:xfrm>
                <a:off x="6110987" y="2983593"/>
                <a:ext cx="4786860" cy="463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𝐸𝑛</m:t>
                          </m:r>
                        </m:e>
                        <m:sup>
                          <m:r>
                            <a:rPr lang="en-CA" sz="2800" b="0" i="1" smtClean="0">
                              <a:latin typeface="Cambria Math" panose="02040503050406030204" pitchFamily="18" charset="0"/>
                            </a:rPr>
                            <m:t>2</m:t>
                          </m:r>
                        </m:sup>
                      </m:sSup>
                      <m:d>
                        <m:dPr>
                          <m:ctrlPr>
                            <a:rPr lang="en-CA" sz="2800" b="0" i="1" smtClean="0">
                              <a:latin typeface="Cambria Math" panose="02040503050406030204" pitchFamily="18" charset="0"/>
                            </a:rPr>
                          </m:ctrlPr>
                        </m:dPr>
                        <m:e>
                          <m:r>
                            <a:rPr lang="en-CA" sz="2800" b="0" i="1" smtClean="0">
                              <a:latin typeface="Cambria Math" panose="02040503050406030204" pitchFamily="18" charset="0"/>
                            </a:rPr>
                            <m:t>𝑋</m:t>
                          </m:r>
                        </m:e>
                      </m:d>
                      <m:r>
                        <a:rPr lang="en-CA" sz="2800" b="0" i="1" smtClean="0">
                          <a:latin typeface="Cambria Math" panose="02040503050406030204" pitchFamily="18" charset="0"/>
                        </a:rPr>
                        <m:t>=</m:t>
                      </m:r>
                      <m:acc>
                        <m:accPr>
                          <m:chr m:val="̅"/>
                          <m:ctrlPr>
                            <a:rPr lang="en-CA" sz="2800" b="0" i="1" smtClean="0">
                              <a:latin typeface="Cambria Math" panose="02040503050406030204" pitchFamily="18" charset="0"/>
                            </a:rPr>
                          </m:ctrlPr>
                        </m:accPr>
                        <m:e>
                          <m:sSup>
                            <m:sSupPr>
                              <m:ctrlPr>
                                <a:rPr lang="en-CA" sz="2800" b="0" i="1" smtClean="0">
                                  <a:latin typeface="Cambria Math" panose="02040503050406030204" pitchFamily="18" charset="0"/>
                                </a:rPr>
                              </m:ctrlPr>
                            </m:sSupPr>
                            <m:e>
                              <m:d>
                                <m:dPr>
                                  <m:begChr m:val="["/>
                                  <m:endChr m:val="]"/>
                                  <m:ctrlPr>
                                    <a:rPr lang="en-CA" sz="2800" b="0" i="1" smtClean="0">
                                      <a:latin typeface="Cambria Math" panose="02040503050406030204" pitchFamily="18" charset="0"/>
                                    </a:rPr>
                                  </m:ctrlPr>
                                </m:dPr>
                                <m:e>
                                  <m:r>
                                    <a:rPr lang="en-CA" sz="2800" b="0" i="1" smtClean="0">
                                      <a:latin typeface="Cambria Math" panose="02040503050406030204" pitchFamily="18" charset="0"/>
                                    </a:rPr>
                                    <m:t>𝑋</m:t>
                                  </m:r>
                                </m:e>
                              </m:d>
                            </m:e>
                            <m:sup>
                              <m:r>
                                <a:rPr lang="en-CA" sz="2800" b="0" i="1" smtClean="0">
                                  <a:latin typeface="Cambria Math" panose="02040503050406030204" pitchFamily="18" charset="0"/>
                                </a:rPr>
                                <m:t>2</m:t>
                              </m:r>
                            </m:sup>
                          </m:sSup>
                        </m:e>
                      </m:acc>
                      <m:r>
                        <a:rPr lang="en-CA" sz="2800" b="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CA" sz="2800" b="0" i="1" smtClean="0">
                              <a:latin typeface="Cambria Math" panose="02040503050406030204" pitchFamily="18" charset="0"/>
                              <a:ea typeface="Cambria Math" panose="02040503050406030204" pitchFamily="18" charset="0"/>
                            </a:rPr>
                            <m:t>𝑋</m:t>
                          </m:r>
                        </m:sub>
                      </m:sSub>
                      <m:r>
                        <a:rPr lang="en-CA" sz="2800" b="0" i="1" smtClean="0">
                          <a:latin typeface="Cambria Math" panose="02040503050406030204" pitchFamily="18" charset="0"/>
                        </a:rPr>
                        <m:t>=</m:t>
                      </m:r>
                      <m:acc>
                        <m:accPr>
                          <m:chr m:val="̅"/>
                          <m:ctrlPr>
                            <a:rPr lang="en-CA" sz="2800" b="0" i="1" smtClean="0">
                              <a:latin typeface="Cambria Math" panose="02040503050406030204" pitchFamily="18" charset="0"/>
                            </a:rPr>
                          </m:ctrlPr>
                        </m:accPr>
                        <m:e>
                          <m:r>
                            <a:rPr lang="en-CA" sz="2800" b="0" i="1" smtClean="0">
                              <a:latin typeface="Cambria Math" panose="02040503050406030204" pitchFamily="18" charset="0"/>
                            </a:rPr>
                            <m:t>𝑋</m:t>
                          </m:r>
                        </m:e>
                      </m:acc>
                      <m:r>
                        <a:rPr lang="en-CA" sz="2800" b="0" i="0" smtClean="0">
                          <a:latin typeface="Cambria Math" panose="02040503050406030204" pitchFamily="18" charset="0"/>
                        </a:rPr>
                        <m:t>; </m:t>
                      </m:r>
                    </m:oMath>
                  </m:oMathPara>
                </a14:m>
                <a:endParaRPr lang="en-US" sz="2800" dirty="0"/>
              </a:p>
            </p:txBody>
          </p:sp>
        </mc:Choice>
        <mc:Fallback xmlns="">
          <p:sp>
            <p:nvSpPr>
              <p:cNvPr id="8" name="TextBox 7">
                <a:extLst>
                  <a:ext uri="{FF2B5EF4-FFF2-40B4-BE49-F238E27FC236}">
                    <a16:creationId xmlns:a16="http://schemas.microsoft.com/office/drawing/2014/main" id="{BF40135E-0611-B8ED-F4D9-5E315857F075}"/>
                  </a:ext>
                </a:extLst>
              </p:cNvPr>
              <p:cNvSpPr txBox="1">
                <a:spLocks noRot="1" noChangeAspect="1" noMove="1" noResize="1" noEditPoints="1" noAdjustHandles="1" noChangeArrowheads="1" noChangeShapeType="1" noTextEdit="1"/>
              </p:cNvSpPr>
              <p:nvPr/>
            </p:nvSpPr>
            <p:spPr>
              <a:xfrm>
                <a:off x="6110987" y="2983593"/>
                <a:ext cx="4786860" cy="463268"/>
              </a:xfrm>
              <a:prstGeom prst="rect">
                <a:avLst/>
              </a:prstGeom>
              <a:blipFill>
                <a:blip r:embed="rId4"/>
                <a:stretch>
                  <a:fillRect b="-34211"/>
                </a:stretch>
              </a:blipFill>
            </p:spPr>
            <p:txBody>
              <a:bodyPr/>
              <a:lstStyle/>
              <a:p>
                <a:r>
                  <a:rPr lang="en-US">
                    <a:noFill/>
                  </a:rPr>
                  <a:t> </a:t>
                </a:r>
              </a:p>
            </p:txBody>
          </p:sp>
        </mc:Fallback>
      </mc:AlternateContent>
    </p:spTree>
    <p:extLst>
      <p:ext uri="{BB962C8B-B14F-4D97-AF65-F5344CB8AC3E}">
        <p14:creationId xmlns:p14="http://schemas.microsoft.com/office/powerpoint/2010/main" val="3707668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B88D-12ED-B30C-7703-91D36EFC1EC5}"/>
              </a:ext>
            </a:extLst>
          </p:cNvPr>
          <p:cNvSpPr>
            <a:spLocks noGrp="1"/>
          </p:cNvSpPr>
          <p:nvPr>
            <p:ph type="title"/>
          </p:nvPr>
        </p:nvSpPr>
        <p:spPr>
          <a:xfrm>
            <a:off x="838200" y="347327"/>
            <a:ext cx="10515600" cy="806269"/>
          </a:xfrm>
        </p:spPr>
        <p:txBody>
          <a:bodyPr/>
          <a:lstStyle/>
          <a:p>
            <a:pPr algn="ctr"/>
            <a:r>
              <a:rPr lang="en-US" dirty="0"/>
              <a:t>Examples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A6E63E6-D438-ECA9-95A6-CE74797AF866}"/>
                  </a:ext>
                </a:extLst>
              </p:cNvPr>
              <p:cNvSpPr txBox="1"/>
              <p:nvPr/>
            </p:nvSpPr>
            <p:spPr>
              <a:xfrm>
                <a:off x="1279160" y="4072390"/>
                <a:ext cx="9633679" cy="492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panose="02040503050406030204" pitchFamily="18" charset="0"/>
                        </a:rPr>
                        <m:t>𝑀𝑆𝐸</m:t>
                      </m:r>
                      <m:d>
                        <m:dPr>
                          <m:ctrlPr>
                            <a:rPr lang="en-CA" sz="2800" i="1">
                              <a:latin typeface="Cambria Math" panose="02040503050406030204" pitchFamily="18" charset="0"/>
                            </a:rPr>
                          </m:ctrlPr>
                        </m:dPr>
                        <m:e>
                          <m:r>
                            <a:rPr lang="en-CA" sz="2800" i="1">
                              <a:latin typeface="Cambria Math" panose="02040503050406030204" pitchFamily="18" charset="0"/>
                            </a:rPr>
                            <m:t>𝑌</m:t>
                          </m:r>
                          <m:r>
                            <a:rPr lang="en-CA" sz="2800" i="1">
                              <a:latin typeface="Cambria Math" panose="02040503050406030204" pitchFamily="18" charset="0"/>
                            </a:rPr>
                            <m:t>,</m:t>
                          </m:r>
                          <m:r>
                            <a:rPr lang="en-CA" sz="2800" i="1">
                              <a:latin typeface="Cambria Math" panose="02040503050406030204" pitchFamily="18" charset="0"/>
                            </a:rPr>
                            <m:t>𝑋</m:t>
                          </m:r>
                        </m:e>
                      </m:d>
                      <m:r>
                        <a:rPr lang="en-CA" sz="2800" i="1">
                          <a:latin typeface="Cambria Math" panose="02040503050406030204" pitchFamily="18" charset="0"/>
                        </a:rPr>
                        <m:t>= </m:t>
                      </m:r>
                      <m:acc>
                        <m:accPr>
                          <m:chr m:val="̅"/>
                          <m:ctrlPr>
                            <a:rPr lang="en-CA" sz="2800" b="0" i="1" dirty="0" smtClean="0">
                              <a:latin typeface="Cambria Math" panose="02040503050406030204" pitchFamily="18" charset="0"/>
                              <a:ea typeface="Cambria Math" panose="02040503050406030204" pitchFamily="18" charset="0"/>
                            </a:rPr>
                          </m:ctrlPr>
                        </m:accPr>
                        <m:e>
                          <m:sSup>
                            <m:sSupPr>
                              <m:ctrlPr>
                                <a:rPr lang="en-CA" sz="2800" b="0" i="1" dirty="0" smtClean="0">
                                  <a:latin typeface="Cambria Math" panose="02040503050406030204" pitchFamily="18" charset="0"/>
                                  <a:ea typeface="Cambria Math" panose="02040503050406030204" pitchFamily="18" charset="0"/>
                                </a:rPr>
                              </m:ctrlPr>
                            </m:sSupPr>
                            <m:e>
                              <m:d>
                                <m:dPr>
                                  <m:begChr m:val="["/>
                                  <m:endChr m:val="]"/>
                                  <m:ctrlPr>
                                    <a:rPr lang="en-CA" sz="2800" b="0" i="1" dirty="0" smtClean="0">
                                      <a:latin typeface="Cambria Math" panose="02040503050406030204" pitchFamily="18" charset="0"/>
                                      <a:ea typeface="Cambria Math" panose="02040503050406030204" pitchFamily="18" charset="0"/>
                                    </a:rPr>
                                  </m:ctrlPr>
                                </m:dPr>
                                <m:e>
                                  <m:r>
                                    <a:rPr lang="en-CA" sz="2800" b="0" i="1" dirty="0" smtClean="0">
                                      <a:latin typeface="Cambria Math" panose="02040503050406030204" pitchFamily="18" charset="0"/>
                                      <a:ea typeface="Cambria Math" panose="02040503050406030204" pitchFamily="18" charset="0"/>
                                    </a:rPr>
                                    <m:t>𝑌</m:t>
                                  </m:r>
                                  <m:r>
                                    <a:rPr lang="en-CA" sz="2800" b="0" i="1" dirty="0" smtClean="0">
                                      <a:latin typeface="Cambria Math" panose="02040503050406030204" pitchFamily="18" charset="0"/>
                                      <a:ea typeface="Cambria Math" panose="02040503050406030204" pitchFamily="18" charset="0"/>
                                    </a:rPr>
                                    <m:t>−</m:t>
                                  </m:r>
                                  <m:r>
                                    <a:rPr lang="en-CA" sz="2800" b="0" i="1" dirty="0" smtClean="0">
                                      <a:latin typeface="Cambria Math" panose="02040503050406030204" pitchFamily="18" charset="0"/>
                                      <a:ea typeface="Cambria Math" panose="02040503050406030204" pitchFamily="18" charset="0"/>
                                    </a:rPr>
                                    <m:t>𝑋</m:t>
                                  </m:r>
                                </m:e>
                              </m:d>
                            </m:e>
                            <m:sup>
                              <m:r>
                                <a:rPr lang="en-CA" sz="2800" b="0" i="1" dirty="0" smtClean="0">
                                  <a:latin typeface="Cambria Math" panose="02040503050406030204" pitchFamily="18" charset="0"/>
                                  <a:ea typeface="Cambria Math" panose="02040503050406030204" pitchFamily="18" charset="0"/>
                                </a:rPr>
                                <m:t>2</m:t>
                              </m:r>
                            </m:sup>
                          </m:sSup>
                        </m:e>
                      </m:acc>
                      <m:r>
                        <a:rPr lang="en-CA" sz="2800" b="0" i="1" smtClean="0">
                          <a:latin typeface="Cambria Math" panose="02040503050406030204" pitchFamily="18" charset="0"/>
                        </a:rPr>
                        <m:t>= </m:t>
                      </m:r>
                      <m:sSup>
                        <m:sSupPr>
                          <m:ctrlPr>
                            <a:rPr lang="en-CA" sz="2800" b="0" i="1" smtClean="0">
                              <a:latin typeface="Cambria Math" panose="02040503050406030204" pitchFamily="18" charset="0"/>
                            </a:rPr>
                          </m:ctrlPr>
                        </m:sSupPr>
                        <m:e>
                          <m:d>
                            <m:dPr>
                              <m:ctrlPr>
                                <a:rPr lang="en-CA" sz="2800" b="0" i="1" smtClean="0">
                                  <a:latin typeface="Cambria Math" panose="02040503050406030204" pitchFamily="18" charset="0"/>
                                </a:rPr>
                              </m:ctrlPr>
                            </m:dPr>
                            <m:e>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ea typeface="Cambria Math" panose="02040503050406030204" pitchFamily="18" charset="0"/>
                                    </a:rPr>
                                    <m:t>𝜇</m:t>
                                  </m:r>
                                </m:e>
                                <m:sub>
                                  <m:r>
                                    <a:rPr lang="en-CA" sz="2800" b="0" i="1" smtClean="0">
                                      <a:latin typeface="Cambria Math" panose="02040503050406030204" pitchFamily="18" charset="0"/>
                                    </a:rPr>
                                    <m:t>𝑌</m:t>
                                  </m:r>
                                </m:sub>
                              </m:sSub>
                              <m:r>
                                <a:rPr lang="en-CA" sz="2800" b="0" i="1" smtClean="0">
                                  <a:latin typeface="Cambria Math" panose="02040503050406030204" pitchFamily="18" charset="0"/>
                                </a:rPr>
                                <m:t>−</m:t>
                              </m:r>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ea typeface="Cambria Math" panose="02040503050406030204" pitchFamily="18" charset="0"/>
                                    </a:rPr>
                                    <m:t>𝜇</m:t>
                                  </m:r>
                                </m:e>
                                <m:sub>
                                  <m:r>
                                    <a:rPr lang="en-CA" sz="2800" b="0" i="1" smtClean="0">
                                      <a:latin typeface="Cambria Math" panose="02040503050406030204" pitchFamily="18" charset="0"/>
                                    </a:rPr>
                                    <m:t>𝑋</m:t>
                                  </m:r>
                                </m:sub>
                              </m:sSub>
                            </m:e>
                          </m:d>
                        </m:e>
                        <m:sup>
                          <m:r>
                            <a:rPr lang="en-CA" sz="2800" b="0" i="1" smtClean="0">
                              <a:latin typeface="Cambria Math" panose="02040503050406030204" pitchFamily="18" charset="0"/>
                            </a:rPr>
                            <m:t>2</m:t>
                          </m:r>
                        </m:sup>
                      </m:sSup>
                      <m:r>
                        <a:rPr lang="en-CA" sz="2800" b="0" i="1" smtClean="0">
                          <a:latin typeface="Cambria Math" panose="02040503050406030204" pitchFamily="18" charset="0"/>
                        </a:rPr>
                        <m:t>+</m:t>
                      </m:r>
                      <m:sSubSup>
                        <m:sSubSupPr>
                          <m:ctrlPr>
                            <a:rPr lang="en-CA" sz="2800" b="0" i="1" smtClean="0">
                              <a:latin typeface="Cambria Math" panose="02040503050406030204" pitchFamily="18" charset="0"/>
                            </a:rPr>
                          </m:ctrlPr>
                        </m:sSubSupPr>
                        <m:e>
                          <m:r>
                            <a:rPr lang="en-CA" sz="2800" b="0" i="1" smtClean="0">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𝑌</m:t>
                          </m:r>
                        </m:sub>
                        <m:sup>
                          <m:r>
                            <a:rPr lang="en-CA" sz="2800" b="0" i="1" smtClean="0">
                              <a:latin typeface="Cambria Math" panose="02040503050406030204" pitchFamily="18" charset="0"/>
                            </a:rPr>
                            <m:t>2</m:t>
                          </m:r>
                        </m:sup>
                      </m:sSubSup>
                      <m:r>
                        <a:rPr lang="en-CA" sz="2800" b="0" i="1" smtClean="0">
                          <a:latin typeface="Cambria Math" panose="02040503050406030204" pitchFamily="18" charset="0"/>
                        </a:rPr>
                        <m:t>+</m:t>
                      </m:r>
                      <m:sSubSup>
                        <m:sSubSupPr>
                          <m:ctrlPr>
                            <a:rPr lang="en-CA" sz="2800" i="1">
                              <a:latin typeface="Cambria Math" panose="02040503050406030204" pitchFamily="18" charset="0"/>
                            </a:rPr>
                          </m:ctrlPr>
                        </m:sSubSupPr>
                        <m:e>
                          <m:r>
                            <a:rPr lang="en-CA" sz="2800" i="1">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𝑋</m:t>
                          </m:r>
                        </m:sub>
                        <m:sup>
                          <m:r>
                            <a:rPr lang="en-CA" sz="2800" i="1">
                              <a:latin typeface="Cambria Math" panose="02040503050406030204" pitchFamily="18" charset="0"/>
                            </a:rPr>
                            <m:t>2</m:t>
                          </m:r>
                        </m:sup>
                      </m:sSubSup>
                      <m:r>
                        <a:rPr lang="en-CA" sz="2800" b="0" i="1" smtClean="0">
                          <a:latin typeface="Cambria Math" panose="02040503050406030204" pitchFamily="18" charset="0"/>
                        </a:rPr>
                        <m:t>−2</m:t>
                      </m:r>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𝑌</m:t>
                          </m:r>
                        </m:sub>
                      </m:sSub>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𝑋</m:t>
                          </m:r>
                        </m:sub>
                      </m:sSub>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𝑟</m:t>
                          </m:r>
                        </m:e>
                        <m:sub>
                          <m:r>
                            <a:rPr lang="en-CA" sz="2800" b="0" i="1" smtClean="0">
                              <a:latin typeface="Cambria Math" panose="02040503050406030204" pitchFamily="18" charset="0"/>
                            </a:rPr>
                            <m:t>𝑌</m:t>
                          </m:r>
                          <m:r>
                            <a:rPr lang="en-CA" sz="2800" b="0" i="1" smtClean="0">
                              <a:latin typeface="Cambria Math" panose="02040503050406030204" pitchFamily="18" charset="0"/>
                            </a:rPr>
                            <m:t>,</m:t>
                          </m:r>
                          <m:r>
                            <a:rPr lang="en-CA" sz="2800" b="0" i="1" smtClean="0">
                              <a:latin typeface="Cambria Math" panose="02040503050406030204" pitchFamily="18" charset="0"/>
                            </a:rPr>
                            <m:t>𝑋</m:t>
                          </m:r>
                        </m:sub>
                      </m:sSub>
                    </m:oMath>
                  </m:oMathPara>
                </a14:m>
                <a:endParaRPr lang="en-US" sz="2800" dirty="0"/>
              </a:p>
            </p:txBody>
          </p:sp>
        </mc:Choice>
        <mc:Fallback xmlns="">
          <p:sp>
            <p:nvSpPr>
              <p:cNvPr id="3" name="TextBox 2">
                <a:extLst>
                  <a:ext uri="{FF2B5EF4-FFF2-40B4-BE49-F238E27FC236}">
                    <a16:creationId xmlns:a16="http://schemas.microsoft.com/office/drawing/2014/main" id="{4A6E63E6-D438-ECA9-95A6-CE74797AF866}"/>
                  </a:ext>
                </a:extLst>
              </p:cNvPr>
              <p:cNvSpPr txBox="1">
                <a:spLocks noRot="1" noChangeAspect="1" noMove="1" noResize="1" noEditPoints="1" noAdjustHandles="1" noChangeArrowheads="1" noChangeShapeType="1" noTextEdit="1"/>
              </p:cNvSpPr>
              <p:nvPr/>
            </p:nvSpPr>
            <p:spPr>
              <a:xfrm>
                <a:off x="1279160" y="4072390"/>
                <a:ext cx="9633679" cy="492122"/>
              </a:xfrm>
              <a:prstGeom prst="rect">
                <a:avLst/>
              </a:prstGeom>
              <a:blipFill>
                <a:blip r:embed="rId2"/>
                <a:stretch>
                  <a:fillRect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20ABFF-A06C-7983-7061-873A68CD3D15}"/>
                  </a:ext>
                </a:extLst>
              </p:cNvPr>
              <p:cNvSpPr txBox="1"/>
              <p:nvPr/>
            </p:nvSpPr>
            <p:spPr>
              <a:xfrm>
                <a:off x="719528" y="1274165"/>
                <a:ext cx="11167672" cy="4945265"/>
              </a:xfrm>
              <a:prstGeom prst="rect">
                <a:avLst/>
              </a:prstGeom>
              <a:noFill/>
            </p:spPr>
            <p:txBody>
              <a:bodyPr wrap="square">
                <a:spAutoFit/>
              </a:bodyPr>
              <a:lstStyle/>
              <a:p>
                <a:pPr marL="457200" indent="-457200">
                  <a:buAutoNum type="arabicPeriod"/>
                </a:pPr>
                <a:r>
                  <a:rPr lang="en-CA" sz="2400" b="1" dirty="0">
                    <a:effectLst/>
                    <a:latin typeface="Helvetica" pitchFamily="2" charset="0"/>
                  </a:rPr>
                  <a:t>The aggregated variance </a:t>
                </a:r>
                <a:r>
                  <a:rPr lang="en-CA" sz="2400" dirty="0">
                    <a:effectLst/>
                    <a:latin typeface="Helvetica" pitchFamily="2" charset="0"/>
                  </a:rPr>
                  <a:t>is the difference between the aggregated energy and squared aggregated average.</a:t>
                </a:r>
              </a:p>
              <a:p>
                <a:pPr marL="457200" indent="-457200">
                  <a:buAutoNum type="arabicPeriod"/>
                </a:pPr>
                <a:endParaRPr lang="en-CA" sz="2400" dirty="0">
                  <a:effectLst/>
                  <a:latin typeface="Helvetica" pitchFamily="2" charset="0"/>
                </a:endParaRPr>
              </a:p>
              <a:p>
                <a:pPr marL="457200" indent="-457200">
                  <a:buAutoNum type="arabicPeriod"/>
                </a:pPr>
                <a:endParaRPr lang="en-CA" sz="2400" dirty="0">
                  <a:latin typeface="Helvetica" pitchFamily="2" charset="0"/>
                </a:endParaRPr>
              </a:p>
              <a:p>
                <a:pPr marL="457200" indent="-457200">
                  <a:buAutoNum type="arabicPeriod"/>
                </a:pPr>
                <a:endParaRPr lang="en-CA" sz="2400" dirty="0">
                  <a:effectLst/>
                  <a:latin typeface="Helvetica" pitchFamily="2" charset="0"/>
                </a:endParaRPr>
              </a:p>
              <a:p>
                <a:pPr marL="457200" indent="-457200">
                  <a:buAutoNum type="arabicPeriod"/>
                </a:pPr>
                <a:r>
                  <a:rPr lang="en-CA" sz="2400" b="1" dirty="0">
                    <a:latin typeface="Helvetica" pitchFamily="2" charset="0"/>
                  </a:rPr>
                  <a:t>T</a:t>
                </a:r>
                <a:r>
                  <a:rPr lang="en-CA" sz="2400" b="1" dirty="0">
                    <a:effectLst/>
                    <a:latin typeface="Helvetica" pitchFamily="2" charset="0"/>
                  </a:rPr>
                  <a:t>he aggregated correlation </a:t>
                </a:r>
                <a:r>
                  <a:rPr lang="en-CA" sz="2400" dirty="0">
                    <a:effectLst/>
                    <a:latin typeface="Helvetica" pitchFamily="2" charset="0"/>
                  </a:rPr>
                  <a:t>is calculated from the aggregated MSE and aggregated forecast and observation means and variances by </a:t>
                </a:r>
                <a:r>
                  <a:rPr lang="en-CA" sz="2400" dirty="0">
                    <a:latin typeface="Helvetica" pitchFamily="2" charset="0"/>
                  </a:rPr>
                  <a:t>inverting:</a:t>
                </a:r>
              </a:p>
              <a:p>
                <a:pPr marL="457200" indent="-457200">
                  <a:buAutoNum type="arabicPeriod"/>
                </a:pPr>
                <a:endParaRPr lang="en-CA" sz="2400" dirty="0">
                  <a:effectLst/>
                  <a:latin typeface="Helvetica" pitchFamily="2" charset="0"/>
                </a:endParaRPr>
              </a:p>
              <a:p>
                <a:pPr marL="457200" indent="-457200">
                  <a:buAutoNum type="arabicPeriod"/>
                </a:pPr>
                <a:endParaRPr lang="en-CA" sz="2400" dirty="0">
                  <a:latin typeface="Helvetica" pitchFamily="2" charset="0"/>
                </a:endParaRPr>
              </a:p>
              <a:p>
                <a:pPr marL="457200" indent="-457200">
                  <a:buAutoNum type="arabicPeriod"/>
                </a:pPr>
                <a:endParaRPr lang="en-CA" sz="2400" dirty="0">
                  <a:effectLst/>
                  <a:latin typeface="Helvetica" pitchFamily="2" charset="0"/>
                </a:endParaRPr>
              </a:p>
              <a:p>
                <a:pPr marL="457200" indent="-457200">
                  <a:buAutoNum type="arabicPeriod"/>
                </a:pPr>
                <a:r>
                  <a:rPr lang="en-CA" sz="2400" b="1" dirty="0">
                    <a:latin typeface="Helvetica" pitchFamily="2" charset="0"/>
                  </a:rPr>
                  <a:t>The aggregated </a:t>
                </a:r>
                <a14:m>
                  <m:oMath xmlns:m="http://schemas.openxmlformats.org/officeDocument/2006/math">
                    <m:r>
                      <a:rPr lang="en-CA" sz="2400" b="0" i="1" smtClean="0">
                        <a:latin typeface="Cambria Math" panose="02040503050406030204" pitchFamily="18" charset="0"/>
                        <a:ea typeface="Cambria Math" panose="02040503050406030204" pitchFamily="18" charset="0"/>
                      </a:rPr>
                      <m:t>𝜎</m:t>
                    </m:r>
                  </m:oMath>
                </a14:m>
                <a:r>
                  <a:rPr lang="en-CA" sz="2400" b="1" dirty="0">
                    <a:latin typeface="Helvetica" pitchFamily="2" charset="0"/>
                  </a:rPr>
                  <a:t> and </a:t>
                </a:r>
                <a14:m>
                  <m:oMath xmlns:m="http://schemas.openxmlformats.org/officeDocument/2006/math">
                    <m:r>
                      <a:rPr lang="en-US" sz="2400" i="1">
                        <a:latin typeface="Cambria Math" panose="02040503050406030204" pitchFamily="18" charset="0"/>
                        <a:ea typeface="Cambria Math" panose="02040503050406030204" pitchFamily="18" charset="0"/>
                      </a:rPr>
                      <m:t>𝜇</m:t>
                    </m:r>
                  </m:oMath>
                </a14:m>
                <a:r>
                  <a:rPr lang="en-CA" sz="2400" b="1" dirty="0">
                    <a:latin typeface="Helvetica" pitchFamily="2" charset="0"/>
                  </a:rPr>
                  <a:t> Normalized Bias, SSSS, NSE, KGE, SBE</a:t>
                </a:r>
                <a:r>
                  <a:rPr lang="en-CA" sz="2400" dirty="0">
                    <a:latin typeface="Helvetica" pitchFamily="2" charset="0"/>
                  </a:rPr>
                  <a:t> can all be obtained from the </a:t>
                </a:r>
                <a:r>
                  <a:rPr lang="en-CA" sz="2400" dirty="0">
                    <a:effectLst/>
                    <a:latin typeface="Helvetica" pitchFamily="2" charset="0"/>
                  </a:rPr>
                  <a:t>aggregated forecast and observation means and variances, and</a:t>
                </a:r>
                <a:r>
                  <a:rPr lang="en-CA" sz="2400" dirty="0">
                    <a:latin typeface="Helvetica" pitchFamily="2" charset="0"/>
                  </a:rPr>
                  <a:t> from the aggregated correlation. </a:t>
                </a:r>
                <a:endParaRPr lang="en-CA" sz="2400" dirty="0">
                  <a:effectLst/>
                  <a:latin typeface="Helvetica" pitchFamily="2" charset="0"/>
                </a:endParaRPr>
              </a:p>
            </p:txBody>
          </p:sp>
        </mc:Choice>
        <mc:Fallback xmlns="">
          <p:sp>
            <p:nvSpPr>
              <p:cNvPr id="5" name="TextBox 4">
                <a:extLst>
                  <a:ext uri="{FF2B5EF4-FFF2-40B4-BE49-F238E27FC236}">
                    <a16:creationId xmlns:a16="http://schemas.microsoft.com/office/drawing/2014/main" id="{5720ABFF-A06C-7983-7061-873A68CD3D15}"/>
                  </a:ext>
                </a:extLst>
              </p:cNvPr>
              <p:cNvSpPr txBox="1">
                <a:spLocks noRot="1" noChangeAspect="1" noMove="1" noResize="1" noEditPoints="1" noAdjustHandles="1" noChangeArrowheads="1" noChangeShapeType="1" noTextEdit="1"/>
              </p:cNvSpPr>
              <p:nvPr/>
            </p:nvSpPr>
            <p:spPr>
              <a:xfrm>
                <a:off x="719528" y="1274165"/>
                <a:ext cx="11167672" cy="4945265"/>
              </a:xfrm>
              <a:prstGeom prst="rect">
                <a:avLst/>
              </a:prstGeom>
              <a:blipFill>
                <a:blip r:embed="rId3"/>
                <a:stretch>
                  <a:fillRect l="-710" t="-863" b="-9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42910F5-9C79-12FB-6670-2D66D3F6C748}"/>
                  </a:ext>
                </a:extLst>
              </p:cNvPr>
              <p:cNvSpPr txBox="1"/>
              <p:nvPr/>
            </p:nvSpPr>
            <p:spPr>
              <a:xfrm>
                <a:off x="2755691" y="2381134"/>
                <a:ext cx="6178446" cy="4637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2800" b="0" i="1" smtClean="0">
                              <a:latin typeface="Cambria Math" panose="02040503050406030204" pitchFamily="18" charset="0"/>
                            </a:rPr>
                          </m:ctrlPr>
                        </m:sSupPr>
                        <m:e>
                          <m:sSubSup>
                            <m:sSubSupPr>
                              <m:ctrlPr>
                                <a:rPr lang="en-CA" sz="2800" b="0" i="1" smtClean="0">
                                  <a:latin typeface="Cambria Math" panose="02040503050406030204" pitchFamily="18" charset="0"/>
                                </a:rPr>
                              </m:ctrlPr>
                            </m:sSubSupPr>
                            <m:e>
                              <m:r>
                                <a:rPr lang="en-CA" sz="2800" b="0" i="1" smtClean="0">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𝑌</m:t>
                              </m:r>
                            </m:sub>
                            <m:sup>
                              <m:r>
                                <a:rPr lang="en-CA" sz="2800" b="0" i="1" smtClean="0">
                                  <a:latin typeface="Cambria Math" panose="02040503050406030204" pitchFamily="18" charset="0"/>
                                </a:rPr>
                                <m:t>2</m:t>
                              </m:r>
                            </m:sup>
                          </m:sSubSup>
                          <m:r>
                            <a:rPr lang="en-CA" sz="2800" i="1">
                              <a:latin typeface="Cambria Math" panose="02040503050406030204" pitchFamily="18" charset="0"/>
                            </a:rPr>
                            <m:t>=</m:t>
                          </m:r>
                          <m:acc>
                            <m:accPr>
                              <m:chr m:val="̅"/>
                              <m:ctrlPr>
                                <a:rPr lang="en-CA" sz="2800" i="1">
                                  <a:latin typeface="Cambria Math" panose="02040503050406030204" pitchFamily="18" charset="0"/>
                                </a:rPr>
                              </m:ctrlPr>
                            </m:accPr>
                            <m:e>
                              <m:sSup>
                                <m:sSupPr>
                                  <m:ctrlPr>
                                    <a:rPr lang="en-CA" sz="2800" i="1">
                                      <a:latin typeface="Cambria Math" panose="02040503050406030204" pitchFamily="18" charset="0"/>
                                    </a:rPr>
                                  </m:ctrlPr>
                                </m:sSupPr>
                                <m:e>
                                  <m:d>
                                    <m:dPr>
                                      <m:begChr m:val="["/>
                                      <m:endChr m:val="]"/>
                                      <m:ctrlPr>
                                        <a:rPr lang="en-CA" sz="2800" i="1">
                                          <a:latin typeface="Cambria Math" panose="02040503050406030204" pitchFamily="18" charset="0"/>
                                        </a:rPr>
                                      </m:ctrlPr>
                                    </m:dPr>
                                    <m:e>
                                      <m:r>
                                        <a:rPr lang="en-CA" sz="2800" i="1">
                                          <a:latin typeface="Cambria Math" panose="02040503050406030204" pitchFamily="18" charset="0"/>
                                        </a:rPr>
                                        <m:t>𝑌</m:t>
                                      </m:r>
                                    </m:e>
                                  </m:d>
                                </m:e>
                                <m:sup>
                                  <m:r>
                                    <a:rPr lang="en-CA" sz="2800" i="1">
                                      <a:latin typeface="Cambria Math" panose="02040503050406030204" pitchFamily="18" charset="0"/>
                                    </a:rPr>
                                    <m:t>2</m:t>
                                  </m:r>
                                </m:sup>
                              </m:sSup>
                            </m:e>
                          </m:acc>
                          <m:r>
                            <a:rPr lang="en-CA" sz="2800" i="1">
                              <a:latin typeface="Cambria Math" panose="02040503050406030204" pitchFamily="18" charset="0"/>
                            </a:rPr>
                            <m:t> −</m:t>
                          </m:r>
                          <m:sSup>
                            <m:sSupPr>
                              <m:ctrlPr>
                                <a:rPr lang="en-CA" sz="2800" i="1" smtClean="0">
                                  <a:latin typeface="Cambria Math" panose="02040503050406030204" pitchFamily="18" charset="0"/>
                                </a:rPr>
                              </m:ctrlPr>
                            </m:sSupPr>
                            <m:e>
                              <m:acc>
                                <m:accPr>
                                  <m:chr m:val="̅"/>
                                  <m:ctrlPr>
                                    <a:rPr lang="en-CA" sz="2800" i="1">
                                      <a:latin typeface="Cambria Math" panose="02040503050406030204" pitchFamily="18" charset="0"/>
                                    </a:rPr>
                                  </m:ctrlPr>
                                </m:accPr>
                                <m:e>
                                  <m:r>
                                    <a:rPr lang="en-CA" sz="2800" i="1">
                                      <a:latin typeface="Cambria Math" panose="02040503050406030204" pitchFamily="18" charset="0"/>
                                    </a:rPr>
                                    <m:t>𝑌</m:t>
                                  </m:r>
                                </m:e>
                              </m:acc>
                            </m:e>
                            <m:sup>
                              <m:r>
                                <a:rPr lang="en-CA" sz="2800" b="0" i="1" smtClean="0">
                                  <a:latin typeface="Cambria Math" panose="02040503050406030204" pitchFamily="18" charset="0"/>
                                </a:rPr>
                                <m:t>2</m:t>
                              </m:r>
                            </m:sup>
                          </m:sSup>
                          <m:r>
                            <a:rPr lang="en-CA" sz="2800" b="0" i="1" smtClean="0">
                              <a:latin typeface="Cambria Math" panose="02040503050406030204" pitchFamily="18" charset="0"/>
                            </a:rPr>
                            <m:t>=</m:t>
                          </m:r>
                          <m:r>
                            <a:rPr lang="en-CA" sz="2800" b="0" i="1" smtClean="0">
                              <a:latin typeface="Cambria Math" panose="02040503050406030204" pitchFamily="18" charset="0"/>
                            </a:rPr>
                            <m:t>𝐸𝑛</m:t>
                          </m:r>
                        </m:e>
                        <m:sup>
                          <m:r>
                            <a:rPr lang="en-CA" sz="2800" b="0" i="1" smtClean="0">
                              <a:latin typeface="Cambria Math" panose="02040503050406030204" pitchFamily="18" charset="0"/>
                            </a:rPr>
                            <m:t>2</m:t>
                          </m:r>
                        </m:sup>
                      </m:sSup>
                      <m:d>
                        <m:dPr>
                          <m:ctrlPr>
                            <a:rPr lang="en-CA" sz="2800" b="0" i="1" smtClean="0">
                              <a:latin typeface="Cambria Math" panose="02040503050406030204" pitchFamily="18" charset="0"/>
                            </a:rPr>
                          </m:ctrlPr>
                        </m:dPr>
                        <m:e>
                          <m:r>
                            <a:rPr lang="en-CA" sz="2800" b="0" i="1" smtClean="0">
                              <a:latin typeface="Cambria Math" panose="02040503050406030204" pitchFamily="18" charset="0"/>
                            </a:rPr>
                            <m:t>𝑌</m:t>
                          </m:r>
                        </m:e>
                      </m:d>
                      <m:r>
                        <a:rPr lang="en-CA" sz="2800" b="0" i="1" smtClean="0">
                          <a:latin typeface="Cambria Math" panose="02040503050406030204" pitchFamily="18" charset="0"/>
                        </a:rPr>
                        <m:t>−</m:t>
                      </m:r>
                      <m:sSubSup>
                        <m:sSubSupPr>
                          <m:ctrlPr>
                            <a:rPr lang="en-CA" sz="2800" b="0" i="1" smtClean="0">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𝜇</m:t>
                          </m:r>
                        </m:e>
                        <m:sub>
                          <m:r>
                            <a:rPr lang="en-CA" sz="2800" b="0" i="1" smtClean="0">
                              <a:latin typeface="Cambria Math" panose="02040503050406030204" pitchFamily="18" charset="0"/>
                            </a:rPr>
                            <m:t>𝑌</m:t>
                          </m:r>
                        </m:sub>
                        <m:sup>
                          <m:r>
                            <a:rPr lang="en-CA" sz="2800" b="0" i="1" smtClean="0">
                              <a:latin typeface="Cambria Math" panose="02040503050406030204" pitchFamily="18" charset="0"/>
                            </a:rPr>
                            <m:t>2</m:t>
                          </m:r>
                        </m:sup>
                      </m:sSubSup>
                    </m:oMath>
                  </m:oMathPara>
                </a14:m>
                <a:endParaRPr lang="en-US" sz="2800" dirty="0"/>
              </a:p>
            </p:txBody>
          </p:sp>
        </mc:Choice>
        <mc:Fallback xmlns="">
          <p:sp>
            <p:nvSpPr>
              <p:cNvPr id="6" name="TextBox 5">
                <a:extLst>
                  <a:ext uri="{FF2B5EF4-FFF2-40B4-BE49-F238E27FC236}">
                    <a16:creationId xmlns:a16="http://schemas.microsoft.com/office/drawing/2014/main" id="{442910F5-9C79-12FB-6670-2D66D3F6C748}"/>
                  </a:ext>
                </a:extLst>
              </p:cNvPr>
              <p:cNvSpPr txBox="1">
                <a:spLocks noRot="1" noChangeAspect="1" noMove="1" noResize="1" noEditPoints="1" noAdjustHandles="1" noChangeArrowheads="1" noChangeShapeType="1" noTextEdit="1"/>
              </p:cNvSpPr>
              <p:nvPr/>
            </p:nvSpPr>
            <p:spPr>
              <a:xfrm>
                <a:off x="2755691" y="2381134"/>
                <a:ext cx="6178446" cy="463717"/>
              </a:xfrm>
              <a:prstGeom prst="rect">
                <a:avLst/>
              </a:prstGeom>
              <a:blipFill>
                <a:blip r:embed="rId4"/>
                <a:stretch>
                  <a:fillRect b="-34211"/>
                </a:stretch>
              </a:blipFill>
            </p:spPr>
            <p:txBody>
              <a:bodyPr/>
              <a:lstStyle/>
              <a:p>
                <a:r>
                  <a:rPr lang="en-US">
                    <a:noFill/>
                  </a:rPr>
                  <a:t> </a:t>
                </a:r>
              </a:p>
            </p:txBody>
          </p:sp>
        </mc:Fallback>
      </mc:AlternateContent>
    </p:spTree>
    <p:extLst>
      <p:ext uri="{BB962C8B-B14F-4D97-AF65-F5344CB8AC3E}">
        <p14:creationId xmlns:p14="http://schemas.microsoft.com/office/powerpoint/2010/main" val="4057469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9955CFD-5397-FBC0-6A56-398D0BC92D43}"/>
              </a:ext>
            </a:extLst>
          </p:cNvPr>
          <p:cNvSpPr/>
          <p:nvPr/>
        </p:nvSpPr>
        <p:spPr>
          <a:xfrm>
            <a:off x="6234655" y="3455866"/>
            <a:ext cx="1650169" cy="84694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6ACF451-55F7-F3D5-DF22-B1098764C8E6}"/>
              </a:ext>
            </a:extLst>
          </p:cNvPr>
          <p:cNvSpPr/>
          <p:nvPr/>
        </p:nvSpPr>
        <p:spPr>
          <a:xfrm>
            <a:off x="8766745" y="2537160"/>
            <a:ext cx="964370" cy="84694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962C03-6EBE-92FD-6B00-B13F96B5CCD4}"/>
              </a:ext>
            </a:extLst>
          </p:cNvPr>
          <p:cNvSpPr/>
          <p:nvPr/>
        </p:nvSpPr>
        <p:spPr>
          <a:xfrm>
            <a:off x="3337807" y="2559050"/>
            <a:ext cx="964370" cy="84694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54BA8-6285-4246-006F-16927C06C346}"/>
              </a:ext>
            </a:extLst>
          </p:cNvPr>
          <p:cNvSpPr>
            <a:spLocks noGrp="1"/>
          </p:cNvSpPr>
          <p:nvPr>
            <p:ph type="title"/>
          </p:nvPr>
        </p:nvSpPr>
        <p:spPr>
          <a:xfrm>
            <a:off x="354768" y="230214"/>
            <a:ext cx="11337560" cy="954010"/>
          </a:xfrm>
        </p:spPr>
        <p:txBody>
          <a:bodyPr/>
          <a:lstStyle/>
          <a:p>
            <a:pPr algn="ctr"/>
            <a:r>
              <a:rPr lang="en-US" dirty="0"/>
              <a:t>Aggregation of the scale separation statistics</a:t>
            </a:r>
          </a:p>
        </p:txBody>
      </p:sp>
      <p:sp>
        <p:nvSpPr>
          <p:cNvPr id="4" name="TextBox 3">
            <a:extLst>
              <a:ext uri="{FF2B5EF4-FFF2-40B4-BE49-F238E27FC236}">
                <a16:creationId xmlns:a16="http://schemas.microsoft.com/office/drawing/2014/main" id="{0D83490A-44D1-848C-E624-25456D2BB242}"/>
              </a:ext>
            </a:extLst>
          </p:cNvPr>
          <p:cNvSpPr txBox="1"/>
          <p:nvPr/>
        </p:nvSpPr>
        <p:spPr>
          <a:xfrm>
            <a:off x="354768" y="1184224"/>
            <a:ext cx="10872865" cy="5539978"/>
          </a:xfrm>
          <a:prstGeom prst="rect">
            <a:avLst/>
          </a:prstGeom>
          <a:noFill/>
        </p:spPr>
        <p:txBody>
          <a:bodyPr wrap="square">
            <a:spAutoFit/>
          </a:bodyPr>
          <a:lstStyle/>
          <a:p>
            <a:r>
              <a:rPr lang="en-CA" sz="2400" dirty="0">
                <a:latin typeface="Helvetica" pitchFamily="2" charset="0"/>
              </a:rPr>
              <a:t>T</a:t>
            </a:r>
            <a:r>
              <a:rPr lang="en-CA" sz="2400" dirty="0">
                <a:effectLst/>
                <a:latin typeface="Helvetica" pitchFamily="2" charset="0"/>
              </a:rPr>
              <a:t>he scale-separation statistics described in this study can be calculated from </a:t>
            </a:r>
            <a:r>
              <a:rPr lang="en-CA" sz="2400" b="1" dirty="0">
                <a:solidFill>
                  <a:schemeClr val="accent1">
                    <a:lumMod val="75000"/>
                  </a:schemeClr>
                </a:solidFill>
                <a:latin typeface="Helvetica" pitchFamily="2" charset="0"/>
              </a:rPr>
              <a:t>three</a:t>
            </a:r>
            <a:r>
              <a:rPr lang="en-CA" sz="2400" b="1" dirty="0">
                <a:solidFill>
                  <a:schemeClr val="accent1">
                    <a:lumMod val="75000"/>
                  </a:schemeClr>
                </a:solidFill>
                <a:effectLst/>
                <a:latin typeface="Helvetica" pitchFamily="2" charset="0"/>
              </a:rPr>
              <a:t> “atomic” scale-separated statistics</a:t>
            </a:r>
            <a:r>
              <a:rPr lang="en-CA" sz="2400" dirty="0">
                <a:effectLst/>
                <a:latin typeface="Helvetica" pitchFamily="2" charset="0"/>
              </a:rPr>
              <a:t>: the forecast and observation energies and the MSE, over the different scales </a:t>
            </a:r>
            <a:r>
              <a:rPr lang="en-CA" sz="2400" i="1" dirty="0">
                <a:effectLst/>
                <a:latin typeface="Helvetica" pitchFamily="2" charset="0"/>
              </a:rPr>
              <a:t>j=1, … ,J</a:t>
            </a:r>
            <a:r>
              <a:rPr lang="en-CA" sz="2400" dirty="0">
                <a:effectLst/>
                <a:latin typeface="Helvetica" pitchFamily="2" charset="0"/>
              </a:rPr>
              <a:t>:</a:t>
            </a:r>
          </a:p>
          <a:p>
            <a:endParaRPr lang="en-CA" sz="2400" dirty="0">
              <a:latin typeface="Helvetica" pitchFamily="2" charset="0"/>
            </a:endParaRPr>
          </a:p>
          <a:p>
            <a:endParaRPr lang="en-CA" sz="2400" dirty="0">
              <a:latin typeface="Helvetica" pitchFamily="2" charset="0"/>
            </a:endParaRPr>
          </a:p>
          <a:p>
            <a:endParaRPr lang="en-CA" sz="2400" dirty="0">
              <a:latin typeface="Helvetica" pitchFamily="2" charset="0"/>
            </a:endParaRPr>
          </a:p>
          <a:p>
            <a:endParaRPr lang="en-CA" sz="2400" dirty="0">
              <a:latin typeface="Helvetica" pitchFamily="2" charset="0"/>
            </a:endParaRPr>
          </a:p>
          <a:p>
            <a:endParaRPr lang="en-CA" sz="2400" dirty="0">
              <a:latin typeface="Helvetica" pitchFamily="2" charset="0"/>
            </a:endParaRPr>
          </a:p>
          <a:p>
            <a:endParaRPr lang="en-CA" sz="2400" dirty="0">
              <a:latin typeface="Helvetica" pitchFamily="2" charset="0"/>
            </a:endParaRPr>
          </a:p>
          <a:p>
            <a:pPr marL="400050" indent="-400050">
              <a:buAutoNum type="romanLcParenR"/>
            </a:pPr>
            <a:r>
              <a:rPr lang="en-CA" sz="2400" dirty="0">
                <a:latin typeface="Helvetica" pitchFamily="2" charset="0"/>
              </a:rPr>
              <a:t>F</a:t>
            </a:r>
            <a:r>
              <a:rPr lang="en-CA" sz="2400" dirty="0">
                <a:effectLst/>
                <a:latin typeface="Helvetica" pitchFamily="2" charset="0"/>
              </a:rPr>
              <a:t>or each scale, we first aggregate the three atomic statistics, over all the 50 case studies, by averaging the forecast and observation energies and MSE</a:t>
            </a:r>
            <a:r>
              <a:rPr lang="en-CA" sz="2400" dirty="0">
                <a:latin typeface="Helvetica" pitchFamily="2" charset="0"/>
              </a:rPr>
              <a:t> </a:t>
            </a:r>
            <a:r>
              <a:rPr lang="en-CA" sz="2400" dirty="0">
                <a:effectLst/>
                <a:latin typeface="Helvetica" pitchFamily="2" charset="0"/>
              </a:rPr>
              <a:t>over the 50 cases [again, the 50 individual cases have same sample size];</a:t>
            </a:r>
          </a:p>
          <a:p>
            <a:pPr marL="400050" indent="-400050">
              <a:buAutoNum type="romanLcParenR"/>
            </a:pPr>
            <a:r>
              <a:rPr lang="en-CA" sz="2400" dirty="0">
                <a:latin typeface="Helvetica" pitchFamily="2" charset="0"/>
              </a:rPr>
              <a:t>Then, from </a:t>
            </a:r>
            <a:r>
              <a:rPr lang="en-CA" sz="2400" dirty="0">
                <a:effectLst/>
                <a:latin typeface="Helvetica" pitchFamily="2" charset="0"/>
              </a:rPr>
              <a:t>these aggregated atomic statistics we evaluate all the other aggregated scale-separation statistics.</a:t>
            </a:r>
          </a:p>
          <a:p>
            <a:endParaRPr lang="en-CA" dirty="0">
              <a:effectLst/>
              <a:latin typeface="Helvetica" pitchFamily="2"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6E3644-5DDE-50BC-7269-2D22F59425C2}"/>
                  </a:ext>
                </a:extLst>
              </p:cNvPr>
              <p:cNvSpPr txBox="1"/>
              <p:nvPr/>
            </p:nvSpPr>
            <p:spPr>
              <a:xfrm>
                <a:off x="354768" y="2447767"/>
                <a:ext cx="4846819" cy="1121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𝐸𝑛</m:t>
                          </m:r>
                        </m:e>
                        <m:sup>
                          <m:r>
                            <a:rPr lang="en-CA" sz="2400" b="0" i="1" smtClean="0">
                              <a:latin typeface="Cambria Math" panose="02040503050406030204" pitchFamily="18" charset="0"/>
                            </a:rPr>
                            <m:t>2</m:t>
                          </m:r>
                        </m:sup>
                      </m:sSup>
                      <m:r>
                        <a:rPr lang="en-CA" sz="2400" b="0" i="1" smtClean="0">
                          <a:latin typeface="Cambria Math" panose="02040503050406030204" pitchFamily="18" charset="0"/>
                        </a:rPr>
                        <m:t> </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𝑌</m:t>
                          </m:r>
                        </m:e>
                      </m:d>
                      <m:r>
                        <a:rPr lang="en-CA" sz="2400" b="0" i="1" smtClean="0">
                          <a:latin typeface="Cambria Math" panose="02040503050406030204" pitchFamily="18" charset="0"/>
                        </a:rPr>
                        <m:t>=</m:t>
                      </m:r>
                      <m:acc>
                        <m:accPr>
                          <m:chr m:val="̅"/>
                          <m:ctrlPr>
                            <a:rPr lang="en-CA" sz="2400" b="0" i="1" smtClean="0">
                              <a:latin typeface="Cambria Math" panose="02040503050406030204" pitchFamily="18" charset="0"/>
                            </a:rPr>
                          </m:ctrlPr>
                        </m:accPr>
                        <m:e>
                          <m:sSup>
                            <m:sSupPr>
                              <m:ctrlPr>
                                <a:rPr lang="en-CA" sz="2400" b="0" i="1" smtClean="0">
                                  <a:latin typeface="Cambria Math" panose="02040503050406030204" pitchFamily="18" charset="0"/>
                                </a:rPr>
                              </m:ctrlPr>
                            </m:sSupPr>
                            <m:e>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𝑌</m:t>
                                  </m:r>
                                </m:e>
                              </m:d>
                            </m:e>
                            <m:sup>
                              <m:r>
                                <a:rPr lang="en-CA" sz="2400" b="0" i="1" smtClean="0">
                                  <a:latin typeface="Cambria Math" panose="02040503050406030204" pitchFamily="18" charset="0"/>
                                </a:rPr>
                                <m:t>2</m:t>
                              </m:r>
                            </m:sup>
                          </m:sSup>
                        </m:e>
                      </m:acc>
                      <m:r>
                        <a:rPr lang="en-CA" sz="2400" b="0" i="1" smtClean="0">
                          <a:latin typeface="Cambria Math" panose="02040503050406030204" pitchFamily="18" charset="0"/>
                        </a:rPr>
                        <m:t>=</m:t>
                      </m:r>
                      <m:nary>
                        <m:naryPr>
                          <m:chr m:val="∑"/>
                          <m:ctrlPr>
                            <a:rPr lang="en-CA" sz="2400" b="0" i="1" smtClean="0">
                              <a:latin typeface="Cambria Math" panose="02040503050406030204" pitchFamily="18" charset="0"/>
                            </a:rPr>
                          </m:ctrlPr>
                        </m:naryPr>
                        <m:sub>
                          <m:r>
                            <m:rPr>
                              <m:brk m:alnAt="23"/>
                            </m:rPr>
                            <a:rPr lang="en-CA" sz="2400" b="0" i="1" smtClean="0">
                              <a:latin typeface="Cambria Math" panose="02040503050406030204" pitchFamily="18" charset="0"/>
                            </a:rPr>
                            <m:t>𝑗</m:t>
                          </m:r>
                          <m:r>
                            <a:rPr lang="en-CA" sz="2400" b="0" i="1" smtClean="0">
                              <a:latin typeface="Cambria Math" panose="02040503050406030204" pitchFamily="18" charset="0"/>
                            </a:rPr>
                            <m:t>=1</m:t>
                          </m:r>
                        </m:sub>
                        <m:sup>
                          <m:r>
                            <a:rPr lang="en-CA" sz="2400" b="0" i="1" smtClean="0">
                              <a:latin typeface="Cambria Math" panose="02040503050406030204" pitchFamily="18" charset="0"/>
                            </a:rPr>
                            <m:t>𝐽</m:t>
                          </m:r>
                        </m:sup>
                        <m:e>
                          <m:acc>
                            <m:accPr>
                              <m:chr m:val="̅"/>
                              <m:ctrlPr>
                                <a:rPr lang="en-CA" sz="2400" b="0" i="1" smtClean="0">
                                  <a:latin typeface="Cambria Math" panose="02040503050406030204" pitchFamily="18" charset="0"/>
                                </a:rPr>
                              </m:ctrlPr>
                            </m:accPr>
                            <m:e>
                              <m:sSup>
                                <m:sSupPr>
                                  <m:ctrlPr>
                                    <a:rPr lang="en-CA" sz="2400" i="1">
                                      <a:latin typeface="Cambria Math" panose="02040503050406030204" pitchFamily="18" charset="0"/>
                                    </a:rPr>
                                  </m:ctrlPr>
                                </m:sSupPr>
                                <m:e>
                                  <m:d>
                                    <m:dPr>
                                      <m:begChr m:val="["/>
                                      <m:endChr m:val="]"/>
                                      <m:ctrlPr>
                                        <a:rPr lang="en-CA" sz="2400" i="1">
                                          <a:latin typeface="Cambria Math" panose="02040503050406030204" pitchFamily="18" charset="0"/>
                                        </a:rPr>
                                      </m:ctrlPr>
                                    </m:dPr>
                                    <m:e>
                                      <m:sSub>
                                        <m:sSubPr>
                                          <m:ctrlPr>
                                            <a:rPr lang="en-CA" sz="2400" i="1" smtClean="0">
                                              <a:latin typeface="Cambria Math" panose="02040503050406030204" pitchFamily="18" charset="0"/>
                                            </a:rPr>
                                          </m:ctrlPr>
                                        </m:sSubPr>
                                        <m:e>
                                          <m:r>
                                            <a:rPr lang="en-CA" sz="2400" b="0" i="1" smtClean="0">
                                              <a:latin typeface="Cambria Math" panose="02040503050406030204" pitchFamily="18" charset="0"/>
                                            </a:rPr>
                                            <m:t>𝑌</m:t>
                                          </m:r>
                                        </m:e>
                                        <m:sub>
                                          <m:r>
                                            <a:rPr lang="en-CA" sz="2400" b="0" i="1" smtClean="0">
                                              <a:latin typeface="Cambria Math" panose="02040503050406030204" pitchFamily="18" charset="0"/>
                                            </a:rPr>
                                            <m:t>𝑗</m:t>
                                          </m:r>
                                        </m:sub>
                                      </m:sSub>
                                    </m:e>
                                  </m:d>
                                </m:e>
                                <m:sup>
                                  <m:r>
                                    <a:rPr lang="en-CA" sz="2400" i="1">
                                      <a:latin typeface="Cambria Math" panose="02040503050406030204" pitchFamily="18" charset="0"/>
                                    </a:rPr>
                                    <m:t>2</m:t>
                                  </m:r>
                                </m:sup>
                              </m:sSup>
                            </m:e>
                          </m:acc>
                        </m:e>
                      </m:nary>
                      <m:r>
                        <a:rPr lang="en-CA"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CA" sz="2400" b="0" i="1" smtClean="0">
                              <a:latin typeface="Cambria Math" panose="02040503050406030204" pitchFamily="18" charset="0"/>
                              <a:ea typeface="Cambria Math" panose="02040503050406030204" pitchFamily="18" charset="0"/>
                            </a:rPr>
                            <m:t>𝑌</m:t>
                          </m:r>
                        </m:sub>
                      </m:sSub>
                    </m:oMath>
                  </m:oMathPara>
                </a14:m>
                <a:endParaRPr lang="en-US" sz="2400" dirty="0"/>
              </a:p>
            </p:txBody>
          </p:sp>
        </mc:Choice>
        <mc:Fallback xmlns="">
          <p:sp>
            <p:nvSpPr>
              <p:cNvPr id="5" name="TextBox 4">
                <a:extLst>
                  <a:ext uri="{FF2B5EF4-FFF2-40B4-BE49-F238E27FC236}">
                    <a16:creationId xmlns:a16="http://schemas.microsoft.com/office/drawing/2014/main" id="{436E3644-5DDE-50BC-7269-2D22F59425C2}"/>
                  </a:ext>
                </a:extLst>
              </p:cNvPr>
              <p:cNvSpPr txBox="1">
                <a:spLocks noRot="1" noChangeAspect="1" noMove="1" noResize="1" noEditPoints="1" noAdjustHandles="1" noChangeArrowheads="1" noChangeShapeType="1" noTextEdit="1"/>
              </p:cNvSpPr>
              <p:nvPr/>
            </p:nvSpPr>
            <p:spPr>
              <a:xfrm>
                <a:off x="354768" y="2447767"/>
                <a:ext cx="4846819" cy="1121035"/>
              </a:xfrm>
              <a:prstGeom prst="rect">
                <a:avLst/>
              </a:prstGeom>
              <a:blipFill>
                <a:blip r:embed="rId3"/>
                <a:stretch>
                  <a:fillRect t="-106742" b="-157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6BA88B-10B6-335B-B9A7-8F57664A26E2}"/>
                  </a:ext>
                </a:extLst>
              </p:cNvPr>
              <p:cNvSpPr txBox="1"/>
              <p:nvPr/>
            </p:nvSpPr>
            <p:spPr>
              <a:xfrm>
                <a:off x="5791200" y="2447767"/>
                <a:ext cx="4846819" cy="1121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𝐸𝑛</m:t>
                          </m:r>
                        </m:e>
                        <m:sup>
                          <m:r>
                            <a:rPr lang="en-CA" sz="2400" b="0" i="1" smtClean="0">
                              <a:latin typeface="Cambria Math" panose="02040503050406030204" pitchFamily="18" charset="0"/>
                            </a:rPr>
                            <m:t>2</m:t>
                          </m:r>
                        </m:sup>
                      </m:sSup>
                      <m:r>
                        <a:rPr lang="en-CA" sz="2400" b="0" i="1" smtClean="0">
                          <a:latin typeface="Cambria Math" panose="02040503050406030204" pitchFamily="18" charset="0"/>
                        </a:rPr>
                        <m:t> </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𝑋</m:t>
                          </m:r>
                        </m:e>
                      </m:d>
                      <m:r>
                        <a:rPr lang="en-CA" sz="2400" b="0" i="1" smtClean="0">
                          <a:latin typeface="Cambria Math" panose="02040503050406030204" pitchFamily="18" charset="0"/>
                        </a:rPr>
                        <m:t>=</m:t>
                      </m:r>
                      <m:acc>
                        <m:accPr>
                          <m:chr m:val="̅"/>
                          <m:ctrlPr>
                            <a:rPr lang="en-CA" sz="2400" b="0" i="1" smtClean="0">
                              <a:latin typeface="Cambria Math" panose="02040503050406030204" pitchFamily="18" charset="0"/>
                            </a:rPr>
                          </m:ctrlPr>
                        </m:accPr>
                        <m:e>
                          <m:sSup>
                            <m:sSupPr>
                              <m:ctrlPr>
                                <a:rPr lang="en-CA" sz="2400" b="0" i="1" smtClean="0">
                                  <a:latin typeface="Cambria Math" panose="02040503050406030204" pitchFamily="18" charset="0"/>
                                </a:rPr>
                              </m:ctrlPr>
                            </m:sSupPr>
                            <m:e>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𝑋</m:t>
                                  </m:r>
                                </m:e>
                              </m:d>
                            </m:e>
                            <m:sup>
                              <m:r>
                                <a:rPr lang="en-CA" sz="2400" b="0" i="1" smtClean="0">
                                  <a:latin typeface="Cambria Math" panose="02040503050406030204" pitchFamily="18" charset="0"/>
                                </a:rPr>
                                <m:t>2</m:t>
                              </m:r>
                            </m:sup>
                          </m:sSup>
                        </m:e>
                      </m:acc>
                      <m:r>
                        <a:rPr lang="en-CA" sz="2400" b="0" i="1" smtClean="0">
                          <a:latin typeface="Cambria Math" panose="02040503050406030204" pitchFamily="18" charset="0"/>
                        </a:rPr>
                        <m:t>=</m:t>
                      </m:r>
                      <m:nary>
                        <m:naryPr>
                          <m:chr m:val="∑"/>
                          <m:ctrlPr>
                            <a:rPr lang="en-CA" sz="2400" b="0" i="1" smtClean="0">
                              <a:latin typeface="Cambria Math" panose="02040503050406030204" pitchFamily="18" charset="0"/>
                            </a:rPr>
                          </m:ctrlPr>
                        </m:naryPr>
                        <m:sub>
                          <m:r>
                            <m:rPr>
                              <m:brk m:alnAt="23"/>
                            </m:rPr>
                            <a:rPr lang="en-CA" sz="2400" b="0" i="1" smtClean="0">
                              <a:latin typeface="Cambria Math" panose="02040503050406030204" pitchFamily="18" charset="0"/>
                            </a:rPr>
                            <m:t>𝑗</m:t>
                          </m:r>
                          <m:r>
                            <a:rPr lang="en-CA" sz="2400" b="0" i="1" smtClean="0">
                              <a:latin typeface="Cambria Math" panose="02040503050406030204" pitchFamily="18" charset="0"/>
                            </a:rPr>
                            <m:t>=1</m:t>
                          </m:r>
                        </m:sub>
                        <m:sup>
                          <m:r>
                            <a:rPr lang="en-CA" sz="2400" b="0" i="1" smtClean="0">
                              <a:latin typeface="Cambria Math" panose="02040503050406030204" pitchFamily="18" charset="0"/>
                            </a:rPr>
                            <m:t>𝐽</m:t>
                          </m:r>
                        </m:sup>
                        <m:e>
                          <m:acc>
                            <m:accPr>
                              <m:chr m:val="̅"/>
                              <m:ctrlPr>
                                <a:rPr lang="en-CA" sz="2400" b="0" i="1" smtClean="0">
                                  <a:latin typeface="Cambria Math" panose="02040503050406030204" pitchFamily="18" charset="0"/>
                                </a:rPr>
                              </m:ctrlPr>
                            </m:accPr>
                            <m:e>
                              <m:sSup>
                                <m:sSupPr>
                                  <m:ctrlPr>
                                    <a:rPr lang="en-CA" sz="2400" i="1">
                                      <a:latin typeface="Cambria Math" panose="02040503050406030204" pitchFamily="18" charset="0"/>
                                    </a:rPr>
                                  </m:ctrlPr>
                                </m:sSupPr>
                                <m:e>
                                  <m:d>
                                    <m:dPr>
                                      <m:begChr m:val="["/>
                                      <m:endChr m:val="]"/>
                                      <m:ctrlPr>
                                        <a:rPr lang="en-CA" sz="2400" i="1">
                                          <a:latin typeface="Cambria Math" panose="02040503050406030204" pitchFamily="18" charset="0"/>
                                        </a:rPr>
                                      </m:ctrlPr>
                                    </m:dPr>
                                    <m:e>
                                      <m:sSub>
                                        <m:sSubPr>
                                          <m:ctrlPr>
                                            <a:rPr lang="en-CA" sz="2400" i="1" smtClean="0">
                                              <a:latin typeface="Cambria Math" panose="02040503050406030204" pitchFamily="18" charset="0"/>
                                            </a:rPr>
                                          </m:ctrlPr>
                                        </m:sSubPr>
                                        <m:e>
                                          <m:r>
                                            <a:rPr lang="en-CA" sz="2400" b="0" i="1" smtClean="0">
                                              <a:latin typeface="Cambria Math" panose="02040503050406030204" pitchFamily="18" charset="0"/>
                                            </a:rPr>
                                            <m:t>𝑋</m:t>
                                          </m:r>
                                        </m:e>
                                        <m:sub>
                                          <m:r>
                                            <a:rPr lang="en-CA" sz="2400" b="0" i="1" smtClean="0">
                                              <a:latin typeface="Cambria Math" panose="02040503050406030204" pitchFamily="18" charset="0"/>
                                            </a:rPr>
                                            <m:t>𝑗</m:t>
                                          </m:r>
                                        </m:sub>
                                      </m:sSub>
                                    </m:e>
                                  </m:d>
                                </m:e>
                                <m:sup>
                                  <m:r>
                                    <a:rPr lang="en-CA" sz="2400" i="1">
                                      <a:latin typeface="Cambria Math" panose="02040503050406030204" pitchFamily="18" charset="0"/>
                                    </a:rPr>
                                    <m:t>2</m:t>
                                  </m:r>
                                </m:sup>
                              </m:sSup>
                            </m:e>
                          </m:acc>
                        </m:e>
                      </m:nary>
                      <m:r>
                        <a:rPr lang="en-CA"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CA" sz="2400" b="0" i="1" smtClean="0">
                              <a:latin typeface="Cambria Math" panose="02040503050406030204" pitchFamily="18" charset="0"/>
                              <a:ea typeface="Cambria Math" panose="02040503050406030204" pitchFamily="18" charset="0"/>
                            </a:rPr>
                            <m:t>𝑋</m:t>
                          </m:r>
                        </m:sub>
                      </m:sSub>
                    </m:oMath>
                  </m:oMathPara>
                </a14:m>
                <a:endParaRPr lang="en-US" sz="2400" dirty="0"/>
              </a:p>
            </p:txBody>
          </p:sp>
        </mc:Choice>
        <mc:Fallback xmlns="">
          <p:sp>
            <p:nvSpPr>
              <p:cNvPr id="6" name="TextBox 5">
                <a:extLst>
                  <a:ext uri="{FF2B5EF4-FFF2-40B4-BE49-F238E27FC236}">
                    <a16:creationId xmlns:a16="http://schemas.microsoft.com/office/drawing/2014/main" id="{CB6BA88B-10B6-335B-B9A7-8F57664A26E2}"/>
                  </a:ext>
                </a:extLst>
              </p:cNvPr>
              <p:cNvSpPr txBox="1">
                <a:spLocks noRot="1" noChangeAspect="1" noMove="1" noResize="1" noEditPoints="1" noAdjustHandles="1" noChangeArrowheads="1" noChangeShapeType="1" noTextEdit="1"/>
              </p:cNvSpPr>
              <p:nvPr/>
            </p:nvSpPr>
            <p:spPr>
              <a:xfrm>
                <a:off x="5791200" y="2447767"/>
                <a:ext cx="4846819" cy="1121035"/>
              </a:xfrm>
              <a:prstGeom prst="rect">
                <a:avLst/>
              </a:prstGeom>
              <a:blipFill>
                <a:blip r:embed="rId4"/>
                <a:stretch>
                  <a:fillRect t="-106742" b="-157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5DDF97-F76D-8B9D-54DE-14FC6345F999}"/>
                  </a:ext>
                </a:extLst>
              </p:cNvPr>
              <p:cNvSpPr txBox="1"/>
              <p:nvPr/>
            </p:nvSpPr>
            <p:spPr>
              <a:xfrm>
                <a:off x="2615784" y="3568802"/>
                <a:ext cx="8022235" cy="579902"/>
              </a:xfrm>
              <a:prstGeom prst="rect">
                <a:avLst/>
              </a:prstGeom>
              <a:noFill/>
            </p:spPr>
            <p:txBody>
              <a:bodyPr wrap="square" lIns="0" tIns="0" rIns="0" bIns="0" rtlCol="0">
                <a:spAutoFit/>
              </a:bodyPr>
              <a:lstStyle/>
              <a:p>
                <a:r>
                  <a:rPr lang="en-CA" sz="2400" b="0" dirty="0"/>
                  <a:t>MSE</a:t>
                </a:r>
                <a14:m>
                  <m:oMath xmlns:m="http://schemas.openxmlformats.org/officeDocument/2006/math">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𝑌</m:t>
                        </m:r>
                        <m:r>
                          <a:rPr lang="en-CA" sz="2400" b="0" i="1" smtClean="0">
                            <a:latin typeface="Cambria Math" panose="02040503050406030204" pitchFamily="18" charset="0"/>
                          </a:rPr>
                          <m:t>,</m:t>
                        </m:r>
                        <m:r>
                          <a:rPr lang="en-CA" sz="2400" b="0" i="1" smtClean="0">
                            <a:latin typeface="Cambria Math" panose="02040503050406030204" pitchFamily="18" charset="0"/>
                          </a:rPr>
                          <m:t>𝑋</m:t>
                        </m:r>
                      </m:e>
                    </m:d>
                    <m:r>
                      <a:rPr lang="en-CA" sz="2400" b="0" i="1" smtClean="0">
                        <a:latin typeface="Cambria Math" panose="02040503050406030204" pitchFamily="18" charset="0"/>
                      </a:rPr>
                      <m:t>=</m:t>
                    </m:r>
                    <m:acc>
                      <m:accPr>
                        <m:chr m:val="̅"/>
                        <m:ctrlPr>
                          <a:rPr lang="en-CA" sz="2400" b="0" i="1" smtClean="0">
                            <a:latin typeface="Cambria Math" panose="02040503050406030204" pitchFamily="18" charset="0"/>
                          </a:rPr>
                        </m:ctrlPr>
                      </m:accPr>
                      <m:e>
                        <m:sSup>
                          <m:sSupPr>
                            <m:ctrlPr>
                              <a:rPr lang="en-CA" sz="2400" b="0" i="1" smtClean="0">
                                <a:latin typeface="Cambria Math" panose="02040503050406030204" pitchFamily="18" charset="0"/>
                              </a:rPr>
                            </m:ctrlPr>
                          </m:sSupPr>
                          <m:e>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𝑌</m:t>
                                </m:r>
                                <m:r>
                                  <a:rPr lang="en-CA" sz="2400" b="0" i="1" smtClean="0">
                                    <a:latin typeface="Cambria Math" panose="02040503050406030204" pitchFamily="18" charset="0"/>
                                  </a:rPr>
                                  <m:t>−</m:t>
                                </m:r>
                                <m:r>
                                  <a:rPr lang="en-CA" sz="2400" b="0" i="1" smtClean="0">
                                    <a:latin typeface="Cambria Math" panose="02040503050406030204" pitchFamily="18" charset="0"/>
                                  </a:rPr>
                                  <m:t>𝑋</m:t>
                                </m:r>
                              </m:e>
                            </m:d>
                          </m:e>
                          <m:sup>
                            <m:r>
                              <a:rPr lang="en-CA" sz="2400" b="0" i="1" smtClean="0">
                                <a:latin typeface="Cambria Math" panose="02040503050406030204" pitchFamily="18" charset="0"/>
                              </a:rPr>
                              <m:t>2</m:t>
                            </m:r>
                          </m:sup>
                        </m:sSup>
                      </m:e>
                    </m:acc>
                    <m:r>
                      <a:rPr lang="en-CA" sz="2400" b="0" i="1" smtClean="0">
                        <a:latin typeface="Cambria Math" panose="02040503050406030204" pitchFamily="18" charset="0"/>
                      </a:rPr>
                      <m:t>=</m:t>
                    </m:r>
                    <m:nary>
                      <m:naryPr>
                        <m:chr m:val="∑"/>
                        <m:ctrlPr>
                          <a:rPr lang="en-CA" sz="2400" b="0" i="1" smtClean="0">
                            <a:latin typeface="Cambria Math" panose="02040503050406030204" pitchFamily="18" charset="0"/>
                          </a:rPr>
                        </m:ctrlPr>
                      </m:naryPr>
                      <m:sub>
                        <m:r>
                          <m:rPr>
                            <m:brk m:alnAt="23"/>
                          </m:rPr>
                          <a:rPr lang="en-CA" sz="2400" b="0" i="1" smtClean="0">
                            <a:latin typeface="Cambria Math" panose="02040503050406030204" pitchFamily="18" charset="0"/>
                          </a:rPr>
                          <m:t>𝑗</m:t>
                        </m:r>
                        <m:r>
                          <a:rPr lang="en-CA" sz="2400" b="0" i="1" smtClean="0">
                            <a:latin typeface="Cambria Math" panose="02040503050406030204" pitchFamily="18" charset="0"/>
                          </a:rPr>
                          <m:t>=1</m:t>
                        </m:r>
                      </m:sub>
                      <m:sup>
                        <m:r>
                          <a:rPr lang="en-CA" sz="2400" b="0" i="1" smtClean="0">
                            <a:latin typeface="Cambria Math" panose="02040503050406030204" pitchFamily="18" charset="0"/>
                          </a:rPr>
                          <m:t>𝐽</m:t>
                        </m:r>
                      </m:sup>
                      <m:e>
                        <m:acc>
                          <m:accPr>
                            <m:chr m:val="̅"/>
                            <m:ctrlPr>
                              <a:rPr lang="en-CA" sz="2400" b="0" i="1" smtClean="0">
                                <a:latin typeface="Cambria Math" panose="02040503050406030204" pitchFamily="18" charset="0"/>
                              </a:rPr>
                            </m:ctrlPr>
                          </m:accPr>
                          <m:e>
                            <m:sSup>
                              <m:sSupPr>
                                <m:ctrlPr>
                                  <a:rPr lang="en-CA" sz="2400" i="1">
                                    <a:latin typeface="Cambria Math" panose="02040503050406030204" pitchFamily="18" charset="0"/>
                                  </a:rPr>
                                </m:ctrlPr>
                              </m:sSupPr>
                              <m:e>
                                <m:d>
                                  <m:dPr>
                                    <m:begChr m:val="["/>
                                    <m:endChr m:val="]"/>
                                    <m:ctrlPr>
                                      <a:rPr lang="en-CA" sz="2400" i="1">
                                        <a:latin typeface="Cambria Math" panose="02040503050406030204" pitchFamily="18" charset="0"/>
                                      </a:rPr>
                                    </m:ctrlPr>
                                  </m:dPr>
                                  <m:e>
                                    <m:sSub>
                                      <m:sSubPr>
                                        <m:ctrlPr>
                                          <a:rPr lang="en-CA" sz="2400" i="1" smtClean="0">
                                            <a:latin typeface="Cambria Math" panose="02040503050406030204" pitchFamily="18" charset="0"/>
                                          </a:rPr>
                                        </m:ctrlPr>
                                      </m:sSubPr>
                                      <m:e>
                                        <m:sSub>
                                          <m:sSubPr>
                                            <m:ctrlPr>
                                              <a:rPr lang="en-CA" sz="2400" i="1" smtClean="0">
                                                <a:latin typeface="Cambria Math" panose="02040503050406030204" pitchFamily="18" charset="0"/>
                                              </a:rPr>
                                            </m:ctrlPr>
                                          </m:sSubPr>
                                          <m:e>
                                            <m:r>
                                              <a:rPr lang="en-CA" sz="2400" b="0" i="1" smtClean="0">
                                                <a:latin typeface="Cambria Math" panose="02040503050406030204" pitchFamily="18" charset="0"/>
                                              </a:rPr>
                                              <m:t>𝑌</m:t>
                                            </m:r>
                                          </m:e>
                                          <m:sub>
                                            <m:r>
                                              <a:rPr lang="en-CA" sz="2400" b="0" i="1" smtClean="0">
                                                <a:latin typeface="Cambria Math" panose="02040503050406030204" pitchFamily="18" charset="0"/>
                                              </a:rPr>
                                              <m:t>𝑗</m:t>
                                            </m:r>
                                          </m:sub>
                                        </m:sSub>
                                        <m:r>
                                          <a:rPr lang="en-CA" sz="2400" b="0" i="1" smtClean="0">
                                            <a:latin typeface="Cambria Math" panose="02040503050406030204" pitchFamily="18" charset="0"/>
                                          </a:rPr>
                                          <m:t>−</m:t>
                                        </m:r>
                                        <m:r>
                                          <a:rPr lang="en-CA" sz="2400" b="0" i="1" smtClean="0">
                                            <a:latin typeface="Cambria Math" panose="02040503050406030204" pitchFamily="18" charset="0"/>
                                          </a:rPr>
                                          <m:t>𝑋</m:t>
                                        </m:r>
                                      </m:e>
                                      <m:sub>
                                        <m:r>
                                          <a:rPr lang="en-CA" sz="2400" b="0" i="1" smtClean="0">
                                            <a:latin typeface="Cambria Math" panose="02040503050406030204" pitchFamily="18" charset="0"/>
                                          </a:rPr>
                                          <m:t>𝑗</m:t>
                                        </m:r>
                                      </m:sub>
                                    </m:sSub>
                                  </m:e>
                                </m:d>
                              </m:e>
                              <m:sup>
                                <m:r>
                                  <a:rPr lang="en-CA" sz="2400" i="1">
                                    <a:latin typeface="Cambria Math" panose="02040503050406030204" pitchFamily="18" charset="0"/>
                                  </a:rPr>
                                  <m:t>2</m:t>
                                </m:r>
                              </m:sup>
                            </m:sSup>
                          </m:e>
                        </m:acc>
                      </m:e>
                    </m:nary>
                    <m:r>
                      <a:rPr lang="en-CA" sz="2400" b="0" i="1" smtClean="0">
                        <a:latin typeface="Cambria Math" panose="02040503050406030204" pitchFamily="18" charset="0"/>
                      </a:rPr>
                      <m:t>+</m:t>
                    </m:r>
                    <m:sSup>
                      <m:sSupPr>
                        <m:ctrlPr>
                          <a:rPr lang="en-CA" sz="2400" i="1" smtClean="0">
                            <a:latin typeface="Cambria Math" panose="02040503050406030204" pitchFamily="18" charset="0"/>
                          </a:rPr>
                        </m:ctrlPr>
                      </m:sSupPr>
                      <m:e>
                        <m:d>
                          <m:dPr>
                            <m:ctrlPr>
                              <a:rPr lang="en-CA"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CA" sz="2400" b="0" i="1" smtClean="0">
                                    <a:latin typeface="Cambria Math" panose="02040503050406030204" pitchFamily="18" charset="0"/>
                                    <a:ea typeface="Cambria Math" panose="02040503050406030204" pitchFamily="18" charset="0"/>
                                  </a:rPr>
                                  <m:t>𝑌</m:t>
                                </m:r>
                              </m:sub>
                            </m:sSub>
                            <m:r>
                              <a:rPr lang="en-CA"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CA" sz="2400" i="1">
                                    <a:latin typeface="Cambria Math" panose="02040503050406030204" pitchFamily="18" charset="0"/>
                                    <a:ea typeface="Cambria Math" panose="02040503050406030204" pitchFamily="18" charset="0"/>
                                  </a:rPr>
                                  <m:t>𝑋</m:t>
                                </m:r>
                              </m:sub>
                            </m:sSub>
                          </m:e>
                        </m:d>
                      </m:e>
                      <m:sup>
                        <m:r>
                          <a:rPr lang="en-CA" sz="2400" b="0" i="1" smtClean="0">
                            <a:latin typeface="Cambria Math" panose="02040503050406030204" pitchFamily="18" charset="0"/>
                          </a:rPr>
                          <m:t>2</m:t>
                        </m:r>
                      </m:sup>
                    </m:sSup>
                  </m:oMath>
                </a14:m>
                <a:endParaRPr lang="en-US" sz="2400" dirty="0"/>
              </a:p>
            </p:txBody>
          </p:sp>
        </mc:Choice>
        <mc:Fallback xmlns="">
          <p:sp>
            <p:nvSpPr>
              <p:cNvPr id="3" name="TextBox 2">
                <a:extLst>
                  <a:ext uri="{FF2B5EF4-FFF2-40B4-BE49-F238E27FC236}">
                    <a16:creationId xmlns:a16="http://schemas.microsoft.com/office/drawing/2014/main" id="{9F5DDF97-F76D-8B9D-54DE-14FC6345F999}"/>
                  </a:ext>
                </a:extLst>
              </p:cNvPr>
              <p:cNvSpPr txBox="1">
                <a:spLocks noRot="1" noChangeAspect="1" noMove="1" noResize="1" noEditPoints="1" noAdjustHandles="1" noChangeArrowheads="1" noChangeShapeType="1" noTextEdit="1"/>
              </p:cNvSpPr>
              <p:nvPr/>
            </p:nvSpPr>
            <p:spPr>
              <a:xfrm>
                <a:off x="2615784" y="3568802"/>
                <a:ext cx="8022235" cy="579902"/>
              </a:xfrm>
              <a:prstGeom prst="rect">
                <a:avLst/>
              </a:prstGeom>
              <a:blipFill>
                <a:blip r:embed="rId5"/>
                <a:stretch>
                  <a:fillRect l="-2212" t="-82979" b="-148936"/>
                </a:stretch>
              </a:blipFill>
            </p:spPr>
            <p:txBody>
              <a:bodyPr/>
              <a:lstStyle/>
              <a:p>
                <a:r>
                  <a:rPr lang="en-US">
                    <a:noFill/>
                  </a:rPr>
                  <a:t> </a:t>
                </a:r>
              </a:p>
            </p:txBody>
          </p:sp>
        </mc:Fallback>
      </mc:AlternateContent>
    </p:spTree>
    <p:extLst>
      <p:ext uri="{BB962C8B-B14F-4D97-AF65-F5344CB8AC3E}">
        <p14:creationId xmlns:p14="http://schemas.microsoft.com/office/powerpoint/2010/main" val="2882191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7B2497-8CF3-71F8-D3E1-BA96E4899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84" y="1307894"/>
            <a:ext cx="4986728" cy="3740046"/>
          </a:xfrm>
          <a:prstGeom prst="rect">
            <a:avLst/>
          </a:prstGeom>
        </p:spPr>
      </p:pic>
      <p:pic>
        <p:nvPicPr>
          <p:cNvPr id="7" name="Picture 6">
            <a:extLst>
              <a:ext uri="{FF2B5EF4-FFF2-40B4-BE49-F238E27FC236}">
                <a16:creationId xmlns:a16="http://schemas.microsoft.com/office/drawing/2014/main" id="{EE2FB9FD-1915-5F1E-51C3-50491366C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287" y="1307894"/>
            <a:ext cx="4986729" cy="3740047"/>
          </a:xfrm>
          <a:prstGeom prst="rect">
            <a:avLst/>
          </a:prstGeom>
        </p:spPr>
      </p:pic>
      <p:sp>
        <p:nvSpPr>
          <p:cNvPr id="8" name="Title 1">
            <a:extLst>
              <a:ext uri="{FF2B5EF4-FFF2-40B4-BE49-F238E27FC236}">
                <a16:creationId xmlns:a16="http://schemas.microsoft.com/office/drawing/2014/main" id="{AB1E89C4-483D-5160-5F13-3DF2DFAD8AD3}"/>
              </a:ext>
            </a:extLst>
          </p:cNvPr>
          <p:cNvSpPr>
            <a:spLocks noGrp="1"/>
          </p:cNvSpPr>
          <p:nvPr>
            <p:ph type="title"/>
          </p:nvPr>
        </p:nvSpPr>
        <p:spPr>
          <a:xfrm>
            <a:off x="838199" y="228703"/>
            <a:ext cx="10515600" cy="924029"/>
          </a:xfrm>
        </p:spPr>
        <p:txBody>
          <a:bodyPr>
            <a:normAutofit/>
          </a:bodyPr>
          <a:lstStyle/>
          <a:p>
            <a:pPr algn="ctr"/>
            <a:r>
              <a:rPr lang="en-US" dirty="0"/>
              <a:t>Bootstrap Confidence Intervals</a:t>
            </a:r>
          </a:p>
        </p:txBody>
      </p:sp>
      <p:sp>
        <p:nvSpPr>
          <p:cNvPr id="10" name="TextBox 9">
            <a:extLst>
              <a:ext uri="{FF2B5EF4-FFF2-40B4-BE49-F238E27FC236}">
                <a16:creationId xmlns:a16="http://schemas.microsoft.com/office/drawing/2014/main" id="{675DB0C1-076E-05C8-378F-E70D9D7047C8}"/>
              </a:ext>
            </a:extLst>
          </p:cNvPr>
          <p:cNvSpPr txBox="1"/>
          <p:nvPr/>
        </p:nvSpPr>
        <p:spPr>
          <a:xfrm>
            <a:off x="568376" y="5318508"/>
            <a:ext cx="11055247" cy="1200329"/>
          </a:xfrm>
          <a:prstGeom prst="rect">
            <a:avLst/>
          </a:prstGeom>
          <a:noFill/>
        </p:spPr>
        <p:txBody>
          <a:bodyPr wrap="square">
            <a:spAutoFit/>
          </a:bodyPr>
          <a:lstStyle/>
          <a:p>
            <a:pPr algn="ctr"/>
            <a:r>
              <a:rPr lang="en-US" sz="2400" dirty="0"/>
              <a:t>90% Confidence Intervals associated to the aggregated scores </a:t>
            </a:r>
            <a:r>
              <a:rPr lang="en-US" sz="2400" b="1" dirty="0"/>
              <a:t>(right panel) </a:t>
            </a:r>
          </a:p>
          <a:p>
            <a:pPr algn="ctr"/>
            <a:r>
              <a:rPr lang="en-US" sz="2400" dirty="0"/>
              <a:t>are </a:t>
            </a:r>
            <a:r>
              <a:rPr lang="en-US" sz="2400" b="1" u="sng" dirty="0"/>
              <a:t>different</a:t>
            </a:r>
            <a:r>
              <a:rPr lang="en-US" sz="2400" dirty="0"/>
              <a:t> (usually they are much less wide) </a:t>
            </a:r>
          </a:p>
          <a:p>
            <a:pPr algn="ctr"/>
            <a:r>
              <a:rPr lang="en-US" sz="2400" dirty="0"/>
              <a:t>than the 5%-95% span of the scores for the 50 individual cases </a:t>
            </a:r>
            <a:r>
              <a:rPr lang="en-US" sz="2400" b="1" dirty="0"/>
              <a:t>(left panel) </a:t>
            </a:r>
          </a:p>
        </p:txBody>
      </p:sp>
      <p:pic>
        <p:nvPicPr>
          <p:cNvPr id="2" name="Picture 1">
            <a:extLst>
              <a:ext uri="{FF2B5EF4-FFF2-40B4-BE49-F238E27FC236}">
                <a16:creationId xmlns:a16="http://schemas.microsoft.com/office/drawing/2014/main" id="{3CAA0DEA-C1B5-179A-4389-F096283C2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900" y="1307893"/>
            <a:ext cx="4986729" cy="3740047"/>
          </a:xfrm>
          <a:prstGeom prst="rect">
            <a:avLst/>
          </a:prstGeom>
        </p:spPr>
      </p:pic>
      <p:pic>
        <p:nvPicPr>
          <p:cNvPr id="3" name="Picture 2">
            <a:extLst>
              <a:ext uri="{FF2B5EF4-FFF2-40B4-BE49-F238E27FC236}">
                <a16:creationId xmlns:a16="http://schemas.microsoft.com/office/drawing/2014/main" id="{127F45C4-5290-4F8E-0E69-1FC5312E4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784" y="1284714"/>
            <a:ext cx="5033720" cy="3734493"/>
          </a:xfrm>
          <a:prstGeom prst="rect">
            <a:avLst/>
          </a:prstGeom>
        </p:spPr>
      </p:pic>
    </p:spTree>
    <p:extLst>
      <p:ext uri="{BB962C8B-B14F-4D97-AF65-F5344CB8AC3E}">
        <p14:creationId xmlns:p14="http://schemas.microsoft.com/office/powerpoint/2010/main" val="2725817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D4FA-4AC9-3047-57CD-4930A3D44125}"/>
              </a:ext>
            </a:extLst>
          </p:cNvPr>
          <p:cNvSpPr>
            <a:spLocks noGrp="1"/>
          </p:cNvSpPr>
          <p:nvPr>
            <p:ph type="title"/>
          </p:nvPr>
        </p:nvSpPr>
        <p:spPr>
          <a:xfrm>
            <a:off x="876300" y="258295"/>
            <a:ext cx="10515600" cy="600075"/>
          </a:xfrm>
        </p:spPr>
        <p:txBody>
          <a:bodyPr>
            <a:normAutofit/>
          </a:bodyPr>
          <a:lstStyle/>
          <a:p>
            <a:r>
              <a:rPr lang="en-US" sz="3600" dirty="0"/>
              <a:t>90% Bootstrap CI differs from sample pdf 5%-95% span</a:t>
            </a:r>
          </a:p>
        </p:txBody>
      </p:sp>
      <p:pic>
        <p:nvPicPr>
          <p:cNvPr id="3" name="Picture 2">
            <a:extLst>
              <a:ext uri="{FF2B5EF4-FFF2-40B4-BE49-F238E27FC236}">
                <a16:creationId xmlns:a16="http://schemas.microsoft.com/office/drawing/2014/main" id="{AA03CC33-7BCF-4187-68E4-1A08F4AE84DB}"/>
              </a:ext>
            </a:extLst>
          </p:cNvPr>
          <p:cNvPicPr>
            <a:picLocks noChangeAspect="1"/>
          </p:cNvPicPr>
          <p:nvPr/>
        </p:nvPicPr>
        <p:blipFill>
          <a:blip r:embed="rId3"/>
          <a:stretch>
            <a:fillRect/>
          </a:stretch>
        </p:blipFill>
        <p:spPr>
          <a:xfrm>
            <a:off x="0" y="858370"/>
            <a:ext cx="6134100" cy="2818370"/>
          </a:xfrm>
          <a:prstGeom prst="rect">
            <a:avLst/>
          </a:prstGeom>
        </p:spPr>
      </p:pic>
      <p:pic>
        <p:nvPicPr>
          <p:cNvPr id="4" name="Picture 3">
            <a:extLst>
              <a:ext uri="{FF2B5EF4-FFF2-40B4-BE49-F238E27FC236}">
                <a16:creationId xmlns:a16="http://schemas.microsoft.com/office/drawing/2014/main" id="{EFC54112-F714-F4A1-0C23-F50DAE974D5A}"/>
              </a:ext>
            </a:extLst>
          </p:cNvPr>
          <p:cNvPicPr>
            <a:picLocks noChangeAspect="1"/>
          </p:cNvPicPr>
          <p:nvPr/>
        </p:nvPicPr>
        <p:blipFill>
          <a:blip r:embed="rId4"/>
          <a:stretch>
            <a:fillRect/>
          </a:stretch>
        </p:blipFill>
        <p:spPr>
          <a:xfrm>
            <a:off x="177800" y="3753978"/>
            <a:ext cx="5918200" cy="2926221"/>
          </a:xfrm>
          <a:prstGeom prst="rect">
            <a:avLst/>
          </a:prstGeom>
        </p:spPr>
      </p:pic>
      <p:pic>
        <p:nvPicPr>
          <p:cNvPr id="5" name="Picture 4">
            <a:extLst>
              <a:ext uri="{FF2B5EF4-FFF2-40B4-BE49-F238E27FC236}">
                <a16:creationId xmlns:a16="http://schemas.microsoft.com/office/drawing/2014/main" id="{BECE4B67-F2E8-D3BD-7155-9C101FD1BD83}"/>
              </a:ext>
            </a:extLst>
          </p:cNvPr>
          <p:cNvPicPr>
            <a:picLocks noChangeAspect="1"/>
          </p:cNvPicPr>
          <p:nvPr/>
        </p:nvPicPr>
        <p:blipFill>
          <a:blip r:embed="rId5"/>
          <a:stretch>
            <a:fillRect/>
          </a:stretch>
        </p:blipFill>
        <p:spPr>
          <a:xfrm>
            <a:off x="6048384" y="832453"/>
            <a:ext cx="2879716" cy="3097641"/>
          </a:xfrm>
          <a:prstGeom prst="rect">
            <a:avLst/>
          </a:prstGeom>
        </p:spPr>
      </p:pic>
      <p:pic>
        <p:nvPicPr>
          <p:cNvPr id="6" name="Picture 5">
            <a:extLst>
              <a:ext uri="{FF2B5EF4-FFF2-40B4-BE49-F238E27FC236}">
                <a16:creationId xmlns:a16="http://schemas.microsoft.com/office/drawing/2014/main" id="{7987E9F6-3836-2ADB-714E-9918D2F5D159}"/>
              </a:ext>
            </a:extLst>
          </p:cNvPr>
          <p:cNvPicPr>
            <a:picLocks noChangeAspect="1"/>
          </p:cNvPicPr>
          <p:nvPr/>
        </p:nvPicPr>
        <p:blipFill>
          <a:blip r:embed="rId6"/>
          <a:stretch>
            <a:fillRect/>
          </a:stretch>
        </p:blipFill>
        <p:spPr>
          <a:xfrm>
            <a:off x="6048999" y="3740240"/>
            <a:ext cx="2914795" cy="3097641"/>
          </a:xfrm>
          <a:prstGeom prst="rect">
            <a:avLst/>
          </a:prstGeom>
        </p:spPr>
      </p:pic>
      <p:pic>
        <p:nvPicPr>
          <p:cNvPr id="7" name="Picture 6">
            <a:extLst>
              <a:ext uri="{FF2B5EF4-FFF2-40B4-BE49-F238E27FC236}">
                <a16:creationId xmlns:a16="http://schemas.microsoft.com/office/drawing/2014/main" id="{55F696F0-59DD-FC79-640A-7DBA41189279}"/>
              </a:ext>
            </a:extLst>
          </p:cNvPr>
          <p:cNvPicPr>
            <a:picLocks noChangeAspect="1"/>
          </p:cNvPicPr>
          <p:nvPr/>
        </p:nvPicPr>
        <p:blipFill>
          <a:blip r:embed="rId7"/>
          <a:stretch>
            <a:fillRect/>
          </a:stretch>
        </p:blipFill>
        <p:spPr>
          <a:xfrm>
            <a:off x="8702685" y="853737"/>
            <a:ext cx="2879716" cy="3097641"/>
          </a:xfrm>
          <a:prstGeom prst="rect">
            <a:avLst/>
          </a:prstGeom>
        </p:spPr>
      </p:pic>
      <p:pic>
        <p:nvPicPr>
          <p:cNvPr id="8" name="Picture 7">
            <a:extLst>
              <a:ext uri="{FF2B5EF4-FFF2-40B4-BE49-F238E27FC236}">
                <a16:creationId xmlns:a16="http://schemas.microsoft.com/office/drawing/2014/main" id="{0DF57E8D-7C0D-58E9-89A2-F20F0CF949AA}"/>
              </a:ext>
            </a:extLst>
          </p:cNvPr>
          <p:cNvPicPr>
            <a:picLocks noChangeAspect="1"/>
          </p:cNvPicPr>
          <p:nvPr/>
        </p:nvPicPr>
        <p:blipFill>
          <a:blip r:embed="rId8"/>
          <a:stretch>
            <a:fillRect/>
          </a:stretch>
        </p:blipFill>
        <p:spPr>
          <a:xfrm>
            <a:off x="8742576" y="3740240"/>
            <a:ext cx="2914795" cy="3097642"/>
          </a:xfrm>
          <a:prstGeom prst="rect">
            <a:avLst/>
          </a:prstGeom>
        </p:spPr>
      </p:pic>
      <p:sp>
        <p:nvSpPr>
          <p:cNvPr id="9" name="TextBox 8"/>
          <p:cNvSpPr txBox="1"/>
          <p:nvPr/>
        </p:nvSpPr>
        <p:spPr>
          <a:xfrm>
            <a:off x="1875054" y="1199072"/>
            <a:ext cx="3995527" cy="369332"/>
          </a:xfrm>
          <a:prstGeom prst="rect">
            <a:avLst/>
          </a:prstGeom>
          <a:noFill/>
        </p:spPr>
        <p:txBody>
          <a:bodyPr wrap="square" rtlCol="0">
            <a:spAutoFit/>
          </a:bodyPr>
          <a:lstStyle/>
          <a:p>
            <a:r>
              <a:rPr lang="en-US" dirty="0"/>
              <a:t>2m temperature, January time-series</a:t>
            </a:r>
            <a:endParaRPr lang="en-CA" dirty="0"/>
          </a:p>
        </p:txBody>
      </p:sp>
      <p:sp>
        <p:nvSpPr>
          <p:cNvPr id="10" name="TextBox 9"/>
          <p:cNvSpPr txBox="1"/>
          <p:nvPr/>
        </p:nvSpPr>
        <p:spPr>
          <a:xfrm>
            <a:off x="1391349" y="4184121"/>
            <a:ext cx="4479232" cy="369332"/>
          </a:xfrm>
          <a:prstGeom prst="rect">
            <a:avLst/>
          </a:prstGeom>
          <a:noFill/>
        </p:spPr>
        <p:txBody>
          <a:bodyPr wrap="square" rtlCol="0">
            <a:spAutoFit/>
          </a:bodyPr>
          <a:lstStyle/>
          <a:p>
            <a:pPr algn="ctr"/>
            <a:r>
              <a:rPr lang="en-US" dirty="0"/>
              <a:t>2m temperature bias, January time-series</a:t>
            </a:r>
            <a:endParaRPr lang="en-CA" dirty="0"/>
          </a:p>
        </p:txBody>
      </p:sp>
    </p:spTree>
    <p:extLst>
      <p:ext uri="{BB962C8B-B14F-4D97-AF65-F5344CB8AC3E}">
        <p14:creationId xmlns:p14="http://schemas.microsoft.com/office/powerpoint/2010/main" val="3495806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071A-6A15-4841-4FC1-3A8F61CC13C2}"/>
              </a:ext>
            </a:extLst>
          </p:cNvPr>
          <p:cNvSpPr>
            <a:spLocks noGrp="1"/>
          </p:cNvSpPr>
          <p:nvPr>
            <p:ph type="title"/>
          </p:nvPr>
        </p:nvSpPr>
        <p:spPr>
          <a:xfrm>
            <a:off x="838200" y="104932"/>
            <a:ext cx="10515600" cy="795518"/>
          </a:xfrm>
        </p:spPr>
        <p:txBody>
          <a:bodyPr/>
          <a:lstStyle/>
          <a:p>
            <a:pPr algn="ctr"/>
            <a:r>
              <a:rPr lang="en-US" dirty="0"/>
              <a:t>Bootstrap Confidence Intervals</a:t>
            </a:r>
          </a:p>
        </p:txBody>
      </p:sp>
      <p:sp>
        <p:nvSpPr>
          <p:cNvPr id="4" name="TextBox 3">
            <a:extLst>
              <a:ext uri="{FF2B5EF4-FFF2-40B4-BE49-F238E27FC236}">
                <a16:creationId xmlns:a16="http://schemas.microsoft.com/office/drawing/2014/main" id="{485DFA8B-98EE-CDBF-3FA0-7D634FA45D15}"/>
              </a:ext>
            </a:extLst>
          </p:cNvPr>
          <p:cNvSpPr txBox="1"/>
          <p:nvPr/>
        </p:nvSpPr>
        <p:spPr>
          <a:xfrm>
            <a:off x="238082" y="915331"/>
            <a:ext cx="5386225" cy="4154984"/>
          </a:xfrm>
          <a:prstGeom prst="rect">
            <a:avLst/>
          </a:prstGeom>
          <a:noFill/>
        </p:spPr>
        <p:txBody>
          <a:bodyPr wrap="square">
            <a:spAutoFit/>
          </a:bodyPr>
          <a:lstStyle/>
          <a:p>
            <a:pPr marL="342900" indent="-342900">
              <a:buAutoNum type="arabicPeriod"/>
            </a:pPr>
            <a:r>
              <a:rPr lang="en-CA" sz="2400" dirty="0">
                <a:effectLst/>
                <a:latin typeface="Helvetica" pitchFamily="2" charset="0"/>
              </a:rPr>
              <a:t>re-sampling allowing </a:t>
            </a:r>
            <a:r>
              <a:rPr lang="en-CA" sz="2400" dirty="0">
                <a:latin typeface="Helvetica" pitchFamily="2" charset="0"/>
              </a:rPr>
              <a:t>repetition </a:t>
            </a:r>
            <a:r>
              <a:rPr lang="en-CA" sz="2400" dirty="0">
                <a:effectLst/>
                <a:latin typeface="Helvetica" pitchFamily="2" charset="0"/>
              </a:rPr>
              <a:t>is performed on the 50 case studies</a:t>
            </a:r>
            <a:r>
              <a:rPr lang="en-CA" sz="2400" dirty="0">
                <a:solidFill>
                  <a:schemeClr val="accent6"/>
                </a:solidFill>
                <a:effectLst/>
                <a:latin typeface="Helvetica" pitchFamily="2" charset="0"/>
              </a:rPr>
              <a:t>*</a:t>
            </a:r>
          </a:p>
          <a:p>
            <a:pPr marL="342900" indent="-342900">
              <a:buAutoNum type="arabicPeriod"/>
            </a:pPr>
            <a:r>
              <a:rPr lang="en-CA" sz="2400" dirty="0">
                <a:solidFill>
                  <a:schemeClr val="bg1">
                    <a:lumMod val="65000"/>
                  </a:schemeClr>
                </a:solidFill>
                <a:effectLst/>
                <a:latin typeface="Helvetica" pitchFamily="2" charset="0"/>
              </a:rPr>
              <a:t>for each re-sample the aggregated scores are evaluated (from the atomic stats) as described </a:t>
            </a:r>
            <a:r>
              <a:rPr lang="en-CA" sz="2400" dirty="0">
                <a:solidFill>
                  <a:schemeClr val="bg1">
                    <a:lumMod val="65000"/>
                  </a:schemeClr>
                </a:solidFill>
                <a:latin typeface="Helvetica" pitchFamily="2" charset="0"/>
              </a:rPr>
              <a:t>before.</a:t>
            </a:r>
            <a:endParaRPr lang="en-CA" sz="2400" dirty="0">
              <a:solidFill>
                <a:schemeClr val="bg1">
                  <a:lumMod val="65000"/>
                </a:schemeClr>
              </a:solidFill>
              <a:effectLst/>
              <a:latin typeface="Helvetica" pitchFamily="2" charset="0"/>
            </a:endParaRPr>
          </a:p>
          <a:p>
            <a:pPr marL="342900" indent="-342900">
              <a:buAutoNum type="arabicPeriod"/>
            </a:pPr>
            <a:r>
              <a:rPr lang="en-CA" sz="2400" dirty="0">
                <a:solidFill>
                  <a:schemeClr val="bg1">
                    <a:lumMod val="65000"/>
                  </a:schemeClr>
                </a:solidFill>
                <a:latin typeface="Helvetica" pitchFamily="2" charset="0"/>
              </a:rPr>
              <a:t>we obtain 1000 </a:t>
            </a:r>
            <a:r>
              <a:rPr lang="en-CA" sz="2400" u="sng" dirty="0">
                <a:solidFill>
                  <a:schemeClr val="bg1">
                    <a:lumMod val="65000"/>
                  </a:schemeClr>
                </a:solidFill>
                <a:latin typeface="Helvetica" pitchFamily="2" charset="0"/>
              </a:rPr>
              <a:t>aggregated</a:t>
            </a:r>
            <a:r>
              <a:rPr lang="en-CA" sz="2400" dirty="0">
                <a:solidFill>
                  <a:schemeClr val="bg1">
                    <a:lumMod val="65000"/>
                  </a:schemeClr>
                </a:solidFill>
                <a:latin typeface="Helvetica" pitchFamily="2" charset="0"/>
              </a:rPr>
              <a:t> scores, for 1000 resamples.</a:t>
            </a:r>
            <a:endParaRPr lang="en-CA" sz="2400" dirty="0">
              <a:solidFill>
                <a:schemeClr val="bg1">
                  <a:lumMod val="65000"/>
                </a:schemeClr>
              </a:solidFill>
              <a:effectLst/>
              <a:latin typeface="Helvetica" pitchFamily="2" charset="0"/>
            </a:endParaRPr>
          </a:p>
          <a:p>
            <a:pPr marL="342900" indent="-342900">
              <a:buAutoNum type="arabicPeriod"/>
            </a:pPr>
            <a:r>
              <a:rPr lang="en-CA" sz="2400" dirty="0">
                <a:solidFill>
                  <a:schemeClr val="bg1">
                    <a:lumMod val="65000"/>
                  </a:schemeClr>
                </a:solidFill>
                <a:effectLst/>
                <a:latin typeface="Helvetica" pitchFamily="2" charset="0"/>
              </a:rPr>
              <a:t>the 90% confidence interval is estimated from the 5% and 95% </a:t>
            </a:r>
            <a:r>
              <a:rPr lang="en-CA" sz="2400" dirty="0">
                <a:solidFill>
                  <a:schemeClr val="bg1">
                    <a:lumMod val="65000"/>
                  </a:schemeClr>
                </a:solidFill>
                <a:latin typeface="Helvetica" pitchFamily="2" charset="0"/>
              </a:rPr>
              <a:t>qua</a:t>
            </a:r>
            <a:r>
              <a:rPr lang="en-CA" sz="2400" dirty="0">
                <a:solidFill>
                  <a:schemeClr val="bg1">
                    <a:lumMod val="65000"/>
                  </a:schemeClr>
                </a:solidFill>
                <a:effectLst/>
                <a:latin typeface="Helvetica" pitchFamily="2" charset="0"/>
              </a:rPr>
              <a:t>ntiles of the aggregated scores from the 1000 re-samples. </a:t>
            </a:r>
          </a:p>
        </p:txBody>
      </p:sp>
      <p:grpSp>
        <p:nvGrpSpPr>
          <p:cNvPr id="45" name="Group 44">
            <a:extLst>
              <a:ext uri="{FF2B5EF4-FFF2-40B4-BE49-F238E27FC236}">
                <a16:creationId xmlns:a16="http://schemas.microsoft.com/office/drawing/2014/main" id="{9E495E66-602C-5B30-E14E-2506B3B7C184}"/>
              </a:ext>
            </a:extLst>
          </p:cNvPr>
          <p:cNvGrpSpPr/>
          <p:nvPr/>
        </p:nvGrpSpPr>
        <p:grpSpPr>
          <a:xfrm>
            <a:off x="6610123" y="1035265"/>
            <a:ext cx="4729437" cy="4160886"/>
            <a:chOff x="5725778" y="970844"/>
            <a:chExt cx="6228140" cy="5820436"/>
          </a:xfrm>
        </p:grpSpPr>
        <p:pic>
          <p:nvPicPr>
            <p:cNvPr id="20" name="Picture 19" descr="A picture containing toy, LEGO, doll&#10;&#10;Description automatically generated">
              <a:extLst>
                <a:ext uri="{FF2B5EF4-FFF2-40B4-BE49-F238E27FC236}">
                  <a16:creationId xmlns:a16="http://schemas.microsoft.com/office/drawing/2014/main" id="{8B468A66-EE48-407A-4A79-D0F5ACAE4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114" y="1410570"/>
              <a:ext cx="793639" cy="1122915"/>
            </a:xfrm>
            <a:prstGeom prst="rect">
              <a:avLst/>
            </a:prstGeom>
          </p:spPr>
        </p:pic>
        <p:pic>
          <p:nvPicPr>
            <p:cNvPr id="22" name="Picture 21" descr="A picture containing toy, doll&#10;&#10;Description automatically generated">
              <a:extLst>
                <a:ext uri="{FF2B5EF4-FFF2-40B4-BE49-F238E27FC236}">
                  <a16:creationId xmlns:a16="http://schemas.microsoft.com/office/drawing/2014/main" id="{F8DD0B8F-164D-A8A3-783C-7900BC0F8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778" y="1431092"/>
              <a:ext cx="842186" cy="1122915"/>
            </a:xfrm>
            <a:prstGeom prst="rect">
              <a:avLst/>
            </a:prstGeom>
          </p:spPr>
        </p:pic>
        <p:pic>
          <p:nvPicPr>
            <p:cNvPr id="26" name="Picture 25" descr="A picture containing toy&#10;&#10;Description automatically generated">
              <a:extLst>
                <a:ext uri="{FF2B5EF4-FFF2-40B4-BE49-F238E27FC236}">
                  <a16:creationId xmlns:a16="http://schemas.microsoft.com/office/drawing/2014/main" id="{CF64AE34-41F0-9AE6-D91B-076B436A4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909" y="1365412"/>
              <a:ext cx="667701" cy="1143437"/>
            </a:xfrm>
            <a:prstGeom prst="rect">
              <a:avLst/>
            </a:prstGeom>
          </p:spPr>
        </p:pic>
        <p:pic>
          <p:nvPicPr>
            <p:cNvPr id="28" name="Picture 27" descr="A picture containing toy, automaton&#10;&#10;Description automatically generated">
              <a:extLst>
                <a:ext uri="{FF2B5EF4-FFF2-40B4-BE49-F238E27FC236}">
                  <a16:creationId xmlns:a16="http://schemas.microsoft.com/office/drawing/2014/main" id="{B628D929-8141-2431-2EBD-E7E791A642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2270" y="1442833"/>
              <a:ext cx="802667" cy="1120000"/>
            </a:xfrm>
            <a:prstGeom prst="rect">
              <a:avLst/>
            </a:prstGeom>
          </p:spPr>
        </p:pic>
        <p:pic>
          <p:nvPicPr>
            <p:cNvPr id="30" name="Picture 29" descr="A picture containing toy, LEGO, indoor&#10;&#10;Description automatically generated">
              <a:extLst>
                <a:ext uri="{FF2B5EF4-FFF2-40B4-BE49-F238E27FC236}">
                  <a16:creationId xmlns:a16="http://schemas.microsoft.com/office/drawing/2014/main" id="{6B27E7A5-3F7D-699A-7B90-721608D7EB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4841" y="1410570"/>
              <a:ext cx="723694" cy="1143437"/>
            </a:xfrm>
            <a:prstGeom prst="rect">
              <a:avLst/>
            </a:prstGeom>
          </p:spPr>
        </p:pic>
        <p:pic>
          <p:nvPicPr>
            <p:cNvPr id="32" name="Picture 31" descr="A toy figurine of a person&#10;&#10;Description automatically generated with low confidence">
              <a:extLst>
                <a:ext uri="{FF2B5EF4-FFF2-40B4-BE49-F238E27FC236}">
                  <a16:creationId xmlns:a16="http://schemas.microsoft.com/office/drawing/2014/main" id="{E5D1043A-93A0-DD62-A3FD-15847B39F5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844" y="1351558"/>
              <a:ext cx="703213" cy="1143437"/>
            </a:xfrm>
            <a:prstGeom prst="rect">
              <a:avLst/>
            </a:prstGeom>
          </p:spPr>
        </p:pic>
        <p:pic>
          <p:nvPicPr>
            <p:cNvPr id="34" name="Picture 33" descr="A picture containing LEGO, toy&#10;&#10;Description automatically generated">
              <a:extLst>
                <a:ext uri="{FF2B5EF4-FFF2-40B4-BE49-F238E27FC236}">
                  <a16:creationId xmlns:a16="http://schemas.microsoft.com/office/drawing/2014/main" id="{0BDC1923-AA99-30B9-9A28-117A1DF152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2186" y="1452663"/>
              <a:ext cx="682650" cy="1143438"/>
            </a:xfrm>
            <a:prstGeom prst="rect">
              <a:avLst/>
            </a:prstGeom>
          </p:spPr>
        </p:pic>
        <p:pic>
          <p:nvPicPr>
            <p:cNvPr id="36" name="Picture 35" descr="A picture containing toy, LEGO&#10;&#10;Description automatically generated">
              <a:extLst>
                <a:ext uri="{FF2B5EF4-FFF2-40B4-BE49-F238E27FC236}">
                  <a16:creationId xmlns:a16="http://schemas.microsoft.com/office/drawing/2014/main" id="{A75A6DE9-E539-6C63-21E4-D94FC782F9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50079" y="1383918"/>
              <a:ext cx="703213" cy="1178915"/>
            </a:xfrm>
            <a:prstGeom prst="rect">
              <a:avLst/>
            </a:prstGeom>
          </p:spPr>
        </p:pic>
        <p:sp>
          <p:nvSpPr>
            <p:cNvPr id="38" name="Rectangle 37">
              <a:extLst>
                <a:ext uri="{FF2B5EF4-FFF2-40B4-BE49-F238E27FC236}">
                  <a16:creationId xmlns:a16="http://schemas.microsoft.com/office/drawing/2014/main" id="{789991F1-8C76-9DCB-5157-A06325BF7830}"/>
                </a:ext>
              </a:extLst>
            </p:cNvPr>
            <p:cNvSpPr/>
            <p:nvPr/>
          </p:nvSpPr>
          <p:spPr>
            <a:xfrm>
              <a:off x="5725778" y="970845"/>
              <a:ext cx="6228140" cy="1704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9" name="TextBox 38">
              <a:extLst>
                <a:ext uri="{FF2B5EF4-FFF2-40B4-BE49-F238E27FC236}">
                  <a16:creationId xmlns:a16="http://schemas.microsoft.com/office/drawing/2014/main" id="{0D37447B-92BD-CA73-FD95-A2D6B6AC1B46}"/>
                </a:ext>
              </a:extLst>
            </p:cNvPr>
            <p:cNvSpPr txBox="1"/>
            <p:nvPr/>
          </p:nvSpPr>
          <p:spPr>
            <a:xfrm>
              <a:off x="5959517" y="970844"/>
              <a:ext cx="5785007" cy="369332"/>
            </a:xfrm>
            <a:prstGeom prst="rect">
              <a:avLst/>
            </a:prstGeom>
            <a:noFill/>
          </p:spPr>
          <p:txBody>
            <a:bodyPr wrap="square" rtlCol="0">
              <a:spAutoFit/>
            </a:bodyPr>
            <a:lstStyle/>
            <a:p>
              <a:pPr algn="ctr"/>
              <a:r>
                <a:rPr lang="en-US" b="1" dirty="0"/>
                <a:t>ORIGINAL SAMPLE -&gt; AGGREGATED SCORE </a:t>
              </a:r>
            </a:p>
          </p:txBody>
        </p:sp>
        <p:cxnSp>
          <p:nvCxnSpPr>
            <p:cNvPr id="42" name="Straight Arrow Connector 41">
              <a:extLst>
                <a:ext uri="{FF2B5EF4-FFF2-40B4-BE49-F238E27FC236}">
                  <a16:creationId xmlns:a16="http://schemas.microsoft.com/office/drawing/2014/main" id="{E783F9B1-827F-359F-7F6E-5F3C14DA2637}"/>
                </a:ext>
              </a:extLst>
            </p:cNvPr>
            <p:cNvCxnSpPr>
              <a:cxnSpLocks/>
              <a:endCxn id="21" idx="0"/>
            </p:cNvCxnSpPr>
            <p:nvPr/>
          </p:nvCxnSpPr>
          <p:spPr>
            <a:xfrm>
              <a:off x="9503625" y="2668540"/>
              <a:ext cx="4213" cy="4122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3DDD71D9-2AB7-FD57-4BD0-B6638980D410}"/>
              </a:ext>
            </a:extLst>
          </p:cNvPr>
          <p:cNvPicPr>
            <a:picLocks noChangeAspect="1"/>
          </p:cNvPicPr>
          <p:nvPr/>
        </p:nvPicPr>
        <p:blipFill>
          <a:blip r:embed="rId10">
            <a:lum/>
            <a:alphaModFix/>
          </a:blip>
          <a:srcRect/>
          <a:stretch>
            <a:fillRect/>
          </a:stretch>
        </p:blipFill>
        <p:spPr>
          <a:xfrm>
            <a:off x="7129349" y="5196151"/>
            <a:ext cx="4705481" cy="1485129"/>
          </a:xfrm>
          <a:prstGeom prst="rect">
            <a:avLst/>
          </a:prstGeom>
          <a:noFill/>
          <a:ln>
            <a:noFill/>
          </a:ln>
        </p:spPr>
      </p:pic>
    </p:spTree>
    <p:extLst>
      <p:ext uri="{BB962C8B-B14F-4D97-AF65-F5344CB8AC3E}">
        <p14:creationId xmlns:p14="http://schemas.microsoft.com/office/powerpoint/2010/main" val="219715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071A-6A15-4841-4FC1-3A8F61CC13C2}"/>
              </a:ext>
            </a:extLst>
          </p:cNvPr>
          <p:cNvSpPr>
            <a:spLocks noGrp="1"/>
          </p:cNvSpPr>
          <p:nvPr>
            <p:ph type="title"/>
          </p:nvPr>
        </p:nvSpPr>
        <p:spPr>
          <a:xfrm>
            <a:off x="838200" y="104932"/>
            <a:ext cx="10515600" cy="795518"/>
          </a:xfrm>
        </p:spPr>
        <p:txBody>
          <a:bodyPr/>
          <a:lstStyle/>
          <a:p>
            <a:pPr algn="ctr"/>
            <a:r>
              <a:rPr lang="en-US" dirty="0"/>
              <a:t>Bootstrap Confidence Intervals</a:t>
            </a:r>
          </a:p>
        </p:txBody>
      </p:sp>
      <p:sp>
        <p:nvSpPr>
          <p:cNvPr id="4" name="TextBox 3">
            <a:extLst>
              <a:ext uri="{FF2B5EF4-FFF2-40B4-BE49-F238E27FC236}">
                <a16:creationId xmlns:a16="http://schemas.microsoft.com/office/drawing/2014/main" id="{485DFA8B-98EE-CDBF-3FA0-7D634FA45D15}"/>
              </a:ext>
            </a:extLst>
          </p:cNvPr>
          <p:cNvSpPr txBox="1"/>
          <p:nvPr/>
        </p:nvSpPr>
        <p:spPr>
          <a:xfrm>
            <a:off x="238082" y="915331"/>
            <a:ext cx="5386225" cy="4154984"/>
          </a:xfrm>
          <a:prstGeom prst="rect">
            <a:avLst/>
          </a:prstGeom>
          <a:noFill/>
        </p:spPr>
        <p:txBody>
          <a:bodyPr wrap="square">
            <a:spAutoFit/>
          </a:bodyPr>
          <a:lstStyle/>
          <a:p>
            <a:pPr marL="342900" indent="-342900">
              <a:buAutoNum type="arabicPeriod"/>
            </a:pPr>
            <a:r>
              <a:rPr lang="en-CA" sz="2400" dirty="0">
                <a:effectLst/>
                <a:latin typeface="Helvetica" pitchFamily="2" charset="0"/>
              </a:rPr>
              <a:t>re-sampling allowing </a:t>
            </a:r>
            <a:r>
              <a:rPr lang="en-CA" sz="2400" dirty="0">
                <a:latin typeface="Helvetica" pitchFamily="2" charset="0"/>
              </a:rPr>
              <a:t>repetition </a:t>
            </a:r>
            <a:r>
              <a:rPr lang="en-CA" sz="2400" dirty="0">
                <a:effectLst/>
                <a:latin typeface="Helvetica" pitchFamily="2" charset="0"/>
              </a:rPr>
              <a:t>is performed on the 50 case studies</a:t>
            </a:r>
            <a:r>
              <a:rPr lang="en-CA" sz="2400" dirty="0">
                <a:solidFill>
                  <a:schemeClr val="accent6"/>
                </a:solidFill>
                <a:effectLst/>
                <a:latin typeface="Helvetica" pitchFamily="2" charset="0"/>
              </a:rPr>
              <a:t>*</a:t>
            </a:r>
          </a:p>
          <a:p>
            <a:pPr marL="342900" indent="-342900">
              <a:buAutoNum type="arabicPeriod"/>
            </a:pPr>
            <a:r>
              <a:rPr lang="en-CA" sz="2400" dirty="0">
                <a:effectLst/>
                <a:latin typeface="Helvetica" pitchFamily="2" charset="0"/>
              </a:rPr>
              <a:t>for each re-sample the aggregated scores are evaluated (from the atomic stats) as described </a:t>
            </a:r>
            <a:r>
              <a:rPr lang="en-CA" sz="2400" dirty="0">
                <a:latin typeface="Helvetica" pitchFamily="2" charset="0"/>
              </a:rPr>
              <a:t>before.</a:t>
            </a:r>
            <a:endParaRPr lang="en-CA" sz="2400" dirty="0">
              <a:effectLst/>
              <a:latin typeface="Helvetica" pitchFamily="2" charset="0"/>
            </a:endParaRPr>
          </a:p>
          <a:p>
            <a:pPr marL="342900" indent="-342900">
              <a:buAutoNum type="arabicPeriod"/>
            </a:pPr>
            <a:r>
              <a:rPr lang="en-CA" sz="2400" dirty="0">
                <a:solidFill>
                  <a:schemeClr val="bg1">
                    <a:lumMod val="65000"/>
                  </a:schemeClr>
                </a:solidFill>
                <a:latin typeface="Helvetica" pitchFamily="2" charset="0"/>
              </a:rPr>
              <a:t>we obtain 1000 </a:t>
            </a:r>
            <a:r>
              <a:rPr lang="en-CA" sz="2400" u="sng" dirty="0">
                <a:solidFill>
                  <a:schemeClr val="bg1">
                    <a:lumMod val="65000"/>
                  </a:schemeClr>
                </a:solidFill>
                <a:latin typeface="Helvetica" pitchFamily="2" charset="0"/>
              </a:rPr>
              <a:t>aggregated</a:t>
            </a:r>
            <a:r>
              <a:rPr lang="en-CA" sz="2400" dirty="0">
                <a:solidFill>
                  <a:schemeClr val="bg1">
                    <a:lumMod val="65000"/>
                  </a:schemeClr>
                </a:solidFill>
                <a:latin typeface="Helvetica" pitchFamily="2" charset="0"/>
              </a:rPr>
              <a:t> scores, for 1000 resamples.</a:t>
            </a:r>
            <a:endParaRPr lang="en-CA" sz="2400" dirty="0">
              <a:solidFill>
                <a:schemeClr val="bg1">
                  <a:lumMod val="65000"/>
                </a:schemeClr>
              </a:solidFill>
              <a:effectLst/>
              <a:latin typeface="Helvetica" pitchFamily="2" charset="0"/>
            </a:endParaRPr>
          </a:p>
          <a:p>
            <a:pPr marL="342900" indent="-342900">
              <a:buAutoNum type="arabicPeriod"/>
            </a:pPr>
            <a:r>
              <a:rPr lang="en-CA" sz="2400" dirty="0">
                <a:solidFill>
                  <a:schemeClr val="bg1">
                    <a:lumMod val="65000"/>
                  </a:schemeClr>
                </a:solidFill>
                <a:effectLst/>
                <a:latin typeface="Helvetica" pitchFamily="2" charset="0"/>
              </a:rPr>
              <a:t>the 90% confidence interval is estimated from the 5% and 95% </a:t>
            </a:r>
            <a:r>
              <a:rPr lang="en-CA" sz="2400" dirty="0">
                <a:solidFill>
                  <a:schemeClr val="bg1">
                    <a:lumMod val="65000"/>
                  </a:schemeClr>
                </a:solidFill>
                <a:latin typeface="Helvetica" pitchFamily="2" charset="0"/>
              </a:rPr>
              <a:t>qua</a:t>
            </a:r>
            <a:r>
              <a:rPr lang="en-CA" sz="2400" dirty="0">
                <a:solidFill>
                  <a:schemeClr val="bg1">
                    <a:lumMod val="65000"/>
                  </a:schemeClr>
                </a:solidFill>
                <a:effectLst/>
                <a:latin typeface="Helvetica" pitchFamily="2" charset="0"/>
              </a:rPr>
              <a:t>ntiles of the aggregated scores from the 1000 re-samples. </a:t>
            </a:r>
          </a:p>
        </p:txBody>
      </p:sp>
      <p:grpSp>
        <p:nvGrpSpPr>
          <p:cNvPr id="3" name="Group 2">
            <a:extLst>
              <a:ext uri="{FF2B5EF4-FFF2-40B4-BE49-F238E27FC236}">
                <a16:creationId xmlns:a16="http://schemas.microsoft.com/office/drawing/2014/main" id="{A7883044-29E5-B2C1-9116-1231932ECA1A}"/>
              </a:ext>
            </a:extLst>
          </p:cNvPr>
          <p:cNvGrpSpPr/>
          <p:nvPr/>
        </p:nvGrpSpPr>
        <p:grpSpPr>
          <a:xfrm>
            <a:off x="6610123" y="1035265"/>
            <a:ext cx="4729437" cy="4160886"/>
            <a:chOff x="5725778" y="970844"/>
            <a:chExt cx="6228140" cy="5820436"/>
          </a:xfrm>
        </p:grpSpPr>
        <p:pic>
          <p:nvPicPr>
            <p:cNvPr id="12" name="Picture 11" descr="A picture containing toy, LEGO, doll&#10;&#10;Description automatically generated">
              <a:extLst>
                <a:ext uri="{FF2B5EF4-FFF2-40B4-BE49-F238E27FC236}">
                  <a16:creationId xmlns:a16="http://schemas.microsoft.com/office/drawing/2014/main" id="{BBF8D358-9DD3-C32D-8CCF-5C6945E5F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114" y="1410570"/>
              <a:ext cx="793639" cy="1122915"/>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id="{B5458257-1A83-BC40-1C58-70D47C47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778" y="1431092"/>
              <a:ext cx="842186" cy="1122915"/>
            </a:xfrm>
            <a:prstGeom prst="rect">
              <a:avLst/>
            </a:prstGeom>
          </p:spPr>
        </p:pic>
        <p:pic>
          <p:nvPicPr>
            <p:cNvPr id="23" name="Picture 22" descr="A picture containing toy&#10;&#10;Description automatically generated">
              <a:extLst>
                <a:ext uri="{FF2B5EF4-FFF2-40B4-BE49-F238E27FC236}">
                  <a16:creationId xmlns:a16="http://schemas.microsoft.com/office/drawing/2014/main" id="{CD13A91B-98AD-882B-58C5-6703C7BB7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909" y="1365412"/>
              <a:ext cx="667701" cy="1143437"/>
            </a:xfrm>
            <a:prstGeom prst="rect">
              <a:avLst/>
            </a:prstGeom>
          </p:spPr>
        </p:pic>
        <p:pic>
          <p:nvPicPr>
            <p:cNvPr id="24" name="Picture 23" descr="A picture containing toy, automaton&#10;&#10;Description automatically generated">
              <a:extLst>
                <a:ext uri="{FF2B5EF4-FFF2-40B4-BE49-F238E27FC236}">
                  <a16:creationId xmlns:a16="http://schemas.microsoft.com/office/drawing/2014/main" id="{6AFF1FBD-4A74-DEE9-9440-D5BFAB1D0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2270" y="1442833"/>
              <a:ext cx="802667" cy="1120000"/>
            </a:xfrm>
            <a:prstGeom prst="rect">
              <a:avLst/>
            </a:prstGeom>
          </p:spPr>
        </p:pic>
        <p:pic>
          <p:nvPicPr>
            <p:cNvPr id="25" name="Picture 24" descr="A picture containing toy, LEGO, indoor&#10;&#10;Description automatically generated">
              <a:extLst>
                <a:ext uri="{FF2B5EF4-FFF2-40B4-BE49-F238E27FC236}">
                  <a16:creationId xmlns:a16="http://schemas.microsoft.com/office/drawing/2014/main" id="{C04F841B-69E8-AB19-79AE-66B329E7E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4841" y="1410570"/>
              <a:ext cx="723694" cy="1143437"/>
            </a:xfrm>
            <a:prstGeom prst="rect">
              <a:avLst/>
            </a:prstGeom>
          </p:spPr>
        </p:pic>
        <p:pic>
          <p:nvPicPr>
            <p:cNvPr id="27" name="Picture 26" descr="A toy figurine of a person&#10;&#10;Description automatically generated with low confidence">
              <a:extLst>
                <a:ext uri="{FF2B5EF4-FFF2-40B4-BE49-F238E27FC236}">
                  <a16:creationId xmlns:a16="http://schemas.microsoft.com/office/drawing/2014/main" id="{E3D47BCD-6083-4A14-B4E5-530EBBFB97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844" y="1351558"/>
              <a:ext cx="703213" cy="1143437"/>
            </a:xfrm>
            <a:prstGeom prst="rect">
              <a:avLst/>
            </a:prstGeom>
          </p:spPr>
        </p:pic>
        <p:pic>
          <p:nvPicPr>
            <p:cNvPr id="29" name="Picture 28" descr="A picture containing LEGO, toy&#10;&#10;Description automatically generated">
              <a:extLst>
                <a:ext uri="{FF2B5EF4-FFF2-40B4-BE49-F238E27FC236}">
                  <a16:creationId xmlns:a16="http://schemas.microsoft.com/office/drawing/2014/main" id="{B46CD06B-CF3B-A0FC-8502-56C224C01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2186" y="1452663"/>
              <a:ext cx="682650" cy="1143438"/>
            </a:xfrm>
            <a:prstGeom prst="rect">
              <a:avLst/>
            </a:prstGeom>
          </p:spPr>
        </p:pic>
        <p:pic>
          <p:nvPicPr>
            <p:cNvPr id="31" name="Picture 30" descr="A picture containing toy, LEGO&#10;&#10;Description automatically generated">
              <a:extLst>
                <a:ext uri="{FF2B5EF4-FFF2-40B4-BE49-F238E27FC236}">
                  <a16:creationId xmlns:a16="http://schemas.microsoft.com/office/drawing/2014/main" id="{0A42E325-0E05-063A-4065-80B0F5511F0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50079" y="1383918"/>
              <a:ext cx="703213" cy="1178915"/>
            </a:xfrm>
            <a:prstGeom prst="rect">
              <a:avLst/>
            </a:prstGeom>
          </p:spPr>
        </p:pic>
        <p:sp>
          <p:nvSpPr>
            <p:cNvPr id="33" name="Rectangle 32">
              <a:extLst>
                <a:ext uri="{FF2B5EF4-FFF2-40B4-BE49-F238E27FC236}">
                  <a16:creationId xmlns:a16="http://schemas.microsoft.com/office/drawing/2014/main" id="{C8F79F51-4BCE-4B4F-127A-E7CAE6A422B2}"/>
                </a:ext>
              </a:extLst>
            </p:cNvPr>
            <p:cNvSpPr/>
            <p:nvPr/>
          </p:nvSpPr>
          <p:spPr>
            <a:xfrm>
              <a:off x="5725778" y="970845"/>
              <a:ext cx="6228140" cy="1704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5" name="TextBox 34">
              <a:extLst>
                <a:ext uri="{FF2B5EF4-FFF2-40B4-BE49-F238E27FC236}">
                  <a16:creationId xmlns:a16="http://schemas.microsoft.com/office/drawing/2014/main" id="{9D8E645F-7846-22FA-2638-8672562DFB18}"/>
                </a:ext>
              </a:extLst>
            </p:cNvPr>
            <p:cNvSpPr txBox="1"/>
            <p:nvPr/>
          </p:nvSpPr>
          <p:spPr>
            <a:xfrm>
              <a:off x="5959517" y="970844"/>
              <a:ext cx="5785007" cy="369332"/>
            </a:xfrm>
            <a:prstGeom prst="rect">
              <a:avLst/>
            </a:prstGeom>
            <a:noFill/>
          </p:spPr>
          <p:txBody>
            <a:bodyPr wrap="square" rtlCol="0">
              <a:spAutoFit/>
            </a:bodyPr>
            <a:lstStyle/>
            <a:p>
              <a:pPr algn="ctr"/>
              <a:r>
                <a:rPr lang="en-US" b="1" dirty="0"/>
                <a:t>ORIGINAL SAMPLE -&gt; AGGREGATED SCORE </a:t>
              </a:r>
            </a:p>
          </p:txBody>
        </p:sp>
        <p:cxnSp>
          <p:nvCxnSpPr>
            <p:cNvPr id="37" name="Straight Arrow Connector 36">
              <a:extLst>
                <a:ext uri="{FF2B5EF4-FFF2-40B4-BE49-F238E27FC236}">
                  <a16:creationId xmlns:a16="http://schemas.microsoft.com/office/drawing/2014/main" id="{12CFE1E8-D44F-F084-DCE8-2878CE238C4D}"/>
                </a:ext>
              </a:extLst>
            </p:cNvPr>
            <p:cNvCxnSpPr>
              <a:cxnSpLocks/>
            </p:cNvCxnSpPr>
            <p:nvPr/>
          </p:nvCxnSpPr>
          <p:spPr>
            <a:xfrm>
              <a:off x="9503625" y="2668540"/>
              <a:ext cx="4213" cy="4122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DBD355EB-0D90-4C7D-19CE-AD4550187C14}"/>
              </a:ext>
            </a:extLst>
          </p:cNvPr>
          <p:cNvPicPr>
            <a:picLocks noChangeAspect="1"/>
          </p:cNvPicPr>
          <p:nvPr/>
        </p:nvPicPr>
        <p:blipFill>
          <a:blip r:embed="rId10">
            <a:lum/>
            <a:alphaModFix/>
          </a:blip>
          <a:srcRect/>
          <a:stretch>
            <a:fillRect/>
          </a:stretch>
        </p:blipFill>
        <p:spPr>
          <a:xfrm>
            <a:off x="7129348" y="5207936"/>
            <a:ext cx="4705481" cy="1485129"/>
          </a:xfrm>
          <a:prstGeom prst="rect">
            <a:avLst/>
          </a:prstGeom>
          <a:noFill/>
          <a:ln>
            <a:noFill/>
          </a:ln>
        </p:spPr>
      </p:pic>
      <p:grpSp>
        <p:nvGrpSpPr>
          <p:cNvPr id="49" name="Group 48">
            <a:extLst>
              <a:ext uri="{FF2B5EF4-FFF2-40B4-BE49-F238E27FC236}">
                <a16:creationId xmlns:a16="http://schemas.microsoft.com/office/drawing/2014/main" id="{BB035FB0-1FFC-E645-BC9D-99EDF6C4DBD8}"/>
              </a:ext>
            </a:extLst>
          </p:cNvPr>
          <p:cNvGrpSpPr/>
          <p:nvPr/>
        </p:nvGrpSpPr>
        <p:grpSpPr>
          <a:xfrm>
            <a:off x="5589663" y="2468917"/>
            <a:ext cx="4794883" cy="2727234"/>
            <a:chOff x="5589663" y="2468917"/>
            <a:chExt cx="4794883" cy="2727234"/>
          </a:xfrm>
        </p:grpSpPr>
        <p:sp>
          <p:nvSpPr>
            <p:cNvPr id="14" name="Rectangle 13">
              <a:extLst>
                <a:ext uri="{FF2B5EF4-FFF2-40B4-BE49-F238E27FC236}">
                  <a16:creationId xmlns:a16="http://schemas.microsoft.com/office/drawing/2014/main" id="{A3AA58BD-0334-AA38-3D0A-28DEDE883047}"/>
                </a:ext>
              </a:extLst>
            </p:cNvPr>
            <p:cNvSpPr/>
            <p:nvPr/>
          </p:nvSpPr>
          <p:spPr>
            <a:xfrm>
              <a:off x="5589663" y="2468917"/>
              <a:ext cx="4794883" cy="133818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EAEA70CB-7E48-F4C7-DB2C-28A35AA74A15}"/>
                </a:ext>
              </a:extLst>
            </p:cNvPr>
            <p:cNvSpPr txBox="1"/>
            <p:nvPr/>
          </p:nvSpPr>
          <p:spPr>
            <a:xfrm>
              <a:off x="5683033" y="2481987"/>
              <a:ext cx="4453726" cy="369332"/>
            </a:xfrm>
            <a:prstGeom prst="rect">
              <a:avLst/>
            </a:prstGeom>
            <a:noFill/>
            <a:ln>
              <a:noFill/>
            </a:ln>
          </p:spPr>
          <p:txBody>
            <a:bodyPr wrap="square" rtlCol="0">
              <a:spAutoFit/>
            </a:bodyPr>
            <a:lstStyle/>
            <a:p>
              <a:pPr algn="ctr"/>
              <a:r>
                <a:rPr lang="en-US" b="1" dirty="0"/>
                <a:t>1</a:t>
              </a:r>
              <a:r>
                <a:rPr lang="en-US" b="1" baseline="30000" dirty="0"/>
                <a:t>st</a:t>
              </a:r>
              <a:r>
                <a:rPr lang="en-US" b="1" dirty="0"/>
                <a:t> RE-SAMPLE -&gt; AGGREGATED SCORE </a:t>
              </a:r>
            </a:p>
          </p:txBody>
        </p:sp>
        <p:cxnSp>
          <p:nvCxnSpPr>
            <p:cNvPr id="16" name="Straight Arrow Connector 15">
              <a:extLst>
                <a:ext uri="{FF2B5EF4-FFF2-40B4-BE49-F238E27FC236}">
                  <a16:creationId xmlns:a16="http://schemas.microsoft.com/office/drawing/2014/main" id="{D9CD5F69-F7A9-D70D-92EA-4C28FFA0816A}"/>
                </a:ext>
              </a:extLst>
            </p:cNvPr>
            <p:cNvCxnSpPr>
              <a:cxnSpLocks/>
            </p:cNvCxnSpPr>
            <p:nvPr/>
          </p:nvCxnSpPr>
          <p:spPr>
            <a:xfrm>
              <a:off x="9291758" y="3801663"/>
              <a:ext cx="0" cy="13944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toy, LEGO, doll&#10;&#10;Description automatically generated">
              <a:extLst>
                <a:ext uri="{FF2B5EF4-FFF2-40B4-BE49-F238E27FC236}">
                  <a16:creationId xmlns:a16="http://schemas.microsoft.com/office/drawing/2014/main" id="{6F220714-BE73-DA6E-8F06-64A11B7DC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813" y="2775795"/>
              <a:ext cx="611002" cy="881525"/>
            </a:xfrm>
            <a:prstGeom prst="rect">
              <a:avLst/>
            </a:prstGeom>
            <a:ln>
              <a:noFill/>
            </a:ln>
          </p:spPr>
        </p:pic>
        <p:pic>
          <p:nvPicPr>
            <p:cNvPr id="7" name="Picture 6" descr="A picture containing toy, doll&#10;&#10;Description automatically generated">
              <a:extLst>
                <a:ext uri="{FF2B5EF4-FFF2-40B4-BE49-F238E27FC236}">
                  <a16:creationId xmlns:a16="http://schemas.microsoft.com/office/drawing/2014/main" id="{E0B4F266-C2C2-377C-08B2-04F84E12EE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3501" y="2789349"/>
              <a:ext cx="648377" cy="881525"/>
            </a:xfrm>
            <a:prstGeom prst="rect">
              <a:avLst/>
            </a:prstGeom>
            <a:ln>
              <a:noFill/>
            </a:ln>
          </p:spPr>
        </p:pic>
        <p:pic>
          <p:nvPicPr>
            <p:cNvPr id="8" name="Picture 7" descr="A picture containing toy&#10;&#10;Description automatically generated">
              <a:extLst>
                <a:ext uri="{FF2B5EF4-FFF2-40B4-BE49-F238E27FC236}">
                  <a16:creationId xmlns:a16="http://schemas.microsoft.com/office/drawing/2014/main" id="{DC0D4215-6830-237B-00B1-74E91A5A97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1587" y="2778665"/>
              <a:ext cx="514046" cy="897635"/>
            </a:xfrm>
            <a:prstGeom prst="rect">
              <a:avLst/>
            </a:prstGeom>
            <a:ln>
              <a:noFill/>
            </a:ln>
          </p:spPr>
        </p:pic>
        <p:pic>
          <p:nvPicPr>
            <p:cNvPr id="9" name="Picture 8" descr="A picture containing toy, automaton&#10;&#10;Description automatically generated">
              <a:extLst>
                <a:ext uri="{FF2B5EF4-FFF2-40B4-BE49-F238E27FC236}">
                  <a16:creationId xmlns:a16="http://schemas.microsoft.com/office/drawing/2014/main" id="{E0A85983-4C8C-BB65-E2C7-47FC8C9382E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43278" y="2839443"/>
              <a:ext cx="617952" cy="879237"/>
            </a:xfrm>
            <a:prstGeom prst="rect">
              <a:avLst/>
            </a:prstGeom>
            <a:ln>
              <a:noFill/>
            </a:ln>
          </p:spPr>
        </p:pic>
        <p:pic>
          <p:nvPicPr>
            <p:cNvPr id="10" name="Picture 9" descr="A picture containing toy, LEGO, indoor&#10;&#10;Description automatically generated">
              <a:extLst>
                <a:ext uri="{FF2B5EF4-FFF2-40B4-BE49-F238E27FC236}">
                  <a16:creationId xmlns:a16="http://schemas.microsoft.com/office/drawing/2014/main" id="{46012BA7-5EB2-FC12-1613-FF28D14D27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021" y="2773360"/>
              <a:ext cx="557153" cy="897635"/>
            </a:xfrm>
            <a:prstGeom prst="rect">
              <a:avLst/>
            </a:prstGeom>
            <a:ln>
              <a:noFill/>
            </a:ln>
          </p:spPr>
        </p:pic>
        <p:pic>
          <p:nvPicPr>
            <p:cNvPr id="11" name="Picture 10" descr="A toy figurine of a person&#10;&#10;Description automatically generated with low confidence">
              <a:extLst>
                <a:ext uri="{FF2B5EF4-FFF2-40B4-BE49-F238E27FC236}">
                  <a16:creationId xmlns:a16="http://schemas.microsoft.com/office/drawing/2014/main" id="{A5ABD6B1-3C00-DD3A-AADA-1A8EFA4B9E8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28943" y="2767789"/>
              <a:ext cx="541385" cy="897635"/>
            </a:xfrm>
            <a:prstGeom prst="rect">
              <a:avLst/>
            </a:prstGeom>
            <a:ln>
              <a:noFill/>
            </a:ln>
          </p:spPr>
        </p:pic>
        <p:pic>
          <p:nvPicPr>
            <p:cNvPr id="13" name="Picture 12" descr="A picture containing toy, LEGO&#10;&#10;Description automatically generated">
              <a:extLst>
                <a:ext uri="{FF2B5EF4-FFF2-40B4-BE49-F238E27FC236}">
                  <a16:creationId xmlns:a16="http://schemas.microsoft.com/office/drawing/2014/main" id="{DFD4BFBC-ED45-4FB6-DBF0-54ECC37BD6B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8915" r="28915" b="12644"/>
            <a:stretch/>
          </p:blipFill>
          <p:spPr>
            <a:xfrm>
              <a:off x="9722210" y="2753863"/>
              <a:ext cx="541385" cy="925487"/>
            </a:xfrm>
            <a:prstGeom prst="rect">
              <a:avLst/>
            </a:prstGeom>
            <a:ln>
              <a:noFill/>
            </a:ln>
          </p:spPr>
        </p:pic>
        <p:pic>
          <p:nvPicPr>
            <p:cNvPr id="17" name="Picture 16" descr="A picture containing toy, automaton&#10;&#10;Description automatically generated">
              <a:extLst>
                <a:ext uri="{FF2B5EF4-FFF2-40B4-BE49-F238E27FC236}">
                  <a16:creationId xmlns:a16="http://schemas.microsoft.com/office/drawing/2014/main" id="{F3FA25E0-88A6-E945-0395-CE009843F41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00489" y="2830226"/>
              <a:ext cx="617952" cy="879237"/>
            </a:xfrm>
            <a:prstGeom prst="rect">
              <a:avLst/>
            </a:prstGeom>
            <a:ln>
              <a:noFill/>
            </a:ln>
          </p:spPr>
        </p:pic>
      </p:grpSp>
    </p:spTree>
    <p:extLst>
      <p:ext uri="{BB962C8B-B14F-4D97-AF65-F5344CB8AC3E}">
        <p14:creationId xmlns:p14="http://schemas.microsoft.com/office/powerpoint/2010/main" val="2281676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071A-6A15-4841-4FC1-3A8F61CC13C2}"/>
              </a:ext>
            </a:extLst>
          </p:cNvPr>
          <p:cNvSpPr>
            <a:spLocks noGrp="1"/>
          </p:cNvSpPr>
          <p:nvPr>
            <p:ph type="title"/>
          </p:nvPr>
        </p:nvSpPr>
        <p:spPr>
          <a:xfrm>
            <a:off x="838200" y="104932"/>
            <a:ext cx="10515600" cy="795518"/>
          </a:xfrm>
        </p:spPr>
        <p:txBody>
          <a:bodyPr/>
          <a:lstStyle/>
          <a:p>
            <a:pPr algn="ctr"/>
            <a:r>
              <a:rPr lang="en-US" dirty="0"/>
              <a:t>Bootstrap Confidence Intervals</a:t>
            </a:r>
          </a:p>
        </p:txBody>
      </p:sp>
      <p:sp>
        <p:nvSpPr>
          <p:cNvPr id="4" name="TextBox 3">
            <a:extLst>
              <a:ext uri="{FF2B5EF4-FFF2-40B4-BE49-F238E27FC236}">
                <a16:creationId xmlns:a16="http://schemas.microsoft.com/office/drawing/2014/main" id="{485DFA8B-98EE-CDBF-3FA0-7D634FA45D15}"/>
              </a:ext>
            </a:extLst>
          </p:cNvPr>
          <p:cNvSpPr txBox="1"/>
          <p:nvPr/>
        </p:nvSpPr>
        <p:spPr>
          <a:xfrm>
            <a:off x="238082" y="915331"/>
            <a:ext cx="5386225" cy="4154984"/>
          </a:xfrm>
          <a:prstGeom prst="rect">
            <a:avLst/>
          </a:prstGeom>
          <a:noFill/>
        </p:spPr>
        <p:txBody>
          <a:bodyPr wrap="square">
            <a:spAutoFit/>
          </a:bodyPr>
          <a:lstStyle/>
          <a:p>
            <a:pPr marL="342900" indent="-342900">
              <a:buAutoNum type="arabicPeriod"/>
            </a:pPr>
            <a:r>
              <a:rPr lang="en-CA" sz="2400" dirty="0">
                <a:effectLst/>
                <a:latin typeface="Helvetica" pitchFamily="2" charset="0"/>
              </a:rPr>
              <a:t>re-sampling allowing </a:t>
            </a:r>
            <a:r>
              <a:rPr lang="en-CA" sz="2400" dirty="0">
                <a:latin typeface="Helvetica" pitchFamily="2" charset="0"/>
              </a:rPr>
              <a:t>repetition </a:t>
            </a:r>
            <a:r>
              <a:rPr lang="en-CA" sz="2400" dirty="0">
                <a:effectLst/>
                <a:latin typeface="Helvetica" pitchFamily="2" charset="0"/>
              </a:rPr>
              <a:t>is performed on the 50 case studies</a:t>
            </a:r>
            <a:r>
              <a:rPr lang="en-CA" sz="2400" dirty="0">
                <a:solidFill>
                  <a:schemeClr val="accent6"/>
                </a:solidFill>
                <a:effectLst/>
                <a:latin typeface="Helvetica" pitchFamily="2" charset="0"/>
              </a:rPr>
              <a:t>*</a:t>
            </a:r>
          </a:p>
          <a:p>
            <a:pPr marL="342900" indent="-342900">
              <a:buAutoNum type="arabicPeriod"/>
            </a:pPr>
            <a:r>
              <a:rPr lang="en-CA" sz="2400" dirty="0">
                <a:effectLst/>
                <a:latin typeface="Helvetica" pitchFamily="2" charset="0"/>
              </a:rPr>
              <a:t>for each re-sample the aggregated scores are evaluated (from the atomic stats) as described </a:t>
            </a:r>
            <a:r>
              <a:rPr lang="en-CA" sz="2400" dirty="0">
                <a:latin typeface="Helvetica" pitchFamily="2" charset="0"/>
              </a:rPr>
              <a:t>before.</a:t>
            </a:r>
            <a:endParaRPr lang="en-CA" sz="2400" dirty="0">
              <a:effectLst/>
              <a:latin typeface="Helvetica" pitchFamily="2" charset="0"/>
            </a:endParaRPr>
          </a:p>
          <a:p>
            <a:pPr marL="342900" indent="-342900">
              <a:buAutoNum type="arabicPeriod"/>
            </a:pPr>
            <a:r>
              <a:rPr lang="en-CA" sz="2400" dirty="0">
                <a:solidFill>
                  <a:schemeClr val="bg1">
                    <a:lumMod val="65000"/>
                  </a:schemeClr>
                </a:solidFill>
                <a:latin typeface="Helvetica" pitchFamily="2" charset="0"/>
              </a:rPr>
              <a:t>we obtain 1000 </a:t>
            </a:r>
            <a:r>
              <a:rPr lang="en-CA" sz="2400" u="sng" dirty="0">
                <a:solidFill>
                  <a:schemeClr val="bg1">
                    <a:lumMod val="65000"/>
                  </a:schemeClr>
                </a:solidFill>
                <a:latin typeface="Helvetica" pitchFamily="2" charset="0"/>
              </a:rPr>
              <a:t>aggregated</a:t>
            </a:r>
            <a:r>
              <a:rPr lang="en-CA" sz="2400" dirty="0">
                <a:solidFill>
                  <a:schemeClr val="bg1">
                    <a:lumMod val="65000"/>
                  </a:schemeClr>
                </a:solidFill>
                <a:latin typeface="Helvetica" pitchFamily="2" charset="0"/>
              </a:rPr>
              <a:t> scores, for 1000 resamples.</a:t>
            </a:r>
            <a:endParaRPr lang="en-CA" sz="2400" dirty="0">
              <a:solidFill>
                <a:schemeClr val="bg1">
                  <a:lumMod val="65000"/>
                </a:schemeClr>
              </a:solidFill>
              <a:effectLst/>
              <a:latin typeface="Helvetica" pitchFamily="2" charset="0"/>
            </a:endParaRPr>
          </a:p>
          <a:p>
            <a:pPr marL="342900" indent="-342900">
              <a:buAutoNum type="arabicPeriod"/>
            </a:pPr>
            <a:r>
              <a:rPr lang="en-CA" sz="2400" dirty="0">
                <a:solidFill>
                  <a:schemeClr val="bg1">
                    <a:lumMod val="65000"/>
                  </a:schemeClr>
                </a:solidFill>
                <a:effectLst/>
                <a:latin typeface="Helvetica" pitchFamily="2" charset="0"/>
              </a:rPr>
              <a:t>the 90% confidence interval is estimated from the 5% and 95% </a:t>
            </a:r>
            <a:r>
              <a:rPr lang="en-CA" sz="2400" dirty="0">
                <a:solidFill>
                  <a:schemeClr val="bg1">
                    <a:lumMod val="65000"/>
                  </a:schemeClr>
                </a:solidFill>
                <a:latin typeface="Helvetica" pitchFamily="2" charset="0"/>
              </a:rPr>
              <a:t>qua</a:t>
            </a:r>
            <a:r>
              <a:rPr lang="en-CA" sz="2400" dirty="0">
                <a:solidFill>
                  <a:schemeClr val="bg1">
                    <a:lumMod val="65000"/>
                  </a:schemeClr>
                </a:solidFill>
                <a:effectLst/>
                <a:latin typeface="Helvetica" pitchFamily="2" charset="0"/>
              </a:rPr>
              <a:t>ntiles of the aggregated scores from the 1000 re-samples. </a:t>
            </a:r>
          </a:p>
        </p:txBody>
      </p:sp>
      <p:grpSp>
        <p:nvGrpSpPr>
          <p:cNvPr id="3" name="Group 2">
            <a:extLst>
              <a:ext uri="{FF2B5EF4-FFF2-40B4-BE49-F238E27FC236}">
                <a16:creationId xmlns:a16="http://schemas.microsoft.com/office/drawing/2014/main" id="{A7883044-29E5-B2C1-9116-1231932ECA1A}"/>
              </a:ext>
            </a:extLst>
          </p:cNvPr>
          <p:cNvGrpSpPr/>
          <p:nvPr/>
        </p:nvGrpSpPr>
        <p:grpSpPr>
          <a:xfrm>
            <a:off x="6610123" y="1035265"/>
            <a:ext cx="4729437" cy="4160886"/>
            <a:chOff x="5725778" y="970844"/>
            <a:chExt cx="6228140" cy="5820436"/>
          </a:xfrm>
        </p:grpSpPr>
        <p:pic>
          <p:nvPicPr>
            <p:cNvPr id="12" name="Picture 11" descr="A picture containing toy, LEGO, doll&#10;&#10;Description automatically generated">
              <a:extLst>
                <a:ext uri="{FF2B5EF4-FFF2-40B4-BE49-F238E27FC236}">
                  <a16:creationId xmlns:a16="http://schemas.microsoft.com/office/drawing/2014/main" id="{BBF8D358-9DD3-C32D-8CCF-5C6945E5F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114" y="1410570"/>
              <a:ext cx="793639" cy="1122915"/>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id="{B5458257-1A83-BC40-1C58-70D47C47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778" y="1431092"/>
              <a:ext cx="842186" cy="1122915"/>
            </a:xfrm>
            <a:prstGeom prst="rect">
              <a:avLst/>
            </a:prstGeom>
          </p:spPr>
        </p:pic>
        <p:pic>
          <p:nvPicPr>
            <p:cNvPr id="23" name="Picture 22" descr="A picture containing toy&#10;&#10;Description automatically generated">
              <a:extLst>
                <a:ext uri="{FF2B5EF4-FFF2-40B4-BE49-F238E27FC236}">
                  <a16:creationId xmlns:a16="http://schemas.microsoft.com/office/drawing/2014/main" id="{CD13A91B-98AD-882B-58C5-6703C7BB7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909" y="1365412"/>
              <a:ext cx="667701" cy="1143437"/>
            </a:xfrm>
            <a:prstGeom prst="rect">
              <a:avLst/>
            </a:prstGeom>
          </p:spPr>
        </p:pic>
        <p:pic>
          <p:nvPicPr>
            <p:cNvPr id="24" name="Picture 23" descr="A picture containing toy, automaton&#10;&#10;Description automatically generated">
              <a:extLst>
                <a:ext uri="{FF2B5EF4-FFF2-40B4-BE49-F238E27FC236}">
                  <a16:creationId xmlns:a16="http://schemas.microsoft.com/office/drawing/2014/main" id="{6AFF1FBD-4A74-DEE9-9440-D5BFAB1D0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2270" y="1442833"/>
              <a:ext cx="802667" cy="1120000"/>
            </a:xfrm>
            <a:prstGeom prst="rect">
              <a:avLst/>
            </a:prstGeom>
          </p:spPr>
        </p:pic>
        <p:pic>
          <p:nvPicPr>
            <p:cNvPr id="25" name="Picture 24" descr="A picture containing toy, LEGO, indoor&#10;&#10;Description automatically generated">
              <a:extLst>
                <a:ext uri="{FF2B5EF4-FFF2-40B4-BE49-F238E27FC236}">
                  <a16:creationId xmlns:a16="http://schemas.microsoft.com/office/drawing/2014/main" id="{C04F841B-69E8-AB19-79AE-66B329E7E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4841" y="1410570"/>
              <a:ext cx="723694" cy="1143437"/>
            </a:xfrm>
            <a:prstGeom prst="rect">
              <a:avLst/>
            </a:prstGeom>
          </p:spPr>
        </p:pic>
        <p:pic>
          <p:nvPicPr>
            <p:cNvPr id="27" name="Picture 26" descr="A toy figurine of a person&#10;&#10;Description automatically generated with low confidence">
              <a:extLst>
                <a:ext uri="{FF2B5EF4-FFF2-40B4-BE49-F238E27FC236}">
                  <a16:creationId xmlns:a16="http://schemas.microsoft.com/office/drawing/2014/main" id="{E3D47BCD-6083-4A14-B4E5-530EBBFB97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844" y="1351558"/>
              <a:ext cx="703213" cy="1143437"/>
            </a:xfrm>
            <a:prstGeom prst="rect">
              <a:avLst/>
            </a:prstGeom>
          </p:spPr>
        </p:pic>
        <p:pic>
          <p:nvPicPr>
            <p:cNvPr id="29" name="Picture 28" descr="A picture containing LEGO, toy&#10;&#10;Description automatically generated">
              <a:extLst>
                <a:ext uri="{FF2B5EF4-FFF2-40B4-BE49-F238E27FC236}">
                  <a16:creationId xmlns:a16="http://schemas.microsoft.com/office/drawing/2014/main" id="{B46CD06B-CF3B-A0FC-8502-56C224C01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2186" y="1452663"/>
              <a:ext cx="682650" cy="1143438"/>
            </a:xfrm>
            <a:prstGeom prst="rect">
              <a:avLst/>
            </a:prstGeom>
          </p:spPr>
        </p:pic>
        <p:pic>
          <p:nvPicPr>
            <p:cNvPr id="31" name="Picture 30" descr="A picture containing toy, LEGO&#10;&#10;Description automatically generated">
              <a:extLst>
                <a:ext uri="{FF2B5EF4-FFF2-40B4-BE49-F238E27FC236}">
                  <a16:creationId xmlns:a16="http://schemas.microsoft.com/office/drawing/2014/main" id="{0A42E325-0E05-063A-4065-80B0F5511F0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50079" y="1383918"/>
              <a:ext cx="703213" cy="1178915"/>
            </a:xfrm>
            <a:prstGeom prst="rect">
              <a:avLst/>
            </a:prstGeom>
          </p:spPr>
        </p:pic>
        <p:sp>
          <p:nvSpPr>
            <p:cNvPr id="33" name="Rectangle 32">
              <a:extLst>
                <a:ext uri="{FF2B5EF4-FFF2-40B4-BE49-F238E27FC236}">
                  <a16:creationId xmlns:a16="http://schemas.microsoft.com/office/drawing/2014/main" id="{C8F79F51-4BCE-4B4F-127A-E7CAE6A422B2}"/>
                </a:ext>
              </a:extLst>
            </p:cNvPr>
            <p:cNvSpPr/>
            <p:nvPr/>
          </p:nvSpPr>
          <p:spPr>
            <a:xfrm>
              <a:off x="5725778" y="970845"/>
              <a:ext cx="6228140" cy="1704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5" name="TextBox 34">
              <a:extLst>
                <a:ext uri="{FF2B5EF4-FFF2-40B4-BE49-F238E27FC236}">
                  <a16:creationId xmlns:a16="http://schemas.microsoft.com/office/drawing/2014/main" id="{9D8E645F-7846-22FA-2638-8672562DFB18}"/>
                </a:ext>
              </a:extLst>
            </p:cNvPr>
            <p:cNvSpPr txBox="1"/>
            <p:nvPr/>
          </p:nvSpPr>
          <p:spPr>
            <a:xfrm>
              <a:off x="5959517" y="970844"/>
              <a:ext cx="5785007" cy="369332"/>
            </a:xfrm>
            <a:prstGeom prst="rect">
              <a:avLst/>
            </a:prstGeom>
            <a:noFill/>
          </p:spPr>
          <p:txBody>
            <a:bodyPr wrap="square" rtlCol="0">
              <a:spAutoFit/>
            </a:bodyPr>
            <a:lstStyle/>
            <a:p>
              <a:pPr algn="ctr"/>
              <a:r>
                <a:rPr lang="en-US" b="1" dirty="0"/>
                <a:t>ORIGINAL SAMPLE -&gt; AGGREGATED SCORE </a:t>
              </a:r>
            </a:p>
          </p:txBody>
        </p:sp>
        <p:cxnSp>
          <p:nvCxnSpPr>
            <p:cNvPr id="37" name="Straight Arrow Connector 36">
              <a:extLst>
                <a:ext uri="{FF2B5EF4-FFF2-40B4-BE49-F238E27FC236}">
                  <a16:creationId xmlns:a16="http://schemas.microsoft.com/office/drawing/2014/main" id="{12CFE1E8-D44F-F084-DCE8-2878CE238C4D}"/>
                </a:ext>
              </a:extLst>
            </p:cNvPr>
            <p:cNvCxnSpPr>
              <a:cxnSpLocks/>
            </p:cNvCxnSpPr>
            <p:nvPr/>
          </p:nvCxnSpPr>
          <p:spPr>
            <a:xfrm>
              <a:off x="9503625" y="2668540"/>
              <a:ext cx="4213" cy="4122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BB035FB0-1FFC-E645-BC9D-99EDF6C4DBD8}"/>
              </a:ext>
            </a:extLst>
          </p:cNvPr>
          <p:cNvGrpSpPr/>
          <p:nvPr/>
        </p:nvGrpSpPr>
        <p:grpSpPr>
          <a:xfrm>
            <a:off x="5589663" y="2468917"/>
            <a:ext cx="4794883" cy="2727234"/>
            <a:chOff x="5589663" y="2468917"/>
            <a:chExt cx="4794883" cy="2727234"/>
          </a:xfrm>
        </p:grpSpPr>
        <p:sp>
          <p:nvSpPr>
            <p:cNvPr id="14" name="Rectangle 13">
              <a:extLst>
                <a:ext uri="{FF2B5EF4-FFF2-40B4-BE49-F238E27FC236}">
                  <a16:creationId xmlns:a16="http://schemas.microsoft.com/office/drawing/2014/main" id="{A3AA58BD-0334-AA38-3D0A-28DEDE883047}"/>
                </a:ext>
              </a:extLst>
            </p:cNvPr>
            <p:cNvSpPr/>
            <p:nvPr/>
          </p:nvSpPr>
          <p:spPr>
            <a:xfrm>
              <a:off x="5589663" y="2468917"/>
              <a:ext cx="4794883" cy="133818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EAEA70CB-7E48-F4C7-DB2C-28A35AA74A15}"/>
                </a:ext>
              </a:extLst>
            </p:cNvPr>
            <p:cNvSpPr txBox="1"/>
            <p:nvPr/>
          </p:nvSpPr>
          <p:spPr>
            <a:xfrm>
              <a:off x="5683033" y="2481987"/>
              <a:ext cx="4453726" cy="369332"/>
            </a:xfrm>
            <a:prstGeom prst="rect">
              <a:avLst/>
            </a:prstGeom>
            <a:noFill/>
            <a:ln>
              <a:noFill/>
            </a:ln>
          </p:spPr>
          <p:txBody>
            <a:bodyPr wrap="square" rtlCol="0">
              <a:spAutoFit/>
            </a:bodyPr>
            <a:lstStyle/>
            <a:p>
              <a:pPr algn="ctr"/>
              <a:r>
                <a:rPr lang="en-US" b="1" dirty="0"/>
                <a:t>1</a:t>
              </a:r>
              <a:r>
                <a:rPr lang="en-US" b="1" baseline="30000" dirty="0"/>
                <a:t>st</a:t>
              </a:r>
              <a:r>
                <a:rPr lang="en-US" b="1" dirty="0"/>
                <a:t> RE-SAMPLE -&gt; AGGREGATED SCORE </a:t>
              </a:r>
            </a:p>
          </p:txBody>
        </p:sp>
        <p:cxnSp>
          <p:nvCxnSpPr>
            <p:cNvPr id="16" name="Straight Arrow Connector 15">
              <a:extLst>
                <a:ext uri="{FF2B5EF4-FFF2-40B4-BE49-F238E27FC236}">
                  <a16:creationId xmlns:a16="http://schemas.microsoft.com/office/drawing/2014/main" id="{D9CD5F69-F7A9-D70D-92EA-4C28FFA0816A}"/>
                </a:ext>
              </a:extLst>
            </p:cNvPr>
            <p:cNvCxnSpPr>
              <a:cxnSpLocks/>
            </p:cNvCxnSpPr>
            <p:nvPr/>
          </p:nvCxnSpPr>
          <p:spPr>
            <a:xfrm>
              <a:off x="9291758" y="3801663"/>
              <a:ext cx="0" cy="13944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toy, LEGO, doll&#10;&#10;Description automatically generated">
              <a:extLst>
                <a:ext uri="{FF2B5EF4-FFF2-40B4-BE49-F238E27FC236}">
                  <a16:creationId xmlns:a16="http://schemas.microsoft.com/office/drawing/2014/main" id="{6F220714-BE73-DA6E-8F06-64A11B7DC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813" y="2775795"/>
              <a:ext cx="611002" cy="881525"/>
            </a:xfrm>
            <a:prstGeom prst="rect">
              <a:avLst/>
            </a:prstGeom>
            <a:ln>
              <a:noFill/>
            </a:ln>
          </p:spPr>
        </p:pic>
        <p:pic>
          <p:nvPicPr>
            <p:cNvPr id="7" name="Picture 6" descr="A picture containing toy, doll&#10;&#10;Description automatically generated">
              <a:extLst>
                <a:ext uri="{FF2B5EF4-FFF2-40B4-BE49-F238E27FC236}">
                  <a16:creationId xmlns:a16="http://schemas.microsoft.com/office/drawing/2014/main" id="{E0B4F266-C2C2-377C-08B2-04F84E12EE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3501" y="2789349"/>
              <a:ext cx="648377" cy="881525"/>
            </a:xfrm>
            <a:prstGeom prst="rect">
              <a:avLst/>
            </a:prstGeom>
            <a:ln>
              <a:noFill/>
            </a:ln>
          </p:spPr>
        </p:pic>
        <p:pic>
          <p:nvPicPr>
            <p:cNvPr id="8" name="Picture 7" descr="A picture containing toy&#10;&#10;Description automatically generated">
              <a:extLst>
                <a:ext uri="{FF2B5EF4-FFF2-40B4-BE49-F238E27FC236}">
                  <a16:creationId xmlns:a16="http://schemas.microsoft.com/office/drawing/2014/main" id="{DC0D4215-6830-237B-00B1-74E91A5A97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1587" y="2778665"/>
              <a:ext cx="514046" cy="897635"/>
            </a:xfrm>
            <a:prstGeom prst="rect">
              <a:avLst/>
            </a:prstGeom>
            <a:ln>
              <a:noFill/>
            </a:ln>
          </p:spPr>
        </p:pic>
        <p:pic>
          <p:nvPicPr>
            <p:cNvPr id="9" name="Picture 8" descr="A picture containing toy, automaton&#10;&#10;Description automatically generated">
              <a:extLst>
                <a:ext uri="{FF2B5EF4-FFF2-40B4-BE49-F238E27FC236}">
                  <a16:creationId xmlns:a16="http://schemas.microsoft.com/office/drawing/2014/main" id="{E0A85983-4C8C-BB65-E2C7-47FC8C9382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3278" y="2839443"/>
              <a:ext cx="617952" cy="879237"/>
            </a:xfrm>
            <a:prstGeom prst="rect">
              <a:avLst/>
            </a:prstGeom>
            <a:ln>
              <a:noFill/>
            </a:ln>
          </p:spPr>
        </p:pic>
        <p:pic>
          <p:nvPicPr>
            <p:cNvPr id="10" name="Picture 9" descr="A picture containing toy, LEGO, indoor&#10;&#10;Description automatically generated">
              <a:extLst>
                <a:ext uri="{FF2B5EF4-FFF2-40B4-BE49-F238E27FC236}">
                  <a16:creationId xmlns:a16="http://schemas.microsoft.com/office/drawing/2014/main" id="{46012BA7-5EB2-FC12-1613-FF28D14D27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021" y="2773360"/>
              <a:ext cx="557153" cy="897635"/>
            </a:xfrm>
            <a:prstGeom prst="rect">
              <a:avLst/>
            </a:prstGeom>
            <a:ln>
              <a:noFill/>
            </a:ln>
          </p:spPr>
        </p:pic>
        <p:pic>
          <p:nvPicPr>
            <p:cNvPr id="11" name="Picture 10" descr="A toy figurine of a person&#10;&#10;Description automatically generated with low confidence">
              <a:extLst>
                <a:ext uri="{FF2B5EF4-FFF2-40B4-BE49-F238E27FC236}">
                  <a16:creationId xmlns:a16="http://schemas.microsoft.com/office/drawing/2014/main" id="{A5ABD6B1-3C00-DD3A-AADA-1A8EFA4B9E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28943" y="2767789"/>
              <a:ext cx="541385" cy="897635"/>
            </a:xfrm>
            <a:prstGeom prst="rect">
              <a:avLst/>
            </a:prstGeom>
            <a:ln>
              <a:noFill/>
            </a:ln>
          </p:spPr>
        </p:pic>
        <p:pic>
          <p:nvPicPr>
            <p:cNvPr id="13" name="Picture 12" descr="A picture containing toy, LEGO&#10;&#10;Description automatically generated">
              <a:extLst>
                <a:ext uri="{FF2B5EF4-FFF2-40B4-BE49-F238E27FC236}">
                  <a16:creationId xmlns:a16="http://schemas.microsoft.com/office/drawing/2014/main" id="{DFD4BFBC-ED45-4FB6-DBF0-54ECC37BD6B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8915" r="28915" b="12644"/>
            <a:stretch/>
          </p:blipFill>
          <p:spPr>
            <a:xfrm>
              <a:off x="9722210" y="2753863"/>
              <a:ext cx="541385" cy="925487"/>
            </a:xfrm>
            <a:prstGeom prst="rect">
              <a:avLst/>
            </a:prstGeom>
            <a:ln>
              <a:noFill/>
            </a:ln>
          </p:spPr>
        </p:pic>
        <p:pic>
          <p:nvPicPr>
            <p:cNvPr id="17" name="Picture 16" descr="A picture containing toy, automaton&#10;&#10;Description automatically generated">
              <a:extLst>
                <a:ext uri="{FF2B5EF4-FFF2-40B4-BE49-F238E27FC236}">
                  <a16:creationId xmlns:a16="http://schemas.microsoft.com/office/drawing/2014/main" id="{F3FA25E0-88A6-E945-0395-CE009843F4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00489" y="2830226"/>
              <a:ext cx="617952" cy="879237"/>
            </a:xfrm>
            <a:prstGeom prst="rect">
              <a:avLst/>
            </a:prstGeom>
            <a:ln>
              <a:noFill/>
            </a:ln>
          </p:spPr>
        </p:pic>
      </p:grpSp>
      <p:pic>
        <p:nvPicPr>
          <p:cNvPr id="5" name="Picture 4">
            <a:extLst>
              <a:ext uri="{FF2B5EF4-FFF2-40B4-BE49-F238E27FC236}">
                <a16:creationId xmlns:a16="http://schemas.microsoft.com/office/drawing/2014/main" id="{E283AB69-5848-FF58-9EFF-F99CE2EFB398}"/>
              </a:ext>
            </a:extLst>
          </p:cNvPr>
          <p:cNvPicPr>
            <a:picLocks noChangeAspect="1"/>
          </p:cNvPicPr>
          <p:nvPr/>
        </p:nvPicPr>
        <p:blipFill>
          <a:blip r:embed="rId15">
            <a:lum/>
            <a:alphaModFix/>
          </a:blip>
          <a:srcRect/>
          <a:stretch>
            <a:fillRect/>
          </a:stretch>
        </p:blipFill>
        <p:spPr>
          <a:xfrm>
            <a:off x="7129347" y="5205409"/>
            <a:ext cx="4705482" cy="1485129"/>
          </a:xfrm>
          <a:prstGeom prst="rect">
            <a:avLst/>
          </a:prstGeom>
          <a:noFill/>
          <a:ln>
            <a:noFill/>
          </a:ln>
        </p:spPr>
      </p:pic>
      <p:grpSp>
        <p:nvGrpSpPr>
          <p:cNvPr id="56" name="Group 55">
            <a:extLst>
              <a:ext uri="{FF2B5EF4-FFF2-40B4-BE49-F238E27FC236}">
                <a16:creationId xmlns:a16="http://schemas.microsoft.com/office/drawing/2014/main" id="{3FCE8904-06E0-0C72-5A99-A8271D70C633}"/>
              </a:ext>
            </a:extLst>
          </p:cNvPr>
          <p:cNvGrpSpPr/>
          <p:nvPr/>
        </p:nvGrpSpPr>
        <p:grpSpPr>
          <a:xfrm>
            <a:off x="7191684" y="2783429"/>
            <a:ext cx="4729437" cy="2395469"/>
            <a:chOff x="7226190" y="2800682"/>
            <a:chExt cx="4729437" cy="2395469"/>
          </a:xfrm>
        </p:grpSpPr>
        <p:sp>
          <p:nvSpPr>
            <p:cNvPr id="41" name="Rectangle 40">
              <a:extLst>
                <a:ext uri="{FF2B5EF4-FFF2-40B4-BE49-F238E27FC236}">
                  <a16:creationId xmlns:a16="http://schemas.microsoft.com/office/drawing/2014/main" id="{2B358C6D-1829-7525-F128-A5B3ED06653D}"/>
                </a:ext>
              </a:extLst>
            </p:cNvPr>
            <p:cNvSpPr/>
            <p:nvPr/>
          </p:nvSpPr>
          <p:spPr>
            <a:xfrm>
              <a:off x="7226190" y="2800683"/>
              <a:ext cx="4729437" cy="126336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42" name="Picture 41" descr="A picture containing toy&#10;&#10;Description automatically generated">
              <a:extLst>
                <a:ext uri="{FF2B5EF4-FFF2-40B4-BE49-F238E27FC236}">
                  <a16:creationId xmlns:a16="http://schemas.microsoft.com/office/drawing/2014/main" id="{0C69BACB-2171-5945-81BB-8BFC705DFD5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72606" y="3115936"/>
              <a:ext cx="507029" cy="847451"/>
            </a:xfrm>
            <a:prstGeom prst="rect">
              <a:avLst/>
            </a:prstGeom>
          </p:spPr>
        </p:pic>
        <p:pic>
          <p:nvPicPr>
            <p:cNvPr id="45" name="Picture 44" descr="A picture containing toy, automaton&#10;&#10;Description automatically generated">
              <a:extLst>
                <a:ext uri="{FF2B5EF4-FFF2-40B4-BE49-F238E27FC236}">
                  <a16:creationId xmlns:a16="http://schemas.microsoft.com/office/drawing/2014/main" id="{AF69DA93-E16E-96A9-852A-799B7922714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56744" y="3150493"/>
              <a:ext cx="609518" cy="830081"/>
            </a:xfrm>
            <a:prstGeom prst="rect">
              <a:avLst/>
            </a:prstGeom>
          </p:spPr>
        </p:pic>
        <p:pic>
          <p:nvPicPr>
            <p:cNvPr id="46" name="Picture 45" descr="A picture containing toy, LEGO, indoor&#10;&#10;Description automatically generated">
              <a:extLst>
                <a:ext uri="{FF2B5EF4-FFF2-40B4-BE49-F238E27FC236}">
                  <a16:creationId xmlns:a16="http://schemas.microsoft.com/office/drawing/2014/main" id="{14C5ED28-DBD1-904D-2933-3AB690890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953" y="3126582"/>
              <a:ext cx="549549" cy="847451"/>
            </a:xfrm>
            <a:prstGeom prst="rect">
              <a:avLst/>
            </a:prstGeom>
          </p:spPr>
        </p:pic>
        <p:pic>
          <p:nvPicPr>
            <p:cNvPr id="47" name="Picture 46" descr="A toy figurine of a person&#10;&#10;Description automatically generated with low confidence">
              <a:extLst>
                <a:ext uri="{FF2B5EF4-FFF2-40B4-BE49-F238E27FC236}">
                  <a16:creationId xmlns:a16="http://schemas.microsoft.com/office/drawing/2014/main" id="{10CB0B5E-144D-D201-0787-9D86BE2CA02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36040" y="3101923"/>
              <a:ext cx="533996" cy="847451"/>
            </a:xfrm>
            <a:prstGeom prst="rect">
              <a:avLst/>
            </a:prstGeom>
          </p:spPr>
        </p:pic>
        <p:pic>
          <p:nvPicPr>
            <p:cNvPr id="48" name="Picture 47" descr="A picture containing LEGO, toy&#10;&#10;Description automatically generated">
              <a:extLst>
                <a:ext uri="{FF2B5EF4-FFF2-40B4-BE49-F238E27FC236}">
                  <a16:creationId xmlns:a16="http://schemas.microsoft.com/office/drawing/2014/main" id="{4C5BA797-C262-47B5-3CD5-052840722A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364072" y="3157780"/>
              <a:ext cx="518381" cy="847453"/>
            </a:xfrm>
            <a:prstGeom prst="rect">
              <a:avLst/>
            </a:prstGeom>
          </p:spPr>
        </p:pic>
        <p:pic>
          <p:nvPicPr>
            <p:cNvPr id="50" name="Picture 49" descr="A picture containing toy, LEGO&#10;&#10;Description automatically generated">
              <a:extLst>
                <a:ext uri="{FF2B5EF4-FFF2-40B4-BE49-F238E27FC236}">
                  <a16:creationId xmlns:a16="http://schemas.microsoft.com/office/drawing/2014/main" id="{579AA1ED-6BB0-E4FE-76DA-7CF825E830B4}"/>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8915" r="28915" b="12644"/>
            <a:stretch/>
          </p:blipFill>
          <p:spPr>
            <a:xfrm>
              <a:off x="7908559" y="3074439"/>
              <a:ext cx="533996" cy="873745"/>
            </a:xfrm>
            <a:prstGeom prst="rect">
              <a:avLst/>
            </a:prstGeom>
          </p:spPr>
        </p:pic>
        <p:sp>
          <p:nvSpPr>
            <p:cNvPr id="51" name="TextBox 50">
              <a:extLst>
                <a:ext uri="{FF2B5EF4-FFF2-40B4-BE49-F238E27FC236}">
                  <a16:creationId xmlns:a16="http://schemas.microsoft.com/office/drawing/2014/main" id="{C5344FC1-186F-BEA9-65AE-693AA89120C7}"/>
                </a:ext>
              </a:extLst>
            </p:cNvPr>
            <p:cNvSpPr txBox="1"/>
            <p:nvPr/>
          </p:nvSpPr>
          <p:spPr>
            <a:xfrm>
              <a:off x="7420936" y="2800682"/>
              <a:ext cx="4392937" cy="382903"/>
            </a:xfrm>
            <a:prstGeom prst="rect">
              <a:avLst/>
            </a:prstGeom>
            <a:noFill/>
          </p:spPr>
          <p:txBody>
            <a:bodyPr wrap="square" rtlCol="0">
              <a:spAutoFit/>
            </a:bodyPr>
            <a:lstStyle/>
            <a:p>
              <a:pPr algn="ctr"/>
              <a:r>
                <a:rPr lang="en-US" b="1" dirty="0">
                  <a:solidFill>
                    <a:srgbClr val="FF0000"/>
                  </a:solidFill>
                </a:rPr>
                <a:t>2</a:t>
              </a:r>
              <a:r>
                <a:rPr lang="en-US" b="1" baseline="30000" dirty="0">
                  <a:solidFill>
                    <a:srgbClr val="FF0000"/>
                  </a:solidFill>
                </a:rPr>
                <a:t>nd</a:t>
              </a:r>
              <a:r>
                <a:rPr lang="en-US" b="1" dirty="0">
                  <a:solidFill>
                    <a:srgbClr val="FF0000"/>
                  </a:solidFill>
                </a:rPr>
                <a:t> RE-SAMPLE -&gt; AGGREGATED SCORE </a:t>
              </a:r>
            </a:p>
          </p:txBody>
        </p:sp>
        <p:cxnSp>
          <p:nvCxnSpPr>
            <p:cNvPr id="52" name="Straight Arrow Connector 51">
              <a:extLst>
                <a:ext uri="{FF2B5EF4-FFF2-40B4-BE49-F238E27FC236}">
                  <a16:creationId xmlns:a16="http://schemas.microsoft.com/office/drawing/2014/main" id="{DF764394-86DF-9485-AEDF-38509D6CA870}"/>
                </a:ext>
              </a:extLst>
            </p:cNvPr>
            <p:cNvCxnSpPr>
              <a:cxnSpLocks/>
            </p:cNvCxnSpPr>
            <p:nvPr/>
          </p:nvCxnSpPr>
          <p:spPr>
            <a:xfrm>
              <a:off x="9905176" y="4042930"/>
              <a:ext cx="0" cy="1153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descr="A picture containing LEGO, toy&#10;&#10;Description automatically generated">
              <a:extLst>
                <a:ext uri="{FF2B5EF4-FFF2-40B4-BE49-F238E27FC236}">
                  <a16:creationId xmlns:a16="http://schemas.microsoft.com/office/drawing/2014/main" id="{83DB8575-BF57-D97E-B1D6-643E5DB3141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759312" y="3157033"/>
              <a:ext cx="518381" cy="847453"/>
            </a:xfrm>
            <a:prstGeom prst="rect">
              <a:avLst/>
            </a:prstGeom>
          </p:spPr>
        </p:pic>
        <p:pic>
          <p:nvPicPr>
            <p:cNvPr id="54" name="Picture 53" descr="A picture containing toy, LEGO&#10;&#10;Description automatically generated">
              <a:extLst>
                <a:ext uri="{FF2B5EF4-FFF2-40B4-BE49-F238E27FC236}">
                  <a16:creationId xmlns:a16="http://schemas.microsoft.com/office/drawing/2014/main" id="{574A2B98-D63F-8A56-C979-AC59B595228F}"/>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8915" r="28915" b="12644"/>
            <a:stretch/>
          </p:blipFill>
          <p:spPr>
            <a:xfrm>
              <a:off x="8523956" y="3093516"/>
              <a:ext cx="533996" cy="873745"/>
            </a:xfrm>
            <a:prstGeom prst="rect">
              <a:avLst/>
            </a:prstGeom>
          </p:spPr>
        </p:pic>
      </p:grpSp>
    </p:spTree>
    <p:extLst>
      <p:ext uri="{BB962C8B-B14F-4D97-AF65-F5344CB8AC3E}">
        <p14:creationId xmlns:p14="http://schemas.microsoft.com/office/powerpoint/2010/main" val="112210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071A-6A15-4841-4FC1-3A8F61CC13C2}"/>
              </a:ext>
            </a:extLst>
          </p:cNvPr>
          <p:cNvSpPr>
            <a:spLocks noGrp="1"/>
          </p:cNvSpPr>
          <p:nvPr>
            <p:ph type="title"/>
          </p:nvPr>
        </p:nvSpPr>
        <p:spPr>
          <a:xfrm>
            <a:off x="838200" y="104932"/>
            <a:ext cx="10515600" cy="795518"/>
          </a:xfrm>
        </p:spPr>
        <p:txBody>
          <a:bodyPr/>
          <a:lstStyle/>
          <a:p>
            <a:pPr algn="ctr"/>
            <a:r>
              <a:rPr lang="en-US" dirty="0"/>
              <a:t>Bootstrap Confidence Intervals</a:t>
            </a:r>
          </a:p>
        </p:txBody>
      </p:sp>
      <p:sp>
        <p:nvSpPr>
          <p:cNvPr id="4" name="TextBox 3">
            <a:extLst>
              <a:ext uri="{FF2B5EF4-FFF2-40B4-BE49-F238E27FC236}">
                <a16:creationId xmlns:a16="http://schemas.microsoft.com/office/drawing/2014/main" id="{485DFA8B-98EE-CDBF-3FA0-7D634FA45D15}"/>
              </a:ext>
            </a:extLst>
          </p:cNvPr>
          <p:cNvSpPr txBox="1"/>
          <p:nvPr/>
        </p:nvSpPr>
        <p:spPr>
          <a:xfrm>
            <a:off x="238082" y="915331"/>
            <a:ext cx="5386225" cy="4154984"/>
          </a:xfrm>
          <a:prstGeom prst="rect">
            <a:avLst/>
          </a:prstGeom>
          <a:noFill/>
        </p:spPr>
        <p:txBody>
          <a:bodyPr wrap="square">
            <a:spAutoFit/>
          </a:bodyPr>
          <a:lstStyle/>
          <a:p>
            <a:pPr marL="342900" indent="-342900">
              <a:buAutoNum type="arabicPeriod"/>
            </a:pPr>
            <a:r>
              <a:rPr lang="en-CA" sz="2400" dirty="0">
                <a:effectLst/>
                <a:latin typeface="Helvetica" pitchFamily="2" charset="0"/>
              </a:rPr>
              <a:t>re-sampling allowing </a:t>
            </a:r>
            <a:r>
              <a:rPr lang="en-CA" sz="2400" dirty="0">
                <a:latin typeface="Helvetica" pitchFamily="2" charset="0"/>
              </a:rPr>
              <a:t>repetition </a:t>
            </a:r>
            <a:r>
              <a:rPr lang="en-CA" sz="2400" dirty="0">
                <a:effectLst/>
                <a:latin typeface="Helvetica" pitchFamily="2" charset="0"/>
              </a:rPr>
              <a:t>is performed on the 50 case studies</a:t>
            </a:r>
            <a:r>
              <a:rPr lang="en-CA" sz="2400" dirty="0">
                <a:solidFill>
                  <a:schemeClr val="accent6"/>
                </a:solidFill>
                <a:effectLst/>
                <a:latin typeface="Helvetica" pitchFamily="2" charset="0"/>
              </a:rPr>
              <a:t>*</a:t>
            </a:r>
          </a:p>
          <a:p>
            <a:pPr marL="342900" indent="-342900">
              <a:buAutoNum type="arabicPeriod"/>
            </a:pPr>
            <a:r>
              <a:rPr lang="en-CA" sz="2400" dirty="0">
                <a:effectLst/>
                <a:latin typeface="Helvetica" pitchFamily="2" charset="0"/>
              </a:rPr>
              <a:t>for each re-sample the aggregated scores are evaluated (from the atomic stats) as described </a:t>
            </a:r>
            <a:r>
              <a:rPr lang="en-CA" sz="2400" dirty="0">
                <a:latin typeface="Helvetica" pitchFamily="2" charset="0"/>
              </a:rPr>
              <a:t>before.</a:t>
            </a:r>
            <a:endParaRPr lang="en-CA" sz="2400" dirty="0">
              <a:effectLst/>
              <a:latin typeface="Helvetica" pitchFamily="2" charset="0"/>
            </a:endParaRPr>
          </a:p>
          <a:p>
            <a:pPr marL="342900" indent="-342900">
              <a:buAutoNum type="arabicPeriod"/>
            </a:pPr>
            <a:r>
              <a:rPr lang="en-CA" sz="2400" dirty="0">
                <a:solidFill>
                  <a:schemeClr val="bg1">
                    <a:lumMod val="65000"/>
                  </a:schemeClr>
                </a:solidFill>
                <a:latin typeface="Helvetica" pitchFamily="2" charset="0"/>
              </a:rPr>
              <a:t>we obtain 1000 </a:t>
            </a:r>
            <a:r>
              <a:rPr lang="en-CA" sz="2400" u="sng" dirty="0">
                <a:solidFill>
                  <a:schemeClr val="bg1">
                    <a:lumMod val="65000"/>
                  </a:schemeClr>
                </a:solidFill>
                <a:latin typeface="Helvetica" pitchFamily="2" charset="0"/>
              </a:rPr>
              <a:t>aggregated</a:t>
            </a:r>
            <a:r>
              <a:rPr lang="en-CA" sz="2400" dirty="0">
                <a:solidFill>
                  <a:schemeClr val="bg1">
                    <a:lumMod val="65000"/>
                  </a:schemeClr>
                </a:solidFill>
                <a:latin typeface="Helvetica" pitchFamily="2" charset="0"/>
              </a:rPr>
              <a:t> scores, for 1000 resamples.</a:t>
            </a:r>
            <a:endParaRPr lang="en-CA" sz="2400" dirty="0">
              <a:solidFill>
                <a:schemeClr val="bg1">
                  <a:lumMod val="65000"/>
                </a:schemeClr>
              </a:solidFill>
              <a:effectLst/>
              <a:latin typeface="Helvetica" pitchFamily="2" charset="0"/>
            </a:endParaRPr>
          </a:p>
          <a:p>
            <a:pPr marL="342900" indent="-342900">
              <a:buAutoNum type="arabicPeriod"/>
            </a:pPr>
            <a:r>
              <a:rPr lang="en-CA" sz="2400" dirty="0">
                <a:solidFill>
                  <a:schemeClr val="bg1">
                    <a:lumMod val="65000"/>
                  </a:schemeClr>
                </a:solidFill>
                <a:effectLst/>
                <a:latin typeface="Helvetica" pitchFamily="2" charset="0"/>
              </a:rPr>
              <a:t>the 90% confidence interval is estimated from the 5% and 95% </a:t>
            </a:r>
            <a:r>
              <a:rPr lang="en-CA" sz="2400" dirty="0">
                <a:solidFill>
                  <a:schemeClr val="bg1">
                    <a:lumMod val="65000"/>
                  </a:schemeClr>
                </a:solidFill>
                <a:latin typeface="Helvetica" pitchFamily="2" charset="0"/>
              </a:rPr>
              <a:t>qua</a:t>
            </a:r>
            <a:r>
              <a:rPr lang="en-CA" sz="2400" dirty="0">
                <a:solidFill>
                  <a:schemeClr val="bg1">
                    <a:lumMod val="65000"/>
                  </a:schemeClr>
                </a:solidFill>
                <a:effectLst/>
                <a:latin typeface="Helvetica" pitchFamily="2" charset="0"/>
              </a:rPr>
              <a:t>ntiles of the aggregated scores from the 1000 re-samples. </a:t>
            </a:r>
          </a:p>
        </p:txBody>
      </p:sp>
      <p:grpSp>
        <p:nvGrpSpPr>
          <p:cNvPr id="3" name="Group 2">
            <a:extLst>
              <a:ext uri="{FF2B5EF4-FFF2-40B4-BE49-F238E27FC236}">
                <a16:creationId xmlns:a16="http://schemas.microsoft.com/office/drawing/2014/main" id="{A7883044-29E5-B2C1-9116-1231932ECA1A}"/>
              </a:ext>
            </a:extLst>
          </p:cNvPr>
          <p:cNvGrpSpPr/>
          <p:nvPr/>
        </p:nvGrpSpPr>
        <p:grpSpPr>
          <a:xfrm>
            <a:off x="6610123" y="1035265"/>
            <a:ext cx="4729437" cy="4160886"/>
            <a:chOff x="5725778" y="970844"/>
            <a:chExt cx="6228140" cy="5820436"/>
          </a:xfrm>
        </p:grpSpPr>
        <p:pic>
          <p:nvPicPr>
            <p:cNvPr id="12" name="Picture 11" descr="A picture containing toy, LEGO, doll&#10;&#10;Description automatically generated">
              <a:extLst>
                <a:ext uri="{FF2B5EF4-FFF2-40B4-BE49-F238E27FC236}">
                  <a16:creationId xmlns:a16="http://schemas.microsoft.com/office/drawing/2014/main" id="{BBF8D358-9DD3-C32D-8CCF-5C6945E5F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114" y="1410570"/>
              <a:ext cx="793639" cy="1122915"/>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id="{B5458257-1A83-BC40-1C58-70D47C47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778" y="1431092"/>
              <a:ext cx="842186" cy="1122915"/>
            </a:xfrm>
            <a:prstGeom prst="rect">
              <a:avLst/>
            </a:prstGeom>
          </p:spPr>
        </p:pic>
        <p:pic>
          <p:nvPicPr>
            <p:cNvPr id="23" name="Picture 22" descr="A picture containing toy&#10;&#10;Description automatically generated">
              <a:extLst>
                <a:ext uri="{FF2B5EF4-FFF2-40B4-BE49-F238E27FC236}">
                  <a16:creationId xmlns:a16="http://schemas.microsoft.com/office/drawing/2014/main" id="{CD13A91B-98AD-882B-58C5-6703C7BB7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909" y="1365412"/>
              <a:ext cx="667701" cy="1143437"/>
            </a:xfrm>
            <a:prstGeom prst="rect">
              <a:avLst/>
            </a:prstGeom>
          </p:spPr>
        </p:pic>
        <p:pic>
          <p:nvPicPr>
            <p:cNvPr id="24" name="Picture 23" descr="A picture containing toy, automaton&#10;&#10;Description automatically generated">
              <a:extLst>
                <a:ext uri="{FF2B5EF4-FFF2-40B4-BE49-F238E27FC236}">
                  <a16:creationId xmlns:a16="http://schemas.microsoft.com/office/drawing/2014/main" id="{6AFF1FBD-4A74-DEE9-9440-D5BFAB1D0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2270" y="1442833"/>
              <a:ext cx="802667" cy="1120000"/>
            </a:xfrm>
            <a:prstGeom prst="rect">
              <a:avLst/>
            </a:prstGeom>
          </p:spPr>
        </p:pic>
        <p:pic>
          <p:nvPicPr>
            <p:cNvPr id="25" name="Picture 24" descr="A picture containing toy, LEGO, indoor&#10;&#10;Description automatically generated">
              <a:extLst>
                <a:ext uri="{FF2B5EF4-FFF2-40B4-BE49-F238E27FC236}">
                  <a16:creationId xmlns:a16="http://schemas.microsoft.com/office/drawing/2014/main" id="{C04F841B-69E8-AB19-79AE-66B329E7E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4841" y="1410570"/>
              <a:ext cx="723694" cy="1143437"/>
            </a:xfrm>
            <a:prstGeom prst="rect">
              <a:avLst/>
            </a:prstGeom>
          </p:spPr>
        </p:pic>
        <p:pic>
          <p:nvPicPr>
            <p:cNvPr id="27" name="Picture 26" descr="A toy figurine of a person&#10;&#10;Description automatically generated with low confidence">
              <a:extLst>
                <a:ext uri="{FF2B5EF4-FFF2-40B4-BE49-F238E27FC236}">
                  <a16:creationId xmlns:a16="http://schemas.microsoft.com/office/drawing/2014/main" id="{E3D47BCD-6083-4A14-B4E5-530EBBFB97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844" y="1351558"/>
              <a:ext cx="703213" cy="1143437"/>
            </a:xfrm>
            <a:prstGeom prst="rect">
              <a:avLst/>
            </a:prstGeom>
          </p:spPr>
        </p:pic>
        <p:pic>
          <p:nvPicPr>
            <p:cNvPr id="29" name="Picture 28" descr="A picture containing LEGO, toy&#10;&#10;Description automatically generated">
              <a:extLst>
                <a:ext uri="{FF2B5EF4-FFF2-40B4-BE49-F238E27FC236}">
                  <a16:creationId xmlns:a16="http://schemas.microsoft.com/office/drawing/2014/main" id="{B46CD06B-CF3B-A0FC-8502-56C224C01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2186" y="1452663"/>
              <a:ext cx="682650" cy="1143438"/>
            </a:xfrm>
            <a:prstGeom prst="rect">
              <a:avLst/>
            </a:prstGeom>
          </p:spPr>
        </p:pic>
        <p:pic>
          <p:nvPicPr>
            <p:cNvPr id="31" name="Picture 30" descr="A picture containing toy, LEGO&#10;&#10;Description automatically generated">
              <a:extLst>
                <a:ext uri="{FF2B5EF4-FFF2-40B4-BE49-F238E27FC236}">
                  <a16:creationId xmlns:a16="http://schemas.microsoft.com/office/drawing/2014/main" id="{0A42E325-0E05-063A-4065-80B0F5511F0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50079" y="1383918"/>
              <a:ext cx="703213" cy="1178915"/>
            </a:xfrm>
            <a:prstGeom prst="rect">
              <a:avLst/>
            </a:prstGeom>
          </p:spPr>
        </p:pic>
        <p:sp>
          <p:nvSpPr>
            <p:cNvPr id="33" name="Rectangle 32">
              <a:extLst>
                <a:ext uri="{FF2B5EF4-FFF2-40B4-BE49-F238E27FC236}">
                  <a16:creationId xmlns:a16="http://schemas.microsoft.com/office/drawing/2014/main" id="{C8F79F51-4BCE-4B4F-127A-E7CAE6A422B2}"/>
                </a:ext>
              </a:extLst>
            </p:cNvPr>
            <p:cNvSpPr/>
            <p:nvPr/>
          </p:nvSpPr>
          <p:spPr>
            <a:xfrm>
              <a:off x="5725778" y="970845"/>
              <a:ext cx="6228140" cy="1704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5" name="TextBox 34">
              <a:extLst>
                <a:ext uri="{FF2B5EF4-FFF2-40B4-BE49-F238E27FC236}">
                  <a16:creationId xmlns:a16="http://schemas.microsoft.com/office/drawing/2014/main" id="{9D8E645F-7846-22FA-2638-8672562DFB18}"/>
                </a:ext>
              </a:extLst>
            </p:cNvPr>
            <p:cNvSpPr txBox="1"/>
            <p:nvPr/>
          </p:nvSpPr>
          <p:spPr>
            <a:xfrm>
              <a:off x="5959517" y="970844"/>
              <a:ext cx="5785007" cy="369332"/>
            </a:xfrm>
            <a:prstGeom prst="rect">
              <a:avLst/>
            </a:prstGeom>
            <a:noFill/>
          </p:spPr>
          <p:txBody>
            <a:bodyPr wrap="square" rtlCol="0">
              <a:spAutoFit/>
            </a:bodyPr>
            <a:lstStyle/>
            <a:p>
              <a:pPr algn="ctr"/>
              <a:r>
                <a:rPr lang="en-US" b="1" dirty="0"/>
                <a:t>ORIGINAL SAMPLE -&gt; AGGREGATED SCORE </a:t>
              </a:r>
            </a:p>
          </p:txBody>
        </p:sp>
        <p:cxnSp>
          <p:nvCxnSpPr>
            <p:cNvPr id="37" name="Straight Arrow Connector 36">
              <a:extLst>
                <a:ext uri="{FF2B5EF4-FFF2-40B4-BE49-F238E27FC236}">
                  <a16:creationId xmlns:a16="http://schemas.microsoft.com/office/drawing/2014/main" id="{12CFE1E8-D44F-F084-DCE8-2878CE238C4D}"/>
                </a:ext>
              </a:extLst>
            </p:cNvPr>
            <p:cNvCxnSpPr>
              <a:cxnSpLocks/>
            </p:cNvCxnSpPr>
            <p:nvPr/>
          </p:nvCxnSpPr>
          <p:spPr>
            <a:xfrm>
              <a:off x="9503625" y="2668540"/>
              <a:ext cx="4213" cy="4122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BB035FB0-1FFC-E645-BC9D-99EDF6C4DBD8}"/>
              </a:ext>
            </a:extLst>
          </p:cNvPr>
          <p:cNvGrpSpPr/>
          <p:nvPr/>
        </p:nvGrpSpPr>
        <p:grpSpPr>
          <a:xfrm>
            <a:off x="5589663" y="2468917"/>
            <a:ext cx="4794883" cy="2727234"/>
            <a:chOff x="5589663" y="2468917"/>
            <a:chExt cx="4794883" cy="2727234"/>
          </a:xfrm>
        </p:grpSpPr>
        <p:sp>
          <p:nvSpPr>
            <p:cNvPr id="14" name="Rectangle 13">
              <a:extLst>
                <a:ext uri="{FF2B5EF4-FFF2-40B4-BE49-F238E27FC236}">
                  <a16:creationId xmlns:a16="http://schemas.microsoft.com/office/drawing/2014/main" id="{A3AA58BD-0334-AA38-3D0A-28DEDE883047}"/>
                </a:ext>
              </a:extLst>
            </p:cNvPr>
            <p:cNvSpPr/>
            <p:nvPr/>
          </p:nvSpPr>
          <p:spPr>
            <a:xfrm>
              <a:off x="5589663" y="2468917"/>
              <a:ext cx="4794883" cy="133818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EAEA70CB-7E48-F4C7-DB2C-28A35AA74A15}"/>
                </a:ext>
              </a:extLst>
            </p:cNvPr>
            <p:cNvSpPr txBox="1"/>
            <p:nvPr/>
          </p:nvSpPr>
          <p:spPr>
            <a:xfrm>
              <a:off x="5683033" y="2481987"/>
              <a:ext cx="4453726" cy="369332"/>
            </a:xfrm>
            <a:prstGeom prst="rect">
              <a:avLst/>
            </a:prstGeom>
            <a:noFill/>
            <a:ln>
              <a:noFill/>
            </a:ln>
          </p:spPr>
          <p:txBody>
            <a:bodyPr wrap="square" rtlCol="0">
              <a:spAutoFit/>
            </a:bodyPr>
            <a:lstStyle/>
            <a:p>
              <a:pPr algn="ctr"/>
              <a:r>
                <a:rPr lang="en-US" b="1" dirty="0"/>
                <a:t>1</a:t>
              </a:r>
              <a:r>
                <a:rPr lang="en-US" b="1" baseline="30000" dirty="0"/>
                <a:t>st</a:t>
              </a:r>
              <a:r>
                <a:rPr lang="en-US" b="1" dirty="0"/>
                <a:t> RE-SAMPLE -&gt; AGGREGATED SCORE </a:t>
              </a:r>
            </a:p>
          </p:txBody>
        </p:sp>
        <p:cxnSp>
          <p:nvCxnSpPr>
            <p:cNvPr id="16" name="Straight Arrow Connector 15">
              <a:extLst>
                <a:ext uri="{FF2B5EF4-FFF2-40B4-BE49-F238E27FC236}">
                  <a16:creationId xmlns:a16="http://schemas.microsoft.com/office/drawing/2014/main" id="{D9CD5F69-F7A9-D70D-92EA-4C28FFA0816A}"/>
                </a:ext>
              </a:extLst>
            </p:cNvPr>
            <p:cNvCxnSpPr>
              <a:cxnSpLocks/>
            </p:cNvCxnSpPr>
            <p:nvPr/>
          </p:nvCxnSpPr>
          <p:spPr>
            <a:xfrm>
              <a:off x="9291758" y="3801663"/>
              <a:ext cx="0" cy="13944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toy, LEGO, doll&#10;&#10;Description automatically generated">
              <a:extLst>
                <a:ext uri="{FF2B5EF4-FFF2-40B4-BE49-F238E27FC236}">
                  <a16:creationId xmlns:a16="http://schemas.microsoft.com/office/drawing/2014/main" id="{6F220714-BE73-DA6E-8F06-64A11B7DC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813" y="2775795"/>
              <a:ext cx="611002" cy="881525"/>
            </a:xfrm>
            <a:prstGeom prst="rect">
              <a:avLst/>
            </a:prstGeom>
            <a:ln>
              <a:noFill/>
            </a:ln>
          </p:spPr>
        </p:pic>
        <p:pic>
          <p:nvPicPr>
            <p:cNvPr id="7" name="Picture 6" descr="A picture containing toy, doll&#10;&#10;Description automatically generated">
              <a:extLst>
                <a:ext uri="{FF2B5EF4-FFF2-40B4-BE49-F238E27FC236}">
                  <a16:creationId xmlns:a16="http://schemas.microsoft.com/office/drawing/2014/main" id="{E0B4F266-C2C2-377C-08B2-04F84E12EE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3501" y="2789349"/>
              <a:ext cx="648377" cy="881525"/>
            </a:xfrm>
            <a:prstGeom prst="rect">
              <a:avLst/>
            </a:prstGeom>
            <a:ln>
              <a:noFill/>
            </a:ln>
          </p:spPr>
        </p:pic>
        <p:pic>
          <p:nvPicPr>
            <p:cNvPr id="8" name="Picture 7" descr="A picture containing toy&#10;&#10;Description automatically generated">
              <a:extLst>
                <a:ext uri="{FF2B5EF4-FFF2-40B4-BE49-F238E27FC236}">
                  <a16:creationId xmlns:a16="http://schemas.microsoft.com/office/drawing/2014/main" id="{DC0D4215-6830-237B-00B1-74E91A5A97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1587" y="2778665"/>
              <a:ext cx="514046" cy="897635"/>
            </a:xfrm>
            <a:prstGeom prst="rect">
              <a:avLst/>
            </a:prstGeom>
            <a:ln>
              <a:noFill/>
            </a:ln>
          </p:spPr>
        </p:pic>
        <p:pic>
          <p:nvPicPr>
            <p:cNvPr id="9" name="Picture 8" descr="A picture containing toy, automaton&#10;&#10;Description automatically generated">
              <a:extLst>
                <a:ext uri="{FF2B5EF4-FFF2-40B4-BE49-F238E27FC236}">
                  <a16:creationId xmlns:a16="http://schemas.microsoft.com/office/drawing/2014/main" id="{E0A85983-4C8C-BB65-E2C7-47FC8C9382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3278" y="2839443"/>
              <a:ext cx="617952" cy="879237"/>
            </a:xfrm>
            <a:prstGeom prst="rect">
              <a:avLst/>
            </a:prstGeom>
            <a:ln>
              <a:noFill/>
            </a:ln>
          </p:spPr>
        </p:pic>
        <p:pic>
          <p:nvPicPr>
            <p:cNvPr id="10" name="Picture 9" descr="A picture containing toy, LEGO, indoor&#10;&#10;Description automatically generated">
              <a:extLst>
                <a:ext uri="{FF2B5EF4-FFF2-40B4-BE49-F238E27FC236}">
                  <a16:creationId xmlns:a16="http://schemas.microsoft.com/office/drawing/2014/main" id="{46012BA7-5EB2-FC12-1613-FF28D14D27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021" y="2773360"/>
              <a:ext cx="557153" cy="897635"/>
            </a:xfrm>
            <a:prstGeom prst="rect">
              <a:avLst/>
            </a:prstGeom>
            <a:ln>
              <a:noFill/>
            </a:ln>
          </p:spPr>
        </p:pic>
        <p:pic>
          <p:nvPicPr>
            <p:cNvPr id="11" name="Picture 10" descr="A toy figurine of a person&#10;&#10;Description automatically generated with low confidence">
              <a:extLst>
                <a:ext uri="{FF2B5EF4-FFF2-40B4-BE49-F238E27FC236}">
                  <a16:creationId xmlns:a16="http://schemas.microsoft.com/office/drawing/2014/main" id="{A5ABD6B1-3C00-DD3A-AADA-1A8EFA4B9E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28943" y="2767789"/>
              <a:ext cx="541385" cy="897635"/>
            </a:xfrm>
            <a:prstGeom prst="rect">
              <a:avLst/>
            </a:prstGeom>
            <a:ln>
              <a:noFill/>
            </a:ln>
          </p:spPr>
        </p:pic>
        <p:pic>
          <p:nvPicPr>
            <p:cNvPr id="13" name="Picture 12" descr="A picture containing toy, LEGO&#10;&#10;Description automatically generated">
              <a:extLst>
                <a:ext uri="{FF2B5EF4-FFF2-40B4-BE49-F238E27FC236}">
                  <a16:creationId xmlns:a16="http://schemas.microsoft.com/office/drawing/2014/main" id="{DFD4BFBC-ED45-4FB6-DBF0-54ECC37BD6B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8915" r="28915" b="12644"/>
            <a:stretch/>
          </p:blipFill>
          <p:spPr>
            <a:xfrm>
              <a:off x="9722210" y="2753863"/>
              <a:ext cx="541385" cy="925487"/>
            </a:xfrm>
            <a:prstGeom prst="rect">
              <a:avLst/>
            </a:prstGeom>
            <a:ln>
              <a:noFill/>
            </a:ln>
          </p:spPr>
        </p:pic>
        <p:pic>
          <p:nvPicPr>
            <p:cNvPr id="17" name="Picture 16" descr="A picture containing toy, automaton&#10;&#10;Description automatically generated">
              <a:extLst>
                <a:ext uri="{FF2B5EF4-FFF2-40B4-BE49-F238E27FC236}">
                  <a16:creationId xmlns:a16="http://schemas.microsoft.com/office/drawing/2014/main" id="{F3FA25E0-88A6-E945-0395-CE009843F4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00489" y="2830226"/>
              <a:ext cx="617952" cy="879237"/>
            </a:xfrm>
            <a:prstGeom prst="rect">
              <a:avLst/>
            </a:prstGeom>
            <a:ln>
              <a:noFill/>
            </a:ln>
          </p:spPr>
        </p:pic>
      </p:grpSp>
      <p:grpSp>
        <p:nvGrpSpPr>
          <p:cNvPr id="56" name="Group 55">
            <a:extLst>
              <a:ext uri="{FF2B5EF4-FFF2-40B4-BE49-F238E27FC236}">
                <a16:creationId xmlns:a16="http://schemas.microsoft.com/office/drawing/2014/main" id="{3FCE8904-06E0-0C72-5A99-A8271D70C633}"/>
              </a:ext>
            </a:extLst>
          </p:cNvPr>
          <p:cNvGrpSpPr/>
          <p:nvPr/>
        </p:nvGrpSpPr>
        <p:grpSpPr>
          <a:xfrm>
            <a:off x="7191684" y="2783429"/>
            <a:ext cx="4729437" cy="2395469"/>
            <a:chOff x="7226190" y="2800682"/>
            <a:chExt cx="4729437" cy="2395469"/>
          </a:xfrm>
        </p:grpSpPr>
        <p:sp>
          <p:nvSpPr>
            <p:cNvPr id="41" name="Rectangle 40">
              <a:extLst>
                <a:ext uri="{FF2B5EF4-FFF2-40B4-BE49-F238E27FC236}">
                  <a16:creationId xmlns:a16="http://schemas.microsoft.com/office/drawing/2014/main" id="{2B358C6D-1829-7525-F128-A5B3ED06653D}"/>
                </a:ext>
              </a:extLst>
            </p:cNvPr>
            <p:cNvSpPr/>
            <p:nvPr/>
          </p:nvSpPr>
          <p:spPr>
            <a:xfrm>
              <a:off x="7226190" y="2800683"/>
              <a:ext cx="4729437" cy="126336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42" name="Picture 41" descr="A picture containing toy&#10;&#10;Description automatically generated">
              <a:extLst>
                <a:ext uri="{FF2B5EF4-FFF2-40B4-BE49-F238E27FC236}">
                  <a16:creationId xmlns:a16="http://schemas.microsoft.com/office/drawing/2014/main" id="{0C69BACB-2171-5945-81BB-8BFC705DFD5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72606" y="3115936"/>
              <a:ext cx="507029" cy="847451"/>
            </a:xfrm>
            <a:prstGeom prst="rect">
              <a:avLst/>
            </a:prstGeom>
          </p:spPr>
        </p:pic>
        <p:pic>
          <p:nvPicPr>
            <p:cNvPr id="45" name="Picture 44" descr="A picture containing toy, automaton&#10;&#10;Description automatically generated">
              <a:extLst>
                <a:ext uri="{FF2B5EF4-FFF2-40B4-BE49-F238E27FC236}">
                  <a16:creationId xmlns:a16="http://schemas.microsoft.com/office/drawing/2014/main" id="{AF69DA93-E16E-96A9-852A-799B792271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56744" y="3150493"/>
              <a:ext cx="609518" cy="830081"/>
            </a:xfrm>
            <a:prstGeom prst="rect">
              <a:avLst/>
            </a:prstGeom>
          </p:spPr>
        </p:pic>
        <p:pic>
          <p:nvPicPr>
            <p:cNvPr id="46" name="Picture 45" descr="A picture containing toy, LEGO, indoor&#10;&#10;Description automatically generated">
              <a:extLst>
                <a:ext uri="{FF2B5EF4-FFF2-40B4-BE49-F238E27FC236}">
                  <a16:creationId xmlns:a16="http://schemas.microsoft.com/office/drawing/2014/main" id="{14C5ED28-DBD1-904D-2933-3AB690890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953" y="3126582"/>
              <a:ext cx="549549" cy="847451"/>
            </a:xfrm>
            <a:prstGeom prst="rect">
              <a:avLst/>
            </a:prstGeom>
          </p:spPr>
        </p:pic>
        <p:pic>
          <p:nvPicPr>
            <p:cNvPr id="47" name="Picture 46" descr="A toy figurine of a person&#10;&#10;Description automatically generated with low confidence">
              <a:extLst>
                <a:ext uri="{FF2B5EF4-FFF2-40B4-BE49-F238E27FC236}">
                  <a16:creationId xmlns:a16="http://schemas.microsoft.com/office/drawing/2014/main" id="{10CB0B5E-144D-D201-0787-9D86BE2CA02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36040" y="3101923"/>
              <a:ext cx="533996" cy="847451"/>
            </a:xfrm>
            <a:prstGeom prst="rect">
              <a:avLst/>
            </a:prstGeom>
          </p:spPr>
        </p:pic>
        <p:pic>
          <p:nvPicPr>
            <p:cNvPr id="48" name="Picture 47" descr="A picture containing LEGO, toy&#10;&#10;Description automatically generated">
              <a:extLst>
                <a:ext uri="{FF2B5EF4-FFF2-40B4-BE49-F238E27FC236}">
                  <a16:creationId xmlns:a16="http://schemas.microsoft.com/office/drawing/2014/main" id="{4C5BA797-C262-47B5-3CD5-052840722A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64072" y="3157780"/>
              <a:ext cx="518381" cy="847453"/>
            </a:xfrm>
            <a:prstGeom prst="rect">
              <a:avLst/>
            </a:prstGeom>
          </p:spPr>
        </p:pic>
        <p:pic>
          <p:nvPicPr>
            <p:cNvPr id="50" name="Picture 49" descr="A picture containing toy, LEGO&#10;&#10;Description automatically generated">
              <a:extLst>
                <a:ext uri="{FF2B5EF4-FFF2-40B4-BE49-F238E27FC236}">
                  <a16:creationId xmlns:a16="http://schemas.microsoft.com/office/drawing/2014/main" id="{579AA1ED-6BB0-E4FE-76DA-7CF825E830B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8915" r="28915" b="12644"/>
            <a:stretch/>
          </p:blipFill>
          <p:spPr>
            <a:xfrm>
              <a:off x="7908559" y="3074439"/>
              <a:ext cx="533996" cy="873745"/>
            </a:xfrm>
            <a:prstGeom prst="rect">
              <a:avLst/>
            </a:prstGeom>
          </p:spPr>
        </p:pic>
        <p:sp>
          <p:nvSpPr>
            <p:cNvPr id="51" name="TextBox 50">
              <a:extLst>
                <a:ext uri="{FF2B5EF4-FFF2-40B4-BE49-F238E27FC236}">
                  <a16:creationId xmlns:a16="http://schemas.microsoft.com/office/drawing/2014/main" id="{C5344FC1-186F-BEA9-65AE-693AA89120C7}"/>
                </a:ext>
              </a:extLst>
            </p:cNvPr>
            <p:cNvSpPr txBox="1"/>
            <p:nvPr/>
          </p:nvSpPr>
          <p:spPr>
            <a:xfrm>
              <a:off x="7420936" y="2800682"/>
              <a:ext cx="4392937" cy="382903"/>
            </a:xfrm>
            <a:prstGeom prst="rect">
              <a:avLst/>
            </a:prstGeom>
            <a:noFill/>
          </p:spPr>
          <p:txBody>
            <a:bodyPr wrap="square" rtlCol="0">
              <a:spAutoFit/>
            </a:bodyPr>
            <a:lstStyle/>
            <a:p>
              <a:pPr algn="ctr"/>
              <a:r>
                <a:rPr lang="en-US" b="1" dirty="0">
                  <a:solidFill>
                    <a:srgbClr val="FF0000"/>
                  </a:solidFill>
                </a:rPr>
                <a:t>2</a:t>
              </a:r>
              <a:r>
                <a:rPr lang="en-US" b="1" baseline="30000" dirty="0">
                  <a:solidFill>
                    <a:srgbClr val="FF0000"/>
                  </a:solidFill>
                </a:rPr>
                <a:t>nd</a:t>
              </a:r>
              <a:r>
                <a:rPr lang="en-US" b="1" dirty="0">
                  <a:solidFill>
                    <a:srgbClr val="FF0000"/>
                  </a:solidFill>
                </a:rPr>
                <a:t> RE-SAMPLE -&gt; AGGREGATED SCORE </a:t>
              </a:r>
            </a:p>
          </p:txBody>
        </p:sp>
        <p:cxnSp>
          <p:nvCxnSpPr>
            <p:cNvPr id="52" name="Straight Arrow Connector 51">
              <a:extLst>
                <a:ext uri="{FF2B5EF4-FFF2-40B4-BE49-F238E27FC236}">
                  <a16:creationId xmlns:a16="http://schemas.microsoft.com/office/drawing/2014/main" id="{DF764394-86DF-9485-AEDF-38509D6CA870}"/>
                </a:ext>
              </a:extLst>
            </p:cNvPr>
            <p:cNvCxnSpPr>
              <a:cxnSpLocks/>
            </p:cNvCxnSpPr>
            <p:nvPr/>
          </p:nvCxnSpPr>
          <p:spPr>
            <a:xfrm>
              <a:off x="9905176" y="4042930"/>
              <a:ext cx="0" cy="1153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descr="A picture containing LEGO, toy&#10;&#10;Description automatically generated">
              <a:extLst>
                <a:ext uri="{FF2B5EF4-FFF2-40B4-BE49-F238E27FC236}">
                  <a16:creationId xmlns:a16="http://schemas.microsoft.com/office/drawing/2014/main" id="{83DB8575-BF57-D97E-B1D6-643E5DB314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759312" y="3157033"/>
              <a:ext cx="518381" cy="847453"/>
            </a:xfrm>
            <a:prstGeom prst="rect">
              <a:avLst/>
            </a:prstGeom>
          </p:spPr>
        </p:pic>
        <p:pic>
          <p:nvPicPr>
            <p:cNvPr id="54" name="Picture 53" descr="A picture containing toy, LEGO&#10;&#10;Description automatically generated">
              <a:extLst>
                <a:ext uri="{FF2B5EF4-FFF2-40B4-BE49-F238E27FC236}">
                  <a16:creationId xmlns:a16="http://schemas.microsoft.com/office/drawing/2014/main" id="{574A2B98-D63F-8A56-C979-AC59B59522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8915" r="28915" b="12644"/>
            <a:stretch/>
          </p:blipFill>
          <p:spPr>
            <a:xfrm>
              <a:off x="8523956" y="3093516"/>
              <a:ext cx="533996" cy="873745"/>
            </a:xfrm>
            <a:prstGeom prst="rect">
              <a:avLst/>
            </a:prstGeom>
          </p:spPr>
        </p:pic>
      </p:grpSp>
      <p:pic>
        <p:nvPicPr>
          <p:cNvPr id="19" name="Picture 18">
            <a:extLst>
              <a:ext uri="{FF2B5EF4-FFF2-40B4-BE49-F238E27FC236}">
                <a16:creationId xmlns:a16="http://schemas.microsoft.com/office/drawing/2014/main" id="{75EC3A70-9AC5-15DE-FE2C-E061B63E3216}"/>
              </a:ext>
            </a:extLst>
          </p:cNvPr>
          <p:cNvPicPr>
            <a:picLocks noChangeAspect="1"/>
          </p:cNvPicPr>
          <p:nvPr/>
        </p:nvPicPr>
        <p:blipFill>
          <a:blip r:embed="rId20">
            <a:lum/>
            <a:alphaModFix/>
          </a:blip>
          <a:srcRect/>
          <a:stretch>
            <a:fillRect/>
          </a:stretch>
        </p:blipFill>
        <p:spPr>
          <a:xfrm>
            <a:off x="7129347" y="5211541"/>
            <a:ext cx="4705482" cy="1485129"/>
          </a:xfrm>
          <a:prstGeom prst="rect">
            <a:avLst/>
          </a:prstGeom>
          <a:noFill/>
          <a:ln>
            <a:noFill/>
          </a:ln>
        </p:spPr>
      </p:pic>
      <p:grpSp>
        <p:nvGrpSpPr>
          <p:cNvPr id="20" name="Group 19">
            <a:extLst>
              <a:ext uri="{FF2B5EF4-FFF2-40B4-BE49-F238E27FC236}">
                <a16:creationId xmlns:a16="http://schemas.microsoft.com/office/drawing/2014/main" id="{D6849833-5977-1922-D8FA-BEEDC6EA4009}"/>
              </a:ext>
            </a:extLst>
          </p:cNvPr>
          <p:cNvGrpSpPr/>
          <p:nvPr/>
        </p:nvGrpSpPr>
        <p:grpSpPr>
          <a:xfrm>
            <a:off x="6802995" y="3113690"/>
            <a:ext cx="4729437" cy="2082461"/>
            <a:chOff x="6610123" y="1035266"/>
            <a:chExt cx="4729437" cy="2082461"/>
          </a:xfrm>
        </p:grpSpPr>
        <p:sp>
          <p:nvSpPr>
            <p:cNvPr id="21" name="Rectangle 20">
              <a:extLst>
                <a:ext uri="{FF2B5EF4-FFF2-40B4-BE49-F238E27FC236}">
                  <a16:creationId xmlns:a16="http://schemas.microsoft.com/office/drawing/2014/main" id="{508FB9EC-B2F8-CA20-5959-14ECCAC764EC}"/>
                </a:ext>
              </a:extLst>
            </p:cNvPr>
            <p:cNvSpPr/>
            <p:nvPr/>
          </p:nvSpPr>
          <p:spPr>
            <a:xfrm>
              <a:off x="6610123" y="1035266"/>
              <a:ext cx="4729437" cy="121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22" name="TextBox 21">
              <a:extLst>
                <a:ext uri="{FF2B5EF4-FFF2-40B4-BE49-F238E27FC236}">
                  <a16:creationId xmlns:a16="http://schemas.microsoft.com/office/drawing/2014/main" id="{FC1FD33E-61DD-EA80-1C68-CBF8C3E8820E}"/>
                </a:ext>
              </a:extLst>
            </p:cNvPr>
            <p:cNvSpPr txBox="1"/>
            <p:nvPr/>
          </p:nvSpPr>
          <p:spPr>
            <a:xfrm>
              <a:off x="6793733" y="1040059"/>
              <a:ext cx="4392937" cy="369332"/>
            </a:xfrm>
            <a:prstGeom prst="rect">
              <a:avLst/>
            </a:prstGeom>
            <a:noFill/>
          </p:spPr>
          <p:txBody>
            <a:bodyPr wrap="square" rtlCol="0">
              <a:spAutoFit/>
            </a:bodyPr>
            <a:lstStyle/>
            <a:p>
              <a:pPr algn="ctr"/>
              <a:r>
                <a:rPr lang="en-US" b="1" dirty="0">
                  <a:solidFill>
                    <a:schemeClr val="accent1"/>
                  </a:solidFill>
                </a:rPr>
                <a:t>3</a:t>
              </a:r>
              <a:r>
                <a:rPr lang="en-US" b="1" baseline="30000" dirty="0">
                  <a:solidFill>
                    <a:schemeClr val="accent1"/>
                  </a:solidFill>
                </a:rPr>
                <a:t>rd</a:t>
              </a:r>
              <a:r>
                <a:rPr lang="en-US" b="1" dirty="0">
                  <a:solidFill>
                    <a:schemeClr val="accent1"/>
                  </a:solidFill>
                </a:rPr>
                <a:t> RE-SAMPLE -&gt; AGGREGATED SCORE </a:t>
              </a:r>
            </a:p>
          </p:txBody>
        </p:sp>
        <p:cxnSp>
          <p:nvCxnSpPr>
            <p:cNvPr id="26" name="Straight Arrow Connector 25">
              <a:extLst>
                <a:ext uri="{FF2B5EF4-FFF2-40B4-BE49-F238E27FC236}">
                  <a16:creationId xmlns:a16="http://schemas.microsoft.com/office/drawing/2014/main" id="{55D78CFF-5A74-AB90-0066-97AB194A0311}"/>
                </a:ext>
              </a:extLst>
            </p:cNvPr>
            <p:cNvCxnSpPr>
              <a:cxnSpLocks/>
            </p:cNvCxnSpPr>
            <p:nvPr/>
          </p:nvCxnSpPr>
          <p:spPr>
            <a:xfrm>
              <a:off x="9478891" y="2248906"/>
              <a:ext cx="0" cy="86882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A picture containing toy, LEGO, doll&#10;&#10;Description automatically generated">
              <a:extLst>
                <a:ext uri="{FF2B5EF4-FFF2-40B4-BE49-F238E27FC236}">
                  <a16:creationId xmlns:a16="http://schemas.microsoft.com/office/drawing/2014/main" id="{4DC7E3E9-4002-7B19-EE5F-37B246F09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2427" y="1349614"/>
              <a:ext cx="602662" cy="802744"/>
            </a:xfrm>
            <a:prstGeom prst="rect">
              <a:avLst/>
            </a:prstGeom>
          </p:spPr>
        </p:pic>
        <p:pic>
          <p:nvPicPr>
            <p:cNvPr id="30" name="Picture 29" descr="A picture containing toy&#10;&#10;Description automatically generated">
              <a:extLst>
                <a:ext uri="{FF2B5EF4-FFF2-40B4-BE49-F238E27FC236}">
                  <a16:creationId xmlns:a16="http://schemas.microsoft.com/office/drawing/2014/main" id="{9C7A1535-284D-7E0F-1336-AC997E2E08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4823" y="1317332"/>
              <a:ext cx="507029" cy="817415"/>
            </a:xfrm>
            <a:prstGeom prst="rect">
              <a:avLst/>
            </a:prstGeom>
          </p:spPr>
        </p:pic>
        <p:pic>
          <p:nvPicPr>
            <p:cNvPr id="32" name="Picture 31" descr="A picture containing toy, LEGO, indoor&#10;&#10;Description automatically generated">
              <a:extLst>
                <a:ext uri="{FF2B5EF4-FFF2-40B4-BE49-F238E27FC236}">
                  <a16:creationId xmlns:a16="http://schemas.microsoft.com/office/drawing/2014/main" id="{0F307F03-6493-E216-A3B8-6C70F86C2A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8633" y="1332361"/>
              <a:ext cx="549549" cy="817415"/>
            </a:xfrm>
            <a:prstGeom prst="rect">
              <a:avLst/>
            </a:prstGeom>
          </p:spPr>
        </p:pic>
        <p:pic>
          <p:nvPicPr>
            <p:cNvPr id="34" name="Picture 33" descr="A toy figurine of a person&#10;&#10;Description automatically generated with low confidence">
              <a:extLst>
                <a:ext uri="{FF2B5EF4-FFF2-40B4-BE49-F238E27FC236}">
                  <a16:creationId xmlns:a16="http://schemas.microsoft.com/office/drawing/2014/main" id="{302F2EA7-41E0-678F-0DF6-4385A52CF9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298" y="1324681"/>
              <a:ext cx="533996" cy="817415"/>
            </a:xfrm>
            <a:prstGeom prst="rect">
              <a:avLst/>
            </a:prstGeom>
          </p:spPr>
        </p:pic>
        <p:pic>
          <p:nvPicPr>
            <p:cNvPr id="36" name="Picture 35" descr="A picture containing LEGO, toy&#10;&#10;Description automatically generated">
              <a:extLst>
                <a:ext uri="{FF2B5EF4-FFF2-40B4-BE49-F238E27FC236}">
                  <a16:creationId xmlns:a16="http://schemas.microsoft.com/office/drawing/2014/main" id="{309E2CB0-31D9-8575-AE39-AA246BA6CB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0752" y="1379706"/>
              <a:ext cx="518381" cy="817416"/>
            </a:xfrm>
            <a:prstGeom prst="rect">
              <a:avLst/>
            </a:prstGeom>
          </p:spPr>
        </p:pic>
        <p:pic>
          <p:nvPicPr>
            <p:cNvPr id="38" name="Picture 37" descr="A picture containing toy, LEGO&#10;&#10;Description automatically generated">
              <a:extLst>
                <a:ext uri="{FF2B5EF4-FFF2-40B4-BE49-F238E27FC236}">
                  <a16:creationId xmlns:a16="http://schemas.microsoft.com/office/drawing/2014/main" id="{84396739-B114-E984-7EF1-F2014B716C7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121659" y="1330561"/>
              <a:ext cx="533996" cy="842777"/>
            </a:xfrm>
            <a:prstGeom prst="rect">
              <a:avLst/>
            </a:prstGeom>
          </p:spPr>
        </p:pic>
        <p:pic>
          <p:nvPicPr>
            <p:cNvPr id="39" name="Picture 38" descr="A picture containing toy, LEGO, doll&#10;&#10;Description automatically generated">
              <a:extLst>
                <a:ext uri="{FF2B5EF4-FFF2-40B4-BE49-F238E27FC236}">
                  <a16:creationId xmlns:a16="http://schemas.microsoft.com/office/drawing/2014/main" id="{5324149B-60EB-B5EC-7CCB-63596D0ED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8885" y="1344927"/>
              <a:ext cx="602662" cy="802744"/>
            </a:xfrm>
            <a:prstGeom prst="rect">
              <a:avLst/>
            </a:prstGeom>
          </p:spPr>
        </p:pic>
        <p:pic>
          <p:nvPicPr>
            <p:cNvPr id="40" name="Picture 39" descr="A picture containing toy, LEGO, doll&#10;&#10;Description automatically generated">
              <a:extLst>
                <a:ext uri="{FF2B5EF4-FFF2-40B4-BE49-F238E27FC236}">
                  <a16:creationId xmlns:a16="http://schemas.microsoft.com/office/drawing/2014/main" id="{D93EC8AE-E6B0-641B-AB61-EA0F7C9A2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475" y="1358124"/>
              <a:ext cx="602662" cy="802744"/>
            </a:xfrm>
            <a:prstGeom prst="rect">
              <a:avLst/>
            </a:prstGeom>
          </p:spPr>
        </p:pic>
      </p:grpSp>
    </p:spTree>
    <p:extLst>
      <p:ext uri="{BB962C8B-B14F-4D97-AF65-F5344CB8AC3E}">
        <p14:creationId xmlns:p14="http://schemas.microsoft.com/office/powerpoint/2010/main" val="296183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071A-6A15-4841-4FC1-3A8F61CC13C2}"/>
              </a:ext>
            </a:extLst>
          </p:cNvPr>
          <p:cNvSpPr>
            <a:spLocks noGrp="1"/>
          </p:cNvSpPr>
          <p:nvPr>
            <p:ph type="title"/>
          </p:nvPr>
        </p:nvSpPr>
        <p:spPr>
          <a:xfrm>
            <a:off x="838200" y="104932"/>
            <a:ext cx="10515600" cy="795518"/>
          </a:xfrm>
        </p:spPr>
        <p:txBody>
          <a:bodyPr/>
          <a:lstStyle/>
          <a:p>
            <a:pPr algn="ctr"/>
            <a:r>
              <a:rPr lang="en-US" dirty="0"/>
              <a:t>Bootstrap Confidence Intervals</a:t>
            </a:r>
          </a:p>
        </p:txBody>
      </p:sp>
      <p:sp>
        <p:nvSpPr>
          <p:cNvPr id="4" name="TextBox 3">
            <a:extLst>
              <a:ext uri="{FF2B5EF4-FFF2-40B4-BE49-F238E27FC236}">
                <a16:creationId xmlns:a16="http://schemas.microsoft.com/office/drawing/2014/main" id="{485DFA8B-98EE-CDBF-3FA0-7D634FA45D15}"/>
              </a:ext>
            </a:extLst>
          </p:cNvPr>
          <p:cNvSpPr txBox="1"/>
          <p:nvPr/>
        </p:nvSpPr>
        <p:spPr>
          <a:xfrm>
            <a:off x="238082" y="915331"/>
            <a:ext cx="5386225" cy="4154984"/>
          </a:xfrm>
          <a:prstGeom prst="rect">
            <a:avLst/>
          </a:prstGeom>
          <a:noFill/>
        </p:spPr>
        <p:txBody>
          <a:bodyPr wrap="square">
            <a:spAutoFit/>
          </a:bodyPr>
          <a:lstStyle/>
          <a:p>
            <a:pPr marL="342900" indent="-342900">
              <a:buAutoNum type="arabicPeriod"/>
            </a:pPr>
            <a:r>
              <a:rPr lang="en-CA" sz="2400" dirty="0">
                <a:effectLst/>
                <a:latin typeface="Helvetica" pitchFamily="2" charset="0"/>
              </a:rPr>
              <a:t>re-sampling allowing </a:t>
            </a:r>
            <a:r>
              <a:rPr lang="en-CA" sz="2400" dirty="0">
                <a:latin typeface="Helvetica" pitchFamily="2" charset="0"/>
              </a:rPr>
              <a:t>repetition </a:t>
            </a:r>
            <a:r>
              <a:rPr lang="en-CA" sz="2400" dirty="0">
                <a:effectLst/>
                <a:latin typeface="Helvetica" pitchFamily="2" charset="0"/>
              </a:rPr>
              <a:t>is performed on the 50 case studies</a:t>
            </a:r>
            <a:r>
              <a:rPr lang="en-CA" sz="2400" dirty="0">
                <a:solidFill>
                  <a:schemeClr val="accent6"/>
                </a:solidFill>
                <a:effectLst/>
                <a:latin typeface="Helvetica" pitchFamily="2" charset="0"/>
              </a:rPr>
              <a:t>*</a:t>
            </a:r>
          </a:p>
          <a:p>
            <a:pPr marL="342900" indent="-342900">
              <a:buAutoNum type="arabicPeriod"/>
            </a:pPr>
            <a:r>
              <a:rPr lang="en-CA" sz="2400" dirty="0">
                <a:effectLst/>
                <a:latin typeface="Helvetica" pitchFamily="2" charset="0"/>
              </a:rPr>
              <a:t>for each re-sample the aggregated scores are evaluated (from the atomic stats) as described </a:t>
            </a:r>
            <a:r>
              <a:rPr lang="en-CA" sz="2400" dirty="0">
                <a:latin typeface="Helvetica" pitchFamily="2" charset="0"/>
              </a:rPr>
              <a:t>before.</a:t>
            </a:r>
            <a:endParaRPr lang="en-CA" sz="2400" dirty="0">
              <a:effectLst/>
              <a:latin typeface="Helvetica" pitchFamily="2" charset="0"/>
            </a:endParaRPr>
          </a:p>
          <a:p>
            <a:pPr marL="342900" indent="-342900">
              <a:buAutoNum type="arabicPeriod"/>
            </a:pPr>
            <a:r>
              <a:rPr lang="en-CA" sz="2400" dirty="0">
                <a:latin typeface="Helvetica" pitchFamily="2" charset="0"/>
              </a:rPr>
              <a:t>we obtain 1000 </a:t>
            </a:r>
            <a:r>
              <a:rPr lang="en-CA" sz="2400" u="sng" dirty="0">
                <a:latin typeface="Helvetica" pitchFamily="2" charset="0"/>
              </a:rPr>
              <a:t>aggregated</a:t>
            </a:r>
            <a:r>
              <a:rPr lang="en-CA" sz="2400" dirty="0">
                <a:latin typeface="Helvetica" pitchFamily="2" charset="0"/>
              </a:rPr>
              <a:t> scores, for 1000 resamples.</a:t>
            </a:r>
            <a:endParaRPr lang="en-CA" sz="2400" dirty="0">
              <a:effectLst/>
              <a:latin typeface="Helvetica" pitchFamily="2" charset="0"/>
            </a:endParaRPr>
          </a:p>
          <a:p>
            <a:pPr marL="342900" indent="-342900">
              <a:buAutoNum type="arabicPeriod"/>
            </a:pPr>
            <a:r>
              <a:rPr lang="en-CA" sz="2400" dirty="0">
                <a:solidFill>
                  <a:schemeClr val="bg1">
                    <a:lumMod val="65000"/>
                  </a:schemeClr>
                </a:solidFill>
                <a:effectLst/>
                <a:latin typeface="Helvetica" pitchFamily="2" charset="0"/>
              </a:rPr>
              <a:t>the 90% confidence interval is estimated from the 5% and 95% </a:t>
            </a:r>
            <a:r>
              <a:rPr lang="en-CA" sz="2400" dirty="0">
                <a:solidFill>
                  <a:schemeClr val="bg1">
                    <a:lumMod val="65000"/>
                  </a:schemeClr>
                </a:solidFill>
                <a:latin typeface="Helvetica" pitchFamily="2" charset="0"/>
              </a:rPr>
              <a:t>qua</a:t>
            </a:r>
            <a:r>
              <a:rPr lang="en-CA" sz="2400" dirty="0">
                <a:solidFill>
                  <a:schemeClr val="bg1">
                    <a:lumMod val="65000"/>
                  </a:schemeClr>
                </a:solidFill>
                <a:effectLst/>
                <a:latin typeface="Helvetica" pitchFamily="2" charset="0"/>
              </a:rPr>
              <a:t>ntiles of the aggregated scores from the 1000 re-samples. </a:t>
            </a:r>
          </a:p>
        </p:txBody>
      </p:sp>
      <p:grpSp>
        <p:nvGrpSpPr>
          <p:cNvPr id="3" name="Group 2">
            <a:extLst>
              <a:ext uri="{FF2B5EF4-FFF2-40B4-BE49-F238E27FC236}">
                <a16:creationId xmlns:a16="http://schemas.microsoft.com/office/drawing/2014/main" id="{A7883044-29E5-B2C1-9116-1231932ECA1A}"/>
              </a:ext>
            </a:extLst>
          </p:cNvPr>
          <p:cNvGrpSpPr/>
          <p:nvPr/>
        </p:nvGrpSpPr>
        <p:grpSpPr>
          <a:xfrm>
            <a:off x="6610123" y="1035265"/>
            <a:ext cx="4729437" cy="4160886"/>
            <a:chOff x="5725778" y="970844"/>
            <a:chExt cx="6228140" cy="5820436"/>
          </a:xfrm>
        </p:grpSpPr>
        <p:pic>
          <p:nvPicPr>
            <p:cNvPr id="12" name="Picture 11" descr="A picture containing toy, LEGO, doll&#10;&#10;Description automatically generated">
              <a:extLst>
                <a:ext uri="{FF2B5EF4-FFF2-40B4-BE49-F238E27FC236}">
                  <a16:creationId xmlns:a16="http://schemas.microsoft.com/office/drawing/2014/main" id="{BBF8D358-9DD3-C32D-8CCF-5C6945E5F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114" y="1410570"/>
              <a:ext cx="793639" cy="1122915"/>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id="{B5458257-1A83-BC40-1C58-70D47C47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778" y="1431092"/>
              <a:ext cx="842186" cy="1122915"/>
            </a:xfrm>
            <a:prstGeom prst="rect">
              <a:avLst/>
            </a:prstGeom>
          </p:spPr>
        </p:pic>
        <p:pic>
          <p:nvPicPr>
            <p:cNvPr id="23" name="Picture 22" descr="A picture containing toy&#10;&#10;Description automatically generated">
              <a:extLst>
                <a:ext uri="{FF2B5EF4-FFF2-40B4-BE49-F238E27FC236}">
                  <a16:creationId xmlns:a16="http://schemas.microsoft.com/office/drawing/2014/main" id="{CD13A91B-98AD-882B-58C5-6703C7BB7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909" y="1365412"/>
              <a:ext cx="667701" cy="1143437"/>
            </a:xfrm>
            <a:prstGeom prst="rect">
              <a:avLst/>
            </a:prstGeom>
          </p:spPr>
        </p:pic>
        <p:pic>
          <p:nvPicPr>
            <p:cNvPr id="24" name="Picture 23" descr="A picture containing toy, automaton&#10;&#10;Description automatically generated">
              <a:extLst>
                <a:ext uri="{FF2B5EF4-FFF2-40B4-BE49-F238E27FC236}">
                  <a16:creationId xmlns:a16="http://schemas.microsoft.com/office/drawing/2014/main" id="{6AFF1FBD-4A74-DEE9-9440-D5BFAB1D0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2270" y="1442833"/>
              <a:ext cx="802667" cy="1120000"/>
            </a:xfrm>
            <a:prstGeom prst="rect">
              <a:avLst/>
            </a:prstGeom>
          </p:spPr>
        </p:pic>
        <p:pic>
          <p:nvPicPr>
            <p:cNvPr id="25" name="Picture 24" descr="A picture containing toy, LEGO, indoor&#10;&#10;Description automatically generated">
              <a:extLst>
                <a:ext uri="{FF2B5EF4-FFF2-40B4-BE49-F238E27FC236}">
                  <a16:creationId xmlns:a16="http://schemas.microsoft.com/office/drawing/2014/main" id="{C04F841B-69E8-AB19-79AE-66B329E7E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4841" y="1410570"/>
              <a:ext cx="723694" cy="1143437"/>
            </a:xfrm>
            <a:prstGeom prst="rect">
              <a:avLst/>
            </a:prstGeom>
          </p:spPr>
        </p:pic>
        <p:pic>
          <p:nvPicPr>
            <p:cNvPr id="27" name="Picture 26" descr="A toy figurine of a person&#10;&#10;Description automatically generated with low confidence">
              <a:extLst>
                <a:ext uri="{FF2B5EF4-FFF2-40B4-BE49-F238E27FC236}">
                  <a16:creationId xmlns:a16="http://schemas.microsoft.com/office/drawing/2014/main" id="{E3D47BCD-6083-4A14-B4E5-530EBBFB97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844" y="1351558"/>
              <a:ext cx="703213" cy="1143437"/>
            </a:xfrm>
            <a:prstGeom prst="rect">
              <a:avLst/>
            </a:prstGeom>
          </p:spPr>
        </p:pic>
        <p:pic>
          <p:nvPicPr>
            <p:cNvPr id="29" name="Picture 28" descr="A picture containing LEGO, toy&#10;&#10;Description automatically generated">
              <a:extLst>
                <a:ext uri="{FF2B5EF4-FFF2-40B4-BE49-F238E27FC236}">
                  <a16:creationId xmlns:a16="http://schemas.microsoft.com/office/drawing/2014/main" id="{B46CD06B-CF3B-A0FC-8502-56C224C01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2186" y="1452663"/>
              <a:ext cx="682650" cy="1143438"/>
            </a:xfrm>
            <a:prstGeom prst="rect">
              <a:avLst/>
            </a:prstGeom>
          </p:spPr>
        </p:pic>
        <p:pic>
          <p:nvPicPr>
            <p:cNvPr id="31" name="Picture 30" descr="A picture containing toy, LEGO&#10;&#10;Description automatically generated">
              <a:extLst>
                <a:ext uri="{FF2B5EF4-FFF2-40B4-BE49-F238E27FC236}">
                  <a16:creationId xmlns:a16="http://schemas.microsoft.com/office/drawing/2014/main" id="{0A42E325-0E05-063A-4065-80B0F5511F0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50079" y="1383918"/>
              <a:ext cx="703213" cy="1178915"/>
            </a:xfrm>
            <a:prstGeom prst="rect">
              <a:avLst/>
            </a:prstGeom>
          </p:spPr>
        </p:pic>
        <p:sp>
          <p:nvSpPr>
            <p:cNvPr id="33" name="Rectangle 32">
              <a:extLst>
                <a:ext uri="{FF2B5EF4-FFF2-40B4-BE49-F238E27FC236}">
                  <a16:creationId xmlns:a16="http://schemas.microsoft.com/office/drawing/2014/main" id="{C8F79F51-4BCE-4B4F-127A-E7CAE6A422B2}"/>
                </a:ext>
              </a:extLst>
            </p:cNvPr>
            <p:cNvSpPr/>
            <p:nvPr/>
          </p:nvSpPr>
          <p:spPr>
            <a:xfrm>
              <a:off x="5725778" y="970845"/>
              <a:ext cx="6228140" cy="1704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5" name="TextBox 34">
              <a:extLst>
                <a:ext uri="{FF2B5EF4-FFF2-40B4-BE49-F238E27FC236}">
                  <a16:creationId xmlns:a16="http://schemas.microsoft.com/office/drawing/2014/main" id="{9D8E645F-7846-22FA-2638-8672562DFB18}"/>
                </a:ext>
              </a:extLst>
            </p:cNvPr>
            <p:cNvSpPr txBox="1"/>
            <p:nvPr/>
          </p:nvSpPr>
          <p:spPr>
            <a:xfrm>
              <a:off x="5959517" y="970844"/>
              <a:ext cx="5785007" cy="369332"/>
            </a:xfrm>
            <a:prstGeom prst="rect">
              <a:avLst/>
            </a:prstGeom>
            <a:noFill/>
          </p:spPr>
          <p:txBody>
            <a:bodyPr wrap="square" rtlCol="0">
              <a:spAutoFit/>
            </a:bodyPr>
            <a:lstStyle/>
            <a:p>
              <a:pPr algn="ctr"/>
              <a:r>
                <a:rPr lang="en-US" b="1" dirty="0"/>
                <a:t>ORIGINAL SAMPLE -&gt; AGGREGATED SCORE </a:t>
              </a:r>
            </a:p>
          </p:txBody>
        </p:sp>
        <p:cxnSp>
          <p:nvCxnSpPr>
            <p:cNvPr id="37" name="Straight Arrow Connector 36">
              <a:extLst>
                <a:ext uri="{FF2B5EF4-FFF2-40B4-BE49-F238E27FC236}">
                  <a16:creationId xmlns:a16="http://schemas.microsoft.com/office/drawing/2014/main" id="{12CFE1E8-D44F-F084-DCE8-2878CE238C4D}"/>
                </a:ext>
              </a:extLst>
            </p:cNvPr>
            <p:cNvCxnSpPr>
              <a:cxnSpLocks/>
            </p:cNvCxnSpPr>
            <p:nvPr/>
          </p:nvCxnSpPr>
          <p:spPr>
            <a:xfrm>
              <a:off x="9503625" y="2668540"/>
              <a:ext cx="4213" cy="4122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BB035FB0-1FFC-E645-BC9D-99EDF6C4DBD8}"/>
              </a:ext>
            </a:extLst>
          </p:cNvPr>
          <p:cNvGrpSpPr/>
          <p:nvPr/>
        </p:nvGrpSpPr>
        <p:grpSpPr>
          <a:xfrm>
            <a:off x="5589663" y="2468917"/>
            <a:ext cx="4794883" cy="2727234"/>
            <a:chOff x="5589663" y="2468917"/>
            <a:chExt cx="4794883" cy="2727234"/>
          </a:xfrm>
        </p:grpSpPr>
        <p:sp>
          <p:nvSpPr>
            <p:cNvPr id="14" name="Rectangle 13">
              <a:extLst>
                <a:ext uri="{FF2B5EF4-FFF2-40B4-BE49-F238E27FC236}">
                  <a16:creationId xmlns:a16="http://schemas.microsoft.com/office/drawing/2014/main" id="{A3AA58BD-0334-AA38-3D0A-28DEDE883047}"/>
                </a:ext>
              </a:extLst>
            </p:cNvPr>
            <p:cNvSpPr/>
            <p:nvPr/>
          </p:nvSpPr>
          <p:spPr>
            <a:xfrm>
              <a:off x="5589663" y="2468917"/>
              <a:ext cx="4794883" cy="133818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EAEA70CB-7E48-F4C7-DB2C-28A35AA74A15}"/>
                </a:ext>
              </a:extLst>
            </p:cNvPr>
            <p:cNvSpPr txBox="1"/>
            <p:nvPr/>
          </p:nvSpPr>
          <p:spPr>
            <a:xfrm>
              <a:off x="5683033" y="2481987"/>
              <a:ext cx="4453726" cy="369332"/>
            </a:xfrm>
            <a:prstGeom prst="rect">
              <a:avLst/>
            </a:prstGeom>
            <a:noFill/>
            <a:ln>
              <a:noFill/>
            </a:ln>
          </p:spPr>
          <p:txBody>
            <a:bodyPr wrap="square" rtlCol="0">
              <a:spAutoFit/>
            </a:bodyPr>
            <a:lstStyle/>
            <a:p>
              <a:pPr algn="ctr"/>
              <a:r>
                <a:rPr lang="en-US" b="1" dirty="0"/>
                <a:t>1</a:t>
              </a:r>
              <a:r>
                <a:rPr lang="en-US" b="1" baseline="30000" dirty="0"/>
                <a:t>st</a:t>
              </a:r>
              <a:r>
                <a:rPr lang="en-US" b="1" dirty="0"/>
                <a:t> RE-SAMPLE -&gt; AGGREGATED SCORE </a:t>
              </a:r>
            </a:p>
          </p:txBody>
        </p:sp>
        <p:cxnSp>
          <p:nvCxnSpPr>
            <p:cNvPr id="16" name="Straight Arrow Connector 15">
              <a:extLst>
                <a:ext uri="{FF2B5EF4-FFF2-40B4-BE49-F238E27FC236}">
                  <a16:creationId xmlns:a16="http://schemas.microsoft.com/office/drawing/2014/main" id="{D9CD5F69-F7A9-D70D-92EA-4C28FFA0816A}"/>
                </a:ext>
              </a:extLst>
            </p:cNvPr>
            <p:cNvCxnSpPr>
              <a:cxnSpLocks/>
            </p:cNvCxnSpPr>
            <p:nvPr/>
          </p:nvCxnSpPr>
          <p:spPr>
            <a:xfrm>
              <a:off x="9291758" y="3801663"/>
              <a:ext cx="0" cy="13944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toy, LEGO, doll&#10;&#10;Description automatically generated">
              <a:extLst>
                <a:ext uri="{FF2B5EF4-FFF2-40B4-BE49-F238E27FC236}">
                  <a16:creationId xmlns:a16="http://schemas.microsoft.com/office/drawing/2014/main" id="{6F220714-BE73-DA6E-8F06-64A11B7DC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813" y="2775795"/>
              <a:ext cx="611002" cy="881525"/>
            </a:xfrm>
            <a:prstGeom prst="rect">
              <a:avLst/>
            </a:prstGeom>
            <a:ln>
              <a:noFill/>
            </a:ln>
          </p:spPr>
        </p:pic>
        <p:pic>
          <p:nvPicPr>
            <p:cNvPr id="7" name="Picture 6" descr="A picture containing toy, doll&#10;&#10;Description automatically generated">
              <a:extLst>
                <a:ext uri="{FF2B5EF4-FFF2-40B4-BE49-F238E27FC236}">
                  <a16:creationId xmlns:a16="http://schemas.microsoft.com/office/drawing/2014/main" id="{E0B4F266-C2C2-377C-08B2-04F84E12EE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3501" y="2789349"/>
              <a:ext cx="648377" cy="881525"/>
            </a:xfrm>
            <a:prstGeom prst="rect">
              <a:avLst/>
            </a:prstGeom>
            <a:ln>
              <a:noFill/>
            </a:ln>
          </p:spPr>
        </p:pic>
        <p:pic>
          <p:nvPicPr>
            <p:cNvPr id="8" name="Picture 7" descr="A picture containing toy&#10;&#10;Description automatically generated">
              <a:extLst>
                <a:ext uri="{FF2B5EF4-FFF2-40B4-BE49-F238E27FC236}">
                  <a16:creationId xmlns:a16="http://schemas.microsoft.com/office/drawing/2014/main" id="{DC0D4215-6830-237B-00B1-74E91A5A97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1587" y="2778665"/>
              <a:ext cx="514046" cy="897635"/>
            </a:xfrm>
            <a:prstGeom prst="rect">
              <a:avLst/>
            </a:prstGeom>
            <a:ln>
              <a:noFill/>
            </a:ln>
          </p:spPr>
        </p:pic>
        <p:pic>
          <p:nvPicPr>
            <p:cNvPr id="9" name="Picture 8" descr="A picture containing toy, automaton&#10;&#10;Description automatically generated">
              <a:extLst>
                <a:ext uri="{FF2B5EF4-FFF2-40B4-BE49-F238E27FC236}">
                  <a16:creationId xmlns:a16="http://schemas.microsoft.com/office/drawing/2014/main" id="{E0A85983-4C8C-BB65-E2C7-47FC8C9382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3278" y="2839443"/>
              <a:ext cx="617952" cy="879237"/>
            </a:xfrm>
            <a:prstGeom prst="rect">
              <a:avLst/>
            </a:prstGeom>
            <a:ln>
              <a:noFill/>
            </a:ln>
          </p:spPr>
        </p:pic>
        <p:pic>
          <p:nvPicPr>
            <p:cNvPr id="10" name="Picture 9" descr="A picture containing toy, LEGO, indoor&#10;&#10;Description automatically generated">
              <a:extLst>
                <a:ext uri="{FF2B5EF4-FFF2-40B4-BE49-F238E27FC236}">
                  <a16:creationId xmlns:a16="http://schemas.microsoft.com/office/drawing/2014/main" id="{46012BA7-5EB2-FC12-1613-FF28D14D27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021" y="2773360"/>
              <a:ext cx="557153" cy="897635"/>
            </a:xfrm>
            <a:prstGeom prst="rect">
              <a:avLst/>
            </a:prstGeom>
            <a:ln>
              <a:noFill/>
            </a:ln>
          </p:spPr>
        </p:pic>
        <p:pic>
          <p:nvPicPr>
            <p:cNvPr id="11" name="Picture 10" descr="A toy figurine of a person&#10;&#10;Description automatically generated with low confidence">
              <a:extLst>
                <a:ext uri="{FF2B5EF4-FFF2-40B4-BE49-F238E27FC236}">
                  <a16:creationId xmlns:a16="http://schemas.microsoft.com/office/drawing/2014/main" id="{A5ABD6B1-3C00-DD3A-AADA-1A8EFA4B9E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28943" y="2767789"/>
              <a:ext cx="541385" cy="897635"/>
            </a:xfrm>
            <a:prstGeom prst="rect">
              <a:avLst/>
            </a:prstGeom>
            <a:ln>
              <a:noFill/>
            </a:ln>
          </p:spPr>
        </p:pic>
        <p:pic>
          <p:nvPicPr>
            <p:cNvPr id="13" name="Picture 12" descr="A picture containing toy, LEGO&#10;&#10;Description automatically generated">
              <a:extLst>
                <a:ext uri="{FF2B5EF4-FFF2-40B4-BE49-F238E27FC236}">
                  <a16:creationId xmlns:a16="http://schemas.microsoft.com/office/drawing/2014/main" id="{DFD4BFBC-ED45-4FB6-DBF0-54ECC37BD6B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8915" r="28915" b="12644"/>
            <a:stretch/>
          </p:blipFill>
          <p:spPr>
            <a:xfrm>
              <a:off x="9722210" y="2753863"/>
              <a:ext cx="541385" cy="925487"/>
            </a:xfrm>
            <a:prstGeom prst="rect">
              <a:avLst/>
            </a:prstGeom>
            <a:ln>
              <a:noFill/>
            </a:ln>
          </p:spPr>
        </p:pic>
        <p:pic>
          <p:nvPicPr>
            <p:cNvPr id="17" name="Picture 16" descr="A picture containing toy, automaton&#10;&#10;Description automatically generated">
              <a:extLst>
                <a:ext uri="{FF2B5EF4-FFF2-40B4-BE49-F238E27FC236}">
                  <a16:creationId xmlns:a16="http://schemas.microsoft.com/office/drawing/2014/main" id="{F3FA25E0-88A6-E945-0395-CE009843F4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00489" y="2830226"/>
              <a:ext cx="617952" cy="879237"/>
            </a:xfrm>
            <a:prstGeom prst="rect">
              <a:avLst/>
            </a:prstGeom>
            <a:ln>
              <a:noFill/>
            </a:ln>
          </p:spPr>
        </p:pic>
      </p:grpSp>
      <p:grpSp>
        <p:nvGrpSpPr>
          <p:cNvPr id="56" name="Group 55">
            <a:extLst>
              <a:ext uri="{FF2B5EF4-FFF2-40B4-BE49-F238E27FC236}">
                <a16:creationId xmlns:a16="http://schemas.microsoft.com/office/drawing/2014/main" id="{3FCE8904-06E0-0C72-5A99-A8271D70C633}"/>
              </a:ext>
            </a:extLst>
          </p:cNvPr>
          <p:cNvGrpSpPr/>
          <p:nvPr/>
        </p:nvGrpSpPr>
        <p:grpSpPr>
          <a:xfrm>
            <a:off x="7191684" y="2783429"/>
            <a:ext cx="4729437" cy="2395469"/>
            <a:chOff x="7226190" y="2800682"/>
            <a:chExt cx="4729437" cy="2395469"/>
          </a:xfrm>
        </p:grpSpPr>
        <p:sp>
          <p:nvSpPr>
            <p:cNvPr id="41" name="Rectangle 40">
              <a:extLst>
                <a:ext uri="{FF2B5EF4-FFF2-40B4-BE49-F238E27FC236}">
                  <a16:creationId xmlns:a16="http://schemas.microsoft.com/office/drawing/2014/main" id="{2B358C6D-1829-7525-F128-A5B3ED06653D}"/>
                </a:ext>
              </a:extLst>
            </p:cNvPr>
            <p:cNvSpPr/>
            <p:nvPr/>
          </p:nvSpPr>
          <p:spPr>
            <a:xfrm>
              <a:off x="7226190" y="2800683"/>
              <a:ext cx="4729437" cy="126336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42" name="Picture 41" descr="A picture containing toy&#10;&#10;Description automatically generated">
              <a:extLst>
                <a:ext uri="{FF2B5EF4-FFF2-40B4-BE49-F238E27FC236}">
                  <a16:creationId xmlns:a16="http://schemas.microsoft.com/office/drawing/2014/main" id="{0C69BACB-2171-5945-81BB-8BFC705DFD5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72606" y="3115936"/>
              <a:ext cx="507029" cy="847451"/>
            </a:xfrm>
            <a:prstGeom prst="rect">
              <a:avLst/>
            </a:prstGeom>
          </p:spPr>
        </p:pic>
        <p:pic>
          <p:nvPicPr>
            <p:cNvPr id="45" name="Picture 44" descr="A picture containing toy, automaton&#10;&#10;Description automatically generated">
              <a:extLst>
                <a:ext uri="{FF2B5EF4-FFF2-40B4-BE49-F238E27FC236}">
                  <a16:creationId xmlns:a16="http://schemas.microsoft.com/office/drawing/2014/main" id="{AF69DA93-E16E-96A9-852A-799B792271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56744" y="3150493"/>
              <a:ext cx="609518" cy="830081"/>
            </a:xfrm>
            <a:prstGeom prst="rect">
              <a:avLst/>
            </a:prstGeom>
          </p:spPr>
        </p:pic>
        <p:pic>
          <p:nvPicPr>
            <p:cNvPr id="46" name="Picture 45" descr="A picture containing toy, LEGO, indoor&#10;&#10;Description automatically generated">
              <a:extLst>
                <a:ext uri="{FF2B5EF4-FFF2-40B4-BE49-F238E27FC236}">
                  <a16:creationId xmlns:a16="http://schemas.microsoft.com/office/drawing/2014/main" id="{14C5ED28-DBD1-904D-2933-3AB690890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953" y="3126582"/>
              <a:ext cx="549549" cy="847451"/>
            </a:xfrm>
            <a:prstGeom prst="rect">
              <a:avLst/>
            </a:prstGeom>
          </p:spPr>
        </p:pic>
        <p:pic>
          <p:nvPicPr>
            <p:cNvPr id="47" name="Picture 46" descr="A toy figurine of a person&#10;&#10;Description automatically generated with low confidence">
              <a:extLst>
                <a:ext uri="{FF2B5EF4-FFF2-40B4-BE49-F238E27FC236}">
                  <a16:creationId xmlns:a16="http://schemas.microsoft.com/office/drawing/2014/main" id="{10CB0B5E-144D-D201-0787-9D86BE2CA02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36040" y="3101923"/>
              <a:ext cx="533996" cy="847451"/>
            </a:xfrm>
            <a:prstGeom prst="rect">
              <a:avLst/>
            </a:prstGeom>
          </p:spPr>
        </p:pic>
        <p:pic>
          <p:nvPicPr>
            <p:cNvPr id="48" name="Picture 47" descr="A picture containing LEGO, toy&#10;&#10;Description automatically generated">
              <a:extLst>
                <a:ext uri="{FF2B5EF4-FFF2-40B4-BE49-F238E27FC236}">
                  <a16:creationId xmlns:a16="http://schemas.microsoft.com/office/drawing/2014/main" id="{4C5BA797-C262-47B5-3CD5-052840722A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64072" y="3157780"/>
              <a:ext cx="518381" cy="847453"/>
            </a:xfrm>
            <a:prstGeom prst="rect">
              <a:avLst/>
            </a:prstGeom>
          </p:spPr>
        </p:pic>
        <p:pic>
          <p:nvPicPr>
            <p:cNvPr id="50" name="Picture 49" descr="A picture containing toy, LEGO&#10;&#10;Description automatically generated">
              <a:extLst>
                <a:ext uri="{FF2B5EF4-FFF2-40B4-BE49-F238E27FC236}">
                  <a16:creationId xmlns:a16="http://schemas.microsoft.com/office/drawing/2014/main" id="{579AA1ED-6BB0-E4FE-76DA-7CF825E830B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8915" r="28915" b="12644"/>
            <a:stretch/>
          </p:blipFill>
          <p:spPr>
            <a:xfrm>
              <a:off x="7908559" y="3074439"/>
              <a:ext cx="533996" cy="873745"/>
            </a:xfrm>
            <a:prstGeom prst="rect">
              <a:avLst/>
            </a:prstGeom>
          </p:spPr>
        </p:pic>
        <p:sp>
          <p:nvSpPr>
            <p:cNvPr id="51" name="TextBox 50">
              <a:extLst>
                <a:ext uri="{FF2B5EF4-FFF2-40B4-BE49-F238E27FC236}">
                  <a16:creationId xmlns:a16="http://schemas.microsoft.com/office/drawing/2014/main" id="{C5344FC1-186F-BEA9-65AE-693AA89120C7}"/>
                </a:ext>
              </a:extLst>
            </p:cNvPr>
            <p:cNvSpPr txBox="1"/>
            <p:nvPr/>
          </p:nvSpPr>
          <p:spPr>
            <a:xfrm>
              <a:off x="7420936" y="2800682"/>
              <a:ext cx="4392937" cy="382903"/>
            </a:xfrm>
            <a:prstGeom prst="rect">
              <a:avLst/>
            </a:prstGeom>
            <a:noFill/>
          </p:spPr>
          <p:txBody>
            <a:bodyPr wrap="square" rtlCol="0">
              <a:spAutoFit/>
            </a:bodyPr>
            <a:lstStyle/>
            <a:p>
              <a:pPr algn="ctr"/>
              <a:r>
                <a:rPr lang="en-US" b="1" dirty="0">
                  <a:solidFill>
                    <a:srgbClr val="FF0000"/>
                  </a:solidFill>
                </a:rPr>
                <a:t>2</a:t>
              </a:r>
              <a:r>
                <a:rPr lang="en-US" b="1" baseline="30000" dirty="0">
                  <a:solidFill>
                    <a:srgbClr val="FF0000"/>
                  </a:solidFill>
                </a:rPr>
                <a:t>nd</a:t>
              </a:r>
              <a:r>
                <a:rPr lang="en-US" b="1" dirty="0">
                  <a:solidFill>
                    <a:srgbClr val="FF0000"/>
                  </a:solidFill>
                </a:rPr>
                <a:t> RE-SAMPLE -&gt; AGGREGATED SCORE </a:t>
              </a:r>
            </a:p>
          </p:txBody>
        </p:sp>
        <p:cxnSp>
          <p:nvCxnSpPr>
            <p:cNvPr id="52" name="Straight Arrow Connector 51">
              <a:extLst>
                <a:ext uri="{FF2B5EF4-FFF2-40B4-BE49-F238E27FC236}">
                  <a16:creationId xmlns:a16="http://schemas.microsoft.com/office/drawing/2014/main" id="{DF764394-86DF-9485-AEDF-38509D6CA870}"/>
                </a:ext>
              </a:extLst>
            </p:cNvPr>
            <p:cNvCxnSpPr>
              <a:cxnSpLocks/>
            </p:cNvCxnSpPr>
            <p:nvPr/>
          </p:nvCxnSpPr>
          <p:spPr>
            <a:xfrm>
              <a:off x="9905176" y="4042930"/>
              <a:ext cx="0" cy="1153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descr="A picture containing LEGO, toy&#10;&#10;Description automatically generated">
              <a:extLst>
                <a:ext uri="{FF2B5EF4-FFF2-40B4-BE49-F238E27FC236}">
                  <a16:creationId xmlns:a16="http://schemas.microsoft.com/office/drawing/2014/main" id="{83DB8575-BF57-D97E-B1D6-643E5DB314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759312" y="3157033"/>
              <a:ext cx="518381" cy="847453"/>
            </a:xfrm>
            <a:prstGeom prst="rect">
              <a:avLst/>
            </a:prstGeom>
          </p:spPr>
        </p:pic>
        <p:pic>
          <p:nvPicPr>
            <p:cNvPr id="54" name="Picture 53" descr="A picture containing toy, LEGO&#10;&#10;Description automatically generated">
              <a:extLst>
                <a:ext uri="{FF2B5EF4-FFF2-40B4-BE49-F238E27FC236}">
                  <a16:creationId xmlns:a16="http://schemas.microsoft.com/office/drawing/2014/main" id="{574A2B98-D63F-8A56-C979-AC59B59522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8915" r="28915" b="12644"/>
            <a:stretch/>
          </p:blipFill>
          <p:spPr>
            <a:xfrm>
              <a:off x="8523956" y="3093516"/>
              <a:ext cx="533996" cy="873745"/>
            </a:xfrm>
            <a:prstGeom prst="rect">
              <a:avLst/>
            </a:prstGeom>
          </p:spPr>
        </p:pic>
      </p:grpSp>
      <p:grpSp>
        <p:nvGrpSpPr>
          <p:cNvPr id="20" name="Group 19">
            <a:extLst>
              <a:ext uri="{FF2B5EF4-FFF2-40B4-BE49-F238E27FC236}">
                <a16:creationId xmlns:a16="http://schemas.microsoft.com/office/drawing/2014/main" id="{D6849833-5977-1922-D8FA-BEEDC6EA4009}"/>
              </a:ext>
            </a:extLst>
          </p:cNvPr>
          <p:cNvGrpSpPr/>
          <p:nvPr/>
        </p:nvGrpSpPr>
        <p:grpSpPr>
          <a:xfrm>
            <a:off x="6802995" y="3113690"/>
            <a:ext cx="4729437" cy="2082461"/>
            <a:chOff x="6610123" y="1035266"/>
            <a:chExt cx="4729437" cy="2082461"/>
          </a:xfrm>
        </p:grpSpPr>
        <p:sp>
          <p:nvSpPr>
            <p:cNvPr id="21" name="Rectangle 20">
              <a:extLst>
                <a:ext uri="{FF2B5EF4-FFF2-40B4-BE49-F238E27FC236}">
                  <a16:creationId xmlns:a16="http://schemas.microsoft.com/office/drawing/2014/main" id="{508FB9EC-B2F8-CA20-5959-14ECCAC764EC}"/>
                </a:ext>
              </a:extLst>
            </p:cNvPr>
            <p:cNvSpPr/>
            <p:nvPr/>
          </p:nvSpPr>
          <p:spPr>
            <a:xfrm>
              <a:off x="6610123" y="1035266"/>
              <a:ext cx="4729437" cy="121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22" name="TextBox 21">
              <a:extLst>
                <a:ext uri="{FF2B5EF4-FFF2-40B4-BE49-F238E27FC236}">
                  <a16:creationId xmlns:a16="http://schemas.microsoft.com/office/drawing/2014/main" id="{FC1FD33E-61DD-EA80-1C68-CBF8C3E8820E}"/>
                </a:ext>
              </a:extLst>
            </p:cNvPr>
            <p:cNvSpPr txBox="1"/>
            <p:nvPr/>
          </p:nvSpPr>
          <p:spPr>
            <a:xfrm>
              <a:off x="6793733" y="1040059"/>
              <a:ext cx="4392937" cy="369332"/>
            </a:xfrm>
            <a:prstGeom prst="rect">
              <a:avLst/>
            </a:prstGeom>
            <a:noFill/>
          </p:spPr>
          <p:txBody>
            <a:bodyPr wrap="square" rtlCol="0">
              <a:spAutoFit/>
            </a:bodyPr>
            <a:lstStyle/>
            <a:p>
              <a:pPr algn="ctr"/>
              <a:r>
                <a:rPr lang="en-US" b="1" dirty="0">
                  <a:solidFill>
                    <a:schemeClr val="accent1"/>
                  </a:solidFill>
                </a:rPr>
                <a:t>3</a:t>
              </a:r>
              <a:r>
                <a:rPr lang="en-US" b="1" baseline="30000" dirty="0">
                  <a:solidFill>
                    <a:schemeClr val="accent1"/>
                  </a:solidFill>
                </a:rPr>
                <a:t>rd</a:t>
              </a:r>
              <a:r>
                <a:rPr lang="en-US" b="1" dirty="0">
                  <a:solidFill>
                    <a:schemeClr val="accent1"/>
                  </a:solidFill>
                </a:rPr>
                <a:t> RE-SAMPLE -&gt; AGGREGATED SCORE </a:t>
              </a:r>
            </a:p>
          </p:txBody>
        </p:sp>
        <p:cxnSp>
          <p:nvCxnSpPr>
            <p:cNvPr id="26" name="Straight Arrow Connector 25">
              <a:extLst>
                <a:ext uri="{FF2B5EF4-FFF2-40B4-BE49-F238E27FC236}">
                  <a16:creationId xmlns:a16="http://schemas.microsoft.com/office/drawing/2014/main" id="{55D78CFF-5A74-AB90-0066-97AB194A0311}"/>
                </a:ext>
              </a:extLst>
            </p:cNvPr>
            <p:cNvCxnSpPr>
              <a:cxnSpLocks/>
            </p:cNvCxnSpPr>
            <p:nvPr/>
          </p:nvCxnSpPr>
          <p:spPr>
            <a:xfrm>
              <a:off x="9478891" y="2248906"/>
              <a:ext cx="0" cy="86882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A picture containing toy, LEGO, doll&#10;&#10;Description automatically generated">
              <a:extLst>
                <a:ext uri="{FF2B5EF4-FFF2-40B4-BE49-F238E27FC236}">
                  <a16:creationId xmlns:a16="http://schemas.microsoft.com/office/drawing/2014/main" id="{4DC7E3E9-4002-7B19-EE5F-37B246F09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2427" y="1349614"/>
              <a:ext cx="602662" cy="802744"/>
            </a:xfrm>
            <a:prstGeom prst="rect">
              <a:avLst/>
            </a:prstGeom>
          </p:spPr>
        </p:pic>
        <p:pic>
          <p:nvPicPr>
            <p:cNvPr id="30" name="Picture 29" descr="A picture containing toy&#10;&#10;Description automatically generated">
              <a:extLst>
                <a:ext uri="{FF2B5EF4-FFF2-40B4-BE49-F238E27FC236}">
                  <a16:creationId xmlns:a16="http://schemas.microsoft.com/office/drawing/2014/main" id="{9C7A1535-284D-7E0F-1336-AC997E2E08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4823" y="1317332"/>
              <a:ext cx="507029" cy="817415"/>
            </a:xfrm>
            <a:prstGeom prst="rect">
              <a:avLst/>
            </a:prstGeom>
          </p:spPr>
        </p:pic>
        <p:pic>
          <p:nvPicPr>
            <p:cNvPr id="32" name="Picture 31" descr="A picture containing toy, LEGO, indoor&#10;&#10;Description automatically generated">
              <a:extLst>
                <a:ext uri="{FF2B5EF4-FFF2-40B4-BE49-F238E27FC236}">
                  <a16:creationId xmlns:a16="http://schemas.microsoft.com/office/drawing/2014/main" id="{0F307F03-6493-E216-A3B8-6C70F86C2A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8633" y="1332361"/>
              <a:ext cx="549549" cy="817415"/>
            </a:xfrm>
            <a:prstGeom prst="rect">
              <a:avLst/>
            </a:prstGeom>
          </p:spPr>
        </p:pic>
        <p:pic>
          <p:nvPicPr>
            <p:cNvPr id="34" name="Picture 33" descr="A toy figurine of a person&#10;&#10;Description automatically generated with low confidence">
              <a:extLst>
                <a:ext uri="{FF2B5EF4-FFF2-40B4-BE49-F238E27FC236}">
                  <a16:creationId xmlns:a16="http://schemas.microsoft.com/office/drawing/2014/main" id="{302F2EA7-41E0-678F-0DF6-4385A52CF9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298" y="1324681"/>
              <a:ext cx="533996" cy="817415"/>
            </a:xfrm>
            <a:prstGeom prst="rect">
              <a:avLst/>
            </a:prstGeom>
          </p:spPr>
        </p:pic>
        <p:pic>
          <p:nvPicPr>
            <p:cNvPr id="36" name="Picture 35" descr="A picture containing LEGO, toy&#10;&#10;Description automatically generated">
              <a:extLst>
                <a:ext uri="{FF2B5EF4-FFF2-40B4-BE49-F238E27FC236}">
                  <a16:creationId xmlns:a16="http://schemas.microsoft.com/office/drawing/2014/main" id="{309E2CB0-31D9-8575-AE39-AA246BA6CB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0752" y="1379706"/>
              <a:ext cx="518381" cy="817416"/>
            </a:xfrm>
            <a:prstGeom prst="rect">
              <a:avLst/>
            </a:prstGeom>
          </p:spPr>
        </p:pic>
        <p:pic>
          <p:nvPicPr>
            <p:cNvPr id="38" name="Picture 37" descr="A picture containing toy, LEGO&#10;&#10;Description automatically generated">
              <a:extLst>
                <a:ext uri="{FF2B5EF4-FFF2-40B4-BE49-F238E27FC236}">
                  <a16:creationId xmlns:a16="http://schemas.microsoft.com/office/drawing/2014/main" id="{84396739-B114-E984-7EF1-F2014B716C7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121659" y="1330561"/>
              <a:ext cx="533996" cy="842777"/>
            </a:xfrm>
            <a:prstGeom prst="rect">
              <a:avLst/>
            </a:prstGeom>
          </p:spPr>
        </p:pic>
        <p:pic>
          <p:nvPicPr>
            <p:cNvPr id="39" name="Picture 38" descr="A picture containing toy, LEGO, doll&#10;&#10;Description automatically generated">
              <a:extLst>
                <a:ext uri="{FF2B5EF4-FFF2-40B4-BE49-F238E27FC236}">
                  <a16:creationId xmlns:a16="http://schemas.microsoft.com/office/drawing/2014/main" id="{5324149B-60EB-B5EC-7CCB-63596D0ED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8885" y="1344927"/>
              <a:ext cx="602662" cy="802744"/>
            </a:xfrm>
            <a:prstGeom prst="rect">
              <a:avLst/>
            </a:prstGeom>
          </p:spPr>
        </p:pic>
        <p:pic>
          <p:nvPicPr>
            <p:cNvPr id="40" name="Picture 39" descr="A picture containing toy, LEGO, doll&#10;&#10;Description automatically generated">
              <a:extLst>
                <a:ext uri="{FF2B5EF4-FFF2-40B4-BE49-F238E27FC236}">
                  <a16:creationId xmlns:a16="http://schemas.microsoft.com/office/drawing/2014/main" id="{D93EC8AE-E6B0-641B-AB61-EA0F7C9A2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475" y="1358124"/>
              <a:ext cx="602662" cy="802744"/>
            </a:xfrm>
            <a:prstGeom prst="rect">
              <a:avLst/>
            </a:prstGeom>
          </p:spPr>
        </p:pic>
      </p:grpSp>
      <p:pic>
        <p:nvPicPr>
          <p:cNvPr id="5" name="Picture 4">
            <a:extLst>
              <a:ext uri="{FF2B5EF4-FFF2-40B4-BE49-F238E27FC236}">
                <a16:creationId xmlns:a16="http://schemas.microsoft.com/office/drawing/2014/main" id="{87FA74BC-6BD9-065B-6911-55300B0B19C6}"/>
              </a:ext>
            </a:extLst>
          </p:cNvPr>
          <p:cNvPicPr>
            <a:picLocks noChangeAspect="1"/>
          </p:cNvPicPr>
          <p:nvPr/>
        </p:nvPicPr>
        <p:blipFill>
          <a:blip r:embed="rId20">
            <a:lum/>
            <a:alphaModFix/>
          </a:blip>
          <a:srcRect/>
          <a:stretch>
            <a:fillRect/>
          </a:stretch>
        </p:blipFill>
        <p:spPr>
          <a:xfrm>
            <a:off x="7129349" y="5196151"/>
            <a:ext cx="4705481" cy="1485129"/>
          </a:xfrm>
          <a:prstGeom prst="rect">
            <a:avLst/>
          </a:prstGeom>
          <a:noFill/>
          <a:ln>
            <a:noFill/>
          </a:ln>
        </p:spPr>
      </p:pic>
      <p:grpSp>
        <p:nvGrpSpPr>
          <p:cNvPr id="79" name="Group 78">
            <a:extLst>
              <a:ext uri="{FF2B5EF4-FFF2-40B4-BE49-F238E27FC236}">
                <a16:creationId xmlns:a16="http://schemas.microsoft.com/office/drawing/2014/main" id="{2CB93E37-A5F4-5E9B-2C50-CDB3B8047C28}"/>
              </a:ext>
            </a:extLst>
          </p:cNvPr>
          <p:cNvGrpSpPr/>
          <p:nvPr/>
        </p:nvGrpSpPr>
        <p:grpSpPr>
          <a:xfrm>
            <a:off x="7036381" y="2586178"/>
            <a:ext cx="4729437" cy="2609973"/>
            <a:chOff x="7157152" y="2620684"/>
            <a:chExt cx="4729437" cy="2609973"/>
          </a:xfrm>
        </p:grpSpPr>
        <p:sp>
          <p:nvSpPr>
            <p:cNvPr id="80" name="Rectangle 79">
              <a:extLst>
                <a:ext uri="{FF2B5EF4-FFF2-40B4-BE49-F238E27FC236}">
                  <a16:creationId xmlns:a16="http://schemas.microsoft.com/office/drawing/2014/main" id="{CB31EFEC-4902-942B-C71F-72298C0A407B}"/>
                </a:ext>
              </a:extLst>
            </p:cNvPr>
            <p:cNvSpPr/>
            <p:nvPr/>
          </p:nvSpPr>
          <p:spPr>
            <a:xfrm>
              <a:off x="7157152" y="2620685"/>
              <a:ext cx="4729437" cy="1218591"/>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81" name="Picture 80" descr="A picture containing toy, doll&#10;&#10;Description automatically generated">
              <a:extLst>
                <a:ext uri="{FF2B5EF4-FFF2-40B4-BE49-F238E27FC236}">
                  <a16:creationId xmlns:a16="http://schemas.microsoft.com/office/drawing/2014/main" id="{2FE07B96-7062-AF0C-8CD9-1340A386C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658" y="2949704"/>
              <a:ext cx="639527" cy="802744"/>
            </a:xfrm>
            <a:prstGeom prst="rect">
              <a:avLst/>
            </a:prstGeom>
          </p:spPr>
        </p:pic>
        <p:pic>
          <p:nvPicPr>
            <p:cNvPr id="82" name="Picture 81" descr="A picture containing toy&#10;&#10;Description automatically generated">
              <a:extLst>
                <a:ext uri="{FF2B5EF4-FFF2-40B4-BE49-F238E27FC236}">
                  <a16:creationId xmlns:a16="http://schemas.microsoft.com/office/drawing/2014/main" id="{7BFBCCE1-B6AD-CF91-81A8-B56B92581C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1852" y="2902751"/>
              <a:ext cx="507029" cy="817415"/>
            </a:xfrm>
            <a:prstGeom prst="rect">
              <a:avLst/>
            </a:prstGeom>
          </p:spPr>
        </p:pic>
        <p:pic>
          <p:nvPicPr>
            <p:cNvPr id="83" name="Picture 82" descr="A picture containing toy, automaton&#10;&#10;Description automatically generated">
              <a:extLst>
                <a:ext uri="{FF2B5EF4-FFF2-40B4-BE49-F238E27FC236}">
                  <a16:creationId xmlns:a16="http://schemas.microsoft.com/office/drawing/2014/main" id="{698E5877-6580-DB07-7A0E-4777A3490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0453" y="2958097"/>
              <a:ext cx="609518" cy="800660"/>
            </a:xfrm>
            <a:prstGeom prst="rect">
              <a:avLst/>
            </a:prstGeom>
          </p:spPr>
        </p:pic>
        <p:pic>
          <p:nvPicPr>
            <p:cNvPr id="84" name="Picture 83" descr="A toy figurine of a person&#10;&#10;Description automatically generated with low confidence">
              <a:extLst>
                <a:ext uri="{FF2B5EF4-FFF2-40B4-BE49-F238E27FC236}">
                  <a16:creationId xmlns:a16="http://schemas.microsoft.com/office/drawing/2014/main" id="{CF717B0E-A820-146D-5ACD-AA883F824E2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71327" y="2905214"/>
              <a:ext cx="525917" cy="805048"/>
            </a:xfrm>
            <a:prstGeom prst="rect">
              <a:avLst/>
            </a:prstGeom>
          </p:spPr>
        </p:pic>
        <p:pic>
          <p:nvPicPr>
            <p:cNvPr id="85" name="Picture 84" descr="A picture containing LEGO, toy&#10;&#10;Description automatically generated">
              <a:extLst>
                <a:ext uri="{FF2B5EF4-FFF2-40B4-BE49-F238E27FC236}">
                  <a16:creationId xmlns:a16="http://schemas.microsoft.com/office/drawing/2014/main" id="{EC3057E3-6A69-B455-D77C-EA03B05C14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77781" y="2965125"/>
              <a:ext cx="518381" cy="817416"/>
            </a:xfrm>
            <a:prstGeom prst="rect">
              <a:avLst/>
            </a:prstGeom>
          </p:spPr>
        </p:pic>
        <p:pic>
          <p:nvPicPr>
            <p:cNvPr id="86" name="Picture 85" descr="A picture containing toy, LEGO&#10;&#10;Description automatically generated">
              <a:extLst>
                <a:ext uri="{FF2B5EF4-FFF2-40B4-BE49-F238E27FC236}">
                  <a16:creationId xmlns:a16="http://schemas.microsoft.com/office/drawing/2014/main" id="{5D839946-0B06-F6DC-1EC1-B2E97982B3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668688" y="2915980"/>
              <a:ext cx="533996" cy="842777"/>
            </a:xfrm>
            <a:prstGeom prst="rect">
              <a:avLst/>
            </a:prstGeom>
          </p:spPr>
        </p:pic>
        <p:sp>
          <p:nvSpPr>
            <p:cNvPr id="87" name="TextBox 86">
              <a:extLst>
                <a:ext uri="{FF2B5EF4-FFF2-40B4-BE49-F238E27FC236}">
                  <a16:creationId xmlns:a16="http://schemas.microsoft.com/office/drawing/2014/main" id="{6AE38611-4513-5CA3-8DD1-85ECE88C19A6}"/>
                </a:ext>
              </a:extLst>
            </p:cNvPr>
            <p:cNvSpPr txBox="1"/>
            <p:nvPr/>
          </p:nvSpPr>
          <p:spPr>
            <a:xfrm>
              <a:off x="7334645" y="2620684"/>
              <a:ext cx="4392937" cy="369332"/>
            </a:xfrm>
            <a:prstGeom prst="rect">
              <a:avLst/>
            </a:prstGeom>
            <a:noFill/>
          </p:spPr>
          <p:txBody>
            <a:bodyPr wrap="square" rtlCol="0">
              <a:spAutoFit/>
            </a:bodyPr>
            <a:lstStyle/>
            <a:p>
              <a:pPr algn="ctr"/>
              <a:r>
                <a:rPr lang="en-US" b="1" dirty="0">
                  <a:solidFill>
                    <a:schemeClr val="bg1">
                      <a:lumMod val="65000"/>
                    </a:schemeClr>
                  </a:solidFill>
                </a:rPr>
                <a:t>4</a:t>
              </a:r>
              <a:r>
                <a:rPr lang="en-US" b="1" baseline="30000" dirty="0">
                  <a:solidFill>
                    <a:schemeClr val="bg1">
                      <a:lumMod val="65000"/>
                    </a:schemeClr>
                  </a:solidFill>
                </a:rPr>
                <a:t>th</a:t>
              </a:r>
              <a:r>
                <a:rPr lang="en-US" b="1" dirty="0">
                  <a:solidFill>
                    <a:schemeClr val="bg1">
                      <a:lumMod val="65000"/>
                    </a:schemeClr>
                  </a:solidFill>
                </a:rPr>
                <a:t> RE-SAMPLE -&gt; AGGREGATED SCORE </a:t>
              </a:r>
            </a:p>
          </p:txBody>
        </p:sp>
        <p:cxnSp>
          <p:nvCxnSpPr>
            <p:cNvPr id="88" name="Straight Arrow Connector 87">
              <a:extLst>
                <a:ext uri="{FF2B5EF4-FFF2-40B4-BE49-F238E27FC236}">
                  <a16:creationId xmlns:a16="http://schemas.microsoft.com/office/drawing/2014/main" id="{77F5DBBF-6FD9-4CCF-5700-94A692652730}"/>
                </a:ext>
              </a:extLst>
            </p:cNvPr>
            <p:cNvCxnSpPr>
              <a:cxnSpLocks/>
            </p:cNvCxnSpPr>
            <p:nvPr/>
          </p:nvCxnSpPr>
          <p:spPr>
            <a:xfrm>
              <a:off x="10146691" y="3834325"/>
              <a:ext cx="0" cy="139633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9" name="Picture 88" descr="A picture containing toy&#10;&#10;Description automatically generated">
              <a:extLst>
                <a:ext uri="{FF2B5EF4-FFF2-40B4-BE49-F238E27FC236}">
                  <a16:creationId xmlns:a16="http://schemas.microsoft.com/office/drawing/2014/main" id="{504B9A64-2E46-1FF0-95B9-9526E7A66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138" y="2917127"/>
              <a:ext cx="507029" cy="817415"/>
            </a:xfrm>
            <a:prstGeom prst="rect">
              <a:avLst/>
            </a:prstGeom>
          </p:spPr>
        </p:pic>
        <p:pic>
          <p:nvPicPr>
            <p:cNvPr id="90" name="Picture 89" descr="A picture containing toy&#10;&#10;Description automatically generated">
              <a:extLst>
                <a:ext uri="{FF2B5EF4-FFF2-40B4-BE49-F238E27FC236}">
                  <a16:creationId xmlns:a16="http://schemas.microsoft.com/office/drawing/2014/main" id="{F9152FDD-BD1A-18B4-48C3-3805A62D8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70" y="2917127"/>
              <a:ext cx="507029" cy="817415"/>
            </a:xfrm>
            <a:prstGeom prst="rect">
              <a:avLst/>
            </a:prstGeom>
          </p:spPr>
        </p:pic>
      </p:grpSp>
      <p:grpSp>
        <p:nvGrpSpPr>
          <p:cNvPr id="103" name="Group 102">
            <a:extLst>
              <a:ext uri="{FF2B5EF4-FFF2-40B4-BE49-F238E27FC236}">
                <a16:creationId xmlns:a16="http://schemas.microsoft.com/office/drawing/2014/main" id="{BBB4C10F-A962-D20B-6DD6-AEDE0F82577F}"/>
              </a:ext>
            </a:extLst>
          </p:cNvPr>
          <p:cNvGrpSpPr/>
          <p:nvPr/>
        </p:nvGrpSpPr>
        <p:grpSpPr>
          <a:xfrm>
            <a:off x="5743618" y="2923811"/>
            <a:ext cx="4729437" cy="2272340"/>
            <a:chOff x="5743618" y="2992823"/>
            <a:chExt cx="4729437" cy="2272340"/>
          </a:xfrm>
        </p:grpSpPr>
        <p:sp>
          <p:nvSpPr>
            <p:cNvPr id="104" name="Rectangle 103">
              <a:extLst>
                <a:ext uri="{FF2B5EF4-FFF2-40B4-BE49-F238E27FC236}">
                  <a16:creationId xmlns:a16="http://schemas.microsoft.com/office/drawing/2014/main" id="{1BC38CBC-2B97-863C-68E0-6A270EC40073}"/>
                </a:ext>
              </a:extLst>
            </p:cNvPr>
            <p:cNvSpPr/>
            <p:nvPr/>
          </p:nvSpPr>
          <p:spPr>
            <a:xfrm>
              <a:off x="5743618" y="2992824"/>
              <a:ext cx="4729437" cy="1218592"/>
            </a:xfrm>
            <a:prstGeom prst="rect">
              <a:avLst/>
            </a:prstGeom>
            <a:solidFill>
              <a:schemeClr val="bg1"/>
            </a:solid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05" name="Picture 104" descr="A picture containing toy, LEGO, doll&#10;&#10;Description automatically generated">
              <a:extLst>
                <a:ext uri="{FF2B5EF4-FFF2-40B4-BE49-F238E27FC236}">
                  <a16:creationId xmlns:a16="http://schemas.microsoft.com/office/drawing/2014/main" id="{6D954FF3-6797-AE19-ED1E-5C1C7FF547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922" y="3307172"/>
              <a:ext cx="602662" cy="802744"/>
            </a:xfrm>
            <a:prstGeom prst="rect">
              <a:avLst/>
            </a:prstGeom>
          </p:spPr>
        </p:pic>
        <p:pic>
          <p:nvPicPr>
            <p:cNvPr id="106" name="Picture 105" descr="A picture containing toy, doll&#10;&#10;Description automatically generated">
              <a:extLst>
                <a:ext uri="{FF2B5EF4-FFF2-40B4-BE49-F238E27FC236}">
                  <a16:creationId xmlns:a16="http://schemas.microsoft.com/office/drawing/2014/main" id="{FF1790DD-DBE0-7282-684B-86CA64EC0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124" y="3321843"/>
              <a:ext cx="639527" cy="802744"/>
            </a:xfrm>
            <a:prstGeom prst="rect">
              <a:avLst/>
            </a:prstGeom>
          </p:spPr>
        </p:pic>
        <p:pic>
          <p:nvPicPr>
            <p:cNvPr id="107" name="Picture 106" descr="A picture containing toy, automaton&#10;&#10;Description automatically generated">
              <a:extLst>
                <a:ext uri="{FF2B5EF4-FFF2-40B4-BE49-F238E27FC236}">
                  <a16:creationId xmlns:a16="http://schemas.microsoft.com/office/drawing/2014/main" id="{64E39A4E-6D27-6B24-1948-65A23FDC7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6919" y="3330236"/>
              <a:ext cx="609518" cy="800660"/>
            </a:xfrm>
            <a:prstGeom prst="rect">
              <a:avLst/>
            </a:prstGeom>
          </p:spPr>
        </p:pic>
        <p:pic>
          <p:nvPicPr>
            <p:cNvPr id="108" name="Picture 107" descr="A toy figurine of a person&#10;&#10;Description automatically generated with low confidence">
              <a:extLst>
                <a:ext uri="{FF2B5EF4-FFF2-40B4-BE49-F238E27FC236}">
                  <a16:creationId xmlns:a16="http://schemas.microsoft.com/office/drawing/2014/main" id="{F63C448E-5862-17B9-58D3-3EDE14A34A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5046" y="3282239"/>
              <a:ext cx="533996" cy="817415"/>
            </a:xfrm>
            <a:prstGeom prst="rect">
              <a:avLst/>
            </a:prstGeom>
          </p:spPr>
        </p:pic>
        <p:pic>
          <p:nvPicPr>
            <p:cNvPr id="109" name="Picture 108" descr="A picture containing LEGO, toy&#10;&#10;Description automatically generated">
              <a:extLst>
                <a:ext uri="{FF2B5EF4-FFF2-40B4-BE49-F238E27FC236}">
                  <a16:creationId xmlns:a16="http://schemas.microsoft.com/office/drawing/2014/main" id="{D347EC29-85FC-75B0-F4C0-7110C59A4E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4247" y="3337264"/>
              <a:ext cx="518381" cy="817416"/>
            </a:xfrm>
            <a:prstGeom prst="rect">
              <a:avLst/>
            </a:prstGeom>
          </p:spPr>
        </p:pic>
        <p:pic>
          <p:nvPicPr>
            <p:cNvPr id="110" name="Picture 109" descr="A picture containing toy, LEGO&#10;&#10;Description automatically generated">
              <a:extLst>
                <a:ext uri="{FF2B5EF4-FFF2-40B4-BE49-F238E27FC236}">
                  <a16:creationId xmlns:a16="http://schemas.microsoft.com/office/drawing/2014/main" id="{89CB21AB-FF80-62F6-06D9-7A78DA5BD8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9255154" y="3288119"/>
              <a:ext cx="533996" cy="842777"/>
            </a:xfrm>
            <a:prstGeom prst="rect">
              <a:avLst/>
            </a:prstGeom>
          </p:spPr>
        </p:pic>
        <p:sp>
          <p:nvSpPr>
            <p:cNvPr id="111" name="TextBox 110">
              <a:extLst>
                <a:ext uri="{FF2B5EF4-FFF2-40B4-BE49-F238E27FC236}">
                  <a16:creationId xmlns:a16="http://schemas.microsoft.com/office/drawing/2014/main" id="{F07EC439-3043-4143-E8B7-979E00B6F8DE}"/>
                </a:ext>
              </a:extLst>
            </p:cNvPr>
            <p:cNvSpPr txBox="1"/>
            <p:nvPr/>
          </p:nvSpPr>
          <p:spPr>
            <a:xfrm>
              <a:off x="5921111" y="2992823"/>
              <a:ext cx="4392937" cy="369332"/>
            </a:xfrm>
            <a:prstGeom prst="rect">
              <a:avLst/>
            </a:prstGeom>
            <a:noFill/>
          </p:spPr>
          <p:txBody>
            <a:bodyPr wrap="square" rtlCol="0">
              <a:spAutoFit/>
            </a:bodyPr>
            <a:lstStyle/>
            <a:p>
              <a:pPr algn="ctr"/>
              <a:r>
                <a:rPr lang="en-US" b="1" dirty="0">
                  <a:solidFill>
                    <a:srgbClr val="FF40FF"/>
                  </a:solidFill>
                </a:rPr>
                <a:t>5</a:t>
              </a:r>
              <a:r>
                <a:rPr lang="en-US" b="1" baseline="30000" dirty="0">
                  <a:solidFill>
                    <a:srgbClr val="FF40FF"/>
                  </a:solidFill>
                </a:rPr>
                <a:t>th</a:t>
              </a:r>
              <a:r>
                <a:rPr lang="en-US" b="1" dirty="0">
                  <a:solidFill>
                    <a:srgbClr val="FF40FF"/>
                  </a:solidFill>
                </a:rPr>
                <a:t> RE-SAMPLE -&gt; AGGREGATED SCORE </a:t>
              </a:r>
            </a:p>
          </p:txBody>
        </p:sp>
        <p:cxnSp>
          <p:nvCxnSpPr>
            <p:cNvPr id="112" name="Straight Arrow Connector 111">
              <a:extLst>
                <a:ext uri="{FF2B5EF4-FFF2-40B4-BE49-F238E27FC236}">
                  <a16:creationId xmlns:a16="http://schemas.microsoft.com/office/drawing/2014/main" id="{D3D063D5-3B81-10C9-FD98-A08AC78AB00D}"/>
                </a:ext>
              </a:extLst>
            </p:cNvPr>
            <p:cNvCxnSpPr>
              <a:cxnSpLocks/>
            </p:cNvCxnSpPr>
            <p:nvPr/>
          </p:nvCxnSpPr>
          <p:spPr>
            <a:xfrm>
              <a:off x="9060959" y="4206464"/>
              <a:ext cx="0" cy="1058699"/>
            </a:xfrm>
            <a:prstGeom prst="straightConnector1">
              <a:avLst/>
            </a:prstGeom>
            <a:ln w="38100">
              <a:solidFill>
                <a:srgbClr val="FF40FF"/>
              </a:solidFill>
              <a:tailEnd type="triangle"/>
            </a:ln>
          </p:spPr>
          <p:style>
            <a:lnRef idx="1">
              <a:schemeClr val="accent1"/>
            </a:lnRef>
            <a:fillRef idx="0">
              <a:schemeClr val="accent1"/>
            </a:fillRef>
            <a:effectRef idx="0">
              <a:schemeClr val="accent1"/>
            </a:effectRef>
            <a:fontRef idx="minor">
              <a:schemeClr val="tx1"/>
            </a:fontRef>
          </p:style>
        </p:cxnSp>
        <p:pic>
          <p:nvPicPr>
            <p:cNvPr id="113" name="Picture 112" descr="A picture containing toy, doll&#10;&#10;Description automatically generated">
              <a:extLst>
                <a:ext uri="{FF2B5EF4-FFF2-40B4-BE49-F238E27FC236}">
                  <a16:creationId xmlns:a16="http://schemas.microsoft.com/office/drawing/2014/main" id="{D913918A-EA85-AF34-8893-BB2F91B8D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969" y="3298378"/>
              <a:ext cx="639527" cy="802744"/>
            </a:xfrm>
            <a:prstGeom prst="rect">
              <a:avLst/>
            </a:prstGeom>
          </p:spPr>
        </p:pic>
        <p:pic>
          <p:nvPicPr>
            <p:cNvPr id="114" name="Picture 113" descr="A toy figurine of a person&#10;&#10;Description automatically generated with low confidence">
              <a:extLst>
                <a:ext uri="{FF2B5EF4-FFF2-40B4-BE49-F238E27FC236}">
                  <a16:creationId xmlns:a16="http://schemas.microsoft.com/office/drawing/2014/main" id="{14E98BFC-35C6-3111-E4D7-05F6AE7AA1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6198" y="3295083"/>
              <a:ext cx="533996" cy="817415"/>
            </a:xfrm>
            <a:prstGeom prst="rect">
              <a:avLst/>
            </a:prstGeom>
          </p:spPr>
        </p:pic>
      </p:grpSp>
      <p:grpSp>
        <p:nvGrpSpPr>
          <p:cNvPr id="125" name="Group 124">
            <a:extLst>
              <a:ext uri="{FF2B5EF4-FFF2-40B4-BE49-F238E27FC236}">
                <a16:creationId xmlns:a16="http://schemas.microsoft.com/office/drawing/2014/main" id="{2CCA0239-DAC0-3FDC-A056-B3158B8B423E}"/>
              </a:ext>
            </a:extLst>
          </p:cNvPr>
          <p:cNvGrpSpPr/>
          <p:nvPr/>
        </p:nvGrpSpPr>
        <p:grpSpPr>
          <a:xfrm>
            <a:off x="6883294" y="3240749"/>
            <a:ext cx="4729437" cy="1955402"/>
            <a:chOff x="6883294" y="3240749"/>
            <a:chExt cx="4729437" cy="1955402"/>
          </a:xfrm>
        </p:grpSpPr>
        <p:sp>
          <p:nvSpPr>
            <p:cNvPr id="126" name="Rectangle 125">
              <a:extLst>
                <a:ext uri="{FF2B5EF4-FFF2-40B4-BE49-F238E27FC236}">
                  <a16:creationId xmlns:a16="http://schemas.microsoft.com/office/drawing/2014/main" id="{73F69D09-B6AA-B3E3-8B69-BA00A5A3D3AC}"/>
                </a:ext>
              </a:extLst>
            </p:cNvPr>
            <p:cNvSpPr/>
            <p:nvPr/>
          </p:nvSpPr>
          <p:spPr>
            <a:xfrm>
              <a:off x="6883294" y="3240750"/>
              <a:ext cx="4729437" cy="1218591"/>
            </a:xfrm>
            <a:prstGeom prst="rect">
              <a:avLst/>
            </a:prstGeom>
            <a:solidFill>
              <a:schemeClr val="bg1"/>
            </a:solid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27" name="Picture 126" descr="A picture containing toy, LEGO, doll&#10;&#10;Description automatically generated">
              <a:extLst>
                <a:ext uri="{FF2B5EF4-FFF2-40B4-BE49-F238E27FC236}">
                  <a16:creationId xmlns:a16="http://schemas.microsoft.com/office/drawing/2014/main" id="{B4FBA07D-7C08-859E-C603-FFD86EB1B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5598" y="3555098"/>
              <a:ext cx="602662" cy="802744"/>
            </a:xfrm>
            <a:prstGeom prst="rect">
              <a:avLst/>
            </a:prstGeom>
          </p:spPr>
        </p:pic>
        <p:pic>
          <p:nvPicPr>
            <p:cNvPr id="128" name="Picture 127" descr="A picture containing toy&#10;&#10;Description automatically generated">
              <a:extLst>
                <a:ext uri="{FF2B5EF4-FFF2-40B4-BE49-F238E27FC236}">
                  <a16:creationId xmlns:a16="http://schemas.microsoft.com/office/drawing/2014/main" id="{9FFFCA94-6AD5-47C8-F161-6A3321727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994" y="3522816"/>
              <a:ext cx="507029" cy="817415"/>
            </a:xfrm>
            <a:prstGeom prst="rect">
              <a:avLst/>
            </a:prstGeom>
          </p:spPr>
        </p:pic>
        <p:pic>
          <p:nvPicPr>
            <p:cNvPr id="129" name="Picture 128" descr="A picture containing toy, LEGO, indoor&#10;&#10;Description automatically generated">
              <a:extLst>
                <a:ext uri="{FF2B5EF4-FFF2-40B4-BE49-F238E27FC236}">
                  <a16:creationId xmlns:a16="http://schemas.microsoft.com/office/drawing/2014/main" id="{85FE8A58-343A-7A4A-C3AF-D9681099AB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6546" y="3502654"/>
              <a:ext cx="584807" cy="869859"/>
            </a:xfrm>
            <a:prstGeom prst="rect">
              <a:avLst/>
            </a:prstGeom>
          </p:spPr>
        </p:pic>
        <p:pic>
          <p:nvPicPr>
            <p:cNvPr id="130" name="Picture 129" descr="A toy figurine of a person&#10;&#10;Description automatically generated with low confidence">
              <a:extLst>
                <a:ext uri="{FF2B5EF4-FFF2-40B4-BE49-F238E27FC236}">
                  <a16:creationId xmlns:a16="http://schemas.microsoft.com/office/drawing/2014/main" id="{082D2AD6-6DD1-F782-BA92-0F5B16B3B5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7469" y="3512912"/>
              <a:ext cx="533996" cy="817415"/>
            </a:xfrm>
            <a:prstGeom prst="rect">
              <a:avLst/>
            </a:prstGeom>
          </p:spPr>
        </p:pic>
        <p:pic>
          <p:nvPicPr>
            <p:cNvPr id="131" name="Picture 130" descr="A picture containing LEGO, toy&#10;&#10;Description automatically generated">
              <a:extLst>
                <a:ext uri="{FF2B5EF4-FFF2-40B4-BE49-F238E27FC236}">
                  <a16:creationId xmlns:a16="http://schemas.microsoft.com/office/drawing/2014/main" id="{43AF9911-BD49-959D-E35C-722751D906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03923" y="3585190"/>
              <a:ext cx="518381" cy="817416"/>
            </a:xfrm>
            <a:prstGeom prst="rect">
              <a:avLst/>
            </a:prstGeom>
          </p:spPr>
        </p:pic>
        <p:pic>
          <p:nvPicPr>
            <p:cNvPr id="132" name="Picture 131" descr="A picture containing toy, LEGO&#10;&#10;Description automatically generated">
              <a:extLst>
                <a:ext uri="{FF2B5EF4-FFF2-40B4-BE49-F238E27FC236}">
                  <a16:creationId xmlns:a16="http://schemas.microsoft.com/office/drawing/2014/main" id="{15308E1B-3A29-17E5-F0FF-38FFB5F98C9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94830" y="3536045"/>
              <a:ext cx="533996" cy="842777"/>
            </a:xfrm>
            <a:prstGeom prst="rect">
              <a:avLst/>
            </a:prstGeom>
          </p:spPr>
        </p:pic>
        <p:sp>
          <p:nvSpPr>
            <p:cNvPr id="133" name="TextBox 132">
              <a:extLst>
                <a:ext uri="{FF2B5EF4-FFF2-40B4-BE49-F238E27FC236}">
                  <a16:creationId xmlns:a16="http://schemas.microsoft.com/office/drawing/2014/main" id="{769B004A-FAD2-FD51-5F92-DF2EAD584E07}"/>
                </a:ext>
              </a:extLst>
            </p:cNvPr>
            <p:cNvSpPr txBox="1"/>
            <p:nvPr/>
          </p:nvSpPr>
          <p:spPr>
            <a:xfrm>
              <a:off x="7060787" y="3240749"/>
              <a:ext cx="4392937" cy="369332"/>
            </a:xfrm>
            <a:prstGeom prst="rect">
              <a:avLst/>
            </a:prstGeom>
            <a:noFill/>
          </p:spPr>
          <p:txBody>
            <a:bodyPr wrap="square" rtlCol="0">
              <a:spAutoFit/>
            </a:bodyPr>
            <a:lstStyle/>
            <a:p>
              <a:pPr algn="ctr"/>
              <a:r>
                <a:rPr lang="en-US" b="1" dirty="0">
                  <a:solidFill>
                    <a:srgbClr val="0432FF"/>
                  </a:solidFill>
                </a:rPr>
                <a:t>6</a:t>
              </a:r>
              <a:r>
                <a:rPr lang="en-US" b="1" baseline="30000" dirty="0">
                  <a:solidFill>
                    <a:srgbClr val="0432FF"/>
                  </a:solidFill>
                </a:rPr>
                <a:t>th</a:t>
              </a:r>
              <a:r>
                <a:rPr lang="en-US" b="1" dirty="0">
                  <a:solidFill>
                    <a:srgbClr val="0432FF"/>
                  </a:solidFill>
                </a:rPr>
                <a:t> RE-SAMPLE -&gt; AGGREGATED SCORE </a:t>
              </a:r>
            </a:p>
          </p:txBody>
        </p:sp>
        <p:cxnSp>
          <p:nvCxnSpPr>
            <p:cNvPr id="134" name="Straight Arrow Connector 133">
              <a:extLst>
                <a:ext uri="{FF2B5EF4-FFF2-40B4-BE49-F238E27FC236}">
                  <a16:creationId xmlns:a16="http://schemas.microsoft.com/office/drawing/2014/main" id="{A6991917-95AA-CCFE-3DFD-5420B5FBC547}"/>
                </a:ext>
              </a:extLst>
            </p:cNvPr>
            <p:cNvCxnSpPr>
              <a:cxnSpLocks/>
            </p:cNvCxnSpPr>
            <p:nvPr/>
          </p:nvCxnSpPr>
          <p:spPr>
            <a:xfrm>
              <a:off x="9752062" y="4454390"/>
              <a:ext cx="0" cy="741761"/>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pic>
          <p:nvPicPr>
            <p:cNvPr id="135" name="Picture 134" descr="A picture containing toy, LEGO, indoor&#10;&#10;Description automatically generated">
              <a:extLst>
                <a:ext uri="{FF2B5EF4-FFF2-40B4-BE49-F238E27FC236}">
                  <a16:creationId xmlns:a16="http://schemas.microsoft.com/office/drawing/2014/main" id="{46C6E4C1-0B5D-62E3-B2E7-1A933BFF6A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0701" y="3506191"/>
              <a:ext cx="602662" cy="896416"/>
            </a:xfrm>
            <a:prstGeom prst="rect">
              <a:avLst/>
            </a:prstGeom>
          </p:spPr>
        </p:pic>
        <p:pic>
          <p:nvPicPr>
            <p:cNvPr id="136" name="Picture 135" descr="A picture containing toy, LEGO, indoor&#10;&#10;Description automatically generated">
              <a:extLst>
                <a:ext uri="{FF2B5EF4-FFF2-40B4-BE49-F238E27FC236}">
                  <a16:creationId xmlns:a16="http://schemas.microsoft.com/office/drawing/2014/main" id="{BE836D32-E627-A24E-6BBC-55ECF221C4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5460" y="3517337"/>
              <a:ext cx="584806" cy="869857"/>
            </a:xfrm>
            <a:prstGeom prst="rect">
              <a:avLst/>
            </a:prstGeom>
          </p:spPr>
        </p:pic>
      </p:grpSp>
      <p:grpSp>
        <p:nvGrpSpPr>
          <p:cNvPr id="137" name="Group 136">
            <a:extLst>
              <a:ext uri="{FF2B5EF4-FFF2-40B4-BE49-F238E27FC236}">
                <a16:creationId xmlns:a16="http://schemas.microsoft.com/office/drawing/2014/main" id="{D45F3DCC-D117-5834-2C8B-7DC6D8C1E17F}"/>
              </a:ext>
            </a:extLst>
          </p:cNvPr>
          <p:cNvGrpSpPr/>
          <p:nvPr/>
        </p:nvGrpSpPr>
        <p:grpSpPr>
          <a:xfrm>
            <a:off x="6641752" y="3534053"/>
            <a:ext cx="4729437" cy="1644845"/>
            <a:chOff x="6641752" y="3499547"/>
            <a:chExt cx="4729437" cy="1644845"/>
          </a:xfrm>
        </p:grpSpPr>
        <p:sp>
          <p:nvSpPr>
            <p:cNvPr id="138" name="Rectangle 137">
              <a:extLst>
                <a:ext uri="{FF2B5EF4-FFF2-40B4-BE49-F238E27FC236}">
                  <a16:creationId xmlns:a16="http://schemas.microsoft.com/office/drawing/2014/main" id="{28BBE494-8B07-2BD0-7723-8EAD49F3CB61}"/>
                </a:ext>
              </a:extLst>
            </p:cNvPr>
            <p:cNvSpPr/>
            <p:nvPr/>
          </p:nvSpPr>
          <p:spPr>
            <a:xfrm>
              <a:off x="6641752" y="3499548"/>
              <a:ext cx="4729437" cy="1218591"/>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39" name="Picture 138" descr="A picture containing toy, doll&#10;&#10;Description automatically generated">
              <a:extLst>
                <a:ext uri="{FF2B5EF4-FFF2-40B4-BE49-F238E27FC236}">
                  <a16:creationId xmlns:a16="http://schemas.microsoft.com/office/drawing/2014/main" id="{90A5644D-0A1D-8E09-CFC1-064A4F8BF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258" y="3828567"/>
              <a:ext cx="639527" cy="802744"/>
            </a:xfrm>
            <a:prstGeom prst="rect">
              <a:avLst/>
            </a:prstGeom>
          </p:spPr>
        </p:pic>
        <p:pic>
          <p:nvPicPr>
            <p:cNvPr id="140" name="Picture 139" descr="A picture containing toy&#10;&#10;Description automatically generated">
              <a:extLst>
                <a:ext uri="{FF2B5EF4-FFF2-40B4-BE49-F238E27FC236}">
                  <a16:creationId xmlns:a16="http://schemas.microsoft.com/office/drawing/2014/main" id="{F7128B82-5956-DB1F-36DE-2CF4AA9F7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6452" y="3781614"/>
              <a:ext cx="507029" cy="817415"/>
            </a:xfrm>
            <a:prstGeom prst="rect">
              <a:avLst/>
            </a:prstGeom>
          </p:spPr>
        </p:pic>
        <p:pic>
          <p:nvPicPr>
            <p:cNvPr id="141" name="Picture 140" descr="A picture containing toy, automaton&#10;&#10;Description automatically generated">
              <a:extLst>
                <a:ext uri="{FF2B5EF4-FFF2-40B4-BE49-F238E27FC236}">
                  <a16:creationId xmlns:a16="http://schemas.microsoft.com/office/drawing/2014/main" id="{DBBC8486-48DA-E443-CB03-D876554D6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5053" y="3836960"/>
              <a:ext cx="609518" cy="800660"/>
            </a:xfrm>
            <a:prstGeom prst="rect">
              <a:avLst/>
            </a:prstGeom>
          </p:spPr>
        </p:pic>
        <p:pic>
          <p:nvPicPr>
            <p:cNvPr id="142" name="Picture 141" descr="A toy figurine of a person&#10;&#10;Description automatically generated with low confidence">
              <a:extLst>
                <a:ext uri="{FF2B5EF4-FFF2-40B4-BE49-F238E27FC236}">
                  <a16:creationId xmlns:a16="http://schemas.microsoft.com/office/drawing/2014/main" id="{FA8B263B-56BA-883D-33C3-A3C77FD829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927" y="3788963"/>
              <a:ext cx="533996" cy="817415"/>
            </a:xfrm>
            <a:prstGeom prst="rect">
              <a:avLst/>
            </a:prstGeom>
          </p:spPr>
        </p:pic>
        <p:pic>
          <p:nvPicPr>
            <p:cNvPr id="143" name="Picture 142" descr="A picture containing LEGO, toy&#10;&#10;Description automatically generated">
              <a:extLst>
                <a:ext uri="{FF2B5EF4-FFF2-40B4-BE49-F238E27FC236}">
                  <a16:creationId xmlns:a16="http://schemas.microsoft.com/office/drawing/2014/main" id="{E4665778-6261-4D88-8FEF-B7B46072AB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2381" y="3843987"/>
              <a:ext cx="518381" cy="817415"/>
            </a:xfrm>
            <a:prstGeom prst="rect">
              <a:avLst/>
            </a:prstGeom>
          </p:spPr>
        </p:pic>
        <p:pic>
          <p:nvPicPr>
            <p:cNvPr id="144" name="Picture 143" descr="A picture containing toy, LEGO&#10;&#10;Description automatically generated">
              <a:extLst>
                <a:ext uri="{FF2B5EF4-FFF2-40B4-BE49-F238E27FC236}">
                  <a16:creationId xmlns:a16="http://schemas.microsoft.com/office/drawing/2014/main" id="{74F5E14A-6013-6AC1-00FB-1068DB8D9B1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153288" y="3794843"/>
              <a:ext cx="533996" cy="842777"/>
            </a:xfrm>
            <a:prstGeom prst="rect">
              <a:avLst/>
            </a:prstGeom>
          </p:spPr>
        </p:pic>
        <p:sp>
          <p:nvSpPr>
            <p:cNvPr id="145" name="TextBox 144">
              <a:extLst>
                <a:ext uri="{FF2B5EF4-FFF2-40B4-BE49-F238E27FC236}">
                  <a16:creationId xmlns:a16="http://schemas.microsoft.com/office/drawing/2014/main" id="{8A3E4894-D358-301D-97B3-F2763F2976B0}"/>
                </a:ext>
              </a:extLst>
            </p:cNvPr>
            <p:cNvSpPr txBox="1"/>
            <p:nvPr/>
          </p:nvSpPr>
          <p:spPr>
            <a:xfrm>
              <a:off x="6819245" y="3499547"/>
              <a:ext cx="4392937" cy="369332"/>
            </a:xfrm>
            <a:prstGeom prst="rect">
              <a:avLst/>
            </a:prstGeom>
            <a:noFill/>
          </p:spPr>
          <p:txBody>
            <a:bodyPr wrap="square" rtlCol="0">
              <a:spAutoFit/>
            </a:bodyPr>
            <a:lstStyle/>
            <a:p>
              <a:pPr algn="ctr"/>
              <a:r>
                <a:rPr lang="en-US" b="1" dirty="0">
                  <a:solidFill>
                    <a:schemeClr val="accent6"/>
                  </a:solidFill>
                </a:rPr>
                <a:t>N</a:t>
              </a:r>
              <a:r>
                <a:rPr lang="en-US" b="1" baseline="30000" dirty="0">
                  <a:solidFill>
                    <a:schemeClr val="accent6"/>
                  </a:solidFill>
                </a:rPr>
                <a:t>th</a:t>
              </a:r>
              <a:r>
                <a:rPr lang="en-US" b="1" dirty="0">
                  <a:solidFill>
                    <a:schemeClr val="accent6"/>
                  </a:solidFill>
                </a:rPr>
                <a:t> RE-SAMPLE -&gt; AGGREGATED SCORE </a:t>
              </a:r>
            </a:p>
          </p:txBody>
        </p:sp>
        <p:cxnSp>
          <p:nvCxnSpPr>
            <p:cNvPr id="146" name="Straight Arrow Connector 145">
              <a:extLst>
                <a:ext uri="{FF2B5EF4-FFF2-40B4-BE49-F238E27FC236}">
                  <a16:creationId xmlns:a16="http://schemas.microsoft.com/office/drawing/2014/main" id="{A1BBE5BF-E9B2-4762-F224-9881DF14EDEA}"/>
                </a:ext>
              </a:extLst>
            </p:cNvPr>
            <p:cNvCxnSpPr>
              <a:cxnSpLocks/>
            </p:cNvCxnSpPr>
            <p:nvPr/>
          </p:nvCxnSpPr>
          <p:spPr>
            <a:xfrm>
              <a:off x="8941177" y="4713188"/>
              <a:ext cx="0" cy="431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47" name="Picture 146" descr="A picture containing toy&#10;&#10;Description automatically generated">
              <a:extLst>
                <a:ext uri="{FF2B5EF4-FFF2-40B4-BE49-F238E27FC236}">
                  <a16:creationId xmlns:a16="http://schemas.microsoft.com/office/drawing/2014/main" id="{C93FF685-840C-077D-8047-FBA9613D6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1486" y="3795990"/>
              <a:ext cx="507029" cy="817415"/>
            </a:xfrm>
            <a:prstGeom prst="rect">
              <a:avLst/>
            </a:prstGeom>
          </p:spPr>
        </p:pic>
        <p:pic>
          <p:nvPicPr>
            <p:cNvPr id="148" name="Picture 147" descr="A toy figurine of a person&#10;&#10;Description automatically generated with low confidence">
              <a:extLst>
                <a:ext uri="{FF2B5EF4-FFF2-40B4-BE49-F238E27FC236}">
                  <a16:creationId xmlns:a16="http://schemas.microsoft.com/office/drawing/2014/main" id="{2569A7FE-E593-B7A3-C40A-5D2F2F0425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3723" y="3790270"/>
              <a:ext cx="533996" cy="817415"/>
            </a:xfrm>
            <a:prstGeom prst="rect">
              <a:avLst/>
            </a:prstGeom>
          </p:spPr>
        </p:pic>
      </p:grpSp>
    </p:spTree>
    <p:extLst>
      <p:ext uri="{BB962C8B-B14F-4D97-AF65-F5344CB8AC3E}">
        <p14:creationId xmlns:p14="http://schemas.microsoft.com/office/powerpoint/2010/main" val="347437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BFCC32-B22D-1E47-1788-47E41B3D41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159" y="1264413"/>
            <a:ext cx="7220475" cy="5415356"/>
          </a:xfrm>
          <a:prstGeom prst="rect">
            <a:avLst/>
          </a:prstGeom>
        </p:spPr>
      </p:pic>
      <p:sp>
        <p:nvSpPr>
          <p:cNvPr id="2" name="Title 1">
            <a:extLst>
              <a:ext uri="{FF2B5EF4-FFF2-40B4-BE49-F238E27FC236}">
                <a16:creationId xmlns:a16="http://schemas.microsoft.com/office/drawing/2014/main" id="{9D56DD43-89FC-D1E8-95D7-C12D69C1E4DF}"/>
              </a:ext>
            </a:extLst>
          </p:cNvPr>
          <p:cNvSpPr>
            <a:spLocks noGrp="1"/>
          </p:cNvSpPr>
          <p:nvPr>
            <p:ph type="title"/>
          </p:nvPr>
        </p:nvSpPr>
        <p:spPr>
          <a:xfrm>
            <a:off x="343928" y="170342"/>
            <a:ext cx="11691553" cy="744058"/>
          </a:xfrm>
        </p:spPr>
        <p:txBody>
          <a:bodyPr>
            <a:normAutofit fontScale="90000"/>
          </a:bodyPr>
          <a:lstStyle/>
          <a:p>
            <a:r>
              <a:rPr lang="en-US" dirty="0"/>
              <a:t>Assessment of the energy bias on separate scales (1/2)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C4C9F-2863-F0E3-6AF8-2E5B01AEBDD8}"/>
                  </a:ext>
                </a:extLst>
              </p:cNvPr>
              <p:cNvSpPr txBox="1"/>
              <p:nvPr/>
            </p:nvSpPr>
            <p:spPr>
              <a:xfrm>
                <a:off x="343928" y="2105826"/>
                <a:ext cx="4252786" cy="4581832"/>
              </a:xfrm>
              <a:prstGeom prst="rect">
                <a:avLst/>
              </a:prstGeom>
              <a:noFill/>
            </p:spPr>
            <p:txBody>
              <a:bodyPr wrap="square" rtlCol="0">
                <a:spAutoFit/>
              </a:bodyPr>
              <a:lstStyle/>
              <a:p>
                <a:pPr marL="342900" indent="-342900">
                  <a:buFont typeface="Arial" panose="020B0604020202020204" pitchFamily="34" charset="0"/>
                  <a:buChar char="•"/>
                </a:pPr>
                <a:r>
                  <a:rPr lang="en-US" sz="2200" dirty="0"/>
                  <a:t>The energy is proportional to magnitude and number of features on each scale</a:t>
                </a:r>
              </a:p>
              <a:p>
                <a:pPr marL="342900" indent="-342900">
                  <a:buFont typeface="Arial" panose="020B0604020202020204" pitchFamily="34" charset="0"/>
                  <a:buChar char="•"/>
                </a:pPr>
                <a:r>
                  <a:rPr lang="en-US" sz="2200" dirty="0"/>
                  <a:t>Comparison of energy informs on bias on different scales (and scale structure)</a:t>
                </a:r>
              </a:p>
              <a:p>
                <a:pPr marL="342900" indent="-34290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Wavelet components have zero mean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r>
                          <a:rPr lang="en-CA" sz="2200" i="1">
                            <a:latin typeface="Cambria Math" panose="02040503050406030204" pitchFamily="18" charset="0"/>
                          </a:rPr>
                          <m:t>𝑍</m:t>
                        </m:r>
                        <m:r>
                          <a:rPr lang="en-CA" sz="2200" b="0" i="1" smtClean="0">
                            <a:latin typeface="Cambria Math" panose="02040503050406030204" pitchFamily="18" charset="0"/>
                          </a:rPr>
                          <m:t>𝑗</m:t>
                        </m:r>
                      </m:sub>
                    </m:sSub>
                    <m:r>
                      <a:rPr lang="en-CA" sz="2200" b="0" i="1" smtClean="0">
                        <a:latin typeface="Cambria Math" panose="02040503050406030204" pitchFamily="18" charset="0"/>
                      </a:rPr>
                      <m:t>=0</m:t>
                    </m:r>
                  </m:oMath>
                </a14:m>
                <a:r>
                  <a:rPr lang="en-US" sz="2200" dirty="0"/>
                  <a:t>; their energy is the field standard deviation </a:t>
                </a:r>
                <a14:m>
                  <m:oMath xmlns:m="http://schemas.openxmlformats.org/officeDocument/2006/math">
                    <m:sSub>
                      <m:sSubPr>
                        <m:ctrlPr>
                          <a:rPr lang="en-US" sz="2200" i="1" smtClean="0">
                            <a:latin typeface="Cambria Math" panose="02040503050406030204" pitchFamily="18" charset="0"/>
                          </a:rPr>
                        </m:ctrlPr>
                      </m:sSubPr>
                      <m:e>
                        <m:r>
                          <a:rPr lang="en-CA" sz="2200" b="0" i="1" smtClean="0">
                            <a:latin typeface="Cambria Math" panose="02040503050406030204" pitchFamily="18" charset="0"/>
                          </a:rPr>
                          <m:t>𝐸𝑛</m:t>
                        </m:r>
                        <m:d>
                          <m:dPr>
                            <m:ctrlPr>
                              <a:rPr lang="en-CA" sz="2200" b="0" i="1" smtClean="0">
                                <a:latin typeface="Cambria Math" panose="02040503050406030204" pitchFamily="18" charset="0"/>
                              </a:rPr>
                            </m:ctrlPr>
                          </m:dPr>
                          <m:e>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𝑍</m:t>
                                </m:r>
                              </m:e>
                              <m:sub>
                                <m:r>
                                  <a:rPr lang="en-CA" sz="2200" b="0" i="1" smtClean="0">
                                    <a:latin typeface="Cambria Math" panose="02040503050406030204" pitchFamily="18" charset="0"/>
                                  </a:rPr>
                                  <m:t>𝑗</m:t>
                                </m:r>
                              </m:sub>
                            </m:sSub>
                          </m:e>
                        </m:d>
                        <m:r>
                          <a:rPr lang="en-CA" sz="2200" b="0" i="1" smtClean="0">
                            <a:latin typeface="Cambria Math" panose="02040503050406030204" pitchFamily="18" charset="0"/>
                          </a:rPr>
                          <m:t>=</m:t>
                        </m:r>
                        <m:r>
                          <a:rPr lang="en-US" sz="2200" i="1" smtClean="0">
                            <a:latin typeface="Cambria Math" panose="02040503050406030204" pitchFamily="18" charset="0"/>
                            <a:ea typeface="Cambria Math" panose="02040503050406030204" pitchFamily="18" charset="0"/>
                          </a:rPr>
                          <m:t>𝜎</m:t>
                        </m:r>
                      </m:e>
                      <m:sub>
                        <m:r>
                          <a:rPr lang="en-CA" sz="2200" b="0" i="1" smtClean="0">
                            <a:latin typeface="Cambria Math" panose="02040503050406030204" pitchFamily="18" charset="0"/>
                          </a:rPr>
                          <m:t>𝑍𝑗</m:t>
                        </m:r>
                      </m:sub>
                    </m:sSub>
                  </m:oMath>
                </a14:m>
                <a:r>
                  <a:rPr lang="en-US" sz="2200" dirty="0"/>
                  <a:t>; energy for the largest scales is the field spatial average </a:t>
                </a: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𝜇</m:t>
                        </m:r>
                      </m:e>
                      <m:sub>
                        <m:r>
                          <a:rPr lang="en-CA" sz="2200" b="0" i="1" smtClean="0">
                            <a:latin typeface="Cambria Math" panose="02040503050406030204" pitchFamily="18" charset="0"/>
                          </a:rPr>
                          <m:t>𝑍</m:t>
                        </m:r>
                      </m:sub>
                    </m:sSub>
                  </m:oMath>
                </a14:m>
                <a:endParaRPr lang="en-US" sz="2200" dirty="0"/>
              </a:p>
            </p:txBody>
          </p:sp>
        </mc:Choice>
        <mc:Fallback xmlns="">
          <p:sp>
            <p:nvSpPr>
              <p:cNvPr id="7" name="TextBox 6">
                <a:extLst>
                  <a:ext uri="{FF2B5EF4-FFF2-40B4-BE49-F238E27FC236}">
                    <a16:creationId xmlns:a16="http://schemas.microsoft.com/office/drawing/2014/main" id="{8CAC4C9F-2863-F0E3-6AF8-2E5B01AEBDD8}"/>
                  </a:ext>
                </a:extLst>
              </p:cNvPr>
              <p:cNvSpPr txBox="1">
                <a:spLocks noRot="1" noChangeAspect="1" noMove="1" noResize="1" noEditPoints="1" noAdjustHandles="1" noChangeArrowheads="1" noChangeShapeType="1" noTextEdit="1"/>
              </p:cNvSpPr>
              <p:nvPr/>
            </p:nvSpPr>
            <p:spPr>
              <a:xfrm>
                <a:off x="343928" y="2105826"/>
                <a:ext cx="4252786" cy="4581832"/>
              </a:xfrm>
              <a:prstGeom prst="rect">
                <a:avLst/>
              </a:prstGeom>
              <a:blipFill>
                <a:blip r:embed="rId6"/>
                <a:stretch>
                  <a:fillRect l="-1488" t="-829" b="-16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B9EE73-CB7B-AD22-2E5A-F3599A13BD70}"/>
                  </a:ext>
                </a:extLst>
              </p:cNvPr>
              <p:cNvSpPr txBox="1"/>
              <p:nvPr/>
            </p:nvSpPr>
            <p:spPr>
              <a:xfrm>
                <a:off x="868553" y="1264413"/>
                <a:ext cx="2739620" cy="5475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𝐸𝑛</m:t>
                          </m:r>
                        </m:e>
                        <m:sup>
                          <m:r>
                            <a:rPr lang="en-CA" sz="2400" b="0" i="1" smtClean="0">
                              <a:latin typeface="Cambria Math" panose="02040503050406030204" pitchFamily="18" charset="0"/>
                            </a:rPr>
                            <m:t>2</m:t>
                          </m:r>
                        </m:sup>
                      </m:sSup>
                      <m:r>
                        <a:rPr lang="en-CA" sz="2400" b="0" i="1" smtClean="0">
                          <a:latin typeface="Cambria Math" panose="02040503050406030204" pitchFamily="18" charset="0"/>
                        </a:rPr>
                        <m:t> </m:t>
                      </m:r>
                      <m:d>
                        <m:dPr>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𝑍</m:t>
                              </m:r>
                            </m:e>
                            <m:sub>
                              <m:r>
                                <a:rPr lang="en-CA" sz="2400" b="0" i="1" smtClean="0">
                                  <a:latin typeface="Cambria Math" panose="02040503050406030204" pitchFamily="18" charset="0"/>
                                </a:rPr>
                                <m:t>𝑗</m:t>
                              </m:r>
                            </m:sub>
                          </m:sSub>
                        </m:e>
                      </m:d>
                      <m:r>
                        <a:rPr lang="en-CA" sz="2400" b="0" i="1" smtClean="0">
                          <a:latin typeface="Cambria Math" panose="02040503050406030204" pitchFamily="18" charset="0"/>
                        </a:rPr>
                        <m:t>=</m:t>
                      </m:r>
                      <m:acc>
                        <m:accPr>
                          <m:chr m:val="̅"/>
                          <m:ctrlPr>
                            <a:rPr lang="en-CA" sz="2400" b="0" i="1" smtClean="0">
                              <a:latin typeface="Cambria Math" panose="02040503050406030204" pitchFamily="18" charset="0"/>
                            </a:rPr>
                          </m:ctrlPr>
                        </m:accPr>
                        <m:e>
                          <m:sSup>
                            <m:sSupPr>
                              <m:ctrlPr>
                                <a:rPr lang="en-CA" sz="2400" b="0" i="1" smtClean="0">
                                  <a:latin typeface="Cambria Math" panose="02040503050406030204" pitchFamily="18" charset="0"/>
                                </a:rPr>
                              </m:ctrlPr>
                            </m:sSupPr>
                            <m:e>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𝑍</m:t>
                                      </m:r>
                                    </m:e>
                                    <m:sub>
                                      <m:r>
                                        <a:rPr lang="en-CA" sz="2400" b="0" i="1" smtClean="0">
                                          <a:latin typeface="Cambria Math" panose="02040503050406030204" pitchFamily="18" charset="0"/>
                                        </a:rPr>
                                        <m:t>𝑗</m:t>
                                      </m:r>
                                    </m:sub>
                                  </m:sSub>
                                </m:e>
                              </m:d>
                            </m:e>
                            <m:sup>
                              <m:r>
                                <a:rPr lang="en-CA" sz="2400" b="0" i="1" smtClean="0">
                                  <a:latin typeface="Cambria Math" panose="02040503050406030204" pitchFamily="18" charset="0"/>
                                </a:rPr>
                                <m:t>2</m:t>
                              </m:r>
                            </m:sup>
                          </m:sSup>
                        </m:e>
                      </m:acc>
                    </m:oMath>
                  </m:oMathPara>
                </a14:m>
                <a:endParaRPr lang="en-US" sz="2400" dirty="0"/>
              </a:p>
            </p:txBody>
          </p:sp>
        </mc:Choice>
        <mc:Fallback xmlns="">
          <p:sp>
            <p:nvSpPr>
              <p:cNvPr id="8" name="TextBox 7">
                <a:extLst>
                  <a:ext uri="{FF2B5EF4-FFF2-40B4-BE49-F238E27FC236}">
                    <a16:creationId xmlns:a16="http://schemas.microsoft.com/office/drawing/2014/main" id="{97B9EE73-CB7B-AD22-2E5A-F3599A13BD70}"/>
                  </a:ext>
                </a:extLst>
              </p:cNvPr>
              <p:cNvSpPr txBox="1">
                <a:spLocks noRot="1" noChangeAspect="1" noMove="1" noResize="1" noEditPoints="1" noAdjustHandles="1" noChangeArrowheads="1" noChangeShapeType="1" noTextEdit="1"/>
              </p:cNvSpPr>
              <p:nvPr/>
            </p:nvSpPr>
            <p:spPr>
              <a:xfrm>
                <a:off x="868553" y="1264413"/>
                <a:ext cx="2739620" cy="547586"/>
              </a:xfrm>
              <a:prstGeom prst="rect">
                <a:avLst/>
              </a:prstGeom>
              <a:blipFill>
                <a:blip r:embed="rId7"/>
                <a:stretch>
                  <a:fillRect b="-20455"/>
                </a:stretch>
              </a:blipFill>
            </p:spPr>
            <p:txBody>
              <a:bodyPr/>
              <a:lstStyle/>
              <a:p>
                <a:r>
                  <a:rPr lang="en-US">
                    <a:noFill/>
                  </a:rPr>
                  <a:t> </a:t>
                </a:r>
              </a:p>
            </p:txBody>
          </p:sp>
        </mc:Fallback>
      </mc:AlternateContent>
      <p:sp>
        <p:nvSpPr>
          <p:cNvPr id="13" name="Down Arrow Callout 12">
            <a:extLst>
              <a:ext uri="{FF2B5EF4-FFF2-40B4-BE49-F238E27FC236}">
                <a16:creationId xmlns:a16="http://schemas.microsoft.com/office/drawing/2014/main" id="{6D9D5777-D7DB-3ADB-B441-D8F024A6E98F}"/>
              </a:ext>
            </a:extLst>
          </p:cNvPr>
          <p:cNvSpPr/>
          <p:nvPr/>
        </p:nvSpPr>
        <p:spPr>
          <a:xfrm>
            <a:off x="8027724" y="1346663"/>
            <a:ext cx="2728952" cy="1110138"/>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rPr>
              <a:t>dominant features at 200-400 km scales</a:t>
            </a:r>
          </a:p>
        </p:txBody>
      </p:sp>
      <p:sp>
        <p:nvSpPr>
          <p:cNvPr id="17" name="TextBox 16">
            <a:extLst>
              <a:ext uri="{FF2B5EF4-FFF2-40B4-BE49-F238E27FC236}">
                <a16:creationId xmlns:a16="http://schemas.microsoft.com/office/drawing/2014/main" id="{561E883C-456F-72E3-C607-C603843FA969}"/>
              </a:ext>
            </a:extLst>
          </p:cNvPr>
          <p:cNvSpPr txBox="1"/>
          <p:nvPr/>
        </p:nvSpPr>
        <p:spPr>
          <a:xfrm>
            <a:off x="6733309" y="4950399"/>
            <a:ext cx="4505498" cy="769441"/>
          </a:xfrm>
          <a:prstGeom prst="rect">
            <a:avLst/>
          </a:prstGeom>
          <a:noFill/>
        </p:spPr>
        <p:txBody>
          <a:bodyPr wrap="square">
            <a:spAutoFit/>
          </a:bodyPr>
          <a:lstStyle/>
          <a:p>
            <a:pPr lvl="1" algn="ctr"/>
            <a:r>
              <a:rPr lang="en-US" sz="2200" dirty="0"/>
              <a:t>Small scale energy </a:t>
            </a:r>
          </a:p>
          <a:p>
            <a:pPr lvl="1" algn="ctr"/>
            <a:r>
              <a:rPr lang="en-US" sz="2200" dirty="0"/>
              <a:t>COSMO &gt;&gt; Control &gt; Ensemble</a:t>
            </a:r>
          </a:p>
        </p:txBody>
      </p:sp>
      <p:cxnSp>
        <p:nvCxnSpPr>
          <p:cNvPr id="20" name="Straight Arrow Connector 19">
            <a:extLst>
              <a:ext uri="{FF2B5EF4-FFF2-40B4-BE49-F238E27FC236}">
                <a16:creationId xmlns:a16="http://schemas.microsoft.com/office/drawing/2014/main" id="{A3FD44E6-D315-B6FF-3132-244E6C7A2879}"/>
              </a:ext>
            </a:extLst>
          </p:cNvPr>
          <p:cNvCxnSpPr>
            <a:cxnSpLocks/>
          </p:cNvCxnSpPr>
          <p:nvPr/>
        </p:nvCxnSpPr>
        <p:spPr>
          <a:xfrm flipH="1" flipV="1">
            <a:off x="6505483" y="4549133"/>
            <a:ext cx="1288473" cy="7862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Recording Mar 28, 2023 at 11:58:41 AM">
            <a:hlinkClick r:id="" action="ppaction://media"/>
            <a:extLst>
              <a:ext uri="{FF2B5EF4-FFF2-40B4-BE49-F238E27FC236}">
                <a16:creationId xmlns:a16="http://schemas.microsoft.com/office/drawing/2014/main" id="{B63BA851-88C4-0B4E-8D92-204481017C0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66018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071A-6A15-4841-4FC1-3A8F61CC13C2}"/>
              </a:ext>
            </a:extLst>
          </p:cNvPr>
          <p:cNvSpPr>
            <a:spLocks noGrp="1"/>
          </p:cNvSpPr>
          <p:nvPr>
            <p:ph type="title"/>
          </p:nvPr>
        </p:nvSpPr>
        <p:spPr>
          <a:xfrm>
            <a:off x="838200" y="104932"/>
            <a:ext cx="10515600" cy="795518"/>
          </a:xfrm>
        </p:spPr>
        <p:txBody>
          <a:bodyPr/>
          <a:lstStyle/>
          <a:p>
            <a:pPr algn="ctr"/>
            <a:r>
              <a:rPr lang="en-US" dirty="0"/>
              <a:t>Bootstrap Confidence Intervals</a:t>
            </a:r>
          </a:p>
        </p:txBody>
      </p:sp>
      <p:sp>
        <p:nvSpPr>
          <p:cNvPr id="4" name="TextBox 3">
            <a:extLst>
              <a:ext uri="{FF2B5EF4-FFF2-40B4-BE49-F238E27FC236}">
                <a16:creationId xmlns:a16="http://schemas.microsoft.com/office/drawing/2014/main" id="{485DFA8B-98EE-CDBF-3FA0-7D634FA45D15}"/>
              </a:ext>
            </a:extLst>
          </p:cNvPr>
          <p:cNvSpPr txBox="1"/>
          <p:nvPr/>
        </p:nvSpPr>
        <p:spPr>
          <a:xfrm>
            <a:off x="238082" y="915331"/>
            <a:ext cx="5386225" cy="4154984"/>
          </a:xfrm>
          <a:prstGeom prst="rect">
            <a:avLst/>
          </a:prstGeom>
          <a:noFill/>
        </p:spPr>
        <p:txBody>
          <a:bodyPr wrap="square">
            <a:spAutoFit/>
          </a:bodyPr>
          <a:lstStyle/>
          <a:p>
            <a:pPr marL="342900" indent="-342900">
              <a:buAutoNum type="arabicPeriod"/>
            </a:pPr>
            <a:r>
              <a:rPr lang="en-CA" sz="2400" dirty="0">
                <a:effectLst/>
                <a:latin typeface="Helvetica" pitchFamily="2" charset="0"/>
              </a:rPr>
              <a:t>re-sampling allowing </a:t>
            </a:r>
            <a:r>
              <a:rPr lang="en-CA" sz="2400" dirty="0">
                <a:latin typeface="Helvetica" pitchFamily="2" charset="0"/>
              </a:rPr>
              <a:t>repetition </a:t>
            </a:r>
            <a:r>
              <a:rPr lang="en-CA" sz="2400" dirty="0">
                <a:effectLst/>
                <a:latin typeface="Helvetica" pitchFamily="2" charset="0"/>
              </a:rPr>
              <a:t>is performed on the 50 case studies</a:t>
            </a:r>
            <a:r>
              <a:rPr lang="en-CA" sz="2400" dirty="0">
                <a:solidFill>
                  <a:schemeClr val="accent6"/>
                </a:solidFill>
                <a:effectLst/>
                <a:latin typeface="Helvetica" pitchFamily="2" charset="0"/>
              </a:rPr>
              <a:t>*</a:t>
            </a:r>
          </a:p>
          <a:p>
            <a:pPr marL="342900" indent="-342900">
              <a:buAutoNum type="arabicPeriod"/>
            </a:pPr>
            <a:r>
              <a:rPr lang="en-CA" sz="2400" dirty="0">
                <a:effectLst/>
                <a:latin typeface="Helvetica" pitchFamily="2" charset="0"/>
              </a:rPr>
              <a:t>for each re-sample the aggregated scores are evaluated (from the atomic stats) as described </a:t>
            </a:r>
            <a:r>
              <a:rPr lang="en-CA" sz="2400" dirty="0">
                <a:latin typeface="Helvetica" pitchFamily="2" charset="0"/>
              </a:rPr>
              <a:t>before.</a:t>
            </a:r>
            <a:endParaRPr lang="en-CA" sz="2400" dirty="0">
              <a:effectLst/>
              <a:latin typeface="Helvetica" pitchFamily="2" charset="0"/>
            </a:endParaRPr>
          </a:p>
          <a:p>
            <a:pPr marL="342900" indent="-342900">
              <a:buAutoNum type="arabicPeriod"/>
            </a:pPr>
            <a:r>
              <a:rPr lang="en-CA" sz="2400" dirty="0">
                <a:latin typeface="Helvetica" pitchFamily="2" charset="0"/>
              </a:rPr>
              <a:t>we obtain 1000 </a:t>
            </a:r>
            <a:r>
              <a:rPr lang="en-CA" sz="2400" u="sng" dirty="0">
                <a:latin typeface="Helvetica" pitchFamily="2" charset="0"/>
              </a:rPr>
              <a:t>aggregated</a:t>
            </a:r>
            <a:r>
              <a:rPr lang="en-CA" sz="2400" dirty="0">
                <a:latin typeface="Helvetica" pitchFamily="2" charset="0"/>
              </a:rPr>
              <a:t> scores, for 1000 resamples.</a:t>
            </a:r>
            <a:endParaRPr lang="en-CA" sz="2400" dirty="0">
              <a:effectLst/>
              <a:latin typeface="Helvetica" pitchFamily="2" charset="0"/>
            </a:endParaRPr>
          </a:p>
          <a:p>
            <a:pPr marL="342900" indent="-342900">
              <a:buAutoNum type="arabicPeriod"/>
            </a:pPr>
            <a:r>
              <a:rPr lang="en-CA" sz="2400" dirty="0">
                <a:effectLst/>
                <a:latin typeface="Helvetica" pitchFamily="2" charset="0"/>
              </a:rPr>
              <a:t>the 90% confidence interval is estimated from the 5% and 95% </a:t>
            </a:r>
            <a:r>
              <a:rPr lang="en-CA" sz="2400" dirty="0">
                <a:latin typeface="Helvetica" pitchFamily="2" charset="0"/>
              </a:rPr>
              <a:t>qua</a:t>
            </a:r>
            <a:r>
              <a:rPr lang="en-CA" sz="2400" dirty="0">
                <a:effectLst/>
                <a:latin typeface="Helvetica" pitchFamily="2" charset="0"/>
              </a:rPr>
              <a:t>ntiles of the aggregated scores from the 1000 re-samples. </a:t>
            </a:r>
          </a:p>
        </p:txBody>
      </p:sp>
      <p:grpSp>
        <p:nvGrpSpPr>
          <p:cNvPr id="3" name="Group 2">
            <a:extLst>
              <a:ext uri="{FF2B5EF4-FFF2-40B4-BE49-F238E27FC236}">
                <a16:creationId xmlns:a16="http://schemas.microsoft.com/office/drawing/2014/main" id="{A7883044-29E5-B2C1-9116-1231932ECA1A}"/>
              </a:ext>
            </a:extLst>
          </p:cNvPr>
          <p:cNvGrpSpPr/>
          <p:nvPr/>
        </p:nvGrpSpPr>
        <p:grpSpPr>
          <a:xfrm>
            <a:off x="6610123" y="1035265"/>
            <a:ext cx="4729437" cy="4160886"/>
            <a:chOff x="5725778" y="970844"/>
            <a:chExt cx="6228140" cy="5820436"/>
          </a:xfrm>
        </p:grpSpPr>
        <p:pic>
          <p:nvPicPr>
            <p:cNvPr id="12" name="Picture 11" descr="A picture containing toy, LEGO, doll&#10;&#10;Description automatically generated">
              <a:extLst>
                <a:ext uri="{FF2B5EF4-FFF2-40B4-BE49-F238E27FC236}">
                  <a16:creationId xmlns:a16="http://schemas.microsoft.com/office/drawing/2014/main" id="{BBF8D358-9DD3-C32D-8CCF-5C6945E5F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114" y="1410570"/>
              <a:ext cx="793639" cy="1122915"/>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id="{B5458257-1A83-BC40-1C58-70D47C47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778" y="1431092"/>
              <a:ext cx="842186" cy="1122915"/>
            </a:xfrm>
            <a:prstGeom prst="rect">
              <a:avLst/>
            </a:prstGeom>
          </p:spPr>
        </p:pic>
        <p:pic>
          <p:nvPicPr>
            <p:cNvPr id="23" name="Picture 22" descr="A picture containing toy&#10;&#10;Description automatically generated">
              <a:extLst>
                <a:ext uri="{FF2B5EF4-FFF2-40B4-BE49-F238E27FC236}">
                  <a16:creationId xmlns:a16="http://schemas.microsoft.com/office/drawing/2014/main" id="{CD13A91B-98AD-882B-58C5-6703C7BB7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909" y="1365412"/>
              <a:ext cx="667701" cy="1143437"/>
            </a:xfrm>
            <a:prstGeom prst="rect">
              <a:avLst/>
            </a:prstGeom>
          </p:spPr>
        </p:pic>
        <p:pic>
          <p:nvPicPr>
            <p:cNvPr id="24" name="Picture 23" descr="A picture containing toy, automaton&#10;&#10;Description automatically generated">
              <a:extLst>
                <a:ext uri="{FF2B5EF4-FFF2-40B4-BE49-F238E27FC236}">
                  <a16:creationId xmlns:a16="http://schemas.microsoft.com/office/drawing/2014/main" id="{6AFF1FBD-4A74-DEE9-9440-D5BFAB1D0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2270" y="1442833"/>
              <a:ext cx="802667" cy="1120000"/>
            </a:xfrm>
            <a:prstGeom prst="rect">
              <a:avLst/>
            </a:prstGeom>
          </p:spPr>
        </p:pic>
        <p:pic>
          <p:nvPicPr>
            <p:cNvPr id="25" name="Picture 24" descr="A picture containing toy, LEGO, indoor&#10;&#10;Description automatically generated">
              <a:extLst>
                <a:ext uri="{FF2B5EF4-FFF2-40B4-BE49-F238E27FC236}">
                  <a16:creationId xmlns:a16="http://schemas.microsoft.com/office/drawing/2014/main" id="{C04F841B-69E8-AB19-79AE-66B329E7E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4841" y="1410570"/>
              <a:ext cx="723694" cy="1143437"/>
            </a:xfrm>
            <a:prstGeom prst="rect">
              <a:avLst/>
            </a:prstGeom>
          </p:spPr>
        </p:pic>
        <p:pic>
          <p:nvPicPr>
            <p:cNvPr id="27" name="Picture 26" descr="A toy figurine of a person&#10;&#10;Description automatically generated with low confidence">
              <a:extLst>
                <a:ext uri="{FF2B5EF4-FFF2-40B4-BE49-F238E27FC236}">
                  <a16:creationId xmlns:a16="http://schemas.microsoft.com/office/drawing/2014/main" id="{E3D47BCD-6083-4A14-B4E5-530EBBFB97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844" y="1351558"/>
              <a:ext cx="703213" cy="1143437"/>
            </a:xfrm>
            <a:prstGeom prst="rect">
              <a:avLst/>
            </a:prstGeom>
          </p:spPr>
        </p:pic>
        <p:pic>
          <p:nvPicPr>
            <p:cNvPr id="29" name="Picture 28" descr="A picture containing LEGO, toy&#10;&#10;Description automatically generated">
              <a:extLst>
                <a:ext uri="{FF2B5EF4-FFF2-40B4-BE49-F238E27FC236}">
                  <a16:creationId xmlns:a16="http://schemas.microsoft.com/office/drawing/2014/main" id="{B46CD06B-CF3B-A0FC-8502-56C224C01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2186" y="1452663"/>
              <a:ext cx="682650" cy="1143438"/>
            </a:xfrm>
            <a:prstGeom prst="rect">
              <a:avLst/>
            </a:prstGeom>
          </p:spPr>
        </p:pic>
        <p:pic>
          <p:nvPicPr>
            <p:cNvPr id="31" name="Picture 30" descr="A picture containing toy, LEGO&#10;&#10;Description automatically generated">
              <a:extLst>
                <a:ext uri="{FF2B5EF4-FFF2-40B4-BE49-F238E27FC236}">
                  <a16:creationId xmlns:a16="http://schemas.microsoft.com/office/drawing/2014/main" id="{0A42E325-0E05-063A-4065-80B0F5511F0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50079" y="1383918"/>
              <a:ext cx="703213" cy="1178915"/>
            </a:xfrm>
            <a:prstGeom prst="rect">
              <a:avLst/>
            </a:prstGeom>
          </p:spPr>
        </p:pic>
        <p:sp>
          <p:nvSpPr>
            <p:cNvPr id="33" name="Rectangle 32">
              <a:extLst>
                <a:ext uri="{FF2B5EF4-FFF2-40B4-BE49-F238E27FC236}">
                  <a16:creationId xmlns:a16="http://schemas.microsoft.com/office/drawing/2014/main" id="{C8F79F51-4BCE-4B4F-127A-E7CAE6A422B2}"/>
                </a:ext>
              </a:extLst>
            </p:cNvPr>
            <p:cNvSpPr/>
            <p:nvPr/>
          </p:nvSpPr>
          <p:spPr>
            <a:xfrm>
              <a:off x="5725778" y="970845"/>
              <a:ext cx="6228140" cy="1704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5" name="TextBox 34">
              <a:extLst>
                <a:ext uri="{FF2B5EF4-FFF2-40B4-BE49-F238E27FC236}">
                  <a16:creationId xmlns:a16="http://schemas.microsoft.com/office/drawing/2014/main" id="{9D8E645F-7846-22FA-2638-8672562DFB18}"/>
                </a:ext>
              </a:extLst>
            </p:cNvPr>
            <p:cNvSpPr txBox="1"/>
            <p:nvPr/>
          </p:nvSpPr>
          <p:spPr>
            <a:xfrm>
              <a:off x="5959517" y="970844"/>
              <a:ext cx="5785007" cy="369332"/>
            </a:xfrm>
            <a:prstGeom prst="rect">
              <a:avLst/>
            </a:prstGeom>
            <a:noFill/>
          </p:spPr>
          <p:txBody>
            <a:bodyPr wrap="square" rtlCol="0">
              <a:spAutoFit/>
            </a:bodyPr>
            <a:lstStyle/>
            <a:p>
              <a:pPr algn="ctr"/>
              <a:r>
                <a:rPr lang="en-US" b="1" dirty="0"/>
                <a:t>ORIGINAL SAMPLE -&gt; AGGREGATED SCORE </a:t>
              </a:r>
            </a:p>
          </p:txBody>
        </p:sp>
        <p:cxnSp>
          <p:nvCxnSpPr>
            <p:cNvPr id="37" name="Straight Arrow Connector 36">
              <a:extLst>
                <a:ext uri="{FF2B5EF4-FFF2-40B4-BE49-F238E27FC236}">
                  <a16:creationId xmlns:a16="http://schemas.microsoft.com/office/drawing/2014/main" id="{12CFE1E8-D44F-F084-DCE8-2878CE238C4D}"/>
                </a:ext>
              </a:extLst>
            </p:cNvPr>
            <p:cNvCxnSpPr>
              <a:cxnSpLocks/>
            </p:cNvCxnSpPr>
            <p:nvPr/>
          </p:nvCxnSpPr>
          <p:spPr>
            <a:xfrm>
              <a:off x="9503625" y="2668540"/>
              <a:ext cx="4213" cy="4122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BB035FB0-1FFC-E645-BC9D-99EDF6C4DBD8}"/>
              </a:ext>
            </a:extLst>
          </p:cNvPr>
          <p:cNvGrpSpPr/>
          <p:nvPr/>
        </p:nvGrpSpPr>
        <p:grpSpPr>
          <a:xfrm>
            <a:off x="5589663" y="2468917"/>
            <a:ext cx="4794883" cy="2727234"/>
            <a:chOff x="5589663" y="2468917"/>
            <a:chExt cx="4794883" cy="2727234"/>
          </a:xfrm>
        </p:grpSpPr>
        <p:sp>
          <p:nvSpPr>
            <p:cNvPr id="14" name="Rectangle 13">
              <a:extLst>
                <a:ext uri="{FF2B5EF4-FFF2-40B4-BE49-F238E27FC236}">
                  <a16:creationId xmlns:a16="http://schemas.microsoft.com/office/drawing/2014/main" id="{A3AA58BD-0334-AA38-3D0A-28DEDE883047}"/>
                </a:ext>
              </a:extLst>
            </p:cNvPr>
            <p:cNvSpPr/>
            <p:nvPr/>
          </p:nvSpPr>
          <p:spPr>
            <a:xfrm>
              <a:off x="5589663" y="2468917"/>
              <a:ext cx="4794883" cy="133818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EAEA70CB-7E48-F4C7-DB2C-28A35AA74A15}"/>
                </a:ext>
              </a:extLst>
            </p:cNvPr>
            <p:cNvSpPr txBox="1"/>
            <p:nvPr/>
          </p:nvSpPr>
          <p:spPr>
            <a:xfrm>
              <a:off x="5683033" y="2481987"/>
              <a:ext cx="4453726" cy="369332"/>
            </a:xfrm>
            <a:prstGeom prst="rect">
              <a:avLst/>
            </a:prstGeom>
            <a:noFill/>
            <a:ln>
              <a:noFill/>
            </a:ln>
          </p:spPr>
          <p:txBody>
            <a:bodyPr wrap="square" rtlCol="0">
              <a:spAutoFit/>
            </a:bodyPr>
            <a:lstStyle/>
            <a:p>
              <a:pPr algn="ctr"/>
              <a:r>
                <a:rPr lang="en-US" b="1" dirty="0"/>
                <a:t>1</a:t>
              </a:r>
              <a:r>
                <a:rPr lang="en-US" b="1" baseline="30000" dirty="0"/>
                <a:t>st</a:t>
              </a:r>
              <a:r>
                <a:rPr lang="en-US" b="1" dirty="0"/>
                <a:t> RE-SAMPLE -&gt; AGGREGATED SCORE </a:t>
              </a:r>
            </a:p>
          </p:txBody>
        </p:sp>
        <p:cxnSp>
          <p:nvCxnSpPr>
            <p:cNvPr id="16" name="Straight Arrow Connector 15">
              <a:extLst>
                <a:ext uri="{FF2B5EF4-FFF2-40B4-BE49-F238E27FC236}">
                  <a16:creationId xmlns:a16="http://schemas.microsoft.com/office/drawing/2014/main" id="{D9CD5F69-F7A9-D70D-92EA-4C28FFA0816A}"/>
                </a:ext>
              </a:extLst>
            </p:cNvPr>
            <p:cNvCxnSpPr>
              <a:cxnSpLocks/>
            </p:cNvCxnSpPr>
            <p:nvPr/>
          </p:nvCxnSpPr>
          <p:spPr>
            <a:xfrm>
              <a:off x="9291758" y="3801663"/>
              <a:ext cx="0" cy="13944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toy, LEGO, doll&#10;&#10;Description automatically generated">
              <a:extLst>
                <a:ext uri="{FF2B5EF4-FFF2-40B4-BE49-F238E27FC236}">
                  <a16:creationId xmlns:a16="http://schemas.microsoft.com/office/drawing/2014/main" id="{6F220714-BE73-DA6E-8F06-64A11B7DC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813" y="2775795"/>
              <a:ext cx="611002" cy="881525"/>
            </a:xfrm>
            <a:prstGeom prst="rect">
              <a:avLst/>
            </a:prstGeom>
            <a:ln>
              <a:noFill/>
            </a:ln>
          </p:spPr>
        </p:pic>
        <p:pic>
          <p:nvPicPr>
            <p:cNvPr id="7" name="Picture 6" descr="A picture containing toy, doll&#10;&#10;Description automatically generated">
              <a:extLst>
                <a:ext uri="{FF2B5EF4-FFF2-40B4-BE49-F238E27FC236}">
                  <a16:creationId xmlns:a16="http://schemas.microsoft.com/office/drawing/2014/main" id="{E0B4F266-C2C2-377C-08B2-04F84E12EE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3501" y="2789349"/>
              <a:ext cx="648377" cy="881525"/>
            </a:xfrm>
            <a:prstGeom prst="rect">
              <a:avLst/>
            </a:prstGeom>
            <a:ln>
              <a:noFill/>
            </a:ln>
          </p:spPr>
        </p:pic>
        <p:pic>
          <p:nvPicPr>
            <p:cNvPr id="8" name="Picture 7" descr="A picture containing toy&#10;&#10;Description automatically generated">
              <a:extLst>
                <a:ext uri="{FF2B5EF4-FFF2-40B4-BE49-F238E27FC236}">
                  <a16:creationId xmlns:a16="http://schemas.microsoft.com/office/drawing/2014/main" id="{DC0D4215-6830-237B-00B1-74E91A5A97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1587" y="2778665"/>
              <a:ext cx="514046" cy="897635"/>
            </a:xfrm>
            <a:prstGeom prst="rect">
              <a:avLst/>
            </a:prstGeom>
            <a:ln>
              <a:noFill/>
            </a:ln>
          </p:spPr>
        </p:pic>
        <p:pic>
          <p:nvPicPr>
            <p:cNvPr id="9" name="Picture 8" descr="A picture containing toy, automaton&#10;&#10;Description automatically generated">
              <a:extLst>
                <a:ext uri="{FF2B5EF4-FFF2-40B4-BE49-F238E27FC236}">
                  <a16:creationId xmlns:a16="http://schemas.microsoft.com/office/drawing/2014/main" id="{E0A85983-4C8C-BB65-E2C7-47FC8C9382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3278" y="2839443"/>
              <a:ext cx="617952" cy="879237"/>
            </a:xfrm>
            <a:prstGeom prst="rect">
              <a:avLst/>
            </a:prstGeom>
            <a:ln>
              <a:noFill/>
            </a:ln>
          </p:spPr>
        </p:pic>
        <p:pic>
          <p:nvPicPr>
            <p:cNvPr id="10" name="Picture 9" descr="A picture containing toy, LEGO, indoor&#10;&#10;Description automatically generated">
              <a:extLst>
                <a:ext uri="{FF2B5EF4-FFF2-40B4-BE49-F238E27FC236}">
                  <a16:creationId xmlns:a16="http://schemas.microsoft.com/office/drawing/2014/main" id="{46012BA7-5EB2-FC12-1613-FF28D14D27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021" y="2773360"/>
              <a:ext cx="557153" cy="897635"/>
            </a:xfrm>
            <a:prstGeom prst="rect">
              <a:avLst/>
            </a:prstGeom>
            <a:ln>
              <a:noFill/>
            </a:ln>
          </p:spPr>
        </p:pic>
        <p:pic>
          <p:nvPicPr>
            <p:cNvPr id="11" name="Picture 10" descr="A toy figurine of a person&#10;&#10;Description automatically generated with low confidence">
              <a:extLst>
                <a:ext uri="{FF2B5EF4-FFF2-40B4-BE49-F238E27FC236}">
                  <a16:creationId xmlns:a16="http://schemas.microsoft.com/office/drawing/2014/main" id="{A5ABD6B1-3C00-DD3A-AADA-1A8EFA4B9E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28943" y="2767789"/>
              <a:ext cx="541385" cy="897635"/>
            </a:xfrm>
            <a:prstGeom prst="rect">
              <a:avLst/>
            </a:prstGeom>
            <a:ln>
              <a:noFill/>
            </a:ln>
          </p:spPr>
        </p:pic>
        <p:pic>
          <p:nvPicPr>
            <p:cNvPr id="13" name="Picture 12" descr="A picture containing toy, LEGO&#10;&#10;Description automatically generated">
              <a:extLst>
                <a:ext uri="{FF2B5EF4-FFF2-40B4-BE49-F238E27FC236}">
                  <a16:creationId xmlns:a16="http://schemas.microsoft.com/office/drawing/2014/main" id="{DFD4BFBC-ED45-4FB6-DBF0-54ECC37BD6B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8915" r="28915" b="12644"/>
            <a:stretch/>
          </p:blipFill>
          <p:spPr>
            <a:xfrm>
              <a:off x="9722210" y="2753863"/>
              <a:ext cx="541385" cy="925487"/>
            </a:xfrm>
            <a:prstGeom prst="rect">
              <a:avLst/>
            </a:prstGeom>
            <a:ln>
              <a:noFill/>
            </a:ln>
          </p:spPr>
        </p:pic>
        <p:pic>
          <p:nvPicPr>
            <p:cNvPr id="17" name="Picture 16" descr="A picture containing toy, automaton&#10;&#10;Description automatically generated">
              <a:extLst>
                <a:ext uri="{FF2B5EF4-FFF2-40B4-BE49-F238E27FC236}">
                  <a16:creationId xmlns:a16="http://schemas.microsoft.com/office/drawing/2014/main" id="{F3FA25E0-88A6-E945-0395-CE009843F4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00489" y="2830226"/>
              <a:ext cx="617952" cy="879237"/>
            </a:xfrm>
            <a:prstGeom prst="rect">
              <a:avLst/>
            </a:prstGeom>
            <a:ln>
              <a:noFill/>
            </a:ln>
          </p:spPr>
        </p:pic>
      </p:grpSp>
      <p:grpSp>
        <p:nvGrpSpPr>
          <p:cNvPr id="56" name="Group 55">
            <a:extLst>
              <a:ext uri="{FF2B5EF4-FFF2-40B4-BE49-F238E27FC236}">
                <a16:creationId xmlns:a16="http://schemas.microsoft.com/office/drawing/2014/main" id="{3FCE8904-06E0-0C72-5A99-A8271D70C633}"/>
              </a:ext>
            </a:extLst>
          </p:cNvPr>
          <p:cNvGrpSpPr/>
          <p:nvPr/>
        </p:nvGrpSpPr>
        <p:grpSpPr>
          <a:xfrm>
            <a:off x="7191684" y="2783429"/>
            <a:ext cx="4729437" cy="2395469"/>
            <a:chOff x="7226190" y="2800682"/>
            <a:chExt cx="4729437" cy="2395469"/>
          </a:xfrm>
        </p:grpSpPr>
        <p:sp>
          <p:nvSpPr>
            <p:cNvPr id="41" name="Rectangle 40">
              <a:extLst>
                <a:ext uri="{FF2B5EF4-FFF2-40B4-BE49-F238E27FC236}">
                  <a16:creationId xmlns:a16="http://schemas.microsoft.com/office/drawing/2014/main" id="{2B358C6D-1829-7525-F128-A5B3ED06653D}"/>
                </a:ext>
              </a:extLst>
            </p:cNvPr>
            <p:cNvSpPr/>
            <p:nvPr/>
          </p:nvSpPr>
          <p:spPr>
            <a:xfrm>
              <a:off x="7226190" y="2800683"/>
              <a:ext cx="4729437" cy="126336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42" name="Picture 41" descr="A picture containing toy&#10;&#10;Description automatically generated">
              <a:extLst>
                <a:ext uri="{FF2B5EF4-FFF2-40B4-BE49-F238E27FC236}">
                  <a16:creationId xmlns:a16="http://schemas.microsoft.com/office/drawing/2014/main" id="{0C69BACB-2171-5945-81BB-8BFC705DFD5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72606" y="3115936"/>
              <a:ext cx="507029" cy="847451"/>
            </a:xfrm>
            <a:prstGeom prst="rect">
              <a:avLst/>
            </a:prstGeom>
          </p:spPr>
        </p:pic>
        <p:pic>
          <p:nvPicPr>
            <p:cNvPr id="45" name="Picture 44" descr="A picture containing toy, automaton&#10;&#10;Description automatically generated">
              <a:extLst>
                <a:ext uri="{FF2B5EF4-FFF2-40B4-BE49-F238E27FC236}">
                  <a16:creationId xmlns:a16="http://schemas.microsoft.com/office/drawing/2014/main" id="{AF69DA93-E16E-96A9-852A-799B792271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56744" y="3150493"/>
              <a:ext cx="609518" cy="830081"/>
            </a:xfrm>
            <a:prstGeom prst="rect">
              <a:avLst/>
            </a:prstGeom>
          </p:spPr>
        </p:pic>
        <p:pic>
          <p:nvPicPr>
            <p:cNvPr id="46" name="Picture 45" descr="A picture containing toy, LEGO, indoor&#10;&#10;Description automatically generated">
              <a:extLst>
                <a:ext uri="{FF2B5EF4-FFF2-40B4-BE49-F238E27FC236}">
                  <a16:creationId xmlns:a16="http://schemas.microsoft.com/office/drawing/2014/main" id="{14C5ED28-DBD1-904D-2933-3AB690890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953" y="3126582"/>
              <a:ext cx="549549" cy="847451"/>
            </a:xfrm>
            <a:prstGeom prst="rect">
              <a:avLst/>
            </a:prstGeom>
          </p:spPr>
        </p:pic>
        <p:pic>
          <p:nvPicPr>
            <p:cNvPr id="47" name="Picture 46" descr="A toy figurine of a person&#10;&#10;Description automatically generated with low confidence">
              <a:extLst>
                <a:ext uri="{FF2B5EF4-FFF2-40B4-BE49-F238E27FC236}">
                  <a16:creationId xmlns:a16="http://schemas.microsoft.com/office/drawing/2014/main" id="{10CB0B5E-144D-D201-0787-9D86BE2CA02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36040" y="3101923"/>
              <a:ext cx="533996" cy="847451"/>
            </a:xfrm>
            <a:prstGeom prst="rect">
              <a:avLst/>
            </a:prstGeom>
          </p:spPr>
        </p:pic>
        <p:pic>
          <p:nvPicPr>
            <p:cNvPr id="48" name="Picture 47" descr="A picture containing LEGO, toy&#10;&#10;Description automatically generated">
              <a:extLst>
                <a:ext uri="{FF2B5EF4-FFF2-40B4-BE49-F238E27FC236}">
                  <a16:creationId xmlns:a16="http://schemas.microsoft.com/office/drawing/2014/main" id="{4C5BA797-C262-47B5-3CD5-052840722A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64072" y="3157780"/>
              <a:ext cx="518381" cy="847453"/>
            </a:xfrm>
            <a:prstGeom prst="rect">
              <a:avLst/>
            </a:prstGeom>
          </p:spPr>
        </p:pic>
        <p:pic>
          <p:nvPicPr>
            <p:cNvPr id="50" name="Picture 49" descr="A picture containing toy, LEGO&#10;&#10;Description automatically generated">
              <a:extLst>
                <a:ext uri="{FF2B5EF4-FFF2-40B4-BE49-F238E27FC236}">
                  <a16:creationId xmlns:a16="http://schemas.microsoft.com/office/drawing/2014/main" id="{579AA1ED-6BB0-E4FE-76DA-7CF825E830B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8915" r="28915" b="12644"/>
            <a:stretch/>
          </p:blipFill>
          <p:spPr>
            <a:xfrm>
              <a:off x="7908559" y="3074439"/>
              <a:ext cx="533996" cy="873745"/>
            </a:xfrm>
            <a:prstGeom prst="rect">
              <a:avLst/>
            </a:prstGeom>
          </p:spPr>
        </p:pic>
        <p:sp>
          <p:nvSpPr>
            <p:cNvPr id="51" name="TextBox 50">
              <a:extLst>
                <a:ext uri="{FF2B5EF4-FFF2-40B4-BE49-F238E27FC236}">
                  <a16:creationId xmlns:a16="http://schemas.microsoft.com/office/drawing/2014/main" id="{C5344FC1-186F-BEA9-65AE-693AA89120C7}"/>
                </a:ext>
              </a:extLst>
            </p:cNvPr>
            <p:cNvSpPr txBox="1"/>
            <p:nvPr/>
          </p:nvSpPr>
          <p:spPr>
            <a:xfrm>
              <a:off x="7420936" y="2800682"/>
              <a:ext cx="4392937" cy="382903"/>
            </a:xfrm>
            <a:prstGeom prst="rect">
              <a:avLst/>
            </a:prstGeom>
            <a:noFill/>
          </p:spPr>
          <p:txBody>
            <a:bodyPr wrap="square" rtlCol="0">
              <a:spAutoFit/>
            </a:bodyPr>
            <a:lstStyle/>
            <a:p>
              <a:pPr algn="ctr"/>
              <a:r>
                <a:rPr lang="en-US" b="1" dirty="0">
                  <a:solidFill>
                    <a:srgbClr val="FF0000"/>
                  </a:solidFill>
                </a:rPr>
                <a:t>2</a:t>
              </a:r>
              <a:r>
                <a:rPr lang="en-US" b="1" baseline="30000" dirty="0">
                  <a:solidFill>
                    <a:srgbClr val="FF0000"/>
                  </a:solidFill>
                </a:rPr>
                <a:t>nd</a:t>
              </a:r>
              <a:r>
                <a:rPr lang="en-US" b="1" dirty="0">
                  <a:solidFill>
                    <a:srgbClr val="FF0000"/>
                  </a:solidFill>
                </a:rPr>
                <a:t> RE-SAMPLE -&gt; AGGREGATED SCORE </a:t>
              </a:r>
            </a:p>
          </p:txBody>
        </p:sp>
        <p:cxnSp>
          <p:nvCxnSpPr>
            <p:cNvPr id="52" name="Straight Arrow Connector 51">
              <a:extLst>
                <a:ext uri="{FF2B5EF4-FFF2-40B4-BE49-F238E27FC236}">
                  <a16:creationId xmlns:a16="http://schemas.microsoft.com/office/drawing/2014/main" id="{DF764394-86DF-9485-AEDF-38509D6CA870}"/>
                </a:ext>
              </a:extLst>
            </p:cNvPr>
            <p:cNvCxnSpPr>
              <a:cxnSpLocks/>
            </p:cNvCxnSpPr>
            <p:nvPr/>
          </p:nvCxnSpPr>
          <p:spPr>
            <a:xfrm>
              <a:off x="9905176" y="4042930"/>
              <a:ext cx="0" cy="1153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descr="A picture containing LEGO, toy&#10;&#10;Description automatically generated">
              <a:extLst>
                <a:ext uri="{FF2B5EF4-FFF2-40B4-BE49-F238E27FC236}">
                  <a16:creationId xmlns:a16="http://schemas.microsoft.com/office/drawing/2014/main" id="{83DB8575-BF57-D97E-B1D6-643E5DB314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759312" y="3157033"/>
              <a:ext cx="518381" cy="847453"/>
            </a:xfrm>
            <a:prstGeom prst="rect">
              <a:avLst/>
            </a:prstGeom>
          </p:spPr>
        </p:pic>
        <p:pic>
          <p:nvPicPr>
            <p:cNvPr id="54" name="Picture 53" descr="A picture containing toy, LEGO&#10;&#10;Description automatically generated">
              <a:extLst>
                <a:ext uri="{FF2B5EF4-FFF2-40B4-BE49-F238E27FC236}">
                  <a16:creationId xmlns:a16="http://schemas.microsoft.com/office/drawing/2014/main" id="{574A2B98-D63F-8A56-C979-AC59B59522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8915" r="28915" b="12644"/>
            <a:stretch/>
          </p:blipFill>
          <p:spPr>
            <a:xfrm>
              <a:off x="8523956" y="3093516"/>
              <a:ext cx="533996" cy="873745"/>
            </a:xfrm>
            <a:prstGeom prst="rect">
              <a:avLst/>
            </a:prstGeom>
          </p:spPr>
        </p:pic>
      </p:grpSp>
      <p:grpSp>
        <p:nvGrpSpPr>
          <p:cNvPr id="20" name="Group 19">
            <a:extLst>
              <a:ext uri="{FF2B5EF4-FFF2-40B4-BE49-F238E27FC236}">
                <a16:creationId xmlns:a16="http://schemas.microsoft.com/office/drawing/2014/main" id="{D6849833-5977-1922-D8FA-BEEDC6EA4009}"/>
              </a:ext>
            </a:extLst>
          </p:cNvPr>
          <p:cNvGrpSpPr/>
          <p:nvPr/>
        </p:nvGrpSpPr>
        <p:grpSpPr>
          <a:xfrm>
            <a:off x="6802995" y="3113690"/>
            <a:ext cx="4729437" cy="2082461"/>
            <a:chOff x="6610123" y="1035266"/>
            <a:chExt cx="4729437" cy="2082461"/>
          </a:xfrm>
        </p:grpSpPr>
        <p:sp>
          <p:nvSpPr>
            <p:cNvPr id="21" name="Rectangle 20">
              <a:extLst>
                <a:ext uri="{FF2B5EF4-FFF2-40B4-BE49-F238E27FC236}">
                  <a16:creationId xmlns:a16="http://schemas.microsoft.com/office/drawing/2014/main" id="{508FB9EC-B2F8-CA20-5959-14ECCAC764EC}"/>
                </a:ext>
              </a:extLst>
            </p:cNvPr>
            <p:cNvSpPr/>
            <p:nvPr/>
          </p:nvSpPr>
          <p:spPr>
            <a:xfrm>
              <a:off x="6610123" y="1035266"/>
              <a:ext cx="4729437" cy="121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22" name="TextBox 21">
              <a:extLst>
                <a:ext uri="{FF2B5EF4-FFF2-40B4-BE49-F238E27FC236}">
                  <a16:creationId xmlns:a16="http://schemas.microsoft.com/office/drawing/2014/main" id="{FC1FD33E-61DD-EA80-1C68-CBF8C3E8820E}"/>
                </a:ext>
              </a:extLst>
            </p:cNvPr>
            <p:cNvSpPr txBox="1"/>
            <p:nvPr/>
          </p:nvSpPr>
          <p:spPr>
            <a:xfrm>
              <a:off x="6793733" y="1040059"/>
              <a:ext cx="4392937" cy="369332"/>
            </a:xfrm>
            <a:prstGeom prst="rect">
              <a:avLst/>
            </a:prstGeom>
            <a:noFill/>
          </p:spPr>
          <p:txBody>
            <a:bodyPr wrap="square" rtlCol="0">
              <a:spAutoFit/>
            </a:bodyPr>
            <a:lstStyle/>
            <a:p>
              <a:pPr algn="ctr"/>
              <a:r>
                <a:rPr lang="en-US" b="1" dirty="0">
                  <a:solidFill>
                    <a:schemeClr val="accent1"/>
                  </a:solidFill>
                </a:rPr>
                <a:t>3</a:t>
              </a:r>
              <a:r>
                <a:rPr lang="en-US" b="1" baseline="30000" dirty="0">
                  <a:solidFill>
                    <a:schemeClr val="accent1"/>
                  </a:solidFill>
                </a:rPr>
                <a:t>rd</a:t>
              </a:r>
              <a:r>
                <a:rPr lang="en-US" b="1" dirty="0">
                  <a:solidFill>
                    <a:schemeClr val="accent1"/>
                  </a:solidFill>
                </a:rPr>
                <a:t> RE-SAMPLE -&gt; AGGREGATED SCORE </a:t>
              </a:r>
            </a:p>
          </p:txBody>
        </p:sp>
        <p:cxnSp>
          <p:nvCxnSpPr>
            <p:cNvPr id="26" name="Straight Arrow Connector 25">
              <a:extLst>
                <a:ext uri="{FF2B5EF4-FFF2-40B4-BE49-F238E27FC236}">
                  <a16:creationId xmlns:a16="http://schemas.microsoft.com/office/drawing/2014/main" id="{55D78CFF-5A74-AB90-0066-97AB194A0311}"/>
                </a:ext>
              </a:extLst>
            </p:cNvPr>
            <p:cNvCxnSpPr>
              <a:cxnSpLocks/>
            </p:cNvCxnSpPr>
            <p:nvPr/>
          </p:nvCxnSpPr>
          <p:spPr>
            <a:xfrm>
              <a:off x="9478891" y="2248906"/>
              <a:ext cx="0" cy="86882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A picture containing toy, LEGO, doll&#10;&#10;Description automatically generated">
              <a:extLst>
                <a:ext uri="{FF2B5EF4-FFF2-40B4-BE49-F238E27FC236}">
                  <a16:creationId xmlns:a16="http://schemas.microsoft.com/office/drawing/2014/main" id="{4DC7E3E9-4002-7B19-EE5F-37B246F09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2427" y="1349614"/>
              <a:ext cx="602662" cy="802744"/>
            </a:xfrm>
            <a:prstGeom prst="rect">
              <a:avLst/>
            </a:prstGeom>
          </p:spPr>
        </p:pic>
        <p:pic>
          <p:nvPicPr>
            <p:cNvPr id="30" name="Picture 29" descr="A picture containing toy&#10;&#10;Description automatically generated">
              <a:extLst>
                <a:ext uri="{FF2B5EF4-FFF2-40B4-BE49-F238E27FC236}">
                  <a16:creationId xmlns:a16="http://schemas.microsoft.com/office/drawing/2014/main" id="{9C7A1535-284D-7E0F-1336-AC997E2E08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4823" y="1317332"/>
              <a:ext cx="507029" cy="817415"/>
            </a:xfrm>
            <a:prstGeom prst="rect">
              <a:avLst/>
            </a:prstGeom>
          </p:spPr>
        </p:pic>
        <p:pic>
          <p:nvPicPr>
            <p:cNvPr id="32" name="Picture 31" descr="A picture containing toy, LEGO, indoor&#10;&#10;Description automatically generated">
              <a:extLst>
                <a:ext uri="{FF2B5EF4-FFF2-40B4-BE49-F238E27FC236}">
                  <a16:creationId xmlns:a16="http://schemas.microsoft.com/office/drawing/2014/main" id="{0F307F03-6493-E216-A3B8-6C70F86C2A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8633" y="1332361"/>
              <a:ext cx="549549" cy="817415"/>
            </a:xfrm>
            <a:prstGeom prst="rect">
              <a:avLst/>
            </a:prstGeom>
          </p:spPr>
        </p:pic>
        <p:pic>
          <p:nvPicPr>
            <p:cNvPr id="34" name="Picture 33" descr="A toy figurine of a person&#10;&#10;Description automatically generated with low confidence">
              <a:extLst>
                <a:ext uri="{FF2B5EF4-FFF2-40B4-BE49-F238E27FC236}">
                  <a16:creationId xmlns:a16="http://schemas.microsoft.com/office/drawing/2014/main" id="{302F2EA7-41E0-678F-0DF6-4385A52CF9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298" y="1324681"/>
              <a:ext cx="533996" cy="817415"/>
            </a:xfrm>
            <a:prstGeom prst="rect">
              <a:avLst/>
            </a:prstGeom>
          </p:spPr>
        </p:pic>
        <p:pic>
          <p:nvPicPr>
            <p:cNvPr id="36" name="Picture 35" descr="A picture containing LEGO, toy&#10;&#10;Description automatically generated">
              <a:extLst>
                <a:ext uri="{FF2B5EF4-FFF2-40B4-BE49-F238E27FC236}">
                  <a16:creationId xmlns:a16="http://schemas.microsoft.com/office/drawing/2014/main" id="{309E2CB0-31D9-8575-AE39-AA246BA6CB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0752" y="1379706"/>
              <a:ext cx="518381" cy="817416"/>
            </a:xfrm>
            <a:prstGeom prst="rect">
              <a:avLst/>
            </a:prstGeom>
          </p:spPr>
        </p:pic>
        <p:pic>
          <p:nvPicPr>
            <p:cNvPr id="38" name="Picture 37" descr="A picture containing toy, LEGO&#10;&#10;Description automatically generated">
              <a:extLst>
                <a:ext uri="{FF2B5EF4-FFF2-40B4-BE49-F238E27FC236}">
                  <a16:creationId xmlns:a16="http://schemas.microsoft.com/office/drawing/2014/main" id="{84396739-B114-E984-7EF1-F2014B716C7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121659" y="1330561"/>
              <a:ext cx="533996" cy="842777"/>
            </a:xfrm>
            <a:prstGeom prst="rect">
              <a:avLst/>
            </a:prstGeom>
          </p:spPr>
        </p:pic>
        <p:pic>
          <p:nvPicPr>
            <p:cNvPr id="39" name="Picture 38" descr="A picture containing toy, LEGO, doll&#10;&#10;Description automatically generated">
              <a:extLst>
                <a:ext uri="{FF2B5EF4-FFF2-40B4-BE49-F238E27FC236}">
                  <a16:creationId xmlns:a16="http://schemas.microsoft.com/office/drawing/2014/main" id="{5324149B-60EB-B5EC-7CCB-63596D0ED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8885" y="1344927"/>
              <a:ext cx="602662" cy="802744"/>
            </a:xfrm>
            <a:prstGeom prst="rect">
              <a:avLst/>
            </a:prstGeom>
          </p:spPr>
        </p:pic>
        <p:pic>
          <p:nvPicPr>
            <p:cNvPr id="40" name="Picture 39" descr="A picture containing toy, LEGO, doll&#10;&#10;Description automatically generated">
              <a:extLst>
                <a:ext uri="{FF2B5EF4-FFF2-40B4-BE49-F238E27FC236}">
                  <a16:creationId xmlns:a16="http://schemas.microsoft.com/office/drawing/2014/main" id="{D93EC8AE-E6B0-641B-AB61-EA0F7C9A2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475" y="1358124"/>
              <a:ext cx="602662" cy="802744"/>
            </a:xfrm>
            <a:prstGeom prst="rect">
              <a:avLst/>
            </a:prstGeom>
          </p:spPr>
        </p:pic>
      </p:grpSp>
      <p:grpSp>
        <p:nvGrpSpPr>
          <p:cNvPr id="79" name="Group 78">
            <a:extLst>
              <a:ext uri="{FF2B5EF4-FFF2-40B4-BE49-F238E27FC236}">
                <a16:creationId xmlns:a16="http://schemas.microsoft.com/office/drawing/2014/main" id="{2CB93E37-A5F4-5E9B-2C50-CDB3B8047C28}"/>
              </a:ext>
            </a:extLst>
          </p:cNvPr>
          <p:cNvGrpSpPr/>
          <p:nvPr/>
        </p:nvGrpSpPr>
        <p:grpSpPr>
          <a:xfrm>
            <a:off x="7036381" y="2586178"/>
            <a:ext cx="4729437" cy="2609973"/>
            <a:chOff x="7157152" y="2620684"/>
            <a:chExt cx="4729437" cy="2609973"/>
          </a:xfrm>
        </p:grpSpPr>
        <p:sp>
          <p:nvSpPr>
            <p:cNvPr id="80" name="Rectangle 79">
              <a:extLst>
                <a:ext uri="{FF2B5EF4-FFF2-40B4-BE49-F238E27FC236}">
                  <a16:creationId xmlns:a16="http://schemas.microsoft.com/office/drawing/2014/main" id="{CB31EFEC-4902-942B-C71F-72298C0A407B}"/>
                </a:ext>
              </a:extLst>
            </p:cNvPr>
            <p:cNvSpPr/>
            <p:nvPr/>
          </p:nvSpPr>
          <p:spPr>
            <a:xfrm>
              <a:off x="7157152" y="2620685"/>
              <a:ext cx="4729437" cy="1218591"/>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81" name="Picture 80" descr="A picture containing toy, doll&#10;&#10;Description automatically generated">
              <a:extLst>
                <a:ext uri="{FF2B5EF4-FFF2-40B4-BE49-F238E27FC236}">
                  <a16:creationId xmlns:a16="http://schemas.microsoft.com/office/drawing/2014/main" id="{2FE07B96-7062-AF0C-8CD9-1340A386C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658" y="2949704"/>
              <a:ext cx="639527" cy="802744"/>
            </a:xfrm>
            <a:prstGeom prst="rect">
              <a:avLst/>
            </a:prstGeom>
          </p:spPr>
        </p:pic>
        <p:pic>
          <p:nvPicPr>
            <p:cNvPr id="82" name="Picture 81" descr="A picture containing toy&#10;&#10;Description automatically generated">
              <a:extLst>
                <a:ext uri="{FF2B5EF4-FFF2-40B4-BE49-F238E27FC236}">
                  <a16:creationId xmlns:a16="http://schemas.microsoft.com/office/drawing/2014/main" id="{7BFBCCE1-B6AD-CF91-81A8-B56B92581C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1852" y="2902751"/>
              <a:ext cx="507029" cy="817415"/>
            </a:xfrm>
            <a:prstGeom prst="rect">
              <a:avLst/>
            </a:prstGeom>
          </p:spPr>
        </p:pic>
        <p:pic>
          <p:nvPicPr>
            <p:cNvPr id="83" name="Picture 82" descr="A picture containing toy, automaton&#10;&#10;Description automatically generated">
              <a:extLst>
                <a:ext uri="{FF2B5EF4-FFF2-40B4-BE49-F238E27FC236}">
                  <a16:creationId xmlns:a16="http://schemas.microsoft.com/office/drawing/2014/main" id="{698E5877-6580-DB07-7A0E-4777A3490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0453" y="2958097"/>
              <a:ext cx="609518" cy="800660"/>
            </a:xfrm>
            <a:prstGeom prst="rect">
              <a:avLst/>
            </a:prstGeom>
          </p:spPr>
        </p:pic>
        <p:pic>
          <p:nvPicPr>
            <p:cNvPr id="84" name="Picture 83" descr="A toy figurine of a person&#10;&#10;Description automatically generated with low confidence">
              <a:extLst>
                <a:ext uri="{FF2B5EF4-FFF2-40B4-BE49-F238E27FC236}">
                  <a16:creationId xmlns:a16="http://schemas.microsoft.com/office/drawing/2014/main" id="{CF717B0E-A820-146D-5ACD-AA883F824E2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71327" y="2905214"/>
              <a:ext cx="525917" cy="805048"/>
            </a:xfrm>
            <a:prstGeom prst="rect">
              <a:avLst/>
            </a:prstGeom>
          </p:spPr>
        </p:pic>
        <p:pic>
          <p:nvPicPr>
            <p:cNvPr id="85" name="Picture 84" descr="A picture containing LEGO, toy&#10;&#10;Description automatically generated">
              <a:extLst>
                <a:ext uri="{FF2B5EF4-FFF2-40B4-BE49-F238E27FC236}">
                  <a16:creationId xmlns:a16="http://schemas.microsoft.com/office/drawing/2014/main" id="{EC3057E3-6A69-B455-D77C-EA03B05C14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77781" y="2965125"/>
              <a:ext cx="518381" cy="817416"/>
            </a:xfrm>
            <a:prstGeom prst="rect">
              <a:avLst/>
            </a:prstGeom>
          </p:spPr>
        </p:pic>
        <p:pic>
          <p:nvPicPr>
            <p:cNvPr id="86" name="Picture 85" descr="A picture containing toy, LEGO&#10;&#10;Description automatically generated">
              <a:extLst>
                <a:ext uri="{FF2B5EF4-FFF2-40B4-BE49-F238E27FC236}">
                  <a16:creationId xmlns:a16="http://schemas.microsoft.com/office/drawing/2014/main" id="{5D839946-0B06-F6DC-1EC1-B2E97982B3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668688" y="2915980"/>
              <a:ext cx="533996" cy="842777"/>
            </a:xfrm>
            <a:prstGeom prst="rect">
              <a:avLst/>
            </a:prstGeom>
          </p:spPr>
        </p:pic>
        <p:sp>
          <p:nvSpPr>
            <p:cNvPr id="87" name="TextBox 86">
              <a:extLst>
                <a:ext uri="{FF2B5EF4-FFF2-40B4-BE49-F238E27FC236}">
                  <a16:creationId xmlns:a16="http://schemas.microsoft.com/office/drawing/2014/main" id="{6AE38611-4513-5CA3-8DD1-85ECE88C19A6}"/>
                </a:ext>
              </a:extLst>
            </p:cNvPr>
            <p:cNvSpPr txBox="1"/>
            <p:nvPr/>
          </p:nvSpPr>
          <p:spPr>
            <a:xfrm>
              <a:off x="7334645" y="2620684"/>
              <a:ext cx="4392937" cy="369332"/>
            </a:xfrm>
            <a:prstGeom prst="rect">
              <a:avLst/>
            </a:prstGeom>
            <a:noFill/>
          </p:spPr>
          <p:txBody>
            <a:bodyPr wrap="square" rtlCol="0">
              <a:spAutoFit/>
            </a:bodyPr>
            <a:lstStyle/>
            <a:p>
              <a:pPr algn="ctr"/>
              <a:r>
                <a:rPr lang="en-US" b="1" dirty="0">
                  <a:solidFill>
                    <a:schemeClr val="bg1">
                      <a:lumMod val="65000"/>
                    </a:schemeClr>
                  </a:solidFill>
                </a:rPr>
                <a:t>4</a:t>
              </a:r>
              <a:r>
                <a:rPr lang="en-US" b="1" baseline="30000" dirty="0">
                  <a:solidFill>
                    <a:schemeClr val="bg1">
                      <a:lumMod val="65000"/>
                    </a:schemeClr>
                  </a:solidFill>
                </a:rPr>
                <a:t>th</a:t>
              </a:r>
              <a:r>
                <a:rPr lang="en-US" b="1" dirty="0">
                  <a:solidFill>
                    <a:schemeClr val="bg1">
                      <a:lumMod val="65000"/>
                    </a:schemeClr>
                  </a:solidFill>
                </a:rPr>
                <a:t> RE-SAMPLE -&gt; AGGREGATED SCORE </a:t>
              </a:r>
            </a:p>
          </p:txBody>
        </p:sp>
        <p:cxnSp>
          <p:nvCxnSpPr>
            <p:cNvPr id="88" name="Straight Arrow Connector 87">
              <a:extLst>
                <a:ext uri="{FF2B5EF4-FFF2-40B4-BE49-F238E27FC236}">
                  <a16:creationId xmlns:a16="http://schemas.microsoft.com/office/drawing/2014/main" id="{77F5DBBF-6FD9-4CCF-5700-94A692652730}"/>
                </a:ext>
              </a:extLst>
            </p:cNvPr>
            <p:cNvCxnSpPr>
              <a:cxnSpLocks/>
            </p:cNvCxnSpPr>
            <p:nvPr/>
          </p:nvCxnSpPr>
          <p:spPr>
            <a:xfrm>
              <a:off x="10146691" y="3834325"/>
              <a:ext cx="0" cy="139633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9" name="Picture 88" descr="A picture containing toy&#10;&#10;Description automatically generated">
              <a:extLst>
                <a:ext uri="{FF2B5EF4-FFF2-40B4-BE49-F238E27FC236}">
                  <a16:creationId xmlns:a16="http://schemas.microsoft.com/office/drawing/2014/main" id="{504B9A64-2E46-1FF0-95B9-9526E7A66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138" y="2917127"/>
              <a:ext cx="507029" cy="817415"/>
            </a:xfrm>
            <a:prstGeom prst="rect">
              <a:avLst/>
            </a:prstGeom>
          </p:spPr>
        </p:pic>
        <p:pic>
          <p:nvPicPr>
            <p:cNvPr id="90" name="Picture 89" descr="A picture containing toy&#10;&#10;Description automatically generated">
              <a:extLst>
                <a:ext uri="{FF2B5EF4-FFF2-40B4-BE49-F238E27FC236}">
                  <a16:creationId xmlns:a16="http://schemas.microsoft.com/office/drawing/2014/main" id="{F9152FDD-BD1A-18B4-48C3-3805A62D8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70" y="2917127"/>
              <a:ext cx="507029" cy="817415"/>
            </a:xfrm>
            <a:prstGeom prst="rect">
              <a:avLst/>
            </a:prstGeom>
          </p:spPr>
        </p:pic>
      </p:grpSp>
      <p:grpSp>
        <p:nvGrpSpPr>
          <p:cNvPr id="103" name="Group 102">
            <a:extLst>
              <a:ext uri="{FF2B5EF4-FFF2-40B4-BE49-F238E27FC236}">
                <a16:creationId xmlns:a16="http://schemas.microsoft.com/office/drawing/2014/main" id="{BBB4C10F-A962-D20B-6DD6-AEDE0F82577F}"/>
              </a:ext>
            </a:extLst>
          </p:cNvPr>
          <p:cNvGrpSpPr/>
          <p:nvPr/>
        </p:nvGrpSpPr>
        <p:grpSpPr>
          <a:xfrm>
            <a:off x="5743618" y="2923811"/>
            <a:ext cx="4729437" cy="2272340"/>
            <a:chOff x="5743618" y="2992823"/>
            <a:chExt cx="4729437" cy="2272340"/>
          </a:xfrm>
        </p:grpSpPr>
        <p:sp>
          <p:nvSpPr>
            <p:cNvPr id="104" name="Rectangle 103">
              <a:extLst>
                <a:ext uri="{FF2B5EF4-FFF2-40B4-BE49-F238E27FC236}">
                  <a16:creationId xmlns:a16="http://schemas.microsoft.com/office/drawing/2014/main" id="{1BC38CBC-2B97-863C-68E0-6A270EC40073}"/>
                </a:ext>
              </a:extLst>
            </p:cNvPr>
            <p:cNvSpPr/>
            <p:nvPr/>
          </p:nvSpPr>
          <p:spPr>
            <a:xfrm>
              <a:off x="5743618" y="2992824"/>
              <a:ext cx="4729437" cy="1218592"/>
            </a:xfrm>
            <a:prstGeom prst="rect">
              <a:avLst/>
            </a:prstGeom>
            <a:solidFill>
              <a:schemeClr val="bg1"/>
            </a:solid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05" name="Picture 104" descr="A picture containing toy, LEGO, doll&#10;&#10;Description automatically generated">
              <a:extLst>
                <a:ext uri="{FF2B5EF4-FFF2-40B4-BE49-F238E27FC236}">
                  <a16:creationId xmlns:a16="http://schemas.microsoft.com/office/drawing/2014/main" id="{6D954FF3-6797-AE19-ED1E-5C1C7FF547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922" y="3307172"/>
              <a:ext cx="602662" cy="802744"/>
            </a:xfrm>
            <a:prstGeom prst="rect">
              <a:avLst/>
            </a:prstGeom>
          </p:spPr>
        </p:pic>
        <p:pic>
          <p:nvPicPr>
            <p:cNvPr id="106" name="Picture 105" descr="A picture containing toy, doll&#10;&#10;Description automatically generated">
              <a:extLst>
                <a:ext uri="{FF2B5EF4-FFF2-40B4-BE49-F238E27FC236}">
                  <a16:creationId xmlns:a16="http://schemas.microsoft.com/office/drawing/2014/main" id="{FF1790DD-DBE0-7282-684B-86CA64EC0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124" y="3321843"/>
              <a:ext cx="639527" cy="802744"/>
            </a:xfrm>
            <a:prstGeom prst="rect">
              <a:avLst/>
            </a:prstGeom>
          </p:spPr>
        </p:pic>
        <p:pic>
          <p:nvPicPr>
            <p:cNvPr id="107" name="Picture 106" descr="A picture containing toy, automaton&#10;&#10;Description automatically generated">
              <a:extLst>
                <a:ext uri="{FF2B5EF4-FFF2-40B4-BE49-F238E27FC236}">
                  <a16:creationId xmlns:a16="http://schemas.microsoft.com/office/drawing/2014/main" id="{64E39A4E-6D27-6B24-1948-65A23FDC7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6919" y="3330236"/>
              <a:ext cx="609518" cy="800660"/>
            </a:xfrm>
            <a:prstGeom prst="rect">
              <a:avLst/>
            </a:prstGeom>
          </p:spPr>
        </p:pic>
        <p:pic>
          <p:nvPicPr>
            <p:cNvPr id="108" name="Picture 107" descr="A toy figurine of a person&#10;&#10;Description automatically generated with low confidence">
              <a:extLst>
                <a:ext uri="{FF2B5EF4-FFF2-40B4-BE49-F238E27FC236}">
                  <a16:creationId xmlns:a16="http://schemas.microsoft.com/office/drawing/2014/main" id="{F63C448E-5862-17B9-58D3-3EDE14A34A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5046" y="3282239"/>
              <a:ext cx="533996" cy="817415"/>
            </a:xfrm>
            <a:prstGeom prst="rect">
              <a:avLst/>
            </a:prstGeom>
          </p:spPr>
        </p:pic>
        <p:pic>
          <p:nvPicPr>
            <p:cNvPr id="109" name="Picture 108" descr="A picture containing LEGO, toy&#10;&#10;Description automatically generated">
              <a:extLst>
                <a:ext uri="{FF2B5EF4-FFF2-40B4-BE49-F238E27FC236}">
                  <a16:creationId xmlns:a16="http://schemas.microsoft.com/office/drawing/2014/main" id="{D347EC29-85FC-75B0-F4C0-7110C59A4E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4247" y="3337264"/>
              <a:ext cx="518381" cy="817416"/>
            </a:xfrm>
            <a:prstGeom prst="rect">
              <a:avLst/>
            </a:prstGeom>
          </p:spPr>
        </p:pic>
        <p:pic>
          <p:nvPicPr>
            <p:cNvPr id="110" name="Picture 109" descr="A picture containing toy, LEGO&#10;&#10;Description automatically generated">
              <a:extLst>
                <a:ext uri="{FF2B5EF4-FFF2-40B4-BE49-F238E27FC236}">
                  <a16:creationId xmlns:a16="http://schemas.microsoft.com/office/drawing/2014/main" id="{89CB21AB-FF80-62F6-06D9-7A78DA5BD8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9255154" y="3288119"/>
              <a:ext cx="533996" cy="842777"/>
            </a:xfrm>
            <a:prstGeom prst="rect">
              <a:avLst/>
            </a:prstGeom>
          </p:spPr>
        </p:pic>
        <p:sp>
          <p:nvSpPr>
            <p:cNvPr id="111" name="TextBox 110">
              <a:extLst>
                <a:ext uri="{FF2B5EF4-FFF2-40B4-BE49-F238E27FC236}">
                  <a16:creationId xmlns:a16="http://schemas.microsoft.com/office/drawing/2014/main" id="{F07EC439-3043-4143-E8B7-979E00B6F8DE}"/>
                </a:ext>
              </a:extLst>
            </p:cNvPr>
            <p:cNvSpPr txBox="1"/>
            <p:nvPr/>
          </p:nvSpPr>
          <p:spPr>
            <a:xfrm>
              <a:off x="5921111" y="2992823"/>
              <a:ext cx="4392937" cy="369332"/>
            </a:xfrm>
            <a:prstGeom prst="rect">
              <a:avLst/>
            </a:prstGeom>
            <a:noFill/>
          </p:spPr>
          <p:txBody>
            <a:bodyPr wrap="square" rtlCol="0">
              <a:spAutoFit/>
            </a:bodyPr>
            <a:lstStyle/>
            <a:p>
              <a:pPr algn="ctr"/>
              <a:r>
                <a:rPr lang="en-US" b="1" dirty="0">
                  <a:solidFill>
                    <a:srgbClr val="FF40FF"/>
                  </a:solidFill>
                </a:rPr>
                <a:t>5</a:t>
              </a:r>
              <a:r>
                <a:rPr lang="en-US" b="1" baseline="30000" dirty="0">
                  <a:solidFill>
                    <a:srgbClr val="FF40FF"/>
                  </a:solidFill>
                </a:rPr>
                <a:t>th</a:t>
              </a:r>
              <a:r>
                <a:rPr lang="en-US" b="1" dirty="0">
                  <a:solidFill>
                    <a:srgbClr val="FF40FF"/>
                  </a:solidFill>
                </a:rPr>
                <a:t> RE-SAMPLE -&gt; AGGREGATED SCORE </a:t>
              </a:r>
            </a:p>
          </p:txBody>
        </p:sp>
        <p:cxnSp>
          <p:nvCxnSpPr>
            <p:cNvPr id="112" name="Straight Arrow Connector 111">
              <a:extLst>
                <a:ext uri="{FF2B5EF4-FFF2-40B4-BE49-F238E27FC236}">
                  <a16:creationId xmlns:a16="http://schemas.microsoft.com/office/drawing/2014/main" id="{D3D063D5-3B81-10C9-FD98-A08AC78AB00D}"/>
                </a:ext>
              </a:extLst>
            </p:cNvPr>
            <p:cNvCxnSpPr>
              <a:cxnSpLocks/>
            </p:cNvCxnSpPr>
            <p:nvPr/>
          </p:nvCxnSpPr>
          <p:spPr>
            <a:xfrm>
              <a:off x="9060959" y="4206464"/>
              <a:ext cx="0" cy="1058699"/>
            </a:xfrm>
            <a:prstGeom prst="straightConnector1">
              <a:avLst/>
            </a:prstGeom>
            <a:ln w="38100">
              <a:solidFill>
                <a:srgbClr val="FF40FF"/>
              </a:solidFill>
              <a:tailEnd type="triangle"/>
            </a:ln>
          </p:spPr>
          <p:style>
            <a:lnRef idx="1">
              <a:schemeClr val="accent1"/>
            </a:lnRef>
            <a:fillRef idx="0">
              <a:schemeClr val="accent1"/>
            </a:fillRef>
            <a:effectRef idx="0">
              <a:schemeClr val="accent1"/>
            </a:effectRef>
            <a:fontRef idx="minor">
              <a:schemeClr val="tx1"/>
            </a:fontRef>
          </p:style>
        </p:cxnSp>
        <p:pic>
          <p:nvPicPr>
            <p:cNvPr id="113" name="Picture 112" descr="A picture containing toy, doll&#10;&#10;Description automatically generated">
              <a:extLst>
                <a:ext uri="{FF2B5EF4-FFF2-40B4-BE49-F238E27FC236}">
                  <a16:creationId xmlns:a16="http://schemas.microsoft.com/office/drawing/2014/main" id="{D913918A-EA85-AF34-8893-BB2F91B8D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969" y="3298378"/>
              <a:ext cx="639527" cy="802744"/>
            </a:xfrm>
            <a:prstGeom prst="rect">
              <a:avLst/>
            </a:prstGeom>
          </p:spPr>
        </p:pic>
        <p:pic>
          <p:nvPicPr>
            <p:cNvPr id="114" name="Picture 113" descr="A toy figurine of a person&#10;&#10;Description automatically generated with low confidence">
              <a:extLst>
                <a:ext uri="{FF2B5EF4-FFF2-40B4-BE49-F238E27FC236}">
                  <a16:creationId xmlns:a16="http://schemas.microsoft.com/office/drawing/2014/main" id="{14E98BFC-35C6-3111-E4D7-05F6AE7AA1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6198" y="3295083"/>
              <a:ext cx="533996" cy="817415"/>
            </a:xfrm>
            <a:prstGeom prst="rect">
              <a:avLst/>
            </a:prstGeom>
          </p:spPr>
        </p:pic>
      </p:grpSp>
      <p:grpSp>
        <p:nvGrpSpPr>
          <p:cNvPr id="125" name="Group 124">
            <a:extLst>
              <a:ext uri="{FF2B5EF4-FFF2-40B4-BE49-F238E27FC236}">
                <a16:creationId xmlns:a16="http://schemas.microsoft.com/office/drawing/2014/main" id="{2CCA0239-DAC0-3FDC-A056-B3158B8B423E}"/>
              </a:ext>
            </a:extLst>
          </p:cNvPr>
          <p:cNvGrpSpPr/>
          <p:nvPr/>
        </p:nvGrpSpPr>
        <p:grpSpPr>
          <a:xfrm>
            <a:off x="6883294" y="3240749"/>
            <a:ext cx="4729437" cy="1955402"/>
            <a:chOff x="6883294" y="3240749"/>
            <a:chExt cx="4729437" cy="1955402"/>
          </a:xfrm>
        </p:grpSpPr>
        <p:sp>
          <p:nvSpPr>
            <p:cNvPr id="126" name="Rectangle 125">
              <a:extLst>
                <a:ext uri="{FF2B5EF4-FFF2-40B4-BE49-F238E27FC236}">
                  <a16:creationId xmlns:a16="http://schemas.microsoft.com/office/drawing/2014/main" id="{73F69D09-B6AA-B3E3-8B69-BA00A5A3D3AC}"/>
                </a:ext>
              </a:extLst>
            </p:cNvPr>
            <p:cNvSpPr/>
            <p:nvPr/>
          </p:nvSpPr>
          <p:spPr>
            <a:xfrm>
              <a:off x="6883294" y="3240750"/>
              <a:ext cx="4729437" cy="1218591"/>
            </a:xfrm>
            <a:prstGeom prst="rect">
              <a:avLst/>
            </a:prstGeom>
            <a:solidFill>
              <a:schemeClr val="bg1"/>
            </a:solid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27" name="Picture 126" descr="A picture containing toy, LEGO, doll&#10;&#10;Description automatically generated">
              <a:extLst>
                <a:ext uri="{FF2B5EF4-FFF2-40B4-BE49-F238E27FC236}">
                  <a16:creationId xmlns:a16="http://schemas.microsoft.com/office/drawing/2014/main" id="{B4FBA07D-7C08-859E-C603-FFD86EB1B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5598" y="3555098"/>
              <a:ext cx="602662" cy="802744"/>
            </a:xfrm>
            <a:prstGeom prst="rect">
              <a:avLst/>
            </a:prstGeom>
          </p:spPr>
        </p:pic>
        <p:pic>
          <p:nvPicPr>
            <p:cNvPr id="128" name="Picture 127" descr="A picture containing toy&#10;&#10;Description automatically generated">
              <a:extLst>
                <a:ext uri="{FF2B5EF4-FFF2-40B4-BE49-F238E27FC236}">
                  <a16:creationId xmlns:a16="http://schemas.microsoft.com/office/drawing/2014/main" id="{9FFFCA94-6AD5-47C8-F161-6A3321727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994" y="3522816"/>
              <a:ext cx="507029" cy="817415"/>
            </a:xfrm>
            <a:prstGeom prst="rect">
              <a:avLst/>
            </a:prstGeom>
          </p:spPr>
        </p:pic>
        <p:pic>
          <p:nvPicPr>
            <p:cNvPr id="129" name="Picture 128" descr="A picture containing toy, LEGO, indoor&#10;&#10;Description automatically generated">
              <a:extLst>
                <a:ext uri="{FF2B5EF4-FFF2-40B4-BE49-F238E27FC236}">
                  <a16:creationId xmlns:a16="http://schemas.microsoft.com/office/drawing/2014/main" id="{85FE8A58-343A-7A4A-C3AF-D9681099AB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6546" y="3502654"/>
              <a:ext cx="584807" cy="869859"/>
            </a:xfrm>
            <a:prstGeom prst="rect">
              <a:avLst/>
            </a:prstGeom>
          </p:spPr>
        </p:pic>
        <p:pic>
          <p:nvPicPr>
            <p:cNvPr id="130" name="Picture 129" descr="A toy figurine of a person&#10;&#10;Description automatically generated with low confidence">
              <a:extLst>
                <a:ext uri="{FF2B5EF4-FFF2-40B4-BE49-F238E27FC236}">
                  <a16:creationId xmlns:a16="http://schemas.microsoft.com/office/drawing/2014/main" id="{082D2AD6-6DD1-F782-BA92-0F5B16B3B5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7469" y="3512912"/>
              <a:ext cx="533996" cy="817415"/>
            </a:xfrm>
            <a:prstGeom prst="rect">
              <a:avLst/>
            </a:prstGeom>
          </p:spPr>
        </p:pic>
        <p:pic>
          <p:nvPicPr>
            <p:cNvPr id="131" name="Picture 130" descr="A picture containing LEGO, toy&#10;&#10;Description automatically generated">
              <a:extLst>
                <a:ext uri="{FF2B5EF4-FFF2-40B4-BE49-F238E27FC236}">
                  <a16:creationId xmlns:a16="http://schemas.microsoft.com/office/drawing/2014/main" id="{43AF9911-BD49-959D-E35C-722751D906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03923" y="3585190"/>
              <a:ext cx="518381" cy="817416"/>
            </a:xfrm>
            <a:prstGeom prst="rect">
              <a:avLst/>
            </a:prstGeom>
          </p:spPr>
        </p:pic>
        <p:pic>
          <p:nvPicPr>
            <p:cNvPr id="132" name="Picture 131" descr="A picture containing toy, LEGO&#10;&#10;Description automatically generated">
              <a:extLst>
                <a:ext uri="{FF2B5EF4-FFF2-40B4-BE49-F238E27FC236}">
                  <a16:creationId xmlns:a16="http://schemas.microsoft.com/office/drawing/2014/main" id="{15308E1B-3A29-17E5-F0FF-38FFB5F98C9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94830" y="3536045"/>
              <a:ext cx="533996" cy="842777"/>
            </a:xfrm>
            <a:prstGeom prst="rect">
              <a:avLst/>
            </a:prstGeom>
          </p:spPr>
        </p:pic>
        <p:sp>
          <p:nvSpPr>
            <p:cNvPr id="133" name="TextBox 132">
              <a:extLst>
                <a:ext uri="{FF2B5EF4-FFF2-40B4-BE49-F238E27FC236}">
                  <a16:creationId xmlns:a16="http://schemas.microsoft.com/office/drawing/2014/main" id="{769B004A-FAD2-FD51-5F92-DF2EAD584E07}"/>
                </a:ext>
              </a:extLst>
            </p:cNvPr>
            <p:cNvSpPr txBox="1"/>
            <p:nvPr/>
          </p:nvSpPr>
          <p:spPr>
            <a:xfrm>
              <a:off x="7060787" y="3240749"/>
              <a:ext cx="4392937" cy="369332"/>
            </a:xfrm>
            <a:prstGeom prst="rect">
              <a:avLst/>
            </a:prstGeom>
            <a:noFill/>
          </p:spPr>
          <p:txBody>
            <a:bodyPr wrap="square" rtlCol="0">
              <a:spAutoFit/>
            </a:bodyPr>
            <a:lstStyle/>
            <a:p>
              <a:pPr algn="ctr"/>
              <a:r>
                <a:rPr lang="en-US" b="1" dirty="0">
                  <a:solidFill>
                    <a:srgbClr val="0432FF"/>
                  </a:solidFill>
                </a:rPr>
                <a:t>6</a:t>
              </a:r>
              <a:r>
                <a:rPr lang="en-US" b="1" baseline="30000" dirty="0">
                  <a:solidFill>
                    <a:srgbClr val="0432FF"/>
                  </a:solidFill>
                </a:rPr>
                <a:t>th</a:t>
              </a:r>
              <a:r>
                <a:rPr lang="en-US" b="1" dirty="0">
                  <a:solidFill>
                    <a:srgbClr val="0432FF"/>
                  </a:solidFill>
                </a:rPr>
                <a:t> RE-SAMPLE -&gt; AGGREGATED SCORE </a:t>
              </a:r>
            </a:p>
          </p:txBody>
        </p:sp>
        <p:cxnSp>
          <p:nvCxnSpPr>
            <p:cNvPr id="134" name="Straight Arrow Connector 133">
              <a:extLst>
                <a:ext uri="{FF2B5EF4-FFF2-40B4-BE49-F238E27FC236}">
                  <a16:creationId xmlns:a16="http://schemas.microsoft.com/office/drawing/2014/main" id="{A6991917-95AA-CCFE-3DFD-5420B5FBC547}"/>
                </a:ext>
              </a:extLst>
            </p:cNvPr>
            <p:cNvCxnSpPr>
              <a:cxnSpLocks/>
            </p:cNvCxnSpPr>
            <p:nvPr/>
          </p:nvCxnSpPr>
          <p:spPr>
            <a:xfrm>
              <a:off x="9752062" y="4454390"/>
              <a:ext cx="0" cy="741761"/>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pic>
          <p:nvPicPr>
            <p:cNvPr id="135" name="Picture 134" descr="A picture containing toy, LEGO, indoor&#10;&#10;Description automatically generated">
              <a:extLst>
                <a:ext uri="{FF2B5EF4-FFF2-40B4-BE49-F238E27FC236}">
                  <a16:creationId xmlns:a16="http://schemas.microsoft.com/office/drawing/2014/main" id="{46C6E4C1-0B5D-62E3-B2E7-1A933BFF6A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0701" y="3506191"/>
              <a:ext cx="602662" cy="896416"/>
            </a:xfrm>
            <a:prstGeom prst="rect">
              <a:avLst/>
            </a:prstGeom>
          </p:spPr>
        </p:pic>
        <p:pic>
          <p:nvPicPr>
            <p:cNvPr id="136" name="Picture 135" descr="A picture containing toy, LEGO, indoor&#10;&#10;Description automatically generated">
              <a:extLst>
                <a:ext uri="{FF2B5EF4-FFF2-40B4-BE49-F238E27FC236}">
                  <a16:creationId xmlns:a16="http://schemas.microsoft.com/office/drawing/2014/main" id="{BE836D32-E627-A24E-6BBC-55ECF221C4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5460" y="3517337"/>
              <a:ext cx="584806" cy="869857"/>
            </a:xfrm>
            <a:prstGeom prst="rect">
              <a:avLst/>
            </a:prstGeom>
          </p:spPr>
        </p:pic>
      </p:grpSp>
      <p:grpSp>
        <p:nvGrpSpPr>
          <p:cNvPr id="137" name="Group 136">
            <a:extLst>
              <a:ext uri="{FF2B5EF4-FFF2-40B4-BE49-F238E27FC236}">
                <a16:creationId xmlns:a16="http://schemas.microsoft.com/office/drawing/2014/main" id="{D45F3DCC-D117-5834-2C8B-7DC6D8C1E17F}"/>
              </a:ext>
            </a:extLst>
          </p:cNvPr>
          <p:cNvGrpSpPr/>
          <p:nvPr/>
        </p:nvGrpSpPr>
        <p:grpSpPr>
          <a:xfrm>
            <a:off x="6641752" y="3534053"/>
            <a:ext cx="4729437" cy="1644845"/>
            <a:chOff x="6641752" y="3499547"/>
            <a:chExt cx="4729437" cy="1644845"/>
          </a:xfrm>
        </p:grpSpPr>
        <p:sp>
          <p:nvSpPr>
            <p:cNvPr id="138" name="Rectangle 137">
              <a:extLst>
                <a:ext uri="{FF2B5EF4-FFF2-40B4-BE49-F238E27FC236}">
                  <a16:creationId xmlns:a16="http://schemas.microsoft.com/office/drawing/2014/main" id="{28BBE494-8B07-2BD0-7723-8EAD49F3CB61}"/>
                </a:ext>
              </a:extLst>
            </p:cNvPr>
            <p:cNvSpPr/>
            <p:nvPr/>
          </p:nvSpPr>
          <p:spPr>
            <a:xfrm>
              <a:off x="6641752" y="3499548"/>
              <a:ext cx="4729437" cy="1218591"/>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39" name="Picture 138" descr="A picture containing toy, doll&#10;&#10;Description automatically generated">
              <a:extLst>
                <a:ext uri="{FF2B5EF4-FFF2-40B4-BE49-F238E27FC236}">
                  <a16:creationId xmlns:a16="http://schemas.microsoft.com/office/drawing/2014/main" id="{90A5644D-0A1D-8E09-CFC1-064A4F8BF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258" y="3828567"/>
              <a:ext cx="639527" cy="802744"/>
            </a:xfrm>
            <a:prstGeom prst="rect">
              <a:avLst/>
            </a:prstGeom>
          </p:spPr>
        </p:pic>
        <p:pic>
          <p:nvPicPr>
            <p:cNvPr id="140" name="Picture 139" descr="A picture containing toy&#10;&#10;Description automatically generated">
              <a:extLst>
                <a:ext uri="{FF2B5EF4-FFF2-40B4-BE49-F238E27FC236}">
                  <a16:creationId xmlns:a16="http://schemas.microsoft.com/office/drawing/2014/main" id="{F7128B82-5956-DB1F-36DE-2CF4AA9F7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6452" y="3781614"/>
              <a:ext cx="507029" cy="817415"/>
            </a:xfrm>
            <a:prstGeom prst="rect">
              <a:avLst/>
            </a:prstGeom>
          </p:spPr>
        </p:pic>
        <p:pic>
          <p:nvPicPr>
            <p:cNvPr id="141" name="Picture 140" descr="A picture containing toy, automaton&#10;&#10;Description automatically generated">
              <a:extLst>
                <a:ext uri="{FF2B5EF4-FFF2-40B4-BE49-F238E27FC236}">
                  <a16:creationId xmlns:a16="http://schemas.microsoft.com/office/drawing/2014/main" id="{DBBC8486-48DA-E443-CB03-D876554D6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5053" y="3836960"/>
              <a:ext cx="609518" cy="800660"/>
            </a:xfrm>
            <a:prstGeom prst="rect">
              <a:avLst/>
            </a:prstGeom>
          </p:spPr>
        </p:pic>
        <p:pic>
          <p:nvPicPr>
            <p:cNvPr id="142" name="Picture 141" descr="A toy figurine of a person&#10;&#10;Description automatically generated with low confidence">
              <a:extLst>
                <a:ext uri="{FF2B5EF4-FFF2-40B4-BE49-F238E27FC236}">
                  <a16:creationId xmlns:a16="http://schemas.microsoft.com/office/drawing/2014/main" id="{FA8B263B-56BA-883D-33C3-A3C77FD829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927" y="3788963"/>
              <a:ext cx="533996" cy="817415"/>
            </a:xfrm>
            <a:prstGeom prst="rect">
              <a:avLst/>
            </a:prstGeom>
          </p:spPr>
        </p:pic>
        <p:pic>
          <p:nvPicPr>
            <p:cNvPr id="143" name="Picture 142" descr="A picture containing LEGO, toy&#10;&#10;Description automatically generated">
              <a:extLst>
                <a:ext uri="{FF2B5EF4-FFF2-40B4-BE49-F238E27FC236}">
                  <a16:creationId xmlns:a16="http://schemas.microsoft.com/office/drawing/2014/main" id="{E4665778-6261-4D88-8FEF-B7B46072AB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2381" y="3843987"/>
              <a:ext cx="518381" cy="817415"/>
            </a:xfrm>
            <a:prstGeom prst="rect">
              <a:avLst/>
            </a:prstGeom>
          </p:spPr>
        </p:pic>
        <p:pic>
          <p:nvPicPr>
            <p:cNvPr id="144" name="Picture 143" descr="A picture containing toy, LEGO&#10;&#10;Description automatically generated">
              <a:extLst>
                <a:ext uri="{FF2B5EF4-FFF2-40B4-BE49-F238E27FC236}">
                  <a16:creationId xmlns:a16="http://schemas.microsoft.com/office/drawing/2014/main" id="{74F5E14A-6013-6AC1-00FB-1068DB8D9B1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153288" y="3794843"/>
              <a:ext cx="533996" cy="842777"/>
            </a:xfrm>
            <a:prstGeom prst="rect">
              <a:avLst/>
            </a:prstGeom>
          </p:spPr>
        </p:pic>
        <p:sp>
          <p:nvSpPr>
            <p:cNvPr id="145" name="TextBox 144">
              <a:extLst>
                <a:ext uri="{FF2B5EF4-FFF2-40B4-BE49-F238E27FC236}">
                  <a16:creationId xmlns:a16="http://schemas.microsoft.com/office/drawing/2014/main" id="{8A3E4894-D358-301D-97B3-F2763F2976B0}"/>
                </a:ext>
              </a:extLst>
            </p:cNvPr>
            <p:cNvSpPr txBox="1"/>
            <p:nvPr/>
          </p:nvSpPr>
          <p:spPr>
            <a:xfrm>
              <a:off x="6819245" y="3499547"/>
              <a:ext cx="4392937" cy="369332"/>
            </a:xfrm>
            <a:prstGeom prst="rect">
              <a:avLst/>
            </a:prstGeom>
            <a:noFill/>
          </p:spPr>
          <p:txBody>
            <a:bodyPr wrap="square" rtlCol="0">
              <a:spAutoFit/>
            </a:bodyPr>
            <a:lstStyle/>
            <a:p>
              <a:pPr algn="ctr"/>
              <a:r>
                <a:rPr lang="en-US" b="1" dirty="0">
                  <a:solidFill>
                    <a:schemeClr val="accent6"/>
                  </a:solidFill>
                </a:rPr>
                <a:t>N</a:t>
              </a:r>
              <a:r>
                <a:rPr lang="en-US" b="1" baseline="30000" dirty="0">
                  <a:solidFill>
                    <a:schemeClr val="accent6"/>
                  </a:solidFill>
                </a:rPr>
                <a:t>th</a:t>
              </a:r>
              <a:r>
                <a:rPr lang="en-US" b="1" dirty="0">
                  <a:solidFill>
                    <a:schemeClr val="accent6"/>
                  </a:solidFill>
                </a:rPr>
                <a:t> RE-SAMPLE -&gt; AGGREGATED SCORE </a:t>
              </a:r>
            </a:p>
          </p:txBody>
        </p:sp>
        <p:cxnSp>
          <p:nvCxnSpPr>
            <p:cNvPr id="146" name="Straight Arrow Connector 145">
              <a:extLst>
                <a:ext uri="{FF2B5EF4-FFF2-40B4-BE49-F238E27FC236}">
                  <a16:creationId xmlns:a16="http://schemas.microsoft.com/office/drawing/2014/main" id="{A1BBE5BF-E9B2-4762-F224-9881DF14EDEA}"/>
                </a:ext>
              </a:extLst>
            </p:cNvPr>
            <p:cNvCxnSpPr>
              <a:cxnSpLocks/>
            </p:cNvCxnSpPr>
            <p:nvPr/>
          </p:nvCxnSpPr>
          <p:spPr>
            <a:xfrm>
              <a:off x="8941177" y="4713188"/>
              <a:ext cx="0" cy="431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47" name="Picture 146" descr="A picture containing toy&#10;&#10;Description automatically generated">
              <a:extLst>
                <a:ext uri="{FF2B5EF4-FFF2-40B4-BE49-F238E27FC236}">
                  <a16:creationId xmlns:a16="http://schemas.microsoft.com/office/drawing/2014/main" id="{C93FF685-840C-077D-8047-FBA9613D6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1486" y="3795990"/>
              <a:ext cx="507029" cy="817415"/>
            </a:xfrm>
            <a:prstGeom prst="rect">
              <a:avLst/>
            </a:prstGeom>
          </p:spPr>
        </p:pic>
        <p:pic>
          <p:nvPicPr>
            <p:cNvPr id="148" name="Picture 147" descr="A toy figurine of a person&#10;&#10;Description automatically generated with low confidence">
              <a:extLst>
                <a:ext uri="{FF2B5EF4-FFF2-40B4-BE49-F238E27FC236}">
                  <a16:creationId xmlns:a16="http://schemas.microsoft.com/office/drawing/2014/main" id="{2569A7FE-E593-B7A3-C40A-5D2F2F0425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3723" y="3790270"/>
              <a:ext cx="533996" cy="817415"/>
            </a:xfrm>
            <a:prstGeom prst="rect">
              <a:avLst/>
            </a:prstGeom>
          </p:spPr>
        </p:pic>
      </p:grpSp>
      <p:pic>
        <p:nvPicPr>
          <p:cNvPr id="101" name="Picture 100">
            <a:extLst>
              <a:ext uri="{FF2B5EF4-FFF2-40B4-BE49-F238E27FC236}">
                <a16:creationId xmlns:a16="http://schemas.microsoft.com/office/drawing/2014/main" id="{81AB6D48-9616-5B44-B2D3-DB7D2908C7BA}"/>
              </a:ext>
            </a:extLst>
          </p:cNvPr>
          <p:cNvPicPr>
            <a:picLocks noChangeAspect="1"/>
          </p:cNvPicPr>
          <p:nvPr/>
        </p:nvPicPr>
        <p:blipFill>
          <a:blip r:embed="rId21">
            <a:lum/>
            <a:alphaModFix/>
          </a:blip>
          <a:srcRect/>
          <a:stretch>
            <a:fillRect/>
          </a:stretch>
        </p:blipFill>
        <p:spPr>
          <a:xfrm>
            <a:off x="7121703" y="5190159"/>
            <a:ext cx="4703261" cy="1484428"/>
          </a:xfrm>
          <a:prstGeom prst="rect">
            <a:avLst/>
          </a:prstGeom>
          <a:noFill/>
          <a:ln>
            <a:noFill/>
          </a:ln>
        </p:spPr>
      </p:pic>
    </p:spTree>
    <p:extLst>
      <p:ext uri="{BB962C8B-B14F-4D97-AF65-F5344CB8AC3E}">
        <p14:creationId xmlns:p14="http://schemas.microsoft.com/office/powerpoint/2010/main" val="3956596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071A-6A15-4841-4FC1-3A8F61CC13C2}"/>
              </a:ext>
            </a:extLst>
          </p:cNvPr>
          <p:cNvSpPr>
            <a:spLocks noGrp="1"/>
          </p:cNvSpPr>
          <p:nvPr>
            <p:ph type="title"/>
          </p:nvPr>
        </p:nvSpPr>
        <p:spPr>
          <a:xfrm>
            <a:off x="838200" y="104932"/>
            <a:ext cx="10515600" cy="795518"/>
          </a:xfrm>
        </p:spPr>
        <p:txBody>
          <a:bodyPr/>
          <a:lstStyle/>
          <a:p>
            <a:pPr algn="ctr"/>
            <a:r>
              <a:rPr lang="en-US" dirty="0"/>
              <a:t>Bootstrap Confidence Intervals</a:t>
            </a:r>
          </a:p>
        </p:txBody>
      </p:sp>
      <p:sp>
        <p:nvSpPr>
          <p:cNvPr id="4" name="TextBox 3">
            <a:extLst>
              <a:ext uri="{FF2B5EF4-FFF2-40B4-BE49-F238E27FC236}">
                <a16:creationId xmlns:a16="http://schemas.microsoft.com/office/drawing/2014/main" id="{485DFA8B-98EE-CDBF-3FA0-7D634FA45D15}"/>
              </a:ext>
            </a:extLst>
          </p:cNvPr>
          <p:cNvSpPr txBox="1"/>
          <p:nvPr/>
        </p:nvSpPr>
        <p:spPr>
          <a:xfrm>
            <a:off x="238082" y="915331"/>
            <a:ext cx="5386225" cy="4154984"/>
          </a:xfrm>
          <a:prstGeom prst="rect">
            <a:avLst/>
          </a:prstGeom>
          <a:noFill/>
        </p:spPr>
        <p:txBody>
          <a:bodyPr wrap="square">
            <a:spAutoFit/>
          </a:bodyPr>
          <a:lstStyle/>
          <a:p>
            <a:pPr marL="342900" indent="-342900">
              <a:buAutoNum type="arabicPeriod"/>
            </a:pPr>
            <a:r>
              <a:rPr lang="en-CA" sz="2400" dirty="0">
                <a:effectLst/>
                <a:latin typeface="Helvetica" pitchFamily="2" charset="0"/>
              </a:rPr>
              <a:t>re-sampling allowing </a:t>
            </a:r>
            <a:r>
              <a:rPr lang="en-CA" sz="2400" dirty="0">
                <a:latin typeface="Helvetica" pitchFamily="2" charset="0"/>
              </a:rPr>
              <a:t>repetition </a:t>
            </a:r>
            <a:r>
              <a:rPr lang="en-CA" sz="2400" dirty="0">
                <a:effectLst/>
                <a:latin typeface="Helvetica" pitchFamily="2" charset="0"/>
              </a:rPr>
              <a:t>is performed on the 50 case studies</a:t>
            </a:r>
            <a:r>
              <a:rPr lang="en-CA" sz="2400" dirty="0">
                <a:solidFill>
                  <a:schemeClr val="accent6"/>
                </a:solidFill>
                <a:effectLst/>
                <a:latin typeface="Helvetica" pitchFamily="2" charset="0"/>
              </a:rPr>
              <a:t>*</a:t>
            </a:r>
          </a:p>
          <a:p>
            <a:pPr marL="342900" indent="-342900">
              <a:buAutoNum type="arabicPeriod"/>
            </a:pPr>
            <a:r>
              <a:rPr lang="en-CA" sz="2400" dirty="0">
                <a:effectLst/>
                <a:latin typeface="Helvetica" pitchFamily="2" charset="0"/>
              </a:rPr>
              <a:t>for each re-sample the aggregated scores are evaluated (from the atomic stats) as described </a:t>
            </a:r>
            <a:r>
              <a:rPr lang="en-CA" sz="2400" dirty="0">
                <a:latin typeface="Helvetica" pitchFamily="2" charset="0"/>
              </a:rPr>
              <a:t>before.</a:t>
            </a:r>
            <a:endParaRPr lang="en-CA" sz="2400" dirty="0">
              <a:effectLst/>
              <a:latin typeface="Helvetica" pitchFamily="2" charset="0"/>
            </a:endParaRPr>
          </a:p>
          <a:p>
            <a:pPr marL="342900" indent="-342900">
              <a:buAutoNum type="arabicPeriod"/>
            </a:pPr>
            <a:r>
              <a:rPr lang="en-CA" sz="2400" dirty="0">
                <a:latin typeface="Helvetica" pitchFamily="2" charset="0"/>
              </a:rPr>
              <a:t>we obtain 1000 </a:t>
            </a:r>
            <a:r>
              <a:rPr lang="en-CA" sz="2400" u="sng" dirty="0">
                <a:latin typeface="Helvetica" pitchFamily="2" charset="0"/>
              </a:rPr>
              <a:t>aggregated</a:t>
            </a:r>
            <a:r>
              <a:rPr lang="en-CA" sz="2400" dirty="0">
                <a:latin typeface="Helvetica" pitchFamily="2" charset="0"/>
              </a:rPr>
              <a:t> scores, for 1000 resamples.</a:t>
            </a:r>
            <a:endParaRPr lang="en-CA" sz="2400" dirty="0">
              <a:effectLst/>
              <a:latin typeface="Helvetica" pitchFamily="2" charset="0"/>
            </a:endParaRPr>
          </a:p>
          <a:p>
            <a:pPr marL="342900" indent="-342900">
              <a:buAutoNum type="arabicPeriod"/>
            </a:pPr>
            <a:r>
              <a:rPr lang="en-CA" sz="2400" dirty="0">
                <a:effectLst/>
                <a:latin typeface="Helvetica" pitchFamily="2" charset="0"/>
              </a:rPr>
              <a:t>the 90% confidence interval is estimated from the 5% and 95% </a:t>
            </a:r>
            <a:r>
              <a:rPr lang="en-CA" sz="2400" dirty="0">
                <a:latin typeface="Helvetica" pitchFamily="2" charset="0"/>
              </a:rPr>
              <a:t>qua</a:t>
            </a:r>
            <a:r>
              <a:rPr lang="en-CA" sz="2400" dirty="0">
                <a:effectLst/>
                <a:latin typeface="Helvetica" pitchFamily="2" charset="0"/>
              </a:rPr>
              <a:t>ntiles of the aggregated scores from the 1000 re-samples. </a:t>
            </a:r>
          </a:p>
        </p:txBody>
      </p:sp>
      <p:grpSp>
        <p:nvGrpSpPr>
          <p:cNvPr id="3" name="Group 2">
            <a:extLst>
              <a:ext uri="{FF2B5EF4-FFF2-40B4-BE49-F238E27FC236}">
                <a16:creationId xmlns:a16="http://schemas.microsoft.com/office/drawing/2014/main" id="{A7883044-29E5-B2C1-9116-1231932ECA1A}"/>
              </a:ext>
            </a:extLst>
          </p:cNvPr>
          <p:cNvGrpSpPr/>
          <p:nvPr/>
        </p:nvGrpSpPr>
        <p:grpSpPr>
          <a:xfrm>
            <a:off x="6610123" y="1035265"/>
            <a:ext cx="4729437" cy="4160886"/>
            <a:chOff x="5725778" y="970844"/>
            <a:chExt cx="6228140" cy="5820436"/>
          </a:xfrm>
        </p:grpSpPr>
        <p:pic>
          <p:nvPicPr>
            <p:cNvPr id="12" name="Picture 11" descr="A picture containing toy, LEGO, doll&#10;&#10;Description automatically generated">
              <a:extLst>
                <a:ext uri="{FF2B5EF4-FFF2-40B4-BE49-F238E27FC236}">
                  <a16:creationId xmlns:a16="http://schemas.microsoft.com/office/drawing/2014/main" id="{BBF8D358-9DD3-C32D-8CCF-5C6945E5F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114" y="1410570"/>
              <a:ext cx="793639" cy="1122915"/>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id="{B5458257-1A83-BC40-1C58-70D47C47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778" y="1431092"/>
              <a:ext cx="842186" cy="1122915"/>
            </a:xfrm>
            <a:prstGeom prst="rect">
              <a:avLst/>
            </a:prstGeom>
          </p:spPr>
        </p:pic>
        <p:pic>
          <p:nvPicPr>
            <p:cNvPr id="23" name="Picture 22" descr="A picture containing toy&#10;&#10;Description automatically generated">
              <a:extLst>
                <a:ext uri="{FF2B5EF4-FFF2-40B4-BE49-F238E27FC236}">
                  <a16:creationId xmlns:a16="http://schemas.microsoft.com/office/drawing/2014/main" id="{CD13A91B-98AD-882B-58C5-6703C7BB7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909" y="1365412"/>
              <a:ext cx="667701" cy="1143437"/>
            </a:xfrm>
            <a:prstGeom prst="rect">
              <a:avLst/>
            </a:prstGeom>
          </p:spPr>
        </p:pic>
        <p:pic>
          <p:nvPicPr>
            <p:cNvPr id="24" name="Picture 23" descr="A picture containing toy, automaton&#10;&#10;Description automatically generated">
              <a:extLst>
                <a:ext uri="{FF2B5EF4-FFF2-40B4-BE49-F238E27FC236}">
                  <a16:creationId xmlns:a16="http://schemas.microsoft.com/office/drawing/2014/main" id="{6AFF1FBD-4A74-DEE9-9440-D5BFAB1D0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2270" y="1442833"/>
              <a:ext cx="802667" cy="1120000"/>
            </a:xfrm>
            <a:prstGeom prst="rect">
              <a:avLst/>
            </a:prstGeom>
          </p:spPr>
        </p:pic>
        <p:pic>
          <p:nvPicPr>
            <p:cNvPr id="25" name="Picture 24" descr="A picture containing toy, LEGO, indoor&#10;&#10;Description automatically generated">
              <a:extLst>
                <a:ext uri="{FF2B5EF4-FFF2-40B4-BE49-F238E27FC236}">
                  <a16:creationId xmlns:a16="http://schemas.microsoft.com/office/drawing/2014/main" id="{C04F841B-69E8-AB19-79AE-66B329E7E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4841" y="1410570"/>
              <a:ext cx="723694" cy="1143437"/>
            </a:xfrm>
            <a:prstGeom prst="rect">
              <a:avLst/>
            </a:prstGeom>
          </p:spPr>
        </p:pic>
        <p:pic>
          <p:nvPicPr>
            <p:cNvPr id="27" name="Picture 26" descr="A toy figurine of a person&#10;&#10;Description automatically generated with low confidence">
              <a:extLst>
                <a:ext uri="{FF2B5EF4-FFF2-40B4-BE49-F238E27FC236}">
                  <a16:creationId xmlns:a16="http://schemas.microsoft.com/office/drawing/2014/main" id="{E3D47BCD-6083-4A14-B4E5-530EBBFB97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844" y="1351558"/>
              <a:ext cx="703213" cy="1143437"/>
            </a:xfrm>
            <a:prstGeom prst="rect">
              <a:avLst/>
            </a:prstGeom>
          </p:spPr>
        </p:pic>
        <p:pic>
          <p:nvPicPr>
            <p:cNvPr id="29" name="Picture 28" descr="A picture containing LEGO, toy&#10;&#10;Description automatically generated">
              <a:extLst>
                <a:ext uri="{FF2B5EF4-FFF2-40B4-BE49-F238E27FC236}">
                  <a16:creationId xmlns:a16="http://schemas.microsoft.com/office/drawing/2014/main" id="{B46CD06B-CF3B-A0FC-8502-56C224C01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2186" y="1452663"/>
              <a:ext cx="682650" cy="1143438"/>
            </a:xfrm>
            <a:prstGeom prst="rect">
              <a:avLst/>
            </a:prstGeom>
          </p:spPr>
        </p:pic>
        <p:pic>
          <p:nvPicPr>
            <p:cNvPr id="31" name="Picture 30" descr="A picture containing toy, LEGO&#10;&#10;Description automatically generated">
              <a:extLst>
                <a:ext uri="{FF2B5EF4-FFF2-40B4-BE49-F238E27FC236}">
                  <a16:creationId xmlns:a16="http://schemas.microsoft.com/office/drawing/2014/main" id="{0A42E325-0E05-063A-4065-80B0F5511F0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50079" y="1383918"/>
              <a:ext cx="703213" cy="1178915"/>
            </a:xfrm>
            <a:prstGeom prst="rect">
              <a:avLst/>
            </a:prstGeom>
          </p:spPr>
        </p:pic>
        <p:sp>
          <p:nvSpPr>
            <p:cNvPr id="33" name="Rectangle 32">
              <a:extLst>
                <a:ext uri="{FF2B5EF4-FFF2-40B4-BE49-F238E27FC236}">
                  <a16:creationId xmlns:a16="http://schemas.microsoft.com/office/drawing/2014/main" id="{C8F79F51-4BCE-4B4F-127A-E7CAE6A422B2}"/>
                </a:ext>
              </a:extLst>
            </p:cNvPr>
            <p:cNvSpPr/>
            <p:nvPr/>
          </p:nvSpPr>
          <p:spPr>
            <a:xfrm>
              <a:off x="5725778" y="970845"/>
              <a:ext cx="6228140" cy="1704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5" name="TextBox 34">
              <a:extLst>
                <a:ext uri="{FF2B5EF4-FFF2-40B4-BE49-F238E27FC236}">
                  <a16:creationId xmlns:a16="http://schemas.microsoft.com/office/drawing/2014/main" id="{9D8E645F-7846-22FA-2638-8672562DFB18}"/>
                </a:ext>
              </a:extLst>
            </p:cNvPr>
            <p:cNvSpPr txBox="1"/>
            <p:nvPr/>
          </p:nvSpPr>
          <p:spPr>
            <a:xfrm>
              <a:off x="5959517" y="970844"/>
              <a:ext cx="5785007" cy="369332"/>
            </a:xfrm>
            <a:prstGeom prst="rect">
              <a:avLst/>
            </a:prstGeom>
            <a:noFill/>
          </p:spPr>
          <p:txBody>
            <a:bodyPr wrap="square" rtlCol="0">
              <a:spAutoFit/>
            </a:bodyPr>
            <a:lstStyle/>
            <a:p>
              <a:pPr algn="ctr"/>
              <a:r>
                <a:rPr lang="en-US" b="1" dirty="0"/>
                <a:t>ORIGINAL SAMPLE -&gt; AGGREGATED SCORE </a:t>
              </a:r>
            </a:p>
          </p:txBody>
        </p:sp>
        <p:cxnSp>
          <p:nvCxnSpPr>
            <p:cNvPr id="37" name="Straight Arrow Connector 36">
              <a:extLst>
                <a:ext uri="{FF2B5EF4-FFF2-40B4-BE49-F238E27FC236}">
                  <a16:creationId xmlns:a16="http://schemas.microsoft.com/office/drawing/2014/main" id="{12CFE1E8-D44F-F084-DCE8-2878CE238C4D}"/>
                </a:ext>
              </a:extLst>
            </p:cNvPr>
            <p:cNvCxnSpPr>
              <a:cxnSpLocks/>
            </p:cNvCxnSpPr>
            <p:nvPr/>
          </p:nvCxnSpPr>
          <p:spPr>
            <a:xfrm>
              <a:off x="9503625" y="2668540"/>
              <a:ext cx="4213" cy="4122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29EB046B-5F20-9493-E728-9C82C15A9716}"/>
              </a:ext>
            </a:extLst>
          </p:cNvPr>
          <p:cNvSpPr txBox="1"/>
          <p:nvPr/>
        </p:nvSpPr>
        <p:spPr>
          <a:xfrm>
            <a:off x="275618" y="5111620"/>
            <a:ext cx="6228140" cy="1569660"/>
          </a:xfrm>
          <a:prstGeom prst="rect">
            <a:avLst/>
          </a:prstGeom>
          <a:noFill/>
          <a:ln>
            <a:solidFill>
              <a:schemeClr val="tx1"/>
            </a:solidFill>
          </a:ln>
        </p:spPr>
        <p:txBody>
          <a:bodyPr wrap="square" rtlCol="0">
            <a:spAutoFit/>
          </a:bodyPr>
          <a:lstStyle/>
          <a:p>
            <a:r>
              <a:rPr lang="en-US" sz="2400" dirty="0">
                <a:solidFill>
                  <a:schemeClr val="accent6"/>
                </a:solidFill>
              </a:rPr>
              <a:t>* </a:t>
            </a:r>
            <a:r>
              <a:rPr lang="en-US" sz="2400" dirty="0">
                <a:solidFill>
                  <a:schemeClr val="accent6"/>
                </a:solidFill>
                <a:latin typeface="Arial" panose="020B0604020202020204" pitchFamily="34" charset="0"/>
                <a:cs typeface="Arial" panose="020B0604020202020204" pitchFamily="34" charset="0"/>
              </a:rPr>
              <a:t>trick</a:t>
            </a:r>
            <a:r>
              <a:rPr lang="en-US" sz="2400" dirty="0">
                <a:latin typeface="Arial" panose="020B0604020202020204" pitchFamily="34" charset="0"/>
                <a:cs typeface="Arial" panose="020B0604020202020204" pitchFamily="34" charset="0"/>
              </a:rPr>
              <a:t>: I do not resample the cases, I do not perform again the wavelet decomposition of the precipitation fields, 1000 times for 50 cases: </a:t>
            </a:r>
            <a:r>
              <a:rPr lang="en-US" sz="2400" dirty="0">
                <a:solidFill>
                  <a:schemeClr val="accent6"/>
                </a:solidFill>
                <a:latin typeface="Arial" panose="020B0604020202020204" pitchFamily="34" charset="0"/>
                <a:cs typeface="Arial" panose="020B0604020202020204" pitchFamily="34" charset="0"/>
              </a:rPr>
              <a:t>I resample the atomic statistics! </a:t>
            </a:r>
          </a:p>
        </p:txBody>
      </p:sp>
      <p:grpSp>
        <p:nvGrpSpPr>
          <p:cNvPr id="49" name="Group 48">
            <a:extLst>
              <a:ext uri="{FF2B5EF4-FFF2-40B4-BE49-F238E27FC236}">
                <a16:creationId xmlns:a16="http://schemas.microsoft.com/office/drawing/2014/main" id="{BB035FB0-1FFC-E645-BC9D-99EDF6C4DBD8}"/>
              </a:ext>
            </a:extLst>
          </p:cNvPr>
          <p:cNvGrpSpPr/>
          <p:nvPr/>
        </p:nvGrpSpPr>
        <p:grpSpPr>
          <a:xfrm>
            <a:off x="5589663" y="2468917"/>
            <a:ext cx="4794883" cy="2727234"/>
            <a:chOff x="5589663" y="2468917"/>
            <a:chExt cx="4794883" cy="2727234"/>
          </a:xfrm>
        </p:grpSpPr>
        <p:sp>
          <p:nvSpPr>
            <p:cNvPr id="14" name="Rectangle 13">
              <a:extLst>
                <a:ext uri="{FF2B5EF4-FFF2-40B4-BE49-F238E27FC236}">
                  <a16:creationId xmlns:a16="http://schemas.microsoft.com/office/drawing/2014/main" id="{A3AA58BD-0334-AA38-3D0A-28DEDE883047}"/>
                </a:ext>
              </a:extLst>
            </p:cNvPr>
            <p:cNvSpPr/>
            <p:nvPr/>
          </p:nvSpPr>
          <p:spPr>
            <a:xfrm>
              <a:off x="5589663" y="2468917"/>
              <a:ext cx="4794883" cy="133818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EAEA70CB-7E48-F4C7-DB2C-28A35AA74A15}"/>
                </a:ext>
              </a:extLst>
            </p:cNvPr>
            <p:cNvSpPr txBox="1"/>
            <p:nvPr/>
          </p:nvSpPr>
          <p:spPr>
            <a:xfrm>
              <a:off x="5683033" y="2481987"/>
              <a:ext cx="4453726" cy="369332"/>
            </a:xfrm>
            <a:prstGeom prst="rect">
              <a:avLst/>
            </a:prstGeom>
            <a:noFill/>
            <a:ln>
              <a:noFill/>
            </a:ln>
          </p:spPr>
          <p:txBody>
            <a:bodyPr wrap="square" rtlCol="0">
              <a:spAutoFit/>
            </a:bodyPr>
            <a:lstStyle/>
            <a:p>
              <a:pPr algn="ctr"/>
              <a:r>
                <a:rPr lang="en-US" b="1" dirty="0"/>
                <a:t>1</a:t>
              </a:r>
              <a:r>
                <a:rPr lang="en-US" b="1" baseline="30000" dirty="0"/>
                <a:t>st</a:t>
              </a:r>
              <a:r>
                <a:rPr lang="en-US" b="1" dirty="0"/>
                <a:t> RE-SAMPLE -&gt; AGGREGATED SCORE </a:t>
              </a:r>
            </a:p>
          </p:txBody>
        </p:sp>
        <p:cxnSp>
          <p:nvCxnSpPr>
            <p:cNvPr id="16" name="Straight Arrow Connector 15">
              <a:extLst>
                <a:ext uri="{FF2B5EF4-FFF2-40B4-BE49-F238E27FC236}">
                  <a16:creationId xmlns:a16="http://schemas.microsoft.com/office/drawing/2014/main" id="{D9CD5F69-F7A9-D70D-92EA-4C28FFA0816A}"/>
                </a:ext>
              </a:extLst>
            </p:cNvPr>
            <p:cNvCxnSpPr>
              <a:cxnSpLocks/>
            </p:cNvCxnSpPr>
            <p:nvPr/>
          </p:nvCxnSpPr>
          <p:spPr>
            <a:xfrm>
              <a:off x="9291758" y="3801663"/>
              <a:ext cx="0" cy="13944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toy, LEGO, doll&#10;&#10;Description automatically generated">
              <a:extLst>
                <a:ext uri="{FF2B5EF4-FFF2-40B4-BE49-F238E27FC236}">
                  <a16:creationId xmlns:a16="http://schemas.microsoft.com/office/drawing/2014/main" id="{6F220714-BE73-DA6E-8F06-64A11B7DC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813" y="2775795"/>
              <a:ext cx="611002" cy="881525"/>
            </a:xfrm>
            <a:prstGeom prst="rect">
              <a:avLst/>
            </a:prstGeom>
            <a:ln>
              <a:noFill/>
            </a:ln>
          </p:spPr>
        </p:pic>
        <p:pic>
          <p:nvPicPr>
            <p:cNvPr id="7" name="Picture 6" descr="A picture containing toy, doll&#10;&#10;Description automatically generated">
              <a:extLst>
                <a:ext uri="{FF2B5EF4-FFF2-40B4-BE49-F238E27FC236}">
                  <a16:creationId xmlns:a16="http://schemas.microsoft.com/office/drawing/2014/main" id="{E0B4F266-C2C2-377C-08B2-04F84E12EE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3501" y="2789349"/>
              <a:ext cx="648377" cy="881525"/>
            </a:xfrm>
            <a:prstGeom prst="rect">
              <a:avLst/>
            </a:prstGeom>
            <a:ln>
              <a:noFill/>
            </a:ln>
          </p:spPr>
        </p:pic>
        <p:pic>
          <p:nvPicPr>
            <p:cNvPr id="8" name="Picture 7" descr="A picture containing toy&#10;&#10;Description automatically generated">
              <a:extLst>
                <a:ext uri="{FF2B5EF4-FFF2-40B4-BE49-F238E27FC236}">
                  <a16:creationId xmlns:a16="http://schemas.microsoft.com/office/drawing/2014/main" id="{DC0D4215-6830-237B-00B1-74E91A5A97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1587" y="2778665"/>
              <a:ext cx="514046" cy="897635"/>
            </a:xfrm>
            <a:prstGeom prst="rect">
              <a:avLst/>
            </a:prstGeom>
            <a:ln>
              <a:noFill/>
            </a:ln>
          </p:spPr>
        </p:pic>
        <p:pic>
          <p:nvPicPr>
            <p:cNvPr id="9" name="Picture 8" descr="A picture containing toy, automaton&#10;&#10;Description automatically generated">
              <a:extLst>
                <a:ext uri="{FF2B5EF4-FFF2-40B4-BE49-F238E27FC236}">
                  <a16:creationId xmlns:a16="http://schemas.microsoft.com/office/drawing/2014/main" id="{E0A85983-4C8C-BB65-E2C7-47FC8C9382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3278" y="2839443"/>
              <a:ext cx="617952" cy="879237"/>
            </a:xfrm>
            <a:prstGeom prst="rect">
              <a:avLst/>
            </a:prstGeom>
            <a:ln>
              <a:noFill/>
            </a:ln>
          </p:spPr>
        </p:pic>
        <p:pic>
          <p:nvPicPr>
            <p:cNvPr id="10" name="Picture 9" descr="A picture containing toy, LEGO, indoor&#10;&#10;Description automatically generated">
              <a:extLst>
                <a:ext uri="{FF2B5EF4-FFF2-40B4-BE49-F238E27FC236}">
                  <a16:creationId xmlns:a16="http://schemas.microsoft.com/office/drawing/2014/main" id="{46012BA7-5EB2-FC12-1613-FF28D14D27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021" y="2773360"/>
              <a:ext cx="557153" cy="897635"/>
            </a:xfrm>
            <a:prstGeom prst="rect">
              <a:avLst/>
            </a:prstGeom>
            <a:ln>
              <a:noFill/>
            </a:ln>
          </p:spPr>
        </p:pic>
        <p:pic>
          <p:nvPicPr>
            <p:cNvPr id="11" name="Picture 10" descr="A toy figurine of a person&#10;&#10;Description automatically generated with low confidence">
              <a:extLst>
                <a:ext uri="{FF2B5EF4-FFF2-40B4-BE49-F238E27FC236}">
                  <a16:creationId xmlns:a16="http://schemas.microsoft.com/office/drawing/2014/main" id="{A5ABD6B1-3C00-DD3A-AADA-1A8EFA4B9E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28943" y="2767789"/>
              <a:ext cx="541385" cy="897635"/>
            </a:xfrm>
            <a:prstGeom prst="rect">
              <a:avLst/>
            </a:prstGeom>
            <a:ln>
              <a:noFill/>
            </a:ln>
          </p:spPr>
        </p:pic>
        <p:pic>
          <p:nvPicPr>
            <p:cNvPr id="13" name="Picture 12" descr="A picture containing toy, LEGO&#10;&#10;Description automatically generated">
              <a:extLst>
                <a:ext uri="{FF2B5EF4-FFF2-40B4-BE49-F238E27FC236}">
                  <a16:creationId xmlns:a16="http://schemas.microsoft.com/office/drawing/2014/main" id="{DFD4BFBC-ED45-4FB6-DBF0-54ECC37BD6B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8915" r="28915" b="12644"/>
            <a:stretch/>
          </p:blipFill>
          <p:spPr>
            <a:xfrm>
              <a:off x="9722210" y="2753863"/>
              <a:ext cx="541385" cy="925487"/>
            </a:xfrm>
            <a:prstGeom prst="rect">
              <a:avLst/>
            </a:prstGeom>
            <a:ln>
              <a:noFill/>
            </a:ln>
          </p:spPr>
        </p:pic>
        <p:pic>
          <p:nvPicPr>
            <p:cNvPr id="17" name="Picture 16" descr="A picture containing toy, automaton&#10;&#10;Description automatically generated">
              <a:extLst>
                <a:ext uri="{FF2B5EF4-FFF2-40B4-BE49-F238E27FC236}">
                  <a16:creationId xmlns:a16="http://schemas.microsoft.com/office/drawing/2014/main" id="{F3FA25E0-88A6-E945-0395-CE009843F4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00489" y="2830226"/>
              <a:ext cx="617952" cy="879237"/>
            </a:xfrm>
            <a:prstGeom prst="rect">
              <a:avLst/>
            </a:prstGeom>
            <a:ln>
              <a:noFill/>
            </a:ln>
          </p:spPr>
        </p:pic>
      </p:grpSp>
      <p:grpSp>
        <p:nvGrpSpPr>
          <p:cNvPr id="56" name="Group 55">
            <a:extLst>
              <a:ext uri="{FF2B5EF4-FFF2-40B4-BE49-F238E27FC236}">
                <a16:creationId xmlns:a16="http://schemas.microsoft.com/office/drawing/2014/main" id="{3FCE8904-06E0-0C72-5A99-A8271D70C633}"/>
              </a:ext>
            </a:extLst>
          </p:cNvPr>
          <p:cNvGrpSpPr/>
          <p:nvPr/>
        </p:nvGrpSpPr>
        <p:grpSpPr>
          <a:xfrm>
            <a:off x="7191684" y="2783429"/>
            <a:ext cx="4729437" cy="2395469"/>
            <a:chOff x="7226190" y="2800682"/>
            <a:chExt cx="4729437" cy="2395469"/>
          </a:xfrm>
        </p:grpSpPr>
        <p:sp>
          <p:nvSpPr>
            <p:cNvPr id="41" name="Rectangle 40">
              <a:extLst>
                <a:ext uri="{FF2B5EF4-FFF2-40B4-BE49-F238E27FC236}">
                  <a16:creationId xmlns:a16="http://schemas.microsoft.com/office/drawing/2014/main" id="{2B358C6D-1829-7525-F128-A5B3ED06653D}"/>
                </a:ext>
              </a:extLst>
            </p:cNvPr>
            <p:cNvSpPr/>
            <p:nvPr/>
          </p:nvSpPr>
          <p:spPr>
            <a:xfrm>
              <a:off x="7226190" y="2800683"/>
              <a:ext cx="4729437" cy="126336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42" name="Picture 41" descr="A picture containing toy&#10;&#10;Description automatically generated">
              <a:extLst>
                <a:ext uri="{FF2B5EF4-FFF2-40B4-BE49-F238E27FC236}">
                  <a16:creationId xmlns:a16="http://schemas.microsoft.com/office/drawing/2014/main" id="{0C69BACB-2171-5945-81BB-8BFC705DFD5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72606" y="3115936"/>
              <a:ext cx="507029" cy="847451"/>
            </a:xfrm>
            <a:prstGeom prst="rect">
              <a:avLst/>
            </a:prstGeom>
          </p:spPr>
        </p:pic>
        <p:pic>
          <p:nvPicPr>
            <p:cNvPr id="45" name="Picture 44" descr="A picture containing toy, automaton&#10;&#10;Description automatically generated">
              <a:extLst>
                <a:ext uri="{FF2B5EF4-FFF2-40B4-BE49-F238E27FC236}">
                  <a16:creationId xmlns:a16="http://schemas.microsoft.com/office/drawing/2014/main" id="{AF69DA93-E16E-96A9-852A-799B792271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56744" y="3150493"/>
              <a:ext cx="609518" cy="830081"/>
            </a:xfrm>
            <a:prstGeom prst="rect">
              <a:avLst/>
            </a:prstGeom>
          </p:spPr>
        </p:pic>
        <p:pic>
          <p:nvPicPr>
            <p:cNvPr id="46" name="Picture 45" descr="A picture containing toy, LEGO, indoor&#10;&#10;Description automatically generated">
              <a:extLst>
                <a:ext uri="{FF2B5EF4-FFF2-40B4-BE49-F238E27FC236}">
                  <a16:creationId xmlns:a16="http://schemas.microsoft.com/office/drawing/2014/main" id="{14C5ED28-DBD1-904D-2933-3AB690890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953" y="3126582"/>
              <a:ext cx="549549" cy="847451"/>
            </a:xfrm>
            <a:prstGeom prst="rect">
              <a:avLst/>
            </a:prstGeom>
          </p:spPr>
        </p:pic>
        <p:pic>
          <p:nvPicPr>
            <p:cNvPr id="47" name="Picture 46" descr="A toy figurine of a person&#10;&#10;Description automatically generated with low confidence">
              <a:extLst>
                <a:ext uri="{FF2B5EF4-FFF2-40B4-BE49-F238E27FC236}">
                  <a16:creationId xmlns:a16="http://schemas.microsoft.com/office/drawing/2014/main" id="{10CB0B5E-144D-D201-0787-9D86BE2CA02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36040" y="3101923"/>
              <a:ext cx="533996" cy="847451"/>
            </a:xfrm>
            <a:prstGeom prst="rect">
              <a:avLst/>
            </a:prstGeom>
          </p:spPr>
        </p:pic>
        <p:pic>
          <p:nvPicPr>
            <p:cNvPr id="48" name="Picture 47" descr="A picture containing LEGO, toy&#10;&#10;Description automatically generated">
              <a:extLst>
                <a:ext uri="{FF2B5EF4-FFF2-40B4-BE49-F238E27FC236}">
                  <a16:creationId xmlns:a16="http://schemas.microsoft.com/office/drawing/2014/main" id="{4C5BA797-C262-47B5-3CD5-052840722A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64072" y="3157780"/>
              <a:ext cx="518381" cy="847453"/>
            </a:xfrm>
            <a:prstGeom prst="rect">
              <a:avLst/>
            </a:prstGeom>
          </p:spPr>
        </p:pic>
        <p:pic>
          <p:nvPicPr>
            <p:cNvPr id="50" name="Picture 49" descr="A picture containing toy, LEGO&#10;&#10;Description automatically generated">
              <a:extLst>
                <a:ext uri="{FF2B5EF4-FFF2-40B4-BE49-F238E27FC236}">
                  <a16:creationId xmlns:a16="http://schemas.microsoft.com/office/drawing/2014/main" id="{579AA1ED-6BB0-E4FE-76DA-7CF825E830B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8915" r="28915" b="12644"/>
            <a:stretch/>
          </p:blipFill>
          <p:spPr>
            <a:xfrm>
              <a:off x="7908559" y="3074439"/>
              <a:ext cx="533996" cy="873745"/>
            </a:xfrm>
            <a:prstGeom prst="rect">
              <a:avLst/>
            </a:prstGeom>
          </p:spPr>
        </p:pic>
        <p:sp>
          <p:nvSpPr>
            <p:cNvPr id="51" name="TextBox 50">
              <a:extLst>
                <a:ext uri="{FF2B5EF4-FFF2-40B4-BE49-F238E27FC236}">
                  <a16:creationId xmlns:a16="http://schemas.microsoft.com/office/drawing/2014/main" id="{C5344FC1-186F-BEA9-65AE-693AA89120C7}"/>
                </a:ext>
              </a:extLst>
            </p:cNvPr>
            <p:cNvSpPr txBox="1"/>
            <p:nvPr/>
          </p:nvSpPr>
          <p:spPr>
            <a:xfrm>
              <a:off x="7420936" y="2800682"/>
              <a:ext cx="4392937" cy="382903"/>
            </a:xfrm>
            <a:prstGeom prst="rect">
              <a:avLst/>
            </a:prstGeom>
            <a:noFill/>
          </p:spPr>
          <p:txBody>
            <a:bodyPr wrap="square" rtlCol="0">
              <a:spAutoFit/>
            </a:bodyPr>
            <a:lstStyle/>
            <a:p>
              <a:pPr algn="ctr"/>
              <a:r>
                <a:rPr lang="en-US" b="1" dirty="0">
                  <a:solidFill>
                    <a:srgbClr val="FF0000"/>
                  </a:solidFill>
                </a:rPr>
                <a:t>2</a:t>
              </a:r>
              <a:r>
                <a:rPr lang="en-US" b="1" baseline="30000" dirty="0">
                  <a:solidFill>
                    <a:srgbClr val="FF0000"/>
                  </a:solidFill>
                </a:rPr>
                <a:t>nd</a:t>
              </a:r>
              <a:r>
                <a:rPr lang="en-US" b="1" dirty="0">
                  <a:solidFill>
                    <a:srgbClr val="FF0000"/>
                  </a:solidFill>
                </a:rPr>
                <a:t> RE-SAMPLE -&gt; AGGREGATED SCORE </a:t>
              </a:r>
            </a:p>
          </p:txBody>
        </p:sp>
        <p:cxnSp>
          <p:nvCxnSpPr>
            <p:cNvPr id="52" name="Straight Arrow Connector 51">
              <a:extLst>
                <a:ext uri="{FF2B5EF4-FFF2-40B4-BE49-F238E27FC236}">
                  <a16:creationId xmlns:a16="http://schemas.microsoft.com/office/drawing/2014/main" id="{DF764394-86DF-9485-AEDF-38509D6CA870}"/>
                </a:ext>
              </a:extLst>
            </p:cNvPr>
            <p:cNvCxnSpPr>
              <a:cxnSpLocks/>
            </p:cNvCxnSpPr>
            <p:nvPr/>
          </p:nvCxnSpPr>
          <p:spPr>
            <a:xfrm>
              <a:off x="9905176" y="4042930"/>
              <a:ext cx="0" cy="1153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descr="A picture containing LEGO, toy&#10;&#10;Description automatically generated">
              <a:extLst>
                <a:ext uri="{FF2B5EF4-FFF2-40B4-BE49-F238E27FC236}">
                  <a16:creationId xmlns:a16="http://schemas.microsoft.com/office/drawing/2014/main" id="{83DB8575-BF57-D97E-B1D6-643E5DB314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759312" y="3157033"/>
              <a:ext cx="518381" cy="847453"/>
            </a:xfrm>
            <a:prstGeom prst="rect">
              <a:avLst/>
            </a:prstGeom>
          </p:spPr>
        </p:pic>
        <p:pic>
          <p:nvPicPr>
            <p:cNvPr id="54" name="Picture 53" descr="A picture containing toy, LEGO&#10;&#10;Description automatically generated">
              <a:extLst>
                <a:ext uri="{FF2B5EF4-FFF2-40B4-BE49-F238E27FC236}">
                  <a16:creationId xmlns:a16="http://schemas.microsoft.com/office/drawing/2014/main" id="{574A2B98-D63F-8A56-C979-AC59B59522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8915" r="28915" b="12644"/>
            <a:stretch/>
          </p:blipFill>
          <p:spPr>
            <a:xfrm>
              <a:off x="8523956" y="3093516"/>
              <a:ext cx="533996" cy="873745"/>
            </a:xfrm>
            <a:prstGeom prst="rect">
              <a:avLst/>
            </a:prstGeom>
          </p:spPr>
        </p:pic>
      </p:grpSp>
      <p:grpSp>
        <p:nvGrpSpPr>
          <p:cNvPr id="20" name="Group 19">
            <a:extLst>
              <a:ext uri="{FF2B5EF4-FFF2-40B4-BE49-F238E27FC236}">
                <a16:creationId xmlns:a16="http://schemas.microsoft.com/office/drawing/2014/main" id="{D6849833-5977-1922-D8FA-BEEDC6EA4009}"/>
              </a:ext>
            </a:extLst>
          </p:cNvPr>
          <p:cNvGrpSpPr/>
          <p:nvPr/>
        </p:nvGrpSpPr>
        <p:grpSpPr>
          <a:xfrm>
            <a:off x="6802995" y="3113690"/>
            <a:ext cx="4729437" cy="2082461"/>
            <a:chOff x="6610123" y="1035266"/>
            <a:chExt cx="4729437" cy="2082461"/>
          </a:xfrm>
        </p:grpSpPr>
        <p:sp>
          <p:nvSpPr>
            <p:cNvPr id="21" name="Rectangle 20">
              <a:extLst>
                <a:ext uri="{FF2B5EF4-FFF2-40B4-BE49-F238E27FC236}">
                  <a16:creationId xmlns:a16="http://schemas.microsoft.com/office/drawing/2014/main" id="{508FB9EC-B2F8-CA20-5959-14ECCAC764EC}"/>
                </a:ext>
              </a:extLst>
            </p:cNvPr>
            <p:cNvSpPr/>
            <p:nvPr/>
          </p:nvSpPr>
          <p:spPr>
            <a:xfrm>
              <a:off x="6610123" y="1035266"/>
              <a:ext cx="4729437" cy="121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22" name="TextBox 21">
              <a:extLst>
                <a:ext uri="{FF2B5EF4-FFF2-40B4-BE49-F238E27FC236}">
                  <a16:creationId xmlns:a16="http://schemas.microsoft.com/office/drawing/2014/main" id="{FC1FD33E-61DD-EA80-1C68-CBF8C3E8820E}"/>
                </a:ext>
              </a:extLst>
            </p:cNvPr>
            <p:cNvSpPr txBox="1"/>
            <p:nvPr/>
          </p:nvSpPr>
          <p:spPr>
            <a:xfrm>
              <a:off x="6793733" y="1040059"/>
              <a:ext cx="4392937" cy="369332"/>
            </a:xfrm>
            <a:prstGeom prst="rect">
              <a:avLst/>
            </a:prstGeom>
            <a:noFill/>
          </p:spPr>
          <p:txBody>
            <a:bodyPr wrap="square" rtlCol="0">
              <a:spAutoFit/>
            </a:bodyPr>
            <a:lstStyle/>
            <a:p>
              <a:pPr algn="ctr"/>
              <a:r>
                <a:rPr lang="en-US" b="1" dirty="0">
                  <a:solidFill>
                    <a:schemeClr val="accent1"/>
                  </a:solidFill>
                </a:rPr>
                <a:t>3</a:t>
              </a:r>
              <a:r>
                <a:rPr lang="en-US" b="1" baseline="30000" dirty="0">
                  <a:solidFill>
                    <a:schemeClr val="accent1"/>
                  </a:solidFill>
                </a:rPr>
                <a:t>rd</a:t>
              </a:r>
              <a:r>
                <a:rPr lang="en-US" b="1" dirty="0">
                  <a:solidFill>
                    <a:schemeClr val="accent1"/>
                  </a:solidFill>
                </a:rPr>
                <a:t> RE-SAMPLE -&gt; AGGREGATED SCORE </a:t>
              </a:r>
            </a:p>
          </p:txBody>
        </p:sp>
        <p:cxnSp>
          <p:nvCxnSpPr>
            <p:cNvPr id="26" name="Straight Arrow Connector 25">
              <a:extLst>
                <a:ext uri="{FF2B5EF4-FFF2-40B4-BE49-F238E27FC236}">
                  <a16:creationId xmlns:a16="http://schemas.microsoft.com/office/drawing/2014/main" id="{55D78CFF-5A74-AB90-0066-97AB194A0311}"/>
                </a:ext>
              </a:extLst>
            </p:cNvPr>
            <p:cNvCxnSpPr>
              <a:cxnSpLocks/>
            </p:cNvCxnSpPr>
            <p:nvPr/>
          </p:nvCxnSpPr>
          <p:spPr>
            <a:xfrm>
              <a:off x="9478891" y="2248906"/>
              <a:ext cx="0" cy="86882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A picture containing toy, LEGO, doll&#10;&#10;Description automatically generated">
              <a:extLst>
                <a:ext uri="{FF2B5EF4-FFF2-40B4-BE49-F238E27FC236}">
                  <a16:creationId xmlns:a16="http://schemas.microsoft.com/office/drawing/2014/main" id="{4DC7E3E9-4002-7B19-EE5F-37B246F09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2427" y="1349614"/>
              <a:ext cx="602662" cy="802744"/>
            </a:xfrm>
            <a:prstGeom prst="rect">
              <a:avLst/>
            </a:prstGeom>
          </p:spPr>
        </p:pic>
        <p:pic>
          <p:nvPicPr>
            <p:cNvPr id="30" name="Picture 29" descr="A picture containing toy&#10;&#10;Description automatically generated">
              <a:extLst>
                <a:ext uri="{FF2B5EF4-FFF2-40B4-BE49-F238E27FC236}">
                  <a16:creationId xmlns:a16="http://schemas.microsoft.com/office/drawing/2014/main" id="{9C7A1535-284D-7E0F-1336-AC997E2E08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4823" y="1317332"/>
              <a:ext cx="507029" cy="817415"/>
            </a:xfrm>
            <a:prstGeom prst="rect">
              <a:avLst/>
            </a:prstGeom>
          </p:spPr>
        </p:pic>
        <p:pic>
          <p:nvPicPr>
            <p:cNvPr id="32" name="Picture 31" descr="A picture containing toy, LEGO, indoor&#10;&#10;Description automatically generated">
              <a:extLst>
                <a:ext uri="{FF2B5EF4-FFF2-40B4-BE49-F238E27FC236}">
                  <a16:creationId xmlns:a16="http://schemas.microsoft.com/office/drawing/2014/main" id="{0F307F03-6493-E216-A3B8-6C70F86C2A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8633" y="1332361"/>
              <a:ext cx="549549" cy="817415"/>
            </a:xfrm>
            <a:prstGeom prst="rect">
              <a:avLst/>
            </a:prstGeom>
          </p:spPr>
        </p:pic>
        <p:pic>
          <p:nvPicPr>
            <p:cNvPr id="34" name="Picture 33" descr="A toy figurine of a person&#10;&#10;Description automatically generated with low confidence">
              <a:extLst>
                <a:ext uri="{FF2B5EF4-FFF2-40B4-BE49-F238E27FC236}">
                  <a16:creationId xmlns:a16="http://schemas.microsoft.com/office/drawing/2014/main" id="{302F2EA7-41E0-678F-0DF6-4385A52CF9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298" y="1324681"/>
              <a:ext cx="533996" cy="817415"/>
            </a:xfrm>
            <a:prstGeom prst="rect">
              <a:avLst/>
            </a:prstGeom>
          </p:spPr>
        </p:pic>
        <p:pic>
          <p:nvPicPr>
            <p:cNvPr id="36" name="Picture 35" descr="A picture containing LEGO, toy&#10;&#10;Description automatically generated">
              <a:extLst>
                <a:ext uri="{FF2B5EF4-FFF2-40B4-BE49-F238E27FC236}">
                  <a16:creationId xmlns:a16="http://schemas.microsoft.com/office/drawing/2014/main" id="{309E2CB0-31D9-8575-AE39-AA246BA6CB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0752" y="1379706"/>
              <a:ext cx="518381" cy="817416"/>
            </a:xfrm>
            <a:prstGeom prst="rect">
              <a:avLst/>
            </a:prstGeom>
          </p:spPr>
        </p:pic>
        <p:pic>
          <p:nvPicPr>
            <p:cNvPr id="38" name="Picture 37" descr="A picture containing toy, LEGO&#10;&#10;Description automatically generated">
              <a:extLst>
                <a:ext uri="{FF2B5EF4-FFF2-40B4-BE49-F238E27FC236}">
                  <a16:creationId xmlns:a16="http://schemas.microsoft.com/office/drawing/2014/main" id="{84396739-B114-E984-7EF1-F2014B716C7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121659" y="1330561"/>
              <a:ext cx="533996" cy="842777"/>
            </a:xfrm>
            <a:prstGeom prst="rect">
              <a:avLst/>
            </a:prstGeom>
          </p:spPr>
        </p:pic>
        <p:pic>
          <p:nvPicPr>
            <p:cNvPr id="39" name="Picture 38" descr="A picture containing toy, LEGO, doll&#10;&#10;Description automatically generated">
              <a:extLst>
                <a:ext uri="{FF2B5EF4-FFF2-40B4-BE49-F238E27FC236}">
                  <a16:creationId xmlns:a16="http://schemas.microsoft.com/office/drawing/2014/main" id="{5324149B-60EB-B5EC-7CCB-63596D0ED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8885" y="1344927"/>
              <a:ext cx="602662" cy="802744"/>
            </a:xfrm>
            <a:prstGeom prst="rect">
              <a:avLst/>
            </a:prstGeom>
          </p:spPr>
        </p:pic>
        <p:pic>
          <p:nvPicPr>
            <p:cNvPr id="40" name="Picture 39" descr="A picture containing toy, LEGO, doll&#10;&#10;Description automatically generated">
              <a:extLst>
                <a:ext uri="{FF2B5EF4-FFF2-40B4-BE49-F238E27FC236}">
                  <a16:creationId xmlns:a16="http://schemas.microsoft.com/office/drawing/2014/main" id="{D93EC8AE-E6B0-641B-AB61-EA0F7C9A2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475" y="1358124"/>
              <a:ext cx="602662" cy="802744"/>
            </a:xfrm>
            <a:prstGeom prst="rect">
              <a:avLst/>
            </a:prstGeom>
          </p:spPr>
        </p:pic>
      </p:grpSp>
      <p:grpSp>
        <p:nvGrpSpPr>
          <p:cNvPr id="79" name="Group 78">
            <a:extLst>
              <a:ext uri="{FF2B5EF4-FFF2-40B4-BE49-F238E27FC236}">
                <a16:creationId xmlns:a16="http://schemas.microsoft.com/office/drawing/2014/main" id="{2CB93E37-A5F4-5E9B-2C50-CDB3B8047C28}"/>
              </a:ext>
            </a:extLst>
          </p:cNvPr>
          <p:cNvGrpSpPr/>
          <p:nvPr/>
        </p:nvGrpSpPr>
        <p:grpSpPr>
          <a:xfrm>
            <a:off x="7036381" y="2586178"/>
            <a:ext cx="4729437" cy="2609973"/>
            <a:chOff x="7157152" y="2620684"/>
            <a:chExt cx="4729437" cy="2609973"/>
          </a:xfrm>
        </p:grpSpPr>
        <p:sp>
          <p:nvSpPr>
            <p:cNvPr id="80" name="Rectangle 79">
              <a:extLst>
                <a:ext uri="{FF2B5EF4-FFF2-40B4-BE49-F238E27FC236}">
                  <a16:creationId xmlns:a16="http://schemas.microsoft.com/office/drawing/2014/main" id="{CB31EFEC-4902-942B-C71F-72298C0A407B}"/>
                </a:ext>
              </a:extLst>
            </p:cNvPr>
            <p:cNvSpPr/>
            <p:nvPr/>
          </p:nvSpPr>
          <p:spPr>
            <a:xfrm>
              <a:off x="7157152" y="2620685"/>
              <a:ext cx="4729437" cy="1218591"/>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81" name="Picture 80" descr="A picture containing toy, doll&#10;&#10;Description automatically generated">
              <a:extLst>
                <a:ext uri="{FF2B5EF4-FFF2-40B4-BE49-F238E27FC236}">
                  <a16:creationId xmlns:a16="http://schemas.microsoft.com/office/drawing/2014/main" id="{2FE07B96-7062-AF0C-8CD9-1340A386C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658" y="2949704"/>
              <a:ext cx="639527" cy="802744"/>
            </a:xfrm>
            <a:prstGeom prst="rect">
              <a:avLst/>
            </a:prstGeom>
          </p:spPr>
        </p:pic>
        <p:pic>
          <p:nvPicPr>
            <p:cNvPr id="82" name="Picture 81" descr="A picture containing toy&#10;&#10;Description automatically generated">
              <a:extLst>
                <a:ext uri="{FF2B5EF4-FFF2-40B4-BE49-F238E27FC236}">
                  <a16:creationId xmlns:a16="http://schemas.microsoft.com/office/drawing/2014/main" id="{7BFBCCE1-B6AD-CF91-81A8-B56B92581C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1852" y="2902751"/>
              <a:ext cx="507029" cy="817415"/>
            </a:xfrm>
            <a:prstGeom prst="rect">
              <a:avLst/>
            </a:prstGeom>
          </p:spPr>
        </p:pic>
        <p:pic>
          <p:nvPicPr>
            <p:cNvPr id="83" name="Picture 82" descr="A picture containing toy, automaton&#10;&#10;Description automatically generated">
              <a:extLst>
                <a:ext uri="{FF2B5EF4-FFF2-40B4-BE49-F238E27FC236}">
                  <a16:creationId xmlns:a16="http://schemas.microsoft.com/office/drawing/2014/main" id="{698E5877-6580-DB07-7A0E-4777A3490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0453" y="2958097"/>
              <a:ext cx="609518" cy="800660"/>
            </a:xfrm>
            <a:prstGeom prst="rect">
              <a:avLst/>
            </a:prstGeom>
          </p:spPr>
        </p:pic>
        <p:pic>
          <p:nvPicPr>
            <p:cNvPr id="84" name="Picture 83" descr="A toy figurine of a person&#10;&#10;Description automatically generated with low confidence">
              <a:extLst>
                <a:ext uri="{FF2B5EF4-FFF2-40B4-BE49-F238E27FC236}">
                  <a16:creationId xmlns:a16="http://schemas.microsoft.com/office/drawing/2014/main" id="{CF717B0E-A820-146D-5ACD-AA883F824E2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71327" y="2905214"/>
              <a:ext cx="525917" cy="805048"/>
            </a:xfrm>
            <a:prstGeom prst="rect">
              <a:avLst/>
            </a:prstGeom>
          </p:spPr>
        </p:pic>
        <p:pic>
          <p:nvPicPr>
            <p:cNvPr id="85" name="Picture 84" descr="A picture containing LEGO, toy&#10;&#10;Description automatically generated">
              <a:extLst>
                <a:ext uri="{FF2B5EF4-FFF2-40B4-BE49-F238E27FC236}">
                  <a16:creationId xmlns:a16="http://schemas.microsoft.com/office/drawing/2014/main" id="{EC3057E3-6A69-B455-D77C-EA03B05C14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77781" y="2965125"/>
              <a:ext cx="518381" cy="817416"/>
            </a:xfrm>
            <a:prstGeom prst="rect">
              <a:avLst/>
            </a:prstGeom>
          </p:spPr>
        </p:pic>
        <p:pic>
          <p:nvPicPr>
            <p:cNvPr id="86" name="Picture 85" descr="A picture containing toy, LEGO&#10;&#10;Description automatically generated">
              <a:extLst>
                <a:ext uri="{FF2B5EF4-FFF2-40B4-BE49-F238E27FC236}">
                  <a16:creationId xmlns:a16="http://schemas.microsoft.com/office/drawing/2014/main" id="{5D839946-0B06-F6DC-1EC1-B2E97982B3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668688" y="2915980"/>
              <a:ext cx="533996" cy="842777"/>
            </a:xfrm>
            <a:prstGeom prst="rect">
              <a:avLst/>
            </a:prstGeom>
          </p:spPr>
        </p:pic>
        <p:sp>
          <p:nvSpPr>
            <p:cNvPr id="87" name="TextBox 86">
              <a:extLst>
                <a:ext uri="{FF2B5EF4-FFF2-40B4-BE49-F238E27FC236}">
                  <a16:creationId xmlns:a16="http://schemas.microsoft.com/office/drawing/2014/main" id="{6AE38611-4513-5CA3-8DD1-85ECE88C19A6}"/>
                </a:ext>
              </a:extLst>
            </p:cNvPr>
            <p:cNvSpPr txBox="1"/>
            <p:nvPr/>
          </p:nvSpPr>
          <p:spPr>
            <a:xfrm>
              <a:off x="7334645" y="2620684"/>
              <a:ext cx="4392937" cy="369332"/>
            </a:xfrm>
            <a:prstGeom prst="rect">
              <a:avLst/>
            </a:prstGeom>
            <a:noFill/>
          </p:spPr>
          <p:txBody>
            <a:bodyPr wrap="square" rtlCol="0">
              <a:spAutoFit/>
            </a:bodyPr>
            <a:lstStyle/>
            <a:p>
              <a:pPr algn="ctr"/>
              <a:r>
                <a:rPr lang="en-US" b="1" dirty="0">
                  <a:solidFill>
                    <a:schemeClr val="bg1">
                      <a:lumMod val="65000"/>
                    </a:schemeClr>
                  </a:solidFill>
                </a:rPr>
                <a:t>4</a:t>
              </a:r>
              <a:r>
                <a:rPr lang="en-US" b="1" baseline="30000" dirty="0">
                  <a:solidFill>
                    <a:schemeClr val="bg1">
                      <a:lumMod val="65000"/>
                    </a:schemeClr>
                  </a:solidFill>
                </a:rPr>
                <a:t>th</a:t>
              </a:r>
              <a:r>
                <a:rPr lang="en-US" b="1" dirty="0">
                  <a:solidFill>
                    <a:schemeClr val="bg1">
                      <a:lumMod val="65000"/>
                    </a:schemeClr>
                  </a:solidFill>
                </a:rPr>
                <a:t> RE-SAMPLE -&gt; AGGREGATED SCORE </a:t>
              </a:r>
            </a:p>
          </p:txBody>
        </p:sp>
        <p:cxnSp>
          <p:nvCxnSpPr>
            <p:cNvPr id="88" name="Straight Arrow Connector 87">
              <a:extLst>
                <a:ext uri="{FF2B5EF4-FFF2-40B4-BE49-F238E27FC236}">
                  <a16:creationId xmlns:a16="http://schemas.microsoft.com/office/drawing/2014/main" id="{77F5DBBF-6FD9-4CCF-5700-94A692652730}"/>
                </a:ext>
              </a:extLst>
            </p:cNvPr>
            <p:cNvCxnSpPr>
              <a:cxnSpLocks/>
            </p:cNvCxnSpPr>
            <p:nvPr/>
          </p:nvCxnSpPr>
          <p:spPr>
            <a:xfrm>
              <a:off x="10146691" y="3834325"/>
              <a:ext cx="0" cy="139633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9" name="Picture 88" descr="A picture containing toy&#10;&#10;Description automatically generated">
              <a:extLst>
                <a:ext uri="{FF2B5EF4-FFF2-40B4-BE49-F238E27FC236}">
                  <a16:creationId xmlns:a16="http://schemas.microsoft.com/office/drawing/2014/main" id="{504B9A64-2E46-1FF0-95B9-9526E7A66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138" y="2917127"/>
              <a:ext cx="507029" cy="817415"/>
            </a:xfrm>
            <a:prstGeom prst="rect">
              <a:avLst/>
            </a:prstGeom>
          </p:spPr>
        </p:pic>
        <p:pic>
          <p:nvPicPr>
            <p:cNvPr id="90" name="Picture 89" descr="A picture containing toy&#10;&#10;Description automatically generated">
              <a:extLst>
                <a:ext uri="{FF2B5EF4-FFF2-40B4-BE49-F238E27FC236}">
                  <a16:creationId xmlns:a16="http://schemas.microsoft.com/office/drawing/2014/main" id="{F9152FDD-BD1A-18B4-48C3-3805A62D8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70" y="2917127"/>
              <a:ext cx="507029" cy="817415"/>
            </a:xfrm>
            <a:prstGeom prst="rect">
              <a:avLst/>
            </a:prstGeom>
          </p:spPr>
        </p:pic>
      </p:grpSp>
      <p:grpSp>
        <p:nvGrpSpPr>
          <p:cNvPr id="103" name="Group 102">
            <a:extLst>
              <a:ext uri="{FF2B5EF4-FFF2-40B4-BE49-F238E27FC236}">
                <a16:creationId xmlns:a16="http://schemas.microsoft.com/office/drawing/2014/main" id="{BBB4C10F-A962-D20B-6DD6-AEDE0F82577F}"/>
              </a:ext>
            </a:extLst>
          </p:cNvPr>
          <p:cNvGrpSpPr/>
          <p:nvPr/>
        </p:nvGrpSpPr>
        <p:grpSpPr>
          <a:xfrm>
            <a:off x="5743618" y="2923811"/>
            <a:ext cx="4729437" cy="2272340"/>
            <a:chOff x="5743618" y="2992823"/>
            <a:chExt cx="4729437" cy="2272340"/>
          </a:xfrm>
        </p:grpSpPr>
        <p:sp>
          <p:nvSpPr>
            <p:cNvPr id="104" name="Rectangle 103">
              <a:extLst>
                <a:ext uri="{FF2B5EF4-FFF2-40B4-BE49-F238E27FC236}">
                  <a16:creationId xmlns:a16="http://schemas.microsoft.com/office/drawing/2014/main" id="{1BC38CBC-2B97-863C-68E0-6A270EC40073}"/>
                </a:ext>
              </a:extLst>
            </p:cNvPr>
            <p:cNvSpPr/>
            <p:nvPr/>
          </p:nvSpPr>
          <p:spPr>
            <a:xfrm>
              <a:off x="5743618" y="2992824"/>
              <a:ext cx="4729437" cy="1218592"/>
            </a:xfrm>
            <a:prstGeom prst="rect">
              <a:avLst/>
            </a:prstGeom>
            <a:solidFill>
              <a:schemeClr val="bg1"/>
            </a:solid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05" name="Picture 104" descr="A picture containing toy, LEGO, doll&#10;&#10;Description automatically generated">
              <a:extLst>
                <a:ext uri="{FF2B5EF4-FFF2-40B4-BE49-F238E27FC236}">
                  <a16:creationId xmlns:a16="http://schemas.microsoft.com/office/drawing/2014/main" id="{6D954FF3-6797-AE19-ED1E-5C1C7FF547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922" y="3307172"/>
              <a:ext cx="602662" cy="802744"/>
            </a:xfrm>
            <a:prstGeom prst="rect">
              <a:avLst/>
            </a:prstGeom>
          </p:spPr>
        </p:pic>
        <p:pic>
          <p:nvPicPr>
            <p:cNvPr id="106" name="Picture 105" descr="A picture containing toy, doll&#10;&#10;Description automatically generated">
              <a:extLst>
                <a:ext uri="{FF2B5EF4-FFF2-40B4-BE49-F238E27FC236}">
                  <a16:creationId xmlns:a16="http://schemas.microsoft.com/office/drawing/2014/main" id="{FF1790DD-DBE0-7282-684B-86CA64EC0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124" y="3321843"/>
              <a:ext cx="639527" cy="802744"/>
            </a:xfrm>
            <a:prstGeom prst="rect">
              <a:avLst/>
            </a:prstGeom>
          </p:spPr>
        </p:pic>
        <p:pic>
          <p:nvPicPr>
            <p:cNvPr id="107" name="Picture 106" descr="A picture containing toy, automaton&#10;&#10;Description automatically generated">
              <a:extLst>
                <a:ext uri="{FF2B5EF4-FFF2-40B4-BE49-F238E27FC236}">
                  <a16:creationId xmlns:a16="http://schemas.microsoft.com/office/drawing/2014/main" id="{64E39A4E-6D27-6B24-1948-65A23FDC7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6919" y="3330236"/>
              <a:ext cx="609518" cy="800660"/>
            </a:xfrm>
            <a:prstGeom prst="rect">
              <a:avLst/>
            </a:prstGeom>
          </p:spPr>
        </p:pic>
        <p:pic>
          <p:nvPicPr>
            <p:cNvPr id="108" name="Picture 107" descr="A toy figurine of a person&#10;&#10;Description automatically generated with low confidence">
              <a:extLst>
                <a:ext uri="{FF2B5EF4-FFF2-40B4-BE49-F238E27FC236}">
                  <a16:creationId xmlns:a16="http://schemas.microsoft.com/office/drawing/2014/main" id="{F63C448E-5862-17B9-58D3-3EDE14A34A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5046" y="3282239"/>
              <a:ext cx="533996" cy="817415"/>
            </a:xfrm>
            <a:prstGeom prst="rect">
              <a:avLst/>
            </a:prstGeom>
          </p:spPr>
        </p:pic>
        <p:pic>
          <p:nvPicPr>
            <p:cNvPr id="109" name="Picture 108" descr="A picture containing LEGO, toy&#10;&#10;Description automatically generated">
              <a:extLst>
                <a:ext uri="{FF2B5EF4-FFF2-40B4-BE49-F238E27FC236}">
                  <a16:creationId xmlns:a16="http://schemas.microsoft.com/office/drawing/2014/main" id="{D347EC29-85FC-75B0-F4C0-7110C59A4E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4247" y="3337264"/>
              <a:ext cx="518381" cy="817416"/>
            </a:xfrm>
            <a:prstGeom prst="rect">
              <a:avLst/>
            </a:prstGeom>
          </p:spPr>
        </p:pic>
        <p:pic>
          <p:nvPicPr>
            <p:cNvPr id="110" name="Picture 109" descr="A picture containing toy, LEGO&#10;&#10;Description automatically generated">
              <a:extLst>
                <a:ext uri="{FF2B5EF4-FFF2-40B4-BE49-F238E27FC236}">
                  <a16:creationId xmlns:a16="http://schemas.microsoft.com/office/drawing/2014/main" id="{89CB21AB-FF80-62F6-06D9-7A78DA5BD8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9255154" y="3288119"/>
              <a:ext cx="533996" cy="842777"/>
            </a:xfrm>
            <a:prstGeom prst="rect">
              <a:avLst/>
            </a:prstGeom>
          </p:spPr>
        </p:pic>
        <p:sp>
          <p:nvSpPr>
            <p:cNvPr id="111" name="TextBox 110">
              <a:extLst>
                <a:ext uri="{FF2B5EF4-FFF2-40B4-BE49-F238E27FC236}">
                  <a16:creationId xmlns:a16="http://schemas.microsoft.com/office/drawing/2014/main" id="{F07EC439-3043-4143-E8B7-979E00B6F8DE}"/>
                </a:ext>
              </a:extLst>
            </p:cNvPr>
            <p:cNvSpPr txBox="1"/>
            <p:nvPr/>
          </p:nvSpPr>
          <p:spPr>
            <a:xfrm>
              <a:off x="5921111" y="2992823"/>
              <a:ext cx="4392937" cy="369332"/>
            </a:xfrm>
            <a:prstGeom prst="rect">
              <a:avLst/>
            </a:prstGeom>
            <a:noFill/>
          </p:spPr>
          <p:txBody>
            <a:bodyPr wrap="square" rtlCol="0">
              <a:spAutoFit/>
            </a:bodyPr>
            <a:lstStyle/>
            <a:p>
              <a:pPr algn="ctr"/>
              <a:r>
                <a:rPr lang="en-US" b="1" dirty="0">
                  <a:solidFill>
                    <a:srgbClr val="FF40FF"/>
                  </a:solidFill>
                </a:rPr>
                <a:t>5</a:t>
              </a:r>
              <a:r>
                <a:rPr lang="en-US" b="1" baseline="30000" dirty="0">
                  <a:solidFill>
                    <a:srgbClr val="FF40FF"/>
                  </a:solidFill>
                </a:rPr>
                <a:t>th</a:t>
              </a:r>
              <a:r>
                <a:rPr lang="en-US" b="1" dirty="0">
                  <a:solidFill>
                    <a:srgbClr val="FF40FF"/>
                  </a:solidFill>
                </a:rPr>
                <a:t> RE-SAMPLE -&gt; AGGREGATED SCORE </a:t>
              </a:r>
            </a:p>
          </p:txBody>
        </p:sp>
        <p:cxnSp>
          <p:nvCxnSpPr>
            <p:cNvPr id="112" name="Straight Arrow Connector 111">
              <a:extLst>
                <a:ext uri="{FF2B5EF4-FFF2-40B4-BE49-F238E27FC236}">
                  <a16:creationId xmlns:a16="http://schemas.microsoft.com/office/drawing/2014/main" id="{D3D063D5-3B81-10C9-FD98-A08AC78AB00D}"/>
                </a:ext>
              </a:extLst>
            </p:cNvPr>
            <p:cNvCxnSpPr>
              <a:cxnSpLocks/>
            </p:cNvCxnSpPr>
            <p:nvPr/>
          </p:nvCxnSpPr>
          <p:spPr>
            <a:xfrm>
              <a:off x="9060959" y="4206464"/>
              <a:ext cx="0" cy="1058699"/>
            </a:xfrm>
            <a:prstGeom prst="straightConnector1">
              <a:avLst/>
            </a:prstGeom>
            <a:ln w="38100">
              <a:solidFill>
                <a:srgbClr val="FF40FF"/>
              </a:solidFill>
              <a:tailEnd type="triangle"/>
            </a:ln>
          </p:spPr>
          <p:style>
            <a:lnRef idx="1">
              <a:schemeClr val="accent1"/>
            </a:lnRef>
            <a:fillRef idx="0">
              <a:schemeClr val="accent1"/>
            </a:fillRef>
            <a:effectRef idx="0">
              <a:schemeClr val="accent1"/>
            </a:effectRef>
            <a:fontRef idx="minor">
              <a:schemeClr val="tx1"/>
            </a:fontRef>
          </p:style>
        </p:cxnSp>
        <p:pic>
          <p:nvPicPr>
            <p:cNvPr id="113" name="Picture 112" descr="A picture containing toy, doll&#10;&#10;Description automatically generated">
              <a:extLst>
                <a:ext uri="{FF2B5EF4-FFF2-40B4-BE49-F238E27FC236}">
                  <a16:creationId xmlns:a16="http://schemas.microsoft.com/office/drawing/2014/main" id="{D913918A-EA85-AF34-8893-BB2F91B8D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969" y="3298378"/>
              <a:ext cx="639527" cy="802744"/>
            </a:xfrm>
            <a:prstGeom prst="rect">
              <a:avLst/>
            </a:prstGeom>
          </p:spPr>
        </p:pic>
        <p:pic>
          <p:nvPicPr>
            <p:cNvPr id="114" name="Picture 113" descr="A toy figurine of a person&#10;&#10;Description automatically generated with low confidence">
              <a:extLst>
                <a:ext uri="{FF2B5EF4-FFF2-40B4-BE49-F238E27FC236}">
                  <a16:creationId xmlns:a16="http://schemas.microsoft.com/office/drawing/2014/main" id="{14E98BFC-35C6-3111-E4D7-05F6AE7AA1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6198" y="3295083"/>
              <a:ext cx="533996" cy="817415"/>
            </a:xfrm>
            <a:prstGeom prst="rect">
              <a:avLst/>
            </a:prstGeom>
          </p:spPr>
        </p:pic>
      </p:grpSp>
      <p:grpSp>
        <p:nvGrpSpPr>
          <p:cNvPr id="125" name="Group 124">
            <a:extLst>
              <a:ext uri="{FF2B5EF4-FFF2-40B4-BE49-F238E27FC236}">
                <a16:creationId xmlns:a16="http://schemas.microsoft.com/office/drawing/2014/main" id="{2CCA0239-DAC0-3FDC-A056-B3158B8B423E}"/>
              </a:ext>
            </a:extLst>
          </p:cNvPr>
          <p:cNvGrpSpPr/>
          <p:nvPr/>
        </p:nvGrpSpPr>
        <p:grpSpPr>
          <a:xfrm>
            <a:off x="6883294" y="3240749"/>
            <a:ext cx="4729437" cy="1955402"/>
            <a:chOff x="6883294" y="3240749"/>
            <a:chExt cx="4729437" cy="1955402"/>
          </a:xfrm>
        </p:grpSpPr>
        <p:sp>
          <p:nvSpPr>
            <p:cNvPr id="126" name="Rectangle 125">
              <a:extLst>
                <a:ext uri="{FF2B5EF4-FFF2-40B4-BE49-F238E27FC236}">
                  <a16:creationId xmlns:a16="http://schemas.microsoft.com/office/drawing/2014/main" id="{73F69D09-B6AA-B3E3-8B69-BA00A5A3D3AC}"/>
                </a:ext>
              </a:extLst>
            </p:cNvPr>
            <p:cNvSpPr/>
            <p:nvPr/>
          </p:nvSpPr>
          <p:spPr>
            <a:xfrm>
              <a:off x="6883294" y="3240750"/>
              <a:ext cx="4729437" cy="1218591"/>
            </a:xfrm>
            <a:prstGeom prst="rect">
              <a:avLst/>
            </a:prstGeom>
            <a:solidFill>
              <a:schemeClr val="bg1"/>
            </a:solid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27" name="Picture 126" descr="A picture containing toy, LEGO, doll&#10;&#10;Description automatically generated">
              <a:extLst>
                <a:ext uri="{FF2B5EF4-FFF2-40B4-BE49-F238E27FC236}">
                  <a16:creationId xmlns:a16="http://schemas.microsoft.com/office/drawing/2014/main" id="{B4FBA07D-7C08-859E-C603-FFD86EB1B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5598" y="3555098"/>
              <a:ext cx="602662" cy="802744"/>
            </a:xfrm>
            <a:prstGeom prst="rect">
              <a:avLst/>
            </a:prstGeom>
          </p:spPr>
        </p:pic>
        <p:pic>
          <p:nvPicPr>
            <p:cNvPr id="128" name="Picture 127" descr="A picture containing toy&#10;&#10;Description automatically generated">
              <a:extLst>
                <a:ext uri="{FF2B5EF4-FFF2-40B4-BE49-F238E27FC236}">
                  <a16:creationId xmlns:a16="http://schemas.microsoft.com/office/drawing/2014/main" id="{9FFFCA94-6AD5-47C8-F161-6A3321727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994" y="3522816"/>
              <a:ext cx="507029" cy="817415"/>
            </a:xfrm>
            <a:prstGeom prst="rect">
              <a:avLst/>
            </a:prstGeom>
          </p:spPr>
        </p:pic>
        <p:pic>
          <p:nvPicPr>
            <p:cNvPr id="129" name="Picture 128" descr="A picture containing toy, LEGO, indoor&#10;&#10;Description automatically generated">
              <a:extLst>
                <a:ext uri="{FF2B5EF4-FFF2-40B4-BE49-F238E27FC236}">
                  <a16:creationId xmlns:a16="http://schemas.microsoft.com/office/drawing/2014/main" id="{85FE8A58-343A-7A4A-C3AF-D9681099AB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6546" y="3502654"/>
              <a:ext cx="584807" cy="869859"/>
            </a:xfrm>
            <a:prstGeom prst="rect">
              <a:avLst/>
            </a:prstGeom>
          </p:spPr>
        </p:pic>
        <p:pic>
          <p:nvPicPr>
            <p:cNvPr id="130" name="Picture 129" descr="A toy figurine of a person&#10;&#10;Description automatically generated with low confidence">
              <a:extLst>
                <a:ext uri="{FF2B5EF4-FFF2-40B4-BE49-F238E27FC236}">
                  <a16:creationId xmlns:a16="http://schemas.microsoft.com/office/drawing/2014/main" id="{082D2AD6-6DD1-F782-BA92-0F5B16B3B5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7469" y="3512912"/>
              <a:ext cx="533996" cy="817415"/>
            </a:xfrm>
            <a:prstGeom prst="rect">
              <a:avLst/>
            </a:prstGeom>
          </p:spPr>
        </p:pic>
        <p:pic>
          <p:nvPicPr>
            <p:cNvPr id="131" name="Picture 130" descr="A picture containing LEGO, toy&#10;&#10;Description automatically generated">
              <a:extLst>
                <a:ext uri="{FF2B5EF4-FFF2-40B4-BE49-F238E27FC236}">
                  <a16:creationId xmlns:a16="http://schemas.microsoft.com/office/drawing/2014/main" id="{43AF9911-BD49-959D-E35C-722751D906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03923" y="3585190"/>
              <a:ext cx="518381" cy="817416"/>
            </a:xfrm>
            <a:prstGeom prst="rect">
              <a:avLst/>
            </a:prstGeom>
          </p:spPr>
        </p:pic>
        <p:pic>
          <p:nvPicPr>
            <p:cNvPr id="132" name="Picture 131" descr="A picture containing toy, LEGO&#10;&#10;Description automatically generated">
              <a:extLst>
                <a:ext uri="{FF2B5EF4-FFF2-40B4-BE49-F238E27FC236}">
                  <a16:creationId xmlns:a16="http://schemas.microsoft.com/office/drawing/2014/main" id="{15308E1B-3A29-17E5-F0FF-38FFB5F98C9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394830" y="3536045"/>
              <a:ext cx="533996" cy="842777"/>
            </a:xfrm>
            <a:prstGeom prst="rect">
              <a:avLst/>
            </a:prstGeom>
          </p:spPr>
        </p:pic>
        <p:sp>
          <p:nvSpPr>
            <p:cNvPr id="133" name="TextBox 132">
              <a:extLst>
                <a:ext uri="{FF2B5EF4-FFF2-40B4-BE49-F238E27FC236}">
                  <a16:creationId xmlns:a16="http://schemas.microsoft.com/office/drawing/2014/main" id="{769B004A-FAD2-FD51-5F92-DF2EAD584E07}"/>
                </a:ext>
              </a:extLst>
            </p:cNvPr>
            <p:cNvSpPr txBox="1"/>
            <p:nvPr/>
          </p:nvSpPr>
          <p:spPr>
            <a:xfrm>
              <a:off x="7060787" y="3240749"/>
              <a:ext cx="4392937" cy="369332"/>
            </a:xfrm>
            <a:prstGeom prst="rect">
              <a:avLst/>
            </a:prstGeom>
            <a:noFill/>
          </p:spPr>
          <p:txBody>
            <a:bodyPr wrap="square" rtlCol="0">
              <a:spAutoFit/>
            </a:bodyPr>
            <a:lstStyle/>
            <a:p>
              <a:pPr algn="ctr"/>
              <a:r>
                <a:rPr lang="en-US" b="1" dirty="0">
                  <a:solidFill>
                    <a:srgbClr val="0432FF"/>
                  </a:solidFill>
                </a:rPr>
                <a:t>6</a:t>
              </a:r>
              <a:r>
                <a:rPr lang="en-US" b="1" baseline="30000" dirty="0">
                  <a:solidFill>
                    <a:srgbClr val="0432FF"/>
                  </a:solidFill>
                </a:rPr>
                <a:t>th</a:t>
              </a:r>
              <a:r>
                <a:rPr lang="en-US" b="1" dirty="0">
                  <a:solidFill>
                    <a:srgbClr val="0432FF"/>
                  </a:solidFill>
                </a:rPr>
                <a:t> RE-SAMPLE -&gt; AGGREGATED SCORE </a:t>
              </a:r>
            </a:p>
          </p:txBody>
        </p:sp>
        <p:cxnSp>
          <p:nvCxnSpPr>
            <p:cNvPr id="134" name="Straight Arrow Connector 133">
              <a:extLst>
                <a:ext uri="{FF2B5EF4-FFF2-40B4-BE49-F238E27FC236}">
                  <a16:creationId xmlns:a16="http://schemas.microsoft.com/office/drawing/2014/main" id="{A6991917-95AA-CCFE-3DFD-5420B5FBC547}"/>
                </a:ext>
              </a:extLst>
            </p:cNvPr>
            <p:cNvCxnSpPr>
              <a:cxnSpLocks/>
            </p:cNvCxnSpPr>
            <p:nvPr/>
          </p:nvCxnSpPr>
          <p:spPr>
            <a:xfrm>
              <a:off x="9752062" y="4454390"/>
              <a:ext cx="0" cy="741761"/>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pic>
          <p:nvPicPr>
            <p:cNvPr id="135" name="Picture 134" descr="A picture containing toy, LEGO, indoor&#10;&#10;Description automatically generated">
              <a:extLst>
                <a:ext uri="{FF2B5EF4-FFF2-40B4-BE49-F238E27FC236}">
                  <a16:creationId xmlns:a16="http://schemas.microsoft.com/office/drawing/2014/main" id="{46C6E4C1-0B5D-62E3-B2E7-1A933BFF6A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0701" y="3506191"/>
              <a:ext cx="602662" cy="896416"/>
            </a:xfrm>
            <a:prstGeom prst="rect">
              <a:avLst/>
            </a:prstGeom>
          </p:spPr>
        </p:pic>
        <p:pic>
          <p:nvPicPr>
            <p:cNvPr id="136" name="Picture 135" descr="A picture containing toy, LEGO, indoor&#10;&#10;Description automatically generated">
              <a:extLst>
                <a:ext uri="{FF2B5EF4-FFF2-40B4-BE49-F238E27FC236}">
                  <a16:creationId xmlns:a16="http://schemas.microsoft.com/office/drawing/2014/main" id="{BE836D32-E627-A24E-6BBC-55ECF221C4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5460" y="3517337"/>
              <a:ext cx="584806" cy="869857"/>
            </a:xfrm>
            <a:prstGeom prst="rect">
              <a:avLst/>
            </a:prstGeom>
          </p:spPr>
        </p:pic>
      </p:grpSp>
      <p:grpSp>
        <p:nvGrpSpPr>
          <p:cNvPr id="137" name="Group 136">
            <a:extLst>
              <a:ext uri="{FF2B5EF4-FFF2-40B4-BE49-F238E27FC236}">
                <a16:creationId xmlns:a16="http://schemas.microsoft.com/office/drawing/2014/main" id="{D45F3DCC-D117-5834-2C8B-7DC6D8C1E17F}"/>
              </a:ext>
            </a:extLst>
          </p:cNvPr>
          <p:cNvGrpSpPr/>
          <p:nvPr/>
        </p:nvGrpSpPr>
        <p:grpSpPr>
          <a:xfrm>
            <a:off x="6641752" y="3534053"/>
            <a:ext cx="4729437" cy="1644845"/>
            <a:chOff x="6641752" y="3499547"/>
            <a:chExt cx="4729437" cy="1644845"/>
          </a:xfrm>
        </p:grpSpPr>
        <p:sp>
          <p:nvSpPr>
            <p:cNvPr id="138" name="Rectangle 137">
              <a:extLst>
                <a:ext uri="{FF2B5EF4-FFF2-40B4-BE49-F238E27FC236}">
                  <a16:creationId xmlns:a16="http://schemas.microsoft.com/office/drawing/2014/main" id="{28BBE494-8B07-2BD0-7723-8EAD49F3CB61}"/>
                </a:ext>
              </a:extLst>
            </p:cNvPr>
            <p:cNvSpPr/>
            <p:nvPr/>
          </p:nvSpPr>
          <p:spPr>
            <a:xfrm>
              <a:off x="6641752" y="3499548"/>
              <a:ext cx="4729437" cy="1218591"/>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139" name="Picture 138" descr="A picture containing toy, doll&#10;&#10;Description automatically generated">
              <a:extLst>
                <a:ext uri="{FF2B5EF4-FFF2-40B4-BE49-F238E27FC236}">
                  <a16:creationId xmlns:a16="http://schemas.microsoft.com/office/drawing/2014/main" id="{90A5644D-0A1D-8E09-CFC1-064A4F8BF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258" y="3828567"/>
              <a:ext cx="639527" cy="802744"/>
            </a:xfrm>
            <a:prstGeom prst="rect">
              <a:avLst/>
            </a:prstGeom>
          </p:spPr>
        </p:pic>
        <p:pic>
          <p:nvPicPr>
            <p:cNvPr id="140" name="Picture 139" descr="A picture containing toy&#10;&#10;Description automatically generated">
              <a:extLst>
                <a:ext uri="{FF2B5EF4-FFF2-40B4-BE49-F238E27FC236}">
                  <a16:creationId xmlns:a16="http://schemas.microsoft.com/office/drawing/2014/main" id="{F7128B82-5956-DB1F-36DE-2CF4AA9F7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6452" y="3781614"/>
              <a:ext cx="507029" cy="817415"/>
            </a:xfrm>
            <a:prstGeom prst="rect">
              <a:avLst/>
            </a:prstGeom>
          </p:spPr>
        </p:pic>
        <p:pic>
          <p:nvPicPr>
            <p:cNvPr id="141" name="Picture 140" descr="A picture containing toy, automaton&#10;&#10;Description automatically generated">
              <a:extLst>
                <a:ext uri="{FF2B5EF4-FFF2-40B4-BE49-F238E27FC236}">
                  <a16:creationId xmlns:a16="http://schemas.microsoft.com/office/drawing/2014/main" id="{DBBC8486-48DA-E443-CB03-D876554D6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5053" y="3836960"/>
              <a:ext cx="609518" cy="800660"/>
            </a:xfrm>
            <a:prstGeom prst="rect">
              <a:avLst/>
            </a:prstGeom>
          </p:spPr>
        </p:pic>
        <p:pic>
          <p:nvPicPr>
            <p:cNvPr id="142" name="Picture 141" descr="A toy figurine of a person&#10;&#10;Description automatically generated with low confidence">
              <a:extLst>
                <a:ext uri="{FF2B5EF4-FFF2-40B4-BE49-F238E27FC236}">
                  <a16:creationId xmlns:a16="http://schemas.microsoft.com/office/drawing/2014/main" id="{FA8B263B-56BA-883D-33C3-A3C77FD829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927" y="3788963"/>
              <a:ext cx="533996" cy="817415"/>
            </a:xfrm>
            <a:prstGeom prst="rect">
              <a:avLst/>
            </a:prstGeom>
          </p:spPr>
        </p:pic>
        <p:pic>
          <p:nvPicPr>
            <p:cNvPr id="143" name="Picture 142" descr="A picture containing LEGO, toy&#10;&#10;Description automatically generated">
              <a:extLst>
                <a:ext uri="{FF2B5EF4-FFF2-40B4-BE49-F238E27FC236}">
                  <a16:creationId xmlns:a16="http://schemas.microsoft.com/office/drawing/2014/main" id="{E4665778-6261-4D88-8FEF-B7B46072AB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2381" y="3843987"/>
              <a:ext cx="518381" cy="817415"/>
            </a:xfrm>
            <a:prstGeom prst="rect">
              <a:avLst/>
            </a:prstGeom>
          </p:spPr>
        </p:pic>
        <p:pic>
          <p:nvPicPr>
            <p:cNvPr id="144" name="Picture 143" descr="A picture containing toy, LEGO&#10;&#10;Description automatically generated">
              <a:extLst>
                <a:ext uri="{FF2B5EF4-FFF2-40B4-BE49-F238E27FC236}">
                  <a16:creationId xmlns:a16="http://schemas.microsoft.com/office/drawing/2014/main" id="{74F5E14A-6013-6AC1-00FB-1068DB8D9B1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5" r="28915" b="12644"/>
            <a:stretch/>
          </p:blipFill>
          <p:spPr>
            <a:xfrm>
              <a:off x="10153288" y="3794843"/>
              <a:ext cx="533996" cy="842777"/>
            </a:xfrm>
            <a:prstGeom prst="rect">
              <a:avLst/>
            </a:prstGeom>
          </p:spPr>
        </p:pic>
        <p:sp>
          <p:nvSpPr>
            <p:cNvPr id="145" name="TextBox 144">
              <a:extLst>
                <a:ext uri="{FF2B5EF4-FFF2-40B4-BE49-F238E27FC236}">
                  <a16:creationId xmlns:a16="http://schemas.microsoft.com/office/drawing/2014/main" id="{8A3E4894-D358-301D-97B3-F2763F2976B0}"/>
                </a:ext>
              </a:extLst>
            </p:cNvPr>
            <p:cNvSpPr txBox="1"/>
            <p:nvPr/>
          </p:nvSpPr>
          <p:spPr>
            <a:xfrm>
              <a:off x="6819245" y="3499547"/>
              <a:ext cx="4392937" cy="369332"/>
            </a:xfrm>
            <a:prstGeom prst="rect">
              <a:avLst/>
            </a:prstGeom>
            <a:noFill/>
          </p:spPr>
          <p:txBody>
            <a:bodyPr wrap="square" rtlCol="0">
              <a:spAutoFit/>
            </a:bodyPr>
            <a:lstStyle/>
            <a:p>
              <a:pPr algn="ctr"/>
              <a:r>
                <a:rPr lang="en-US" b="1" dirty="0">
                  <a:solidFill>
                    <a:schemeClr val="accent6"/>
                  </a:solidFill>
                </a:rPr>
                <a:t>N</a:t>
              </a:r>
              <a:r>
                <a:rPr lang="en-US" b="1" baseline="30000" dirty="0">
                  <a:solidFill>
                    <a:schemeClr val="accent6"/>
                  </a:solidFill>
                </a:rPr>
                <a:t>th</a:t>
              </a:r>
              <a:r>
                <a:rPr lang="en-US" b="1" dirty="0">
                  <a:solidFill>
                    <a:schemeClr val="accent6"/>
                  </a:solidFill>
                </a:rPr>
                <a:t> RE-SAMPLE -&gt; AGGREGATED SCORE </a:t>
              </a:r>
            </a:p>
          </p:txBody>
        </p:sp>
        <p:cxnSp>
          <p:nvCxnSpPr>
            <p:cNvPr id="146" name="Straight Arrow Connector 145">
              <a:extLst>
                <a:ext uri="{FF2B5EF4-FFF2-40B4-BE49-F238E27FC236}">
                  <a16:creationId xmlns:a16="http://schemas.microsoft.com/office/drawing/2014/main" id="{A1BBE5BF-E9B2-4762-F224-9881DF14EDEA}"/>
                </a:ext>
              </a:extLst>
            </p:cNvPr>
            <p:cNvCxnSpPr>
              <a:cxnSpLocks/>
            </p:cNvCxnSpPr>
            <p:nvPr/>
          </p:nvCxnSpPr>
          <p:spPr>
            <a:xfrm>
              <a:off x="8941177" y="4713188"/>
              <a:ext cx="0" cy="431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47" name="Picture 146" descr="A picture containing toy&#10;&#10;Description automatically generated">
              <a:extLst>
                <a:ext uri="{FF2B5EF4-FFF2-40B4-BE49-F238E27FC236}">
                  <a16:creationId xmlns:a16="http://schemas.microsoft.com/office/drawing/2014/main" id="{C93FF685-840C-077D-8047-FBA9613D6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1486" y="3795990"/>
              <a:ext cx="507029" cy="817415"/>
            </a:xfrm>
            <a:prstGeom prst="rect">
              <a:avLst/>
            </a:prstGeom>
          </p:spPr>
        </p:pic>
        <p:pic>
          <p:nvPicPr>
            <p:cNvPr id="148" name="Picture 147" descr="A toy figurine of a person&#10;&#10;Description automatically generated with low confidence">
              <a:extLst>
                <a:ext uri="{FF2B5EF4-FFF2-40B4-BE49-F238E27FC236}">
                  <a16:creationId xmlns:a16="http://schemas.microsoft.com/office/drawing/2014/main" id="{2569A7FE-E593-B7A3-C40A-5D2F2F0425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3723" y="3790270"/>
              <a:ext cx="533996" cy="817415"/>
            </a:xfrm>
            <a:prstGeom prst="rect">
              <a:avLst/>
            </a:prstGeom>
          </p:spPr>
        </p:pic>
      </p:grpSp>
      <p:pic>
        <p:nvPicPr>
          <p:cNvPr id="102" name="Picture 101">
            <a:extLst>
              <a:ext uri="{FF2B5EF4-FFF2-40B4-BE49-F238E27FC236}">
                <a16:creationId xmlns:a16="http://schemas.microsoft.com/office/drawing/2014/main" id="{81AB6D48-9616-5B44-B2D3-DB7D2908C7BA}"/>
              </a:ext>
            </a:extLst>
          </p:cNvPr>
          <p:cNvPicPr>
            <a:picLocks noChangeAspect="1"/>
          </p:cNvPicPr>
          <p:nvPr/>
        </p:nvPicPr>
        <p:blipFill>
          <a:blip r:embed="rId21">
            <a:lum/>
            <a:alphaModFix/>
          </a:blip>
          <a:srcRect/>
          <a:stretch>
            <a:fillRect/>
          </a:stretch>
        </p:blipFill>
        <p:spPr>
          <a:xfrm>
            <a:off x="7121703" y="5190159"/>
            <a:ext cx="4703261" cy="1484428"/>
          </a:xfrm>
          <a:prstGeom prst="rect">
            <a:avLst/>
          </a:prstGeom>
          <a:noFill/>
          <a:ln>
            <a:noFill/>
          </a:ln>
        </p:spPr>
      </p:pic>
    </p:spTree>
    <p:extLst>
      <p:ext uri="{BB962C8B-B14F-4D97-AF65-F5344CB8AC3E}">
        <p14:creationId xmlns:p14="http://schemas.microsoft.com/office/powerpoint/2010/main" val="2896072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1C8A-7C38-E0A6-3EBA-47ED8602B637}"/>
              </a:ext>
            </a:extLst>
          </p:cNvPr>
          <p:cNvSpPr>
            <a:spLocks noGrp="1"/>
          </p:cNvSpPr>
          <p:nvPr>
            <p:ph type="title"/>
          </p:nvPr>
        </p:nvSpPr>
        <p:spPr>
          <a:xfrm>
            <a:off x="838200" y="189275"/>
            <a:ext cx="10515600" cy="1325563"/>
          </a:xfrm>
        </p:spPr>
        <p:txBody>
          <a:bodyPr/>
          <a:lstStyle/>
          <a:p>
            <a:pPr algn="ctr"/>
            <a:r>
              <a:rPr lang="en-US" dirty="0"/>
              <a:t>Block bootstrapping (1/2)</a:t>
            </a:r>
          </a:p>
        </p:txBody>
      </p:sp>
      <p:sp>
        <p:nvSpPr>
          <p:cNvPr id="4" name="TextBox 3">
            <a:extLst>
              <a:ext uri="{FF2B5EF4-FFF2-40B4-BE49-F238E27FC236}">
                <a16:creationId xmlns:a16="http://schemas.microsoft.com/office/drawing/2014/main" id="{9923BFFC-97C3-CF6B-C7B2-56FD122AD4F3}"/>
              </a:ext>
            </a:extLst>
          </p:cNvPr>
          <p:cNvSpPr txBox="1"/>
          <p:nvPr/>
        </p:nvSpPr>
        <p:spPr>
          <a:xfrm>
            <a:off x="342900" y="1271573"/>
            <a:ext cx="5384800" cy="4893647"/>
          </a:xfrm>
          <a:prstGeom prst="rect">
            <a:avLst/>
          </a:prstGeom>
          <a:noFill/>
        </p:spPr>
        <p:txBody>
          <a:bodyPr wrap="square">
            <a:spAutoFit/>
          </a:bodyPr>
          <a:lstStyle/>
          <a:p>
            <a:endParaRPr lang="en-US" sz="2400" dirty="0"/>
          </a:p>
          <a:p>
            <a:pPr marL="342900" indent="-342900">
              <a:buFont typeface="Arial" panose="020B0604020202020204" pitchFamily="34" charset="0"/>
              <a:buChar char="•"/>
            </a:pPr>
            <a:r>
              <a:rPr lang="en-US" sz="2400" dirty="0"/>
              <a:t>COSMO-REA6 = 50 precipitation fields </a:t>
            </a:r>
          </a:p>
          <a:p>
            <a:pPr marL="342900" indent="-342900">
              <a:buFont typeface="Arial" panose="020B0604020202020204" pitchFamily="34" charset="0"/>
              <a:buChar char="•"/>
            </a:pPr>
            <a:r>
              <a:rPr lang="en-US" sz="2400" dirty="0"/>
              <a:t>EA-HRES = 50 precipitation fields </a:t>
            </a:r>
          </a:p>
          <a:p>
            <a:pPr marL="342900" indent="-342900">
              <a:buFont typeface="Arial" panose="020B0604020202020204" pitchFamily="34" charset="0"/>
              <a:buChar char="•"/>
            </a:pPr>
            <a:r>
              <a:rPr lang="en-US" sz="2400" dirty="0"/>
              <a:t>EA-EDA = 10 members x 50 cases = 500 precipitation fields </a:t>
            </a:r>
          </a:p>
          <a:p>
            <a:endParaRPr lang="en-CA" sz="2400" dirty="0">
              <a:latin typeface="Helvetica" pitchFamily="2" charset="0"/>
            </a:endParaRPr>
          </a:p>
          <a:p>
            <a:r>
              <a:rPr lang="en-CA" sz="2400" dirty="0">
                <a:cs typeface="Arial" panose="020B0604020202020204" pitchFamily="34" charset="0"/>
              </a:rPr>
              <a:t>F</a:t>
            </a:r>
            <a:r>
              <a:rPr lang="en-CA" sz="2400" dirty="0">
                <a:effectLst/>
                <a:cs typeface="Arial" panose="020B0604020202020204" pitchFamily="34" charset="0"/>
              </a:rPr>
              <a:t>or each of the 50 synoptic situations analyzed, </a:t>
            </a:r>
            <a:r>
              <a:rPr lang="en-CA" sz="2400" b="1" dirty="0">
                <a:solidFill>
                  <a:srgbClr val="0432FF"/>
                </a:solidFill>
                <a:effectLst/>
                <a:cs typeface="Arial" panose="020B0604020202020204" pitchFamily="34" charset="0"/>
              </a:rPr>
              <a:t>the ten EA-EDA ensemble members are not independent</a:t>
            </a:r>
            <a:r>
              <a:rPr lang="en-CA" sz="2400" dirty="0">
                <a:effectLst/>
                <a:cs typeface="Arial" panose="020B0604020202020204" pitchFamily="34" charset="0"/>
              </a:rPr>
              <a:t>, since they represent the same weather. Hence, </a:t>
            </a:r>
            <a:r>
              <a:rPr lang="en-CA" sz="2400" b="1" dirty="0">
                <a:solidFill>
                  <a:srgbClr val="0432FF"/>
                </a:solidFill>
                <a:effectLst/>
                <a:cs typeface="Arial" panose="020B0604020202020204" pitchFamily="34" charset="0"/>
              </a:rPr>
              <a:t>when bootstrapping on the 500 cases</a:t>
            </a:r>
            <a:r>
              <a:rPr lang="en-CA" sz="2400" dirty="0">
                <a:solidFill>
                  <a:srgbClr val="0432FF"/>
                </a:solidFill>
                <a:effectLst/>
                <a:cs typeface="Arial" panose="020B0604020202020204" pitchFamily="34" charset="0"/>
              </a:rPr>
              <a:t>, </a:t>
            </a:r>
            <a:r>
              <a:rPr lang="en-CA" sz="2400" b="1" dirty="0">
                <a:solidFill>
                  <a:srgbClr val="0432FF"/>
                </a:solidFill>
                <a:effectLst/>
                <a:cs typeface="Arial" panose="020B0604020202020204" pitchFamily="34" charset="0"/>
              </a:rPr>
              <a:t>we substantially underestimate the confidence intervals</a:t>
            </a:r>
            <a:r>
              <a:rPr lang="en-CA" sz="2400" dirty="0">
                <a:solidFill>
                  <a:srgbClr val="0432FF"/>
                </a:solidFill>
                <a:effectLst/>
                <a:cs typeface="Arial" panose="020B0604020202020204" pitchFamily="34" charset="0"/>
              </a:rPr>
              <a:t>. </a:t>
            </a:r>
          </a:p>
        </p:txBody>
      </p:sp>
      <p:pic>
        <p:nvPicPr>
          <p:cNvPr id="3" name="Picture 2">
            <a:extLst>
              <a:ext uri="{FF2B5EF4-FFF2-40B4-BE49-F238E27FC236}">
                <a16:creationId xmlns:a16="http://schemas.microsoft.com/office/drawing/2014/main" id="{18BB4288-D2AB-BFE4-2594-F3ED303A7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756" y="1595345"/>
            <a:ext cx="6000000" cy="4500000"/>
          </a:xfrm>
          <a:prstGeom prst="rect">
            <a:avLst/>
          </a:prstGeom>
        </p:spPr>
      </p:pic>
      <p:sp>
        <p:nvSpPr>
          <p:cNvPr id="5" name="Left Arrow Callout 4">
            <a:extLst>
              <a:ext uri="{FF2B5EF4-FFF2-40B4-BE49-F238E27FC236}">
                <a16:creationId xmlns:a16="http://schemas.microsoft.com/office/drawing/2014/main" id="{50F3B1E5-4308-2948-8E99-01DE4E16643E}"/>
              </a:ext>
            </a:extLst>
          </p:cNvPr>
          <p:cNvSpPr/>
          <p:nvPr/>
        </p:nvSpPr>
        <p:spPr>
          <a:xfrm>
            <a:off x="9003323" y="4278701"/>
            <a:ext cx="2845778" cy="1021857"/>
          </a:xfrm>
          <a:prstGeom prst="leftArrowCallout">
            <a:avLst>
              <a:gd name="adj1" fmla="val 11493"/>
              <a:gd name="adj2" fmla="val 16558"/>
              <a:gd name="adj3" fmla="val 25000"/>
              <a:gd name="adj4" fmla="val 64977"/>
            </a:avLst>
          </a:prstGeom>
          <a:solidFill>
            <a:schemeClr val="bg1"/>
          </a:solidFill>
          <a:ln w="28575">
            <a:solidFill>
              <a:srgbClr val="171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712F6"/>
                </a:solidFill>
              </a:rPr>
              <a:t>Too thin intervals, due to data dependency (members reproduce same weather event)</a:t>
            </a:r>
            <a:endParaRPr lang="en-CA" sz="1400" dirty="0">
              <a:solidFill>
                <a:srgbClr val="1712F6"/>
              </a:solidFill>
            </a:endParaRPr>
          </a:p>
        </p:txBody>
      </p:sp>
    </p:spTree>
    <p:extLst>
      <p:ext uri="{BB962C8B-B14F-4D97-AF65-F5344CB8AC3E}">
        <p14:creationId xmlns:p14="http://schemas.microsoft.com/office/powerpoint/2010/main" val="2149278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1C8A-7C38-E0A6-3EBA-47ED8602B637}"/>
              </a:ext>
            </a:extLst>
          </p:cNvPr>
          <p:cNvSpPr>
            <a:spLocks noGrp="1"/>
          </p:cNvSpPr>
          <p:nvPr>
            <p:ph type="title"/>
          </p:nvPr>
        </p:nvSpPr>
        <p:spPr>
          <a:xfrm>
            <a:off x="838200" y="189275"/>
            <a:ext cx="10515600" cy="1325563"/>
          </a:xfrm>
        </p:spPr>
        <p:txBody>
          <a:bodyPr/>
          <a:lstStyle/>
          <a:p>
            <a:pPr algn="ctr"/>
            <a:r>
              <a:rPr lang="en-US" dirty="0"/>
              <a:t>Block bootstrapping (2/2)</a:t>
            </a:r>
          </a:p>
        </p:txBody>
      </p:sp>
      <p:sp>
        <p:nvSpPr>
          <p:cNvPr id="4" name="TextBox 3">
            <a:extLst>
              <a:ext uri="{FF2B5EF4-FFF2-40B4-BE49-F238E27FC236}">
                <a16:creationId xmlns:a16="http://schemas.microsoft.com/office/drawing/2014/main" id="{9923BFFC-97C3-CF6B-C7B2-56FD122AD4F3}"/>
              </a:ext>
            </a:extLst>
          </p:cNvPr>
          <p:cNvSpPr txBox="1"/>
          <p:nvPr/>
        </p:nvSpPr>
        <p:spPr>
          <a:xfrm>
            <a:off x="342900" y="1271573"/>
            <a:ext cx="5372100" cy="4524315"/>
          </a:xfrm>
          <a:prstGeom prst="rect">
            <a:avLst/>
          </a:prstGeom>
          <a:noFill/>
        </p:spPr>
        <p:txBody>
          <a:bodyPr wrap="square">
            <a:spAutoFit/>
          </a:bodyPr>
          <a:lstStyle/>
          <a:p>
            <a:endParaRPr lang="en-US" sz="2400" dirty="0"/>
          </a:p>
          <a:p>
            <a:pPr marL="342900" indent="-342900">
              <a:buFont typeface="Arial" panose="020B0604020202020204" pitchFamily="34" charset="0"/>
              <a:buChar char="•"/>
            </a:pPr>
            <a:r>
              <a:rPr lang="en-US" sz="2400" dirty="0"/>
              <a:t>COSMO-REA6 = 50 precipitation fields </a:t>
            </a:r>
          </a:p>
          <a:p>
            <a:pPr marL="342900" indent="-342900">
              <a:buFont typeface="Arial" panose="020B0604020202020204" pitchFamily="34" charset="0"/>
              <a:buChar char="•"/>
            </a:pPr>
            <a:r>
              <a:rPr lang="en-US" sz="2400" dirty="0"/>
              <a:t>EA-HRES = 50 precipitation fields </a:t>
            </a:r>
          </a:p>
          <a:p>
            <a:pPr marL="342900" indent="-342900">
              <a:buFont typeface="Arial" panose="020B0604020202020204" pitchFamily="34" charset="0"/>
              <a:buChar char="•"/>
            </a:pPr>
            <a:r>
              <a:rPr lang="en-US" sz="2400" dirty="0"/>
              <a:t>EA-EDA = 10 members x 50 cases = 500 precipitation fields </a:t>
            </a:r>
          </a:p>
          <a:p>
            <a:endParaRPr lang="en-CA" sz="2400" dirty="0">
              <a:latin typeface="Helvetica" pitchFamily="2" charset="0"/>
            </a:endParaRPr>
          </a:p>
          <a:p>
            <a:r>
              <a:rPr lang="en-CA" sz="2400" dirty="0">
                <a:cs typeface="Arial" panose="020B0604020202020204" pitchFamily="34" charset="0"/>
              </a:rPr>
              <a:t>F</a:t>
            </a:r>
            <a:r>
              <a:rPr lang="en-CA" sz="2400" dirty="0">
                <a:effectLst/>
                <a:cs typeface="Arial" panose="020B0604020202020204" pitchFamily="34" charset="0"/>
              </a:rPr>
              <a:t>or the EA-EDA members </a:t>
            </a:r>
            <a:r>
              <a:rPr lang="en-CA" sz="2400" b="1" dirty="0">
                <a:solidFill>
                  <a:srgbClr val="0432FF"/>
                </a:solidFill>
                <a:effectLst/>
                <a:cs typeface="Arial" panose="020B0604020202020204" pitchFamily="34" charset="0"/>
              </a:rPr>
              <a:t>we perform a block bootstrapping</a:t>
            </a:r>
            <a:r>
              <a:rPr lang="en-CA" sz="2400" dirty="0">
                <a:effectLst/>
                <a:cs typeface="Arial" panose="020B0604020202020204" pitchFamily="34" charset="0"/>
              </a:rPr>
              <a:t>, where </a:t>
            </a:r>
            <a:r>
              <a:rPr lang="en-CA" sz="2400" b="1" dirty="0">
                <a:solidFill>
                  <a:srgbClr val="0432FF"/>
                </a:solidFill>
                <a:effectLst/>
                <a:cs typeface="Arial" panose="020B0604020202020204" pitchFamily="34" charset="0"/>
              </a:rPr>
              <a:t>the blocks are the aggregated</a:t>
            </a:r>
            <a:r>
              <a:rPr lang="en-CA" sz="2400" b="1" dirty="0">
                <a:solidFill>
                  <a:schemeClr val="accent5"/>
                </a:solidFill>
                <a:effectLst/>
                <a:cs typeface="Arial" panose="020B0604020202020204" pitchFamily="34" charset="0"/>
              </a:rPr>
              <a:t> </a:t>
            </a:r>
            <a:r>
              <a:rPr lang="en-CA" sz="2400" dirty="0">
                <a:effectLst/>
                <a:cs typeface="Arial" panose="020B0604020202020204" pitchFamily="34" charset="0"/>
              </a:rPr>
              <a:t>atomic statistics of the</a:t>
            </a:r>
            <a:r>
              <a:rPr lang="en-CA" sz="2400" b="1" dirty="0">
                <a:solidFill>
                  <a:schemeClr val="accent5"/>
                </a:solidFill>
                <a:effectLst/>
                <a:cs typeface="Arial" panose="020B0604020202020204" pitchFamily="34" charset="0"/>
              </a:rPr>
              <a:t> </a:t>
            </a:r>
            <a:r>
              <a:rPr lang="en-CA" sz="2400" b="1" dirty="0">
                <a:solidFill>
                  <a:srgbClr val="0432FF"/>
                </a:solidFill>
                <a:effectLst/>
                <a:cs typeface="Arial" panose="020B0604020202020204" pitchFamily="34" charset="0"/>
              </a:rPr>
              <a:t>ten ensemble members </a:t>
            </a:r>
            <a:r>
              <a:rPr lang="en-CA" sz="2400" dirty="0">
                <a:effectLst/>
                <a:cs typeface="Arial" panose="020B0604020202020204" pitchFamily="34" charset="0"/>
              </a:rPr>
              <a:t>compared against COSMO-REA6, for each of the 50 synoptic situations analyzed.</a:t>
            </a:r>
          </a:p>
        </p:txBody>
      </p:sp>
      <p:pic>
        <p:nvPicPr>
          <p:cNvPr id="3" name="Picture 2">
            <a:extLst>
              <a:ext uri="{FF2B5EF4-FFF2-40B4-BE49-F238E27FC236}">
                <a16:creationId xmlns:a16="http://schemas.microsoft.com/office/drawing/2014/main" id="{053F69E5-BD90-D07F-9658-D89085533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359" y="1602763"/>
            <a:ext cx="6000000" cy="4500000"/>
          </a:xfrm>
          <a:prstGeom prst="rect">
            <a:avLst/>
          </a:prstGeom>
        </p:spPr>
      </p:pic>
      <p:sp>
        <p:nvSpPr>
          <p:cNvPr id="5" name="Left Arrow Callout 4">
            <a:extLst>
              <a:ext uri="{FF2B5EF4-FFF2-40B4-BE49-F238E27FC236}">
                <a16:creationId xmlns:a16="http://schemas.microsoft.com/office/drawing/2014/main" id="{97F6D5AB-5031-226B-582C-AE01CD8C54A1}"/>
              </a:ext>
            </a:extLst>
          </p:cNvPr>
          <p:cNvSpPr/>
          <p:nvPr/>
        </p:nvSpPr>
        <p:spPr>
          <a:xfrm>
            <a:off x="9003323" y="4278701"/>
            <a:ext cx="2845778" cy="1021857"/>
          </a:xfrm>
          <a:prstGeom prst="leftArrowCallout">
            <a:avLst>
              <a:gd name="adj1" fmla="val 11493"/>
              <a:gd name="adj2" fmla="val 16558"/>
              <a:gd name="adj3" fmla="val 25000"/>
              <a:gd name="adj4" fmla="val 64977"/>
            </a:avLst>
          </a:prstGeom>
          <a:solidFill>
            <a:schemeClr val="bg1"/>
          </a:solidFill>
          <a:ln w="28575">
            <a:solidFill>
              <a:srgbClr val="171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b="1" dirty="0">
                <a:solidFill>
                  <a:srgbClr val="1712F6"/>
                </a:solidFill>
              </a:rPr>
              <a:t>Block bootstrap removes the effects of data dependency</a:t>
            </a:r>
            <a:endParaRPr lang="en-CA" b="1" dirty="0">
              <a:solidFill>
                <a:srgbClr val="1712F6"/>
              </a:solidFill>
            </a:endParaRPr>
          </a:p>
        </p:txBody>
      </p:sp>
    </p:spTree>
    <p:extLst>
      <p:ext uri="{BB962C8B-B14F-4D97-AF65-F5344CB8AC3E}">
        <p14:creationId xmlns:p14="http://schemas.microsoft.com/office/powerpoint/2010/main" val="398198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AC4C9F-2863-F0E3-6AF8-2E5B01AEBDD8}"/>
              </a:ext>
            </a:extLst>
          </p:cNvPr>
          <p:cNvSpPr txBox="1"/>
          <p:nvPr/>
        </p:nvSpPr>
        <p:spPr>
          <a:xfrm>
            <a:off x="239177" y="1157598"/>
            <a:ext cx="4456390"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a:highlight>
                  <a:srgbClr val="FFFF00"/>
                </a:highlight>
              </a:rPr>
              <a:t>Energy Normalized Bias </a:t>
            </a:r>
            <a:r>
              <a:rPr lang="en-US" sz="2000" dirty="0"/>
              <a:t>(</a:t>
            </a:r>
            <a:r>
              <a:rPr lang="en-US" sz="2000" i="1" dirty="0" err="1"/>
              <a:t>NB</a:t>
            </a:r>
            <a:r>
              <a:rPr lang="en-US" sz="2000" i="1" baseline="-25000" dirty="0" err="1"/>
              <a:t>En</a:t>
            </a:r>
            <a:r>
              <a:rPr lang="en-US" sz="2000" dirty="0"/>
              <a:t>): </a:t>
            </a:r>
          </a:p>
          <a:p>
            <a:pPr marL="285750" indent="-285750">
              <a:buFont typeface="Arial" panose="020B0604020202020204" pitchFamily="34" charset="0"/>
              <a:buChar char="•"/>
            </a:pPr>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             for the largest scale</a:t>
            </a:r>
          </a:p>
          <a:p>
            <a:endParaRPr lang="en-US" sz="2000" dirty="0"/>
          </a:p>
          <a:p>
            <a:pPr marL="285750" indent="-285750">
              <a:buFont typeface="Arial" panose="020B0604020202020204" pitchFamily="34" charset="0"/>
              <a:buChar char="•"/>
            </a:pPr>
            <a:r>
              <a:rPr lang="en-US" sz="2000" dirty="0"/>
              <a:t>Why normalizing? Additive bias would be small for small energies, even if their relative difference (e.g. as assessed by the ratio) could be large. </a:t>
            </a:r>
          </a:p>
          <a:p>
            <a:pPr marL="285750" indent="-285750">
              <a:buFont typeface="Arial" panose="020B0604020202020204" pitchFamily="34" charset="0"/>
              <a:buChar char="•"/>
            </a:pPr>
            <a:r>
              <a:rPr lang="en-US" sz="2000" dirty="0">
                <a:highlight>
                  <a:srgbClr val="FFFF00"/>
                </a:highlight>
              </a:rPr>
              <a:t>Bounded</a:t>
            </a:r>
            <a:r>
              <a:rPr lang="en-US" sz="2000" dirty="0"/>
              <a:t>: range [-1,1]; </a:t>
            </a:r>
            <a:r>
              <a:rPr lang="en-US" sz="2000" dirty="0">
                <a:highlight>
                  <a:srgbClr val="FFFF00"/>
                </a:highlight>
              </a:rPr>
              <a:t>Symmetric</a:t>
            </a:r>
            <a:r>
              <a:rPr lang="en-US" sz="2000" dirty="0"/>
              <a:t> (these are key properties for defining the Symmetric and Bounded Efficiency).</a:t>
            </a:r>
          </a:p>
        </p:txBody>
      </p:sp>
      <p:sp>
        <p:nvSpPr>
          <p:cNvPr id="8" name="Title 1">
            <a:extLst>
              <a:ext uri="{FF2B5EF4-FFF2-40B4-BE49-F238E27FC236}">
                <a16:creationId xmlns:a16="http://schemas.microsoft.com/office/drawing/2014/main" id="{0F84CCFA-2C84-E55D-00F0-2E63755D1D03}"/>
              </a:ext>
            </a:extLst>
          </p:cNvPr>
          <p:cNvSpPr txBox="1">
            <a:spLocks/>
          </p:cNvSpPr>
          <p:nvPr/>
        </p:nvSpPr>
        <p:spPr>
          <a:xfrm>
            <a:off x="343928" y="157985"/>
            <a:ext cx="11691553" cy="74405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Assessment of the energy bias on separate scales (2/2)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9CDC62-A78E-C212-292F-578AD0B82543}"/>
                  </a:ext>
                </a:extLst>
              </p:cNvPr>
              <p:cNvSpPr txBox="1"/>
              <p:nvPr/>
            </p:nvSpPr>
            <p:spPr>
              <a:xfrm>
                <a:off x="982605" y="1728255"/>
                <a:ext cx="2276684" cy="7448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ea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𝑁𝐵</m:t>
                          </m:r>
                        </m:e>
                        <m:sub>
                          <m:r>
                            <a:rPr lang="en-CA" sz="2400" b="0" i="1" smtClean="0">
                              <a:latin typeface="Cambria Math" panose="02040503050406030204" pitchFamily="18" charset="0"/>
                              <a:ea typeface="Cambria Math" panose="02040503050406030204" pitchFamily="18" charset="0"/>
                            </a:rPr>
                            <m:t>𝜎</m:t>
                          </m:r>
                        </m:sub>
                      </m:sSub>
                      <m:r>
                        <a:rPr lang="en-CA" sz="2400" b="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rPr>
                                <m:t>𝑌𝑗</m:t>
                              </m:r>
                            </m:sub>
                          </m:sSub>
                          <m:r>
                            <a:rPr lang="en-CA"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ea typeface="Cambria Math" panose="02040503050406030204" pitchFamily="18" charset="0"/>
                                </a:rPr>
                                <m:t>𝑋</m:t>
                              </m:r>
                              <m:r>
                                <a:rPr lang="en-CA" sz="2400" i="1">
                                  <a:latin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CA" sz="2400" i="1">
                                  <a:latin typeface="Cambria Math" panose="02040503050406030204" pitchFamily="18" charset="0"/>
                                </a:rPr>
                                <m:t>𝑌𝑗</m:t>
                              </m:r>
                            </m:sub>
                          </m:sSub>
                          <m:r>
                            <a:rPr lang="en-CA"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CA" sz="2400" i="1">
                                  <a:latin typeface="Cambria Math" panose="02040503050406030204" pitchFamily="18" charset="0"/>
                                  <a:ea typeface="Cambria Math" panose="02040503050406030204" pitchFamily="18" charset="0"/>
                                </a:rPr>
                                <m:t>𝑋</m:t>
                              </m:r>
                              <m:r>
                                <a:rPr lang="en-CA" sz="2400" i="1">
                                  <a:latin typeface="Cambria Math" panose="02040503050406030204" pitchFamily="18" charset="0"/>
                                </a:rPr>
                                <m:t>𝑗</m:t>
                              </m:r>
                            </m:sub>
                          </m:sSub>
                        </m:den>
                      </m:f>
                    </m:oMath>
                  </m:oMathPara>
                </a14:m>
                <a:endParaRPr lang="en-US" sz="2400" dirty="0"/>
              </a:p>
            </p:txBody>
          </p:sp>
        </mc:Choice>
        <mc:Fallback xmlns="">
          <p:sp>
            <p:nvSpPr>
              <p:cNvPr id="9" name="TextBox 8">
                <a:extLst>
                  <a:ext uri="{FF2B5EF4-FFF2-40B4-BE49-F238E27FC236}">
                    <a16:creationId xmlns:a16="http://schemas.microsoft.com/office/drawing/2014/main" id="{F09CDC62-A78E-C212-292F-578AD0B82543}"/>
                  </a:ext>
                </a:extLst>
              </p:cNvPr>
              <p:cNvSpPr txBox="1">
                <a:spLocks noRot="1" noChangeAspect="1" noMove="1" noResize="1" noEditPoints="1" noAdjustHandles="1" noChangeArrowheads="1" noChangeShapeType="1" noTextEdit="1"/>
              </p:cNvSpPr>
              <p:nvPr/>
            </p:nvSpPr>
            <p:spPr>
              <a:xfrm>
                <a:off x="982605" y="1728255"/>
                <a:ext cx="2276684" cy="744884"/>
              </a:xfrm>
              <a:prstGeom prst="rect">
                <a:avLst/>
              </a:prstGeom>
              <a:blipFill>
                <a:blip r:embed="rId9"/>
                <a:stretch>
                  <a:fillRect l="-2222" r="-1667" b="-11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119473-C001-3293-DE84-0FE38F1045BD}"/>
                  </a:ext>
                </a:extLst>
              </p:cNvPr>
              <p:cNvSpPr txBox="1"/>
              <p:nvPr/>
            </p:nvSpPr>
            <p:spPr>
              <a:xfrm>
                <a:off x="954217" y="2544959"/>
                <a:ext cx="2568471" cy="6922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ea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𝑁𝐵</m:t>
                          </m:r>
                        </m:e>
                        <m:sub>
                          <m:r>
                            <a:rPr lang="en-CA" sz="2400" b="0" i="1" smtClean="0">
                              <a:latin typeface="Cambria Math" panose="02040503050406030204" pitchFamily="18" charset="0"/>
                              <a:ea typeface="Cambria Math" panose="02040503050406030204" pitchFamily="18" charset="0"/>
                            </a:rPr>
                            <m:t>𝜇</m:t>
                          </m:r>
                        </m:sub>
                      </m:sSub>
                      <m:r>
                        <a:rPr lang="en-CA" sz="2400" b="0" i="1" smtClean="0">
                          <a:latin typeface="Cambria Math" panose="02040503050406030204" pitchFamily="18" charset="0"/>
                          <a:ea typeface="Cambria Math" panose="02040503050406030204" pitchFamily="18" charset="0"/>
                        </a:rPr>
                        <m:t> =</m:t>
                      </m:r>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CA" sz="2400" b="0" i="1" smtClean="0">
                                  <a:latin typeface="Cambria Math" panose="02040503050406030204" pitchFamily="18" charset="0"/>
                                </a:rPr>
                                <m:t>𝑌</m:t>
                              </m:r>
                            </m:sub>
                          </m:sSub>
                          <m:r>
                            <a:rPr lang="en-CA"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CA" sz="2400" b="0" i="1" smtClean="0">
                                  <a:latin typeface="Cambria Math" panose="02040503050406030204" pitchFamily="18" charset="0"/>
                                  <a:ea typeface="Cambria Math" panose="02040503050406030204" pitchFamily="18" charset="0"/>
                                </a:rPr>
                                <m:t>𝑋</m:t>
                              </m:r>
                            </m:sub>
                          </m:sSub>
                        </m:num>
                        <m:den>
                          <m:sSub>
                            <m:sSubPr>
                              <m:ctrlPr>
                                <a:rPr lang="en-US" sz="2400" i="1">
                                  <a:latin typeface="Cambria Math" panose="02040503050406030204" pitchFamily="18" charset="0"/>
                                </a:rPr>
                              </m:ctrlPr>
                            </m:sSubPr>
                            <m:e>
                              <m:r>
                                <a:rPr lang="en-CA"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e>
                            <m:sub>
                              <m:r>
                                <a:rPr lang="en-CA" sz="2400" i="1">
                                  <a:latin typeface="Cambria Math" panose="02040503050406030204" pitchFamily="18" charset="0"/>
                                </a:rPr>
                                <m:t>𝑌</m:t>
                              </m:r>
                            </m:sub>
                          </m:sSub>
                          <m:r>
                            <a:rPr lang="en-CA" sz="2400" b="0" i="1" smtClean="0">
                              <a:latin typeface="Cambria Math" panose="02040503050406030204" pitchFamily="18" charset="0"/>
                            </a:rPr>
                            <m:t>|+</m:t>
                          </m:r>
                          <m:sSub>
                            <m:sSubPr>
                              <m:ctrlPr>
                                <a:rPr lang="en-US" sz="2400" i="1">
                                  <a:latin typeface="Cambria Math" panose="02040503050406030204" pitchFamily="18" charset="0"/>
                                </a:rPr>
                              </m:ctrlPr>
                            </m:sSubPr>
                            <m:e>
                              <m:r>
                                <a:rPr lang="en-CA"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e>
                            <m:sub>
                              <m:r>
                                <a:rPr lang="en-CA" sz="2400" i="1">
                                  <a:latin typeface="Cambria Math" panose="02040503050406030204" pitchFamily="18" charset="0"/>
                                  <a:ea typeface="Cambria Math" panose="02040503050406030204" pitchFamily="18" charset="0"/>
                                </a:rPr>
                                <m:t>𝑋</m:t>
                              </m:r>
                            </m:sub>
                          </m:sSub>
                          <m:r>
                            <a:rPr lang="en-CA"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xmlns="">
          <p:sp>
            <p:nvSpPr>
              <p:cNvPr id="10" name="TextBox 9">
                <a:extLst>
                  <a:ext uri="{FF2B5EF4-FFF2-40B4-BE49-F238E27FC236}">
                    <a16:creationId xmlns:a16="http://schemas.microsoft.com/office/drawing/2014/main" id="{D3119473-C001-3293-DE84-0FE38F1045BD}"/>
                  </a:ext>
                </a:extLst>
              </p:cNvPr>
              <p:cNvSpPr txBox="1">
                <a:spLocks noRot="1" noChangeAspect="1" noMove="1" noResize="1" noEditPoints="1" noAdjustHandles="1" noChangeArrowheads="1" noChangeShapeType="1" noTextEdit="1"/>
              </p:cNvSpPr>
              <p:nvPr/>
            </p:nvSpPr>
            <p:spPr>
              <a:xfrm>
                <a:off x="954217" y="2544959"/>
                <a:ext cx="2568471" cy="692241"/>
              </a:xfrm>
              <a:prstGeom prst="rect">
                <a:avLst/>
              </a:prstGeom>
              <a:blipFill>
                <a:blip r:embed="rId10"/>
                <a:stretch>
                  <a:fillRect l="-1478" r="-2463" b="-2000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F02301F-DD29-DAD1-6EE0-3DC284B2D9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9937" y="1157598"/>
            <a:ext cx="7099380" cy="5324535"/>
          </a:xfrm>
          <a:prstGeom prst="rect">
            <a:avLst/>
          </a:prstGeom>
        </p:spPr>
      </p:pic>
      <p:pic>
        <p:nvPicPr>
          <p:cNvPr id="2" name="Audio Recording Mar 28, 2023 at 12:01:21 PM">
            <a:hlinkClick r:id="" action="ppaction://media"/>
            <a:extLst>
              <a:ext uri="{FF2B5EF4-FFF2-40B4-BE49-F238E27FC236}">
                <a16:creationId xmlns:a16="http://schemas.microsoft.com/office/drawing/2014/main" id="{31AE0005-7E4D-28CE-9661-BDDC92C109A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689600" y="3022600"/>
            <a:ext cx="812800" cy="812800"/>
          </a:xfrm>
          <a:prstGeom prst="rect">
            <a:avLst/>
          </a:prstGeom>
        </p:spPr>
      </p:pic>
      <p:pic>
        <p:nvPicPr>
          <p:cNvPr id="3" name="Audio Recording Mar 28, 2023 at 12:07:11 PM">
            <a:hlinkClick r:id="" action="ppaction://media"/>
            <a:extLst>
              <a:ext uri="{FF2B5EF4-FFF2-40B4-BE49-F238E27FC236}">
                <a16:creationId xmlns:a16="http://schemas.microsoft.com/office/drawing/2014/main" id="{356E9D16-7684-3288-A9F0-E2FEB80A354D}"/>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689600" y="3022600"/>
            <a:ext cx="812800" cy="812800"/>
          </a:xfrm>
          <a:prstGeom prst="rect">
            <a:avLst/>
          </a:prstGeom>
        </p:spPr>
      </p:pic>
      <p:pic>
        <p:nvPicPr>
          <p:cNvPr id="5" name="Audio Recording Mar 28, 2023 at 4:06:07 PM">
            <a:hlinkClick r:id="" action="ppaction://media"/>
            <a:extLst>
              <a:ext uri="{FF2B5EF4-FFF2-40B4-BE49-F238E27FC236}">
                <a16:creationId xmlns:a16="http://schemas.microsoft.com/office/drawing/2014/main" id="{A8207C03-C5F8-3FF8-B736-1392EC4310FA}"/>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4147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2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4784"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39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C4531-EF54-255D-CBAA-F945F22C0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6" y="1089136"/>
            <a:ext cx="5918631" cy="4438973"/>
          </a:xfrm>
          <a:prstGeom prst="rect">
            <a:avLst/>
          </a:prstGeom>
        </p:spPr>
      </p:pic>
      <p:pic>
        <p:nvPicPr>
          <p:cNvPr id="13" name="Picture 12">
            <a:extLst>
              <a:ext uri="{FF2B5EF4-FFF2-40B4-BE49-F238E27FC236}">
                <a16:creationId xmlns:a16="http://schemas.microsoft.com/office/drawing/2014/main" id="{EEC5AC0A-7627-2035-BC10-78009C893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1068608"/>
            <a:ext cx="5918631" cy="4438973"/>
          </a:xfrm>
          <a:prstGeom prst="rect">
            <a:avLst/>
          </a:prstGeom>
        </p:spPr>
      </p:pic>
      <p:grpSp>
        <p:nvGrpSpPr>
          <p:cNvPr id="10" name="Group 9">
            <a:extLst>
              <a:ext uri="{FF2B5EF4-FFF2-40B4-BE49-F238E27FC236}">
                <a16:creationId xmlns:a16="http://schemas.microsoft.com/office/drawing/2014/main" id="{101C5D65-6445-7971-BA84-19D1E6DA39C1}"/>
              </a:ext>
            </a:extLst>
          </p:cNvPr>
          <p:cNvGrpSpPr/>
          <p:nvPr/>
        </p:nvGrpSpPr>
        <p:grpSpPr>
          <a:xfrm>
            <a:off x="5536277" y="5377662"/>
            <a:ext cx="2011680" cy="1499630"/>
            <a:chOff x="5536277" y="5207184"/>
            <a:chExt cx="2011680" cy="1499630"/>
          </a:xfrm>
        </p:grpSpPr>
        <p:sp>
          <p:nvSpPr>
            <p:cNvPr id="8" name="Oval 7">
              <a:extLst>
                <a:ext uri="{FF2B5EF4-FFF2-40B4-BE49-F238E27FC236}">
                  <a16:creationId xmlns:a16="http://schemas.microsoft.com/office/drawing/2014/main" id="{CE37D232-37DB-9D15-11B1-18D4A51A6AFC}"/>
                </a:ext>
              </a:extLst>
            </p:cNvPr>
            <p:cNvSpPr/>
            <p:nvPr/>
          </p:nvSpPr>
          <p:spPr>
            <a:xfrm>
              <a:off x="5569527" y="5207184"/>
              <a:ext cx="1878676" cy="99303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F1E170-4C5D-974D-94DB-35911E119CD3}"/>
                </a:ext>
              </a:extLst>
            </p:cNvPr>
            <p:cNvSpPr txBox="1"/>
            <p:nvPr/>
          </p:nvSpPr>
          <p:spPr>
            <a:xfrm>
              <a:off x="5536277" y="6183594"/>
              <a:ext cx="2011680" cy="523220"/>
            </a:xfrm>
            <a:prstGeom prst="rect">
              <a:avLst/>
            </a:prstGeom>
            <a:noFill/>
          </p:spPr>
          <p:txBody>
            <a:bodyPr wrap="square" rtlCol="0">
              <a:spAutoFit/>
            </a:bodyPr>
            <a:lstStyle/>
            <a:p>
              <a:pPr algn="ctr"/>
              <a:r>
                <a:rPr lang="en-US" sz="2800" dirty="0">
                  <a:solidFill>
                    <a:schemeClr val="accent5">
                      <a:lumMod val="75000"/>
                    </a:schemeClr>
                  </a:solidFill>
                </a:rPr>
                <a:t>Bias</a:t>
              </a:r>
              <a:r>
                <a:rPr lang="en-US" sz="2800" baseline="30000" dirty="0">
                  <a:solidFill>
                    <a:schemeClr val="accent5">
                      <a:lumMod val="75000"/>
                    </a:schemeClr>
                  </a:solidFill>
                </a:rPr>
                <a:t>2</a:t>
              </a:r>
            </a:p>
          </p:txBody>
        </p:sp>
      </p:grpSp>
      <p:sp>
        <p:nvSpPr>
          <p:cNvPr id="2" name="Title 1"/>
          <p:cNvSpPr>
            <a:spLocks noGrp="1"/>
          </p:cNvSpPr>
          <p:nvPr>
            <p:ph type="title"/>
          </p:nvPr>
        </p:nvSpPr>
        <p:spPr>
          <a:xfrm>
            <a:off x="838200" y="192128"/>
            <a:ext cx="10515600" cy="822544"/>
          </a:xfrm>
        </p:spPr>
        <p:txBody>
          <a:bodyPr/>
          <a:lstStyle/>
          <a:p>
            <a:pPr algn="ctr"/>
            <a:r>
              <a:rPr lang="en-US" dirty="0"/>
              <a:t>Measures of error and association</a:t>
            </a:r>
            <a:endParaRPr lang="en-CA" dirty="0"/>
          </a:p>
        </p:txBody>
      </p:sp>
      <p:grpSp>
        <p:nvGrpSpPr>
          <p:cNvPr id="15" name="Group 14">
            <a:extLst>
              <a:ext uri="{FF2B5EF4-FFF2-40B4-BE49-F238E27FC236}">
                <a16:creationId xmlns:a16="http://schemas.microsoft.com/office/drawing/2014/main" id="{D05ADFDF-0A00-55A8-BCF6-0857C63873D6}"/>
              </a:ext>
            </a:extLst>
          </p:cNvPr>
          <p:cNvGrpSpPr/>
          <p:nvPr/>
        </p:nvGrpSpPr>
        <p:grpSpPr>
          <a:xfrm>
            <a:off x="9094122" y="5506034"/>
            <a:ext cx="2074212" cy="1371258"/>
            <a:chOff x="9027622" y="5335556"/>
            <a:chExt cx="2326178" cy="1371258"/>
          </a:xfrm>
        </p:grpSpPr>
        <p:sp>
          <p:nvSpPr>
            <p:cNvPr id="11" name="Oval 10">
              <a:extLst>
                <a:ext uri="{FF2B5EF4-FFF2-40B4-BE49-F238E27FC236}">
                  <a16:creationId xmlns:a16="http://schemas.microsoft.com/office/drawing/2014/main" id="{B2554780-994C-9D6D-4A0E-CFA979F5B395}"/>
                </a:ext>
              </a:extLst>
            </p:cNvPr>
            <p:cNvSpPr/>
            <p:nvPr/>
          </p:nvSpPr>
          <p:spPr>
            <a:xfrm>
              <a:off x="9027622" y="5335556"/>
              <a:ext cx="2326178" cy="848038"/>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367AC6-C173-6613-A3EF-EDB7E006D317}"/>
                </a:ext>
              </a:extLst>
            </p:cNvPr>
            <p:cNvSpPr txBox="1"/>
            <p:nvPr/>
          </p:nvSpPr>
          <p:spPr>
            <a:xfrm>
              <a:off x="9193880" y="6183594"/>
              <a:ext cx="2074212" cy="523220"/>
            </a:xfrm>
            <a:prstGeom prst="rect">
              <a:avLst/>
            </a:prstGeom>
            <a:noFill/>
          </p:spPr>
          <p:txBody>
            <a:bodyPr wrap="square" rtlCol="0">
              <a:spAutoFit/>
            </a:bodyPr>
            <a:lstStyle/>
            <a:p>
              <a:pPr algn="ctr"/>
              <a:r>
                <a:rPr lang="en-US" sz="2800" dirty="0">
                  <a:solidFill>
                    <a:schemeClr val="accent6">
                      <a:lumMod val="75000"/>
                    </a:schemeClr>
                  </a:solidFill>
                </a:rPr>
                <a:t>Covariance</a:t>
              </a:r>
            </a:p>
          </p:txBody>
        </p:sp>
      </p:grpSp>
      <p:sp>
        <p:nvSpPr>
          <p:cNvPr id="16" name="Oval 15">
            <a:extLst>
              <a:ext uri="{FF2B5EF4-FFF2-40B4-BE49-F238E27FC236}">
                <a16:creationId xmlns:a16="http://schemas.microsoft.com/office/drawing/2014/main" id="{46E4B4BE-702E-1451-B24F-5B2B655E80DE}"/>
              </a:ext>
            </a:extLst>
          </p:cNvPr>
          <p:cNvSpPr/>
          <p:nvPr/>
        </p:nvSpPr>
        <p:spPr>
          <a:xfrm>
            <a:off x="10291158" y="5611494"/>
            <a:ext cx="644195" cy="610649"/>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C5BC72D-0AEE-1D78-39A7-57F407A82D76}"/>
              </a:ext>
            </a:extLst>
          </p:cNvPr>
          <p:cNvCxnSpPr/>
          <p:nvPr/>
        </p:nvCxnSpPr>
        <p:spPr>
          <a:xfrm flipH="1" flipV="1">
            <a:off x="10158153" y="4293591"/>
            <a:ext cx="432262" cy="1317903"/>
          </a:xfrm>
          <a:prstGeom prst="straightConnector1">
            <a:avLst/>
          </a:prstGeom>
          <a:ln w="38100">
            <a:solidFill>
              <a:schemeClr val="accent6">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9" name="TextBox 18">
            <a:extLst>
              <a:ext uri="{FF2B5EF4-FFF2-40B4-BE49-F238E27FC236}">
                <a16:creationId xmlns:a16="http://schemas.microsoft.com/office/drawing/2014/main" id="{8D143335-388F-216A-E413-6807F34C7532}"/>
              </a:ext>
            </a:extLst>
          </p:cNvPr>
          <p:cNvSpPr txBox="1"/>
          <p:nvPr/>
        </p:nvSpPr>
        <p:spPr>
          <a:xfrm>
            <a:off x="9493135" y="2344189"/>
            <a:ext cx="2327563" cy="1200329"/>
          </a:xfrm>
          <a:prstGeom prst="rect">
            <a:avLst/>
          </a:prstGeom>
          <a:noFill/>
          <a:ln>
            <a:noFill/>
          </a:ln>
        </p:spPr>
        <p:txBody>
          <a:bodyPr wrap="square" rtlCol="0">
            <a:spAutoFit/>
          </a:bodyPr>
          <a:lstStyle/>
          <a:p>
            <a:r>
              <a:rPr lang="en-US" sz="2400" dirty="0"/>
              <a:t>Correlation separates HRES from EDA</a:t>
            </a:r>
          </a:p>
        </p:txBody>
      </p:sp>
      <p:grpSp>
        <p:nvGrpSpPr>
          <p:cNvPr id="23" name="Group 22">
            <a:extLst>
              <a:ext uri="{FF2B5EF4-FFF2-40B4-BE49-F238E27FC236}">
                <a16:creationId xmlns:a16="http://schemas.microsoft.com/office/drawing/2014/main" id="{13373992-AF24-CB5B-9A1C-A9EBF371D3B5}"/>
              </a:ext>
            </a:extLst>
          </p:cNvPr>
          <p:cNvGrpSpPr/>
          <p:nvPr/>
        </p:nvGrpSpPr>
        <p:grpSpPr>
          <a:xfrm>
            <a:off x="7317984" y="5528369"/>
            <a:ext cx="2074212" cy="1351697"/>
            <a:chOff x="7317984" y="5357891"/>
            <a:chExt cx="2074212" cy="1351697"/>
          </a:xfrm>
        </p:grpSpPr>
        <p:sp>
          <p:nvSpPr>
            <p:cNvPr id="21" name="Rectangle 20">
              <a:extLst>
                <a:ext uri="{FF2B5EF4-FFF2-40B4-BE49-F238E27FC236}">
                  <a16:creationId xmlns:a16="http://schemas.microsoft.com/office/drawing/2014/main" id="{FFA5B481-51BD-D24A-DFE4-CEF3C484E515}"/>
                </a:ext>
              </a:extLst>
            </p:cNvPr>
            <p:cNvSpPr/>
            <p:nvPr/>
          </p:nvSpPr>
          <p:spPr>
            <a:xfrm>
              <a:off x="7614457" y="5357891"/>
              <a:ext cx="1479665" cy="759203"/>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FDE4C71-CF6A-FDDC-E323-688455979678}"/>
                </a:ext>
              </a:extLst>
            </p:cNvPr>
            <p:cNvSpPr txBox="1"/>
            <p:nvPr/>
          </p:nvSpPr>
          <p:spPr>
            <a:xfrm>
              <a:off x="7317984" y="6186368"/>
              <a:ext cx="2074212" cy="523220"/>
            </a:xfrm>
            <a:prstGeom prst="rect">
              <a:avLst/>
            </a:prstGeom>
            <a:noFill/>
          </p:spPr>
          <p:txBody>
            <a:bodyPr wrap="square" rtlCol="0">
              <a:spAutoFit/>
            </a:bodyPr>
            <a:lstStyle/>
            <a:p>
              <a:pPr algn="ctr"/>
              <a:r>
                <a:rPr lang="en-US" sz="2800" dirty="0">
                  <a:solidFill>
                    <a:srgbClr val="C00000"/>
                  </a:solidFill>
                </a:rPr>
                <a:t>Variability</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EF9FFA-8D10-F304-E183-684B6B6C5562}"/>
                  </a:ext>
                </a:extLst>
              </p:cNvPr>
              <p:cNvSpPr txBox="1"/>
              <p:nvPr/>
            </p:nvSpPr>
            <p:spPr>
              <a:xfrm>
                <a:off x="1616638" y="5611494"/>
                <a:ext cx="9368590" cy="4921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panose="02040503050406030204" pitchFamily="18" charset="0"/>
                        </a:rPr>
                        <m:t>𝑀𝑆𝐸</m:t>
                      </m:r>
                      <m:d>
                        <m:dPr>
                          <m:ctrlPr>
                            <a:rPr lang="en-CA" sz="2800" i="1">
                              <a:latin typeface="Cambria Math" panose="02040503050406030204" pitchFamily="18" charset="0"/>
                            </a:rPr>
                          </m:ctrlPr>
                        </m:dPr>
                        <m:e>
                          <m:r>
                            <a:rPr lang="en-CA" sz="2800" i="1">
                              <a:latin typeface="Cambria Math" panose="02040503050406030204" pitchFamily="18" charset="0"/>
                            </a:rPr>
                            <m:t>𝑌</m:t>
                          </m:r>
                          <m:r>
                            <a:rPr lang="en-CA" sz="2800" i="1">
                              <a:latin typeface="Cambria Math" panose="02040503050406030204" pitchFamily="18" charset="0"/>
                            </a:rPr>
                            <m:t>,</m:t>
                          </m:r>
                          <m:r>
                            <a:rPr lang="en-CA" sz="2800" i="1">
                              <a:latin typeface="Cambria Math" panose="02040503050406030204" pitchFamily="18" charset="0"/>
                            </a:rPr>
                            <m:t>𝑋</m:t>
                          </m:r>
                        </m:e>
                      </m:d>
                      <m:r>
                        <a:rPr lang="en-CA" sz="2800" i="1">
                          <a:latin typeface="Cambria Math" panose="02040503050406030204" pitchFamily="18" charset="0"/>
                        </a:rPr>
                        <m:t>= </m:t>
                      </m:r>
                      <m:acc>
                        <m:accPr>
                          <m:chr m:val="̅"/>
                          <m:ctrlPr>
                            <a:rPr lang="en-CA" sz="2800" b="0" i="1" dirty="0" smtClean="0">
                              <a:latin typeface="Cambria Math" panose="02040503050406030204" pitchFamily="18" charset="0"/>
                              <a:ea typeface="Cambria Math" panose="02040503050406030204" pitchFamily="18" charset="0"/>
                            </a:rPr>
                          </m:ctrlPr>
                        </m:accPr>
                        <m:e>
                          <m:sSup>
                            <m:sSupPr>
                              <m:ctrlPr>
                                <a:rPr lang="en-CA" sz="2800" b="0" i="1" dirty="0" smtClean="0">
                                  <a:latin typeface="Cambria Math" panose="02040503050406030204" pitchFamily="18" charset="0"/>
                                  <a:ea typeface="Cambria Math" panose="02040503050406030204" pitchFamily="18" charset="0"/>
                                </a:rPr>
                              </m:ctrlPr>
                            </m:sSupPr>
                            <m:e>
                              <m:d>
                                <m:dPr>
                                  <m:begChr m:val="["/>
                                  <m:endChr m:val="]"/>
                                  <m:ctrlPr>
                                    <a:rPr lang="en-CA" sz="2800" b="0" i="1" dirty="0" smtClean="0">
                                      <a:latin typeface="Cambria Math" panose="02040503050406030204" pitchFamily="18" charset="0"/>
                                      <a:ea typeface="Cambria Math" panose="02040503050406030204" pitchFamily="18" charset="0"/>
                                    </a:rPr>
                                  </m:ctrlPr>
                                </m:dPr>
                                <m:e>
                                  <m:r>
                                    <a:rPr lang="en-CA" sz="2800" b="0" i="1" dirty="0" smtClean="0">
                                      <a:latin typeface="Cambria Math" panose="02040503050406030204" pitchFamily="18" charset="0"/>
                                      <a:ea typeface="Cambria Math" panose="02040503050406030204" pitchFamily="18" charset="0"/>
                                    </a:rPr>
                                    <m:t>𝑌</m:t>
                                  </m:r>
                                  <m:r>
                                    <a:rPr lang="en-CA" sz="2800" b="0" i="1" dirty="0" smtClean="0">
                                      <a:latin typeface="Cambria Math" panose="02040503050406030204" pitchFamily="18" charset="0"/>
                                      <a:ea typeface="Cambria Math" panose="02040503050406030204" pitchFamily="18" charset="0"/>
                                    </a:rPr>
                                    <m:t>−</m:t>
                                  </m:r>
                                  <m:r>
                                    <a:rPr lang="en-CA" sz="2800" b="0" i="1" dirty="0" smtClean="0">
                                      <a:latin typeface="Cambria Math" panose="02040503050406030204" pitchFamily="18" charset="0"/>
                                      <a:ea typeface="Cambria Math" panose="02040503050406030204" pitchFamily="18" charset="0"/>
                                    </a:rPr>
                                    <m:t>𝑋</m:t>
                                  </m:r>
                                </m:e>
                              </m:d>
                            </m:e>
                            <m:sup>
                              <m:r>
                                <a:rPr lang="en-CA" sz="2800" b="0" i="1" dirty="0" smtClean="0">
                                  <a:latin typeface="Cambria Math" panose="02040503050406030204" pitchFamily="18" charset="0"/>
                                  <a:ea typeface="Cambria Math" panose="02040503050406030204" pitchFamily="18" charset="0"/>
                                </a:rPr>
                                <m:t>2</m:t>
                              </m:r>
                            </m:sup>
                          </m:sSup>
                        </m:e>
                      </m:acc>
                      <m:r>
                        <a:rPr lang="en-CA" sz="2800" b="0" i="1" smtClean="0">
                          <a:latin typeface="Cambria Math" panose="02040503050406030204" pitchFamily="18" charset="0"/>
                        </a:rPr>
                        <m:t>= </m:t>
                      </m:r>
                      <m:sSup>
                        <m:sSupPr>
                          <m:ctrlPr>
                            <a:rPr lang="en-CA" sz="2800" b="0" i="1" smtClean="0">
                              <a:latin typeface="Cambria Math" panose="02040503050406030204" pitchFamily="18" charset="0"/>
                            </a:rPr>
                          </m:ctrlPr>
                        </m:sSupPr>
                        <m:e>
                          <m:d>
                            <m:dPr>
                              <m:ctrlPr>
                                <a:rPr lang="en-CA" sz="2800" b="0" i="1" smtClean="0">
                                  <a:latin typeface="Cambria Math" panose="02040503050406030204" pitchFamily="18" charset="0"/>
                                </a:rPr>
                              </m:ctrlPr>
                            </m:dPr>
                            <m:e>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ea typeface="Cambria Math" panose="02040503050406030204" pitchFamily="18" charset="0"/>
                                    </a:rPr>
                                    <m:t>𝜇</m:t>
                                  </m:r>
                                </m:e>
                                <m:sub>
                                  <m:r>
                                    <a:rPr lang="en-CA" sz="2800" b="0" i="1" smtClean="0">
                                      <a:latin typeface="Cambria Math" panose="02040503050406030204" pitchFamily="18" charset="0"/>
                                    </a:rPr>
                                    <m:t>𝑌</m:t>
                                  </m:r>
                                </m:sub>
                              </m:sSub>
                              <m:r>
                                <a:rPr lang="en-CA" sz="2800" b="0" i="1" smtClean="0">
                                  <a:latin typeface="Cambria Math" panose="02040503050406030204" pitchFamily="18" charset="0"/>
                                </a:rPr>
                                <m:t>−</m:t>
                              </m:r>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ea typeface="Cambria Math" panose="02040503050406030204" pitchFamily="18" charset="0"/>
                                    </a:rPr>
                                    <m:t>𝜇</m:t>
                                  </m:r>
                                </m:e>
                                <m:sub>
                                  <m:r>
                                    <a:rPr lang="en-CA" sz="2800" b="0" i="1" smtClean="0">
                                      <a:latin typeface="Cambria Math" panose="02040503050406030204" pitchFamily="18" charset="0"/>
                                    </a:rPr>
                                    <m:t>𝑋</m:t>
                                  </m:r>
                                </m:sub>
                              </m:sSub>
                            </m:e>
                          </m:d>
                        </m:e>
                        <m:sup>
                          <m:r>
                            <a:rPr lang="en-CA" sz="2800" b="0" i="1" smtClean="0">
                              <a:latin typeface="Cambria Math" panose="02040503050406030204" pitchFamily="18" charset="0"/>
                            </a:rPr>
                            <m:t>2</m:t>
                          </m:r>
                        </m:sup>
                      </m:sSup>
                      <m:r>
                        <a:rPr lang="en-CA" sz="2800" b="0" i="1" smtClean="0">
                          <a:latin typeface="Cambria Math" panose="02040503050406030204" pitchFamily="18" charset="0"/>
                        </a:rPr>
                        <m:t>+</m:t>
                      </m:r>
                      <m:sSubSup>
                        <m:sSubSupPr>
                          <m:ctrlPr>
                            <a:rPr lang="en-CA" sz="2800" b="0" i="1" smtClean="0">
                              <a:latin typeface="Cambria Math" panose="02040503050406030204" pitchFamily="18" charset="0"/>
                            </a:rPr>
                          </m:ctrlPr>
                        </m:sSubSupPr>
                        <m:e>
                          <m:r>
                            <a:rPr lang="en-CA" sz="2800" b="0" i="1" smtClean="0">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𝑌</m:t>
                          </m:r>
                        </m:sub>
                        <m:sup>
                          <m:r>
                            <a:rPr lang="en-CA" sz="2800" b="0" i="1" smtClean="0">
                              <a:latin typeface="Cambria Math" panose="02040503050406030204" pitchFamily="18" charset="0"/>
                            </a:rPr>
                            <m:t>2</m:t>
                          </m:r>
                        </m:sup>
                      </m:sSubSup>
                      <m:r>
                        <a:rPr lang="en-CA" sz="2800" b="0" i="1" smtClean="0">
                          <a:latin typeface="Cambria Math" panose="02040503050406030204" pitchFamily="18" charset="0"/>
                        </a:rPr>
                        <m:t>+</m:t>
                      </m:r>
                      <m:sSubSup>
                        <m:sSubSupPr>
                          <m:ctrlPr>
                            <a:rPr lang="en-CA" sz="2800" i="1">
                              <a:latin typeface="Cambria Math" panose="02040503050406030204" pitchFamily="18" charset="0"/>
                            </a:rPr>
                          </m:ctrlPr>
                        </m:sSubSupPr>
                        <m:e>
                          <m:r>
                            <a:rPr lang="en-CA" sz="2800" i="1">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𝑋</m:t>
                          </m:r>
                        </m:sub>
                        <m:sup>
                          <m:r>
                            <a:rPr lang="en-CA" sz="2800" i="1">
                              <a:latin typeface="Cambria Math" panose="02040503050406030204" pitchFamily="18" charset="0"/>
                            </a:rPr>
                            <m:t>2</m:t>
                          </m:r>
                        </m:sup>
                      </m:sSubSup>
                      <m:r>
                        <a:rPr lang="en-CA" sz="2800" b="0" i="1" smtClean="0">
                          <a:latin typeface="Cambria Math" panose="02040503050406030204" pitchFamily="18" charset="0"/>
                        </a:rPr>
                        <m:t>−2</m:t>
                      </m:r>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𝑌</m:t>
                          </m:r>
                        </m:sub>
                      </m:sSub>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ea typeface="Cambria Math" panose="02040503050406030204" pitchFamily="18" charset="0"/>
                            </a:rPr>
                            <m:t>𝜎</m:t>
                          </m:r>
                        </m:e>
                        <m:sub>
                          <m:r>
                            <a:rPr lang="en-CA" sz="2800" b="0" i="1" smtClean="0">
                              <a:latin typeface="Cambria Math" panose="02040503050406030204" pitchFamily="18" charset="0"/>
                            </a:rPr>
                            <m:t>𝑋</m:t>
                          </m:r>
                        </m:sub>
                      </m:sSub>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𝑟</m:t>
                          </m:r>
                        </m:e>
                        <m:sub>
                          <m:r>
                            <a:rPr lang="en-CA" sz="2800" b="0" i="1" smtClean="0">
                              <a:latin typeface="Cambria Math" panose="02040503050406030204" pitchFamily="18" charset="0"/>
                            </a:rPr>
                            <m:t>𝑌</m:t>
                          </m:r>
                          <m:r>
                            <a:rPr lang="en-CA" sz="2800" b="0" i="1" smtClean="0">
                              <a:latin typeface="Cambria Math" panose="02040503050406030204" pitchFamily="18" charset="0"/>
                            </a:rPr>
                            <m:t>,</m:t>
                          </m:r>
                          <m:r>
                            <a:rPr lang="en-CA" sz="2800" b="0" i="1" smtClean="0">
                              <a:latin typeface="Cambria Math" panose="02040503050406030204" pitchFamily="18" charset="0"/>
                            </a:rPr>
                            <m:t>𝑋</m:t>
                          </m:r>
                        </m:sub>
                      </m:sSub>
                    </m:oMath>
                  </m:oMathPara>
                </a14:m>
                <a:endParaRPr lang="en-US" sz="2800" dirty="0"/>
              </a:p>
            </p:txBody>
          </p:sp>
        </mc:Choice>
        <mc:Fallback xmlns="">
          <p:sp>
            <p:nvSpPr>
              <p:cNvPr id="6" name="TextBox 5">
                <a:extLst>
                  <a:ext uri="{FF2B5EF4-FFF2-40B4-BE49-F238E27FC236}">
                    <a16:creationId xmlns:a16="http://schemas.microsoft.com/office/drawing/2014/main" id="{9CEF9FFA-8D10-F304-E183-684B6B6C5562}"/>
                  </a:ext>
                </a:extLst>
              </p:cNvPr>
              <p:cNvSpPr txBox="1">
                <a:spLocks noRot="1" noChangeAspect="1" noMove="1" noResize="1" noEditPoints="1" noAdjustHandles="1" noChangeArrowheads="1" noChangeShapeType="1" noTextEdit="1"/>
              </p:cNvSpPr>
              <p:nvPr/>
            </p:nvSpPr>
            <p:spPr>
              <a:xfrm>
                <a:off x="1616638" y="5611494"/>
                <a:ext cx="9368590" cy="492122"/>
              </a:xfrm>
              <a:prstGeom prst="rect">
                <a:avLst/>
              </a:prstGeom>
              <a:blipFill>
                <a:blip r:embed="rId7"/>
                <a:stretch>
                  <a:fillRect l="-407" b="-30769"/>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8111531C-8D3C-98FC-7207-546C2CEF35C6}"/>
              </a:ext>
            </a:extLst>
          </p:cNvPr>
          <p:cNvCxnSpPr>
            <a:cxnSpLocks/>
          </p:cNvCxnSpPr>
          <p:nvPr/>
        </p:nvCxnSpPr>
        <p:spPr>
          <a:xfrm flipV="1">
            <a:off x="2147455" y="4130524"/>
            <a:ext cx="213359" cy="1480970"/>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C689FC06-6427-9A98-F6CA-9CB900F829A2}"/>
              </a:ext>
            </a:extLst>
          </p:cNvPr>
          <p:cNvSpPr txBox="1"/>
          <p:nvPr/>
        </p:nvSpPr>
        <p:spPr>
          <a:xfrm>
            <a:off x="1972037" y="2873660"/>
            <a:ext cx="2213756" cy="1200329"/>
          </a:xfrm>
          <a:prstGeom prst="rect">
            <a:avLst/>
          </a:prstGeom>
          <a:noFill/>
        </p:spPr>
        <p:txBody>
          <a:bodyPr wrap="square" rtlCol="0">
            <a:spAutoFit/>
          </a:bodyPr>
          <a:lstStyle/>
          <a:p>
            <a:r>
              <a:rPr lang="en-US" sz="2400" dirty="0"/>
              <a:t>MSE does </a:t>
            </a:r>
          </a:p>
          <a:p>
            <a:r>
              <a:rPr lang="en-US" sz="2400" dirty="0"/>
              <a:t>not separate HRES from EDA</a:t>
            </a:r>
          </a:p>
        </p:txBody>
      </p:sp>
      <p:pic>
        <p:nvPicPr>
          <p:cNvPr id="3" name="Audio Recording Mar 28, 2023 at 1:55:01 PM">
            <a:hlinkClick r:id="" action="ppaction://media"/>
            <a:extLst>
              <a:ext uri="{FF2B5EF4-FFF2-40B4-BE49-F238E27FC236}">
                <a16:creationId xmlns:a16="http://schemas.microsoft.com/office/drawing/2014/main" id="{48E4C64B-1ABE-3544-968D-746EF2AA89C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261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22BD46-AC9B-D759-BE2F-84FF84D4C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6851" y="1216320"/>
            <a:ext cx="7145800" cy="5359350"/>
          </a:xfrm>
          <a:prstGeom prst="rect">
            <a:avLst/>
          </a:prstGeom>
        </p:spPr>
      </p:pic>
      <p:sp>
        <p:nvSpPr>
          <p:cNvPr id="13" name="Oval 12">
            <a:extLst>
              <a:ext uri="{FF2B5EF4-FFF2-40B4-BE49-F238E27FC236}">
                <a16:creationId xmlns:a16="http://schemas.microsoft.com/office/drawing/2014/main" id="{848F880E-C482-4037-CE37-3800DB2F9431}"/>
              </a:ext>
            </a:extLst>
          </p:cNvPr>
          <p:cNvSpPr/>
          <p:nvPr/>
        </p:nvSpPr>
        <p:spPr>
          <a:xfrm>
            <a:off x="3873729" y="3757354"/>
            <a:ext cx="432261" cy="432262"/>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6DD43-89FC-D1E8-95D7-C12D69C1E4DF}"/>
              </a:ext>
            </a:extLst>
          </p:cNvPr>
          <p:cNvSpPr>
            <a:spLocks noGrp="1"/>
          </p:cNvSpPr>
          <p:nvPr>
            <p:ph type="title"/>
          </p:nvPr>
        </p:nvSpPr>
        <p:spPr>
          <a:xfrm>
            <a:off x="461499" y="350916"/>
            <a:ext cx="11342573" cy="586345"/>
          </a:xfrm>
        </p:spPr>
        <p:txBody>
          <a:bodyPr>
            <a:normAutofit fontScale="90000"/>
          </a:bodyPr>
          <a:lstStyle/>
          <a:p>
            <a:pPr algn="ctr"/>
            <a:r>
              <a:rPr lang="en-US" dirty="0"/>
              <a:t>Assessment of the skill on separate scales (1/2)</a:t>
            </a:r>
          </a:p>
        </p:txBody>
      </p:sp>
      <p:grpSp>
        <p:nvGrpSpPr>
          <p:cNvPr id="8" name="Group 7">
            <a:extLst>
              <a:ext uri="{FF2B5EF4-FFF2-40B4-BE49-F238E27FC236}">
                <a16:creationId xmlns:a16="http://schemas.microsoft.com/office/drawing/2014/main" id="{9E8A60A2-DC24-A7DE-7111-4005AD019E01}"/>
              </a:ext>
            </a:extLst>
          </p:cNvPr>
          <p:cNvGrpSpPr/>
          <p:nvPr/>
        </p:nvGrpSpPr>
        <p:grpSpPr>
          <a:xfrm>
            <a:off x="461498" y="1263535"/>
            <a:ext cx="4301369" cy="4893647"/>
            <a:chOff x="461498" y="1263535"/>
            <a:chExt cx="4301369" cy="4893647"/>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DA0571-EE08-EEDF-9686-4759046D1B41}"/>
                    </a:ext>
                  </a:extLst>
                </p:cNvPr>
                <p:cNvSpPr txBox="1"/>
                <p:nvPr/>
              </p:nvSpPr>
              <p:spPr>
                <a:xfrm>
                  <a:off x="461498" y="3389514"/>
                  <a:ext cx="3945824" cy="731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2200" b="0" i="1" smtClean="0">
                                <a:latin typeface="Cambria Math" panose="02040503050406030204" pitchFamily="18" charset="0"/>
                              </a:rPr>
                            </m:ctrlPr>
                          </m:fPr>
                          <m:num>
                            <m:r>
                              <a:rPr lang="en-CA" sz="2200" b="0" i="1" smtClean="0">
                                <a:latin typeface="Cambria Math" panose="02040503050406030204" pitchFamily="18" charset="0"/>
                              </a:rPr>
                              <m:t>𝑀𝑆𝐸</m:t>
                            </m:r>
                            <m:r>
                              <a:rPr lang="en-CA" sz="2200" b="0" i="1" smtClean="0">
                                <a:latin typeface="Cambria Math" panose="02040503050406030204" pitchFamily="18" charset="0"/>
                              </a:rPr>
                              <m:t>−</m:t>
                            </m:r>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𝑀𝑆𝐸</m:t>
                                </m:r>
                              </m:e>
                              <m:sub>
                                <m:r>
                                  <a:rPr lang="en-CA" sz="2200" b="0" i="1" smtClean="0">
                                    <a:latin typeface="Cambria Math" panose="02040503050406030204" pitchFamily="18" charset="0"/>
                                  </a:rPr>
                                  <m:t>𝑐𝑙𝑖𝑚</m:t>
                                </m:r>
                              </m:sub>
                            </m:sSub>
                          </m:num>
                          <m:den>
                            <m:sSub>
                              <m:sSubPr>
                                <m:ctrlPr>
                                  <a:rPr lang="en-CA" sz="2200" i="1">
                                    <a:latin typeface="Cambria Math" panose="02040503050406030204" pitchFamily="18" charset="0"/>
                                  </a:rPr>
                                </m:ctrlPr>
                              </m:sSubPr>
                              <m:e>
                                <m:r>
                                  <a:rPr lang="en-CA" sz="2200" i="1">
                                    <a:latin typeface="Cambria Math" panose="02040503050406030204" pitchFamily="18" charset="0"/>
                                  </a:rPr>
                                  <m:t>𝑀𝑆𝐸</m:t>
                                </m:r>
                              </m:e>
                              <m:sub>
                                <m:r>
                                  <a:rPr lang="en-CA" sz="2200" b="0" i="1" smtClean="0">
                                    <a:latin typeface="Cambria Math" panose="02040503050406030204" pitchFamily="18" charset="0"/>
                                  </a:rPr>
                                  <m:t>𝑝𝑒𝑟𝑓</m:t>
                                </m:r>
                              </m:sub>
                            </m:sSub>
                            <m:r>
                              <a:rPr lang="en-CA" sz="2200" b="0" i="1" smtClean="0">
                                <a:latin typeface="Cambria Math" panose="02040503050406030204" pitchFamily="18" charset="0"/>
                              </a:rPr>
                              <m:t>−</m:t>
                            </m:r>
                            <m:sSub>
                              <m:sSubPr>
                                <m:ctrlPr>
                                  <a:rPr lang="en-CA" sz="2200" i="1">
                                    <a:latin typeface="Cambria Math" panose="02040503050406030204" pitchFamily="18" charset="0"/>
                                  </a:rPr>
                                </m:ctrlPr>
                              </m:sSubPr>
                              <m:e>
                                <m:r>
                                  <a:rPr lang="en-CA" sz="2200" i="1">
                                    <a:latin typeface="Cambria Math" panose="02040503050406030204" pitchFamily="18" charset="0"/>
                                  </a:rPr>
                                  <m:t>𝑀𝑆𝐸</m:t>
                                </m:r>
                              </m:e>
                              <m:sub>
                                <m:r>
                                  <a:rPr lang="en-CA" sz="2200" i="1">
                                    <a:latin typeface="Cambria Math" panose="02040503050406030204" pitchFamily="18" charset="0"/>
                                  </a:rPr>
                                  <m:t>𝑐𝑙𝑖𝑚</m:t>
                                </m:r>
                              </m:sub>
                            </m:sSub>
                          </m:den>
                        </m:f>
                        <m:r>
                          <a:rPr lang="en-CA" sz="2200" b="0" i="1" smtClean="0">
                            <a:latin typeface="Cambria Math" panose="02040503050406030204" pitchFamily="18" charset="0"/>
                          </a:rPr>
                          <m:t>= 1−</m:t>
                        </m:r>
                        <m:f>
                          <m:fPr>
                            <m:ctrlPr>
                              <a:rPr lang="en-US" sz="2200" i="1" smtClean="0">
                                <a:latin typeface="Cambria Math" panose="02040503050406030204" pitchFamily="18" charset="0"/>
                              </a:rPr>
                            </m:ctrlPr>
                          </m:fPr>
                          <m:num>
                            <m:r>
                              <a:rPr lang="en-CA" sz="2200" b="0" i="1" smtClean="0">
                                <a:latin typeface="Cambria Math" panose="02040503050406030204" pitchFamily="18" charset="0"/>
                              </a:rPr>
                              <m:t>𝑀𝑆𝐸</m:t>
                            </m:r>
                          </m:num>
                          <m:den>
                            <m:sSubSup>
                              <m:sSubSupPr>
                                <m:ctrlPr>
                                  <a:rPr lang="en-US" sz="2200" i="1" smtClean="0">
                                    <a:latin typeface="Cambria Math" panose="02040503050406030204" pitchFamily="18" charset="0"/>
                                  </a:rPr>
                                </m:ctrlPr>
                              </m:sSubSupPr>
                              <m:e>
                                <m:r>
                                  <a:rPr lang="en-US" sz="2200" i="1" smtClean="0">
                                    <a:latin typeface="Cambria Math" panose="02040503050406030204" pitchFamily="18" charset="0"/>
                                    <a:ea typeface="Cambria Math" panose="02040503050406030204" pitchFamily="18" charset="0"/>
                                  </a:rPr>
                                  <m:t>𝜎</m:t>
                                </m:r>
                              </m:e>
                              <m:sub>
                                <m:r>
                                  <a:rPr lang="en-CA" sz="2200" b="0" i="1" smtClean="0">
                                    <a:latin typeface="Cambria Math" panose="02040503050406030204" pitchFamily="18" charset="0"/>
                                  </a:rPr>
                                  <m:t>𝑋</m:t>
                                </m:r>
                              </m:sub>
                              <m:sup>
                                <m:r>
                                  <a:rPr lang="en-CA" sz="2200" b="0" i="1" smtClean="0">
                                    <a:latin typeface="Cambria Math" panose="02040503050406030204" pitchFamily="18" charset="0"/>
                                  </a:rPr>
                                  <m:t>2</m:t>
                                </m:r>
                              </m:sup>
                            </m:sSubSup>
                          </m:den>
                        </m:f>
                      </m:oMath>
                    </m:oMathPara>
                  </a14:m>
                  <a:endParaRPr lang="en-US" sz="2200" dirty="0"/>
                </a:p>
              </p:txBody>
            </p:sp>
          </mc:Choice>
          <mc:Fallback xmlns="">
            <p:sp>
              <p:nvSpPr>
                <p:cNvPr id="5" name="TextBox 4">
                  <a:extLst>
                    <a:ext uri="{FF2B5EF4-FFF2-40B4-BE49-F238E27FC236}">
                      <a16:creationId xmlns:a16="http://schemas.microsoft.com/office/drawing/2014/main" id="{DCDA0571-EE08-EEDF-9686-4759046D1B41}"/>
                    </a:ext>
                  </a:extLst>
                </p:cNvPr>
                <p:cNvSpPr txBox="1">
                  <a:spLocks noRot="1" noChangeAspect="1" noMove="1" noResize="1" noEditPoints="1" noAdjustHandles="1" noChangeArrowheads="1" noChangeShapeType="1" noTextEdit="1"/>
                </p:cNvSpPr>
                <p:nvPr/>
              </p:nvSpPr>
              <p:spPr>
                <a:xfrm>
                  <a:off x="461498" y="3389514"/>
                  <a:ext cx="3945824" cy="731419"/>
                </a:xfrm>
                <a:prstGeom prst="rect">
                  <a:avLst/>
                </a:prstGeom>
                <a:blipFill>
                  <a:blip r:embed="rId6"/>
                  <a:stretch>
                    <a:fillRect l="-1282" r="-641" b="-11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47A3046-3E51-2AC8-0DC5-F8C02EB3164E}"/>
                    </a:ext>
                  </a:extLst>
                </p:cNvPr>
                <p:cNvSpPr txBox="1"/>
                <p:nvPr/>
              </p:nvSpPr>
              <p:spPr>
                <a:xfrm>
                  <a:off x="461498" y="1263535"/>
                  <a:ext cx="4301369" cy="4893647"/>
                </a:xfrm>
                <a:prstGeom prst="rect">
                  <a:avLst/>
                </a:prstGeom>
                <a:noFill/>
              </p:spPr>
              <p:txBody>
                <a:bodyPr wrap="square" rtlCol="0">
                  <a:spAutoFit/>
                </a:bodyPr>
                <a:lstStyle/>
                <a:p>
                  <a:r>
                    <a:rPr lang="en-US" sz="2400" dirty="0"/>
                    <a:t>Skill: evaluate the performance against a reference (benchmark) forecast</a:t>
                  </a:r>
                </a:p>
                <a:p>
                  <a:endParaRPr lang="en-US" sz="2400" dirty="0"/>
                </a:p>
                <a:p>
                  <a:r>
                    <a:rPr lang="en-US" sz="2400" dirty="0"/>
                    <a:t>e.g. Reduction of Variance</a:t>
                  </a:r>
                </a:p>
                <a:p>
                  <a:endParaRPr lang="en-US" sz="2400" dirty="0"/>
                </a:p>
                <a:p>
                  <a:endParaRPr lang="en-US" sz="2400" dirty="0"/>
                </a:p>
                <a:p>
                  <a:endParaRPr lang="en-US" sz="2400" dirty="0"/>
                </a:p>
                <a:p>
                  <a:r>
                    <a:rPr lang="en-US" sz="2400" dirty="0"/>
                    <a:t>Use as reference forecast the sample climatology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CA" sz="2400" b="0" i="1" smtClean="0">
                              <a:latin typeface="Cambria Math" panose="02040503050406030204" pitchFamily="18" charset="0"/>
                            </a:rPr>
                            <m:t>𝑋</m:t>
                          </m:r>
                        </m:sub>
                      </m:sSub>
                      <m:r>
                        <a:rPr lang="en-CA" sz="2400" b="0" i="1" smtClean="0">
                          <a:latin typeface="Cambria Math" panose="02040503050406030204" pitchFamily="18" charset="0"/>
                        </a:rPr>
                        <m:t>.</m:t>
                      </m:r>
                    </m:oMath>
                  </a14:m>
                  <a:r>
                    <a:rPr lang="en-US" sz="2400" dirty="0"/>
                    <a:t> </a:t>
                  </a:r>
                </a:p>
                <a:p>
                  <a:endParaRPr lang="en-US" sz="2400" dirty="0"/>
                </a:p>
                <a:p>
                  <a:r>
                    <a:rPr lang="en-US" sz="2400" dirty="0"/>
                    <a:t>Also known as Nash-Sutcliffe Efficiency (1970) </a:t>
                  </a:r>
                  <a:r>
                    <a:rPr lang="en-US" sz="2400" i="1" dirty="0"/>
                    <a:t>J. of Hydrology</a:t>
                  </a:r>
                </a:p>
              </p:txBody>
            </p:sp>
          </mc:Choice>
          <mc:Fallback xmlns="">
            <p:sp>
              <p:nvSpPr>
                <p:cNvPr id="7" name="TextBox 6">
                  <a:extLst>
                    <a:ext uri="{FF2B5EF4-FFF2-40B4-BE49-F238E27FC236}">
                      <a16:creationId xmlns:a16="http://schemas.microsoft.com/office/drawing/2014/main" id="{447A3046-3E51-2AC8-0DC5-F8C02EB3164E}"/>
                    </a:ext>
                  </a:extLst>
                </p:cNvPr>
                <p:cNvSpPr txBox="1">
                  <a:spLocks noRot="1" noChangeAspect="1" noMove="1" noResize="1" noEditPoints="1" noAdjustHandles="1" noChangeArrowheads="1" noChangeShapeType="1" noTextEdit="1"/>
                </p:cNvSpPr>
                <p:nvPr/>
              </p:nvSpPr>
              <p:spPr>
                <a:xfrm>
                  <a:off x="461498" y="1263535"/>
                  <a:ext cx="4301369" cy="4893647"/>
                </a:xfrm>
                <a:prstGeom prst="rect">
                  <a:avLst/>
                </a:prstGeom>
                <a:blipFill>
                  <a:blip r:embed="rId7"/>
                  <a:stretch>
                    <a:fillRect l="-2360" t="-1036" r="-1180" b="-2073"/>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82EDEBF6-3820-E4BD-3BAF-1DD8BAC045C0}"/>
              </a:ext>
            </a:extLst>
          </p:cNvPr>
          <p:cNvSpPr txBox="1"/>
          <p:nvPr/>
        </p:nvSpPr>
        <p:spPr>
          <a:xfrm>
            <a:off x="8940807" y="3895995"/>
            <a:ext cx="2789695" cy="1569660"/>
          </a:xfrm>
          <a:prstGeom prst="rect">
            <a:avLst/>
          </a:prstGeom>
          <a:noFill/>
        </p:spPr>
        <p:txBody>
          <a:bodyPr wrap="square">
            <a:spAutoFit/>
          </a:bodyPr>
          <a:lstStyle/>
          <a:p>
            <a:pPr algn="r"/>
            <a:r>
              <a:rPr lang="en-US" sz="2400" dirty="0"/>
              <a:t>as the MSE, NSE is not capable of fully separating HRES from EDA</a:t>
            </a:r>
          </a:p>
        </p:txBody>
      </p:sp>
      <p:pic>
        <p:nvPicPr>
          <p:cNvPr id="3" name="Audio Recording Mar 28, 2023 at 2:03:20 PM">
            <a:hlinkClick r:id="" action="ppaction://media"/>
            <a:extLst>
              <a:ext uri="{FF2B5EF4-FFF2-40B4-BE49-F238E27FC236}">
                <a16:creationId xmlns:a16="http://schemas.microsoft.com/office/drawing/2014/main" id="{70CCCD2F-76CE-7BE8-6A6F-FFF879ADB84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262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D30D2-2CAB-67C0-76E9-209F2E01C0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187" y="1107923"/>
            <a:ext cx="6354005" cy="4765504"/>
          </a:xfrm>
          <a:prstGeom prst="rect">
            <a:avLst/>
          </a:prstGeom>
        </p:spPr>
      </p:pic>
      <p:sp>
        <p:nvSpPr>
          <p:cNvPr id="26" name="Rectangle 25">
            <a:extLst>
              <a:ext uri="{FF2B5EF4-FFF2-40B4-BE49-F238E27FC236}">
                <a16:creationId xmlns:a16="http://schemas.microsoft.com/office/drawing/2014/main" id="{966CD05F-F7D8-1422-58E5-A837D17FD93B}"/>
              </a:ext>
            </a:extLst>
          </p:cNvPr>
          <p:cNvSpPr/>
          <p:nvPr/>
        </p:nvSpPr>
        <p:spPr>
          <a:xfrm>
            <a:off x="2820735" y="2688636"/>
            <a:ext cx="1285752" cy="420077"/>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A155AAA-29DE-8887-5D8A-9AD1C6B0000A}"/>
                  </a:ext>
                </a:extLst>
              </p:cNvPr>
              <p:cNvSpPr txBox="1"/>
              <p:nvPr/>
            </p:nvSpPr>
            <p:spPr>
              <a:xfrm>
                <a:off x="1102728" y="2259168"/>
                <a:ext cx="3718650" cy="83292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0" i="1" smtClean="0">
                          <a:latin typeface="Cambria Math" panose="02040503050406030204" pitchFamily="18" charset="0"/>
                        </a:rPr>
                        <m:t>𝑆𝑆𝑆𝑆𝑗</m:t>
                      </m:r>
                      <m:r>
                        <a:rPr lang="en-CA" sz="2400" b="0" i="1" smtClean="0">
                          <a:latin typeface="Cambria Math" panose="02040503050406030204" pitchFamily="18" charset="0"/>
                        </a:rPr>
                        <m:t>= 1−</m:t>
                      </m:r>
                      <m:f>
                        <m:fPr>
                          <m:ctrlPr>
                            <a:rPr lang="en-US" sz="2400" i="1" smtClean="0">
                              <a:latin typeface="Cambria Math" panose="02040503050406030204" pitchFamily="18" charset="0"/>
                            </a:rPr>
                          </m:ctrlPr>
                        </m:fPr>
                        <m:num>
                          <m:r>
                            <a:rPr lang="en-CA" sz="2400" b="0" i="1" smtClean="0">
                              <a:latin typeface="Cambria Math" panose="02040503050406030204" pitchFamily="18" charset="0"/>
                            </a:rPr>
                            <m:t>𝑀𝑆𝐸𝑗</m:t>
                          </m:r>
                        </m:num>
                        <m:den>
                          <m:sSubSup>
                            <m:sSubSupPr>
                              <m:ctrlPr>
                                <a:rPr lang="en-US" sz="2400" i="1" smtClean="0">
                                  <a:latin typeface="Cambria Math" panose="02040503050406030204" pitchFamily="18" charset="0"/>
                                </a:rPr>
                              </m:ctrlPr>
                            </m:sSubSupPr>
                            <m:e>
                              <m:r>
                                <a:rPr lang="en-US" sz="2400" i="1" smtClean="0">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rPr>
                                <m:t>𝑌𝑗</m:t>
                              </m:r>
                            </m:sub>
                            <m:sup>
                              <m:r>
                                <a:rPr lang="en-CA" sz="2400" b="0" i="1" smtClean="0">
                                  <a:latin typeface="Cambria Math" panose="02040503050406030204" pitchFamily="18" charset="0"/>
                                </a:rPr>
                                <m:t>2</m:t>
                              </m:r>
                            </m:sup>
                          </m:sSubSup>
                          <m:r>
                            <a:rPr lang="en-CA" sz="2400" b="0" i="1" smtClean="0">
                              <a:latin typeface="Cambria Math" panose="02040503050406030204" pitchFamily="18" charset="0"/>
                            </a:rPr>
                            <m:t>+</m:t>
                          </m:r>
                          <m:sSubSup>
                            <m:sSubSupPr>
                              <m:ctrlPr>
                                <a:rPr lang="en-US" sz="2400" i="1" smtClean="0">
                                  <a:latin typeface="Cambria Math" panose="02040503050406030204" pitchFamily="18" charset="0"/>
                                </a:rPr>
                              </m:ctrlPr>
                            </m:sSubSupPr>
                            <m:e>
                              <m:r>
                                <a:rPr lang="en-US" sz="2400" i="1" smtClean="0">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rPr>
                                <m:t>𝑋𝑗</m:t>
                              </m:r>
                            </m:sub>
                            <m:sup>
                              <m:r>
                                <a:rPr lang="en-CA" sz="2400" b="0" i="1" smtClean="0">
                                  <a:latin typeface="Cambria Math" panose="02040503050406030204" pitchFamily="18" charset="0"/>
                                </a:rPr>
                                <m:t>2</m:t>
                              </m:r>
                            </m:sup>
                          </m:sSubSup>
                        </m:den>
                      </m:f>
                    </m:oMath>
                  </m:oMathPara>
                </a14:m>
                <a:endParaRPr lang="en-US" sz="2400" dirty="0"/>
              </a:p>
            </p:txBody>
          </p:sp>
        </mc:Choice>
        <mc:Fallback xmlns="">
          <p:sp>
            <p:nvSpPr>
              <p:cNvPr id="6" name="TextBox 5">
                <a:extLst>
                  <a:ext uri="{FF2B5EF4-FFF2-40B4-BE49-F238E27FC236}">
                    <a16:creationId xmlns:a16="http://schemas.microsoft.com/office/drawing/2014/main" id="{6A155AAA-29DE-8887-5D8A-9AD1C6B0000A}"/>
                  </a:ext>
                </a:extLst>
              </p:cNvPr>
              <p:cNvSpPr txBox="1">
                <a:spLocks noRot="1" noChangeAspect="1" noMove="1" noResize="1" noEditPoints="1" noAdjustHandles="1" noChangeArrowheads="1" noChangeShapeType="1" noTextEdit="1"/>
              </p:cNvSpPr>
              <p:nvPr/>
            </p:nvSpPr>
            <p:spPr>
              <a:xfrm>
                <a:off x="1102728" y="2259168"/>
                <a:ext cx="3718650" cy="832920"/>
              </a:xfrm>
              <a:prstGeom prst="rect">
                <a:avLst/>
              </a:prstGeom>
              <a:blipFill>
                <a:blip r:embed="rId6"/>
                <a:stretch>
                  <a:fillRect l="-3401" t="-3030" b="-13636"/>
                </a:stretch>
              </a:blipFill>
            </p:spPr>
            <p:txBody>
              <a:bodyPr/>
              <a:lstStyle/>
              <a:p>
                <a:r>
                  <a:rPr lang="en-US">
                    <a:noFill/>
                  </a:rPr>
                  <a:t> </a:t>
                </a:r>
              </a:p>
            </p:txBody>
          </p:sp>
        </mc:Fallback>
      </mc:AlternateContent>
      <p:sp>
        <p:nvSpPr>
          <p:cNvPr id="9" name="Title 8">
            <a:extLst>
              <a:ext uri="{FF2B5EF4-FFF2-40B4-BE49-F238E27FC236}">
                <a16:creationId xmlns:a16="http://schemas.microsoft.com/office/drawing/2014/main" id="{B56CD8EA-4A69-C5D0-75BE-A38AF02AA18A}"/>
              </a:ext>
            </a:extLst>
          </p:cNvPr>
          <p:cNvSpPr>
            <a:spLocks noGrp="1"/>
          </p:cNvSpPr>
          <p:nvPr>
            <p:ph type="title"/>
          </p:nvPr>
        </p:nvSpPr>
        <p:spPr>
          <a:xfrm>
            <a:off x="1220586" y="179019"/>
            <a:ext cx="10515600" cy="662715"/>
          </a:xfrm>
        </p:spPr>
        <p:txBody>
          <a:bodyPr>
            <a:normAutofit fontScale="90000"/>
          </a:bodyPr>
          <a:lstStyle/>
          <a:p>
            <a:pPr algn="ctr"/>
            <a:r>
              <a:rPr lang="en-US" dirty="0"/>
              <a:t>Assessment of skill on separate scales (2/2)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04844D-2675-63A9-9AB1-F3831EC5FF08}"/>
                  </a:ext>
                </a:extLst>
              </p:cNvPr>
              <p:cNvSpPr txBox="1"/>
              <p:nvPr/>
            </p:nvSpPr>
            <p:spPr>
              <a:xfrm>
                <a:off x="1069476" y="4019739"/>
                <a:ext cx="3402767" cy="84356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CA" sz="2400" b="0" i="1" smtClean="0">
                          <a:latin typeface="Cambria Math" panose="02040503050406030204" pitchFamily="18" charset="0"/>
                        </a:rPr>
                        <m:t>𝑆𝑆</m:t>
                      </m:r>
                      <m:r>
                        <a:rPr lang="en-CA" sz="2400" i="1">
                          <a:latin typeface="Cambria Math" panose="02040503050406030204" pitchFamily="18" charset="0"/>
                        </a:rPr>
                        <m:t>𝑆𝑆𝑗</m:t>
                      </m:r>
                      <m:r>
                        <a:rPr lang="en-CA" sz="2400" b="0" i="1" smtClean="0">
                          <a:latin typeface="Cambria Math" panose="02040503050406030204" pitchFamily="18" charset="0"/>
                        </a:rPr>
                        <m:t>=</m:t>
                      </m:r>
                      <m:f>
                        <m:fPr>
                          <m:ctrlPr>
                            <a:rPr lang="en-CA" sz="2400" b="0" i="1" smtClean="0">
                              <a:latin typeface="Cambria Math" panose="02040503050406030204" pitchFamily="18" charset="0"/>
                            </a:rPr>
                          </m:ctrlPr>
                        </m:fPr>
                        <m:num>
                          <m:r>
                            <a:rPr lang="en-CA" sz="2400" i="1">
                              <a:latin typeface="Cambria Math" panose="02040503050406030204" pitchFamily="18" charset="0"/>
                            </a:rPr>
                            <m:t>2</m:t>
                          </m:r>
                          <m:sSub>
                            <m:sSubPr>
                              <m:ctrlPr>
                                <a:rPr lang="en-CA" sz="2400" i="1">
                                  <a:latin typeface="Cambria Math" panose="02040503050406030204" pitchFamily="18" charset="0"/>
                                </a:rPr>
                              </m:ctrlPr>
                            </m:sSubPr>
                            <m:e>
                              <m:r>
                                <a:rPr lang="en-CA" sz="2400" i="1">
                                  <a:latin typeface="Cambria Math" panose="02040503050406030204" pitchFamily="18" charset="0"/>
                                  <a:ea typeface="Cambria Math" panose="02040503050406030204" pitchFamily="18" charset="0"/>
                                </a:rPr>
                                <m:t>𝜎</m:t>
                              </m:r>
                            </m:e>
                            <m:sub>
                              <m:r>
                                <a:rPr lang="en-CA" sz="2400" i="1">
                                  <a:latin typeface="Cambria Math" panose="02040503050406030204" pitchFamily="18" charset="0"/>
                                </a:rPr>
                                <m:t>𝑌</m:t>
                              </m:r>
                              <m:r>
                                <a:rPr lang="en-CA" sz="2400" b="0" i="1" smtClean="0">
                                  <a:latin typeface="Cambria Math" panose="02040503050406030204" pitchFamily="18" charset="0"/>
                                </a:rPr>
                                <m:t>𝑗</m:t>
                              </m:r>
                            </m:sub>
                          </m:sSub>
                          <m:sSub>
                            <m:sSubPr>
                              <m:ctrlPr>
                                <a:rPr lang="en-CA" sz="2400" i="1">
                                  <a:latin typeface="Cambria Math" panose="02040503050406030204" pitchFamily="18" charset="0"/>
                                </a:rPr>
                              </m:ctrlPr>
                            </m:sSubPr>
                            <m:e>
                              <m:r>
                                <a:rPr lang="en-CA" sz="2400" i="1">
                                  <a:latin typeface="Cambria Math" panose="02040503050406030204" pitchFamily="18" charset="0"/>
                                  <a:ea typeface="Cambria Math" panose="02040503050406030204" pitchFamily="18" charset="0"/>
                                </a:rPr>
                                <m:t>𝜎</m:t>
                              </m:r>
                            </m:e>
                            <m:sub>
                              <m:r>
                                <a:rPr lang="en-CA" sz="2400" i="1">
                                  <a:latin typeface="Cambria Math" panose="02040503050406030204" pitchFamily="18" charset="0"/>
                                </a:rPr>
                                <m:t>𝑋</m:t>
                              </m:r>
                              <m:r>
                                <a:rPr lang="en-CA" sz="2400" b="0" i="1" smtClean="0">
                                  <a:latin typeface="Cambria Math" panose="02040503050406030204" pitchFamily="18" charset="0"/>
                                </a:rPr>
                                <m:t>𝑗</m:t>
                              </m:r>
                            </m:sub>
                          </m:sSub>
                          <m:sSub>
                            <m:sSubPr>
                              <m:ctrlPr>
                                <a:rPr lang="en-CA" sz="2400" i="1">
                                  <a:latin typeface="Cambria Math" panose="02040503050406030204" pitchFamily="18" charset="0"/>
                                </a:rPr>
                              </m:ctrlPr>
                            </m:sSubPr>
                            <m:e>
                              <m:r>
                                <a:rPr lang="en-CA" sz="2400" i="1">
                                  <a:latin typeface="Cambria Math" panose="02040503050406030204" pitchFamily="18" charset="0"/>
                                </a:rPr>
                                <m:t>𝑟</m:t>
                              </m:r>
                            </m:e>
                            <m:sub>
                              <m:r>
                                <a:rPr lang="en-CA" sz="2400" i="1">
                                  <a:latin typeface="Cambria Math" panose="02040503050406030204" pitchFamily="18" charset="0"/>
                                </a:rPr>
                                <m:t>𝑌</m:t>
                              </m:r>
                              <m:r>
                                <a:rPr lang="en-CA" sz="2400" b="0" i="1" smtClean="0">
                                  <a:latin typeface="Cambria Math" panose="02040503050406030204" pitchFamily="18" charset="0"/>
                                </a:rPr>
                                <m:t>𝑗</m:t>
                              </m:r>
                              <m:r>
                                <a:rPr lang="en-CA" sz="2400" i="1">
                                  <a:latin typeface="Cambria Math" panose="02040503050406030204" pitchFamily="18" charset="0"/>
                                </a:rPr>
                                <m:t>,</m:t>
                              </m:r>
                              <m:r>
                                <a:rPr lang="en-CA" sz="2400" i="1">
                                  <a:latin typeface="Cambria Math" panose="02040503050406030204" pitchFamily="18" charset="0"/>
                                </a:rPr>
                                <m:t>𝑋𝑗</m:t>
                              </m:r>
                            </m:sub>
                          </m:sSub>
                        </m:num>
                        <m:den>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CA" sz="2400" i="1">
                                  <a:latin typeface="Cambria Math" panose="02040503050406030204" pitchFamily="18" charset="0"/>
                                </a:rPr>
                                <m:t>𝑌𝑗</m:t>
                              </m:r>
                            </m:sub>
                            <m:sup>
                              <m:r>
                                <a:rPr lang="en-CA" sz="2400" i="1">
                                  <a:latin typeface="Cambria Math" panose="02040503050406030204" pitchFamily="18" charset="0"/>
                                </a:rPr>
                                <m:t>2</m:t>
                              </m:r>
                            </m:sup>
                          </m:sSubSup>
                          <m:r>
                            <a:rPr lang="en-CA"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CA" sz="2400" i="1">
                                  <a:latin typeface="Cambria Math" panose="02040503050406030204" pitchFamily="18" charset="0"/>
                                </a:rPr>
                                <m:t>𝑋𝑗</m:t>
                              </m:r>
                            </m:sub>
                            <m:sup>
                              <m:r>
                                <a:rPr lang="en-CA" sz="2400" i="1">
                                  <a:latin typeface="Cambria Math" panose="02040503050406030204" pitchFamily="18" charset="0"/>
                                </a:rPr>
                                <m:t>2</m:t>
                              </m:r>
                            </m:sup>
                          </m:sSubSup>
                        </m:den>
                      </m:f>
                    </m:oMath>
                  </m:oMathPara>
                </a14:m>
                <a:endParaRPr lang="en-US" sz="2400" dirty="0"/>
              </a:p>
            </p:txBody>
          </p:sp>
        </mc:Choice>
        <mc:Fallback xmlns="">
          <p:sp>
            <p:nvSpPr>
              <p:cNvPr id="11" name="TextBox 10">
                <a:extLst>
                  <a:ext uri="{FF2B5EF4-FFF2-40B4-BE49-F238E27FC236}">
                    <a16:creationId xmlns:a16="http://schemas.microsoft.com/office/drawing/2014/main" id="{D904844D-2675-63A9-9AB1-F3831EC5FF08}"/>
                  </a:ext>
                </a:extLst>
              </p:cNvPr>
              <p:cNvSpPr txBox="1">
                <a:spLocks noRot="1" noChangeAspect="1" noMove="1" noResize="1" noEditPoints="1" noAdjustHandles="1" noChangeArrowheads="1" noChangeShapeType="1" noTextEdit="1"/>
              </p:cNvSpPr>
              <p:nvPr/>
            </p:nvSpPr>
            <p:spPr>
              <a:xfrm>
                <a:off x="1069476" y="4019739"/>
                <a:ext cx="3402767" cy="843564"/>
              </a:xfrm>
              <a:prstGeom prst="rect">
                <a:avLst/>
              </a:prstGeom>
              <a:blipFill>
                <a:blip r:embed="rId7"/>
                <a:stretch>
                  <a:fillRect l="-3346" b="-1176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6144C28-CEDD-E247-3DCE-7ACDEAA951A6}"/>
              </a:ext>
            </a:extLst>
          </p:cNvPr>
          <p:cNvSpPr txBox="1"/>
          <p:nvPr/>
        </p:nvSpPr>
        <p:spPr>
          <a:xfrm>
            <a:off x="482138" y="1152803"/>
            <a:ext cx="4754880" cy="4493538"/>
          </a:xfrm>
          <a:prstGeom prst="rect">
            <a:avLst/>
          </a:prstGeom>
          <a:noFill/>
        </p:spPr>
        <p:txBody>
          <a:bodyPr wrap="square" rtlCol="0">
            <a:spAutoFit/>
          </a:bodyPr>
          <a:lstStyle/>
          <a:p>
            <a:r>
              <a:rPr lang="en-US" sz="2200" dirty="0"/>
              <a:t>The Scale Separation Skill Score (SSSS) consider </a:t>
            </a:r>
            <a:r>
              <a:rPr lang="en-US" sz="2200" dirty="0">
                <a:highlight>
                  <a:srgbClr val="FFFF00"/>
                </a:highlight>
              </a:rPr>
              <a:t>random chance</a:t>
            </a:r>
            <a:r>
              <a:rPr lang="en-US" sz="2200" dirty="0"/>
              <a:t>* as reference forecast</a:t>
            </a:r>
          </a:p>
          <a:p>
            <a:endParaRPr lang="en-US" sz="2200" dirty="0"/>
          </a:p>
          <a:p>
            <a:endParaRPr lang="en-US" sz="2200" dirty="0"/>
          </a:p>
          <a:p>
            <a:endParaRPr lang="en-US" sz="2200" dirty="0"/>
          </a:p>
          <a:p>
            <a:r>
              <a:rPr lang="en-US" sz="2200" dirty="0"/>
              <a:t>Normalize with the sum of both </a:t>
            </a:r>
            <a:r>
              <a:rPr lang="en-US" sz="2200" dirty="0" err="1"/>
              <a:t>obs</a:t>
            </a:r>
            <a:r>
              <a:rPr lang="en-US" sz="2200" dirty="0"/>
              <a:t> </a:t>
            </a:r>
            <a:r>
              <a:rPr lang="en-US" sz="2200" u="sng" dirty="0"/>
              <a:t>and </a:t>
            </a:r>
            <a:r>
              <a:rPr lang="en-US" sz="2200" dirty="0"/>
              <a:t>forecast variability</a:t>
            </a:r>
          </a:p>
          <a:p>
            <a:endParaRPr lang="en-US" sz="2200" dirty="0"/>
          </a:p>
          <a:p>
            <a:endParaRPr lang="en-US" sz="2200" dirty="0"/>
          </a:p>
          <a:p>
            <a:endParaRPr lang="en-US" sz="2200" dirty="0"/>
          </a:p>
          <a:p>
            <a:r>
              <a:rPr lang="en-US" sz="2200" dirty="0"/>
              <a:t>SSSS is symmetric; SSSS is negative if forecast and </a:t>
            </a:r>
            <a:r>
              <a:rPr lang="en-US" sz="2200" dirty="0" err="1"/>
              <a:t>obs</a:t>
            </a:r>
            <a:r>
              <a:rPr lang="en-US" sz="2200" dirty="0"/>
              <a:t> are decorrelated</a:t>
            </a:r>
          </a:p>
        </p:txBody>
      </p:sp>
      <p:sp>
        <p:nvSpPr>
          <p:cNvPr id="24" name="TextBox 23">
            <a:extLst>
              <a:ext uri="{FF2B5EF4-FFF2-40B4-BE49-F238E27FC236}">
                <a16:creationId xmlns:a16="http://schemas.microsoft.com/office/drawing/2014/main" id="{6A72F136-9B99-1B05-333C-7F6616D96349}"/>
              </a:ext>
            </a:extLst>
          </p:cNvPr>
          <p:cNvSpPr txBox="1"/>
          <p:nvPr/>
        </p:nvSpPr>
        <p:spPr>
          <a:xfrm>
            <a:off x="8597557" y="3399572"/>
            <a:ext cx="2763042" cy="1200329"/>
          </a:xfrm>
          <a:prstGeom prst="rect">
            <a:avLst/>
          </a:prstGeom>
          <a:noFill/>
        </p:spPr>
        <p:txBody>
          <a:bodyPr wrap="square">
            <a:spAutoFit/>
          </a:bodyPr>
          <a:lstStyle/>
          <a:p>
            <a:r>
              <a:rPr lang="en-US" sz="2400" dirty="0"/>
              <a:t>SSSS is capable of separating HRES from EDA</a:t>
            </a:r>
          </a:p>
        </p:txBody>
      </p:sp>
      <p:grpSp>
        <p:nvGrpSpPr>
          <p:cNvPr id="25" name="Group 24">
            <a:extLst>
              <a:ext uri="{FF2B5EF4-FFF2-40B4-BE49-F238E27FC236}">
                <a16:creationId xmlns:a16="http://schemas.microsoft.com/office/drawing/2014/main" id="{B14E0306-E042-12C8-FBCF-0F4A1311F46C}"/>
              </a:ext>
            </a:extLst>
          </p:cNvPr>
          <p:cNvGrpSpPr/>
          <p:nvPr/>
        </p:nvGrpSpPr>
        <p:grpSpPr>
          <a:xfrm>
            <a:off x="603966" y="5942354"/>
            <a:ext cx="10428166" cy="942385"/>
            <a:chOff x="603966" y="5988848"/>
            <a:chExt cx="10428166" cy="942385"/>
          </a:xfrm>
        </p:grpSpPr>
        <p:grpSp>
          <p:nvGrpSpPr>
            <p:cNvPr id="19" name="Group 18">
              <a:extLst>
                <a:ext uri="{FF2B5EF4-FFF2-40B4-BE49-F238E27FC236}">
                  <a16:creationId xmlns:a16="http://schemas.microsoft.com/office/drawing/2014/main" id="{B6954080-1090-A47C-2FCE-02EA82404765}"/>
                </a:ext>
              </a:extLst>
            </p:cNvPr>
            <p:cNvGrpSpPr/>
            <p:nvPr/>
          </p:nvGrpSpPr>
          <p:grpSpPr>
            <a:xfrm>
              <a:off x="9659837" y="6202695"/>
              <a:ext cx="1072214" cy="712099"/>
              <a:chOff x="9659837" y="6152820"/>
              <a:chExt cx="1072214" cy="712099"/>
            </a:xfrm>
          </p:grpSpPr>
          <p:sp>
            <p:nvSpPr>
              <p:cNvPr id="15" name="Bent-Up Arrow 14">
                <a:extLst>
                  <a:ext uri="{FF2B5EF4-FFF2-40B4-BE49-F238E27FC236}">
                    <a16:creationId xmlns:a16="http://schemas.microsoft.com/office/drawing/2014/main" id="{7B283538-C383-C10E-2D0F-718F089742F4}"/>
                  </a:ext>
                </a:extLst>
              </p:cNvPr>
              <p:cNvSpPr/>
              <p:nvPr/>
            </p:nvSpPr>
            <p:spPr>
              <a:xfrm rot="8082742">
                <a:off x="9712684" y="6099973"/>
                <a:ext cx="405087" cy="510781"/>
              </a:xfrm>
              <a:prstGeom prst="bentUpArrow">
                <a:avLst>
                  <a:gd name="adj1" fmla="val 15599"/>
                  <a:gd name="adj2" fmla="val 17135"/>
                  <a:gd name="adj3" fmla="val 2955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2C909AF-6D34-41E7-9549-D95D2D58E52D}"/>
                  </a:ext>
                </a:extLst>
              </p:cNvPr>
              <p:cNvSpPr txBox="1"/>
              <p:nvPr/>
            </p:nvSpPr>
            <p:spPr>
              <a:xfrm>
                <a:off x="9979078" y="6341699"/>
                <a:ext cx="752973" cy="523220"/>
              </a:xfrm>
              <a:prstGeom prst="rect">
                <a:avLst/>
              </a:prstGeom>
              <a:noFill/>
            </p:spPr>
            <p:txBody>
              <a:bodyPr wrap="square" rtlCol="0">
                <a:spAutoFit/>
              </a:bodyPr>
              <a:lstStyle/>
              <a:p>
                <a:r>
                  <a:rPr lang="en-US" sz="2800" b="1" dirty="0">
                    <a:solidFill>
                      <a:srgbClr val="FF0000"/>
                    </a:solidFill>
                  </a:rPr>
                  <a:t>0</a:t>
                </a:r>
              </a:p>
            </p:txBody>
          </p:sp>
        </p:grpSp>
        <p:grpSp>
          <p:nvGrpSpPr>
            <p:cNvPr id="20" name="Group 19">
              <a:extLst>
                <a:ext uri="{FF2B5EF4-FFF2-40B4-BE49-F238E27FC236}">
                  <a16:creationId xmlns:a16="http://schemas.microsoft.com/office/drawing/2014/main" id="{8D2716D9-7402-E9E5-7654-0B06FCBD0437}"/>
                </a:ext>
              </a:extLst>
            </p:cNvPr>
            <p:cNvGrpSpPr/>
            <p:nvPr/>
          </p:nvGrpSpPr>
          <p:grpSpPr>
            <a:xfrm>
              <a:off x="5098924" y="6180520"/>
              <a:ext cx="1917109" cy="750713"/>
              <a:chOff x="5098924" y="6130645"/>
              <a:chExt cx="1917109" cy="750713"/>
            </a:xfrm>
          </p:grpSpPr>
          <p:sp>
            <p:nvSpPr>
              <p:cNvPr id="13" name="Bent-Up Arrow 12">
                <a:extLst>
                  <a:ext uri="{FF2B5EF4-FFF2-40B4-BE49-F238E27FC236}">
                    <a16:creationId xmlns:a16="http://schemas.microsoft.com/office/drawing/2014/main" id="{5991A9B8-EA29-CF4E-3A8E-C42CA926F136}"/>
                  </a:ext>
                </a:extLst>
              </p:cNvPr>
              <p:cNvSpPr/>
              <p:nvPr/>
            </p:nvSpPr>
            <p:spPr>
              <a:xfrm rot="8082742">
                <a:off x="5151771" y="6077798"/>
                <a:ext cx="405087" cy="510781"/>
              </a:xfrm>
              <a:prstGeom prst="bentUpArrow">
                <a:avLst>
                  <a:gd name="adj1" fmla="val 15599"/>
                  <a:gd name="adj2" fmla="val 17135"/>
                  <a:gd name="adj3" fmla="val 2955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a:extLst>
                  <a:ext uri="{FF2B5EF4-FFF2-40B4-BE49-F238E27FC236}">
                    <a16:creationId xmlns:a16="http://schemas.microsoft.com/office/drawing/2014/main" id="{BFD7FF71-B140-E370-C5E0-1D9498C29B2E}"/>
                  </a:ext>
                </a:extLst>
              </p:cNvPr>
              <p:cNvSpPr/>
              <p:nvPr/>
            </p:nvSpPr>
            <p:spPr>
              <a:xfrm rot="8082742">
                <a:off x="6019066" y="6080573"/>
                <a:ext cx="405087" cy="510781"/>
              </a:xfrm>
              <a:prstGeom prst="bentUpArrow">
                <a:avLst>
                  <a:gd name="adj1" fmla="val 15599"/>
                  <a:gd name="adj2" fmla="val 17135"/>
                  <a:gd name="adj3" fmla="val 2955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C53892D-86BE-3F8B-8965-8F37FFA3D299}"/>
                  </a:ext>
                </a:extLst>
              </p:cNvPr>
              <p:cNvSpPr txBox="1"/>
              <p:nvPr/>
            </p:nvSpPr>
            <p:spPr>
              <a:xfrm>
                <a:off x="6263060" y="6355363"/>
                <a:ext cx="752973" cy="523220"/>
              </a:xfrm>
              <a:prstGeom prst="rect">
                <a:avLst/>
              </a:prstGeom>
              <a:noFill/>
            </p:spPr>
            <p:txBody>
              <a:bodyPr wrap="square" rtlCol="0">
                <a:spAutoFit/>
              </a:bodyPr>
              <a:lstStyle/>
              <a:p>
                <a:r>
                  <a:rPr lang="en-US" sz="2800" b="1" dirty="0">
                    <a:solidFill>
                      <a:srgbClr val="FF0000"/>
                    </a:solidFill>
                  </a:rPr>
                  <a:t>0</a:t>
                </a:r>
              </a:p>
            </p:txBody>
          </p:sp>
          <p:sp>
            <p:nvSpPr>
              <p:cNvPr id="18" name="TextBox 17">
                <a:extLst>
                  <a:ext uri="{FF2B5EF4-FFF2-40B4-BE49-F238E27FC236}">
                    <a16:creationId xmlns:a16="http://schemas.microsoft.com/office/drawing/2014/main" id="{3F1045B7-CF4F-9123-B5A0-342F6BC49219}"/>
                  </a:ext>
                </a:extLst>
              </p:cNvPr>
              <p:cNvSpPr txBox="1"/>
              <p:nvPr/>
            </p:nvSpPr>
            <p:spPr>
              <a:xfrm>
                <a:off x="5401311" y="6358138"/>
                <a:ext cx="752973" cy="523220"/>
              </a:xfrm>
              <a:prstGeom prst="rect">
                <a:avLst/>
              </a:prstGeom>
              <a:noFill/>
            </p:spPr>
            <p:txBody>
              <a:bodyPr wrap="square" rtlCol="0">
                <a:spAutoFit/>
              </a:bodyPr>
              <a:lstStyle/>
              <a:p>
                <a:r>
                  <a:rPr lang="en-US" sz="2800" b="1" dirty="0">
                    <a:solidFill>
                      <a:srgbClr val="FF0000"/>
                    </a:solidFill>
                  </a:rPr>
                  <a:t>0</a:t>
                </a:r>
              </a:p>
            </p:txBody>
          </p:sp>
        </p:grpSp>
        <p:sp>
          <p:nvSpPr>
            <p:cNvPr id="22" name="TextBox 21">
              <a:extLst>
                <a:ext uri="{FF2B5EF4-FFF2-40B4-BE49-F238E27FC236}">
                  <a16:creationId xmlns:a16="http://schemas.microsoft.com/office/drawing/2014/main" id="{79B992A0-77B5-C3CB-8118-03A2544B6014}"/>
                </a:ext>
              </a:extLst>
            </p:cNvPr>
            <p:cNvSpPr txBox="1"/>
            <p:nvPr/>
          </p:nvSpPr>
          <p:spPr>
            <a:xfrm>
              <a:off x="603966" y="6032962"/>
              <a:ext cx="1348813" cy="461665"/>
            </a:xfrm>
            <a:prstGeom prst="rect">
              <a:avLst/>
            </a:prstGeom>
            <a:noFill/>
          </p:spPr>
          <p:txBody>
            <a:bodyPr wrap="square" rtlCol="0">
              <a:spAutoFit/>
            </a:bodyPr>
            <a:lstStyle/>
            <a:p>
              <a:r>
                <a:rPr lang="en-US" sz="2400" dirty="0"/>
                <a:t>* Proof:</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EA2151A-FFA9-D6A8-5663-3D32B0E71861}"/>
                    </a:ext>
                  </a:extLst>
                </p:cNvPr>
                <p:cNvSpPr txBox="1"/>
                <p:nvPr/>
              </p:nvSpPr>
              <p:spPr>
                <a:xfrm>
                  <a:off x="1186192" y="5988848"/>
                  <a:ext cx="9845940" cy="5107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𝑀𝑆𝐸</m:t>
                            </m:r>
                          </m:e>
                          <m:sub>
                            <m:r>
                              <a:rPr lang="en-CA" sz="2400" b="0" i="1" smtClean="0">
                                <a:latin typeface="Cambria Math" panose="02040503050406030204" pitchFamily="18" charset="0"/>
                              </a:rPr>
                              <m:t>𝑟𝑎𝑛𝑑𝑜𝑚</m:t>
                            </m:r>
                          </m:sub>
                        </m:sSub>
                        <m:d>
                          <m:dPr>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𝑌</m:t>
                                </m:r>
                              </m:e>
                              <m:sub>
                                <m:r>
                                  <a:rPr lang="en-CA" sz="2400" b="0" i="1" smtClean="0">
                                    <a:latin typeface="Cambria Math" panose="02040503050406030204" pitchFamily="18" charset="0"/>
                                  </a:rPr>
                                  <m:t>𝑗</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𝑋</m:t>
                                </m:r>
                              </m:e>
                              <m:sub>
                                <m:r>
                                  <a:rPr lang="en-CA" sz="2400" b="0" i="1" smtClean="0">
                                    <a:latin typeface="Cambria Math" panose="02040503050406030204" pitchFamily="18" charset="0"/>
                                  </a:rPr>
                                  <m:t>𝑗</m:t>
                                </m:r>
                              </m:sub>
                            </m:sSub>
                          </m:e>
                        </m:d>
                        <m:r>
                          <a:rPr lang="en-CA" sz="2400" b="0" i="1" smtClean="0">
                            <a:latin typeface="Cambria Math" panose="02040503050406030204" pitchFamily="18" charset="0"/>
                          </a:rPr>
                          <m:t>= </m:t>
                        </m:r>
                        <m:sSup>
                          <m:sSupPr>
                            <m:ctrlPr>
                              <a:rPr lang="en-CA" sz="2400" b="0" i="1" smtClean="0">
                                <a:latin typeface="Cambria Math" panose="02040503050406030204" pitchFamily="18" charset="0"/>
                              </a:rPr>
                            </m:ctrlPr>
                          </m:sSupPr>
                          <m:e>
                            <m:d>
                              <m:dPr>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𝜇</m:t>
                                    </m:r>
                                  </m:e>
                                  <m:sub>
                                    <m:r>
                                      <a:rPr lang="en-CA" sz="2400" b="0" i="1" smtClean="0">
                                        <a:latin typeface="Cambria Math" panose="02040503050406030204" pitchFamily="18" charset="0"/>
                                      </a:rPr>
                                      <m:t>𝑌𝑗</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𝜇</m:t>
                                    </m:r>
                                  </m:e>
                                  <m:sub>
                                    <m:r>
                                      <a:rPr lang="en-CA" sz="2400" b="0" i="1" smtClean="0">
                                        <a:latin typeface="Cambria Math" panose="02040503050406030204" pitchFamily="18" charset="0"/>
                                      </a:rPr>
                                      <m:t>𝑋𝑗</m:t>
                                    </m:r>
                                  </m:sub>
                                </m:sSub>
                              </m:e>
                            </m:d>
                          </m:e>
                          <m:sup>
                            <m:r>
                              <a:rPr lang="en-CA" sz="2400" b="0" i="1" smtClean="0">
                                <a:latin typeface="Cambria Math" panose="02040503050406030204" pitchFamily="18" charset="0"/>
                              </a:rPr>
                              <m:t>2</m:t>
                            </m:r>
                          </m:sup>
                        </m:sSup>
                        <m:r>
                          <a:rPr lang="en-CA" sz="2400" b="0" i="1" smtClean="0">
                            <a:latin typeface="Cambria Math" panose="02040503050406030204" pitchFamily="18" charset="0"/>
                          </a:rPr>
                          <m:t>+</m:t>
                        </m:r>
                        <m:sSubSup>
                          <m:sSubSupPr>
                            <m:ctrlPr>
                              <a:rPr lang="en-CA" sz="2400" b="0" i="1" smtClean="0">
                                <a:latin typeface="Cambria Math" panose="02040503050406030204" pitchFamily="18" charset="0"/>
                              </a:rPr>
                            </m:ctrlPr>
                          </m:sSubSupPr>
                          <m:e>
                            <m:r>
                              <a:rPr lang="en-CA" sz="2400" b="0" i="1" smtClean="0">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rPr>
                              <m:t>𝑌𝑗</m:t>
                            </m:r>
                          </m:sub>
                          <m:sup>
                            <m:r>
                              <a:rPr lang="en-CA" sz="2400" b="0" i="1" smtClean="0">
                                <a:latin typeface="Cambria Math" panose="02040503050406030204" pitchFamily="18" charset="0"/>
                              </a:rPr>
                              <m:t>2</m:t>
                            </m:r>
                          </m:sup>
                        </m:sSubSup>
                        <m:r>
                          <a:rPr lang="en-CA" sz="2400" b="0" i="1" smtClean="0">
                            <a:latin typeface="Cambria Math" panose="02040503050406030204" pitchFamily="18" charset="0"/>
                          </a:rPr>
                          <m:t>+</m:t>
                        </m:r>
                        <m:sSubSup>
                          <m:sSubSupPr>
                            <m:ctrlPr>
                              <a:rPr lang="en-CA" sz="2400" i="1">
                                <a:latin typeface="Cambria Math" panose="02040503050406030204" pitchFamily="18" charset="0"/>
                              </a:rPr>
                            </m:ctrlPr>
                          </m:sSubSupPr>
                          <m:e>
                            <m:r>
                              <a:rPr lang="en-CA" sz="2400" i="1">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rPr>
                              <m:t>𝑋𝑗</m:t>
                            </m:r>
                          </m:sub>
                          <m:sup>
                            <m:r>
                              <a:rPr lang="en-CA" sz="2400" i="1">
                                <a:latin typeface="Cambria Math" panose="02040503050406030204" pitchFamily="18" charset="0"/>
                              </a:rPr>
                              <m:t>2</m:t>
                            </m:r>
                          </m:sup>
                        </m:sSubSup>
                        <m:r>
                          <a:rPr lang="en-CA" sz="2400" b="0" i="1" smtClean="0">
                            <a:latin typeface="Cambria Math" panose="02040503050406030204" pitchFamily="18" charset="0"/>
                          </a:rPr>
                          <m:t>−2</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rPr>
                              <m:t>𝑌𝑗</m:t>
                            </m:r>
                          </m:sub>
                        </m:sSub>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rPr>
                              <m:t>𝑋𝑗</m:t>
                            </m:r>
                          </m:sub>
                        </m:sSub>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𝑟</m:t>
                            </m:r>
                          </m:e>
                          <m:sub>
                            <m:r>
                              <a:rPr lang="en-CA" sz="2400" b="0" i="1" smtClean="0">
                                <a:latin typeface="Cambria Math" panose="02040503050406030204" pitchFamily="18" charset="0"/>
                              </a:rPr>
                              <m:t>𝑌𝑗</m:t>
                            </m:r>
                            <m:r>
                              <a:rPr lang="en-CA" sz="2400" b="0" i="1" smtClean="0">
                                <a:latin typeface="Cambria Math" panose="02040503050406030204" pitchFamily="18" charset="0"/>
                              </a:rPr>
                              <m:t>,</m:t>
                            </m:r>
                            <m:r>
                              <a:rPr lang="en-CA" sz="2400" b="0" i="1" smtClean="0">
                                <a:latin typeface="Cambria Math" panose="02040503050406030204" pitchFamily="18" charset="0"/>
                              </a:rPr>
                              <m:t>𝑋𝑗</m:t>
                            </m:r>
                          </m:sub>
                        </m:sSub>
                      </m:oMath>
                    </m:oMathPara>
                  </a14:m>
                  <a:endParaRPr lang="en-US" sz="2400" dirty="0"/>
                </a:p>
              </p:txBody>
            </p:sp>
          </mc:Choice>
          <mc:Fallback xmlns="">
            <p:sp>
              <p:nvSpPr>
                <p:cNvPr id="10" name="TextBox 9">
                  <a:extLst>
                    <a:ext uri="{FF2B5EF4-FFF2-40B4-BE49-F238E27FC236}">
                      <a16:creationId xmlns:a16="http://schemas.microsoft.com/office/drawing/2014/main" id="{5EA2151A-FFA9-D6A8-5663-3D32B0E71861}"/>
                    </a:ext>
                  </a:extLst>
                </p:cNvPr>
                <p:cNvSpPr txBox="1">
                  <a:spLocks noRot="1" noChangeAspect="1" noMove="1" noResize="1" noEditPoints="1" noAdjustHandles="1" noChangeArrowheads="1" noChangeShapeType="1" noTextEdit="1"/>
                </p:cNvSpPr>
                <p:nvPr/>
              </p:nvSpPr>
              <p:spPr>
                <a:xfrm>
                  <a:off x="1186192" y="5988848"/>
                  <a:ext cx="9845940" cy="510781"/>
                </a:xfrm>
                <a:prstGeom prst="rect">
                  <a:avLst/>
                </a:prstGeom>
                <a:blipFill>
                  <a:blip r:embed="rId8"/>
                  <a:stretch>
                    <a:fillRect b="-21951"/>
                  </a:stretch>
                </a:blipFill>
              </p:spPr>
              <p:txBody>
                <a:bodyPr/>
                <a:lstStyle/>
                <a:p>
                  <a:r>
                    <a:rPr lang="en-US">
                      <a:noFill/>
                    </a:rPr>
                    <a:t> </a:t>
                  </a:r>
                </a:p>
              </p:txBody>
            </p:sp>
          </mc:Fallback>
        </mc:AlternateContent>
      </p:grpSp>
      <p:pic>
        <p:nvPicPr>
          <p:cNvPr id="2" name="Audio Recording Mar 28, 2023 at 2:12:56 PM">
            <a:hlinkClick r:id="" action="ppaction://media"/>
            <a:extLst>
              <a:ext uri="{FF2B5EF4-FFF2-40B4-BE49-F238E27FC236}">
                <a16:creationId xmlns:a16="http://schemas.microsoft.com/office/drawing/2014/main" id="{6BB5FF72-2E70-9754-2560-F921FEAB6ED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0020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50C65C-D968-3DFB-F542-4F5E4D4A5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357" y="3093604"/>
            <a:ext cx="5989890" cy="3743681"/>
          </a:xfrm>
          <a:prstGeom prst="rect">
            <a:avLst/>
          </a:prstGeom>
        </p:spPr>
      </p:pic>
      <p:sp>
        <p:nvSpPr>
          <p:cNvPr id="2" name="Title 1">
            <a:extLst>
              <a:ext uri="{FF2B5EF4-FFF2-40B4-BE49-F238E27FC236}">
                <a16:creationId xmlns:a16="http://schemas.microsoft.com/office/drawing/2014/main" id="{9D56DD43-89FC-D1E8-95D7-C12D69C1E4DF}"/>
              </a:ext>
            </a:extLst>
          </p:cNvPr>
          <p:cNvSpPr>
            <a:spLocks noGrp="1"/>
          </p:cNvSpPr>
          <p:nvPr>
            <p:ph type="title"/>
          </p:nvPr>
        </p:nvSpPr>
        <p:spPr>
          <a:xfrm>
            <a:off x="299259" y="291091"/>
            <a:ext cx="11687694" cy="623310"/>
          </a:xfrm>
        </p:spPr>
        <p:txBody>
          <a:bodyPr vert="horz" lIns="91440" tIns="45720" rIns="91440" bIns="45720" rtlCol="0" anchor="b">
            <a:normAutofit fontScale="90000"/>
          </a:bodyPr>
          <a:lstStyle/>
          <a:p>
            <a:pPr algn="ctr"/>
            <a:r>
              <a:rPr lang="en-US" sz="4000" kern="1200" dirty="0">
                <a:solidFill>
                  <a:schemeClr val="tx1"/>
                </a:solidFill>
                <a:latin typeface="+mj-lt"/>
                <a:ea typeface="+mj-ea"/>
                <a:cs typeface="+mj-cs"/>
              </a:rPr>
              <a:t>The Kling-Gupta </a:t>
            </a:r>
            <a:r>
              <a:rPr lang="en-US" sz="4000" dirty="0"/>
              <a:t>and the </a:t>
            </a:r>
            <a:r>
              <a:rPr lang="en-US" sz="4000" kern="1200" dirty="0">
                <a:solidFill>
                  <a:schemeClr val="tx1"/>
                </a:solidFill>
                <a:latin typeface="+mj-lt"/>
                <a:ea typeface="+mj-ea"/>
                <a:cs typeface="+mj-cs"/>
              </a:rPr>
              <a:t>Symmetric Bounded Efficiency</a:t>
            </a:r>
          </a:p>
        </p:txBody>
      </p:sp>
      <p:pic>
        <p:nvPicPr>
          <p:cNvPr id="6" name="Picture 5">
            <a:extLst>
              <a:ext uri="{FF2B5EF4-FFF2-40B4-BE49-F238E27FC236}">
                <a16:creationId xmlns:a16="http://schemas.microsoft.com/office/drawing/2014/main" id="{B474CCE5-913E-1F31-282D-007BF8F47B6E}"/>
              </a:ext>
            </a:extLst>
          </p:cNvPr>
          <p:cNvPicPr>
            <a:picLocks noChangeAspect="1"/>
          </p:cNvPicPr>
          <p:nvPr/>
        </p:nvPicPr>
        <p:blipFill>
          <a:blip r:embed="rId6"/>
          <a:stretch>
            <a:fillRect/>
          </a:stretch>
        </p:blipFill>
        <p:spPr>
          <a:xfrm>
            <a:off x="655459" y="1024834"/>
            <a:ext cx="4254500" cy="3693669"/>
          </a:xfrm>
          <a:prstGeom prst="rect">
            <a:avLst/>
          </a:prstGeom>
        </p:spPr>
      </p:pic>
      <p:grpSp>
        <p:nvGrpSpPr>
          <p:cNvPr id="9" name="Group 8">
            <a:extLst>
              <a:ext uri="{FF2B5EF4-FFF2-40B4-BE49-F238E27FC236}">
                <a16:creationId xmlns:a16="http://schemas.microsoft.com/office/drawing/2014/main" id="{C103B7FB-FCE2-2B72-91D3-6FA972447995}"/>
              </a:ext>
            </a:extLst>
          </p:cNvPr>
          <p:cNvGrpSpPr/>
          <p:nvPr/>
        </p:nvGrpSpPr>
        <p:grpSpPr>
          <a:xfrm>
            <a:off x="4353621" y="5519904"/>
            <a:ext cx="1110411" cy="1254970"/>
            <a:chOff x="5506158" y="5207184"/>
            <a:chExt cx="2011680" cy="1384428"/>
          </a:xfrm>
        </p:grpSpPr>
        <p:sp>
          <p:nvSpPr>
            <p:cNvPr id="10" name="Oval 9">
              <a:extLst>
                <a:ext uri="{FF2B5EF4-FFF2-40B4-BE49-F238E27FC236}">
                  <a16:creationId xmlns:a16="http://schemas.microsoft.com/office/drawing/2014/main" id="{6154E8C7-64F0-681C-F1D7-E430E512C76C}"/>
                </a:ext>
              </a:extLst>
            </p:cNvPr>
            <p:cNvSpPr/>
            <p:nvPr/>
          </p:nvSpPr>
          <p:spPr>
            <a:xfrm>
              <a:off x="5569527" y="5207184"/>
              <a:ext cx="1878676" cy="99303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0D8CD7-8642-9CD3-4281-C0FE4ECFA6AF}"/>
                </a:ext>
              </a:extLst>
            </p:cNvPr>
            <p:cNvSpPr txBox="1"/>
            <p:nvPr/>
          </p:nvSpPr>
          <p:spPr>
            <a:xfrm>
              <a:off x="5506158" y="6146914"/>
              <a:ext cx="2011680" cy="444698"/>
            </a:xfrm>
            <a:prstGeom prst="rect">
              <a:avLst/>
            </a:prstGeom>
            <a:noFill/>
          </p:spPr>
          <p:txBody>
            <a:bodyPr wrap="square" rtlCol="0">
              <a:spAutoFit/>
            </a:bodyPr>
            <a:lstStyle/>
            <a:p>
              <a:pPr algn="ctr"/>
              <a:r>
                <a:rPr lang="en-US" sz="2800" dirty="0">
                  <a:solidFill>
                    <a:schemeClr val="accent5">
                      <a:lumMod val="75000"/>
                    </a:schemeClr>
                  </a:solidFill>
                </a:rPr>
                <a:t>Bias</a:t>
              </a:r>
              <a:endParaRPr lang="en-US" sz="2800" baseline="30000" dirty="0">
                <a:solidFill>
                  <a:schemeClr val="accent5">
                    <a:lumMod val="75000"/>
                  </a:schemeClr>
                </a:solidFill>
              </a:endParaRPr>
            </a:p>
          </p:txBody>
        </p:sp>
      </p:grpSp>
      <p:grpSp>
        <p:nvGrpSpPr>
          <p:cNvPr id="12" name="Group 11">
            <a:extLst>
              <a:ext uri="{FF2B5EF4-FFF2-40B4-BE49-F238E27FC236}">
                <a16:creationId xmlns:a16="http://schemas.microsoft.com/office/drawing/2014/main" id="{E3808154-A3F1-E165-13CF-F6A541FBF632}"/>
              </a:ext>
            </a:extLst>
          </p:cNvPr>
          <p:cNvGrpSpPr/>
          <p:nvPr/>
        </p:nvGrpSpPr>
        <p:grpSpPr>
          <a:xfrm>
            <a:off x="1811978" y="5536529"/>
            <a:ext cx="970731" cy="1271595"/>
            <a:chOff x="9027622" y="5335556"/>
            <a:chExt cx="2326178" cy="1314318"/>
          </a:xfrm>
        </p:grpSpPr>
        <p:sp>
          <p:nvSpPr>
            <p:cNvPr id="13" name="Oval 12">
              <a:extLst>
                <a:ext uri="{FF2B5EF4-FFF2-40B4-BE49-F238E27FC236}">
                  <a16:creationId xmlns:a16="http://schemas.microsoft.com/office/drawing/2014/main" id="{A218A59D-A8C4-2E49-12F4-B59CE9CD1AAE}"/>
                </a:ext>
              </a:extLst>
            </p:cNvPr>
            <p:cNvSpPr/>
            <p:nvPr/>
          </p:nvSpPr>
          <p:spPr>
            <a:xfrm>
              <a:off x="9027622" y="5335556"/>
              <a:ext cx="2326178" cy="848038"/>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8D2712-EFF2-A5EC-12A9-EDB7053FAEAD}"/>
                </a:ext>
              </a:extLst>
            </p:cNvPr>
            <p:cNvSpPr txBox="1"/>
            <p:nvPr/>
          </p:nvSpPr>
          <p:spPr>
            <a:xfrm>
              <a:off x="9193880" y="6183594"/>
              <a:ext cx="2074212" cy="466280"/>
            </a:xfrm>
            <a:prstGeom prst="rect">
              <a:avLst/>
            </a:prstGeom>
            <a:noFill/>
          </p:spPr>
          <p:txBody>
            <a:bodyPr wrap="square" rtlCol="0">
              <a:spAutoFit/>
            </a:bodyPr>
            <a:lstStyle/>
            <a:p>
              <a:pPr algn="ctr"/>
              <a:r>
                <a:rPr lang="en-US" sz="2800" dirty="0" err="1">
                  <a:solidFill>
                    <a:schemeClr val="accent6">
                      <a:lumMod val="75000"/>
                    </a:schemeClr>
                  </a:solidFill>
                </a:rPr>
                <a:t>Corr</a:t>
              </a:r>
              <a:endParaRPr lang="en-US" sz="2800" dirty="0">
                <a:solidFill>
                  <a:schemeClr val="accent6">
                    <a:lumMod val="75000"/>
                  </a:schemeClr>
                </a:solidFill>
              </a:endParaRPr>
            </a:p>
          </p:txBody>
        </p:sp>
      </p:grpSp>
      <p:grpSp>
        <p:nvGrpSpPr>
          <p:cNvPr id="16" name="Group 15">
            <a:extLst>
              <a:ext uri="{FF2B5EF4-FFF2-40B4-BE49-F238E27FC236}">
                <a16:creationId xmlns:a16="http://schemas.microsoft.com/office/drawing/2014/main" id="{69881DA4-A5A9-7629-B76F-A83CF3560B11}"/>
              </a:ext>
            </a:extLst>
          </p:cNvPr>
          <p:cNvGrpSpPr/>
          <p:nvPr/>
        </p:nvGrpSpPr>
        <p:grpSpPr>
          <a:xfrm>
            <a:off x="2668838" y="5558544"/>
            <a:ext cx="1734664" cy="1299456"/>
            <a:chOff x="7162913" y="5357891"/>
            <a:chExt cx="2311508" cy="1250311"/>
          </a:xfrm>
        </p:grpSpPr>
        <p:sp>
          <p:nvSpPr>
            <p:cNvPr id="17" name="Rectangle 16">
              <a:extLst>
                <a:ext uri="{FF2B5EF4-FFF2-40B4-BE49-F238E27FC236}">
                  <a16:creationId xmlns:a16="http://schemas.microsoft.com/office/drawing/2014/main" id="{983D5A87-1991-2E74-C2DE-D391CB5A3807}"/>
                </a:ext>
              </a:extLst>
            </p:cNvPr>
            <p:cNvSpPr/>
            <p:nvPr/>
          </p:nvSpPr>
          <p:spPr>
            <a:xfrm>
              <a:off x="7614457" y="5357891"/>
              <a:ext cx="1479665" cy="759203"/>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7418C1C-C6BE-F194-30CC-79AFBE02562E}"/>
                </a:ext>
              </a:extLst>
            </p:cNvPr>
            <p:cNvSpPr txBox="1"/>
            <p:nvPr/>
          </p:nvSpPr>
          <p:spPr>
            <a:xfrm>
              <a:off x="7162913" y="6141922"/>
              <a:ext cx="2311508" cy="466280"/>
            </a:xfrm>
            <a:prstGeom prst="rect">
              <a:avLst/>
            </a:prstGeom>
            <a:noFill/>
          </p:spPr>
          <p:txBody>
            <a:bodyPr wrap="square" rtlCol="0">
              <a:spAutoFit/>
            </a:bodyPr>
            <a:lstStyle/>
            <a:p>
              <a:pPr algn="ctr"/>
              <a:r>
                <a:rPr lang="en-US" sz="2800" dirty="0">
                  <a:solidFill>
                    <a:srgbClr val="C00000"/>
                  </a:solidFill>
                </a:rPr>
                <a:t>Variability</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32C5D3-7AF3-DF33-937D-EEFC486C323A}"/>
                  </a:ext>
                </a:extLst>
              </p:cNvPr>
              <p:cNvSpPr txBox="1"/>
              <p:nvPr/>
            </p:nvSpPr>
            <p:spPr>
              <a:xfrm>
                <a:off x="299259" y="5448111"/>
                <a:ext cx="5271315"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𝐾𝐺𝐸</m:t>
                      </m:r>
                      <m:r>
                        <a:rPr lang="en-CA" sz="2000" b="0" i="1" smtClean="0">
                          <a:latin typeface="Cambria Math" panose="02040503050406030204" pitchFamily="18" charset="0"/>
                        </a:rPr>
                        <m:t>=1−</m:t>
                      </m:r>
                      <m:rad>
                        <m:radPr>
                          <m:degHide m:val="on"/>
                          <m:ctrlPr>
                            <a:rPr lang="en-CA" sz="2000" b="0" i="1" smtClean="0">
                              <a:latin typeface="Cambria Math" panose="02040503050406030204" pitchFamily="18" charset="0"/>
                            </a:rPr>
                          </m:ctrlPr>
                        </m:radPr>
                        <m:deg/>
                        <m:e>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𝑟</m:t>
                                  </m:r>
                                  <m:r>
                                    <a:rPr lang="en-CA" sz="2000" b="0" i="1" smtClean="0">
                                      <a:latin typeface="Cambria Math" panose="02040503050406030204" pitchFamily="18" charset="0"/>
                                    </a:rPr>
                                    <m:t>−1</m:t>
                                  </m:r>
                                </m:e>
                              </m:d>
                            </m:e>
                            <m:sup>
                              <m:r>
                                <a:rPr lang="en-CA" sz="2000" b="0" i="1" smtClean="0">
                                  <a:latin typeface="Cambria Math" panose="02040503050406030204" pitchFamily="18" charset="0"/>
                                </a:rPr>
                                <m:t>2</m:t>
                              </m:r>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CA" sz="2000" i="1">
                                              <a:latin typeface="Cambria Math" panose="02040503050406030204" pitchFamily="18" charset="0"/>
                                            </a:rPr>
                                            <m:t>𝑌</m:t>
                                          </m:r>
                                        </m:sub>
                                      </m:sSub>
                                    </m:num>
                                    <m:den>
                                      <m:sSub>
                                        <m:sSubPr>
                                          <m:ctrlPr>
                                            <a:rPr lang="en-US" sz="200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CA" sz="2000" b="0" i="1" smtClean="0">
                                              <a:latin typeface="Cambria Math" panose="02040503050406030204" pitchFamily="18" charset="0"/>
                                              <a:ea typeface="Cambria Math" panose="02040503050406030204" pitchFamily="18" charset="0"/>
                                            </a:rPr>
                                            <m:t>𝑋</m:t>
                                          </m:r>
                                        </m:sub>
                                      </m:sSub>
                                    </m:den>
                                  </m:f>
                                  <m:r>
                                    <a:rPr lang="en-CA" sz="2000" b="0" i="1" smtClean="0">
                                      <a:latin typeface="Cambria Math" panose="02040503050406030204" pitchFamily="18" charset="0"/>
                                    </a:rPr>
                                    <m:t>−1</m:t>
                                  </m:r>
                                </m:e>
                              </m:d>
                            </m:e>
                            <m:sup>
                              <m:r>
                                <a:rPr lang="en-CA" sz="2000" b="0" i="1" smtClean="0">
                                  <a:latin typeface="Cambria Math" panose="02040503050406030204" pitchFamily="18" charset="0"/>
                                </a:rPr>
                                <m:t>2</m:t>
                              </m:r>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CA" sz="2000" i="1">
                                              <a:latin typeface="Cambria Math" panose="02040503050406030204" pitchFamily="18" charset="0"/>
                                            </a:rPr>
                                            <m:t>𝑌</m:t>
                                          </m:r>
                                        </m:sub>
                                      </m:sSub>
                                    </m:num>
                                    <m:den>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CA" sz="2000" i="1">
                                              <a:latin typeface="Cambria Math" panose="02040503050406030204" pitchFamily="18" charset="0"/>
                                              <a:ea typeface="Cambria Math" panose="02040503050406030204" pitchFamily="18" charset="0"/>
                                            </a:rPr>
                                            <m:t>𝑋</m:t>
                                          </m:r>
                                        </m:sub>
                                      </m:sSub>
                                    </m:den>
                                  </m:f>
                                  <m:r>
                                    <a:rPr lang="en-CA" sz="2000" b="0" i="1" smtClean="0">
                                      <a:latin typeface="Cambria Math" panose="02040503050406030204" pitchFamily="18" charset="0"/>
                                    </a:rPr>
                                    <m:t>−1</m:t>
                                  </m:r>
                                </m:e>
                              </m:d>
                            </m:e>
                            <m:sup>
                              <m:r>
                                <a:rPr lang="en-CA" sz="2000" b="0" i="1" smtClean="0">
                                  <a:latin typeface="Cambria Math" panose="02040503050406030204" pitchFamily="18" charset="0"/>
                                </a:rPr>
                                <m:t>2</m:t>
                              </m:r>
                            </m:sup>
                          </m:sSup>
                        </m:e>
                      </m:rad>
                    </m:oMath>
                  </m:oMathPara>
                </a14:m>
                <a:endParaRPr lang="en-US" sz="2000" dirty="0"/>
              </a:p>
            </p:txBody>
          </p:sp>
        </mc:Choice>
        <mc:Fallback xmlns="">
          <p:sp>
            <p:nvSpPr>
              <p:cNvPr id="7" name="TextBox 6">
                <a:extLst>
                  <a:ext uri="{FF2B5EF4-FFF2-40B4-BE49-F238E27FC236}">
                    <a16:creationId xmlns:a16="http://schemas.microsoft.com/office/drawing/2014/main" id="{F232C5D3-7AF3-DF33-937D-EEFC486C323A}"/>
                  </a:ext>
                </a:extLst>
              </p:cNvPr>
              <p:cNvSpPr txBox="1">
                <a:spLocks noRot="1" noChangeAspect="1" noMove="1" noResize="1" noEditPoints="1" noAdjustHandles="1" noChangeArrowheads="1" noChangeShapeType="1" noTextEdit="1"/>
              </p:cNvSpPr>
              <p:nvPr/>
            </p:nvSpPr>
            <p:spPr>
              <a:xfrm>
                <a:off x="299259" y="5448111"/>
                <a:ext cx="5271315" cy="909352"/>
              </a:xfrm>
              <a:prstGeom prst="rect">
                <a:avLst/>
              </a:prstGeom>
              <a:blipFill>
                <a:blip r:embed="rId7"/>
                <a:stretch>
                  <a:fillRect l="-48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458980D-3F67-9793-9ADD-CD4A526268E6}"/>
              </a:ext>
            </a:extLst>
          </p:cNvPr>
          <p:cNvSpPr txBox="1"/>
          <p:nvPr/>
        </p:nvSpPr>
        <p:spPr>
          <a:xfrm>
            <a:off x="192717" y="4865231"/>
            <a:ext cx="5271315" cy="461665"/>
          </a:xfrm>
          <a:prstGeom prst="rect">
            <a:avLst/>
          </a:prstGeom>
          <a:noFill/>
        </p:spPr>
        <p:txBody>
          <a:bodyPr wrap="square" rtlCol="0">
            <a:spAutoFit/>
          </a:bodyPr>
          <a:lstStyle/>
          <a:p>
            <a:r>
              <a:rPr lang="en-US" sz="2400" dirty="0"/>
              <a:t>Gupta et al (2009) </a:t>
            </a:r>
            <a:r>
              <a:rPr lang="en-US" sz="2400" i="1" dirty="0"/>
              <a:t>J. of Hydrology</a:t>
            </a:r>
            <a:r>
              <a:rPr lang="en-US" sz="2400" dirty="0"/>
              <a:t>:</a:t>
            </a:r>
          </a:p>
        </p:txBody>
      </p:sp>
      <p:grpSp>
        <p:nvGrpSpPr>
          <p:cNvPr id="30" name="Group 29">
            <a:extLst>
              <a:ext uri="{FF2B5EF4-FFF2-40B4-BE49-F238E27FC236}">
                <a16:creationId xmlns:a16="http://schemas.microsoft.com/office/drawing/2014/main" id="{5DF96FA5-B244-6315-255F-A10ECAEA9F7F}"/>
              </a:ext>
            </a:extLst>
          </p:cNvPr>
          <p:cNvGrpSpPr/>
          <p:nvPr/>
        </p:nvGrpSpPr>
        <p:grpSpPr>
          <a:xfrm>
            <a:off x="5814865" y="2005005"/>
            <a:ext cx="5942011" cy="1423995"/>
            <a:chOff x="5987649" y="5586405"/>
            <a:chExt cx="5942011" cy="1423995"/>
          </a:xfrm>
        </p:grpSpPr>
        <p:grpSp>
          <p:nvGrpSpPr>
            <p:cNvPr id="21" name="Group 20">
              <a:extLst>
                <a:ext uri="{FF2B5EF4-FFF2-40B4-BE49-F238E27FC236}">
                  <a16:creationId xmlns:a16="http://schemas.microsoft.com/office/drawing/2014/main" id="{97F6805B-5ACA-E895-1445-720BA6E5AD2D}"/>
                </a:ext>
              </a:extLst>
            </p:cNvPr>
            <p:cNvGrpSpPr/>
            <p:nvPr/>
          </p:nvGrpSpPr>
          <p:grpSpPr>
            <a:xfrm>
              <a:off x="10291694" y="5672304"/>
              <a:ext cx="1601047" cy="1254970"/>
              <a:chOff x="5506158" y="5207184"/>
              <a:chExt cx="2011680" cy="1384428"/>
            </a:xfrm>
          </p:grpSpPr>
          <p:sp>
            <p:nvSpPr>
              <p:cNvPr id="22" name="Oval 21">
                <a:extLst>
                  <a:ext uri="{FF2B5EF4-FFF2-40B4-BE49-F238E27FC236}">
                    <a16:creationId xmlns:a16="http://schemas.microsoft.com/office/drawing/2014/main" id="{8492CD4B-D99C-43AF-45E9-33EE9A5679BF}"/>
                  </a:ext>
                </a:extLst>
              </p:cNvPr>
              <p:cNvSpPr/>
              <p:nvPr/>
            </p:nvSpPr>
            <p:spPr>
              <a:xfrm>
                <a:off x="5569527" y="5207184"/>
                <a:ext cx="1878676" cy="99303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3C9054D-F234-06D3-0EEA-6E19A8B6406C}"/>
                  </a:ext>
                </a:extLst>
              </p:cNvPr>
              <p:cNvSpPr txBox="1"/>
              <p:nvPr/>
            </p:nvSpPr>
            <p:spPr>
              <a:xfrm>
                <a:off x="5506158" y="6146914"/>
                <a:ext cx="2011680" cy="444698"/>
              </a:xfrm>
              <a:prstGeom prst="rect">
                <a:avLst/>
              </a:prstGeom>
              <a:noFill/>
            </p:spPr>
            <p:txBody>
              <a:bodyPr wrap="square" rtlCol="0">
                <a:spAutoFit/>
              </a:bodyPr>
              <a:lstStyle/>
              <a:p>
                <a:pPr algn="ctr"/>
                <a:r>
                  <a:rPr lang="en-US" sz="2800" dirty="0">
                    <a:solidFill>
                      <a:schemeClr val="accent5">
                        <a:lumMod val="75000"/>
                      </a:schemeClr>
                    </a:solidFill>
                  </a:rPr>
                  <a:t>Bias</a:t>
                </a:r>
                <a:endParaRPr lang="en-US" sz="2800" baseline="30000" dirty="0">
                  <a:solidFill>
                    <a:schemeClr val="accent5">
                      <a:lumMod val="75000"/>
                    </a:schemeClr>
                  </a:solidFill>
                </a:endParaRPr>
              </a:p>
            </p:txBody>
          </p:sp>
        </p:grpSp>
        <p:grpSp>
          <p:nvGrpSpPr>
            <p:cNvPr id="24" name="Group 23">
              <a:extLst>
                <a:ext uri="{FF2B5EF4-FFF2-40B4-BE49-F238E27FC236}">
                  <a16:creationId xmlns:a16="http://schemas.microsoft.com/office/drawing/2014/main" id="{0EC3FA83-0763-3F46-2F91-D8E00B73F411}"/>
                </a:ext>
              </a:extLst>
            </p:cNvPr>
            <p:cNvGrpSpPr/>
            <p:nvPr/>
          </p:nvGrpSpPr>
          <p:grpSpPr>
            <a:xfrm>
              <a:off x="7484043" y="5688929"/>
              <a:ext cx="970731" cy="1271595"/>
              <a:chOff x="9027622" y="5335556"/>
              <a:chExt cx="2326178" cy="1314318"/>
            </a:xfrm>
          </p:grpSpPr>
          <p:sp>
            <p:nvSpPr>
              <p:cNvPr id="25" name="Oval 24">
                <a:extLst>
                  <a:ext uri="{FF2B5EF4-FFF2-40B4-BE49-F238E27FC236}">
                    <a16:creationId xmlns:a16="http://schemas.microsoft.com/office/drawing/2014/main" id="{946F942B-3AEF-A603-535C-80716F9FA2F3}"/>
                  </a:ext>
                </a:extLst>
              </p:cNvPr>
              <p:cNvSpPr/>
              <p:nvPr/>
            </p:nvSpPr>
            <p:spPr>
              <a:xfrm>
                <a:off x="9027622" y="5335556"/>
                <a:ext cx="2326178" cy="848038"/>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6E6FF05-DB4A-D76A-43FE-9C86088726E1}"/>
                  </a:ext>
                </a:extLst>
              </p:cNvPr>
              <p:cNvSpPr txBox="1"/>
              <p:nvPr/>
            </p:nvSpPr>
            <p:spPr>
              <a:xfrm>
                <a:off x="9193880" y="6183594"/>
                <a:ext cx="2074212" cy="466280"/>
              </a:xfrm>
              <a:prstGeom prst="rect">
                <a:avLst/>
              </a:prstGeom>
              <a:noFill/>
            </p:spPr>
            <p:txBody>
              <a:bodyPr wrap="square" rtlCol="0">
                <a:spAutoFit/>
              </a:bodyPr>
              <a:lstStyle/>
              <a:p>
                <a:pPr algn="ctr"/>
                <a:r>
                  <a:rPr lang="en-US" sz="2800" dirty="0" err="1">
                    <a:solidFill>
                      <a:schemeClr val="accent6">
                        <a:lumMod val="75000"/>
                      </a:schemeClr>
                    </a:solidFill>
                  </a:rPr>
                  <a:t>Corr</a:t>
                </a:r>
                <a:endParaRPr lang="en-US" sz="2800" dirty="0">
                  <a:solidFill>
                    <a:schemeClr val="accent6">
                      <a:lumMod val="75000"/>
                    </a:schemeClr>
                  </a:solidFill>
                </a:endParaRPr>
              </a:p>
            </p:txBody>
          </p:sp>
        </p:grpSp>
        <p:grpSp>
          <p:nvGrpSpPr>
            <p:cNvPr id="27" name="Group 26">
              <a:extLst>
                <a:ext uri="{FF2B5EF4-FFF2-40B4-BE49-F238E27FC236}">
                  <a16:creationId xmlns:a16="http://schemas.microsoft.com/office/drawing/2014/main" id="{1C019165-1493-924C-8C5A-5CC4258883DF}"/>
                </a:ext>
              </a:extLst>
            </p:cNvPr>
            <p:cNvGrpSpPr/>
            <p:nvPr/>
          </p:nvGrpSpPr>
          <p:grpSpPr>
            <a:xfrm>
              <a:off x="8457278" y="5710944"/>
              <a:ext cx="1734664" cy="1299456"/>
              <a:chOff x="7162913" y="5357891"/>
              <a:chExt cx="2311508" cy="1250311"/>
            </a:xfrm>
          </p:grpSpPr>
          <p:sp>
            <p:nvSpPr>
              <p:cNvPr id="28" name="Rectangle 27">
                <a:extLst>
                  <a:ext uri="{FF2B5EF4-FFF2-40B4-BE49-F238E27FC236}">
                    <a16:creationId xmlns:a16="http://schemas.microsoft.com/office/drawing/2014/main" id="{9998E81E-34A9-B3F9-3B8F-1877F4C8B912}"/>
                  </a:ext>
                </a:extLst>
              </p:cNvPr>
              <p:cNvSpPr/>
              <p:nvPr/>
            </p:nvSpPr>
            <p:spPr>
              <a:xfrm>
                <a:off x="7614457" y="5357891"/>
                <a:ext cx="1479665" cy="759203"/>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20A3C91-6D9D-89CE-5238-9F880A7A9005}"/>
                  </a:ext>
                </a:extLst>
              </p:cNvPr>
              <p:cNvSpPr txBox="1"/>
              <p:nvPr/>
            </p:nvSpPr>
            <p:spPr>
              <a:xfrm>
                <a:off x="7162913" y="6141922"/>
                <a:ext cx="2311508" cy="466280"/>
              </a:xfrm>
              <a:prstGeom prst="rect">
                <a:avLst/>
              </a:prstGeom>
              <a:noFill/>
            </p:spPr>
            <p:txBody>
              <a:bodyPr wrap="square" rtlCol="0">
                <a:spAutoFit/>
              </a:bodyPr>
              <a:lstStyle/>
              <a:p>
                <a:pPr algn="ctr"/>
                <a:r>
                  <a:rPr lang="en-US" sz="2800" dirty="0">
                    <a:solidFill>
                      <a:srgbClr val="C00000"/>
                    </a:solidFill>
                  </a:rPr>
                  <a:t>Variability</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033A29-6BEE-9596-FFD1-42A39441C139}"/>
                    </a:ext>
                  </a:extLst>
                </p:cNvPr>
                <p:cNvSpPr txBox="1"/>
                <p:nvPr/>
              </p:nvSpPr>
              <p:spPr>
                <a:xfrm>
                  <a:off x="5987649" y="5586405"/>
                  <a:ext cx="5942011"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𝑆𝐵</m:t>
                        </m:r>
                        <m:r>
                          <a:rPr lang="en-US" sz="2000" b="0" i="1" smtClean="0">
                            <a:latin typeface="Cambria Math" panose="02040503050406030204" pitchFamily="18" charset="0"/>
                          </a:rPr>
                          <m:t>𝐸</m:t>
                        </m:r>
                        <m:r>
                          <a:rPr lang="en-CA" sz="2000" b="0" i="1" smtClean="0">
                            <a:latin typeface="Cambria Math" panose="02040503050406030204" pitchFamily="18" charset="0"/>
                          </a:rPr>
                          <m:t>=1−</m:t>
                        </m:r>
                        <m:rad>
                          <m:radPr>
                            <m:degHide m:val="on"/>
                            <m:ctrlPr>
                              <a:rPr lang="en-CA" sz="2000" b="0" i="1" smtClean="0">
                                <a:latin typeface="Cambria Math" panose="02040503050406030204" pitchFamily="18" charset="0"/>
                              </a:rPr>
                            </m:ctrlPr>
                          </m:radPr>
                          <m:deg/>
                          <m:e>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𝑟</m:t>
                                    </m:r>
                                    <m:r>
                                      <a:rPr lang="en-CA" sz="2000" b="0" i="1" smtClean="0">
                                        <a:latin typeface="Cambria Math" panose="02040503050406030204" pitchFamily="18" charset="0"/>
                                      </a:rPr>
                                      <m:t>−1</m:t>
                                    </m:r>
                                  </m:e>
                                </m:d>
                              </m:e>
                              <m:sup>
                                <m:r>
                                  <a:rPr lang="en-CA" sz="2000" b="0" i="1" smtClean="0">
                                    <a:latin typeface="Cambria Math" panose="02040503050406030204" pitchFamily="18" charset="0"/>
                                  </a:rPr>
                                  <m:t>2</m:t>
                                </m:r>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CA" sz="2000" i="1">
                                                <a:latin typeface="Cambria Math" panose="02040503050406030204" pitchFamily="18" charset="0"/>
                                              </a:rPr>
                                              <m:t>𝑌</m:t>
                                            </m:r>
                                          </m:sub>
                                        </m:sSub>
                                        <m:r>
                                          <a:rPr lang="en-CA"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CA" sz="2000" i="1">
                                                <a:latin typeface="Cambria Math" panose="02040503050406030204" pitchFamily="18" charset="0"/>
                                                <a:ea typeface="Cambria Math" panose="02040503050406030204" pitchFamily="18" charset="0"/>
                                              </a:rPr>
                                              <m:t>𝑋</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CA" sz="2000" i="1">
                                                <a:latin typeface="Cambria Math" panose="02040503050406030204" pitchFamily="18" charset="0"/>
                                              </a:rPr>
                                              <m:t>𝑌</m:t>
                                            </m:r>
                                          </m:sub>
                                        </m:sSub>
                                        <m:r>
                                          <a:rPr lang="en-CA"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CA" sz="2000" i="1">
                                                <a:latin typeface="Cambria Math" panose="02040503050406030204" pitchFamily="18" charset="0"/>
                                                <a:ea typeface="Cambria Math" panose="02040503050406030204" pitchFamily="18" charset="0"/>
                                              </a:rPr>
                                              <m:t>𝑋</m:t>
                                            </m:r>
                                          </m:sub>
                                        </m:sSub>
                                      </m:den>
                                    </m:f>
                                  </m:e>
                                </m:d>
                              </m:e>
                              <m:sup>
                                <m:r>
                                  <a:rPr lang="en-CA" sz="2000" b="0" i="1" smtClean="0">
                                    <a:latin typeface="Cambria Math" panose="02040503050406030204" pitchFamily="18" charset="0"/>
                                  </a:rPr>
                                  <m:t>2</m:t>
                                </m:r>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CA" sz="2000" i="1">
                                                <a:latin typeface="Cambria Math" panose="02040503050406030204" pitchFamily="18" charset="0"/>
                                              </a:rPr>
                                              <m:t>𝑌</m:t>
                                            </m:r>
                                          </m:sub>
                                        </m:sSub>
                                        <m:r>
                                          <a:rPr lang="en-CA" sz="2000" i="1">
                                            <a:latin typeface="Cambria Math" panose="02040503050406030204" pitchFamily="18" charset="0"/>
                                          </a:rPr>
                                          <m:t>−</m:t>
                                        </m:r>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CA" sz="2000" i="1">
                                                <a:latin typeface="Cambria Math" panose="02040503050406030204" pitchFamily="18" charset="0"/>
                                                <a:ea typeface="Cambria Math" panose="02040503050406030204" pitchFamily="18" charset="0"/>
                                              </a:rPr>
                                              <m:t>𝑋</m:t>
                                            </m:r>
                                          </m:sub>
                                        </m:sSub>
                                      </m:num>
                                      <m:den>
                                        <m:sSub>
                                          <m:sSubPr>
                                            <m:ctrlPr>
                                              <a:rPr lang="en-US" sz="2000" i="1">
                                                <a:latin typeface="Cambria Math" panose="02040503050406030204" pitchFamily="18" charset="0"/>
                                              </a:rPr>
                                            </m:ctrlPr>
                                          </m:sSubPr>
                                          <m:e>
                                            <m:r>
                                              <a:rPr lang="en-CA" sz="2000" b="0" i="1" smtClean="0">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𝜇</m:t>
                                            </m:r>
                                          </m:e>
                                          <m:sub>
                                            <m:r>
                                              <a:rPr lang="en-CA" sz="2000" i="1">
                                                <a:latin typeface="Cambria Math" panose="02040503050406030204" pitchFamily="18" charset="0"/>
                                              </a:rPr>
                                              <m:t>𝑌</m:t>
                                            </m:r>
                                          </m:sub>
                                        </m:sSub>
                                        <m:r>
                                          <a:rPr lang="en-CA" sz="2000" b="0" i="1" smtClean="0">
                                            <a:latin typeface="Cambria Math" panose="02040503050406030204" pitchFamily="18" charset="0"/>
                                          </a:rPr>
                                          <m:t>|</m:t>
                                        </m:r>
                                        <m:r>
                                          <a:rPr lang="en-CA" sz="2000" i="1">
                                            <a:latin typeface="Cambria Math" panose="02040503050406030204" pitchFamily="18" charset="0"/>
                                          </a:rPr>
                                          <m:t>+</m:t>
                                        </m:r>
                                        <m:sSub>
                                          <m:sSubPr>
                                            <m:ctrlPr>
                                              <a:rPr lang="en-US" sz="2000" i="1">
                                                <a:latin typeface="Cambria Math" panose="02040503050406030204" pitchFamily="18" charset="0"/>
                                              </a:rPr>
                                            </m:ctrlPr>
                                          </m:sSubPr>
                                          <m:e>
                                            <m:r>
                                              <a:rPr lang="en-CA" sz="2000" b="0" i="1" smtClean="0">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𝜇</m:t>
                                            </m:r>
                                          </m:e>
                                          <m:sub>
                                            <m:r>
                                              <a:rPr lang="en-CA" sz="2000" i="1">
                                                <a:latin typeface="Cambria Math" panose="02040503050406030204" pitchFamily="18" charset="0"/>
                                                <a:ea typeface="Cambria Math" panose="02040503050406030204" pitchFamily="18" charset="0"/>
                                              </a:rPr>
                                              <m:t>𝑋</m:t>
                                            </m:r>
                                          </m:sub>
                                        </m:sSub>
                                        <m:r>
                                          <a:rPr lang="en-CA" sz="2000" b="0" i="1" smtClean="0">
                                            <a:latin typeface="Cambria Math" panose="02040503050406030204" pitchFamily="18" charset="0"/>
                                          </a:rPr>
                                          <m:t>|</m:t>
                                        </m:r>
                                      </m:den>
                                    </m:f>
                                  </m:e>
                                </m:d>
                              </m:e>
                              <m:sup>
                                <m:r>
                                  <a:rPr lang="en-CA" sz="2000" b="0" i="1" smtClean="0">
                                    <a:latin typeface="Cambria Math" panose="02040503050406030204" pitchFamily="18" charset="0"/>
                                  </a:rPr>
                                  <m:t>2</m:t>
                                </m:r>
                              </m:sup>
                            </m:sSup>
                          </m:e>
                        </m:rad>
                      </m:oMath>
                    </m:oMathPara>
                  </a14:m>
                  <a:endParaRPr lang="en-US" sz="2000" dirty="0"/>
                </a:p>
              </p:txBody>
            </p:sp>
          </mc:Choice>
          <mc:Fallback xmlns="">
            <p:sp>
              <p:nvSpPr>
                <p:cNvPr id="8" name="TextBox 7">
                  <a:extLst>
                    <a:ext uri="{FF2B5EF4-FFF2-40B4-BE49-F238E27FC236}">
                      <a16:creationId xmlns:a16="http://schemas.microsoft.com/office/drawing/2014/main" id="{45033A29-6BEE-9596-FFD1-42A39441C139}"/>
                    </a:ext>
                  </a:extLst>
                </p:cNvPr>
                <p:cNvSpPr txBox="1">
                  <a:spLocks noRot="1" noChangeAspect="1" noMove="1" noResize="1" noEditPoints="1" noAdjustHandles="1" noChangeArrowheads="1" noChangeShapeType="1" noTextEdit="1"/>
                </p:cNvSpPr>
                <p:nvPr/>
              </p:nvSpPr>
              <p:spPr>
                <a:xfrm>
                  <a:off x="5987649" y="5586405"/>
                  <a:ext cx="5942011" cy="909352"/>
                </a:xfrm>
                <a:prstGeom prst="rect">
                  <a:avLst/>
                </a:prstGeom>
                <a:blipFill>
                  <a:blip r:embed="rId8"/>
                  <a:stretch>
                    <a:fillRect/>
                  </a:stretch>
                </a:blipFill>
              </p:spPr>
              <p:txBody>
                <a:bodyPr/>
                <a:lstStyle/>
                <a:p>
                  <a:r>
                    <a:rPr lang="en-CA">
                      <a:noFill/>
                    </a:rPr>
                    <a:t> </a:t>
                  </a:r>
                </a:p>
              </p:txBody>
            </p:sp>
          </mc:Fallback>
        </mc:AlternateContent>
      </p:grpSp>
      <p:sp>
        <p:nvSpPr>
          <p:cNvPr id="31" name="TextBox 30">
            <a:extLst>
              <a:ext uri="{FF2B5EF4-FFF2-40B4-BE49-F238E27FC236}">
                <a16:creationId xmlns:a16="http://schemas.microsoft.com/office/drawing/2014/main" id="{2FA80FFD-0D3C-4AD7-6E80-B32F8F0C30F0}"/>
              </a:ext>
            </a:extLst>
          </p:cNvPr>
          <p:cNvSpPr txBox="1"/>
          <p:nvPr/>
        </p:nvSpPr>
        <p:spPr>
          <a:xfrm>
            <a:off x="5464032" y="1013479"/>
            <a:ext cx="6617123" cy="830997"/>
          </a:xfrm>
          <a:prstGeom prst="rect">
            <a:avLst/>
          </a:prstGeom>
          <a:noFill/>
        </p:spPr>
        <p:txBody>
          <a:bodyPr wrap="square" rtlCol="0">
            <a:spAutoFit/>
          </a:bodyPr>
          <a:lstStyle/>
          <a:p>
            <a:r>
              <a:rPr lang="en-US" sz="2400" dirty="0"/>
              <a:t>The SBE is defined as the KGE, but the (ratio-1) is replaced by the Normalized Bias:  </a:t>
            </a:r>
          </a:p>
        </p:txBody>
      </p:sp>
      <p:pic>
        <p:nvPicPr>
          <p:cNvPr id="3" name="Audio Recording Mar 28, 2023 at 3:42:34 PM">
            <a:hlinkClick r:id="" action="ppaction://media"/>
            <a:extLst>
              <a:ext uri="{FF2B5EF4-FFF2-40B4-BE49-F238E27FC236}">
                <a16:creationId xmlns:a16="http://schemas.microsoft.com/office/drawing/2014/main" id="{0A2A3FB4-04D4-9A8F-9432-8F3584AE7AA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726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4750</TotalTime>
  <Words>5432</Words>
  <Application>Microsoft Macintosh PowerPoint</Application>
  <PresentationFormat>Widescreen</PresentationFormat>
  <Paragraphs>536</Paragraphs>
  <Slides>43</Slides>
  <Notes>23</Notes>
  <HiddenSlides>0</HiddenSlides>
  <MMClips>13</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43</vt:i4>
      </vt:variant>
    </vt:vector>
  </HeadingPairs>
  <TitlesOfParts>
    <vt:vector size="56" baseType="lpstr">
      <vt:lpstr>Arial</vt:lpstr>
      <vt:lpstr>Calibri</vt:lpstr>
      <vt:lpstr>Calibri Light</vt:lpstr>
      <vt:lpstr>Cambria Math</vt:lpstr>
      <vt:lpstr>Helvetica</vt:lpstr>
      <vt:lpstr>Liberation Sans</vt:lpstr>
      <vt:lpstr>Liberation Serif</vt:lpstr>
      <vt:lpstr>Open Sans</vt:lpstr>
      <vt:lpstr>Symbol</vt:lpstr>
      <vt:lpstr>Tahoma</vt:lpstr>
      <vt:lpstr>Ubuntu</vt:lpstr>
      <vt:lpstr>Wingdings</vt:lpstr>
      <vt:lpstr>Office Theme</vt:lpstr>
      <vt:lpstr>Scale separation diagnostics  and the Symmetric Bounded Efficiency  for the inter-comparison of precipitation re-analyses</vt:lpstr>
      <vt:lpstr>Scale Separation methods</vt:lpstr>
      <vt:lpstr>Data</vt:lpstr>
      <vt:lpstr>Assessment of the energy bias on separate scales (1/2)</vt:lpstr>
      <vt:lpstr>PowerPoint Presentation</vt:lpstr>
      <vt:lpstr>Measures of error and association</vt:lpstr>
      <vt:lpstr>Assessment of the skill on separate scales (1/2)</vt:lpstr>
      <vt:lpstr>Assessment of skill on separate scales (2/2)</vt:lpstr>
      <vt:lpstr>The Kling-Gupta and the Symmetric Bounded Efficiency</vt:lpstr>
      <vt:lpstr>PowerPoint Presentation</vt:lpstr>
      <vt:lpstr>Summary and Conclusions</vt:lpstr>
      <vt:lpstr>Extras: Spatial Verification Methods</vt:lpstr>
      <vt:lpstr>Existing verification methods</vt:lpstr>
      <vt:lpstr>Spatial verification approaches</vt:lpstr>
      <vt:lpstr>Neighbourhood verification</vt:lpstr>
      <vt:lpstr>Scale Separation methods</vt:lpstr>
      <vt:lpstr>Field-deformation methods</vt:lpstr>
      <vt:lpstr>Distance metrics for binary images</vt:lpstr>
      <vt:lpstr>Feature-based techniques</vt:lpstr>
      <vt:lpstr>Extras: Wavelets</vt:lpstr>
      <vt:lpstr>PowerPoint Presentation</vt:lpstr>
      <vt:lpstr>The 1D Haar Wavelet filter</vt:lpstr>
      <vt:lpstr>2D Haar wavelet filter</vt:lpstr>
      <vt:lpstr>The 2D Haar wavelet </vt:lpstr>
      <vt:lpstr>2D Haar discrete wavelet decomposition</vt:lpstr>
      <vt:lpstr>PowerPoint Presentation</vt:lpstr>
      <vt:lpstr>Extras: Aggregation and Bootstrap CI</vt:lpstr>
      <vt:lpstr>Aggregation and bootstrap Confidence Intervals  of the scale separation and continuous statistics</vt:lpstr>
      <vt:lpstr>Aggregation is not equivalent to averaging</vt:lpstr>
      <vt:lpstr>Aggregation of the continuous scores</vt:lpstr>
      <vt:lpstr>Examples</vt:lpstr>
      <vt:lpstr>Aggregation of the scale separation statistics</vt:lpstr>
      <vt:lpstr>Bootstrap Confidence Intervals</vt:lpstr>
      <vt:lpstr>90% Bootstrap CI differs from sample pdf 5%-95% span</vt:lpstr>
      <vt:lpstr>Bootstrap Confidence Intervals</vt:lpstr>
      <vt:lpstr>Bootstrap Confidence Intervals</vt:lpstr>
      <vt:lpstr>Bootstrap Confidence Intervals</vt:lpstr>
      <vt:lpstr>Bootstrap Confidence Intervals</vt:lpstr>
      <vt:lpstr>Bootstrap Confidence Intervals</vt:lpstr>
      <vt:lpstr>Bootstrap Confidence Intervals</vt:lpstr>
      <vt:lpstr>Bootstrap Confidence Intervals</vt:lpstr>
      <vt:lpstr>Block bootstrapping (1/2)</vt:lpstr>
      <vt:lpstr>Block bootstrapping (2/2)</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Casati,Barbara (ECCC)</dc:creator>
  <cp:lastModifiedBy>Casati,Barbara (ECCC)</cp:lastModifiedBy>
  <cp:revision>335</cp:revision>
  <dcterms:created xsi:type="dcterms:W3CDTF">2021-11-24T14:27:16Z</dcterms:created>
  <dcterms:modified xsi:type="dcterms:W3CDTF">2023-04-26T16:37:46Z</dcterms:modified>
</cp:coreProperties>
</file>