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61" r:id="rId16"/>
    <p:sldId id="262" r:id="rId17"/>
    <p:sldId id="263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99FE-D8ED-4037-86EF-F80A4AF54AB2}" type="datetimeFigureOut">
              <a:rPr lang="en-IN" smtClean="0"/>
              <a:t>25-04-2023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346AD-CD3B-4DA1-8A6D-6F0B0126B3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14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99FE-D8ED-4037-86EF-F80A4AF54AB2}" type="datetimeFigureOut">
              <a:rPr lang="en-IN" smtClean="0"/>
              <a:t>25-04-2023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346AD-CD3B-4DA1-8A6D-6F0B0126B3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548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99FE-D8ED-4037-86EF-F80A4AF54AB2}" type="datetimeFigureOut">
              <a:rPr lang="en-IN" smtClean="0"/>
              <a:t>25-04-2023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346AD-CD3B-4DA1-8A6D-6F0B0126B3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4635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99FE-D8ED-4037-86EF-F80A4AF54AB2}" type="datetimeFigureOut">
              <a:rPr lang="en-IN" smtClean="0"/>
              <a:t>25-04-2023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346AD-CD3B-4DA1-8A6D-6F0B0126B3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6240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99FE-D8ED-4037-86EF-F80A4AF54AB2}" type="datetimeFigureOut">
              <a:rPr lang="en-IN" smtClean="0"/>
              <a:t>25-04-2023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346AD-CD3B-4DA1-8A6D-6F0B0126B3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0489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99FE-D8ED-4037-86EF-F80A4AF54AB2}" type="datetimeFigureOut">
              <a:rPr lang="en-IN" smtClean="0"/>
              <a:t>25-04-2023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346AD-CD3B-4DA1-8A6D-6F0B0126B3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999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99FE-D8ED-4037-86EF-F80A4AF54AB2}" type="datetimeFigureOut">
              <a:rPr lang="en-IN" smtClean="0"/>
              <a:t>25-04-2023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346AD-CD3B-4DA1-8A6D-6F0B0126B3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853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99FE-D8ED-4037-86EF-F80A4AF54AB2}" type="datetimeFigureOut">
              <a:rPr lang="en-IN" smtClean="0"/>
              <a:t>25-04-2023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346AD-CD3B-4DA1-8A6D-6F0B0126B3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424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99FE-D8ED-4037-86EF-F80A4AF54AB2}" type="datetimeFigureOut">
              <a:rPr lang="en-IN" smtClean="0"/>
              <a:t>25-04-2023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346AD-CD3B-4DA1-8A6D-6F0B0126B33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Rectangle 4"/>
          <p:cNvSpPr/>
          <p:nvPr userDrawn="1"/>
        </p:nvSpPr>
        <p:spPr>
          <a:xfrm>
            <a:off x="159657" y="130628"/>
            <a:ext cx="11872686" cy="870857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04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99FE-D8ED-4037-86EF-F80A4AF54AB2}" type="datetimeFigureOut">
              <a:rPr lang="en-IN" smtClean="0"/>
              <a:t>25-04-2023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346AD-CD3B-4DA1-8A6D-6F0B0126B3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726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99FE-D8ED-4037-86EF-F80A4AF54AB2}" type="datetimeFigureOut">
              <a:rPr lang="en-IN" smtClean="0"/>
              <a:t>25-04-2023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346AD-CD3B-4DA1-8A6D-6F0B0126B3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403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299FE-D8ED-4037-86EF-F80A4AF54AB2}" type="datetimeFigureOut">
              <a:rPr lang="en-IN" smtClean="0"/>
              <a:t>25-04-2023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346AD-CD3B-4DA1-8A6D-6F0B0126B3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570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1771" y="1377237"/>
            <a:ext cx="9753600" cy="1380477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2496457" y="1478837"/>
            <a:ext cx="7199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Effect of grain-size evolution on the lower mantle </a:t>
            </a:r>
            <a:r>
              <a:rPr lang="en-IN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dynamics</a:t>
            </a:r>
            <a:endParaRPr lang="en-IN" sz="3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0571" y="3041774"/>
            <a:ext cx="863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Jyotirmoy</a:t>
            </a:r>
            <a:r>
              <a:rPr lang="en-IN" sz="2400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Paul</a:t>
            </a:r>
            <a:r>
              <a:rPr lang="en-IN" sz="2400" i="1" baseline="30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1*</a:t>
            </a:r>
            <a:r>
              <a:rPr lang="en-IN" sz="2400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Gregor J. Golabek</a:t>
            </a:r>
            <a:r>
              <a:rPr lang="en-IN" sz="2400" i="1" baseline="30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n-IN" sz="2400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Antoine Rozel</a:t>
            </a:r>
            <a:r>
              <a:rPr lang="en-IN" sz="2400" i="1" baseline="30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en-IN" sz="2400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Paul Tackley</a:t>
            </a:r>
            <a:r>
              <a:rPr lang="en-IN" sz="2400" i="1" baseline="30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en-IN" sz="2400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IN" sz="2400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Tomo</a:t>
            </a:r>
            <a:r>
              <a:rPr lang="en-IN" sz="2400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Katsura</a:t>
            </a:r>
            <a:r>
              <a:rPr lang="en-IN" sz="2400" i="1" baseline="30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n-IN" sz="2400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IN" sz="2400" i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Hongzhan</a:t>
            </a:r>
            <a:r>
              <a:rPr lang="en-IN" sz="2400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Fei</a:t>
            </a:r>
            <a:r>
              <a:rPr lang="en-IN" sz="2400" i="1" baseline="30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endParaRPr lang="en-IN" sz="2400" i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9577" y="4780946"/>
            <a:ext cx="894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1" baseline="30000" dirty="0" smtClean="0">
                <a:solidFill>
                  <a:schemeClr val="bg2">
                    <a:lumMod val="90000"/>
                  </a:schemeClr>
                </a:solidFill>
              </a:rPr>
              <a:t>1</a:t>
            </a:r>
            <a:r>
              <a:rPr lang="en-IN" sz="2000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IN" sz="2000" i="1" dirty="0" err="1">
                <a:solidFill>
                  <a:schemeClr val="bg2">
                    <a:lumMod val="90000"/>
                  </a:schemeClr>
                </a:solidFill>
              </a:rPr>
              <a:t>Bayerisches</a:t>
            </a:r>
            <a:r>
              <a:rPr lang="en-IN" sz="2000" i="1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IN" sz="2000" i="1" dirty="0" err="1" smtClean="0">
                <a:solidFill>
                  <a:schemeClr val="bg2">
                    <a:lumMod val="90000"/>
                  </a:schemeClr>
                </a:solidFill>
              </a:rPr>
              <a:t>Geoinstitut</a:t>
            </a:r>
            <a:r>
              <a:rPr lang="en-IN" sz="2000" i="1" dirty="0" smtClean="0">
                <a:solidFill>
                  <a:schemeClr val="bg2">
                    <a:lumMod val="90000"/>
                  </a:schemeClr>
                </a:solidFill>
              </a:rPr>
              <a:t>, University of Bayreuth</a:t>
            </a:r>
            <a:r>
              <a:rPr lang="en-IN" sz="2000" i="1" baseline="-25000" dirty="0" smtClean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IN" sz="2000" i="1" dirty="0" smtClean="0">
                <a:solidFill>
                  <a:schemeClr val="bg2">
                    <a:lumMod val="90000"/>
                  </a:schemeClr>
                </a:solidFill>
              </a:rPr>
              <a:t>* jyotirmoy.paul@uni-bayreuth.de,  </a:t>
            </a:r>
            <a:r>
              <a:rPr lang="en-IN" sz="2000" i="1" baseline="30000" dirty="0" smtClean="0">
                <a:solidFill>
                  <a:schemeClr val="bg2">
                    <a:lumMod val="90000"/>
                  </a:schemeClr>
                </a:solidFill>
              </a:rPr>
              <a:t>2</a:t>
            </a:r>
            <a:r>
              <a:rPr lang="en-IN" sz="2000" i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de-DE" sz="2000" i="1" dirty="0">
                <a:solidFill>
                  <a:schemeClr val="bg2">
                    <a:lumMod val="90000"/>
                  </a:schemeClr>
                </a:solidFill>
              </a:rPr>
              <a:t>Institut für Geophysik, </a:t>
            </a:r>
            <a:r>
              <a:rPr lang="en-IN" sz="2000" i="1" dirty="0" smtClean="0">
                <a:solidFill>
                  <a:schemeClr val="bg2">
                    <a:lumMod val="90000"/>
                  </a:schemeClr>
                </a:solidFill>
              </a:rPr>
              <a:t>ETH Zürich</a:t>
            </a:r>
          </a:p>
        </p:txBody>
      </p:sp>
      <p:pic>
        <p:nvPicPr>
          <p:cNvPr id="9" name="Picture 2" descr="ETH Zurich | Tethy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" t="20451" r="6362" b="13384"/>
          <a:stretch/>
        </p:blipFill>
        <p:spPr bwMode="auto">
          <a:xfrm>
            <a:off x="10051960" y="179568"/>
            <a:ext cx="1999484" cy="59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81" y="95206"/>
            <a:ext cx="1097279" cy="853737"/>
          </a:xfrm>
          <a:prstGeom prst="rect">
            <a:avLst/>
          </a:prstGeom>
        </p:spPr>
      </p:pic>
      <p:pic>
        <p:nvPicPr>
          <p:cNvPr id="11" name="Picture 4" descr="Role of grain size reduction in formation and inversion oceanic detachment  faul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728" y="239048"/>
            <a:ext cx="1417320" cy="50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MEDIENWISSENSCHAFT BAYREUTH – Medien in Theorie und Praxis studier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06"/>
            <a:ext cx="2392680" cy="79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8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GU23 Rheo comp gs 1e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9344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90639" y="2044875"/>
            <a:ext cx="2393785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Case II</a:t>
            </a:r>
          </a:p>
          <a:p>
            <a:endParaRPr lang="en-IN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Composite grain growth,</a:t>
            </a: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η</a:t>
            </a:r>
            <a:r>
              <a:rPr lang="en-IN" sz="2800" baseline="-25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0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=10</a:t>
            </a:r>
            <a:r>
              <a:rPr lang="en-IN" sz="2800" baseline="30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22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IN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Pa.s</a:t>
            </a:r>
            <a:endParaRPr lang="en-IN" sz="2800" baseline="30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8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gu23 rheo H10 1e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9344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90639" y="2044875"/>
            <a:ext cx="2393785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Case III</a:t>
            </a:r>
          </a:p>
          <a:p>
            <a:endParaRPr lang="en-IN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Uniform grain growth,</a:t>
            </a: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η</a:t>
            </a:r>
            <a:r>
              <a:rPr lang="en-IN" sz="2800" baseline="-25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0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=10</a:t>
            </a:r>
            <a:r>
              <a:rPr lang="en-IN" sz="2800" baseline="30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22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IN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Pa.s</a:t>
            </a:r>
            <a:endParaRPr lang="en-IN" sz="2800" baseline="30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9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GU 23 Rheo no GS 1e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9344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90639" y="2044875"/>
            <a:ext cx="2393785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Case I</a:t>
            </a:r>
          </a:p>
          <a:p>
            <a:endParaRPr lang="en-IN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No grain growth,</a:t>
            </a: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η</a:t>
            </a:r>
            <a:r>
              <a:rPr lang="en-IN" sz="2800" baseline="-25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0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=10</a:t>
            </a:r>
            <a:r>
              <a:rPr lang="en-IN" sz="2800" baseline="30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21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IN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Pa.s</a:t>
            </a:r>
            <a:endParaRPr lang="en-IN" sz="2800" baseline="30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GU23 Rheo comp gs 1e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9344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90639" y="2044875"/>
            <a:ext cx="2393785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Case II</a:t>
            </a:r>
          </a:p>
          <a:p>
            <a:endParaRPr lang="en-IN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Composite grain growth,</a:t>
            </a: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η</a:t>
            </a:r>
            <a:r>
              <a:rPr lang="en-IN" sz="2800" baseline="-25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0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=10</a:t>
            </a:r>
            <a:r>
              <a:rPr lang="en-IN" sz="2800" baseline="30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21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IN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Pa.s</a:t>
            </a:r>
            <a:endParaRPr lang="en-IN" sz="2800" baseline="30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6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GU23 Rheo H10 1e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9344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90639" y="2044875"/>
            <a:ext cx="2393785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Case III</a:t>
            </a:r>
          </a:p>
          <a:p>
            <a:endParaRPr lang="en-IN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Uniform grain growth,</a:t>
            </a: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η</a:t>
            </a:r>
            <a:r>
              <a:rPr lang="en-IN" sz="2800" baseline="-25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0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=10</a:t>
            </a:r>
            <a:r>
              <a:rPr lang="en-IN" sz="2800" baseline="30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21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IN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Pa.s</a:t>
            </a:r>
            <a:endParaRPr lang="en-IN" sz="2800" baseline="30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9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4"/>
          <a:stretch/>
        </p:blipFill>
        <p:spPr>
          <a:xfrm>
            <a:off x="5530224" y="0"/>
            <a:ext cx="5523261" cy="3717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4"/>
          <a:stretch/>
        </p:blipFill>
        <p:spPr>
          <a:xfrm>
            <a:off x="5530223" y="3191993"/>
            <a:ext cx="5523260" cy="37106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/>
          <a:stretch/>
        </p:blipFill>
        <p:spPr>
          <a:xfrm>
            <a:off x="-10581" y="0"/>
            <a:ext cx="5523260" cy="3749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7"/>
          <a:stretch/>
        </p:blipFill>
        <p:spPr>
          <a:xfrm>
            <a:off x="-10583" y="3153508"/>
            <a:ext cx="5523259" cy="36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1"/>
          <a:stretch/>
        </p:blipFill>
        <p:spPr>
          <a:xfrm>
            <a:off x="5475830" y="0"/>
            <a:ext cx="5521691" cy="3691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/>
          <a:stretch/>
        </p:blipFill>
        <p:spPr>
          <a:xfrm>
            <a:off x="0" y="0"/>
            <a:ext cx="5521691" cy="3700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6"/>
          <a:stretch/>
        </p:blipFill>
        <p:spPr>
          <a:xfrm>
            <a:off x="14528" y="3127822"/>
            <a:ext cx="5521691" cy="3730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3"/>
          <a:stretch/>
        </p:blipFill>
        <p:spPr>
          <a:xfrm>
            <a:off x="5490358" y="3186444"/>
            <a:ext cx="5521691" cy="37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3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0"/>
          <a:stretch/>
        </p:blipFill>
        <p:spPr>
          <a:xfrm>
            <a:off x="5454960" y="0"/>
            <a:ext cx="5477757" cy="3692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5"/>
          <a:stretch/>
        </p:blipFill>
        <p:spPr>
          <a:xfrm>
            <a:off x="5454960" y="3172631"/>
            <a:ext cx="5477757" cy="36853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/>
          <a:stretch/>
        </p:blipFill>
        <p:spPr>
          <a:xfrm>
            <a:off x="0" y="94060"/>
            <a:ext cx="5316134" cy="3571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5"/>
          <a:stretch/>
        </p:blipFill>
        <p:spPr>
          <a:xfrm>
            <a:off x="0" y="3281370"/>
            <a:ext cx="5316134" cy="35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180" y="269863"/>
            <a:ext cx="3561158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Conclusions</a:t>
            </a:r>
            <a:endParaRPr lang="en-IN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180" y="1411941"/>
            <a:ext cx="1165880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Gran size dependent viscosity has insignificant role in controlling lower mantle dynamics.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If the grain size is too large, dislocation creep starts dominating and viscosity becomes grain size independent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Recent experiment data of </a:t>
            </a:r>
            <a:r>
              <a:rPr lang="en-IN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bridgmanite-ferropericlase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grain growth suggests extremely slow grain growth of minerals (~3-5 times over 4.5 billion years). Such slow grain growth has hardly any effect on lower mantle dynamics.  </a:t>
            </a:r>
            <a:endParaRPr lang="en-IN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3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229" y="227302"/>
            <a:ext cx="5180383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Effect of grain size</a:t>
            </a:r>
            <a:endParaRPr lang="en-IN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334889" y="1156492"/>
                <a:ext cx="7188193" cy="1163652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3200" b="1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3200" b="1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IN" sz="3200" b="1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𝒅𝒇</m:t>
                          </m:r>
                        </m:sub>
                      </m:sSub>
                      <m:r>
                        <a:rPr lang="en-IN" sz="3200" b="1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sz="3200" b="1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3200" b="1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IN" sz="3200" b="1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func>
                        <m:funcPr>
                          <m:ctrlPr>
                            <a:rPr lang="en-IN" sz="3200" b="1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IN" sz="3200" b="1" i="0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ctrlPr>
                                <a:rPr lang="en-IN" sz="3200" b="1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IN" sz="3200" b="1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IN" sz="3200" b="1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3200" b="1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IN" sz="3200" b="1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𝒅𝒇</m:t>
                                      </m:r>
                                    </m:sub>
                                  </m:sSub>
                                  <m:r>
                                    <a:rPr lang="en-IN" sz="3200" b="1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IN" sz="3200" b="1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  <m:sSub>
                                    <m:sSubPr>
                                      <m:ctrlPr>
                                        <a:rPr lang="en-IN" sz="3200" b="1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3200" b="1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IN" sz="3200" b="1" i="1" smtClean="0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𝒅𝒇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IN" sz="3200" b="1" i="1" smtClean="0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𝑹𝑻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IN" sz="3200" b="1" i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IN" sz="3200" b="1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IN" sz="3200" b="1" i="1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sz="3200" b="1" i="1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IN" sz="3200" b="1" i="1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IN" sz="3200" b="1" i="1">
                                      <a:solidFill>
                                        <a:schemeClr val="accent1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𝕽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IN" sz="3200" b="1" i="1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3200" b="1" i="1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𝕽</m:t>
                                      </m:r>
                                    </m:e>
                                    <m:sub>
                                      <m:r>
                                        <a:rPr lang="en-IN" sz="3200" b="1" i="1">
                                          <a:solidFill>
                                            <a:schemeClr val="accent1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IN" sz="3200" b="1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p>
                      </m:sSup>
                    </m:oMath>
                  </m:oMathPara>
                </a14:m>
                <a:endParaRPr lang="en-IN" sz="3200" b="1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889" y="1156492"/>
                <a:ext cx="7188193" cy="116365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3810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8705855" y="990946"/>
            <a:ext cx="2849499" cy="3803373"/>
            <a:chOff x="7004616" y="2375132"/>
            <a:chExt cx="2849499" cy="3803373"/>
          </a:xfrm>
        </p:grpSpPr>
        <p:sp>
          <p:nvSpPr>
            <p:cNvPr id="5" name="Rectangle 4"/>
            <p:cNvSpPr/>
            <p:nvPr/>
          </p:nvSpPr>
          <p:spPr>
            <a:xfrm>
              <a:off x="7004616" y="2375132"/>
              <a:ext cx="1589154" cy="1574583"/>
            </a:xfrm>
            <a:prstGeom prst="rect">
              <a:avLst/>
            </a:prstGeom>
            <a:noFill/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004616" y="3107903"/>
              <a:ext cx="2849499" cy="3070602"/>
              <a:chOff x="7004616" y="3107903"/>
              <a:chExt cx="2849499" cy="3070602"/>
            </a:xfrm>
          </p:grpSpPr>
          <p:sp>
            <p:nvSpPr>
              <p:cNvPr id="7" name="Bent-Up Arrow 6"/>
              <p:cNvSpPr/>
              <p:nvPr/>
            </p:nvSpPr>
            <p:spPr>
              <a:xfrm flipV="1">
                <a:off x="8593770" y="3107903"/>
                <a:ext cx="925787" cy="1941637"/>
              </a:xfrm>
              <a:prstGeom prst="bentUpArrow">
                <a:avLst>
                  <a:gd name="adj1" fmla="val 25000"/>
                  <a:gd name="adj2" fmla="val 27315"/>
                  <a:gd name="adj3" fmla="val 25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004616" y="5101287"/>
                <a:ext cx="2849499" cy="1077218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32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Grain-size dependence 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3716351"/>
                  </p:ext>
                </p:extLst>
              </p:nvPr>
            </p:nvGraphicFramePr>
            <p:xfrm>
              <a:off x="427043" y="4901273"/>
              <a:ext cx="11128311" cy="1737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9437"/>
                    <a:gridCol w="3709437"/>
                    <a:gridCol w="370943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3200" b="1" dirty="0" smtClean="0">
                              <a:solidFill>
                                <a:schemeClr val="bg1"/>
                              </a:solidFill>
                            </a:rPr>
                            <a:t>Initial grain size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3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32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𝕽</m:t>
                                  </m:r>
                                </m:e>
                                <m:sub>
                                  <m:r>
                                    <a:rPr lang="en-IN" sz="32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3200" b="1" dirty="0" smtClean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  <a:endParaRPr lang="en-IN" sz="32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IN" sz="3200" b="1" dirty="0" smtClean="0">
                              <a:solidFill>
                                <a:schemeClr val="bg1"/>
                              </a:solidFill>
                            </a:rPr>
                            <a:t>New grain size (</a:t>
                          </a:r>
                          <a14:m>
                            <m:oMath xmlns:m="http://schemas.openxmlformats.org/officeDocument/2006/math">
                              <m:r>
                                <a:rPr lang="en-IN" sz="3200" b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𝕽</m:t>
                              </m:r>
                            </m:oMath>
                          </a14:m>
                          <a:r>
                            <a:rPr lang="en-IN" sz="3200" b="1" dirty="0" smtClean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  <a:endParaRPr lang="en-IN" sz="32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IN" sz="3200" b="1" dirty="0" smtClean="0">
                              <a:solidFill>
                                <a:schemeClr val="bg1"/>
                              </a:solidFill>
                            </a:rPr>
                            <a:t>Viscosity</a:t>
                          </a:r>
                          <a:r>
                            <a:rPr lang="en-IN" sz="3200" b="1" baseline="0" dirty="0" smtClean="0">
                              <a:solidFill>
                                <a:schemeClr val="bg1"/>
                              </a:solidFill>
                            </a:rPr>
                            <a:t> change</a:t>
                          </a:r>
                          <a:endParaRPr lang="en-IN" sz="32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100 </a:t>
                          </a:r>
                          <a:r>
                            <a:rPr lang="el-GR" sz="3200" dirty="0" smtClean="0">
                              <a:solidFill>
                                <a:schemeClr val="bg1"/>
                              </a:solidFill>
                            </a:rPr>
                            <a:t>μ</a:t>
                          </a: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m</a:t>
                          </a:r>
                          <a:endParaRPr lang="en-IN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500 </a:t>
                          </a:r>
                          <a:r>
                            <a:rPr lang="el-GR" sz="3200" dirty="0" smtClean="0">
                              <a:solidFill>
                                <a:schemeClr val="bg1"/>
                              </a:solidFill>
                            </a:rPr>
                            <a:t>μ</a:t>
                          </a: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m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~125×</a:t>
                          </a:r>
                          <a:endParaRPr lang="en-IN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100 </a:t>
                          </a:r>
                          <a:r>
                            <a:rPr lang="el-GR" sz="3200" dirty="0" smtClean="0">
                              <a:solidFill>
                                <a:schemeClr val="bg1"/>
                              </a:solidFill>
                            </a:rPr>
                            <a:t>μ</a:t>
                          </a: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m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1000 </a:t>
                          </a:r>
                          <a:r>
                            <a:rPr lang="el-GR" sz="3200" dirty="0" smtClean="0">
                              <a:solidFill>
                                <a:schemeClr val="bg1"/>
                              </a:solidFill>
                            </a:rPr>
                            <a:t>μ</a:t>
                          </a: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m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~1000×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3716351"/>
                  </p:ext>
                </p:extLst>
              </p:nvPr>
            </p:nvGraphicFramePr>
            <p:xfrm>
              <a:off x="427043" y="4901273"/>
              <a:ext cx="11128311" cy="1737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9437"/>
                    <a:gridCol w="3709437"/>
                    <a:gridCol w="3709437"/>
                  </a:tblGrid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t="-13684" r="-199836" b="-23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164" t="-13684" r="-100164" b="-23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IN" sz="3200" b="1" dirty="0" smtClean="0">
                              <a:solidFill>
                                <a:schemeClr val="bg1"/>
                              </a:solidFill>
                            </a:rPr>
                            <a:t>Viscosity</a:t>
                          </a:r>
                          <a:r>
                            <a:rPr lang="en-IN" sz="3200" b="1" baseline="0" dirty="0" smtClean="0">
                              <a:solidFill>
                                <a:schemeClr val="bg1"/>
                              </a:solidFill>
                            </a:rPr>
                            <a:t> change</a:t>
                          </a:r>
                          <a:endParaRPr lang="en-IN" sz="32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100 </a:t>
                          </a:r>
                          <a:r>
                            <a:rPr lang="el-GR" sz="3200" dirty="0" smtClean="0">
                              <a:solidFill>
                                <a:schemeClr val="bg1"/>
                              </a:solidFill>
                            </a:rPr>
                            <a:t>μ</a:t>
                          </a: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m</a:t>
                          </a:r>
                          <a:endParaRPr lang="en-IN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500 </a:t>
                          </a:r>
                          <a:r>
                            <a:rPr lang="el-GR" sz="3200" dirty="0" smtClean="0">
                              <a:solidFill>
                                <a:schemeClr val="bg1"/>
                              </a:solidFill>
                            </a:rPr>
                            <a:t>μ</a:t>
                          </a: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m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~125×</a:t>
                          </a:r>
                          <a:endParaRPr lang="en-IN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tcPr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100 </a:t>
                          </a:r>
                          <a:r>
                            <a:rPr lang="el-GR" sz="3200" dirty="0" smtClean="0">
                              <a:solidFill>
                                <a:schemeClr val="bg1"/>
                              </a:solidFill>
                            </a:rPr>
                            <a:t>μ</a:t>
                          </a: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m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1000 </a:t>
                          </a:r>
                          <a:r>
                            <a:rPr lang="el-GR" sz="3200" dirty="0" smtClean="0">
                              <a:solidFill>
                                <a:schemeClr val="bg1"/>
                              </a:solidFill>
                            </a:rPr>
                            <a:t>μ</a:t>
                          </a: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m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3200" dirty="0" smtClean="0">
                              <a:solidFill>
                                <a:schemeClr val="bg1"/>
                              </a:solidFill>
                            </a:rPr>
                            <a:t>~1000×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48944" y="2643344"/>
                <a:ext cx="6766238" cy="2044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1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IN" sz="2400" b="1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𝒅𝒇</m:t>
                        </m:r>
                      </m:sub>
                    </m:sSub>
                  </m:oMath>
                </a14:m>
                <a:r>
                  <a:rPr lang="en-IN" sz="2400" b="1" i="1" dirty="0" smtClean="0">
                    <a:solidFill>
                      <a:schemeClr val="bg1">
                        <a:lumMod val="95000"/>
                      </a:schemeClr>
                    </a:solidFill>
                    <a:latin typeface="Cambria Math" panose="02040503050406030204" pitchFamily="18" charset="0"/>
                  </a:rPr>
                  <a:t>: </a:t>
                </a:r>
                <a:r>
                  <a:rPr lang="en-IN" sz="2400" dirty="0" smtClean="0">
                    <a:solidFill>
                      <a:schemeClr val="bg1">
                        <a:lumMod val="95000"/>
                      </a:schemeClr>
                    </a:solidFill>
                    <a:ea typeface="Cambria Math" panose="02040503050406030204" pitchFamily="18" charset="0"/>
                  </a:rPr>
                  <a:t>Diffusion creep viscosity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I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𝒅𝒇</m:t>
                        </m:r>
                      </m:sub>
                    </m:sSub>
                  </m:oMath>
                </a14:m>
                <a:r>
                  <a:rPr lang="en-IN" sz="2400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 : </a:t>
                </a:r>
                <a:r>
                  <a:rPr lang="en-IN" sz="2400" dirty="0" smtClean="0">
                    <a:solidFill>
                      <a:schemeClr val="bg1">
                        <a:lumMod val="95000"/>
                      </a:schemeClr>
                    </a:solidFill>
                  </a:rPr>
                  <a:t>Activation energy for diffusion creep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I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𝒅𝒇</m:t>
                        </m:r>
                      </m:sub>
                    </m:sSub>
                  </m:oMath>
                </a14:m>
                <a:r>
                  <a:rPr lang="en-IN" sz="2400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: </a:t>
                </a:r>
                <a:r>
                  <a:rPr lang="en-IN" sz="2400" dirty="0" smtClean="0">
                    <a:solidFill>
                      <a:schemeClr val="bg1">
                        <a:lumMod val="95000"/>
                      </a:schemeClr>
                    </a:solidFill>
                  </a:rPr>
                  <a:t>Activation volume for diffusion creep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1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𝕽</m:t>
                        </m:r>
                      </m:e>
                      <m:sub>
                        <m:r>
                          <a:rPr lang="en-I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IN" sz="2400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: </a:t>
                </a:r>
                <a:r>
                  <a:rPr lang="en-IN" sz="2400" dirty="0" smtClean="0">
                    <a:solidFill>
                      <a:schemeClr val="bg1">
                        <a:lumMod val="95000"/>
                      </a:schemeClr>
                    </a:solidFill>
                  </a:rPr>
                  <a:t>Initial</a:t>
                </a:r>
                <a:r>
                  <a:rPr lang="en-IN" sz="2400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 </a:t>
                </a:r>
                <a:r>
                  <a:rPr lang="en-IN" sz="2400" dirty="0" smtClean="0">
                    <a:solidFill>
                      <a:schemeClr val="bg1">
                        <a:lumMod val="95000"/>
                      </a:schemeClr>
                    </a:solidFill>
                  </a:rPr>
                  <a:t>Grain size</a:t>
                </a:r>
              </a:p>
              <a:p>
                <a14:m>
                  <m:oMath xmlns:m="http://schemas.openxmlformats.org/officeDocument/2006/math">
                    <m:r>
                      <a:rPr lang="en-IN" sz="2400" b="1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𝕽</m:t>
                    </m:r>
                  </m:oMath>
                </a14:m>
                <a:r>
                  <a:rPr lang="en-IN" sz="2400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 : </a:t>
                </a:r>
                <a:r>
                  <a:rPr lang="en-IN" sz="2400" dirty="0" smtClean="0">
                    <a:solidFill>
                      <a:schemeClr val="bg1">
                        <a:lumMod val="95000"/>
                      </a:schemeClr>
                    </a:solidFill>
                  </a:rPr>
                  <a:t>equilibrium</a:t>
                </a:r>
                <a:r>
                  <a:rPr lang="en-IN" sz="2400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 </a:t>
                </a:r>
                <a:r>
                  <a:rPr lang="en-IN" sz="2400" dirty="0" smtClean="0">
                    <a:solidFill>
                      <a:schemeClr val="bg1">
                        <a:lumMod val="95000"/>
                      </a:schemeClr>
                    </a:solidFill>
                  </a:rPr>
                  <a:t>Grain size</a:t>
                </a: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44" y="2643344"/>
                <a:ext cx="6766238" cy="2044021"/>
              </a:xfrm>
              <a:prstGeom prst="rect">
                <a:avLst/>
              </a:prstGeom>
              <a:blipFill rotWithShape="0">
                <a:blip r:embed="rId4"/>
                <a:stretch>
                  <a:fillRect l="-360" t="-2687" b="-597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83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98239" y="1127313"/>
                <a:ext cx="5700058" cy="1071062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sz="3200" i="1" smtClean="0"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3200" b="0" i="1" smtClean="0"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IN" sz="3200" b="0" i="1" smtClean="0"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ℜ</m:t>
                          </m:r>
                        </m:num>
                        <m:den>
                          <m:r>
                            <a:rPr lang="en-IN" sz="3200" b="0" i="1" smtClean="0"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IN" sz="3200" b="0" i="1" smtClean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IN" sz="3200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3200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IN" sz="3200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IN" sz="3200" b="0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3200" b="0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ℜ</m:t>
                              </m:r>
                            </m:e>
                            <m:sup>
                              <m:r>
                                <a:rPr lang="en-IN" sz="3200" b="0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IN" sz="3200" b="0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r>
                        <a:rPr lang="en-IN" sz="3200" b="0" i="1" smtClean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IN" sz="3200" b="0" i="1" smtClean="0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IN" sz="3200" b="0" i="1" smtClean="0">
                                  <a:solidFill>
                                    <a:schemeClr val="accent2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3200" b="0" i="1" smtClean="0">
                                  <a:solidFill>
                                    <a:schemeClr val="accent2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IN" sz="3200" b="0" i="1" smtClean="0">
                                  <a:solidFill>
                                    <a:schemeClr val="accent2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IN" sz="3200" b="0" i="1" smtClean="0">
                                  <a:solidFill>
                                    <a:schemeClr val="accent2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3200" b="0" i="1" smtClean="0">
                                  <a:solidFill>
                                    <a:schemeClr val="accent2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IN" sz="3200" b="0" i="1" smtClean="0">
                                  <a:solidFill>
                                    <a:schemeClr val="accent2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IN" sz="3200" b="0" i="1" smtClean="0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IN" sz="3200" b="0" i="1" smtClean="0">
                                  <a:solidFill>
                                    <a:schemeClr val="accent2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3200" b="0" i="1" smtClean="0">
                                  <a:solidFill>
                                    <a:schemeClr val="accent2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ℜ</m:t>
                              </m:r>
                            </m:e>
                            <m:sup>
                              <m:r>
                                <a:rPr lang="en-IN" sz="3200" b="0" i="1" smtClean="0">
                                  <a:solidFill>
                                    <a:schemeClr val="accent2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IN" sz="3200" b="0" i="1" smtClean="0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IN" sz="3200" b="0" i="1" smtClean="0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en-IN" sz="3200" b="0" i="1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IN" sz="3200" b="0" i="1" smtClean="0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3200" b="0" i="1" smtClean="0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IN" sz="3200" b="0" i="1" smtClean="0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IN" sz="3200" b="0" i="1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IN" sz="3200" dirty="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39" y="1127313"/>
                <a:ext cx="5700058" cy="107106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3810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714592" y="1158176"/>
            <a:ext cx="1387192" cy="107106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/>
          <p:cNvSpPr txBox="1"/>
          <p:nvPr/>
        </p:nvSpPr>
        <p:spPr>
          <a:xfrm>
            <a:off x="7624034" y="2369570"/>
            <a:ext cx="3274294" cy="58477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IN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Grain growth term</a:t>
            </a:r>
            <a:endParaRPr lang="en-IN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14650" y="1370455"/>
            <a:ext cx="3693062" cy="584775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IN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Grain reduction term</a:t>
            </a:r>
            <a:endParaRPr lang="en-IN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62983" y="1135635"/>
            <a:ext cx="2320870" cy="1054418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Down Arrow 21"/>
          <p:cNvSpPr/>
          <p:nvPr/>
        </p:nvSpPr>
        <p:spPr>
          <a:xfrm rot="16200000">
            <a:off x="6443230" y="989537"/>
            <a:ext cx="284604" cy="1346613"/>
          </a:xfrm>
          <a:prstGeom prst="downArrow">
            <a:avLst>
              <a:gd name="adj1" fmla="val 35225"/>
              <a:gd name="adj2" fmla="val 4391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TextBox 22"/>
          <p:cNvSpPr txBox="1"/>
          <p:nvPr/>
        </p:nvSpPr>
        <p:spPr>
          <a:xfrm>
            <a:off x="282179" y="269863"/>
            <a:ext cx="4252019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Grain-size Evolution</a:t>
            </a:r>
            <a:endParaRPr lang="en-IN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94741" y="4245788"/>
                <a:ext cx="4573260" cy="2338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sz="2400" b="0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IN" sz="2400" dirty="0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 : Grain coarsening coefficient </a:t>
                </a:r>
              </a:p>
              <a:p>
                <a14:m>
                  <m:oMath xmlns:m="http://schemas.openxmlformats.org/officeDocument/2006/math">
                    <m:r>
                      <a:rPr lang="en-IN" sz="2400" b="0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IN" sz="2400" dirty="0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: Grain coarsening exponent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24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IN" sz="24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IN" sz="2400" dirty="0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: Experimental </a:t>
                </a:r>
                <a:r>
                  <a:rPr lang="en-IN" sz="2400" dirty="0" err="1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prefactor</a:t>
                </a:r>
                <a:r>
                  <a:rPr lang="en-IN" sz="2400" dirty="0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 </a:t>
                </a:r>
                <a:endParaRPr lang="en-IN" sz="2400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IN" sz="2400" b="0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IN" sz="2400" dirty="0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: Universal gas constant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24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IN" sz="24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IN" sz="2400" dirty="0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: Activation energy </a:t>
                </a:r>
              </a:p>
              <a:p>
                <a14:m>
                  <m:oMath xmlns:m="http://schemas.openxmlformats.org/officeDocument/2006/math">
                    <m:r>
                      <a:rPr lang="en-IN" sz="2400" i="1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IN" sz="2400" dirty="0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: Temperature in Kelvin</a:t>
                </a:r>
                <a:endParaRPr lang="en-IN" sz="2400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41" y="4245788"/>
                <a:ext cx="4573260" cy="2338397"/>
              </a:xfrm>
              <a:prstGeom prst="rect">
                <a:avLst/>
              </a:prstGeom>
              <a:blipFill rotWithShape="0">
                <a:blip r:embed="rId3"/>
                <a:stretch>
                  <a:fillRect l="-399" t="-2083" b="-494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53198" y="3010540"/>
                <a:ext cx="3532314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200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IN" sz="3200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IN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IN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IN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IN" sz="3200" b="0" i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IN" sz="3200" b="0" i="1" smtClean="0">
                                  <a:solidFill>
                                    <a:schemeClr val="accent6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sz="3200" b="0" i="1" smtClean="0">
                                  <a:solidFill>
                                    <a:schemeClr val="accent6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IN" sz="3200" b="0" i="1" smtClean="0">
                                      <a:solidFill>
                                        <a:schemeClr val="accent6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IN" sz="3200" b="0" i="1" smtClean="0">
                                          <a:solidFill>
                                            <a:schemeClr val="accent6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3200" b="0" i="1" smtClean="0">
                                          <a:solidFill>
                                            <a:schemeClr val="accent6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IN" sz="3200" b="0" i="1" smtClean="0">
                                          <a:solidFill>
                                            <a:schemeClr val="accent6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IN" sz="3200" b="0" i="1" smtClean="0">
                                      <a:solidFill>
                                        <a:schemeClr val="accent6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𝑅𝑇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IN" sz="3200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98" y="3010540"/>
                <a:ext cx="3532314" cy="1106521"/>
              </a:xfrm>
              <a:prstGeom prst="rect">
                <a:avLst/>
              </a:prstGeom>
              <a:blipFill rotWithShape="0">
                <a:blip r:embed="rId4"/>
                <a:stretch>
                  <a:fillRect b="-55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863806" y="3906529"/>
                <a:ext cx="5134344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sz="24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IN" sz="2400" dirty="0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: Surface tension</a:t>
                </a:r>
                <a:endParaRPr lang="en-IN" sz="2400" b="0" i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24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IN" sz="24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IN" sz="2400" dirty="0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IN" sz="24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2400" dirty="0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 : </a:t>
                </a:r>
                <a:r>
                  <a:rPr lang="en-IN" sz="24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D</a:t>
                </a:r>
                <a:r>
                  <a:rPr lang="en-IN" sz="2400" dirty="0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imensionless constants derived by </a:t>
                </a:r>
                <a:r>
                  <a:rPr lang="en-IN" sz="2400" dirty="0" err="1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Rozel</a:t>
                </a:r>
                <a:r>
                  <a:rPr lang="en-IN" sz="2400" dirty="0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 et al. (2011)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24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IN" sz="24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IN" sz="2400" dirty="0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 : Work done  to create new grain boundaries</a:t>
                </a:r>
              </a:p>
              <a:p>
                <a14:m>
                  <m:oMath xmlns:m="http://schemas.openxmlformats.org/officeDocument/2006/math">
                    <m:r>
                      <a:rPr lang="en-IN" sz="24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IN" sz="2400" dirty="0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: Shear heating to create new grain boundary</a:t>
                </a:r>
                <a:endParaRPr lang="en-IN" sz="2400" dirty="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806" y="3906529"/>
                <a:ext cx="5134344" cy="2677656"/>
              </a:xfrm>
              <a:prstGeom prst="rect">
                <a:avLst/>
              </a:prstGeom>
              <a:blipFill rotWithShape="0">
                <a:blip r:embed="rId5"/>
                <a:stretch>
                  <a:fillRect l="-1900" t="-1822" b="-432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Bent-Up Arrow 27"/>
          <p:cNvSpPr/>
          <p:nvPr/>
        </p:nvSpPr>
        <p:spPr>
          <a:xfrm rot="5400000">
            <a:off x="4566542" y="33705"/>
            <a:ext cx="602918" cy="5093298"/>
          </a:xfrm>
          <a:prstGeom prst="bentUpArrow">
            <a:avLst>
              <a:gd name="adj1" fmla="val 25000"/>
              <a:gd name="adj2" fmla="val 25000"/>
              <a:gd name="adj3" fmla="val 3848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644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2" grpId="0" animBg="1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4754" y="4033652"/>
            <a:ext cx="2053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Time in billion years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178" y="269863"/>
            <a:ext cx="8781611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Differential grain growth of mantle minerals</a:t>
            </a:r>
            <a:endParaRPr lang="en-IN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r="8691"/>
          <a:stretch/>
        </p:blipFill>
        <p:spPr>
          <a:xfrm>
            <a:off x="488441" y="1036008"/>
            <a:ext cx="5006010" cy="3091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0314" y="1365721"/>
            <a:ext cx="6018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0-D calculation assuming a simple cooling profile</a:t>
            </a:r>
            <a:endParaRPr lang="en-IN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591986" y="2382590"/>
            <a:ext cx="181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Temperature I [K]</a:t>
            </a:r>
            <a:endParaRPr lang="en-IN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875" y="4857389"/>
                <a:ext cx="535659" cy="665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b="1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b="1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𝕽</m:t>
                          </m:r>
                        </m:num>
                        <m:den>
                          <m:sSub>
                            <m:sSubPr>
                              <m:ctrlPr>
                                <a:rPr lang="en-IN" b="1" i="1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1" i="1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𝕽</m:t>
                              </m:r>
                            </m:e>
                            <m:sub>
                              <m:r>
                                <a:rPr lang="en-IN" b="1" i="1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5" y="4857389"/>
                <a:ext cx="535659" cy="66511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505381" y="5162531"/>
                <a:ext cx="2964870" cy="1527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3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IN" sz="4000" b="1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IN" sz="4000" b="1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IN" sz="4000" b="1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𝕽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IN" sz="4000" b="1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4000" b="1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𝕽</m:t>
                                      </m:r>
                                    </m:e>
                                    <m:sub>
                                      <m:r>
                                        <a:rPr lang="en-IN" sz="4000" b="1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IN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𝑜𝑙</m:t>
                          </m:r>
                        </m:sub>
                      </m:sSub>
                      <m:r>
                        <a:rPr lang="en-IN" sz="32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~ 20</m:t>
                      </m:r>
                    </m:oMath>
                  </m:oMathPara>
                </a14:m>
                <a:endParaRPr lang="en-IN" sz="4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381" y="5162531"/>
                <a:ext cx="2964870" cy="152714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139113" y="5162531"/>
                <a:ext cx="4052887" cy="158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3200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IN" sz="4000" b="1" i="1">
                                  <a:solidFill>
                                    <a:schemeClr val="accent4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IN" sz="4000" b="1" i="1">
                                      <a:solidFill>
                                        <a:schemeClr val="accent4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IN" sz="4000" b="1" i="1">
                                      <a:solidFill>
                                        <a:schemeClr val="accent4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𝕽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IN" sz="4000" b="1" i="1">
                                          <a:solidFill>
                                            <a:schemeClr val="accent4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4000" b="1" i="1">
                                          <a:solidFill>
                                            <a:schemeClr val="accent4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𝕽</m:t>
                                      </m:r>
                                    </m:e>
                                    <m:sub>
                                      <m:r>
                                        <a:rPr lang="en-IN" sz="4000" b="1" i="1">
                                          <a:solidFill>
                                            <a:schemeClr val="accent4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IN" sz="3200" b="0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𝑏𝑔</m:t>
                          </m:r>
                          <m:r>
                            <a:rPr lang="en-IN" sz="3200" b="0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IN" sz="3200" b="0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𝑓𝑝</m:t>
                          </m:r>
                        </m:sub>
                      </m:sSub>
                      <m:r>
                        <a:rPr lang="en-IN" sz="3200" i="1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~ </m:t>
                      </m:r>
                      <m:r>
                        <a:rPr lang="en-IN" sz="3200" b="0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IN" sz="4400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9113" y="5162531"/>
                <a:ext cx="4052887" cy="15833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621999" y="4008369"/>
            <a:ext cx="2675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</a:t>
            </a:r>
            <a:r>
              <a:rPr lang="en-IN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Hiraga</a:t>
            </a:r>
            <a:r>
              <a:rPr lang="en-IN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et al., 2010)</a:t>
            </a:r>
            <a:endParaRPr lang="en-IN" sz="2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29181" y="4118846"/>
            <a:ext cx="272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(</a:t>
            </a:r>
            <a:r>
              <a:rPr lang="en-IN" sz="2400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Fei</a:t>
            </a:r>
            <a:r>
              <a:rPr lang="en-IN" sz="24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et al., 2021)</a:t>
            </a:r>
            <a:endParaRPr lang="en-IN" sz="2400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8525" r="7765"/>
          <a:stretch/>
        </p:blipFill>
        <p:spPr>
          <a:xfrm>
            <a:off x="499371" y="3986012"/>
            <a:ext cx="4995080" cy="27909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56096" y="6488668"/>
            <a:ext cx="2053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Time in billion years</a:t>
            </a:r>
            <a:endParaRPr lang="en-IN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6704094" y="2781493"/>
                <a:ext cx="3532314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200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IN" sz="3200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IN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IN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IN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IN" sz="3200" b="0" i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IN" sz="3200" b="0" i="1" smtClean="0">
                                  <a:solidFill>
                                    <a:schemeClr val="accent6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sz="3200" b="0" i="1" smtClean="0">
                                  <a:solidFill>
                                    <a:schemeClr val="accent6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IN" sz="3200" b="0" i="1" smtClean="0">
                                      <a:solidFill>
                                        <a:schemeClr val="accent6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IN" sz="3200" b="0" i="1" smtClean="0">
                                          <a:solidFill>
                                            <a:schemeClr val="accent6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3200" b="0" i="1" smtClean="0">
                                          <a:solidFill>
                                            <a:schemeClr val="accent6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IN" sz="3200" b="0" i="1" smtClean="0">
                                          <a:solidFill>
                                            <a:schemeClr val="accent6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IN" sz="3200" b="0" i="1" smtClean="0">
                                      <a:solidFill>
                                        <a:schemeClr val="accent6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𝑅𝑇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IN" sz="3200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094" y="2781493"/>
                <a:ext cx="3532314" cy="110652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261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180" y="269863"/>
            <a:ext cx="3561158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Model types</a:t>
            </a:r>
            <a:endParaRPr lang="en-IN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9125" y="517207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191579"/>
              </p:ext>
            </p:extLst>
          </p:nvPr>
        </p:nvGraphicFramePr>
        <p:xfrm>
          <a:off x="282181" y="1302067"/>
          <a:ext cx="11329248" cy="4846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9663"/>
                <a:gridCol w="9049585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2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Model</a:t>
                      </a:r>
                      <a:r>
                        <a:rPr lang="en-IN" sz="2800" b="1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Type</a:t>
                      </a:r>
                      <a:endParaRPr lang="en-IN" sz="28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28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Parameter</a:t>
                      </a:r>
                      <a:endParaRPr lang="en-IN" sz="28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28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Case I</a:t>
                      </a:r>
                      <a:endParaRPr lang="en-IN" sz="28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No grain</a:t>
                      </a:r>
                      <a:r>
                        <a:rPr lang="en-IN" sz="280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size evolution</a:t>
                      </a:r>
                      <a:endParaRPr lang="en-IN" sz="2800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28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Case</a:t>
                      </a:r>
                      <a:r>
                        <a:rPr lang="en-IN" sz="280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II</a:t>
                      </a:r>
                      <a:endParaRPr lang="en-IN" sz="28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Upper mantle (0-660 km) with olivine</a:t>
                      </a:r>
                      <a:r>
                        <a:rPr lang="en-IN" sz="280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grain size evolution, Lower mantle with </a:t>
                      </a:r>
                      <a:r>
                        <a:rPr lang="en-IN" sz="2800" baseline="0" dirty="0" err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bridgmanite-ferropericlase</a:t>
                      </a:r>
                      <a:r>
                        <a:rPr lang="en-IN" sz="280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grain size evolution (</a:t>
                      </a:r>
                      <a:r>
                        <a:rPr lang="en-IN" sz="2800" baseline="0" dirty="0" err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Fei</a:t>
                      </a:r>
                      <a:r>
                        <a:rPr lang="en-IN" sz="280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et al., 2021)</a:t>
                      </a:r>
                      <a:endParaRPr lang="en-IN" sz="2800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28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Case</a:t>
                      </a:r>
                      <a:r>
                        <a:rPr lang="en-IN" sz="280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III</a:t>
                      </a:r>
                      <a:endParaRPr lang="en-IN" sz="28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Uniform grain </a:t>
                      </a:r>
                      <a:r>
                        <a:rPr lang="en-IN" sz="280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size evolution parameters obtained from </a:t>
                      </a:r>
                      <a:r>
                        <a:rPr lang="en-IN" sz="2800" b="1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olivine experiment (</a:t>
                      </a:r>
                      <a:r>
                        <a:rPr lang="en-IN" sz="2800" b="1" baseline="0" dirty="0" err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Hiraga</a:t>
                      </a:r>
                      <a:r>
                        <a:rPr lang="en-IN" sz="2800" b="1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et al., 2010)</a:t>
                      </a:r>
                      <a:endParaRPr lang="en-IN" sz="2800" b="1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0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90639" y="2044875"/>
            <a:ext cx="2393785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Case I</a:t>
            </a:r>
          </a:p>
          <a:p>
            <a:endParaRPr lang="en-IN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No grain growth,</a:t>
            </a: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η</a:t>
            </a:r>
            <a:r>
              <a:rPr lang="en-IN" sz="2800" baseline="-25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0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=10</a:t>
            </a:r>
            <a:r>
              <a:rPr lang="en-IN" sz="2800" baseline="30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23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IN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Pa.s</a:t>
            </a:r>
            <a:endParaRPr lang="en-IN" sz="2800" baseline="30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EGU rheo no gs eta 23 REEE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93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GU rheo com GS 1e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8934449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90639" y="2044875"/>
            <a:ext cx="2393785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Case II</a:t>
            </a:r>
          </a:p>
          <a:p>
            <a:endParaRPr lang="en-IN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Composite grain growth,</a:t>
            </a: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η</a:t>
            </a:r>
            <a:r>
              <a:rPr lang="en-IN" sz="2800" baseline="-25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0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=10</a:t>
            </a:r>
            <a:r>
              <a:rPr lang="en-IN" sz="2800" baseline="30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23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IN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Pa.s</a:t>
            </a:r>
            <a:endParaRPr lang="en-IN" sz="2800" baseline="30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7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90639" y="2044875"/>
            <a:ext cx="2393785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Case III</a:t>
            </a:r>
          </a:p>
          <a:p>
            <a:endParaRPr lang="en-IN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Uniform grain growth,</a:t>
            </a: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η</a:t>
            </a:r>
            <a:r>
              <a:rPr lang="en-IN" sz="2800" baseline="-25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0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=10</a:t>
            </a:r>
            <a:r>
              <a:rPr lang="en-IN" sz="2800" baseline="30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23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IN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Pa.s</a:t>
            </a:r>
            <a:endParaRPr lang="en-IN" sz="2800" baseline="30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EGU rheo gs H10 10 23___RR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93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1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GU rheo no gs 1e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9344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90639" y="2044875"/>
            <a:ext cx="2393785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Case I</a:t>
            </a:r>
          </a:p>
          <a:p>
            <a:endParaRPr lang="en-IN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No grain growth,</a:t>
            </a:r>
          </a:p>
          <a:p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η</a:t>
            </a:r>
            <a:r>
              <a:rPr lang="en-IN" sz="2800" baseline="-25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0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=10</a:t>
            </a:r>
            <a:r>
              <a:rPr lang="en-IN" sz="2800" baseline="30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22</a:t>
            </a:r>
            <a:r>
              <a:rPr lang="en-IN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IN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Pa.s</a:t>
            </a:r>
            <a:endParaRPr lang="en-IN" sz="2800" baseline="30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9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347</Words>
  <Application>Microsoft Office PowerPoint</Application>
  <PresentationFormat>Widescreen</PresentationFormat>
  <Paragraphs>95</Paragraphs>
  <Slides>18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</dc:creator>
  <cp:lastModifiedBy>Jyo</cp:lastModifiedBy>
  <cp:revision>26</cp:revision>
  <dcterms:created xsi:type="dcterms:W3CDTF">2023-04-21T10:12:00Z</dcterms:created>
  <dcterms:modified xsi:type="dcterms:W3CDTF">2023-04-24T23:26:25Z</dcterms:modified>
</cp:coreProperties>
</file>