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86" r:id="rId4"/>
    <p:sldId id="260" r:id="rId5"/>
    <p:sldId id="264" r:id="rId6"/>
    <p:sldId id="288" r:id="rId7"/>
    <p:sldId id="287" r:id="rId8"/>
    <p:sldId id="289" r:id="rId9"/>
    <p:sldId id="291" r:id="rId10"/>
    <p:sldId id="282" r:id="rId11"/>
    <p:sldId id="292" r:id="rId12"/>
    <p:sldId id="293" r:id="rId13"/>
    <p:sldId id="263" r:id="rId14"/>
    <p:sldId id="266" r:id="rId15"/>
    <p:sldId id="267" r:id="rId16"/>
    <p:sldId id="268" r:id="rId17"/>
    <p:sldId id="285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7"/>
    <p:restoredTop sz="89462"/>
  </p:normalViewPr>
  <p:slideViewPr>
    <p:cSldViewPr snapToGrid="0">
      <p:cViewPr>
        <p:scale>
          <a:sx n="65" d="100"/>
          <a:sy n="65" d="100"/>
        </p:scale>
        <p:origin x="141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\begin{matrix}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{Electric}\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{fields}\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{1mm}E\\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{Velocities}\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{1mm}v\\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{Ground}\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{magnetic}\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{disturbances}\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{1mm}\Delta 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B_g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{Space}\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{magnetic}\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{disturbances}\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{1mm}\Delta B_s\\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\end{matrix}\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{2mm}\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{are}\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{related}\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{to}\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{the}\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{same}\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{model}\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mathrm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{vector}\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hspace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{1mm}m:\begin{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pmatrix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E\\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v\\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\Delta 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B_g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\Delta B_s\\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\end{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pmatrix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} = \begin{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pmatrix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}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G_E\\</a:t>
            </a:r>
          </a:p>
          <a:p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G_v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G_{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B_g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}\\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G_{B_s}\\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\end{</a:t>
            </a:r>
            <a:r>
              <a:rPr lang="en-GB" dirty="0" err="1">
                <a:solidFill>
                  <a:srgbClr val="000000"/>
                </a:solidFill>
                <a:effectLst/>
                <a:latin typeface="Monaco" pitchFamily="2" charset="77"/>
              </a:rPr>
              <a:t>pmatrix</a:t>
            </a:r>
            <a:r>
              <a:rPr lang="en-GB" dirty="0">
                <a:solidFill>
                  <a:srgbClr val="000000"/>
                </a:solidFill>
                <a:effectLst/>
                <a:latin typeface="Monaco" pitchFamily="2" charset="77"/>
              </a:rPr>
              <a:t>}m = Gm</a:t>
            </a:r>
          </a:p>
        </p:txBody>
      </p:sp>
    </p:spTree>
    <p:extLst>
      <p:ext uri="{BB962C8B-B14F-4D97-AF65-F5344CB8AC3E}">
        <p14:creationId xmlns:p14="http://schemas.microsoft.com/office/powerpoint/2010/main" val="3512541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Shape 2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75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5728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2" name="Shape 2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1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 algn="l" defTabSz="2438338">
              <a:lnSpc>
                <a:spcPct val="80000"/>
              </a:lnSpc>
              <a:defRPr sz="11600" b="1" spc="-232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</p:spPr>
        <p:txBody>
          <a:bodyPr anchor="t"/>
          <a:lstStyle>
            <a:lvl1pPr algn="l" defTabSz="2438338">
              <a:lnSpc>
                <a:spcPct val="80000"/>
              </a:lnSpc>
              <a:defRPr sz="8500" b="1" spc="-17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128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 anchor="t"/>
          <a:lstStyle>
            <a:lvl1pPr marL="0" indent="0"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</a:lstStyle>
          <a:p>
            <a:r>
              <a:t>Slide Subtitle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</p:spPr>
        <p:txBody>
          <a:bodyPr anchor="t"/>
          <a:lstStyle>
            <a:lvl1pPr marL="6096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1pPr>
            <a:lvl2pPr marL="12192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2pPr>
            <a:lvl3pPr marL="18288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3pPr>
            <a:lvl4pPr marL="24384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4pPr>
            <a:lvl5pPr marL="3048000" indent="-609600" defTabSz="2438338">
              <a:lnSpc>
                <a:spcPct val="90000"/>
              </a:lnSpc>
              <a:spcBef>
                <a:spcPts val="4500"/>
              </a:spcBef>
              <a:buSzPct val="123000"/>
              <a:defRPr sz="4800">
                <a:solidFill>
                  <a:srgbClr val="FFFFFF"/>
                </a:solidFill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</p:spPr>
        <p:txBody>
          <a:bodyPr anchor="b"/>
          <a:lstStyle>
            <a:lvl1pPr defTabSz="584200">
              <a:defRPr sz="1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"/><Relationship Id="rId7" Type="http://schemas.openxmlformats.org/officeDocument/2006/relationships/image" Target="../media/image5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0.png"/><Relationship Id="rId7" Type="http://schemas.openxmlformats.org/officeDocument/2006/relationships/hyperlink" Target="https://doi.org/10.1029/2022JA030356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laundal/lompe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hyperlink" Target="https://doi.org/10.3389/fspas.2022.1025823" TargetMode="External"/><Relationship Id="rId4" Type="http://schemas.openxmlformats.org/officeDocument/2006/relationships/hyperlink" Target="https://doi.org/10.1029/2022JA03035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Local Mapping of Polar Ionospheric Electrodynamics (Lompe)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26440">
              <a:defRPr sz="9856"/>
            </a:lvl1pPr>
          </a:lstStyle>
          <a:p>
            <a:r>
              <a:rPr lang="en-GB" dirty="0"/>
              <a:t>Mapping spatiotemporal variations in ionospheric electrodynamics</a:t>
            </a:r>
            <a:endParaRPr dirty="0"/>
          </a:p>
        </p:txBody>
      </p:sp>
      <p:sp>
        <p:nvSpPr>
          <p:cNvPr id="140" name="Karl Laundal, Amalie Hovland, Jone Reistad, Spencer Hatch, Michael Madelaire, Simon Walker, Anders Ohma, Sara Gasparini, …"/>
          <p:cNvSpPr txBox="1">
            <a:spLocks noGrp="1"/>
          </p:cNvSpPr>
          <p:nvPr>
            <p:ph type="subTitle" sz="quarter" idx="1"/>
          </p:nvPr>
        </p:nvSpPr>
        <p:spPr>
          <a:xfrm>
            <a:off x="1778000" y="7802734"/>
            <a:ext cx="20828000" cy="158750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defTabSz="751205">
              <a:defRPr sz="4914" b="1"/>
            </a:pPr>
            <a:r>
              <a:rPr dirty="0"/>
              <a:t>Karl Laundal</a:t>
            </a:r>
            <a:r>
              <a:rPr b="0" dirty="0"/>
              <a:t>, 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 Jone Reistad, Spencer Hatch, Sara Gasparini, Simon Walker, Michael </a:t>
            </a:r>
            <a:r>
              <a:rPr lang="en-GB" b="0" i="0" dirty="0" err="1">
                <a:effectLst/>
                <a:latin typeface="Open Sans" panose="020B0606030504020204" pitchFamily="34" charset="0"/>
              </a:rPr>
              <a:t>Madelaire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, Anders Ohma, Amalie </a:t>
            </a:r>
            <a:r>
              <a:rPr lang="en-GB" b="0" i="0" dirty="0" err="1">
                <a:effectLst/>
                <a:latin typeface="Open Sans" panose="020B0606030504020204" pitchFamily="34" charset="0"/>
              </a:rPr>
              <a:t>Hovland</a:t>
            </a:r>
            <a:r>
              <a:rPr lang="en-GB" b="0" i="0" dirty="0">
                <a:effectLst/>
                <a:latin typeface="Open Sans" panose="020B0606030504020204" pitchFamily="34" charset="0"/>
              </a:rPr>
              <a:t>, Ashley Smith</a:t>
            </a:r>
            <a:endParaRPr b="0" dirty="0"/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8049" y="1082125"/>
            <a:ext cx="3311671" cy="896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830" y="11178540"/>
            <a:ext cx="1714501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858" y="317511"/>
            <a:ext cx="2415388" cy="2426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9292" y="10675404"/>
            <a:ext cx="2879584" cy="2161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8094" y="10962640"/>
            <a:ext cx="1587501" cy="158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karl.laundal@uib.no"/>
          <p:cNvSpPr txBox="1"/>
          <p:nvPr/>
        </p:nvSpPr>
        <p:spPr>
          <a:xfrm>
            <a:off x="111255" y="13137133"/>
            <a:ext cx="3425572" cy="54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/>
            </a:lvl1pPr>
          </a:lstStyle>
          <a:p>
            <a:r>
              <a:t>karl.laundal@uib.no</a:t>
            </a:r>
          </a:p>
        </p:txBody>
      </p:sp>
      <p:sp>
        <p:nvSpPr>
          <p:cNvPr id="147" name="github.com/klaundal/lompe"/>
          <p:cNvSpPr txBox="1"/>
          <p:nvPr/>
        </p:nvSpPr>
        <p:spPr>
          <a:xfrm>
            <a:off x="9335643" y="9537750"/>
            <a:ext cx="5712715" cy="63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0"/>
            </a:lvl1pPr>
          </a:lstStyle>
          <a:p>
            <a:r>
              <a:t>github.com/klaundal/lompe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CB8449-222E-BF6C-8015-7471D0CD5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9566" y="9518161"/>
            <a:ext cx="2712867" cy="37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angle"/>
          <p:cNvSpPr/>
          <p:nvPr/>
        </p:nvSpPr>
        <p:spPr>
          <a:xfrm>
            <a:off x="944447" y="9728430"/>
            <a:ext cx="11566265" cy="2142143"/>
          </a:xfrm>
          <a:prstGeom prst="rect">
            <a:avLst/>
          </a:prstGeom>
          <a:solidFill>
            <a:srgbClr val="C8EDDA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chemeClr val="accent4">
                    <a:hueOff val="366961"/>
                    <a:satOff val="4172"/>
                    <a:lumOff val="11129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0" name="Future development"/>
          <p:cNvSpPr txBox="1">
            <a:spLocks noGrp="1"/>
          </p:cNvSpPr>
          <p:nvPr>
            <p:ph type="title"/>
          </p:nvPr>
        </p:nvSpPr>
        <p:spPr>
          <a:xfrm>
            <a:off x="-3165539" y="239362"/>
            <a:ext cx="21005801" cy="2286001"/>
          </a:xfrm>
          <a:prstGeom prst="rect">
            <a:avLst/>
          </a:prstGeom>
        </p:spPr>
        <p:txBody>
          <a:bodyPr/>
          <a:lstStyle/>
          <a:p>
            <a:r>
              <a:t>Future development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1" name="Lompe is developed as part of two projects, funded by the Norwegian Research Council and by Trond Mohn foundation…"/>
              <p:cNvSpPr txBox="1">
                <a:spLocks noGrp="1"/>
              </p:cNvSpPr>
              <p:nvPr>
                <p:ph type="body" sz="half" idx="1"/>
              </p:nvPr>
            </p:nvSpPr>
            <p:spPr>
              <a:xfrm>
                <a:off x="944447" y="3523969"/>
                <a:ext cx="11094649" cy="948525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393700" indent="-393700" defTabSz="511809">
                  <a:spcBef>
                    <a:spcPts val="3600"/>
                  </a:spcBef>
                  <a:defRPr sz="2976"/>
                </a:pPr>
                <a:r>
                  <a:rPr dirty="0" err="1"/>
                  <a:t>Lompe</a:t>
                </a:r>
                <a:r>
                  <a:rPr dirty="0"/>
                  <a:t> is developed as part of two projects, funded by the Norwegian Research Council and by Trond Mohn foundation</a:t>
                </a:r>
              </a:p>
              <a:p>
                <a:pPr marL="393700" indent="-393700" defTabSz="511809">
                  <a:spcBef>
                    <a:spcPts val="3600"/>
                  </a:spcBef>
                  <a:defRPr sz="2976"/>
                </a:pPr>
                <a:r>
                  <a:rPr dirty="0"/>
                  <a:t>Future planned/possible improvements:</a:t>
                </a:r>
                <a:r>
                  <a:rPr lang="nb-NO" dirty="0"/>
                  <a:t> </a:t>
                </a:r>
                <a:br>
                  <a:rPr lang="nb-NO" dirty="0"/>
                </a:br>
                <a:r>
                  <a:rPr dirty="0"/>
                  <a:t>Stabilize inversion </a:t>
                </a:r>
                <a:r>
                  <a:rPr lang="nb-NO" dirty="0"/>
                  <a:t>in time </a:t>
                </a:r>
                <a:r>
                  <a:rPr dirty="0"/>
                  <a:t>using Kalman filter </a:t>
                </a:r>
                <a:r>
                  <a:rPr dirty="0" err="1"/>
                  <a:t>approac</a:t>
                </a:r>
                <a:r>
                  <a:rPr lang="nb-NO" dirty="0"/>
                  <a:t>h.</a:t>
                </a:r>
                <a:r>
                  <a:rPr dirty="0"/>
                  <a:t> </a:t>
                </a:r>
                <a:br>
                  <a:rPr lang="nb-NO" dirty="0"/>
                </a:br>
                <a:r>
                  <a:rPr dirty="0"/>
                  <a:t>Take into account ground induced currents</a:t>
                </a:r>
                <a:br>
                  <a:rPr lang="nb-NO" dirty="0"/>
                </a:br>
                <a:r>
                  <a:rPr dirty="0"/>
                  <a:t>Take into account induction electric field</a:t>
                </a:r>
                <a:br>
                  <a:rPr lang="nb-NO" dirty="0"/>
                </a:br>
                <a:r>
                  <a:rPr dirty="0"/>
                  <a:t>Take into account inclined magnetic field</a:t>
                </a:r>
                <a:br>
                  <a:rPr lang="nb-NO" dirty="0"/>
                </a:br>
                <a:r>
                  <a:rPr dirty="0"/>
                  <a:t>Better conductance models / co-estimate conductance</a:t>
                </a:r>
                <a:br>
                  <a:rPr lang="nb-NO" dirty="0"/>
                </a:br>
                <a:r>
                  <a:rPr dirty="0"/>
                  <a:t>Improve user-friendliness</a:t>
                </a:r>
              </a:p>
              <a:p>
                <a:pPr marL="393700" indent="-393700" defTabSz="511809">
                  <a:spcBef>
                    <a:spcPts val="3600"/>
                  </a:spcBef>
                  <a:defRPr sz="2976"/>
                </a:pPr>
                <a:r>
                  <a:rPr u="sng" dirty="0"/>
                  <a:t>2D steady state </a:t>
                </a:r>
                <a14:m>
                  <m:oMath xmlns:m="http://schemas.openxmlformats.org/officeDocument/2006/math">
                    <m:r>
                      <a:rPr sz="4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u="sng" dirty="0"/>
                  <a:t> 3D dynamics</a:t>
                </a:r>
                <a:br>
                  <a:rPr u="sng" dirty="0"/>
                </a:br>
                <a:r>
                  <a:rPr sz="3224" b="1" dirty="0"/>
                  <a:t>2 positions as researcher/developer </a:t>
                </a:r>
                <a:r>
                  <a:rPr lang="nb-NO" sz="3224" b="1" dirty="0"/>
                  <a:t>just </a:t>
                </a:r>
                <a:r>
                  <a:rPr sz="3224" b="1" dirty="0"/>
                  <a:t>announced </a:t>
                </a:r>
                <a:br>
                  <a:rPr sz="3100" b="1" dirty="0"/>
                </a:br>
                <a:r>
                  <a:rPr dirty="0"/>
                  <a:t>Funded for 5 years by </a:t>
                </a:r>
                <a:r>
                  <a:rPr lang="nb-NO" dirty="0" err="1"/>
                  <a:t>the</a:t>
                </a:r>
                <a:r>
                  <a:rPr lang="nb-NO" dirty="0"/>
                  <a:t> ERC</a:t>
                </a:r>
                <a:endParaRPr sz="4800" dirty="0"/>
              </a:p>
            </p:txBody>
          </p:sp>
        </mc:Choice>
        <mc:Fallback xmlns="">
          <p:sp>
            <p:nvSpPr>
              <p:cNvPr id="321" name="Lompe is developed as part of two projects, funded by the Norwegian Research Council and by Trond Mohn foundation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944447" y="3523969"/>
                <a:ext cx="11094649" cy="9485250"/>
              </a:xfrm>
              <a:prstGeom prst="rect">
                <a:avLst/>
              </a:prstGeom>
              <a:blipFill>
                <a:blip r:embed="rId3"/>
                <a:stretch>
                  <a:fillRect l="-2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3467" y="7196833"/>
            <a:ext cx="10773243" cy="5873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5114" y="3111220"/>
            <a:ext cx="11246130" cy="404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4025" y="11040228"/>
            <a:ext cx="5596085" cy="222420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Bergen,  Norway"/>
          <p:cNvSpPr txBox="1"/>
          <p:nvPr/>
        </p:nvSpPr>
        <p:spPr>
          <a:xfrm>
            <a:off x="18529490" y="11035475"/>
            <a:ext cx="3123820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Bergen,  Norway</a:t>
            </a:r>
          </a:p>
        </p:txBody>
      </p:sp>
      <p:pic>
        <p:nvPicPr>
          <p:cNvPr id="326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50310" y="7315200"/>
            <a:ext cx="951040" cy="86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Come work with us and make a  new dynamic 3D ionosphere simulation code"/>
          <p:cNvSpPr txBox="1"/>
          <p:nvPr/>
        </p:nvSpPr>
        <p:spPr>
          <a:xfrm>
            <a:off x="13106400" y="7282073"/>
            <a:ext cx="7433844" cy="92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 sz="2700" b="0">
                <a:solidFill>
                  <a:srgbClr val="D5D5D5"/>
                </a:solidFill>
              </a:defRPr>
            </a:pPr>
            <a:r>
              <a:t>Come work with us and make a </a:t>
            </a:r>
            <a:br/>
            <a:r>
              <a:rPr b="1"/>
              <a:t>new dynamic 3D ionosphere simulation code</a:t>
            </a:r>
          </a:p>
        </p:txBody>
      </p:sp>
      <p:sp>
        <p:nvSpPr>
          <p:cNvPr id="328" name="karl.laundal@uib.no"/>
          <p:cNvSpPr txBox="1"/>
          <p:nvPr/>
        </p:nvSpPr>
        <p:spPr>
          <a:xfrm>
            <a:off x="104333" y="13262355"/>
            <a:ext cx="2321815" cy="399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0"/>
            </a:lvl1pPr>
          </a:lstStyle>
          <a:p>
            <a:r>
              <a:t>karl.laundal@uib.no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F554B49-633E-A603-C870-3EF8BC86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901" y="249310"/>
            <a:ext cx="1401276" cy="19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4533-6553-F608-27DC-A12BE83AC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520DC-A0A7-7D7E-72BB-92FF405BA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8063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6BD01-E17F-F23D-32FA-27994AE7F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ADD9E-C991-0909-F3B5-1DC9666157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7405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he gri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grid</a:t>
            </a:r>
          </a:p>
        </p:txBody>
      </p:sp>
      <p:sp>
        <p:nvSpPr>
          <p:cNvPr id="211" name="The LOMPE technique uses Spherical Elementary Current Systems - local basis functions - to represent ionospheric electrodynamics…"/>
          <p:cNvSpPr txBox="1">
            <a:spLocks noGrp="1"/>
          </p:cNvSpPr>
          <p:nvPr>
            <p:ph type="body" sz="half" idx="1"/>
          </p:nvPr>
        </p:nvSpPr>
        <p:spPr>
          <a:xfrm>
            <a:off x="1206500" y="3223679"/>
            <a:ext cx="9713913" cy="9901276"/>
          </a:xfrm>
          <a:prstGeom prst="rect">
            <a:avLst/>
          </a:prstGeom>
        </p:spPr>
        <p:txBody>
          <a:bodyPr/>
          <a:lstStyle/>
          <a:p>
            <a:r>
              <a:t>The LOMPE technique uses Spherical Elementary Current Systems - </a:t>
            </a:r>
            <a:r>
              <a:rPr u="sng"/>
              <a:t>local basis functions</a:t>
            </a:r>
            <a:r>
              <a:t> - to represent ionospheric electrodynamics</a:t>
            </a:r>
          </a:p>
          <a:p>
            <a:r>
              <a:t>The basis functions are placed on a regular grid in cubed sphere coordinates </a:t>
            </a:r>
          </a:p>
          <a:p>
            <a:r>
              <a:t>Flexible spatial resolution</a:t>
            </a:r>
          </a:p>
          <a:p>
            <a:r>
              <a:t>Flexible spatial extent</a:t>
            </a:r>
            <a:br/>
            <a:endParaRPr/>
          </a:p>
        </p:txBody>
      </p:sp>
      <p:pic>
        <p:nvPicPr>
          <p:cNvPr id="212" name="north_america.png" descr="north_americ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2577" y="3205751"/>
            <a:ext cx="12110699" cy="8449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greenland_coast.png" descr="greenland_coa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714" y="684802"/>
            <a:ext cx="3478368" cy="12812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resolute_bay.png" descr="resolute_ba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3667" y="1662254"/>
            <a:ext cx="7680973" cy="112634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E3D.png" descr="E3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3016" y="2693195"/>
            <a:ext cx="9201546" cy="92015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4" animBg="1" advAuto="0"/>
      <p:bldP spid="212" grpId="5" animBg="1" advAuto="0"/>
      <p:bldP spid="213" grpId="2" animBg="1" advAuto="0"/>
      <p:bldP spid="213" grpId="3" animBg="1" advAuto="0"/>
      <p:bldP spid="214" grpId="1" animBg="1" advAuto="0"/>
      <p:bldP spid="215" grpId="6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Example: A “space hurricane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A “space hurricane”</a:t>
            </a:r>
          </a:p>
        </p:txBody>
      </p:sp>
      <p:sp>
        <p:nvSpPr>
          <p:cNvPr id="231" name="SuperMAG, SuperDARN + IMAGE FUV / EUV conductance estimates"/>
          <p:cNvSpPr txBox="1">
            <a:spLocks noGrp="1"/>
          </p:cNvSpPr>
          <p:nvPr>
            <p:ph type="body" sz="quarter" idx="1"/>
          </p:nvPr>
        </p:nvSpPr>
        <p:spPr>
          <a:xfrm>
            <a:off x="1689100" y="2101447"/>
            <a:ext cx="21005800" cy="164275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/>
            </a:lvl1pPr>
          </a:lstStyle>
          <a:p>
            <a:r>
              <a:t>SuperMAG, SuperDARN + IMAGE FUV / EUV conductance estimates</a:t>
            </a:r>
          </a:p>
        </p:txBody>
      </p:sp>
      <p:sp>
        <p:nvSpPr>
          <p:cNvPr id="232" name="See Zhang et al. (2021), Nature communications, for more about “space hurricanes”"/>
          <p:cNvSpPr txBox="1"/>
          <p:nvPr/>
        </p:nvSpPr>
        <p:spPr>
          <a:xfrm>
            <a:off x="1537652" y="12714238"/>
            <a:ext cx="12006264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b="0"/>
            </a:lvl1pPr>
          </a:lstStyle>
          <a:p>
            <a:r>
              <a:t>See Zhang et al. (2021), Nature communications, for more about “space hurricanes”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652679"/>
            <a:ext cx="24142700" cy="8686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Example: A “space hurricane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A “space hurricane”</a:t>
            </a:r>
          </a:p>
        </p:txBody>
      </p:sp>
      <p:sp>
        <p:nvSpPr>
          <p:cNvPr id="238" name="SuperMAG, SuperDARN + IMAGE FUV conductance estimates"/>
          <p:cNvSpPr txBox="1">
            <a:spLocks noGrp="1"/>
          </p:cNvSpPr>
          <p:nvPr>
            <p:ph type="body" sz="quarter" idx="1"/>
          </p:nvPr>
        </p:nvSpPr>
        <p:spPr>
          <a:xfrm>
            <a:off x="1689100" y="2101447"/>
            <a:ext cx="21005800" cy="164275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/>
            </a:lvl1pPr>
          </a:lstStyle>
          <a:p>
            <a:r>
              <a:t>SuperMAG, SuperDARN + IMAGE FUV conductance estimates</a:t>
            </a:r>
          </a:p>
        </p:txBody>
      </p:sp>
      <p:pic>
        <p:nvPicPr>
          <p:cNvPr id="2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2016" y="4359624"/>
            <a:ext cx="13304223" cy="677475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CHAMP trajectory (green line) crossed the analysis region (red square), measuring the magnetic field. This was not included in the inversion…"/>
          <p:cNvSpPr txBox="1"/>
          <p:nvPr/>
        </p:nvSpPr>
        <p:spPr>
          <a:xfrm>
            <a:off x="1510087" y="4156567"/>
            <a:ext cx="7760349" cy="8008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 lnSpcReduction="10000"/>
          </a:bodyPr>
          <a:lstStyle/>
          <a:p>
            <a:pPr marL="571500" indent="-571500" algn="l" defTabSz="742950">
              <a:spcBef>
                <a:spcPts val="5300"/>
              </a:spcBef>
              <a:buSzPct val="125000"/>
              <a:buChar char="•"/>
              <a:defRPr sz="4319" b="0"/>
            </a:pPr>
            <a:r>
              <a:t>CHAMP trajectory (green line) crossed the analysis region (red square), measuring the magnetic field. This was </a:t>
            </a:r>
            <a:r>
              <a:rPr i="1"/>
              <a:t>not</a:t>
            </a:r>
            <a:r>
              <a:t> included in the inversion</a:t>
            </a:r>
          </a:p>
          <a:p>
            <a:pPr marL="571500" indent="-571500" algn="l" defTabSz="742950">
              <a:spcBef>
                <a:spcPts val="5300"/>
              </a:spcBef>
              <a:buSzPct val="125000"/>
              <a:buChar char="•"/>
              <a:defRPr sz="4319" b="0"/>
            </a:pPr>
            <a:r>
              <a:t>Model magnetic field (dashed), based on ground data, matches observed magnetic field (solid) very well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hilda_event_Joule_heating.png" descr="hilda_event_Joule_heati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821" y="1749515"/>
            <a:ext cx="24384001" cy="1312984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Example: A “space hurricane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A “space hurricane”</a:t>
            </a:r>
          </a:p>
        </p:txBody>
      </p:sp>
      <p:sp>
        <p:nvSpPr>
          <p:cNvPr id="246" name="Total Joule heating in analysis region: 418 GW"/>
          <p:cNvSpPr txBox="1">
            <a:spLocks noGrp="1"/>
          </p:cNvSpPr>
          <p:nvPr>
            <p:ph type="body" sz="quarter" idx="1"/>
          </p:nvPr>
        </p:nvSpPr>
        <p:spPr>
          <a:xfrm>
            <a:off x="1689100" y="2101447"/>
            <a:ext cx="21005800" cy="164275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4000"/>
            </a:lvl1pPr>
          </a:lstStyle>
          <a:p>
            <a:r>
              <a:t>Total Joule heating in analysis region: 418 GW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Boundary effec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Boundary effect</a:t>
            </a:r>
          </a:p>
        </p:txBody>
      </p:sp>
      <p:sp>
        <p:nvSpPr>
          <p:cNvPr id="345" name="What happens if the input data is a uniform flow field across the entire grid?"/>
          <p:cNvSpPr txBox="1">
            <a:spLocks noGrp="1"/>
          </p:cNvSpPr>
          <p:nvPr>
            <p:ph type="body" sz="quarter" idx="1"/>
          </p:nvPr>
        </p:nvSpPr>
        <p:spPr>
          <a:xfrm>
            <a:off x="1367366" y="2908395"/>
            <a:ext cx="21005801" cy="125051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What happens if the input data is a uniform flow field across the entire grid?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566" y="4927600"/>
            <a:ext cx="15671801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ocal Mapping of Polar Electrodynamics (Lompe)"/>
          <p:cNvSpPr txBox="1">
            <a:spLocks noGrp="1"/>
          </p:cNvSpPr>
          <p:nvPr>
            <p:ph type="title"/>
          </p:nvPr>
        </p:nvSpPr>
        <p:spPr>
          <a:xfrm>
            <a:off x="1689100" y="0"/>
            <a:ext cx="21005800" cy="2286000"/>
          </a:xfrm>
          <a:prstGeom prst="rect">
            <a:avLst/>
          </a:prstGeom>
        </p:spPr>
        <p:txBody>
          <a:bodyPr>
            <a:normAutofit/>
          </a:bodyPr>
          <a:lstStyle>
            <a:lvl1pPr defTabSz="528319">
              <a:defRPr sz="7168"/>
            </a:lvl1pPr>
          </a:lstStyle>
          <a:p>
            <a:r>
              <a:rPr lang="en-GB" sz="8800" dirty="0"/>
              <a:t>Swarm is not alone</a:t>
            </a:r>
            <a:endParaRPr sz="8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4AD914-9C23-B6A5-2996-A54D6943FE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934027" y="2641600"/>
                <a:ext cx="11257973" cy="9296400"/>
              </a:xfrm>
            </p:spPr>
            <p:txBody>
              <a:bodyPr/>
              <a:lstStyle/>
              <a:p>
                <a:r>
                  <a:rPr lang="en-US" u="sng" dirty="0"/>
                  <a:t>The figure shows </a:t>
                </a:r>
                <a:r>
                  <a:rPr lang="en-US" b="1" u="sng" dirty="0"/>
                  <a:t>4 min</a:t>
                </a:r>
                <a:r>
                  <a:rPr lang="en-US" u="sng" dirty="0"/>
                  <a:t> of data from</a:t>
                </a:r>
                <a:br>
                  <a:rPr lang="en-US" dirty="0"/>
                </a:br>
                <a:r>
                  <a:rPr lang="en-US" dirty="0"/>
                  <a:t>Swarm bravo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(red)</a:t>
                </a:r>
                <a:br>
                  <a:rPr lang="en-US" dirty="0"/>
                </a:br>
                <a:r>
                  <a:rPr lang="en-US" dirty="0"/>
                  <a:t>Iridium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b-NO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(blue)</a:t>
                </a:r>
                <a:br>
                  <a:rPr lang="en-US" dirty="0">
                    <a:solidFill>
                      <a:schemeClr val="accent1"/>
                    </a:solidFill>
                  </a:rPr>
                </a:br>
                <a:r>
                  <a:rPr lang="en-US" dirty="0"/>
                  <a:t>Ground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b-NO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(orange)</a:t>
                </a:r>
                <a:br>
                  <a:rPr lang="en-US" dirty="0">
                    <a:solidFill>
                      <a:schemeClr val="accent5"/>
                    </a:solidFill>
                  </a:rPr>
                </a:br>
                <a:r>
                  <a:rPr lang="en-US" dirty="0"/>
                  <a:t>SuperDARN </a:t>
                </a:r>
                <a14:m>
                  <m:oMath xmlns:m="http://schemas.openxmlformats.org/officeDocument/2006/math">
                    <m:r>
                      <a:rPr lang="nb-NO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nb-NO" b="0" i="1" baseline="-25000" dirty="0" smtClean="0">
                        <a:latin typeface="Cambria Math" panose="02040503050406030204" pitchFamily="18" charset="0"/>
                      </a:rPr>
                      <m:t>𝑙𝑜𝑠</m:t>
                    </m:r>
                  </m:oMath>
                </a14:m>
                <a:r>
                  <a:rPr lang="en-US" dirty="0"/>
                  <a:t> locations </a:t>
                </a:r>
                <a:r>
                  <a:rPr lang="en-US" dirty="0">
                    <a:solidFill>
                      <a:schemeClr val="accent3"/>
                    </a:solidFill>
                  </a:rPr>
                  <a:t>(green)</a:t>
                </a:r>
              </a:p>
              <a:p>
                <a:r>
                  <a:rPr lang="en-US" dirty="0"/>
                  <a:t>How can we get the most out of all these different data sets?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4AD914-9C23-B6A5-2996-A54D6943FE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34027" y="2641600"/>
                <a:ext cx="11257973" cy="9296400"/>
              </a:xfrm>
              <a:blipFill>
                <a:blip r:embed="rId3"/>
                <a:stretch>
                  <a:fillRect l="-3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208F6E2-CEF2-FA94-8C6F-55BAA86DA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8708" y="509154"/>
            <a:ext cx="14577291" cy="1457729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80CA830-4448-1EAC-871E-91CB3B14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901" y="249310"/>
            <a:ext cx="1401276" cy="19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14E5AFA-982B-1F04-FF33-6D3E8636C2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060" y="2153855"/>
            <a:ext cx="16316940" cy="11206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CEFD7-F368-078D-EA47-412067C7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Local Mapping of Polar Ionospheric Electrodynamics</a:t>
            </a:r>
            <a:br>
              <a:rPr lang="en-US" sz="6600" dirty="0"/>
            </a:br>
            <a:r>
              <a:rPr lang="en-US" sz="6600" dirty="0"/>
              <a:t>(</a:t>
            </a:r>
            <a:r>
              <a:rPr lang="en-US" sz="6600" dirty="0" err="1"/>
              <a:t>Lompe</a:t>
            </a:r>
            <a:r>
              <a:rPr lang="en-US" sz="6600" dirty="0"/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522046B-AC78-A857-AEE1-5CB41E0B927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79231" y="2832411"/>
                <a:ext cx="7749648" cy="9813072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b="1" u="sng" dirty="0"/>
                  <a:t>Example</a:t>
                </a:r>
                <a:br>
                  <a:rPr lang="en-US" b="1" u="sng" dirty="0"/>
                </a:br>
                <a:br>
                  <a:rPr lang="en-US" dirty="0"/>
                </a:br>
                <a:r>
                  <a:rPr lang="en-US" dirty="0"/>
                  <a:t>DMSP SSUSI UV scans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dirty="0"/>
                  <a:t>auroral conductance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DMSP convection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Swarm A, B, C  magnetic field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SuperDARN line-of-sight convection data</a:t>
                </a:r>
                <a:br>
                  <a:rPr lang="en-US" dirty="0"/>
                </a:br>
                <a:br>
                  <a:rPr lang="en-US" dirty="0"/>
                </a:br>
                <a:r>
                  <a:rPr lang="en-US" dirty="0"/>
                  <a:t>Iridium magnetic field data</a:t>
                </a:r>
              </a:p>
              <a:p>
                <a:pPr marL="0" indent="0">
                  <a:buNone/>
                </a:pPr>
                <a:r>
                  <a:rPr lang="en-US" dirty="0"/>
                  <a:t>Ground magnetic field measurements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522046B-AC78-A857-AEE1-5CB41E0B92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79231" y="2832411"/>
                <a:ext cx="7749648" cy="9813072"/>
              </a:xfrm>
              <a:blipFill>
                <a:blip r:embed="rId3"/>
                <a:stretch>
                  <a:fillRect l="-3764" r="-16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>
            <a:extLst>
              <a:ext uri="{FF2B5EF4-FFF2-40B4-BE49-F238E27FC236}">
                <a16:creationId xmlns:a16="http://schemas.microsoft.com/office/drawing/2014/main" id="{F991E184-671D-0EC5-83D8-D94A124B3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901" y="249310"/>
            <a:ext cx="1401276" cy="19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48100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Ionospheric Ohm’s la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Ionospheric Ohm’s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Equation"/>
              <p:cNvSpPr txBox="1"/>
              <p:nvPr/>
            </p:nvSpPr>
            <p:spPr>
              <a:xfrm>
                <a:off x="4496427" y="5050203"/>
                <a:ext cx="14942237" cy="15850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l" defTabSz="914400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0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sz="10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10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0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sz="10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sz="10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sz="10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sz="10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10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sz="10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r>
                        <a:rPr sz="10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sz="10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10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sz="10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sz="103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sz="10300" dirty="0"/>
              </a:p>
            </p:txBody>
          </p:sp>
        </mc:Choice>
        <mc:Fallback xmlns="">
          <p:sp>
            <p:nvSpPr>
              <p:cNvPr id="17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427" y="5050203"/>
                <a:ext cx="14942237" cy="1585049"/>
              </a:xfrm>
              <a:prstGeom prst="rect">
                <a:avLst/>
              </a:prstGeom>
              <a:blipFill>
                <a:blip r:embed="rId3"/>
                <a:stretch>
                  <a:fillRect b="-35714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6" name="Group"/>
          <p:cNvGrpSpPr/>
          <p:nvPr/>
        </p:nvGrpSpPr>
        <p:grpSpPr>
          <a:xfrm>
            <a:off x="9522704" y="3205790"/>
            <a:ext cx="7001935" cy="3373918"/>
            <a:chOff x="0" y="-126507"/>
            <a:chExt cx="7001934" cy="33739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Equation"/>
                <p:cNvSpPr txBox="1"/>
                <p:nvPr/>
              </p:nvSpPr>
              <p:spPr>
                <a:xfrm>
                  <a:off x="1584895" y="-126507"/>
                  <a:ext cx="4510505" cy="6320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71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𝐄</m:t>
                        </m:r>
                        <m:r>
                          <a:rPr sz="71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sz="71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  <m:r>
                          <a:rPr sz="71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sz="7100" i="1">
                            <a:solidFill>
                              <a:srgbClr val="ED220B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</m:oMath>
                    </m:oMathPara>
                  </a14:m>
                  <a:endParaRPr sz="7100" dirty="0">
                    <a:solidFill>
                      <a:srgbClr val="EE220C"/>
                    </a:solidFill>
                  </a:endParaRPr>
                </a:p>
              </p:txBody>
            </p:sp>
          </mc:Choice>
          <mc:Fallback xmlns="">
            <p:sp>
              <p:nvSpPr>
                <p:cNvPr id="17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4895" y="-126507"/>
                  <a:ext cx="4510505" cy="632092"/>
                </a:xfrm>
                <a:prstGeom prst="rect">
                  <a:avLst/>
                </a:prstGeom>
                <a:blipFill>
                  <a:blip r:embed="rId4"/>
                  <a:stretch>
                    <a:fillRect l="-2247" r="-2247" b="-84314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2" name="Circle"/>
            <p:cNvSpPr/>
            <p:nvPr/>
          </p:nvSpPr>
          <p:spPr>
            <a:xfrm>
              <a:off x="0" y="1977409"/>
              <a:ext cx="1270000" cy="1270001"/>
            </a:xfrm>
            <a:prstGeom prst="ellipse">
              <a:avLst/>
            </a:prstGeom>
            <a:noFill/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3" name="Circle"/>
            <p:cNvSpPr/>
            <p:nvPr/>
          </p:nvSpPr>
          <p:spPr>
            <a:xfrm>
              <a:off x="5731933" y="1977409"/>
              <a:ext cx="1270001" cy="1270001"/>
            </a:xfrm>
            <a:prstGeom prst="ellipse">
              <a:avLst/>
            </a:prstGeom>
            <a:noFill/>
            <a:ln w="508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4" name="Line"/>
            <p:cNvSpPr/>
            <p:nvPr/>
          </p:nvSpPr>
          <p:spPr>
            <a:xfrm flipV="1">
              <a:off x="1015999" y="799087"/>
              <a:ext cx="1270001" cy="1270001"/>
            </a:xfrm>
            <a:prstGeom prst="line">
              <a:avLst/>
            </a:prstGeom>
            <a:noFill/>
            <a:ln w="762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75" name="Line"/>
            <p:cNvSpPr/>
            <p:nvPr/>
          </p:nvSpPr>
          <p:spPr>
            <a:xfrm flipH="1" flipV="1">
              <a:off x="4631266" y="951487"/>
              <a:ext cx="1270001" cy="1270001"/>
            </a:xfrm>
            <a:prstGeom prst="line">
              <a:avLst/>
            </a:prstGeom>
            <a:noFill/>
            <a:ln w="76200" cap="flat">
              <a:solidFill>
                <a:schemeClr val="accent5">
                  <a:hueOff val="-82419"/>
                  <a:satOff val="-9513"/>
                  <a:lumOff val="-16343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80" name="Group"/>
          <p:cNvGrpSpPr/>
          <p:nvPr/>
        </p:nvGrpSpPr>
        <p:grpSpPr>
          <a:xfrm>
            <a:off x="2268021" y="5309706"/>
            <a:ext cx="4943283" cy="4278957"/>
            <a:chOff x="0" y="0"/>
            <a:chExt cx="4943282" cy="427895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7" name="Equation"/>
                <p:cNvSpPr txBox="1"/>
                <p:nvPr/>
              </p:nvSpPr>
              <p:spPr>
                <a:xfrm rot="19360906">
                  <a:off x="-202165" y="2549288"/>
                  <a:ext cx="3840619" cy="6299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algn="l" defTabSz="914400" latinLnBrk="1">
                    <a:defRPr sz="1800" b="0"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sz="5300" i="1">
                            <a:solidFill>
                              <a:srgbClr val="98185E"/>
                            </a:solidFill>
                            <a:latin typeface="Cambria Math" panose="02040503050406030204" pitchFamily="18" charset="0"/>
                          </a:rPr>
                          <m:t>𝛻</m:t>
                        </m:r>
                        <m:r>
                          <a:rPr sz="5300" i="1">
                            <a:solidFill>
                              <a:srgbClr val="98185E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sz="5300" i="1">
                            <a:solidFill>
                              <a:srgbClr val="98185E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sz="5300" i="1">
                            <a:solidFill>
                              <a:srgbClr val="98185E"/>
                            </a:solidFill>
                            <a:latin typeface="Cambria Math" panose="02040503050406030204" pitchFamily="18" charset="0"/>
                          </a:rPr>
                          <m:t>𝐁</m:t>
                        </m:r>
                        <m:r>
                          <a:rPr sz="5300" i="1">
                            <a:solidFill>
                              <a:srgbClr val="98185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sz="5300" i="1">
                                <a:solidFill>
                                  <a:srgbClr val="98185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5300" i="1">
                                <a:solidFill>
                                  <a:srgbClr val="98185E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sz="5300" i="1">
                                <a:solidFill>
                                  <a:srgbClr val="98185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sz="5300" i="1">
                            <a:solidFill>
                              <a:srgbClr val="98185E"/>
                            </a:solidFill>
                            <a:latin typeface="Cambria Math" panose="02040503050406030204" pitchFamily="18" charset="0"/>
                          </a:rPr>
                          <m:t>𝐉</m:t>
                        </m:r>
                      </m:oMath>
                    </m:oMathPara>
                  </a14:m>
                  <a:endParaRPr sz="5300">
                    <a:solidFill>
                      <a:srgbClr val="99195E"/>
                    </a:solidFill>
                  </a:endParaRPr>
                </a:p>
              </p:txBody>
            </p:sp>
          </mc:Choice>
          <mc:Fallback xmlns="">
            <p:sp>
              <p:nvSpPr>
                <p:cNvPr id="177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360906">
                  <a:off x="-202165" y="2549288"/>
                  <a:ext cx="3840619" cy="629982"/>
                </a:xfrm>
                <a:prstGeom prst="rect">
                  <a:avLst/>
                </a:prstGeom>
                <a:blipFill>
                  <a:blip r:embed="rId5"/>
                  <a:stretch>
                    <a:fillRect l="-368" t="-889" r="-11029" b="-8889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8" name="Circle"/>
            <p:cNvSpPr/>
            <p:nvPr/>
          </p:nvSpPr>
          <p:spPr>
            <a:xfrm>
              <a:off x="3673281" y="0"/>
              <a:ext cx="1270001" cy="1270000"/>
            </a:xfrm>
            <a:prstGeom prst="ellipse">
              <a:avLst/>
            </a:prstGeom>
            <a:noFill/>
            <a:ln w="50800" cap="flat">
              <a:solidFill>
                <a:schemeClr val="accent6">
                  <a:hueOff val="-146070"/>
                  <a:satOff val="-10048"/>
                  <a:lumOff val="-30626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79" name="Line"/>
            <p:cNvSpPr/>
            <p:nvPr/>
          </p:nvSpPr>
          <p:spPr>
            <a:xfrm flipV="1">
              <a:off x="3367963" y="1066800"/>
              <a:ext cx="466186" cy="466186"/>
            </a:xfrm>
            <a:prstGeom prst="line">
              <a:avLst/>
            </a:prstGeom>
            <a:noFill/>
            <a:ln w="76200" cap="flat">
              <a:solidFill>
                <a:schemeClr val="accent6">
                  <a:hueOff val="-146070"/>
                  <a:satOff val="-10048"/>
                  <a:lumOff val="-30626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86" name="Group"/>
          <p:cNvGrpSpPr/>
          <p:nvPr/>
        </p:nvGrpSpPr>
        <p:grpSpPr>
          <a:xfrm>
            <a:off x="8278018" y="5288568"/>
            <a:ext cx="4758268" cy="2898235"/>
            <a:chOff x="0" y="0"/>
            <a:chExt cx="4758266" cy="2898233"/>
          </a:xfrm>
        </p:grpSpPr>
        <p:sp>
          <p:nvSpPr>
            <p:cNvPr id="181" name="Conductances"/>
            <p:cNvSpPr txBox="1"/>
            <p:nvPr/>
          </p:nvSpPr>
          <p:spPr>
            <a:xfrm rot="21600000">
              <a:off x="894177" y="2288458"/>
              <a:ext cx="3105380" cy="609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4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</a:defRPr>
              </a:lvl1pPr>
            </a:lstStyle>
            <a:p>
              <a:r>
                <a:t>Conductances</a:t>
              </a:r>
            </a:p>
          </p:txBody>
        </p:sp>
        <p:sp>
          <p:nvSpPr>
            <p:cNvPr id="182" name="Circle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noFill/>
            <a:ln w="508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3" name="Circle"/>
            <p:cNvSpPr/>
            <p:nvPr/>
          </p:nvSpPr>
          <p:spPr>
            <a:xfrm>
              <a:off x="3488266" y="0"/>
              <a:ext cx="1270001" cy="1270000"/>
            </a:xfrm>
            <a:prstGeom prst="ellipse">
              <a:avLst/>
            </a:prstGeom>
            <a:noFill/>
            <a:ln w="508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84" name="Line"/>
            <p:cNvSpPr/>
            <p:nvPr/>
          </p:nvSpPr>
          <p:spPr>
            <a:xfrm flipH="1" flipV="1">
              <a:off x="588177" y="1253066"/>
              <a:ext cx="795867" cy="1126235"/>
            </a:xfrm>
            <a:prstGeom prst="line">
              <a:avLst/>
            </a:prstGeom>
            <a:noFill/>
            <a:ln w="635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85" name="Line"/>
            <p:cNvSpPr/>
            <p:nvPr/>
          </p:nvSpPr>
          <p:spPr>
            <a:xfrm flipV="1">
              <a:off x="3384641" y="1278466"/>
              <a:ext cx="795868" cy="1126235"/>
            </a:xfrm>
            <a:prstGeom prst="line">
              <a:avLst/>
            </a:prstGeom>
            <a:noFill/>
            <a:ln w="635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96" name="Group"/>
          <p:cNvGrpSpPr/>
          <p:nvPr/>
        </p:nvGrpSpPr>
        <p:grpSpPr>
          <a:xfrm>
            <a:off x="13346796" y="3055342"/>
            <a:ext cx="6578701" cy="5253300"/>
            <a:chOff x="0" y="0"/>
            <a:chExt cx="6578699" cy="5253298"/>
          </a:xfrm>
        </p:grpSpPr>
        <p:sp>
          <p:nvSpPr>
            <p:cNvPr id="188" name="Line"/>
            <p:cNvSpPr/>
            <p:nvPr/>
          </p:nvSpPr>
          <p:spPr>
            <a:xfrm flipV="1">
              <a:off x="3416557" y="3503723"/>
              <a:ext cx="759376" cy="1127895"/>
            </a:xfrm>
            <a:prstGeom prst="line">
              <a:avLst/>
            </a:prstGeom>
            <a:noFill/>
            <a:ln w="76200" cap="flat">
              <a:solidFill>
                <a:schemeClr val="accent6">
                  <a:satOff val="18029"/>
                  <a:lumOff val="1206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195" name="Group"/>
            <p:cNvGrpSpPr/>
            <p:nvPr/>
          </p:nvGrpSpPr>
          <p:grpSpPr>
            <a:xfrm>
              <a:off x="-1" y="0"/>
              <a:ext cx="6578701" cy="5253299"/>
              <a:chOff x="0" y="0"/>
              <a:chExt cx="6578699" cy="5253298"/>
            </a:xfrm>
          </p:grpSpPr>
          <p:sp>
            <p:nvSpPr>
              <p:cNvPr id="189" name="Main magnetic field (IGRF)"/>
              <p:cNvSpPr txBox="1"/>
              <p:nvPr/>
            </p:nvSpPr>
            <p:spPr>
              <a:xfrm>
                <a:off x="1013788" y="4643524"/>
                <a:ext cx="5564912" cy="60977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3400">
                    <a:solidFill>
                      <a:schemeClr val="accent6">
                        <a:satOff val="18029"/>
                        <a:lumOff val="12067"/>
                      </a:schemeClr>
                    </a:solidFill>
                  </a:defRPr>
                </a:lvl1pPr>
              </a:lstStyle>
              <a:p>
                <a:r>
                  <a:rPr dirty="0"/>
                  <a:t>Main magnetic field (IGRF)</a:t>
                </a:r>
              </a:p>
            </p:txBody>
          </p:sp>
          <p:sp>
            <p:nvSpPr>
              <p:cNvPr id="190" name="Circle"/>
              <p:cNvSpPr/>
              <p:nvPr/>
            </p:nvSpPr>
            <p:spPr>
              <a:xfrm>
                <a:off x="0" y="2247561"/>
                <a:ext cx="1270000" cy="1270001"/>
              </a:xfrm>
              <a:prstGeom prst="ellipse">
                <a:avLst/>
              </a:prstGeom>
              <a:noFill/>
              <a:ln w="63500" cap="flat">
                <a:solidFill>
                  <a:schemeClr val="accent6">
                    <a:satOff val="18029"/>
                    <a:lumOff val="1206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91" name="Circle"/>
              <p:cNvSpPr/>
              <p:nvPr/>
            </p:nvSpPr>
            <p:spPr>
              <a:xfrm>
                <a:off x="3531091" y="2247561"/>
                <a:ext cx="1270001" cy="1270001"/>
              </a:xfrm>
              <a:prstGeom prst="ellipse">
                <a:avLst/>
              </a:prstGeom>
              <a:noFill/>
              <a:ln w="63500" cap="flat">
                <a:solidFill>
                  <a:schemeClr val="accent6">
                    <a:satOff val="18029"/>
                    <a:lumOff val="1206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92" name="Line"/>
              <p:cNvSpPr/>
              <p:nvPr/>
            </p:nvSpPr>
            <p:spPr>
              <a:xfrm flipH="1" flipV="1">
                <a:off x="621019" y="3503723"/>
                <a:ext cx="759376" cy="1127895"/>
              </a:xfrm>
              <a:prstGeom prst="line">
                <a:avLst/>
              </a:prstGeom>
              <a:noFill/>
              <a:ln w="76200" cap="flat">
                <a:solidFill>
                  <a:schemeClr val="accent6">
                    <a:satOff val="18029"/>
                    <a:lumOff val="1206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Circle"/>
              <p:cNvSpPr/>
              <p:nvPr/>
            </p:nvSpPr>
            <p:spPr>
              <a:xfrm>
                <a:off x="1349951" y="0"/>
                <a:ext cx="1270001" cy="1270000"/>
              </a:xfrm>
              <a:prstGeom prst="ellipse">
                <a:avLst/>
              </a:prstGeom>
              <a:noFill/>
              <a:ln w="63500" cap="flat">
                <a:solidFill>
                  <a:schemeClr val="accent6">
                    <a:satOff val="18029"/>
                    <a:lumOff val="1206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197" name="Connection Line"/>
              <p:cNvSpPr/>
              <p:nvPr/>
            </p:nvSpPr>
            <p:spPr>
              <a:xfrm>
                <a:off x="2634775" y="583710"/>
                <a:ext cx="3366440" cy="39366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4216" y="2666"/>
                      <a:pt x="21416" y="9866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chemeClr val="accent6">
                    <a:satOff val="18029"/>
                    <a:lumOff val="12067"/>
                  </a:schemeClr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14C6D1-D127-7477-625B-555B5F9FE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3809" y="10175751"/>
            <a:ext cx="21181735" cy="21851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334F39-DFC6-89F2-E0BF-47076648CE69}"/>
              </a:ext>
            </a:extLst>
          </p:cNvPr>
          <p:cNvSpPr txBox="1"/>
          <p:nvPr/>
        </p:nvSpPr>
        <p:spPr>
          <a:xfrm>
            <a:off x="-184385" y="12967073"/>
            <a:ext cx="21954178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b="0" dirty="0"/>
              <a:t>See Laundal et al. (2022) - JGR Space Physics </a:t>
            </a:r>
            <a:r>
              <a:rPr lang="en-GB" b="0" u="sng" dirty="0">
                <a:hlinkClick r:id="rId7"/>
              </a:rPr>
              <a:t>doi.org/10.1029/2022JA030356</a:t>
            </a:r>
            <a:r>
              <a:rPr lang="en-GB" b="0" dirty="0"/>
              <a:t> for all details on the </a:t>
            </a:r>
            <a:r>
              <a:rPr lang="en-GB" b="0" dirty="0" err="1"/>
              <a:t>Lompe</a:t>
            </a:r>
            <a:r>
              <a:rPr lang="en-GB" b="0" dirty="0"/>
              <a:t> formulation</a:t>
            </a:r>
            <a:endParaRPr lang="en-US" b="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6667BC3-21EC-5262-0508-D54328BE1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901" y="249310"/>
            <a:ext cx="1401276" cy="19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2" animBg="1" advAuto="0"/>
      <p:bldP spid="180" grpId="1" animBg="1" advAuto="0"/>
      <p:bldP spid="186" grpId="3" animBg="1" advAuto="0"/>
      <p:bldP spid="196" grpId="4" animBg="1" advAuto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he Lompe concept"/>
          <p:cNvSpPr txBox="1">
            <a:spLocks noGrp="1"/>
          </p:cNvSpPr>
          <p:nvPr>
            <p:ph type="title"/>
          </p:nvPr>
        </p:nvSpPr>
        <p:spPr>
          <a:xfrm>
            <a:off x="-5612035" y="355600"/>
            <a:ext cx="21005801" cy="2286000"/>
          </a:xfrm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r>
              <a:t>The Lompe concept</a:t>
            </a:r>
          </a:p>
        </p:txBody>
      </p:sp>
      <p:sp>
        <p:nvSpPr>
          <p:cNvPr id="218" name="Assumptions:…"/>
          <p:cNvSpPr txBox="1">
            <a:spLocks noGrp="1"/>
          </p:cNvSpPr>
          <p:nvPr>
            <p:ph type="body" sz="half" idx="1"/>
          </p:nvPr>
        </p:nvSpPr>
        <p:spPr>
          <a:xfrm>
            <a:off x="1689100" y="2531722"/>
            <a:ext cx="7266641" cy="1075550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1000" indent="-381000" defTabSz="495300">
              <a:spcBef>
                <a:spcPts val="3500"/>
              </a:spcBef>
              <a:defRPr sz="2880"/>
            </a:pPr>
            <a:r>
              <a:rPr sz="4400" b="1" dirty="0"/>
              <a:t>Input</a:t>
            </a:r>
            <a:r>
              <a:rPr sz="4400" dirty="0"/>
              <a:t>: Any combination of</a:t>
            </a:r>
          </a:p>
          <a:p>
            <a:pPr marL="762000" lvl="1" indent="-381000" defTabSz="495300">
              <a:spcBef>
                <a:spcPts val="3500"/>
              </a:spcBef>
              <a:defRPr sz="2880"/>
            </a:pPr>
            <a:r>
              <a:rPr sz="4400" dirty="0"/>
              <a:t>Ground magnetic field</a:t>
            </a:r>
          </a:p>
          <a:p>
            <a:pPr marL="762000" lvl="1" indent="-381000" defTabSz="495300">
              <a:spcBef>
                <a:spcPts val="3500"/>
              </a:spcBef>
              <a:defRPr sz="2880"/>
            </a:pPr>
            <a:r>
              <a:rPr sz="4400" dirty="0"/>
              <a:t>Space magnetic field</a:t>
            </a:r>
          </a:p>
          <a:p>
            <a:pPr marL="762000" lvl="1" indent="-381000" defTabSz="495300">
              <a:spcBef>
                <a:spcPts val="3500"/>
              </a:spcBef>
              <a:defRPr sz="2880"/>
            </a:pPr>
            <a:r>
              <a:rPr sz="4400" dirty="0"/>
              <a:t>F-region plasma velocities</a:t>
            </a:r>
          </a:p>
          <a:p>
            <a:pPr marL="762000" lvl="1" indent="-381000" defTabSz="495300">
              <a:spcBef>
                <a:spcPts val="3500"/>
              </a:spcBef>
              <a:defRPr sz="2880"/>
            </a:pPr>
            <a:r>
              <a:rPr sz="4400" dirty="0"/>
              <a:t>Ionospheric electric field</a:t>
            </a:r>
          </a:p>
          <a:p>
            <a:pPr marL="762000" lvl="1" indent="-381000" defTabSz="495300">
              <a:spcBef>
                <a:spcPts val="3500"/>
              </a:spcBef>
              <a:defRPr sz="2880"/>
            </a:pPr>
            <a:r>
              <a:rPr sz="4400" dirty="0"/>
              <a:t>Field-aligned currents</a:t>
            </a:r>
          </a:p>
          <a:p>
            <a:pPr marL="381000" indent="-381000" defTabSz="495300">
              <a:spcBef>
                <a:spcPts val="3500"/>
              </a:spcBef>
              <a:defRPr sz="2880"/>
            </a:pPr>
            <a:r>
              <a:rPr sz="4400" b="1" dirty="0"/>
              <a:t>Output</a:t>
            </a:r>
            <a:r>
              <a:rPr sz="4400" dirty="0"/>
              <a:t>:</a:t>
            </a:r>
          </a:p>
          <a:p>
            <a:pPr marL="762000" lvl="1" indent="-381000" defTabSz="495300">
              <a:spcBef>
                <a:spcPts val="3500"/>
              </a:spcBef>
              <a:defRPr sz="2880"/>
            </a:pPr>
            <a:r>
              <a:rPr sz="4400" dirty="0"/>
              <a:t>All of the above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698" y="438201"/>
            <a:ext cx="13898678" cy="1331295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7AF637C9-EF7C-2623-6B2D-1B9E5EC06D74}"/>
              </a:ext>
            </a:extLst>
          </p:cNvPr>
          <p:cNvSpPr/>
          <p:nvPr/>
        </p:nvSpPr>
        <p:spPr>
          <a:xfrm>
            <a:off x="13173857" y="2724201"/>
            <a:ext cx="1446682" cy="1436016"/>
          </a:xfrm>
          <a:prstGeom prst="frame">
            <a:avLst>
              <a:gd name="adj1" fmla="val 6218"/>
            </a:avLst>
          </a:prstGeom>
          <a:solidFill>
            <a:schemeClr val="accent1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9BCE831E-0622-9426-6C5B-B784806BA015}"/>
              </a:ext>
            </a:extLst>
          </p:cNvPr>
          <p:cNvSpPr/>
          <p:nvPr/>
        </p:nvSpPr>
        <p:spPr>
          <a:xfrm>
            <a:off x="11692329" y="1169008"/>
            <a:ext cx="1446682" cy="1436016"/>
          </a:xfrm>
          <a:prstGeom prst="frame">
            <a:avLst>
              <a:gd name="adj1" fmla="val 6218"/>
            </a:avLst>
          </a:prstGeom>
          <a:solidFill>
            <a:schemeClr val="accent1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2DC9FB03-5F53-78F0-AF6C-A26F94E05B64}"/>
              </a:ext>
            </a:extLst>
          </p:cNvPr>
          <p:cNvSpPr/>
          <p:nvPr/>
        </p:nvSpPr>
        <p:spPr>
          <a:xfrm>
            <a:off x="14661281" y="4284777"/>
            <a:ext cx="1446682" cy="1436016"/>
          </a:xfrm>
          <a:prstGeom prst="frame">
            <a:avLst>
              <a:gd name="adj1" fmla="val 6218"/>
            </a:avLst>
          </a:prstGeom>
          <a:solidFill>
            <a:schemeClr val="accent1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979E5DEA-FC18-D7E7-97AA-BC92FD8D3B15}"/>
              </a:ext>
            </a:extLst>
          </p:cNvPr>
          <p:cNvSpPr/>
          <p:nvPr/>
        </p:nvSpPr>
        <p:spPr>
          <a:xfrm>
            <a:off x="17598635" y="7375859"/>
            <a:ext cx="1446682" cy="1436016"/>
          </a:xfrm>
          <a:prstGeom prst="frame">
            <a:avLst>
              <a:gd name="adj1" fmla="val 6218"/>
            </a:avLst>
          </a:prstGeom>
          <a:solidFill>
            <a:schemeClr val="accent1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323F679E-CA23-3ABF-C345-5E25161AB174}"/>
              </a:ext>
            </a:extLst>
          </p:cNvPr>
          <p:cNvSpPr/>
          <p:nvPr/>
        </p:nvSpPr>
        <p:spPr>
          <a:xfrm>
            <a:off x="16117107" y="5820666"/>
            <a:ext cx="1446682" cy="1436016"/>
          </a:xfrm>
          <a:prstGeom prst="frame">
            <a:avLst>
              <a:gd name="adj1" fmla="val 6218"/>
            </a:avLst>
          </a:prstGeom>
          <a:solidFill>
            <a:schemeClr val="accent1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85C361C2-89E0-ED11-9E35-F1AD6E63CBEE}"/>
              </a:ext>
            </a:extLst>
          </p:cNvPr>
          <p:cNvSpPr/>
          <p:nvPr/>
        </p:nvSpPr>
        <p:spPr>
          <a:xfrm>
            <a:off x="19086059" y="8936435"/>
            <a:ext cx="1446682" cy="1436016"/>
          </a:xfrm>
          <a:prstGeom prst="frame">
            <a:avLst>
              <a:gd name="adj1" fmla="val 6218"/>
            </a:avLst>
          </a:prstGeom>
          <a:solidFill>
            <a:schemeClr val="accent1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70FC5C2A-1B93-0A16-B99C-6573222ECCC6}"/>
              </a:ext>
            </a:extLst>
          </p:cNvPr>
          <p:cNvSpPr/>
          <p:nvPr/>
        </p:nvSpPr>
        <p:spPr>
          <a:xfrm>
            <a:off x="20551029" y="10481212"/>
            <a:ext cx="1446682" cy="1436016"/>
          </a:xfrm>
          <a:prstGeom prst="frame">
            <a:avLst>
              <a:gd name="adj1" fmla="val 6218"/>
            </a:avLst>
          </a:prstGeom>
          <a:solidFill>
            <a:schemeClr val="accent1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AD837F2-D682-3F0C-2945-ED29EDFD21C1}"/>
              </a:ext>
            </a:extLst>
          </p:cNvPr>
          <p:cNvSpPr/>
          <p:nvPr/>
        </p:nvSpPr>
        <p:spPr>
          <a:xfrm>
            <a:off x="22038453" y="12041788"/>
            <a:ext cx="1446682" cy="1436016"/>
          </a:xfrm>
          <a:prstGeom prst="frame">
            <a:avLst>
              <a:gd name="adj1" fmla="val 6218"/>
            </a:avLst>
          </a:prstGeom>
          <a:solidFill>
            <a:schemeClr val="accent1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F6C7418B-D17E-0EA9-F389-CFAEFB57D575}"/>
              </a:ext>
            </a:extLst>
          </p:cNvPr>
          <p:cNvSpPr/>
          <p:nvPr/>
        </p:nvSpPr>
        <p:spPr>
          <a:xfrm>
            <a:off x="10295428" y="2791407"/>
            <a:ext cx="1326596" cy="1295508"/>
          </a:xfrm>
          <a:prstGeom prst="frame">
            <a:avLst>
              <a:gd name="adj1" fmla="val 6218"/>
            </a:avLst>
          </a:prstGeom>
          <a:solidFill>
            <a:schemeClr val="accent3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F178D0F2-987E-26F5-B7FE-46AD98B3FB04}"/>
              </a:ext>
            </a:extLst>
          </p:cNvPr>
          <p:cNvSpPr/>
          <p:nvPr/>
        </p:nvSpPr>
        <p:spPr>
          <a:xfrm>
            <a:off x="10295428" y="1236214"/>
            <a:ext cx="1326596" cy="1295508"/>
          </a:xfrm>
          <a:prstGeom prst="frame">
            <a:avLst>
              <a:gd name="adj1" fmla="val 6218"/>
            </a:avLst>
          </a:prstGeom>
          <a:solidFill>
            <a:schemeClr val="accent3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00BAD66-9533-E967-D857-DDFBE17721BD}"/>
              </a:ext>
            </a:extLst>
          </p:cNvPr>
          <p:cNvSpPr/>
          <p:nvPr/>
        </p:nvSpPr>
        <p:spPr>
          <a:xfrm>
            <a:off x="10295428" y="4351983"/>
            <a:ext cx="1326596" cy="1295508"/>
          </a:xfrm>
          <a:prstGeom prst="frame">
            <a:avLst>
              <a:gd name="adj1" fmla="val 6218"/>
            </a:avLst>
          </a:prstGeom>
          <a:solidFill>
            <a:schemeClr val="accent3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D5527B41-5F86-1B79-0045-1FED8683E52E}"/>
              </a:ext>
            </a:extLst>
          </p:cNvPr>
          <p:cNvSpPr/>
          <p:nvPr/>
        </p:nvSpPr>
        <p:spPr>
          <a:xfrm>
            <a:off x="10295428" y="7443065"/>
            <a:ext cx="1326596" cy="1295508"/>
          </a:xfrm>
          <a:prstGeom prst="frame">
            <a:avLst>
              <a:gd name="adj1" fmla="val 6218"/>
            </a:avLst>
          </a:prstGeom>
          <a:solidFill>
            <a:schemeClr val="accent3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04469C53-5E70-35AD-EC06-F15A13EF0ED8}"/>
              </a:ext>
            </a:extLst>
          </p:cNvPr>
          <p:cNvSpPr/>
          <p:nvPr/>
        </p:nvSpPr>
        <p:spPr>
          <a:xfrm>
            <a:off x="10295428" y="5887872"/>
            <a:ext cx="1326596" cy="1295508"/>
          </a:xfrm>
          <a:prstGeom prst="frame">
            <a:avLst>
              <a:gd name="adj1" fmla="val 6218"/>
            </a:avLst>
          </a:prstGeom>
          <a:solidFill>
            <a:schemeClr val="accent3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868993F6-70B2-4CDB-E9F8-A4F9D2DCB6AC}"/>
              </a:ext>
            </a:extLst>
          </p:cNvPr>
          <p:cNvSpPr/>
          <p:nvPr/>
        </p:nvSpPr>
        <p:spPr>
          <a:xfrm>
            <a:off x="10295428" y="9003641"/>
            <a:ext cx="1326596" cy="1295508"/>
          </a:xfrm>
          <a:prstGeom prst="frame">
            <a:avLst>
              <a:gd name="adj1" fmla="val 6218"/>
            </a:avLst>
          </a:prstGeom>
          <a:solidFill>
            <a:schemeClr val="accent3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DB6B661C-19FD-75BE-53E4-04359FF66E38}"/>
              </a:ext>
            </a:extLst>
          </p:cNvPr>
          <p:cNvSpPr/>
          <p:nvPr/>
        </p:nvSpPr>
        <p:spPr>
          <a:xfrm>
            <a:off x="10295428" y="10548418"/>
            <a:ext cx="1326596" cy="1295508"/>
          </a:xfrm>
          <a:prstGeom prst="frame">
            <a:avLst>
              <a:gd name="adj1" fmla="val 6218"/>
            </a:avLst>
          </a:prstGeom>
          <a:solidFill>
            <a:schemeClr val="accent3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Frame 16">
            <a:extLst>
              <a:ext uri="{FF2B5EF4-FFF2-40B4-BE49-F238E27FC236}">
                <a16:creationId xmlns:a16="http://schemas.microsoft.com/office/drawing/2014/main" id="{3B28B6BF-2FBC-2334-19E2-7C7D538F0CC7}"/>
              </a:ext>
            </a:extLst>
          </p:cNvPr>
          <p:cNvSpPr/>
          <p:nvPr/>
        </p:nvSpPr>
        <p:spPr>
          <a:xfrm>
            <a:off x="10295428" y="12108994"/>
            <a:ext cx="1326596" cy="1295508"/>
          </a:xfrm>
          <a:prstGeom prst="frame">
            <a:avLst>
              <a:gd name="adj1" fmla="val 6218"/>
            </a:avLst>
          </a:prstGeom>
          <a:solidFill>
            <a:schemeClr val="accent3"/>
          </a:solidFill>
          <a:ln w="6350" cap="flat">
            <a:solidFill>
              <a:schemeClr val="bg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CFAA-119B-59E0-449F-10A222B26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800" dirty="0"/>
              <a:t>Major challenge: Auroral conductance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29622-9A65-AC31-303E-1AFD72474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1194" y="11396259"/>
            <a:ext cx="2069667" cy="20696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A580F-E181-6153-03A2-68A478D88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2427" y="4015240"/>
            <a:ext cx="17539111" cy="70156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464444-66A5-B15C-7C5D-5A3F465F8F7B}"/>
              </a:ext>
            </a:extLst>
          </p:cNvPr>
          <p:cNvSpPr txBox="1"/>
          <p:nvPr/>
        </p:nvSpPr>
        <p:spPr>
          <a:xfrm>
            <a:off x="17486142" y="11687299"/>
            <a:ext cx="4698609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See poster by Sara Gasparini for details</a:t>
            </a:r>
            <a:br>
              <a:rPr lang="en-US" b="0" dirty="0"/>
            </a:br>
            <a:r>
              <a:rPr lang="en-US" b="0" dirty="0"/>
              <a:t>(presenting right now)</a:t>
            </a:r>
            <a:endParaRPr kumimoji="0" lang="en-US" sz="3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B23C0-D2F1-30B2-0C97-FAE81C6F029D}"/>
              </a:ext>
            </a:extLst>
          </p:cNvPr>
          <p:cNvSpPr txBox="1"/>
          <p:nvPr/>
        </p:nvSpPr>
        <p:spPr>
          <a:xfrm>
            <a:off x="1083212" y="2750723"/>
            <a:ext cx="14841416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400" b="0" dirty="0"/>
              <a:t>Knowing the conductance is critical for correctly relating magnetic field disturbances to ionospheric convection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A3790B-68B0-B084-6A28-D78AA4614420}"/>
              </a:ext>
            </a:extLst>
          </p:cNvPr>
          <p:cNvSpPr txBox="1"/>
          <p:nvPr/>
        </p:nvSpPr>
        <p:spPr>
          <a:xfrm>
            <a:off x="1083211" y="5236358"/>
            <a:ext cx="5497867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400" b="0" dirty="0"/>
              <a:t>Conductance based on UV imaging: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AC7C46-0808-A3A8-D76D-F044A23AE642}"/>
              </a:ext>
            </a:extLst>
          </p:cNvPr>
          <p:cNvSpPr txBox="1"/>
          <p:nvPr/>
        </p:nvSpPr>
        <p:spPr>
          <a:xfrm>
            <a:off x="1083210" y="7795867"/>
            <a:ext cx="5497867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400" b="0" dirty="0"/>
              <a:t>Conductance based on empirical model: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D68C31-4360-CF27-9A94-D098352596D9}"/>
              </a:ext>
            </a:extLst>
          </p:cNvPr>
          <p:cNvSpPr txBox="1"/>
          <p:nvPr/>
        </p:nvSpPr>
        <p:spPr>
          <a:xfrm>
            <a:off x="1083210" y="11096837"/>
            <a:ext cx="11844999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400" b="0" dirty="0"/>
              <a:t>Different assumptions about the conductance can give very different results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F57E8CA-789A-1521-A9F2-0011C8953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901" y="249310"/>
            <a:ext cx="1401276" cy="19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F46313-05C3-53FC-94A3-9684E2B4D2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077" y="4068457"/>
            <a:ext cx="17349784" cy="576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1494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CEFD7-F368-078D-EA47-412067C7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67817" y="383267"/>
            <a:ext cx="21005800" cy="2286000"/>
          </a:xfrm>
        </p:spPr>
        <p:txBody>
          <a:bodyPr/>
          <a:lstStyle/>
          <a:p>
            <a:r>
              <a:rPr lang="en-US" dirty="0"/>
              <a:t>DMSP SSUSI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2046B-AC78-A857-AEE1-5CB41E0B9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12917" y="383267"/>
            <a:ext cx="12069872" cy="2286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only current instrument to reliably monitor auroral conductance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6B2A2D-9625-AC83-BD2C-F17F47027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7831" y="2398486"/>
            <a:ext cx="16316937" cy="11201559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914E5AFA-982B-1F04-FF33-6D3E8636C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289" y="2393500"/>
            <a:ext cx="16316940" cy="11206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F37A2-35E3-79AD-AB3E-BAB01C1E0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723904" y="6261745"/>
            <a:ext cx="8596103" cy="5545873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97BED86-33F9-78FD-60A8-7D2508BC37CC}"/>
              </a:ext>
            </a:extLst>
          </p:cNvPr>
          <p:cNvSpPr txBox="1">
            <a:spLocks/>
          </p:cNvSpPr>
          <p:nvPr/>
        </p:nvSpPr>
        <p:spPr>
          <a:xfrm>
            <a:off x="142882" y="2653113"/>
            <a:ext cx="7383784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63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27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90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54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317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FontTx/>
              <a:buNone/>
            </a:pPr>
            <a:r>
              <a:rPr lang="en-US" dirty="0"/>
              <a:t>A ”1D camera” that scans the aurora every orbit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6F9F6-BD3D-B7D5-D738-47BF7CB02F67}"/>
              </a:ext>
            </a:extLst>
          </p:cNvPr>
          <p:cNvSpPr txBox="1"/>
          <p:nvPr/>
        </p:nvSpPr>
        <p:spPr>
          <a:xfrm>
            <a:off x="7787829" y="12765920"/>
            <a:ext cx="1415777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Project idea: Lock the </a:t>
            </a:r>
            <a:r>
              <a:rPr kumimoji="0" lang="en-US" sz="3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Lompe</a:t>
            </a: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grid to DMSP trajectory</a:t>
            </a:r>
            <a:r>
              <a:rPr kumimoji="0" lang="en-US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and make maps based on all data surrounding the ~400,000</a:t>
            </a:r>
            <a:r>
              <a:rPr kumimoji="0" lang="en-US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SSUSI</a:t>
            </a:r>
            <a:r>
              <a:rPr kumimoji="0" lang="en-US" sz="30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scans</a:t>
            </a:r>
            <a:r>
              <a:rPr kumimoji="0" lang="en-US" sz="3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(proposed Horizon Europe)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2961EC6-13BC-8FA4-E876-F720F8711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901" y="249310"/>
            <a:ext cx="1401276" cy="19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0054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C44697-D8ED-315E-DD35-BDC59CB2D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2288" y="2211233"/>
            <a:ext cx="10850721" cy="11507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3068A6-8ACF-EE63-F6D9-EF5039A50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</a:t>
            </a:r>
            <a:r>
              <a:rPr lang="en-US" dirty="0" err="1"/>
              <a:t>Lompe</a:t>
            </a:r>
            <a:r>
              <a:rPr lang="en-US" dirty="0"/>
              <a:t> and AMPS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835E59A-378B-0131-C917-804CB1C7609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6992426" y="3509570"/>
                <a:ext cx="6905215" cy="3587431"/>
              </a:xfr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3500" dirty="0"/>
                  <a:t>AMPS is an empirical model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nb-NO" sz="35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nb-NO" sz="35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500" dirty="0"/>
                  <a:t> and currents based on Swarm and CHAMP magnetic field data, funded by Swarm DISC</a:t>
                </a:r>
                <a:br>
                  <a:rPr lang="en-US" sz="3500" dirty="0"/>
                </a:br>
                <a:br>
                  <a:rPr lang="en-US" sz="3500" dirty="0"/>
                </a:br>
                <a:r>
                  <a:rPr lang="en-US" sz="3500" b="1" dirty="0" err="1"/>
                  <a:t>github.com</a:t>
                </a:r>
                <a:r>
                  <a:rPr lang="en-US" sz="3500" b="1" dirty="0"/>
                  <a:t>/</a:t>
                </a:r>
                <a:r>
                  <a:rPr lang="en-US" sz="3500" b="1" dirty="0" err="1"/>
                  <a:t>klaundal</a:t>
                </a:r>
                <a:r>
                  <a:rPr lang="en-US" sz="3500" b="1" dirty="0"/>
                  <a:t>/</a:t>
                </a:r>
                <a:r>
                  <a:rPr lang="en-US" sz="3500" b="1" dirty="0" err="1"/>
                  <a:t>pyamps</a:t>
                </a:r>
                <a:endParaRPr lang="en-US" sz="3500" b="1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835E59A-378B-0131-C917-804CB1C760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6992426" y="3509570"/>
                <a:ext cx="6905215" cy="3587431"/>
              </a:xfrm>
              <a:blipFill>
                <a:blip r:embed="rId3"/>
                <a:stretch>
                  <a:fillRect l="-3114" r="-916" b="-176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838B3FAC-48C1-1BCA-CE9B-20D269216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901" y="249310"/>
            <a:ext cx="1401276" cy="19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B42B72-854E-99EE-F6B2-B4153F32F909}"/>
              </a:ext>
            </a:extLst>
          </p:cNvPr>
          <p:cNvSpPr txBox="1"/>
          <p:nvPr/>
        </p:nvSpPr>
        <p:spPr>
          <a:xfrm>
            <a:off x="349113" y="9747008"/>
            <a:ext cx="50874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Electric potential implied by AMPS and conductance pattern, calculated using </a:t>
            </a:r>
            <a:r>
              <a:rPr kumimoji="0" lang="en-US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Lompe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84D9975-712C-1599-21AD-167BFF728937}"/>
              </a:ext>
            </a:extLst>
          </p:cNvPr>
          <p:cNvCxnSpPr>
            <a:cxnSpLocks/>
          </p:cNvCxnSpPr>
          <p:nvPr/>
        </p:nvCxnSpPr>
        <p:spPr>
          <a:xfrm>
            <a:off x="5077514" y="10108276"/>
            <a:ext cx="1157031" cy="282633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1F8C8C9-71E2-48EE-3ECB-47EF1B4733D2}"/>
              </a:ext>
            </a:extLst>
          </p:cNvPr>
          <p:cNvSpPr txBox="1"/>
          <p:nvPr/>
        </p:nvSpPr>
        <p:spPr>
          <a:xfrm>
            <a:off x="18308139" y="8916011"/>
            <a:ext cx="5087400" cy="3980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Electric potential estimated with Swarm EFI data – preliminary output from future empirical model </a:t>
            </a:r>
            <a:b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(Swarm DISC project led by Spencer Hatch)</a:t>
            </a:r>
            <a:endParaRPr kumimoji="0" lang="en-US" sz="3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7453EB-BFD0-B63F-9225-0FEEB79FA45B}"/>
              </a:ext>
            </a:extLst>
          </p:cNvPr>
          <p:cNvCxnSpPr>
            <a:cxnSpLocks/>
          </p:cNvCxnSpPr>
          <p:nvPr/>
        </p:nvCxnSpPr>
        <p:spPr>
          <a:xfrm flipH="1">
            <a:off x="16992426" y="10108276"/>
            <a:ext cx="1157031" cy="282633"/>
          </a:xfrm>
          <a:prstGeom prst="straightConnector1">
            <a:avLst/>
          </a:prstGeom>
          <a:noFill/>
          <a:ln w="5715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81FD67CA-A34D-A64B-0821-05C300224E5F}"/>
              </a:ext>
            </a:extLst>
          </p:cNvPr>
          <p:cNvSpPr/>
          <p:nvPr/>
        </p:nvSpPr>
        <p:spPr>
          <a:xfrm>
            <a:off x="12058997" y="8147162"/>
            <a:ext cx="11599025" cy="551827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151221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ode availab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nb-NO" dirty="0"/>
              <a:t>Lompe is </a:t>
            </a:r>
            <a:r>
              <a:rPr lang="en-US" dirty="0"/>
              <a:t>open-source</a:t>
            </a:r>
          </a:p>
        </p:txBody>
      </p:sp>
      <p:sp>
        <p:nvSpPr>
          <p:cNvPr id="249" name="The Lompe technique is implemented in Python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1675208" cy="9296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463550" indent="-463550" defTabSz="602615">
              <a:spcBef>
                <a:spcPts val="4300"/>
              </a:spcBef>
              <a:defRPr sz="3504"/>
            </a:pPr>
            <a:r>
              <a:rPr dirty="0"/>
              <a:t>The </a:t>
            </a:r>
            <a:r>
              <a:rPr dirty="0" err="1"/>
              <a:t>Lompe</a:t>
            </a:r>
            <a:r>
              <a:rPr dirty="0"/>
              <a:t> technique is implemented in Python</a:t>
            </a:r>
            <a:endParaRPr lang="nb-NO" dirty="0"/>
          </a:p>
          <a:p>
            <a:pPr marL="463550" indent="-463550" defTabSz="602615">
              <a:spcBef>
                <a:spcPts val="4300"/>
              </a:spcBef>
              <a:defRPr sz="3504"/>
            </a:pPr>
            <a:r>
              <a:rPr lang="en-US" dirty="0"/>
              <a:t>Includes Python code for working with </a:t>
            </a:r>
            <a:r>
              <a:rPr lang="en-US" b="1" dirty="0"/>
              <a:t>Spherical Elementary Current Systems</a:t>
            </a:r>
            <a:r>
              <a:rPr lang="en-US" dirty="0"/>
              <a:t>, for making </a:t>
            </a:r>
            <a:r>
              <a:rPr lang="en-US" b="1" dirty="0"/>
              <a:t>polar plots</a:t>
            </a:r>
            <a:r>
              <a:rPr lang="en-US" dirty="0"/>
              <a:t>, calculating </a:t>
            </a:r>
            <a:r>
              <a:rPr lang="en-US" b="1" dirty="0"/>
              <a:t>IGRF</a:t>
            </a:r>
            <a:r>
              <a:rPr lang="en-US" dirty="0"/>
              <a:t> model predictions, </a:t>
            </a:r>
            <a:r>
              <a:rPr lang="en-US" b="1" dirty="0"/>
              <a:t>dipole coordinates</a:t>
            </a:r>
            <a:r>
              <a:rPr lang="en-US" dirty="0"/>
              <a:t>, finite-difference differentiation in </a:t>
            </a:r>
            <a:r>
              <a:rPr lang="en-US" b="1" dirty="0"/>
              <a:t>cubed sphere coordinates</a:t>
            </a:r>
            <a:r>
              <a:rPr lang="en-US" dirty="0"/>
              <a:t>, ...</a:t>
            </a:r>
            <a:endParaRPr lang="en-US" b="1" dirty="0"/>
          </a:p>
          <a:p>
            <a:pPr marL="463550" indent="-463550" defTabSz="602615">
              <a:spcBef>
                <a:spcPts val="4300"/>
              </a:spcBef>
              <a:defRPr sz="3504"/>
            </a:pPr>
            <a:r>
              <a:rPr dirty="0"/>
              <a:t>Code available at </a:t>
            </a:r>
            <a:br>
              <a:rPr dirty="0"/>
            </a:br>
            <a:r>
              <a:rPr u="sng" dirty="0">
                <a:hlinkClick r:id="rId3"/>
              </a:rPr>
              <a:t>https://github.com/klaundal/lompe</a:t>
            </a:r>
          </a:p>
          <a:p>
            <a:pPr marL="463550" indent="-463550" defTabSz="602615">
              <a:spcBef>
                <a:spcPts val="4300"/>
              </a:spcBef>
              <a:defRPr sz="3504"/>
            </a:pPr>
            <a:r>
              <a:rPr dirty="0"/>
              <a:t>Almost all </a:t>
            </a:r>
            <a:r>
              <a:rPr lang="en-US" dirty="0"/>
              <a:t>published</a:t>
            </a:r>
            <a:r>
              <a:rPr lang="nb-NO" dirty="0"/>
              <a:t> </a:t>
            </a:r>
            <a:r>
              <a:rPr dirty="0"/>
              <a:t>plots are made with notebooks in the examples folder</a:t>
            </a:r>
          </a:p>
          <a:p>
            <a:pPr marL="463550" indent="-463550" defTabSz="602615">
              <a:spcBef>
                <a:spcPts val="4300"/>
              </a:spcBef>
              <a:defRPr sz="3504"/>
            </a:pPr>
            <a:r>
              <a:rPr dirty="0"/>
              <a:t>Papers:</a:t>
            </a:r>
            <a:br>
              <a:rPr dirty="0"/>
            </a:br>
            <a:br>
              <a:rPr dirty="0"/>
            </a:br>
            <a:r>
              <a:rPr b="1" dirty="0" err="1"/>
              <a:t>Lompe</a:t>
            </a:r>
            <a:r>
              <a:rPr b="1" dirty="0"/>
              <a:t> concept paper</a:t>
            </a:r>
            <a:r>
              <a:rPr u="sng" dirty="0"/>
              <a:t> </a:t>
            </a:r>
            <a:br>
              <a:rPr u="sng" dirty="0"/>
            </a:br>
            <a:r>
              <a:rPr dirty="0"/>
              <a:t>Laundal et al. (2022) - JGR Space Physics </a:t>
            </a:r>
            <a:br>
              <a:rPr dirty="0"/>
            </a:br>
            <a:r>
              <a:rPr u="sng" dirty="0">
                <a:hlinkClick r:id="rId4"/>
              </a:rPr>
              <a:t>https://doi.org/10.1029/2022JA030356</a:t>
            </a:r>
            <a:br>
              <a:rPr dirty="0"/>
            </a:br>
            <a:br>
              <a:rPr dirty="0"/>
            </a:br>
            <a:r>
              <a:rPr b="1" dirty="0" err="1"/>
              <a:t>Lompe</a:t>
            </a:r>
            <a:r>
              <a:rPr b="1" dirty="0"/>
              <a:t> code paper</a:t>
            </a:r>
            <a:br>
              <a:rPr dirty="0"/>
            </a:br>
            <a:r>
              <a:rPr dirty="0" err="1"/>
              <a:t>Hovland</a:t>
            </a:r>
            <a:r>
              <a:rPr dirty="0"/>
              <a:t> et al. (2022) - Frontiers</a:t>
            </a:r>
            <a:br>
              <a:rPr dirty="0"/>
            </a:br>
            <a:r>
              <a:rPr u="sng" dirty="0">
                <a:hlinkClick r:id="rId5"/>
              </a:rPr>
              <a:t>https://doi.org/10.3389/fspas.2022.1025823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6315" y="2471922"/>
            <a:ext cx="8909205" cy="10550156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/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E6B64B5-3A69-4EDC-7EEC-3E0517810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4901" y="249310"/>
            <a:ext cx="1401276" cy="196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4567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12991</TotalTime>
  <Words>1042</Words>
  <Application>Microsoft Macintosh PowerPoint</Application>
  <PresentationFormat>Custom</PresentationFormat>
  <Paragraphs>85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Cambria Math</vt:lpstr>
      <vt:lpstr>Helvetica Neue</vt:lpstr>
      <vt:lpstr>Helvetica Neue Light</vt:lpstr>
      <vt:lpstr>Helvetica Neue Medium</vt:lpstr>
      <vt:lpstr>Monaco</vt:lpstr>
      <vt:lpstr>Open Sans</vt:lpstr>
      <vt:lpstr>White</vt:lpstr>
      <vt:lpstr>Mapping spatiotemporal variations in ionospheric electrodynamics</vt:lpstr>
      <vt:lpstr>Swarm is not alone</vt:lpstr>
      <vt:lpstr>Local Mapping of Polar Ionospheric Electrodynamics (Lompe)</vt:lpstr>
      <vt:lpstr>Ionospheric Ohm’s law</vt:lpstr>
      <vt:lpstr>The Lompe concept</vt:lpstr>
      <vt:lpstr>Major challenge: Auroral conductance</vt:lpstr>
      <vt:lpstr>DMSP SSUSI</vt:lpstr>
      <vt:lpstr>Combining Lompe and AMPS</vt:lpstr>
      <vt:lpstr>Lompe is open-source</vt:lpstr>
      <vt:lpstr>Future development</vt:lpstr>
      <vt:lpstr>PowerPoint Presentation</vt:lpstr>
      <vt:lpstr>PowerPoint Presentation</vt:lpstr>
      <vt:lpstr>The grid</vt:lpstr>
      <vt:lpstr>Example: A “space hurricane”</vt:lpstr>
      <vt:lpstr>Example: A “space hurricane”</vt:lpstr>
      <vt:lpstr>Example: A “space hurricane”</vt:lpstr>
      <vt:lpstr>Boundary effect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Local Mapping of Polar Ionospheric Electrodynamics (Lompe)</dc:title>
  <cp:lastModifiedBy>Karl Magnus Laundal</cp:lastModifiedBy>
  <cp:revision>44</cp:revision>
  <dcterms:modified xsi:type="dcterms:W3CDTF">2023-04-24T12:01:33Z</dcterms:modified>
</cp:coreProperties>
</file>