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3" r:id="rId2"/>
    <p:sldId id="282" r:id="rId3"/>
    <p:sldId id="269" r:id="rId4"/>
    <p:sldId id="283" r:id="rId5"/>
    <p:sldId id="312" r:id="rId6"/>
    <p:sldId id="286" r:id="rId7"/>
    <p:sldId id="280" r:id="rId8"/>
    <p:sldId id="276" r:id="rId9"/>
    <p:sldId id="288" r:id="rId10"/>
    <p:sldId id="314" r:id="rId11"/>
    <p:sldId id="291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8" autoAdjust="0"/>
    <p:restoredTop sz="94660"/>
  </p:normalViewPr>
  <p:slideViewPr>
    <p:cSldViewPr snapToGrid="0">
      <p:cViewPr varScale="1">
        <p:scale>
          <a:sx n="91" d="100"/>
          <a:sy n="91" d="100"/>
        </p:scale>
        <p:origin x="4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B8FA30-5FFE-4787-8C50-77D1A96B28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2320E6D-D1E4-44F5-B251-A26091A61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9F4811-6088-44B5-A9BF-1F8D8035F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8B739-2CC5-4728-9F84-E55B0488A3FA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69292C-4576-4889-A88A-49C31A423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058EA3-4A90-42CF-824C-77E78A044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5B0F-A8BF-473E-ABE2-4AC68DF4E48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26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87B546-1E20-4542-9FE4-7A8F6D968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FC22C72-219C-42F8-866B-FDB705453F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14C72F-BD3A-46FB-A447-110885A7B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8B739-2CC5-4728-9F84-E55B0488A3FA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80D8CF-5D40-476E-9485-CE4E292BA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B2FB2E-BC8B-4D7E-9CBB-D1721079D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5B0F-A8BF-473E-ABE2-4AC68DF4E48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71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D490BB4-B731-4990-912B-277D00BFE2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4194155-4E63-42F5-9F21-8BEF7DA6C7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649DF1-2C57-4428-A8D7-596301AF9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8B739-2CC5-4728-9F84-E55B0488A3FA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7505B9-EC02-4E4F-A30A-42750DC0E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062E58-9A48-4C04-BB4B-DC0EE06F2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5B0F-A8BF-473E-ABE2-4AC68DF4E48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603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E07830-E04F-4CFE-BBBF-E9A614147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B1B49B-E0E0-4705-9DF2-EC527E990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C799A9-1BEF-448D-A532-A6F908C6B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8B739-2CC5-4728-9F84-E55B0488A3FA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A7A7A0-A28E-4F30-90F6-BBD1D4786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C9A516-BB7D-4772-AE72-02E9D7C0F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5B0F-A8BF-473E-ABE2-4AC68DF4E48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84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DC1060-CC69-4DF4-96BF-7B4716C41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E60D1A7-D000-4E90-9838-239F804FE8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E6C4D7-A9EC-4740-BDB4-367876936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8B739-2CC5-4728-9F84-E55B0488A3FA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5FD2E7-026B-4DD1-823D-B912EDABD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40DDFA-1471-4163-8436-EF713BA52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5B0F-A8BF-473E-ABE2-4AC68DF4E48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33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D38DA7-5A6D-45E1-8707-5107B04ED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2B8F2B-A759-41C9-951F-DFC80B14A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BA0E467-0206-43B8-9F02-D6AE810A74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A8077B1-FB6D-4A07-ACBC-2DC325B20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8B739-2CC5-4728-9F84-E55B0488A3FA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5DD8E59-FAA5-47C0-BFDB-C730620A7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CBC948E-D916-4FA6-9C44-B77C2DBEF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5B0F-A8BF-473E-ABE2-4AC68DF4E48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08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B378F3-11BF-46C5-879C-32E0DC0FE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8D515F9-8507-4175-A0B9-B66C872A4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071B14E-F1B1-45A2-8220-6B9C7C341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7C7D036-20AB-4EED-B4BC-646B8984A2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9E34DCC-6F00-4A0A-8100-52876D3D5D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6AE4CB5-EB19-4324-B859-DDECD91E7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8B739-2CC5-4728-9F84-E55B0488A3FA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4F52195-E14B-4AA5-BB78-E25FC6531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3D7E244-B13F-4F42-BC7F-522A9CF90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5B0F-A8BF-473E-ABE2-4AC68DF4E48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76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CB5E75-F7CD-4A17-9BC0-2A1B534E2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BFD235C-6D72-485B-9AA9-C941DFD4E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8B739-2CC5-4728-9F84-E55B0488A3FA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23F8777-114F-4845-B2FF-97F780F2A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0585BC3-92D1-45F1-A3A9-BD5CF9B0B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5B0F-A8BF-473E-ABE2-4AC68DF4E48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845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C8EF8B5-7500-457D-8DB4-030A8ACF8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8B739-2CC5-4728-9F84-E55B0488A3FA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BE77DBA-90F1-4187-A8F1-C13ADF896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F58BDDC-0299-45EF-8911-EE4341C2A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5B0F-A8BF-473E-ABE2-4AC68DF4E48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7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21CBA6-D1DC-4E07-BFD6-E44789B5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C6F4A5-68B9-44A3-B533-719BA909F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D07650E-E205-4D1C-BFF2-C526EFB0E9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BC20067-6C15-4FF2-8CBB-6E03E97C3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8B739-2CC5-4728-9F84-E55B0488A3FA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0A927FA-53FF-4ABB-8260-F8DCCA98C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A4B8F7F-D9C4-4D92-8162-937B5356C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5B0F-A8BF-473E-ABE2-4AC68DF4E48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4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35B7D9-20FE-429E-BA77-EEAEBA5E2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8BFAB33-1C7D-4F17-A74E-2753752290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A9CC4A8-4866-408A-93B4-313D7C344E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A9390CE-EDDD-4AF8-909B-FF6199356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8B739-2CC5-4728-9F84-E55B0488A3FA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389EBEF-DFBE-4AA0-9D55-AA61F39BF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1E7A414-3894-4B21-81C2-D37E0F8DF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5B0F-A8BF-473E-ABE2-4AC68DF4E48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329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0800157-369B-4775-A513-BB50842E5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F798AE-6243-485E-9A91-501C2D512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A42642-4BC8-43A4-9D7B-B580094129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8B739-2CC5-4728-9F84-E55B0488A3FA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3E5141-9124-42E4-A6E4-441C2B5AF4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52DD16-AE99-4D46-AAFD-7D3AE7635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B5B0F-A8BF-473E-ABE2-4AC68DF4E48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86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8ED056D-5F08-4A5E-94E7-00A17BE0FB71}"/>
              </a:ext>
            </a:extLst>
          </p:cNvPr>
          <p:cNvSpPr txBox="1"/>
          <p:nvPr/>
        </p:nvSpPr>
        <p:spPr>
          <a:xfrm>
            <a:off x="2699656" y="1468015"/>
            <a:ext cx="8067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Supplementary Array</a:t>
            </a:r>
          </a:p>
        </p:txBody>
      </p:sp>
    </p:spTree>
    <p:extLst>
      <p:ext uri="{BB962C8B-B14F-4D97-AF65-F5344CB8AC3E}">
        <p14:creationId xmlns:p14="http://schemas.microsoft.com/office/powerpoint/2010/main" val="2180823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95EB83B-6681-45F0-ABEF-995749D1AA38}"/>
              </a:ext>
            </a:extLst>
          </p:cNvPr>
          <p:cNvSpPr txBox="1"/>
          <p:nvPr/>
        </p:nvSpPr>
        <p:spPr>
          <a:xfrm>
            <a:off x="2699656" y="1468015"/>
            <a:ext cx="8067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Supplementary STF, </a:t>
            </a:r>
            <a:r>
              <a:rPr lang="en-US" sz="4800" dirty="0" err="1"/>
              <a:t>pP</a:t>
            </a:r>
            <a:r>
              <a:rPr lang="en-US" sz="4800" dirty="0"/>
              <a:t>, </a:t>
            </a:r>
            <a:r>
              <a:rPr lang="en-US" sz="4800" dirty="0" err="1"/>
              <a:t>sP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67347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A8D42A7-033E-40A8-8B00-5E6F04E31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0365" y="326156"/>
            <a:ext cx="7528391" cy="574825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D3AC98D-0D6B-4166-9471-F66CBE4E8ECC}"/>
              </a:ext>
            </a:extLst>
          </p:cNvPr>
          <p:cNvSpPr txBox="1"/>
          <p:nvPr/>
        </p:nvSpPr>
        <p:spPr>
          <a:xfrm>
            <a:off x="139781" y="250442"/>
            <a:ext cx="5020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Are there clues of effects of the surface-reflected stress field for other earthquakes 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1B16B6E-4A73-434F-A035-FECE8C62AE21}"/>
              </a:ext>
            </a:extLst>
          </p:cNvPr>
          <p:cNvSpPr txBox="1"/>
          <p:nvPr/>
        </p:nvSpPr>
        <p:spPr>
          <a:xfrm>
            <a:off x="454288" y="1415282"/>
            <a:ext cx="46244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SCARDEC STFs for Mw&gt;= 7 earthquakes, in the 30-150km depth range, that exhibit non-monotonic moment rate growth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13ECF12-1BBB-40DB-85DE-7AFB127FE25D}"/>
              </a:ext>
            </a:extLst>
          </p:cNvPr>
          <p:cNvSpPr txBox="1"/>
          <p:nvPr/>
        </p:nvSpPr>
        <p:spPr>
          <a:xfrm>
            <a:off x="6505636" y="6169425"/>
            <a:ext cx="4297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Blue : first </a:t>
            </a:r>
            <a:r>
              <a:rPr lang="en-US" dirty="0" err="1"/>
              <a:t>pP</a:t>
            </a:r>
            <a:r>
              <a:rPr lang="en-US" dirty="0"/>
              <a:t> arrival  ; Green : first </a:t>
            </a:r>
            <a:r>
              <a:rPr lang="en-US" dirty="0" err="1"/>
              <a:t>sP</a:t>
            </a:r>
            <a:r>
              <a:rPr lang="en-US" dirty="0"/>
              <a:t> arrival</a:t>
            </a:r>
          </a:p>
        </p:txBody>
      </p:sp>
      <p:sp>
        <p:nvSpPr>
          <p:cNvPr id="6" name="Flèche : droite à entaille 5">
            <a:extLst>
              <a:ext uri="{FF2B5EF4-FFF2-40B4-BE49-F238E27FC236}">
                <a16:creationId xmlns:a16="http://schemas.microsoft.com/office/drawing/2014/main" id="{3D677D82-3D68-482B-A263-84BE2769C922}"/>
              </a:ext>
            </a:extLst>
          </p:cNvPr>
          <p:cNvSpPr/>
          <p:nvPr/>
        </p:nvSpPr>
        <p:spPr>
          <a:xfrm>
            <a:off x="827037" y="4455517"/>
            <a:ext cx="430991" cy="22131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1A8DE38-4BA6-49EE-A1A2-3FA0D1F21532}"/>
              </a:ext>
            </a:extLst>
          </p:cNvPr>
          <p:cNvSpPr txBox="1"/>
          <p:nvPr/>
        </p:nvSpPr>
        <p:spPr>
          <a:xfrm>
            <a:off x="454288" y="2968676"/>
            <a:ext cx="44147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  <a:r>
              <a:rPr lang="en-US" b="1" baseline="30000" dirty="0"/>
              <a:t>st</a:t>
            </a:r>
            <a:r>
              <a:rPr lang="en-US" b="1" dirty="0"/>
              <a:t> observation </a:t>
            </a:r>
            <a:r>
              <a:rPr lang="en-US" dirty="0"/>
              <a:t>: such earthquakes can have long durations (&gt;40s), which is not observed for deeper earthquakes</a:t>
            </a:r>
          </a:p>
          <a:p>
            <a:endParaRPr lang="en-US" dirty="0"/>
          </a:p>
          <a:p>
            <a:r>
              <a:rPr lang="en-US" dirty="0"/>
              <a:t>                A mechanism for sustained 	rupture is  present for 	intermediate-depth earthquakes</a:t>
            </a:r>
          </a:p>
          <a:p>
            <a:endParaRPr lang="en-US" dirty="0"/>
          </a:p>
          <a:p>
            <a:r>
              <a:rPr lang="en-US" b="1" dirty="0"/>
              <a:t>2</a:t>
            </a:r>
            <a:r>
              <a:rPr lang="en-US" b="1" baseline="30000" dirty="0"/>
              <a:t>nd</a:t>
            </a:r>
            <a:r>
              <a:rPr lang="en-US" b="1" dirty="0"/>
              <a:t> observation </a:t>
            </a:r>
            <a:r>
              <a:rPr lang="en-US" dirty="0"/>
              <a:t>: Depth phases arrivals correlate with rupture reactivation in a number of cases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1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5766BD7-34CE-4371-A580-93C60533A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571" y="398009"/>
            <a:ext cx="9414448" cy="571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4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50243"/>
          <a:stretch/>
        </p:blipFill>
        <p:spPr>
          <a:xfrm>
            <a:off x="132734" y="851834"/>
            <a:ext cx="5663381" cy="5405041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3156155" y="973394"/>
            <a:ext cx="1799302" cy="3259393"/>
          </a:xfrm>
          <a:prstGeom prst="ellipse">
            <a:avLst/>
          </a:prstGeom>
          <a:noFill/>
          <a:ln w="412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6769510" y="286292"/>
            <a:ext cx="46457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Time distance diagram of high-frequency emissions</a:t>
            </a: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3023418" y="478019"/>
            <a:ext cx="678427" cy="4770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314014" y="191728"/>
            <a:ext cx="2660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Depth phases detection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987843" y="2355325"/>
            <a:ext cx="60173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As expected, observation of rupture replication due to </a:t>
            </a:r>
            <a:r>
              <a:rPr lang="en-US" sz="2400" b="1" dirty="0" err="1"/>
              <a:t>pP</a:t>
            </a:r>
            <a:r>
              <a:rPr lang="en-US" sz="2400" b="1" dirty="0"/>
              <a:t> or </a:t>
            </a:r>
            <a:r>
              <a:rPr lang="en-US" sz="2400" b="1" dirty="0" err="1"/>
              <a:t>sP</a:t>
            </a:r>
            <a:r>
              <a:rPr lang="en-US" sz="2400" b="1" dirty="0"/>
              <a:t> depth phases.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Depth phases imaging is not only time-shifted but also space-shifted, as they do not have the same ray parameter as the P wave.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Green and blue arrows show the space-time offset expected for </a:t>
            </a:r>
            <a:r>
              <a:rPr lang="en-US" sz="2400" b="1" dirty="0" err="1"/>
              <a:t>pP</a:t>
            </a:r>
            <a:r>
              <a:rPr lang="en-US" sz="2400" b="1" dirty="0"/>
              <a:t> and </a:t>
            </a:r>
            <a:r>
              <a:rPr lang="en-US" sz="2400" b="1" dirty="0" err="1"/>
              <a:t>sP</a:t>
            </a:r>
            <a:r>
              <a:rPr lang="en-US" sz="2400" b="1" dirty="0"/>
              <a:t>, respectively.</a:t>
            </a:r>
          </a:p>
        </p:txBody>
      </p:sp>
    </p:spTree>
    <p:extLst>
      <p:ext uri="{BB962C8B-B14F-4D97-AF65-F5344CB8AC3E}">
        <p14:creationId xmlns:p14="http://schemas.microsoft.com/office/powerpoint/2010/main" val="372671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985"/>
    </mc:Choice>
    <mc:Fallback xmlns="">
      <p:transition spd="slow" advTm="57985"/>
    </mc:Fallback>
  </mc:AlternateContent>
  <p:extLst mod="1">
    <p:ext uri="{3A86A75C-4F4B-4683-9AE1-C65F6400EC91}">
      <p14:laserTraceLst xmlns:p14="http://schemas.microsoft.com/office/powerpoint/2010/main">
        <p14:tracePtLst>
          <p14:tracePt t="3969" x="2660650" y="5937250"/>
          <p14:tracePt t="4117" x="2673350" y="5937250"/>
          <p14:tracePt t="4124" x="2693988" y="5937250"/>
          <p14:tracePt t="4134" x="2722563" y="5937250"/>
          <p14:tracePt t="4144" x="2759075" y="5937250"/>
          <p14:tracePt t="4149" x="2808288" y="5945188"/>
          <p14:tracePt t="4158" x="2836863" y="5945188"/>
          <p14:tracePt t="4166" x="2865438" y="5945188"/>
          <p14:tracePt t="4175" x="2886075" y="5945188"/>
          <p14:tracePt t="4181" x="2895600" y="5945188"/>
          <p14:tracePt t="4192" x="2903538" y="5945188"/>
          <p14:tracePt t="4198" x="2906713" y="5945188"/>
          <p14:tracePt t="4209" x="2911475" y="5945188"/>
          <p14:tracePt t="4213" x="2919413" y="5945188"/>
          <p14:tracePt t="4221" x="2924175" y="5945188"/>
          <p14:tracePt t="4229" x="2927350" y="5945188"/>
          <p14:tracePt t="4237" x="2932113" y="5945188"/>
          <p14:tracePt t="4245" x="2944813" y="5945188"/>
          <p14:tracePt t="4255" x="2955925" y="5945188"/>
          <p14:tracePt t="4261" x="2976563" y="5945188"/>
          <p14:tracePt t="4269" x="2997200" y="5945188"/>
          <p14:tracePt t="4277" x="3014663" y="5945188"/>
          <p14:tracePt t="4284" x="3043238" y="5945188"/>
          <p14:tracePt t="4293" x="3063875" y="5945188"/>
          <p14:tracePt t="4301" x="3074988" y="5945188"/>
          <p14:tracePt t="4309" x="3087688" y="5945188"/>
          <p14:tracePt t="4316" x="3100388" y="5945188"/>
          <p14:tracePt t="4325" x="3116263" y="5945188"/>
          <p14:tracePt t="4333" x="3136900" y="5945188"/>
          <p14:tracePt t="4340" x="3157538" y="5945188"/>
          <p14:tracePt t="4349" x="3186113" y="5953125"/>
          <p14:tracePt t="4357" x="3227388" y="5961063"/>
          <p14:tracePt t="4365" x="3255963" y="5970588"/>
          <p14:tracePt t="4376" x="3286125" y="5973763"/>
          <p14:tracePt t="4380" x="3306763" y="5981700"/>
          <p14:tracePt t="4391" x="3314700" y="5981700"/>
          <p14:tracePt t="4397" x="3325813" y="5981700"/>
          <p14:tracePt t="4405" x="3325813" y="5986463"/>
          <p14:tracePt t="4413" x="3335338" y="5986463"/>
          <p14:tracePt t="4573" x="0" y="0"/>
        </p14:tracePtLst>
        <p14:tracePtLst>
          <p14:tracePt t="5394" x="496888" y="3894138"/>
          <p14:tracePt t="5398" x="496888" y="3881438"/>
          <p14:tracePt t="5405" x="496888" y="3865563"/>
          <p14:tracePt t="5413" x="506413" y="3835400"/>
          <p14:tracePt t="5421" x="506413" y="3806825"/>
          <p14:tracePt t="5429" x="506413" y="3770313"/>
          <p14:tracePt t="5437" x="506413" y="3733800"/>
          <p14:tracePt t="5445" x="506413" y="3684588"/>
          <p14:tracePt t="5454" x="506413" y="3617913"/>
          <p14:tracePt t="5461" x="506413" y="3568700"/>
          <p14:tracePt t="5469" x="506413" y="3506788"/>
          <p14:tracePt t="5477" x="506413" y="3457575"/>
          <p14:tracePt t="5486" x="506413" y="3408363"/>
          <p14:tracePt t="5493" x="506413" y="3346450"/>
          <p14:tracePt t="5500" x="506413" y="3281363"/>
          <p14:tracePt t="5508" x="506413" y="3232150"/>
          <p14:tracePt t="5518" x="506413" y="3170238"/>
          <p14:tracePt t="5525" x="506413" y="3121025"/>
          <p14:tracePt t="5533" x="501650" y="3054350"/>
          <p14:tracePt t="5541" x="488950" y="3005138"/>
          <p14:tracePt t="5549" x="485775" y="2963863"/>
          <p14:tracePt t="5559" x="476250" y="2935288"/>
          <p14:tracePt t="5565" x="476250" y="2914650"/>
          <p14:tracePt t="5575" x="468313" y="2894013"/>
          <p14:tracePt t="5581" x="468313" y="2882900"/>
          <p14:tracePt t="5589" x="468313" y="2873375"/>
          <p14:tracePt t="5597" x="468313" y="2862263"/>
          <p14:tracePt t="5605" x="468313" y="2849563"/>
          <p14:tracePt t="5613" x="468313" y="2836863"/>
          <p14:tracePt t="5621" x="468313" y="2832100"/>
          <p14:tracePt t="5628" x="468313" y="2824163"/>
          <p14:tracePt t="5636" x="468313" y="2820988"/>
          <p14:tracePt t="5645" x="468313" y="2816225"/>
          <p14:tracePt t="5789" x="0" y="0"/>
        </p14:tracePtLst>
        <p14:tracePtLst>
          <p14:tracePt t="12184" x="4067175" y="920750"/>
          <p14:tracePt t="12413" x="4062413" y="920750"/>
          <p14:tracePt t="12430" x="4059238" y="920750"/>
          <p14:tracePt t="12444" x="4054475" y="920750"/>
          <p14:tracePt t="12469" x="4049713" y="920750"/>
          <p14:tracePt t="12477" x="4041775" y="920750"/>
          <p14:tracePt t="12485" x="4038600" y="920750"/>
          <p14:tracePt t="12501" x="4033838" y="920750"/>
          <p14:tracePt t="12509" x="4025900" y="920750"/>
          <p14:tracePt t="12519" x="4021138" y="920750"/>
          <p14:tracePt t="12525" x="4017963" y="920750"/>
          <p14:tracePt t="12532" x="4005263" y="920750"/>
          <p14:tracePt t="12541" x="3992563" y="920750"/>
          <p14:tracePt t="12550" x="3971925" y="928688"/>
          <p14:tracePt t="12566" x="3951288" y="938213"/>
          <p14:tracePt t="12573" x="3922713" y="941388"/>
          <p14:tracePt t="12584" x="3906838" y="949325"/>
          <p14:tracePt t="12589" x="3886200" y="957263"/>
          <p14:tracePt t="12598" x="3865563" y="962025"/>
          <p14:tracePt t="12606" x="3844925" y="969963"/>
          <p14:tracePt t="12613" x="3824288" y="974725"/>
          <p14:tracePt t="12621" x="3811588" y="974725"/>
          <p14:tracePt t="12628" x="3790950" y="974725"/>
          <p14:tracePt t="12638" x="3778250" y="982663"/>
          <p14:tracePt t="12645" x="3767138" y="982663"/>
          <p14:tracePt t="12653" x="3762375" y="982663"/>
          <p14:tracePt t="12661" x="3757613" y="982663"/>
          <p14:tracePt t="12685" x="3749675" y="982663"/>
          <p14:tracePt t="12693" x="3749675" y="987425"/>
          <p14:tracePt t="12701" x="3746500" y="987425"/>
          <p14:tracePt t="12708" x="3741738" y="987425"/>
          <p14:tracePt t="12726" x="3733800" y="987425"/>
          <p14:tracePt t="12732" x="3729038" y="995363"/>
          <p14:tracePt t="12740" x="3717925" y="995363"/>
          <p14:tracePt t="12749" x="3713163" y="998538"/>
          <p14:tracePt t="12757" x="3700463" y="1003300"/>
          <p14:tracePt t="12767" x="3687763" y="1011238"/>
          <p14:tracePt t="12772" x="3667125" y="1023938"/>
          <p14:tracePt t="12782" x="3656013" y="1031875"/>
          <p14:tracePt t="12788" x="3635375" y="1044575"/>
          <p14:tracePt t="12799" x="3614738" y="1057275"/>
          <p14:tracePt t="12805" x="3594100" y="1073150"/>
          <p14:tracePt t="12813" x="3581400" y="1077913"/>
          <p14:tracePt t="12821" x="3568700" y="1093788"/>
          <p14:tracePt t="12829" x="3557588" y="1098550"/>
          <p14:tracePt t="12837" x="3548063" y="1101725"/>
          <p14:tracePt t="12846" x="3544888" y="1101725"/>
          <p14:tracePt t="12853" x="3540125" y="1109663"/>
          <p14:tracePt t="12869" x="3540125" y="1114425"/>
          <p14:tracePt t="12877" x="3536950" y="1114425"/>
          <p14:tracePt t="12885" x="3536950" y="1117600"/>
          <p14:tracePt t="12892" x="3527425" y="1122363"/>
          <p14:tracePt t="12900" x="3524250" y="1135063"/>
          <p14:tracePt t="12909" x="3519488" y="1143000"/>
          <p14:tracePt t="12917" x="3506788" y="1150938"/>
          <p14:tracePt t="12924" x="3498850" y="1168400"/>
          <p14:tracePt t="12933" x="3487738" y="1171575"/>
          <p14:tracePt t="12940" x="3482975" y="1184275"/>
          <p14:tracePt t="12949" x="3467100" y="1196975"/>
          <p14:tracePt t="12956" x="3462338" y="1208088"/>
          <p14:tracePt t="12967" x="3454400" y="1225550"/>
          <p14:tracePt t="12972" x="3449638" y="1238250"/>
          <p14:tracePt t="12997" x="3408363" y="1282700"/>
          <p14:tracePt t="13005" x="3400425" y="1303338"/>
          <p14:tracePt t="13012" x="3387725" y="1323975"/>
          <p14:tracePt t="13020" x="3379788" y="1336675"/>
          <p14:tracePt t="13031" x="3376613" y="1357313"/>
          <p14:tracePt t="13037" x="3367088" y="1360488"/>
          <p14:tracePt t="13053" x="3367088" y="1373188"/>
          <p14:tracePt t="13061" x="3367088" y="1385888"/>
          <p14:tracePt t="13069" x="3363913" y="1389063"/>
          <p14:tracePt t="13077" x="3359150" y="1409700"/>
          <p14:tracePt t="13085" x="3359150" y="1419225"/>
          <p14:tracePt t="13093" x="3351213" y="1447800"/>
          <p14:tracePt t="13100" x="3335338" y="1479550"/>
          <p14:tracePt t="13109" x="3325813" y="1520825"/>
          <p14:tracePt t="13117" x="3317875" y="1558925"/>
          <p14:tracePt t="13124" x="3309938" y="1598613"/>
          <p14:tracePt t="13133" x="3309938" y="1649413"/>
          <p14:tracePt t="13141" x="3302000" y="1701800"/>
          <p14:tracePt t="13152" x="3302000" y="1751013"/>
          <p14:tracePt t="13155" x="3302000" y="1812925"/>
          <p14:tracePt t="13166" x="3294063" y="1866900"/>
          <p14:tracePt t="13173" x="3294063" y="1928813"/>
          <p14:tracePt t="13183" x="3286125" y="1981200"/>
          <p14:tracePt t="13189" x="3286125" y="2019300"/>
          <p14:tracePt t="13197" x="3286125" y="2055813"/>
          <p14:tracePt t="13205" x="3286125" y="2076450"/>
          <p14:tracePt t="13213" x="3286125" y="2097088"/>
          <p14:tracePt t="13221" x="3286125" y="2117725"/>
          <p14:tracePt t="13229" x="3286125" y="2141538"/>
          <p14:tracePt t="13238" x="3286125" y="2170113"/>
          <p14:tracePt t="13245" x="3286125" y="2190750"/>
          <p14:tracePt t="13253" x="3286125" y="2228850"/>
          <p14:tracePt t="13261" x="3289300" y="2270125"/>
          <p14:tracePt t="13268" x="3297238" y="2306638"/>
          <p14:tracePt t="13277" x="3297238" y="2347913"/>
          <p14:tracePt t="13284" x="3306763" y="2384425"/>
          <p14:tracePt t="13293" x="3306763" y="2413000"/>
          <p14:tracePt t="13301" x="3306763" y="2441575"/>
          <p14:tracePt t="13308" x="3306763" y="2471738"/>
          <p14:tracePt t="13316" x="3306763" y="2487613"/>
          <p14:tracePt t="13324" x="3306763" y="2524125"/>
          <p14:tracePt t="13332" x="3306763" y="2552700"/>
          <p14:tracePt t="13341" x="3306763" y="2590800"/>
          <p14:tracePt t="13351" x="3306763" y="2627313"/>
          <p14:tracePt t="13358" x="3306763" y="2681288"/>
          <p14:tracePt t="13366" x="3306763" y="2717800"/>
          <p14:tracePt t="13373" x="3306763" y="2754313"/>
          <p14:tracePt t="13383" x="3314700" y="2782888"/>
          <p14:tracePt t="13390" x="3322638" y="2824163"/>
          <p14:tracePt t="13397" x="3335338" y="2852738"/>
          <p14:tracePt t="13406" x="3351213" y="2873375"/>
          <p14:tracePt t="13413" x="3363913" y="2906713"/>
          <p14:tracePt t="13423" x="3379788" y="2927350"/>
          <p14:tracePt t="13429" x="3392488" y="2947988"/>
          <p14:tracePt t="13437" x="3405188" y="2968625"/>
          <p14:tracePt t="13444" x="3421063" y="2989263"/>
          <p14:tracePt t="13452" x="3441700" y="3009900"/>
          <p14:tracePt t="13461" x="3454400" y="3030538"/>
          <p14:tracePt t="13469" x="3478213" y="3059113"/>
          <p14:tracePt t="13477" x="3503613" y="3092450"/>
          <p14:tracePt t="13485" x="3527425" y="3124200"/>
          <p14:tracePt t="13492" x="3552825" y="3165475"/>
          <p14:tracePt t="13501" x="3576638" y="3211513"/>
          <p14:tracePt t="13509" x="3594100" y="3240088"/>
          <p14:tracePt t="13517" x="3609975" y="3284538"/>
          <p14:tracePt t="13524" x="3617913" y="3313113"/>
          <p14:tracePt t="13536" x="3630613" y="3343275"/>
          <p14:tracePt t="13541" x="3638550" y="3384550"/>
          <p14:tracePt t="13549" x="3648075" y="3403600"/>
          <p14:tracePt t="13557" x="3656013" y="3433763"/>
          <p14:tracePt t="13567" x="3663950" y="3462338"/>
          <p14:tracePt t="13574" x="3676650" y="3490913"/>
          <p14:tracePt t="13582" x="3692525" y="3532188"/>
          <p14:tracePt t="13588" x="3713163" y="3584575"/>
          <p14:tracePt t="13598" x="3729038" y="3625850"/>
          <p14:tracePt t="13605" x="3738563" y="3667125"/>
          <p14:tracePt t="13613" x="3754438" y="3708400"/>
          <p14:tracePt t="13621" x="3770313" y="3749675"/>
          <p14:tracePt t="13630" x="3778250" y="3778250"/>
          <p14:tracePt t="13636" x="3790950" y="3811588"/>
          <p14:tracePt t="13644" x="3798888" y="3840163"/>
          <p14:tracePt t="13652" x="3808413" y="3852863"/>
          <p14:tracePt t="13660" x="3811588" y="3865563"/>
          <p14:tracePt t="13668" x="3811588" y="3868738"/>
          <p14:tracePt t="13676" x="3816350" y="3873500"/>
          <p14:tracePt t="13693" x="3824288" y="3884613"/>
          <p14:tracePt t="13701" x="3827463" y="3897313"/>
          <p14:tracePt t="13709" x="3836988" y="3910013"/>
          <p14:tracePt t="13721" x="3848100" y="3925888"/>
          <p14:tracePt t="13725" x="3857625" y="3938588"/>
          <p14:tracePt t="13734" x="3860800" y="3943350"/>
          <p14:tracePt t="13741" x="3873500" y="3946525"/>
          <p14:tracePt t="13752" x="3878263" y="3956050"/>
          <p14:tracePt t="13757" x="3881438" y="3959225"/>
          <p14:tracePt t="13766" x="3886200" y="3959225"/>
          <p14:tracePt t="13773" x="3894138" y="3959225"/>
          <p14:tracePt t="13783" x="3898900" y="3963988"/>
          <p14:tracePt t="13789" x="3902075" y="3963988"/>
          <p14:tracePt t="13798" x="3910013" y="3963988"/>
          <p14:tracePt t="13807" x="3914775" y="3967163"/>
          <p14:tracePt t="13813" x="3917950" y="3967163"/>
          <p14:tracePt t="13822" x="3922713" y="3967163"/>
          <p14:tracePt t="13829" x="3935413" y="3967163"/>
          <p14:tracePt t="13836" x="3938588" y="3967163"/>
          <p14:tracePt t="13845" x="3951288" y="3967163"/>
          <p14:tracePt t="13853" x="3963988" y="3967163"/>
          <p14:tracePt t="13861" x="3984625" y="3967163"/>
          <p14:tracePt t="13868" x="4005263" y="3967163"/>
          <p14:tracePt t="13877" x="4021138" y="3967163"/>
          <p14:tracePt t="13885" x="4041775" y="3967163"/>
          <p14:tracePt t="13893" x="4062413" y="3967163"/>
          <p14:tracePt t="13900" x="4075113" y="3967163"/>
          <p14:tracePt t="13908" x="4087813" y="3967163"/>
          <p14:tracePt t="13917" x="4098925" y="3967163"/>
          <p14:tracePt t="13924" x="4103688" y="3967163"/>
          <p14:tracePt t="13934" x="4103688" y="3975100"/>
          <p14:tracePt t="13940" x="4108450" y="3975100"/>
          <p14:tracePt t="14029" x="0" y="0"/>
        </p14:tracePtLst>
        <p14:tracePtLst>
          <p14:tracePt t="27040" x="4445000" y="1582738"/>
          <p14:tracePt t="27119" x="4449763" y="1582738"/>
          <p14:tracePt t="27126" x="4449763" y="1579563"/>
          <p14:tracePt t="27133" x="4457700" y="1574800"/>
          <p14:tracePt t="27142" x="4460875" y="1566863"/>
          <p14:tracePt t="27150" x="4460875" y="1558925"/>
          <p14:tracePt t="27157" x="4465638" y="1541463"/>
          <p14:tracePt t="27165" x="4473575" y="1528763"/>
          <p14:tracePt t="27173" x="4478338" y="1517650"/>
          <p14:tracePt t="27185" x="4478338" y="1504950"/>
          <p14:tracePt t="27189" x="4486275" y="1492250"/>
          <p14:tracePt t="27199" x="4486275" y="1476375"/>
          <p14:tracePt t="27205" x="4486275" y="1463675"/>
          <p14:tracePt t="27214" x="4494213" y="1443038"/>
          <p14:tracePt t="27221" x="4494213" y="1422400"/>
          <p14:tracePt t="27231" x="4498975" y="1409700"/>
          <p14:tracePt t="27238" x="4498975" y="1389063"/>
          <p14:tracePt t="27246" x="4506913" y="1377950"/>
          <p14:tracePt t="27253" x="4506913" y="1365250"/>
          <p14:tracePt t="27261" x="4506913" y="1352550"/>
          <p14:tracePt t="27271" x="4510088" y="1331913"/>
          <p14:tracePt t="27277" x="4510088" y="1319213"/>
          <p14:tracePt t="27285" x="4510088" y="1311275"/>
          <p14:tracePt t="27301" x="4510088" y="1298575"/>
          <p14:tracePt t="27309" x="4510088" y="1287463"/>
          <p14:tracePt t="27316" x="4510088" y="1274763"/>
          <p14:tracePt t="27325" x="4510088" y="1262063"/>
          <p14:tracePt t="27333" x="4510088" y="1249363"/>
          <p14:tracePt t="27341" x="4510088" y="1246188"/>
          <p14:tracePt t="27347" x="4510088" y="1241425"/>
          <p14:tracePt t="27358" x="4510088" y="1233488"/>
          <p14:tracePt t="27373" x="4510088" y="1228725"/>
          <p14:tracePt t="27413" x="4510088" y="1225550"/>
          <p14:tracePt t="27429" x="4506913" y="1225550"/>
          <p14:tracePt t="27444" x="4502150" y="1217613"/>
          <p14:tracePt t="27453" x="4491038" y="1217613"/>
          <p14:tracePt t="27461" x="4486275" y="1217613"/>
          <p14:tracePt t="27469" x="4478338" y="1212850"/>
          <p14:tracePt t="27477" x="4470400" y="1212850"/>
          <p14:tracePt t="27484" x="4452938" y="1208088"/>
          <p14:tracePt t="27493" x="4440238" y="1200150"/>
          <p14:tracePt t="27501" x="4429125" y="1200150"/>
          <p14:tracePt t="27509" x="4416425" y="1196975"/>
          <p14:tracePt t="27517" x="4400550" y="1196975"/>
          <p14:tracePt t="27525" x="4370388" y="1196975"/>
          <p14:tracePt t="27533" x="4333875" y="1187450"/>
          <p14:tracePt t="27541" x="4279900" y="1187450"/>
          <p14:tracePt t="27547" x="4230688" y="1187450"/>
          <p14:tracePt t="27557" x="4202113" y="1187450"/>
          <p14:tracePt t="27565" x="4168775" y="1187450"/>
          <p14:tracePt t="27573" x="4129088" y="1187450"/>
          <p14:tracePt t="27582" x="4098925" y="1187450"/>
          <p14:tracePt t="27589" x="4090988" y="1187450"/>
          <p14:tracePt t="27600" x="4062413" y="1187450"/>
          <p14:tracePt t="27604" x="4033838" y="1187450"/>
          <p14:tracePt t="27614" x="4005263" y="1187450"/>
          <p14:tracePt t="27621" x="3984625" y="1187450"/>
          <p14:tracePt t="27630" x="3959225" y="1196975"/>
          <p14:tracePt t="27637" x="3930650" y="1204913"/>
          <p14:tracePt t="27644" x="3886200" y="1228725"/>
          <p14:tracePt t="27653" x="3852863" y="1254125"/>
          <p14:tracePt t="27663" x="3811588" y="1277938"/>
          <p14:tracePt t="27667" x="3778250" y="1311275"/>
          <p14:tracePt t="27676" x="3733800" y="1347788"/>
          <p14:tracePt t="27685" x="3700463" y="1381125"/>
          <p14:tracePt t="27693" x="3667125" y="1414463"/>
          <p14:tracePt t="27701" x="3638550" y="1458913"/>
          <p14:tracePt t="27709" x="3614738" y="1492250"/>
          <p14:tracePt t="27716" x="3594100" y="1525588"/>
          <p14:tracePt t="27724" x="3576638" y="1546225"/>
          <p14:tracePt t="27732" x="3573463" y="1566863"/>
          <p14:tracePt t="27741" x="3565525" y="1582738"/>
          <p14:tracePt t="27750" x="3557588" y="1603375"/>
          <p14:tracePt t="27756" x="3552825" y="1631950"/>
          <p14:tracePt t="27766" x="3544888" y="1652588"/>
          <p14:tracePt t="27784" x="3527425" y="1681163"/>
          <p14:tracePt t="27789" x="3519488" y="1722438"/>
          <p14:tracePt t="27799" x="3503613" y="1763713"/>
          <p14:tracePt t="27805" x="3495675" y="1804988"/>
          <p14:tracePt t="27814" x="3495675" y="1833563"/>
          <p14:tracePt t="27821" x="3490913" y="1862138"/>
          <p14:tracePt t="27829" x="3490913" y="1900238"/>
          <p14:tracePt t="27837" x="3490913" y="1928813"/>
          <p14:tracePt t="27845" x="3490913" y="1949450"/>
          <p14:tracePt t="27853" x="3490913" y="1965325"/>
          <p14:tracePt t="27861" x="3490913" y="1985963"/>
          <p14:tracePt t="27869" x="3490913" y="2006600"/>
          <p14:tracePt t="27884" x="3511550" y="2055813"/>
          <p14:tracePt t="27892" x="3527425" y="2076450"/>
          <p14:tracePt t="27903" x="3532188" y="2097088"/>
          <p14:tracePt t="27908" x="3540125" y="2109788"/>
          <p14:tracePt t="27916" x="3548063" y="2120900"/>
          <p14:tracePt t="27925" x="3552825" y="2141538"/>
          <p14:tracePt t="27933" x="3557588" y="2151063"/>
          <p14:tracePt t="27940" x="3557588" y="2159000"/>
          <p14:tracePt t="27948" x="3557588" y="2170113"/>
          <p14:tracePt t="27957" x="3565525" y="2174875"/>
          <p14:tracePt t="27969" x="3565525" y="2182813"/>
          <p14:tracePt t="27973" x="3565525" y="2187575"/>
          <p14:tracePt t="28000" x="3568700" y="2208213"/>
          <p14:tracePt t="28004" x="3568700" y="2216150"/>
          <p14:tracePt t="28015" x="3568700" y="2224088"/>
          <p14:tracePt t="28021" x="3568700" y="2232025"/>
          <p14:tracePt t="28030" x="3573463" y="2236788"/>
          <p14:tracePt t="28037" x="3573463" y="2241550"/>
          <p14:tracePt t="28046" x="3573463" y="2249488"/>
          <p14:tracePt t="28055" x="3581400" y="2252663"/>
          <p14:tracePt t="28061" x="3581400" y="2257425"/>
          <p14:tracePt t="28077" x="3581400" y="2260600"/>
          <p14:tracePt t="28085" x="3581400" y="2270125"/>
          <p14:tracePt t="28093" x="3586163" y="2273300"/>
          <p14:tracePt t="28101" x="3586163" y="2278063"/>
          <p14:tracePt t="28116" x="3586163" y="2281238"/>
          <p14:tracePt t="28126" x="3586163" y="2290763"/>
          <p14:tracePt t="28132" x="3586163" y="2298700"/>
          <p14:tracePt t="28141" x="3586163" y="2311400"/>
          <p14:tracePt t="28148" x="3586163" y="2319338"/>
          <p14:tracePt t="28157" x="3586163" y="2327275"/>
          <p14:tracePt t="28165" x="3586163" y="2335213"/>
          <p14:tracePt t="28175" x="3586163" y="2339975"/>
          <p14:tracePt t="28181" x="3586163" y="2343150"/>
          <p14:tracePt t="28189" x="3586163" y="2347913"/>
          <p14:tracePt t="28198" x="3586163" y="2355850"/>
          <p14:tracePt t="28213" x="3589338" y="2355850"/>
          <p14:tracePt t="28221" x="3589338" y="2360613"/>
          <p14:tracePt t="28253" x="3589338" y="2363788"/>
          <p14:tracePt t="28262" x="3597275" y="2371725"/>
          <p14:tracePt t="28277" x="3597275" y="2376488"/>
          <p14:tracePt t="28294" x="3597275" y="2381250"/>
          <p14:tracePt t="28317" x="3597275" y="2384425"/>
          <p14:tracePt t="28461" x="0" y="0"/>
        </p14:tracePtLst>
        <p14:tracePtLst>
          <p14:tracePt t="46055" x="3084513" y="2311400"/>
          <p14:tracePt t="46207" x="3079750" y="2311400"/>
          <p14:tracePt t="46213" x="3074988" y="2311400"/>
          <p14:tracePt t="46222" x="3071813" y="2311400"/>
          <p14:tracePt t="46229" x="3067050" y="2311400"/>
          <p14:tracePt t="46236" x="3055938" y="2311400"/>
          <p14:tracePt t="46245" x="3051175" y="2311400"/>
          <p14:tracePt t="46253" x="3038475" y="2311400"/>
          <p14:tracePt t="46261" x="3025775" y="2311400"/>
          <p14:tracePt t="46268" x="3022600" y="2311400"/>
          <p14:tracePt t="46276" x="3009900" y="2311400"/>
          <p14:tracePt t="46284" x="2997200" y="2311400"/>
          <p14:tracePt t="46293" x="2976563" y="2314575"/>
          <p14:tracePt t="46301" x="2955925" y="2319338"/>
          <p14:tracePt t="46308" x="2927350" y="2327275"/>
          <p14:tracePt t="46319" x="2898775" y="2335213"/>
          <p14:tracePt t="46325" x="2857500" y="2351088"/>
          <p14:tracePt t="46340" x="2816225" y="2360613"/>
          <p14:tracePt t="46349" x="2787650" y="2376488"/>
          <p14:tracePt t="46356" x="2746375" y="2384425"/>
          <p14:tracePt t="46365" x="2717800" y="2397125"/>
          <p14:tracePt t="46373" x="2697163" y="2405063"/>
          <p14:tracePt t="46390" x="2655888" y="2417763"/>
          <p14:tracePt t="46396" x="2635250" y="2417763"/>
          <p14:tracePt t="46403" x="2614613" y="2425700"/>
          <p14:tracePt t="46414" x="2586038" y="2433638"/>
          <p14:tracePt t="46420" x="2557463" y="2438400"/>
          <p14:tracePt t="46428" x="2508250" y="2438400"/>
          <p14:tracePt t="46436" x="2454275" y="2446338"/>
          <p14:tracePt t="46446" x="2405063" y="2459038"/>
          <p14:tracePt t="46453" x="2339975" y="2474913"/>
          <p14:tracePt t="46461" x="2286000" y="2490788"/>
          <p14:tracePt t="46469" x="2220913" y="2511425"/>
          <p14:tracePt t="46477" x="2166938" y="2528888"/>
          <p14:tracePt t="46486" x="2112963" y="2549525"/>
          <p14:tracePt t="46493" x="2060575" y="2565400"/>
          <p14:tracePt t="46503" x="2006600" y="2581275"/>
          <p14:tracePt t="46509" x="1965325" y="2598738"/>
          <p14:tracePt t="46519" x="1911350" y="2619375"/>
          <p14:tracePt t="46524" x="1871663" y="2635250"/>
          <p14:tracePt t="46535" x="1838325" y="2660650"/>
          <p14:tracePt t="46541" x="1797050" y="2684463"/>
          <p14:tracePt t="46549" x="1763713" y="2709863"/>
          <p14:tracePt t="46557" x="1730375" y="2733675"/>
          <p14:tracePt t="46566" x="1701800" y="2746375"/>
          <p14:tracePt t="46572" x="1670050" y="2771775"/>
          <p14:tracePt t="46581" x="1636713" y="2795588"/>
          <p14:tracePt t="46589" x="1595438" y="2820988"/>
          <p14:tracePt t="46596" x="1550988" y="2857500"/>
          <p14:tracePt t="46604" x="1504950" y="2882900"/>
          <p14:tracePt t="46612" x="1471613" y="2914650"/>
          <p14:tracePt t="46620" x="1439863" y="2940050"/>
          <p14:tracePt t="46628" x="1409700" y="2963863"/>
          <p14:tracePt t="46636" x="1377950" y="2989263"/>
          <p14:tracePt t="46645" x="1344613" y="3013075"/>
          <p14:tracePt t="46654" x="1311275" y="3030538"/>
          <p14:tracePt t="46660" x="1282700" y="3051175"/>
          <p14:tracePt t="46669" x="1262063" y="3067050"/>
          <p14:tracePt t="46677" x="1228725" y="3087688"/>
          <p14:tracePt t="46687" x="1209675" y="3113088"/>
          <p14:tracePt t="46692" x="1196975" y="3133725"/>
          <p14:tracePt t="46703" x="1171575" y="3162300"/>
          <p14:tracePt t="46708" x="1158875" y="3182938"/>
          <p14:tracePt t="46719" x="1150938" y="3203575"/>
          <p14:tracePt t="46725" x="1138238" y="3224213"/>
          <p14:tracePt t="46733" x="1130300" y="3252788"/>
          <p14:tracePt t="46742" x="1114425" y="3281363"/>
          <p14:tracePt t="46748" x="1101725" y="3313113"/>
          <p14:tracePt t="46756" x="1085850" y="3343275"/>
          <p14:tracePt t="46764" x="1068388" y="3375025"/>
          <p14:tracePt t="46772" x="1052513" y="3403600"/>
          <p14:tracePt t="46781" x="1049338" y="3433763"/>
          <p14:tracePt t="46789" x="1039813" y="3462338"/>
          <p14:tracePt t="46797" x="1023938" y="3490913"/>
          <p14:tracePt t="46804" x="1016000" y="3519488"/>
          <p14:tracePt t="46812" x="1003300" y="3552825"/>
          <p14:tracePt t="46820" x="995363" y="3581400"/>
          <p14:tracePt t="46829" x="987425" y="3609975"/>
          <p14:tracePt t="46837" x="982663" y="3638550"/>
          <p14:tracePt t="46845" x="974725" y="3659188"/>
          <p14:tracePt t="46852" x="966788" y="3675063"/>
          <p14:tracePt t="46862" x="962025" y="3705225"/>
          <p14:tracePt t="46870" x="962025" y="3724275"/>
          <p14:tracePt t="46877" x="954088" y="3744913"/>
          <p14:tracePt t="46887" x="954088" y="3775075"/>
          <p14:tracePt t="46892" x="954088" y="3795713"/>
          <p14:tracePt t="46901" x="954088" y="3819525"/>
          <p14:tracePt t="46908" x="954088" y="3840163"/>
          <p14:tracePt t="46918" x="954088" y="3852863"/>
          <p14:tracePt t="46925" x="954088" y="3873500"/>
          <p14:tracePt t="46934" x="954088" y="3894138"/>
          <p14:tracePt t="46949" x="954088" y="3917950"/>
          <p14:tracePt t="46956" x="954088" y="3946525"/>
          <p14:tracePt t="46965" x="954088" y="3975100"/>
          <p14:tracePt t="46973" x="954088" y="4005263"/>
          <p14:tracePt t="47011" x="954088" y="4124325"/>
          <p14:tracePt t="47017" x="954088" y="4152900"/>
          <p14:tracePt t="47020" x="954088" y="4189413"/>
          <p14:tracePt t="47028" x="958850" y="4230688"/>
          <p14:tracePt t="47036" x="966788" y="4259263"/>
          <p14:tracePt t="47046" x="974725" y="4295775"/>
          <p14:tracePt t="47051" x="987425" y="4329113"/>
          <p14:tracePt t="47061" x="995363" y="4357688"/>
          <p14:tracePt t="47070" x="1011238" y="4386263"/>
          <p14:tracePt t="47076" x="1016000" y="4406900"/>
          <p14:tracePt t="47086" x="1031875" y="4427538"/>
          <p14:tracePt t="47093" x="1044575" y="4448175"/>
          <p14:tracePt t="47104" x="1065213" y="4468813"/>
          <p14:tracePt t="47109" x="1081088" y="4502150"/>
          <p14:tracePt t="47116" x="1101725" y="4522788"/>
          <p14:tracePt t="47125" x="1127125" y="4556125"/>
          <p14:tracePt t="47136" x="1150938" y="4587875"/>
          <p14:tracePt t="47141" x="1176338" y="4629150"/>
          <p14:tracePt t="47149" x="1200150" y="4662488"/>
          <p14:tracePt t="47157" x="1238250" y="4706938"/>
          <p14:tracePt t="47164" x="1262063" y="4737100"/>
          <p14:tracePt t="47173" x="1295400" y="4773613"/>
          <p14:tracePt t="47181" x="1328738" y="4794250"/>
          <p14:tracePt t="47193" x="1370013" y="4830763"/>
          <p14:tracePt t="47196" x="1401763" y="4864100"/>
          <p14:tracePt t="47205" x="1447800" y="4900613"/>
          <p14:tracePt t="47213" x="1492250" y="4926013"/>
          <p14:tracePt t="47221" x="1533525" y="4954588"/>
          <p14:tracePt t="47228" x="1579563" y="4987925"/>
          <p14:tracePt t="47237" x="1631950" y="5016500"/>
          <p14:tracePt t="47244" x="1677988" y="5048250"/>
          <p14:tracePt t="47254" x="1735138" y="5086350"/>
          <p14:tracePt t="47260" x="1789113" y="5114925"/>
          <p14:tracePt t="47271" x="1833563" y="5138738"/>
          <p14:tracePt t="47277" x="1882775" y="5159375"/>
          <p14:tracePt t="47288" x="1928813" y="5176838"/>
          <p14:tracePt t="47293" x="1957388" y="5192713"/>
          <p14:tracePt t="47305" x="1985963" y="5197475"/>
          <p14:tracePt t="47309" x="2006600" y="5213350"/>
          <p14:tracePt t="47319" x="2027238" y="5218113"/>
          <p14:tracePt t="47325" x="2039938" y="5218113"/>
          <p14:tracePt t="47333" x="2043113" y="5226050"/>
          <p14:tracePt t="47342" x="2047875" y="5226050"/>
          <p14:tracePt t="47349" x="2055813" y="5229225"/>
          <p14:tracePt t="47358" x="2060575" y="5233988"/>
          <p14:tracePt t="47365" x="2071688" y="5241925"/>
          <p14:tracePt t="47372" x="2084388" y="5246688"/>
          <p14:tracePt t="47381" x="2097088" y="5254625"/>
          <p14:tracePt t="47389" x="2117725" y="5259388"/>
          <p14:tracePt t="47397" x="2138363" y="5259388"/>
          <p14:tracePt t="47405" x="2159000" y="5267325"/>
          <p14:tracePt t="47413" x="2187575" y="5275263"/>
          <p14:tracePt t="47421" x="2224088" y="5283200"/>
          <p14:tracePt t="47430" x="2270125" y="5299075"/>
          <p14:tracePt t="47438" x="2319338" y="5299075"/>
          <p14:tracePt t="47445" x="2355850" y="5308600"/>
          <p14:tracePt t="47455" x="2409825" y="5316538"/>
          <p14:tracePt t="47462" x="2459038" y="5316538"/>
          <p14:tracePt t="47471" x="2513013" y="5316538"/>
          <p14:tracePt t="47477" x="2549525" y="5316538"/>
          <p14:tracePt t="47486" x="2598738" y="5316538"/>
          <p14:tracePt t="47494" x="2660650" y="5316538"/>
          <p14:tracePt t="47503" x="2697163" y="5316538"/>
          <p14:tracePt t="47509" x="2738438" y="5316538"/>
          <p14:tracePt t="47518" x="2787650" y="5316538"/>
          <p14:tracePt t="47525" x="2828925" y="5311775"/>
          <p14:tracePt t="47533" x="2857500" y="5295900"/>
          <p14:tracePt t="47542" x="2886075" y="5287963"/>
          <p14:tracePt t="47551" x="2906713" y="5267325"/>
          <p14:tracePt t="47565" x="2927350" y="5254625"/>
          <p14:tracePt t="47573" x="2947988" y="5233988"/>
          <p14:tracePt t="47582" x="2981325" y="5208588"/>
          <p14:tracePt t="47589" x="3001963" y="5192713"/>
          <p14:tracePt t="47597" x="3035300" y="5180013"/>
          <p14:tracePt t="47604" x="3055938" y="5159375"/>
          <p14:tracePt t="47613" x="3084513" y="5143500"/>
          <p14:tracePt t="47620" x="3116263" y="5127625"/>
          <p14:tracePt t="47629" x="3136900" y="5106988"/>
          <p14:tracePt t="47637" x="3157538" y="5086350"/>
          <p14:tracePt t="47644" x="3175000" y="5053013"/>
          <p14:tracePt t="47654" x="3190875" y="5011738"/>
          <p14:tracePt t="47660" x="3206750" y="4957763"/>
          <p14:tracePt t="47671" x="3224213" y="4905375"/>
          <p14:tracePt t="47676" x="3244850" y="4838700"/>
          <p14:tracePt t="47685" x="3273425" y="4773613"/>
          <p14:tracePt t="47693" x="3289300" y="4706938"/>
          <p14:tracePt t="47704" x="3309938" y="4633913"/>
          <p14:tracePt t="47709" x="3330575" y="4567238"/>
          <p14:tracePt t="47717" x="3338513" y="4494213"/>
          <p14:tracePt t="47725" x="3346450" y="4427538"/>
          <p14:tracePt t="47733" x="3346450" y="4367213"/>
          <p14:tracePt t="47741" x="3355975" y="4313238"/>
          <p14:tracePt t="47749" x="3355975" y="4251325"/>
          <p14:tracePt t="47757" x="3355975" y="4202113"/>
          <p14:tracePt t="47764" x="3355975" y="4152900"/>
          <p14:tracePt t="47773" x="3355975" y="4103688"/>
          <p14:tracePt t="47780" x="3355975" y="4041775"/>
          <p14:tracePt t="47790" x="3363913" y="3975100"/>
          <p14:tracePt t="47796" x="3371850" y="3922713"/>
          <p14:tracePt t="47805" x="3392488" y="3868738"/>
          <p14:tracePt t="47814" x="3408363" y="3819525"/>
          <p14:tracePt t="47821" x="3425825" y="3775075"/>
          <p14:tracePt t="47828" x="3441700" y="3721100"/>
          <p14:tracePt t="47837" x="3462338" y="3667125"/>
          <p14:tracePt t="47844" x="3478213" y="3614738"/>
          <p14:tracePt t="47852" x="3487738" y="3563938"/>
          <p14:tracePt t="47860" x="3506788" y="3498850"/>
          <p14:tracePt t="47870" x="3506788" y="3449638"/>
          <p14:tracePt t="47876" x="3516313" y="3384550"/>
          <p14:tracePt t="47887" x="3516313" y="3309938"/>
          <p14:tracePt t="47892" x="3516313" y="3260725"/>
          <p14:tracePt t="47902" x="3516313" y="3211513"/>
          <p14:tracePt t="47922" x="3511550" y="3141663"/>
          <p14:tracePt t="47926" x="3503613" y="3113088"/>
          <p14:tracePt t="47933" x="3503613" y="3095625"/>
          <p14:tracePt t="47943" x="3503613" y="3074988"/>
          <p14:tracePt t="47949" x="3503613" y="3054350"/>
          <p14:tracePt t="47957" x="3503613" y="3025775"/>
          <p14:tracePt t="47965" x="3503613" y="3009900"/>
          <p14:tracePt t="47972" x="3503613" y="2981325"/>
          <p14:tracePt t="48000" x="3503613" y="2894013"/>
          <p14:tracePt t="48004" x="3498850" y="2865438"/>
          <p14:tracePt t="48012" x="3490913" y="2836863"/>
          <p14:tracePt t="48021" x="3482975" y="2816225"/>
          <p14:tracePt t="48031" x="3478213" y="2803525"/>
          <p14:tracePt t="48037" x="3470275" y="2792413"/>
          <p14:tracePt t="48044" x="3467100" y="2779713"/>
          <p14:tracePt t="48055" x="3457575" y="2767013"/>
          <p14:tracePt t="48061" x="3446463" y="2754313"/>
          <p14:tracePt t="48072" x="3429000" y="2733675"/>
          <p14:tracePt t="48076" x="3416300" y="2722563"/>
          <p14:tracePt t="48085" x="3397250" y="2701925"/>
          <p14:tracePt t="48092" x="3363913" y="2676525"/>
          <p14:tracePt t="48101" x="3338513" y="2643188"/>
          <p14:tracePt t="48109" x="3309938" y="2619375"/>
          <p14:tracePt t="48117" x="3276600" y="2593975"/>
          <p14:tracePt t="48126" x="3255963" y="2581275"/>
          <p14:tracePt t="48134" x="3236913" y="2562225"/>
          <p14:tracePt t="48141" x="3211513" y="2536825"/>
          <p14:tracePt t="48149" x="3198813" y="2516188"/>
          <p14:tracePt t="48157" x="3186113" y="2503488"/>
          <p14:tracePt t="48165" x="3178175" y="2482850"/>
          <p14:tracePt t="48173" x="3165475" y="2471738"/>
          <p14:tracePt t="48184" x="3154363" y="2451100"/>
          <p14:tracePt t="48188" x="3136900" y="2430463"/>
          <p14:tracePt t="48196" x="3125788" y="2417763"/>
          <p14:tracePt t="48205" x="3113088" y="2405063"/>
          <p14:tracePt t="48212" x="3100388" y="2389188"/>
          <p14:tracePt t="48223" x="3092450" y="2389188"/>
          <p14:tracePt t="48238" x="3087688" y="2384425"/>
          <p14:tracePt t="48254" x="3084513" y="2384425"/>
          <p14:tracePt t="48260" x="3084513" y="2381250"/>
          <p14:tracePt t="48271" x="3074988" y="2381250"/>
          <p14:tracePt t="48286" x="3071813" y="2371725"/>
          <p14:tracePt t="48302" x="3067050" y="2368550"/>
          <p14:tracePt t="48469" x="0" y="0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F5054FA-9980-4993-980E-C83D0CC47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303" y="241448"/>
            <a:ext cx="8583638" cy="601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23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95EB83B-6681-45F0-ABEF-995749D1AA38}"/>
              </a:ext>
            </a:extLst>
          </p:cNvPr>
          <p:cNvSpPr txBox="1"/>
          <p:nvPr/>
        </p:nvSpPr>
        <p:spPr>
          <a:xfrm>
            <a:off x="2699656" y="1468015"/>
            <a:ext cx="8067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Supplementary slip inversion</a:t>
            </a:r>
          </a:p>
        </p:txBody>
      </p:sp>
    </p:spTree>
    <p:extLst>
      <p:ext uri="{BB962C8B-B14F-4D97-AF65-F5344CB8AC3E}">
        <p14:creationId xmlns:p14="http://schemas.microsoft.com/office/powerpoint/2010/main" val="2842120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CEA6712-182B-4D12-8646-674337BFE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0868" y="126182"/>
            <a:ext cx="5053049" cy="660563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BDE9EF8-75B8-4F65-B724-353F9CB3F8EA}"/>
              </a:ext>
            </a:extLst>
          </p:cNvPr>
          <p:cNvSpPr txBox="1"/>
          <p:nvPr/>
        </p:nvSpPr>
        <p:spPr>
          <a:xfrm>
            <a:off x="5421550" y="0"/>
            <a:ext cx="3379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b="1" dirty="0"/>
              <a:t>Warning:  North now to the left 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A3CB34-8683-410B-8400-0619FB8C176E}"/>
              </a:ext>
            </a:extLst>
          </p:cNvPr>
          <p:cNvSpPr/>
          <p:nvPr/>
        </p:nvSpPr>
        <p:spPr>
          <a:xfrm>
            <a:off x="209718" y="214363"/>
            <a:ext cx="22306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b) FP2 model </a:t>
            </a:r>
            <a:r>
              <a:rPr lang="fr-FR" b="1" dirty="0" err="1"/>
              <a:t>with</a:t>
            </a:r>
            <a:r>
              <a:rPr lang="fr-FR" b="1" dirty="0"/>
              <a:t> « free rupture </a:t>
            </a:r>
            <a:r>
              <a:rPr lang="fr-FR" b="1" dirty="0" err="1"/>
              <a:t>velocity</a:t>
            </a:r>
            <a:r>
              <a:rPr lang="fr-FR" b="1" dirty="0"/>
              <a:t> » </a:t>
            </a:r>
            <a:r>
              <a:rPr lang="fr-FR" dirty="0"/>
              <a:t>(0.3-4.5km/s), </a:t>
            </a:r>
            <a:r>
              <a:rPr lang="fr-FR" dirty="0" err="1"/>
              <a:t>allowing</a:t>
            </a:r>
            <a:r>
              <a:rPr lang="fr-FR" dirty="0"/>
              <a:t> for </a:t>
            </a:r>
            <a:r>
              <a:rPr lang="fr-FR" dirty="0" err="1"/>
              <a:t>late</a:t>
            </a:r>
            <a:r>
              <a:rPr lang="fr-FR" dirty="0"/>
              <a:t> rupture close to the </a:t>
            </a:r>
            <a:r>
              <a:rPr lang="fr-FR" dirty="0" err="1"/>
              <a:t>hypocenter</a:t>
            </a:r>
            <a:r>
              <a:rPr lang="fr-FR" dirty="0"/>
              <a:t> (but not re-</a:t>
            </a:r>
            <a:r>
              <a:rPr lang="fr-FR" dirty="0" err="1"/>
              <a:t>rupturing</a:t>
            </a:r>
            <a:r>
              <a:rPr lang="fr-FR" dirty="0"/>
              <a:t>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840C555-3889-4A6A-8CC4-FA4CA44A3154}"/>
              </a:ext>
            </a:extLst>
          </p:cNvPr>
          <p:cNvSpPr txBox="1"/>
          <p:nvPr/>
        </p:nvSpPr>
        <p:spPr>
          <a:xfrm>
            <a:off x="8045123" y="768361"/>
            <a:ext cx="2460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Rupture snapshots</a:t>
            </a:r>
          </a:p>
          <a:p>
            <a:pPr algn="ctr"/>
            <a:r>
              <a:rPr lang="fr-FR" b="1" dirty="0"/>
              <a:t>(slip </a:t>
            </a:r>
            <a:r>
              <a:rPr lang="fr-FR" b="1" dirty="0" err="1"/>
              <a:t>occurring</a:t>
            </a:r>
            <a:r>
              <a:rPr lang="fr-FR" b="1" dirty="0"/>
              <a:t> </a:t>
            </a:r>
            <a:r>
              <a:rPr lang="fr-FR" b="1" dirty="0" err="1"/>
              <a:t>between</a:t>
            </a:r>
            <a:r>
              <a:rPr lang="fr-FR" b="1" dirty="0"/>
              <a:t> </a:t>
            </a:r>
            <a:r>
              <a:rPr lang="fr-FR" b="1" dirty="0" err="1"/>
              <a:t>each</a:t>
            </a:r>
            <a:r>
              <a:rPr lang="fr-FR" b="1" dirty="0"/>
              <a:t> time </a:t>
            </a:r>
            <a:r>
              <a:rPr lang="fr-FR" b="1" dirty="0" err="1"/>
              <a:t>interval</a:t>
            </a:r>
            <a:r>
              <a:rPr lang="fr-FR" b="1" dirty="0"/>
              <a:t>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EF99FF5-1FDD-4496-85A4-CCFE947D64E1}"/>
              </a:ext>
            </a:extLst>
          </p:cNvPr>
          <p:cNvSpPr txBox="1"/>
          <p:nvPr/>
        </p:nvSpPr>
        <p:spPr>
          <a:xfrm>
            <a:off x="8435566" y="2402438"/>
            <a:ext cx="1943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Main rupture front </a:t>
            </a:r>
            <a:r>
              <a:rPr lang="fr-FR" b="1" dirty="0" err="1"/>
              <a:t>propagating</a:t>
            </a:r>
            <a:r>
              <a:rPr lang="fr-FR" b="1" dirty="0"/>
              <a:t> at 3-3.5km/s to the North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05FBE27-C271-41EF-9FD1-A12390E1AE4F}"/>
              </a:ext>
            </a:extLst>
          </p:cNvPr>
          <p:cNvSpPr txBox="1"/>
          <p:nvPr/>
        </p:nvSpPr>
        <p:spPr>
          <a:xfrm>
            <a:off x="9255867" y="354973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BEFD7A6-2A97-4C66-AB7D-6AE45BEE2DB1}"/>
              </a:ext>
            </a:extLst>
          </p:cNvPr>
          <p:cNvSpPr txBox="1"/>
          <p:nvPr/>
        </p:nvSpPr>
        <p:spPr>
          <a:xfrm>
            <a:off x="8562251" y="3973467"/>
            <a:ext cx="1943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>
                <a:solidFill>
                  <a:srgbClr val="FF0000"/>
                </a:solidFill>
              </a:rPr>
              <a:t>Late</a:t>
            </a:r>
            <a:r>
              <a:rPr lang="fr-FR" b="1" dirty="0">
                <a:solidFill>
                  <a:srgbClr val="FF0000"/>
                </a:solidFill>
              </a:rPr>
              <a:t> rupture close </a:t>
            </a:r>
            <a:r>
              <a:rPr lang="fr-FR" b="1" dirty="0" err="1">
                <a:solidFill>
                  <a:srgbClr val="FF0000"/>
                </a:solidFill>
              </a:rPr>
              <a:t>from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hypocenter</a:t>
            </a:r>
            <a:endParaRPr lang="fr-FR" b="1" dirty="0">
              <a:solidFill>
                <a:srgbClr val="FF0000"/>
              </a:solidFill>
            </a:endParaRP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67A366BE-3C42-4D39-AD4B-C9F12F6A4786}"/>
              </a:ext>
            </a:extLst>
          </p:cNvPr>
          <p:cNvCxnSpPr>
            <a:cxnSpLocks/>
          </p:cNvCxnSpPr>
          <p:nvPr/>
        </p:nvCxnSpPr>
        <p:spPr>
          <a:xfrm flipH="1">
            <a:off x="6796847" y="4113417"/>
            <a:ext cx="1514304" cy="21095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53D6943B-3CE0-44D7-8B87-A6256D41D8D3}"/>
              </a:ext>
            </a:extLst>
          </p:cNvPr>
          <p:cNvCxnSpPr>
            <a:cxnSpLocks/>
          </p:cNvCxnSpPr>
          <p:nvPr/>
        </p:nvCxnSpPr>
        <p:spPr>
          <a:xfrm flipH="1">
            <a:off x="7339767" y="4426395"/>
            <a:ext cx="1095799" cy="535827"/>
          </a:xfrm>
          <a:prstGeom prst="straightConnector1">
            <a:avLst/>
          </a:prstGeom>
          <a:ln w="3492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ccolade fermante 16">
            <a:extLst>
              <a:ext uri="{FF2B5EF4-FFF2-40B4-BE49-F238E27FC236}">
                <a16:creationId xmlns:a16="http://schemas.microsoft.com/office/drawing/2014/main" id="{B72FBE29-BE95-463E-BB2D-1397F55BA816}"/>
              </a:ext>
            </a:extLst>
          </p:cNvPr>
          <p:cNvSpPr/>
          <p:nvPr/>
        </p:nvSpPr>
        <p:spPr>
          <a:xfrm>
            <a:off x="10505607" y="2402438"/>
            <a:ext cx="315265" cy="2367585"/>
          </a:xfrm>
          <a:prstGeom prst="righ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2351241-519A-4FF3-A82C-ED540E74983F}"/>
              </a:ext>
            </a:extLst>
          </p:cNvPr>
          <p:cNvSpPr txBox="1"/>
          <p:nvPr/>
        </p:nvSpPr>
        <p:spPr>
          <a:xfrm>
            <a:off x="10973720" y="3124565"/>
            <a:ext cx="1096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As for the FP1 scenario</a:t>
            </a:r>
          </a:p>
        </p:txBody>
      </p:sp>
    </p:spTree>
    <p:extLst>
      <p:ext uri="{BB962C8B-B14F-4D97-AF65-F5344CB8AC3E}">
        <p14:creationId xmlns:p14="http://schemas.microsoft.com/office/powerpoint/2010/main" val="176338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7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AA14BFF-BAB9-45CB-9D3D-B17F40652EF0}"/>
              </a:ext>
            </a:extLst>
          </p:cNvPr>
          <p:cNvSpPr txBox="1"/>
          <p:nvPr/>
        </p:nvSpPr>
        <p:spPr>
          <a:xfrm>
            <a:off x="5276963" y="1930627"/>
            <a:ext cx="15085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Local seismic data favor the FP1 scenario     (to the left) compared to the FP2 scenario     (to the right)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E8DD8A8-1FA8-46C9-B998-1D6DE76C8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95534" cy="6858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E9EEE22-ABAC-44B4-827C-A7625B9D0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038" y="0"/>
            <a:ext cx="5236692" cy="6858000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573EC3F9-35AF-486C-A4C5-19012D3FED81}"/>
              </a:ext>
            </a:extLst>
          </p:cNvPr>
          <p:cNvSpPr/>
          <p:nvPr/>
        </p:nvSpPr>
        <p:spPr>
          <a:xfrm>
            <a:off x="8567403" y="3016939"/>
            <a:ext cx="3302323" cy="64066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D4DF46AA-95C2-4754-BBEB-5A768B4FFD66}"/>
              </a:ext>
            </a:extLst>
          </p:cNvPr>
          <p:cNvSpPr/>
          <p:nvPr/>
        </p:nvSpPr>
        <p:spPr>
          <a:xfrm>
            <a:off x="1631747" y="3016939"/>
            <a:ext cx="3302323" cy="64066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E06AA12E-C205-4705-80DD-F848130FAC12}"/>
              </a:ext>
            </a:extLst>
          </p:cNvPr>
          <p:cNvSpPr/>
          <p:nvPr/>
        </p:nvSpPr>
        <p:spPr>
          <a:xfrm>
            <a:off x="320331" y="64066"/>
            <a:ext cx="1654074" cy="576596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65A3390D-1561-442B-A35F-A5DF9C55B314}"/>
              </a:ext>
            </a:extLst>
          </p:cNvPr>
          <p:cNvSpPr/>
          <p:nvPr/>
        </p:nvSpPr>
        <p:spPr>
          <a:xfrm>
            <a:off x="7234632" y="64066"/>
            <a:ext cx="1654074" cy="576596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325758D-1759-4779-95A1-7DCCE657C8B1}"/>
              </a:ext>
            </a:extLst>
          </p:cNvPr>
          <p:cNvSpPr/>
          <p:nvPr/>
        </p:nvSpPr>
        <p:spPr>
          <a:xfrm>
            <a:off x="338775" y="4794283"/>
            <a:ext cx="1654074" cy="576596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A0D88DFE-F605-4B68-B1AA-06E917099ACD}"/>
              </a:ext>
            </a:extLst>
          </p:cNvPr>
          <p:cNvSpPr/>
          <p:nvPr/>
        </p:nvSpPr>
        <p:spPr>
          <a:xfrm>
            <a:off x="7253076" y="4794283"/>
            <a:ext cx="1654074" cy="576596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8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3BF1081-71FD-47E5-B129-D3916D03A578}"/>
              </a:ext>
            </a:extLst>
          </p:cNvPr>
          <p:cNvSpPr txBox="1"/>
          <p:nvPr/>
        </p:nvSpPr>
        <p:spPr>
          <a:xfrm>
            <a:off x="395739" y="731300"/>
            <a:ext cx="35704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/>
              <a:t>c) FP1 model </a:t>
            </a:r>
            <a:r>
              <a:rPr lang="fr-FR" sz="2200" b="1" dirty="0" err="1"/>
              <a:t>with</a:t>
            </a:r>
            <a:r>
              <a:rPr lang="fr-FR" sz="2200" b="1" dirty="0"/>
              <a:t> « </a:t>
            </a:r>
            <a:r>
              <a:rPr lang="fr-FR" sz="2200" b="1" dirty="0" err="1"/>
              <a:t>classical</a:t>
            </a:r>
            <a:r>
              <a:rPr lang="fr-FR" sz="2200" b="1" dirty="0"/>
              <a:t> rupture </a:t>
            </a:r>
            <a:r>
              <a:rPr lang="fr-FR" sz="2200" b="1" dirty="0" err="1"/>
              <a:t>velocity</a:t>
            </a:r>
            <a:r>
              <a:rPr lang="fr-FR" sz="2200" b="1" dirty="0"/>
              <a:t> » </a:t>
            </a:r>
            <a:r>
              <a:rPr lang="fr-FR" sz="2200" dirty="0"/>
              <a:t>(</a:t>
            </a:r>
            <a:r>
              <a:rPr lang="fr-FR" sz="2200" dirty="0" err="1"/>
              <a:t>between</a:t>
            </a:r>
            <a:r>
              <a:rPr lang="fr-FR" sz="2200" dirty="0"/>
              <a:t> 2.5km/s and 4.5km/s)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7ED8FE2-E9F4-462F-A458-A909C07D0835}"/>
              </a:ext>
            </a:extLst>
          </p:cNvPr>
          <p:cNvSpPr txBox="1"/>
          <p:nvPr/>
        </p:nvSpPr>
        <p:spPr>
          <a:xfrm>
            <a:off x="899033" y="3468123"/>
            <a:ext cx="362760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 err="1"/>
              <a:t>Significant</a:t>
            </a:r>
            <a:r>
              <a:rPr lang="fr-FR" sz="2200" b="1" dirty="0"/>
              <a:t> </a:t>
            </a:r>
            <a:r>
              <a:rPr lang="fr-FR" sz="2200" b="1" dirty="0" err="1"/>
              <a:t>decrease</a:t>
            </a:r>
            <a:r>
              <a:rPr lang="fr-FR" sz="2200" b="1" dirty="0"/>
              <a:t> of the data agreement for :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200" b="1" dirty="0"/>
              <a:t>Strong Motion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200" b="1" dirty="0" err="1"/>
              <a:t>Teleseismic</a:t>
            </a:r>
            <a:endParaRPr lang="fr-FR" sz="2200" b="1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200" b="1" dirty="0" err="1"/>
              <a:t>InSAR</a:t>
            </a:r>
            <a:endParaRPr lang="fr-FR" sz="2200" b="1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413EA608-D61C-4B82-B17F-A8D4E66DCDF5}"/>
              </a:ext>
            </a:extLst>
          </p:cNvPr>
          <p:cNvCxnSpPr>
            <a:cxnSpLocks/>
          </p:cNvCxnSpPr>
          <p:nvPr/>
        </p:nvCxnSpPr>
        <p:spPr>
          <a:xfrm>
            <a:off x="4423141" y="0"/>
            <a:ext cx="0" cy="6849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DB2D6FAE-F92F-4728-9DC1-8BD9C504672B}"/>
              </a:ext>
            </a:extLst>
          </p:cNvPr>
          <p:cNvSpPr txBox="1"/>
          <p:nvPr/>
        </p:nvSpPr>
        <p:spPr>
          <a:xfrm>
            <a:off x="4751838" y="125234"/>
            <a:ext cx="2460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Rupture snapshots</a:t>
            </a:r>
          </a:p>
          <a:p>
            <a:pPr algn="ctr"/>
            <a:r>
              <a:rPr lang="fr-FR" b="1" dirty="0"/>
              <a:t>(slip </a:t>
            </a:r>
            <a:r>
              <a:rPr lang="fr-FR" b="1" dirty="0" err="1"/>
              <a:t>occurring</a:t>
            </a:r>
            <a:r>
              <a:rPr lang="fr-FR" b="1" dirty="0"/>
              <a:t> </a:t>
            </a:r>
            <a:r>
              <a:rPr lang="fr-FR" b="1" dirty="0" err="1"/>
              <a:t>between</a:t>
            </a:r>
            <a:r>
              <a:rPr lang="fr-FR" b="1" dirty="0"/>
              <a:t> </a:t>
            </a:r>
            <a:r>
              <a:rPr lang="fr-FR" b="1" dirty="0" err="1"/>
              <a:t>each</a:t>
            </a:r>
            <a:r>
              <a:rPr lang="fr-FR" b="1" dirty="0"/>
              <a:t> time </a:t>
            </a:r>
            <a:r>
              <a:rPr lang="fr-FR" b="1" dirty="0" err="1"/>
              <a:t>interval</a:t>
            </a:r>
            <a:r>
              <a:rPr lang="fr-FR" b="1" dirty="0"/>
              <a:t>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8B579A0-553B-4E4C-8BCC-9AD7C1B0CDBF}"/>
              </a:ext>
            </a:extLst>
          </p:cNvPr>
          <p:cNvSpPr txBox="1"/>
          <p:nvPr/>
        </p:nvSpPr>
        <p:spPr>
          <a:xfrm>
            <a:off x="5268966" y="1694894"/>
            <a:ext cx="1943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Main rupture front </a:t>
            </a:r>
            <a:r>
              <a:rPr lang="fr-FR" b="1" dirty="0" err="1"/>
              <a:t>propagating</a:t>
            </a:r>
            <a:r>
              <a:rPr lang="fr-FR" b="1" dirty="0"/>
              <a:t> at 3-3.5km/s to the North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21060AA-D365-4E11-A367-8EC591EF5CF5}"/>
              </a:ext>
            </a:extLst>
          </p:cNvPr>
          <p:cNvSpPr txBox="1"/>
          <p:nvPr/>
        </p:nvSpPr>
        <p:spPr>
          <a:xfrm>
            <a:off x="6089267" y="284082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+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1468D20-3C35-443C-BC18-3CC79BD1374C}"/>
              </a:ext>
            </a:extLst>
          </p:cNvPr>
          <p:cNvSpPr txBox="1"/>
          <p:nvPr/>
        </p:nvSpPr>
        <p:spPr>
          <a:xfrm>
            <a:off x="5380990" y="3304193"/>
            <a:ext cx="1943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/>
              <a:t>Dubious</a:t>
            </a:r>
            <a:r>
              <a:rPr lang="fr-FR" b="1" dirty="0"/>
              <a:t> rupture propagation far to the South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1A07AF0-947F-45DA-96A8-50E886E4E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1866" y="243881"/>
            <a:ext cx="4610134" cy="6605636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F0430919-B0EB-421C-A242-97822B4FD425}"/>
              </a:ext>
            </a:extLst>
          </p:cNvPr>
          <p:cNvSpPr txBox="1"/>
          <p:nvPr/>
        </p:nvSpPr>
        <p:spPr>
          <a:xfrm>
            <a:off x="9842118" y="125234"/>
            <a:ext cx="1925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North to the right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76F6BE5D-1C1A-449D-8412-5908978174A6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7324346" y="3765858"/>
            <a:ext cx="1936138" cy="223723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19029004-50B0-407D-9F6E-13C4C5FB5FCF}"/>
              </a:ext>
            </a:extLst>
          </p:cNvPr>
          <p:cNvCxnSpPr>
            <a:cxnSpLocks/>
          </p:cNvCxnSpPr>
          <p:nvPr/>
        </p:nvCxnSpPr>
        <p:spPr>
          <a:xfrm>
            <a:off x="7212322" y="4007052"/>
            <a:ext cx="2415087" cy="955170"/>
          </a:xfrm>
          <a:prstGeom prst="straightConnector1">
            <a:avLst/>
          </a:prstGeom>
          <a:ln w="3492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42803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059"/>
    </mc:Choice>
    <mc:Fallback xmlns="">
      <p:transition spd="slow" advTm="820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/>
    </p:bldLst>
  </p:timing>
  <p:extLst mod="1">
    <p:ext uri="{3A86A75C-4F4B-4683-9AE1-C65F6400EC91}">
      <p14:laserTraceLst xmlns:p14="http://schemas.microsoft.com/office/powerpoint/2010/main">
        <p14:tracePtLst>
          <p14:tracePt t="11390" x="1447800" y="827088"/>
          <p14:tracePt t="11443" x="1447800" y="817563"/>
          <p14:tracePt t="11467" x="1447800" y="814388"/>
          <p14:tracePt t="11606" x="1450975" y="814388"/>
          <p14:tracePt t="11617" x="1471613" y="814388"/>
          <p14:tracePt t="11625" x="1484313" y="814388"/>
          <p14:tracePt t="11634" x="1489075" y="814388"/>
          <p14:tracePt t="11643" x="1500188" y="814388"/>
          <p14:tracePt t="11651" x="1512888" y="814388"/>
          <p14:tracePt t="11658" x="1517650" y="814388"/>
          <p14:tracePt t="11666" x="1530350" y="814388"/>
          <p14:tracePt t="11675" x="1533525" y="822325"/>
          <p14:tracePt t="11683" x="1546225" y="822325"/>
          <p14:tracePt t="11693" x="1566863" y="822325"/>
          <p14:tracePt t="11699" x="1603375" y="822325"/>
          <p14:tracePt t="11708" x="1631950" y="822325"/>
          <p14:tracePt t="11714" x="1690688" y="822325"/>
          <p14:tracePt t="11725" x="1751013" y="822325"/>
          <p14:tracePt t="11730" x="1838325" y="822325"/>
          <p14:tracePt t="11740" x="1911350" y="822325"/>
          <p14:tracePt t="11747" x="2011363" y="822325"/>
          <p14:tracePt t="11755" x="2109788" y="822325"/>
          <p14:tracePt t="11763" x="2203450" y="822325"/>
          <p14:tracePt t="11779" x="2290763" y="822325"/>
          <p14:tracePt t="11787" x="2401888" y="822325"/>
          <p14:tracePt t="11795" x="2474913" y="822325"/>
          <p14:tracePt t="11803" x="2573338" y="822325"/>
          <p14:tracePt t="11811" x="2660650" y="822325"/>
          <p14:tracePt t="11818" x="2746375" y="822325"/>
          <p14:tracePt t="11827" x="2820988" y="822325"/>
          <p14:tracePt t="11835" x="2882900" y="822325"/>
          <p14:tracePt t="11844" x="2935288" y="822325"/>
          <p14:tracePt t="11851" x="2960688" y="822325"/>
          <p14:tracePt t="11858" x="2989263" y="822325"/>
          <p14:tracePt t="11867" x="3001963" y="822325"/>
          <p14:tracePt t="11876" x="3014663" y="822325"/>
          <p14:tracePt t="11894" x="3038475" y="822325"/>
          <p14:tracePt t="11899" x="3055938" y="822325"/>
          <p14:tracePt t="11909" x="3074988" y="822325"/>
          <p14:tracePt t="11915" x="3095625" y="822325"/>
          <p14:tracePt t="11924" x="3125788" y="822325"/>
          <p14:tracePt t="11932" x="3162300" y="830263"/>
          <p14:tracePt t="11941" x="3190875" y="835025"/>
          <p14:tracePt t="11948" x="3232150" y="850900"/>
          <p14:tracePt t="11955" x="3286125" y="871538"/>
          <p14:tracePt t="11965" x="3351213" y="887413"/>
          <p14:tracePt t="11971" x="3416300" y="908050"/>
          <p14:tracePt t="11979" x="3470275" y="925513"/>
          <p14:tracePt t="11987" x="3524250" y="941388"/>
          <p14:tracePt t="11995" x="3560763" y="949325"/>
          <p14:tracePt t="12003" x="3589338" y="957263"/>
          <p14:tracePt t="12011" x="3609975" y="966788"/>
          <p14:tracePt t="12019" x="3622675" y="966788"/>
          <p14:tracePt t="12028" x="3635375" y="969963"/>
          <p14:tracePt t="12043" x="3638550" y="969963"/>
          <p14:tracePt t="12283" x="0" y="0"/>
        </p14:tracePtLst>
        <p14:tracePtLst>
          <p14:tracePt t="35223" x="2273300" y="5838825"/>
          <p14:tracePt t="35371" x="2262188" y="5838825"/>
          <p14:tracePt t="35379" x="2244725" y="5838825"/>
          <p14:tracePt t="35388" x="2224088" y="5846763"/>
          <p14:tracePt t="35395" x="2182813" y="5849938"/>
          <p14:tracePt t="35405" x="2146300" y="5859463"/>
          <p14:tracePt t="35413" x="2101850" y="5880100"/>
          <p14:tracePt t="35419" x="2076450" y="5883275"/>
          <p14:tracePt t="35427" x="2047875" y="5891213"/>
          <p14:tracePt t="35435" x="2035175" y="5900738"/>
          <p14:tracePt t="35449" x="2022475" y="5900738"/>
          <p14:tracePt t="35453" x="2014538" y="5903913"/>
          <p14:tracePt t="35459" x="2011363" y="5903913"/>
          <p14:tracePt t="35594" x="0" y="0"/>
        </p14:tracePtLst>
        <p14:tracePtLst>
          <p14:tracePt t="35992" x="1973263" y="6154738"/>
          <p14:tracePt t="35997" x="1985963" y="6154738"/>
          <p14:tracePt t="36002" x="1998663" y="6154738"/>
          <p14:tracePt t="36012" x="2019300" y="6154738"/>
          <p14:tracePt t="36019" x="2039938" y="6151563"/>
          <p14:tracePt t="36027" x="2068513" y="6151563"/>
          <p14:tracePt t="36035" x="2084388" y="6142038"/>
          <p14:tracePt t="36045" x="2097088" y="6142038"/>
          <p14:tracePt t="36051" x="2109788" y="6142038"/>
          <p14:tracePt t="36059" x="2117725" y="6142038"/>
          <p14:tracePt t="36171" x="2122488" y="6142038"/>
          <p14:tracePt t="36172" x="0" y="0"/>
        </p14:tracePtLst>
        <p14:tracePtLst>
          <p14:tracePt t="36614" x="2154238" y="6454775"/>
          <p14:tracePt t="36786" x="2159000" y="6454775"/>
          <p14:tracePt t="36788" x="0" y="0"/>
        </p14:tracePtLst>
        <p14:tracePtLst>
          <p14:tracePt t="45520" x="9305925" y="1603375"/>
          <p14:tracePt t="45524" x="9309100" y="1611313"/>
          <p14:tracePt t="45530" x="9309100" y="1616075"/>
          <p14:tracePt t="45539" x="9317038" y="1619250"/>
          <p14:tracePt t="45555" x="9321800" y="1628775"/>
          <p14:tracePt t="45570" x="9326563" y="1631950"/>
          <p14:tracePt t="45595" x="9326563" y="1636713"/>
          <p14:tracePt t="45603" x="9326563" y="1639888"/>
          <p14:tracePt t="45610" x="9334500" y="1652588"/>
          <p14:tracePt t="45619" x="9337675" y="1673225"/>
          <p14:tracePt t="45634" x="9355138" y="1714500"/>
          <p14:tracePt t="45644" x="9358313" y="1735138"/>
          <p14:tracePt t="45650" x="9367838" y="1755775"/>
          <p14:tracePt t="45659" x="9371013" y="1776413"/>
          <p14:tracePt t="45666" x="9378950" y="1797050"/>
          <p14:tracePt t="45674" x="9386888" y="1809750"/>
          <p14:tracePt t="45682" x="9386888" y="1820863"/>
          <p14:tracePt t="45690" x="9391650" y="1833563"/>
          <p14:tracePt t="45699" x="9399588" y="1846263"/>
          <p14:tracePt t="45707" x="9404350" y="1866900"/>
          <p14:tracePt t="45715" x="9412288" y="1879600"/>
          <p14:tracePt t="45723" x="9417050" y="1890713"/>
          <p14:tracePt t="45732" x="9424988" y="1911350"/>
          <p14:tracePt t="45739" x="9432925" y="1924050"/>
          <p14:tracePt t="45747" x="9437688" y="1936750"/>
          <p14:tracePt t="45755" x="9448800" y="1949450"/>
          <p14:tracePt t="45763" x="9458325" y="1960563"/>
          <p14:tracePt t="45771" x="9466263" y="1981200"/>
          <p14:tracePt t="45778" x="9477375" y="1990725"/>
          <p14:tracePt t="45787" x="9482138" y="2001838"/>
          <p14:tracePt t="45799" x="9490075" y="2014538"/>
          <p14:tracePt t="45803" x="9494838" y="2019300"/>
          <p14:tracePt t="45813" x="9498013" y="2027238"/>
          <p14:tracePt t="45819" x="9507538" y="2035175"/>
          <p14:tracePt t="45829" x="9510713" y="2047875"/>
          <p14:tracePt t="45835" x="9518650" y="2068513"/>
          <p14:tracePt t="45845" x="9531350" y="2089150"/>
          <p14:tracePt t="45852" x="9547225" y="2112963"/>
          <p14:tracePt t="45860" x="9567863" y="2133600"/>
          <p14:tracePt t="45867" x="9580563" y="2162175"/>
          <p14:tracePt t="45884" x="9598025" y="2182813"/>
          <p14:tracePt t="45895" x="9609138" y="2211388"/>
          <p14:tracePt t="45902" x="9626600" y="2232025"/>
          <p14:tracePt t="45907" x="9637713" y="2252663"/>
          <p14:tracePt t="45915" x="9647238" y="2273300"/>
          <p14:tracePt t="45923" x="9658350" y="2293938"/>
          <p14:tracePt t="45932" x="9675813" y="2314575"/>
          <p14:tracePt t="45939" x="9688513" y="2347913"/>
          <p14:tracePt t="45947" x="9704388" y="2376488"/>
          <p14:tracePt t="45955" x="9717088" y="2397125"/>
          <p14:tracePt t="45963" x="9732963" y="2417763"/>
          <p14:tracePt t="45972" x="9737725" y="2430463"/>
          <p14:tracePt t="45979" x="9740900" y="2438400"/>
          <p14:tracePt t="45987" x="9753600" y="2446338"/>
          <p14:tracePt t="45995" x="9761538" y="2454275"/>
          <p14:tracePt t="46002" x="9769475" y="2466975"/>
          <p14:tracePt t="46013" x="9779000" y="2479675"/>
          <p14:tracePt t="46019" x="9790113" y="2500313"/>
          <p14:tracePt t="46028" x="9798050" y="2520950"/>
          <p14:tracePt t="46034" x="9810750" y="2541588"/>
          <p14:tracePt t="46045" x="9836150" y="2570163"/>
          <p14:tracePt t="46050" x="9859963" y="2601913"/>
          <p14:tracePt t="46062" x="9885363" y="2643188"/>
          <p14:tracePt t="46066" x="9909175" y="2689225"/>
          <p14:tracePt t="46076" x="9934575" y="2722563"/>
          <p14:tracePt t="46083" x="9967913" y="2754313"/>
          <p14:tracePt t="46092" x="9991725" y="2774950"/>
          <p14:tracePt t="46098" x="10004425" y="2795588"/>
          <p14:tracePt t="46107" x="10017125" y="2816225"/>
          <p14:tracePt t="46115" x="10033000" y="2836863"/>
          <p14:tracePt t="46124" x="10045700" y="2857500"/>
          <p14:tracePt t="46131" x="10053638" y="2870200"/>
          <p14:tracePt t="46139" x="10053638" y="2890838"/>
          <p14:tracePt t="46147" x="10058400" y="2911475"/>
          <p14:tracePt t="46155" x="10066338" y="2932113"/>
          <p14:tracePt t="46162" x="10074275" y="2960688"/>
          <p14:tracePt t="46170" x="10086975" y="2989263"/>
          <p14:tracePt t="46181" x="10094913" y="3017838"/>
          <p14:tracePt t="46186" x="10110788" y="3051175"/>
          <p14:tracePt t="46195" x="10115550" y="3071813"/>
          <p14:tracePt t="46201" x="10123488" y="3100388"/>
          <p14:tracePt t="46212" x="10139363" y="3128963"/>
          <p14:tracePt t="46218" x="10144125" y="3149600"/>
          <p14:tracePt t="46227" x="10152063" y="3170238"/>
          <p14:tracePt t="46234" x="10160000" y="3190875"/>
          <p14:tracePt t="46246" x="10164763" y="3211513"/>
          <p14:tracePt t="46251" x="10180638" y="3232150"/>
          <p14:tracePt t="46261" x="10185400" y="3243263"/>
          <p14:tracePt t="46267" x="10193338" y="3263900"/>
          <p14:tracePt t="46275" x="10201275" y="3276600"/>
          <p14:tracePt t="46283" x="10206038" y="3297238"/>
          <p14:tracePt t="46290" x="10213975" y="3317875"/>
          <p14:tracePt t="46300" x="10221913" y="3346450"/>
          <p14:tracePt t="46307" x="10234613" y="3375025"/>
          <p14:tracePt t="46315" x="10263188" y="3421063"/>
          <p14:tracePt t="46323" x="10275888" y="3449638"/>
          <p14:tracePt t="46330" x="10299700" y="3482975"/>
          <p14:tracePt t="46338" x="10317163" y="3511550"/>
          <p14:tracePt t="46347" x="10337800" y="3535363"/>
          <p14:tracePt t="46355" x="10350500" y="3556000"/>
          <p14:tracePt t="46363" x="10358438" y="3568700"/>
          <p14:tracePt t="46371" x="10361613" y="3573463"/>
          <p14:tracePt t="46380" x="10361613" y="3576638"/>
          <p14:tracePt t="46387" x="10371138" y="3584575"/>
          <p14:tracePt t="46396" x="10371138" y="3589338"/>
          <p14:tracePt t="46403" x="10371138" y="3602038"/>
          <p14:tracePt t="46412" x="10374313" y="3617913"/>
          <p14:tracePt t="46419" x="10382250" y="3638550"/>
          <p14:tracePt t="46434" x="10390188" y="3667125"/>
          <p14:tracePt t="46444" x="10407650" y="3708400"/>
          <p14:tracePt t="46451" x="10410825" y="3736975"/>
          <p14:tracePt t="46458" x="10428288" y="3783013"/>
          <p14:tracePt t="46466" x="10436225" y="3811588"/>
          <p14:tracePt t="46475" x="10452100" y="3840163"/>
          <p14:tracePt t="46483" x="10469563" y="3868738"/>
          <p14:tracePt t="46491" x="10472738" y="3889375"/>
          <p14:tracePt t="46499" x="10485438" y="3905250"/>
          <p14:tracePt t="46507" x="10493375" y="3917950"/>
          <p14:tracePt t="46516" x="10498138" y="3930650"/>
          <p14:tracePt t="46523" x="10506075" y="3935413"/>
          <p14:tracePt t="46531" x="10510838" y="3946525"/>
          <p14:tracePt t="46539" x="10518775" y="3959225"/>
          <p14:tracePt t="46547" x="10518775" y="3979863"/>
          <p14:tracePt t="46554" x="10521950" y="4000500"/>
          <p14:tracePt t="46564" x="10531475" y="4021138"/>
          <p14:tracePt t="46572" x="10531475" y="4029075"/>
          <p14:tracePt t="46579" x="10531475" y="4041775"/>
          <p14:tracePt t="46587" x="10531475" y="4049713"/>
          <p14:tracePt t="46596" x="10534650" y="4054475"/>
          <p14:tracePt t="46603" x="10534650" y="4057650"/>
          <p14:tracePt t="46618" x="10542588" y="4062413"/>
          <p14:tracePt t="46634" x="10542588" y="4075113"/>
          <p14:tracePt t="46642" x="10542588" y="4078288"/>
          <p14:tracePt t="46650" x="10547350" y="4090988"/>
          <p14:tracePt t="46658" x="10555288" y="4103688"/>
          <p14:tracePt t="46666" x="10555288" y="4116388"/>
          <p14:tracePt t="46675" x="10560050" y="4127500"/>
          <p14:tracePt t="46682" x="10567988" y="4148138"/>
          <p14:tracePt t="46691" x="10567988" y="4152900"/>
          <p14:tracePt t="46699" x="10571163" y="4165600"/>
          <p14:tracePt t="46707" x="10571163" y="4176713"/>
          <p14:tracePt t="46715" x="10575925" y="4181475"/>
          <p14:tracePt t="46723" x="10575925" y="4189413"/>
          <p14:tracePt t="46731" x="10583863" y="4197350"/>
          <p14:tracePt t="46739" x="10588625" y="4217988"/>
          <p14:tracePt t="46746" x="10596563" y="4246563"/>
          <p14:tracePt t="46755" x="10612438" y="4267200"/>
          <p14:tracePt t="46763" x="10617200" y="4295775"/>
          <p14:tracePt t="46771" x="10633075" y="4329113"/>
          <p14:tracePt t="46781" x="10650538" y="4357688"/>
          <p14:tracePt t="46787" x="10653713" y="4386263"/>
          <p14:tracePt t="46796" x="10671175" y="4416425"/>
          <p14:tracePt t="46802" x="10679113" y="4437063"/>
          <p14:tracePt t="46813" x="10682288" y="4456113"/>
          <p14:tracePt t="46818" x="10699750" y="4476750"/>
          <p14:tracePt t="46829" x="10707688" y="4506913"/>
          <p14:tracePt t="46835" x="10720388" y="4527550"/>
          <p14:tracePt t="46844" x="10728325" y="4556125"/>
          <p14:tracePt t="46851" x="10731500" y="4576763"/>
          <p14:tracePt t="46859" x="10741025" y="4597400"/>
          <p14:tracePt t="46866" x="10744200" y="4608513"/>
          <p14:tracePt t="46895" x="10761663" y="4633913"/>
          <p14:tracePt t="46900" x="10772775" y="4646613"/>
          <p14:tracePt t="46906" x="10777538" y="4662488"/>
          <p14:tracePt t="46915" x="10785475" y="4667250"/>
          <p14:tracePt t="46923" x="10785475" y="4678363"/>
          <p14:tracePt t="46931" x="10790238" y="4691063"/>
          <p14:tracePt t="46938" x="10790238" y="4703763"/>
          <p14:tracePt t="46946" x="10798175" y="4716463"/>
          <p14:tracePt t="46954" x="10802938" y="4727575"/>
          <p14:tracePt t="46963" x="10810875" y="4740275"/>
          <p14:tracePt t="46971" x="10810875" y="4752975"/>
          <p14:tracePt t="46979" x="10814050" y="4765675"/>
          <p14:tracePt t="46986" x="10821988" y="4776788"/>
          <p14:tracePt t="46998" x="10821988" y="4781550"/>
          <p14:tracePt t="47002" x="10821988" y="4786313"/>
          <p14:tracePt t="47013" x="10826750" y="4794250"/>
          <p14:tracePt t="47020" x="10826750" y="4797425"/>
          <p14:tracePt t="47028" x="10826750" y="4802188"/>
          <p14:tracePt t="47035" x="10831513" y="4806950"/>
          <p14:tracePt t="47044" x="10831513" y="4814888"/>
          <p14:tracePt t="47059" x="10839450" y="4818063"/>
          <p14:tracePt t="47067" x="10839450" y="4822825"/>
          <p14:tracePt t="47074" x="10839450" y="4830763"/>
          <p14:tracePt t="47091" x="10842625" y="4835525"/>
          <p14:tracePt t="47108" x="10842625" y="4838700"/>
          <p14:tracePt t="47172" x="10847388" y="4843463"/>
          <p14:tracePt t="47219" x="10852150" y="4843463"/>
          <p14:tracePt t="47323" x="0" y="0"/>
        </p14:tracePtLst>
        <p14:tracePtLst>
          <p14:tracePt t="59670" x="9502775" y="3814763"/>
          <p14:tracePt t="59827" x="9498013" y="3814763"/>
          <p14:tracePt t="59835" x="9494838" y="3814763"/>
          <p14:tracePt t="59842" x="9486900" y="3814763"/>
          <p14:tracePt t="59851" x="9477375" y="3814763"/>
          <p14:tracePt t="59860" x="9469438" y="3814763"/>
          <p14:tracePt t="59867" x="9453563" y="3824288"/>
          <p14:tracePt t="59879" x="9440863" y="3824288"/>
          <p14:tracePt t="59883" x="9428163" y="3824288"/>
          <p14:tracePt t="59894" x="9424988" y="3824288"/>
          <p14:tracePt t="59900" x="9420225" y="3824288"/>
          <p14:tracePt t="59923" x="9412288" y="3824288"/>
          <p14:tracePt t="60027" x="9412288" y="3819525"/>
          <p14:tracePt t="60035" x="9412288" y="3811588"/>
          <p14:tracePt t="60042" x="9412288" y="3803650"/>
          <p14:tracePt t="60051" x="9412288" y="3795713"/>
          <p14:tracePt t="60060" x="9412288" y="3783013"/>
          <p14:tracePt t="60066" x="9412288" y="3770313"/>
          <p14:tracePt t="60075" x="9412288" y="3757613"/>
          <p14:tracePt t="60084" x="9412288" y="3736975"/>
          <p14:tracePt t="60092" x="9412288" y="3724275"/>
          <p14:tracePt t="60099" x="9412288" y="3708400"/>
          <p14:tracePt t="60107" x="9412288" y="3700463"/>
          <p14:tracePt t="60114" x="9412288" y="3695700"/>
          <p14:tracePt t="60122" x="9412288" y="3692525"/>
          <p14:tracePt t="60146" x="9412288" y="3684588"/>
          <p14:tracePt t="60237" x="9412288" y="3679825"/>
          <p14:tracePt t="60251" x="9412288" y="3675063"/>
          <p14:tracePt t="60259" x="9407525" y="3671888"/>
          <p14:tracePt t="60267" x="9404350" y="3671888"/>
          <p14:tracePt t="60274" x="9404350" y="3663950"/>
          <p14:tracePt t="60282" x="9399588" y="3663950"/>
          <p14:tracePt t="60324" x="9391650" y="3663950"/>
          <p14:tracePt t="60338" x="9386888" y="3663950"/>
          <p14:tracePt t="60347" x="9386888" y="3667125"/>
          <p14:tracePt t="60355" x="9383713" y="3675063"/>
          <p14:tracePt t="60363" x="9383713" y="3687763"/>
          <p14:tracePt t="60371" x="9375775" y="3700463"/>
          <p14:tracePt t="60379" x="9367838" y="3721100"/>
          <p14:tracePt t="60388" x="9367838" y="3729038"/>
          <p14:tracePt t="60396" x="9367838" y="3736975"/>
          <p14:tracePt t="60403" x="9363075" y="3749675"/>
          <p14:tracePt t="60411" x="9363075" y="3757613"/>
          <p14:tracePt t="60419" x="9363075" y="3762375"/>
          <p14:tracePt t="60427" x="9363075" y="3765550"/>
          <p14:tracePt t="60435" x="9363075" y="3775075"/>
          <p14:tracePt t="60445" x="9363075" y="3783013"/>
          <p14:tracePt t="60451" x="9363075" y="3795713"/>
          <p14:tracePt t="60460" x="9363075" y="3806825"/>
          <p14:tracePt t="60467" x="9363075" y="3819525"/>
          <p14:tracePt t="60479" x="9371013" y="3824288"/>
          <p14:tracePt t="60483" x="9375775" y="3835400"/>
          <p14:tracePt t="60493" x="9378950" y="3840163"/>
          <p14:tracePt t="60499" x="9386888" y="3848100"/>
          <p14:tracePt t="60510" x="9391650" y="3848100"/>
          <p14:tracePt t="60515" x="9396413" y="3852863"/>
          <p14:tracePt t="60524" x="9404350" y="3852863"/>
          <p14:tracePt t="60531" x="9404350" y="3856038"/>
          <p14:tracePt t="60539" x="9407525" y="3865563"/>
          <p14:tracePt t="60547" x="9412288" y="3868738"/>
          <p14:tracePt t="60554" x="9412288" y="3873500"/>
          <p14:tracePt t="60564" x="9417050" y="3876675"/>
          <p14:tracePt t="60579" x="9428163" y="3889375"/>
          <p14:tracePt t="60587" x="9437688" y="3902075"/>
          <p14:tracePt t="60596" x="9448800" y="3917950"/>
          <p14:tracePt t="60603" x="9458325" y="3938588"/>
          <p14:tracePt t="60612" x="9469438" y="3943350"/>
          <p14:tracePt t="60618" x="9474200" y="3946525"/>
          <p14:tracePt t="60637" x="9477375" y="3956050"/>
          <p14:tracePt t="60644" x="9477375" y="3959225"/>
          <p14:tracePt t="60650" x="9486900" y="3959225"/>
          <p14:tracePt t="60748" x="9482138" y="3959225"/>
          <p14:tracePt t="60755" x="9477375" y="3946525"/>
          <p14:tracePt t="60763" x="9469438" y="3935413"/>
          <p14:tracePt t="60770" x="9469438" y="3922713"/>
          <p14:tracePt t="60779" x="9466263" y="3910013"/>
          <p14:tracePt t="60786" x="9458325" y="3889375"/>
          <p14:tracePt t="60794" x="9458325" y="3884613"/>
          <p14:tracePt t="60803" x="9453563" y="3873500"/>
          <p14:tracePt t="60809" x="9445625" y="3860800"/>
          <p14:tracePt t="60819" x="9445625" y="3852863"/>
          <p14:tracePt t="60828" x="9440863" y="3848100"/>
          <p14:tracePt t="60836" x="9440863" y="3835400"/>
          <p14:tracePt t="60845" x="9437688" y="3832225"/>
          <p14:tracePt t="60850" x="9437688" y="3819525"/>
          <p14:tracePt t="60860" x="9428163" y="3806825"/>
          <p14:tracePt t="60866" x="9424988" y="3803650"/>
          <p14:tracePt t="60876" x="9417050" y="3790950"/>
          <p14:tracePt t="60894" x="9412288" y="3783013"/>
          <p14:tracePt t="60900" x="9407525" y="3775075"/>
          <p14:tracePt t="60915" x="9404350" y="3770313"/>
          <p14:tracePt t="60971" x="9396413" y="3770313"/>
          <p14:tracePt t="61059" x="9396413" y="3778250"/>
          <p14:tracePt t="61067" x="9396413" y="3786188"/>
          <p14:tracePt t="61074" x="9396413" y="3795713"/>
          <p14:tracePt t="61082" x="9399588" y="3798888"/>
          <p14:tracePt t="61090" x="9404350" y="3803650"/>
          <p14:tracePt t="61098" x="9407525" y="3803650"/>
          <p14:tracePt t="61106" x="9407525" y="3811588"/>
          <p14:tracePt t="61125" x="9412288" y="3811588"/>
          <p14:tracePt t="61147" x="9420225" y="3811588"/>
          <p14:tracePt t="61164" x="0" y="0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22FC336-1ECC-4E18-8A66-A1EFB216B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22" y="904496"/>
            <a:ext cx="7073136" cy="540702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F8583A8-A994-43E4-B5B4-8E73F4D51E68}"/>
              </a:ext>
            </a:extLst>
          </p:cNvPr>
          <p:cNvSpPr txBox="1"/>
          <p:nvPr/>
        </p:nvSpPr>
        <p:spPr>
          <a:xfrm>
            <a:off x="8397171" y="2498583"/>
            <a:ext cx="35075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FP1 scenario allowing for late </a:t>
            </a:r>
            <a:r>
              <a:rPr lang="en-US" sz="2400" b="1" dirty="0" err="1"/>
              <a:t>hypocentral</a:t>
            </a:r>
            <a:r>
              <a:rPr lang="en-US" sz="2400" b="1" dirty="0"/>
              <a:t> reactivation better explains the full data set</a:t>
            </a:r>
          </a:p>
        </p:txBody>
      </p:sp>
    </p:spTree>
    <p:extLst>
      <p:ext uri="{BB962C8B-B14F-4D97-AF65-F5344CB8AC3E}">
        <p14:creationId xmlns:p14="http://schemas.microsoft.com/office/powerpoint/2010/main" val="26085469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342</Words>
  <Application>Microsoft Office PowerPoint</Application>
  <PresentationFormat>Grand écran</PresentationFormat>
  <Paragraphs>39</Paragraphs>
  <Slides>11</Slides>
  <Notes>0</Notes>
  <HiddenSlides>1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vallee</dc:creator>
  <cp:lastModifiedBy>vallee</cp:lastModifiedBy>
  <cp:revision>1</cp:revision>
  <dcterms:created xsi:type="dcterms:W3CDTF">2023-04-26T13:14:15Z</dcterms:created>
  <dcterms:modified xsi:type="dcterms:W3CDTF">2023-04-26T13:14:32Z</dcterms:modified>
</cp:coreProperties>
</file>