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95" r:id="rId4"/>
    <p:sldId id="262" r:id="rId5"/>
    <p:sldId id="263" r:id="rId6"/>
    <p:sldId id="297" r:id="rId7"/>
    <p:sldId id="266" r:id="rId8"/>
    <p:sldId id="268" r:id="rId9"/>
    <p:sldId id="269" r:id="rId10"/>
    <p:sldId id="272" r:id="rId11"/>
    <p:sldId id="273" r:id="rId12"/>
    <p:sldId id="274" r:id="rId13"/>
    <p:sldId id="285" r:id="rId14"/>
    <p:sldId id="288" r:id="rId15"/>
    <p:sldId id="283" r:id="rId16"/>
    <p:sldId id="282" r:id="rId17"/>
    <p:sldId id="284" r:id="rId18"/>
    <p:sldId id="275" r:id="rId19"/>
    <p:sldId id="292" r:id="rId20"/>
    <p:sldId id="287" r:id="rId21"/>
    <p:sldId id="286" r:id="rId22"/>
    <p:sldId id="289" r:id="rId23"/>
    <p:sldId id="276" r:id="rId24"/>
    <p:sldId id="290" r:id="rId25"/>
    <p:sldId id="278" r:id="rId26"/>
    <p:sldId id="291" r:id="rId27"/>
    <p:sldId id="293" r:id="rId28"/>
    <p:sldId id="281" r:id="rId29"/>
    <p:sldId id="277" r:id="rId30"/>
    <p:sldId id="294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794" autoAdjust="0"/>
  </p:normalViewPr>
  <p:slideViewPr>
    <p:cSldViewPr snapToGrid="0">
      <p:cViewPr varScale="1">
        <p:scale>
          <a:sx n="101" d="100"/>
          <a:sy n="101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DDB42-FE64-4113-823A-483247270FB4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B24DC-5A4E-45BE-8BF7-5D7518B1DD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82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B24DC-5A4E-45BE-8BF7-5D7518B1DDB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219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162BD-A37F-4784-9507-D1497C98AF5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47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162BD-A37F-4784-9507-D1497C98AF5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72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de-AT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533F2-BB9A-42DA-9827-5DA370D65D1B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5080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533F2-BB9A-42DA-9827-5DA370D65D1B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882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 enriched: Glomus</a:t>
            </a:r>
            <a:r>
              <a:rPr lang="de-DE" baseline="0" dirty="0"/>
              <a:t> and rhizophagus</a:t>
            </a:r>
          </a:p>
          <a:p>
            <a:r>
              <a:rPr lang="de-DE" baseline="0" dirty="0"/>
              <a:t>N def: Acaulospora</a:t>
            </a:r>
          </a:p>
          <a:p>
            <a:r>
              <a:rPr lang="de-DE" baseline="0" dirty="0"/>
              <a:t>N enriched: Ambispora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B24DC-5A4E-45BE-8BF7-5D7518B1DDB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191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162BD-A37F-4784-9507-D1497C98AF5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205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162BD-A37F-4784-9507-D1497C98AF5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29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162BD-A37F-4784-9507-D1497C98AF5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148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24DC-5A4E-45BE-8BF7-5D7518B1DDB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74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01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07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99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3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57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76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78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57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17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40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A90DF-F982-4629-A588-CB1EE6FC9FDA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4FC83-CE32-49D9-A5A5-D0110D3DE8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91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C3CCD3-A1DE-4378-A32C-19E7AA5D0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53" y="5287999"/>
            <a:ext cx="1852246" cy="1570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246" y="1136735"/>
            <a:ext cx="11778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2">
                    <a:lumMod val="50000"/>
                  </a:schemeClr>
                </a:solidFill>
              </a:rPr>
              <a:t>Arbuscular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50000"/>
                  </a:schemeClr>
                </a:solidFill>
              </a:rPr>
              <a:t>mycorrhizal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</a:rPr>
              <a:t> fungi and their associated plant communities jointly respond to long-term nutrient deficiencies in a managed grassland</a:t>
            </a:r>
            <a:endParaRPr lang="de-DE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8380" r="9114" b="10370"/>
          <a:stretch/>
        </p:blipFill>
        <p:spPr>
          <a:xfrm>
            <a:off x="8528537" y="5288000"/>
            <a:ext cx="1811216" cy="15759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6915" y="2756376"/>
            <a:ext cx="11505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/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Kian Jenab</a:t>
            </a:r>
            <a:r>
              <a:rPr lang="en-AT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AT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Lauren Alteio</a:t>
            </a:r>
            <a:r>
              <a:rPr kumimoji="0" lang="en-AT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AT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Ksenia</a:t>
            </a:r>
            <a:r>
              <a:rPr lang="de-DE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Guseva</a:t>
            </a:r>
            <a:r>
              <a:rPr lang="de-DE" baseline="30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 Stefan Gorka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Sean Darcy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Lucia Fuchslueger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Alberto Canarini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Victoria Martin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Julia Wiesenbauer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Felix Spiegel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Bruna Imai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Hannes Schmidt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Karin Hage-Ahmed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Erich M. Pötsch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Andreas Richter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Jan Jansa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de-D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and Christina Kaiser</a:t>
            </a:r>
            <a:r>
              <a:rPr lang="de-DE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de-AT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2" name="Picture 2" descr="Bildergebnis fÃ¼r TER universitÃ¤t wi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4145" y="156438"/>
            <a:ext cx="2137643" cy="918714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F56E67-B6CC-43D0-A1EC-5013CBCE8F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212" y="191170"/>
            <a:ext cx="2464067" cy="8635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EBCBDB-94BF-A501-F7CF-E7F589D22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915" y="3660663"/>
            <a:ext cx="10444975" cy="1308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altLang="de-DE" sz="16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Centre for Microbiology and Environmental Systems Science, University of Vienna, Vienna, Austria.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altLang="de-DE" sz="16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Department of Crop Sciences, Institute of Crop Protection, University of Natural Resources and Life Sciences, Vienna, Austria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altLang="de-DE" sz="16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3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Agricultural Research and Education Centre, Raumberg-Gumpenstein, Irdning, Austria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altLang="de-DE" sz="16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4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Laboratory of Fungal Biology, Institute of Microbiology of the Czech Academy of Sciences, Prague, Czech Republic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7735A-F407-F129-5399-1C343D2AA5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15" y="5920737"/>
            <a:ext cx="968991" cy="797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8F013F-F700-5D3C-C6FA-A6158D1C8D71}"/>
              </a:ext>
            </a:extLst>
          </p:cNvPr>
          <p:cNvSpPr txBox="1"/>
          <p:nvPr/>
        </p:nvSpPr>
        <p:spPr>
          <a:xfrm flipH="1">
            <a:off x="1288757" y="5996270"/>
            <a:ext cx="30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3600" b="1" dirty="0">
                <a:latin typeface="Bahnschrift Light" panose="020B0502040204020203" pitchFamily="34" charset="0"/>
              </a:rPr>
              <a:t>kian_jenab</a:t>
            </a:r>
            <a:endParaRPr lang="en-US" sz="3600" b="1" dirty="0">
              <a:latin typeface="Bahnschrift Light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09F2D-A58C-1554-9B87-6278A8526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65" y="4697997"/>
            <a:ext cx="2862963" cy="6924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altLang="de-DE" sz="2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Email : kian.jenab@univie.ac.at</a:t>
            </a:r>
            <a:endParaRPr kumimoji="0" lang="de-DE" altLang="de-DE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BFC175-8DDA-445C-A618-97B7D1B98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09" y="0"/>
            <a:ext cx="1240933" cy="1240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A4DA7D-23D3-4E45-91FF-C0280FC3EB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73" y="5110"/>
            <a:ext cx="1621779" cy="10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4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201D19-660D-4240-840B-63D65727B8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 b="3056"/>
          <a:stretch/>
        </p:blipFill>
        <p:spPr>
          <a:xfrm>
            <a:off x="0" y="290082"/>
            <a:ext cx="12192000" cy="63583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0491718">
            <a:off x="727923" y="303965"/>
            <a:ext cx="2023544" cy="56765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25931-F49A-48E5-B279-33EEC78F2A36}"/>
              </a:ext>
            </a:extLst>
          </p:cNvPr>
          <p:cNvSpPr txBox="1"/>
          <p:nvPr/>
        </p:nvSpPr>
        <p:spPr>
          <a:xfrm>
            <a:off x="718294" y="1485576"/>
            <a:ext cx="2522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P-deficient</a:t>
            </a:r>
          </a:p>
        </p:txBody>
      </p:sp>
      <p:sp>
        <p:nvSpPr>
          <p:cNvPr id="7" name="Oval 6"/>
          <p:cNvSpPr/>
          <p:nvPr/>
        </p:nvSpPr>
        <p:spPr>
          <a:xfrm rot="178286">
            <a:off x="3004116" y="2684704"/>
            <a:ext cx="2746554" cy="319238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3996" y="5130775"/>
            <a:ext cx="1844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Mostly N-deficient</a:t>
            </a:r>
          </a:p>
        </p:txBody>
      </p:sp>
      <p:sp>
        <p:nvSpPr>
          <p:cNvPr id="9" name="Oval 8"/>
          <p:cNvSpPr/>
          <p:nvPr/>
        </p:nvSpPr>
        <p:spPr>
          <a:xfrm rot="19082181">
            <a:off x="5159026" y="1628787"/>
            <a:ext cx="3578589" cy="238848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6289858" y="1714278"/>
            <a:ext cx="2161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Mostly N+P together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62036" y="5889838"/>
            <a:ext cx="2737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PERMANOVA</a:t>
            </a:r>
          </a:p>
          <a:p>
            <a:r>
              <a:rPr lang="de-DE" dirty="0"/>
              <a:t>Nutrient deficiency: </a:t>
            </a:r>
            <a:r>
              <a:rPr lang="de-DE" i="1" dirty="0"/>
              <a:t>P</a:t>
            </a:r>
            <a:r>
              <a:rPr lang="de-DE" dirty="0"/>
              <a:t>&lt;0.01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8E0B54-EAAF-47B5-A4A7-32FADAF15991}"/>
              </a:ext>
            </a:extLst>
          </p:cNvPr>
          <p:cNvSpPr txBox="1"/>
          <p:nvPr/>
        </p:nvSpPr>
        <p:spPr>
          <a:xfrm>
            <a:off x="331624" y="-79250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dirty="0">
                <a:solidFill>
                  <a:prstClr val="black"/>
                </a:solidFill>
              </a:rPr>
              <a:t>AM fungal community </a:t>
            </a:r>
            <a:r>
              <a:rPr lang="de-DE" dirty="0" err="1">
                <a:solidFill>
                  <a:prstClr val="black"/>
                </a:solidFill>
              </a:rPr>
              <a:t>composition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b="1" dirty="0">
                <a:solidFill>
                  <a:prstClr val="black"/>
                </a:solidFill>
              </a:rPr>
              <a:t>in </a:t>
            </a:r>
            <a:r>
              <a:rPr lang="de-DE" b="1" dirty="0" err="1">
                <a:solidFill>
                  <a:prstClr val="black"/>
                </a:solidFill>
              </a:rPr>
              <a:t>soil</a:t>
            </a:r>
            <a:endParaRPr lang="de-DE" b="1" dirty="0">
              <a:solidFill>
                <a:prstClr val="black"/>
              </a:solidFill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725A0FD7-B164-4D85-BC30-5B19C7E33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62" y="5318286"/>
            <a:ext cx="3700493" cy="9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C3E45395-202C-4E0F-89A9-EF79CD4EB013}"/>
              </a:ext>
            </a:extLst>
          </p:cNvPr>
          <p:cNvSpPr txBox="1"/>
          <p:nvPr/>
        </p:nvSpPr>
        <p:spPr>
          <a:xfrm>
            <a:off x="5903640" y="5507476"/>
            <a:ext cx="309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en-US" dirty="0"/>
              <a:t> and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dirty="0"/>
              <a:t> affected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soil</a:t>
            </a:r>
            <a:r>
              <a:rPr lang="en-US" dirty="0"/>
              <a:t> AM fungal community composition</a:t>
            </a:r>
          </a:p>
        </p:txBody>
      </p:sp>
    </p:spTree>
    <p:extLst>
      <p:ext uri="{BB962C8B-B14F-4D97-AF65-F5344CB8AC3E}">
        <p14:creationId xmlns:p14="http://schemas.microsoft.com/office/powerpoint/2010/main" val="19014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5F6DBF-6DBA-4030-B39F-429463AC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/>
          <a:stretch/>
        </p:blipFill>
        <p:spPr>
          <a:xfrm>
            <a:off x="0" y="369332"/>
            <a:ext cx="12192000" cy="64886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D72E10-C274-495E-9147-8FC35E7FA293}"/>
              </a:ext>
            </a:extLst>
          </p:cNvPr>
          <p:cNvSpPr/>
          <p:nvPr/>
        </p:nvSpPr>
        <p:spPr>
          <a:xfrm>
            <a:off x="238328" y="0"/>
            <a:ext cx="4385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dirty="0">
                <a:solidFill>
                  <a:prstClr val="black"/>
                </a:solidFill>
              </a:rPr>
              <a:t>AM fungal </a:t>
            </a:r>
            <a:r>
              <a:rPr lang="de-DE" dirty="0" err="1">
                <a:solidFill>
                  <a:prstClr val="black"/>
                </a:solidFill>
              </a:rPr>
              <a:t>community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composition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b="1" dirty="0">
                <a:solidFill>
                  <a:prstClr val="black"/>
                </a:solidFill>
              </a:rPr>
              <a:t>in </a:t>
            </a:r>
            <a:r>
              <a:rPr lang="de-DE" b="1" dirty="0" err="1">
                <a:solidFill>
                  <a:prstClr val="black"/>
                </a:solidFill>
              </a:rPr>
              <a:t>roots</a:t>
            </a:r>
            <a:r>
              <a:rPr lang="de-DE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319C5-DFCE-4F99-930A-82E3D25E7C61}"/>
              </a:ext>
            </a:extLst>
          </p:cNvPr>
          <p:cNvSpPr/>
          <p:nvPr/>
        </p:nvSpPr>
        <p:spPr>
          <a:xfrm>
            <a:off x="1147088" y="5141933"/>
            <a:ext cx="1679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K-fertilized</a:t>
            </a:r>
            <a:endParaRPr lang="de-DE" sz="1400" b="1" dirty="0">
              <a:solidFill>
                <a:schemeClr val="accent2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44D465-4BC9-4C3C-99A8-F305E3C0A1A1}"/>
              </a:ext>
            </a:extLst>
          </p:cNvPr>
          <p:cNvSpPr/>
          <p:nvPr/>
        </p:nvSpPr>
        <p:spPr>
          <a:xfrm rot="19792406">
            <a:off x="796441" y="2924986"/>
            <a:ext cx="1212123" cy="3584648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84770-1087-4243-A198-FCD9E34552D6}"/>
              </a:ext>
            </a:extLst>
          </p:cNvPr>
          <p:cNvSpPr/>
          <p:nvPr/>
        </p:nvSpPr>
        <p:spPr>
          <a:xfrm rot="1566062">
            <a:off x="379119" y="1667717"/>
            <a:ext cx="8398422" cy="413110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E4E644-AF9D-46F8-AEA8-3B99E6C9D0CD}"/>
              </a:ext>
            </a:extLst>
          </p:cNvPr>
          <p:cNvSpPr/>
          <p:nvPr/>
        </p:nvSpPr>
        <p:spPr>
          <a:xfrm>
            <a:off x="3978808" y="2608138"/>
            <a:ext cx="1500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K-deficient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35772" y="5738608"/>
            <a:ext cx="2737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PERMANOVA</a:t>
            </a:r>
          </a:p>
          <a:p>
            <a:r>
              <a:rPr lang="de-DE" dirty="0"/>
              <a:t>Nutrient deficiency: </a:t>
            </a:r>
            <a:r>
              <a:rPr lang="de-DE" i="1" dirty="0"/>
              <a:t>P</a:t>
            </a:r>
            <a:r>
              <a:rPr lang="de-DE" dirty="0"/>
              <a:t>&lt;0.01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4A4494C8-2AC6-4FF9-A525-5EE5FA0D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03" y="369332"/>
            <a:ext cx="3509752" cy="97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3D81EB30-4CC5-49DA-9699-77EB4B18B972}"/>
              </a:ext>
            </a:extLst>
          </p:cNvPr>
          <p:cNvSpPr txBox="1"/>
          <p:nvPr/>
        </p:nvSpPr>
        <p:spPr>
          <a:xfrm>
            <a:off x="6069627" y="590029"/>
            <a:ext cx="265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en-US" dirty="0"/>
              <a:t> affected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root</a:t>
            </a:r>
            <a:r>
              <a:rPr lang="en-US" dirty="0"/>
              <a:t> AM fungal community composition</a:t>
            </a:r>
          </a:p>
        </p:txBody>
      </p:sp>
    </p:spTree>
    <p:extLst>
      <p:ext uri="{BB962C8B-B14F-4D97-AF65-F5344CB8AC3E}">
        <p14:creationId xmlns:p14="http://schemas.microsoft.com/office/powerpoint/2010/main" val="12505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44C5AEC-8583-4DC0-B354-EB8B4E16FC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14219"/>
          <a:stretch/>
        </p:blipFill>
        <p:spPr>
          <a:xfrm>
            <a:off x="139049" y="993508"/>
            <a:ext cx="8783325" cy="4719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0D0798-8B14-4C89-BC98-EC70A5321C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7" t="5492" b="7309"/>
          <a:stretch/>
        </p:blipFill>
        <p:spPr>
          <a:xfrm>
            <a:off x="8853418" y="376694"/>
            <a:ext cx="3338581" cy="648130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4433319">
            <a:off x="2690184" y="2198169"/>
            <a:ext cx="696991" cy="332524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25931-F49A-48E5-B279-33EEC78F2A36}"/>
              </a:ext>
            </a:extLst>
          </p:cNvPr>
          <p:cNvSpPr txBox="1"/>
          <p:nvPr/>
        </p:nvSpPr>
        <p:spPr>
          <a:xfrm>
            <a:off x="1450150" y="4058080"/>
            <a:ext cx="240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P-deficient</a:t>
            </a:r>
          </a:p>
        </p:txBody>
      </p:sp>
      <p:sp>
        <p:nvSpPr>
          <p:cNvPr id="7" name="Oval 6"/>
          <p:cNvSpPr/>
          <p:nvPr/>
        </p:nvSpPr>
        <p:spPr>
          <a:xfrm rot="5400000">
            <a:off x="5041874" y="2388790"/>
            <a:ext cx="1275489" cy="333858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6564" y="4330698"/>
            <a:ext cx="1908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N-deficient</a:t>
            </a:r>
          </a:p>
        </p:txBody>
      </p:sp>
      <p:sp>
        <p:nvSpPr>
          <p:cNvPr id="10" name="Oval 9"/>
          <p:cNvSpPr/>
          <p:nvPr/>
        </p:nvSpPr>
        <p:spPr>
          <a:xfrm rot="1156551">
            <a:off x="3489640" y="2011667"/>
            <a:ext cx="2467013" cy="131480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54340" y="2010307"/>
            <a:ext cx="2328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N+P fertilized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17484" y="5834974"/>
            <a:ext cx="2854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PERMANOVA</a:t>
            </a:r>
          </a:p>
          <a:p>
            <a:r>
              <a:rPr lang="de-DE" dirty="0"/>
              <a:t>Nutrient deficiency: </a:t>
            </a:r>
            <a:r>
              <a:rPr lang="de-DE" i="1" dirty="0"/>
              <a:t>P</a:t>
            </a:r>
            <a:r>
              <a:rPr lang="de-DE" dirty="0"/>
              <a:t>&lt;0.001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E76931-73DE-470D-90E3-95D6B56C36E9}"/>
              </a:ext>
            </a:extLst>
          </p:cNvPr>
          <p:cNvSpPr/>
          <p:nvPr/>
        </p:nvSpPr>
        <p:spPr>
          <a:xfrm>
            <a:off x="321926" y="35114"/>
            <a:ext cx="4396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b="1" dirty="0">
                <a:solidFill>
                  <a:prstClr val="black"/>
                </a:solidFill>
              </a:rPr>
              <a:t>Aboveground Plant community composition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25A0FD7-B164-4D85-BC30-5B19C7E33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18" y="550902"/>
            <a:ext cx="4485200" cy="13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C3E45395-202C-4E0F-89A9-EF79CD4EB013}"/>
              </a:ext>
            </a:extLst>
          </p:cNvPr>
          <p:cNvSpPr txBox="1"/>
          <p:nvPr/>
        </p:nvSpPr>
        <p:spPr>
          <a:xfrm>
            <a:off x="5205864" y="735568"/>
            <a:ext cx="347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en-US" dirty="0"/>
              <a:t> and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dirty="0"/>
              <a:t> affected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plant community composition</a:t>
            </a:r>
            <a:r>
              <a:rPr lang="en-US" dirty="0"/>
              <a:t> (similar to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soil AM fungal</a:t>
            </a:r>
            <a:r>
              <a:rPr lang="en-US" dirty="0"/>
              <a:t> community composition)</a:t>
            </a:r>
          </a:p>
        </p:txBody>
      </p:sp>
    </p:spTree>
    <p:extLst>
      <p:ext uri="{BB962C8B-B14F-4D97-AF65-F5344CB8AC3E}">
        <p14:creationId xmlns:p14="http://schemas.microsoft.com/office/powerpoint/2010/main" val="19635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10" grpId="0" animBg="1"/>
      <p:bldP spid="11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B6444-969B-4FEC-8BD0-EA83B3F50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454342"/>
            <a:ext cx="10576560" cy="59493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120BDB-C0F8-4008-A050-6BCA843AC947}"/>
              </a:ext>
            </a:extLst>
          </p:cNvPr>
          <p:cNvSpPr/>
          <p:nvPr/>
        </p:nvSpPr>
        <p:spPr>
          <a:xfrm>
            <a:off x="5506337" y="2675493"/>
            <a:ext cx="1679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K-fertilized</a:t>
            </a:r>
            <a:endParaRPr lang="de-DE" sz="1400" b="1" dirty="0">
              <a:solidFill>
                <a:schemeClr val="accent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02D529-330D-450D-9B9E-5E4C87BBCA4F}"/>
              </a:ext>
            </a:extLst>
          </p:cNvPr>
          <p:cNvSpPr/>
          <p:nvPr/>
        </p:nvSpPr>
        <p:spPr>
          <a:xfrm rot="13384062">
            <a:off x="4633015" y="1507588"/>
            <a:ext cx="1480775" cy="408093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7AFF39-1F8A-4DC5-AB6A-79A941A919C7}"/>
              </a:ext>
            </a:extLst>
          </p:cNvPr>
          <p:cNvSpPr/>
          <p:nvPr/>
        </p:nvSpPr>
        <p:spPr>
          <a:xfrm rot="9549625">
            <a:off x="2034958" y="1525306"/>
            <a:ext cx="4167729" cy="157173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1AA7D0-02A1-41B5-8C28-7C6645CD2AE9}"/>
              </a:ext>
            </a:extLst>
          </p:cNvPr>
          <p:cNvSpPr/>
          <p:nvPr/>
        </p:nvSpPr>
        <p:spPr>
          <a:xfrm>
            <a:off x="4353712" y="1367149"/>
            <a:ext cx="1500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K-deficient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215C4-B484-470C-B3C7-DE9C963C51DA}"/>
              </a:ext>
            </a:extLst>
          </p:cNvPr>
          <p:cNvSpPr txBox="1"/>
          <p:nvPr/>
        </p:nvSpPr>
        <p:spPr>
          <a:xfrm>
            <a:off x="8658235" y="5221134"/>
            <a:ext cx="2737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PERMANOVA</a:t>
            </a:r>
          </a:p>
          <a:p>
            <a:r>
              <a:rPr lang="de-DE" dirty="0"/>
              <a:t>Nutrient deficiency: </a:t>
            </a:r>
            <a:r>
              <a:rPr lang="de-DE" i="1" dirty="0"/>
              <a:t>P</a:t>
            </a:r>
            <a:r>
              <a:rPr lang="de-DE" dirty="0"/>
              <a:t>&lt;0.05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880517-2376-4483-BE90-2B7FB8E0C4BC}"/>
              </a:ext>
            </a:extLst>
          </p:cNvPr>
          <p:cNvSpPr txBox="1"/>
          <p:nvPr/>
        </p:nvSpPr>
        <p:spPr>
          <a:xfrm>
            <a:off x="1151332" y="547265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b="1" dirty="0">
                <a:solidFill>
                  <a:prstClr val="black"/>
                </a:solidFill>
              </a:rPr>
              <a:t>rbcL Plant community composition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CBAC6DE0-A429-41D1-A221-E635F32A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95" y="4306824"/>
            <a:ext cx="3385269" cy="15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3F995338-E5B9-42CB-9306-4E8EEF2F1A05}"/>
              </a:ext>
            </a:extLst>
          </p:cNvPr>
          <p:cNvSpPr txBox="1"/>
          <p:nvPr/>
        </p:nvSpPr>
        <p:spPr>
          <a:xfrm>
            <a:off x="5250930" y="4910648"/>
            <a:ext cx="338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en-US" dirty="0"/>
              <a:t> affected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rbcL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plant </a:t>
            </a:r>
            <a:r>
              <a:rPr lang="en-US" dirty="0"/>
              <a:t>community composition! (similar to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root </a:t>
            </a:r>
            <a:r>
              <a:rPr lang="en-US" dirty="0"/>
              <a:t>AM fungal community composition)</a:t>
            </a:r>
          </a:p>
        </p:txBody>
      </p:sp>
    </p:spTree>
    <p:extLst>
      <p:ext uri="{BB962C8B-B14F-4D97-AF65-F5344CB8AC3E}">
        <p14:creationId xmlns:p14="http://schemas.microsoft.com/office/powerpoint/2010/main" val="4486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3184"/>
            <a:ext cx="9220200" cy="5063780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Aboveground plant community composition was affected 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N and P</a:t>
            </a:r>
          </a:p>
          <a:p>
            <a:pPr marL="0" indent="0">
              <a:buNone/>
            </a:pP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Similar to 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soil AM fungal community composition</a:t>
            </a:r>
          </a:p>
          <a:p>
            <a:pPr marL="0" indent="0">
              <a:buNone/>
            </a:pPr>
            <a:r>
              <a:rPr lang="de-DE" sz="1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Representative of 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plants in the grassland </a:t>
            </a:r>
          </a:p>
          <a:p>
            <a:pPr marL="0" indent="0">
              <a:buNone/>
            </a:pP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AM fungi Spores </a:t>
            </a: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living in the past</a:t>
            </a:r>
          </a:p>
          <a:p>
            <a:pPr marL="0" indent="0">
              <a:buNone/>
            </a:pPr>
            <a:endParaRPr lang="de-DE" sz="1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However, rbcL plant community composition was influenced 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K</a:t>
            </a:r>
          </a:p>
          <a:p>
            <a:pPr marL="0" indent="0">
              <a:buNone/>
            </a:pP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Similar to 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root AM fungal community composition</a:t>
            </a:r>
          </a:p>
          <a:p>
            <a:pPr marL="0" indent="0">
              <a:buNone/>
            </a:pP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Representative of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plants we measured AM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fungi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colonizing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their roots</a:t>
            </a:r>
          </a:p>
          <a:p>
            <a:pPr marL="0" indent="0">
              <a:buNone/>
            </a:pP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DE" sz="16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de-DE" sz="16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de-DE" sz="16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F06E0A6-C278-42D8-8528-859D1B057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476271"/>
            <a:ext cx="3955734" cy="27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2CEEC0-1296-41B6-9CF9-6A31FC346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8" t="-1" r="7812" b="-2489"/>
          <a:stretch/>
        </p:blipFill>
        <p:spPr>
          <a:xfrm>
            <a:off x="6614160" y="975946"/>
            <a:ext cx="5577840" cy="5622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DE876-DAE5-4BA9-A1F1-17F9266DC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3984" b="-2489"/>
          <a:stretch/>
        </p:blipFill>
        <p:spPr>
          <a:xfrm>
            <a:off x="0" y="975946"/>
            <a:ext cx="5610225" cy="5622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FAB15B-27E6-4806-957D-F1273E1894D0}"/>
              </a:ext>
            </a:extLst>
          </p:cNvPr>
          <p:cNvSpPr txBox="1"/>
          <p:nvPr/>
        </p:nvSpPr>
        <p:spPr>
          <a:xfrm>
            <a:off x="6993324" y="1169249"/>
            <a:ext cx="1032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AT" sz="1600" b="1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GB" sz="1600" b="1" dirty="0"/>
              <a:t>= 0.34</a:t>
            </a:r>
          </a:p>
          <a:p>
            <a:r>
              <a:rPr lang="en-GB" sz="1600" b="1" i="1" dirty="0"/>
              <a:t>P</a:t>
            </a:r>
            <a:r>
              <a:rPr lang="en-GB" sz="1600" b="1" dirty="0"/>
              <a:t>&lt;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0.1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AB15B-27E6-4806-957D-F1273E1894D0}"/>
              </a:ext>
            </a:extLst>
          </p:cNvPr>
          <p:cNvSpPr txBox="1"/>
          <p:nvPr/>
        </p:nvSpPr>
        <p:spPr>
          <a:xfrm>
            <a:off x="466949" y="1169249"/>
            <a:ext cx="13137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AT" sz="1600" b="1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GB" sz="1600" b="1" dirty="0"/>
              <a:t>= 0.04</a:t>
            </a:r>
          </a:p>
          <a:p>
            <a:r>
              <a:rPr lang="en-GB" sz="1600" b="1" i="1" dirty="0"/>
              <a:t>P</a:t>
            </a:r>
            <a:r>
              <a:rPr lang="en-GB" sz="1600" b="1" dirty="0"/>
              <a:t>&gt;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0.5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8E7DBF-4F6C-4AE1-A96B-44DA42ABDB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1" t="33902" b="32663"/>
          <a:stretch/>
        </p:blipFill>
        <p:spPr>
          <a:xfrm>
            <a:off x="5682616" y="2686050"/>
            <a:ext cx="899161" cy="203835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2A494-ADB1-909B-D093-02A3A5CD8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76" y="136611"/>
            <a:ext cx="10815833" cy="2311025"/>
          </a:xfrm>
        </p:spPr>
        <p:txBody>
          <a:bodyPr>
            <a:noAutofit/>
          </a:bodyPr>
          <a:lstStyle/>
          <a:p>
            <a:pPr algn="just"/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significant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correlation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soil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root AM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fungal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compositions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Correlation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aboveground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rbcL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plant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communitiy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composition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de-DE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DE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de-DE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de-DE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22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3A80EA-3222-40CE-ACF4-836F6BBEC8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4" r="7457"/>
          <a:stretch/>
        </p:blipFill>
        <p:spPr>
          <a:xfrm>
            <a:off x="278789" y="3484185"/>
            <a:ext cx="10737191" cy="3373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3E326-EF3F-4B39-9844-BF40313FF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" r="7457" b="50000"/>
          <a:stretch/>
        </p:blipFill>
        <p:spPr>
          <a:xfrm>
            <a:off x="228601" y="0"/>
            <a:ext cx="10787380" cy="3409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FAB15B-27E6-4806-957D-F1273E1894D0}"/>
              </a:ext>
            </a:extLst>
          </p:cNvPr>
          <p:cNvSpPr txBox="1"/>
          <p:nvPr/>
        </p:nvSpPr>
        <p:spPr>
          <a:xfrm>
            <a:off x="4516307" y="2548176"/>
            <a:ext cx="1032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AT" sz="1600" b="1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GB" sz="1600" b="1" dirty="0"/>
              <a:t>= 0.48</a:t>
            </a:r>
          </a:p>
          <a:p>
            <a:r>
              <a:rPr lang="en-GB" sz="1600" b="1" i="1" dirty="0"/>
              <a:t>P</a:t>
            </a:r>
            <a:r>
              <a:rPr lang="en-GB" sz="1600" b="1" dirty="0"/>
              <a:t>&lt;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00.1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AB15B-27E6-4806-957D-F1273E1894D0}"/>
              </a:ext>
            </a:extLst>
          </p:cNvPr>
          <p:cNvSpPr txBox="1"/>
          <p:nvPr/>
        </p:nvSpPr>
        <p:spPr>
          <a:xfrm>
            <a:off x="9983609" y="2548176"/>
            <a:ext cx="1032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AT" sz="1600" b="1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GB" sz="1600" b="1" dirty="0"/>
              <a:t>= 0.05</a:t>
            </a:r>
          </a:p>
          <a:p>
            <a:r>
              <a:rPr lang="en-GB" sz="1600" b="1" i="1" dirty="0"/>
              <a:t>P </a:t>
            </a:r>
            <a:r>
              <a:rPr lang="en-GB" sz="1600" b="1" dirty="0"/>
              <a:t>&gt;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0.5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AB15B-27E6-4806-957D-F1273E1894D0}"/>
              </a:ext>
            </a:extLst>
          </p:cNvPr>
          <p:cNvSpPr txBox="1"/>
          <p:nvPr/>
        </p:nvSpPr>
        <p:spPr>
          <a:xfrm>
            <a:off x="4615013" y="5996226"/>
            <a:ext cx="1032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AT" sz="1600" b="1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GB" sz="1600" b="1" dirty="0"/>
              <a:t>= 0.45</a:t>
            </a:r>
          </a:p>
          <a:p>
            <a:r>
              <a:rPr lang="en-GB" sz="1600" b="1" i="1" dirty="0"/>
              <a:t>P</a:t>
            </a:r>
            <a:r>
              <a:rPr lang="en-GB" sz="1600" b="1" dirty="0"/>
              <a:t>&lt;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00.1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AB15B-27E6-4806-957D-F1273E1894D0}"/>
              </a:ext>
            </a:extLst>
          </p:cNvPr>
          <p:cNvSpPr txBox="1"/>
          <p:nvPr/>
        </p:nvSpPr>
        <p:spPr>
          <a:xfrm>
            <a:off x="9983609" y="6046887"/>
            <a:ext cx="1032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AT" sz="1600" b="1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GB" sz="1600" b="1" dirty="0"/>
              <a:t>= 0.07</a:t>
            </a:r>
          </a:p>
          <a:p>
            <a:r>
              <a:rPr lang="en-GB" sz="1600" b="1" i="1" dirty="0"/>
              <a:t>P </a:t>
            </a:r>
            <a:r>
              <a:rPr lang="en-GB" sz="1600" b="1" dirty="0"/>
              <a:t>&gt;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0.5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BDCD04-693F-49D0-A814-2F28688B2B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8" t="28803" b="29488"/>
          <a:stretch/>
        </p:blipFill>
        <p:spPr>
          <a:xfrm>
            <a:off x="11061898" y="2633901"/>
            <a:ext cx="1130102" cy="206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47216" y="2644492"/>
            <a:ext cx="28240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CA1</a:t>
            </a:r>
            <a:endParaRPr lang="en-US" sz="5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1"/>
          <a:stretch/>
        </p:blipFill>
        <p:spPr>
          <a:xfrm>
            <a:off x="5969976" y="3429000"/>
            <a:ext cx="4378570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FAB15B-27E6-4806-957D-F1273E1894D0}"/>
              </a:ext>
            </a:extLst>
          </p:cNvPr>
          <p:cNvSpPr txBox="1"/>
          <p:nvPr/>
        </p:nvSpPr>
        <p:spPr>
          <a:xfrm>
            <a:off x="9207150" y="5899639"/>
            <a:ext cx="1032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AT" sz="1600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GB" sz="1600" dirty="0"/>
              <a:t>= 0.07</a:t>
            </a:r>
          </a:p>
          <a:p>
            <a:r>
              <a:rPr lang="en-GB" sz="1600" i="1" dirty="0"/>
              <a:t>P </a:t>
            </a:r>
            <a:r>
              <a:rPr lang="en-GB" sz="1600" dirty="0"/>
              <a:t>&gt;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0.5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" r="24395"/>
          <a:stretch/>
        </p:blipFill>
        <p:spPr>
          <a:xfrm>
            <a:off x="340104" y="3428999"/>
            <a:ext cx="4988034" cy="3270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8" t="28803" b="29488"/>
          <a:stretch/>
        </p:blipFill>
        <p:spPr>
          <a:xfrm>
            <a:off x="10348547" y="3713317"/>
            <a:ext cx="1843454" cy="2860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FAB15B-27E6-4806-957D-F1273E1894D0}"/>
              </a:ext>
            </a:extLst>
          </p:cNvPr>
          <p:cNvSpPr txBox="1"/>
          <p:nvPr/>
        </p:nvSpPr>
        <p:spPr>
          <a:xfrm>
            <a:off x="4066519" y="5711909"/>
            <a:ext cx="1032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AT" sz="1600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GB" sz="1600" dirty="0"/>
              <a:t>= 0.21</a:t>
            </a:r>
          </a:p>
          <a:p>
            <a:r>
              <a:rPr lang="en-GB" sz="1600" i="1" dirty="0"/>
              <a:t>P </a:t>
            </a:r>
            <a:r>
              <a:rPr lang="en-GB" sz="1600" dirty="0"/>
              <a:t>&lt;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0.5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422076" y="2644492"/>
            <a:ext cx="28240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86C0F-0543-1F12-C4D2-C342DF874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76" y="136611"/>
            <a:ext cx="10815833" cy="2382004"/>
          </a:xfrm>
        </p:spPr>
        <p:txBody>
          <a:bodyPr>
            <a:noAutofit/>
          </a:bodyPr>
          <a:lstStyle/>
          <a:p>
            <a:pPr algn="just"/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Stronger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correlation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plant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communitiy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composition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aboveground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rbcL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soil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AM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fungal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composition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root AM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fungal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composition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rbcL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plant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composition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correlation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root AM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fungal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composition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CA2 </a:t>
            </a:r>
            <a:r>
              <a:rPr lang="de-DE" sz="20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scores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de-DE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DE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de-DE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de-DE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28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EDADEB-7BE1-4106-97F8-AB1FEA615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30" y="1376920"/>
            <a:ext cx="5710518" cy="517627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9D5675-10BA-4FF3-80F9-0CE06B6E5B75}"/>
              </a:ext>
            </a:extLst>
          </p:cNvPr>
          <p:cNvSpPr txBox="1"/>
          <p:nvPr/>
        </p:nvSpPr>
        <p:spPr>
          <a:xfrm>
            <a:off x="1291142" y="21457"/>
            <a:ext cx="10255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Bipartite</a:t>
            </a:r>
            <a:r>
              <a:rPr lang="en-GB" b="0" i="0" dirty="0">
                <a:solidFill>
                  <a:srgbClr val="1D1C1D"/>
                </a:solidFill>
                <a:effectLst/>
                <a:latin typeface="Slack-Lato"/>
              </a:rPr>
              <a:t> 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between Soil and Root AM Fungal and Abovegroun plant communities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9DA8C0D-AEB5-4B2C-913E-E770B2A81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81" y="1376920"/>
            <a:ext cx="6311746" cy="51762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2AE36D-4748-4FF4-89E4-85383C77F348}"/>
              </a:ext>
            </a:extLst>
          </p:cNvPr>
          <p:cNvSpPr txBox="1"/>
          <p:nvPr/>
        </p:nvSpPr>
        <p:spPr>
          <a:xfrm>
            <a:off x="4335332" y="6468975"/>
            <a:ext cx="9266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Threshold: 0.4  </a:t>
            </a:r>
            <a:r>
              <a:rPr lang="de-DE" dirty="0" err="1">
                <a:solidFill>
                  <a:srgbClr val="C00000"/>
                </a:solidFill>
              </a:rPr>
              <a:t>Red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edge</a:t>
            </a:r>
            <a:r>
              <a:rPr lang="de-DE" dirty="0">
                <a:solidFill>
                  <a:srgbClr val="C00000"/>
                </a:solidFill>
              </a:rPr>
              <a:t>: </a:t>
            </a:r>
            <a:r>
              <a:rPr lang="de-DE" dirty="0"/>
              <a:t>Positive </a:t>
            </a:r>
            <a:r>
              <a:rPr lang="de-DE" dirty="0" err="1"/>
              <a:t>correlation</a:t>
            </a:r>
            <a:r>
              <a:rPr lang="de-DE" dirty="0"/>
              <a:t> 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Blue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edge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de-DE" dirty="0"/>
              <a:t> Negative </a:t>
            </a:r>
            <a:r>
              <a:rPr lang="de-DE" dirty="0" err="1"/>
              <a:t>correlation</a:t>
            </a:r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25BA1-350C-4812-B901-D45C5A420ECD}"/>
              </a:ext>
            </a:extLst>
          </p:cNvPr>
          <p:cNvSpPr txBox="1"/>
          <p:nvPr/>
        </p:nvSpPr>
        <p:spPr>
          <a:xfrm>
            <a:off x="2472692" y="1007588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Soil Samples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F7FDC-7989-4514-B00C-8AE6964E54C0}"/>
              </a:ext>
            </a:extLst>
          </p:cNvPr>
          <p:cNvSpPr txBox="1"/>
          <p:nvPr/>
        </p:nvSpPr>
        <p:spPr>
          <a:xfrm>
            <a:off x="8530452" y="1007588"/>
            <a:ext cx="148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Root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A3E9C-D371-4D8C-A0E0-F4A80625F6B4}"/>
              </a:ext>
            </a:extLst>
          </p:cNvPr>
          <p:cNvSpPr txBox="1"/>
          <p:nvPr/>
        </p:nvSpPr>
        <p:spPr>
          <a:xfrm>
            <a:off x="8965" y="6458626"/>
            <a:ext cx="7308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4">
                    <a:lumMod val="75000"/>
                  </a:schemeClr>
                </a:solidFill>
              </a:rPr>
              <a:t>Yellow </a:t>
            </a:r>
            <a:r>
              <a:rPr lang="de-DE" dirty="0" err="1">
                <a:solidFill>
                  <a:schemeClr val="accent4">
                    <a:lumMod val="75000"/>
                  </a:schemeClr>
                </a:solidFill>
              </a:rPr>
              <a:t>node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de-DE" dirty="0"/>
              <a:t>AM </a:t>
            </a:r>
            <a:r>
              <a:rPr lang="de-DE" dirty="0" err="1"/>
              <a:t>fungi</a:t>
            </a:r>
            <a:r>
              <a:rPr lang="de-DE" dirty="0"/>
              <a:t>   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Blue</a:t>
            </a:r>
            <a:r>
              <a:rPr lang="de-DE" dirty="0"/>
              <a:t> </a:t>
            </a:r>
            <a:r>
              <a:rPr lang="de-DE" dirty="0" err="1">
                <a:solidFill>
                  <a:schemeClr val="accent5">
                    <a:lumMod val="75000"/>
                  </a:schemeClr>
                </a:solidFill>
              </a:rPr>
              <a:t>node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de-DE" dirty="0"/>
              <a:t>Plant</a:t>
            </a:r>
          </a:p>
        </p:txBody>
      </p:sp>
    </p:spTree>
    <p:extLst>
      <p:ext uri="{BB962C8B-B14F-4D97-AF65-F5344CB8AC3E}">
        <p14:creationId xmlns:p14="http://schemas.microsoft.com/office/powerpoint/2010/main" val="406081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DEC013-657C-4D58-ABAC-B5C31DD13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81" y="860948"/>
            <a:ext cx="6189784" cy="544205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7AD25-EA2E-43E7-BB29-85941AE236E7}"/>
              </a:ext>
            </a:extLst>
          </p:cNvPr>
          <p:cNvSpPr txBox="1"/>
          <p:nvPr/>
        </p:nvSpPr>
        <p:spPr>
          <a:xfrm>
            <a:off x="2513222" y="48646"/>
            <a:ext cx="6929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Bipartite</a:t>
            </a:r>
            <a:r>
              <a:rPr lang="en-GB" dirty="0">
                <a:solidFill>
                  <a:srgbClr val="1D1C1D"/>
                </a:solidFill>
                <a:latin typeface="Slack-Lato"/>
              </a:rPr>
              <a:t> 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Network between Soil and Root AM Fungal communities and rbcL plant in Inorganic Treatments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D10C258-F926-4D0F-895E-374150A17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1021747"/>
            <a:ext cx="5811716" cy="54420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2AE36D-4748-4FF4-89E4-85383C77F348}"/>
              </a:ext>
            </a:extLst>
          </p:cNvPr>
          <p:cNvSpPr txBox="1"/>
          <p:nvPr/>
        </p:nvSpPr>
        <p:spPr>
          <a:xfrm>
            <a:off x="4335332" y="6468975"/>
            <a:ext cx="9266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Threshold: 0.4  </a:t>
            </a:r>
            <a:r>
              <a:rPr lang="de-DE" dirty="0" err="1">
                <a:solidFill>
                  <a:srgbClr val="C00000"/>
                </a:solidFill>
              </a:rPr>
              <a:t>Red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edge</a:t>
            </a:r>
            <a:r>
              <a:rPr lang="de-DE" dirty="0">
                <a:solidFill>
                  <a:srgbClr val="C00000"/>
                </a:solidFill>
              </a:rPr>
              <a:t>: </a:t>
            </a:r>
            <a:r>
              <a:rPr lang="de-DE" dirty="0"/>
              <a:t>Positive </a:t>
            </a:r>
            <a:r>
              <a:rPr lang="de-DE" dirty="0" err="1"/>
              <a:t>correlation</a:t>
            </a:r>
            <a:r>
              <a:rPr lang="de-DE" dirty="0"/>
              <a:t> 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Blue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edge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de-DE" dirty="0"/>
              <a:t> Negative </a:t>
            </a:r>
            <a:r>
              <a:rPr lang="de-DE" dirty="0" err="1"/>
              <a:t>correlation</a:t>
            </a:r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A3E9C-D371-4D8C-A0E0-F4A80625F6B4}"/>
              </a:ext>
            </a:extLst>
          </p:cNvPr>
          <p:cNvSpPr txBox="1"/>
          <p:nvPr/>
        </p:nvSpPr>
        <p:spPr>
          <a:xfrm>
            <a:off x="8965" y="6458626"/>
            <a:ext cx="7308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4">
                    <a:lumMod val="75000"/>
                  </a:schemeClr>
                </a:solidFill>
              </a:rPr>
              <a:t>Yellow </a:t>
            </a:r>
            <a:r>
              <a:rPr lang="de-DE" dirty="0" err="1">
                <a:solidFill>
                  <a:schemeClr val="accent4">
                    <a:lumMod val="75000"/>
                  </a:schemeClr>
                </a:solidFill>
              </a:rPr>
              <a:t>node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de-DE" dirty="0"/>
              <a:t>AM </a:t>
            </a:r>
            <a:r>
              <a:rPr lang="de-DE" dirty="0" err="1"/>
              <a:t>fungi</a:t>
            </a:r>
            <a:r>
              <a:rPr lang="de-DE" dirty="0"/>
              <a:t>   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Blue</a:t>
            </a:r>
            <a:r>
              <a:rPr lang="de-DE" dirty="0"/>
              <a:t> </a:t>
            </a:r>
            <a:r>
              <a:rPr lang="de-DE" dirty="0" err="1">
                <a:solidFill>
                  <a:schemeClr val="accent5">
                    <a:lumMod val="75000"/>
                  </a:schemeClr>
                </a:solidFill>
              </a:rPr>
              <a:t>node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de-DE" dirty="0"/>
              <a:t>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425BA1-350C-4812-B901-D45C5A420ECD}"/>
              </a:ext>
            </a:extLst>
          </p:cNvPr>
          <p:cNvSpPr txBox="1"/>
          <p:nvPr/>
        </p:nvSpPr>
        <p:spPr>
          <a:xfrm>
            <a:off x="2305639" y="754095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Soil Samples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8F7FDC-7989-4514-B00C-8AE6964E54C0}"/>
              </a:ext>
            </a:extLst>
          </p:cNvPr>
          <p:cNvSpPr txBox="1"/>
          <p:nvPr/>
        </p:nvSpPr>
        <p:spPr>
          <a:xfrm>
            <a:off x="8363399" y="754095"/>
            <a:ext cx="148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Root Samples</a:t>
            </a:r>
          </a:p>
        </p:txBody>
      </p:sp>
    </p:spTree>
    <p:extLst>
      <p:ext uri="{BB962C8B-B14F-4D97-AF65-F5344CB8AC3E}">
        <p14:creationId xmlns:p14="http://schemas.microsoft.com/office/powerpoint/2010/main" val="34082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410" y="167725"/>
            <a:ext cx="11065625" cy="834599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>
                <a:solidFill>
                  <a:schemeClr val="accent2">
                    <a:lumMod val="50000"/>
                  </a:schemeClr>
                </a:solidFill>
              </a:rPr>
              <a:t>Arbuscular mycorrhizal (AM)</a:t>
            </a:r>
            <a:r>
              <a:rPr lang="aa-ET" sz="3200" b="1" dirty="0">
                <a:solidFill>
                  <a:schemeClr val="accent2">
                    <a:lumMod val="50000"/>
                  </a:schemeClr>
                </a:solidFill>
              </a:rPr>
              <a:t> Fungi and Nutrient </a:t>
            </a:r>
            <a:r>
              <a:rPr lang="de-DE" sz="3200" b="1" dirty="0">
                <a:solidFill>
                  <a:schemeClr val="accent2">
                    <a:lumMod val="50000"/>
                  </a:schemeClr>
                </a:solidFill>
              </a:rPr>
              <a:t>Availability</a:t>
            </a:r>
            <a:endParaRPr lang="aa-ET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53" y="1316036"/>
            <a:ext cx="8184995" cy="549592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AM fungal community composition </a:t>
            </a:r>
            <a:r>
              <a:rPr lang="de-DE" dirty="0"/>
              <a:t>could respond to 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nutrient availability</a:t>
            </a:r>
          </a:p>
          <a:p>
            <a:pPr marL="0" indent="0">
              <a:buNone/>
            </a:pPr>
            <a:endParaRPr lang="aa-ET" dirty="0"/>
          </a:p>
          <a:p>
            <a:pPr marL="0" indent="0">
              <a:buNone/>
            </a:pPr>
            <a:r>
              <a:rPr lang="aa-ET" b="1" dirty="0">
                <a:solidFill>
                  <a:schemeClr val="accent2">
                    <a:lumMod val="50000"/>
                  </a:schemeClr>
                </a:solidFill>
              </a:rPr>
              <a:t>Phosphorus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availability</a:t>
            </a:r>
            <a:r>
              <a:rPr lang="aa-ET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r>
              <a:rPr lang="aa-ET" dirty="0"/>
              <a:t>I</a:t>
            </a:r>
            <a:r>
              <a:rPr lang="en-US" dirty="0" err="1"/>
              <a:t>mprove</a:t>
            </a:r>
            <a:r>
              <a:rPr lang="en-US" dirty="0"/>
              <a:t> plant growth in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P-limited soil </a:t>
            </a:r>
            <a:r>
              <a:rPr lang="en-US" dirty="0"/>
              <a:t>because their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extraradical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hyphal networks</a:t>
            </a:r>
            <a:r>
              <a:rPr lang="en-US" dirty="0"/>
              <a:t> have better access to immobile inorganic P</a:t>
            </a:r>
            <a:endParaRPr lang="aa-ET" dirty="0"/>
          </a:p>
          <a:p>
            <a:endParaRPr lang="aa-ET" dirty="0"/>
          </a:p>
          <a:p>
            <a:pPr>
              <a:buClr>
                <a:schemeClr val="tx1"/>
              </a:buClr>
            </a:pP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Phosphorus</a:t>
            </a:r>
            <a:r>
              <a:rPr lang="de-DE" dirty="0"/>
              <a:t> increases the AM fungi species producig higher amount of 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extraradical hyphae</a:t>
            </a:r>
            <a:endParaRPr lang="en-AT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AT" dirty="0"/>
          </a:p>
          <a:p>
            <a:pPr marL="0" indent="0">
              <a:buNone/>
            </a:pPr>
            <a:r>
              <a:rPr lang="en-AT" b="1" dirty="0">
                <a:solidFill>
                  <a:schemeClr val="accent2">
                    <a:lumMod val="50000"/>
                  </a:schemeClr>
                </a:solidFill>
              </a:rPr>
              <a:t>Nitrogen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availability</a:t>
            </a:r>
            <a:r>
              <a:rPr lang="en-AT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r>
              <a:rPr lang="aa-ET" dirty="0"/>
              <a:t>S</a:t>
            </a:r>
            <a:r>
              <a:rPr lang="en-US" dirty="0" err="1"/>
              <a:t>everal</a:t>
            </a:r>
            <a:r>
              <a:rPr lang="en-US" dirty="0"/>
              <a:t> contradictory reports regarding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 delivery </a:t>
            </a:r>
            <a:r>
              <a:rPr lang="en-US" dirty="0"/>
              <a:t>to plants by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AM fungi </a:t>
            </a:r>
            <a:r>
              <a:rPr lang="en-US" dirty="0"/>
              <a:t>under N deficiency</a:t>
            </a:r>
            <a:endParaRPr lang="aa-ET" dirty="0"/>
          </a:p>
          <a:p>
            <a:endParaRPr lang="aa-ET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/>
              <a:t>N could indirectly affected AM fungal community composition by 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decreasing soil pH </a:t>
            </a:r>
            <a:r>
              <a:rPr lang="de-DE" dirty="0"/>
              <a:t>and 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increasing plant N:P ratio</a:t>
            </a:r>
          </a:p>
          <a:p>
            <a:endParaRPr lang="de-DE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sz="3200" b="1" dirty="0">
                <a:solidFill>
                  <a:schemeClr val="accent2">
                    <a:lumMod val="50000"/>
                  </a:schemeClr>
                </a:solidFill>
              </a:rPr>
              <a:t>Potassium</a:t>
            </a:r>
            <a:r>
              <a:rPr lang="en-AT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3200" b="1" dirty="0">
                <a:solidFill>
                  <a:schemeClr val="accent2">
                    <a:lumMod val="50000"/>
                  </a:schemeClr>
                </a:solidFill>
              </a:rPr>
              <a:t>availability</a:t>
            </a:r>
            <a:r>
              <a:rPr lang="en-AT" sz="32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de-DE" sz="32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2900" dirty="0"/>
              <a:t>Unfortunatly, it has been neglected so far!</a:t>
            </a:r>
          </a:p>
          <a:p>
            <a:endParaRPr lang="de-AT" sz="2900" dirty="0"/>
          </a:p>
          <a:p>
            <a:pPr marL="0" indent="0">
              <a:buNone/>
            </a:pPr>
            <a:endParaRPr lang="aa-ET" sz="29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aa-ET" sz="2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637" y="1343818"/>
            <a:ext cx="3422398" cy="3874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2CB55B-D016-4729-AD8A-6CB142BA56EF}"/>
              </a:ext>
            </a:extLst>
          </p:cNvPr>
          <p:cNvSpPr txBox="1"/>
          <p:nvPr/>
        </p:nvSpPr>
        <p:spPr>
          <a:xfrm>
            <a:off x="8832282" y="5428134"/>
            <a:ext cx="3466119" cy="379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Arbuscular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Mycorrhiza 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(AM)</a:t>
            </a:r>
            <a:endParaRPr kumimoji="0" lang="de-A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2282" y="5807910"/>
            <a:ext cx="3138148" cy="664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Moore, D., Robson, G.D. and </a:t>
            </a:r>
            <a:r>
              <a:rPr lang="en-US" sz="1200" dirty="0" err="1">
                <a:solidFill>
                  <a:prstClr val="black"/>
                </a:solidFill>
              </a:rPr>
              <a:t>Trinci</a:t>
            </a:r>
            <a:r>
              <a:rPr lang="en-US" sz="1200" dirty="0">
                <a:solidFill>
                  <a:prstClr val="black"/>
                </a:solidFill>
              </a:rPr>
              <a:t>, A.P., 2020. 21st century guidebook to fungi. Cambridge University Press.</a:t>
            </a:r>
            <a:endParaRPr lang="de-AT" sz="5400" dirty="0"/>
          </a:p>
        </p:txBody>
      </p:sp>
    </p:spTree>
    <p:extLst>
      <p:ext uri="{BB962C8B-B14F-4D97-AF65-F5344CB8AC3E}">
        <p14:creationId xmlns:p14="http://schemas.microsoft.com/office/powerpoint/2010/main" val="1992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C35E-E31D-4578-AB20-F1D1E5D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2C35E-4177-47C1-AAA0-206FDB431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4" y="1110102"/>
            <a:ext cx="10664456" cy="789790"/>
          </a:xfrm>
        </p:spPr>
        <p:txBody>
          <a:bodyPr>
            <a:normAutofit fontScale="25000" lnSpcReduction="20000"/>
          </a:bodyPr>
          <a:lstStyle/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9600" dirty="0">
                <a:latin typeface="Calibri" panose="020F0502020204030204" pitchFamily="34" charset="0"/>
                <a:cs typeface="Arial" panose="020B0604020202020204" pitchFamily="34" charset="0"/>
              </a:rPr>
              <a:t>Long-term </a:t>
            </a:r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nutrient deficiency of N, P and K </a:t>
            </a:r>
            <a:r>
              <a:rPr lang="en-US" sz="9600" dirty="0">
                <a:latin typeface="Calibri" panose="020F0502020204030204" pitchFamily="34" charset="0"/>
                <a:cs typeface="Arial" panose="020B0604020202020204" pitchFamily="34" charset="0"/>
              </a:rPr>
              <a:t>strongly affected AM fungal and plant community composition.</a:t>
            </a:r>
          </a:p>
          <a:p>
            <a:pPr marL="0" indent="0"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9344" y="2090742"/>
            <a:ext cx="1079381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impact of nutrient deficiency on AM fungal community composition differs between soil and root samples: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  <a:p>
            <a:pPr lvl="5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AM fungi in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soil samples 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affected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by N and P</a:t>
            </a:r>
            <a:endParaRPr lang="de-AT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5">
              <a:lnSpc>
                <a:spcPct val="150000"/>
              </a:lnSpc>
            </a:pPr>
            <a:endParaRPr lang="de-AT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5">
              <a:lnSpc>
                <a:spcPct val="150000"/>
              </a:lnSpc>
            </a:pPr>
            <a:r>
              <a:rPr lang="de-AT" sz="2000" dirty="0">
                <a:latin typeface="Calibri" panose="020F0502020204030204" pitchFamily="34" charset="0"/>
                <a:cs typeface="Arial" panose="020B0604020202020204" pitchFamily="34" charset="0"/>
              </a:rPr>
              <a:t>AM fungi in </a:t>
            </a:r>
            <a:r>
              <a:rPr lang="de-AT" sz="2000" b="1" dirty="0">
                <a:latin typeface="Calibri" panose="020F0502020204030204" pitchFamily="34" charset="0"/>
                <a:cs typeface="Arial" panose="020B0604020202020204" pitchFamily="34" charset="0"/>
              </a:rPr>
              <a:t>root samples </a:t>
            </a:r>
            <a:r>
              <a:rPr lang="de-AT" sz="2000" dirty="0">
                <a:latin typeface="Calibri" panose="020F0502020204030204" pitchFamily="34" charset="0"/>
                <a:cs typeface="Arial" panose="020B0604020202020204" pitchFamily="34" charset="0"/>
              </a:rPr>
              <a:t>affected by </a:t>
            </a:r>
            <a:r>
              <a:rPr lang="de-AT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</a:t>
            </a:r>
            <a:endParaRPr lang="en-US" sz="20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344" y="4823797"/>
            <a:ext cx="10219661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Char char="à"/>
            </a:pP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may have a stronger effect on AM fungi with an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explorative growth strategy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could have a stronger effect on AM fungi with a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conservative growth strategy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4956A-3F91-410C-A189-252A742966C2}"/>
              </a:ext>
            </a:extLst>
          </p:cNvPr>
          <p:cNvSpPr txBox="1"/>
          <p:nvPr/>
        </p:nvSpPr>
        <p:spPr>
          <a:xfrm>
            <a:off x="2004420" y="290217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N, P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65153-2D8B-45BC-9BF6-F4D57F80C297}"/>
              </a:ext>
            </a:extLst>
          </p:cNvPr>
          <p:cNvSpPr txBox="1"/>
          <p:nvPr/>
        </p:nvSpPr>
        <p:spPr>
          <a:xfrm>
            <a:off x="2001053" y="3845068"/>
            <a:ext cx="35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K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838200" y="5836410"/>
            <a:ext cx="11296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long-term nutrient deficiency could also affect AM fungal community composition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directly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indirectly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through the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shifts in plant community composition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73F419-67E3-E672-F137-7321D36E63A4}"/>
              </a:ext>
            </a:extLst>
          </p:cNvPr>
          <p:cNvGrpSpPr/>
          <p:nvPr/>
        </p:nvGrpSpPr>
        <p:grpSpPr>
          <a:xfrm>
            <a:off x="898696" y="3692517"/>
            <a:ext cx="957784" cy="958911"/>
            <a:chOff x="18697571" y="21848616"/>
            <a:chExt cx="3326991" cy="25913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02CEBF-5992-32F4-862A-1D2C20825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72" t="59186" r="18355"/>
            <a:stretch/>
          </p:blipFill>
          <p:spPr>
            <a:xfrm>
              <a:off x="18697571" y="21848616"/>
              <a:ext cx="3326991" cy="2591362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C21DC6E-EB57-29BA-2DDC-67BC0301C89D}"/>
                </a:ext>
              </a:extLst>
            </p:cNvPr>
            <p:cNvSpPr/>
            <p:nvPr/>
          </p:nvSpPr>
          <p:spPr>
            <a:xfrm>
              <a:off x="18840450" y="21983635"/>
              <a:ext cx="2962828" cy="20669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3CABA590-EC24-D792-AFAA-E2B071DB4F09}"/>
              </a:ext>
            </a:extLst>
          </p:cNvPr>
          <p:cNvSpPr/>
          <p:nvPr/>
        </p:nvSpPr>
        <p:spPr>
          <a:xfrm>
            <a:off x="945012" y="2855240"/>
            <a:ext cx="865152" cy="783575"/>
          </a:xfrm>
          <a:prstGeom prst="ellipse">
            <a:avLst/>
          </a:prstGeom>
          <a:solidFill>
            <a:srgbClr val="6356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1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10" grpId="0"/>
      <p:bldP spid="4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925" y="416372"/>
            <a:ext cx="2983611" cy="2983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0BBDCE-2F59-4E9E-B780-9ABC939345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8" y="4049364"/>
            <a:ext cx="3502512" cy="2808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B89A3F-F7CA-44E5-9ECC-49BE820B0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4" b="30055"/>
          <a:stretch/>
        </p:blipFill>
        <p:spPr>
          <a:xfrm>
            <a:off x="8315324" y="4049363"/>
            <a:ext cx="3876675" cy="2808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D1B8E7-7522-4A2F-A9AB-96E08EA66E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4" r="8544" b="30055"/>
          <a:stretch/>
        </p:blipFill>
        <p:spPr>
          <a:xfrm>
            <a:off x="5657850" y="4049364"/>
            <a:ext cx="2657474" cy="2808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EC0E4-43BE-4A24-8287-F8F02EEE59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49364"/>
            <a:ext cx="2228850" cy="28086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E757AC-A484-4508-A8DC-C1B0FE89A3D4}"/>
              </a:ext>
            </a:extLst>
          </p:cNvPr>
          <p:cNvSpPr/>
          <p:nvPr/>
        </p:nvSpPr>
        <p:spPr>
          <a:xfrm>
            <a:off x="0" y="4058418"/>
            <a:ext cx="2028825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28FFE-302C-46C6-B5F3-0FDED286D4FC}"/>
              </a:ext>
            </a:extLst>
          </p:cNvPr>
          <p:cNvSpPr txBox="1"/>
          <p:nvPr/>
        </p:nvSpPr>
        <p:spPr>
          <a:xfrm>
            <a:off x="-25660" y="4048893"/>
            <a:ext cx="2028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Cool friend in </a:t>
            </a:r>
            <a:r>
              <a:rPr lang="en-GB" sz="1400" b="1" dirty="0" err="1">
                <a:solidFill>
                  <a:schemeClr val="bg1"/>
                </a:solidFill>
              </a:rPr>
              <a:t>Admont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341C45-D085-41D9-881A-DD2AA0C87923}"/>
              </a:ext>
            </a:extLst>
          </p:cNvPr>
          <p:cNvSpPr/>
          <p:nvPr/>
        </p:nvSpPr>
        <p:spPr>
          <a:xfrm>
            <a:off x="5622131" y="4058418"/>
            <a:ext cx="1254919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466132-B81B-4E6D-B55D-DA83E66D2A8A}"/>
              </a:ext>
            </a:extLst>
          </p:cNvPr>
          <p:cNvSpPr/>
          <p:nvPr/>
        </p:nvSpPr>
        <p:spPr>
          <a:xfrm>
            <a:off x="8315325" y="4058418"/>
            <a:ext cx="1333500" cy="268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F00B58-9DF0-477A-804C-E5FD81AB3D2D}"/>
              </a:ext>
            </a:extLst>
          </p:cNvPr>
          <p:cNvSpPr txBox="1"/>
          <p:nvPr/>
        </p:nvSpPr>
        <p:spPr>
          <a:xfrm>
            <a:off x="5586412" y="4019079"/>
            <a:ext cx="2028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After harvest….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2FAC9C-7980-4511-8275-15019690BCC6}"/>
              </a:ext>
            </a:extLst>
          </p:cNvPr>
          <p:cNvSpPr/>
          <p:nvPr/>
        </p:nvSpPr>
        <p:spPr>
          <a:xfrm>
            <a:off x="2228851" y="4048893"/>
            <a:ext cx="1600200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461486-09D9-4877-8740-5971D43AC875}"/>
              </a:ext>
            </a:extLst>
          </p:cNvPr>
          <p:cNvSpPr txBox="1"/>
          <p:nvPr/>
        </p:nvSpPr>
        <p:spPr>
          <a:xfrm>
            <a:off x="2195513" y="4048422"/>
            <a:ext cx="2028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chemeClr val="bg1"/>
                </a:solidFill>
              </a:rPr>
              <a:t>Admont</a:t>
            </a:r>
            <a:r>
              <a:rPr lang="en-GB" sz="1400" b="1" dirty="0">
                <a:solidFill>
                  <a:schemeClr val="bg1"/>
                </a:solidFill>
              </a:rPr>
              <a:t> – July 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8D16B1-EEFC-4CC8-9F8E-ABAF3F96F663}"/>
              </a:ext>
            </a:extLst>
          </p:cNvPr>
          <p:cNvSpPr txBox="1"/>
          <p:nvPr/>
        </p:nvSpPr>
        <p:spPr>
          <a:xfrm>
            <a:off x="8351043" y="4019078"/>
            <a:ext cx="2028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chemeClr val="bg1"/>
                </a:solidFill>
              </a:rPr>
              <a:t>Admont</a:t>
            </a:r>
            <a:r>
              <a:rPr lang="en-GB" sz="1400" b="1" dirty="0">
                <a:solidFill>
                  <a:schemeClr val="bg1"/>
                </a:solidFill>
              </a:rPr>
              <a:t> people</a:t>
            </a:r>
          </a:p>
        </p:txBody>
      </p:sp>
    </p:spTree>
    <p:extLst>
      <p:ext uri="{BB962C8B-B14F-4D97-AF65-F5344CB8AC3E}">
        <p14:creationId xmlns:p14="http://schemas.microsoft.com/office/powerpoint/2010/main" val="3132283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479" y="29692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>
                <a:solidFill>
                  <a:schemeClr val="accent2">
                    <a:lumMod val="50000"/>
                  </a:schemeClr>
                </a:solidFill>
              </a:rPr>
              <a:t>Supplementary Material</a:t>
            </a:r>
          </a:p>
        </p:txBody>
      </p:sp>
    </p:spTree>
    <p:extLst>
      <p:ext uri="{BB962C8B-B14F-4D97-AF65-F5344CB8AC3E}">
        <p14:creationId xmlns:p14="http://schemas.microsoft.com/office/powerpoint/2010/main" val="3734837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DE52E6-BFD1-4150-AEC4-2A348F2E1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/>
          <a:stretch/>
        </p:blipFill>
        <p:spPr>
          <a:xfrm>
            <a:off x="77660" y="786384"/>
            <a:ext cx="11064240" cy="512978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BF0239-2FBB-4B79-8AA1-D65C84CE49FA}"/>
              </a:ext>
            </a:extLst>
          </p:cNvPr>
          <p:cNvSpPr txBox="1"/>
          <p:nvPr/>
        </p:nvSpPr>
        <p:spPr>
          <a:xfrm>
            <a:off x="9520404" y="4865710"/>
            <a:ext cx="2737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PERMANOVA</a:t>
            </a:r>
          </a:p>
          <a:p>
            <a:r>
              <a:rPr lang="de-DE" dirty="0"/>
              <a:t>Nutrient deficiency: </a:t>
            </a:r>
            <a:r>
              <a:rPr lang="de-DE" i="1" dirty="0"/>
              <a:t>P</a:t>
            </a:r>
            <a:r>
              <a:rPr lang="de-DE" dirty="0"/>
              <a:t>&lt;0.01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EDAF5-ED7B-4E35-959E-DE43C3CE2764}"/>
              </a:ext>
            </a:extLst>
          </p:cNvPr>
          <p:cNvSpPr txBox="1"/>
          <p:nvPr/>
        </p:nvSpPr>
        <p:spPr>
          <a:xfrm>
            <a:off x="401524" y="41705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b="1" dirty="0">
                <a:solidFill>
                  <a:prstClr val="black"/>
                </a:solidFill>
              </a:rPr>
              <a:t>rbcL Plant community composition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880E86-AE6D-4B2F-9F43-AE6C44C0D01B}"/>
              </a:ext>
            </a:extLst>
          </p:cNvPr>
          <p:cNvSpPr/>
          <p:nvPr/>
        </p:nvSpPr>
        <p:spPr>
          <a:xfrm rot="2808705">
            <a:off x="6161106" y="1309768"/>
            <a:ext cx="658906" cy="255162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F19825-0C91-4F08-8E33-80F473642292}"/>
              </a:ext>
            </a:extLst>
          </p:cNvPr>
          <p:cNvSpPr txBox="1"/>
          <p:nvPr/>
        </p:nvSpPr>
        <p:spPr>
          <a:xfrm rot="19202943">
            <a:off x="5753518" y="2147607"/>
            <a:ext cx="2413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P-deficient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69D174-E08E-42BD-B8A8-6847F2421E1E}"/>
              </a:ext>
            </a:extLst>
          </p:cNvPr>
          <p:cNvSpPr/>
          <p:nvPr/>
        </p:nvSpPr>
        <p:spPr>
          <a:xfrm rot="3893105">
            <a:off x="4441932" y="646724"/>
            <a:ext cx="1579643" cy="261033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150DA9-3C18-4F1B-B4D4-E8281872CC7B}"/>
              </a:ext>
            </a:extLst>
          </p:cNvPr>
          <p:cNvSpPr txBox="1"/>
          <p:nvPr/>
        </p:nvSpPr>
        <p:spPr>
          <a:xfrm>
            <a:off x="4829905" y="1228972"/>
            <a:ext cx="1918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N-deficient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4A217A2-EDA4-4A22-9908-7696613402A7}"/>
              </a:ext>
            </a:extLst>
          </p:cNvPr>
          <p:cNvSpPr/>
          <p:nvPr/>
        </p:nvSpPr>
        <p:spPr>
          <a:xfrm rot="2071172">
            <a:off x="1588736" y="2712428"/>
            <a:ext cx="5004909" cy="118057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690565-533F-4FA5-81E5-15796FED6B86}"/>
              </a:ext>
            </a:extLst>
          </p:cNvPr>
          <p:cNvSpPr/>
          <p:nvPr/>
        </p:nvSpPr>
        <p:spPr>
          <a:xfrm>
            <a:off x="3100244" y="3064080"/>
            <a:ext cx="1519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N+P fertilized</a:t>
            </a:r>
          </a:p>
        </p:txBody>
      </p:sp>
    </p:spTree>
    <p:extLst>
      <p:ext uri="{BB962C8B-B14F-4D97-AF65-F5344CB8AC3E}">
        <p14:creationId xmlns:p14="http://schemas.microsoft.com/office/powerpoint/2010/main" val="76513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475D6-9D36-4E4D-B09E-4C968C3D8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500" y="72459"/>
            <a:ext cx="7822223" cy="530686"/>
          </a:xfrm>
        </p:spPr>
        <p:txBody>
          <a:bodyPr>
            <a:norm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</a:rPr>
              <a:t>Network within Soil and Root AM Fungi</a:t>
            </a:r>
            <a:endParaRPr lang="en-GB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BE4744-092D-4614-ABDE-E723F337F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7" y="1923651"/>
            <a:ext cx="4497477" cy="49104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F6D56F-227F-4274-95A7-489BE5216D53}"/>
              </a:ext>
            </a:extLst>
          </p:cNvPr>
          <p:cNvSpPr txBox="1"/>
          <p:nvPr/>
        </p:nvSpPr>
        <p:spPr>
          <a:xfrm>
            <a:off x="9373503" y="5406112"/>
            <a:ext cx="2618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Correlation Threshold: 0.3</a:t>
            </a:r>
          </a:p>
          <a:p>
            <a:r>
              <a:rPr lang="de-DE" dirty="0" err="1">
                <a:solidFill>
                  <a:srgbClr val="C00000"/>
                </a:solidFill>
              </a:rPr>
              <a:t>Red</a:t>
            </a:r>
            <a:r>
              <a:rPr lang="de-DE" dirty="0">
                <a:solidFill>
                  <a:srgbClr val="C00000"/>
                </a:solidFill>
              </a:rPr>
              <a:t>: </a:t>
            </a:r>
            <a:r>
              <a:rPr lang="de-DE" dirty="0"/>
              <a:t>Positive </a:t>
            </a:r>
            <a:r>
              <a:rPr lang="de-DE" dirty="0" err="1"/>
              <a:t>correlation</a:t>
            </a:r>
            <a:endParaRPr lang="de-DE" dirty="0"/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Blue:</a:t>
            </a:r>
            <a:r>
              <a:rPr lang="de-DE" dirty="0"/>
              <a:t> Negative </a:t>
            </a:r>
            <a:r>
              <a:rPr lang="de-DE" dirty="0" err="1"/>
              <a:t>correlation</a:t>
            </a:r>
            <a:endParaRPr lang="de-DE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77F5CFC-4B3D-465B-8327-BC60F9363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15" y="1923653"/>
            <a:ext cx="4361888" cy="4861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930" y="1461987"/>
            <a:ext cx="172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Soil</a:t>
            </a:r>
          </a:p>
        </p:txBody>
      </p:sp>
      <p:sp>
        <p:nvSpPr>
          <p:cNvPr id="9" name="Rectangle 8"/>
          <p:cNvSpPr/>
          <p:nvPr/>
        </p:nvSpPr>
        <p:spPr>
          <a:xfrm>
            <a:off x="6714021" y="1461987"/>
            <a:ext cx="790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Root</a:t>
            </a:r>
          </a:p>
        </p:txBody>
      </p:sp>
    </p:spTree>
    <p:extLst>
      <p:ext uri="{BB962C8B-B14F-4D97-AF65-F5344CB8AC3E}">
        <p14:creationId xmlns:p14="http://schemas.microsoft.com/office/powerpoint/2010/main" val="3920738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E5D320-6D9C-4C18-A39F-5E9D09581A5E}"/>
              </a:ext>
            </a:extLst>
          </p:cNvPr>
          <p:cNvSpPr txBox="1"/>
          <p:nvPr/>
        </p:nvSpPr>
        <p:spPr>
          <a:xfrm>
            <a:off x="893482" y="40074"/>
            <a:ext cx="1092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Correlation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table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Soil and Root AM Fungal communities and Abovegroun plant</a:t>
            </a:r>
            <a:endParaRPr lang="en-GB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AFF957-9D80-4278-855C-98C587A19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0" r="11325" b="65129"/>
          <a:stretch/>
        </p:blipFill>
        <p:spPr>
          <a:xfrm>
            <a:off x="635200" y="755437"/>
            <a:ext cx="9665247" cy="292905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BCAAA1-0979-4FD5-82DE-29747993F1FF}"/>
              </a:ext>
            </a:extLst>
          </p:cNvPr>
          <p:cNvCxnSpPr>
            <a:cxnSpLocks/>
          </p:cNvCxnSpPr>
          <p:nvPr/>
        </p:nvCxnSpPr>
        <p:spPr>
          <a:xfrm>
            <a:off x="3855975" y="755437"/>
            <a:ext cx="0" cy="2929057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C8E48E1D-EC2E-46E1-9478-509EBEBC045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0" t="16702" r="2304" b="5776"/>
          <a:stretch/>
        </p:blipFill>
        <p:spPr>
          <a:xfrm>
            <a:off x="10655725" y="1630123"/>
            <a:ext cx="1159755" cy="5137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E325D3-604A-4002-885C-AC69D6C8D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 r="11234" b="67665"/>
          <a:stretch/>
        </p:blipFill>
        <p:spPr>
          <a:xfrm>
            <a:off x="635197" y="4007224"/>
            <a:ext cx="9665246" cy="285077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7DCE61-E611-466B-AAFE-265D89215F8C}"/>
              </a:ext>
            </a:extLst>
          </p:cNvPr>
          <p:cNvCxnSpPr>
            <a:cxnSpLocks/>
          </p:cNvCxnSpPr>
          <p:nvPr/>
        </p:nvCxnSpPr>
        <p:spPr>
          <a:xfrm>
            <a:off x="3572936" y="4087905"/>
            <a:ext cx="0" cy="2770094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E271C75-6EC4-4F20-9FAB-09A0382EA491}"/>
              </a:ext>
            </a:extLst>
          </p:cNvPr>
          <p:cNvSpPr txBox="1"/>
          <p:nvPr/>
        </p:nvSpPr>
        <p:spPr>
          <a:xfrm rot="16200000">
            <a:off x="-312932" y="2622117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Soil Samples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E96116-0A0A-4281-9C2E-64C5F9A27292}"/>
              </a:ext>
            </a:extLst>
          </p:cNvPr>
          <p:cNvSpPr txBox="1"/>
          <p:nvPr/>
        </p:nvSpPr>
        <p:spPr>
          <a:xfrm rot="16200000">
            <a:off x="-367017" y="5721965"/>
            <a:ext cx="148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Root Samples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66690-47A6-4C4E-AA57-1374A5F124F8}"/>
              </a:ext>
            </a:extLst>
          </p:cNvPr>
          <p:cNvSpPr txBox="1"/>
          <p:nvPr/>
        </p:nvSpPr>
        <p:spPr>
          <a:xfrm rot="16200000">
            <a:off x="559096" y="2637506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AM Fungi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C4F5A-97D8-4B95-A9F9-5A484126AA22}"/>
              </a:ext>
            </a:extLst>
          </p:cNvPr>
          <p:cNvSpPr txBox="1"/>
          <p:nvPr/>
        </p:nvSpPr>
        <p:spPr>
          <a:xfrm>
            <a:off x="2299297" y="915780"/>
            <a:ext cx="12736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AM Fungi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FA17B6-0007-47DC-8916-D06A97089259}"/>
              </a:ext>
            </a:extLst>
          </p:cNvPr>
          <p:cNvSpPr txBox="1"/>
          <p:nvPr/>
        </p:nvSpPr>
        <p:spPr>
          <a:xfrm>
            <a:off x="5893415" y="915780"/>
            <a:ext cx="20416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Plant communities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B73FB8-D83D-4458-B10E-7DD5C8FD5DA7}"/>
              </a:ext>
            </a:extLst>
          </p:cNvPr>
          <p:cNvSpPr txBox="1"/>
          <p:nvPr/>
        </p:nvSpPr>
        <p:spPr>
          <a:xfrm rot="16200000">
            <a:off x="438573" y="5924505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AM Fungi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399510-6E29-4AC9-B5B4-76F6776E7709}"/>
              </a:ext>
            </a:extLst>
          </p:cNvPr>
          <p:cNvSpPr txBox="1"/>
          <p:nvPr/>
        </p:nvSpPr>
        <p:spPr>
          <a:xfrm>
            <a:off x="2299297" y="4198822"/>
            <a:ext cx="12736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AM Fungi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33CC80-6FE4-47F5-97D4-20C4D4EBFD1B}"/>
              </a:ext>
            </a:extLst>
          </p:cNvPr>
          <p:cNvSpPr txBox="1"/>
          <p:nvPr/>
        </p:nvSpPr>
        <p:spPr>
          <a:xfrm>
            <a:off x="5893415" y="4198821"/>
            <a:ext cx="20416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Plant communities</a:t>
            </a:r>
          </a:p>
        </p:txBody>
      </p:sp>
    </p:spTree>
    <p:extLst>
      <p:ext uri="{BB962C8B-B14F-4D97-AF65-F5344CB8AC3E}">
        <p14:creationId xmlns:p14="http://schemas.microsoft.com/office/powerpoint/2010/main" val="112835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8CBD77-0547-4DEC-A8DD-98F3881C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1167533" cy="1268678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 err="1"/>
              <a:t>Correlation</a:t>
            </a:r>
            <a:r>
              <a:rPr lang="de-DE" sz="3200" b="1" dirty="0"/>
              <a:t> </a:t>
            </a:r>
            <a:r>
              <a:rPr lang="de-DE" sz="3200" b="1" dirty="0" err="1"/>
              <a:t>table</a:t>
            </a:r>
            <a:r>
              <a:rPr lang="de-DE" sz="3200" b="1" dirty="0"/>
              <a:t> – Root AMF </a:t>
            </a:r>
            <a:r>
              <a:rPr lang="de-DE" sz="3200" b="1" dirty="0" err="1"/>
              <a:t>community</a:t>
            </a:r>
            <a:r>
              <a:rPr lang="de-DE" sz="3200" b="1" dirty="0"/>
              <a:t> – </a:t>
            </a:r>
            <a:r>
              <a:rPr lang="de-DE" sz="3200" b="1" dirty="0" err="1"/>
              <a:t>rbcl</a:t>
            </a:r>
            <a:r>
              <a:rPr lang="de-DE" sz="3200" b="1" dirty="0"/>
              <a:t> </a:t>
            </a:r>
            <a:r>
              <a:rPr lang="de-DE" sz="3200" b="1" dirty="0" err="1"/>
              <a:t>Data_Just</a:t>
            </a:r>
            <a:r>
              <a:rPr lang="de-DE" sz="3200" b="1" dirty="0"/>
              <a:t> </a:t>
            </a:r>
            <a:r>
              <a:rPr lang="de-DE" sz="3200" b="1" dirty="0" err="1"/>
              <a:t>Inorganic</a:t>
            </a:r>
            <a:endParaRPr lang="de-DE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BD92A-26A3-476E-BFC2-1DA799359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r="12223" b="67284"/>
          <a:stretch/>
        </p:blipFill>
        <p:spPr>
          <a:xfrm>
            <a:off x="931332" y="1339057"/>
            <a:ext cx="9262535" cy="38256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CFB09F-B073-4084-B63E-A19EF8226F95}"/>
              </a:ext>
            </a:extLst>
          </p:cNvPr>
          <p:cNvCxnSpPr>
            <a:cxnSpLocks/>
          </p:cNvCxnSpPr>
          <p:nvPr/>
        </p:nvCxnSpPr>
        <p:spPr>
          <a:xfrm>
            <a:off x="3810002" y="965200"/>
            <a:ext cx="0" cy="4199467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3AE67B2-839C-4E6C-B765-492003CF279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0" t="16702" r="2304" b="5776"/>
          <a:stretch/>
        </p:blipFill>
        <p:spPr>
          <a:xfrm>
            <a:off x="10418561" y="2010832"/>
            <a:ext cx="1121506" cy="32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02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371401-CB0B-44EF-A089-256C57BEF6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14167"/>
          <a:stretch/>
        </p:blipFill>
        <p:spPr>
          <a:xfrm>
            <a:off x="0" y="523875"/>
            <a:ext cx="12192000" cy="5314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58E6F0-2EAE-4ED5-AA09-141110A9DCC2}"/>
              </a:ext>
            </a:extLst>
          </p:cNvPr>
          <p:cNvSpPr txBox="1"/>
          <p:nvPr/>
        </p:nvSpPr>
        <p:spPr>
          <a:xfrm>
            <a:off x="2714625" y="154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</a:rPr>
              <a:t>Soil (RNA) AM fungal community composition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</a:rPr>
              <a:t> _ CCA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2657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24C04-072B-47A6-BD94-33E884CB57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 b="13750"/>
          <a:stretch/>
        </p:blipFill>
        <p:spPr>
          <a:xfrm>
            <a:off x="0" y="714374"/>
            <a:ext cx="12192000" cy="52006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6FD852-579A-4AA1-AE77-07C25E86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351" y="95922"/>
            <a:ext cx="7822223" cy="530686"/>
          </a:xfrm>
        </p:spPr>
        <p:txBody>
          <a:bodyPr>
            <a:norm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</a:rPr>
              <a:t>Root AM fungal community composition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</a:rPr>
              <a:t> _ CCA</a:t>
            </a:r>
            <a:endParaRPr lang="en-GB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67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4475D6-9D36-4E4D-B09E-4C968C3D8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046" y="172699"/>
            <a:ext cx="7822223" cy="530686"/>
          </a:xfrm>
        </p:spPr>
        <p:txBody>
          <a:bodyPr>
            <a:norm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</a:rPr>
              <a:t>Aboveground Plant community composition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</a:rPr>
              <a:t> _ CCA</a:t>
            </a:r>
            <a:endParaRPr lang="en-GB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DFBEF-DE8E-0495-429F-4793F879DC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 b="22289"/>
          <a:stretch/>
        </p:blipFill>
        <p:spPr>
          <a:xfrm>
            <a:off x="0" y="703385"/>
            <a:ext cx="12192000" cy="51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23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49928" y="5444952"/>
            <a:ext cx="115867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Research question:</a:t>
            </a:r>
          </a:p>
          <a:p>
            <a:r>
              <a:rPr lang="en-US" sz="2000" dirty="0"/>
              <a:t>How is combined response of AM fungi (belowground) and plant (aboveground) community compositions to long-term nutrient deficiency in a managed grassland</a:t>
            </a:r>
            <a:r>
              <a:rPr lang="de-DE" sz="2000" dirty="0"/>
              <a:t>?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1BC35135-B79C-433C-A116-469DF927BA60}"/>
              </a:ext>
            </a:extLst>
          </p:cNvPr>
          <p:cNvSpPr/>
          <p:nvPr/>
        </p:nvSpPr>
        <p:spPr>
          <a:xfrm rot="1867116">
            <a:off x="4446122" y="1942201"/>
            <a:ext cx="519292" cy="1878747"/>
          </a:xfrm>
          <a:prstGeom prst="downArrow">
            <a:avLst/>
          </a:prstGeom>
          <a:solidFill>
            <a:srgbClr val="788663"/>
          </a:solidFill>
          <a:ln>
            <a:solidFill>
              <a:srgbClr val="78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4ACE26EB-A5C2-4D79-9506-40D4387B4400}"/>
              </a:ext>
            </a:extLst>
          </p:cNvPr>
          <p:cNvSpPr/>
          <p:nvPr/>
        </p:nvSpPr>
        <p:spPr>
          <a:xfrm rot="19551751">
            <a:off x="6603478" y="1907286"/>
            <a:ext cx="519293" cy="1878747"/>
          </a:xfrm>
          <a:prstGeom prst="downArrow">
            <a:avLst/>
          </a:prstGeom>
          <a:solidFill>
            <a:srgbClr val="788663"/>
          </a:solidFill>
          <a:ln>
            <a:solidFill>
              <a:srgbClr val="78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943251-8F46-4867-B205-DC7920441A89}"/>
              </a:ext>
            </a:extLst>
          </p:cNvPr>
          <p:cNvGrpSpPr/>
          <p:nvPr/>
        </p:nvGrpSpPr>
        <p:grpSpPr>
          <a:xfrm>
            <a:off x="4289642" y="4253722"/>
            <a:ext cx="2752825" cy="706368"/>
            <a:chOff x="4634502" y="15003013"/>
            <a:chExt cx="4189859" cy="1082817"/>
          </a:xfrm>
        </p:grpSpPr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FD85B29A-A2D4-445D-8D7E-6F557424D985}"/>
                </a:ext>
              </a:extLst>
            </p:cNvPr>
            <p:cNvSpPr/>
            <p:nvPr/>
          </p:nvSpPr>
          <p:spPr>
            <a:xfrm rot="16200000">
              <a:off x="7108961" y="14367613"/>
              <a:ext cx="1080000" cy="2350800"/>
            </a:xfrm>
            <a:prstGeom prst="downArrow">
              <a:avLst/>
            </a:prstGeom>
            <a:solidFill>
              <a:srgbClr val="788663"/>
            </a:solidFill>
            <a:ln>
              <a:solidFill>
                <a:srgbClr val="7886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370667CB-B22B-4937-B8FA-D6E9320B6A8E}"/>
                </a:ext>
              </a:extLst>
            </p:cNvPr>
            <p:cNvSpPr/>
            <p:nvPr/>
          </p:nvSpPr>
          <p:spPr>
            <a:xfrm rot="5400000">
              <a:off x="5269561" y="14370771"/>
              <a:ext cx="1080000" cy="2350118"/>
            </a:xfrm>
            <a:prstGeom prst="downArrow">
              <a:avLst/>
            </a:prstGeom>
            <a:solidFill>
              <a:srgbClr val="788663"/>
            </a:solidFill>
            <a:ln>
              <a:solidFill>
                <a:srgbClr val="7886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D39EE334-ABCA-4E6D-A70C-573F21744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16" y="2771671"/>
            <a:ext cx="3402083" cy="23814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E14A7FB-AC5E-45CA-8D55-5DA31720AF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915" y="3419338"/>
            <a:ext cx="3051613" cy="21361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6C926F-3044-4BBE-9ACC-D96F055245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100" y="176888"/>
            <a:ext cx="3087173" cy="21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4475D6-9D36-4E4D-B09E-4C968C3D8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046" y="172699"/>
            <a:ext cx="7822223" cy="530686"/>
          </a:xfrm>
        </p:spPr>
        <p:txBody>
          <a:bodyPr>
            <a:normAutofit/>
          </a:bodyPr>
          <a:lstStyle/>
          <a:p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</a:rPr>
              <a:t>rbcl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</a:rPr>
              <a:t> Plant community composition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</a:rPr>
              <a:t> _ CCA</a:t>
            </a:r>
            <a:endParaRPr lang="en-GB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CD50B-AF9D-4AF2-9482-79EC174B4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03385"/>
            <a:ext cx="9933432" cy="55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469" y="413589"/>
            <a:ext cx="9871061" cy="128089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Long-Term Nutrient Deficiency Experiment in a managed grassland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463" y="2128421"/>
            <a:ext cx="6188397" cy="377762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Located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Admont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, Austria</a:t>
            </a: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Starting date:</a:t>
            </a:r>
            <a:r>
              <a:rPr lang="en-US" sz="2000" dirty="0"/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1946</a:t>
            </a:r>
            <a:r>
              <a:rPr lang="en-US" sz="2000" dirty="0"/>
              <a:t> </a:t>
            </a: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Experimental design: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24 fertilization treatments with different combinations of N,P, K or unfertilized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Management: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hay meadow, three cuts per year</a:t>
            </a:r>
            <a:endParaRPr lang="en-US" sz="2000" dirty="0"/>
          </a:p>
          <a:p>
            <a:pPr>
              <a:buClr>
                <a:schemeClr val="tx1"/>
              </a:buClr>
            </a:pPr>
            <a:r>
              <a:rPr lang="de-AT" sz="2000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ontinuous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biomass removal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in combination with selected or missing nutrient fertilization: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 Strong long-term nutrient deficiencies in N, P and K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151" y="1877533"/>
            <a:ext cx="4843361" cy="358194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4C52341-8EC1-4087-96C8-FBA7FD853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1544" y="5787743"/>
            <a:ext cx="3038574" cy="7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4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821" y="11925"/>
            <a:ext cx="8621062" cy="128089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Nutrient Deficiency Treatments</a:t>
            </a:r>
          </a:p>
        </p:txBody>
      </p:sp>
      <p:grpSp>
        <p:nvGrpSpPr>
          <p:cNvPr id="24" name="Group 32"/>
          <p:cNvGrpSpPr>
            <a:grpSpLocks/>
          </p:cNvGrpSpPr>
          <p:nvPr/>
        </p:nvGrpSpPr>
        <p:grpSpPr bwMode="auto">
          <a:xfrm>
            <a:off x="2567354" y="694880"/>
            <a:ext cx="5416062" cy="5767466"/>
            <a:chOff x="3541" y="1243"/>
            <a:chExt cx="1518" cy="2047"/>
          </a:xfrm>
        </p:grpSpPr>
        <p:sp>
          <p:nvSpPr>
            <p:cNvPr id="25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AutoShape 34"/>
            <p:cNvSpPr>
              <a:spLocks noChangeArrowheads="1"/>
            </p:cNvSpPr>
            <p:nvPr/>
          </p:nvSpPr>
          <p:spPr bwMode="gray">
            <a:xfrm>
              <a:off x="3717" y="1512"/>
              <a:ext cx="1322" cy="1749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 Box 43"/>
            <p:cNvSpPr txBox="1">
              <a:spLocks noChangeArrowheads="1"/>
            </p:cNvSpPr>
            <p:nvPr/>
          </p:nvSpPr>
          <p:spPr bwMode="gray">
            <a:xfrm>
              <a:off x="3541" y="1243"/>
              <a:ext cx="58" cy="1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62997" y="1452278"/>
            <a:ext cx="39267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(NPK fertilized) 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(N+P+K)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Deficient (no fertilizer) 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(Unfertilized)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 deficiency (NK fertilized)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(N+K)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K deficiency (NP fertilized) 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(N+P)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N deficiency (PK fertilized) 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(P+K)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NK deficiency (P fertilized)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NP deficiency (K fertilized)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 KP deficiency (N fertilized)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16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8172" y="248511"/>
            <a:ext cx="8911687" cy="832377"/>
          </a:xfrm>
        </p:spPr>
        <p:txBody>
          <a:bodyPr>
            <a:normAutofit fontScale="90000"/>
          </a:bodyPr>
          <a:lstStyle/>
          <a:p>
            <a:pPr algn="ctr"/>
            <a:r>
              <a:rPr lang="de-AT" sz="3200" b="1" dirty="0">
                <a:solidFill>
                  <a:schemeClr val="accent2">
                    <a:lumMod val="50000"/>
                  </a:schemeClr>
                </a:solidFill>
              </a:rPr>
              <a:t>Measuring AM fungal and plant community composition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01596-1F17-4947-8D85-1E83FE73C989}"/>
              </a:ext>
            </a:extLst>
          </p:cNvPr>
          <p:cNvSpPr txBox="1"/>
          <p:nvPr/>
        </p:nvSpPr>
        <p:spPr>
          <a:xfrm>
            <a:off x="0" y="4524978"/>
            <a:ext cx="617704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de-AT" sz="2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AM fungal community composition</a:t>
            </a:r>
          </a:p>
          <a:p>
            <a:pPr algn="ctr" defTabSz="457200">
              <a:defRPr/>
            </a:pPr>
            <a:endParaRPr lang="en-US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  <a:p>
            <a:pPr marL="285750" indent="-285750" defTabSz="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RNA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DNA-based amplicon sequencing </a:t>
            </a:r>
            <a:r>
              <a:rPr lang="en-AT" sz="1800" dirty="0">
                <a:solidFill>
                  <a:schemeClr val="accent2">
                    <a:lumMod val="50000"/>
                  </a:schemeClr>
                </a:solidFill>
                <a:effectLst/>
              </a:rPr>
              <a:t>(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18S rRNA reg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ion </a:t>
            </a:r>
            <a:r>
              <a:rPr lang="en-AT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de-DE" sz="1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defTabSz="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A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 defTabSz="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T" sz="1800" dirty="0">
                <a:effectLst/>
                <a:latin typeface="Calibri" panose="020F0502020204030204" pitchFamily="34" charset="0"/>
              </a:rPr>
              <a:t>WANDA-IL and AML2-IL primers</a:t>
            </a:r>
            <a:endParaRPr lang="en-GB" sz="1800" dirty="0">
              <a:effectLst/>
              <a:latin typeface="Calibri" panose="020F050202020403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8A5AC1-87FA-4D1E-AEC7-ABB6AB717EE4}"/>
              </a:ext>
            </a:extLst>
          </p:cNvPr>
          <p:cNvSpPr txBox="1"/>
          <p:nvPr/>
        </p:nvSpPr>
        <p:spPr>
          <a:xfrm>
            <a:off x="7425630" y="2046212"/>
            <a:ext cx="547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Soil samples 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(AM fungal hyphae and spores)</a:t>
            </a:r>
            <a:endParaRPr lang="en-US" sz="20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8F46EAC-A1D9-4EC8-B446-12C54853B782}"/>
              </a:ext>
            </a:extLst>
          </p:cNvPr>
          <p:cNvSpPr/>
          <p:nvPr/>
        </p:nvSpPr>
        <p:spPr>
          <a:xfrm>
            <a:off x="7391025" y="3366540"/>
            <a:ext cx="4787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Root samples 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Slack-Lato"/>
              </a:rPr>
              <a:t>AM fungi colonizing roots and their host plants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) 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F01596-1F17-4947-8D85-1E83FE73C989}"/>
              </a:ext>
            </a:extLst>
          </p:cNvPr>
          <p:cNvSpPr txBox="1"/>
          <p:nvPr/>
        </p:nvSpPr>
        <p:spPr>
          <a:xfrm>
            <a:off x="6379550" y="4524978"/>
            <a:ext cx="56779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de-AT" sz="2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Plant Community composition</a:t>
            </a:r>
          </a:p>
          <a:p>
            <a:pPr algn="ctr" defTabSz="457200">
              <a:defRPr/>
            </a:pPr>
            <a:endParaRPr lang="en-US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  <a:p>
            <a:pPr marL="342900" lvl="0" indent="-342900" defTabSz="457200">
              <a:buAutoNum type="arabicPeriod"/>
              <a:defRPr/>
            </a:pPr>
            <a:r>
              <a:rPr lang="en-US" dirty="0">
                <a:latin typeface="Calibri" panose="020F0502020204030204"/>
              </a:rPr>
              <a:t>Recording plant coverage visually 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(Based on the report in 2015)</a:t>
            </a:r>
            <a:endParaRPr lang="en-US" dirty="0">
              <a:latin typeface="Calibri" panose="020F0502020204030204"/>
            </a:endParaRPr>
          </a:p>
          <a:p>
            <a:pPr marL="342900" lvl="0" indent="-342900" defTabSz="457200">
              <a:buAutoNum type="arabicPeriod"/>
              <a:defRPr/>
            </a:pPr>
            <a:endParaRPr lang="en-US" b="1" dirty="0">
              <a:latin typeface="Calibri" panose="020F0502020204030204"/>
            </a:endParaRPr>
          </a:p>
          <a:p>
            <a:pPr defTabSz="457200">
              <a:defRPr/>
            </a:pPr>
            <a:r>
              <a:rPr lang="en-US" dirty="0">
                <a:latin typeface="Calibri" panose="020F0502020204030204"/>
              </a:rPr>
              <a:t>2.</a:t>
            </a:r>
            <a:r>
              <a:rPr lang="en-US" b="1" dirty="0">
                <a:latin typeface="Calibri" panose="020F0502020204030204"/>
              </a:rPr>
              <a:t> </a:t>
            </a:r>
            <a:r>
              <a:rPr lang="en-GB" dirty="0"/>
              <a:t>DNA amplicon sequencing of the </a:t>
            </a:r>
            <a:r>
              <a:rPr lang="en-GB" dirty="0" err="1"/>
              <a:t>rbcL</a:t>
            </a:r>
            <a:r>
              <a:rPr lang="en-GB" dirty="0"/>
              <a:t> (</a:t>
            </a:r>
            <a:r>
              <a:rPr lang="en-GB" sz="1800" dirty="0" err="1"/>
              <a:t>RuBisCo</a:t>
            </a:r>
            <a:r>
              <a:rPr lang="en-GB" sz="1800" dirty="0"/>
              <a:t> large subunit</a:t>
            </a:r>
            <a:r>
              <a:rPr lang="en-GB" dirty="0"/>
              <a:t>) gene region 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(Collected root samples) </a:t>
            </a:r>
            <a:endParaRPr lang="en-AT" dirty="0">
              <a:solidFill>
                <a:schemeClr val="accent2">
                  <a:lumMod val="50000"/>
                </a:schemeClr>
              </a:solidFill>
              <a:latin typeface="Calibri" panose="020F050202020403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CDF28E3-078E-47EF-A096-1EA4B78EF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95" y="2456047"/>
            <a:ext cx="2232561" cy="143383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2751143-EE49-4DF6-BDE6-106CA50BBA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2" r="19491"/>
          <a:stretch/>
        </p:blipFill>
        <p:spPr>
          <a:xfrm>
            <a:off x="-80599" y="1575776"/>
            <a:ext cx="2770568" cy="254298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BFB8C9A-E7AD-4202-AB07-92E658F9314E}"/>
              </a:ext>
            </a:extLst>
          </p:cNvPr>
          <p:cNvGrpSpPr/>
          <p:nvPr/>
        </p:nvGrpSpPr>
        <p:grpSpPr>
          <a:xfrm>
            <a:off x="5898995" y="3247218"/>
            <a:ext cx="1187166" cy="1190181"/>
            <a:chOff x="18697571" y="21848616"/>
            <a:chExt cx="3326991" cy="259136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9E2A452-B237-47D6-BAF4-DC3E62BC5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72" t="59186" r="18355"/>
            <a:stretch/>
          </p:blipFill>
          <p:spPr>
            <a:xfrm>
              <a:off x="18697571" y="21848616"/>
              <a:ext cx="3326991" cy="2591362"/>
            </a:xfrm>
            <a:prstGeom prst="rect">
              <a:avLst/>
            </a:prstGeom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7EB3B4B-46F1-47AA-9200-124E9DA113CE}"/>
                </a:ext>
              </a:extLst>
            </p:cNvPr>
            <p:cNvSpPr/>
            <p:nvPr/>
          </p:nvSpPr>
          <p:spPr>
            <a:xfrm>
              <a:off x="18840450" y="21983635"/>
              <a:ext cx="2962828" cy="20669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3D2B7E36-70D1-41FA-AF81-88689FB8799A}"/>
              </a:ext>
            </a:extLst>
          </p:cNvPr>
          <p:cNvSpPr/>
          <p:nvPr/>
        </p:nvSpPr>
        <p:spPr>
          <a:xfrm>
            <a:off x="5891623" y="1570043"/>
            <a:ext cx="1164646" cy="1190181"/>
          </a:xfrm>
          <a:prstGeom prst="ellipse">
            <a:avLst/>
          </a:prstGeom>
          <a:solidFill>
            <a:srgbClr val="6356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7E899C4-F337-432C-967A-27E53C3EE2AC}"/>
              </a:ext>
            </a:extLst>
          </p:cNvPr>
          <p:cNvCxnSpPr>
            <a:cxnSpLocks/>
          </p:cNvCxnSpPr>
          <p:nvPr/>
        </p:nvCxnSpPr>
        <p:spPr>
          <a:xfrm flipV="1">
            <a:off x="1683544" y="2632546"/>
            <a:ext cx="1993106" cy="83237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98448AE-1455-4D8C-8442-327F22F94CCD}"/>
              </a:ext>
            </a:extLst>
          </p:cNvPr>
          <p:cNvCxnSpPr>
            <a:cxnSpLocks/>
          </p:cNvCxnSpPr>
          <p:nvPr/>
        </p:nvCxnSpPr>
        <p:spPr>
          <a:xfrm>
            <a:off x="1718172" y="3743325"/>
            <a:ext cx="219184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AAB9FE0-5684-48CA-8BF0-A9D2F3B57DCA}"/>
              </a:ext>
            </a:extLst>
          </p:cNvPr>
          <p:cNvCxnSpPr>
            <a:cxnSpLocks/>
          </p:cNvCxnSpPr>
          <p:nvPr/>
        </p:nvCxnSpPr>
        <p:spPr>
          <a:xfrm flipV="1">
            <a:off x="4564903" y="2279136"/>
            <a:ext cx="1164646" cy="532400"/>
          </a:xfrm>
          <a:prstGeom prst="straightConnector1">
            <a:avLst/>
          </a:prstGeom>
          <a:ln w="76200">
            <a:solidFill>
              <a:srgbClr val="7886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490C8EC-5D80-454A-A1BB-3391AC81C32F}"/>
              </a:ext>
            </a:extLst>
          </p:cNvPr>
          <p:cNvCxnSpPr>
            <a:cxnSpLocks/>
          </p:cNvCxnSpPr>
          <p:nvPr/>
        </p:nvCxnSpPr>
        <p:spPr>
          <a:xfrm>
            <a:off x="4564903" y="3464923"/>
            <a:ext cx="1219725" cy="255560"/>
          </a:xfrm>
          <a:prstGeom prst="straightConnector1">
            <a:avLst/>
          </a:prstGeom>
          <a:ln w="76200">
            <a:solidFill>
              <a:srgbClr val="7886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5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/>
      <p:bldP spid="39" grpId="0"/>
      <p:bldP spid="42" grpId="0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5AEF41-60AE-4D59-ABED-FDEA9F088ED4}"/>
              </a:ext>
            </a:extLst>
          </p:cNvPr>
          <p:cNvSpPr/>
          <p:nvPr/>
        </p:nvSpPr>
        <p:spPr>
          <a:xfrm>
            <a:off x="994165" y="1096546"/>
            <a:ext cx="2605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bg2">
                    <a:lumMod val="10000"/>
                  </a:schemeClr>
                </a:solidFill>
              </a:rPr>
              <a:t>Soil (RNA) Samples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FDD5F-B2F0-4119-BA83-5418198BD45C}"/>
              </a:ext>
            </a:extLst>
          </p:cNvPr>
          <p:cNvSpPr/>
          <p:nvPr/>
        </p:nvSpPr>
        <p:spPr>
          <a:xfrm>
            <a:off x="9232814" y="1096545"/>
            <a:ext cx="2748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bg2">
                    <a:lumMod val="10000"/>
                  </a:schemeClr>
                </a:solidFill>
              </a:rPr>
              <a:t>Root (DNA) Samples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535A04-DD5F-4BF8-BCFD-E73DB78A7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223" y="0"/>
            <a:ext cx="8911687" cy="54021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000" b="1" dirty="0">
                <a:solidFill>
                  <a:schemeClr val="accent2">
                    <a:lumMod val="50000"/>
                  </a:schemeClr>
                </a:solidFill>
              </a:rPr>
              <a:t>AM fungal community composition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82CEB87-D20B-4043-A6D0-7CDD7EF415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02"/>
          <a:stretch/>
        </p:blipFill>
        <p:spPr>
          <a:xfrm>
            <a:off x="0" y="1667104"/>
            <a:ext cx="4638675" cy="5190896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62414B6B-C1C2-495B-89C6-7E0CD0874C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3" r="23483"/>
          <a:stretch/>
        </p:blipFill>
        <p:spPr>
          <a:xfrm>
            <a:off x="7524750" y="1558210"/>
            <a:ext cx="4667250" cy="5190896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2E5C2502-396C-4B80-B5BA-24146EAC6D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8" t="17737" r="-1919" b="16939"/>
          <a:stretch/>
        </p:blipFill>
        <p:spPr>
          <a:xfrm>
            <a:off x="4718031" y="2293779"/>
            <a:ext cx="2727362" cy="30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D93A-FCC6-42B7-B238-968AA198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94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Why is AM fungi community composition so different between roots and soils?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4207EF-EDEA-4DA6-A440-18FFA95E9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9" t="21942" r="26548" b="7029"/>
          <a:stretch/>
        </p:blipFill>
        <p:spPr>
          <a:xfrm>
            <a:off x="3895738" y="2183332"/>
            <a:ext cx="4747519" cy="45449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BF4EFE-BA9F-4B2F-84F4-FA9BEB9116DA}"/>
              </a:ext>
            </a:extLst>
          </p:cNvPr>
          <p:cNvSpPr txBox="1"/>
          <p:nvPr/>
        </p:nvSpPr>
        <p:spPr>
          <a:xfrm>
            <a:off x="191609" y="2373215"/>
            <a:ext cx="37615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r>
              <a:rPr lang="en-GB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lack-Lato"/>
              </a:rPr>
              <a:t>Conservative growth strategy</a:t>
            </a:r>
          </a:p>
          <a:p>
            <a:endParaRPr lang="en-GB" sz="2000" b="0" i="0" dirty="0">
              <a:solidFill>
                <a:schemeClr val="accent2">
                  <a:lumMod val="50000"/>
                </a:schemeClr>
              </a:solidFill>
              <a:effectLst/>
              <a:latin typeface="Slack-La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1C1D"/>
                </a:solidFill>
                <a:latin typeface="Slack-Lato"/>
              </a:rPr>
              <a:t>Short-distance hyphae in soil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1C1D"/>
                </a:solidFill>
                <a:latin typeface="Slack-Lato"/>
              </a:rPr>
              <a:t>Large infected regions in roots</a:t>
            </a:r>
          </a:p>
          <a:p>
            <a:r>
              <a:rPr lang="en-GB" dirty="0">
                <a:solidFill>
                  <a:srgbClr val="1D1C1D"/>
                </a:solidFill>
                <a:latin typeface="Slack-Lato"/>
              </a:rPr>
              <a:t> </a:t>
            </a:r>
          </a:p>
          <a:p>
            <a:r>
              <a:rPr lang="en-GB" dirty="0">
                <a:solidFill>
                  <a:srgbClr val="1D1C1D"/>
                </a:solidFill>
                <a:latin typeface="Slack-Lato"/>
                <a:sym typeface="Wingdings" panose="05000000000000000000" pitchFamily="2" charset="2"/>
              </a:rPr>
              <a:t> likely overrepresented in root samples</a:t>
            </a:r>
            <a:endParaRPr lang="en-GB" dirty="0">
              <a:solidFill>
                <a:srgbClr val="1D1C1D"/>
              </a:solidFill>
              <a:latin typeface="Slack-Lato"/>
            </a:endParaRPr>
          </a:p>
          <a:p>
            <a:endParaRPr lang="en-GB" dirty="0">
              <a:solidFill>
                <a:srgbClr val="1D1C1D"/>
              </a:solidFill>
              <a:latin typeface="Slack-Lato"/>
              <a:sym typeface="Wingdings" panose="05000000000000000000" pitchFamily="2" charset="2"/>
            </a:endParaRPr>
          </a:p>
          <a:p>
            <a:endParaRPr lang="en-GB" dirty="0">
              <a:solidFill>
                <a:srgbClr val="1D1C1D"/>
              </a:solidFill>
              <a:latin typeface="Slack-Lato"/>
              <a:sym typeface="Wingdings" panose="05000000000000000000" pitchFamily="2" charset="2"/>
            </a:endParaRPr>
          </a:p>
          <a:p>
            <a:endParaRPr lang="en-GB" dirty="0">
              <a:solidFill>
                <a:srgbClr val="1D1C1D"/>
              </a:solidFill>
              <a:latin typeface="Slack-Lato"/>
            </a:endParaRPr>
          </a:p>
          <a:p>
            <a:endParaRPr lang="en-GB" sz="2000" dirty="0">
              <a:solidFill>
                <a:srgbClr val="1D1C1D"/>
              </a:solidFill>
              <a:latin typeface="Slack-Lato"/>
            </a:endParaRPr>
          </a:p>
          <a:p>
            <a:endParaRPr lang="en-GB" sz="2000" dirty="0">
              <a:solidFill>
                <a:srgbClr val="1D1C1D"/>
              </a:solidFill>
              <a:latin typeface="Slack-Lato"/>
            </a:endParaRPr>
          </a:p>
          <a:p>
            <a:endParaRPr lang="en-GB" dirty="0">
              <a:solidFill>
                <a:srgbClr val="1D1C1D"/>
              </a:solidFill>
              <a:latin typeface="Slack-La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8CE6C-89D0-4AA1-AEA1-300660BD6DE0}"/>
              </a:ext>
            </a:extLst>
          </p:cNvPr>
          <p:cNvSpPr txBox="1"/>
          <p:nvPr/>
        </p:nvSpPr>
        <p:spPr>
          <a:xfrm>
            <a:off x="8837853" y="2623511"/>
            <a:ext cx="324529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Slack-Lato"/>
              </a:rPr>
              <a:t>Explorative growth strategy</a:t>
            </a:r>
          </a:p>
          <a:p>
            <a:endParaRPr lang="en-GB" sz="2000" dirty="0">
              <a:solidFill>
                <a:schemeClr val="accent2">
                  <a:lumMod val="50000"/>
                </a:schemeClr>
              </a:solidFill>
              <a:latin typeface="Slack-La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1C1D"/>
                </a:solidFill>
                <a:latin typeface="Slack-Lato"/>
              </a:rPr>
              <a:t>Long-distance hyphae in soil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1C1D"/>
                </a:solidFill>
                <a:latin typeface="Slack-Lato"/>
              </a:rPr>
              <a:t>Small infected regions in roots</a:t>
            </a:r>
          </a:p>
          <a:p>
            <a:endParaRPr lang="en-GB" dirty="0">
              <a:solidFill>
                <a:srgbClr val="1D1C1D"/>
              </a:solidFill>
              <a:latin typeface="Slack-Lato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1D1C1D"/>
                </a:solidFill>
                <a:latin typeface="Slack-Lato"/>
                <a:sym typeface="Wingdings" panose="05000000000000000000" pitchFamily="2" charset="2"/>
              </a:rPr>
              <a:t>likely overrepresented in soil samples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8323B-56BB-4462-B3B6-745C9FC028DE}"/>
              </a:ext>
            </a:extLst>
          </p:cNvPr>
          <p:cNvSpPr txBox="1"/>
          <p:nvPr/>
        </p:nvSpPr>
        <p:spPr>
          <a:xfrm>
            <a:off x="838200" y="1033613"/>
            <a:ext cx="10865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Fungi with different growth strategies may be represented differently in soil and roots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B972F-062C-4F01-BDBB-6E93CDBC8917}"/>
              </a:ext>
            </a:extLst>
          </p:cNvPr>
          <p:cNvSpPr txBox="1"/>
          <p:nvPr/>
        </p:nvSpPr>
        <p:spPr>
          <a:xfrm>
            <a:off x="8328451" y="6519446"/>
            <a:ext cx="3917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 err="1"/>
              <a:t>Parniske</a:t>
            </a:r>
            <a:r>
              <a:rPr lang="de-AT" sz="1600" dirty="0"/>
              <a:t>, Nature Reviews </a:t>
            </a:r>
            <a:r>
              <a:rPr lang="de-AT" sz="1600" dirty="0" err="1"/>
              <a:t>Microbiology</a:t>
            </a:r>
            <a:r>
              <a:rPr lang="de-AT" sz="1600" dirty="0"/>
              <a:t>, 2008</a:t>
            </a:r>
            <a:endParaRPr lang="en-US" sz="1600" dirty="0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2CD27388-AC6A-4C9C-86FD-E8685E38FCDB}"/>
              </a:ext>
            </a:extLst>
          </p:cNvPr>
          <p:cNvSpPr txBox="1"/>
          <p:nvPr/>
        </p:nvSpPr>
        <p:spPr>
          <a:xfrm>
            <a:off x="3372635" y="1989844"/>
            <a:ext cx="2381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Slack-Lato"/>
                <a:sym typeface="Wingdings" panose="05000000000000000000" pitchFamily="2" charset="2"/>
              </a:rPr>
              <a:t>Shown in </a:t>
            </a:r>
            <a:r>
              <a:rPr lang="en-GB" b="1" dirty="0" err="1">
                <a:latin typeface="Slack-Lato"/>
                <a:sym typeface="Wingdings" panose="05000000000000000000" pitchFamily="2" charset="2"/>
              </a:rPr>
              <a:t>Glomeraceae</a:t>
            </a:r>
            <a:endParaRPr lang="en-GB" b="1" dirty="0">
              <a:latin typeface="Slack-Lato"/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D812319D-69C5-4E94-8D18-A9039C35429D}"/>
              </a:ext>
            </a:extLst>
          </p:cNvPr>
          <p:cNvSpPr txBox="1"/>
          <p:nvPr/>
        </p:nvSpPr>
        <p:spPr>
          <a:xfrm>
            <a:off x="6343617" y="1989844"/>
            <a:ext cx="251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Slack-Lato"/>
                <a:sym typeface="Wingdings" panose="05000000000000000000" pitchFamily="2" charset="2"/>
              </a:rPr>
              <a:t>Shown in </a:t>
            </a:r>
            <a:r>
              <a:rPr lang="en-GB" b="1" dirty="0" err="1">
                <a:latin typeface="Slack-Lato"/>
                <a:sym typeface="Wingdings" panose="05000000000000000000" pitchFamily="2" charset="2"/>
              </a:rPr>
              <a:t>Gigasporaceae</a:t>
            </a:r>
            <a:endParaRPr lang="en-GB" b="1" dirty="0">
              <a:latin typeface="Slack-Lato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204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3521" y="61492"/>
            <a:ext cx="844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AM fungal community composition: Glomeraceae are overrepresented in root samples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A1E78-8C34-4594-9C21-919138B44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/>
        </p:blipFill>
        <p:spPr>
          <a:xfrm>
            <a:off x="0" y="430824"/>
            <a:ext cx="12192000" cy="6427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3054" y="537063"/>
            <a:ext cx="1888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2">
                    <a:lumMod val="50000"/>
                  </a:schemeClr>
                </a:solidFill>
              </a:rPr>
              <a:t>PERMANOVA</a:t>
            </a:r>
          </a:p>
          <a:p>
            <a:r>
              <a:rPr lang="de-DE" sz="1600" dirty="0"/>
              <a:t>Sample type: </a:t>
            </a:r>
            <a:r>
              <a:rPr lang="de-DE" sz="1600" i="1" dirty="0"/>
              <a:t>P</a:t>
            </a:r>
            <a:r>
              <a:rPr lang="de-DE" sz="1600" dirty="0"/>
              <a:t>&lt;0.01</a:t>
            </a:r>
          </a:p>
        </p:txBody>
      </p:sp>
    </p:spTree>
    <p:extLst>
      <p:ext uri="{BB962C8B-B14F-4D97-AF65-F5344CB8AC3E}">
        <p14:creationId xmlns:p14="http://schemas.microsoft.com/office/powerpoint/2010/main" val="611156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1302</Words>
  <Application>Microsoft Office PowerPoint</Application>
  <PresentationFormat>Widescreen</PresentationFormat>
  <Paragraphs>230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Bahnschrift Light</vt:lpstr>
      <vt:lpstr>Calibri</vt:lpstr>
      <vt:lpstr>Calibri Light</vt:lpstr>
      <vt:lpstr>Slack-Lato</vt:lpstr>
      <vt:lpstr>Times New Roman</vt:lpstr>
      <vt:lpstr>Wingdings</vt:lpstr>
      <vt:lpstr>Office Theme</vt:lpstr>
      <vt:lpstr>PowerPoint Presentation</vt:lpstr>
      <vt:lpstr>Arbuscular mycorrhizal (AM) Fungi and Nutrient Availability</vt:lpstr>
      <vt:lpstr>PowerPoint Presentation</vt:lpstr>
      <vt:lpstr>Long-Term Nutrient Deficiency Experiment in a managed grassland</vt:lpstr>
      <vt:lpstr>Nutrient Deficiency Treatments</vt:lpstr>
      <vt:lpstr>Measuring AM fungal and plant community composition</vt:lpstr>
      <vt:lpstr>AM fungal community composition</vt:lpstr>
      <vt:lpstr>Why is AM fungi community composition so different between roots and soils?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Supplementary Material</vt:lpstr>
      <vt:lpstr>PowerPoint Presentation</vt:lpstr>
      <vt:lpstr>Network within Soil and Root AM Fungi</vt:lpstr>
      <vt:lpstr>PowerPoint Presentation</vt:lpstr>
      <vt:lpstr>Correlation table – Root AMF community – rbcl Data_Just Inorganic</vt:lpstr>
      <vt:lpstr>PowerPoint Presentation</vt:lpstr>
      <vt:lpstr>Root AM fungal community composition _ CCA</vt:lpstr>
      <vt:lpstr>Aboveground Plant community composition _ CCA</vt:lpstr>
      <vt:lpstr>rbcl Plant community composition _ CCA</vt:lpstr>
    </vt:vector>
  </TitlesOfParts>
  <Company>Universitaet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Kian Jenab</dc:creator>
  <cp:lastModifiedBy>Kian Jenab</cp:lastModifiedBy>
  <cp:revision>77</cp:revision>
  <dcterms:created xsi:type="dcterms:W3CDTF">2023-03-06T13:05:38Z</dcterms:created>
  <dcterms:modified xsi:type="dcterms:W3CDTF">2023-04-23T10:20:28Z</dcterms:modified>
</cp:coreProperties>
</file>