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58"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D32BE-DC62-A01E-8EE9-57EB3BC4182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7420B7-C87B-C65A-42BC-AEB9DA48F3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499695-EFA0-37EA-C786-CC8BC35225BA}"/>
              </a:ext>
            </a:extLst>
          </p:cNvPr>
          <p:cNvSpPr>
            <a:spLocks noGrp="1"/>
          </p:cNvSpPr>
          <p:nvPr>
            <p:ph type="dt" sz="half" idx="10"/>
          </p:nvPr>
        </p:nvSpPr>
        <p:spPr/>
        <p:txBody>
          <a:bodyPr/>
          <a:lstStyle/>
          <a:p>
            <a:fld id="{C375E60F-E8D2-4201-BEFA-CE81789B4339}" type="datetimeFigureOut">
              <a:rPr lang="en-US" smtClean="0"/>
              <a:t>4/24/2023</a:t>
            </a:fld>
            <a:endParaRPr lang="en-US"/>
          </a:p>
        </p:txBody>
      </p:sp>
      <p:sp>
        <p:nvSpPr>
          <p:cNvPr id="5" name="Footer Placeholder 4">
            <a:extLst>
              <a:ext uri="{FF2B5EF4-FFF2-40B4-BE49-F238E27FC236}">
                <a16:creationId xmlns:a16="http://schemas.microsoft.com/office/drawing/2014/main" id="{54C5111A-5FB3-6036-2183-44AB9A5726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5B632A-BE63-B9F0-A29D-B334B5E97ACB}"/>
              </a:ext>
            </a:extLst>
          </p:cNvPr>
          <p:cNvSpPr>
            <a:spLocks noGrp="1"/>
          </p:cNvSpPr>
          <p:nvPr>
            <p:ph type="sldNum" sz="quarter" idx="12"/>
          </p:nvPr>
        </p:nvSpPr>
        <p:spPr/>
        <p:txBody>
          <a:bodyPr/>
          <a:lstStyle/>
          <a:p>
            <a:fld id="{C2339534-E265-4E8F-9052-0B55BE9501FE}" type="slidenum">
              <a:rPr lang="en-US" smtClean="0"/>
              <a:t>‹#›</a:t>
            </a:fld>
            <a:endParaRPr lang="en-US"/>
          </a:p>
        </p:txBody>
      </p:sp>
    </p:spTree>
    <p:extLst>
      <p:ext uri="{BB962C8B-B14F-4D97-AF65-F5344CB8AC3E}">
        <p14:creationId xmlns:p14="http://schemas.microsoft.com/office/powerpoint/2010/main" val="33047169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D9B90-472A-6756-7712-B97C33DC0A9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F2D7B7-A423-6053-B89A-5C7106749F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5AA78F-1FF5-A8A7-F34F-5BBCD1D6A919}"/>
              </a:ext>
            </a:extLst>
          </p:cNvPr>
          <p:cNvSpPr>
            <a:spLocks noGrp="1"/>
          </p:cNvSpPr>
          <p:nvPr>
            <p:ph type="dt" sz="half" idx="10"/>
          </p:nvPr>
        </p:nvSpPr>
        <p:spPr/>
        <p:txBody>
          <a:bodyPr/>
          <a:lstStyle/>
          <a:p>
            <a:fld id="{C375E60F-E8D2-4201-BEFA-CE81789B4339}" type="datetimeFigureOut">
              <a:rPr lang="en-US" smtClean="0"/>
              <a:t>4/24/2023</a:t>
            </a:fld>
            <a:endParaRPr lang="en-US"/>
          </a:p>
        </p:txBody>
      </p:sp>
      <p:sp>
        <p:nvSpPr>
          <p:cNvPr id="5" name="Footer Placeholder 4">
            <a:extLst>
              <a:ext uri="{FF2B5EF4-FFF2-40B4-BE49-F238E27FC236}">
                <a16:creationId xmlns:a16="http://schemas.microsoft.com/office/drawing/2014/main" id="{9D645021-067E-16AC-C453-9C4B9993B1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6691B1-61B8-57BA-917C-8E59C7A24D30}"/>
              </a:ext>
            </a:extLst>
          </p:cNvPr>
          <p:cNvSpPr>
            <a:spLocks noGrp="1"/>
          </p:cNvSpPr>
          <p:nvPr>
            <p:ph type="sldNum" sz="quarter" idx="12"/>
          </p:nvPr>
        </p:nvSpPr>
        <p:spPr/>
        <p:txBody>
          <a:bodyPr/>
          <a:lstStyle/>
          <a:p>
            <a:fld id="{C2339534-E265-4E8F-9052-0B55BE9501FE}" type="slidenum">
              <a:rPr lang="en-US" smtClean="0"/>
              <a:t>‹#›</a:t>
            </a:fld>
            <a:endParaRPr lang="en-US"/>
          </a:p>
        </p:txBody>
      </p:sp>
    </p:spTree>
    <p:extLst>
      <p:ext uri="{BB962C8B-B14F-4D97-AF65-F5344CB8AC3E}">
        <p14:creationId xmlns:p14="http://schemas.microsoft.com/office/powerpoint/2010/main" val="17730176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3ABED0-9B67-20DF-355D-087F45EE11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2C1392A-75FF-7055-795E-62E9CB7BDB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4C15BA-3EFF-8E2F-F7E1-C4828AFEAFD1}"/>
              </a:ext>
            </a:extLst>
          </p:cNvPr>
          <p:cNvSpPr>
            <a:spLocks noGrp="1"/>
          </p:cNvSpPr>
          <p:nvPr>
            <p:ph type="dt" sz="half" idx="10"/>
          </p:nvPr>
        </p:nvSpPr>
        <p:spPr/>
        <p:txBody>
          <a:bodyPr/>
          <a:lstStyle/>
          <a:p>
            <a:fld id="{C375E60F-E8D2-4201-BEFA-CE81789B4339}" type="datetimeFigureOut">
              <a:rPr lang="en-US" smtClean="0"/>
              <a:t>4/24/2023</a:t>
            </a:fld>
            <a:endParaRPr lang="en-US"/>
          </a:p>
        </p:txBody>
      </p:sp>
      <p:sp>
        <p:nvSpPr>
          <p:cNvPr id="5" name="Footer Placeholder 4">
            <a:extLst>
              <a:ext uri="{FF2B5EF4-FFF2-40B4-BE49-F238E27FC236}">
                <a16:creationId xmlns:a16="http://schemas.microsoft.com/office/drawing/2014/main" id="{14120147-AEB2-F9FB-9C6D-CE365041BD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3BFACD-CD64-307F-0C41-3A5C271046B1}"/>
              </a:ext>
            </a:extLst>
          </p:cNvPr>
          <p:cNvSpPr>
            <a:spLocks noGrp="1"/>
          </p:cNvSpPr>
          <p:nvPr>
            <p:ph type="sldNum" sz="quarter" idx="12"/>
          </p:nvPr>
        </p:nvSpPr>
        <p:spPr/>
        <p:txBody>
          <a:bodyPr/>
          <a:lstStyle/>
          <a:p>
            <a:fld id="{C2339534-E265-4E8F-9052-0B55BE9501FE}" type="slidenum">
              <a:rPr lang="en-US" smtClean="0"/>
              <a:t>‹#›</a:t>
            </a:fld>
            <a:endParaRPr lang="en-US"/>
          </a:p>
        </p:txBody>
      </p:sp>
    </p:spTree>
    <p:extLst>
      <p:ext uri="{BB962C8B-B14F-4D97-AF65-F5344CB8AC3E}">
        <p14:creationId xmlns:p14="http://schemas.microsoft.com/office/powerpoint/2010/main" val="11970855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CF0CB-D795-F63D-DFA6-C876FB9608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66E39D-BBCE-6616-0631-86CDEF8822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FD36A8-E9F3-EAAE-FC1F-64B4236BAB87}"/>
              </a:ext>
            </a:extLst>
          </p:cNvPr>
          <p:cNvSpPr>
            <a:spLocks noGrp="1"/>
          </p:cNvSpPr>
          <p:nvPr>
            <p:ph type="dt" sz="half" idx="10"/>
          </p:nvPr>
        </p:nvSpPr>
        <p:spPr/>
        <p:txBody>
          <a:bodyPr/>
          <a:lstStyle/>
          <a:p>
            <a:fld id="{C375E60F-E8D2-4201-BEFA-CE81789B4339}" type="datetimeFigureOut">
              <a:rPr lang="en-US" smtClean="0"/>
              <a:t>4/24/2023</a:t>
            </a:fld>
            <a:endParaRPr lang="en-US"/>
          </a:p>
        </p:txBody>
      </p:sp>
      <p:sp>
        <p:nvSpPr>
          <p:cNvPr id="5" name="Footer Placeholder 4">
            <a:extLst>
              <a:ext uri="{FF2B5EF4-FFF2-40B4-BE49-F238E27FC236}">
                <a16:creationId xmlns:a16="http://schemas.microsoft.com/office/drawing/2014/main" id="{C5E52C11-7251-BF1E-A1F8-AE7C14766B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388190-D1F2-B5F0-FFB1-1918A84312AE}"/>
              </a:ext>
            </a:extLst>
          </p:cNvPr>
          <p:cNvSpPr>
            <a:spLocks noGrp="1"/>
          </p:cNvSpPr>
          <p:nvPr>
            <p:ph type="sldNum" sz="quarter" idx="12"/>
          </p:nvPr>
        </p:nvSpPr>
        <p:spPr/>
        <p:txBody>
          <a:bodyPr/>
          <a:lstStyle/>
          <a:p>
            <a:fld id="{C2339534-E265-4E8F-9052-0B55BE9501FE}" type="slidenum">
              <a:rPr lang="en-US" smtClean="0"/>
              <a:t>‹#›</a:t>
            </a:fld>
            <a:endParaRPr lang="en-US"/>
          </a:p>
        </p:txBody>
      </p:sp>
    </p:spTree>
    <p:extLst>
      <p:ext uri="{BB962C8B-B14F-4D97-AF65-F5344CB8AC3E}">
        <p14:creationId xmlns:p14="http://schemas.microsoft.com/office/powerpoint/2010/main" val="9389936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A05DF-7CF3-8E9E-FCBE-47696BADC24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FC93A2D-B4A3-56F6-D434-E0F39A3D2D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4D67C8F-92C4-7DA6-A398-81EE9CA1FFA0}"/>
              </a:ext>
            </a:extLst>
          </p:cNvPr>
          <p:cNvSpPr>
            <a:spLocks noGrp="1"/>
          </p:cNvSpPr>
          <p:nvPr>
            <p:ph type="dt" sz="half" idx="10"/>
          </p:nvPr>
        </p:nvSpPr>
        <p:spPr/>
        <p:txBody>
          <a:bodyPr/>
          <a:lstStyle/>
          <a:p>
            <a:fld id="{C375E60F-E8D2-4201-BEFA-CE81789B4339}" type="datetimeFigureOut">
              <a:rPr lang="en-US" smtClean="0"/>
              <a:t>4/24/2023</a:t>
            </a:fld>
            <a:endParaRPr lang="en-US"/>
          </a:p>
        </p:txBody>
      </p:sp>
      <p:sp>
        <p:nvSpPr>
          <p:cNvPr id="5" name="Footer Placeholder 4">
            <a:extLst>
              <a:ext uri="{FF2B5EF4-FFF2-40B4-BE49-F238E27FC236}">
                <a16:creationId xmlns:a16="http://schemas.microsoft.com/office/drawing/2014/main" id="{573F92FF-00FF-1030-7073-82A9C96D1D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E3A35C-5DB2-1D29-F406-0B83C3D4E843}"/>
              </a:ext>
            </a:extLst>
          </p:cNvPr>
          <p:cNvSpPr>
            <a:spLocks noGrp="1"/>
          </p:cNvSpPr>
          <p:nvPr>
            <p:ph type="sldNum" sz="quarter" idx="12"/>
          </p:nvPr>
        </p:nvSpPr>
        <p:spPr/>
        <p:txBody>
          <a:bodyPr/>
          <a:lstStyle/>
          <a:p>
            <a:fld id="{C2339534-E265-4E8F-9052-0B55BE9501FE}" type="slidenum">
              <a:rPr lang="en-US" smtClean="0"/>
              <a:t>‹#›</a:t>
            </a:fld>
            <a:endParaRPr lang="en-US"/>
          </a:p>
        </p:txBody>
      </p:sp>
    </p:spTree>
    <p:extLst>
      <p:ext uri="{BB962C8B-B14F-4D97-AF65-F5344CB8AC3E}">
        <p14:creationId xmlns:p14="http://schemas.microsoft.com/office/powerpoint/2010/main" val="11468073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05F15-B288-61A7-7D62-E006291494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E6730B-6B39-6D14-06CA-9CB5231110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DEA534-2F44-62C0-A21B-74841ADC823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75A5004-AE2F-962A-0F73-32B3B5A6F5CE}"/>
              </a:ext>
            </a:extLst>
          </p:cNvPr>
          <p:cNvSpPr>
            <a:spLocks noGrp="1"/>
          </p:cNvSpPr>
          <p:nvPr>
            <p:ph type="dt" sz="half" idx="10"/>
          </p:nvPr>
        </p:nvSpPr>
        <p:spPr/>
        <p:txBody>
          <a:bodyPr/>
          <a:lstStyle/>
          <a:p>
            <a:fld id="{C375E60F-E8D2-4201-BEFA-CE81789B4339}" type="datetimeFigureOut">
              <a:rPr lang="en-US" smtClean="0"/>
              <a:t>4/24/2023</a:t>
            </a:fld>
            <a:endParaRPr lang="en-US"/>
          </a:p>
        </p:txBody>
      </p:sp>
      <p:sp>
        <p:nvSpPr>
          <p:cNvPr id="6" name="Footer Placeholder 5">
            <a:extLst>
              <a:ext uri="{FF2B5EF4-FFF2-40B4-BE49-F238E27FC236}">
                <a16:creationId xmlns:a16="http://schemas.microsoft.com/office/drawing/2014/main" id="{A0B224F9-69C6-3106-A61F-B6AA739C4E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DADF10-ED97-0AA0-8678-17CDE896599B}"/>
              </a:ext>
            </a:extLst>
          </p:cNvPr>
          <p:cNvSpPr>
            <a:spLocks noGrp="1"/>
          </p:cNvSpPr>
          <p:nvPr>
            <p:ph type="sldNum" sz="quarter" idx="12"/>
          </p:nvPr>
        </p:nvSpPr>
        <p:spPr/>
        <p:txBody>
          <a:bodyPr/>
          <a:lstStyle/>
          <a:p>
            <a:fld id="{C2339534-E265-4E8F-9052-0B55BE9501FE}" type="slidenum">
              <a:rPr lang="en-US" smtClean="0"/>
              <a:t>‹#›</a:t>
            </a:fld>
            <a:endParaRPr lang="en-US"/>
          </a:p>
        </p:txBody>
      </p:sp>
    </p:spTree>
    <p:extLst>
      <p:ext uri="{BB962C8B-B14F-4D97-AF65-F5344CB8AC3E}">
        <p14:creationId xmlns:p14="http://schemas.microsoft.com/office/powerpoint/2010/main" val="18282894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789BB-965F-8832-D62F-DB4B17A34E1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14B2444-D51E-7220-53B1-F3A97CD2F8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F2A5E16-11A2-CD42-01E2-174F7CE5229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7DA6F73-2050-9008-D099-E95286AC2E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765A327-5CA5-0C0D-4521-B09129B519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BAB03F2-4CA7-3F6B-EC39-383FC301B9E5}"/>
              </a:ext>
            </a:extLst>
          </p:cNvPr>
          <p:cNvSpPr>
            <a:spLocks noGrp="1"/>
          </p:cNvSpPr>
          <p:nvPr>
            <p:ph type="dt" sz="half" idx="10"/>
          </p:nvPr>
        </p:nvSpPr>
        <p:spPr/>
        <p:txBody>
          <a:bodyPr/>
          <a:lstStyle/>
          <a:p>
            <a:fld id="{C375E60F-E8D2-4201-BEFA-CE81789B4339}" type="datetimeFigureOut">
              <a:rPr lang="en-US" smtClean="0"/>
              <a:t>4/24/2023</a:t>
            </a:fld>
            <a:endParaRPr lang="en-US"/>
          </a:p>
        </p:txBody>
      </p:sp>
      <p:sp>
        <p:nvSpPr>
          <p:cNvPr id="8" name="Footer Placeholder 7">
            <a:extLst>
              <a:ext uri="{FF2B5EF4-FFF2-40B4-BE49-F238E27FC236}">
                <a16:creationId xmlns:a16="http://schemas.microsoft.com/office/drawing/2014/main" id="{3BA90022-88CC-FD76-C0A1-AECE58C4318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6F6775B-A7E7-25BE-3622-5407077CD08E}"/>
              </a:ext>
            </a:extLst>
          </p:cNvPr>
          <p:cNvSpPr>
            <a:spLocks noGrp="1"/>
          </p:cNvSpPr>
          <p:nvPr>
            <p:ph type="sldNum" sz="quarter" idx="12"/>
          </p:nvPr>
        </p:nvSpPr>
        <p:spPr/>
        <p:txBody>
          <a:bodyPr/>
          <a:lstStyle/>
          <a:p>
            <a:fld id="{C2339534-E265-4E8F-9052-0B55BE9501FE}" type="slidenum">
              <a:rPr lang="en-US" smtClean="0"/>
              <a:t>‹#›</a:t>
            </a:fld>
            <a:endParaRPr lang="en-US"/>
          </a:p>
        </p:txBody>
      </p:sp>
    </p:spTree>
    <p:extLst>
      <p:ext uri="{BB962C8B-B14F-4D97-AF65-F5344CB8AC3E}">
        <p14:creationId xmlns:p14="http://schemas.microsoft.com/office/powerpoint/2010/main" val="92442542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FE4145-C232-9E5C-9E68-920413D8A4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0E9BBA-1E77-F4B9-5893-AC247E86FC4B}"/>
              </a:ext>
            </a:extLst>
          </p:cNvPr>
          <p:cNvSpPr>
            <a:spLocks noGrp="1"/>
          </p:cNvSpPr>
          <p:nvPr>
            <p:ph type="dt" sz="half" idx="10"/>
          </p:nvPr>
        </p:nvSpPr>
        <p:spPr/>
        <p:txBody>
          <a:bodyPr/>
          <a:lstStyle/>
          <a:p>
            <a:fld id="{C375E60F-E8D2-4201-BEFA-CE81789B4339}" type="datetimeFigureOut">
              <a:rPr lang="en-US" smtClean="0"/>
              <a:t>4/24/2023</a:t>
            </a:fld>
            <a:endParaRPr lang="en-US"/>
          </a:p>
        </p:txBody>
      </p:sp>
      <p:sp>
        <p:nvSpPr>
          <p:cNvPr id="4" name="Footer Placeholder 3">
            <a:extLst>
              <a:ext uri="{FF2B5EF4-FFF2-40B4-BE49-F238E27FC236}">
                <a16:creationId xmlns:a16="http://schemas.microsoft.com/office/drawing/2014/main" id="{04A74A03-E5BF-3AEA-0A1D-3D6A03B27B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6B14CD1-12C4-43DF-7C67-CE2BC2DBE9CB}"/>
              </a:ext>
            </a:extLst>
          </p:cNvPr>
          <p:cNvSpPr>
            <a:spLocks noGrp="1"/>
          </p:cNvSpPr>
          <p:nvPr>
            <p:ph type="sldNum" sz="quarter" idx="12"/>
          </p:nvPr>
        </p:nvSpPr>
        <p:spPr/>
        <p:txBody>
          <a:bodyPr/>
          <a:lstStyle/>
          <a:p>
            <a:fld id="{C2339534-E265-4E8F-9052-0B55BE9501FE}" type="slidenum">
              <a:rPr lang="en-US" smtClean="0"/>
              <a:t>‹#›</a:t>
            </a:fld>
            <a:endParaRPr lang="en-US"/>
          </a:p>
        </p:txBody>
      </p:sp>
    </p:spTree>
    <p:extLst>
      <p:ext uri="{BB962C8B-B14F-4D97-AF65-F5344CB8AC3E}">
        <p14:creationId xmlns:p14="http://schemas.microsoft.com/office/powerpoint/2010/main" val="11068604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7B9C07-3C23-D2D8-BC7C-B99DC66C78F2}"/>
              </a:ext>
            </a:extLst>
          </p:cNvPr>
          <p:cNvSpPr>
            <a:spLocks noGrp="1"/>
          </p:cNvSpPr>
          <p:nvPr>
            <p:ph type="dt" sz="half" idx="10"/>
          </p:nvPr>
        </p:nvSpPr>
        <p:spPr/>
        <p:txBody>
          <a:bodyPr/>
          <a:lstStyle/>
          <a:p>
            <a:fld id="{C375E60F-E8D2-4201-BEFA-CE81789B4339}" type="datetimeFigureOut">
              <a:rPr lang="en-US" smtClean="0"/>
              <a:t>4/24/2023</a:t>
            </a:fld>
            <a:endParaRPr lang="en-US"/>
          </a:p>
        </p:txBody>
      </p:sp>
      <p:sp>
        <p:nvSpPr>
          <p:cNvPr id="3" name="Footer Placeholder 2">
            <a:extLst>
              <a:ext uri="{FF2B5EF4-FFF2-40B4-BE49-F238E27FC236}">
                <a16:creationId xmlns:a16="http://schemas.microsoft.com/office/drawing/2014/main" id="{6319FDCC-FB12-14C6-D8DE-A4EA3DF691B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31FCCCD-2061-3296-8548-91A72F4215D3}"/>
              </a:ext>
            </a:extLst>
          </p:cNvPr>
          <p:cNvSpPr>
            <a:spLocks noGrp="1"/>
          </p:cNvSpPr>
          <p:nvPr>
            <p:ph type="sldNum" sz="quarter" idx="12"/>
          </p:nvPr>
        </p:nvSpPr>
        <p:spPr/>
        <p:txBody>
          <a:bodyPr/>
          <a:lstStyle/>
          <a:p>
            <a:fld id="{C2339534-E265-4E8F-9052-0B55BE9501FE}" type="slidenum">
              <a:rPr lang="en-US" smtClean="0"/>
              <a:t>‹#›</a:t>
            </a:fld>
            <a:endParaRPr lang="en-US"/>
          </a:p>
        </p:txBody>
      </p:sp>
    </p:spTree>
    <p:extLst>
      <p:ext uri="{BB962C8B-B14F-4D97-AF65-F5344CB8AC3E}">
        <p14:creationId xmlns:p14="http://schemas.microsoft.com/office/powerpoint/2010/main" val="20489739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365D50-FEE2-E745-D67A-9AA444CB04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5916E96-B340-86E2-952B-1B5CA99D44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F43B199-52DB-DE10-C340-B9D53560EB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7D6BCE-EBA8-0BD5-9B07-7F3D4848240B}"/>
              </a:ext>
            </a:extLst>
          </p:cNvPr>
          <p:cNvSpPr>
            <a:spLocks noGrp="1"/>
          </p:cNvSpPr>
          <p:nvPr>
            <p:ph type="dt" sz="half" idx="10"/>
          </p:nvPr>
        </p:nvSpPr>
        <p:spPr/>
        <p:txBody>
          <a:bodyPr/>
          <a:lstStyle/>
          <a:p>
            <a:fld id="{C375E60F-E8D2-4201-BEFA-CE81789B4339}" type="datetimeFigureOut">
              <a:rPr lang="en-US" smtClean="0"/>
              <a:t>4/24/2023</a:t>
            </a:fld>
            <a:endParaRPr lang="en-US"/>
          </a:p>
        </p:txBody>
      </p:sp>
      <p:sp>
        <p:nvSpPr>
          <p:cNvPr id="6" name="Footer Placeholder 5">
            <a:extLst>
              <a:ext uri="{FF2B5EF4-FFF2-40B4-BE49-F238E27FC236}">
                <a16:creationId xmlns:a16="http://schemas.microsoft.com/office/drawing/2014/main" id="{E7ABAC30-9769-1938-DF5B-0F2303389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75BCCD-16ED-1C3C-C3A2-B418C72D1CD8}"/>
              </a:ext>
            </a:extLst>
          </p:cNvPr>
          <p:cNvSpPr>
            <a:spLocks noGrp="1"/>
          </p:cNvSpPr>
          <p:nvPr>
            <p:ph type="sldNum" sz="quarter" idx="12"/>
          </p:nvPr>
        </p:nvSpPr>
        <p:spPr/>
        <p:txBody>
          <a:bodyPr/>
          <a:lstStyle/>
          <a:p>
            <a:fld id="{C2339534-E265-4E8F-9052-0B55BE9501FE}" type="slidenum">
              <a:rPr lang="en-US" smtClean="0"/>
              <a:t>‹#›</a:t>
            </a:fld>
            <a:endParaRPr lang="en-US"/>
          </a:p>
        </p:txBody>
      </p:sp>
    </p:spTree>
    <p:extLst>
      <p:ext uri="{BB962C8B-B14F-4D97-AF65-F5344CB8AC3E}">
        <p14:creationId xmlns:p14="http://schemas.microsoft.com/office/powerpoint/2010/main" val="20691605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B552B-922F-2AB4-24E3-962989D087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0C1BE0C-9FC1-9A59-A2D2-2394470148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55E6ECB-B62C-37A9-4FB7-C4F859E88D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C34E09-177A-F81A-E230-92411429A41B}"/>
              </a:ext>
            </a:extLst>
          </p:cNvPr>
          <p:cNvSpPr>
            <a:spLocks noGrp="1"/>
          </p:cNvSpPr>
          <p:nvPr>
            <p:ph type="dt" sz="half" idx="10"/>
          </p:nvPr>
        </p:nvSpPr>
        <p:spPr/>
        <p:txBody>
          <a:bodyPr/>
          <a:lstStyle/>
          <a:p>
            <a:fld id="{C375E60F-E8D2-4201-BEFA-CE81789B4339}" type="datetimeFigureOut">
              <a:rPr lang="en-US" smtClean="0"/>
              <a:t>4/24/2023</a:t>
            </a:fld>
            <a:endParaRPr lang="en-US"/>
          </a:p>
        </p:txBody>
      </p:sp>
      <p:sp>
        <p:nvSpPr>
          <p:cNvPr id="6" name="Footer Placeholder 5">
            <a:extLst>
              <a:ext uri="{FF2B5EF4-FFF2-40B4-BE49-F238E27FC236}">
                <a16:creationId xmlns:a16="http://schemas.microsoft.com/office/drawing/2014/main" id="{8D5A5DB5-3EE4-D528-1F18-832EE88E9B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0A9764-5E4F-CB1B-0172-FDA48CC6FA85}"/>
              </a:ext>
            </a:extLst>
          </p:cNvPr>
          <p:cNvSpPr>
            <a:spLocks noGrp="1"/>
          </p:cNvSpPr>
          <p:nvPr>
            <p:ph type="sldNum" sz="quarter" idx="12"/>
          </p:nvPr>
        </p:nvSpPr>
        <p:spPr/>
        <p:txBody>
          <a:bodyPr/>
          <a:lstStyle/>
          <a:p>
            <a:fld id="{C2339534-E265-4E8F-9052-0B55BE9501FE}" type="slidenum">
              <a:rPr lang="en-US" smtClean="0"/>
              <a:t>‹#›</a:t>
            </a:fld>
            <a:endParaRPr lang="en-US"/>
          </a:p>
        </p:txBody>
      </p:sp>
    </p:spTree>
    <p:extLst>
      <p:ext uri="{BB962C8B-B14F-4D97-AF65-F5344CB8AC3E}">
        <p14:creationId xmlns:p14="http://schemas.microsoft.com/office/powerpoint/2010/main" val="22973179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60C685-63D6-52DD-8F2B-3FA08EF154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A8125F7-2804-339E-FA01-A51EAF9F93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6774D0-F4F3-4181-A4BC-9F8B8A43E1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75E60F-E8D2-4201-BEFA-CE81789B4339}" type="datetimeFigureOut">
              <a:rPr lang="en-US" smtClean="0"/>
              <a:t>4/24/2023</a:t>
            </a:fld>
            <a:endParaRPr lang="en-US"/>
          </a:p>
        </p:txBody>
      </p:sp>
      <p:sp>
        <p:nvSpPr>
          <p:cNvPr id="5" name="Footer Placeholder 4">
            <a:extLst>
              <a:ext uri="{FF2B5EF4-FFF2-40B4-BE49-F238E27FC236}">
                <a16:creationId xmlns:a16="http://schemas.microsoft.com/office/drawing/2014/main" id="{84386FBE-62FC-E7DA-946C-2B2774B25F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7FAB501-8369-4250-704C-0552DC3A1C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39534-E265-4E8F-9052-0B55BE9501FE}" type="slidenum">
              <a:rPr lang="en-US" smtClean="0"/>
              <a:t>‹#›</a:t>
            </a:fld>
            <a:endParaRPr lang="en-US"/>
          </a:p>
        </p:txBody>
      </p:sp>
    </p:spTree>
    <p:extLst>
      <p:ext uri="{BB962C8B-B14F-4D97-AF65-F5344CB8AC3E}">
        <p14:creationId xmlns:p14="http://schemas.microsoft.com/office/powerpoint/2010/main" val="1234896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biorender.com/" TargetMode="Externa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tmp"/><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tmp"/><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tmp"/><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tmp"/><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tmp"/><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tmp"/><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tmp"/><Relationship Id="rId1" Type="http://schemas.openxmlformats.org/officeDocument/2006/relationships/slideLayout" Target="../slideLayouts/slideLayout1.xml"/><Relationship Id="rId6" Type="http://schemas.openxmlformats.org/officeDocument/2006/relationships/image" Target="../media/image8.tmp"/><Relationship Id="rId5" Type="http://schemas.openxmlformats.org/officeDocument/2006/relationships/image" Target="../media/image7.tmp"/><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tmp"/><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tmp"/><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072FACF-8F16-CFD6-6893-4B8C6D45B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flipH="1">
            <a:off x="2650335" y="-2683666"/>
            <a:ext cx="6891330" cy="12192002"/>
          </a:xfrm>
          <a:prstGeom prst="rect">
            <a:avLst/>
          </a:prstGeom>
        </p:spPr>
      </p:pic>
      <p:sp>
        <p:nvSpPr>
          <p:cNvPr id="3" name="Subtitle 2">
            <a:extLst>
              <a:ext uri="{FF2B5EF4-FFF2-40B4-BE49-F238E27FC236}">
                <a16:creationId xmlns:a16="http://schemas.microsoft.com/office/drawing/2014/main" id="{43405931-F589-2690-6660-236046961673}"/>
              </a:ext>
            </a:extLst>
          </p:cNvPr>
          <p:cNvSpPr>
            <a:spLocks noGrp="1"/>
          </p:cNvSpPr>
          <p:nvPr>
            <p:ph type="subTitle" idx="1"/>
          </p:nvPr>
        </p:nvSpPr>
        <p:spPr/>
        <p:txBody>
          <a:bodyPr/>
          <a:lstStyle/>
          <a:p>
            <a:r>
              <a:rPr lang="en-US" dirty="0"/>
              <a:t>  </a:t>
            </a:r>
          </a:p>
        </p:txBody>
      </p:sp>
      <p:sp>
        <p:nvSpPr>
          <p:cNvPr id="5" name="Text Box 24">
            <a:extLst>
              <a:ext uri="{FF2B5EF4-FFF2-40B4-BE49-F238E27FC236}">
                <a16:creationId xmlns:a16="http://schemas.microsoft.com/office/drawing/2014/main" id="{BCE39613-4A88-339C-7528-4B6DB3D4D25A}"/>
              </a:ext>
            </a:extLst>
          </p:cNvPr>
          <p:cNvSpPr txBox="1">
            <a:spLocks noGrp="1"/>
          </p:cNvSpPr>
          <p:nvPr>
            <p:ph type="ctrTitle"/>
          </p:nvPr>
        </p:nvSpPr>
        <p:spPr>
          <a:xfrm>
            <a:off x="431844" y="1070995"/>
            <a:ext cx="11591462" cy="540384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US" sz="2800" b="1"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Investigation of the growth rate and antibiotic production of </a:t>
            </a:r>
            <a:br>
              <a:rPr lang="en-US" sz="2800" b="1"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Marine Actinobacteria in the International Space Station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b="1"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Marialina Tsinidis</a:t>
            </a:r>
            <a:r>
              <a:rPr lang="en-US" sz="1800" b="1"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1</a:t>
            </a:r>
            <a:r>
              <a:rPr lang="en-US" sz="18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 and </a:t>
            </a:r>
            <a:r>
              <a:rPr lang="en-US" sz="1800" dirty="0" err="1">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Manolis</a:t>
            </a:r>
            <a:r>
              <a:rPr lang="en-US" sz="18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 Simigdalas</a:t>
            </a:r>
            <a: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2</a:t>
            </a: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1</a:t>
            </a:r>
            <a:r>
              <a:rPr lang="en-US" sz="8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University of Glasgow , Glasgow, United Kingdom of Great Britain – England, Scotland, Wales (m.tsinidi@gmail.com)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8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Heriot Watt University, Edinburgh, United Kingdom of Great Britain – England, Scotland, Wales (manolis.symigdalas@gmail.com)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1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Key Words: Marine Actinobacteria, Astrobiology, Space Medicine, ISS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br>
              <a:rPr lang="en-US" sz="1200" b="1"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200" b="1"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200" b="1"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050BA9DB-94E8-8FEC-CA94-EE8B1159ADB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33332" y="212159"/>
            <a:ext cx="8788486" cy="6151686"/>
          </a:xfrm>
          <a:prstGeom prst="rect">
            <a:avLst/>
          </a:prstGeom>
          <a:noFill/>
          <a:ln>
            <a:noFill/>
          </a:ln>
        </p:spPr>
      </p:pic>
      <p:pic>
        <p:nvPicPr>
          <p:cNvPr id="8" name="Picture 7" descr="EGU General Assembly 2023 | Copernicus">
            <a:extLst>
              <a:ext uri="{FF2B5EF4-FFF2-40B4-BE49-F238E27FC236}">
                <a16:creationId xmlns:a16="http://schemas.microsoft.com/office/drawing/2014/main" id="{891DC65C-8500-8EFC-C381-EF0BF635394F}"/>
              </a:ext>
            </a:extLst>
          </p:cNvPr>
          <p:cNvPicPr>
            <a:picLocks noChangeAspect="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b="6991"/>
          <a:stretch/>
        </p:blipFill>
        <p:spPr bwMode="auto">
          <a:xfrm>
            <a:off x="168694" y="-57785"/>
            <a:ext cx="4635608" cy="1434692"/>
          </a:xfrm>
          <a:prstGeom prst="rect">
            <a:avLst/>
          </a:prstGeom>
          <a:noFill/>
          <a:ln>
            <a:noFill/>
          </a:ln>
          <a:extLst>
            <a:ext uri="{53640926-AAD7-44D8-BBD7-CCE9431645EC}">
              <a14:shadowObscured xmlns:a14="http://schemas.microsoft.com/office/drawing/2010/main"/>
            </a:ext>
          </a:extLst>
        </p:spPr>
      </p:pic>
      <p:pic>
        <p:nvPicPr>
          <p:cNvPr id="9" name="Picture 8" descr="Nanoracks - Your Portal to Space">
            <a:extLst>
              <a:ext uri="{FF2B5EF4-FFF2-40B4-BE49-F238E27FC236}">
                <a16:creationId xmlns:a16="http://schemas.microsoft.com/office/drawing/2014/main" id="{0E1F870F-46F1-F111-BEC0-9A45A9256B5F}"/>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23865" t="9534" r="21712" b="16103"/>
          <a:stretch/>
        </p:blipFill>
        <p:spPr bwMode="auto">
          <a:xfrm>
            <a:off x="1697865" y="5689392"/>
            <a:ext cx="1074815" cy="942856"/>
          </a:xfrm>
          <a:prstGeom prst="rect">
            <a:avLst/>
          </a:prstGeom>
          <a:noFill/>
          <a:ln>
            <a:noFill/>
          </a:ln>
          <a:effectLst>
            <a:softEdge rad="63500"/>
          </a:effectLst>
          <a:extLst>
            <a:ext uri="{53640926-AAD7-44D8-BBD7-CCE9431645EC}">
              <a14:shadowObscured xmlns:a14="http://schemas.microsoft.com/office/drawing/2010/main"/>
            </a:ext>
          </a:extLst>
        </p:spPr>
      </p:pic>
      <p:pic>
        <p:nvPicPr>
          <p:cNvPr id="10" name="Picture 9" descr="SpaceX Logo, symbol, meaning, history, PNG">
            <a:extLst>
              <a:ext uri="{FF2B5EF4-FFF2-40B4-BE49-F238E27FC236}">
                <a16:creationId xmlns:a16="http://schemas.microsoft.com/office/drawing/2014/main" id="{0AF1A696-1DCA-6380-26D4-3F623E7B4CFC}"/>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037462" y="5691192"/>
            <a:ext cx="1715429" cy="964644"/>
          </a:xfrm>
          <a:prstGeom prst="rect">
            <a:avLst/>
          </a:prstGeom>
          <a:noFill/>
          <a:ln>
            <a:noFill/>
          </a:ln>
        </p:spPr>
      </p:pic>
      <p:grpSp>
        <p:nvGrpSpPr>
          <p:cNvPr id="11" name="Group 10">
            <a:extLst>
              <a:ext uri="{FF2B5EF4-FFF2-40B4-BE49-F238E27FC236}">
                <a16:creationId xmlns:a16="http://schemas.microsoft.com/office/drawing/2014/main" id="{32B7B184-C797-9E5B-99DD-0C4C7DE50787}"/>
              </a:ext>
            </a:extLst>
          </p:cNvPr>
          <p:cNvGrpSpPr>
            <a:grpSpLocks/>
          </p:cNvGrpSpPr>
          <p:nvPr/>
        </p:nvGrpSpPr>
        <p:grpSpPr bwMode="auto">
          <a:xfrm>
            <a:off x="7541080" y="4700945"/>
            <a:ext cx="7073873" cy="2824904"/>
            <a:chOff x="108428" y="6561"/>
            <a:chExt cx="83774" cy="27367"/>
          </a:xfrm>
        </p:grpSpPr>
        <p:sp>
          <p:nvSpPr>
            <p:cNvPr id="12" name="Text Box 1">
              <a:extLst>
                <a:ext uri="{FF2B5EF4-FFF2-40B4-BE49-F238E27FC236}">
                  <a16:creationId xmlns:a16="http://schemas.microsoft.com/office/drawing/2014/main" id="{695E6F27-A05A-1F81-4BCF-A0B3C808806B}"/>
                </a:ext>
              </a:extLst>
            </p:cNvPr>
            <p:cNvSpPr txBox="1">
              <a:spLocks noChangeArrowheads="1"/>
            </p:cNvSpPr>
            <p:nvPr/>
          </p:nvSpPr>
          <p:spPr bwMode="auto">
            <a:xfrm>
              <a:off x="113107" y="18744"/>
              <a:ext cx="79095" cy="15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l-GR" sz="1100" b="1" spc="50" dirty="0">
                  <a:solidFill>
                    <a:srgbClr val="E7E6E6"/>
                  </a:solidFill>
                  <a:effectLst/>
                  <a:latin typeface="Calibri" panose="020F0502020204030204" pitchFamily="34" charset="0"/>
                  <a:ea typeface="Calibri" panose="020F0502020204030204" pitchFamily="34" charset="0"/>
                  <a:cs typeface="Times New Roman" panose="02020603050405020304" pitchFamily="18" charset="0"/>
                </a:rPr>
                <a:t>	</a:t>
              </a:r>
              <a:r>
                <a:rPr lang="en-US" sz="2800" b="1" spc="50" dirty="0">
                  <a:solidFill>
                    <a:srgbClr val="E7E6E6"/>
                  </a:solidFill>
                  <a:effectLst/>
                  <a:latin typeface="Calibri" panose="020F0502020204030204" pitchFamily="34" charset="0"/>
                  <a:ea typeface="Calibri" panose="020F0502020204030204" pitchFamily="34" charset="0"/>
                  <a:cs typeface="Times New Roman" panose="02020603050405020304" pitchFamily="18" charset="0"/>
                </a:rPr>
                <a:t>Space Line M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Arc 2">
              <a:extLst>
                <a:ext uri="{FF2B5EF4-FFF2-40B4-BE49-F238E27FC236}">
                  <a16:creationId xmlns:a16="http://schemas.microsoft.com/office/drawing/2014/main" id="{0811DE4D-EDC4-FDB6-8DBF-66D72E51F1E0}"/>
                </a:ext>
              </a:extLst>
            </p:cNvPr>
            <p:cNvSpPr>
              <a:spLocks/>
            </p:cNvSpPr>
            <p:nvPr/>
          </p:nvSpPr>
          <p:spPr bwMode="auto">
            <a:xfrm rot="690859" flipV="1">
              <a:off x="108428" y="6561"/>
              <a:ext cx="43808" cy="17375"/>
            </a:xfrm>
            <a:custGeom>
              <a:avLst/>
              <a:gdLst>
                <a:gd name="T0" fmla="*/ 5659273 w 12368531"/>
                <a:gd name="T1" fmla="*/ 7033 h 3896360"/>
                <a:gd name="T2" fmla="*/ 7534072 w 12368531"/>
                <a:gd name="T3" fmla="*/ 46972 h 3896360"/>
                <a:gd name="T4" fmla="*/ 12213034 w 12368531"/>
                <a:gd name="T5" fmla="*/ 1514055 h 3896360"/>
                <a:gd name="T6" fmla="*/ 0 60000 65536"/>
                <a:gd name="T7" fmla="*/ 0 60000 65536"/>
                <a:gd name="T8" fmla="*/ 0 60000 65536"/>
              </a:gdLst>
              <a:ahLst/>
              <a:cxnLst>
                <a:cxn ang="T6">
                  <a:pos x="T0" y="T1"/>
                </a:cxn>
                <a:cxn ang="T7">
                  <a:pos x="T2" y="T3"/>
                </a:cxn>
                <a:cxn ang="T8">
                  <a:pos x="T4" y="T5"/>
                </a:cxn>
              </a:cxnLst>
              <a:rect l="0" t="0" r="r" b="b"/>
              <a:pathLst>
                <a:path w="12368531" h="3896360" stroke="0">
                  <a:moveTo>
                    <a:pt x="5659273" y="7033"/>
                  </a:moveTo>
                  <a:cubicBezTo>
                    <a:pt x="6287016" y="-9815"/>
                    <a:pt x="6919245" y="3653"/>
                    <a:pt x="7534072" y="46972"/>
                  </a:cubicBezTo>
                  <a:cubicBezTo>
                    <a:pt x="9861143" y="210930"/>
                    <a:pt x="11681666" y="781753"/>
                    <a:pt x="12213034" y="1514055"/>
                  </a:cubicBezTo>
                  <a:lnTo>
                    <a:pt x="6184266" y="1948180"/>
                  </a:lnTo>
                  <a:lnTo>
                    <a:pt x="5659273" y="7033"/>
                  </a:lnTo>
                  <a:close/>
                </a:path>
                <a:path w="12368531" h="3896360" fill="none">
                  <a:moveTo>
                    <a:pt x="5659273" y="7033"/>
                  </a:moveTo>
                  <a:cubicBezTo>
                    <a:pt x="6287016" y="-9815"/>
                    <a:pt x="6919245" y="3653"/>
                    <a:pt x="7534072" y="46972"/>
                  </a:cubicBezTo>
                  <a:cubicBezTo>
                    <a:pt x="9861143" y="210930"/>
                    <a:pt x="11681666" y="781753"/>
                    <a:pt x="12213034" y="1514055"/>
                  </a:cubicBezTo>
                </a:path>
              </a:pathLst>
            </a:custGeom>
            <a:noFill/>
            <a:ln w="19050">
              <a:solidFill>
                <a:srgbClr val="ED7D31"/>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ctr" anchorCtr="0" upright="1">
              <a:noAutofit/>
            </a:bodyPr>
            <a:lstStyle/>
            <a:p>
              <a:endParaRPr lang="en-US"/>
            </a:p>
          </p:txBody>
        </p:sp>
        <p:sp>
          <p:nvSpPr>
            <p:cNvPr id="14" name="Star: 5 Points 3">
              <a:extLst>
                <a:ext uri="{FF2B5EF4-FFF2-40B4-BE49-F238E27FC236}">
                  <a16:creationId xmlns:a16="http://schemas.microsoft.com/office/drawing/2014/main" id="{82BAD6A6-3F61-50B9-A070-7E353272355A}"/>
                </a:ext>
              </a:extLst>
            </p:cNvPr>
            <p:cNvSpPr>
              <a:spLocks/>
            </p:cNvSpPr>
            <p:nvPr/>
          </p:nvSpPr>
          <p:spPr bwMode="auto">
            <a:xfrm>
              <a:off x="149861" y="19008"/>
              <a:ext cx="2476" cy="2572"/>
            </a:xfrm>
            <a:custGeom>
              <a:avLst/>
              <a:gdLst>
                <a:gd name="T0" fmla="*/ 0 w 247650"/>
                <a:gd name="T1" fmla="*/ 98232 h 257175"/>
                <a:gd name="T2" fmla="*/ 94594 w 247650"/>
                <a:gd name="T3" fmla="*/ 98233 h 257175"/>
                <a:gd name="T4" fmla="*/ 123825 w 247650"/>
                <a:gd name="T5" fmla="*/ 0 h 257175"/>
                <a:gd name="T6" fmla="*/ 153056 w 247650"/>
                <a:gd name="T7" fmla="*/ 98233 h 257175"/>
                <a:gd name="T8" fmla="*/ 247650 w 247650"/>
                <a:gd name="T9" fmla="*/ 98232 h 257175"/>
                <a:gd name="T10" fmla="*/ 171121 w 247650"/>
                <a:gd name="T11" fmla="*/ 158942 h 257175"/>
                <a:gd name="T12" fmla="*/ 200353 w 247650"/>
                <a:gd name="T13" fmla="*/ 257174 h 257175"/>
                <a:gd name="T14" fmla="*/ 123825 w 247650"/>
                <a:gd name="T15" fmla="*/ 196463 h 257175"/>
                <a:gd name="T16" fmla="*/ 47297 w 247650"/>
                <a:gd name="T17" fmla="*/ 257174 h 257175"/>
                <a:gd name="T18" fmla="*/ 76529 w 247650"/>
                <a:gd name="T19" fmla="*/ 158942 h 257175"/>
                <a:gd name="T20" fmla="*/ 0 w 247650"/>
                <a:gd name="T21" fmla="*/ 98232 h 25717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7650" h="257175">
                  <a:moveTo>
                    <a:pt x="0" y="98232"/>
                  </a:moveTo>
                  <a:lnTo>
                    <a:pt x="94594" y="98233"/>
                  </a:lnTo>
                  <a:lnTo>
                    <a:pt x="123825" y="0"/>
                  </a:lnTo>
                  <a:lnTo>
                    <a:pt x="153056" y="98233"/>
                  </a:lnTo>
                  <a:lnTo>
                    <a:pt x="247650" y="98232"/>
                  </a:lnTo>
                  <a:lnTo>
                    <a:pt x="171121" y="158942"/>
                  </a:lnTo>
                  <a:lnTo>
                    <a:pt x="200353" y="257174"/>
                  </a:lnTo>
                  <a:lnTo>
                    <a:pt x="123825" y="196463"/>
                  </a:lnTo>
                  <a:lnTo>
                    <a:pt x="47297" y="257174"/>
                  </a:lnTo>
                  <a:lnTo>
                    <a:pt x="76529" y="158942"/>
                  </a:lnTo>
                  <a:lnTo>
                    <a:pt x="0" y="98232"/>
                  </a:lnTo>
                  <a:close/>
                </a:path>
              </a:pathLst>
            </a:custGeom>
            <a:solidFill>
              <a:srgbClr val="ED7D31"/>
            </a:solidFill>
            <a:ln>
              <a:noFill/>
            </a:ln>
            <a:extLst>
              <a:ext uri="{91240B29-F687-4F45-9708-019B960494DF}">
                <a14:hiddenLine xmlns:a14="http://schemas.microsoft.com/office/drawing/2010/main" w="12700">
                  <a:solidFill>
                    <a:srgbClr val="000000"/>
                  </a:solidFill>
                  <a:miter lim="800000"/>
                  <a:headEnd/>
                  <a:tailEnd/>
                </a14:hiddenLine>
              </a:ext>
            </a:extLst>
          </p:spPr>
          <p:txBody>
            <a:bodyPr rot="0" vert="horz" wrap="square" lIns="91440" tIns="45720" rIns="91440" bIns="45720" anchor="ctr" anchorCtr="0" upright="1">
              <a:noAutofit/>
            </a:bodyPr>
            <a:lstStyle/>
            <a:p>
              <a:endParaRPr lang="en-US"/>
            </a:p>
          </p:txBody>
        </p:sp>
      </p:grpSp>
      <p:pic>
        <p:nvPicPr>
          <p:cNvPr id="16" name="Picture 15" descr="NASA - Εφαρμογές στο Google Play">
            <a:extLst>
              <a:ext uri="{FF2B5EF4-FFF2-40B4-BE49-F238E27FC236}">
                <a16:creationId xmlns:a16="http://schemas.microsoft.com/office/drawing/2014/main" id="{7EDBA1AA-0D6D-CA77-DC21-AD482320D79D}"/>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991985" y="5545180"/>
            <a:ext cx="1196975" cy="1196975"/>
          </a:xfrm>
          <a:prstGeom prst="rect">
            <a:avLst/>
          </a:prstGeom>
          <a:noFill/>
          <a:ln>
            <a:noFill/>
          </a:ln>
        </p:spPr>
      </p:pic>
      <p:sp>
        <p:nvSpPr>
          <p:cNvPr id="7" name="TextBox 6">
            <a:extLst>
              <a:ext uri="{FF2B5EF4-FFF2-40B4-BE49-F238E27FC236}">
                <a16:creationId xmlns:a16="http://schemas.microsoft.com/office/drawing/2014/main" id="{123B7785-8AA8-9A60-52CC-A55BE92E41B2}"/>
              </a:ext>
            </a:extLst>
          </p:cNvPr>
          <p:cNvSpPr txBox="1"/>
          <p:nvPr/>
        </p:nvSpPr>
        <p:spPr>
          <a:xfrm>
            <a:off x="4762087" y="-41932"/>
            <a:ext cx="7613073" cy="1727461"/>
          </a:xfrm>
          <a:prstGeom prst="rect">
            <a:avLst/>
          </a:prstGeom>
          <a:noFill/>
        </p:spPr>
        <p:txBody>
          <a:bodyPr wrap="square">
            <a:spAutoFit/>
          </a:bodyPr>
          <a:lstStyle/>
          <a:p>
            <a:pPr>
              <a:lnSpc>
                <a:spcPct val="107000"/>
              </a:lnSpc>
              <a:spcAft>
                <a:spcPts val="800"/>
              </a:spcAft>
            </a:pPr>
            <a:r>
              <a:rPr lang="en-US" sz="1800" b="1"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Soil System Sciences</a:t>
            </a:r>
            <a:endParaRPr lang="en-US" b="1" dirty="0">
              <a:solidFill>
                <a:srgbClr val="DEEAF6"/>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800" b="1"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Microbial growth, turnover and functioning in soils:</a:t>
            </a:r>
          </a:p>
          <a:p>
            <a:pPr>
              <a:lnSpc>
                <a:spcPct val="107000"/>
              </a:lnSpc>
              <a:spcAft>
                <a:spcPts val="800"/>
              </a:spcAft>
            </a:pPr>
            <a:r>
              <a:rPr lang="en-US" sz="1800" b="1"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 modelling and experimental advances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dirty="0"/>
          </a:p>
        </p:txBody>
      </p:sp>
      <p:sp>
        <p:nvSpPr>
          <p:cNvPr id="15" name="TextBox 14">
            <a:extLst>
              <a:ext uri="{FF2B5EF4-FFF2-40B4-BE49-F238E27FC236}">
                <a16:creationId xmlns:a16="http://schemas.microsoft.com/office/drawing/2014/main" id="{E0157F9D-1571-3566-6BA9-F24F0CD3F77D}"/>
              </a:ext>
            </a:extLst>
          </p:cNvPr>
          <p:cNvSpPr txBox="1"/>
          <p:nvPr/>
        </p:nvSpPr>
        <p:spPr>
          <a:xfrm>
            <a:off x="7324351" y="4788365"/>
            <a:ext cx="7305962" cy="218265"/>
          </a:xfrm>
          <a:prstGeom prst="rect">
            <a:avLst/>
          </a:prstGeom>
          <a:noFill/>
        </p:spPr>
        <p:txBody>
          <a:bodyPr wrap="square">
            <a:spAutoFit/>
          </a:bodyPr>
          <a:lstStyle/>
          <a:p>
            <a:pPr>
              <a:lnSpc>
                <a:spcPct val="107000"/>
              </a:lnSpc>
              <a:spcAft>
                <a:spcPts val="800"/>
              </a:spcAft>
            </a:pPr>
            <a:r>
              <a:rPr lang="en-US" sz="800" u="sng" dirty="0">
                <a:solidFill>
                  <a:schemeClr val="accent5">
                    <a:lumMod val="20000"/>
                    <a:lumOff val="80000"/>
                  </a:schemeClr>
                </a:solidFill>
                <a:effectLst/>
                <a:latin typeface="Calibri" panose="020F0502020204030204" pitchFamily="34" charset="0"/>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Scientific Image and Illustration Software | </a:t>
            </a:r>
            <a:r>
              <a:rPr lang="en-US" sz="800" u="sng" dirty="0" err="1">
                <a:solidFill>
                  <a:schemeClr val="accent5">
                    <a:lumMod val="20000"/>
                    <a:lumOff val="80000"/>
                  </a:schemeClr>
                </a:solidFill>
                <a:effectLst/>
                <a:latin typeface="Calibri" panose="020F0502020204030204" pitchFamily="34" charset="0"/>
                <a:ea typeface="Calibri" panose="020F0502020204030204" pitchFamily="34" charset="0"/>
                <a:cs typeface="Times New Roman" panose="02020603050405020304" pitchFamily="18" charset="0"/>
                <a:hlinkClick r:id="rId8">
                  <a:extLst>
                    <a:ext uri="{A12FA001-AC4F-418D-AE19-62706E023703}">
                      <ahyp:hlinkClr xmlns:ahyp="http://schemas.microsoft.com/office/drawing/2018/hyperlinkcolor" val="tx"/>
                    </a:ext>
                  </a:extLst>
                </a:hlinkClick>
              </a:rPr>
              <a:t>BioRender</a:t>
            </a:r>
            <a:endParaRPr lang="en-US" sz="3200" dirty="0">
              <a:solidFill>
                <a:schemeClr val="accent5">
                  <a:lumMod val="20000"/>
                  <a:lumOff val="80000"/>
                </a:schemeClr>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019849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072FACF-8F16-CFD6-6893-4B8C6D45B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flipH="1">
            <a:off x="2650335" y="-2683666"/>
            <a:ext cx="6891330" cy="12192002"/>
          </a:xfrm>
          <a:prstGeom prst="rect">
            <a:avLst/>
          </a:prstGeom>
        </p:spPr>
      </p:pic>
      <p:sp>
        <p:nvSpPr>
          <p:cNvPr id="3" name="Subtitle 2">
            <a:extLst>
              <a:ext uri="{FF2B5EF4-FFF2-40B4-BE49-F238E27FC236}">
                <a16:creationId xmlns:a16="http://schemas.microsoft.com/office/drawing/2014/main" id="{43405931-F589-2690-6660-236046961673}"/>
              </a:ext>
            </a:extLst>
          </p:cNvPr>
          <p:cNvSpPr>
            <a:spLocks noGrp="1"/>
          </p:cNvSpPr>
          <p:nvPr>
            <p:ph type="subTitle" idx="1"/>
          </p:nvPr>
        </p:nvSpPr>
        <p:spPr/>
        <p:txBody>
          <a:bodyPr/>
          <a:lstStyle/>
          <a:p>
            <a:r>
              <a:rPr lang="en-US" dirty="0"/>
              <a:t>  </a:t>
            </a:r>
          </a:p>
        </p:txBody>
      </p:sp>
      <p:sp>
        <p:nvSpPr>
          <p:cNvPr id="5" name="Text Box 24">
            <a:extLst>
              <a:ext uri="{FF2B5EF4-FFF2-40B4-BE49-F238E27FC236}">
                <a16:creationId xmlns:a16="http://schemas.microsoft.com/office/drawing/2014/main" id="{BCE39613-4A88-339C-7528-4B6DB3D4D25A}"/>
              </a:ext>
            </a:extLst>
          </p:cNvPr>
          <p:cNvSpPr txBox="1">
            <a:spLocks noGrp="1"/>
          </p:cNvSpPr>
          <p:nvPr>
            <p:ph type="ctrTitle"/>
          </p:nvPr>
        </p:nvSpPr>
        <p:spPr>
          <a:xfrm>
            <a:off x="405211" y="1841694"/>
            <a:ext cx="11591462" cy="540384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dirty="0">
                <a:solidFill>
                  <a:schemeClr val="accent5">
                    <a:lumMod val="20000"/>
                    <a:lumOff val="80000"/>
                  </a:schemeClr>
                </a:solidFill>
                <a:effectLst/>
                <a:latin typeface="Times New Roman" panose="02020603050405020304" pitchFamily="18" charset="0"/>
                <a:ea typeface="Calibri" panose="020F0502020204030204" pitchFamily="34" charset="0"/>
                <a:cs typeface="Times New Roman" panose="02020603050405020304" pitchFamily="18" charset="0"/>
              </a:rPr>
              <a:t>Is microgravity capable of affecting the behavior and development of actinobacteria (actinomycetes)?  </a:t>
            </a:r>
            <a:br>
              <a:rPr lang="en-US" sz="3200" dirty="0">
                <a:solidFill>
                  <a:schemeClr val="accent5">
                    <a:lumMod val="20000"/>
                    <a:lumOff val="80000"/>
                  </a:schemeClr>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accent5">
                    <a:lumMod val="20000"/>
                    <a:lumOff val="80000"/>
                  </a:schemeClr>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accent5">
                    <a:lumMod val="20000"/>
                    <a:lumOff val="80000"/>
                  </a:schemeClr>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accent5">
                    <a:lumMod val="20000"/>
                    <a:lumOff val="80000"/>
                  </a:schemeClr>
                </a:solidFill>
                <a:effectLst/>
                <a:latin typeface="Arial" panose="020B0604020202020204" pitchFamily="34" charset="0"/>
                <a:ea typeface="Calibri" panose="020F0502020204030204" pitchFamily="34" charset="0"/>
                <a:cs typeface="Times New Roman" panose="02020603050405020304" pitchFamily="18" charset="0"/>
              </a:rPr>
            </a:br>
            <a:br>
              <a:rPr lang="en-US" sz="3200" dirty="0">
                <a:solidFill>
                  <a:schemeClr val="accent5">
                    <a:lumMod val="20000"/>
                    <a:lumOff val="80000"/>
                  </a:schemeClr>
                </a:solidFill>
                <a:effectLst/>
                <a:latin typeface="Arial" panose="020B0604020202020204" pitchFamily="34" charset="0"/>
                <a:ea typeface="Calibri" panose="020F0502020204030204" pitchFamily="34" charset="0"/>
                <a:cs typeface="Times New Roman" panose="02020603050405020304" pitchFamily="18" charset="0"/>
              </a:rPr>
            </a:br>
            <a:br>
              <a:rPr lang="en-US" sz="3200" dirty="0">
                <a:solidFill>
                  <a:schemeClr val="accent5">
                    <a:lumMod val="20000"/>
                    <a:lumOff val="80000"/>
                  </a:schemeClr>
                </a:solidFill>
                <a:effectLst/>
                <a:latin typeface="Arial" panose="020B0604020202020204" pitchFamily="34" charset="0"/>
                <a:ea typeface="Calibri" panose="020F0502020204030204" pitchFamily="34" charset="0"/>
                <a:cs typeface="Times New Roman" panose="02020603050405020304" pitchFamily="18" charset="0"/>
              </a:rPr>
            </a:br>
            <a:br>
              <a:rPr lang="en-US" sz="3200" dirty="0">
                <a:solidFill>
                  <a:schemeClr val="accent5">
                    <a:lumMod val="20000"/>
                    <a:lumOff val="80000"/>
                  </a:schemeClr>
                </a:solidFill>
                <a:effectLst/>
                <a:latin typeface="Calibri" panose="020F0502020204030204" pitchFamily="34"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br>
              <a:rPr lang="en-US" sz="1200" b="1"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200" b="1"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200" b="1"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descr="EGU General Assembly 2023 | Copernicus">
            <a:extLst>
              <a:ext uri="{FF2B5EF4-FFF2-40B4-BE49-F238E27FC236}">
                <a16:creationId xmlns:a16="http://schemas.microsoft.com/office/drawing/2014/main" id="{891DC65C-8500-8EFC-C381-EF0BF635394F}"/>
              </a:ext>
            </a:extLst>
          </p:cNvPr>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b="6991"/>
          <a:stretch/>
        </p:blipFill>
        <p:spPr bwMode="auto">
          <a:xfrm>
            <a:off x="168694" y="-57785"/>
            <a:ext cx="2409163" cy="745621"/>
          </a:xfrm>
          <a:prstGeom prst="rect">
            <a:avLst/>
          </a:prstGeom>
          <a:noFill/>
          <a:ln>
            <a:noFill/>
          </a:ln>
          <a:extLst>
            <a:ext uri="{53640926-AAD7-44D8-BBD7-CCE9431645EC}">
              <a14:shadowObscured xmlns:a14="http://schemas.microsoft.com/office/drawing/2010/main"/>
            </a:ext>
          </a:extLst>
        </p:spPr>
      </p:pic>
      <p:pic>
        <p:nvPicPr>
          <p:cNvPr id="2" name="Picture 1">
            <a:extLst>
              <a:ext uri="{FF2B5EF4-FFF2-40B4-BE49-F238E27FC236}">
                <a16:creationId xmlns:a16="http://schemas.microsoft.com/office/drawing/2014/main" id="{EF1E905F-33B7-ACE1-E418-5474782B6AA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376597" y="-879200"/>
            <a:ext cx="3736776" cy="2615635"/>
          </a:xfrm>
          <a:prstGeom prst="rect">
            <a:avLst/>
          </a:prstGeom>
          <a:noFill/>
          <a:ln>
            <a:noFill/>
          </a:ln>
        </p:spPr>
      </p:pic>
      <p:sp>
        <p:nvSpPr>
          <p:cNvPr id="6" name="TextBox 5">
            <a:extLst>
              <a:ext uri="{FF2B5EF4-FFF2-40B4-BE49-F238E27FC236}">
                <a16:creationId xmlns:a16="http://schemas.microsoft.com/office/drawing/2014/main" id="{603E7269-CCF7-8D13-BC14-9487EB277D3F}"/>
              </a:ext>
            </a:extLst>
          </p:cNvPr>
          <p:cNvSpPr txBox="1"/>
          <p:nvPr/>
        </p:nvSpPr>
        <p:spPr>
          <a:xfrm>
            <a:off x="4041320" y="315025"/>
            <a:ext cx="8582526" cy="646331"/>
          </a:xfrm>
          <a:prstGeom prst="rect">
            <a:avLst/>
          </a:prstGeom>
          <a:noFill/>
        </p:spPr>
        <p:txBody>
          <a:bodyPr wrap="square" rtlCol="0">
            <a:spAutoFit/>
          </a:bodyPr>
          <a:lstStyle/>
          <a:p>
            <a:r>
              <a:rPr lang="en-US" sz="3600" dirty="0">
                <a:solidFill>
                  <a:schemeClr val="accent5">
                    <a:lumMod val="20000"/>
                    <a:lumOff val="80000"/>
                  </a:schemeClr>
                </a:solidFill>
                <a:latin typeface="Times New Roman" panose="02020603050405020304" pitchFamily="18" charset="0"/>
                <a:cs typeface="Times New Roman" panose="02020603050405020304" pitchFamily="18" charset="0"/>
              </a:rPr>
              <a:t>Research Questions </a:t>
            </a:r>
          </a:p>
        </p:txBody>
      </p:sp>
    </p:spTree>
    <p:extLst>
      <p:ext uri="{BB962C8B-B14F-4D97-AF65-F5344CB8AC3E}">
        <p14:creationId xmlns:p14="http://schemas.microsoft.com/office/powerpoint/2010/main" val="38807297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072FACF-8F16-CFD6-6893-4B8C6D45B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flipH="1">
            <a:off x="2650335" y="-2683666"/>
            <a:ext cx="6891330" cy="12192002"/>
          </a:xfrm>
          <a:prstGeom prst="rect">
            <a:avLst/>
          </a:prstGeom>
        </p:spPr>
      </p:pic>
      <p:sp>
        <p:nvSpPr>
          <p:cNvPr id="3" name="Subtitle 2">
            <a:extLst>
              <a:ext uri="{FF2B5EF4-FFF2-40B4-BE49-F238E27FC236}">
                <a16:creationId xmlns:a16="http://schemas.microsoft.com/office/drawing/2014/main" id="{43405931-F589-2690-6660-236046961673}"/>
              </a:ext>
            </a:extLst>
          </p:cNvPr>
          <p:cNvSpPr>
            <a:spLocks noGrp="1"/>
          </p:cNvSpPr>
          <p:nvPr>
            <p:ph type="subTitle" idx="1"/>
          </p:nvPr>
        </p:nvSpPr>
        <p:spPr/>
        <p:txBody>
          <a:bodyPr/>
          <a:lstStyle/>
          <a:p>
            <a:r>
              <a:rPr lang="en-US" dirty="0"/>
              <a:t>  </a:t>
            </a:r>
          </a:p>
        </p:txBody>
      </p:sp>
      <p:sp>
        <p:nvSpPr>
          <p:cNvPr id="5" name="Text Box 24">
            <a:extLst>
              <a:ext uri="{FF2B5EF4-FFF2-40B4-BE49-F238E27FC236}">
                <a16:creationId xmlns:a16="http://schemas.microsoft.com/office/drawing/2014/main" id="{BCE39613-4A88-339C-7528-4B6DB3D4D25A}"/>
              </a:ext>
            </a:extLst>
          </p:cNvPr>
          <p:cNvSpPr txBox="1">
            <a:spLocks noGrp="1"/>
          </p:cNvSpPr>
          <p:nvPr>
            <p:ph type="ctrTitle"/>
          </p:nvPr>
        </p:nvSpPr>
        <p:spPr>
          <a:xfrm>
            <a:off x="431844" y="1070995"/>
            <a:ext cx="11591462" cy="2184967"/>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ct val="107000"/>
              </a:lnSpc>
              <a:spcAft>
                <a:spcPts val="800"/>
              </a:spcAft>
            </a:pP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dirty="0">
                <a:solidFill>
                  <a:schemeClr val="accent5">
                    <a:lumMod val="20000"/>
                    <a:lumOff val="80000"/>
                  </a:schemeClr>
                </a:solidFill>
                <a:effectLst/>
                <a:latin typeface="Times New Roman" panose="02020603050405020304" pitchFamily="18" charset="0"/>
                <a:ea typeface="Calibri" panose="020F0502020204030204" pitchFamily="34" charset="0"/>
                <a:cs typeface="Times New Roman" panose="02020603050405020304" pitchFamily="18" charset="0"/>
              </a:rPr>
              <a:t>Gram-positive bacteria </a:t>
            </a: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40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br>
              <a:rPr lang="en-US" sz="1200" b="1"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200" b="1"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200" b="1"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descr="EGU General Assembly 2023 | Copernicus">
            <a:extLst>
              <a:ext uri="{FF2B5EF4-FFF2-40B4-BE49-F238E27FC236}">
                <a16:creationId xmlns:a16="http://schemas.microsoft.com/office/drawing/2014/main" id="{891DC65C-8500-8EFC-C381-EF0BF635394F}"/>
              </a:ext>
            </a:extLst>
          </p:cNvPr>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b="6991"/>
          <a:stretch/>
        </p:blipFill>
        <p:spPr bwMode="auto">
          <a:xfrm>
            <a:off x="168694" y="-57785"/>
            <a:ext cx="2409163" cy="745621"/>
          </a:xfrm>
          <a:prstGeom prst="rect">
            <a:avLst/>
          </a:prstGeom>
          <a:noFill/>
          <a:ln>
            <a:noFill/>
          </a:ln>
          <a:extLst>
            <a:ext uri="{53640926-AAD7-44D8-BBD7-CCE9431645EC}">
              <a14:shadowObscured xmlns:a14="http://schemas.microsoft.com/office/drawing/2010/main"/>
            </a:ext>
          </a:extLst>
        </p:spPr>
      </p:pic>
      <p:pic>
        <p:nvPicPr>
          <p:cNvPr id="2" name="Picture 1">
            <a:extLst>
              <a:ext uri="{FF2B5EF4-FFF2-40B4-BE49-F238E27FC236}">
                <a16:creationId xmlns:a16="http://schemas.microsoft.com/office/drawing/2014/main" id="{EF1E905F-33B7-ACE1-E418-5474782B6AA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376597" y="-879200"/>
            <a:ext cx="3736776" cy="2615635"/>
          </a:xfrm>
          <a:prstGeom prst="rect">
            <a:avLst/>
          </a:prstGeom>
          <a:noFill/>
          <a:ln>
            <a:noFill/>
          </a:ln>
        </p:spPr>
      </p:pic>
      <p:sp>
        <p:nvSpPr>
          <p:cNvPr id="6" name="TextBox 5">
            <a:extLst>
              <a:ext uri="{FF2B5EF4-FFF2-40B4-BE49-F238E27FC236}">
                <a16:creationId xmlns:a16="http://schemas.microsoft.com/office/drawing/2014/main" id="{47627F3E-77A4-4D54-608E-F47788F0C7DD}"/>
              </a:ext>
            </a:extLst>
          </p:cNvPr>
          <p:cNvSpPr txBox="1"/>
          <p:nvPr/>
        </p:nvSpPr>
        <p:spPr>
          <a:xfrm>
            <a:off x="2489764" y="98297"/>
            <a:ext cx="7475621" cy="1323439"/>
          </a:xfrm>
          <a:prstGeom prst="rect">
            <a:avLst/>
          </a:prstGeom>
          <a:noFill/>
        </p:spPr>
        <p:txBody>
          <a:bodyPr wrap="square" rtlCol="0">
            <a:spAutoFit/>
          </a:bodyPr>
          <a:lstStyle/>
          <a:p>
            <a:pPr algn="ctr"/>
            <a:r>
              <a:rPr lang="en-US" sz="4000" dirty="0">
                <a:solidFill>
                  <a:schemeClr val="accent5">
                    <a:lumMod val="20000"/>
                    <a:lumOff val="80000"/>
                  </a:schemeClr>
                </a:solidFill>
                <a:latin typeface="Times New Roman" panose="02020603050405020304" pitchFamily="18" charset="0"/>
                <a:cs typeface="Times New Roman" panose="02020603050405020304" pitchFamily="18" charset="0"/>
              </a:rPr>
              <a:t>Background Information</a:t>
            </a:r>
          </a:p>
          <a:p>
            <a:pPr algn="ctr"/>
            <a:r>
              <a:rPr lang="en-US" sz="4000" dirty="0">
                <a:solidFill>
                  <a:schemeClr val="accent5">
                    <a:lumMod val="20000"/>
                    <a:lumOff val="80000"/>
                  </a:schemeClr>
                </a:solidFill>
                <a:latin typeface="Times New Roman" panose="02020603050405020304" pitchFamily="18" charset="0"/>
                <a:cs typeface="Times New Roman" panose="02020603050405020304" pitchFamily="18" charset="0"/>
              </a:rPr>
              <a:t>Characteristics</a:t>
            </a:r>
          </a:p>
        </p:txBody>
      </p:sp>
      <p:sp>
        <p:nvSpPr>
          <p:cNvPr id="7" name="TextBox 6">
            <a:extLst>
              <a:ext uri="{FF2B5EF4-FFF2-40B4-BE49-F238E27FC236}">
                <a16:creationId xmlns:a16="http://schemas.microsoft.com/office/drawing/2014/main" id="{5BB9E374-C574-637E-70D6-FF589FD92172}"/>
              </a:ext>
            </a:extLst>
          </p:cNvPr>
          <p:cNvSpPr txBox="1"/>
          <p:nvPr/>
        </p:nvSpPr>
        <p:spPr>
          <a:xfrm>
            <a:off x="431844" y="2315293"/>
            <a:ext cx="9144000" cy="707886"/>
          </a:xfrm>
          <a:prstGeom prst="rect">
            <a:avLst/>
          </a:prstGeom>
          <a:noFill/>
        </p:spPr>
        <p:txBody>
          <a:bodyPr wrap="square" rtlCol="0">
            <a:spAutoFit/>
          </a:bodyPr>
          <a:lstStyle/>
          <a:p>
            <a:r>
              <a:rPr lang="en-US" sz="40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high guanine and cytosine contents in DNA</a:t>
            </a:r>
            <a:endParaRPr lang="en-US" sz="4000" dirty="0"/>
          </a:p>
        </p:txBody>
      </p:sp>
      <p:sp>
        <p:nvSpPr>
          <p:cNvPr id="10" name="TextBox 9">
            <a:extLst>
              <a:ext uri="{FF2B5EF4-FFF2-40B4-BE49-F238E27FC236}">
                <a16:creationId xmlns:a16="http://schemas.microsoft.com/office/drawing/2014/main" id="{8E3AFDBC-1781-AD53-D8DE-5371BA7C336A}"/>
              </a:ext>
            </a:extLst>
          </p:cNvPr>
          <p:cNvSpPr txBox="1"/>
          <p:nvPr/>
        </p:nvSpPr>
        <p:spPr>
          <a:xfrm>
            <a:off x="431844" y="2844956"/>
            <a:ext cx="10942009" cy="523220"/>
          </a:xfrm>
          <a:prstGeom prst="rect">
            <a:avLst/>
          </a:prstGeom>
          <a:noFill/>
        </p:spPr>
        <p:txBody>
          <a:bodyPr wrap="square" rtlCol="0">
            <a:spAutoFit/>
          </a:bodyPr>
          <a:lstStyle/>
          <a:p>
            <a:r>
              <a:rPr lang="en-US" sz="2800" dirty="0">
                <a:solidFill>
                  <a:schemeClr val="accent5">
                    <a:lumMod val="20000"/>
                    <a:lumOff val="80000"/>
                  </a:schemeClr>
                </a:solidFill>
                <a:effectLst/>
                <a:latin typeface="Times New Roman" panose="02020603050405020304" pitchFamily="18" charset="0"/>
                <a:ea typeface="Calibri" panose="020F0502020204030204" pitchFamily="34" charset="0"/>
                <a:cs typeface="Times New Roman" panose="02020603050405020304" pitchFamily="18" charset="0"/>
              </a:rPr>
              <a:t>include some of the most common soil, freshwater, and marine type</a:t>
            </a:r>
            <a:endParaRPr lang="en-US" sz="2800" dirty="0">
              <a:solidFill>
                <a:schemeClr val="accent5">
                  <a:lumMod val="20000"/>
                  <a:lumOff val="80000"/>
                </a:schemeClr>
              </a:solidFill>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EDEEC7B7-DA4A-F02E-130A-AF76231D0386}"/>
              </a:ext>
            </a:extLst>
          </p:cNvPr>
          <p:cNvSpPr txBox="1"/>
          <p:nvPr/>
        </p:nvSpPr>
        <p:spPr>
          <a:xfrm>
            <a:off x="431844" y="3368176"/>
            <a:ext cx="11214724" cy="2862322"/>
          </a:xfrm>
          <a:prstGeom prst="rect">
            <a:avLst/>
          </a:prstGeom>
          <a:noFill/>
        </p:spPr>
        <p:txBody>
          <a:bodyPr wrap="square" rtlCol="0">
            <a:spAutoFit/>
          </a:bodyPr>
          <a:lstStyle/>
          <a:p>
            <a:r>
              <a:rPr lang="en-US" sz="2800" dirty="0">
                <a:solidFill>
                  <a:schemeClr val="accent5">
                    <a:lumMod val="20000"/>
                    <a:lumOff val="80000"/>
                  </a:schemeClr>
                </a:solidFill>
                <a:latin typeface="Times New Roman" panose="02020603050405020304" pitchFamily="18" charset="0"/>
                <a:ea typeface="Calibri" panose="020F0502020204030204" pitchFamily="34" charset="0"/>
                <a:cs typeface="Times New Roman" panose="02020603050405020304" pitchFamily="18" charset="0"/>
              </a:rPr>
              <a:t>P</a:t>
            </a:r>
            <a:r>
              <a:rPr lang="en-US" sz="2800" dirty="0">
                <a:solidFill>
                  <a:schemeClr val="accent5">
                    <a:lumMod val="20000"/>
                    <a:lumOff val="80000"/>
                  </a:schemeClr>
                </a:solidFill>
                <a:effectLst/>
                <a:latin typeface="Times New Roman" panose="02020603050405020304" pitchFamily="18" charset="0"/>
                <a:ea typeface="Calibri" panose="020F0502020204030204" pitchFamily="34" charset="0"/>
                <a:cs typeface="Times New Roman" panose="02020603050405020304" pitchFamily="18" charset="0"/>
              </a:rPr>
              <a:t>lay an important role in decomposition of organic materials, such as cellulose and chitin, thereby playing a vital part in organic matter turnover and carbon cycle, replenishing the supply of nutrients in the soil, and is an important </a:t>
            </a:r>
            <a:r>
              <a:rPr lang="en-US" sz="2800" dirty="0">
                <a:solidFill>
                  <a:schemeClr val="accent5">
                    <a:lumMod val="20000"/>
                    <a:lumOff val="80000"/>
                  </a:schemeClr>
                </a:solidFill>
                <a:latin typeface="Times New Roman" panose="02020603050405020304" pitchFamily="18" charset="0"/>
                <a:cs typeface="Times New Roman" panose="02020603050405020304" pitchFamily="18" charset="0"/>
              </a:rPr>
              <a:t>part of humus formation (</a:t>
            </a:r>
            <a:r>
              <a:rPr lang="en-US" sz="2800" dirty="0" err="1">
                <a:solidFill>
                  <a:schemeClr val="accent5">
                    <a:lumMod val="20000"/>
                    <a:lumOff val="80000"/>
                  </a:schemeClr>
                </a:solidFill>
                <a:latin typeface="Times New Roman" panose="02020603050405020304" pitchFamily="18" charset="0"/>
                <a:cs typeface="Times New Roman" panose="02020603050405020304" pitchFamily="18" charset="0"/>
              </a:rPr>
              <a:t>Anandan</a:t>
            </a:r>
            <a:r>
              <a:rPr lang="en-US" sz="2800" dirty="0">
                <a:solidFill>
                  <a:schemeClr val="accent5">
                    <a:lumMod val="20000"/>
                    <a:lumOff val="80000"/>
                  </a:schemeClr>
                </a:solidFill>
                <a:latin typeface="Times New Roman" panose="02020603050405020304" pitchFamily="18" charset="0"/>
                <a:cs typeface="Times New Roman" panose="02020603050405020304" pitchFamily="18" charset="0"/>
              </a:rPr>
              <a:t>, </a:t>
            </a:r>
            <a:r>
              <a:rPr lang="en-US" sz="2800" dirty="0" err="1">
                <a:solidFill>
                  <a:schemeClr val="accent5">
                    <a:lumMod val="20000"/>
                    <a:lumOff val="80000"/>
                  </a:schemeClr>
                </a:solidFill>
                <a:latin typeface="Times New Roman" panose="02020603050405020304" pitchFamily="18" charset="0"/>
                <a:cs typeface="Times New Roman" panose="02020603050405020304" pitchFamily="18" charset="0"/>
              </a:rPr>
              <a:t>Dharumadurai</a:t>
            </a:r>
            <a:r>
              <a:rPr lang="en-US" sz="2800" dirty="0">
                <a:solidFill>
                  <a:schemeClr val="accent5">
                    <a:lumMod val="20000"/>
                    <a:lumOff val="80000"/>
                  </a:schemeClr>
                </a:solidFill>
                <a:latin typeface="Times New Roman" panose="02020603050405020304" pitchFamily="18" charset="0"/>
                <a:cs typeface="Times New Roman" panose="02020603050405020304" pitchFamily="18" charset="0"/>
              </a:rPr>
              <a:t> and </a:t>
            </a:r>
            <a:r>
              <a:rPr lang="en-US" sz="2800" dirty="0" err="1">
                <a:solidFill>
                  <a:schemeClr val="accent5">
                    <a:lumMod val="20000"/>
                    <a:lumOff val="80000"/>
                  </a:schemeClr>
                </a:solidFill>
                <a:latin typeface="Times New Roman" panose="02020603050405020304" pitchFamily="18" charset="0"/>
                <a:cs typeface="Times New Roman" panose="02020603050405020304" pitchFamily="18" charset="0"/>
              </a:rPr>
              <a:t>Manogaran</a:t>
            </a:r>
            <a:r>
              <a:rPr lang="en-US" sz="2800" dirty="0">
                <a:solidFill>
                  <a:schemeClr val="accent5">
                    <a:lumMod val="20000"/>
                    <a:lumOff val="80000"/>
                  </a:schemeClr>
                </a:solidFill>
                <a:latin typeface="Times New Roman" panose="02020603050405020304" pitchFamily="18" charset="0"/>
                <a:cs typeface="Times New Roman" panose="02020603050405020304" pitchFamily="18" charset="0"/>
              </a:rPr>
              <a:t>, 2016).</a:t>
            </a:r>
          </a:p>
          <a:p>
            <a:endParaRPr lang="en-US" sz="4000" dirty="0">
              <a:solidFill>
                <a:schemeClr val="accent5">
                  <a:lumMod val="20000"/>
                  <a:lumOff val="8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68233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072FACF-8F16-CFD6-6893-4B8C6D45B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flipH="1">
            <a:off x="2650335" y="-2683666"/>
            <a:ext cx="6891330" cy="12192002"/>
          </a:xfrm>
          <a:prstGeom prst="rect">
            <a:avLst/>
          </a:prstGeom>
        </p:spPr>
      </p:pic>
      <p:sp>
        <p:nvSpPr>
          <p:cNvPr id="3" name="Subtitle 2">
            <a:extLst>
              <a:ext uri="{FF2B5EF4-FFF2-40B4-BE49-F238E27FC236}">
                <a16:creationId xmlns:a16="http://schemas.microsoft.com/office/drawing/2014/main" id="{43405931-F589-2690-6660-236046961673}"/>
              </a:ext>
            </a:extLst>
          </p:cNvPr>
          <p:cNvSpPr>
            <a:spLocks noGrp="1"/>
          </p:cNvSpPr>
          <p:nvPr>
            <p:ph type="subTitle" idx="1"/>
          </p:nvPr>
        </p:nvSpPr>
        <p:spPr/>
        <p:txBody>
          <a:bodyPr/>
          <a:lstStyle/>
          <a:p>
            <a:r>
              <a:rPr lang="en-US" dirty="0"/>
              <a:t>  </a:t>
            </a:r>
          </a:p>
        </p:txBody>
      </p:sp>
      <p:sp>
        <p:nvSpPr>
          <p:cNvPr id="5" name="Text Box 24">
            <a:extLst>
              <a:ext uri="{FF2B5EF4-FFF2-40B4-BE49-F238E27FC236}">
                <a16:creationId xmlns:a16="http://schemas.microsoft.com/office/drawing/2014/main" id="{BCE39613-4A88-339C-7528-4B6DB3D4D25A}"/>
              </a:ext>
            </a:extLst>
          </p:cNvPr>
          <p:cNvSpPr txBox="1">
            <a:spLocks noGrp="1"/>
          </p:cNvSpPr>
          <p:nvPr>
            <p:ph type="ctrTitle"/>
          </p:nvPr>
        </p:nvSpPr>
        <p:spPr>
          <a:xfrm>
            <a:off x="-1" y="727077"/>
            <a:ext cx="12047622" cy="5336839"/>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07000"/>
              </a:lnSpc>
              <a:spcAft>
                <a:spcPts val="800"/>
              </a:spcAft>
            </a:pP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baseline="30000" dirty="0">
                <a:solidFill>
                  <a:schemeClr val="accent5">
                    <a:lumMod val="20000"/>
                    <a:lumOff val="80000"/>
                  </a:schemeClr>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baseline="30000" dirty="0">
                <a:solidFill>
                  <a:schemeClr val="accent5">
                    <a:lumMod val="20000"/>
                    <a:lumOff val="80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dirty="0">
                <a:solidFill>
                  <a:schemeClr val="accent5">
                    <a:lumMod val="20000"/>
                    <a:lumOff val="80000"/>
                  </a:schemeClr>
                </a:solidFill>
                <a:latin typeface="Times New Roman" panose="02020603050405020304" pitchFamily="18" charset="0"/>
                <a:cs typeface="Times New Roman" panose="02020603050405020304" pitchFamily="18" charset="0"/>
              </a:rPr>
              <a:t>Th</a:t>
            </a:r>
            <a:r>
              <a:rPr lang="en-US" sz="3200" dirty="0">
                <a:solidFill>
                  <a:schemeClr val="accent5">
                    <a:lumMod val="20000"/>
                    <a:lumOff val="80000"/>
                  </a:schemeClr>
                </a:solidFill>
                <a:effectLst/>
                <a:latin typeface="Times New Roman" panose="02020603050405020304" pitchFamily="18" charset="0"/>
                <a:ea typeface="Calibri" panose="020F0502020204030204" pitchFamily="34" charset="0"/>
                <a:cs typeface="Times New Roman" panose="02020603050405020304" pitchFamily="18" charset="0"/>
              </a:rPr>
              <a:t>e actinobacteria might face a little to none affection during their presence in microgravity, which will prove that bacteria in general are ideal organisms for transportation through space, making them reliable for space exploration and experiments</a:t>
            </a:r>
            <a:br>
              <a:rPr lang="en-US" sz="3200" dirty="0">
                <a:solidFill>
                  <a:schemeClr val="accent5">
                    <a:lumMod val="20000"/>
                    <a:lumOff val="80000"/>
                  </a:schemeClr>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dirty="0">
                <a:solidFill>
                  <a:schemeClr val="accent5">
                    <a:lumMod val="20000"/>
                    <a:lumOff val="80000"/>
                  </a:schemeClr>
                </a:solidFill>
                <a:latin typeface="Times New Roman" panose="02020603050405020304" pitchFamily="18" charset="0"/>
                <a:cs typeface="Times New Roman" panose="02020603050405020304" pitchFamily="18" charset="0"/>
              </a:rPr>
            </a:br>
            <a:r>
              <a:rPr lang="en-US" sz="3200" dirty="0">
                <a:solidFill>
                  <a:schemeClr val="accent5">
                    <a:lumMod val="20000"/>
                    <a:lumOff val="80000"/>
                  </a:schemeClr>
                </a:solidFill>
                <a:latin typeface="Times New Roman" panose="02020603050405020304" pitchFamily="18" charset="0"/>
                <a:cs typeface="Times New Roman" panose="02020603050405020304" pitchFamily="18" charset="0"/>
              </a:rPr>
              <a:t>The researcher’s hypothesis is that the microgravity will have no effect on the viscosity of the liquid agar and actinobacteria.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3200" baseline="30000" dirty="0">
                <a:solidFill>
                  <a:schemeClr val="accent5">
                    <a:lumMod val="20000"/>
                    <a:lumOff val="80000"/>
                  </a:schemeClr>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br>
              <a:rPr lang="en-US" sz="1200" b="1"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200" b="1"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200" b="1"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descr="EGU General Assembly 2023 | Copernicus">
            <a:extLst>
              <a:ext uri="{FF2B5EF4-FFF2-40B4-BE49-F238E27FC236}">
                <a16:creationId xmlns:a16="http://schemas.microsoft.com/office/drawing/2014/main" id="{891DC65C-8500-8EFC-C381-EF0BF635394F}"/>
              </a:ext>
            </a:extLst>
          </p:cNvPr>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b="6991"/>
          <a:stretch/>
        </p:blipFill>
        <p:spPr bwMode="auto">
          <a:xfrm>
            <a:off x="168694" y="-57785"/>
            <a:ext cx="2409163" cy="745621"/>
          </a:xfrm>
          <a:prstGeom prst="rect">
            <a:avLst/>
          </a:prstGeom>
          <a:noFill/>
          <a:ln>
            <a:noFill/>
          </a:ln>
          <a:extLst>
            <a:ext uri="{53640926-AAD7-44D8-BBD7-CCE9431645EC}">
              <a14:shadowObscured xmlns:a14="http://schemas.microsoft.com/office/drawing/2010/main"/>
            </a:ext>
          </a:extLst>
        </p:spPr>
      </p:pic>
      <p:pic>
        <p:nvPicPr>
          <p:cNvPr id="2" name="Picture 1">
            <a:extLst>
              <a:ext uri="{FF2B5EF4-FFF2-40B4-BE49-F238E27FC236}">
                <a16:creationId xmlns:a16="http://schemas.microsoft.com/office/drawing/2014/main" id="{EF1E905F-33B7-ACE1-E418-5474782B6AA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376597" y="-879200"/>
            <a:ext cx="3736776" cy="2615635"/>
          </a:xfrm>
          <a:prstGeom prst="rect">
            <a:avLst/>
          </a:prstGeom>
          <a:noFill/>
          <a:ln>
            <a:noFill/>
          </a:ln>
        </p:spPr>
      </p:pic>
      <p:sp>
        <p:nvSpPr>
          <p:cNvPr id="10" name="TextBox 9">
            <a:extLst>
              <a:ext uri="{FF2B5EF4-FFF2-40B4-BE49-F238E27FC236}">
                <a16:creationId xmlns:a16="http://schemas.microsoft.com/office/drawing/2014/main" id="{82A5A444-CAFA-CF8D-9CA4-6717FFD8A461}"/>
              </a:ext>
            </a:extLst>
          </p:cNvPr>
          <p:cNvSpPr txBox="1"/>
          <p:nvPr/>
        </p:nvSpPr>
        <p:spPr>
          <a:xfrm>
            <a:off x="4828673" y="312188"/>
            <a:ext cx="5839327" cy="1077218"/>
          </a:xfrm>
          <a:prstGeom prst="rect">
            <a:avLst/>
          </a:prstGeom>
          <a:noFill/>
        </p:spPr>
        <p:txBody>
          <a:bodyPr wrap="square" rtlCol="0">
            <a:spAutoFit/>
          </a:bodyPr>
          <a:lstStyle/>
          <a:p>
            <a:r>
              <a:rPr lang="en-US" sz="3200" b="1" dirty="0">
                <a:solidFill>
                  <a:schemeClr val="accent5">
                    <a:lumMod val="20000"/>
                    <a:lumOff val="80000"/>
                  </a:schemeClr>
                </a:solidFill>
                <a:latin typeface="Times New Roman" panose="02020603050405020304" pitchFamily="18" charset="0"/>
                <a:cs typeface="Times New Roman" panose="02020603050405020304" pitchFamily="18" charset="0"/>
              </a:rPr>
              <a:t>Experiment</a:t>
            </a:r>
          </a:p>
          <a:p>
            <a:r>
              <a:rPr lang="en-US" sz="3200" b="1" dirty="0">
                <a:solidFill>
                  <a:schemeClr val="accent5">
                    <a:lumMod val="20000"/>
                    <a:lumOff val="80000"/>
                  </a:schemeClr>
                </a:solidFill>
                <a:latin typeface="Times New Roman" panose="02020603050405020304" pitchFamily="18" charset="0"/>
                <a:cs typeface="Times New Roman" panose="02020603050405020304" pitchFamily="18" charset="0"/>
              </a:rPr>
              <a:t> Hypothesis </a:t>
            </a:r>
          </a:p>
        </p:txBody>
      </p:sp>
    </p:spTree>
    <p:extLst>
      <p:ext uri="{BB962C8B-B14F-4D97-AF65-F5344CB8AC3E}">
        <p14:creationId xmlns:p14="http://schemas.microsoft.com/office/powerpoint/2010/main" val="11780111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072FACF-8F16-CFD6-6893-4B8C6D45B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flipH="1">
            <a:off x="2650335" y="-2683666"/>
            <a:ext cx="6891330" cy="12192002"/>
          </a:xfrm>
          <a:prstGeom prst="rect">
            <a:avLst/>
          </a:prstGeom>
        </p:spPr>
      </p:pic>
      <p:sp>
        <p:nvSpPr>
          <p:cNvPr id="3" name="Subtitle 2">
            <a:extLst>
              <a:ext uri="{FF2B5EF4-FFF2-40B4-BE49-F238E27FC236}">
                <a16:creationId xmlns:a16="http://schemas.microsoft.com/office/drawing/2014/main" id="{43405931-F589-2690-6660-236046961673}"/>
              </a:ext>
            </a:extLst>
          </p:cNvPr>
          <p:cNvSpPr>
            <a:spLocks noGrp="1"/>
          </p:cNvSpPr>
          <p:nvPr>
            <p:ph type="subTitle" idx="1"/>
          </p:nvPr>
        </p:nvSpPr>
        <p:spPr/>
        <p:txBody>
          <a:bodyPr/>
          <a:lstStyle/>
          <a:p>
            <a:r>
              <a:rPr lang="en-US" dirty="0"/>
              <a:t>  </a:t>
            </a:r>
          </a:p>
        </p:txBody>
      </p:sp>
      <p:sp>
        <p:nvSpPr>
          <p:cNvPr id="5" name="Text Box 24">
            <a:extLst>
              <a:ext uri="{FF2B5EF4-FFF2-40B4-BE49-F238E27FC236}">
                <a16:creationId xmlns:a16="http://schemas.microsoft.com/office/drawing/2014/main" id="{BCE39613-4A88-339C-7528-4B6DB3D4D25A}"/>
              </a:ext>
            </a:extLst>
          </p:cNvPr>
          <p:cNvSpPr txBox="1">
            <a:spLocks noGrp="1"/>
          </p:cNvSpPr>
          <p:nvPr>
            <p:ph type="ctrTitle"/>
          </p:nvPr>
        </p:nvSpPr>
        <p:spPr>
          <a:xfrm>
            <a:off x="431844" y="1070995"/>
            <a:ext cx="11591462" cy="540384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br>
              <a:rPr lang="en-US" sz="1200" b="1"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200" b="1"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200" b="1"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descr="EGU General Assembly 2023 | Copernicus">
            <a:extLst>
              <a:ext uri="{FF2B5EF4-FFF2-40B4-BE49-F238E27FC236}">
                <a16:creationId xmlns:a16="http://schemas.microsoft.com/office/drawing/2014/main" id="{891DC65C-8500-8EFC-C381-EF0BF635394F}"/>
              </a:ext>
            </a:extLst>
          </p:cNvPr>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b="6991"/>
          <a:stretch/>
        </p:blipFill>
        <p:spPr bwMode="auto">
          <a:xfrm>
            <a:off x="168694" y="-57785"/>
            <a:ext cx="2409163" cy="745621"/>
          </a:xfrm>
          <a:prstGeom prst="rect">
            <a:avLst/>
          </a:prstGeom>
          <a:noFill/>
          <a:ln>
            <a:noFill/>
          </a:ln>
          <a:extLst>
            <a:ext uri="{53640926-AAD7-44D8-BBD7-CCE9431645EC}">
              <a14:shadowObscured xmlns:a14="http://schemas.microsoft.com/office/drawing/2010/main"/>
            </a:ext>
          </a:extLst>
        </p:spPr>
      </p:pic>
      <p:pic>
        <p:nvPicPr>
          <p:cNvPr id="2" name="Picture 1">
            <a:extLst>
              <a:ext uri="{FF2B5EF4-FFF2-40B4-BE49-F238E27FC236}">
                <a16:creationId xmlns:a16="http://schemas.microsoft.com/office/drawing/2014/main" id="{EF1E905F-33B7-ACE1-E418-5474782B6AA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376597" y="-879200"/>
            <a:ext cx="3736776" cy="2615635"/>
          </a:xfrm>
          <a:prstGeom prst="rect">
            <a:avLst/>
          </a:prstGeom>
          <a:noFill/>
          <a:ln>
            <a:noFill/>
          </a:ln>
        </p:spPr>
      </p:pic>
      <p:sp>
        <p:nvSpPr>
          <p:cNvPr id="6" name="TextBox 5">
            <a:extLst>
              <a:ext uri="{FF2B5EF4-FFF2-40B4-BE49-F238E27FC236}">
                <a16:creationId xmlns:a16="http://schemas.microsoft.com/office/drawing/2014/main" id="{57C076BA-BA2A-DAD8-B98A-F66969BC70CA}"/>
              </a:ext>
            </a:extLst>
          </p:cNvPr>
          <p:cNvSpPr txBox="1"/>
          <p:nvPr/>
        </p:nvSpPr>
        <p:spPr>
          <a:xfrm>
            <a:off x="5159078" y="313173"/>
            <a:ext cx="4965814" cy="646331"/>
          </a:xfrm>
          <a:prstGeom prst="rect">
            <a:avLst/>
          </a:prstGeom>
          <a:noFill/>
        </p:spPr>
        <p:txBody>
          <a:bodyPr wrap="square" rtlCol="0">
            <a:spAutoFit/>
          </a:bodyPr>
          <a:lstStyle/>
          <a:p>
            <a:r>
              <a:rPr lang="en-US" sz="3600" dirty="0">
                <a:solidFill>
                  <a:schemeClr val="accent5">
                    <a:lumMod val="20000"/>
                    <a:lumOff val="80000"/>
                  </a:schemeClr>
                </a:solidFill>
                <a:latin typeface="Times New Roman" panose="02020603050405020304" pitchFamily="18" charset="0"/>
                <a:cs typeface="Times New Roman" panose="02020603050405020304" pitchFamily="18" charset="0"/>
              </a:rPr>
              <a:t>Variables</a:t>
            </a:r>
          </a:p>
        </p:txBody>
      </p:sp>
      <p:sp>
        <p:nvSpPr>
          <p:cNvPr id="7" name="TextBox 6">
            <a:extLst>
              <a:ext uri="{FF2B5EF4-FFF2-40B4-BE49-F238E27FC236}">
                <a16:creationId xmlns:a16="http://schemas.microsoft.com/office/drawing/2014/main" id="{06A0D4B2-5A27-201D-2AFC-4DC87A88FF8E}"/>
              </a:ext>
            </a:extLst>
          </p:cNvPr>
          <p:cNvSpPr txBox="1"/>
          <p:nvPr/>
        </p:nvSpPr>
        <p:spPr>
          <a:xfrm>
            <a:off x="431844" y="1070995"/>
            <a:ext cx="10460745" cy="5960606"/>
          </a:xfrm>
          <a:prstGeom prst="rect">
            <a:avLst/>
          </a:prstGeom>
          <a:noFill/>
        </p:spPr>
        <p:txBody>
          <a:bodyPr wrap="square" rtlCol="0">
            <a:spAutoFit/>
          </a:bodyPr>
          <a:lstStyle/>
          <a:p>
            <a:r>
              <a:rPr lang="en-US" sz="1600" b="1" dirty="0">
                <a:solidFill>
                  <a:schemeClr val="accent5">
                    <a:lumMod val="20000"/>
                    <a:lumOff val="80000"/>
                  </a:schemeClr>
                </a:solidFill>
                <a:latin typeface="Times New Roman" panose="02020603050405020304" pitchFamily="18" charset="0"/>
                <a:cs typeface="Times New Roman" panose="02020603050405020304" pitchFamily="18" charset="0"/>
              </a:rPr>
              <a:t>Independent Variables </a:t>
            </a:r>
          </a:p>
          <a:p>
            <a:r>
              <a:rPr lang="en-US" sz="1600" dirty="0">
                <a:solidFill>
                  <a:schemeClr val="accent5">
                    <a:lumMod val="20000"/>
                    <a:lumOff val="80000"/>
                  </a:schemeClr>
                </a:solidFill>
                <a:latin typeface="Times New Roman" panose="02020603050405020304" pitchFamily="18" charset="0"/>
                <a:cs typeface="Times New Roman" panose="02020603050405020304" pitchFamily="18" charset="0"/>
              </a:rPr>
              <a:t>-Gravity </a:t>
            </a:r>
          </a:p>
          <a:p>
            <a:r>
              <a:rPr lang="en-US" sz="1600" dirty="0">
                <a:solidFill>
                  <a:schemeClr val="accent5">
                    <a:lumMod val="20000"/>
                    <a:lumOff val="80000"/>
                  </a:schemeClr>
                </a:solidFill>
                <a:latin typeface="Times New Roman" panose="02020603050405020304" pitchFamily="18" charset="0"/>
                <a:cs typeface="Times New Roman" panose="02020603050405020304" pitchFamily="18" charset="0"/>
              </a:rPr>
              <a:t>-Radiation </a:t>
            </a:r>
          </a:p>
          <a:p>
            <a:endParaRPr lang="en-US" sz="1600" b="1" dirty="0">
              <a:solidFill>
                <a:schemeClr val="accent5">
                  <a:lumMod val="20000"/>
                  <a:lumOff val="80000"/>
                </a:schemeClr>
              </a:solidFill>
              <a:latin typeface="Times New Roman" panose="02020603050405020304" pitchFamily="18" charset="0"/>
              <a:cs typeface="Times New Roman" panose="02020603050405020304" pitchFamily="18" charset="0"/>
            </a:endParaRPr>
          </a:p>
          <a:p>
            <a:r>
              <a:rPr lang="en-US" sz="1600" b="1" dirty="0">
                <a:solidFill>
                  <a:schemeClr val="accent5">
                    <a:lumMod val="20000"/>
                    <a:lumOff val="80000"/>
                  </a:schemeClr>
                </a:solidFill>
                <a:latin typeface="Times New Roman" panose="02020603050405020304" pitchFamily="18" charset="0"/>
                <a:cs typeface="Times New Roman" panose="02020603050405020304" pitchFamily="18" charset="0"/>
              </a:rPr>
              <a:t>Dependent Variables</a:t>
            </a:r>
          </a:p>
          <a:p>
            <a:pPr>
              <a:spcAft>
                <a:spcPts val="800"/>
              </a:spcAft>
            </a:pPr>
            <a:r>
              <a:rPr lang="en-US" sz="1600" dirty="0">
                <a:solidFill>
                  <a:schemeClr val="accent5">
                    <a:lumMod val="20000"/>
                    <a:lumOff val="80000"/>
                  </a:schemeClr>
                </a:solidFill>
                <a:latin typeface="Times New Roman" panose="02020603050405020304" pitchFamily="18" charset="0"/>
                <a:cs typeface="Times New Roman" panose="02020603050405020304" pitchFamily="18" charset="0"/>
              </a:rPr>
              <a:t>-Rate of development and behavior change of actinobacteria in microgravity.</a:t>
            </a:r>
          </a:p>
          <a:p>
            <a:pPr>
              <a:spcAft>
                <a:spcPts val="800"/>
              </a:spcAft>
            </a:pPr>
            <a:r>
              <a:rPr lang="en-US" sz="1600" dirty="0">
                <a:solidFill>
                  <a:schemeClr val="accent5">
                    <a:lumMod val="20000"/>
                    <a:lumOff val="80000"/>
                  </a:schemeClr>
                </a:solidFill>
                <a:latin typeface="Times New Roman" panose="02020603050405020304" pitchFamily="18" charset="0"/>
                <a:cs typeface="Times New Roman" panose="02020603050405020304" pitchFamily="18" charset="0"/>
              </a:rPr>
              <a:t>-Antibiotics production </a:t>
            </a:r>
          </a:p>
          <a:p>
            <a:pPr>
              <a:spcAft>
                <a:spcPts val="800"/>
              </a:spcAft>
            </a:pPr>
            <a:endParaRPr lang="en-US" sz="1600" dirty="0">
              <a:solidFill>
                <a:schemeClr val="accent5">
                  <a:lumMod val="20000"/>
                  <a:lumOff val="80000"/>
                </a:schemeClr>
              </a:solidFill>
              <a:latin typeface="Times New Roman" panose="02020603050405020304" pitchFamily="18" charset="0"/>
              <a:cs typeface="Times New Roman" panose="02020603050405020304" pitchFamily="18" charset="0"/>
            </a:endParaRPr>
          </a:p>
          <a:p>
            <a:pPr algn="just">
              <a:spcAft>
                <a:spcPts val="800"/>
              </a:spcAft>
            </a:pPr>
            <a:r>
              <a:rPr lang="en-US" sz="1600" b="1" dirty="0">
                <a:solidFill>
                  <a:schemeClr val="accent5">
                    <a:lumMod val="20000"/>
                    <a:lumOff val="80000"/>
                  </a:schemeClr>
                </a:solidFill>
                <a:latin typeface="Times New Roman" panose="02020603050405020304" pitchFamily="18" charset="0"/>
                <a:cs typeface="Times New Roman" panose="02020603050405020304" pitchFamily="18" charset="0"/>
              </a:rPr>
              <a:t>Controlled Variables (Constant)</a:t>
            </a:r>
          </a:p>
          <a:p>
            <a:pPr lvl="0" algn="just">
              <a:spcAft>
                <a:spcPts val="800"/>
              </a:spcAft>
            </a:pPr>
            <a:r>
              <a:rPr lang="en-US" sz="1600" dirty="0">
                <a:solidFill>
                  <a:schemeClr val="accent5">
                    <a:lumMod val="20000"/>
                    <a:lumOff val="80000"/>
                  </a:schemeClr>
                </a:solidFill>
                <a:latin typeface="Times New Roman" panose="02020603050405020304" pitchFamily="18" charset="0"/>
                <a:cs typeface="Times New Roman" panose="02020603050405020304" pitchFamily="18" charset="0"/>
              </a:rPr>
              <a:t>The Substance of Actinobacteria which will not be mixed with any other substance and will not be transferred to any other than the controlled environment </a:t>
            </a:r>
          </a:p>
          <a:p>
            <a:pPr lvl="0" algn="just">
              <a:spcAft>
                <a:spcPts val="800"/>
              </a:spcAft>
            </a:pPr>
            <a:endParaRPr lang="en-US" sz="1600" dirty="0">
              <a:solidFill>
                <a:schemeClr val="accent5">
                  <a:lumMod val="20000"/>
                  <a:lumOff val="80000"/>
                </a:schemeClr>
              </a:solidFill>
              <a:latin typeface="Times New Roman" panose="02020603050405020304" pitchFamily="18" charset="0"/>
              <a:cs typeface="Times New Roman" panose="02020603050405020304" pitchFamily="18" charset="0"/>
            </a:endParaRPr>
          </a:p>
          <a:p>
            <a:pPr algn="just">
              <a:spcAft>
                <a:spcPts val="800"/>
              </a:spcAft>
            </a:pPr>
            <a:r>
              <a:rPr lang="en-US" sz="1600" b="1" dirty="0">
                <a:solidFill>
                  <a:schemeClr val="accent5">
                    <a:lumMod val="20000"/>
                    <a:lumOff val="80000"/>
                  </a:schemeClr>
                </a:solidFill>
                <a:latin typeface="Times New Roman" panose="02020603050405020304" pitchFamily="18" charset="0"/>
                <a:cs typeface="Times New Roman" panose="02020603050405020304" pitchFamily="18" charset="0"/>
              </a:rPr>
              <a:t>Control of Variables</a:t>
            </a:r>
          </a:p>
          <a:p>
            <a:pPr algn="just">
              <a:spcAft>
                <a:spcPts val="800"/>
              </a:spcAft>
            </a:pPr>
            <a:r>
              <a:rPr lang="en-US" sz="1600" b="1" dirty="0">
                <a:solidFill>
                  <a:schemeClr val="accent5">
                    <a:lumMod val="20000"/>
                    <a:lumOff val="80000"/>
                  </a:schemeClr>
                </a:solidFill>
                <a:latin typeface="Times New Roman" panose="02020603050405020304" pitchFamily="18" charset="0"/>
                <a:cs typeface="Times New Roman" panose="02020603050405020304" pitchFamily="18" charset="0"/>
              </a:rPr>
              <a:t>-</a:t>
            </a:r>
            <a:r>
              <a:rPr lang="en-US" sz="1600" dirty="0">
                <a:solidFill>
                  <a:schemeClr val="accent5">
                    <a:lumMod val="20000"/>
                    <a:lumOff val="80000"/>
                  </a:schemeClr>
                </a:solidFill>
                <a:latin typeface="Times New Roman" panose="02020603050405020304" pitchFamily="18" charset="0"/>
                <a:cs typeface="Times New Roman" panose="02020603050405020304" pitchFamily="18" charset="0"/>
              </a:rPr>
              <a:t>Temperature</a:t>
            </a:r>
          </a:p>
          <a:p>
            <a:pPr algn="just">
              <a:spcAft>
                <a:spcPts val="800"/>
              </a:spcAft>
            </a:pPr>
            <a:r>
              <a:rPr lang="en-US" sz="1600" dirty="0">
                <a:solidFill>
                  <a:schemeClr val="accent5">
                    <a:lumMod val="20000"/>
                    <a:lumOff val="80000"/>
                  </a:schemeClr>
                </a:solidFill>
                <a:latin typeface="Times New Roman" panose="02020603050405020304" pitchFamily="18" charset="0"/>
                <a:cs typeface="Times New Roman" panose="02020603050405020304" pitchFamily="18" charset="0"/>
              </a:rPr>
              <a:t>-Volume of Substances</a:t>
            </a:r>
          </a:p>
          <a:p>
            <a:pPr algn="just">
              <a:spcAft>
                <a:spcPts val="800"/>
              </a:spcAft>
            </a:pPr>
            <a:r>
              <a:rPr lang="en-US" sz="1600" dirty="0">
                <a:solidFill>
                  <a:schemeClr val="accent5">
                    <a:lumMod val="20000"/>
                    <a:lumOff val="80000"/>
                  </a:schemeClr>
                </a:solidFill>
                <a:latin typeface="Times New Roman" panose="02020603050405020304" pitchFamily="18" charset="0"/>
                <a:cs typeface="Times New Roman" panose="02020603050405020304" pitchFamily="18" charset="0"/>
              </a:rPr>
              <a:t>-Volume of Substances mixed (Actinobacteria substance/Antibiotic Substance)</a:t>
            </a:r>
          </a:p>
          <a:p>
            <a:pPr>
              <a:spcAft>
                <a:spcPts val="800"/>
              </a:spcAft>
            </a:pPr>
            <a:endParaRPr lang="en-US" sz="1600" dirty="0">
              <a:solidFill>
                <a:schemeClr val="accent5">
                  <a:lumMod val="20000"/>
                  <a:lumOff val="80000"/>
                </a:schemeClr>
              </a:solidFill>
              <a:latin typeface="Times New Roman" panose="02020603050405020304" pitchFamily="18" charset="0"/>
              <a:cs typeface="Times New Roman" panose="02020603050405020304" pitchFamily="18" charset="0"/>
            </a:endParaRPr>
          </a:p>
          <a:p>
            <a:endParaRPr lang="en-US" sz="3600" dirty="0">
              <a:solidFill>
                <a:schemeClr val="accent5">
                  <a:lumMod val="20000"/>
                  <a:lumOff val="8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44132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072FACF-8F16-CFD6-6893-4B8C6D45B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flipH="1">
            <a:off x="2650335" y="-2683666"/>
            <a:ext cx="6891330" cy="12192002"/>
          </a:xfrm>
          <a:prstGeom prst="rect">
            <a:avLst/>
          </a:prstGeom>
        </p:spPr>
      </p:pic>
      <p:sp>
        <p:nvSpPr>
          <p:cNvPr id="3" name="Subtitle 2">
            <a:extLst>
              <a:ext uri="{FF2B5EF4-FFF2-40B4-BE49-F238E27FC236}">
                <a16:creationId xmlns:a16="http://schemas.microsoft.com/office/drawing/2014/main" id="{43405931-F589-2690-6660-236046961673}"/>
              </a:ext>
            </a:extLst>
          </p:cNvPr>
          <p:cNvSpPr>
            <a:spLocks noGrp="1"/>
          </p:cNvSpPr>
          <p:nvPr>
            <p:ph type="subTitle" idx="1"/>
          </p:nvPr>
        </p:nvSpPr>
        <p:spPr/>
        <p:txBody>
          <a:bodyPr/>
          <a:lstStyle/>
          <a:p>
            <a:r>
              <a:rPr lang="en-US" dirty="0"/>
              <a:t>  </a:t>
            </a:r>
          </a:p>
        </p:txBody>
      </p:sp>
      <p:sp>
        <p:nvSpPr>
          <p:cNvPr id="5" name="Text Box 24">
            <a:extLst>
              <a:ext uri="{FF2B5EF4-FFF2-40B4-BE49-F238E27FC236}">
                <a16:creationId xmlns:a16="http://schemas.microsoft.com/office/drawing/2014/main" id="{BCE39613-4A88-339C-7528-4B6DB3D4D25A}"/>
              </a:ext>
            </a:extLst>
          </p:cNvPr>
          <p:cNvSpPr txBox="1">
            <a:spLocks noGrp="1"/>
          </p:cNvSpPr>
          <p:nvPr>
            <p:ph type="ctrTitle"/>
          </p:nvPr>
        </p:nvSpPr>
        <p:spPr>
          <a:xfrm>
            <a:off x="431844" y="764891"/>
            <a:ext cx="11591462" cy="540384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ct val="107000"/>
              </a:lnSpc>
              <a:spcAft>
                <a:spcPts val="800"/>
              </a:spcAft>
            </a:pPr>
            <a:br>
              <a:rPr lang="en-US" sz="32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Category 1: Earth Apparatus which will be used for the experimentation required before and after the launch in order to compare the substances before and after exposure to microgravity.</a:t>
            </a:r>
            <a:br>
              <a:rPr lang="en-US" sz="32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	Substance of Actinobacteria</a:t>
            </a:r>
            <a:br>
              <a:rPr lang="en-US" sz="32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	Casein Agar</a:t>
            </a:r>
            <a:br>
              <a:rPr lang="en-US" sz="32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	Microscope</a:t>
            </a:r>
            <a:br>
              <a:rPr lang="en-US" sz="32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	Pipettes</a:t>
            </a:r>
            <a:br>
              <a:rPr lang="en-US" sz="32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	Beaker 100ml</a:t>
            </a:r>
            <a:br>
              <a:rPr lang="en-US" sz="32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	Gloves</a:t>
            </a:r>
            <a:br>
              <a:rPr lang="en-US" sz="32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	Goggles</a:t>
            </a:r>
            <a:br>
              <a:rPr lang="en-US" sz="32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	Cotton tipped swabs </a:t>
            </a:r>
            <a:br>
              <a:rPr lang="en-US" sz="32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Category 2: Space Apparatus, which will be necessary for the activation, mixture and storage of the substances in Space.</a:t>
            </a:r>
            <a:br>
              <a:rPr lang="en-US" sz="32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	MixStix tubes (and their associated materials)</a:t>
            </a:r>
            <a:br>
              <a:rPr lang="en-US" sz="32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32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	Substance of Actinobacteria</a:t>
            </a:r>
            <a:br>
              <a:rPr lang="en-US" sz="32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32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br>
              <a:rPr lang="en-US" sz="1200" b="1"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200" b="1"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200" b="1"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descr="EGU General Assembly 2023 | Copernicus">
            <a:extLst>
              <a:ext uri="{FF2B5EF4-FFF2-40B4-BE49-F238E27FC236}">
                <a16:creationId xmlns:a16="http://schemas.microsoft.com/office/drawing/2014/main" id="{891DC65C-8500-8EFC-C381-EF0BF635394F}"/>
              </a:ext>
            </a:extLst>
          </p:cNvPr>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b="6991"/>
          <a:stretch/>
        </p:blipFill>
        <p:spPr bwMode="auto">
          <a:xfrm>
            <a:off x="168694" y="-57785"/>
            <a:ext cx="2409163" cy="745621"/>
          </a:xfrm>
          <a:prstGeom prst="rect">
            <a:avLst/>
          </a:prstGeom>
          <a:noFill/>
          <a:ln>
            <a:noFill/>
          </a:ln>
          <a:extLst>
            <a:ext uri="{53640926-AAD7-44D8-BBD7-CCE9431645EC}">
              <a14:shadowObscured xmlns:a14="http://schemas.microsoft.com/office/drawing/2010/main"/>
            </a:ext>
          </a:extLst>
        </p:spPr>
      </p:pic>
      <p:pic>
        <p:nvPicPr>
          <p:cNvPr id="2" name="Picture 1">
            <a:extLst>
              <a:ext uri="{FF2B5EF4-FFF2-40B4-BE49-F238E27FC236}">
                <a16:creationId xmlns:a16="http://schemas.microsoft.com/office/drawing/2014/main" id="{EF1E905F-33B7-ACE1-E418-5474782B6AA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376597" y="-879200"/>
            <a:ext cx="3736776" cy="2615635"/>
          </a:xfrm>
          <a:prstGeom prst="rect">
            <a:avLst/>
          </a:prstGeom>
          <a:noFill/>
          <a:ln>
            <a:noFill/>
          </a:ln>
        </p:spPr>
      </p:pic>
      <p:sp>
        <p:nvSpPr>
          <p:cNvPr id="6" name="TextBox 5">
            <a:extLst>
              <a:ext uri="{FF2B5EF4-FFF2-40B4-BE49-F238E27FC236}">
                <a16:creationId xmlns:a16="http://schemas.microsoft.com/office/drawing/2014/main" id="{CC514A30-DBBC-D935-DE3F-D908B5007983}"/>
              </a:ext>
            </a:extLst>
          </p:cNvPr>
          <p:cNvSpPr txBox="1"/>
          <p:nvPr/>
        </p:nvSpPr>
        <p:spPr>
          <a:xfrm>
            <a:off x="4267833" y="220825"/>
            <a:ext cx="4892842" cy="1046440"/>
          </a:xfrm>
          <a:prstGeom prst="rect">
            <a:avLst/>
          </a:prstGeom>
          <a:noFill/>
        </p:spPr>
        <p:txBody>
          <a:bodyPr wrap="square" rtlCol="0">
            <a:spAutoFit/>
          </a:bodyPr>
          <a:lstStyle/>
          <a:p>
            <a:r>
              <a:rPr lang="en-US" sz="4400" b="1" dirty="0">
                <a:solidFill>
                  <a:schemeClr val="accent5">
                    <a:lumMod val="20000"/>
                    <a:lumOff val="80000"/>
                  </a:schemeClr>
                </a:solidFill>
                <a:effectLst/>
                <a:latin typeface="Times New Roman" panose="02020603050405020304" pitchFamily="18" charset="0"/>
                <a:ea typeface="Calibri" panose="020F0502020204030204" pitchFamily="34" charset="0"/>
                <a:cs typeface="Times New Roman" panose="02020603050405020304" pitchFamily="18" charset="0"/>
              </a:rPr>
              <a:t>Materials</a:t>
            </a:r>
            <a:endParaRPr lang="en-US" sz="4400" dirty="0">
              <a:solidFill>
                <a:schemeClr val="accent5">
                  <a:lumMod val="20000"/>
                  <a:lumOff val="8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sp>
        <p:nvSpPr>
          <p:cNvPr id="7" name="TextBox 6">
            <a:extLst>
              <a:ext uri="{FF2B5EF4-FFF2-40B4-BE49-F238E27FC236}">
                <a16:creationId xmlns:a16="http://schemas.microsoft.com/office/drawing/2014/main" id="{384CD066-6542-B24D-74AD-0DB99081FD0D}"/>
              </a:ext>
            </a:extLst>
          </p:cNvPr>
          <p:cNvSpPr txBox="1"/>
          <p:nvPr/>
        </p:nvSpPr>
        <p:spPr>
          <a:xfrm>
            <a:off x="431844" y="804325"/>
            <a:ext cx="4892842" cy="420628"/>
          </a:xfrm>
          <a:prstGeom prst="rect">
            <a:avLst/>
          </a:prstGeom>
          <a:noFill/>
        </p:spPr>
        <p:txBody>
          <a:bodyPr wrap="square" rtlCol="0">
            <a:spAutoFit/>
          </a:bodyPr>
          <a:lstStyle/>
          <a:p>
            <a:r>
              <a:rPr lang="en-US" sz="3200" b="1" baseline="30000" dirty="0">
                <a:solidFill>
                  <a:srgbClr val="DEEAF6"/>
                </a:solidFill>
                <a:latin typeface="Times New Roman" panose="02020603050405020304" pitchFamily="18" charset="0"/>
                <a:cs typeface="Times New Roman" panose="02020603050405020304" pitchFamily="18" charset="0"/>
              </a:rPr>
              <a:t>Materials for the first research question </a:t>
            </a:r>
          </a:p>
        </p:txBody>
      </p:sp>
      <p:sp>
        <p:nvSpPr>
          <p:cNvPr id="9" name="TextBox 8">
            <a:extLst>
              <a:ext uri="{FF2B5EF4-FFF2-40B4-BE49-F238E27FC236}">
                <a16:creationId xmlns:a16="http://schemas.microsoft.com/office/drawing/2014/main" id="{13D7C81E-18AB-CC64-239E-B8A44AC20427}"/>
              </a:ext>
            </a:extLst>
          </p:cNvPr>
          <p:cNvSpPr txBox="1"/>
          <p:nvPr/>
        </p:nvSpPr>
        <p:spPr>
          <a:xfrm>
            <a:off x="263148" y="5885652"/>
            <a:ext cx="5658257" cy="1077218"/>
          </a:xfrm>
          <a:prstGeom prst="rect">
            <a:avLst/>
          </a:prstGeom>
          <a:noFill/>
        </p:spPr>
        <p:txBody>
          <a:bodyPr wrap="square" rtlCol="0">
            <a:spAutoFit/>
          </a:bodyPr>
          <a:lstStyle/>
          <a:p>
            <a:r>
              <a:rPr lang="en-US" sz="3200" b="1" baseline="30000" dirty="0">
                <a:solidFill>
                  <a:srgbClr val="DEEAF6"/>
                </a:solidFill>
                <a:latin typeface="Times New Roman" panose="02020603050405020304" pitchFamily="18" charset="0"/>
                <a:cs typeface="Times New Roman" panose="02020603050405020304" pitchFamily="18" charset="0"/>
              </a:rPr>
              <a:t>Materials for the second research question </a:t>
            </a:r>
          </a:p>
          <a:p>
            <a:r>
              <a:rPr lang="en-US" sz="3200" baseline="30000" dirty="0">
                <a:solidFill>
                  <a:srgbClr val="DEEAF6"/>
                </a:solidFill>
                <a:latin typeface="Times New Roman" panose="02020603050405020304" pitchFamily="18" charset="0"/>
                <a:cs typeface="Times New Roman" panose="02020603050405020304" pitchFamily="18" charset="0"/>
              </a:rPr>
              <a:t>Mixstix </a:t>
            </a:r>
          </a:p>
          <a:p>
            <a:r>
              <a:rPr lang="en-US" sz="3200" baseline="30000" dirty="0">
                <a:solidFill>
                  <a:srgbClr val="DEEAF6"/>
                </a:solidFill>
                <a:latin typeface="Times New Roman" panose="02020603050405020304" pitchFamily="18" charset="0"/>
                <a:cs typeface="Times New Roman" panose="02020603050405020304" pitchFamily="18" charset="0"/>
              </a:rPr>
              <a:t>Ball  </a:t>
            </a:r>
          </a:p>
        </p:txBody>
      </p:sp>
    </p:spTree>
    <p:extLst>
      <p:ext uri="{BB962C8B-B14F-4D97-AF65-F5344CB8AC3E}">
        <p14:creationId xmlns:p14="http://schemas.microsoft.com/office/powerpoint/2010/main" val="846209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072FACF-8F16-CFD6-6893-4B8C6D45B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flipH="1">
            <a:off x="2650335" y="-2683666"/>
            <a:ext cx="6891330" cy="12192002"/>
          </a:xfrm>
          <a:prstGeom prst="rect">
            <a:avLst/>
          </a:prstGeom>
        </p:spPr>
      </p:pic>
      <p:sp>
        <p:nvSpPr>
          <p:cNvPr id="3" name="Subtitle 2">
            <a:extLst>
              <a:ext uri="{FF2B5EF4-FFF2-40B4-BE49-F238E27FC236}">
                <a16:creationId xmlns:a16="http://schemas.microsoft.com/office/drawing/2014/main" id="{43405931-F589-2690-6660-236046961673}"/>
              </a:ext>
            </a:extLst>
          </p:cNvPr>
          <p:cNvSpPr>
            <a:spLocks noGrp="1"/>
          </p:cNvSpPr>
          <p:nvPr>
            <p:ph type="subTitle" idx="1"/>
          </p:nvPr>
        </p:nvSpPr>
        <p:spPr/>
        <p:txBody>
          <a:bodyPr/>
          <a:lstStyle/>
          <a:p>
            <a:r>
              <a:rPr lang="en-US" dirty="0"/>
              <a:t>  </a:t>
            </a:r>
          </a:p>
        </p:txBody>
      </p:sp>
      <p:sp>
        <p:nvSpPr>
          <p:cNvPr id="5" name="Text Box 24">
            <a:extLst>
              <a:ext uri="{FF2B5EF4-FFF2-40B4-BE49-F238E27FC236}">
                <a16:creationId xmlns:a16="http://schemas.microsoft.com/office/drawing/2014/main" id="{BCE39613-4A88-339C-7528-4B6DB3D4D25A}"/>
              </a:ext>
            </a:extLst>
          </p:cNvPr>
          <p:cNvSpPr txBox="1">
            <a:spLocks noGrp="1"/>
          </p:cNvSpPr>
          <p:nvPr>
            <p:ph type="ctrTitle"/>
          </p:nvPr>
        </p:nvSpPr>
        <p:spPr>
          <a:xfrm>
            <a:off x="431844" y="1070995"/>
            <a:ext cx="11591462" cy="540384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br>
              <a:rPr lang="en-US" sz="1200" b="1"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200" b="1"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200" b="1"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descr="EGU General Assembly 2023 | Copernicus">
            <a:extLst>
              <a:ext uri="{FF2B5EF4-FFF2-40B4-BE49-F238E27FC236}">
                <a16:creationId xmlns:a16="http://schemas.microsoft.com/office/drawing/2014/main" id="{891DC65C-8500-8EFC-C381-EF0BF635394F}"/>
              </a:ext>
            </a:extLst>
          </p:cNvPr>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b="6991"/>
          <a:stretch/>
        </p:blipFill>
        <p:spPr bwMode="auto">
          <a:xfrm>
            <a:off x="168694" y="-57785"/>
            <a:ext cx="2409163" cy="745621"/>
          </a:xfrm>
          <a:prstGeom prst="rect">
            <a:avLst/>
          </a:prstGeom>
          <a:noFill/>
          <a:ln>
            <a:noFill/>
          </a:ln>
          <a:extLst>
            <a:ext uri="{53640926-AAD7-44D8-BBD7-CCE9431645EC}">
              <a14:shadowObscured xmlns:a14="http://schemas.microsoft.com/office/drawing/2010/main"/>
            </a:ext>
          </a:extLst>
        </p:spPr>
      </p:pic>
      <p:pic>
        <p:nvPicPr>
          <p:cNvPr id="2" name="Picture 1">
            <a:extLst>
              <a:ext uri="{FF2B5EF4-FFF2-40B4-BE49-F238E27FC236}">
                <a16:creationId xmlns:a16="http://schemas.microsoft.com/office/drawing/2014/main" id="{EF1E905F-33B7-ACE1-E418-5474782B6AA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376597" y="-879200"/>
            <a:ext cx="3736776" cy="2615635"/>
          </a:xfrm>
          <a:prstGeom prst="rect">
            <a:avLst/>
          </a:prstGeom>
          <a:noFill/>
          <a:ln>
            <a:noFill/>
          </a:ln>
        </p:spPr>
      </p:pic>
      <p:sp>
        <p:nvSpPr>
          <p:cNvPr id="6" name="TextBox 5">
            <a:extLst>
              <a:ext uri="{FF2B5EF4-FFF2-40B4-BE49-F238E27FC236}">
                <a16:creationId xmlns:a16="http://schemas.microsoft.com/office/drawing/2014/main" id="{F5F281C1-5684-ACD1-9A18-42A0E4245553}"/>
              </a:ext>
            </a:extLst>
          </p:cNvPr>
          <p:cNvSpPr txBox="1"/>
          <p:nvPr/>
        </p:nvSpPr>
        <p:spPr>
          <a:xfrm>
            <a:off x="4490755" y="111278"/>
            <a:ext cx="6112042" cy="707886"/>
          </a:xfrm>
          <a:prstGeom prst="rect">
            <a:avLst/>
          </a:prstGeom>
          <a:noFill/>
        </p:spPr>
        <p:txBody>
          <a:bodyPr wrap="square" rtlCol="0">
            <a:spAutoFit/>
          </a:bodyPr>
          <a:lstStyle/>
          <a:p>
            <a:r>
              <a:rPr lang="en-US" sz="4000">
                <a:solidFill>
                  <a:schemeClr val="accent5">
                    <a:lumMod val="20000"/>
                    <a:lumOff val="80000"/>
                  </a:schemeClr>
                </a:solidFill>
                <a:latin typeface="Times New Roman" panose="02020603050405020304" pitchFamily="18" charset="0"/>
                <a:cs typeface="Times New Roman" panose="02020603050405020304" pitchFamily="18" charset="0"/>
              </a:rPr>
              <a:t>Results </a:t>
            </a:r>
            <a:endParaRPr lang="en-US" sz="4000" dirty="0">
              <a:solidFill>
                <a:schemeClr val="accent5">
                  <a:lumMod val="20000"/>
                  <a:lumOff val="80000"/>
                </a:schemeClr>
              </a:solidFill>
              <a:latin typeface="Times New Roman" panose="02020603050405020304" pitchFamily="18" charset="0"/>
              <a:cs typeface="Times New Roman" panose="02020603050405020304" pitchFamily="18" charset="0"/>
            </a:endParaRPr>
          </a:p>
        </p:txBody>
      </p:sp>
      <p:pic>
        <p:nvPicPr>
          <p:cNvPr id="7" name="Picture 6">
            <a:extLst>
              <a:ext uri="{FF2B5EF4-FFF2-40B4-BE49-F238E27FC236}">
                <a16:creationId xmlns:a16="http://schemas.microsoft.com/office/drawing/2014/main" id="{AC550542-A406-CFFF-A4D7-CB1F892DE76C}"/>
              </a:ext>
            </a:extLst>
          </p:cNvPr>
          <p:cNvPicPr>
            <a:picLocks noChangeAspect="1"/>
          </p:cNvPicPr>
          <p:nvPr/>
        </p:nvPicPr>
        <p:blipFill rotWithShape="1">
          <a:blip r:embed="rId5">
            <a:extLst>
              <a:ext uri="{28A0092B-C50C-407E-A947-70E740481C1C}">
                <a14:useLocalDpi xmlns:a14="http://schemas.microsoft.com/office/drawing/2010/main" val="0"/>
              </a:ext>
            </a:extLst>
          </a:blip>
          <a:srcRect l="1629" b="4191"/>
          <a:stretch/>
        </p:blipFill>
        <p:spPr>
          <a:xfrm>
            <a:off x="263148" y="1360115"/>
            <a:ext cx="5702645" cy="4426890"/>
          </a:xfrm>
          <a:prstGeom prst="rect">
            <a:avLst/>
          </a:prstGeom>
        </p:spPr>
      </p:pic>
      <p:pic>
        <p:nvPicPr>
          <p:cNvPr id="14" name="Picture 13">
            <a:extLst>
              <a:ext uri="{FF2B5EF4-FFF2-40B4-BE49-F238E27FC236}">
                <a16:creationId xmlns:a16="http://schemas.microsoft.com/office/drawing/2014/main" id="{D36EF881-578C-CCB9-0D3C-6349EC810CF9}"/>
              </a:ext>
            </a:extLst>
          </p:cNvPr>
          <p:cNvPicPr>
            <a:picLocks noChangeAspect="1"/>
          </p:cNvPicPr>
          <p:nvPr/>
        </p:nvPicPr>
        <p:blipFill rotWithShape="1">
          <a:blip r:embed="rId6">
            <a:extLst>
              <a:ext uri="{28A0092B-C50C-407E-A947-70E740481C1C}">
                <a14:useLocalDpi xmlns:a14="http://schemas.microsoft.com/office/drawing/2010/main" val="0"/>
              </a:ext>
            </a:extLst>
          </a:blip>
          <a:srcRect l="673"/>
          <a:stretch/>
        </p:blipFill>
        <p:spPr>
          <a:xfrm>
            <a:off x="5965792" y="1360115"/>
            <a:ext cx="6171809" cy="4426890"/>
          </a:xfrm>
          <a:prstGeom prst="rect">
            <a:avLst/>
          </a:prstGeom>
        </p:spPr>
      </p:pic>
    </p:spTree>
    <p:extLst>
      <p:ext uri="{BB962C8B-B14F-4D97-AF65-F5344CB8AC3E}">
        <p14:creationId xmlns:p14="http://schemas.microsoft.com/office/powerpoint/2010/main" val="26073926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072FACF-8F16-CFD6-6893-4B8C6D45B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flipH="1">
            <a:off x="2650335" y="-2683666"/>
            <a:ext cx="6891330" cy="12192002"/>
          </a:xfrm>
          <a:prstGeom prst="rect">
            <a:avLst/>
          </a:prstGeom>
        </p:spPr>
      </p:pic>
      <p:sp>
        <p:nvSpPr>
          <p:cNvPr id="3" name="Subtitle 2">
            <a:extLst>
              <a:ext uri="{FF2B5EF4-FFF2-40B4-BE49-F238E27FC236}">
                <a16:creationId xmlns:a16="http://schemas.microsoft.com/office/drawing/2014/main" id="{43405931-F589-2690-6660-236046961673}"/>
              </a:ext>
            </a:extLst>
          </p:cNvPr>
          <p:cNvSpPr>
            <a:spLocks noGrp="1"/>
          </p:cNvSpPr>
          <p:nvPr>
            <p:ph type="subTitle" idx="1"/>
          </p:nvPr>
        </p:nvSpPr>
        <p:spPr/>
        <p:txBody>
          <a:bodyPr/>
          <a:lstStyle/>
          <a:p>
            <a:r>
              <a:rPr lang="en-US" dirty="0"/>
              <a:t>  </a:t>
            </a:r>
          </a:p>
        </p:txBody>
      </p:sp>
      <p:sp>
        <p:nvSpPr>
          <p:cNvPr id="5" name="Text Box 24">
            <a:extLst>
              <a:ext uri="{FF2B5EF4-FFF2-40B4-BE49-F238E27FC236}">
                <a16:creationId xmlns:a16="http://schemas.microsoft.com/office/drawing/2014/main" id="{BCE39613-4A88-339C-7528-4B6DB3D4D25A}"/>
              </a:ext>
            </a:extLst>
          </p:cNvPr>
          <p:cNvSpPr txBox="1">
            <a:spLocks noGrp="1"/>
          </p:cNvSpPr>
          <p:nvPr>
            <p:ph type="ctrTitle"/>
          </p:nvPr>
        </p:nvSpPr>
        <p:spPr>
          <a:xfrm>
            <a:off x="431844" y="1070995"/>
            <a:ext cx="11591462" cy="540384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l">
              <a:lnSpc>
                <a:spcPct val="107000"/>
              </a:lnSpc>
              <a:spcAft>
                <a:spcPts val="800"/>
              </a:spcAft>
            </a:pPr>
            <a:br>
              <a:rPr lang="en-US" sz="1800" baseline="30000" dirty="0">
                <a:solidFill>
                  <a:schemeClr val="accent5">
                    <a:lumMod val="20000"/>
                    <a:lumOff val="80000"/>
                  </a:schemeClr>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800" dirty="0">
                <a:solidFill>
                  <a:schemeClr val="accent5">
                    <a:lumMod val="20000"/>
                    <a:lumOff val="80000"/>
                  </a:schemeClr>
                </a:solidFill>
                <a:effectLst/>
                <a:latin typeface="Arial" panose="020B0604020202020204" pitchFamily="34" charset="0"/>
                <a:ea typeface="Calibri" panose="020F0502020204030204" pitchFamily="34" charset="0"/>
                <a:cs typeface="Times New Roman" panose="02020603050405020304" pitchFamily="18" charset="0"/>
              </a:rPr>
              <a:t>The researcher aims to test the antibiotic production of the actinobacteria that travelled to the ISS as compared to the ones in the lab. Since this type of bacteria can produce antibiotics, which is useful in medicine, the effects of microgravity on the antibiotic production could be investigated which is useful for astronauts. </a:t>
            </a:r>
            <a:br>
              <a:rPr lang="en-US" sz="1800" dirty="0">
                <a:solidFill>
                  <a:schemeClr val="accent5">
                    <a:lumMod val="20000"/>
                    <a:lumOff val="80000"/>
                  </a:schemeClr>
                </a:solidFill>
                <a:effectLst/>
                <a:latin typeface="Arial" panose="020B0604020202020204" pitchFamily="34" charset="0"/>
                <a:ea typeface="Calibri" panose="020F0502020204030204" pitchFamily="34" charset="0"/>
                <a:cs typeface="Times New Roman" panose="02020603050405020304" pitchFamily="18" charset="0"/>
              </a:rPr>
            </a:br>
            <a:br>
              <a:rPr lang="en-US" sz="1800" dirty="0">
                <a:solidFill>
                  <a:schemeClr val="accent5">
                    <a:lumMod val="20000"/>
                    <a:lumOff val="80000"/>
                  </a:schemeClr>
                </a:solidFill>
                <a:effectLst/>
                <a:latin typeface="Arial" panose="020B0604020202020204" pitchFamily="34" charset="0"/>
                <a:ea typeface="Calibri" panose="020F0502020204030204" pitchFamily="34" charset="0"/>
                <a:cs typeface="Times New Roman" panose="02020603050405020304" pitchFamily="18" charset="0"/>
              </a:rPr>
            </a:br>
            <a:r>
              <a:rPr lang="en-US" sz="1800" dirty="0">
                <a:solidFill>
                  <a:schemeClr val="accent5">
                    <a:lumMod val="20000"/>
                    <a:lumOff val="80000"/>
                  </a:schemeClr>
                </a:solidFill>
                <a:effectLst/>
                <a:latin typeface="Arial" panose="020B0604020202020204" pitchFamily="34" charset="0"/>
                <a:ea typeface="Calibri" panose="020F0502020204030204" pitchFamily="34" charset="0"/>
                <a:cs typeface="Times New Roman" panose="02020603050405020304" pitchFamily="18" charset="0"/>
              </a:rPr>
              <a:t>The aim is to create a mathematical model to predict the antibiotic production based on the growth rate. </a:t>
            </a:r>
            <a:br>
              <a:rPr lang="en-US" sz="1800" dirty="0">
                <a:solidFill>
                  <a:schemeClr val="accent5">
                    <a:lumMod val="20000"/>
                    <a:lumOff val="80000"/>
                  </a:schemeClr>
                </a:solidFill>
                <a:effectLst/>
                <a:latin typeface="Calibri" panose="020F0502020204030204" pitchFamily="34"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br>
              <a:rPr lang="en-US" sz="1200" b="1"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200" b="1"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200" b="1"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descr="EGU General Assembly 2023 | Copernicus">
            <a:extLst>
              <a:ext uri="{FF2B5EF4-FFF2-40B4-BE49-F238E27FC236}">
                <a16:creationId xmlns:a16="http://schemas.microsoft.com/office/drawing/2014/main" id="{891DC65C-8500-8EFC-C381-EF0BF635394F}"/>
              </a:ext>
            </a:extLst>
          </p:cNvPr>
          <p:cNvPicPr>
            <a:picLocks noChangeAspect="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b="6991"/>
          <a:stretch/>
        </p:blipFill>
        <p:spPr bwMode="auto">
          <a:xfrm>
            <a:off x="168694" y="-57785"/>
            <a:ext cx="2409163" cy="745621"/>
          </a:xfrm>
          <a:prstGeom prst="rect">
            <a:avLst/>
          </a:prstGeom>
          <a:noFill/>
          <a:ln>
            <a:noFill/>
          </a:ln>
          <a:extLst>
            <a:ext uri="{53640926-AAD7-44D8-BBD7-CCE9431645EC}">
              <a14:shadowObscured xmlns:a14="http://schemas.microsoft.com/office/drawing/2010/main"/>
            </a:ext>
          </a:extLst>
        </p:spPr>
      </p:pic>
      <p:pic>
        <p:nvPicPr>
          <p:cNvPr id="2" name="Picture 1">
            <a:extLst>
              <a:ext uri="{FF2B5EF4-FFF2-40B4-BE49-F238E27FC236}">
                <a16:creationId xmlns:a16="http://schemas.microsoft.com/office/drawing/2014/main" id="{EF1E905F-33B7-ACE1-E418-5474782B6AA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376597" y="-879200"/>
            <a:ext cx="3736776" cy="2615635"/>
          </a:xfrm>
          <a:prstGeom prst="rect">
            <a:avLst/>
          </a:prstGeom>
          <a:noFill/>
          <a:ln>
            <a:noFill/>
          </a:ln>
        </p:spPr>
      </p:pic>
      <p:sp>
        <p:nvSpPr>
          <p:cNvPr id="6" name="TextBox 5">
            <a:extLst>
              <a:ext uri="{FF2B5EF4-FFF2-40B4-BE49-F238E27FC236}">
                <a16:creationId xmlns:a16="http://schemas.microsoft.com/office/drawing/2014/main" id="{7CE5898F-098C-70A6-755E-47B5BFCDA7BB}"/>
              </a:ext>
            </a:extLst>
          </p:cNvPr>
          <p:cNvSpPr txBox="1"/>
          <p:nvPr/>
        </p:nvSpPr>
        <p:spPr>
          <a:xfrm>
            <a:off x="4170948" y="109974"/>
            <a:ext cx="6112042" cy="769441"/>
          </a:xfrm>
          <a:prstGeom prst="rect">
            <a:avLst/>
          </a:prstGeom>
          <a:noFill/>
        </p:spPr>
        <p:txBody>
          <a:bodyPr wrap="square" rtlCol="0">
            <a:spAutoFit/>
          </a:bodyPr>
          <a:lstStyle/>
          <a:p>
            <a:r>
              <a:rPr lang="en-US" sz="4400" dirty="0">
                <a:solidFill>
                  <a:schemeClr val="accent5">
                    <a:lumMod val="20000"/>
                    <a:lumOff val="80000"/>
                  </a:schemeClr>
                </a:solidFill>
                <a:latin typeface="Times New Roman" panose="02020603050405020304" pitchFamily="18" charset="0"/>
                <a:cs typeface="Times New Roman" panose="02020603050405020304" pitchFamily="18" charset="0"/>
              </a:rPr>
              <a:t>Further Steps </a:t>
            </a:r>
          </a:p>
        </p:txBody>
      </p:sp>
    </p:spTree>
    <p:extLst>
      <p:ext uri="{BB962C8B-B14F-4D97-AF65-F5344CB8AC3E}">
        <p14:creationId xmlns:p14="http://schemas.microsoft.com/office/powerpoint/2010/main" val="11009749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072FACF-8F16-CFD6-6893-4B8C6D45B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flipH="1">
            <a:off x="2650335" y="-2683666"/>
            <a:ext cx="6891330" cy="12192002"/>
          </a:xfrm>
          <a:prstGeom prst="rect">
            <a:avLst/>
          </a:prstGeom>
        </p:spPr>
      </p:pic>
      <p:sp>
        <p:nvSpPr>
          <p:cNvPr id="3" name="Subtitle 2">
            <a:extLst>
              <a:ext uri="{FF2B5EF4-FFF2-40B4-BE49-F238E27FC236}">
                <a16:creationId xmlns:a16="http://schemas.microsoft.com/office/drawing/2014/main" id="{43405931-F589-2690-6660-236046961673}"/>
              </a:ext>
            </a:extLst>
          </p:cNvPr>
          <p:cNvSpPr>
            <a:spLocks noGrp="1"/>
          </p:cNvSpPr>
          <p:nvPr>
            <p:ph type="subTitle" idx="1"/>
          </p:nvPr>
        </p:nvSpPr>
        <p:spPr/>
        <p:txBody>
          <a:bodyPr/>
          <a:lstStyle/>
          <a:p>
            <a:r>
              <a:rPr lang="en-US" dirty="0"/>
              <a:t>  </a:t>
            </a:r>
          </a:p>
        </p:txBody>
      </p:sp>
      <p:sp>
        <p:nvSpPr>
          <p:cNvPr id="5" name="Text Box 24">
            <a:extLst>
              <a:ext uri="{FF2B5EF4-FFF2-40B4-BE49-F238E27FC236}">
                <a16:creationId xmlns:a16="http://schemas.microsoft.com/office/drawing/2014/main" id="{BCE39613-4A88-339C-7528-4B6DB3D4D25A}"/>
              </a:ext>
            </a:extLst>
          </p:cNvPr>
          <p:cNvSpPr txBox="1">
            <a:spLocks noGrp="1"/>
          </p:cNvSpPr>
          <p:nvPr>
            <p:ph type="ctrTitle"/>
          </p:nvPr>
        </p:nvSpPr>
        <p:spPr>
          <a:xfrm>
            <a:off x="431844" y="1070995"/>
            <a:ext cx="11591462" cy="5403846"/>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07000"/>
              </a:lnSpc>
              <a:spcAft>
                <a:spcPts val="800"/>
              </a:spcAft>
            </a:pPr>
            <a:r>
              <a:rPr lang="en-US" sz="2800" b="1"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Investigation of the growth rate and antibiotic production of </a:t>
            </a:r>
            <a:br>
              <a:rPr lang="en-US" sz="2800" b="1"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Marine Actinobacteria in the International Space Station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800" b="1"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Marialina Tsinidis</a:t>
            </a:r>
            <a:r>
              <a:rPr lang="en-US" sz="1800" b="1"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1</a:t>
            </a:r>
            <a:r>
              <a:rPr lang="en-US" sz="18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 and </a:t>
            </a:r>
            <a:r>
              <a:rPr lang="en-US" sz="1800" dirty="0" err="1">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Manolis</a:t>
            </a:r>
            <a:r>
              <a:rPr lang="en-US" sz="18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 Simigdalas</a:t>
            </a:r>
            <a: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2</a:t>
            </a: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1</a:t>
            </a:r>
            <a:r>
              <a:rPr lang="en-US" sz="8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University of Glasgow , Glasgow, United Kingdom of Great Britain – England, Scotland, Wales (m.tsinidi@gmail.com)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800" baseline="300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2</a:t>
            </a:r>
            <a:r>
              <a:rPr lang="en-US" sz="8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Heriot Watt University, Edinburgh, United Kingdom of Great Britain – England, Scotland, Wales (manolis.symigdalas@gmail.com)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1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Key Words: Marine Actinobacteria, Astrobiology, Space Medicine, ISS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br>
              <a:rPr lang="en-US" sz="1200" b="1"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br>
              <a:rPr lang="en-US" sz="1200" b="1"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br>
            <a:r>
              <a:rPr lang="en-US" sz="1200" b="1"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050BA9DB-94E8-8FEC-CA94-EE8B1159ADB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33332" y="212159"/>
            <a:ext cx="8788486" cy="6151686"/>
          </a:xfrm>
          <a:prstGeom prst="rect">
            <a:avLst/>
          </a:prstGeom>
          <a:noFill/>
          <a:ln>
            <a:noFill/>
          </a:ln>
        </p:spPr>
      </p:pic>
      <p:pic>
        <p:nvPicPr>
          <p:cNvPr id="8" name="Picture 7" descr="EGU General Assembly 2023 | Copernicus">
            <a:extLst>
              <a:ext uri="{FF2B5EF4-FFF2-40B4-BE49-F238E27FC236}">
                <a16:creationId xmlns:a16="http://schemas.microsoft.com/office/drawing/2014/main" id="{891DC65C-8500-8EFC-C381-EF0BF635394F}"/>
              </a:ext>
            </a:extLst>
          </p:cNvPr>
          <p:cNvPicPr>
            <a:picLocks noChangeAspect="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b="6991"/>
          <a:stretch/>
        </p:blipFill>
        <p:spPr bwMode="auto">
          <a:xfrm>
            <a:off x="168694" y="-57785"/>
            <a:ext cx="4635608" cy="1434692"/>
          </a:xfrm>
          <a:prstGeom prst="rect">
            <a:avLst/>
          </a:prstGeom>
          <a:noFill/>
          <a:ln>
            <a:noFill/>
          </a:ln>
          <a:extLst>
            <a:ext uri="{53640926-AAD7-44D8-BBD7-CCE9431645EC}">
              <a14:shadowObscured xmlns:a14="http://schemas.microsoft.com/office/drawing/2010/main"/>
            </a:ext>
          </a:extLst>
        </p:spPr>
      </p:pic>
      <p:pic>
        <p:nvPicPr>
          <p:cNvPr id="9" name="Picture 8" descr="Nanoracks - Your Portal to Space">
            <a:extLst>
              <a:ext uri="{FF2B5EF4-FFF2-40B4-BE49-F238E27FC236}">
                <a16:creationId xmlns:a16="http://schemas.microsoft.com/office/drawing/2014/main" id="{0E1F870F-46F1-F111-BEC0-9A45A9256B5F}"/>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23865" t="9534" r="21712" b="16103"/>
          <a:stretch/>
        </p:blipFill>
        <p:spPr bwMode="auto">
          <a:xfrm>
            <a:off x="1697865" y="5689392"/>
            <a:ext cx="1074815" cy="942856"/>
          </a:xfrm>
          <a:prstGeom prst="rect">
            <a:avLst/>
          </a:prstGeom>
          <a:noFill/>
          <a:ln>
            <a:noFill/>
          </a:ln>
          <a:effectLst>
            <a:softEdge rad="63500"/>
          </a:effectLst>
          <a:extLst>
            <a:ext uri="{53640926-AAD7-44D8-BBD7-CCE9431645EC}">
              <a14:shadowObscured xmlns:a14="http://schemas.microsoft.com/office/drawing/2010/main"/>
            </a:ext>
          </a:extLst>
        </p:spPr>
      </p:pic>
      <p:pic>
        <p:nvPicPr>
          <p:cNvPr id="10" name="Picture 9" descr="SpaceX Logo, symbol, meaning, history, PNG">
            <a:extLst>
              <a:ext uri="{FF2B5EF4-FFF2-40B4-BE49-F238E27FC236}">
                <a16:creationId xmlns:a16="http://schemas.microsoft.com/office/drawing/2014/main" id="{0AF1A696-1DCA-6380-26D4-3F623E7B4CFC}"/>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037462" y="5691192"/>
            <a:ext cx="1715429" cy="964644"/>
          </a:xfrm>
          <a:prstGeom prst="rect">
            <a:avLst/>
          </a:prstGeom>
          <a:noFill/>
          <a:ln>
            <a:noFill/>
          </a:ln>
        </p:spPr>
      </p:pic>
      <p:grpSp>
        <p:nvGrpSpPr>
          <p:cNvPr id="11" name="Group 10">
            <a:extLst>
              <a:ext uri="{FF2B5EF4-FFF2-40B4-BE49-F238E27FC236}">
                <a16:creationId xmlns:a16="http://schemas.microsoft.com/office/drawing/2014/main" id="{32B7B184-C797-9E5B-99DD-0C4C7DE50787}"/>
              </a:ext>
            </a:extLst>
          </p:cNvPr>
          <p:cNvGrpSpPr>
            <a:grpSpLocks/>
          </p:cNvGrpSpPr>
          <p:nvPr/>
        </p:nvGrpSpPr>
        <p:grpSpPr bwMode="auto">
          <a:xfrm>
            <a:off x="7541080" y="4700945"/>
            <a:ext cx="7073873" cy="2824904"/>
            <a:chOff x="108428" y="6561"/>
            <a:chExt cx="83774" cy="27367"/>
          </a:xfrm>
        </p:grpSpPr>
        <p:sp>
          <p:nvSpPr>
            <p:cNvPr id="12" name="Text Box 1">
              <a:extLst>
                <a:ext uri="{FF2B5EF4-FFF2-40B4-BE49-F238E27FC236}">
                  <a16:creationId xmlns:a16="http://schemas.microsoft.com/office/drawing/2014/main" id="{695E6F27-A05A-1F81-4BCF-A0B3C808806B}"/>
                </a:ext>
              </a:extLst>
            </p:cNvPr>
            <p:cNvSpPr txBox="1">
              <a:spLocks noChangeArrowheads="1"/>
            </p:cNvSpPr>
            <p:nvPr/>
          </p:nvSpPr>
          <p:spPr bwMode="auto">
            <a:xfrm>
              <a:off x="113107" y="18744"/>
              <a:ext cx="79095" cy="15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rot="0" vert="horz" wrap="square" lIns="91440" tIns="45720" rIns="91440" bIns="45720" anchor="t" anchorCtr="0" upright="1">
              <a:noAutofit/>
            </a:bodyPr>
            <a:lstStyle/>
            <a:p>
              <a:pPr>
                <a:lnSpc>
                  <a:spcPct val="107000"/>
                </a:lnSpc>
                <a:spcAft>
                  <a:spcPts val="800"/>
                </a:spcAft>
              </a:pPr>
              <a:r>
                <a:rPr lang="el-GR" sz="1100" b="1" spc="50" dirty="0">
                  <a:solidFill>
                    <a:srgbClr val="E7E6E6"/>
                  </a:solidFill>
                  <a:effectLst/>
                  <a:latin typeface="Calibri" panose="020F0502020204030204" pitchFamily="34" charset="0"/>
                  <a:ea typeface="Calibri" panose="020F0502020204030204" pitchFamily="34" charset="0"/>
                  <a:cs typeface="Times New Roman" panose="02020603050405020304" pitchFamily="18" charset="0"/>
                </a:rPr>
                <a:t>	</a:t>
              </a:r>
              <a:r>
                <a:rPr lang="en-US" sz="2800" b="1" spc="50" dirty="0">
                  <a:solidFill>
                    <a:srgbClr val="E7E6E6"/>
                  </a:solidFill>
                  <a:effectLst/>
                  <a:latin typeface="Calibri" panose="020F0502020204030204" pitchFamily="34" charset="0"/>
                  <a:ea typeface="Calibri" panose="020F0502020204030204" pitchFamily="34" charset="0"/>
                  <a:cs typeface="Times New Roman" panose="02020603050405020304" pitchFamily="18" charset="0"/>
                </a:rPr>
                <a:t>Space Line M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Arc 2">
              <a:extLst>
                <a:ext uri="{FF2B5EF4-FFF2-40B4-BE49-F238E27FC236}">
                  <a16:creationId xmlns:a16="http://schemas.microsoft.com/office/drawing/2014/main" id="{0811DE4D-EDC4-FDB6-8DBF-66D72E51F1E0}"/>
                </a:ext>
              </a:extLst>
            </p:cNvPr>
            <p:cNvSpPr>
              <a:spLocks/>
            </p:cNvSpPr>
            <p:nvPr/>
          </p:nvSpPr>
          <p:spPr bwMode="auto">
            <a:xfrm rot="690859" flipV="1">
              <a:off x="108428" y="6561"/>
              <a:ext cx="43808" cy="17375"/>
            </a:xfrm>
            <a:custGeom>
              <a:avLst/>
              <a:gdLst>
                <a:gd name="T0" fmla="*/ 5659273 w 12368531"/>
                <a:gd name="T1" fmla="*/ 7033 h 3896360"/>
                <a:gd name="T2" fmla="*/ 7534072 w 12368531"/>
                <a:gd name="T3" fmla="*/ 46972 h 3896360"/>
                <a:gd name="T4" fmla="*/ 12213034 w 12368531"/>
                <a:gd name="T5" fmla="*/ 1514055 h 3896360"/>
                <a:gd name="T6" fmla="*/ 0 60000 65536"/>
                <a:gd name="T7" fmla="*/ 0 60000 65536"/>
                <a:gd name="T8" fmla="*/ 0 60000 65536"/>
              </a:gdLst>
              <a:ahLst/>
              <a:cxnLst>
                <a:cxn ang="T6">
                  <a:pos x="T0" y="T1"/>
                </a:cxn>
                <a:cxn ang="T7">
                  <a:pos x="T2" y="T3"/>
                </a:cxn>
                <a:cxn ang="T8">
                  <a:pos x="T4" y="T5"/>
                </a:cxn>
              </a:cxnLst>
              <a:rect l="0" t="0" r="r" b="b"/>
              <a:pathLst>
                <a:path w="12368531" h="3896360" stroke="0">
                  <a:moveTo>
                    <a:pt x="5659273" y="7033"/>
                  </a:moveTo>
                  <a:cubicBezTo>
                    <a:pt x="6287016" y="-9815"/>
                    <a:pt x="6919245" y="3653"/>
                    <a:pt x="7534072" y="46972"/>
                  </a:cubicBezTo>
                  <a:cubicBezTo>
                    <a:pt x="9861143" y="210930"/>
                    <a:pt x="11681666" y="781753"/>
                    <a:pt x="12213034" y="1514055"/>
                  </a:cubicBezTo>
                  <a:lnTo>
                    <a:pt x="6184266" y="1948180"/>
                  </a:lnTo>
                  <a:lnTo>
                    <a:pt x="5659273" y="7033"/>
                  </a:lnTo>
                  <a:close/>
                </a:path>
                <a:path w="12368531" h="3896360" fill="none">
                  <a:moveTo>
                    <a:pt x="5659273" y="7033"/>
                  </a:moveTo>
                  <a:cubicBezTo>
                    <a:pt x="6287016" y="-9815"/>
                    <a:pt x="6919245" y="3653"/>
                    <a:pt x="7534072" y="46972"/>
                  </a:cubicBezTo>
                  <a:cubicBezTo>
                    <a:pt x="9861143" y="210930"/>
                    <a:pt x="11681666" y="781753"/>
                    <a:pt x="12213034" y="1514055"/>
                  </a:cubicBezTo>
                </a:path>
              </a:pathLst>
            </a:custGeom>
            <a:noFill/>
            <a:ln w="19050">
              <a:solidFill>
                <a:srgbClr val="ED7D31"/>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ctr" anchorCtr="0" upright="1">
              <a:noAutofit/>
            </a:bodyPr>
            <a:lstStyle/>
            <a:p>
              <a:endParaRPr lang="en-US"/>
            </a:p>
          </p:txBody>
        </p:sp>
        <p:sp>
          <p:nvSpPr>
            <p:cNvPr id="14" name="Star: 5 Points 3">
              <a:extLst>
                <a:ext uri="{FF2B5EF4-FFF2-40B4-BE49-F238E27FC236}">
                  <a16:creationId xmlns:a16="http://schemas.microsoft.com/office/drawing/2014/main" id="{82BAD6A6-3F61-50B9-A070-7E353272355A}"/>
                </a:ext>
              </a:extLst>
            </p:cNvPr>
            <p:cNvSpPr>
              <a:spLocks/>
            </p:cNvSpPr>
            <p:nvPr/>
          </p:nvSpPr>
          <p:spPr bwMode="auto">
            <a:xfrm>
              <a:off x="149861" y="19008"/>
              <a:ext cx="2476" cy="2572"/>
            </a:xfrm>
            <a:custGeom>
              <a:avLst/>
              <a:gdLst>
                <a:gd name="T0" fmla="*/ 0 w 247650"/>
                <a:gd name="T1" fmla="*/ 98232 h 257175"/>
                <a:gd name="T2" fmla="*/ 94594 w 247650"/>
                <a:gd name="T3" fmla="*/ 98233 h 257175"/>
                <a:gd name="T4" fmla="*/ 123825 w 247650"/>
                <a:gd name="T5" fmla="*/ 0 h 257175"/>
                <a:gd name="T6" fmla="*/ 153056 w 247650"/>
                <a:gd name="T7" fmla="*/ 98233 h 257175"/>
                <a:gd name="T8" fmla="*/ 247650 w 247650"/>
                <a:gd name="T9" fmla="*/ 98232 h 257175"/>
                <a:gd name="T10" fmla="*/ 171121 w 247650"/>
                <a:gd name="T11" fmla="*/ 158942 h 257175"/>
                <a:gd name="T12" fmla="*/ 200353 w 247650"/>
                <a:gd name="T13" fmla="*/ 257174 h 257175"/>
                <a:gd name="T14" fmla="*/ 123825 w 247650"/>
                <a:gd name="T15" fmla="*/ 196463 h 257175"/>
                <a:gd name="T16" fmla="*/ 47297 w 247650"/>
                <a:gd name="T17" fmla="*/ 257174 h 257175"/>
                <a:gd name="T18" fmla="*/ 76529 w 247650"/>
                <a:gd name="T19" fmla="*/ 158942 h 257175"/>
                <a:gd name="T20" fmla="*/ 0 w 247650"/>
                <a:gd name="T21" fmla="*/ 98232 h 25717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7650" h="257175">
                  <a:moveTo>
                    <a:pt x="0" y="98232"/>
                  </a:moveTo>
                  <a:lnTo>
                    <a:pt x="94594" y="98233"/>
                  </a:lnTo>
                  <a:lnTo>
                    <a:pt x="123825" y="0"/>
                  </a:lnTo>
                  <a:lnTo>
                    <a:pt x="153056" y="98233"/>
                  </a:lnTo>
                  <a:lnTo>
                    <a:pt x="247650" y="98232"/>
                  </a:lnTo>
                  <a:lnTo>
                    <a:pt x="171121" y="158942"/>
                  </a:lnTo>
                  <a:lnTo>
                    <a:pt x="200353" y="257174"/>
                  </a:lnTo>
                  <a:lnTo>
                    <a:pt x="123825" y="196463"/>
                  </a:lnTo>
                  <a:lnTo>
                    <a:pt x="47297" y="257174"/>
                  </a:lnTo>
                  <a:lnTo>
                    <a:pt x="76529" y="158942"/>
                  </a:lnTo>
                  <a:lnTo>
                    <a:pt x="0" y="98232"/>
                  </a:lnTo>
                  <a:close/>
                </a:path>
              </a:pathLst>
            </a:custGeom>
            <a:solidFill>
              <a:srgbClr val="ED7D31"/>
            </a:solidFill>
            <a:ln>
              <a:noFill/>
            </a:ln>
            <a:extLst>
              <a:ext uri="{91240B29-F687-4F45-9708-019B960494DF}">
                <a14:hiddenLine xmlns:a14="http://schemas.microsoft.com/office/drawing/2010/main" w="12700">
                  <a:solidFill>
                    <a:srgbClr val="000000"/>
                  </a:solidFill>
                  <a:miter lim="800000"/>
                  <a:headEnd/>
                  <a:tailEnd/>
                </a14:hiddenLine>
              </a:ext>
            </a:extLst>
          </p:spPr>
          <p:txBody>
            <a:bodyPr rot="0" vert="horz" wrap="square" lIns="91440" tIns="45720" rIns="91440" bIns="45720" anchor="ctr" anchorCtr="0" upright="1">
              <a:noAutofit/>
            </a:bodyPr>
            <a:lstStyle/>
            <a:p>
              <a:endParaRPr lang="en-US"/>
            </a:p>
          </p:txBody>
        </p:sp>
      </p:grpSp>
      <p:pic>
        <p:nvPicPr>
          <p:cNvPr id="16" name="Picture 15" descr="NASA - Εφαρμογές στο Google Play">
            <a:extLst>
              <a:ext uri="{FF2B5EF4-FFF2-40B4-BE49-F238E27FC236}">
                <a16:creationId xmlns:a16="http://schemas.microsoft.com/office/drawing/2014/main" id="{7EDBA1AA-0D6D-CA77-DC21-AD482320D79D}"/>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991985" y="5545180"/>
            <a:ext cx="1196975" cy="1196975"/>
          </a:xfrm>
          <a:prstGeom prst="rect">
            <a:avLst/>
          </a:prstGeom>
          <a:noFill/>
          <a:ln>
            <a:noFill/>
          </a:ln>
        </p:spPr>
      </p:pic>
      <p:sp>
        <p:nvSpPr>
          <p:cNvPr id="7" name="TextBox 6">
            <a:extLst>
              <a:ext uri="{FF2B5EF4-FFF2-40B4-BE49-F238E27FC236}">
                <a16:creationId xmlns:a16="http://schemas.microsoft.com/office/drawing/2014/main" id="{123B7785-8AA8-9A60-52CC-A55BE92E41B2}"/>
              </a:ext>
            </a:extLst>
          </p:cNvPr>
          <p:cNvSpPr txBox="1"/>
          <p:nvPr/>
        </p:nvSpPr>
        <p:spPr>
          <a:xfrm>
            <a:off x="4762087" y="-41932"/>
            <a:ext cx="7613073" cy="1727461"/>
          </a:xfrm>
          <a:prstGeom prst="rect">
            <a:avLst/>
          </a:prstGeom>
          <a:noFill/>
        </p:spPr>
        <p:txBody>
          <a:bodyPr wrap="square">
            <a:spAutoFit/>
          </a:bodyPr>
          <a:lstStyle/>
          <a:p>
            <a:pPr>
              <a:lnSpc>
                <a:spcPct val="107000"/>
              </a:lnSpc>
              <a:spcAft>
                <a:spcPts val="800"/>
              </a:spcAft>
            </a:pPr>
            <a:r>
              <a:rPr lang="en-US" sz="1800" b="1"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Soil System Sciences</a:t>
            </a:r>
            <a:endParaRPr lang="en-US" b="1" dirty="0">
              <a:solidFill>
                <a:srgbClr val="DEEAF6"/>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en-US" sz="1800" b="1"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Microbial growth, turnover and functioning in soils:</a:t>
            </a:r>
          </a:p>
          <a:p>
            <a:pPr>
              <a:lnSpc>
                <a:spcPct val="107000"/>
              </a:lnSpc>
              <a:spcAft>
                <a:spcPts val="800"/>
              </a:spcAft>
            </a:pPr>
            <a:r>
              <a:rPr lang="en-US" sz="1800" b="1"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 modelling and experimental advances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800" dirty="0">
                <a:solidFill>
                  <a:srgbClr val="DEEAF6"/>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dirty="0"/>
          </a:p>
        </p:txBody>
      </p:sp>
    </p:spTree>
    <p:extLst>
      <p:ext uri="{BB962C8B-B14F-4D97-AF65-F5344CB8AC3E}">
        <p14:creationId xmlns:p14="http://schemas.microsoft.com/office/powerpoint/2010/main" val="7605609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761</TotalTime>
  <Words>812</Words>
  <Application>Microsoft Office PowerPoint</Application>
  <PresentationFormat>Widescreen</PresentationFormat>
  <Paragraphs>77</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Investigation of the growth rate and antibiotic production of  Marine Actinobacteria in the International Space Station Marialina Tsinidis1 and Manolis Simigdalas2              1University of Glasgow , Glasgow, United Kingdom of Great Britain – England, Scotland, Wales (m.tsinidi@gmail.com) 2Heriot Watt University, Edinburgh, United Kingdom of Great Britain – England, Scotland, Wales (manolis.symigdalas@gmail.com) Key Words: Marine Actinobacteria, Astrobiology, Space Medicine, ISS     </vt:lpstr>
      <vt:lpstr> Is microgravity capable of affecting the behavior and development of actinobacteria (actinomycetes)?                      </vt:lpstr>
      <vt:lpstr>   Gram-positive bacteria             </vt:lpstr>
      <vt:lpstr>   The actinobacteria might face a little to none affection during their presence in microgravity, which will prove that bacteria in general are ideal organisms for transportation through space, making them reliable for space exploration and experiments  The researcher’s hypothesis is that the microgravity will have no effect on the viscosity of the liquid agar and actinobacteria.              </vt:lpstr>
      <vt:lpstr>               </vt:lpstr>
      <vt:lpstr> Category 1: Earth Apparatus which will be used for the experimentation required before and after the launch in order to compare the substances before and after exposure to microgravity. • Substance of Actinobacteria • Casein Agar • Microscope • Pipettes • Beaker 100ml • Gloves • Goggles • Cotton tipped swabs  Category 2: Space Apparatus, which will be necessary for the activation, mixture and storage of the substances in Space. • MixStix tubes (and their associated materials) • Substance of Actinobacteria               </vt:lpstr>
      <vt:lpstr>               </vt:lpstr>
      <vt:lpstr> The researcher aims to test the antibiotic production of the actinobacteria that travelled to the ISS as compared to the ones in the lab. Since this type of bacteria can produce antibiotics, which is useful in medicine, the effects of microgravity on the antibiotic production could be investigated which is useful for astronauts.   The aim is to create a mathematical model to predict the antibiotic production based on the growth rate.                </vt:lpstr>
      <vt:lpstr>Investigation of the growth rate and antibiotic production of  Marine Actinobacteria in the International Space Station Marialina Tsinidis1 and Manolis Simigdalas2              1University of Glasgow , Glasgow, United Kingdom of Great Britain – England, Scotland, Wales (m.tsinidi@gmail.com) 2Heriot Watt University, Edinburgh, United Kingdom of Great Britain – England, Scotland, Wales (manolis.symigdalas@gmail.com) Key Words: Marine Actinobacteria, Astrobiology, Space Medicine, ISS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Marialina Tsinidi (student)</dc:creator>
  <cp:lastModifiedBy>Marialina Tsinidi</cp:lastModifiedBy>
  <cp:revision>22</cp:revision>
  <dcterms:created xsi:type="dcterms:W3CDTF">2023-04-07T20:01:02Z</dcterms:created>
  <dcterms:modified xsi:type="dcterms:W3CDTF">2023-04-24T09:00:38Z</dcterms:modified>
</cp:coreProperties>
</file>