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5" r:id="rId2"/>
  </p:sldMasterIdLst>
  <p:notesMasterIdLst>
    <p:notesMasterId r:id="rId14"/>
  </p:notesMasterIdLst>
  <p:sldIdLst>
    <p:sldId id="256" r:id="rId3"/>
    <p:sldId id="298" r:id="rId4"/>
    <p:sldId id="281" r:id="rId5"/>
    <p:sldId id="257" r:id="rId6"/>
    <p:sldId id="292" r:id="rId7"/>
    <p:sldId id="293" r:id="rId8"/>
    <p:sldId id="294" r:id="rId9"/>
    <p:sldId id="301" r:id="rId10"/>
    <p:sldId id="296" r:id="rId11"/>
    <p:sldId id="299" r:id="rId12"/>
    <p:sldId id="300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7msE1IV5+DNh2P+hT7GvXso19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1F2"/>
    <a:srgbClr val="366EB0"/>
    <a:srgbClr val="B02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39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104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843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163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>
  <p:cSld name="Titelfoli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7"/>
          <p:cNvSpPr txBox="1"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/>
          </a:p>
        </p:txBody>
      </p:sp>
      <p:sp>
        <p:nvSpPr>
          <p:cNvPr id="16" name="Google Shape;16;p17"/>
          <p:cNvSpPr>
            <a:spLocks noGrp="1"/>
          </p:cNvSpPr>
          <p:nvPr>
            <p:ph type="pic" idx="2"/>
          </p:nvPr>
        </p:nvSpPr>
        <p:spPr>
          <a:xfrm>
            <a:off x="295687" y="4439286"/>
            <a:ext cx="2098597" cy="517525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7"/>
          <p:cNvSpPr>
            <a:spLocks noGrp="1"/>
          </p:cNvSpPr>
          <p:nvPr>
            <p:ph type="pic" idx="3"/>
          </p:nvPr>
        </p:nvSpPr>
        <p:spPr>
          <a:xfrm>
            <a:off x="2453698" y="4444369"/>
            <a:ext cx="2184476" cy="517525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543" y="260598"/>
            <a:ext cx="2924417" cy="94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Diagramm">
  <p:cSld name="1 Diagramm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9"/>
          <p:cNvSpPr>
            <a:spLocks noGrp="1"/>
          </p:cNvSpPr>
          <p:nvPr>
            <p:ph type="chart" idx="2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" name="Google Shape;82;p29"/>
          <p:cNvCxnSpPr/>
          <p:nvPr/>
        </p:nvCxnSpPr>
        <p:spPr>
          <a:xfrm>
            <a:off x="457200" y="4713670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D841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Diagramme">
  <p:cSld name="2 Diagramm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30"/>
          <p:cNvSpPr>
            <a:spLocks noGrp="1"/>
          </p:cNvSpPr>
          <p:nvPr>
            <p:ph type="chart" idx="2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3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30"/>
          <p:cNvSpPr>
            <a:spLocks noGrp="1"/>
          </p:cNvSpPr>
          <p:nvPr>
            <p:ph type="chart" idx="4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Text links">
  <p:cSld name="Bild mit Text link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1"/>
          <p:cNvSpPr txBox="1">
            <a:spLocks noGrp="1"/>
          </p:cNvSpPr>
          <p:nvPr>
            <p:ph type="title"/>
          </p:nvPr>
        </p:nvSpPr>
        <p:spPr>
          <a:xfrm>
            <a:off x="457200" y="372533"/>
            <a:ext cx="2692400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body" idx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D8413E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D8413E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D8413E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1"/>
          <p:cNvSpPr>
            <a:spLocks noGrp="1"/>
          </p:cNvSpPr>
          <p:nvPr>
            <p:ph type="pic" idx="2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1"/>
          <p:cNvSpPr txBox="1">
            <a:spLocks noGrp="1"/>
          </p:cNvSpPr>
          <p:nvPr>
            <p:ph type="body" idx="3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2"/>
          <p:cNvSpPr txBox="1">
            <a:spLocks noGrp="1"/>
          </p:cNvSpPr>
          <p:nvPr>
            <p:ph type="title"/>
          </p:nvPr>
        </p:nvSpPr>
        <p:spPr>
          <a:xfrm>
            <a:off x="628650" y="13161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cxnSp>
        <p:nvCxnSpPr>
          <p:cNvPr id="102" name="Google Shape;102;p32"/>
          <p:cNvCxnSpPr/>
          <p:nvPr/>
        </p:nvCxnSpPr>
        <p:spPr>
          <a:xfrm>
            <a:off x="704088" y="948616"/>
            <a:ext cx="772553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len Dank!">
  <p:cSld name="Vielen Dank!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1"/>
          <p:cNvSpPr txBox="1"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65495" y="2834640"/>
            <a:ext cx="4672172" cy="184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4" name="Google Shape;2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43" y="260598"/>
            <a:ext cx="2924417" cy="94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folie links">
  <p:cSld name="Zwischenfolie link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 flipH="1">
            <a:off x="-14439" y="-5922"/>
            <a:ext cx="5654316" cy="5152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 flipH="1">
            <a:off x="-14439" y="-4153"/>
            <a:ext cx="4711557" cy="5154092"/>
          </a:xfrm>
          <a:prstGeom prst="rect">
            <a:avLst/>
          </a:prstGeom>
          <a:solidFill>
            <a:srgbClr val="FF545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471878" y="1066801"/>
            <a:ext cx="3562911" cy="35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Google Shape;41;p24"/>
          <p:cNvSpPr>
            <a:spLocks noGrp="1"/>
          </p:cNvSpPr>
          <p:nvPr>
            <p:ph type="pic" idx="4"/>
          </p:nvPr>
        </p:nvSpPr>
        <p:spPr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(formatfüllend)">
  <p:cSld name="Bild (formatfüllend)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>
            <a:spLocks noGrp="1"/>
          </p:cNvSpPr>
          <p:nvPr>
            <p:ph type="pic" idx="2"/>
          </p:nvPr>
        </p:nvSpPr>
        <p:spPr>
          <a:xfrm>
            <a:off x="8468" y="8468"/>
            <a:ext cx="9135532" cy="51350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mit Untertitel">
  <p:cSld name="Titel und Inhalt mit Untertitel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2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ohne Untertitel">
  <p:cSld name="Titel und Inhalt ohne Untertite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- 2 Blöcke">
  <p:cSld name="Titel und Inhalt - 2 Blöck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body" idx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2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3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Bildunterschrift">
  <p:cSld name="Bild mit Bildunterschrif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9" name="Google Shape;69;p27"/>
          <p:cNvSpPr>
            <a:spLocks noGrp="1"/>
          </p:cNvSpPr>
          <p:nvPr>
            <p:ph type="pic" idx="2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">
  <p:cSld name="Tabel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D8413E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8"/>
          <p:cNvSpPr>
            <a:spLocks noGrp="1"/>
          </p:cNvSpPr>
          <p:nvPr>
            <p:ph type="tbl" idx="2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3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18"/>
          <p:cNvCxnSpPr/>
          <p:nvPr/>
        </p:nvCxnSpPr>
        <p:spPr>
          <a:xfrm>
            <a:off x="0" y="155575"/>
            <a:ext cx="457200" cy="0"/>
          </a:xfrm>
          <a:prstGeom prst="straightConnector1">
            <a:avLst/>
          </a:prstGeom>
          <a:noFill/>
          <a:ln w="9525" cap="flat" cmpd="sng">
            <a:solidFill>
              <a:srgbClr val="262A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18"/>
          <p:cNvSpPr txBox="1"/>
          <p:nvPr/>
        </p:nvSpPr>
        <p:spPr>
          <a:xfrm>
            <a:off x="457200" y="17075"/>
            <a:ext cx="588900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all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Lexcube</a:t>
            </a:r>
            <a:r>
              <a:rPr lang="en-US" sz="1200" b="1" i="0" u="none" strike="noStrike" cap="all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An Interactive Earth Science Data Cube Visualization</a:t>
            </a:r>
            <a:endParaRPr lang="en-US" sz="1200" cap="all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49;p18"/>
          <p:cNvCxnSpPr/>
          <p:nvPr userDrawn="1"/>
        </p:nvCxnSpPr>
        <p:spPr>
          <a:xfrm>
            <a:off x="457200" y="4713670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D841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18"/>
          <p:cNvSpPr txBox="1"/>
          <p:nvPr/>
        </p:nvSpPr>
        <p:spPr>
          <a:xfrm>
            <a:off x="457200" y="204572"/>
            <a:ext cx="565244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Maximilian Söchting</a:t>
            </a:r>
            <a:r>
              <a:rPr lang="de-DE" sz="900" b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, Miguel </a:t>
            </a:r>
            <a:r>
              <a:rPr lang="de-DE" sz="900" b="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Mahecha</a:t>
            </a:r>
            <a:r>
              <a:rPr lang="de-DE" sz="900" b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, David Montero, and </a:t>
            </a:r>
            <a:r>
              <a:rPr lang="de-DE" sz="900" b="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Gerik</a:t>
            </a:r>
            <a:r>
              <a:rPr lang="de-DE" sz="900" b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Scheuermann – Leipzig University </a:t>
            </a:r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413E"/>
              </a:buClr>
              <a:buSzPts val="1000"/>
              <a:buFont typeface="Arial"/>
              <a:buNone/>
              <a:defRPr sz="1000" b="0" u="none">
                <a:solidFill>
                  <a:srgbClr val="D8413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2" name="Grafik 1" descr="Ein Bild, das Logo enthält.&#10;&#10;Automatisch generierte Beschreibung">
            <a:extLst>
              <a:ext uri="{FF2B5EF4-FFF2-40B4-BE49-F238E27FC236}">
                <a16:creationId xmlns:a16="http://schemas.microsoft.com/office/drawing/2014/main" id="{FFBA2B7E-ECF5-3B03-B018-AE07578971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597741" y="59709"/>
            <a:ext cx="484247" cy="6779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B748B61-BD51-BE6E-D831-A9B858F5DAB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17224" y="41531"/>
            <a:ext cx="718712" cy="718714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83ECAD8-1F68-DFC2-8AFF-EF1F40BE87D4}"/>
              </a:ext>
            </a:extLst>
          </p:cNvPr>
          <p:cNvGrpSpPr/>
          <p:nvPr userDrawn="1"/>
        </p:nvGrpSpPr>
        <p:grpSpPr>
          <a:xfrm>
            <a:off x="2713092" y="4722235"/>
            <a:ext cx="3717816" cy="433386"/>
            <a:chOff x="2341125" y="4722235"/>
            <a:chExt cx="3717816" cy="433386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826B7DC5-2A2D-6F2A-4D2C-76AF05BA8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2341125" y="4813113"/>
              <a:ext cx="252618" cy="251631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9F62352-F39F-4611-2618-0E677CB34580}"/>
                </a:ext>
              </a:extLst>
            </p:cNvPr>
            <p:cNvSpPr txBox="1"/>
            <p:nvPr userDrawn="1"/>
          </p:nvSpPr>
          <p:spPr>
            <a:xfrm>
              <a:off x="2570995" y="4808123"/>
              <a:ext cx="1028131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1100" dirty="0">
                  <a:solidFill>
                    <a:srgbClr val="1CA1F2"/>
                  </a:solidFill>
                </a:rPr>
                <a:t>m_soechting</a:t>
              </a:r>
              <a:endParaRPr lang="en-US" sz="1100" dirty="0">
                <a:solidFill>
                  <a:srgbClr val="1CA1F2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3981E37-8923-D8B1-FF90-28C54DD59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3617409" y="4813114"/>
              <a:ext cx="251629" cy="251629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C2BFF0F-0EE6-DD84-69DC-7082D426EE1A}"/>
                </a:ext>
              </a:extLst>
            </p:cNvPr>
            <p:cNvSpPr txBox="1"/>
            <p:nvPr userDrawn="1"/>
          </p:nvSpPr>
          <p:spPr>
            <a:xfrm>
              <a:off x="3824980" y="4808123"/>
              <a:ext cx="131354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1100" dirty="0">
                  <a:solidFill>
                    <a:schemeClr val="tx1"/>
                  </a:solidFill>
                </a:rPr>
                <a:t>www.lexcube.org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fik 1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C3E3450-875D-8590-EA75-BACDFEAC19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5030810" y="4722235"/>
              <a:ext cx="1028131" cy="433386"/>
            </a:xfrm>
            <a:prstGeom prst="rect">
              <a:avLst/>
            </a:prstGeom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hyperlink" Target="https://github.com/dcs4cop/xcube-viewer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xarray.dev/en/stable/index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26" Type="http://schemas.openxmlformats.org/officeDocument/2006/relationships/slide" Target="slide8.xml"/><Relationship Id="rId3" Type="http://schemas.openxmlformats.org/officeDocument/2006/relationships/image" Target="../media/image4.png"/><Relationship Id="rId21" Type="http://schemas.openxmlformats.org/officeDocument/2006/relationships/image" Target="../media/image130.png"/><Relationship Id="rId7" Type="http://schemas.openxmlformats.org/officeDocument/2006/relationships/image" Target="../media/image10.png"/><Relationship Id="rId12" Type="http://schemas.openxmlformats.org/officeDocument/2006/relationships/image" Target="../media/image100.png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slide" Target="slide10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slide" Target="slide5.xml"/><Relationship Id="rId24" Type="http://schemas.openxmlformats.org/officeDocument/2006/relationships/image" Target="../media/image140.png"/><Relationship Id="rId5" Type="http://schemas.openxmlformats.org/officeDocument/2006/relationships/slide" Target="slide3.xml"/><Relationship Id="rId15" Type="http://schemas.openxmlformats.org/officeDocument/2006/relationships/image" Target="../media/image110.png"/><Relationship Id="rId23" Type="http://schemas.openxmlformats.org/officeDocument/2006/relationships/slide" Target="slide9.xml"/><Relationship Id="rId28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90.png"/><Relationship Id="rId14" Type="http://schemas.openxmlformats.org/officeDocument/2006/relationships/slide" Target="slide6.xml"/><Relationship Id="rId22" Type="http://schemas.openxmlformats.org/officeDocument/2006/relationships/image" Target="../media/image15.png"/><Relationship Id="rId27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>
            <a:spLocks noGrp="1"/>
          </p:cNvSpPr>
          <p:nvPr>
            <p:ph type="ctrTitle"/>
          </p:nvPr>
        </p:nvSpPr>
        <p:spPr>
          <a:xfrm>
            <a:off x="343656" y="1736390"/>
            <a:ext cx="6794119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ffectLst/>
                <a:latin typeface="Arial" panose="020B0604020202020204" pitchFamily="34" charset="0"/>
              </a:rPr>
              <a:t>Lexcube</a:t>
            </a:r>
            <a:r>
              <a:rPr lang="en-US" dirty="0">
                <a:effectLst/>
                <a:latin typeface="Arial" panose="020B0604020202020204" pitchFamily="34" charset="0"/>
              </a:rPr>
              <a:t>: An Interactive Earth Science Data Cube Visualization</a:t>
            </a:r>
            <a:endParaRPr lang="en-US" sz="2800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 txBox="1">
            <a:spLocks noGrp="1"/>
          </p:cNvSpPr>
          <p:nvPr>
            <p:ph type="body" idx="4294967295"/>
          </p:nvPr>
        </p:nvSpPr>
        <p:spPr>
          <a:xfrm>
            <a:off x="343656" y="2613938"/>
            <a:ext cx="6599011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320"/>
              </a:spcBef>
            </a:pPr>
            <a:r>
              <a:rPr lang="de-DE" sz="1600" dirty="0">
                <a:latin typeface="Arial"/>
                <a:ea typeface="Arial"/>
                <a:cs typeface="Arial"/>
                <a:sym typeface="Arial"/>
              </a:rPr>
              <a:t>ESSI4.1 – EGU23-9258 </a:t>
            </a:r>
          </a:p>
          <a:p>
            <a:pPr marL="0" indent="0">
              <a:spcBef>
                <a:spcPts val="320"/>
              </a:spcBef>
            </a:pPr>
            <a:r>
              <a:rPr lang="de-DE" sz="1600" dirty="0">
                <a:latin typeface="Arial"/>
                <a:ea typeface="Arial"/>
                <a:cs typeface="Arial"/>
                <a:sym typeface="Arial"/>
              </a:rPr>
              <a:t>Vienna, 28th April 2023</a:t>
            </a:r>
            <a:endParaRPr lang="de-DE" sz="16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dirty="0">
                <a:effectLst/>
                <a:latin typeface="Arial" panose="020B0604020202020204" pitchFamily="34" charset="0"/>
              </a:rPr>
              <a:t>Maximilian Söchting</a:t>
            </a:r>
            <a:r>
              <a:rPr lang="en-US" sz="1600" b="1" baseline="30000" dirty="0">
                <a:effectLst/>
                <a:latin typeface="Arial" panose="020B0604020202020204" pitchFamily="34" charset="0"/>
              </a:rPr>
              <a:t>1,2</a:t>
            </a:r>
            <a:r>
              <a:rPr lang="en-US" sz="1600" dirty="0">
                <a:effectLst/>
                <a:latin typeface="Arial" panose="020B0604020202020204" pitchFamily="34" charset="0"/>
              </a:rPr>
              <a:t>, Miguel Mahecha</a:t>
            </a:r>
            <a:r>
              <a:rPr lang="en-US" sz="1600" baseline="30000" dirty="0">
                <a:effectLst/>
                <a:latin typeface="Arial" panose="020B0604020202020204" pitchFamily="34" charset="0"/>
              </a:rPr>
              <a:t>1,3</a:t>
            </a:r>
            <a:r>
              <a:rPr lang="en-US" sz="1600" dirty="0">
                <a:effectLst/>
                <a:latin typeface="Arial" panose="020B0604020202020204" pitchFamily="34" charset="0"/>
              </a:rPr>
              <a:t>, David Montero</a:t>
            </a:r>
            <a:r>
              <a:rPr lang="en-US" sz="160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600" dirty="0">
                <a:effectLst/>
                <a:latin typeface="Arial" panose="020B0604020202020204" pitchFamily="34" charset="0"/>
              </a:rPr>
              <a:t>, and </a:t>
            </a:r>
            <a:r>
              <a:rPr lang="en-US" sz="1600" dirty="0" err="1">
                <a:effectLst/>
                <a:latin typeface="Arial" panose="020B0604020202020204" pitchFamily="34" charset="0"/>
              </a:rPr>
              <a:t>Gerik</a:t>
            </a:r>
            <a:r>
              <a:rPr lang="en-US" sz="1600" dirty="0">
                <a:effectLst/>
                <a:latin typeface="Arial" panose="020B0604020202020204" pitchFamily="34" charset="0"/>
              </a:rPr>
              <a:t> Scheuermann</a:t>
            </a:r>
            <a:r>
              <a:rPr lang="en-US" sz="1600" baseline="30000" dirty="0">
                <a:effectLst/>
                <a:latin typeface="Arial" panose="020B0604020202020204" pitchFamily="34" charset="0"/>
              </a:rPr>
              <a:t>2</a:t>
            </a:r>
            <a:br>
              <a:rPr lang="en-US" dirty="0"/>
            </a:br>
            <a:r>
              <a:rPr lang="en-US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</a:rPr>
              <a:t>Remote Sensing Centre for Earth System Research, Leipzig University, Leipzig, Germany</a:t>
            </a:r>
            <a:br>
              <a:rPr lang="en-US" dirty="0"/>
            </a:br>
            <a:r>
              <a:rPr lang="en-US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dirty="0">
                <a:effectLst/>
                <a:latin typeface="Arial" panose="020B0604020202020204" pitchFamily="34" charset="0"/>
              </a:rPr>
              <a:t>Image and Signal Processing Group, Leipzig University, Leipzig, Germany</a:t>
            </a:r>
            <a:br>
              <a:rPr lang="en-US" dirty="0"/>
            </a:br>
            <a:r>
              <a:rPr lang="en-US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US" dirty="0">
                <a:effectLst/>
                <a:latin typeface="Arial" panose="020B0604020202020204" pitchFamily="34" charset="0"/>
              </a:rPr>
              <a:t>Helmholtz Centre for Environmental Research (UFZ), Leipzig, Germany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F8A381-2773-277E-196A-2D9254CB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776" y="280064"/>
            <a:ext cx="1151926" cy="1151924"/>
          </a:xfrm>
          <a:prstGeom prst="rect">
            <a:avLst/>
          </a:prstGeom>
        </p:spPr>
      </p:pic>
      <p:pic>
        <p:nvPicPr>
          <p:cNvPr id="8" name="Grafik 7" descr="Ein Bild, das Logo enthält.&#10;&#10;Automatisch generierte Beschreibung">
            <a:extLst>
              <a:ext uri="{FF2B5EF4-FFF2-40B4-BE49-F238E27FC236}">
                <a16:creationId xmlns:a16="http://schemas.microsoft.com/office/drawing/2014/main" id="{046EFAF0-9382-2823-9012-96CC699A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55" y="302761"/>
            <a:ext cx="790378" cy="11065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05F7E5-6BCA-DDD3-6570-A9979EEDDC84}"/>
              </a:ext>
            </a:extLst>
          </p:cNvPr>
          <p:cNvSpPr txBox="1"/>
          <p:nvPr/>
        </p:nvSpPr>
        <p:spPr>
          <a:xfrm>
            <a:off x="6861402" y="41151"/>
            <a:ext cx="1704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Vote </a:t>
            </a:r>
            <a:r>
              <a:rPr lang="de-DE" sz="1100" b="1" dirty="0" err="1"/>
              <a:t>for</a:t>
            </a:r>
            <a:r>
              <a:rPr lang="de-DE" sz="1100" b="1" dirty="0"/>
              <a:t> OSPP Award!</a:t>
            </a:r>
            <a:endParaRPr lang="en-US" sz="11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3B239-5C0F-AE2B-D2B9-60A25AE7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9AB42-014A-9D66-8AB5-995C14F78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de-DE" sz="1000" dirty="0"/>
              <a:t>[1] </a:t>
            </a:r>
            <a:r>
              <a:rPr lang="en-US" sz="1000" dirty="0">
                <a:effectLst/>
                <a:latin typeface="Arial" panose="020B0604020202020204" pitchFamily="34" charset="0"/>
              </a:rPr>
              <a:t>R.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Baatz</a:t>
            </a:r>
            <a:r>
              <a:rPr lang="en-US" sz="1000" dirty="0">
                <a:effectLst/>
                <a:latin typeface="Arial" panose="020B0604020202020204" pitchFamily="34" charset="0"/>
              </a:rPr>
              <a:t>, H. J. Hendricks Franssen, E.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Euskirchen</a:t>
            </a:r>
            <a:r>
              <a:rPr lang="en-US" sz="1000" dirty="0">
                <a:effectLst/>
                <a:latin typeface="Arial" panose="020B0604020202020204" pitchFamily="34" charset="0"/>
              </a:rPr>
              <a:t>, D.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Sihi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Dietze</a:t>
            </a:r>
            <a:r>
              <a:rPr lang="en-US" sz="1000" dirty="0">
                <a:effectLst/>
                <a:latin typeface="Arial" panose="020B0604020202020204" pitchFamily="34" charset="0"/>
              </a:rPr>
              <a:t>, S.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Ciavatta</a:t>
            </a:r>
            <a:r>
              <a:rPr lang="en-US" sz="1000" dirty="0">
                <a:effectLst/>
                <a:latin typeface="Arial" panose="020B0604020202020204" pitchFamily="34" charset="0"/>
              </a:rPr>
              <a:t>, K. Fennel, H. Beck, G. De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Lannoy</a:t>
            </a:r>
            <a:r>
              <a:rPr lang="en-US" sz="1000" dirty="0">
                <a:effectLst/>
                <a:latin typeface="Arial" panose="020B0604020202020204" pitchFamily="34" charset="0"/>
              </a:rPr>
              <a:t>, V. R. N. Pauwels, A.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Raiho</a:t>
            </a:r>
            <a:r>
              <a:rPr lang="en-US" sz="1000" dirty="0">
                <a:effectLst/>
                <a:latin typeface="Arial" panose="020B0604020202020204" pitchFamily="34" charset="0"/>
              </a:rPr>
              <a:t>, C.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Montzka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Williams, U. Mishra, C.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Poppe</a:t>
            </a:r>
            <a:r>
              <a:rPr lang="en-US" sz="1000" dirty="0">
                <a:effectLst/>
                <a:latin typeface="Arial" panose="020B0604020202020204" pitchFamily="34" charset="0"/>
              </a:rPr>
              <a:t>, S. Zacharias, A.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Lausch</a:t>
            </a:r>
            <a:r>
              <a:rPr lang="en-US" sz="1000" dirty="0">
                <a:effectLst/>
                <a:latin typeface="Arial" panose="020B0604020202020204" pitchFamily="34" charset="0"/>
              </a:rPr>
              <a:t>, L. Samaniego, K. Van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Looy</a:t>
            </a:r>
            <a:r>
              <a:rPr lang="en-US" sz="1000" dirty="0">
                <a:effectLst/>
                <a:latin typeface="Arial" panose="020B0604020202020204" pitchFamily="34" charset="0"/>
              </a:rPr>
              <a:t>, H.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Bogena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Adamescu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Mirtl</a:t>
            </a:r>
            <a:r>
              <a:rPr lang="en-US" sz="1000" dirty="0">
                <a:effectLst/>
                <a:latin typeface="Arial" panose="020B0604020202020204" pitchFamily="34" charset="0"/>
              </a:rPr>
              <a:t>, A. Fox, K.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Goergen</a:t>
            </a:r>
            <a:r>
              <a:rPr lang="en-US" sz="1000" dirty="0">
                <a:effectLst/>
                <a:latin typeface="Arial" panose="020B0604020202020204" pitchFamily="34" charset="0"/>
              </a:rPr>
              <a:t>, B. S. Naz, Y. Zeng, and H.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Vereecken</a:t>
            </a:r>
            <a:r>
              <a:rPr lang="en-US" sz="1000" dirty="0">
                <a:effectLst/>
                <a:latin typeface="Arial" panose="020B0604020202020204" pitchFamily="34" charset="0"/>
              </a:rPr>
              <a:t>. Re-analysis in earth system science: Toward terrestrial ecosystem reanalysis. Reviews of Geophysics, 59(3):e2020RG000715, 2021.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doi</a:t>
            </a:r>
            <a:r>
              <a:rPr lang="en-US" sz="1000" dirty="0">
                <a:effectLst/>
                <a:latin typeface="Arial" panose="020B0604020202020204" pitchFamily="34" charset="0"/>
              </a:rPr>
              <a:t>: 10.1029/2020RG00071</a:t>
            </a:r>
            <a:endParaRPr lang="de-DE" sz="1000" dirty="0"/>
          </a:p>
          <a:p>
            <a:pPr marL="114300" indent="0">
              <a:buNone/>
            </a:pPr>
            <a:r>
              <a:rPr lang="de-DE" sz="1000" dirty="0"/>
              <a:t>[2] A</a:t>
            </a:r>
            <a:r>
              <a:rPr lang="en-US" sz="1000" dirty="0">
                <a:effectLst/>
                <a:latin typeface="Arial" panose="020B0604020202020204" pitchFamily="34" charset="0"/>
              </a:rPr>
              <a:t>. Skidmore, N. Coops, E.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Neinavaz</a:t>
            </a:r>
            <a:r>
              <a:rPr lang="en-US" sz="1000" dirty="0">
                <a:effectLst/>
                <a:latin typeface="Arial" panose="020B0604020202020204" pitchFamily="34" charset="0"/>
              </a:rPr>
              <a:t>, A. Ali,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Schaepman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Paganini, W. Kissling, P.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Viher</a:t>
            </a:r>
            <a:r>
              <a:rPr lang="en-US" sz="1000" dirty="0">
                <a:effectLst/>
                <a:latin typeface="Arial" panose="020B0604020202020204" pitchFamily="34" charset="0"/>
              </a:rPr>
              <a:t>-</a:t>
            </a:r>
            <a:br>
              <a:rPr lang="en-US" sz="1000" dirty="0"/>
            </a:br>
            <a:r>
              <a:rPr lang="en-US" sz="1000" dirty="0" err="1">
                <a:effectLst/>
                <a:latin typeface="Arial" panose="020B0604020202020204" pitchFamily="34" charset="0"/>
              </a:rPr>
              <a:t>vaara</a:t>
            </a:r>
            <a:r>
              <a:rPr lang="en-US" sz="1000" dirty="0">
                <a:effectLst/>
                <a:latin typeface="Arial" panose="020B0604020202020204" pitchFamily="34" charset="0"/>
              </a:rPr>
              <a:t>, R.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Darvishzadeh</a:t>
            </a:r>
            <a:r>
              <a:rPr lang="en-US" sz="1000" dirty="0">
                <a:effectLst/>
                <a:latin typeface="Arial" panose="020B0604020202020204" pitchFamily="34" charset="0"/>
              </a:rPr>
              <a:t>, H.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Feilhauer</a:t>
            </a:r>
            <a:r>
              <a:rPr lang="en-US" sz="1000" dirty="0">
                <a:effectLst/>
                <a:latin typeface="Arial" panose="020B0604020202020204" pitchFamily="34" charset="0"/>
              </a:rPr>
              <a:t>, et al. Priority list of biodiversity metrics to observe from space. nat. ecol.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evol</a:t>
            </a:r>
            <a:r>
              <a:rPr lang="en-US" sz="1000" dirty="0">
                <a:effectLst/>
                <a:latin typeface="Arial" panose="020B0604020202020204" pitchFamily="34" charset="0"/>
              </a:rPr>
              <a:t>. 5, 896–906, 2021</a:t>
            </a:r>
          </a:p>
          <a:p>
            <a:pPr marL="114300" indent="0">
              <a:buNone/>
            </a:pPr>
            <a:r>
              <a:rPr lang="de-DE" sz="1000" dirty="0"/>
              <a:t>[3] </a:t>
            </a:r>
            <a:r>
              <a:rPr lang="en-US" sz="1000" dirty="0">
                <a:effectLst/>
                <a:latin typeface="Arial" panose="020B0604020202020204" pitchFamily="34" charset="0"/>
              </a:rPr>
              <a:t>M. D.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Mahecha</a:t>
            </a:r>
            <a:r>
              <a:rPr lang="en-US" sz="1000" dirty="0">
                <a:effectLst/>
                <a:latin typeface="Arial" panose="020B0604020202020204" pitchFamily="34" charset="0"/>
              </a:rPr>
              <a:t>, F. Gans, G. Brandt, R. Christiansen, S. E. Cornell, N.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Fomferra</a:t>
            </a:r>
            <a:r>
              <a:rPr lang="en-US" sz="1000" dirty="0">
                <a:effectLst/>
                <a:latin typeface="Arial" panose="020B0604020202020204" pitchFamily="34" charset="0"/>
              </a:rPr>
              <a:t>, G. Kraemer, J. Peters, P.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Bodesheim</a:t>
            </a:r>
            <a:r>
              <a:rPr lang="en-US" sz="1000" dirty="0">
                <a:effectLst/>
                <a:latin typeface="Arial" panose="020B0604020202020204" pitchFamily="34" charset="0"/>
              </a:rPr>
              <a:t>, G. Camps-Valls, J. F. Donges, W. Dorigo, L.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Estupinan</a:t>
            </a:r>
            <a:r>
              <a:rPr lang="en-US" sz="1000" dirty="0">
                <a:effectLst/>
                <a:latin typeface="Arial" panose="020B0604020202020204" pitchFamily="34" charset="0"/>
              </a:rPr>
              <a:t>-Suarez, V. H. Gutierrez-Velez, M.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Gutwin</a:t>
            </a:r>
            <a:r>
              <a:rPr lang="en-US" sz="1000" dirty="0">
                <a:effectLst/>
                <a:latin typeface="Arial" panose="020B0604020202020204" pitchFamily="34" charset="0"/>
              </a:rPr>
              <a:t>, M. Jung, M. C.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Londoño</a:t>
            </a:r>
            <a:r>
              <a:rPr lang="en-US" sz="1000" dirty="0">
                <a:effectLst/>
                <a:latin typeface="Arial" panose="020B0604020202020204" pitchFamily="34" charset="0"/>
              </a:rPr>
              <a:t>, D. G.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Miralles</a:t>
            </a:r>
            <a:r>
              <a:rPr lang="en-US" sz="1000" dirty="0">
                <a:effectLst/>
                <a:latin typeface="Arial" panose="020B0604020202020204" pitchFamily="34" charset="0"/>
              </a:rPr>
              <a:t>, P.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Papastefanou</a:t>
            </a:r>
            <a:r>
              <a:rPr lang="en-US" sz="1000" dirty="0">
                <a:effectLst/>
                <a:latin typeface="Arial" panose="020B0604020202020204" pitchFamily="34" charset="0"/>
              </a:rPr>
              <a:t>, and M. Reichstein. Earth system data cubes unravel global multivariate dynamics. Earth System Dynamics, 11(1):201–234, February 2020.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doi</a:t>
            </a:r>
            <a:r>
              <a:rPr lang="en-US" sz="1000" dirty="0">
                <a:effectLst/>
                <a:latin typeface="Arial" panose="020B0604020202020204" pitchFamily="34" charset="0"/>
              </a:rPr>
              <a:t>: 10.5194/esd-11-201-2020</a:t>
            </a:r>
            <a:endParaRPr lang="de-DE" sz="1000" dirty="0"/>
          </a:p>
          <a:p>
            <a:pPr marL="114300" indent="0">
              <a:buNone/>
            </a:pPr>
            <a:r>
              <a:rPr lang="de-DE" sz="1000" dirty="0"/>
              <a:t>[4] </a:t>
            </a:r>
            <a:r>
              <a:rPr lang="de-DE" sz="1000" dirty="0" err="1"/>
              <a:t>Xcube</a:t>
            </a:r>
            <a:r>
              <a:rPr lang="de-DE" sz="1000" dirty="0"/>
              <a:t>-viewer: </a:t>
            </a:r>
            <a:r>
              <a:rPr lang="de-DE" sz="1000" dirty="0">
                <a:hlinkClick r:id="rId2"/>
              </a:rPr>
              <a:t>https://github.com/dcs4cop/xcube-viewer</a:t>
            </a:r>
            <a:endParaRPr lang="de-DE" sz="1000" dirty="0"/>
          </a:p>
          <a:p>
            <a:pPr marL="114300" indent="0">
              <a:buNone/>
            </a:pPr>
            <a:r>
              <a:rPr lang="de-DE" sz="1000" dirty="0"/>
              <a:t>[5] </a:t>
            </a:r>
            <a:r>
              <a:rPr lang="de-DE" sz="1000" dirty="0" err="1"/>
              <a:t>Matplotlib</a:t>
            </a:r>
            <a:r>
              <a:rPr lang="de-DE" sz="1000" dirty="0"/>
              <a:t>: </a:t>
            </a:r>
            <a:r>
              <a:rPr lang="de-DE" sz="1000" dirty="0">
                <a:hlinkClick r:id="rId3"/>
              </a:rPr>
              <a:t>https://matplotlib.org/</a:t>
            </a:r>
            <a:endParaRPr lang="de-DE" sz="1000" dirty="0"/>
          </a:p>
          <a:p>
            <a:pPr marL="114300" indent="0">
              <a:buNone/>
            </a:pPr>
            <a:r>
              <a:rPr lang="de-DE" sz="1000" dirty="0"/>
              <a:t>[6] </a:t>
            </a:r>
            <a:r>
              <a:rPr lang="en-US" sz="1000" dirty="0">
                <a:effectLst/>
                <a:latin typeface="Arial" panose="020B0604020202020204" pitchFamily="34" charset="0"/>
              </a:rPr>
              <a:t>E.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Hovmöller</a:t>
            </a:r>
            <a:r>
              <a:rPr lang="en-US" sz="1000" dirty="0">
                <a:effectLst/>
                <a:latin typeface="Arial" panose="020B0604020202020204" pitchFamily="34" charset="0"/>
              </a:rPr>
              <a:t>. The trough-and-ridge diagram. Tellus, 1(2):62–66, 1949.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doi</a:t>
            </a:r>
            <a:r>
              <a:rPr lang="en-US" sz="1000" dirty="0">
                <a:effectLst/>
                <a:latin typeface="Arial" panose="020B0604020202020204" pitchFamily="34" charset="0"/>
              </a:rPr>
              <a:t>: 10.1111/j.2153-3490.1949.tb01260.</a:t>
            </a:r>
          </a:p>
          <a:p>
            <a:pPr marL="114300" indent="0">
              <a:buNone/>
            </a:pPr>
            <a:r>
              <a:rPr lang="en-US" sz="1000" dirty="0">
                <a:latin typeface="Arial" panose="020B0604020202020204" pitchFamily="34" charset="0"/>
              </a:rPr>
              <a:t>[7] </a:t>
            </a:r>
            <a:r>
              <a:rPr lang="en-US" sz="1000" dirty="0" err="1">
                <a:latin typeface="Arial" panose="020B0604020202020204" pitchFamily="34" charset="0"/>
              </a:rPr>
              <a:t>Xarray</a:t>
            </a:r>
            <a:r>
              <a:rPr lang="en-US" sz="1000" dirty="0">
                <a:latin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hlinkClick r:id="rId4"/>
              </a:rPr>
              <a:t>https://docs.xarray.dev/en/stable/index.html</a:t>
            </a:r>
            <a:endParaRPr lang="en-US" sz="1000" dirty="0">
              <a:latin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000" dirty="0">
                <a:effectLst/>
                <a:latin typeface="Arial" panose="020B0604020202020204" pitchFamily="34" charset="0"/>
              </a:rPr>
              <a:t>[8] P. Lindstrom. Fixed-rate compressed floating-point arrays. IEEE Transactions on Visualization and Computer Graphics, 20(12):2674–2683, 2014. </a:t>
            </a:r>
            <a:r>
              <a:rPr lang="en-US" sz="1000" dirty="0" err="1">
                <a:effectLst/>
                <a:latin typeface="Arial" panose="020B0604020202020204" pitchFamily="34" charset="0"/>
              </a:rPr>
              <a:t>doi</a:t>
            </a:r>
            <a:r>
              <a:rPr lang="en-US" sz="1000" dirty="0">
                <a:effectLst/>
                <a:latin typeface="Arial" panose="020B0604020202020204" pitchFamily="34" charset="0"/>
              </a:rPr>
              <a:t>: 10.1109/TVCG.2014.2346458</a:t>
            </a:r>
            <a:endParaRPr lang="en-US" sz="1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5CB249-EECC-A9D1-51CF-7D43D65900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02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AEE8A-30D1-ABD9-D775-9B31BCFB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BONUS: GPS TRACKING IN THE FIELD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F07325-3CD9-1E60-9CD0-F923892188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11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1060B0D-DB51-9F90-AA8F-8ABBE9335AB7}"/>
              </a:ext>
            </a:extLst>
          </p:cNvPr>
          <p:cNvGrpSpPr/>
          <p:nvPr/>
        </p:nvGrpSpPr>
        <p:grpSpPr>
          <a:xfrm>
            <a:off x="3632463" y="1203974"/>
            <a:ext cx="4814034" cy="3432643"/>
            <a:chOff x="3176834" y="1223492"/>
            <a:chExt cx="4814034" cy="3432643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B16FE914-C603-1922-79B0-16D1ADEE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77" y="1223492"/>
              <a:ext cx="2774891" cy="3432643"/>
            </a:xfrm>
            <a:prstGeom prst="rect">
              <a:avLst/>
            </a:prstGeom>
          </p:spPr>
        </p:pic>
        <p:sp>
          <p:nvSpPr>
            <p:cNvPr id="6" name="Pfeil: nach oben gekrümmt 5">
              <a:extLst>
                <a:ext uri="{FF2B5EF4-FFF2-40B4-BE49-F238E27FC236}">
                  <a16:creationId xmlns:a16="http://schemas.microsoft.com/office/drawing/2014/main" id="{77D2C68A-C480-D272-5107-7E80CEF98549}"/>
                </a:ext>
              </a:extLst>
            </p:cNvPr>
            <p:cNvSpPr/>
            <p:nvPr/>
          </p:nvSpPr>
          <p:spPr>
            <a:xfrm>
              <a:off x="3984913" y="3509567"/>
              <a:ext cx="2675659" cy="820882"/>
            </a:xfrm>
            <a:prstGeom prst="curved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8B6DD19-16C0-37AE-D3C1-40A433F3442D}"/>
                </a:ext>
              </a:extLst>
            </p:cNvPr>
            <p:cNvSpPr/>
            <p:nvPr/>
          </p:nvSpPr>
          <p:spPr>
            <a:xfrm>
              <a:off x="3728301" y="3286627"/>
              <a:ext cx="1487676" cy="13695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7CF1B2D-4597-62AC-B3D6-AD30DAA245AC}"/>
                </a:ext>
              </a:extLst>
            </p:cNvPr>
            <p:cNvSpPr txBox="1"/>
            <p:nvPr/>
          </p:nvSpPr>
          <p:spPr>
            <a:xfrm>
              <a:off x="3176834" y="4134142"/>
              <a:ext cx="2088036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de-DE" b="1" dirty="0" err="1">
                  <a:solidFill>
                    <a:schemeClr val="accent2"/>
                  </a:solidFill>
                </a:rPr>
                <a:t>Current</a:t>
              </a:r>
              <a:r>
                <a:rPr lang="de-DE" b="1" dirty="0">
                  <a:solidFill>
                    <a:schemeClr val="accent2"/>
                  </a:solidFill>
                </a:rPr>
                <a:t> </a:t>
              </a:r>
              <a:r>
                <a:rPr lang="de-DE" b="1" dirty="0" err="1">
                  <a:solidFill>
                    <a:schemeClr val="accent2"/>
                  </a:solidFill>
                </a:rPr>
                <a:t>user</a:t>
              </a:r>
              <a:r>
                <a:rPr lang="de-DE" b="1" dirty="0">
                  <a:solidFill>
                    <a:schemeClr val="accent2"/>
                  </a:solidFill>
                </a:rPr>
                <a:t> </a:t>
              </a:r>
              <a:r>
                <a:rPr lang="de-DE" b="1" dirty="0" err="1">
                  <a:solidFill>
                    <a:schemeClr val="accent2"/>
                  </a:solidFill>
                </a:rPr>
                <a:t>location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CEAD9E-63AF-B617-4707-CBEF29C08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23492"/>
            <a:ext cx="4332513" cy="3280967"/>
          </a:xfrm>
        </p:spPr>
        <p:txBody>
          <a:bodyPr/>
          <a:lstStyle/>
          <a:p>
            <a:r>
              <a:rPr lang="de-DE" dirty="0"/>
              <a:t>Displays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geo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cube</a:t>
            </a:r>
            <a:endParaRPr lang="de-DE" dirty="0"/>
          </a:p>
          <a:p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historic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11430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on lexcube.org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5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533B341-72E7-3970-86D9-45B85CBA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76" y="280064"/>
            <a:ext cx="1151926" cy="1151924"/>
          </a:xfrm>
          <a:prstGeom prst="rect">
            <a:avLst/>
          </a:prstGeom>
        </p:spPr>
      </p:pic>
      <p:pic>
        <p:nvPicPr>
          <p:cNvPr id="3" name="Grafik 2" descr="Ein Bild, das Logo enthält.&#10;&#10;Automatisch generierte Beschreibung">
            <a:extLst>
              <a:ext uri="{FF2B5EF4-FFF2-40B4-BE49-F238E27FC236}">
                <a16:creationId xmlns:a16="http://schemas.microsoft.com/office/drawing/2014/main" id="{1DDD097F-62F4-9095-B075-32F90EBE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055" y="302761"/>
            <a:ext cx="790378" cy="110653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BB14E96-ADF0-C537-F3A9-61F9A701299D}"/>
              </a:ext>
            </a:extLst>
          </p:cNvPr>
          <p:cNvSpPr txBox="1"/>
          <p:nvPr/>
        </p:nvSpPr>
        <p:spPr>
          <a:xfrm>
            <a:off x="6861402" y="41151"/>
            <a:ext cx="1704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Vote </a:t>
            </a:r>
            <a:r>
              <a:rPr lang="de-DE" sz="1100" b="1" dirty="0" err="1"/>
              <a:t>for</a:t>
            </a:r>
            <a:r>
              <a:rPr lang="de-DE" sz="1100" b="1" dirty="0"/>
              <a:t> OSPP Award!</a:t>
            </a:r>
            <a:endParaRPr lang="en-US" sz="1100" b="1" dirty="0"/>
          </a:p>
        </p:txBody>
      </p:sp>
      <p:sp>
        <p:nvSpPr>
          <p:cNvPr id="5" name="Google Shape;107;p1">
            <a:extLst>
              <a:ext uri="{FF2B5EF4-FFF2-40B4-BE49-F238E27FC236}">
                <a16:creationId xmlns:a16="http://schemas.microsoft.com/office/drawing/2014/main" id="{E714B194-16CA-103C-2813-9D780C8395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29729" y="4258897"/>
            <a:ext cx="2346325" cy="4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cap="none" dirty="0">
                <a:latin typeface="Arial"/>
                <a:ea typeface="Arial"/>
                <a:cs typeface="Arial"/>
                <a:sym typeface="Arial"/>
              </a:rPr>
              <a:t>SLIDE OVERVIEW</a:t>
            </a:r>
            <a:endParaRPr lang="en-US" sz="1800" cap="none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7B01FD8A-6CB3-8879-E671-0E47BA3914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3431242"/>
                  </p:ext>
                </p:extLst>
              </p:nvPr>
            </p:nvGraphicFramePr>
            <p:xfrm>
              <a:off x="367695" y="1671315"/>
              <a:ext cx="1809524" cy="1017857"/>
            </p:xfrm>
            <a:graphic>
              <a:graphicData uri="http://schemas.microsoft.com/office/powerpoint/2016/slidezoom">
                <pslz:sldZm>
                  <pslz:sldZmObj sldId="281" cId="1659664752">
                    <pslz:zmPr id="{66B9261C-D61D-489C-9B35-A22BBCDA457B}" returnToParent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B01FD8A-6CB3-8879-E671-0E47BA3914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695" y="1671315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64DB60F6-B843-F577-C919-783CFF7DF8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879882"/>
                  </p:ext>
                </p:extLst>
              </p:nvPr>
            </p:nvGraphicFramePr>
            <p:xfrm>
              <a:off x="2454652" y="1671315"/>
              <a:ext cx="1809524" cy="1017857"/>
            </p:xfrm>
            <a:graphic>
              <a:graphicData uri="http://schemas.microsoft.com/office/powerpoint/2016/slidezoom">
                <pslz:sldZm>
                  <pslz:sldZmObj sldId="257" cId="0">
                    <pslz:zmPr id="{9E98E5CF-A542-4D39-B7F8-B65E9DC98939}" returnToParent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4DB60F6-B843-F577-C919-783CFF7DF8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4652" y="1671315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Folienzoom 10">
                <a:extLst>
                  <a:ext uri="{FF2B5EF4-FFF2-40B4-BE49-F238E27FC236}">
                    <a16:creationId xmlns:a16="http://schemas.microsoft.com/office/drawing/2014/main" id="{7697BCE8-2F46-8F2F-6B70-42653EDD47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8506444"/>
                  </p:ext>
                </p:extLst>
              </p:nvPr>
            </p:nvGraphicFramePr>
            <p:xfrm>
              <a:off x="4541609" y="1671315"/>
              <a:ext cx="1809524" cy="1017857"/>
            </p:xfrm>
            <a:graphic>
              <a:graphicData uri="http://schemas.microsoft.com/office/powerpoint/2016/slidezoom">
                <pslz:sldZm>
                  <pslz:sldZmObj sldId="292" cId="2136052292">
                    <pslz:zmPr id="{5BBF6C20-8E3B-44A2-9ED2-3C2F317DCDB9}" returnToParent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Folienzoom 1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697BCE8-2F46-8F2F-6B70-42653EDD47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41609" y="1671315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B32EB26C-45C7-6BC9-3118-E58BE4DE77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8981446"/>
                  </p:ext>
                </p:extLst>
              </p:nvPr>
            </p:nvGraphicFramePr>
            <p:xfrm>
              <a:off x="6628566" y="1671315"/>
              <a:ext cx="1809524" cy="1017857"/>
            </p:xfrm>
            <a:graphic>
              <a:graphicData uri="http://schemas.microsoft.com/office/powerpoint/2016/slidezoom">
                <pslz:sldZm>
                  <pslz:sldZmObj sldId="293" cId="2336182744">
                    <pslz:zmPr id="{E80C2715-6B56-47DF-B9C5-0B64572539DD}" returnToParent="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32EB26C-45C7-6BC9-3118-E58BE4DE77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28566" y="1671315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F83B8B8-7570-40A5-DE16-10C74F088949}"/>
              </a:ext>
            </a:extLst>
          </p:cNvPr>
          <p:cNvGrpSpPr/>
          <p:nvPr/>
        </p:nvGrpSpPr>
        <p:grpSpPr>
          <a:xfrm>
            <a:off x="6451472" y="4338726"/>
            <a:ext cx="1372608" cy="411238"/>
            <a:chOff x="404532" y="4513419"/>
            <a:chExt cx="1372608" cy="411238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BE1E8B5B-20D0-03F6-054F-99F29644E34D}"/>
                </a:ext>
              </a:extLst>
            </p:cNvPr>
            <p:cNvSpPr/>
            <p:nvPr/>
          </p:nvSpPr>
          <p:spPr>
            <a:xfrm>
              <a:off x="404532" y="4513419"/>
              <a:ext cx="1372608" cy="4112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6E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3A8D8C9C-3A0E-2DC1-69C2-801829F4C7E6}"/>
                </a:ext>
              </a:extLst>
            </p:cNvPr>
            <p:cNvSpPr txBox="1"/>
            <p:nvPr/>
          </p:nvSpPr>
          <p:spPr>
            <a:xfrm>
              <a:off x="843695" y="4572704"/>
              <a:ext cx="933445" cy="31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hlinkClick r:id="rId16" action="ppaction://hlinksldjump"/>
                </a:rPr>
                <a:t>Literature</a:t>
              </a:r>
              <a:endParaRPr lang="en-US" dirty="0"/>
            </a:p>
          </p:txBody>
        </p:sp>
        <p:pic>
          <p:nvPicPr>
            <p:cNvPr id="42" name="Grafik 41">
              <a:hlinkClick r:id="rId16" action="ppaction://hlinksldjump"/>
              <a:extLst>
                <a:ext uri="{FF2B5EF4-FFF2-40B4-BE49-F238E27FC236}">
                  <a16:creationId xmlns:a16="http://schemas.microsoft.com/office/drawing/2014/main" id="{1790933E-F3D9-9DB8-9225-8DE7261F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5605" y="4589380"/>
              <a:ext cx="383792" cy="299838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4BE0803B-68C9-9772-34F7-137DDCD28C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4014124"/>
                  </p:ext>
                </p:extLst>
              </p:nvPr>
            </p:nvGraphicFramePr>
            <p:xfrm>
              <a:off x="1369617" y="3019091"/>
              <a:ext cx="1809524" cy="1017857"/>
            </p:xfrm>
            <a:graphic>
              <a:graphicData uri="http://schemas.microsoft.com/office/powerpoint/2016/slidezoom">
                <pslz:sldZm>
                  <pslz:sldZmObj sldId="294" cId="1498559777">
                    <pslz:zmPr id="{4356F654-A542-4017-8712-49611BB81806}" returnToParent="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4BE0803B-68C9-9772-34F7-137DDCD28C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9617" y="3019091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Folienzoom 16">
                <a:extLst>
                  <a:ext uri="{FF2B5EF4-FFF2-40B4-BE49-F238E27FC236}">
                    <a16:creationId xmlns:a16="http://schemas.microsoft.com/office/drawing/2014/main" id="{CB49E017-AA04-019E-E08A-A55A0FC3FB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7373866"/>
                  </p:ext>
                </p:extLst>
              </p:nvPr>
            </p:nvGraphicFramePr>
            <p:xfrm>
              <a:off x="5631482" y="3019091"/>
              <a:ext cx="1809524" cy="1017857"/>
            </p:xfrm>
            <a:graphic>
              <a:graphicData uri="http://schemas.microsoft.com/office/powerpoint/2016/slidezoom">
                <pslz:sldZm>
                  <pslz:sldZmObj sldId="296" cId="2589389032">
                    <pslz:zmPr id="{1D15205C-5A9C-4402-9C80-9DC27B4835F4}" returnToParent="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Folienzoom 16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CB49E017-AA04-019E-E08A-A55A0FC3FB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31482" y="3019091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2E07E7B7-BC2B-0DA1-E376-E01DA2BB6A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7792522"/>
                  </p:ext>
                </p:extLst>
              </p:nvPr>
            </p:nvGraphicFramePr>
            <p:xfrm>
              <a:off x="3498130" y="3019091"/>
              <a:ext cx="1809524" cy="1017857"/>
            </p:xfrm>
            <a:graphic>
              <a:graphicData uri="http://schemas.microsoft.com/office/powerpoint/2016/slidezoom">
                <pslz:sldZm>
                  <pslz:sldZmObj sldId="301" cId="1945829177">
                    <pslz:zmPr id="{8402E1F1-E153-4FCB-B1F3-9DC16F90BB4D}" returnToParent="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09524" cy="1017857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366EB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2E07E7B7-BC2B-0DA1-E376-E01DA2BB6A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98130" y="3019091"/>
                <a:ext cx="1809524" cy="1017857"/>
              </a:xfrm>
              <a:prstGeom prst="rect">
                <a:avLst/>
              </a:prstGeom>
              <a:ln w="38100">
                <a:solidFill>
                  <a:srgbClr val="366E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pic>
        <p:nvPicPr>
          <p:cNvPr id="21" name="Grafik 20">
            <a:extLst>
              <a:ext uri="{FF2B5EF4-FFF2-40B4-BE49-F238E27FC236}">
                <a16:creationId xmlns:a16="http://schemas.microsoft.com/office/drawing/2014/main" id="{22FF0B4C-7D6B-2FD4-FD46-3995702FE351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05766" y="4238998"/>
            <a:ext cx="418378" cy="569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ogle Shape;107;p1">
            <a:extLst>
              <a:ext uri="{FF2B5EF4-FFF2-40B4-BE49-F238E27FC236}">
                <a16:creationId xmlns:a16="http://schemas.microsoft.com/office/drawing/2014/main" id="{6D5BB2CA-6EF5-C312-DDDA-A58EBC21F909}"/>
              </a:ext>
            </a:extLst>
          </p:cNvPr>
          <p:cNvSpPr txBox="1">
            <a:spLocks/>
          </p:cNvSpPr>
          <p:nvPr/>
        </p:nvSpPr>
        <p:spPr>
          <a:xfrm>
            <a:off x="367694" y="252342"/>
            <a:ext cx="5410235" cy="1265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62A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1800" dirty="0" err="1">
                <a:latin typeface="Arial" panose="020B0604020202020204" pitchFamily="34" charset="0"/>
              </a:rPr>
              <a:t>Lexcube</a:t>
            </a:r>
            <a:r>
              <a:rPr lang="en-US" sz="1800" dirty="0">
                <a:latin typeface="Arial" panose="020B0604020202020204" pitchFamily="34" charset="0"/>
              </a:rPr>
              <a:t>: An Interactive Earth Science Data Cube Visualization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32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Maximilian Söchting</a:t>
            </a:r>
            <a:r>
              <a:rPr kumimoji="0" lang="en-US" sz="1050" b="1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1,2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, Miguel Mahecha</a:t>
            </a:r>
            <a:r>
              <a:rPr kumimoji="0" lang="en-US" sz="105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1,3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, David Montero</a:t>
            </a:r>
            <a:r>
              <a:rPr kumimoji="0" lang="en-US" sz="105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, and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Gerik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Scheuermann</a:t>
            </a:r>
            <a:r>
              <a:rPr kumimoji="0" lang="en-US" sz="105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Remote Sensing Centre for Earth System Research, Leipzig University, Leipzig, Germany</a:t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2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Image and Signal Processing Group, Leipzig University, Leipzig, Germany</a:t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3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62A3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Helmholtz Centre for Environmental Research (UFZ), Leipzig, Germany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25850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Im Haus, Behälter, Box enthält.&#10;&#10;Automatisch generierte Beschreibung">
            <a:extLst>
              <a:ext uri="{FF2B5EF4-FFF2-40B4-BE49-F238E27FC236}">
                <a16:creationId xmlns:a16="http://schemas.microsoft.com/office/drawing/2014/main" id="{47778656-0C0C-48A7-669B-A007F3D5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45" y="3402406"/>
            <a:ext cx="1311696" cy="1296392"/>
          </a:xfrm>
          <a:prstGeom prst="rect">
            <a:avLst/>
          </a:prstGeom>
        </p:spPr>
      </p:pic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57200" y="290285"/>
            <a:ext cx="823436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RESEARCH PROBLEM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body" idx="1"/>
          </p:nvPr>
        </p:nvSpPr>
        <p:spPr>
          <a:xfrm>
            <a:off x="457200" y="1160834"/>
            <a:ext cx="6074229" cy="344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lvl="0" indent="-269875" algn="l" rtl="0">
              <a:spcBef>
                <a:spcPts val="0"/>
              </a:spcBef>
              <a:spcAft>
                <a:spcPts val="600"/>
              </a:spcAft>
              <a:buClr>
                <a:srgbClr val="D8413E"/>
              </a:buClr>
              <a:buSzPts val="1800"/>
              <a:buFont typeface="Noto Sans Symbols"/>
              <a:buChar char="−"/>
            </a:pPr>
            <a:r>
              <a:rPr lang="de-DE" dirty="0"/>
              <a:t>The Earth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constantly</a:t>
            </a:r>
            <a:r>
              <a:rPr lang="de-DE" dirty="0"/>
              <a:t> </a:t>
            </a:r>
            <a:r>
              <a:rPr lang="de-DE" dirty="0" err="1"/>
              <a:t>monitored</a:t>
            </a:r>
            <a:r>
              <a:rPr lang="de-DE" dirty="0"/>
              <a:t> and </a:t>
            </a:r>
            <a:r>
              <a:rPr lang="de-DE" dirty="0" err="1"/>
              <a:t>analyzed</a:t>
            </a:r>
            <a:r>
              <a:rPr lang="de-DE" dirty="0"/>
              <a:t> via </a:t>
            </a:r>
            <a:r>
              <a:rPr lang="de-DE" dirty="0" err="1"/>
              <a:t>satellite</a:t>
            </a:r>
            <a:r>
              <a:rPr lang="de-DE" dirty="0"/>
              <a:t> remote </a:t>
            </a:r>
            <a:r>
              <a:rPr lang="de-DE" dirty="0" err="1"/>
              <a:t>sensing</a:t>
            </a:r>
            <a:r>
              <a:rPr lang="de-DE" dirty="0"/>
              <a:t> [1]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</a:pP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spatiotemporal</a:t>
            </a:r>
            <a:r>
              <a:rPr lang="de-DE" dirty="0"/>
              <a:t> </a:t>
            </a:r>
            <a:r>
              <a:rPr lang="de-DE" dirty="0" err="1"/>
              <a:t>resolutions</a:t>
            </a:r>
            <a:r>
              <a:rPr lang="de-DE" dirty="0"/>
              <a:t>,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sizes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increasing</a:t>
            </a:r>
            <a:endParaRPr lang="de-DE" dirty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→"/>
            </a:pP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and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, e.g.,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anthropogeni</a:t>
            </a:r>
            <a:r>
              <a:rPr lang="en-US" dirty="0">
                <a:latin typeface="Arial" panose="020B0604020202020204" pitchFamily="34" charset="0"/>
              </a:rPr>
              <a:t>c interventions on the ecosystems [2]</a:t>
            </a:r>
            <a:endParaRPr lang="de-DE" dirty="0"/>
          </a:p>
          <a:p>
            <a:pPr marL="269875" indent="-269875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Earth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cube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proposes</a:t>
            </a:r>
            <a:r>
              <a:rPr lang="de-DE" dirty="0"/>
              <a:t> </a:t>
            </a:r>
            <a:r>
              <a:rPr lang="de-DE" dirty="0" err="1"/>
              <a:t>gridding</a:t>
            </a:r>
            <a:r>
              <a:rPr lang="de-DE" dirty="0"/>
              <a:t> and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,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interoperability</a:t>
            </a:r>
            <a:r>
              <a:rPr lang="de-DE" dirty="0"/>
              <a:t> [3]</a:t>
            </a:r>
          </a:p>
          <a:p>
            <a:pPr marL="727075" lvl="1" indent="-269875">
              <a:spcBef>
                <a:spcPts val="0"/>
              </a:spcBef>
              <a:spcAft>
                <a:spcPts val="600"/>
              </a:spcAft>
            </a:pPr>
            <a:endParaRPr lang="de-DE"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de-DE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B3466D-CBC8-31D5-1CD1-3306528CF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3702">
            <a:off x="8046689" y="792082"/>
            <a:ext cx="606471" cy="6064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989C82-05B5-3944-D211-1ADCDAD03C5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782" y="1694967"/>
            <a:ext cx="1063624" cy="106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4B435D-128E-F6A1-2D53-495BE7B63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00000">
            <a:off x="6987661" y="1024717"/>
            <a:ext cx="480112" cy="480112"/>
          </a:xfrm>
          <a:prstGeom prst="rect">
            <a:avLst/>
          </a:prstGeom>
        </p:spPr>
      </p:pic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D8C8F90B-24B3-A50E-6A4F-08ECA88A0471}"/>
              </a:ext>
            </a:extLst>
          </p:cNvPr>
          <p:cNvSpPr/>
          <p:nvPr/>
        </p:nvSpPr>
        <p:spPr>
          <a:xfrm>
            <a:off x="7478396" y="2885870"/>
            <a:ext cx="462395" cy="389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6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RELATED WORK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body" idx="1"/>
          </p:nvPr>
        </p:nvSpPr>
        <p:spPr>
          <a:xfrm>
            <a:off x="457199" y="1160834"/>
            <a:ext cx="4202505" cy="344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lvl="0" indent="-269875" algn="l" rtl="0">
              <a:spcBef>
                <a:spcPts val="0"/>
              </a:spcBef>
              <a:spcAft>
                <a:spcPts val="600"/>
              </a:spcAft>
              <a:buClr>
                <a:srgbClr val="D8413E"/>
              </a:buClr>
              <a:buSzPts val="1800"/>
              <a:buFont typeface="Noto Sans Symbols"/>
              <a:buChar char="−"/>
            </a:pP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packages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powerful,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:</a:t>
            </a:r>
            <a:endParaRPr lang="en-US" dirty="0"/>
          </a:p>
          <a:p>
            <a:pPr marL="727075" lvl="1" indent="-269875">
              <a:spcBef>
                <a:spcPts val="0"/>
              </a:spcBef>
              <a:spcAft>
                <a:spcPts val="600"/>
              </a:spcAft>
              <a:buSzPts val="1800"/>
            </a:pPr>
            <a:r>
              <a:rPr lang="en-US" dirty="0"/>
              <a:t>Are usually limited to 2D plotting</a:t>
            </a:r>
            <a:endParaRPr lang="en-US" dirty="0">
              <a:sym typeface="Wingdings" panose="05000000000000000000" pitchFamily="2" charset="2"/>
            </a:endParaRPr>
          </a:p>
          <a:p>
            <a:pPr marL="727075" lvl="1" indent="-269875">
              <a:spcBef>
                <a:spcPts val="0"/>
              </a:spcBef>
              <a:spcAft>
                <a:spcPts val="600"/>
              </a:spcAft>
              <a:buSzPts val="1800"/>
            </a:pPr>
            <a:r>
              <a:rPr lang="en-US" dirty="0">
                <a:sym typeface="Wingdings" panose="05000000000000000000" pitchFamily="2" charset="2"/>
              </a:rPr>
              <a:t>Do not work on large data sets (100s of GBs) or only with noticeable latency</a:t>
            </a:r>
            <a:endParaRPr lang="en-US" dirty="0"/>
          </a:p>
          <a:p>
            <a:pPr marL="727075" lvl="1" indent="-269875">
              <a:spcBef>
                <a:spcPts val="0"/>
              </a:spcBef>
              <a:spcAft>
                <a:spcPts val="600"/>
              </a:spcAft>
              <a:buSzPts val="1800"/>
            </a:pPr>
            <a:r>
              <a:rPr lang="en-US" dirty="0"/>
              <a:t>Sometimes have complex (user) interfaces that can be overwhelming</a:t>
            </a:r>
          </a:p>
          <a:p>
            <a:pPr marL="727075" lvl="1" indent="-269875">
              <a:spcBef>
                <a:spcPts val="0"/>
              </a:spcBef>
              <a:spcAft>
                <a:spcPts val="600"/>
              </a:spcAft>
              <a:buSzPts val="1800"/>
            </a:pPr>
            <a:r>
              <a:rPr lang="en-US" dirty="0"/>
              <a:t>Do not work natively on mobile devices, e.g., for field work</a:t>
            </a:r>
          </a:p>
          <a:p>
            <a:pPr marL="269875" lvl="0" indent="-269875" algn="l" rtl="0">
              <a:spcBef>
                <a:spcPts val="0"/>
              </a:spcBef>
              <a:spcAft>
                <a:spcPts val="600"/>
              </a:spcAft>
              <a:buClr>
                <a:srgbClr val="D8413E"/>
              </a:buClr>
              <a:buSzPts val="1800"/>
              <a:buFont typeface="Noto Sans Symbols"/>
              <a:buChar char="−"/>
            </a:pP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de-DE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3B62FB-736B-BFBE-FAB7-E96224DCAFF1}"/>
              </a:ext>
            </a:extLst>
          </p:cNvPr>
          <p:cNvGrpSpPr/>
          <p:nvPr/>
        </p:nvGrpSpPr>
        <p:grpSpPr>
          <a:xfrm>
            <a:off x="4787567" y="884378"/>
            <a:ext cx="3776134" cy="3766315"/>
            <a:chOff x="4787567" y="843436"/>
            <a:chExt cx="3776134" cy="3766315"/>
          </a:xfrm>
        </p:grpSpPr>
        <p:pic>
          <p:nvPicPr>
            <p:cNvPr id="3" name="Grafik 2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1736D34A-E272-3F65-8C03-DD9CBFCB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7567" y="843436"/>
              <a:ext cx="3776134" cy="1841824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98D8659-2F79-76CF-3A24-49262512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567" y="2858317"/>
              <a:ext cx="2241539" cy="1751434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CBD4289-8548-F4B5-F703-9E0A9C510DBA}"/>
                </a:ext>
              </a:extLst>
            </p:cNvPr>
            <p:cNvSpPr txBox="1"/>
            <p:nvPr/>
          </p:nvSpPr>
          <p:spPr>
            <a:xfrm>
              <a:off x="7029107" y="2694992"/>
              <a:ext cx="15345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/>
                <a:t>⬆️ Figure: A 2D </a:t>
              </a:r>
              <a:r>
                <a:rPr lang="de-DE" sz="1050" dirty="0" err="1"/>
                <a:t>map</a:t>
              </a:r>
              <a:r>
                <a:rPr lang="de-DE" sz="1050" dirty="0"/>
                <a:t> in </a:t>
              </a:r>
              <a:r>
                <a:rPr lang="de-DE" sz="1050" b="1" dirty="0" err="1"/>
                <a:t>xcube</a:t>
              </a:r>
              <a:r>
                <a:rPr lang="de-DE" sz="1050" b="1" dirty="0"/>
                <a:t>-viewer </a:t>
              </a:r>
              <a:r>
                <a:rPr lang="de-DE" sz="1050" dirty="0"/>
                <a:t>[4].</a:t>
              </a:r>
              <a:endParaRPr lang="en-US" sz="1050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65D4A5B-097A-E142-8906-072D396DE05B}"/>
                </a:ext>
              </a:extLst>
            </p:cNvPr>
            <p:cNvSpPr txBox="1"/>
            <p:nvPr/>
          </p:nvSpPr>
          <p:spPr>
            <a:xfrm>
              <a:off x="7029107" y="3521447"/>
              <a:ext cx="15345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ym typeface="Wingdings" panose="05000000000000000000" pitchFamily="2" charset="2"/>
                </a:rPr>
                <a:t>⬅️ </a:t>
              </a:r>
              <a:r>
                <a:rPr lang="de-DE" sz="1050" dirty="0"/>
                <a:t>Figure: A 2D </a:t>
              </a:r>
              <a:r>
                <a:rPr lang="de-DE" sz="1050" dirty="0" err="1"/>
                <a:t>plot</a:t>
              </a:r>
              <a:r>
                <a:rPr lang="de-DE" sz="1050" dirty="0"/>
                <a:t> </a:t>
              </a:r>
              <a:r>
                <a:rPr lang="de-DE" sz="1050" dirty="0" err="1"/>
                <a:t>generated</a:t>
              </a:r>
              <a:r>
                <a:rPr lang="de-DE" sz="1050" dirty="0"/>
                <a:t> </a:t>
              </a:r>
              <a:r>
                <a:rPr lang="de-DE" sz="1050" dirty="0" err="1"/>
                <a:t>using</a:t>
              </a:r>
              <a:r>
                <a:rPr lang="de-DE" sz="1050" dirty="0"/>
                <a:t> </a:t>
              </a:r>
              <a:r>
                <a:rPr lang="de-DE" sz="1050" b="1" dirty="0" err="1"/>
                <a:t>matplotlib</a:t>
              </a:r>
              <a:r>
                <a:rPr lang="de-DE" sz="1050" dirty="0"/>
                <a:t> [5] in a </a:t>
              </a:r>
              <a:r>
                <a:rPr lang="de-DE" sz="1050" dirty="0" err="1"/>
                <a:t>Jupyter</a:t>
              </a:r>
              <a:r>
                <a:rPr lang="de-DE" sz="1050" dirty="0"/>
                <a:t> </a:t>
              </a:r>
              <a:r>
                <a:rPr lang="de-DE" sz="1050" dirty="0" err="1"/>
                <a:t>notebook</a:t>
              </a:r>
              <a:r>
                <a:rPr lang="de-DE" sz="1050" dirty="0"/>
                <a:t>.</a:t>
              </a:r>
              <a:endParaRPr lang="en-US" sz="105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D3EF79-4E04-79E3-1B3C-6EC416AD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438" y="582257"/>
            <a:ext cx="1786669" cy="551903"/>
          </a:xfrm>
          <a:prstGeom prst="rect">
            <a:avLst/>
          </a:prstGeom>
        </p:spPr>
      </p:pic>
      <p:pic>
        <p:nvPicPr>
          <p:cNvPr id="2" name="Google Shape;73;p15">
            <a:extLst>
              <a:ext uri="{FF2B5EF4-FFF2-40B4-BE49-F238E27FC236}">
                <a16:creationId xmlns:a16="http://schemas.microsoft.com/office/drawing/2014/main" id="{10C875E0-1D78-0BC6-9D1C-F1612C7BD8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6130" b="13231"/>
          <a:stretch/>
        </p:blipFill>
        <p:spPr>
          <a:xfrm>
            <a:off x="0" y="1167705"/>
            <a:ext cx="9144003" cy="347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                         – CONCEPT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de-DE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675BA4E0-983F-333D-1447-6393F068C70D}"/>
              </a:ext>
            </a:extLst>
          </p:cNvPr>
          <p:cNvSpPr txBox="1">
            <a:spLocks/>
          </p:cNvSpPr>
          <p:nvPr/>
        </p:nvSpPr>
        <p:spPr>
          <a:xfrm>
            <a:off x="452437" y="1167705"/>
            <a:ext cx="3669620" cy="3472926"/>
          </a:xfrm>
          <a:prstGeom prst="rect">
            <a:avLst/>
          </a:prstGeom>
          <a:solidFill>
            <a:srgbClr val="434343">
              <a:alpha val="82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Interactive 3D earth science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data cube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visualization</a:t>
            </a:r>
          </a:p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Works with data sets of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hundreds of gigabytes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with low latency (&lt;1s)</a:t>
            </a:r>
            <a:endParaRPr lang="en-US" dirty="0">
              <a:solidFill>
                <a:schemeClr val="bg1"/>
              </a:solidFill>
            </a:endParaRPr>
          </a:p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Intuitive UI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click/touch and drag anywhere, minimal menus</a:t>
            </a:r>
            <a:endParaRPr lang="en-US" dirty="0">
              <a:solidFill>
                <a:schemeClr val="bg1"/>
              </a:solidFill>
            </a:endParaRPr>
          </a:p>
          <a:p>
            <a:pPr marL="269875" indent="-269875">
              <a:spcBef>
                <a:spcPts val="0"/>
              </a:spcBef>
              <a:buClr>
                <a:schemeClr val="accent3"/>
              </a:buClr>
            </a:pPr>
            <a:r>
              <a:rPr lang="en-US" b="1" dirty="0">
                <a:solidFill>
                  <a:schemeClr val="bg1"/>
                </a:solidFill>
              </a:rPr>
              <a:t>Native mobile device support </a:t>
            </a:r>
            <a:r>
              <a:rPr lang="en-US" dirty="0">
                <a:solidFill>
                  <a:schemeClr val="bg1"/>
                </a:solidFill>
              </a:rPr>
              <a:t>with GPS tracking and touch controls</a:t>
            </a:r>
          </a:p>
        </p:txBody>
      </p:sp>
    </p:spTree>
    <p:extLst>
      <p:ext uri="{BB962C8B-B14F-4D97-AF65-F5344CB8AC3E}">
        <p14:creationId xmlns:p14="http://schemas.microsoft.com/office/powerpoint/2010/main" val="213605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0-26_MODIS_Global_kNDVI_Europa">
            <a:hlinkClick r:id="" action="ppaction://media"/>
            <a:extLst>
              <a:ext uri="{FF2B5EF4-FFF2-40B4-BE49-F238E27FC236}">
                <a16:creationId xmlns:a16="http://schemas.microsoft.com/office/drawing/2014/main" id="{FE2BF3EE-E07B-0A56-6919-6410D1F588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54" y="823244"/>
            <a:ext cx="6276414" cy="3530483"/>
          </a:xfrm>
          <a:prstGeom prst="rect">
            <a:avLst/>
          </a:prstGeom>
        </p:spPr>
      </p:pic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57200" y="382326"/>
            <a:ext cx="8234363" cy="42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DEMO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de-DE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ED084E8-5AA6-F6E6-0059-FFD8E99EC0A7}"/>
              </a:ext>
            </a:extLst>
          </p:cNvPr>
          <p:cNvGrpSpPr/>
          <p:nvPr/>
        </p:nvGrpSpPr>
        <p:grpSpPr>
          <a:xfrm>
            <a:off x="7145550" y="1151191"/>
            <a:ext cx="1606125" cy="3239236"/>
            <a:chOff x="7172766" y="1321360"/>
            <a:chExt cx="1606125" cy="323923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F8023AB-FC3D-39B5-545E-A5852CEE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2766" y="2571750"/>
              <a:ext cx="1551694" cy="1988846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ADAA3FC-5C9D-D155-52DD-C996B6572ABA}"/>
                </a:ext>
              </a:extLst>
            </p:cNvPr>
            <p:cNvSpPr txBox="1"/>
            <p:nvPr/>
          </p:nvSpPr>
          <p:spPr>
            <a:xfrm>
              <a:off x="7172767" y="1321360"/>
              <a:ext cx="1606124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600" b="1" dirty="0"/>
                <a:t>Try </a:t>
              </a:r>
              <a:r>
                <a:rPr lang="de-DE" sz="1600" b="1" dirty="0" err="1"/>
                <a:t>it</a:t>
              </a:r>
              <a:r>
                <a:rPr lang="de-DE" sz="1600" b="1" dirty="0"/>
                <a:t> </a:t>
              </a:r>
              <a:r>
                <a:rPr lang="de-DE" sz="1600" b="1" dirty="0" err="1"/>
                <a:t>yourself</a:t>
              </a:r>
              <a:r>
                <a:rPr lang="de-DE" sz="1600" b="1" dirty="0"/>
                <a:t>!</a:t>
              </a:r>
            </a:p>
            <a:p>
              <a:pPr algn="ctr"/>
              <a:r>
                <a:rPr lang="de-DE" sz="1100" dirty="0"/>
                <a:t>Works on </a:t>
              </a:r>
              <a:r>
                <a:rPr lang="de-DE" sz="1100" dirty="0" err="1"/>
                <a:t>phones</a:t>
              </a:r>
              <a:r>
                <a:rPr lang="de-DE" sz="1100" dirty="0"/>
                <a:t>, </a:t>
              </a:r>
              <a:r>
                <a:rPr lang="de-DE" sz="1100" dirty="0" err="1"/>
                <a:t>laptops</a:t>
              </a:r>
              <a:r>
                <a:rPr lang="de-DE" sz="1100" dirty="0"/>
                <a:t> and </a:t>
              </a:r>
              <a:r>
                <a:rPr lang="de-DE" sz="1100" dirty="0" err="1"/>
                <a:t>tablets</a:t>
              </a:r>
              <a:r>
                <a:rPr lang="de-DE" sz="1100" dirty="0"/>
                <a:t>.</a:t>
              </a:r>
              <a:endParaRPr lang="en-US" sz="1100" dirty="0"/>
            </a:p>
          </p:txBody>
        </p:sp>
        <p:sp>
          <p:nvSpPr>
            <p:cNvPr id="6" name="Pfeil: nach unten 5">
              <a:extLst>
                <a:ext uri="{FF2B5EF4-FFF2-40B4-BE49-F238E27FC236}">
                  <a16:creationId xmlns:a16="http://schemas.microsoft.com/office/drawing/2014/main" id="{D0F0FA5D-1A88-7F70-E698-AC25C3A2E511}"/>
                </a:ext>
              </a:extLst>
            </p:cNvPr>
            <p:cNvSpPr/>
            <p:nvPr/>
          </p:nvSpPr>
          <p:spPr>
            <a:xfrm>
              <a:off x="7499267" y="2136322"/>
              <a:ext cx="898691" cy="435428"/>
            </a:xfrm>
            <a:prstGeom prst="downArrow">
              <a:avLst>
                <a:gd name="adj1" fmla="val 50000"/>
                <a:gd name="adj2" fmla="val 43548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2405D87A-34E5-08DB-B13C-19FEB0C9345D}"/>
              </a:ext>
            </a:extLst>
          </p:cNvPr>
          <p:cNvSpPr txBox="1"/>
          <p:nvPr/>
        </p:nvSpPr>
        <p:spPr>
          <a:xfrm>
            <a:off x="490997" y="4380043"/>
            <a:ext cx="4868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Data </a:t>
            </a:r>
            <a:r>
              <a:rPr lang="de-DE" sz="1100" dirty="0" err="1"/>
              <a:t>visualized</a:t>
            </a:r>
            <a:r>
              <a:rPr lang="de-DE" sz="1100" dirty="0"/>
              <a:t>: </a:t>
            </a:r>
            <a:r>
              <a:rPr lang="de-DE" sz="1100" dirty="0" err="1"/>
              <a:t>kNDVI</a:t>
            </a:r>
            <a:r>
              <a:rPr lang="de-DE" sz="1100" dirty="0"/>
              <a:t> </a:t>
            </a:r>
            <a:r>
              <a:rPr lang="de-DE" sz="1100" dirty="0" err="1"/>
              <a:t>based</a:t>
            </a:r>
            <a:r>
              <a:rPr lang="de-DE" sz="1100" dirty="0"/>
              <a:t> on global MODIS </a:t>
            </a:r>
            <a:r>
              <a:rPr lang="de-DE" sz="1100" dirty="0" err="1"/>
              <a:t>data</a:t>
            </a:r>
            <a:r>
              <a:rPr lang="de-DE" sz="1100" dirty="0"/>
              <a:t> (2018 – 2022), 2.2 TB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361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57201" y="304799"/>
            <a:ext cx="4857008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OPEN-SOURCE TECHNOLOGY</a:t>
            </a:r>
            <a:endParaRPr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F43B48-554E-DB27-C1DE-239605EE1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66092"/>
            <a:ext cx="5082418" cy="3336600"/>
          </a:xfrm>
        </p:spPr>
        <p:txBody>
          <a:bodyPr/>
          <a:lstStyle/>
          <a:p>
            <a:r>
              <a:rPr lang="de-DE" sz="1600" dirty="0" err="1"/>
              <a:t>Lexcube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built</a:t>
            </a:r>
            <a:r>
              <a:rPr lang="de-DE" sz="1600" dirty="0"/>
              <a:t> in a client-server </a:t>
            </a:r>
            <a:r>
              <a:rPr lang="de-DE" sz="1600" dirty="0" err="1"/>
              <a:t>architecture</a:t>
            </a:r>
            <a:r>
              <a:rPr lang="de-DE" sz="1600" dirty="0"/>
              <a:t>:</a:t>
            </a:r>
          </a:p>
          <a:p>
            <a:pPr lvl="1"/>
            <a:r>
              <a:rPr lang="de-DE" dirty="0" err="1"/>
              <a:t>TypeScript</a:t>
            </a:r>
            <a:r>
              <a:rPr lang="de-DE" dirty="0"/>
              <a:t> (JavaScript) </a:t>
            </a:r>
            <a:r>
              <a:rPr lang="de-DE" dirty="0" err="1"/>
              <a:t>client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Three.js</a:t>
            </a:r>
          </a:p>
          <a:p>
            <a:pPr lvl="1"/>
            <a:r>
              <a:rPr lang="de-DE" dirty="0"/>
              <a:t>Python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FastAPI</a:t>
            </a:r>
            <a:r>
              <a:rPr lang="de-DE" dirty="0"/>
              <a:t> and </a:t>
            </a:r>
            <a:r>
              <a:rPr lang="de-DE" dirty="0" err="1"/>
              <a:t>Xarray</a:t>
            </a:r>
            <a:r>
              <a:rPr lang="de-DE" dirty="0"/>
              <a:t> [4]</a:t>
            </a:r>
          </a:p>
          <a:p>
            <a:pPr lvl="1"/>
            <a:r>
              <a:rPr lang="de-DE" dirty="0" err="1"/>
              <a:t>Transferred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tiled</a:t>
            </a:r>
            <a:r>
              <a:rPr lang="de-DE" dirty="0"/>
              <a:t> and </a:t>
            </a:r>
            <a:r>
              <a:rPr lang="de-DE" dirty="0" err="1"/>
              <a:t>compressed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ZFP [5]</a:t>
            </a:r>
          </a:p>
          <a:p>
            <a:pPr lvl="1"/>
            <a:r>
              <a:rPr lang="de-DE" dirty="0"/>
              <a:t>Client-server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REST and </a:t>
            </a:r>
            <a:r>
              <a:rPr lang="de-DE" dirty="0" err="1"/>
              <a:t>Websockets</a:t>
            </a:r>
            <a:endParaRPr lang="de-DE" dirty="0"/>
          </a:p>
          <a:p>
            <a:pPr marL="114300" indent="0">
              <a:buNone/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Integration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existing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cube</a:t>
            </a:r>
            <a:r>
              <a:rPr lang="de-DE" sz="1600" dirty="0"/>
              <a:t> </a:t>
            </a:r>
            <a:r>
              <a:rPr lang="de-DE" sz="1600" dirty="0" err="1"/>
              <a:t>ecosystem</a:t>
            </a:r>
            <a:r>
              <a:rPr lang="de-DE" sz="1600" dirty="0"/>
              <a:t> – </a:t>
            </a:r>
            <a:r>
              <a:rPr lang="de-DE" sz="1600" dirty="0" err="1"/>
              <a:t>works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any</a:t>
            </a:r>
            <a:r>
              <a:rPr lang="de-DE" sz="1600" dirty="0"/>
              <a:t> </a:t>
            </a:r>
            <a:r>
              <a:rPr lang="de-DE" sz="1600" dirty="0" err="1"/>
              <a:t>gridded</a:t>
            </a:r>
            <a:r>
              <a:rPr lang="de-DE" sz="1600" dirty="0"/>
              <a:t> </a:t>
            </a:r>
            <a:r>
              <a:rPr lang="de-DE" sz="1600" dirty="0" err="1"/>
              <a:t>Zarr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NetCDF</a:t>
            </a:r>
            <a:r>
              <a:rPr lang="de-DE" sz="1600" dirty="0"/>
              <a:t> </a:t>
            </a:r>
            <a:r>
              <a:rPr lang="de-DE" sz="1600" dirty="0" err="1"/>
              <a:t>file</a:t>
            </a: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 err="1"/>
              <a:t>Lexcube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open-</a:t>
            </a:r>
            <a:r>
              <a:rPr lang="de-DE" sz="1600" dirty="0" err="1"/>
              <a:t>sourced</a:t>
            </a:r>
            <a:r>
              <a:rPr lang="de-DE" sz="1600" dirty="0"/>
              <a:t> in 2023</a:t>
            </a:r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de-DE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48B348-8A76-E48D-01DB-DEB6F6003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76" y="2450966"/>
            <a:ext cx="1576056" cy="5910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B89AA32-D3B7-D151-E2E7-E9A14827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94287" y="3510780"/>
            <a:ext cx="2284431" cy="70566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C80D082-858F-1969-8C69-5B44B5A79E89}"/>
              </a:ext>
            </a:extLst>
          </p:cNvPr>
          <p:cNvGrpSpPr/>
          <p:nvPr/>
        </p:nvGrpSpPr>
        <p:grpSpPr>
          <a:xfrm rot="10800000">
            <a:off x="5834614" y="953141"/>
            <a:ext cx="2203776" cy="926056"/>
            <a:chOff x="5407547" y="3350033"/>
            <a:chExt cx="2463057" cy="103500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A15F74C-F9FB-A812-0163-AF36D7C38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407547" y="3374903"/>
              <a:ext cx="985268" cy="985268"/>
            </a:xfrm>
            <a:prstGeom prst="rect">
              <a:avLst/>
            </a:prstGeom>
          </p:spPr>
        </p:pic>
        <p:pic>
          <p:nvPicPr>
            <p:cNvPr id="16" name="Grafik 15" descr="Ein Bild, das Shōji, Gebäude, Clipart enthält.&#10;&#10;Automatisch generierte Beschreibung">
              <a:extLst>
                <a:ext uri="{FF2B5EF4-FFF2-40B4-BE49-F238E27FC236}">
                  <a16:creationId xmlns:a16="http://schemas.microsoft.com/office/drawing/2014/main" id="{9FA1CAC1-75EF-4A2E-40C4-8B791A03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6835595" y="3350033"/>
              <a:ext cx="1035009" cy="1035009"/>
            </a:xfrm>
            <a:prstGeom prst="rect">
              <a:avLst/>
            </a:prstGeom>
          </p:spPr>
        </p:pic>
      </p:grpSp>
      <p:sp>
        <p:nvSpPr>
          <p:cNvPr id="18" name="Pfeil: nach oben 17">
            <a:extLst>
              <a:ext uri="{FF2B5EF4-FFF2-40B4-BE49-F238E27FC236}">
                <a16:creationId xmlns:a16="http://schemas.microsoft.com/office/drawing/2014/main" id="{0C499318-CC91-A071-C444-66522E623790}"/>
              </a:ext>
            </a:extLst>
          </p:cNvPr>
          <p:cNvSpPr/>
          <p:nvPr/>
        </p:nvSpPr>
        <p:spPr>
          <a:xfrm rot="10800000">
            <a:off x="6706248" y="1953166"/>
            <a:ext cx="460510" cy="4159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: nach oben 19">
            <a:extLst>
              <a:ext uri="{FF2B5EF4-FFF2-40B4-BE49-F238E27FC236}">
                <a16:creationId xmlns:a16="http://schemas.microsoft.com/office/drawing/2014/main" id="{8C8FD302-83D5-63C8-5A48-6DC0A56AFDFD}"/>
              </a:ext>
            </a:extLst>
          </p:cNvPr>
          <p:cNvSpPr/>
          <p:nvPr/>
        </p:nvSpPr>
        <p:spPr>
          <a:xfrm rot="10800000">
            <a:off x="6708000" y="3189925"/>
            <a:ext cx="460510" cy="4159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5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F1A8F-B260-4D9D-530E-6F08EC75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OUTREACH &amp; IMPACT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528478-BD31-7FF4-33FF-94FF32949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23492"/>
            <a:ext cx="4705048" cy="3379199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2,800 users and 163,000 API requests on lexcube.org since public release in May 2022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774 likes, 205 retweets and 21,000 video views on Twitter over three tweets</a:t>
            </a:r>
          </a:p>
          <a:p>
            <a:r>
              <a:rPr lang="en-US" dirty="0">
                <a:latin typeface="Arial" panose="020B0604020202020204" pitchFamily="34" charset="0"/>
              </a:rPr>
              <a:t>Great qualitative feedback from various domain experts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“</a:t>
            </a:r>
            <a:r>
              <a:rPr lang="en-US" i="1" dirty="0">
                <a:effectLst/>
                <a:latin typeface="Arial" panose="020B0604020202020204" pitchFamily="34" charset="0"/>
              </a:rPr>
              <a:t>Fantastic tool! Looking forward to investigate extremes case studies [with </a:t>
            </a:r>
            <a:r>
              <a:rPr lang="en-US" i="1" dirty="0" err="1">
                <a:effectLst/>
                <a:latin typeface="Arial" panose="020B0604020202020204" pitchFamily="34" charset="0"/>
              </a:rPr>
              <a:t>Lexcube</a:t>
            </a:r>
            <a:r>
              <a:rPr lang="en-US" i="1" dirty="0">
                <a:effectLst/>
                <a:latin typeface="Arial" panose="020B0604020202020204" pitchFamily="34" charset="0"/>
              </a:rPr>
              <a:t>]!</a:t>
            </a:r>
            <a:r>
              <a:rPr lang="en-US" dirty="0">
                <a:effectLst/>
                <a:latin typeface="Arial" panose="020B0604020202020204" pitchFamily="34" charset="0"/>
              </a:rPr>
              <a:t>” (Sebastian </a:t>
            </a:r>
            <a:r>
              <a:rPr lang="en-US" dirty="0" err="1">
                <a:effectLst/>
                <a:latin typeface="Arial" panose="020B0604020202020204" pitchFamily="34" charset="0"/>
              </a:rPr>
              <a:t>Sippel</a:t>
            </a:r>
            <a:r>
              <a:rPr lang="en-US" dirty="0">
                <a:effectLst/>
                <a:latin typeface="Arial" panose="020B0604020202020204" pitchFamily="34" charset="0"/>
              </a:rPr>
              <a:t>, Climate and Earth System Scientist at ETH Zurich)</a:t>
            </a:r>
          </a:p>
          <a:p>
            <a:pPr lvl="1"/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BC913-C05F-2194-D705-1B335928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A0A909C-E9BC-AF18-2FD7-0E60D4F0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10" y="1097810"/>
            <a:ext cx="2205117" cy="3379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EE342F-C548-39CE-B076-66C35DC34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88" y="1867505"/>
            <a:ext cx="2093772" cy="2051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82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1FB90-AEA5-C815-7C11-BB4D813D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WORK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2041A-136B-0EE2-397E-CF5366F0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23493"/>
            <a:ext cx="4032741" cy="1685738"/>
          </a:xfrm>
        </p:spPr>
        <p:txBody>
          <a:bodyPr/>
          <a:lstStyle/>
          <a:p>
            <a:pPr>
              <a:spcBef>
                <a:spcPts val="0"/>
              </a:spcBef>
              <a:buFont typeface="Noto Sans Symbols"/>
              <a:buAutoNum type="arabicPeriod"/>
            </a:pPr>
            <a:r>
              <a:rPr lang="en-US" dirty="0" err="1"/>
              <a:t>Jupyter</a:t>
            </a:r>
            <a:r>
              <a:rPr lang="en-US" dirty="0"/>
              <a:t> notebook integration &amp; open-source release</a:t>
            </a:r>
          </a:p>
          <a:p>
            <a:pPr lvl="1" indent="-317500">
              <a:spcBef>
                <a:spcPts val="0"/>
              </a:spcBef>
              <a:spcAft>
                <a:spcPts val="600"/>
              </a:spcAft>
              <a:buSzPts val="1400"/>
              <a:buFont typeface="Noto Sans Symbols"/>
              <a:buChar char="-"/>
            </a:pPr>
            <a:r>
              <a:rPr lang="en-US" dirty="0"/>
              <a:t>Visualize any 3D array in a very accessible way, right in the notebook</a:t>
            </a:r>
          </a:p>
          <a:p>
            <a:pPr marL="596900" lvl="1" indent="0">
              <a:spcBef>
                <a:spcPts val="0"/>
              </a:spcBef>
              <a:buSzPts val="1400"/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within the next months</a:t>
            </a:r>
            <a:endParaRPr lang="en-US" dirty="0">
              <a:solidFill>
                <a:srgbClr val="9F9F9F"/>
              </a:solidFill>
            </a:endParaRP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2E583D-A866-3096-8B79-E1DB4DF331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9</a:t>
            </a:fld>
            <a:endParaRPr lang="de-DE"/>
          </a:p>
        </p:txBody>
      </p:sp>
      <p:pic>
        <p:nvPicPr>
          <p:cNvPr id="6" name="Google Shape;94;p17">
            <a:extLst>
              <a:ext uri="{FF2B5EF4-FFF2-40B4-BE49-F238E27FC236}">
                <a16:creationId xmlns:a16="http://schemas.microsoft.com/office/drawing/2014/main" id="{95085EDC-1311-9808-D6FC-A5D7E55C60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7563" y="3116948"/>
            <a:ext cx="1890344" cy="136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7;p17">
            <a:extLst>
              <a:ext uri="{FF2B5EF4-FFF2-40B4-BE49-F238E27FC236}">
                <a16:creationId xmlns:a16="http://schemas.microsoft.com/office/drawing/2014/main" id="{926970C5-98F7-D875-2194-76D7A5B9D2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038" y="3098633"/>
            <a:ext cx="2186600" cy="14058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ED805EE-69BB-95F0-2951-B69FC1628F58}"/>
              </a:ext>
            </a:extLst>
          </p:cNvPr>
          <p:cNvSpPr txBox="1">
            <a:spLocks/>
          </p:cNvSpPr>
          <p:nvPr/>
        </p:nvSpPr>
        <p:spPr>
          <a:xfrm>
            <a:off x="4489942" y="1063624"/>
            <a:ext cx="4032741" cy="160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8413E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8413E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  <a:buFont typeface="+mj-lt"/>
              <a:buAutoNum type="arabicPeriod" startAt="2"/>
            </a:pPr>
            <a:r>
              <a:rPr lang="en-US" dirty="0"/>
              <a:t>3D volume visualization</a:t>
            </a:r>
          </a:p>
          <a:p>
            <a:pPr lvl="1" indent="-317500">
              <a:spcBef>
                <a:spcPts val="0"/>
              </a:spcBef>
              <a:buSzPts val="1400"/>
              <a:buFont typeface="Noto Sans Symbols"/>
              <a:buChar char="-"/>
            </a:pPr>
            <a:r>
              <a:rPr lang="en-US" dirty="0"/>
              <a:t>Explore the “insides” of the cube</a:t>
            </a:r>
          </a:p>
          <a:p>
            <a:pPr>
              <a:spcBef>
                <a:spcPts val="1000"/>
              </a:spcBef>
              <a:buFont typeface="Noto Sans Symbols"/>
              <a:buAutoNum type="arabicPeriod" startAt="2"/>
            </a:pPr>
            <a:r>
              <a:rPr lang="en-US" dirty="0"/>
              <a:t>Multi-cube visualization</a:t>
            </a:r>
          </a:p>
          <a:p>
            <a:pPr lvl="1" indent="-317500">
              <a:spcBef>
                <a:spcPts val="0"/>
              </a:spcBef>
              <a:buSzPts val="1400"/>
              <a:buFont typeface="Noto Sans Symbols"/>
              <a:buChar char="-"/>
            </a:pPr>
            <a:r>
              <a:rPr lang="en-US" dirty="0"/>
              <a:t>E.g. 2D grid of mini-cubes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474D20-55B7-28AA-199C-E07531706C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0"/>
          <a:stretch/>
        </p:blipFill>
        <p:spPr>
          <a:xfrm>
            <a:off x="1335315" y="3069100"/>
            <a:ext cx="1329590" cy="15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8903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rgbClr val="000000"/>
      </a:dk1>
      <a:lt1>
        <a:srgbClr val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rgbClr val="000000"/>
      </a:dk1>
      <a:lt1>
        <a:srgbClr val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2023-04-29_Lexcube_EGU</Template>
  <TotalTime>0</TotalTime>
  <Words>1052</Words>
  <Application>Microsoft Office PowerPoint</Application>
  <PresentationFormat>Bildschirmpräsentation (16:9)</PresentationFormat>
  <Paragraphs>81</Paragraphs>
  <Slides>11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Noto Sans Symbols</vt:lpstr>
      <vt:lpstr>Poppins</vt:lpstr>
      <vt:lpstr>Wingdings</vt:lpstr>
      <vt:lpstr>Master1_UniLeipzig_PPT Vorlage</vt:lpstr>
      <vt:lpstr>Master2_UniLeipzig_PPT Vorlage</vt:lpstr>
      <vt:lpstr>Lexcube: An Interactive Earth Science Data Cube Visualization</vt:lpstr>
      <vt:lpstr>SLIDE OVERVIEW</vt:lpstr>
      <vt:lpstr>RESEARCH PROBLEM</vt:lpstr>
      <vt:lpstr>RELATED WORK</vt:lpstr>
      <vt:lpstr>                         – CONCEPT</vt:lpstr>
      <vt:lpstr>DEMO</vt:lpstr>
      <vt:lpstr>OPEN-SOURCE TECHNOLOGY</vt:lpstr>
      <vt:lpstr>OUTREACH &amp; IMPACT</vt:lpstr>
      <vt:lpstr>FUTURE WORK</vt:lpstr>
      <vt:lpstr>LITERATURE</vt:lpstr>
      <vt:lpstr>BONUS: GPS TRACKING IN THE FIELD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Lexcube: An Interactive Earth Science Data Cube Visualization</dc:title>
  <dc:creator>Maximilian Söchting</dc:creator>
  <cp:lastModifiedBy>Maximilian Söchting</cp:lastModifiedBy>
  <cp:revision>5</cp:revision>
  <dcterms:created xsi:type="dcterms:W3CDTF">2023-04-26T15:25:21Z</dcterms:created>
  <dcterms:modified xsi:type="dcterms:W3CDTF">2023-04-26T15:32:32Z</dcterms:modified>
</cp:coreProperties>
</file>