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353" r:id="rId2"/>
    <p:sldId id="351" r:id="rId3"/>
    <p:sldId id="364" r:id="rId4"/>
    <p:sldId id="352" r:id="rId5"/>
    <p:sldId id="349" r:id="rId6"/>
    <p:sldId id="373" r:id="rId7"/>
    <p:sldId id="354" r:id="rId8"/>
    <p:sldId id="355" r:id="rId9"/>
    <p:sldId id="356" r:id="rId10"/>
    <p:sldId id="365" r:id="rId11"/>
    <p:sldId id="358" r:id="rId12"/>
    <p:sldId id="359" r:id="rId13"/>
    <p:sldId id="360" r:id="rId14"/>
    <p:sldId id="366" r:id="rId15"/>
    <p:sldId id="368" r:id="rId16"/>
    <p:sldId id="370" r:id="rId17"/>
    <p:sldId id="361" r:id="rId18"/>
    <p:sldId id="367" r:id="rId19"/>
    <p:sldId id="362" r:id="rId20"/>
  </p:sldIdLst>
  <p:sldSz cx="33280350" cy="18719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63" autoAdjust="0"/>
    <p:restoredTop sz="96357" autoAdjust="0"/>
  </p:normalViewPr>
  <p:slideViewPr>
    <p:cSldViewPr snapToGrid="0">
      <p:cViewPr varScale="1">
        <p:scale>
          <a:sx n="30" d="100"/>
          <a:sy n="30" d="100"/>
        </p:scale>
        <p:origin x="317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1" d="100"/>
          <a:sy n="141" d="100"/>
        </p:scale>
        <p:origin x="84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050B5-078F-4F8E-B733-30D416E029A8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462D7-CED3-45F3-9785-2D2BC985AC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4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505440" rtl="0" eaLnBrk="1" latinLnBrk="0" hangingPunct="1">
      <a:defRPr sz="3288" kern="1200">
        <a:solidFill>
          <a:schemeClr val="tx1"/>
        </a:solidFill>
        <a:latin typeface="+mn-lt"/>
        <a:ea typeface="+mn-ea"/>
        <a:cs typeface="+mn-cs"/>
      </a:defRPr>
    </a:lvl1pPr>
    <a:lvl2pPr marL="1252722" algn="l" defTabSz="2505440" rtl="0" eaLnBrk="1" latinLnBrk="0" hangingPunct="1">
      <a:defRPr sz="3288" kern="1200">
        <a:solidFill>
          <a:schemeClr val="tx1"/>
        </a:solidFill>
        <a:latin typeface="+mn-lt"/>
        <a:ea typeface="+mn-ea"/>
        <a:cs typeface="+mn-cs"/>
      </a:defRPr>
    </a:lvl2pPr>
    <a:lvl3pPr marL="2505440" algn="l" defTabSz="2505440" rtl="0" eaLnBrk="1" latinLnBrk="0" hangingPunct="1">
      <a:defRPr sz="3288" kern="1200">
        <a:solidFill>
          <a:schemeClr val="tx1"/>
        </a:solidFill>
        <a:latin typeface="+mn-lt"/>
        <a:ea typeface="+mn-ea"/>
        <a:cs typeface="+mn-cs"/>
      </a:defRPr>
    </a:lvl3pPr>
    <a:lvl4pPr marL="3758159" algn="l" defTabSz="2505440" rtl="0" eaLnBrk="1" latinLnBrk="0" hangingPunct="1">
      <a:defRPr sz="3288" kern="1200">
        <a:solidFill>
          <a:schemeClr val="tx1"/>
        </a:solidFill>
        <a:latin typeface="+mn-lt"/>
        <a:ea typeface="+mn-ea"/>
        <a:cs typeface="+mn-cs"/>
      </a:defRPr>
    </a:lvl4pPr>
    <a:lvl5pPr marL="5010877" algn="l" defTabSz="2505440" rtl="0" eaLnBrk="1" latinLnBrk="0" hangingPunct="1">
      <a:defRPr sz="3288" kern="1200">
        <a:solidFill>
          <a:schemeClr val="tx1"/>
        </a:solidFill>
        <a:latin typeface="+mn-lt"/>
        <a:ea typeface="+mn-ea"/>
        <a:cs typeface="+mn-cs"/>
      </a:defRPr>
    </a:lvl5pPr>
    <a:lvl6pPr marL="6263599" algn="l" defTabSz="2505440" rtl="0" eaLnBrk="1" latinLnBrk="0" hangingPunct="1">
      <a:defRPr sz="3288" kern="1200">
        <a:solidFill>
          <a:schemeClr val="tx1"/>
        </a:solidFill>
        <a:latin typeface="+mn-lt"/>
        <a:ea typeface="+mn-ea"/>
        <a:cs typeface="+mn-cs"/>
      </a:defRPr>
    </a:lvl6pPr>
    <a:lvl7pPr marL="7516317" algn="l" defTabSz="2505440" rtl="0" eaLnBrk="1" latinLnBrk="0" hangingPunct="1">
      <a:defRPr sz="3288" kern="1200">
        <a:solidFill>
          <a:schemeClr val="tx1"/>
        </a:solidFill>
        <a:latin typeface="+mn-lt"/>
        <a:ea typeface="+mn-ea"/>
        <a:cs typeface="+mn-cs"/>
      </a:defRPr>
    </a:lvl7pPr>
    <a:lvl8pPr marL="8769037" algn="l" defTabSz="2505440" rtl="0" eaLnBrk="1" latinLnBrk="0" hangingPunct="1">
      <a:defRPr sz="3288" kern="1200">
        <a:solidFill>
          <a:schemeClr val="tx1"/>
        </a:solidFill>
        <a:latin typeface="+mn-lt"/>
        <a:ea typeface="+mn-ea"/>
        <a:cs typeface="+mn-cs"/>
      </a:defRPr>
    </a:lvl8pPr>
    <a:lvl9pPr marL="10021758" algn="l" defTabSz="2505440" rtl="0" eaLnBrk="1" latinLnBrk="0" hangingPunct="1">
      <a:defRPr sz="3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462D7-CED3-45F3-9785-2D2BC985AC8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034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0044" y="3063635"/>
            <a:ext cx="24960263" cy="6517264"/>
          </a:xfrm>
        </p:spPr>
        <p:txBody>
          <a:bodyPr anchor="b"/>
          <a:lstStyle>
            <a:lvl1pPr algn="ctr">
              <a:defRPr sz="1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0044" y="9832230"/>
            <a:ext cx="24960263" cy="4519617"/>
          </a:xfrm>
        </p:spPr>
        <p:txBody>
          <a:bodyPr/>
          <a:lstStyle>
            <a:lvl1pPr marL="0" indent="0" algn="ctr">
              <a:buNone/>
              <a:defRPr sz="6551"/>
            </a:lvl1pPr>
            <a:lvl2pPr marL="1247973" indent="0" algn="ctr">
              <a:buNone/>
              <a:defRPr sz="5459"/>
            </a:lvl2pPr>
            <a:lvl3pPr marL="2495946" indent="0" algn="ctr">
              <a:buNone/>
              <a:defRPr sz="4913"/>
            </a:lvl3pPr>
            <a:lvl4pPr marL="3743919" indent="0" algn="ctr">
              <a:buNone/>
              <a:defRPr sz="4367"/>
            </a:lvl4pPr>
            <a:lvl5pPr marL="4991892" indent="0" algn="ctr">
              <a:buNone/>
              <a:defRPr sz="4367"/>
            </a:lvl5pPr>
            <a:lvl6pPr marL="6239866" indent="0" algn="ctr">
              <a:buNone/>
              <a:defRPr sz="4367"/>
            </a:lvl6pPr>
            <a:lvl7pPr marL="7487839" indent="0" algn="ctr">
              <a:buNone/>
              <a:defRPr sz="4367"/>
            </a:lvl7pPr>
            <a:lvl8pPr marL="8735812" indent="0" algn="ctr">
              <a:buNone/>
              <a:defRPr sz="4367"/>
            </a:lvl8pPr>
            <a:lvl9pPr marL="9983785" indent="0" algn="ctr">
              <a:buNone/>
              <a:defRPr sz="43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41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48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16251" y="996656"/>
            <a:ext cx="7176075" cy="158641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8024" y="996656"/>
            <a:ext cx="21112222" cy="158641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04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698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690" y="4666953"/>
            <a:ext cx="28704302" cy="7786915"/>
          </a:xfrm>
        </p:spPr>
        <p:txBody>
          <a:bodyPr anchor="b"/>
          <a:lstStyle>
            <a:lvl1pPr>
              <a:defRPr sz="1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690" y="12527535"/>
            <a:ext cx="28704302" cy="4094955"/>
          </a:xfrm>
        </p:spPr>
        <p:txBody>
          <a:bodyPr/>
          <a:lstStyle>
            <a:lvl1pPr marL="0" indent="0">
              <a:buNone/>
              <a:defRPr sz="6551">
                <a:solidFill>
                  <a:schemeClr val="tx1">
                    <a:tint val="75000"/>
                  </a:schemeClr>
                </a:solidFill>
              </a:defRPr>
            </a:lvl1pPr>
            <a:lvl2pPr marL="1247973" indent="0">
              <a:buNone/>
              <a:defRPr sz="5459">
                <a:solidFill>
                  <a:schemeClr val="tx1">
                    <a:tint val="75000"/>
                  </a:schemeClr>
                </a:solidFill>
              </a:defRPr>
            </a:lvl2pPr>
            <a:lvl3pPr marL="2495946" indent="0">
              <a:buNone/>
              <a:defRPr sz="4913">
                <a:solidFill>
                  <a:schemeClr val="tx1">
                    <a:tint val="75000"/>
                  </a:schemeClr>
                </a:solidFill>
              </a:defRPr>
            </a:lvl3pPr>
            <a:lvl4pPr marL="3743919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4pPr>
            <a:lvl5pPr marL="4991892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5pPr>
            <a:lvl6pPr marL="6239866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6pPr>
            <a:lvl7pPr marL="7487839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7pPr>
            <a:lvl8pPr marL="8735812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8pPr>
            <a:lvl9pPr marL="9983785" indent="0">
              <a:buNone/>
              <a:defRPr sz="43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872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8024" y="4983280"/>
            <a:ext cx="14144149" cy="11877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48177" y="4983280"/>
            <a:ext cx="14144149" cy="118775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8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359" y="996657"/>
            <a:ext cx="28704302" cy="36182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2360" y="4588952"/>
            <a:ext cx="14079147" cy="2248975"/>
          </a:xfrm>
        </p:spPr>
        <p:txBody>
          <a:bodyPr anchor="b"/>
          <a:lstStyle>
            <a:lvl1pPr marL="0" indent="0">
              <a:buNone/>
              <a:defRPr sz="6551" b="1"/>
            </a:lvl1pPr>
            <a:lvl2pPr marL="1247973" indent="0">
              <a:buNone/>
              <a:defRPr sz="5459" b="1"/>
            </a:lvl2pPr>
            <a:lvl3pPr marL="2495946" indent="0">
              <a:buNone/>
              <a:defRPr sz="4913" b="1"/>
            </a:lvl3pPr>
            <a:lvl4pPr marL="3743919" indent="0">
              <a:buNone/>
              <a:defRPr sz="4367" b="1"/>
            </a:lvl4pPr>
            <a:lvl5pPr marL="4991892" indent="0">
              <a:buNone/>
              <a:defRPr sz="4367" b="1"/>
            </a:lvl5pPr>
            <a:lvl6pPr marL="6239866" indent="0">
              <a:buNone/>
              <a:defRPr sz="4367" b="1"/>
            </a:lvl6pPr>
            <a:lvl7pPr marL="7487839" indent="0">
              <a:buNone/>
              <a:defRPr sz="4367" b="1"/>
            </a:lvl7pPr>
            <a:lvl8pPr marL="8735812" indent="0">
              <a:buNone/>
              <a:defRPr sz="4367" b="1"/>
            </a:lvl8pPr>
            <a:lvl9pPr marL="9983785" indent="0">
              <a:buNone/>
              <a:defRPr sz="43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92360" y="6837927"/>
            <a:ext cx="14079147" cy="10057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848177" y="4588952"/>
            <a:ext cx="14148483" cy="2248975"/>
          </a:xfrm>
        </p:spPr>
        <p:txBody>
          <a:bodyPr anchor="b"/>
          <a:lstStyle>
            <a:lvl1pPr marL="0" indent="0">
              <a:buNone/>
              <a:defRPr sz="6551" b="1"/>
            </a:lvl1pPr>
            <a:lvl2pPr marL="1247973" indent="0">
              <a:buNone/>
              <a:defRPr sz="5459" b="1"/>
            </a:lvl2pPr>
            <a:lvl3pPr marL="2495946" indent="0">
              <a:buNone/>
              <a:defRPr sz="4913" b="1"/>
            </a:lvl3pPr>
            <a:lvl4pPr marL="3743919" indent="0">
              <a:buNone/>
              <a:defRPr sz="4367" b="1"/>
            </a:lvl4pPr>
            <a:lvl5pPr marL="4991892" indent="0">
              <a:buNone/>
              <a:defRPr sz="4367" b="1"/>
            </a:lvl5pPr>
            <a:lvl6pPr marL="6239866" indent="0">
              <a:buNone/>
              <a:defRPr sz="4367" b="1"/>
            </a:lvl6pPr>
            <a:lvl7pPr marL="7487839" indent="0">
              <a:buNone/>
              <a:defRPr sz="4367" b="1"/>
            </a:lvl7pPr>
            <a:lvl8pPr marL="8735812" indent="0">
              <a:buNone/>
              <a:defRPr sz="4367" b="1"/>
            </a:lvl8pPr>
            <a:lvl9pPr marL="9983785" indent="0">
              <a:buNone/>
              <a:defRPr sz="43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848177" y="6837927"/>
            <a:ext cx="14148483" cy="10057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89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74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81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360" y="1247987"/>
            <a:ext cx="10733778" cy="4367953"/>
          </a:xfrm>
        </p:spPr>
        <p:txBody>
          <a:bodyPr anchor="b"/>
          <a:lstStyle>
            <a:lvl1pPr>
              <a:defRPr sz="873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48484" y="2695306"/>
            <a:ext cx="16848177" cy="13303191"/>
          </a:xfrm>
        </p:spPr>
        <p:txBody>
          <a:bodyPr/>
          <a:lstStyle>
            <a:lvl1pPr>
              <a:defRPr sz="8735"/>
            </a:lvl1pPr>
            <a:lvl2pPr>
              <a:defRPr sz="7643"/>
            </a:lvl2pPr>
            <a:lvl3pPr>
              <a:defRPr sz="6551"/>
            </a:lvl3pPr>
            <a:lvl4pPr>
              <a:defRPr sz="5459"/>
            </a:lvl4pPr>
            <a:lvl5pPr>
              <a:defRPr sz="5459"/>
            </a:lvl5pPr>
            <a:lvl6pPr>
              <a:defRPr sz="5459"/>
            </a:lvl6pPr>
            <a:lvl7pPr>
              <a:defRPr sz="5459"/>
            </a:lvl7pPr>
            <a:lvl8pPr>
              <a:defRPr sz="5459"/>
            </a:lvl8pPr>
            <a:lvl9pPr>
              <a:defRPr sz="54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2360" y="5615940"/>
            <a:ext cx="10733778" cy="10404224"/>
          </a:xfrm>
        </p:spPr>
        <p:txBody>
          <a:bodyPr/>
          <a:lstStyle>
            <a:lvl1pPr marL="0" indent="0">
              <a:buNone/>
              <a:defRPr sz="4367"/>
            </a:lvl1pPr>
            <a:lvl2pPr marL="1247973" indent="0">
              <a:buNone/>
              <a:defRPr sz="3821"/>
            </a:lvl2pPr>
            <a:lvl3pPr marL="2495946" indent="0">
              <a:buNone/>
              <a:defRPr sz="3276"/>
            </a:lvl3pPr>
            <a:lvl4pPr marL="3743919" indent="0">
              <a:buNone/>
              <a:defRPr sz="2730"/>
            </a:lvl4pPr>
            <a:lvl5pPr marL="4991892" indent="0">
              <a:buNone/>
              <a:defRPr sz="2730"/>
            </a:lvl5pPr>
            <a:lvl6pPr marL="6239866" indent="0">
              <a:buNone/>
              <a:defRPr sz="2730"/>
            </a:lvl6pPr>
            <a:lvl7pPr marL="7487839" indent="0">
              <a:buNone/>
              <a:defRPr sz="2730"/>
            </a:lvl7pPr>
            <a:lvl8pPr marL="8735812" indent="0">
              <a:buNone/>
              <a:defRPr sz="2730"/>
            </a:lvl8pPr>
            <a:lvl9pPr marL="9983785" indent="0">
              <a:buNone/>
              <a:defRPr sz="27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659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360" y="1247987"/>
            <a:ext cx="10733778" cy="4367953"/>
          </a:xfrm>
        </p:spPr>
        <p:txBody>
          <a:bodyPr anchor="b"/>
          <a:lstStyle>
            <a:lvl1pPr>
              <a:defRPr sz="873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148484" y="2695306"/>
            <a:ext cx="16848177" cy="13303191"/>
          </a:xfrm>
        </p:spPr>
        <p:txBody>
          <a:bodyPr anchor="t"/>
          <a:lstStyle>
            <a:lvl1pPr marL="0" indent="0">
              <a:buNone/>
              <a:defRPr sz="8735"/>
            </a:lvl1pPr>
            <a:lvl2pPr marL="1247973" indent="0">
              <a:buNone/>
              <a:defRPr sz="7643"/>
            </a:lvl2pPr>
            <a:lvl3pPr marL="2495946" indent="0">
              <a:buNone/>
              <a:defRPr sz="6551"/>
            </a:lvl3pPr>
            <a:lvl4pPr marL="3743919" indent="0">
              <a:buNone/>
              <a:defRPr sz="5459"/>
            </a:lvl4pPr>
            <a:lvl5pPr marL="4991892" indent="0">
              <a:buNone/>
              <a:defRPr sz="5459"/>
            </a:lvl5pPr>
            <a:lvl6pPr marL="6239866" indent="0">
              <a:buNone/>
              <a:defRPr sz="5459"/>
            </a:lvl6pPr>
            <a:lvl7pPr marL="7487839" indent="0">
              <a:buNone/>
              <a:defRPr sz="5459"/>
            </a:lvl7pPr>
            <a:lvl8pPr marL="8735812" indent="0">
              <a:buNone/>
              <a:defRPr sz="5459"/>
            </a:lvl8pPr>
            <a:lvl9pPr marL="9983785" indent="0">
              <a:buNone/>
              <a:defRPr sz="545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2360" y="5615940"/>
            <a:ext cx="10733778" cy="10404224"/>
          </a:xfrm>
        </p:spPr>
        <p:txBody>
          <a:bodyPr/>
          <a:lstStyle>
            <a:lvl1pPr marL="0" indent="0">
              <a:buNone/>
              <a:defRPr sz="4367"/>
            </a:lvl1pPr>
            <a:lvl2pPr marL="1247973" indent="0">
              <a:buNone/>
              <a:defRPr sz="3821"/>
            </a:lvl2pPr>
            <a:lvl3pPr marL="2495946" indent="0">
              <a:buNone/>
              <a:defRPr sz="3276"/>
            </a:lvl3pPr>
            <a:lvl4pPr marL="3743919" indent="0">
              <a:buNone/>
              <a:defRPr sz="2730"/>
            </a:lvl4pPr>
            <a:lvl5pPr marL="4991892" indent="0">
              <a:buNone/>
              <a:defRPr sz="2730"/>
            </a:lvl5pPr>
            <a:lvl6pPr marL="6239866" indent="0">
              <a:buNone/>
              <a:defRPr sz="2730"/>
            </a:lvl6pPr>
            <a:lvl7pPr marL="7487839" indent="0">
              <a:buNone/>
              <a:defRPr sz="2730"/>
            </a:lvl7pPr>
            <a:lvl8pPr marL="8735812" indent="0">
              <a:buNone/>
              <a:defRPr sz="2730"/>
            </a:lvl8pPr>
            <a:lvl9pPr marL="9983785" indent="0">
              <a:buNone/>
              <a:defRPr sz="273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92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8024" y="996657"/>
            <a:ext cx="28704302" cy="3618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8024" y="4983280"/>
            <a:ext cx="28704302" cy="11877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8024" y="17350483"/>
            <a:ext cx="7488079" cy="996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7F37B-8BCC-41E6-B26A-8C2967940F35}" type="datetimeFigureOut">
              <a:rPr lang="de-DE" smtClean="0"/>
              <a:t>27.04.2023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4116" y="17350483"/>
            <a:ext cx="11232118" cy="996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04247" y="17350483"/>
            <a:ext cx="7488079" cy="996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6D654-A6A1-4D73-B559-05742AFABF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14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495946" rtl="0" eaLnBrk="1" latinLnBrk="0" hangingPunct="1">
        <a:lnSpc>
          <a:spcPct val="90000"/>
        </a:lnSpc>
        <a:spcBef>
          <a:spcPct val="0"/>
        </a:spcBef>
        <a:buNone/>
        <a:defRPr sz="120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987" indent="-623987" algn="l" defTabSz="2495946" rtl="0" eaLnBrk="1" latinLnBrk="0" hangingPunct="1">
        <a:lnSpc>
          <a:spcPct val="90000"/>
        </a:lnSpc>
        <a:spcBef>
          <a:spcPts val="2730"/>
        </a:spcBef>
        <a:buFont typeface="Arial" panose="020B0604020202020204" pitchFamily="34" charset="0"/>
        <a:buChar char="•"/>
        <a:defRPr sz="7643" kern="1200">
          <a:solidFill>
            <a:schemeClr val="tx1"/>
          </a:solidFill>
          <a:latin typeface="+mn-lt"/>
          <a:ea typeface="+mn-ea"/>
          <a:cs typeface="+mn-cs"/>
        </a:defRPr>
      </a:lvl1pPr>
      <a:lvl2pPr marL="1871960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6551" kern="1200">
          <a:solidFill>
            <a:schemeClr val="tx1"/>
          </a:solidFill>
          <a:latin typeface="+mn-lt"/>
          <a:ea typeface="+mn-ea"/>
          <a:cs typeface="+mn-cs"/>
        </a:defRPr>
      </a:lvl2pPr>
      <a:lvl3pPr marL="3119933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5459" kern="1200">
          <a:solidFill>
            <a:schemeClr val="tx1"/>
          </a:solidFill>
          <a:latin typeface="+mn-lt"/>
          <a:ea typeface="+mn-ea"/>
          <a:cs typeface="+mn-cs"/>
        </a:defRPr>
      </a:lvl3pPr>
      <a:lvl4pPr marL="4367906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4pPr>
      <a:lvl5pPr marL="5615879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5pPr>
      <a:lvl6pPr marL="6863852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6pPr>
      <a:lvl7pPr marL="8111825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7pPr>
      <a:lvl8pPr marL="9359798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8pPr>
      <a:lvl9pPr marL="10607772" indent="-623987" algn="l" defTabSz="2495946" rtl="0" eaLnBrk="1" latinLnBrk="0" hangingPunct="1">
        <a:lnSpc>
          <a:spcPct val="90000"/>
        </a:lnSpc>
        <a:spcBef>
          <a:spcPts val="1365"/>
        </a:spcBef>
        <a:buFont typeface="Arial" panose="020B0604020202020204" pitchFamily="34" charset="0"/>
        <a:buChar char="•"/>
        <a:defRPr sz="4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1pPr>
      <a:lvl2pPr marL="1247973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2pPr>
      <a:lvl3pPr marL="2495946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3pPr>
      <a:lvl4pPr marL="3743919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4pPr>
      <a:lvl5pPr marL="4991892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5pPr>
      <a:lvl6pPr marL="6239866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6pPr>
      <a:lvl7pPr marL="7487839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7pPr>
      <a:lvl8pPr marL="8735812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8pPr>
      <a:lvl9pPr marL="9983785" algn="l" defTabSz="2495946" rtl="0" eaLnBrk="1" latinLnBrk="0" hangingPunct="1">
        <a:defRPr sz="4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slide" Target="slide3.xml"/><Relationship Id="rId12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2.png"/><Relationship Id="rId5" Type="http://schemas.openxmlformats.org/officeDocument/2006/relationships/slide" Target="slide2.xml"/><Relationship Id="rId15" Type="http://schemas.openxmlformats.org/officeDocument/2006/relationships/slide" Target="slide15.xml"/><Relationship Id="rId10" Type="http://schemas.openxmlformats.org/officeDocument/2006/relationships/slide" Target="slide7.xml"/><Relationship Id="rId4" Type="http://schemas.openxmlformats.org/officeDocument/2006/relationships/slide" Target="slide18.xml"/><Relationship Id="rId9" Type="http://schemas.openxmlformats.org/officeDocument/2006/relationships/slide" Target="slide5.xml"/><Relationship Id="rId14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5.xml"/><Relationship Id="rId3" Type="http://schemas.openxmlformats.org/officeDocument/2006/relationships/image" Target="../media/image1.png"/><Relationship Id="rId7" Type="http://schemas.openxmlformats.org/officeDocument/2006/relationships/slide" Target="slide2.xml"/><Relationship Id="rId12" Type="http://schemas.openxmlformats.org/officeDocument/2006/relationships/slide" Target="slide1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11.xml"/><Relationship Id="rId5" Type="http://schemas.openxmlformats.org/officeDocument/2006/relationships/image" Target="../media/image16.png"/><Relationship Id="rId15" Type="http://schemas.openxmlformats.org/officeDocument/2006/relationships/slide" Target="slide15.xml"/><Relationship Id="rId10" Type="http://schemas.openxmlformats.org/officeDocument/2006/relationships/slide" Target="slide9.xml"/><Relationship Id="rId4" Type="http://schemas.openxmlformats.org/officeDocument/2006/relationships/image" Target="../media/image20.png"/><Relationship Id="rId9" Type="http://schemas.openxmlformats.org/officeDocument/2006/relationships/slide" Target="slide3.xml"/><Relationship Id="rId1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7.xml"/><Relationship Id="rId3" Type="http://schemas.openxmlformats.org/officeDocument/2006/relationships/image" Target="../media/image21.png"/><Relationship Id="rId7" Type="http://schemas.openxmlformats.org/officeDocument/2006/relationships/slide" Target="slide1.xml"/><Relationship Id="rId12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3.xml"/><Relationship Id="rId5" Type="http://schemas.openxmlformats.org/officeDocument/2006/relationships/slide" Target="slide18.xml"/><Relationship Id="rId10" Type="http://schemas.openxmlformats.org/officeDocument/2006/relationships/slide" Target="slide12.xml"/><Relationship Id="rId4" Type="http://schemas.openxmlformats.org/officeDocument/2006/relationships/image" Target="../media/image1.png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slide" Target="slide2.xml"/><Relationship Id="rId12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13.xml"/><Relationship Id="rId5" Type="http://schemas.openxmlformats.org/officeDocument/2006/relationships/image" Target="../media/image20.png"/><Relationship Id="rId10" Type="http://schemas.openxmlformats.org/officeDocument/2006/relationships/slide" Target="slide11.xml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5.xml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12" Type="http://schemas.openxmlformats.org/officeDocument/2006/relationships/slide" Target="slid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13.xml"/><Relationship Id="rId4" Type="http://schemas.openxmlformats.org/officeDocument/2006/relationships/slide" Target="slide18.xml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.png"/><Relationship Id="rId7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7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8.xml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5.xml"/><Relationship Id="rId3" Type="http://schemas.openxmlformats.org/officeDocument/2006/relationships/image" Target="../media/image25.jpeg"/><Relationship Id="rId7" Type="http://schemas.openxmlformats.org/officeDocument/2006/relationships/slide" Target="slide2.xml"/><Relationship Id="rId12" Type="http://schemas.openxmlformats.org/officeDocument/2006/relationships/slide" Target="slide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16.xml"/><Relationship Id="rId5" Type="http://schemas.openxmlformats.org/officeDocument/2006/relationships/image" Target="../media/image29.png"/><Relationship Id="rId15" Type="http://schemas.openxmlformats.org/officeDocument/2006/relationships/slide" Target="slide15.xml"/><Relationship Id="rId10" Type="http://schemas.openxmlformats.org/officeDocument/2006/relationships/slide" Target="slide14.xml"/><Relationship Id="rId4" Type="http://schemas.openxmlformats.org/officeDocument/2006/relationships/image" Target="../media/image26.jpeg"/><Relationship Id="rId9" Type="http://schemas.openxmlformats.org/officeDocument/2006/relationships/slide" Target="slide3.xml"/><Relationship Id="rId1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7.xml"/><Relationship Id="rId3" Type="http://schemas.openxmlformats.org/officeDocument/2006/relationships/image" Target="../media/image30.png"/><Relationship Id="rId7" Type="http://schemas.openxmlformats.org/officeDocument/2006/relationships/slide" Target="slide1.xml"/><Relationship Id="rId12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3.xml"/><Relationship Id="rId5" Type="http://schemas.openxmlformats.org/officeDocument/2006/relationships/slide" Target="slide18.xml"/><Relationship Id="rId10" Type="http://schemas.openxmlformats.org/officeDocument/2006/relationships/slide" Target="slide17.xml"/><Relationship Id="rId4" Type="http://schemas.openxmlformats.org/officeDocument/2006/relationships/image" Target="../media/image27.JPG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8.png"/><Relationship Id="rId7" Type="http://schemas.openxmlformats.org/officeDocument/2006/relationships/slide" Target="slide3.xml"/><Relationship Id="rId12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7.xml"/><Relationship Id="rId5" Type="http://schemas.openxmlformats.org/officeDocument/2006/relationships/slide" Target="slide2.xml"/><Relationship Id="rId10" Type="http://schemas.openxmlformats.org/officeDocument/2006/relationships/slide" Target="slide5.xml"/><Relationship Id="rId4" Type="http://schemas.openxmlformats.org/officeDocument/2006/relationships/slide" Target="slide18.xml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5.xml"/><Relationship Id="rId3" Type="http://schemas.openxmlformats.org/officeDocument/2006/relationships/image" Target="../media/image23.png"/><Relationship Id="rId7" Type="http://schemas.openxmlformats.org/officeDocument/2006/relationships/slide" Target="slide3.xml"/><Relationship Id="rId12" Type="http://schemas.openxmlformats.org/officeDocument/2006/relationships/slide" Target="slid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slide" Target="slide13.xml"/><Relationship Id="rId4" Type="http://schemas.openxmlformats.org/officeDocument/2006/relationships/slide" Target="slide18.xml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7.xml"/><Relationship Id="rId3" Type="http://schemas.openxmlformats.org/officeDocument/2006/relationships/hyperlink" Target="https://doi.org/10.1038/ngeo2179" TargetMode="External"/><Relationship Id="rId7" Type="http://schemas.openxmlformats.org/officeDocument/2006/relationships/slide" Target="slide18.xml"/><Relationship Id="rId12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9/RADAR.2014.6875824" TargetMode="External"/><Relationship Id="rId11" Type="http://schemas.openxmlformats.org/officeDocument/2006/relationships/slide" Target="slide13.xml"/><Relationship Id="rId5" Type="http://schemas.openxmlformats.org/officeDocument/2006/relationships/hyperlink" Target="https://doi.org/10.3189/2013JoG12J072" TargetMode="External"/><Relationship Id="rId10" Type="http://schemas.openxmlformats.org/officeDocument/2006/relationships/slide" Target="slide3.xml"/><Relationship Id="rId4" Type="http://schemas.openxmlformats.org/officeDocument/2006/relationships/hyperlink" Target="https://doi.org/10.1049/iet-rsn.2013.0053" TargetMode="External"/><Relationship Id="rId9" Type="http://schemas.openxmlformats.org/officeDocument/2006/relationships/slide" Target="slide1.xml"/><Relationship Id="rId1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.png"/><Relationship Id="rId7" Type="http://schemas.openxmlformats.org/officeDocument/2006/relationships/slide" Target="slide1.xml"/><Relationship Id="rId12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7.xml"/><Relationship Id="rId5" Type="http://schemas.openxmlformats.org/officeDocument/2006/relationships/slide" Target="slide18.xml"/><Relationship Id="rId10" Type="http://schemas.openxmlformats.org/officeDocument/2006/relationships/slide" Target="slide5.xml"/><Relationship Id="rId4" Type="http://schemas.openxmlformats.org/officeDocument/2006/relationships/image" Target="../media/image7.JPG"/><Relationship Id="rId9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5.xml"/><Relationship Id="rId3" Type="http://schemas.openxmlformats.org/officeDocument/2006/relationships/slide" Target="slide19.xml"/><Relationship Id="rId7" Type="http://schemas.openxmlformats.org/officeDocument/2006/relationships/slide" Target="slide1.xml"/><Relationship Id="rId12" Type="http://schemas.openxmlformats.org/officeDocument/2006/relationships/slide" Target="slid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slide" Target="slide18.xml"/><Relationship Id="rId10" Type="http://schemas.openxmlformats.org/officeDocument/2006/relationships/slide" Target="slide13.xml"/><Relationship Id="rId4" Type="http://schemas.openxmlformats.org/officeDocument/2006/relationships/image" Target="../media/image8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slide" Target="slide1.xml"/><Relationship Id="rId12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7.xml"/><Relationship Id="rId5" Type="http://schemas.openxmlformats.org/officeDocument/2006/relationships/slide" Target="slide18.xml"/><Relationship Id="rId10" Type="http://schemas.openxmlformats.org/officeDocument/2006/relationships/slide" Target="slide13.xml"/><Relationship Id="rId4" Type="http://schemas.openxmlformats.org/officeDocument/2006/relationships/image" Target="../media/image10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5.xml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12" Type="http://schemas.openxmlformats.org/officeDocument/2006/relationships/slide" Target="slid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slide" Target="slide18.xml"/><Relationship Id="rId10" Type="http://schemas.openxmlformats.org/officeDocument/2006/relationships/slide" Target="slide13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3.xml"/><Relationship Id="rId3" Type="http://schemas.openxmlformats.org/officeDocument/2006/relationships/image" Target="../media/image13.png"/><Relationship Id="rId7" Type="http://schemas.openxmlformats.org/officeDocument/2006/relationships/slide" Target="slide18.xml"/><Relationship Id="rId12" Type="http://schemas.openxmlformats.org/officeDocument/2006/relationships/slide" Target="slide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5.xml"/><Relationship Id="rId5" Type="http://schemas.openxmlformats.org/officeDocument/2006/relationships/image" Target="../media/image14.png"/><Relationship Id="rId10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slide" Target="slide1.xml"/><Relationship Id="rId1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3.xml"/><Relationship Id="rId3" Type="http://schemas.openxmlformats.org/officeDocument/2006/relationships/image" Target="../media/image16.png"/><Relationship Id="rId7" Type="http://schemas.openxmlformats.org/officeDocument/2006/relationships/slide" Target="slide9.xml"/><Relationship Id="rId12" Type="http://schemas.openxmlformats.org/officeDocument/2006/relationships/slide" Target="slide1.xml"/><Relationship Id="rId17" Type="http://schemas.openxmlformats.org/officeDocument/2006/relationships/slide" Target="slide15.xml"/><Relationship Id="rId2" Type="http://schemas.openxmlformats.org/officeDocument/2006/relationships/image" Target="../media/image1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.xml"/><Relationship Id="rId5" Type="http://schemas.openxmlformats.org/officeDocument/2006/relationships/slide" Target="slide11.xml"/><Relationship Id="rId15" Type="http://schemas.openxmlformats.org/officeDocument/2006/relationships/slide" Target="slide5.xml"/><Relationship Id="rId10" Type="http://schemas.openxmlformats.org/officeDocument/2006/relationships/slide" Target="slide18.xml"/><Relationship Id="rId4" Type="http://schemas.openxmlformats.org/officeDocument/2006/relationships/slide" Target="slide10.xml"/><Relationship Id="rId9" Type="http://schemas.openxmlformats.org/officeDocument/2006/relationships/slide" Target="slide13.xml"/><Relationship Id="rId1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5.xml"/><Relationship Id="rId3" Type="http://schemas.openxmlformats.org/officeDocument/2006/relationships/slide" Target="slide19.xml"/><Relationship Id="rId7" Type="http://schemas.openxmlformats.org/officeDocument/2006/relationships/slide" Target="slide1.xml"/><Relationship Id="rId12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13.xml"/><Relationship Id="rId5" Type="http://schemas.openxmlformats.org/officeDocument/2006/relationships/slide" Target="slide18.xml"/><Relationship Id="rId10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13.xml"/><Relationship Id="rId3" Type="http://schemas.openxmlformats.org/officeDocument/2006/relationships/image" Target="../media/image18.jpeg"/><Relationship Id="rId7" Type="http://schemas.openxmlformats.org/officeDocument/2006/relationships/slide" Target="slide18.xml"/><Relationship Id="rId12" Type="http://schemas.openxmlformats.org/officeDocument/2006/relationships/slide" Target="slide10.xml"/><Relationship Id="rId2" Type="http://schemas.openxmlformats.org/officeDocument/2006/relationships/image" Target="../media/image1.png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8.xml"/><Relationship Id="rId5" Type="http://schemas.openxmlformats.org/officeDocument/2006/relationships/image" Target="../media/image20.png"/><Relationship Id="rId15" Type="http://schemas.openxmlformats.org/officeDocument/2006/relationships/slide" Target="slide7.xml"/><Relationship Id="rId10" Type="http://schemas.openxmlformats.org/officeDocument/2006/relationships/slide" Target="slide3.xml"/><Relationship Id="rId4" Type="http://schemas.openxmlformats.org/officeDocument/2006/relationships/image" Target="../media/image19.png"/><Relationship Id="rId9" Type="http://schemas.openxmlformats.org/officeDocument/2006/relationships/slide" Target="slide1.xml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B9B64E89-6BDD-F97E-4A47-49ED13D4375E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4180A2AF-966B-0058-66EB-E2576DFF9D72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C79CAB23-8CCD-1A6D-0F6E-E10409E70283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hlinkClick r:id="rId7" action="ppaction://hlinksldjump"/>
            <a:extLst>
              <a:ext uri="{FF2B5EF4-FFF2-40B4-BE49-F238E27FC236}">
                <a16:creationId xmlns:a16="http://schemas.microsoft.com/office/drawing/2014/main" id="{0C44DE47-0F64-E937-5D8C-A4D485C0A1BF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59963A-65A6-4E72-4C5F-84387706A799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B01621BA-E0DB-0D7D-BA1F-A0C2F91D6133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12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A12792DB-FDED-9029-65BA-75F128E255FF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hlinkClick r:id="rId9" action="ppaction://hlinksldjump"/>
            <a:extLst>
              <a:ext uri="{FF2B5EF4-FFF2-40B4-BE49-F238E27FC236}">
                <a16:creationId xmlns:a16="http://schemas.microsoft.com/office/drawing/2014/main" id="{4B8F7DC9-3C16-DDA1-BC14-70B5A7DB485F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hlinkClick r:id="rId10" action="ppaction://hlinksldjump"/>
            <a:extLst>
              <a:ext uri="{FF2B5EF4-FFF2-40B4-BE49-F238E27FC236}">
                <a16:creationId xmlns:a16="http://schemas.microsoft.com/office/drawing/2014/main" id="{67F2B274-59B3-6E23-BFB8-BD606EC9ADF6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8D963C-D2EA-CFD1-AE45-1B25DC2112E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2107" y="11486312"/>
            <a:ext cx="2930723" cy="934167"/>
          </a:xfrm>
          <a:prstGeom prst="rect">
            <a:avLst/>
          </a:prstGeom>
        </p:spPr>
      </p:pic>
      <p:pic>
        <p:nvPicPr>
          <p:cNvPr id="17" name="Grafik 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C803269-C975-3D7F-DBD3-0026F5134B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92107" y="13897172"/>
            <a:ext cx="2930723" cy="17179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CCA67A-F230-E6A2-E661-B6C51308ACD0}"/>
              </a:ext>
            </a:extLst>
          </p:cNvPr>
          <p:cNvSpPr txBox="1"/>
          <p:nvPr/>
        </p:nvSpPr>
        <p:spPr>
          <a:xfrm>
            <a:off x="919689" y="2591121"/>
            <a:ext cx="13009663" cy="131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976" b="1" dirty="0"/>
              <a:t>Falk Oraschewski</a:t>
            </a:r>
            <a:r>
              <a:rPr lang="de-DE" sz="3976" dirty="0"/>
              <a:t>, Inka Koch, Reza </a:t>
            </a:r>
            <a:r>
              <a:rPr lang="de-DE" sz="3976" dirty="0" err="1"/>
              <a:t>Ershadi</a:t>
            </a:r>
            <a:r>
              <a:rPr lang="de-DE" sz="3976" dirty="0"/>
              <a:t>, Jonathan Hawkins, Olaf Eisen and Reinhard Drews</a:t>
            </a:r>
            <a:endParaRPr lang="LID4096" sz="3976" dirty="0"/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AA3346A-CE89-DBB8-74C3-E1BB9DD33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75" y="540265"/>
            <a:ext cx="20482727" cy="1707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886" tIns="0" rIns="90886" bIns="45443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08800"/>
            <a:r>
              <a:rPr lang="en-US" altLang="de-DE" sz="5400" b="1" dirty="0">
                <a:latin typeface="Open Sans"/>
              </a:rPr>
              <a:t>Layer-optimized SAR processing with a mobile </a:t>
            </a:r>
            <a:r>
              <a:rPr lang="en-US" altLang="de-DE" sz="5400" b="1" dirty="0" err="1">
                <a:latin typeface="Open Sans"/>
              </a:rPr>
              <a:t>pRES</a:t>
            </a:r>
            <a:r>
              <a:rPr lang="en-US" altLang="de-DE" sz="5400" b="1" dirty="0">
                <a:latin typeface="Open Sans"/>
              </a:rPr>
              <a:t> to illuminate the internal layering of an alpine glacier</a:t>
            </a:r>
            <a:endParaRPr lang="en-US" altLang="de-DE" sz="500" dirty="0">
              <a:latin typeface="Open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CF1000-C3FF-8593-BE32-EB3E567EF520}"/>
              </a:ext>
            </a:extLst>
          </p:cNvPr>
          <p:cNvSpPr txBox="1"/>
          <p:nvPr/>
        </p:nvSpPr>
        <p:spPr>
          <a:xfrm>
            <a:off x="16382247" y="8504405"/>
            <a:ext cx="11561853" cy="2981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6600" b="1" dirty="0"/>
              <a:t>Can </a:t>
            </a:r>
            <a:r>
              <a:rPr lang="de-DE" sz="6600" b="1" dirty="0" err="1"/>
              <a:t>we</a:t>
            </a:r>
            <a:r>
              <a:rPr lang="de-DE" sz="6600" b="1" dirty="0"/>
              <a:t> </a:t>
            </a:r>
            <a:r>
              <a:rPr lang="de-DE" sz="6600" b="1" dirty="0" err="1"/>
              <a:t>observe</a:t>
            </a:r>
            <a:r>
              <a:rPr lang="de-DE" sz="6600" b="1" dirty="0"/>
              <a:t> </a:t>
            </a:r>
            <a:r>
              <a:rPr lang="de-DE" sz="6600" b="1" dirty="0" err="1"/>
              <a:t>deep</a:t>
            </a:r>
            <a:r>
              <a:rPr lang="de-DE" sz="6600" b="1" dirty="0"/>
              <a:t> internal </a:t>
            </a:r>
            <a:r>
              <a:rPr lang="de-DE" sz="6600" b="1" dirty="0" err="1"/>
              <a:t>layers</a:t>
            </a:r>
            <a:r>
              <a:rPr lang="de-DE" sz="6600" b="1" dirty="0"/>
              <a:t> </a:t>
            </a:r>
            <a:r>
              <a:rPr lang="de-DE" sz="6600" b="1" dirty="0" err="1"/>
              <a:t>of</a:t>
            </a:r>
            <a:r>
              <a:rPr lang="de-DE" sz="6600" b="1" dirty="0"/>
              <a:t> </a:t>
            </a:r>
            <a:r>
              <a:rPr lang="de-DE" sz="6600" b="1" dirty="0" err="1"/>
              <a:t>cold</a:t>
            </a:r>
            <a:r>
              <a:rPr lang="de-DE" sz="6600" b="1" dirty="0"/>
              <a:t> alpine </a:t>
            </a:r>
            <a:r>
              <a:rPr lang="de-DE" sz="6600" b="1" dirty="0" err="1"/>
              <a:t>glaciers</a:t>
            </a:r>
            <a:r>
              <a:rPr lang="de-DE" sz="6600" b="1" dirty="0"/>
              <a:t>?</a:t>
            </a: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E4278388-910F-368B-B803-B9C3A865E3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341" y="6556219"/>
            <a:ext cx="13586899" cy="8415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74260-802E-2002-C973-39140504C492}"/>
              </a:ext>
            </a:extLst>
          </p:cNvPr>
          <p:cNvSpPr txBox="1"/>
          <p:nvPr/>
        </p:nvSpPr>
        <p:spPr>
          <a:xfrm>
            <a:off x="9854687" y="15171661"/>
            <a:ext cx="4179553" cy="52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783" dirty="0"/>
              <a:t>Data: </a:t>
            </a:r>
            <a:r>
              <a:rPr lang="en-US" sz="2783" dirty="0">
                <a:hlinkClick r:id="rId14" action="ppaction://hlinksldjump"/>
              </a:rPr>
              <a:t>Konrad et al., 2013</a:t>
            </a:r>
            <a:endParaRPr lang="LID4096" sz="2783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E317A-8072-598E-8C23-DBFB02EA3B7A}"/>
              </a:ext>
            </a:extLst>
          </p:cNvPr>
          <p:cNvSpPr txBox="1"/>
          <p:nvPr/>
        </p:nvSpPr>
        <p:spPr>
          <a:xfrm>
            <a:off x="1898554" y="5731395"/>
            <a:ext cx="9328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/>
              <a:t>Normal GPR: </a:t>
            </a:r>
            <a:r>
              <a:rPr lang="de-DE" sz="4000" b="1" dirty="0" err="1"/>
              <a:t>No</a:t>
            </a:r>
            <a:r>
              <a:rPr lang="de-DE" sz="4000" b="1" dirty="0"/>
              <a:t> </a:t>
            </a:r>
            <a:r>
              <a:rPr lang="de-DE" sz="4000" b="1" dirty="0" err="1"/>
              <a:t>deep</a:t>
            </a:r>
            <a:r>
              <a:rPr lang="de-DE" sz="4000" b="1" dirty="0"/>
              <a:t> </a:t>
            </a:r>
            <a:r>
              <a:rPr lang="de-DE" sz="4000" b="1" dirty="0" err="1"/>
              <a:t>reflections</a:t>
            </a:r>
            <a:endParaRPr lang="de-DE" sz="4000" b="1" dirty="0"/>
          </a:p>
        </p:txBody>
      </p:sp>
      <p:sp>
        <p:nvSpPr>
          <p:cNvPr id="9" name="Rectangle 8">
            <a:hlinkClick r:id="rId15" action="ppaction://hlinksldjump"/>
            <a:extLst>
              <a:ext uri="{FF2B5EF4-FFF2-40B4-BE49-F238E27FC236}">
                <a16:creationId xmlns:a16="http://schemas.microsoft.com/office/drawing/2014/main" id="{C7C156C2-97BC-9D40-8BE9-77B9300C1DFC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  <p:pic>
        <p:nvPicPr>
          <p:cNvPr id="19" name="Grafik 7">
            <a:extLst>
              <a:ext uri="{FF2B5EF4-FFF2-40B4-BE49-F238E27FC236}">
                <a16:creationId xmlns:a16="http://schemas.microsoft.com/office/drawing/2014/main" id="{049E437C-91B9-87F5-1968-2A222A217DD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74715" y="12552055"/>
            <a:ext cx="3515889" cy="12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3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map&#10;&#10;Description automatically generated">
            <a:extLst>
              <a:ext uri="{FF2B5EF4-FFF2-40B4-BE49-F238E27FC236}">
                <a16:creationId xmlns:a16="http://schemas.microsoft.com/office/drawing/2014/main" id="{46E4C79B-2E11-8BFF-A7CA-A3DB01792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577" y="10342296"/>
            <a:ext cx="11989457" cy="6907519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Find </a:t>
            </a:r>
            <a:r>
              <a:rPr lang="de-DE" sz="5400" b="1" dirty="0" err="1"/>
              <a:t>layer</a:t>
            </a:r>
            <a:r>
              <a:rPr lang="de-DE" sz="5400" b="1" dirty="0"/>
              <a:t> </a:t>
            </a:r>
            <a:r>
              <a:rPr lang="de-DE" sz="5400" b="1" dirty="0" err="1"/>
              <a:t>slopes</a:t>
            </a:r>
            <a:r>
              <a:rPr lang="de-DE" sz="5400" b="1" dirty="0"/>
              <a:t> in </a:t>
            </a:r>
            <a:r>
              <a:rPr lang="de-DE" sz="5400" b="1" dirty="0" err="1"/>
              <a:t>phase</a:t>
            </a:r>
            <a:r>
              <a:rPr lang="de-DE" sz="5400" b="1" dirty="0"/>
              <a:t> </a:t>
            </a:r>
            <a:r>
              <a:rPr lang="de-DE" sz="5400" b="1" dirty="0" err="1"/>
              <a:t>signal</a:t>
            </a:r>
            <a:endParaRPr lang="LID4096" sz="5400" dirty="0"/>
          </a:p>
        </p:txBody>
      </p: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8D39726D-87BB-69E0-78CF-334CEAC63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577" y="2493968"/>
            <a:ext cx="10783666" cy="68234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5E1E2BA-6AA5-86C8-120B-ADC67B94074A}"/>
              </a:ext>
            </a:extLst>
          </p:cNvPr>
          <p:cNvSpPr txBox="1"/>
          <p:nvPr/>
        </p:nvSpPr>
        <p:spPr>
          <a:xfrm>
            <a:off x="18573943" y="1632219"/>
            <a:ext cx="7689657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/>
              <a:t>Power </a:t>
            </a:r>
            <a:r>
              <a:rPr lang="de-DE" sz="4000" b="1" dirty="0" err="1"/>
              <a:t>of</a:t>
            </a:r>
            <a:r>
              <a:rPr lang="de-DE" sz="4000" b="1" dirty="0"/>
              <a:t> </a:t>
            </a:r>
            <a:r>
              <a:rPr lang="de-DE" sz="4000" b="1" dirty="0" err="1"/>
              <a:t>raw</a:t>
            </a:r>
            <a:r>
              <a:rPr lang="de-DE" sz="4000" b="1" dirty="0"/>
              <a:t> </a:t>
            </a:r>
            <a:r>
              <a:rPr lang="de-DE" sz="4000" b="1" dirty="0" err="1"/>
              <a:t>radar</a:t>
            </a:r>
            <a:r>
              <a:rPr lang="de-DE" sz="4000" b="1" dirty="0"/>
              <a:t> </a:t>
            </a:r>
            <a:r>
              <a:rPr lang="de-DE" sz="4000" b="1" dirty="0" err="1"/>
              <a:t>data</a:t>
            </a:r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r>
              <a:rPr lang="de-DE" sz="4000" b="1" dirty="0" err="1"/>
              <a:t>Derived</a:t>
            </a:r>
            <a:r>
              <a:rPr lang="de-DE" sz="4000" b="1" dirty="0"/>
              <a:t> </a:t>
            </a:r>
            <a:r>
              <a:rPr lang="de-DE" sz="4000" b="1" dirty="0" err="1"/>
              <a:t>layers</a:t>
            </a:r>
            <a:r>
              <a:rPr lang="de-DE" sz="4000" b="1" dirty="0"/>
              <a:t> </a:t>
            </a:r>
            <a:r>
              <a:rPr lang="de-DE" sz="4000" b="1" dirty="0" err="1"/>
              <a:t>slopes</a:t>
            </a:r>
            <a:endParaRPr lang="de-DE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E2AA00-C52A-47BE-17E8-9FDF47E53041}"/>
              </a:ext>
            </a:extLst>
          </p:cNvPr>
          <p:cNvSpPr txBox="1"/>
          <p:nvPr/>
        </p:nvSpPr>
        <p:spPr>
          <a:xfrm>
            <a:off x="2105485" y="3757828"/>
            <a:ext cx="14534689" cy="521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The phase is coherent along the layer slope. At every grid point we can find the slope as follows: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Normalize the radargram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Iteratively  sum coherently over all possible slope lines</a:t>
            </a:r>
            <a:br>
              <a:rPr lang="en-US" sz="4000" dirty="0"/>
            </a:br>
            <a:r>
              <a:rPr lang="en-US" sz="4000" dirty="0"/>
              <a:t>(Positive interference when in-phase, otherwise destructive interference)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Take the slope with the maximal return</a:t>
            </a:r>
          </a:p>
        </p:txBody>
      </p: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61387862-46A6-D949-FB70-9F638A94A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39"/>
          <a:stretch/>
        </p:blipFill>
        <p:spPr>
          <a:xfrm>
            <a:off x="1047069" y="10119942"/>
            <a:ext cx="14545705" cy="6228620"/>
          </a:xfrm>
          <a:prstGeom prst="rect">
            <a:avLst/>
          </a:prstGeom>
        </p:spPr>
      </p:pic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2265CDB8-6EB9-DFEB-FD60-AAB5591C2037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12746F97-ED8A-191D-396D-9594C03D3AEC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8" action="ppaction://hlinksldjump"/>
            <a:extLst>
              <a:ext uri="{FF2B5EF4-FFF2-40B4-BE49-F238E27FC236}">
                <a16:creationId xmlns:a16="http://schemas.microsoft.com/office/drawing/2014/main" id="{50770A1C-47DC-355D-CA03-E06D1D2FBE4E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hlinkClick r:id="rId9" action="ppaction://hlinksldjump"/>
            <a:extLst>
              <a:ext uri="{FF2B5EF4-FFF2-40B4-BE49-F238E27FC236}">
                <a16:creationId xmlns:a16="http://schemas.microsoft.com/office/drawing/2014/main" id="{A0A24FAE-1805-9B22-D8A9-9E91918163B0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1" name="Rectangle 20">
            <a:hlinkClick r:id="rId10" action="ppaction://hlinksldjump"/>
            <a:extLst>
              <a:ext uri="{FF2B5EF4-FFF2-40B4-BE49-F238E27FC236}">
                <a16:creationId xmlns:a16="http://schemas.microsoft.com/office/drawing/2014/main" id="{7554CC98-7A78-233F-F35A-9ABF7EB8E1FA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2" name="Rectangle 21">
            <a:hlinkClick r:id="rId11" action="ppaction://hlinksldjump"/>
            <a:extLst>
              <a:ext uri="{FF2B5EF4-FFF2-40B4-BE49-F238E27FC236}">
                <a16:creationId xmlns:a16="http://schemas.microsoft.com/office/drawing/2014/main" id="{04C215EB-897F-9D58-28ED-FD23E6DCB711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3" name="Rectangle 22">
            <a:hlinkClick r:id="rId12" action="ppaction://hlinksldjump"/>
            <a:extLst>
              <a:ext uri="{FF2B5EF4-FFF2-40B4-BE49-F238E27FC236}">
                <a16:creationId xmlns:a16="http://schemas.microsoft.com/office/drawing/2014/main" id="{187365D6-7B8D-8B46-F794-B76D6525EC55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13" action="ppaction://hlinksldjump"/>
            <a:extLst>
              <a:ext uri="{FF2B5EF4-FFF2-40B4-BE49-F238E27FC236}">
                <a16:creationId xmlns:a16="http://schemas.microsoft.com/office/drawing/2014/main" id="{81384B12-76A7-B7E5-FA87-6D3976C252A5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hlinkClick r:id="rId14" action="ppaction://hlinksldjump"/>
            <a:extLst>
              <a:ext uri="{FF2B5EF4-FFF2-40B4-BE49-F238E27FC236}">
                <a16:creationId xmlns:a16="http://schemas.microsoft.com/office/drawing/2014/main" id="{2FB576C9-1215-4D33-1472-1D1D5AB8F9A2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hlinkClick r:id="rId15" action="ppaction://hlinksldjump"/>
            <a:extLst>
              <a:ext uri="{FF2B5EF4-FFF2-40B4-BE49-F238E27FC236}">
                <a16:creationId xmlns:a16="http://schemas.microsoft.com/office/drawing/2014/main" id="{878EC271-431C-D416-B115-48CC55A003D8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5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map&#10;&#10;Description automatically generated">
            <a:extLst>
              <a:ext uri="{FF2B5EF4-FFF2-40B4-BE49-F238E27FC236}">
                <a16:creationId xmlns:a16="http://schemas.microsoft.com/office/drawing/2014/main" id="{B37326F9-CDC5-0068-1994-2F9AD2329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575" y="10342296"/>
            <a:ext cx="11989457" cy="6907519"/>
          </a:xfrm>
          <a:prstGeom prst="rect">
            <a:avLst/>
          </a:prstGeom>
        </p:spPr>
      </p:pic>
      <p:pic>
        <p:nvPicPr>
          <p:cNvPr id="26" name="Picture 25" descr="A picture containing map&#10;&#10;Description automatically generated">
            <a:extLst>
              <a:ext uri="{FF2B5EF4-FFF2-40B4-BE49-F238E27FC236}">
                <a16:creationId xmlns:a16="http://schemas.microsoft.com/office/drawing/2014/main" id="{305CAFCB-B97B-A99F-9E52-3447B88B8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7576" y="2494840"/>
            <a:ext cx="11989457" cy="6907519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Filter </a:t>
            </a:r>
            <a:r>
              <a:rPr lang="de-DE" sz="5400" b="1" dirty="0" err="1"/>
              <a:t>layer</a:t>
            </a:r>
            <a:r>
              <a:rPr lang="de-DE" sz="5400" b="1" dirty="0"/>
              <a:t> </a:t>
            </a:r>
            <a:r>
              <a:rPr lang="de-DE" sz="5400" b="1" dirty="0" err="1"/>
              <a:t>slopes</a:t>
            </a:r>
            <a:endParaRPr lang="LID4096" sz="5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E59786-432D-BBFE-2827-8D2DC0C716A6}"/>
              </a:ext>
            </a:extLst>
          </p:cNvPr>
          <p:cNvSpPr txBox="1"/>
          <p:nvPr/>
        </p:nvSpPr>
        <p:spPr>
          <a:xfrm>
            <a:off x="2105485" y="3757828"/>
            <a:ext cx="14534689" cy="595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In areas with a weak power return the phase is still more noisy and we observe extrema in the slope.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dirty="0"/>
              <a:t>Assuming that internal slopes cannot vary strongly in space , we filter these extrema using a 2D-moving mean filter to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reduce the coherence in the following along slope summation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to avoid an overestimation of the signal power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and let true reflectors become more clear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17FC14-7586-B179-A049-DAA9BB098537}"/>
              </a:ext>
            </a:extLst>
          </p:cNvPr>
          <p:cNvSpPr txBox="1"/>
          <p:nvPr/>
        </p:nvSpPr>
        <p:spPr>
          <a:xfrm>
            <a:off x="18573943" y="1632219"/>
            <a:ext cx="11622803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 err="1"/>
              <a:t>Before</a:t>
            </a:r>
            <a:r>
              <a:rPr lang="de-DE" sz="4000" b="1" dirty="0"/>
              <a:t>: Layer </a:t>
            </a:r>
            <a:r>
              <a:rPr lang="de-DE" sz="4000" b="1" dirty="0" err="1"/>
              <a:t>slopes</a:t>
            </a:r>
            <a:r>
              <a:rPr lang="de-DE" sz="4000" b="1" dirty="0"/>
              <a:t> </a:t>
            </a:r>
            <a:r>
              <a:rPr lang="de-DE" sz="4000" b="1" dirty="0" err="1"/>
              <a:t>with</a:t>
            </a:r>
            <a:r>
              <a:rPr lang="de-DE" sz="4000" b="1" dirty="0"/>
              <a:t> maximal </a:t>
            </a:r>
            <a:r>
              <a:rPr lang="de-DE" sz="4000" b="1" dirty="0" err="1"/>
              <a:t>phase</a:t>
            </a:r>
            <a:r>
              <a:rPr lang="de-DE" sz="4000" b="1" dirty="0"/>
              <a:t> </a:t>
            </a:r>
            <a:r>
              <a:rPr lang="de-DE" sz="4000" b="1" dirty="0" err="1"/>
              <a:t>coherence</a:t>
            </a:r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r>
              <a:rPr lang="de-DE" sz="4000" b="1" dirty="0"/>
              <a:t>After: </a:t>
            </a:r>
            <a:r>
              <a:rPr lang="de-DE" sz="4000" b="1" dirty="0" err="1"/>
              <a:t>Filtered</a:t>
            </a:r>
            <a:r>
              <a:rPr lang="de-DE" sz="4000" b="1" dirty="0"/>
              <a:t> </a:t>
            </a:r>
            <a:r>
              <a:rPr lang="de-DE" sz="4000" b="1" dirty="0" err="1"/>
              <a:t>layer</a:t>
            </a:r>
            <a:r>
              <a:rPr lang="de-DE" sz="4000" b="1" dirty="0"/>
              <a:t> </a:t>
            </a:r>
            <a:r>
              <a:rPr lang="de-DE" sz="4000" b="1" dirty="0" err="1"/>
              <a:t>slopes</a:t>
            </a:r>
            <a:endParaRPr lang="de-DE" sz="4000" b="1" dirty="0"/>
          </a:p>
        </p:txBody>
      </p:sp>
      <p:sp>
        <p:nvSpPr>
          <p:cNvPr id="32" name="Rectangle 31">
            <a:hlinkClick r:id="rId5" action="ppaction://hlinksldjump"/>
            <a:extLst>
              <a:ext uri="{FF2B5EF4-FFF2-40B4-BE49-F238E27FC236}">
                <a16:creationId xmlns:a16="http://schemas.microsoft.com/office/drawing/2014/main" id="{DC185B07-6D65-89F1-66E1-B8FA0A9FE0A0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hlinkClick r:id="rId6" action="ppaction://hlinksldjump"/>
            <a:extLst>
              <a:ext uri="{FF2B5EF4-FFF2-40B4-BE49-F238E27FC236}">
                <a16:creationId xmlns:a16="http://schemas.microsoft.com/office/drawing/2014/main" id="{4BE41A11-DE72-23A0-A8A0-E3DCA3D90F6D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hlinkClick r:id="rId7" action="ppaction://hlinksldjump"/>
            <a:extLst>
              <a:ext uri="{FF2B5EF4-FFF2-40B4-BE49-F238E27FC236}">
                <a16:creationId xmlns:a16="http://schemas.microsoft.com/office/drawing/2014/main" id="{E92F4FEC-BABE-F7BB-FC45-8F419D598156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8" action="ppaction://hlinksldjump"/>
            <a:extLst>
              <a:ext uri="{FF2B5EF4-FFF2-40B4-BE49-F238E27FC236}">
                <a16:creationId xmlns:a16="http://schemas.microsoft.com/office/drawing/2014/main" id="{65C9B5B1-3E5F-5BCA-752E-2844337FCBF9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36" name="Rectangle 35">
            <a:hlinkClick r:id="rId9" action="ppaction://hlinksldjump"/>
            <a:extLst>
              <a:ext uri="{FF2B5EF4-FFF2-40B4-BE49-F238E27FC236}">
                <a16:creationId xmlns:a16="http://schemas.microsoft.com/office/drawing/2014/main" id="{E3C0046E-1474-3C37-E024-E495F95F3F7C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3EBE623E-5529-E8C1-5325-5005D0B4571A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38" name="Rectangle 37">
            <a:hlinkClick r:id="rId11" action="ppaction://hlinksldjump"/>
            <a:extLst>
              <a:ext uri="{FF2B5EF4-FFF2-40B4-BE49-F238E27FC236}">
                <a16:creationId xmlns:a16="http://schemas.microsoft.com/office/drawing/2014/main" id="{FA8FB820-3F87-2234-5530-0DEE3327D6C9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hlinkClick r:id="rId12" action="ppaction://hlinksldjump"/>
            <a:extLst>
              <a:ext uri="{FF2B5EF4-FFF2-40B4-BE49-F238E27FC236}">
                <a16:creationId xmlns:a16="http://schemas.microsoft.com/office/drawing/2014/main" id="{20401D92-2447-751B-B002-F2B24C15FCB3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hlinkClick r:id="rId13" action="ppaction://hlinksldjump"/>
            <a:extLst>
              <a:ext uri="{FF2B5EF4-FFF2-40B4-BE49-F238E27FC236}">
                <a16:creationId xmlns:a16="http://schemas.microsoft.com/office/drawing/2014/main" id="{22B5AC1E-87F1-2CB0-3C71-2B956FD915E0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hlinkClick r:id="rId14" action="ppaction://hlinksldjump"/>
            <a:extLst>
              <a:ext uri="{FF2B5EF4-FFF2-40B4-BE49-F238E27FC236}">
                <a16:creationId xmlns:a16="http://schemas.microsoft.com/office/drawing/2014/main" id="{6B32552C-C41B-1DCB-8E45-D40DAE84E349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088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28B48BE6-1FBE-31B1-A526-859D547B9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337" y="10361742"/>
            <a:ext cx="10855024" cy="6868626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 err="1"/>
              <a:t>Coherent</a:t>
            </a:r>
            <a:r>
              <a:rPr lang="de-DE" sz="5400" b="1" dirty="0"/>
              <a:t> </a:t>
            </a:r>
            <a:r>
              <a:rPr lang="de-DE" sz="5400" b="1" dirty="0" err="1"/>
              <a:t>summation</a:t>
            </a:r>
            <a:r>
              <a:rPr lang="de-DE" sz="5400" b="1" dirty="0"/>
              <a:t> </a:t>
            </a:r>
            <a:r>
              <a:rPr lang="de-DE" sz="5400" b="1" dirty="0" err="1"/>
              <a:t>along</a:t>
            </a:r>
            <a:r>
              <a:rPr lang="de-DE" sz="5400" b="1" dirty="0"/>
              <a:t> </a:t>
            </a:r>
            <a:r>
              <a:rPr lang="de-DE" sz="5400" b="1" dirty="0" err="1"/>
              <a:t>layer</a:t>
            </a:r>
            <a:endParaRPr lang="de-DE" sz="5400" b="1" dirty="0"/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D365C7EE-2A19-5AF2-C32D-109BDF77C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8" y="10421389"/>
            <a:ext cx="17109930" cy="5213736"/>
          </a:xfrm>
          <a:prstGeom prst="rect">
            <a:avLst/>
          </a:prstGeom>
        </p:spPr>
      </p:pic>
      <p:pic>
        <p:nvPicPr>
          <p:cNvPr id="26" name="Picture 25" descr="Chart&#10;&#10;Description automatically generated">
            <a:extLst>
              <a:ext uri="{FF2B5EF4-FFF2-40B4-BE49-F238E27FC236}">
                <a16:creationId xmlns:a16="http://schemas.microsoft.com/office/drawing/2014/main" id="{E727A527-8A7B-F460-7929-49505AECB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337" y="2493968"/>
            <a:ext cx="10783666" cy="68234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18DD912-88C5-8D38-276E-D804B9C3FF64}"/>
              </a:ext>
            </a:extLst>
          </p:cNvPr>
          <p:cNvSpPr txBox="1"/>
          <p:nvPr/>
        </p:nvSpPr>
        <p:spPr>
          <a:xfrm>
            <a:off x="19828703" y="1632219"/>
            <a:ext cx="10887187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 err="1"/>
              <a:t>Before</a:t>
            </a:r>
            <a:r>
              <a:rPr lang="de-DE" sz="4000" b="1" dirty="0"/>
              <a:t>: Power </a:t>
            </a:r>
            <a:r>
              <a:rPr lang="de-DE" sz="4000" b="1" dirty="0" err="1"/>
              <a:t>of</a:t>
            </a:r>
            <a:r>
              <a:rPr lang="de-DE" sz="4000" b="1" dirty="0"/>
              <a:t> </a:t>
            </a:r>
            <a:r>
              <a:rPr lang="de-DE" sz="4000" b="1" dirty="0" err="1"/>
              <a:t>raw</a:t>
            </a:r>
            <a:r>
              <a:rPr lang="de-DE" sz="4000" b="1" dirty="0"/>
              <a:t> mobile </a:t>
            </a:r>
            <a:r>
              <a:rPr lang="de-DE" sz="4000" b="1" dirty="0" err="1"/>
              <a:t>pRES</a:t>
            </a:r>
            <a:r>
              <a:rPr lang="de-DE" sz="4000" b="1" dirty="0"/>
              <a:t> </a:t>
            </a:r>
            <a:r>
              <a:rPr lang="de-DE" sz="4000" b="1" dirty="0" err="1"/>
              <a:t>radar</a:t>
            </a:r>
            <a:r>
              <a:rPr lang="de-DE" sz="4000" b="1" dirty="0"/>
              <a:t> </a:t>
            </a:r>
            <a:r>
              <a:rPr lang="de-DE" sz="4000" b="1" dirty="0" err="1"/>
              <a:t>data</a:t>
            </a:r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r>
              <a:rPr lang="de-DE" sz="4000" b="1" dirty="0"/>
              <a:t>After: </a:t>
            </a:r>
            <a:r>
              <a:rPr lang="de-DE" sz="4000" b="1" dirty="0" err="1"/>
              <a:t>LoSAR</a:t>
            </a:r>
            <a:r>
              <a:rPr lang="de-DE" sz="4000" b="1" dirty="0"/>
              <a:t> </a:t>
            </a:r>
            <a:r>
              <a:rPr lang="de-DE" sz="4000" b="1" dirty="0" err="1"/>
              <a:t>processed</a:t>
            </a:r>
            <a:r>
              <a:rPr lang="de-DE" sz="4000" b="1" dirty="0"/>
              <a:t> radargram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1F1B51-D4EC-5488-E3D3-03982D265398}"/>
              </a:ext>
            </a:extLst>
          </p:cNvPr>
          <p:cNvSpPr txBox="1"/>
          <p:nvPr/>
        </p:nvSpPr>
        <p:spPr>
          <a:xfrm>
            <a:off x="2105485" y="3757828"/>
            <a:ext cx="15633875" cy="521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By coherently summing up the power along the layer slope lines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the power of true reflectors will add up coherently, become stronger and more uniform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the power signal of noise in reflector free areas will blur out and become indistinct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b="1" dirty="0"/>
              <a:t>→ Deep reflectors become clear</a:t>
            </a:r>
          </a:p>
        </p:txBody>
      </p:sp>
      <p:sp>
        <p:nvSpPr>
          <p:cNvPr id="29" name="Rectangle 28">
            <a:hlinkClick r:id="rId6" action="ppaction://hlinksldjump"/>
            <a:extLst>
              <a:ext uri="{FF2B5EF4-FFF2-40B4-BE49-F238E27FC236}">
                <a16:creationId xmlns:a16="http://schemas.microsoft.com/office/drawing/2014/main" id="{055276BC-E670-AA95-F661-3936D5651D20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hlinkClick r:id="rId7" action="ppaction://hlinksldjump"/>
            <a:extLst>
              <a:ext uri="{FF2B5EF4-FFF2-40B4-BE49-F238E27FC236}">
                <a16:creationId xmlns:a16="http://schemas.microsoft.com/office/drawing/2014/main" id="{A70A2789-858A-34E7-BDEF-C45EC5C274F9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hlinkClick r:id="rId8" action="ppaction://hlinksldjump"/>
            <a:extLst>
              <a:ext uri="{FF2B5EF4-FFF2-40B4-BE49-F238E27FC236}">
                <a16:creationId xmlns:a16="http://schemas.microsoft.com/office/drawing/2014/main" id="{16C4207E-B1C0-A9EA-0521-7C97554730F8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9" action="ppaction://hlinksldjump"/>
            <a:extLst>
              <a:ext uri="{FF2B5EF4-FFF2-40B4-BE49-F238E27FC236}">
                <a16:creationId xmlns:a16="http://schemas.microsoft.com/office/drawing/2014/main" id="{E66E596B-14F9-7835-7E7C-10A3F446FBD3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BB1BC4B9-3511-6959-ADA2-D8F61F8ED7D4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34" name="Rectangle 33">
            <a:hlinkClick r:id="rId11" action="ppaction://hlinksldjump"/>
            <a:extLst>
              <a:ext uri="{FF2B5EF4-FFF2-40B4-BE49-F238E27FC236}">
                <a16:creationId xmlns:a16="http://schemas.microsoft.com/office/drawing/2014/main" id="{DFF16A67-33E7-64B0-24B4-D16439BA96BC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F587F4FE-1082-9B6B-13EF-1DAAFEBC0F87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2" action="ppaction://hlinksldjump"/>
            <a:extLst>
              <a:ext uri="{FF2B5EF4-FFF2-40B4-BE49-F238E27FC236}">
                <a16:creationId xmlns:a16="http://schemas.microsoft.com/office/drawing/2014/main" id="{CE4C386E-CC88-7F19-6739-B24344D0526F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hlinkClick r:id="rId13" action="ppaction://hlinksldjump"/>
            <a:extLst>
              <a:ext uri="{FF2B5EF4-FFF2-40B4-BE49-F238E27FC236}">
                <a16:creationId xmlns:a16="http://schemas.microsoft.com/office/drawing/2014/main" id="{5C53CD09-4FAB-BE2C-09AB-FC4640E469B3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hlinkClick r:id="rId14" action="ppaction://hlinksldjump"/>
            <a:extLst>
              <a:ext uri="{FF2B5EF4-FFF2-40B4-BE49-F238E27FC236}">
                <a16:creationId xmlns:a16="http://schemas.microsoft.com/office/drawing/2014/main" id="{4E0616D1-A550-8EAA-9AF8-D3AD45A3EFA7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1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 err="1"/>
              <a:t>Results</a:t>
            </a:r>
            <a:r>
              <a:rPr lang="de-DE" sz="5400" b="1" dirty="0"/>
              <a:t>: </a:t>
            </a:r>
            <a:r>
              <a:rPr lang="de-DE" sz="5400" b="1" dirty="0" err="1"/>
              <a:t>LoSAR</a:t>
            </a:r>
            <a:r>
              <a:rPr lang="de-DE" sz="5400" b="1" dirty="0"/>
              <a:t> </a:t>
            </a:r>
            <a:r>
              <a:rPr lang="de-DE" sz="5400" b="1" dirty="0" err="1"/>
              <a:t>processed</a:t>
            </a:r>
            <a:r>
              <a:rPr lang="de-DE" sz="5400" b="1" dirty="0"/>
              <a:t> radargram</a:t>
            </a:r>
            <a:endParaRPr lang="LID4096" sz="5400" dirty="0"/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31E779F3-DE10-AFCF-9555-65DACE1E9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61" y="2383236"/>
            <a:ext cx="23971361" cy="15168120"/>
          </a:xfrm>
          <a:prstGeom prst="rect">
            <a:avLst/>
          </a:prstGeom>
        </p:spPr>
      </p:pic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D5448101-3AE6-9E89-8F73-D1CD763FEF47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A17FD884-8763-CAEC-79C0-7274FDD318E0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B0A7AEEE-0E24-CD79-F1EB-2E1A2B6916A5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8C927468-EFD3-2F24-160F-91958BDE0FA6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19" name="Rectangle 18">
            <a:hlinkClick r:id="rId8" action="ppaction://hlinksldjump"/>
            <a:extLst>
              <a:ext uri="{FF2B5EF4-FFF2-40B4-BE49-F238E27FC236}">
                <a16:creationId xmlns:a16="http://schemas.microsoft.com/office/drawing/2014/main" id="{3E44C904-050E-39EE-38C7-C7AF2B64D0CA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0" name="Rectangle 19">
            <a:hlinkClick r:id="rId9" action="ppaction://hlinksldjump"/>
            <a:extLst>
              <a:ext uri="{FF2B5EF4-FFF2-40B4-BE49-F238E27FC236}">
                <a16:creationId xmlns:a16="http://schemas.microsoft.com/office/drawing/2014/main" id="{1E27F2E0-B84C-8519-49D0-DBF4835950F8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1" name="Rectangle 20">
            <a:hlinkClick r:id="rId10" action="ppaction://hlinksldjump"/>
            <a:extLst>
              <a:ext uri="{FF2B5EF4-FFF2-40B4-BE49-F238E27FC236}">
                <a16:creationId xmlns:a16="http://schemas.microsoft.com/office/drawing/2014/main" id="{32345450-EDB9-8999-66D4-E04C9A90ADE5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hlinkClick r:id="rId11" action="ppaction://hlinksldjump"/>
            <a:extLst>
              <a:ext uri="{FF2B5EF4-FFF2-40B4-BE49-F238E27FC236}">
                <a16:creationId xmlns:a16="http://schemas.microsoft.com/office/drawing/2014/main" id="{05DF8ECB-C086-BA30-7FD7-A675F4DF6C5E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hlinkClick r:id="rId12" action="ppaction://hlinksldjump"/>
            <a:extLst>
              <a:ext uri="{FF2B5EF4-FFF2-40B4-BE49-F238E27FC236}">
                <a16:creationId xmlns:a16="http://schemas.microsoft.com/office/drawing/2014/main" id="{B0D7571E-F9CF-415F-65FE-6B912D01D779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13" action="ppaction://hlinksldjump"/>
            <a:extLst>
              <a:ext uri="{FF2B5EF4-FFF2-40B4-BE49-F238E27FC236}">
                <a16:creationId xmlns:a16="http://schemas.microsoft.com/office/drawing/2014/main" id="{12B918BA-1CAE-F066-C851-17F20B7126E6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58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68C7562-2F73-0E9D-3BC3-1A8BF8EFF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05" y="2383235"/>
            <a:ext cx="23971361" cy="15168121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 err="1"/>
              <a:t>Results</a:t>
            </a:r>
            <a:r>
              <a:rPr lang="de-DE" sz="5400" b="1" dirty="0"/>
              <a:t>: </a:t>
            </a:r>
            <a:r>
              <a:rPr lang="de-DE" sz="5400" b="1" dirty="0" err="1"/>
              <a:t>LoSAR</a:t>
            </a:r>
            <a:r>
              <a:rPr lang="de-DE" sz="5400" b="1" dirty="0"/>
              <a:t> </a:t>
            </a:r>
            <a:r>
              <a:rPr lang="de-DE" sz="5400" b="1" dirty="0" err="1"/>
              <a:t>processed</a:t>
            </a:r>
            <a:r>
              <a:rPr lang="de-DE" sz="5400" b="1" dirty="0"/>
              <a:t> and </a:t>
            </a:r>
            <a:r>
              <a:rPr lang="de-DE" sz="5400" b="1" dirty="0" err="1"/>
              <a:t>shape</a:t>
            </a:r>
            <a:r>
              <a:rPr lang="de-DE" sz="5400" b="1" dirty="0"/>
              <a:t> </a:t>
            </a:r>
            <a:r>
              <a:rPr lang="de-DE" sz="5400" b="1" dirty="0" err="1"/>
              <a:t>matched</a:t>
            </a:r>
            <a:r>
              <a:rPr lang="de-DE" sz="5400" b="1" dirty="0"/>
              <a:t> radargram</a:t>
            </a:r>
            <a:endParaRPr lang="LID4096" sz="5400" dirty="0"/>
          </a:p>
        </p:txBody>
      </p:sp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B47D0D37-52B1-0322-628E-042DA677426A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B6AD32EC-CFB4-419B-426A-3D048E2A8A53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61D0A0BE-D8F9-D441-4F09-295FC5D5AE75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19A43ADE-238B-347C-D75E-D705FFEB7AF0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3DD68A77-3C14-5DA0-E0D8-BDC9D8129ADA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1" name="Rectangle 20">
            <a:hlinkClick r:id="rId9" action="ppaction://hlinksldjump"/>
            <a:extLst>
              <a:ext uri="{FF2B5EF4-FFF2-40B4-BE49-F238E27FC236}">
                <a16:creationId xmlns:a16="http://schemas.microsoft.com/office/drawing/2014/main" id="{3F89773D-9222-AFC1-43ED-A7CFD72BB1D5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2" name="Rectangle 21">
            <a:hlinkClick r:id="rId8" action="ppaction://hlinksldjump"/>
            <a:extLst>
              <a:ext uri="{FF2B5EF4-FFF2-40B4-BE49-F238E27FC236}">
                <a16:creationId xmlns:a16="http://schemas.microsoft.com/office/drawing/2014/main" id="{8CABFCBB-6C01-3A58-2BE5-695B7ADA53C4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A1DC7AFE-AB53-09AD-88C9-1F985D33EF7D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C3DE7C05-B8F8-B25B-7824-DBFC69B6A653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9" action="ppaction://hlinksldjump"/>
            <a:extLst>
              <a:ext uri="{FF2B5EF4-FFF2-40B4-BE49-F238E27FC236}">
                <a16:creationId xmlns:a16="http://schemas.microsoft.com/office/drawing/2014/main" id="{0FC909DB-7B9B-4068-EC2B-80A98F60860B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5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 err="1"/>
              <a:t>Discussion</a:t>
            </a:r>
            <a:r>
              <a:rPr lang="de-DE" sz="5400" b="1" dirty="0"/>
              <a:t>: </a:t>
            </a:r>
            <a:r>
              <a:rPr lang="de-DE" sz="5400" b="1" dirty="0" err="1"/>
              <a:t>Spacing</a:t>
            </a:r>
            <a:r>
              <a:rPr lang="de-DE" sz="5400" b="1" dirty="0"/>
              <a:t> </a:t>
            </a:r>
            <a:r>
              <a:rPr lang="de-DE" sz="5400" b="1" dirty="0" err="1"/>
              <a:t>requirements</a:t>
            </a:r>
            <a:endParaRPr lang="LID4096" sz="5400" dirty="0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91F307B-2FC5-9C8B-9CB0-E356F3A4F9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2261" y="2237870"/>
            <a:ext cx="10854771" cy="7275819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AC620123-DC11-BF44-48CD-356C39B79B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2261" y="9973996"/>
            <a:ext cx="10854771" cy="7275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5B8715-E66A-9329-08BD-5480D4F53E3C}"/>
                  </a:ext>
                </a:extLst>
              </p:cNvPr>
              <p:cNvSpPr txBox="1"/>
              <p:nvPr/>
            </p:nvSpPr>
            <p:spPr>
              <a:xfrm>
                <a:off x="2692861" y="3681628"/>
                <a:ext cx="13690140" cy="8349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000" dirty="0"/>
                  <a:t>The along track summation of </a:t>
                </a:r>
                <a:r>
                  <a:rPr lang="en-US" sz="4000" dirty="0" err="1"/>
                  <a:t>LoSAR</a:t>
                </a:r>
                <a:r>
                  <a:rPr lang="en-US" sz="4000" dirty="0"/>
                  <a:t> processing does not set a general limit on the trace spacing during data acquisition.</a:t>
                </a:r>
              </a:p>
              <a:p>
                <a:pPr>
                  <a:lnSpc>
                    <a:spcPct val="120000"/>
                  </a:lnSpc>
                </a:pPr>
                <a:endParaRPr lang="en-US" sz="4000" dirty="0"/>
              </a:p>
              <a:p>
                <a:pPr>
                  <a:lnSpc>
                    <a:spcPct val="120000"/>
                  </a:lnSpc>
                </a:pPr>
                <a:r>
                  <a:rPr lang="en-US" sz="4000" dirty="0"/>
                  <a:t>But the trace spacing sets a limit on the slope </a:t>
                </a:r>
                <a14:m>
                  <m:oMath xmlns:m="http://schemas.openxmlformats.org/officeDocument/2006/math"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4000" dirty="0"/>
                  <a:t> of reflectors that can be traced:</a:t>
                </a: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0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de-DE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unc>
                        <m:funcPr>
                          <m:ctrlPr>
                            <a:rPr lang="de-DE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de-DE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4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de-DE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de-DE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40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lang="de-DE" sz="40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de-DE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/>
              </a:p>
              <a:p>
                <a:pPr>
                  <a:lnSpc>
                    <a:spcPct val="120000"/>
                  </a:lnSpc>
                </a:pPr>
                <a:endParaRPr lang="en-US" sz="4000" dirty="0"/>
              </a:p>
              <a:p>
                <a:pPr>
                  <a:lnSpc>
                    <a:spcPct val="120000"/>
                  </a:lnSpc>
                </a:pPr>
                <a:r>
                  <a:rPr lang="en-US" sz="4000" dirty="0"/>
                  <a:t>For example, for the </a:t>
                </a:r>
                <a:r>
                  <a:rPr lang="en-US" sz="4000" dirty="0" err="1"/>
                  <a:t>pRES</a:t>
                </a:r>
                <a:r>
                  <a:rPr lang="en-US" sz="4000" dirty="0"/>
                  <a:t> with a center frequency of </a:t>
                </a:r>
                <a14:m>
                  <m:oMath xmlns:m="http://schemas.openxmlformats.org/officeDocument/2006/math"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300 </m:t>
                    </m:r>
                    <m:r>
                      <m:rPr>
                        <m:nor/>
                      </m:rPr>
                      <a:rPr lang="de-DE" sz="4000" b="0" i="0" smtClean="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r>
                  <a:rPr lang="en-US" sz="4000" dirty="0"/>
                  <a:t> the detection of layers with </a:t>
                </a:r>
                <a14:m>
                  <m:oMath xmlns:m="http://schemas.openxmlformats.org/officeDocument/2006/math">
                    <m:r>
                      <a:rPr lang="de-DE" sz="4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/>
                  <a:t> slopes requires a trace spacing of </a:t>
                </a:r>
                <a14:m>
                  <m:oMath xmlns:m="http://schemas.openxmlformats.org/officeDocument/2006/math">
                    <m:r>
                      <a:rPr lang="de-DE" sz="4000" b="0" i="0" dirty="0" smtClean="0">
                        <a:latin typeface="Cambria Math" panose="02040503050406030204" pitchFamily="18" charset="0"/>
                      </a:rPr>
                      <m:t>39</m:t>
                    </m:r>
                    <m:r>
                      <a:rPr lang="de-DE" sz="4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40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5B8715-E66A-9329-08BD-5480D4F53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861" y="3681628"/>
                <a:ext cx="13690140" cy="8349145"/>
              </a:xfrm>
              <a:prstGeom prst="rect">
                <a:avLst/>
              </a:prstGeom>
              <a:blipFill>
                <a:blip r:embed="rId5"/>
                <a:stretch>
                  <a:fillRect l="-1603" t="-438" r="-1959" b="-219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hlinkClick r:id="rId6" action="ppaction://hlinksldjump"/>
            <a:extLst>
              <a:ext uri="{FF2B5EF4-FFF2-40B4-BE49-F238E27FC236}">
                <a16:creationId xmlns:a16="http://schemas.microsoft.com/office/drawing/2014/main" id="{D1490A8F-ABCF-8646-8EC1-6E1CB5CD8831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hlinkClick r:id="rId7" action="ppaction://hlinksldjump"/>
            <a:extLst>
              <a:ext uri="{FF2B5EF4-FFF2-40B4-BE49-F238E27FC236}">
                <a16:creationId xmlns:a16="http://schemas.microsoft.com/office/drawing/2014/main" id="{E4E0B815-B9E1-A9F3-DDFE-CE0BA7F7FF08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hlinkClick r:id="rId8" action="ppaction://hlinksldjump"/>
            <a:extLst>
              <a:ext uri="{FF2B5EF4-FFF2-40B4-BE49-F238E27FC236}">
                <a16:creationId xmlns:a16="http://schemas.microsoft.com/office/drawing/2014/main" id="{3F8B81FC-E5A1-F8EF-9870-13B3B036FD0D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hlinkClick r:id="rId9" action="ppaction://hlinksldjump"/>
            <a:extLst>
              <a:ext uri="{FF2B5EF4-FFF2-40B4-BE49-F238E27FC236}">
                <a16:creationId xmlns:a16="http://schemas.microsoft.com/office/drawing/2014/main" id="{D48A11AC-7C73-7557-6CBD-D773E4FF3F06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4" name="Rectangle 23">
            <a:hlinkClick r:id="rId10" action="ppaction://hlinksldjump"/>
            <a:extLst>
              <a:ext uri="{FF2B5EF4-FFF2-40B4-BE49-F238E27FC236}">
                <a16:creationId xmlns:a16="http://schemas.microsoft.com/office/drawing/2014/main" id="{2EE91FAB-D53B-660D-D69C-49697FE0131E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5" name="Rectangle 24">
            <a:hlinkClick r:id="rId11" action="ppaction://hlinksldjump"/>
            <a:extLst>
              <a:ext uri="{FF2B5EF4-FFF2-40B4-BE49-F238E27FC236}">
                <a16:creationId xmlns:a16="http://schemas.microsoft.com/office/drawing/2014/main" id="{5D614F0A-7DC7-AC48-1F0A-7E2A4E22E361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6" name="Rectangle 25">
            <a:hlinkClick r:id="rId12" action="ppaction://hlinksldjump"/>
            <a:extLst>
              <a:ext uri="{FF2B5EF4-FFF2-40B4-BE49-F238E27FC236}">
                <a16:creationId xmlns:a16="http://schemas.microsoft.com/office/drawing/2014/main" id="{8264AC5D-AEFA-9E30-1141-395EEFC7B73D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hlinkClick r:id="rId13" action="ppaction://hlinksldjump"/>
            <a:extLst>
              <a:ext uri="{FF2B5EF4-FFF2-40B4-BE49-F238E27FC236}">
                <a16:creationId xmlns:a16="http://schemas.microsoft.com/office/drawing/2014/main" id="{EEDDA03B-5845-EB88-4D3D-C03C43FB8FBA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hlinkClick r:id="rId14" action="ppaction://hlinksldjump"/>
            <a:extLst>
              <a:ext uri="{FF2B5EF4-FFF2-40B4-BE49-F238E27FC236}">
                <a16:creationId xmlns:a16="http://schemas.microsoft.com/office/drawing/2014/main" id="{7791953D-0ADC-4D08-3A74-9B615760627E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hlinkClick r:id="rId15" action="ppaction://hlinksldjump"/>
            <a:extLst>
              <a:ext uri="{FF2B5EF4-FFF2-40B4-BE49-F238E27FC236}">
                <a16:creationId xmlns:a16="http://schemas.microsoft.com/office/drawing/2014/main" id="{3696D323-FE6C-A213-E825-B29E59A740B0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11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C9AB1E68-DBA7-D81B-842C-D12E6BDB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BA532F-B995-DDEE-8E51-2887115BBE4C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 err="1"/>
              <a:t>Discussion</a:t>
            </a:r>
            <a:r>
              <a:rPr lang="de-DE" sz="5400" b="1" dirty="0"/>
              <a:t>: Multi </a:t>
            </a:r>
            <a:r>
              <a:rPr lang="de-DE" sz="5400" b="1" dirty="0" err="1"/>
              <a:t>antenna</a:t>
            </a:r>
            <a:r>
              <a:rPr lang="de-DE" sz="5400" b="1" dirty="0"/>
              <a:t> </a:t>
            </a:r>
            <a:r>
              <a:rPr lang="de-DE" sz="5400" b="1" dirty="0" err="1"/>
              <a:t>configurations</a:t>
            </a:r>
            <a:endParaRPr lang="LID4096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681F89-C269-B396-5B96-7C65621A7C09}"/>
                  </a:ext>
                </a:extLst>
              </p:cNvPr>
              <p:cNvSpPr txBox="1"/>
              <p:nvPr/>
            </p:nvSpPr>
            <p:spPr>
              <a:xfrm>
                <a:off x="2105486" y="3757828"/>
                <a:ext cx="11444260" cy="964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000" dirty="0"/>
                  <a:t>Multi antenna configurations are needed to:</a:t>
                </a:r>
              </a:p>
              <a:p>
                <a:pPr marL="571500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/>
                  <a:t>Solve the left-right ambiguity </a:t>
                </a:r>
              </a:p>
              <a:p>
                <a:pPr marL="571500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/>
                  <a:t>Reduce the measurement time by moving in bigger steps</a:t>
                </a:r>
              </a:p>
              <a:p>
                <a:pPr marL="571500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/>
                  <a:t>Cover larger profile distances</a:t>
                </a:r>
              </a:p>
              <a:p>
                <a:pPr>
                  <a:lnSpc>
                    <a:spcPct val="120000"/>
                  </a:lnSpc>
                </a:pPr>
                <a:endParaRPr lang="en-US" sz="4000" dirty="0"/>
              </a:p>
              <a:p>
                <a:pPr>
                  <a:lnSpc>
                    <a:spcPct val="120000"/>
                  </a:lnSpc>
                </a:pPr>
                <a:r>
                  <a:rPr lang="en-US" sz="4000" dirty="0"/>
                  <a:t>Difficulties:</a:t>
                </a:r>
              </a:p>
              <a:p>
                <a:pPr marL="571500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/>
                  <a:t>Differing phase responses from different antennae and cable</a:t>
                </a:r>
              </a:p>
              <a:p>
                <a:pPr marL="571500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sz="4000" dirty="0"/>
                  <a:t>Cable noise from long cable</a:t>
                </a:r>
              </a:p>
              <a:p>
                <a:pPr marL="571500" indent="-571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US" sz="4000" dirty="0"/>
              </a:p>
              <a:p>
                <a:pPr>
                  <a:lnSpc>
                    <a:spcPct val="120000"/>
                  </a:lnSpc>
                </a:pPr>
                <a:r>
                  <a:rPr lang="en-US" sz="4000" dirty="0"/>
                  <a:t>Using an autonomous Rover, we recorded a </a:t>
                </a:r>
                <a14:m>
                  <m:oMath xmlns:m="http://schemas.openxmlformats.org/officeDocument/2006/math">
                    <m:r>
                      <a:rPr lang="de-DE" sz="40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sz="4000" b="0" i="1" dirty="0" smtClean="0">
                        <a:latin typeface="Cambria Math" panose="02040503050406030204" pitchFamily="18" charset="0"/>
                      </a:rPr>
                      <m:t>00</m:t>
                    </m:r>
                    <m:r>
                      <a:rPr lang="de-DE" sz="4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de-DE" sz="40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4000" dirty="0"/>
                  <a:t> profile on </a:t>
                </a:r>
                <a:r>
                  <a:rPr lang="en-US" sz="4000" dirty="0" err="1"/>
                  <a:t>Ekström</a:t>
                </a:r>
                <a:r>
                  <a:rPr lang="en-US" sz="4000" dirty="0"/>
                  <a:t> ice shelf to study the feasibility.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681F89-C269-B396-5B96-7C65621A7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486" y="3757828"/>
                <a:ext cx="11444260" cy="9645717"/>
              </a:xfrm>
              <a:prstGeom prst="rect">
                <a:avLst/>
              </a:prstGeom>
              <a:blipFill>
                <a:blip r:embed="rId3"/>
                <a:stretch>
                  <a:fillRect l="-1864" t="-379" r="-1491" b="-170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146FF8C2-EAF7-E306-2141-2D8D731E8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386" y="3757828"/>
            <a:ext cx="14661360" cy="9569607"/>
          </a:xfrm>
          <a:prstGeom prst="rect">
            <a:avLst/>
          </a:prstGeom>
        </p:spPr>
      </p:pic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AFF8BBD9-6D2E-B2FC-D9BB-A14056531379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hlinkClick r:id="rId6" action="ppaction://hlinksldjump"/>
            <a:extLst>
              <a:ext uri="{FF2B5EF4-FFF2-40B4-BE49-F238E27FC236}">
                <a16:creationId xmlns:a16="http://schemas.microsoft.com/office/drawing/2014/main" id="{777E0DD0-AEFA-1FDD-6475-55AD0B439C47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C0097582-ACA3-6F9D-15CE-60027DDA9018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8" action="ppaction://hlinksldjump"/>
            <a:extLst>
              <a:ext uri="{FF2B5EF4-FFF2-40B4-BE49-F238E27FC236}">
                <a16:creationId xmlns:a16="http://schemas.microsoft.com/office/drawing/2014/main" id="{1FA73A42-7E08-7870-F8B1-A03F65DD8B6E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17" name="Rectangle 16">
            <a:hlinkClick r:id="rId9" action="ppaction://hlinksldjump"/>
            <a:extLst>
              <a:ext uri="{FF2B5EF4-FFF2-40B4-BE49-F238E27FC236}">
                <a16:creationId xmlns:a16="http://schemas.microsoft.com/office/drawing/2014/main" id="{600F3409-687E-A81A-3086-3473FF1E8121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18" name="Rectangle 17">
            <a:hlinkClick r:id="rId10" action="ppaction://hlinksldjump"/>
            <a:extLst>
              <a:ext uri="{FF2B5EF4-FFF2-40B4-BE49-F238E27FC236}">
                <a16:creationId xmlns:a16="http://schemas.microsoft.com/office/drawing/2014/main" id="{287910F0-3619-254C-0C8D-AE6D6BD62277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19" name="Rectangle 18">
            <a:hlinkClick r:id="rId11" action="ppaction://hlinksldjump"/>
            <a:extLst>
              <a:ext uri="{FF2B5EF4-FFF2-40B4-BE49-F238E27FC236}">
                <a16:creationId xmlns:a16="http://schemas.microsoft.com/office/drawing/2014/main" id="{2F73C1CC-0E91-CC88-64BF-4E6227999D1E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hlinkClick r:id="rId12" action="ppaction://hlinksldjump"/>
            <a:extLst>
              <a:ext uri="{FF2B5EF4-FFF2-40B4-BE49-F238E27FC236}">
                <a16:creationId xmlns:a16="http://schemas.microsoft.com/office/drawing/2014/main" id="{D89F8D85-2C6E-2E88-CD36-D1B1295B4547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hlinkClick r:id="rId13" action="ppaction://hlinksldjump"/>
            <a:extLst>
              <a:ext uri="{FF2B5EF4-FFF2-40B4-BE49-F238E27FC236}">
                <a16:creationId xmlns:a16="http://schemas.microsoft.com/office/drawing/2014/main" id="{63F5679A-EEE0-78EB-73C2-74AAC588261B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hlinkClick r:id="rId9" action="ppaction://hlinksldjump"/>
            <a:extLst>
              <a:ext uri="{FF2B5EF4-FFF2-40B4-BE49-F238E27FC236}">
                <a16:creationId xmlns:a16="http://schemas.microsoft.com/office/drawing/2014/main" id="{38668C30-352D-EE22-1E1C-263D32AFBBFE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5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 err="1"/>
              <a:t>Discussion</a:t>
            </a:r>
            <a:r>
              <a:rPr lang="de-DE" sz="5400" b="1" dirty="0"/>
              <a:t>: Signal </a:t>
            </a:r>
            <a:r>
              <a:rPr lang="de-DE" sz="5400" b="1" dirty="0" err="1"/>
              <a:t>stability</a:t>
            </a:r>
            <a:endParaRPr lang="LID4096" sz="5400" dirty="0"/>
          </a:p>
        </p:txBody>
      </p:sp>
      <p:pic>
        <p:nvPicPr>
          <p:cNvPr id="18" name="Picture 17" descr="Chart, surface chart&#10;&#10;Description automatically generated">
            <a:extLst>
              <a:ext uri="{FF2B5EF4-FFF2-40B4-BE49-F238E27FC236}">
                <a16:creationId xmlns:a16="http://schemas.microsoft.com/office/drawing/2014/main" id="{88DA78DD-FA8B-C468-402F-353AA3106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59" y="4295130"/>
            <a:ext cx="10789289" cy="106033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F8091A-4404-FB58-BB4B-26F9027BF6D3}"/>
              </a:ext>
            </a:extLst>
          </p:cNvPr>
          <p:cNvSpPr txBox="1"/>
          <p:nvPr/>
        </p:nvSpPr>
        <p:spPr>
          <a:xfrm>
            <a:off x="19859183" y="3469098"/>
            <a:ext cx="10887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 err="1"/>
              <a:t>Uphill</a:t>
            </a:r>
            <a:r>
              <a:rPr lang="de-DE" sz="4000" b="1" dirty="0"/>
              <a:t> </a:t>
            </a:r>
            <a:r>
              <a:rPr lang="de-DE" sz="4000" b="1" dirty="0" err="1"/>
              <a:t>profile</a:t>
            </a:r>
            <a:r>
              <a:rPr lang="de-DE" sz="4000" b="1" dirty="0"/>
              <a:t> after </a:t>
            </a:r>
            <a:r>
              <a:rPr lang="de-DE" sz="4000" b="1" dirty="0" err="1"/>
              <a:t>LoSAR</a:t>
            </a:r>
            <a:r>
              <a:rPr lang="de-DE" sz="4000" b="1" dirty="0"/>
              <a:t> </a:t>
            </a:r>
            <a:r>
              <a:rPr lang="de-DE" sz="4000" b="1" dirty="0" err="1"/>
              <a:t>processing</a:t>
            </a:r>
            <a:endParaRPr lang="de-DE" sz="4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2CD50F-6254-67CD-20E2-196AF32FE2B9}"/>
              </a:ext>
            </a:extLst>
          </p:cNvPr>
          <p:cNvSpPr txBox="1"/>
          <p:nvPr/>
        </p:nvSpPr>
        <p:spPr>
          <a:xfrm>
            <a:off x="2105485" y="3757828"/>
            <a:ext cx="12245515" cy="669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In an additional uphill section of the profile, the phase coherence is significantly reduced, decrease the power gain by </a:t>
            </a:r>
            <a:r>
              <a:rPr lang="en-US" sz="4000" dirty="0" err="1"/>
              <a:t>LoSAR</a:t>
            </a:r>
            <a:r>
              <a:rPr lang="en-US" sz="4000" dirty="0"/>
              <a:t> processing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dirty="0"/>
              <a:t>Potentially the signal are noisier as it was more difficult to keep the antenna stable during the chirp times.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dirty="0"/>
              <a:t>Stabilizing the antennae and cable during data acquisition is critical and need to be improved in future deployments.</a:t>
            </a:r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AEEFF110-8FC7-FB35-5806-44960690998C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6D459860-398E-A4BC-7394-B3121CFAD6E7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072D8234-0022-044A-6E0B-30419B180928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7" action="ppaction://hlinksldjump"/>
            <a:extLst>
              <a:ext uri="{FF2B5EF4-FFF2-40B4-BE49-F238E27FC236}">
                <a16:creationId xmlns:a16="http://schemas.microsoft.com/office/drawing/2014/main" id="{7B9E038C-AFB3-B11B-600A-42D21AC63965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5" name="Rectangle 24">
            <a:hlinkClick r:id="rId8" action="ppaction://hlinksldjump"/>
            <a:extLst>
              <a:ext uri="{FF2B5EF4-FFF2-40B4-BE49-F238E27FC236}">
                <a16:creationId xmlns:a16="http://schemas.microsoft.com/office/drawing/2014/main" id="{8142E485-95BF-B98A-02E2-4D2CA1419447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6" name="Rectangle 25">
            <a:hlinkClick r:id="rId4" action="ppaction://hlinksldjump"/>
            <a:extLst>
              <a:ext uri="{FF2B5EF4-FFF2-40B4-BE49-F238E27FC236}">
                <a16:creationId xmlns:a16="http://schemas.microsoft.com/office/drawing/2014/main" id="{D5A68545-F7D2-DABA-671E-9E18FD5E28B2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CBC7A52F-6D2E-C7F6-8A66-6DB4FE503E4C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hlinkClick r:id="rId10" action="ppaction://hlinksldjump"/>
            <a:extLst>
              <a:ext uri="{FF2B5EF4-FFF2-40B4-BE49-F238E27FC236}">
                <a16:creationId xmlns:a16="http://schemas.microsoft.com/office/drawing/2014/main" id="{65EF0B8A-8F5E-5A90-BFC6-D5FCE45EE77D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hlinkClick r:id="rId11" action="ppaction://hlinksldjump"/>
            <a:extLst>
              <a:ext uri="{FF2B5EF4-FFF2-40B4-BE49-F238E27FC236}">
                <a16:creationId xmlns:a16="http://schemas.microsoft.com/office/drawing/2014/main" id="{1667AA13-D630-D3BA-AFEA-02C094A09D67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hlinkClick r:id="rId12" action="ppaction://hlinksldjump"/>
            <a:extLst>
              <a:ext uri="{FF2B5EF4-FFF2-40B4-BE49-F238E27FC236}">
                <a16:creationId xmlns:a16="http://schemas.microsoft.com/office/drawing/2014/main" id="{DB9F1538-531C-2F46-9105-9E7CC7D089EB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58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Take </a:t>
            </a:r>
            <a:r>
              <a:rPr lang="de-DE" sz="5400" b="1" dirty="0" err="1"/>
              <a:t>home</a:t>
            </a:r>
            <a:r>
              <a:rPr lang="de-DE" sz="5400" b="1" dirty="0"/>
              <a:t> </a:t>
            </a:r>
            <a:r>
              <a:rPr lang="de-DE" sz="5400" b="1" dirty="0" err="1"/>
              <a:t>messages</a:t>
            </a:r>
            <a:endParaRPr lang="LID4096" sz="5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27F1C3-B758-5AAC-8827-23BAF00B5D31}"/>
              </a:ext>
            </a:extLst>
          </p:cNvPr>
          <p:cNvSpPr txBox="1"/>
          <p:nvPr/>
        </p:nvSpPr>
        <p:spPr>
          <a:xfrm>
            <a:off x="1394286" y="2988694"/>
            <a:ext cx="13886162" cy="816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There are deep layers at Colle </a:t>
            </a:r>
            <a:r>
              <a:rPr lang="en-US" sz="4000" dirty="0" err="1"/>
              <a:t>Gnifetti</a:t>
            </a:r>
            <a:r>
              <a:rPr lang="en-US" sz="4000" dirty="0"/>
              <a:t> that can continuously be traced and used to intercalibrate ice core records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endParaRPr lang="en-US" sz="4000" dirty="0"/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The </a:t>
            </a:r>
            <a:r>
              <a:rPr lang="en-US" sz="4000" dirty="0" err="1"/>
              <a:t>pRES</a:t>
            </a:r>
            <a:r>
              <a:rPr lang="en-US" sz="4000" dirty="0"/>
              <a:t> can also be used for radar profiling.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endParaRPr lang="en-US" sz="4000" dirty="0"/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 err="1"/>
              <a:t>LoSAR</a:t>
            </a:r>
            <a:r>
              <a:rPr lang="en-US" sz="4000" dirty="0"/>
              <a:t> processing and shape matching can improve the visibility of internal reflection horizons in the ice.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endParaRPr lang="en-US" sz="4000" dirty="0"/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4000" dirty="0"/>
              <a:t>The spacing requirements for </a:t>
            </a:r>
            <a:r>
              <a:rPr lang="en-US" sz="4000" dirty="0" err="1"/>
              <a:t>LoSAR</a:t>
            </a:r>
            <a:r>
              <a:rPr lang="en-US" sz="4000" dirty="0"/>
              <a:t> processing are less strict than for conventional SAR processing. But the spacing sets a limit on the slope of reflectors to be traceable.</a:t>
            </a:r>
          </a:p>
        </p:txBody>
      </p:sp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69F26275-E27C-914C-76F2-8005F7268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161" y="3819691"/>
            <a:ext cx="15790573" cy="99916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1EC40F-E748-5A52-2836-B3B93B7F22C9}"/>
              </a:ext>
            </a:extLst>
          </p:cNvPr>
          <p:cNvSpPr txBox="1"/>
          <p:nvPr/>
        </p:nvSpPr>
        <p:spPr>
          <a:xfrm>
            <a:off x="17999903" y="2988694"/>
            <a:ext cx="10887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800" b="1" dirty="0" err="1"/>
              <a:t>LoSAR</a:t>
            </a:r>
            <a:r>
              <a:rPr lang="de-DE" sz="4800" b="1" dirty="0"/>
              <a:t>  </a:t>
            </a:r>
            <a:r>
              <a:rPr lang="de-DE" sz="4800" b="1" dirty="0" err="1"/>
              <a:t>processed</a:t>
            </a:r>
            <a:r>
              <a:rPr lang="de-DE" sz="4800" b="1" dirty="0"/>
              <a:t> mobile </a:t>
            </a:r>
            <a:r>
              <a:rPr lang="de-DE" sz="4800" b="1" dirty="0" err="1"/>
              <a:t>pRES</a:t>
            </a:r>
            <a:r>
              <a:rPr lang="de-DE" sz="4800" b="1" dirty="0"/>
              <a:t> radargram</a:t>
            </a:r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CE5057A6-4A7D-DC24-D0FE-FFEF723FF2FA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E54C0C94-59AF-3E36-56C3-7E584C1D0754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id="{B15F14B8-F2D2-171F-6B22-A92DD0AF130C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3E0F93BC-13ED-1DB2-4917-78DBE95A1080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7" name="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60887424-2F5B-E22C-95F8-8C25C2C7765E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8" name="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3F3541B2-B131-8D2B-B919-C163A008961D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9" name="Rectangle 28">
            <a:hlinkClick r:id="rId10" action="ppaction://hlinksldjump"/>
            <a:extLst>
              <a:ext uri="{FF2B5EF4-FFF2-40B4-BE49-F238E27FC236}">
                <a16:creationId xmlns:a16="http://schemas.microsoft.com/office/drawing/2014/main" id="{3861566F-6221-F260-D588-34F46A039F02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hlinkClick r:id="rId11" action="ppaction://hlinksldjump"/>
            <a:extLst>
              <a:ext uri="{FF2B5EF4-FFF2-40B4-BE49-F238E27FC236}">
                <a16:creationId xmlns:a16="http://schemas.microsoft.com/office/drawing/2014/main" id="{F87F575B-9071-ACD5-24EC-6904F511DDF5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hlinkClick r:id="rId12" action="ppaction://hlinksldjump"/>
            <a:extLst>
              <a:ext uri="{FF2B5EF4-FFF2-40B4-BE49-F238E27FC236}">
                <a16:creationId xmlns:a16="http://schemas.microsoft.com/office/drawing/2014/main" id="{D83136A2-8873-01C4-33DD-4D1AF1F89BEA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13" action="ppaction://hlinksldjump"/>
            <a:extLst>
              <a:ext uri="{FF2B5EF4-FFF2-40B4-BE49-F238E27FC236}">
                <a16:creationId xmlns:a16="http://schemas.microsoft.com/office/drawing/2014/main" id="{78FCD5CC-A04E-DDBC-73AC-9052C32A8799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026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References</a:t>
            </a:r>
            <a:endParaRPr lang="LID4096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36F0DB-8375-6E42-EF49-9CF127382A06}"/>
              </a:ext>
            </a:extLst>
          </p:cNvPr>
          <p:cNvSpPr txBox="1"/>
          <p:nvPr/>
        </p:nvSpPr>
        <p:spPr>
          <a:xfrm>
            <a:off x="1839379" y="3174119"/>
            <a:ext cx="19923312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effectLst/>
              </a:rPr>
              <a:t>Bell, R.E., K. Tinto, I. Das, M. </a:t>
            </a:r>
            <a:r>
              <a:rPr lang="en-GB" sz="3600" dirty="0" err="1">
                <a:effectLst/>
              </a:rPr>
              <a:t>Wolovick</a:t>
            </a:r>
            <a:r>
              <a:rPr lang="en-GB" sz="3600" dirty="0">
                <a:effectLst/>
              </a:rPr>
              <a:t>, W. Chu, T.T. </a:t>
            </a:r>
            <a:r>
              <a:rPr lang="en-GB" sz="3600" dirty="0" err="1">
                <a:effectLst/>
              </a:rPr>
              <a:t>Creyts</a:t>
            </a:r>
            <a:r>
              <a:rPr lang="en-GB" sz="3600" dirty="0">
                <a:effectLst/>
              </a:rPr>
              <a:t>, N. </a:t>
            </a:r>
            <a:r>
              <a:rPr lang="en-GB" sz="3600" dirty="0" err="1">
                <a:effectLst/>
              </a:rPr>
              <a:t>Frearson</a:t>
            </a:r>
            <a:r>
              <a:rPr lang="en-GB" sz="3600" dirty="0">
                <a:effectLst/>
              </a:rPr>
              <a:t>, A. Abdi, and J. D. Paden. “Deformation, Warming and Softening of Greenland’s Ice by Refreezing Meltwater.” </a:t>
            </a:r>
            <a:r>
              <a:rPr lang="en-GB" sz="3600" i="1" dirty="0">
                <a:effectLst/>
              </a:rPr>
              <a:t>Nature Geoscience</a:t>
            </a:r>
            <a:r>
              <a:rPr lang="en-GB" sz="3600" dirty="0">
                <a:effectLst/>
              </a:rPr>
              <a:t> 7, no. 7 (2014): 497–502. </a:t>
            </a:r>
            <a:r>
              <a:rPr lang="en-GB" sz="3600" dirty="0">
                <a:effectLst/>
                <a:hlinkClick r:id="rId3"/>
              </a:rPr>
              <a:t>https://doi.org/10.1038/ngeo2179</a:t>
            </a:r>
            <a:r>
              <a:rPr lang="en-GB" sz="3600" dirty="0">
                <a:effectLst/>
              </a:rPr>
              <a:t>.</a:t>
            </a:r>
          </a:p>
          <a:p>
            <a:endParaRPr lang="en-GB" sz="3600" dirty="0">
              <a:effectLst/>
            </a:endParaRPr>
          </a:p>
          <a:p>
            <a:r>
              <a:rPr lang="en-GB" sz="3600" dirty="0">
                <a:effectLst/>
              </a:rPr>
              <a:t>Brennan, P.V., L.B. Lok, K. Nicholls, and H. Corr. “Phase‐sensitive FMCW Radar System for High‐precision Antarctic Ice Shelf Profile Monitoring.” </a:t>
            </a:r>
            <a:r>
              <a:rPr lang="en-GB" sz="3600" i="1" dirty="0">
                <a:effectLst/>
              </a:rPr>
              <a:t>IET Radar, Sonar &amp; Navigation</a:t>
            </a:r>
            <a:r>
              <a:rPr lang="en-GB" sz="3600" dirty="0">
                <a:effectLst/>
              </a:rPr>
              <a:t> 8, no. 7 (2014): 776–86. </a:t>
            </a:r>
            <a:r>
              <a:rPr lang="en-GB" sz="3600" dirty="0">
                <a:effectLst/>
                <a:hlinkClick r:id="rId4"/>
              </a:rPr>
              <a:t>https://doi.org/10.1049/iet-rsn.2013.0053</a:t>
            </a:r>
            <a:r>
              <a:rPr lang="en-GB" sz="3600" dirty="0">
                <a:effectLst/>
              </a:rPr>
              <a:t>.</a:t>
            </a:r>
          </a:p>
          <a:p>
            <a:endParaRPr lang="en-GB" sz="3600" dirty="0">
              <a:effectLst/>
            </a:endParaRPr>
          </a:p>
          <a:p>
            <a:r>
              <a:rPr lang="en-GB" sz="3600" dirty="0">
                <a:effectLst/>
              </a:rPr>
              <a:t>Konrad, H., P. </a:t>
            </a:r>
            <a:r>
              <a:rPr lang="en-GB" sz="3600" dirty="0" err="1">
                <a:effectLst/>
              </a:rPr>
              <a:t>Bohleber</a:t>
            </a:r>
            <a:r>
              <a:rPr lang="en-GB" sz="3600" dirty="0">
                <a:effectLst/>
              </a:rPr>
              <a:t>, D. </a:t>
            </a:r>
            <a:r>
              <a:rPr lang="en-GB" sz="3600" dirty="0" err="1">
                <a:effectLst/>
              </a:rPr>
              <a:t>Wagenbach</a:t>
            </a:r>
            <a:r>
              <a:rPr lang="en-GB" sz="3600" dirty="0">
                <a:effectLst/>
              </a:rPr>
              <a:t>, C. Vincent, and O. Eisen. “Determining the Age Distribution of Colle </a:t>
            </a:r>
            <a:r>
              <a:rPr lang="en-GB" sz="3600" dirty="0" err="1">
                <a:effectLst/>
              </a:rPr>
              <a:t>Gnifetti</a:t>
            </a:r>
            <a:r>
              <a:rPr lang="en-GB" sz="3600" dirty="0">
                <a:effectLst/>
              </a:rPr>
              <a:t>, Monte Rosa, Swiss Alps, by Combining Ice Cores, Ground-Penetrating Radar and a Simple Flow Model.” </a:t>
            </a:r>
            <a:r>
              <a:rPr lang="en-GB" sz="3600" i="1" dirty="0">
                <a:effectLst/>
              </a:rPr>
              <a:t>Journal of Glaciology</a:t>
            </a:r>
            <a:r>
              <a:rPr lang="en-GB" sz="3600" dirty="0">
                <a:effectLst/>
              </a:rPr>
              <a:t> 59, no. 213 (2013): 179–89. </a:t>
            </a:r>
            <a:r>
              <a:rPr lang="en-GB" sz="3600" dirty="0">
                <a:effectLst/>
                <a:hlinkClick r:id="rId5"/>
              </a:rPr>
              <a:t>https://doi.org/10.3189/2013JoG12J072</a:t>
            </a:r>
            <a:r>
              <a:rPr lang="en-GB" sz="3600" dirty="0">
                <a:effectLst/>
              </a:rPr>
              <a:t>.</a:t>
            </a:r>
          </a:p>
          <a:p>
            <a:endParaRPr lang="en-GB" sz="3600" dirty="0">
              <a:effectLst/>
            </a:endParaRPr>
          </a:p>
          <a:p>
            <a:r>
              <a:rPr lang="en-GB" sz="3600" dirty="0"/>
              <a:t>Rahman, S., and P.V. Brennan. “Shape Matching Algorithm for Detecting Radar Hidden Targets to Determine Internal Layers in Antarctic Ice Shelves.” In </a:t>
            </a:r>
            <a:r>
              <a:rPr lang="en-GB" sz="3600" i="1" dirty="0"/>
              <a:t>2014 IEEE Radar Conference</a:t>
            </a:r>
            <a:r>
              <a:rPr lang="en-GB" sz="3600" dirty="0"/>
              <a:t>, 1430–33. Cincinnati, OH: IEEE, 2014. </a:t>
            </a:r>
            <a:r>
              <a:rPr lang="en-GB" sz="3600" dirty="0">
                <a:hlinkClick r:id="rId6"/>
              </a:rPr>
              <a:t>https://doi.org/10.1109/RADAR.2014.6875824</a:t>
            </a:r>
            <a:r>
              <a:rPr lang="en-GB" sz="3600" dirty="0"/>
              <a:t>.</a:t>
            </a:r>
          </a:p>
        </p:txBody>
      </p:sp>
      <p:sp>
        <p:nvSpPr>
          <p:cNvPr id="9" name="Rectangle 8">
            <a:hlinkClick r:id="rId7" action="ppaction://hlinksldjump"/>
            <a:extLst>
              <a:ext uri="{FF2B5EF4-FFF2-40B4-BE49-F238E27FC236}">
                <a16:creationId xmlns:a16="http://schemas.microsoft.com/office/drawing/2014/main" id="{93CA5441-8BB9-F7D7-0330-DF8892B5A8D3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8" action="ppaction://hlinksldjump"/>
            <a:extLst>
              <a:ext uri="{FF2B5EF4-FFF2-40B4-BE49-F238E27FC236}">
                <a16:creationId xmlns:a16="http://schemas.microsoft.com/office/drawing/2014/main" id="{6FD87DE6-5055-C7E7-06DD-3E4EEED4267D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A569C38A-72FA-50A7-9AAC-3173AB7AE065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10" action="ppaction://hlinksldjump"/>
            <a:extLst>
              <a:ext uri="{FF2B5EF4-FFF2-40B4-BE49-F238E27FC236}">
                <a16:creationId xmlns:a16="http://schemas.microsoft.com/office/drawing/2014/main" id="{9C7243D1-D2B2-A1C4-BBEF-1E922E587508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18" name="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56A4A36D-6383-1AC6-DCC5-6365A278CDB3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4278A7-67B1-4168-E291-631BFF49AA9F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hlinkClick r:id="rId11" action="ppaction://hlinksldjump"/>
            <a:extLst>
              <a:ext uri="{FF2B5EF4-FFF2-40B4-BE49-F238E27FC236}">
                <a16:creationId xmlns:a16="http://schemas.microsoft.com/office/drawing/2014/main" id="{C6C90E27-6979-1F40-8D0A-B497F911DF98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hlinkClick r:id="rId12" action="ppaction://hlinksldjump"/>
            <a:extLst>
              <a:ext uri="{FF2B5EF4-FFF2-40B4-BE49-F238E27FC236}">
                <a16:creationId xmlns:a16="http://schemas.microsoft.com/office/drawing/2014/main" id="{87B401C0-8255-58DB-3E4F-C2FDF221431E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hlinkClick r:id="rId13" action="ppaction://hlinksldjump"/>
            <a:extLst>
              <a:ext uri="{FF2B5EF4-FFF2-40B4-BE49-F238E27FC236}">
                <a16:creationId xmlns:a16="http://schemas.microsoft.com/office/drawing/2014/main" id="{F0A48848-C82E-469B-B270-33EF4C1542FD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hlinkClick r:id="rId14" action="ppaction://hlinksldjump"/>
            <a:extLst>
              <a:ext uri="{FF2B5EF4-FFF2-40B4-BE49-F238E27FC236}">
                <a16:creationId xmlns:a16="http://schemas.microsoft.com/office/drawing/2014/main" id="{0782FFC2-66DF-1F27-C869-CB8C4A7B87D2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6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B8DDBB-3C33-7C9F-B05C-54B5EC5D7C8D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Study </a:t>
            </a:r>
            <a:r>
              <a:rPr lang="de-DE" sz="5400" b="1" dirty="0" err="1"/>
              <a:t>site</a:t>
            </a:r>
            <a:endParaRPr lang="LID4096" sz="5400" dirty="0"/>
          </a:p>
        </p:txBody>
      </p:sp>
      <p:sp>
        <p:nvSpPr>
          <p:cNvPr id="20" name="Rechteck 3">
            <a:extLst>
              <a:ext uri="{FF2B5EF4-FFF2-40B4-BE49-F238E27FC236}">
                <a16:creationId xmlns:a16="http://schemas.microsoft.com/office/drawing/2014/main" id="{D6EBE591-0F07-9CE6-088D-331319845B88}"/>
              </a:ext>
            </a:extLst>
          </p:cNvPr>
          <p:cNvSpPr/>
          <p:nvPr/>
        </p:nvSpPr>
        <p:spPr>
          <a:xfrm>
            <a:off x="2151406" y="3054950"/>
            <a:ext cx="9890336" cy="344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dirty="0"/>
              <a:t>Colle </a:t>
            </a:r>
            <a:r>
              <a:rPr lang="en-US" sz="4000" dirty="0" err="1"/>
              <a:t>Gnifetti</a:t>
            </a:r>
            <a:r>
              <a:rPr lang="en-US" sz="4000" dirty="0"/>
              <a:t>, Monte Rosa, Switzerland/Italy</a:t>
            </a:r>
          </a:p>
          <a:p>
            <a:pPr>
              <a:lnSpc>
                <a:spcPct val="110000"/>
              </a:lnSpc>
            </a:pPr>
            <a:endParaRPr lang="en-US" sz="4000" dirty="0"/>
          </a:p>
          <a:p>
            <a:pPr>
              <a:lnSpc>
                <a:spcPct val="110000"/>
              </a:lnSpc>
            </a:pPr>
            <a:r>
              <a:rPr lang="en-US" sz="4000" dirty="0"/>
              <a:t>Elevation: 4.500 m</a:t>
            </a:r>
          </a:p>
          <a:p>
            <a:pPr>
              <a:lnSpc>
                <a:spcPct val="110000"/>
              </a:lnSpc>
            </a:pPr>
            <a:r>
              <a:rPr lang="en-US" sz="4000" dirty="0"/>
              <a:t>Cold glacier and climate archive</a:t>
            </a:r>
          </a:p>
          <a:p>
            <a:pPr>
              <a:lnSpc>
                <a:spcPct val="110000"/>
              </a:lnSpc>
            </a:pPr>
            <a:r>
              <a:rPr lang="en-US" sz="4000" b="1" dirty="0"/>
              <a:t>→ Need Geophysics to intercalibrate ice cores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1711765-E309-6617-263B-7D95E0821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066" y="4025244"/>
            <a:ext cx="11816756" cy="11882011"/>
          </a:xfrm>
          <a:prstGeom prst="rect">
            <a:avLst/>
          </a:prstGeom>
        </p:spPr>
      </p:pic>
      <p:pic>
        <p:nvPicPr>
          <p:cNvPr id="22" name="Picture 21" descr="A picture containing outdoor, nature, snow, mountain&#10;&#10;Description automatically generated">
            <a:extLst>
              <a:ext uri="{FF2B5EF4-FFF2-40B4-BE49-F238E27FC236}">
                <a16:creationId xmlns:a16="http://schemas.microsoft.com/office/drawing/2014/main" id="{4CF8EF8F-4142-C681-63E2-C2AB15D11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286" y="7120040"/>
            <a:ext cx="14086419" cy="8787215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535B5FFC-900E-4D91-7561-7F63FB1FF670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4970FF03-9678-56EE-FC43-F50C8F201CAC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id="{C28F2F4B-D148-1E77-4AD0-1E99F23CCB99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8" action="ppaction://hlinksldjump"/>
            <a:extLst>
              <a:ext uri="{FF2B5EF4-FFF2-40B4-BE49-F238E27FC236}">
                <a16:creationId xmlns:a16="http://schemas.microsoft.com/office/drawing/2014/main" id="{2D656834-DF86-2EB3-4505-09623B59E66C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17" name="Rectangle 16">
            <a:hlinkClick r:id="rId7" action="ppaction://hlinksldjump"/>
            <a:extLst>
              <a:ext uri="{FF2B5EF4-FFF2-40B4-BE49-F238E27FC236}">
                <a16:creationId xmlns:a16="http://schemas.microsoft.com/office/drawing/2014/main" id="{6945DD5F-4410-834A-D0B4-AFDF40C999E6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18" name="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E37A7BEA-1FB1-7444-8C18-B58716183163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19" name="Rectangle 18">
            <a:hlinkClick r:id="rId9" action="ppaction://hlinksldjump"/>
            <a:extLst>
              <a:ext uri="{FF2B5EF4-FFF2-40B4-BE49-F238E27FC236}">
                <a16:creationId xmlns:a16="http://schemas.microsoft.com/office/drawing/2014/main" id="{38792B13-ED8D-D364-0960-324983CEA68B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4F1CCFF6-0D84-7C81-3989-382538071816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88985424-407B-3349-94DE-7CE1E13FE3C8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12" action="ppaction://hlinksldjump"/>
            <a:extLst>
              <a:ext uri="{FF2B5EF4-FFF2-40B4-BE49-F238E27FC236}">
                <a16:creationId xmlns:a16="http://schemas.microsoft.com/office/drawing/2014/main" id="{9021A286-4AD1-6BB5-E918-2A4BE50722BA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3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B8DDBB-3C33-7C9F-B05C-54B5EC5D7C8D}"/>
              </a:ext>
            </a:extLst>
          </p:cNvPr>
          <p:cNvSpPr txBox="1"/>
          <p:nvPr/>
        </p:nvSpPr>
        <p:spPr>
          <a:xfrm>
            <a:off x="1394286" y="1314540"/>
            <a:ext cx="1992331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Motivation</a:t>
            </a:r>
          </a:p>
          <a:p>
            <a:endParaRPr lang="de-DE" sz="5400" b="1" dirty="0"/>
          </a:p>
          <a:p>
            <a:pPr lvl="1"/>
            <a:r>
              <a:rPr lang="de-DE" sz="4400" b="1" dirty="0"/>
              <a:t>Take </a:t>
            </a:r>
            <a:r>
              <a:rPr lang="de-DE" sz="4400" b="1" dirty="0" err="1"/>
              <a:t>coherent</a:t>
            </a:r>
            <a:r>
              <a:rPr lang="de-DE" sz="4400" b="1" dirty="0"/>
              <a:t> </a:t>
            </a:r>
            <a:r>
              <a:rPr lang="de-DE" sz="4400" b="1" dirty="0" err="1"/>
              <a:t>radars</a:t>
            </a:r>
            <a:r>
              <a:rPr lang="de-DE" sz="4400" b="1" dirty="0"/>
              <a:t> </a:t>
            </a:r>
            <a:r>
              <a:rPr lang="de-DE" sz="4400" b="1" dirty="0" err="1"/>
              <a:t>from</a:t>
            </a:r>
            <a:r>
              <a:rPr lang="de-DE" sz="4400" b="1" dirty="0"/>
              <a:t> </a:t>
            </a:r>
            <a:r>
              <a:rPr lang="de-DE" sz="4400" b="1" dirty="0" err="1"/>
              <a:t>the</a:t>
            </a:r>
            <a:r>
              <a:rPr lang="de-DE" sz="4400" b="1" dirty="0"/>
              <a:t> </a:t>
            </a:r>
            <a:r>
              <a:rPr lang="de-DE" sz="4400" b="1" dirty="0" err="1"/>
              <a:t>poles</a:t>
            </a:r>
            <a:r>
              <a:rPr lang="de-DE" sz="4400" b="1" dirty="0"/>
              <a:t> </a:t>
            </a:r>
            <a:r>
              <a:rPr lang="de-DE" sz="4400" b="1" dirty="0" err="1"/>
              <a:t>to</a:t>
            </a:r>
            <a:r>
              <a:rPr lang="de-DE" sz="4400" b="1" dirty="0"/>
              <a:t> </a:t>
            </a:r>
            <a:r>
              <a:rPr lang="de-DE" sz="4400" b="1" dirty="0" err="1"/>
              <a:t>the</a:t>
            </a:r>
            <a:r>
              <a:rPr lang="de-DE" sz="4400" b="1" dirty="0"/>
              <a:t> Alps</a:t>
            </a:r>
            <a:endParaRPr lang="LID4096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3D992D-66DE-D9A8-EF33-1D4F8B2169B1}"/>
              </a:ext>
            </a:extLst>
          </p:cNvPr>
          <p:cNvSpPr txBox="1"/>
          <p:nvPr/>
        </p:nvSpPr>
        <p:spPr>
          <a:xfrm>
            <a:off x="1629047" y="12001353"/>
            <a:ext cx="1427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/>
              <a:t>Radargram </a:t>
            </a:r>
            <a:r>
              <a:rPr lang="de-DE" sz="3600" dirty="0" err="1"/>
              <a:t>collected</a:t>
            </a:r>
            <a:r>
              <a:rPr lang="de-DE" sz="3600" dirty="0"/>
              <a:t> at </a:t>
            </a:r>
            <a:r>
              <a:rPr lang="de-DE" sz="3600" dirty="0" err="1"/>
              <a:t>Peterman</a:t>
            </a:r>
            <a:r>
              <a:rPr lang="de-DE" sz="3600" dirty="0"/>
              <a:t> Ice Stream, </a:t>
            </a:r>
            <a:r>
              <a:rPr lang="de-DE" sz="3600" dirty="0" err="1"/>
              <a:t>Greendland</a:t>
            </a:r>
            <a:r>
              <a:rPr lang="de-DE" sz="3600" dirty="0"/>
              <a:t> </a:t>
            </a:r>
            <a:r>
              <a:rPr lang="en-US" sz="3600" dirty="0"/>
              <a:t>(</a:t>
            </a:r>
            <a:r>
              <a:rPr lang="en-US" sz="3600" dirty="0">
                <a:hlinkClick r:id="rId3" action="ppaction://hlinksldjump"/>
              </a:rPr>
              <a:t>Bell et al., 2014</a:t>
            </a:r>
            <a:r>
              <a:rPr lang="en-US" sz="3600" dirty="0"/>
              <a:t>)</a:t>
            </a:r>
            <a:endParaRPr lang="LID4096" sz="3600" dirty="0"/>
          </a:p>
        </p:txBody>
      </p:sp>
      <p:sp>
        <p:nvSpPr>
          <p:cNvPr id="16" name="Rechteck 3">
            <a:extLst>
              <a:ext uri="{FF2B5EF4-FFF2-40B4-BE49-F238E27FC236}">
                <a16:creationId xmlns:a16="http://schemas.microsoft.com/office/drawing/2014/main" id="{AF949DE7-844D-EE68-3191-12CAFBF97094}"/>
              </a:ext>
            </a:extLst>
          </p:cNvPr>
          <p:cNvSpPr/>
          <p:nvPr/>
        </p:nvSpPr>
        <p:spPr>
          <a:xfrm>
            <a:off x="17017972" y="5180483"/>
            <a:ext cx="11607828" cy="750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dirty="0"/>
              <a:t>Coherent radars &amp; SAR processing allow the detection of basal features in the polar ice sheets.</a:t>
            </a:r>
          </a:p>
          <a:p>
            <a:pPr>
              <a:lnSpc>
                <a:spcPct val="110000"/>
              </a:lnSpc>
            </a:pPr>
            <a:endParaRPr lang="en-US" sz="4000" dirty="0"/>
          </a:p>
          <a:p>
            <a:pPr>
              <a:lnSpc>
                <a:spcPct val="110000"/>
              </a:lnSpc>
            </a:pPr>
            <a:r>
              <a:rPr lang="en-US" sz="4000" dirty="0"/>
              <a:t>But the use of these radar systems in alpine terrain is limited (</a:t>
            </a:r>
            <a:r>
              <a:rPr lang="en-US" sz="4000" dirty="0" err="1"/>
              <a:t>e.g</a:t>
            </a:r>
            <a:r>
              <a:rPr lang="en-US" sz="4000" dirty="0"/>
              <a:t>,. airborne radar, snow cat pulled systems).</a:t>
            </a:r>
          </a:p>
          <a:p>
            <a:pPr>
              <a:lnSpc>
                <a:spcPct val="110000"/>
              </a:lnSpc>
            </a:pPr>
            <a:endParaRPr lang="en-US" sz="4000" dirty="0"/>
          </a:p>
          <a:p>
            <a:pPr>
              <a:lnSpc>
                <a:spcPct val="110000"/>
              </a:lnSpc>
            </a:pPr>
            <a:endParaRPr lang="en-US" sz="4000" dirty="0"/>
          </a:p>
          <a:p>
            <a:pPr>
              <a:lnSpc>
                <a:spcPct val="110000"/>
              </a:lnSpc>
            </a:pPr>
            <a:endParaRPr lang="en-US" sz="4000" dirty="0"/>
          </a:p>
          <a:p>
            <a:pPr>
              <a:lnSpc>
                <a:spcPct val="110000"/>
              </a:lnSpc>
            </a:pPr>
            <a:endParaRPr lang="en-US" sz="4000" dirty="0"/>
          </a:p>
          <a:p>
            <a:pPr>
              <a:lnSpc>
                <a:spcPct val="110000"/>
              </a:lnSpc>
            </a:pPr>
            <a:r>
              <a:rPr lang="en-US" sz="4000" dirty="0" err="1"/>
              <a:t>Devevlop</a:t>
            </a:r>
            <a:r>
              <a:rPr lang="en-US" sz="4000" dirty="0"/>
              <a:t> SAR processing techniques for the cheap and lightweight phase sensitive Radio Echo Sounder (</a:t>
            </a:r>
            <a:r>
              <a:rPr lang="en-US" sz="4000" dirty="0" err="1"/>
              <a:t>pRES</a:t>
            </a:r>
            <a:r>
              <a:rPr lang="en-US" sz="4000" dirty="0"/>
              <a:t>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1E3D28-D82F-BAE1-D521-9AAD6E041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47" y="5057181"/>
            <a:ext cx="14017353" cy="668756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4EA3136-B3E1-7B7F-533D-25CA98C671DB}"/>
              </a:ext>
            </a:extLst>
          </p:cNvPr>
          <p:cNvCxnSpPr>
            <a:cxnSpLocks/>
          </p:cNvCxnSpPr>
          <p:nvPr/>
        </p:nvCxnSpPr>
        <p:spPr>
          <a:xfrm>
            <a:off x="22558867" y="9357474"/>
            <a:ext cx="0" cy="1214315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F2B8ECD4-8D41-FC2F-99DD-ACCF96CC8D62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76167286-C24A-CE7C-D56B-31F81B61CFBC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F0EFC940-86DA-6643-1513-8C6B965D3557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BBAD6707-E29A-7C72-A4F6-8A077B6EAF6C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DFC62CE3-9304-E6CC-B632-BA42B10225D2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2" name="Rectangle 21">
            <a:hlinkClick r:id="rId9" action="ppaction://hlinksldjump"/>
            <a:extLst>
              <a:ext uri="{FF2B5EF4-FFF2-40B4-BE49-F238E27FC236}">
                <a16:creationId xmlns:a16="http://schemas.microsoft.com/office/drawing/2014/main" id="{F1D4BD59-A87A-FF13-AFFB-B13892595739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3" name="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1F6BF714-56C8-F553-38B7-88C933EAF8EE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44207A4C-F6A5-04A9-C1CF-F0FE1A0C717F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12" action="ppaction://hlinksldjump"/>
            <a:extLst>
              <a:ext uri="{FF2B5EF4-FFF2-40B4-BE49-F238E27FC236}">
                <a16:creationId xmlns:a16="http://schemas.microsoft.com/office/drawing/2014/main" id="{FF2324E9-E86D-8F6E-90EA-88CFF3597C4C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hlinkClick r:id="rId13" action="ppaction://hlinksldjump"/>
            <a:extLst>
              <a:ext uri="{FF2B5EF4-FFF2-40B4-BE49-F238E27FC236}">
                <a16:creationId xmlns:a16="http://schemas.microsoft.com/office/drawing/2014/main" id="{B585D922-7757-830D-52A1-0CFA67E663C0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1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8" name="Rechteck 3">
            <a:extLst>
              <a:ext uri="{FF2B5EF4-FFF2-40B4-BE49-F238E27FC236}">
                <a16:creationId xmlns:a16="http://schemas.microsoft.com/office/drawing/2014/main" id="{3F495332-F1AE-B5DA-69A0-9EF832903DB8}"/>
              </a:ext>
            </a:extLst>
          </p:cNvPr>
          <p:cNvSpPr/>
          <p:nvPr/>
        </p:nvSpPr>
        <p:spPr>
          <a:xfrm>
            <a:off x="1854393" y="4363050"/>
            <a:ext cx="14785781" cy="890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Conventional SAR processing techniques are based on the idea of increasing signal strength of point reflectors by summing up the power along their reflection hyperbola recorded over consecutive traces.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dirty="0"/>
              <a:t>For closely-spaced, specular reflectors this approach entails several problems: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Reflection hyperbolas may reach across several layers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Sloping layers cause destructive interference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Resulting radargrams are patchy and can be misinterpreted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b="1" dirty="0"/>
              <a:t>→ Need a different approach for SAR processing of internal layers:</a:t>
            </a:r>
            <a:br>
              <a:rPr lang="en-US" sz="4000" b="1" dirty="0"/>
            </a:br>
            <a:r>
              <a:rPr lang="en-US" sz="4000" b="1" dirty="0"/>
              <a:t>     Summation along the layer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FF32CE-73AC-0F73-65A9-EE6CB2B49146}"/>
              </a:ext>
            </a:extLst>
          </p:cNvPr>
          <p:cNvSpPr txBox="1"/>
          <p:nvPr/>
        </p:nvSpPr>
        <p:spPr>
          <a:xfrm>
            <a:off x="19005777" y="2912539"/>
            <a:ext cx="9899423" cy="7506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/>
              <a:t>A reflection hyperbola</a:t>
            </a:r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r>
              <a:rPr lang="en-US" sz="4000" b="1" dirty="0"/>
              <a:t>Radargram after back projection processing</a:t>
            </a:r>
          </a:p>
        </p:txBody>
      </p:sp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C9634229-4F92-6783-6095-73E1E94E2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t="19792" r="4971" b="13190"/>
          <a:stretch/>
        </p:blipFill>
        <p:spPr>
          <a:xfrm>
            <a:off x="17791618" y="10453142"/>
            <a:ext cx="12131866" cy="6463257"/>
          </a:xfrm>
          <a:prstGeom prst="rect">
            <a:avLst/>
          </a:prstGeom>
        </p:spPr>
      </p:pic>
      <p:pic>
        <p:nvPicPr>
          <p:cNvPr id="31" name="Picture 30" descr="Chart, histogram&#10;&#10;Description automatically generated">
            <a:extLst>
              <a:ext uri="{FF2B5EF4-FFF2-40B4-BE49-F238E27FC236}">
                <a16:creationId xmlns:a16="http://schemas.microsoft.com/office/drawing/2014/main" id="{96F0CDED-2E16-2EC5-8D55-EF34F4DF8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377" y="3572866"/>
            <a:ext cx="7461023" cy="5935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529F4D-E91F-B0F1-0162-B33FC915A735}"/>
              </a:ext>
            </a:extLst>
          </p:cNvPr>
          <p:cNvSpPr txBox="1"/>
          <p:nvPr/>
        </p:nvSpPr>
        <p:spPr>
          <a:xfrm>
            <a:off x="1394286" y="1314540"/>
            <a:ext cx="1992331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Motivation</a:t>
            </a:r>
          </a:p>
          <a:p>
            <a:endParaRPr lang="de-DE" sz="5400" b="1" dirty="0"/>
          </a:p>
          <a:p>
            <a:pPr lvl="1"/>
            <a:r>
              <a:rPr lang="de-DE" sz="4400" b="1" dirty="0" err="1"/>
              <a:t>Why</a:t>
            </a:r>
            <a:r>
              <a:rPr lang="de-DE" sz="4400" b="1" dirty="0"/>
              <a:t> do </a:t>
            </a:r>
            <a:r>
              <a:rPr lang="de-DE" sz="4400" b="1" dirty="0" err="1"/>
              <a:t>we</a:t>
            </a:r>
            <a:r>
              <a:rPr lang="de-DE" sz="4400" b="1" dirty="0"/>
              <a:t> </a:t>
            </a:r>
            <a:r>
              <a:rPr lang="de-DE" sz="4400" b="1" dirty="0" err="1"/>
              <a:t>need</a:t>
            </a:r>
            <a:r>
              <a:rPr lang="de-DE" sz="4400" b="1" dirty="0"/>
              <a:t> </a:t>
            </a:r>
            <a:r>
              <a:rPr lang="de-DE" sz="4400" b="1" dirty="0" err="1"/>
              <a:t>layer-optimized</a:t>
            </a:r>
            <a:r>
              <a:rPr lang="de-DE" sz="4400" b="1" dirty="0"/>
              <a:t> SAR </a:t>
            </a:r>
            <a:r>
              <a:rPr lang="de-DE" sz="4400" b="1" dirty="0" err="1"/>
              <a:t>processing</a:t>
            </a:r>
            <a:r>
              <a:rPr lang="de-DE" sz="4400" b="1" dirty="0"/>
              <a:t>?</a:t>
            </a:r>
            <a:endParaRPr lang="LID4096" sz="3600" dirty="0"/>
          </a:p>
        </p:txBody>
      </p:sp>
      <p:sp>
        <p:nvSpPr>
          <p:cNvPr id="16" name="Rectangle 15">
            <a:hlinkClick r:id="rId5" action="ppaction://hlinksldjump"/>
            <a:extLst>
              <a:ext uri="{FF2B5EF4-FFF2-40B4-BE49-F238E27FC236}">
                <a16:creationId xmlns:a16="http://schemas.microsoft.com/office/drawing/2014/main" id="{13CB4E80-D561-5091-93F4-8D536D3B2A20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EED1E4AA-AE28-638E-E89A-3607F252C225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7" action="ppaction://hlinksldjump"/>
            <a:extLst>
              <a:ext uri="{FF2B5EF4-FFF2-40B4-BE49-F238E27FC236}">
                <a16:creationId xmlns:a16="http://schemas.microsoft.com/office/drawing/2014/main" id="{EAF182E7-F3A9-1204-34C8-86C206FDB710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hlinkClick r:id="rId8" action="ppaction://hlinksldjump"/>
            <a:extLst>
              <a:ext uri="{FF2B5EF4-FFF2-40B4-BE49-F238E27FC236}">
                <a16:creationId xmlns:a16="http://schemas.microsoft.com/office/drawing/2014/main" id="{438F8C96-78E2-7E24-CC29-366A046AAF66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E69E7E1F-D100-29FA-B65D-E35E752408D4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1" name="Rectangle 20">
            <a:hlinkClick r:id="rId9" action="ppaction://hlinksldjump"/>
            <a:extLst>
              <a:ext uri="{FF2B5EF4-FFF2-40B4-BE49-F238E27FC236}">
                <a16:creationId xmlns:a16="http://schemas.microsoft.com/office/drawing/2014/main" id="{FEA9B64E-A071-0588-30DD-6A721BDEF77A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684A123D-99C1-8954-21A2-BBA878908015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hlinkClick r:id="rId9" action="ppaction://hlinksldjump"/>
            <a:extLst>
              <a:ext uri="{FF2B5EF4-FFF2-40B4-BE49-F238E27FC236}">
                <a16:creationId xmlns:a16="http://schemas.microsoft.com/office/drawing/2014/main" id="{EFE0E195-6A34-17C5-8A89-A3371A7D3B63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DC03AC86-5433-C7FC-ECC6-630D0D0E958D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12" action="ppaction://hlinksldjump"/>
            <a:extLst>
              <a:ext uri="{FF2B5EF4-FFF2-40B4-BE49-F238E27FC236}">
                <a16:creationId xmlns:a16="http://schemas.microsoft.com/office/drawing/2014/main" id="{413BDC56-270B-1495-9417-82B1E566FA63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0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B8DDBB-3C33-7C9F-B05C-54B5EC5D7C8D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Radar </a:t>
            </a:r>
            <a:r>
              <a:rPr lang="de-DE" sz="5400" b="1" dirty="0" err="1"/>
              <a:t>setup</a:t>
            </a:r>
            <a:endParaRPr lang="LID4096" sz="5400" dirty="0"/>
          </a:p>
        </p:txBody>
      </p:sp>
      <p:pic>
        <p:nvPicPr>
          <p:cNvPr id="3" name="Grafik 4" descr="Ein Bild, das Himmel, Schnee, draußen, Natur enthält.&#10;&#10;Automatisch generierte Beschreibung">
            <a:extLst>
              <a:ext uri="{FF2B5EF4-FFF2-40B4-BE49-F238E27FC236}">
                <a16:creationId xmlns:a16="http://schemas.microsoft.com/office/drawing/2014/main" id="{419F12CD-6579-A383-1056-586E0C74BD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832" y="3055694"/>
            <a:ext cx="15987174" cy="10863506"/>
          </a:xfrm>
          <a:prstGeom prst="rect">
            <a:avLst/>
          </a:prstGeom>
        </p:spPr>
      </p:pic>
      <p:sp>
        <p:nvSpPr>
          <p:cNvPr id="9" name="Rechteck 3">
            <a:extLst>
              <a:ext uri="{FF2B5EF4-FFF2-40B4-BE49-F238E27FC236}">
                <a16:creationId xmlns:a16="http://schemas.microsoft.com/office/drawing/2014/main" id="{76EBE485-9E77-2052-5FCB-6859DFF5A152}"/>
              </a:ext>
            </a:extLst>
          </p:cNvPr>
          <p:cNvSpPr/>
          <p:nvPr/>
        </p:nvSpPr>
        <p:spPr>
          <a:xfrm>
            <a:off x="19083970" y="3240872"/>
            <a:ext cx="11112776" cy="1156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/>
              <a:t>Tx/Rx antennae:</a:t>
            </a:r>
          </a:p>
          <a:p>
            <a:pPr lvl="1">
              <a:lnSpc>
                <a:spcPct val="110000"/>
              </a:lnSpc>
            </a:pPr>
            <a:r>
              <a:rPr lang="en-US" sz="4000" dirty="0"/>
              <a:t>Mounted in tractor inner tubes and fixed with wood/bamboos.</a:t>
            </a:r>
          </a:p>
          <a:p>
            <a:pPr>
              <a:lnSpc>
                <a:spcPct val="110000"/>
              </a:lnSpc>
            </a:pPr>
            <a:endParaRPr lang="en-US" sz="4000" dirty="0"/>
          </a:p>
          <a:p>
            <a:pPr>
              <a:lnSpc>
                <a:spcPct val="110000"/>
              </a:lnSpc>
            </a:pPr>
            <a:r>
              <a:rPr lang="en-US" sz="4000" b="1" dirty="0"/>
              <a:t>GNSS system:</a:t>
            </a:r>
          </a:p>
          <a:p>
            <a:pPr lvl="1">
              <a:lnSpc>
                <a:spcPct val="110000"/>
              </a:lnSpc>
            </a:pPr>
            <a:r>
              <a:rPr lang="en-US" sz="4000" dirty="0"/>
              <a:t>Used in real time kinematic (RTK) mode to correct the signal of the sled antenna and achieve ~5 cm positioning accuracy. </a:t>
            </a:r>
          </a:p>
          <a:p>
            <a:pPr>
              <a:lnSpc>
                <a:spcPct val="110000"/>
              </a:lnSpc>
            </a:pPr>
            <a:endParaRPr lang="en-US" sz="4000" dirty="0"/>
          </a:p>
          <a:p>
            <a:pPr>
              <a:lnSpc>
                <a:spcPct val="110000"/>
              </a:lnSpc>
            </a:pPr>
            <a:r>
              <a:rPr lang="en-US" sz="4000" b="1" dirty="0"/>
              <a:t>Computer &amp; </a:t>
            </a:r>
            <a:r>
              <a:rPr lang="en-US" sz="4000" b="1" dirty="0" err="1"/>
              <a:t>pRES</a:t>
            </a:r>
            <a:r>
              <a:rPr lang="en-US" sz="4000" b="1" dirty="0"/>
              <a:t>:</a:t>
            </a:r>
          </a:p>
          <a:p>
            <a:pPr lvl="1">
              <a:lnSpc>
                <a:spcPct val="110000"/>
              </a:lnSpc>
            </a:pPr>
            <a:r>
              <a:rPr lang="en-US" sz="4000" dirty="0"/>
              <a:t>Receive GPS coordinates, trigger shots and tell user when to move/stop. </a:t>
            </a:r>
          </a:p>
          <a:p>
            <a:pPr lvl="1">
              <a:lnSpc>
                <a:spcPct val="110000"/>
              </a:lnSpc>
            </a:pPr>
            <a:endParaRPr lang="en-US" sz="4000" dirty="0"/>
          </a:p>
          <a:p>
            <a:pPr lvl="1">
              <a:lnSpc>
                <a:spcPct val="110000"/>
              </a:lnSpc>
            </a:pPr>
            <a:r>
              <a:rPr lang="en-US" sz="4000" dirty="0"/>
              <a:t>Because of the 1 s chirp time of the </a:t>
            </a:r>
            <a:r>
              <a:rPr lang="en-US" sz="4000" dirty="0" err="1"/>
              <a:t>pRES</a:t>
            </a:r>
            <a:r>
              <a:rPr lang="en-US" sz="4000" dirty="0"/>
              <a:t>, the data needs to be recorded in Start-Stop mode, making data acquisition slow.</a:t>
            </a:r>
          </a:p>
          <a:p>
            <a:pPr>
              <a:lnSpc>
                <a:spcPct val="110000"/>
              </a:lnSpc>
            </a:pPr>
            <a:endParaRPr lang="en-US" sz="4000" dirty="0"/>
          </a:p>
        </p:txBody>
      </p:sp>
      <p:sp>
        <p:nvSpPr>
          <p:cNvPr id="15" name="TextBox 14">
            <a:hlinkClick r:id="rId4" action="ppaction://hlinksldjump"/>
            <a:extLst>
              <a:ext uri="{FF2B5EF4-FFF2-40B4-BE49-F238E27FC236}">
                <a16:creationId xmlns:a16="http://schemas.microsoft.com/office/drawing/2014/main" id="{D320140D-AC34-DB27-B5EB-FF1ECAC3CB4E}"/>
              </a:ext>
            </a:extLst>
          </p:cNvPr>
          <p:cNvSpPr txBox="1"/>
          <p:nvPr/>
        </p:nvSpPr>
        <p:spPr>
          <a:xfrm>
            <a:off x="19208358" y="14530636"/>
            <a:ext cx="4591442" cy="9790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de-DE" sz="4000" dirty="0" err="1"/>
              <a:t>What</a:t>
            </a:r>
            <a:r>
              <a:rPr lang="de-DE" sz="4000" dirty="0"/>
              <a:t> 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pRES</a:t>
            </a:r>
            <a:r>
              <a:rPr lang="de-DE" sz="4000" dirty="0"/>
              <a:t>?</a:t>
            </a:r>
            <a:endParaRPr lang="LID4096" sz="4000" dirty="0"/>
          </a:p>
        </p:txBody>
      </p:sp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F3BE30BE-E7C1-C2A1-D076-6749FA67220F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54A5ED98-8426-EDDE-70F5-9931BB3111E4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hlinkClick r:id="rId7" action="ppaction://hlinksldjump"/>
            <a:extLst>
              <a:ext uri="{FF2B5EF4-FFF2-40B4-BE49-F238E27FC236}">
                <a16:creationId xmlns:a16="http://schemas.microsoft.com/office/drawing/2014/main" id="{F9DC81AD-009A-33FF-0CD0-8976DA32B68B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D7E094C1-E27F-5C15-0727-3D340C32C0DD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1" name="Rectangle 20">
            <a:hlinkClick r:id="rId9" action="ppaction://hlinksldjump"/>
            <a:extLst>
              <a:ext uri="{FF2B5EF4-FFF2-40B4-BE49-F238E27FC236}">
                <a16:creationId xmlns:a16="http://schemas.microsoft.com/office/drawing/2014/main" id="{CA5977F5-59A0-9E46-4782-D13AB18D6213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2" name="Rectangle 21">
            <a:hlinkClick r:id="rId4" action="ppaction://hlinksldjump"/>
            <a:extLst>
              <a:ext uri="{FF2B5EF4-FFF2-40B4-BE49-F238E27FC236}">
                <a16:creationId xmlns:a16="http://schemas.microsoft.com/office/drawing/2014/main" id="{87686449-D1E3-2E13-B9E6-E4C552E44E66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3" name="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8A4F93DA-89FE-C183-BC47-1A74E56A8DF8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BA81E7A3-A97B-0B43-EE84-D8A1C7EB62AB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12" action="ppaction://hlinksldjump"/>
            <a:extLst>
              <a:ext uri="{FF2B5EF4-FFF2-40B4-BE49-F238E27FC236}">
                <a16:creationId xmlns:a16="http://schemas.microsoft.com/office/drawing/2014/main" id="{EEDB5F8E-23FE-0762-6B2E-15A59A148705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hlinkClick r:id="rId13" action="ppaction://hlinksldjump"/>
            <a:extLst>
              <a:ext uri="{FF2B5EF4-FFF2-40B4-BE49-F238E27FC236}">
                <a16:creationId xmlns:a16="http://schemas.microsoft.com/office/drawing/2014/main" id="{327EE6E0-5C51-CFDE-167F-3BAB6D66D45A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6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hteck 3">
                <a:extLst>
                  <a:ext uri="{FF2B5EF4-FFF2-40B4-BE49-F238E27FC236}">
                    <a16:creationId xmlns:a16="http://schemas.microsoft.com/office/drawing/2014/main" id="{3F495332-F1AE-B5DA-69A0-9EF832903DB8}"/>
                  </a:ext>
                </a:extLst>
              </p:cNvPr>
              <p:cNvSpPr/>
              <p:nvPr/>
            </p:nvSpPr>
            <p:spPr>
              <a:xfrm>
                <a:off x="1854393" y="4363050"/>
                <a:ext cx="12953807" cy="953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sz="4000" dirty="0"/>
                  <a:t>The </a:t>
                </a:r>
                <a:r>
                  <a:rPr lang="en-US" sz="4000" dirty="0" err="1"/>
                  <a:t>pRES</a:t>
                </a:r>
                <a:r>
                  <a:rPr lang="en-US" sz="4000" dirty="0"/>
                  <a:t> is a frequency modulated continuous wave (FMCW) radar with:</a:t>
                </a:r>
              </a:p>
              <a:p>
                <a:pPr>
                  <a:lnSpc>
                    <a:spcPct val="110000"/>
                  </a:lnSpc>
                </a:pPr>
                <a:endParaRPr lang="en-US" sz="4000" dirty="0"/>
              </a:p>
              <a:p>
                <a:pPr>
                  <a:lnSpc>
                    <a:spcPct val="110000"/>
                  </a:lnSpc>
                </a:pPr>
                <a:r>
                  <a:rPr lang="en-US" sz="4000" dirty="0"/>
                  <a:t>Bandwidth </a:t>
                </a:r>
                <a14:m>
                  <m:oMath xmlns:m="http://schemas.openxmlformats.org/officeDocument/2006/math"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4000" dirty="0"/>
                  <a:t>:					</a:t>
                </a:r>
                <a14:m>
                  <m:oMath xmlns:m="http://schemas.openxmlformats.org/officeDocument/2006/math"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200 </m:t>
                    </m:r>
                    <m:r>
                      <m:rPr>
                        <m:nor/>
                      </m:rPr>
                      <a:rPr lang="de-DE" sz="4000" b="0" i="0" smtClean="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10000"/>
                  </a:lnSpc>
                </a:pPr>
                <a:r>
                  <a:rPr lang="en-US" sz="4000" dirty="0"/>
                  <a:t>Center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4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nor/>
                          </m:rPr>
                          <a:rPr lang="de-DE" sz="4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sz="4000" dirty="0"/>
                  <a:t>:		</a:t>
                </a:r>
                <a14:m>
                  <m:oMath xmlns:m="http://schemas.openxmlformats.org/officeDocument/2006/math">
                    <m:r>
                      <a:rPr lang="de-DE" sz="4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sz="4000" i="1">
                        <a:latin typeface="Cambria Math" panose="02040503050406030204" pitchFamily="18" charset="0"/>
                      </a:rPr>
                      <m:t>00 </m:t>
                    </m:r>
                    <m:r>
                      <m:rPr>
                        <m:nor/>
                      </m:rPr>
                      <a:rPr lang="de-DE" sz="4000"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endParaRPr lang="en-US" sz="4000" dirty="0"/>
              </a:p>
              <a:p>
                <a:pPr>
                  <a:lnSpc>
                    <a:spcPct val="110000"/>
                  </a:lnSpc>
                </a:pPr>
                <a:r>
                  <a:rPr lang="en-US" sz="4000" dirty="0"/>
                  <a:t>Chirp time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40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4000" dirty="0"/>
                  <a:t>:						</a:t>
                </a:r>
                <a14:m>
                  <m:oMath xmlns:m="http://schemas.openxmlformats.org/officeDocument/2006/math">
                    <m:r>
                      <a:rPr lang="de-DE" sz="40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sz="4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s</a:t>
                </a:r>
              </a:p>
              <a:p>
                <a:pPr>
                  <a:lnSpc>
                    <a:spcPct val="110000"/>
                  </a:lnSpc>
                </a:pPr>
                <a:endParaRPr lang="en-US" sz="4000" dirty="0"/>
              </a:p>
              <a:p>
                <a:pPr>
                  <a:lnSpc>
                    <a:spcPct val="110000"/>
                  </a:lnSpc>
                </a:pPr>
                <a:r>
                  <a:rPr lang="en-US" sz="4000" dirty="0"/>
                  <a:t>The signal is </a:t>
                </a:r>
                <a:r>
                  <a:rPr lang="en-US" sz="4000" dirty="0" err="1"/>
                  <a:t>deramped</a:t>
                </a:r>
                <a:r>
                  <a:rPr lang="en-US" sz="4000" dirty="0"/>
                  <a:t> by subtracting the recorded from the transmitted signal.</a:t>
                </a:r>
              </a:p>
              <a:p>
                <a:pPr>
                  <a:lnSpc>
                    <a:spcPct val="110000"/>
                  </a:lnSpc>
                </a:pPr>
                <a:endParaRPr lang="en-US" sz="4000" dirty="0"/>
              </a:p>
              <a:p>
                <a:pPr>
                  <a:lnSpc>
                    <a:spcPct val="110000"/>
                  </a:lnSpc>
                </a:pPr>
                <a:r>
                  <a:rPr lang="en-US" sz="4000" dirty="0"/>
                  <a:t>After Fourier transforming the </a:t>
                </a:r>
                <a:r>
                  <a:rPr lang="en-US" sz="4000" dirty="0" err="1"/>
                  <a:t>deramped</a:t>
                </a:r>
                <a:r>
                  <a:rPr lang="en-US" sz="4000" dirty="0"/>
                  <a:t> signal a frequency spectrum is obtained that translates into an amplitude-depth relation.</a:t>
                </a:r>
              </a:p>
              <a:p>
                <a:pPr>
                  <a:lnSpc>
                    <a:spcPct val="110000"/>
                  </a:lnSpc>
                </a:pPr>
                <a:endParaRPr lang="en-US" sz="4000" dirty="0"/>
              </a:p>
            </p:txBody>
          </p:sp>
        </mc:Choice>
        <mc:Fallback xmlns="">
          <p:sp>
            <p:nvSpPr>
              <p:cNvPr id="28" name="Rechteck 3">
                <a:extLst>
                  <a:ext uri="{FF2B5EF4-FFF2-40B4-BE49-F238E27FC236}">
                    <a16:creationId xmlns:a16="http://schemas.microsoft.com/office/drawing/2014/main" id="{3F495332-F1AE-B5DA-69A0-9EF832903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4393" y="4363050"/>
                <a:ext cx="12953807" cy="9537996"/>
              </a:xfrm>
              <a:prstGeom prst="rect">
                <a:avLst/>
              </a:prstGeom>
              <a:blipFill>
                <a:blip r:embed="rId3"/>
                <a:stretch>
                  <a:fillRect l="-1647" t="-831" r="-16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15FF32CE-73AC-0F73-65A9-EE6CB2B49146}"/>
              </a:ext>
            </a:extLst>
          </p:cNvPr>
          <p:cNvSpPr txBox="1"/>
          <p:nvPr/>
        </p:nvSpPr>
        <p:spPr>
          <a:xfrm>
            <a:off x="17678593" y="1599501"/>
            <a:ext cx="14204897" cy="682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/>
              <a:t>A chirp</a:t>
            </a:r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endParaRPr lang="en-US" sz="4000" b="1" dirty="0"/>
          </a:p>
          <a:p>
            <a:pPr>
              <a:lnSpc>
                <a:spcPct val="110000"/>
              </a:lnSpc>
            </a:pPr>
            <a:r>
              <a:rPr lang="en-US" sz="4000" b="1" dirty="0"/>
              <a:t>Recorded signal									After Fourier transform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529F4D-E91F-B0F1-0162-B33FC915A735}"/>
              </a:ext>
            </a:extLst>
          </p:cNvPr>
          <p:cNvSpPr txBox="1"/>
          <p:nvPr/>
        </p:nvSpPr>
        <p:spPr>
          <a:xfrm>
            <a:off x="1394286" y="1314540"/>
            <a:ext cx="19923313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Motivation</a:t>
            </a:r>
          </a:p>
          <a:p>
            <a:endParaRPr lang="de-DE" sz="5400" b="1" dirty="0"/>
          </a:p>
          <a:p>
            <a:pPr lvl="1"/>
            <a:r>
              <a:rPr lang="de-DE" sz="4400" b="1" dirty="0" err="1"/>
              <a:t>What</a:t>
            </a:r>
            <a:r>
              <a:rPr lang="de-DE" sz="4400" b="1" dirty="0"/>
              <a:t> </a:t>
            </a:r>
            <a:r>
              <a:rPr lang="de-DE" sz="4400" b="1" dirty="0" err="1"/>
              <a:t>is</a:t>
            </a:r>
            <a:r>
              <a:rPr lang="de-DE" sz="4400" b="1" dirty="0"/>
              <a:t> </a:t>
            </a:r>
            <a:r>
              <a:rPr lang="de-DE" sz="4400" b="1" dirty="0" err="1"/>
              <a:t>the</a:t>
            </a:r>
            <a:r>
              <a:rPr lang="de-DE" sz="4400" b="1" dirty="0"/>
              <a:t> </a:t>
            </a:r>
            <a:r>
              <a:rPr lang="de-DE" sz="4400" b="1" dirty="0" err="1"/>
              <a:t>pRES</a:t>
            </a:r>
            <a:r>
              <a:rPr lang="de-DE" sz="4400" b="1" dirty="0"/>
              <a:t>?</a:t>
            </a:r>
            <a:endParaRPr lang="LID4096" sz="3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B706B51-BCAC-831F-17D5-03A81D394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106" y="7763966"/>
            <a:ext cx="6999634" cy="93563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EF44AE-80CC-1120-EDF5-EDC6FB531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265" y="9089147"/>
            <a:ext cx="7334692" cy="41347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4B1FC6-628D-5A79-3931-301189E4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106" y="2312256"/>
            <a:ext cx="13639607" cy="5022693"/>
          </a:xfrm>
          <a:prstGeom prst="rect">
            <a:avLst/>
          </a:prstGeom>
        </p:spPr>
      </p:pic>
      <p:sp>
        <p:nvSpPr>
          <p:cNvPr id="34" name="Rectangle 33">
            <a:hlinkClick r:id="rId7" action="ppaction://hlinksldjump"/>
            <a:extLst>
              <a:ext uri="{FF2B5EF4-FFF2-40B4-BE49-F238E27FC236}">
                <a16:creationId xmlns:a16="http://schemas.microsoft.com/office/drawing/2014/main" id="{86F16A27-94E7-DCA3-8B41-5CB7668A360B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hlinkClick r:id="rId8" action="ppaction://hlinksldjump"/>
            <a:extLst>
              <a:ext uri="{FF2B5EF4-FFF2-40B4-BE49-F238E27FC236}">
                <a16:creationId xmlns:a16="http://schemas.microsoft.com/office/drawing/2014/main" id="{CF9CD68B-D6D3-3BB0-EF84-7C96F4CEF74A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9" action="ppaction://hlinksldjump"/>
            <a:extLst>
              <a:ext uri="{FF2B5EF4-FFF2-40B4-BE49-F238E27FC236}">
                <a16:creationId xmlns:a16="http://schemas.microsoft.com/office/drawing/2014/main" id="{5BB397D8-39F1-55AD-21F6-57AD6C732ADC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hlinkClick r:id="rId10" action="ppaction://hlinksldjump"/>
            <a:extLst>
              <a:ext uri="{FF2B5EF4-FFF2-40B4-BE49-F238E27FC236}">
                <a16:creationId xmlns:a16="http://schemas.microsoft.com/office/drawing/2014/main" id="{01147AF1-23F0-6F26-3194-D518406DF7D9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38" name="Rectangle 37">
            <a:hlinkClick r:id="rId11" action="ppaction://hlinksldjump"/>
            <a:extLst>
              <a:ext uri="{FF2B5EF4-FFF2-40B4-BE49-F238E27FC236}">
                <a16:creationId xmlns:a16="http://schemas.microsoft.com/office/drawing/2014/main" id="{C99BA62F-1BC9-FCC4-2278-E78019391BE4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39" name="Rectangle 38">
            <a:hlinkClick r:id="rId12" action="ppaction://hlinksldjump"/>
            <a:extLst>
              <a:ext uri="{FF2B5EF4-FFF2-40B4-BE49-F238E27FC236}">
                <a16:creationId xmlns:a16="http://schemas.microsoft.com/office/drawing/2014/main" id="{00407612-8BB4-7EE0-A62C-0AD6D1820C2D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40" name="Rectangle 39">
            <a:hlinkClick r:id="rId13" action="ppaction://hlinksldjump"/>
            <a:extLst>
              <a:ext uri="{FF2B5EF4-FFF2-40B4-BE49-F238E27FC236}">
                <a16:creationId xmlns:a16="http://schemas.microsoft.com/office/drawing/2014/main" id="{29FC26C9-2524-A396-1798-BEFEA5C9BF2D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41" name="Rectangle 40">
            <a:hlinkClick r:id="rId11" action="ppaction://hlinksldjump"/>
            <a:extLst>
              <a:ext uri="{FF2B5EF4-FFF2-40B4-BE49-F238E27FC236}">
                <a16:creationId xmlns:a16="http://schemas.microsoft.com/office/drawing/2014/main" id="{5B152903-6FD6-03D2-4B7D-A47454270F4A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hlinkClick r:id="rId12" action="ppaction://hlinksldjump"/>
            <a:extLst>
              <a:ext uri="{FF2B5EF4-FFF2-40B4-BE49-F238E27FC236}">
                <a16:creationId xmlns:a16="http://schemas.microsoft.com/office/drawing/2014/main" id="{7BFECF9B-2199-6497-66DF-583F299E1273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43" name="Rectangle 42">
            <a:hlinkClick r:id="rId14" action="ppaction://hlinksldjump"/>
            <a:extLst>
              <a:ext uri="{FF2B5EF4-FFF2-40B4-BE49-F238E27FC236}">
                <a16:creationId xmlns:a16="http://schemas.microsoft.com/office/drawing/2014/main" id="{E8762F4A-3BD1-9F3B-647C-3023DF3701C3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93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Layer </a:t>
            </a:r>
            <a:r>
              <a:rPr lang="de-DE" sz="5400" b="1" dirty="0" err="1"/>
              <a:t>optimized</a:t>
            </a:r>
            <a:r>
              <a:rPr lang="de-DE" sz="5400" b="1" dirty="0"/>
              <a:t> </a:t>
            </a:r>
            <a:r>
              <a:rPr lang="de-DE" sz="5400" b="1" dirty="0" err="1"/>
              <a:t>Synthentic</a:t>
            </a:r>
            <a:r>
              <a:rPr lang="de-DE" sz="5400" b="1" dirty="0"/>
              <a:t> Aperture (</a:t>
            </a:r>
            <a:r>
              <a:rPr lang="de-DE" sz="5400" b="1" dirty="0" err="1"/>
              <a:t>LoSAR</a:t>
            </a:r>
            <a:r>
              <a:rPr lang="de-DE" sz="5400" b="1" dirty="0"/>
              <a:t>) </a:t>
            </a:r>
            <a:r>
              <a:rPr lang="de-DE" sz="5400" b="1" dirty="0" err="1"/>
              <a:t>processing</a:t>
            </a:r>
            <a:endParaRPr lang="LID4096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5DAC48-A2A6-F9BA-DC08-A5135DD44444}"/>
              </a:ext>
            </a:extLst>
          </p:cNvPr>
          <p:cNvSpPr txBox="1"/>
          <p:nvPr/>
        </p:nvSpPr>
        <p:spPr>
          <a:xfrm>
            <a:off x="1377281" y="2956126"/>
            <a:ext cx="19923313" cy="8168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771" b="1" dirty="0" err="1"/>
              <a:t>Idea</a:t>
            </a:r>
            <a:endParaRPr lang="de-DE" sz="4771" b="1" dirty="0"/>
          </a:p>
          <a:p>
            <a:pPr lvl="1"/>
            <a:r>
              <a:rPr lang="de-DE" sz="4400" dirty="0" err="1"/>
              <a:t>Sum</a:t>
            </a:r>
            <a:r>
              <a:rPr lang="de-DE" sz="4400" dirty="0"/>
              <a:t> </a:t>
            </a:r>
            <a:r>
              <a:rPr lang="de-DE" sz="4400" dirty="0" err="1"/>
              <a:t>along</a:t>
            </a:r>
            <a:r>
              <a:rPr lang="de-DE" sz="4400" dirty="0"/>
              <a:t> internal </a:t>
            </a:r>
            <a:r>
              <a:rPr lang="de-DE" sz="4400" dirty="0" err="1"/>
              <a:t>layers</a:t>
            </a:r>
            <a:r>
              <a:rPr lang="de-DE" sz="4400" dirty="0"/>
              <a:t> </a:t>
            </a:r>
            <a:r>
              <a:rPr lang="de-DE" sz="4400" dirty="0" err="1"/>
              <a:t>to</a:t>
            </a:r>
            <a:r>
              <a:rPr lang="de-DE" sz="4400" dirty="0"/>
              <a:t> </a:t>
            </a:r>
            <a:r>
              <a:rPr lang="de-DE" sz="4400" dirty="0" err="1"/>
              <a:t>improve</a:t>
            </a:r>
            <a:r>
              <a:rPr lang="de-DE" sz="4400" dirty="0"/>
              <a:t> </a:t>
            </a:r>
            <a:r>
              <a:rPr lang="de-DE" sz="4400" dirty="0" err="1"/>
              <a:t>their</a:t>
            </a:r>
            <a:r>
              <a:rPr lang="de-DE" sz="4400" dirty="0"/>
              <a:t> </a:t>
            </a:r>
            <a:r>
              <a:rPr lang="de-DE" sz="4400" dirty="0" err="1"/>
              <a:t>signal</a:t>
            </a:r>
            <a:r>
              <a:rPr lang="de-DE" sz="4400" dirty="0"/>
              <a:t> </a:t>
            </a:r>
            <a:r>
              <a:rPr lang="de-DE" sz="4400" dirty="0" err="1"/>
              <a:t>strength</a:t>
            </a:r>
            <a:endParaRPr lang="de-DE" sz="4400" dirty="0"/>
          </a:p>
          <a:p>
            <a:pPr lvl="1"/>
            <a:endParaRPr lang="de-DE" sz="4771" dirty="0"/>
          </a:p>
          <a:p>
            <a:pPr lvl="1"/>
            <a:endParaRPr lang="de-DE" sz="4771" dirty="0"/>
          </a:p>
          <a:p>
            <a:pPr lvl="1"/>
            <a:endParaRPr lang="de-DE" sz="4771" dirty="0"/>
          </a:p>
          <a:p>
            <a:pPr lvl="1"/>
            <a:endParaRPr lang="de-DE" sz="4771" dirty="0"/>
          </a:p>
          <a:p>
            <a:pPr lvl="1"/>
            <a:endParaRPr lang="de-DE" sz="4771" dirty="0"/>
          </a:p>
          <a:p>
            <a:pPr lvl="1"/>
            <a:endParaRPr lang="de-DE" sz="4771" dirty="0"/>
          </a:p>
          <a:p>
            <a:pPr lvl="1"/>
            <a:endParaRPr lang="de-DE" sz="4771" dirty="0"/>
          </a:p>
          <a:p>
            <a:pPr lvl="1"/>
            <a:endParaRPr lang="de-DE" sz="4771" dirty="0"/>
          </a:p>
          <a:p>
            <a:r>
              <a:rPr lang="de-DE" sz="4771" b="1" dirty="0"/>
              <a:t>Workflow</a:t>
            </a:r>
            <a:endParaRPr lang="de-DE" sz="3600" b="1" dirty="0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EFBD5DE-E737-A093-0A14-A10449FD7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79" y="4909873"/>
            <a:ext cx="15534221" cy="4733586"/>
          </a:xfrm>
          <a:prstGeom prst="rect">
            <a:avLst/>
          </a:prstGeom>
        </p:spPr>
      </p:pic>
      <p:sp>
        <p:nvSpPr>
          <p:cNvPr id="15" name="TextBox 14">
            <a:hlinkClick r:id="rId4" action="ppaction://hlinksldjump"/>
            <a:extLst>
              <a:ext uri="{FF2B5EF4-FFF2-40B4-BE49-F238E27FC236}">
                <a16:creationId xmlns:a16="http://schemas.microsoft.com/office/drawing/2014/main" id="{C705C7A4-11E2-0715-AE0D-853241F8586A}"/>
              </a:ext>
            </a:extLst>
          </p:cNvPr>
          <p:cNvSpPr txBox="1"/>
          <p:nvPr/>
        </p:nvSpPr>
        <p:spPr>
          <a:xfrm>
            <a:off x="12621471" y="10821086"/>
            <a:ext cx="3889237" cy="2426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de-DE" sz="3600" dirty="0"/>
              <a:t>Find </a:t>
            </a:r>
            <a:r>
              <a:rPr lang="de-DE" sz="3600" dirty="0" err="1"/>
              <a:t>layer</a:t>
            </a:r>
            <a:r>
              <a:rPr lang="de-DE" sz="3600" dirty="0"/>
              <a:t> </a:t>
            </a:r>
            <a:r>
              <a:rPr lang="de-DE" sz="3600" dirty="0" err="1"/>
              <a:t>slopes</a:t>
            </a:r>
            <a:endParaRPr lang="de-DE" sz="3600" dirty="0"/>
          </a:p>
          <a:p>
            <a:pPr algn="ctr"/>
            <a:r>
              <a:rPr lang="de-DE" sz="3600" dirty="0"/>
              <a:t>in </a:t>
            </a:r>
            <a:r>
              <a:rPr lang="de-DE" sz="3600" dirty="0" err="1"/>
              <a:t>phase</a:t>
            </a:r>
            <a:r>
              <a:rPr lang="de-DE" sz="3600" dirty="0"/>
              <a:t> </a:t>
            </a:r>
            <a:r>
              <a:rPr lang="de-DE" sz="3600" dirty="0" err="1"/>
              <a:t>signal</a:t>
            </a:r>
            <a:endParaRPr lang="LID4096" sz="3600" dirty="0"/>
          </a:p>
        </p:txBody>
      </p:sp>
      <p:sp>
        <p:nvSpPr>
          <p:cNvPr id="16" name="TextBox 15">
            <a:hlinkClick r:id="rId5" action="ppaction://hlinksldjump"/>
            <a:extLst>
              <a:ext uri="{FF2B5EF4-FFF2-40B4-BE49-F238E27FC236}">
                <a16:creationId xmlns:a16="http://schemas.microsoft.com/office/drawing/2014/main" id="{8F00AAB9-DD68-7E0C-4072-6A94DDA00A37}"/>
              </a:ext>
            </a:extLst>
          </p:cNvPr>
          <p:cNvSpPr txBox="1"/>
          <p:nvPr/>
        </p:nvSpPr>
        <p:spPr>
          <a:xfrm>
            <a:off x="12605563" y="14740070"/>
            <a:ext cx="3889237" cy="1764000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de-DE" sz="3600" dirty="0"/>
              <a:t>Filter </a:t>
            </a:r>
            <a:r>
              <a:rPr lang="de-DE" sz="3600" dirty="0" err="1"/>
              <a:t>slopes</a:t>
            </a:r>
            <a:endParaRPr lang="LID4096" sz="3600" dirty="0"/>
          </a:p>
        </p:txBody>
      </p:sp>
      <p:sp>
        <p:nvSpPr>
          <p:cNvPr id="17" name="TextBox 16">
            <a:hlinkClick r:id="rId6" action="ppaction://hlinksldjump"/>
            <a:extLst>
              <a:ext uri="{FF2B5EF4-FFF2-40B4-BE49-F238E27FC236}">
                <a16:creationId xmlns:a16="http://schemas.microsoft.com/office/drawing/2014/main" id="{73EF9362-F211-1387-FCAD-8D76EAF406AA}"/>
              </a:ext>
            </a:extLst>
          </p:cNvPr>
          <p:cNvSpPr txBox="1"/>
          <p:nvPr/>
        </p:nvSpPr>
        <p:spPr>
          <a:xfrm>
            <a:off x="18921875" y="11022113"/>
            <a:ext cx="3889237" cy="20255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de-DE" sz="3600" dirty="0" err="1"/>
              <a:t>Coherent</a:t>
            </a:r>
            <a:endParaRPr lang="de-DE" sz="3600" dirty="0"/>
          </a:p>
          <a:p>
            <a:pPr algn="ctr"/>
            <a:r>
              <a:rPr lang="de-DE" sz="3600" dirty="0" err="1"/>
              <a:t>summation</a:t>
            </a:r>
            <a:r>
              <a:rPr lang="de-DE" sz="3600" dirty="0"/>
              <a:t> </a:t>
            </a:r>
            <a:r>
              <a:rPr lang="de-DE" sz="3600" dirty="0" err="1"/>
              <a:t>along</a:t>
            </a:r>
            <a:r>
              <a:rPr lang="de-DE" sz="3600" dirty="0"/>
              <a:t> </a:t>
            </a:r>
            <a:r>
              <a:rPr lang="de-DE" sz="3600" dirty="0" err="1"/>
              <a:t>slope</a:t>
            </a:r>
            <a:r>
              <a:rPr lang="de-DE" sz="3600" dirty="0"/>
              <a:t> </a:t>
            </a:r>
            <a:r>
              <a:rPr lang="de-DE" sz="3600" dirty="0" err="1"/>
              <a:t>line</a:t>
            </a:r>
            <a:endParaRPr lang="LID4096" sz="36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CC5090-CB91-8938-4A5B-B70B1526684D}"/>
              </a:ext>
            </a:extLst>
          </p:cNvPr>
          <p:cNvCxnSpPr>
            <a:cxnSpLocks/>
          </p:cNvCxnSpPr>
          <p:nvPr/>
        </p:nvCxnSpPr>
        <p:spPr>
          <a:xfrm>
            <a:off x="10504267" y="12028686"/>
            <a:ext cx="172174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B8D289-5E1D-8274-A4C4-426BA1C62808}"/>
              </a:ext>
            </a:extLst>
          </p:cNvPr>
          <p:cNvCxnSpPr>
            <a:cxnSpLocks/>
          </p:cNvCxnSpPr>
          <p:nvPr/>
        </p:nvCxnSpPr>
        <p:spPr>
          <a:xfrm>
            <a:off x="16821487" y="12034868"/>
            <a:ext cx="172174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41A4C1-3D52-1403-4342-6E5F932746A1}"/>
              </a:ext>
            </a:extLst>
          </p:cNvPr>
          <p:cNvCxnSpPr>
            <a:cxnSpLocks/>
          </p:cNvCxnSpPr>
          <p:nvPr/>
        </p:nvCxnSpPr>
        <p:spPr>
          <a:xfrm>
            <a:off x="14550182" y="13391845"/>
            <a:ext cx="0" cy="1041616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AF8314B-BE3D-9C70-A83B-CBD0C087315D}"/>
              </a:ext>
            </a:extLst>
          </p:cNvPr>
          <p:cNvCxnSpPr>
            <a:cxnSpLocks/>
          </p:cNvCxnSpPr>
          <p:nvPr/>
        </p:nvCxnSpPr>
        <p:spPr>
          <a:xfrm flipV="1">
            <a:off x="16821487" y="13391845"/>
            <a:ext cx="1721742" cy="1011603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hlinkClick r:id="rId7" action="ppaction://hlinksldjump"/>
            <a:extLst>
              <a:ext uri="{FF2B5EF4-FFF2-40B4-BE49-F238E27FC236}">
                <a16:creationId xmlns:a16="http://schemas.microsoft.com/office/drawing/2014/main" id="{FC009422-3090-567C-BDC9-DF89A557557C}"/>
              </a:ext>
            </a:extLst>
          </p:cNvPr>
          <p:cNvSpPr txBox="1"/>
          <p:nvPr/>
        </p:nvSpPr>
        <p:spPr>
          <a:xfrm>
            <a:off x="6288346" y="14740070"/>
            <a:ext cx="3889237" cy="1763599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de-DE" sz="3600" dirty="0"/>
              <a:t>Shape </a:t>
            </a:r>
            <a:r>
              <a:rPr lang="de-DE" sz="3600" dirty="0" err="1"/>
              <a:t>matching</a:t>
            </a:r>
            <a:endParaRPr lang="LID4096" sz="3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996037-4C63-FA08-E53D-C234ADBD1144}"/>
              </a:ext>
            </a:extLst>
          </p:cNvPr>
          <p:cNvCxnSpPr>
            <a:cxnSpLocks/>
          </p:cNvCxnSpPr>
          <p:nvPr/>
        </p:nvCxnSpPr>
        <p:spPr>
          <a:xfrm>
            <a:off x="8232963" y="13020435"/>
            <a:ext cx="0" cy="1401604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8633D6-DE8E-D850-79B0-0C943E41181D}"/>
              </a:ext>
            </a:extLst>
          </p:cNvPr>
          <p:cNvCxnSpPr>
            <a:cxnSpLocks/>
          </p:cNvCxnSpPr>
          <p:nvPr/>
        </p:nvCxnSpPr>
        <p:spPr>
          <a:xfrm flipV="1">
            <a:off x="10504269" y="13380423"/>
            <a:ext cx="1721742" cy="1011603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hlinkClick r:id="rId8" action="ppaction://hlinksldjump"/>
            <a:extLst>
              <a:ext uri="{FF2B5EF4-FFF2-40B4-BE49-F238E27FC236}">
                <a16:creationId xmlns:a16="http://schemas.microsoft.com/office/drawing/2014/main" id="{886E98D3-03CF-2A47-B68B-7BAACDC36A67}"/>
              </a:ext>
            </a:extLst>
          </p:cNvPr>
          <p:cNvSpPr txBox="1"/>
          <p:nvPr/>
        </p:nvSpPr>
        <p:spPr>
          <a:xfrm>
            <a:off x="6288344" y="11106671"/>
            <a:ext cx="3889237" cy="176359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180000" tIns="180000" rIns="180000" bIns="180000" rtlCol="0" anchor="ctr">
            <a:spAutoFit/>
          </a:bodyPr>
          <a:lstStyle/>
          <a:p>
            <a:pPr algn="ctr"/>
            <a:r>
              <a:rPr lang="de-DE" sz="3600" dirty="0"/>
              <a:t>Phase </a:t>
            </a:r>
            <a:r>
              <a:rPr lang="de-DE" sz="3600" dirty="0" err="1"/>
              <a:t>correction</a:t>
            </a:r>
            <a:endParaRPr lang="de-DE" sz="36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DA3C2A-83C7-E8F0-6530-A88C92164815}"/>
              </a:ext>
            </a:extLst>
          </p:cNvPr>
          <p:cNvCxnSpPr>
            <a:cxnSpLocks/>
          </p:cNvCxnSpPr>
          <p:nvPr/>
        </p:nvCxnSpPr>
        <p:spPr>
          <a:xfrm>
            <a:off x="4160412" y="11988470"/>
            <a:ext cx="172174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hlinkClick r:id="rId9" action="ppaction://hlinksldjump"/>
            <a:extLst>
              <a:ext uri="{FF2B5EF4-FFF2-40B4-BE49-F238E27FC236}">
                <a16:creationId xmlns:a16="http://schemas.microsoft.com/office/drawing/2014/main" id="{913859EB-7FED-511B-02EF-B0A20969608F}"/>
              </a:ext>
            </a:extLst>
          </p:cNvPr>
          <p:cNvSpPr txBox="1"/>
          <p:nvPr/>
        </p:nvSpPr>
        <p:spPr>
          <a:xfrm>
            <a:off x="25089442" y="11388305"/>
            <a:ext cx="4813735" cy="12003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e-DE" sz="3600" dirty="0" err="1"/>
              <a:t>LoSAR</a:t>
            </a:r>
            <a:r>
              <a:rPr lang="de-DE" sz="3600" dirty="0"/>
              <a:t> </a:t>
            </a:r>
            <a:r>
              <a:rPr lang="de-DE" sz="3600" dirty="0" err="1"/>
              <a:t>processed</a:t>
            </a:r>
            <a:r>
              <a:rPr lang="de-DE" sz="3600" dirty="0"/>
              <a:t> radargram</a:t>
            </a:r>
            <a:endParaRPr lang="LID4096" sz="36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FDE11F4-B809-8013-C0A0-A250972093F4}"/>
              </a:ext>
            </a:extLst>
          </p:cNvPr>
          <p:cNvCxnSpPr>
            <a:cxnSpLocks/>
          </p:cNvCxnSpPr>
          <p:nvPr/>
        </p:nvCxnSpPr>
        <p:spPr>
          <a:xfrm>
            <a:off x="23121891" y="11988470"/>
            <a:ext cx="172174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FE8A8B1-354F-19BD-4517-CC704A127E91}"/>
              </a:ext>
            </a:extLst>
          </p:cNvPr>
          <p:cNvSpPr txBox="1"/>
          <p:nvPr/>
        </p:nvSpPr>
        <p:spPr>
          <a:xfrm>
            <a:off x="893412" y="11665304"/>
            <a:ext cx="3144096" cy="646331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r"/>
            <a:r>
              <a:rPr lang="de-DE" sz="3600" dirty="0" err="1"/>
              <a:t>pRES</a:t>
            </a:r>
            <a:r>
              <a:rPr lang="de-DE" sz="3600" dirty="0"/>
              <a:t> </a:t>
            </a:r>
            <a:r>
              <a:rPr lang="de-DE" sz="3600" dirty="0" err="1"/>
              <a:t>data</a:t>
            </a:r>
            <a:endParaRPr lang="LID4096" sz="3600" dirty="0"/>
          </a:p>
        </p:txBody>
      </p:sp>
      <p:sp>
        <p:nvSpPr>
          <p:cNvPr id="29" name="Rectangle 28">
            <a:hlinkClick r:id="rId10" action="ppaction://hlinksldjump"/>
            <a:extLst>
              <a:ext uri="{FF2B5EF4-FFF2-40B4-BE49-F238E27FC236}">
                <a16:creationId xmlns:a16="http://schemas.microsoft.com/office/drawing/2014/main" id="{1AF8B1AC-C3D0-A988-080A-20BA89EFC118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hlinkClick r:id="rId11" action="ppaction://hlinksldjump"/>
            <a:extLst>
              <a:ext uri="{FF2B5EF4-FFF2-40B4-BE49-F238E27FC236}">
                <a16:creationId xmlns:a16="http://schemas.microsoft.com/office/drawing/2014/main" id="{324DEC32-2CE6-241E-0C91-C854F1A49986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hlinkClick r:id="rId12" action="ppaction://hlinksldjump"/>
            <a:extLst>
              <a:ext uri="{FF2B5EF4-FFF2-40B4-BE49-F238E27FC236}">
                <a16:creationId xmlns:a16="http://schemas.microsoft.com/office/drawing/2014/main" id="{241B56C9-CCA5-49C0-655C-17063413D967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hlinkClick r:id="rId13" action="ppaction://hlinksldjump"/>
            <a:extLst>
              <a:ext uri="{FF2B5EF4-FFF2-40B4-BE49-F238E27FC236}">
                <a16:creationId xmlns:a16="http://schemas.microsoft.com/office/drawing/2014/main" id="{D49894DB-1FD6-4664-DA67-DDA67B1BF824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33" name="Rectangle 32">
            <a:hlinkClick r:id="rId14" action="ppaction://hlinksldjump"/>
            <a:extLst>
              <a:ext uri="{FF2B5EF4-FFF2-40B4-BE49-F238E27FC236}">
                <a16:creationId xmlns:a16="http://schemas.microsoft.com/office/drawing/2014/main" id="{0CE893F1-D7A9-B031-ADFB-E0EC8C3AF15D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34" name="Rectangle 33">
            <a:hlinkClick r:id="rId8" action="ppaction://hlinksldjump"/>
            <a:extLst>
              <a:ext uri="{FF2B5EF4-FFF2-40B4-BE49-F238E27FC236}">
                <a16:creationId xmlns:a16="http://schemas.microsoft.com/office/drawing/2014/main" id="{6350B9B2-8804-DBB9-8F4E-CB22C78C3516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35" name="Rectangle 34">
            <a:hlinkClick r:id="rId9" action="ppaction://hlinksldjump"/>
            <a:extLst>
              <a:ext uri="{FF2B5EF4-FFF2-40B4-BE49-F238E27FC236}">
                <a16:creationId xmlns:a16="http://schemas.microsoft.com/office/drawing/2014/main" id="{8813E855-FFC5-BFB3-7BC6-39D8F80FDFEC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hlinkClick r:id="rId15" action="ppaction://hlinksldjump"/>
            <a:extLst>
              <a:ext uri="{FF2B5EF4-FFF2-40B4-BE49-F238E27FC236}">
                <a16:creationId xmlns:a16="http://schemas.microsoft.com/office/drawing/2014/main" id="{4307C9DA-B2A3-A9BF-8F4B-37ECEEED7555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7" name="Rectangle 36">
            <a:hlinkClick r:id="rId16" action="ppaction://hlinksldjump"/>
            <a:extLst>
              <a:ext uri="{FF2B5EF4-FFF2-40B4-BE49-F238E27FC236}">
                <a16:creationId xmlns:a16="http://schemas.microsoft.com/office/drawing/2014/main" id="{9D6BD1F6-BF32-C6C7-8529-83E73F119341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38" name="Rectangle 37">
            <a:hlinkClick r:id="rId17" action="ppaction://hlinksldjump"/>
            <a:extLst>
              <a:ext uri="{FF2B5EF4-FFF2-40B4-BE49-F238E27FC236}">
                <a16:creationId xmlns:a16="http://schemas.microsoft.com/office/drawing/2014/main" id="{75C19573-88D3-288B-7164-C667214FDA43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Phase </a:t>
            </a:r>
            <a:r>
              <a:rPr lang="de-DE" sz="5400" b="1" dirty="0" err="1"/>
              <a:t>correction</a:t>
            </a:r>
            <a:endParaRPr lang="LID4096" sz="5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A1DE88-B6B0-4702-F512-7A533765E432}"/>
              </a:ext>
            </a:extLst>
          </p:cNvPr>
          <p:cNvSpPr txBox="1"/>
          <p:nvPr/>
        </p:nvSpPr>
        <p:spPr>
          <a:xfrm>
            <a:off x="1394286" y="10877538"/>
            <a:ext cx="14607714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Compared to the power signal, the phase is very coherent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dirty="0"/>
              <a:t>But the raw phase is difficult to interpret. Only after performing a phase correction, as explained by </a:t>
            </a:r>
            <a:r>
              <a:rPr lang="en-US" sz="4000" dirty="0">
                <a:hlinkClick r:id="rId3" action="ppaction://hlinksldjump"/>
              </a:rPr>
              <a:t>Brennan et al. (2013)</a:t>
            </a:r>
            <a:r>
              <a:rPr lang="en-US" sz="4000" dirty="0"/>
              <a:t>, the phase response aligns with the layer slopes.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23CC74A9-3B13-ACFF-3F16-65DD2FC66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78" y="3004152"/>
            <a:ext cx="20785523" cy="6078888"/>
          </a:xfrm>
          <a:prstGeom prst="rect">
            <a:avLst/>
          </a:prstGeom>
        </p:spPr>
      </p:pic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B19A842C-467F-2E62-803D-65C7B21E85A9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73453668-434A-D6AA-D5F8-29565CAE45E3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7" action="ppaction://hlinksldjump"/>
            <a:extLst>
              <a:ext uri="{FF2B5EF4-FFF2-40B4-BE49-F238E27FC236}">
                <a16:creationId xmlns:a16="http://schemas.microsoft.com/office/drawing/2014/main" id="{9B0901F5-720B-4A47-CC7F-50AED10BA6E6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1219310B-4FDA-6E39-5F6C-E59F7BB722E7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19" name="Rectangle 18">
            <a:hlinkClick r:id="rId9" action="ppaction://hlinksldjump"/>
            <a:extLst>
              <a:ext uri="{FF2B5EF4-FFF2-40B4-BE49-F238E27FC236}">
                <a16:creationId xmlns:a16="http://schemas.microsoft.com/office/drawing/2014/main" id="{77ABC34B-717C-C5D0-1BB5-F4782F05CB5B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0" name="Rectangle 19">
            <a:hlinkClick r:id="rId10" action="ppaction://hlinksldjump"/>
            <a:extLst>
              <a:ext uri="{FF2B5EF4-FFF2-40B4-BE49-F238E27FC236}">
                <a16:creationId xmlns:a16="http://schemas.microsoft.com/office/drawing/2014/main" id="{DBC273B4-C1DF-50BF-84D8-C59567C5E746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1" name="Rectangle 20">
            <a:hlinkClick r:id="rId11" action="ppaction://hlinksldjump"/>
            <a:extLst>
              <a:ext uri="{FF2B5EF4-FFF2-40B4-BE49-F238E27FC236}">
                <a16:creationId xmlns:a16="http://schemas.microsoft.com/office/drawing/2014/main" id="{5CCE5BEB-B625-3A0F-2CE4-DE80A7A04867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hlinkClick r:id="rId12" action="ppaction://hlinksldjump"/>
            <a:extLst>
              <a:ext uri="{FF2B5EF4-FFF2-40B4-BE49-F238E27FC236}">
                <a16:creationId xmlns:a16="http://schemas.microsoft.com/office/drawing/2014/main" id="{123B975B-BD58-2023-20D6-A7F05BA56613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hlinkClick r:id="rId9" action="ppaction://hlinksldjump"/>
            <a:extLst>
              <a:ext uri="{FF2B5EF4-FFF2-40B4-BE49-F238E27FC236}">
                <a16:creationId xmlns:a16="http://schemas.microsoft.com/office/drawing/2014/main" id="{350FA799-E34C-EF0F-F5CC-990A6AC1558F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hlinkClick r:id="rId13" action="ppaction://hlinksldjump"/>
            <a:extLst>
              <a:ext uri="{FF2B5EF4-FFF2-40B4-BE49-F238E27FC236}">
                <a16:creationId xmlns:a16="http://schemas.microsoft.com/office/drawing/2014/main" id="{8717F5CB-0EAA-F214-AF8E-9B5F27D172DE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9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BBBF85C9-1C59-0474-2973-E2064546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6746" y="15636196"/>
            <a:ext cx="3083604" cy="3083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454AD-2A1B-C3FB-C189-325B0F5398D2}"/>
              </a:ext>
            </a:extLst>
          </p:cNvPr>
          <p:cNvSpPr txBox="1"/>
          <p:nvPr/>
        </p:nvSpPr>
        <p:spPr>
          <a:xfrm>
            <a:off x="1394286" y="1314540"/>
            <a:ext cx="199233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/>
              <a:t>Shape </a:t>
            </a:r>
            <a:r>
              <a:rPr lang="de-DE" sz="5400" b="1" dirty="0" err="1"/>
              <a:t>matching</a:t>
            </a:r>
            <a:endParaRPr lang="LID4096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C8AF8-7BCF-8151-4DBF-147683360CC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77" y="10361742"/>
            <a:ext cx="10855024" cy="68686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8D51DE-9E99-B9A7-A45C-0DEAA9FE6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9" y="9974644"/>
            <a:ext cx="16273126" cy="4874567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B26D9087-4DDB-5838-B0EB-0550FAB81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177" y="2493968"/>
            <a:ext cx="10783666" cy="68234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D5DB9A-A346-F46C-D530-06A261C6C686}"/>
              </a:ext>
            </a:extLst>
          </p:cNvPr>
          <p:cNvSpPr txBox="1"/>
          <p:nvPr/>
        </p:nvSpPr>
        <p:spPr>
          <a:xfrm>
            <a:off x="19310543" y="1632219"/>
            <a:ext cx="7689657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 err="1"/>
              <a:t>Before</a:t>
            </a:r>
            <a:r>
              <a:rPr lang="de-DE" sz="4000" b="1" dirty="0"/>
              <a:t>: Raw </a:t>
            </a:r>
            <a:r>
              <a:rPr lang="de-DE" sz="4000" b="1" dirty="0" err="1"/>
              <a:t>radar</a:t>
            </a:r>
            <a:r>
              <a:rPr lang="de-DE" sz="4000" b="1" dirty="0"/>
              <a:t> </a:t>
            </a:r>
            <a:r>
              <a:rPr lang="de-DE" sz="4000" b="1" dirty="0" err="1"/>
              <a:t>data</a:t>
            </a:r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endParaRPr lang="de-DE" sz="4000" b="1" dirty="0"/>
          </a:p>
          <a:p>
            <a:r>
              <a:rPr lang="de-DE" sz="4000" b="1" dirty="0"/>
              <a:t>After: Shape </a:t>
            </a:r>
            <a:r>
              <a:rPr lang="de-DE" sz="4000" b="1" dirty="0" err="1"/>
              <a:t>matched</a:t>
            </a:r>
            <a:r>
              <a:rPr lang="de-DE" sz="4000" b="1" dirty="0"/>
              <a:t> </a:t>
            </a:r>
            <a:r>
              <a:rPr lang="de-DE" sz="4000" b="1" dirty="0" err="1"/>
              <a:t>radar</a:t>
            </a:r>
            <a:r>
              <a:rPr lang="de-DE" sz="4000" b="1" dirty="0"/>
              <a:t> </a:t>
            </a:r>
            <a:r>
              <a:rPr lang="de-DE" sz="4000" b="1" dirty="0" err="1"/>
              <a:t>data</a:t>
            </a:r>
            <a:endParaRPr lang="de-DE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7B714-BA51-7E67-49E0-D96020299232}"/>
              </a:ext>
            </a:extLst>
          </p:cNvPr>
          <p:cNvSpPr txBox="1"/>
          <p:nvPr/>
        </p:nvSpPr>
        <p:spPr>
          <a:xfrm>
            <a:off x="2105485" y="3757828"/>
            <a:ext cx="14534689" cy="447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/>
              <a:t>Convolute input data with a reference reflector to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Increase strength of good reflections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Suppress non-reflector type signals/noise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/>
              <a:t>Relatively increase the strength of weak reflectors</a:t>
            </a:r>
          </a:p>
          <a:p>
            <a:pPr>
              <a:lnSpc>
                <a:spcPct val="120000"/>
              </a:lnSpc>
            </a:pPr>
            <a:endParaRPr lang="en-US" sz="4000" dirty="0"/>
          </a:p>
          <a:p>
            <a:pPr>
              <a:lnSpc>
                <a:spcPct val="120000"/>
              </a:lnSpc>
            </a:pPr>
            <a:r>
              <a:rPr lang="en-US" sz="4000" dirty="0"/>
              <a:t>Method following </a:t>
            </a:r>
            <a:r>
              <a:rPr lang="en-US" sz="4000" dirty="0">
                <a:hlinkClick r:id="rId6" action="ppaction://hlinksldjump"/>
              </a:rPr>
              <a:t>Rahman et al. (2014)</a:t>
            </a:r>
            <a:endParaRPr lang="en-US" sz="4000" dirty="0"/>
          </a:p>
        </p:txBody>
      </p:sp>
      <p:sp>
        <p:nvSpPr>
          <p:cNvPr id="17" name="Rectangle 16">
            <a:hlinkClick r:id="rId7" action="ppaction://hlinksldjump"/>
            <a:extLst>
              <a:ext uri="{FF2B5EF4-FFF2-40B4-BE49-F238E27FC236}">
                <a16:creationId xmlns:a16="http://schemas.microsoft.com/office/drawing/2014/main" id="{E1171C18-4B03-376C-6378-0B7C9038A2BA}"/>
              </a:ext>
            </a:extLst>
          </p:cNvPr>
          <p:cNvSpPr/>
          <p:nvPr/>
        </p:nvSpPr>
        <p:spPr>
          <a:xfrm>
            <a:off x="25363371" y="17642796"/>
            <a:ext cx="292902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Take </a:t>
            </a:r>
            <a:r>
              <a:rPr lang="de-DE" sz="4000" dirty="0" err="1">
                <a:solidFill>
                  <a:schemeClr val="tx1"/>
                </a:solidFill>
              </a:rPr>
              <a:t>home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71D6E884-0036-A332-1F7B-0A65E9B154BC}"/>
              </a:ext>
            </a:extLst>
          </p:cNvPr>
          <p:cNvSpPr/>
          <p:nvPr/>
        </p:nvSpPr>
        <p:spPr>
          <a:xfrm>
            <a:off x="6672754" y="17642796"/>
            <a:ext cx="308360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Study </a:t>
            </a:r>
            <a:r>
              <a:rPr lang="de-DE" sz="4000" dirty="0" err="1">
                <a:solidFill>
                  <a:schemeClr val="tx1"/>
                </a:solidFill>
              </a:rPr>
              <a:t>site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hlinkClick r:id="rId9" action="ppaction://hlinksldjump"/>
            <a:extLst>
              <a:ext uri="{FF2B5EF4-FFF2-40B4-BE49-F238E27FC236}">
                <a16:creationId xmlns:a16="http://schemas.microsoft.com/office/drawing/2014/main" id="{16760F97-700E-703B-1A44-883179FF5282}"/>
              </a:ext>
            </a:extLst>
          </p:cNvPr>
          <p:cNvSpPr/>
          <p:nvPr/>
        </p:nvSpPr>
        <p:spPr>
          <a:xfrm>
            <a:off x="1839379" y="17642796"/>
            <a:ext cx="483337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Scientific </a:t>
            </a:r>
            <a:r>
              <a:rPr lang="de-DE" sz="4000" dirty="0" err="1">
                <a:solidFill>
                  <a:schemeClr val="tx1"/>
                </a:solidFill>
              </a:rPr>
              <a:t>question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3FEAC80D-F126-41DA-8475-EBCABA17C9CC}"/>
              </a:ext>
            </a:extLst>
          </p:cNvPr>
          <p:cNvSpPr/>
          <p:nvPr/>
        </p:nvSpPr>
        <p:spPr>
          <a:xfrm>
            <a:off x="9756360" y="17642796"/>
            <a:ext cx="3199166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23" name="Rectangle 22">
            <a:hlinkClick r:id="rId11" action="ppaction://hlinksldjump"/>
            <a:extLst>
              <a:ext uri="{FF2B5EF4-FFF2-40B4-BE49-F238E27FC236}">
                <a16:creationId xmlns:a16="http://schemas.microsoft.com/office/drawing/2014/main" id="{044B456E-12A7-544C-97B1-BC617F3E7714}"/>
              </a:ext>
            </a:extLst>
          </p:cNvPr>
          <p:cNvSpPr/>
          <p:nvPr/>
        </p:nvSpPr>
        <p:spPr>
          <a:xfrm>
            <a:off x="0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4" name="Rectangle 23">
            <a:hlinkClick r:id="rId12" action="ppaction://hlinksldjump"/>
            <a:extLst>
              <a:ext uri="{FF2B5EF4-FFF2-40B4-BE49-F238E27FC236}">
                <a16:creationId xmlns:a16="http://schemas.microsoft.com/office/drawing/2014/main" id="{C234728E-71FF-732E-29CE-08A3EE5A6168}"/>
              </a:ext>
            </a:extLst>
          </p:cNvPr>
          <p:cNvSpPr/>
          <p:nvPr/>
        </p:nvSpPr>
        <p:spPr>
          <a:xfrm>
            <a:off x="28292397" y="17642796"/>
            <a:ext cx="1839379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25" name="Rectangle 24">
            <a:hlinkClick r:id="rId13" action="ppaction://hlinksldjump"/>
            <a:extLst>
              <a:ext uri="{FF2B5EF4-FFF2-40B4-BE49-F238E27FC236}">
                <a16:creationId xmlns:a16="http://schemas.microsoft.com/office/drawing/2014/main" id="{5689D2CF-8099-0CE6-6025-A3A9463576DB}"/>
              </a:ext>
            </a:extLst>
          </p:cNvPr>
          <p:cNvSpPr/>
          <p:nvPr/>
        </p:nvSpPr>
        <p:spPr>
          <a:xfrm>
            <a:off x="20529996" y="17642796"/>
            <a:ext cx="217573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Results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hlinkClick r:id="rId14" action="ppaction://hlinksldjump"/>
            <a:extLst>
              <a:ext uri="{FF2B5EF4-FFF2-40B4-BE49-F238E27FC236}">
                <a16:creationId xmlns:a16="http://schemas.microsoft.com/office/drawing/2014/main" id="{9EB6C119-F1BA-CF35-9F53-B372BCCE04E2}"/>
              </a:ext>
            </a:extLst>
          </p:cNvPr>
          <p:cNvSpPr/>
          <p:nvPr/>
        </p:nvSpPr>
        <p:spPr>
          <a:xfrm>
            <a:off x="12955526" y="17642796"/>
            <a:ext cx="3363635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>
                <a:solidFill>
                  <a:schemeClr val="tx1"/>
                </a:solidFill>
              </a:rPr>
              <a:t>Radar </a:t>
            </a:r>
            <a:r>
              <a:rPr lang="de-DE" sz="4000" dirty="0" err="1">
                <a:solidFill>
                  <a:schemeClr val="tx1"/>
                </a:solidFill>
              </a:rPr>
              <a:t>setup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hlinkClick r:id="rId15" action="ppaction://hlinksldjump"/>
            <a:extLst>
              <a:ext uri="{FF2B5EF4-FFF2-40B4-BE49-F238E27FC236}">
                <a16:creationId xmlns:a16="http://schemas.microsoft.com/office/drawing/2014/main" id="{D28907FD-6385-A28D-102D-01CB6547DAED}"/>
              </a:ext>
            </a:extLst>
          </p:cNvPr>
          <p:cNvSpPr/>
          <p:nvPr/>
        </p:nvSpPr>
        <p:spPr>
          <a:xfrm>
            <a:off x="16319161" y="17642796"/>
            <a:ext cx="4231178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LoSAR</a:t>
            </a:r>
            <a:r>
              <a:rPr lang="de-DE" sz="4000" dirty="0">
                <a:solidFill>
                  <a:schemeClr val="tx1"/>
                </a:solidFill>
              </a:rPr>
              <a:t> </a:t>
            </a:r>
            <a:r>
              <a:rPr lang="de-DE" sz="4000" dirty="0" err="1">
                <a:solidFill>
                  <a:schemeClr val="tx1"/>
                </a:solidFill>
              </a:rPr>
              <a:t>processing</a:t>
            </a:r>
            <a:endParaRPr lang="de-DE" sz="40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hlinkClick r:id="rId16" action="ppaction://hlinksldjump"/>
            <a:extLst>
              <a:ext uri="{FF2B5EF4-FFF2-40B4-BE49-F238E27FC236}">
                <a16:creationId xmlns:a16="http://schemas.microsoft.com/office/drawing/2014/main" id="{19A35579-72C4-C4BF-5F8D-E1E4E489E632}"/>
              </a:ext>
            </a:extLst>
          </p:cNvPr>
          <p:cNvSpPr/>
          <p:nvPr/>
        </p:nvSpPr>
        <p:spPr>
          <a:xfrm>
            <a:off x="22705734" y="17642796"/>
            <a:ext cx="2661673" cy="10770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>
              <a:lnSpc>
                <a:spcPct val="130000"/>
              </a:lnSpc>
            </a:pPr>
            <a:r>
              <a:rPr lang="de-DE" sz="4000" dirty="0" err="1">
                <a:solidFill>
                  <a:schemeClr val="tx1"/>
                </a:solidFill>
              </a:rPr>
              <a:t>Discussion</a:t>
            </a:r>
            <a:endParaRPr lang="de-DE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4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6906</TotalTime>
  <Words>1667</Words>
  <Application>Microsoft Office PowerPoint</Application>
  <PresentationFormat>Custom</PresentationFormat>
  <Paragraphs>418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Falk Oraschewski</dc:creator>
  <cp:lastModifiedBy>Falk Oraschewski</cp:lastModifiedBy>
  <cp:revision>182</cp:revision>
  <dcterms:created xsi:type="dcterms:W3CDTF">2021-04-20T13:55:50Z</dcterms:created>
  <dcterms:modified xsi:type="dcterms:W3CDTF">2023-04-27T10:27:57Z</dcterms:modified>
</cp:coreProperties>
</file>