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1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jpeg" ContentType="image/jpeg"/>
  <Override PartName="/ppt/media/image13.png" ContentType="image/png"/>
  <Override PartName="/ppt/media/image1.png" ContentType="image/png"/>
  <Override PartName="/ppt/media/image51.png" ContentType="image/png"/>
  <Override PartName="/ppt/media/image50.png" ContentType="image/png"/>
  <Override PartName="/ppt/media/image48.jpeg" ContentType="image/jpeg"/>
  <Override PartName="/ppt/media/image78.png" ContentType="image/png"/>
  <Override PartName="/ppt/media/image47.gif" ContentType="image/gif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9.png" ContentType="image/png"/>
  <Override PartName="/ppt/media/image19.jpeg" ContentType="image/jpeg"/>
  <Override PartName="/ppt/media/image25.png" ContentType="image/png"/>
  <Override PartName="/ppt/media/image20.png" ContentType="image/png"/>
  <Override PartName="/ppt/media/image57.png" ContentType="image/png"/>
  <Override PartName="/ppt/media/image21.png" ContentType="image/png"/>
  <Override PartName="/ppt/media/image58.png" ContentType="image/png"/>
  <Override PartName="/ppt/media/image24.png" ContentType="image/png"/>
  <Override PartName="/ppt/media/image59.png" ContentType="image/png"/>
  <Override PartName="/ppt/media/image22.png" ContentType="image/png"/>
  <Override PartName="/ppt/media/image60.png" ContentType="image/png"/>
  <Override PartName="/ppt/media/image62.png" ContentType="image/png"/>
  <Override PartName="/ppt/media/image27.gif" ContentType="image/gif"/>
  <Override PartName="/ppt/media/image74.png" ContentType="image/png"/>
  <Override PartName="/ppt/media/image61.jpeg" ContentType="image/jpeg"/>
  <Override PartName="/ppt/media/image77.png" ContentType="image/png"/>
  <Override PartName="/ppt/media/image63.png" ContentType="image/png"/>
  <Override PartName="/ppt/media/image64.png" ContentType="image/png"/>
  <Override PartName="/ppt/media/image79.png" ContentType="image/png"/>
  <Override PartName="/ppt/media/image67.png" ContentType="image/png"/>
  <Override PartName="/ppt/media/image30.png" ContentType="image/png"/>
  <Override PartName="/ppt/media/image65.png" ContentType="image/png"/>
  <Override PartName="/ppt/media/image76.png" ContentType="image/png"/>
  <Override PartName="/ppt/media/image75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14.png" ContentType="image/png"/>
  <Override PartName="/ppt/media/image2.png" ContentType="image/png"/>
  <Override PartName="/ppt/media/image32.png" ContentType="image/png"/>
  <Override PartName="/ppt/media/image70.png" ContentType="image/png"/>
  <Override PartName="/ppt/media/image28.png" ContentType="image/png"/>
  <Override PartName="/ppt/media/image68.png" ContentType="image/png"/>
  <Override PartName="/ppt/media/image66.png" ContentType="image/png"/>
  <Override PartName="/ppt/media/image11.png" ContentType="image/png"/>
  <Override PartName="/ppt/media/image23.gif" ContentType="image/gif"/>
  <Override PartName="/ppt/media/image26.png" ContentType="image/png"/>
  <Override PartName="/ppt/media/image15.png" ContentType="image/png"/>
  <Override PartName="/ppt/media/image3.png" ContentType="image/png"/>
  <Override PartName="/ppt/media/image33.png" ContentType="image/png"/>
  <Override PartName="/ppt/media/image16.png" ContentType="image/png"/>
  <Override PartName="/ppt/media/image4.png" ContentType="image/png"/>
  <Override PartName="/ppt/media/image31.gif" ContentType="image/gif"/>
  <Override PartName="/ppt/media/image34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10.png" ContentType="image/png"/>
  <Override PartName="/ppt/media/image18.png" ContentType="image/png"/>
  <Override PartName="/ppt/media/image6.png" ContentType="image/png"/>
  <Override PartName="/ppt/media/image9.jpeg" ContentType="image/jpeg"/>
  <Override PartName="/ppt/media/image36.png" ContentType="image/pn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media/image8.png" ContentType="image/png"/>
  <Override PartName="/ppt/media/image38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slide16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sldImg"/>
          </p:nvPr>
        </p:nvSpPr>
        <p:spPr>
          <a:xfrm>
            <a:off x="381240" y="694800"/>
            <a:ext cx="6095160" cy="342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</a:t>
            </a:r>
            <a:r>
              <a:rPr b="0" lang="en-US" sz="2000" spc="-1" strike="noStrike">
                <a:latin typeface="Arial"/>
              </a:rPr>
              <a:t>edit </a:t>
            </a:r>
            <a:r>
              <a:rPr b="0" lang="en-US" sz="2000" spc="-1" strike="noStrike">
                <a:latin typeface="Arial"/>
              </a:rPr>
              <a:t>the </a:t>
            </a:r>
            <a:r>
              <a:rPr b="0" lang="en-US" sz="2000" spc="-1" strike="noStrike">
                <a:latin typeface="Arial"/>
              </a:rPr>
              <a:t>notes </a:t>
            </a:r>
            <a:r>
              <a:rPr b="0" lang="en-US" sz="2000" spc="-1" strike="noStrike">
                <a:latin typeface="Arial"/>
              </a:rPr>
              <a:t>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dt" idx="2"/>
          </p:nvPr>
        </p:nvSpPr>
        <p:spPr>
          <a:xfrm>
            <a:off x="3881880" y="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ftr" idx="3"/>
          </p:nvPr>
        </p:nvSpPr>
        <p:spPr>
          <a:xfrm>
            <a:off x="0" y="868680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sldNum" idx="4"/>
          </p:nvPr>
        </p:nvSpPr>
        <p:spPr>
          <a:xfrm>
            <a:off x="3881880" y="868680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657224AB-6D99-4073-903B-2052579D7FB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Nash&#8211;Sutcliffe_model_efficiency_coefficient" TargetMode="External"/><Relationship Id="rId2" Type="http://schemas.openxmlformats.org/officeDocument/2006/relationships/slide" Target="../slides/slide11.xml"/><Relationship Id="rId3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hyperlink" Target="https://www.zotero.org/google-docs/?XJGqPE" TargetMode="External"/><Relationship Id="rId2" Type="http://schemas.openxmlformats.org/officeDocument/2006/relationships/slide" Target="../slides/slide15.xml"/><Relationship Id="rId3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150" spc="-1" strike="noStrike">
                <a:solidFill>
                  <a:srgbClr val="232629"/>
                </a:solidFill>
                <a:highlight>
                  <a:srgbClr val="ffffff"/>
                </a:highlight>
                <a:latin typeface="Arial"/>
              </a:rPr>
              <a:t>The </a:t>
            </a:r>
            <a:r>
              <a:rPr b="0" lang="en" sz="1150" spc="-1" strike="noStrike" u="sng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hlinkClick r:id="rId1"/>
              </a:rPr>
              <a:t>Nash-Sutcliffe efficiency coefficient</a:t>
            </a:r>
            <a:r>
              <a:rPr b="0" lang="en" sz="1150" spc="-1" strike="noStrike">
                <a:solidFill>
                  <a:srgbClr val="232629"/>
                </a:solidFill>
                <a:highlight>
                  <a:srgbClr val="ffffff"/>
                </a:highlight>
                <a:latin typeface="Arial"/>
              </a:rPr>
              <a:t> is used to quantify how well a model simulation can predict the outcome variable.</a:t>
            </a:r>
            <a:endParaRPr b="0" lang="en-US" sz="115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15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</a:rPr>
              <a:t>All over 0.9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Does the downscaling of biomass simulation affect the statistical features and prediction accuracy?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</a:rPr>
              <a:t>One scenario </a:t>
            </a:r>
            <a:endParaRPr b="0" lang="en-US" sz="1200" spc="-1" strike="noStrike">
              <a:latin typeface="Arial"/>
            </a:endParaRPr>
          </a:p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</a:rPr>
              <a:t>Theoretically, if the shape settings have an obvious impact on biomass statistics, reflected in two aspects: the numerical range and histogram distribution pattern. </a:t>
            </a:r>
            <a:endParaRPr b="0" lang="en-US" sz="1200" spc="-1" strike="noStrike">
              <a:latin typeface="Arial"/>
            </a:endParaRPr>
          </a:p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000" spc="-1" strike="noStrike">
                <a:solidFill>
                  <a:srgbClr val="000000"/>
                </a:solidFill>
                <a:latin typeface="Ubuntu"/>
                <a:ea typeface="Ubuntu"/>
              </a:rPr>
              <a:t>Shape settings have a minor impact on the steady-state biomass distribution over a long successional period.</a:t>
            </a:r>
            <a:endParaRPr b="0" lang="en-US" sz="1000" spc="-1" strike="noStrike">
              <a:latin typeface="Arial"/>
            </a:endParaRPr>
          </a:p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endParaRPr b="0" lang="en-US" sz="10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</a:rPr>
              <a:t>deforestation fire, understory fire, Savanna fire would result in different shaped events in Amazon</a:t>
            </a:r>
            <a:r>
              <a:rPr b="0" lang="en" sz="12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 (Andela et al. 2022)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</a:rPr>
              <a:t>.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</a:rPr>
              <a:t>The robustness of shape settings is expected to be examined for the accuracy of predicting disturbance regimes.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Does the downscaling of biomass simulation affect the statistical features and prediction accuracy?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Does the downscaling of biomass simulation affect the statistical features and prediction accuracy?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Does the downscaling of biomass simulation affect the statistical features and prediction accuracy?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</a:rPr>
              <a:t>Previously a few studies quantified the disturbance events’ distribution from remote sensing data, but the intensity information is hard to interpret solely relying on the visible bands.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sldImg"/>
          </p:nvPr>
        </p:nvSpPr>
        <p:spPr>
          <a:xfrm>
            <a:off x="2007000" y="1143000"/>
            <a:ext cx="2843640" cy="3085920"/>
          </a:xfrm>
          <a:prstGeom prst="rect">
            <a:avLst/>
          </a:prstGeom>
          <a:ln w="0"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072080" y="1647000"/>
            <a:ext cx="6749640" cy="161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Click to </a:t>
            </a: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edit the </a:t>
            </a: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title </a:t>
            </a: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text </a:t>
            </a:r>
            <a:r>
              <a:rPr b="0" lang="en-US" sz="17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729000" y="4860000"/>
            <a:ext cx="8099640" cy="13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 fontScale="63000"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59;p15"/>
          <p:cNvSpPr/>
          <p:nvPr/>
        </p:nvSpPr>
        <p:spPr>
          <a:xfrm>
            <a:off x="119520" y="4936320"/>
            <a:ext cx="2214360" cy="13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" sz="690" spc="-1" strike="noStrike">
                <a:solidFill>
                  <a:srgbClr val="7f7f7f"/>
                </a:solidFill>
                <a:latin typeface="Ubuntu Condensed"/>
                <a:ea typeface="Ubuntu Condensed"/>
              </a:rPr>
              <a:t>EGU 2023  | April.25   2023 |  Slide </a:t>
            </a:r>
            <a:fld id="{61686BCC-7FD0-45F2-87D8-DE54BB6C16D5}" type="slidenum">
              <a:rPr b="0" lang="en" sz="690" spc="-1" strike="noStrike">
                <a:solidFill>
                  <a:srgbClr val="7f7f7f"/>
                </a:solidFill>
                <a:latin typeface="Ubuntu Condensed"/>
                <a:ea typeface="Ubuntu Condensed"/>
              </a:rPr>
              <a:t>&lt;number&gt;</a:t>
            </a:fld>
            <a:endParaRPr b="0" lang="en-US" sz="690" spc="-1" strike="noStrike">
              <a:latin typeface="Arial"/>
            </a:endParaRPr>
          </a:p>
        </p:txBody>
      </p:sp>
      <p:pic>
        <p:nvPicPr>
          <p:cNvPr id="40" name="Google Shape;60;p15" descr=""/>
          <p:cNvPicPr/>
          <p:nvPr/>
        </p:nvPicPr>
        <p:blipFill>
          <a:blip r:embed="rId2"/>
          <a:srcRect l="66526" t="24023" r="5685" b="23527"/>
          <a:stretch/>
        </p:blipFill>
        <p:spPr>
          <a:xfrm>
            <a:off x="8067600" y="95400"/>
            <a:ext cx="990360" cy="42156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the title text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gif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gif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1872360" y="0"/>
            <a:ext cx="7271640" cy="5143320"/>
          </a:xfrm>
          <a:prstGeom prst="rect">
            <a:avLst/>
          </a:prstGeom>
          <a:ln w="0">
            <a:noFill/>
          </a:ln>
        </p:spPr>
      </p:pic>
      <p:sp>
        <p:nvSpPr>
          <p:cNvPr id="86" name=""/>
          <p:cNvSpPr txBox="1"/>
          <p:nvPr/>
        </p:nvSpPr>
        <p:spPr>
          <a:xfrm>
            <a:off x="457200" y="1371600"/>
            <a:ext cx="1143000" cy="108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latin typeface="Arial"/>
              </a:rPr>
              <a:t>BG3.18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600" spc="-1" strike="noStrike">
                <a:latin typeface="Arial"/>
              </a:rPr>
              <a:t>Poster</a:t>
            </a:r>
            <a:endParaRPr b="0" lang="en-US" sz="16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A.270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289;p55"/>
          <p:cNvSpPr/>
          <p:nvPr/>
        </p:nvSpPr>
        <p:spPr>
          <a:xfrm>
            <a:off x="1183680" y="3750480"/>
            <a:ext cx="6984720" cy="93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9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What's the impact of varied disturbance event shapes setting?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90040" y="476280"/>
            <a:ext cx="171216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Result</a:t>
            </a:r>
            <a:br>
              <a:rPr sz="1700"/>
            </a:b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Google Shape;291;p55"/>
          <p:cNvSpPr/>
          <p:nvPr/>
        </p:nvSpPr>
        <p:spPr>
          <a:xfrm>
            <a:off x="351720" y="1500480"/>
            <a:ext cx="1658520" cy="14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Disturbance regimes parameters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𝜇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(probability scale)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𝛼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(clustering degree) 𝛽 (intensity slope)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165" name="Google Shape;292;p55" descr=""/>
          <p:cNvPicPr/>
          <p:nvPr/>
        </p:nvPicPr>
        <p:blipFill>
          <a:blip r:embed="rId1"/>
          <a:srcRect l="0" t="0" r="46966" b="0"/>
          <a:stretch/>
        </p:blipFill>
        <p:spPr>
          <a:xfrm>
            <a:off x="5169240" y="1318320"/>
            <a:ext cx="2187360" cy="1505520"/>
          </a:xfrm>
          <a:prstGeom prst="rect">
            <a:avLst/>
          </a:prstGeom>
          <a:ln w="0">
            <a:noFill/>
          </a:ln>
        </p:spPr>
      </p:pic>
      <p:sp>
        <p:nvSpPr>
          <p:cNvPr id="166" name="Google Shape;293;p55"/>
          <p:cNvSpPr/>
          <p:nvPr/>
        </p:nvSpPr>
        <p:spPr>
          <a:xfrm>
            <a:off x="7356960" y="1543680"/>
            <a:ext cx="18982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Informative statistics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From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simulated biomass distribution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7" name="Google Shape;294;p55"/>
          <p:cNvSpPr/>
          <p:nvPr/>
        </p:nvSpPr>
        <p:spPr>
          <a:xfrm>
            <a:off x="6132240" y="2600280"/>
            <a:ext cx="253188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07280" bIns="1072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Ⓒ </a:t>
            </a: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Airbus BIOMASS mission</a:t>
            </a:r>
            <a:endParaRPr b="0" lang="en-US" sz="700" spc="-1" strike="noStrike">
              <a:latin typeface="Arial"/>
            </a:endParaRPr>
          </a:p>
        </p:txBody>
      </p:sp>
      <p:pic>
        <p:nvPicPr>
          <p:cNvPr id="168" name="Google Shape;295;p55" descr=""/>
          <p:cNvPicPr/>
          <p:nvPr/>
        </p:nvPicPr>
        <p:blipFill>
          <a:blip r:embed="rId2"/>
          <a:stretch/>
        </p:blipFill>
        <p:spPr>
          <a:xfrm>
            <a:off x="1977840" y="1343880"/>
            <a:ext cx="2266920" cy="1505520"/>
          </a:xfrm>
          <a:prstGeom prst="rect">
            <a:avLst/>
          </a:prstGeom>
          <a:ln w="0">
            <a:noFill/>
          </a:ln>
        </p:spPr>
      </p:pic>
      <p:pic>
        <p:nvPicPr>
          <p:cNvPr id="169" name="Google Shape;296;p55" descr=""/>
          <p:cNvPicPr/>
          <p:nvPr/>
        </p:nvPicPr>
        <p:blipFill>
          <a:blip r:embed="rId3"/>
          <a:stretch/>
        </p:blipFill>
        <p:spPr>
          <a:xfrm>
            <a:off x="4360680" y="292320"/>
            <a:ext cx="630720" cy="630720"/>
          </a:xfrm>
          <a:prstGeom prst="rect">
            <a:avLst/>
          </a:prstGeom>
          <a:ln w="0">
            <a:noFill/>
          </a:ln>
        </p:spPr>
      </p:pic>
      <p:sp>
        <p:nvSpPr>
          <p:cNvPr id="170" name="Google Shape;297;p55"/>
          <p:cNvSpPr/>
          <p:nvPr/>
        </p:nvSpPr>
        <p:spPr>
          <a:xfrm rot="16200000">
            <a:off x="3368160" y="351720"/>
            <a:ext cx="735480" cy="124884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Google Shape;298;p55"/>
          <p:cNvSpPr/>
          <p:nvPr/>
        </p:nvSpPr>
        <p:spPr>
          <a:xfrm>
            <a:off x="4991760" y="608040"/>
            <a:ext cx="1271160" cy="70992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Google Shape;299;p55"/>
          <p:cNvSpPr/>
          <p:nvPr/>
        </p:nvSpPr>
        <p:spPr>
          <a:xfrm>
            <a:off x="4375080" y="864000"/>
            <a:ext cx="6307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3" name="Google Shape;300;p55"/>
          <p:cNvSpPr/>
          <p:nvPr/>
        </p:nvSpPr>
        <p:spPr>
          <a:xfrm>
            <a:off x="1000080" y="3188880"/>
            <a:ext cx="713880" cy="6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2900" spc="-1" strike="noStrike">
                <a:solidFill>
                  <a:srgbClr val="ffffff"/>
                </a:solidFill>
                <a:latin typeface="Ubuntu"/>
                <a:ea typeface="Ubuntu"/>
              </a:rPr>
              <a:t>Q1</a:t>
            </a:r>
            <a:endParaRPr b="0" lang="en-US" sz="2900" spc="-1" strike="noStrike">
              <a:latin typeface="Arial"/>
            </a:endParaRPr>
          </a:p>
        </p:txBody>
      </p:sp>
      <p:graphicFrame>
        <p:nvGraphicFramePr>
          <p:cNvPr id="174" name="Google Shape;301;p55"/>
          <p:cNvGraphicFramePr/>
          <p:nvPr/>
        </p:nvGraphicFramePr>
        <p:xfrm>
          <a:off x="2462760" y="3248640"/>
          <a:ext cx="4455360" cy="1389960"/>
        </p:xfrm>
        <a:graphic>
          <a:graphicData uri="http://schemas.openxmlformats.org/drawingml/2006/table">
            <a:tbl>
              <a:tblPr/>
              <a:tblGrid>
                <a:gridCol w="1041840"/>
                <a:gridCol w="1041840"/>
                <a:gridCol w="1033200"/>
                <a:gridCol w="1338480"/>
              </a:tblGrid>
              <a:tr h="601200"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NSE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Completely random 10-fold CV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LOSO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LOPO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</a:tr>
              <a:tr h="262800"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Mu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0.951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0.779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</a:tr>
              <a:tr h="262800"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Beta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0.850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</a:tr>
              <a:tr h="263160"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Alpha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0.959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0.961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0.857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335160" y="392400"/>
            <a:ext cx="742464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3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i="1" lang="en" sz="12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Result</a:t>
            </a:r>
            <a:r>
              <a:rPr b="1" lang="en" sz="17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br>
              <a:rPr sz="1700"/>
            </a:b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76" name="Google Shape;307;p56"/>
          <p:cNvGraphicFramePr/>
          <p:nvPr/>
        </p:nvGraphicFramePr>
        <p:xfrm>
          <a:off x="2014920" y="995400"/>
          <a:ext cx="6522120" cy="1927800"/>
        </p:xfrm>
        <a:graphic>
          <a:graphicData uri="http://schemas.openxmlformats.org/drawingml/2006/table">
            <a:tbl>
              <a:tblPr/>
              <a:tblGrid>
                <a:gridCol w="1041840"/>
                <a:gridCol w="1041840"/>
                <a:gridCol w="1033200"/>
                <a:gridCol w="1033200"/>
                <a:gridCol w="1033200"/>
                <a:gridCol w="1338840"/>
              </a:tblGrid>
              <a:tr h="631800">
                <a:tc>
                  <a:tcPr anchor="ctr" marL="25200" marR="25200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cccccc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 gridSpan="2"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Completely random 10-fold CV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LOSO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LOPO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</a:tr>
              <a:tr h="466200"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NSE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cccccc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i="1" lang="en" sz="9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with textures</a:t>
                      </a:r>
                      <a:endParaRPr b="0" lang="en-US" sz="9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i="1" lang="en" sz="9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without textures</a:t>
                      </a:r>
                      <a:endParaRPr b="0" lang="en-US" sz="9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i="1" lang="en" sz="9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with textures</a:t>
                      </a:r>
                      <a:endParaRPr b="0" lang="en-US" sz="9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i="1" lang="en" sz="9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without textures</a:t>
                      </a:r>
                      <a:endParaRPr b="0" lang="en-US" sz="9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i="1" lang="en" sz="9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with textures</a:t>
                      </a:r>
                      <a:endParaRPr b="0" lang="en-US" sz="900" spc="-1" strike="noStrike">
                        <a:latin typeface="Arial"/>
                      </a:endParaRPr>
                    </a:p>
                  </a:txBody>
                  <a:tcPr anchor="ctr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</a:tr>
              <a:tr h="276480"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Mu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0.951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0.920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0.916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0.779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</a:tr>
              <a:tr h="276480"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Beta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0.933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0.922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0.850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</a:tr>
              <a:tr h="276840"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Alpha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0.959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0.325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ff0000">
                        <a:alpha val="67000"/>
                      </a:srgbClr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0.961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0.302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ff0000">
                        <a:alpha val="67000"/>
                      </a:srgbClr>
                    </a:solidFill>
                  </a:tcPr>
                </a:tc>
                <a:tc>
                  <a:txBody>
                    <a:bodyPr lIns="25200" rIns="25200" tIns="25200" bIns="25200" anchor="b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0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0.857</a:t>
                      </a:r>
                      <a:endParaRPr b="0" lang="en-US" sz="1000" spc="-1" strike="noStrike">
                        <a:latin typeface="Arial"/>
                      </a:endParaRPr>
                    </a:p>
                  </a:txBody>
                  <a:tcPr anchor="b" marL="25200" marR="25200">
                    <a:lnL w="9360">
                      <a:solidFill>
                        <a:srgbClr val="ffffff"/>
                      </a:solidFill>
                    </a:lnL>
                    <a:lnR w="9360">
                      <a:solidFill>
                        <a:srgbClr val="ffffff"/>
                      </a:solidFill>
                    </a:lnR>
                    <a:lnT w="9360">
                      <a:solidFill>
                        <a:srgbClr val="ffffff"/>
                      </a:solidFill>
                    </a:lnT>
                    <a:lnB w="9360">
                      <a:solidFill>
                        <a:srgbClr val="ffffff"/>
                      </a:solidFill>
                    </a:lnB>
                    <a:solidFill>
                      <a:srgbClr val="6d9eeb"/>
                    </a:solidFill>
                  </a:tcPr>
                </a:tc>
              </a:tr>
            </a:tbl>
          </a:graphicData>
        </a:graphic>
      </p:graphicFrame>
      <p:sp>
        <p:nvSpPr>
          <p:cNvPr id="177" name="Google Shape;308;p56"/>
          <p:cNvSpPr/>
          <p:nvPr/>
        </p:nvSpPr>
        <p:spPr>
          <a:xfrm>
            <a:off x="335160" y="961200"/>
            <a:ext cx="1825920" cy="1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en" sz="700" spc="-1" strike="noStrike">
                <a:solidFill>
                  <a:srgbClr val="000000"/>
                </a:solidFill>
                <a:latin typeface="Ubuntu"/>
                <a:ea typeface="Ubuntu"/>
              </a:rPr>
              <a:t>Validation</a:t>
            </a:r>
            <a:endParaRPr b="0" lang="en-US" sz="700" spc="-1" strike="noStrike">
              <a:latin typeface="Arial"/>
            </a:endParaRPr>
          </a:p>
        </p:txBody>
      </p:sp>
      <p:pic>
        <p:nvPicPr>
          <p:cNvPr id="178" name="Google Shape;309;p56" descr=""/>
          <p:cNvPicPr/>
          <p:nvPr/>
        </p:nvPicPr>
        <p:blipFill>
          <a:blip r:embed="rId1"/>
          <a:stretch/>
        </p:blipFill>
        <p:spPr>
          <a:xfrm>
            <a:off x="5911200" y="3174840"/>
            <a:ext cx="2409120" cy="1727280"/>
          </a:xfrm>
          <a:prstGeom prst="rect">
            <a:avLst/>
          </a:prstGeom>
          <a:ln w="0">
            <a:noFill/>
          </a:ln>
        </p:spPr>
      </p:pic>
      <p:pic>
        <p:nvPicPr>
          <p:cNvPr id="179" name="Google Shape;310;p56" descr=""/>
          <p:cNvPicPr/>
          <p:nvPr/>
        </p:nvPicPr>
        <p:blipFill>
          <a:blip r:embed="rId2"/>
          <a:stretch/>
        </p:blipFill>
        <p:spPr>
          <a:xfrm>
            <a:off x="2955240" y="3153240"/>
            <a:ext cx="2468880" cy="1770120"/>
          </a:xfrm>
          <a:prstGeom prst="rect">
            <a:avLst/>
          </a:prstGeom>
          <a:ln w="0">
            <a:noFill/>
          </a:ln>
        </p:spPr>
      </p:pic>
      <p:sp>
        <p:nvSpPr>
          <p:cNvPr id="180" name="Google Shape;311;p56"/>
          <p:cNvSpPr/>
          <p:nvPr/>
        </p:nvSpPr>
        <p:spPr>
          <a:xfrm>
            <a:off x="325800" y="3369240"/>
            <a:ext cx="1968120" cy="322200"/>
          </a:xfrm>
          <a:prstGeom prst="rect">
            <a:avLst/>
          </a:prstGeom>
          <a:solidFill>
            <a:srgbClr val="ff0000">
              <a:alpha val="67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Textures features are essential</a:t>
            </a:r>
            <a:br>
              <a:rPr sz="900"/>
            </a:b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 for predicting Alpha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181" name="Google Shape;312;p56" descr=""/>
          <p:cNvPicPr/>
          <p:nvPr/>
        </p:nvPicPr>
        <p:blipFill>
          <a:blip r:embed="rId3"/>
          <a:stretch/>
        </p:blipFill>
        <p:spPr>
          <a:xfrm>
            <a:off x="371160" y="1627560"/>
            <a:ext cx="1396080" cy="443520"/>
          </a:xfrm>
          <a:prstGeom prst="rect">
            <a:avLst/>
          </a:prstGeom>
          <a:ln w="0">
            <a:noFill/>
          </a:ln>
        </p:spPr>
      </p:pic>
      <p:sp>
        <p:nvSpPr>
          <p:cNvPr id="182" name="Google Shape;313;p56"/>
          <p:cNvSpPr/>
          <p:nvPr/>
        </p:nvSpPr>
        <p:spPr>
          <a:xfrm>
            <a:off x="3141360" y="2701440"/>
            <a:ext cx="911880" cy="222120"/>
          </a:xfrm>
          <a:prstGeom prst="ellipse">
            <a:avLst/>
          </a:prstGeom>
          <a:solidFill>
            <a:srgbClr val="bbe0e3">
              <a:alpha val="49000"/>
            </a:srgbClr>
          </a:solidFill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Google Shape;314;p56"/>
          <p:cNvSpPr/>
          <p:nvPr/>
        </p:nvSpPr>
        <p:spPr>
          <a:xfrm>
            <a:off x="4219920" y="2701440"/>
            <a:ext cx="911880" cy="222120"/>
          </a:xfrm>
          <a:prstGeom prst="ellipse">
            <a:avLst/>
          </a:prstGeom>
          <a:solidFill>
            <a:srgbClr val="bbe0e3">
              <a:alpha val="49000"/>
            </a:srgbClr>
          </a:solidFill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Google Shape;315;p56"/>
          <p:cNvSpPr/>
          <p:nvPr/>
        </p:nvSpPr>
        <p:spPr>
          <a:xfrm flipH="1" rot="16200000">
            <a:off x="5770440" y="1829160"/>
            <a:ext cx="250920" cy="2439360"/>
          </a:xfrm>
          <a:prstGeom prst="curvedConnector3">
            <a:avLst>
              <a:gd name="adj1" fmla="val 49977"/>
            </a:avLst>
          </a:prstGeom>
          <a:solidFill>
            <a:srgbClr val="bbe0e3"/>
          </a:solidFill>
          <a:ln w="12700">
            <a:solidFill>
              <a:srgbClr val="000000">
                <a:alpha val="80000"/>
              </a:srgbClr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Google Shape;316;p56"/>
          <p:cNvSpPr/>
          <p:nvPr/>
        </p:nvSpPr>
        <p:spPr>
          <a:xfrm flipH="1" rot="16200000">
            <a:off x="3778560" y="2742120"/>
            <a:ext cx="229320" cy="592200"/>
          </a:xfrm>
          <a:prstGeom prst="curvedConnector3">
            <a:avLst>
              <a:gd name="adj1" fmla="val 50000"/>
            </a:avLst>
          </a:prstGeom>
          <a:solidFill>
            <a:srgbClr val="bbe0e3"/>
          </a:solidFill>
          <a:ln w="12700">
            <a:solidFill>
              <a:srgbClr val="000000">
                <a:alpha val="80000"/>
              </a:srgbClr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86" name="Google Shape;317;p56" descr=""/>
          <p:cNvPicPr/>
          <p:nvPr/>
        </p:nvPicPr>
        <p:blipFill>
          <a:blip r:embed="rId4"/>
          <a:stretch/>
        </p:blipFill>
        <p:spPr>
          <a:xfrm>
            <a:off x="325800" y="3695040"/>
            <a:ext cx="1968120" cy="687240"/>
          </a:xfrm>
          <a:prstGeom prst="rect">
            <a:avLst/>
          </a:prstGeom>
          <a:ln w="0">
            <a:noFill/>
          </a:ln>
        </p:spPr>
      </p:pic>
      <p:pic>
        <p:nvPicPr>
          <p:cNvPr id="187" name="Google Shape;318;p56" descr=""/>
          <p:cNvPicPr/>
          <p:nvPr/>
        </p:nvPicPr>
        <p:blipFill>
          <a:blip r:embed="rId5"/>
          <a:stretch/>
        </p:blipFill>
        <p:spPr>
          <a:xfrm>
            <a:off x="0" y="3369240"/>
            <a:ext cx="325440" cy="32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323;p57"/>
          <p:cNvSpPr/>
          <p:nvPr/>
        </p:nvSpPr>
        <p:spPr>
          <a:xfrm>
            <a:off x="769680" y="3188880"/>
            <a:ext cx="7603920" cy="1366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Google Shape;324;p57"/>
          <p:cNvSpPr/>
          <p:nvPr/>
        </p:nvSpPr>
        <p:spPr>
          <a:xfrm>
            <a:off x="1183680" y="3750480"/>
            <a:ext cx="6984720" cy="93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9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What's the impact of varied disturbance event shapes setting?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211680" y="344880"/>
            <a:ext cx="274932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3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i="1" lang="en" sz="12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Questions</a:t>
            </a:r>
            <a:br>
              <a:rPr sz="1700"/>
            </a:b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Google Shape;326;p57"/>
          <p:cNvSpPr/>
          <p:nvPr/>
        </p:nvSpPr>
        <p:spPr>
          <a:xfrm>
            <a:off x="351720" y="1500480"/>
            <a:ext cx="1658520" cy="14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Disturbance regimes parameters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𝜇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(probability scale)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𝛼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(clustering degree) 𝛽 (intensity slope)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192" name="Google Shape;327;p57" descr=""/>
          <p:cNvPicPr/>
          <p:nvPr/>
        </p:nvPicPr>
        <p:blipFill>
          <a:blip r:embed="rId1"/>
          <a:srcRect l="0" t="0" r="46966" b="0"/>
          <a:stretch/>
        </p:blipFill>
        <p:spPr>
          <a:xfrm>
            <a:off x="5169240" y="1318320"/>
            <a:ext cx="2187360" cy="1505520"/>
          </a:xfrm>
          <a:prstGeom prst="rect">
            <a:avLst/>
          </a:prstGeom>
          <a:ln w="0">
            <a:noFill/>
          </a:ln>
        </p:spPr>
      </p:pic>
      <p:sp>
        <p:nvSpPr>
          <p:cNvPr id="193" name="Google Shape;328;p57"/>
          <p:cNvSpPr/>
          <p:nvPr/>
        </p:nvSpPr>
        <p:spPr>
          <a:xfrm>
            <a:off x="7356960" y="1543680"/>
            <a:ext cx="18982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Informative statistics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From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simulated biomass distribution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94" name="Google Shape;329;p57"/>
          <p:cNvSpPr/>
          <p:nvPr/>
        </p:nvSpPr>
        <p:spPr>
          <a:xfrm>
            <a:off x="6132240" y="2600280"/>
            <a:ext cx="253188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07280" bIns="1072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Ⓒ </a:t>
            </a: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Airbus BIOMASS mission</a:t>
            </a:r>
            <a:endParaRPr b="0" lang="en-US" sz="700" spc="-1" strike="noStrike">
              <a:latin typeface="Arial"/>
            </a:endParaRPr>
          </a:p>
        </p:txBody>
      </p:sp>
      <p:pic>
        <p:nvPicPr>
          <p:cNvPr id="195" name="Google Shape;330;p57" descr=""/>
          <p:cNvPicPr/>
          <p:nvPr/>
        </p:nvPicPr>
        <p:blipFill>
          <a:blip r:embed="rId2"/>
          <a:stretch/>
        </p:blipFill>
        <p:spPr>
          <a:xfrm>
            <a:off x="1977840" y="1343880"/>
            <a:ext cx="2266920" cy="1505520"/>
          </a:xfrm>
          <a:prstGeom prst="rect">
            <a:avLst/>
          </a:prstGeom>
          <a:ln w="0">
            <a:noFill/>
          </a:ln>
        </p:spPr>
      </p:pic>
      <p:pic>
        <p:nvPicPr>
          <p:cNvPr id="196" name="Google Shape;331;p57" descr=""/>
          <p:cNvPicPr/>
          <p:nvPr/>
        </p:nvPicPr>
        <p:blipFill>
          <a:blip r:embed="rId3"/>
          <a:stretch/>
        </p:blipFill>
        <p:spPr>
          <a:xfrm>
            <a:off x="4360680" y="292320"/>
            <a:ext cx="630720" cy="630720"/>
          </a:xfrm>
          <a:prstGeom prst="rect">
            <a:avLst/>
          </a:prstGeom>
          <a:ln w="0">
            <a:noFill/>
          </a:ln>
        </p:spPr>
      </p:pic>
      <p:sp>
        <p:nvSpPr>
          <p:cNvPr id="197" name="Google Shape;332;p57"/>
          <p:cNvSpPr/>
          <p:nvPr/>
        </p:nvSpPr>
        <p:spPr>
          <a:xfrm rot="16200000">
            <a:off x="3368160" y="351720"/>
            <a:ext cx="735480" cy="124884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Google Shape;333;p57"/>
          <p:cNvSpPr/>
          <p:nvPr/>
        </p:nvSpPr>
        <p:spPr>
          <a:xfrm>
            <a:off x="4991760" y="608040"/>
            <a:ext cx="1271160" cy="70992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Google Shape;334;p57"/>
          <p:cNvSpPr/>
          <p:nvPr/>
        </p:nvSpPr>
        <p:spPr>
          <a:xfrm>
            <a:off x="4375080" y="864000"/>
            <a:ext cx="6307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00" name="Google Shape;335;p57"/>
          <p:cNvSpPr/>
          <p:nvPr/>
        </p:nvSpPr>
        <p:spPr>
          <a:xfrm>
            <a:off x="1000080" y="3188880"/>
            <a:ext cx="713880" cy="6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2900" spc="-1" strike="noStrike">
                <a:solidFill>
                  <a:srgbClr val="ffffff"/>
                </a:solidFill>
                <a:latin typeface="Ubuntu"/>
                <a:ea typeface="Ubuntu"/>
              </a:rPr>
              <a:t>Q1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201" name="Google Shape;336;p57"/>
          <p:cNvSpPr/>
          <p:nvPr/>
        </p:nvSpPr>
        <p:spPr>
          <a:xfrm>
            <a:off x="444240" y="897840"/>
            <a:ext cx="1825920" cy="1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en" sz="700" spc="-1" strike="noStrike">
                <a:solidFill>
                  <a:srgbClr val="000000"/>
                </a:solidFill>
                <a:latin typeface="Ubuntu"/>
                <a:ea typeface="Ubuntu"/>
              </a:rPr>
              <a:t>Ongoing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202" name="Google Shape;337;p57"/>
          <p:cNvSpPr/>
          <p:nvPr/>
        </p:nvSpPr>
        <p:spPr>
          <a:xfrm>
            <a:off x="-196200" y="-116640"/>
            <a:ext cx="9451440" cy="3066120"/>
          </a:xfrm>
          <a:prstGeom prst="roundRect">
            <a:avLst>
              <a:gd name="adj" fmla="val 0"/>
            </a:avLst>
          </a:prstGeom>
          <a:solidFill>
            <a:srgbClr val="ffffff">
              <a:alpha val="57000"/>
            </a:srgbClr>
          </a:solidFill>
          <a:ln w="0">
            <a:noFill/>
          </a:ln>
          <a:effectLst>
            <a:outerShdw algn="bl" blurRad="57240" dir="5400000" dist="19080" rotWithShape="0">
              <a:srgbClr val="000000">
                <a:alpha val="87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342;p58" descr=""/>
          <p:cNvPicPr/>
          <p:nvPr/>
        </p:nvPicPr>
        <p:blipFill>
          <a:blip r:embed="rId1"/>
          <a:stretch/>
        </p:blipFill>
        <p:spPr>
          <a:xfrm>
            <a:off x="937080" y="2679840"/>
            <a:ext cx="3660840" cy="1871640"/>
          </a:xfrm>
          <a:prstGeom prst="rect">
            <a:avLst/>
          </a:prstGeom>
          <a:ln w="0">
            <a:noFill/>
          </a:ln>
        </p:spPr>
      </p:pic>
      <p:pic>
        <p:nvPicPr>
          <p:cNvPr id="204" name="Google Shape;343;p58" descr=""/>
          <p:cNvPicPr/>
          <p:nvPr/>
        </p:nvPicPr>
        <p:blipFill>
          <a:blip r:embed="rId2"/>
          <a:stretch/>
        </p:blipFill>
        <p:spPr>
          <a:xfrm>
            <a:off x="1094400" y="300600"/>
            <a:ext cx="3345840" cy="1871640"/>
          </a:xfrm>
          <a:prstGeom prst="rect">
            <a:avLst/>
          </a:prstGeom>
          <a:ln w="0">
            <a:noFill/>
          </a:ln>
        </p:spPr>
      </p:pic>
      <p:sp>
        <p:nvSpPr>
          <p:cNvPr id="205" name="Google Shape;344;p58"/>
          <p:cNvSpPr/>
          <p:nvPr/>
        </p:nvSpPr>
        <p:spPr>
          <a:xfrm>
            <a:off x="0" y="1548360"/>
            <a:ext cx="657000" cy="160416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1"/>
          </a:solidFill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Google Shape;345;p58" descr=""/>
          <p:cNvPicPr/>
          <p:nvPr/>
        </p:nvPicPr>
        <p:blipFill>
          <a:blip r:embed="rId3"/>
          <a:stretch/>
        </p:blipFill>
        <p:spPr>
          <a:xfrm>
            <a:off x="5210280" y="789120"/>
            <a:ext cx="3484800" cy="35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350;p59"/>
          <p:cNvSpPr/>
          <p:nvPr/>
        </p:nvSpPr>
        <p:spPr>
          <a:xfrm>
            <a:off x="304200" y="1346400"/>
            <a:ext cx="2599920" cy="26798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08" name="Google Shape;351;p59" descr=""/>
          <p:cNvPicPr/>
          <p:nvPr/>
        </p:nvPicPr>
        <p:blipFill>
          <a:blip r:embed="rId1"/>
          <a:stretch/>
        </p:blipFill>
        <p:spPr>
          <a:xfrm>
            <a:off x="2982240" y="911160"/>
            <a:ext cx="5944320" cy="3477600"/>
          </a:xfrm>
          <a:prstGeom prst="rect">
            <a:avLst/>
          </a:prstGeom>
          <a:ln w="0">
            <a:noFill/>
          </a:ln>
        </p:spPr>
      </p:pic>
      <p:sp>
        <p:nvSpPr>
          <p:cNvPr id="209" name="Google Shape;352;p59"/>
          <p:cNvSpPr/>
          <p:nvPr/>
        </p:nvSpPr>
        <p:spPr>
          <a:xfrm>
            <a:off x="64800" y="166680"/>
            <a:ext cx="5503680" cy="45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Q1: Impact of varied disturbance event shapes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10" name="Google Shape;353;p59"/>
          <p:cNvSpPr/>
          <p:nvPr/>
        </p:nvSpPr>
        <p:spPr>
          <a:xfrm>
            <a:off x="3199320" y="4389120"/>
            <a:ext cx="5454720" cy="41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Histogram distribution for all statistical features with four different shape settings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11" name="Google Shape;354;p59"/>
          <p:cNvSpPr/>
          <p:nvPr/>
        </p:nvSpPr>
        <p:spPr>
          <a:xfrm>
            <a:off x="169920" y="1614600"/>
            <a:ext cx="2682720" cy="25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Ubuntu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Ubuntu"/>
                <a:ea typeface="Ubuntu"/>
              </a:rPr>
              <a:t>Random strategy results in a relatively greater offset for most histogram statistics;</a:t>
            </a:r>
            <a:endParaRPr b="0" lang="en-US" sz="1200" spc="-1" strike="noStrike">
              <a:latin typeface="Arial"/>
            </a:endParaRPr>
          </a:p>
          <a:p>
            <a:pPr marL="457200">
              <a:lnSpc>
                <a:spcPct val="130000"/>
              </a:lnSpc>
              <a:buNone/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Ubuntu"/>
              <a:buChar char="●"/>
              <a:tabLst>
                <a:tab algn="l" pos="0"/>
              </a:tabLst>
            </a:pPr>
            <a:r>
              <a:rPr b="0" lang="en" sz="1200" spc="-1" strike="noStrike">
                <a:solidFill>
                  <a:srgbClr val="ffffff"/>
                </a:solidFill>
                <a:latin typeface="Ubuntu"/>
                <a:ea typeface="Ubuntu"/>
              </a:rPr>
              <a:t>Relatively similar normal distribution patterns and value ranges for four shape settings;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30000"/>
              </a:lnSpc>
              <a:buNone/>
              <a:tabLst>
                <a:tab algn="l" pos="0"/>
              </a:tabLst>
            </a:pPr>
            <a:endParaRPr b="0" lang="en-US" sz="1000" spc="-1" strike="noStrike">
              <a:latin typeface="Arial"/>
            </a:endParaRPr>
          </a:p>
          <a:p>
            <a:pPr>
              <a:lnSpc>
                <a:spcPct val="130000"/>
              </a:lnSpc>
              <a:buNone/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212" name="Google Shape;355;p59"/>
          <p:cNvSpPr/>
          <p:nvPr/>
        </p:nvSpPr>
        <p:spPr>
          <a:xfrm>
            <a:off x="4704120" y="600840"/>
            <a:ext cx="366192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82880" bIns="1828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[𝜇=0.05, 𝛼=1.2, 𝛽=0.05, </a:t>
            </a:r>
            <a:r>
              <a:rPr b="0" i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G=0.1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]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13" name="Google Shape;356;p59"/>
          <p:cNvSpPr/>
          <p:nvPr/>
        </p:nvSpPr>
        <p:spPr>
          <a:xfrm>
            <a:off x="4736880" y="346680"/>
            <a:ext cx="25999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Ubuntu"/>
                <a:ea typeface="Ubuntu"/>
              </a:rPr>
              <a:t>One disturbance scenario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361;p60"/>
          <p:cNvSpPr/>
          <p:nvPr/>
        </p:nvSpPr>
        <p:spPr>
          <a:xfrm>
            <a:off x="2011680" y="274320"/>
            <a:ext cx="5503680" cy="8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Q1: Impact of varied disturbance event shapes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5" name="Google Shape;362;p60" descr=""/>
          <p:cNvPicPr/>
          <p:nvPr/>
        </p:nvPicPr>
        <p:blipFill>
          <a:blip r:embed="rId1"/>
          <a:stretch/>
        </p:blipFill>
        <p:spPr>
          <a:xfrm>
            <a:off x="285840" y="1315440"/>
            <a:ext cx="2914200" cy="3359520"/>
          </a:xfrm>
          <a:prstGeom prst="rect">
            <a:avLst/>
          </a:prstGeom>
          <a:ln w="0">
            <a:noFill/>
          </a:ln>
        </p:spPr>
      </p:pic>
      <p:pic>
        <p:nvPicPr>
          <p:cNvPr id="216" name="Google Shape;363;p60" descr=""/>
          <p:cNvPicPr/>
          <p:nvPr/>
        </p:nvPicPr>
        <p:blipFill>
          <a:blip r:embed="rId2"/>
          <a:stretch/>
        </p:blipFill>
        <p:spPr>
          <a:xfrm>
            <a:off x="3666960" y="969480"/>
            <a:ext cx="5348160" cy="1998000"/>
          </a:xfrm>
          <a:prstGeom prst="rect">
            <a:avLst/>
          </a:prstGeom>
          <a:ln w="0">
            <a:noFill/>
          </a:ln>
        </p:spPr>
      </p:pic>
      <p:sp>
        <p:nvSpPr>
          <p:cNvPr id="217" name="Google Shape;364;p60"/>
          <p:cNvSpPr/>
          <p:nvPr/>
        </p:nvSpPr>
        <p:spPr>
          <a:xfrm>
            <a:off x="3807360" y="2967840"/>
            <a:ext cx="5208120" cy="41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Comparison of biomass statistics between rectangular and Gradient settings</a:t>
            </a:r>
            <a:endParaRPr b="0" lang="en-US" sz="1200" spc="-1" strike="noStrike">
              <a:latin typeface="Arial"/>
            </a:endParaRPr>
          </a:p>
        </p:txBody>
      </p:sp>
      <p:graphicFrame>
        <p:nvGraphicFramePr>
          <p:cNvPr id="218" name="Google Shape;365;p60"/>
          <p:cNvGraphicFramePr/>
          <p:nvPr/>
        </p:nvGraphicFramePr>
        <p:xfrm>
          <a:off x="4591800" y="3388680"/>
          <a:ext cx="3498840" cy="1649880"/>
        </p:xfrm>
        <a:graphic>
          <a:graphicData uri="http://schemas.openxmlformats.org/drawingml/2006/table">
            <a:tbl>
              <a:tblPr/>
              <a:tblGrid>
                <a:gridCol w="1038960"/>
                <a:gridCol w="1194480"/>
                <a:gridCol w="1265400"/>
              </a:tblGrid>
              <a:tr h="283680">
                <a:tc rowSpan="2"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Nash–Sutcliffe model efficiency coefficient (NSE)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Prediction Accuracy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920520">
                <a:tc vMerge="1"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Rectangular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Gradient</a:t>
                      </a:r>
                      <a:br>
                        <a:rPr sz="1100"/>
                      </a:b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(Multi-Output)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680"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𝜇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0.973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0.967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680"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𝛼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0.966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0.973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3680"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𝛽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0.979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25200" rIns="25200" tIns="25200" bIns="25200" anchor="ctr">
                      <a:noAutofit/>
                    </a:bodyPr>
                    <a:p>
                      <a:pPr algn="ctr">
                        <a:lnSpc>
                          <a:spcPct val="13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0.978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25200" marR="25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9" name="Google Shape;366;p60"/>
          <p:cNvSpPr/>
          <p:nvPr/>
        </p:nvSpPr>
        <p:spPr>
          <a:xfrm>
            <a:off x="2945880" y="2054520"/>
            <a:ext cx="765720" cy="408600"/>
          </a:xfrm>
          <a:prstGeom prst="curvedConnector3">
            <a:avLst>
              <a:gd name="adj1" fmla="val 78179"/>
            </a:avLst>
          </a:prstGeom>
          <a:noFill/>
          <a:ln w="28575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Google Shape;367;p60"/>
          <p:cNvSpPr/>
          <p:nvPr/>
        </p:nvSpPr>
        <p:spPr>
          <a:xfrm rot="16200000">
            <a:off x="3148920" y="2940480"/>
            <a:ext cx="996120" cy="893520"/>
          </a:xfrm>
          <a:prstGeom prst="curvedConnector3">
            <a:avLst>
              <a:gd name="adj1" fmla="val 12334"/>
            </a:avLst>
          </a:prstGeom>
          <a:noFill/>
          <a:ln w="28575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372;p61"/>
          <p:cNvSpPr/>
          <p:nvPr/>
        </p:nvSpPr>
        <p:spPr>
          <a:xfrm>
            <a:off x="769680" y="3188880"/>
            <a:ext cx="7603920" cy="1366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Google Shape;373;p61"/>
          <p:cNvSpPr/>
          <p:nvPr/>
        </p:nvSpPr>
        <p:spPr>
          <a:xfrm>
            <a:off x="1183680" y="3750480"/>
            <a:ext cx="6984720" cy="93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9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 ecological spatial level does the model actually represent?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211680" y="344880"/>
            <a:ext cx="274932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3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i="1" lang="en" sz="12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Questions</a:t>
            </a:r>
            <a:br>
              <a:rPr sz="1700"/>
            </a:b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Google Shape;375;p61"/>
          <p:cNvSpPr/>
          <p:nvPr/>
        </p:nvSpPr>
        <p:spPr>
          <a:xfrm>
            <a:off x="351720" y="1500480"/>
            <a:ext cx="1658520" cy="14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Disturbance regimes parameters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𝜇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(probability scale)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𝛼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(clustering degree) 𝛽 (intensity slope)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25" name="Google Shape;376;p61" descr=""/>
          <p:cNvPicPr/>
          <p:nvPr/>
        </p:nvPicPr>
        <p:blipFill>
          <a:blip r:embed="rId1"/>
          <a:srcRect l="0" t="0" r="46966" b="0"/>
          <a:stretch/>
        </p:blipFill>
        <p:spPr>
          <a:xfrm>
            <a:off x="5169240" y="1318320"/>
            <a:ext cx="2187360" cy="1505520"/>
          </a:xfrm>
          <a:prstGeom prst="rect">
            <a:avLst/>
          </a:prstGeom>
          <a:ln w="0">
            <a:noFill/>
          </a:ln>
        </p:spPr>
      </p:pic>
      <p:sp>
        <p:nvSpPr>
          <p:cNvPr id="226" name="Google Shape;377;p61"/>
          <p:cNvSpPr/>
          <p:nvPr/>
        </p:nvSpPr>
        <p:spPr>
          <a:xfrm>
            <a:off x="7356960" y="1543680"/>
            <a:ext cx="18982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Informative statistics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From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simulated biomass distribution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27" name="Google Shape;378;p61"/>
          <p:cNvSpPr/>
          <p:nvPr/>
        </p:nvSpPr>
        <p:spPr>
          <a:xfrm>
            <a:off x="6132240" y="2600280"/>
            <a:ext cx="253188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07280" bIns="1072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Ⓒ </a:t>
            </a: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Airbus BIOMASS mission</a:t>
            </a:r>
            <a:endParaRPr b="0" lang="en-US" sz="700" spc="-1" strike="noStrike">
              <a:latin typeface="Arial"/>
            </a:endParaRPr>
          </a:p>
        </p:txBody>
      </p:sp>
      <p:pic>
        <p:nvPicPr>
          <p:cNvPr id="228" name="Google Shape;379;p61" descr=""/>
          <p:cNvPicPr/>
          <p:nvPr/>
        </p:nvPicPr>
        <p:blipFill>
          <a:blip r:embed="rId2"/>
          <a:stretch/>
        </p:blipFill>
        <p:spPr>
          <a:xfrm>
            <a:off x="1977840" y="1343880"/>
            <a:ext cx="2266920" cy="1505520"/>
          </a:xfrm>
          <a:prstGeom prst="rect">
            <a:avLst/>
          </a:prstGeom>
          <a:ln w="0">
            <a:noFill/>
          </a:ln>
        </p:spPr>
      </p:pic>
      <p:pic>
        <p:nvPicPr>
          <p:cNvPr id="229" name="Google Shape;380;p61" descr=""/>
          <p:cNvPicPr/>
          <p:nvPr/>
        </p:nvPicPr>
        <p:blipFill>
          <a:blip r:embed="rId3"/>
          <a:stretch/>
        </p:blipFill>
        <p:spPr>
          <a:xfrm>
            <a:off x="4360680" y="292320"/>
            <a:ext cx="630720" cy="630720"/>
          </a:xfrm>
          <a:prstGeom prst="rect">
            <a:avLst/>
          </a:prstGeom>
          <a:ln w="0">
            <a:noFill/>
          </a:ln>
        </p:spPr>
      </p:pic>
      <p:sp>
        <p:nvSpPr>
          <p:cNvPr id="230" name="Google Shape;381;p61"/>
          <p:cNvSpPr/>
          <p:nvPr/>
        </p:nvSpPr>
        <p:spPr>
          <a:xfrm rot="16200000">
            <a:off x="3368160" y="351720"/>
            <a:ext cx="735480" cy="124884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Google Shape;382;p61"/>
          <p:cNvSpPr/>
          <p:nvPr/>
        </p:nvSpPr>
        <p:spPr>
          <a:xfrm>
            <a:off x="4991760" y="608040"/>
            <a:ext cx="1271160" cy="70992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Google Shape;383;p61"/>
          <p:cNvSpPr/>
          <p:nvPr/>
        </p:nvSpPr>
        <p:spPr>
          <a:xfrm>
            <a:off x="4375080" y="864000"/>
            <a:ext cx="6307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33" name="Google Shape;384;p61"/>
          <p:cNvSpPr/>
          <p:nvPr/>
        </p:nvSpPr>
        <p:spPr>
          <a:xfrm>
            <a:off x="1000080" y="3188880"/>
            <a:ext cx="713880" cy="6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2900" spc="-1" strike="noStrike">
                <a:solidFill>
                  <a:srgbClr val="ffffff"/>
                </a:solidFill>
                <a:latin typeface="Ubuntu"/>
                <a:ea typeface="Ubuntu"/>
              </a:rPr>
              <a:t>Q2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234" name="Google Shape;385;p61"/>
          <p:cNvSpPr/>
          <p:nvPr/>
        </p:nvSpPr>
        <p:spPr>
          <a:xfrm>
            <a:off x="444240" y="897840"/>
            <a:ext cx="1825920" cy="1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en" sz="700" spc="-1" strike="noStrike">
                <a:solidFill>
                  <a:srgbClr val="000000"/>
                </a:solidFill>
                <a:latin typeface="Ubuntu"/>
                <a:ea typeface="Ubuntu"/>
              </a:rPr>
              <a:t>Ongoing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235" name="Google Shape;386;p61"/>
          <p:cNvSpPr/>
          <p:nvPr/>
        </p:nvSpPr>
        <p:spPr>
          <a:xfrm>
            <a:off x="-196200" y="-116640"/>
            <a:ext cx="9451440" cy="3066120"/>
          </a:xfrm>
          <a:prstGeom prst="roundRect">
            <a:avLst>
              <a:gd name="adj" fmla="val 0"/>
            </a:avLst>
          </a:prstGeom>
          <a:solidFill>
            <a:srgbClr val="ffffff">
              <a:alpha val="57000"/>
            </a:srgbClr>
          </a:solidFill>
          <a:ln w="0">
            <a:noFill/>
          </a:ln>
          <a:effectLst>
            <a:outerShdw algn="bl" blurRad="57240" dir="5400000" dist="19080" rotWithShape="0">
              <a:srgbClr val="000000">
                <a:alpha val="87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391;p62" descr=""/>
          <p:cNvPicPr/>
          <p:nvPr/>
        </p:nvPicPr>
        <p:blipFill>
          <a:blip r:embed="rId1"/>
          <a:stretch/>
        </p:blipFill>
        <p:spPr>
          <a:xfrm>
            <a:off x="1057320" y="974520"/>
            <a:ext cx="7286400" cy="2964240"/>
          </a:xfrm>
          <a:prstGeom prst="rect">
            <a:avLst/>
          </a:prstGeom>
          <a:ln w="0">
            <a:noFill/>
          </a:ln>
        </p:spPr>
      </p:pic>
      <p:pic>
        <p:nvPicPr>
          <p:cNvPr id="237" name="Google Shape;392;p62" descr=""/>
          <p:cNvPicPr/>
          <p:nvPr/>
        </p:nvPicPr>
        <p:blipFill>
          <a:blip r:embed="rId2"/>
          <a:srcRect l="18028" t="0" r="0" b="0"/>
          <a:stretch/>
        </p:blipFill>
        <p:spPr>
          <a:xfrm>
            <a:off x="2900520" y="4129920"/>
            <a:ext cx="3723840" cy="37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397;p63"/>
          <p:cNvSpPr/>
          <p:nvPr/>
        </p:nvSpPr>
        <p:spPr>
          <a:xfrm>
            <a:off x="769680" y="3188880"/>
            <a:ext cx="7603920" cy="1366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Google Shape;398;p63"/>
          <p:cNvSpPr/>
          <p:nvPr/>
        </p:nvSpPr>
        <p:spPr>
          <a:xfrm>
            <a:off x="1183680" y="3750480"/>
            <a:ext cx="6984720" cy="93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9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What's the gap between model simulation and biomass observation?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211680" y="344880"/>
            <a:ext cx="274932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3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i="1" lang="en" sz="12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Questions</a:t>
            </a:r>
            <a:br>
              <a:rPr sz="1700"/>
            </a:b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Google Shape;400;p63"/>
          <p:cNvSpPr/>
          <p:nvPr/>
        </p:nvSpPr>
        <p:spPr>
          <a:xfrm>
            <a:off x="351720" y="1500480"/>
            <a:ext cx="1658520" cy="14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Disturbance regimes parameters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𝜇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(probability scale)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𝛼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(clustering degree) 𝛽 (intensity slope)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42" name="Google Shape;401;p63" descr=""/>
          <p:cNvPicPr/>
          <p:nvPr/>
        </p:nvPicPr>
        <p:blipFill>
          <a:blip r:embed="rId1"/>
          <a:srcRect l="0" t="0" r="46966" b="0"/>
          <a:stretch/>
        </p:blipFill>
        <p:spPr>
          <a:xfrm>
            <a:off x="5169240" y="1318320"/>
            <a:ext cx="2187360" cy="1505520"/>
          </a:xfrm>
          <a:prstGeom prst="rect">
            <a:avLst/>
          </a:prstGeom>
          <a:ln w="0">
            <a:noFill/>
          </a:ln>
        </p:spPr>
      </p:pic>
      <p:sp>
        <p:nvSpPr>
          <p:cNvPr id="243" name="Google Shape;402;p63"/>
          <p:cNvSpPr/>
          <p:nvPr/>
        </p:nvSpPr>
        <p:spPr>
          <a:xfrm>
            <a:off x="7356960" y="1543680"/>
            <a:ext cx="18982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Informative statistics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From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simulated biomass distribution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44" name="Google Shape;403;p63"/>
          <p:cNvSpPr/>
          <p:nvPr/>
        </p:nvSpPr>
        <p:spPr>
          <a:xfrm>
            <a:off x="6132240" y="2600280"/>
            <a:ext cx="253188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07280" bIns="1072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Ⓒ </a:t>
            </a: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Airbus BIOMASS mission</a:t>
            </a:r>
            <a:endParaRPr b="0" lang="en-US" sz="700" spc="-1" strike="noStrike">
              <a:latin typeface="Arial"/>
            </a:endParaRPr>
          </a:p>
        </p:txBody>
      </p:sp>
      <p:pic>
        <p:nvPicPr>
          <p:cNvPr id="245" name="Google Shape;404;p63" descr=""/>
          <p:cNvPicPr/>
          <p:nvPr/>
        </p:nvPicPr>
        <p:blipFill>
          <a:blip r:embed="rId2"/>
          <a:stretch/>
        </p:blipFill>
        <p:spPr>
          <a:xfrm>
            <a:off x="1977840" y="1343880"/>
            <a:ext cx="2266920" cy="1505520"/>
          </a:xfrm>
          <a:prstGeom prst="rect">
            <a:avLst/>
          </a:prstGeom>
          <a:ln w="0">
            <a:noFill/>
          </a:ln>
        </p:spPr>
      </p:pic>
      <p:pic>
        <p:nvPicPr>
          <p:cNvPr id="246" name="Google Shape;405;p63" descr=""/>
          <p:cNvPicPr/>
          <p:nvPr/>
        </p:nvPicPr>
        <p:blipFill>
          <a:blip r:embed="rId3"/>
          <a:stretch/>
        </p:blipFill>
        <p:spPr>
          <a:xfrm>
            <a:off x="4360680" y="292320"/>
            <a:ext cx="630720" cy="630720"/>
          </a:xfrm>
          <a:prstGeom prst="rect">
            <a:avLst/>
          </a:prstGeom>
          <a:ln w="0">
            <a:noFill/>
          </a:ln>
        </p:spPr>
      </p:pic>
      <p:sp>
        <p:nvSpPr>
          <p:cNvPr id="247" name="Google Shape;406;p63"/>
          <p:cNvSpPr/>
          <p:nvPr/>
        </p:nvSpPr>
        <p:spPr>
          <a:xfrm rot="16200000">
            <a:off x="3368160" y="351720"/>
            <a:ext cx="735480" cy="124884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Google Shape;407;p63"/>
          <p:cNvSpPr/>
          <p:nvPr/>
        </p:nvSpPr>
        <p:spPr>
          <a:xfrm>
            <a:off x="4991760" y="608040"/>
            <a:ext cx="1271160" cy="70992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Google Shape;408;p63"/>
          <p:cNvSpPr/>
          <p:nvPr/>
        </p:nvSpPr>
        <p:spPr>
          <a:xfrm>
            <a:off x="4375080" y="864000"/>
            <a:ext cx="6307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50" name="Google Shape;409;p63"/>
          <p:cNvSpPr/>
          <p:nvPr/>
        </p:nvSpPr>
        <p:spPr>
          <a:xfrm>
            <a:off x="1000080" y="3188880"/>
            <a:ext cx="713880" cy="6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2900" spc="-1" strike="noStrike">
                <a:solidFill>
                  <a:srgbClr val="ffffff"/>
                </a:solidFill>
                <a:latin typeface="Ubuntu"/>
                <a:ea typeface="Ubuntu"/>
              </a:rPr>
              <a:t>Q3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251" name="Google Shape;410;p63"/>
          <p:cNvSpPr/>
          <p:nvPr/>
        </p:nvSpPr>
        <p:spPr>
          <a:xfrm>
            <a:off x="444240" y="897840"/>
            <a:ext cx="1825920" cy="1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en" sz="700" spc="-1" strike="noStrike">
                <a:solidFill>
                  <a:srgbClr val="000000"/>
                </a:solidFill>
                <a:latin typeface="Ubuntu"/>
                <a:ea typeface="Ubuntu"/>
              </a:rPr>
              <a:t>Ongoing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252" name="Google Shape;411;p63"/>
          <p:cNvSpPr/>
          <p:nvPr/>
        </p:nvSpPr>
        <p:spPr>
          <a:xfrm>
            <a:off x="-196200" y="-116640"/>
            <a:ext cx="9451440" cy="3066120"/>
          </a:xfrm>
          <a:prstGeom prst="roundRect">
            <a:avLst>
              <a:gd name="adj" fmla="val 0"/>
            </a:avLst>
          </a:prstGeom>
          <a:solidFill>
            <a:srgbClr val="ffffff">
              <a:alpha val="57000"/>
            </a:srgbClr>
          </a:solidFill>
          <a:ln w="0">
            <a:noFill/>
          </a:ln>
          <a:effectLst>
            <a:outerShdw algn="bl" blurRad="57240" dir="5400000" dist="19080" rotWithShape="0">
              <a:srgbClr val="000000">
                <a:alpha val="87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416;p64"/>
          <p:cNvSpPr/>
          <p:nvPr/>
        </p:nvSpPr>
        <p:spPr>
          <a:xfrm>
            <a:off x="1903680" y="295560"/>
            <a:ext cx="5503680" cy="8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Q3: Gaps between simulation and observation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4" name="Google Shape;417;p64"/>
          <p:cNvSpPr/>
          <p:nvPr/>
        </p:nvSpPr>
        <p:spPr>
          <a:xfrm>
            <a:off x="1559520" y="3546720"/>
            <a:ext cx="6024600" cy="11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What’s the discrepancy of multiple biomass distribution features between model simulation and biomass observation?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How to improve the model setting for narrowing the gaps away from real-world biomass distribution?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55" name="Google Shape;418;p64" descr=""/>
          <p:cNvPicPr/>
          <p:nvPr/>
        </p:nvPicPr>
        <p:blipFill>
          <a:blip r:embed="rId1"/>
          <a:stretch/>
        </p:blipFill>
        <p:spPr>
          <a:xfrm>
            <a:off x="533520" y="1519560"/>
            <a:ext cx="3589200" cy="2585520"/>
          </a:xfrm>
          <a:prstGeom prst="rect">
            <a:avLst/>
          </a:prstGeom>
          <a:ln w="0">
            <a:noFill/>
          </a:ln>
        </p:spPr>
      </p:pic>
      <p:pic>
        <p:nvPicPr>
          <p:cNvPr id="256" name="Google Shape;419;p64" descr=""/>
          <p:cNvPicPr/>
          <p:nvPr/>
        </p:nvPicPr>
        <p:blipFill>
          <a:blip r:embed="rId2"/>
          <a:stretch/>
        </p:blipFill>
        <p:spPr>
          <a:xfrm>
            <a:off x="4485960" y="757440"/>
            <a:ext cx="4103640" cy="2311920"/>
          </a:xfrm>
          <a:prstGeom prst="rect">
            <a:avLst/>
          </a:prstGeom>
          <a:ln w="0">
            <a:noFill/>
          </a:ln>
        </p:spPr>
      </p:pic>
      <p:pic>
        <p:nvPicPr>
          <p:cNvPr id="257" name="Google Shape;420;p64" descr=""/>
          <p:cNvPicPr/>
          <p:nvPr/>
        </p:nvPicPr>
        <p:blipFill>
          <a:blip r:embed="rId3"/>
          <a:stretch/>
        </p:blipFill>
        <p:spPr>
          <a:xfrm>
            <a:off x="4559400" y="3030480"/>
            <a:ext cx="3956760" cy="212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134480" y="3177000"/>
            <a:ext cx="1054080" cy="191160"/>
          </a:xfrm>
          <a:prstGeom prst="rect">
            <a:avLst/>
          </a:prstGeom>
          <a:solidFill>
            <a:srgbClr val="348a8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0" i="1" lang="en" sz="1100" spc="-1" strike="noStrike">
                <a:solidFill>
                  <a:srgbClr val="ffffff"/>
                </a:solidFill>
                <a:latin typeface="Ubuntu"/>
                <a:ea typeface="Ubuntu"/>
              </a:rPr>
              <a:t>Nuno Carvalhais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839520" y="1567440"/>
            <a:ext cx="7464600" cy="60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efefef"/>
                </a:solidFill>
                <a:latin typeface="Arial"/>
                <a:ea typeface="Arial"/>
              </a:rPr>
              <a:t>Assessing Disturbance Regimes based on 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efefef"/>
                </a:solidFill>
                <a:latin typeface="Arial"/>
                <a:ea typeface="Arial"/>
              </a:rPr>
              <a:t>High-resolution biomass observations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Google Shape;184;p47" descr=""/>
          <p:cNvPicPr/>
          <p:nvPr/>
        </p:nvPicPr>
        <p:blipFill>
          <a:blip r:embed="rId1"/>
          <a:stretch/>
        </p:blipFill>
        <p:spPr>
          <a:xfrm>
            <a:off x="7200720" y="2300040"/>
            <a:ext cx="882000" cy="864360"/>
          </a:xfrm>
          <a:prstGeom prst="rect">
            <a:avLst/>
          </a:prstGeom>
          <a:ln w="0">
            <a:noFill/>
          </a:ln>
        </p:spPr>
      </p:pic>
      <p:pic>
        <p:nvPicPr>
          <p:cNvPr id="90" name="Google Shape;185;p47" descr=""/>
          <p:cNvPicPr/>
          <p:nvPr/>
        </p:nvPicPr>
        <p:blipFill>
          <a:blip r:embed="rId2"/>
          <a:stretch/>
        </p:blipFill>
        <p:spPr>
          <a:xfrm>
            <a:off x="1042560" y="2302920"/>
            <a:ext cx="864360" cy="864360"/>
          </a:xfrm>
          <a:prstGeom prst="rect">
            <a:avLst/>
          </a:prstGeom>
          <a:ln w="0">
            <a:noFill/>
          </a:ln>
        </p:spPr>
      </p:pic>
      <p:pic>
        <p:nvPicPr>
          <p:cNvPr id="91" name="Google Shape;186;p47" descr=""/>
          <p:cNvPicPr/>
          <p:nvPr/>
        </p:nvPicPr>
        <p:blipFill>
          <a:blip r:embed="rId3"/>
          <a:stretch/>
        </p:blipFill>
        <p:spPr>
          <a:xfrm>
            <a:off x="2270880" y="2302560"/>
            <a:ext cx="864360" cy="860040"/>
          </a:xfrm>
          <a:prstGeom prst="rect">
            <a:avLst/>
          </a:prstGeom>
          <a:ln w="0">
            <a:noFill/>
          </a:ln>
        </p:spPr>
      </p:pic>
      <p:pic>
        <p:nvPicPr>
          <p:cNvPr id="92" name="Google Shape;187;p47" descr=""/>
          <p:cNvPicPr/>
          <p:nvPr/>
        </p:nvPicPr>
        <p:blipFill>
          <a:blip r:embed="rId4"/>
          <a:stretch/>
        </p:blipFill>
        <p:spPr>
          <a:xfrm>
            <a:off x="3498840" y="2304720"/>
            <a:ext cx="864360" cy="864360"/>
          </a:xfrm>
          <a:prstGeom prst="rect">
            <a:avLst/>
          </a:prstGeom>
          <a:ln w="0">
            <a:noFill/>
          </a:ln>
        </p:spPr>
      </p:pic>
      <p:pic>
        <p:nvPicPr>
          <p:cNvPr id="93" name="Google Shape;188;p47" descr=""/>
          <p:cNvPicPr/>
          <p:nvPr/>
        </p:nvPicPr>
        <p:blipFill>
          <a:blip r:embed="rId5"/>
          <a:stretch/>
        </p:blipFill>
        <p:spPr>
          <a:xfrm>
            <a:off x="5972760" y="2301480"/>
            <a:ext cx="864360" cy="864360"/>
          </a:xfrm>
          <a:prstGeom prst="rect">
            <a:avLst/>
          </a:prstGeom>
          <a:ln w="0">
            <a:noFill/>
          </a:ln>
        </p:spPr>
      </p:pic>
      <p:sp>
        <p:nvSpPr>
          <p:cNvPr id="94" name="Google Shape;189;p47"/>
          <p:cNvSpPr/>
          <p:nvPr/>
        </p:nvSpPr>
        <p:spPr>
          <a:xfrm>
            <a:off x="4726800" y="2306160"/>
            <a:ext cx="882000" cy="87048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PlaceHolder 3"/>
          <p:cNvSpPr>
            <a:spLocks noGrp="1"/>
          </p:cNvSpPr>
          <p:nvPr>
            <p:ph type="title"/>
          </p:nvPr>
        </p:nvSpPr>
        <p:spPr>
          <a:xfrm>
            <a:off x="5815440" y="3177000"/>
            <a:ext cx="1178640" cy="191160"/>
          </a:xfrm>
          <a:prstGeom prst="rect">
            <a:avLst/>
          </a:prstGeom>
          <a:solidFill>
            <a:srgbClr val="348a8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0" i="1" lang="en" sz="1100" spc="-1" strike="noStrike">
                <a:solidFill>
                  <a:srgbClr val="ffffff"/>
                </a:solidFill>
                <a:latin typeface="Ubuntu"/>
                <a:ea typeface="Ubuntu"/>
              </a:rPr>
              <a:t>Markus Reichstein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title"/>
          </p:nvPr>
        </p:nvSpPr>
        <p:spPr>
          <a:xfrm>
            <a:off x="4660560" y="3177000"/>
            <a:ext cx="1014480" cy="191160"/>
          </a:xfrm>
          <a:prstGeom prst="rect">
            <a:avLst/>
          </a:prstGeom>
          <a:solidFill>
            <a:srgbClr val="348a8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0" i="1" lang="en" sz="1100" spc="-1" strike="noStrike">
                <a:solidFill>
                  <a:srgbClr val="ffffff"/>
                </a:solidFill>
                <a:latin typeface="Ubuntu"/>
                <a:ea typeface="Ubuntu"/>
              </a:rPr>
              <a:t>Matthias Forkel 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title"/>
          </p:nvPr>
        </p:nvSpPr>
        <p:spPr>
          <a:xfrm>
            <a:off x="3466800" y="3177000"/>
            <a:ext cx="979920" cy="191160"/>
          </a:xfrm>
          <a:prstGeom prst="rect">
            <a:avLst/>
          </a:prstGeom>
          <a:solidFill>
            <a:srgbClr val="348a8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0" i="1" lang="en" sz="1100" spc="-1" strike="noStrike">
                <a:solidFill>
                  <a:srgbClr val="ffffff"/>
                </a:solidFill>
                <a:latin typeface="Ubuntu"/>
                <a:ea typeface="Ubuntu"/>
              </a:rPr>
              <a:t>Sujan Koirala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title"/>
          </p:nvPr>
        </p:nvSpPr>
        <p:spPr>
          <a:xfrm>
            <a:off x="2337480" y="3177000"/>
            <a:ext cx="730800" cy="191160"/>
          </a:xfrm>
          <a:prstGeom prst="rect">
            <a:avLst/>
          </a:prstGeom>
          <a:solidFill>
            <a:srgbClr val="348a8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0" i="1" lang="en" sz="1100" spc="-1" strike="noStrike">
                <a:solidFill>
                  <a:srgbClr val="ffffff"/>
                </a:solidFill>
                <a:latin typeface="Ubuntu"/>
                <a:ea typeface="Ubuntu"/>
              </a:rPr>
              <a:t>Hui Yang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title"/>
          </p:nvPr>
        </p:nvSpPr>
        <p:spPr>
          <a:xfrm>
            <a:off x="1010880" y="3177000"/>
            <a:ext cx="927720" cy="191160"/>
          </a:xfrm>
          <a:prstGeom prst="rect">
            <a:avLst/>
          </a:prstGeom>
          <a:solidFill>
            <a:srgbClr val="348a8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0" i="1" lang="en" sz="1100" spc="-1" strike="noStrike">
                <a:solidFill>
                  <a:srgbClr val="ffffff"/>
                </a:solidFill>
                <a:latin typeface="Ubuntu"/>
                <a:ea typeface="Ubuntu"/>
              </a:rPr>
              <a:t>Siyuan Wang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Google Shape;195;p47"/>
          <p:cNvSpPr/>
          <p:nvPr/>
        </p:nvSpPr>
        <p:spPr>
          <a:xfrm>
            <a:off x="2680560" y="3790440"/>
            <a:ext cx="3632040" cy="3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13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ffffff"/>
                </a:solidFill>
                <a:latin typeface="Ubuntu"/>
                <a:ea typeface="Ubuntu"/>
              </a:rPr>
              <a:t>EGU 2023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01" name="Google Shape;196;p47" descr=""/>
          <p:cNvPicPr/>
          <p:nvPr/>
        </p:nvPicPr>
        <p:blipFill>
          <a:blip r:embed="rId7"/>
          <a:srcRect l="28431" t="0" r="0" b="0"/>
          <a:stretch/>
        </p:blipFill>
        <p:spPr>
          <a:xfrm>
            <a:off x="4979880" y="189000"/>
            <a:ext cx="3972960" cy="125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425;p65"/>
          <p:cNvSpPr/>
          <p:nvPr/>
        </p:nvSpPr>
        <p:spPr>
          <a:xfrm>
            <a:off x="1903680" y="295560"/>
            <a:ext cx="5503680" cy="8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Q3: Gaps between simulation and observation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9" name="Google Shape;426;p65"/>
          <p:cNvSpPr/>
          <p:nvPr/>
        </p:nvSpPr>
        <p:spPr>
          <a:xfrm>
            <a:off x="1559520" y="3546720"/>
            <a:ext cx="6024600" cy="11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What’s the discrepancy of multiple biomass distribution features between model simulation and biomass observation?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How to improve the model setting for narrowing the gaps away from real-world biomass distribution?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60" name="Google Shape;427;p65" descr=""/>
          <p:cNvPicPr/>
          <p:nvPr/>
        </p:nvPicPr>
        <p:blipFill>
          <a:blip r:embed="rId1"/>
          <a:srcRect l="0" t="0" r="4932" b="0"/>
          <a:stretch/>
        </p:blipFill>
        <p:spPr>
          <a:xfrm>
            <a:off x="0" y="0"/>
            <a:ext cx="2224080" cy="1289880"/>
          </a:xfrm>
          <a:prstGeom prst="rect">
            <a:avLst/>
          </a:prstGeom>
          <a:ln w="0">
            <a:noFill/>
          </a:ln>
        </p:spPr>
      </p:pic>
      <p:pic>
        <p:nvPicPr>
          <p:cNvPr id="261" name="Google Shape;428;p65" descr=""/>
          <p:cNvPicPr/>
          <p:nvPr/>
        </p:nvPicPr>
        <p:blipFill>
          <a:blip r:embed="rId2"/>
          <a:stretch/>
        </p:blipFill>
        <p:spPr>
          <a:xfrm>
            <a:off x="207720" y="1300680"/>
            <a:ext cx="8728560" cy="366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433;p66"/>
          <p:cNvSpPr/>
          <p:nvPr/>
        </p:nvSpPr>
        <p:spPr>
          <a:xfrm>
            <a:off x="1903680" y="295560"/>
            <a:ext cx="5503680" cy="8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Q3: Gaps between simulation and observation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3" name="Google Shape;434;p66"/>
          <p:cNvSpPr/>
          <p:nvPr/>
        </p:nvSpPr>
        <p:spPr>
          <a:xfrm>
            <a:off x="1559520" y="3546720"/>
            <a:ext cx="6024600" cy="11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What’s the discrepancy of multiple biomass distribution features between model simulation and biomass observation?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How to improve the model setting for narrowing the gaps away from real-world biomass distribution?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64" name="Google Shape;435;p66" descr=""/>
          <p:cNvPicPr/>
          <p:nvPr/>
        </p:nvPicPr>
        <p:blipFill>
          <a:blip r:embed="rId1"/>
          <a:srcRect l="0" t="0" r="4932" b="0"/>
          <a:stretch/>
        </p:blipFill>
        <p:spPr>
          <a:xfrm>
            <a:off x="0" y="0"/>
            <a:ext cx="2224080" cy="1289880"/>
          </a:xfrm>
          <a:prstGeom prst="rect">
            <a:avLst/>
          </a:prstGeom>
          <a:ln w="0">
            <a:noFill/>
          </a:ln>
        </p:spPr>
      </p:pic>
      <p:pic>
        <p:nvPicPr>
          <p:cNvPr id="265" name="Google Shape;436;p66" descr=""/>
          <p:cNvPicPr/>
          <p:nvPr/>
        </p:nvPicPr>
        <p:blipFill>
          <a:blip r:embed="rId2"/>
          <a:stretch/>
        </p:blipFill>
        <p:spPr>
          <a:xfrm>
            <a:off x="522720" y="1290240"/>
            <a:ext cx="8098560" cy="3542760"/>
          </a:xfrm>
          <a:prstGeom prst="rect">
            <a:avLst/>
          </a:prstGeom>
          <a:ln w="0">
            <a:noFill/>
          </a:ln>
        </p:spPr>
      </p:pic>
      <p:sp>
        <p:nvSpPr>
          <p:cNvPr id="266" name="Google Shape;437;p66"/>
          <p:cNvSpPr/>
          <p:nvPr/>
        </p:nvSpPr>
        <p:spPr>
          <a:xfrm flipH="1">
            <a:off x="3238560" y="1190520"/>
            <a:ext cx="742320" cy="62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Google Shape;438;p66"/>
          <p:cNvSpPr/>
          <p:nvPr/>
        </p:nvSpPr>
        <p:spPr>
          <a:xfrm>
            <a:off x="2886120" y="1647720"/>
            <a:ext cx="333000" cy="39996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Google Shape;439;p66"/>
          <p:cNvSpPr/>
          <p:nvPr/>
        </p:nvSpPr>
        <p:spPr>
          <a:xfrm>
            <a:off x="3981600" y="961920"/>
            <a:ext cx="369324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Non-simulated scenarios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444;p67"/>
          <p:cNvSpPr/>
          <p:nvPr/>
        </p:nvSpPr>
        <p:spPr>
          <a:xfrm>
            <a:off x="1903680" y="295560"/>
            <a:ext cx="5503680" cy="8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000000"/>
                </a:solidFill>
                <a:latin typeface="Oswald Medium"/>
                <a:ea typeface="Oswald Medium"/>
              </a:rPr>
              <a:t>Q3: Gaps between simulation and observation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0" name="Google Shape;445;p67"/>
          <p:cNvSpPr/>
          <p:nvPr/>
        </p:nvSpPr>
        <p:spPr>
          <a:xfrm>
            <a:off x="1559520" y="3546720"/>
            <a:ext cx="6024600" cy="11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What’s the discrepancy of multiple biomass distribution features between model simulation and biomass observation?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30000"/>
              </a:lnSpc>
              <a:buClr>
                <a:srgbClr val="ffffff"/>
              </a:buClr>
              <a:buFont typeface="Times New Roman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How to improve the model setting for narrowing the gaps away from real-world biomass distribution?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71" name="Google Shape;446;p67" descr=""/>
          <p:cNvPicPr/>
          <p:nvPr/>
        </p:nvPicPr>
        <p:blipFill>
          <a:blip r:embed="rId1"/>
          <a:stretch/>
        </p:blipFill>
        <p:spPr>
          <a:xfrm>
            <a:off x="2714760" y="700200"/>
            <a:ext cx="6064200" cy="3252600"/>
          </a:xfrm>
          <a:prstGeom prst="rect">
            <a:avLst/>
          </a:prstGeom>
          <a:ln w="0">
            <a:noFill/>
          </a:ln>
        </p:spPr>
      </p:pic>
      <p:pic>
        <p:nvPicPr>
          <p:cNvPr id="272" name="Google Shape;447;p67" descr=""/>
          <p:cNvPicPr/>
          <p:nvPr/>
        </p:nvPicPr>
        <p:blipFill>
          <a:blip r:embed="rId2"/>
          <a:stretch/>
        </p:blipFill>
        <p:spPr>
          <a:xfrm>
            <a:off x="2868480" y="3953160"/>
            <a:ext cx="5519160" cy="1189800"/>
          </a:xfrm>
          <a:prstGeom prst="rect">
            <a:avLst/>
          </a:prstGeom>
          <a:ln w="0">
            <a:noFill/>
          </a:ln>
        </p:spPr>
      </p:pic>
      <p:pic>
        <p:nvPicPr>
          <p:cNvPr id="273" name="Google Shape;448;p67" descr=""/>
          <p:cNvPicPr/>
          <p:nvPr/>
        </p:nvPicPr>
        <p:blipFill>
          <a:blip r:embed="rId3"/>
          <a:srcRect l="45055" t="0" r="0" b="0"/>
          <a:stretch/>
        </p:blipFill>
        <p:spPr>
          <a:xfrm>
            <a:off x="200160" y="818280"/>
            <a:ext cx="2514240" cy="3961080"/>
          </a:xfrm>
          <a:prstGeom prst="rect">
            <a:avLst/>
          </a:prstGeom>
          <a:ln w="0">
            <a:noFill/>
          </a:ln>
        </p:spPr>
      </p:pic>
      <p:sp>
        <p:nvSpPr>
          <p:cNvPr id="274" name="Google Shape;449;p67"/>
          <p:cNvSpPr/>
          <p:nvPr/>
        </p:nvSpPr>
        <p:spPr>
          <a:xfrm rot="10800000">
            <a:off x="2638800" y="943560"/>
            <a:ext cx="1704600" cy="60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Google Shape;450;p67"/>
          <p:cNvSpPr/>
          <p:nvPr/>
        </p:nvSpPr>
        <p:spPr>
          <a:xfrm flipH="1">
            <a:off x="2666880" y="1576440"/>
            <a:ext cx="1685520" cy="3176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Google Shape;451;p67"/>
          <p:cNvSpPr/>
          <p:nvPr/>
        </p:nvSpPr>
        <p:spPr>
          <a:xfrm>
            <a:off x="200160" y="519120"/>
            <a:ext cx="369324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A1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456;p68"/>
          <p:cNvSpPr/>
          <p:nvPr/>
        </p:nvSpPr>
        <p:spPr>
          <a:xfrm>
            <a:off x="769680" y="3188880"/>
            <a:ext cx="7603920" cy="1366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Google Shape;457;p68"/>
          <p:cNvSpPr/>
          <p:nvPr/>
        </p:nvSpPr>
        <p:spPr>
          <a:xfrm>
            <a:off x="1459800" y="3674160"/>
            <a:ext cx="6984720" cy="55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algn="just">
              <a:lnSpc>
                <a:spcPct val="130000"/>
              </a:lnSpc>
              <a:buNone/>
              <a:tabLst>
                <a:tab algn="l" pos="0"/>
              </a:tabLst>
            </a:pPr>
            <a:r>
              <a:rPr b="0" lang="en" sz="1900" spc="-1" strike="noStrike">
                <a:solidFill>
                  <a:srgbClr val="ffffff"/>
                </a:solidFill>
                <a:latin typeface="Oswald Medium"/>
                <a:ea typeface="Oswald Medium"/>
              </a:rPr>
              <a:t>What's the impact of recovery rates?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211680" y="344880"/>
            <a:ext cx="274932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3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i="1" lang="en" sz="12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Questions</a:t>
            </a:r>
            <a:br>
              <a:rPr sz="1700"/>
            </a:b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Google Shape;459;p68"/>
          <p:cNvSpPr/>
          <p:nvPr/>
        </p:nvSpPr>
        <p:spPr>
          <a:xfrm>
            <a:off x="351720" y="1500480"/>
            <a:ext cx="1658520" cy="14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Disturbance regimes parameters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𝜇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(probability scale)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𝛼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(clustering degree) 𝛽 (intensity slope)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81" name="Google Shape;460;p68" descr=""/>
          <p:cNvPicPr/>
          <p:nvPr/>
        </p:nvPicPr>
        <p:blipFill>
          <a:blip r:embed="rId1"/>
          <a:srcRect l="0" t="0" r="46966" b="0"/>
          <a:stretch/>
        </p:blipFill>
        <p:spPr>
          <a:xfrm>
            <a:off x="5169240" y="1318320"/>
            <a:ext cx="2187360" cy="1505520"/>
          </a:xfrm>
          <a:prstGeom prst="rect">
            <a:avLst/>
          </a:prstGeom>
          <a:ln w="0">
            <a:noFill/>
          </a:ln>
        </p:spPr>
      </p:pic>
      <p:sp>
        <p:nvSpPr>
          <p:cNvPr id="282" name="Google Shape;461;p68"/>
          <p:cNvSpPr/>
          <p:nvPr/>
        </p:nvSpPr>
        <p:spPr>
          <a:xfrm>
            <a:off x="7356960" y="1543680"/>
            <a:ext cx="18982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Informative statistics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From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simulated biomass distribution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83" name="Google Shape;462;p68"/>
          <p:cNvSpPr/>
          <p:nvPr/>
        </p:nvSpPr>
        <p:spPr>
          <a:xfrm>
            <a:off x="6132240" y="2600280"/>
            <a:ext cx="253188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07280" bIns="1072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Ⓒ </a:t>
            </a:r>
            <a:r>
              <a:rPr b="0" i="1" lang="en" sz="700" spc="-1" strike="noStrike">
                <a:solidFill>
                  <a:srgbClr val="000000"/>
                </a:solidFill>
                <a:latin typeface="Arial"/>
                <a:ea typeface="Arial"/>
              </a:rPr>
              <a:t>Airbus BIOMASS mission</a:t>
            </a:r>
            <a:endParaRPr b="0" lang="en-US" sz="700" spc="-1" strike="noStrike">
              <a:latin typeface="Arial"/>
            </a:endParaRPr>
          </a:p>
        </p:txBody>
      </p:sp>
      <p:pic>
        <p:nvPicPr>
          <p:cNvPr id="284" name="Google Shape;463;p68" descr=""/>
          <p:cNvPicPr/>
          <p:nvPr/>
        </p:nvPicPr>
        <p:blipFill>
          <a:blip r:embed="rId2"/>
          <a:stretch/>
        </p:blipFill>
        <p:spPr>
          <a:xfrm>
            <a:off x="1977840" y="1343880"/>
            <a:ext cx="2266920" cy="1505520"/>
          </a:xfrm>
          <a:prstGeom prst="rect">
            <a:avLst/>
          </a:prstGeom>
          <a:ln w="0">
            <a:noFill/>
          </a:ln>
        </p:spPr>
      </p:pic>
      <p:pic>
        <p:nvPicPr>
          <p:cNvPr id="285" name="Google Shape;464;p68" descr=""/>
          <p:cNvPicPr/>
          <p:nvPr/>
        </p:nvPicPr>
        <p:blipFill>
          <a:blip r:embed="rId3"/>
          <a:stretch/>
        </p:blipFill>
        <p:spPr>
          <a:xfrm>
            <a:off x="4360680" y="292320"/>
            <a:ext cx="630720" cy="630720"/>
          </a:xfrm>
          <a:prstGeom prst="rect">
            <a:avLst/>
          </a:prstGeom>
          <a:ln w="0">
            <a:noFill/>
          </a:ln>
        </p:spPr>
      </p:pic>
      <p:sp>
        <p:nvSpPr>
          <p:cNvPr id="286" name="Google Shape;465;p68"/>
          <p:cNvSpPr/>
          <p:nvPr/>
        </p:nvSpPr>
        <p:spPr>
          <a:xfrm rot="16200000">
            <a:off x="3368160" y="351720"/>
            <a:ext cx="735480" cy="124884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Google Shape;466;p68"/>
          <p:cNvSpPr/>
          <p:nvPr/>
        </p:nvSpPr>
        <p:spPr>
          <a:xfrm>
            <a:off x="4991760" y="608040"/>
            <a:ext cx="1271160" cy="709920"/>
          </a:xfrm>
          <a:prstGeom prst="curvedConnector2">
            <a:avLst/>
          </a:prstGeom>
          <a:noFill/>
          <a:ln w="9525">
            <a:solidFill>
              <a:srgbClr val="005555"/>
            </a:solidFill>
            <a:round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Google Shape;467;p68"/>
          <p:cNvSpPr/>
          <p:nvPr/>
        </p:nvSpPr>
        <p:spPr>
          <a:xfrm>
            <a:off x="4375080" y="864000"/>
            <a:ext cx="6307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ML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89" name="Google Shape;468;p68"/>
          <p:cNvSpPr/>
          <p:nvPr/>
        </p:nvSpPr>
        <p:spPr>
          <a:xfrm>
            <a:off x="1000080" y="3188880"/>
            <a:ext cx="713880" cy="6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2900" spc="-1" strike="noStrike">
                <a:solidFill>
                  <a:srgbClr val="ffffff"/>
                </a:solidFill>
                <a:latin typeface="Ubuntu"/>
                <a:ea typeface="Ubuntu"/>
              </a:rPr>
              <a:t>Q4</a:t>
            </a:r>
            <a:endParaRPr b="0" lang="en-US" sz="2900" spc="-1" strike="noStrike">
              <a:latin typeface="Arial"/>
            </a:endParaRPr>
          </a:p>
        </p:txBody>
      </p:sp>
      <p:sp>
        <p:nvSpPr>
          <p:cNvPr id="290" name="Google Shape;469;p68"/>
          <p:cNvSpPr/>
          <p:nvPr/>
        </p:nvSpPr>
        <p:spPr>
          <a:xfrm>
            <a:off x="444240" y="897840"/>
            <a:ext cx="1825920" cy="15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r>
              <a:rPr b="0" lang="en" sz="700" spc="-1" strike="noStrike">
                <a:solidFill>
                  <a:srgbClr val="000000"/>
                </a:solidFill>
                <a:latin typeface="Ubuntu"/>
                <a:ea typeface="Ubuntu"/>
              </a:rPr>
              <a:t>Ongoing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291" name="Google Shape;470;p68"/>
          <p:cNvSpPr/>
          <p:nvPr/>
        </p:nvSpPr>
        <p:spPr>
          <a:xfrm>
            <a:off x="-196200" y="-116640"/>
            <a:ext cx="9451440" cy="3066120"/>
          </a:xfrm>
          <a:prstGeom prst="roundRect">
            <a:avLst>
              <a:gd name="adj" fmla="val 0"/>
            </a:avLst>
          </a:prstGeom>
          <a:solidFill>
            <a:srgbClr val="ffffff">
              <a:alpha val="57000"/>
            </a:srgbClr>
          </a:solidFill>
          <a:ln w="0">
            <a:noFill/>
          </a:ln>
          <a:effectLst>
            <a:outerShdw algn="bl" blurRad="57240" dir="5400000" dist="19080" rotWithShape="0">
              <a:srgbClr val="000000">
                <a:alpha val="87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475;p69" descr=""/>
          <p:cNvPicPr/>
          <p:nvPr/>
        </p:nvPicPr>
        <p:blipFill>
          <a:blip r:embed="rId1"/>
          <a:stretch/>
        </p:blipFill>
        <p:spPr>
          <a:xfrm>
            <a:off x="314280" y="142920"/>
            <a:ext cx="5504760" cy="3096360"/>
          </a:xfrm>
          <a:prstGeom prst="rect">
            <a:avLst/>
          </a:prstGeom>
          <a:ln w="0">
            <a:noFill/>
          </a:ln>
        </p:spPr>
      </p:pic>
      <p:pic>
        <p:nvPicPr>
          <p:cNvPr id="293" name="Google Shape;476;p69" descr=""/>
          <p:cNvPicPr/>
          <p:nvPr/>
        </p:nvPicPr>
        <p:blipFill>
          <a:blip r:embed="rId2"/>
          <a:stretch/>
        </p:blipFill>
        <p:spPr>
          <a:xfrm>
            <a:off x="1527840" y="1160280"/>
            <a:ext cx="5170320" cy="2908080"/>
          </a:xfrm>
          <a:prstGeom prst="rect">
            <a:avLst/>
          </a:prstGeom>
          <a:ln w="0">
            <a:noFill/>
          </a:ln>
        </p:spPr>
      </p:pic>
      <p:pic>
        <p:nvPicPr>
          <p:cNvPr id="294" name="Google Shape;477;p69" descr=""/>
          <p:cNvPicPr/>
          <p:nvPr/>
        </p:nvPicPr>
        <p:blipFill>
          <a:blip r:embed="rId3"/>
          <a:stretch/>
        </p:blipFill>
        <p:spPr>
          <a:xfrm>
            <a:off x="3477600" y="2121840"/>
            <a:ext cx="5100840" cy="286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482;p70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6010920" cy="3381120"/>
          </a:xfrm>
          <a:prstGeom prst="rect">
            <a:avLst/>
          </a:prstGeom>
          <a:ln w="0">
            <a:noFill/>
          </a:ln>
        </p:spPr>
      </p:pic>
      <p:pic>
        <p:nvPicPr>
          <p:cNvPr id="296" name="Google Shape;483;p70" descr=""/>
          <p:cNvPicPr/>
          <p:nvPr/>
        </p:nvPicPr>
        <p:blipFill>
          <a:blip r:embed="rId2"/>
          <a:stretch/>
        </p:blipFill>
        <p:spPr>
          <a:xfrm>
            <a:off x="2333520" y="1457280"/>
            <a:ext cx="6323400" cy="355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" dur="indefinite" restart="never" nodeType="tmRoot">
          <p:childTnLst>
            <p:seq>
              <p:cTn id="84" dur="indefinite" nodeType="mainSeq"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488;p71" descr=""/>
          <p:cNvPicPr/>
          <p:nvPr/>
        </p:nvPicPr>
        <p:blipFill>
          <a:blip r:embed="rId1">
            <a:alphaModFix amt="10000"/>
          </a:blip>
          <a:stretch/>
        </p:blipFill>
        <p:spPr>
          <a:xfrm>
            <a:off x="3922560" y="2571840"/>
            <a:ext cx="5221080" cy="2571480"/>
          </a:xfrm>
          <a:prstGeom prst="rect">
            <a:avLst/>
          </a:prstGeom>
          <a:ln w="0">
            <a:noFill/>
          </a:ln>
        </p:spPr>
      </p:pic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349200" y="517680"/>
            <a:ext cx="231876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3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 </a:t>
            </a: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Conclusions</a:t>
            </a:r>
            <a:r>
              <a:rPr b="1" lang="en" sz="17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br>
              <a:rPr sz="1700"/>
            </a:b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Google Shape;490;p71"/>
          <p:cNvSpPr/>
          <p:nvPr/>
        </p:nvSpPr>
        <p:spPr>
          <a:xfrm>
            <a:off x="1038960" y="1458000"/>
            <a:ext cx="7274160" cy="297792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Google Shape;491;p71"/>
          <p:cNvSpPr/>
          <p:nvPr/>
        </p:nvSpPr>
        <p:spPr>
          <a:xfrm>
            <a:off x="1473480" y="1877760"/>
            <a:ext cx="6611040" cy="21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Google Shape;492;p71"/>
          <p:cNvSpPr/>
          <p:nvPr/>
        </p:nvSpPr>
        <p:spPr>
          <a:xfrm>
            <a:off x="1370520" y="2138760"/>
            <a:ext cx="6611040" cy="14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04920">
              <a:lnSpc>
                <a:spcPct val="100000"/>
              </a:lnSpc>
              <a:buClr>
                <a:srgbClr val="ffffff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Arial"/>
                <a:ea typeface="Arial"/>
              </a:rPr>
              <a:t>A strong link between disturbance regime and biomass statistics;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fffff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Arial"/>
                <a:ea typeface="Arial"/>
              </a:rPr>
              <a:t>Textural features are highly associated with parameter alpha;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fffff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Arial"/>
                <a:ea typeface="Arial"/>
              </a:rPr>
              <a:t>Shape setting has minor impacts on modeling performance;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fffff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Arial"/>
                <a:ea typeface="Arial"/>
              </a:rPr>
              <a:t>Recovery rate has no influence on steady-state biomass statistics;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fffff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Arial"/>
                <a:ea typeface="Arial"/>
              </a:rPr>
              <a:t>Current model could simulate most biomass scenarios compared to the observation;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ffffff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ffffff"/>
                </a:solidFill>
                <a:latin typeface="Arial"/>
                <a:ea typeface="Arial"/>
              </a:rPr>
              <a:t>But the actual spatial representation scale of the model simulation still needs to be determined.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0" dur="indefinite" restart="never" nodeType="tmRoot">
          <p:childTnLst>
            <p:seq>
              <p:cTn id="91" dur="indefinite" nodeType="mainSeq"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10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201;p48"/>
          <p:cNvSpPr/>
          <p:nvPr/>
        </p:nvSpPr>
        <p:spPr>
          <a:xfrm>
            <a:off x="170640" y="714600"/>
            <a:ext cx="1257480" cy="121356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outerShdw algn="bl" blurRad="57240" dir="1792759" dist="114176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3" name="Google Shape;202;p48"/>
          <p:cNvSpPr/>
          <p:nvPr/>
        </p:nvSpPr>
        <p:spPr>
          <a:xfrm>
            <a:off x="1783080" y="694440"/>
            <a:ext cx="1257480" cy="121356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outerShdw algn="bl" blurRad="57240" dir="1792759" dist="114176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4" name="Google Shape;203;p48"/>
          <p:cNvSpPr/>
          <p:nvPr/>
        </p:nvSpPr>
        <p:spPr>
          <a:xfrm>
            <a:off x="3429000" y="714600"/>
            <a:ext cx="1257480" cy="1255320"/>
          </a:xfrm>
          <a:prstGeom prst="roundRect">
            <a:avLst>
              <a:gd name="adj" fmla="val 16667"/>
            </a:avLst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outerShdw algn="bl" blurRad="57240" dir="1792759" dist="114176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5" name="Google Shape;204;p48"/>
          <p:cNvSpPr/>
          <p:nvPr/>
        </p:nvSpPr>
        <p:spPr>
          <a:xfrm>
            <a:off x="5074560" y="715320"/>
            <a:ext cx="1257480" cy="121356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algn="bl" blurRad="57240" dir="1792759" dist="114176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6" name="Google Shape;205;p48"/>
          <p:cNvSpPr/>
          <p:nvPr/>
        </p:nvSpPr>
        <p:spPr>
          <a:xfrm>
            <a:off x="5537160" y="353520"/>
            <a:ext cx="1968120" cy="185040"/>
          </a:xfrm>
          <a:prstGeom prst="rect">
            <a:avLst/>
          </a:prstGeom>
          <a:solidFill>
            <a:srgbClr val="ff0000">
              <a:alpha val="67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What is disturbance?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107" name="Google Shape;206;p48" descr=""/>
          <p:cNvPicPr/>
          <p:nvPr/>
        </p:nvPicPr>
        <p:blipFill>
          <a:blip r:embed="rId5"/>
          <a:stretch/>
        </p:blipFill>
        <p:spPr>
          <a:xfrm>
            <a:off x="5155560" y="284400"/>
            <a:ext cx="325440" cy="325440"/>
          </a:xfrm>
          <a:prstGeom prst="rect">
            <a:avLst/>
          </a:prstGeom>
          <a:ln w="0">
            <a:noFill/>
          </a:ln>
        </p:spPr>
      </p:pic>
      <p:sp>
        <p:nvSpPr>
          <p:cNvPr id="108" name="Google Shape;207;p48"/>
          <p:cNvSpPr/>
          <p:nvPr/>
        </p:nvSpPr>
        <p:spPr>
          <a:xfrm>
            <a:off x="385920" y="1781280"/>
            <a:ext cx="827280" cy="1850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Fire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09" name="Google Shape;208;p48"/>
          <p:cNvSpPr/>
          <p:nvPr/>
        </p:nvSpPr>
        <p:spPr>
          <a:xfrm>
            <a:off x="2039040" y="1761120"/>
            <a:ext cx="827280" cy="1850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Drought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10" name="Google Shape;209;p48"/>
          <p:cNvSpPr/>
          <p:nvPr/>
        </p:nvSpPr>
        <p:spPr>
          <a:xfrm>
            <a:off x="5289840" y="1782000"/>
            <a:ext cx="827280" cy="1850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Urbanization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11" name="Google Shape;210;p48"/>
          <p:cNvSpPr/>
          <p:nvPr/>
        </p:nvSpPr>
        <p:spPr>
          <a:xfrm>
            <a:off x="3699720" y="1816920"/>
            <a:ext cx="827280" cy="1850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Clearcut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12" name="Google Shape;211;p48"/>
          <p:cNvSpPr/>
          <p:nvPr/>
        </p:nvSpPr>
        <p:spPr>
          <a:xfrm>
            <a:off x="8467920" y="1151280"/>
            <a:ext cx="9140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3" name="Google Shape;212;p48"/>
          <p:cNvSpPr/>
          <p:nvPr/>
        </p:nvSpPr>
        <p:spPr>
          <a:xfrm>
            <a:off x="2001240" y="2593080"/>
            <a:ext cx="68288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Relatively, a deviation from the normal dynamics of an ecosystem, also called ‘deviation’</a:t>
            </a:r>
            <a:r>
              <a:rPr b="0" i="1" lang="en" sz="1200" spc="-1" strike="noStrike">
                <a:solidFill>
                  <a:srgbClr val="0000ff"/>
                </a:solidFill>
                <a:latin typeface="Arial"/>
                <a:ea typeface="Arial"/>
              </a:rPr>
              <a:t> </a:t>
            </a:r>
            <a:r>
              <a:rPr b="0" i="1" lang="en" sz="1000" spc="-1" strike="noStrike">
                <a:solidFill>
                  <a:srgbClr val="0000ff"/>
                </a:solidFill>
                <a:latin typeface="Arial"/>
                <a:ea typeface="Arial"/>
              </a:rPr>
              <a:t>(Odum et al. 1979)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and ‘perturbation’</a:t>
            </a:r>
            <a:r>
              <a:rPr b="0" i="1" lang="en" sz="1200" spc="-1" strike="noStrike">
                <a:solidFill>
                  <a:srgbClr val="0000ff"/>
                </a:solidFill>
                <a:latin typeface="Arial"/>
                <a:ea typeface="Arial"/>
              </a:rPr>
              <a:t> </a:t>
            </a:r>
            <a:r>
              <a:rPr b="0" i="1" lang="en" sz="1000" spc="-1" strike="noStrike">
                <a:solidFill>
                  <a:srgbClr val="0000ff"/>
                </a:solidFill>
                <a:latin typeface="Arial"/>
                <a:ea typeface="Arial"/>
              </a:rPr>
              <a:t>(Pickett and White 1985)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Absolutely, the loss of biomass</a:t>
            </a:r>
            <a:r>
              <a:rPr b="0" i="1" lang="en" sz="1200" spc="-1" strike="noStrike">
                <a:solidFill>
                  <a:srgbClr val="0000ff"/>
                </a:solidFill>
                <a:latin typeface="Arial"/>
                <a:ea typeface="Arial"/>
              </a:rPr>
              <a:t> </a:t>
            </a:r>
            <a:r>
              <a:rPr b="0" i="1" lang="en" sz="1000" spc="-1" strike="noStrike">
                <a:solidFill>
                  <a:srgbClr val="0000ff"/>
                </a:solidFill>
                <a:latin typeface="Arial"/>
                <a:ea typeface="Arial"/>
              </a:rPr>
              <a:t>(Grime 1979)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, or the rapidly changing availability of resources</a:t>
            </a:r>
            <a:r>
              <a:rPr b="0" i="1" lang="en" sz="1200" spc="-1" strike="noStrike">
                <a:solidFill>
                  <a:srgbClr val="0000ff"/>
                </a:solidFill>
                <a:latin typeface="Arial"/>
                <a:ea typeface="Arial"/>
              </a:rPr>
              <a:t> </a:t>
            </a:r>
            <a:r>
              <a:rPr b="0" i="1" lang="en" sz="1000" spc="-1" strike="noStrike">
                <a:solidFill>
                  <a:srgbClr val="0000ff"/>
                </a:solidFill>
                <a:latin typeface="Arial"/>
                <a:ea typeface="Arial"/>
              </a:rPr>
              <a:t>(Davis et al. 2000)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14" name="Google Shape;213;p48" descr=""/>
          <p:cNvPicPr/>
          <p:nvPr/>
        </p:nvPicPr>
        <p:blipFill>
          <a:blip r:embed="rId6"/>
          <a:stretch/>
        </p:blipFill>
        <p:spPr>
          <a:xfrm>
            <a:off x="0" y="2589480"/>
            <a:ext cx="2053080" cy="1665360"/>
          </a:xfrm>
          <a:prstGeom prst="rect">
            <a:avLst/>
          </a:prstGeom>
          <a:ln w="0">
            <a:noFill/>
          </a:ln>
        </p:spPr>
      </p:pic>
      <p:sp>
        <p:nvSpPr>
          <p:cNvPr id="115" name="Google Shape;214;p48"/>
          <p:cNvSpPr/>
          <p:nvPr/>
        </p:nvSpPr>
        <p:spPr>
          <a:xfrm>
            <a:off x="2001240" y="3934440"/>
            <a:ext cx="6910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Describes the temporal and spatial dynamics of all disturbances affecting a landscape and their interactions over a longer period of time</a:t>
            </a:r>
            <a:r>
              <a:rPr b="0" i="1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i="1" lang="en" sz="900" spc="-1" strike="noStrike">
                <a:solidFill>
                  <a:srgbClr val="0000ff"/>
                </a:solidFill>
                <a:latin typeface="Arial"/>
                <a:ea typeface="Arial"/>
              </a:rPr>
              <a:t>(Turner 2010; Burton et al. 2020)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200" spc="-1" strike="noStrike">
              <a:latin typeface="Arial"/>
            </a:endParaRPr>
          </a:p>
          <a:p>
            <a:pPr marL="457200" indent="-3049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Includes the type of disturbances, spatial and temporal characteristics, magnitude (intensity), specificity, and interactions with other disturbances</a:t>
            </a:r>
            <a:r>
              <a:rPr b="0" i="1" lang="en" sz="900" spc="-1" strike="noStrike">
                <a:solidFill>
                  <a:srgbClr val="0000ff"/>
                </a:solidFill>
                <a:latin typeface="Arial"/>
                <a:ea typeface="Arial"/>
              </a:rPr>
              <a:t> (Sousa 1984; Burton et al. 2020)</a:t>
            </a:r>
            <a:r>
              <a:rPr b="0" lang="en" sz="12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6" name="Google Shape;215;p48"/>
          <p:cNvSpPr/>
          <p:nvPr/>
        </p:nvSpPr>
        <p:spPr>
          <a:xfrm>
            <a:off x="2223720" y="2251440"/>
            <a:ext cx="1678320" cy="305280"/>
          </a:xfrm>
          <a:prstGeom prst="rect">
            <a:avLst/>
          </a:prstGeom>
          <a:solidFill>
            <a:srgbClr val="ff99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53360" bIns="15336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000" spc="-1" strike="noStrike">
                <a:solidFill>
                  <a:srgbClr val="ffffff"/>
                </a:solidFill>
                <a:latin typeface="Arial"/>
                <a:ea typeface="Arial"/>
              </a:rPr>
              <a:t>Single disturbance events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17" name="Google Shape;216;p48"/>
          <p:cNvSpPr/>
          <p:nvPr/>
        </p:nvSpPr>
        <p:spPr>
          <a:xfrm>
            <a:off x="2197440" y="3592800"/>
            <a:ext cx="1678320" cy="305280"/>
          </a:xfrm>
          <a:prstGeom prst="rect">
            <a:avLst/>
          </a:prstGeom>
          <a:solidFill>
            <a:srgbClr val="ff99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53360" bIns="15336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000" spc="-1" strike="noStrike">
                <a:solidFill>
                  <a:srgbClr val="ffffff"/>
                </a:solidFill>
                <a:latin typeface="Arial"/>
                <a:ea typeface="Arial"/>
              </a:rPr>
              <a:t>Disturbance regimes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18" name="Google Shape;217;p48"/>
          <p:cNvSpPr/>
          <p:nvPr/>
        </p:nvSpPr>
        <p:spPr>
          <a:xfrm>
            <a:off x="6798600" y="738000"/>
            <a:ext cx="1325880" cy="1206720"/>
          </a:xfrm>
          <a:prstGeom prst="roundRect">
            <a:avLst>
              <a:gd name="adj" fmla="val 16667"/>
            </a:avLst>
          </a:prstGeom>
          <a:blipFill rotWithShape="0">
            <a:blip r:embed="rId7"/>
            <a:srcRect/>
            <a:stretch/>
          </a:blipFill>
          <a:ln w="0">
            <a:noFill/>
          </a:ln>
          <a:effectLst>
            <a:outerShdw algn="bl" blurRad="57240" dir="1792759" dist="114176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9" name="Google Shape;218;p48"/>
          <p:cNvSpPr/>
          <p:nvPr/>
        </p:nvSpPr>
        <p:spPr>
          <a:xfrm>
            <a:off x="7084080" y="1798920"/>
            <a:ext cx="872280" cy="1850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Windthrows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223;p49"/>
          <p:cNvSpPr/>
          <p:nvPr/>
        </p:nvSpPr>
        <p:spPr>
          <a:xfrm>
            <a:off x="652320" y="2693880"/>
            <a:ext cx="5090760" cy="18154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5555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211680" y="344880"/>
            <a:ext cx="2749320" cy="99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3000"/>
              </a:lnSpc>
              <a:buNone/>
              <a:tabLst>
                <a:tab algn="l" pos="0"/>
              </a:tabLst>
            </a:pPr>
            <a:br>
              <a:rPr sz="1200"/>
            </a:br>
            <a:r>
              <a:rPr b="0" i="1" lang="en" sz="1200" spc="-1" strike="noStrike">
                <a:solidFill>
                  <a:srgbClr val="005555"/>
                </a:solidFill>
                <a:latin typeface="Arial"/>
                <a:ea typeface="Arial"/>
              </a:rPr>
              <a:t>	</a:t>
            </a:r>
            <a:r>
              <a:rPr b="1" lang="en" sz="2400" spc="-1" strike="noStrike">
                <a:solidFill>
                  <a:srgbClr val="005555"/>
                </a:solidFill>
                <a:latin typeface="Arial"/>
                <a:ea typeface="Arial"/>
              </a:rPr>
              <a:t>Motivation</a:t>
            </a:r>
            <a:br>
              <a:rPr sz="1700"/>
            </a:b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Google Shape;225;p49"/>
          <p:cNvSpPr/>
          <p:nvPr/>
        </p:nvSpPr>
        <p:spPr>
          <a:xfrm>
            <a:off x="578880" y="1123920"/>
            <a:ext cx="7274160" cy="182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marL="457200" indent="-298440">
              <a:lnSpc>
                <a:spcPct val="100000"/>
              </a:lnSpc>
              <a:spcBef>
                <a:spcPts val="799"/>
              </a:spcBef>
              <a:buClr>
                <a:srgbClr val="262626"/>
              </a:buClr>
              <a:buFont typeface="Verdana"/>
              <a:buChar char="●"/>
            </a:pPr>
            <a:r>
              <a:rPr b="0" lang="en" sz="1100" spc="-1" strike="noStrike">
                <a:solidFill>
                  <a:srgbClr val="262626"/>
                </a:solidFill>
                <a:latin typeface="Verdana"/>
                <a:ea typeface="Verdana"/>
              </a:rPr>
              <a:t>Mortality caused by disturbances plays an important role in determining the spatial gradients of AGB and is currently poorly monitored due to its highly stochastic nature;</a:t>
            </a:r>
            <a:br>
              <a:rPr sz="1100"/>
            </a:br>
            <a:r>
              <a:rPr b="0" lang="en" sz="1100" spc="-1" strike="noStrike">
                <a:solidFill>
                  <a:srgbClr val="262626"/>
                </a:solidFill>
                <a:latin typeface="Verdana"/>
              </a:rPr>
              <a:t> </a:t>
            </a:r>
            <a:endParaRPr b="0" lang="en-US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262626"/>
              </a:buClr>
              <a:buFont typeface="Verdana"/>
              <a:buChar char="●"/>
            </a:pPr>
            <a:r>
              <a:rPr b="0" lang="en" sz="1100" spc="-1" strike="noStrike">
                <a:solidFill>
                  <a:srgbClr val="262626"/>
                </a:solidFill>
                <a:latin typeface="Verdana"/>
                <a:ea typeface="Verdana"/>
              </a:rPr>
              <a:t>The representation and corresponding ecological impacts of disturbance events, manipulated by disturbance regimes, have not been well established in DVMs or ESMs;</a:t>
            </a:r>
            <a:br>
              <a:rPr sz="1100"/>
            </a:br>
            <a:r>
              <a:rPr b="0" lang="en" sz="1100" spc="-1" strike="noStrike">
                <a:solidFill>
                  <a:srgbClr val="262626"/>
                </a:solidFill>
                <a:latin typeface="Verdana"/>
              </a:rPr>
              <a:t> </a:t>
            </a:r>
            <a:endParaRPr b="0" lang="en-US" sz="11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262626"/>
              </a:buClr>
              <a:buFont typeface="Verdana"/>
              <a:buChar char="●"/>
            </a:pPr>
            <a:r>
              <a:rPr b="0" lang="en" sz="1100" spc="-1" strike="noStrike">
                <a:solidFill>
                  <a:srgbClr val="262626"/>
                </a:solidFill>
                <a:latin typeface="Verdana"/>
                <a:ea typeface="Verdana"/>
              </a:rPr>
              <a:t>Quantifying the occurrence attributes of disturbance events is essential for understanding and reducing the uncertainty in modeling the terrestrial ecosystem carbon cycle across scales.</a:t>
            </a:r>
            <a:br>
              <a:rPr sz="1100"/>
            </a:br>
            <a:r>
              <a:rPr b="0" lang="en" sz="1100" spc="-1" strike="noStrike">
                <a:solidFill>
                  <a:srgbClr val="262626"/>
                </a:solidFill>
                <a:latin typeface="Verdana"/>
              </a:rPr>
              <a:t> 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buNone/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</p:txBody>
      </p:sp>
      <p:sp>
        <p:nvSpPr>
          <p:cNvPr id="123" name="Google Shape;226;p49"/>
          <p:cNvSpPr/>
          <p:nvPr/>
        </p:nvSpPr>
        <p:spPr>
          <a:xfrm>
            <a:off x="652320" y="2549880"/>
            <a:ext cx="5005080" cy="179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7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spcBef>
                <a:spcPts val="799"/>
              </a:spcBef>
              <a:buClr>
                <a:srgbClr val="ffffff"/>
              </a:buClr>
              <a:buFont typeface="Verdana"/>
              <a:buChar char="➔"/>
              <a:tabLst>
                <a:tab algn="l" pos="0"/>
              </a:tabLst>
            </a:pPr>
            <a:r>
              <a:rPr b="1" i="1" lang="en" sz="1000" spc="-1" strike="noStrike">
                <a:solidFill>
                  <a:srgbClr val="ffffff"/>
                </a:solidFill>
                <a:latin typeface="Verdana"/>
                <a:ea typeface="Verdana"/>
              </a:rPr>
              <a:t>Observation-Driven Method (Senf et al.)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- Large scale time-series remote sensing data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- Information of vegetation change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- Spectral bands indices, vegetation indices, segment outline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- Describe the magnitude, duration and change rate of disturbances..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</a:rPr>
              <a:t> </a:t>
            </a:r>
            <a:endParaRPr b="0" lang="en-US" sz="900" spc="-1" strike="noStrike">
              <a:latin typeface="Arial"/>
            </a:endParaRPr>
          </a:p>
          <a:p>
            <a:pPr marL="457200" indent="-298440">
              <a:lnSpc>
                <a:spcPct val="100000"/>
              </a:lnSpc>
              <a:buClr>
                <a:srgbClr val="ffffff"/>
              </a:buClr>
              <a:buFont typeface="Verdana"/>
              <a:buChar char="➔"/>
              <a:tabLst>
                <a:tab algn="l" pos="0"/>
              </a:tabLst>
            </a:pPr>
            <a:r>
              <a:rPr b="1" i="1" lang="en" sz="1000" spc="-1" strike="noStrike">
                <a:solidFill>
                  <a:srgbClr val="ffffff"/>
                </a:solidFill>
                <a:latin typeface="Verdana"/>
                <a:ea typeface="Verdana"/>
              </a:rPr>
              <a:t>Model-Data-Integration Method (Chambers, Williams et al.)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- With dynamic carbon cycling model (individual- and processed model)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- Assimilate observations to constrain</a:t>
            </a:r>
            <a:br>
              <a:rPr sz="900"/>
            </a:br>
            <a:r>
              <a:rPr b="0" i="1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- Build the links between disturbance regime parameters and model outputs (e.g. equilibrium AGB)</a:t>
            </a:r>
            <a:endParaRPr b="0" lang="en-US" sz="900" spc="-1" strike="noStrike">
              <a:latin typeface="Arial"/>
            </a:endParaRPr>
          </a:p>
        </p:txBody>
      </p:sp>
      <p:grpSp>
        <p:nvGrpSpPr>
          <p:cNvPr id="124" name="Google Shape;227;p49"/>
          <p:cNvGrpSpPr/>
          <p:nvPr/>
        </p:nvGrpSpPr>
        <p:grpSpPr>
          <a:xfrm>
            <a:off x="5155560" y="284400"/>
            <a:ext cx="2349720" cy="325440"/>
            <a:chOff x="5155560" y="284400"/>
            <a:chExt cx="2349720" cy="325440"/>
          </a:xfrm>
        </p:grpSpPr>
        <p:sp>
          <p:nvSpPr>
            <p:cNvPr id="125" name="Google Shape;228;p49"/>
            <p:cNvSpPr/>
            <p:nvPr/>
          </p:nvSpPr>
          <p:spPr>
            <a:xfrm>
              <a:off x="5537160" y="353520"/>
              <a:ext cx="1968120" cy="185040"/>
            </a:xfrm>
            <a:prstGeom prst="rect">
              <a:avLst/>
            </a:prstGeom>
            <a:solidFill>
              <a:srgbClr val="ff0000">
                <a:alpha val="67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8240" rIns="48240" tIns="24120" bIns="24120" anchor="t">
              <a:spAutoFit/>
            </a:bodyPr>
            <a:p>
              <a:pPr algn="ctr"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" sz="900" spc="-1" strike="noStrike">
                  <a:solidFill>
                    <a:srgbClr val="ffffff"/>
                  </a:solidFill>
                  <a:latin typeface="Verdana"/>
                  <a:ea typeface="Verdana"/>
                </a:rPr>
                <a:t>Why disturbance important?</a:t>
              </a:r>
              <a:endParaRPr b="0" lang="en-US" sz="900" spc="-1" strike="noStrike">
                <a:latin typeface="Arial"/>
              </a:endParaRPr>
            </a:p>
          </p:txBody>
        </p:sp>
        <p:pic>
          <p:nvPicPr>
            <p:cNvPr id="126" name="Google Shape;229;p49" descr=""/>
            <p:cNvPicPr/>
            <p:nvPr/>
          </p:nvPicPr>
          <p:blipFill>
            <a:blip r:embed="rId1"/>
            <a:stretch/>
          </p:blipFill>
          <p:spPr>
            <a:xfrm>
              <a:off x="5155560" y="284400"/>
              <a:ext cx="325440" cy="325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27" name="Google Shape;230;p49" descr=""/>
          <p:cNvPicPr/>
          <p:nvPr/>
        </p:nvPicPr>
        <p:blipFill>
          <a:blip r:embed="rId2"/>
          <a:stretch/>
        </p:blipFill>
        <p:spPr>
          <a:xfrm>
            <a:off x="6117840" y="2693880"/>
            <a:ext cx="2749320" cy="1916640"/>
          </a:xfrm>
          <a:prstGeom prst="rect">
            <a:avLst/>
          </a:prstGeom>
          <a:ln w="0">
            <a:noFill/>
          </a:ln>
        </p:spPr>
      </p:pic>
      <p:grpSp>
        <p:nvGrpSpPr>
          <p:cNvPr id="128" name="Google Shape;231;p49"/>
          <p:cNvGrpSpPr/>
          <p:nvPr/>
        </p:nvGrpSpPr>
        <p:grpSpPr>
          <a:xfrm>
            <a:off x="7724880" y="2343240"/>
            <a:ext cx="1142640" cy="1157040"/>
            <a:chOff x="7724880" y="2343240"/>
            <a:chExt cx="1142640" cy="1157040"/>
          </a:xfrm>
        </p:grpSpPr>
        <p:sp>
          <p:nvSpPr>
            <p:cNvPr id="129" name="Google Shape;232;p49"/>
            <p:cNvSpPr/>
            <p:nvPr/>
          </p:nvSpPr>
          <p:spPr>
            <a:xfrm>
              <a:off x="8080200" y="2927520"/>
              <a:ext cx="787320" cy="572760"/>
            </a:xfrm>
            <a:prstGeom prst="ellipse">
              <a:avLst/>
            </a:prstGeom>
            <a:solidFill>
              <a:srgbClr val="bbe0e3">
                <a:alpha val="49000"/>
              </a:srgbClr>
            </a:solidFill>
            <a:ln w="127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" name="Google Shape;233;p49"/>
            <p:cNvSpPr/>
            <p:nvPr/>
          </p:nvSpPr>
          <p:spPr>
            <a:xfrm flipH="1" rot="5400000">
              <a:off x="8024400" y="2586960"/>
              <a:ext cx="424080" cy="256680"/>
            </a:xfrm>
            <a:prstGeom prst="curvedConnector3">
              <a:avLst>
                <a:gd name="adj1" fmla="val 50000"/>
              </a:avLst>
            </a:prstGeom>
            <a:solidFill>
              <a:srgbClr val="bbe0e3"/>
            </a:solidFill>
            <a:ln w="12700">
              <a:solidFill>
                <a:srgbClr val="000000">
                  <a:alpha val="80000"/>
                </a:srgbClr>
              </a:solidFill>
              <a:round/>
              <a:tailEnd len="med" type="oval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Google Shape;234;p49"/>
            <p:cNvSpPr/>
            <p:nvPr/>
          </p:nvSpPr>
          <p:spPr>
            <a:xfrm>
              <a:off x="7724880" y="2343240"/>
              <a:ext cx="961560" cy="185040"/>
            </a:xfrm>
            <a:prstGeom prst="rect">
              <a:avLst/>
            </a:prstGeom>
            <a:gradFill rotWithShape="0">
              <a:gsLst>
                <a:gs pos="0">
                  <a:srgbClr val="b7e69a"/>
                </a:gs>
                <a:gs pos="100000">
                  <a:srgbClr val="d1eec1"/>
                </a:gs>
              </a:gsLst>
              <a:lin ang="27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8240" rIns="48240" tIns="24120" bIns="24120" anchor="t">
              <a:sp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" sz="900" spc="-1" strike="noStrike">
                  <a:solidFill>
                    <a:srgbClr val="000000"/>
                  </a:solidFill>
                  <a:latin typeface="Verdana"/>
                  <a:ea typeface="Verdana"/>
                </a:rPr>
                <a:t>Disturbances</a:t>
              </a:r>
              <a:endParaRPr b="0" lang="en-US" sz="900" spc="-1" strike="noStrike">
                <a:latin typeface="Arial"/>
              </a:endParaRPr>
            </a:p>
          </p:txBody>
        </p:sp>
      </p:grpSp>
      <p:sp>
        <p:nvSpPr>
          <p:cNvPr id="132" name="Google Shape;235;p49"/>
          <p:cNvSpPr/>
          <p:nvPr/>
        </p:nvSpPr>
        <p:spPr>
          <a:xfrm>
            <a:off x="7678080" y="4611240"/>
            <a:ext cx="1236240" cy="30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53360" bIns="15336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1000" spc="-1" strike="noStrike">
                <a:solidFill>
                  <a:srgbClr val="0000ff"/>
                </a:solidFill>
                <a:latin typeface="Arial"/>
                <a:ea typeface="Arial"/>
              </a:rPr>
              <a:t>Walker et al. 2021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240;p50" descr=""/>
          <p:cNvPicPr/>
          <p:nvPr/>
        </p:nvPicPr>
        <p:blipFill>
          <a:blip r:embed="rId1"/>
          <a:stretch/>
        </p:blipFill>
        <p:spPr>
          <a:xfrm>
            <a:off x="285840" y="142920"/>
            <a:ext cx="2980800" cy="1452960"/>
          </a:xfrm>
          <a:prstGeom prst="rect">
            <a:avLst/>
          </a:prstGeom>
          <a:ln w="0">
            <a:noFill/>
          </a:ln>
        </p:spPr>
      </p:pic>
      <p:pic>
        <p:nvPicPr>
          <p:cNvPr id="134" name="Google Shape;241;p50" descr=""/>
          <p:cNvPicPr/>
          <p:nvPr/>
        </p:nvPicPr>
        <p:blipFill>
          <a:blip r:embed="rId2"/>
          <a:stretch/>
        </p:blipFill>
        <p:spPr>
          <a:xfrm>
            <a:off x="285840" y="1817640"/>
            <a:ext cx="2980800" cy="1450080"/>
          </a:xfrm>
          <a:prstGeom prst="rect">
            <a:avLst/>
          </a:prstGeom>
          <a:ln w="0">
            <a:noFill/>
          </a:ln>
        </p:spPr>
      </p:pic>
      <p:pic>
        <p:nvPicPr>
          <p:cNvPr id="135" name="Google Shape;242;p50" descr=""/>
          <p:cNvPicPr/>
          <p:nvPr/>
        </p:nvPicPr>
        <p:blipFill>
          <a:blip r:embed="rId3"/>
          <a:stretch/>
        </p:blipFill>
        <p:spPr>
          <a:xfrm>
            <a:off x="285840" y="3488760"/>
            <a:ext cx="2980800" cy="1393200"/>
          </a:xfrm>
          <a:prstGeom prst="rect">
            <a:avLst/>
          </a:prstGeom>
          <a:ln w="0">
            <a:noFill/>
          </a:ln>
        </p:spPr>
      </p:pic>
      <p:pic>
        <p:nvPicPr>
          <p:cNvPr id="136" name="Google Shape;243;p50" descr=""/>
          <p:cNvPicPr/>
          <p:nvPr/>
        </p:nvPicPr>
        <p:blipFill>
          <a:blip r:embed="rId4"/>
          <a:stretch/>
        </p:blipFill>
        <p:spPr>
          <a:xfrm>
            <a:off x="4096800" y="905040"/>
            <a:ext cx="4114440" cy="3085920"/>
          </a:xfrm>
          <a:prstGeom prst="rect">
            <a:avLst/>
          </a:prstGeom>
          <a:ln w="0">
            <a:noFill/>
          </a:ln>
        </p:spPr>
      </p:pic>
      <p:sp>
        <p:nvSpPr>
          <p:cNvPr id="137" name="Google Shape;244;p50"/>
          <p:cNvSpPr/>
          <p:nvPr/>
        </p:nvSpPr>
        <p:spPr>
          <a:xfrm rot="1368600">
            <a:off x="3366360" y="664560"/>
            <a:ext cx="713880" cy="6570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249;p51" descr=""/>
          <p:cNvPicPr/>
          <p:nvPr/>
        </p:nvPicPr>
        <p:blipFill>
          <a:blip r:embed="rId1"/>
          <a:stretch/>
        </p:blipFill>
        <p:spPr>
          <a:xfrm>
            <a:off x="285840" y="142920"/>
            <a:ext cx="2980800" cy="1452960"/>
          </a:xfrm>
          <a:prstGeom prst="rect">
            <a:avLst/>
          </a:prstGeom>
          <a:ln w="0">
            <a:noFill/>
          </a:ln>
        </p:spPr>
      </p:pic>
      <p:pic>
        <p:nvPicPr>
          <p:cNvPr id="139" name="Google Shape;250;p51" descr=""/>
          <p:cNvPicPr/>
          <p:nvPr/>
        </p:nvPicPr>
        <p:blipFill>
          <a:blip r:embed="rId2"/>
          <a:stretch/>
        </p:blipFill>
        <p:spPr>
          <a:xfrm>
            <a:off x="285840" y="1817640"/>
            <a:ext cx="2980800" cy="1450080"/>
          </a:xfrm>
          <a:prstGeom prst="rect">
            <a:avLst/>
          </a:prstGeom>
          <a:ln w="0">
            <a:noFill/>
          </a:ln>
        </p:spPr>
      </p:pic>
      <p:pic>
        <p:nvPicPr>
          <p:cNvPr id="140" name="Google Shape;251;p51" descr=""/>
          <p:cNvPicPr/>
          <p:nvPr/>
        </p:nvPicPr>
        <p:blipFill>
          <a:blip r:embed="rId3"/>
          <a:stretch/>
        </p:blipFill>
        <p:spPr>
          <a:xfrm>
            <a:off x="285840" y="3488760"/>
            <a:ext cx="2980800" cy="1393200"/>
          </a:xfrm>
          <a:prstGeom prst="rect">
            <a:avLst/>
          </a:prstGeom>
          <a:ln w="0">
            <a:noFill/>
          </a:ln>
        </p:spPr>
      </p:pic>
      <p:pic>
        <p:nvPicPr>
          <p:cNvPr id="141" name="Google Shape;252;p51" descr=""/>
          <p:cNvPicPr/>
          <p:nvPr/>
        </p:nvPicPr>
        <p:blipFill>
          <a:blip r:embed="rId4"/>
          <a:stretch/>
        </p:blipFill>
        <p:spPr>
          <a:xfrm>
            <a:off x="4096800" y="905040"/>
            <a:ext cx="4114440" cy="3085560"/>
          </a:xfrm>
          <a:prstGeom prst="rect">
            <a:avLst/>
          </a:prstGeom>
          <a:ln w="0">
            <a:noFill/>
          </a:ln>
        </p:spPr>
      </p:pic>
      <p:sp>
        <p:nvSpPr>
          <p:cNvPr id="142" name="Google Shape;253;p51"/>
          <p:cNvSpPr/>
          <p:nvPr/>
        </p:nvSpPr>
        <p:spPr>
          <a:xfrm rot="21598800">
            <a:off x="3382560" y="2242800"/>
            <a:ext cx="713880" cy="65736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258;p52" descr=""/>
          <p:cNvPicPr/>
          <p:nvPr/>
        </p:nvPicPr>
        <p:blipFill>
          <a:blip r:embed="rId1"/>
          <a:stretch/>
        </p:blipFill>
        <p:spPr>
          <a:xfrm>
            <a:off x="285840" y="142920"/>
            <a:ext cx="2980800" cy="1452960"/>
          </a:xfrm>
          <a:prstGeom prst="rect">
            <a:avLst/>
          </a:prstGeom>
          <a:ln w="0">
            <a:noFill/>
          </a:ln>
        </p:spPr>
      </p:pic>
      <p:pic>
        <p:nvPicPr>
          <p:cNvPr id="144" name="Google Shape;259;p52" descr=""/>
          <p:cNvPicPr/>
          <p:nvPr/>
        </p:nvPicPr>
        <p:blipFill>
          <a:blip r:embed="rId2"/>
          <a:stretch/>
        </p:blipFill>
        <p:spPr>
          <a:xfrm>
            <a:off x="285840" y="1817640"/>
            <a:ext cx="2980800" cy="1450080"/>
          </a:xfrm>
          <a:prstGeom prst="rect">
            <a:avLst/>
          </a:prstGeom>
          <a:ln w="0">
            <a:noFill/>
          </a:ln>
        </p:spPr>
      </p:pic>
      <p:pic>
        <p:nvPicPr>
          <p:cNvPr id="145" name="Google Shape;260;p52" descr=""/>
          <p:cNvPicPr/>
          <p:nvPr/>
        </p:nvPicPr>
        <p:blipFill>
          <a:blip r:embed="rId3"/>
          <a:stretch/>
        </p:blipFill>
        <p:spPr>
          <a:xfrm>
            <a:off x="285840" y="3488760"/>
            <a:ext cx="2980800" cy="1393200"/>
          </a:xfrm>
          <a:prstGeom prst="rect">
            <a:avLst/>
          </a:prstGeom>
          <a:ln w="0">
            <a:noFill/>
          </a:ln>
        </p:spPr>
      </p:pic>
      <p:pic>
        <p:nvPicPr>
          <p:cNvPr id="146" name="Google Shape;261;p52" descr=""/>
          <p:cNvPicPr/>
          <p:nvPr/>
        </p:nvPicPr>
        <p:blipFill>
          <a:blip r:embed="rId4"/>
          <a:stretch/>
        </p:blipFill>
        <p:spPr>
          <a:xfrm>
            <a:off x="4096800" y="905040"/>
            <a:ext cx="4114440" cy="3085560"/>
          </a:xfrm>
          <a:prstGeom prst="rect">
            <a:avLst/>
          </a:prstGeom>
          <a:ln w="0">
            <a:noFill/>
          </a:ln>
        </p:spPr>
      </p:pic>
      <p:sp>
        <p:nvSpPr>
          <p:cNvPr id="147" name="Google Shape;262;p52"/>
          <p:cNvSpPr/>
          <p:nvPr/>
        </p:nvSpPr>
        <p:spPr>
          <a:xfrm rot="20300400">
            <a:off x="3362760" y="3857040"/>
            <a:ext cx="713880" cy="6570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267;p53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3317760" cy="48384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49" name="Google Shape;268;p53"/>
          <p:cNvGraphicFramePr/>
          <p:nvPr/>
        </p:nvGraphicFramePr>
        <p:xfrm>
          <a:off x="3613320" y="1595520"/>
          <a:ext cx="5379480" cy="1841040"/>
        </p:xfrm>
        <a:graphic>
          <a:graphicData uri="http://schemas.openxmlformats.org/drawingml/2006/table">
            <a:tbl>
              <a:tblPr/>
              <a:tblGrid>
                <a:gridCol w="1075680"/>
                <a:gridCol w="933120"/>
                <a:gridCol w="1218600"/>
                <a:gridCol w="752040"/>
                <a:gridCol w="1400040"/>
              </a:tblGrid>
              <a:tr h="561240"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Disturbance Regime Parameter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Range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Interval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6480">
                      <a:solidFill>
                        <a:srgbClr val="f3f3f3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Amount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Reference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6c66"/>
                    </a:solidFill>
                  </a:tcPr>
                </a:tc>
              </a:tr>
              <a:tr h="306720"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Mu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[0.01:0.05]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63360" rIns="63360" tIns="37800" b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0.005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3360" marR="63360">
                    <a:lnL w="12240">
                      <a:solidFill>
                        <a:srgbClr val="f3f3f3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6480">
                      <a:solidFill>
                        <a:srgbClr val="f3f3f3"/>
                      </a:solidFill>
                    </a:lnT>
                    <a:lnB w="12240">
                      <a:solidFill>
                        <a:srgbClr val="f3f3f3"/>
                      </a:solidFill>
                    </a:lnB>
                    <a:solidFill>
                      <a:srgbClr val="cad3d2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3f3f3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i="1" lang="en" sz="800" spc="-1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</a:rPr>
                        <a:t>Moorcroft, Hurtt, and Pacala 2001</a:t>
                      </a:r>
                      <a:endParaRPr b="0" lang="en-US" sz="8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</a:tr>
              <a:tr h="666000"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Alpha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ff">
                        <a:alpha val="57000"/>
                      </a:srgbClr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[0.5:1.8]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ff">
                        <a:alpha val="57000"/>
                      </a:srgbClr>
                    </a:solidFill>
                  </a:tcPr>
                </a:tc>
                <a:tc>
                  <a:txBody>
                    <a:bodyPr lIns="63360" rIns="63360" tIns="37800" b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0.05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3360" marR="63360">
                    <a:lnL w="12240">
                      <a:solidFill>
                        <a:srgbClr val="f3f3f3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3f3f3"/>
                      </a:solidFill>
                    </a:lnT>
                    <a:lnB w="12240">
                      <a:solidFill>
                        <a:srgbClr val="f3f3f3"/>
                      </a:solidFill>
                    </a:lnB>
                    <a:solidFill>
                      <a:srgbClr val="ffffff">
                        <a:alpha val="57000"/>
                      </a:srgbClr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27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3f3f3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ff">
                        <a:alpha val="57000"/>
                      </a:srgbClr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i="1" lang="en" sz="800" spc="-1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</a:rPr>
                        <a:t>Jans et al. 1993; Yavitt et al. 1995; Lawton and Putz 1988; Nelson et al. 1994</a:t>
                      </a:r>
                      <a:endParaRPr b="0" lang="en-US" sz="8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fff">
                        <a:alpha val="57000"/>
                      </a:srgbClr>
                    </a:solidFill>
                  </a:tcPr>
                </a:tc>
              </a:tr>
              <a:tr h="307080"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Beta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[0.03:0.5]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63360" rIns="63360" tIns="37800" b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0.01/0.05/0.1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3360" marR="63360">
                    <a:lnL w="12240">
                      <a:solidFill>
                        <a:srgbClr val="f3f3f3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3f3f3"/>
                      </a:solidFill>
                    </a:lnT>
                    <a:lnB w="12240">
                      <a:solidFill>
                        <a:srgbClr val="f3f3f3"/>
                      </a:solidFill>
                    </a:lnB>
                    <a:solidFill>
                      <a:srgbClr val="cad3d2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n" sz="11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14</a:t>
                      </a:r>
                      <a:endParaRPr b="0" lang="en-US" sz="11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3f3f3"/>
                      </a:solidFill>
                    </a:lnL>
                    <a:lnR w="12240">
                      <a:solidFill>
                        <a:srgbClr val="f3f3f3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  <a:tc>
                  <a:txBody>
                    <a:bodyPr lIns="68400" rIns="68400" tIns="34200" b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i="1" lang="en" sz="800" spc="-1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</a:rPr>
                        <a:t>Chambers et al. 2013</a:t>
                      </a:r>
                      <a:endParaRPr b="0" lang="en-US" sz="800" spc="-1" strike="noStrike"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bd4d3"/>
                    </a:solidFill>
                  </a:tcPr>
                </a:tc>
              </a:tr>
            </a:tbl>
          </a:graphicData>
        </a:graphic>
      </p:graphicFrame>
      <p:sp>
        <p:nvSpPr>
          <p:cNvPr id="150" name="Google Shape;269;p53"/>
          <p:cNvSpPr/>
          <p:nvPr/>
        </p:nvSpPr>
        <p:spPr>
          <a:xfrm>
            <a:off x="6672240" y="3650400"/>
            <a:ext cx="2320920" cy="185040"/>
          </a:xfrm>
          <a:prstGeom prst="rect">
            <a:avLst/>
          </a:prstGeom>
          <a:solidFill>
            <a:srgbClr val="ef7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 </a:t>
            </a: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3402 Disturbance regimes 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274;p54"/>
          <p:cNvSpPr/>
          <p:nvPr/>
        </p:nvSpPr>
        <p:spPr>
          <a:xfrm>
            <a:off x="1060920" y="380160"/>
            <a:ext cx="2320920" cy="185040"/>
          </a:xfrm>
          <a:prstGeom prst="rect">
            <a:avLst/>
          </a:prstGeom>
          <a:solidFill>
            <a:srgbClr val="ef7c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 </a:t>
            </a:r>
            <a:r>
              <a:rPr b="0" lang="en" sz="900" spc="-1" strike="noStrike">
                <a:solidFill>
                  <a:srgbClr val="ffffff"/>
                </a:solidFill>
                <a:latin typeface="Verdana"/>
                <a:ea typeface="Verdana"/>
              </a:rPr>
              <a:t>3402 Disturbance regimes 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152" name="Google Shape;275;p54" descr=""/>
          <p:cNvPicPr/>
          <p:nvPr/>
        </p:nvPicPr>
        <p:blipFill>
          <a:blip r:embed="rId1"/>
          <a:stretch/>
        </p:blipFill>
        <p:spPr>
          <a:xfrm>
            <a:off x="1037160" y="961920"/>
            <a:ext cx="2368080" cy="1387800"/>
          </a:xfrm>
          <a:prstGeom prst="rect">
            <a:avLst/>
          </a:prstGeom>
          <a:ln w="0">
            <a:noFill/>
          </a:ln>
        </p:spPr>
      </p:pic>
      <p:sp>
        <p:nvSpPr>
          <p:cNvPr id="153" name="Google Shape;276;p54"/>
          <p:cNvSpPr/>
          <p:nvPr/>
        </p:nvSpPr>
        <p:spPr>
          <a:xfrm>
            <a:off x="419040" y="525240"/>
            <a:ext cx="380520" cy="51408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1"/>
          </a:solidFill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Google Shape;277;p54"/>
          <p:cNvSpPr/>
          <p:nvPr/>
        </p:nvSpPr>
        <p:spPr>
          <a:xfrm>
            <a:off x="1238400" y="685800"/>
            <a:ext cx="21906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68480" bIns="1684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Simple carbon dynamic model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155" name="Google Shape;278;p54"/>
          <p:cNvSpPr/>
          <p:nvPr/>
        </p:nvSpPr>
        <p:spPr>
          <a:xfrm>
            <a:off x="1238400" y="2350080"/>
            <a:ext cx="21906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68480" bIns="16848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Steady-state biomass map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156" name="Google Shape;279;p54" descr=""/>
          <p:cNvPicPr/>
          <p:nvPr/>
        </p:nvPicPr>
        <p:blipFill>
          <a:blip r:embed="rId2"/>
          <a:stretch/>
        </p:blipFill>
        <p:spPr>
          <a:xfrm>
            <a:off x="4857840" y="629640"/>
            <a:ext cx="4071240" cy="4094280"/>
          </a:xfrm>
          <a:prstGeom prst="rect">
            <a:avLst/>
          </a:prstGeom>
          <a:ln w="0">
            <a:noFill/>
          </a:ln>
        </p:spPr>
      </p:pic>
      <p:sp>
        <p:nvSpPr>
          <p:cNvPr id="157" name="Google Shape;280;p54"/>
          <p:cNvSpPr/>
          <p:nvPr/>
        </p:nvSpPr>
        <p:spPr>
          <a:xfrm>
            <a:off x="3994920" y="3196080"/>
            <a:ext cx="772920" cy="5140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Google Shape;281;p54"/>
          <p:cNvSpPr/>
          <p:nvPr/>
        </p:nvSpPr>
        <p:spPr>
          <a:xfrm>
            <a:off x="343080" y="2157840"/>
            <a:ext cx="380520" cy="103788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1"/>
          </a:solidFill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Google Shape;282;p54"/>
          <p:cNvSpPr/>
          <p:nvPr/>
        </p:nvSpPr>
        <p:spPr>
          <a:xfrm>
            <a:off x="3905640" y="118440"/>
            <a:ext cx="2654280" cy="185040"/>
          </a:xfrm>
          <a:prstGeom prst="rect">
            <a:avLst/>
          </a:prstGeom>
          <a:gradFill rotWithShape="0">
            <a:gsLst>
              <a:gs pos="0">
                <a:srgbClr val="b7e69a"/>
              </a:gs>
              <a:gs pos="100000">
                <a:srgbClr val="d1eec1"/>
              </a:gs>
            </a:gsLst>
            <a:lin ang="27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8240" rIns="48240" tIns="24120" bIns="2412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000000"/>
                </a:solidFill>
                <a:latin typeface="Verdana"/>
                <a:ea typeface="Verdana"/>
              </a:rPr>
              <a:t>Links statistics and disturbance regimes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160" name="Google Shape;283;p54" descr=""/>
          <p:cNvPicPr/>
          <p:nvPr/>
        </p:nvPicPr>
        <p:blipFill>
          <a:blip r:embed="rId3"/>
          <a:stretch/>
        </p:blipFill>
        <p:spPr>
          <a:xfrm>
            <a:off x="761760" y="2792520"/>
            <a:ext cx="3143160" cy="1984680"/>
          </a:xfrm>
          <a:prstGeom prst="rect">
            <a:avLst/>
          </a:prstGeom>
          <a:ln w="0">
            <a:noFill/>
          </a:ln>
        </p:spPr>
      </p:pic>
      <p:sp>
        <p:nvSpPr>
          <p:cNvPr id="161" name="Google Shape;284;p54"/>
          <p:cNvSpPr/>
          <p:nvPr/>
        </p:nvSpPr>
        <p:spPr>
          <a:xfrm>
            <a:off x="3382200" y="346320"/>
            <a:ext cx="1487520" cy="379440"/>
          </a:xfrm>
          <a:prstGeom prst="curvedConnector3">
            <a:avLst>
              <a:gd name="adj1" fmla="val 79541"/>
            </a:avLst>
          </a:prstGeom>
          <a:noFill/>
          <a:ln w="28575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4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4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555"/>
      </a:dk2>
      <a:lt2>
        <a:srgbClr val="c6d324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>Siyuan Wang</cp:lastModifiedBy>
  <dcterms:modified xsi:type="dcterms:W3CDTF">2023-04-27T10:30:02Z</dcterms:modified>
  <cp:revision>1</cp:revision>
  <dc:subject/>
  <dc:title/>
</cp:coreProperties>
</file>