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42479913" cy="298799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ADC"/>
    <a:srgbClr val="9DC3E6"/>
    <a:srgbClr val="B754EE"/>
    <a:srgbClr val="CD89F3"/>
    <a:srgbClr val="E6C3F9"/>
    <a:srgbClr val="788DA8"/>
    <a:srgbClr val="8238BA"/>
    <a:srgbClr val="F2F0FE"/>
    <a:srgbClr val="EBE8FE"/>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2" autoAdjust="0"/>
    <p:restoredTop sz="94660"/>
  </p:normalViewPr>
  <p:slideViewPr>
    <p:cSldViewPr snapToGrid="0">
      <p:cViewPr>
        <p:scale>
          <a:sx n="36" d="100"/>
          <a:sy n="36" d="100"/>
        </p:scale>
        <p:origin x="14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85994" y="4890073"/>
            <a:ext cx="36107926" cy="10402641"/>
          </a:xfrm>
        </p:spPr>
        <p:txBody>
          <a:bodyPr anchor="b"/>
          <a:lstStyle>
            <a:lvl1pPr algn="ctr">
              <a:defRPr sz="26141"/>
            </a:lvl1pPr>
          </a:lstStyle>
          <a:p>
            <a:r>
              <a:rPr lang="en-US"/>
              <a:t>Click to edit Master title style</a:t>
            </a:r>
            <a:endParaRPr lang="en-US" dirty="0"/>
          </a:p>
        </p:txBody>
      </p:sp>
      <p:sp>
        <p:nvSpPr>
          <p:cNvPr id="3" name="Subtitle 2"/>
          <p:cNvSpPr>
            <a:spLocks noGrp="1"/>
          </p:cNvSpPr>
          <p:nvPr>
            <p:ph type="subTitle" idx="1"/>
          </p:nvPr>
        </p:nvSpPr>
        <p:spPr>
          <a:xfrm>
            <a:off x="5309989" y="15693879"/>
            <a:ext cx="31859935" cy="7214063"/>
          </a:xfrm>
        </p:spPr>
        <p:txBody>
          <a:bodyPr/>
          <a:lstStyle>
            <a:lvl1pPr marL="0" indent="0" algn="ctr">
              <a:buNone/>
              <a:defRPr sz="10457"/>
            </a:lvl1pPr>
            <a:lvl2pPr marL="1991975" indent="0" algn="ctr">
              <a:buNone/>
              <a:defRPr sz="8714"/>
            </a:lvl2pPr>
            <a:lvl3pPr marL="3983949" indent="0" algn="ctr">
              <a:buNone/>
              <a:defRPr sz="7842"/>
            </a:lvl3pPr>
            <a:lvl4pPr marL="5975924" indent="0" algn="ctr">
              <a:buNone/>
              <a:defRPr sz="6971"/>
            </a:lvl4pPr>
            <a:lvl5pPr marL="7967899" indent="0" algn="ctr">
              <a:buNone/>
              <a:defRPr sz="6971"/>
            </a:lvl5pPr>
            <a:lvl6pPr marL="9959873" indent="0" algn="ctr">
              <a:buNone/>
              <a:defRPr sz="6971"/>
            </a:lvl6pPr>
            <a:lvl7pPr marL="11951848" indent="0" algn="ctr">
              <a:buNone/>
              <a:defRPr sz="6971"/>
            </a:lvl7pPr>
            <a:lvl8pPr marL="13943823" indent="0" algn="ctr">
              <a:buNone/>
              <a:defRPr sz="6971"/>
            </a:lvl8pPr>
            <a:lvl9pPr marL="15935797" indent="0" algn="ctr">
              <a:buNone/>
              <a:defRPr sz="69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366347-2204-457A-A52D-537F903AA49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130724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66347-2204-457A-A52D-537F903AA49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289109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99690" y="1590829"/>
            <a:ext cx="9159731" cy="2532185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20496" y="1590829"/>
            <a:ext cx="26948195" cy="2532185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66347-2204-457A-A52D-537F903AA49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374673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66347-2204-457A-A52D-537F903AA49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13919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8371" y="7449240"/>
            <a:ext cx="36638925" cy="12429217"/>
          </a:xfrm>
        </p:spPr>
        <p:txBody>
          <a:bodyPr anchor="b"/>
          <a:lstStyle>
            <a:lvl1pPr>
              <a:defRPr sz="26141"/>
            </a:lvl1pPr>
          </a:lstStyle>
          <a:p>
            <a:r>
              <a:rPr lang="en-US"/>
              <a:t>Click to edit Master title style</a:t>
            </a:r>
            <a:endParaRPr lang="en-US" dirty="0"/>
          </a:p>
        </p:txBody>
      </p:sp>
      <p:sp>
        <p:nvSpPr>
          <p:cNvPr id="3" name="Text Placeholder 2"/>
          <p:cNvSpPr>
            <a:spLocks noGrp="1"/>
          </p:cNvSpPr>
          <p:nvPr>
            <p:ph type="body" idx="1"/>
          </p:nvPr>
        </p:nvSpPr>
        <p:spPr>
          <a:xfrm>
            <a:off x="2898371" y="19996042"/>
            <a:ext cx="36638925" cy="6536231"/>
          </a:xfrm>
        </p:spPr>
        <p:txBody>
          <a:bodyPr/>
          <a:lstStyle>
            <a:lvl1pPr marL="0" indent="0">
              <a:buNone/>
              <a:defRPr sz="10457">
                <a:solidFill>
                  <a:schemeClr val="tx1"/>
                </a:solidFill>
              </a:defRPr>
            </a:lvl1pPr>
            <a:lvl2pPr marL="1991975" indent="0">
              <a:buNone/>
              <a:defRPr sz="8714">
                <a:solidFill>
                  <a:schemeClr val="tx1">
                    <a:tint val="75000"/>
                  </a:schemeClr>
                </a:solidFill>
              </a:defRPr>
            </a:lvl2pPr>
            <a:lvl3pPr marL="3983949" indent="0">
              <a:buNone/>
              <a:defRPr sz="7842">
                <a:solidFill>
                  <a:schemeClr val="tx1">
                    <a:tint val="75000"/>
                  </a:schemeClr>
                </a:solidFill>
              </a:defRPr>
            </a:lvl3pPr>
            <a:lvl4pPr marL="5975924" indent="0">
              <a:buNone/>
              <a:defRPr sz="6971">
                <a:solidFill>
                  <a:schemeClr val="tx1">
                    <a:tint val="75000"/>
                  </a:schemeClr>
                </a:solidFill>
              </a:defRPr>
            </a:lvl4pPr>
            <a:lvl5pPr marL="7967899" indent="0">
              <a:buNone/>
              <a:defRPr sz="6971">
                <a:solidFill>
                  <a:schemeClr val="tx1">
                    <a:tint val="75000"/>
                  </a:schemeClr>
                </a:solidFill>
              </a:defRPr>
            </a:lvl5pPr>
            <a:lvl6pPr marL="9959873" indent="0">
              <a:buNone/>
              <a:defRPr sz="6971">
                <a:solidFill>
                  <a:schemeClr val="tx1">
                    <a:tint val="75000"/>
                  </a:schemeClr>
                </a:solidFill>
              </a:defRPr>
            </a:lvl6pPr>
            <a:lvl7pPr marL="11951848" indent="0">
              <a:buNone/>
              <a:defRPr sz="6971">
                <a:solidFill>
                  <a:schemeClr val="tx1">
                    <a:tint val="75000"/>
                  </a:schemeClr>
                </a:solidFill>
              </a:defRPr>
            </a:lvl7pPr>
            <a:lvl8pPr marL="13943823" indent="0">
              <a:buNone/>
              <a:defRPr sz="6971">
                <a:solidFill>
                  <a:schemeClr val="tx1">
                    <a:tint val="75000"/>
                  </a:schemeClr>
                </a:solidFill>
              </a:defRPr>
            </a:lvl8pPr>
            <a:lvl9pPr marL="15935797" indent="0">
              <a:buNone/>
              <a:defRPr sz="697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366347-2204-457A-A52D-537F903AA49A}"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7429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20494" y="7954147"/>
            <a:ext cx="18053963" cy="18958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05456" y="7954147"/>
            <a:ext cx="18053963" cy="18958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366347-2204-457A-A52D-537F903AA49A}"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29934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027" y="1590836"/>
            <a:ext cx="36638925" cy="577540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26031" y="7324734"/>
            <a:ext cx="17970992" cy="3589739"/>
          </a:xfrm>
        </p:spPr>
        <p:txBody>
          <a:bodyPr anchor="b"/>
          <a:lstStyle>
            <a:lvl1pPr marL="0" indent="0">
              <a:buNone/>
              <a:defRPr sz="10457" b="1"/>
            </a:lvl1pPr>
            <a:lvl2pPr marL="1991975" indent="0">
              <a:buNone/>
              <a:defRPr sz="8714" b="1"/>
            </a:lvl2pPr>
            <a:lvl3pPr marL="3983949" indent="0">
              <a:buNone/>
              <a:defRPr sz="7842" b="1"/>
            </a:lvl3pPr>
            <a:lvl4pPr marL="5975924" indent="0">
              <a:buNone/>
              <a:defRPr sz="6971" b="1"/>
            </a:lvl4pPr>
            <a:lvl5pPr marL="7967899" indent="0">
              <a:buNone/>
              <a:defRPr sz="6971" b="1"/>
            </a:lvl5pPr>
            <a:lvl6pPr marL="9959873" indent="0">
              <a:buNone/>
              <a:defRPr sz="6971" b="1"/>
            </a:lvl6pPr>
            <a:lvl7pPr marL="11951848" indent="0">
              <a:buNone/>
              <a:defRPr sz="6971" b="1"/>
            </a:lvl7pPr>
            <a:lvl8pPr marL="13943823" indent="0">
              <a:buNone/>
              <a:defRPr sz="6971" b="1"/>
            </a:lvl8pPr>
            <a:lvl9pPr marL="15935797" indent="0">
              <a:buNone/>
              <a:defRPr sz="6971" b="1"/>
            </a:lvl9pPr>
          </a:lstStyle>
          <a:p>
            <a:pPr lvl="0"/>
            <a:r>
              <a:rPr lang="en-US"/>
              <a:t>Edit Master text styles</a:t>
            </a:r>
          </a:p>
        </p:txBody>
      </p:sp>
      <p:sp>
        <p:nvSpPr>
          <p:cNvPr id="4" name="Content Placeholder 3"/>
          <p:cNvSpPr>
            <a:spLocks noGrp="1"/>
          </p:cNvSpPr>
          <p:nvPr>
            <p:ph sz="half" idx="2"/>
          </p:nvPr>
        </p:nvSpPr>
        <p:spPr>
          <a:xfrm>
            <a:off x="2926031" y="10914473"/>
            <a:ext cx="17970992" cy="160535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505458" y="7324734"/>
            <a:ext cx="18059496" cy="3589739"/>
          </a:xfrm>
        </p:spPr>
        <p:txBody>
          <a:bodyPr anchor="b"/>
          <a:lstStyle>
            <a:lvl1pPr marL="0" indent="0">
              <a:buNone/>
              <a:defRPr sz="10457" b="1"/>
            </a:lvl1pPr>
            <a:lvl2pPr marL="1991975" indent="0">
              <a:buNone/>
              <a:defRPr sz="8714" b="1"/>
            </a:lvl2pPr>
            <a:lvl3pPr marL="3983949" indent="0">
              <a:buNone/>
              <a:defRPr sz="7842" b="1"/>
            </a:lvl3pPr>
            <a:lvl4pPr marL="5975924" indent="0">
              <a:buNone/>
              <a:defRPr sz="6971" b="1"/>
            </a:lvl4pPr>
            <a:lvl5pPr marL="7967899" indent="0">
              <a:buNone/>
              <a:defRPr sz="6971" b="1"/>
            </a:lvl5pPr>
            <a:lvl6pPr marL="9959873" indent="0">
              <a:buNone/>
              <a:defRPr sz="6971" b="1"/>
            </a:lvl6pPr>
            <a:lvl7pPr marL="11951848" indent="0">
              <a:buNone/>
              <a:defRPr sz="6971" b="1"/>
            </a:lvl7pPr>
            <a:lvl8pPr marL="13943823" indent="0">
              <a:buNone/>
              <a:defRPr sz="6971" b="1"/>
            </a:lvl8pPr>
            <a:lvl9pPr marL="15935797" indent="0">
              <a:buNone/>
              <a:defRPr sz="6971" b="1"/>
            </a:lvl9pPr>
          </a:lstStyle>
          <a:p>
            <a:pPr lvl="0"/>
            <a:r>
              <a:rPr lang="en-US"/>
              <a:t>Edit Master text styles</a:t>
            </a:r>
          </a:p>
        </p:txBody>
      </p:sp>
      <p:sp>
        <p:nvSpPr>
          <p:cNvPr id="6" name="Content Placeholder 5"/>
          <p:cNvSpPr>
            <a:spLocks noGrp="1"/>
          </p:cNvSpPr>
          <p:nvPr>
            <p:ph sz="quarter" idx="4"/>
          </p:nvPr>
        </p:nvSpPr>
        <p:spPr>
          <a:xfrm>
            <a:off x="21505458" y="10914473"/>
            <a:ext cx="18059496" cy="160535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366347-2204-457A-A52D-537F903AA49A}"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113615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366347-2204-457A-A52D-537F903AA49A}"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93072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66347-2204-457A-A52D-537F903AA49A}"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327497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27" y="1991995"/>
            <a:ext cx="13700878" cy="6971983"/>
          </a:xfrm>
        </p:spPr>
        <p:txBody>
          <a:bodyPr anchor="b"/>
          <a:lstStyle>
            <a:lvl1pPr>
              <a:defRPr sz="13942"/>
            </a:lvl1pPr>
          </a:lstStyle>
          <a:p>
            <a:r>
              <a:rPr lang="en-US"/>
              <a:t>Click to edit Master title style</a:t>
            </a:r>
            <a:endParaRPr lang="en-US" dirty="0"/>
          </a:p>
        </p:txBody>
      </p:sp>
      <p:sp>
        <p:nvSpPr>
          <p:cNvPr id="3" name="Content Placeholder 2"/>
          <p:cNvSpPr>
            <a:spLocks noGrp="1"/>
          </p:cNvSpPr>
          <p:nvPr>
            <p:ph idx="1"/>
          </p:nvPr>
        </p:nvSpPr>
        <p:spPr>
          <a:xfrm>
            <a:off x="18059496" y="4302163"/>
            <a:ext cx="21505456" cy="21234113"/>
          </a:xfrm>
        </p:spPr>
        <p:txBody>
          <a:bodyPr/>
          <a:lstStyle>
            <a:lvl1pPr>
              <a:defRPr sz="13942"/>
            </a:lvl1pPr>
            <a:lvl2pPr>
              <a:defRPr sz="12199"/>
            </a:lvl2pPr>
            <a:lvl3pPr>
              <a:defRPr sz="10457"/>
            </a:lvl3pPr>
            <a:lvl4pPr>
              <a:defRPr sz="8714"/>
            </a:lvl4pPr>
            <a:lvl5pPr>
              <a:defRPr sz="8714"/>
            </a:lvl5pPr>
            <a:lvl6pPr>
              <a:defRPr sz="8714"/>
            </a:lvl6pPr>
            <a:lvl7pPr>
              <a:defRPr sz="8714"/>
            </a:lvl7pPr>
            <a:lvl8pPr>
              <a:defRPr sz="8714"/>
            </a:lvl8pPr>
            <a:lvl9pPr>
              <a:defRPr sz="87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26027" y="8963978"/>
            <a:ext cx="13700878" cy="16606877"/>
          </a:xfrm>
        </p:spPr>
        <p:txBody>
          <a:bodyPr/>
          <a:lstStyle>
            <a:lvl1pPr marL="0" indent="0">
              <a:buNone/>
              <a:defRPr sz="6971"/>
            </a:lvl1pPr>
            <a:lvl2pPr marL="1991975" indent="0">
              <a:buNone/>
              <a:defRPr sz="6100"/>
            </a:lvl2pPr>
            <a:lvl3pPr marL="3983949" indent="0">
              <a:buNone/>
              <a:defRPr sz="5228"/>
            </a:lvl3pPr>
            <a:lvl4pPr marL="5975924" indent="0">
              <a:buNone/>
              <a:defRPr sz="4357"/>
            </a:lvl4pPr>
            <a:lvl5pPr marL="7967899" indent="0">
              <a:buNone/>
              <a:defRPr sz="4357"/>
            </a:lvl5pPr>
            <a:lvl6pPr marL="9959873" indent="0">
              <a:buNone/>
              <a:defRPr sz="4357"/>
            </a:lvl6pPr>
            <a:lvl7pPr marL="11951848" indent="0">
              <a:buNone/>
              <a:defRPr sz="4357"/>
            </a:lvl7pPr>
            <a:lvl8pPr marL="13943823" indent="0">
              <a:buNone/>
              <a:defRPr sz="4357"/>
            </a:lvl8pPr>
            <a:lvl9pPr marL="15935797" indent="0">
              <a:buNone/>
              <a:defRPr sz="4357"/>
            </a:lvl9pPr>
          </a:lstStyle>
          <a:p>
            <a:pPr lvl="0"/>
            <a:r>
              <a:rPr lang="en-US"/>
              <a:t>Edit Master text styles</a:t>
            </a:r>
          </a:p>
        </p:txBody>
      </p:sp>
      <p:sp>
        <p:nvSpPr>
          <p:cNvPr id="5" name="Date Placeholder 4"/>
          <p:cNvSpPr>
            <a:spLocks noGrp="1"/>
          </p:cNvSpPr>
          <p:nvPr>
            <p:ph type="dt" sz="half" idx="10"/>
          </p:nvPr>
        </p:nvSpPr>
        <p:spPr/>
        <p:txBody>
          <a:bodyPr/>
          <a:lstStyle/>
          <a:p>
            <a:fld id="{59366347-2204-457A-A52D-537F903AA49A}"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96247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27" y="1991995"/>
            <a:ext cx="13700878" cy="6971983"/>
          </a:xfrm>
        </p:spPr>
        <p:txBody>
          <a:bodyPr anchor="b"/>
          <a:lstStyle>
            <a:lvl1pPr>
              <a:defRPr sz="1394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059496" y="4302163"/>
            <a:ext cx="21505456" cy="21234113"/>
          </a:xfrm>
        </p:spPr>
        <p:txBody>
          <a:bodyPr anchor="t"/>
          <a:lstStyle>
            <a:lvl1pPr marL="0" indent="0">
              <a:buNone/>
              <a:defRPr sz="13942"/>
            </a:lvl1pPr>
            <a:lvl2pPr marL="1991975" indent="0">
              <a:buNone/>
              <a:defRPr sz="12199"/>
            </a:lvl2pPr>
            <a:lvl3pPr marL="3983949" indent="0">
              <a:buNone/>
              <a:defRPr sz="10457"/>
            </a:lvl3pPr>
            <a:lvl4pPr marL="5975924" indent="0">
              <a:buNone/>
              <a:defRPr sz="8714"/>
            </a:lvl4pPr>
            <a:lvl5pPr marL="7967899" indent="0">
              <a:buNone/>
              <a:defRPr sz="8714"/>
            </a:lvl5pPr>
            <a:lvl6pPr marL="9959873" indent="0">
              <a:buNone/>
              <a:defRPr sz="8714"/>
            </a:lvl6pPr>
            <a:lvl7pPr marL="11951848" indent="0">
              <a:buNone/>
              <a:defRPr sz="8714"/>
            </a:lvl7pPr>
            <a:lvl8pPr marL="13943823" indent="0">
              <a:buNone/>
              <a:defRPr sz="8714"/>
            </a:lvl8pPr>
            <a:lvl9pPr marL="15935797" indent="0">
              <a:buNone/>
              <a:defRPr sz="8714"/>
            </a:lvl9pPr>
          </a:lstStyle>
          <a:p>
            <a:r>
              <a:rPr lang="en-US"/>
              <a:t>Click icon to add picture</a:t>
            </a:r>
            <a:endParaRPr lang="en-US" dirty="0"/>
          </a:p>
        </p:txBody>
      </p:sp>
      <p:sp>
        <p:nvSpPr>
          <p:cNvPr id="4" name="Text Placeholder 3"/>
          <p:cNvSpPr>
            <a:spLocks noGrp="1"/>
          </p:cNvSpPr>
          <p:nvPr>
            <p:ph type="body" sz="half" idx="2"/>
          </p:nvPr>
        </p:nvSpPr>
        <p:spPr>
          <a:xfrm>
            <a:off x="2926027" y="8963978"/>
            <a:ext cx="13700878" cy="16606877"/>
          </a:xfrm>
        </p:spPr>
        <p:txBody>
          <a:bodyPr/>
          <a:lstStyle>
            <a:lvl1pPr marL="0" indent="0">
              <a:buNone/>
              <a:defRPr sz="6971"/>
            </a:lvl1pPr>
            <a:lvl2pPr marL="1991975" indent="0">
              <a:buNone/>
              <a:defRPr sz="6100"/>
            </a:lvl2pPr>
            <a:lvl3pPr marL="3983949" indent="0">
              <a:buNone/>
              <a:defRPr sz="5228"/>
            </a:lvl3pPr>
            <a:lvl4pPr marL="5975924" indent="0">
              <a:buNone/>
              <a:defRPr sz="4357"/>
            </a:lvl4pPr>
            <a:lvl5pPr marL="7967899" indent="0">
              <a:buNone/>
              <a:defRPr sz="4357"/>
            </a:lvl5pPr>
            <a:lvl6pPr marL="9959873" indent="0">
              <a:buNone/>
              <a:defRPr sz="4357"/>
            </a:lvl6pPr>
            <a:lvl7pPr marL="11951848" indent="0">
              <a:buNone/>
              <a:defRPr sz="4357"/>
            </a:lvl7pPr>
            <a:lvl8pPr marL="13943823" indent="0">
              <a:buNone/>
              <a:defRPr sz="4357"/>
            </a:lvl8pPr>
            <a:lvl9pPr marL="15935797" indent="0">
              <a:buNone/>
              <a:defRPr sz="4357"/>
            </a:lvl9pPr>
          </a:lstStyle>
          <a:p>
            <a:pPr lvl="0"/>
            <a:r>
              <a:rPr lang="en-US"/>
              <a:t>Edit Master text styles</a:t>
            </a:r>
          </a:p>
        </p:txBody>
      </p:sp>
      <p:sp>
        <p:nvSpPr>
          <p:cNvPr id="5" name="Date Placeholder 4"/>
          <p:cNvSpPr>
            <a:spLocks noGrp="1"/>
          </p:cNvSpPr>
          <p:nvPr>
            <p:ph type="dt" sz="half" idx="10"/>
          </p:nvPr>
        </p:nvSpPr>
        <p:spPr/>
        <p:txBody>
          <a:bodyPr/>
          <a:lstStyle/>
          <a:p>
            <a:fld id="{59366347-2204-457A-A52D-537F903AA49A}"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D12313-20A1-4774-80BD-BDB5A85753FD}" type="slidenum">
              <a:rPr lang="en-GB" smtClean="0"/>
              <a:t>‹#›</a:t>
            </a:fld>
            <a:endParaRPr lang="en-GB"/>
          </a:p>
        </p:txBody>
      </p:sp>
    </p:spTree>
    <p:extLst>
      <p:ext uri="{BB962C8B-B14F-4D97-AF65-F5344CB8AC3E}">
        <p14:creationId xmlns:p14="http://schemas.microsoft.com/office/powerpoint/2010/main" val="40871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0494" y="1590836"/>
            <a:ext cx="36638925" cy="57754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20494" y="7954147"/>
            <a:ext cx="36638925" cy="189585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20494" y="27694271"/>
            <a:ext cx="9557980" cy="1590829"/>
          </a:xfrm>
          <a:prstGeom prst="rect">
            <a:avLst/>
          </a:prstGeom>
        </p:spPr>
        <p:txBody>
          <a:bodyPr vert="horz" lIns="91440" tIns="45720" rIns="91440" bIns="45720" rtlCol="0" anchor="ctr"/>
          <a:lstStyle>
            <a:lvl1pPr algn="l">
              <a:defRPr sz="5228">
                <a:solidFill>
                  <a:schemeClr val="tx1">
                    <a:tint val="75000"/>
                  </a:schemeClr>
                </a:solidFill>
              </a:defRPr>
            </a:lvl1pPr>
          </a:lstStyle>
          <a:p>
            <a:fld id="{59366347-2204-457A-A52D-537F903AA49A}" type="datetimeFigureOut">
              <a:rPr lang="en-GB" smtClean="0"/>
              <a:t>26/04/2023</a:t>
            </a:fld>
            <a:endParaRPr lang="en-GB"/>
          </a:p>
        </p:txBody>
      </p:sp>
      <p:sp>
        <p:nvSpPr>
          <p:cNvPr id="5" name="Footer Placeholder 4"/>
          <p:cNvSpPr>
            <a:spLocks noGrp="1"/>
          </p:cNvSpPr>
          <p:nvPr>
            <p:ph type="ftr" sz="quarter" idx="3"/>
          </p:nvPr>
        </p:nvSpPr>
        <p:spPr>
          <a:xfrm>
            <a:off x="14071471" y="27694271"/>
            <a:ext cx="14336971" cy="1590829"/>
          </a:xfrm>
          <a:prstGeom prst="rect">
            <a:avLst/>
          </a:prstGeom>
        </p:spPr>
        <p:txBody>
          <a:bodyPr vert="horz" lIns="91440" tIns="45720" rIns="91440" bIns="45720" rtlCol="0" anchor="ctr"/>
          <a:lstStyle>
            <a:lvl1pPr algn="ctr">
              <a:defRPr sz="522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001439" y="27694271"/>
            <a:ext cx="9557980" cy="1590829"/>
          </a:xfrm>
          <a:prstGeom prst="rect">
            <a:avLst/>
          </a:prstGeom>
        </p:spPr>
        <p:txBody>
          <a:bodyPr vert="horz" lIns="91440" tIns="45720" rIns="91440" bIns="45720" rtlCol="0" anchor="ctr"/>
          <a:lstStyle>
            <a:lvl1pPr algn="r">
              <a:defRPr sz="5228">
                <a:solidFill>
                  <a:schemeClr val="tx1">
                    <a:tint val="75000"/>
                  </a:schemeClr>
                </a:solidFill>
              </a:defRPr>
            </a:lvl1pPr>
          </a:lstStyle>
          <a:p>
            <a:fld id="{E7D12313-20A1-4774-80BD-BDB5A85753FD}" type="slidenum">
              <a:rPr lang="en-GB" smtClean="0"/>
              <a:t>‹#›</a:t>
            </a:fld>
            <a:endParaRPr lang="en-GB"/>
          </a:p>
        </p:txBody>
      </p:sp>
    </p:spTree>
    <p:extLst>
      <p:ext uri="{BB962C8B-B14F-4D97-AF65-F5344CB8AC3E}">
        <p14:creationId xmlns:p14="http://schemas.microsoft.com/office/powerpoint/2010/main" val="19248468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3983949" rtl="0" eaLnBrk="1" latinLnBrk="0" hangingPunct="1">
        <a:lnSpc>
          <a:spcPct val="90000"/>
        </a:lnSpc>
        <a:spcBef>
          <a:spcPct val="0"/>
        </a:spcBef>
        <a:buNone/>
        <a:defRPr sz="19170" kern="1200">
          <a:solidFill>
            <a:schemeClr val="tx1"/>
          </a:solidFill>
          <a:latin typeface="+mj-lt"/>
          <a:ea typeface="+mj-ea"/>
          <a:cs typeface="+mj-cs"/>
        </a:defRPr>
      </a:lvl1pPr>
    </p:titleStyle>
    <p:bodyStyle>
      <a:lvl1pPr marL="995987" indent="-995987" algn="l" defTabSz="3983949" rtl="0" eaLnBrk="1" latinLnBrk="0" hangingPunct="1">
        <a:lnSpc>
          <a:spcPct val="90000"/>
        </a:lnSpc>
        <a:spcBef>
          <a:spcPts val="4357"/>
        </a:spcBef>
        <a:buFont typeface="Arial" panose="020B0604020202020204" pitchFamily="34" charset="0"/>
        <a:buChar char="•"/>
        <a:defRPr sz="12199" kern="1200">
          <a:solidFill>
            <a:schemeClr val="tx1"/>
          </a:solidFill>
          <a:latin typeface="+mn-lt"/>
          <a:ea typeface="+mn-ea"/>
          <a:cs typeface="+mn-cs"/>
        </a:defRPr>
      </a:lvl1pPr>
      <a:lvl2pPr marL="2987962" indent="-995987" algn="l" defTabSz="3983949" rtl="0" eaLnBrk="1" latinLnBrk="0" hangingPunct="1">
        <a:lnSpc>
          <a:spcPct val="90000"/>
        </a:lnSpc>
        <a:spcBef>
          <a:spcPts val="2178"/>
        </a:spcBef>
        <a:buFont typeface="Arial" panose="020B0604020202020204" pitchFamily="34" charset="0"/>
        <a:buChar char="•"/>
        <a:defRPr sz="10457" kern="1200">
          <a:solidFill>
            <a:schemeClr val="tx1"/>
          </a:solidFill>
          <a:latin typeface="+mn-lt"/>
          <a:ea typeface="+mn-ea"/>
          <a:cs typeface="+mn-cs"/>
        </a:defRPr>
      </a:lvl2pPr>
      <a:lvl3pPr marL="4979937" indent="-995987" algn="l" defTabSz="3983949" rtl="0" eaLnBrk="1" latinLnBrk="0" hangingPunct="1">
        <a:lnSpc>
          <a:spcPct val="90000"/>
        </a:lnSpc>
        <a:spcBef>
          <a:spcPts val="2178"/>
        </a:spcBef>
        <a:buFont typeface="Arial" panose="020B0604020202020204" pitchFamily="34" charset="0"/>
        <a:buChar char="•"/>
        <a:defRPr sz="8714" kern="1200">
          <a:solidFill>
            <a:schemeClr val="tx1"/>
          </a:solidFill>
          <a:latin typeface="+mn-lt"/>
          <a:ea typeface="+mn-ea"/>
          <a:cs typeface="+mn-cs"/>
        </a:defRPr>
      </a:lvl3pPr>
      <a:lvl4pPr marL="6971911" indent="-995987" algn="l" defTabSz="3983949" rtl="0" eaLnBrk="1" latinLnBrk="0" hangingPunct="1">
        <a:lnSpc>
          <a:spcPct val="90000"/>
        </a:lnSpc>
        <a:spcBef>
          <a:spcPts val="2178"/>
        </a:spcBef>
        <a:buFont typeface="Arial" panose="020B0604020202020204" pitchFamily="34" charset="0"/>
        <a:buChar char="•"/>
        <a:defRPr sz="7842" kern="1200">
          <a:solidFill>
            <a:schemeClr val="tx1"/>
          </a:solidFill>
          <a:latin typeface="+mn-lt"/>
          <a:ea typeface="+mn-ea"/>
          <a:cs typeface="+mn-cs"/>
        </a:defRPr>
      </a:lvl4pPr>
      <a:lvl5pPr marL="8963886" indent="-995987" algn="l" defTabSz="3983949" rtl="0" eaLnBrk="1" latinLnBrk="0" hangingPunct="1">
        <a:lnSpc>
          <a:spcPct val="90000"/>
        </a:lnSpc>
        <a:spcBef>
          <a:spcPts val="2178"/>
        </a:spcBef>
        <a:buFont typeface="Arial" panose="020B0604020202020204" pitchFamily="34" charset="0"/>
        <a:buChar char="•"/>
        <a:defRPr sz="7842" kern="1200">
          <a:solidFill>
            <a:schemeClr val="tx1"/>
          </a:solidFill>
          <a:latin typeface="+mn-lt"/>
          <a:ea typeface="+mn-ea"/>
          <a:cs typeface="+mn-cs"/>
        </a:defRPr>
      </a:lvl5pPr>
      <a:lvl6pPr marL="10955861" indent="-995987" algn="l" defTabSz="3983949" rtl="0" eaLnBrk="1" latinLnBrk="0" hangingPunct="1">
        <a:lnSpc>
          <a:spcPct val="90000"/>
        </a:lnSpc>
        <a:spcBef>
          <a:spcPts val="2178"/>
        </a:spcBef>
        <a:buFont typeface="Arial" panose="020B0604020202020204" pitchFamily="34" charset="0"/>
        <a:buChar char="•"/>
        <a:defRPr sz="7842" kern="1200">
          <a:solidFill>
            <a:schemeClr val="tx1"/>
          </a:solidFill>
          <a:latin typeface="+mn-lt"/>
          <a:ea typeface="+mn-ea"/>
          <a:cs typeface="+mn-cs"/>
        </a:defRPr>
      </a:lvl6pPr>
      <a:lvl7pPr marL="12947835" indent="-995987" algn="l" defTabSz="3983949" rtl="0" eaLnBrk="1" latinLnBrk="0" hangingPunct="1">
        <a:lnSpc>
          <a:spcPct val="90000"/>
        </a:lnSpc>
        <a:spcBef>
          <a:spcPts val="2178"/>
        </a:spcBef>
        <a:buFont typeface="Arial" panose="020B0604020202020204" pitchFamily="34" charset="0"/>
        <a:buChar char="•"/>
        <a:defRPr sz="7842" kern="1200">
          <a:solidFill>
            <a:schemeClr val="tx1"/>
          </a:solidFill>
          <a:latin typeface="+mn-lt"/>
          <a:ea typeface="+mn-ea"/>
          <a:cs typeface="+mn-cs"/>
        </a:defRPr>
      </a:lvl7pPr>
      <a:lvl8pPr marL="14939810" indent="-995987" algn="l" defTabSz="3983949" rtl="0" eaLnBrk="1" latinLnBrk="0" hangingPunct="1">
        <a:lnSpc>
          <a:spcPct val="90000"/>
        </a:lnSpc>
        <a:spcBef>
          <a:spcPts val="2178"/>
        </a:spcBef>
        <a:buFont typeface="Arial" panose="020B0604020202020204" pitchFamily="34" charset="0"/>
        <a:buChar char="•"/>
        <a:defRPr sz="7842" kern="1200">
          <a:solidFill>
            <a:schemeClr val="tx1"/>
          </a:solidFill>
          <a:latin typeface="+mn-lt"/>
          <a:ea typeface="+mn-ea"/>
          <a:cs typeface="+mn-cs"/>
        </a:defRPr>
      </a:lvl8pPr>
      <a:lvl9pPr marL="16931785" indent="-995987" algn="l" defTabSz="3983949" rtl="0" eaLnBrk="1" latinLnBrk="0" hangingPunct="1">
        <a:lnSpc>
          <a:spcPct val="90000"/>
        </a:lnSpc>
        <a:spcBef>
          <a:spcPts val="2178"/>
        </a:spcBef>
        <a:buFont typeface="Arial" panose="020B0604020202020204" pitchFamily="34" charset="0"/>
        <a:buChar char="•"/>
        <a:defRPr sz="7842" kern="1200">
          <a:solidFill>
            <a:schemeClr val="tx1"/>
          </a:solidFill>
          <a:latin typeface="+mn-lt"/>
          <a:ea typeface="+mn-ea"/>
          <a:cs typeface="+mn-cs"/>
        </a:defRPr>
      </a:lvl9pPr>
    </p:bodyStyle>
    <p:otherStyle>
      <a:defPPr>
        <a:defRPr lang="en-US"/>
      </a:defPPr>
      <a:lvl1pPr marL="0" algn="l" defTabSz="3983949" rtl="0" eaLnBrk="1" latinLnBrk="0" hangingPunct="1">
        <a:defRPr sz="7842" kern="1200">
          <a:solidFill>
            <a:schemeClr val="tx1"/>
          </a:solidFill>
          <a:latin typeface="+mn-lt"/>
          <a:ea typeface="+mn-ea"/>
          <a:cs typeface="+mn-cs"/>
        </a:defRPr>
      </a:lvl1pPr>
      <a:lvl2pPr marL="1991975" algn="l" defTabSz="3983949" rtl="0" eaLnBrk="1" latinLnBrk="0" hangingPunct="1">
        <a:defRPr sz="7842" kern="1200">
          <a:solidFill>
            <a:schemeClr val="tx1"/>
          </a:solidFill>
          <a:latin typeface="+mn-lt"/>
          <a:ea typeface="+mn-ea"/>
          <a:cs typeface="+mn-cs"/>
        </a:defRPr>
      </a:lvl2pPr>
      <a:lvl3pPr marL="3983949" algn="l" defTabSz="3983949" rtl="0" eaLnBrk="1" latinLnBrk="0" hangingPunct="1">
        <a:defRPr sz="7842" kern="1200">
          <a:solidFill>
            <a:schemeClr val="tx1"/>
          </a:solidFill>
          <a:latin typeface="+mn-lt"/>
          <a:ea typeface="+mn-ea"/>
          <a:cs typeface="+mn-cs"/>
        </a:defRPr>
      </a:lvl3pPr>
      <a:lvl4pPr marL="5975924" algn="l" defTabSz="3983949" rtl="0" eaLnBrk="1" latinLnBrk="0" hangingPunct="1">
        <a:defRPr sz="7842" kern="1200">
          <a:solidFill>
            <a:schemeClr val="tx1"/>
          </a:solidFill>
          <a:latin typeface="+mn-lt"/>
          <a:ea typeface="+mn-ea"/>
          <a:cs typeface="+mn-cs"/>
        </a:defRPr>
      </a:lvl4pPr>
      <a:lvl5pPr marL="7967899" algn="l" defTabSz="3983949" rtl="0" eaLnBrk="1" latinLnBrk="0" hangingPunct="1">
        <a:defRPr sz="7842" kern="1200">
          <a:solidFill>
            <a:schemeClr val="tx1"/>
          </a:solidFill>
          <a:latin typeface="+mn-lt"/>
          <a:ea typeface="+mn-ea"/>
          <a:cs typeface="+mn-cs"/>
        </a:defRPr>
      </a:lvl5pPr>
      <a:lvl6pPr marL="9959873" algn="l" defTabSz="3983949" rtl="0" eaLnBrk="1" latinLnBrk="0" hangingPunct="1">
        <a:defRPr sz="7842" kern="1200">
          <a:solidFill>
            <a:schemeClr val="tx1"/>
          </a:solidFill>
          <a:latin typeface="+mn-lt"/>
          <a:ea typeface="+mn-ea"/>
          <a:cs typeface="+mn-cs"/>
        </a:defRPr>
      </a:lvl6pPr>
      <a:lvl7pPr marL="11951848" algn="l" defTabSz="3983949" rtl="0" eaLnBrk="1" latinLnBrk="0" hangingPunct="1">
        <a:defRPr sz="7842" kern="1200">
          <a:solidFill>
            <a:schemeClr val="tx1"/>
          </a:solidFill>
          <a:latin typeface="+mn-lt"/>
          <a:ea typeface="+mn-ea"/>
          <a:cs typeface="+mn-cs"/>
        </a:defRPr>
      </a:lvl7pPr>
      <a:lvl8pPr marL="13943823" algn="l" defTabSz="3983949" rtl="0" eaLnBrk="1" latinLnBrk="0" hangingPunct="1">
        <a:defRPr sz="7842" kern="1200">
          <a:solidFill>
            <a:schemeClr val="tx1"/>
          </a:solidFill>
          <a:latin typeface="+mn-lt"/>
          <a:ea typeface="+mn-ea"/>
          <a:cs typeface="+mn-cs"/>
        </a:defRPr>
      </a:lvl8pPr>
      <a:lvl9pPr marL="15935797" algn="l" defTabSz="3983949" rtl="0" eaLnBrk="1" latinLnBrk="0" hangingPunct="1">
        <a:defRPr sz="78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 /><Relationship Id="rId13" Type="http://schemas.openxmlformats.org/officeDocument/2006/relationships/image" Target="../media/image10.png" /><Relationship Id="rId18" Type="http://schemas.microsoft.com/office/2007/relationships/hdphoto" Target="../media/hdphoto3.wdp" /><Relationship Id="rId3" Type="http://schemas.openxmlformats.org/officeDocument/2006/relationships/image" Target="../media/image2.png" /><Relationship Id="rId7" Type="http://schemas.openxmlformats.org/officeDocument/2006/relationships/image" Target="../media/image5.png" /><Relationship Id="rId12" Type="http://schemas.openxmlformats.org/officeDocument/2006/relationships/image" Target="../media/image9.png" /><Relationship Id="rId17" Type="http://schemas.openxmlformats.org/officeDocument/2006/relationships/image" Target="../media/image14.png" /><Relationship Id="rId2" Type="http://schemas.openxmlformats.org/officeDocument/2006/relationships/image" Target="../media/image1.png" /><Relationship Id="rId16" Type="http://schemas.openxmlformats.org/officeDocument/2006/relationships/image" Target="../media/image13.png" /><Relationship Id="rId1" Type="http://schemas.openxmlformats.org/officeDocument/2006/relationships/slideLayout" Target="../slideLayouts/slideLayout1.xml" /><Relationship Id="rId6" Type="http://schemas.microsoft.com/office/2007/relationships/hdphoto" Target="../media/hdphoto1.wdp" /><Relationship Id="rId11" Type="http://schemas.openxmlformats.org/officeDocument/2006/relationships/image" Target="../media/image8.png" /><Relationship Id="rId5" Type="http://schemas.openxmlformats.org/officeDocument/2006/relationships/image" Target="../media/image4.png" /><Relationship Id="rId15" Type="http://schemas.openxmlformats.org/officeDocument/2006/relationships/image" Target="../media/image12.png" /><Relationship Id="rId10" Type="http://schemas.openxmlformats.org/officeDocument/2006/relationships/image" Target="../media/image7.png" /><Relationship Id="rId19" Type="http://schemas.openxmlformats.org/officeDocument/2006/relationships/image" Target="../media/image15.png" /><Relationship Id="rId4" Type="http://schemas.openxmlformats.org/officeDocument/2006/relationships/image" Target="../media/image3.png" /><Relationship Id="rId9" Type="http://schemas.openxmlformats.org/officeDocument/2006/relationships/image" Target="../media/image6.png" /><Relationship Id="rId1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DF5C025B-734D-4A75-B64B-56C05E6AF58D}"/>
              </a:ext>
            </a:extLst>
          </p:cNvPr>
          <p:cNvGrpSpPr/>
          <p:nvPr/>
        </p:nvGrpSpPr>
        <p:grpSpPr>
          <a:xfrm>
            <a:off x="251460" y="8817132"/>
            <a:ext cx="13812083" cy="20695196"/>
            <a:chOff x="249392" y="8396387"/>
            <a:chExt cx="13873010" cy="21583935"/>
          </a:xfrm>
        </p:grpSpPr>
        <p:sp>
          <p:nvSpPr>
            <p:cNvPr id="33" name="Rectangle: Rounded Corners 32">
              <a:extLst>
                <a:ext uri="{FF2B5EF4-FFF2-40B4-BE49-F238E27FC236}">
                  <a16:creationId xmlns:a16="http://schemas.microsoft.com/office/drawing/2014/main" id="{4F342565-DBBB-4042-BF9C-56002B8D939F}"/>
                </a:ext>
              </a:extLst>
            </p:cNvPr>
            <p:cNvSpPr/>
            <p:nvPr/>
          </p:nvSpPr>
          <p:spPr>
            <a:xfrm>
              <a:off x="249392" y="8397917"/>
              <a:ext cx="13873010" cy="21582405"/>
            </a:xfrm>
            <a:prstGeom prst="roundRect">
              <a:avLst>
                <a:gd name="adj" fmla="val 4583"/>
              </a:avLst>
            </a:prstGeom>
            <a:solidFill>
              <a:srgbClr val="F2F8EE"/>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dirty="0"/>
            </a:p>
          </p:txBody>
        </p:sp>
        <p:sp>
          <p:nvSpPr>
            <p:cNvPr id="59" name="Rectangle: Top Corners Rounded 58">
              <a:extLst>
                <a:ext uri="{FF2B5EF4-FFF2-40B4-BE49-F238E27FC236}">
                  <a16:creationId xmlns:a16="http://schemas.microsoft.com/office/drawing/2014/main" id="{C5F53052-B845-4A6C-A73F-002A2ABC11F3}"/>
                </a:ext>
              </a:extLst>
            </p:cNvPr>
            <p:cNvSpPr/>
            <p:nvPr/>
          </p:nvSpPr>
          <p:spPr>
            <a:xfrm>
              <a:off x="249392" y="8396387"/>
              <a:ext cx="13873010" cy="1499559"/>
            </a:xfrm>
            <a:prstGeom prst="round2SameRect">
              <a:avLst>
                <a:gd name="adj1" fmla="val 28802"/>
                <a:gd name="adj2" fmla="val 0"/>
              </a:avLst>
            </a:prstGeom>
            <a:pattFill prst="wdDnDiag">
              <a:fgClr>
                <a:schemeClr val="accent6">
                  <a:lumMod val="40000"/>
                  <a:lumOff val="60000"/>
                </a:schemeClr>
              </a:fgClr>
              <a:bgClr>
                <a:srgbClr val="C5E0B4"/>
              </a:bgClr>
            </a:patt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60" b="1" dirty="0">
                  <a:effectLst>
                    <a:outerShdw blurRad="38100" dist="38100" dir="2700000" algn="tl">
                      <a:srgbClr val="000000">
                        <a:alpha val="43137"/>
                      </a:srgbClr>
                    </a:outerShdw>
                  </a:effectLst>
                </a:rPr>
                <a:t>① Echoing Point Variation</a:t>
              </a:r>
            </a:p>
          </p:txBody>
        </p:sp>
      </p:grpSp>
      <p:grpSp>
        <p:nvGrpSpPr>
          <p:cNvPr id="56" name="Group 55">
            <a:extLst>
              <a:ext uri="{FF2B5EF4-FFF2-40B4-BE49-F238E27FC236}">
                <a16:creationId xmlns:a16="http://schemas.microsoft.com/office/drawing/2014/main" id="{0DF4D65B-9070-4D4B-8E09-7A980A858EB7}"/>
              </a:ext>
            </a:extLst>
          </p:cNvPr>
          <p:cNvGrpSpPr/>
          <p:nvPr/>
        </p:nvGrpSpPr>
        <p:grpSpPr>
          <a:xfrm>
            <a:off x="14400605" y="8817132"/>
            <a:ext cx="13603979" cy="20695196"/>
            <a:chOff x="14427276" y="8396387"/>
            <a:chExt cx="13873010" cy="21583935"/>
          </a:xfrm>
        </p:grpSpPr>
        <p:sp>
          <p:nvSpPr>
            <p:cNvPr id="37" name="Rectangle: Rounded Corners 36">
              <a:extLst>
                <a:ext uri="{FF2B5EF4-FFF2-40B4-BE49-F238E27FC236}">
                  <a16:creationId xmlns:a16="http://schemas.microsoft.com/office/drawing/2014/main" id="{2CE0ECE7-95C6-4BE5-AD8D-7175179558D4}"/>
                </a:ext>
              </a:extLst>
            </p:cNvPr>
            <p:cNvSpPr/>
            <p:nvPr/>
          </p:nvSpPr>
          <p:spPr>
            <a:xfrm>
              <a:off x="14427276" y="8397917"/>
              <a:ext cx="13873010" cy="21582405"/>
            </a:xfrm>
            <a:prstGeom prst="roundRect">
              <a:avLst>
                <a:gd name="adj" fmla="val 4583"/>
              </a:avLst>
            </a:prstGeom>
            <a:solidFill>
              <a:srgbClr val="FEF6F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dirty="0"/>
            </a:p>
          </p:txBody>
        </p:sp>
        <p:sp>
          <p:nvSpPr>
            <p:cNvPr id="60" name="Rectangle: Top Corners Rounded 59">
              <a:extLst>
                <a:ext uri="{FF2B5EF4-FFF2-40B4-BE49-F238E27FC236}">
                  <a16:creationId xmlns:a16="http://schemas.microsoft.com/office/drawing/2014/main" id="{C7513FF1-6F8D-4DB7-9272-ACCEA8C56066}"/>
                </a:ext>
              </a:extLst>
            </p:cNvPr>
            <p:cNvSpPr/>
            <p:nvPr/>
          </p:nvSpPr>
          <p:spPr>
            <a:xfrm>
              <a:off x="14427276" y="8396387"/>
              <a:ext cx="13873010" cy="1499559"/>
            </a:xfrm>
            <a:prstGeom prst="round2SameRect">
              <a:avLst>
                <a:gd name="adj1" fmla="val 28966"/>
                <a:gd name="adj2" fmla="val 0"/>
              </a:avLst>
            </a:prstGeom>
            <a:solidFill>
              <a:schemeClr val="accent2">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60" b="1" dirty="0">
                  <a:effectLst>
                    <a:outerShdw blurRad="38100" dist="38100" dir="2700000" algn="tl">
                      <a:srgbClr val="000000">
                        <a:alpha val="43137"/>
                      </a:srgbClr>
                    </a:outerShdw>
                  </a:effectLst>
                </a:rPr>
                <a:t>② Echo Capture</a:t>
              </a:r>
            </a:p>
          </p:txBody>
        </p:sp>
      </p:grpSp>
      <p:grpSp>
        <p:nvGrpSpPr>
          <p:cNvPr id="62" name="Group 61">
            <a:extLst>
              <a:ext uri="{FF2B5EF4-FFF2-40B4-BE49-F238E27FC236}">
                <a16:creationId xmlns:a16="http://schemas.microsoft.com/office/drawing/2014/main" id="{081F8A01-7039-4226-8AEA-B9255D6CF31A}"/>
              </a:ext>
            </a:extLst>
          </p:cNvPr>
          <p:cNvGrpSpPr/>
          <p:nvPr/>
        </p:nvGrpSpPr>
        <p:grpSpPr>
          <a:xfrm>
            <a:off x="28341646" y="8817133"/>
            <a:ext cx="13886807" cy="20695195"/>
            <a:chOff x="28605160" y="8396388"/>
            <a:chExt cx="13873010" cy="21583934"/>
          </a:xfrm>
        </p:grpSpPr>
        <p:sp>
          <p:nvSpPr>
            <p:cNvPr id="38" name="Rectangle: Rounded Corners 37">
              <a:extLst>
                <a:ext uri="{FF2B5EF4-FFF2-40B4-BE49-F238E27FC236}">
                  <a16:creationId xmlns:a16="http://schemas.microsoft.com/office/drawing/2014/main" id="{E90AECE0-AF77-4DAC-B1E0-051CECF5A1B1}"/>
                </a:ext>
              </a:extLst>
            </p:cNvPr>
            <p:cNvSpPr/>
            <p:nvPr/>
          </p:nvSpPr>
          <p:spPr>
            <a:xfrm>
              <a:off x="28605160" y="8397917"/>
              <a:ext cx="13873010" cy="21582405"/>
            </a:xfrm>
            <a:prstGeom prst="roundRect">
              <a:avLst>
                <a:gd name="adj" fmla="val 4583"/>
              </a:avLst>
            </a:prstGeom>
            <a:solidFill>
              <a:srgbClr val="F2F0FE"/>
            </a:solidFill>
            <a:ln w="76200">
              <a:solidFill>
                <a:srgbClr val="B75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dirty="0"/>
            </a:p>
          </p:txBody>
        </p:sp>
        <p:sp>
          <p:nvSpPr>
            <p:cNvPr id="61" name="Rectangle: Top Corners Rounded 60">
              <a:extLst>
                <a:ext uri="{FF2B5EF4-FFF2-40B4-BE49-F238E27FC236}">
                  <a16:creationId xmlns:a16="http://schemas.microsoft.com/office/drawing/2014/main" id="{762914A8-DC2A-45D8-83D1-A861F411D9DC}"/>
                </a:ext>
              </a:extLst>
            </p:cNvPr>
            <p:cNvSpPr/>
            <p:nvPr/>
          </p:nvSpPr>
          <p:spPr>
            <a:xfrm>
              <a:off x="28605160" y="8396388"/>
              <a:ext cx="13873010" cy="1535128"/>
            </a:xfrm>
            <a:prstGeom prst="round2SameRect">
              <a:avLst>
                <a:gd name="adj1" fmla="val 28966"/>
                <a:gd name="adj2" fmla="val 0"/>
              </a:avLst>
            </a:prstGeom>
            <a:solidFill>
              <a:srgbClr val="E6C3F9"/>
            </a:solidFill>
            <a:ln w="76200">
              <a:solidFill>
                <a:srgbClr val="B75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570" b="1" dirty="0">
                  <a:effectLst>
                    <a:outerShdw blurRad="38100" dist="38100" dir="2700000" algn="tl">
                      <a:srgbClr val="000000">
                        <a:alpha val="43137"/>
                      </a:srgbClr>
                    </a:outerShdw>
                  </a:effectLst>
                </a:rPr>
                <a:t>③ Along-Track Correlation of Echoes</a:t>
              </a:r>
            </a:p>
          </p:txBody>
        </p:sp>
      </p:grpSp>
      <p:sp>
        <p:nvSpPr>
          <p:cNvPr id="13" name="Rectangle 12">
            <a:extLst>
              <a:ext uri="{FF2B5EF4-FFF2-40B4-BE49-F238E27FC236}">
                <a16:creationId xmlns:a16="http://schemas.microsoft.com/office/drawing/2014/main" id="{97C0B800-825D-47A9-AD6C-0387E2FEA3BB}"/>
              </a:ext>
            </a:extLst>
          </p:cNvPr>
          <p:cNvSpPr/>
          <p:nvPr/>
        </p:nvSpPr>
        <p:spPr>
          <a:xfrm>
            <a:off x="1" y="-24942"/>
            <a:ext cx="42479912" cy="45643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dirty="0"/>
          </a:p>
        </p:txBody>
      </p:sp>
      <p:sp>
        <p:nvSpPr>
          <p:cNvPr id="16" name="TextBox 15">
            <a:extLst>
              <a:ext uri="{FF2B5EF4-FFF2-40B4-BE49-F238E27FC236}">
                <a16:creationId xmlns:a16="http://schemas.microsoft.com/office/drawing/2014/main" id="{8202AD78-CDE8-4422-B19A-DF7A1D9E9F21}"/>
              </a:ext>
            </a:extLst>
          </p:cNvPr>
          <p:cNvSpPr txBox="1"/>
          <p:nvPr/>
        </p:nvSpPr>
        <p:spPr>
          <a:xfrm>
            <a:off x="535026" y="2597692"/>
            <a:ext cx="12831846" cy="1056328"/>
          </a:xfrm>
          <a:prstGeom prst="rect">
            <a:avLst/>
          </a:prstGeom>
          <a:noFill/>
        </p:spPr>
        <p:txBody>
          <a:bodyPr wrap="square" rtlCol="0">
            <a:spAutoFit/>
          </a:bodyPr>
          <a:lstStyle/>
          <a:p>
            <a:r>
              <a:rPr lang="en-GB" sz="6275" b="1" dirty="0">
                <a:solidFill>
                  <a:schemeClr val="bg1"/>
                </a:solidFill>
                <a:effectLst>
                  <a:outerShdw blurRad="38100" dist="38100" dir="2700000" algn="tl">
                    <a:srgbClr val="000000">
                      <a:alpha val="43137"/>
                    </a:srgbClr>
                  </a:outerShdw>
                </a:effectLst>
              </a:rPr>
              <a:t>Joe Phillips</a:t>
            </a:r>
            <a:r>
              <a:rPr lang="en-GB" sz="6275" b="1" baseline="30000" dirty="0">
                <a:solidFill>
                  <a:schemeClr val="bg1"/>
                </a:solidFill>
                <a:effectLst>
                  <a:outerShdw blurRad="38100" dist="38100" dir="2700000" algn="tl">
                    <a:srgbClr val="000000">
                      <a:alpha val="43137"/>
                    </a:srgbClr>
                  </a:outerShdw>
                </a:effectLst>
              </a:rPr>
              <a:t>1,2,3   </a:t>
            </a:r>
            <a:r>
              <a:rPr lang="en-GB" sz="6275" b="1" dirty="0">
                <a:solidFill>
                  <a:schemeClr val="bg1"/>
                </a:solidFill>
                <a:effectLst>
                  <a:outerShdw blurRad="38100" dist="38100" dir="2700000" algn="tl">
                    <a:srgbClr val="000000">
                      <a:alpha val="43137"/>
                    </a:srgbClr>
                  </a:outerShdw>
                </a:effectLst>
              </a:rPr>
              <a:t>Malcolm McMillan</a:t>
            </a:r>
            <a:r>
              <a:rPr lang="en-GB" sz="6275" b="1" baseline="30000" dirty="0">
                <a:solidFill>
                  <a:schemeClr val="bg1"/>
                </a:solidFill>
                <a:effectLst>
                  <a:outerShdw blurRad="38100" dist="38100" dir="2700000" algn="tl">
                    <a:srgbClr val="000000">
                      <a:alpha val="43137"/>
                    </a:srgbClr>
                  </a:outerShdw>
                </a:effectLst>
              </a:rPr>
              <a:t>1,2,3</a:t>
            </a:r>
            <a:endParaRPr lang="en-GB" sz="6275" b="1" dirty="0">
              <a:solidFill>
                <a:schemeClr val="bg1"/>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1F9F789C-9619-4953-BF3D-94FBBA1D5457}"/>
              </a:ext>
            </a:extLst>
          </p:cNvPr>
          <p:cNvSpPr txBox="1"/>
          <p:nvPr/>
        </p:nvSpPr>
        <p:spPr>
          <a:xfrm>
            <a:off x="497665" y="3563493"/>
            <a:ext cx="24142471" cy="1146870"/>
          </a:xfrm>
          <a:prstGeom prst="rect">
            <a:avLst/>
          </a:prstGeom>
          <a:noFill/>
        </p:spPr>
        <p:txBody>
          <a:bodyPr wrap="square" rtlCol="0">
            <a:spAutoFit/>
          </a:bodyPr>
          <a:lstStyle/>
          <a:p>
            <a:r>
              <a:rPr lang="fr-FR" sz="3334" baseline="30000" dirty="0">
                <a:solidFill>
                  <a:schemeClr val="bg1"/>
                </a:solidFill>
                <a:effectLst>
                  <a:outerShdw blurRad="38100" dist="38100" dir="2700000" algn="tl">
                    <a:srgbClr val="000000">
                      <a:alpha val="43137"/>
                    </a:srgbClr>
                  </a:outerShdw>
                </a:effectLst>
              </a:rPr>
              <a:t>1</a:t>
            </a:r>
            <a:r>
              <a:rPr lang="fr-FR" sz="3334" dirty="0">
                <a:solidFill>
                  <a:schemeClr val="bg1"/>
                </a:solidFill>
                <a:effectLst>
                  <a:outerShdw blurRad="38100" dist="38100" dir="2700000" algn="tl">
                    <a:srgbClr val="000000">
                      <a:alpha val="43137"/>
                    </a:srgbClr>
                  </a:outerShdw>
                </a:effectLst>
              </a:rPr>
              <a:t>Lancaster University, UK  </a:t>
            </a:r>
            <a:r>
              <a:rPr lang="en-GB" sz="3334" baseline="30000" dirty="0">
                <a:solidFill>
                  <a:schemeClr val="bg1"/>
                </a:solidFill>
                <a:effectLst>
                  <a:outerShdw blurRad="38100" dist="38100" dir="2700000" algn="tl">
                    <a:srgbClr val="000000">
                      <a:alpha val="43137"/>
                    </a:srgbClr>
                  </a:outerShdw>
                </a:effectLst>
              </a:rPr>
              <a:t>2</a:t>
            </a:r>
            <a:r>
              <a:rPr lang="en-GB" sz="3334" dirty="0">
                <a:solidFill>
                  <a:schemeClr val="bg1"/>
                </a:solidFill>
                <a:effectLst>
                  <a:outerShdw blurRad="38100" dist="38100" dir="2700000" algn="tl">
                    <a:srgbClr val="000000">
                      <a:alpha val="43137"/>
                    </a:srgbClr>
                  </a:outerShdw>
                </a:effectLst>
              </a:rPr>
              <a:t>UK Centre of Excellence in Environmental Data Science  </a:t>
            </a:r>
            <a:r>
              <a:rPr lang="en-GB" sz="3334" baseline="30000" dirty="0">
                <a:solidFill>
                  <a:schemeClr val="bg1"/>
                </a:solidFill>
                <a:effectLst>
                  <a:outerShdw blurRad="38100" dist="38100" dir="2700000" algn="tl">
                    <a:srgbClr val="000000">
                      <a:alpha val="43137"/>
                    </a:srgbClr>
                  </a:outerShdw>
                </a:effectLst>
              </a:rPr>
              <a:t>3</a:t>
            </a:r>
            <a:r>
              <a:rPr lang="en-GB" sz="3334" dirty="0">
                <a:solidFill>
                  <a:schemeClr val="bg1"/>
                </a:solidFill>
                <a:effectLst>
                  <a:outerShdw blurRad="38100" dist="38100" dir="2700000" algn="tl">
                    <a:srgbClr val="000000">
                      <a:alpha val="43137"/>
                    </a:srgbClr>
                  </a:outerShdw>
                </a:effectLst>
              </a:rPr>
              <a:t>Centre for Polar Observation and Modelling</a:t>
            </a:r>
          </a:p>
          <a:p>
            <a:endParaRPr lang="en-GB" sz="3530" dirty="0">
              <a:solidFill>
                <a:schemeClr val="bg1"/>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961A0258-D9AD-4948-8CAD-81A6BD91F287}"/>
              </a:ext>
            </a:extLst>
          </p:cNvPr>
          <p:cNvSpPr txBox="1"/>
          <p:nvPr/>
        </p:nvSpPr>
        <p:spPr>
          <a:xfrm>
            <a:off x="497666" y="367598"/>
            <a:ext cx="25730150" cy="2532799"/>
          </a:xfrm>
          <a:prstGeom prst="rect">
            <a:avLst/>
          </a:prstGeom>
          <a:noFill/>
        </p:spPr>
        <p:txBody>
          <a:bodyPr wrap="square" rtlCol="0">
            <a:spAutoFit/>
          </a:bodyPr>
          <a:lstStyle/>
          <a:p>
            <a:pPr>
              <a:lnSpc>
                <a:spcPct val="70000"/>
              </a:lnSpc>
            </a:pPr>
            <a:r>
              <a:rPr lang="en-GB" sz="10983" b="1" spc="294" dirty="0">
                <a:solidFill>
                  <a:schemeClr val="bg1"/>
                </a:solidFill>
                <a:effectLst>
                  <a:outerShdw blurRad="38100" dist="38100" dir="2700000" algn="tl">
                    <a:srgbClr val="000000">
                      <a:alpha val="43137"/>
                    </a:srgbClr>
                  </a:outerShdw>
                </a:effectLst>
              </a:rPr>
              <a:t>Assessment of </a:t>
            </a:r>
            <a:r>
              <a:rPr lang="en-GB" sz="10983" b="1" dirty="0">
                <a:solidFill>
                  <a:schemeClr val="bg1"/>
                </a:solidFill>
                <a:effectLst>
                  <a:outerShdw blurRad="38100" dist="38100" dir="2700000" algn="tl">
                    <a:srgbClr val="000000">
                      <a:alpha val="43137"/>
                    </a:srgbClr>
                  </a:outerShdw>
                </a:effectLst>
              </a:rPr>
              <a:t>Sentinel-3</a:t>
            </a:r>
            <a:r>
              <a:rPr lang="en-GB" sz="10983" b="1" spc="294" dirty="0">
                <a:solidFill>
                  <a:schemeClr val="bg1"/>
                </a:solidFill>
                <a:effectLst>
                  <a:outerShdw blurRad="38100" dist="38100" dir="2700000" algn="tl">
                    <a:srgbClr val="000000">
                      <a:alpha val="43137"/>
                    </a:srgbClr>
                  </a:outerShdw>
                </a:effectLst>
              </a:rPr>
              <a:t> Altimeter </a:t>
            </a:r>
          </a:p>
          <a:p>
            <a:pPr>
              <a:lnSpc>
                <a:spcPct val="70000"/>
              </a:lnSpc>
            </a:pPr>
            <a:r>
              <a:rPr lang="en-GB" sz="10983" b="1" spc="294" dirty="0">
                <a:solidFill>
                  <a:schemeClr val="bg1"/>
                </a:solidFill>
                <a:effectLst>
                  <a:outerShdw blurRad="38100" dist="38100" dir="2700000" algn="tl">
                    <a:srgbClr val="000000">
                      <a:alpha val="43137"/>
                    </a:srgbClr>
                  </a:outerShdw>
                </a:effectLst>
              </a:rPr>
              <a:t>Performance over Antarctica</a:t>
            </a:r>
          </a:p>
        </p:txBody>
      </p:sp>
      <p:grpSp>
        <p:nvGrpSpPr>
          <p:cNvPr id="11" name="Group 10">
            <a:extLst>
              <a:ext uri="{FF2B5EF4-FFF2-40B4-BE49-F238E27FC236}">
                <a16:creationId xmlns:a16="http://schemas.microsoft.com/office/drawing/2014/main" id="{1CF12326-8C14-47ED-BE14-875B87472E4A}"/>
              </a:ext>
            </a:extLst>
          </p:cNvPr>
          <p:cNvGrpSpPr>
            <a:grpSpLocks noChangeAspect="1"/>
          </p:cNvGrpSpPr>
          <p:nvPr/>
        </p:nvGrpSpPr>
        <p:grpSpPr>
          <a:xfrm>
            <a:off x="25599756" y="605943"/>
            <a:ext cx="10956193" cy="3609185"/>
            <a:chOff x="2203300" y="27536005"/>
            <a:chExt cx="16276282" cy="5477094"/>
          </a:xfrm>
        </p:grpSpPr>
        <p:pic>
          <p:nvPicPr>
            <p:cNvPr id="8" name="Picture 7">
              <a:extLst>
                <a:ext uri="{FF2B5EF4-FFF2-40B4-BE49-F238E27FC236}">
                  <a16:creationId xmlns:a16="http://schemas.microsoft.com/office/drawing/2014/main" id="{C9B34797-FEB6-49E7-BB52-933032EC7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7101" y="27536005"/>
              <a:ext cx="6802481" cy="4888978"/>
            </a:xfrm>
            <a:prstGeom prst="rect">
              <a:avLst/>
            </a:prstGeom>
          </p:spPr>
        </p:pic>
        <p:pic>
          <p:nvPicPr>
            <p:cNvPr id="9" name="Picture 12" descr="iLancaster">
              <a:extLst>
                <a:ext uri="{FF2B5EF4-FFF2-40B4-BE49-F238E27FC236}">
                  <a16:creationId xmlns:a16="http://schemas.microsoft.com/office/drawing/2014/main" id="{60D92B3F-F675-4217-9198-2CFF22ED6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992" y="27536006"/>
              <a:ext cx="8038036" cy="25268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F1ED045-B0DD-4DD4-9F78-869CD8A0A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300" y="29185557"/>
              <a:ext cx="9236728" cy="3827542"/>
            </a:xfrm>
            <a:prstGeom prst="rect">
              <a:avLst/>
            </a:prstGeom>
          </p:spPr>
        </p:pic>
      </p:grpSp>
      <p:pic>
        <p:nvPicPr>
          <p:cNvPr id="20" name="Picture 19">
            <a:extLst>
              <a:ext uri="{FF2B5EF4-FFF2-40B4-BE49-F238E27FC236}">
                <a16:creationId xmlns:a16="http://schemas.microsoft.com/office/drawing/2014/main" id="{A264BC5E-5D63-41F7-85A9-361216CFFC4F}"/>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22482254" y="571888"/>
            <a:ext cx="3247686" cy="3247686"/>
          </a:xfrm>
          <a:prstGeom prst="rect">
            <a:avLst/>
          </a:prstGeom>
        </p:spPr>
      </p:pic>
      <p:grpSp>
        <p:nvGrpSpPr>
          <p:cNvPr id="26" name="Group 25">
            <a:extLst>
              <a:ext uri="{FF2B5EF4-FFF2-40B4-BE49-F238E27FC236}">
                <a16:creationId xmlns:a16="http://schemas.microsoft.com/office/drawing/2014/main" id="{427CAB4F-2DC8-4507-8138-AF03FE5D8600}"/>
              </a:ext>
            </a:extLst>
          </p:cNvPr>
          <p:cNvGrpSpPr>
            <a:grpSpLocks noChangeAspect="1"/>
          </p:cNvGrpSpPr>
          <p:nvPr/>
        </p:nvGrpSpPr>
        <p:grpSpPr>
          <a:xfrm>
            <a:off x="36737764" y="332416"/>
            <a:ext cx="5324497" cy="3883206"/>
            <a:chOff x="23188270" y="10248960"/>
            <a:chExt cx="6151840" cy="4486596"/>
          </a:xfrm>
        </p:grpSpPr>
        <p:pic>
          <p:nvPicPr>
            <p:cNvPr id="22" name="Picture 21">
              <a:extLst>
                <a:ext uri="{FF2B5EF4-FFF2-40B4-BE49-F238E27FC236}">
                  <a16:creationId xmlns:a16="http://schemas.microsoft.com/office/drawing/2014/main" id="{81B8954C-C558-4CF3-8B24-0739E72CD5DE}"/>
                </a:ext>
              </a:extLst>
            </p:cNvPr>
            <p:cNvPicPr>
              <a:picLocks noChangeAspect="1"/>
            </p:cNvPicPr>
            <p:nvPr/>
          </p:nvPicPr>
          <p:blipFill rotWithShape="1">
            <a:blip r:embed="rId7">
              <a:duotone>
                <a:prstClr val="black"/>
                <a:schemeClr val="bg1">
                  <a:tint val="45000"/>
                  <a:satMod val="400000"/>
                </a:schemeClr>
              </a:duotone>
              <a:extLst>
                <a:ext uri="{BEBA8EAE-BF5A-486C-A8C5-ECC9F3942E4B}">
                  <a14:imgProps xmlns:a14="http://schemas.microsoft.com/office/drawing/2010/main">
                    <a14:imgLayer r:embed="rId8">
                      <a14:imgEffect>
                        <a14:artisticPencilGrayscale/>
                      </a14:imgEffect>
                      <a14:imgEffect>
                        <a14:brightnessContrast bright="40000" contrast="40000"/>
                      </a14:imgEffect>
                    </a14:imgLayer>
                  </a14:imgProps>
                </a:ext>
                <a:ext uri="{28A0092B-C50C-407E-A947-70E740481C1C}">
                  <a14:useLocalDpi xmlns:a14="http://schemas.microsoft.com/office/drawing/2010/main" val="0"/>
                </a:ext>
              </a:extLst>
            </a:blip>
            <a:srcRect r="49785"/>
            <a:stretch/>
          </p:blipFill>
          <p:spPr>
            <a:xfrm>
              <a:off x="23188270" y="10248960"/>
              <a:ext cx="3248677" cy="4486596"/>
            </a:xfrm>
            <a:prstGeom prst="rect">
              <a:avLst/>
            </a:prstGeom>
          </p:spPr>
        </p:pic>
        <p:pic>
          <p:nvPicPr>
            <p:cNvPr id="25" name="Picture 24">
              <a:extLst>
                <a:ext uri="{FF2B5EF4-FFF2-40B4-BE49-F238E27FC236}">
                  <a16:creationId xmlns:a16="http://schemas.microsoft.com/office/drawing/2014/main" id="{D1EA431B-FAEB-46D7-8EC2-AE12E6A7E1A1}"/>
                </a:ext>
              </a:extLst>
            </p:cNvPr>
            <p:cNvPicPr>
              <a:picLocks noChangeAspect="1"/>
            </p:cNvPicPr>
            <p:nvPr/>
          </p:nvPicPr>
          <p:blipFill rotWithShape="1">
            <a:blip r:embed="rId7">
              <a:duotone>
                <a:prstClr val="black"/>
                <a:schemeClr val="bg1">
                  <a:tint val="45000"/>
                  <a:satMod val="400000"/>
                </a:schemeClr>
              </a:duotone>
              <a:extLst>
                <a:ext uri="{BEBA8EAE-BF5A-486C-A8C5-ECC9F3942E4B}">
                  <a14:imgProps xmlns:a14="http://schemas.microsoft.com/office/drawing/2010/main">
                    <a14:imgLayer r:embed="rId8">
                      <a14:imgEffect>
                        <a14:artisticPencilGrayscale/>
                      </a14:imgEffect>
                      <a14:imgEffect>
                        <a14:brightnessContrast bright="40000" contrast="40000"/>
                      </a14:imgEffect>
                    </a14:imgLayer>
                  </a14:imgProps>
                </a:ext>
                <a:ext uri="{28A0092B-C50C-407E-A947-70E740481C1C}">
                  <a14:useLocalDpi xmlns:a14="http://schemas.microsoft.com/office/drawing/2010/main" val="0"/>
                </a:ext>
              </a:extLst>
            </a:blip>
            <a:srcRect l="49904" t="880" r="-119" b="-880"/>
            <a:stretch/>
          </p:blipFill>
          <p:spPr>
            <a:xfrm>
              <a:off x="26246446" y="10412242"/>
              <a:ext cx="3093664" cy="4272513"/>
            </a:xfrm>
            <a:prstGeom prst="rect">
              <a:avLst/>
            </a:prstGeom>
          </p:spPr>
        </p:pic>
      </p:grpSp>
      <p:sp>
        <p:nvSpPr>
          <p:cNvPr id="30" name="Rectangle: Top Corners Rounded 29">
            <a:extLst>
              <a:ext uri="{FF2B5EF4-FFF2-40B4-BE49-F238E27FC236}">
                <a16:creationId xmlns:a16="http://schemas.microsoft.com/office/drawing/2014/main" id="{D8078016-DD2D-40D6-AD45-5D21DE698BA0}"/>
              </a:ext>
            </a:extLst>
          </p:cNvPr>
          <p:cNvSpPr/>
          <p:nvPr/>
        </p:nvSpPr>
        <p:spPr>
          <a:xfrm rot="10800000">
            <a:off x="72735" y="4351690"/>
            <a:ext cx="42322173" cy="4198642"/>
          </a:xfrm>
          <a:prstGeom prst="round2SameRect">
            <a:avLst>
              <a:gd name="adj1" fmla="val 16667"/>
              <a:gd name="adj2" fmla="val 1424"/>
            </a:avLst>
          </a:prstGeom>
          <a:solidFill>
            <a:schemeClr val="accent5">
              <a:lumMod val="20000"/>
              <a:lumOff val="80000"/>
            </a:schemeClr>
          </a:solid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756" dirty="0">
              <a:solidFill>
                <a:schemeClr val="tx1"/>
              </a:solidFill>
            </a:endParaRPr>
          </a:p>
        </p:txBody>
      </p:sp>
      <p:sp>
        <p:nvSpPr>
          <p:cNvPr id="2" name="TextBox 1">
            <a:extLst>
              <a:ext uri="{FF2B5EF4-FFF2-40B4-BE49-F238E27FC236}">
                <a16:creationId xmlns:a16="http://schemas.microsoft.com/office/drawing/2014/main" id="{5D2B808D-B9D5-4764-B021-F90A7B52886E}"/>
              </a:ext>
            </a:extLst>
          </p:cNvPr>
          <p:cNvSpPr txBox="1"/>
          <p:nvPr/>
        </p:nvSpPr>
        <p:spPr>
          <a:xfrm>
            <a:off x="553708" y="4704943"/>
            <a:ext cx="41372497" cy="3470792"/>
          </a:xfrm>
          <a:prstGeom prst="rect">
            <a:avLst/>
          </a:prstGeom>
          <a:noFill/>
        </p:spPr>
        <p:txBody>
          <a:bodyPr wrap="square" rtlCol="0">
            <a:spAutoFit/>
          </a:bodyPr>
          <a:lstStyle/>
          <a:p>
            <a:r>
              <a:rPr lang="en-GB" sz="3138" spc="-147" dirty="0">
                <a:solidFill>
                  <a:srgbClr val="788DA8"/>
                </a:solidFill>
              </a:rPr>
              <a:t>The Copernicus Sentinel-3 (S3) mission is the latest in a near 30-year long series of satellite radar altimetry missions. Altimetry works to derive information relating to the topographic and electromagnetic scattering characteristics of the ice surface by emitting radar pulses and recording the timing and shape of the backscattered echoes. Whilst S3 provides high accuracy and sub-decimetre precision over oceans and uniform terrain, performance over more complex topography (such as the Antarctic peninsula and coastal regions) is challenging, with waveforms strongly diverging from their theoretical shape, as well as difficulties in capturing returns and successfully locating the true echoing point within the satellite beam footprint. </a:t>
            </a:r>
          </a:p>
          <a:p>
            <a:endParaRPr lang="en-GB" sz="3138" spc="-147" dirty="0">
              <a:solidFill>
                <a:srgbClr val="788DA8"/>
              </a:solidFill>
            </a:endParaRPr>
          </a:p>
          <a:p>
            <a:r>
              <a:rPr lang="en-GB" sz="3138" spc="-147" dirty="0">
                <a:solidFill>
                  <a:srgbClr val="788DA8"/>
                </a:solidFill>
              </a:rPr>
              <a:t>Several validation studies have already been performed for S3 in the context of the cryosphere, however, these studies predominantly concentrate on measured elevation accuracy and precision, and do not always perform investigations into lower-level performance, and hence a comprehensive understanding of the origin of measurement variability. To further investigate this, we use REMA (Reference Elevation Model of Antarctica - www.pgc.umn.edu/data/rema/) in order to compare echo capture, echoing point variation, and waveform correlation to surface slope and roughness statistics over cycles 54 (S3A) and 31 (S3B). By doing so, we hope to improve our understanding of S3 performance over ice sheets and provide insight useful for the design of future missions. </a:t>
            </a:r>
          </a:p>
        </p:txBody>
      </p:sp>
      <p:grpSp>
        <p:nvGrpSpPr>
          <p:cNvPr id="39" name="Group 38">
            <a:extLst>
              <a:ext uri="{FF2B5EF4-FFF2-40B4-BE49-F238E27FC236}">
                <a16:creationId xmlns:a16="http://schemas.microsoft.com/office/drawing/2014/main" id="{C0D4B2BA-9BBA-4776-B02E-4E1B4A63668B}"/>
              </a:ext>
            </a:extLst>
          </p:cNvPr>
          <p:cNvGrpSpPr/>
          <p:nvPr/>
        </p:nvGrpSpPr>
        <p:grpSpPr>
          <a:xfrm>
            <a:off x="790628" y="16011741"/>
            <a:ext cx="12919546" cy="5562686"/>
            <a:chOff x="565407" y="16610034"/>
            <a:chExt cx="12507466" cy="5331024"/>
          </a:xfrm>
        </p:grpSpPr>
        <p:sp>
          <p:nvSpPr>
            <p:cNvPr id="31" name="Oval 30">
              <a:extLst>
                <a:ext uri="{FF2B5EF4-FFF2-40B4-BE49-F238E27FC236}">
                  <a16:creationId xmlns:a16="http://schemas.microsoft.com/office/drawing/2014/main" id="{F513B73F-3169-49FD-A906-DBFDB6FE1C25}"/>
                </a:ext>
              </a:extLst>
            </p:cNvPr>
            <p:cNvSpPr/>
            <p:nvPr/>
          </p:nvSpPr>
          <p:spPr>
            <a:xfrm>
              <a:off x="2450404" y="18087011"/>
              <a:ext cx="2321314" cy="2532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a:p>
          </p:txBody>
        </p:sp>
        <p:sp>
          <p:nvSpPr>
            <p:cNvPr id="48" name="Oval 47">
              <a:extLst>
                <a:ext uri="{FF2B5EF4-FFF2-40B4-BE49-F238E27FC236}">
                  <a16:creationId xmlns:a16="http://schemas.microsoft.com/office/drawing/2014/main" id="{4F014595-8814-44DD-A80C-07FE832F24F3}"/>
                </a:ext>
              </a:extLst>
            </p:cNvPr>
            <p:cNvSpPr/>
            <p:nvPr/>
          </p:nvSpPr>
          <p:spPr>
            <a:xfrm>
              <a:off x="8516822" y="18119737"/>
              <a:ext cx="2321314" cy="2532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a:p>
          </p:txBody>
        </p:sp>
        <p:pic>
          <p:nvPicPr>
            <p:cNvPr id="4" name="Picture 3">
              <a:extLst>
                <a:ext uri="{FF2B5EF4-FFF2-40B4-BE49-F238E27FC236}">
                  <a16:creationId xmlns:a16="http://schemas.microsoft.com/office/drawing/2014/main" id="{3DBCE7D0-F139-44CC-8AB4-FC2FB77C1B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07" y="16610034"/>
              <a:ext cx="12507466" cy="5331024"/>
            </a:xfrm>
            <a:prstGeom prst="rect">
              <a:avLst/>
            </a:prstGeom>
          </p:spPr>
        </p:pic>
      </p:grpSp>
      <p:grpSp>
        <p:nvGrpSpPr>
          <p:cNvPr id="32" name="Group 31">
            <a:extLst>
              <a:ext uri="{FF2B5EF4-FFF2-40B4-BE49-F238E27FC236}">
                <a16:creationId xmlns:a16="http://schemas.microsoft.com/office/drawing/2014/main" id="{89A7BC9E-CE88-44CE-BDDB-B04097209FBF}"/>
              </a:ext>
            </a:extLst>
          </p:cNvPr>
          <p:cNvGrpSpPr/>
          <p:nvPr/>
        </p:nvGrpSpPr>
        <p:grpSpPr>
          <a:xfrm>
            <a:off x="534289" y="21574427"/>
            <a:ext cx="8327284" cy="7830319"/>
            <a:chOff x="325593" y="21772070"/>
            <a:chExt cx="9710948" cy="7980899"/>
          </a:xfrm>
        </p:grpSpPr>
        <p:sp>
          <p:nvSpPr>
            <p:cNvPr id="29" name="Rectangle 28">
              <a:extLst>
                <a:ext uri="{FF2B5EF4-FFF2-40B4-BE49-F238E27FC236}">
                  <a16:creationId xmlns:a16="http://schemas.microsoft.com/office/drawing/2014/main" id="{84DC4C55-DD16-41A5-845E-57147D80A7D1}"/>
                </a:ext>
              </a:extLst>
            </p:cNvPr>
            <p:cNvSpPr/>
            <p:nvPr/>
          </p:nvSpPr>
          <p:spPr>
            <a:xfrm>
              <a:off x="1900213" y="24252973"/>
              <a:ext cx="7511717" cy="4620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dirty="0"/>
            </a:p>
          </p:txBody>
        </p:sp>
        <p:pic>
          <p:nvPicPr>
            <p:cNvPr id="6" name="Picture 5">
              <a:extLst>
                <a:ext uri="{FF2B5EF4-FFF2-40B4-BE49-F238E27FC236}">
                  <a16:creationId xmlns:a16="http://schemas.microsoft.com/office/drawing/2014/main" id="{BBDB6D18-795E-4FCA-8060-F836643062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5593" y="21772070"/>
              <a:ext cx="9710948" cy="7980899"/>
            </a:xfrm>
            <a:prstGeom prst="rect">
              <a:avLst/>
            </a:prstGeom>
          </p:spPr>
        </p:pic>
      </p:grpSp>
      <p:grpSp>
        <p:nvGrpSpPr>
          <p:cNvPr id="309" name="Group 308">
            <a:extLst>
              <a:ext uri="{FF2B5EF4-FFF2-40B4-BE49-F238E27FC236}">
                <a16:creationId xmlns:a16="http://schemas.microsoft.com/office/drawing/2014/main" id="{ECACB095-C33C-40B2-B6F2-CEC78A9B60EC}"/>
              </a:ext>
            </a:extLst>
          </p:cNvPr>
          <p:cNvGrpSpPr/>
          <p:nvPr/>
        </p:nvGrpSpPr>
        <p:grpSpPr>
          <a:xfrm>
            <a:off x="14708904" y="14081634"/>
            <a:ext cx="12992494" cy="5537756"/>
            <a:chOff x="14741671" y="13576503"/>
            <a:chExt cx="13249432" cy="5647270"/>
          </a:xfrm>
        </p:grpSpPr>
        <p:sp>
          <p:nvSpPr>
            <p:cNvPr id="50" name="Oval 49">
              <a:extLst>
                <a:ext uri="{FF2B5EF4-FFF2-40B4-BE49-F238E27FC236}">
                  <a16:creationId xmlns:a16="http://schemas.microsoft.com/office/drawing/2014/main" id="{AC84154E-943B-4424-AF20-55D9177B717F}"/>
                </a:ext>
              </a:extLst>
            </p:cNvPr>
            <p:cNvSpPr/>
            <p:nvPr/>
          </p:nvSpPr>
          <p:spPr>
            <a:xfrm>
              <a:off x="16817977" y="15109326"/>
              <a:ext cx="2533650" cy="2734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a:p>
          </p:txBody>
        </p:sp>
        <p:sp>
          <p:nvSpPr>
            <p:cNvPr id="52" name="Oval 51">
              <a:extLst>
                <a:ext uri="{FF2B5EF4-FFF2-40B4-BE49-F238E27FC236}">
                  <a16:creationId xmlns:a16="http://schemas.microsoft.com/office/drawing/2014/main" id="{AB577C28-B6DB-4519-8E31-BE351BFA3D6E}"/>
                </a:ext>
              </a:extLst>
            </p:cNvPr>
            <p:cNvSpPr/>
            <p:nvPr/>
          </p:nvSpPr>
          <p:spPr>
            <a:xfrm>
              <a:off x="23096731" y="15109326"/>
              <a:ext cx="2533650" cy="2734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a:p>
          </p:txBody>
        </p:sp>
        <p:pic>
          <p:nvPicPr>
            <p:cNvPr id="14" name="Picture 13">
              <a:extLst>
                <a:ext uri="{FF2B5EF4-FFF2-40B4-BE49-F238E27FC236}">
                  <a16:creationId xmlns:a16="http://schemas.microsoft.com/office/drawing/2014/main" id="{5535E21A-6F4B-4335-A9D7-B86854E471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41671" y="13576503"/>
              <a:ext cx="13249432" cy="5647270"/>
            </a:xfrm>
            <a:prstGeom prst="rect">
              <a:avLst/>
            </a:prstGeom>
          </p:spPr>
        </p:pic>
      </p:grpSp>
      <p:pic>
        <p:nvPicPr>
          <p:cNvPr id="18" name="Picture 17">
            <a:extLst>
              <a:ext uri="{FF2B5EF4-FFF2-40B4-BE49-F238E27FC236}">
                <a16:creationId xmlns:a16="http://schemas.microsoft.com/office/drawing/2014/main" id="{A6A39E6D-DC29-46AE-B9CF-4F35F56EA1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56027" y="23667715"/>
            <a:ext cx="9767859" cy="5557474"/>
          </a:xfrm>
          <a:prstGeom prst="rect">
            <a:avLst/>
          </a:prstGeom>
        </p:spPr>
      </p:pic>
      <p:sp>
        <p:nvSpPr>
          <p:cNvPr id="292" name="TextBox 291">
            <a:extLst>
              <a:ext uri="{FF2B5EF4-FFF2-40B4-BE49-F238E27FC236}">
                <a16:creationId xmlns:a16="http://schemas.microsoft.com/office/drawing/2014/main" id="{37997646-DC62-488B-B55D-720B5A4736AF}"/>
              </a:ext>
            </a:extLst>
          </p:cNvPr>
          <p:cNvSpPr txBox="1"/>
          <p:nvPr/>
        </p:nvSpPr>
        <p:spPr>
          <a:xfrm>
            <a:off x="736069" y="18270108"/>
            <a:ext cx="849150" cy="573435"/>
          </a:xfrm>
          <a:prstGeom prst="rect">
            <a:avLst/>
          </a:prstGeom>
          <a:noFill/>
        </p:spPr>
        <p:txBody>
          <a:bodyPr wrap="none" rtlCol="0">
            <a:spAutoFit/>
          </a:bodyPr>
          <a:lstStyle/>
          <a:p>
            <a:r>
              <a:rPr lang="en-GB" sz="3138" i="1" dirty="0">
                <a:solidFill>
                  <a:schemeClr val="accent6">
                    <a:lumMod val="75000"/>
                  </a:schemeClr>
                </a:solidFill>
                <a:effectLst>
                  <a:outerShdw blurRad="38100" dist="38100" dir="2700000" algn="tl">
                    <a:srgbClr val="000000">
                      <a:alpha val="43137"/>
                    </a:srgbClr>
                  </a:outerShdw>
                </a:effectLst>
              </a:rPr>
              <a:t>(1a)</a:t>
            </a:r>
          </a:p>
        </p:txBody>
      </p:sp>
      <p:sp>
        <p:nvSpPr>
          <p:cNvPr id="293" name="TextBox 292">
            <a:extLst>
              <a:ext uri="{FF2B5EF4-FFF2-40B4-BE49-F238E27FC236}">
                <a16:creationId xmlns:a16="http://schemas.microsoft.com/office/drawing/2014/main" id="{3598CDF6-871A-4B51-859B-21716F27FB19}"/>
              </a:ext>
            </a:extLst>
          </p:cNvPr>
          <p:cNvSpPr txBox="1"/>
          <p:nvPr/>
        </p:nvSpPr>
        <p:spPr>
          <a:xfrm>
            <a:off x="1168981" y="22257728"/>
            <a:ext cx="852294" cy="573435"/>
          </a:xfrm>
          <a:prstGeom prst="rect">
            <a:avLst/>
          </a:prstGeom>
          <a:noFill/>
        </p:spPr>
        <p:txBody>
          <a:bodyPr wrap="none" rtlCol="0">
            <a:spAutoFit/>
          </a:bodyPr>
          <a:lstStyle/>
          <a:p>
            <a:r>
              <a:rPr lang="en-GB" sz="3138" i="1" dirty="0">
                <a:solidFill>
                  <a:schemeClr val="bg1"/>
                </a:solidFill>
                <a:effectLst>
                  <a:outerShdw blurRad="38100" dist="38100" dir="2700000" algn="tl">
                    <a:srgbClr val="000000">
                      <a:alpha val="43137"/>
                    </a:srgbClr>
                  </a:outerShdw>
                </a:effectLst>
              </a:rPr>
              <a:t>(1b)</a:t>
            </a:r>
          </a:p>
        </p:txBody>
      </p:sp>
      <p:sp>
        <p:nvSpPr>
          <p:cNvPr id="297" name="TextBox 296">
            <a:extLst>
              <a:ext uri="{FF2B5EF4-FFF2-40B4-BE49-F238E27FC236}">
                <a16:creationId xmlns:a16="http://schemas.microsoft.com/office/drawing/2014/main" id="{3E13D106-CDC6-4C8D-8617-11F44C80AB2F}"/>
              </a:ext>
            </a:extLst>
          </p:cNvPr>
          <p:cNvSpPr txBox="1"/>
          <p:nvPr/>
        </p:nvSpPr>
        <p:spPr>
          <a:xfrm>
            <a:off x="9292769" y="22651022"/>
            <a:ext cx="805137" cy="573435"/>
          </a:xfrm>
          <a:prstGeom prst="rect">
            <a:avLst/>
          </a:prstGeom>
          <a:noFill/>
        </p:spPr>
        <p:txBody>
          <a:bodyPr wrap="none" rtlCol="0">
            <a:spAutoFit/>
          </a:bodyPr>
          <a:lstStyle/>
          <a:p>
            <a:r>
              <a:rPr lang="en-GB" sz="3138" i="1" dirty="0">
                <a:solidFill>
                  <a:schemeClr val="bg1"/>
                </a:solidFill>
                <a:effectLst>
                  <a:outerShdw blurRad="38100" dist="38100" dir="2700000" algn="tl">
                    <a:srgbClr val="000000">
                      <a:alpha val="43137"/>
                    </a:srgbClr>
                  </a:outerShdw>
                </a:effectLst>
              </a:rPr>
              <a:t>(1c)</a:t>
            </a:r>
          </a:p>
        </p:txBody>
      </p:sp>
      <p:sp>
        <p:nvSpPr>
          <p:cNvPr id="298" name="TextBox 297">
            <a:extLst>
              <a:ext uri="{FF2B5EF4-FFF2-40B4-BE49-F238E27FC236}">
                <a16:creationId xmlns:a16="http://schemas.microsoft.com/office/drawing/2014/main" id="{E28888F4-52C5-4A3F-8E0B-2950E40E4D87}"/>
              </a:ext>
            </a:extLst>
          </p:cNvPr>
          <p:cNvSpPr txBox="1"/>
          <p:nvPr/>
        </p:nvSpPr>
        <p:spPr>
          <a:xfrm>
            <a:off x="14659230" y="16275873"/>
            <a:ext cx="849150" cy="573435"/>
          </a:xfrm>
          <a:prstGeom prst="rect">
            <a:avLst/>
          </a:prstGeom>
          <a:noFill/>
        </p:spPr>
        <p:txBody>
          <a:bodyPr wrap="none" rtlCol="0">
            <a:spAutoFit/>
          </a:bodyPr>
          <a:lstStyle/>
          <a:p>
            <a:r>
              <a:rPr lang="en-GB" sz="3138" i="1" dirty="0">
                <a:solidFill>
                  <a:schemeClr val="accent2">
                    <a:lumMod val="75000"/>
                  </a:schemeClr>
                </a:solidFill>
                <a:effectLst>
                  <a:outerShdw blurRad="38100" dist="38100" dir="2700000" algn="tl">
                    <a:srgbClr val="000000">
                      <a:alpha val="43137"/>
                    </a:srgbClr>
                  </a:outerShdw>
                </a:effectLst>
              </a:rPr>
              <a:t>(2a)</a:t>
            </a:r>
          </a:p>
        </p:txBody>
      </p:sp>
      <p:sp>
        <p:nvSpPr>
          <p:cNvPr id="299" name="TextBox 298">
            <a:extLst>
              <a:ext uri="{FF2B5EF4-FFF2-40B4-BE49-F238E27FC236}">
                <a16:creationId xmlns:a16="http://schemas.microsoft.com/office/drawing/2014/main" id="{44BAE8F2-941D-4009-83D2-283170FBC8E0}"/>
              </a:ext>
            </a:extLst>
          </p:cNvPr>
          <p:cNvSpPr txBox="1"/>
          <p:nvPr/>
        </p:nvSpPr>
        <p:spPr>
          <a:xfrm>
            <a:off x="24378058" y="27968043"/>
            <a:ext cx="849150" cy="573435"/>
          </a:xfrm>
          <a:prstGeom prst="rect">
            <a:avLst/>
          </a:prstGeom>
          <a:noFill/>
        </p:spPr>
        <p:txBody>
          <a:bodyPr wrap="square" rtlCol="0">
            <a:spAutoFit/>
          </a:bodyPr>
          <a:lstStyle/>
          <a:p>
            <a:r>
              <a:rPr lang="en-GB" sz="3138" i="1" dirty="0">
                <a:solidFill>
                  <a:schemeClr val="bg1"/>
                </a:solidFill>
                <a:effectLst>
                  <a:outerShdw blurRad="38100" dist="38100" dir="2700000" algn="tl">
                    <a:srgbClr val="000000">
                      <a:alpha val="43137"/>
                    </a:srgbClr>
                  </a:outerShdw>
                </a:effectLst>
              </a:rPr>
              <a:t>(2b)</a:t>
            </a:r>
          </a:p>
        </p:txBody>
      </p:sp>
      <p:grpSp>
        <p:nvGrpSpPr>
          <p:cNvPr id="314" name="Group 313">
            <a:extLst>
              <a:ext uri="{FF2B5EF4-FFF2-40B4-BE49-F238E27FC236}">
                <a16:creationId xmlns:a16="http://schemas.microsoft.com/office/drawing/2014/main" id="{01354D0A-5DD2-4F72-99E2-149FCA2744E0}"/>
              </a:ext>
            </a:extLst>
          </p:cNvPr>
          <p:cNvGrpSpPr/>
          <p:nvPr/>
        </p:nvGrpSpPr>
        <p:grpSpPr>
          <a:xfrm>
            <a:off x="28523173" y="15504233"/>
            <a:ext cx="13108589" cy="5651782"/>
            <a:chOff x="28790276" y="23637835"/>
            <a:chExt cx="13367823" cy="5763552"/>
          </a:xfrm>
        </p:grpSpPr>
        <p:sp>
          <p:nvSpPr>
            <p:cNvPr id="53" name="Oval 52">
              <a:extLst>
                <a:ext uri="{FF2B5EF4-FFF2-40B4-BE49-F238E27FC236}">
                  <a16:creationId xmlns:a16="http://schemas.microsoft.com/office/drawing/2014/main" id="{87DF8471-A0AA-43AF-ADAE-F7EEBB1F7D58}"/>
                </a:ext>
              </a:extLst>
            </p:cNvPr>
            <p:cNvSpPr/>
            <p:nvPr/>
          </p:nvSpPr>
          <p:spPr>
            <a:xfrm>
              <a:off x="31135787" y="25339445"/>
              <a:ext cx="2533650" cy="2734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a:p>
          </p:txBody>
        </p:sp>
        <p:sp>
          <p:nvSpPr>
            <p:cNvPr id="54" name="Oval 53">
              <a:extLst>
                <a:ext uri="{FF2B5EF4-FFF2-40B4-BE49-F238E27FC236}">
                  <a16:creationId xmlns:a16="http://schemas.microsoft.com/office/drawing/2014/main" id="{5A786947-7941-4E9F-B615-9AF5E96959F5}"/>
                </a:ext>
              </a:extLst>
            </p:cNvPr>
            <p:cNvSpPr/>
            <p:nvPr/>
          </p:nvSpPr>
          <p:spPr>
            <a:xfrm>
              <a:off x="37414541" y="25339445"/>
              <a:ext cx="2533650" cy="2734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a:p>
          </p:txBody>
        </p:sp>
        <p:grpSp>
          <p:nvGrpSpPr>
            <p:cNvPr id="313" name="Group 312">
              <a:extLst>
                <a:ext uri="{FF2B5EF4-FFF2-40B4-BE49-F238E27FC236}">
                  <a16:creationId xmlns:a16="http://schemas.microsoft.com/office/drawing/2014/main" id="{F3E70D51-68CD-479E-A306-BE0D4A517961}"/>
                </a:ext>
              </a:extLst>
            </p:cNvPr>
            <p:cNvGrpSpPr/>
            <p:nvPr/>
          </p:nvGrpSpPr>
          <p:grpSpPr>
            <a:xfrm>
              <a:off x="28790276" y="23637835"/>
              <a:ext cx="13367823" cy="5763552"/>
              <a:chOff x="28790276" y="15484435"/>
              <a:chExt cx="13367823" cy="5763552"/>
            </a:xfrm>
          </p:grpSpPr>
          <p:pic>
            <p:nvPicPr>
              <p:cNvPr id="21" name="Picture 20">
                <a:extLst>
                  <a:ext uri="{FF2B5EF4-FFF2-40B4-BE49-F238E27FC236}">
                    <a16:creationId xmlns:a16="http://schemas.microsoft.com/office/drawing/2014/main" id="{5E4C59C6-5875-442D-87EA-24A6A91214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08667" y="15484435"/>
                <a:ext cx="13249432" cy="5763552"/>
              </a:xfrm>
              <a:prstGeom prst="rect">
                <a:avLst/>
              </a:prstGeom>
            </p:spPr>
          </p:pic>
          <p:sp>
            <p:nvSpPr>
              <p:cNvPr id="300" name="TextBox 299">
                <a:extLst>
                  <a:ext uri="{FF2B5EF4-FFF2-40B4-BE49-F238E27FC236}">
                    <a16:creationId xmlns:a16="http://schemas.microsoft.com/office/drawing/2014/main" id="{B7C94249-D13E-49A2-AFDE-1345DBD1D425}"/>
                  </a:ext>
                </a:extLst>
              </p:cNvPr>
              <p:cNvSpPr txBox="1"/>
              <p:nvPr/>
            </p:nvSpPr>
            <p:spPr>
              <a:xfrm>
                <a:off x="28790276" y="17867256"/>
                <a:ext cx="865943" cy="584775"/>
              </a:xfrm>
              <a:prstGeom prst="rect">
                <a:avLst/>
              </a:prstGeom>
              <a:noFill/>
            </p:spPr>
            <p:txBody>
              <a:bodyPr wrap="none" rtlCol="0">
                <a:spAutoFit/>
              </a:bodyPr>
              <a:lstStyle/>
              <a:p>
                <a:r>
                  <a:rPr lang="en-GB" sz="3138" i="1" dirty="0">
                    <a:solidFill>
                      <a:srgbClr val="9933FF"/>
                    </a:solidFill>
                    <a:effectLst>
                      <a:outerShdw blurRad="38100" dist="38100" dir="2700000" algn="tl">
                        <a:srgbClr val="000000">
                          <a:alpha val="43137"/>
                        </a:srgbClr>
                      </a:outerShdw>
                    </a:effectLst>
                  </a:rPr>
                  <a:t>(3a)</a:t>
                </a:r>
              </a:p>
            </p:txBody>
          </p:sp>
        </p:grpSp>
      </p:grpSp>
      <p:grpSp>
        <p:nvGrpSpPr>
          <p:cNvPr id="312" name="Group 311">
            <a:extLst>
              <a:ext uri="{FF2B5EF4-FFF2-40B4-BE49-F238E27FC236}">
                <a16:creationId xmlns:a16="http://schemas.microsoft.com/office/drawing/2014/main" id="{0D0121DC-2C01-4310-8BA6-FBF173E68BA8}"/>
              </a:ext>
            </a:extLst>
          </p:cNvPr>
          <p:cNvGrpSpPr>
            <a:grpSpLocks noChangeAspect="1"/>
          </p:cNvGrpSpPr>
          <p:nvPr/>
        </p:nvGrpSpPr>
        <p:grpSpPr>
          <a:xfrm>
            <a:off x="30553573" y="21614118"/>
            <a:ext cx="9332297" cy="7676217"/>
            <a:chOff x="30661488" y="21699567"/>
            <a:chExt cx="9736551" cy="8033935"/>
          </a:xfrm>
        </p:grpSpPr>
        <p:grpSp>
          <p:nvGrpSpPr>
            <p:cNvPr id="302" name="Group 301">
              <a:extLst>
                <a:ext uri="{FF2B5EF4-FFF2-40B4-BE49-F238E27FC236}">
                  <a16:creationId xmlns:a16="http://schemas.microsoft.com/office/drawing/2014/main" id="{7B0A2084-C518-4F43-83A5-E6A71BF3BE84}"/>
                </a:ext>
              </a:extLst>
            </p:cNvPr>
            <p:cNvGrpSpPr/>
            <p:nvPr/>
          </p:nvGrpSpPr>
          <p:grpSpPr>
            <a:xfrm>
              <a:off x="30661488" y="21699567"/>
              <a:ext cx="9736551" cy="8033935"/>
              <a:chOff x="30678034" y="21776811"/>
              <a:chExt cx="9736551" cy="8033935"/>
            </a:xfrm>
          </p:grpSpPr>
          <p:sp>
            <p:nvSpPr>
              <p:cNvPr id="57" name="Rectangle 56">
                <a:extLst>
                  <a:ext uri="{FF2B5EF4-FFF2-40B4-BE49-F238E27FC236}">
                    <a16:creationId xmlns:a16="http://schemas.microsoft.com/office/drawing/2014/main" id="{46FF7760-35CC-4A8C-82CF-430CFE2AA9EB}"/>
                  </a:ext>
                </a:extLst>
              </p:cNvPr>
              <p:cNvSpPr/>
              <p:nvPr/>
            </p:nvSpPr>
            <p:spPr>
              <a:xfrm>
                <a:off x="31242000" y="22299712"/>
                <a:ext cx="8488680" cy="5749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6" dirty="0"/>
              </a:p>
            </p:txBody>
          </p:sp>
          <p:pic>
            <p:nvPicPr>
              <p:cNvPr id="28" name="Picture 27">
                <a:extLst>
                  <a:ext uri="{FF2B5EF4-FFF2-40B4-BE49-F238E27FC236}">
                    <a16:creationId xmlns:a16="http://schemas.microsoft.com/office/drawing/2014/main" id="{6413BA88-A65E-4937-9180-DA19E87BA3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678034" y="21776811"/>
                <a:ext cx="9736551" cy="8033935"/>
              </a:xfrm>
              <a:prstGeom prst="rect">
                <a:avLst/>
              </a:prstGeom>
            </p:spPr>
          </p:pic>
        </p:grpSp>
        <p:sp>
          <p:nvSpPr>
            <p:cNvPr id="301" name="TextBox 300">
              <a:extLst>
                <a:ext uri="{FF2B5EF4-FFF2-40B4-BE49-F238E27FC236}">
                  <a16:creationId xmlns:a16="http://schemas.microsoft.com/office/drawing/2014/main" id="{50D8A8F5-F885-48A7-8317-EC64CCAFC8B0}"/>
                </a:ext>
              </a:extLst>
            </p:cNvPr>
            <p:cNvSpPr txBox="1"/>
            <p:nvPr/>
          </p:nvSpPr>
          <p:spPr>
            <a:xfrm>
              <a:off x="38681366" y="22390509"/>
              <a:ext cx="867892" cy="596342"/>
            </a:xfrm>
            <a:prstGeom prst="rect">
              <a:avLst/>
            </a:prstGeom>
            <a:noFill/>
          </p:spPr>
          <p:txBody>
            <a:bodyPr wrap="none" rtlCol="0">
              <a:spAutoFit/>
            </a:bodyPr>
            <a:lstStyle/>
            <a:p>
              <a:r>
                <a:rPr lang="en-GB" sz="3138" i="1" dirty="0">
                  <a:solidFill>
                    <a:schemeClr val="bg1"/>
                  </a:solidFill>
                  <a:effectLst>
                    <a:outerShdw blurRad="38100" dist="38100" dir="2700000" algn="tl">
                      <a:srgbClr val="000000">
                        <a:alpha val="43137"/>
                      </a:srgbClr>
                    </a:outerShdw>
                  </a:effectLst>
                </a:rPr>
                <a:t>(3b)</a:t>
              </a:r>
            </a:p>
          </p:txBody>
        </p:sp>
      </p:grpSp>
      <p:sp>
        <p:nvSpPr>
          <p:cNvPr id="303" name="TextBox 302">
            <a:extLst>
              <a:ext uri="{FF2B5EF4-FFF2-40B4-BE49-F238E27FC236}">
                <a16:creationId xmlns:a16="http://schemas.microsoft.com/office/drawing/2014/main" id="{F6CD5A99-EAF0-43D6-B899-7D1CAAA88626}"/>
              </a:ext>
            </a:extLst>
          </p:cNvPr>
          <p:cNvSpPr txBox="1"/>
          <p:nvPr/>
        </p:nvSpPr>
        <p:spPr>
          <a:xfrm>
            <a:off x="698709" y="10631179"/>
            <a:ext cx="13160910" cy="5070374"/>
          </a:xfrm>
          <a:prstGeom prst="rect">
            <a:avLst/>
          </a:prstGeom>
          <a:noFill/>
        </p:spPr>
        <p:txBody>
          <a:bodyPr wrap="square" rtlCol="0">
            <a:spAutoFit/>
          </a:bodyPr>
          <a:lstStyle/>
          <a:p>
            <a:r>
              <a:rPr lang="en-GB" sz="2942" dirty="0">
                <a:solidFill>
                  <a:schemeClr val="accent6">
                    <a:lumMod val="75000"/>
                  </a:schemeClr>
                </a:solidFill>
              </a:rPr>
              <a:t>Commonly, elevation information extracted from altimetry waveforms is attributed to the point-of-closest-approach (POCA) to the satellite. For S3, finding POCA can be difficult over complex terrain.</a:t>
            </a:r>
          </a:p>
          <a:p>
            <a:endParaRPr lang="en-GB" sz="2942" dirty="0">
              <a:solidFill>
                <a:schemeClr val="accent6">
                  <a:lumMod val="75000"/>
                </a:schemeClr>
              </a:solidFill>
            </a:endParaRPr>
          </a:p>
          <a:p>
            <a:r>
              <a:rPr lang="en-GB" sz="2942" dirty="0">
                <a:solidFill>
                  <a:schemeClr val="accent6">
                    <a:lumMod val="75000"/>
                  </a:schemeClr>
                </a:solidFill>
              </a:rPr>
              <a:t>Here, we classify POCA, given by the L2 product, and additionally calculated using REMA, based on location with respect to the L1b range window (Figure 1c, class 2/3). This allows us to assess when POCA is correctly captured by the range window and when it lies above or below the window placement.</a:t>
            </a:r>
          </a:p>
          <a:p>
            <a:endParaRPr lang="en-GB" sz="2942" dirty="0">
              <a:solidFill>
                <a:schemeClr val="accent6">
                  <a:lumMod val="75000"/>
                </a:schemeClr>
              </a:solidFill>
            </a:endParaRPr>
          </a:p>
          <a:p>
            <a:r>
              <a:rPr lang="en-GB" sz="2942" dirty="0">
                <a:solidFill>
                  <a:schemeClr val="accent6">
                    <a:lumMod val="75000"/>
                  </a:schemeClr>
                </a:solidFill>
              </a:rPr>
              <a:t>Figures 1a and 1b outline dependencies of these classes in space and with respect to topographic slope and roughness. </a:t>
            </a:r>
          </a:p>
        </p:txBody>
      </p:sp>
      <p:grpSp>
        <p:nvGrpSpPr>
          <p:cNvPr id="306" name="Group 305">
            <a:extLst>
              <a:ext uri="{FF2B5EF4-FFF2-40B4-BE49-F238E27FC236}">
                <a16:creationId xmlns:a16="http://schemas.microsoft.com/office/drawing/2014/main" id="{98A1997D-59BB-4C30-8404-BB36F591DEA4}"/>
              </a:ext>
            </a:extLst>
          </p:cNvPr>
          <p:cNvGrpSpPr/>
          <p:nvPr/>
        </p:nvGrpSpPr>
        <p:grpSpPr>
          <a:xfrm>
            <a:off x="8576854" y="22003770"/>
            <a:ext cx="5107428" cy="7312413"/>
            <a:chOff x="8641508" y="22341107"/>
            <a:chExt cx="5208432" cy="7457022"/>
          </a:xfrm>
        </p:grpSpPr>
        <p:grpSp>
          <p:nvGrpSpPr>
            <p:cNvPr id="45" name="Group 44">
              <a:extLst>
                <a:ext uri="{FF2B5EF4-FFF2-40B4-BE49-F238E27FC236}">
                  <a16:creationId xmlns:a16="http://schemas.microsoft.com/office/drawing/2014/main" id="{F0BF89FD-314E-4B31-A355-38F866B866C5}"/>
                </a:ext>
              </a:extLst>
            </p:cNvPr>
            <p:cNvGrpSpPr/>
            <p:nvPr/>
          </p:nvGrpSpPr>
          <p:grpSpPr>
            <a:xfrm>
              <a:off x="8641508" y="22341108"/>
              <a:ext cx="533387" cy="7457021"/>
              <a:chOff x="8641508" y="21941058"/>
              <a:chExt cx="533387" cy="7457021"/>
            </a:xfrm>
          </p:grpSpPr>
          <p:pic>
            <p:nvPicPr>
              <p:cNvPr id="36" name="Picture 35">
                <a:extLst>
                  <a:ext uri="{FF2B5EF4-FFF2-40B4-BE49-F238E27FC236}">
                    <a16:creationId xmlns:a16="http://schemas.microsoft.com/office/drawing/2014/main" id="{2FB33818-57BA-48EA-A893-FBD86399027C}"/>
                  </a:ext>
                </a:extLst>
              </p:cNvPr>
              <p:cNvPicPr>
                <a:picLocks noChangeAspect="1"/>
              </p:cNvPicPr>
              <p:nvPr/>
            </p:nvPicPr>
            <p:blipFill rotWithShape="1">
              <a:blip r:embed="rId15">
                <a:extLst>
                  <a:ext uri="{28A0092B-C50C-407E-A947-70E740481C1C}">
                    <a14:useLocalDpi xmlns:a14="http://schemas.microsoft.com/office/drawing/2010/main" val="0"/>
                  </a:ext>
                </a:extLst>
              </a:blip>
              <a:srcRect l="17209" r="79150"/>
              <a:stretch/>
            </p:blipFill>
            <p:spPr>
              <a:xfrm>
                <a:off x="8908026" y="21941058"/>
                <a:ext cx="266869" cy="7457021"/>
              </a:xfrm>
              <a:prstGeom prst="rect">
                <a:avLst/>
              </a:prstGeom>
            </p:spPr>
          </p:pic>
          <p:sp>
            <p:nvSpPr>
              <p:cNvPr id="43" name="TextBox 42">
                <a:extLst>
                  <a:ext uri="{FF2B5EF4-FFF2-40B4-BE49-F238E27FC236}">
                    <a16:creationId xmlns:a16="http://schemas.microsoft.com/office/drawing/2014/main" id="{8E669F0C-512B-42B2-A2A6-51C8A45BC496}"/>
                  </a:ext>
                </a:extLst>
              </p:cNvPr>
              <p:cNvSpPr txBox="1"/>
              <p:nvPr/>
            </p:nvSpPr>
            <p:spPr>
              <a:xfrm rot="16200000">
                <a:off x="7320852" y="27287061"/>
                <a:ext cx="2933700" cy="292388"/>
              </a:xfrm>
              <a:prstGeom prst="rect">
                <a:avLst/>
              </a:prstGeom>
              <a:noFill/>
            </p:spPr>
            <p:txBody>
              <a:bodyPr wrap="square" rtlCol="0">
                <a:spAutoFit/>
              </a:bodyPr>
              <a:lstStyle/>
              <a:p>
                <a:pPr algn="ctr"/>
                <a:r>
                  <a:rPr lang="en-GB" sz="1275" dirty="0"/>
                  <a:t>Range Window </a:t>
                </a:r>
                <a:r>
                  <a:rPr lang="en-GB" sz="1275" i="1" dirty="0"/>
                  <a:t>(~60m)</a:t>
                </a:r>
                <a:endParaRPr lang="en-GB" sz="1275" dirty="0"/>
              </a:p>
            </p:txBody>
          </p:sp>
        </p:grpSp>
        <p:pic>
          <p:nvPicPr>
            <p:cNvPr id="305" name="Picture 304">
              <a:extLst>
                <a:ext uri="{FF2B5EF4-FFF2-40B4-BE49-F238E27FC236}">
                  <a16:creationId xmlns:a16="http://schemas.microsoft.com/office/drawing/2014/main" id="{6B7917DE-01FC-428B-BAB8-1EEF91DF3ED3}"/>
                </a:ext>
              </a:extLst>
            </p:cNvPr>
            <p:cNvPicPr>
              <a:picLocks noChangeAspect="1"/>
            </p:cNvPicPr>
            <p:nvPr/>
          </p:nvPicPr>
          <p:blipFill rotWithShape="1">
            <a:blip r:embed="rId16">
              <a:extLst>
                <a:ext uri="{28A0092B-C50C-407E-A947-70E740481C1C}">
                  <a14:useLocalDpi xmlns:a14="http://schemas.microsoft.com/office/drawing/2010/main" val="0"/>
                </a:ext>
              </a:extLst>
            </a:blip>
            <a:srcRect l="20253" r="15209"/>
            <a:stretch/>
          </p:blipFill>
          <p:spPr>
            <a:xfrm>
              <a:off x="9122431" y="22341107"/>
              <a:ext cx="4727509" cy="7457021"/>
            </a:xfrm>
            <a:prstGeom prst="rect">
              <a:avLst/>
            </a:prstGeom>
          </p:spPr>
        </p:pic>
      </p:grpSp>
      <p:sp>
        <p:nvSpPr>
          <p:cNvPr id="307" name="TextBox 306">
            <a:extLst>
              <a:ext uri="{FF2B5EF4-FFF2-40B4-BE49-F238E27FC236}">
                <a16:creationId xmlns:a16="http://schemas.microsoft.com/office/drawing/2014/main" id="{1F2E5A1D-C63A-485A-B739-61030A19E1B7}"/>
              </a:ext>
            </a:extLst>
          </p:cNvPr>
          <p:cNvSpPr txBox="1"/>
          <p:nvPr/>
        </p:nvSpPr>
        <p:spPr>
          <a:xfrm>
            <a:off x="14659501" y="10573441"/>
            <a:ext cx="13160910" cy="3259527"/>
          </a:xfrm>
          <a:prstGeom prst="rect">
            <a:avLst/>
          </a:prstGeom>
          <a:noFill/>
        </p:spPr>
        <p:txBody>
          <a:bodyPr wrap="square" rtlCol="0">
            <a:spAutoFit/>
          </a:bodyPr>
          <a:lstStyle/>
          <a:p>
            <a:r>
              <a:rPr lang="en-GB" sz="2942" dirty="0">
                <a:solidFill>
                  <a:schemeClr val="accent2">
                    <a:lumMod val="75000"/>
                  </a:schemeClr>
                </a:solidFill>
              </a:rPr>
              <a:t>S3 records the energy backscattered from the surface over a range window of ~60m. As such, there are large areas of Antarctica wherein full topographic capture is impossible (Figure 2a), due to the topographic variability within the beam footprint.</a:t>
            </a:r>
          </a:p>
          <a:p>
            <a:endParaRPr lang="en-GB" sz="2942" dirty="0">
              <a:solidFill>
                <a:schemeClr val="accent2">
                  <a:lumMod val="75000"/>
                </a:schemeClr>
              </a:solidFill>
            </a:endParaRPr>
          </a:p>
          <a:p>
            <a:r>
              <a:rPr lang="en-GB" sz="2942" dirty="0">
                <a:solidFill>
                  <a:schemeClr val="accent2">
                    <a:lumMod val="75000"/>
                  </a:schemeClr>
                </a:solidFill>
              </a:rPr>
              <a:t>By taking the ratio of actual to maximum possible topographic capture we find that, on average, topographic capture occurs with a median of 89.6% and median absolute deviation of 3.47% (Figure 2a).</a:t>
            </a:r>
          </a:p>
        </p:txBody>
      </p:sp>
      <p:sp>
        <p:nvSpPr>
          <p:cNvPr id="308" name="TextBox 307">
            <a:extLst>
              <a:ext uri="{FF2B5EF4-FFF2-40B4-BE49-F238E27FC236}">
                <a16:creationId xmlns:a16="http://schemas.microsoft.com/office/drawing/2014/main" id="{C98E5F3A-03E8-4FB0-A623-1601F7854F90}"/>
              </a:ext>
            </a:extLst>
          </p:cNvPr>
          <p:cNvSpPr txBox="1"/>
          <p:nvPr/>
        </p:nvSpPr>
        <p:spPr>
          <a:xfrm>
            <a:off x="14622141" y="20098047"/>
            <a:ext cx="13160910" cy="3259527"/>
          </a:xfrm>
          <a:prstGeom prst="rect">
            <a:avLst/>
          </a:prstGeom>
          <a:noFill/>
        </p:spPr>
        <p:txBody>
          <a:bodyPr wrap="square" rtlCol="0">
            <a:spAutoFit/>
          </a:bodyPr>
          <a:lstStyle/>
          <a:p>
            <a:r>
              <a:rPr lang="en-GB" sz="2942" dirty="0">
                <a:solidFill>
                  <a:schemeClr val="accent2">
                    <a:lumMod val="75000"/>
                  </a:schemeClr>
                </a:solidFill>
              </a:rPr>
              <a:t>Due to the closed-loop surface tracking method employed by S3 over Antarctica, the range window is commonly misplaced over complex terrain, leading to missed captures. </a:t>
            </a:r>
          </a:p>
          <a:p>
            <a:endParaRPr lang="en-GB" sz="2942" dirty="0">
              <a:solidFill>
                <a:schemeClr val="accent2">
                  <a:lumMod val="75000"/>
                </a:schemeClr>
              </a:solidFill>
            </a:endParaRPr>
          </a:p>
          <a:p>
            <a:r>
              <a:rPr lang="en-GB" sz="2942" dirty="0">
                <a:solidFill>
                  <a:schemeClr val="accent2">
                    <a:lumMod val="75000"/>
                  </a:schemeClr>
                </a:solidFill>
              </a:rPr>
              <a:t>We explore this degree of misplacement with respect to topographic slope and roughness by calculating the percentage of topography (given by REMA) that lies above, within, and below the range window (Figure 2b).</a:t>
            </a:r>
          </a:p>
        </p:txBody>
      </p:sp>
      <p:sp>
        <p:nvSpPr>
          <p:cNvPr id="310" name="TextBox 309">
            <a:extLst>
              <a:ext uri="{FF2B5EF4-FFF2-40B4-BE49-F238E27FC236}">
                <a16:creationId xmlns:a16="http://schemas.microsoft.com/office/drawing/2014/main" id="{1FC87400-D135-497F-8B65-1B99D0E47281}"/>
              </a:ext>
            </a:extLst>
          </p:cNvPr>
          <p:cNvSpPr txBox="1"/>
          <p:nvPr/>
        </p:nvSpPr>
        <p:spPr>
          <a:xfrm>
            <a:off x="9168517" y="22701723"/>
            <a:ext cx="798849" cy="573435"/>
          </a:xfrm>
          <a:prstGeom prst="rect">
            <a:avLst/>
          </a:prstGeom>
          <a:noFill/>
        </p:spPr>
        <p:txBody>
          <a:bodyPr wrap="none" rtlCol="0">
            <a:spAutoFit/>
          </a:bodyPr>
          <a:lstStyle/>
          <a:p>
            <a:r>
              <a:rPr lang="en-GB" sz="3138" i="1" dirty="0">
                <a:solidFill>
                  <a:schemeClr val="bg1"/>
                </a:solidFill>
                <a:effectLst>
                  <a:outerShdw blurRad="38100" dist="38100" dir="2700000" algn="tl">
                    <a:srgbClr val="000000">
                      <a:alpha val="43137"/>
                    </a:srgbClr>
                  </a:outerShdw>
                </a:effectLst>
              </a:rPr>
              <a:t>(1c)</a:t>
            </a:r>
          </a:p>
        </p:txBody>
      </p:sp>
      <p:sp>
        <p:nvSpPr>
          <p:cNvPr id="311" name="TextBox 310">
            <a:extLst>
              <a:ext uri="{FF2B5EF4-FFF2-40B4-BE49-F238E27FC236}">
                <a16:creationId xmlns:a16="http://schemas.microsoft.com/office/drawing/2014/main" id="{01BD81BE-DADF-4E6C-96A5-BD8C0AEA4A47}"/>
              </a:ext>
            </a:extLst>
          </p:cNvPr>
          <p:cNvSpPr txBox="1"/>
          <p:nvPr/>
        </p:nvSpPr>
        <p:spPr>
          <a:xfrm>
            <a:off x="28639269" y="10573441"/>
            <a:ext cx="13160910" cy="4572391"/>
          </a:xfrm>
          <a:prstGeom prst="rect">
            <a:avLst/>
          </a:prstGeom>
          <a:noFill/>
          <a:ln>
            <a:noFill/>
          </a:ln>
        </p:spPr>
        <p:txBody>
          <a:bodyPr wrap="square" rtlCol="0">
            <a:spAutoFit/>
          </a:bodyPr>
          <a:lstStyle/>
          <a:p>
            <a:r>
              <a:rPr lang="en-GB" sz="2942" dirty="0">
                <a:solidFill>
                  <a:srgbClr val="8238BA"/>
                </a:solidFill>
              </a:rPr>
              <a:t>In order to investigate the extent to which ice sheet surface topography causes decorrelation in sequences of waveforms as they are acquired along the satellite track, we compute inter-record correlations. </a:t>
            </a:r>
          </a:p>
          <a:p>
            <a:endParaRPr lang="en-GB" sz="2942" dirty="0">
              <a:solidFill>
                <a:srgbClr val="8238BA"/>
              </a:solidFill>
            </a:endParaRPr>
          </a:p>
          <a:p>
            <a:r>
              <a:rPr lang="en-GB" sz="2844" dirty="0">
                <a:solidFill>
                  <a:srgbClr val="8238BA"/>
                </a:solidFill>
              </a:rPr>
              <a:t>We also compute correlations between waveforms and their subsequent 50 records (spanning ~15 km), in order to assess the rate of correlation change over distances representative of those over which altimetry measurements are commonly aggregated.</a:t>
            </a:r>
          </a:p>
          <a:p>
            <a:endParaRPr lang="en-GB" sz="2942" dirty="0">
              <a:solidFill>
                <a:srgbClr val="8238BA"/>
              </a:solidFill>
            </a:endParaRPr>
          </a:p>
          <a:p>
            <a:r>
              <a:rPr lang="en-GB" sz="2942" dirty="0">
                <a:solidFill>
                  <a:srgbClr val="8238BA"/>
                </a:solidFill>
              </a:rPr>
              <a:t>Figures 3a and 3b outline dependencies of these metrics in space and with respect to topographic slope and roughness.</a:t>
            </a:r>
          </a:p>
        </p:txBody>
      </p:sp>
      <p:sp>
        <p:nvSpPr>
          <p:cNvPr id="63" name="TextBox 62">
            <a:extLst>
              <a:ext uri="{FF2B5EF4-FFF2-40B4-BE49-F238E27FC236}">
                <a16:creationId xmlns:a16="http://schemas.microsoft.com/office/drawing/2014/main" id="{63F976B7-12C9-4087-9D40-B51C1852DF17}"/>
              </a:ext>
            </a:extLst>
          </p:cNvPr>
          <p:cNvSpPr txBox="1"/>
          <p:nvPr/>
        </p:nvSpPr>
        <p:spPr>
          <a:xfrm>
            <a:off x="14923995" y="2708101"/>
            <a:ext cx="8798654" cy="814882"/>
          </a:xfrm>
          <a:prstGeom prst="rect">
            <a:avLst/>
          </a:prstGeom>
          <a:noFill/>
        </p:spPr>
        <p:txBody>
          <a:bodyPr wrap="square" rtlCol="0">
            <a:spAutoFit/>
          </a:bodyPr>
          <a:lstStyle/>
          <a:p>
            <a:r>
              <a:rPr lang="en-GB" sz="4707" b="1" dirty="0">
                <a:solidFill>
                  <a:schemeClr val="bg1"/>
                </a:solidFill>
                <a:effectLst>
                  <a:outerShdw blurRad="38100" dist="38100" dir="2700000" algn="tl">
                    <a:srgbClr val="000000">
                      <a:alpha val="43137"/>
                    </a:srgbClr>
                  </a:outerShdw>
                </a:effectLst>
              </a:rPr>
              <a:t>j.phillips5@lancaster.ac.uk</a:t>
            </a:r>
          </a:p>
        </p:txBody>
      </p:sp>
      <p:grpSp>
        <p:nvGrpSpPr>
          <p:cNvPr id="7" name="Group 6">
            <a:extLst>
              <a:ext uri="{FF2B5EF4-FFF2-40B4-BE49-F238E27FC236}">
                <a16:creationId xmlns:a16="http://schemas.microsoft.com/office/drawing/2014/main" id="{1C7DE3D7-C97F-4B4C-80D6-F49AAD8CA964}"/>
              </a:ext>
            </a:extLst>
          </p:cNvPr>
          <p:cNvGrpSpPr>
            <a:grpSpLocks noChangeAspect="1"/>
          </p:cNvGrpSpPr>
          <p:nvPr/>
        </p:nvGrpSpPr>
        <p:grpSpPr>
          <a:xfrm>
            <a:off x="13969661" y="2756930"/>
            <a:ext cx="784603" cy="833243"/>
            <a:chOff x="15084047" y="6048909"/>
            <a:chExt cx="4876800" cy="5179122"/>
          </a:xfrm>
        </p:grpSpPr>
        <p:pic>
          <p:nvPicPr>
            <p:cNvPr id="1038" name="Picture 14" descr="Email - Free interface icons">
              <a:extLst>
                <a:ext uri="{FF2B5EF4-FFF2-40B4-BE49-F238E27FC236}">
                  <a16:creationId xmlns:a16="http://schemas.microsoft.com/office/drawing/2014/main" id="{377FE7B4-FCA3-4B70-9522-8CF72888719F}"/>
                </a:ext>
              </a:extLst>
            </p:cNvPr>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18">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5084047" y="6351231"/>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ail - Free interface icons">
              <a:extLst>
                <a:ext uri="{FF2B5EF4-FFF2-40B4-BE49-F238E27FC236}">
                  <a16:creationId xmlns:a16="http://schemas.microsoft.com/office/drawing/2014/main" id="{14477250-0C14-42B2-8E67-BF2708A6A8B6}"/>
                </a:ext>
              </a:extLst>
            </p:cNvPr>
            <p:cNvPicPr>
              <a:picLocks noChangeAspect="1" noChangeArrowheads="1"/>
            </p:cNvPicPr>
            <p:nvPr/>
          </p:nvPicPr>
          <p:blipFill>
            <a:blip r:embed="rId19">
              <a:lum bright="70000" contrast="-70000"/>
              <a:extLst>
                <a:ext uri="{BEBA8EAE-BF5A-486C-A8C5-ECC9F3942E4B}">
                  <a14:imgProps xmlns:a14="http://schemas.microsoft.com/office/drawing/2010/main">
                    <a14:imgLayer r:embed="rId1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084047" y="6048909"/>
              <a:ext cx="4876800" cy="4876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9661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683</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Joe</dc:creator>
  <cp:lastModifiedBy>Joe Phillips</cp:lastModifiedBy>
  <cp:revision>90</cp:revision>
  <dcterms:created xsi:type="dcterms:W3CDTF">2023-04-14T11:19:16Z</dcterms:created>
  <dcterms:modified xsi:type="dcterms:W3CDTF">2023-04-26T10:57:05Z</dcterms:modified>
</cp:coreProperties>
</file>