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2"/>
  </p:notesMasterIdLst>
  <p:sldIdLst>
    <p:sldId id="344" r:id="rId5"/>
    <p:sldId id="296" r:id="rId6"/>
    <p:sldId id="294" r:id="rId7"/>
    <p:sldId id="313" r:id="rId8"/>
    <p:sldId id="336" r:id="rId9"/>
    <p:sldId id="286" r:id="rId10"/>
    <p:sldId id="411" r:id="rId11"/>
    <p:sldId id="417" r:id="rId12"/>
    <p:sldId id="415" r:id="rId13"/>
    <p:sldId id="366" r:id="rId14"/>
    <p:sldId id="395" r:id="rId15"/>
    <p:sldId id="367" r:id="rId16"/>
    <p:sldId id="394" r:id="rId17"/>
    <p:sldId id="368" r:id="rId18"/>
    <p:sldId id="405" r:id="rId19"/>
    <p:sldId id="406" r:id="rId20"/>
    <p:sldId id="407" r:id="rId21"/>
    <p:sldId id="408" r:id="rId22"/>
    <p:sldId id="409" r:id="rId23"/>
    <p:sldId id="396" r:id="rId24"/>
    <p:sldId id="397" r:id="rId25"/>
    <p:sldId id="398" r:id="rId26"/>
    <p:sldId id="399" r:id="rId27"/>
    <p:sldId id="400" r:id="rId28"/>
    <p:sldId id="401" r:id="rId29"/>
    <p:sldId id="402" r:id="rId30"/>
    <p:sldId id="403" r:id="rId31"/>
    <p:sldId id="404" r:id="rId32"/>
    <p:sldId id="420" r:id="rId33"/>
    <p:sldId id="419" r:id="rId34"/>
    <p:sldId id="280" r:id="rId35"/>
    <p:sldId id="281" r:id="rId36"/>
    <p:sldId id="282" r:id="rId37"/>
    <p:sldId id="414" r:id="rId38"/>
    <p:sldId id="385" r:id="rId39"/>
    <p:sldId id="386" r:id="rId40"/>
    <p:sldId id="421" r:id="rId41"/>
  </p:sldIdLst>
  <p:sldSz cx="12192000" cy="6858000"/>
  <p:notesSz cx="6858000" cy="9144000"/>
  <p:embeddedFontLs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Josefin Sans" pitchFamily="2" charset="0"/>
      <p:regular r:id="rId49"/>
      <p:bold r:id="rId50"/>
      <p:italic r:id="rId51"/>
      <p:boldItalic r:id="rId52"/>
    </p:embeddedFont>
    <p:embeddedFont>
      <p:font typeface="Josefin Sans Medium" pitchFamily="2" charset="0"/>
      <p:regular r:id="rId53"/>
      <p:italic r:id="rId54"/>
    </p:embeddedFont>
    <p:embeddedFont>
      <p:font typeface="Lato" panose="020F0502020204030203" pitchFamily="34"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9492"/>
    <a:srgbClr val="68246D"/>
    <a:srgbClr val="A26B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D08F89-6B9F-49E1-8E66-775F58DE4D92}" v="5" dt="2023-04-24T21:25:44.7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4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7CED3-9D94-409F-8399-3C51D056E011}" type="datetimeFigureOut">
              <a:rPr lang="en-GB" smtClean="0"/>
              <a:t>29/04/2023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C1E71-1F54-4661-B91D-08D371D89BAC}" type="slidenum">
              <a:rPr lang="en-GB" smtClean="0"/>
              <a:t>‹#›</a:t>
            </a:fld>
            <a:endParaRPr lang="en-GB"/>
          </a:p>
        </p:txBody>
      </p:sp>
    </p:spTree>
    <p:extLst>
      <p:ext uri="{BB962C8B-B14F-4D97-AF65-F5344CB8AC3E}">
        <p14:creationId xmlns:p14="http://schemas.microsoft.com/office/powerpoint/2010/main" val="3564337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0C1E71-1F54-4661-B91D-08D371D89BAC}" type="slidenum">
              <a:rPr lang="en-GB" smtClean="0"/>
              <a:t>10</a:t>
            </a:fld>
            <a:endParaRPr lang="en-GB"/>
          </a:p>
        </p:txBody>
      </p:sp>
    </p:spTree>
    <p:extLst>
      <p:ext uri="{BB962C8B-B14F-4D97-AF65-F5344CB8AC3E}">
        <p14:creationId xmlns:p14="http://schemas.microsoft.com/office/powerpoint/2010/main" val="781984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0C1E71-1F54-4661-B91D-08D371D89BAC}" type="slidenum">
              <a:rPr lang="en-GB" smtClean="0"/>
              <a:t>15</a:t>
            </a:fld>
            <a:endParaRPr lang="en-GB"/>
          </a:p>
        </p:txBody>
      </p:sp>
    </p:spTree>
    <p:extLst>
      <p:ext uri="{BB962C8B-B14F-4D97-AF65-F5344CB8AC3E}">
        <p14:creationId xmlns:p14="http://schemas.microsoft.com/office/powerpoint/2010/main" val="2544655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0C1E71-1F54-4661-B91D-08D371D89BAC}" type="slidenum">
              <a:rPr lang="en-GB" smtClean="0"/>
              <a:t>36</a:t>
            </a:fld>
            <a:endParaRPr lang="en-GB"/>
          </a:p>
        </p:txBody>
      </p:sp>
    </p:spTree>
    <p:extLst>
      <p:ext uri="{BB962C8B-B14F-4D97-AF65-F5344CB8AC3E}">
        <p14:creationId xmlns:p14="http://schemas.microsoft.com/office/powerpoint/2010/main" val="40251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84370-0E64-402F-B9AB-F1FF5229A6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053EBF-4513-4350-8C0B-2AD2CB9F1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93528EC-52FB-4679-B00A-7625F3A58C19}"/>
              </a:ext>
            </a:extLst>
          </p:cNvPr>
          <p:cNvSpPr>
            <a:spLocks noGrp="1"/>
          </p:cNvSpPr>
          <p:nvPr>
            <p:ph type="dt" sz="half" idx="10"/>
          </p:nvPr>
        </p:nvSpPr>
        <p:spPr/>
        <p:txBody>
          <a:bodyPr/>
          <a:lstStyle/>
          <a:p>
            <a:fld id="{57573A7D-AF26-4199-926E-C2103F017317}" type="datetimeFigureOut">
              <a:rPr lang="en-GB" smtClean="0"/>
              <a:t>29/04/2023</a:t>
            </a:fld>
            <a:endParaRPr lang="en-GB"/>
          </a:p>
        </p:txBody>
      </p:sp>
      <p:sp>
        <p:nvSpPr>
          <p:cNvPr id="5" name="Footer Placeholder 4">
            <a:extLst>
              <a:ext uri="{FF2B5EF4-FFF2-40B4-BE49-F238E27FC236}">
                <a16:creationId xmlns:a16="http://schemas.microsoft.com/office/drawing/2014/main" id="{37A6AB51-8FB9-414A-9667-8932C43806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306E69-25AF-473D-B5DF-A944163062DA}"/>
              </a:ext>
            </a:extLst>
          </p:cNvPr>
          <p:cNvSpPr>
            <a:spLocks noGrp="1"/>
          </p:cNvSpPr>
          <p:nvPr>
            <p:ph type="sldNum" sz="quarter" idx="12"/>
          </p:nvPr>
        </p:nvSpPr>
        <p:spPr/>
        <p:txBody>
          <a:bodyPr/>
          <a:lstStyle/>
          <a:p>
            <a:fld id="{01664942-9F1D-4C7A-82C2-000576EC8214}" type="slidenum">
              <a:rPr lang="en-GB" smtClean="0"/>
              <a:t>‹#›</a:t>
            </a:fld>
            <a:endParaRPr lang="en-GB"/>
          </a:p>
        </p:txBody>
      </p:sp>
    </p:spTree>
    <p:extLst>
      <p:ext uri="{BB962C8B-B14F-4D97-AF65-F5344CB8AC3E}">
        <p14:creationId xmlns:p14="http://schemas.microsoft.com/office/powerpoint/2010/main" val="2452768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F7F65-4C2D-48F9-A827-1BF075D21C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721410-867C-4FC7-8CE4-8930A2500A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C04521-40AF-4181-9B6E-C48FD4FDF7AE}"/>
              </a:ext>
            </a:extLst>
          </p:cNvPr>
          <p:cNvSpPr>
            <a:spLocks noGrp="1"/>
          </p:cNvSpPr>
          <p:nvPr>
            <p:ph type="dt" sz="half" idx="10"/>
          </p:nvPr>
        </p:nvSpPr>
        <p:spPr/>
        <p:txBody>
          <a:bodyPr/>
          <a:lstStyle/>
          <a:p>
            <a:fld id="{57573A7D-AF26-4199-926E-C2103F017317}" type="datetimeFigureOut">
              <a:rPr lang="en-GB" smtClean="0"/>
              <a:t>29/04/2023</a:t>
            </a:fld>
            <a:endParaRPr lang="en-GB"/>
          </a:p>
        </p:txBody>
      </p:sp>
      <p:sp>
        <p:nvSpPr>
          <p:cNvPr id="5" name="Footer Placeholder 4">
            <a:extLst>
              <a:ext uri="{FF2B5EF4-FFF2-40B4-BE49-F238E27FC236}">
                <a16:creationId xmlns:a16="http://schemas.microsoft.com/office/drawing/2014/main" id="{4D423817-0EF8-4A5E-8E64-48192DE34E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DD394E-3AAD-4901-AF86-BBCB4FD2AF36}"/>
              </a:ext>
            </a:extLst>
          </p:cNvPr>
          <p:cNvSpPr>
            <a:spLocks noGrp="1"/>
          </p:cNvSpPr>
          <p:nvPr>
            <p:ph type="sldNum" sz="quarter" idx="12"/>
          </p:nvPr>
        </p:nvSpPr>
        <p:spPr/>
        <p:txBody>
          <a:bodyPr/>
          <a:lstStyle/>
          <a:p>
            <a:fld id="{01664942-9F1D-4C7A-82C2-000576EC8214}" type="slidenum">
              <a:rPr lang="en-GB" smtClean="0"/>
              <a:t>‹#›</a:t>
            </a:fld>
            <a:endParaRPr lang="en-GB"/>
          </a:p>
        </p:txBody>
      </p:sp>
    </p:spTree>
    <p:extLst>
      <p:ext uri="{BB962C8B-B14F-4D97-AF65-F5344CB8AC3E}">
        <p14:creationId xmlns:p14="http://schemas.microsoft.com/office/powerpoint/2010/main" val="85191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86F509-05E8-4F55-8086-993D639787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88B050-8C04-4AF8-B85B-BEF673DCD8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29D9BC-FDDA-4EC8-A743-44CED6F6E3E9}"/>
              </a:ext>
            </a:extLst>
          </p:cNvPr>
          <p:cNvSpPr>
            <a:spLocks noGrp="1"/>
          </p:cNvSpPr>
          <p:nvPr>
            <p:ph type="dt" sz="half" idx="10"/>
          </p:nvPr>
        </p:nvSpPr>
        <p:spPr/>
        <p:txBody>
          <a:bodyPr/>
          <a:lstStyle/>
          <a:p>
            <a:fld id="{57573A7D-AF26-4199-926E-C2103F017317}" type="datetimeFigureOut">
              <a:rPr lang="en-GB" smtClean="0"/>
              <a:t>29/04/2023</a:t>
            </a:fld>
            <a:endParaRPr lang="en-GB"/>
          </a:p>
        </p:txBody>
      </p:sp>
      <p:sp>
        <p:nvSpPr>
          <p:cNvPr id="5" name="Footer Placeholder 4">
            <a:extLst>
              <a:ext uri="{FF2B5EF4-FFF2-40B4-BE49-F238E27FC236}">
                <a16:creationId xmlns:a16="http://schemas.microsoft.com/office/drawing/2014/main" id="{72A1A5CE-CE48-4BBB-8FFA-23E1753A4E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D57CBC-37C1-4A0F-BF18-584B3A7685FB}"/>
              </a:ext>
            </a:extLst>
          </p:cNvPr>
          <p:cNvSpPr>
            <a:spLocks noGrp="1"/>
          </p:cNvSpPr>
          <p:nvPr>
            <p:ph type="sldNum" sz="quarter" idx="12"/>
          </p:nvPr>
        </p:nvSpPr>
        <p:spPr/>
        <p:txBody>
          <a:bodyPr/>
          <a:lstStyle/>
          <a:p>
            <a:fld id="{01664942-9F1D-4C7A-82C2-000576EC8214}" type="slidenum">
              <a:rPr lang="en-GB" smtClean="0"/>
              <a:t>‹#›</a:t>
            </a:fld>
            <a:endParaRPr lang="en-GB"/>
          </a:p>
        </p:txBody>
      </p:sp>
    </p:spTree>
    <p:extLst>
      <p:ext uri="{BB962C8B-B14F-4D97-AF65-F5344CB8AC3E}">
        <p14:creationId xmlns:p14="http://schemas.microsoft.com/office/powerpoint/2010/main" val="1005099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8F63E-2E6D-470E-89B4-C4AEC5E25F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EC97F5-57A3-46C7-9EE3-3C5C4285B0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D9A464-7170-4265-9A67-0E000E99EDD3}"/>
              </a:ext>
            </a:extLst>
          </p:cNvPr>
          <p:cNvSpPr>
            <a:spLocks noGrp="1"/>
          </p:cNvSpPr>
          <p:nvPr>
            <p:ph type="dt" sz="half" idx="10"/>
          </p:nvPr>
        </p:nvSpPr>
        <p:spPr/>
        <p:txBody>
          <a:bodyPr/>
          <a:lstStyle/>
          <a:p>
            <a:fld id="{57573A7D-AF26-4199-926E-C2103F017317}" type="datetimeFigureOut">
              <a:rPr lang="en-GB" smtClean="0"/>
              <a:t>29/04/2023</a:t>
            </a:fld>
            <a:endParaRPr lang="en-GB"/>
          </a:p>
        </p:txBody>
      </p:sp>
      <p:sp>
        <p:nvSpPr>
          <p:cNvPr id="5" name="Footer Placeholder 4">
            <a:extLst>
              <a:ext uri="{FF2B5EF4-FFF2-40B4-BE49-F238E27FC236}">
                <a16:creationId xmlns:a16="http://schemas.microsoft.com/office/drawing/2014/main" id="{96CE7384-AFC6-4CE2-9016-7846964F99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FD316D-AE66-499B-8DDB-ACC7A542C301}"/>
              </a:ext>
            </a:extLst>
          </p:cNvPr>
          <p:cNvSpPr>
            <a:spLocks noGrp="1"/>
          </p:cNvSpPr>
          <p:nvPr>
            <p:ph type="sldNum" sz="quarter" idx="12"/>
          </p:nvPr>
        </p:nvSpPr>
        <p:spPr/>
        <p:txBody>
          <a:bodyPr/>
          <a:lstStyle/>
          <a:p>
            <a:fld id="{01664942-9F1D-4C7A-82C2-000576EC8214}" type="slidenum">
              <a:rPr lang="en-GB" smtClean="0"/>
              <a:t>‹#›</a:t>
            </a:fld>
            <a:endParaRPr lang="en-GB"/>
          </a:p>
        </p:txBody>
      </p:sp>
    </p:spTree>
    <p:extLst>
      <p:ext uri="{BB962C8B-B14F-4D97-AF65-F5344CB8AC3E}">
        <p14:creationId xmlns:p14="http://schemas.microsoft.com/office/powerpoint/2010/main" val="4059270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7C11B-84B1-4475-B4E2-B7F5D8F756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605995-4182-462E-819D-0BC381D648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09F7F2-C5DF-4636-B8F7-EDE5D4DC35C5}"/>
              </a:ext>
            </a:extLst>
          </p:cNvPr>
          <p:cNvSpPr>
            <a:spLocks noGrp="1"/>
          </p:cNvSpPr>
          <p:nvPr>
            <p:ph type="dt" sz="half" idx="10"/>
          </p:nvPr>
        </p:nvSpPr>
        <p:spPr/>
        <p:txBody>
          <a:bodyPr/>
          <a:lstStyle/>
          <a:p>
            <a:fld id="{57573A7D-AF26-4199-926E-C2103F017317}" type="datetimeFigureOut">
              <a:rPr lang="en-GB" smtClean="0"/>
              <a:t>29/04/2023</a:t>
            </a:fld>
            <a:endParaRPr lang="en-GB"/>
          </a:p>
        </p:txBody>
      </p:sp>
      <p:sp>
        <p:nvSpPr>
          <p:cNvPr id="5" name="Footer Placeholder 4">
            <a:extLst>
              <a:ext uri="{FF2B5EF4-FFF2-40B4-BE49-F238E27FC236}">
                <a16:creationId xmlns:a16="http://schemas.microsoft.com/office/drawing/2014/main" id="{9602BFAD-E380-4E6F-B86E-15DE9E2BB1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BC05A8-B326-463B-B621-11C686586D3D}"/>
              </a:ext>
            </a:extLst>
          </p:cNvPr>
          <p:cNvSpPr>
            <a:spLocks noGrp="1"/>
          </p:cNvSpPr>
          <p:nvPr>
            <p:ph type="sldNum" sz="quarter" idx="12"/>
          </p:nvPr>
        </p:nvSpPr>
        <p:spPr/>
        <p:txBody>
          <a:bodyPr/>
          <a:lstStyle/>
          <a:p>
            <a:fld id="{01664942-9F1D-4C7A-82C2-000576EC8214}" type="slidenum">
              <a:rPr lang="en-GB" smtClean="0"/>
              <a:t>‹#›</a:t>
            </a:fld>
            <a:endParaRPr lang="en-GB"/>
          </a:p>
        </p:txBody>
      </p:sp>
    </p:spTree>
    <p:extLst>
      <p:ext uri="{BB962C8B-B14F-4D97-AF65-F5344CB8AC3E}">
        <p14:creationId xmlns:p14="http://schemas.microsoft.com/office/powerpoint/2010/main" val="269215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20EF-9670-406B-BC87-BAC94BCB21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3062E3-FA75-414D-B4A0-51BF6F6EC8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5D3E13-45BA-40ED-AC2B-73871C11D7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DAB5686-C3D4-46D8-863D-1813C12F88C4}"/>
              </a:ext>
            </a:extLst>
          </p:cNvPr>
          <p:cNvSpPr>
            <a:spLocks noGrp="1"/>
          </p:cNvSpPr>
          <p:nvPr>
            <p:ph type="dt" sz="half" idx="10"/>
          </p:nvPr>
        </p:nvSpPr>
        <p:spPr/>
        <p:txBody>
          <a:bodyPr/>
          <a:lstStyle/>
          <a:p>
            <a:fld id="{57573A7D-AF26-4199-926E-C2103F017317}" type="datetimeFigureOut">
              <a:rPr lang="en-GB" smtClean="0"/>
              <a:t>29/04/2023</a:t>
            </a:fld>
            <a:endParaRPr lang="en-GB"/>
          </a:p>
        </p:txBody>
      </p:sp>
      <p:sp>
        <p:nvSpPr>
          <p:cNvPr id="6" name="Footer Placeholder 5">
            <a:extLst>
              <a:ext uri="{FF2B5EF4-FFF2-40B4-BE49-F238E27FC236}">
                <a16:creationId xmlns:a16="http://schemas.microsoft.com/office/drawing/2014/main" id="{C78E0F11-3A6D-4117-8FF7-BFF83AB6E2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F07E4A-E6FB-4D24-9E54-BE125F0AC3BE}"/>
              </a:ext>
            </a:extLst>
          </p:cNvPr>
          <p:cNvSpPr>
            <a:spLocks noGrp="1"/>
          </p:cNvSpPr>
          <p:nvPr>
            <p:ph type="sldNum" sz="quarter" idx="12"/>
          </p:nvPr>
        </p:nvSpPr>
        <p:spPr/>
        <p:txBody>
          <a:bodyPr/>
          <a:lstStyle/>
          <a:p>
            <a:fld id="{01664942-9F1D-4C7A-82C2-000576EC8214}" type="slidenum">
              <a:rPr lang="en-GB" smtClean="0"/>
              <a:t>‹#›</a:t>
            </a:fld>
            <a:endParaRPr lang="en-GB"/>
          </a:p>
        </p:txBody>
      </p:sp>
    </p:spTree>
    <p:extLst>
      <p:ext uri="{BB962C8B-B14F-4D97-AF65-F5344CB8AC3E}">
        <p14:creationId xmlns:p14="http://schemas.microsoft.com/office/powerpoint/2010/main" val="2614041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6363C-80A7-4AD2-8BB0-40A5344EA1A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3EA7254-3667-4D61-850D-7F9BCCF315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86F66F-1028-488D-AC88-A1BFD53239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D25B80D-84A2-4EFD-898A-7C7B1B193B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4E6D1B-2B9D-47FF-B623-02ADC353CA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436ED3F-46AE-4F6D-B677-86DEA7E80263}"/>
              </a:ext>
            </a:extLst>
          </p:cNvPr>
          <p:cNvSpPr>
            <a:spLocks noGrp="1"/>
          </p:cNvSpPr>
          <p:nvPr>
            <p:ph type="dt" sz="half" idx="10"/>
          </p:nvPr>
        </p:nvSpPr>
        <p:spPr/>
        <p:txBody>
          <a:bodyPr/>
          <a:lstStyle/>
          <a:p>
            <a:fld id="{57573A7D-AF26-4199-926E-C2103F017317}" type="datetimeFigureOut">
              <a:rPr lang="en-GB" smtClean="0"/>
              <a:t>29/04/2023</a:t>
            </a:fld>
            <a:endParaRPr lang="en-GB"/>
          </a:p>
        </p:txBody>
      </p:sp>
      <p:sp>
        <p:nvSpPr>
          <p:cNvPr id="8" name="Footer Placeholder 7">
            <a:extLst>
              <a:ext uri="{FF2B5EF4-FFF2-40B4-BE49-F238E27FC236}">
                <a16:creationId xmlns:a16="http://schemas.microsoft.com/office/drawing/2014/main" id="{CEA3AC5D-D51B-4751-A6DE-79695843DDD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1D87113-F54C-4C3D-AE56-F1C56BB2AD4A}"/>
              </a:ext>
            </a:extLst>
          </p:cNvPr>
          <p:cNvSpPr>
            <a:spLocks noGrp="1"/>
          </p:cNvSpPr>
          <p:nvPr>
            <p:ph type="sldNum" sz="quarter" idx="12"/>
          </p:nvPr>
        </p:nvSpPr>
        <p:spPr/>
        <p:txBody>
          <a:bodyPr/>
          <a:lstStyle/>
          <a:p>
            <a:fld id="{01664942-9F1D-4C7A-82C2-000576EC8214}" type="slidenum">
              <a:rPr lang="en-GB" smtClean="0"/>
              <a:t>‹#›</a:t>
            </a:fld>
            <a:endParaRPr lang="en-GB"/>
          </a:p>
        </p:txBody>
      </p:sp>
    </p:spTree>
    <p:extLst>
      <p:ext uri="{BB962C8B-B14F-4D97-AF65-F5344CB8AC3E}">
        <p14:creationId xmlns:p14="http://schemas.microsoft.com/office/powerpoint/2010/main" val="3374678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75AC3-5EB1-445B-AB02-7C049BCF50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5D6545D-E379-4408-B288-A9DBBB3E2F6D}"/>
              </a:ext>
            </a:extLst>
          </p:cNvPr>
          <p:cNvSpPr>
            <a:spLocks noGrp="1"/>
          </p:cNvSpPr>
          <p:nvPr>
            <p:ph type="dt" sz="half" idx="10"/>
          </p:nvPr>
        </p:nvSpPr>
        <p:spPr/>
        <p:txBody>
          <a:bodyPr/>
          <a:lstStyle/>
          <a:p>
            <a:fld id="{57573A7D-AF26-4199-926E-C2103F017317}" type="datetimeFigureOut">
              <a:rPr lang="en-GB" smtClean="0"/>
              <a:t>29/04/2023</a:t>
            </a:fld>
            <a:endParaRPr lang="en-GB"/>
          </a:p>
        </p:txBody>
      </p:sp>
      <p:sp>
        <p:nvSpPr>
          <p:cNvPr id="4" name="Footer Placeholder 3">
            <a:extLst>
              <a:ext uri="{FF2B5EF4-FFF2-40B4-BE49-F238E27FC236}">
                <a16:creationId xmlns:a16="http://schemas.microsoft.com/office/drawing/2014/main" id="{EF784C90-03DE-4C21-99CE-3D0690BC064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C0A28B-243A-4C03-8B89-DB21CE01F814}"/>
              </a:ext>
            </a:extLst>
          </p:cNvPr>
          <p:cNvSpPr>
            <a:spLocks noGrp="1"/>
          </p:cNvSpPr>
          <p:nvPr>
            <p:ph type="sldNum" sz="quarter" idx="12"/>
          </p:nvPr>
        </p:nvSpPr>
        <p:spPr/>
        <p:txBody>
          <a:bodyPr/>
          <a:lstStyle/>
          <a:p>
            <a:fld id="{01664942-9F1D-4C7A-82C2-000576EC8214}" type="slidenum">
              <a:rPr lang="en-GB" smtClean="0"/>
              <a:t>‹#›</a:t>
            </a:fld>
            <a:endParaRPr lang="en-GB"/>
          </a:p>
        </p:txBody>
      </p:sp>
    </p:spTree>
    <p:extLst>
      <p:ext uri="{BB962C8B-B14F-4D97-AF65-F5344CB8AC3E}">
        <p14:creationId xmlns:p14="http://schemas.microsoft.com/office/powerpoint/2010/main" val="335287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2E0986-F854-42BF-B483-D5D9713A5C22}"/>
              </a:ext>
            </a:extLst>
          </p:cNvPr>
          <p:cNvSpPr>
            <a:spLocks noGrp="1"/>
          </p:cNvSpPr>
          <p:nvPr>
            <p:ph type="dt" sz="half" idx="10"/>
          </p:nvPr>
        </p:nvSpPr>
        <p:spPr/>
        <p:txBody>
          <a:bodyPr/>
          <a:lstStyle/>
          <a:p>
            <a:fld id="{57573A7D-AF26-4199-926E-C2103F017317}" type="datetimeFigureOut">
              <a:rPr lang="en-GB" smtClean="0"/>
              <a:t>29/04/2023</a:t>
            </a:fld>
            <a:endParaRPr lang="en-GB"/>
          </a:p>
        </p:txBody>
      </p:sp>
      <p:sp>
        <p:nvSpPr>
          <p:cNvPr id="3" name="Footer Placeholder 2">
            <a:extLst>
              <a:ext uri="{FF2B5EF4-FFF2-40B4-BE49-F238E27FC236}">
                <a16:creationId xmlns:a16="http://schemas.microsoft.com/office/drawing/2014/main" id="{6B094E95-197F-4778-A25C-58F91B6C488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48FA672-3427-49B0-B82B-A0FE9AEF8816}"/>
              </a:ext>
            </a:extLst>
          </p:cNvPr>
          <p:cNvSpPr>
            <a:spLocks noGrp="1"/>
          </p:cNvSpPr>
          <p:nvPr>
            <p:ph type="sldNum" sz="quarter" idx="12"/>
          </p:nvPr>
        </p:nvSpPr>
        <p:spPr/>
        <p:txBody>
          <a:bodyPr/>
          <a:lstStyle/>
          <a:p>
            <a:fld id="{01664942-9F1D-4C7A-82C2-000576EC8214}" type="slidenum">
              <a:rPr lang="en-GB" smtClean="0"/>
              <a:t>‹#›</a:t>
            </a:fld>
            <a:endParaRPr lang="en-GB"/>
          </a:p>
        </p:txBody>
      </p:sp>
    </p:spTree>
    <p:extLst>
      <p:ext uri="{BB962C8B-B14F-4D97-AF65-F5344CB8AC3E}">
        <p14:creationId xmlns:p14="http://schemas.microsoft.com/office/powerpoint/2010/main" val="4011390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E4CF0-459D-4D62-AD86-5FA6803FB3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3E23CA1-7DDD-42F8-95F9-51B9D512AA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4F8C41F-25FE-43A1-B5D6-7DCC273467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37F9F4-9F56-460E-A927-D57CC8FB4D29}"/>
              </a:ext>
            </a:extLst>
          </p:cNvPr>
          <p:cNvSpPr>
            <a:spLocks noGrp="1"/>
          </p:cNvSpPr>
          <p:nvPr>
            <p:ph type="dt" sz="half" idx="10"/>
          </p:nvPr>
        </p:nvSpPr>
        <p:spPr/>
        <p:txBody>
          <a:bodyPr/>
          <a:lstStyle/>
          <a:p>
            <a:fld id="{57573A7D-AF26-4199-926E-C2103F017317}" type="datetimeFigureOut">
              <a:rPr lang="en-GB" smtClean="0"/>
              <a:t>29/04/2023</a:t>
            </a:fld>
            <a:endParaRPr lang="en-GB"/>
          </a:p>
        </p:txBody>
      </p:sp>
      <p:sp>
        <p:nvSpPr>
          <p:cNvPr id="6" name="Footer Placeholder 5">
            <a:extLst>
              <a:ext uri="{FF2B5EF4-FFF2-40B4-BE49-F238E27FC236}">
                <a16:creationId xmlns:a16="http://schemas.microsoft.com/office/drawing/2014/main" id="{B8013A60-D6AD-430A-98C4-14C4D6F3F6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31A67A-5FEE-4370-BEB4-9CD941488E18}"/>
              </a:ext>
            </a:extLst>
          </p:cNvPr>
          <p:cNvSpPr>
            <a:spLocks noGrp="1"/>
          </p:cNvSpPr>
          <p:nvPr>
            <p:ph type="sldNum" sz="quarter" idx="12"/>
          </p:nvPr>
        </p:nvSpPr>
        <p:spPr/>
        <p:txBody>
          <a:bodyPr/>
          <a:lstStyle/>
          <a:p>
            <a:fld id="{01664942-9F1D-4C7A-82C2-000576EC8214}" type="slidenum">
              <a:rPr lang="en-GB" smtClean="0"/>
              <a:t>‹#›</a:t>
            </a:fld>
            <a:endParaRPr lang="en-GB"/>
          </a:p>
        </p:txBody>
      </p:sp>
    </p:spTree>
    <p:extLst>
      <p:ext uri="{BB962C8B-B14F-4D97-AF65-F5344CB8AC3E}">
        <p14:creationId xmlns:p14="http://schemas.microsoft.com/office/powerpoint/2010/main" val="3496998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365BA-A98E-4DF5-8D99-0CAD79D4F2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3D78BCC-90F1-4523-84ED-C677EE40FF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B904FF4-FBF5-45AE-8255-994580E13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F463DE-E17A-43AD-9285-6B751E6FF630}"/>
              </a:ext>
            </a:extLst>
          </p:cNvPr>
          <p:cNvSpPr>
            <a:spLocks noGrp="1"/>
          </p:cNvSpPr>
          <p:nvPr>
            <p:ph type="dt" sz="half" idx="10"/>
          </p:nvPr>
        </p:nvSpPr>
        <p:spPr/>
        <p:txBody>
          <a:bodyPr/>
          <a:lstStyle/>
          <a:p>
            <a:fld id="{57573A7D-AF26-4199-926E-C2103F017317}" type="datetimeFigureOut">
              <a:rPr lang="en-GB" smtClean="0"/>
              <a:t>29/04/2023</a:t>
            </a:fld>
            <a:endParaRPr lang="en-GB"/>
          </a:p>
        </p:txBody>
      </p:sp>
      <p:sp>
        <p:nvSpPr>
          <p:cNvPr id="6" name="Footer Placeholder 5">
            <a:extLst>
              <a:ext uri="{FF2B5EF4-FFF2-40B4-BE49-F238E27FC236}">
                <a16:creationId xmlns:a16="http://schemas.microsoft.com/office/drawing/2014/main" id="{9428D766-1AD7-4A92-9709-1E9C2535B4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07D918-1FC4-4AA0-981B-0E41B47CC895}"/>
              </a:ext>
            </a:extLst>
          </p:cNvPr>
          <p:cNvSpPr>
            <a:spLocks noGrp="1"/>
          </p:cNvSpPr>
          <p:nvPr>
            <p:ph type="sldNum" sz="quarter" idx="12"/>
          </p:nvPr>
        </p:nvSpPr>
        <p:spPr/>
        <p:txBody>
          <a:bodyPr/>
          <a:lstStyle/>
          <a:p>
            <a:fld id="{01664942-9F1D-4C7A-82C2-000576EC8214}" type="slidenum">
              <a:rPr lang="en-GB" smtClean="0"/>
              <a:t>‹#›</a:t>
            </a:fld>
            <a:endParaRPr lang="en-GB"/>
          </a:p>
        </p:txBody>
      </p:sp>
    </p:spTree>
    <p:extLst>
      <p:ext uri="{BB962C8B-B14F-4D97-AF65-F5344CB8AC3E}">
        <p14:creationId xmlns:p14="http://schemas.microsoft.com/office/powerpoint/2010/main" val="3067480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4AC39B-3530-4B6A-93B1-373B0A9E4B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548E96F-2E2C-48DC-9FB7-F9D6CA6003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9D024B-A9F2-4A34-AD23-65A8BC043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573A7D-AF26-4199-926E-C2103F017317}" type="datetimeFigureOut">
              <a:rPr lang="en-GB" smtClean="0"/>
              <a:t>29/04/2023</a:t>
            </a:fld>
            <a:endParaRPr lang="en-GB"/>
          </a:p>
        </p:txBody>
      </p:sp>
      <p:sp>
        <p:nvSpPr>
          <p:cNvPr id="5" name="Footer Placeholder 4">
            <a:extLst>
              <a:ext uri="{FF2B5EF4-FFF2-40B4-BE49-F238E27FC236}">
                <a16:creationId xmlns:a16="http://schemas.microsoft.com/office/drawing/2014/main" id="{199337F0-5978-4AD8-A56B-EB17787652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5837570-8A4D-4808-9D1E-EE0BECDFE5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664942-9F1D-4C7A-82C2-000576EC8214}" type="slidenum">
              <a:rPr lang="en-GB" smtClean="0"/>
              <a:t>‹#›</a:t>
            </a:fld>
            <a:endParaRPr lang="en-GB"/>
          </a:p>
        </p:txBody>
      </p:sp>
    </p:spTree>
    <p:extLst>
      <p:ext uri="{BB962C8B-B14F-4D97-AF65-F5344CB8AC3E}">
        <p14:creationId xmlns:p14="http://schemas.microsoft.com/office/powerpoint/2010/main" val="1775432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0.gif"/><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aspect.geodynamics.org/"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Text&#10;&#10;Description automatically generated">
            <a:extLst>
              <a:ext uri="{FF2B5EF4-FFF2-40B4-BE49-F238E27FC236}">
                <a16:creationId xmlns:a16="http://schemas.microsoft.com/office/drawing/2014/main" id="{530A63F5-63E8-4967-3E0A-3D3979E208F5}"/>
              </a:ext>
            </a:extLst>
          </p:cNvPr>
          <p:cNvPicPr>
            <a:picLocks noChangeAspect="1"/>
          </p:cNvPicPr>
          <p:nvPr/>
        </p:nvPicPr>
        <p:blipFill>
          <a:blip r:embed="rId2"/>
          <a:stretch>
            <a:fillRect/>
          </a:stretch>
        </p:blipFill>
        <p:spPr>
          <a:xfrm>
            <a:off x="1519" y="0"/>
            <a:ext cx="12190481" cy="6862030"/>
          </a:xfrm>
          <a:prstGeom prst="rect">
            <a:avLst/>
          </a:prstGeom>
        </p:spPr>
      </p:pic>
      <p:pic>
        <p:nvPicPr>
          <p:cNvPr id="4" name="Picture 3">
            <a:extLst>
              <a:ext uri="{FF2B5EF4-FFF2-40B4-BE49-F238E27FC236}">
                <a16:creationId xmlns:a16="http://schemas.microsoft.com/office/drawing/2014/main" id="{179DCD04-72A6-AE64-5A63-A24871AC98CE}"/>
              </a:ext>
            </a:extLst>
          </p:cNvPr>
          <p:cNvPicPr>
            <a:picLocks noChangeAspect="1"/>
          </p:cNvPicPr>
          <p:nvPr/>
        </p:nvPicPr>
        <p:blipFill>
          <a:blip r:embed="rId3"/>
          <a:stretch>
            <a:fillRect/>
          </a:stretch>
        </p:blipFill>
        <p:spPr>
          <a:xfrm>
            <a:off x="10067731" y="5502883"/>
            <a:ext cx="1702677" cy="766830"/>
          </a:xfrm>
          <a:prstGeom prst="rect">
            <a:avLst/>
          </a:prstGeom>
        </p:spPr>
      </p:pic>
    </p:spTree>
    <p:extLst>
      <p:ext uri="{BB962C8B-B14F-4D97-AF65-F5344CB8AC3E}">
        <p14:creationId xmlns:p14="http://schemas.microsoft.com/office/powerpoint/2010/main" val="2636260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28223-1CD6-F780-FA0C-6F2CF1649227}"/>
              </a:ext>
            </a:extLst>
          </p:cNvPr>
          <p:cNvSpPr>
            <a:spLocks noGrp="1"/>
          </p:cNvSpPr>
          <p:nvPr>
            <p:ph type="title"/>
          </p:nvPr>
        </p:nvSpPr>
        <p:spPr/>
        <p:txBody>
          <a:bodyPr/>
          <a:lstStyle/>
          <a:p>
            <a:r>
              <a:rPr lang="en-GB" dirty="0">
                <a:latin typeface="Josefin Sans" pitchFamily="2" charset="0"/>
              </a:rPr>
              <a:t>10 </a:t>
            </a:r>
            <a:r>
              <a:rPr lang="en-GB" dirty="0" err="1">
                <a:latin typeface="Josefin Sans" pitchFamily="2" charset="0"/>
              </a:rPr>
              <a:t>Myr</a:t>
            </a:r>
            <a:endParaRPr lang="en-GB" dirty="0">
              <a:latin typeface="Josefin Sans" pitchFamily="2" charset="0"/>
            </a:endParaRPr>
          </a:p>
        </p:txBody>
      </p:sp>
      <p:pic>
        <p:nvPicPr>
          <p:cNvPr id="6" name="Content Placeholder 5" descr="Graphical user interface, application&#10;&#10;Description automatically generated">
            <a:extLst>
              <a:ext uri="{FF2B5EF4-FFF2-40B4-BE49-F238E27FC236}">
                <a16:creationId xmlns:a16="http://schemas.microsoft.com/office/drawing/2014/main" id="{AE67AC4A-822F-B5C3-4EB3-6EF0D6F4807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112" t="31665" r="6457" b="29517"/>
          <a:stretch/>
        </p:blipFill>
        <p:spPr>
          <a:xfrm>
            <a:off x="566056" y="1509486"/>
            <a:ext cx="11016343" cy="4064000"/>
          </a:xfrm>
        </p:spPr>
      </p:pic>
      <p:sp>
        <p:nvSpPr>
          <p:cNvPr id="3" name="TextBox 2">
            <a:extLst>
              <a:ext uri="{FF2B5EF4-FFF2-40B4-BE49-F238E27FC236}">
                <a16:creationId xmlns:a16="http://schemas.microsoft.com/office/drawing/2014/main" id="{800184B4-E842-3117-D983-95E685E34ED7}"/>
              </a:ext>
            </a:extLst>
          </p:cNvPr>
          <p:cNvSpPr txBox="1"/>
          <p:nvPr/>
        </p:nvSpPr>
        <p:spPr>
          <a:xfrm>
            <a:off x="646411" y="5110857"/>
            <a:ext cx="10979533"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Start extension for 10 </a:t>
            </a:r>
            <a:r>
              <a:rPr lang="en-GB" sz="1600" dirty="0" err="1">
                <a:latin typeface="Josefin Sans" pitchFamily="2" charset="0"/>
              </a:rPr>
              <a:t>Myr</a:t>
            </a:r>
            <a:r>
              <a:rPr lang="en-GB" sz="1600" dirty="0">
                <a:latin typeface="Josefin Sans" pitchFamily="2" charset="0"/>
              </a:rPr>
              <a:t> at a velocity of 10mm yr-1 </a:t>
            </a:r>
          </a:p>
          <a:p>
            <a:pPr marL="285750" indent="-285750">
              <a:buFont typeface="Arial" panose="020B0604020202020204" pitchFamily="34" charset="0"/>
              <a:buChar char="•"/>
            </a:pPr>
            <a:r>
              <a:rPr lang="en-GB" sz="1600" dirty="0">
                <a:latin typeface="Josefin Sans" pitchFamily="2" charset="0"/>
              </a:rPr>
              <a:t>After 10 </a:t>
            </a:r>
            <a:r>
              <a:rPr lang="en-GB" sz="1600" dirty="0" err="1">
                <a:latin typeface="Josefin Sans" pitchFamily="2" charset="0"/>
              </a:rPr>
              <a:t>Myr</a:t>
            </a:r>
            <a:r>
              <a:rPr lang="en-GB" sz="1600" dirty="0">
                <a:latin typeface="Josefin Sans" pitchFamily="2" charset="0"/>
              </a:rPr>
              <a:t> of extension a broad region of plastic strain accumulates in the eastern part over the thinner part of the lithosphere. Crust and lithosphere start to thin</a:t>
            </a:r>
          </a:p>
          <a:p>
            <a:pPr marL="285750" indent="-285750">
              <a:buFont typeface="Arial" panose="020B0604020202020204" pitchFamily="34" charset="0"/>
              <a:buChar char="•"/>
            </a:pPr>
            <a:r>
              <a:rPr lang="en-GB" sz="1600" dirty="0">
                <a:latin typeface="Josefin Sans" pitchFamily="2" charset="0"/>
              </a:rPr>
              <a:t>Little to no plastic strain accumulated in the Western part</a:t>
            </a:r>
          </a:p>
          <a:p>
            <a:pPr marL="285750" indent="-285750">
              <a:buFont typeface="Arial" panose="020B0604020202020204" pitchFamily="34" charset="0"/>
              <a:buChar char="•"/>
            </a:pPr>
            <a:r>
              <a:rPr lang="en-GB" sz="1600" dirty="0">
                <a:latin typeface="Josefin Sans" pitchFamily="2" charset="0"/>
              </a:rPr>
              <a:t>After 10 </a:t>
            </a:r>
            <a:r>
              <a:rPr lang="en-GB" sz="1600" dirty="0" err="1">
                <a:latin typeface="Josefin Sans" pitchFamily="2" charset="0"/>
              </a:rPr>
              <a:t>Myr</a:t>
            </a:r>
            <a:r>
              <a:rPr lang="en-GB" sz="1600" dirty="0">
                <a:latin typeface="Josefin Sans" pitchFamily="2" charset="0"/>
              </a:rPr>
              <a:t>, velocity is decreased to a very low value to stop extension for 30 </a:t>
            </a:r>
            <a:r>
              <a:rPr lang="en-GB" sz="1600" dirty="0" err="1">
                <a:latin typeface="Josefin Sans" pitchFamily="2" charset="0"/>
              </a:rPr>
              <a:t>Myr</a:t>
            </a:r>
            <a:endParaRPr lang="en-GB" sz="1600" dirty="0">
              <a:latin typeface="Josefin Sans" pitchFamily="2" charset="0"/>
            </a:endParaRPr>
          </a:p>
          <a:p>
            <a:endParaRPr lang="en-GB" sz="1600" dirty="0">
              <a:latin typeface="Josefin Sans" pitchFamily="2" charset="0"/>
            </a:endParaRPr>
          </a:p>
        </p:txBody>
      </p:sp>
    </p:spTree>
    <p:extLst>
      <p:ext uri="{BB962C8B-B14F-4D97-AF65-F5344CB8AC3E}">
        <p14:creationId xmlns:p14="http://schemas.microsoft.com/office/powerpoint/2010/main" val="1415354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0837F9-CDA1-7B7C-9A51-CDB6501DC954}"/>
              </a:ext>
            </a:extLst>
          </p:cNvPr>
          <p:cNvSpPr txBox="1">
            <a:spLocks/>
          </p:cNvSpPr>
          <p:nvPr/>
        </p:nvSpPr>
        <p:spPr>
          <a:xfrm>
            <a:off x="828675" y="3651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latin typeface="Josefin Sans" pitchFamily="2" charset="0"/>
              </a:rPr>
              <a:t>40 </a:t>
            </a:r>
            <a:r>
              <a:rPr lang="en-GB" dirty="0" err="1">
                <a:latin typeface="Josefin Sans" pitchFamily="2" charset="0"/>
              </a:rPr>
              <a:t>Myr</a:t>
            </a:r>
            <a:endParaRPr lang="en-GB" dirty="0">
              <a:latin typeface="Josefin Sans" pitchFamily="2" charset="0"/>
            </a:endParaRPr>
          </a:p>
        </p:txBody>
      </p:sp>
      <p:pic>
        <p:nvPicPr>
          <p:cNvPr id="7" name="Content Placeholder 6" descr="Graphical user interface, application&#10;&#10;Description automatically generated">
            <a:extLst>
              <a:ext uri="{FF2B5EF4-FFF2-40B4-BE49-F238E27FC236}">
                <a16:creationId xmlns:a16="http://schemas.microsoft.com/office/drawing/2014/main" id="{733FF0A4-6AE9-F4BB-C1A4-AD45956FAC4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5079" b="34715"/>
          <a:stretch/>
        </p:blipFill>
        <p:spPr>
          <a:xfrm>
            <a:off x="-204000" y="1866901"/>
            <a:ext cx="12600000" cy="3162300"/>
          </a:xfrm>
        </p:spPr>
      </p:pic>
      <p:sp>
        <p:nvSpPr>
          <p:cNvPr id="2" name="TextBox 1">
            <a:extLst>
              <a:ext uri="{FF2B5EF4-FFF2-40B4-BE49-F238E27FC236}">
                <a16:creationId xmlns:a16="http://schemas.microsoft.com/office/drawing/2014/main" id="{D152087C-1926-F34C-2AC3-C7145F59A9E5}"/>
              </a:ext>
            </a:extLst>
          </p:cNvPr>
          <p:cNvSpPr txBox="1"/>
          <p:nvPr/>
        </p:nvSpPr>
        <p:spPr>
          <a:xfrm>
            <a:off x="696000" y="5491857"/>
            <a:ext cx="10979533"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Extension is stopped for 30 </a:t>
            </a:r>
            <a:r>
              <a:rPr lang="en-GB" sz="1600" dirty="0" err="1">
                <a:latin typeface="Josefin Sans" pitchFamily="2" charset="0"/>
              </a:rPr>
              <a:t>Myr</a:t>
            </a:r>
            <a:r>
              <a:rPr lang="en-GB" sz="1600" dirty="0">
                <a:latin typeface="Josefin Sans" pitchFamily="2" charset="0"/>
              </a:rPr>
              <a:t>, very little strain is accumulated during that time</a:t>
            </a:r>
          </a:p>
          <a:p>
            <a:pPr marL="285750" indent="-285750">
              <a:buFont typeface="Arial" panose="020B0604020202020204" pitchFamily="34" charset="0"/>
              <a:buChar char="•"/>
            </a:pPr>
            <a:r>
              <a:rPr lang="en-GB" sz="1600" dirty="0">
                <a:latin typeface="Josefin Sans" pitchFamily="2" charset="0"/>
              </a:rPr>
              <a:t>Lithosphere in the East strengthens and thickens again and is now stronger as before as the mantle lithosphere to crust ratio has increased</a:t>
            </a:r>
          </a:p>
        </p:txBody>
      </p:sp>
    </p:spTree>
    <p:extLst>
      <p:ext uri="{BB962C8B-B14F-4D97-AF65-F5344CB8AC3E}">
        <p14:creationId xmlns:p14="http://schemas.microsoft.com/office/powerpoint/2010/main" val="4293580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1E7D-776A-2657-5EAF-04E4650D05C4}"/>
              </a:ext>
            </a:extLst>
          </p:cNvPr>
          <p:cNvSpPr>
            <a:spLocks noGrp="1"/>
          </p:cNvSpPr>
          <p:nvPr>
            <p:ph type="title"/>
          </p:nvPr>
        </p:nvSpPr>
        <p:spPr/>
        <p:txBody>
          <a:bodyPr/>
          <a:lstStyle/>
          <a:p>
            <a:r>
              <a:rPr lang="en-GB">
                <a:latin typeface="Josefin Sans" pitchFamily="2" charset="0"/>
              </a:rPr>
              <a:t>42 </a:t>
            </a:r>
            <a:r>
              <a:rPr lang="en-GB" dirty="0" err="1">
                <a:latin typeface="Josefin Sans" pitchFamily="2" charset="0"/>
              </a:rPr>
              <a:t>Myr</a:t>
            </a:r>
            <a:endParaRPr lang="en-GB">
              <a:latin typeface="Josefin Sans" pitchFamily="2" charset="0"/>
            </a:endParaRPr>
          </a:p>
        </p:txBody>
      </p:sp>
      <p:pic>
        <p:nvPicPr>
          <p:cNvPr id="6" name="Content Placeholder 5" descr="Graphical user interface, application&#10;&#10;Description automatically generated">
            <a:extLst>
              <a:ext uri="{FF2B5EF4-FFF2-40B4-BE49-F238E27FC236}">
                <a16:creationId xmlns:a16="http://schemas.microsoft.com/office/drawing/2014/main" id="{5AFF1665-E2CE-3FC9-23FA-DD51A74AA7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149" t="35824" r="8272" b="33537"/>
          <a:stretch/>
        </p:blipFill>
        <p:spPr>
          <a:xfrm>
            <a:off x="696686" y="1944914"/>
            <a:ext cx="10657114" cy="3207657"/>
          </a:xfrm>
        </p:spPr>
      </p:pic>
      <p:sp>
        <p:nvSpPr>
          <p:cNvPr id="3" name="TextBox 2">
            <a:extLst>
              <a:ext uri="{FF2B5EF4-FFF2-40B4-BE49-F238E27FC236}">
                <a16:creationId xmlns:a16="http://schemas.microsoft.com/office/drawing/2014/main" id="{B8AFF2FA-6513-5032-9041-C9696C4E1D21}"/>
              </a:ext>
            </a:extLst>
          </p:cNvPr>
          <p:cNvSpPr txBox="1"/>
          <p:nvPr/>
        </p:nvSpPr>
        <p:spPr>
          <a:xfrm>
            <a:off x="696000" y="5491857"/>
            <a:ext cx="10979533"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Extension is restarted at 4mm yr-1 (slightly slower than in the Paleogene to simulate slower Neogene extension)</a:t>
            </a:r>
          </a:p>
          <a:p>
            <a:pPr marL="285750" indent="-285750">
              <a:buFont typeface="Arial" panose="020B0604020202020204" pitchFamily="34" charset="0"/>
              <a:buChar char="•"/>
            </a:pPr>
            <a:r>
              <a:rPr lang="en-GB" sz="1600" dirty="0">
                <a:latin typeface="Josefin Sans" pitchFamily="2" charset="0"/>
              </a:rPr>
              <a:t>Now most of the plastic strain is accumulated in the Western part of the lithosphere where the discrete mantle weak zone is the weakest part now which starts to reactivate</a:t>
            </a:r>
          </a:p>
        </p:txBody>
      </p:sp>
    </p:spTree>
    <p:extLst>
      <p:ext uri="{BB962C8B-B14F-4D97-AF65-F5344CB8AC3E}">
        <p14:creationId xmlns:p14="http://schemas.microsoft.com/office/powerpoint/2010/main" val="2370523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1E7D-776A-2657-5EAF-04E4650D05C4}"/>
              </a:ext>
            </a:extLst>
          </p:cNvPr>
          <p:cNvSpPr>
            <a:spLocks noGrp="1"/>
          </p:cNvSpPr>
          <p:nvPr>
            <p:ph type="title"/>
          </p:nvPr>
        </p:nvSpPr>
        <p:spPr/>
        <p:txBody>
          <a:bodyPr/>
          <a:lstStyle/>
          <a:p>
            <a:r>
              <a:rPr lang="en-GB">
                <a:latin typeface="Josefin Sans" pitchFamily="2" charset="0"/>
              </a:rPr>
              <a:t>45 </a:t>
            </a:r>
            <a:r>
              <a:rPr lang="en-GB" dirty="0" err="1">
                <a:latin typeface="Josefin Sans" pitchFamily="2" charset="0"/>
              </a:rPr>
              <a:t>Myr</a:t>
            </a:r>
            <a:endParaRPr lang="en-GB">
              <a:latin typeface="Josefin Sans" pitchFamily="2" charset="0"/>
            </a:endParaRPr>
          </a:p>
        </p:txBody>
      </p:sp>
      <p:pic>
        <p:nvPicPr>
          <p:cNvPr id="6" name="Content Placeholder 5" descr="Graphical user interface, application&#10;&#10;Description automatically generated">
            <a:extLst>
              <a:ext uri="{FF2B5EF4-FFF2-40B4-BE49-F238E27FC236}">
                <a16:creationId xmlns:a16="http://schemas.microsoft.com/office/drawing/2014/main" id="{B00E848D-AA2B-3ADC-1009-DB9B8F8420A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457" t="36240" r="7379" b="30348"/>
          <a:stretch/>
        </p:blipFill>
        <p:spPr>
          <a:xfrm>
            <a:off x="609600" y="1988457"/>
            <a:ext cx="10856686" cy="3497943"/>
          </a:xfrm>
        </p:spPr>
      </p:pic>
      <p:sp>
        <p:nvSpPr>
          <p:cNvPr id="3" name="TextBox 2">
            <a:extLst>
              <a:ext uri="{FF2B5EF4-FFF2-40B4-BE49-F238E27FC236}">
                <a16:creationId xmlns:a16="http://schemas.microsoft.com/office/drawing/2014/main" id="{62924DCD-C930-14E3-4EFA-B57CF0D2B8AE}"/>
              </a:ext>
            </a:extLst>
          </p:cNvPr>
          <p:cNvSpPr txBox="1"/>
          <p:nvPr/>
        </p:nvSpPr>
        <p:spPr>
          <a:xfrm>
            <a:off x="696000" y="5491857"/>
            <a:ext cx="10979533" cy="338554"/>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A narrow rift establishes in the Western part…</a:t>
            </a:r>
          </a:p>
        </p:txBody>
      </p:sp>
    </p:spTree>
    <p:extLst>
      <p:ext uri="{BB962C8B-B14F-4D97-AF65-F5344CB8AC3E}">
        <p14:creationId xmlns:p14="http://schemas.microsoft.com/office/powerpoint/2010/main" val="1516711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FD6B0-F142-659C-B0E0-ABB2E180B788}"/>
              </a:ext>
            </a:extLst>
          </p:cNvPr>
          <p:cNvSpPr>
            <a:spLocks noGrp="1"/>
          </p:cNvSpPr>
          <p:nvPr>
            <p:ph type="title"/>
          </p:nvPr>
        </p:nvSpPr>
        <p:spPr/>
        <p:txBody>
          <a:bodyPr/>
          <a:lstStyle/>
          <a:p>
            <a:r>
              <a:rPr lang="en-GB">
                <a:latin typeface="Josefin Sans" pitchFamily="2" charset="0"/>
              </a:rPr>
              <a:t>52 </a:t>
            </a:r>
            <a:r>
              <a:rPr lang="en-GB" dirty="0" err="1">
                <a:latin typeface="Josefin Sans" pitchFamily="2" charset="0"/>
              </a:rPr>
              <a:t>Myr</a:t>
            </a:r>
            <a:endParaRPr lang="en-GB">
              <a:latin typeface="Josefin Sans" pitchFamily="2" charset="0"/>
            </a:endParaRPr>
          </a:p>
        </p:txBody>
      </p:sp>
      <p:pic>
        <p:nvPicPr>
          <p:cNvPr id="6" name="Content Placeholder 5" descr="Graphical user interface, application&#10;&#10;Description automatically generated">
            <a:extLst>
              <a:ext uri="{FF2B5EF4-FFF2-40B4-BE49-F238E27FC236}">
                <a16:creationId xmlns:a16="http://schemas.microsoft.com/office/drawing/2014/main" id="{41E004BE-1FED-223F-A856-1562A411011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272" t="35270" r="6227" b="30903"/>
          <a:stretch/>
        </p:blipFill>
        <p:spPr>
          <a:xfrm>
            <a:off x="838200" y="1886857"/>
            <a:ext cx="10773229" cy="3541486"/>
          </a:xfrm>
        </p:spPr>
      </p:pic>
    </p:spTree>
    <p:extLst>
      <p:ext uri="{BB962C8B-B14F-4D97-AF65-F5344CB8AC3E}">
        <p14:creationId xmlns:p14="http://schemas.microsoft.com/office/powerpoint/2010/main" val="3721764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28223-1CD6-F780-FA0C-6F2CF1649227}"/>
              </a:ext>
            </a:extLst>
          </p:cNvPr>
          <p:cNvSpPr>
            <a:spLocks noGrp="1"/>
          </p:cNvSpPr>
          <p:nvPr>
            <p:ph type="title"/>
          </p:nvPr>
        </p:nvSpPr>
        <p:spPr/>
        <p:txBody>
          <a:bodyPr/>
          <a:lstStyle/>
          <a:p>
            <a:r>
              <a:rPr lang="en-GB">
                <a:latin typeface="Josefin Sans" pitchFamily="2" charset="0"/>
              </a:rPr>
              <a:t>10 </a:t>
            </a:r>
            <a:r>
              <a:rPr lang="en-GB" dirty="0" err="1">
                <a:latin typeface="Josefin Sans" pitchFamily="2" charset="0"/>
              </a:rPr>
              <a:t>Myr</a:t>
            </a:r>
            <a:r>
              <a:rPr lang="en-GB">
                <a:latin typeface="Josefin Sans" pitchFamily="2" charset="0"/>
              </a:rPr>
              <a:t> - </a:t>
            </a:r>
            <a:r>
              <a:rPr lang="en-GB" err="1">
                <a:latin typeface="Josefin Sans" pitchFamily="2" charset="0"/>
              </a:rPr>
              <a:t>Strainrate</a:t>
            </a:r>
            <a:endParaRPr lang="en-GB">
              <a:latin typeface="Josefin Sans" pitchFamily="2" charset="0"/>
            </a:endParaRPr>
          </a:p>
        </p:txBody>
      </p:sp>
      <p:pic>
        <p:nvPicPr>
          <p:cNvPr id="8" name="Picture 7" descr="Graphical user interface, application, Teams&#10;&#10;Description automatically generated">
            <a:extLst>
              <a:ext uri="{FF2B5EF4-FFF2-40B4-BE49-F238E27FC236}">
                <a16:creationId xmlns:a16="http://schemas.microsoft.com/office/drawing/2014/main" id="{B08E65B0-D1C2-A360-ACDC-D75ADCA4F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138" y="0"/>
            <a:ext cx="8253724" cy="6858000"/>
          </a:xfrm>
          <a:prstGeom prst="rect">
            <a:avLst/>
          </a:prstGeom>
        </p:spPr>
      </p:pic>
      <p:pic>
        <p:nvPicPr>
          <p:cNvPr id="7" name="Content Placeholder 6" descr="A view of the earth from space&#10;&#10;Description automatically generated with low confidence">
            <a:extLst>
              <a:ext uri="{FF2B5EF4-FFF2-40B4-BE49-F238E27FC236}">
                <a16:creationId xmlns:a16="http://schemas.microsoft.com/office/drawing/2014/main" id="{7D3D2B18-380C-6971-AA4A-4D97A5BDB2F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7264" t="34716" r="7378" b="36586"/>
          <a:stretch/>
        </p:blipFill>
        <p:spPr>
          <a:xfrm>
            <a:off x="711200" y="1828800"/>
            <a:ext cx="10755086" cy="3004457"/>
          </a:xfrm>
        </p:spPr>
      </p:pic>
      <p:sp>
        <p:nvSpPr>
          <p:cNvPr id="3" name="TextBox 2">
            <a:extLst>
              <a:ext uri="{FF2B5EF4-FFF2-40B4-BE49-F238E27FC236}">
                <a16:creationId xmlns:a16="http://schemas.microsoft.com/office/drawing/2014/main" id="{5248E626-D083-1FCE-EFDA-17677D62443D}"/>
              </a:ext>
            </a:extLst>
          </p:cNvPr>
          <p:cNvSpPr txBox="1"/>
          <p:nvPr/>
        </p:nvSpPr>
        <p:spPr>
          <a:xfrm>
            <a:off x="696000" y="5491857"/>
            <a:ext cx="10979533"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In the strain rate the same pattern is observed. At the start of the extension period we observe very high strain rates in the East but rather low ones in the West</a:t>
            </a:r>
          </a:p>
        </p:txBody>
      </p:sp>
    </p:spTree>
    <p:extLst>
      <p:ext uri="{BB962C8B-B14F-4D97-AF65-F5344CB8AC3E}">
        <p14:creationId xmlns:p14="http://schemas.microsoft.com/office/powerpoint/2010/main" val="4293924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0837F9-CDA1-7B7C-9A51-CDB6501DC954}"/>
              </a:ext>
            </a:extLst>
          </p:cNvPr>
          <p:cNvSpPr txBox="1">
            <a:spLocks/>
          </p:cNvSpPr>
          <p:nvPr/>
        </p:nvSpPr>
        <p:spPr>
          <a:xfrm>
            <a:off x="828675" y="3651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latin typeface="Josefin Sans" pitchFamily="2" charset="0"/>
              </a:rPr>
              <a:t>40 </a:t>
            </a:r>
            <a:r>
              <a:rPr lang="en-GB" dirty="0" err="1">
                <a:latin typeface="Josefin Sans" pitchFamily="2" charset="0"/>
              </a:rPr>
              <a:t>Myr</a:t>
            </a:r>
            <a:r>
              <a:rPr lang="en-GB" dirty="0">
                <a:latin typeface="Josefin Sans" pitchFamily="2" charset="0"/>
              </a:rPr>
              <a:t> - </a:t>
            </a:r>
            <a:r>
              <a:rPr lang="en-GB" dirty="0" err="1">
                <a:latin typeface="Josefin Sans" pitchFamily="2" charset="0"/>
              </a:rPr>
              <a:t>Strainrate</a:t>
            </a:r>
            <a:endParaRPr lang="en-GB" dirty="0">
              <a:latin typeface="Josefin Sans" pitchFamily="2" charset="0"/>
            </a:endParaRPr>
          </a:p>
        </p:txBody>
      </p:sp>
      <p:pic>
        <p:nvPicPr>
          <p:cNvPr id="8" name="Picture 7" descr="Graphical user interface, application, Teams&#10;&#10;Description automatically generated">
            <a:extLst>
              <a:ext uri="{FF2B5EF4-FFF2-40B4-BE49-F238E27FC236}">
                <a16:creationId xmlns:a16="http://schemas.microsoft.com/office/drawing/2014/main" id="{3323E00D-46B8-AB65-6A1C-644F32B6A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138" y="0"/>
            <a:ext cx="8253724" cy="6858000"/>
          </a:xfrm>
          <a:prstGeom prst="rect">
            <a:avLst/>
          </a:prstGeom>
        </p:spPr>
      </p:pic>
      <p:pic>
        <p:nvPicPr>
          <p:cNvPr id="5" name="Content Placeholder 4" descr="Graphical user interface&#10;&#10;Description automatically generated">
            <a:extLst>
              <a:ext uri="{FF2B5EF4-FFF2-40B4-BE49-F238E27FC236}">
                <a16:creationId xmlns:a16="http://schemas.microsoft.com/office/drawing/2014/main" id="{C8406FD3-8B96-DA53-EB50-EA722675E25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357" t="35444" r="8347" b="36656"/>
          <a:stretch/>
        </p:blipFill>
        <p:spPr>
          <a:xfrm>
            <a:off x="596900" y="1904999"/>
            <a:ext cx="10747375" cy="2921001"/>
          </a:xfrm>
        </p:spPr>
      </p:pic>
      <p:sp>
        <p:nvSpPr>
          <p:cNvPr id="2" name="TextBox 1">
            <a:extLst>
              <a:ext uri="{FF2B5EF4-FFF2-40B4-BE49-F238E27FC236}">
                <a16:creationId xmlns:a16="http://schemas.microsoft.com/office/drawing/2014/main" id="{808DEE85-51B0-1E43-830A-E41F228F45C6}"/>
              </a:ext>
            </a:extLst>
          </p:cNvPr>
          <p:cNvSpPr txBox="1"/>
          <p:nvPr/>
        </p:nvSpPr>
        <p:spPr>
          <a:xfrm>
            <a:off x="696000" y="5491857"/>
            <a:ext cx="10979533"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During the break in rifting the strain rate overall is rather low across the whole model but existing heterogeneities such as the earlier formed faults or the scar region show higher strain rates</a:t>
            </a:r>
          </a:p>
        </p:txBody>
      </p:sp>
    </p:spTree>
    <p:extLst>
      <p:ext uri="{BB962C8B-B14F-4D97-AF65-F5344CB8AC3E}">
        <p14:creationId xmlns:p14="http://schemas.microsoft.com/office/powerpoint/2010/main" val="2030372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1E7D-776A-2657-5EAF-04E4650D05C4}"/>
              </a:ext>
            </a:extLst>
          </p:cNvPr>
          <p:cNvSpPr>
            <a:spLocks noGrp="1"/>
          </p:cNvSpPr>
          <p:nvPr>
            <p:ph type="title"/>
          </p:nvPr>
        </p:nvSpPr>
        <p:spPr/>
        <p:txBody>
          <a:bodyPr/>
          <a:lstStyle/>
          <a:p>
            <a:r>
              <a:rPr lang="en-GB">
                <a:latin typeface="Josefin Sans" pitchFamily="2" charset="0"/>
              </a:rPr>
              <a:t>42 </a:t>
            </a:r>
            <a:r>
              <a:rPr lang="en-GB" dirty="0" err="1">
                <a:latin typeface="Josefin Sans" pitchFamily="2" charset="0"/>
              </a:rPr>
              <a:t>Myr</a:t>
            </a:r>
            <a:r>
              <a:rPr lang="en-GB">
                <a:latin typeface="Josefin Sans" pitchFamily="2" charset="0"/>
              </a:rPr>
              <a:t> - </a:t>
            </a:r>
            <a:r>
              <a:rPr lang="en-GB" err="1">
                <a:latin typeface="Josefin Sans" pitchFamily="2" charset="0"/>
              </a:rPr>
              <a:t>Strainrate</a:t>
            </a:r>
            <a:endParaRPr lang="en-GB">
              <a:latin typeface="Josefin Sans" pitchFamily="2" charset="0"/>
            </a:endParaRPr>
          </a:p>
        </p:txBody>
      </p:sp>
      <p:pic>
        <p:nvPicPr>
          <p:cNvPr id="6" name="Content Placeholder 5" descr="A picture containing text, display&#10;&#10;Description automatically generated">
            <a:extLst>
              <a:ext uri="{FF2B5EF4-FFF2-40B4-BE49-F238E27FC236}">
                <a16:creationId xmlns:a16="http://schemas.microsoft.com/office/drawing/2014/main" id="{E76C4AF8-50A1-D1F3-88E1-D996A3922EE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960" t="33396" r="6227" b="36448"/>
          <a:stretch/>
        </p:blipFill>
        <p:spPr>
          <a:xfrm>
            <a:off x="420914" y="1690688"/>
            <a:ext cx="11190515" cy="3157083"/>
          </a:xfrm>
        </p:spPr>
      </p:pic>
      <p:pic>
        <p:nvPicPr>
          <p:cNvPr id="8" name="Picture 7" descr="Graphical user interface, application, Teams&#10;&#10;Description automatically generated">
            <a:extLst>
              <a:ext uri="{FF2B5EF4-FFF2-40B4-BE49-F238E27FC236}">
                <a16:creationId xmlns:a16="http://schemas.microsoft.com/office/drawing/2014/main" id="{3988EA48-7F10-96E1-3854-77F9AE5BB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138" y="0"/>
            <a:ext cx="8253724" cy="6858000"/>
          </a:xfrm>
          <a:prstGeom prst="rect">
            <a:avLst/>
          </a:prstGeom>
        </p:spPr>
      </p:pic>
      <p:sp>
        <p:nvSpPr>
          <p:cNvPr id="3" name="TextBox 2">
            <a:extLst>
              <a:ext uri="{FF2B5EF4-FFF2-40B4-BE49-F238E27FC236}">
                <a16:creationId xmlns:a16="http://schemas.microsoft.com/office/drawing/2014/main" id="{D3B0A071-A02F-B3E1-0C33-ECA497A39FC6}"/>
              </a:ext>
            </a:extLst>
          </p:cNvPr>
          <p:cNvSpPr txBox="1"/>
          <p:nvPr/>
        </p:nvSpPr>
        <p:spPr>
          <a:xfrm>
            <a:off x="696000" y="5491857"/>
            <a:ext cx="10979533"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As the rifting is restarted the strain rate is now the highest in the western part above the lithospheric scar.</a:t>
            </a:r>
          </a:p>
          <a:p>
            <a:pPr marL="285750" indent="-285750">
              <a:buFont typeface="Arial" panose="020B0604020202020204" pitchFamily="34" charset="0"/>
              <a:buChar char="•"/>
            </a:pPr>
            <a:r>
              <a:rPr lang="en-GB" sz="1600" dirty="0" err="1">
                <a:latin typeface="Josefin Sans" pitchFamily="2" charset="0"/>
              </a:rPr>
              <a:t>Strainrate</a:t>
            </a:r>
            <a:r>
              <a:rPr lang="en-GB" sz="1600" dirty="0">
                <a:latin typeface="Josefin Sans" pitchFamily="2" charset="0"/>
              </a:rPr>
              <a:t> in the east is medium-high and mainly reactivates the earlier formed faults</a:t>
            </a:r>
          </a:p>
        </p:txBody>
      </p:sp>
    </p:spTree>
    <p:extLst>
      <p:ext uri="{BB962C8B-B14F-4D97-AF65-F5344CB8AC3E}">
        <p14:creationId xmlns:p14="http://schemas.microsoft.com/office/powerpoint/2010/main" val="2961475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1E7D-776A-2657-5EAF-04E4650D05C4}"/>
              </a:ext>
            </a:extLst>
          </p:cNvPr>
          <p:cNvSpPr>
            <a:spLocks noGrp="1"/>
          </p:cNvSpPr>
          <p:nvPr>
            <p:ph type="title"/>
          </p:nvPr>
        </p:nvSpPr>
        <p:spPr/>
        <p:txBody>
          <a:bodyPr/>
          <a:lstStyle/>
          <a:p>
            <a:r>
              <a:rPr lang="en-GB">
                <a:latin typeface="Josefin Sans" pitchFamily="2" charset="0"/>
              </a:rPr>
              <a:t>45 </a:t>
            </a:r>
            <a:r>
              <a:rPr lang="en-GB" dirty="0" err="1">
                <a:latin typeface="Josefin Sans" pitchFamily="2" charset="0"/>
              </a:rPr>
              <a:t>Myr</a:t>
            </a:r>
            <a:r>
              <a:rPr lang="en-GB">
                <a:latin typeface="Josefin Sans" pitchFamily="2" charset="0"/>
              </a:rPr>
              <a:t> – </a:t>
            </a:r>
            <a:r>
              <a:rPr lang="en-GB" err="1">
                <a:latin typeface="Josefin Sans" pitchFamily="2" charset="0"/>
              </a:rPr>
              <a:t>Strainrate</a:t>
            </a:r>
            <a:endParaRPr lang="en-GB">
              <a:latin typeface="Josefin Sans" pitchFamily="2" charset="0"/>
            </a:endParaRPr>
          </a:p>
        </p:txBody>
      </p:sp>
      <p:pic>
        <p:nvPicPr>
          <p:cNvPr id="7" name="Content Placeholder 6" descr="A screenshot of a video game&#10;&#10;Description automatically generated with low confidence">
            <a:extLst>
              <a:ext uri="{FF2B5EF4-FFF2-40B4-BE49-F238E27FC236}">
                <a16:creationId xmlns:a16="http://schemas.microsoft.com/office/drawing/2014/main" id="{A0866F58-B59F-AC18-0E11-C70BBCF6E7D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227" t="32358" r="8272" b="36587"/>
          <a:stretch/>
        </p:blipFill>
        <p:spPr>
          <a:xfrm>
            <a:off x="580570" y="1582057"/>
            <a:ext cx="10773229" cy="3251200"/>
          </a:xfrm>
        </p:spPr>
      </p:pic>
      <p:pic>
        <p:nvPicPr>
          <p:cNvPr id="8" name="Picture 7" descr="Graphical user interface, application, Teams&#10;&#10;Description automatically generated">
            <a:extLst>
              <a:ext uri="{FF2B5EF4-FFF2-40B4-BE49-F238E27FC236}">
                <a16:creationId xmlns:a16="http://schemas.microsoft.com/office/drawing/2014/main" id="{4D2DC660-9460-1724-8D9C-092759473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138" y="0"/>
            <a:ext cx="8253724" cy="6858000"/>
          </a:xfrm>
          <a:prstGeom prst="rect">
            <a:avLst/>
          </a:prstGeom>
        </p:spPr>
      </p:pic>
    </p:spTree>
    <p:extLst>
      <p:ext uri="{BB962C8B-B14F-4D97-AF65-F5344CB8AC3E}">
        <p14:creationId xmlns:p14="http://schemas.microsoft.com/office/powerpoint/2010/main" val="4159175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FD6B0-F142-659C-B0E0-ABB2E180B788}"/>
              </a:ext>
            </a:extLst>
          </p:cNvPr>
          <p:cNvSpPr>
            <a:spLocks noGrp="1"/>
          </p:cNvSpPr>
          <p:nvPr>
            <p:ph type="title"/>
          </p:nvPr>
        </p:nvSpPr>
        <p:spPr/>
        <p:txBody>
          <a:bodyPr/>
          <a:lstStyle/>
          <a:p>
            <a:r>
              <a:rPr lang="en-GB">
                <a:latin typeface="Josefin Sans" pitchFamily="2" charset="0"/>
              </a:rPr>
              <a:t>52 </a:t>
            </a:r>
            <a:r>
              <a:rPr lang="en-GB" dirty="0" err="1">
                <a:latin typeface="Josefin Sans" pitchFamily="2" charset="0"/>
              </a:rPr>
              <a:t>Myr</a:t>
            </a:r>
            <a:r>
              <a:rPr lang="en-GB">
                <a:latin typeface="Josefin Sans" pitchFamily="2" charset="0"/>
              </a:rPr>
              <a:t> - </a:t>
            </a:r>
            <a:r>
              <a:rPr lang="en-GB" err="1">
                <a:latin typeface="Josefin Sans" pitchFamily="2" charset="0"/>
              </a:rPr>
              <a:t>Strainrate</a:t>
            </a:r>
            <a:endParaRPr lang="en-GB">
              <a:latin typeface="Josefin Sans" pitchFamily="2" charset="0"/>
            </a:endParaRPr>
          </a:p>
        </p:txBody>
      </p:sp>
      <p:pic>
        <p:nvPicPr>
          <p:cNvPr id="6" name="Content Placeholder 5" descr="A picture containing graphical user interface&#10;&#10;Description automatically generated">
            <a:extLst>
              <a:ext uri="{FF2B5EF4-FFF2-40B4-BE49-F238E27FC236}">
                <a16:creationId xmlns:a16="http://schemas.microsoft.com/office/drawing/2014/main" id="{63D03015-7BF4-9377-D94C-1E1A4981856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2220" b="35755"/>
          <a:stretch/>
        </p:blipFill>
        <p:spPr>
          <a:xfrm>
            <a:off x="-204000" y="1567543"/>
            <a:ext cx="12600000" cy="3352800"/>
          </a:xfrm>
        </p:spPr>
      </p:pic>
      <p:pic>
        <p:nvPicPr>
          <p:cNvPr id="9" name="Picture 8" descr="Graphical user interface, application, Teams&#10;&#10;Description automatically generated">
            <a:extLst>
              <a:ext uri="{FF2B5EF4-FFF2-40B4-BE49-F238E27FC236}">
                <a16:creationId xmlns:a16="http://schemas.microsoft.com/office/drawing/2014/main" id="{E99DAEC1-AACF-B227-3341-73F6E3EF7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138" y="0"/>
            <a:ext cx="8253724" cy="6858000"/>
          </a:xfrm>
          <a:prstGeom prst="rect">
            <a:avLst/>
          </a:prstGeom>
        </p:spPr>
      </p:pic>
      <p:sp>
        <p:nvSpPr>
          <p:cNvPr id="3" name="TextBox 2">
            <a:extLst>
              <a:ext uri="{FF2B5EF4-FFF2-40B4-BE49-F238E27FC236}">
                <a16:creationId xmlns:a16="http://schemas.microsoft.com/office/drawing/2014/main" id="{F7F0B625-436F-35E4-D203-2B7399033B4E}"/>
              </a:ext>
            </a:extLst>
          </p:cNvPr>
          <p:cNvSpPr txBox="1"/>
          <p:nvPr/>
        </p:nvSpPr>
        <p:spPr>
          <a:xfrm>
            <a:off x="696000" y="5491857"/>
            <a:ext cx="10979533" cy="338554"/>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As model progresses the strain rate further localises on the faults and weakness in the West</a:t>
            </a:r>
          </a:p>
        </p:txBody>
      </p:sp>
    </p:spTree>
    <p:extLst>
      <p:ext uri="{BB962C8B-B14F-4D97-AF65-F5344CB8AC3E}">
        <p14:creationId xmlns:p14="http://schemas.microsoft.com/office/powerpoint/2010/main" val="2287913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Map&#10;&#10;Description automatically generated">
            <a:extLst>
              <a:ext uri="{FF2B5EF4-FFF2-40B4-BE49-F238E27FC236}">
                <a16:creationId xmlns:a16="http://schemas.microsoft.com/office/drawing/2014/main" id="{248EFD5F-C74A-C587-B656-013C7CC2DE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5717" y="365125"/>
            <a:ext cx="8646967" cy="6120000"/>
          </a:xfrm>
        </p:spPr>
      </p:pic>
      <p:sp>
        <p:nvSpPr>
          <p:cNvPr id="3" name="TextBox 2">
            <a:extLst>
              <a:ext uri="{FF2B5EF4-FFF2-40B4-BE49-F238E27FC236}">
                <a16:creationId xmlns:a16="http://schemas.microsoft.com/office/drawing/2014/main" id="{E5F96093-DC68-430B-84D8-505AD408C807}"/>
              </a:ext>
            </a:extLst>
          </p:cNvPr>
          <p:cNvSpPr txBox="1"/>
          <p:nvPr/>
        </p:nvSpPr>
        <p:spPr>
          <a:xfrm>
            <a:off x="177332" y="670525"/>
            <a:ext cx="3000652" cy="5509200"/>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Topography of North China</a:t>
            </a:r>
          </a:p>
          <a:p>
            <a:pPr marL="742950" lvl="1" indent="-285750">
              <a:buFont typeface="Arial" panose="020B0604020202020204" pitchFamily="34" charset="0"/>
              <a:buChar char="•"/>
            </a:pPr>
            <a:r>
              <a:rPr lang="en-GB" sz="1600" dirty="0">
                <a:latin typeface="Josefin Sans" pitchFamily="2" charset="0"/>
              </a:rPr>
              <a:t>Broad low elevation and relief area in the East “North China Plain” </a:t>
            </a:r>
          </a:p>
          <a:p>
            <a:pPr marL="742950" lvl="1" indent="-285750">
              <a:buFont typeface="Arial" panose="020B0604020202020204" pitchFamily="34" charset="0"/>
              <a:buChar char="•"/>
            </a:pPr>
            <a:r>
              <a:rPr lang="en-GB" sz="1600" dirty="0">
                <a:latin typeface="Josefin Sans" pitchFamily="2" charset="0"/>
              </a:rPr>
              <a:t>To the West high plateau like area of high elevation and low relief – the Ordos</a:t>
            </a:r>
          </a:p>
          <a:p>
            <a:pPr marL="742950" lvl="1" indent="-285750">
              <a:buFont typeface="Arial" panose="020B0604020202020204" pitchFamily="34" charset="0"/>
              <a:buChar char="•"/>
            </a:pPr>
            <a:r>
              <a:rPr lang="en-GB" sz="1600" dirty="0">
                <a:latin typeface="Josefin Sans" pitchFamily="2" charset="0"/>
              </a:rPr>
              <a:t>Surrounding the Ordos are a series of mountainous areas which high relief is produced by a series of rift faults in the Miocene (and possibly contractional Mesozoic orogens): Shanxi, </a:t>
            </a:r>
            <a:r>
              <a:rPr lang="en-GB" sz="1600" dirty="0" err="1">
                <a:latin typeface="Josefin Sans" pitchFamily="2" charset="0"/>
              </a:rPr>
              <a:t>Weihe</a:t>
            </a:r>
            <a:r>
              <a:rPr lang="en-GB" sz="1600" dirty="0">
                <a:latin typeface="Josefin Sans" pitchFamily="2" charset="0"/>
              </a:rPr>
              <a:t> and </a:t>
            </a:r>
            <a:r>
              <a:rPr lang="en-GB" sz="1600" dirty="0" err="1">
                <a:latin typeface="Josefin Sans" pitchFamily="2" charset="0"/>
              </a:rPr>
              <a:t>Hetao</a:t>
            </a:r>
            <a:r>
              <a:rPr lang="en-GB" sz="1600" dirty="0">
                <a:latin typeface="Josefin Sans" pitchFamily="2" charset="0"/>
              </a:rPr>
              <a:t> </a:t>
            </a:r>
          </a:p>
          <a:p>
            <a:pPr marL="742950" lvl="1" indent="-285750">
              <a:buFont typeface="Arial" panose="020B0604020202020204" pitchFamily="34" charset="0"/>
              <a:buChar char="•"/>
            </a:pPr>
            <a:endParaRPr lang="en-GB" sz="1600" dirty="0">
              <a:latin typeface="Josefin Sans" pitchFamily="2" charset="0"/>
            </a:endParaRPr>
          </a:p>
        </p:txBody>
      </p:sp>
    </p:spTree>
    <p:extLst>
      <p:ext uri="{BB962C8B-B14F-4D97-AF65-F5344CB8AC3E}">
        <p14:creationId xmlns:p14="http://schemas.microsoft.com/office/powerpoint/2010/main" val="2587749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BD51-C056-9677-548A-8CCD7D21B644}"/>
              </a:ext>
            </a:extLst>
          </p:cNvPr>
          <p:cNvSpPr>
            <a:spLocks noGrp="1"/>
          </p:cNvSpPr>
          <p:nvPr>
            <p:ph type="title"/>
          </p:nvPr>
        </p:nvSpPr>
        <p:spPr/>
        <p:txBody>
          <a:bodyPr/>
          <a:lstStyle/>
          <a:p>
            <a:endParaRPr lang="en-GB"/>
          </a:p>
        </p:txBody>
      </p:sp>
      <p:pic>
        <p:nvPicPr>
          <p:cNvPr id="5" name="Content Placeholder 4" descr="A picture containing table&#10;&#10;Description automatically generated">
            <a:extLst>
              <a:ext uri="{FF2B5EF4-FFF2-40B4-BE49-F238E27FC236}">
                <a16:creationId xmlns:a16="http://schemas.microsoft.com/office/drawing/2014/main" id="{067A25E4-F570-0C3A-DDC0-80C4DDA446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000" y="0"/>
            <a:ext cx="12600000" cy="8261063"/>
          </a:xfrm>
        </p:spPr>
      </p:pic>
      <p:sp>
        <p:nvSpPr>
          <p:cNvPr id="3" name="TextBox 2">
            <a:extLst>
              <a:ext uri="{FF2B5EF4-FFF2-40B4-BE49-F238E27FC236}">
                <a16:creationId xmlns:a16="http://schemas.microsoft.com/office/drawing/2014/main" id="{20399334-C454-DFD0-54C5-0C405E0E0F21}"/>
              </a:ext>
            </a:extLst>
          </p:cNvPr>
          <p:cNvSpPr txBox="1"/>
          <p:nvPr/>
        </p:nvSpPr>
        <p:spPr>
          <a:xfrm>
            <a:off x="9618133" y="712156"/>
            <a:ext cx="2319868" cy="5016758"/>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Different parameters were chosen for multiple models to show how robust the model is</a:t>
            </a:r>
          </a:p>
          <a:p>
            <a:pPr marL="285750" indent="-285750">
              <a:buFont typeface="Arial" panose="020B0604020202020204" pitchFamily="34" charset="0"/>
              <a:buChar char="•"/>
            </a:pPr>
            <a:r>
              <a:rPr lang="en-GB" sz="1600" dirty="0">
                <a:latin typeface="Josefin Sans" pitchFamily="2" charset="0"/>
              </a:rPr>
              <a:t>The two most important ones were how weak the lithospheric weakness* is (What is its angle of internal friction) and the relative thickness of Eastern to Western lithosphere (at 1.0 they are the same thickness, at 0.5 the Eastern lithosphere is 90km thick)</a:t>
            </a:r>
          </a:p>
        </p:txBody>
      </p:sp>
      <p:sp>
        <p:nvSpPr>
          <p:cNvPr id="4" name="TextBox 3">
            <a:extLst>
              <a:ext uri="{FF2B5EF4-FFF2-40B4-BE49-F238E27FC236}">
                <a16:creationId xmlns:a16="http://schemas.microsoft.com/office/drawing/2014/main" id="{7EE1A133-1476-17BE-BF3C-B85DFA547F69}"/>
              </a:ext>
            </a:extLst>
          </p:cNvPr>
          <p:cNvSpPr txBox="1"/>
          <p:nvPr/>
        </p:nvSpPr>
        <p:spPr>
          <a:xfrm>
            <a:off x="127000" y="6581001"/>
            <a:ext cx="11938000" cy="276999"/>
          </a:xfrm>
          <a:prstGeom prst="rect">
            <a:avLst/>
          </a:prstGeom>
          <a:noFill/>
        </p:spPr>
        <p:txBody>
          <a:bodyPr wrap="square" rtlCol="0">
            <a:spAutoFit/>
          </a:bodyPr>
          <a:lstStyle/>
          <a:p>
            <a:r>
              <a:rPr lang="en-GB" sz="1200" i="1" dirty="0">
                <a:latin typeface="Josefin Sans" pitchFamily="2" charset="0"/>
              </a:rPr>
              <a:t>*crustal weakness was found to be less important than the lithospheric one as models worked without a crustal one</a:t>
            </a:r>
          </a:p>
        </p:txBody>
      </p:sp>
    </p:spTree>
    <p:extLst>
      <p:ext uri="{BB962C8B-B14F-4D97-AF65-F5344CB8AC3E}">
        <p14:creationId xmlns:p14="http://schemas.microsoft.com/office/powerpoint/2010/main" val="3357731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81BCA-FA55-A10A-38CF-FEAFA804F585}"/>
              </a:ext>
            </a:extLst>
          </p:cNvPr>
          <p:cNvSpPr>
            <a:spLocks noGrp="1"/>
          </p:cNvSpPr>
          <p:nvPr>
            <p:ph type="title"/>
          </p:nvPr>
        </p:nvSpPr>
        <p:spPr/>
        <p:txBody>
          <a:bodyPr/>
          <a:lstStyle/>
          <a:p>
            <a:endParaRPr lang="en-GB"/>
          </a:p>
        </p:txBody>
      </p:sp>
      <p:pic>
        <p:nvPicPr>
          <p:cNvPr id="9" name="Content Placeholder 8" descr="A picture containing graphical user interface&#10;&#10;Description automatically generated">
            <a:extLst>
              <a:ext uri="{FF2B5EF4-FFF2-40B4-BE49-F238E27FC236}">
                <a16:creationId xmlns:a16="http://schemas.microsoft.com/office/drawing/2014/main" id="{14DA7B6A-B938-65A3-9345-2B65B23371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000" y="0"/>
            <a:ext cx="12600000" cy="8261063"/>
          </a:xfrm>
        </p:spPr>
      </p:pic>
      <p:sp>
        <p:nvSpPr>
          <p:cNvPr id="3" name="TextBox 2">
            <a:extLst>
              <a:ext uri="{FF2B5EF4-FFF2-40B4-BE49-F238E27FC236}">
                <a16:creationId xmlns:a16="http://schemas.microsoft.com/office/drawing/2014/main" id="{C54B96EE-BADB-2FE3-B458-20B7EA17EFCF}"/>
              </a:ext>
            </a:extLst>
          </p:cNvPr>
          <p:cNvSpPr txBox="1"/>
          <p:nvPr/>
        </p:nvSpPr>
        <p:spPr>
          <a:xfrm>
            <a:off x="9746867" y="492022"/>
            <a:ext cx="2309666" cy="5509200"/>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Light grey runs are all runs that were conducted, coloured dots denote runs that “worked”</a:t>
            </a:r>
          </a:p>
          <a:p>
            <a:pPr marL="285750" indent="-285750">
              <a:buFont typeface="Arial" panose="020B0604020202020204" pitchFamily="34" charset="0"/>
              <a:buChar char="•"/>
            </a:pPr>
            <a:r>
              <a:rPr lang="en-GB" sz="1600" dirty="0">
                <a:latin typeface="Josefin Sans" pitchFamily="2" charset="0"/>
              </a:rPr>
              <a:t>Working being defined as: </a:t>
            </a:r>
          </a:p>
          <a:p>
            <a:pPr marL="742950" lvl="1" indent="-285750">
              <a:buFont typeface="Arial" panose="020B0604020202020204" pitchFamily="34" charset="0"/>
              <a:buChar char="•"/>
            </a:pPr>
            <a:r>
              <a:rPr lang="en-GB" sz="1600" dirty="0">
                <a:latin typeface="Josefin Sans" pitchFamily="2" charset="0"/>
              </a:rPr>
              <a:t>Wide rifting in the eastern part at the start with little strain in the Western one</a:t>
            </a:r>
          </a:p>
          <a:p>
            <a:pPr marL="742950" lvl="1" indent="-285750">
              <a:buFont typeface="Arial" panose="020B0604020202020204" pitchFamily="34" charset="0"/>
              <a:buChar char="•"/>
            </a:pPr>
            <a:r>
              <a:rPr lang="en-GB" sz="1600" dirty="0">
                <a:latin typeface="Josefin Sans" pitchFamily="2" charset="0"/>
              </a:rPr>
              <a:t>Narrow rift above the lithospheric </a:t>
            </a:r>
            <a:r>
              <a:rPr lang="en-GB" sz="1600" dirty="0" err="1">
                <a:latin typeface="Josefin Sans" pitchFamily="2" charset="0"/>
              </a:rPr>
              <a:t>weakzone</a:t>
            </a:r>
            <a:r>
              <a:rPr lang="en-GB" sz="1600" dirty="0">
                <a:latin typeface="Josefin Sans" pitchFamily="2" charset="0"/>
              </a:rPr>
              <a:t> after the break, minor strain accumulation in the East</a:t>
            </a:r>
          </a:p>
        </p:txBody>
      </p:sp>
    </p:spTree>
    <p:extLst>
      <p:ext uri="{BB962C8B-B14F-4D97-AF65-F5344CB8AC3E}">
        <p14:creationId xmlns:p14="http://schemas.microsoft.com/office/powerpoint/2010/main" val="520476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2645-9321-6C29-500F-E84CF3B73043}"/>
              </a:ext>
            </a:extLst>
          </p:cNvPr>
          <p:cNvSpPr>
            <a:spLocks noGrp="1"/>
          </p:cNvSpPr>
          <p:nvPr>
            <p:ph type="title"/>
          </p:nvPr>
        </p:nvSpPr>
        <p:spPr/>
        <p:txBody>
          <a:bodyPr/>
          <a:lstStyle/>
          <a:p>
            <a:endParaRPr lang="en-GB"/>
          </a:p>
        </p:txBody>
      </p:sp>
      <p:pic>
        <p:nvPicPr>
          <p:cNvPr id="5" name="Content Placeholder 4" descr="Chart&#10;&#10;Description automatically generated">
            <a:extLst>
              <a:ext uri="{FF2B5EF4-FFF2-40B4-BE49-F238E27FC236}">
                <a16:creationId xmlns:a16="http://schemas.microsoft.com/office/drawing/2014/main" id="{58350A83-0A37-AC96-8DBA-063E24D2FC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000" y="0"/>
            <a:ext cx="12600000" cy="8261063"/>
          </a:xfrm>
        </p:spPr>
      </p:pic>
      <p:sp>
        <p:nvSpPr>
          <p:cNvPr id="3" name="TextBox 2">
            <a:extLst>
              <a:ext uri="{FF2B5EF4-FFF2-40B4-BE49-F238E27FC236}">
                <a16:creationId xmlns:a16="http://schemas.microsoft.com/office/drawing/2014/main" id="{A4C37B09-5223-78B9-F25B-7C1761C55039}"/>
              </a:ext>
            </a:extLst>
          </p:cNvPr>
          <p:cNvSpPr txBox="1"/>
          <p:nvPr/>
        </p:nvSpPr>
        <p:spPr>
          <a:xfrm>
            <a:off x="9780734" y="1027906"/>
            <a:ext cx="2216534" cy="1323439"/>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Goldilocks zone of working runs under which conditions the migration occurs</a:t>
            </a:r>
          </a:p>
        </p:txBody>
      </p:sp>
    </p:spTree>
    <p:extLst>
      <p:ext uri="{BB962C8B-B14F-4D97-AF65-F5344CB8AC3E}">
        <p14:creationId xmlns:p14="http://schemas.microsoft.com/office/powerpoint/2010/main" val="1586595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62CD1-F185-16A0-6973-CA4394A8B9F1}"/>
              </a:ext>
            </a:extLst>
          </p:cNvPr>
          <p:cNvSpPr>
            <a:spLocks noGrp="1"/>
          </p:cNvSpPr>
          <p:nvPr>
            <p:ph type="title"/>
          </p:nvPr>
        </p:nvSpPr>
        <p:spPr/>
        <p:txBody>
          <a:bodyPr/>
          <a:lstStyle/>
          <a:p>
            <a:endParaRPr lang="en-GB"/>
          </a:p>
        </p:txBody>
      </p:sp>
      <p:pic>
        <p:nvPicPr>
          <p:cNvPr id="5" name="Content Placeholder 4" descr="Chart&#10;&#10;Description automatically generated">
            <a:extLst>
              <a:ext uri="{FF2B5EF4-FFF2-40B4-BE49-F238E27FC236}">
                <a16:creationId xmlns:a16="http://schemas.microsoft.com/office/drawing/2014/main" id="{51DCEED6-EEDF-53CB-F947-4EBFE66685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000" y="0"/>
            <a:ext cx="12600000" cy="8261063"/>
          </a:xfrm>
        </p:spPr>
      </p:pic>
      <p:sp>
        <p:nvSpPr>
          <p:cNvPr id="3" name="TextBox 2">
            <a:extLst>
              <a:ext uri="{FF2B5EF4-FFF2-40B4-BE49-F238E27FC236}">
                <a16:creationId xmlns:a16="http://schemas.microsoft.com/office/drawing/2014/main" id="{DFADF347-3978-D8B4-C0EE-AA014D3B905B}"/>
              </a:ext>
            </a:extLst>
          </p:cNvPr>
          <p:cNvSpPr txBox="1"/>
          <p:nvPr/>
        </p:nvSpPr>
        <p:spPr>
          <a:xfrm>
            <a:off x="9746867" y="492022"/>
            <a:ext cx="2216534" cy="2308324"/>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If there is no significant difference in lithospheric thickness at the start the </a:t>
            </a:r>
            <a:r>
              <a:rPr lang="en-GB" sz="1600" dirty="0" err="1">
                <a:latin typeface="Josefin Sans" pitchFamily="2" charset="0"/>
              </a:rPr>
              <a:t>weakzone</a:t>
            </a:r>
            <a:r>
              <a:rPr lang="en-GB" sz="1600" dirty="0">
                <a:latin typeface="Josefin Sans" pitchFamily="2" charset="0"/>
              </a:rPr>
              <a:t> will become the weakest part of the model…</a:t>
            </a:r>
          </a:p>
        </p:txBody>
      </p:sp>
    </p:spTree>
    <p:extLst>
      <p:ext uri="{BB962C8B-B14F-4D97-AF65-F5344CB8AC3E}">
        <p14:creationId xmlns:p14="http://schemas.microsoft.com/office/powerpoint/2010/main" val="221059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FE668-58ED-EC09-40C6-9BF5691E4C0F}"/>
              </a:ext>
            </a:extLst>
          </p:cNvPr>
          <p:cNvSpPr>
            <a:spLocks noGrp="1"/>
          </p:cNvSpPr>
          <p:nvPr>
            <p:ph type="title"/>
          </p:nvPr>
        </p:nvSpPr>
        <p:spPr/>
        <p:txBody>
          <a:bodyPr/>
          <a:lstStyle/>
          <a:p>
            <a:endParaRPr lang="en-GB"/>
          </a:p>
        </p:txBody>
      </p:sp>
      <p:pic>
        <p:nvPicPr>
          <p:cNvPr id="5" name="Content Placeholder 4" descr="Chart&#10;&#10;Description automatically generated">
            <a:extLst>
              <a:ext uri="{FF2B5EF4-FFF2-40B4-BE49-F238E27FC236}">
                <a16:creationId xmlns:a16="http://schemas.microsoft.com/office/drawing/2014/main" id="{587FD926-8974-F8BB-77FA-9E6CC02331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000" y="0"/>
            <a:ext cx="12600000" cy="8261063"/>
          </a:xfrm>
        </p:spPr>
      </p:pic>
      <p:sp>
        <p:nvSpPr>
          <p:cNvPr id="3" name="TextBox 2">
            <a:extLst>
              <a:ext uri="{FF2B5EF4-FFF2-40B4-BE49-F238E27FC236}">
                <a16:creationId xmlns:a16="http://schemas.microsoft.com/office/drawing/2014/main" id="{31B169E2-9B24-791D-71B5-C818720D09BE}"/>
              </a:ext>
            </a:extLst>
          </p:cNvPr>
          <p:cNvSpPr txBox="1"/>
          <p:nvPr/>
        </p:nvSpPr>
        <p:spPr>
          <a:xfrm>
            <a:off x="9746867" y="492022"/>
            <a:ext cx="2216534"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…and rifting will start in the west over the </a:t>
            </a:r>
            <a:r>
              <a:rPr lang="en-GB" sz="1600" dirty="0" err="1">
                <a:latin typeface="Josefin Sans" pitchFamily="2" charset="0"/>
              </a:rPr>
              <a:t>weakzone</a:t>
            </a:r>
            <a:r>
              <a:rPr lang="en-GB" sz="1600" dirty="0">
                <a:latin typeface="Josefin Sans" pitchFamily="2" charset="0"/>
              </a:rPr>
              <a:t>…</a:t>
            </a:r>
          </a:p>
        </p:txBody>
      </p:sp>
    </p:spTree>
    <p:extLst>
      <p:ext uri="{BB962C8B-B14F-4D97-AF65-F5344CB8AC3E}">
        <p14:creationId xmlns:p14="http://schemas.microsoft.com/office/powerpoint/2010/main" val="3030022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2F2C7-C880-310B-A94E-13520FE89F7C}"/>
              </a:ext>
            </a:extLst>
          </p:cNvPr>
          <p:cNvSpPr>
            <a:spLocks noGrp="1"/>
          </p:cNvSpPr>
          <p:nvPr>
            <p:ph type="title"/>
          </p:nvPr>
        </p:nvSpPr>
        <p:spPr/>
        <p:txBody>
          <a:bodyPr/>
          <a:lstStyle/>
          <a:p>
            <a:endParaRPr lang="en-GB"/>
          </a:p>
        </p:txBody>
      </p:sp>
      <p:pic>
        <p:nvPicPr>
          <p:cNvPr id="5" name="Content Placeholder 4" descr="Chart&#10;&#10;Description automatically generated">
            <a:extLst>
              <a:ext uri="{FF2B5EF4-FFF2-40B4-BE49-F238E27FC236}">
                <a16:creationId xmlns:a16="http://schemas.microsoft.com/office/drawing/2014/main" id="{4A36C49E-CD6B-C91C-CEFF-5319D018B5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000" y="0"/>
            <a:ext cx="12600000" cy="8261063"/>
          </a:xfrm>
        </p:spPr>
      </p:pic>
      <p:sp>
        <p:nvSpPr>
          <p:cNvPr id="3" name="TextBox 2">
            <a:extLst>
              <a:ext uri="{FF2B5EF4-FFF2-40B4-BE49-F238E27FC236}">
                <a16:creationId xmlns:a16="http://schemas.microsoft.com/office/drawing/2014/main" id="{A809871B-9EC1-C230-8044-325F861BDFC7}"/>
              </a:ext>
            </a:extLst>
          </p:cNvPr>
          <p:cNvSpPr txBox="1"/>
          <p:nvPr/>
        </p:nvSpPr>
        <p:spPr>
          <a:xfrm>
            <a:off x="9746866" y="492022"/>
            <a:ext cx="2292733"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…and continue in the west after the tectonic quiescence</a:t>
            </a:r>
          </a:p>
        </p:txBody>
      </p:sp>
    </p:spTree>
    <p:extLst>
      <p:ext uri="{BB962C8B-B14F-4D97-AF65-F5344CB8AC3E}">
        <p14:creationId xmlns:p14="http://schemas.microsoft.com/office/powerpoint/2010/main" val="813547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8185A-B390-8346-08C4-0B00BFE2CAC4}"/>
              </a:ext>
            </a:extLst>
          </p:cNvPr>
          <p:cNvSpPr>
            <a:spLocks noGrp="1"/>
          </p:cNvSpPr>
          <p:nvPr>
            <p:ph type="title"/>
          </p:nvPr>
        </p:nvSpPr>
        <p:spPr/>
        <p:txBody>
          <a:bodyPr/>
          <a:lstStyle/>
          <a:p>
            <a:endParaRPr lang="en-GB"/>
          </a:p>
        </p:txBody>
      </p:sp>
      <p:pic>
        <p:nvPicPr>
          <p:cNvPr id="5" name="Content Placeholder 4" descr="Graphical user interface&#10;&#10;Description automatically generated with low confidence">
            <a:extLst>
              <a:ext uri="{FF2B5EF4-FFF2-40B4-BE49-F238E27FC236}">
                <a16:creationId xmlns:a16="http://schemas.microsoft.com/office/drawing/2014/main" id="{6142B430-65C0-9991-A3E9-CEA16C12E5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000" y="0"/>
            <a:ext cx="12600000" cy="8261063"/>
          </a:xfrm>
        </p:spPr>
      </p:pic>
      <p:sp>
        <p:nvSpPr>
          <p:cNvPr id="3" name="TextBox 2">
            <a:extLst>
              <a:ext uri="{FF2B5EF4-FFF2-40B4-BE49-F238E27FC236}">
                <a16:creationId xmlns:a16="http://schemas.microsoft.com/office/drawing/2014/main" id="{F3F46C7A-4BBB-4136-441C-FA95F6D49DE9}"/>
              </a:ext>
            </a:extLst>
          </p:cNvPr>
          <p:cNvSpPr txBox="1"/>
          <p:nvPr/>
        </p:nvSpPr>
        <p:spPr>
          <a:xfrm>
            <a:off x="9746867" y="492022"/>
            <a:ext cx="2216534"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If the Eastern part of the model is too thin for a given angle of internal friction of the model…</a:t>
            </a:r>
          </a:p>
        </p:txBody>
      </p:sp>
    </p:spTree>
    <p:extLst>
      <p:ext uri="{BB962C8B-B14F-4D97-AF65-F5344CB8AC3E}">
        <p14:creationId xmlns:p14="http://schemas.microsoft.com/office/powerpoint/2010/main" val="58916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49882-1CD5-499B-FD05-015AF7FB1B1F}"/>
              </a:ext>
            </a:extLst>
          </p:cNvPr>
          <p:cNvSpPr>
            <a:spLocks noGrp="1"/>
          </p:cNvSpPr>
          <p:nvPr>
            <p:ph type="title"/>
          </p:nvPr>
        </p:nvSpPr>
        <p:spPr/>
        <p:txBody>
          <a:bodyPr/>
          <a:lstStyle/>
          <a:p>
            <a:endParaRPr lang="en-GB"/>
          </a:p>
        </p:txBody>
      </p:sp>
      <p:pic>
        <p:nvPicPr>
          <p:cNvPr id="5" name="Content Placeholder 4" descr="A picture containing graphical user interface&#10;&#10;Description automatically generated">
            <a:extLst>
              <a:ext uri="{FF2B5EF4-FFF2-40B4-BE49-F238E27FC236}">
                <a16:creationId xmlns:a16="http://schemas.microsoft.com/office/drawing/2014/main" id="{2AA109D1-3824-671E-0607-15A1BB9142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000" y="0"/>
            <a:ext cx="12600000" cy="8261063"/>
          </a:xfrm>
        </p:spPr>
      </p:pic>
      <p:sp>
        <p:nvSpPr>
          <p:cNvPr id="3" name="TextBox 2">
            <a:extLst>
              <a:ext uri="{FF2B5EF4-FFF2-40B4-BE49-F238E27FC236}">
                <a16:creationId xmlns:a16="http://schemas.microsoft.com/office/drawing/2014/main" id="{05FE3488-8DCD-D9DF-6D36-D38D17E982BF}"/>
              </a:ext>
            </a:extLst>
          </p:cNvPr>
          <p:cNvSpPr txBox="1"/>
          <p:nvPr/>
        </p:nvSpPr>
        <p:spPr>
          <a:xfrm>
            <a:off x="9746867" y="492022"/>
            <a:ext cx="2216534"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 the rifting will start in the East…</a:t>
            </a:r>
          </a:p>
        </p:txBody>
      </p:sp>
    </p:spTree>
    <p:extLst>
      <p:ext uri="{BB962C8B-B14F-4D97-AF65-F5344CB8AC3E}">
        <p14:creationId xmlns:p14="http://schemas.microsoft.com/office/powerpoint/2010/main" val="3969463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EC473-9296-7A83-FE5A-CED65EC818A5}"/>
              </a:ext>
            </a:extLst>
          </p:cNvPr>
          <p:cNvSpPr>
            <a:spLocks noGrp="1"/>
          </p:cNvSpPr>
          <p:nvPr>
            <p:ph type="title"/>
          </p:nvPr>
        </p:nvSpPr>
        <p:spPr/>
        <p:txBody>
          <a:bodyPr/>
          <a:lstStyle/>
          <a:p>
            <a:endParaRPr lang="en-GB"/>
          </a:p>
        </p:txBody>
      </p:sp>
      <p:pic>
        <p:nvPicPr>
          <p:cNvPr id="5" name="Content Placeholder 4" descr="A picture containing chart&#10;&#10;Description automatically generated">
            <a:extLst>
              <a:ext uri="{FF2B5EF4-FFF2-40B4-BE49-F238E27FC236}">
                <a16:creationId xmlns:a16="http://schemas.microsoft.com/office/drawing/2014/main" id="{DC57FC8A-5B39-27CD-F43C-625470E373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000" y="0"/>
            <a:ext cx="12600000" cy="8261063"/>
          </a:xfrm>
        </p:spPr>
      </p:pic>
      <p:sp>
        <p:nvSpPr>
          <p:cNvPr id="3" name="TextBox 2">
            <a:extLst>
              <a:ext uri="{FF2B5EF4-FFF2-40B4-BE49-F238E27FC236}">
                <a16:creationId xmlns:a16="http://schemas.microsoft.com/office/drawing/2014/main" id="{AF974B56-CD9D-9A02-CA1B-90A53140E424}"/>
              </a:ext>
            </a:extLst>
          </p:cNvPr>
          <p:cNvSpPr txBox="1"/>
          <p:nvPr/>
        </p:nvSpPr>
        <p:spPr>
          <a:xfrm>
            <a:off x="9746867" y="492022"/>
            <a:ext cx="2216534" cy="1815882"/>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…but will not migrate to the West after the quiescence as the lithosphere does not thicken and strength enough</a:t>
            </a:r>
          </a:p>
        </p:txBody>
      </p:sp>
    </p:spTree>
    <p:extLst>
      <p:ext uri="{BB962C8B-B14F-4D97-AF65-F5344CB8AC3E}">
        <p14:creationId xmlns:p14="http://schemas.microsoft.com/office/powerpoint/2010/main" val="3782947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35253E-3B2A-FD63-0DC6-F694B4A86AEB}"/>
              </a:ext>
            </a:extLst>
          </p:cNvPr>
          <p:cNvSpPr txBox="1">
            <a:spLocks noGrp="1" noRot="1" noMove="1" noResize="1" noEditPoints="1" noAdjustHandles="1" noChangeArrowheads="1" noChangeShapeType="1"/>
          </p:cNvSpPr>
          <p:nvPr/>
        </p:nvSpPr>
        <p:spPr>
          <a:xfrm>
            <a:off x="304800" y="219919"/>
            <a:ext cx="3185160" cy="1182161"/>
          </a:xfrm>
          <a:prstGeom prst="rect">
            <a:avLst/>
          </a:prstGeom>
          <a:solidFill>
            <a:schemeClr val="bg2">
              <a:lumMod val="75000"/>
            </a:schemeClr>
          </a:solidFill>
          <a:ln>
            <a:noFill/>
          </a:ln>
        </p:spPr>
        <p:txBody>
          <a:bodyPr wrap="square" rtlCol="0">
            <a:spAutoFit/>
          </a:bodyPr>
          <a:lstStyle/>
          <a:p>
            <a:endParaRPr lang="en-GB" dirty="0"/>
          </a:p>
        </p:txBody>
      </p:sp>
      <p:pic>
        <p:nvPicPr>
          <p:cNvPr id="9" name="Content Placeholder 8" descr="Arrow&#10;&#10;Description automatically generated with medium confidence">
            <a:extLst>
              <a:ext uri="{FF2B5EF4-FFF2-40B4-BE49-F238E27FC236}">
                <a16:creationId xmlns:a16="http://schemas.microsoft.com/office/drawing/2014/main" id="{8F6C675A-E421-201A-2233-A5569112FA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493047"/>
            <a:ext cx="11887200" cy="8499349"/>
          </a:xfrm>
        </p:spPr>
      </p:pic>
      <p:sp>
        <p:nvSpPr>
          <p:cNvPr id="2" name="Title 1">
            <a:extLst>
              <a:ext uri="{FF2B5EF4-FFF2-40B4-BE49-F238E27FC236}">
                <a16:creationId xmlns:a16="http://schemas.microsoft.com/office/drawing/2014/main" id="{122A4EEE-635E-3749-8283-65A5F0A89869}"/>
              </a:ext>
            </a:extLst>
          </p:cNvPr>
          <p:cNvSpPr>
            <a:spLocks noGrp="1"/>
          </p:cNvSpPr>
          <p:nvPr>
            <p:ph type="title"/>
          </p:nvPr>
        </p:nvSpPr>
        <p:spPr>
          <a:xfrm>
            <a:off x="3682274" y="219919"/>
            <a:ext cx="7363097" cy="1325563"/>
          </a:xfrm>
        </p:spPr>
        <p:txBody>
          <a:bodyPr>
            <a:normAutofit/>
          </a:bodyPr>
          <a:lstStyle/>
          <a:p>
            <a:r>
              <a:rPr lang="en-GB" sz="3600" dirty="0">
                <a:latin typeface="Josefin Sans" pitchFamily="2" charset="0"/>
              </a:rPr>
              <a:t>Lithosphere in the East is too thick</a:t>
            </a:r>
          </a:p>
        </p:txBody>
      </p:sp>
      <p:sp>
        <p:nvSpPr>
          <p:cNvPr id="7" name="TextBox 6">
            <a:extLst>
              <a:ext uri="{FF2B5EF4-FFF2-40B4-BE49-F238E27FC236}">
                <a16:creationId xmlns:a16="http://schemas.microsoft.com/office/drawing/2014/main" id="{63ED4F1C-6BC6-25ED-0617-BE09C6FF58C8}"/>
              </a:ext>
            </a:extLst>
          </p:cNvPr>
          <p:cNvSpPr txBox="1"/>
          <p:nvPr/>
        </p:nvSpPr>
        <p:spPr>
          <a:xfrm>
            <a:off x="1233577" y="2078966"/>
            <a:ext cx="9644332" cy="646331"/>
          </a:xfrm>
          <a:prstGeom prst="rect">
            <a:avLst/>
          </a:prstGeom>
          <a:noFill/>
        </p:spPr>
        <p:txBody>
          <a:bodyPr wrap="square" rtlCol="0">
            <a:spAutoFit/>
          </a:bodyPr>
          <a:lstStyle/>
          <a:p>
            <a:r>
              <a:rPr lang="en-GB" dirty="0">
                <a:latin typeface="Josefin Sans" pitchFamily="2" charset="0"/>
              </a:rPr>
              <a:t>Angle of internal friction of lithosphere weakness: 2</a:t>
            </a:r>
          </a:p>
          <a:p>
            <a:r>
              <a:rPr lang="en-GB" dirty="0">
                <a:latin typeface="Josefin Sans" pitchFamily="2" charset="0"/>
              </a:rPr>
              <a:t>Thickness of lithosphere in the east: 160km (~0.9)</a:t>
            </a:r>
          </a:p>
        </p:txBody>
      </p:sp>
    </p:spTree>
    <p:extLst>
      <p:ext uri="{BB962C8B-B14F-4D97-AF65-F5344CB8AC3E}">
        <p14:creationId xmlns:p14="http://schemas.microsoft.com/office/powerpoint/2010/main" val="3292479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ap&#10;&#10;Description automatically generated">
            <a:extLst>
              <a:ext uri="{FF2B5EF4-FFF2-40B4-BE49-F238E27FC236}">
                <a16:creationId xmlns:a16="http://schemas.microsoft.com/office/drawing/2014/main" id="{6ABAB0D6-3657-3CBF-2A03-8377E8A74A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960" y="369000"/>
            <a:ext cx="8646967" cy="6120000"/>
          </a:xfrm>
        </p:spPr>
      </p:pic>
      <p:sp>
        <p:nvSpPr>
          <p:cNvPr id="2" name="TextBox 1">
            <a:extLst>
              <a:ext uri="{FF2B5EF4-FFF2-40B4-BE49-F238E27FC236}">
                <a16:creationId xmlns:a16="http://schemas.microsoft.com/office/drawing/2014/main" id="{DAD1D337-9596-6309-4893-C68C788A80FE}"/>
              </a:ext>
            </a:extLst>
          </p:cNvPr>
          <p:cNvSpPr txBox="1"/>
          <p:nvPr/>
        </p:nvSpPr>
        <p:spPr>
          <a:xfrm>
            <a:off x="9055225" y="369000"/>
            <a:ext cx="3000652" cy="6247864"/>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Underlying North China is the North China Craton (NCC)</a:t>
            </a:r>
          </a:p>
          <a:p>
            <a:pPr marL="285750" indent="-285750">
              <a:buFont typeface="Arial" panose="020B0604020202020204" pitchFamily="34" charset="0"/>
              <a:buChar char="•"/>
            </a:pPr>
            <a:r>
              <a:rPr lang="en-GB" sz="1600" dirty="0">
                <a:latin typeface="Josefin Sans" pitchFamily="2" charset="0"/>
              </a:rPr>
              <a:t>NCC formed in the Paleoproterozoic (~1.8Ga ago) when the Eastern and Western blocks (</a:t>
            </a:r>
            <a:r>
              <a:rPr lang="en-GB" sz="1600" dirty="0" err="1">
                <a:latin typeface="Josefin Sans" pitchFamily="2" charset="0"/>
              </a:rPr>
              <a:t>cratonic</a:t>
            </a:r>
            <a:r>
              <a:rPr lang="en-GB" sz="1600" dirty="0">
                <a:latin typeface="Josefin Sans" pitchFamily="2" charset="0"/>
              </a:rPr>
              <a:t> nuclei) collided</a:t>
            </a:r>
          </a:p>
          <a:p>
            <a:pPr marL="285750" indent="-285750">
              <a:buFont typeface="Arial" panose="020B0604020202020204" pitchFamily="34" charset="0"/>
              <a:buChar char="•"/>
            </a:pPr>
            <a:r>
              <a:rPr lang="en-GB" sz="1600" dirty="0">
                <a:latin typeface="Josefin Sans" pitchFamily="2" charset="0"/>
              </a:rPr>
              <a:t>During the collision orogenic belts formed such as the Trans-North China Orogen (TNCO) which rocks are exposed to the surface at present</a:t>
            </a:r>
          </a:p>
          <a:p>
            <a:pPr marL="285750" indent="-285750">
              <a:buFont typeface="Arial" panose="020B0604020202020204" pitchFamily="34" charset="0"/>
              <a:buChar char="•"/>
            </a:pPr>
            <a:r>
              <a:rPr lang="en-GB" sz="1600" dirty="0">
                <a:latin typeface="Josefin Sans" pitchFamily="2" charset="0"/>
              </a:rPr>
              <a:t>These </a:t>
            </a:r>
            <a:r>
              <a:rPr lang="en-GB" sz="1600" dirty="0" err="1">
                <a:latin typeface="Josefin Sans" pitchFamily="2" charset="0"/>
              </a:rPr>
              <a:t>cratonic</a:t>
            </a:r>
            <a:r>
              <a:rPr lang="en-GB" sz="1600" dirty="0">
                <a:latin typeface="Josefin Sans" pitchFamily="2" charset="0"/>
              </a:rPr>
              <a:t> belts might have not only left an anisotropy in the crust but also in the upper mantle/lithosphere</a:t>
            </a:r>
          </a:p>
          <a:p>
            <a:pPr marL="285750" indent="-285750">
              <a:buFont typeface="Arial" panose="020B0604020202020204" pitchFamily="34" charset="0"/>
              <a:buChar char="•"/>
            </a:pPr>
            <a:r>
              <a:rPr lang="en-GB" sz="1600" dirty="0">
                <a:latin typeface="Josefin Sans" pitchFamily="2" charset="0"/>
              </a:rPr>
              <a:t>Present day rifts surrounding the Ordos are superimposed on these ancient orogenic belts (exploiting the lithospheric anisotropy?)</a:t>
            </a:r>
          </a:p>
        </p:txBody>
      </p:sp>
      <p:sp>
        <p:nvSpPr>
          <p:cNvPr id="4" name="TextBox 3">
            <a:extLst>
              <a:ext uri="{FF2B5EF4-FFF2-40B4-BE49-F238E27FC236}">
                <a16:creationId xmlns:a16="http://schemas.microsoft.com/office/drawing/2014/main" id="{B6FC8333-A8D2-45BA-9720-E6F0A20929F7}"/>
              </a:ext>
            </a:extLst>
          </p:cNvPr>
          <p:cNvSpPr txBox="1"/>
          <p:nvPr/>
        </p:nvSpPr>
        <p:spPr>
          <a:xfrm>
            <a:off x="6902385" y="5457803"/>
            <a:ext cx="1375794" cy="923330"/>
          </a:xfrm>
          <a:prstGeom prst="rect">
            <a:avLst/>
          </a:prstGeom>
          <a:noFill/>
        </p:spPr>
        <p:txBody>
          <a:bodyPr wrap="square" rtlCol="0">
            <a:spAutoFit/>
          </a:bodyPr>
          <a:lstStyle/>
          <a:p>
            <a:r>
              <a:rPr lang="en-GB" i="1" dirty="0">
                <a:latin typeface="Lato" panose="020F0502020204030203" pitchFamily="34" charset="0"/>
                <a:cs typeface="Lato" panose="020F0502020204030203" pitchFamily="34" charset="0"/>
              </a:rPr>
              <a:t>Modified from Zhao et al. 2005</a:t>
            </a:r>
          </a:p>
        </p:txBody>
      </p:sp>
    </p:spTree>
    <p:extLst>
      <p:ext uri="{BB962C8B-B14F-4D97-AF65-F5344CB8AC3E}">
        <p14:creationId xmlns:p14="http://schemas.microsoft.com/office/powerpoint/2010/main" val="2942026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35253E-3B2A-FD63-0DC6-F694B4A86AEB}"/>
              </a:ext>
            </a:extLst>
          </p:cNvPr>
          <p:cNvSpPr txBox="1">
            <a:spLocks noGrp="1" noRot="1" noMove="1" noResize="1" noEditPoints="1" noAdjustHandles="1" noChangeArrowheads="1" noChangeShapeType="1"/>
          </p:cNvSpPr>
          <p:nvPr/>
        </p:nvSpPr>
        <p:spPr>
          <a:xfrm>
            <a:off x="304800" y="219919"/>
            <a:ext cx="3185160" cy="1182161"/>
          </a:xfrm>
          <a:prstGeom prst="rect">
            <a:avLst/>
          </a:prstGeom>
          <a:solidFill>
            <a:schemeClr val="bg2">
              <a:lumMod val="75000"/>
            </a:schemeClr>
          </a:solidFill>
          <a:ln>
            <a:noFill/>
          </a:ln>
        </p:spPr>
        <p:txBody>
          <a:bodyPr wrap="square" rtlCol="0">
            <a:spAutoFit/>
          </a:bodyPr>
          <a:lstStyle/>
          <a:p>
            <a:endParaRPr lang="en-GB" dirty="0"/>
          </a:p>
        </p:txBody>
      </p:sp>
      <p:sp>
        <p:nvSpPr>
          <p:cNvPr id="2" name="Title 1">
            <a:extLst>
              <a:ext uri="{FF2B5EF4-FFF2-40B4-BE49-F238E27FC236}">
                <a16:creationId xmlns:a16="http://schemas.microsoft.com/office/drawing/2014/main" id="{122A4EEE-635E-3749-8283-65A5F0A89869}"/>
              </a:ext>
            </a:extLst>
          </p:cNvPr>
          <p:cNvSpPr>
            <a:spLocks noGrp="1"/>
          </p:cNvSpPr>
          <p:nvPr>
            <p:ph type="title"/>
          </p:nvPr>
        </p:nvSpPr>
        <p:spPr>
          <a:xfrm>
            <a:off x="3682274" y="219919"/>
            <a:ext cx="7363097" cy="1325563"/>
          </a:xfrm>
        </p:spPr>
        <p:txBody>
          <a:bodyPr>
            <a:normAutofit/>
          </a:bodyPr>
          <a:lstStyle/>
          <a:p>
            <a:r>
              <a:rPr lang="en-GB" sz="3600" dirty="0">
                <a:latin typeface="Josefin Sans" pitchFamily="2" charset="0"/>
              </a:rPr>
              <a:t>Lithosphere in the East is too thin</a:t>
            </a:r>
          </a:p>
        </p:txBody>
      </p:sp>
      <p:sp>
        <p:nvSpPr>
          <p:cNvPr id="7" name="TextBox 6">
            <a:extLst>
              <a:ext uri="{FF2B5EF4-FFF2-40B4-BE49-F238E27FC236}">
                <a16:creationId xmlns:a16="http://schemas.microsoft.com/office/drawing/2014/main" id="{63ED4F1C-6BC6-25ED-0617-BE09C6FF58C8}"/>
              </a:ext>
            </a:extLst>
          </p:cNvPr>
          <p:cNvSpPr txBox="1"/>
          <p:nvPr/>
        </p:nvSpPr>
        <p:spPr>
          <a:xfrm>
            <a:off x="1233577" y="2078966"/>
            <a:ext cx="9644332" cy="646331"/>
          </a:xfrm>
          <a:prstGeom prst="rect">
            <a:avLst/>
          </a:prstGeom>
          <a:noFill/>
        </p:spPr>
        <p:txBody>
          <a:bodyPr wrap="square" rtlCol="0">
            <a:spAutoFit/>
          </a:bodyPr>
          <a:lstStyle/>
          <a:p>
            <a:r>
              <a:rPr lang="en-GB" dirty="0">
                <a:latin typeface="Josefin Sans" pitchFamily="2" charset="0"/>
              </a:rPr>
              <a:t>Angle of internal friction of lithosphere weakness: 5</a:t>
            </a:r>
          </a:p>
          <a:p>
            <a:r>
              <a:rPr lang="en-GB" dirty="0">
                <a:latin typeface="Josefin Sans" pitchFamily="2" charset="0"/>
              </a:rPr>
              <a:t>Thickness of lithosphere in the east: 90km (0.5)</a:t>
            </a:r>
          </a:p>
        </p:txBody>
      </p:sp>
      <p:pic>
        <p:nvPicPr>
          <p:cNvPr id="9" name="Content Placeholder 8" descr="Graphical user interface, application&#10;&#10;Description automatically generated">
            <a:extLst>
              <a:ext uri="{FF2B5EF4-FFF2-40B4-BE49-F238E27FC236}">
                <a16:creationId xmlns:a16="http://schemas.microsoft.com/office/drawing/2014/main" id="{6350760C-69E1-6E9F-019A-2DEE30516C5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5124"/>
          <a:stretch/>
        </p:blipFill>
        <p:spPr>
          <a:xfrm>
            <a:off x="558252" y="446768"/>
            <a:ext cx="10319657" cy="5997575"/>
          </a:xfrm>
        </p:spPr>
      </p:pic>
    </p:spTree>
    <p:extLst>
      <p:ext uri="{BB962C8B-B14F-4D97-AF65-F5344CB8AC3E}">
        <p14:creationId xmlns:p14="http://schemas.microsoft.com/office/powerpoint/2010/main" val="933406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shape&#10;&#10;Description automatically generated">
            <a:extLst>
              <a:ext uri="{FF2B5EF4-FFF2-40B4-BE49-F238E27FC236}">
                <a16:creationId xmlns:a16="http://schemas.microsoft.com/office/drawing/2014/main" id="{04FE6D9F-5433-2F30-82B8-7277AC20C6C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822" b="15825"/>
          <a:stretch/>
        </p:blipFill>
        <p:spPr>
          <a:xfrm>
            <a:off x="2496000" y="-1"/>
            <a:ext cx="7200000" cy="6858001"/>
          </a:xfrm>
        </p:spPr>
      </p:pic>
      <p:sp>
        <p:nvSpPr>
          <p:cNvPr id="10" name="TextBox 9">
            <a:extLst>
              <a:ext uri="{FF2B5EF4-FFF2-40B4-BE49-F238E27FC236}">
                <a16:creationId xmlns:a16="http://schemas.microsoft.com/office/drawing/2014/main" id="{5D29167F-FE0D-433C-9C1A-09E71B7AC61B}"/>
              </a:ext>
            </a:extLst>
          </p:cNvPr>
          <p:cNvSpPr txBox="1"/>
          <p:nvPr/>
        </p:nvSpPr>
        <p:spPr>
          <a:xfrm>
            <a:off x="396330" y="749808"/>
            <a:ext cx="1700784" cy="646331"/>
          </a:xfrm>
          <a:prstGeom prst="rect">
            <a:avLst/>
          </a:prstGeom>
          <a:noFill/>
        </p:spPr>
        <p:txBody>
          <a:bodyPr wrap="square" rtlCol="0">
            <a:spAutoFit/>
          </a:bodyPr>
          <a:lstStyle/>
          <a:p>
            <a:r>
              <a:rPr lang="en-GB" dirty="0">
                <a:latin typeface="Josefin Sans" pitchFamily="2" charset="0"/>
                <a:cs typeface="Lato" panose="020F0502020204030203" pitchFamily="34" charset="0"/>
              </a:rPr>
              <a:t>Fast extension ~10mm yr-1</a:t>
            </a:r>
          </a:p>
        </p:txBody>
      </p:sp>
      <p:sp>
        <p:nvSpPr>
          <p:cNvPr id="11" name="TextBox 10">
            <a:extLst>
              <a:ext uri="{FF2B5EF4-FFF2-40B4-BE49-F238E27FC236}">
                <a16:creationId xmlns:a16="http://schemas.microsoft.com/office/drawing/2014/main" id="{5EC23486-B461-4165-83BB-A993216915A6}"/>
              </a:ext>
            </a:extLst>
          </p:cNvPr>
          <p:cNvSpPr txBox="1"/>
          <p:nvPr/>
        </p:nvSpPr>
        <p:spPr>
          <a:xfrm>
            <a:off x="9774846" y="682752"/>
            <a:ext cx="1700784" cy="923330"/>
          </a:xfrm>
          <a:prstGeom prst="rect">
            <a:avLst/>
          </a:prstGeom>
          <a:noFill/>
        </p:spPr>
        <p:txBody>
          <a:bodyPr wrap="square" rtlCol="0">
            <a:spAutoFit/>
          </a:bodyPr>
          <a:lstStyle/>
          <a:p>
            <a:r>
              <a:rPr lang="en-GB">
                <a:latin typeface="Josefin Sans" pitchFamily="2" charset="0"/>
                <a:cs typeface="Lato" panose="020F0502020204030203" pitchFamily="34" charset="0"/>
              </a:rPr>
              <a:t>Distributed Rifting in the Eastern Block</a:t>
            </a:r>
          </a:p>
        </p:txBody>
      </p:sp>
      <p:sp>
        <p:nvSpPr>
          <p:cNvPr id="12" name="TextBox 11">
            <a:extLst>
              <a:ext uri="{FF2B5EF4-FFF2-40B4-BE49-F238E27FC236}">
                <a16:creationId xmlns:a16="http://schemas.microsoft.com/office/drawing/2014/main" id="{FCAE3697-5F72-4D6D-B920-3986B3576B69}"/>
              </a:ext>
            </a:extLst>
          </p:cNvPr>
          <p:cNvSpPr txBox="1"/>
          <p:nvPr/>
        </p:nvSpPr>
        <p:spPr>
          <a:xfrm>
            <a:off x="2922942" y="2313646"/>
            <a:ext cx="2618322" cy="923330"/>
          </a:xfrm>
          <a:prstGeom prst="rect">
            <a:avLst/>
          </a:prstGeom>
          <a:noFill/>
        </p:spPr>
        <p:txBody>
          <a:bodyPr wrap="square" rtlCol="0">
            <a:spAutoFit/>
          </a:bodyPr>
          <a:lstStyle/>
          <a:p>
            <a:r>
              <a:rPr lang="en-GB">
                <a:latin typeface="Josefin Sans" pitchFamily="2" charset="0"/>
                <a:cs typeface="Lato" panose="020F0502020204030203" pitchFamily="34" charset="0"/>
              </a:rPr>
              <a:t>Little to no strain accommodated in the Western Block</a:t>
            </a:r>
          </a:p>
        </p:txBody>
      </p:sp>
    </p:spTree>
    <p:extLst>
      <p:ext uri="{BB962C8B-B14F-4D97-AF65-F5344CB8AC3E}">
        <p14:creationId xmlns:p14="http://schemas.microsoft.com/office/powerpoint/2010/main" val="2069843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hape&#10;&#10;Description automatically generated">
            <a:extLst>
              <a:ext uri="{FF2B5EF4-FFF2-40B4-BE49-F238E27FC236}">
                <a16:creationId xmlns:a16="http://schemas.microsoft.com/office/drawing/2014/main" id="{6B9CE972-6CFB-BFF7-7D36-205173F320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324" b="16324"/>
          <a:stretch/>
        </p:blipFill>
        <p:spPr>
          <a:xfrm>
            <a:off x="2496000" y="-1"/>
            <a:ext cx="7200000" cy="6858001"/>
          </a:xfrm>
        </p:spPr>
      </p:pic>
      <p:sp>
        <p:nvSpPr>
          <p:cNvPr id="10" name="TextBox 9">
            <a:extLst>
              <a:ext uri="{FF2B5EF4-FFF2-40B4-BE49-F238E27FC236}">
                <a16:creationId xmlns:a16="http://schemas.microsoft.com/office/drawing/2014/main" id="{CF50E33F-B842-44AC-A00E-0FC934FEAD53}"/>
              </a:ext>
            </a:extLst>
          </p:cNvPr>
          <p:cNvSpPr txBox="1"/>
          <p:nvPr/>
        </p:nvSpPr>
        <p:spPr>
          <a:xfrm>
            <a:off x="536030" y="2782669"/>
            <a:ext cx="2194470" cy="923330"/>
          </a:xfrm>
          <a:prstGeom prst="rect">
            <a:avLst/>
          </a:prstGeom>
          <a:noFill/>
        </p:spPr>
        <p:txBody>
          <a:bodyPr wrap="square" rtlCol="0">
            <a:spAutoFit/>
          </a:bodyPr>
          <a:lstStyle/>
          <a:p>
            <a:r>
              <a:rPr lang="en-GB">
                <a:latin typeface="Josefin Sans" pitchFamily="2" charset="0"/>
                <a:cs typeface="Lato" panose="020F0502020204030203" pitchFamily="34" charset="0"/>
              </a:rPr>
              <a:t>Pause in extension for ~30 million years</a:t>
            </a:r>
          </a:p>
        </p:txBody>
      </p:sp>
      <p:sp>
        <p:nvSpPr>
          <p:cNvPr id="12" name="TextBox 11">
            <a:extLst>
              <a:ext uri="{FF2B5EF4-FFF2-40B4-BE49-F238E27FC236}">
                <a16:creationId xmlns:a16="http://schemas.microsoft.com/office/drawing/2014/main" id="{E203C4C1-B303-43A9-9D0D-CCF3F7B488FD}"/>
              </a:ext>
            </a:extLst>
          </p:cNvPr>
          <p:cNvSpPr txBox="1"/>
          <p:nvPr/>
        </p:nvSpPr>
        <p:spPr>
          <a:xfrm>
            <a:off x="8943430" y="2505670"/>
            <a:ext cx="2194470" cy="646331"/>
          </a:xfrm>
          <a:prstGeom prst="rect">
            <a:avLst/>
          </a:prstGeom>
          <a:noFill/>
        </p:spPr>
        <p:txBody>
          <a:bodyPr wrap="square" rtlCol="0">
            <a:spAutoFit/>
          </a:bodyPr>
          <a:lstStyle/>
          <a:p>
            <a:r>
              <a:rPr lang="en-GB">
                <a:latin typeface="Josefin Sans" pitchFamily="2" charset="0"/>
                <a:cs typeface="Lato" panose="020F0502020204030203" pitchFamily="34" charset="0"/>
              </a:rPr>
              <a:t>Faults become largely inactive</a:t>
            </a:r>
          </a:p>
        </p:txBody>
      </p:sp>
      <p:sp>
        <p:nvSpPr>
          <p:cNvPr id="13" name="TextBox 12">
            <a:extLst>
              <a:ext uri="{FF2B5EF4-FFF2-40B4-BE49-F238E27FC236}">
                <a16:creationId xmlns:a16="http://schemas.microsoft.com/office/drawing/2014/main" id="{10C931E8-8E41-4CA2-B9BF-25B0C6D33188}"/>
              </a:ext>
            </a:extLst>
          </p:cNvPr>
          <p:cNvSpPr txBox="1"/>
          <p:nvPr/>
        </p:nvSpPr>
        <p:spPr>
          <a:xfrm>
            <a:off x="9248230" y="3429000"/>
            <a:ext cx="2194470" cy="923330"/>
          </a:xfrm>
          <a:prstGeom prst="rect">
            <a:avLst/>
          </a:prstGeom>
          <a:noFill/>
        </p:spPr>
        <p:txBody>
          <a:bodyPr wrap="square" rtlCol="0">
            <a:spAutoFit/>
          </a:bodyPr>
          <a:lstStyle/>
          <a:p>
            <a:r>
              <a:rPr lang="en-GB">
                <a:latin typeface="Josefin Sans" pitchFamily="2" charset="0"/>
                <a:cs typeface="Lato" panose="020F0502020204030203" pitchFamily="34" charset="0"/>
              </a:rPr>
              <a:t>Lithosphere starts to thicken and strengthen again</a:t>
            </a:r>
          </a:p>
        </p:txBody>
      </p:sp>
    </p:spTree>
    <p:extLst>
      <p:ext uri="{BB962C8B-B14F-4D97-AF65-F5344CB8AC3E}">
        <p14:creationId xmlns:p14="http://schemas.microsoft.com/office/powerpoint/2010/main" val="2808673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hape&#10;&#10;Description automatically generated">
            <a:extLst>
              <a:ext uri="{FF2B5EF4-FFF2-40B4-BE49-F238E27FC236}">
                <a16:creationId xmlns:a16="http://schemas.microsoft.com/office/drawing/2014/main" id="{00346864-7010-714F-4E1E-828646890F4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324" b="16324"/>
          <a:stretch/>
        </p:blipFill>
        <p:spPr>
          <a:xfrm>
            <a:off x="2496000" y="-1"/>
            <a:ext cx="7200000" cy="6858001"/>
          </a:xfrm>
        </p:spPr>
      </p:pic>
      <p:sp>
        <p:nvSpPr>
          <p:cNvPr id="10" name="TextBox 9">
            <a:extLst>
              <a:ext uri="{FF2B5EF4-FFF2-40B4-BE49-F238E27FC236}">
                <a16:creationId xmlns:a16="http://schemas.microsoft.com/office/drawing/2014/main" id="{9251278B-177E-4C93-9B8A-8D1C368ECB7D}"/>
              </a:ext>
            </a:extLst>
          </p:cNvPr>
          <p:cNvSpPr txBox="1"/>
          <p:nvPr/>
        </p:nvSpPr>
        <p:spPr>
          <a:xfrm>
            <a:off x="720988" y="4027268"/>
            <a:ext cx="2646326" cy="646331"/>
          </a:xfrm>
          <a:prstGeom prst="rect">
            <a:avLst/>
          </a:prstGeom>
          <a:noFill/>
        </p:spPr>
        <p:txBody>
          <a:bodyPr wrap="square" rtlCol="0">
            <a:spAutoFit/>
          </a:bodyPr>
          <a:lstStyle/>
          <a:p>
            <a:r>
              <a:rPr lang="en-GB" dirty="0">
                <a:latin typeface="Josefin Sans" pitchFamily="2" charset="0"/>
                <a:cs typeface="Lato" panose="020F0502020204030203" pitchFamily="34" charset="0"/>
              </a:rPr>
              <a:t>Renewed Extension but slower at 4mm yr-1</a:t>
            </a:r>
          </a:p>
        </p:txBody>
      </p:sp>
      <p:sp>
        <p:nvSpPr>
          <p:cNvPr id="11" name="TextBox 10">
            <a:extLst>
              <a:ext uri="{FF2B5EF4-FFF2-40B4-BE49-F238E27FC236}">
                <a16:creationId xmlns:a16="http://schemas.microsoft.com/office/drawing/2014/main" id="{DB922360-9A6E-4484-A6B9-F7939C5F97A5}"/>
              </a:ext>
            </a:extLst>
          </p:cNvPr>
          <p:cNvSpPr txBox="1"/>
          <p:nvPr/>
        </p:nvSpPr>
        <p:spPr>
          <a:xfrm>
            <a:off x="9632155" y="5165635"/>
            <a:ext cx="2194470" cy="923330"/>
          </a:xfrm>
          <a:prstGeom prst="rect">
            <a:avLst/>
          </a:prstGeom>
          <a:noFill/>
        </p:spPr>
        <p:txBody>
          <a:bodyPr wrap="square" rtlCol="0">
            <a:spAutoFit/>
          </a:bodyPr>
          <a:lstStyle/>
          <a:p>
            <a:r>
              <a:rPr lang="en-GB" dirty="0">
                <a:latin typeface="Josefin Sans" pitchFamily="2" charset="0"/>
                <a:cs typeface="Lato" panose="020F0502020204030203" pitchFamily="34" charset="0"/>
              </a:rPr>
              <a:t>Minor strain accommodated in the Eastern block</a:t>
            </a:r>
          </a:p>
        </p:txBody>
      </p:sp>
      <p:sp>
        <p:nvSpPr>
          <p:cNvPr id="13" name="TextBox 12">
            <a:extLst>
              <a:ext uri="{FF2B5EF4-FFF2-40B4-BE49-F238E27FC236}">
                <a16:creationId xmlns:a16="http://schemas.microsoft.com/office/drawing/2014/main" id="{BB6EF5D2-7E1F-41D2-98F7-BF4A54780E53}"/>
              </a:ext>
            </a:extLst>
          </p:cNvPr>
          <p:cNvSpPr txBox="1"/>
          <p:nvPr/>
        </p:nvSpPr>
        <p:spPr>
          <a:xfrm>
            <a:off x="208755" y="5628268"/>
            <a:ext cx="2474265" cy="923330"/>
          </a:xfrm>
          <a:prstGeom prst="rect">
            <a:avLst/>
          </a:prstGeom>
          <a:noFill/>
        </p:spPr>
        <p:txBody>
          <a:bodyPr wrap="square" rtlCol="0">
            <a:spAutoFit/>
          </a:bodyPr>
          <a:lstStyle/>
          <a:p>
            <a:r>
              <a:rPr lang="en-GB" dirty="0">
                <a:latin typeface="Josefin Sans" pitchFamily="2" charset="0"/>
                <a:cs typeface="Lato" panose="020F0502020204030203" pitchFamily="34" charset="0"/>
              </a:rPr>
              <a:t>Narrow localised rift forms above lithospheric weakness</a:t>
            </a:r>
          </a:p>
        </p:txBody>
      </p:sp>
    </p:spTree>
    <p:extLst>
      <p:ext uri="{BB962C8B-B14F-4D97-AF65-F5344CB8AC3E}">
        <p14:creationId xmlns:p14="http://schemas.microsoft.com/office/powerpoint/2010/main" val="1947951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iagram, map&#10;&#10;Description automatically generated">
            <a:extLst>
              <a:ext uri="{FF2B5EF4-FFF2-40B4-BE49-F238E27FC236}">
                <a16:creationId xmlns:a16="http://schemas.microsoft.com/office/drawing/2014/main" id="{7FE0D270-C6F7-CB4B-821E-67373A4E5BB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2003"/>
          <a:stretch/>
        </p:blipFill>
        <p:spPr>
          <a:xfrm>
            <a:off x="186060" y="0"/>
            <a:ext cx="10853415" cy="6753424"/>
          </a:xfrm>
        </p:spPr>
      </p:pic>
      <p:sp>
        <p:nvSpPr>
          <p:cNvPr id="8" name="Rectangle 7">
            <a:extLst>
              <a:ext uri="{FF2B5EF4-FFF2-40B4-BE49-F238E27FC236}">
                <a16:creationId xmlns:a16="http://schemas.microsoft.com/office/drawing/2014/main" id="{F66C7586-7F6C-0E04-F111-CB05C5EF8876}"/>
              </a:ext>
            </a:extLst>
          </p:cNvPr>
          <p:cNvSpPr/>
          <p:nvPr/>
        </p:nvSpPr>
        <p:spPr>
          <a:xfrm>
            <a:off x="5186040" y="5122207"/>
            <a:ext cx="6929760" cy="1631218"/>
          </a:xfrm>
          <a:prstGeom prst="rect">
            <a:avLst/>
          </a:prstGeom>
          <a:solidFill>
            <a:srgbClr val="68246D">
              <a:alpha val="61176"/>
            </a:srgbClr>
          </a:solidFill>
          <a:ln>
            <a:solidFill>
              <a:srgbClr val="682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8BA0DA9-C013-2BDD-7802-980C9D5E5C81}"/>
              </a:ext>
            </a:extLst>
          </p:cNvPr>
          <p:cNvSpPr>
            <a:spLocks noGrp="1"/>
          </p:cNvSpPr>
          <p:nvPr>
            <p:ph type="title"/>
          </p:nvPr>
        </p:nvSpPr>
        <p:spPr/>
        <p:txBody>
          <a:bodyPr/>
          <a:lstStyle/>
          <a:p>
            <a:r>
              <a:rPr lang="en-US" dirty="0">
                <a:latin typeface="Josefin Sans" pitchFamily="2" charset="0"/>
              </a:rPr>
              <a:t>East Asia - Tectonics</a:t>
            </a:r>
          </a:p>
        </p:txBody>
      </p:sp>
      <p:sp>
        <p:nvSpPr>
          <p:cNvPr id="3" name="TextBox 2">
            <a:extLst>
              <a:ext uri="{FF2B5EF4-FFF2-40B4-BE49-F238E27FC236}">
                <a16:creationId xmlns:a16="http://schemas.microsoft.com/office/drawing/2014/main" id="{B3A2EC9D-4CCB-7A2D-5ACB-B0888C38DF57}"/>
              </a:ext>
            </a:extLst>
          </p:cNvPr>
          <p:cNvSpPr txBox="1"/>
          <p:nvPr/>
        </p:nvSpPr>
        <p:spPr>
          <a:xfrm>
            <a:off x="10550168" y="104576"/>
            <a:ext cx="1657350" cy="923330"/>
          </a:xfrm>
          <a:prstGeom prst="rect">
            <a:avLst/>
          </a:prstGeom>
          <a:noFill/>
        </p:spPr>
        <p:txBody>
          <a:bodyPr wrap="square" rtlCol="0">
            <a:spAutoFit/>
          </a:bodyPr>
          <a:lstStyle/>
          <a:p>
            <a:r>
              <a:rPr lang="en-GB" i="1" dirty="0">
                <a:latin typeface="Lato" panose="020F0502020204030203" pitchFamily="34" charset="0"/>
              </a:rPr>
              <a:t>Modified from Ren et al. 2002</a:t>
            </a:r>
          </a:p>
          <a:p>
            <a:endParaRPr lang="en-GB" i="1" dirty="0">
              <a:latin typeface="Lato" panose="020F0502020204030203" pitchFamily="34" charset="0"/>
            </a:endParaRPr>
          </a:p>
        </p:txBody>
      </p:sp>
      <p:sp>
        <p:nvSpPr>
          <p:cNvPr id="4" name="TextBox 3">
            <a:extLst>
              <a:ext uri="{FF2B5EF4-FFF2-40B4-BE49-F238E27FC236}">
                <a16:creationId xmlns:a16="http://schemas.microsoft.com/office/drawing/2014/main" id="{60163D5A-E47E-B4D2-F69A-5B490C2BCBBC}"/>
              </a:ext>
            </a:extLst>
          </p:cNvPr>
          <p:cNvSpPr txBox="1"/>
          <p:nvPr/>
        </p:nvSpPr>
        <p:spPr>
          <a:xfrm>
            <a:off x="186060" y="5640715"/>
            <a:ext cx="3906157" cy="523220"/>
          </a:xfrm>
          <a:prstGeom prst="rect">
            <a:avLst/>
          </a:prstGeom>
          <a:noFill/>
        </p:spPr>
        <p:txBody>
          <a:bodyPr wrap="square" rtlCol="0">
            <a:spAutoFit/>
          </a:bodyPr>
          <a:lstStyle/>
          <a:p>
            <a:r>
              <a:rPr lang="en-GB" sz="1400" i="1" dirty="0">
                <a:latin typeface="Josefin Sans" pitchFamily="2" charset="0"/>
              </a:rPr>
              <a:t>Paleogene Rift (Bohai Basin) formed by rollback of the pacific plate</a:t>
            </a:r>
          </a:p>
        </p:txBody>
      </p:sp>
      <p:sp>
        <p:nvSpPr>
          <p:cNvPr id="5" name="TextBox 4">
            <a:extLst>
              <a:ext uri="{FF2B5EF4-FFF2-40B4-BE49-F238E27FC236}">
                <a16:creationId xmlns:a16="http://schemas.microsoft.com/office/drawing/2014/main" id="{DB1D6291-55C6-B8F7-C921-51C2CF596AA4}"/>
              </a:ext>
            </a:extLst>
          </p:cNvPr>
          <p:cNvSpPr txBox="1"/>
          <p:nvPr/>
        </p:nvSpPr>
        <p:spPr>
          <a:xfrm>
            <a:off x="9314072" y="4168099"/>
            <a:ext cx="2472192" cy="954107"/>
          </a:xfrm>
          <a:prstGeom prst="rect">
            <a:avLst/>
          </a:prstGeom>
          <a:noFill/>
        </p:spPr>
        <p:txBody>
          <a:bodyPr wrap="square" rtlCol="0">
            <a:spAutoFit/>
          </a:bodyPr>
          <a:lstStyle/>
          <a:p>
            <a:r>
              <a:rPr lang="en-GB" sz="1400" i="1" dirty="0">
                <a:latin typeface="Josefin Sans" pitchFamily="2" charset="0"/>
              </a:rPr>
              <a:t>Neogene Rifts (Shanxi, </a:t>
            </a:r>
            <a:r>
              <a:rPr lang="en-GB" sz="1400" i="1" dirty="0" err="1">
                <a:latin typeface="Josefin Sans" pitchFamily="2" charset="0"/>
              </a:rPr>
              <a:t>Weihe</a:t>
            </a:r>
            <a:r>
              <a:rPr lang="en-GB" sz="1400" i="1" dirty="0">
                <a:latin typeface="Josefin Sans" pitchFamily="2" charset="0"/>
              </a:rPr>
              <a:t>, </a:t>
            </a:r>
            <a:r>
              <a:rPr lang="en-GB" sz="1400" i="1" dirty="0" err="1">
                <a:latin typeface="Josefin Sans" pitchFamily="2" charset="0"/>
              </a:rPr>
              <a:t>Hetao</a:t>
            </a:r>
            <a:r>
              <a:rPr lang="en-GB" sz="1400" i="1" dirty="0">
                <a:latin typeface="Josefin Sans" pitchFamily="2" charset="0"/>
              </a:rPr>
              <a:t>) traditionally thought to be related to India-Asia collision</a:t>
            </a:r>
          </a:p>
        </p:txBody>
      </p:sp>
      <p:sp>
        <p:nvSpPr>
          <p:cNvPr id="6" name="TextBox 5">
            <a:extLst>
              <a:ext uri="{FF2B5EF4-FFF2-40B4-BE49-F238E27FC236}">
                <a16:creationId xmlns:a16="http://schemas.microsoft.com/office/drawing/2014/main" id="{99B25627-3345-A09D-B72F-AC7F3F54084C}"/>
              </a:ext>
            </a:extLst>
          </p:cNvPr>
          <p:cNvSpPr txBox="1"/>
          <p:nvPr/>
        </p:nvSpPr>
        <p:spPr>
          <a:xfrm>
            <a:off x="5240970" y="5183765"/>
            <a:ext cx="6819900" cy="1569660"/>
          </a:xfrm>
          <a:prstGeom prst="rect">
            <a:avLst/>
          </a:prstGeom>
          <a:noFill/>
        </p:spPr>
        <p:txBody>
          <a:bodyPr wrap="square" rtlCol="0">
            <a:spAutoFit/>
          </a:bodyPr>
          <a:lstStyle/>
          <a:p>
            <a:r>
              <a:rPr lang="en-GB" sz="1600" dirty="0">
                <a:solidFill>
                  <a:schemeClr val="bg1"/>
                </a:solidFill>
                <a:latin typeface="Josefin Sans" pitchFamily="2" charset="0"/>
              </a:rPr>
              <a:t>Open questions: </a:t>
            </a:r>
          </a:p>
          <a:p>
            <a:pPr marL="285750" indent="-285750">
              <a:buFont typeface="Arial" panose="020B0604020202020204" pitchFamily="34" charset="0"/>
              <a:buChar char="•"/>
            </a:pPr>
            <a:r>
              <a:rPr lang="en-GB" sz="1600" dirty="0">
                <a:solidFill>
                  <a:schemeClr val="bg1"/>
                </a:solidFill>
                <a:latin typeface="Josefin Sans" pitchFamily="2" charset="0"/>
              </a:rPr>
              <a:t>Are far field effects of India-Asia collision significant enough to cause rifting in Neogene Rifting?</a:t>
            </a:r>
          </a:p>
          <a:p>
            <a:pPr marL="285750" indent="-285750">
              <a:buFont typeface="Arial" panose="020B0604020202020204" pitchFamily="34" charset="0"/>
              <a:buChar char="•"/>
            </a:pPr>
            <a:r>
              <a:rPr lang="en-GB" sz="1600" dirty="0">
                <a:solidFill>
                  <a:schemeClr val="bg1"/>
                </a:solidFill>
                <a:latin typeface="Josefin Sans" pitchFamily="2" charset="0"/>
              </a:rPr>
              <a:t>Are two different drivers needed to explain the rifting migration in N China or can the same behaviour be replicated with a single driver (Pacific)?</a:t>
            </a:r>
          </a:p>
        </p:txBody>
      </p:sp>
    </p:spTree>
    <p:extLst>
      <p:ext uri="{BB962C8B-B14F-4D97-AF65-F5344CB8AC3E}">
        <p14:creationId xmlns:p14="http://schemas.microsoft.com/office/powerpoint/2010/main" val="3784627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F96C7-5441-47ED-A6DB-6B084A7EB09C}"/>
              </a:ext>
            </a:extLst>
          </p:cNvPr>
          <p:cNvSpPr>
            <a:spLocks noGrp="1"/>
          </p:cNvSpPr>
          <p:nvPr>
            <p:ph type="title"/>
          </p:nvPr>
        </p:nvSpPr>
        <p:spPr>
          <a:xfrm>
            <a:off x="486502" y="414776"/>
            <a:ext cx="10515600" cy="1325563"/>
          </a:xfrm>
        </p:spPr>
        <p:txBody>
          <a:bodyPr/>
          <a:lstStyle/>
          <a:p>
            <a:r>
              <a:rPr lang="en-GB" dirty="0">
                <a:latin typeface="Josefin Sans" pitchFamily="2" charset="0"/>
              </a:rPr>
              <a:t>Relevance to other rifts</a:t>
            </a:r>
          </a:p>
        </p:txBody>
      </p:sp>
      <p:sp>
        <p:nvSpPr>
          <p:cNvPr id="3" name="Content Placeholder 2">
            <a:extLst>
              <a:ext uri="{FF2B5EF4-FFF2-40B4-BE49-F238E27FC236}">
                <a16:creationId xmlns:a16="http://schemas.microsoft.com/office/drawing/2014/main" id="{74B77482-FB2B-4BF8-A348-914FE9B6FDCF}"/>
              </a:ext>
            </a:extLst>
          </p:cNvPr>
          <p:cNvSpPr>
            <a:spLocks noGrp="1"/>
          </p:cNvSpPr>
          <p:nvPr>
            <p:ph idx="1"/>
          </p:nvPr>
        </p:nvSpPr>
        <p:spPr>
          <a:xfrm>
            <a:off x="838200" y="1825625"/>
            <a:ext cx="5953125" cy="4351338"/>
          </a:xfrm>
        </p:spPr>
        <p:txBody>
          <a:bodyPr/>
          <a:lstStyle/>
          <a:p>
            <a:r>
              <a:rPr lang="en-GB" dirty="0">
                <a:latin typeface="Josefin Sans" pitchFamily="2" charset="0"/>
              </a:rPr>
              <a:t>North Atlantic Breakup</a:t>
            </a:r>
          </a:p>
          <a:p>
            <a:pPr lvl="1"/>
            <a:r>
              <a:rPr lang="en-GB" dirty="0">
                <a:latin typeface="Josefin Sans" pitchFamily="2" charset="0"/>
              </a:rPr>
              <a:t>First formation of broad rifted regions (Rockall/Hatton/…)</a:t>
            </a:r>
          </a:p>
          <a:p>
            <a:pPr lvl="1"/>
            <a:r>
              <a:rPr lang="en-GB" dirty="0">
                <a:latin typeface="Josefin Sans" pitchFamily="2" charset="0"/>
              </a:rPr>
              <a:t>Then breakup along possible lithospheric structure </a:t>
            </a:r>
            <a:r>
              <a:rPr lang="en-GB" dirty="0" err="1">
                <a:latin typeface="Josefin Sans" pitchFamily="2" charset="0"/>
              </a:rPr>
              <a:t>offaxis</a:t>
            </a:r>
            <a:r>
              <a:rPr lang="en-GB" dirty="0">
                <a:latin typeface="Josefin Sans" pitchFamily="2" charset="0"/>
              </a:rPr>
              <a:t> of previous rifts?</a:t>
            </a:r>
          </a:p>
          <a:p>
            <a:pPr marL="457200" lvl="1" indent="0">
              <a:buNone/>
            </a:pPr>
            <a:endParaRPr lang="en-GB" dirty="0">
              <a:latin typeface="Josefin Sans" pitchFamily="2" charset="0"/>
            </a:endParaRPr>
          </a:p>
          <a:p>
            <a:r>
              <a:rPr lang="en-GB" dirty="0">
                <a:latin typeface="Josefin Sans" pitchFamily="2" charset="0"/>
              </a:rPr>
              <a:t>Western Antarctic Rift System?</a:t>
            </a:r>
          </a:p>
          <a:p>
            <a:pPr marL="0" indent="0">
              <a:buNone/>
            </a:pPr>
            <a:endParaRPr lang="en-GB" dirty="0">
              <a:latin typeface="Josefin Sans" pitchFamily="2" charset="0"/>
            </a:endParaRPr>
          </a:p>
        </p:txBody>
      </p:sp>
      <p:pic>
        <p:nvPicPr>
          <p:cNvPr id="4" name="Picture 3">
            <a:extLst>
              <a:ext uri="{FF2B5EF4-FFF2-40B4-BE49-F238E27FC236}">
                <a16:creationId xmlns:a16="http://schemas.microsoft.com/office/drawing/2014/main" id="{C6FE2B1C-1853-40B1-9788-BE8EB9FD4080}"/>
              </a:ext>
            </a:extLst>
          </p:cNvPr>
          <p:cNvPicPr>
            <a:picLocks noChangeAspect="1"/>
          </p:cNvPicPr>
          <p:nvPr/>
        </p:nvPicPr>
        <p:blipFill>
          <a:blip r:embed="rId2"/>
          <a:stretch>
            <a:fillRect/>
          </a:stretch>
        </p:blipFill>
        <p:spPr>
          <a:xfrm>
            <a:off x="6879771" y="772148"/>
            <a:ext cx="4825727" cy="5404815"/>
          </a:xfrm>
          <a:prstGeom prst="rect">
            <a:avLst/>
          </a:prstGeom>
        </p:spPr>
      </p:pic>
      <p:sp>
        <p:nvSpPr>
          <p:cNvPr id="5" name="TextBox 4">
            <a:extLst>
              <a:ext uri="{FF2B5EF4-FFF2-40B4-BE49-F238E27FC236}">
                <a16:creationId xmlns:a16="http://schemas.microsoft.com/office/drawing/2014/main" id="{455AF424-86F4-40D4-830C-7707441CB28D}"/>
              </a:ext>
            </a:extLst>
          </p:cNvPr>
          <p:cNvSpPr txBox="1"/>
          <p:nvPr/>
        </p:nvSpPr>
        <p:spPr>
          <a:xfrm>
            <a:off x="6960093" y="6347534"/>
            <a:ext cx="4625266" cy="369332"/>
          </a:xfrm>
          <a:prstGeom prst="rect">
            <a:avLst/>
          </a:prstGeom>
          <a:noFill/>
        </p:spPr>
        <p:txBody>
          <a:bodyPr wrap="square" rtlCol="0">
            <a:spAutoFit/>
          </a:bodyPr>
          <a:lstStyle/>
          <a:p>
            <a:r>
              <a:rPr lang="en-GB">
                <a:latin typeface="Josefin Sans" pitchFamily="2" charset="0"/>
              </a:rPr>
              <a:t>Schiffer et al. 2020</a:t>
            </a:r>
          </a:p>
        </p:txBody>
      </p:sp>
    </p:spTree>
    <p:extLst>
      <p:ext uri="{BB962C8B-B14F-4D97-AF65-F5344CB8AC3E}">
        <p14:creationId xmlns:p14="http://schemas.microsoft.com/office/powerpoint/2010/main" val="2907531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E8AAFC7B-1F31-70E0-ADEB-F61989A47DC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9942" b="30784"/>
          <a:stretch/>
        </p:blipFill>
        <p:spPr>
          <a:xfrm>
            <a:off x="-139463" y="-16934"/>
            <a:ext cx="9573174" cy="4655609"/>
          </a:xfrm>
        </p:spPr>
      </p:pic>
      <p:sp>
        <p:nvSpPr>
          <p:cNvPr id="9" name="TextBox 8">
            <a:extLst>
              <a:ext uri="{FF2B5EF4-FFF2-40B4-BE49-F238E27FC236}">
                <a16:creationId xmlns:a16="http://schemas.microsoft.com/office/drawing/2014/main" id="{D3132DAC-DCDB-E015-9734-F4A26C3201D8}"/>
              </a:ext>
            </a:extLst>
          </p:cNvPr>
          <p:cNvSpPr txBox="1"/>
          <p:nvPr/>
        </p:nvSpPr>
        <p:spPr>
          <a:xfrm>
            <a:off x="9142535" y="1840746"/>
            <a:ext cx="2967621" cy="1938992"/>
          </a:xfrm>
          <a:prstGeom prst="rect">
            <a:avLst/>
          </a:prstGeom>
          <a:noFill/>
        </p:spPr>
        <p:txBody>
          <a:bodyPr wrap="square" rtlCol="0">
            <a:spAutoFit/>
          </a:bodyPr>
          <a:lstStyle/>
          <a:p>
            <a:r>
              <a:rPr lang="en-GB" sz="2400" dirty="0">
                <a:solidFill>
                  <a:schemeClr val="bg2">
                    <a:lumMod val="25000"/>
                  </a:schemeClr>
                </a:solidFill>
                <a:latin typeface="Josefin Sans" pitchFamily="2" charset="0"/>
              </a:rPr>
              <a:t>                     </a:t>
            </a:r>
            <a:r>
              <a:rPr lang="en-GB" sz="2400" dirty="0">
                <a:solidFill>
                  <a:schemeClr val="bg1"/>
                </a:solidFill>
                <a:latin typeface="Josefin Sans" pitchFamily="2" charset="0"/>
              </a:rPr>
              <a:t>111</a:t>
            </a:r>
            <a:r>
              <a:rPr lang="en-GB" sz="2400" dirty="0">
                <a:solidFill>
                  <a:schemeClr val="bg2">
                    <a:lumMod val="25000"/>
                  </a:schemeClr>
                </a:solidFill>
                <a:latin typeface="Josefin Sans" pitchFamily="2" charset="0"/>
              </a:rPr>
              <a:t>@Malte_Geology</a:t>
            </a:r>
          </a:p>
          <a:p>
            <a:endParaRPr lang="en-GB" sz="2400" dirty="0">
              <a:solidFill>
                <a:schemeClr val="bg2">
                  <a:lumMod val="25000"/>
                </a:schemeClr>
              </a:solidFill>
              <a:latin typeface="Josefin Sans" pitchFamily="2" charset="0"/>
            </a:endParaRPr>
          </a:p>
          <a:p>
            <a:r>
              <a:rPr lang="en-GB" sz="2400" dirty="0" err="1">
                <a:solidFill>
                  <a:schemeClr val="bg2">
                    <a:lumMod val="25000"/>
                  </a:schemeClr>
                </a:solidFill>
                <a:latin typeface="Josefin Sans" pitchFamily="2" charset="0"/>
              </a:rPr>
              <a:t>malte.froemchen</a:t>
            </a:r>
            <a:r>
              <a:rPr lang="en-GB" sz="2400" dirty="0">
                <a:solidFill>
                  <a:schemeClr val="bg2">
                    <a:lumMod val="25000"/>
                  </a:schemeClr>
                </a:solidFill>
                <a:latin typeface="Josefin Sans" pitchFamily="2" charset="0"/>
              </a:rPr>
              <a:t>@</a:t>
            </a:r>
            <a:br>
              <a:rPr lang="en-GB" sz="2400" dirty="0">
                <a:solidFill>
                  <a:schemeClr val="bg2">
                    <a:lumMod val="25000"/>
                  </a:schemeClr>
                </a:solidFill>
                <a:latin typeface="Josefin Sans" pitchFamily="2" charset="0"/>
              </a:rPr>
            </a:br>
            <a:r>
              <a:rPr lang="en-GB" sz="2400" dirty="0">
                <a:solidFill>
                  <a:schemeClr val="bg2">
                    <a:lumMod val="25000"/>
                  </a:schemeClr>
                </a:solidFill>
                <a:latin typeface="Josefin Sans" pitchFamily="2" charset="0"/>
              </a:rPr>
              <a:t>durham.ac.uk</a:t>
            </a:r>
          </a:p>
        </p:txBody>
      </p:sp>
      <p:sp>
        <p:nvSpPr>
          <p:cNvPr id="6" name="TextBox 5">
            <a:extLst>
              <a:ext uri="{FF2B5EF4-FFF2-40B4-BE49-F238E27FC236}">
                <a16:creationId xmlns:a16="http://schemas.microsoft.com/office/drawing/2014/main" id="{696DFC8A-2F60-4382-6801-7473E0CA158F}"/>
              </a:ext>
            </a:extLst>
          </p:cNvPr>
          <p:cNvSpPr txBox="1"/>
          <p:nvPr/>
        </p:nvSpPr>
        <p:spPr>
          <a:xfrm>
            <a:off x="152400" y="952500"/>
            <a:ext cx="3251200" cy="1323439"/>
          </a:xfrm>
          <a:prstGeom prst="rect">
            <a:avLst/>
          </a:prstGeom>
          <a:noFill/>
        </p:spPr>
        <p:txBody>
          <a:bodyPr wrap="square" rtlCol="0">
            <a:spAutoFit/>
          </a:bodyPr>
          <a:lstStyle/>
          <a:p>
            <a:r>
              <a:rPr lang="en-GB" sz="4000" b="1" dirty="0">
                <a:solidFill>
                  <a:srgbClr val="68246D"/>
                </a:solidFill>
                <a:latin typeface="Josefin Sans" pitchFamily="2" charset="0"/>
              </a:rPr>
              <a:t>Thank you for listening!</a:t>
            </a:r>
          </a:p>
        </p:txBody>
      </p:sp>
      <p:sp>
        <p:nvSpPr>
          <p:cNvPr id="7" name="TextBox 6">
            <a:extLst>
              <a:ext uri="{FF2B5EF4-FFF2-40B4-BE49-F238E27FC236}">
                <a16:creationId xmlns:a16="http://schemas.microsoft.com/office/drawing/2014/main" id="{119D6E0B-CE34-69DE-89FF-9A72BA333B57}"/>
              </a:ext>
            </a:extLst>
          </p:cNvPr>
          <p:cNvSpPr txBox="1"/>
          <p:nvPr/>
        </p:nvSpPr>
        <p:spPr>
          <a:xfrm>
            <a:off x="152400" y="4258896"/>
            <a:ext cx="3251200" cy="646331"/>
          </a:xfrm>
          <a:prstGeom prst="rect">
            <a:avLst/>
          </a:prstGeom>
          <a:noFill/>
        </p:spPr>
        <p:txBody>
          <a:bodyPr wrap="square" rtlCol="0">
            <a:spAutoFit/>
          </a:bodyPr>
          <a:lstStyle/>
          <a:p>
            <a:r>
              <a:rPr lang="en-GB" sz="3600" b="1" dirty="0">
                <a:solidFill>
                  <a:schemeClr val="bg2">
                    <a:lumMod val="25000"/>
                  </a:schemeClr>
                </a:solidFill>
                <a:latin typeface="Josefin Sans" pitchFamily="2" charset="0"/>
              </a:rPr>
              <a:t>Questions?</a:t>
            </a:r>
          </a:p>
        </p:txBody>
      </p:sp>
      <p:pic>
        <p:nvPicPr>
          <p:cNvPr id="8" name="Picture 7">
            <a:extLst>
              <a:ext uri="{FF2B5EF4-FFF2-40B4-BE49-F238E27FC236}">
                <a16:creationId xmlns:a16="http://schemas.microsoft.com/office/drawing/2014/main" id="{E95AB2F5-0AB7-1C71-B48D-9918D4390E69}"/>
              </a:ext>
            </a:extLst>
          </p:cNvPr>
          <p:cNvPicPr>
            <a:picLocks noChangeAspect="1"/>
          </p:cNvPicPr>
          <p:nvPr/>
        </p:nvPicPr>
        <p:blipFill>
          <a:blip r:embed="rId4"/>
          <a:stretch>
            <a:fillRect/>
          </a:stretch>
        </p:blipFill>
        <p:spPr>
          <a:xfrm>
            <a:off x="8970520" y="2134478"/>
            <a:ext cx="675764" cy="675764"/>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9D14520A-6E85-0175-305B-D9B7C39385BD}"/>
              </a:ext>
            </a:extLst>
          </p:cNvPr>
          <p:cNvPicPr>
            <a:picLocks noChangeAspect="1"/>
          </p:cNvPicPr>
          <p:nvPr/>
        </p:nvPicPr>
        <p:blipFill rotWithShape="1">
          <a:blip r:embed="rId5">
            <a:extLst>
              <a:ext uri="{28A0092B-C50C-407E-A947-70E740481C1C}">
                <a14:useLocalDpi xmlns:a14="http://schemas.microsoft.com/office/drawing/2010/main" val="0"/>
              </a:ext>
            </a:extLst>
          </a:blip>
          <a:srcRect l="8852" t="34585" r="8173" b="34584"/>
          <a:stretch/>
        </p:blipFill>
        <p:spPr>
          <a:xfrm>
            <a:off x="2876551" y="4638675"/>
            <a:ext cx="6849024" cy="2114371"/>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4FCE92CA-C166-75F1-E46D-4CB4B7DC3E49}"/>
              </a:ext>
            </a:extLst>
          </p:cNvPr>
          <p:cNvPicPr>
            <a:picLocks noChangeAspect="1"/>
          </p:cNvPicPr>
          <p:nvPr/>
        </p:nvPicPr>
        <p:blipFill rotWithShape="1">
          <a:blip r:embed="rId5">
            <a:extLst>
              <a:ext uri="{28A0092B-C50C-407E-A947-70E740481C1C}">
                <a14:useLocalDpi xmlns:a14="http://schemas.microsoft.com/office/drawing/2010/main" val="0"/>
              </a:ext>
            </a:extLst>
          </a:blip>
          <a:srcRect t="-2911" r="75887" b="93537"/>
          <a:stretch/>
        </p:blipFill>
        <p:spPr>
          <a:xfrm>
            <a:off x="3104109" y="6044631"/>
            <a:ext cx="1308094" cy="422477"/>
          </a:xfrm>
          <a:prstGeom prst="rect">
            <a:avLst/>
          </a:prstGeom>
        </p:spPr>
      </p:pic>
      <p:sp>
        <p:nvSpPr>
          <p:cNvPr id="3" name="TextBox 2">
            <a:extLst>
              <a:ext uri="{FF2B5EF4-FFF2-40B4-BE49-F238E27FC236}">
                <a16:creationId xmlns:a16="http://schemas.microsoft.com/office/drawing/2014/main" id="{A68332C1-7B8A-FFD8-F1C8-B79C6585055D}"/>
              </a:ext>
            </a:extLst>
          </p:cNvPr>
          <p:cNvSpPr txBox="1"/>
          <p:nvPr/>
        </p:nvSpPr>
        <p:spPr>
          <a:xfrm>
            <a:off x="0" y="6550223"/>
            <a:ext cx="10444161" cy="307777"/>
          </a:xfrm>
          <a:prstGeom prst="rect">
            <a:avLst/>
          </a:prstGeom>
          <a:noFill/>
        </p:spPr>
        <p:txBody>
          <a:bodyPr wrap="square">
            <a:spAutoFit/>
          </a:bodyPr>
          <a:lstStyle/>
          <a:p>
            <a:r>
              <a:rPr lang="en-GB" sz="1400" b="0" i="0" dirty="0">
                <a:solidFill>
                  <a:srgbClr val="333333"/>
                </a:solidFill>
                <a:effectLst/>
                <a:latin typeface="Josefin Sans" pitchFamily="2" charset="0"/>
              </a:rPr>
              <a:t>Computations were done using the ASPECT code version </a:t>
            </a:r>
            <a:r>
              <a:rPr lang="en-GB" sz="1400" b="0" i="1" dirty="0">
                <a:solidFill>
                  <a:srgbClr val="333333"/>
                </a:solidFill>
                <a:effectLst/>
                <a:latin typeface="Josefin Sans" pitchFamily="2" charset="0"/>
              </a:rPr>
              <a:t>2.4.0</a:t>
            </a:r>
            <a:endParaRPr lang="en-GB" sz="1400" dirty="0">
              <a:latin typeface="Josefin Sans" pitchFamily="2" charset="0"/>
            </a:endParaRPr>
          </a:p>
        </p:txBody>
      </p:sp>
      <p:sp>
        <p:nvSpPr>
          <p:cNvPr id="11" name="TextBox 10">
            <a:extLst>
              <a:ext uri="{FF2B5EF4-FFF2-40B4-BE49-F238E27FC236}">
                <a16:creationId xmlns:a16="http://schemas.microsoft.com/office/drawing/2014/main" id="{506953B3-2318-7266-8CAF-1408957F7ED3}"/>
              </a:ext>
            </a:extLst>
          </p:cNvPr>
          <p:cNvSpPr txBox="1"/>
          <p:nvPr/>
        </p:nvSpPr>
        <p:spPr>
          <a:xfrm>
            <a:off x="9681339" y="5008990"/>
            <a:ext cx="2510661" cy="1569660"/>
          </a:xfrm>
          <a:prstGeom prst="rect">
            <a:avLst/>
          </a:prstGeom>
          <a:noFill/>
        </p:spPr>
        <p:txBody>
          <a:bodyPr wrap="square">
            <a:spAutoFit/>
          </a:bodyPr>
          <a:lstStyle/>
          <a:p>
            <a:r>
              <a:rPr lang="en-GB" sz="1200" b="0" i="1" dirty="0">
                <a:solidFill>
                  <a:srgbClr val="333333"/>
                </a:solidFill>
                <a:effectLst/>
                <a:latin typeface="Josefin Sans" pitchFamily="2" charset="0"/>
              </a:rPr>
              <a:t>We thank the Computational Infrastructure for Geodynamics (geodynamics.org) which is funded by the National Science Foundation under award EAR-0949446 and EAR-1550901 for supporting the development of ASPECT.</a:t>
            </a:r>
            <a:endParaRPr lang="en-GB" sz="1200" i="1" dirty="0">
              <a:latin typeface="Josefin Sans" pitchFamily="2" charset="0"/>
            </a:endParaRPr>
          </a:p>
        </p:txBody>
      </p:sp>
    </p:spTree>
    <p:extLst>
      <p:ext uri="{BB962C8B-B14F-4D97-AF65-F5344CB8AC3E}">
        <p14:creationId xmlns:p14="http://schemas.microsoft.com/office/powerpoint/2010/main" val="2643116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F8D8E-C230-2294-EAAB-A5EE2BB88B66}"/>
              </a:ext>
            </a:extLst>
          </p:cNvPr>
          <p:cNvSpPr>
            <a:spLocks noGrp="1"/>
          </p:cNvSpPr>
          <p:nvPr>
            <p:ph type="title"/>
          </p:nvPr>
        </p:nvSpPr>
        <p:spPr/>
        <p:txBody>
          <a:bodyPr/>
          <a:lstStyle/>
          <a:p>
            <a:r>
              <a:rPr lang="en-GB" b="1" dirty="0">
                <a:latin typeface="Josefin Sans" pitchFamily="2" charset="0"/>
              </a:rPr>
              <a:t>References</a:t>
            </a:r>
          </a:p>
        </p:txBody>
      </p:sp>
      <p:sp>
        <p:nvSpPr>
          <p:cNvPr id="3" name="Content Placeholder 2">
            <a:extLst>
              <a:ext uri="{FF2B5EF4-FFF2-40B4-BE49-F238E27FC236}">
                <a16:creationId xmlns:a16="http://schemas.microsoft.com/office/drawing/2014/main" id="{5FEAA662-DA20-96DC-A6B7-4136B4DD5503}"/>
              </a:ext>
            </a:extLst>
          </p:cNvPr>
          <p:cNvSpPr>
            <a:spLocks noGrp="1"/>
          </p:cNvSpPr>
          <p:nvPr>
            <p:ph idx="1"/>
          </p:nvPr>
        </p:nvSpPr>
        <p:spPr/>
        <p:txBody>
          <a:bodyPr>
            <a:normAutofit fontScale="55000" lnSpcReduction="20000"/>
          </a:bodyPr>
          <a:lstStyle/>
          <a:p>
            <a:pPr marL="0" indent="0">
              <a:buNone/>
            </a:pPr>
            <a:endParaRPr lang="en-GB" dirty="0">
              <a:effectLst/>
              <a:latin typeface="Josefin Sans" pitchFamily="2" charset="0"/>
            </a:endParaRPr>
          </a:p>
          <a:p>
            <a:r>
              <a:rPr lang="en-GB" dirty="0">
                <a:effectLst/>
                <a:latin typeface="Josefin Sans" pitchFamily="2" charset="0"/>
              </a:rPr>
              <a:t>Qi, J. and Yang, Q. (2010) “Cenozoic structural deformation and dynamic processes of the Bohai Bay Basin Province, China,” </a:t>
            </a:r>
            <a:r>
              <a:rPr lang="en-GB" i="1" dirty="0">
                <a:effectLst/>
                <a:latin typeface="Josefin Sans" pitchFamily="2" charset="0"/>
              </a:rPr>
              <a:t>Marine and Petroleum Geology</a:t>
            </a:r>
            <a:r>
              <a:rPr lang="en-GB" dirty="0">
                <a:effectLst/>
                <a:latin typeface="Josefin Sans" pitchFamily="2" charset="0"/>
              </a:rPr>
              <a:t>, 27(4), pp. 757–771. Available at: https://doi.org/10.1016/j.marpetgeo.2009.08.012. </a:t>
            </a:r>
          </a:p>
          <a:p>
            <a:r>
              <a:rPr lang="en-GB" dirty="0">
                <a:effectLst/>
                <a:latin typeface="Josefin Sans" pitchFamily="2" charset="0"/>
              </a:rPr>
              <a:t>Ren, J. </a:t>
            </a:r>
            <a:r>
              <a:rPr lang="en-GB" i="1" dirty="0">
                <a:effectLst/>
                <a:latin typeface="Josefin Sans" pitchFamily="2" charset="0"/>
              </a:rPr>
              <a:t>et al.</a:t>
            </a:r>
            <a:r>
              <a:rPr lang="en-GB" dirty="0">
                <a:effectLst/>
                <a:latin typeface="Josefin Sans" pitchFamily="2" charset="0"/>
              </a:rPr>
              <a:t> (2002) “Late </a:t>
            </a:r>
            <a:r>
              <a:rPr lang="en-GB" dirty="0" err="1">
                <a:effectLst/>
                <a:latin typeface="Josefin Sans" pitchFamily="2" charset="0"/>
              </a:rPr>
              <a:t>mesozoic</a:t>
            </a:r>
            <a:r>
              <a:rPr lang="en-GB" dirty="0">
                <a:effectLst/>
                <a:latin typeface="Josefin Sans" pitchFamily="2" charset="0"/>
              </a:rPr>
              <a:t> and Cenozoic rifting and its dynamic setting in eastern China and adjacent areas,” </a:t>
            </a:r>
            <a:r>
              <a:rPr lang="en-GB" i="1" dirty="0">
                <a:effectLst/>
                <a:latin typeface="Josefin Sans" pitchFamily="2" charset="0"/>
              </a:rPr>
              <a:t>Tectonophysics</a:t>
            </a:r>
            <a:r>
              <a:rPr lang="en-GB" dirty="0">
                <a:effectLst/>
                <a:latin typeface="Josefin Sans" pitchFamily="2" charset="0"/>
              </a:rPr>
              <a:t>, 344(3-4), pp. 175–205. Available at: https://doi.org/10.1016/s0040-1951(01)00271-2. </a:t>
            </a:r>
          </a:p>
          <a:p>
            <a:r>
              <a:rPr lang="en-GB" dirty="0">
                <a:effectLst/>
                <a:latin typeface="Josefin Sans" pitchFamily="2" charset="0"/>
              </a:rPr>
              <a:t>Schiffer, C. </a:t>
            </a:r>
            <a:r>
              <a:rPr lang="en-GB" i="1" dirty="0">
                <a:effectLst/>
                <a:latin typeface="Josefin Sans" pitchFamily="2" charset="0"/>
              </a:rPr>
              <a:t>et al.</a:t>
            </a:r>
            <a:r>
              <a:rPr lang="en-GB" dirty="0">
                <a:effectLst/>
                <a:latin typeface="Josefin Sans" pitchFamily="2" charset="0"/>
              </a:rPr>
              <a:t> (2020) “Structural inheritance in the North Atlantic,” </a:t>
            </a:r>
            <a:r>
              <a:rPr lang="en-GB" i="1" dirty="0">
                <a:effectLst/>
                <a:latin typeface="Josefin Sans" pitchFamily="2" charset="0"/>
              </a:rPr>
              <a:t>Earth-Science Reviews</a:t>
            </a:r>
            <a:r>
              <a:rPr lang="en-GB" dirty="0">
                <a:effectLst/>
                <a:latin typeface="Josefin Sans" pitchFamily="2" charset="0"/>
              </a:rPr>
              <a:t>, 206, p. 102975. Available at: https://doi.org/10.1016/j.earscirev.2019.102975. </a:t>
            </a:r>
          </a:p>
          <a:p>
            <a:r>
              <a:rPr lang="en-GB" dirty="0">
                <a:effectLst/>
                <a:latin typeface="Josefin Sans" pitchFamily="2" charset="0"/>
              </a:rPr>
              <a:t>Shi, Y.-N. </a:t>
            </a:r>
            <a:r>
              <a:rPr lang="en-GB" i="1" dirty="0">
                <a:effectLst/>
                <a:latin typeface="Josefin Sans" pitchFamily="2" charset="0"/>
              </a:rPr>
              <a:t>et al.</a:t>
            </a:r>
            <a:r>
              <a:rPr lang="en-GB" dirty="0">
                <a:effectLst/>
                <a:latin typeface="Josefin Sans" pitchFamily="2" charset="0"/>
              </a:rPr>
              <a:t> (2020) “Craton destruction links to the interaction between subduction and mid-lithospheric discontinuity: Implications for the Eastern North China Craton,” </a:t>
            </a:r>
            <a:r>
              <a:rPr lang="en-GB" i="1" dirty="0">
                <a:effectLst/>
                <a:latin typeface="Josefin Sans" pitchFamily="2" charset="0"/>
              </a:rPr>
              <a:t>Gondwana Research</a:t>
            </a:r>
            <a:r>
              <a:rPr lang="en-GB" dirty="0">
                <a:effectLst/>
                <a:latin typeface="Josefin Sans" pitchFamily="2" charset="0"/>
              </a:rPr>
              <a:t>, 83, pp. 49–62. Available at: https://doi.org/10.1016/j.gr.2020.01.016. </a:t>
            </a:r>
          </a:p>
          <a:p>
            <a:r>
              <a:rPr lang="en-GB" dirty="0">
                <a:effectLst/>
                <a:latin typeface="Josefin Sans" pitchFamily="2" charset="0"/>
              </a:rPr>
              <a:t>Ye, H., Zhang, B. and Mao, F. (1987) “The Cenozoic tectonic evolution of the Great North China: Two types of rifting and crustal necking in the Great North China and their tectonic implications,” </a:t>
            </a:r>
            <a:r>
              <a:rPr lang="en-GB" i="1" dirty="0">
                <a:effectLst/>
                <a:latin typeface="Josefin Sans" pitchFamily="2" charset="0"/>
              </a:rPr>
              <a:t>Tectonophysics</a:t>
            </a:r>
            <a:r>
              <a:rPr lang="en-GB" dirty="0">
                <a:effectLst/>
                <a:latin typeface="Josefin Sans" pitchFamily="2" charset="0"/>
              </a:rPr>
              <a:t>, 133(3-4), pp. 217–227. Available at: https://doi.org/10.1016/0040-1951(87)90265-4. </a:t>
            </a:r>
          </a:p>
          <a:p>
            <a:r>
              <a:rPr lang="en-GB" dirty="0">
                <a:effectLst/>
                <a:latin typeface="Josefin Sans" pitchFamily="2" charset="0"/>
              </a:rPr>
              <a:t>Zhang, Y., Dong, S. and Li, J. (2019) “Late Paleogene Sinistral strike-slip system along East </a:t>
            </a:r>
            <a:r>
              <a:rPr lang="en-GB" dirty="0" err="1">
                <a:effectLst/>
                <a:latin typeface="Josefin Sans" pitchFamily="2" charset="0"/>
              </a:rPr>
              <a:t>Qinling</a:t>
            </a:r>
            <a:r>
              <a:rPr lang="en-GB" dirty="0">
                <a:effectLst/>
                <a:latin typeface="Josefin Sans" pitchFamily="2" charset="0"/>
              </a:rPr>
              <a:t> and in southern North China: Implications for interaction between collision-related block trans-rotation and subduction-related back-arc extension in East China,” </a:t>
            </a:r>
            <a:r>
              <a:rPr lang="en-GB" i="1" dirty="0">
                <a:effectLst/>
                <a:latin typeface="Josefin Sans" pitchFamily="2" charset="0"/>
              </a:rPr>
              <a:t>Tectonophysics</a:t>
            </a:r>
            <a:r>
              <a:rPr lang="en-GB" dirty="0">
                <a:effectLst/>
                <a:latin typeface="Josefin Sans" pitchFamily="2" charset="0"/>
              </a:rPr>
              <a:t>, 769, p. 228181. Available at: https://doi.org/10.1016/j.tecto.2019.228181. </a:t>
            </a:r>
          </a:p>
          <a:p>
            <a:r>
              <a:rPr lang="en-GB" dirty="0">
                <a:effectLst/>
                <a:latin typeface="Josefin Sans" pitchFamily="2" charset="0"/>
              </a:rPr>
              <a:t>Zhao, G. </a:t>
            </a:r>
            <a:r>
              <a:rPr lang="en-GB" i="1" dirty="0">
                <a:effectLst/>
                <a:latin typeface="Josefin Sans" pitchFamily="2" charset="0"/>
              </a:rPr>
              <a:t>et al.</a:t>
            </a:r>
            <a:r>
              <a:rPr lang="en-GB" dirty="0">
                <a:effectLst/>
                <a:latin typeface="Josefin Sans" pitchFamily="2" charset="0"/>
              </a:rPr>
              <a:t> (2005) “Late Archean to Paleoproterozoic evolution of the North China Craton: Key Issues Revisited,” </a:t>
            </a:r>
            <a:r>
              <a:rPr lang="en-GB" i="1" dirty="0">
                <a:effectLst/>
                <a:latin typeface="Josefin Sans" pitchFamily="2" charset="0"/>
              </a:rPr>
              <a:t>Precambrian Research</a:t>
            </a:r>
            <a:r>
              <a:rPr lang="en-GB" dirty="0">
                <a:effectLst/>
                <a:latin typeface="Josefin Sans" pitchFamily="2" charset="0"/>
              </a:rPr>
              <a:t>, 136(2), pp. 177–202. Available at: https://doi.org/10.1016/j.precamres.2004.10.002. </a:t>
            </a:r>
          </a:p>
          <a:p>
            <a:endParaRPr lang="en-GB" dirty="0"/>
          </a:p>
        </p:txBody>
      </p:sp>
    </p:spTree>
    <p:extLst>
      <p:ext uri="{BB962C8B-B14F-4D97-AF65-F5344CB8AC3E}">
        <p14:creationId xmlns:p14="http://schemas.microsoft.com/office/powerpoint/2010/main" val="411452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iagram, map&#10;&#10;Description automatically generated">
            <a:extLst>
              <a:ext uri="{FF2B5EF4-FFF2-40B4-BE49-F238E27FC236}">
                <a16:creationId xmlns:a16="http://schemas.microsoft.com/office/drawing/2014/main" id="{9452CC0B-340A-5DAC-DBCF-935BF076D8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0384" y="497795"/>
            <a:ext cx="8646967" cy="6120000"/>
          </a:xfrm>
        </p:spPr>
      </p:pic>
      <p:sp>
        <p:nvSpPr>
          <p:cNvPr id="8" name="TextBox 7">
            <a:extLst>
              <a:ext uri="{FF2B5EF4-FFF2-40B4-BE49-F238E27FC236}">
                <a16:creationId xmlns:a16="http://schemas.microsoft.com/office/drawing/2014/main" id="{1B5B220B-5E29-8683-7510-24F8069DE9ED}"/>
              </a:ext>
            </a:extLst>
          </p:cNvPr>
          <p:cNvSpPr txBox="1"/>
          <p:nvPr/>
        </p:nvSpPr>
        <p:spPr>
          <a:xfrm>
            <a:off x="10085917" y="5459049"/>
            <a:ext cx="1546658" cy="584775"/>
          </a:xfrm>
          <a:prstGeom prst="rect">
            <a:avLst/>
          </a:prstGeom>
          <a:noFill/>
        </p:spPr>
        <p:txBody>
          <a:bodyPr wrap="square" rtlCol="0">
            <a:spAutoFit/>
          </a:bodyPr>
          <a:lstStyle/>
          <a:p>
            <a:r>
              <a:rPr lang="en-GB" sz="1600" i="1" dirty="0">
                <a:latin typeface="Josefin Sans" pitchFamily="2" charset="0"/>
              </a:rPr>
              <a:t>Modified from Shi et al. 2020​</a:t>
            </a:r>
          </a:p>
        </p:txBody>
      </p:sp>
      <p:sp>
        <p:nvSpPr>
          <p:cNvPr id="3" name="TextBox 2">
            <a:extLst>
              <a:ext uri="{FF2B5EF4-FFF2-40B4-BE49-F238E27FC236}">
                <a16:creationId xmlns:a16="http://schemas.microsoft.com/office/drawing/2014/main" id="{041B38D6-D321-7FD0-C8B5-C755BF5A0183}"/>
              </a:ext>
            </a:extLst>
          </p:cNvPr>
          <p:cNvSpPr txBox="1"/>
          <p:nvPr/>
        </p:nvSpPr>
        <p:spPr>
          <a:xfrm>
            <a:off x="214649" y="607861"/>
            <a:ext cx="2903082" cy="5863144"/>
          </a:xfrm>
          <a:prstGeom prst="rect">
            <a:avLst/>
          </a:prstGeom>
          <a:noFill/>
        </p:spPr>
        <p:txBody>
          <a:bodyPr wrap="square" rtlCol="0">
            <a:spAutoFit/>
          </a:bodyPr>
          <a:lstStyle/>
          <a:p>
            <a:pPr marL="285750" indent="-285750">
              <a:buFont typeface="Arial" panose="020B0604020202020204" pitchFamily="34" charset="0"/>
              <a:buChar char="•"/>
            </a:pPr>
            <a:r>
              <a:rPr lang="en-GB" sz="1500" dirty="0">
                <a:latin typeface="Josefin Sans" pitchFamily="2" charset="0"/>
              </a:rPr>
              <a:t>Lithospheric thickness decreases rapidly eastwards</a:t>
            </a:r>
          </a:p>
          <a:p>
            <a:pPr marL="285750" indent="-285750">
              <a:buFont typeface="Arial" panose="020B0604020202020204" pitchFamily="34" charset="0"/>
              <a:buChar char="•"/>
            </a:pPr>
            <a:r>
              <a:rPr lang="en-GB" sz="1500" dirty="0">
                <a:latin typeface="Josefin Sans" pitchFamily="2" charset="0"/>
              </a:rPr>
              <a:t>Eastern block has lithospheric thickness of 80-120km which is not what is commonly associated as a craton</a:t>
            </a:r>
          </a:p>
          <a:p>
            <a:pPr marL="285750" indent="-285750">
              <a:buFont typeface="Arial" panose="020B0604020202020204" pitchFamily="34" charset="0"/>
              <a:buChar char="•"/>
            </a:pPr>
            <a:r>
              <a:rPr lang="en-GB" sz="1500" dirty="0">
                <a:latin typeface="Josefin Sans" pitchFamily="2" charset="0"/>
              </a:rPr>
              <a:t>Western block has lithospheric thickness of 180-200km only at the margins where rifting occurs does it thin to 100-140km</a:t>
            </a:r>
          </a:p>
          <a:p>
            <a:pPr marL="285750" indent="-285750">
              <a:buFont typeface="Arial" panose="020B0604020202020204" pitchFamily="34" charset="0"/>
              <a:buChar char="•"/>
            </a:pPr>
            <a:endParaRPr lang="en-GB" sz="1500" dirty="0">
              <a:latin typeface="Josefin Sans" pitchFamily="2" charset="0"/>
            </a:endParaRPr>
          </a:p>
          <a:p>
            <a:pPr marL="285750" indent="-285750">
              <a:buFont typeface="Arial" panose="020B0604020202020204" pitchFamily="34" charset="0"/>
              <a:buChar char="•"/>
            </a:pPr>
            <a:r>
              <a:rPr lang="en-GB" sz="1500" dirty="0">
                <a:latin typeface="Josefin Sans" pitchFamily="2" charset="0"/>
              </a:rPr>
              <a:t>Western block pretty much intact thick </a:t>
            </a:r>
            <a:r>
              <a:rPr lang="en-GB" sz="1500" dirty="0" err="1">
                <a:latin typeface="Josefin Sans" pitchFamily="2" charset="0"/>
              </a:rPr>
              <a:t>cratonic</a:t>
            </a:r>
            <a:r>
              <a:rPr lang="en-GB" sz="1500" dirty="0">
                <a:latin typeface="Josefin Sans" pitchFamily="2" charset="0"/>
              </a:rPr>
              <a:t> lithosphere, Eastern block modified and partially destroyed </a:t>
            </a:r>
            <a:r>
              <a:rPr lang="en-GB" sz="1500" dirty="0" err="1">
                <a:latin typeface="Josefin Sans" pitchFamily="2" charset="0"/>
              </a:rPr>
              <a:t>cratonic</a:t>
            </a:r>
            <a:r>
              <a:rPr lang="en-GB" sz="1500" dirty="0">
                <a:latin typeface="Josefin Sans" pitchFamily="2" charset="0"/>
              </a:rPr>
              <a:t> lithosphere</a:t>
            </a:r>
          </a:p>
          <a:p>
            <a:pPr marL="285750" indent="-285750">
              <a:buFont typeface="Arial" panose="020B0604020202020204" pitchFamily="34" charset="0"/>
              <a:buChar char="•"/>
            </a:pPr>
            <a:r>
              <a:rPr lang="en-GB" sz="1500" dirty="0">
                <a:latin typeface="Josefin Sans" pitchFamily="2" charset="0"/>
              </a:rPr>
              <a:t>Partial destruction of NCC occurred due to flat slab subduction of Pacific underneath East Asia causing thermal erosion/partial delamination</a:t>
            </a:r>
          </a:p>
        </p:txBody>
      </p:sp>
    </p:spTree>
    <p:extLst>
      <p:ext uri="{BB962C8B-B14F-4D97-AF65-F5344CB8AC3E}">
        <p14:creationId xmlns:p14="http://schemas.microsoft.com/office/powerpoint/2010/main" val="3519202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Map&#10;&#10;Description automatically generated">
            <a:extLst>
              <a:ext uri="{FF2B5EF4-FFF2-40B4-BE49-F238E27FC236}">
                <a16:creationId xmlns:a16="http://schemas.microsoft.com/office/drawing/2014/main" id="{A57102F7-2E1E-FA28-DC58-7870D79886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1173" y="368999"/>
            <a:ext cx="8646967" cy="6120000"/>
          </a:xfrm>
        </p:spPr>
      </p:pic>
      <p:sp>
        <p:nvSpPr>
          <p:cNvPr id="7" name="Rectangle 6">
            <a:extLst>
              <a:ext uri="{FF2B5EF4-FFF2-40B4-BE49-F238E27FC236}">
                <a16:creationId xmlns:a16="http://schemas.microsoft.com/office/drawing/2014/main" id="{26AC88BA-BF57-41EA-AD2E-24A0EDD4C3C0}"/>
              </a:ext>
            </a:extLst>
          </p:cNvPr>
          <p:cNvSpPr/>
          <p:nvPr/>
        </p:nvSpPr>
        <p:spPr>
          <a:xfrm>
            <a:off x="5514712" y="5258245"/>
            <a:ext cx="3364706" cy="1057275"/>
          </a:xfrm>
          <a:prstGeom prst="rect">
            <a:avLst/>
          </a:prstGeom>
          <a:solidFill>
            <a:srgbClr val="68246D">
              <a:alpha val="61176"/>
            </a:srgbClr>
          </a:solidFill>
          <a:ln>
            <a:solidFill>
              <a:srgbClr val="6824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648EFE7-C8EE-42D7-82D3-7AAADA5E10B5}"/>
              </a:ext>
            </a:extLst>
          </p:cNvPr>
          <p:cNvSpPr txBox="1"/>
          <p:nvPr/>
        </p:nvSpPr>
        <p:spPr>
          <a:xfrm>
            <a:off x="4804656" y="1154906"/>
            <a:ext cx="1900517" cy="1200329"/>
          </a:xfrm>
          <a:prstGeom prst="rect">
            <a:avLst/>
          </a:prstGeom>
          <a:noFill/>
        </p:spPr>
        <p:txBody>
          <a:bodyPr wrap="square" rtlCol="0">
            <a:spAutoFit/>
          </a:bodyPr>
          <a:lstStyle/>
          <a:p>
            <a:r>
              <a:rPr lang="en-GB" dirty="0">
                <a:latin typeface="Josefin Sans Medium" pitchFamily="2" charset="0"/>
              </a:rPr>
              <a:t>“Wide” rifting over thin(ned) lithosphere in the Paleogene</a:t>
            </a:r>
          </a:p>
        </p:txBody>
      </p:sp>
      <p:sp>
        <p:nvSpPr>
          <p:cNvPr id="4" name="TextBox 3">
            <a:extLst>
              <a:ext uri="{FF2B5EF4-FFF2-40B4-BE49-F238E27FC236}">
                <a16:creationId xmlns:a16="http://schemas.microsoft.com/office/drawing/2014/main" id="{F0E8EFF6-6FE8-FB84-9F50-6715CE8B1301}"/>
              </a:ext>
            </a:extLst>
          </p:cNvPr>
          <p:cNvSpPr txBox="1"/>
          <p:nvPr/>
        </p:nvSpPr>
        <p:spPr>
          <a:xfrm>
            <a:off x="481173" y="4386683"/>
            <a:ext cx="1900517" cy="1200329"/>
          </a:xfrm>
          <a:prstGeom prst="rect">
            <a:avLst/>
          </a:prstGeom>
          <a:noFill/>
        </p:spPr>
        <p:txBody>
          <a:bodyPr wrap="square" rtlCol="0">
            <a:spAutoFit/>
          </a:bodyPr>
          <a:lstStyle/>
          <a:p>
            <a:r>
              <a:rPr lang="en-GB" dirty="0">
                <a:latin typeface="Josefin Sans Medium" pitchFamily="2" charset="0"/>
              </a:rPr>
              <a:t>Narrow rifting over </a:t>
            </a:r>
            <a:r>
              <a:rPr lang="en-GB" dirty="0" err="1">
                <a:latin typeface="Josefin Sans Medium" pitchFamily="2" charset="0"/>
              </a:rPr>
              <a:t>cratonic</a:t>
            </a:r>
            <a:r>
              <a:rPr lang="en-GB" dirty="0">
                <a:latin typeface="Josefin Sans Medium" pitchFamily="2" charset="0"/>
              </a:rPr>
              <a:t> lithosphere in the Neogene</a:t>
            </a:r>
          </a:p>
        </p:txBody>
      </p:sp>
      <p:sp>
        <p:nvSpPr>
          <p:cNvPr id="6" name="TextBox 5">
            <a:extLst>
              <a:ext uri="{FF2B5EF4-FFF2-40B4-BE49-F238E27FC236}">
                <a16:creationId xmlns:a16="http://schemas.microsoft.com/office/drawing/2014/main" id="{CCDB7E09-D2E2-8C15-E9C0-0A9DFF1058A5}"/>
              </a:ext>
            </a:extLst>
          </p:cNvPr>
          <p:cNvSpPr txBox="1"/>
          <p:nvPr/>
        </p:nvSpPr>
        <p:spPr>
          <a:xfrm>
            <a:off x="5671471" y="5309828"/>
            <a:ext cx="3276569" cy="954107"/>
          </a:xfrm>
          <a:prstGeom prst="rect">
            <a:avLst/>
          </a:prstGeom>
          <a:noFill/>
        </p:spPr>
        <p:txBody>
          <a:bodyPr wrap="square" rtlCol="0">
            <a:spAutoFit/>
          </a:bodyPr>
          <a:lstStyle/>
          <a:p>
            <a:r>
              <a:rPr lang="en-GB" sz="2800" dirty="0">
                <a:solidFill>
                  <a:schemeClr val="bg1"/>
                </a:solidFill>
                <a:latin typeface="Josefin Sans Medium" pitchFamily="2" charset="0"/>
              </a:rPr>
              <a:t>How and why does rifting migrate? </a:t>
            </a:r>
          </a:p>
        </p:txBody>
      </p:sp>
      <p:sp>
        <p:nvSpPr>
          <p:cNvPr id="2" name="TextBox 1">
            <a:extLst>
              <a:ext uri="{FF2B5EF4-FFF2-40B4-BE49-F238E27FC236}">
                <a16:creationId xmlns:a16="http://schemas.microsoft.com/office/drawing/2014/main" id="{F83B340F-FD1F-375F-3715-93A1B6C5750A}"/>
              </a:ext>
            </a:extLst>
          </p:cNvPr>
          <p:cNvSpPr txBox="1"/>
          <p:nvPr/>
        </p:nvSpPr>
        <p:spPr>
          <a:xfrm>
            <a:off x="655930" y="1153918"/>
            <a:ext cx="1725759" cy="830997"/>
          </a:xfrm>
          <a:prstGeom prst="rect">
            <a:avLst/>
          </a:prstGeom>
          <a:noFill/>
        </p:spPr>
        <p:txBody>
          <a:bodyPr wrap="square" rtlCol="0">
            <a:spAutoFit/>
          </a:bodyPr>
          <a:lstStyle/>
          <a:p>
            <a:r>
              <a:rPr lang="en-GB" sz="1200" i="1" dirty="0">
                <a:latin typeface="Josefin Sans" pitchFamily="2" charset="0"/>
              </a:rPr>
              <a:t>Modified from Ye et al. 1987; Qi &amp; Yang 2010</a:t>
            </a:r>
          </a:p>
          <a:p>
            <a:r>
              <a:rPr lang="en-GB" sz="1200" i="1" dirty="0">
                <a:latin typeface="Josefin Sans" pitchFamily="2" charset="0"/>
              </a:rPr>
              <a:t>and Zhang et al. 2019</a:t>
            </a:r>
          </a:p>
        </p:txBody>
      </p:sp>
      <p:sp>
        <p:nvSpPr>
          <p:cNvPr id="5" name="TextBox 4">
            <a:extLst>
              <a:ext uri="{FF2B5EF4-FFF2-40B4-BE49-F238E27FC236}">
                <a16:creationId xmlns:a16="http://schemas.microsoft.com/office/drawing/2014/main" id="{0893DEDC-A307-18A9-447D-D255C6539426}"/>
              </a:ext>
            </a:extLst>
          </p:cNvPr>
          <p:cNvSpPr txBox="1"/>
          <p:nvPr/>
        </p:nvSpPr>
        <p:spPr>
          <a:xfrm>
            <a:off x="9265385" y="58846"/>
            <a:ext cx="2683959" cy="6740307"/>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Josefin Sans" pitchFamily="2" charset="0"/>
              </a:rPr>
              <a:t>Rifting in North China migrates from the East to West in the Cenozoic</a:t>
            </a:r>
          </a:p>
          <a:p>
            <a:pPr marL="285750" indent="-285750">
              <a:buFont typeface="Arial" panose="020B0604020202020204" pitchFamily="34" charset="0"/>
              <a:buChar char="•"/>
            </a:pPr>
            <a:endParaRPr lang="en-GB" dirty="0">
              <a:latin typeface="Josefin Sans" pitchFamily="2" charset="0"/>
            </a:endParaRPr>
          </a:p>
          <a:p>
            <a:pPr marL="285750" indent="-285750">
              <a:buFont typeface="Arial" panose="020B0604020202020204" pitchFamily="34" charset="0"/>
              <a:buChar char="•"/>
            </a:pPr>
            <a:r>
              <a:rPr lang="en-GB" dirty="0">
                <a:latin typeface="Josefin Sans" pitchFamily="2" charset="0"/>
              </a:rPr>
              <a:t>20-30 Ma break in between formation of Bohai Basin and the circum-Ordos rift (Shanxi, </a:t>
            </a:r>
            <a:r>
              <a:rPr lang="en-GB" dirty="0" err="1">
                <a:latin typeface="Josefin Sans" pitchFamily="2" charset="0"/>
              </a:rPr>
              <a:t>Hetao</a:t>
            </a:r>
            <a:r>
              <a:rPr lang="en-GB" dirty="0">
                <a:latin typeface="Josefin Sans" pitchFamily="2" charset="0"/>
              </a:rPr>
              <a:t>, </a:t>
            </a:r>
            <a:r>
              <a:rPr lang="en-GB" dirty="0" err="1">
                <a:latin typeface="Josefin Sans" pitchFamily="2" charset="0"/>
              </a:rPr>
              <a:t>Weihe</a:t>
            </a:r>
            <a:r>
              <a:rPr lang="en-GB" dirty="0">
                <a:latin typeface="Josefin Sans" pitchFamily="2" charset="0"/>
              </a:rPr>
              <a:t>)</a:t>
            </a:r>
          </a:p>
          <a:p>
            <a:pPr marL="285750" indent="-285750">
              <a:buFont typeface="Arial" panose="020B0604020202020204" pitchFamily="34" charset="0"/>
              <a:buChar char="•"/>
            </a:pPr>
            <a:endParaRPr lang="en-GB" dirty="0">
              <a:latin typeface="Josefin Sans" pitchFamily="2" charset="0"/>
            </a:endParaRPr>
          </a:p>
          <a:p>
            <a:pPr marL="285750" indent="-285750">
              <a:buFont typeface="Arial" panose="020B0604020202020204" pitchFamily="34" charset="0"/>
              <a:buChar char="•"/>
            </a:pPr>
            <a:r>
              <a:rPr lang="en-GB" dirty="0">
                <a:latin typeface="Josefin Sans" pitchFamily="2" charset="0"/>
              </a:rPr>
              <a:t>Neogene rifts principally occur superimposed on the Paleoproterozoic orogenic belts surrounding the pristine </a:t>
            </a:r>
            <a:r>
              <a:rPr lang="en-GB" dirty="0" err="1">
                <a:latin typeface="Josefin Sans" pitchFamily="2" charset="0"/>
              </a:rPr>
              <a:t>cratonic</a:t>
            </a:r>
            <a:r>
              <a:rPr lang="en-GB" dirty="0">
                <a:latin typeface="Josefin Sans" pitchFamily="2" charset="0"/>
              </a:rPr>
              <a:t> Ordos block</a:t>
            </a:r>
          </a:p>
          <a:p>
            <a:pPr marL="285750" indent="-285750">
              <a:buFont typeface="Arial" panose="020B0604020202020204" pitchFamily="34" charset="0"/>
              <a:buChar char="•"/>
            </a:pPr>
            <a:r>
              <a:rPr lang="en-GB" dirty="0">
                <a:latin typeface="Josefin Sans" pitchFamily="2" charset="0"/>
              </a:rPr>
              <a:t>Does inherited lithospheric weaknesses guide migration pattern?</a:t>
            </a:r>
          </a:p>
        </p:txBody>
      </p:sp>
    </p:spTree>
    <p:extLst>
      <p:ext uri="{BB962C8B-B14F-4D97-AF65-F5344CB8AC3E}">
        <p14:creationId xmlns:p14="http://schemas.microsoft.com/office/powerpoint/2010/main" val="3635527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6269F-E6A8-4FAF-AADD-9E640A4182FC}"/>
              </a:ext>
            </a:extLst>
          </p:cNvPr>
          <p:cNvSpPr>
            <a:spLocks noGrp="1"/>
          </p:cNvSpPr>
          <p:nvPr>
            <p:ph type="title"/>
          </p:nvPr>
        </p:nvSpPr>
        <p:spPr/>
        <p:txBody>
          <a:bodyPr/>
          <a:lstStyle/>
          <a:p>
            <a:r>
              <a:rPr lang="en-GB" b="1" dirty="0">
                <a:latin typeface="Josefin Sans" pitchFamily="2" charset="0"/>
              </a:rPr>
              <a:t>ASPECT</a:t>
            </a:r>
          </a:p>
        </p:txBody>
      </p:sp>
      <p:sp>
        <p:nvSpPr>
          <p:cNvPr id="3" name="Content Placeholder 2">
            <a:extLst>
              <a:ext uri="{FF2B5EF4-FFF2-40B4-BE49-F238E27FC236}">
                <a16:creationId xmlns:a16="http://schemas.microsoft.com/office/drawing/2014/main" id="{22A3D2B6-43F5-440A-BF2D-B7F15A760C99}"/>
              </a:ext>
            </a:extLst>
          </p:cNvPr>
          <p:cNvSpPr>
            <a:spLocks noGrp="1"/>
          </p:cNvSpPr>
          <p:nvPr>
            <p:ph idx="1"/>
          </p:nvPr>
        </p:nvSpPr>
        <p:spPr>
          <a:xfrm>
            <a:off x="838200" y="1630108"/>
            <a:ext cx="10515600" cy="4351338"/>
          </a:xfrm>
        </p:spPr>
        <p:txBody>
          <a:bodyPr>
            <a:normAutofit/>
          </a:bodyPr>
          <a:lstStyle/>
          <a:p>
            <a:pPr marL="0" indent="0">
              <a:buNone/>
            </a:pPr>
            <a:r>
              <a:rPr lang="en-GB" sz="2000" b="1" dirty="0">
                <a:solidFill>
                  <a:srgbClr val="7030A0"/>
                </a:solidFill>
                <a:latin typeface="Josefin Sans" pitchFamily="2" charset="0"/>
              </a:rPr>
              <a:t>A</a:t>
            </a:r>
            <a:r>
              <a:rPr lang="en-GB" sz="2000" dirty="0">
                <a:latin typeface="Josefin Sans" pitchFamily="2" charset="0"/>
              </a:rPr>
              <a:t>dvanced </a:t>
            </a:r>
            <a:r>
              <a:rPr lang="en-GB" sz="2000" b="1" dirty="0">
                <a:solidFill>
                  <a:srgbClr val="7030A0"/>
                </a:solidFill>
                <a:latin typeface="Josefin Sans" pitchFamily="2" charset="0"/>
              </a:rPr>
              <a:t>S</a:t>
            </a:r>
            <a:r>
              <a:rPr lang="en-GB" sz="2000" dirty="0">
                <a:latin typeface="Josefin Sans" pitchFamily="2" charset="0"/>
              </a:rPr>
              <a:t>olver for </a:t>
            </a:r>
            <a:r>
              <a:rPr lang="en-GB" sz="2000" b="1" dirty="0">
                <a:solidFill>
                  <a:srgbClr val="7030A0"/>
                </a:solidFill>
                <a:latin typeface="Josefin Sans" pitchFamily="2" charset="0"/>
              </a:rPr>
              <a:t>P</a:t>
            </a:r>
            <a:r>
              <a:rPr lang="en-GB" sz="2000" dirty="0">
                <a:latin typeface="Josefin Sans" pitchFamily="2" charset="0"/>
              </a:rPr>
              <a:t>roblems in </a:t>
            </a:r>
            <a:r>
              <a:rPr lang="en-GB" sz="2000" b="1" dirty="0">
                <a:solidFill>
                  <a:srgbClr val="7030A0"/>
                </a:solidFill>
                <a:latin typeface="Josefin Sans" pitchFamily="2" charset="0"/>
              </a:rPr>
              <a:t>E</a:t>
            </a:r>
            <a:r>
              <a:rPr lang="en-GB" sz="2000" dirty="0">
                <a:latin typeface="Josefin Sans" pitchFamily="2" charset="0"/>
              </a:rPr>
              <a:t>arth’s </a:t>
            </a:r>
            <a:r>
              <a:rPr lang="en-GB" sz="2000" b="1" dirty="0" err="1">
                <a:solidFill>
                  <a:srgbClr val="7030A0"/>
                </a:solidFill>
                <a:latin typeface="Josefin Sans" pitchFamily="2" charset="0"/>
              </a:rPr>
              <a:t>C</a:t>
            </a:r>
            <a:r>
              <a:rPr lang="en-GB" sz="2000" dirty="0" err="1">
                <a:latin typeface="Josefin Sans" pitchFamily="2" charset="0"/>
              </a:rPr>
              <a:t>onvec</a:t>
            </a:r>
            <a:r>
              <a:rPr lang="en-GB" sz="2000" b="1" dirty="0" err="1">
                <a:solidFill>
                  <a:srgbClr val="7030A0"/>
                </a:solidFill>
                <a:latin typeface="Josefin Sans" pitchFamily="2" charset="0"/>
              </a:rPr>
              <a:t>T</a:t>
            </a:r>
            <a:r>
              <a:rPr lang="en-GB" sz="2000" dirty="0" err="1">
                <a:latin typeface="Josefin Sans" pitchFamily="2" charset="0"/>
              </a:rPr>
              <a:t>ion</a:t>
            </a:r>
            <a:endParaRPr lang="en-GB" sz="2000" dirty="0">
              <a:latin typeface="Josefin Sans" pitchFamily="2" charset="0"/>
            </a:endParaRPr>
          </a:p>
          <a:p>
            <a:pPr>
              <a:buFont typeface="Wingdings" panose="05000000000000000000" pitchFamily="2" charset="2"/>
              <a:buChar char="§"/>
            </a:pPr>
            <a:endParaRPr lang="en-GB" sz="2000" dirty="0">
              <a:latin typeface="Josefin Sans" pitchFamily="2" charset="0"/>
            </a:endParaRPr>
          </a:p>
          <a:p>
            <a:pPr>
              <a:buFont typeface="Wingdings" panose="05000000000000000000" pitchFamily="2" charset="2"/>
              <a:buChar char="§"/>
            </a:pPr>
            <a:r>
              <a:rPr lang="en-GB" sz="2000" dirty="0">
                <a:latin typeface="Josefin Sans" pitchFamily="2" charset="0"/>
              </a:rPr>
              <a:t>Thermo-mechanical code </a:t>
            </a:r>
          </a:p>
          <a:p>
            <a:pPr>
              <a:buFont typeface="Wingdings" panose="05000000000000000000" pitchFamily="2" charset="2"/>
              <a:buChar char="§"/>
            </a:pPr>
            <a:r>
              <a:rPr lang="en-GB" sz="2000" dirty="0">
                <a:latin typeface="Josefin Sans" pitchFamily="2" charset="0"/>
              </a:rPr>
              <a:t>Open source </a:t>
            </a:r>
          </a:p>
          <a:p>
            <a:pPr>
              <a:buFont typeface="Wingdings" panose="05000000000000000000" pitchFamily="2" charset="2"/>
              <a:buChar char="§"/>
            </a:pPr>
            <a:r>
              <a:rPr lang="en-GB" sz="2000" dirty="0">
                <a:latin typeface="Josefin Sans" pitchFamily="2" charset="0"/>
              </a:rPr>
              <a:t>C++</a:t>
            </a:r>
          </a:p>
          <a:p>
            <a:pPr>
              <a:buFont typeface="Wingdings" panose="05000000000000000000" pitchFamily="2" charset="2"/>
              <a:buChar char="§"/>
            </a:pPr>
            <a:endParaRPr lang="en-GB" sz="2000" dirty="0">
              <a:latin typeface="Josefin Sans" pitchFamily="2" charset="0"/>
            </a:endParaRPr>
          </a:p>
        </p:txBody>
      </p:sp>
      <p:pic>
        <p:nvPicPr>
          <p:cNvPr id="5" name="Picture 4" descr="A carved pumpkin with a face&#10;&#10;Description automatically generated with low confidence">
            <a:extLst>
              <a:ext uri="{FF2B5EF4-FFF2-40B4-BE49-F238E27FC236}">
                <a16:creationId xmlns:a16="http://schemas.microsoft.com/office/drawing/2014/main" id="{6F6F113D-72CD-44B0-831E-D27F1F334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6852" y="3214396"/>
            <a:ext cx="6126948" cy="2663890"/>
          </a:xfrm>
          <a:prstGeom prst="rect">
            <a:avLst/>
          </a:prstGeom>
        </p:spPr>
      </p:pic>
      <p:sp>
        <p:nvSpPr>
          <p:cNvPr id="4" name="TextBox 3">
            <a:extLst>
              <a:ext uri="{FF2B5EF4-FFF2-40B4-BE49-F238E27FC236}">
                <a16:creationId xmlns:a16="http://schemas.microsoft.com/office/drawing/2014/main" id="{919DD075-E6F9-5848-C6DA-C28D27825CC7}"/>
              </a:ext>
            </a:extLst>
          </p:cNvPr>
          <p:cNvSpPr txBox="1"/>
          <p:nvPr/>
        </p:nvSpPr>
        <p:spPr>
          <a:xfrm>
            <a:off x="8515350" y="6311900"/>
            <a:ext cx="4665133" cy="369332"/>
          </a:xfrm>
          <a:prstGeom prst="rect">
            <a:avLst/>
          </a:prstGeom>
          <a:noFill/>
        </p:spPr>
        <p:txBody>
          <a:bodyPr wrap="square" rtlCol="0">
            <a:spAutoFit/>
          </a:bodyPr>
          <a:lstStyle/>
          <a:p>
            <a:r>
              <a:rPr lang="en-GB" dirty="0">
                <a:latin typeface="Josefin Sans" pitchFamily="2" charset="0"/>
                <a:hlinkClick r:id="rId3"/>
              </a:rPr>
              <a:t>https://aspect.geodynamics.org/</a:t>
            </a:r>
            <a:endParaRPr lang="en-GB" dirty="0">
              <a:latin typeface="Josefin Sans" pitchFamily="2" charset="0"/>
            </a:endParaRPr>
          </a:p>
        </p:txBody>
      </p:sp>
      <p:sp>
        <p:nvSpPr>
          <p:cNvPr id="7" name="TextBox 6">
            <a:extLst>
              <a:ext uri="{FF2B5EF4-FFF2-40B4-BE49-F238E27FC236}">
                <a16:creationId xmlns:a16="http://schemas.microsoft.com/office/drawing/2014/main" id="{E89A30E8-7F83-7888-0D86-A8CFCD780A9D}"/>
              </a:ext>
            </a:extLst>
          </p:cNvPr>
          <p:cNvSpPr txBox="1"/>
          <p:nvPr/>
        </p:nvSpPr>
        <p:spPr>
          <a:xfrm>
            <a:off x="217170" y="3957409"/>
            <a:ext cx="5009682" cy="2723823"/>
          </a:xfrm>
          <a:prstGeom prst="rect">
            <a:avLst/>
          </a:prstGeom>
          <a:noFill/>
        </p:spPr>
        <p:txBody>
          <a:bodyPr wrap="square">
            <a:spAutoFit/>
          </a:bodyPr>
          <a:lstStyle/>
          <a:p>
            <a:r>
              <a:rPr lang="en-GB" sz="900" b="0" i="1" dirty="0">
                <a:solidFill>
                  <a:srgbClr val="333333"/>
                </a:solidFill>
                <a:effectLst/>
                <a:latin typeface="Josefin Sans" pitchFamily="2" charset="0"/>
              </a:rPr>
              <a:t>Martin </a:t>
            </a:r>
            <a:r>
              <a:rPr lang="en-GB" sz="900" b="0" i="1" dirty="0" err="1">
                <a:solidFill>
                  <a:srgbClr val="333333"/>
                </a:solidFill>
                <a:effectLst/>
                <a:latin typeface="Josefin Sans" pitchFamily="2" charset="0"/>
              </a:rPr>
              <a:t>Kronbichler</a:t>
            </a:r>
            <a:r>
              <a:rPr lang="en-GB" sz="900" b="0" i="1" dirty="0">
                <a:solidFill>
                  <a:srgbClr val="333333"/>
                </a:solidFill>
                <a:effectLst/>
                <a:latin typeface="Josefin Sans" pitchFamily="2" charset="0"/>
              </a:rPr>
              <a:t>, Timo Heister, and Wolfgang </a:t>
            </a:r>
            <a:r>
              <a:rPr lang="en-GB" sz="900" b="0" i="1" dirty="0" err="1">
                <a:solidFill>
                  <a:srgbClr val="333333"/>
                </a:solidFill>
                <a:effectLst/>
                <a:latin typeface="Josefin Sans" pitchFamily="2" charset="0"/>
              </a:rPr>
              <a:t>Bangerth</a:t>
            </a:r>
            <a:r>
              <a:rPr lang="en-GB" sz="900" b="0" i="1" dirty="0">
                <a:solidFill>
                  <a:srgbClr val="333333"/>
                </a:solidFill>
                <a:effectLst/>
                <a:latin typeface="Josefin Sans" pitchFamily="2" charset="0"/>
              </a:rPr>
              <a:t>. 2012. “High Accuracy Mantle Convection Simulation through Modern Numerical Methods.” Geophysical Journal International 191 (1) (August 21): 12–29. doi:10.1111/j.1365-246x.2012.05609.x. http://dx.doi.org/10.1111/j.1365-246X.2012.05609.x.</a:t>
            </a:r>
            <a:br>
              <a:rPr lang="en-GB" sz="900" i="1" dirty="0">
                <a:latin typeface="Josefin Sans" pitchFamily="2" charset="0"/>
              </a:rPr>
            </a:br>
            <a:br>
              <a:rPr lang="en-GB" sz="900" i="1" dirty="0">
                <a:latin typeface="Josefin Sans" pitchFamily="2" charset="0"/>
              </a:rPr>
            </a:br>
            <a:r>
              <a:rPr lang="en-GB" sz="900" b="0" i="1" dirty="0">
                <a:solidFill>
                  <a:srgbClr val="333333"/>
                </a:solidFill>
                <a:effectLst/>
                <a:latin typeface="Josefin Sans" pitchFamily="2" charset="0"/>
              </a:rPr>
              <a:t>Timo Heister, Juliane </a:t>
            </a:r>
            <a:r>
              <a:rPr lang="en-GB" sz="900" b="0" i="1" dirty="0" err="1">
                <a:solidFill>
                  <a:srgbClr val="333333"/>
                </a:solidFill>
                <a:effectLst/>
                <a:latin typeface="Josefin Sans" pitchFamily="2" charset="0"/>
              </a:rPr>
              <a:t>Dannberg</a:t>
            </a:r>
            <a:r>
              <a:rPr lang="en-GB" sz="900" b="0" i="1" dirty="0">
                <a:solidFill>
                  <a:srgbClr val="333333"/>
                </a:solidFill>
                <a:effectLst/>
                <a:latin typeface="Josefin Sans" pitchFamily="2" charset="0"/>
              </a:rPr>
              <a:t>, Rene </a:t>
            </a:r>
            <a:r>
              <a:rPr lang="en-GB" sz="900" b="0" i="1" dirty="0" err="1">
                <a:solidFill>
                  <a:srgbClr val="333333"/>
                </a:solidFill>
                <a:effectLst/>
                <a:latin typeface="Josefin Sans" pitchFamily="2" charset="0"/>
              </a:rPr>
              <a:t>Gassmöller</a:t>
            </a:r>
            <a:r>
              <a:rPr lang="en-GB" sz="900" b="0" i="1" dirty="0">
                <a:solidFill>
                  <a:srgbClr val="333333"/>
                </a:solidFill>
                <a:effectLst/>
                <a:latin typeface="Josefin Sans" pitchFamily="2" charset="0"/>
              </a:rPr>
              <a:t>, and Wolfgang </a:t>
            </a:r>
            <a:r>
              <a:rPr lang="en-GB" sz="900" b="0" i="1" dirty="0" err="1">
                <a:solidFill>
                  <a:srgbClr val="333333"/>
                </a:solidFill>
                <a:effectLst/>
                <a:latin typeface="Josefin Sans" pitchFamily="2" charset="0"/>
              </a:rPr>
              <a:t>Bangerth</a:t>
            </a:r>
            <a:r>
              <a:rPr lang="en-GB" sz="900" b="0" i="1" dirty="0">
                <a:solidFill>
                  <a:srgbClr val="333333"/>
                </a:solidFill>
                <a:effectLst/>
                <a:latin typeface="Josefin Sans" pitchFamily="2" charset="0"/>
              </a:rPr>
              <a:t>. 2017. “High Accuracy Mantle Convection Simulation through Modern Numerical Methods – II: Realistic Models and Problems.” Geophysical Journal International 210 (2) (May 9): 833–851. doi:10.1093/</a:t>
            </a:r>
            <a:r>
              <a:rPr lang="en-GB" sz="900" b="0" i="1" dirty="0" err="1">
                <a:solidFill>
                  <a:srgbClr val="333333"/>
                </a:solidFill>
                <a:effectLst/>
                <a:latin typeface="Josefin Sans" pitchFamily="2" charset="0"/>
              </a:rPr>
              <a:t>gji</a:t>
            </a:r>
            <a:r>
              <a:rPr lang="en-GB" sz="900" b="0" i="1" dirty="0">
                <a:solidFill>
                  <a:srgbClr val="333333"/>
                </a:solidFill>
                <a:effectLst/>
                <a:latin typeface="Josefin Sans" pitchFamily="2" charset="0"/>
              </a:rPr>
              <a:t>/ggx195. http://dx.doi.org/10.1093/gji/ggx195.</a:t>
            </a:r>
            <a:br>
              <a:rPr lang="en-GB" sz="900" i="1" dirty="0">
                <a:latin typeface="Josefin Sans" pitchFamily="2" charset="0"/>
              </a:rPr>
            </a:br>
            <a:br>
              <a:rPr lang="en-GB" sz="900" i="1" dirty="0">
                <a:latin typeface="Josefin Sans" pitchFamily="2" charset="0"/>
              </a:rPr>
            </a:br>
            <a:r>
              <a:rPr lang="en-GB" sz="900" b="0" i="1" dirty="0" err="1">
                <a:solidFill>
                  <a:srgbClr val="333333"/>
                </a:solidFill>
                <a:effectLst/>
                <a:latin typeface="Josefin Sans" pitchFamily="2" charset="0"/>
              </a:rPr>
              <a:t>Bangerth</a:t>
            </a:r>
            <a:r>
              <a:rPr lang="en-GB" sz="900" b="0" i="1" dirty="0">
                <a:solidFill>
                  <a:srgbClr val="333333"/>
                </a:solidFill>
                <a:effectLst/>
                <a:latin typeface="Josefin Sans" pitchFamily="2" charset="0"/>
              </a:rPr>
              <a:t>, Wolfgang, Juliane </a:t>
            </a:r>
            <a:r>
              <a:rPr lang="en-GB" sz="900" b="0" i="1" dirty="0" err="1">
                <a:solidFill>
                  <a:srgbClr val="333333"/>
                </a:solidFill>
                <a:effectLst/>
                <a:latin typeface="Josefin Sans" pitchFamily="2" charset="0"/>
              </a:rPr>
              <a:t>Dannberg</a:t>
            </a:r>
            <a:r>
              <a:rPr lang="en-GB" sz="900" b="0" i="1" dirty="0">
                <a:solidFill>
                  <a:srgbClr val="333333"/>
                </a:solidFill>
                <a:effectLst/>
                <a:latin typeface="Josefin Sans" pitchFamily="2" charset="0"/>
              </a:rPr>
              <a:t>, Menno Fraters, Rene </a:t>
            </a:r>
            <a:r>
              <a:rPr lang="en-GB" sz="900" b="0" i="1" dirty="0" err="1">
                <a:solidFill>
                  <a:srgbClr val="333333"/>
                </a:solidFill>
                <a:effectLst/>
                <a:latin typeface="Josefin Sans" pitchFamily="2" charset="0"/>
              </a:rPr>
              <a:t>Gassmoeller</a:t>
            </a:r>
            <a:r>
              <a:rPr lang="en-GB" sz="900" b="0" i="1" dirty="0">
                <a:solidFill>
                  <a:srgbClr val="333333"/>
                </a:solidFill>
                <a:effectLst/>
                <a:latin typeface="Josefin Sans" pitchFamily="2" charset="0"/>
              </a:rPr>
              <a:t>, Anne </a:t>
            </a:r>
            <a:r>
              <a:rPr lang="en-GB" sz="900" b="0" i="1" dirty="0" err="1">
                <a:solidFill>
                  <a:srgbClr val="333333"/>
                </a:solidFill>
                <a:effectLst/>
                <a:latin typeface="Josefin Sans" pitchFamily="2" charset="0"/>
              </a:rPr>
              <a:t>Glerum</a:t>
            </a:r>
            <a:r>
              <a:rPr lang="en-GB" sz="900" b="0" i="1" dirty="0">
                <a:solidFill>
                  <a:srgbClr val="333333"/>
                </a:solidFill>
                <a:effectLst/>
                <a:latin typeface="Josefin Sans" pitchFamily="2" charset="0"/>
              </a:rPr>
              <a:t>, Timo Heister, Robert </a:t>
            </a:r>
            <a:r>
              <a:rPr lang="en-GB" sz="900" b="0" i="1" dirty="0" err="1">
                <a:solidFill>
                  <a:srgbClr val="333333"/>
                </a:solidFill>
                <a:effectLst/>
                <a:latin typeface="Josefin Sans" pitchFamily="2" charset="0"/>
              </a:rPr>
              <a:t>Myhill</a:t>
            </a:r>
            <a:r>
              <a:rPr lang="en-GB" sz="900" b="0" i="1" dirty="0">
                <a:solidFill>
                  <a:srgbClr val="333333"/>
                </a:solidFill>
                <a:effectLst/>
                <a:latin typeface="Josefin Sans" pitchFamily="2" charset="0"/>
              </a:rPr>
              <a:t>, and John </a:t>
            </a:r>
            <a:r>
              <a:rPr lang="en-GB" sz="900" b="0" i="1" dirty="0" err="1">
                <a:solidFill>
                  <a:srgbClr val="333333"/>
                </a:solidFill>
                <a:effectLst/>
                <a:latin typeface="Josefin Sans" pitchFamily="2" charset="0"/>
              </a:rPr>
              <a:t>Naliboff</a:t>
            </a:r>
            <a:r>
              <a:rPr lang="en-GB" sz="900" b="0" i="1" dirty="0">
                <a:solidFill>
                  <a:srgbClr val="333333"/>
                </a:solidFill>
                <a:effectLst/>
                <a:latin typeface="Josefin Sans" pitchFamily="2" charset="0"/>
              </a:rPr>
              <a:t>. 2022. &lt;</a:t>
            </a:r>
            <a:r>
              <a:rPr lang="en-GB" sz="900" b="0" i="1" dirty="0" err="1">
                <a:solidFill>
                  <a:srgbClr val="333333"/>
                </a:solidFill>
                <a:effectLst/>
                <a:latin typeface="Josefin Sans" pitchFamily="2" charset="0"/>
              </a:rPr>
              <a:t>i</a:t>
            </a:r>
            <a:r>
              <a:rPr lang="en-GB" sz="900" b="0" i="1" dirty="0">
                <a:solidFill>
                  <a:srgbClr val="333333"/>
                </a:solidFill>
                <a:effectLst/>
                <a:latin typeface="Josefin Sans" pitchFamily="2" charset="0"/>
              </a:rPr>
              <a:t>&gt;ASPECT v2.4.0&lt;/</a:t>
            </a:r>
            <a:r>
              <a:rPr lang="en-GB" sz="900" b="0" i="1" dirty="0" err="1">
                <a:solidFill>
                  <a:srgbClr val="333333"/>
                </a:solidFill>
                <a:effectLst/>
                <a:latin typeface="Josefin Sans" pitchFamily="2" charset="0"/>
              </a:rPr>
              <a:t>i</a:t>
            </a:r>
            <a:r>
              <a:rPr lang="en-GB" sz="900" b="0" i="1" dirty="0">
                <a:solidFill>
                  <a:srgbClr val="333333"/>
                </a:solidFill>
                <a:effectLst/>
                <a:latin typeface="Josefin Sans" pitchFamily="2" charset="0"/>
              </a:rPr>
              <a:t>&gt; (version v2.4.0). </a:t>
            </a:r>
            <a:r>
              <a:rPr lang="en-GB" sz="900" b="0" i="1" dirty="0" err="1">
                <a:solidFill>
                  <a:srgbClr val="333333"/>
                </a:solidFill>
                <a:effectLst/>
                <a:latin typeface="Josefin Sans" pitchFamily="2" charset="0"/>
              </a:rPr>
              <a:t>Zenodo</a:t>
            </a:r>
            <a:r>
              <a:rPr lang="en-GB" sz="900" b="0" i="1" dirty="0">
                <a:solidFill>
                  <a:srgbClr val="333333"/>
                </a:solidFill>
                <a:effectLst/>
                <a:latin typeface="Josefin Sans" pitchFamily="2" charset="0"/>
              </a:rPr>
              <a:t>. https://doi.org/10.5281/zenodo.6903424.</a:t>
            </a:r>
            <a:br>
              <a:rPr lang="en-GB" sz="900" i="1" dirty="0">
                <a:latin typeface="Josefin Sans" pitchFamily="2" charset="0"/>
              </a:rPr>
            </a:br>
            <a:br>
              <a:rPr lang="en-GB" sz="900" i="1" dirty="0">
                <a:latin typeface="Josefin Sans" pitchFamily="2" charset="0"/>
              </a:rPr>
            </a:br>
            <a:r>
              <a:rPr lang="en-GB" sz="900" b="0" i="1" dirty="0" err="1">
                <a:solidFill>
                  <a:srgbClr val="333333"/>
                </a:solidFill>
                <a:effectLst/>
                <a:latin typeface="Josefin Sans" pitchFamily="2" charset="0"/>
              </a:rPr>
              <a:t>Bangerth</a:t>
            </a:r>
            <a:r>
              <a:rPr lang="en-GB" sz="900" b="0" i="1" dirty="0">
                <a:solidFill>
                  <a:srgbClr val="333333"/>
                </a:solidFill>
                <a:effectLst/>
                <a:latin typeface="Josefin Sans" pitchFamily="2" charset="0"/>
              </a:rPr>
              <a:t>, Wolfgang, Juliane </a:t>
            </a:r>
            <a:r>
              <a:rPr lang="en-GB" sz="900" b="0" i="1" dirty="0" err="1">
                <a:solidFill>
                  <a:srgbClr val="333333"/>
                </a:solidFill>
                <a:effectLst/>
                <a:latin typeface="Josefin Sans" pitchFamily="2" charset="0"/>
              </a:rPr>
              <a:t>Dannberg</a:t>
            </a:r>
            <a:r>
              <a:rPr lang="en-GB" sz="900" b="0" i="1" dirty="0">
                <a:solidFill>
                  <a:srgbClr val="333333"/>
                </a:solidFill>
                <a:effectLst/>
                <a:latin typeface="Josefin Sans" pitchFamily="2" charset="0"/>
              </a:rPr>
              <a:t>, Menno Fraters, Rene </a:t>
            </a:r>
            <a:r>
              <a:rPr lang="en-GB" sz="900" b="0" i="1" dirty="0" err="1">
                <a:solidFill>
                  <a:srgbClr val="333333"/>
                </a:solidFill>
                <a:effectLst/>
                <a:latin typeface="Josefin Sans" pitchFamily="2" charset="0"/>
              </a:rPr>
              <a:t>Gassmoeller</a:t>
            </a:r>
            <a:r>
              <a:rPr lang="en-GB" sz="900" b="0" i="1" dirty="0">
                <a:solidFill>
                  <a:srgbClr val="333333"/>
                </a:solidFill>
                <a:effectLst/>
                <a:latin typeface="Josefin Sans" pitchFamily="2" charset="0"/>
              </a:rPr>
              <a:t>, Anne </a:t>
            </a:r>
            <a:r>
              <a:rPr lang="en-GB" sz="900" b="0" i="1" dirty="0" err="1">
                <a:solidFill>
                  <a:srgbClr val="333333"/>
                </a:solidFill>
                <a:effectLst/>
                <a:latin typeface="Josefin Sans" pitchFamily="2" charset="0"/>
              </a:rPr>
              <a:t>Glerum</a:t>
            </a:r>
            <a:r>
              <a:rPr lang="en-GB" sz="900" b="0" i="1" dirty="0">
                <a:solidFill>
                  <a:srgbClr val="333333"/>
                </a:solidFill>
                <a:effectLst/>
                <a:latin typeface="Josefin Sans" pitchFamily="2" charset="0"/>
              </a:rPr>
              <a:t>, Timo Heister, Robert </a:t>
            </a:r>
            <a:r>
              <a:rPr lang="en-GB" sz="900" b="0" i="1" dirty="0" err="1">
                <a:solidFill>
                  <a:srgbClr val="333333"/>
                </a:solidFill>
                <a:effectLst/>
                <a:latin typeface="Josefin Sans" pitchFamily="2" charset="0"/>
              </a:rPr>
              <a:t>Myhill</a:t>
            </a:r>
            <a:r>
              <a:rPr lang="en-GB" sz="900" b="0" i="1" dirty="0">
                <a:solidFill>
                  <a:srgbClr val="333333"/>
                </a:solidFill>
                <a:effectLst/>
                <a:latin typeface="Josefin Sans" pitchFamily="2" charset="0"/>
              </a:rPr>
              <a:t>, and John </a:t>
            </a:r>
            <a:r>
              <a:rPr lang="en-GB" sz="900" b="0" i="1" dirty="0" err="1">
                <a:solidFill>
                  <a:srgbClr val="333333"/>
                </a:solidFill>
                <a:effectLst/>
                <a:latin typeface="Josefin Sans" pitchFamily="2" charset="0"/>
              </a:rPr>
              <a:t>Naliboff</a:t>
            </a:r>
            <a:r>
              <a:rPr lang="en-GB" sz="900" b="0" i="1" dirty="0">
                <a:solidFill>
                  <a:srgbClr val="333333"/>
                </a:solidFill>
                <a:effectLst/>
                <a:latin typeface="Josefin Sans" pitchFamily="2" charset="0"/>
              </a:rPr>
              <a:t>. 2022. “ASPECT: Advanced Solver for Problems in Earth's </a:t>
            </a:r>
            <a:r>
              <a:rPr lang="en-GB" sz="900" b="0" i="1" dirty="0" err="1">
                <a:solidFill>
                  <a:srgbClr val="333333"/>
                </a:solidFill>
                <a:effectLst/>
                <a:latin typeface="Josefin Sans" pitchFamily="2" charset="0"/>
              </a:rPr>
              <a:t>ConvecTion</a:t>
            </a:r>
            <a:r>
              <a:rPr lang="en-GB" sz="900" b="0" i="1" dirty="0">
                <a:solidFill>
                  <a:srgbClr val="333333"/>
                </a:solidFill>
                <a:effectLst/>
                <a:latin typeface="Josefin Sans" pitchFamily="2" charset="0"/>
              </a:rPr>
              <a:t>, User Manual.” &lt;</a:t>
            </a:r>
            <a:r>
              <a:rPr lang="en-GB" sz="900" b="0" i="1" dirty="0" err="1">
                <a:solidFill>
                  <a:srgbClr val="333333"/>
                </a:solidFill>
                <a:effectLst/>
                <a:latin typeface="Josefin Sans" pitchFamily="2" charset="0"/>
              </a:rPr>
              <a:t>i</a:t>
            </a:r>
            <a:r>
              <a:rPr lang="en-GB" sz="900" b="0" i="1" dirty="0">
                <a:solidFill>
                  <a:srgbClr val="333333"/>
                </a:solidFill>
                <a:effectLst/>
                <a:latin typeface="Josefin Sans" pitchFamily="2" charset="0"/>
              </a:rPr>
              <a:t>&gt;</a:t>
            </a:r>
            <a:r>
              <a:rPr lang="en-GB" sz="900" b="0" i="1" dirty="0" err="1">
                <a:solidFill>
                  <a:srgbClr val="333333"/>
                </a:solidFill>
                <a:effectLst/>
                <a:latin typeface="Josefin Sans" pitchFamily="2" charset="0"/>
              </a:rPr>
              <a:t>Figshare</a:t>
            </a:r>
            <a:r>
              <a:rPr lang="en-GB" sz="900" b="0" i="1" dirty="0">
                <a:solidFill>
                  <a:srgbClr val="333333"/>
                </a:solidFill>
                <a:effectLst/>
                <a:latin typeface="Josefin Sans" pitchFamily="2" charset="0"/>
              </a:rPr>
              <a:t>&lt;/</a:t>
            </a:r>
            <a:r>
              <a:rPr lang="en-GB" sz="900" b="0" i="1" dirty="0" err="1">
                <a:solidFill>
                  <a:srgbClr val="333333"/>
                </a:solidFill>
                <a:effectLst/>
                <a:latin typeface="Josefin Sans" pitchFamily="2" charset="0"/>
              </a:rPr>
              <a:t>i</a:t>
            </a:r>
            <a:r>
              <a:rPr lang="en-GB" sz="900" b="0" i="1" dirty="0">
                <a:solidFill>
                  <a:srgbClr val="333333"/>
                </a:solidFill>
                <a:effectLst/>
                <a:latin typeface="Josefin Sans" pitchFamily="2" charset="0"/>
              </a:rPr>
              <a:t>&gt;. https://doi.org/10.6084/M9.FIGSHARE.4865333.</a:t>
            </a:r>
            <a:br>
              <a:rPr lang="en-GB" sz="900" i="1" dirty="0">
                <a:latin typeface="Josefin Sans" pitchFamily="2" charset="0"/>
              </a:rPr>
            </a:br>
            <a:endParaRPr lang="en-GB" sz="900" i="1" dirty="0">
              <a:latin typeface="Josefin Sans" pitchFamily="2" charset="0"/>
            </a:endParaRPr>
          </a:p>
        </p:txBody>
      </p:sp>
    </p:spTree>
    <p:extLst>
      <p:ext uri="{BB962C8B-B14F-4D97-AF65-F5344CB8AC3E}">
        <p14:creationId xmlns:p14="http://schemas.microsoft.com/office/powerpoint/2010/main" val="1378196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F59C3-4592-46F7-A44A-A9FFEB349CED}"/>
              </a:ext>
            </a:extLst>
          </p:cNvPr>
          <p:cNvSpPr>
            <a:spLocks noGrp="1"/>
          </p:cNvSpPr>
          <p:nvPr>
            <p:ph type="title"/>
          </p:nvPr>
        </p:nvSpPr>
        <p:spPr/>
        <p:txBody>
          <a:bodyPr/>
          <a:lstStyle/>
          <a:p>
            <a:r>
              <a:rPr lang="en-GB">
                <a:latin typeface="Josefin Sans" pitchFamily="2" charset="0"/>
              </a:rPr>
              <a:t>Material Model</a:t>
            </a:r>
          </a:p>
        </p:txBody>
      </p:sp>
      <p:pic>
        <p:nvPicPr>
          <p:cNvPr id="7" name="Content Placeholder 6" descr="Timeline&#10;&#10;Description automatically generated">
            <a:extLst>
              <a:ext uri="{FF2B5EF4-FFF2-40B4-BE49-F238E27FC236}">
                <a16:creationId xmlns:a16="http://schemas.microsoft.com/office/drawing/2014/main" id="{0F0956FB-D7C6-688B-253C-02FE1EF5B97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4723" b="23725"/>
          <a:stretch/>
        </p:blipFill>
        <p:spPr>
          <a:xfrm>
            <a:off x="696000" y="1498600"/>
            <a:ext cx="10800000" cy="3937000"/>
          </a:xfrm>
        </p:spPr>
      </p:pic>
      <p:sp>
        <p:nvSpPr>
          <p:cNvPr id="3" name="TextBox 2">
            <a:extLst>
              <a:ext uri="{FF2B5EF4-FFF2-40B4-BE49-F238E27FC236}">
                <a16:creationId xmlns:a16="http://schemas.microsoft.com/office/drawing/2014/main" id="{DC51A573-07C7-87F2-21FE-1FD4F12A5CF5}"/>
              </a:ext>
            </a:extLst>
          </p:cNvPr>
          <p:cNvSpPr txBox="1"/>
          <p:nvPr/>
        </p:nvSpPr>
        <p:spPr>
          <a:xfrm>
            <a:off x="696000" y="5491857"/>
            <a:ext cx="10979533"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There is no compositional difference between mantle lithosphere and asthenosphere the different behaviour is controlled by temperature</a:t>
            </a:r>
          </a:p>
          <a:p>
            <a:pPr marL="285750" indent="-285750">
              <a:buFont typeface="Arial" panose="020B0604020202020204" pitchFamily="34" charset="0"/>
              <a:buChar char="•"/>
            </a:pPr>
            <a:r>
              <a:rPr lang="en-GB" sz="1600" dirty="0">
                <a:latin typeface="Josefin Sans" pitchFamily="2" charset="0"/>
              </a:rPr>
              <a:t>The crustal and lithospheric scar have the same material properties as the surrounding material but their angle of internal friction is reduced to 2 (standard value for all materials is 20) to make them rheological weak</a:t>
            </a:r>
          </a:p>
        </p:txBody>
      </p:sp>
      <p:sp>
        <p:nvSpPr>
          <p:cNvPr id="4" name="TextBox 3">
            <a:extLst>
              <a:ext uri="{FF2B5EF4-FFF2-40B4-BE49-F238E27FC236}">
                <a16:creationId xmlns:a16="http://schemas.microsoft.com/office/drawing/2014/main" id="{44077831-0C0D-A87C-7220-813FEC59EE07}"/>
              </a:ext>
            </a:extLst>
          </p:cNvPr>
          <p:cNvSpPr txBox="1"/>
          <p:nvPr/>
        </p:nvSpPr>
        <p:spPr>
          <a:xfrm>
            <a:off x="9999133" y="242888"/>
            <a:ext cx="2709333" cy="1077218"/>
          </a:xfrm>
          <a:prstGeom prst="rect">
            <a:avLst/>
          </a:prstGeom>
          <a:noFill/>
        </p:spPr>
        <p:txBody>
          <a:bodyPr wrap="square" rtlCol="0">
            <a:spAutoFit/>
          </a:bodyPr>
          <a:lstStyle/>
          <a:p>
            <a:r>
              <a:rPr lang="en-GB" sz="1600" dirty="0">
                <a:latin typeface="Josefin Sans" pitchFamily="2" charset="0"/>
              </a:rPr>
              <a:t>“Buffer region” of background material (same as ML) to avoid edge effects</a:t>
            </a:r>
          </a:p>
        </p:txBody>
      </p:sp>
      <p:cxnSp>
        <p:nvCxnSpPr>
          <p:cNvPr id="6" name="Straight Arrow Connector 5">
            <a:extLst>
              <a:ext uri="{FF2B5EF4-FFF2-40B4-BE49-F238E27FC236}">
                <a16:creationId xmlns:a16="http://schemas.microsoft.com/office/drawing/2014/main" id="{CE7C0A60-AF8B-D11D-F01F-BDB26C9344F8}"/>
              </a:ext>
            </a:extLst>
          </p:cNvPr>
          <p:cNvCxnSpPr>
            <a:cxnSpLocks/>
            <a:stCxn id="4" idx="2"/>
          </p:cNvCxnSpPr>
          <p:nvPr/>
        </p:nvCxnSpPr>
        <p:spPr>
          <a:xfrm flipH="1">
            <a:off x="10684933" y="1320106"/>
            <a:ext cx="668867" cy="644161"/>
          </a:xfrm>
          <a:prstGeom prst="straightConnector1">
            <a:avLst/>
          </a:prstGeom>
          <a:ln w="762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883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hart&#10;&#10;Description automatically generated">
            <a:extLst>
              <a:ext uri="{FF2B5EF4-FFF2-40B4-BE49-F238E27FC236}">
                <a16:creationId xmlns:a16="http://schemas.microsoft.com/office/drawing/2014/main" id="{3FD213C6-23F5-60BF-8171-BA34CB54717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4978" b="24687"/>
          <a:stretch/>
        </p:blipFill>
        <p:spPr>
          <a:xfrm>
            <a:off x="696000" y="1518082"/>
            <a:ext cx="10800000" cy="3844031"/>
          </a:xfrm>
        </p:spPr>
      </p:pic>
      <p:sp>
        <p:nvSpPr>
          <p:cNvPr id="2" name="Title 1">
            <a:extLst>
              <a:ext uri="{FF2B5EF4-FFF2-40B4-BE49-F238E27FC236}">
                <a16:creationId xmlns:a16="http://schemas.microsoft.com/office/drawing/2014/main" id="{BDBF59C3-4592-46F7-A44A-A9FFEB349CED}"/>
              </a:ext>
            </a:extLst>
          </p:cNvPr>
          <p:cNvSpPr>
            <a:spLocks noGrp="1"/>
          </p:cNvSpPr>
          <p:nvPr>
            <p:ph type="title"/>
          </p:nvPr>
        </p:nvSpPr>
        <p:spPr/>
        <p:txBody>
          <a:bodyPr/>
          <a:lstStyle/>
          <a:p>
            <a:r>
              <a:rPr lang="en-GB" dirty="0">
                <a:latin typeface="Josefin Sans" pitchFamily="2" charset="0"/>
              </a:rPr>
              <a:t>Temperature Model</a:t>
            </a:r>
          </a:p>
        </p:txBody>
      </p:sp>
      <p:sp>
        <p:nvSpPr>
          <p:cNvPr id="3" name="TextBox 2">
            <a:extLst>
              <a:ext uri="{FF2B5EF4-FFF2-40B4-BE49-F238E27FC236}">
                <a16:creationId xmlns:a16="http://schemas.microsoft.com/office/drawing/2014/main" id="{D9385856-0BC8-0E1E-BA3F-BE69B8FED612}"/>
              </a:ext>
            </a:extLst>
          </p:cNvPr>
          <p:cNvSpPr txBox="1"/>
          <p:nvPr/>
        </p:nvSpPr>
        <p:spPr>
          <a:xfrm>
            <a:off x="696000" y="5491857"/>
            <a:ext cx="10979533"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Lithosphere-asthenosphere boundary is defined by the 1573K temperature contour</a:t>
            </a:r>
          </a:p>
          <a:p>
            <a:pPr marL="285750" indent="-285750">
              <a:buFont typeface="Arial" panose="020B0604020202020204" pitchFamily="34" charset="0"/>
              <a:buChar char="•"/>
            </a:pPr>
            <a:r>
              <a:rPr lang="en-GB" sz="1600" dirty="0">
                <a:latin typeface="Josefin Sans" pitchFamily="2" charset="0"/>
              </a:rPr>
              <a:t>Thicker and colder lithosphere in the West, warmer and hotter in the East.</a:t>
            </a:r>
          </a:p>
        </p:txBody>
      </p:sp>
    </p:spTree>
    <p:extLst>
      <p:ext uri="{BB962C8B-B14F-4D97-AF65-F5344CB8AC3E}">
        <p14:creationId xmlns:p14="http://schemas.microsoft.com/office/powerpoint/2010/main" val="2596518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222215D-9028-3588-691B-4947DA375749}"/>
              </a:ext>
            </a:extLst>
          </p:cNvPr>
          <p:cNvSpPr>
            <a:spLocks noGrp="1"/>
          </p:cNvSpPr>
          <p:nvPr>
            <p:ph type="title"/>
          </p:nvPr>
        </p:nvSpPr>
        <p:spPr>
          <a:xfrm>
            <a:off x="838200" y="365125"/>
            <a:ext cx="10515600" cy="1325563"/>
          </a:xfrm>
        </p:spPr>
        <p:txBody>
          <a:bodyPr/>
          <a:lstStyle/>
          <a:p>
            <a:r>
              <a:rPr lang="en-GB" dirty="0">
                <a:latin typeface="Josefin Sans" pitchFamily="2" charset="0"/>
              </a:rPr>
              <a:t>0 </a:t>
            </a:r>
            <a:r>
              <a:rPr lang="en-GB" dirty="0" err="1">
                <a:latin typeface="Josefin Sans" pitchFamily="2" charset="0"/>
              </a:rPr>
              <a:t>Myr</a:t>
            </a:r>
            <a:endParaRPr lang="en-GB" dirty="0">
              <a:latin typeface="Josefin Sans" pitchFamily="2" charset="0"/>
            </a:endParaRPr>
          </a:p>
        </p:txBody>
      </p:sp>
      <p:pic>
        <p:nvPicPr>
          <p:cNvPr id="11" name="Content Placeholder 10" descr="Arrow&#10;&#10;Description automatically generated">
            <a:extLst>
              <a:ext uri="{FF2B5EF4-FFF2-40B4-BE49-F238E27FC236}">
                <a16:creationId xmlns:a16="http://schemas.microsoft.com/office/drawing/2014/main" id="{1D9502D9-3041-6118-C405-0537FDF72EB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111" t="33396" r="8272" b="30625"/>
          <a:stretch/>
        </p:blipFill>
        <p:spPr>
          <a:xfrm>
            <a:off x="566056" y="1690688"/>
            <a:ext cx="10787743" cy="3766683"/>
          </a:xfrm>
        </p:spPr>
      </p:pic>
      <p:sp>
        <p:nvSpPr>
          <p:cNvPr id="2" name="TextBox 1">
            <a:extLst>
              <a:ext uri="{FF2B5EF4-FFF2-40B4-BE49-F238E27FC236}">
                <a16:creationId xmlns:a16="http://schemas.microsoft.com/office/drawing/2014/main" id="{A3DCEDB3-5903-B26E-1575-A380994E94E7}"/>
              </a:ext>
            </a:extLst>
          </p:cNvPr>
          <p:cNvSpPr txBox="1"/>
          <p:nvPr/>
        </p:nvSpPr>
        <p:spPr>
          <a:xfrm>
            <a:off x="696000" y="5491857"/>
            <a:ext cx="10979533"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Josefin Sans" pitchFamily="2" charset="0"/>
              </a:rPr>
              <a:t>Model at 0 </a:t>
            </a:r>
            <a:r>
              <a:rPr lang="en-GB" sz="1600" dirty="0" err="1">
                <a:latin typeface="Josefin Sans" pitchFamily="2" charset="0"/>
              </a:rPr>
              <a:t>Myr</a:t>
            </a:r>
            <a:endParaRPr lang="en-GB" sz="1600" dirty="0">
              <a:latin typeface="Josefin Sans" pitchFamily="2" charset="0"/>
            </a:endParaRPr>
          </a:p>
          <a:p>
            <a:pPr marL="285750" indent="-285750">
              <a:buFont typeface="Arial" panose="020B0604020202020204" pitchFamily="34" charset="0"/>
              <a:buChar char="•"/>
            </a:pPr>
            <a:r>
              <a:rPr lang="en-GB" sz="1600" dirty="0">
                <a:latin typeface="Josefin Sans" pitchFamily="2" charset="0"/>
              </a:rPr>
              <a:t>White contour line denotes the 1573K temperature contour (base of lithosphere)</a:t>
            </a:r>
          </a:p>
        </p:txBody>
      </p:sp>
    </p:spTree>
    <p:extLst>
      <p:ext uri="{BB962C8B-B14F-4D97-AF65-F5344CB8AC3E}">
        <p14:creationId xmlns:p14="http://schemas.microsoft.com/office/powerpoint/2010/main" val="25383441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F8995D6232394CB4A1B8BC5ED90EA6" ma:contentTypeVersion="14" ma:contentTypeDescription="Create a new document." ma:contentTypeScope="" ma:versionID="05c6a50f68b277cec1d5076e6f5a4f3f">
  <xsd:schema xmlns:xsd="http://www.w3.org/2001/XMLSchema" xmlns:xs="http://www.w3.org/2001/XMLSchema" xmlns:p="http://schemas.microsoft.com/office/2006/metadata/properties" xmlns:ns3="5ec6b039-a32a-482e-ae58-cf409effe79d" xmlns:ns4="4c8ece88-7bee-4a53-994e-ae22bac50e2a" targetNamespace="http://schemas.microsoft.com/office/2006/metadata/properties" ma:root="true" ma:fieldsID="cf6386cf4e55685c0840075deefb6d1e" ns3:_="" ns4:_="">
    <xsd:import namespace="5ec6b039-a32a-482e-ae58-cf409effe79d"/>
    <xsd:import namespace="4c8ece88-7bee-4a53-994e-ae22bac50e2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OCR"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c6b039-a32a-482e-ae58-cf409effe7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8ece88-7bee-4a53-994e-ae22bac50e2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ec6b039-a32a-482e-ae58-cf409effe79d" xsi:nil="true"/>
  </documentManagement>
</p:properties>
</file>

<file path=customXml/itemProps1.xml><?xml version="1.0" encoding="utf-8"?>
<ds:datastoreItem xmlns:ds="http://schemas.openxmlformats.org/officeDocument/2006/customXml" ds:itemID="{1A71AE01-F447-406F-8936-87627532FE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c6b039-a32a-482e-ae58-cf409effe79d"/>
    <ds:schemaRef ds:uri="4c8ece88-7bee-4a53-994e-ae22bac50e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E2E23F-E95B-4F63-BEA7-CC098C86F295}">
  <ds:schemaRefs>
    <ds:schemaRef ds:uri="http://schemas.microsoft.com/sharepoint/v3/contenttype/forms"/>
  </ds:schemaRefs>
</ds:datastoreItem>
</file>

<file path=customXml/itemProps3.xml><?xml version="1.0" encoding="utf-8"?>
<ds:datastoreItem xmlns:ds="http://schemas.openxmlformats.org/officeDocument/2006/customXml" ds:itemID="{1D177E96-308B-4AE2-82E0-E7037AE97558}">
  <ds:schemaRefs>
    <ds:schemaRef ds:uri="http://purl.org/dc/elements/1.1/"/>
    <ds:schemaRef ds:uri="5ec6b039-a32a-482e-ae58-cf409effe79d"/>
    <ds:schemaRef ds:uri="4c8ece88-7bee-4a53-994e-ae22bac50e2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160</TotalTime>
  <Words>2015</Words>
  <Application>Microsoft Office PowerPoint</Application>
  <PresentationFormat>Widescreen</PresentationFormat>
  <Paragraphs>132</Paragraphs>
  <Slides>37</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Wingdings</vt:lpstr>
      <vt:lpstr>Calibri</vt:lpstr>
      <vt:lpstr>Josefin Sans</vt:lpstr>
      <vt:lpstr>Calibri Light</vt:lpstr>
      <vt:lpstr>Arial</vt:lpstr>
      <vt:lpstr>Lato</vt:lpstr>
      <vt:lpstr>Josefin Sans Medium</vt:lpstr>
      <vt:lpstr>Office Theme</vt:lpstr>
      <vt:lpstr>PowerPoint Presentation</vt:lpstr>
      <vt:lpstr>PowerPoint Presentation</vt:lpstr>
      <vt:lpstr>PowerPoint Presentation</vt:lpstr>
      <vt:lpstr>PowerPoint Presentation</vt:lpstr>
      <vt:lpstr>PowerPoint Presentation</vt:lpstr>
      <vt:lpstr>ASPECT</vt:lpstr>
      <vt:lpstr>Material Model</vt:lpstr>
      <vt:lpstr>Temperature Model</vt:lpstr>
      <vt:lpstr>0 Myr</vt:lpstr>
      <vt:lpstr>10 Myr</vt:lpstr>
      <vt:lpstr>PowerPoint Presentation</vt:lpstr>
      <vt:lpstr>42 Myr</vt:lpstr>
      <vt:lpstr>45 Myr</vt:lpstr>
      <vt:lpstr>52 Myr</vt:lpstr>
      <vt:lpstr>10 Myr - Strainrate</vt:lpstr>
      <vt:lpstr>PowerPoint Presentation</vt:lpstr>
      <vt:lpstr>42 Myr - Strainrate</vt:lpstr>
      <vt:lpstr>45 Myr – Strainrate</vt:lpstr>
      <vt:lpstr>52 Myr - Strainrate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Lithosphere in the East is too thick</vt:lpstr>
      <vt:lpstr>Lithosphere in the East is too thin</vt:lpstr>
      <vt:lpstr>PowerPoint Presentation</vt:lpstr>
      <vt:lpstr>PowerPoint Presentation</vt:lpstr>
      <vt:lpstr>PowerPoint Presentation</vt:lpstr>
      <vt:lpstr>East Asia - Tectonics</vt:lpstr>
      <vt:lpstr>Relevance to other rifts</vt:lpstr>
      <vt:lpstr>PowerPoint Presentation</vt:lpstr>
      <vt:lpstr>References</vt:lpstr>
    </vt:vector>
  </TitlesOfParts>
  <Company>Durham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FROEMCHEN, MALTE</dc:creator>
  <cp:lastModifiedBy>FROEMCHEN, MALTE</cp:lastModifiedBy>
  <cp:revision>9</cp:revision>
  <dcterms:created xsi:type="dcterms:W3CDTF">2022-09-09T13:44:50Z</dcterms:created>
  <dcterms:modified xsi:type="dcterms:W3CDTF">2023-04-29T13:21:25Z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0x010100CCF8995D6232394CB4A1B8BC5ED90EA6</vt:lpwstr>
  </property>
</Properties>
</file>