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4" r:id="rId5"/>
    <p:sldId id="260" r:id="rId6"/>
    <p:sldId id="267" r:id="rId7"/>
    <p:sldId id="259" r:id="rId8"/>
    <p:sldId id="261" r:id="rId9"/>
    <p:sldId id="265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FFCC"/>
    <a:srgbClr val="FFCC66"/>
    <a:srgbClr val="FFFFCC"/>
    <a:srgbClr val="FFCC99"/>
    <a:srgbClr val="FF9999"/>
    <a:srgbClr val="FFCC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FEF0-D601-4A85-9CEF-F54E3D5D4434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7379D-D707-4095-9987-99BE02527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3131820"/>
            <a:ext cx="4038600" cy="2011680"/>
          </a:xfrm>
          <a:prstGeom prst="roundRect">
            <a:avLst>
              <a:gd name="adj" fmla="val 10513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0" y="1047750"/>
            <a:ext cx="4038600" cy="2011680"/>
          </a:xfrm>
          <a:prstGeom prst="roundRect">
            <a:avLst>
              <a:gd name="adj" fmla="val 1051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391400" cy="971550"/>
          </a:xfrm>
          <a:gradFill flip="none" rotWithShape="1">
            <a:gsLst>
              <a:gs pos="0">
                <a:srgbClr val="FF9933"/>
              </a:gs>
              <a:gs pos="85000">
                <a:schemeClr val="bg1"/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Past and present monitoring results of acid mine drainage around copper mines and smelter in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Serbia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Stefan </a:t>
            </a:r>
            <a:r>
              <a:rPr lang="sr-Latn-RS" sz="1600" i="1" dirty="0" smtClean="0">
                <a:latin typeface="Arial" pitchFamily="34" charset="0"/>
                <a:cs typeface="Arial" pitchFamily="34" charset="0"/>
              </a:rPr>
              <a:t>Đorđievski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1600" i="1" dirty="0" smtClean="0">
                <a:latin typeface="Arial" pitchFamily="34" charset="0"/>
                <a:cs typeface="Arial" pitchFamily="34" charset="0"/>
              </a:rPr>
              <a:t>Mining and Metallurgy Institute Bor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, Serbia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Istraživanje mineralnih sirovina i tehnološka ispitiva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straživanje mineralnih sirovina i tehnološka ispitiva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RM BOR: Promocija Projekta o integralnom tretmanu rudarskog otpad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38200" cy="963652"/>
          </a:xfrm>
          <a:prstGeom prst="rect">
            <a:avLst/>
          </a:prstGeom>
          <a:noFill/>
        </p:spPr>
      </p:pic>
      <p:sp>
        <p:nvSpPr>
          <p:cNvPr id="2056" name="AutoShape 8" descr="Istraživanje mineralnih sirovina i tehnološka ispitiva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C:\Users\Stefan\Downloads\tehnolo%C5%A1ka-ispitivanja-u-geologiji-rudarstvu-bor-(1).png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D:\1-RESEARCH\1-MY RESEARCH\History of Bor River monitoring - EcoTER23\Bor River\img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7750"/>
            <a:ext cx="2667000" cy="2000927"/>
          </a:xfrm>
          <a:prstGeom prst="rect">
            <a:avLst/>
          </a:prstGeom>
          <a:noFill/>
        </p:spPr>
      </p:pic>
      <p:pic>
        <p:nvPicPr>
          <p:cNvPr id="2060" name="Picture 12" descr="D:\1-RESEARCH\1-MY RESEARCH\History of Bor River monitoring - EcoTER23\Bor River\DSC_1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143713"/>
            <a:ext cx="2667000" cy="1999787"/>
          </a:xfrm>
          <a:prstGeom prst="rect">
            <a:avLst/>
          </a:prstGeom>
          <a:noFill/>
        </p:spPr>
      </p:pic>
      <p:pic>
        <p:nvPicPr>
          <p:cNvPr id="2061" name="Picture 13" descr="D:\1-RESEARCH\1-MY RESEARCH\History of Bor River monitoring - EcoTER23\Robule Lake\Robule Lake\DSC_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047750"/>
            <a:ext cx="2667000" cy="1999786"/>
          </a:xfrm>
          <a:prstGeom prst="rect">
            <a:avLst/>
          </a:prstGeom>
          <a:noFill/>
        </p:spPr>
      </p:pic>
      <p:pic>
        <p:nvPicPr>
          <p:cNvPr id="2062" name="Picture 14" descr="D:\1-RESEARCH\1-MY RESEARCH\History of Bor River monitoring - EcoTER23\Robule Lake\Robule Lake\16748965107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142720"/>
            <a:ext cx="2667000" cy="200078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90800" y="1047750"/>
            <a:ext cx="1600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Water of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River:</a:t>
            </a:r>
          </a:p>
          <a:p>
            <a:endParaRPr lang="en-US" sz="11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in 1931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0.0168 % of free acid as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100" baseline="-25000" dirty="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1100" baseline="-25000" dirty="0" err="1" smtClean="0">
                <a:latin typeface="Arial" pitchFamily="34" charset="0"/>
                <a:cs typeface="Arial" pitchFamily="34" charset="0"/>
              </a:rPr>
              <a:t>4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in 1935 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pH = 4.5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81 mg/L Fe 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22 mg/L Cu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047750"/>
            <a:ext cx="2819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Open pit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River in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1930s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05150"/>
            <a:ext cx="2819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River in 10 August 2017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1009186"/>
            <a:ext cx="281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Robule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Lake in 27 August 2019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(AMD accumulation)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3105150"/>
            <a:ext cx="2819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Robule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Lake in 19 July 2022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0800" y="3333750"/>
            <a:ext cx="152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Water of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River </a:t>
            </a: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from 2015 to 2021 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pH 2.1 - 6.3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66 - 355 mg/L Fe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 to 116 mg/L Cu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U-Turn Arrow 23"/>
          <p:cNvSpPr/>
          <p:nvPr/>
        </p:nvSpPr>
        <p:spPr>
          <a:xfrm rot="5400000">
            <a:off x="5410200" y="1962150"/>
            <a:ext cx="2362200" cy="533400"/>
          </a:xfrm>
          <a:prstGeom prst="uturnArrow">
            <a:avLst>
              <a:gd name="adj1" fmla="val 34023"/>
              <a:gd name="adj2" fmla="val 25000"/>
              <a:gd name="adj3" fmla="val 32880"/>
              <a:gd name="adj4" fmla="val 43750"/>
              <a:gd name="adj5" fmla="val 99977"/>
            </a:avLst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63" name="Picture 15" descr="D:\1-RESEARCH\1-MY RESEARCH\EGU23 - Bor River\EGU23 - Presentation\EGU22-sharing-is-encourag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0"/>
            <a:ext cx="694132" cy="97155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 rot="16200000">
            <a:off x="5998205" y="1907545"/>
            <a:ext cx="152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RECLAMATION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6" name="Picture 18" descr="D:\1-RESEARCH\1-MY RESEARCH\EGU23 - Bor River\EGU23 - Presentation\DSC_1772.JPG"/>
          <p:cNvPicPr>
            <a:picLocks noChangeAspect="1" noChangeArrowheads="1"/>
          </p:cNvPicPr>
          <p:nvPr/>
        </p:nvPicPr>
        <p:blipFill>
          <a:blip r:embed="rId8" cstate="print"/>
          <a:srcRect l="14063" r="6250"/>
          <a:stretch>
            <a:fillRect/>
          </a:stretch>
        </p:blipFill>
        <p:spPr bwMode="auto">
          <a:xfrm>
            <a:off x="6984999" y="1352550"/>
            <a:ext cx="2159001" cy="15240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6934200" y="971550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Advanced equipment for monitoring of river water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9" descr="D:\1-RESEARCH\1-MY RESEARCH\24-Bor River Monitoring - IOC 2021\Figure 2\Figure 2.png"/>
          <p:cNvPicPr>
            <a:picLocks noChangeAspect="1" noChangeArrowheads="1"/>
          </p:cNvPicPr>
          <p:nvPr/>
        </p:nvPicPr>
        <p:blipFill>
          <a:blip r:embed="rId9" cstate="print"/>
          <a:srcRect t="32143" r="66667" b="35714"/>
          <a:stretch>
            <a:fillRect/>
          </a:stretch>
        </p:blipFill>
        <p:spPr bwMode="auto">
          <a:xfrm>
            <a:off x="7030155" y="3105150"/>
            <a:ext cx="2113845" cy="2038350"/>
          </a:xfrm>
          <a:prstGeom prst="rect">
            <a:avLst/>
          </a:prstGeom>
          <a:noFill/>
        </p:spPr>
      </p:pic>
      <p:sp>
        <p:nvSpPr>
          <p:cNvPr id="33" name="Down Arrow 32"/>
          <p:cNvSpPr/>
          <p:nvPr/>
        </p:nvSpPr>
        <p:spPr>
          <a:xfrm>
            <a:off x="7772400" y="2724150"/>
            <a:ext cx="533400" cy="38100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91000" y="4762500"/>
            <a:ext cx="2667000" cy="38100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51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91000" y="4881890"/>
            <a:ext cx="2667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Reclamation activities are intensified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-RESEARCH\1-MY RESEARCH\History of Bor River monitoring - EcoTER23\Robule Lake\IMG_20211005_101452.jpg"/>
          <p:cNvPicPr>
            <a:picLocks noChangeAspect="1" noChangeArrowheads="1"/>
          </p:cNvPicPr>
          <p:nvPr/>
        </p:nvPicPr>
        <p:blipFill>
          <a:blip r:embed="rId2" cstate="print"/>
          <a:srcRect t="2263" b="19299"/>
          <a:stretch>
            <a:fillRect/>
          </a:stretch>
        </p:blipFill>
        <p:spPr bwMode="auto">
          <a:xfrm>
            <a:off x="1" y="1"/>
            <a:ext cx="4495799" cy="1694069"/>
          </a:xfrm>
          <a:prstGeom prst="rect">
            <a:avLst/>
          </a:prstGeom>
          <a:noFill/>
        </p:spPr>
      </p:pic>
      <p:pic>
        <p:nvPicPr>
          <p:cNvPr id="1027" name="Picture 3" descr="D:\1-RESEARCH\1-MY RESEARCH\History of Bor River monitoring - EcoTER23\Robule Lake\IMG_20211226_143615.jpg"/>
          <p:cNvPicPr>
            <a:picLocks noChangeAspect="1" noChangeArrowheads="1"/>
          </p:cNvPicPr>
          <p:nvPr/>
        </p:nvPicPr>
        <p:blipFill>
          <a:blip r:embed="rId3" cstate="print"/>
          <a:srcRect t="9051" b="12511"/>
          <a:stretch>
            <a:fillRect/>
          </a:stretch>
        </p:blipFill>
        <p:spPr bwMode="auto">
          <a:xfrm>
            <a:off x="0" y="1733550"/>
            <a:ext cx="4495800" cy="1694070"/>
          </a:xfrm>
          <a:prstGeom prst="rect">
            <a:avLst/>
          </a:prstGeom>
          <a:noFill/>
        </p:spPr>
      </p:pic>
      <p:pic>
        <p:nvPicPr>
          <p:cNvPr id="1028" name="Picture 4" descr="D:\1-RESEARCH\1-MY RESEARCH\History of Bor River monitoring - EcoTER23\Robule Lake\1674896510701.png"/>
          <p:cNvPicPr>
            <a:picLocks noChangeAspect="1" noChangeArrowheads="1"/>
          </p:cNvPicPr>
          <p:nvPr/>
        </p:nvPicPr>
        <p:blipFill>
          <a:blip r:embed="rId4" cstate="print"/>
          <a:srcRect t="8333" b="8789"/>
          <a:stretch>
            <a:fillRect/>
          </a:stretch>
        </p:blipFill>
        <p:spPr bwMode="auto">
          <a:xfrm>
            <a:off x="0" y="3466787"/>
            <a:ext cx="4495800" cy="1676713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438150"/>
          </a:xfrm>
          <a:gradFill flip="none" rotWithShape="1">
            <a:gsLst>
              <a:gs pos="0">
                <a:schemeClr val="bg1"/>
              </a:gs>
              <a:gs pos="100000">
                <a:srgbClr val="92D050"/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Reclamation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Robule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Lake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53000" y="1200150"/>
          <a:ext cx="3657600" cy="2169951"/>
        </p:xfrm>
        <a:graphic>
          <a:graphicData uri="http://schemas.openxmlformats.org/drawingml/2006/table">
            <a:tbl>
              <a:tblPr/>
              <a:tblGrid>
                <a:gridCol w="1146974"/>
                <a:gridCol w="818577"/>
                <a:gridCol w="1692049"/>
              </a:tblGrid>
              <a:tr h="259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Minimum and maximum values of water quality parameters from June 2011 to May 2012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Robule</a:t>
                      </a: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Lake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2.56 – 4.20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</a:t>
                      </a:r>
                      <a:r>
                        <a:rPr lang="en-GB" sz="1100" baseline="-25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r>
                        <a:rPr lang="en-GB" sz="11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2−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mg/L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4604.2–10570.6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mg/L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53.0 – 77.2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mg/L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526.4 – 835.6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9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Stevanović</a:t>
                      </a:r>
                      <a:r>
                        <a:rPr lang="en-US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Z, </a:t>
                      </a:r>
                      <a:r>
                        <a:rPr lang="en-US" sz="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Obradović</a:t>
                      </a:r>
                      <a:r>
                        <a:rPr lang="en-US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L, </a:t>
                      </a:r>
                      <a:r>
                        <a:rPr lang="en-US" sz="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Marković</a:t>
                      </a:r>
                      <a:r>
                        <a:rPr lang="en-US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R, et al., Mine Waste Water Management in the </a:t>
                      </a:r>
                      <a:r>
                        <a:rPr lang="en-US" sz="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Bor</a:t>
                      </a:r>
                      <a:r>
                        <a:rPr lang="en-US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Municipality in Order to Protect the </a:t>
                      </a:r>
                      <a:r>
                        <a:rPr lang="en-US" sz="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Bor</a:t>
                      </a:r>
                      <a:r>
                        <a:rPr lang="en-US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River Water in Waste Water - Treatment Technologies and Recent Analytical Developments, </a:t>
                      </a:r>
                      <a:r>
                        <a:rPr lang="en-US" sz="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InTech</a:t>
                      </a:r>
                      <a:r>
                        <a:rPr lang="en-US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(2013), p. 41–62.</a:t>
                      </a:r>
                      <a:endParaRPr lang="en-US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53000" y="3486150"/>
          <a:ext cx="3657600" cy="1600198"/>
        </p:xfrm>
        <a:graphic>
          <a:graphicData uri="http://schemas.openxmlformats.org/drawingml/2006/table">
            <a:tbl>
              <a:tblPr/>
              <a:tblGrid>
                <a:gridCol w="1123077"/>
                <a:gridCol w="801524"/>
                <a:gridCol w="1732999"/>
              </a:tblGrid>
              <a:tr h="2866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Water quality parameters in September 2021</a:t>
                      </a:r>
                      <a:endParaRPr lang="en-US" sz="1100" b="1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Robule</a:t>
                      </a: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Lake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2.70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</a:t>
                      </a:r>
                      <a:r>
                        <a:rPr lang="en-GB" sz="1100" baseline="-25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r>
                        <a:rPr lang="en-GB" sz="11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2−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mg/L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10200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mg/L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56.7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mg/L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554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0" y="51435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Monitoring and reclamation activities were intensified in last several years. </a:t>
            </a:r>
            <a:endParaRPr lang="en-US" sz="1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0-PhD Thesis\Data\Figs\18-02-01 Study Area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0-PhD Thesis\Data\Figs\Bor and Majdanpek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3505200" y="590550"/>
            <a:ext cx="3893271" cy="4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65"/>
          <a:stretch/>
        </p:blipFill>
        <p:spPr bwMode="auto">
          <a:xfrm>
            <a:off x="7543800" y="3867150"/>
            <a:ext cx="1524000" cy="12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:\4-RESEARCH\1-MY RESEARCH\19-Mobility and natural attenuation of metals\PICTURE\New folder\DSC_03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09" t="6126" b="8560"/>
          <a:stretch/>
        </p:blipFill>
        <p:spPr bwMode="auto">
          <a:xfrm>
            <a:off x="7543800" y="257175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E:\4-RESEARCH\1-MY RESEARCH\19-Mobility and natural attenuation of metals\PICTURE\New folder\DSC_03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3" t="420" r="14935" b="-420"/>
          <a:stretch/>
        </p:blipFill>
        <p:spPr bwMode="auto">
          <a:xfrm>
            <a:off x="7543800" y="0"/>
            <a:ext cx="1500187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43800" y="3562350"/>
            <a:ext cx="1524000" cy="25391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050" b="1" dirty="0" smtClean="0"/>
              <a:t>Overburden in Bor</a:t>
            </a:r>
            <a:r>
              <a:rPr lang="en-US" sz="1050" b="1" dirty="0" smtClean="0"/>
              <a:t> (8)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971550"/>
            <a:ext cx="1524000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000" b="1" dirty="0" smtClean="0"/>
              <a:t>Open pit Veliki Krivelj</a:t>
            </a:r>
            <a:r>
              <a:rPr lang="en-US" sz="1000" b="1" dirty="0" smtClean="0"/>
              <a:t> (3)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4866501"/>
            <a:ext cx="1524000" cy="25391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Smelter</a:t>
            </a:r>
            <a:r>
              <a:rPr lang="sr-Latn-RS" sz="1050" b="1" dirty="0" smtClean="0"/>
              <a:t> in Bor</a:t>
            </a:r>
            <a:r>
              <a:rPr lang="en-US" sz="1050" b="1" dirty="0" smtClean="0"/>
              <a:t> (13)</a:t>
            </a:r>
            <a:endParaRPr lang="en-US" sz="1050" b="1" dirty="0"/>
          </a:p>
        </p:txBody>
      </p:sp>
      <p:pic>
        <p:nvPicPr>
          <p:cNvPr id="14" name="Picture 15" descr="E:\4-RESEARCH\1-MY RESEARCH\19-Mobility and natural attenuation of metals\PICTURE\New folder\DSC_126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8" r="12488"/>
          <a:stretch/>
        </p:blipFill>
        <p:spPr bwMode="auto">
          <a:xfrm>
            <a:off x="7543800" y="1276350"/>
            <a:ext cx="152400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43800" y="2266950"/>
            <a:ext cx="1524000" cy="246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Flotation tailing pond (5)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0" y="0"/>
            <a:ext cx="3886200" cy="40011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STUDY AREA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981200" y="2419350"/>
            <a:ext cx="1524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"/>
          <a:ext cx="9144001" cy="5143498"/>
        </p:xfrm>
        <a:graphic>
          <a:graphicData uri="http://schemas.openxmlformats.org/drawingml/2006/table">
            <a:tbl>
              <a:tblPr/>
              <a:tblGrid>
                <a:gridCol w="2415338"/>
                <a:gridCol w="1034711"/>
                <a:gridCol w="1897984"/>
                <a:gridCol w="1897984"/>
                <a:gridCol w="1897984"/>
              </a:tblGrid>
              <a:tr h="46199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ja-JP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Results of the chemical analysis of </a:t>
                      </a:r>
                      <a:r>
                        <a:rPr kumimoji="0" lang="en-US" altLang="ja-JP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Bor</a:t>
                      </a:r>
                      <a:r>
                        <a:rPr kumimoji="0" lang="en-US" altLang="ja-JP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River from </a:t>
                      </a:r>
                      <a:r>
                        <a:rPr kumimoji="0" lang="en-US" altLang="ja-JP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1931</a:t>
                      </a:r>
                      <a:r>
                        <a:rPr kumimoji="0" lang="en-US" altLang="ja-JP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Parameter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Unit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Bor</a:t>
                      </a: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River upstream from the mine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Bor</a:t>
                      </a: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River downstream from the mine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Bor</a:t>
                      </a: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River near the Village </a:t>
                      </a: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Slatina</a:t>
                      </a: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Alkalinity (+) or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Acidity (−) as </a:t>
                      </a: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CaCO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 </a:t>
                      </a: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CaCO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+109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−171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−105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Copper, Cu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not detected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48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Sulfate, SO</a:t>
                      </a:r>
                      <a:r>
                        <a:rPr lang="en-US" sz="1600" baseline="-25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</a:t>
                      </a:r>
                      <a:r>
                        <a:rPr lang="en-US" sz="1600" baseline="30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2−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1463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831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Fe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+ </a:t>
                      </a: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Al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not detected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370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78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Precipitate </a:t>
                      </a: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FeO</a:t>
                      </a: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+ </a:t>
                      </a: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Fe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not detected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very large quant.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large quantities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579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 sampling and analysis were carried out by the Agricultural Experimental and Control Station in </a:t>
                      </a: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Topčider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Begrade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the institution from which the contemporary Institute of Soil Science in Belgrade, Serbia was developed..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Andrejić</a:t>
                      </a:r>
                      <a:r>
                        <a:rPr lang="en-US" sz="12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B., Sulfuric fume from 1908. to 1935. year – archive material, Book XXVIII, </a:t>
                      </a:r>
                      <a:r>
                        <a:rPr lang="en-US" sz="1200" i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Štampa</a:t>
                      </a:r>
                      <a:r>
                        <a:rPr lang="en-US" sz="12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radio </a:t>
                      </a:r>
                      <a:r>
                        <a:rPr lang="en-US" sz="1200" i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en-US" sz="12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film, </a:t>
                      </a:r>
                      <a:r>
                        <a:rPr lang="en-US" sz="1200" i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Bor</a:t>
                      </a:r>
                      <a:r>
                        <a:rPr lang="en-US" sz="12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Serbia (1983), p. 114.</a:t>
                      </a:r>
                      <a:endParaRPr lang="en-US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"/>
          <a:ext cx="9144000" cy="5431459"/>
        </p:xfrm>
        <a:graphic>
          <a:graphicData uri="http://schemas.openxmlformats.org/drawingml/2006/table">
            <a:tbl>
              <a:tblPr/>
              <a:tblGrid>
                <a:gridCol w="1494926"/>
                <a:gridCol w="805272"/>
                <a:gridCol w="977686"/>
                <a:gridCol w="977686"/>
                <a:gridCol w="977686"/>
                <a:gridCol w="557944"/>
                <a:gridCol w="419742"/>
                <a:gridCol w="977686"/>
                <a:gridCol w="977686"/>
                <a:gridCol w="977686"/>
              </a:tblGrid>
              <a:tr h="298373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Results of the chemical </a:t>
                      </a:r>
                      <a:r>
                        <a:rPr lang="en-US" sz="1800" b="1" i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analsis</a:t>
                      </a:r>
                      <a:r>
                        <a:rPr lang="en-US" sz="1800" b="1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of rivers around </a:t>
                      </a:r>
                      <a:r>
                        <a:rPr lang="en-US" sz="1800" b="1" i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Bor</a:t>
                      </a:r>
                      <a:r>
                        <a:rPr lang="en-US" sz="1800" b="1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Mine from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1935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Parameter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Unit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II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III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IV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V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VI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VII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pH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7.5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7.1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9933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5.7</a:t>
                      </a:r>
                      <a:endParaRPr lang="en-US" sz="1600" b="1" dirty="0">
                        <a:solidFill>
                          <a:srgbClr val="FF9933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7.5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7.7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Dry residue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557.6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581.6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1766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651.6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1942.7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2152.6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3164.3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SiO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13.6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15.9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66.2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33.2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17.9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34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59.2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Al</a:t>
                      </a:r>
                      <a:r>
                        <a:rPr lang="en-US" sz="1600" baseline="-25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</a:t>
                      </a:r>
                      <a:r>
                        <a:rPr lang="en-US" sz="1600" baseline="-25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Fe</a:t>
                      </a:r>
                      <a:r>
                        <a:rPr lang="en-US" sz="1600" baseline="-25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</a:t>
                      </a:r>
                      <a:r>
                        <a:rPr lang="en-US" sz="1600" baseline="-25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17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89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8.5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155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396.5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Al</a:t>
                      </a:r>
                      <a:r>
                        <a:rPr lang="en-US" sz="1600" baseline="-25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</a:t>
                      </a:r>
                      <a:r>
                        <a:rPr lang="en-US" sz="1600" baseline="-25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traces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traces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41.1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traces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traces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39.2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149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Fe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2.8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11.9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33.5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4.9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5.9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81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173.1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Ca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110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127.0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274.2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122.1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453.3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348.2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338.8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20.3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22.1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34.1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37.6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17.7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54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80.3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SO</a:t>
                      </a:r>
                      <a:r>
                        <a:rPr lang="en-US" sz="1600" baseline="-25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</a:t>
                      </a:r>
                      <a:r>
                        <a:rPr lang="en-US" sz="1600" baseline="30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2−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204.9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267.1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1023.0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198.1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1163.3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1387.2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1884.1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Cl</a:t>
                      </a:r>
                      <a:r>
                        <a:rPr lang="en-US" sz="1600" baseline="30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−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4.7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12.5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12.8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19.6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18.7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Cu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mg/L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22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17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843">
                <a:tc gridSpan="6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I Water from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Bela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River after passing the village of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Rgotina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II Water immediately after the junction of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Krivelj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River and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Bor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River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III Water from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Bor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River after passing the village of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Slatina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IV Water from the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Bor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Stream in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Bor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, upstream from the flotation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V Water behind the flotation near the barrage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VI Water from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Bor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River after the junction with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Bor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Stream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VII Water from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Bor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River after passing the cementation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Andrejić B., Sulfuric fume from 1935. to 1941. year – archive material, Book XXIX, Štampa, radio i film, Bor, Serbia (1983), p. 161.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550"/>
          </a:xfrm>
          <a:gradFill flip="none" rotWithShape="1">
            <a:gsLst>
              <a:gs pos="0">
                <a:schemeClr val="bg1"/>
              </a:gs>
              <a:gs pos="100000">
                <a:srgbClr val="92D050"/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Geochemical maps of river water from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E:\3-SATREPS geochemical database\5-Geochemical maps\5-Anions\SO4 map.t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3140"/>
            <a:ext cx="2862580" cy="415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GIS DATA\17-12-27 QGIS MAPS\18-01-19 9 Metals in water maps\Cu T wat map.t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800" y="977265"/>
            <a:ext cx="2870200" cy="416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0-PhD Thesis\Data\Actlabs water data\9 Metals in water UnF histograms\Cu UnF Histogram.t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3096388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:\3-SATREPS geochemical database\4-Edited Actlabs database\SO4 Histogram.tif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90550"/>
            <a:ext cx="3033032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743200" y="4589502"/>
            <a:ext cx="342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latin typeface="Arial" pitchFamily="34" charset="0"/>
                <a:cs typeface="Arial" pitchFamily="34" charset="0"/>
              </a:rPr>
              <a:t>Acknowledgement: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 This study was conducted as part of the project “Research on the Integration System of Spatial Environment Analyses and Advanced Metal Recovery to Ensure Sustainable Resource Development” that belongs to </a:t>
            </a:r>
            <a:r>
              <a:rPr lang="en-US" sz="600" dirty="0" err="1" smtClean="0">
                <a:latin typeface="Arial" pitchFamily="34" charset="0"/>
                <a:cs typeface="Arial" pitchFamily="34" charset="0"/>
              </a:rPr>
              <a:t>SATREPS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 program (Science and Technology Research Partnership for Sustainable Development) supported by the Japan International Cooperation Agency (</a:t>
            </a:r>
            <a:r>
              <a:rPr lang="en-US" sz="600" dirty="0" err="1" smtClean="0">
                <a:latin typeface="Arial" pitchFamily="34" charset="0"/>
                <a:cs typeface="Arial" pitchFamily="34" charset="0"/>
              </a:rPr>
              <a:t>JICA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) and Japan Science and Technology (</a:t>
            </a:r>
            <a:r>
              <a:rPr lang="en-US" sz="600" dirty="0" err="1" smtClean="0">
                <a:latin typeface="Arial" pitchFamily="34" charset="0"/>
                <a:cs typeface="Arial" pitchFamily="34" charset="0"/>
              </a:rPr>
              <a:t>JST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5498" r="17712"/>
          <a:stretch/>
        </p:blipFill>
        <p:spPr bwMode="auto">
          <a:xfrm>
            <a:off x="381000" y="819150"/>
            <a:ext cx="3962400" cy="3876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5507" r="16409"/>
          <a:stretch/>
        </p:blipFill>
        <p:spPr bwMode="auto">
          <a:xfrm>
            <a:off x="4800600" y="819150"/>
            <a:ext cx="4038600" cy="3871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66274" b="27701"/>
          <a:stretch/>
        </p:blipFill>
        <p:spPr bwMode="auto">
          <a:xfrm>
            <a:off x="1371600" y="4781550"/>
            <a:ext cx="6553200" cy="257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741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Distributions of dissolved and particulate forms of Cu and </a:t>
            </a:r>
            <a:r>
              <a:rPr kumimoji="0" lang="en-US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Mn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from 2015 to 2021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2" name="Picture 24" descr="D:\1-RESEARCH\1-MY RESEARCH\24-Bor River Monitoring - IOC 2021\Figure 2\Figure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</p:spPr>
      </p:pic>
      <p:pic>
        <p:nvPicPr>
          <p:cNvPr id="28" name="Picture 27" descr="H:\1-RESEARCH\1-MY RESEARCH\Bor River Monitoring - IOC 2021\MA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7139"/>
            <a:ext cx="3886200" cy="23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28600" y="133350"/>
            <a:ext cx="358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Results of the monitoring of pH value and concentration of the dissolved and particulate form of copper in the period from 2015 to 2021</a:t>
            </a:r>
            <a:endParaRPr lang="en-US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1428750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Copper was mainly present in dissolved form in acidic river water, while in neutral and alkaline river water copper was present relatively equally in dissolved and particulate form.</a:t>
            </a:r>
            <a:endParaRPr lang="en-US" sz="11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-RESEARCH\1-MY RESEARCH\22-Alkalitet i Aciditet Borske reke i Timoka pre i nakon njihovog spajanja i neutralizcije\Graphs Aug 2016\Grafici\P1 - P6 300 dp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562"/>
            <a:ext cx="4572000" cy="4508939"/>
          </a:xfrm>
          <a:prstGeom prst="rect">
            <a:avLst/>
          </a:prstGeom>
          <a:noFill/>
        </p:spPr>
      </p:pic>
      <p:pic>
        <p:nvPicPr>
          <p:cNvPr id="4099" name="Picture 3" descr="D:\1-RESEARCH\1-MY RESEARCH\22-Alkalitet i Aciditet Borske reke i Timoka pre i nakon njihovog spajanja i neutralizcije\Graphs Aug 2016\Grafici\P7 - P10 300 d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50034"/>
            <a:ext cx="4419600" cy="449346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8150"/>
          </a:xfrm>
          <a:gradFill flip="none" rotWithShape="1">
            <a:gsLst>
              <a:gs pos="0">
                <a:schemeClr val="bg1"/>
              </a:gs>
              <a:gs pos="100000">
                <a:srgbClr val="92D050"/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Acidity and alkalinity of rivers around copper mines in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 2016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409575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Đorđievski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S.,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Stanković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S., Copper 43 (2) (2018), 81–90.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73817"/>
            <a:ext cx="9144000" cy="45696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8150"/>
          </a:xfrm>
          <a:gradFill flip="none" rotWithShape="1">
            <a:gsLst>
              <a:gs pos="0">
                <a:schemeClr val="bg1"/>
              </a:gs>
              <a:gs pos="100000">
                <a:schemeClr val="bg2">
                  <a:lumMod val="7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Confluecne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River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Krivelj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River in different seasons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824</Words>
  <Application>Microsoft Office PowerPoint</Application>
  <PresentationFormat>On-screen Show (16:9)</PresentationFormat>
  <Paragraphs>226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Past and present monitoring results of acid mine drainage around copper mines and smelter in Bor, Serbia Stefan Đorđievski, Mining and Metallurgy Institute Bor, Serbia</vt:lpstr>
      <vt:lpstr>Slide 2</vt:lpstr>
      <vt:lpstr>Slide 3</vt:lpstr>
      <vt:lpstr>Slide 4</vt:lpstr>
      <vt:lpstr>Geochemical maps of river water from 2015</vt:lpstr>
      <vt:lpstr>Slide 6</vt:lpstr>
      <vt:lpstr>Slide 7</vt:lpstr>
      <vt:lpstr>Acidity and alkalinity of rivers around copper mines in Bor in 2016</vt:lpstr>
      <vt:lpstr>Confluecne of Bor River and Krivelj River in different seasons</vt:lpstr>
      <vt:lpstr>Reclamation of Robule Lake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and present monitoring results of acid mine drainage around copper mines and smelter in Bor, Serbia Stefan Đorđievski, Mining and Metallurgy Institute Bor, Serbia</dc:title>
  <dc:creator>Stefan</dc:creator>
  <cp:lastModifiedBy>Stefan</cp:lastModifiedBy>
  <cp:revision>14</cp:revision>
  <dcterms:created xsi:type="dcterms:W3CDTF">2006-08-16T00:00:00Z</dcterms:created>
  <dcterms:modified xsi:type="dcterms:W3CDTF">2023-04-25T19:26:01Z</dcterms:modified>
</cp:coreProperties>
</file>