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8" r:id="rId3"/>
  </p:sldMasterIdLst>
  <p:notesMasterIdLst>
    <p:notesMasterId r:id="rId19"/>
  </p:notesMasterIdLst>
  <p:sldIdLst>
    <p:sldId id="374" r:id="rId4"/>
    <p:sldId id="375" r:id="rId5"/>
    <p:sldId id="302" r:id="rId6"/>
    <p:sldId id="364" r:id="rId7"/>
    <p:sldId id="370" r:id="rId8"/>
    <p:sldId id="282" r:id="rId9"/>
    <p:sldId id="376" r:id="rId10"/>
    <p:sldId id="371" r:id="rId11"/>
    <p:sldId id="367" r:id="rId12"/>
    <p:sldId id="378" r:id="rId13"/>
    <p:sldId id="377" r:id="rId14"/>
    <p:sldId id="372" r:id="rId15"/>
    <p:sldId id="368" r:id="rId16"/>
    <p:sldId id="373" r:id="rId17"/>
    <p:sldId id="369" r:id="rId18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4" autoAdjust="0"/>
    <p:restoredTop sz="85944" autoAdjust="0"/>
  </p:normalViewPr>
  <p:slideViewPr>
    <p:cSldViewPr snapToGrid="0">
      <p:cViewPr varScale="1">
        <p:scale>
          <a:sx n="116" d="100"/>
          <a:sy n="116" d="100"/>
        </p:scale>
        <p:origin x="11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40DAC-E97D-43FF-8654-05163ADBC7C2}" type="doc">
      <dgm:prSet loTypeId="urn:microsoft.com/office/officeart/2005/8/layout/cycle3" loCatId="cycle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B9F67EB8-A0EC-43B7-9CE0-0EF930B7ACAF}">
      <dgm:prSet phldrT="[Text]"/>
      <dgm:spPr/>
      <dgm:t>
        <a:bodyPr/>
        <a:lstStyle/>
        <a:p>
          <a:r>
            <a:rPr lang="en-GB" dirty="0"/>
            <a:t> Next cycle States</a:t>
          </a:r>
        </a:p>
      </dgm:t>
    </dgm:pt>
    <dgm:pt modelId="{D030AA35-CFDD-443B-82DF-B0D47B7D035A}" type="parTrans" cxnId="{90B92C21-914B-4AAF-8503-B0D970837282}">
      <dgm:prSet/>
      <dgm:spPr/>
      <dgm:t>
        <a:bodyPr/>
        <a:lstStyle/>
        <a:p>
          <a:endParaRPr lang="en-GB"/>
        </a:p>
      </dgm:t>
    </dgm:pt>
    <dgm:pt modelId="{0FB71B24-B042-4FED-AF94-2794CBD20ED3}" type="sibTrans" cxnId="{90B92C21-914B-4AAF-8503-B0D970837282}">
      <dgm:prSet/>
      <dgm:spPr/>
      <dgm:t>
        <a:bodyPr/>
        <a:lstStyle/>
        <a:p>
          <a:endParaRPr lang="en-GB"/>
        </a:p>
      </dgm:t>
    </dgm:pt>
    <dgm:pt modelId="{56FC7E21-43D6-42D5-A964-48359890FD43}">
      <dgm:prSet phldrT="[Text]"/>
      <dgm:spPr/>
      <dgm:t>
        <a:bodyPr/>
        <a:lstStyle/>
        <a:p>
          <a:r>
            <a:rPr lang="en-GB" dirty="0"/>
            <a:t>Lapse-rate &amp; forcing adjustment</a:t>
          </a:r>
        </a:p>
      </dgm:t>
    </dgm:pt>
    <dgm:pt modelId="{DA796142-B338-47FE-9974-48C25CA334C6}" type="parTrans" cxnId="{B268D2E9-E997-4FBE-B2D4-3647F0AE77F1}">
      <dgm:prSet/>
      <dgm:spPr/>
      <dgm:t>
        <a:bodyPr/>
        <a:lstStyle/>
        <a:p>
          <a:endParaRPr lang="en-GB"/>
        </a:p>
      </dgm:t>
    </dgm:pt>
    <dgm:pt modelId="{ED702143-5865-4ACE-9DC5-723852A4A00C}" type="sibTrans" cxnId="{B268D2E9-E997-4FBE-B2D4-3647F0AE77F1}">
      <dgm:prSet/>
      <dgm:spPr/>
      <dgm:t>
        <a:bodyPr/>
        <a:lstStyle/>
        <a:p>
          <a:endParaRPr lang="en-GB"/>
        </a:p>
      </dgm:t>
    </dgm:pt>
    <dgm:pt modelId="{5385D678-FD93-4891-ADD8-5F76C6BD2B66}">
      <dgm:prSet phldrT="[Text]" custT="1"/>
      <dgm:spPr/>
      <dgm:t>
        <a:bodyPr/>
        <a:lstStyle/>
        <a:p>
          <a:r>
            <a:rPr lang="en-GB" sz="1800" dirty="0"/>
            <a:t>Land Surface integration</a:t>
          </a:r>
        </a:p>
      </dgm:t>
    </dgm:pt>
    <dgm:pt modelId="{B366B77D-40EB-46B6-BC67-B233D04260C5}" type="parTrans" cxnId="{6C4BE6EE-197B-4580-B29E-72D93834333E}">
      <dgm:prSet/>
      <dgm:spPr/>
      <dgm:t>
        <a:bodyPr/>
        <a:lstStyle/>
        <a:p>
          <a:endParaRPr lang="en-GB"/>
        </a:p>
      </dgm:t>
    </dgm:pt>
    <dgm:pt modelId="{BB170C63-C2EF-4E38-A21D-3C2E0EA25985}" type="sibTrans" cxnId="{6C4BE6EE-197B-4580-B29E-72D93834333E}">
      <dgm:prSet/>
      <dgm:spPr/>
      <dgm:t>
        <a:bodyPr/>
        <a:lstStyle/>
        <a:p>
          <a:endParaRPr lang="en-GB"/>
        </a:p>
      </dgm:t>
    </dgm:pt>
    <dgm:pt modelId="{DBF9D6E8-7EF0-4CC5-81ED-ACE0900F1E6A}" type="pres">
      <dgm:prSet presAssocID="{FD940DAC-E97D-43FF-8654-05163ADBC7C2}" presName="Name0" presStyleCnt="0">
        <dgm:presLayoutVars>
          <dgm:dir/>
          <dgm:resizeHandles val="exact"/>
        </dgm:presLayoutVars>
      </dgm:prSet>
      <dgm:spPr/>
    </dgm:pt>
    <dgm:pt modelId="{EBE2938B-24A4-4E25-962C-442486E59094}" type="pres">
      <dgm:prSet presAssocID="{FD940DAC-E97D-43FF-8654-05163ADBC7C2}" presName="cycle" presStyleCnt="0"/>
      <dgm:spPr/>
    </dgm:pt>
    <dgm:pt modelId="{09606270-D4F8-46F4-8FE3-0A8177A47B4B}" type="pres">
      <dgm:prSet presAssocID="{B9F67EB8-A0EC-43B7-9CE0-0EF930B7ACAF}" presName="nodeFirstNode" presStyleLbl="node1" presStyleIdx="0" presStyleCnt="3" custRadScaleRad="100280" custRadScaleInc="547">
        <dgm:presLayoutVars>
          <dgm:bulletEnabled val="1"/>
        </dgm:presLayoutVars>
      </dgm:prSet>
      <dgm:spPr/>
    </dgm:pt>
    <dgm:pt modelId="{5491A46D-6872-4743-AAAF-1DB928E8FD3D}" type="pres">
      <dgm:prSet presAssocID="{0FB71B24-B042-4FED-AF94-2794CBD20ED3}" presName="sibTransFirstNode" presStyleLbl="bgShp" presStyleIdx="0" presStyleCnt="1"/>
      <dgm:spPr/>
    </dgm:pt>
    <dgm:pt modelId="{FE2CCD98-7781-4A6A-B754-07F3DB039686}" type="pres">
      <dgm:prSet presAssocID="{56FC7E21-43D6-42D5-A964-48359890FD43}" presName="nodeFollowingNodes" presStyleLbl="node1" presStyleIdx="1" presStyleCnt="3" custRadScaleRad="116492" custRadScaleInc="-5095">
        <dgm:presLayoutVars>
          <dgm:bulletEnabled val="1"/>
        </dgm:presLayoutVars>
      </dgm:prSet>
      <dgm:spPr/>
    </dgm:pt>
    <dgm:pt modelId="{5374C450-9160-49AD-9AE6-623BC6A36C7C}" type="pres">
      <dgm:prSet presAssocID="{5385D678-FD93-4891-ADD8-5F76C6BD2B66}" presName="nodeFollowingNodes" presStyleLbl="node1" presStyleIdx="2" presStyleCnt="3" custRadScaleRad="113140" custRadScaleInc="4195">
        <dgm:presLayoutVars>
          <dgm:bulletEnabled val="1"/>
        </dgm:presLayoutVars>
      </dgm:prSet>
      <dgm:spPr/>
    </dgm:pt>
  </dgm:ptLst>
  <dgm:cxnLst>
    <dgm:cxn modelId="{4D5BCB04-618C-4454-9424-9DEF0CE07689}" type="presOf" srcId="{0FB71B24-B042-4FED-AF94-2794CBD20ED3}" destId="{5491A46D-6872-4743-AAAF-1DB928E8FD3D}" srcOrd="0" destOrd="0" presId="urn:microsoft.com/office/officeart/2005/8/layout/cycle3"/>
    <dgm:cxn modelId="{90B92C21-914B-4AAF-8503-B0D970837282}" srcId="{FD940DAC-E97D-43FF-8654-05163ADBC7C2}" destId="{B9F67EB8-A0EC-43B7-9CE0-0EF930B7ACAF}" srcOrd="0" destOrd="0" parTransId="{D030AA35-CFDD-443B-82DF-B0D47B7D035A}" sibTransId="{0FB71B24-B042-4FED-AF94-2794CBD20ED3}"/>
    <dgm:cxn modelId="{F1740341-BA92-4668-AF8D-FAB0C984CCF7}" type="presOf" srcId="{B9F67EB8-A0EC-43B7-9CE0-0EF930B7ACAF}" destId="{09606270-D4F8-46F4-8FE3-0A8177A47B4B}" srcOrd="0" destOrd="0" presId="urn:microsoft.com/office/officeart/2005/8/layout/cycle3"/>
    <dgm:cxn modelId="{F7BD7D7B-35FD-4C38-BDA6-D93E755E1A51}" type="presOf" srcId="{FD940DAC-E97D-43FF-8654-05163ADBC7C2}" destId="{DBF9D6E8-7EF0-4CC5-81ED-ACE0900F1E6A}" srcOrd="0" destOrd="0" presId="urn:microsoft.com/office/officeart/2005/8/layout/cycle3"/>
    <dgm:cxn modelId="{9959F4E6-171A-4B30-A563-C55AE2D97550}" type="presOf" srcId="{56FC7E21-43D6-42D5-A964-48359890FD43}" destId="{FE2CCD98-7781-4A6A-B754-07F3DB039686}" srcOrd="0" destOrd="0" presId="urn:microsoft.com/office/officeart/2005/8/layout/cycle3"/>
    <dgm:cxn modelId="{B268D2E9-E997-4FBE-B2D4-3647F0AE77F1}" srcId="{FD940DAC-E97D-43FF-8654-05163ADBC7C2}" destId="{56FC7E21-43D6-42D5-A964-48359890FD43}" srcOrd="1" destOrd="0" parTransId="{DA796142-B338-47FE-9974-48C25CA334C6}" sibTransId="{ED702143-5865-4ACE-9DC5-723852A4A00C}"/>
    <dgm:cxn modelId="{6C4BE6EE-197B-4580-B29E-72D93834333E}" srcId="{FD940DAC-E97D-43FF-8654-05163ADBC7C2}" destId="{5385D678-FD93-4891-ADD8-5F76C6BD2B66}" srcOrd="2" destOrd="0" parTransId="{B366B77D-40EB-46B6-BC67-B233D04260C5}" sibTransId="{BB170C63-C2EF-4E38-A21D-3C2E0EA25985}"/>
    <dgm:cxn modelId="{87B8EBFA-8B3B-4A89-8476-C25855687FCD}" type="presOf" srcId="{5385D678-FD93-4891-ADD8-5F76C6BD2B66}" destId="{5374C450-9160-49AD-9AE6-623BC6A36C7C}" srcOrd="0" destOrd="0" presId="urn:microsoft.com/office/officeart/2005/8/layout/cycle3"/>
    <dgm:cxn modelId="{31F2243B-F35A-457C-B91A-582462F8F65C}" type="presParOf" srcId="{DBF9D6E8-7EF0-4CC5-81ED-ACE0900F1E6A}" destId="{EBE2938B-24A4-4E25-962C-442486E59094}" srcOrd="0" destOrd="0" presId="urn:microsoft.com/office/officeart/2005/8/layout/cycle3"/>
    <dgm:cxn modelId="{081BF5A6-5071-469B-938B-B35FBAF95812}" type="presParOf" srcId="{EBE2938B-24A4-4E25-962C-442486E59094}" destId="{09606270-D4F8-46F4-8FE3-0A8177A47B4B}" srcOrd="0" destOrd="0" presId="urn:microsoft.com/office/officeart/2005/8/layout/cycle3"/>
    <dgm:cxn modelId="{3F6D17AA-D7B8-4649-BD37-851621C5CD75}" type="presParOf" srcId="{EBE2938B-24A4-4E25-962C-442486E59094}" destId="{5491A46D-6872-4743-AAAF-1DB928E8FD3D}" srcOrd="1" destOrd="0" presId="urn:microsoft.com/office/officeart/2005/8/layout/cycle3"/>
    <dgm:cxn modelId="{66473038-14BB-4A26-A406-98E1F5D067B1}" type="presParOf" srcId="{EBE2938B-24A4-4E25-962C-442486E59094}" destId="{FE2CCD98-7781-4A6A-B754-07F3DB039686}" srcOrd="2" destOrd="0" presId="urn:microsoft.com/office/officeart/2005/8/layout/cycle3"/>
    <dgm:cxn modelId="{4FCC2954-0A82-4FB1-A455-D07ADC5DBEA3}" type="presParOf" srcId="{EBE2938B-24A4-4E25-962C-442486E59094}" destId="{5374C450-9160-49AD-9AE6-623BC6A36C7C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54F90B-E1CB-41C2-8DEC-6F66A69B6860}" type="doc">
      <dgm:prSet loTypeId="urn:microsoft.com/office/officeart/2005/8/layout/process1" loCatId="process" qsTypeId="urn:microsoft.com/office/officeart/2005/8/quickstyle/3d6" qsCatId="3D" csTypeId="urn:microsoft.com/office/officeart/2005/8/colors/accent2_5" csCatId="accent2" phldr="1"/>
      <dgm:spPr/>
    </dgm:pt>
    <dgm:pt modelId="{D714D230-F28F-406C-BCB8-62BC2212CC8A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GB" dirty="0"/>
            <a:t>Output archival</a:t>
          </a:r>
        </a:p>
      </dgm:t>
    </dgm:pt>
    <dgm:pt modelId="{80959517-BD4D-43F2-B31A-D4803B5BF045}" type="parTrans" cxnId="{FAD864B1-F4AF-4360-805D-E460D0F3BB46}">
      <dgm:prSet/>
      <dgm:spPr/>
      <dgm:t>
        <a:bodyPr/>
        <a:lstStyle/>
        <a:p>
          <a:endParaRPr lang="en-GB"/>
        </a:p>
      </dgm:t>
    </dgm:pt>
    <dgm:pt modelId="{CDBB2A76-6072-48D5-BEB3-C39E428BC51C}" type="sibTrans" cxnId="{FAD864B1-F4AF-4360-805D-E460D0F3BB46}">
      <dgm:prSet/>
      <dgm:spPr/>
      <dgm:t>
        <a:bodyPr/>
        <a:lstStyle/>
        <a:p>
          <a:endParaRPr lang="en-GB"/>
        </a:p>
      </dgm:t>
    </dgm:pt>
    <dgm:pt modelId="{917EFBE8-4F39-46D1-886C-D1B0F732374E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 dirty="0"/>
            <a:t>Statistics &amp; archival</a:t>
          </a:r>
        </a:p>
      </dgm:t>
    </dgm:pt>
    <dgm:pt modelId="{DE2FE13F-999C-45F7-8F95-5597B3AB2EAE}" type="parTrans" cxnId="{07A80383-1E61-4384-B3C8-D7B53B4F10D7}">
      <dgm:prSet/>
      <dgm:spPr/>
      <dgm:t>
        <a:bodyPr/>
        <a:lstStyle/>
        <a:p>
          <a:endParaRPr lang="en-GB"/>
        </a:p>
      </dgm:t>
    </dgm:pt>
    <dgm:pt modelId="{CBD4F3CD-3C5C-4634-965A-991D1F965D95}" type="sibTrans" cxnId="{07A80383-1E61-4384-B3C8-D7B53B4F10D7}">
      <dgm:prSet/>
      <dgm:spPr/>
      <dgm:t>
        <a:bodyPr/>
        <a:lstStyle/>
        <a:p>
          <a:endParaRPr lang="en-GB"/>
        </a:p>
      </dgm:t>
    </dgm:pt>
    <dgm:pt modelId="{F9B19E53-BB82-4536-B233-C0F6BE7BE490}" type="pres">
      <dgm:prSet presAssocID="{9754F90B-E1CB-41C2-8DEC-6F66A69B6860}" presName="Name0" presStyleCnt="0">
        <dgm:presLayoutVars>
          <dgm:dir/>
          <dgm:resizeHandles val="exact"/>
        </dgm:presLayoutVars>
      </dgm:prSet>
      <dgm:spPr/>
    </dgm:pt>
    <dgm:pt modelId="{13DEECC2-E435-4185-9604-8D18C46C7E8D}" type="pres">
      <dgm:prSet presAssocID="{D714D230-F28F-406C-BCB8-62BC2212CC8A}" presName="node" presStyleLbl="node1" presStyleIdx="0" presStyleCnt="2">
        <dgm:presLayoutVars>
          <dgm:bulletEnabled val="1"/>
        </dgm:presLayoutVars>
      </dgm:prSet>
      <dgm:spPr/>
    </dgm:pt>
    <dgm:pt modelId="{85F56DE7-17A1-4BCB-996D-9BA03FC04BA7}" type="pres">
      <dgm:prSet presAssocID="{CDBB2A76-6072-48D5-BEB3-C39E428BC51C}" presName="sibTrans" presStyleLbl="sibTrans2D1" presStyleIdx="0" presStyleCnt="1"/>
      <dgm:spPr/>
    </dgm:pt>
    <dgm:pt modelId="{A6A64ECE-7F0D-4E7E-ADAC-E3978C947DF7}" type="pres">
      <dgm:prSet presAssocID="{CDBB2A76-6072-48D5-BEB3-C39E428BC51C}" presName="connectorText" presStyleLbl="sibTrans2D1" presStyleIdx="0" presStyleCnt="1"/>
      <dgm:spPr/>
    </dgm:pt>
    <dgm:pt modelId="{2A819D0F-13DE-416D-A85D-3B2ECF0B0284}" type="pres">
      <dgm:prSet presAssocID="{917EFBE8-4F39-46D1-886C-D1B0F732374E}" presName="node" presStyleLbl="node1" presStyleIdx="1" presStyleCnt="2" custLinFactNeighborX="3099" custLinFactNeighborY="2731">
        <dgm:presLayoutVars>
          <dgm:bulletEnabled val="1"/>
        </dgm:presLayoutVars>
      </dgm:prSet>
      <dgm:spPr/>
    </dgm:pt>
  </dgm:ptLst>
  <dgm:cxnLst>
    <dgm:cxn modelId="{38B86C31-E4CE-472B-9A55-546D7A9D1067}" type="presOf" srcId="{917EFBE8-4F39-46D1-886C-D1B0F732374E}" destId="{2A819D0F-13DE-416D-A85D-3B2ECF0B0284}" srcOrd="0" destOrd="0" presId="urn:microsoft.com/office/officeart/2005/8/layout/process1"/>
    <dgm:cxn modelId="{C64ACF57-1E82-4830-8829-398455907073}" type="presOf" srcId="{CDBB2A76-6072-48D5-BEB3-C39E428BC51C}" destId="{A6A64ECE-7F0D-4E7E-ADAC-E3978C947DF7}" srcOrd="1" destOrd="0" presId="urn:microsoft.com/office/officeart/2005/8/layout/process1"/>
    <dgm:cxn modelId="{07A80383-1E61-4384-B3C8-D7B53B4F10D7}" srcId="{9754F90B-E1CB-41C2-8DEC-6F66A69B6860}" destId="{917EFBE8-4F39-46D1-886C-D1B0F732374E}" srcOrd="1" destOrd="0" parTransId="{DE2FE13F-999C-45F7-8F95-5597B3AB2EAE}" sibTransId="{CBD4F3CD-3C5C-4634-965A-991D1F965D95}"/>
    <dgm:cxn modelId="{FAD864B1-F4AF-4360-805D-E460D0F3BB46}" srcId="{9754F90B-E1CB-41C2-8DEC-6F66A69B6860}" destId="{D714D230-F28F-406C-BCB8-62BC2212CC8A}" srcOrd="0" destOrd="0" parTransId="{80959517-BD4D-43F2-B31A-D4803B5BF045}" sibTransId="{CDBB2A76-6072-48D5-BEB3-C39E428BC51C}"/>
    <dgm:cxn modelId="{6E9D6DCF-E854-4F73-8152-58FE32A27672}" type="presOf" srcId="{CDBB2A76-6072-48D5-BEB3-C39E428BC51C}" destId="{85F56DE7-17A1-4BCB-996D-9BA03FC04BA7}" srcOrd="0" destOrd="0" presId="urn:microsoft.com/office/officeart/2005/8/layout/process1"/>
    <dgm:cxn modelId="{F3550CDB-C514-49E1-8103-4BA2B2F3E787}" type="presOf" srcId="{9754F90B-E1CB-41C2-8DEC-6F66A69B6860}" destId="{F9B19E53-BB82-4536-B233-C0F6BE7BE490}" srcOrd="0" destOrd="0" presId="urn:microsoft.com/office/officeart/2005/8/layout/process1"/>
    <dgm:cxn modelId="{605A41E1-A344-48C9-9B1F-1799C44BE6B6}" type="presOf" srcId="{D714D230-F28F-406C-BCB8-62BC2212CC8A}" destId="{13DEECC2-E435-4185-9604-8D18C46C7E8D}" srcOrd="0" destOrd="0" presId="urn:microsoft.com/office/officeart/2005/8/layout/process1"/>
    <dgm:cxn modelId="{F9975640-0ADB-4887-9182-E5639CD86B2D}" type="presParOf" srcId="{F9B19E53-BB82-4536-B233-C0F6BE7BE490}" destId="{13DEECC2-E435-4185-9604-8D18C46C7E8D}" srcOrd="0" destOrd="0" presId="urn:microsoft.com/office/officeart/2005/8/layout/process1"/>
    <dgm:cxn modelId="{A42B9887-B375-4083-9FA5-EAF15965EC34}" type="presParOf" srcId="{F9B19E53-BB82-4536-B233-C0F6BE7BE490}" destId="{85F56DE7-17A1-4BCB-996D-9BA03FC04BA7}" srcOrd="1" destOrd="0" presId="urn:microsoft.com/office/officeart/2005/8/layout/process1"/>
    <dgm:cxn modelId="{CECE8AA9-EBC1-43F9-99B9-ED3D2DEEEBC6}" type="presParOf" srcId="{85F56DE7-17A1-4BCB-996D-9BA03FC04BA7}" destId="{A6A64ECE-7F0D-4E7E-ADAC-E3978C947DF7}" srcOrd="0" destOrd="0" presId="urn:microsoft.com/office/officeart/2005/8/layout/process1"/>
    <dgm:cxn modelId="{B242E386-AC3C-448D-BC22-36B2B4B7C295}" type="presParOf" srcId="{F9B19E53-BB82-4536-B233-C0F6BE7BE490}" destId="{2A819D0F-13DE-416D-A85D-3B2ECF0B028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1A46D-6872-4743-AAAF-1DB928E8FD3D}">
      <dsp:nvSpPr>
        <dsp:cNvPr id="0" name=""/>
        <dsp:cNvSpPr/>
      </dsp:nvSpPr>
      <dsp:spPr>
        <a:xfrm>
          <a:off x="985858" y="-107835"/>
          <a:ext cx="2386367" cy="2386367"/>
        </a:xfrm>
        <a:prstGeom prst="circularArrow">
          <a:avLst>
            <a:gd name="adj1" fmla="val 5689"/>
            <a:gd name="adj2" fmla="val 340510"/>
            <a:gd name="adj3" fmla="val 12622253"/>
            <a:gd name="adj4" fmla="val 18128420"/>
            <a:gd name="adj5" fmla="val 590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606270-D4F8-46F4-8FE3-0A8177A47B4B}">
      <dsp:nvSpPr>
        <dsp:cNvPr id="0" name=""/>
        <dsp:cNvSpPr/>
      </dsp:nvSpPr>
      <dsp:spPr>
        <a:xfrm>
          <a:off x="1375871" y="0"/>
          <a:ext cx="1606340" cy="8031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Next cycle States</a:t>
          </a:r>
        </a:p>
      </dsp:txBody>
      <dsp:txXfrm>
        <a:off x="1415079" y="39208"/>
        <a:ext cx="1527924" cy="724754"/>
      </dsp:txXfrm>
    </dsp:sp>
    <dsp:sp modelId="{FE2CCD98-7781-4A6A-B754-07F3DB039686}">
      <dsp:nvSpPr>
        <dsp:cNvPr id="0" name=""/>
        <dsp:cNvSpPr/>
      </dsp:nvSpPr>
      <dsp:spPr>
        <a:xfrm>
          <a:off x="2465737" y="1566589"/>
          <a:ext cx="1606340" cy="8031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Lapse-rate &amp; forcing adjustment</a:t>
          </a:r>
        </a:p>
      </dsp:txBody>
      <dsp:txXfrm>
        <a:off x="2504945" y="1605797"/>
        <a:ext cx="1527924" cy="724754"/>
      </dsp:txXfrm>
    </dsp:sp>
    <dsp:sp modelId="{5374C450-9160-49AD-9AE6-623BC6A36C7C}">
      <dsp:nvSpPr>
        <dsp:cNvPr id="0" name=""/>
        <dsp:cNvSpPr/>
      </dsp:nvSpPr>
      <dsp:spPr>
        <a:xfrm>
          <a:off x="306903" y="1566602"/>
          <a:ext cx="1606340" cy="8031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Land Surface integration</a:t>
          </a:r>
        </a:p>
      </dsp:txBody>
      <dsp:txXfrm>
        <a:off x="346111" y="1605810"/>
        <a:ext cx="1527924" cy="724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EECC2-E435-4185-9604-8D18C46C7E8D}">
      <dsp:nvSpPr>
        <dsp:cNvPr id="0" name=""/>
        <dsp:cNvSpPr/>
      </dsp:nvSpPr>
      <dsp:spPr>
        <a:xfrm>
          <a:off x="509" y="377039"/>
          <a:ext cx="1086653" cy="949017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Output archival</a:t>
          </a:r>
        </a:p>
      </dsp:txBody>
      <dsp:txXfrm>
        <a:off x="28305" y="404835"/>
        <a:ext cx="1031061" cy="893425"/>
      </dsp:txXfrm>
    </dsp:sp>
    <dsp:sp modelId="{85F56DE7-17A1-4BCB-996D-9BA03FC04BA7}">
      <dsp:nvSpPr>
        <dsp:cNvPr id="0" name=""/>
        <dsp:cNvSpPr/>
      </dsp:nvSpPr>
      <dsp:spPr>
        <a:xfrm rot="58541">
          <a:off x="1195939" y="729873"/>
          <a:ext cx="230674" cy="2694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195944" y="783182"/>
        <a:ext cx="161472" cy="161694"/>
      </dsp:txXfrm>
    </dsp:sp>
    <dsp:sp modelId="{2A819D0F-13DE-416D-A85D-3B2ECF0B0284}">
      <dsp:nvSpPr>
        <dsp:cNvPr id="0" name=""/>
        <dsp:cNvSpPr/>
      </dsp:nvSpPr>
      <dsp:spPr>
        <a:xfrm>
          <a:off x="1522334" y="402957"/>
          <a:ext cx="1086653" cy="949017"/>
        </a:xfrm>
        <a:prstGeom prst="roundRect">
          <a:avLst>
            <a:gd name="adj" fmla="val 10000"/>
          </a:avLst>
        </a:prstGeom>
        <a:solidFill>
          <a:srgbClr val="00B05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Statistics &amp; archival</a:t>
          </a:r>
        </a:p>
      </dsp:txBody>
      <dsp:txXfrm>
        <a:off x="1550130" y="430753"/>
        <a:ext cx="1031061" cy="893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337B3-686F-4467-BC8A-C9CED3965AF9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E13FE-C9AE-4F71-B072-6D65CA409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7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13FE-C9AE-4F71-B072-6D65CA4099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31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13FE-C9AE-4F71-B072-6D65CA40990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871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13FE-C9AE-4F71-B072-6D65CA40990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878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13FE-C9AE-4F71-B072-6D65CA40990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585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13FE-C9AE-4F71-B072-6D65CA40990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1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E13FE-C9AE-4F71-B072-6D65CA4099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01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13FE-C9AE-4F71-B072-6D65CA4099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E13FE-C9AE-4F71-B072-6D65CA4099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0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E13FE-C9AE-4F71-B072-6D65CA4099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86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13FE-C9AE-4F71-B072-6D65CA4099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672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13FE-C9AE-4F71-B072-6D65CA4099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29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13FE-C9AE-4F71-B072-6D65CA4099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7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13FE-C9AE-4F71-B072-6D65CA40990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11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274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23/11/2016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721101" y="3052295"/>
            <a:ext cx="7471440" cy="7475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733" spc="133" dirty="0"/>
              <a:t>The Copernicus Climate Change Service &amp; interaction with EODC</a:t>
            </a:r>
            <a:endParaRPr lang="en-US" sz="3733" spc="133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469846" y="419708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Status report 2016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6715" y="1600939"/>
            <a:ext cx="432048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bg1"/>
                </a:solidFill>
              </a:rPr>
              <a:t>Climate</a:t>
            </a:r>
            <a:r>
              <a:rPr lang="es-ES" sz="1467" b="0" baseline="0" dirty="0">
                <a:solidFill>
                  <a:schemeClr val="bg1"/>
                </a:solidFill>
              </a:rPr>
              <a:t> </a:t>
            </a:r>
            <a:r>
              <a:rPr lang="es-ES" sz="1467" b="0" dirty="0" err="1">
                <a:solidFill>
                  <a:schemeClr val="bg1"/>
                </a:solidFill>
              </a:rPr>
              <a:t>Change</a:t>
            </a:r>
            <a:endParaRPr lang="en-US" sz="1467" b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92" y="6354140"/>
            <a:ext cx="1547033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552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4949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957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74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874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197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0" y="6384926"/>
            <a:ext cx="1488831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5177042" y="6514600"/>
            <a:ext cx="1841175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510565" y="109494"/>
            <a:ext cx="302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Change Service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99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-8195"/>
            <a:ext cx="3454400" cy="6866195"/>
            <a:chOff x="-2988840" y="-681190"/>
            <a:chExt cx="2323579" cy="5195022"/>
          </a:xfrm>
        </p:grpSpPr>
        <p:pic>
          <p:nvPicPr>
            <p:cNvPr id="15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7300" y="932725"/>
            <a:ext cx="10325101" cy="509743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56940" y="313343"/>
            <a:ext cx="10425461" cy="370052"/>
          </a:xfrm>
          <a:prstGeom prst="rect">
            <a:avLst/>
          </a:prstGeo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3341" y="27781"/>
            <a:ext cx="1171511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err="1">
                  <a:solidFill>
                    <a:srgbClr val="941333"/>
                  </a:solidFill>
                </a:rPr>
                <a:t>Climate</a:t>
              </a:r>
              <a:endParaRPr lang="es-ES" sz="1467" b="0">
                <a:solidFill>
                  <a:srgbClr val="941333"/>
                </a:solidFill>
              </a:endParaRPr>
            </a:p>
            <a:p>
              <a:r>
                <a:rPr lang="es-ES" sz="1467" b="0" err="1">
                  <a:solidFill>
                    <a:srgbClr val="941333"/>
                  </a:solidFill>
                </a:rPr>
                <a:t>Change</a:t>
              </a:r>
              <a:endParaRPr lang="en-US" sz="1467" b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12">
            <a:extLst>
              <a:ext uri="{FF2B5EF4-FFF2-40B4-BE49-F238E27FC236}">
                <a16:creationId xmlns:a16="http://schemas.microsoft.com/office/drawing/2014/main" id="{C9F6AB2F-9EC5-C949-9CD7-A3F16332E25F}"/>
              </a:ext>
            </a:extLst>
          </p:cNvPr>
          <p:cNvSpPr txBox="1"/>
          <p:nvPr userDrawn="1"/>
        </p:nvSpPr>
        <p:spPr>
          <a:xfrm>
            <a:off x="7505006" y="6030881"/>
            <a:ext cx="17271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IMPLEMENTED BY</a:t>
            </a:r>
          </a:p>
        </p:txBody>
      </p:sp>
      <p:pic>
        <p:nvPicPr>
          <p:cNvPr id="25" name="Picture 13" descr="ECMWF_Master_Logo_RGB_nostrap.png">
            <a:extLst>
              <a:ext uri="{FF2B5EF4-FFF2-40B4-BE49-F238E27FC236}">
                <a16:creationId xmlns:a16="http://schemas.microsoft.com/office/drawing/2014/main" id="{C48F4FB0-0859-6E41-869E-AFA5025A8F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740" y="6246798"/>
            <a:ext cx="1676403" cy="288055"/>
          </a:xfrm>
          <a:prstGeom prst="rect">
            <a:avLst/>
          </a:prstGeom>
        </p:spPr>
      </p:pic>
      <p:pic>
        <p:nvPicPr>
          <p:cNvPr id="26" name="Picture 14" descr="Copernicus_logo.png">
            <a:extLst>
              <a:ext uri="{FF2B5EF4-FFF2-40B4-BE49-F238E27FC236}">
                <a16:creationId xmlns:a16="http://schemas.microsoft.com/office/drawing/2014/main" id="{F31B0A44-6006-1747-9ED3-6E15414498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580" y="6081662"/>
            <a:ext cx="1318267" cy="453191"/>
          </a:xfrm>
          <a:prstGeom prst="rect">
            <a:avLst/>
          </a:prstGeom>
        </p:spPr>
      </p:pic>
      <p:pic>
        <p:nvPicPr>
          <p:cNvPr id="27" name="Picture 17" descr="logo_ce-en-rvb-hr.jpg">
            <a:extLst>
              <a:ext uri="{FF2B5EF4-FFF2-40B4-BE49-F238E27FC236}">
                <a16:creationId xmlns:a16="http://schemas.microsoft.com/office/drawing/2014/main" id="{91B370C3-9119-3745-8E5C-37D0DDC74B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6283" y="5966189"/>
            <a:ext cx="1075264" cy="7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5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4454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183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00" y="657756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80000" y="657756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80000" y="1440000"/>
            <a:ext cx="432048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01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bg1"/>
                </a:solidFill>
              </a:rPr>
              <a:t>Climate</a:t>
            </a:r>
            <a:r>
              <a:rPr lang="es-ES" sz="1467" b="0" baseline="0" dirty="0">
                <a:solidFill>
                  <a:schemeClr val="bg1"/>
                </a:solidFill>
              </a:rPr>
              <a:t> </a:t>
            </a:r>
            <a:r>
              <a:rPr lang="es-ES" sz="1467" b="0" dirty="0" err="1">
                <a:solidFill>
                  <a:schemeClr val="bg1"/>
                </a:solidFill>
              </a:rPr>
              <a:t>Change</a:t>
            </a:r>
            <a:endParaRPr lang="en-US" sz="1467" b="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3552000" y="6415779"/>
            <a:ext cx="1098000" cy="1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1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8532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97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4140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43A8E8C-D148-48B8-AF81-7C82CEB72A13}"/>
              </a:ext>
            </a:extLst>
          </p:cNvPr>
          <p:cNvSpPr/>
          <p:nvPr userDrawn="1"/>
        </p:nvSpPr>
        <p:spPr>
          <a:xfrm>
            <a:off x="7920203" y="6028800"/>
            <a:ext cx="4032448" cy="67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7629F0-3CE0-444F-8D42-09010ABBBD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00" y="6403201"/>
            <a:ext cx="1089600" cy="208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C5AA8E-AF22-4911-A356-B6A73688C1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00" y="6273600"/>
            <a:ext cx="1046400" cy="384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240566-52FD-41B4-AA0A-D3ACE416FA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0" y="6259200"/>
            <a:ext cx="1243200" cy="32618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37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74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874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239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469846" y="419708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6715" y="1600939"/>
            <a:ext cx="4320480" cy="3622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bg1"/>
                </a:solidFill>
              </a:rPr>
              <a:t>Climate</a:t>
            </a:r>
            <a:r>
              <a:rPr lang="es-ES" sz="1467" b="0" baseline="0" dirty="0">
                <a:solidFill>
                  <a:schemeClr val="bg1"/>
                </a:solidFill>
              </a:rPr>
              <a:t> </a:t>
            </a:r>
            <a:r>
              <a:rPr lang="es-ES" sz="1467" b="0" dirty="0" err="1">
                <a:solidFill>
                  <a:schemeClr val="bg1"/>
                </a:solidFill>
              </a:rPr>
              <a:t>Change</a:t>
            </a:r>
            <a:endParaRPr lang="en-US" sz="1467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4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730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37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3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74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874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632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96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 err="1">
                  <a:solidFill>
                    <a:srgbClr val="941333"/>
                  </a:solidFill>
                </a:rPr>
                <a:t>Climate</a:t>
              </a:r>
              <a:endParaRPr lang="es-ES" sz="1467" b="0" dirty="0">
                <a:solidFill>
                  <a:srgbClr val="941333"/>
                </a:solidFill>
              </a:endParaRPr>
            </a:p>
            <a:p>
              <a:r>
                <a:rPr lang="es-ES" sz="1467" b="0" dirty="0" err="1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045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5.tiff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9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236" y="6165574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27" y="6395651"/>
            <a:ext cx="1187408" cy="2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7920204" y="6147702"/>
            <a:ext cx="1201521" cy="54566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05401" y="6328236"/>
            <a:ext cx="1098000" cy="1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4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17/06/relationships/model3d" Target="../media/model3d1.glb"/><Relationship Id="rId7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3.xml"/><Relationship Id="rId4" Type="http://schemas.openxmlformats.org/officeDocument/2006/relationships/image" Target="../media/image19.png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limate.copernicus.eu/cdsapp#!/dataset/reanalysis-era5-land?tab=overvie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hyperlink" Target="https://cds.climate.copernicus.eu/cdsapp#!/software/app-c3s-daily-era5-statistics?tab=app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cmwf.int/en/era5-land" TargetMode="External"/><Relationship Id="rId5" Type="http://schemas.openxmlformats.org/officeDocument/2006/relationships/hyperlink" Target="https://cds.climate.copernicus.eu/" TargetMode="External"/><Relationship Id="rId4" Type="http://schemas.openxmlformats.org/officeDocument/2006/relationships/hyperlink" Target="https://climate.copernicus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1029/2019EA000984" TargetMode="Externa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subTitle" idx="13"/>
          </p:nvPr>
        </p:nvSpPr>
        <p:spPr>
          <a:xfrm>
            <a:off x="1555810" y="642850"/>
            <a:ext cx="8877993" cy="5004262"/>
          </a:xfrm>
        </p:spPr>
        <p:txBody>
          <a:bodyPr>
            <a:normAutofit/>
          </a:bodyPr>
          <a:lstStyle/>
          <a:p>
            <a:r>
              <a:rPr lang="en-GB" sz="3500" dirty="0">
                <a:latin typeface="PF Square Sans Pro" charset="0"/>
              </a:rPr>
              <a:t>ERA5-Land: More than 7 decades of land surface consistency with timely updates</a:t>
            </a:r>
            <a:br>
              <a:rPr lang="en-GB" sz="3500" dirty="0">
                <a:latin typeface="PF Square Sans Pro" charset="0"/>
                <a:ea typeface="PF Square Sans Pro" charset="0"/>
                <a:cs typeface="PF Square Sans Pro" charset="0"/>
              </a:rPr>
            </a:br>
            <a:endParaRPr lang="en-GB" sz="3500" dirty="0">
              <a:latin typeface="PF Square Sans Pro" charset="0"/>
              <a:ea typeface="PF Square Sans Pro" charset="0"/>
              <a:cs typeface="PF Square Sans Pro" charset="0"/>
            </a:endParaRPr>
          </a:p>
          <a:p>
            <a:endParaRPr lang="en-GB" sz="1600" i="1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DE3258-6B41-4E4A-9F7C-26ADCA98F52B}"/>
              </a:ext>
            </a:extLst>
          </p:cNvPr>
          <p:cNvSpPr txBox="1">
            <a:spLocks/>
          </p:cNvSpPr>
          <p:nvPr/>
        </p:nvSpPr>
        <p:spPr>
          <a:xfrm>
            <a:off x="2419806" y="1471112"/>
            <a:ext cx="6978316" cy="3347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i="1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D6B35-3497-429C-B58F-E324B9F7F5B1}"/>
              </a:ext>
            </a:extLst>
          </p:cNvPr>
          <p:cNvSpPr txBox="1">
            <a:spLocks/>
          </p:cNvSpPr>
          <p:nvPr/>
        </p:nvSpPr>
        <p:spPr>
          <a:xfrm>
            <a:off x="6633849" y="0"/>
            <a:ext cx="5681163" cy="384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i="1" dirty="0">
                <a:latin typeface="PF Square Sans Pro" charset="0"/>
                <a:ea typeface="PF Square Sans Pro" charset="0"/>
                <a:cs typeface="PF Square Sans Pro" charset="0"/>
              </a:rPr>
              <a:t>EGU General Assembly, 23-28 April 2023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F78E-80D8-7592-6B81-CC0892052C8C}"/>
              </a:ext>
            </a:extLst>
          </p:cNvPr>
          <p:cNvSpPr txBox="1">
            <a:spLocks/>
          </p:cNvSpPr>
          <p:nvPr/>
        </p:nvSpPr>
        <p:spPr>
          <a:xfrm>
            <a:off x="5994807" y="6071994"/>
            <a:ext cx="5707434" cy="78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>
                <a:latin typeface="PF Square Sans Pro" charset="0"/>
                <a:ea typeface="PF Square Sans Pro" charset="0"/>
                <a:cs typeface="PF Square Sans Pro" charset="0"/>
              </a:rPr>
              <a:t>- Joaqu</a:t>
            </a:r>
            <a:r>
              <a:rPr lang="en-GB" sz="2000" i="1" dirty="0">
                <a:latin typeface="Calibri" panose="020F0502020204030204" pitchFamily="34" charset="0"/>
                <a:ea typeface="PF Square Sans Pro" charset="0"/>
                <a:cs typeface="Calibri" panose="020F0502020204030204" pitchFamily="34" charset="0"/>
              </a:rPr>
              <a:t>í</a:t>
            </a:r>
            <a:r>
              <a:rPr lang="en-GB" sz="2000" i="1" dirty="0">
                <a:latin typeface="PF Square Sans Pro" charset="0"/>
                <a:ea typeface="PF Square Sans Pro" charset="0"/>
                <a:cs typeface="PF Square Sans Pro" charset="0"/>
              </a:rPr>
              <a:t>n Muñoz Sabater -</a:t>
            </a:r>
          </a:p>
          <a:p>
            <a:r>
              <a:rPr lang="en-GB" sz="1600" i="1" dirty="0">
                <a:latin typeface="PF Square Sans Pro" charset="0"/>
                <a:ea typeface="PF Square Sans Pro" charset="0"/>
                <a:cs typeface="PF Square Sans Pro" charset="0"/>
              </a:rPr>
              <a:t>with contributions from many colleagues</a:t>
            </a:r>
          </a:p>
          <a:p>
            <a:endParaRPr lang="en-GB" sz="2000" i="1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Dark Grey Sphere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78DFB326-AF95-1C38-2839-5E3470F39E1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7959048"/>
                  </p:ext>
                </p:extLst>
              </p:nvPr>
            </p:nvGraphicFramePr>
            <p:xfrm>
              <a:off x="3619694" y="2111431"/>
              <a:ext cx="1810328" cy="182880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10328" cy="182880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2142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Dark Grey Sphere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78DFB326-AF95-1C38-2839-5E3470F39E1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9694" y="2111431"/>
                <a:ext cx="1810328" cy="18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Dark Grey Sphere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72BBC16-BBF1-D9B7-280D-76EA9EB9586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18696637"/>
                  </p:ext>
                </p:extLst>
              </p:nvPr>
            </p:nvGraphicFramePr>
            <p:xfrm>
              <a:off x="6294018" y="2111431"/>
              <a:ext cx="2085867" cy="182880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085867" cy="1828802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2142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Dark Grey Sphere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72BBC16-BBF1-D9B7-280D-76EA9EB958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94018" y="2111431"/>
                <a:ext cx="2085867" cy="1828802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F46E943F-E1DE-E37F-A78F-661D463DF33A}"/>
              </a:ext>
            </a:extLst>
          </p:cNvPr>
          <p:cNvSpPr txBox="1"/>
          <p:nvPr/>
        </p:nvSpPr>
        <p:spPr>
          <a:xfrm>
            <a:off x="3906352" y="2775649"/>
            <a:ext cx="136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4BF187CD-7BA6-7950-F25D-B4EEEA94ACC5}"/>
              </a:ext>
            </a:extLst>
          </p:cNvPr>
          <p:cNvSpPr txBox="1"/>
          <p:nvPr/>
        </p:nvSpPr>
        <p:spPr>
          <a:xfrm>
            <a:off x="6695100" y="2841165"/>
            <a:ext cx="156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Methodology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Dark Grey Sphere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B0E1651F-494A-F059-3D89-A6166C1D37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1747666"/>
                  </p:ext>
                </p:extLst>
              </p:nvPr>
            </p:nvGraphicFramePr>
            <p:xfrm>
              <a:off x="3619694" y="4054786"/>
              <a:ext cx="1810328" cy="182880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10328" cy="182880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32142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Dark Grey Sphere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B0E1651F-494A-F059-3D89-A6166C1D37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9694" y="4054786"/>
                <a:ext cx="1810328" cy="18288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64D8CC21-6FAF-49B0-CB42-D480013853F4}"/>
              </a:ext>
            </a:extLst>
          </p:cNvPr>
          <p:cNvSpPr txBox="1"/>
          <p:nvPr/>
        </p:nvSpPr>
        <p:spPr>
          <a:xfrm>
            <a:off x="3931876" y="4758889"/>
            <a:ext cx="136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Evaluation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3D Model 11" descr="Dark Grey Sphere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C9C05DF1-9820-6362-2844-87436701EC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49691781"/>
                  </p:ext>
                </p:extLst>
              </p:nvPr>
            </p:nvGraphicFramePr>
            <p:xfrm>
              <a:off x="6447564" y="4054786"/>
              <a:ext cx="1810328" cy="182880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10328" cy="182880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32142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3D Model 11" descr="Dark Grey Sphere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C9C05DF1-9820-6362-2844-87436701EC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47564" y="4054786"/>
                <a:ext cx="1810328" cy="18288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hlinkClick r:id="rId9" action="ppaction://hlinksldjump"/>
            <a:extLst>
              <a:ext uri="{FF2B5EF4-FFF2-40B4-BE49-F238E27FC236}">
                <a16:creationId xmlns:a16="http://schemas.microsoft.com/office/drawing/2014/main" id="{D6C423CC-AF7F-C811-68D3-D7AAD121809F}"/>
              </a:ext>
            </a:extLst>
          </p:cNvPr>
          <p:cNvSpPr txBox="1"/>
          <p:nvPr/>
        </p:nvSpPr>
        <p:spPr>
          <a:xfrm>
            <a:off x="6730802" y="4596804"/>
            <a:ext cx="136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Conclusions &amp; data access</a:t>
            </a:r>
          </a:p>
        </p:txBody>
      </p:sp>
    </p:spTree>
    <p:extLst>
      <p:ext uri="{BB962C8B-B14F-4D97-AF65-F5344CB8AC3E}">
        <p14:creationId xmlns:p14="http://schemas.microsoft.com/office/powerpoint/2010/main" val="124943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– Snow depth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9F6DBC-F2C4-4580-A1ED-A5BB3A2DEB10}"/>
              </a:ext>
            </a:extLst>
          </p:cNvPr>
          <p:cNvSpPr/>
          <p:nvPr/>
        </p:nvSpPr>
        <p:spPr>
          <a:xfrm>
            <a:off x="1186381" y="4836017"/>
            <a:ext cx="1079308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effectLst/>
                <a:latin typeface="NimbusRomNo9L"/>
              </a:rPr>
              <a:t>Box plot of the snow depth RMSE distribution as </a:t>
            </a:r>
            <a:r>
              <a:rPr lang="en-GB" sz="1400" dirty="0" err="1">
                <a:effectLst/>
                <a:latin typeface="NimbusRomNo9L"/>
              </a:rPr>
              <a:t>func</a:t>
            </a:r>
            <a:r>
              <a:rPr lang="en-GB" sz="1400" dirty="0">
                <a:effectLst/>
                <a:latin typeface="NimbusRomNo9L"/>
              </a:rPr>
              <a:t>- </a:t>
            </a:r>
            <a:r>
              <a:rPr lang="en-GB" sz="1400" dirty="0" err="1">
                <a:effectLst/>
                <a:latin typeface="NimbusRomNo9L"/>
              </a:rPr>
              <a:t>tion</a:t>
            </a:r>
            <a:r>
              <a:rPr lang="en-GB" sz="1400" dirty="0">
                <a:effectLst/>
                <a:latin typeface="NimbusRomNo9L"/>
              </a:rPr>
              <a:t> of the site altitude, for North America (30–80</a:t>
            </a:r>
            <a:r>
              <a:rPr lang="en-GB" sz="1400" dirty="0">
                <a:effectLst/>
                <a:latin typeface="MTSYN"/>
              </a:rPr>
              <a:t>◦ </a:t>
            </a:r>
            <a:r>
              <a:rPr lang="en-GB" sz="1400" dirty="0">
                <a:effectLst/>
                <a:latin typeface="NimbusRomNo9L"/>
              </a:rPr>
              <a:t>N, 60–160</a:t>
            </a:r>
            <a:r>
              <a:rPr lang="en-GB" sz="1400" dirty="0">
                <a:effectLst/>
                <a:latin typeface="MTSYN"/>
              </a:rPr>
              <a:t>◦ </a:t>
            </a:r>
            <a:r>
              <a:rPr lang="en-GB" sz="1400" dirty="0">
                <a:effectLst/>
                <a:latin typeface="NimbusRomNo9L"/>
              </a:rPr>
              <a:t>W, </a:t>
            </a:r>
            <a:r>
              <a:rPr lang="en-GB" sz="1400" b="0" dirty="0">
                <a:effectLst/>
                <a:latin typeface="NimbusRomNo9L"/>
              </a:rPr>
              <a:t>a</a:t>
            </a:r>
            <a:r>
              <a:rPr lang="en-GB" sz="1400" dirty="0">
                <a:effectLst/>
                <a:latin typeface="NimbusRomNo9L"/>
              </a:rPr>
              <a:t>) and Europe (25–80</a:t>
            </a:r>
            <a:r>
              <a:rPr lang="en-GB" sz="1400" dirty="0">
                <a:effectLst/>
                <a:latin typeface="MTSYN"/>
              </a:rPr>
              <a:t>◦ </a:t>
            </a:r>
            <a:r>
              <a:rPr lang="en-GB" sz="1400" dirty="0">
                <a:effectLst/>
                <a:latin typeface="NimbusRomNo9L"/>
              </a:rPr>
              <a:t>N, 10</a:t>
            </a:r>
            <a:r>
              <a:rPr lang="en-GB" sz="1400" dirty="0">
                <a:effectLst/>
                <a:latin typeface="MTSYN"/>
              </a:rPr>
              <a:t>◦ </a:t>
            </a:r>
            <a:r>
              <a:rPr lang="en-GB" sz="1400" dirty="0">
                <a:effectLst/>
                <a:latin typeface="NimbusRomNo9L"/>
              </a:rPr>
              <a:t>W–40</a:t>
            </a:r>
            <a:r>
              <a:rPr lang="en-GB" sz="1400" dirty="0">
                <a:effectLst/>
                <a:latin typeface="MTSYN"/>
              </a:rPr>
              <a:t>◦ </a:t>
            </a:r>
            <a:r>
              <a:rPr lang="en-GB" sz="1400" dirty="0">
                <a:effectLst/>
                <a:latin typeface="NimbusRomNo9L"/>
              </a:rPr>
              <a:t>E, </a:t>
            </a:r>
            <a:r>
              <a:rPr lang="en-GB" sz="1400" b="0" dirty="0">
                <a:effectLst/>
                <a:latin typeface="NimbusRomNo9L"/>
              </a:rPr>
              <a:t>b</a:t>
            </a:r>
            <a:r>
              <a:rPr lang="en-GB" sz="1400" dirty="0">
                <a:effectLst/>
                <a:latin typeface="NimbusRomNo9L"/>
              </a:rPr>
              <a:t>), for ERA5-Land (red), ERA5 (green), and ERA-Interim (cyan). Boxes extend between the lower (25 %) and upper quartiles (75 %), and the horizontal lines within each box represent the median value of the distribution. The black line represents the number of stations grouped at each bin. </a:t>
            </a: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1EC59-6EBE-8EF0-64C4-F374B4BA6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7"/>
          <a:stretch/>
        </p:blipFill>
        <p:spPr>
          <a:xfrm>
            <a:off x="1270583" y="1322411"/>
            <a:ext cx="5609794" cy="3216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C1BBCD-3549-88E9-91E3-BDBDB9029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0"/>
          <a:stretch/>
        </p:blipFill>
        <p:spPr>
          <a:xfrm>
            <a:off x="6369668" y="1531344"/>
            <a:ext cx="5609794" cy="30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5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– River discharge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D0C6DB-7891-48D1-80AE-09ADBB617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82" y="1283023"/>
            <a:ext cx="9331036" cy="479198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355917-EFC6-4E5B-A25C-B0FB4BC626D3}"/>
              </a:ext>
            </a:extLst>
          </p:cNvPr>
          <p:cNvSpPr/>
          <p:nvPr/>
        </p:nvSpPr>
        <p:spPr>
          <a:xfrm>
            <a:off x="2184122" y="5894083"/>
            <a:ext cx="887289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400" dirty="0"/>
              <a:t>Modified Kling-Gupta Efficiency Skill Score (KGESS) for GloFAS-ERA5L river discharge reanalysis against the GloFAS-ERA5 benchmark across 1285 observation stations. Optimum value of KGESS is 1. Blue (red) dots show catchments with positive (negative) skill.                                                                                                        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5696C5-D802-4E85-89A8-6C3E79160E3A}"/>
              </a:ext>
            </a:extLst>
          </p:cNvPr>
          <p:cNvSpPr/>
          <p:nvPr/>
        </p:nvSpPr>
        <p:spPr>
          <a:xfrm>
            <a:off x="1205342" y="725284"/>
            <a:ext cx="1037705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/>
              <a:t>Runoff from ERA5/ERA5-Land + channel routing model LISFLOOD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>
                <a:sym typeface="Wingdings" panose="05000000000000000000" pitchFamily="2" charset="2"/>
              </a:rPr>
              <a:t>GloFAS-ERA5/ERA5-Land</a:t>
            </a:r>
          </a:p>
          <a:p>
            <a:pPr>
              <a:defRPr/>
            </a:pPr>
            <a:r>
              <a:rPr lang="en-GB" dirty="0"/>
              <a:t>More than 2000 stations from the Global Runoff Data Centre </a:t>
            </a:r>
          </a:p>
        </p:txBody>
      </p:sp>
    </p:spTree>
    <p:extLst>
      <p:ext uri="{BB962C8B-B14F-4D97-AF65-F5344CB8AC3E}">
        <p14:creationId xmlns:p14="http://schemas.microsoft.com/office/powerpoint/2010/main" val="143939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– Heat fluxes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355917-EFC6-4E5B-A25C-B0FB4BC626D3}"/>
              </a:ext>
            </a:extLst>
          </p:cNvPr>
          <p:cNvSpPr/>
          <p:nvPr/>
        </p:nvSpPr>
        <p:spPr>
          <a:xfrm>
            <a:off x="1156938" y="5516991"/>
            <a:ext cx="10425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Standardized anomaly correlation difference (circles) and standardized mean absolute differences (squares) between ERA5-Land and GLEAM-ERA5-Land latent heat flux (a), sensible heat flux (b), and Bowen ratio (c), grouped as a function of stations’ temperature and altitude. The size of circles and squares is proportional to the number of eddy-covariance towers. Green values denote better matching of ERA5-Land with in situ data.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32B42-ED85-400B-AD77-2E050EC4C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944" y="1411358"/>
            <a:ext cx="9492112" cy="39929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87EE31-BA0F-4A31-B74F-E991A0A0EC83}"/>
              </a:ext>
            </a:extLst>
          </p:cNvPr>
          <p:cNvSpPr/>
          <p:nvPr/>
        </p:nvSpPr>
        <p:spPr>
          <a:xfrm>
            <a:off x="1156938" y="781160"/>
            <a:ext cx="10425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dirty="0"/>
              <a:t>Heat fluxes from ERA5-Land  vs GLEAM+ERA5-Land. </a:t>
            </a:r>
          </a:p>
        </p:txBody>
      </p:sp>
    </p:spTree>
    <p:extLst>
      <p:ext uri="{BB962C8B-B14F-4D97-AF65-F5344CB8AC3E}">
        <p14:creationId xmlns:p14="http://schemas.microsoft.com/office/powerpoint/2010/main" val="356542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FA31E6-D995-4D4B-A8EB-C5C57022C412}"/>
              </a:ext>
            </a:extLst>
          </p:cNvPr>
          <p:cNvSpPr/>
          <p:nvPr/>
        </p:nvSpPr>
        <p:spPr>
          <a:xfrm>
            <a:off x="1156939" y="1111021"/>
            <a:ext cx="1065752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  <a:defRPr/>
            </a:pPr>
            <a:r>
              <a:rPr lang="en-GB" sz="2200" dirty="0"/>
              <a:t>ERA5-Land provides a view of the land surface from 1950 to present (5-days delay </a:t>
            </a:r>
            <a:r>
              <a:rPr lang="en-GB" sz="2200" dirty="0" err="1"/>
              <a:t>w.r.t</a:t>
            </a:r>
            <a:r>
              <a:rPr lang="en-GB" sz="2200" dirty="0"/>
              <a:t> real time), i.e., more than 7 decades of land surface evolution;</a:t>
            </a:r>
            <a:endParaRPr lang="en-GB" sz="2200" dirty="0">
              <a:sym typeface="Wingdings" panose="05000000000000000000" pitchFamily="2" charset="2"/>
            </a:endParaRPr>
          </a:p>
          <a:p>
            <a:pPr marL="1257300" lvl="2" indent="-342900">
              <a:buSzPct val="50000"/>
              <a:buFont typeface="Wingdings" pitchFamily="2" charset="2"/>
              <a:buChar char="§"/>
              <a:defRPr/>
            </a:pPr>
            <a:r>
              <a:rPr lang="en-GB" dirty="0"/>
              <a:t>Consistently,</a:t>
            </a:r>
          </a:p>
          <a:p>
            <a:pPr marL="1257300" lvl="2" indent="-342900">
              <a:buSzPct val="50000"/>
              <a:buFont typeface="Wingdings" pitchFamily="2" charset="2"/>
              <a:buChar char="§"/>
              <a:defRPr/>
            </a:pPr>
            <a:r>
              <a:rPr lang="en-GB" dirty="0"/>
              <a:t>Globally, </a:t>
            </a:r>
          </a:p>
          <a:p>
            <a:pPr marL="1257300" lvl="2" indent="-342900">
              <a:buSzPct val="50000"/>
              <a:buFont typeface="Wingdings" pitchFamily="2" charset="2"/>
              <a:buChar char="§"/>
              <a:defRPr/>
            </a:pPr>
            <a:r>
              <a:rPr lang="en-GB" dirty="0"/>
              <a:t>Hourly,</a:t>
            </a:r>
          </a:p>
          <a:p>
            <a:pPr marL="1257300" lvl="2" indent="-342900">
              <a:buSzPct val="50000"/>
              <a:buFont typeface="Wingdings" pitchFamily="2" charset="2"/>
              <a:buChar char="§"/>
              <a:defRPr/>
            </a:pPr>
            <a:r>
              <a:rPr lang="en-GB" dirty="0"/>
              <a:t>9 km horizontal resolution,</a:t>
            </a:r>
          </a:p>
          <a:p>
            <a:pPr marL="1257300" lvl="2" indent="-342900">
              <a:buSzPct val="50000"/>
              <a:buFont typeface="Wingdings" pitchFamily="2" charset="2"/>
              <a:buChar char="§"/>
              <a:defRPr/>
            </a:pPr>
            <a:r>
              <a:rPr lang="en-GB" dirty="0"/>
              <a:t>Reduced computational cost</a:t>
            </a:r>
          </a:p>
          <a:p>
            <a:pPr marL="1257300" lvl="2" indent="-342900">
              <a:buSzPct val="50000"/>
              <a:buFont typeface="Wingdings" pitchFamily="2" charset="2"/>
              <a:buChar char="§"/>
              <a:defRPr/>
            </a:pPr>
            <a:r>
              <a:rPr lang="en-GB" dirty="0"/>
              <a:t>Operational services (update documentation, user support, quality assurance, etc.)</a:t>
            </a:r>
          </a:p>
          <a:p>
            <a:pPr marL="342900" lvl="0" indent="-342900">
              <a:buFont typeface="Wingdings" pitchFamily="2" charset="2"/>
              <a:buChar char="v"/>
              <a:defRPr/>
            </a:pPr>
            <a:endParaRPr lang="en-GB" sz="2400" dirty="0"/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GB" sz="2400" dirty="0"/>
              <a:t> </a:t>
            </a:r>
            <a:r>
              <a:rPr lang="en-GB" sz="2200" dirty="0"/>
              <a:t>Horizontal resolution matters</a:t>
            </a:r>
          </a:p>
          <a:p>
            <a:pPr marL="342900" lvl="0" indent="-342900">
              <a:buFont typeface="Wingdings" pitchFamily="2" charset="2"/>
              <a:buChar char="v"/>
              <a:defRPr/>
            </a:pPr>
            <a:endParaRPr lang="en-GB" sz="2200" dirty="0"/>
          </a:p>
          <a:p>
            <a:pPr marL="457200" lvl="0" indent="-457200">
              <a:buFont typeface="Wingdings" pitchFamily="2" charset="2"/>
              <a:buChar char="v"/>
              <a:defRPr/>
            </a:pPr>
            <a:r>
              <a:rPr lang="en-GB" sz="2200" dirty="0"/>
              <a:t>Clear signs of improvements in all components of the hydrological cycle compared to previous reanalysis</a:t>
            </a:r>
          </a:p>
          <a:p>
            <a:pPr marL="457200" lvl="0" indent="-457200">
              <a:buFont typeface="Wingdings" pitchFamily="2" charset="2"/>
              <a:buChar char="v"/>
              <a:defRPr/>
            </a:pPr>
            <a:endParaRPr lang="en-GB" sz="2200" dirty="0"/>
          </a:p>
          <a:p>
            <a:pPr marL="457200" lvl="0" indent="-457200">
              <a:buFont typeface="Wingdings" pitchFamily="2" charset="2"/>
              <a:buChar char="v"/>
              <a:defRPr/>
            </a:pPr>
            <a:r>
              <a:rPr lang="en-GB" sz="2200" dirty="0"/>
              <a:t>Evaluation of the energy cycle comparable to ERA5, but the devil is in the detail…</a:t>
            </a:r>
          </a:p>
        </p:txBody>
      </p:sp>
    </p:spTree>
    <p:extLst>
      <p:ext uri="{BB962C8B-B14F-4D97-AF65-F5344CB8AC3E}">
        <p14:creationId xmlns:p14="http://schemas.microsoft.com/office/powerpoint/2010/main" val="114878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availability &amp; way forward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FA31E6-D995-4D4B-A8EB-C5C57022C412}"/>
              </a:ext>
            </a:extLst>
          </p:cNvPr>
          <p:cNvSpPr/>
          <p:nvPr/>
        </p:nvSpPr>
        <p:spPr>
          <a:xfrm>
            <a:off x="1156939" y="889731"/>
            <a:ext cx="106886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Data is open and available in the Climate Data Store (</a:t>
            </a:r>
            <a:r>
              <a:rPr lang="en-GB" sz="2200" dirty="0" err="1"/>
              <a:t>doi</a:t>
            </a:r>
            <a:r>
              <a:rPr lang="en-GB" sz="2200" dirty="0"/>
              <a:t>: </a:t>
            </a:r>
            <a:r>
              <a:rPr lang="en-GB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10.24381/cds.e2161bac</a:t>
            </a:r>
            <a:r>
              <a:rPr lang="en-GB" sz="22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dirty="0"/>
              <a:t>Hourly and monthly averaged fields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dirty="0"/>
              <a:t>Interpolated to </a:t>
            </a:r>
            <a:r>
              <a:rPr lang="en-GB" sz="1800" dirty="0"/>
              <a:t>0.1° x 0.1° (grid and </a:t>
            </a:r>
            <a:r>
              <a:rPr lang="en-GB" sz="1800" dirty="0" err="1"/>
              <a:t>netCDF</a:t>
            </a:r>
            <a:r>
              <a:rPr lang="en-GB" sz="1800" dirty="0"/>
              <a:t> formats)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dirty="0"/>
              <a:t>The CDS provides a tool to build </a:t>
            </a:r>
            <a:r>
              <a:rPr lang="en-GB" dirty="0">
                <a:hlinkClick r:id="rId4"/>
              </a:rPr>
              <a:t>daily aggregates</a:t>
            </a:r>
            <a:endParaRPr lang="en-GB" dirty="0"/>
          </a:p>
          <a:p>
            <a:pPr lvl="1">
              <a:defRPr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dirty="0"/>
              <a:t>From 1950 to present (validated data with 2-3 months delay </a:t>
            </a:r>
            <a:r>
              <a:rPr lang="en-GB" dirty="0" err="1"/>
              <a:t>w.r.t</a:t>
            </a:r>
            <a:r>
              <a:rPr lang="en-GB" dirty="0"/>
              <a:t> real time)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dirty="0"/>
              <a:t>ERA5-Land-T: preliminary (non-validated) data with 5-days delay </a:t>
            </a:r>
            <a:r>
              <a:rPr lang="en-GB" dirty="0" err="1"/>
              <a:t>w.r.t</a:t>
            </a:r>
            <a:r>
              <a:rPr lang="en-GB" dirty="0"/>
              <a:t> real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04AC9-FE42-45A4-A65B-BAF457E586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9"/>
          <a:stretch/>
        </p:blipFill>
        <p:spPr>
          <a:xfrm>
            <a:off x="5839686" y="3109007"/>
            <a:ext cx="5532383" cy="34481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2F35F8-F0A3-4869-82F9-B6B3AE5B6B3E}"/>
              </a:ext>
            </a:extLst>
          </p:cNvPr>
          <p:cNvSpPr/>
          <p:nvPr/>
        </p:nvSpPr>
        <p:spPr>
          <a:xfrm>
            <a:off x="1225438" y="3813833"/>
            <a:ext cx="481099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Improvements under research for potential future versions: </a:t>
            </a:r>
          </a:p>
          <a:p>
            <a:pPr marL="800100" lvl="1" indent="-342900">
              <a:buSzPct val="50000"/>
              <a:buFont typeface="Wingdings" pitchFamily="2" charset="2"/>
              <a:buChar char="Ø"/>
              <a:defRPr/>
            </a:pPr>
            <a:r>
              <a:rPr lang="en-GB" dirty="0"/>
              <a:t>Dynamic land use maps</a:t>
            </a:r>
          </a:p>
          <a:p>
            <a:pPr marL="800100" lvl="1" indent="-342900">
              <a:buSzPct val="50000"/>
              <a:buFont typeface="Wingdings" pitchFamily="2" charset="2"/>
              <a:buChar char="Ø"/>
              <a:defRPr/>
            </a:pPr>
            <a:r>
              <a:rPr lang="en-GB" dirty="0"/>
              <a:t>LAI measured from satellites</a:t>
            </a:r>
          </a:p>
          <a:p>
            <a:pPr marL="800100" lvl="1" indent="-342900">
              <a:buSzPct val="50000"/>
              <a:buFont typeface="Wingdings" pitchFamily="2" charset="2"/>
              <a:buChar char="Ø"/>
              <a:defRPr/>
            </a:pPr>
            <a:r>
              <a:rPr lang="en-GB" dirty="0"/>
              <a:t>Bias corrected precipitation</a:t>
            </a:r>
          </a:p>
          <a:p>
            <a:pPr marL="800100" lvl="1" indent="-342900">
              <a:buSzPct val="50000"/>
              <a:buFont typeface="Wingdings" pitchFamily="2" charset="2"/>
              <a:buChar char="Ø"/>
              <a:defRPr/>
            </a:pPr>
            <a:r>
              <a:rPr lang="en-GB" dirty="0"/>
              <a:t>Offline data assimilation</a:t>
            </a:r>
          </a:p>
          <a:p>
            <a:pPr marL="800100" lvl="1" indent="-342900">
              <a:buSzPct val="50000"/>
              <a:buFont typeface="Wingdings" pitchFamily="2" charset="2"/>
              <a:buChar char="Ø"/>
              <a:defRPr/>
            </a:pP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1578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FA31E6-D995-4D4B-A8EB-C5C57022C412}"/>
              </a:ext>
            </a:extLst>
          </p:cNvPr>
          <p:cNvSpPr/>
          <p:nvPr/>
        </p:nvSpPr>
        <p:spPr>
          <a:xfrm>
            <a:off x="7245926" y="596001"/>
            <a:ext cx="3674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dirty="0"/>
              <a:t>  Thank you!</a:t>
            </a:r>
          </a:p>
          <a:p>
            <a:pPr lvl="0">
              <a:defRPr/>
            </a:pPr>
            <a:endParaRPr lang="en-GB" sz="4000" dirty="0"/>
          </a:p>
          <a:p>
            <a:pPr lvl="0">
              <a:defRPr/>
            </a:pPr>
            <a:endParaRPr lang="en-GB" sz="4000" dirty="0"/>
          </a:p>
          <a:p>
            <a:pPr lvl="0">
              <a:defRPr/>
            </a:pPr>
            <a:r>
              <a:rPr lang="en-GB" sz="2400" dirty="0"/>
              <a:t>      @</a:t>
            </a:r>
            <a:r>
              <a:rPr lang="en-GB" sz="2400" dirty="0" err="1"/>
              <a:t>j_munoz_sabater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C673-F88B-4E73-9DBC-8F0F51687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71" y="2731101"/>
            <a:ext cx="575529" cy="5755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EFA921-CFBC-4246-9B79-B9732B04AE0D}"/>
              </a:ext>
            </a:extLst>
          </p:cNvPr>
          <p:cNvSpPr/>
          <p:nvPr/>
        </p:nvSpPr>
        <p:spPr>
          <a:xfrm>
            <a:off x="5950526" y="3138068"/>
            <a:ext cx="5915887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000" dirty="0"/>
              <a:t>C3S: </a:t>
            </a:r>
            <a:r>
              <a:rPr lang="en-GB" sz="2000" dirty="0">
                <a:hlinkClick r:id="rId4"/>
              </a:rPr>
              <a:t>https://climate.copernicus.eu/</a:t>
            </a:r>
            <a:r>
              <a:rPr lang="en-GB" sz="2000" dirty="0"/>
              <a:t>  </a:t>
            </a:r>
          </a:p>
          <a:p>
            <a:pPr lvl="0" algn="ctr">
              <a:defRPr/>
            </a:pPr>
            <a:r>
              <a:rPr lang="en-GB" sz="2000" dirty="0"/>
              <a:t>   </a:t>
            </a:r>
          </a:p>
          <a:p>
            <a:pPr lvl="0" algn="ctr">
              <a:defRPr/>
            </a:pPr>
            <a:r>
              <a:rPr lang="en-GB" sz="2000" dirty="0"/>
              <a:t>Climate Data Store: </a:t>
            </a:r>
            <a:r>
              <a:rPr lang="en-GB" sz="2000" dirty="0">
                <a:hlinkClick r:id="rId5"/>
              </a:rPr>
              <a:t>https://cds.climate.copernicus.eu/</a:t>
            </a:r>
            <a:r>
              <a:rPr lang="en-GB" sz="2000" dirty="0"/>
              <a:t>  </a:t>
            </a:r>
          </a:p>
          <a:p>
            <a:pPr lvl="0" algn="ctr">
              <a:defRPr/>
            </a:pPr>
            <a:endParaRPr lang="en-GB" sz="2000" dirty="0"/>
          </a:p>
          <a:p>
            <a:pPr lvl="0" algn="ctr">
              <a:defRPr/>
            </a:pPr>
            <a:r>
              <a:rPr lang="en-GB" sz="2000" dirty="0"/>
              <a:t>ERA5-Land: </a:t>
            </a:r>
            <a:r>
              <a:rPr lang="en-GB" sz="2000" dirty="0">
                <a:hlinkClick r:id="rId6"/>
              </a:rPr>
              <a:t>https://www.ecmwf.int/en/era5-land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099297-030C-449E-9E91-6296EA1782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4976" y="185866"/>
            <a:ext cx="4433370" cy="5665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B7489-AD15-4BDD-9923-D36E72CE82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8992" y="2389903"/>
            <a:ext cx="566817" cy="5144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D1E2B6-6DC4-4B63-83CA-BAF139E9F7CC}"/>
              </a:ext>
            </a:extLst>
          </p:cNvPr>
          <p:cNvSpPr/>
          <p:nvPr/>
        </p:nvSpPr>
        <p:spPr>
          <a:xfrm>
            <a:off x="1354976" y="5939717"/>
            <a:ext cx="3570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200" dirty="0"/>
              <a:t>   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Muñoz-Sabater et al., 2021</a:t>
            </a:r>
          </a:p>
          <a:p>
            <a:pPr algn="l"/>
            <a:r>
              <a:rPr lang="en-GB" sz="12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   </a:t>
            </a:r>
            <a:r>
              <a:rPr lang="en-US" sz="12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Earth Syst. Sci. Data, 13, 4349–4383;</a:t>
            </a:r>
          </a:p>
          <a:p>
            <a:pPr algn="l"/>
            <a:r>
              <a:rPr lang="en-US" sz="1200" dirty="0">
                <a:solidFill>
                  <a:srgbClr val="464646"/>
                </a:solidFill>
                <a:latin typeface="Open Sans" panose="020B0606030504020204" pitchFamily="34" charset="0"/>
              </a:rPr>
              <a:t>  </a:t>
            </a:r>
            <a:r>
              <a:rPr lang="en-US" sz="12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 https://doi.org/10.5194/essd-13-4349-2021</a:t>
            </a:r>
          </a:p>
        </p:txBody>
      </p:sp>
    </p:spTree>
    <p:extLst>
      <p:ext uri="{BB962C8B-B14F-4D97-AF65-F5344CB8AC3E}">
        <p14:creationId xmlns:p14="http://schemas.microsoft.com/office/powerpoint/2010/main" val="289460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4" name="CustomShape 3"/>
          <p:cNvSpPr/>
          <p:nvPr/>
        </p:nvSpPr>
        <p:spPr>
          <a:xfrm>
            <a:off x="833109" y="786418"/>
            <a:ext cx="10749291" cy="278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SzPct val="75000"/>
              <a:buFont typeface="Wingdings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Arial"/>
              </a:rPr>
              <a:t>Climate reanalysis does not occur very often (ERA-Interim, ERA5)</a:t>
            </a:r>
            <a:endParaRPr lang="en-GB" sz="2000" b="1" dirty="0">
              <a:solidFill>
                <a:srgbClr val="000000"/>
              </a:solidFill>
              <a:latin typeface="Arial"/>
            </a:endParaRPr>
          </a:p>
          <a:p>
            <a:pPr marL="742950" lvl="1" indent="-285750">
              <a:buClr>
                <a:schemeClr val="accent2"/>
              </a:buClr>
              <a:buSzPct val="75000"/>
              <a:buFont typeface="Wingdings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Arial"/>
              </a:rPr>
              <a:t>Need to bring rapid land model developments to long, consistent time series in a cost-effective way (ERA-Interim/Land)</a:t>
            </a:r>
          </a:p>
          <a:p>
            <a:pPr marL="1200150" lvl="2" indent="-285750">
              <a:lnSpc>
                <a:spcPct val="150000"/>
              </a:lnSpc>
              <a:buSzPct val="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Provide consistent land initial conditions to weather and climate models. </a:t>
            </a:r>
          </a:p>
          <a:p>
            <a:pPr marL="742950" lvl="1" indent="-285750">
              <a:lnSpc>
                <a:spcPct val="150000"/>
              </a:lnSpc>
              <a:buSzPct val="50000"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Arial"/>
            </a:endParaRPr>
          </a:p>
          <a:p>
            <a:pPr marL="742950" lvl="1" indent="-285750">
              <a:lnSpc>
                <a:spcPct val="150000"/>
              </a:lnSpc>
              <a:buSzPct val="50000"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2000"/>
              </a:lnSpc>
              <a:buSzPct val="50000"/>
            </a:pPr>
            <a:endParaRPr lang="en-GB" b="1" dirty="0">
              <a:solidFill>
                <a:srgbClr val="000000"/>
              </a:solidFill>
              <a:latin typeface="Arial"/>
            </a:endParaRPr>
          </a:p>
          <a:p>
            <a:pPr lvl="3">
              <a:lnSpc>
                <a:spcPct val="102000"/>
              </a:lnSpc>
              <a:buClr>
                <a:srgbClr val="FF0000"/>
              </a:buClr>
              <a:buSzPct val="50000"/>
            </a:pPr>
            <a:endParaRPr lang="en-GB" sz="14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5BA1CF-C529-498A-8B38-750099D0E6D1}"/>
              </a:ext>
            </a:extLst>
          </p:cNvPr>
          <p:cNvGrpSpPr/>
          <p:nvPr/>
        </p:nvGrpSpPr>
        <p:grpSpPr>
          <a:xfrm>
            <a:off x="1038023" y="3385275"/>
            <a:ext cx="10617112" cy="2457196"/>
            <a:chOff x="1038023" y="3385275"/>
            <a:chExt cx="10617112" cy="24571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D4674A-64AE-45A7-A0B9-1EBA000C2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63"/>
            <a:stretch/>
          </p:blipFill>
          <p:spPr>
            <a:xfrm>
              <a:off x="1038023" y="3532910"/>
              <a:ext cx="10617112" cy="2023725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EDCEA93-00A2-417D-9774-DE156026F418}"/>
                </a:ext>
              </a:extLst>
            </p:cNvPr>
            <p:cNvSpPr/>
            <p:nvPr/>
          </p:nvSpPr>
          <p:spPr>
            <a:xfrm>
              <a:off x="8653011" y="3385275"/>
              <a:ext cx="638823" cy="22449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B4A217-20D6-4C19-AC5E-C256F5B1613D}"/>
                </a:ext>
              </a:extLst>
            </p:cNvPr>
            <p:cNvSpPr/>
            <p:nvPr/>
          </p:nvSpPr>
          <p:spPr>
            <a:xfrm>
              <a:off x="6130154" y="4393741"/>
              <a:ext cx="562789" cy="12365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C41F7B-E6BA-40AB-A4D2-CD2FD8ACDEB9}"/>
                </a:ext>
              </a:extLst>
            </p:cNvPr>
            <p:cNvSpPr/>
            <p:nvPr/>
          </p:nvSpPr>
          <p:spPr>
            <a:xfrm>
              <a:off x="2474136" y="3591260"/>
              <a:ext cx="1531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ERA5-Land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5C1429-0E6E-4E2E-9BB5-971EDFA17587}"/>
                </a:ext>
              </a:extLst>
            </p:cNvPr>
            <p:cNvSpPr/>
            <p:nvPr/>
          </p:nvSpPr>
          <p:spPr>
            <a:xfrm>
              <a:off x="2553084" y="4677857"/>
              <a:ext cx="8354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65000"/>
                    </a:schemeClr>
                  </a:solidFill>
                </a:rPr>
                <a:t>ERA5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498CFF-CA75-4227-88CD-8FA2407881D3}"/>
                </a:ext>
              </a:extLst>
            </p:cNvPr>
            <p:cNvSpPr/>
            <p:nvPr/>
          </p:nvSpPr>
          <p:spPr>
            <a:xfrm rot="16200000">
              <a:off x="573652" y="5070323"/>
              <a:ext cx="123651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GB" sz="1400" dirty="0"/>
                <a:t>Soil Moisture 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59092D1-B7B9-4B05-92C2-BFF3853A3FE2}"/>
              </a:ext>
            </a:extLst>
          </p:cNvPr>
          <p:cNvSpPr txBox="1"/>
          <p:nvPr/>
        </p:nvSpPr>
        <p:spPr>
          <a:xfrm>
            <a:off x="1499127" y="5733282"/>
            <a:ext cx="9824841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First operational land European reanalysis: daily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updates (5-days delay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wrt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real-time), documentation, user support, independent quality control, etc. 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7639DDC6-A748-4213-89E4-FA6F02703DC5}"/>
              </a:ext>
            </a:extLst>
          </p:cNvPr>
          <p:cNvSpPr/>
          <p:nvPr/>
        </p:nvSpPr>
        <p:spPr>
          <a:xfrm>
            <a:off x="833108" y="2280861"/>
            <a:ext cx="10749291" cy="11481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Arial"/>
              </a:rPr>
              <a:t>Climate reanalysis often produce inconsistencies on land fields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Arial"/>
              </a:rPr>
              <a:t>Provide dedicated datasets to support and encourage land applications</a:t>
            </a:r>
          </a:p>
          <a:p>
            <a:pPr marL="742950" lvl="1" indent="-285750">
              <a:lnSpc>
                <a:spcPct val="150000"/>
              </a:lnSpc>
              <a:buSzPct val="50000"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Arial"/>
            </a:endParaRPr>
          </a:p>
          <a:p>
            <a:pPr marL="742950" lvl="1" indent="-285750">
              <a:lnSpc>
                <a:spcPct val="150000"/>
              </a:lnSpc>
              <a:buSzPct val="50000"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2000"/>
              </a:lnSpc>
              <a:buSzPct val="50000"/>
            </a:pPr>
            <a:endParaRPr lang="en-GB" b="1" dirty="0">
              <a:solidFill>
                <a:srgbClr val="000000"/>
              </a:solidFill>
              <a:latin typeface="Arial"/>
            </a:endParaRPr>
          </a:p>
          <a:p>
            <a:pPr lvl="3">
              <a:lnSpc>
                <a:spcPct val="102000"/>
              </a:lnSpc>
              <a:buClr>
                <a:srgbClr val="FF0000"/>
              </a:buClr>
              <a:buSzPct val="50000"/>
            </a:pPr>
            <a:endParaRPr lang="en-GB" sz="14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88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ERA5-Land in a simple diagram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8252" y="964911"/>
            <a:ext cx="1938130" cy="800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Climatology (</a:t>
            </a:r>
            <a:r>
              <a:rPr lang="en-GB" sz="1600" dirty="0" err="1"/>
              <a:t>static+dynamic</a:t>
            </a:r>
            <a:r>
              <a:rPr lang="en-GB" sz="1600" dirty="0"/>
              <a:t> fields) &amp; Initial States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831940" y="2627633"/>
          <a:ext cx="4340087" cy="2369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5"/>
          <p:cNvSpPr/>
          <p:nvPr/>
        </p:nvSpPr>
        <p:spPr>
          <a:xfrm>
            <a:off x="3887683" y="1810606"/>
            <a:ext cx="187187" cy="77193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Bent-Up Arrow 6"/>
          <p:cNvSpPr/>
          <p:nvPr/>
        </p:nvSpPr>
        <p:spPr>
          <a:xfrm rot="5400000">
            <a:off x="3178677" y="5256659"/>
            <a:ext cx="817027" cy="389016"/>
          </a:xfrm>
          <a:prstGeom prst="bentUpArrow">
            <a:avLst>
              <a:gd name="adj1" fmla="val 21667"/>
              <a:gd name="adj2" fmla="val 25000"/>
              <a:gd name="adj3" fmla="val 24999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Diagram 7"/>
          <p:cNvGraphicFramePr/>
          <p:nvPr/>
        </p:nvGraphicFramePr>
        <p:xfrm>
          <a:off x="3794659" y="4997561"/>
          <a:ext cx="2608988" cy="17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Grouper 8"/>
          <p:cNvGrpSpPr/>
          <p:nvPr/>
        </p:nvGrpSpPr>
        <p:grpSpPr>
          <a:xfrm>
            <a:off x="5680772" y="1993857"/>
            <a:ext cx="1606340" cy="803170"/>
            <a:chOff x="1375871" y="0"/>
            <a:chExt cx="1606340" cy="803170"/>
          </a:xfr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Rectangle à coins arrondis 9"/>
            <p:cNvSpPr/>
            <p:nvPr/>
          </p:nvSpPr>
          <p:spPr>
            <a:xfrm>
              <a:off x="1375871" y="0"/>
              <a:ext cx="1606340" cy="803170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415079" y="39208"/>
              <a:ext cx="1527924" cy="7247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/>
                <a:t>ERA5L </a:t>
              </a:r>
              <a:r>
                <a:rPr lang="en-GB" sz="1500" dirty="0"/>
                <a:t>hourly</a:t>
              </a:r>
              <a:r>
                <a:rPr lang="en-GB" sz="1500" kern="1200" dirty="0"/>
                <a:t> meteorology</a:t>
              </a:r>
            </a:p>
          </p:txBody>
        </p:sp>
      </p:grpSp>
      <p:cxnSp>
        <p:nvCxnSpPr>
          <p:cNvPr id="12" name="Connecteur en angle 11"/>
          <p:cNvCxnSpPr>
            <a:stCxn id="10" idx="1"/>
          </p:cNvCxnSpPr>
          <p:nvPr/>
        </p:nvCxnSpPr>
        <p:spPr>
          <a:xfrm rot="10800000" flipV="1">
            <a:off x="4301824" y="2395441"/>
            <a:ext cx="1378949" cy="199229"/>
          </a:xfrm>
          <a:prstGeom prst="bentConnector3">
            <a:avLst>
              <a:gd name="adj1" fmla="val 9981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er 18"/>
          <p:cNvGrpSpPr/>
          <p:nvPr/>
        </p:nvGrpSpPr>
        <p:grpSpPr>
          <a:xfrm>
            <a:off x="7688297" y="964911"/>
            <a:ext cx="2334931" cy="1130376"/>
            <a:chOff x="1375871" y="0"/>
            <a:chExt cx="1606340" cy="803170"/>
          </a:xfr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0" name="Rectangle à coins arrondis 19"/>
            <p:cNvSpPr/>
            <p:nvPr/>
          </p:nvSpPr>
          <p:spPr>
            <a:xfrm>
              <a:off x="1375871" y="0"/>
              <a:ext cx="1606340" cy="803170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402119" y="39208"/>
              <a:ext cx="1527924" cy="7247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>
                  <a:solidFill>
                    <a:schemeClr val="accent1">
                      <a:lumMod val="50000"/>
                    </a:schemeClr>
                  </a:solidFill>
                </a:rPr>
                <a:t>ERA5</a:t>
              </a:r>
            </a:p>
          </p:txBody>
        </p:sp>
      </p:grpSp>
      <p:cxnSp>
        <p:nvCxnSpPr>
          <p:cNvPr id="22" name="Connecteur en angle 21"/>
          <p:cNvCxnSpPr>
            <a:stCxn id="20" idx="2"/>
            <a:endCxn id="10" idx="3"/>
          </p:cNvCxnSpPr>
          <p:nvPr/>
        </p:nvCxnSpPr>
        <p:spPr>
          <a:xfrm rot="5400000">
            <a:off x="7921361" y="1461039"/>
            <a:ext cx="300155" cy="1568651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923702" y="1791120"/>
            <a:ext cx="1133800" cy="23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Precipitation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763188" y="1656790"/>
            <a:ext cx="1133800" cy="23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Radiation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88297" y="1044928"/>
            <a:ext cx="1193056" cy="260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Temperature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900050" y="1140556"/>
            <a:ext cx="996938" cy="285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Humidity</a:t>
            </a:r>
          </a:p>
        </p:txBody>
      </p:sp>
      <p:grpSp>
        <p:nvGrpSpPr>
          <p:cNvPr id="34" name="Diagram group"/>
          <p:cNvGrpSpPr/>
          <p:nvPr/>
        </p:nvGrpSpPr>
        <p:grpSpPr>
          <a:xfrm rot="2447765">
            <a:off x="6288111" y="5994133"/>
            <a:ext cx="767424" cy="279501"/>
            <a:chOff x="1195939" y="729873"/>
            <a:chExt cx="230674" cy="26949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35" name="Grouper 34"/>
            <p:cNvGrpSpPr/>
            <p:nvPr/>
          </p:nvGrpSpPr>
          <p:grpSpPr>
            <a:xfrm>
              <a:off x="1195939" y="729873"/>
              <a:ext cx="230674" cy="269490"/>
              <a:chOff x="1195939" y="729873"/>
              <a:chExt cx="230674" cy="269490"/>
            </a:xfrm>
          </p:grpSpPr>
          <p:sp>
            <p:nvSpPr>
              <p:cNvPr id="36" name="Flèche vers la droite 35"/>
              <p:cNvSpPr/>
              <p:nvPr/>
            </p:nvSpPr>
            <p:spPr>
              <a:xfrm rot="58541">
                <a:off x="1195939" y="729873"/>
                <a:ext cx="230674" cy="26949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25400" prstMaterial="plastic">
                <a:bevelT w="25400" h="25400"/>
                <a:bevelB w="25400" h="25400"/>
              </a:sp3d>
            </p:spPr>
            <p:style>
              <a:ln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Flèche vers la droite 4"/>
              <p:cNvSpPr/>
              <p:nvPr/>
            </p:nvSpPr>
            <p:spPr>
              <a:xfrm rot="58541">
                <a:off x="1195944" y="783182"/>
                <a:ext cx="161472" cy="161694"/>
              </a:xfrm>
              <a:prstGeom prst="rect">
                <a:avLst/>
              </a:prstGeom>
              <a:sp3d z="-25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100" kern="1200"/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6850486" y="6225951"/>
            <a:ext cx="1675622" cy="379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Applications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8874"/>
          <a:stretch/>
        </p:blipFill>
        <p:spPr>
          <a:xfrm>
            <a:off x="7631852" y="3272719"/>
            <a:ext cx="3700485" cy="2826745"/>
          </a:xfrm>
          <a:prstGeom prst="rect">
            <a:avLst/>
          </a:prstGeom>
        </p:spPr>
      </p:pic>
      <p:cxnSp>
        <p:nvCxnSpPr>
          <p:cNvPr id="38" name="Connecteur en angle 11"/>
          <p:cNvCxnSpPr/>
          <p:nvPr/>
        </p:nvCxnSpPr>
        <p:spPr>
          <a:xfrm rot="10800000" flipV="1">
            <a:off x="6294318" y="4365110"/>
            <a:ext cx="1337537" cy="1297192"/>
          </a:xfrm>
          <a:prstGeom prst="bent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650620" y="1493207"/>
            <a:ext cx="707934" cy="200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[…]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F07EDF-E6F5-4772-9E96-40C67C8EA3F7}"/>
              </a:ext>
            </a:extLst>
          </p:cNvPr>
          <p:cNvSpPr/>
          <p:nvPr/>
        </p:nvSpPr>
        <p:spPr>
          <a:xfrm>
            <a:off x="2098573" y="3272719"/>
            <a:ext cx="1064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NO DA</a:t>
            </a:r>
          </a:p>
          <a:p>
            <a:r>
              <a:rPr lang="en-GB" sz="1600" dirty="0"/>
              <a:t>uncoupled</a:t>
            </a:r>
          </a:p>
        </p:txBody>
      </p:sp>
    </p:spTree>
    <p:extLst>
      <p:ext uri="{BB962C8B-B14F-4D97-AF65-F5344CB8AC3E}">
        <p14:creationId xmlns:p14="http://schemas.microsoft.com/office/powerpoint/2010/main" val="186438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Lapse-rate adjustment</a:t>
            </a:r>
          </a:p>
        </p:txBody>
      </p:sp>
      <p:sp>
        <p:nvSpPr>
          <p:cNvPr id="3" name="CustomShape 3"/>
          <p:cNvSpPr/>
          <p:nvPr/>
        </p:nvSpPr>
        <p:spPr>
          <a:xfrm>
            <a:off x="1156939" y="869988"/>
            <a:ext cx="10515600" cy="4392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marR="0" lvl="0" indent="-28575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Correct for differences in orography due to different model resolutions.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/>
          <a:stretch/>
        </p:blipFill>
        <p:spPr>
          <a:xfrm>
            <a:off x="1156939" y="1417732"/>
            <a:ext cx="5111244" cy="4102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8"/>
          <a:stretch/>
        </p:blipFill>
        <p:spPr>
          <a:xfrm>
            <a:off x="6513354" y="1805929"/>
            <a:ext cx="5407256" cy="3164691"/>
          </a:xfrm>
          <a:prstGeom prst="rect">
            <a:avLst/>
          </a:prstGeom>
        </p:spPr>
      </p:pic>
      <p:sp>
        <p:nvSpPr>
          <p:cNvPr id="6" name="CustomShape 3"/>
          <p:cNvSpPr/>
          <p:nvPr/>
        </p:nvSpPr>
        <p:spPr>
          <a:xfrm>
            <a:off x="2937673" y="5469953"/>
            <a:ext cx="1549775" cy="31800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Δ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 (km)</a:t>
            </a:r>
          </a:p>
          <a:p>
            <a:pPr marR="0" lvl="1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6682553" y="1309284"/>
            <a:ext cx="5400101" cy="4392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T2m RMSE(corrected)- RMSE(no corrected) (K)</a:t>
            </a: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342E28F4-8BEE-4FFC-912E-75702646A094}"/>
              </a:ext>
            </a:extLst>
          </p:cNvPr>
          <p:cNvSpPr/>
          <p:nvPr/>
        </p:nvSpPr>
        <p:spPr>
          <a:xfrm>
            <a:off x="935795" y="5855604"/>
            <a:ext cx="10320410" cy="91442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>
              <a:lnSpc>
                <a:spcPct val="102000"/>
              </a:lnSpc>
              <a:buSzPct val="50000"/>
              <a:defRPr/>
            </a:pPr>
            <a:r>
              <a:rPr lang="en-GB" sz="1400" dirty="0"/>
              <a:t>E. Dutra, J. Muñoz-Sabater, S. </a:t>
            </a:r>
            <a:r>
              <a:rPr lang="en-GB" sz="1400" dirty="0" err="1"/>
              <a:t>Boussetta</a:t>
            </a:r>
            <a:r>
              <a:rPr lang="en-GB" sz="1400" dirty="0"/>
              <a:t>, T. Komori, S. Hirahara and G. Balsamo, 2020: "Land surface downscaling of ERA5 and the role of the lapse rate correction: An application to ERA5."  Earth and Space Science, </a:t>
            </a:r>
            <a:r>
              <a:rPr lang="en-GB" sz="1400" dirty="0">
                <a:hlinkClick r:id="rId5"/>
              </a:rPr>
              <a:t>https://doi.org/10.1029/2019EA000984</a:t>
            </a:r>
            <a:r>
              <a:rPr lang="en-GB" sz="1400" dirty="0"/>
              <a:t>.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32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A8D302-39CA-4E62-873F-88DB2297C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649" y="764398"/>
            <a:ext cx="7334743" cy="6093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value of higher resolution and lapse-rate correction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A31B7-0E5F-4382-BEDC-A78B87541395}"/>
              </a:ext>
            </a:extLst>
          </p:cNvPr>
          <p:cNvSpPr txBox="1"/>
          <p:nvPr/>
        </p:nvSpPr>
        <p:spPr>
          <a:xfrm>
            <a:off x="924791" y="2906629"/>
            <a:ext cx="2377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Soil Temperature (15 July 2018 06UTC</a:t>
            </a:r>
            <a:r>
              <a:rPr lang="en-GB" sz="20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6ADDC8-FC60-4573-95F1-12D95AE190D2}"/>
              </a:ext>
            </a:extLst>
          </p:cNvPr>
          <p:cNvSpPr txBox="1"/>
          <p:nvPr/>
        </p:nvSpPr>
        <p:spPr>
          <a:xfrm>
            <a:off x="924791" y="4866938"/>
            <a:ext cx="2377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Soil Temperature (15 July 2018 15UTC</a:t>
            </a:r>
            <a:r>
              <a:rPr lang="en-GB" sz="20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EB3AC-6740-4D75-9D6E-44DE829A01D8}"/>
              </a:ext>
            </a:extLst>
          </p:cNvPr>
          <p:cNvSpPr txBox="1"/>
          <p:nvPr/>
        </p:nvSpPr>
        <p:spPr>
          <a:xfrm>
            <a:off x="1870364" y="883066"/>
            <a:ext cx="16521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orography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6077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ERA5-Land specs compared to…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58089"/>
              </p:ext>
            </p:extLst>
          </p:nvPr>
        </p:nvGraphicFramePr>
        <p:xfrm>
          <a:off x="1156940" y="1018309"/>
          <a:ext cx="10425460" cy="496685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85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5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5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5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ERA-</a:t>
                      </a:r>
                      <a:r>
                        <a:rPr lang="en-GB" sz="2400" b="1" dirty="0" err="1"/>
                        <a:t>Int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Era-</a:t>
                      </a:r>
                      <a:r>
                        <a:rPr lang="en-GB" sz="2400" b="1" dirty="0" err="1"/>
                        <a:t>Int</a:t>
                      </a:r>
                      <a:r>
                        <a:rPr lang="en-GB" sz="2400" b="1" dirty="0"/>
                        <a:t>/Land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ERA5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ERA5-Land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042">
                <a:tc>
                  <a:txBody>
                    <a:bodyPr/>
                    <a:lstStyle/>
                    <a:p>
                      <a:r>
                        <a:rPr lang="en-GB" sz="1600" b="1" dirty="0"/>
                        <a:t>Period covered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Jan 1979</a:t>
                      </a:r>
                      <a:r>
                        <a:rPr lang="en-GB" sz="1800" baseline="0" dirty="0"/>
                        <a:t> – Jul 2019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Jan 1979</a:t>
                      </a:r>
                      <a:r>
                        <a:rPr lang="en-GB" sz="1800" baseline="0" dirty="0"/>
                        <a:t> – Dec 2010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Jan 1950 - NRT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Jan 1950 - NRT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042">
                <a:tc>
                  <a:txBody>
                    <a:bodyPr/>
                    <a:lstStyle/>
                    <a:p>
                      <a:r>
                        <a:rPr lang="en-GB" sz="1600" b="1" dirty="0"/>
                        <a:t>Spatial</a:t>
                      </a:r>
                      <a:r>
                        <a:rPr lang="en-GB" sz="1600" b="1" baseline="0" dirty="0"/>
                        <a:t> </a:t>
                      </a:r>
                      <a:r>
                        <a:rPr lang="en-GB" sz="1600" b="1" dirty="0"/>
                        <a:t>resolution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 ~79km / 60 levels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 79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~32 km / 137 levels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~9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045">
                <a:tc>
                  <a:txBody>
                    <a:bodyPr/>
                    <a:lstStyle/>
                    <a:p>
                      <a:r>
                        <a:rPr lang="en-GB" sz="1600" b="1" dirty="0"/>
                        <a:t>Model version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IFS (+TESSEL)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HTESSEL cy36r4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IFS</a:t>
                      </a:r>
                      <a:r>
                        <a:rPr lang="en-GB" sz="1800" baseline="0" dirty="0"/>
                        <a:t> (+HTESSEL)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HTESSEL cy45r1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045">
                <a:tc>
                  <a:txBody>
                    <a:bodyPr/>
                    <a:lstStyle/>
                    <a:p>
                      <a:r>
                        <a:rPr lang="en-GB" sz="1600" b="1" dirty="0"/>
                        <a:t>LDAS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cy31r1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cy41r2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8625">
                <a:tc>
                  <a:txBody>
                    <a:bodyPr/>
                    <a:lstStyle/>
                    <a:p>
                      <a:r>
                        <a:rPr lang="en-GB" sz="1600" b="1" dirty="0"/>
                        <a:t>Uncertainty estimate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Based on a 10-member </a:t>
                      </a:r>
                      <a:r>
                        <a:rPr lang="en-US" sz="1600" kern="1200" baseline="0" dirty="0"/>
                        <a:t>4D-Var </a:t>
                      </a:r>
                      <a:r>
                        <a:rPr lang="en-US" sz="1600" baseline="0" dirty="0"/>
                        <a:t>ensemble at 62 km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Based a 10-member 4D-Var ensemble at 62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513">
                <a:tc>
                  <a:txBody>
                    <a:bodyPr/>
                    <a:lstStyle/>
                    <a:p>
                      <a:r>
                        <a:rPr lang="en-GB" sz="1600" b="1" dirty="0"/>
                        <a:t>Output frequency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6-hourly</a:t>
                      </a:r>
                      <a:r>
                        <a:rPr lang="en-US" sz="1600" baseline="0" dirty="0"/>
                        <a:t> Analysis fields</a:t>
                      </a:r>
                      <a:endParaRPr lang="en-US" sz="1600" dirty="0">
                        <a:solidFill>
                          <a:srgbClr val="21596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6-hourly</a:t>
                      </a:r>
                      <a:r>
                        <a:rPr lang="en-US" sz="1600" baseline="0" dirty="0"/>
                        <a:t> Analysis fields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Hourly</a:t>
                      </a:r>
                      <a:r>
                        <a:rPr lang="en-US" sz="1600" baseline="0" dirty="0"/>
                        <a:t> (three-hourly for the ensemble)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Hourly</a:t>
                      </a:r>
                      <a:r>
                        <a:rPr lang="en-US" sz="1600" baseline="0" dirty="0"/>
                        <a:t> (three-hourly for the ensemble)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A71816F-E619-425C-8A0A-E0AEA09FBB27}"/>
              </a:ext>
            </a:extLst>
          </p:cNvPr>
          <p:cNvSpPr/>
          <p:nvPr/>
        </p:nvSpPr>
        <p:spPr>
          <a:xfrm>
            <a:off x="9507682" y="893618"/>
            <a:ext cx="2150918" cy="5216237"/>
          </a:xfrm>
          <a:prstGeom prst="rect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1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ERA-Int/Land vs ERA5-Land inventory of fields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2B0D90-082D-4636-C8C9-8AA3DE13A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68" y="902525"/>
            <a:ext cx="9992632" cy="57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7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1F438-F999-4B68-B832-3BB45928AFF1}"/>
              </a:ext>
            </a:extLst>
          </p:cNvPr>
          <p:cNvSpPr/>
          <p:nvPr/>
        </p:nvSpPr>
        <p:spPr>
          <a:xfrm>
            <a:off x="1156938" y="781160"/>
            <a:ext cx="10425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dirty="0"/>
              <a:t>The quality of ERA5-Land was evaluated comparing reanalysis estimates with in-situ observations and remote sensing products.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484B03-2C2C-4259-9731-505BC3EFEA4A}"/>
              </a:ext>
            </a:extLst>
          </p:cNvPr>
          <p:cNvSpPr/>
          <p:nvPr/>
        </p:nvSpPr>
        <p:spPr>
          <a:xfrm>
            <a:off x="4028125" y="1839840"/>
            <a:ext cx="2483427" cy="1589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Soil moisture</a:t>
            </a:r>
          </a:p>
          <a:p>
            <a:pPr algn="ctr"/>
            <a:r>
              <a:rPr lang="en-US" sz="2000" dirty="0"/>
              <a:t>Snow</a:t>
            </a:r>
          </a:p>
          <a:p>
            <a:pPr algn="ctr"/>
            <a:r>
              <a:rPr lang="en-US" sz="2000" dirty="0"/>
              <a:t>Lakes</a:t>
            </a:r>
          </a:p>
          <a:p>
            <a:pPr algn="ctr"/>
            <a:r>
              <a:rPr lang="en-US" sz="2000" dirty="0"/>
              <a:t>River discharge</a:t>
            </a:r>
            <a:endParaRPr lang="en-GB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C6234E-91F6-492A-A9F5-751014F3E0C2}"/>
              </a:ext>
            </a:extLst>
          </p:cNvPr>
          <p:cNvSpPr/>
          <p:nvPr/>
        </p:nvSpPr>
        <p:spPr>
          <a:xfrm>
            <a:off x="4028126" y="3557154"/>
            <a:ext cx="2483427" cy="1589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Sensible heat flux</a:t>
            </a:r>
          </a:p>
          <a:p>
            <a:pPr algn="ctr"/>
            <a:r>
              <a:rPr lang="en-US" dirty="0"/>
              <a:t>Latent heat flux</a:t>
            </a:r>
          </a:p>
          <a:p>
            <a:pPr algn="ctr"/>
            <a:r>
              <a:rPr lang="en-US" dirty="0"/>
              <a:t>Bowen ratio</a:t>
            </a:r>
          </a:p>
          <a:p>
            <a:pPr algn="ctr"/>
            <a:r>
              <a:rPr lang="en-US" sz="1600" dirty="0"/>
              <a:t>Land surface temperature</a:t>
            </a:r>
            <a:endParaRPr lang="en-GB" sz="16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5B966D-1D2D-49D0-ABA5-92EE9BE3129C}"/>
              </a:ext>
            </a:extLst>
          </p:cNvPr>
          <p:cNvSpPr/>
          <p:nvPr/>
        </p:nvSpPr>
        <p:spPr>
          <a:xfrm>
            <a:off x="1146548" y="2634745"/>
            <a:ext cx="2369127" cy="19119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ERA-Interim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ERA5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ERA5-Land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6F4CA3-77B8-4E52-B937-F6C49ED7DE1D}"/>
              </a:ext>
            </a:extLst>
          </p:cNvPr>
          <p:cNvSpPr/>
          <p:nvPr/>
        </p:nvSpPr>
        <p:spPr>
          <a:xfrm>
            <a:off x="7540256" y="1848499"/>
            <a:ext cx="4222256" cy="15898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International Soil Moisture Network</a:t>
            </a:r>
          </a:p>
          <a:p>
            <a:pPr algn="ctr"/>
            <a:r>
              <a:rPr lang="en-US" dirty="0"/>
              <a:t>ESM </a:t>
            </a:r>
            <a:r>
              <a:rPr lang="en-US" dirty="0" err="1"/>
              <a:t>SnowMIP</a:t>
            </a:r>
            <a:r>
              <a:rPr lang="en-US" dirty="0"/>
              <a:t>; GHCN daily</a:t>
            </a:r>
          </a:p>
          <a:p>
            <a:pPr algn="ctr"/>
            <a:r>
              <a:rPr lang="en-US" dirty="0" err="1"/>
              <a:t>Alqueva</a:t>
            </a:r>
            <a:r>
              <a:rPr lang="en-US" dirty="0"/>
              <a:t> reservoir; Finnish (SYKE) LSWT; Global distributed LSWT 1985-2009</a:t>
            </a:r>
          </a:p>
          <a:p>
            <a:pPr algn="ctr"/>
            <a:r>
              <a:rPr lang="en-US" dirty="0"/>
              <a:t>Global Runoff Data Centre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717108-DE97-4514-AF56-AADA5F35B31A}"/>
              </a:ext>
            </a:extLst>
          </p:cNvPr>
          <p:cNvSpPr/>
          <p:nvPr/>
        </p:nvSpPr>
        <p:spPr>
          <a:xfrm>
            <a:off x="7540256" y="3883189"/>
            <a:ext cx="4222256" cy="9384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FLUXNET 2015; GLEAM</a:t>
            </a:r>
          </a:p>
          <a:p>
            <a:pPr algn="ctr"/>
            <a:r>
              <a:rPr lang="en-GB" sz="1800" b="0" i="0" u="none" strike="noStrike" baseline="0" dirty="0">
                <a:latin typeface="NimbusRomNo9L-Regu"/>
              </a:rPr>
              <a:t>MYD11C3/MOD11C3 v6 monthly LST</a:t>
            </a:r>
            <a:endParaRPr lang="en-GB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6343537-1AEF-4DB0-92E3-B340209819AA}"/>
              </a:ext>
            </a:extLst>
          </p:cNvPr>
          <p:cNvCxnSpPr>
            <a:cxnSpLocks/>
            <a:stCxn id="7" idx="3"/>
            <a:endCxn id="4" idx="1"/>
          </p:cNvCxnSpPr>
          <p:nvPr/>
        </p:nvCxnSpPr>
        <p:spPr>
          <a:xfrm flipV="1">
            <a:off x="3515675" y="2634745"/>
            <a:ext cx="512450" cy="955964"/>
          </a:xfrm>
          <a:prstGeom prst="bent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40C1095-59D5-4F8E-8E40-1E37041C7257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3515675" y="3590709"/>
            <a:ext cx="512451" cy="761350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569F9E-FAEA-4700-94B0-D63DF51BBD28}"/>
              </a:ext>
            </a:extLst>
          </p:cNvPr>
          <p:cNvCxnSpPr>
            <a:cxnSpLocks/>
            <a:stCxn id="8" idx="1"/>
            <a:endCxn id="4" idx="3"/>
          </p:cNvCxnSpPr>
          <p:nvPr/>
        </p:nvCxnSpPr>
        <p:spPr>
          <a:xfrm flipH="1" flipV="1">
            <a:off x="6511552" y="2634745"/>
            <a:ext cx="1028704" cy="86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DFBBBF-5722-4C90-92B4-734B5AC73F80}"/>
              </a:ext>
            </a:extLst>
          </p:cNvPr>
          <p:cNvCxnSpPr>
            <a:cxnSpLocks/>
            <a:stCxn id="9" idx="1"/>
            <a:endCxn id="6" idx="3"/>
          </p:cNvCxnSpPr>
          <p:nvPr/>
        </p:nvCxnSpPr>
        <p:spPr>
          <a:xfrm flipH="1" flipV="1">
            <a:off x="6511553" y="4352059"/>
            <a:ext cx="1028703" cy="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6BB8F2-FE72-4B61-A13C-C5AFD55177EF}"/>
              </a:ext>
            </a:extLst>
          </p:cNvPr>
          <p:cNvSpPr/>
          <p:nvPr/>
        </p:nvSpPr>
        <p:spPr>
          <a:xfrm>
            <a:off x="4068040" y="5742707"/>
            <a:ext cx="2483427" cy="96115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RMSE, bias, anomaly correlation, STDD, MAE, KGESS </a:t>
            </a:r>
            <a:endParaRPr lang="en-GB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150A8238-9D9D-485E-BD3D-2E25F73F57D9}"/>
              </a:ext>
            </a:extLst>
          </p:cNvPr>
          <p:cNvSpPr/>
          <p:nvPr/>
        </p:nvSpPr>
        <p:spPr>
          <a:xfrm>
            <a:off x="5122718" y="5205844"/>
            <a:ext cx="374072" cy="4987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4431B4-D04B-4112-8E96-060ED364219B}"/>
              </a:ext>
            </a:extLst>
          </p:cNvPr>
          <p:cNvSpPr/>
          <p:nvPr/>
        </p:nvSpPr>
        <p:spPr>
          <a:xfrm>
            <a:off x="6724567" y="2360928"/>
            <a:ext cx="602673" cy="5649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QC</a:t>
            </a:r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378BFB-E142-4440-96F4-35BF3C5EF272}"/>
              </a:ext>
            </a:extLst>
          </p:cNvPr>
          <p:cNvSpPr/>
          <p:nvPr/>
        </p:nvSpPr>
        <p:spPr>
          <a:xfrm>
            <a:off x="6724567" y="4069583"/>
            <a:ext cx="602673" cy="5649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77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– Soil Moisture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D8A1F-A538-1BC7-500A-4FF95C3755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9"/>
          <a:stretch/>
        </p:blipFill>
        <p:spPr>
          <a:xfrm>
            <a:off x="1299990" y="707905"/>
            <a:ext cx="9561590" cy="51530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F6DBC-F2C4-4580-A1ED-A5BB3A2DEB10}"/>
              </a:ext>
            </a:extLst>
          </p:cNvPr>
          <p:cNvSpPr/>
          <p:nvPr/>
        </p:nvSpPr>
        <p:spPr>
          <a:xfrm>
            <a:off x="973128" y="5860973"/>
            <a:ext cx="1079308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effectLst/>
                <a:latin typeface="NimbusRomNo9L"/>
              </a:rPr>
              <a:t>Box plots showing the evaluation of ERA5-Land and ERA5 top layer soil moisture against in situ measurements at 5 cm for sites in Europe </a:t>
            </a:r>
            <a:r>
              <a:rPr lang="en-GB" sz="1200" b="0" dirty="0">
                <a:effectLst/>
                <a:latin typeface="NimbusRomNo9L"/>
              </a:rPr>
              <a:t>(a–d)</a:t>
            </a:r>
            <a:r>
              <a:rPr lang="en-GB" sz="1200" dirty="0">
                <a:effectLst/>
                <a:latin typeface="NimbusRomNo9L"/>
              </a:rPr>
              <a:t>, Africa </a:t>
            </a:r>
            <a:r>
              <a:rPr lang="en-GB" sz="1200" b="0" dirty="0">
                <a:effectLst/>
                <a:latin typeface="NimbusRomNo9L"/>
              </a:rPr>
              <a:t>(e–h)</a:t>
            </a:r>
            <a:r>
              <a:rPr lang="en-GB" sz="1200" dirty="0">
                <a:effectLst/>
                <a:latin typeface="NimbusRomNo9L"/>
              </a:rPr>
              <a:t>, and Australia </a:t>
            </a:r>
            <a:r>
              <a:rPr lang="en-GB" sz="1200" b="0" dirty="0">
                <a:effectLst/>
                <a:latin typeface="NimbusRomNo9L"/>
              </a:rPr>
              <a:t>(</a:t>
            </a:r>
            <a:r>
              <a:rPr lang="en-GB" sz="1200" b="0" dirty="0" err="1">
                <a:effectLst/>
                <a:latin typeface="NimbusRomNo9L"/>
              </a:rPr>
              <a:t>i</a:t>
            </a:r>
            <a:r>
              <a:rPr lang="en-GB" sz="1200" b="0" dirty="0">
                <a:effectLst/>
                <a:latin typeface="NimbusRomNo9L"/>
              </a:rPr>
              <a:t>–l)</a:t>
            </a:r>
            <a:r>
              <a:rPr lang="en-GB" sz="1200" dirty="0">
                <a:effectLst/>
                <a:latin typeface="NimbusRomNo9L"/>
              </a:rPr>
              <a:t>. Panels </a:t>
            </a:r>
            <a:r>
              <a:rPr lang="en-GB" sz="1200" b="0" dirty="0">
                <a:effectLst/>
                <a:latin typeface="NimbusRomNo9L"/>
              </a:rPr>
              <a:t>(a)</a:t>
            </a:r>
            <a:r>
              <a:rPr lang="en-GB" sz="1200" dirty="0">
                <a:effectLst/>
                <a:latin typeface="NimbusRomNo9L"/>
              </a:rPr>
              <a:t>, </a:t>
            </a:r>
            <a:r>
              <a:rPr lang="en-GB" sz="1200" b="0" dirty="0">
                <a:effectLst/>
                <a:latin typeface="NimbusRomNo9L"/>
              </a:rPr>
              <a:t>(e)</a:t>
            </a:r>
            <a:r>
              <a:rPr lang="en-GB" sz="1200" dirty="0">
                <a:effectLst/>
                <a:latin typeface="NimbusRomNo9L"/>
              </a:rPr>
              <a:t>, and </a:t>
            </a:r>
            <a:r>
              <a:rPr lang="en-GB" sz="1200" b="0" dirty="0">
                <a:effectLst/>
                <a:latin typeface="NimbusRomNo9L"/>
              </a:rPr>
              <a:t>(</a:t>
            </a:r>
            <a:r>
              <a:rPr lang="en-GB" sz="1200" b="0" dirty="0" err="1">
                <a:effectLst/>
                <a:latin typeface="NimbusRomNo9L"/>
              </a:rPr>
              <a:t>i</a:t>
            </a:r>
            <a:r>
              <a:rPr lang="en-GB" sz="1200" b="0" dirty="0">
                <a:effectLst/>
                <a:latin typeface="NimbusRomNo9L"/>
              </a:rPr>
              <a:t>) </a:t>
            </a:r>
            <a:r>
              <a:rPr lang="en-GB" sz="1200" dirty="0">
                <a:effectLst/>
                <a:latin typeface="NimbusRomNo9L"/>
              </a:rPr>
              <a:t>show the standard deviation of the difference (STDD), </a:t>
            </a:r>
            <a:r>
              <a:rPr lang="en-GB" sz="1200" b="0" dirty="0">
                <a:effectLst/>
                <a:latin typeface="NimbusRomNo9L"/>
              </a:rPr>
              <a:t>(b)</a:t>
            </a:r>
            <a:r>
              <a:rPr lang="en-GB" sz="1200" dirty="0">
                <a:effectLst/>
                <a:latin typeface="NimbusRomNo9L"/>
              </a:rPr>
              <a:t>, </a:t>
            </a:r>
            <a:r>
              <a:rPr lang="en-GB" sz="1200" b="0" dirty="0">
                <a:effectLst/>
                <a:latin typeface="NimbusRomNo9L"/>
              </a:rPr>
              <a:t>(f)</a:t>
            </a:r>
            <a:r>
              <a:rPr lang="en-GB" sz="1200" dirty="0">
                <a:effectLst/>
                <a:latin typeface="NimbusRomNo9L"/>
              </a:rPr>
              <a:t>, and </a:t>
            </a:r>
            <a:r>
              <a:rPr lang="en-GB" sz="1200" b="0" dirty="0">
                <a:effectLst/>
                <a:latin typeface="NimbusRomNo9L"/>
              </a:rPr>
              <a:t>(j) </a:t>
            </a:r>
            <a:r>
              <a:rPr lang="en-GB" sz="1200" dirty="0">
                <a:effectLst/>
                <a:latin typeface="NimbusRomNo9L"/>
              </a:rPr>
              <a:t>the Pearson correlation coefficient (</a:t>
            </a:r>
            <a:r>
              <a:rPr lang="en-GB" sz="1200" dirty="0">
                <a:effectLst/>
                <a:latin typeface="MTMI"/>
              </a:rPr>
              <a:t>R</a:t>
            </a:r>
            <a:r>
              <a:rPr lang="en-GB" sz="1200" dirty="0">
                <a:effectLst/>
                <a:latin typeface="NimbusRomNo9L"/>
              </a:rPr>
              <a:t>), </a:t>
            </a:r>
            <a:r>
              <a:rPr lang="en-GB" sz="1200" b="0" dirty="0">
                <a:effectLst/>
                <a:latin typeface="NimbusRomNo9L"/>
              </a:rPr>
              <a:t>(c)</a:t>
            </a:r>
            <a:r>
              <a:rPr lang="en-GB" sz="1200" dirty="0">
                <a:effectLst/>
                <a:latin typeface="NimbusRomNo9L"/>
              </a:rPr>
              <a:t>, </a:t>
            </a:r>
            <a:r>
              <a:rPr lang="en-GB" sz="1200" b="0" dirty="0">
                <a:effectLst/>
                <a:latin typeface="NimbusRomNo9L"/>
              </a:rPr>
              <a:t>(g)</a:t>
            </a:r>
            <a:r>
              <a:rPr lang="en-GB" sz="1200" dirty="0">
                <a:effectLst/>
                <a:latin typeface="NimbusRomNo9L"/>
              </a:rPr>
              <a:t>, and </a:t>
            </a:r>
            <a:r>
              <a:rPr lang="en-GB" sz="1200" b="0" dirty="0">
                <a:effectLst/>
                <a:latin typeface="NimbusRomNo9L"/>
              </a:rPr>
              <a:t>(k) </a:t>
            </a:r>
            <a:r>
              <a:rPr lang="en-GB" sz="1200" dirty="0">
                <a:effectLst/>
                <a:latin typeface="NimbusRomNo9L"/>
              </a:rPr>
              <a:t>the bias, and </a:t>
            </a:r>
            <a:r>
              <a:rPr lang="en-GB" sz="1200" b="0" dirty="0">
                <a:effectLst/>
                <a:latin typeface="NimbusRomNo9L"/>
              </a:rPr>
              <a:t>(d)</a:t>
            </a:r>
            <a:r>
              <a:rPr lang="en-GB" sz="1200" dirty="0">
                <a:effectLst/>
                <a:latin typeface="NimbusRomNo9L"/>
              </a:rPr>
              <a:t>, </a:t>
            </a:r>
            <a:r>
              <a:rPr lang="en-GB" sz="1200" b="0" dirty="0">
                <a:effectLst/>
                <a:latin typeface="NimbusRomNo9L"/>
              </a:rPr>
              <a:t>(h)</a:t>
            </a:r>
            <a:r>
              <a:rPr lang="en-GB" sz="1200" dirty="0">
                <a:effectLst/>
                <a:latin typeface="NimbusRomNo9L"/>
              </a:rPr>
              <a:t>, and </a:t>
            </a:r>
            <a:r>
              <a:rPr lang="en-GB" sz="1200" b="0" dirty="0">
                <a:effectLst/>
                <a:latin typeface="NimbusRomNo9L"/>
              </a:rPr>
              <a:t>(l) </a:t>
            </a:r>
            <a:r>
              <a:rPr lang="en-GB" sz="1200" dirty="0">
                <a:effectLst/>
                <a:latin typeface="NimbusRomNo9L"/>
              </a:rPr>
              <a:t>the Pearson correlation of the anomaly time series (</a:t>
            </a:r>
            <a:r>
              <a:rPr lang="en-GB" sz="1200" dirty="0">
                <a:effectLst/>
                <a:latin typeface="MTMI"/>
              </a:rPr>
              <a:t>R</a:t>
            </a:r>
            <a:r>
              <a:rPr lang="en-GB" sz="1200" dirty="0">
                <a:effectLst/>
                <a:latin typeface="NimbusRomNo9L"/>
              </a:rPr>
              <a:t>AN). On each box, the central mark indicates the median, and the bottom and top edges of the box indicate the 25th (</a:t>
            </a:r>
            <a:r>
              <a:rPr lang="en-GB" sz="1200" dirty="0">
                <a:effectLst/>
                <a:latin typeface="MTMI"/>
              </a:rPr>
              <a:t>q</a:t>
            </a:r>
            <a:r>
              <a:rPr lang="en-GB" sz="1200" dirty="0">
                <a:effectLst/>
                <a:latin typeface="NimbusRomNo9L"/>
              </a:rPr>
              <a:t>25) and 75th (</a:t>
            </a:r>
            <a:r>
              <a:rPr lang="en-GB" sz="1200" dirty="0">
                <a:effectLst/>
                <a:latin typeface="MTMI"/>
              </a:rPr>
              <a:t>q</a:t>
            </a:r>
            <a:r>
              <a:rPr lang="en-GB" sz="1200" dirty="0">
                <a:effectLst/>
                <a:latin typeface="NimbusRomNo9L"/>
              </a:rPr>
              <a:t>75) percentiles, respectively. The whiskers extend to the most extreme data points not considered outliers.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84910956"/>
      </p:ext>
    </p:extLst>
  </p:cSld>
  <p:clrMapOvr>
    <a:masterClrMapping/>
  </p:clrMapOvr>
</p:sld>
</file>

<file path=ppt/theme/theme1.xml><?xml version="1.0" encoding="utf-8"?>
<a:theme xmlns:a="http://schemas.openxmlformats.org/drawingml/2006/main" name="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17126</TotalTime>
  <Words>1233</Words>
  <Application>Microsoft Macintosh PowerPoint</Application>
  <PresentationFormat>Widescreen</PresentationFormat>
  <Paragraphs>175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MTMI</vt:lpstr>
      <vt:lpstr>MTSYN</vt:lpstr>
      <vt:lpstr>NimbusRomNo9L</vt:lpstr>
      <vt:lpstr>NimbusRomNo9L-Regu</vt:lpstr>
      <vt:lpstr>Open Sans</vt:lpstr>
      <vt:lpstr>PF Square Sans Pro</vt:lpstr>
      <vt:lpstr>Verdana</vt:lpstr>
      <vt:lpstr>Wingdings</vt:lpstr>
      <vt:lpstr>Climate Change</vt:lpstr>
      <vt:lpstr>1_Climate Change</vt:lpstr>
      <vt:lpstr>2_Climate Change</vt:lpstr>
      <vt:lpstr>PowerPoint Presentation</vt:lpstr>
      <vt:lpstr>Motivation</vt:lpstr>
      <vt:lpstr>ERA5-Land in a simple diagram</vt:lpstr>
      <vt:lpstr>Lapse-rate adjustment</vt:lpstr>
      <vt:lpstr>Add value of higher resolution and lapse-rate correction</vt:lpstr>
      <vt:lpstr>ERA5-Land specs compared to…</vt:lpstr>
      <vt:lpstr>ERA-Int/Land vs ERA5-Land inventory of fields</vt:lpstr>
      <vt:lpstr>Evaluation </vt:lpstr>
      <vt:lpstr>Evaluation – Soil Moisture</vt:lpstr>
      <vt:lpstr>Evaluation – Snow depth</vt:lpstr>
      <vt:lpstr>Evaluation – River discharge</vt:lpstr>
      <vt:lpstr>Evaluation – Heat fluxes</vt:lpstr>
      <vt:lpstr>Conclusions</vt:lpstr>
      <vt:lpstr>Data availability &amp; way forward</vt:lpstr>
      <vt:lpstr>PowerPoint Presentation</vt:lpstr>
    </vt:vector>
  </TitlesOfParts>
  <Company>ECMWF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Armstrong-</dc:creator>
  <cp:lastModifiedBy>Joaquin Munoz Sabater</cp:lastModifiedBy>
  <cp:revision>355</cp:revision>
  <cp:lastPrinted>2017-01-17T13:00:04Z</cp:lastPrinted>
  <dcterms:created xsi:type="dcterms:W3CDTF">2016-12-07T14:25:16Z</dcterms:created>
  <dcterms:modified xsi:type="dcterms:W3CDTF">2023-04-24T12:09:52Z</dcterms:modified>
</cp:coreProperties>
</file>