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8" r:id="rId2"/>
    <p:sldId id="305" r:id="rId3"/>
    <p:sldId id="307" r:id="rId4"/>
    <p:sldId id="306" r:id="rId5"/>
    <p:sldId id="309" r:id="rId6"/>
    <p:sldId id="308" r:id="rId7"/>
    <p:sldId id="292" r:id="rId8"/>
    <p:sldId id="261" r:id="rId9"/>
    <p:sldId id="301" r:id="rId10"/>
    <p:sldId id="294" r:id="rId11"/>
    <p:sldId id="304" r:id="rId12"/>
    <p:sldId id="302" r:id="rId13"/>
    <p:sldId id="296" r:id="rId14"/>
    <p:sldId id="303" r:id="rId15"/>
    <p:sldId id="297" r:id="rId16"/>
    <p:sldId id="298" r:id="rId17"/>
    <p:sldId id="295" r:id="rId18"/>
    <p:sldId id="30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2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76" y="1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4E7F79-95D5-4487-8311-3494B590A013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845350-B3F3-4131-AC88-0EFA31AE95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8043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457566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107608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143021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921033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005289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971736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587794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204101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706414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490906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985379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015188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629463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577427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710802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089757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49270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1265035" y="479388"/>
            <a:ext cx="10277149" cy="650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>
                <a:solidFill>
                  <a:schemeClr val="lt2"/>
                </a:solidFill>
              </a:defRPr>
            </a:lvl1pPr>
            <a:lvl2pPr lvl="1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1274237" y="1211580"/>
            <a:ext cx="10267951" cy="5012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609585" lvl="0" indent="-304792" algn="l">
              <a:spcBef>
                <a:spcPts val="480"/>
              </a:spcBef>
              <a:spcAft>
                <a:spcPts val="0"/>
              </a:spcAft>
              <a:buSzPts val="1400"/>
              <a:buNone/>
              <a:defRPr/>
            </a:lvl1pPr>
            <a:lvl2pPr marL="1219170" lvl="1" indent="-457189" algn="l">
              <a:spcBef>
                <a:spcPts val="480"/>
              </a:spcBef>
              <a:spcAft>
                <a:spcPts val="0"/>
              </a:spcAft>
              <a:buSzPts val="1800"/>
              <a:buChar char="▪"/>
              <a:defRPr/>
            </a:lvl2pPr>
            <a:lvl3pPr marL="1828754" lvl="2" indent="-460236" algn="l">
              <a:spcBef>
                <a:spcPts val="480"/>
              </a:spcBef>
              <a:spcAft>
                <a:spcPts val="0"/>
              </a:spcAft>
              <a:buSzPts val="1836"/>
              <a:buChar char="›"/>
              <a:defRPr/>
            </a:lvl3pPr>
            <a:lvl4pPr marL="2438339" lvl="3" indent="-457189" algn="l">
              <a:spcBef>
                <a:spcPts val="480"/>
              </a:spcBef>
              <a:spcAft>
                <a:spcPts val="0"/>
              </a:spcAft>
              <a:buSzPts val="1800"/>
              <a:buChar char="•"/>
              <a:defRPr/>
            </a:lvl4pPr>
            <a:lvl5pPr marL="3047924" lvl="4" indent="-457189" algn="l">
              <a:spcBef>
                <a:spcPts val="480"/>
              </a:spcBef>
              <a:spcAft>
                <a:spcPts val="0"/>
              </a:spcAft>
              <a:buSzPts val="1800"/>
              <a:buChar char="–"/>
              <a:defRPr/>
            </a:lvl5pPr>
            <a:lvl6pPr marL="3657509" lvl="5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02732301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/>
          <p:nvPr/>
        </p:nvSpPr>
        <p:spPr>
          <a:xfrm>
            <a:off x="0" y="0"/>
            <a:ext cx="609600" cy="6866467"/>
          </a:xfrm>
          <a:prstGeom prst="rect">
            <a:avLst/>
          </a:prstGeom>
          <a:solidFill>
            <a:srgbClr val="8C1515"/>
          </a:solidFill>
          <a:ln w="9525" cap="flat" cmpd="sng">
            <a:solidFill>
              <a:srgbClr val="8C151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0" i="0" u="non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20" name="Google Shape;20;p3" title="Stanford Universit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95368" y="6474884"/>
            <a:ext cx="2061633" cy="254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1265767" y="478367"/>
            <a:ext cx="10276416" cy="651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2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6pPr>
            <a:lvl7pPr marR="0" lvl="6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2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7pPr>
            <a:lvl8pPr marR="0" lvl="7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2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8pPr>
            <a:lvl9pPr marR="0" lvl="8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2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body" idx="1"/>
          </p:nvPr>
        </p:nvSpPr>
        <p:spPr>
          <a:xfrm>
            <a:off x="1265767" y="1204383"/>
            <a:ext cx="10276416" cy="5018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5186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36"/>
              <a:buFont typeface="Source Sans Pro"/>
              <a:buChar char="›"/>
              <a:defRPr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Source Sans Pro"/>
              <a:buChar char="–"/>
              <a:defRPr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6653338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</p:sldLayoutIdLst>
  <p:transition>
    <p:fade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slide" Target="slide7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5" Type="http://schemas.openxmlformats.org/officeDocument/2006/relationships/image" Target="../media/image18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slide" Target="slide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2.png"/><Relationship Id="rId7" Type="http://schemas.openxmlformats.org/officeDocument/2006/relationships/slide" Target="slide7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6.png"/><Relationship Id="rId7" Type="http://schemas.openxmlformats.org/officeDocument/2006/relationships/slide" Target="slide7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8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slide" Target="slide7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" Target="slide12.xml"/><Relationship Id="rId7" Type="http://schemas.openxmlformats.org/officeDocument/2006/relationships/slide" Target="slide8.xml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slide" Target="slide14.xml"/><Relationship Id="rId5" Type="http://schemas.openxmlformats.org/officeDocument/2006/relationships/slide" Target="slide16.xml"/><Relationship Id="rId10" Type="http://schemas.openxmlformats.org/officeDocument/2006/relationships/image" Target="../media/image7.png"/><Relationship Id="rId4" Type="http://schemas.openxmlformats.org/officeDocument/2006/relationships/image" Target="../media/image8.png"/><Relationship Id="rId9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slide" Target="slide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slide" Target="slide7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5"/>
          <p:cNvSpPr txBox="1">
            <a:spLocks noGrp="1"/>
          </p:cNvSpPr>
          <p:nvPr>
            <p:ph type="title"/>
          </p:nvPr>
        </p:nvSpPr>
        <p:spPr>
          <a:xfrm>
            <a:off x="759491" y="474990"/>
            <a:ext cx="10276416" cy="651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0933" rIns="121900" bIns="60933" anchor="b" anchorCtr="0">
            <a:noAutofit/>
          </a:bodyPr>
          <a:lstStyle/>
          <a:p>
            <a:pPr>
              <a:buClr>
                <a:schemeClr val="lt2"/>
              </a:buClr>
              <a:buSzPts val="2400"/>
            </a:pPr>
            <a:r>
              <a:rPr lang="en-US" sz="2667" dirty="0"/>
              <a:t>Radar Attenuation Tomography for Mapping Englacial Temperature Distributions Using Off-Nadir Airborne Radio-Echo Sounding</a:t>
            </a:r>
            <a:br>
              <a:rPr lang="en-US" sz="2667" dirty="0"/>
            </a:br>
            <a:r>
              <a:rPr lang="en-US" sz="1867" dirty="0">
                <a:solidFill>
                  <a:schemeClr val="tx1"/>
                </a:solidFill>
              </a:rPr>
              <a:t>Daniel May, Dustin Schroeder, and Tun Jan Young</a:t>
            </a:r>
            <a:endParaRPr sz="2667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2004BF6-7E5E-ABEF-697C-8047154AAD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491" y="1126924"/>
            <a:ext cx="4741605" cy="301791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8768C4D-EB3A-FF2D-BD39-84C1B7D1A5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0103" y="6196781"/>
            <a:ext cx="3893924" cy="5785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6F5B251-3B7E-5605-0E5A-235D60B6CC5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6116" t="10535" r="16090" b="18631"/>
          <a:stretch/>
        </p:blipFill>
        <p:spPr>
          <a:xfrm>
            <a:off x="1317523" y="4144837"/>
            <a:ext cx="3245149" cy="251047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6E21538-1F5F-912F-2452-1594B97B396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3567" t="19343" r="14544" b="18801"/>
          <a:stretch/>
        </p:blipFill>
        <p:spPr>
          <a:xfrm>
            <a:off x="5120704" y="3450960"/>
            <a:ext cx="4719957" cy="269161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043CE0B-FD22-B62B-B182-AB224F12D79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62309" y="3974534"/>
            <a:ext cx="2102720" cy="189586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BFD2C31-DBF4-94DE-DDD8-C94702BCA87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59197" y="987597"/>
            <a:ext cx="5547883" cy="2371240"/>
          </a:xfrm>
          <a:prstGeom prst="rect">
            <a:avLst/>
          </a:prstGeom>
        </p:spPr>
      </p:pic>
      <p:sp>
        <p:nvSpPr>
          <p:cNvPr id="3" name="Action Button: Go Forward or Next 2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5FAD6A46-37E6-B9D3-B3D4-55CDAB4F9C54}"/>
              </a:ext>
            </a:extLst>
          </p:cNvPr>
          <p:cNvSpPr/>
          <p:nvPr/>
        </p:nvSpPr>
        <p:spPr>
          <a:xfrm>
            <a:off x="1030147" y="6486062"/>
            <a:ext cx="287376" cy="289282"/>
          </a:xfrm>
          <a:prstGeom prst="actionButtonForwardNex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D0D554F-B6EE-3F62-CCCE-A33B9223F6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730" y="1063365"/>
            <a:ext cx="9267745" cy="396115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C434A2F-2DCC-3E31-047A-7F2277493C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39943" y="-26269"/>
            <a:ext cx="2630467" cy="1332988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93A0FAB-D50A-9D91-CE23-D736CB943F9E}"/>
              </a:ext>
            </a:extLst>
          </p:cNvPr>
          <p:cNvCxnSpPr>
            <a:cxnSpLocks/>
          </p:cNvCxnSpPr>
          <p:nvPr/>
        </p:nvCxnSpPr>
        <p:spPr>
          <a:xfrm flipH="1">
            <a:off x="7233238" y="1145907"/>
            <a:ext cx="2767781" cy="575317"/>
          </a:xfrm>
          <a:prstGeom prst="straightConnector1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67D4BF10-3290-2138-FCB2-8802DB294874}"/>
              </a:ext>
            </a:extLst>
          </p:cNvPr>
          <p:cNvSpPr/>
          <p:nvPr/>
        </p:nvSpPr>
        <p:spPr>
          <a:xfrm>
            <a:off x="9339943" y="6339453"/>
            <a:ext cx="2481943" cy="4314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6" name="Google Shape;83;p15">
            <a:extLst>
              <a:ext uri="{FF2B5EF4-FFF2-40B4-BE49-F238E27FC236}">
                <a16:creationId xmlns:a16="http://schemas.microsoft.com/office/drawing/2014/main" id="{C2FDD270-6970-15A4-CC30-EAB2B3595DA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54505" y="87110"/>
            <a:ext cx="10276416" cy="8628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0933" rIns="121900" bIns="60933" anchor="b" anchorCtr="0">
            <a:noAutofit/>
          </a:bodyPr>
          <a:lstStyle/>
          <a:p>
            <a:pPr>
              <a:buClr>
                <a:schemeClr val="lt2"/>
              </a:buClr>
              <a:buSzPts val="2400"/>
            </a:pPr>
            <a:r>
              <a:rPr lang="en-US" sz="2667" dirty="0"/>
              <a:t>Off-Nadir Radio-Echo Sounding Geometry</a:t>
            </a:r>
            <a:br>
              <a:rPr lang="en-US" sz="2667" dirty="0"/>
            </a:br>
            <a:endParaRPr sz="2667" dirty="0"/>
          </a:p>
        </p:txBody>
      </p:sp>
      <p:sp>
        <p:nvSpPr>
          <p:cNvPr id="2" name="Google Shape;84;p15">
            <a:extLst>
              <a:ext uri="{FF2B5EF4-FFF2-40B4-BE49-F238E27FC236}">
                <a16:creationId xmlns:a16="http://schemas.microsoft.com/office/drawing/2014/main" id="{7472B4C4-2D74-1022-AF85-B4224B9E79D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42538" y="4923470"/>
            <a:ext cx="11822221" cy="2986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0933" rIns="0" bIns="60933" anchor="t" anchorCtr="0">
            <a:noAutofit/>
          </a:bodyPr>
          <a:lstStyle/>
          <a:p>
            <a:pPr marL="385224" lvl="1" indent="-385224"/>
            <a:r>
              <a:rPr lang="en-US" sz="1900" dirty="0"/>
              <a:t>Airborne RES data are collected with zero-offset between transmitter and receiver (monostatic)</a:t>
            </a:r>
          </a:p>
          <a:p>
            <a:pPr marL="385224" lvl="1" indent="-385224"/>
            <a:r>
              <a:rPr lang="en-US" sz="1900" dirty="0"/>
              <a:t>Backscattered energy still recorded from ground locations not directly below radar (off-nadir)</a:t>
            </a:r>
          </a:p>
          <a:p>
            <a:pPr marL="385224" lvl="1" indent="-385224"/>
            <a:r>
              <a:rPr lang="en-US" sz="1900" dirty="0">
                <a:sym typeface="Wingdings" panose="05000000000000000000" pitchFamily="2" charset="2"/>
              </a:rPr>
              <a:t>Returned power decreases with increasing attenuation rate, path length in ice, and incidence angle</a:t>
            </a:r>
          </a:p>
          <a:p>
            <a:pPr marL="385224" lvl="1" indent="-385224"/>
            <a:r>
              <a:rPr lang="en-US" sz="1900" dirty="0">
                <a:sym typeface="Wingdings" panose="05000000000000000000" pitchFamily="2" charset="2"/>
              </a:rPr>
              <a:t>Diversity of ray lengths and incidence angles used to estimate attenuation rates within shear margin</a:t>
            </a:r>
          </a:p>
          <a:p>
            <a:pPr marL="0" lvl="1" indent="0">
              <a:buNone/>
            </a:pPr>
            <a:endParaRPr lang="en-US" sz="2000" dirty="0">
              <a:sym typeface="Wingdings" panose="05000000000000000000" pitchFamily="2" charset="2"/>
            </a:endParaRPr>
          </a:p>
          <a:p>
            <a:pPr marL="385224" lvl="1" indent="-385224"/>
            <a:endParaRPr lang="en-US" sz="2400" dirty="0">
              <a:solidFill>
                <a:schemeClr val="dk1"/>
              </a:solidFill>
            </a:endParaRPr>
          </a:p>
          <a:p>
            <a:pPr marL="0" lvl="1" indent="0">
              <a:buNone/>
            </a:pPr>
            <a:endParaRPr lang="en-US" dirty="0"/>
          </a:p>
        </p:txBody>
      </p:sp>
      <p:pic>
        <p:nvPicPr>
          <p:cNvPr id="4" name="Picture 2" descr="Home button - Free web icons">
            <a:hlinkClick r:id="rId5" action="ppaction://hlinksldjump"/>
            <a:extLst>
              <a:ext uri="{FF2B5EF4-FFF2-40B4-BE49-F238E27FC236}">
                <a16:creationId xmlns:a16="http://schemas.microsoft.com/office/drawing/2014/main" id="{CDEBBB6A-ABA7-3E19-1F25-E0055BE762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6154" y="6339452"/>
            <a:ext cx="431463" cy="431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ction Button: Go Forward or Next 4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A7C7FAF3-2253-3744-5775-C1CC36034473}"/>
              </a:ext>
            </a:extLst>
          </p:cNvPr>
          <p:cNvSpPr/>
          <p:nvPr/>
        </p:nvSpPr>
        <p:spPr>
          <a:xfrm>
            <a:off x="1030147" y="6486062"/>
            <a:ext cx="287376" cy="289282"/>
          </a:xfrm>
          <a:prstGeom prst="actionButtonForwardNex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Go Back or Previous 6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01751A08-BA6A-DF96-5967-91839CEF9B3B}"/>
              </a:ext>
            </a:extLst>
          </p:cNvPr>
          <p:cNvSpPr/>
          <p:nvPr/>
        </p:nvSpPr>
        <p:spPr>
          <a:xfrm>
            <a:off x="647954" y="6486062"/>
            <a:ext cx="287376" cy="289282"/>
          </a:xfrm>
          <a:prstGeom prst="actionButtonBackPrevious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199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7D4BF10-3290-2138-FCB2-8802DB294874}"/>
              </a:ext>
            </a:extLst>
          </p:cNvPr>
          <p:cNvSpPr/>
          <p:nvPr/>
        </p:nvSpPr>
        <p:spPr>
          <a:xfrm>
            <a:off x="9339943" y="6339453"/>
            <a:ext cx="2481943" cy="4314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6" name="Google Shape;83;p15">
            <a:extLst>
              <a:ext uri="{FF2B5EF4-FFF2-40B4-BE49-F238E27FC236}">
                <a16:creationId xmlns:a16="http://schemas.microsoft.com/office/drawing/2014/main" id="{C2FDD270-6970-15A4-CC30-EAB2B3595DA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54505" y="87110"/>
            <a:ext cx="10276416" cy="8628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0933" rIns="121900" bIns="60933" anchor="b" anchorCtr="0">
            <a:noAutofit/>
          </a:bodyPr>
          <a:lstStyle/>
          <a:p>
            <a:pPr>
              <a:buClr>
                <a:schemeClr val="lt2"/>
              </a:buClr>
              <a:buSzPts val="2400"/>
            </a:pPr>
            <a:r>
              <a:rPr lang="en-US" sz="2667" dirty="0"/>
              <a:t>Off-Nadir Radio-Echo Sounding Geometry</a:t>
            </a:r>
            <a:br>
              <a:rPr lang="en-US" sz="2667" dirty="0"/>
            </a:br>
            <a:endParaRPr sz="2667" dirty="0"/>
          </a:p>
        </p:txBody>
      </p:sp>
      <p:sp>
        <p:nvSpPr>
          <p:cNvPr id="2" name="Google Shape;84;p15">
            <a:extLst>
              <a:ext uri="{FF2B5EF4-FFF2-40B4-BE49-F238E27FC236}">
                <a16:creationId xmlns:a16="http://schemas.microsoft.com/office/drawing/2014/main" id="{E11FF124-004D-96A3-FA44-F20E7BAAC74C}"/>
              </a:ext>
            </a:extLst>
          </p:cNvPr>
          <p:cNvSpPr txBox="1">
            <a:spLocks/>
          </p:cNvSpPr>
          <p:nvPr/>
        </p:nvSpPr>
        <p:spPr>
          <a:xfrm>
            <a:off x="809680" y="911262"/>
            <a:ext cx="5459070" cy="4834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0933" rIns="0" bIns="60933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518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36"/>
              <a:buFont typeface="Source Sans Pro"/>
              <a:buChar char="›"/>
              <a:defRPr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Source Sans Pro"/>
              <a:buChar char="–"/>
              <a:defRPr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indent="0" defTabSz="1219170">
              <a:spcBef>
                <a:spcPts val="0"/>
              </a:spcBef>
              <a:buClr>
                <a:srgbClr val="8C1515"/>
              </a:buClr>
              <a:buSzPts val="1800"/>
            </a:pPr>
            <a:r>
              <a:rPr lang="en-US" sz="2133" kern="0" dirty="0">
                <a:solidFill>
                  <a:srgbClr val="000000"/>
                </a:solidFill>
              </a:rPr>
              <a:t>Benefit of Off-Nadir Returns</a:t>
            </a:r>
          </a:p>
          <a:p>
            <a:pPr marL="385224" lvl="1" indent="-385224" defTabSz="1219170">
              <a:spcBef>
                <a:spcPts val="480"/>
              </a:spcBef>
              <a:buClr>
                <a:srgbClr val="8C1515"/>
              </a:buClr>
            </a:pPr>
            <a:r>
              <a:rPr lang="en-US" sz="2133" kern="0" dirty="0"/>
              <a:t>Significant variation in path length over few kilometers (even hundreds of meters) in areas of constant ice thickness</a:t>
            </a:r>
          </a:p>
          <a:p>
            <a:pPr marL="385224" lvl="1" indent="-385224" defTabSz="1219170">
              <a:spcBef>
                <a:spcPts val="480"/>
              </a:spcBef>
              <a:buClr>
                <a:srgbClr val="8C1515"/>
              </a:buClr>
            </a:pPr>
            <a:r>
              <a:rPr lang="en-US" sz="2133" kern="0" dirty="0"/>
              <a:t>Ice paths significantly vary in directionality: infer vertical changes in attenuation rates</a:t>
            </a:r>
            <a:endParaRPr lang="en-US" sz="2133" kern="0" dirty="0">
              <a:solidFill>
                <a:srgbClr val="000000"/>
              </a:solidFill>
            </a:endParaRPr>
          </a:p>
          <a:p>
            <a:pPr marL="385224" lvl="1" indent="-385224" defTabSz="1219170">
              <a:spcBef>
                <a:spcPts val="480"/>
              </a:spcBef>
              <a:buClr>
                <a:srgbClr val="8C1515"/>
              </a:buClr>
            </a:pPr>
            <a:r>
              <a:rPr lang="en-US" sz="2133" kern="0" dirty="0"/>
              <a:t>Confounding factor: angular dependence of bed return power</a:t>
            </a:r>
          </a:p>
          <a:p>
            <a:pPr marL="385224" lvl="1" indent="-385224" defTabSz="1219170">
              <a:spcBef>
                <a:spcPts val="480"/>
              </a:spcBef>
              <a:buClr>
                <a:srgbClr val="8C1515"/>
              </a:buClr>
            </a:pPr>
            <a:r>
              <a:rPr lang="en-US" sz="2133" kern="0" dirty="0"/>
              <a:t>Limited geometry control compared to ground-based methods</a:t>
            </a:r>
          </a:p>
          <a:p>
            <a:pPr marL="385224" lvl="1" indent="-385224" defTabSz="1219170">
              <a:spcBef>
                <a:spcPts val="480"/>
              </a:spcBef>
              <a:buClr>
                <a:srgbClr val="8C1515"/>
              </a:buClr>
            </a:pPr>
            <a:r>
              <a:rPr lang="en-US" sz="2133" kern="0" dirty="0"/>
              <a:t>But: lots of available airborne data (easier than collecting ground-based profiles)</a:t>
            </a:r>
          </a:p>
          <a:p>
            <a:pPr marL="385224" lvl="1" indent="-385224" defTabSz="1219170">
              <a:spcBef>
                <a:spcPts val="480"/>
              </a:spcBef>
              <a:buClr>
                <a:srgbClr val="8C1515"/>
              </a:buClr>
            </a:pPr>
            <a:endParaRPr lang="en-US" sz="2133" kern="0" dirty="0"/>
          </a:p>
          <a:p>
            <a:pPr marL="0" lvl="1" indent="0" defTabSz="1219170">
              <a:spcBef>
                <a:spcPts val="480"/>
              </a:spcBef>
              <a:buClr>
                <a:srgbClr val="8C1515"/>
              </a:buClr>
              <a:buNone/>
            </a:pPr>
            <a:endParaRPr lang="en-US" sz="2400" kern="0" dirty="0">
              <a:solidFill>
                <a:srgbClr val="000000"/>
              </a:solidFill>
            </a:endParaRPr>
          </a:p>
          <a:p>
            <a:pPr marL="0" lvl="1" indent="0" defTabSz="1219170">
              <a:spcBef>
                <a:spcPts val="480"/>
              </a:spcBef>
              <a:buClr>
                <a:srgbClr val="8C1515"/>
              </a:buClr>
              <a:buNone/>
            </a:pPr>
            <a:endParaRPr lang="en-US" sz="2400" kern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E248CDC-6EF6-8B6C-6A59-5FF2DC41713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7500"/>
          <a:stretch/>
        </p:blipFill>
        <p:spPr>
          <a:xfrm>
            <a:off x="6110108" y="891486"/>
            <a:ext cx="2432061" cy="24458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8053979-2635-B5FF-1A54-F73184BA83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06574" y="1006919"/>
            <a:ext cx="3131043" cy="22150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1B0129F-EB87-EAB3-FBB0-C5E87DD795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50665" y="3759031"/>
            <a:ext cx="3736781" cy="2817182"/>
          </a:xfrm>
          <a:prstGeom prst="rect">
            <a:avLst/>
          </a:prstGeom>
        </p:spPr>
      </p:pic>
      <p:pic>
        <p:nvPicPr>
          <p:cNvPr id="12" name="Picture 2" descr="Home button - Free web icons">
            <a:hlinkClick r:id="rId6" action="ppaction://hlinksldjump"/>
            <a:extLst>
              <a:ext uri="{FF2B5EF4-FFF2-40B4-BE49-F238E27FC236}">
                <a16:creationId xmlns:a16="http://schemas.microsoft.com/office/drawing/2014/main" id="{A0B35F71-9EC1-3A83-DB57-01A9B968FB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6154" y="6339452"/>
            <a:ext cx="431463" cy="431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C0727D5-DBB2-FBA8-81CE-9B0A93B08F43}"/>
              </a:ext>
            </a:extLst>
          </p:cNvPr>
          <p:cNvSpPr txBox="1"/>
          <p:nvPr/>
        </p:nvSpPr>
        <p:spPr>
          <a:xfrm>
            <a:off x="8271392" y="6561081"/>
            <a:ext cx="26153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+mj-lt"/>
                <a:cs typeface="Times New Roman" panose="02020603050405020304" pitchFamily="18" charset="0"/>
              </a:rPr>
              <a:t>British Antarctic Survey, 2023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6FAAEF8-1148-9AA9-24E9-B8A42D801065}"/>
              </a:ext>
            </a:extLst>
          </p:cNvPr>
          <p:cNvSpPr txBox="1"/>
          <p:nvPr/>
        </p:nvSpPr>
        <p:spPr>
          <a:xfrm>
            <a:off x="6805053" y="584723"/>
            <a:ext cx="4383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  <a:cs typeface="Times New Roman" panose="02020603050405020304" pitchFamily="18" charset="0"/>
              </a:rPr>
              <a:t>Path Diversity: Off-Nadir vs Nadir Only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FE9F8E5-03C3-A8DB-263A-79108D30B1F0}"/>
              </a:ext>
            </a:extLst>
          </p:cNvPr>
          <p:cNvSpPr txBox="1"/>
          <p:nvPr/>
        </p:nvSpPr>
        <p:spPr>
          <a:xfrm>
            <a:off x="6627316" y="3421255"/>
            <a:ext cx="4383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+mj-lt"/>
                <a:cs typeface="Times New Roman" panose="02020603050405020304" pitchFamily="18" charset="0"/>
              </a:rPr>
              <a:t>PASIN and PASIN2 Airborne RES Lines</a:t>
            </a:r>
          </a:p>
        </p:txBody>
      </p:sp>
      <p:sp>
        <p:nvSpPr>
          <p:cNvPr id="4" name="Action Button: Go Forward or Next 3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A91608D7-EDA4-4F0D-36B5-478E5E22A899}"/>
              </a:ext>
            </a:extLst>
          </p:cNvPr>
          <p:cNvSpPr/>
          <p:nvPr/>
        </p:nvSpPr>
        <p:spPr>
          <a:xfrm>
            <a:off x="1030147" y="6486062"/>
            <a:ext cx="287376" cy="289282"/>
          </a:xfrm>
          <a:prstGeom prst="actionButtonForwardNex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Go Back or Previous 7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3BB3402B-3B64-F0C5-AEE2-FA5E9585F4A0}"/>
              </a:ext>
            </a:extLst>
          </p:cNvPr>
          <p:cNvSpPr/>
          <p:nvPr/>
        </p:nvSpPr>
        <p:spPr>
          <a:xfrm>
            <a:off x="647954" y="6486062"/>
            <a:ext cx="287376" cy="289282"/>
          </a:xfrm>
          <a:prstGeom prst="actionButtonBackPrevious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294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996913C-EC4F-06B3-B27C-AFF6AAD8D82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975" t="12125" r="12922" b="7180"/>
          <a:stretch/>
        </p:blipFill>
        <p:spPr>
          <a:xfrm>
            <a:off x="1733175" y="3085748"/>
            <a:ext cx="4385569" cy="3575410"/>
          </a:xfrm>
          <a:prstGeom prst="rect">
            <a:avLst/>
          </a:prstGeom>
        </p:spPr>
      </p:pic>
      <p:sp>
        <p:nvSpPr>
          <p:cNvPr id="83" name="Google Shape;83;p15"/>
          <p:cNvSpPr txBox="1">
            <a:spLocks noGrp="1"/>
          </p:cNvSpPr>
          <p:nvPr>
            <p:ph type="title"/>
          </p:nvPr>
        </p:nvSpPr>
        <p:spPr>
          <a:xfrm>
            <a:off x="854504" y="87110"/>
            <a:ext cx="10967381" cy="8628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0933" rIns="121900" bIns="60933" anchor="b" anchorCtr="0">
            <a:noAutofit/>
          </a:bodyPr>
          <a:lstStyle/>
          <a:p>
            <a:pPr>
              <a:buClr>
                <a:schemeClr val="lt2"/>
              </a:buClr>
              <a:buSzPts val="2400"/>
            </a:pPr>
            <a:r>
              <a:rPr lang="en-US" sz="2667" dirty="0"/>
              <a:t>Expected Anomalies: Radio Wave Attenuation and Ice Temperature</a:t>
            </a:r>
            <a:br>
              <a:rPr lang="en-US" sz="2667" dirty="0"/>
            </a:br>
            <a:endParaRPr sz="2667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8979267-94CE-8A87-6F76-173042B4809C}"/>
              </a:ext>
            </a:extLst>
          </p:cNvPr>
          <p:cNvSpPr/>
          <p:nvPr/>
        </p:nvSpPr>
        <p:spPr>
          <a:xfrm>
            <a:off x="9339943" y="6339453"/>
            <a:ext cx="2481943" cy="4314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B21BFF7-44D6-146F-839C-D1E775D4713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116" t="10535" r="16090" b="18631"/>
          <a:stretch/>
        </p:blipFill>
        <p:spPr>
          <a:xfrm>
            <a:off x="7203313" y="668326"/>
            <a:ext cx="3929285" cy="3039720"/>
          </a:xfrm>
          <a:prstGeom prst="rect">
            <a:avLst/>
          </a:prstGeom>
        </p:spPr>
      </p:pic>
      <p:sp>
        <p:nvSpPr>
          <p:cNvPr id="11" name="Google Shape;84;p15">
            <a:extLst>
              <a:ext uri="{FF2B5EF4-FFF2-40B4-BE49-F238E27FC236}">
                <a16:creationId xmlns:a16="http://schemas.microsoft.com/office/drawing/2014/main" id="{5F3D3C97-0D7F-28A3-1F22-68C9B539889E}"/>
              </a:ext>
            </a:extLst>
          </p:cNvPr>
          <p:cNvSpPr txBox="1">
            <a:spLocks/>
          </p:cNvSpPr>
          <p:nvPr/>
        </p:nvSpPr>
        <p:spPr>
          <a:xfrm>
            <a:off x="713103" y="668326"/>
            <a:ext cx="6191421" cy="4834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0933" rIns="0" bIns="60933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518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36"/>
              <a:buFont typeface="Source Sans Pro"/>
              <a:buChar char="›"/>
              <a:defRPr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Source Sans Pro"/>
              <a:buChar char="–"/>
              <a:defRPr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indent="0" defTabSz="1219170">
              <a:spcBef>
                <a:spcPts val="0"/>
              </a:spcBef>
              <a:buClr>
                <a:srgbClr val="8C1515"/>
              </a:buClr>
              <a:buSzPts val="1800"/>
            </a:pPr>
            <a:r>
              <a:rPr lang="en-US" sz="2133" kern="0" dirty="0">
                <a:solidFill>
                  <a:srgbClr val="000000"/>
                </a:solidFill>
              </a:rPr>
              <a:t>Temperature Inferred From Attenuation</a:t>
            </a:r>
          </a:p>
          <a:p>
            <a:pPr marL="385224" lvl="1" indent="-385224" defTabSz="1219170">
              <a:spcBef>
                <a:spcPts val="480"/>
              </a:spcBef>
              <a:buClr>
                <a:srgbClr val="8C1515"/>
              </a:buClr>
            </a:pPr>
            <a:r>
              <a:rPr lang="en-US" sz="2133" kern="0" dirty="0"/>
              <a:t>Attenuation of radio waves highly dependent on ice temperature</a:t>
            </a:r>
          </a:p>
          <a:p>
            <a:pPr marL="385224" lvl="1" indent="-385224" defTabSz="1219170">
              <a:spcBef>
                <a:spcPts val="480"/>
              </a:spcBef>
              <a:buClr>
                <a:srgbClr val="8C1515"/>
              </a:buClr>
            </a:pPr>
            <a:r>
              <a:rPr lang="en-US" sz="2133" kern="0" dirty="0"/>
              <a:t>Small lateral but significant vertical temperature anomalies expected within shear margins</a:t>
            </a:r>
          </a:p>
          <a:p>
            <a:pPr marL="385224" lvl="1" indent="-385224" defTabSz="1219170">
              <a:spcBef>
                <a:spcPts val="480"/>
              </a:spcBef>
              <a:buClr>
                <a:srgbClr val="8C1515"/>
              </a:buClr>
            </a:pPr>
            <a:r>
              <a:rPr lang="en-US" sz="2133" kern="0" dirty="0"/>
              <a:t>Temperate ice may exist throughout significant fraction of ice column at margins </a:t>
            </a:r>
          </a:p>
          <a:p>
            <a:pPr marL="385224" lvl="1" indent="-385224" defTabSz="1219170">
              <a:spcBef>
                <a:spcPts val="480"/>
              </a:spcBef>
              <a:buClr>
                <a:srgbClr val="8C1515"/>
              </a:buClr>
            </a:pPr>
            <a:endParaRPr lang="en-US" sz="2400" kern="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442F434-DC58-78E5-4F3D-DF8FD91A9D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08710" y="3731172"/>
            <a:ext cx="4023888" cy="2858852"/>
          </a:xfrm>
          <a:prstGeom prst="rect">
            <a:avLst/>
          </a:prstGeom>
        </p:spPr>
      </p:pic>
      <p:pic>
        <p:nvPicPr>
          <p:cNvPr id="5" name="Picture 2" descr="Home button - Free web icons">
            <a:hlinkClick r:id="rId6" action="ppaction://hlinksldjump"/>
            <a:extLst>
              <a:ext uri="{FF2B5EF4-FFF2-40B4-BE49-F238E27FC236}">
                <a16:creationId xmlns:a16="http://schemas.microsoft.com/office/drawing/2014/main" id="{A5C7B8DF-9D23-D66F-4F5F-9DD74ACC41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6154" y="6339452"/>
            <a:ext cx="431463" cy="431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0E6D4EC-6D2B-181F-0711-41D27FA1AA58}"/>
              </a:ext>
            </a:extLst>
          </p:cNvPr>
          <p:cNvSpPr txBox="1"/>
          <p:nvPr/>
        </p:nvSpPr>
        <p:spPr>
          <a:xfrm>
            <a:off x="5537619" y="6451524"/>
            <a:ext cx="14097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+mj-lt"/>
                <a:cs typeface="Times New Roman" panose="02020603050405020304" pitchFamily="18" charset="0"/>
              </a:rPr>
              <a:t>Meyer, 2018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AAE177-DA14-09B7-9454-BF1B956D7F5B}"/>
              </a:ext>
            </a:extLst>
          </p:cNvPr>
          <p:cNvSpPr txBox="1"/>
          <p:nvPr/>
        </p:nvSpPr>
        <p:spPr>
          <a:xfrm>
            <a:off x="9980723" y="6538666"/>
            <a:ext cx="14097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+mj-lt"/>
                <a:cs typeface="Times New Roman" panose="02020603050405020304" pitchFamily="18" charset="0"/>
              </a:rPr>
              <a:t>Suckale, 2014</a:t>
            </a:r>
          </a:p>
        </p:txBody>
      </p:sp>
      <p:sp>
        <p:nvSpPr>
          <p:cNvPr id="2" name="Action Button: Go Forward or Next 1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87277888-24FC-1638-2C04-118C8E03B237}"/>
              </a:ext>
            </a:extLst>
          </p:cNvPr>
          <p:cNvSpPr/>
          <p:nvPr/>
        </p:nvSpPr>
        <p:spPr>
          <a:xfrm>
            <a:off x="1030147" y="6486062"/>
            <a:ext cx="287376" cy="289282"/>
          </a:xfrm>
          <a:prstGeom prst="actionButtonForwardNex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ction Button: Go Back or Previous 8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625FE92C-A914-8ECF-1B8D-2B3EE341B52E}"/>
              </a:ext>
            </a:extLst>
          </p:cNvPr>
          <p:cNvSpPr/>
          <p:nvPr/>
        </p:nvSpPr>
        <p:spPr>
          <a:xfrm>
            <a:off x="647954" y="6486062"/>
            <a:ext cx="287376" cy="289282"/>
          </a:xfrm>
          <a:prstGeom prst="actionButtonBackPrevious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64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FADD568-08BF-653E-C788-782CF20810A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024" t="3403" r="11556" b="2039"/>
          <a:stretch/>
        </p:blipFill>
        <p:spPr>
          <a:xfrm>
            <a:off x="651935" y="1068563"/>
            <a:ext cx="6604120" cy="481769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2FD37A5-8389-3462-82C3-6732C898E6C5}"/>
              </a:ext>
            </a:extLst>
          </p:cNvPr>
          <p:cNvSpPr/>
          <p:nvPr/>
        </p:nvSpPr>
        <p:spPr>
          <a:xfrm>
            <a:off x="9339943" y="6339453"/>
            <a:ext cx="2481943" cy="4314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6" name="Google Shape;83;p15">
            <a:extLst>
              <a:ext uri="{FF2B5EF4-FFF2-40B4-BE49-F238E27FC236}">
                <a16:creationId xmlns:a16="http://schemas.microsoft.com/office/drawing/2014/main" id="{E99B4869-B4C4-063F-324E-BC1E1A19D19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54505" y="87110"/>
            <a:ext cx="10276416" cy="8628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0933" rIns="121900" bIns="60933" anchor="b" anchorCtr="0">
            <a:noAutofit/>
          </a:bodyPr>
          <a:lstStyle/>
          <a:p>
            <a:pPr>
              <a:buClr>
                <a:schemeClr val="lt2"/>
              </a:buClr>
              <a:buSzPts val="2400"/>
            </a:pPr>
            <a:r>
              <a:rPr lang="en-US" sz="2667" dirty="0"/>
              <a:t>Expected Anomalies: Initial Modeling</a:t>
            </a:r>
            <a:br>
              <a:rPr lang="en-US" sz="2667" dirty="0"/>
            </a:br>
            <a:endParaRPr sz="2667" dirty="0"/>
          </a:p>
        </p:txBody>
      </p:sp>
      <p:sp>
        <p:nvSpPr>
          <p:cNvPr id="7" name="Google Shape;84;p15">
            <a:extLst>
              <a:ext uri="{FF2B5EF4-FFF2-40B4-BE49-F238E27FC236}">
                <a16:creationId xmlns:a16="http://schemas.microsoft.com/office/drawing/2014/main" id="{A68F0898-C70F-619F-A79B-C745032675F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472466" y="1172089"/>
            <a:ext cx="4457068" cy="4610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0933" rIns="0" bIns="60933" anchor="t" anchorCtr="0">
            <a:noAutofit/>
          </a:bodyPr>
          <a:lstStyle/>
          <a:p>
            <a:pPr marL="0" indent="0">
              <a:spcBef>
                <a:spcPts val="0"/>
              </a:spcBef>
              <a:buClr>
                <a:schemeClr val="lt2"/>
              </a:buClr>
              <a:buSzPts val="1800"/>
            </a:pPr>
            <a:r>
              <a:rPr lang="en-US" sz="2133" dirty="0"/>
              <a:t>Modeling Expected Attenuation</a:t>
            </a:r>
          </a:p>
          <a:p>
            <a:pPr marL="385224" lvl="1" indent="-385224"/>
            <a:r>
              <a:rPr lang="en-US" sz="2133" dirty="0"/>
              <a:t>Consider single, monostatic observation</a:t>
            </a:r>
          </a:p>
          <a:p>
            <a:pPr marL="385224" lvl="1" indent="-385224"/>
            <a:r>
              <a:rPr lang="en-US" sz="2133" dirty="0"/>
              <a:t>Simplified attenuation rate profile </a:t>
            </a:r>
          </a:p>
          <a:p>
            <a:pPr marL="385224" lvl="1" indent="-385224"/>
            <a:r>
              <a:rPr lang="en-US" sz="2133" dirty="0"/>
              <a:t>Assume isotropic scattering at bed and specular layer reflections</a:t>
            </a:r>
          </a:p>
          <a:p>
            <a:pPr marL="385224" lvl="1" indent="-385224"/>
            <a:r>
              <a:rPr lang="en-US" sz="2133" dirty="0"/>
              <a:t>Attenuation integrated over paths from dipping layers and bed scatterers</a:t>
            </a:r>
          </a:p>
          <a:p>
            <a:pPr marL="385224" lvl="1" indent="-385224"/>
            <a:r>
              <a:rPr lang="en-US" sz="2133" dirty="0"/>
              <a:t>Need to consider next: effects of diffuse bed scattering and non-uniform layer reflectivity </a:t>
            </a:r>
          </a:p>
          <a:p>
            <a:pPr marL="0" lvl="1" indent="0">
              <a:buNone/>
            </a:pPr>
            <a:endParaRPr lang="en-US" sz="2400" dirty="0">
              <a:solidFill>
                <a:schemeClr val="dk1"/>
              </a:solidFill>
            </a:endParaRPr>
          </a:p>
          <a:p>
            <a:pPr marL="0" lvl="1" indent="0">
              <a:buNone/>
            </a:pPr>
            <a:endParaRPr lang="en-US" dirty="0"/>
          </a:p>
        </p:txBody>
      </p:sp>
      <p:pic>
        <p:nvPicPr>
          <p:cNvPr id="3" name="Picture 2" descr="Home button - Free web icons">
            <a:hlinkClick r:id="rId4" action="ppaction://hlinksldjump"/>
            <a:extLst>
              <a:ext uri="{FF2B5EF4-FFF2-40B4-BE49-F238E27FC236}">
                <a16:creationId xmlns:a16="http://schemas.microsoft.com/office/drawing/2014/main" id="{48B0FBDD-CD32-7E91-1A1F-E6969448FB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6154" y="6339452"/>
            <a:ext cx="431463" cy="431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ction Button: Go Forward or Next 3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42F7D07F-C670-E615-D462-040BAFFC6BE8}"/>
              </a:ext>
            </a:extLst>
          </p:cNvPr>
          <p:cNvSpPr/>
          <p:nvPr/>
        </p:nvSpPr>
        <p:spPr>
          <a:xfrm>
            <a:off x="1030147" y="6486062"/>
            <a:ext cx="287376" cy="289282"/>
          </a:xfrm>
          <a:prstGeom prst="actionButtonForwardNex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Go Back or Previous 7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064C349A-03D7-BD4F-8D44-4761B6526D83}"/>
              </a:ext>
            </a:extLst>
          </p:cNvPr>
          <p:cNvSpPr/>
          <p:nvPr/>
        </p:nvSpPr>
        <p:spPr>
          <a:xfrm>
            <a:off x="647954" y="6486062"/>
            <a:ext cx="287376" cy="289282"/>
          </a:xfrm>
          <a:prstGeom prst="actionButtonBackPrevious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930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8B1C59B-0978-2F65-4DEE-202CF51472A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58" b="375"/>
          <a:stretch/>
        </p:blipFill>
        <p:spPr>
          <a:xfrm>
            <a:off x="1139352" y="709536"/>
            <a:ext cx="4476611" cy="262696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2DCCD11-4CBF-CB56-E0BD-49362DC0B51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59"/>
          <a:stretch/>
        </p:blipFill>
        <p:spPr>
          <a:xfrm>
            <a:off x="6951562" y="709536"/>
            <a:ext cx="4451273" cy="261256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CB9C45D-2389-C3E1-2199-CA1AE49A1DDA}"/>
              </a:ext>
            </a:extLst>
          </p:cNvPr>
          <p:cNvSpPr txBox="1"/>
          <p:nvPr/>
        </p:nvSpPr>
        <p:spPr>
          <a:xfrm>
            <a:off x="5439396" y="1226940"/>
            <a:ext cx="1688735" cy="543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1467" kern="0" dirty="0">
                <a:solidFill>
                  <a:srgbClr val="000000"/>
                </a:solidFill>
                <a:latin typeface="Arial"/>
                <a:cs typeface="Times New Roman" panose="02020603050405020304" pitchFamily="18" charset="0"/>
                <a:sym typeface="Arial"/>
              </a:rPr>
              <a:t>Spatial Fourier Transform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7299161-1845-36C0-0C22-4EF2BDC00DCC}"/>
              </a:ext>
            </a:extLst>
          </p:cNvPr>
          <p:cNvCxnSpPr>
            <a:cxnSpLocks/>
          </p:cNvCxnSpPr>
          <p:nvPr/>
        </p:nvCxnSpPr>
        <p:spPr>
          <a:xfrm>
            <a:off x="5994314" y="1868186"/>
            <a:ext cx="578897" cy="0"/>
          </a:xfrm>
          <a:prstGeom prst="straightConnector1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B41DA156-F895-6CA9-CF32-A996205AE2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57801" y="4031494"/>
            <a:ext cx="4759199" cy="221455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7863F0C-7B49-0D44-E2B6-289B35008057}"/>
              </a:ext>
            </a:extLst>
          </p:cNvPr>
          <p:cNvSpPr/>
          <p:nvPr/>
        </p:nvSpPr>
        <p:spPr>
          <a:xfrm>
            <a:off x="9339943" y="6339453"/>
            <a:ext cx="2481943" cy="4314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11" name="Google Shape;83;p15">
            <a:extLst>
              <a:ext uri="{FF2B5EF4-FFF2-40B4-BE49-F238E27FC236}">
                <a16:creationId xmlns:a16="http://schemas.microsoft.com/office/drawing/2014/main" id="{DF0A3331-FDAD-5C89-23FA-4F83A6D627D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54505" y="87110"/>
            <a:ext cx="10276416" cy="8628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0933" rIns="121900" bIns="60933" anchor="b" anchorCtr="0">
            <a:noAutofit/>
          </a:bodyPr>
          <a:lstStyle/>
          <a:p>
            <a:pPr>
              <a:buClr>
                <a:schemeClr val="lt2"/>
              </a:buClr>
              <a:buSzPts val="2400"/>
            </a:pPr>
            <a:r>
              <a:rPr lang="en-US" sz="2667" dirty="0"/>
              <a:t>Data Processing: Time-Wavenumber Domain</a:t>
            </a:r>
            <a:br>
              <a:rPr lang="en-US" sz="2667" dirty="0"/>
            </a:br>
            <a:endParaRPr sz="2667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9BC04AE-2196-F48E-9171-14DE6ED310F0}"/>
              </a:ext>
            </a:extLst>
          </p:cNvPr>
          <p:cNvSpPr txBox="1"/>
          <p:nvPr/>
        </p:nvSpPr>
        <p:spPr>
          <a:xfrm>
            <a:off x="3522456" y="3350511"/>
            <a:ext cx="6077909" cy="66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kern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  <a:sym typeface="Arial"/>
              </a:rPr>
              <a:t>Specular layers </a:t>
            </a:r>
            <a:r>
              <a:rPr lang="en-US" kern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 Narrow Doppler signature</a:t>
            </a:r>
          </a:p>
          <a:p>
            <a:pPr algn="ctr" defTabSz="1219170">
              <a:buClr>
                <a:srgbClr val="000000"/>
              </a:buClr>
            </a:pPr>
            <a:r>
              <a:rPr lang="en-US" kern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Bed Hyperbolas  ‘Average’ Bed Hyperbola</a:t>
            </a:r>
            <a:endParaRPr lang="en-US" kern="0" dirty="0">
              <a:solidFill>
                <a:srgbClr val="000000"/>
              </a:solidFill>
              <a:latin typeface="+mj-lt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499632F-E4B9-C512-4DA4-A7AB4BD4E417}"/>
              </a:ext>
            </a:extLst>
          </p:cNvPr>
          <p:cNvSpPr txBox="1"/>
          <p:nvPr/>
        </p:nvSpPr>
        <p:spPr>
          <a:xfrm>
            <a:off x="1384986" y="4271455"/>
            <a:ext cx="411556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b="1" kern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  <a:sym typeface="Arial"/>
              </a:rPr>
              <a:t>Basis of attenuation tomography:</a:t>
            </a:r>
          </a:p>
          <a:p>
            <a:pPr defTabSz="1219170">
              <a:buClr>
                <a:srgbClr val="000000"/>
              </a:buClr>
            </a:pPr>
            <a:endParaRPr lang="en-US" kern="0" dirty="0">
              <a:solidFill>
                <a:srgbClr val="000000"/>
              </a:solidFill>
              <a:latin typeface="+mj-lt"/>
              <a:cs typeface="Times New Roman" panose="02020603050405020304" pitchFamily="18" charset="0"/>
              <a:sym typeface="Arial"/>
            </a:endParaRPr>
          </a:p>
          <a:p>
            <a:pPr defTabSz="1219170">
              <a:buClr>
                <a:srgbClr val="000000"/>
              </a:buClr>
            </a:pPr>
            <a:r>
              <a:rPr lang="en-US" kern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  <a:sym typeface="Arial"/>
              </a:rPr>
              <a:t>Energy along bed hyperbola in time-wavenumber domain can be mapped to along track location: Doppler wavenumber gives insight into propagation angle.  </a:t>
            </a:r>
          </a:p>
        </p:txBody>
      </p:sp>
      <p:pic>
        <p:nvPicPr>
          <p:cNvPr id="9" name="Picture 2" descr="Home button - Free web icons">
            <a:hlinkClick r:id="rId6" action="ppaction://hlinksldjump"/>
            <a:extLst>
              <a:ext uri="{FF2B5EF4-FFF2-40B4-BE49-F238E27FC236}">
                <a16:creationId xmlns:a16="http://schemas.microsoft.com/office/drawing/2014/main" id="{137CCDC5-E10A-E62B-7E6A-3D0FFC0E9C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6154" y="6339452"/>
            <a:ext cx="431463" cy="431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ction Button: Go Forward or Next 4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8A26AEEF-56B2-0C01-9045-FC20CFC40A6D}"/>
              </a:ext>
            </a:extLst>
          </p:cNvPr>
          <p:cNvSpPr/>
          <p:nvPr/>
        </p:nvSpPr>
        <p:spPr>
          <a:xfrm>
            <a:off x="1030147" y="6486062"/>
            <a:ext cx="287376" cy="289282"/>
          </a:xfrm>
          <a:prstGeom prst="actionButtonForwardNex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Go Back or Previous 5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903565CF-6857-A67D-765F-DA67F646B9D5}"/>
              </a:ext>
            </a:extLst>
          </p:cNvPr>
          <p:cNvSpPr/>
          <p:nvPr/>
        </p:nvSpPr>
        <p:spPr>
          <a:xfrm>
            <a:off x="647954" y="6486062"/>
            <a:ext cx="287376" cy="289282"/>
          </a:xfrm>
          <a:prstGeom prst="actionButtonBackPrevious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056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7863F0C-7B49-0D44-E2B6-289B35008057}"/>
              </a:ext>
            </a:extLst>
          </p:cNvPr>
          <p:cNvSpPr/>
          <p:nvPr/>
        </p:nvSpPr>
        <p:spPr>
          <a:xfrm>
            <a:off x="9339943" y="6339453"/>
            <a:ext cx="2481943" cy="4314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3" name="Google Shape;84;p15">
            <a:extLst>
              <a:ext uri="{FF2B5EF4-FFF2-40B4-BE49-F238E27FC236}">
                <a16:creationId xmlns:a16="http://schemas.microsoft.com/office/drawing/2014/main" id="{4B8BB61F-F7DB-3FB1-EC85-E272A716D61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1887" y="1270635"/>
            <a:ext cx="4662821" cy="4610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0933" rIns="0" bIns="60933" anchor="t" anchorCtr="0">
            <a:noAutofit/>
          </a:bodyPr>
          <a:lstStyle/>
          <a:p>
            <a:pPr marL="0" indent="0">
              <a:spcBef>
                <a:spcPts val="0"/>
              </a:spcBef>
              <a:buClr>
                <a:schemeClr val="lt2"/>
              </a:buClr>
              <a:buSzPts val="1800"/>
            </a:pPr>
            <a:r>
              <a:rPr lang="en-US" sz="2133" dirty="0"/>
              <a:t>Processing in Wavenumber Domain</a:t>
            </a:r>
          </a:p>
          <a:p>
            <a:pPr marL="385224" lvl="1" indent="-385224"/>
            <a:r>
              <a:rPr lang="en-US" sz="2100" dirty="0"/>
              <a:t>Wavenumber related to lateral distance between sounder and origin of energy</a:t>
            </a:r>
          </a:p>
          <a:p>
            <a:pPr marL="385224" lvl="1" indent="-385224"/>
            <a:r>
              <a:rPr lang="en-US" sz="2100" dirty="0"/>
              <a:t>For uniform temperature ice column, tomography not needed, but effects of scattering still need to be considered</a:t>
            </a:r>
          </a:p>
          <a:p>
            <a:pPr marL="385224" lvl="1" indent="-385224"/>
            <a:r>
              <a:rPr lang="en-US" sz="2100" dirty="0"/>
              <a:t>Complex attenuation profile: assign bed power to associated travel paths and use straight ray reflection tomography.</a:t>
            </a:r>
          </a:p>
          <a:p>
            <a:pPr marL="385224" lvl="1" indent="-385224"/>
            <a:endParaRPr lang="en-US" sz="2100" dirty="0">
              <a:solidFill>
                <a:schemeClr val="dk1"/>
              </a:solidFill>
            </a:endParaRPr>
          </a:p>
          <a:p>
            <a:pPr marL="0" lvl="1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DB98F6-4CFC-F406-FA5D-B503D13CE5A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0000"/>
          <a:stretch/>
        </p:blipFill>
        <p:spPr>
          <a:xfrm>
            <a:off x="6349403" y="3279672"/>
            <a:ext cx="5230458" cy="157818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FB4350F-77F8-61E7-7579-70AEE2B21A4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95" b="303"/>
          <a:stretch/>
        </p:blipFill>
        <p:spPr>
          <a:xfrm>
            <a:off x="6349403" y="4687604"/>
            <a:ext cx="5324733" cy="2086266"/>
          </a:xfrm>
          <a:prstGeom prst="rect">
            <a:avLst/>
          </a:prstGeom>
        </p:spPr>
      </p:pic>
      <p:sp>
        <p:nvSpPr>
          <p:cNvPr id="11" name="Google Shape;83;p15">
            <a:extLst>
              <a:ext uri="{FF2B5EF4-FFF2-40B4-BE49-F238E27FC236}">
                <a16:creationId xmlns:a16="http://schemas.microsoft.com/office/drawing/2014/main" id="{694FE582-ED6C-A01C-DFEE-A312F884B65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54505" y="87110"/>
            <a:ext cx="10276416" cy="8628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0933" rIns="121900" bIns="60933" anchor="b" anchorCtr="0">
            <a:noAutofit/>
          </a:bodyPr>
          <a:lstStyle/>
          <a:p>
            <a:pPr>
              <a:buClr>
                <a:schemeClr val="lt2"/>
              </a:buClr>
              <a:buSzPts val="2400"/>
            </a:pPr>
            <a:r>
              <a:rPr lang="en-US" sz="2667" dirty="0"/>
              <a:t>Data Processing: Power Drop With Wavenumber</a:t>
            </a:r>
            <a:br>
              <a:rPr lang="en-US" sz="2667" dirty="0"/>
            </a:br>
            <a:endParaRPr sz="2667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A45D24A-8D43-8A29-4943-1B86581A6C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51373" y="438563"/>
            <a:ext cx="2659081" cy="283815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1667BE9-F9D5-5E5C-CCEE-26A23039AF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38231" y="515132"/>
            <a:ext cx="3701712" cy="2540820"/>
          </a:xfrm>
          <a:prstGeom prst="rect">
            <a:avLst/>
          </a:prstGeom>
        </p:spPr>
      </p:pic>
      <p:pic>
        <p:nvPicPr>
          <p:cNvPr id="7" name="Picture 2" descr="Home button - Free web icons">
            <a:hlinkClick r:id="rId7" action="ppaction://hlinksldjump"/>
            <a:extLst>
              <a:ext uri="{FF2B5EF4-FFF2-40B4-BE49-F238E27FC236}">
                <a16:creationId xmlns:a16="http://schemas.microsoft.com/office/drawing/2014/main" id="{317181E3-03F8-2B44-D09D-8AB26B3E5C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6154" y="6339452"/>
            <a:ext cx="431463" cy="431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ction Button: Go Forward or Next 7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160FAFF2-FD97-48D9-A426-46D709FF29BA}"/>
              </a:ext>
            </a:extLst>
          </p:cNvPr>
          <p:cNvSpPr/>
          <p:nvPr/>
        </p:nvSpPr>
        <p:spPr>
          <a:xfrm>
            <a:off x="1030147" y="6486062"/>
            <a:ext cx="287376" cy="289282"/>
          </a:xfrm>
          <a:prstGeom prst="actionButtonForwardNex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ction Button: Go Back or Previous 8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4EB3BEB8-EB3A-D3FA-C472-AECC23A7F482}"/>
              </a:ext>
            </a:extLst>
          </p:cNvPr>
          <p:cNvSpPr/>
          <p:nvPr/>
        </p:nvSpPr>
        <p:spPr>
          <a:xfrm>
            <a:off x="647954" y="6486062"/>
            <a:ext cx="287376" cy="289282"/>
          </a:xfrm>
          <a:prstGeom prst="actionButtonBackPrevious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401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BF5667D-1DC8-0A7E-7B6F-F45F3B5ABF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8497" y="536890"/>
            <a:ext cx="3143331" cy="289211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BFFDED6-6A80-0011-9171-CFAC100F26F1}"/>
              </a:ext>
            </a:extLst>
          </p:cNvPr>
          <p:cNvSpPr/>
          <p:nvPr/>
        </p:nvSpPr>
        <p:spPr>
          <a:xfrm>
            <a:off x="9339943" y="6339453"/>
            <a:ext cx="2481943" cy="4314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DCCD829-AB61-8B40-0552-65D052E2D54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567" t="19343" r="14544" b="18801"/>
          <a:stretch/>
        </p:blipFill>
        <p:spPr>
          <a:xfrm>
            <a:off x="4782458" y="3663607"/>
            <a:ext cx="4762203" cy="2715709"/>
          </a:xfrm>
          <a:prstGeom prst="rect">
            <a:avLst/>
          </a:prstGeom>
        </p:spPr>
      </p:pic>
      <p:sp>
        <p:nvSpPr>
          <p:cNvPr id="14" name="Google Shape;83;p15">
            <a:extLst>
              <a:ext uri="{FF2B5EF4-FFF2-40B4-BE49-F238E27FC236}">
                <a16:creationId xmlns:a16="http://schemas.microsoft.com/office/drawing/2014/main" id="{2728D451-B8D8-F173-AFA5-93A7373D22E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54505" y="87110"/>
            <a:ext cx="10276416" cy="8628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0933" rIns="121900" bIns="60933" anchor="b" anchorCtr="0">
            <a:noAutofit/>
          </a:bodyPr>
          <a:lstStyle/>
          <a:p>
            <a:pPr>
              <a:buClr>
                <a:schemeClr val="lt2"/>
              </a:buClr>
              <a:buSzPts val="2400"/>
            </a:pPr>
            <a:r>
              <a:rPr lang="en-US" sz="2667" dirty="0"/>
              <a:t>Ground-Based Polarimetric Surveys: Motivation</a:t>
            </a:r>
            <a:br>
              <a:rPr lang="en-US" sz="2667" dirty="0"/>
            </a:br>
            <a:endParaRPr sz="2667" dirty="0"/>
          </a:p>
        </p:txBody>
      </p:sp>
      <p:sp>
        <p:nvSpPr>
          <p:cNvPr id="2" name="Google Shape;84;p15">
            <a:extLst>
              <a:ext uri="{FF2B5EF4-FFF2-40B4-BE49-F238E27FC236}">
                <a16:creationId xmlns:a16="http://schemas.microsoft.com/office/drawing/2014/main" id="{DE3235FD-BD89-EA2F-C8AA-23F31D3943D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27660" y="1123678"/>
            <a:ext cx="4090569" cy="4610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0933" rIns="0" bIns="60933" anchor="t" anchorCtr="0">
            <a:noAutofit/>
          </a:bodyPr>
          <a:lstStyle/>
          <a:p>
            <a:pPr marL="0" indent="0">
              <a:spcBef>
                <a:spcPts val="0"/>
              </a:spcBef>
              <a:buClr>
                <a:schemeClr val="lt2"/>
              </a:buClr>
              <a:buSzPts val="1800"/>
            </a:pPr>
            <a:r>
              <a:rPr lang="en-US" sz="2133" dirty="0"/>
              <a:t>Planned Ground-Based Surveys</a:t>
            </a:r>
          </a:p>
          <a:p>
            <a:pPr marL="385224" lvl="1" indent="-385224"/>
            <a:r>
              <a:rPr lang="en-US" sz="2100" dirty="0"/>
              <a:t>Bistatic radar system with theoretically unlimited offset </a:t>
            </a:r>
            <a:r>
              <a:rPr lang="en-US" sz="2100" dirty="0">
                <a:sym typeface="Wingdings" panose="05000000000000000000" pitchFamily="2" charset="2"/>
              </a:rPr>
              <a:t> use active seismic survey geometries</a:t>
            </a:r>
            <a:r>
              <a:rPr lang="en-US" sz="2100" dirty="0"/>
              <a:t> </a:t>
            </a:r>
          </a:p>
          <a:p>
            <a:pPr marL="385224" lvl="1" indent="-385224"/>
            <a:r>
              <a:rPr lang="en-US" sz="2100" dirty="0"/>
              <a:t>Polarimetric survey constrains bed materials</a:t>
            </a:r>
            <a:r>
              <a:rPr lang="en-US" sz="2100" dirty="0">
                <a:sym typeface="Wingdings" panose="05000000000000000000" pitchFamily="2" charset="2"/>
              </a:rPr>
              <a:t> separate attenuation from reflectivity</a:t>
            </a:r>
            <a:endParaRPr lang="en-US" sz="2100" dirty="0"/>
          </a:p>
          <a:p>
            <a:pPr marL="385224" lvl="1" indent="-385224"/>
            <a:r>
              <a:rPr lang="en-US" sz="2100" dirty="0"/>
              <a:t>Greater control on </a:t>
            </a:r>
            <a:r>
              <a:rPr lang="en-US" sz="2100" dirty="0" err="1"/>
              <a:t>raypath</a:t>
            </a:r>
            <a:r>
              <a:rPr lang="en-US" sz="2100" dirty="0"/>
              <a:t> geometry </a:t>
            </a:r>
          </a:p>
          <a:p>
            <a:pPr marL="385224" lvl="1" indent="-385224"/>
            <a:r>
              <a:rPr lang="en-US" sz="2100" dirty="0"/>
              <a:t>More labor intensive than collecting airborne data</a:t>
            </a:r>
          </a:p>
          <a:p>
            <a:pPr marL="385224" lvl="1" indent="-385224"/>
            <a:endParaRPr lang="en-US" sz="2100" dirty="0">
              <a:solidFill>
                <a:schemeClr val="dk1"/>
              </a:solidFill>
            </a:endParaRPr>
          </a:p>
          <a:p>
            <a:pPr marL="0" lvl="1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5F4D7D-CEF2-4FD4-C6F0-4E5962C4D2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48979" y="866937"/>
            <a:ext cx="2481942" cy="223778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9BF5ABF-6989-92CD-7BD1-037DDFE4949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722" t="3201" r="4856"/>
          <a:stretch/>
        </p:blipFill>
        <p:spPr>
          <a:xfrm>
            <a:off x="9557220" y="3356427"/>
            <a:ext cx="2472419" cy="3174765"/>
          </a:xfrm>
          <a:prstGeom prst="rect">
            <a:avLst/>
          </a:prstGeom>
        </p:spPr>
      </p:pic>
      <p:pic>
        <p:nvPicPr>
          <p:cNvPr id="5" name="Picture 2" descr="Home button - Free web icons">
            <a:hlinkClick r:id="rId7" action="ppaction://hlinksldjump"/>
            <a:extLst>
              <a:ext uri="{FF2B5EF4-FFF2-40B4-BE49-F238E27FC236}">
                <a16:creationId xmlns:a16="http://schemas.microsoft.com/office/drawing/2014/main" id="{A99CD6E4-FD41-E2C9-2B42-02CB7C5175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6154" y="6339452"/>
            <a:ext cx="431463" cy="431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2F41841-2CA7-F753-BF05-BE59F307E02E}"/>
              </a:ext>
            </a:extLst>
          </p:cNvPr>
          <p:cNvSpPr txBox="1"/>
          <p:nvPr/>
        </p:nvSpPr>
        <p:spPr>
          <a:xfrm>
            <a:off x="7377715" y="3371184"/>
            <a:ext cx="13805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latin typeface="+mj-lt"/>
                <a:cs typeface="Times New Roman" panose="02020603050405020304" pitchFamily="18" charset="0"/>
              </a:rPr>
              <a:t>Bienert</a:t>
            </a:r>
            <a:r>
              <a:rPr lang="en-US" sz="1200" dirty="0">
                <a:latin typeface="+mj-lt"/>
                <a:cs typeface="Times New Roman" panose="02020603050405020304" pitchFamily="18" charset="0"/>
              </a:rPr>
              <a:t>, 2022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41A3BA9-E3EF-550A-AFFC-B32B98F9DC69}"/>
              </a:ext>
            </a:extLst>
          </p:cNvPr>
          <p:cNvSpPr txBox="1"/>
          <p:nvPr/>
        </p:nvSpPr>
        <p:spPr>
          <a:xfrm>
            <a:off x="10225576" y="3079427"/>
            <a:ext cx="13805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+mj-lt"/>
                <a:cs typeface="Times New Roman" panose="02020603050405020304" pitchFamily="18" charset="0"/>
              </a:rPr>
              <a:t>Young, 2021</a:t>
            </a:r>
          </a:p>
        </p:txBody>
      </p:sp>
      <p:sp>
        <p:nvSpPr>
          <p:cNvPr id="8" name="Action Button: Go Forward or Next 7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AD1A1BD6-2FBF-EB34-8A5A-C8B00BB8B2AB}"/>
              </a:ext>
            </a:extLst>
          </p:cNvPr>
          <p:cNvSpPr/>
          <p:nvPr/>
        </p:nvSpPr>
        <p:spPr>
          <a:xfrm>
            <a:off x="1030147" y="6486062"/>
            <a:ext cx="287376" cy="289282"/>
          </a:xfrm>
          <a:prstGeom prst="actionButtonForwardNex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ction Button: Go Back or Previous 8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9024C358-497E-AF71-02BA-A7DC6B749362}"/>
              </a:ext>
            </a:extLst>
          </p:cNvPr>
          <p:cNvSpPr/>
          <p:nvPr/>
        </p:nvSpPr>
        <p:spPr>
          <a:xfrm>
            <a:off x="647954" y="6486062"/>
            <a:ext cx="287376" cy="289282"/>
          </a:xfrm>
          <a:prstGeom prst="actionButtonBackPrevious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644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0E11B63-9579-5BD3-DD25-D04808B97DF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558"/>
          <a:stretch/>
        </p:blipFill>
        <p:spPr>
          <a:xfrm>
            <a:off x="798750" y="3562769"/>
            <a:ext cx="3653444" cy="291045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2489BE8-D308-C16D-86AB-50AD08E9D0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0039" y="3770816"/>
            <a:ext cx="3384004" cy="26332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B3A338D-3868-B574-8A65-54C4E5962E6B}"/>
              </a:ext>
            </a:extLst>
          </p:cNvPr>
          <p:cNvSpPr/>
          <p:nvPr/>
        </p:nvSpPr>
        <p:spPr>
          <a:xfrm>
            <a:off x="9339943" y="6339453"/>
            <a:ext cx="2481943" cy="4314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10" name="Google Shape;83;p15">
            <a:extLst>
              <a:ext uri="{FF2B5EF4-FFF2-40B4-BE49-F238E27FC236}">
                <a16:creationId xmlns:a16="http://schemas.microsoft.com/office/drawing/2014/main" id="{0CB3FCAF-102C-458C-53AB-01328252D19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54505" y="87110"/>
            <a:ext cx="10276416" cy="8628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0933" rIns="121900" bIns="60933" anchor="b" anchorCtr="0">
            <a:noAutofit/>
          </a:bodyPr>
          <a:lstStyle/>
          <a:p>
            <a:pPr>
              <a:buClr>
                <a:schemeClr val="lt2"/>
              </a:buClr>
              <a:buSzPts val="2400"/>
            </a:pPr>
            <a:r>
              <a:rPr lang="en-US" sz="2667" dirty="0"/>
              <a:t>Ground-Based Polarimetric Surveys: Radar System</a:t>
            </a:r>
            <a:br>
              <a:rPr lang="en-US" sz="2667" dirty="0"/>
            </a:br>
            <a:endParaRPr sz="2667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7ED58E-1747-A5AA-E01D-618ED57316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968"/>
          <a:stretch/>
        </p:blipFill>
        <p:spPr bwMode="auto">
          <a:xfrm>
            <a:off x="8129774" y="812748"/>
            <a:ext cx="3712223" cy="554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ome button - Free web icons">
            <a:hlinkClick r:id="rId6" action="ppaction://hlinksldjump"/>
            <a:extLst>
              <a:ext uri="{FF2B5EF4-FFF2-40B4-BE49-F238E27FC236}">
                <a16:creationId xmlns:a16="http://schemas.microsoft.com/office/drawing/2014/main" id="{D11E273E-EA3D-CA28-CE53-717A8155CB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6154" y="6339452"/>
            <a:ext cx="431463" cy="431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543445B-385C-39D4-E16D-82EAA05538F3}"/>
              </a:ext>
            </a:extLst>
          </p:cNvPr>
          <p:cNvSpPr txBox="1"/>
          <p:nvPr/>
        </p:nvSpPr>
        <p:spPr>
          <a:xfrm>
            <a:off x="6321828" y="6496976"/>
            <a:ext cx="13805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latin typeface="+mj-lt"/>
                <a:cs typeface="Times New Roman" panose="02020603050405020304" pitchFamily="18" charset="0"/>
              </a:rPr>
              <a:t>Bienert</a:t>
            </a:r>
            <a:r>
              <a:rPr lang="en-US" sz="1400" dirty="0">
                <a:latin typeface="+mj-lt"/>
                <a:cs typeface="Times New Roman" panose="02020603050405020304" pitchFamily="18" charset="0"/>
              </a:rPr>
              <a:t>, 2022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D152B5B-11BC-DCBB-315A-C7A42BA649B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8791" y="767192"/>
            <a:ext cx="6309907" cy="211549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7B36E6C-3B40-8430-106F-E6CB0D7B28E2}"/>
              </a:ext>
            </a:extLst>
          </p:cNvPr>
          <p:cNvSpPr txBox="1"/>
          <p:nvPr/>
        </p:nvSpPr>
        <p:spPr>
          <a:xfrm>
            <a:off x="1108790" y="2941467"/>
            <a:ext cx="63099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Without cable, extra processing required to phase align repeated chirps before coherent summation:</a:t>
            </a:r>
          </a:p>
        </p:txBody>
      </p:sp>
      <p:sp>
        <p:nvSpPr>
          <p:cNvPr id="8" name="Action Button: Go Forward or Next 7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49B208E0-C2F3-6FFE-C720-9D8C9BF9375A}"/>
              </a:ext>
            </a:extLst>
          </p:cNvPr>
          <p:cNvSpPr/>
          <p:nvPr/>
        </p:nvSpPr>
        <p:spPr>
          <a:xfrm>
            <a:off x="1030147" y="6486062"/>
            <a:ext cx="287376" cy="289282"/>
          </a:xfrm>
          <a:prstGeom prst="actionButtonForwardNex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ction Button: Go Back or Previous 8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2AF32F6B-AE9A-2FD0-31D0-D825F4AF2B30}"/>
              </a:ext>
            </a:extLst>
          </p:cNvPr>
          <p:cNvSpPr/>
          <p:nvPr/>
        </p:nvSpPr>
        <p:spPr>
          <a:xfrm>
            <a:off x="647954" y="6486062"/>
            <a:ext cx="287376" cy="289282"/>
          </a:xfrm>
          <a:prstGeom prst="actionButtonBackPrevious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00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004AEA7-205E-3177-211F-1F1FE1FA7FD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7139"/>
          <a:stretch/>
        </p:blipFill>
        <p:spPr>
          <a:xfrm>
            <a:off x="1213636" y="760265"/>
            <a:ext cx="3831200" cy="381388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C277285-C299-FBB7-8E84-D8827CDE3C9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7483"/>
          <a:stretch/>
        </p:blipFill>
        <p:spPr>
          <a:xfrm>
            <a:off x="6826300" y="903498"/>
            <a:ext cx="3754614" cy="3670651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8DBB287-E85E-E63F-33E1-9F355DF80D7B}"/>
              </a:ext>
            </a:extLst>
          </p:cNvPr>
          <p:cNvCxnSpPr/>
          <p:nvPr/>
        </p:nvCxnSpPr>
        <p:spPr>
          <a:xfrm>
            <a:off x="5462257" y="3185347"/>
            <a:ext cx="126748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58FAA002-6248-B856-996F-9DEAB1FE06F6}"/>
              </a:ext>
            </a:extLst>
          </p:cNvPr>
          <p:cNvSpPr txBox="1"/>
          <p:nvPr/>
        </p:nvSpPr>
        <p:spPr>
          <a:xfrm>
            <a:off x="5316174" y="2636507"/>
            <a:ext cx="17986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2000" kern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  <a:sym typeface="Arial"/>
              </a:rPr>
              <a:t>Redatuming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9CB71B9-0490-73EE-31C4-966D73A4E648}"/>
              </a:ext>
            </a:extLst>
          </p:cNvPr>
          <p:cNvSpPr/>
          <p:nvPr/>
        </p:nvSpPr>
        <p:spPr>
          <a:xfrm>
            <a:off x="9339943" y="6339453"/>
            <a:ext cx="2481943" cy="4314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6" name="Google Shape;83;p15">
            <a:extLst>
              <a:ext uri="{FF2B5EF4-FFF2-40B4-BE49-F238E27FC236}">
                <a16:creationId xmlns:a16="http://schemas.microsoft.com/office/drawing/2014/main" id="{4B66E00A-60FB-0050-4F50-7F8A696EEFD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54505" y="87110"/>
            <a:ext cx="10276416" cy="8628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0933" rIns="121900" bIns="60933" anchor="b" anchorCtr="0">
            <a:noAutofit/>
          </a:bodyPr>
          <a:lstStyle/>
          <a:p>
            <a:pPr>
              <a:buClr>
                <a:schemeClr val="lt2"/>
              </a:buClr>
              <a:buSzPts val="2400"/>
            </a:pPr>
            <a:r>
              <a:rPr lang="en-US" sz="2667" dirty="0"/>
              <a:t>Intermediate Processing Step: Downward Continuation</a:t>
            </a:r>
            <a:br>
              <a:rPr lang="en-US" sz="2667" dirty="0"/>
            </a:br>
            <a:endParaRPr sz="2667" dirty="0"/>
          </a:p>
        </p:txBody>
      </p:sp>
      <p:sp>
        <p:nvSpPr>
          <p:cNvPr id="4" name="Google Shape;84;p15">
            <a:extLst>
              <a:ext uri="{FF2B5EF4-FFF2-40B4-BE49-F238E27FC236}">
                <a16:creationId xmlns:a16="http://schemas.microsoft.com/office/drawing/2014/main" id="{ECF15216-D6F4-3C62-2CFF-F999EB1B19C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91616" y="4547515"/>
            <a:ext cx="11822221" cy="2986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0933" rIns="0" bIns="60933" anchor="t" anchorCtr="0">
            <a:noAutofit/>
          </a:bodyPr>
          <a:lstStyle/>
          <a:p>
            <a:pPr marL="0" lvl="1" indent="0">
              <a:buNone/>
            </a:pPr>
            <a:r>
              <a:rPr lang="en-US" sz="2000" dirty="0">
                <a:solidFill>
                  <a:schemeClr val="tx1"/>
                </a:solidFill>
              </a:rPr>
              <a:t>Motivation</a:t>
            </a:r>
            <a:endParaRPr lang="en-US" sz="1900" dirty="0">
              <a:solidFill>
                <a:schemeClr val="tx1"/>
              </a:solidFill>
            </a:endParaRPr>
          </a:p>
          <a:p>
            <a:pPr marL="385224" lvl="1" indent="-385224"/>
            <a:r>
              <a:rPr lang="en-US" sz="1900" dirty="0"/>
              <a:t>Get rid of ‘uninteresting’ air layer</a:t>
            </a:r>
          </a:p>
          <a:p>
            <a:pPr marL="385224" lvl="1" indent="-385224"/>
            <a:r>
              <a:rPr lang="en-US" sz="1900" dirty="0"/>
              <a:t>Simplify </a:t>
            </a:r>
            <a:r>
              <a:rPr lang="en-US" sz="1900" dirty="0" err="1"/>
              <a:t>raypaths</a:t>
            </a:r>
            <a:r>
              <a:rPr lang="en-US" sz="1900" dirty="0"/>
              <a:t>: Doppler information now related to angle of propagation in the ice only</a:t>
            </a:r>
          </a:p>
          <a:p>
            <a:pPr marL="385224" lvl="1" indent="-385224"/>
            <a:r>
              <a:rPr lang="en-US" sz="1900" dirty="0">
                <a:sym typeface="Wingdings" panose="05000000000000000000" pitchFamily="2" charset="2"/>
              </a:rPr>
              <a:t>No need to calculate refraction points along surface (which has no analytical solution, inefficient).</a:t>
            </a:r>
          </a:p>
          <a:p>
            <a:pPr marL="385224" lvl="1" indent="-385224"/>
            <a:r>
              <a:rPr lang="en-US" sz="1900" dirty="0">
                <a:sym typeface="Wingdings" panose="05000000000000000000" pitchFamily="2" charset="2"/>
              </a:rPr>
              <a:t>More efficiently implement 2D and 3D imaging techniques for improved geometry constraints (e.g., migration)</a:t>
            </a:r>
          </a:p>
          <a:p>
            <a:pPr marL="0" lvl="1" indent="0">
              <a:buNone/>
            </a:pPr>
            <a:endParaRPr lang="en-US" sz="2000" dirty="0">
              <a:sym typeface="Wingdings" panose="05000000000000000000" pitchFamily="2" charset="2"/>
            </a:endParaRPr>
          </a:p>
          <a:p>
            <a:pPr marL="385224" lvl="1" indent="-385224"/>
            <a:endParaRPr lang="en-US" sz="2400" dirty="0">
              <a:solidFill>
                <a:schemeClr val="dk1"/>
              </a:solidFill>
            </a:endParaRPr>
          </a:p>
          <a:p>
            <a:pPr marL="0" lvl="1" indent="0">
              <a:buNone/>
            </a:pPr>
            <a:endParaRPr lang="en-US" dirty="0"/>
          </a:p>
        </p:txBody>
      </p:sp>
      <p:pic>
        <p:nvPicPr>
          <p:cNvPr id="5" name="Picture 2" descr="Home button - Free web icons">
            <a:hlinkClick r:id="rId5" action="ppaction://hlinksldjump"/>
            <a:extLst>
              <a:ext uri="{FF2B5EF4-FFF2-40B4-BE49-F238E27FC236}">
                <a16:creationId xmlns:a16="http://schemas.microsoft.com/office/drawing/2014/main" id="{1755AE52-55C1-B763-DD72-1F92CFA54F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6154" y="6339452"/>
            <a:ext cx="431463" cy="431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ction Button: Go Back or Previous 7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B087D34B-3832-9D41-1B11-48DCAD09B356}"/>
              </a:ext>
            </a:extLst>
          </p:cNvPr>
          <p:cNvSpPr/>
          <p:nvPr/>
        </p:nvSpPr>
        <p:spPr>
          <a:xfrm>
            <a:off x="647954" y="6486062"/>
            <a:ext cx="287376" cy="289282"/>
          </a:xfrm>
          <a:prstGeom prst="actionButtonBackPrevious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730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5"/>
          <p:cNvSpPr txBox="1">
            <a:spLocks noGrp="1"/>
          </p:cNvSpPr>
          <p:nvPr>
            <p:ph type="title"/>
          </p:nvPr>
        </p:nvSpPr>
        <p:spPr>
          <a:xfrm>
            <a:off x="759491" y="474990"/>
            <a:ext cx="10276416" cy="651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0933" rIns="121900" bIns="60933" anchor="b" anchorCtr="0">
            <a:noAutofit/>
          </a:bodyPr>
          <a:lstStyle/>
          <a:p>
            <a:pPr>
              <a:buClr>
                <a:schemeClr val="lt2"/>
              </a:buClr>
              <a:buSzPts val="2400"/>
            </a:pPr>
            <a:r>
              <a:rPr lang="en-US" sz="2667" dirty="0"/>
              <a:t>Radar Attenuation Tomography for Mapping Englacial Temperature Distributions Using Off-Nadir Airborne Radio-Echo Sounding</a:t>
            </a:r>
            <a:br>
              <a:rPr lang="en-US" sz="2667" dirty="0"/>
            </a:br>
            <a:r>
              <a:rPr lang="en-US" sz="1867" dirty="0">
                <a:solidFill>
                  <a:schemeClr val="tx1"/>
                </a:solidFill>
              </a:rPr>
              <a:t>Daniel May, Dustin Schroeder, and Tun Jan Young</a:t>
            </a:r>
            <a:endParaRPr sz="2667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2004BF6-7E5E-ABEF-697C-8047154AAD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491" y="1126924"/>
            <a:ext cx="4741605" cy="301791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8768C4D-EB3A-FF2D-BD39-84C1B7D1A5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0103" y="6196781"/>
            <a:ext cx="3893924" cy="578563"/>
          </a:xfrm>
          <a:prstGeom prst="rect">
            <a:avLst/>
          </a:prstGeom>
        </p:spPr>
      </p:pic>
      <p:sp>
        <p:nvSpPr>
          <p:cNvPr id="2" name="Action Button: Go Forward or Next 1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476116F8-9548-A9FE-A1FB-195E45B92FF9}"/>
              </a:ext>
            </a:extLst>
          </p:cNvPr>
          <p:cNvSpPr/>
          <p:nvPr/>
        </p:nvSpPr>
        <p:spPr>
          <a:xfrm>
            <a:off x="1030147" y="6486062"/>
            <a:ext cx="287376" cy="289282"/>
          </a:xfrm>
          <a:prstGeom prst="actionButtonForwardNex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ction Button: Go Back or Previous 2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24B639EB-4A58-F65A-E44B-FC37F159C59C}"/>
              </a:ext>
            </a:extLst>
          </p:cNvPr>
          <p:cNvSpPr/>
          <p:nvPr/>
        </p:nvSpPr>
        <p:spPr>
          <a:xfrm>
            <a:off x="647954" y="6486062"/>
            <a:ext cx="287376" cy="289282"/>
          </a:xfrm>
          <a:prstGeom prst="actionButtonBackPrevious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25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5"/>
          <p:cNvSpPr txBox="1">
            <a:spLocks noGrp="1"/>
          </p:cNvSpPr>
          <p:nvPr>
            <p:ph type="title"/>
          </p:nvPr>
        </p:nvSpPr>
        <p:spPr>
          <a:xfrm>
            <a:off x="759491" y="474990"/>
            <a:ext cx="10276416" cy="651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0933" rIns="121900" bIns="60933" anchor="b" anchorCtr="0">
            <a:noAutofit/>
          </a:bodyPr>
          <a:lstStyle/>
          <a:p>
            <a:pPr>
              <a:buClr>
                <a:schemeClr val="lt2"/>
              </a:buClr>
              <a:buSzPts val="2400"/>
            </a:pPr>
            <a:r>
              <a:rPr lang="en-US" sz="2667" dirty="0"/>
              <a:t>Radar Attenuation Tomography for Mapping Englacial Temperature Distributions Using Off-Nadir Airborne Radio-Echo Sounding</a:t>
            </a:r>
            <a:br>
              <a:rPr lang="en-US" sz="2667" dirty="0"/>
            </a:br>
            <a:r>
              <a:rPr lang="en-US" sz="1867" dirty="0">
                <a:solidFill>
                  <a:schemeClr val="tx1"/>
                </a:solidFill>
              </a:rPr>
              <a:t>Daniel May, Dustin Schroeder, and Tun Jan Young</a:t>
            </a:r>
            <a:endParaRPr sz="2667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2004BF6-7E5E-ABEF-697C-8047154AAD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491" y="1126924"/>
            <a:ext cx="4741605" cy="301791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8768C4D-EB3A-FF2D-BD39-84C1B7D1A5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0103" y="6196781"/>
            <a:ext cx="3893924" cy="5785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6F5B251-3B7E-5605-0E5A-235D60B6CC5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6116" t="10535" r="16090" b="18631"/>
          <a:stretch/>
        </p:blipFill>
        <p:spPr>
          <a:xfrm>
            <a:off x="1317523" y="4144837"/>
            <a:ext cx="3245149" cy="2510471"/>
          </a:xfrm>
          <a:prstGeom prst="rect">
            <a:avLst/>
          </a:prstGeom>
        </p:spPr>
      </p:pic>
      <p:sp>
        <p:nvSpPr>
          <p:cNvPr id="2" name="Action Button: Go Forward or Next 1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E22D4583-A2C3-D2F5-5689-DFCDAB44F946}"/>
              </a:ext>
            </a:extLst>
          </p:cNvPr>
          <p:cNvSpPr/>
          <p:nvPr/>
        </p:nvSpPr>
        <p:spPr>
          <a:xfrm>
            <a:off x="1030147" y="6486062"/>
            <a:ext cx="287376" cy="289282"/>
          </a:xfrm>
          <a:prstGeom prst="actionButtonForwardNex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ction Button: Go Back or Previous 2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327C1D10-7005-AD22-3507-9E0F88C253BB}"/>
              </a:ext>
            </a:extLst>
          </p:cNvPr>
          <p:cNvSpPr/>
          <p:nvPr/>
        </p:nvSpPr>
        <p:spPr>
          <a:xfrm>
            <a:off x="647954" y="6486062"/>
            <a:ext cx="287376" cy="289282"/>
          </a:xfrm>
          <a:prstGeom prst="actionButtonBackPrevious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28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5"/>
          <p:cNvSpPr txBox="1">
            <a:spLocks noGrp="1"/>
          </p:cNvSpPr>
          <p:nvPr>
            <p:ph type="title"/>
          </p:nvPr>
        </p:nvSpPr>
        <p:spPr>
          <a:xfrm>
            <a:off x="759491" y="474990"/>
            <a:ext cx="10276416" cy="651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0933" rIns="121900" bIns="60933" anchor="b" anchorCtr="0">
            <a:noAutofit/>
          </a:bodyPr>
          <a:lstStyle/>
          <a:p>
            <a:pPr>
              <a:buClr>
                <a:schemeClr val="lt2"/>
              </a:buClr>
              <a:buSzPts val="2400"/>
            </a:pPr>
            <a:r>
              <a:rPr lang="en-US" sz="2667" dirty="0"/>
              <a:t>Radar Attenuation Tomography for Mapping Englacial Temperature Distributions Using Off-Nadir Airborne Radio-Echo Sounding</a:t>
            </a:r>
            <a:br>
              <a:rPr lang="en-US" sz="2667" dirty="0"/>
            </a:br>
            <a:r>
              <a:rPr lang="en-US" sz="1867" dirty="0">
                <a:solidFill>
                  <a:schemeClr val="tx1"/>
                </a:solidFill>
              </a:rPr>
              <a:t>Daniel May, Dustin Schroeder, and Tun Jan Young</a:t>
            </a:r>
            <a:endParaRPr sz="2667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2004BF6-7E5E-ABEF-697C-8047154AAD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491" y="1126924"/>
            <a:ext cx="4741605" cy="301791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8768C4D-EB3A-FF2D-BD39-84C1B7D1A5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0103" y="6196781"/>
            <a:ext cx="3893924" cy="5785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6F5B251-3B7E-5605-0E5A-235D60B6CC5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6116" t="10535" r="16090" b="18631"/>
          <a:stretch/>
        </p:blipFill>
        <p:spPr>
          <a:xfrm>
            <a:off x="1317523" y="4144837"/>
            <a:ext cx="3245149" cy="25104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BFD2C31-DBF4-94DE-DDD8-C94702BCA87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56120"/>
          <a:stretch/>
        </p:blipFill>
        <p:spPr>
          <a:xfrm>
            <a:off x="6159197" y="987597"/>
            <a:ext cx="2434387" cy="2371240"/>
          </a:xfrm>
          <a:prstGeom prst="rect">
            <a:avLst/>
          </a:prstGeom>
        </p:spPr>
      </p:pic>
      <p:sp>
        <p:nvSpPr>
          <p:cNvPr id="2" name="Action Button: Go Forward or Next 1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A98F7466-6153-631E-B8C0-52B2639F0AC2}"/>
              </a:ext>
            </a:extLst>
          </p:cNvPr>
          <p:cNvSpPr/>
          <p:nvPr/>
        </p:nvSpPr>
        <p:spPr>
          <a:xfrm>
            <a:off x="1030147" y="6486062"/>
            <a:ext cx="287376" cy="289282"/>
          </a:xfrm>
          <a:prstGeom prst="actionButtonForwardNex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ction Button: Go Back or Previous 2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47D8C60B-16D3-9B32-D33E-CD2229B7C9DF}"/>
              </a:ext>
            </a:extLst>
          </p:cNvPr>
          <p:cNvSpPr/>
          <p:nvPr/>
        </p:nvSpPr>
        <p:spPr>
          <a:xfrm>
            <a:off x="647954" y="6486062"/>
            <a:ext cx="287376" cy="289282"/>
          </a:xfrm>
          <a:prstGeom prst="actionButtonBackPrevious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02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5"/>
          <p:cNvSpPr txBox="1">
            <a:spLocks noGrp="1"/>
          </p:cNvSpPr>
          <p:nvPr>
            <p:ph type="title"/>
          </p:nvPr>
        </p:nvSpPr>
        <p:spPr>
          <a:xfrm>
            <a:off x="759491" y="474990"/>
            <a:ext cx="10276416" cy="651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0933" rIns="121900" bIns="60933" anchor="b" anchorCtr="0">
            <a:noAutofit/>
          </a:bodyPr>
          <a:lstStyle/>
          <a:p>
            <a:pPr>
              <a:buClr>
                <a:schemeClr val="lt2"/>
              </a:buClr>
              <a:buSzPts val="2400"/>
            </a:pPr>
            <a:r>
              <a:rPr lang="en-US" sz="2667" dirty="0"/>
              <a:t>Radar Attenuation Tomography for Mapping Englacial Temperature Distributions Using Off-Nadir Airborne Radio-Echo Sounding</a:t>
            </a:r>
            <a:br>
              <a:rPr lang="en-US" sz="2667" dirty="0"/>
            </a:br>
            <a:r>
              <a:rPr lang="en-US" sz="1867" dirty="0">
                <a:solidFill>
                  <a:schemeClr val="tx1"/>
                </a:solidFill>
              </a:rPr>
              <a:t>Daniel May, Dustin Schroeder, and Tun Jan Young</a:t>
            </a:r>
            <a:endParaRPr sz="2667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2004BF6-7E5E-ABEF-697C-8047154AAD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491" y="1126924"/>
            <a:ext cx="4741605" cy="301791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8768C4D-EB3A-FF2D-BD39-84C1B7D1A5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0103" y="6196781"/>
            <a:ext cx="3893924" cy="5785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6F5B251-3B7E-5605-0E5A-235D60B6CC5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6116" t="10535" r="16090" b="18631"/>
          <a:stretch/>
        </p:blipFill>
        <p:spPr>
          <a:xfrm>
            <a:off x="1317523" y="4144837"/>
            <a:ext cx="3245149" cy="25104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BFD2C31-DBF4-94DE-DDD8-C94702BCA8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9197" y="987597"/>
            <a:ext cx="5547883" cy="2371240"/>
          </a:xfrm>
          <a:prstGeom prst="rect">
            <a:avLst/>
          </a:prstGeom>
        </p:spPr>
      </p:pic>
      <p:sp>
        <p:nvSpPr>
          <p:cNvPr id="2" name="Action Button: Go Forward or Next 1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E7EAEE98-CDEA-BC48-8069-F152379C8AB5}"/>
              </a:ext>
            </a:extLst>
          </p:cNvPr>
          <p:cNvSpPr/>
          <p:nvPr/>
        </p:nvSpPr>
        <p:spPr>
          <a:xfrm>
            <a:off x="1030147" y="6486062"/>
            <a:ext cx="287376" cy="289282"/>
          </a:xfrm>
          <a:prstGeom prst="actionButtonForwardNex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ction Button: Go Back or Previous 2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A3CFA5FF-F3B8-C3DD-5214-3C4B5C0DE09F}"/>
              </a:ext>
            </a:extLst>
          </p:cNvPr>
          <p:cNvSpPr/>
          <p:nvPr/>
        </p:nvSpPr>
        <p:spPr>
          <a:xfrm>
            <a:off x="647954" y="6486062"/>
            <a:ext cx="287376" cy="289282"/>
          </a:xfrm>
          <a:prstGeom prst="actionButtonBackPrevious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598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5"/>
          <p:cNvSpPr txBox="1">
            <a:spLocks noGrp="1"/>
          </p:cNvSpPr>
          <p:nvPr>
            <p:ph type="title"/>
          </p:nvPr>
        </p:nvSpPr>
        <p:spPr>
          <a:xfrm>
            <a:off x="759491" y="474990"/>
            <a:ext cx="10276416" cy="651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0933" rIns="121900" bIns="60933" anchor="b" anchorCtr="0">
            <a:noAutofit/>
          </a:bodyPr>
          <a:lstStyle/>
          <a:p>
            <a:pPr>
              <a:buClr>
                <a:schemeClr val="lt2"/>
              </a:buClr>
              <a:buSzPts val="2400"/>
            </a:pPr>
            <a:r>
              <a:rPr lang="en-US" sz="2667" dirty="0"/>
              <a:t>Radar Attenuation Tomography for Mapping Englacial Temperature Distributions Using Off-Nadir Airborne Radio-Echo Sounding</a:t>
            </a:r>
            <a:br>
              <a:rPr lang="en-US" sz="2667" dirty="0"/>
            </a:br>
            <a:r>
              <a:rPr lang="en-US" sz="1867" dirty="0">
                <a:solidFill>
                  <a:schemeClr val="tx1"/>
                </a:solidFill>
              </a:rPr>
              <a:t>Daniel May, Dustin Schroeder, and Tun Jan Young</a:t>
            </a:r>
            <a:endParaRPr sz="2667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2004BF6-7E5E-ABEF-697C-8047154AAD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491" y="1126924"/>
            <a:ext cx="4741605" cy="301791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8768C4D-EB3A-FF2D-BD39-84C1B7D1A5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0103" y="6196781"/>
            <a:ext cx="3893924" cy="5785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6F5B251-3B7E-5605-0E5A-235D60B6CC5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6116" t="10535" r="16090" b="18631"/>
          <a:stretch/>
        </p:blipFill>
        <p:spPr>
          <a:xfrm>
            <a:off x="1317523" y="4144837"/>
            <a:ext cx="3245149" cy="251047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6E21538-1F5F-912F-2452-1594B97B396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3567" t="19343" r="14544" b="18801"/>
          <a:stretch/>
        </p:blipFill>
        <p:spPr>
          <a:xfrm>
            <a:off x="5120704" y="3450960"/>
            <a:ext cx="4719957" cy="269161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043CE0B-FD22-B62B-B182-AB224F12D79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62309" y="3974534"/>
            <a:ext cx="2102720" cy="189586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BFD2C31-DBF4-94DE-DDD8-C94702BCA87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59197" y="987597"/>
            <a:ext cx="5547883" cy="2371240"/>
          </a:xfrm>
          <a:prstGeom prst="rect">
            <a:avLst/>
          </a:prstGeom>
        </p:spPr>
      </p:pic>
      <p:sp>
        <p:nvSpPr>
          <p:cNvPr id="3" name="Action Button: Go Forward or Next 2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EFDCE451-A10C-10BD-2B4A-10BA9CBCEF01}"/>
              </a:ext>
            </a:extLst>
          </p:cNvPr>
          <p:cNvSpPr/>
          <p:nvPr/>
        </p:nvSpPr>
        <p:spPr>
          <a:xfrm>
            <a:off x="1030147" y="6486062"/>
            <a:ext cx="287376" cy="289282"/>
          </a:xfrm>
          <a:prstGeom prst="actionButtonForwardNex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Go Back or Previous 6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4FFA0E06-455D-58BA-C8A5-EB88F2096110}"/>
              </a:ext>
            </a:extLst>
          </p:cNvPr>
          <p:cNvSpPr/>
          <p:nvPr/>
        </p:nvSpPr>
        <p:spPr>
          <a:xfrm>
            <a:off x="647954" y="6486062"/>
            <a:ext cx="287376" cy="289282"/>
          </a:xfrm>
          <a:prstGeom prst="actionButtonBackPrevious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601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8AA4607-C04A-3001-7082-EFE43E964EE2}"/>
              </a:ext>
            </a:extLst>
          </p:cNvPr>
          <p:cNvSpPr txBox="1"/>
          <p:nvPr/>
        </p:nvSpPr>
        <p:spPr>
          <a:xfrm>
            <a:off x="1133855" y="1123487"/>
            <a:ext cx="49221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1600" kern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  <a:sym typeface="Arial"/>
              </a:rPr>
              <a:t>Context: Thwaites Glacier Eastern Shear Margin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DEF8CBF-68E3-DEA3-7ADD-69C28921CA78}"/>
              </a:ext>
            </a:extLst>
          </p:cNvPr>
          <p:cNvSpPr txBox="1"/>
          <p:nvPr/>
        </p:nvSpPr>
        <p:spPr>
          <a:xfrm>
            <a:off x="1500166" y="2762763"/>
            <a:ext cx="41895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1600" kern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  <a:sym typeface="Arial"/>
              </a:rPr>
              <a:t>Off-Nadir Radio-Echo Sounding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5FED53-B6EE-75C4-FE83-47942F7561CD}"/>
              </a:ext>
            </a:extLst>
          </p:cNvPr>
          <p:cNvSpPr txBox="1"/>
          <p:nvPr/>
        </p:nvSpPr>
        <p:spPr>
          <a:xfrm>
            <a:off x="7508093" y="3694133"/>
            <a:ext cx="37773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1600" kern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  <a:sym typeface="Arial"/>
              </a:rPr>
              <a:t>Ground-Based Bistatic Surveys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6E8670-D741-0FCB-1A42-B3C7671C0C8B}"/>
              </a:ext>
            </a:extLst>
          </p:cNvPr>
          <p:cNvSpPr txBox="1"/>
          <p:nvPr/>
        </p:nvSpPr>
        <p:spPr>
          <a:xfrm>
            <a:off x="1865282" y="4812528"/>
            <a:ext cx="43869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1600" kern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  <a:sym typeface="Arial"/>
              </a:rPr>
              <a:t>Expected Attenuation Rate Anomalies</a:t>
            </a:r>
          </a:p>
        </p:txBody>
      </p:sp>
      <p:sp>
        <p:nvSpPr>
          <p:cNvPr id="8" name="Google Shape;83;p15">
            <a:extLst>
              <a:ext uri="{FF2B5EF4-FFF2-40B4-BE49-F238E27FC236}">
                <a16:creationId xmlns:a16="http://schemas.microsoft.com/office/drawing/2014/main" id="{CE22B759-E2EB-2A6D-FE52-72CC5D0C3AF3}"/>
              </a:ext>
            </a:extLst>
          </p:cNvPr>
          <p:cNvSpPr txBox="1">
            <a:spLocks/>
          </p:cNvSpPr>
          <p:nvPr/>
        </p:nvSpPr>
        <p:spPr>
          <a:xfrm>
            <a:off x="759491" y="410823"/>
            <a:ext cx="10276416" cy="651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0933" rIns="121900" bIns="60933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lt2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6pPr>
            <a:lvl7pPr marR="0" lvl="6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lt2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7pPr>
            <a:lvl8pPr marR="0" lvl="7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lt2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8pPr>
            <a:lvl9pPr marR="0" lvl="8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lt2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9pPr>
          </a:lstStyle>
          <a:p>
            <a:pPr defTabSz="1219170">
              <a:buClr>
                <a:srgbClr val="8C1515"/>
              </a:buClr>
              <a:buSzPts val="2400"/>
            </a:pPr>
            <a:r>
              <a:rPr lang="en-US" sz="2667" kern="0" dirty="0">
                <a:solidFill>
                  <a:srgbClr val="8C1515"/>
                </a:solidFill>
              </a:rPr>
              <a:t>Radar Attenuation Tomography for Mapping Englacial Temperature Distributions Using Off-Nadir Airborne Radio-Echo Sounding</a:t>
            </a:r>
            <a:br>
              <a:rPr lang="en-US" sz="2667" kern="0" dirty="0">
                <a:solidFill>
                  <a:srgbClr val="8C1515"/>
                </a:solidFill>
              </a:rPr>
            </a:br>
            <a:r>
              <a:rPr lang="en-US" sz="1600" kern="0" dirty="0">
                <a:solidFill>
                  <a:srgbClr val="000000"/>
                </a:solidFill>
              </a:rPr>
              <a:t>Daniel May, Dustin Schroeder, and Tun Jan Young</a:t>
            </a:r>
            <a:endParaRPr lang="en-US" sz="2667" kern="0" dirty="0">
              <a:solidFill>
                <a:srgbClr val="000000"/>
              </a:solidFill>
            </a:endParaRPr>
          </a:p>
        </p:txBody>
      </p:sp>
      <p:pic>
        <p:nvPicPr>
          <p:cNvPr id="9" name="Picture 8">
            <a:hlinkClick r:id="rId3" action="ppaction://hlinksldjump"/>
            <a:extLst>
              <a:ext uri="{FF2B5EF4-FFF2-40B4-BE49-F238E27FC236}">
                <a16:creationId xmlns:a16="http://schemas.microsoft.com/office/drawing/2014/main" id="{0786FFCD-FBC3-4E2A-8BF1-A2010A03B0D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73" t="34519" b="34788"/>
          <a:stretch/>
        </p:blipFill>
        <p:spPr>
          <a:xfrm>
            <a:off x="1263100" y="5151082"/>
            <a:ext cx="4832900" cy="1680102"/>
          </a:xfrm>
          <a:prstGeom prst="rect">
            <a:avLst/>
          </a:prstGeom>
        </p:spPr>
      </p:pic>
      <p:pic>
        <p:nvPicPr>
          <p:cNvPr id="10" name="Picture 9">
            <a:hlinkClick r:id="rId5" action="ppaction://hlinksldjump"/>
            <a:extLst>
              <a:ext uri="{FF2B5EF4-FFF2-40B4-BE49-F238E27FC236}">
                <a16:creationId xmlns:a16="http://schemas.microsoft.com/office/drawing/2014/main" id="{EC7BD068-1B57-4B70-FCAC-E27FED5F185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3567" t="19343" r="14544" b="18801"/>
          <a:stretch/>
        </p:blipFill>
        <p:spPr>
          <a:xfrm>
            <a:off x="7054841" y="3975870"/>
            <a:ext cx="3825804" cy="218171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6FC3AD4-E3E9-10AC-E17D-E923BCE9E273}"/>
              </a:ext>
            </a:extLst>
          </p:cNvPr>
          <p:cNvSpPr txBox="1"/>
          <p:nvPr/>
        </p:nvSpPr>
        <p:spPr>
          <a:xfrm>
            <a:off x="7022586" y="1029082"/>
            <a:ext cx="41696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1600" kern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  <a:sym typeface="Arial"/>
              </a:rPr>
              <a:t>Airborne RES Data From Thwaites Glacier</a:t>
            </a:r>
          </a:p>
        </p:txBody>
      </p:sp>
      <p:pic>
        <p:nvPicPr>
          <p:cNvPr id="19" name="Picture 18">
            <a:hlinkClick r:id="rId7" action="ppaction://hlinksldjump"/>
            <a:extLst>
              <a:ext uri="{FF2B5EF4-FFF2-40B4-BE49-F238E27FC236}">
                <a16:creationId xmlns:a16="http://schemas.microsoft.com/office/drawing/2014/main" id="{647A2F1F-BB20-30CA-2CE8-BEB72CCBA66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33098" y="1449558"/>
            <a:ext cx="4523709" cy="123426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02EE6B7-AD79-202D-403F-ACB6048B113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50103" y="6196781"/>
            <a:ext cx="3893924" cy="5785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9691461-B402-5E6E-9E44-4D5C8713279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65957" y="3008055"/>
            <a:ext cx="4079753" cy="1743742"/>
          </a:xfrm>
          <a:prstGeom prst="rect">
            <a:avLst/>
          </a:prstGeom>
        </p:spPr>
      </p:pic>
      <p:pic>
        <p:nvPicPr>
          <p:cNvPr id="12" name="Picture 11">
            <a:hlinkClick r:id="rId11" action="ppaction://hlinksldjump"/>
            <a:extLst>
              <a:ext uri="{FF2B5EF4-FFF2-40B4-BE49-F238E27FC236}">
                <a16:creationId xmlns:a16="http://schemas.microsoft.com/office/drawing/2014/main" id="{7F368CA4-84A0-6921-EB5D-43465E5C9F68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2358" b="375"/>
          <a:stretch/>
        </p:blipFill>
        <p:spPr>
          <a:xfrm>
            <a:off x="7033098" y="1340552"/>
            <a:ext cx="3825804" cy="2245062"/>
          </a:xfrm>
          <a:prstGeom prst="rect">
            <a:avLst/>
          </a:prstGeom>
        </p:spPr>
      </p:pic>
      <p:sp>
        <p:nvSpPr>
          <p:cNvPr id="3" name="Action Button: Go Forward or Next 2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B8847FA6-BE10-63B7-D8DD-E0BC5B4AF271}"/>
              </a:ext>
            </a:extLst>
          </p:cNvPr>
          <p:cNvSpPr/>
          <p:nvPr/>
        </p:nvSpPr>
        <p:spPr>
          <a:xfrm>
            <a:off x="1030147" y="6486062"/>
            <a:ext cx="287376" cy="289282"/>
          </a:xfrm>
          <a:prstGeom prst="actionButtonForwardNex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ction Button: Go Back or Previous 12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905D9A32-89E5-E99D-30FA-3A5A84B9A6F1}"/>
              </a:ext>
            </a:extLst>
          </p:cNvPr>
          <p:cNvSpPr/>
          <p:nvPr/>
        </p:nvSpPr>
        <p:spPr>
          <a:xfrm>
            <a:off x="647954" y="6486062"/>
            <a:ext cx="287376" cy="289282"/>
          </a:xfrm>
          <a:prstGeom prst="actionButtonBackPrevious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896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5"/>
          <p:cNvSpPr txBox="1">
            <a:spLocks noGrp="1"/>
          </p:cNvSpPr>
          <p:nvPr>
            <p:ph type="title"/>
          </p:nvPr>
        </p:nvSpPr>
        <p:spPr>
          <a:xfrm>
            <a:off x="854505" y="87110"/>
            <a:ext cx="10276416" cy="8628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0933" rIns="121900" bIns="60933" anchor="b" anchorCtr="0">
            <a:noAutofit/>
          </a:bodyPr>
          <a:lstStyle/>
          <a:p>
            <a:pPr>
              <a:buClr>
                <a:schemeClr val="lt2"/>
              </a:buClr>
              <a:buSzPts val="2400"/>
            </a:pPr>
            <a:r>
              <a:rPr lang="en-US" sz="2667" dirty="0"/>
              <a:t>Context: Eastern Shear Margin of Thwaites Glacier</a:t>
            </a:r>
            <a:br>
              <a:rPr lang="en-US" sz="2667" dirty="0"/>
            </a:br>
            <a:endParaRPr sz="2667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A3DE3E7-ACA1-A521-3607-C855B5836C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6447" y="849755"/>
            <a:ext cx="5705439" cy="516440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B950F80-3DF3-F112-B501-AA9734E0E4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6962" y="4074613"/>
            <a:ext cx="4082681" cy="206889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8979267-94CE-8A87-6F76-173042B4809C}"/>
              </a:ext>
            </a:extLst>
          </p:cNvPr>
          <p:cNvSpPr/>
          <p:nvPr/>
        </p:nvSpPr>
        <p:spPr>
          <a:xfrm>
            <a:off x="9339943" y="6339453"/>
            <a:ext cx="2481943" cy="4314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9" name="Google Shape;84;p15">
            <a:extLst>
              <a:ext uri="{FF2B5EF4-FFF2-40B4-BE49-F238E27FC236}">
                <a16:creationId xmlns:a16="http://schemas.microsoft.com/office/drawing/2014/main" id="{412C5763-B66D-0FF9-31D1-FFC57EE1AE4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54506" y="860167"/>
            <a:ext cx="5080929" cy="2986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0933" rIns="0" bIns="60933" anchor="t" anchorCtr="0">
            <a:noAutofit/>
          </a:bodyPr>
          <a:lstStyle/>
          <a:p>
            <a:pPr marL="0" indent="0">
              <a:spcBef>
                <a:spcPts val="0"/>
              </a:spcBef>
              <a:buClr>
                <a:schemeClr val="lt2"/>
              </a:buClr>
              <a:buSzPts val="1800"/>
            </a:pPr>
            <a:r>
              <a:rPr lang="en-US" sz="2133" dirty="0"/>
              <a:t>Eastern Shear Margin</a:t>
            </a:r>
          </a:p>
          <a:p>
            <a:pPr marL="385224" lvl="1" indent="-385224"/>
            <a:r>
              <a:rPr lang="en-US" sz="2133" dirty="0"/>
              <a:t>Fast ice meets slow ice: shear heating</a:t>
            </a:r>
          </a:p>
          <a:p>
            <a:pPr marL="385224" lvl="1" indent="-385224"/>
            <a:r>
              <a:rPr lang="en-US" sz="2133" dirty="0"/>
              <a:t>Ice rheology influenced by temperature</a:t>
            </a:r>
          </a:p>
          <a:p>
            <a:pPr marL="385224" lvl="1" indent="-385224"/>
            <a:r>
              <a:rPr lang="en-US" sz="2133" dirty="0"/>
              <a:t>Study evolution of margin: boundary not controlled by topography</a:t>
            </a:r>
          </a:p>
          <a:p>
            <a:pPr marL="385224" lvl="1" indent="-385224"/>
            <a:r>
              <a:rPr lang="en-US" sz="2133" dirty="0"/>
              <a:t>Constrain bed properties: presence of water?</a:t>
            </a:r>
          </a:p>
          <a:p>
            <a:pPr marL="0" lvl="1" indent="0">
              <a:buNone/>
            </a:pPr>
            <a:endParaRPr lang="en-US" sz="2133" dirty="0"/>
          </a:p>
          <a:p>
            <a:pPr marL="0" lvl="1" indent="0">
              <a:buNone/>
            </a:pPr>
            <a:endParaRPr lang="en-US" sz="2400" dirty="0">
              <a:solidFill>
                <a:schemeClr val="dk1"/>
              </a:solidFill>
            </a:endParaRPr>
          </a:p>
          <a:p>
            <a:pPr marL="0" lvl="1" indent="0">
              <a:buNone/>
            </a:pPr>
            <a:endParaRPr lang="en-US" dirty="0"/>
          </a:p>
        </p:txBody>
      </p:sp>
      <p:pic>
        <p:nvPicPr>
          <p:cNvPr id="2050" name="Picture 2" descr="Home button - Free web icons">
            <a:hlinkClick r:id="rId5" action="ppaction://hlinksldjump"/>
            <a:extLst>
              <a:ext uri="{FF2B5EF4-FFF2-40B4-BE49-F238E27FC236}">
                <a16:creationId xmlns:a16="http://schemas.microsoft.com/office/drawing/2014/main" id="{76FD1920-5EFB-BAE0-F2A8-FCA4F74D07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6154" y="6339452"/>
            <a:ext cx="431463" cy="431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64C62D6-1E67-CA30-B648-BCDD70AAF639}"/>
              </a:ext>
            </a:extLst>
          </p:cNvPr>
          <p:cNvSpPr txBox="1"/>
          <p:nvPr/>
        </p:nvSpPr>
        <p:spPr>
          <a:xfrm>
            <a:off x="10196454" y="6008245"/>
            <a:ext cx="14097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+mj-lt"/>
                <a:cs typeface="Times New Roman" panose="02020603050405020304" pitchFamily="18" charset="0"/>
              </a:rPr>
              <a:t>Young, 2021</a:t>
            </a:r>
          </a:p>
        </p:txBody>
      </p:sp>
      <p:sp>
        <p:nvSpPr>
          <p:cNvPr id="5" name="Action Button: Go Forward or Next 4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D1966FB7-70A4-8CB3-17F4-B7F4954E4711}"/>
              </a:ext>
            </a:extLst>
          </p:cNvPr>
          <p:cNvSpPr/>
          <p:nvPr/>
        </p:nvSpPr>
        <p:spPr>
          <a:xfrm>
            <a:off x="1030147" y="6486062"/>
            <a:ext cx="287376" cy="289282"/>
          </a:xfrm>
          <a:prstGeom prst="actionButtonForwardNex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Go Back or Previous 6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24A5C231-CBCE-BBA6-4CF0-DC0FB001B7B7}"/>
              </a:ext>
            </a:extLst>
          </p:cNvPr>
          <p:cNvSpPr/>
          <p:nvPr/>
        </p:nvSpPr>
        <p:spPr>
          <a:xfrm>
            <a:off x="647954" y="6486062"/>
            <a:ext cx="287376" cy="289282"/>
          </a:xfrm>
          <a:prstGeom prst="actionButtonBackPrevious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949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8979267-94CE-8A87-6F76-173042B4809C}"/>
              </a:ext>
            </a:extLst>
          </p:cNvPr>
          <p:cNvSpPr/>
          <p:nvPr/>
        </p:nvSpPr>
        <p:spPr>
          <a:xfrm>
            <a:off x="9339943" y="6339453"/>
            <a:ext cx="2481943" cy="4314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8DB9AD1-C3D5-F044-C73A-E64E5BA0663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18" t="2709" b="5126"/>
          <a:stretch/>
        </p:blipFill>
        <p:spPr>
          <a:xfrm>
            <a:off x="6389944" y="1564550"/>
            <a:ext cx="5558781" cy="4172756"/>
          </a:xfrm>
          <a:prstGeom prst="rect">
            <a:avLst/>
          </a:prstGeom>
        </p:spPr>
      </p:pic>
      <p:pic>
        <p:nvPicPr>
          <p:cNvPr id="197" name="Picture 196">
            <a:extLst>
              <a:ext uri="{FF2B5EF4-FFF2-40B4-BE49-F238E27FC236}">
                <a16:creationId xmlns:a16="http://schemas.microsoft.com/office/drawing/2014/main" id="{E4E5D099-1D3D-F6E0-26DE-7F183BC714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8895" y="4017629"/>
            <a:ext cx="3578824" cy="2531803"/>
          </a:xfrm>
          <a:prstGeom prst="rect">
            <a:avLst/>
          </a:prstGeom>
        </p:spPr>
      </p:pic>
      <p:sp>
        <p:nvSpPr>
          <p:cNvPr id="198" name="Google Shape;84;p15">
            <a:extLst>
              <a:ext uri="{FF2B5EF4-FFF2-40B4-BE49-F238E27FC236}">
                <a16:creationId xmlns:a16="http://schemas.microsoft.com/office/drawing/2014/main" id="{27A57E70-5713-7D84-FFAA-485677750BF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54506" y="768914"/>
            <a:ext cx="5535439" cy="2986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0933" rIns="0" bIns="60933" anchor="t" anchorCtr="0">
            <a:noAutofit/>
          </a:bodyPr>
          <a:lstStyle/>
          <a:p>
            <a:pPr marL="0" indent="0">
              <a:spcBef>
                <a:spcPts val="0"/>
              </a:spcBef>
              <a:buClr>
                <a:schemeClr val="lt2"/>
              </a:buClr>
              <a:buSzPts val="1800"/>
            </a:pPr>
            <a:r>
              <a:rPr lang="en-US" sz="2133" dirty="0"/>
              <a:t>Nadir-Only Methods</a:t>
            </a:r>
          </a:p>
          <a:p>
            <a:pPr marL="385224" lvl="1" indent="-385224"/>
            <a:r>
              <a:rPr lang="en-US" sz="2133" dirty="0"/>
              <a:t>Rely on large spatial variations in ice thickness </a:t>
            </a:r>
          </a:p>
          <a:p>
            <a:pPr marL="385224" lvl="1" indent="-385224"/>
            <a:r>
              <a:rPr lang="en-US" sz="2133" dirty="0"/>
              <a:t>May need 100s of km to estimate attenuation rate</a:t>
            </a:r>
          </a:p>
          <a:p>
            <a:pPr marL="385224" lvl="1" indent="-385224"/>
            <a:r>
              <a:rPr lang="en-US" sz="2133" dirty="0"/>
              <a:t>Perform poorly near shear margins and grounding zones</a:t>
            </a:r>
            <a:endParaRPr lang="en-US" sz="2133" dirty="0">
              <a:sym typeface="Wingdings" panose="05000000000000000000" pitchFamily="2" charset="2"/>
            </a:endParaRPr>
          </a:p>
          <a:p>
            <a:pPr marL="385224" lvl="1" indent="-385224"/>
            <a:r>
              <a:rPr lang="en-US" sz="2133" dirty="0">
                <a:sym typeface="Wingdings" panose="05000000000000000000" pitchFamily="2" charset="2"/>
              </a:rPr>
              <a:t>Only depth averaged estimates with low spatial resolution</a:t>
            </a:r>
            <a:endParaRPr lang="en-US" sz="2133" dirty="0"/>
          </a:p>
          <a:p>
            <a:pPr marL="385224" lvl="1" indent="-385224"/>
            <a:endParaRPr lang="en-US" sz="2400" dirty="0">
              <a:solidFill>
                <a:schemeClr val="dk1"/>
              </a:solidFill>
            </a:endParaRPr>
          </a:p>
          <a:p>
            <a:pPr marL="0" lvl="1" indent="0">
              <a:buNone/>
            </a:pPr>
            <a:endParaRPr lang="en-US" dirty="0"/>
          </a:p>
        </p:txBody>
      </p:sp>
      <p:sp>
        <p:nvSpPr>
          <p:cNvPr id="201" name="Google Shape;83;p15">
            <a:extLst>
              <a:ext uri="{FF2B5EF4-FFF2-40B4-BE49-F238E27FC236}">
                <a16:creationId xmlns:a16="http://schemas.microsoft.com/office/drawing/2014/main" id="{9654A52A-F654-4AA7-0F79-D5A4D2CFC46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54505" y="87110"/>
            <a:ext cx="10276416" cy="8628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0933" rIns="121900" bIns="60933" anchor="b" anchorCtr="0">
            <a:noAutofit/>
          </a:bodyPr>
          <a:lstStyle/>
          <a:p>
            <a:pPr>
              <a:buClr>
                <a:schemeClr val="lt2"/>
              </a:buClr>
              <a:buSzPts val="2400"/>
            </a:pPr>
            <a:r>
              <a:rPr lang="en-US" sz="2667" dirty="0"/>
              <a:t>Estimating Englacial Attenuation at Eastern Shear Margin</a:t>
            </a:r>
            <a:br>
              <a:rPr lang="en-US" sz="2667" dirty="0"/>
            </a:br>
            <a:endParaRPr sz="2667" dirty="0"/>
          </a:p>
        </p:txBody>
      </p:sp>
      <p:sp>
        <p:nvSpPr>
          <p:cNvPr id="202" name="TextBox 201">
            <a:extLst>
              <a:ext uri="{FF2B5EF4-FFF2-40B4-BE49-F238E27FC236}">
                <a16:creationId xmlns:a16="http://schemas.microsoft.com/office/drawing/2014/main" id="{79B10DE0-B0F3-FEF7-3ED9-AB6C7E93186E}"/>
              </a:ext>
            </a:extLst>
          </p:cNvPr>
          <p:cNvSpPr txBox="1"/>
          <p:nvPr/>
        </p:nvSpPr>
        <p:spPr>
          <a:xfrm>
            <a:off x="854505" y="4934717"/>
            <a:ext cx="1864391" cy="66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Nadir-Only RES Geometry</a:t>
            </a:r>
          </a:p>
        </p:txBody>
      </p:sp>
      <p:sp>
        <p:nvSpPr>
          <p:cNvPr id="203" name="TextBox 202">
            <a:extLst>
              <a:ext uri="{FF2B5EF4-FFF2-40B4-BE49-F238E27FC236}">
                <a16:creationId xmlns:a16="http://schemas.microsoft.com/office/drawing/2014/main" id="{9266F0BD-0263-631A-1474-67CC98746345}"/>
              </a:ext>
            </a:extLst>
          </p:cNvPr>
          <p:cNvSpPr txBox="1"/>
          <p:nvPr/>
        </p:nvSpPr>
        <p:spPr>
          <a:xfrm>
            <a:off x="6667879" y="985577"/>
            <a:ext cx="3961309" cy="66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Modeled vs Estimated Attenuation</a:t>
            </a:r>
          </a:p>
          <a:p>
            <a:pPr algn="ctr" defTabSz="1219170">
              <a:buClr>
                <a:srgbClr val="000000"/>
              </a:buClr>
            </a:pPr>
            <a:r>
              <a:rPr lang="en-US"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(Derived From Nadir Returns)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2EF7D445-9C24-3F56-1DB8-7548B0812AD2}"/>
              </a:ext>
            </a:extLst>
          </p:cNvPr>
          <p:cNvCxnSpPr>
            <a:cxnSpLocks/>
          </p:cNvCxnSpPr>
          <p:nvPr/>
        </p:nvCxnSpPr>
        <p:spPr>
          <a:xfrm>
            <a:off x="5908876" y="2407534"/>
            <a:ext cx="1518006" cy="115619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2438F81F-AEF5-8DFE-A46D-048C5E28B1E9}"/>
              </a:ext>
            </a:extLst>
          </p:cNvPr>
          <p:cNvCxnSpPr>
            <a:cxnSpLocks/>
          </p:cNvCxnSpPr>
          <p:nvPr/>
        </p:nvCxnSpPr>
        <p:spPr>
          <a:xfrm>
            <a:off x="5908875" y="2407534"/>
            <a:ext cx="2204978" cy="67374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Home button - Free web icons">
            <a:hlinkClick r:id="rId5" action="ppaction://hlinksldjump"/>
            <a:extLst>
              <a:ext uri="{FF2B5EF4-FFF2-40B4-BE49-F238E27FC236}">
                <a16:creationId xmlns:a16="http://schemas.microsoft.com/office/drawing/2014/main" id="{CEBEA402-5F7F-E94D-D030-13BAA63A65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6154" y="6339452"/>
            <a:ext cx="431463" cy="431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044A661-9872-B323-C83C-ACA4508C934A}"/>
              </a:ext>
            </a:extLst>
          </p:cNvPr>
          <p:cNvSpPr txBox="1"/>
          <p:nvPr/>
        </p:nvSpPr>
        <p:spPr>
          <a:xfrm>
            <a:off x="10354846" y="5857934"/>
            <a:ext cx="19173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+mj-lt"/>
                <a:cs typeface="Times New Roman" panose="02020603050405020304" pitchFamily="18" charset="0"/>
              </a:rPr>
              <a:t>Schroeder, 2016</a:t>
            </a:r>
          </a:p>
        </p:txBody>
      </p:sp>
      <p:sp>
        <p:nvSpPr>
          <p:cNvPr id="2" name="Action Button: Go Forward or Next 1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B8869A56-17CC-E457-1BEE-4B303D138917}"/>
              </a:ext>
            </a:extLst>
          </p:cNvPr>
          <p:cNvSpPr/>
          <p:nvPr/>
        </p:nvSpPr>
        <p:spPr>
          <a:xfrm>
            <a:off x="1030147" y="6486062"/>
            <a:ext cx="287376" cy="289282"/>
          </a:xfrm>
          <a:prstGeom prst="actionButtonForwardNex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Go Back or Previous 5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A52CED52-006D-AB11-4200-87F80E37DEC3}"/>
              </a:ext>
            </a:extLst>
          </p:cNvPr>
          <p:cNvSpPr/>
          <p:nvPr/>
        </p:nvSpPr>
        <p:spPr>
          <a:xfrm>
            <a:off x="647954" y="6486062"/>
            <a:ext cx="287376" cy="289282"/>
          </a:xfrm>
          <a:prstGeom prst="actionButtonBackPrevious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071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3_SU_Preso_16x9_v6">
  <a:themeElements>
    <a:clrScheme name="Stanford2">
      <a:dk1>
        <a:srgbClr val="000000"/>
      </a:dk1>
      <a:lt1>
        <a:srgbClr val="FFFFFF"/>
      </a:lt1>
      <a:dk2>
        <a:srgbClr val="DAD7CB"/>
      </a:dk2>
      <a:lt2>
        <a:srgbClr val="8C1515"/>
      </a:lt2>
      <a:accent1>
        <a:srgbClr val="8D3C1E"/>
      </a:accent1>
      <a:accent2>
        <a:srgbClr val="00505C"/>
      </a:accent2>
      <a:accent3>
        <a:srgbClr val="53284F"/>
      </a:accent3>
      <a:accent4>
        <a:srgbClr val="175E54"/>
      </a:accent4>
      <a:accent5>
        <a:srgbClr val="4D4F53"/>
      </a:accent5>
      <a:accent6>
        <a:srgbClr val="D2C295"/>
      </a:accent6>
      <a:hlink>
        <a:srgbClr val="A4001D"/>
      </a:hlink>
      <a:folHlink>
        <a:srgbClr val="00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807</Words>
  <Application>Microsoft Office PowerPoint</Application>
  <PresentationFormat>Widescreen</PresentationFormat>
  <Paragraphs>92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Noto Sans Symbols</vt:lpstr>
      <vt:lpstr>Source Sans Pro</vt:lpstr>
      <vt:lpstr>Source Sans Pro SemiBold</vt:lpstr>
      <vt:lpstr>3_SU_Preso_16x9_v6</vt:lpstr>
      <vt:lpstr>Radar Attenuation Tomography for Mapping Englacial Temperature Distributions Using Off-Nadir Airborne Radio-Echo Sounding Daniel May, Dustin Schroeder, and Tun Jan Young</vt:lpstr>
      <vt:lpstr>Radar Attenuation Tomography for Mapping Englacial Temperature Distributions Using Off-Nadir Airborne Radio-Echo Sounding Daniel May, Dustin Schroeder, and Tun Jan Young</vt:lpstr>
      <vt:lpstr>Radar Attenuation Tomography for Mapping Englacial Temperature Distributions Using Off-Nadir Airborne Radio-Echo Sounding Daniel May, Dustin Schroeder, and Tun Jan Young</vt:lpstr>
      <vt:lpstr>Radar Attenuation Tomography for Mapping Englacial Temperature Distributions Using Off-Nadir Airborne Radio-Echo Sounding Daniel May, Dustin Schroeder, and Tun Jan Young</vt:lpstr>
      <vt:lpstr>Radar Attenuation Tomography for Mapping Englacial Temperature Distributions Using Off-Nadir Airborne Radio-Echo Sounding Daniel May, Dustin Schroeder, and Tun Jan Young</vt:lpstr>
      <vt:lpstr>Radar Attenuation Tomography for Mapping Englacial Temperature Distributions Using Off-Nadir Airborne Radio-Echo Sounding Daniel May, Dustin Schroeder, and Tun Jan Young</vt:lpstr>
      <vt:lpstr>PowerPoint Presentation</vt:lpstr>
      <vt:lpstr>Context: Eastern Shear Margin of Thwaites Glacier </vt:lpstr>
      <vt:lpstr>Estimating Englacial Attenuation at Eastern Shear Margin </vt:lpstr>
      <vt:lpstr>Off-Nadir Radio-Echo Sounding Geometry </vt:lpstr>
      <vt:lpstr>Off-Nadir Radio-Echo Sounding Geometry </vt:lpstr>
      <vt:lpstr>Expected Anomalies: Radio Wave Attenuation and Ice Temperature </vt:lpstr>
      <vt:lpstr>Expected Anomalies: Initial Modeling </vt:lpstr>
      <vt:lpstr>Data Processing: Time-Wavenumber Domain </vt:lpstr>
      <vt:lpstr>Data Processing: Power Drop With Wavenumber </vt:lpstr>
      <vt:lpstr>Ground-Based Polarimetric Surveys: Motivation </vt:lpstr>
      <vt:lpstr>Ground-Based Polarimetric Surveys: Radar System </vt:lpstr>
      <vt:lpstr>Intermediate Processing Step: Downward Continuation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Radar Attenuation Tomography for Mapping Englacial Temperature Distributions Using Off-Nadir Airborne Radio-Echo Sounding Daniel May, Dustin Schroeder, and Tun Jan Young</dc:title>
  <dc:creator>Daniel May</dc:creator>
  <cp:lastModifiedBy>Daniel May</cp:lastModifiedBy>
  <cp:revision>9</cp:revision>
  <dcterms:created xsi:type="dcterms:W3CDTF">2023-04-26T09:56:43Z</dcterms:created>
  <dcterms:modified xsi:type="dcterms:W3CDTF">2023-04-27T09:37:50Z</dcterms:modified>
</cp:coreProperties>
</file>