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311" r:id="rId5"/>
    <p:sldId id="292" r:id="rId6"/>
    <p:sldId id="293" r:id="rId7"/>
    <p:sldId id="294" r:id="rId8"/>
    <p:sldId id="301" r:id="rId9"/>
    <p:sldId id="302" r:id="rId10"/>
    <p:sldId id="303" r:id="rId11"/>
    <p:sldId id="297" r:id="rId12"/>
    <p:sldId id="298" r:id="rId13"/>
    <p:sldId id="299" r:id="rId14"/>
    <p:sldId id="261" r:id="rId15"/>
    <p:sldId id="262" r:id="rId16"/>
    <p:sldId id="263" r:id="rId17"/>
    <p:sldId id="264" r:id="rId18"/>
    <p:sldId id="304" r:id="rId19"/>
    <p:sldId id="305" r:id="rId20"/>
    <p:sldId id="306" r:id="rId21"/>
    <p:sldId id="307" r:id="rId22"/>
    <p:sldId id="308" r:id="rId23"/>
    <p:sldId id="309" r:id="rId24"/>
    <p:sldId id="266" r:id="rId25"/>
    <p:sldId id="265"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0" autoAdjust="0"/>
    <p:restoredTop sz="94660"/>
  </p:normalViewPr>
  <p:slideViewPr>
    <p:cSldViewPr snapToGrid="0">
      <p:cViewPr>
        <p:scale>
          <a:sx n="100" d="100"/>
          <a:sy n="100" d="100"/>
        </p:scale>
        <p:origin x="2238" y="18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2F2A1-6FE4-635B-EB80-057FD033D5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334416-4921-E0BC-A7D1-81C6E73210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E5F12E-6816-C7B5-5D4C-152B3C134307}"/>
              </a:ext>
            </a:extLst>
          </p:cNvPr>
          <p:cNvSpPr>
            <a:spLocks noGrp="1"/>
          </p:cNvSpPr>
          <p:nvPr>
            <p:ph type="dt" sz="half" idx="10"/>
          </p:nvPr>
        </p:nvSpPr>
        <p:spPr/>
        <p:txBody>
          <a:bodyPr/>
          <a:lstStyle/>
          <a:p>
            <a:fld id="{B0F46704-FB7C-48D5-880F-3E7BAEE8672A}" type="datetimeFigureOut">
              <a:rPr lang="en-US" smtClean="0"/>
              <a:t>4/27/2023</a:t>
            </a:fld>
            <a:endParaRPr lang="en-US"/>
          </a:p>
        </p:txBody>
      </p:sp>
      <p:sp>
        <p:nvSpPr>
          <p:cNvPr id="5" name="Footer Placeholder 4">
            <a:extLst>
              <a:ext uri="{FF2B5EF4-FFF2-40B4-BE49-F238E27FC236}">
                <a16:creationId xmlns:a16="http://schemas.microsoft.com/office/drawing/2014/main" id="{FEC2BE25-A1B1-263F-AB5E-656C0CC73B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A9CDBE-F945-B7A9-455A-3EB88F685174}"/>
              </a:ext>
            </a:extLst>
          </p:cNvPr>
          <p:cNvSpPr>
            <a:spLocks noGrp="1"/>
          </p:cNvSpPr>
          <p:nvPr>
            <p:ph type="sldNum" sz="quarter" idx="12"/>
          </p:nvPr>
        </p:nvSpPr>
        <p:spPr/>
        <p:txBody>
          <a:bodyPr/>
          <a:lstStyle/>
          <a:p>
            <a:fld id="{3EFEB631-ED11-4B60-8F88-DE37AB98BD50}" type="slidenum">
              <a:rPr lang="en-US" smtClean="0"/>
              <a:t>‹#›</a:t>
            </a:fld>
            <a:endParaRPr lang="en-US"/>
          </a:p>
        </p:txBody>
      </p:sp>
    </p:spTree>
    <p:extLst>
      <p:ext uri="{BB962C8B-B14F-4D97-AF65-F5344CB8AC3E}">
        <p14:creationId xmlns:p14="http://schemas.microsoft.com/office/powerpoint/2010/main" val="1810448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90BD7-076D-47C5-3918-A3A44A0E17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2AFC01-6AB3-A73F-29E4-2F6DC60D86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B51BB3-2EFA-82A8-9C7A-373A49DCED10}"/>
              </a:ext>
            </a:extLst>
          </p:cNvPr>
          <p:cNvSpPr>
            <a:spLocks noGrp="1"/>
          </p:cNvSpPr>
          <p:nvPr>
            <p:ph type="dt" sz="half" idx="10"/>
          </p:nvPr>
        </p:nvSpPr>
        <p:spPr/>
        <p:txBody>
          <a:bodyPr/>
          <a:lstStyle/>
          <a:p>
            <a:fld id="{B0F46704-FB7C-48D5-880F-3E7BAEE8672A}" type="datetimeFigureOut">
              <a:rPr lang="en-US" smtClean="0"/>
              <a:t>4/27/2023</a:t>
            </a:fld>
            <a:endParaRPr lang="en-US"/>
          </a:p>
        </p:txBody>
      </p:sp>
      <p:sp>
        <p:nvSpPr>
          <p:cNvPr id="5" name="Footer Placeholder 4">
            <a:extLst>
              <a:ext uri="{FF2B5EF4-FFF2-40B4-BE49-F238E27FC236}">
                <a16:creationId xmlns:a16="http://schemas.microsoft.com/office/drawing/2014/main" id="{E4CC6BDE-232A-5F87-3D59-A13740722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00CC8-6D78-6E7E-9968-7E165E3E62D5}"/>
              </a:ext>
            </a:extLst>
          </p:cNvPr>
          <p:cNvSpPr>
            <a:spLocks noGrp="1"/>
          </p:cNvSpPr>
          <p:nvPr>
            <p:ph type="sldNum" sz="quarter" idx="12"/>
          </p:nvPr>
        </p:nvSpPr>
        <p:spPr/>
        <p:txBody>
          <a:bodyPr/>
          <a:lstStyle/>
          <a:p>
            <a:fld id="{3EFEB631-ED11-4B60-8F88-DE37AB98BD50}" type="slidenum">
              <a:rPr lang="en-US" smtClean="0"/>
              <a:t>‹#›</a:t>
            </a:fld>
            <a:endParaRPr lang="en-US"/>
          </a:p>
        </p:txBody>
      </p:sp>
    </p:spTree>
    <p:extLst>
      <p:ext uri="{BB962C8B-B14F-4D97-AF65-F5344CB8AC3E}">
        <p14:creationId xmlns:p14="http://schemas.microsoft.com/office/powerpoint/2010/main" val="1397529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4ED0F6-88BE-D1B6-363E-5081114F69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AA9167-2E97-24C4-70D2-802F90A1A5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C43A13-E9C7-85F8-EB5C-E2919543CAFF}"/>
              </a:ext>
            </a:extLst>
          </p:cNvPr>
          <p:cNvSpPr>
            <a:spLocks noGrp="1"/>
          </p:cNvSpPr>
          <p:nvPr>
            <p:ph type="dt" sz="half" idx="10"/>
          </p:nvPr>
        </p:nvSpPr>
        <p:spPr/>
        <p:txBody>
          <a:bodyPr/>
          <a:lstStyle/>
          <a:p>
            <a:fld id="{B0F46704-FB7C-48D5-880F-3E7BAEE8672A}" type="datetimeFigureOut">
              <a:rPr lang="en-US" smtClean="0"/>
              <a:t>4/27/2023</a:t>
            </a:fld>
            <a:endParaRPr lang="en-US"/>
          </a:p>
        </p:txBody>
      </p:sp>
      <p:sp>
        <p:nvSpPr>
          <p:cNvPr id="5" name="Footer Placeholder 4">
            <a:extLst>
              <a:ext uri="{FF2B5EF4-FFF2-40B4-BE49-F238E27FC236}">
                <a16:creationId xmlns:a16="http://schemas.microsoft.com/office/drawing/2014/main" id="{5B847FAF-4D0D-F317-A88E-E843F73156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646999-95B9-BC8E-FA2B-94270C15033E}"/>
              </a:ext>
            </a:extLst>
          </p:cNvPr>
          <p:cNvSpPr>
            <a:spLocks noGrp="1"/>
          </p:cNvSpPr>
          <p:nvPr>
            <p:ph type="sldNum" sz="quarter" idx="12"/>
          </p:nvPr>
        </p:nvSpPr>
        <p:spPr/>
        <p:txBody>
          <a:bodyPr/>
          <a:lstStyle/>
          <a:p>
            <a:fld id="{3EFEB631-ED11-4B60-8F88-DE37AB98BD50}" type="slidenum">
              <a:rPr lang="en-US" smtClean="0"/>
              <a:t>‹#›</a:t>
            </a:fld>
            <a:endParaRPr lang="en-US"/>
          </a:p>
        </p:txBody>
      </p:sp>
    </p:spTree>
    <p:extLst>
      <p:ext uri="{BB962C8B-B14F-4D97-AF65-F5344CB8AC3E}">
        <p14:creationId xmlns:p14="http://schemas.microsoft.com/office/powerpoint/2010/main" val="1433917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E8FBF-3895-2DC4-BD23-F3F1E3E67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ABE422-DE72-89BD-A663-7B5C146F55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6984E7-4A85-F75F-1F1F-14F194F896BD}"/>
              </a:ext>
            </a:extLst>
          </p:cNvPr>
          <p:cNvSpPr>
            <a:spLocks noGrp="1"/>
          </p:cNvSpPr>
          <p:nvPr>
            <p:ph type="dt" sz="half" idx="10"/>
          </p:nvPr>
        </p:nvSpPr>
        <p:spPr/>
        <p:txBody>
          <a:bodyPr/>
          <a:lstStyle/>
          <a:p>
            <a:fld id="{B0F46704-FB7C-48D5-880F-3E7BAEE8672A}" type="datetimeFigureOut">
              <a:rPr lang="en-US" smtClean="0"/>
              <a:t>4/27/2023</a:t>
            </a:fld>
            <a:endParaRPr lang="en-US"/>
          </a:p>
        </p:txBody>
      </p:sp>
      <p:sp>
        <p:nvSpPr>
          <p:cNvPr id="5" name="Footer Placeholder 4">
            <a:extLst>
              <a:ext uri="{FF2B5EF4-FFF2-40B4-BE49-F238E27FC236}">
                <a16:creationId xmlns:a16="http://schemas.microsoft.com/office/drawing/2014/main" id="{2ABAE62C-9C91-3C00-4B11-05B27BA4EC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46C528-B332-EED0-0CB7-9E984CBF53C0}"/>
              </a:ext>
            </a:extLst>
          </p:cNvPr>
          <p:cNvSpPr>
            <a:spLocks noGrp="1"/>
          </p:cNvSpPr>
          <p:nvPr>
            <p:ph type="sldNum" sz="quarter" idx="12"/>
          </p:nvPr>
        </p:nvSpPr>
        <p:spPr/>
        <p:txBody>
          <a:bodyPr/>
          <a:lstStyle/>
          <a:p>
            <a:fld id="{3EFEB631-ED11-4B60-8F88-DE37AB98BD50}" type="slidenum">
              <a:rPr lang="en-US" smtClean="0"/>
              <a:t>‹#›</a:t>
            </a:fld>
            <a:endParaRPr lang="en-US"/>
          </a:p>
        </p:txBody>
      </p:sp>
    </p:spTree>
    <p:extLst>
      <p:ext uri="{BB962C8B-B14F-4D97-AF65-F5344CB8AC3E}">
        <p14:creationId xmlns:p14="http://schemas.microsoft.com/office/powerpoint/2010/main" val="583906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211AE-3466-D176-ACE1-B14A926268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895BCA-E2A6-0C53-B784-BFCDD5F2E6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9A9893-420F-701E-5F09-FCD3B21424AF}"/>
              </a:ext>
            </a:extLst>
          </p:cNvPr>
          <p:cNvSpPr>
            <a:spLocks noGrp="1"/>
          </p:cNvSpPr>
          <p:nvPr>
            <p:ph type="dt" sz="half" idx="10"/>
          </p:nvPr>
        </p:nvSpPr>
        <p:spPr/>
        <p:txBody>
          <a:bodyPr/>
          <a:lstStyle/>
          <a:p>
            <a:fld id="{B0F46704-FB7C-48D5-880F-3E7BAEE8672A}" type="datetimeFigureOut">
              <a:rPr lang="en-US" smtClean="0"/>
              <a:t>4/27/2023</a:t>
            </a:fld>
            <a:endParaRPr lang="en-US"/>
          </a:p>
        </p:txBody>
      </p:sp>
      <p:sp>
        <p:nvSpPr>
          <p:cNvPr id="5" name="Footer Placeholder 4">
            <a:extLst>
              <a:ext uri="{FF2B5EF4-FFF2-40B4-BE49-F238E27FC236}">
                <a16:creationId xmlns:a16="http://schemas.microsoft.com/office/drawing/2014/main" id="{2EE77CE3-5EA9-2FAA-1AC5-798EF0FC02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1D50BD-8BAC-46B8-58D4-98F8FB0E019D}"/>
              </a:ext>
            </a:extLst>
          </p:cNvPr>
          <p:cNvSpPr>
            <a:spLocks noGrp="1"/>
          </p:cNvSpPr>
          <p:nvPr>
            <p:ph type="sldNum" sz="quarter" idx="12"/>
          </p:nvPr>
        </p:nvSpPr>
        <p:spPr/>
        <p:txBody>
          <a:bodyPr/>
          <a:lstStyle/>
          <a:p>
            <a:fld id="{3EFEB631-ED11-4B60-8F88-DE37AB98BD50}" type="slidenum">
              <a:rPr lang="en-US" smtClean="0"/>
              <a:t>‹#›</a:t>
            </a:fld>
            <a:endParaRPr lang="en-US"/>
          </a:p>
        </p:txBody>
      </p:sp>
    </p:spTree>
    <p:extLst>
      <p:ext uri="{BB962C8B-B14F-4D97-AF65-F5344CB8AC3E}">
        <p14:creationId xmlns:p14="http://schemas.microsoft.com/office/powerpoint/2010/main" val="3793824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439F8-6680-4E26-302E-70D79673E0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96820-5BA3-9162-51C4-4E2FD741C5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168224-7B99-DB0C-1A29-B4E9B05FED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21D20A-19DD-8E66-BF8B-0106C88881B1}"/>
              </a:ext>
            </a:extLst>
          </p:cNvPr>
          <p:cNvSpPr>
            <a:spLocks noGrp="1"/>
          </p:cNvSpPr>
          <p:nvPr>
            <p:ph type="dt" sz="half" idx="10"/>
          </p:nvPr>
        </p:nvSpPr>
        <p:spPr/>
        <p:txBody>
          <a:bodyPr/>
          <a:lstStyle/>
          <a:p>
            <a:fld id="{B0F46704-FB7C-48D5-880F-3E7BAEE8672A}" type="datetimeFigureOut">
              <a:rPr lang="en-US" smtClean="0"/>
              <a:t>4/27/2023</a:t>
            </a:fld>
            <a:endParaRPr lang="en-US"/>
          </a:p>
        </p:txBody>
      </p:sp>
      <p:sp>
        <p:nvSpPr>
          <p:cNvPr id="6" name="Footer Placeholder 5">
            <a:extLst>
              <a:ext uri="{FF2B5EF4-FFF2-40B4-BE49-F238E27FC236}">
                <a16:creationId xmlns:a16="http://schemas.microsoft.com/office/drawing/2014/main" id="{CBB73620-2D50-131E-91BC-C50E81B175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D51B72-D8D9-3A4E-DF77-8DCD77DAB505}"/>
              </a:ext>
            </a:extLst>
          </p:cNvPr>
          <p:cNvSpPr>
            <a:spLocks noGrp="1"/>
          </p:cNvSpPr>
          <p:nvPr>
            <p:ph type="sldNum" sz="quarter" idx="12"/>
          </p:nvPr>
        </p:nvSpPr>
        <p:spPr/>
        <p:txBody>
          <a:bodyPr/>
          <a:lstStyle/>
          <a:p>
            <a:fld id="{3EFEB631-ED11-4B60-8F88-DE37AB98BD50}" type="slidenum">
              <a:rPr lang="en-US" smtClean="0"/>
              <a:t>‹#›</a:t>
            </a:fld>
            <a:endParaRPr lang="en-US"/>
          </a:p>
        </p:txBody>
      </p:sp>
    </p:spTree>
    <p:extLst>
      <p:ext uri="{BB962C8B-B14F-4D97-AF65-F5344CB8AC3E}">
        <p14:creationId xmlns:p14="http://schemas.microsoft.com/office/powerpoint/2010/main" val="6856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2EDB5-4838-00AB-866B-03F110EA91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FACC64-5880-8E61-F709-1A5FE622A3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E6DA15-7CAF-6184-28E4-4F750F0851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DAC5F5-4BAB-A439-DCEB-7573403695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6D01C3-FB05-1367-FC88-A23641EED8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0DE27A-0A34-1BE5-C9D7-E41329DF82A4}"/>
              </a:ext>
            </a:extLst>
          </p:cNvPr>
          <p:cNvSpPr>
            <a:spLocks noGrp="1"/>
          </p:cNvSpPr>
          <p:nvPr>
            <p:ph type="dt" sz="half" idx="10"/>
          </p:nvPr>
        </p:nvSpPr>
        <p:spPr/>
        <p:txBody>
          <a:bodyPr/>
          <a:lstStyle/>
          <a:p>
            <a:fld id="{B0F46704-FB7C-48D5-880F-3E7BAEE8672A}" type="datetimeFigureOut">
              <a:rPr lang="en-US" smtClean="0"/>
              <a:t>4/27/2023</a:t>
            </a:fld>
            <a:endParaRPr lang="en-US"/>
          </a:p>
        </p:txBody>
      </p:sp>
      <p:sp>
        <p:nvSpPr>
          <p:cNvPr id="8" name="Footer Placeholder 7">
            <a:extLst>
              <a:ext uri="{FF2B5EF4-FFF2-40B4-BE49-F238E27FC236}">
                <a16:creationId xmlns:a16="http://schemas.microsoft.com/office/drawing/2014/main" id="{90176300-F9A8-7B72-B979-2AD025BECB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11E237-9F81-FB4F-B0B5-F61E9791D15F}"/>
              </a:ext>
            </a:extLst>
          </p:cNvPr>
          <p:cNvSpPr>
            <a:spLocks noGrp="1"/>
          </p:cNvSpPr>
          <p:nvPr>
            <p:ph type="sldNum" sz="quarter" idx="12"/>
          </p:nvPr>
        </p:nvSpPr>
        <p:spPr/>
        <p:txBody>
          <a:bodyPr/>
          <a:lstStyle/>
          <a:p>
            <a:fld id="{3EFEB631-ED11-4B60-8F88-DE37AB98BD50}" type="slidenum">
              <a:rPr lang="en-US" smtClean="0"/>
              <a:t>‹#›</a:t>
            </a:fld>
            <a:endParaRPr lang="en-US"/>
          </a:p>
        </p:txBody>
      </p:sp>
    </p:spTree>
    <p:extLst>
      <p:ext uri="{BB962C8B-B14F-4D97-AF65-F5344CB8AC3E}">
        <p14:creationId xmlns:p14="http://schemas.microsoft.com/office/powerpoint/2010/main" val="3638867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D11CD-D32D-B33E-7591-4D85633113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AA4B66-C319-49DB-8159-44E3688D0244}"/>
              </a:ext>
            </a:extLst>
          </p:cNvPr>
          <p:cNvSpPr>
            <a:spLocks noGrp="1"/>
          </p:cNvSpPr>
          <p:nvPr>
            <p:ph type="dt" sz="half" idx="10"/>
          </p:nvPr>
        </p:nvSpPr>
        <p:spPr/>
        <p:txBody>
          <a:bodyPr/>
          <a:lstStyle/>
          <a:p>
            <a:fld id="{B0F46704-FB7C-48D5-880F-3E7BAEE8672A}" type="datetimeFigureOut">
              <a:rPr lang="en-US" smtClean="0"/>
              <a:t>4/27/2023</a:t>
            </a:fld>
            <a:endParaRPr lang="en-US"/>
          </a:p>
        </p:txBody>
      </p:sp>
      <p:sp>
        <p:nvSpPr>
          <p:cNvPr id="4" name="Footer Placeholder 3">
            <a:extLst>
              <a:ext uri="{FF2B5EF4-FFF2-40B4-BE49-F238E27FC236}">
                <a16:creationId xmlns:a16="http://schemas.microsoft.com/office/drawing/2014/main" id="{3363BA71-3B2B-25A6-B835-05B4A8101B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4E2223-4262-2809-8EDA-02ACDFF9F902}"/>
              </a:ext>
            </a:extLst>
          </p:cNvPr>
          <p:cNvSpPr>
            <a:spLocks noGrp="1"/>
          </p:cNvSpPr>
          <p:nvPr>
            <p:ph type="sldNum" sz="quarter" idx="12"/>
          </p:nvPr>
        </p:nvSpPr>
        <p:spPr/>
        <p:txBody>
          <a:bodyPr/>
          <a:lstStyle/>
          <a:p>
            <a:fld id="{3EFEB631-ED11-4B60-8F88-DE37AB98BD50}" type="slidenum">
              <a:rPr lang="en-US" smtClean="0"/>
              <a:t>‹#›</a:t>
            </a:fld>
            <a:endParaRPr lang="en-US"/>
          </a:p>
        </p:txBody>
      </p:sp>
    </p:spTree>
    <p:extLst>
      <p:ext uri="{BB962C8B-B14F-4D97-AF65-F5344CB8AC3E}">
        <p14:creationId xmlns:p14="http://schemas.microsoft.com/office/powerpoint/2010/main" val="2159254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30E1FA-ADA7-6B37-3E14-82041DDFFCDA}"/>
              </a:ext>
            </a:extLst>
          </p:cNvPr>
          <p:cNvSpPr>
            <a:spLocks noGrp="1"/>
          </p:cNvSpPr>
          <p:nvPr>
            <p:ph type="dt" sz="half" idx="10"/>
          </p:nvPr>
        </p:nvSpPr>
        <p:spPr/>
        <p:txBody>
          <a:bodyPr/>
          <a:lstStyle/>
          <a:p>
            <a:fld id="{B0F46704-FB7C-48D5-880F-3E7BAEE8672A}" type="datetimeFigureOut">
              <a:rPr lang="en-US" smtClean="0"/>
              <a:t>4/27/2023</a:t>
            </a:fld>
            <a:endParaRPr lang="en-US"/>
          </a:p>
        </p:txBody>
      </p:sp>
      <p:sp>
        <p:nvSpPr>
          <p:cNvPr id="3" name="Footer Placeholder 2">
            <a:extLst>
              <a:ext uri="{FF2B5EF4-FFF2-40B4-BE49-F238E27FC236}">
                <a16:creationId xmlns:a16="http://schemas.microsoft.com/office/drawing/2014/main" id="{4B835EB1-217E-0083-D3FF-18C26F68D9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D4B5D0-C011-371E-59F0-57D8C154507E}"/>
              </a:ext>
            </a:extLst>
          </p:cNvPr>
          <p:cNvSpPr>
            <a:spLocks noGrp="1"/>
          </p:cNvSpPr>
          <p:nvPr>
            <p:ph type="sldNum" sz="quarter" idx="12"/>
          </p:nvPr>
        </p:nvSpPr>
        <p:spPr/>
        <p:txBody>
          <a:bodyPr/>
          <a:lstStyle/>
          <a:p>
            <a:fld id="{3EFEB631-ED11-4B60-8F88-DE37AB98BD50}" type="slidenum">
              <a:rPr lang="en-US" smtClean="0"/>
              <a:t>‹#›</a:t>
            </a:fld>
            <a:endParaRPr lang="en-US"/>
          </a:p>
        </p:txBody>
      </p:sp>
    </p:spTree>
    <p:extLst>
      <p:ext uri="{BB962C8B-B14F-4D97-AF65-F5344CB8AC3E}">
        <p14:creationId xmlns:p14="http://schemas.microsoft.com/office/powerpoint/2010/main" val="1075568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E0633-9BF7-7362-66AB-1B59153427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C8049F-8060-8602-7ACE-E6629CE514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B2DC70-C0B7-B651-E828-4730D8A136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F98597-DE82-5D31-9902-486E39893D36}"/>
              </a:ext>
            </a:extLst>
          </p:cNvPr>
          <p:cNvSpPr>
            <a:spLocks noGrp="1"/>
          </p:cNvSpPr>
          <p:nvPr>
            <p:ph type="dt" sz="half" idx="10"/>
          </p:nvPr>
        </p:nvSpPr>
        <p:spPr/>
        <p:txBody>
          <a:bodyPr/>
          <a:lstStyle/>
          <a:p>
            <a:fld id="{B0F46704-FB7C-48D5-880F-3E7BAEE8672A}" type="datetimeFigureOut">
              <a:rPr lang="en-US" smtClean="0"/>
              <a:t>4/27/2023</a:t>
            </a:fld>
            <a:endParaRPr lang="en-US"/>
          </a:p>
        </p:txBody>
      </p:sp>
      <p:sp>
        <p:nvSpPr>
          <p:cNvPr id="6" name="Footer Placeholder 5">
            <a:extLst>
              <a:ext uri="{FF2B5EF4-FFF2-40B4-BE49-F238E27FC236}">
                <a16:creationId xmlns:a16="http://schemas.microsoft.com/office/drawing/2014/main" id="{F7959EEC-BFA7-8AD7-6FDA-A0D87E615A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9CB867-6B60-1707-CEEC-3260F91B72AA}"/>
              </a:ext>
            </a:extLst>
          </p:cNvPr>
          <p:cNvSpPr>
            <a:spLocks noGrp="1"/>
          </p:cNvSpPr>
          <p:nvPr>
            <p:ph type="sldNum" sz="quarter" idx="12"/>
          </p:nvPr>
        </p:nvSpPr>
        <p:spPr/>
        <p:txBody>
          <a:bodyPr/>
          <a:lstStyle/>
          <a:p>
            <a:fld id="{3EFEB631-ED11-4B60-8F88-DE37AB98BD50}" type="slidenum">
              <a:rPr lang="en-US" smtClean="0"/>
              <a:t>‹#›</a:t>
            </a:fld>
            <a:endParaRPr lang="en-US"/>
          </a:p>
        </p:txBody>
      </p:sp>
    </p:spTree>
    <p:extLst>
      <p:ext uri="{BB962C8B-B14F-4D97-AF65-F5344CB8AC3E}">
        <p14:creationId xmlns:p14="http://schemas.microsoft.com/office/powerpoint/2010/main" val="1176064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584BA-A6D6-9960-18F6-1DD35FF7F3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628F29-975F-DBCE-A505-71D1957183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10997E-96D8-EF07-A37C-9F17998D16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5F16A1-34A4-4022-7342-5C280362A387}"/>
              </a:ext>
            </a:extLst>
          </p:cNvPr>
          <p:cNvSpPr>
            <a:spLocks noGrp="1"/>
          </p:cNvSpPr>
          <p:nvPr>
            <p:ph type="dt" sz="half" idx="10"/>
          </p:nvPr>
        </p:nvSpPr>
        <p:spPr/>
        <p:txBody>
          <a:bodyPr/>
          <a:lstStyle/>
          <a:p>
            <a:fld id="{B0F46704-FB7C-48D5-880F-3E7BAEE8672A}" type="datetimeFigureOut">
              <a:rPr lang="en-US" smtClean="0"/>
              <a:t>4/27/2023</a:t>
            </a:fld>
            <a:endParaRPr lang="en-US"/>
          </a:p>
        </p:txBody>
      </p:sp>
      <p:sp>
        <p:nvSpPr>
          <p:cNvPr id="6" name="Footer Placeholder 5">
            <a:extLst>
              <a:ext uri="{FF2B5EF4-FFF2-40B4-BE49-F238E27FC236}">
                <a16:creationId xmlns:a16="http://schemas.microsoft.com/office/drawing/2014/main" id="{63AAFA77-93EF-C9C3-0E8D-93F7C13AF1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61CA8D-AA62-4AF4-8E36-8E4EE8FB5B2A}"/>
              </a:ext>
            </a:extLst>
          </p:cNvPr>
          <p:cNvSpPr>
            <a:spLocks noGrp="1"/>
          </p:cNvSpPr>
          <p:nvPr>
            <p:ph type="sldNum" sz="quarter" idx="12"/>
          </p:nvPr>
        </p:nvSpPr>
        <p:spPr/>
        <p:txBody>
          <a:bodyPr/>
          <a:lstStyle/>
          <a:p>
            <a:fld id="{3EFEB631-ED11-4B60-8F88-DE37AB98BD50}" type="slidenum">
              <a:rPr lang="en-US" smtClean="0"/>
              <a:t>‹#›</a:t>
            </a:fld>
            <a:endParaRPr lang="en-US"/>
          </a:p>
        </p:txBody>
      </p:sp>
    </p:spTree>
    <p:extLst>
      <p:ext uri="{BB962C8B-B14F-4D97-AF65-F5344CB8AC3E}">
        <p14:creationId xmlns:p14="http://schemas.microsoft.com/office/powerpoint/2010/main" val="3996092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B96A98-8C35-5F8B-9611-C9D93F4BEA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AFE902-168E-1D17-61D4-72D5C287C8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0AE97A-6CFF-AE8E-A13C-193EDD9F85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46704-FB7C-48D5-880F-3E7BAEE8672A}" type="datetimeFigureOut">
              <a:rPr lang="en-US" smtClean="0"/>
              <a:t>4/27/2023</a:t>
            </a:fld>
            <a:endParaRPr lang="en-US"/>
          </a:p>
        </p:txBody>
      </p:sp>
      <p:sp>
        <p:nvSpPr>
          <p:cNvPr id="5" name="Footer Placeholder 4">
            <a:extLst>
              <a:ext uri="{FF2B5EF4-FFF2-40B4-BE49-F238E27FC236}">
                <a16:creationId xmlns:a16="http://schemas.microsoft.com/office/drawing/2014/main" id="{09A32173-2B4C-24FE-F3A2-7D063A1A31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23E2BA-05F6-6D2D-B0AB-93390B9274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FEB631-ED11-4B60-8F88-DE37AB98BD50}" type="slidenum">
              <a:rPr lang="en-US" smtClean="0"/>
              <a:t>‹#›</a:t>
            </a:fld>
            <a:endParaRPr lang="en-US"/>
          </a:p>
        </p:txBody>
      </p:sp>
    </p:spTree>
    <p:extLst>
      <p:ext uri="{BB962C8B-B14F-4D97-AF65-F5344CB8AC3E}">
        <p14:creationId xmlns:p14="http://schemas.microsoft.com/office/powerpoint/2010/main" val="1560019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hyperlink" Target="mailto:mihai.niculita@uaic.ro" TargetMode="External"/><Relationship Id="rId4" Type="http://schemas.openxmlformats.org/officeDocument/2006/relationships/hyperlink" Target="mailto:nicusor.necula@uaic.ro"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200.png"/><Relationship Id="rId4" Type="http://schemas.openxmlformats.org/officeDocument/2006/relationships/image" Target="../media/image190.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tif"/><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1EE63F-6343-95CA-CAD0-95574E4CE3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90" y="67681"/>
            <a:ext cx="1212540" cy="1291256"/>
          </a:xfrm>
          <a:prstGeom prst="rect">
            <a:avLst/>
          </a:prstGeom>
        </p:spPr>
      </p:pic>
      <p:pic>
        <p:nvPicPr>
          <p:cNvPr id="5" name="Picture 4" descr="1200px-Stema_UAIC.svg.png">
            <a:extLst>
              <a:ext uri="{FF2B5EF4-FFF2-40B4-BE49-F238E27FC236}">
                <a16:creationId xmlns:a16="http://schemas.microsoft.com/office/drawing/2014/main" id="{E5BD86C8-86E5-45B8-AA0F-A6D99C37C98E}"/>
              </a:ext>
            </a:extLst>
          </p:cNvPr>
          <p:cNvPicPr>
            <a:picLocks noChangeAspect="1"/>
          </p:cNvPicPr>
          <p:nvPr/>
        </p:nvPicPr>
        <p:blipFill>
          <a:blip r:embed="rId3" cstate="print"/>
          <a:stretch>
            <a:fillRect/>
          </a:stretch>
        </p:blipFill>
        <p:spPr>
          <a:xfrm flipH="1">
            <a:off x="10991561" y="150685"/>
            <a:ext cx="1083710" cy="1125248"/>
          </a:xfrm>
          <a:prstGeom prst="rect">
            <a:avLst/>
          </a:prstGeom>
        </p:spPr>
      </p:pic>
      <p:sp>
        <p:nvSpPr>
          <p:cNvPr id="7" name="TextBox 6">
            <a:extLst>
              <a:ext uri="{FF2B5EF4-FFF2-40B4-BE49-F238E27FC236}">
                <a16:creationId xmlns:a16="http://schemas.microsoft.com/office/drawing/2014/main" id="{34F16EE2-1E3A-FC86-504F-DB079FF3751E}"/>
              </a:ext>
            </a:extLst>
          </p:cNvPr>
          <p:cNvSpPr txBox="1"/>
          <p:nvPr/>
        </p:nvSpPr>
        <p:spPr>
          <a:xfrm>
            <a:off x="606764" y="2473386"/>
            <a:ext cx="10966104" cy="1323439"/>
          </a:xfrm>
          <a:prstGeom prst="rect">
            <a:avLst/>
          </a:prstGeom>
          <a:noFill/>
        </p:spPr>
        <p:txBody>
          <a:bodyPr wrap="square" rtlCol="0">
            <a:spAutoFit/>
          </a:bodyPr>
          <a:lstStyle/>
          <a:p>
            <a:pPr algn="ctr"/>
            <a:r>
              <a:rPr lang="en-US" sz="4000" b="1" dirty="0">
                <a:latin typeface="Times New Roman" panose="02020603050405020304" pitchFamily="18" charset="0"/>
                <a:ea typeface="Cambria" panose="02040503050406030204" pitchFamily="18" charset="0"/>
                <a:cs typeface="Times New Roman" panose="02020603050405020304" pitchFamily="18" charset="0"/>
              </a:rPr>
              <a:t>EGMS data for </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desirable</a:t>
            </a:r>
            <a:r>
              <a:rPr lang="en-US" sz="4000" b="1" dirty="0">
                <a:latin typeface="Times New Roman" panose="02020603050405020304" pitchFamily="18" charset="0"/>
                <a:ea typeface="Cambria" panose="02040503050406030204" pitchFamily="18" charset="0"/>
                <a:cs typeface="Times New Roman" panose="02020603050405020304" pitchFamily="18" charset="0"/>
              </a:rPr>
              <a:t> national-scale landslides zonation</a:t>
            </a:r>
          </a:p>
        </p:txBody>
      </p:sp>
      <p:sp>
        <p:nvSpPr>
          <p:cNvPr id="8" name="TextBox 7">
            <a:extLst>
              <a:ext uri="{FF2B5EF4-FFF2-40B4-BE49-F238E27FC236}">
                <a16:creationId xmlns:a16="http://schemas.microsoft.com/office/drawing/2014/main" id="{5B0E0A7F-89E2-202F-A032-56056F5944FC}"/>
              </a:ext>
            </a:extLst>
          </p:cNvPr>
          <p:cNvSpPr txBox="1"/>
          <p:nvPr/>
        </p:nvSpPr>
        <p:spPr>
          <a:xfrm>
            <a:off x="2982407" y="4486760"/>
            <a:ext cx="6214820" cy="369332"/>
          </a:xfrm>
          <a:prstGeom prst="rect">
            <a:avLst/>
          </a:prstGeom>
          <a:noFill/>
        </p:spPr>
        <p:txBody>
          <a:bodyPr wrap="square" rtlCol="0">
            <a:spAutoFit/>
          </a:bodyPr>
          <a:lstStyle/>
          <a:p>
            <a:pPr algn="ctr"/>
            <a:r>
              <a:rPr lang="en-US" i="1" u="sng" dirty="0">
                <a:latin typeface="Times New Roman" panose="02020603050405020304" pitchFamily="18" charset="0"/>
                <a:cs typeface="Times New Roman" panose="02020603050405020304" pitchFamily="18" charset="0"/>
              </a:rPr>
              <a:t>Nic</a:t>
            </a:r>
            <a:r>
              <a:rPr lang="ro-RO" i="1" u="sng" dirty="0">
                <a:latin typeface="Times New Roman" panose="02020603050405020304" pitchFamily="18" charset="0"/>
                <a:cs typeface="Times New Roman" panose="02020603050405020304" pitchFamily="18" charset="0"/>
              </a:rPr>
              <a:t>uș</a:t>
            </a:r>
            <a:r>
              <a:rPr lang="en-US" i="1" u="sng" dirty="0">
                <a:latin typeface="Times New Roman" panose="02020603050405020304" pitchFamily="18" charset="0"/>
                <a:cs typeface="Times New Roman" panose="02020603050405020304" pitchFamily="18" charset="0"/>
              </a:rPr>
              <a:t>or </a:t>
            </a:r>
            <a:r>
              <a:rPr lang="en-US" i="1" u="sng" dirty="0" err="1">
                <a:latin typeface="Times New Roman" panose="02020603050405020304" pitchFamily="18" charset="0"/>
                <a:cs typeface="Times New Roman" panose="02020603050405020304" pitchFamily="18" charset="0"/>
              </a:rPr>
              <a:t>Necula</a:t>
            </a:r>
            <a:r>
              <a:rPr lang="ro-RO" baseline="30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Mihai </a:t>
            </a:r>
            <a:r>
              <a:rPr lang="en-US" dirty="0" err="1">
                <a:latin typeface="Times New Roman" panose="02020603050405020304" pitchFamily="18" charset="0"/>
                <a:cs typeface="Times New Roman" panose="02020603050405020304" pitchFamily="18" charset="0"/>
              </a:rPr>
              <a:t>Niculi</a:t>
            </a:r>
            <a:r>
              <a:rPr lang="ro-RO" dirty="0">
                <a:latin typeface="Times New Roman" panose="02020603050405020304" pitchFamily="18" charset="0"/>
                <a:cs typeface="Times New Roman" panose="02020603050405020304" pitchFamily="18" charset="0"/>
              </a:rPr>
              <a:t>ță</a:t>
            </a:r>
            <a:r>
              <a:rPr lang="ro-RO" baseline="30000" dirty="0">
                <a:latin typeface="Times New Roman" panose="02020603050405020304" pitchFamily="18" charset="0"/>
                <a:cs typeface="Times New Roman" panose="02020603050405020304" pitchFamily="18" charset="0"/>
              </a:rPr>
              <a:t>2</a:t>
            </a:r>
            <a:endParaRPr lang="en-US" baseline="30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4F35952-3A4F-4E3A-531B-1A23789B055D}"/>
              </a:ext>
            </a:extLst>
          </p:cNvPr>
          <p:cNvSpPr txBox="1"/>
          <p:nvPr/>
        </p:nvSpPr>
        <p:spPr>
          <a:xfrm>
            <a:off x="2399146" y="4872876"/>
            <a:ext cx="7381342" cy="307777"/>
          </a:xfrm>
          <a:prstGeom prst="rect">
            <a:avLst/>
          </a:prstGeom>
          <a:noFill/>
        </p:spPr>
        <p:txBody>
          <a:bodyPr wrap="square" rtlCol="0">
            <a:spAutoFit/>
          </a:bodyPr>
          <a:lstStyle/>
          <a:p>
            <a:pPr algn="ctr"/>
            <a:r>
              <a:rPr lang="ro-RO" sz="1400" dirty="0">
                <a:latin typeface="Times New Roman" panose="02020603050405020304" pitchFamily="18" charset="0"/>
                <a:cs typeface="Times New Roman" panose="02020603050405020304" pitchFamily="18" charset="0"/>
                <a:hlinkClick r:id="rId4"/>
              </a:rPr>
              <a:t>nicusor.necula@uaic.ro</a:t>
            </a:r>
            <a:r>
              <a:rPr lang="ro-RO" sz="1400" dirty="0">
                <a:latin typeface="Times New Roman" panose="02020603050405020304" pitchFamily="18" charset="0"/>
                <a:cs typeface="Times New Roman" panose="02020603050405020304" pitchFamily="18" charset="0"/>
              </a:rPr>
              <a:t> </a:t>
            </a:r>
            <a:r>
              <a:rPr lang="ro-RO" sz="1400" dirty="0">
                <a:latin typeface="Times New Roman" panose="02020603050405020304" pitchFamily="18" charset="0"/>
                <a:cs typeface="Times New Roman" panose="02020603050405020304" pitchFamily="18" charset="0"/>
                <a:hlinkClick r:id="rId5"/>
              </a:rPr>
              <a:t>mihai.niculita@uaic.ro</a:t>
            </a:r>
            <a:endParaRPr lang="en-US" sz="1400" baseline="30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B27A8A1-F250-36F6-58EE-3CF8459DD46B}"/>
              </a:ext>
            </a:extLst>
          </p:cNvPr>
          <p:cNvSpPr txBox="1"/>
          <p:nvPr/>
        </p:nvSpPr>
        <p:spPr>
          <a:xfrm>
            <a:off x="2900532" y="5237085"/>
            <a:ext cx="6378569" cy="738664"/>
          </a:xfrm>
          <a:prstGeom prst="rect">
            <a:avLst/>
          </a:prstGeom>
          <a:noFill/>
        </p:spPr>
        <p:txBody>
          <a:bodyPr wrap="square" rtlCol="0">
            <a:spAutoFit/>
          </a:bodyPr>
          <a:lstStyle/>
          <a:p>
            <a:pPr algn="ctr"/>
            <a:r>
              <a:rPr lang="ro-RO" sz="1400" baseline="30000" dirty="0">
                <a:latin typeface="Times New Roman" panose="02020603050405020304" pitchFamily="18" charset="0"/>
                <a:cs typeface="Times New Roman" panose="02020603050405020304" pitchFamily="18" charset="0"/>
              </a:rPr>
              <a:t>1</a:t>
            </a:r>
            <a:r>
              <a:rPr lang="en-US" sz="1400" dirty="0">
                <a:latin typeface="Times New Roman" panose="02020603050405020304" pitchFamily="18" charset="0"/>
                <a:cs typeface="Times New Roman" panose="02020603050405020304" pitchFamily="18" charset="0"/>
              </a:rPr>
              <a:t> </a:t>
            </a:r>
            <a:r>
              <a:rPr lang="ro-RO" sz="1400" dirty="0">
                <a:latin typeface="Times New Roman" panose="02020603050405020304" pitchFamily="18" charset="0"/>
                <a:cs typeface="Times New Roman" panose="02020603050405020304" pitchFamily="18" charset="0"/>
              </a:rPr>
              <a:t>Tulnici Research Station, Alexandru Ioan Cuza University of Iasi</a:t>
            </a:r>
          </a:p>
          <a:p>
            <a:pPr algn="ctr"/>
            <a:r>
              <a:rPr lang="ro-RO" sz="1400" baseline="30000" dirty="0">
                <a:latin typeface="Times New Roman" panose="02020603050405020304" pitchFamily="18" charset="0"/>
                <a:cs typeface="Times New Roman" panose="02020603050405020304" pitchFamily="18" charset="0"/>
              </a:rPr>
              <a:t>2</a:t>
            </a:r>
            <a:r>
              <a:rPr lang="ro-RO" sz="1400" dirty="0">
                <a:latin typeface="Times New Roman" panose="02020603050405020304" pitchFamily="18" charset="0"/>
                <a:cs typeface="Times New Roman" panose="02020603050405020304" pitchFamily="18" charset="0"/>
              </a:rPr>
              <a:t> Department of Geography, Faculty of Geography and Geology, Alexandru Ioan Cuza University of Iasi</a:t>
            </a:r>
          </a:p>
        </p:txBody>
      </p:sp>
      <p:pic>
        <p:nvPicPr>
          <p:cNvPr id="12" name="Picture 11">
            <a:extLst>
              <a:ext uri="{FF2B5EF4-FFF2-40B4-BE49-F238E27FC236}">
                <a16:creationId xmlns:a16="http://schemas.microsoft.com/office/drawing/2014/main" id="{283B7C05-860A-FEAB-E816-A7042E728B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9503" y="0"/>
            <a:ext cx="3834384" cy="1200912"/>
          </a:xfrm>
          <a:prstGeom prst="rect">
            <a:avLst/>
          </a:prstGeom>
        </p:spPr>
      </p:pic>
      <p:pic>
        <p:nvPicPr>
          <p:cNvPr id="14" name="Picture 13">
            <a:extLst>
              <a:ext uri="{FF2B5EF4-FFF2-40B4-BE49-F238E27FC236}">
                <a16:creationId xmlns:a16="http://schemas.microsoft.com/office/drawing/2014/main" id="{6D505E9E-4173-F9E2-601B-8F72D6BFA1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9503" y="1039368"/>
            <a:ext cx="3870960" cy="323088"/>
          </a:xfrm>
          <a:prstGeom prst="rect">
            <a:avLst/>
          </a:prstGeom>
        </p:spPr>
      </p:pic>
    </p:spTree>
    <p:extLst>
      <p:ext uri="{BB962C8B-B14F-4D97-AF65-F5344CB8AC3E}">
        <p14:creationId xmlns:p14="http://schemas.microsoft.com/office/powerpoint/2010/main" val="1920101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F9A37-621D-FAC4-DBEA-AAB1F7D2836E}"/>
              </a:ext>
            </a:extLst>
          </p:cNvPr>
          <p:cNvSpPr>
            <a:spLocks noGrp="1"/>
          </p:cNvSpPr>
          <p:nvPr>
            <p:ph type="title"/>
          </p:nvPr>
        </p:nvSpPr>
        <p:spPr>
          <a:xfrm>
            <a:off x="142746" y="-311351"/>
            <a:ext cx="12192000" cy="1325563"/>
          </a:xfrm>
        </p:spPr>
        <p:txBody>
          <a:bodyPr>
            <a:normAutofit/>
          </a:bodyPr>
          <a:lstStyle/>
          <a:p>
            <a:r>
              <a:rPr lang="ro-RO" sz="3600" dirty="0"/>
              <a:t>ORTHO (</a:t>
            </a:r>
            <a:r>
              <a:rPr lang="ro-RO" sz="3600" dirty="0" err="1"/>
              <a:t>Level</a:t>
            </a:r>
            <a:r>
              <a:rPr lang="ro-RO" sz="3600" dirty="0"/>
              <a:t> 3) 100 m </a:t>
            </a:r>
            <a:r>
              <a:rPr lang="ro-RO" sz="3600" dirty="0" err="1"/>
              <a:t>resampled</a:t>
            </a:r>
            <a:r>
              <a:rPr lang="ro-RO" sz="3600" dirty="0"/>
              <a:t> EW </a:t>
            </a:r>
            <a:r>
              <a:rPr lang="ro-RO" sz="3600" dirty="0" err="1"/>
              <a:t>and</a:t>
            </a:r>
            <a:r>
              <a:rPr lang="ro-RO" sz="3600" dirty="0"/>
              <a:t> Vertical </a:t>
            </a:r>
            <a:r>
              <a:rPr lang="ro-RO" sz="3600" dirty="0" err="1"/>
              <a:t>components</a:t>
            </a:r>
            <a:endParaRPr lang="en-US" sz="3600" dirty="0"/>
          </a:p>
        </p:txBody>
      </p:sp>
      <p:pic>
        <p:nvPicPr>
          <p:cNvPr id="7" name="Picture 6">
            <a:extLst>
              <a:ext uri="{FF2B5EF4-FFF2-40B4-BE49-F238E27FC236}">
                <a16:creationId xmlns:a16="http://schemas.microsoft.com/office/drawing/2014/main" id="{C73C3FAA-BCB4-C2F7-5732-902B17852C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4850"/>
            <a:ext cx="12192000" cy="6153150"/>
          </a:xfrm>
          <a:prstGeom prst="rect">
            <a:avLst/>
          </a:prstGeom>
        </p:spPr>
      </p:pic>
    </p:spTree>
    <p:extLst>
      <p:ext uri="{BB962C8B-B14F-4D97-AF65-F5344CB8AC3E}">
        <p14:creationId xmlns:p14="http://schemas.microsoft.com/office/powerpoint/2010/main" val="2974175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B2F9A37-621D-FAC4-DBEA-AAB1F7D2836E}"/>
              </a:ext>
            </a:extLst>
          </p:cNvPr>
          <p:cNvSpPr txBox="1">
            <a:spLocks/>
          </p:cNvSpPr>
          <p:nvPr/>
        </p:nvSpPr>
        <p:spPr>
          <a:xfrm>
            <a:off x="0" y="-20162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Fields of application of EGMS products</a:t>
            </a:r>
          </a:p>
        </p:txBody>
      </p:sp>
      <p:pic>
        <p:nvPicPr>
          <p:cNvPr id="2" name="Picture 1"/>
          <p:cNvPicPr>
            <a:picLocks noChangeAspect="1"/>
          </p:cNvPicPr>
          <p:nvPr/>
        </p:nvPicPr>
        <p:blipFill>
          <a:blip r:embed="rId2"/>
          <a:stretch>
            <a:fillRect/>
          </a:stretch>
        </p:blipFill>
        <p:spPr>
          <a:xfrm>
            <a:off x="755755" y="890648"/>
            <a:ext cx="2141609" cy="5730381"/>
          </a:xfrm>
          <a:prstGeom prst="rect">
            <a:avLst/>
          </a:prstGeom>
        </p:spPr>
      </p:pic>
      <p:pic>
        <p:nvPicPr>
          <p:cNvPr id="3" name="Picture 2"/>
          <p:cNvPicPr>
            <a:picLocks noChangeAspect="1"/>
          </p:cNvPicPr>
          <p:nvPr/>
        </p:nvPicPr>
        <p:blipFill>
          <a:blip r:embed="rId3"/>
          <a:stretch>
            <a:fillRect/>
          </a:stretch>
        </p:blipFill>
        <p:spPr>
          <a:xfrm>
            <a:off x="3653119" y="789707"/>
            <a:ext cx="2051270" cy="5730381"/>
          </a:xfrm>
          <a:prstGeom prst="rect">
            <a:avLst/>
          </a:prstGeom>
        </p:spPr>
      </p:pic>
      <p:pic>
        <p:nvPicPr>
          <p:cNvPr id="6" name="Picture 5"/>
          <p:cNvPicPr>
            <a:picLocks noChangeAspect="1"/>
          </p:cNvPicPr>
          <p:nvPr/>
        </p:nvPicPr>
        <p:blipFill>
          <a:blip r:embed="rId4"/>
          <a:stretch>
            <a:fillRect/>
          </a:stretch>
        </p:blipFill>
        <p:spPr>
          <a:xfrm>
            <a:off x="6460144" y="890648"/>
            <a:ext cx="2056676" cy="3063835"/>
          </a:xfrm>
          <a:prstGeom prst="rect">
            <a:avLst/>
          </a:prstGeom>
        </p:spPr>
      </p:pic>
      <p:pic>
        <p:nvPicPr>
          <p:cNvPr id="7" name="Picture 6"/>
          <p:cNvPicPr>
            <a:picLocks noChangeAspect="1"/>
          </p:cNvPicPr>
          <p:nvPr/>
        </p:nvPicPr>
        <p:blipFill>
          <a:blip r:embed="rId5"/>
          <a:stretch>
            <a:fillRect/>
          </a:stretch>
        </p:blipFill>
        <p:spPr>
          <a:xfrm>
            <a:off x="9272575" y="890648"/>
            <a:ext cx="2058324" cy="3545415"/>
          </a:xfrm>
          <a:prstGeom prst="rect">
            <a:avLst/>
          </a:prstGeom>
        </p:spPr>
      </p:pic>
      <p:graphicFrame>
        <p:nvGraphicFramePr>
          <p:cNvPr id="8" name="Table 7"/>
          <p:cNvGraphicFramePr>
            <a:graphicFrameLocks noGrp="1"/>
          </p:cNvGraphicFramePr>
          <p:nvPr/>
        </p:nvGraphicFramePr>
        <p:xfrm>
          <a:off x="6460144" y="4607625"/>
          <a:ext cx="2392878" cy="1463040"/>
        </p:xfrm>
        <a:graphic>
          <a:graphicData uri="http://schemas.openxmlformats.org/drawingml/2006/table">
            <a:tbl>
              <a:tblPr firstRow="1" bandRow="1">
                <a:tableStyleId>{5940675A-B579-460E-94D1-54222C63F5DA}</a:tableStyleId>
              </a:tblPr>
              <a:tblGrid>
                <a:gridCol w="1668484">
                  <a:extLst>
                    <a:ext uri="{9D8B030D-6E8A-4147-A177-3AD203B41FA5}">
                      <a16:colId xmlns:a16="http://schemas.microsoft.com/office/drawing/2014/main" val="3113259317"/>
                    </a:ext>
                  </a:extLst>
                </a:gridCol>
                <a:gridCol w="724394">
                  <a:extLst>
                    <a:ext uri="{9D8B030D-6E8A-4147-A177-3AD203B41FA5}">
                      <a16:colId xmlns:a16="http://schemas.microsoft.com/office/drawing/2014/main" val="2129556635"/>
                    </a:ext>
                  </a:extLst>
                </a:gridCol>
              </a:tblGrid>
              <a:tr h="266304">
                <a:tc>
                  <a:txBody>
                    <a:bodyPr/>
                    <a:lstStyle/>
                    <a:p>
                      <a:r>
                        <a:rPr lang="en-US" sz="1600" dirty="0"/>
                        <a:t>Suitable</a:t>
                      </a:r>
                    </a:p>
                  </a:txBody>
                  <a:tcPr/>
                </a:tc>
                <a:tc>
                  <a:txBody>
                    <a:bodyPr/>
                    <a:lstStyle/>
                    <a:p>
                      <a:endParaRPr lang="en-US" dirty="0"/>
                    </a:p>
                  </a:txBody>
                  <a:tcPr>
                    <a:solidFill>
                      <a:srgbClr val="92D050"/>
                    </a:solidFill>
                  </a:tcPr>
                </a:tc>
                <a:extLst>
                  <a:ext uri="{0D108BD9-81ED-4DB2-BD59-A6C34878D82A}">
                    <a16:rowId xmlns:a16="http://schemas.microsoft.com/office/drawing/2014/main" val="3313167997"/>
                  </a:ext>
                </a:extLst>
              </a:tr>
              <a:tr h="266304">
                <a:tc>
                  <a:txBody>
                    <a:bodyPr/>
                    <a:lstStyle/>
                    <a:p>
                      <a:r>
                        <a:rPr lang="en-US" sz="1600" dirty="0"/>
                        <a:t>Possible suitable</a:t>
                      </a:r>
                    </a:p>
                  </a:txBody>
                  <a:tcPr/>
                </a:tc>
                <a:tc>
                  <a:txBody>
                    <a:bodyPr/>
                    <a:lstStyle/>
                    <a:p>
                      <a:endParaRPr lang="en-US" dirty="0"/>
                    </a:p>
                  </a:txBody>
                  <a:tcPr>
                    <a:solidFill>
                      <a:srgbClr val="FFFF00"/>
                    </a:solidFill>
                  </a:tcPr>
                </a:tc>
                <a:extLst>
                  <a:ext uri="{0D108BD9-81ED-4DB2-BD59-A6C34878D82A}">
                    <a16:rowId xmlns:a16="http://schemas.microsoft.com/office/drawing/2014/main" val="3778751712"/>
                  </a:ext>
                </a:extLst>
              </a:tr>
              <a:tr h="266304">
                <a:tc>
                  <a:txBody>
                    <a:bodyPr/>
                    <a:lstStyle/>
                    <a:p>
                      <a:r>
                        <a:rPr lang="en-US" sz="1600" dirty="0"/>
                        <a:t>Partly suitable</a:t>
                      </a:r>
                    </a:p>
                  </a:txBody>
                  <a:tcPr/>
                </a:tc>
                <a:tc>
                  <a:txBody>
                    <a:bodyPr/>
                    <a:lstStyle/>
                    <a:p>
                      <a:endParaRPr lang="en-US" dirty="0"/>
                    </a:p>
                  </a:txBody>
                  <a:tcPr>
                    <a:solidFill>
                      <a:srgbClr val="FFC000"/>
                    </a:solidFill>
                  </a:tcPr>
                </a:tc>
                <a:extLst>
                  <a:ext uri="{0D108BD9-81ED-4DB2-BD59-A6C34878D82A}">
                    <a16:rowId xmlns:a16="http://schemas.microsoft.com/office/drawing/2014/main" val="1216156289"/>
                  </a:ext>
                </a:extLst>
              </a:tr>
              <a:tr h="266304">
                <a:tc>
                  <a:txBody>
                    <a:bodyPr/>
                    <a:lstStyle/>
                    <a:p>
                      <a:r>
                        <a:rPr lang="en-US" sz="1600" dirty="0"/>
                        <a:t>Not</a:t>
                      </a:r>
                      <a:r>
                        <a:rPr lang="en-US" sz="1600" baseline="0" dirty="0"/>
                        <a:t> suitable</a:t>
                      </a:r>
                      <a:endParaRPr lang="en-US" sz="1600" dirty="0"/>
                    </a:p>
                  </a:txBody>
                  <a:tcPr/>
                </a:tc>
                <a:tc>
                  <a:txBody>
                    <a:bodyPr/>
                    <a:lstStyle/>
                    <a:p>
                      <a:endParaRPr lang="en-US" dirty="0"/>
                    </a:p>
                  </a:txBody>
                  <a:tcPr>
                    <a:solidFill>
                      <a:srgbClr val="FF0000"/>
                    </a:solidFill>
                  </a:tcPr>
                </a:tc>
                <a:extLst>
                  <a:ext uri="{0D108BD9-81ED-4DB2-BD59-A6C34878D82A}">
                    <a16:rowId xmlns:a16="http://schemas.microsoft.com/office/drawing/2014/main" val="2722906701"/>
                  </a:ext>
                </a:extLst>
              </a:tr>
            </a:tbl>
          </a:graphicData>
        </a:graphic>
      </p:graphicFrame>
    </p:spTree>
    <p:extLst>
      <p:ext uri="{BB962C8B-B14F-4D97-AF65-F5344CB8AC3E}">
        <p14:creationId xmlns:p14="http://schemas.microsoft.com/office/powerpoint/2010/main" val="1929067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B2F9A37-621D-FAC4-DBEA-AAB1F7D2836E}"/>
              </a:ext>
            </a:extLst>
          </p:cNvPr>
          <p:cNvSpPr txBox="1">
            <a:spLocks/>
          </p:cNvSpPr>
          <p:nvPr/>
        </p:nvSpPr>
        <p:spPr>
          <a:xfrm>
            <a:off x="0" y="-20162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Downloading inconvenience of EGMS data</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719" y="699785"/>
            <a:ext cx="10280562" cy="5991960"/>
          </a:xfrm>
          <a:prstGeom prst="rect">
            <a:avLst/>
          </a:prstGeom>
        </p:spPr>
      </p:pic>
    </p:spTree>
    <p:extLst>
      <p:ext uri="{BB962C8B-B14F-4D97-AF65-F5344CB8AC3E}">
        <p14:creationId xmlns:p14="http://schemas.microsoft.com/office/powerpoint/2010/main" val="3658978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B2F9A37-621D-FAC4-DBEA-AAB1F7D2836E}"/>
              </a:ext>
            </a:extLst>
          </p:cNvPr>
          <p:cNvSpPr txBox="1">
            <a:spLocks/>
          </p:cNvSpPr>
          <p:nvPr/>
        </p:nvSpPr>
        <p:spPr>
          <a:xfrm>
            <a:off x="0" y="-20162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Downloading inconvenience of EGMS data</a:t>
            </a:r>
          </a:p>
        </p:txBody>
      </p:sp>
      <p:pic>
        <p:nvPicPr>
          <p:cNvPr id="3" name="Picture 2"/>
          <p:cNvPicPr>
            <a:picLocks noChangeAspect="1"/>
          </p:cNvPicPr>
          <p:nvPr/>
        </p:nvPicPr>
        <p:blipFill>
          <a:blip r:embed="rId2"/>
          <a:stretch>
            <a:fillRect/>
          </a:stretch>
        </p:blipFill>
        <p:spPr>
          <a:xfrm>
            <a:off x="1377537" y="852374"/>
            <a:ext cx="9960269" cy="5795207"/>
          </a:xfrm>
          <a:prstGeom prst="rect">
            <a:avLst/>
          </a:prstGeom>
        </p:spPr>
      </p:pic>
    </p:spTree>
    <p:extLst>
      <p:ext uri="{BB962C8B-B14F-4D97-AF65-F5344CB8AC3E}">
        <p14:creationId xmlns:p14="http://schemas.microsoft.com/office/powerpoint/2010/main" val="1950244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3DC6E-7340-6EF4-B14A-C5685C469084}"/>
              </a:ext>
            </a:extLst>
          </p:cNvPr>
          <p:cNvSpPr>
            <a:spLocks noGrp="1"/>
          </p:cNvSpPr>
          <p:nvPr>
            <p:ph type="title"/>
          </p:nvPr>
        </p:nvSpPr>
        <p:spPr>
          <a:xfrm>
            <a:off x="734683" y="149465"/>
            <a:ext cx="10515600" cy="1325563"/>
          </a:xfrm>
        </p:spPr>
        <p:txBody>
          <a:bodyPr/>
          <a:lstStyle/>
          <a:p>
            <a:pPr algn="ctr"/>
            <a:r>
              <a:rPr lang="ro-RO" dirty="0"/>
              <a:t>The East-West and Vertical Components of velocity</a:t>
            </a:r>
            <a:endParaRPr lang="en-US" dirty="0"/>
          </a:p>
        </p:txBody>
      </p:sp>
      <p:sp>
        <p:nvSpPr>
          <p:cNvPr id="3" name="Content Placeholder 2">
            <a:extLst>
              <a:ext uri="{FF2B5EF4-FFF2-40B4-BE49-F238E27FC236}">
                <a16:creationId xmlns:a16="http://schemas.microsoft.com/office/drawing/2014/main" id="{52B3827B-329B-F28D-76F1-646F9529B98F}"/>
              </a:ext>
            </a:extLst>
          </p:cNvPr>
          <p:cNvSpPr>
            <a:spLocks noGrp="1"/>
          </p:cNvSpPr>
          <p:nvPr>
            <p:ph idx="1"/>
          </p:nvPr>
        </p:nvSpPr>
        <p:spPr>
          <a:xfrm>
            <a:off x="734683" y="1592712"/>
            <a:ext cx="10515600" cy="4351338"/>
          </a:xfrm>
        </p:spPr>
        <p:txBody>
          <a:bodyPr>
            <a:noAutofit/>
          </a:bodyPr>
          <a:lstStyle/>
          <a:p>
            <a:pPr algn="just"/>
            <a:r>
              <a:rPr lang="en-US" dirty="0"/>
              <a:t>The same slope movement can be recorded by PS data with opposite </a:t>
            </a:r>
            <a:r>
              <a:rPr lang="ro-RO" dirty="0" err="1"/>
              <a:t>signs</a:t>
            </a:r>
            <a:r>
              <a:rPr lang="en-US" dirty="0"/>
              <a:t> and different</a:t>
            </a:r>
            <a:r>
              <a:rPr lang="ro-RO" dirty="0"/>
              <a:t> </a:t>
            </a:r>
            <a:r>
              <a:rPr lang="ro-RO" dirty="0" err="1"/>
              <a:t>modules</a:t>
            </a:r>
            <a:r>
              <a:rPr lang="en-US" dirty="0"/>
              <a:t> from ascending and descending orbits, </a:t>
            </a:r>
            <a:r>
              <a:rPr lang="ro-RO" dirty="0" err="1"/>
              <a:t>making</a:t>
            </a:r>
            <a:r>
              <a:rPr lang="ro-RO" dirty="0"/>
              <a:t> interpret</a:t>
            </a:r>
            <a:r>
              <a:rPr lang="en-US" dirty="0" err="1"/>
              <a:t>ation</a:t>
            </a:r>
            <a:r>
              <a:rPr lang="en-US" dirty="0"/>
              <a:t> of slope</a:t>
            </a:r>
            <a:r>
              <a:rPr lang="ro-RO" dirty="0"/>
              <a:t> </a:t>
            </a:r>
            <a:r>
              <a:rPr lang="en-US" dirty="0"/>
              <a:t>dynamics not immediately intelligible.</a:t>
            </a:r>
          </a:p>
          <a:p>
            <a:pPr algn="just"/>
            <a:r>
              <a:rPr lang="en-US" dirty="0"/>
              <a:t>Under the assumption of the small contribution of N–S horizontal motion, the availability</a:t>
            </a:r>
            <a:r>
              <a:rPr lang="ro-RO" dirty="0"/>
              <a:t> </a:t>
            </a:r>
            <a:r>
              <a:rPr lang="en-US" dirty="0"/>
              <a:t>of two geometries (ascending and descending) allows the E–W</a:t>
            </a:r>
            <a:r>
              <a:rPr lang="ro-RO" dirty="0"/>
              <a:t> (</a:t>
            </a:r>
            <a:r>
              <a:rPr lang="ro-RO" b="1" dirty="0"/>
              <a:t>V</a:t>
            </a:r>
            <a:r>
              <a:rPr lang="ro-RO" b="1" baseline="-25000" dirty="0"/>
              <a:t>EW</a:t>
            </a:r>
            <a:r>
              <a:rPr lang="ro-RO" dirty="0"/>
              <a:t>)</a:t>
            </a:r>
            <a:r>
              <a:rPr lang="en-US" dirty="0"/>
              <a:t> and</a:t>
            </a:r>
            <a:r>
              <a:rPr lang="ro-RO" dirty="0"/>
              <a:t> </a:t>
            </a:r>
            <a:r>
              <a:rPr lang="en-US" dirty="0"/>
              <a:t>vertical</a:t>
            </a:r>
            <a:r>
              <a:rPr lang="ro-RO" dirty="0"/>
              <a:t> (</a:t>
            </a:r>
            <a:r>
              <a:rPr lang="ro-RO" b="1" dirty="0" err="1"/>
              <a:t>V</a:t>
            </a:r>
            <a:r>
              <a:rPr lang="ro-RO" b="1" baseline="-25000" dirty="0" err="1"/>
              <a:t>v</a:t>
            </a:r>
            <a:r>
              <a:rPr lang="ro-RO" dirty="0"/>
              <a:t>)</a:t>
            </a:r>
            <a:r>
              <a:rPr lang="en-US" dirty="0"/>
              <a:t> velocity components to be resolved.</a:t>
            </a:r>
          </a:p>
          <a:p>
            <a:pPr algn="just"/>
            <a:r>
              <a:rPr lang="en-US" dirty="0"/>
              <a:t>The slopes where resolving the component of the velocity can be considered valid are</a:t>
            </a:r>
            <a:r>
              <a:rPr lang="ro-RO" dirty="0"/>
              <a:t> </a:t>
            </a:r>
            <a:r>
              <a:rPr lang="en-US" dirty="0"/>
              <a:t>not strictly limited to </a:t>
            </a:r>
            <a:r>
              <a:rPr lang="ro-RO" dirty="0" err="1"/>
              <a:t>the</a:t>
            </a:r>
            <a:r>
              <a:rPr lang="ro-RO" dirty="0"/>
              <a:t> W</a:t>
            </a:r>
            <a:r>
              <a:rPr lang="en-US" dirty="0" err="1"/>
              <a:t>est</a:t>
            </a:r>
            <a:r>
              <a:rPr lang="en-US" dirty="0"/>
              <a:t> (270°) and </a:t>
            </a:r>
            <a:r>
              <a:rPr lang="ro-RO" dirty="0"/>
              <a:t>E</a:t>
            </a:r>
            <a:r>
              <a:rPr lang="en-US" dirty="0" err="1"/>
              <a:t>ast</a:t>
            </a:r>
            <a:r>
              <a:rPr lang="en-US" dirty="0"/>
              <a:t> (90°) directions, but ±45 degrees of tolerance</a:t>
            </a:r>
            <a:r>
              <a:rPr lang="ro-RO" dirty="0"/>
              <a:t> </a:t>
            </a:r>
            <a:r>
              <a:rPr lang="en-US" dirty="0"/>
              <a:t>can be considered valid: the </a:t>
            </a:r>
            <a:r>
              <a:rPr lang="ro-RO" dirty="0"/>
              <a:t>E</a:t>
            </a:r>
            <a:r>
              <a:rPr lang="en-US" dirty="0" err="1"/>
              <a:t>ast</a:t>
            </a:r>
            <a:r>
              <a:rPr lang="en-US" dirty="0"/>
              <a:t> component is prevalent from 45° (NE) to 135° (SE) and</a:t>
            </a:r>
            <a:r>
              <a:rPr lang="ro-RO" dirty="0"/>
              <a:t> </a:t>
            </a:r>
            <a:r>
              <a:rPr lang="en-US" dirty="0"/>
              <a:t>the </a:t>
            </a:r>
            <a:r>
              <a:rPr lang="ro-RO" dirty="0"/>
              <a:t>W</a:t>
            </a:r>
            <a:r>
              <a:rPr lang="en-US" dirty="0" err="1"/>
              <a:t>est</a:t>
            </a:r>
            <a:r>
              <a:rPr lang="en-US" dirty="0"/>
              <a:t> component is prevalent from 225° (SW) to 315° (NW).</a:t>
            </a:r>
          </a:p>
        </p:txBody>
      </p:sp>
    </p:spTree>
    <p:extLst>
      <p:ext uri="{BB962C8B-B14F-4D97-AF65-F5344CB8AC3E}">
        <p14:creationId xmlns:p14="http://schemas.microsoft.com/office/powerpoint/2010/main" val="2150403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97377B-1835-9212-83F7-0DF3A12F93E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98019" y="2755042"/>
            <a:ext cx="8417782" cy="3781784"/>
          </a:xfrm>
          <a:prstGeom prst="rect">
            <a:avLst/>
          </a:prstGeom>
        </p:spPr>
      </p:pic>
      <p:sp>
        <p:nvSpPr>
          <p:cNvPr id="2" name="Title 1">
            <a:extLst>
              <a:ext uri="{FF2B5EF4-FFF2-40B4-BE49-F238E27FC236}">
                <a16:creationId xmlns:a16="http://schemas.microsoft.com/office/drawing/2014/main" id="{FC4D741E-5AD5-2CFB-0AED-5D4D0B3FAB6C}"/>
              </a:ext>
            </a:extLst>
          </p:cNvPr>
          <p:cNvSpPr>
            <a:spLocks noGrp="1"/>
          </p:cNvSpPr>
          <p:nvPr>
            <p:ph type="title"/>
          </p:nvPr>
        </p:nvSpPr>
        <p:spPr>
          <a:xfrm>
            <a:off x="647700" y="-156075"/>
            <a:ext cx="10515600" cy="1325563"/>
          </a:xfrm>
        </p:spPr>
        <p:txBody>
          <a:bodyPr/>
          <a:lstStyle/>
          <a:p>
            <a:r>
              <a:rPr lang="ro-RO" dirty="0" err="1"/>
              <a:t>Computation</a:t>
            </a:r>
            <a:endParaRPr lang="en-US" dirty="0"/>
          </a:p>
        </p:txBody>
      </p:sp>
      <p:sp>
        <p:nvSpPr>
          <p:cNvPr id="3" name="Content Placeholder 2">
            <a:extLst>
              <a:ext uri="{FF2B5EF4-FFF2-40B4-BE49-F238E27FC236}">
                <a16:creationId xmlns:a16="http://schemas.microsoft.com/office/drawing/2014/main" id="{790E9F7B-9F1E-5378-B3A2-7F259E971FA3}"/>
              </a:ext>
            </a:extLst>
          </p:cNvPr>
          <p:cNvSpPr>
            <a:spLocks noGrp="1"/>
          </p:cNvSpPr>
          <p:nvPr>
            <p:ph idx="1"/>
          </p:nvPr>
        </p:nvSpPr>
        <p:spPr>
          <a:xfrm>
            <a:off x="647700" y="959938"/>
            <a:ext cx="10515600" cy="4460875"/>
          </a:xfrm>
        </p:spPr>
        <p:txBody>
          <a:bodyPr>
            <a:normAutofit lnSpcReduction="10000"/>
          </a:bodyPr>
          <a:lstStyle/>
          <a:p>
            <a:pPr algn="just"/>
            <a:r>
              <a:rPr lang="en-US" dirty="0"/>
              <a:t>The parameters necessary to calculate these components are the ascending (</a:t>
            </a:r>
            <a:r>
              <a:rPr lang="en-US" b="1" dirty="0"/>
              <a:t>V</a:t>
            </a:r>
            <a:r>
              <a:rPr lang="ro-RO" b="1" baseline="-25000" dirty="0"/>
              <a:t>a</a:t>
            </a:r>
            <a:r>
              <a:rPr lang="en-US" dirty="0"/>
              <a:t>) and</a:t>
            </a:r>
            <a:r>
              <a:rPr lang="ro-RO" dirty="0"/>
              <a:t> </a:t>
            </a:r>
            <a:r>
              <a:rPr lang="en-US" dirty="0"/>
              <a:t>descending (</a:t>
            </a:r>
            <a:r>
              <a:rPr lang="en-US" b="1" dirty="0"/>
              <a:t>V</a:t>
            </a:r>
            <a:r>
              <a:rPr lang="ro-RO" b="1" baseline="-25000" dirty="0"/>
              <a:t>d</a:t>
            </a:r>
            <a:r>
              <a:rPr lang="en-US" dirty="0"/>
              <a:t>) velocities (units: mm year</a:t>
            </a:r>
            <a:r>
              <a:rPr lang="en-US" baseline="30000" dirty="0"/>
              <a:t>–1</a:t>
            </a:r>
            <a:r>
              <a:rPr lang="en-US" dirty="0"/>
              <a:t>) and the direction cosines (</a:t>
            </a:r>
            <a:r>
              <a:rPr lang="en-US" b="1" dirty="0" err="1"/>
              <a:t>elos</a:t>
            </a:r>
            <a:r>
              <a:rPr lang="en-US" b="1" dirty="0"/>
              <a:t>, </a:t>
            </a:r>
            <a:r>
              <a:rPr lang="en-US" b="1" dirty="0" err="1"/>
              <a:t>hlos</a:t>
            </a:r>
            <a:r>
              <a:rPr lang="en-US" dirty="0"/>
              <a:t>),</a:t>
            </a:r>
            <a:r>
              <a:rPr lang="ro-RO" dirty="0"/>
              <a:t> </a:t>
            </a:r>
            <a:r>
              <a:rPr lang="en-US" dirty="0"/>
              <a:t>which are derived from the azimuth (</a:t>
            </a:r>
            <a:r>
              <a:rPr lang="en-US" b="1" dirty="0"/>
              <a:t>θ</a:t>
            </a:r>
            <a:r>
              <a:rPr lang="en-US" dirty="0"/>
              <a:t>) and incidence angle (</a:t>
            </a:r>
            <a:r>
              <a:rPr lang="en-US" b="1" dirty="0"/>
              <a:t>α</a:t>
            </a:r>
            <a:r>
              <a:rPr lang="en-US" dirty="0"/>
              <a:t>) of the L</a:t>
            </a:r>
            <a:r>
              <a:rPr lang="ro-RO" dirty="0" err="1"/>
              <a:t>ine</a:t>
            </a:r>
            <a:r>
              <a:rPr lang="ro-RO" dirty="0"/>
              <a:t> </a:t>
            </a:r>
            <a:r>
              <a:rPr lang="en-US" dirty="0"/>
              <a:t>O</a:t>
            </a:r>
            <a:r>
              <a:rPr lang="ro-RO" dirty="0"/>
              <a:t>f </a:t>
            </a:r>
            <a:r>
              <a:rPr lang="en-US" dirty="0"/>
              <a:t>S</a:t>
            </a:r>
            <a:r>
              <a:rPr lang="ro-RO" dirty="0" err="1"/>
              <a:t>ight</a:t>
            </a:r>
            <a:r>
              <a:rPr lang="ro-RO" dirty="0"/>
              <a:t> (</a:t>
            </a:r>
            <a:r>
              <a:rPr lang="ro-RO" b="1" dirty="0"/>
              <a:t>LOS</a:t>
            </a:r>
            <a:r>
              <a:rPr lang="ro-RO" dirty="0"/>
              <a:t>)</a:t>
            </a:r>
            <a:r>
              <a:rPr lang="en-US" dirty="0"/>
              <a:t> in radians</a:t>
            </a:r>
            <a:r>
              <a:rPr lang="ro-RO" dirty="0"/>
              <a:t>:</a:t>
            </a:r>
          </a:p>
          <a:p>
            <a:pPr algn="just"/>
            <a:endParaRPr lang="ro-RO" dirty="0"/>
          </a:p>
          <a:p>
            <a:pPr algn="just"/>
            <a:endParaRPr lang="ro-RO" dirty="0"/>
          </a:p>
          <a:p>
            <a:pPr algn="just"/>
            <a:endParaRPr lang="ro-RO" dirty="0"/>
          </a:p>
          <a:p>
            <a:pPr marL="0" indent="0" algn="just">
              <a:buNone/>
            </a:pPr>
            <a:endParaRPr lang="en-US" dirty="0"/>
          </a:p>
          <a:p>
            <a:pPr marL="0" indent="0" algn="just">
              <a:buNone/>
            </a:pPr>
            <a:endParaRPr lang="en-US" dirty="0"/>
          </a:p>
          <a:p>
            <a:pPr marL="0" indent="0" algn="just">
              <a:buNone/>
            </a:pPr>
            <a:r>
              <a:rPr lang="ro-RO" dirty="0" err="1"/>
              <a:t>where</a:t>
            </a:r>
            <a:r>
              <a:rPr lang="ro-RO" dirty="0"/>
              <a:t>:</a:t>
            </a:r>
            <a:endParaRPr 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2B2A715-82AB-414D-06DC-103754C6491A}"/>
                  </a:ext>
                </a:extLst>
              </p:cNvPr>
              <p:cNvSpPr txBox="1"/>
              <p:nvPr/>
            </p:nvSpPr>
            <p:spPr>
              <a:xfrm>
                <a:off x="-1657868" y="2866666"/>
                <a:ext cx="6096000" cy="112466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𝑉</m:t>
                          </m:r>
                        </m:e>
                        <m:sub>
                          <m:r>
                            <a:rPr lang="en-US" b="0" i="1" smtClean="0">
                              <a:latin typeface="Cambria Math" panose="02040503050406030204" pitchFamily="18" charset="0"/>
                            </a:rPr>
                            <m:t>𝐸𝑊</m:t>
                          </m:r>
                        </m:sub>
                      </m:sSub>
                      <m:r>
                        <a:rPr lang="en-US" i="1">
                          <a:latin typeface="Cambria Math" panose="02040503050406030204" pitchFamily="18" charset="0"/>
                        </a:rPr>
                        <m:t>=</m:t>
                      </m:r>
                      <m:f>
                        <m:fPr>
                          <m:ctrlPr>
                            <a:rPr lang="en-US" i="1">
                              <a:latin typeface="Cambria Math" panose="02040503050406030204" pitchFamily="18" charset="0"/>
                            </a:rPr>
                          </m:ctrlPr>
                        </m:fPr>
                        <m:num>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𝑑</m:t>
                                      </m:r>
                                    </m:sub>
                                  </m:sSub>
                                </m:num>
                                <m:den>
                                  <m:sSub>
                                    <m:sSubPr>
                                      <m:ctrlPr>
                                        <a:rPr lang="en-US" i="1">
                                          <a:latin typeface="Cambria Math" panose="02040503050406030204" pitchFamily="18" charset="0"/>
                                        </a:rPr>
                                      </m:ctrlPr>
                                    </m:sSubPr>
                                    <m:e>
                                      <m:r>
                                        <a:rPr lang="en-US" b="0" i="1" smtClean="0">
                                          <a:latin typeface="Cambria Math" panose="02040503050406030204" pitchFamily="18" charset="0"/>
                                        </a:rPr>
                                        <m:t>h</m:t>
                                      </m:r>
                                      <m:r>
                                        <a:rPr lang="en-US" i="1">
                                          <a:latin typeface="Cambria Math" panose="02040503050406030204" pitchFamily="18" charset="0"/>
                                        </a:rPr>
                                        <m:t>𝑙𝑜𝑠</m:t>
                                      </m:r>
                                    </m:e>
                                    <m:sub>
                                      <m:r>
                                        <a:rPr lang="en-US" i="1">
                                          <a:latin typeface="Cambria Math" panose="02040503050406030204" pitchFamily="18" charset="0"/>
                                        </a:rPr>
                                        <m:t>𝑑</m:t>
                                      </m:r>
                                    </m:sub>
                                  </m:sSub>
                                </m:den>
                              </m:f>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𝑎</m:t>
                                      </m:r>
                                    </m:sub>
                                  </m:sSub>
                                </m:num>
                                <m:den>
                                  <m:sSub>
                                    <m:sSubPr>
                                      <m:ctrlPr>
                                        <a:rPr lang="en-US" i="1">
                                          <a:latin typeface="Cambria Math" panose="02040503050406030204" pitchFamily="18" charset="0"/>
                                        </a:rPr>
                                      </m:ctrlPr>
                                    </m:sSubPr>
                                    <m:e>
                                      <m:r>
                                        <a:rPr lang="en-US" b="0" i="1" smtClean="0">
                                          <a:latin typeface="Cambria Math" panose="02040503050406030204" pitchFamily="18" charset="0"/>
                                        </a:rPr>
                                        <m:t>h</m:t>
                                      </m:r>
                                      <m:r>
                                        <a:rPr lang="en-US" i="1">
                                          <a:latin typeface="Cambria Math" panose="02040503050406030204" pitchFamily="18" charset="0"/>
                                        </a:rPr>
                                        <m:t>𝑙𝑜𝑠</m:t>
                                      </m:r>
                                    </m:e>
                                    <m:sub>
                                      <m:r>
                                        <a:rPr lang="en-US" b="0" i="1" smtClean="0">
                                          <a:latin typeface="Cambria Math" panose="02040503050406030204" pitchFamily="18" charset="0"/>
                                        </a:rPr>
                                        <m:t>𝑎</m:t>
                                      </m:r>
                                    </m:sub>
                                  </m:sSub>
                                </m:den>
                              </m:f>
                            </m:e>
                          </m:d>
                        </m:num>
                        <m:den>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b="0" i="1" smtClean="0">
                                          <a:latin typeface="Cambria Math" panose="02040503050406030204" pitchFamily="18" charset="0"/>
                                        </a:rPr>
                                        <m:t>𝑒</m:t>
                                      </m:r>
                                      <m:r>
                                        <a:rPr lang="en-US" i="1">
                                          <a:latin typeface="Cambria Math" panose="02040503050406030204" pitchFamily="18" charset="0"/>
                                        </a:rPr>
                                        <m:t>𝑙𝑜𝑠</m:t>
                                      </m:r>
                                    </m:e>
                                    <m:sub>
                                      <m:r>
                                        <a:rPr lang="en-US" i="1">
                                          <a:latin typeface="Cambria Math" panose="02040503050406030204" pitchFamily="18" charset="0"/>
                                        </a:rPr>
                                        <m:t>𝑑</m:t>
                                      </m:r>
                                    </m:sub>
                                  </m:sSub>
                                </m:num>
                                <m:den>
                                  <m:sSub>
                                    <m:sSubPr>
                                      <m:ctrlPr>
                                        <a:rPr lang="en-US" i="1">
                                          <a:latin typeface="Cambria Math" panose="02040503050406030204" pitchFamily="18" charset="0"/>
                                        </a:rPr>
                                      </m:ctrlPr>
                                    </m:sSubPr>
                                    <m:e>
                                      <m:r>
                                        <a:rPr lang="en-US" b="0" i="1" smtClean="0">
                                          <a:latin typeface="Cambria Math" panose="02040503050406030204" pitchFamily="18" charset="0"/>
                                        </a:rPr>
                                        <m:t>h</m:t>
                                      </m:r>
                                      <m:r>
                                        <a:rPr lang="en-US" i="1">
                                          <a:latin typeface="Cambria Math" panose="02040503050406030204" pitchFamily="18" charset="0"/>
                                        </a:rPr>
                                        <m:t>𝑙𝑜𝑠</m:t>
                                      </m:r>
                                    </m:e>
                                    <m:sub>
                                      <m:r>
                                        <a:rPr lang="en-US" i="1">
                                          <a:latin typeface="Cambria Math" panose="02040503050406030204" pitchFamily="18" charset="0"/>
                                        </a:rPr>
                                        <m:t>𝑑</m:t>
                                      </m:r>
                                    </m:sub>
                                  </m:sSub>
                                </m:den>
                              </m:f>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b="0" i="1" smtClean="0">
                                          <a:latin typeface="Cambria Math" panose="02040503050406030204" pitchFamily="18" charset="0"/>
                                        </a:rPr>
                                        <m:t>𝑒</m:t>
                                      </m:r>
                                      <m:r>
                                        <a:rPr lang="en-US" i="1">
                                          <a:latin typeface="Cambria Math" panose="02040503050406030204" pitchFamily="18" charset="0"/>
                                        </a:rPr>
                                        <m:t>𝑙𝑜𝑠</m:t>
                                      </m:r>
                                    </m:e>
                                    <m:sub>
                                      <m:r>
                                        <a:rPr lang="en-US" i="1">
                                          <a:latin typeface="Cambria Math" panose="02040503050406030204" pitchFamily="18" charset="0"/>
                                        </a:rPr>
                                        <m:t>𝑎</m:t>
                                      </m:r>
                                    </m:sub>
                                  </m:sSub>
                                </m:num>
                                <m:den>
                                  <m:sSub>
                                    <m:sSubPr>
                                      <m:ctrlPr>
                                        <a:rPr lang="en-US" i="1">
                                          <a:latin typeface="Cambria Math" panose="02040503050406030204" pitchFamily="18" charset="0"/>
                                        </a:rPr>
                                      </m:ctrlPr>
                                    </m:sSubPr>
                                    <m:e>
                                      <m:r>
                                        <a:rPr lang="en-US" b="0" i="1" smtClean="0">
                                          <a:latin typeface="Cambria Math" panose="02040503050406030204" pitchFamily="18" charset="0"/>
                                        </a:rPr>
                                        <m:t>h</m:t>
                                      </m:r>
                                      <m:r>
                                        <a:rPr lang="en-US" i="1">
                                          <a:latin typeface="Cambria Math" panose="02040503050406030204" pitchFamily="18" charset="0"/>
                                        </a:rPr>
                                        <m:t>𝑙𝑜𝑠</m:t>
                                      </m:r>
                                    </m:e>
                                    <m:sub>
                                      <m:r>
                                        <a:rPr lang="en-US" i="1">
                                          <a:latin typeface="Cambria Math" panose="02040503050406030204" pitchFamily="18" charset="0"/>
                                        </a:rPr>
                                        <m:t>𝑎</m:t>
                                      </m:r>
                                    </m:sub>
                                  </m:sSub>
                                </m:den>
                              </m:f>
                            </m:e>
                          </m:d>
                        </m:den>
                      </m:f>
                    </m:oMath>
                  </m:oMathPara>
                </a14:m>
                <a:endParaRPr lang="en-US" dirty="0"/>
              </a:p>
            </p:txBody>
          </p:sp>
        </mc:Choice>
        <mc:Fallback xmlns="">
          <p:sp>
            <p:nvSpPr>
              <p:cNvPr id="5" name="TextBox 4">
                <a:extLst>
                  <a:ext uri="{FF2B5EF4-FFF2-40B4-BE49-F238E27FC236}">
                    <a16:creationId xmlns:a16="http://schemas.microsoft.com/office/drawing/2014/main" id="{22B2A715-82AB-414D-06DC-103754C6491A}"/>
                  </a:ext>
                </a:extLst>
              </p:cNvPr>
              <p:cNvSpPr txBox="1">
                <a:spLocks noRot="1" noChangeAspect="1" noMove="1" noResize="1" noEditPoints="1" noAdjustHandles="1" noChangeArrowheads="1" noChangeShapeType="1" noTextEdit="1"/>
              </p:cNvSpPr>
              <p:nvPr/>
            </p:nvSpPr>
            <p:spPr>
              <a:xfrm>
                <a:off x="-1657868" y="2866666"/>
                <a:ext cx="6096000" cy="112466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D234FFF-08D9-761D-BFFA-27634A5059DD}"/>
                  </a:ext>
                </a:extLst>
              </p:cNvPr>
              <p:cNvSpPr txBox="1"/>
              <p:nvPr/>
            </p:nvSpPr>
            <p:spPr>
              <a:xfrm>
                <a:off x="828675" y="2904408"/>
                <a:ext cx="6096000" cy="112466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𝑉</m:t>
                          </m:r>
                        </m:sub>
                      </m:sSub>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d>
                            <m:dPr>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𝑑</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𝑒𝑙𝑜𝑠</m:t>
                                      </m:r>
                                    </m:e>
                                    <m:sub>
                                      <m:r>
                                        <a:rPr lang="en-US" i="1">
                                          <a:latin typeface="Cambria Math" panose="02040503050406030204" pitchFamily="18" charset="0"/>
                                        </a:rPr>
                                        <m:t>𝑑</m:t>
                                      </m:r>
                                    </m:sub>
                                  </m:sSub>
                                </m:den>
                              </m:f>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𝑎</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𝑒𝑙𝑜𝑠</m:t>
                                      </m:r>
                                    </m:e>
                                    <m:sub>
                                      <m:r>
                                        <a:rPr lang="en-US" i="1">
                                          <a:latin typeface="Cambria Math" panose="02040503050406030204" pitchFamily="18" charset="0"/>
                                        </a:rPr>
                                        <m:t>𝑑</m:t>
                                      </m:r>
                                    </m:sub>
                                  </m:sSub>
                                </m:den>
                              </m:f>
                            </m:e>
                          </m:d>
                        </m:num>
                        <m:den>
                          <m:d>
                            <m:dPr>
                              <m:ctrlPr>
                                <a:rPr lang="en-US" i="1">
                                  <a:solidFill>
                                    <a:srgbClr val="836967"/>
                                  </a:solidFill>
                                  <a:latin typeface="Cambria Math" panose="02040503050406030204" pitchFamily="18" charset="0"/>
                                </a:rPr>
                              </m:ctrlPr>
                            </m:dPr>
                            <m:e>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h𝑙𝑜𝑠</m:t>
                                      </m:r>
                                    </m:e>
                                    <m:sub>
                                      <m:r>
                                        <a:rPr lang="en-US" i="1">
                                          <a:latin typeface="Cambria Math" panose="02040503050406030204" pitchFamily="18" charset="0"/>
                                        </a:rPr>
                                        <m:t>𝑑</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𝑒𝑙𝑜𝑠</m:t>
                                      </m:r>
                                    </m:e>
                                    <m:sub>
                                      <m:r>
                                        <a:rPr lang="en-US" i="1">
                                          <a:latin typeface="Cambria Math" panose="02040503050406030204" pitchFamily="18" charset="0"/>
                                        </a:rPr>
                                        <m:t>𝑑</m:t>
                                      </m:r>
                                    </m:sub>
                                  </m:sSub>
                                </m:den>
                              </m:f>
                              <m:r>
                                <a:rPr lang="en-US" i="0">
                                  <a:latin typeface="Cambria Math" panose="02040503050406030204" pitchFamily="18" charset="0"/>
                                </a:rPr>
                                <m:t>−</m:t>
                              </m:r>
                              <m:f>
                                <m:fPr>
                                  <m:ctrlPr>
                                    <a:rPr lang="en-US" i="1">
                                      <a:solidFill>
                                        <a:srgbClr val="836967"/>
                                      </a:solidFill>
                                      <a:latin typeface="Cambria Math" panose="02040503050406030204" pitchFamily="18" charset="0"/>
                                    </a:rPr>
                                  </m:ctrlPr>
                                </m:fPr>
                                <m:num>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h𝑙𝑜𝑠</m:t>
                                      </m:r>
                                    </m:e>
                                    <m:sub>
                                      <m:r>
                                        <a:rPr lang="en-US" i="1">
                                          <a:latin typeface="Cambria Math" panose="02040503050406030204" pitchFamily="18" charset="0"/>
                                        </a:rPr>
                                        <m:t>𝑎</m:t>
                                      </m:r>
                                    </m:sub>
                                  </m:sSub>
                                </m:num>
                                <m:den>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𝑒𝑙𝑜𝑠</m:t>
                                      </m:r>
                                    </m:e>
                                    <m:sub>
                                      <m:r>
                                        <a:rPr lang="en-US" i="1">
                                          <a:latin typeface="Cambria Math" panose="02040503050406030204" pitchFamily="18" charset="0"/>
                                        </a:rPr>
                                        <m:t>𝑎</m:t>
                                      </m:r>
                                    </m:sub>
                                  </m:sSub>
                                </m:den>
                              </m:f>
                            </m:e>
                          </m:d>
                        </m:den>
                      </m:f>
                    </m:oMath>
                  </m:oMathPara>
                </a14:m>
                <a:endParaRPr lang="en-US" dirty="0"/>
              </a:p>
            </p:txBody>
          </p:sp>
        </mc:Choice>
        <mc:Fallback xmlns="">
          <p:sp>
            <p:nvSpPr>
              <p:cNvPr id="7" name="TextBox 6">
                <a:extLst>
                  <a:ext uri="{FF2B5EF4-FFF2-40B4-BE49-F238E27FC236}">
                    <a16:creationId xmlns:a16="http://schemas.microsoft.com/office/drawing/2014/main" id="{CD234FFF-08D9-761D-BFFA-27634A5059DD}"/>
                  </a:ext>
                </a:extLst>
              </p:cNvPr>
              <p:cNvSpPr txBox="1">
                <a:spLocks noRot="1" noChangeAspect="1" noMove="1" noResize="1" noEditPoints="1" noAdjustHandles="1" noChangeArrowheads="1" noChangeShapeType="1" noTextEdit="1"/>
              </p:cNvSpPr>
              <p:nvPr/>
            </p:nvSpPr>
            <p:spPr>
              <a:xfrm>
                <a:off x="828675" y="2904408"/>
                <a:ext cx="6096000" cy="112466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51D9E04-2131-C0C3-07DA-3191B4709965}"/>
                  </a:ext>
                </a:extLst>
              </p:cNvPr>
              <p:cNvSpPr txBox="1"/>
              <p:nvPr/>
            </p:nvSpPr>
            <p:spPr>
              <a:xfrm>
                <a:off x="211932" y="5501089"/>
                <a:ext cx="7581900" cy="1289199"/>
              </a:xfrm>
              <a:prstGeom prst="rect">
                <a:avLst/>
              </a:prstGeom>
              <a:noFill/>
            </p:spPr>
            <p:txBody>
              <a:bodyPr wrap="square">
                <a:spAutoFit/>
              </a:bodyPr>
              <a:lstStyle/>
              <a:p>
                <a:pPr>
                  <a:lnSpc>
                    <a:spcPct val="107000"/>
                  </a:lnSpc>
                  <a:spcAft>
                    <a:spcPts val="800"/>
                  </a:spcAft>
                </a:pPr>
                <a14:m>
                  <m:oMathPara xmlns:m="http://schemas.openxmlformats.org/officeDocument/2006/math">
                    <m:oMathParaPr>
                      <m:jc m:val="left"/>
                    </m:oMathParaPr>
                    <m:oMath xmlns:m="http://schemas.openxmlformats.org/officeDocument/2006/math">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h𝑙𝑜𝑠</m:t>
                      </m:r>
                      <m:r>
                        <a:rPr lang="en-US" sz="1800" i="1" smtClean="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a:effectLst/>
                                  <a:latin typeface="Cambria Math" panose="02040503050406030204" pitchFamily="18" charset="0"/>
                                  <a:ea typeface="Calibri" panose="020F0502020204030204" pitchFamily="34" charset="0"/>
                                  <a:cs typeface="Times New Roman" panose="02020603050405020304" pitchFamily="18" charset="0"/>
                                </a:rPr>
                                <m:t>𝛼</m:t>
                              </m:r>
                            </m:e>
                          </m:d>
                        </m:e>
                      </m:func>
                    </m:oMath>
                  </m:oMathPara>
                </a14:m>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14:m>
                  <m:oMathPara xmlns:m="http://schemas.openxmlformats.org/officeDocument/2006/math">
                    <m:oMathParaPr>
                      <m:jc m:val="left"/>
                    </m:oMathParaPr>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𝑒𝑙𝑜𝑠</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a:effectLst/>
                                  <a:latin typeface="Cambria Math" panose="02040503050406030204" pitchFamily="18" charset="0"/>
                                  <a:ea typeface="Calibri" panose="020F0502020204030204" pitchFamily="34" charset="0"/>
                                  <a:cs typeface="Times New Roman" panose="02020603050405020304" pitchFamily="18" charset="0"/>
                                </a:rPr>
                                <m:t>1.571−</m:t>
                              </m:r>
                              <m:r>
                                <a:rPr lang="en-US" sz="1800" i="1">
                                  <a:effectLst/>
                                  <a:latin typeface="Cambria Math" panose="02040503050406030204" pitchFamily="18" charset="0"/>
                                  <a:ea typeface="Calibri" panose="020F0502020204030204" pitchFamily="34" charset="0"/>
                                  <a:cs typeface="Times New Roman" panose="02020603050405020304" pitchFamily="18" charset="0"/>
                                </a:rPr>
                                <m:t>𝛼</m:t>
                              </m:r>
                            </m:e>
                          </m:d>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cos</m:t>
                              </m:r>
                            </m:fName>
                            <m:e>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a:effectLst/>
                                      <a:latin typeface="Cambria Math" panose="02040503050406030204" pitchFamily="18" charset="0"/>
                                      <a:ea typeface="Calibri" panose="020F0502020204030204" pitchFamily="34" charset="0"/>
                                      <a:cs typeface="Times New Roman" panose="02020603050405020304" pitchFamily="18" charset="0"/>
                                    </a:rPr>
                                    <m:t>𝜔</m:t>
                                  </m:r>
                                </m:e>
                              </m:d>
                            </m:e>
                          </m:func>
                        </m:e>
                      </m:func>
                    </m:oMath>
                  </m:oMathPara>
                </a14:m>
                <a:endParaRPr lang="en-US" sz="1800" i="1" dirty="0">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07000"/>
                  </a:lnSpc>
                  <a:spcAft>
                    <a:spcPts val="800"/>
                  </a:spcAft>
                </a:pPr>
                <a14:m>
                  <m:oMathPara xmlns:m="http://schemas.openxmlformats.org/officeDocument/2006/math">
                    <m:oMathParaPr>
                      <m:jc m:val="left"/>
                    </m:oMathParaPr>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𝜔</m:t>
                      </m:r>
                      <m:r>
                        <a:rPr lang="en-US" sz="1800" i="1">
                          <a:effectLst/>
                          <a:latin typeface="Cambria Math" panose="02040503050406030204" pitchFamily="18" charset="0"/>
                          <a:ea typeface="Calibri" panose="020F0502020204030204" pitchFamily="34" charset="0"/>
                          <a:cs typeface="Times New Roman" panose="02020603050405020304" pitchFamily="18" charset="0"/>
                        </a:rPr>
                        <m:t>=4.712−</m:t>
                      </m:r>
                      <m:r>
                        <a:rPr lang="en-US" sz="1800" i="1">
                          <a:effectLst/>
                          <a:latin typeface="Cambria Math" panose="02040503050406030204" pitchFamily="18" charset="0"/>
                          <a:ea typeface="Calibri" panose="020F0502020204030204" pitchFamily="34" charset="0"/>
                          <a:cs typeface="Times New Roman" panose="02020603050405020304" pitchFamily="18" charset="0"/>
                        </a:rPr>
                        <m:t>𝜃</m:t>
                      </m:r>
                    </m:oMath>
                  </m:oMathPara>
                </a14:m>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F51D9E04-2131-C0C3-07DA-3191B4709965}"/>
                  </a:ext>
                </a:extLst>
              </p:cNvPr>
              <p:cNvSpPr txBox="1">
                <a:spLocks noRot="1" noChangeAspect="1" noMove="1" noResize="1" noEditPoints="1" noAdjustHandles="1" noChangeArrowheads="1" noChangeShapeType="1" noTextEdit="1"/>
              </p:cNvSpPr>
              <p:nvPr/>
            </p:nvSpPr>
            <p:spPr>
              <a:xfrm>
                <a:off x="211932" y="5501089"/>
                <a:ext cx="7581900" cy="1289199"/>
              </a:xfrm>
              <a:prstGeom prst="rect">
                <a:avLst/>
              </a:prstGeom>
              <a:blipFill>
                <a:blip r:embed="rId5"/>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607FF836-FAD7-6DFA-68FB-061F216B43F3}"/>
              </a:ext>
            </a:extLst>
          </p:cNvPr>
          <p:cNvSpPr txBox="1"/>
          <p:nvPr/>
        </p:nvSpPr>
        <p:spPr>
          <a:xfrm>
            <a:off x="5905500" y="6510142"/>
            <a:ext cx="6742518" cy="369332"/>
          </a:xfrm>
          <a:prstGeom prst="rect">
            <a:avLst/>
          </a:prstGeom>
          <a:noFill/>
        </p:spPr>
        <p:txBody>
          <a:bodyPr wrap="square" rtlCol="0">
            <a:spAutoFit/>
          </a:bodyPr>
          <a:lstStyle/>
          <a:p>
            <a:r>
              <a:rPr lang="en-US" dirty="0"/>
              <a:t>Source: https://www.mdpi.com/2079-9292/8/2/174</a:t>
            </a:r>
          </a:p>
        </p:txBody>
      </p:sp>
    </p:spTree>
    <p:extLst>
      <p:ext uri="{BB962C8B-B14F-4D97-AF65-F5344CB8AC3E}">
        <p14:creationId xmlns:p14="http://schemas.microsoft.com/office/powerpoint/2010/main" val="824563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0EF3F-6359-2ACC-3018-35DF23745B90}"/>
              </a:ext>
            </a:extLst>
          </p:cNvPr>
          <p:cNvSpPr>
            <a:spLocks noGrp="1"/>
          </p:cNvSpPr>
          <p:nvPr>
            <p:ph type="title"/>
          </p:nvPr>
        </p:nvSpPr>
        <p:spPr>
          <a:xfrm>
            <a:off x="838200" y="80453"/>
            <a:ext cx="10515600" cy="1325563"/>
          </a:xfrm>
        </p:spPr>
        <p:txBody>
          <a:bodyPr/>
          <a:lstStyle/>
          <a:p>
            <a:pPr algn="ctr"/>
            <a:r>
              <a:rPr lang="ro-RO" dirty="0"/>
              <a:t>GIS </a:t>
            </a:r>
            <a:r>
              <a:rPr lang="ro-RO" dirty="0" err="1"/>
              <a:t>implementation</a:t>
            </a:r>
            <a:endParaRPr lang="en-US" dirty="0"/>
          </a:p>
        </p:txBody>
      </p:sp>
      <p:sp>
        <p:nvSpPr>
          <p:cNvPr id="3" name="Content Placeholder 2">
            <a:extLst>
              <a:ext uri="{FF2B5EF4-FFF2-40B4-BE49-F238E27FC236}">
                <a16:creationId xmlns:a16="http://schemas.microsoft.com/office/drawing/2014/main" id="{0A664287-11D8-67F4-A98F-0017CAA9629A}"/>
              </a:ext>
            </a:extLst>
          </p:cNvPr>
          <p:cNvSpPr>
            <a:spLocks noGrp="1"/>
          </p:cNvSpPr>
          <p:nvPr>
            <p:ph idx="1"/>
          </p:nvPr>
        </p:nvSpPr>
        <p:spPr>
          <a:xfrm>
            <a:off x="1393618" y="1825625"/>
            <a:ext cx="10467701" cy="4667250"/>
          </a:xfrm>
        </p:spPr>
        <p:txBody>
          <a:bodyPr>
            <a:normAutofit/>
          </a:bodyPr>
          <a:lstStyle/>
          <a:p>
            <a:pPr algn="just"/>
            <a:r>
              <a:rPr lang="ro-RO" dirty="0"/>
              <a:t>R stat </a:t>
            </a:r>
            <a:r>
              <a:rPr lang="ro-RO" dirty="0" err="1"/>
              <a:t>was</a:t>
            </a:r>
            <a:r>
              <a:rPr lang="ro-RO" dirty="0"/>
              <a:t> </a:t>
            </a:r>
            <a:r>
              <a:rPr lang="ro-RO" dirty="0" err="1"/>
              <a:t>used</a:t>
            </a:r>
            <a:r>
              <a:rPr lang="ro-RO" dirty="0"/>
              <a:t> </a:t>
            </a:r>
            <a:r>
              <a:rPr lang="ro-RO" dirty="0" err="1"/>
              <a:t>because</a:t>
            </a:r>
            <a:r>
              <a:rPr lang="ro-RO" dirty="0"/>
              <a:t> it </a:t>
            </a:r>
            <a:r>
              <a:rPr lang="ro-RO" dirty="0" err="1"/>
              <a:t>does</a:t>
            </a:r>
            <a:r>
              <a:rPr lang="ro-RO" dirty="0"/>
              <a:t> </a:t>
            </a:r>
            <a:r>
              <a:rPr lang="ro-RO" dirty="0" err="1"/>
              <a:t>give</a:t>
            </a:r>
            <a:r>
              <a:rPr lang="ro-RO" dirty="0"/>
              <a:t> acces </a:t>
            </a:r>
            <a:r>
              <a:rPr lang="ro-RO" dirty="0" err="1"/>
              <a:t>to</a:t>
            </a:r>
            <a:r>
              <a:rPr lang="ro-RO" dirty="0"/>
              <a:t> </a:t>
            </a:r>
            <a:r>
              <a:rPr lang="ro-RO" dirty="0" err="1"/>
              <a:t>powerfull</a:t>
            </a:r>
            <a:r>
              <a:rPr lang="ro-RO" dirty="0"/>
              <a:t> </a:t>
            </a:r>
            <a:r>
              <a:rPr lang="ro-RO" dirty="0" err="1"/>
              <a:t>statistical</a:t>
            </a:r>
            <a:r>
              <a:rPr lang="ro-RO" dirty="0"/>
              <a:t> </a:t>
            </a:r>
            <a:r>
              <a:rPr lang="ro-RO" dirty="0" err="1"/>
              <a:t>methods</a:t>
            </a:r>
            <a:r>
              <a:rPr lang="ro-RO" dirty="0"/>
              <a:t>;</a:t>
            </a:r>
          </a:p>
          <a:p>
            <a:pPr algn="just"/>
            <a:r>
              <a:rPr lang="ro-RO" dirty="0" err="1"/>
              <a:t>sf</a:t>
            </a:r>
            <a:r>
              <a:rPr lang="ro-RO" dirty="0"/>
              <a:t> </a:t>
            </a:r>
            <a:r>
              <a:rPr lang="ro-RO" dirty="0" err="1"/>
              <a:t>package</a:t>
            </a:r>
            <a:r>
              <a:rPr lang="ro-RO" dirty="0"/>
              <a:t> </a:t>
            </a:r>
            <a:r>
              <a:rPr lang="ro-RO" dirty="0" err="1"/>
              <a:t>is</a:t>
            </a:r>
            <a:r>
              <a:rPr lang="ro-RO" dirty="0"/>
              <a:t> </a:t>
            </a:r>
            <a:r>
              <a:rPr lang="ro-RO" dirty="0" err="1"/>
              <a:t>the</a:t>
            </a:r>
            <a:r>
              <a:rPr lang="ro-RO" dirty="0"/>
              <a:t> </a:t>
            </a:r>
            <a:r>
              <a:rPr lang="ro-RO" dirty="0" err="1"/>
              <a:t>newest</a:t>
            </a:r>
            <a:r>
              <a:rPr lang="ro-RO" dirty="0"/>
              <a:t> </a:t>
            </a:r>
            <a:r>
              <a:rPr lang="ro-RO" dirty="0" err="1"/>
              <a:t>package</a:t>
            </a:r>
            <a:r>
              <a:rPr lang="ro-RO" dirty="0"/>
              <a:t> </a:t>
            </a:r>
            <a:r>
              <a:rPr lang="ro-RO" dirty="0" err="1"/>
              <a:t>wich</a:t>
            </a:r>
            <a:r>
              <a:rPr lang="ro-RO" dirty="0"/>
              <a:t> </a:t>
            </a:r>
            <a:r>
              <a:rPr lang="ro-RO" dirty="0" err="1"/>
              <a:t>deals</a:t>
            </a:r>
            <a:r>
              <a:rPr lang="ro-RO" dirty="0"/>
              <a:t> </a:t>
            </a:r>
            <a:r>
              <a:rPr lang="ro-RO" dirty="0" err="1"/>
              <a:t>with</a:t>
            </a:r>
            <a:r>
              <a:rPr lang="ro-RO" dirty="0"/>
              <a:t> </a:t>
            </a:r>
            <a:r>
              <a:rPr lang="ro-RO" dirty="0" err="1"/>
              <a:t>spatial</a:t>
            </a:r>
            <a:r>
              <a:rPr lang="ro-RO" dirty="0"/>
              <a:t> data </a:t>
            </a:r>
            <a:r>
              <a:rPr lang="ro-RO" dirty="0" err="1"/>
              <a:t>based</a:t>
            </a:r>
            <a:r>
              <a:rPr lang="ro-RO" dirty="0"/>
              <a:t> on GEOS </a:t>
            </a:r>
            <a:r>
              <a:rPr lang="ro-RO" dirty="0" err="1"/>
              <a:t>library</a:t>
            </a:r>
            <a:r>
              <a:rPr lang="ro-RO" dirty="0"/>
              <a:t>;</a:t>
            </a:r>
          </a:p>
          <a:p>
            <a:pPr algn="just"/>
            <a:r>
              <a:rPr lang="en-US" dirty="0"/>
              <a:t>                  </a:t>
            </a:r>
            <a:endParaRPr lang="ro-RO" dirty="0"/>
          </a:p>
        </p:txBody>
      </p:sp>
      <p:pic>
        <p:nvPicPr>
          <p:cNvPr id="1026" name="Picture 2" descr="R (programming language) - Wikipedia">
            <a:extLst>
              <a:ext uri="{FF2B5EF4-FFF2-40B4-BE49-F238E27FC236}">
                <a16:creationId xmlns:a16="http://schemas.microsoft.com/office/drawing/2014/main" id="{2841DA0E-DFE4-5573-A480-F5A37B6A5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557" y="1271815"/>
            <a:ext cx="1290122" cy="10017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imple Features for R • sf">
            <a:extLst>
              <a:ext uri="{FF2B5EF4-FFF2-40B4-BE49-F238E27FC236}">
                <a16:creationId xmlns:a16="http://schemas.microsoft.com/office/drawing/2014/main" id="{F9670B43-732D-0D4D-1DC2-573C9500E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118" y="247650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 Simple Features for R • sf">
            <a:extLst>
              <a:ext uri="{FF2B5EF4-FFF2-40B4-BE49-F238E27FC236}">
                <a16:creationId xmlns:a16="http://schemas.microsoft.com/office/drawing/2014/main" id="{DCA43787-D587-1B2F-02D5-9F259224EE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118" y="3631943"/>
            <a:ext cx="272415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AB881D5-19B1-B939-534A-50209C81B7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118" y="5428616"/>
            <a:ext cx="1240501" cy="1429384"/>
          </a:xfrm>
          <a:prstGeom prst="rect">
            <a:avLst/>
          </a:prstGeom>
        </p:spPr>
      </p:pic>
      <p:sp>
        <p:nvSpPr>
          <p:cNvPr id="11" name="Content Placeholder 2">
            <a:extLst>
              <a:ext uri="{FF2B5EF4-FFF2-40B4-BE49-F238E27FC236}">
                <a16:creationId xmlns:a16="http://schemas.microsoft.com/office/drawing/2014/main" id="{64DD0202-7C94-AA4E-7C2B-B312FE945250}"/>
              </a:ext>
            </a:extLst>
          </p:cNvPr>
          <p:cNvSpPr txBox="1">
            <a:spLocks/>
          </p:cNvSpPr>
          <p:nvPr/>
        </p:nvSpPr>
        <p:spPr>
          <a:xfrm>
            <a:off x="1393618" y="5965568"/>
            <a:ext cx="10467701" cy="4667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ro-RO" dirty="0" err="1"/>
              <a:t>data.table</a:t>
            </a:r>
            <a:r>
              <a:rPr lang="ro-RO" dirty="0"/>
              <a:t> </a:t>
            </a:r>
            <a:r>
              <a:rPr lang="ro-RO" dirty="0" err="1"/>
              <a:t>fread</a:t>
            </a:r>
            <a:r>
              <a:rPr lang="ro-RO" dirty="0"/>
              <a:t>() </a:t>
            </a:r>
            <a:r>
              <a:rPr lang="ro-RO" dirty="0" err="1"/>
              <a:t>function</a:t>
            </a:r>
            <a:r>
              <a:rPr lang="ro-RO" dirty="0"/>
              <a:t> </a:t>
            </a:r>
            <a:r>
              <a:rPr lang="ro-RO" dirty="0" err="1"/>
              <a:t>can</a:t>
            </a:r>
            <a:r>
              <a:rPr lang="ro-RO" dirty="0"/>
              <a:t> </a:t>
            </a:r>
            <a:r>
              <a:rPr lang="ro-RO" dirty="0" err="1"/>
              <a:t>read</a:t>
            </a:r>
            <a:r>
              <a:rPr lang="ro-RO" dirty="0"/>
              <a:t> </a:t>
            </a:r>
            <a:r>
              <a:rPr lang="ro-RO" dirty="0" err="1"/>
              <a:t>quickly</a:t>
            </a:r>
            <a:r>
              <a:rPr lang="ro-RO" dirty="0"/>
              <a:t> .</a:t>
            </a:r>
            <a:r>
              <a:rPr lang="ro-RO" dirty="0" err="1"/>
              <a:t>csv</a:t>
            </a:r>
            <a:r>
              <a:rPr lang="ro-RO" dirty="0"/>
              <a:t> </a:t>
            </a:r>
            <a:r>
              <a:rPr lang="ro-RO" dirty="0" err="1"/>
              <a:t>files</a:t>
            </a:r>
            <a:r>
              <a:rPr lang="ro-RO" dirty="0"/>
              <a:t>.</a:t>
            </a:r>
            <a:endParaRPr lang="en-US" dirty="0"/>
          </a:p>
        </p:txBody>
      </p:sp>
      <p:sp>
        <p:nvSpPr>
          <p:cNvPr id="12" name="Content Placeholder 2">
            <a:extLst>
              <a:ext uri="{FF2B5EF4-FFF2-40B4-BE49-F238E27FC236}">
                <a16:creationId xmlns:a16="http://schemas.microsoft.com/office/drawing/2014/main" id="{23C48395-9D1A-4EB6-52DF-AAF5E1AA4A3B}"/>
              </a:ext>
            </a:extLst>
          </p:cNvPr>
          <p:cNvSpPr txBox="1">
            <a:spLocks/>
          </p:cNvSpPr>
          <p:nvPr/>
        </p:nvSpPr>
        <p:spPr>
          <a:xfrm>
            <a:off x="2967485" y="3631943"/>
            <a:ext cx="8893833" cy="22512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ro-RO" dirty="0" err="1"/>
              <a:t>sf</a:t>
            </a:r>
            <a:r>
              <a:rPr lang="ro-RO" dirty="0"/>
              <a:t> </a:t>
            </a:r>
            <a:r>
              <a:rPr lang="ro-RO" dirty="0" err="1"/>
              <a:t>implements</a:t>
            </a:r>
            <a:r>
              <a:rPr lang="ro-RO" dirty="0"/>
              <a:t> </a:t>
            </a:r>
            <a:r>
              <a:rPr lang="ro-RO" dirty="0" err="1"/>
              <a:t>spatial</a:t>
            </a:r>
            <a:r>
              <a:rPr lang="ro-RO" dirty="0"/>
              <a:t> data </a:t>
            </a:r>
            <a:r>
              <a:rPr lang="ro-RO" dirty="0" err="1"/>
              <a:t>based</a:t>
            </a:r>
            <a:r>
              <a:rPr lang="ro-RO" dirty="0"/>
              <a:t> on </a:t>
            </a:r>
            <a:r>
              <a:rPr lang="ro-RO" dirty="0" err="1"/>
              <a:t>the</a:t>
            </a:r>
            <a:r>
              <a:rPr lang="ro-RO" dirty="0"/>
              <a:t> </a:t>
            </a:r>
            <a:r>
              <a:rPr lang="ro-RO" dirty="0" err="1"/>
              <a:t>geodatabase</a:t>
            </a:r>
            <a:r>
              <a:rPr lang="ro-RO" dirty="0"/>
              <a:t> </a:t>
            </a:r>
            <a:r>
              <a:rPr lang="ro-RO" dirty="0" err="1"/>
              <a:t>approach</a:t>
            </a:r>
            <a:r>
              <a:rPr lang="ro-RO" dirty="0"/>
              <a:t> </a:t>
            </a:r>
            <a:r>
              <a:rPr lang="ro-RO" dirty="0" err="1"/>
              <a:t>with</a:t>
            </a:r>
            <a:r>
              <a:rPr lang="ro-RO" dirty="0"/>
              <a:t> </a:t>
            </a:r>
            <a:r>
              <a:rPr lang="ro-RO" dirty="0" err="1"/>
              <a:t>data.frames</a:t>
            </a:r>
            <a:r>
              <a:rPr lang="ro-RO" dirty="0"/>
              <a:t> (R </a:t>
            </a:r>
            <a:r>
              <a:rPr lang="ro-RO" dirty="0" err="1"/>
              <a:t>tables</a:t>
            </a:r>
            <a:r>
              <a:rPr lang="ro-RO" dirty="0"/>
              <a:t>) </a:t>
            </a:r>
            <a:r>
              <a:rPr lang="ro-RO" dirty="0" err="1"/>
              <a:t>that</a:t>
            </a:r>
            <a:r>
              <a:rPr lang="ro-RO" dirty="0"/>
              <a:t> </a:t>
            </a:r>
            <a:r>
              <a:rPr lang="ro-RO" dirty="0" err="1"/>
              <a:t>store</a:t>
            </a:r>
            <a:r>
              <a:rPr lang="ro-RO" dirty="0"/>
              <a:t> a </a:t>
            </a:r>
            <a:r>
              <a:rPr lang="ro-RO" dirty="0" err="1"/>
              <a:t>geometry</a:t>
            </a:r>
            <a:r>
              <a:rPr lang="ro-RO" dirty="0"/>
              <a:t> </a:t>
            </a:r>
            <a:r>
              <a:rPr lang="ro-RO" dirty="0" err="1"/>
              <a:t>column</a:t>
            </a:r>
            <a:r>
              <a:rPr lang="en-US" dirty="0"/>
              <a:t> with </a:t>
            </a:r>
            <a:r>
              <a:rPr lang="ro-RO" dirty="0" err="1"/>
              <a:t>the</a:t>
            </a:r>
            <a:r>
              <a:rPr lang="ro-RO" dirty="0"/>
              <a:t> </a:t>
            </a:r>
            <a:r>
              <a:rPr lang="ro-RO" dirty="0" err="1"/>
              <a:t>coordinates</a:t>
            </a:r>
            <a:r>
              <a:rPr lang="ro-RO" dirty="0"/>
              <a:t>; </a:t>
            </a:r>
          </a:p>
          <a:p>
            <a:pPr algn="just"/>
            <a:r>
              <a:rPr lang="ro-RO" dirty="0" err="1"/>
              <a:t>Spatial</a:t>
            </a:r>
            <a:r>
              <a:rPr lang="ro-RO" dirty="0"/>
              <a:t> </a:t>
            </a:r>
            <a:r>
              <a:rPr lang="ro-RO" dirty="0" err="1"/>
              <a:t>function</a:t>
            </a:r>
            <a:r>
              <a:rPr lang="ro-RO" dirty="0"/>
              <a:t> are </a:t>
            </a:r>
            <a:r>
              <a:rPr lang="en-US" dirty="0"/>
              <a:t>easily</a:t>
            </a:r>
            <a:r>
              <a:rPr lang="ro-RO" dirty="0"/>
              <a:t> </a:t>
            </a:r>
            <a:r>
              <a:rPr lang="ro-RO" dirty="0" err="1"/>
              <a:t>performed</a:t>
            </a:r>
            <a:r>
              <a:rPr lang="ro-RO" dirty="0"/>
              <a:t> </a:t>
            </a:r>
            <a:r>
              <a:rPr lang="ro-RO" dirty="0" err="1"/>
              <a:t>and</a:t>
            </a:r>
            <a:r>
              <a:rPr lang="ro-RO" dirty="0"/>
              <a:t> </a:t>
            </a:r>
            <a:r>
              <a:rPr lang="ro-RO" dirty="0" err="1"/>
              <a:t>attributes</a:t>
            </a:r>
            <a:r>
              <a:rPr lang="ro-RO" dirty="0"/>
              <a:t> are </a:t>
            </a:r>
            <a:r>
              <a:rPr lang="en-US" dirty="0"/>
              <a:t>accessible</a:t>
            </a:r>
            <a:r>
              <a:rPr lang="ro-RO" dirty="0"/>
              <a:t> for </a:t>
            </a:r>
            <a:r>
              <a:rPr lang="ro-RO" dirty="0" err="1"/>
              <a:t>statistical</a:t>
            </a:r>
            <a:r>
              <a:rPr lang="ro-RO" dirty="0"/>
              <a:t> </a:t>
            </a:r>
            <a:r>
              <a:rPr lang="ro-RO" dirty="0" err="1"/>
              <a:t>analysis</a:t>
            </a:r>
            <a:r>
              <a:rPr lang="ro-RO" dirty="0"/>
              <a:t>;</a:t>
            </a:r>
          </a:p>
        </p:txBody>
      </p:sp>
    </p:spTree>
    <p:extLst>
      <p:ext uri="{BB962C8B-B14F-4D97-AF65-F5344CB8AC3E}">
        <p14:creationId xmlns:p14="http://schemas.microsoft.com/office/powerpoint/2010/main" val="273443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DBB01-915E-1036-A4F3-621030D9428A}"/>
              </a:ext>
            </a:extLst>
          </p:cNvPr>
          <p:cNvSpPr>
            <a:spLocks noGrp="1"/>
          </p:cNvSpPr>
          <p:nvPr>
            <p:ph type="title"/>
          </p:nvPr>
        </p:nvSpPr>
        <p:spPr/>
        <p:txBody>
          <a:bodyPr/>
          <a:lstStyle/>
          <a:p>
            <a:r>
              <a:rPr lang="ro-RO" b="1" dirty="0" err="1">
                <a:latin typeface="Courier New" panose="02070309020205020404" pitchFamily="49" charset="0"/>
                <a:cs typeface="Courier New" panose="02070309020205020404" pitchFamily="49" charset="0"/>
              </a:rPr>
              <a:t>Pseudocode</a:t>
            </a:r>
            <a:endParaRPr lang="en-US" dirty="0"/>
          </a:p>
        </p:txBody>
      </p:sp>
      <p:sp>
        <p:nvSpPr>
          <p:cNvPr id="3" name="Content Placeholder 2">
            <a:extLst>
              <a:ext uri="{FF2B5EF4-FFF2-40B4-BE49-F238E27FC236}">
                <a16:creationId xmlns:a16="http://schemas.microsoft.com/office/drawing/2014/main" id="{27982F35-D0D4-2ACC-ED87-034153BEA8A6}"/>
              </a:ext>
            </a:extLst>
          </p:cNvPr>
          <p:cNvSpPr>
            <a:spLocks noGrp="1"/>
          </p:cNvSpPr>
          <p:nvPr>
            <p:ph idx="1"/>
          </p:nvPr>
        </p:nvSpPr>
        <p:spPr>
          <a:xfrm>
            <a:off x="361950" y="1565274"/>
            <a:ext cx="5257800" cy="5108575"/>
          </a:xfrm>
        </p:spPr>
        <p:txBody>
          <a:bodyPr>
            <a:normAutofit fontScale="92500"/>
          </a:bodyPr>
          <a:lstStyle/>
          <a:p>
            <a:pPr marL="800100" indent="-800100">
              <a:buNone/>
            </a:pPr>
            <a:r>
              <a:rPr lang="ro-RO" dirty="0">
                <a:latin typeface="Times New Roman" panose="02020603050405020304" pitchFamily="18" charset="0"/>
                <a:cs typeface="Times New Roman" panose="02020603050405020304" pitchFamily="18" charset="0"/>
              </a:rPr>
              <a:t>Import ascending and descending  .csv files</a:t>
            </a:r>
          </a:p>
          <a:p>
            <a:pPr marL="800100" indent="-800100">
              <a:buNone/>
            </a:pPr>
            <a:r>
              <a:rPr lang="ro-RO" dirty="0" err="1">
                <a:latin typeface="Times New Roman" panose="02020603050405020304" pitchFamily="18" charset="0"/>
                <a:cs typeface="Times New Roman" panose="02020603050405020304" pitchFamily="18" charset="0"/>
              </a:rPr>
              <a:t>Convert</a:t>
            </a:r>
            <a:r>
              <a:rPr lang="ro-RO" dirty="0">
                <a:latin typeface="Times New Roman" panose="02020603050405020304" pitchFamily="18" charset="0"/>
                <a:cs typeface="Times New Roman" panose="02020603050405020304" pitchFamily="18" charset="0"/>
              </a:rPr>
              <a:t> </a:t>
            </a:r>
            <a:r>
              <a:rPr lang="ro-RO" dirty="0" err="1">
                <a:latin typeface="Times New Roman" panose="02020603050405020304" pitchFamily="18" charset="0"/>
                <a:cs typeface="Times New Roman" panose="02020603050405020304" pitchFamily="18" charset="0"/>
              </a:rPr>
              <a:t>to</a:t>
            </a:r>
            <a:r>
              <a:rPr lang="ro-RO" dirty="0">
                <a:latin typeface="Times New Roman" panose="02020603050405020304" pitchFamily="18" charset="0"/>
                <a:cs typeface="Times New Roman" panose="02020603050405020304" pitchFamily="18" charset="0"/>
              </a:rPr>
              <a:t> </a:t>
            </a:r>
            <a:r>
              <a:rPr lang="ro-RO" dirty="0" err="1">
                <a:latin typeface="Times New Roman" panose="02020603050405020304" pitchFamily="18" charset="0"/>
                <a:cs typeface="Times New Roman" panose="02020603050405020304" pitchFamily="18" charset="0"/>
              </a:rPr>
              <a:t>spatial</a:t>
            </a:r>
            <a:r>
              <a:rPr lang="ro-RO" dirty="0">
                <a:latin typeface="Times New Roman" panose="02020603050405020304" pitchFamily="18" charset="0"/>
                <a:cs typeface="Times New Roman" panose="02020603050405020304" pitchFamily="18" charset="0"/>
              </a:rPr>
              <a:t> </a:t>
            </a:r>
            <a:r>
              <a:rPr lang="ro-RO" dirty="0" err="1">
                <a:latin typeface="Times New Roman" panose="02020603050405020304" pitchFamily="18" charset="0"/>
                <a:cs typeface="Times New Roman" panose="02020603050405020304" pitchFamily="18" charset="0"/>
              </a:rPr>
              <a:t>sf</a:t>
            </a:r>
            <a:endParaRPr lang="ro-RO" dirty="0">
              <a:latin typeface="Times New Roman" panose="02020603050405020304" pitchFamily="18" charset="0"/>
              <a:cs typeface="Times New Roman" panose="02020603050405020304" pitchFamily="18" charset="0"/>
            </a:endParaRPr>
          </a:p>
          <a:p>
            <a:pPr marL="800100" indent="-800100">
              <a:buNone/>
            </a:pPr>
            <a:r>
              <a:rPr lang="ro-RO" dirty="0">
                <a:latin typeface="Times New Roman" panose="02020603050405020304" pitchFamily="18" charset="0"/>
                <a:cs typeface="Times New Roman" panose="02020603050405020304" pitchFamily="18" charset="0"/>
              </a:rPr>
              <a:t>For each point in ascending compute buffer</a:t>
            </a:r>
          </a:p>
          <a:p>
            <a:pPr marL="800100" indent="-800100">
              <a:buNone/>
            </a:pPr>
            <a:r>
              <a:rPr lang="ro-RO" dirty="0">
                <a:latin typeface="Times New Roman" panose="02020603050405020304" pitchFamily="18" charset="0"/>
                <a:cs typeface="Times New Roman" panose="02020603050405020304" pitchFamily="18" charset="0"/>
              </a:rPr>
              <a:t>Cut </a:t>
            </a:r>
            <a:r>
              <a:rPr lang="ro-RO" dirty="0" err="1">
                <a:latin typeface="Times New Roman" panose="02020603050405020304" pitchFamily="18" charset="0"/>
                <a:cs typeface="Times New Roman" panose="02020603050405020304" pitchFamily="18" charset="0"/>
              </a:rPr>
              <a:t>the</a:t>
            </a:r>
            <a:r>
              <a:rPr lang="ro-RO" dirty="0">
                <a:latin typeface="Times New Roman" panose="02020603050405020304" pitchFamily="18" charset="0"/>
                <a:cs typeface="Times New Roman" panose="02020603050405020304" pitchFamily="18" charset="0"/>
              </a:rPr>
              <a:t> descendent for </a:t>
            </a:r>
            <a:r>
              <a:rPr lang="ro-RO" dirty="0" err="1">
                <a:latin typeface="Times New Roman" panose="02020603050405020304" pitchFamily="18" charset="0"/>
                <a:cs typeface="Times New Roman" panose="02020603050405020304" pitchFamily="18" charset="0"/>
              </a:rPr>
              <a:t>every</a:t>
            </a:r>
            <a:r>
              <a:rPr lang="ro-RO" dirty="0">
                <a:latin typeface="Times New Roman" panose="02020603050405020304" pitchFamily="18" charset="0"/>
                <a:cs typeface="Times New Roman" panose="02020603050405020304" pitchFamily="18" charset="0"/>
              </a:rPr>
              <a:t> buffer</a:t>
            </a:r>
          </a:p>
          <a:p>
            <a:pPr marL="800100" indent="-800100">
              <a:buNone/>
            </a:pPr>
            <a:r>
              <a:rPr lang="ro-RO" dirty="0">
                <a:latin typeface="Times New Roman" panose="02020603050405020304" pitchFamily="18" charset="0"/>
                <a:cs typeface="Times New Roman" panose="02020603050405020304" pitchFamily="18" charset="0"/>
              </a:rPr>
              <a:t>Get </a:t>
            </a:r>
            <a:r>
              <a:rPr lang="ro-RO" dirty="0" err="1">
                <a:latin typeface="Times New Roman" panose="02020603050405020304" pitchFamily="18" charset="0"/>
                <a:cs typeface="Times New Roman" panose="02020603050405020304" pitchFamily="18" charset="0"/>
              </a:rPr>
              <a:t>the</a:t>
            </a:r>
            <a:r>
              <a:rPr lang="ro-RO" dirty="0">
                <a:latin typeface="Times New Roman" panose="02020603050405020304" pitchFamily="18" charset="0"/>
                <a:cs typeface="Times New Roman" panose="02020603050405020304" pitchFamily="18" charset="0"/>
              </a:rPr>
              <a:t> </a:t>
            </a:r>
            <a:r>
              <a:rPr lang="ro-RO" dirty="0" err="1">
                <a:latin typeface="Times New Roman" panose="02020603050405020304" pitchFamily="18" charset="0"/>
                <a:cs typeface="Times New Roman" panose="02020603050405020304" pitchFamily="18" charset="0"/>
              </a:rPr>
              <a:t>closest</a:t>
            </a:r>
            <a:r>
              <a:rPr lang="ro-RO" dirty="0">
                <a:latin typeface="Times New Roman" panose="02020603050405020304" pitchFamily="18" charset="0"/>
                <a:cs typeface="Times New Roman" panose="02020603050405020304" pitchFamily="18" charset="0"/>
              </a:rPr>
              <a:t> </a:t>
            </a:r>
            <a:r>
              <a:rPr lang="ro-RO" dirty="0" err="1">
                <a:latin typeface="Times New Roman" panose="02020603050405020304" pitchFamily="18" charset="0"/>
                <a:cs typeface="Times New Roman" panose="02020603050405020304" pitchFamily="18" charset="0"/>
              </a:rPr>
              <a:t>point</a:t>
            </a:r>
            <a:r>
              <a:rPr lang="ro-RO" dirty="0">
                <a:latin typeface="Times New Roman" panose="02020603050405020304" pitchFamily="18" charset="0"/>
                <a:cs typeface="Times New Roman" panose="02020603050405020304" pitchFamily="18" charset="0"/>
              </a:rPr>
              <a:t> in </a:t>
            </a:r>
            <a:r>
              <a:rPr lang="ro-RO" dirty="0" err="1">
                <a:latin typeface="Times New Roman" panose="02020603050405020304" pitchFamily="18" charset="0"/>
                <a:cs typeface="Times New Roman" panose="02020603050405020304" pitchFamily="18" charset="0"/>
              </a:rPr>
              <a:t>the</a:t>
            </a:r>
            <a:r>
              <a:rPr lang="ro-RO" dirty="0">
                <a:latin typeface="Times New Roman" panose="02020603050405020304" pitchFamily="18" charset="0"/>
                <a:cs typeface="Times New Roman" panose="02020603050405020304" pitchFamily="18" charset="0"/>
              </a:rPr>
              <a:t> </a:t>
            </a:r>
            <a:r>
              <a:rPr lang="ro-RO" dirty="0" err="1">
                <a:latin typeface="Times New Roman" panose="02020603050405020304" pitchFamily="18" charset="0"/>
                <a:cs typeface="Times New Roman" panose="02020603050405020304" pitchFamily="18" charset="0"/>
              </a:rPr>
              <a:t>cut</a:t>
            </a:r>
            <a:r>
              <a:rPr lang="ro-RO" dirty="0">
                <a:latin typeface="Times New Roman" panose="02020603050405020304" pitchFamily="18" charset="0"/>
                <a:cs typeface="Times New Roman" panose="02020603050405020304" pitchFamily="18" charset="0"/>
              </a:rPr>
              <a:t> buffer</a:t>
            </a:r>
          </a:p>
          <a:p>
            <a:pPr marL="800100" indent="-800100">
              <a:buNone/>
            </a:pPr>
            <a:r>
              <a:rPr lang="ro-RO" dirty="0">
                <a:latin typeface="Times New Roman" panose="02020603050405020304" pitchFamily="18" charset="0"/>
                <a:cs typeface="Times New Roman" panose="02020603050405020304" pitchFamily="18" charset="0"/>
              </a:rPr>
              <a:t>The synthetic point will be at the midline between the ascendent and descendent points</a:t>
            </a:r>
          </a:p>
          <a:p>
            <a:pPr marL="800100" indent="-800100">
              <a:buNone/>
            </a:pPr>
            <a:r>
              <a:rPr lang="ro-RO" dirty="0" err="1">
                <a:latin typeface="Times New Roman" panose="02020603050405020304" pitchFamily="18" charset="0"/>
                <a:cs typeface="Times New Roman" panose="02020603050405020304" pitchFamily="18" charset="0"/>
              </a:rPr>
              <a:t>Use</a:t>
            </a:r>
            <a:r>
              <a:rPr lang="ro-RO" dirty="0">
                <a:latin typeface="Times New Roman" panose="02020603050405020304" pitchFamily="18" charset="0"/>
                <a:cs typeface="Times New Roman" panose="02020603050405020304" pitchFamily="18" charset="0"/>
              </a:rPr>
              <a:t> </a:t>
            </a:r>
            <a:r>
              <a:rPr lang="ro-RO" dirty="0" err="1">
                <a:latin typeface="Times New Roman" panose="02020603050405020304" pitchFamily="18" charset="0"/>
                <a:cs typeface="Times New Roman" panose="02020603050405020304" pitchFamily="18" charset="0"/>
              </a:rPr>
              <a:t>the</a:t>
            </a:r>
            <a:r>
              <a:rPr lang="ro-RO" dirty="0">
                <a:latin typeface="Times New Roman" panose="02020603050405020304" pitchFamily="18" charset="0"/>
                <a:cs typeface="Times New Roman" panose="02020603050405020304" pitchFamily="18" charset="0"/>
              </a:rPr>
              <a:t> </a:t>
            </a:r>
            <a:r>
              <a:rPr lang="ro-RO" dirty="0" err="1">
                <a:latin typeface="Times New Roman" panose="02020603050405020304" pitchFamily="18" charset="0"/>
                <a:cs typeface="Times New Roman" panose="02020603050405020304" pitchFamily="18" charset="0"/>
              </a:rPr>
              <a:t>attributes</a:t>
            </a:r>
            <a:r>
              <a:rPr lang="ro-RO" dirty="0">
                <a:latin typeface="Times New Roman" panose="02020603050405020304" pitchFamily="18" charset="0"/>
                <a:cs typeface="Times New Roman" panose="02020603050405020304" pitchFamily="18" charset="0"/>
              </a:rPr>
              <a:t> for </a:t>
            </a:r>
            <a:r>
              <a:rPr lang="ro-RO" dirty="0" err="1">
                <a:latin typeface="Times New Roman" panose="02020603050405020304" pitchFamily="18" charset="0"/>
                <a:cs typeface="Times New Roman" panose="02020603050405020304" pitchFamily="18" charset="0"/>
              </a:rPr>
              <a:t>computation</a:t>
            </a: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6585F725-C889-3736-242D-4E5CDEEC40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0168" y="0"/>
            <a:ext cx="6281832" cy="6858000"/>
          </a:xfrm>
          <a:prstGeom prst="rect">
            <a:avLst/>
          </a:prstGeom>
        </p:spPr>
      </p:pic>
      <p:pic>
        <p:nvPicPr>
          <p:cNvPr id="5" name="Picture 4">
            <a:extLst>
              <a:ext uri="{FF2B5EF4-FFF2-40B4-BE49-F238E27FC236}">
                <a16:creationId xmlns:a16="http://schemas.microsoft.com/office/drawing/2014/main" id="{DA804F36-20F6-E7A9-A347-3C6754F3D2A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92915" y="245742"/>
            <a:ext cx="2874270" cy="1706883"/>
          </a:xfrm>
          <a:prstGeom prst="rect">
            <a:avLst/>
          </a:prstGeom>
        </p:spPr>
      </p:pic>
      <p:cxnSp>
        <p:nvCxnSpPr>
          <p:cNvPr id="7" name="Straight Arrow Connector 6">
            <a:extLst>
              <a:ext uri="{FF2B5EF4-FFF2-40B4-BE49-F238E27FC236}">
                <a16:creationId xmlns:a16="http://schemas.microsoft.com/office/drawing/2014/main" id="{C09E37BB-1FED-A037-19EC-19E6F3134019}"/>
              </a:ext>
            </a:extLst>
          </p:cNvPr>
          <p:cNvCxnSpPr/>
          <p:nvPr/>
        </p:nvCxnSpPr>
        <p:spPr>
          <a:xfrm flipH="1">
            <a:off x="9029700" y="4048125"/>
            <a:ext cx="247650" cy="205740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9" name="TextBox 8">
            <a:extLst>
              <a:ext uri="{FF2B5EF4-FFF2-40B4-BE49-F238E27FC236}">
                <a16:creationId xmlns:a16="http://schemas.microsoft.com/office/drawing/2014/main" id="{F4F2CA27-F2A9-383A-B168-7C8F7237E2F7}"/>
              </a:ext>
            </a:extLst>
          </p:cNvPr>
          <p:cNvSpPr txBox="1"/>
          <p:nvPr/>
        </p:nvSpPr>
        <p:spPr>
          <a:xfrm>
            <a:off x="8387808" y="4753659"/>
            <a:ext cx="776382" cy="646331"/>
          </a:xfrm>
          <a:prstGeom prst="rect">
            <a:avLst/>
          </a:prstGeom>
          <a:noFill/>
        </p:spPr>
        <p:txBody>
          <a:bodyPr wrap="square" rtlCol="0">
            <a:spAutoFit/>
          </a:bodyPr>
          <a:lstStyle/>
          <a:p>
            <a:r>
              <a:rPr lang="en-US" dirty="0"/>
              <a:t>30 m radius</a:t>
            </a:r>
          </a:p>
        </p:txBody>
      </p:sp>
    </p:spTree>
    <p:extLst>
      <p:ext uri="{BB962C8B-B14F-4D97-AF65-F5344CB8AC3E}">
        <p14:creationId xmlns:p14="http://schemas.microsoft.com/office/powerpoint/2010/main" val="18892065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AFC38-B6F6-6685-4E2B-58860199A398}"/>
              </a:ext>
            </a:extLst>
          </p:cNvPr>
          <p:cNvSpPr>
            <a:spLocks noGrp="1"/>
          </p:cNvSpPr>
          <p:nvPr>
            <p:ph type="title"/>
          </p:nvPr>
        </p:nvSpPr>
        <p:spPr/>
        <p:txBody>
          <a:bodyPr/>
          <a:lstStyle/>
          <a:p>
            <a:r>
              <a:rPr lang="ro-RO" dirty="0" err="1"/>
              <a:t>Moldavian</a:t>
            </a:r>
            <a:r>
              <a:rPr lang="ro-RO" dirty="0"/>
              <a:t> </a:t>
            </a:r>
            <a:r>
              <a:rPr lang="ro-RO" dirty="0" err="1"/>
              <a:t>Plateau</a:t>
            </a:r>
            <a:r>
              <a:rPr lang="ro-RO" dirty="0"/>
              <a:t> – slow-</a:t>
            </a:r>
            <a:r>
              <a:rPr lang="ro-RO" dirty="0" err="1"/>
              <a:t>moving</a:t>
            </a:r>
            <a:r>
              <a:rPr lang="ro-RO" dirty="0"/>
              <a:t> </a:t>
            </a:r>
            <a:r>
              <a:rPr lang="ro-RO" dirty="0" err="1"/>
              <a:t>landslides</a:t>
            </a:r>
            <a:endParaRPr lang="en-US" dirty="0"/>
          </a:p>
        </p:txBody>
      </p:sp>
      <p:sp>
        <p:nvSpPr>
          <p:cNvPr id="3" name="Content Placeholder 2">
            <a:extLst>
              <a:ext uri="{FF2B5EF4-FFF2-40B4-BE49-F238E27FC236}">
                <a16:creationId xmlns:a16="http://schemas.microsoft.com/office/drawing/2014/main" id="{EDDE44E2-41CD-67FC-B29D-A7B50704F3B4}"/>
              </a:ext>
            </a:extLst>
          </p:cNvPr>
          <p:cNvSpPr>
            <a:spLocks noGrp="1"/>
          </p:cNvSpPr>
          <p:nvPr>
            <p:ph idx="1"/>
          </p:nvPr>
        </p:nvSpPr>
        <p:spPr/>
        <p:txBody>
          <a:bodyPr>
            <a:normAutofit fontScale="92500" lnSpcReduction="10000"/>
          </a:bodyPr>
          <a:lstStyle/>
          <a:p>
            <a:pPr algn="just"/>
            <a:r>
              <a:rPr lang="ro-RO" dirty="0" err="1"/>
              <a:t>Northeatern</a:t>
            </a:r>
            <a:r>
              <a:rPr lang="ro-RO" dirty="0"/>
              <a:t> Romania (</a:t>
            </a:r>
            <a:r>
              <a:rPr lang="ro-RO" dirty="0" err="1"/>
              <a:t>Moldavian</a:t>
            </a:r>
            <a:r>
              <a:rPr lang="ro-RO" dirty="0"/>
              <a:t> </a:t>
            </a:r>
            <a:r>
              <a:rPr lang="ro-RO" dirty="0" err="1"/>
              <a:t>Plateau</a:t>
            </a:r>
            <a:r>
              <a:rPr lang="ro-RO" dirty="0"/>
              <a:t>) </a:t>
            </a:r>
            <a:r>
              <a:rPr lang="ro-RO" dirty="0" err="1"/>
              <a:t>is</a:t>
            </a:r>
            <a:r>
              <a:rPr lang="ro-RO" dirty="0"/>
              <a:t> </a:t>
            </a:r>
            <a:r>
              <a:rPr lang="ro-RO" dirty="0" err="1"/>
              <a:t>known</a:t>
            </a:r>
            <a:r>
              <a:rPr lang="ro-RO" dirty="0"/>
              <a:t> for </a:t>
            </a:r>
            <a:r>
              <a:rPr lang="ro-RO" dirty="0" err="1"/>
              <a:t>widespread</a:t>
            </a:r>
            <a:r>
              <a:rPr lang="ro-RO" dirty="0"/>
              <a:t> </a:t>
            </a:r>
            <a:r>
              <a:rPr lang="ro-RO" dirty="0" err="1"/>
              <a:t>relict</a:t>
            </a:r>
            <a:r>
              <a:rPr lang="ro-RO" dirty="0"/>
              <a:t> </a:t>
            </a:r>
            <a:r>
              <a:rPr lang="ro-RO" dirty="0" err="1"/>
              <a:t>and</a:t>
            </a:r>
            <a:r>
              <a:rPr lang="ro-RO" dirty="0"/>
              <a:t> old </a:t>
            </a:r>
            <a:r>
              <a:rPr lang="ro-RO" dirty="0" err="1"/>
              <a:t>landslides</a:t>
            </a:r>
            <a:r>
              <a:rPr lang="ro-RO" dirty="0"/>
              <a:t>, </a:t>
            </a:r>
            <a:r>
              <a:rPr lang="ro-RO" dirty="0" err="1"/>
              <a:t>that</a:t>
            </a:r>
            <a:r>
              <a:rPr lang="ro-RO" dirty="0"/>
              <a:t> </a:t>
            </a:r>
            <a:r>
              <a:rPr lang="ro-RO" dirty="0" err="1"/>
              <a:t>sometimes</a:t>
            </a:r>
            <a:r>
              <a:rPr lang="ro-RO" dirty="0"/>
              <a:t> </a:t>
            </a:r>
            <a:r>
              <a:rPr lang="ro-RO" dirty="0" err="1"/>
              <a:t>cover</a:t>
            </a:r>
            <a:r>
              <a:rPr lang="ro-RO" dirty="0"/>
              <a:t> </a:t>
            </a:r>
            <a:r>
              <a:rPr lang="ro-RO" dirty="0" err="1"/>
              <a:t>entire</a:t>
            </a:r>
            <a:r>
              <a:rPr lang="ro-RO" dirty="0"/>
              <a:t> </a:t>
            </a:r>
            <a:r>
              <a:rPr lang="ro-RO" dirty="0" err="1"/>
              <a:t>hillslopes</a:t>
            </a:r>
            <a:r>
              <a:rPr lang="ro-RO" dirty="0"/>
              <a:t> (</a:t>
            </a:r>
            <a:r>
              <a:rPr lang="ro-RO" dirty="0" err="1"/>
              <a:t>from</a:t>
            </a:r>
            <a:r>
              <a:rPr lang="ro-RO" dirty="0"/>
              <a:t> </a:t>
            </a:r>
            <a:r>
              <a:rPr lang="ro-RO" dirty="0" err="1"/>
              <a:t>ridge</a:t>
            </a:r>
            <a:r>
              <a:rPr lang="ro-RO" dirty="0"/>
              <a:t> </a:t>
            </a:r>
            <a:r>
              <a:rPr lang="ro-RO" dirty="0" err="1"/>
              <a:t>to</a:t>
            </a:r>
            <a:r>
              <a:rPr lang="ro-RO" dirty="0"/>
              <a:t> </a:t>
            </a:r>
            <a:r>
              <a:rPr lang="ro-RO" dirty="0" err="1"/>
              <a:t>toe</a:t>
            </a:r>
            <a:r>
              <a:rPr lang="ro-RO" dirty="0"/>
              <a:t>) </a:t>
            </a:r>
            <a:r>
              <a:rPr lang="ro-RO" dirty="0" err="1"/>
              <a:t>along</a:t>
            </a:r>
            <a:r>
              <a:rPr lang="ro-RO" dirty="0"/>
              <a:t> </a:t>
            </a:r>
            <a:r>
              <a:rPr lang="ro-RO" dirty="0" err="1"/>
              <a:t>several</a:t>
            </a:r>
            <a:r>
              <a:rPr lang="ro-RO" dirty="0"/>
              <a:t> </a:t>
            </a:r>
            <a:r>
              <a:rPr lang="ro-RO" dirty="0" err="1"/>
              <a:t>kilometers</a:t>
            </a:r>
            <a:r>
              <a:rPr lang="ro-RO" dirty="0"/>
              <a:t>;</a:t>
            </a:r>
          </a:p>
          <a:p>
            <a:pPr algn="just"/>
            <a:r>
              <a:rPr lang="ro-RO" dirty="0" err="1"/>
              <a:t>Very</a:t>
            </a:r>
            <a:r>
              <a:rPr lang="ro-RO" dirty="0"/>
              <a:t> </a:t>
            </a:r>
            <a:r>
              <a:rPr lang="ro-RO" dirty="0" err="1"/>
              <a:t>often</a:t>
            </a:r>
            <a:r>
              <a:rPr lang="ro-RO" dirty="0"/>
              <a:t> </a:t>
            </a:r>
            <a:r>
              <a:rPr lang="ro-RO" dirty="0" err="1"/>
              <a:t>entire</a:t>
            </a:r>
            <a:r>
              <a:rPr lang="ro-RO" dirty="0"/>
              <a:t> </a:t>
            </a:r>
            <a:r>
              <a:rPr lang="ro-RO" dirty="0" err="1"/>
              <a:t>villages</a:t>
            </a:r>
            <a:r>
              <a:rPr lang="ro-RO" dirty="0"/>
              <a:t> or </a:t>
            </a:r>
            <a:r>
              <a:rPr lang="ro-RO" dirty="0" err="1"/>
              <a:t>city</a:t>
            </a:r>
            <a:r>
              <a:rPr lang="ro-RO" dirty="0"/>
              <a:t> </a:t>
            </a:r>
            <a:r>
              <a:rPr lang="ro-RO" dirty="0" err="1"/>
              <a:t>neighborhoods</a:t>
            </a:r>
            <a:r>
              <a:rPr lang="ro-RO" dirty="0"/>
              <a:t> sit on </a:t>
            </a:r>
            <a:r>
              <a:rPr lang="ro-RO" dirty="0" err="1"/>
              <a:t>these</a:t>
            </a:r>
            <a:r>
              <a:rPr lang="ro-RO" dirty="0"/>
              <a:t> </a:t>
            </a:r>
            <a:r>
              <a:rPr lang="ro-RO" dirty="0" err="1"/>
              <a:t>landslides</a:t>
            </a:r>
            <a:r>
              <a:rPr lang="ro-RO" dirty="0"/>
              <a:t>, </a:t>
            </a:r>
            <a:r>
              <a:rPr lang="ro-RO" dirty="0" err="1"/>
              <a:t>since</a:t>
            </a:r>
            <a:r>
              <a:rPr lang="ro-RO" dirty="0"/>
              <a:t> medieval </a:t>
            </a:r>
            <a:r>
              <a:rPr lang="ro-RO" dirty="0" err="1"/>
              <a:t>times</a:t>
            </a:r>
            <a:r>
              <a:rPr lang="ro-RO" dirty="0"/>
              <a:t> </a:t>
            </a:r>
            <a:r>
              <a:rPr lang="ro-RO" dirty="0" err="1"/>
              <a:t>because</a:t>
            </a:r>
            <a:r>
              <a:rPr lang="ro-RO" dirty="0"/>
              <a:t> </a:t>
            </a:r>
            <a:r>
              <a:rPr lang="ro-RO" dirty="0" err="1"/>
              <a:t>due</a:t>
            </a:r>
            <a:r>
              <a:rPr lang="ro-RO" dirty="0"/>
              <a:t> </a:t>
            </a:r>
            <a:r>
              <a:rPr lang="ro-RO" dirty="0" err="1"/>
              <a:t>to</a:t>
            </a:r>
            <a:r>
              <a:rPr lang="ro-RO" dirty="0"/>
              <a:t> </a:t>
            </a:r>
            <a:r>
              <a:rPr lang="ro-RO" dirty="0" err="1"/>
              <a:t>the</a:t>
            </a:r>
            <a:r>
              <a:rPr lang="ro-RO" dirty="0"/>
              <a:t> </a:t>
            </a:r>
            <a:r>
              <a:rPr lang="ro-RO" dirty="0" err="1"/>
              <a:t>clayey</a:t>
            </a:r>
            <a:r>
              <a:rPr lang="ro-RO" dirty="0"/>
              <a:t> </a:t>
            </a:r>
            <a:r>
              <a:rPr lang="ro-RO" dirty="0" err="1"/>
              <a:t>bedrock</a:t>
            </a:r>
            <a:r>
              <a:rPr lang="ro-RO" dirty="0"/>
              <a:t>, </a:t>
            </a:r>
            <a:r>
              <a:rPr lang="ro-RO" dirty="0" err="1"/>
              <a:t>the</a:t>
            </a:r>
            <a:r>
              <a:rPr lang="ro-RO" dirty="0"/>
              <a:t> </a:t>
            </a:r>
            <a:r>
              <a:rPr lang="ro-RO" dirty="0" err="1"/>
              <a:t>landslides</a:t>
            </a:r>
            <a:r>
              <a:rPr lang="ro-RO" dirty="0"/>
              <a:t> </a:t>
            </a:r>
            <a:r>
              <a:rPr lang="ro-RO" dirty="0" err="1"/>
              <a:t>were</a:t>
            </a:r>
            <a:r>
              <a:rPr lang="ro-RO" dirty="0"/>
              <a:t> </a:t>
            </a:r>
            <a:r>
              <a:rPr lang="ro-RO" dirty="0" err="1"/>
              <a:t>sites</a:t>
            </a:r>
            <a:r>
              <a:rPr lang="ro-RO" dirty="0"/>
              <a:t> </a:t>
            </a:r>
            <a:r>
              <a:rPr lang="ro-RO" dirty="0" err="1"/>
              <a:t>where</a:t>
            </a:r>
            <a:r>
              <a:rPr lang="ro-RO" dirty="0"/>
              <a:t> </a:t>
            </a:r>
            <a:r>
              <a:rPr lang="ro-RO" dirty="0" err="1"/>
              <a:t>water</a:t>
            </a:r>
            <a:r>
              <a:rPr lang="ro-RO" dirty="0"/>
              <a:t> </a:t>
            </a:r>
            <a:r>
              <a:rPr lang="ro-RO" dirty="0" err="1"/>
              <a:t>was</a:t>
            </a:r>
            <a:r>
              <a:rPr lang="ro-RO" dirty="0"/>
              <a:t> </a:t>
            </a:r>
            <a:r>
              <a:rPr lang="ro-RO" dirty="0" err="1"/>
              <a:t>available</a:t>
            </a:r>
            <a:r>
              <a:rPr lang="ro-RO" dirty="0"/>
              <a:t> in </a:t>
            </a:r>
            <a:r>
              <a:rPr lang="ro-RO" dirty="0" err="1"/>
              <a:t>the</a:t>
            </a:r>
            <a:r>
              <a:rPr lang="ro-RO" dirty="0"/>
              <a:t> </a:t>
            </a:r>
            <a:r>
              <a:rPr lang="ro-RO" dirty="0" err="1"/>
              <a:t>thin</a:t>
            </a:r>
            <a:r>
              <a:rPr lang="ro-RO" dirty="0"/>
              <a:t> </a:t>
            </a:r>
            <a:r>
              <a:rPr lang="ro-RO" dirty="0" err="1"/>
              <a:t>landslide</a:t>
            </a:r>
            <a:r>
              <a:rPr lang="ro-RO" dirty="0"/>
              <a:t> material; </a:t>
            </a:r>
            <a:r>
              <a:rPr lang="ro-RO" dirty="0" err="1"/>
              <a:t>the</a:t>
            </a:r>
            <a:r>
              <a:rPr lang="ro-RO" dirty="0"/>
              <a:t> </a:t>
            </a:r>
            <a:r>
              <a:rPr lang="ro-RO" dirty="0" err="1"/>
              <a:t>thick</a:t>
            </a:r>
            <a:r>
              <a:rPr lang="ro-RO" dirty="0"/>
              <a:t> loess on </a:t>
            </a:r>
            <a:r>
              <a:rPr lang="ro-RO" dirty="0" err="1"/>
              <a:t>ridges</a:t>
            </a:r>
            <a:r>
              <a:rPr lang="ro-RO" dirty="0"/>
              <a:t> </a:t>
            </a:r>
            <a:r>
              <a:rPr lang="ro-RO" dirty="0" err="1"/>
              <a:t>and</a:t>
            </a:r>
            <a:r>
              <a:rPr lang="ro-RO" dirty="0"/>
              <a:t> </a:t>
            </a:r>
            <a:r>
              <a:rPr lang="ro-RO" dirty="0" err="1"/>
              <a:t>the</a:t>
            </a:r>
            <a:r>
              <a:rPr lang="ro-RO" dirty="0"/>
              <a:t> </a:t>
            </a:r>
            <a:r>
              <a:rPr lang="ro-RO" dirty="0" err="1"/>
              <a:t>frequently</a:t>
            </a:r>
            <a:r>
              <a:rPr lang="ro-RO" dirty="0"/>
              <a:t> </a:t>
            </a:r>
            <a:r>
              <a:rPr lang="ro-RO" dirty="0" err="1"/>
              <a:t>flooded</a:t>
            </a:r>
            <a:r>
              <a:rPr lang="ro-RO" dirty="0"/>
              <a:t> </a:t>
            </a:r>
            <a:r>
              <a:rPr lang="ro-RO" dirty="0" err="1"/>
              <a:t>floodplains</a:t>
            </a:r>
            <a:r>
              <a:rPr lang="ro-RO" dirty="0"/>
              <a:t> </a:t>
            </a:r>
            <a:r>
              <a:rPr lang="ro-RO" dirty="0" err="1"/>
              <a:t>were</a:t>
            </a:r>
            <a:r>
              <a:rPr lang="ro-RO" dirty="0"/>
              <a:t> </a:t>
            </a:r>
            <a:r>
              <a:rPr lang="ro-RO" dirty="0" err="1"/>
              <a:t>not</a:t>
            </a:r>
            <a:r>
              <a:rPr lang="ro-RO" dirty="0"/>
              <a:t> ideal </a:t>
            </a:r>
            <a:r>
              <a:rPr lang="ro-RO" dirty="0" err="1"/>
              <a:t>sites</a:t>
            </a:r>
            <a:r>
              <a:rPr lang="ro-RO" dirty="0"/>
              <a:t> for </a:t>
            </a:r>
            <a:r>
              <a:rPr lang="ro-RO" dirty="0" err="1"/>
              <a:t>habitation</a:t>
            </a:r>
            <a:r>
              <a:rPr lang="ro-RO" dirty="0"/>
              <a:t>, </a:t>
            </a:r>
            <a:r>
              <a:rPr lang="ro-RO" dirty="0" err="1"/>
              <a:t>and</a:t>
            </a:r>
            <a:r>
              <a:rPr lang="ro-RO" dirty="0"/>
              <a:t> </a:t>
            </a:r>
            <a:r>
              <a:rPr lang="ro-RO" dirty="0" err="1"/>
              <a:t>were</a:t>
            </a:r>
            <a:r>
              <a:rPr lang="ro-RO" dirty="0"/>
              <a:t> </a:t>
            </a:r>
            <a:r>
              <a:rPr lang="ro-RO" dirty="0" err="1"/>
              <a:t>only</a:t>
            </a:r>
            <a:r>
              <a:rPr lang="ro-RO" dirty="0"/>
              <a:t> </a:t>
            </a:r>
            <a:r>
              <a:rPr lang="ro-RO" dirty="0" err="1"/>
              <a:t>recently</a:t>
            </a:r>
            <a:r>
              <a:rPr lang="ro-RO" dirty="0"/>
              <a:t> </a:t>
            </a:r>
            <a:r>
              <a:rPr lang="ro-RO" dirty="0" err="1"/>
              <a:t>used</a:t>
            </a:r>
            <a:r>
              <a:rPr lang="ro-RO" dirty="0"/>
              <a:t>;</a:t>
            </a:r>
          </a:p>
          <a:p>
            <a:pPr algn="just"/>
            <a:r>
              <a:rPr lang="ro-RO" dirty="0" err="1"/>
              <a:t>This</a:t>
            </a:r>
            <a:r>
              <a:rPr lang="ro-RO" dirty="0"/>
              <a:t> </a:t>
            </a:r>
            <a:r>
              <a:rPr lang="ro-RO" dirty="0" err="1"/>
              <a:t>geographical</a:t>
            </a:r>
            <a:r>
              <a:rPr lang="ro-RO" dirty="0"/>
              <a:t> </a:t>
            </a:r>
            <a:r>
              <a:rPr lang="ro-RO" dirty="0" err="1"/>
              <a:t>situation</a:t>
            </a:r>
            <a:r>
              <a:rPr lang="ro-RO" dirty="0"/>
              <a:t> </a:t>
            </a:r>
            <a:r>
              <a:rPr lang="ro-RO" dirty="0" err="1"/>
              <a:t>creates</a:t>
            </a:r>
            <a:r>
              <a:rPr lang="ro-RO" dirty="0"/>
              <a:t> a </a:t>
            </a:r>
            <a:r>
              <a:rPr lang="ro-RO" dirty="0" err="1"/>
              <a:t>setting</a:t>
            </a:r>
            <a:r>
              <a:rPr lang="ro-RO" dirty="0"/>
              <a:t> </a:t>
            </a:r>
            <a:r>
              <a:rPr lang="ro-RO" dirty="0" err="1"/>
              <a:t>where</a:t>
            </a:r>
            <a:r>
              <a:rPr lang="ro-RO" dirty="0"/>
              <a:t> </a:t>
            </a:r>
            <a:r>
              <a:rPr lang="ro-RO" dirty="0" err="1"/>
              <a:t>settlements</a:t>
            </a:r>
            <a:r>
              <a:rPr lang="ro-RO" dirty="0"/>
              <a:t> </a:t>
            </a:r>
            <a:r>
              <a:rPr lang="ro-RO" dirty="0" err="1"/>
              <a:t>have</a:t>
            </a:r>
            <a:r>
              <a:rPr lang="ro-RO" dirty="0"/>
              <a:t> </a:t>
            </a:r>
            <a:r>
              <a:rPr lang="ro-RO" dirty="0" err="1"/>
              <a:t>to</a:t>
            </a:r>
            <a:r>
              <a:rPr lang="ro-RO" dirty="0"/>
              <a:t> deal </a:t>
            </a:r>
            <a:r>
              <a:rPr lang="ro-RO" dirty="0" err="1"/>
              <a:t>constantly</a:t>
            </a:r>
            <a:r>
              <a:rPr lang="ro-RO" dirty="0"/>
              <a:t> </a:t>
            </a:r>
            <a:r>
              <a:rPr lang="ro-RO" dirty="0" err="1"/>
              <a:t>with</a:t>
            </a:r>
            <a:r>
              <a:rPr lang="ro-RO" dirty="0"/>
              <a:t> slow-</a:t>
            </a:r>
            <a:r>
              <a:rPr lang="ro-RO" dirty="0" err="1"/>
              <a:t>moving</a:t>
            </a:r>
            <a:r>
              <a:rPr lang="ro-RO" dirty="0"/>
              <a:t> </a:t>
            </a:r>
            <a:r>
              <a:rPr lang="ro-RO" dirty="0" err="1"/>
              <a:t>landslides</a:t>
            </a:r>
            <a:r>
              <a:rPr lang="ro-RO" dirty="0"/>
              <a:t>; scarp </a:t>
            </a:r>
            <a:r>
              <a:rPr lang="ro-RO" dirty="0" err="1"/>
              <a:t>areas</a:t>
            </a:r>
            <a:r>
              <a:rPr lang="ro-RO" dirty="0"/>
              <a:t> are </a:t>
            </a:r>
            <a:r>
              <a:rPr lang="ro-RO" dirty="0" err="1"/>
              <a:t>the</a:t>
            </a:r>
            <a:r>
              <a:rPr lang="ro-RO" dirty="0"/>
              <a:t> </a:t>
            </a:r>
            <a:r>
              <a:rPr lang="ro-RO" dirty="0" err="1"/>
              <a:t>most</a:t>
            </a:r>
            <a:r>
              <a:rPr lang="ro-RO" dirty="0"/>
              <a:t> </a:t>
            </a:r>
            <a:r>
              <a:rPr lang="ro-RO" dirty="0" err="1"/>
              <a:t>prone</a:t>
            </a:r>
            <a:r>
              <a:rPr lang="ro-RO" dirty="0"/>
              <a:t> </a:t>
            </a:r>
            <a:r>
              <a:rPr lang="ro-RO" dirty="0" err="1"/>
              <a:t>to</a:t>
            </a:r>
            <a:r>
              <a:rPr lang="ro-RO" dirty="0"/>
              <a:t> </a:t>
            </a:r>
            <a:r>
              <a:rPr lang="ro-RO" dirty="0" err="1"/>
              <a:t>reactivations</a:t>
            </a:r>
            <a:r>
              <a:rPr lang="ro-RO" dirty="0"/>
              <a:t>, </a:t>
            </a:r>
            <a:r>
              <a:rPr lang="ro-RO" dirty="0" err="1"/>
              <a:t>and</a:t>
            </a:r>
            <a:r>
              <a:rPr lang="ro-RO" dirty="0"/>
              <a:t> </a:t>
            </a:r>
            <a:r>
              <a:rPr lang="ro-RO" dirty="0" err="1"/>
              <a:t>this</a:t>
            </a:r>
            <a:r>
              <a:rPr lang="ro-RO" dirty="0"/>
              <a:t> </a:t>
            </a:r>
            <a:r>
              <a:rPr lang="ro-RO" dirty="0" err="1"/>
              <a:t>regard</a:t>
            </a:r>
            <a:r>
              <a:rPr lang="ro-RO" dirty="0"/>
              <a:t> </a:t>
            </a:r>
            <a:r>
              <a:rPr lang="ro-RO" dirty="0" err="1"/>
              <a:t>DInSAR</a:t>
            </a:r>
            <a:r>
              <a:rPr lang="ro-RO" dirty="0"/>
              <a:t> data </a:t>
            </a:r>
            <a:r>
              <a:rPr lang="ro-RO" dirty="0" err="1"/>
              <a:t>could</a:t>
            </a:r>
            <a:r>
              <a:rPr lang="ro-RO" dirty="0"/>
              <a:t> </a:t>
            </a:r>
            <a:r>
              <a:rPr lang="ro-RO" dirty="0" err="1"/>
              <a:t>be</a:t>
            </a:r>
            <a:r>
              <a:rPr lang="ro-RO" dirty="0"/>
              <a:t> </a:t>
            </a:r>
            <a:r>
              <a:rPr lang="ro-RO" dirty="0" err="1"/>
              <a:t>used</a:t>
            </a:r>
            <a:r>
              <a:rPr lang="ro-RO" dirty="0"/>
              <a:t> for monitoring </a:t>
            </a:r>
            <a:r>
              <a:rPr lang="ro-RO" dirty="0" err="1"/>
              <a:t>and</a:t>
            </a:r>
            <a:r>
              <a:rPr lang="ro-RO" dirty="0"/>
              <a:t> </a:t>
            </a:r>
            <a:r>
              <a:rPr lang="ro-RO" dirty="0" err="1"/>
              <a:t>even</a:t>
            </a:r>
            <a:r>
              <a:rPr lang="ro-RO" dirty="0"/>
              <a:t> for </a:t>
            </a:r>
            <a:r>
              <a:rPr lang="ro-RO" dirty="0" err="1"/>
              <a:t>landslides</a:t>
            </a:r>
            <a:r>
              <a:rPr lang="ro-RO" dirty="0"/>
              <a:t> </a:t>
            </a:r>
            <a:r>
              <a:rPr lang="ro-RO" dirty="0" err="1"/>
              <a:t>early</a:t>
            </a:r>
            <a:r>
              <a:rPr lang="ro-RO" dirty="0"/>
              <a:t> </a:t>
            </a:r>
            <a:r>
              <a:rPr lang="ro-RO" dirty="0" err="1"/>
              <a:t>warning</a:t>
            </a:r>
            <a:r>
              <a:rPr lang="ro-RO" dirty="0"/>
              <a:t> </a:t>
            </a:r>
            <a:r>
              <a:rPr lang="ro-RO" dirty="0" err="1"/>
              <a:t>systems</a:t>
            </a:r>
            <a:r>
              <a:rPr lang="ro-RO" dirty="0"/>
              <a:t> (</a:t>
            </a:r>
            <a:r>
              <a:rPr lang="ro-RO" dirty="0" err="1"/>
              <a:t>LEWs</a:t>
            </a:r>
            <a:r>
              <a:rPr lang="ro-RO" dirty="0"/>
              <a:t>).</a:t>
            </a:r>
            <a:endParaRPr lang="en-US" dirty="0"/>
          </a:p>
        </p:txBody>
      </p:sp>
    </p:spTree>
    <p:extLst>
      <p:ext uri="{BB962C8B-B14F-4D97-AF65-F5344CB8AC3E}">
        <p14:creationId xmlns:p14="http://schemas.microsoft.com/office/powerpoint/2010/main" val="3647429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22176E-05CE-58A9-EDCF-8433FA6C0653}"/>
              </a:ext>
            </a:extLst>
          </p:cNvPr>
          <p:cNvSpPr>
            <a:spLocks noGrp="1"/>
          </p:cNvSpPr>
          <p:nvPr>
            <p:ph type="title"/>
          </p:nvPr>
        </p:nvSpPr>
        <p:spPr>
          <a:xfrm>
            <a:off x="5216525" y="123825"/>
            <a:ext cx="6070600" cy="958850"/>
          </a:xfrm>
        </p:spPr>
        <p:txBody>
          <a:bodyPr>
            <a:normAutofit fontScale="90000"/>
          </a:bodyPr>
          <a:lstStyle/>
          <a:p>
            <a:pPr algn="ctr"/>
            <a:r>
              <a:rPr lang="en-US" dirty="0"/>
              <a:t>Study case: </a:t>
            </a:r>
            <a:r>
              <a:rPr lang="en-US" dirty="0" err="1"/>
              <a:t>Poienari</a:t>
            </a:r>
            <a:r>
              <a:rPr lang="en-US" dirty="0"/>
              <a:t> village, </a:t>
            </a:r>
            <a:r>
              <a:rPr lang="en-US" dirty="0" err="1"/>
              <a:t>Neam</a:t>
            </a:r>
            <a:r>
              <a:rPr lang="ro-RO" dirty="0"/>
              <a:t>ț </a:t>
            </a:r>
            <a:r>
              <a:rPr lang="ro-RO" dirty="0" err="1"/>
              <a:t>County</a:t>
            </a:r>
            <a:endParaRPr lang="en-US" dirty="0"/>
          </a:p>
        </p:txBody>
      </p:sp>
      <p:pic>
        <p:nvPicPr>
          <p:cNvPr id="7" name="Content Placeholder 6">
            <a:extLst>
              <a:ext uri="{FF2B5EF4-FFF2-40B4-BE49-F238E27FC236}">
                <a16:creationId xmlns:a16="http://schemas.microsoft.com/office/drawing/2014/main" id="{11BE375A-6D0F-5197-8C2A-9B7C85BEB6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4839465" cy="6858000"/>
          </a:xfrm>
        </p:spPr>
      </p:pic>
      <p:pic>
        <p:nvPicPr>
          <p:cNvPr id="2" name="Picture 1">
            <a:extLst>
              <a:ext uri="{FF2B5EF4-FFF2-40B4-BE49-F238E27FC236}">
                <a16:creationId xmlns:a16="http://schemas.microsoft.com/office/drawing/2014/main" id="{E6172175-74A6-BA49-5497-E7E8425D80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1576" y="2311400"/>
            <a:ext cx="7236865" cy="4351338"/>
          </a:xfrm>
          <a:prstGeom prst="rect">
            <a:avLst/>
          </a:prstGeom>
        </p:spPr>
      </p:pic>
      <p:sp>
        <p:nvSpPr>
          <p:cNvPr id="3" name="Title 3">
            <a:extLst>
              <a:ext uri="{FF2B5EF4-FFF2-40B4-BE49-F238E27FC236}">
                <a16:creationId xmlns:a16="http://schemas.microsoft.com/office/drawing/2014/main" id="{DAD49B81-A0BB-C414-B3E5-66035249E864}"/>
              </a:ext>
            </a:extLst>
          </p:cNvPr>
          <p:cNvSpPr txBox="1">
            <a:spLocks/>
          </p:cNvSpPr>
          <p:nvPr/>
        </p:nvSpPr>
        <p:spPr>
          <a:xfrm>
            <a:off x="5388652" y="1322387"/>
            <a:ext cx="6070600" cy="958850"/>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1183 points on ascendent orbit</a:t>
            </a:r>
          </a:p>
          <a:p>
            <a:pPr algn="ctr"/>
            <a:r>
              <a:rPr lang="en-US" dirty="0"/>
              <a:t>910 points on descendent orbit</a:t>
            </a:r>
          </a:p>
        </p:txBody>
      </p:sp>
    </p:spTree>
    <p:extLst>
      <p:ext uri="{BB962C8B-B14F-4D97-AF65-F5344CB8AC3E}">
        <p14:creationId xmlns:p14="http://schemas.microsoft.com/office/powerpoint/2010/main" val="812871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933EF1-3435-C1E4-44FC-21E444412412}"/>
              </a:ext>
            </a:extLst>
          </p:cNvPr>
          <p:cNvPicPr>
            <a:picLocks noChangeAspect="1"/>
          </p:cNvPicPr>
          <p:nvPr/>
        </p:nvPicPr>
        <p:blipFill>
          <a:blip r:embed="rId2"/>
          <a:stretch>
            <a:fillRect/>
          </a:stretch>
        </p:blipFill>
        <p:spPr>
          <a:xfrm>
            <a:off x="2315835" y="1690688"/>
            <a:ext cx="6858000" cy="3983711"/>
          </a:xfrm>
          <a:prstGeom prst="rect">
            <a:avLst/>
          </a:prstGeom>
        </p:spPr>
      </p:pic>
      <p:sp>
        <p:nvSpPr>
          <p:cNvPr id="6" name="TextBox 5">
            <a:extLst>
              <a:ext uri="{FF2B5EF4-FFF2-40B4-BE49-F238E27FC236}">
                <a16:creationId xmlns:a16="http://schemas.microsoft.com/office/drawing/2014/main" id="{193C8BF4-A405-EAA1-E4BC-D284D79B1FDE}"/>
              </a:ext>
            </a:extLst>
          </p:cNvPr>
          <p:cNvSpPr txBox="1"/>
          <p:nvPr/>
        </p:nvSpPr>
        <p:spPr>
          <a:xfrm>
            <a:off x="4173962" y="5667602"/>
            <a:ext cx="2655265" cy="369332"/>
          </a:xfrm>
          <a:prstGeom prst="rect">
            <a:avLst/>
          </a:prstGeom>
          <a:noFill/>
        </p:spPr>
        <p:txBody>
          <a:bodyPr wrap="square" rtlCol="0">
            <a:spAutoFit/>
          </a:bodyPr>
          <a:lstStyle/>
          <a:p>
            <a:pPr algn="ctr"/>
            <a:r>
              <a:rPr lang="ro-RO" dirty="0">
                <a:latin typeface="Times New Roman" panose="02020603050405020304" pitchFamily="18" charset="0"/>
                <a:cs typeface="Times New Roman" panose="02020603050405020304" pitchFamily="18" charset="0"/>
              </a:rPr>
              <a:t>EGMS Platform Interface.</a:t>
            </a:r>
            <a:endParaRPr lang="en-US"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62FDB8E-0E33-FADF-32ED-7EB2978FC9E3}"/>
              </a:ext>
            </a:extLst>
          </p:cNvPr>
          <p:cNvSpPr txBox="1"/>
          <p:nvPr/>
        </p:nvSpPr>
        <p:spPr>
          <a:xfrm>
            <a:off x="7301866" y="6428340"/>
            <a:ext cx="4890133" cy="369332"/>
          </a:xfrm>
          <a:prstGeom prst="rect">
            <a:avLst/>
          </a:prstGeom>
          <a:noFill/>
        </p:spPr>
        <p:txBody>
          <a:bodyPr wrap="square" rtlCol="0">
            <a:spAutoFit/>
          </a:bodyPr>
          <a:lstStyle/>
          <a:p>
            <a:pPr algn="ctr"/>
            <a:r>
              <a:rPr lang="ro-RO" dirty="0">
                <a:latin typeface="Times New Roman" panose="02020603050405020304" pitchFamily="18" charset="0"/>
                <a:cs typeface="Times New Roman" panose="02020603050405020304" pitchFamily="18" charset="0"/>
              </a:rPr>
              <a:t>Ascending and descending points over Romania.</a:t>
            </a:r>
            <a:endParaRPr lang="en-US"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20D70D89-AC6C-CC74-94BB-512D64F04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1867" y="1690688"/>
            <a:ext cx="4844227" cy="2341376"/>
          </a:xfrm>
          <a:prstGeom prst="rect">
            <a:avLst/>
          </a:prstGeom>
        </p:spPr>
      </p:pic>
      <p:pic>
        <p:nvPicPr>
          <p:cNvPr id="14" name="Picture 13">
            <a:extLst>
              <a:ext uri="{FF2B5EF4-FFF2-40B4-BE49-F238E27FC236}">
                <a16:creationId xmlns:a16="http://schemas.microsoft.com/office/drawing/2014/main" id="{2F513B92-E51F-5FFD-C8C3-5343083342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1867" y="4063140"/>
            <a:ext cx="4844226" cy="2336330"/>
          </a:xfrm>
          <a:prstGeom prst="rect">
            <a:avLst/>
          </a:prstGeom>
        </p:spPr>
      </p:pic>
      <p:pic>
        <p:nvPicPr>
          <p:cNvPr id="9" name="Picture 8">
            <a:extLst>
              <a:ext uri="{FF2B5EF4-FFF2-40B4-BE49-F238E27FC236}">
                <a16:creationId xmlns:a16="http://schemas.microsoft.com/office/drawing/2014/main" id="{0D50916E-A65D-FF4A-4E7E-EA99BEC6C5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 y="1884355"/>
            <a:ext cx="3665684" cy="2130912"/>
          </a:xfrm>
          <a:prstGeom prst="rect">
            <a:avLst/>
          </a:prstGeom>
        </p:spPr>
      </p:pic>
      <p:pic>
        <p:nvPicPr>
          <p:cNvPr id="10" name="Picture 9">
            <a:extLst>
              <a:ext uri="{FF2B5EF4-FFF2-40B4-BE49-F238E27FC236}">
                <a16:creationId xmlns:a16="http://schemas.microsoft.com/office/drawing/2014/main" id="{CA1C44FC-0839-CAC4-956B-0E7A12E3F8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 y="4077050"/>
            <a:ext cx="3663222" cy="2130913"/>
          </a:xfrm>
          <a:prstGeom prst="rect">
            <a:avLst/>
          </a:prstGeom>
        </p:spPr>
      </p:pic>
      <p:sp>
        <p:nvSpPr>
          <p:cNvPr id="15" name="TextBox 14">
            <a:extLst>
              <a:ext uri="{FF2B5EF4-FFF2-40B4-BE49-F238E27FC236}">
                <a16:creationId xmlns:a16="http://schemas.microsoft.com/office/drawing/2014/main" id="{6C583E1D-617E-7546-5CB9-02D3BED02CC0}"/>
              </a:ext>
            </a:extLst>
          </p:cNvPr>
          <p:cNvSpPr txBox="1"/>
          <p:nvPr/>
        </p:nvSpPr>
        <p:spPr>
          <a:xfrm>
            <a:off x="0" y="6151341"/>
            <a:ext cx="3701322" cy="646331"/>
          </a:xfrm>
          <a:prstGeom prst="rect">
            <a:avLst/>
          </a:prstGeom>
          <a:noFill/>
        </p:spPr>
        <p:txBody>
          <a:bodyPr wrap="square" rtlCol="0">
            <a:spAutoFit/>
          </a:bodyPr>
          <a:lstStyle/>
          <a:p>
            <a:pPr algn="ctr"/>
            <a:r>
              <a:rPr lang="ro-RO" dirty="0">
                <a:latin typeface="Times New Roman" panose="02020603050405020304" pitchFamily="18" charset="0"/>
                <a:cs typeface="Times New Roman" panose="02020603050405020304" pitchFamily="18" charset="0"/>
              </a:rPr>
              <a:t>Example of ascending and descending DS points over landslides.</a:t>
            </a: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D9960FF-DB86-FDF6-DF8E-71736EDD2C6C}"/>
              </a:ext>
            </a:extLst>
          </p:cNvPr>
          <p:cNvSpPr txBox="1"/>
          <p:nvPr/>
        </p:nvSpPr>
        <p:spPr>
          <a:xfrm>
            <a:off x="254000" y="193473"/>
            <a:ext cx="11892092" cy="1477328"/>
          </a:xfrm>
          <a:prstGeom prst="rect">
            <a:avLst/>
          </a:prstGeom>
          <a:noFill/>
        </p:spPr>
        <p:txBody>
          <a:bodyPr wrap="square">
            <a:spAutoFit/>
          </a:bodyPr>
          <a:lstStyle/>
          <a:p>
            <a:pPr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European Ground Motion Service (EGMS) products provide ground motion velocity and displacement measurements over the Copernicus Participating States. The millimeter accuracy products consist of processed Sentinel-1 SAR images with the Multi-temporal Differential SAR Interferometry algorithms and are available for visualization and download.</a:t>
            </a:r>
          </a:p>
          <a:p>
            <a:pPr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The EGMS offers measurements for February 2015 - December 2021: velocity and displacement time series for ascending and descending orbits and the derived displacement vectors for the vertical and horizontal E-W components.</a:t>
            </a:r>
            <a:endParaRPr lang="en-US" dirty="0"/>
          </a:p>
        </p:txBody>
      </p:sp>
    </p:spTree>
    <p:extLst>
      <p:ext uri="{BB962C8B-B14F-4D97-AF65-F5344CB8AC3E}">
        <p14:creationId xmlns:p14="http://schemas.microsoft.com/office/powerpoint/2010/main" val="1876831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6513-D4F7-9C3D-0A91-8D243040CB49}"/>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1FC34262-FAFA-90C5-2662-D146D2176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108" y="0"/>
            <a:ext cx="11405784" cy="6858000"/>
          </a:xfrm>
          <a:prstGeom prst="rect">
            <a:avLst/>
          </a:prstGeom>
        </p:spPr>
      </p:pic>
    </p:spTree>
    <p:extLst>
      <p:ext uri="{BB962C8B-B14F-4D97-AF65-F5344CB8AC3E}">
        <p14:creationId xmlns:p14="http://schemas.microsoft.com/office/powerpoint/2010/main" val="3730666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6513-D4F7-9C3D-0A91-8D243040CB4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655ECD0-F7A6-86D3-0EC9-8F968F94C9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3108" y="0"/>
            <a:ext cx="11405784" cy="6858000"/>
          </a:xfrm>
        </p:spPr>
      </p:pic>
    </p:spTree>
    <p:extLst>
      <p:ext uri="{BB962C8B-B14F-4D97-AF65-F5344CB8AC3E}">
        <p14:creationId xmlns:p14="http://schemas.microsoft.com/office/powerpoint/2010/main" val="1865888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A2023-0163-6580-F9BF-A1EF3100C806}"/>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85E74F78-5DE3-64FE-C76E-B2EAF47F0F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 y="0"/>
            <a:ext cx="11405784" cy="6858000"/>
          </a:xfrm>
          <a:prstGeom prst="rect">
            <a:avLst/>
          </a:prstGeom>
        </p:spPr>
      </p:pic>
    </p:spTree>
    <p:extLst>
      <p:ext uri="{BB962C8B-B14F-4D97-AF65-F5344CB8AC3E}">
        <p14:creationId xmlns:p14="http://schemas.microsoft.com/office/powerpoint/2010/main" val="1434793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A2023-0163-6580-F9BF-A1EF3100C80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F599F91-8147-31EB-4133-BE95D298E1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 y="0"/>
            <a:ext cx="11405784" cy="6858000"/>
          </a:xfrm>
          <a:prstGeom prst="rect">
            <a:avLst/>
          </a:prstGeom>
        </p:spPr>
      </p:pic>
      <p:pic>
        <p:nvPicPr>
          <p:cNvPr id="5" name="Content Placeholder 4">
            <a:extLst>
              <a:ext uri="{FF2B5EF4-FFF2-40B4-BE49-F238E27FC236}">
                <a16:creationId xmlns:a16="http://schemas.microsoft.com/office/drawing/2014/main" id="{88637B13-515B-0B18-5FB9-C86A02693D6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5859" y="3733800"/>
            <a:ext cx="1525814" cy="2209800"/>
          </a:xfrm>
        </p:spPr>
      </p:pic>
      <p:sp>
        <p:nvSpPr>
          <p:cNvPr id="4" name="TextBox 3">
            <a:extLst>
              <a:ext uri="{FF2B5EF4-FFF2-40B4-BE49-F238E27FC236}">
                <a16:creationId xmlns:a16="http://schemas.microsoft.com/office/drawing/2014/main" id="{FBFCBAD3-4172-A3DD-6BF4-8A20B38F578D}"/>
              </a:ext>
            </a:extLst>
          </p:cNvPr>
          <p:cNvSpPr txBox="1"/>
          <p:nvPr/>
        </p:nvSpPr>
        <p:spPr>
          <a:xfrm>
            <a:off x="838200" y="3364468"/>
            <a:ext cx="1181100" cy="369332"/>
          </a:xfrm>
          <a:prstGeom prst="rect">
            <a:avLst/>
          </a:prstGeom>
          <a:noFill/>
        </p:spPr>
        <p:txBody>
          <a:bodyPr wrap="square" rtlCol="0">
            <a:spAutoFit/>
          </a:bodyPr>
          <a:lstStyle/>
          <a:p>
            <a:r>
              <a:rPr lang="en-US" dirty="0"/>
              <a:t>mm/year</a:t>
            </a:r>
          </a:p>
        </p:txBody>
      </p:sp>
      <p:sp>
        <p:nvSpPr>
          <p:cNvPr id="6" name="TextBox 5">
            <a:extLst>
              <a:ext uri="{FF2B5EF4-FFF2-40B4-BE49-F238E27FC236}">
                <a16:creationId xmlns:a16="http://schemas.microsoft.com/office/drawing/2014/main" id="{F13903B0-694C-0A54-6D78-6BB6A698A1C5}"/>
              </a:ext>
            </a:extLst>
          </p:cNvPr>
          <p:cNvSpPr txBox="1"/>
          <p:nvPr/>
        </p:nvSpPr>
        <p:spPr>
          <a:xfrm>
            <a:off x="3457574" y="6262042"/>
            <a:ext cx="5886451" cy="461665"/>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2400" dirty="0"/>
              <a:t>849 points with EW and Vertical deformation</a:t>
            </a:r>
          </a:p>
        </p:txBody>
      </p:sp>
    </p:spTree>
    <p:extLst>
      <p:ext uri="{BB962C8B-B14F-4D97-AF65-F5344CB8AC3E}">
        <p14:creationId xmlns:p14="http://schemas.microsoft.com/office/powerpoint/2010/main" val="11656213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091C0-7D1F-36C7-1E0F-78799D2ED9AE}"/>
              </a:ext>
            </a:extLst>
          </p:cNvPr>
          <p:cNvSpPr>
            <a:spLocks noGrp="1"/>
          </p:cNvSpPr>
          <p:nvPr>
            <p:ph type="title"/>
          </p:nvPr>
        </p:nvSpPr>
        <p:spPr/>
        <p:txBody>
          <a:bodyPr/>
          <a:lstStyle/>
          <a:p>
            <a:r>
              <a:rPr lang="ro-RO" dirty="0" err="1"/>
              <a:t>Discussions</a:t>
            </a:r>
            <a:endParaRPr lang="en-US" dirty="0"/>
          </a:p>
        </p:txBody>
      </p:sp>
      <p:sp>
        <p:nvSpPr>
          <p:cNvPr id="3" name="Content Placeholder 2">
            <a:extLst>
              <a:ext uri="{FF2B5EF4-FFF2-40B4-BE49-F238E27FC236}">
                <a16:creationId xmlns:a16="http://schemas.microsoft.com/office/drawing/2014/main" id="{63B14110-06E4-9138-0691-59114BB3B77B}"/>
              </a:ext>
            </a:extLst>
          </p:cNvPr>
          <p:cNvSpPr>
            <a:spLocks noGrp="1"/>
          </p:cNvSpPr>
          <p:nvPr>
            <p:ph idx="1"/>
          </p:nvPr>
        </p:nvSpPr>
        <p:spPr/>
        <p:txBody>
          <a:bodyPr/>
          <a:lstStyle/>
          <a:p>
            <a:r>
              <a:rPr lang="en-US" dirty="0"/>
              <a:t>The presented study case shows that the EGMS processing of the full-resolution dataset is feasible, thus improving the coarse 100 m data;</a:t>
            </a:r>
          </a:p>
          <a:p>
            <a:r>
              <a:rPr lang="en-US" dirty="0"/>
              <a:t>A 30 m radius buffer was used, but depending on the density of the data points (higher in urban settings), this radius can be decreased;</a:t>
            </a:r>
          </a:p>
          <a:p>
            <a:pPr algn="just"/>
            <a:r>
              <a:rPr lang="en-US" dirty="0"/>
              <a:t>In denser settings, other information can be used to filter the nearest neighbor points: DEM-based geomorphometry (</a:t>
            </a:r>
            <a:r>
              <a:rPr lang="en-US" dirty="0" err="1"/>
              <a:t>Niculi</a:t>
            </a:r>
            <a:r>
              <a:rPr lang="ro-RO" dirty="0" err="1"/>
              <a:t>ță</a:t>
            </a:r>
            <a:r>
              <a:rPr lang="ro-RO" dirty="0"/>
              <a:t>, 2016</a:t>
            </a:r>
            <a:r>
              <a:rPr lang="en-US" dirty="0"/>
              <a:t>) or trend of multitemporal data (</a:t>
            </a:r>
            <a:r>
              <a:rPr lang="en-US" dirty="0" err="1"/>
              <a:t>Necula</a:t>
            </a:r>
            <a:r>
              <a:rPr lang="en-US" dirty="0"/>
              <a:t> et al., 2021);</a:t>
            </a:r>
          </a:p>
          <a:p>
            <a:pPr algn="just"/>
            <a:r>
              <a:rPr lang="en-US" dirty="0"/>
              <a:t> </a:t>
            </a:r>
            <a:r>
              <a:rPr lang="ro-RO" dirty="0"/>
              <a:t>The </a:t>
            </a:r>
            <a:r>
              <a:rPr lang="ro-RO" dirty="0" err="1"/>
              <a:t>deformation</a:t>
            </a:r>
            <a:r>
              <a:rPr lang="ro-RO" dirty="0"/>
              <a:t> </a:t>
            </a:r>
            <a:r>
              <a:rPr lang="ro-RO" dirty="0" err="1"/>
              <a:t>components</a:t>
            </a:r>
            <a:r>
              <a:rPr lang="ro-RO" dirty="0"/>
              <a:t> </a:t>
            </a:r>
            <a:r>
              <a:rPr lang="ro-RO" dirty="0" err="1"/>
              <a:t>can</a:t>
            </a:r>
            <a:r>
              <a:rPr lang="ro-RO" dirty="0"/>
              <a:t> </a:t>
            </a:r>
            <a:r>
              <a:rPr lang="ro-RO" dirty="0" err="1"/>
              <a:t>be</a:t>
            </a:r>
            <a:r>
              <a:rPr lang="ro-RO" dirty="0"/>
              <a:t> </a:t>
            </a:r>
            <a:r>
              <a:rPr lang="ro-RO" dirty="0" err="1"/>
              <a:t>used</a:t>
            </a:r>
            <a:r>
              <a:rPr lang="ro-RO" dirty="0"/>
              <a:t> for monitoring, for </a:t>
            </a:r>
            <a:r>
              <a:rPr lang="ro-RO" dirty="0" err="1"/>
              <a:t>mechanism</a:t>
            </a:r>
            <a:r>
              <a:rPr lang="ro-RO" dirty="0"/>
              <a:t> </a:t>
            </a:r>
            <a:r>
              <a:rPr lang="ro-RO" dirty="0" err="1"/>
              <a:t>validation</a:t>
            </a:r>
            <a:r>
              <a:rPr lang="ro-RO" dirty="0"/>
              <a:t> </a:t>
            </a:r>
            <a:r>
              <a:rPr lang="ro-RO" dirty="0" err="1"/>
              <a:t>coupled</a:t>
            </a:r>
            <a:r>
              <a:rPr lang="ro-RO" dirty="0"/>
              <a:t> </a:t>
            </a:r>
            <a:r>
              <a:rPr lang="ro-RO" dirty="0" err="1"/>
              <a:t>with</a:t>
            </a:r>
            <a:r>
              <a:rPr lang="ro-RO" dirty="0"/>
              <a:t> </a:t>
            </a:r>
            <a:r>
              <a:rPr lang="ro-RO" dirty="0" err="1"/>
              <a:t>numerical</a:t>
            </a:r>
            <a:r>
              <a:rPr lang="ro-RO" dirty="0"/>
              <a:t> </a:t>
            </a:r>
            <a:r>
              <a:rPr lang="ro-RO" dirty="0" err="1"/>
              <a:t>modeling</a:t>
            </a:r>
            <a:r>
              <a:rPr lang="ro-RO" dirty="0"/>
              <a:t> (</a:t>
            </a:r>
            <a:r>
              <a:rPr lang="en-US" dirty="0" err="1"/>
              <a:t>Necula</a:t>
            </a:r>
            <a:r>
              <a:rPr lang="en-US" dirty="0"/>
              <a:t> et al., 2021</a:t>
            </a:r>
            <a:r>
              <a:rPr lang="ro-RO" dirty="0"/>
              <a:t>) or for Early Warning Systems; </a:t>
            </a:r>
            <a:endParaRPr lang="en-US" dirty="0"/>
          </a:p>
          <a:p>
            <a:endParaRPr lang="en-US" dirty="0"/>
          </a:p>
        </p:txBody>
      </p:sp>
    </p:spTree>
    <p:extLst>
      <p:ext uri="{BB962C8B-B14F-4D97-AF65-F5344CB8AC3E}">
        <p14:creationId xmlns:p14="http://schemas.microsoft.com/office/powerpoint/2010/main" val="1317572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DD5BE-E3EE-A844-1953-A1CE171DC6E9}"/>
              </a:ext>
            </a:extLst>
          </p:cNvPr>
          <p:cNvSpPr>
            <a:spLocks noGrp="1"/>
          </p:cNvSpPr>
          <p:nvPr>
            <p:ph type="title"/>
          </p:nvPr>
        </p:nvSpPr>
        <p:spPr/>
        <p:txBody>
          <a:bodyPr/>
          <a:lstStyle/>
          <a:p>
            <a:r>
              <a:rPr lang="ro-RO" dirty="0" err="1"/>
              <a:t>Conclusions</a:t>
            </a:r>
            <a:endParaRPr lang="en-US" dirty="0"/>
          </a:p>
        </p:txBody>
      </p:sp>
      <p:sp>
        <p:nvSpPr>
          <p:cNvPr id="3" name="Content Placeholder 2">
            <a:extLst>
              <a:ext uri="{FF2B5EF4-FFF2-40B4-BE49-F238E27FC236}">
                <a16:creationId xmlns:a16="http://schemas.microsoft.com/office/drawing/2014/main" id="{2844037A-4B08-3AEB-4CF1-5F74FE6FDDDF}"/>
              </a:ext>
            </a:extLst>
          </p:cNvPr>
          <p:cNvSpPr>
            <a:spLocks noGrp="1"/>
          </p:cNvSpPr>
          <p:nvPr>
            <p:ph idx="1"/>
          </p:nvPr>
        </p:nvSpPr>
        <p:spPr>
          <a:xfrm>
            <a:off x="838200" y="1495425"/>
            <a:ext cx="10515600" cy="4681538"/>
          </a:xfrm>
        </p:spPr>
        <p:txBody>
          <a:bodyPr>
            <a:normAutofit fontScale="92500" lnSpcReduction="20000"/>
          </a:bodyPr>
          <a:lstStyle/>
          <a:p>
            <a:pPr algn="just"/>
            <a:r>
              <a:rPr lang="en-US" dirty="0"/>
              <a:t>EGMS is the European-wide dataset that is highly usable for natural hazards assessment, including slow-moving landslides investigations;</a:t>
            </a:r>
          </a:p>
          <a:p>
            <a:pPr algn="just"/>
            <a:r>
              <a:rPr lang="en-US" dirty="0"/>
              <a:t>The availability of the full-resolution data, including the ascending and the descending LOS velocities, allows the computation of the horizontal and vertical displacement components;</a:t>
            </a:r>
          </a:p>
          <a:p>
            <a:pPr algn="just"/>
            <a:r>
              <a:rPr lang="en-US" dirty="0"/>
              <a:t>We apply the methodology of Notti et al. (2014) for a better spatial resolution of  these components, compared to the Level 3 (Ortho) of the EGMS products, necessary for correct landslide evaluation and mapping;</a:t>
            </a:r>
          </a:p>
          <a:p>
            <a:pPr algn="just"/>
            <a:r>
              <a:rPr lang="en-US" dirty="0"/>
              <a:t>Near improvements of the approach include the implementation of the slope units morphometric variable and slope aspect segmentation to exclude the combination of DS points from different landforms, especially opposing hillslopes;</a:t>
            </a:r>
          </a:p>
          <a:p>
            <a:pPr algn="just"/>
            <a:r>
              <a:rPr lang="en-US" dirty="0"/>
              <a:t>The proposed Open Source GIS implementation will be integrated into a GUI environment to be available to others.</a:t>
            </a:r>
          </a:p>
        </p:txBody>
      </p:sp>
    </p:spTree>
    <p:extLst>
      <p:ext uri="{BB962C8B-B14F-4D97-AF65-F5344CB8AC3E}">
        <p14:creationId xmlns:p14="http://schemas.microsoft.com/office/powerpoint/2010/main" val="10277059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DD316E-D137-41C6-9673-BF58EDFD36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8" name="TextBox 7"/>
          <p:cNvSpPr txBox="1"/>
          <p:nvPr/>
        </p:nvSpPr>
        <p:spPr>
          <a:xfrm>
            <a:off x="-1002632" y="4585680"/>
            <a:ext cx="5170206" cy="2400657"/>
          </a:xfrm>
          <a:prstGeom prst="rect">
            <a:avLst/>
          </a:prstGeom>
          <a:noFill/>
        </p:spPr>
        <p:txBody>
          <a:bodyPr wrap="square" rtlCol="0">
            <a:spAutoFit/>
          </a:bodyPr>
          <a:lstStyle/>
          <a:p>
            <a:pPr algn="ctr"/>
            <a:r>
              <a:rPr lang="en-US" sz="5000" dirty="0"/>
              <a:t>Thank </a:t>
            </a:r>
            <a:endParaRPr lang="ro-RO" sz="5000" dirty="0"/>
          </a:p>
          <a:p>
            <a:pPr algn="ctr"/>
            <a:r>
              <a:rPr lang="en-US" sz="5000" dirty="0"/>
              <a:t>you for your </a:t>
            </a:r>
            <a:endParaRPr lang="ro-RO" sz="5000" dirty="0"/>
          </a:p>
          <a:p>
            <a:pPr algn="ctr"/>
            <a:r>
              <a:rPr lang="en-US" sz="5000" dirty="0"/>
              <a:t>attention </a:t>
            </a:r>
            <a:r>
              <a:rPr lang="en-US" sz="5000" dirty="0">
                <a:sym typeface="Wingdings" panose="05000000000000000000" pitchFamily="2" charset="2"/>
              </a:rPr>
              <a:t></a:t>
            </a:r>
            <a:endParaRPr lang="ro-RO" sz="5000" dirty="0"/>
          </a:p>
        </p:txBody>
      </p:sp>
    </p:spTree>
    <p:extLst>
      <p:ext uri="{BB962C8B-B14F-4D97-AF65-F5344CB8AC3E}">
        <p14:creationId xmlns:p14="http://schemas.microsoft.com/office/powerpoint/2010/main" val="3318717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9C5E31C-49CC-57D2-DF71-8DC9EC14376F}"/>
              </a:ext>
            </a:extLst>
          </p:cNvPr>
          <p:cNvSpPr>
            <a:spLocks noGrp="1"/>
          </p:cNvSpPr>
          <p:nvPr>
            <p:ph type="title"/>
          </p:nvPr>
        </p:nvSpPr>
        <p:spPr>
          <a:xfrm>
            <a:off x="356283" y="70876"/>
            <a:ext cx="10515600" cy="836846"/>
          </a:xfrm>
        </p:spPr>
        <p:txBody>
          <a:bodyPr>
            <a:normAutofit fontScale="90000"/>
          </a:bodyPr>
          <a:lstStyle/>
          <a:p>
            <a:r>
              <a:rPr lang="ro-RO" dirty="0">
                <a:latin typeface="Times New Roman" panose="02020603050405020304" pitchFamily="18" charset="0"/>
                <a:cs typeface="Times New Roman" panose="02020603050405020304" pitchFamily="18" charset="0"/>
              </a:rPr>
              <a:t>Products download, manipulation, and processing.</a:t>
            </a: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1E666783-371E-A274-D09E-B76EC50AF7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15" y="2008930"/>
            <a:ext cx="3010871" cy="4506170"/>
          </a:xfrm>
          <a:prstGeom prst="rect">
            <a:avLst/>
          </a:prstGeom>
        </p:spPr>
      </p:pic>
      <p:pic>
        <p:nvPicPr>
          <p:cNvPr id="10" name="Picture 9">
            <a:extLst>
              <a:ext uri="{FF2B5EF4-FFF2-40B4-BE49-F238E27FC236}">
                <a16:creationId xmlns:a16="http://schemas.microsoft.com/office/drawing/2014/main" id="{57C4E628-1ECA-9A18-9B19-EA32D3387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236" y="2008930"/>
            <a:ext cx="3010871" cy="4506170"/>
          </a:xfrm>
          <a:prstGeom prst="rect">
            <a:avLst/>
          </a:prstGeom>
        </p:spPr>
      </p:pic>
      <p:pic>
        <p:nvPicPr>
          <p:cNvPr id="12" name="Picture 11">
            <a:extLst>
              <a:ext uri="{FF2B5EF4-FFF2-40B4-BE49-F238E27FC236}">
                <a16:creationId xmlns:a16="http://schemas.microsoft.com/office/drawing/2014/main" id="{D7D3F4BC-BC55-4E90-E2D3-2244FEBC57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7157" y="2008930"/>
            <a:ext cx="3010871" cy="4506170"/>
          </a:xfrm>
          <a:prstGeom prst="rect">
            <a:avLst/>
          </a:prstGeom>
        </p:spPr>
      </p:pic>
      <p:pic>
        <p:nvPicPr>
          <p:cNvPr id="13" name="Picture 2" descr="R (programming language) - Wikipedia">
            <a:extLst>
              <a:ext uri="{FF2B5EF4-FFF2-40B4-BE49-F238E27FC236}">
                <a16:creationId xmlns:a16="http://schemas.microsoft.com/office/drawing/2014/main" id="{40D3336B-9C84-50FC-3D8B-D245E69475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1850" y="812209"/>
            <a:ext cx="1290122" cy="10017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Simple Features for R • sf">
            <a:extLst>
              <a:ext uri="{FF2B5EF4-FFF2-40B4-BE49-F238E27FC236}">
                <a16:creationId xmlns:a16="http://schemas.microsoft.com/office/drawing/2014/main" id="{C627DE6A-FDB8-5BC2-3623-D14FDF4375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43013" y="836830"/>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A023884-6B49-EC1F-2D19-AD835A88A3E9}"/>
              </a:ext>
            </a:extLst>
          </p:cNvPr>
          <p:cNvSpPr txBox="1"/>
          <p:nvPr/>
        </p:nvSpPr>
        <p:spPr>
          <a:xfrm>
            <a:off x="96487" y="6488668"/>
            <a:ext cx="9081541" cy="369332"/>
          </a:xfrm>
          <a:prstGeom prst="rect">
            <a:avLst/>
          </a:prstGeom>
          <a:noFill/>
        </p:spPr>
        <p:txBody>
          <a:bodyPr wrap="square" rtlCol="0">
            <a:spAutoFit/>
          </a:bodyPr>
          <a:lstStyle/>
          <a:p>
            <a:pPr algn="ctr"/>
            <a:r>
              <a:rPr lang="ro-RO" dirty="0">
                <a:latin typeface="Times New Roman" panose="02020603050405020304" pitchFamily="18" charset="0"/>
                <a:cs typeface="Times New Roman" panose="02020603050405020304" pitchFamily="18" charset="0"/>
              </a:rPr>
              <a:t>Workflow chain for the computation of vertical and horizontal velocity components.</a:t>
            </a:r>
            <a:endParaRPr lang="en-US"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110FFC31-9CD8-F766-EE9F-7A0E31EF79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16128" y="2008930"/>
            <a:ext cx="2879385" cy="4506170"/>
          </a:xfrm>
          <a:prstGeom prst="rect">
            <a:avLst/>
          </a:prstGeom>
        </p:spPr>
      </p:pic>
      <p:sp>
        <p:nvSpPr>
          <p:cNvPr id="18" name="TextBox 17">
            <a:extLst>
              <a:ext uri="{FF2B5EF4-FFF2-40B4-BE49-F238E27FC236}">
                <a16:creationId xmlns:a16="http://schemas.microsoft.com/office/drawing/2014/main" id="{F7C38668-1FAC-C9DE-76BE-E6A60F0D0596}"/>
              </a:ext>
            </a:extLst>
          </p:cNvPr>
          <p:cNvSpPr txBox="1"/>
          <p:nvPr/>
        </p:nvSpPr>
        <p:spPr>
          <a:xfrm>
            <a:off x="9178028" y="6486525"/>
            <a:ext cx="3013972" cy="369332"/>
          </a:xfrm>
          <a:prstGeom prst="rect">
            <a:avLst/>
          </a:prstGeom>
          <a:noFill/>
        </p:spPr>
        <p:txBody>
          <a:bodyPr wrap="square" rtlCol="0">
            <a:spAutoFit/>
          </a:bodyPr>
          <a:lstStyle/>
          <a:p>
            <a:pPr algn="ctr"/>
            <a:r>
              <a:rPr lang="ro-RO" dirty="0">
                <a:latin typeface="Times New Roman" panose="02020603050405020304" pitchFamily="18" charset="0"/>
                <a:cs typeface="Times New Roman" panose="02020603050405020304" pitchFamily="18" charset="0"/>
              </a:rPr>
              <a:t>Computed horizontal velocity.</a:t>
            </a:r>
            <a:endParaRPr lang="en-US"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F2A5DC62-35EE-C6EC-DA37-9FA312F64D64}"/>
              </a:ext>
            </a:extLst>
          </p:cNvPr>
          <p:cNvSpPr txBox="1"/>
          <p:nvPr/>
        </p:nvSpPr>
        <p:spPr>
          <a:xfrm>
            <a:off x="221111" y="812542"/>
            <a:ext cx="9500739" cy="923330"/>
          </a:xfrm>
          <a:prstGeom prst="rect">
            <a:avLst/>
          </a:prstGeom>
          <a:noFill/>
        </p:spPr>
        <p:txBody>
          <a:bodyPr wrap="square">
            <a:spAutoFit/>
          </a:bodyPr>
          <a:lstStyle/>
          <a:p>
            <a:pPr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Workflow implementation and calculation of E-W and Vertical components were done in R, and the </a:t>
            </a:r>
            <a:r>
              <a:rPr lang="en-US" sz="1800" i="1" dirty="0">
                <a:latin typeface="Times New Roman" panose="02020603050405020304" pitchFamily="18" charset="0"/>
                <a:cs typeface="Times New Roman" panose="02020603050405020304" pitchFamily="18" charset="0"/>
              </a:rPr>
              <a:t>sf package </a:t>
            </a:r>
            <a:r>
              <a:rPr lang="en-US" sz="1800" dirty="0">
                <a:latin typeface="Times New Roman" panose="02020603050405020304" pitchFamily="18" charset="0"/>
                <a:cs typeface="Times New Roman" panose="02020603050405020304" pitchFamily="18" charset="0"/>
              </a:rPr>
              <a:t>was used due to its powerful capabilities to deal with spatial data.</a:t>
            </a:r>
          </a:p>
          <a:p>
            <a:pPr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Computation of the </a:t>
            </a:r>
            <a:r>
              <a:rPr lang="en-US" sz="1800" dirty="0">
                <a:latin typeface="Times New Roman" panose="02020603050405020304" pitchFamily="18" charset="0"/>
                <a:cs typeface="Times New Roman" panose="02020603050405020304" pitchFamily="18" charset="0"/>
              </a:rPr>
              <a:t>E-W and Vertical components </a:t>
            </a:r>
            <a:r>
              <a:rPr lang="en-US" dirty="0">
                <a:latin typeface="Times New Roman" panose="02020603050405020304" pitchFamily="18" charset="0"/>
                <a:cs typeface="Times New Roman" panose="02020603050405020304" pitchFamily="18" charset="0"/>
              </a:rPr>
              <a:t>relies on the methodology of Notti et al. (2014).</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6218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933EF1-3435-C1E4-44FC-21E444412412}"/>
              </a:ext>
            </a:extLst>
          </p:cNvPr>
          <p:cNvPicPr>
            <a:picLocks noChangeAspect="1"/>
          </p:cNvPicPr>
          <p:nvPr/>
        </p:nvPicPr>
        <p:blipFill>
          <a:blip r:embed="rId2"/>
          <a:stretch>
            <a:fillRect/>
          </a:stretch>
        </p:blipFill>
        <p:spPr>
          <a:xfrm>
            <a:off x="2315835" y="1690688"/>
            <a:ext cx="6858000" cy="3983711"/>
          </a:xfrm>
          <a:prstGeom prst="rect">
            <a:avLst/>
          </a:prstGeom>
        </p:spPr>
      </p:pic>
      <p:sp>
        <p:nvSpPr>
          <p:cNvPr id="6" name="TextBox 5">
            <a:extLst>
              <a:ext uri="{FF2B5EF4-FFF2-40B4-BE49-F238E27FC236}">
                <a16:creationId xmlns:a16="http://schemas.microsoft.com/office/drawing/2014/main" id="{193C8BF4-A405-EAA1-E4BC-D284D79B1FDE}"/>
              </a:ext>
            </a:extLst>
          </p:cNvPr>
          <p:cNvSpPr txBox="1"/>
          <p:nvPr/>
        </p:nvSpPr>
        <p:spPr>
          <a:xfrm>
            <a:off x="4173962" y="5667602"/>
            <a:ext cx="2655265" cy="369332"/>
          </a:xfrm>
          <a:prstGeom prst="rect">
            <a:avLst/>
          </a:prstGeom>
          <a:noFill/>
        </p:spPr>
        <p:txBody>
          <a:bodyPr wrap="square" rtlCol="0">
            <a:spAutoFit/>
          </a:bodyPr>
          <a:lstStyle/>
          <a:p>
            <a:pPr algn="ctr"/>
            <a:r>
              <a:rPr lang="ro-RO" dirty="0">
                <a:latin typeface="Times New Roman" panose="02020603050405020304" pitchFamily="18" charset="0"/>
                <a:cs typeface="Times New Roman" panose="02020603050405020304" pitchFamily="18" charset="0"/>
              </a:rPr>
              <a:t>EGMS Platform Interface.</a:t>
            </a:r>
            <a:endParaRPr lang="en-US"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62FDB8E-0E33-FADF-32ED-7EB2978FC9E3}"/>
              </a:ext>
            </a:extLst>
          </p:cNvPr>
          <p:cNvSpPr txBox="1"/>
          <p:nvPr/>
        </p:nvSpPr>
        <p:spPr>
          <a:xfrm>
            <a:off x="7301866" y="6428340"/>
            <a:ext cx="4890133" cy="369332"/>
          </a:xfrm>
          <a:prstGeom prst="rect">
            <a:avLst/>
          </a:prstGeom>
          <a:noFill/>
        </p:spPr>
        <p:txBody>
          <a:bodyPr wrap="square" rtlCol="0">
            <a:spAutoFit/>
          </a:bodyPr>
          <a:lstStyle/>
          <a:p>
            <a:pPr algn="ctr"/>
            <a:r>
              <a:rPr lang="ro-RO" dirty="0">
                <a:latin typeface="Times New Roman" panose="02020603050405020304" pitchFamily="18" charset="0"/>
                <a:cs typeface="Times New Roman" panose="02020603050405020304" pitchFamily="18" charset="0"/>
              </a:rPr>
              <a:t>Ascending and descending points over Romania.</a:t>
            </a:r>
            <a:endParaRPr lang="en-US"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20D70D89-AC6C-CC74-94BB-512D64F04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1867" y="1690688"/>
            <a:ext cx="4844227" cy="2341376"/>
          </a:xfrm>
          <a:prstGeom prst="rect">
            <a:avLst/>
          </a:prstGeom>
        </p:spPr>
      </p:pic>
      <p:pic>
        <p:nvPicPr>
          <p:cNvPr id="14" name="Picture 13">
            <a:extLst>
              <a:ext uri="{FF2B5EF4-FFF2-40B4-BE49-F238E27FC236}">
                <a16:creationId xmlns:a16="http://schemas.microsoft.com/office/drawing/2014/main" id="{2F513B92-E51F-5FFD-C8C3-5343083342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1867" y="4063140"/>
            <a:ext cx="4844226" cy="2336330"/>
          </a:xfrm>
          <a:prstGeom prst="rect">
            <a:avLst/>
          </a:prstGeom>
        </p:spPr>
      </p:pic>
      <p:pic>
        <p:nvPicPr>
          <p:cNvPr id="9" name="Picture 8">
            <a:extLst>
              <a:ext uri="{FF2B5EF4-FFF2-40B4-BE49-F238E27FC236}">
                <a16:creationId xmlns:a16="http://schemas.microsoft.com/office/drawing/2014/main" id="{0D50916E-A65D-FF4A-4E7E-EA99BEC6C5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 y="1884355"/>
            <a:ext cx="3665684" cy="2130912"/>
          </a:xfrm>
          <a:prstGeom prst="rect">
            <a:avLst/>
          </a:prstGeom>
        </p:spPr>
      </p:pic>
      <p:pic>
        <p:nvPicPr>
          <p:cNvPr id="10" name="Picture 9">
            <a:extLst>
              <a:ext uri="{FF2B5EF4-FFF2-40B4-BE49-F238E27FC236}">
                <a16:creationId xmlns:a16="http://schemas.microsoft.com/office/drawing/2014/main" id="{CA1C44FC-0839-CAC4-956B-0E7A12E3F8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 y="4077050"/>
            <a:ext cx="3663222" cy="2130913"/>
          </a:xfrm>
          <a:prstGeom prst="rect">
            <a:avLst/>
          </a:prstGeom>
        </p:spPr>
      </p:pic>
      <p:sp>
        <p:nvSpPr>
          <p:cNvPr id="15" name="TextBox 14">
            <a:extLst>
              <a:ext uri="{FF2B5EF4-FFF2-40B4-BE49-F238E27FC236}">
                <a16:creationId xmlns:a16="http://schemas.microsoft.com/office/drawing/2014/main" id="{6C583E1D-617E-7546-5CB9-02D3BED02CC0}"/>
              </a:ext>
            </a:extLst>
          </p:cNvPr>
          <p:cNvSpPr txBox="1"/>
          <p:nvPr/>
        </p:nvSpPr>
        <p:spPr>
          <a:xfrm>
            <a:off x="0" y="6151341"/>
            <a:ext cx="3701322" cy="646331"/>
          </a:xfrm>
          <a:prstGeom prst="rect">
            <a:avLst/>
          </a:prstGeom>
          <a:noFill/>
        </p:spPr>
        <p:txBody>
          <a:bodyPr wrap="square" rtlCol="0">
            <a:spAutoFit/>
          </a:bodyPr>
          <a:lstStyle/>
          <a:p>
            <a:pPr algn="ctr"/>
            <a:r>
              <a:rPr lang="ro-RO" dirty="0">
                <a:latin typeface="Times New Roman" panose="02020603050405020304" pitchFamily="18" charset="0"/>
                <a:cs typeface="Times New Roman" panose="02020603050405020304" pitchFamily="18" charset="0"/>
              </a:rPr>
              <a:t>Example of ascending and descending DS points over landslides.</a:t>
            </a:r>
            <a:endParaRPr lang="en-US"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6D01B1A-D17E-508E-378D-8BDDE6129B8A}"/>
              </a:ext>
            </a:extLst>
          </p:cNvPr>
          <p:cNvSpPr txBox="1"/>
          <p:nvPr/>
        </p:nvSpPr>
        <p:spPr>
          <a:xfrm>
            <a:off x="254000" y="193473"/>
            <a:ext cx="11892092" cy="1477328"/>
          </a:xfrm>
          <a:prstGeom prst="rect">
            <a:avLst/>
          </a:prstGeom>
          <a:noFill/>
        </p:spPr>
        <p:txBody>
          <a:bodyPr wrap="square">
            <a:spAutoFit/>
          </a:bodyPr>
          <a:lstStyle/>
          <a:p>
            <a:pPr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European Ground Motion Service (EGMS) products provide ground motion velocity and displacement measurements over the Copernicus Participating States. The millimeter accuracy products consist of processed Sentinel-1 SAR images with the Multi-temporal Differential SAR Interferometry algorithms and are available for visualization and download.</a:t>
            </a:r>
          </a:p>
          <a:p>
            <a:pPr indent="285750">
              <a:buFont typeface="Arial" panose="020B0604020202020204" pitchFamily="34" charset="0"/>
              <a:buChar char="•"/>
            </a:pPr>
            <a:r>
              <a:rPr lang="en-US" sz="1800" dirty="0">
                <a:latin typeface="Times New Roman" panose="02020603050405020304" pitchFamily="18" charset="0"/>
                <a:cs typeface="Times New Roman" panose="02020603050405020304" pitchFamily="18" charset="0"/>
              </a:rPr>
              <a:t>The EGMS offers measurements for February 2015 - December 2021: velocity and displacement time series for ascending and descending orbits and the derived displacement vectors for the vertical and horizontal E-W components.</a:t>
            </a:r>
            <a:endParaRPr lang="en-US" dirty="0"/>
          </a:p>
        </p:txBody>
      </p:sp>
    </p:spTree>
    <p:extLst>
      <p:ext uri="{BB962C8B-B14F-4D97-AF65-F5344CB8AC3E}">
        <p14:creationId xmlns:p14="http://schemas.microsoft.com/office/powerpoint/2010/main" val="1541154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22603-4108-2353-0DA5-8C935A9541C4}"/>
              </a:ext>
            </a:extLst>
          </p:cNvPr>
          <p:cNvSpPr>
            <a:spLocks noGrp="1"/>
          </p:cNvSpPr>
          <p:nvPr>
            <p:ph type="title"/>
          </p:nvPr>
        </p:nvSpPr>
        <p:spPr>
          <a:xfrm>
            <a:off x="173966" y="161130"/>
            <a:ext cx="11842630" cy="1943895"/>
          </a:xfrm>
        </p:spPr>
        <p:txBody>
          <a:bodyPr/>
          <a:lstStyle/>
          <a:p>
            <a:pPr algn="ctr"/>
            <a:r>
              <a:rPr lang="en-US" dirty="0">
                <a:latin typeface="Times New Roman" panose="02020603050405020304" pitchFamily="18" charset="0"/>
                <a:cs typeface="Times New Roman" panose="02020603050405020304" pitchFamily="18" charset="0"/>
              </a:rPr>
              <a:t>MT-</a:t>
            </a:r>
            <a:r>
              <a:rPr lang="en-US" dirty="0" err="1">
                <a:latin typeface="Times New Roman" panose="02020603050405020304" pitchFamily="18" charset="0"/>
                <a:cs typeface="Times New Roman" panose="02020603050405020304" pitchFamily="18" charset="0"/>
              </a:rPr>
              <a:t>InSAR</a:t>
            </a:r>
            <a:r>
              <a:rPr lang="en-US" dirty="0">
                <a:latin typeface="Times New Roman" panose="02020603050405020304" pitchFamily="18" charset="0"/>
                <a:cs typeface="Times New Roman" panose="02020603050405020304" pitchFamily="18" charset="0"/>
              </a:rPr>
              <a:t> (Multi-temporal Interferometric Synthetic Aperture Radar)</a:t>
            </a:r>
          </a:p>
        </p:txBody>
      </p:sp>
      <p:pic>
        <p:nvPicPr>
          <p:cNvPr id="10" name="Picture 9">
            <a:extLst>
              <a:ext uri="{FF2B5EF4-FFF2-40B4-BE49-F238E27FC236}">
                <a16:creationId xmlns:a16="http://schemas.microsoft.com/office/drawing/2014/main" id="{1FBF16A1-2CE9-0393-D5D2-837C13897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91" y="2260538"/>
            <a:ext cx="12057417" cy="3987862"/>
          </a:xfrm>
          <a:prstGeom prst="rect">
            <a:avLst/>
          </a:prstGeom>
        </p:spPr>
      </p:pic>
      <p:sp>
        <p:nvSpPr>
          <p:cNvPr id="13" name="TextBox 12">
            <a:extLst>
              <a:ext uri="{FF2B5EF4-FFF2-40B4-BE49-F238E27FC236}">
                <a16:creationId xmlns:a16="http://schemas.microsoft.com/office/drawing/2014/main" id="{2364DE64-BB0C-5FEC-C652-445769CA6FD2}"/>
              </a:ext>
            </a:extLst>
          </p:cNvPr>
          <p:cNvSpPr txBox="1"/>
          <p:nvPr/>
        </p:nvSpPr>
        <p:spPr>
          <a:xfrm>
            <a:off x="0" y="6488668"/>
            <a:ext cx="2321584" cy="369332"/>
          </a:xfrm>
          <a:prstGeom prst="rect">
            <a:avLst/>
          </a:prstGeom>
          <a:noFill/>
        </p:spPr>
        <p:txBody>
          <a:bodyPr wrap="square" rtlCol="0">
            <a:spAutoFit/>
          </a:bodyPr>
          <a:lstStyle/>
          <a:p>
            <a:r>
              <a:rPr lang="en-US" dirty="0"/>
              <a:t>Source: un-spider.org</a:t>
            </a:r>
          </a:p>
        </p:txBody>
      </p:sp>
    </p:spTree>
    <p:extLst>
      <p:ext uri="{BB962C8B-B14F-4D97-AF65-F5344CB8AC3E}">
        <p14:creationId xmlns:p14="http://schemas.microsoft.com/office/powerpoint/2010/main" val="3579463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4C69D5-38F2-5B79-76A1-AF283248A1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587" y="94752"/>
            <a:ext cx="9752826" cy="6668495"/>
          </a:xfrm>
          <a:prstGeom prst="rect">
            <a:avLst/>
          </a:prstGeom>
        </p:spPr>
      </p:pic>
      <p:sp>
        <p:nvSpPr>
          <p:cNvPr id="5" name="TextBox 4">
            <a:extLst>
              <a:ext uri="{FF2B5EF4-FFF2-40B4-BE49-F238E27FC236}">
                <a16:creationId xmlns:a16="http://schemas.microsoft.com/office/drawing/2014/main" id="{DE270AC6-2FF3-31E1-4BE5-D58D90930E70}"/>
              </a:ext>
            </a:extLst>
          </p:cNvPr>
          <p:cNvSpPr txBox="1"/>
          <p:nvPr/>
        </p:nvSpPr>
        <p:spPr>
          <a:xfrm>
            <a:off x="-85725" y="6211669"/>
            <a:ext cx="2321584" cy="646331"/>
          </a:xfrm>
          <a:prstGeom prst="rect">
            <a:avLst/>
          </a:prstGeom>
          <a:noFill/>
        </p:spPr>
        <p:txBody>
          <a:bodyPr wrap="square" rtlCol="0">
            <a:spAutoFit/>
          </a:bodyPr>
          <a:lstStyle/>
          <a:p>
            <a:r>
              <a:rPr lang="en-US" dirty="0"/>
              <a:t>Source: </a:t>
            </a:r>
          </a:p>
          <a:p>
            <a:r>
              <a:rPr lang="en-US" dirty="0"/>
              <a:t>un-spider.org</a:t>
            </a:r>
          </a:p>
        </p:txBody>
      </p:sp>
    </p:spTree>
    <p:extLst>
      <p:ext uri="{BB962C8B-B14F-4D97-AF65-F5344CB8AC3E}">
        <p14:creationId xmlns:p14="http://schemas.microsoft.com/office/powerpoint/2010/main" val="1243289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a:extLst>
              <a:ext uri="{FF2B5EF4-FFF2-40B4-BE49-F238E27FC236}">
                <a16:creationId xmlns:a16="http://schemas.microsoft.com/office/drawing/2014/main" id="{C89289CB-F5DE-B9A5-63DA-42F43C9DA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6350" y="96142"/>
            <a:ext cx="7674482" cy="6492875"/>
          </a:xfrm>
          <a:prstGeom prst="rect">
            <a:avLst/>
          </a:prstGeom>
        </p:spPr>
      </p:pic>
      <p:sp>
        <p:nvSpPr>
          <p:cNvPr id="5" name="TextBox 4">
            <a:extLst>
              <a:ext uri="{FF2B5EF4-FFF2-40B4-BE49-F238E27FC236}">
                <a16:creationId xmlns:a16="http://schemas.microsoft.com/office/drawing/2014/main" id="{F2541B7C-87F9-F7B0-DA79-965CBE53CA3F}"/>
              </a:ext>
            </a:extLst>
          </p:cNvPr>
          <p:cNvSpPr txBox="1"/>
          <p:nvPr/>
        </p:nvSpPr>
        <p:spPr>
          <a:xfrm>
            <a:off x="9621432" y="5920343"/>
            <a:ext cx="2321584" cy="369332"/>
          </a:xfrm>
          <a:prstGeom prst="rect">
            <a:avLst/>
          </a:prstGeom>
          <a:noFill/>
        </p:spPr>
        <p:txBody>
          <a:bodyPr wrap="square" rtlCol="0">
            <a:spAutoFit/>
          </a:bodyPr>
          <a:lstStyle/>
          <a:p>
            <a:r>
              <a:rPr lang="en-US" dirty="0"/>
              <a:t>Source: un-spider.org</a:t>
            </a:r>
          </a:p>
        </p:txBody>
      </p:sp>
      <p:pic>
        <p:nvPicPr>
          <p:cNvPr id="12" name="Content Placeholder 11">
            <a:extLst>
              <a:ext uri="{FF2B5EF4-FFF2-40B4-BE49-F238E27FC236}">
                <a16:creationId xmlns:a16="http://schemas.microsoft.com/office/drawing/2014/main" id="{5357E567-8938-23E3-9097-22397DCB64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957" y="0"/>
            <a:ext cx="1606926" cy="6589017"/>
          </a:xfrm>
        </p:spPr>
      </p:pic>
      <p:sp>
        <p:nvSpPr>
          <p:cNvPr id="10" name="TextBox 9">
            <a:extLst>
              <a:ext uri="{FF2B5EF4-FFF2-40B4-BE49-F238E27FC236}">
                <a16:creationId xmlns:a16="http://schemas.microsoft.com/office/drawing/2014/main" id="{96A3C251-F6C0-5398-759C-35A254BA538E}"/>
              </a:ext>
            </a:extLst>
          </p:cNvPr>
          <p:cNvSpPr txBox="1"/>
          <p:nvPr/>
        </p:nvSpPr>
        <p:spPr>
          <a:xfrm>
            <a:off x="105957" y="6504285"/>
            <a:ext cx="6742518" cy="369332"/>
          </a:xfrm>
          <a:prstGeom prst="rect">
            <a:avLst/>
          </a:prstGeom>
          <a:noFill/>
        </p:spPr>
        <p:txBody>
          <a:bodyPr wrap="square" rtlCol="0">
            <a:spAutoFit/>
          </a:bodyPr>
          <a:lstStyle/>
          <a:p>
            <a:r>
              <a:rPr lang="en-US" dirty="0"/>
              <a:t>Source: https://site.tre-altamira.com/company/our-technology/</a:t>
            </a:r>
          </a:p>
        </p:txBody>
      </p:sp>
      <p:sp>
        <p:nvSpPr>
          <p:cNvPr id="13" name="AutoShape 2" descr="Decomposition of LOS displacements into vertical and horizontal... |  Download Scientific Diagram">
            <a:extLst>
              <a:ext uri="{FF2B5EF4-FFF2-40B4-BE49-F238E27FC236}">
                <a16:creationId xmlns:a16="http://schemas.microsoft.com/office/drawing/2014/main" id="{7D9FA337-57B2-E5DB-27CD-C3CF37D6D71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4D2E6554-A4CB-4E0E-1190-B5D1A72C46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3525" y="2055813"/>
            <a:ext cx="3048000" cy="3048000"/>
          </a:xfrm>
          <a:prstGeom prst="rect">
            <a:avLst/>
          </a:prstGeom>
        </p:spPr>
      </p:pic>
    </p:spTree>
    <p:extLst>
      <p:ext uri="{BB962C8B-B14F-4D97-AF65-F5344CB8AC3E}">
        <p14:creationId xmlns:p14="http://schemas.microsoft.com/office/powerpoint/2010/main" val="3983849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F9A37-621D-FAC4-DBEA-AAB1F7D2836E}"/>
              </a:ext>
            </a:extLst>
          </p:cNvPr>
          <p:cNvSpPr>
            <a:spLocks noGrp="1"/>
          </p:cNvSpPr>
          <p:nvPr>
            <p:ph type="title"/>
          </p:nvPr>
        </p:nvSpPr>
        <p:spPr>
          <a:xfrm>
            <a:off x="1212477" y="-302559"/>
            <a:ext cx="12192000" cy="1325563"/>
          </a:xfrm>
        </p:spPr>
        <p:txBody>
          <a:bodyPr>
            <a:normAutofit/>
          </a:bodyPr>
          <a:lstStyle/>
          <a:p>
            <a:r>
              <a:rPr lang="en-US" sz="3600" dirty="0"/>
              <a:t>CALIBRATED</a:t>
            </a:r>
            <a:r>
              <a:rPr lang="ro-RO" sz="3600" dirty="0"/>
              <a:t> (</a:t>
            </a:r>
            <a:r>
              <a:rPr lang="ro-RO" sz="3600" dirty="0" err="1"/>
              <a:t>Level</a:t>
            </a:r>
            <a:r>
              <a:rPr lang="ro-RO" sz="3600" dirty="0"/>
              <a:t> </a:t>
            </a:r>
            <a:r>
              <a:rPr lang="en-US" sz="3600" dirty="0"/>
              <a:t>2B</a:t>
            </a:r>
            <a:r>
              <a:rPr lang="ro-RO" sz="3600" dirty="0"/>
              <a:t>) </a:t>
            </a:r>
            <a:r>
              <a:rPr lang="en-US" sz="3600" dirty="0"/>
              <a:t>ascending orbit (full resolution)</a:t>
            </a:r>
          </a:p>
        </p:txBody>
      </p:sp>
      <p:pic>
        <p:nvPicPr>
          <p:cNvPr id="7" name="Content Placeholder 6">
            <a:extLst>
              <a:ext uri="{FF2B5EF4-FFF2-40B4-BE49-F238E27FC236}">
                <a16:creationId xmlns:a16="http://schemas.microsoft.com/office/drawing/2014/main" id="{664DE949-9E5D-3265-F44B-BAC04EB105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85800"/>
            <a:ext cx="12192000" cy="6172200"/>
          </a:xfrm>
        </p:spPr>
      </p:pic>
    </p:spTree>
    <p:extLst>
      <p:ext uri="{BB962C8B-B14F-4D97-AF65-F5344CB8AC3E}">
        <p14:creationId xmlns:p14="http://schemas.microsoft.com/office/powerpoint/2010/main" val="734253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E4C2A6-1960-F8C1-790D-2C6FBB1C8228}"/>
              </a:ext>
            </a:extLst>
          </p:cNvPr>
          <p:cNvSpPr>
            <a:spLocks noGrp="1"/>
          </p:cNvSpPr>
          <p:nvPr>
            <p:ph type="title"/>
          </p:nvPr>
        </p:nvSpPr>
        <p:spPr/>
        <p:txBody>
          <a:bodyPr/>
          <a:lstStyle/>
          <a:p>
            <a:endParaRPr lang="en-US"/>
          </a:p>
        </p:txBody>
      </p:sp>
      <p:sp>
        <p:nvSpPr>
          <p:cNvPr id="6" name="Title 1">
            <a:extLst>
              <a:ext uri="{FF2B5EF4-FFF2-40B4-BE49-F238E27FC236}">
                <a16:creationId xmlns:a16="http://schemas.microsoft.com/office/drawing/2014/main" id="{9F6469BC-E163-5F9C-4E2B-0D0E481AD4FF}"/>
              </a:ext>
            </a:extLst>
          </p:cNvPr>
          <p:cNvSpPr txBox="1">
            <a:spLocks/>
          </p:cNvSpPr>
          <p:nvPr/>
        </p:nvSpPr>
        <p:spPr>
          <a:xfrm>
            <a:off x="1212477" y="-302559"/>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CALIBRATED</a:t>
            </a:r>
            <a:r>
              <a:rPr lang="ro-RO" sz="3600" dirty="0"/>
              <a:t> (Level </a:t>
            </a:r>
            <a:r>
              <a:rPr lang="en-US" sz="3600" dirty="0"/>
              <a:t>2B</a:t>
            </a:r>
            <a:r>
              <a:rPr lang="ro-RO" sz="3600" dirty="0"/>
              <a:t>) </a:t>
            </a:r>
            <a:r>
              <a:rPr lang="en-US" sz="3600" dirty="0"/>
              <a:t>descending orbit (full resolution)</a:t>
            </a:r>
          </a:p>
        </p:txBody>
      </p:sp>
      <p:pic>
        <p:nvPicPr>
          <p:cNvPr id="10" name="Content Placeholder 9">
            <a:extLst>
              <a:ext uri="{FF2B5EF4-FFF2-40B4-BE49-F238E27FC236}">
                <a16:creationId xmlns:a16="http://schemas.microsoft.com/office/drawing/2014/main" id="{66780E0A-3AAF-7843-7DF7-E5CBD8CAE7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92150"/>
            <a:ext cx="12192000" cy="6165850"/>
          </a:xfrm>
        </p:spPr>
      </p:pic>
    </p:spTree>
    <p:extLst>
      <p:ext uri="{BB962C8B-B14F-4D97-AF65-F5344CB8AC3E}">
        <p14:creationId xmlns:p14="http://schemas.microsoft.com/office/powerpoint/2010/main" val="35051379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1100</TotalTime>
  <Words>1264</Words>
  <Application>Microsoft Office PowerPoint</Application>
  <PresentationFormat>Widescreen</PresentationFormat>
  <Paragraphs>93</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Cambria Math</vt:lpstr>
      <vt:lpstr>Courier New</vt:lpstr>
      <vt:lpstr>Times New Roman</vt:lpstr>
      <vt:lpstr>Office Theme</vt:lpstr>
      <vt:lpstr>PowerPoint Presentation</vt:lpstr>
      <vt:lpstr>PowerPoint Presentation</vt:lpstr>
      <vt:lpstr>Products download, manipulation, and processing.</vt:lpstr>
      <vt:lpstr>PowerPoint Presentation</vt:lpstr>
      <vt:lpstr>MT-InSAR (Multi-temporal Interferometric Synthetic Aperture Radar)</vt:lpstr>
      <vt:lpstr>PowerPoint Presentation</vt:lpstr>
      <vt:lpstr>PowerPoint Presentation</vt:lpstr>
      <vt:lpstr>CALIBRATED (Level 2B) ascending orbit (full resolution)</vt:lpstr>
      <vt:lpstr>PowerPoint Presentation</vt:lpstr>
      <vt:lpstr>ORTHO (Level 3) 100 m resampled EW and Vertical components</vt:lpstr>
      <vt:lpstr>PowerPoint Presentation</vt:lpstr>
      <vt:lpstr>PowerPoint Presentation</vt:lpstr>
      <vt:lpstr>PowerPoint Presentation</vt:lpstr>
      <vt:lpstr>The East-West and Vertical Components of velocity</vt:lpstr>
      <vt:lpstr>Computation</vt:lpstr>
      <vt:lpstr>GIS implementation</vt:lpstr>
      <vt:lpstr>Pseudocode</vt:lpstr>
      <vt:lpstr>Moldavian Plateau – slow-moving landslides</vt:lpstr>
      <vt:lpstr>Study case: Poienari village, Neamț County</vt:lpstr>
      <vt:lpstr>PowerPoint Presentation</vt:lpstr>
      <vt:lpstr>PowerPoint Presentation</vt:lpstr>
      <vt:lpstr>PowerPoint Presentation</vt:lpstr>
      <vt:lpstr>PowerPoint Presentation</vt:lpstr>
      <vt:lpstr>Discussions</vt:lpstr>
      <vt:lpstr>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16</cp:revision>
  <dcterms:created xsi:type="dcterms:W3CDTF">2023-04-26T06:32:46Z</dcterms:created>
  <dcterms:modified xsi:type="dcterms:W3CDTF">2023-04-27T00:55:11Z</dcterms:modified>
</cp:coreProperties>
</file>