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9" r:id="rId2"/>
  </p:sldIdLst>
  <p:sldSz cx="43891200" cy="32918400"/>
  <p:notesSz cx="6858000" cy="9144000"/>
  <p:embeddedFontLst>
    <p:embeddedFont>
      <p:font typeface="Bree Serif" panose="020B0604020202020204" charset="0"/>
      <p:regular r:id="rId4"/>
    </p:embeddedFon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mbria Math" panose="02040503050406030204" pitchFamily="18" charset="0"/>
      <p:regular r:id="rId9"/>
    </p:embeddedFont>
    <p:embeddedFont>
      <p:font typeface="Open Sans" panose="020B0604020202020204" charset="0"/>
      <p:regular r:id="rId10"/>
      <p:bold r:id="rId11"/>
      <p:italic r:id="rId12"/>
      <p:boldItalic r:id="rId13"/>
    </p:embeddedFont>
  </p:embeddedFontLst>
  <p:custDataLst>
    <p:tags r:id="rId14"/>
  </p:custDataLst>
  <p:defaultTextStyle>
    <a:defPPr>
      <a:defRPr lang="en-US"/>
    </a:defPPr>
    <a:lvl1pPr marL="0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1pPr>
    <a:lvl2pPr marL="2194514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2pPr>
    <a:lvl3pPr marL="4389028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3pPr>
    <a:lvl4pPr marL="6583543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4pPr>
    <a:lvl5pPr marL="8778057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5pPr>
    <a:lvl6pPr marL="10972571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6pPr>
    <a:lvl7pPr marL="13167085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7pPr>
    <a:lvl8pPr marL="15361599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8pPr>
    <a:lvl9pPr marL="17556114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3519" autoAdjust="0"/>
  </p:normalViewPr>
  <p:slideViewPr>
    <p:cSldViewPr snapToGrid="0">
      <p:cViewPr>
        <p:scale>
          <a:sx n="42" d="100"/>
          <a:sy n="42" d="100"/>
        </p:scale>
        <p:origin x="-5358" y="-446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presProps" Target="pres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kern="1200"/>
            </a:defPPr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kern="1200"/>
            </a:defPPr>
            <a:lvl1pPr algn="r">
              <a:defRPr sz="1200"/>
            </a:lvl1pPr>
          </a:lstStyle>
          <a:p>
            <a:fld id="{7B0E8FA9-8B5F-4493-A208-FBBD06A1EBF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kern="1200"/>
            </a:defPPr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kern="1200"/>
            </a:defPPr>
            <a:lvl1pPr algn="r">
              <a:defRPr sz="1200"/>
            </a:lvl1pPr>
          </a:lstStyle>
          <a:p>
            <a:fld id="{CD15AFD9-35F1-4A8D-8AD3-EDB9481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15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1pPr>
    <a:lvl2pPr marL="2194514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2pPr>
    <a:lvl3pPr marL="4389028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3pPr>
    <a:lvl4pPr marL="6583543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4pPr>
    <a:lvl5pPr marL="8778057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5pPr>
    <a:lvl6pPr marL="10972571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6pPr>
    <a:lvl7pPr marL="13167085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7pPr>
    <a:lvl8pPr marL="15361599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8pPr>
    <a:lvl9pPr marL="17556114" algn="l" defTabSz="4389028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25895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64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9085" y="4221482"/>
            <a:ext cx="35547303" cy="89877900"/>
          </a:xfr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01946" y="4221482"/>
            <a:ext cx="105925615" cy="89877900"/>
          </a:xfr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898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816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3"/>
            <a:ext cx="37307521" cy="6537960"/>
          </a:xfrm>
        </p:spPr>
        <p:txBody>
          <a:bodyPr anchor="t"/>
          <a:lstStyle>
            <a:defPPr>
              <a:defRPr kern="1200"/>
            </a:defPPr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4"/>
            <a:ext cx="37307521" cy="7200897"/>
          </a:xfrm>
        </p:spPr>
        <p:txBody>
          <a:bodyPr anchor="b"/>
          <a:lstStyle>
            <a:defPPr>
              <a:defRPr kern="1200"/>
            </a:defPPr>
            <a:lvl1pPr marL="0" indent="0">
              <a:buNone/>
              <a:defRPr sz="9700">
                <a:solidFill>
                  <a:schemeClr val="tx1">
                    <a:tint val="75000"/>
                  </a:schemeClr>
                </a:solidFill>
              </a:defRPr>
            </a:lvl1pPr>
            <a:lvl2pPr marL="2194514" indent="0">
              <a:buNone/>
              <a:defRPr sz="8700">
                <a:solidFill>
                  <a:schemeClr val="tx1">
                    <a:tint val="75000"/>
                  </a:schemeClr>
                </a:solidFill>
              </a:defRPr>
            </a:lvl2pPr>
            <a:lvl3pPr marL="4389028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543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057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57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08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59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11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487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01943" y="24582121"/>
            <a:ext cx="70736458" cy="69517264"/>
          </a:xfrm>
        </p:spPr>
        <p:txBody>
          <a:bodyPr/>
          <a:lstStyle>
            <a:defPPr>
              <a:defRPr kern="1200"/>
            </a:defPPr>
            <a:lvl1pPr>
              <a:defRPr sz="13400"/>
            </a:lvl1pPr>
            <a:lvl2pPr>
              <a:defRPr sz="11500"/>
            </a:lvl2pPr>
            <a:lvl3pPr>
              <a:defRPr sz="97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69921" y="24582121"/>
            <a:ext cx="70736464" cy="69517264"/>
          </a:xfrm>
        </p:spPr>
        <p:txBody>
          <a:bodyPr/>
          <a:lstStyle>
            <a:defPPr>
              <a:defRPr kern="1200"/>
            </a:defPPr>
            <a:lvl1pPr>
              <a:defRPr sz="13400"/>
            </a:lvl1pPr>
            <a:lvl2pPr>
              <a:defRPr sz="11500"/>
            </a:lvl2pPr>
            <a:lvl3pPr>
              <a:defRPr sz="97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608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3"/>
            <a:ext cx="39502079" cy="5486400"/>
          </a:xfr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1" y="7368543"/>
            <a:ext cx="19392903" cy="3070857"/>
          </a:xfr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1500" b="1"/>
            </a:lvl1pPr>
            <a:lvl2pPr marL="2194514" indent="0">
              <a:buNone/>
              <a:defRPr sz="9700" b="1"/>
            </a:lvl2pPr>
            <a:lvl3pPr marL="4389028" indent="0">
              <a:buNone/>
              <a:defRPr sz="8700" b="1"/>
            </a:lvl3pPr>
            <a:lvl4pPr marL="6583543" indent="0">
              <a:buNone/>
              <a:defRPr sz="7700" b="1"/>
            </a:lvl4pPr>
            <a:lvl5pPr marL="8778057" indent="0">
              <a:buNone/>
              <a:defRPr sz="7700" b="1"/>
            </a:lvl5pPr>
            <a:lvl6pPr marL="10972571" indent="0">
              <a:buNone/>
              <a:defRPr sz="7700" b="1"/>
            </a:lvl6pPr>
            <a:lvl7pPr marL="13167085" indent="0">
              <a:buNone/>
              <a:defRPr sz="7700" b="1"/>
            </a:lvl7pPr>
            <a:lvl8pPr marL="15361599" indent="0">
              <a:buNone/>
              <a:defRPr sz="7700" b="1"/>
            </a:lvl8pPr>
            <a:lvl9pPr marL="175561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1" y="10439400"/>
            <a:ext cx="19392903" cy="18966183"/>
          </a:xfrm>
        </p:spPr>
        <p:txBody>
          <a:bodyPr/>
          <a:lstStyle>
            <a:defPPr>
              <a:defRPr kern="1200"/>
            </a:defPPr>
            <a:lvl1pPr>
              <a:defRPr sz="11500"/>
            </a:lvl1pPr>
            <a:lvl2pPr>
              <a:defRPr sz="9700"/>
            </a:lvl2pPr>
            <a:lvl3pPr>
              <a:defRPr sz="87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7"/>
          </a:xfr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1500" b="1"/>
            </a:lvl1pPr>
            <a:lvl2pPr marL="2194514" indent="0">
              <a:buNone/>
              <a:defRPr sz="9700" b="1"/>
            </a:lvl2pPr>
            <a:lvl3pPr marL="4389028" indent="0">
              <a:buNone/>
              <a:defRPr sz="8700" b="1"/>
            </a:lvl3pPr>
            <a:lvl4pPr marL="6583543" indent="0">
              <a:buNone/>
              <a:defRPr sz="7700" b="1"/>
            </a:lvl4pPr>
            <a:lvl5pPr marL="8778057" indent="0">
              <a:buNone/>
              <a:defRPr sz="7700" b="1"/>
            </a:lvl5pPr>
            <a:lvl6pPr marL="10972571" indent="0">
              <a:buNone/>
              <a:defRPr sz="7700" b="1"/>
            </a:lvl6pPr>
            <a:lvl7pPr marL="13167085" indent="0">
              <a:buNone/>
              <a:defRPr sz="7700" b="1"/>
            </a:lvl7pPr>
            <a:lvl8pPr marL="15361599" indent="0">
              <a:buNone/>
              <a:defRPr sz="7700" b="1"/>
            </a:lvl8pPr>
            <a:lvl9pPr marL="175561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0"/>
            <a:ext cx="19400520" cy="18966183"/>
          </a:xfrm>
        </p:spPr>
        <p:txBody>
          <a:bodyPr/>
          <a:lstStyle>
            <a:defPPr>
              <a:defRPr kern="1200"/>
            </a:defPPr>
            <a:lvl1pPr>
              <a:defRPr sz="11500"/>
            </a:lvl1pPr>
            <a:lvl2pPr>
              <a:defRPr sz="9700"/>
            </a:lvl2pPr>
            <a:lvl3pPr>
              <a:defRPr sz="87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417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266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49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3" cy="5577840"/>
          </a:xfrm>
        </p:spPr>
        <p:txBody>
          <a:bodyPr anchor="b"/>
          <a:lstStyle>
            <a:defPPr>
              <a:defRPr kern="1200"/>
            </a:defPPr>
            <a:lvl1pPr algn="l">
              <a:defRPr sz="9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39" y="1310641"/>
            <a:ext cx="24536400" cy="28094942"/>
          </a:xfrm>
        </p:spPr>
        <p:txBody>
          <a:bodyPr/>
          <a:lstStyle>
            <a:defPPr>
              <a:defRPr kern="1200"/>
            </a:defPPr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700"/>
            </a:lvl4pPr>
            <a:lvl5pPr>
              <a:defRPr sz="9700"/>
            </a:lvl5pPr>
            <a:lvl6pPr>
              <a:defRPr sz="9700"/>
            </a:lvl6pPr>
            <a:lvl7pPr>
              <a:defRPr sz="9700"/>
            </a:lvl7pPr>
            <a:lvl8pPr>
              <a:defRPr sz="9700"/>
            </a:lvl8pPr>
            <a:lvl9pPr>
              <a:defRPr sz="9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1"/>
            <a:ext cx="14439903" cy="22517103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6700"/>
            </a:lvl1pPr>
            <a:lvl2pPr marL="2194514" indent="0">
              <a:buNone/>
              <a:defRPr sz="5700"/>
            </a:lvl2pPr>
            <a:lvl3pPr marL="4389028" indent="0">
              <a:buNone/>
              <a:defRPr sz="4800"/>
            </a:lvl3pPr>
            <a:lvl4pPr marL="6583543" indent="0">
              <a:buNone/>
              <a:defRPr sz="4300"/>
            </a:lvl4pPr>
            <a:lvl5pPr marL="8778057" indent="0">
              <a:buNone/>
              <a:defRPr sz="4300"/>
            </a:lvl5pPr>
            <a:lvl6pPr marL="10972571" indent="0">
              <a:buNone/>
              <a:defRPr sz="4300"/>
            </a:lvl6pPr>
            <a:lvl7pPr marL="13167085" indent="0">
              <a:buNone/>
              <a:defRPr sz="4300"/>
            </a:lvl7pPr>
            <a:lvl8pPr marL="15361599" indent="0">
              <a:buNone/>
              <a:defRPr sz="4300"/>
            </a:lvl8pPr>
            <a:lvl9pPr marL="175561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620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0"/>
            <a:ext cx="26334721" cy="2720343"/>
          </a:xfrm>
        </p:spPr>
        <p:txBody>
          <a:bodyPr anchor="b"/>
          <a:lstStyle>
            <a:defPPr>
              <a:defRPr kern="1200"/>
            </a:defPPr>
            <a:lvl1pPr algn="l">
              <a:defRPr sz="9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1" cy="19751039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15400"/>
            </a:lvl1pPr>
            <a:lvl2pPr marL="2194514" indent="0">
              <a:buNone/>
              <a:defRPr sz="13400"/>
            </a:lvl2pPr>
            <a:lvl3pPr marL="4389028" indent="0">
              <a:buNone/>
              <a:defRPr sz="11500"/>
            </a:lvl3pPr>
            <a:lvl4pPr marL="6583543" indent="0">
              <a:buNone/>
              <a:defRPr sz="9700"/>
            </a:lvl4pPr>
            <a:lvl5pPr marL="8778057" indent="0">
              <a:buNone/>
              <a:defRPr sz="9700"/>
            </a:lvl5pPr>
            <a:lvl6pPr marL="10972571" indent="0">
              <a:buNone/>
              <a:defRPr sz="9700"/>
            </a:lvl6pPr>
            <a:lvl7pPr marL="13167085" indent="0">
              <a:buNone/>
              <a:defRPr sz="9700"/>
            </a:lvl7pPr>
            <a:lvl8pPr marL="15361599" indent="0">
              <a:buNone/>
              <a:defRPr sz="9700"/>
            </a:lvl8pPr>
            <a:lvl9pPr marL="17556114" indent="0">
              <a:buNone/>
              <a:defRPr sz="9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1" cy="3863337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6700"/>
            </a:lvl1pPr>
            <a:lvl2pPr marL="2194514" indent="0">
              <a:buNone/>
              <a:defRPr sz="5700"/>
            </a:lvl2pPr>
            <a:lvl3pPr marL="4389028" indent="0">
              <a:buNone/>
              <a:defRPr sz="4800"/>
            </a:lvl3pPr>
            <a:lvl4pPr marL="6583543" indent="0">
              <a:buNone/>
              <a:defRPr sz="4300"/>
            </a:lvl4pPr>
            <a:lvl5pPr marL="8778057" indent="0">
              <a:buNone/>
              <a:defRPr sz="4300"/>
            </a:lvl5pPr>
            <a:lvl6pPr marL="10972571" indent="0">
              <a:buNone/>
              <a:defRPr sz="4300"/>
            </a:lvl6pPr>
            <a:lvl7pPr marL="13167085" indent="0">
              <a:buNone/>
              <a:defRPr sz="4300"/>
            </a:lvl7pPr>
            <a:lvl8pPr marL="15361599" indent="0">
              <a:buNone/>
              <a:defRPr sz="4300"/>
            </a:lvl8pPr>
            <a:lvl9pPr marL="175561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71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3"/>
            <a:ext cx="39502079" cy="5486400"/>
          </a:xfrm>
          <a:prstGeom prst="rect">
            <a:avLst/>
          </a:prstGeom>
        </p:spPr>
        <p:txBody>
          <a:bodyPr vert="horz" lIns="438903" tIns="219451" rIns="438903" bIns="219451" rtlCol="0" anchor="ctr">
            <a:normAutofit/>
          </a:bodyPr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2"/>
            <a:ext cx="39502079" cy="21724623"/>
          </a:xfrm>
          <a:prstGeom prst="rect">
            <a:avLst/>
          </a:prstGeom>
        </p:spPr>
        <p:txBody>
          <a:bodyPr vert="horz" lIns="438903" tIns="219451" rIns="438903" bIns="219451" rtlCol="0">
            <a:normAutofit/>
          </a:bodyPr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03" tIns="219451" rIns="438903" bIns="219451" rtlCol="0" anchor="ctr"/>
          <a:lstStyle>
            <a:defPPr>
              <a:defRPr kern="1200"/>
            </a:defPPr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7F76D-A730-4432-85DE-CA47D32BB251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 vert="horz" lIns="438903" tIns="219451" rIns="438903" bIns="219451" rtlCol="0" anchor="ctr"/>
          <a:lstStyle>
            <a:defPPr>
              <a:defRPr kern="1200"/>
            </a:defPPr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1" y="30510482"/>
            <a:ext cx="10241280" cy="1752600"/>
          </a:xfrm>
          <a:prstGeom prst="rect">
            <a:avLst/>
          </a:prstGeom>
        </p:spPr>
        <p:txBody>
          <a:bodyPr vert="horz" lIns="438903" tIns="219451" rIns="438903" bIns="219451" rtlCol="0" anchor="ctr"/>
          <a:lstStyle>
            <a:defPPr>
              <a:defRPr kern="1200"/>
            </a:defPPr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57CD0-55F5-4017-8E2F-F1A5FF8435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ew picture"/>
          <p:cNvPicPr/>
          <p:nvPr/>
        </p:nvPicPr>
        <p:blipFill>
          <a:blip r:embed="rId13"/>
          <a:stretch>
            <a:fillRect/>
          </a:stretch>
        </p:blipFill>
        <p:spPr>
          <a:xfrm rot="16200000">
            <a:off x="-11074400" y="16459200"/>
            <a:ext cx="14274800" cy="39370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13"/>
          <a:stretch>
            <a:fillRect/>
          </a:stretch>
        </p:blipFill>
        <p:spPr>
          <a:xfrm rot="5400000">
            <a:off x="40690800" y="16459200"/>
            <a:ext cx="14274800" cy="39370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6953250" y="33426400"/>
            <a:ext cx="29984700" cy="146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6953250" y="33997900"/>
            <a:ext cx="219456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600">
                <a:solidFill>
                  <a:srgbClr val="808080"/>
                </a:solidFill>
              </a:rPr>
              <a:t>Template ID: contemplativecloud  Size: 48x36</a:t>
            </a:r>
          </a:p>
        </p:txBody>
      </p:sp>
    </p:spTree>
    <p:extLst>
      <p:ext uri="{BB962C8B-B14F-4D97-AF65-F5344CB8AC3E}">
        <p14:creationId xmlns:p14="http://schemas.microsoft.com/office/powerpoint/2010/main" val="119132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>
        <a:defRPr kern="1200"/>
      </a:defPPr>
      <a:lvl1pPr algn="ctr" defTabSz="4389028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>
        <a:defRPr kern="1200"/>
      </a:defPPr>
      <a:lvl1pPr marL="1645886" indent="-1645886" algn="l" defTabSz="4389028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086" indent="-1371572" algn="l" defTabSz="4389028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86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00" indent="-1097257" algn="l" defTabSz="4389028" rtl="0" eaLnBrk="1" latinLnBrk="0" hangingPunct="1">
        <a:spcBef>
          <a:spcPct val="20000"/>
        </a:spcBef>
        <a:buFont typeface="Arial" pitchFamily="34" charset="0"/>
        <a:buChar char="–"/>
        <a:defRPr sz="97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314" indent="-1097257" algn="l" defTabSz="4389028" rtl="0" eaLnBrk="1" latinLnBrk="0" hangingPunct="1">
        <a:spcBef>
          <a:spcPct val="20000"/>
        </a:spcBef>
        <a:buFont typeface="Arial" pitchFamily="34" charset="0"/>
        <a:buChar char="»"/>
        <a:defRPr sz="97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9828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342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857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371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14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028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057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571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085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599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114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image" Target="../media/image3.em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emf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-1" y="0"/>
            <a:ext cx="43891203" cy="3291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/>
          </a:p>
        </p:txBody>
      </p:sp>
      <p:sp>
        <p:nvSpPr>
          <p:cNvPr id="35" name="Rectangle 34"/>
          <p:cNvSpPr/>
          <p:nvPr/>
        </p:nvSpPr>
        <p:spPr>
          <a:xfrm>
            <a:off x="-1" y="-1"/>
            <a:ext cx="43891203" cy="5858413"/>
          </a:xfrm>
          <a:prstGeom prst="rect">
            <a:avLst/>
          </a:prstGeom>
          <a:gradFill flip="none" rotWithShape="1">
            <a:gsLst>
              <a:gs pos="0">
                <a:srgbClr val="8CB1BE"/>
              </a:gs>
              <a:gs pos="9000">
                <a:srgbClr val="E1EBEF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/>
          </a:p>
        </p:txBody>
      </p:sp>
      <p:sp>
        <p:nvSpPr>
          <p:cNvPr id="47" name="Rectangle 46"/>
          <p:cNvSpPr/>
          <p:nvPr/>
        </p:nvSpPr>
        <p:spPr>
          <a:xfrm>
            <a:off x="-2" y="5858412"/>
            <a:ext cx="43891203" cy="320040"/>
          </a:xfrm>
          <a:prstGeom prst="rect">
            <a:avLst/>
          </a:prstGeom>
          <a:solidFill>
            <a:srgbClr val="233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/>
          </a:p>
        </p:txBody>
      </p:sp>
      <p:sp>
        <p:nvSpPr>
          <p:cNvPr id="48" name="Rectangle 47"/>
          <p:cNvSpPr/>
          <p:nvPr/>
        </p:nvSpPr>
        <p:spPr>
          <a:xfrm>
            <a:off x="-1" y="32063879"/>
            <a:ext cx="43891203" cy="854521"/>
          </a:xfrm>
          <a:prstGeom prst="rect">
            <a:avLst/>
          </a:prstGeom>
          <a:solidFill>
            <a:srgbClr val="233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ADC1708B-DBA7-405A-832D-BDB694DCC894}"/>
              </a:ext>
            </a:extLst>
          </p:cNvPr>
          <p:cNvSpPr txBox="1"/>
          <p:nvPr/>
        </p:nvSpPr>
        <p:spPr>
          <a:xfrm>
            <a:off x="3657600" y="406086"/>
            <a:ext cx="36576000" cy="27965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l" defTabSz="4389028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86" indent="-1371572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286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800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314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69828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342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8857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371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0" b="1" dirty="0">
                <a:latin typeface="Bree Serif" panose="02000503040000020004" pitchFamily="2" charset="0"/>
                <a:cs typeface="Arial" pitchFamily="34" charset="0"/>
              </a:rPr>
              <a:t>Numerical evaluation of the spectral evolution of internal gravity waves due to wave-wave interactions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D99616FF-2607-417E-B672-719261008DB5}"/>
              </a:ext>
            </a:extLst>
          </p:cNvPr>
          <p:cNvSpPr txBox="1"/>
          <p:nvPr/>
        </p:nvSpPr>
        <p:spPr>
          <a:xfrm>
            <a:off x="3657600" y="3380299"/>
            <a:ext cx="36576000" cy="198823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kern="1200"/>
            </a:defPPr>
            <a:lvl1pPr marL="0" indent="0" algn="l" defTabSz="4389028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86" indent="-1371572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286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800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314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69828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342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8857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371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Yulin Pan </a:t>
            </a:r>
            <a:r>
              <a:rPr lang="en-US" sz="5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Yue (Cynthia) Wu</a:t>
            </a:r>
          </a:p>
          <a:p>
            <a:pPr algn="ctr"/>
            <a:r>
              <a:rPr lang="en-US" sz="5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of Naval Architecture and Marine Engineering, University of Michigan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0889A3-6EEC-4AA1-918E-CA70E2D1BC52}"/>
              </a:ext>
            </a:extLst>
          </p:cNvPr>
          <p:cNvSpPr txBox="1"/>
          <p:nvPr/>
        </p:nvSpPr>
        <p:spPr>
          <a:xfrm>
            <a:off x="11653153" y="6807041"/>
            <a:ext cx="9829800" cy="646331"/>
          </a:xfrm>
          <a:prstGeom prst="rect">
            <a:avLst/>
          </a:prstGeom>
          <a:ln>
            <a:noFill/>
          </a:ln>
          <a:effectLst>
            <a:outerShdw dist="114300" dir="5400000" algn="t" rotWithShape="0">
              <a:srgbClr val="EF5B5B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702588">
              <a:defRPr/>
            </a:pPr>
            <a:r>
              <a:rPr lang="en-US" sz="3600" dirty="0">
                <a:latin typeface="Bree Serif" panose="02000503040000020004" pitchFamily="2" charset="0"/>
              </a:rPr>
              <a:t>Objective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3AA5BC-7CBE-48E0-A4F2-EE63DEB30196}"/>
              </a:ext>
            </a:extLst>
          </p:cNvPr>
          <p:cNvSpPr txBox="1"/>
          <p:nvPr/>
        </p:nvSpPr>
        <p:spPr>
          <a:xfrm>
            <a:off x="22394627" y="6807041"/>
            <a:ext cx="20375343" cy="646331"/>
          </a:xfrm>
          <a:prstGeom prst="rect">
            <a:avLst/>
          </a:prstGeom>
          <a:ln>
            <a:noFill/>
          </a:ln>
          <a:effectLst>
            <a:outerShdw dist="114300" dir="5400000" algn="t" rotWithShape="0">
              <a:srgbClr val="EF5B5B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702588">
              <a:defRPr/>
            </a:pPr>
            <a:r>
              <a:rPr lang="en-US" sz="3600" dirty="0">
                <a:latin typeface="Bree Serif" panose="02000503040000020004" pitchFamily="2" charset="0"/>
              </a:rPr>
              <a:t>                                                                                                       Results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FEB7B2-C6D8-4575-8681-61A508AC12E2}"/>
              </a:ext>
            </a:extLst>
          </p:cNvPr>
          <p:cNvSpPr txBox="1"/>
          <p:nvPr/>
        </p:nvSpPr>
        <p:spPr>
          <a:xfrm>
            <a:off x="911677" y="17166884"/>
            <a:ext cx="9829800" cy="646331"/>
          </a:xfrm>
          <a:prstGeom prst="rect">
            <a:avLst/>
          </a:prstGeom>
          <a:ln>
            <a:noFill/>
          </a:ln>
          <a:effectLst>
            <a:outerShdw dist="114300" dir="5400000" algn="t" rotWithShape="0">
              <a:srgbClr val="EF5B5B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702588">
              <a:defRPr/>
            </a:pPr>
            <a:r>
              <a:rPr lang="en-US" sz="3600" dirty="0">
                <a:latin typeface="Bree Serif" panose="02000503040000020004" pitchFamily="2" charset="0"/>
              </a:rPr>
              <a:t>Background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CF195C-51C5-4513-BC8D-A4C0776E21CE}"/>
              </a:ext>
            </a:extLst>
          </p:cNvPr>
          <p:cNvSpPr txBox="1"/>
          <p:nvPr/>
        </p:nvSpPr>
        <p:spPr>
          <a:xfrm>
            <a:off x="911677" y="6807041"/>
            <a:ext cx="9829800" cy="646331"/>
          </a:xfrm>
          <a:prstGeom prst="rect">
            <a:avLst/>
          </a:prstGeom>
          <a:ln>
            <a:noFill/>
          </a:ln>
          <a:effectLst>
            <a:outerShdw dist="114300" dir="5400000" algn="t" rotWithShape="0">
              <a:srgbClr val="EF5B5B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702588">
              <a:defRPr/>
            </a:pPr>
            <a:r>
              <a:rPr lang="en-US" sz="3600" dirty="0">
                <a:latin typeface="Bree Serif" panose="02000503040000020004" pitchFamily="2" charset="0"/>
              </a:rPr>
              <a:t>Motivation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6BBE28-F297-4ACF-9FF2-A8CACF4EEE5F}"/>
              </a:ext>
            </a:extLst>
          </p:cNvPr>
          <p:cNvSpPr txBox="1"/>
          <p:nvPr/>
        </p:nvSpPr>
        <p:spPr>
          <a:xfrm>
            <a:off x="33149722" y="19124336"/>
            <a:ext cx="9829800" cy="646331"/>
          </a:xfrm>
          <a:prstGeom prst="rect">
            <a:avLst/>
          </a:prstGeom>
          <a:ln>
            <a:noFill/>
          </a:ln>
          <a:effectLst>
            <a:outerShdw dist="114300" dir="5400000" algn="t" rotWithShape="0">
              <a:srgbClr val="EF5B5B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702588">
              <a:defRPr/>
            </a:pPr>
            <a:r>
              <a:rPr lang="en-US" sz="3600" dirty="0">
                <a:latin typeface="Bree Serif" panose="02000503040000020004" pitchFamily="2" charset="0"/>
              </a:rPr>
              <a:t>Conclusion and Future 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BE3AD0-4B97-41D1-A209-C20D71A5B8C3}"/>
              </a:ext>
            </a:extLst>
          </p:cNvPr>
          <p:cNvSpPr txBox="1"/>
          <p:nvPr/>
        </p:nvSpPr>
        <p:spPr>
          <a:xfrm>
            <a:off x="11650806" y="10786028"/>
            <a:ext cx="9829800" cy="646331"/>
          </a:xfrm>
          <a:prstGeom prst="rect">
            <a:avLst/>
          </a:prstGeom>
          <a:ln>
            <a:noFill/>
          </a:ln>
          <a:effectLst>
            <a:outerShdw dist="114300" dir="5400000" algn="t" rotWithShape="0">
              <a:srgbClr val="EF5B5B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702588">
              <a:defRPr/>
            </a:pPr>
            <a:r>
              <a:rPr lang="en-US" sz="3600" dirty="0">
                <a:latin typeface="Bree Serif" panose="02000503040000020004" pitchFamily="2" charset="0"/>
              </a:rPr>
              <a:t>Methodology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481501-477D-482A-B332-4A9B96D39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28" y="7790177"/>
            <a:ext cx="10541423" cy="6144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D990C-A703-4DA7-BB43-97DC258CFCA8}"/>
              </a:ext>
            </a:extLst>
          </p:cNvPr>
          <p:cNvSpPr txBox="1"/>
          <p:nvPr/>
        </p:nvSpPr>
        <p:spPr>
          <a:xfrm>
            <a:off x="749558" y="14303577"/>
            <a:ext cx="105414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Energy cascade by internal gravity waves (IGWs) is critical in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transferring energy from large scales to feed ocean mixing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shaping the IGW spectrum into Garrett-Munk (GM)-like form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mixing parameterization in ocean and climate models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 err="1"/>
              <a:t>finescale</a:t>
            </a:r>
            <a:r>
              <a:rPr lang="en-US" sz="3000" dirty="0"/>
              <a:t> parameterization to estimate the diffusivity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5EF3DE-3045-45C3-940A-B2C4F9233356}"/>
              </a:ext>
            </a:extLst>
          </p:cNvPr>
          <p:cNvSpPr txBox="1"/>
          <p:nvPr/>
        </p:nvSpPr>
        <p:spPr>
          <a:xfrm>
            <a:off x="551933" y="18085675"/>
            <a:ext cx="103793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/>
              <a:t>Spectral energy transfer by wave-wave interactions described by the wave kinetic equation (WKE) (</a:t>
            </a:r>
            <a:r>
              <a:rPr lang="en-US" sz="3200" i="1" dirty="0" err="1"/>
              <a:t>Olbers</a:t>
            </a:r>
            <a:r>
              <a:rPr lang="en-US" sz="3200" i="1" dirty="0"/>
              <a:t> 1976; McComas &amp; Muller 1981a,b; Lvov et al. 2004, 2010; Eden et al. 2020</a:t>
            </a:r>
            <a:r>
              <a:rPr lang="en-US" sz="32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630A6-B008-4FEA-B5A5-F57BA08CC956}"/>
              </a:ext>
            </a:extLst>
          </p:cNvPr>
          <p:cNvSpPr txBox="1"/>
          <p:nvPr/>
        </p:nvSpPr>
        <p:spPr>
          <a:xfrm>
            <a:off x="21488400" y="17212541"/>
            <a:ext cx="65" cy="13388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3D7002-242B-48B8-A74A-FDA2F4120357}"/>
                  </a:ext>
                </a:extLst>
              </p:cNvPr>
              <p:cNvSpPr/>
              <p:nvPr/>
            </p:nvSpPr>
            <p:spPr>
              <a:xfrm>
                <a:off x="506428" y="20223143"/>
                <a:ext cx="10941585" cy="2301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[4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b="1" i="1"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b="1" i="1"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3000" dirty="0"/>
                            <m:t> 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3000" dirty="0"/>
                        <m:t> 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  <a:p>
                <a:endParaRPr lang="en-US" sz="3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3D7002-242B-48B8-A74A-FDA2F41203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28" y="20223143"/>
                <a:ext cx="10941585" cy="23010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827A91-5910-48AE-A9A9-5E6077E5E784}"/>
                  </a:ext>
                </a:extLst>
              </p:cNvPr>
              <p:cNvSpPr txBox="1"/>
              <p:nvPr/>
            </p:nvSpPr>
            <p:spPr>
              <a:xfrm>
                <a:off x="1109079" y="22066658"/>
                <a:ext cx="9736282" cy="134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0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0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3000" dirty="0"/>
                  <a:t> the wave action spectrum;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00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827A91-5910-48AE-A9A9-5E6077E5E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079" y="22066658"/>
                <a:ext cx="9736282" cy="1349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3873220-553D-4607-959B-76E3BE2DAA8F}"/>
              </a:ext>
            </a:extLst>
          </p:cNvPr>
          <p:cNvSpPr txBox="1"/>
          <p:nvPr/>
        </p:nvSpPr>
        <p:spPr>
          <a:xfrm>
            <a:off x="558859" y="23423137"/>
            <a:ext cx="103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/>
              <a:t>Analysis by McComas et. al. in the 80s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ECD224-AC70-4B38-80C6-D20DEDB17185}"/>
              </a:ext>
            </a:extLst>
          </p:cNvPr>
          <p:cNvSpPr txBox="1"/>
          <p:nvPr/>
        </p:nvSpPr>
        <p:spPr>
          <a:xfrm>
            <a:off x="819060" y="24038257"/>
            <a:ext cx="9935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/>
              <a:t>Hypothesis: transfer dominated by non-local interactions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C912B-55CD-4849-A7FA-EA4A21132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915" y="24713334"/>
            <a:ext cx="7743976" cy="361454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3F81AA0-46A8-4005-A446-00FE1F188270}"/>
              </a:ext>
            </a:extLst>
          </p:cNvPr>
          <p:cNvSpPr txBox="1"/>
          <p:nvPr/>
        </p:nvSpPr>
        <p:spPr>
          <a:xfrm>
            <a:off x="841670" y="28378191"/>
            <a:ext cx="10379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/>
              <a:t>Paradox 1: no mechanism for frequency forward cascade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/>
              <a:t>Paradox 2: standard GM76 corresponds to a zero-flux state</a:t>
            </a:r>
          </a:p>
          <a:p>
            <a:pPr algn="just"/>
            <a:r>
              <a:rPr lang="en-US" sz="3000" dirty="0"/>
              <a:t>                                analyzed through ID mechanism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050AE5-FE84-4F57-B0EC-A65634CC504B}"/>
              </a:ext>
            </a:extLst>
          </p:cNvPr>
          <p:cNvSpPr txBox="1"/>
          <p:nvPr/>
        </p:nvSpPr>
        <p:spPr>
          <a:xfrm>
            <a:off x="555394" y="29799689"/>
            <a:ext cx="103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 err="1"/>
              <a:t>Finescale</a:t>
            </a:r>
            <a:r>
              <a:rPr lang="en-US" sz="3200" dirty="0"/>
              <a:t> parameterization (e.g. </a:t>
            </a:r>
            <a:r>
              <a:rPr lang="en-US" sz="3200" i="1" dirty="0"/>
              <a:t>Polzin 2014</a:t>
            </a:r>
            <a:r>
              <a:rPr lang="en-US" sz="3200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F12C77-2407-4BE0-8F77-542DA5892529}"/>
              </a:ext>
            </a:extLst>
          </p:cNvPr>
          <p:cNvSpPr txBox="1"/>
          <p:nvPr/>
        </p:nvSpPr>
        <p:spPr>
          <a:xfrm>
            <a:off x="665018" y="30692110"/>
            <a:ext cx="10555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    </a:t>
            </a:r>
            <a:r>
              <a:rPr lang="en-US" sz="3000" dirty="0">
                <a:solidFill>
                  <a:srgbClr val="C00000"/>
                </a:solidFill>
              </a:rPr>
              <a:t>Formula here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/>
              <a:t>Functional form obtained from theory with empirical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830B27-67D0-45BE-873B-53EA03715223}"/>
              </a:ext>
            </a:extLst>
          </p:cNvPr>
          <p:cNvSpPr txBox="1"/>
          <p:nvPr/>
        </p:nvSpPr>
        <p:spPr>
          <a:xfrm>
            <a:off x="11657392" y="7586680"/>
            <a:ext cx="1054142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Through numerical evaluation of WKE, we aim to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direct evaluate energy cascade in GM76 to provide basis for </a:t>
            </a:r>
            <a:r>
              <a:rPr lang="en-US" sz="3000" dirty="0" err="1"/>
              <a:t>finescale</a:t>
            </a:r>
            <a:r>
              <a:rPr lang="en-US" sz="3000" dirty="0"/>
              <a:t> parameterization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analyze in detail the role of different interaction mechanisms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resolve the paradoxes regarding McComas et </a:t>
            </a:r>
            <a:r>
              <a:rPr lang="en-US" sz="3000" dirty="0" err="1"/>
              <a:t>al’s</a:t>
            </a:r>
            <a:r>
              <a:rPr lang="en-US" sz="3000" dirty="0"/>
              <a:t> analysis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3791F7-35AF-4BBB-99C1-87C987848CA8}"/>
                  </a:ext>
                </a:extLst>
              </p:cNvPr>
              <p:cNvSpPr txBox="1"/>
              <p:nvPr/>
            </p:nvSpPr>
            <p:spPr>
              <a:xfrm>
                <a:off x="11653928" y="11573326"/>
                <a:ext cx="10291608" cy="4858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q"/>
                </a:pPr>
                <a:r>
                  <a:rPr lang="en-US" sz="3200" dirty="0"/>
                  <a:t>Numerical evaluation of WKE</a:t>
                </a: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step 1: integrate out the horizontal angle dependence (assuming isotropy) and reduce to resonant manifold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>
                  <a:spcBef>
                    <a:spcPts val="600"/>
                  </a:spcBef>
                </a:pPr>
                <a:r>
                  <a:rPr lang="en-US" sz="3000" dirty="0"/>
                  <a:t>          (definition of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3000" dirty="0"/>
                  <a:t> and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000" dirty="0"/>
                  <a:t> neglected here)</a:t>
                </a:r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step 2: numerically integrate the reduced two-dimensional equation to compute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000" dirty="0"/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3791F7-35AF-4BBB-99C1-87C987848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928" y="11573326"/>
                <a:ext cx="10291608" cy="4858061"/>
              </a:xfrm>
              <a:prstGeom prst="rect">
                <a:avLst/>
              </a:prstGeom>
              <a:blipFill>
                <a:blip r:embed="rId6"/>
                <a:stretch>
                  <a:fillRect l="-1363" t="-1633" b="-2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5505058-0D10-45FA-B5D1-5B7BEBE11155}"/>
                  </a:ext>
                </a:extLst>
              </p:cNvPr>
              <p:cNvSpPr/>
              <p:nvPr/>
            </p:nvSpPr>
            <p:spPr>
              <a:xfrm>
                <a:off x="12357641" y="13365091"/>
                <a:ext cx="7525715" cy="1588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∗+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′+</m:t>
                                      </m:r>
                                    </m:sup>
                                  </m:s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∗+</m:t>
                                      </m:r>
                                    </m:sup>
                                  </m:sSub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  <a:p>
                <a:endParaRPr lang="en-US" sz="30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5505058-0D10-45FA-B5D1-5B7BEBE11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7641" y="13365091"/>
                <a:ext cx="7525715" cy="15888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B422466-626C-4E84-9AF6-B28CABEDDFF7}"/>
                  </a:ext>
                </a:extLst>
              </p:cNvPr>
              <p:cNvSpPr txBox="1"/>
              <p:nvPr/>
            </p:nvSpPr>
            <p:spPr>
              <a:xfrm>
                <a:off x="11660854" y="16744530"/>
                <a:ext cx="10291608" cy="4473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q"/>
                </a:pPr>
                <a:r>
                  <a:rPr lang="en-US" sz="3200" dirty="0"/>
                  <a:t>Setup of the calculation</a:t>
                </a:r>
                <a:endParaRPr lang="en-US" sz="3000" dirty="0"/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consider a domain with a horizontal circular radius of 67.5 km and a vertical extent of 3.375 km</a:t>
                </a:r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use 1080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000" dirty="0"/>
                  <a:t>1080 uniform grid 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000" dirty="0"/>
                  <a:t> and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000" dirty="0"/>
                  <a:t>, with smallest resolved scales to be 62.5 m and 3.125 m.</a:t>
                </a:r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3000" dirty="0"/>
                  <a:t> as the GM76 spectrum with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=…, </m:t>
                    </m:r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en-US" sz="3000" dirty="0">
                    <a:solidFill>
                      <a:srgbClr val="C00000"/>
                    </a:solidFill>
                  </a:rPr>
                  <a:t> </a:t>
                </a:r>
                <a:endParaRPr lang="en-US" sz="3000" dirty="0"/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Check for Boltzmann rate: condition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𝐵𝑜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3000" dirty="0"/>
                  <a:t> is only marginally violated at the edge of the computational domain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B422466-626C-4E84-9AF6-B28CABEDD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0854" y="16744530"/>
                <a:ext cx="10291608" cy="4473340"/>
              </a:xfrm>
              <a:prstGeom prst="rect">
                <a:avLst/>
              </a:prstGeom>
              <a:blipFill>
                <a:blip r:embed="rId8"/>
                <a:stretch>
                  <a:fillRect l="-1363" t="-1771" r="-1481" b="-3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7DBF43B-D9AA-4189-8B79-7AA3A5F42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245" y="21240742"/>
            <a:ext cx="6851625" cy="535311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396DAA-007E-4DBC-A144-FCFB1BD885AB}"/>
              </a:ext>
            </a:extLst>
          </p:cNvPr>
          <p:cNvCxnSpPr/>
          <p:nvPr/>
        </p:nvCxnSpPr>
        <p:spPr>
          <a:xfrm flipH="1">
            <a:off x="14195685" y="22524158"/>
            <a:ext cx="15289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6E162F-34DA-4935-8EAD-221F2D93AA58}"/>
              </a:ext>
            </a:extLst>
          </p:cNvPr>
          <p:cNvSpPr txBox="1"/>
          <p:nvPr/>
        </p:nvSpPr>
        <p:spPr>
          <a:xfrm>
            <a:off x="12210608" y="21739759"/>
            <a:ext cx="276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computational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EE4C59-E4B0-4B96-80D2-8181A22A37AD}"/>
                  </a:ext>
                </a:extLst>
              </p:cNvPr>
              <p:cNvSpPr txBox="1"/>
              <p:nvPr/>
            </p:nvSpPr>
            <p:spPr>
              <a:xfrm>
                <a:off x="11663354" y="26745480"/>
                <a:ext cx="1029160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q"/>
                </a:pPr>
                <a:r>
                  <a:rPr lang="en-US" sz="3200" dirty="0"/>
                  <a:t>Decomposition of interactions (into PSI, ID, ES and local)</a:t>
                </a:r>
                <a:endParaRPr lang="en-US" sz="3000" dirty="0"/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Given a triad, rank frequencies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endParaRPr lang="en-US" sz="3000" dirty="0"/>
              </a:p>
              <a:p>
                <a:pPr>
                  <a:spcBef>
                    <a:spcPts val="1200"/>
                  </a:spcBef>
                </a:pPr>
                <a:r>
                  <a:rPr lang="en-US" sz="3000" dirty="0"/>
                  <a:t>                              rank vertical wavenumbers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EE4C59-E4B0-4B96-80D2-8181A22A3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3354" y="26745480"/>
                <a:ext cx="10291608" cy="1815882"/>
              </a:xfrm>
              <a:prstGeom prst="rect">
                <a:avLst/>
              </a:prstGeom>
              <a:blipFill>
                <a:blip r:embed="rId10"/>
                <a:stretch>
                  <a:fillRect l="-1303" t="-4362" b="-9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935236-F9DE-470F-B867-707D8FD363F4}"/>
                  </a:ext>
                </a:extLst>
              </p:cNvPr>
              <p:cNvSpPr txBox="1"/>
              <p:nvPr/>
            </p:nvSpPr>
            <p:spPr>
              <a:xfrm>
                <a:off x="12321455" y="28724166"/>
                <a:ext cx="8488502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/>
                  <a:t>PSI: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3000" dirty="0"/>
                  <a:t>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000" dirty="0"/>
                  <a:t>,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000" dirty="0"/>
                  <a:t>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&gt;1−</m:t>
                    </m:r>
                    <m:sSub>
                      <m:sSubPr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000" dirty="0"/>
              </a:p>
              <a:p>
                <a:r>
                  <a:rPr lang="en-US" sz="3000" dirty="0"/>
                  <a:t>ID: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3000" dirty="0"/>
                  <a:t>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000" dirty="0"/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3000" dirty="0"/>
                  <a:t>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000" dirty="0"/>
              </a:p>
              <a:p>
                <a:r>
                  <a:rPr lang="en-US" sz="3000" dirty="0"/>
                  <a:t>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3000" dirty="0"/>
                  <a:t>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000" dirty="0"/>
                  <a:t>,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000" dirty="0"/>
                  <a:t>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</a:rPr>
                      <m:t>&gt;1−</m:t>
                    </m:r>
                    <m:sSub>
                      <m:sSub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000" dirty="0"/>
              </a:p>
              <a:p>
                <a:r>
                  <a:rPr lang="en-US" sz="3000" dirty="0"/>
                  <a:t>    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=???</m:t>
                    </m:r>
                  </m:oMath>
                </a14:m>
                <a:r>
                  <a:rPr lang="en-US" sz="3000" dirty="0"/>
                  <a:t> (conservative values so   </a:t>
                </a:r>
              </a:p>
              <a:p>
                <a:r>
                  <a:rPr lang="en-US" sz="3000" dirty="0"/>
                  <a:t>       that more interactions are classified as non-local)</a:t>
                </a:r>
              </a:p>
              <a:p>
                <a:r>
                  <a:rPr lang="en-US" sz="3000" dirty="0"/>
                  <a:t>Local: the remaining interactions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935236-F9DE-470F-B867-707D8FD36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1455" y="28724166"/>
                <a:ext cx="8488502" cy="2862322"/>
              </a:xfrm>
              <a:prstGeom prst="rect">
                <a:avLst/>
              </a:prstGeom>
              <a:blipFill>
                <a:blip r:embed="rId11"/>
                <a:stretch>
                  <a:fillRect l="-1651" t="-2553" r="-2584" b="-5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F3A26A26-EA74-41A9-A509-81DA72E2376C}"/>
              </a:ext>
            </a:extLst>
          </p:cNvPr>
          <p:cNvSpPr txBox="1"/>
          <p:nvPr/>
        </p:nvSpPr>
        <p:spPr>
          <a:xfrm>
            <a:off x="22345266" y="7588010"/>
            <a:ext cx="1019147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Overall spectral energy transfer (similar pattern as Eden et al. 2020, but obtained with different method)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369C9-159B-40C9-B275-0CAF27DD25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738" y="8758378"/>
            <a:ext cx="10637999" cy="50874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3AF52B1-7364-4578-B2B7-FF415002CE0F}"/>
                  </a:ext>
                </a:extLst>
              </p:cNvPr>
              <p:cNvSpPr txBox="1"/>
              <p:nvPr/>
            </p:nvSpPr>
            <p:spPr>
              <a:xfrm>
                <a:off x="22346171" y="14071567"/>
                <a:ext cx="10541423" cy="3324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d>
                      <m:dPr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𝑚𝑘</m:t>
                        </m:r>
                      </m:e>
                    </m:d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000" dirty="0"/>
                  <a:t> is plotted to account for horizontal azimuth integration and log-log axis.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Energy transfers from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000" dirty="0"/>
                  <a:t> to both low and high frequencies (i.e., forward cascade exists.)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Upper bound of energy dissipation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  <m:e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e>
                    </m:nary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According to the </a:t>
                </a:r>
                <a:r>
                  <a:rPr lang="en-US" sz="3000" dirty="0" err="1"/>
                  <a:t>finescale</a:t>
                </a:r>
                <a:r>
                  <a:rPr lang="en-US" sz="3000" dirty="0"/>
                  <a:t> formula,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en-US" sz="3000" dirty="0"/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3AF52B1-7364-4578-B2B7-FF415002C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6171" y="14071567"/>
                <a:ext cx="10541423" cy="3324500"/>
              </a:xfrm>
              <a:prstGeom prst="rect">
                <a:avLst/>
              </a:prstGeom>
              <a:blipFill>
                <a:blip r:embed="rId13"/>
                <a:stretch>
                  <a:fillRect l="-1215" t="-219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53C1643C-64C6-4225-999F-8153DA0F872C}"/>
              </a:ext>
            </a:extLst>
          </p:cNvPr>
          <p:cNvSpPr txBox="1"/>
          <p:nvPr/>
        </p:nvSpPr>
        <p:spPr>
          <a:xfrm>
            <a:off x="22345266" y="17578586"/>
            <a:ext cx="1019147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Contribution from each type of interaction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4B99BC-890C-4ED4-B3CD-A3C0A5780E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620" y="18335211"/>
            <a:ext cx="10430084" cy="55364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50C09FE-FC3A-4FB7-AF93-1D60B3B7C1D8}"/>
                  </a:ext>
                </a:extLst>
              </p:cNvPr>
              <p:cNvSpPr txBox="1"/>
              <p:nvPr/>
            </p:nvSpPr>
            <p:spPr>
              <a:xfrm>
                <a:off x="22346169" y="24263257"/>
                <a:ext cx="10789936" cy="540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PSI: inverse cascade 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3000" dirty="0"/>
                  <a:t> and forward cascade 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000" dirty="0"/>
                  <a:t> (as expected).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ES: forward cascade in frequency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ID: insignificant energy cascade compared to other mechanisms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3000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50C09FE-FC3A-4FB7-AF93-1D60B3B7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6169" y="24263257"/>
                <a:ext cx="10789936" cy="5401479"/>
              </a:xfrm>
              <a:prstGeom prst="rect">
                <a:avLst/>
              </a:prstGeom>
              <a:blipFill>
                <a:blip r:embed="rId15"/>
                <a:stretch>
                  <a:fillRect l="-1186" t="-1354" r="-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D58BB29C-C4E4-4D49-B788-AB30EDBF4D86}"/>
              </a:ext>
            </a:extLst>
          </p:cNvPr>
          <p:cNvSpPr txBox="1"/>
          <p:nvPr/>
        </p:nvSpPr>
        <p:spPr>
          <a:xfrm>
            <a:off x="22957468" y="25342056"/>
            <a:ext cx="1078993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in contrast to McComas et. al. which assert that ES plays no role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can be understood as a diffusion process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E35241-3D39-40EE-9722-FE515FC82F0A}"/>
              </a:ext>
            </a:extLst>
          </p:cNvPr>
          <p:cNvSpPr txBox="1"/>
          <p:nvPr/>
        </p:nvSpPr>
        <p:spPr>
          <a:xfrm>
            <a:off x="22968352" y="26900170"/>
            <a:ext cx="100719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in contrast to McComas et. al. which assert 30% downscale energy cascade by ID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can be predicted by the diffusion equation with GM76 spectral slope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can become significant and reverse direction by change of spectral slopes (test results available but not shown)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6FF920-3141-4F89-A06F-DDF4FA6DCAF6}"/>
              </a:ext>
            </a:extLst>
          </p:cNvPr>
          <p:cNvSpPr txBox="1"/>
          <p:nvPr/>
        </p:nvSpPr>
        <p:spPr>
          <a:xfrm>
            <a:off x="22346168" y="29709017"/>
            <a:ext cx="1071876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Local (LT): maybe the most significant energy transfer mechanism, contributing to forward frequency cascade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120A50-80A3-46B9-8AB6-C2615D3DE8DF}"/>
              </a:ext>
            </a:extLst>
          </p:cNvPr>
          <p:cNvSpPr txBox="1"/>
          <p:nvPr/>
        </p:nvSpPr>
        <p:spPr>
          <a:xfrm>
            <a:off x="22977788" y="30757336"/>
            <a:ext cx="10789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completely ignored by McComas et. al.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55A4789-D7F9-4AA8-BE63-1FFFCCF0F4C0}"/>
              </a:ext>
            </a:extLst>
          </p:cNvPr>
          <p:cNvSpPr txBox="1"/>
          <p:nvPr/>
        </p:nvSpPr>
        <p:spPr>
          <a:xfrm>
            <a:off x="33018950" y="7590785"/>
            <a:ext cx="1019147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Constituents of energy flux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7E4F04-C0BE-473C-BB20-A36C15646E5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7"/>
          <a:stretch/>
        </p:blipFill>
        <p:spPr>
          <a:xfrm>
            <a:off x="32829036" y="8324654"/>
            <a:ext cx="5151700" cy="255849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A2C523E-8FBF-491A-9F80-5209EF7CF63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4" b="33163"/>
          <a:stretch/>
        </p:blipFill>
        <p:spPr>
          <a:xfrm>
            <a:off x="38019728" y="8440589"/>
            <a:ext cx="5151700" cy="244256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A49AD5B-1C81-4397-BD2D-539CA455480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7"/>
          <a:stretch/>
        </p:blipFill>
        <p:spPr>
          <a:xfrm>
            <a:off x="35424382" y="10839104"/>
            <a:ext cx="5151700" cy="25187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6A79A1D-979C-42D5-BFFA-FC1DADC294FF}"/>
                  </a:ext>
                </a:extLst>
              </p:cNvPr>
              <p:cNvSpPr txBox="1"/>
              <p:nvPr/>
            </p:nvSpPr>
            <p:spPr>
              <a:xfrm>
                <a:off x="33043161" y="13402183"/>
                <a:ext cx="10541423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Forward cascade 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000" dirty="0"/>
                  <a:t>: mainly provided by LT, with ES contributing a small fraction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Forward cascade 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000" dirty="0"/>
                  <a:t>: LT and PSI each contribute about half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Forward cascade 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3000" dirty="0"/>
                  <a:t>: LT, ES, ID with descending contributions</a:t>
                </a: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3000" dirty="0"/>
                  <a:t>Inverse cascade in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3000" dirty="0"/>
                  <a:t>: LT and PSI each contribute about half</a:t>
                </a: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6A79A1D-979C-42D5-BFFA-FC1DADC2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3161" y="13402183"/>
                <a:ext cx="10541423" cy="2631490"/>
              </a:xfrm>
              <a:prstGeom prst="rect">
                <a:avLst/>
              </a:prstGeom>
              <a:blipFill>
                <a:blip r:embed="rId17"/>
                <a:stretch>
                  <a:fillRect l="-1156" t="-2784" b="-6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0343653-19E0-4A29-8A7D-C84EA355B12E}"/>
              </a:ext>
            </a:extLst>
          </p:cNvPr>
          <p:cNvSpPr txBox="1"/>
          <p:nvPr/>
        </p:nvSpPr>
        <p:spPr>
          <a:xfrm>
            <a:off x="33018949" y="16157835"/>
            <a:ext cx="1019147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Revisiting the paradoxes in McComas et. al.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1D19446-07FA-4250-AA13-AD8927E56570}"/>
              </a:ext>
            </a:extLst>
          </p:cNvPr>
          <p:cNvSpPr txBox="1"/>
          <p:nvPr/>
        </p:nvSpPr>
        <p:spPr>
          <a:xfrm>
            <a:off x="33043160" y="16841553"/>
            <a:ext cx="1054142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Re paradox 1: Forward frequency cascade provided by LT, ES, ID.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Re paradox 2: ID is indeed approximately a zero-flux state for GM76. McComas et. al.’s argument of ID providing significant portion of downscale cascade should be replaced by LT.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A9E6CC-B4BA-45EE-8476-C72E04DDE14C}"/>
              </a:ext>
            </a:extLst>
          </p:cNvPr>
          <p:cNvSpPr txBox="1"/>
          <p:nvPr/>
        </p:nvSpPr>
        <p:spPr>
          <a:xfrm>
            <a:off x="33077012" y="20009752"/>
            <a:ext cx="1019147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Conclusions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CABFAE-C297-44D9-9BCE-B79BB62CC36F}"/>
              </a:ext>
            </a:extLst>
          </p:cNvPr>
          <p:cNvSpPr txBox="1"/>
          <p:nvPr/>
        </p:nvSpPr>
        <p:spPr>
          <a:xfrm>
            <a:off x="33050418" y="20593497"/>
            <a:ext cx="1054142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Direct numerical evaluation of WKE is conducted to study the energy cascade for GM76 IGW spectrum.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Our calculation of energy flux is close to that obtained from the </a:t>
            </a:r>
            <a:r>
              <a:rPr lang="en-US" sz="3000" dirty="0" err="1"/>
              <a:t>finescale</a:t>
            </a:r>
            <a:r>
              <a:rPr lang="en-US" sz="3000" dirty="0"/>
              <a:t> parameterization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Local interactions are important for energy cascade in all spectral directions.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ES provides a forward frequency cascade.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Downscale energy cascade is provided by PSI and local interactions, instead of PSI and ID.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47FAF47-C6B0-4D90-8AA8-314C9A9190A1}"/>
              </a:ext>
            </a:extLst>
          </p:cNvPr>
          <p:cNvSpPr txBox="1"/>
          <p:nvPr/>
        </p:nvSpPr>
        <p:spPr>
          <a:xfrm>
            <a:off x="33084272" y="25213123"/>
            <a:ext cx="1019147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Future work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1BCCDB7-CF69-44E2-8061-4A96277B252F}"/>
              </a:ext>
            </a:extLst>
          </p:cNvPr>
          <p:cNvSpPr txBox="1"/>
          <p:nvPr/>
        </p:nvSpPr>
        <p:spPr>
          <a:xfrm>
            <a:off x="33057673" y="25869439"/>
            <a:ext cx="10541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Evaluate flux properties and magnitudes for different IGW spectral forms and compare to the </a:t>
            </a:r>
            <a:r>
              <a:rPr lang="en-US" sz="3000" dirty="0" err="1"/>
              <a:t>finescale</a:t>
            </a:r>
            <a:r>
              <a:rPr lang="en-US" sz="3000" dirty="0"/>
              <a:t> parameterization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Study spectral evolution into stationary state and compare to analytical stationary solution of WKE.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Consider eddy effect in the kinetic equation framework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925200-3EC3-4DA2-BA02-208F7D37F7BE}"/>
              </a:ext>
            </a:extLst>
          </p:cNvPr>
          <p:cNvSpPr txBox="1"/>
          <p:nvPr/>
        </p:nvSpPr>
        <p:spPr>
          <a:xfrm>
            <a:off x="33077015" y="28631242"/>
            <a:ext cx="1019147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Acknowledgement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EF6E799-9139-451F-AC9B-0B79129002E4}"/>
              </a:ext>
            </a:extLst>
          </p:cNvPr>
          <p:cNvSpPr txBox="1"/>
          <p:nvPr/>
        </p:nvSpPr>
        <p:spPr>
          <a:xfrm>
            <a:off x="33064933" y="29302069"/>
            <a:ext cx="1054142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Discussion with Giovanni </a:t>
            </a:r>
            <a:r>
              <a:rPr lang="en-US" sz="3000" dirty="0" err="1"/>
              <a:t>Dematteis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Funding support </a:t>
            </a:r>
            <a:r>
              <a:rPr lang="en-US" sz="3000" dirty="0" err="1"/>
              <a:t>fron</a:t>
            </a:r>
            <a:r>
              <a:rPr lang="en-US" sz="3000" dirty="0"/>
              <a:t> NSF OCE 2241495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7FDC509-D78A-42F2-B690-4288B8FD7A9E}"/>
              </a:ext>
            </a:extLst>
          </p:cNvPr>
          <p:cNvSpPr txBox="1"/>
          <p:nvPr/>
        </p:nvSpPr>
        <p:spPr>
          <a:xfrm>
            <a:off x="33084275" y="30525355"/>
            <a:ext cx="1019147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Our manuscript on this work will be uploaded to </a:t>
            </a:r>
            <a:r>
              <a:rPr lang="en-US" sz="3200" dirty="0" err="1"/>
              <a:t>arxiv</a:t>
            </a:r>
            <a:r>
              <a:rPr lang="en-US" sz="3200" dirty="0"/>
              <a:t> soon.</a:t>
            </a:r>
            <a:endParaRPr lang="en-US" sz="3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091641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2.04.14"/>
  <p:tag name="AS_TITLE" val="Aspose.Slides for .NET 4.0 Client Profile"/>
  <p:tag name="AS_VERSION" val="22.4"/>
  <p:tag name="POSTERNERDTEMPLATE" val="contemplativecloud|08-20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5227</TotalTime>
  <Words>963</Words>
  <Application>Microsoft Office PowerPoint</Application>
  <PresentationFormat>Custom</PresentationFormat>
  <Paragraphs>98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Calibri</vt:lpstr>
      <vt:lpstr>Arial</vt:lpstr>
      <vt:lpstr>Cambria Math</vt:lpstr>
      <vt:lpstr>Wingdings</vt:lpstr>
      <vt:lpstr>Bree Serif</vt:lpstr>
      <vt:lpstr>Open Sans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scientific poster</dc:title>
  <dc:subject>Free Research Poster</dc:subject>
  <dc:creator>Graphicsland/MakeSigns.com</dc:creator>
  <cp:keywords>scientific, research, template, custom, poster, presentation, symposium, printing, powerpoint, create, design, example, sample, download</cp:keywords>
  <dc:description>These templates are offered for free to help your create a poster ranging from nursing research posters to psychology research posters.</dc:description>
  <cp:lastModifiedBy>Pan, Yulin</cp:lastModifiedBy>
  <cp:revision>75</cp:revision>
  <dcterms:modified xsi:type="dcterms:W3CDTF">2023-04-22T15:01:05Z</dcterms:modified>
  <cp:category>research posters template</cp:category>
</cp:coreProperties>
</file>