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gif" ContentType="image/gif"/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4" r:id="rId4"/>
  </p:sldMasterIdLst>
  <p:notesMasterIdLst>
    <p:notesMasterId r:id="rId6"/>
  </p:notesMasterIdLst>
  <p:handoutMasterIdLst>
    <p:handoutMasterId r:id="rId22"/>
  </p:handoutMasterIdLst>
  <p:sldIdLst>
    <p:sldId id="340" r:id="rId5"/>
    <p:sldId id="1396" r:id="rId7"/>
    <p:sldId id="1363" r:id="rId8"/>
    <p:sldId id="1412" r:id="rId9"/>
    <p:sldId id="1414" r:id="rId10"/>
    <p:sldId id="1384" r:id="rId11"/>
    <p:sldId id="1427" r:id="rId12"/>
    <p:sldId id="1356" r:id="rId13"/>
    <p:sldId id="1357" r:id="rId14"/>
    <p:sldId id="1358" r:id="rId15"/>
    <p:sldId id="1359" r:id="rId16"/>
    <p:sldId id="1360" r:id="rId17"/>
    <p:sldId id="1361" r:id="rId18"/>
    <p:sldId id="1362" r:id="rId19"/>
    <p:sldId id="1382" r:id="rId20"/>
    <p:sldId id="1413" r:id="rId21"/>
  </p:sldIdLst>
  <p:sldSz cx="9144000" cy="6858000" type="screen4x3"/>
  <p:notesSz cx="9144000" cy="6858000"/>
  <p:custDataLst>
    <p:tags r:id="rId2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13" userDrawn="1">
          <p15:clr>
            <a:srgbClr val="A4A3A4"/>
          </p15:clr>
        </p15:guide>
        <p15:guide id="2" pos="289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ng" initials="F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0066"/>
    <a:srgbClr val="FFFFFF"/>
    <a:srgbClr val="ADCFF2"/>
    <a:srgbClr val="FF0000"/>
    <a:srgbClr val="006600"/>
    <a:srgbClr val="0000FF"/>
    <a:srgbClr val="DDDDDD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089"/>
    <p:restoredTop sz="96423"/>
  </p:normalViewPr>
  <p:slideViewPr>
    <p:cSldViewPr showGuides="1">
      <p:cViewPr varScale="1">
        <p:scale>
          <a:sx n="116" d="100"/>
          <a:sy n="116" d="100"/>
        </p:scale>
        <p:origin x="844" y="68"/>
      </p:cViewPr>
      <p:guideLst>
        <p:guide orient="horz" pos="2413"/>
        <p:guide pos="2892"/>
      </p:guideLst>
    </p:cSldViewPr>
  </p:slideViewPr>
  <p:outlineViewPr>
    <p:cViewPr>
      <p:scale>
        <a:sx n="33" d="100"/>
        <a:sy n="33" d="100"/>
      </p:scale>
      <p:origin x="0" y="66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66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7" Type="http://schemas.openxmlformats.org/officeDocument/2006/relationships/tags" Target="tags/tag25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9" Type="http://schemas.openxmlformats.org/officeDocument/2006/relationships/image" Target="../media/image30.wmf"/><Relationship Id="rId8" Type="http://schemas.openxmlformats.org/officeDocument/2006/relationships/image" Target="../media/image29.wmf"/><Relationship Id="rId7" Type="http://schemas.openxmlformats.org/officeDocument/2006/relationships/image" Target="../media/image28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1" Type="http://schemas.openxmlformats.org/officeDocument/2006/relationships/image" Target="../media/image32.wmf"/><Relationship Id="rId10" Type="http://schemas.openxmlformats.org/officeDocument/2006/relationships/image" Target="../media/image31.wmf"/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 b="1" noProof="1"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eaLnBrk="1" hangingPunct="1">
              <a:defRPr sz="1200" b="1" noProof="1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b="1" noProof="1"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C3EAA1-F586-4E34-B543-889D3504B807}" type="slidenum">
              <a:rPr kumimoji="0" lang="en-US" altLang="zh-CN" sz="12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200" noProof="1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 noProof="1"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44" name="Rectangle 4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eaLnBrk="1" hangingPunct="1">
              <a:defRPr sz="1200" noProof="1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noProof="1"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3808DA8-8ACC-48D0-ABEA-4E25B0DED95B}" type="slidenum"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290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4818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/>
            <a:endParaRPr lang="en-US" altLang="zh-CN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5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6866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/>
            <a:endParaRPr lang="en-US" altLang="zh-CN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3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8914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/>
            <a:endParaRPr lang="en-US" altLang="zh-CN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1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2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/>
            <a:endParaRPr lang="en-US" altLang="zh-CN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09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3010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290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6386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434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/>
            <a:endParaRPr lang="en-US" altLang="zh-C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0482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/>
            <a:endParaRPr lang="en-US" altLang="zh-C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2530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/>
            <a:endParaRPr lang="en-US" altLang="zh-CN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3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4034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/>
            <a:endParaRPr lang="en-US" altLang="zh-CN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8674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/>
            <a:endParaRPr lang="en-US" altLang="zh-CN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0722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/>
            <a:endParaRPr lang="en-US" altLang="zh-CN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69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2770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/>
            <a:endParaRPr lang="en-US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7" descr="1副本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40650" y="155575"/>
            <a:ext cx="1152525" cy="987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8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1163" y="1720850"/>
            <a:ext cx="6110287" cy="1171575"/>
          </a:xfrm>
        </p:spPr>
        <p:txBody>
          <a:bodyPr/>
          <a:lstStyle>
            <a:lvl1pPr>
              <a:defRPr sz="36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altLang="zh-CN" strike="noStrike" noProof="1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14638" y="3673483"/>
            <a:ext cx="6178550" cy="827087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en-US" altLang="zh-CN" strike="noStrike" noProof="1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57538" y="6265863"/>
            <a:ext cx="2814638" cy="4810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32" tIns="45716" rIns="91432" bIns="45716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3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1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32" tIns="45716" rIns="91432" bIns="45716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E70A54E-7C2C-494A-A930-9CA05114E277}" type="slidenum">
              <a:rPr kumimoji="0" lang="en-US" altLang="zh-CN" sz="13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en-US" altLang="zh-CN" sz="13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3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13F9E4F-14F7-4308-A55B-CEC0B6D993CC}" type="slidenum">
              <a:rPr kumimoji="0" lang="en-US" altLang="zh-CN" sz="13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en-US" altLang="zh-CN" sz="13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13550" y="68263"/>
            <a:ext cx="2179638" cy="6027737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74638" y="68263"/>
            <a:ext cx="6386512" cy="6027737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3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13F9E4F-14F7-4308-A55B-CEC0B6D993CC}" type="slidenum">
              <a:rPr kumimoji="0" lang="en-US" altLang="zh-CN" sz="13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en-US" altLang="zh-CN" sz="13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3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13F9E4F-14F7-4308-A55B-CEC0B6D993CC}" type="slidenum">
              <a:rPr kumimoji="0" lang="en-US" altLang="zh-CN" sz="13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en-US" altLang="zh-CN" sz="13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BB9FDF6-FEBF-40E8-B981-96A416AF4B94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BB9FDF6-FEBF-40E8-B981-96A416AF4B94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BB9FDF6-FEBF-40E8-B981-96A416AF4B94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BB9FDF6-FEBF-40E8-B981-96A416AF4B94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BB9FDF6-FEBF-40E8-B981-96A416AF4B94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BB9FDF6-FEBF-40E8-B981-96A416AF4B94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BB9FDF6-FEBF-40E8-B981-96A416AF4B94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41450" y="68263"/>
            <a:ext cx="6559574" cy="827087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3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13F9E4F-14F7-4308-A55B-CEC0B6D993CC}" type="slidenum">
              <a:rPr kumimoji="0" lang="en-US" altLang="zh-CN" sz="13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en-US" altLang="zh-CN" sz="13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BB9FDF6-FEBF-40E8-B981-96A416AF4B94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BB9FDF6-FEBF-40E8-B981-96A416AF4B94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BB9FDF6-FEBF-40E8-B981-96A416AF4B94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BB9FDF6-FEBF-40E8-B981-96A416AF4B94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BB9FDF6-FEBF-40E8-B981-96A416AF4B94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84CD0D8-5074-4EC8-83C3-4E5A18DCF5DD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84CD0D8-5074-4EC8-83C3-4E5A18DCF5DD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84CD0D8-5074-4EC8-83C3-4E5A18DCF5DD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84CD0D8-5074-4EC8-83C3-4E5A18DCF5DD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84CD0D8-5074-4EC8-83C3-4E5A18DCF5DD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3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13F9E4F-14F7-4308-A55B-CEC0B6D993CC}" type="slidenum">
              <a:rPr kumimoji="0" lang="en-US" altLang="zh-CN" sz="13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en-US" altLang="zh-CN" sz="13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84CD0D8-5074-4EC8-83C3-4E5A18DCF5DD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84CD0D8-5074-4EC8-83C3-4E5A18DCF5DD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84CD0D8-5074-4EC8-83C3-4E5A18DCF5DD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84CD0D8-5074-4EC8-83C3-4E5A18DCF5DD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84CD0D8-5074-4EC8-83C3-4E5A18DCF5DD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84CD0D8-5074-4EC8-83C3-4E5A18DCF5DD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74638" y="1376363"/>
            <a:ext cx="4248150" cy="47196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5188" y="1376363"/>
            <a:ext cx="4248150" cy="47196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3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13F9E4F-14F7-4308-A55B-CEC0B6D993CC}" type="slidenum">
              <a:rPr kumimoji="0" lang="en-US" altLang="zh-CN" sz="13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en-US" altLang="zh-CN" sz="13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3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13F9E4F-14F7-4308-A55B-CEC0B6D993CC}" type="slidenum">
              <a:rPr kumimoji="0" lang="en-US" altLang="zh-CN" sz="13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en-US" altLang="zh-CN" sz="13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3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13F9E4F-14F7-4308-A55B-CEC0B6D993CC}" type="slidenum">
              <a:rPr kumimoji="0" lang="en-US" altLang="zh-CN" sz="13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en-US" altLang="zh-CN" sz="13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3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13F9E4F-14F7-4308-A55B-CEC0B6D993CC}" type="slidenum">
              <a:rPr kumimoji="0" lang="en-US" altLang="zh-CN" sz="13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en-US" altLang="zh-CN" sz="13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3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13F9E4F-14F7-4308-A55B-CEC0B6D993CC}" type="slidenum">
              <a:rPr kumimoji="0" lang="en-US" altLang="zh-CN" sz="13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en-US" altLang="zh-CN" sz="13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32" tIns="45716" rIns="91432" bIns="45716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3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13F9E4F-14F7-4308-A55B-CEC0B6D993CC}" type="slidenum">
              <a:rPr kumimoji="0" lang="en-US" altLang="zh-CN" sz="13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en-US" altLang="zh-CN" sz="13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2.jpeg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4" Type="http://schemas.openxmlformats.org/officeDocument/2006/relationships/theme" Target="../theme/theme2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3" Type="http://schemas.openxmlformats.org/officeDocument/2006/relationships/theme" Target="../theme/theme3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1441450" y="68263"/>
            <a:ext cx="7551738" cy="827087"/>
          </a:xfrm>
          <a:prstGeom prst="rect">
            <a:avLst/>
          </a:prstGeom>
          <a:noFill/>
          <a:ln w="9525">
            <a:noFill/>
          </a:ln>
        </p:spPr>
        <p:txBody>
          <a:bodyPr lIns="91432" tIns="45716" rIns="91432" bIns="45716" anchor="ctr" anchorCtr="0"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274638" y="1376363"/>
            <a:ext cx="8648700" cy="4719637"/>
          </a:xfrm>
          <a:prstGeom prst="rect">
            <a:avLst/>
          </a:prstGeom>
          <a:noFill/>
          <a:ln w="9525">
            <a:noFill/>
          </a:ln>
        </p:spPr>
        <p:txBody>
          <a:bodyPr lIns="91432" tIns="45716" rIns="91432" bIns="45716"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en-US" altLang="zh-CN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32" tIns="45716" rIns="91432" bIns="45716" numCol="1" anchor="t" anchorCtr="0" compatLnSpc="1"/>
          <a:lstStyle>
            <a:lvl1pPr algn="ctr" eaLnBrk="1" hangingPunct="1">
              <a:defRPr kumimoji="0" sz="1300" noProof="1">
                <a:latin typeface="+mn-lt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3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7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32" tIns="45716" rIns="91432" bIns="45716" numCol="1" anchor="t" anchorCtr="0" compatLnSpc="1"/>
          <a:lstStyle>
            <a:lvl1pPr algn="r" eaLnBrk="1" hangingPunct="1">
              <a:defRPr kumimoji="0" sz="1300" noProof="1">
                <a:latin typeface="+mn-lt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13F9E4F-14F7-4308-A55B-CEC0B6D993CC}" type="slidenum">
              <a:rPr kumimoji="0" lang="en-US" altLang="zh-CN" sz="13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en-US" altLang="zh-CN" sz="13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30" name="Picture 8" descr="1副本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77200" y="155575"/>
            <a:ext cx="815975" cy="70485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BB9FDF6-FEBF-40E8-B981-96A416AF4B94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074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075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84CD0D8-5074-4EC8-83C3-4E5A18DCF5DD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52.jpeg"/><Relationship Id="rId7" Type="http://schemas.openxmlformats.org/officeDocument/2006/relationships/image" Target="../media/image51.jpeg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0" Type="http://schemas.openxmlformats.org/officeDocument/2006/relationships/notesSlide" Target="../notesSlides/notesSlide9.xml"/><Relationship Id="rId1" Type="http://schemas.openxmlformats.org/officeDocument/2006/relationships/image" Target="../media/image45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22.xml"/><Relationship Id="rId7" Type="http://schemas.openxmlformats.org/officeDocument/2006/relationships/image" Target="../media/image59.png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0" Type="http://schemas.openxmlformats.org/officeDocument/2006/relationships/notesSlide" Target="../notesSlides/notesSlide10.xml"/><Relationship Id="rId1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0.emf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4.emf"/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image" Target="../media/image61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image" Target="../media/image11.png"/><Relationship Id="rId7" Type="http://schemas.openxmlformats.org/officeDocument/2006/relationships/tags" Target="../tags/tag5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5" Type="http://schemas.openxmlformats.org/officeDocument/2006/relationships/notesSlide" Target="../notesSlides/notesSlide2.xm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9.xml"/><Relationship Id="rId12" Type="http://schemas.openxmlformats.org/officeDocument/2006/relationships/tags" Target="../tags/tag8.xml"/><Relationship Id="rId11" Type="http://schemas.openxmlformats.org/officeDocument/2006/relationships/tags" Target="../tags/tag7.xml"/><Relationship Id="rId10" Type="http://schemas.openxmlformats.org/officeDocument/2006/relationships/image" Target="../media/image12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.xml"/><Relationship Id="rId4" Type="http://schemas.openxmlformats.org/officeDocument/2006/relationships/image" Target="../media/image18.png"/><Relationship Id="rId3" Type="http://schemas.openxmlformats.org/officeDocument/2006/relationships/tags" Target="../tags/tag12.xml"/><Relationship Id="rId2" Type="http://schemas.openxmlformats.org/officeDocument/2006/relationships/image" Target="../media/image17.jpeg"/><Relationship Id="rId1" Type="http://schemas.openxmlformats.org/officeDocument/2006/relationships/tags" Target="../tags/tag11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.v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1.wmf"/><Relationship Id="rId6" Type="http://schemas.openxmlformats.org/officeDocument/2006/relationships/oleObject" Target="../embeddings/oleObject3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2.bin"/><Relationship Id="rId3" Type="http://schemas.openxmlformats.org/officeDocument/2006/relationships/image" Target="../media/image19.wmf"/><Relationship Id="rId2" Type="http://schemas.openxmlformats.org/officeDocument/2006/relationships/oleObject" Target="../embeddings/oleObject1.bin"/><Relationship Id="rId10" Type="http://schemas.openxmlformats.org/officeDocument/2006/relationships/notesSlide" Target="../notesSlides/notesSlide5.xml"/><Relationship Id="rId1" Type="http://schemas.openxmlformats.org/officeDocument/2006/relationships/tags" Target="../tags/tag14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8.bin"/><Relationship Id="rId8" Type="http://schemas.openxmlformats.org/officeDocument/2006/relationships/image" Target="../media/image25.wmf"/><Relationship Id="rId7" Type="http://schemas.openxmlformats.org/officeDocument/2006/relationships/oleObject" Target="../embeddings/oleObject7.bin"/><Relationship Id="rId6" Type="http://schemas.openxmlformats.org/officeDocument/2006/relationships/image" Target="../media/image24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3.wmf"/><Relationship Id="rId3" Type="http://schemas.openxmlformats.org/officeDocument/2006/relationships/oleObject" Target="../embeddings/oleObject5.bin"/><Relationship Id="rId29" Type="http://schemas.openxmlformats.org/officeDocument/2006/relationships/notesSlide" Target="../notesSlides/notesSlide6.xml"/><Relationship Id="rId28" Type="http://schemas.openxmlformats.org/officeDocument/2006/relationships/vmlDrawing" Target="../drawings/vmlDrawing2.vml"/><Relationship Id="rId27" Type="http://schemas.openxmlformats.org/officeDocument/2006/relationships/slideLayout" Target="../slideLayouts/slideLayout2.xml"/><Relationship Id="rId26" Type="http://schemas.openxmlformats.org/officeDocument/2006/relationships/tags" Target="../tags/tag18.xml"/><Relationship Id="rId25" Type="http://schemas.openxmlformats.org/officeDocument/2006/relationships/tags" Target="../tags/tag17.xml"/><Relationship Id="rId24" Type="http://schemas.openxmlformats.org/officeDocument/2006/relationships/tags" Target="../tags/tag16.xml"/><Relationship Id="rId23" Type="http://schemas.openxmlformats.org/officeDocument/2006/relationships/image" Target="../media/image32.wmf"/><Relationship Id="rId22" Type="http://schemas.openxmlformats.org/officeDocument/2006/relationships/oleObject" Target="../embeddings/oleObject14.bin"/><Relationship Id="rId21" Type="http://schemas.openxmlformats.org/officeDocument/2006/relationships/tags" Target="../tags/tag15.xml"/><Relationship Id="rId20" Type="http://schemas.openxmlformats.org/officeDocument/2006/relationships/image" Target="../media/image31.wmf"/><Relationship Id="rId2" Type="http://schemas.openxmlformats.org/officeDocument/2006/relationships/image" Target="../media/image22.wmf"/><Relationship Id="rId19" Type="http://schemas.openxmlformats.org/officeDocument/2006/relationships/oleObject" Target="../embeddings/oleObject13.bin"/><Relationship Id="rId18" Type="http://schemas.openxmlformats.org/officeDocument/2006/relationships/image" Target="../media/image30.wmf"/><Relationship Id="rId17" Type="http://schemas.openxmlformats.org/officeDocument/2006/relationships/oleObject" Target="../embeddings/oleObject12.bin"/><Relationship Id="rId16" Type="http://schemas.openxmlformats.org/officeDocument/2006/relationships/image" Target="../media/image29.wmf"/><Relationship Id="rId15" Type="http://schemas.openxmlformats.org/officeDocument/2006/relationships/oleObject" Target="../embeddings/oleObject11.bin"/><Relationship Id="rId14" Type="http://schemas.openxmlformats.org/officeDocument/2006/relationships/image" Target="../media/image28.wmf"/><Relationship Id="rId13" Type="http://schemas.openxmlformats.org/officeDocument/2006/relationships/oleObject" Target="../embeddings/oleObject10.bin"/><Relationship Id="rId12" Type="http://schemas.openxmlformats.org/officeDocument/2006/relationships/image" Target="../media/image27.wmf"/><Relationship Id="rId11" Type="http://schemas.openxmlformats.org/officeDocument/2006/relationships/oleObject" Target="../embeddings/oleObject9.bin"/><Relationship Id="rId10" Type="http://schemas.openxmlformats.org/officeDocument/2006/relationships/image" Target="../media/image26.wmf"/><Relationship Id="rId1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0.xml"/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tags" Target="../tags/tag19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43.emf"/><Relationship Id="rId8" Type="http://schemas.openxmlformats.org/officeDocument/2006/relationships/image" Target="../media/image42.jpeg"/><Relationship Id="rId7" Type="http://schemas.openxmlformats.org/officeDocument/2006/relationships/image" Target="../media/image41.jpeg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3" Type="http://schemas.openxmlformats.org/officeDocument/2006/relationships/notesSlide" Target="../notesSlides/notesSlide8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21.xml"/><Relationship Id="rId10" Type="http://schemas.openxmlformats.org/officeDocument/2006/relationships/image" Target="../media/image44.jpeg"/><Relationship Id="rId1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266" name="Rectangle 3"/>
          <p:cNvSpPr txBox="1"/>
          <p:nvPr/>
        </p:nvSpPr>
        <p:spPr>
          <a:xfrm>
            <a:off x="-1587" y="6196013"/>
            <a:ext cx="9137650" cy="541337"/>
          </a:xfrm>
          <a:prstGeom prst="rect">
            <a:avLst/>
          </a:prstGeom>
          <a:noFill/>
          <a:ln w="9525">
            <a:noFill/>
          </a:ln>
        </p:spPr>
        <p:txBody>
          <a:bodyPr lIns="91432" tIns="45716" rIns="91432" bIns="45716" anchor="t" anchorCtr="0"/>
          <a:p>
            <a:pPr algn="ctr" eaLnBrk="0" hangingPunct="0">
              <a:spcBef>
                <a:spcPct val="20000"/>
              </a:spcBef>
            </a:pPr>
            <a:r>
              <a:rPr lang="en-US" altLang="zh-CN" sz="2000" b="1" i="1" dirty="0">
                <a:latin typeface="Times New Roman" panose="02020603050405020304" pitchFamily="18" charset="0"/>
                <a:ea typeface="华文中宋" panose="02010600040101010101" pitchFamily="2" charset="-122"/>
              </a:rPr>
              <a:t>April 26, 2023</a:t>
            </a:r>
            <a:endParaRPr lang="en-US" altLang="zh-CN" sz="2000" b="1" i="1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11268" name="Rectangle 3"/>
          <p:cNvSpPr>
            <a:spLocks noGrp="1"/>
          </p:cNvSpPr>
          <p:nvPr>
            <p:ph type="subTitle" idx="1"/>
          </p:nvPr>
        </p:nvSpPr>
        <p:spPr>
          <a:xfrm>
            <a:off x="-1905" y="4472305"/>
            <a:ext cx="9133840" cy="1181100"/>
          </a:xfrm>
        </p:spPr>
        <p:txBody>
          <a:bodyPr vert="horz" wrap="square" lIns="91432" tIns="45716" rIns="91432" bIns="45716" anchor="t" anchorCtr="0"/>
          <a:p>
            <a:pPr>
              <a:lnSpc>
                <a:spcPct val="130000"/>
              </a:lnSpc>
              <a:spcBef>
                <a:spcPct val="0"/>
              </a:spcBef>
              <a:spcAft>
                <a:spcPts val="1200"/>
              </a:spcAft>
              <a:buClrTx/>
              <a:buSzTx/>
            </a:pPr>
            <a:r>
              <a:rPr lang="en-US" altLang="zh-CN" sz="1600" b="1" dirty="0">
                <a:latin typeface="Times New Roman" panose="02020603050405020304" pitchFamily="18" charset="0"/>
                <a:ea typeface="华文中宋" panose="02010600040101010101" pitchFamily="2" charset="-122"/>
                <a:cs typeface="+mn-cs"/>
              </a:rPr>
              <a:t>  Tengfei Feng</a:t>
            </a:r>
            <a:r>
              <a:rPr lang="en-US" altLang="zh-CN" sz="1600" b="1" baseline="30000" dirty="0">
                <a:latin typeface="Times New Roman" panose="02020603050405020304" pitchFamily="18" charset="0"/>
                <a:ea typeface="华文中宋" panose="02010600040101010101" pitchFamily="2" charset="-122"/>
                <a:cs typeface="+mn-cs"/>
              </a:rPr>
              <a:t>1</a:t>
            </a:r>
            <a:r>
              <a:rPr lang="en-US" altLang="zh-CN" sz="1600" b="1" dirty="0">
                <a:latin typeface="Times New Roman" panose="02020603050405020304" pitchFamily="18" charset="0"/>
                <a:ea typeface="华文中宋" panose="02010600040101010101" pitchFamily="2" charset="-122"/>
                <a:cs typeface="+mn-cs"/>
              </a:rPr>
              <a:t>, Yunzhong Shen</a:t>
            </a:r>
            <a:r>
              <a:rPr lang="en-US" altLang="zh-CN" sz="1600" b="1" baseline="30000" dirty="0">
                <a:latin typeface="Times New Roman" panose="02020603050405020304" pitchFamily="18" charset="0"/>
                <a:ea typeface="华文中宋" panose="02010600040101010101" pitchFamily="2" charset="-122"/>
                <a:cs typeface="+mn-cs"/>
              </a:rPr>
              <a:t>1*</a:t>
            </a:r>
            <a:r>
              <a:rPr lang="en-US" altLang="zh-CN" sz="1600" b="1" dirty="0">
                <a:latin typeface="Times New Roman" panose="02020603050405020304" pitchFamily="18" charset="0"/>
                <a:ea typeface="华文中宋" panose="02010600040101010101" pitchFamily="2" charset="-122"/>
                <a:cs typeface="+mn-cs"/>
              </a:rPr>
              <a:t>, Qiujie Chen</a:t>
            </a:r>
            <a:r>
              <a:rPr lang="en-US" altLang="zh-CN" sz="1600" b="1" baseline="30000" dirty="0">
                <a:latin typeface="Times New Roman" panose="02020603050405020304" pitchFamily="18" charset="0"/>
                <a:ea typeface="华文中宋" panose="02010600040101010101" pitchFamily="2" charset="-122"/>
                <a:cs typeface="+mn-cs"/>
              </a:rPr>
              <a:t>1</a:t>
            </a:r>
            <a:r>
              <a:rPr lang="en-US" altLang="zh-CN" sz="1600" b="1" dirty="0">
                <a:latin typeface="Times New Roman" panose="02020603050405020304" pitchFamily="18" charset="0"/>
                <a:ea typeface="华文中宋" panose="02010600040101010101" pitchFamily="2" charset="-122"/>
                <a:cs typeface="+mn-cs"/>
              </a:rPr>
              <a:t>, Fengwei Wang</a:t>
            </a:r>
            <a:r>
              <a:rPr lang="en-US" altLang="zh-CN" sz="1600" b="1" baseline="30000" dirty="0">
                <a:latin typeface="Times New Roman" panose="02020603050405020304" pitchFamily="18" charset="0"/>
                <a:ea typeface="华文中宋" panose="02010600040101010101" pitchFamily="2" charset="-122"/>
                <a:cs typeface="+mn-cs"/>
              </a:rPr>
              <a:t>1</a:t>
            </a:r>
            <a:r>
              <a:rPr lang="en-US" altLang="zh-CN" sz="1600" b="1" dirty="0">
                <a:latin typeface="Times New Roman" panose="02020603050405020304" pitchFamily="18" charset="0"/>
                <a:ea typeface="华文中宋" panose="02010600040101010101" pitchFamily="2" charset="-122"/>
                <a:cs typeface="+mn-cs"/>
              </a:rPr>
              <a:t>, Xingfu Zhang</a:t>
            </a:r>
            <a:r>
              <a:rPr lang="en-US" altLang="zh-CN" sz="1600" b="1" baseline="30000" dirty="0">
                <a:latin typeface="Times New Roman" panose="02020603050405020304" pitchFamily="18" charset="0"/>
                <a:ea typeface="华文中宋" panose="02010600040101010101" pitchFamily="2" charset="-122"/>
                <a:cs typeface="+mn-cs"/>
              </a:rPr>
              <a:t>2</a:t>
            </a:r>
            <a:endParaRPr lang="en-US" altLang="zh-CN" sz="1600" b="1" dirty="0">
              <a:latin typeface="Times New Roman" panose="02020603050405020304" pitchFamily="18" charset="0"/>
              <a:ea typeface="华文中宋" panose="02010600040101010101" pitchFamily="2" charset="-122"/>
              <a:cs typeface="+mn-cs"/>
            </a:endParaRPr>
          </a:p>
          <a:p>
            <a:pPr>
              <a:spcBef>
                <a:spcPct val="0"/>
              </a:spcBef>
              <a:buClrTx/>
              <a:buSzTx/>
            </a:pPr>
            <a:r>
              <a:rPr lang="zh-CN" altLang="en-US" sz="1600" b="1" i="1" dirty="0">
                <a:latin typeface="Times New Roman" panose="02020603050405020304" pitchFamily="18" charset="0"/>
                <a:ea typeface="华文中宋" panose="02010600040101010101" pitchFamily="2" charset="-122"/>
                <a:cs typeface="+mn-cs"/>
              </a:rPr>
              <a:t>     </a:t>
            </a:r>
            <a:r>
              <a:rPr lang="en-US" altLang="zh-CN" sz="1600" b="1" i="1" dirty="0">
                <a:latin typeface="Times New Roman" panose="02020603050405020304" pitchFamily="18" charset="0"/>
                <a:ea typeface="华文中宋" panose="02010600040101010101" pitchFamily="2" charset="-122"/>
                <a:cs typeface="+mn-cs"/>
              </a:rPr>
              <a:t>1. </a:t>
            </a:r>
            <a:r>
              <a:rPr lang="zh-CN" altLang="en-US" sz="1600" b="1" i="1" dirty="0">
                <a:latin typeface="Times New Roman" panose="02020603050405020304" pitchFamily="18" charset="0"/>
                <a:ea typeface="华文中宋" panose="02010600040101010101" pitchFamily="2" charset="-122"/>
                <a:cs typeface="+mn-cs"/>
              </a:rPr>
              <a:t>College of Surveying and Geo-Informatics, Tongji University</a:t>
            </a:r>
            <a:r>
              <a:rPr lang="en-US" altLang="zh-CN" sz="1600" b="1" i="1" dirty="0">
                <a:latin typeface="Times New Roman" panose="02020603050405020304" pitchFamily="18" charset="0"/>
                <a:ea typeface="华文中宋" panose="02010600040101010101" pitchFamily="2" charset="-122"/>
                <a:cs typeface="+mn-cs"/>
              </a:rPr>
              <a:t> (</a:t>
            </a:r>
            <a:r>
              <a:rPr lang="en-US" altLang="zh-CN" sz="16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+mn-cs"/>
              </a:rPr>
              <a:t>https://gteam.tongji.edu.cn/</a:t>
            </a:r>
            <a:r>
              <a:rPr lang="en-US" altLang="zh-CN" sz="1600" b="1" i="1" dirty="0">
                <a:latin typeface="Times New Roman" panose="02020603050405020304" pitchFamily="18" charset="0"/>
                <a:ea typeface="华文中宋" panose="02010600040101010101" pitchFamily="2" charset="-122"/>
                <a:cs typeface="+mn-cs"/>
              </a:rPr>
              <a:t>)</a:t>
            </a:r>
            <a:endParaRPr lang="zh-CN" altLang="en-US" sz="1600" b="1" i="1" dirty="0">
              <a:latin typeface="Times New Roman" panose="02020603050405020304" pitchFamily="18" charset="0"/>
              <a:ea typeface="华文中宋" panose="02010600040101010101" pitchFamily="2" charset="-122"/>
              <a:cs typeface="+mn-cs"/>
            </a:endParaRPr>
          </a:p>
          <a:p>
            <a:pPr>
              <a:spcBef>
                <a:spcPct val="0"/>
              </a:spcBef>
              <a:buClrTx/>
              <a:buSzTx/>
            </a:pPr>
            <a:r>
              <a:rPr lang="en-US" altLang="zh-CN" sz="1600" b="1" i="1" dirty="0">
                <a:latin typeface="Times New Roman" panose="02020603050405020304" pitchFamily="18" charset="0"/>
                <a:ea typeface="华文中宋" panose="02010600040101010101" pitchFamily="2" charset="-122"/>
                <a:cs typeface="+mn-cs"/>
              </a:rPr>
              <a:t>2. </a:t>
            </a:r>
            <a:r>
              <a:rPr lang="zh-CN" altLang="en-US" sz="1600" b="1" i="1" dirty="0">
                <a:latin typeface="Times New Roman" panose="02020603050405020304" pitchFamily="18" charset="0"/>
                <a:ea typeface="华文中宋" panose="02010600040101010101" pitchFamily="2" charset="-122"/>
                <a:cs typeface="+mn-cs"/>
              </a:rPr>
              <a:t>Department of Surveying and Mapping, Guangdong University of Technology</a:t>
            </a:r>
            <a:endParaRPr lang="zh-CN" altLang="en-US" sz="1600" b="1" i="1" dirty="0">
              <a:latin typeface="Times New Roman" panose="02020603050405020304" pitchFamily="18" charset="0"/>
              <a:ea typeface="华文中宋" panose="02010600040101010101" pitchFamily="2" charset="-122"/>
              <a:cs typeface="+mn-cs"/>
            </a:endParaRPr>
          </a:p>
        </p:txBody>
      </p:sp>
      <p:sp>
        <p:nvSpPr>
          <p:cNvPr id="11269" name="Rectangle 2"/>
          <p:cNvSpPr>
            <a:spLocks noGrp="1"/>
          </p:cNvSpPr>
          <p:nvPr/>
        </p:nvSpPr>
        <p:spPr>
          <a:xfrm>
            <a:off x="106045" y="1885950"/>
            <a:ext cx="8843645" cy="1786255"/>
          </a:xfrm>
          <a:prstGeom prst="rect">
            <a:avLst/>
          </a:prstGeom>
          <a:noFill/>
          <a:ln w="9525">
            <a:noFill/>
          </a:ln>
        </p:spPr>
        <p:txBody>
          <a:bodyPr lIns="91432" tIns="45716" rIns="91432" bIns="45716" anchor="ctr" anchorCtr="0"/>
          <a:p>
            <a:pPr algn="ctr" eaLnBrk="0" hangingPunct="0">
              <a:lnSpc>
                <a:spcPct val="150000"/>
              </a:lnSpc>
            </a:pPr>
            <a:r>
              <a:rPr lang="zh-CN" altLang="en-US" sz="2500" b="1" dirty="0">
                <a:solidFill>
                  <a:srgbClr val="000066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Spatiotemporal Characteristics and Drivers of Groundwater Change in North China Revealed by GRACE </a:t>
            </a:r>
            <a:endParaRPr lang="zh-CN" altLang="en-US" sz="2500" b="1" dirty="0">
              <a:solidFill>
                <a:srgbClr val="000066"/>
              </a:solidFill>
              <a:latin typeface="Times New Roman" panose="02020603050405020304" pitchFamily="18" charset="0"/>
              <a:ea typeface="华文中宋" panose="02010600040101010101" pitchFamily="2" charset="-122"/>
              <a:sym typeface="宋体" panose="02010600030101010101" pitchFamily="2" charset="-122"/>
            </a:endParaRPr>
          </a:p>
          <a:p>
            <a:pPr algn="ctr" eaLnBrk="0" hangingPunct="0">
              <a:lnSpc>
                <a:spcPct val="150000"/>
              </a:lnSpc>
            </a:pPr>
            <a:r>
              <a:rPr lang="zh-CN" altLang="en-US" sz="2500" b="1" dirty="0">
                <a:solidFill>
                  <a:srgbClr val="000066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Time-Variable Gravity</a:t>
            </a:r>
            <a:endParaRPr lang="zh-CN" altLang="en-US" sz="2500" b="1" dirty="0">
              <a:solidFill>
                <a:srgbClr val="000066"/>
              </a:solidFill>
              <a:latin typeface="Times New Roman" panose="02020603050405020304" pitchFamily="18" charset="0"/>
              <a:ea typeface="华文中宋" panose="0201060004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636645" y="116205"/>
            <a:ext cx="3959860" cy="1152525"/>
            <a:chOff x="5840" y="70"/>
            <a:chExt cx="6236" cy="1815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40" y="70"/>
              <a:ext cx="6150" cy="1815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11282" y="1379"/>
              <a:ext cx="794" cy="50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79705" y="404495"/>
            <a:ext cx="38512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 i="1">
                <a:solidFill>
                  <a:schemeClr val="accent1">
                    <a:lumMod val="50000"/>
                  </a:schemeClr>
                </a:solidFill>
                <a:latin typeface="Comic Sans MS" panose="030F0702030302020204" charset="0"/>
                <a:ea typeface="Yu Gothic UI Light" panose="020B0300000000000000" charset="-128"/>
                <a:cs typeface="Comic Sans MS" panose="030F0702030302020204" charset="0"/>
              </a:rPr>
              <a:t>Session HS8.2.9</a:t>
            </a:r>
            <a:endParaRPr lang="en-US" altLang="zh-CN" sz="3200" b="1" i="1">
              <a:solidFill>
                <a:schemeClr val="accent1">
                  <a:lumMod val="50000"/>
                </a:schemeClr>
              </a:solidFill>
              <a:latin typeface="Comic Sans MS" panose="030F0702030302020204" charset="0"/>
              <a:ea typeface="Yu Gothic UI Light" panose="020B0300000000000000" charset="-128"/>
              <a:cs typeface="Comic Sans MS" panose="030F0702030302020204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1745" name="图片 35" descr="P-SP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1913573"/>
            <a:ext cx="1927225" cy="2008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6" name="图片 36" descr="P-TC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438" y="2058035"/>
            <a:ext cx="1984375" cy="1927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7" name="图片 38" descr="P-SP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63" y="4146233"/>
            <a:ext cx="1906587" cy="2019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8" name="图片 39" descr="P-TC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4438" y="4230370"/>
            <a:ext cx="1995487" cy="1935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9" name="图片 41" descr="E-SP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7900" y="1985328"/>
            <a:ext cx="1914525" cy="1976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0" name="图片 42" descr="E-TC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4025" y="2059940"/>
            <a:ext cx="2032000" cy="1901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1" name="图片 44" descr="E-SP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7900" y="4096703"/>
            <a:ext cx="1890713" cy="1976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2" name="图片 45" descr="E-TC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4025" y="4184015"/>
            <a:ext cx="2085975" cy="18843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53" name="矩形 6"/>
          <p:cNvSpPr/>
          <p:nvPr/>
        </p:nvSpPr>
        <p:spPr>
          <a:xfrm>
            <a:off x="247650" y="1462405"/>
            <a:ext cx="4311650" cy="4925060"/>
          </a:xfrm>
          <a:prstGeom prst="rect">
            <a:avLst/>
          </a:prstGeom>
          <a:noFill/>
          <a:ln w="19050" cap="flat" cmpd="sng">
            <a:solidFill>
              <a:srgbClr val="BFBFBF"/>
            </a:solidFill>
            <a:prstDash val="dash"/>
            <a:round/>
            <a:headEnd type="none" w="med" len="med"/>
            <a:tailEnd type="none" w="med" len="med"/>
          </a:ln>
        </p:spPr>
        <p:txBody>
          <a:bodyPr anchor="t" anchorCtr="0"/>
          <a:p>
            <a:pPr algn="ctr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1755" name="自选图形 5"/>
          <p:cNvSpPr/>
          <p:nvPr/>
        </p:nvSpPr>
        <p:spPr>
          <a:xfrm>
            <a:off x="1187450" y="1268730"/>
            <a:ext cx="2403475" cy="382588"/>
          </a:xfrm>
          <a:prstGeom prst="roundRect">
            <a:avLst>
              <a:gd name="adj" fmla="val 9106"/>
            </a:avLst>
          </a:prstGeom>
          <a:solidFill>
            <a:srgbClr val="F2F2F2"/>
          </a:solidFill>
          <a:ln w="25400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0" hangingPunct="0">
              <a:buClr>
                <a:srgbClr val="FF0066"/>
              </a:buClr>
              <a:buSzPct val="75000"/>
            </a:pP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Precipitation</a:t>
            </a:r>
            <a:endParaRPr lang="en-US" altLang="zh-CN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31756" name="矩形 1"/>
          <p:cNvSpPr/>
          <p:nvPr/>
        </p:nvSpPr>
        <p:spPr>
          <a:xfrm>
            <a:off x="4645025" y="1462405"/>
            <a:ext cx="4310380" cy="4925060"/>
          </a:xfrm>
          <a:prstGeom prst="rect">
            <a:avLst/>
          </a:prstGeom>
          <a:noFill/>
          <a:ln w="19050" cap="flat" cmpd="sng">
            <a:solidFill>
              <a:srgbClr val="BFBFBF"/>
            </a:solidFill>
            <a:prstDash val="dash"/>
            <a:round/>
            <a:headEnd type="none" w="med" len="med"/>
            <a:tailEnd type="none" w="med" len="med"/>
          </a:ln>
        </p:spPr>
        <p:txBody>
          <a:bodyPr anchor="t" anchorCtr="0"/>
          <a:p>
            <a:pPr algn="ctr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1757" name="自选图形 5"/>
          <p:cNvSpPr/>
          <p:nvPr/>
        </p:nvSpPr>
        <p:spPr>
          <a:xfrm>
            <a:off x="5580063" y="1268730"/>
            <a:ext cx="2401887" cy="382588"/>
          </a:xfrm>
          <a:prstGeom prst="roundRect">
            <a:avLst>
              <a:gd name="adj" fmla="val 9106"/>
            </a:avLst>
          </a:prstGeom>
          <a:solidFill>
            <a:srgbClr val="F2F2F2"/>
          </a:solidFill>
          <a:ln w="25400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0" hangingPunct="0">
              <a:buClr>
                <a:srgbClr val="FF0066"/>
              </a:buClr>
              <a:buSzPct val="75000"/>
            </a:pP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Evaporation</a:t>
            </a:r>
            <a:endParaRPr lang="en-US" altLang="zh-CN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31759" name="任意多边形 5"/>
          <p:cNvSpPr/>
          <p:nvPr/>
        </p:nvSpPr>
        <p:spPr>
          <a:xfrm>
            <a:off x="1295400" y="2408873"/>
            <a:ext cx="766763" cy="911225"/>
          </a:xfrm>
          <a:custGeom>
            <a:avLst/>
            <a:gdLst/>
            <a:ahLst/>
            <a:cxnLst>
              <a:cxn ang="0">
                <a:pos x="0" y="4291029"/>
              </a:cxn>
              <a:cxn ang="0">
                <a:pos x="79992" y="2161773"/>
              </a:cxn>
              <a:cxn ang="0">
                <a:pos x="102846" y="710006"/>
              </a:cxn>
              <a:cxn ang="0">
                <a:pos x="228545" y="32513"/>
              </a:cxn>
              <a:cxn ang="0">
                <a:pos x="411838" y="226084"/>
              </a:cxn>
              <a:cxn ang="0">
                <a:pos x="560392" y="806786"/>
              </a:cxn>
              <a:cxn ang="0">
                <a:pos x="571820" y="806786"/>
              </a:cxn>
            </a:cxnLst>
            <a:pathLst>
              <a:path w="803632" h="703833">
                <a:moveTo>
                  <a:pt x="0" y="703833"/>
                </a:moveTo>
                <a:cubicBezTo>
                  <a:pt x="21590" y="638428"/>
                  <a:pt x="82550" y="472058"/>
                  <a:pt x="111125" y="354583"/>
                </a:cubicBezTo>
                <a:cubicBezTo>
                  <a:pt x="139700" y="237108"/>
                  <a:pt x="101600" y="186308"/>
                  <a:pt x="142875" y="116458"/>
                </a:cubicBezTo>
                <a:cubicBezTo>
                  <a:pt x="184150" y="46608"/>
                  <a:pt x="231775" y="21208"/>
                  <a:pt x="317500" y="5333"/>
                </a:cubicBezTo>
                <a:cubicBezTo>
                  <a:pt x="403225" y="-10542"/>
                  <a:pt x="480060" y="11683"/>
                  <a:pt x="572135" y="37083"/>
                </a:cubicBezTo>
                <a:cubicBezTo>
                  <a:pt x="664210" y="62483"/>
                  <a:pt x="734060" y="113283"/>
                  <a:pt x="778510" y="132333"/>
                </a:cubicBezTo>
                <a:cubicBezTo>
                  <a:pt x="822960" y="151383"/>
                  <a:pt x="795020" y="134238"/>
                  <a:pt x="794385" y="132333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cxnSp>
        <p:nvCxnSpPr>
          <p:cNvPr id="31760" name="直接箭头连接符 7"/>
          <p:cNvCxnSpPr/>
          <p:nvPr/>
        </p:nvCxnSpPr>
        <p:spPr>
          <a:xfrm>
            <a:off x="1619250" y="2419985"/>
            <a:ext cx="36513" cy="252413"/>
          </a:xfrm>
          <a:prstGeom prst="straightConnector1">
            <a:avLst/>
          </a:prstGeom>
          <a:ln w="9525" cap="flat" cmpd="sng">
            <a:solidFill>
              <a:srgbClr val="1D26E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1761" name="直接箭头连接符 3"/>
          <p:cNvCxnSpPr/>
          <p:nvPr/>
        </p:nvCxnSpPr>
        <p:spPr>
          <a:xfrm>
            <a:off x="1403350" y="2924810"/>
            <a:ext cx="180975" cy="71438"/>
          </a:xfrm>
          <a:prstGeom prst="straightConnector1">
            <a:avLst/>
          </a:prstGeom>
          <a:ln w="9525" cap="flat" cmpd="sng">
            <a:solidFill>
              <a:srgbClr val="1D26E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0663" y="71438"/>
            <a:ext cx="8413750" cy="827087"/>
          </a:xfrm>
        </p:spPr>
        <p:txBody>
          <a:bodyPr vert="horz" wrap="square" lIns="91432" tIns="45716" rIns="91432" bIns="45716" anchor="ctr" anchorCtr="0"/>
          <a:p>
            <a:r>
              <a:rPr lang="en-US" altLang="zh-CN" sz="3600" dirty="0">
                <a:solidFill>
                  <a:srgbClr val="000066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Results</a:t>
            </a:r>
            <a:r>
              <a:rPr lang="en-US" sz="2600" dirty="0">
                <a:solidFill>
                  <a:srgbClr val="000066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宋体" panose="02010600030101010101" pitchFamily="2" charset="-122"/>
              </a:rPr>
              <a:t>:</a:t>
            </a:r>
            <a:r>
              <a:rPr lang="en-US" sz="3000" dirty="0">
                <a:solidFill>
                  <a:srgbClr val="000066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Spatiotemporal decomposition for P and Et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ea typeface="华文中宋" panose="0201060004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" name="灯片编号占位符 4"/>
          <p:cNvSpPr txBox="1">
            <a:spLocks noGrp="1"/>
          </p:cNvSpPr>
          <p:nvPr>
            <p:ph type="sldNum" sz="quarter" idx="11"/>
          </p:nvPr>
        </p:nvSpPr>
        <p:spPr bwMode="auto">
          <a:xfrm>
            <a:off x="8728075" y="6535738"/>
            <a:ext cx="376238" cy="246063"/>
          </a:xfrm>
        </p:spPr>
        <p:txBody>
          <a:bodyPr vert="horz" wrap="square" lIns="91432" tIns="45716" rIns="91432" bIns="45716" numCol="1" anchor="t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E7BD6A5-06A7-471A-9466-C7AC8F474494}" type="slidenum">
              <a:rPr kumimoji="0" lang="en-US" altLang="zh-CN" sz="10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GWSA_IC12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9225" y="1555750"/>
            <a:ext cx="5400675" cy="287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 descr="GWSA_IC12_2"/>
          <p:cNvPicPr/>
          <p:nvPr/>
        </p:nvPicPr>
        <p:blipFill>
          <a:blip r:embed="rId2"/>
          <a:stretch>
            <a:fillRect/>
          </a:stretch>
        </p:blipFill>
        <p:spPr>
          <a:xfrm>
            <a:off x="1331913" y="1555750"/>
            <a:ext cx="5399087" cy="287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 descr="GWSA_IC12_3"/>
          <p:cNvPicPr/>
          <p:nvPr/>
        </p:nvPicPr>
        <p:blipFill>
          <a:blip r:embed="rId3"/>
          <a:stretch>
            <a:fillRect/>
          </a:stretch>
        </p:blipFill>
        <p:spPr>
          <a:xfrm>
            <a:off x="3419475" y="1555750"/>
            <a:ext cx="5400675" cy="287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 descr="GWSA_IC3_1"/>
          <p:cNvPicPr/>
          <p:nvPr/>
        </p:nvPicPr>
        <p:blipFill>
          <a:blip r:embed="rId4"/>
          <a:stretch>
            <a:fillRect/>
          </a:stretch>
        </p:blipFill>
        <p:spPr>
          <a:xfrm>
            <a:off x="463550" y="2747963"/>
            <a:ext cx="5400675" cy="287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 descr="GWSA_IC3_2"/>
          <p:cNvPicPr/>
          <p:nvPr/>
        </p:nvPicPr>
        <p:blipFill>
          <a:blip r:embed="rId5"/>
          <a:stretch>
            <a:fillRect/>
          </a:stretch>
        </p:blipFill>
        <p:spPr>
          <a:xfrm>
            <a:off x="1905000" y="2747963"/>
            <a:ext cx="5399088" cy="287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8" descr="GWSA_IC4_1"/>
          <p:cNvPicPr/>
          <p:nvPr/>
        </p:nvPicPr>
        <p:blipFill>
          <a:blip r:embed="rId6"/>
          <a:stretch>
            <a:fillRect/>
          </a:stretch>
        </p:blipFill>
        <p:spPr>
          <a:xfrm>
            <a:off x="820738" y="3978275"/>
            <a:ext cx="5400675" cy="287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GWSA_IC4_2"/>
          <p:cNvPicPr/>
          <p:nvPr/>
        </p:nvPicPr>
        <p:blipFill>
          <a:blip r:embed="rId7"/>
          <a:stretch>
            <a:fillRect/>
          </a:stretch>
        </p:blipFill>
        <p:spPr>
          <a:xfrm>
            <a:off x="3340100" y="3978275"/>
            <a:ext cx="5400675" cy="2879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矩形 10"/>
          <p:cNvSpPr/>
          <p:nvPr/>
        </p:nvSpPr>
        <p:spPr>
          <a:xfrm>
            <a:off x="0" y="1052513"/>
            <a:ext cx="9144000" cy="50165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800" b="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3801" name="文本框 11"/>
          <p:cNvSpPr txBox="1"/>
          <p:nvPr/>
        </p:nvSpPr>
        <p:spPr>
          <a:xfrm>
            <a:off x="187325" y="1066800"/>
            <a:ext cx="8648700" cy="43751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25000"/>
              </a:lnSpc>
            </a:pPr>
            <a:r>
              <a:rPr lang="en-US" altLang="zh-CN" b="1" dirty="0"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P</a:t>
            </a:r>
            <a:r>
              <a:rPr lang="zh-CN" altLang="en-US" b="1" dirty="0"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otential factors</a:t>
            </a:r>
            <a:r>
              <a:rPr lang="en-US" altLang="zh-CN" b="1" dirty="0"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: </a:t>
            </a:r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irrigation, coal mining, industry, precipitation, evaporation </a:t>
            </a:r>
            <a:endParaRPr lang="en-US" altLang="zh-CN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华文中宋" panose="0201060004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3802" name="标题 1"/>
          <p:cNvSpPr>
            <a:spLocks noGrp="1"/>
          </p:cNvSpPr>
          <p:nvPr>
            <p:ph type="title"/>
          </p:nvPr>
        </p:nvSpPr>
        <p:spPr>
          <a:xfrm>
            <a:off x="220663" y="71438"/>
            <a:ext cx="7708900" cy="827087"/>
          </a:xfrm>
        </p:spPr>
        <p:txBody>
          <a:bodyPr vert="horz" wrap="square" lIns="91432" tIns="45716" rIns="91432" bIns="45716" anchor="ctr" anchorCtr="0"/>
          <a:p>
            <a:r>
              <a:rPr lang="en-US" altLang="zh-CN" sz="3600" dirty="0">
                <a:solidFill>
                  <a:srgbClr val="000066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Results</a:t>
            </a:r>
            <a:r>
              <a:rPr lang="en-US" sz="2600" dirty="0">
                <a:solidFill>
                  <a:srgbClr val="000066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宋体" panose="02010600030101010101" pitchFamily="2" charset="-122"/>
              </a:rPr>
              <a:t>:</a:t>
            </a:r>
            <a:r>
              <a:rPr lang="en-US" sz="3000" dirty="0">
                <a:solidFill>
                  <a:srgbClr val="000066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600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Driving factors identification</a:t>
            </a:r>
            <a:endParaRPr lang="en-US" altLang="zh-CN" sz="2600" dirty="0">
              <a:solidFill>
                <a:schemeClr val="tx1"/>
              </a:solidFill>
              <a:latin typeface="Times New Roman" panose="02020603050405020304" pitchFamily="18" charset="0"/>
              <a:ea typeface="华文中宋" panose="0201060004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" name="灯片编号占位符 1"/>
          <p:cNvSpPr txBox="1">
            <a:spLocks noGrp="1"/>
          </p:cNvSpPr>
          <p:nvPr>
            <p:ph type="sldNum" sz="quarter" idx="11"/>
          </p:nvPr>
        </p:nvSpPr>
        <p:spPr bwMode="auto">
          <a:xfrm>
            <a:off x="8745538" y="6607175"/>
            <a:ext cx="358775" cy="217488"/>
          </a:xfrm>
        </p:spPr>
        <p:txBody>
          <a:bodyPr vert="horz" wrap="square" lIns="91432" tIns="45716" rIns="91432" bIns="45716" numCol="1" anchor="t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67BB6C0-EEAB-4970-BE54-6F0E1DC990B7}" type="slidenum">
              <a:rPr kumimoji="0" lang="en-US" altLang="zh-CN" sz="10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  <p:custDataLst>
      <p:tags r:id="rId8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5842" name="图片 55"/>
          <p:cNvPicPr>
            <a:picLocks noChangeAspect="1"/>
          </p:cNvPicPr>
          <p:nvPr/>
        </p:nvPicPr>
        <p:blipFill>
          <a:blip r:embed="rId1"/>
          <a:srcRect l="5493" r="16980"/>
          <a:stretch>
            <a:fillRect/>
          </a:stretch>
        </p:blipFill>
        <p:spPr>
          <a:xfrm>
            <a:off x="972185" y="1229995"/>
            <a:ext cx="6287770" cy="400113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" name="组合 3"/>
          <p:cNvGrpSpPr/>
          <p:nvPr/>
        </p:nvGrpSpPr>
        <p:grpSpPr>
          <a:xfrm>
            <a:off x="440055" y="5370195"/>
            <a:ext cx="8233410" cy="1136015"/>
            <a:chOff x="693" y="8457"/>
            <a:chExt cx="12966" cy="1789"/>
          </a:xfrm>
        </p:grpSpPr>
        <p:sp>
          <p:nvSpPr>
            <p:cNvPr id="35841" name="矩形 44"/>
            <p:cNvSpPr/>
            <p:nvPr/>
          </p:nvSpPr>
          <p:spPr>
            <a:xfrm>
              <a:off x="693" y="8534"/>
              <a:ext cx="12967" cy="1713"/>
            </a:xfrm>
            <a:prstGeom prst="rect">
              <a:avLst/>
            </a:prstGeom>
            <a:solidFill>
              <a:srgbClr val="F2F2F2"/>
            </a:solidFill>
            <a:ln w="28575" cap="flat" cmpd="sng">
              <a:solidFill>
                <a:srgbClr val="BFBFBF"/>
              </a:solidFill>
              <a:prstDash val="dashDot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5844" name="文本框 5"/>
            <p:cNvSpPr txBox="1"/>
            <p:nvPr/>
          </p:nvSpPr>
          <p:spPr>
            <a:xfrm>
              <a:off x="945" y="8457"/>
              <a:ext cx="12670" cy="174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marL="342900" indent="-342900">
                <a:lnSpc>
                  <a:spcPct val="150000"/>
                </a:lnSpc>
                <a:buClr>
                  <a:srgbClr val="6600FF"/>
                </a:buClr>
                <a:buSzPct val="80000"/>
                <a:buFont typeface="Wingdings" panose="05000000000000000000" pitchFamily="2" charset="2"/>
                <a:buChar char="p"/>
              </a:pPr>
              <a:r>
                <a:rPr lang="zh-CN" altLang="en-US" sz="2200" b="1" dirty="0">
                  <a:latin typeface="Times New Roman" panose="02020603050405020304" pitchFamily="18" charset="0"/>
                  <a:ea typeface="华文中宋" panose="02010600040101010101" pitchFamily="2" charset="-122"/>
                </a:rPr>
                <a:t>Natural factors</a:t>
              </a:r>
              <a:r>
                <a:rPr lang="en-US" altLang="zh-CN" sz="2200" b="1" dirty="0">
                  <a:latin typeface="Times New Roman" panose="02020603050405020304" pitchFamily="18" charset="0"/>
                  <a:ea typeface="华文中宋" panose="02010600040101010101" pitchFamily="2" charset="-122"/>
                </a:rPr>
                <a:t>: </a:t>
              </a:r>
              <a:r>
                <a:rPr lang="en-US" altLang="zh-CN" sz="22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rPr>
                <a:t>precipitation, evaporation</a:t>
              </a:r>
              <a:endParaRPr lang="zh-CN" altLang="en-US" sz="2200" b="1" dirty="0">
                <a:latin typeface="Times New Roman" panose="02020603050405020304" pitchFamily="18" charset="0"/>
                <a:ea typeface="华文中宋" panose="02010600040101010101" pitchFamily="2" charset="-122"/>
              </a:endParaRPr>
            </a:p>
            <a:p>
              <a:pPr marL="342900" indent="-342900">
                <a:lnSpc>
                  <a:spcPct val="150000"/>
                </a:lnSpc>
                <a:buClr>
                  <a:srgbClr val="6600FF"/>
                </a:buClr>
                <a:buSzPct val="80000"/>
                <a:buFont typeface="Wingdings" panose="05000000000000000000" pitchFamily="2" charset="2"/>
                <a:buChar char="p"/>
              </a:pPr>
              <a:r>
                <a:rPr lang="en-US" altLang="zh-CN" sz="2200" b="1" dirty="0">
                  <a:latin typeface="Times New Roman" panose="02020603050405020304" pitchFamily="18" charset="0"/>
                  <a:ea typeface="华文中宋" panose="02010600040101010101" pitchFamily="2" charset="-122"/>
                </a:rPr>
                <a:t>A</a:t>
              </a:r>
              <a:r>
                <a:rPr lang="zh-CN" altLang="en-US" sz="2200" b="1" dirty="0">
                  <a:latin typeface="Times New Roman" panose="02020603050405020304" pitchFamily="18" charset="0"/>
                  <a:ea typeface="华文中宋" panose="02010600040101010101" pitchFamily="2" charset="-122"/>
                </a:rPr>
                <a:t>nthropogenic </a:t>
              </a:r>
              <a:r>
                <a:rPr lang="en-US" altLang="zh-CN" sz="2200" b="1" dirty="0">
                  <a:latin typeface="Times New Roman" panose="02020603050405020304" pitchFamily="18" charset="0"/>
                  <a:ea typeface="华文中宋" panose="02010600040101010101" pitchFamily="2" charset="-122"/>
                </a:rPr>
                <a:t>factors: </a:t>
              </a:r>
              <a:r>
                <a:rPr lang="en-US" altLang="zh-CN" sz="22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rPr>
                <a:t>agricultural irrigation, coal mining</a:t>
              </a:r>
              <a:endParaRPr lang="en-US" altLang="zh-CN"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华文中宋" panose="02010600040101010101" pitchFamily="2" charset="-122"/>
              </a:endParaRPr>
            </a:p>
          </p:txBody>
        </p:sp>
      </p:grpSp>
      <p:sp>
        <p:nvSpPr>
          <p:cNvPr id="35845" name="标题 1"/>
          <p:cNvSpPr>
            <a:spLocks noGrp="1"/>
          </p:cNvSpPr>
          <p:nvPr>
            <p:ph type="title"/>
          </p:nvPr>
        </p:nvSpPr>
        <p:spPr>
          <a:xfrm>
            <a:off x="220663" y="71438"/>
            <a:ext cx="7708900" cy="827087"/>
          </a:xfrm>
        </p:spPr>
        <p:txBody>
          <a:bodyPr vert="horz" wrap="square" lIns="91432" tIns="45716" rIns="91432" bIns="45716" anchor="ctr" anchorCtr="0"/>
          <a:p>
            <a:r>
              <a:rPr lang="en-US" altLang="zh-CN" sz="3600" dirty="0">
                <a:solidFill>
                  <a:srgbClr val="000066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Results</a:t>
            </a:r>
            <a:r>
              <a:rPr lang="en-US" sz="2600" dirty="0">
                <a:solidFill>
                  <a:srgbClr val="000066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宋体" panose="02010600030101010101" pitchFamily="2" charset="-122"/>
              </a:rPr>
              <a:t>:</a:t>
            </a:r>
            <a:r>
              <a:rPr lang="en-US" sz="3000" dirty="0">
                <a:solidFill>
                  <a:srgbClr val="000066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600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Driving factors identification</a:t>
            </a:r>
            <a:endParaRPr lang="en-US" altLang="zh-CN" sz="2600" dirty="0">
              <a:solidFill>
                <a:schemeClr val="tx1"/>
              </a:solidFill>
              <a:latin typeface="Times New Roman" panose="02020603050405020304" pitchFamily="18" charset="0"/>
              <a:ea typeface="华文中宋" panose="0201060004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" name="灯片编号占位符 1"/>
          <p:cNvSpPr txBox="1">
            <a:spLocks noGrp="1"/>
          </p:cNvSpPr>
          <p:nvPr>
            <p:ph type="sldNum" sz="quarter" idx="11"/>
          </p:nvPr>
        </p:nvSpPr>
        <p:spPr bwMode="auto">
          <a:xfrm>
            <a:off x="8750300" y="6607175"/>
            <a:ext cx="354013" cy="250825"/>
          </a:xfrm>
        </p:spPr>
        <p:txBody>
          <a:bodyPr vert="horz" wrap="square" lIns="91432" tIns="45716" rIns="91432" bIns="45716" numCol="1" anchor="t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8964B-6C12-4829-840F-5599B4A6E1B0}" type="slidenum">
              <a:rPr kumimoji="0" lang="en-US" altLang="zh-CN" sz="10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7889" name="图片 56"/>
          <p:cNvPicPr>
            <a:picLocks noChangeAspect="1"/>
          </p:cNvPicPr>
          <p:nvPr/>
        </p:nvPicPr>
        <p:blipFill>
          <a:blip r:embed="rId1"/>
          <a:srcRect t="3242" r="6577"/>
          <a:stretch>
            <a:fillRect/>
          </a:stretch>
        </p:blipFill>
        <p:spPr>
          <a:xfrm>
            <a:off x="179388" y="1339215"/>
            <a:ext cx="2841625" cy="2559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0" name="图片 57"/>
          <p:cNvPicPr>
            <a:picLocks noChangeAspect="1"/>
          </p:cNvPicPr>
          <p:nvPr/>
        </p:nvPicPr>
        <p:blipFill>
          <a:blip r:embed="rId2"/>
          <a:srcRect t="3242" r="7829"/>
          <a:stretch>
            <a:fillRect/>
          </a:stretch>
        </p:blipFill>
        <p:spPr>
          <a:xfrm>
            <a:off x="3060700" y="1339215"/>
            <a:ext cx="2803525" cy="2559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1" name="图片 58"/>
          <p:cNvPicPr>
            <a:picLocks noChangeAspect="1"/>
          </p:cNvPicPr>
          <p:nvPr/>
        </p:nvPicPr>
        <p:blipFill>
          <a:blip r:embed="rId3"/>
          <a:srcRect t="3964" r="7829"/>
          <a:stretch>
            <a:fillRect/>
          </a:stretch>
        </p:blipFill>
        <p:spPr>
          <a:xfrm>
            <a:off x="179388" y="4076700"/>
            <a:ext cx="2803525" cy="2538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2" name="图片 59"/>
          <p:cNvPicPr>
            <a:picLocks noChangeAspect="1"/>
          </p:cNvPicPr>
          <p:nvPr/>
        </p:nvPicPr>
        <p:blipFill>
          <a:blip r:embed="rId4"/>
          <a:srcRect t="4956"/>
          <a:stretch>
            <a:fillRect/>
          </a:stretch>
        </p:blipFill>
        <p:spPr>
          <a:xfrm>
            <a:off x="5943600" y="1339215"/>
            <a:ext cx="2889250" cy="25130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894" name="椭圆 4"/>
          <p:cNvSpPr/>
          <p:nvPr/>
        </p:nvSpPr>
        <p:spPr>
          <a:xfrm>
            <a:off x="7023100" y="2204403"/>
            <a:ext cx="201613" cy="217487"/>
          </a:xfrm>
          <a:prstGeom prst="ellipse">
            <a:avLst/>
          </a:prstGeom>
          <a:noFill/>
          <a:ln w="19050" cap="flat" cmpd="sng">
            <a:solidFill>
              <a:srgbClr val="00C85A"/>
            </a:solidFill>
            <a:prstDash val="dash"/>
            <a:round/>
            <a:headEnd type="none" w="med" len="med"/>
            <a:tailEnd type="none" w="med" len="med"/>
          </a:ln>
        </p:spPr>
        <p:txBody>
          <a:bodyPr anchor="t" anchorCtr="0"/>
          <a:p>
            <a:pPr algn="ctr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7895" name="椭圆 5"/>
          <p:cNvSpPr/>
          <p:nvPr/>
        </p:nvSpPr>
        <p:spPr>
          <a:xfrm>
            <a:off x="7526338" y="1555115"/>
            <a:ext cx="201612" cy="219075"/>
          </a:xfrm>
          <a:prstGeom prst="ellipse">
            <a:avLst/>
          </a:prstGeom>
          <a:noFill/>
          <a:ln w="19050" cap="flat" cmpd="sng">
            <a:solidFill>
              <a:srgbClr val="00C85A"/>
            </a:solidFill>
            <a:prstDash val="dash"/>
            <a:round/>
            <a:headEnd type="none" w="med" len="med"/>
            <a:tailEnd type="none" w="med" len="med"/>
          </a:ln>
        </p:spPr>
        <p:txBody>
          <a:bodyPr anchor="t" anchorCtr="0"/>
          <a:p>
            <a:pPr algn="ctr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" name="矩形 7"/>
          <p:cNvSpPr/>
          <p:nvPr/>
        </p:nvSpPr>
        <p:spPr>
          <a:xfrm>
            <a:off x="3144520" y="4148455"/>
            <a:ext cx="5999480" cy="2399030"/>
          </a:xfrm>
          <a:prstGeom prst="rect">
            <a:avLst/>
          </a:prstGeom>
          <a:solidFill>
            <a:srgbClr val="F2F2F2"/>
          </a:solidFill>
          <a:ln w="9525">
            <a:noFill/>
          </a:ln>
        </p:spPr>
        <p:txBody>
          <a:bodyPr anchor="t" anchorCtr="0"/>
          <a:p>
            <a:pPr algn="ctr"/>
            <a:endParaRPr lang="en-US" altLang="zh-CN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7896" name="文本框 6"/>
          <p:cNvSpPr txBox="1"/>
          <p:nvPr/>
        </p:nvSpPr>
        <p:spPr>
          <a:xfrm>
            <a:off x="3237865" y="4339590"/>
            <a:ext cx="5866765" cy="19761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179705" indent="-17970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6600FF"/>
              </a:buClr>
              <a:buSzPct val="80000"/>
              <a:buFont typeface="Wingdings" panose="05000000000000000000" pitchFamily="2" charset="2"/>
              <a:buChar char="p"/>
            </a:pPr>
            <a:r>
              <a:rPr lang="zh-CN" altLang="en-US" sz="1500" b="1" dirty="0">
                <a:latin typeface="Times New Roman" panose="02020603050405020304" pitchFamily="18" charset="0"/>
                <a:ea typeface="华文中宋" panose="02010600040101010101" pitchFamily="2" charset="-122"/>
              </a:rPr>
              <a:t>GWS declines throughout the first half of the year and reaches the annual low in July (-4.07 cm) before increasing rapidly during July to August, following by a gradual reduction again.</a:t>
            </a:r>
            <a:endParaRPr lang="zh-CN" altLang="en-US" sz="1500" b="1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marL="179705" indent="-17970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6600FF"/>
              </a:buClr>
              <a:buSzPct val="80000"/>
              <a:buFont typeface="Wingdings" panose="05000000000000000000" pitchFamily="2" charset="2"/>
              <a:buChar char="p"/>
            </a:pPr>
            <a:r>
              <a:rPr lang="en-US" altLang="zh-CN" sz="1500" b="1" dirty="0">
                <a:ea typeface="华文中宋" panose="02010600040101010101" pitchFamily="2" charset="-122"/>
                <a:sym typeface="宋体" panose="02010600030101010101" pitchFamily="2" charset="-122"/>
              </a:rPr>
              <a:t>NDVI </a:t>
            </a:r>
            <a:r>
              <a:rPr lang="zh-CN" altLang="en-US" sz="1500" b="1" dirty="0">
                <a:ea typeface="华文中宋" panose="02010600040101010101" pitchFamily="2" charset="-122"/>
                <a:sym typeface="宋体" panose="02010600030101010101" pitchFamily="2" charset="-122"/>
              </a:rPr>
              <a:t>highlights a bimodal distribution, which matches with the growing season (annual double-cropping system) of crops</a:t>
            </a:r>
            <a:r>
              <a:rPr lang="en-US" altLang="zh-CN" sz="1500" b="1" dirty="0">
                <a:ea typeface="华文中宋" panose="02010600040101010101" pitchFamily="2" charset="-122"/>
                <a:sym typeface="宋体" panose="02010600030101010101" pitchFamily="2" charset="-122"/>
              </a:rPr>
              <a:t>.</a:t>
            </a:r>
            <a:endParaRPr lang="zh-CN" altLang="en-US" sz="1500" b="1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cxnSp>
        <p:nvCxnSpPr>
          <p:cNvPr id="37898" name="直接箭头连接符 17"/>
          <p:cNvCxnSpPr/>
          <p:nvPr/>
        </p:nvCxnSpPr>
        <p:spPr>
          <a:xfrm flipV="1">
            <a:off x="2052638" y="5048250"/>
            <a:ext cx="0" cy="1223963"/>
          </a:xfrm>
          <a:prstGeom prst="straightConnector1">
            <a:avLst/>
          </a:prstGeom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37899" name="直接箭头连接符 16"/>
          <p:cNvCxnSpPr/>
          <p:nvPr/>
        </p:nvCxnSpPr>
        <p:spPr>
          <a:xfrm flipV="1">
            <a:off x="1873250" y="6021388"/>
            <a:ext cx="0" cy="250825"/>
          </a:xfrm>
          <a:prstGeom prst="straightConnector1">
            <a:avLst/>
          </a:prstGeom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220663" y="71438"/>
            <a:ext cx="7708900" cy="827087"/>
          </a:xfrm>
        </p:spPr>
        <p:txBody>
          <a:bodyPr vert="horz" wrap="square" lIns="91432" tIns="45716" rIns="91432" bIns="45716" anchor="ctr" anchorCtr="0"/>
          <a:p>
            <a:r>
              <a:rPr lang="en-US" altLang="zh-CN" sz="3600" dirty="0">
                <a:solidFill>
                  <a:srgbClr val="000066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Results</a:t>
            </a:r>
            <a:r>
              <a:rPr lang="en-US" sz="2600" dirty="0">
                <a:solidFill>
                  <a:srgbClr val="000066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宋体" panose="02010600030101010101" pitchFamily="2" charset="-122"/>
              </a:rPr>
              <a:t>:</a:t>
            </a:r>
            <a:r>
              <a:rPr lang="en-US" sz="3000" dirty="0">
                <a:solidFill>
                  <a:srgbClr val="000066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600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Intra-annual distributions</a:t>
            </a:r>
            <a:endParaRPr lang="en-US" altLang="zh-CN" sz="2600" dirty="0">
              <a:solidFill>
                <a:schemeClr val="tx1"/>
              </a:solidFill>
              <a:latin typeface="Times New Roman" panose="02020603050405020304" pitchFamily="18" charset="0"/>
              <a:ea typeface="华文中宋" panose="0201060004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灯片编号占位符 1"/>
          <p:cNvSpPr txBox="1">
            <a:spLocks noGrp="1"/>
          </p:cNvSpPr>
          <p:nvPr>
            <p:ph type="sldNum" sz="quarter" idx="11"/>
          </p:nvPr>
        </p:nvSpPr>
        <p:spPr bwMode="auto">
          <a:xfrm>
            <a:off x="8734425" y="6607175"/>
            <a:ext cx="369888" cy="274638"/>
          </a:xfrm>
        </p:spPr>
        <p:txBody>
          <a:bodyPr vert="horz" wrap="square" lIns="91432" tIns="45716" rIns="91432" bIns="45716" numCol="1" anchor="t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9A516E-F0BF-4B2E-BDAE-8E2CC8C550F2}" type="slidenum">
              <a:rPr kumimoji="0" lang="en-US" altLang="zh-CN" sz="10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 animBg="1"/>
      <p:bldP spid="37895" grpId="0" animBg="1"/>
      <p:bldP spid="37894" grpId="1" animBg="1"/>
      <p:bldP spid="3789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文本框 3"/>
          <p:cNvSpPr txBox="1"/>
          <p:nvPr/>
        </p:nvSpPr>
        <p:spPr>
          <a:xfrm>
            <a:off x="252413" y="1289050"/>
            <a:ext cx="8626475" cy="455422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marL="342900" indent="-342900" algn="just">
              <a:lnSpc>
                <a:spcPct val="150000"/>
              </a:lnSpc>
              <a:spcAft>
                <a:spcPts val="1200"/>
              </a:spcAft>
              <a:buClr>
                <a:srgbClr val="6600FF"/>
              </a:buClr>
              <a:buSzPct val="80000"/>
              <a:buFont typeface="Wingdings" panose="05000000000000000000" pitchFamily="2" charset="2"/>
              <a:buChar char="n"/>
            </a:pPr>
            <a:r>
              <a:rPr lang="zh-CN" altLang="en-US" b="1" dirty="0"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GWS </a:t>
            </a:r>
            <a:r>
              <a:rPr lang="en-US" altLang="zh-CN" b="1" dirty="0"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derived </a:t>
            </a:r>
            <a:r>
              <a:rPr lang="zh-CN" altLang="en-US" b="1" dirty="0"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from Tongji-RegGRACE2019 in N</a:t>
            </a:r>
            <a:r>
              <a:rPr lang="en-US" altLang="zh-CN" b="1" dirty="0"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orth </a:t>
            </a:r>
            <a:r>
              <a:rPr lang="zh-CN" altLang="en-US" b="1" dirty="0"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C</a:t>
            </a:r>
            <a:r>
              <a:rPr lang="en-US" altLang="zh-CN" b="1" dirty="0"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hina</a:t>
            </a:r>
            <a:r>
              <a:rPr lang="zh-CN" altLang="en-US" b="1" dirty="0"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 is depleted with a rate of</a:t>
            </a:r>
            <a:r>
              <a:rPr lang="zh-CN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 -0.87±0.04 cm/yr</a:t>
            </a:r>
            <a:r>
              <a:rPr lang="zh-CN" altLang="en-US" b="1" dirty="0"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 from </a:t>
            </a:r>
            <a:r>
              <a:rPr lang="en-US" altLang="zh-CN" b="1" dirty="0"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Jan. </a:t>
            </a:r>
            <a:r>
              <a:rPr lang="zh-CN" altLang="en-US" b="1" dirty="0"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2004 to Dec</a:t>
            </a:r>
            <a:r>
              <a:rPr lang="en-US" altLang="zh-CN" b="1" dirty="0"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.</a:t>
            </a:r>
            <a:r>
              <a:rPr lang="zh-CN" altLang="en-US" b="1" dirty="0"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 2015</a:t>
            </a:r>
            <a:r>
              <a:rPr lang="en-US" altLang="zh-CN" b="1" dirty="0"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, which is basically consistent with that from monitoring well</a:t>
            </a:r>
            <a:r>
              <a:rPr lang="zh-CN" altLang="en-US" b="1" dirty="0"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.</a:t>
            </a:r>
            <a:endParaRPr lang="zh-CN" altLang="en-US" b="1" dirty="0">
              <a:latin typeface="Times New Roman" panose="02020603050405020304" pitchFamily="18" charset="0"/>
              <a:ea typeface="华文中宋" panose="02010600040101010101" pitchFamily="2" charset="-122"/>
              <a:sym typeface="宋体" panose="02010600030101010101" pitchFamily="2" charset="-122"/>
            </a:endParaRPr>
          </a:p>
          <a:p>
            <a:pPr marL="342900" indent="-342900" algn="just">
              <a:lnSpc>
                <a:spcPct val="150000"/>
              </a:lnSpc>
              <a:spcAft>
                <a:spcPts val="1200"/>
              </a:spcAft>
              <a:buClr>
                <a:srgbClr val="6600FF"/>
              </a:buClr>
              <a:buSzPct val="80000"/>
              <a:buFont typeface="Wingdings" panose="05000000000000000000" pitchFamily="2" charset="2"/>
              <a:buChar char="n"/>
            </a:pPr>
            <a:r>
              <a:rPr lang="en-US" altLang="zh-CN" b="1" dirty="0"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By ICA decomposition, the temporal comp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onents of GWSA present significant annual or intra-annual cycles,</a:t>
            </a:r>
            <a:r>
              <a:rPr lang="en-US" altLang="zh-CN" b="1" dirty="0"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 and the spatial pattern has </a:t>
            </a:r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distinct localized characteristics</a:t>
            </a:r>
            <a:r>
              <a:rPr lang="en-US" altLang="zh-CN" b="1" dirty="0"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, which is helpful for identificating source signal. </a:t>
            </a:r>
            <a:endParaRPr lang="en-US" altLang="zh-CN" b="1" dirty="0">
              <a:latin typeface="Times New Roman" panose="02020603050405020304" pitchFamily="18" charset="0"/>
              <a:ea typeface="华文中宋" panose="02010600040101010101" pitchFamily="2" charset="-122"/>
              <a:sym typeface="宋体" panose="02010600030101010101" pitchFamily="2" charset="-122"/>
            </a:endParaRPr>
          </a:p>
          <a:p>
            <a:pPr marL="342900" indent="-342900" algn="just">
              <a:lnSpc>
                <a:spcPct val="150000"/>
              </a:lnSpc>
              <a:spcAft>
                <a:spcPts val="1200"/>
              </a:spcAft>
              <a:buClr>
                <a:srgbClr val="6600FF"/>
              </a:buClr>
              <a:buSzPct val="80000"/>
              <a:buFont typeface="Wingdings" panose="05000000000000000000" pitchFamily="2" charset="2"/>
              <a:buChar char="n"/>
            </a:pPr>
            <a:r>
              <a:rPr lang="en-US" altLang="zh-CN" b="1" dirty="0"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T</a:t>
            </a:r>
            <a:r>
              <a:rPr lang="zh-CN" altLang="en-US" b="1" dirty="0"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he driving factors, including uneven spatiotemporal distribution of </a:t>
            </a:r>
            <a:r>
              <a:rPr lang="zh-CN" altLang="en-US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precipitation</a:t>
            </a:r>
            <a:r>
              <a:rPr lang="zh-CN" altLang="en-US" b="1" dirty="0"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, intense seasonal </a:t>
            </a:r>
            <a:r>
              <a:rPr lang="zh-CN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evaporation</a:t>
            </a:r>
            <a:r>
              <a:rPr lang="zh-CN" altLang="en-US" b="1" dirty="0"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, severe loss by </a:t>
            </a:r>
            <a:r>
              <a:rPr lang="zh-CN" altLang="en-US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coal mining</a:t>
            </a:r>
            <a:r>
              <a:rPr lang="zh-CN" altLang="en-US" b="1" dirty="0"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, coupled with exhaustive exploitation for </a:t>
            </a:r>
            <a:r>
              <a:rPr lang="zh-CN" altLang="en-US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irrigation</a:t>
            </a:r>
            <a:r>
              <a:rPr lang="zh-CN" altLang="en-US" b="1" dirty="0"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,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 jointly restrict the GWS rise and fall at different time nodes.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ea typeface="华文中宋" panose="0201060004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9938" name="标题 1"/>
          <p:cNvSpPr>
            <a:spLocks noGrp="1"/>
          </p:cNvSpPr>
          <p:nvPr>
            <p:ph type="title"/>
          </p:nvPr>
        </p:nvSpPr>
        <p:spPr>
          <a:xfrm>
            <a:off x="220663" y="71438"/>
            <a:ext cx="7708900" cy="827087"/>
          </a:xfrm>
        </p:spPr>
        <p:txBody>
          <a:bodyPr vert="horz" wrap="square" lIns="91432" tIns="45716" rIns="91432" bIns="45716" anchor="ctr" anchorCtr="0"/>
          <a:p>
            <a:pPr algn="ctr"/>
            <a:r>
              <a:rPr lang="en-US" altLang="zh-CN" sz="3600" dirty="0">
                <a:solidFill>
                  <a:srgbClr val="000066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Summary</a:t>
            </a:r>
            <a:endParaRPr lang="en-US" altLang="zh-CN" sz="3600" dirty="0">
              <a:solidFill>
                <a:srgbClr val="000066"/>
              </a:solidFill>
              <a:latin typeface="Times New Roman" panose="02020603050405020304" pitchFamily="18" charset="0"/>
              <a:ea typeface="华文中宋" panose="0201060004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9939" name="文本框 2"/>
          <p:cNvSpPr txBox="1"/>
          <p:nvPr/>
        </p:nvSpPr>
        <p:spPr>
          <a:xfrm>
            <a:off x="379413" y="6146800"/>
            <a:ext cx="8534400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1200" b="1" dirty="0">
                <a:solidFill>
                  <a:srgbClr val="66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Feng, T., Shen, Y., Chen, Q., Wang, F., Zhang, X. (2022). Groundwater storage change and driving factor analysis in North China using independent component decomposition. J. Hydrol., 609, 127708, doi: 10.1016/j.jhydrol.2022.127708.</a:t>
            </a:r>
            <a:endParaRPr lang="zh-CN" altLang="en-US" sz="1200" b="1" dirty="0">
              <a:solidFill>
                <a:srgbClr val="66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 txBox="1">
            <a:spLocks noGrp="1"/>
          </p:cNvSpPr>
          <p:nvPr>
            <p:ph type="sldNum" sz="quarter" idx="11"/>
          </p:nvPr>
        </p:nvSpPr>
        <p:spPr bwMode="auto">
          <a:xfrm>
            <a:off x="8716963" y="6535738"/>
            <a:ext cx="387350" cy="280988"/>
          </a:xfrm>
        </p:spPr>
        <p:txBody>
          <a:bodyPr vert="horz" wrap="square" lIns="91432" tIns="45716" rIns="91432" bIns="45716" numCol="1" anchor="t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AA01EAA-B5EE-4AD6-A62F-BB5A8DB6E174}" type="slidenum">
              <a:rPr kumimoji="0" lang="en-US" altLang="zh-CN" sz="10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5" name="文本框 3"/>
          <p:cNvSpPr txBox="1"/>
          <p:nvPr/>
        </p:nvSpPr>
        <p:spPr>
          <a:xfrm>
            <a:off x="365125" y="1435100"/>
            <a:ext cx="8382000" cy="486156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marL="342900" indent="-342900" algn="just">
              <a:lnSpc>
                <a:spcPct val="125000"/>
              </a:lnSpc>
              <a:spcAft>
                <a:spcPts val="600"/>
              </a:spcAft>
              <a:buClr>
                <a:srgbClr val="6600FF"/>
              </a:buClr>
              <a:buSzPct val="80000"/>
              <a:buFont typeface="Wingdings" panose="05000000000000000000" charset="0"/>
              <a:buChar char="p"/>
            </a:pPr>
            <a:r>
              <a:rPr lang="zh-CN" altLang="zh-CN" sz="1400" b="1" dirty="0"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Feng, W., Zhong, M., Lemoine, J. M., Biancale, R., Hsu, H. T., Xia, J., 2013. Evaluation of groundwater depletion in North China using the gravity recovery and climate experiment (GRACE) data and ground-based measurements. Water Resour. Res. 49(4), 2110-2118.</a:t>
            </a:r>
            <a:endParaRPr lang="zh-CN" altLang="zh-CN" sz="1400" b="1" dirty="0">
              <a:latin typeface="Times New Roman" panose="02020603050405020304" pitchFamily="18" charset="0"/>
              <a:ea typeface="华文中宋" panose="02010600040101010101" pitchFamily="2" charset="-122"/>
              <a:sym typeface="宋体" panose="02010600030101010101" pitchFamily="2" charset="-122"/>
            </a:endParaRPr>
          </a:p>
          <a:p>
            <a:pPr marL="342900" indent="-342900" algn="just">
              <a:lnSpc>
                <a:spcPct val="125000"/>
              </a:lnSpc>
              <a:spcAft>
                <a:spcPts val="600"/>
              </a:spcAft>
              <a:buClr>
                <a:srgbClr val="6600FF"/>
              </a:buClr>
              <a:buSzPct val="80000"/>
              <a:buFont typeface="Wingdings" panose="05000000000000000000" charset="0"/>
              <a:buChar char="p"/>
            </a:pPr>
            <a:r>
              <a:rPr lang="zh-CN" altLang="zh-CN" sz="1400" b="1" dirty="0"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Forootan, E., Kusche, J., 2012. Separation of global time-variable gravity signals into maximally independent components. J. Geod. 86(7), 477-497.</a:t>
            </a:r>
            <a:endParaRPr lang="zh-CN" altLang="zh-CN" sz="1400" b="1" dirty="0">
              <a:latin typeface="Times New Roman" panose="02020603050405020304" pitchFamily="18" charset="0"/>
              <a:ea typeface="华文中宋" panose="02010600040101010101" pitchFamily="2" charset="-122"/>
              <a:sym typeface="宋体" panose="02010600030101010101" pitchFamily="2" charset="-122"/>
            </a:endParaRPr>
          </a:p>
          <a:p>
            <a:pPr marL="342900" indent="-342900" algn="just">
              <a:lnSpc>
                <a:spcPct val="125000"/>
              </a:lnSpc>
              <a:spcAft>
                <a:spcPts val="600"/>
              </a:spcAft>
              <a:buClr>
                <a:srgbClr val="6600FF"/>
              </a:buClr>
              <a:buSzPct val="80000"/>
              <a:buFont typeface="Wingdings" panose="05000000000000000000" charset="0"/>
              <a:buChar char="p"/>
            </a:pPr>
            <a:r>
              <a:rPr lang="zh-CN" altLang="zh-CN" sz="1400" b="1" dirty="0"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Forootan, E., Kusche, J., Loth, I., Schuh, W. D., 2014. Multivariate prediction of total water storage changes over west Africa from multi-satellite data. Surv. Geophys. 35(4), 913-940.</a:t>
            </a:r>
            <a:endParaRPr lang="zh-CN" altLang="zh-CN" sz="1400" b="1" dirty="0">
              <a:latin typeface="Times New Roman" panose="02020603050405020304" pitchFamily="18" charset="0"/>
              <a:ea typeface="华文中宋" panose="02010600040101010101" pitchFamily="2" charset="-122"/>
              <a:sym typeface="宋体" panose="02010600030101010101" pitchFamily="2" charset="-122"/>
            </a:endParaRPr>
          </a:p>
          <a:p>
            <a:pPr marL="342900" indent="-342900" algn="just">
              <a:lnSpc>
                <a:spcPct val="125000"/>
              </a:lnSpc>
              <a:spcAft>
                <a:spcPts val="600"/>
              </a:spcAft>
              <a:buClr>
                <a:srgbClr val="6600FF"/>
              </a:buClr>
              <a:buSzPct val="80000"/>
              <a:buFont typeface="Wingdings" panose="05000000000000000000" charset="0"/>
              <a:buChar char="p"/>
            </a:pPr>
            <a:r>
              <a:rPr lang="zh-CN" altLang="zh-CN" sz="1400" b="1" dirty="0"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Han, J., Chen, S., Lu, H., Xu, W., 2021. Time-variable gravity field determination using Slepian functions and terrestrial measurements: A case study in North China with data from 2011 to 2013. Chin. J. Geophys. (in Chinese) 64(5), 1542-1557.</a:t>
            </a:r>
            <a:endParaRPr lang="zh-CN" altLang="zh-CN" sz="1400" b="1" dirty="0">
              <a:latin typeface="Times New Roman" panose="02020603050405020304" pitchFamily="18" charset="0"/>
              <a:ea typeface="华文中宋" panose="02010600040101010101" pitchFamily="2" charset="-122"/>
              <a:sym typeface="宋体" panose="02010600030101010101" pitchFamily="2" charset="-122"/>
            </a:endParaRPr>
          </a:p>
          <a:p>
            <a:pPr marL="342900" indent="-342900" algn="just">
              <a:lnSpc>
                <a:spcPct val="125000"/>
              </a:lnSpc>
              <a:spcAft>
                <a:spcPts val="600"/>
              </a:spcAft>
              <a:buClr>
                <a:srgbClr val="6600FF"/>
              </a:buClr>
              <a:buSzPct val="80000"/>
              <a:buFont typeface="Wingdings" panose="05000000000000000000" charset="0"/>
              <a:buChar char="p"/>
            </a:pPr>
            <a:r>
              <a:rPr lang="zh-CN" altLang="zh-CN" sz="1400" b="1" dirty="0"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Liu, B., Dai, W., Liu, N., 2017. Extracting seasonal deformations of the Nepal Himalaya region from vertical GPS position time series using independent component analysis. Adv. Space Res., 60, 2910-2917.</a:t>
            </a:r>
            <a:endParaRPr lang="zh-CN" altLang="zh-CN" sz="1400" b="1" dirty="0">
              <a:latin typeface="Times New Roman" panose="02020603050405020304" pitchFamily="18" charset="0"/>
              <a:ea typeface="华文中宋" panose="02010600040101010101" pitchFamily="2" charset="-122"/>
              <a:sym typeface="宋体" panose="02010600030101010101" pitchFamily="2" charset="-122"/>
            </a:endParaRPr>
          </a:p>
          <a:p>
            <a:pPr marL="342900" indent="-342900" algn="just">
              <a:lnSpc>
                <a:spcPct val="125000"/>
              </a:lnSpc>
              <a:spcAft>
                <a:spcPts val="600"/>
              </a:spcAft>
              <a:buClr>
                <a:srgbClr val="6600FF"/>
              </a:buClr>
              <a:buSzPct val="80000"/>
              <a:buFont typeface="Wingdings" panose="05000000000000000000" charset="0"/>
              <a:buChar char="p"/>
            </a:pPr>
            <a:r>
              <a:rPr lang="zh-CN" altLang="zh-CN" sz="1400" b="1" dirty="0"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Mei, Z. G., 1992. The concept and computation method of grey absolute correlation degree. Systems Engineering (in Chinese) 10, 43-44.</a:t>
            </a:r>
            <a:endParaRPr lang="zh-CN" altLang="zh-CN" sz="1400" b="1" dirty="0">
              <a:latin typeface="Times New Roman" panose="02020603050405020304" pitchFamily="18" charset="0"/>
              <a:ea typeface="华文中宋" panose="02010600040101010101" pitchFamily="2" charset="-122"/>
              <a:sym typeface="宋体" panose="02010600030101010101" pitchFamily="2" charset="-122"/>
            </a:endParaRPr>
          </a:p>
          <a:p>
            <a:pPr marL="342900" indent="-342900" algn="just">
              <a:lnSpc>
                <a:spcPct val="125000"/>
              </a:lnSpc>
              <a:spcAft>
                <a:spcPts val="600"/>
              </a:spcAft>
              <a:buClr>
                <a:srgbClr val="6600FF"/>
              </a:buClr>
              <a:buSzPct val="80000"/>
              <a:buFont typeface="Wingdings" panose="05000000000000000000" charset="0"/>
              <a:buChar char="p"/>
            </a:pPr>
            <a:r>
              <a:rPr lang="zh-CN" altLang="zh-CN" sz="1400" b="1" dirty="0"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Tang, Q., Zhang, X., Yin, T., 2013. Anthropogenic impacts on mass change in North China. Geophs. Res. Lett. 40, 3924-3928.</a:t>
            </a:r>
            <a:endParaRPr lang="zh-CN" altLang="zh-CN" sz="1400" b="1" dirty="0">
              <a:latin typeface="Times New Roman" panose="02020603050405020304" pitchFamily="18" charset="0"/>
              <a:ea typeface="华文中宋" panose="0201060004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986" name="标题 1"/>
          <p:cNvSpPr>
            <a:spLocks noGrp="1"/>
          </p:cNvSpPr>
          <p:nvPr>
            <p:ph type="title"/>
          </p:nvPr>
        </p:nvSpPr>
        <p:spPr>
          <a:xfrm>
            <a:off x="220663" y="71438"/>
            <a:ext cx="7708900" cy="827087"/>
          </a:xfrm>
        </p:spPr>
        <p:txBody>
          <a:bodyPr vert="horz" wrap="square" lIns="91432" tIns="45716" rIns="91432" bIns="45716" anchor="ctr" anchorCtr="0"/>
          <a:p>
            <a:r>
              <a:rPr lang="en-US" altLang="zh-CN" sz="3000" dirty="0">
                <a:solidFill>
                  <a:srgbClr val="000066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Major references</a:t>
            </a:r>
            <a:endParaRPr lang="en-US" altLang="zh-CN" sz="2600" dirty="0">
              <a:solidFill>
                <a:srgbClr val="006600"/>
              </a:solidFill>
              <a:latin typeface="Times New Roman" panose="02020603050405020304" pitchFamily="18" charset="0"/>
              <a:ea typeface="华文中宋" panose="0201060004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" name="灯片编号占位符 2"/>
          <p:cNvSpPr txBox="1">
            <a:spLocks noGrp="1"/>
          </p:cNvSpPr>
          <p:nvPr>
            <p:ph type="sldNum" sz="quarter" idx="11"/>
          </p:nvPr>
        </p:nvSpPr>
        <p:spPr bwMode="auto">
          <a:xfrm>
            <a:off x="8716963" y="6607175"/>
            <a:ext cx="387350" cy="239713"/>
          </a:xfrm>
        </p:spPr>
        <p:txBody>
          <a:bodyPr vert="horz" wrap="square" lIns="91432" tIns="45716" rIns="91432" bIns="45716" numCol="1" anchor="t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B731535-7C8E-4AF7-8E4B-ADA9D1A1ADE7}" type="slidenum">
              <a:rPr kumimoji="0" lang="en-US" altLang="zh-CN" sz="10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266" name="Rectangle 3"/>
          <p:cNvSpPr txBox="1"/>
          <p:nvPr/>
        </p:nvSpPr>
        <p:spPr>
          <a:xfrm>
            <a:off x="-1587" y="6124258"/>
            <a:ext cx="9137650" cy="541337"/>
          </a:xfrm>
          <a:prstGeom prst="rect">
            <a:avLst/>
          </a:prstGeom>
          <a:noFill/>
          <a:ln w="9525">
            <a:noFill/>
          </a:ln>
        </p:spPr>
        <p:txBody>
          <a:bodyPr lIns="91432" tIns="45716" rIns="91432" bIns="45716" anchor="t" anchorCtr="0"/>
          <a:p>
            <a:pPr algn="ctr" eaLnBrk="0" hangingPunct="0">
              <a:spcBef>
                <a:spcPct val="20000"/>
              </a:spcBef>
            </a:pPr>
            <a:r>
              <a:rPr lang="en-US" altLang="zh-CN" sz="1800" b="1" dirty="0">
                <a:latin typeface="Times New Roman" panose="02020603050405020304" pitchFamily="18" charset="0"/>
                <a:ea typeface="华文中宋" panose="02010600040101010101" pitchFamily="2" charset="-122"/>
              </a:rPr>
              <a:t>April 26, 2023</a:t>
            </a:r>
            <a:endParaRPr lang="en-US" altLang="zh-CN" sz="1800" b="1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algn="ctr" eaLnBrk="0" hangingPunct="0">
              <a:spcBef>
                <a:spcPct val="20000"/>
              </a:spcBef>
            </a:pPr>
            <a:r>
              <a:rPr lang="en-US" altLang="zh-CN" sz="1800" b="1" dirty="0">
                <a:latin typeface="Times New Roman" panose="02020603050405020304" pitchFamily="18" charset="0"/>
                <a:ea typeface="华文中宋" panose="02010600040101010101" pitchFamily="2" charset="-122"/>
              </a:rPr>
              <a:t>https://gteam.tongji.edu.cn/</a:t>
            </a:r>
            <a:endParaRPr lang="en-US" altLang="zh-CN" sz="1800" b="1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11268" name="Rectangle 3"/>
          <p:cNvSpPr>
            <a:spLocks noGrp="1"/>
          </p:cNvSpPr>
          <p:nvPr>
            <p:ph type="subTitle" idx="1"/>
          </p:nvPr>
        </p:nvSpPr>
        <p:spPr>
          <a:xfrm>
            <a:off x="985838" y="4471988"/>
            <a:ext cx="7358062" cy="1181100"/>
          </a:xfrm>
        </p:spPr>
        <p:txBody>
          <a:bodyPr vert="horz" wrap="square" lIns="91432" tIns="45716" rIns="91432" bIns="45716" anchor="t" anchorCtr="0"/>
          <a:p>
            <a:pPr>
              <a:lnSpc>
                <a:spcPct val="130000"/>
              </a:lnSpc>
              <a:spcBef>
                <a:spcPct val="0"/>
              </a:spcBef>
              <a:spcAft>
                <a:spcPts val="1200"/>
              </a:spcAft>
              <a:buClrTx/>
              <a:buSzTx/>
            </a:pPr>
            <a:r>
              <a:rPr lang="en-US" altLang="zh-CN" sz="1600" b="1" dirty="0">
                <a:latin typeface="Times New Roman" panose="02020603050405020304" pitchFamily="18" charset="0"/>
                <a:ea typeface="华文中宋" panose="02010600040101010101" pitchFamily="2" charset="-122"/>
                <a:cs typeface="+mn-cs"/>
              </a:rPr>
              <a:t>  Tengfei Feng</a:t>
            </a:r>
            <a:r>
              <a:rPr lang="en-US" altLang="zh-CN" sz="1600" b="1" baseline="30000" dirty="0">
                <a:latin typeface="Times New Roman" panose="02020603050405020304" pitchFamily="18" charset="0"/>
                <a:ea typeface="华文中宋" panose="02010600040101010101" pitchFamily="2" charset="-122"/>
                <a:cs typeface="+mn-cs"/>
              </a:rPr>
              <a:t>1</a:t>
            </a:r>
            <a:r>
              <a:rPr lang="en-US" altLang="zh-CN" sz="1600" b="1" dirty="0">
                <a:latin typeface="Times New Roman" panose="02020603050405020304" pitchFamily="18" charset="0"/>
                <a:ea typeface="华文中宋" panose="02010600040101010101" pitchFamily="2" charset="-122"/>
                <a:cs typeface="+mn-cs"/>
              </a:rPr>
              <a:t>, Yunzhong Shen</a:t>
            </a:r>
            <a:r>
              <a:rPr lang="en-US" altLang="zh-CN" sz="1600" b="1" baseline="30000" dirty="0">
                <a:latin typeface="Times New Roman" panose="02020603050405020304" pitchFamily="18" charset="0"/>
                <a:ea typeface="华文中宋" panose="02010600040101010101" pitchFamily="2" charset="-122"/>
                <a:cs typeface="+mn-cs"/>
              </a:rPr>
              <a:t>1</a:t>
            </a:r>
            <a:r>
              <a:rPr lang="en-US" altLang="zh-CN" sz="1600" b="1" dirty="0">
                <a:latin typeface="Times New Roman" panose="02020603050405020304" pitchFamily="18" charset="0"/>
                <a:ea typeface="华文中宋" panose="02010600040101010101" pitchFamily="2" charset="-122"/>
                <a:cs typeface="+mn-cs"/>
              </a:rPr>
              <a:t>, Qiujie Chen</a:t>
            </a:r>
            <a:r>
              <a:rPr lang="en-US" altLang="zh-CN" sz="1600" b="1" baseline="30000" dirty="0">
                <a:latin typeface="Times New Roman" panose="02020603050405020304" pitchFamily="18" charset="0"/>
                <a:ea typeface="华文中宋" panose="02010600040101010101" pitchFamily="2" charset="-122"/>
                <a:cs typeface="+mn-cs"/>
              </a:rPr>
              <a:t>1</a:t>
            </a:r>
            <a:r>
              <a:rPr lang="en-US" altLang="zh-CN" sz="1600" b="1" dirty="0">
                <a:latin typeface="Times New Roman" panose="02020603050405020304" pitchFamily="18" charset="0"/>
                <a:ea typeface="华文中宋" panose="02010600040101010101" pitchFamily="2" charset="-122"/>
                <a:cs typeface="+mn-cs"/>
              </a:rPr>
              <a:t>, Fengwei Wang</a:t>
            </a:r>
            <a:r>
              <a:rPr lang="en-US" altLang="zh-CN" sz="1600" b="1" baseline="30000" dirty="0">
                <a:latin typeface="Times New Roman" panose="02020603050405020304" pitchFamily="18" charset="0"/>
                <a:ea typeface="华文中宋" panose="02010600040101010101" pitchFamily="2" charset="-122"/>
                <a:cs typeface="+mn-cs"/>
              </a:rPr>
              <a:t>1</a:t>
            </a:r>
            <a:r>
              <a:rPr lang="en-US" altLang="zh-CN" sz="1600" b="1" dirty="0">
                <a:latin typeface="Times New Roman" panose="02020603050405020304" pitchFamily="18" charset="0"/>
                <a:ea typeface="华文中宋" panose="02010600040101010101" pitchFamily="2" charset="-122"/>
                <a:cs typeface="+mn-cs"/>
              </a:rPr>
              <a:t>, Xingfu Zhang</a:t>
            </a:r>
            <a:r>
              <a:rPr lang="en-US" altLang="zh-CN" sz="1600" b="1" baseline="30000" dirty="0">
                <a:latin typeface="Times New Roman" panose="02020603050405020304" pitchFamily="18" charset="0"/>
                <a:ea typeface="华文中宋" panose="02010600040101010101" pitchFamily="2" charset="-122"/>
                <a:cs typeface="+mn-cs"/>
              </a:rPr>
              <a:t>2</a:t>
            </a:r>
            <a:endParaRPr lang="en-US" altLang="zh-CN" sz="1600" b="1" dirty="0">
              <a:latin typeface="Times New Roman" panose="02020603050405020304" pitchFamily="18" charset="0"/>
              <a:ea typeface="华文中宋" panose="02010600040101010101" pitchFamily="2" charset="-122"/>
              <a:cs typeface="+mn-cs"/>
            </a:endParaRPr>
          </a:p>
          <a:p>
            <a:pPr>
              <a:spcBef>
                <a:spcPct val="0"/>
              </a:spcBef>
              <a:buClrTx/>
              <a:buSzTx/>
            </a:pPr>
            <a:r>
              <a:rPr lang="zh-CN" altLang="en-US" sz="1600" b="1" i="1" dirty="0">
                <a:latin typeface="Times New Roman" panose="02020603050405020304" pitchFamily="18" charset="0"/>
                <a:ea typeface="华文中宋" panose="02010600040101010101" pitchFamily="2" charset="-122"/>
                <a:cs typeface="+mn-cs"/>
              </a:rPr>
              <a:t>     </a:t>
            </a:r>
            <a:r>
              <a:rPr lang="en-US" altLang="zh-CN" sz="1600" b="1" i="1" dirty="0">
                <a:latin typeface="Times New Roman" panose="02020603050405020304" pitchFamily="18" charset="0"/>
                <a:ea typeface="华文中宋" panose="02010600040101010101" pitchFamily="2" charset="-122"/>
                <a:cs typeface="+mn-cs"/>
              </a:rPr>
              <a:t>1. </a:t>
            </a:r>
            <a:r>
              <a:rPr lang="zh-CN" altLang="en-US" sz="1600" b="1" i="1" dirty="0">
                <a:latin typeface="Times New Roman" panose="02020603050405020304" pitchFamily="18" charset="0"/>
                <a:ea typeface="华文中宋" panose="02010600040101010101" pitchFamily="2" charset="-122"/>
                <a:cs typeface="+mn-cs"/>
              </a:rPr>
              <a:t>College of Surveying and Geo-Informatics, Tongji University</a:t>
            </a:r>
            <a:endParaRPr lang="zh-CN" altLang="en-US" sz="1600" b="1" i="1" dirty="0">
              <a:latin typeface="Times New Roman" panose="02020603050405020304" pitchFamily="18" charset="0"/>
              <a:ea typeface="华文中宋" panose="02010600040101010101" pitchFamily="2" charset="-122"/>
              <a:cs typeface="+mn-cs"/>
            </a:endParaRPr>
          </a:p>
          <a:p>
            <a:pPr>
              <a:spcBef>
                <a:spcPct val="0"/>
              </a:spcBef>
              <a:buClrTx/>
              <a:buSzTx/>
            </a:pPr>
            <a:r>
              <a:rPr lang="en-US" altLang="zh-CN" sz="1600" b="1" i="1" dirty="0">
                <a:latin typeface="Times New Roman" panose="02020603050405020304" pitchFamily="18" charset="0"/>
                <a:ea typeface="华文中宋" panose="02010600040101010101" pitchFamily="2" charset="-122"/>
                <a:cs typeface="+mn-cs"/>
              </a:rPr>
              <a:t>2. </a:t>
            </a:r>
            <a:r>
              <a:rPr lang="zh-CN" altLang="en-US" sz="1600" b="1" i="1" dirty="0">
                <a:latin typeface="Times New Roman" panose="02020603050405020304" pitchFamily="18" charset="0"/>
                <a:ea typeface="华文中宋" panose="02010600040101010101" pitchFamily="2" charset="-122"/>
                <a:cs typeface="+mn-cs"/>
              </a:rPr>
              <a:t>Department of Surveying and Mapping, Guangdong University of Technology</a:t>
            </a:r>
            <a:endParaRPr lang="zh-CN" altLang="en-US" sz="1600" b="1" i="1" dirty="0">
              <a:latin typeface="Times New Roman" panose="02020603050405020304" pitchFamily="18" charset="0"/>
              <a:ea typeface="华文中宋" panose="02010600040101010101" pitchFamily="2" charset="-122"/>
              <a:cs typeface="+mn-cs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636645" y="116205"/>
            <a:ext cx="3959860" cy="1152525"/>
            <a:chOff x="5840" y="70"/>
            <a:chExt cx="6236" cy="1815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40" y="70"/>
              <a:ext cx="6150" cy="1815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11282" y="1379"/>
              <a:ext cx="794" cy="50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107315" y="1916414"/>
            <a:ext cx="9140190" cy="1106806"/>
          </a:xfrm>
          <a:prstGeom prst="rect">
            <a:avLst/>
          </a:prstGeom>
          <a:noFill/>
        </p:spPr>
        <p:txBody>
          <a:bodyPr>
            <a:spAutoFit/>
          </a:bodyPr>
          <a:p>
            <a:pPr marR="0" algn="ctr" defTabSz="914400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en-US" altLang="zh-CN" sz="4400" b="1" kern="1200" cap="none" spc="0" normalizeH="0" baseline="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Thank you for your attention !</a:t>
            </a:r>
            <a:r>
              <a:rPr kumimoji="0" lang="zh-CN" altLang="en-US" sz="4400" kern="1200" cap="none" spc="0" normalizeH="0" baseline="0" noProof="1">
                <a:solidFill>
                  <a:schemeClr val="accent4"/>
                </a:solidFill>
                <a:effectLst>
                  <a:outerShdw blurRad="50800" dist="50800" dir="5400000" algn="ctr" rotWithShape="0">
                    <a:schemeClr val="accent2">
                      <a:lumMod val="75000"/>
                      <a:alpha val="100000"/>
                    </a:schemeClr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  <a:endParaRPr kumimoji="0" lang="zh-CN" altLang="en-US" sz="4400" kern="1200" cap="none" spc="0" normalizeH="0" baseline="0" noProof="1">
              <a:solidFill>
                <a:schemeClr val="accent4"/>
              </a:solidFill>
              <a:effectLst>
                <a:outerShdw blurRad="50800" dist="50800" dir="5400000" algn="ctr" rotWithShape="0">
                  <a:schemeClr val="accent2">
                    <a:lumMod val="75000"/>
                    <a:alpha val="100000"/>
                  </a:schemeClr>
                </a:outerShdw>
              </a:effectLst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Rectangle 2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610870" y="2853055"/>
            <a:ext cx="7969250" cy="1284605"/>
          </a:xfrm>
          <a:prstGeom prst="rect">
            <a:avLst/>
          </a:prstGeom>
          <a:noFill/>
          <a:ln w="9525">
            <a:noFill/>
          </a:ln>
        </p:spPr>
        <p:txBody>
          <a:bodyPr lIns="91432" tIns="45716" rIns="91432" bIns="45716" anchor="ctr" anchorCtr="0"/>
          <a:p>
            <a:pPr algn="ctr" eaLnBrk="0" hangingPunct="0">
              <a:lnSpc>
                <a:spcPct val="150000"/>
              </a:lnSpc>
            </a:pPr>
            <a:r>
              <a:rPr lang="zh-CN" altLang="en-US" sz="1600" b="1" i="1" dirty="0">
                <a:solidFill>
                  <a:schemeClr val="accent1">
                    <a:lumMod val="50000"/>
                  </a:schemeClr>
                </a:solidFill>
                <a:ea typeface="华文中宋" panose="02010600040101010101" pitchFamily="2" charset="-122"/>
                <a:sym typeface="宋体" panose="02010600030101010101" pitchFamily="2" charset="-122"/>
              </a:rPr>
              <a:t>Spatiotemporal Characteristics and Drivers of Groundwater Change in North China Revealed by GRACE Time-Variable Gravity</a:t>
            </a:r>
            <a:r>
              <a:rPr lang="en-US" altLang="zh-CN" sz="1600" b="1" i="1" dirty="0">
                <a:solidFill>
                  <a:schemeClr val="accent1">
                    <a:lumMod val="50000"/>
                  </a:schemeClr>
                </a:solidFill>
                <a:ea typeface="华文中宋" panose="02010600040101010101" pitchFamily="2" charset="-122"/>
                <a:sym typeface="宋体" panose="02010600030101010101" pitchFamily="2" charset="-122"/>
              </a:rPr>
              <a:t> Field</a:t>
            </a:r>
            <a:endParaRPr lang="zh-CN" altLang="en-US" sz="16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华文中宋" panose="02010600040101010101" pitchFamily="2" charset="-122"/>
              <a:sym typeface="宋体" panose="02010600030101010101" pitchFamily="2" charset="-122"/>
            </a:endParaRPr>
          </a:p>
          <a:p>
            <a:pPr algn="ctr" eaLnBrk="0" hangingPunct="0">
              <a:lnSpc>
                <a:spcPct val="150000"/>
              </a:lnSpc>
            </a:pPr>
            <a:endParaRPr lang="zh-CN" altLang="en-US" sz="16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华文中宋" panose="0201060004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" name="Group 56"/>
          <p:cNvGrpSpPr/>
          <p:nvPr/>
        </p:nvGrpSpPr>
        <p:grpSpPr bwMode="auto">
          <a:xfrm>
            <a:off x="1575291" y="3414523"/>
            <a:ext cx="6291181" cy="901542"/>
            <a:chOff x="1296" y="1824"/>
            <a:chExt cx="3204" cy="432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6" name="AutoShape 57"/>
            <p:cNvSpPr>
              <a:spLocks noChangeArrowheads="1"/>
            </p:cNvSpPr>
            <p:nvPr/>
          </p:nvSpPr>
          <p:spPr bwMode="gray">
            <a:xfrm>
              <a:off x="1536" y="1899"/>
              <a:ext cx="2859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tint val="21176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99190" dir="238833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/>
              <a:endParaRPr lang="zh-CN" altLang="en-US" strike="noStrike" noProof="1"/>
            </a:p>
          </p:txBody>
        </p:sp>
        <p:sp>
          <p:nvSpPr>
            <p:cNvPr id="7" name="AutoShape 5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221219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/>
              <a:endParaRPr lang="zh-CN" altLang="en-US" strike="noStrike" noProof="1"/>
            </a:p>
          </p:txBody>
        </p:sp>
        <p:sp>
          <p:nvSpPr>
            <p:cNvPr id="8" name="Text Box 59"/>
            <p:cNvSpPr txBox="1">
              <a:spLocks noChangeArrowheads="1"/>
            </p:cNvSpPr>
            <p:nvPr/>
          </p:nvSpPr>
          <p:spPr bwMode="gray">
            <a:xfrm>
              <a:off x="1791" y="1893"/>
              <a:ext cx="2709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 anchorCtr="0">
              <a:noAutofit/>
            </a:bodyPr>
            <a:lstStyle/>
            <a:p>
              <a:pPr eaLnBrk="0" fontAlgn="base" hangingPunct="0"/>
              <a:r>
                <a:rPr lang="en-US" altLang="zh-CN" sz="2600" b="1" strike="noStrike" noProof="1" dirty="0">
                  <a:ea typeface="华文中宋" panose="02010600040101010101" pitchFamily="2" charset="-122"/>
                </a:rPr>
                <a:t>GWSA Change and Decomposition</a:t>
              </a:r>
              <a:r>
                <a:rPr lang="en-US" altLang="zh-CN" sz="2800" b="1" strike="noStrike" noProof="1" dirty="0">
                  <a:solidFill>
                    <a:srgbClr val="000066"/>
                  </a:solidFill>
                  <a:latin typeface="华文中宋" panose="02010600040101010101" pitchFamily="2" charset="-122"/>
                  <a:ea typeface="华文中宋" panose="02010600040101010101" pitchFamily="2" charset="-122"/>
                  <a:cs typeface="+mn-cs"/>
                </a:rPr>
                <a:t> </a:t>
              </a:r>
              <a:endParaRPr lang="en-US" altLang="zh-CN" sz="2800" b="1" strike="noStrike" noProof="1" dirty="0">
                <a:ea typeface="华文中宋" panose="02010600040101010101" pitchFamily="2" charset="-122"/>
                <a:cs typeface="Times New Roman" panose="02020603050405020304" pitchFamily="18" charset="0"/>
                <a:sym typeface="Helvetica Light"/>
              </a:endParaRPr>
            </a:p>
          </p:txBody>
        </p:sp>
      </p:grpSp>
      <p:grpSp>
        <p:nvGrpSpPr>
          <p:cNvPr id="10" name="Group 61"/>
          <p:cNvGrpSpPr/>
          <p:nvPr/>
        </p:nvGrpSpPr>
        <p:grpSpPr bwMode="auto">
          <a:xfrm>
            <a:off x="1575291" y="4473192"/>
            <a:ext cx="6085009" cy="901542"/>
            <a:chOff x="1296" y="1824"/>
            <a:chExt cx="3099" cy="432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11" name="AutoShape 62"/>
            <p:cNvSpPr>
              <a:spLocks noChangeArrowheads="1"/>
            </p:cNvSpPr>
            <p:nvPr/>
          </p:nvSpPr>
          <p:spPr bwMode="gray">
            <a:xfrm>
              <a:off x="1536" y="1899"/>
              <a:ext cx="2859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tint val="21176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99190" dir="238833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/>
              <a:endParaRPr lang="zh-CN" altLang="en-US" strike="noStrike" noProof="1"/>
            </a:p>
          </p:txBody>
        </p:sp>
        <p:sp>
          <p:nvSpPr>
            <p:cNvPr id="12" name="AutoShape 6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folHlink"/>
            </a:solidFill>
            <a:ln w="25400" algn="ctr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221219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/>
              <a:endParaRPr lang="zh-CN" altLang="en-US" strike="noStrike" noProof="1"/>
            </a:p>
          </p:txBody>
        </p:sp>
        <p:sp>
          <p:nvSpPr>
            <p:cNvPr id="13" name="Text Box 64"/>
            <p:cNvSpPr txBox="1">
              <a:spLocks noChangeArrowheads="1"/>
            </p:cNvSpPr>
            <p:nvPr/>
          </p:nvSpPr>
          <p:spPr bwMode="gray">
            <a:xfrm>
              <a:off x="1795" y="1899"/>
              <a:ext cx="2351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 anchorCtr="0">
              <a:noAutofit/>
            </a:bodyPr>
            <a:lstStyle/>
            <a:p>
              <a:pPr algn="l" eaLnBrk="0" fontAlgn="base" hangingPunct="0">
                <a:buClrTx/>
                <a:buSzTx/>
                <a:buFontTx/>
              </a:pPr>
              <a:r>
                <a:rPr lang="en-US" altLang="zh-CN" sz="2600" b="1" dirty="0">
                  <a:ea typeface="华文中宋" panose="02010600040101010101" pitchFamily="2" charset="-122"/>
                  <a:sym typeface="+mn-ea"/>
                </a:rPr>
                <a:t>D</a:t>
              </a:r>
              <a:r>
                <a:rPr lang="en-US" altLang="zh-CN" sz="2600" b="1" dirty="0">
                  <a:ea typeface="华文中宋" panose="02010600040101010101" pitchFamily="2" charset="-122"/>
                  <a:sym typeface="Helvetica Light"/>
                </a:rPr>
                <a:t>riving Factors</a:t>
              </a:r>
              <a:endParaRPr lang="en-US" altLang="zh-CN" sz="2600" b="1" strike="noStrike" noProof="1" dirty="0">
                <a:solidFill>
                  <a:schemeClr val="tx1"/>
                </a:solidFill>
                <a:ea typeface="华文中宋" panose="02010600040101010101" pitchFamily="2" charset="-122"/>
                <a:sym typeface="Helvetica Light"/>
              </a:endParaRPr>
            </a:p>
          </p:txBody>
        </p:sp>
      </p:grpSp>
      <p:grpSp>
        <p:nvGrpSpPr>
          <p:cNvPr id="25" name="Group 56"/>
          <p:cNvGrpSpPr/>
          <p:nvPr/>
        </p:nvGrpSpPr>
        <p:grpSpPr bwMode="auto">
          <a:xfrm>
            <a:off x="1575728" y="1260629"/>
            <a:ext cx="6085009" cy="901544"/>
            <a:chOff x="1296" y="1824"/>
            <a:chExt cx="3099" cy="432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26" name="AutoShape 57"/>
            <p:cNvSpPr>
              <a:spLocks noChangeArrowheads="1"/>
            </p:cNvSpPr>
            <p:nvPr/>
          </p:nvSpPr>
          <p:spPr bwMode="gray">
            <a:xfrm>
              <a:off x="1536" y="1899"/>
              <a:ext cx="2859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tint val="21176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99190" dir="238833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/>
              <a:endParaRPr lang="zh-CN" altLang="en-US" sz="2000" strike="noStrike" noProof="1"/>
            </a:p>
          </p:txBody>
        </p:sp>
        <p:sp>
          <p:nvSpPr>
            <p:cNvPr id="27" name="AutoShape 5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221219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/>
              <a:endParaRPr lang="zh-CN" altLang="en-US" sz="2000" strike="noStrike" noProof="1"/>
            </a:p>
          </p:txBody>
        </p:sp>
        <p:sp>
          <p:nvSpPr>
            <p:cNvPr id="28" name="Text Box 59"/>
            <p:cNvSpPr txBox="1">
              <a:spLocks noChangeArrowheads="1"/>
            </p:cNvSpPr>
            <p:nvPr/>
          </p:nvSpPr>
          <p:spPr bwMode="gray">
            <a:xfrm>
              <a:off x="1791" y="1915"/>
              <a:ext cx="2357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 anchorCtr="0">
              <a:noAutofit/>
            </a:bodyPr>
            <a:lstStyle/>
            <a:p>
              <a:pPr algn="l" eaLnBrk="0" fontAlgn="base" hangingPunct="0">
                <a:buClrTx/>
                <a:buSzTx/>
                <a:buFontTx/>
              </a:pPr>
              <a:r>
                <a:rPr lang="en-US" altLang="zh-CN" sz="2600" b="1" strike="noStrike" noProof="1" dirty="0">
                  <a:solidFill>
                    <a:schemeClr val="tx1"/>
                  </a:solidFill>
                  <a:latin typeface="Times New Roman" panose="02020603050405020304" pitchFamily="18" charset="0"/>
                  <a:ea typeface="华文中宋" panose="02010600040101010101" pitchFamily="2" charset="-122"/>
                  <a:cs typeface="+mn-cs"/>
                  <a:sym typeface="+mn-ea"/>
                </a:rPr>
                <a:t>Introduction</a:t>
              </a:r>
              <a:endParaRPr lang="en-US" altLang="zh-CN" sz="2600" b="1" strike="noStrike" noProof="1" dirty="0">
                <a:solidFill>
                  <a:schemeClr val="tx1"/>
                </a:solidFill>
                <a:ea typeface="华文中宋" panose="02010600040101010101" pitchFamily="2" charset="-122"/>
                <a:sym typeface="+mn-ea"/>
              </a:endParaRPr>
            </a:p>
          </p:txBody>
        </p:sp>
      </p:grpSp>
      <p:grpSp>
        <p:nvGrpSpPr>
          <p:cNvPr id="30" name="Group 61"/>
          <p:cNvGrpSpPr/>
          <p:nvPr/>
        </p:nvGrpSpPr>
        <p:grpSpPr bwMode="auto">
          <a:xfrm>
            <a:off x="1575435" y="2327910"/>
            <a:ext cx="6085772" cy="901408"/>
            <a:chOff x="1296" y="1824"/>
            <a:chExt cx="3061" cy="432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31" name="AutoShape 62"/>
            <p:cNvSpPr>
              <a:spLocks noChangeArrowheads="1"/>
            </p:cNvSpPr>
            <p:nvPr/>
          </p:nvSpPr>
          <p:spPr bwMode="gray">
            <a:xfrm>
              <a:off x="1536" y="1899"/>
              <a:ext cx="2821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tint val="21176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99190" dir="238833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/>
              <a:endParaRPr lang="zh-CN" altLang="en-US" strike="noStrike" noProof="1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32" name="AutoShape 6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folHlink"/>
            </a:solidFill>
            <a:ln w="25400" algn="ctr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221219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/>
              <a:endParaRPr lang="zh-CN" altLang="en-US" strike="noStrike" noProof="1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33" name="Text Box 64"/>
            <p:cNvSpPr txBox="1">
              <a:spLocks noChangeArrowheads="1"/>
            </p:cNvSpPr>
            <p:nvPr/>
          </p:nvSpPr>
          <p:spPr bwMode="gray">
            <a:xfrm>
              <a:off x="1790" y="1895"/>
              <a:ext cx="2324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 anchorCtr="0">
              <a:noAutofit/>
            </a:bodyPr>
            <a:lstStyle/>
            <a:p>
              <a:pPr algn="l" eaLnBrk="0" fontAlgn="base" hangingPunct="0">
                <a:buClrTx/>
                <a:buSzTx/>
                <a:buFontTx/>
              </a:pPr>
              <a:r>
                <a:rPr lang="en-US" altLang="zh-CN" sz="2600" b="1" dirty="0">
                  <a:ea typeface="华文中宋" panose="02010600040101010101" pitchFamily="2" charset="-122"/>
                  <a:sym typeface="+mn-ea"/>
                </a:rPr>
                <a:t>Data and Methodology</a:t>
              </a:r>
              <a:endParaRPr lang="en-US" altLang="zh-CN" sz="2600" b="1" strike="noStrike" noProof="1" dirty="0">
                <a:ea typeface="华文中宋" panose="02010600040101010101" pitchFamily="2" charset="-122"/>
                <a:sym typeface="Helvetica Light"/>
              </a:endParaRPr>
            </a:p>
          </p:txBody>
        </p:sp>
      </p:grpSp>
      <p:sp>
        <p:nvSpPr>
          <p:cNvPr id="21510" name="标题 1"/>
          <p:cNvSpPr txBox="1"/>
          <p:nvPr/>
        </p:nvSpPr>
        <p:spPr>
          <a:xfrm>
            <a:off x="1044893" y="188913"/>
            <a:ext cx="6559550" cy="827087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algn="ctr">
              <a:spcBef>
                <a:spcPct val="20000"/>
              </a:spcBef>
              <a:buClr>
                <a:schemeClr val="tx1"/>
              </a:buClr>
            </a:pPr>
            <a:r>
              <a:rPr lang="en-US" altLang="zh-CN" sz="3600" b="1" dirty="0">
                <a:solidFill>
                  <a:srgbClr val="000066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Outline</a:t>
            </a:r>
            <a:endParaRPr lang="en-US" altLang="zh-CN" sz="3600" b="1" dirty="0">
              <a:solidFill>
                <a:srgbClr val="000066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36420" y="1482090"/>
            <a:ext cx="30162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 b="1">
                <a:ea typeface="微软雅黑" panose="020B0503020204020204" charset="-122"/>
                <a:cs typeface="Times New Roman" panose="02020603050405020304" pitchFamily="18" charset="0"/>
              </a:rPr>
              <a:t>Ⅰ</a:t>
            </a:r>
            <a:endParaRPr lang="zh-CN" altLang="en-US" sz="2400" b="1"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76730" y="2552065"/>
            <a:ext cx="41592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 b="1">
                <a:ea typeface="微软雅黑" panose="020B0503020204020204" charset="-122"/>
                <a:cs typeface="Times New Roman" panose="02020603050405020304" pitchFamily="18" charset="0"/>
              </a:rPr>
              <a:t>Ⅱ</a:t>
            </a:r>
            <a:endParaRPr lang="zh-CN" altLang="en-US" sz="2400" b="1"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34185" y="3627120"/>
            <a:ext cx="53022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 b="1">
                <a:ea typeface="微软雅黑" panose="020B0503020204020204" charset="-122"/>
                <a:cs typeface="Times New Roman" panose="02020603050405020304" pitchFamily="18" charset="0"/>
              </a:rPr>
              <a:t>Ⅲ</a:t>
            </a:r>
            <a:endParaRPr lang="zh-CN" altLang="en-US" sz="2400" b="1"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734185" y="4702175"/>
            <a:ext cx="52133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 b="1">
                <a:ea typeface="微软雅黑" panose="020B0503020204020204" charset="-122"/>
                <a:cs typeface="Times New Roman" panose="02020603050405020304" pitchFamily="18" charset="0"/>
              </a:rPr>
              <a:t>Ⅳ</a:t>
            </a:r>
            <a:endParaRPr lang="zh-CN" altLang="en-US" sz="2400" b="1"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pSp>
        <p:nvGrpSpPr>
          <p:cNvPr id="19" name="Group 56"/>
          <p:cNvGrpSpPr/>
          <p:nvPr/>
        </p:nvGrpSpPr>
        <p:grpSpPr bwMode="auto">
          <a:xfrm>
            <a:off x="1558781" y="5550663"/>
            <a:ext cx="6088936" cy="901542"/>
            <a:chOff x="1296" y="1824"/>
            <a:chExt cx="3101" cy="432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20" name="AutoShape 57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1536" y="1899"/>
              <a:ext cx="2861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tint val="21176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99190" dir="238833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/>
              <a:endParaRPr lang="zh-CN" altLang="en-US" strike="noStrike" noProof="1"/>
            </a:p>
          </p:txBody>
        </p:sp>
        <p:sp>
          <p:nvSpPr>
            <p:cNvPr id="21" name="AutoShape 58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221219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/>
              <a:endParaRPr lang="zh-CN" altLang="en-US" strike="noStrike" noProof="1"/>
            </a:p>
          </p:txBody>
        </p:sp>
        <p:sp>
          <p:nvSpPr>
            <p:cNvPr id="22" name="Text Box 59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1812" y="1894"/>
              <a:ext cx="2373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 anchorCtr="0">
              <a:noAutofit/>
            </a:bodyPr>
            <a:lstStyle/>
            <a:p>
              <a:pPr algn="l" eaLnBrk="0" fontAlgn="base" hangingPunct="0">
                <a:buClrTx/>
                <a:buSzTx/>
                <a:buFontTx/>
              </a:pPr>
              <a:r>
                <a:rPr lang="en-US" altLang="zh-CN" sz="2600" b="1" dirty="0">
                  <a:ea typeface="华文中宋" panose="02010600040101010101" pitchFamily="2" charset="-122"/>
                  <a:sym typeface="Helvetica Light"/>
                </a:rPr>
                <a:t>Summary</a:t>
              </a:r>
              <a:endParaRPr lang="en-US" altLang="zh-CN" sz="2600" b="1" strike="noStrike" noProof="1" dirty="0">
                <a:ea typeface="华文中宋" panose="02010600040101010101" pitchFamily="2" charset="-122"/>
                <a:sym typeface="Helvetica Light"/>
              </a:endParaRPr>
            </a:p>
          </p:txBody>
        </p:sp>
      </p:grpSp>
      <p:sp>
        <p:nvSpPr>
          <p:cNvPr id="23" name="文本框 22"/>
          <p:cNvSpPr txBox="1"/>
          <p:nvPr>
            <p:custDataLst>
              <p:tags r:id="rId4"/>
            </p:custDataLst>
          </p:nvPr>
        </p:nvSpPr>
        <p:spPr>
          <a:xfrm>
            <a:off x="1717675" y="5763260"/>
            <a:ext cx="53022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 b="1">
                <a:ea typeface="微软雅黑" panose="020B0503020204020204" charset="-122"/>
                <a:cs typeface="Times New Roman" panose="02020603050405020304" pitchFamily="18" charset="0"/>
              </a:rPr>
              <a:t>Ⅲ</a:t>
            </a:r>
            <a:endParaRPr lang="zh-CN" altLang="en-US" sz="2400" b="1"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1" name="图片 1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59575" y="2490788"/>
            <a:ext cx="2216150" cy="1150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" name="上箭头 68"/>
          <p:cNvSpPr/>
          <p:nvPr/>
        </p:nvSpPr>
        <p:spPr bwMode="auto">
          <a:xfrm rot="5400000" flipH="1">
            <a:off x="3363119" y="2228056"/>
            <a:ext cx="193675" cy="366713"/>
          </a:xfrm>
          <a:prstGeom prst="up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363" name="矩形 8"/>
          <p:cNvSpPr/>
          <p:nvPr/>
        </p:nvSpPr>
        <p:spPr>
          <a:xfrm>
            <a:off x="107950" y="3714750"/>
            <a:ext cx="9001125" cy="431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algn="ctr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6" name="上箭头 68"/>
          <p:cNvSpPr/>
          <p:nvPr/>
        </p:nvSpPr>
        <p:spPr bwMode="auto">
          <a:xfrm rot="5400000" flipH="1">
            <a:off x="6386513" y="2198688"/>
            <a:ext cx="193675" cy="368300"/>
          </a:xfrm>
          <a:prstGeom prst="up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" name="上箭头 68"/>
          <p:cNvSpPr/>
          <p:nvPr/>
        </p:nvSpPr>
        <p:spPr bwMode="auto">
          <a:xfrm rot="5400000" flipH="1">
            <a:off x="5886450" y="5449888"/>
            <a:ext cx="196850" cy="279400"/>
          </a:xfrm>
          <a:prstGeom prst="up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366" name="矩形 25"/>
          <p:cNvSpPr/>
          <p:nvPr/>
        </p:nvSpPr>
        <p:spPr>
          <a:xfrm>
            <a:off x="107950" y="3749675"/>
            <a:ext cx="9001125" cy="431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algn="ctr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367" name="矩形 27"/>
          <p:cNvSpPr/>
          <p:nvPr/>
        </p:nvSpPr>
        <p:spPr>
          <a:xfrm>
            <a:off x="0" y="3721100"/>
            <a:ext cx="9144000" cy="522288"/>
          </a:xfrm>
          <a:prstGeom prst="rect">
            <a:avLst/>
          </a:prstGeom>
          <a:solidFill>
            <a:srgbClr val="D6D6F5"/>
          </a:solidFill>
          <a:ln w="9525">
            <a:noFill/>
          </a:ln>
        </p:spPr>
        <p:txBody>
          <a:bodyPr anchor="t" anchorCtr="0"/>
          <a:p>
            <a:pPr algn="ctr"/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368" name="文本框 28"/>
          <p:cNvSpPr txBox="1"/>
          <p:nvPr/>
        </p:nvSpPr>
        <p:spPr>
          <a:xfrm>
            <a:off x="52388" y="3735388"/>
            <a:ext cx="9091612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lnSpc>
                <a:spcPct val="120000"/>
              </a:lnSpc>
            </a:pPr>
            <a:r>
              <a:rPr lang="en-US" altLang="zh-CN" sz="2000" b="1" dirty="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  </a:t>
            </a:r>
            <a:r>
              <a:rPr lang="en-US" altLang="zh-CN" sz="2000" b="1" dirty="0"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Focus on  </a:t>
            </a: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Groundwater change</a:t>
            </a:r>
            <a:r>
              <a:rPr lang="en-US" altLang="zh-CN" sz="2000" b="1" dirty="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        </a:t>
            </a:r>
            <a:r>
              <a:rPr lang="en-US" altLang="zh-CN" sz="2000" b="1" dirty="0"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Based on  </a:t>
            </a: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GRACE + Hydrological models</a:t>
            </a:r>
            <a:r>
              <a:rPr lang="en-US" altLang="zh-CN" sz="2000" b="1" dirty="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 </a:t>
            </a:r>
            <a:endParaRPr lang="en-US" altLang="zh-CN" sz="2000" b="1" dirty="0">
              <a:solidFill>
                <a:srgbClr val="C00000"/>
              </a:solidFill>
              <a:latin typeface="Times New Roman" panose="02020603050405020304" pitchFamily="18" charset="0"/>
              <a:ea typeface="华文中宋" panose="0201060004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15369" name="图片 -21474826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1266825"/>
            <a:ext cx="3016250" cy="2219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89" name="矩形 7"/>
          <p:cNvSpPr/>
          <p:nvPr/>
        </p:nvSpPr>
        <p:spPr>
          <a:xfrm>
            <a:off x="2738438" y="1889125"/>
            <a:ext cx="647700" cy="314325"/>
          </a:xfrm>
          <a:prstGeom prst="rect">
            <a:avLst/>
          </a:prstGeom>
          <a:noFill/>
          <a:ln w="19050" cap="flat" cmpd="sng">
            <a:solidFill>
              <a:srgbClr val="283CF5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p>
            <a:pPr algn="ctr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371" name="矩形 22"/>
          <p:cNvSpPr/>
          <p:nvPr/>
        </p:nvSpPr>
        <p:spPr>
          <a:xfrm>
            <a:off x="2306638" y="1417638"/>
            <a:ext cx="431800" cy="26352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r>
              <a:rPr lang="en-US" altLang="zh-CN" sz="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India</a:t>
            </a:r>
            <a:endParaRPr lang="en-US" altLang="zh-CN" sz="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372" name="矩形 23"/>
          <p:cNvSpPr/>
          <p:nvPr/>
        </p:nvSpPr>
        <p:spPr>
          <a:xfrm>
            <a:off x="209550" y="2787650"/>
            <a:ext cx="933450" cy="26352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r>
              <a:rPr lang="en-US" altLang="zh-CN" sz="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Central Valley</a:t>
            </a:r>
            <a:endParaRPr lang="en-US" altLang="zh-CN" sz="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373" name="矩形 24"/>
          <p:cNvSpPr/>
          <p:nvPr/>
        </p:nvSpPr>
        <p:spPr>
          <a:xfrm>
            <a:off x="989013" y="1390650"/>
            <a:ext cx="730250" cy="26352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r>
              <a:rPr lang="en-US" altLang="zh-CN" sz="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Great Plains</a:t>
            </a:r>
            <a:endParaRPr lang="en-US" altLang="zh-CN" sz="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374" name="矩形 21"/>
          <p:cNvSpPr/>
          <p:nvPr/>
        </p:nvSpPr>
        <p:spPr>
          <a:xfrm>
            <a:off x="2700338" y="1952625"/>
            <a:ext cx="798512" cy="25082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r>
              <a:rPr lang="en-US" altLang="zh-CN" sz="8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North China</a:t>
            </a:r>
            <a:endParaRPr lang="en-US" altLang="zh-CN" sz="800" b="1" dirty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375" name="标题 1"/>
          <p:cNvSpPr>
            <a:spLocks noGrp="1"/>
          </p:cNvSpPr>
          <p:nvPr>
            <p:ph type="title"/>
          </p:nvPr>
        </p:nvSpPr>
        <p:spPr>
          <a:xfrm>
            <a:off x="309563" y="71438"/>
            <a:ext cx="7708900" cy="827087"/>
          </a:xfrm>
        </p:spPr>
        <p:txBody>
          <a:bodyPr vert="horz" wrap="square" lIns="91432" tIns="45716" rIns="91432" bIns="45716" anchor="ctr" anchorCtr="0"/>
          <a:p>
            <a:r>
              <a:rPr lang="en-US" altLang="zh-CN" sz="3600" dirty="0">
                <a:solidFill>
                  <a:srgbClr val="000066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Introduction</a:t>
            </a:r>
            <a:r>
              <a:rPr lang="en-US" sz="2600" dirty="0">
                <a:solidFill>
                  <a:srgbClr val="000066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宋体" panose="02010600030101010101" pitchFamily="2" charset="-122"/>
              </a:rPr>
              <a:t>: </a:t>
            </a:r>
            <a:r>
              <a:rPr lang="en-US" altLang="zh-CN" sz="2600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Background</a:t>
            </a:r>
            <a:endParaRPr lang="en-US" altLang="zh-CN" sz="2600" dirty="0">
              <a:solidFill>
                <a:schemeClr val="tx1"/>
              </a:solidFill>
              <a:latin typeface="Times New Roman" panose="02020603050405020304" pitchFamily="18" charset="0"/>
              <a:ea typeface="华文中宋" panose="0201060004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15376" name="图片 3" descr="EWH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2040" y="4445635"/>
            <a:ext cx="2813685" cy="22682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7" name="内容占位符 2"/>
          <p:cNvPicPr>
            <a:picLocks noGrp="1" noChangeAspect="1"/>
          </p:cNvPicPr>
          <p:nvPr>
            <p:ph idx="1"/>
          </p:nvPr>
        </p:nvPicPr>
        <p:blipFill>
          <a:blip r:embed="rId4"/>
          <a:srcRect t="10371" r="3175" b="17201"/>
          <a:stretch>
            <a:fillRect/>
          </a:stretch>
        </p:blipFill>
        <p:spPr>
          <a:xfrm>
            <a:off x="2716213" y="4498975"/>
            <a:ext cx="3013075" cy="2098675"/>
          </a:xfrm>
        </p:spPr>
      </p:pic>
      <p:grpSp>
        <p:nvGrpSpPr>
          <p:cNvPr id="15379" name="组合 20"/>
          <p:cNvGrpSpPr/>
          <p:nvPr/>
        </p:nvGrpSpPr>
        <p:grpSpPr>
          <a:xfrm>
            <a:off x="6786563" y="1227138"/>
            <a:ext cx="2222500" cy="1174750"/>
            <a:chOff x="10688" y="1819"/>
            <a:chExt cx="3500" cy="1850"/>
          </a:xfrm>
        </p:grpSpPr>
        <p:pic>
          <p:nvPicPr>
            <p:cNvPr id="15380" name="图片 -2147482584" descr="IMG_256"/>
            <p:cNvPicPr>
              <a:picLocks noChangeAspect="1"/>
            </p:cNvPicPr>
            <p:nvPr/>
          </p:nvPicPr>
          <p:blipFill>
            <a:blip r:embed="rId5"/>
            <a:srcRect t="1053"/>
            <a:stretch>
              <a:fillRect/>
            </a:stretch>
          </p:blipFill>
          <p:spPr>
            <a:xfrm>
              <a:off x="10688" y="1819"/>
              <a:ext cx="3501" cy="185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381" name="矩形 17"/>
            <p:cNvSpPr/>
            <p:nvPr/>
          </p:nvSpPr>
          <p:spPr>
            <a:xfrm>
              <a:off x="11983" y="3208"/>
              <a:ext cx="606" cy="120"/>
            </a:xfrm>
            <a:prstGeom prst="rect">
              <a:avLst/>
            </a:prstGeom>
            <a:solidFill>
              <a:srgbClr val="ADCFF2"/>
            </a:solidFill>
            <a:ln w="9525">
              <a:noFill/>
            </a:ln>
          </p:spPr>
          <p:txBody>
            <a:bodyPr anchor="t" anchorCtr="0"/>
            <a:p>
              <a:pPr algn="ctr"/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382" name="矩形 14"/>
            <p:cNvSpPr/>
            <p:nvPr/>
          </p:nvSpPr>
          <p:spPr>
            <a:xfrm>
              <a:off x="11845" y="3119"/>
              <a:ext cx="882" cy="20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/>
            <a:p>
              <a:pPr algn="ctr"/>
              <a:r>
                <a:rPr lang="zh-CN" altLang="en-US" sz="6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salinization</a:t>
              </a:r>
              <a:endParaRPr lang="zh-CN" altLang="en-US" sz="6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383" name="矩形 19"/>
            <p:cNvSpPr/>
            <p:nvPr/>
          </p:nvSpPr>
          <p:spPr>
            <a:xfrm>
              <a:off x="11963" y="2679"/>
              <a:ext cx="680" cy="119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anchor="t" anchorCtr="0"/>
            <a:p>
              <a:pPr algn="ctr"/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384" name="矩形 13"/>
            <p:cNvSpPr/>
            <p:nvPr/>
          </p:nvSpPr>
          <p:spPr>
            <a:xfrm>
              <a:off x="11871" y="2640"/>
              <a:ext cx="856" cy="24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/>
            <a:p>
              <a:pPr algn="ctr"/>
              <a:r>
                <a:rPr lang="zh-CN" altLang="en-US" sz="6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subsidence</a:t>
              </a:r>
              <a:endParaRPr lang="zh-CN" altLang="en-US" sz="6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5387" name="组合 39"/>
          <p:cNvGrpSpPr/>
          <p:nvPr/>
        </p:nvGrpSpPr>
        <p:grpSpPr>
          <a:xfrm>
            <a:off x="453390" y="4592955"/>
            <a:ext cx="1973580" cy="1995170"/>
            <a:chOff x="192171" y="1357299"/>
            <a:chExt cx="2291773" cy="1857388"/>
          </a:xfrm>
        </p:grpSpPr>
        <p:pic>
          <p:nvPicPr>
            <p:cNvPr id="15388" name="图片 1" descr="1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2171" y="1357299"/>
              <a:ext cx="2291597" cy="185738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2" name="TextBox 93"/>
            <p:cNvSpPr txBox="1"/>
            <p:nvPr/>
          </p:nvSpPr>
          <p:spPr>
            <a:xfrm>
              <a:off x="285590" y="2707858"/>
              <a:ext cx="2198354" cy="2997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buNone/>
                <a:defRPr/>
              </a:pPr>
              <a:r>
                <a:rPr kumimoji="0" lang="en-US" altLang="zh-CN" sz="1500" b="1" kern="1200" cap="none" spc="0" normalizeH="0" baseline="0" noProof="1">
                  <a:solidFill>
                    <a:schemeClr val="accent3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GRACE/GRACE-FO</a:t>
              </a:r>
              <a:endParaRPr kumimoji="0" lang="en-US" altLang="zh-CN" sz="1500" b="1" kern="1200" cap="none" spc="0" normalizeH="0" baseline="0" noProof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15390" name="灯片编号占位符 1"/>
          <p:cNvSpPr>
            <a:spLocks noGrp="1"/>
          </p:cNvSpPr>
          <p:nvPr>
            <p:ph type="sldNum" sz="quarter" idx="11"/>
          </p:nvPr>
        </p:nvSpPr>
        <p:spPr>
          <a:xfrm>
            <a:off x="8985250" y="6659563"/>
            <a:ext cx="195263" cy="211137"/>
          </a:xfrm>
        </p:spPr>
        <p:txBody>
          <a:bodyPr wrap="square" lIns="91432" tIns="45716" rIns="91432" bIns="45716" anchor="t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000" dirty="0"/>
            </a:fld>
            <a:endParaRPr lang="en-US" altLang="zh-CN" sz="1000" dirty="0">
              <a:ea typeface="Times New Roman" panose="02020603050405020304" pitchFamily="18" charset="0"/>
            </a:endParaRPr>
          </a:p>
        </p:txBody>
      </p:sp>
      <p:grpSp>
        <p:nvGrpSpPr>
          <p:cNvPr id="7" name="组合 6"/>
          <p:cNvGrpSpPr>
            <a:grpSpLocks noChangeAspect="1"/>
          </p:cNvGrpSpPr>
          <p:nvPr/>
        </p:nvGrpSpPr>
        <p:grpSpPr>
          <a:xfrm>
            <a:off x="3796030" y="1133475"/>
            <a:ext cx="2340000" cy="2591703"/>
            <a:chOff x="3417" y="1334"/>
            <a:chExt cx="6424" cy="7115"/>
          </a:xfrm>
        </p:grpSpPr>
        <p:pic>
          <p:nvPicPr>
            <p:cNvPr id="2" name="图片 1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/>
            <a:srcRect t="25385" b="53908"/>
            <a:stretch>
              <a:fillRect/>
            </a:stretch>
          </p:blipFill>
          <p:spPr>
            <a:xfrm>
              <a:off x="3417" y="1896"/>
              <a:ext cx="6314" cy="1399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3417" y="6039"/>
              <a:ext cx="6425" cy="2411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8"/>
            <a:srcRect t="-444" b="93265"/>
            <a:stretch>
              <a:fillRect/>
            </a:stretch>
          </p:blipFill>
          <p:spPr>
            <a:xfrm>
              <a:off x="3417" y="1334"/>
              <a:ext cx="6314" cy="485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8"/>
            <a:srcRect t="58822"/>
            <a:stretch>
              <a:fillRect/>
            </a:stretch>
          </p:blipFill>
          <p:spPr>
            <a:xfrm>
              <a:off x="3417" y="3218"/>
              <a:ext cx="6314" cy="2782"/>
            </a:xfrm>
            <a:prstGeom prst="rect">
              <a:avLst/>
            </a:prstGeom>
          </p:spPr>
        </p:pic>
        <p:sp>
          <p:nvSpPr>
            <p:cNvPr id="6" name="矩形 5"/>
            <p:cNvSpPr/>
            <p:nvPr>
              <p:custDataLst>
                <p:tags r:id="rId13"/>
              </p:custDataLst>
            </p:nvPr>
          </p:nvSpPr>
          <p:spPr>
            <a:xfrm>
              <a:off x="3440" y="7357"/>
              <a:ext cx="6305" cy="823"/>
            </a:xfrm>
            <a:prstGeom prst="rect">
              <a:avLst/>
            </a:prstGeom>
            <a:noFill/>
            <a:ln w="19050">
              <a:solidFill>
                <a:srgbClr val="283CF5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8" name="矩形 7"/>
          <p:cNvSpPr/>
          <p:nvPr/>
        </p:nvSpPr>
        <p:spPr>
          <a:xfrm>
            <a:off x="285115" y="4436745"/>
            <a:ext cx="5511165" cy="2291715"/>
          </a:xfrm>
          <a:prstGeom prst="rect">
            <a:avLst/>
          </a:prstGeom>
          <a:noFill/>
          <a:ln w="19050" cap="flat" cmpd="sng" algn="ctr">
            <a:solidFill>
              <a:srgbClr val="0000FF"/>
            </a:solidFill>
            <a:prstDash val="dashDot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矩形 12"/>
          <p:cNvSpPr/>
          <p:nvPr/>
        </p:nvSpPr>
        <p:spPr>
          <a:xfrm>
            <a:off x="460375" y="1127125"/>
            <a:ext cx="8451850" cy="2876550"/>
          </a:xfrm>
          <a:prstGeom prst="rect">
            <a:avLst/>
          </a:prstGeom>
          <a:noFill/>
          <a:ln w="28575" cap="flat" cmpd="sng">
            <a:solidFill>
              <a:srgbClr val="BFBFBF"/>
            </a:solidFill>
            <a:prstDash val="dashDot"/>
            <a:round/>
            <a:headEnd type="none" w="med" len="med"/>
            <a:tailEnd type="none" w="med" len="med"/>
          </a:ln>
        </p:spPr>
        <p:txBody>
          <a:bodyPr anchor="t" anchorCtr="0"/>
          <a:p>
            <a:pPr algn="ctr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410" name="自选图形 5"/>
          <p:cNvSpPr/>
          <p:nvPr/>
        </p:nvSpPr>
        <p:spPr>
          <a:xfrm rot="5400000">
            <a:off x="-214312" y="2351088"/>
            <a:ext cx="1349375" cy="457200"/>
          </a:xfrm>
          <a:prstGeom prst="roundRect">
            <a:avLst>
              <a:gd name="adj" fmla="val 9106"/>
            </a:avLst>
          </a:prstGeom>
          <a:solidFill>
            <a:srgbClr val="F2F2F2"/>
          </a:solidFill>
          <a:ln w="25400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buClr>
                <a:srgbClr val="6600FF"/>
              </a:buClr>
            </a:pP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Current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751840" y="4295775"/>
            <a:ext cx="4406265" cy="228155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1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0" name="圆角矩形标注 79"/>
          <p:cNvSpPr/>
          <p:nvPr/>
        </p:nvSpPr>
        <p:spPr>
          <a:xfrm>
            <a:off x="5593715" y="4295775"/>
            <a:ext cx="3000375" cy="2295525"/>
          </a:xfrm>
          <a:prstGeom prst="wedgeRoundRectCallout">
            <a:avLst>
              <a:gd name="adj1" fmla="val -72929"/>
              <a:gd name="adj2" fmla="val -8185"/>
              <a:gd name="adj3" fmla="val 16667"/>
            </a:avLst>
          </a:prstGeom>
          <a:noFill/>
          <a:ln w="28575" cmpd="sng">
            <a:solidFill>
              <a:schemeClr val="bg2">
                <a:lumMod val="50000"/>
              </a:schemeClr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95000"/>
                  </a:schemeClr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1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7413" name="文本框 11"/>
          <p:cNvSpPr txBox="1"/>
          <p:nvPr/>
        </p:nvSpPr>
        <p:spPr>
          <a:xfrm>
            <a:off x="1033780" y="4582795"/>
            <a:ext cx="4003675" cy="16554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342900" indent="-342900">
              <a:lnSpc>
                <a:spcPct val="125000"/>
              </a:lnSpc>
              <a:spcAft>
                <a:spcPts val="1000"/>
              </a:spcAft>
              <a:buClr>
                <a:srgbClr val="6600FF"/>
              </a:buClr>
              <a:buSzPct val="70000"/>
              <a:buFont typeface="Wingdings" panose="05000000000000000000" pitchFamily="2" charset="2"/>
              <a:buChar char="l"/>
            </a:pPr>
            <a:r>
              <a:rPr sz="1700" b="1" dirty="0">
                <a:ea typeface="华文中宋" panose="02010600040101010101" pitchFamily="2" charset="-122"/>
                <a:sym typeface="宋体" panose="02010600030101010101" pitchFamily="2" charset="-122"/>
              </a:rPr>
              <a:t>GRACE models with higher spatial resolution.</a:t>
            </a:r>
            <a:endParaRPr sz="1700" b="1" dirty="0">
              <a:ea typeface="华文中宋" panose="02010600040101010101" pitchFamily="2" charset="-122"/>
              <a:sym typeface="宋体" panose="02010600030101010101" pitchFamily="2" charset="-122"/>
            </a:endParaRPr>
          </a:p>
          <a:p>
            <a:pPr marL="342900" indent="-342900">
              <a:lnSpc>
                <a:spcPct val="125000"/>
              </a:lnSpc>
              <a:spcAft>
                <a:spcPts val="1000"/>
              </a:spcAft>
              <a:buClr>
                <a:srgbClr val="6600FF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zh-CN" sz="1700" b="1" dirty="0">
                <a:latin typeface="Times New Roman" panose="02020603050405020304" pitchFamily="18" charset="0"/>
                <a:ea typeface="华文中宋" panose="02010600040101010101" pitchFamily="2" charset="-122"/>
              </a:rPr>
              <a:t>Hidden spatiotemporal features. </a:t>
            </a:r>
            <a:endParaRPr lang="en-US" altLang="zh-CN" sz="1700" b="1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marL="342900" indent="-342900">
              <a:lnSpc>
                <a:spcPct val="125000"/>
              </a:lnSpc>
              <a:spcAft>
                <a:spcPts val="1000"/>
              </a:spcAft>
              <a:buClr>
                <a:srgbClr val="6600FF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zh-CN" sz="1700" b="1" dirty="0">
                <a:latin typeface="Times New Roman" panose="02020603050405020304" pitchFamily="18" charset="0"/>
                <a:ea typeface="华文中宋" panose="02010600040101010101" pitchFamily="2" charset="-122"/>
              </a:rPr>
              <a:t>Quantitative identification of drivers.</a:t>
            </a:r>
            <a:endParaRPr lang="en-US" altLang="zh-CN" sz="1700" b="1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pic>
        <p:nvPicPr>
          <p:cNvPr id="17414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8188" y="1668463"/>
            <a:ext cx="1651000" cy="1706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5" name="自选图形 5"/>
          <p:cNvSpPr/>
          <p:nvPr/>
        </p:nvSpPr>
        <p:spPr>
          <a:xfrm rot="5400000">
            <a:off x="5398" y="5214938"/>
            <a:ext cx="1501775" cy="457200"/>
          </a:xfrm>
          <a:prstGeom prst="roundRect">
            <a:avLst>
              <a:gd name="adj" fmla="val 9106"/>
            </a:avLst>
          </a:prstGeom>
          <a:solidFill>
            <a:srgbClr val="F2F2F2"/>
          </a:solidFill>
          <a:ln w="25400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buClr>
                <a:srgbClr val="6600FF"/>
              </a:buClr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Further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华文中宋" panose="0201060004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17416" name="图片 16"/>
          <p:cNvPicPr>
            <a:picLocks noChangeAspect="1"/>
          </p:cNvPicPr>
          <p:nvPr/>
        </p:nvPicPr>
        <p:blipFill>
          <a:blip r:embed="rId2"/>
          <a:srcRect t="3018" r="53340" b="57542"/>
          <a:stretch>
            <a:fillRect/>
          </a:stretch>
        </p:blipFill>
        <p:spPr>
          <a:xfrm>
            <a:off x="2857500" y="1390650"/>
            <a:ext cx="2728913" cy="2316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8" name="图片 19"/>
          <p:cNvPicPr>
            <a:picLocks noChangeAspect="1"/>
          </p:cNvPicPr>
          <p:nvPr/>
        </p:nvPicPr>
        <p:blipFill>
          <a:blip r:embed="rId3"/>
          <a:srcRect l="49004" t="4279" r="-137"/>
          <a:stretch>
            <a:fillRect/>
          </a:stretch>
        </p:blipFill>
        <p:spPr>
          <a:xfrm>
            <a:off x="5915343" y="4357688"/>
            <a:ext cx="2495550" cy="2171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9" name="文本框 37"/>
          <p:cNvSpPr txBox="1"/>
          <p:nvPr/>
        </p:nvSpPr>
        <p:spPr>
          <a:xfrm>
            <a:off x="6657975" y="3707130"/>
            <a:ext cx="1431925" cy="245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1000" b="1" i="1" dirty="0">
                <a:solidFill>
                  <a:srgbClr val="66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Tang et al., 2013, GRL</a:t>
            </a:r>
            <a:endParaRPr lang="en-US" altLang="zh-CN" sz="1000" b="1" i="1" dirty="0">
              <a:solidFill>
                <a:srgbClr val="66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420" name="文本框 23"/>
          <p:cNvSpPr txBox="1"/>
          <p:nvPr/>
        </p:nvSpPr>
        <p:spPr>
          <a:xfrm>
            <a:off x="3662363" y="3706813"/>
            <a:ext cx="1435100" cy="24511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1000" b="1" i="1" dirty="0">
                <a:solidFill>
                  <a:srgbClr val="66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Feng et al., 2013, WRR</a:t>
            </a:r>
            <a:endParaRPr lang="en-US" altLang="zh-CN" sz="1000" b="1" i="1" dirty="0">
              <a:solidFill>
                <a:srgbClr val="66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421" name="文本框 24"/>
          <p:cNvSpPr txBox="1"/>
          <p:nvPr/>
        </p:nvSpPr>
        <p:spPr>
          <a:xfrm>
            <a:off x="5841683" y="4416425"/>
            <a:ext cx="2206625" cy="24511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1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water footprint </a:t>
            </a:r>
            <a:r>
              <a:rPr lang="en-US" altLang="zh-CN" sz="1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en-US" altLang="zh-CN" sz="1000" b="1" i="1" dirty="0">
                <a:solidFill>
                  <a:srgbClr val="66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Su et al., 2020, JOH</a:t>
            </a:r>
            <a:r>
              <a:rPr lang="en-US" altLang="zh-CN" sz="1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endParaRPr lang="en-US" altLang="zh-CN" sz="10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" name="灯片编号占位符 1"/>
          <p:cNvSpPr txBox="1">
            <a:spLocks noGrp="1"/>
          </p:cNvSpPr>
          <p:nvPr>
            <p:ph type="sldNum" sz="quarter" idx="11"/>
          </p:nvPr>
        </p:nvSpPr>
        <p:spPr bwMode="auto">
          <a:xfrm>
            <a:off x="8772525" y="6529388"/>
            <a:ext cx="260350" cy="263525"/>
          </a:xfrm>
        </p:spPr>
        <p:txBody>
          <a:bodyPr vert="horz" wrap="square" lIns="91432" tIns="45716" rIns="91432" bIns="45716" numCol="1" anchor="t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368670-F3EA-4C7B-84DC-929E9E776F85}" type="slidenum">
              <a:rPr kumimoji="0" lang="en-US" altLang="zh-CN" sz="10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424" name="加号 5"/>
          <p:cNvSpPr/>
          <p:nvPr/>
        </p:nvSpPr>
        <p:spPr>
          <a:xfrm>
            <a:off x="5607050" y="2368550"/>
            <a:ext cx="360363" cy="360363"/>
          </a:xfrm>
          <a:custGeom>
            <a:avLst/>
            <a:gdLst/>
            <a:ahLst/>
            <a:cxnLst>
              <a:cxn ang="0">
                <a:pos x="48017" y="138532"/>
              </a:cxn>
              <a:cxn ang="0">
                <a:pos x="138532" y="138532"/>
              </a:cxn>
              <a:cxn ang="0">
                <a:pos x="138532" y="48017"/>
              </a:cxn>
              <a:cxn ang="0">
                <a:pos x="223738" y="48017"/>
              </a:cxn>
              <a:cxn ang="0">
                <a:pos x="223738" y="138532"/>
              </a:cxn>
              <a:cxn ang="0">
                <a:pos x="314253" y="138532"/>
              </a:cxn>
              <a:cxn ang="0">
                <a:pos x="314253" y="223738"/>
              </a:cxn>
              <a:cxn ang="0">
                <a:pos x="223738" y="223738"/>
              </a:cxn>
              <a:cxn ang="0">
                <a:pos x="223738" y="314253"/>
              </a:cxn>
              <a:cxn ang="0">
                <a:pos x="138532" y="314253"/>
              </a:cxn>
              <a:cxn ang="0">
                <a:pos x="138532" y="223738"/>
              </a:cxn>
              <a:cxn ang="0">
                <a:pos x="48017" y="223738"/>
              </a:cxn>
            </a:cxnLst>
            <a:pathLst>
              <a:path w="360045" h="360045">
                <a:moveTo>
                  <a:pt x="47723" y="137681"/>
                </a:moveTo>
                <a:lnTo>
                  <a:pt x="137681" y="137681"/>
                </a:lnTo>
                <a:lnTo>
                  <a:pt x="137681" y="47723"/>
                </a:lnTo>
                <a:lnTo>
                  <a:pt x="222363" y="47723"/>
                </a:lnTo>
                <a:lnTo>
                  <a:pt x="222363" y="137681"/>
                </a:lnTo>
                <a:lnTo>
                  <a:pt x="312321" y="137681"/>
                </a:lnTo>
                <a:lnTo>
                  <a:pt x="312321" y="222363"/>
                </a:lnTo>
                <a:lnTo>
                  <a:pt x="222363" y="222363"/>
                </a:lnTo>
                <a:lnTo>
                  <a:pt x="222363" y="312321"/>
                </a:lnTo>
                <a:lnTo>
                  <a:pt x="137681" y="312321"/>
                </a:lnTo>
                <a:lnTo>
                  <a:pt x="137681" y="222363"/>
                </a:lnTo>
                <a:lnTo>
                  <a:pt x="47723" y="222363"/>
                </a:lnTo>
                <a:lnTo>
                  <a:pt x="47723" y="137681"/>
                </a:lnTo>
                <a:close/>
              </a:path>
            </a:pathLst>
          </a:custGeom>
          <a:solidFill>
            <a:srgbClr val="F2F2F2"/>
          </a:solidFill>
          <a:ln w="28575" cap="flat" cmpd="sng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0" name="上箭头 68"/>
          <p:cNvSpPr/>
          <p:nvPr/>
        </p:nvSpPr>
        <p:spPr bwMode="auto">
          <a:xfrm rot="5400000" flipH="1">
            <a:off x="2561431" y="2364581"/>
            <a:ext cx="193675" cy="366713"/>
          </a:xfrm>
          <a:prstGeom prst="up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986780" y="1390650"/>
            <a:ext cx="2785110" cy="2339340"/>
            <a:chOff x="9428" y="2190"/>
            <a:chExt cx="4386" cy="3684"/>
          </a:xfrm>
        </p:grpSpPr>
        <p:pic>
          <p:nvPicPr>
            <p:cNvPr id="17417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28" y="2190"/>
              <a:ext cx="4387" cy="368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" name="矩形 2"/>
            <p:cNvSpPr/>
            <p:nvPr/>
          </p:nvSpPr>
          <p:spPr>
            <a:xfrm>
              <a:off x="12643" y="2339"/>
              <a:ext cx="358" cy="28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15375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309563" y="71438"/>
            <a:ext cx="7708900" cy="827087"/>
          </a:xfrm>
        </p:spPr>
        <p:txBody>
          <a:bodyPr vert="horz" wrap="square" lIns="91432" tIns="45716" rIns="91432" bIns="45716" anchor="ctr" anchorCtr="0"/>
          <a:p>
            <a:r>
              <a:rPr lang="en-US" altLang="zh-CN" sz="3600" dirty="0">
                <a:solidFill>
                  <a:srgbClr val="000066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Introduction</a:t>
            </a:r>
            <a:r>
              <a:rPr lang="en-US" sz="2600" dirty="0">
                <a:solidFill>
                  <a:srgbClr val="000066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宋体" panose="02010600030101010101" pitchFamily="2" charset="-122"/>
              </a:rPr>
              <a:t>: </a:t>
            </a:r>
            <a:r>
              <a:rPr lang="en-US" altLang="zh-CN" sz="2600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Motivation</a:t>
            </a:r>
            <a:endParaRPr lang="en-US" altLang="zh-CN" sz="2600" dirty="0">
              <a:solidFill>
                <a:schemeClr val="tx1"/>
              </a:solidFill>
              <a:latin typeface="Times New Roman" panose="02020603050405020304" pitchFamily="18" charset="0"/>
              <a:ea typeface="华文中宋" panose="0201060004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圆角矩形 93"/>
          <p:cNvSpPr/>
          <p:nvPr/>
        </p:nvSpPr>
        <p:spPr>
          <a:xfrm>
            <a:off x="173990" y="1338580"/>
            <a:ext cx="5191760" cy="2968625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25400" cap="flat" cmpd="sng">
            <a:solidFill>
              <a:srgbClr val="BFBFBF"/>
            </a:solidFill>
            <a:prstDash val="dashDot"/>
            <a:round/>
            <a:headEnd type="none" w="med" len="med"/>
            <a:tailEnd type="none" w="med" len="med"/>
          </a:ln>
        </p:spPr>
        <p:txBody>
          <a:bodyPr anchor="ctr" anchorCtr="0"/>
          <a:p>
            <a:endParaRPr lang="zh-CN" altLang="en-US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9459" name="文本框 3"/>
          <p:cNvSpPr txBox="1"/>
          <p:nvPr/>
        </p:nvSpPr>
        <p:spPr>
          <a:xfrm>
            <a:off x="253365" y="1505585"/>
            <a:ext cx="5164455" cy="268668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288925" indent="-288925" algn="l">
              <a:lnSpc>
                <a:spcPct val="120000"/>
              </a:lnSpc>
              <a:spcAft>
                <a:spcPts val="1200"/>
              </a:spcAft>
              <a:buClr>
                <a:srgbClr val="6600FF"/>
              </a:buClr>
              <a:buSzPct val="80000"/>
              <a:buFont typeface="Wingdings" panose="05000000000000000000" pitchFamily="2" charset="2"/>
              <a:buChar char="p"/>
            </a:pPr>
            <a:r>
              <a:rPr lang="en-US" altLang="zh-CN" sz="1550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Estimate</a:t>
            </a:r>
            <a:r>
              <a:rPr lang="zh-CN" altLang="zh-CN" sz="1550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1550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t</a:t>
            </a:r>
            <a:r>
              <a:rPr lang="zh-CN" altLang="zh-CN" sz="1550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errestrial </a:t>
            </a:r>
            <a:r>
              <a:rPr lang="en-US" altLang="zh-CN" sz="1550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w</a:t>
            </a:r>
            <a:r>
              <a:rPr lang="zh-CN" altLang="zh-CN" sz="1550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ater </a:t>
            </a:r>
            <a:r>
              <a:rPr lang="en-US" altLang="zh-CN" sz="1550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s</a:t>
            </a:r>
            <a:r>
              <a:rPr lang="zh-CN" altLang="zh-CN" sz="1550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torage </a:t>
            </a:r>
            <a:r>
              <a:rPr lang="en-US" altLang="zh-CN" sz="1550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a</a:t>
            </a:r>
            <a:r>
              <a:rPr lang="zh-CN" altLang="zh-CN" sz="1550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nomaly </a:t>
            </a:r>
            <a:r>
              <a:rPr lang="en-US" altLang="zh-CN" sz="1550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(TWSA)</a:t>
            </a:r>
            <a:r>
              <a:rPr lang="zh-CN" altLang="zh-CN" sz="1550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1550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and</a:t>
            </a:r>
            <a:r>
              <a:rPr lang="zh-CN" altLang="zh-CN" sz="1550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1550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g</a:t>
            </a:r>
            <a:r>
              <a:rPr lang="zh-CN" altLang="zh-CN" sz="1550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roundwater </a:t>
            </a:r>
            <a:r>
              <a:rPr lang="en-US" altLang="zh-CN" sz="1550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s</a:t>
            </a:r>
            <a:r>
              <a:rPr lang="zh-CN" altLang="zh-CN" sz="1550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torage </a:t>
            </a:r>
            <a:r>
              <a:rPr lang="en-US" altLang="zh-CN" sz="1550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a</a:t>
            </a:r>
            <a:r>
              <a:rPr lang="zh-CN" altLang="zh-CN" sz="1550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nomaly </a:t>
            </a:r>
            <a:r>
              <a:rPr lang="en-US" altLang="zh-CN" sz="1550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(GWSA) with high resolution model </a:t>
            </a:r>
            <a:r>
              <a:rPr lang="zh-CN" altLang="zh-CN" sz="1550" b="1" dirty="0">
                <a:ea typeface="华文中宋" panose="02010600040101010101" pitchFamily="2" charset="-122"/>
                <a:sym typeface="宋体" panose="02010600030101010101" pitchFamily="2" charset="-122"/>
              </a:rPr>
              <a:t>Tongji-RegGRACE2019</a:t>
            </a:r>
            <a:r>
              <a:rPr lang="en-US" altLang="zh-CN" sz="1550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.</a:t>
            </a:r>
            <a:endParaRPr lang="zh-CN" altLang="zh-CN" sz="1550" b="1" dirty="0">
              <a:solidFill>
                <a:schemeClr val="tx1"/>
              </a:solidFill>
              <a:latin typeface="Times New Roman" panose="02020603050405020304" pitchFamily="18" charset="0"/>
              <a:ea typeface="华文中宋" panose="02010600040101010101" pitchFamily="2" charset="-122"/>
              <a:sym typeface="宋体" panose="02010600030101010101" pitchFamily="2" charset="-122"/>
            </a:endParaRPr>
          </a:p>
          <a:p>
            <a:pPr marL="288925" indent="-288925" algn="l">
              <a:lnSpc>
                <a:spcPct val="120000"/>
              </a:lnSpc>
              <a:spcAft>
                <a:spcPts val="1200"/>
              </a:spcAft>
              <a:buClr>
                <a:srgbClr val="6600FF"/>
              </a:buClr>
              <a:buSzPct val="80000"/>
              <a:buFont typeface="Wingdings" panose="05000000000000000000" pitchFamily="2" charset="2"/>
              <a:buChar char="p"/>
            </a:pPr>
            <a:r>
              <a:rPr lang="en-US" altLang="zh-CN" sz="1550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I</a:t>
            </a:r>
            <a:r>
              <a:rPr lang="zh-CN" altLang="zh-CN" sz="1550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mplement spatiotemporal decomposition for GWSA with </a:t>
            </a:r>
            <a:r>
              <a:rPr lang="en-US" sz="1550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ICA</a:t>
            </a:r>
            <a:r>
              <a:rPr lang="zh-CN" altLang="zh-CN" sz="1550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, </a:t>
            </a:r>
            <a:r>
              <a:rPr lang="en-US" altLang="zh-CN" sz="1550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explore</a:t>
            </a:r>
            <a:r>
              <a:rPr lang="zh-CN" altLang="zh-CN" sz="1550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 the periodic characteristics of source signal</a:t>
            </a:r>
            <a:r>
              <a:rPr lang="en-US" altLang="zh-CN" sz="1550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s.</a:t>
            </a:r>
            <a:endParaRPr lang="zh-CN" altLang="zh-CN" sz="1550" b="1" dirty="0">
              <a:solidFill>
                <a:schemeClr val="tx1"/>
              </a:solidFill>
              <a:latin typeface="Times New Roman" panose="02020603050405020304" pitchFamily="18" charset="0"/>
              <a:ea typeface="华文中宋" panose="02010600040101010101" pitchFamily="2" charset="-122"/>
              <a:sym typeface="宋体" panose="02010600030101010101" pitchFamily="2" charset="-122"/>
            </a:endParaRPr>
          </a:p>
          <a:p>
            <a:pPr marL="288925" indent="-288925" algn="l">
              <a:lnSpc>
                <a:spcPct val="120000"/>
              </a:lnSpc>
              <a:spcAft>
                <a:spcPts val="1200"/>
              </a:spcAft>
              <a:buClr>
                <a:srgbClr val="6600FF"/>
              </a:buClr>
              <a:buSzPct val="80000"/>
              <a:buFont typeface="Wingdings" panose="05000000000000000000" pitchFamily="2" charset="2"/>
              <a:buChar char="p"/>
            </a:pPr>
            <a:r>
              <a:rPr lang="en-US" sz="1550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Identify</a:t>
            </a:r>
            <a:r>
              <a:rPr lang="zh-CN" altLang="en-US" sz="1550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 the driving factor and driving mechanism for GWSA source signal</a:t>
            </a:r>
            <a:r>
              <a:rPr lang="en-US" altLang="zh-CN" sz="1550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s.</a:t>
            </a:r>
            <a:endParaRPr lang="en-US" altLang="zh-CN" sz="1550" b="1" dirty="0">
              <a:solidFill>
                <a:schemeClr val="tx1"/>
              </a:solidFill>
              <a:latin typeface="Times New Roman" panose="02020603050405020304" pitchFamily="18" charset="0"/>
              <a:ea typeface="华文中宋" panose="0201060004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60" name="标题 1"/>
          <p:cNvSpPr>
            <a:spLocks noGrp="1"/>
          </p:cNvSpPr>
          <p:nvPr>
            <p:ph type="title"/>
          </p:nvPr>
        </p:nvSpPr>
        <p:spPr>
          <a:xfrm>
            <a:off x="309563" y="71438"/>
            <a:ext cx="7708900" cy="827087"/>
          </a:xfrm>
        </p:spPr>
        <p:txBody>
          <a:bodyPr vert="horz" wrap="square" lIns="91432" tIns="45716" rIns="91432" bIns="45716" anchor="ctr" anchorCtr="0"/>
          <a:p>
            <a:r>
              <a:rPr lang="en-US" altLang="zh-CN" sz="3600" dirty="0">
                <a:solidFill>
                  <a:srgbClr val="000066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Introduction</a:t>
            </a:r>
            <a:r>
              <a:rPr lang="en-US" sz="2600" dirty="0">
                <a:solidFill>
                  <a:srgbClr val="000066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宋体" panose="02010600030101010101" pitchFamily="2" charset="-122"/>
              </a:rPr>
              <a:t>:</a:t>
            </a:r>
            <a:r>
              <a:rPr lang="en-US" sz="3000" dirty="0">
                <a:solidFill>
                  <a:srgbClr val="000066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600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Research object</a:t>
            </a:r>
            <a:r>
              <a:rPr lang="en-US" altLang="zh-CN" sz="3000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 </a:t>
            </a:r>
            <a:endParaRPr lang="en-US" altLang="zh-CN" sz="3000" dirty="0">
              <a:solidFill>
                <a:schemeClr val="tx1"/>
              </a:solidFill>
              <a:latin typeface="Times New Roman" panose="02020603050405020304" pitchFamily="18" charset="0"/>
              <a:ea typeface="华文中宋" panose="0201060004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" name="灯片编号占位符 2"/>
          <p:cNvSpPr txBox="1">
            <a:spLocks noGrp="1"/>
          </p:cNvSpPr>
          <p:nvPr>
            <p:ph type="sldNum" sz="quarter" idx="11"/>
          </p:nvPr>
        </p:nvSpPr>
        <p:spPr bwMode="auto">
          <a:xfrm flipH="1">
            <a:off x="8756650" y="6494463"/>
            <a:ext cx="269875" cy="280988"/>
          </a:xfrm>
        </p:spPr>
        <p:txBody>
          <a:bodyPr vert="horz" wrap="square" lIns="91432" tIns="45716" rIns="91432" bIns="45716" numCol="1" anchor="t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3491C4C-FAC0-4753-975B-4A78BC3A9052}" type="slidenum">
              <a:rPr kumimoji="0" lang="en-US" altLang="zh-CN" sz="10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5" name="Picture 2" descr="https://www.twdb.texas.gov/groundwater/images/groundwater_logo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" y="4866005"/>
            <a:ext cx="9145270" cy="203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48" descr="无标题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t="14050" b="19672"/>
          <a:stretch>
            <a:fillRect/>
          </a:stretch>
        </p:blipFill>
        <p:spPr>
          <a:xfrm>
            <a:off x="5792788" y="1331913"/>
            <a:ext cx="3233737" cy="3032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" name="上箭头 68"/>
          <p:cNvSpPr/>
          <p:nvPr>
            <p:custDataLst>
              <p:tags r:id="rId5"/>
            </p:custDataLst>
          </p:nvPr>
        </p:nvSpPr>
        <p:spPr bwMode="auto">
          <a:xfrm rot="16200000">
            <a:off x="5440680" y="2776220"/>
            <a:ext cx="284480" cy="293370"/>
          </a:xfrm>
          <a:prstGeom prst="up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标题 1"/>
          <p:cNvSpPr>
            <a:spLocks noGrp="1"/>
          </p:cNvSpPr>
          <p:nvPr/>
        </p:nvSpPr>
        <p:spPr>
          <a:xfrm>
            <a:off x="309563" y="71438"/>
            <a:ext cx="7708900" cy="827087"/>
          </a:xfrm>
          <a:prstGeom prst="rect">
            <a:avLst/>
          </a:prstGeom>
          <a:noFill/>
          <a:ln w="9525">
            <a:noFill/>
          </a:ln>
        </p:spPr>
        <p:txBody>
          <a:bodyPr lIns="91432" tIns="45716" rIns="91432" bIns="45716" anchor="ctr" anchorCtr="0"/>
          <a:p>
            <a:pPr eaLnBrk="0" hangingPunct="0"/>
            <a:r>
              <a:rPr lang="en-US" altLang="zh-CN" sz="3600" b="1" dirty="0">
                <a:solidFill>
                  <a:srgbClr val="000066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Data sets </a:t>
            </a:r>
            <a:r>
              <a:rPr lang="en-US" altLang="zh-CN" sz="2600" b="1" dirty="0">
                <a:solidFill>
                  <a:srgbClr val="000066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(2004-2015)</a:t>
            </a:r>
            <a:r>
              <a:rPr lang="en-US" altLang="zh-CN" sz="3000" b="1" dirty="0">
                <a:solidFill>
                  <a:srgbClr val="006600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 </a:t>
            </a:r>
            <a:endParaRPr lang="en-US" altLang="zh-CN" sz="3000" b="1" dirty="0">
              <a:solidFill>
                <a:srgbClr val="006600"/>
              </a:solidFill>
              <a:latin typeface="Times New Roman" panose="02020603050405020304" pitchFamily="18" charset="0"/>
              <a:ea typeface="华文中宋" panose="02010600040101010101" pitchFamily="2" charset="-122"/>
              <a:sym typeface="宋体" panose="02010600030101010101" pitchFamily="2" charset="-122"/>
            </a:endParaRPr>
          </a:p>
        </p:txBody>
      </p:sp>
      <p:graphicFrame>
        <p:nvGraphicFramePr>
          <p:cNvPr id="7" name="表格 6"/>
          <p:cNvGraphicFramePr/>
          <p:nvPr>
            <p:custDataLst>
              <p:tags r:id="rId1"/>
            </p:custDataLst>
          </p:nvPr>
        </p:nvGraphicFramePr>
        <p:xfrm>
          <a:off x="169863" y="1152525"/>
          <a:ext cx="8842375" cy="5576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2065"/>
                <a:gridCol w="2079625"/>
                <a:gridCol w="1179830"/>
                <a:gridCol w="1120140"/>
                <a:gridCol w="1910715"/>
              </a:tblGrid>
              <a:tr h="579162">
                <a:tc>
                  <a:txBody>
                    <a:bodyPr/>
                    <a:lstStyle/>
                    <a:p>
                      <a:pPr algn="ctr" fontAlgn="auto">
                        <a:buNone/>
                      </a:pPr>
                      <a:r>
                        <a:rPr lang="en-US" altLang="zh-CN" sz="1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Variable</a:t>
                      </a:r>
                      <a:endParaRPr lang="en-US" altLang="zh-CN" sz="16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 fontAlgn="auto">
                        <a:buNone/>
                      </a:pPr>
                      <a:r>
                        <a:rPr lang="en-US" altLang="zh-CN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Source</a:t>
                      </a:r>
                      <a:endParaRPr lang="en-US" altLang="zh-CN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 fontAlgn="auto">
                        <a:buNone/>
                      </a:pPr>
                      <a:r>
                        <a:rPr lang="en-US" altLang="zh-CN" sz="1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Temporal resolution</a:t>
                      </a:r>
                      <a:endParaRPr lang="en-US" altLang="zh-CN" sz="16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 fontAlgn="auto">
                        <a:buNone/>
                      </a:pPr>
                      <a:r>
                        <a:rPr lang="en-US" altLang="zh-CN" sz="1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Spatial </a:t>
                      </a:r>
                      <a:r>
                        <a:rPr lang="en-US" altLang="zh-CN" sz="1600" b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resolution</a:t>
                      </a:r>
                      <a:endParaRPr lang="en-US" altLang="zh-CN" sz="16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 fontAlgn="auto">
                        <a:buNone/>
                      </a:pPr>
                      <a:r>
                        <a:rPr lang="en-US" altLang="zh-CN" sz="1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zh-CN" altLang="en-US" sz="1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nnotation</a:t>
                      </a:r>
                      <a:endParaRPr lang="zh-CN" altLang="en-US" sz="16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anchor="ctr"/>
                </a:tc>
              </a:tr>
              <a:tr h="518195">
                <a:tc>
                  <a:txBody>
                    <a:bodyPr/>
                    <a:lstStyle/>
                    <a:p>
                      <a:pPr algn="ctr" fontAlgn="auto">
                        <a:buNone/>
                      </a:pP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T</a:t>
                      </a:r>
                      <a:r>
                        <a:rPr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errestrial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w</a:t>
                      </a:r>
                      <a:r>
                        <a:rPr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ater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s</a:t>
                      </a:r>
                      <a:r>
                        <a:rPr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torage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(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T</a:t>
                      </a:r>
                      <a:r>
                        <a:rPr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WS)</a:t>
                      </a:r>
                      <a:endParaRPr lang="zh-CN" altLang="en-US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T="45715" marB="4571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buNone/>
                      </a:pPr>
                      <a:r>
                        <a:rPr lang="en-US" altLang="zh-CN" sz="1400" b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GRACE </a:t>
                      </a:r>
                      <a:endParaRPr lang="en-US" altLang="zh-CN" sz="1400" b="1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algn="ctr" fontAlgn="auto">
                        <a:buNone/>
                      </a:pPr>
                      <a:r>
                        <a:rPr lang="en-US" altLang="zh-CN" sz="1400" b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(Tongji-RegGrace2019)</a:t>
                      </a:r>
                      <a:endParaRPr lang="en-US" altLang="zh-CN" sz="1400" b="1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 fontAlgn="auto">
                        <a:buNone/>
                      </a:pPr>
                      <a:r>
                        <a:rPr lang="en-US" altLang="zh-CN"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monthly</a:t>
                      </a:r>
                      <a:endParaRPr lang="en-US" altLang="zh-CN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 fontAlgn="auto">
                        <a:buNone/>
                      </a:pPr>
                      <a:r>
                        <a:rPr lang="zh-CN" altLang="en-US"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0.5º×0.5º</a:t>
                      </a:r>
                      <a:endParaRPr lang="zh-CN" altLang="en-US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 fontAlgn="auto">
                        <a:buNone/>
                      </a:pPr>
                      <a:r>
                        <a:rPr lang="zh-CN" altLang="en-US" sz="1000" b="1" i="1">
                          <a:solidFill>
                            <a:srgbClr val="6600FF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Chen et al.</a:t>
                      </a:r>
                      <a:r>
                        <a:rPr lang="en-US" altLang="zh-CN" sz="1000" b="1" i="1">
                          <a:solidFill>
                            <a:srgbClr val="6600FF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altLang="en-US" sz="1000" b="1" i="1">
                          <a:solidFill>
                            <a:srgbClr val="6600FF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 2021</a:t>
                      </a:r>
                      <a:r>
                        <a:rPr lang="en-US" altLang="zh-CN" sz="1000" b="1" i="1">
                          <a:solidFill>
                            <a:srgbClr val="6600FF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, JGR</a:t>
                      </a:r>
                      <a:endParaRPr lang="en-US" altLang="zh-CN" sz="1000" b="1" i="1">
                        <a:solidFill>
                          <a:srgbClr val="6600FF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15" marB="45715" anchor="ctr"/>
                </a:tc>
              </a:tr>
              <a:tr h="518195">
                <a:tc>
                  <a:txBody>
                    <a:bodyPr/>
                    <a:lstStyle/>
                    <a:p>
                      <a:pPr algn="ctr" fontAlgn="auto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Soil moisture (SM), snow water equivalent (SWE)</a:t>
                      </a:r>
                      <a:endParaRPr lang="en-US" altLang="zh-CN" sz="1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T="45715" marB="4571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buNone/>
                      </a:pPr>
                      <a:r>
                        <a:rPr lang="en-US" altLang="zh-CN" sz="1400" b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GLDAS</a:t>
                      </a:r>
                      <a:endParaRPr lang="en-US" altLang="zh-CN" sz="1400" b="1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 fontAlgn="auto">
                        <a:buNone/>
                      </a:pPr>
                      <a:r>
                        <a:rPr lang="en-US" altLang="zh-CN"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monthly</a:t>
                      </a:r>
                      <a:endParaRPr lang="en-US" altLang="zh-CN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auto">
                        <a:buNone/>
                      </a:pPr>
                      <a:endParaRPr lang="zh-CN" altLang="en-US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 fontAlgn="auto">
                        <a:buNone/>
                      </a:pPr>
                      <a:r>
                        <a:rPr lang="zh-CN" altLang="en-US"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0.25º×0.25º</a:t>
                      </a:r>
                      <a:endParaRPr lang="zh-CN" altLang="en-US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 fontAlgn="auto">
                        <a:buClrTx/>
                        <a:buSzTx/>
                        <a:buFontTx/>
                        <a:buNone/>
                      </a:pPr>
                      <a:r>
                        <a:rPr lang="zh-CN" altLang="en-US" sz="1000" b="1" i="1">
                          <a:solidFill>
                            <a:srgbClr val="6600FF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Rodell, 2004, AMS</a:t>
                      </a:r>
                      <a:endParaRPr lang="zh-CN" altLang="en-US" sz="1000" b="1" i="1">
                        <a:solidFill>
                          <a:srgbClr val="6600FF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15" marB="45715" anchor="ctr"/>
                </a:tc>
              </a:tr>
              <a:tr h="731578">
                <a:tc>
                  <a:txBody>
                    <a:bodyPr/>
                    <a:lstStyle/>
                    <a:p>
                      <a:pPr algn="ctr" fontAlgn="auto">
                        <a:buNone/>
                      </a:pP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Surface water (SW),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g</a:t>
                      </a:r>
                      <a:r>
                        <a:rPr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roundwater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s</a:t>
                      </a:r>
                      <a:r>
                        <a:rPr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torage (GWS)</a:t>
                      </a:r>
                      <a:endParaRPr lang="zh-CN" altLang="en-US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T="45715" marB="4571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buNone/>
                      </a:pPr>
                      <a:r>
                        <a:rPr lang="en-US" altLang="zh-CN" sz="1400" b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WGHM</a:t>
                      </a:r>
                      <a:endParaRPr lang="en-US" altLang="zh-CN" sz="1400" b="1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 fontAlgn="auto">
                        <a:buNone/>
                      </a:pPr>
                      <a:r>
                        <a:rPr lang="en-US" altLang="zh-CN"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monthly</a:t>
                      </a:r>
                      <a:endParaRPr lang="en-US" altLang="zh-CN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 fontAlgn="auto">
                        <a:buNone/>
                      </a:pPr>
                      <a:r>
                        <a:rPr lang="zh-CN" altLang="en-US"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0.5º×0.5º</a:t>
                      </a:r>
                      <a:endParaRPr lang="zh-CN" altLang="en-US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 fontAlgn="auto">
                        <a:buClrTx/>
                        <a:buSzTx/>
                        <a:buFontTx/>
                        <a:buNone/>
                      </a:pPr>
                      <a:r>
                        <a:rPr lang="zh-CN" altLang="en-US" sz="1000" b="1" i="1">
                          <a:solidFill>
                            <a:srgbClr val="6600FF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Döll et al., 2003, JOH</a:t>
                      </a:r>
                      <a:endParaRPr lang="zh-CN" altLang="en-US" sz="1000" b="1" i="1">
                        <a:solidFill>
                          <a:srgbClr val="6600FF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15" marB="45715" anchor="ctr"/>
                </a:tc>
              </a:tr>
              <a:tr h="425398">
                <a:tc>
                  <a:txBody>
                    <a:bodyPr/>
                    <a:lstStyle/>
                    <a:p>
                      <a:pPr algn="ctr" fontAlgn="auto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E</a:t>
                      </a:r>
                      <a:r>
                        <a:rPr sz="1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vaporation</a:t>
                      </a:r>
                      <a:endParaRPr lang="zh-CN" altLang="en-US" sz="1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T="45715" marB="4571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buNone/>
                      </a:pPr>
                      <a:r>
                        <a:rPr lang="en-US" altLang="zh-CN" sz="1400" b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GLEAM</a:t>
                      </a:r>
                      <a:endParaRPr lang="en-US" altLang="zh-CN" sz="1400" b="1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 fontAlgn="auto">
                        <a:buNone/>
                      </a:pPr>
                      <a:r>
                        <a:rPr lang="en-US" altLang="zh-CN"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daily </a:t>
                      </a:r>
                      <a:endParaRPr lang="en-US" altLang="zh-CN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 fontAlgn="auto">
                        <a:buNone/>
                      </a:pPr>
                      <a:r>
                        <a:rPr lang="zh-CN" altLang="en-US"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0.25º×0.25º</a:t>
                      </a:r>
                      <a:endParaRPr lang="zh-CN" altLang="en-US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 fontAlgn="auto">
                        <a:buClrTx/>
                        <a:buSzTx/>
                        <a:buFontTx/>
                        <a:buNone/>
                      </a:pPr>
                      <a:r>
                        <a:rPr lang="zh-CN" altLang="en-US" sz="1000" b="1" i="1">
                          <a:solidFill>
                            <a:srgbClr val="6600FF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Martens et al., 2017, GMD</a:t>
                      </a:r>
                      <a:endParaRPr lang="zh-CN" altLang="en-US" sz="1000" b="1" i="1">
                        <a:solidFill>
                          <a:srgbClr val="6600FF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15" marB="45715" anchor="ctr"/>
                </a:tc>
              </a:tr>
              <a:tr h="518195">
                <a:tc>
                  <a:txBody>
                    <a:bodyPr/>
                    <a:lstStyle/>
                    <a:p>
                      <a:pPr algn="ctr" fontAlgn="auto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Precipitation</a:t>
                      </a:r>
                      <a:endParaRPr lang="en-US" altLang="zh-CN" sz="1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T="45715" marB="4571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buNone/>
                      </a:pPr>
                      <a:r>
                        <a:rPr lang="en-US" altLang="zh-CN" sz="1400" b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TCH Weighted product</a:t>
                      </a:r>
                      <a:endParaRPr lang="en-US" altLang="zh-CN" sz="1400" b="1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 fontAlgn="auto">
                        <a:buNone/>
                      </a:pPr>
                      <a:r>
                        <a:rPr lang="en-US" altLang="zh-CN"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monthly</a:t>
                      </a:r>
                      <a:endParaRPr lang="en-US" altLang="zh-CN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 fontAlgn="auto">
                        <a:buNone/>
                      </a:pPr>
                      <a:r>
                        <a:rPr lang="zh-CN" altLang="en-US"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0.5º×0.5º</a:t>
                      </a:r>
                      <a:endParaRPr lang="zh-CN" altLang="en-US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 fontAlgn="auto">
                        <a:buClrTx/>
                        <a:buSzTx/>
                        <a:buFontTx/>
                        <a:buNone/>
                      </a:pPr>
                      <a:r>
                        <a:rPr lang="zh-CN" altLang="en-US" sz="1000" b="1" i="1">
                          <a:solidFill>
                            <a:srgbClr val="6600FF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Xu et al.,  2020, WRR</a:t>
                      </a:r>
                      <a:endParaRPr lang="zh-CN" altLang="en-US" sz="1000" b="1" i="1">
                        <a:solidFill>
                          <a:srgbClr val="6600FF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T="45715" marB="45715" anchor="ctr"/>
                </a:tc>
              </a:tr>
              <a:tr h="518195">
                <a:tc>
                  <a:txBody>
                    <a:bodyPr/>
                    <a:lstStyle/>
                    <a:p>
                      <a:pPr algn="ctr" fontAlgn="auto">
                        <a:buNone/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G</a:t>
                      </a:r>
                      <a:r>
                        <a:rPr sz="1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roundwater </a:t>
                      </a: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level</a:t>
                      </a:r>
                      <a:endParaRPr lang="en-US" sz="1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T="45715" marB="4571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buNone/>
                      </a:pPr>
                      <a:r>
                        <a:rPr lang="en-US" altLang="zh-CN" sz="1400" b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Observation wells </a:t>
                      </a:r>
                      <a:endParaRPr lang="en-US" altLang="zh-CN" sz="1400" b="1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algn="ctr" fontAlgn="auto">
                        <a:buNone/>
                      </a:pPr>
                      <a:r>
                        <a:rPr lang="en-US" altLang="zh-CN" sz="1400" b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(2005-2014)</a:t>
                      </a:r>
                      <a:endParaRPr lang="en-US" altLang="zh-CN" sz="1400" b="1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 fontAlgn="auto">
                        <a:buNone/>
                      </a:pPr>
                      <a:r>
                        <a:rPr lang="en-US" altLang="zh-CN"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monthly</a:t>
                      </a:r>
                      <a:endParaRPr lang="en-US" altLang="zh-CN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 fontAlgn="auto">
                        <a:buNone/>
                      </a:pPr>
                      <a:r>
                        <a:rPr lang="en-US" altLang="zh-CN"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altLang="zh-CN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 fontAlgn="auto">
                        <a:buNone/>
                      </a:pPr>
                      <a:endParaRPr lang="zh-CN" altLang="en-US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anchor="ctr"/>
                </a:tc>
              </a:tr>
              <a:tr h="731578">
                <a:tc>
                  <a:txBody>
                    <a:bodyPr/>
                    <a:lstStyle/>
                    <a:p>
                      <a:pPr algn="ctr" fontAlgn="auto">
                        <a:buNone/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W</a:t>
                      </a:r>
                      <a:r>
                        <a:rPr sz="1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ater consumption </a:t>
                      </a: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of </a:t>
                      </a:r>
                      <a:r>
                        <a:rPr sz="1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agricultural irrigation, industrial </a:t>
                      </a: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development</a:t>
                      </a:r>
                      <a:endParaRPr lang="en-US" altLang="en-US" sz="1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T="45715" marB="4571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buNone/>
                      </a:pPr>
                      <a:r>
                        <a:rPr lang="en-US" altLang="zh-CN" sz="1400" b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Yearbooks, bulletins</a:t>
                      </a:r>
                      <a:endParaRPr lang="en-US" altLang="zh-CN" sz="1400" b="1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 fontAlgn="auto">
                        <a:buNone/>
                      </a:pPr>
                      <a:r>
                        <a:rPr lang="en-US" altLang="zh-CN"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yearly</a:t>
                      </a:r>
                      <a:endParaRPr lang="en-US" altLang="zh-CN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 fontAlgn="auto">
                        <a:buNone/>
                      </a:pPr>
                      <a:r>
                        <a:rPr lang="en-US" altLang="zh-CN"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altLang="zh-CN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 fontAlgn="auto">
                        <a:buNone/>
                      </a:pPr>
                      <a:r>
                        <a:rPr lang="en-US" altLang="zh-CN"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altLang="zh-CN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anchor="ctr"/>
                </a:tc>
              </a:tr>
              <a:tr h="518195">
                <a:tc>
                  <a:txBody>
                    <a:bodyPr/>
                    <a:lstStyle/>
                    <a:p>
                      <a:pPr algn="ctr" fontAlgn="auto">
                        <a:buNone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C</a:t>
                      </a:r>
                      <a:r>
                        <a:rPr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oal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mining</a:t>
                      </a:r>
                      <a:endParaRPr lang="en-US" alt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T="45715" marB="4571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buNone/>
                      </a:pPr>
                      <a:r>
                        <a:rPr lang="en-US" altLang="zh-CN" sz="1400" b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Yearbooks, bulletins</a:t>
                      </a:r>
                      <a:endParaRPr lang="en-US" altLang="zh-CN" sz="1400" b="1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 fontAlgn="auto">
                        <a:buNone/>
                      </a:pPr>
                      <a:r>
                        <a:rPr lang="en-US" altLang="zh-CN"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monthly and</a:t>
                      </a:r>
                      <a:endParaRPr lang="zh-CN" altLang="en-US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auto">
                        <a:buNone/>
                      </a:pPr>
                      <a:r>
                        <a:rPr lang="en-US" altLang="zh-CN"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yearly</a:t>
                      </a:r>
                      <a:endParaRPr lang="en-US" altLang="zh-CN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 fontAlgn="auto">
                        <a:buNone/>
                      </a:pPr>
                      <a:r>
                        <a:rPr lang="en-US" altLang="zh-CN"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altLang="zh-CN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 fontAlgn="auto">
                        <a:buNone/>
                      </a:pPr>
                      <a:endParaRPr lang="en-US" altLang="zh-CN" sz="1000" b="1">
                        <a:solidFill>
                          <a:srgbClr val="6600FF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T="45715" marB="45715" anchor="b" anchorCtr="1"/>
                </a:tc>
              </a:tr>
              <a:tr h="518195">
                <a:tc>
                  <a:txBody>
                    <a:bodyPr/>
                    <a:lstStyle/>
                    <a:p>
                      <a:pPr algn="ctr" fontAlgn="auto">
                        <a:buNone/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N</a:t>
                      </a:r>
                      <a:r>
                        <a:rPr sz="1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ormalized </a:t>
                      </a: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d</a:t>
                      </a:r>
                      <a:r>
                        <a:rPr sz="1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ifference </a:t>
                      </a: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v</a:t>
                      </a:r>
                      <a:r>
                        <a:rPr sz="1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egetation </a:t>
                      </a: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i</a:t>
                      </a:r>
                      <a:r>
                        <a:rPr sz="1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ndex (NDVI)</a:t>
                      </a:r>
                      <a:endParaRPr lang="zh-CN" altLang="en-US" sz="1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T="45715" marB="4571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buNone/>
                      </a:pPr>
                      <a:r>
                        <a:rPr lang="en-US" altLang="zh-CN" sz="1400" b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SPOT satellite</a:t>
                      </a:r>
                      <a:endParaRPr lang="en-US" altLang="zh-CN" sz="1400" b="1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 fontAlgn="auto">
                        <a:buNone/>
                      </a:pPr>
                      <a:r>
                        <a:rPr lang="en-US" altLang="zh-CN"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monthly</a:t>
                      </a:r>
                      <a:endParaRPr lang="en-US" altLang="zh-CN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 fontAlgn="auto">
                        <a:buNone/>
                      </a:pPr>
                      <a:r>
                        <a:rPr lang="en-US" altLang="zh-CN"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km</a:t>
                      </a:r>
                      <a:endParaRPr lang="en-US" altLang="zh-CN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 fontAlgn="auto">
                        <a:buNone/>
                      </a:pPr>
                      <a:endParaRPr lang="zh-CN" alt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anchor="ctr"/>
                </a:tc>
              </a:tr>
            </a:tbl>
          </a:graphicData>
        </a:graphic>
      </p:graphicFrame>
      <p:graphicFrame>
        <p:nvGraphicFramePr>
          <p:cNvPr id="21574" name="Object 261"/>
          <p:cNvGraphicFramePr>
            <a:graphicFrameLocks noChangeAspect="1"/>
          </p:cNvGraphicFramePr>
          <p:nvPr/>
        </p:nvGraphicFramePr>
        <p:xfrm>
          <a:off x="7326313" y="4589463"/>
          <a:ext cx="1479550" cy="25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2" imgW="977900" imgH="190500" progId="Equation.KSEE3">
                  <p:embed/>
                </p:oleObj>
              </mc:Choice>
              <mc:Fallback>
                <p:oleObj name="" r:id="rId2" imgW="977900" imgH="190500" progId="Equation.KSEE3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326313" y="4589463"/>
                        <a:ext cx="1479550" cy="2587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75" name="对象 -2147482621"/>
          <p:cNvGraphicFramePr>
            <a:graphicFrameLocks noChangeAspect="1"/>
          </p:cNvGraphicFramePr>
          <p:nvPr/>
        </p:nvGraphicFramePr>
        <p:xfrm>
          <a:off x="7421563" y="5814060"/>
          <a:ext cx="1290637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4" imgW="862965" imgH="190500" progId="Equation.KSEE3">
                  <p:embed/>
                </p:oleObj>
              </mc:Choice>
              <mc:Fallback>
                <p:oleObj name="" r:id="rId4" imgW="862965" imgH="190500" progId="Equation.KSEE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21563" y="5814060"/>
                        <a:ext cx="1290637" cy="2857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76" name="对象 -2147482154"/>
          <p:cNvGraphicFramePr>
            <a:graphicFrameLocks noChangeAspect="1"/>
          </p:cNvGraphicFramePr>
          <p:nvPr/>
        </p:nvGraphicFramePr>
        <p:xfrm>
          <a:off x="7119938" y="6375400"/>
          <a:ext cx="1892300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6" imgW="1638300" imgH="190500" progId="Equation.KSEE3">
                  <p:embed/>
                </p:oleObj>
              </mc:Choice>
              <mc:Fallback>
                <p:oleObj name="" r:id="rId6" imgW="1638300" imgH="190500" progId="Equation.KSEE3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119938" y="6375400"/>
                        <a:ext cx="1892300" cy="260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灯片编号占位符 2"/>
          <p:cNvSpPr txBox="1">
            <a:spLocks noGrp="1"/>
          </p:cNvSpPr>
          <p:nvPr>
            <p:ph type="sldNum" sz="quarter" idx="11"/>
          </p:nvPr>
        </p:nvSpPr>
        <p:spPr bwMode="auto">
          <a:xfrm>
            <a:off x="8912225" y="6632575"/>
            <a:ext cx="249238" cy="225425"/>
          </a:xfrm>
        </p:spPr>
        <p:txBody>
          <a:bodyPr vert="horz" wrap="square" lIns="91432" tIns="45716" rIns="91432" bIns="45716" numCol="1" anchor="t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EFB7E8D-8353-4457-BDDF-1029FE3712B9}" type="slidenum">
              <a:rPr kumimoji="0" lang="en-US" altLang="zh-CN" sz="10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advTm="2247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矩形 16"/>
          <p:cNvSpPr/>
          <p:nvPr/>
        </p:nvSpPr>
        <p:spPr>
          <a:xfrm>
            <a:off x="2915920" y="3530600"/>
            <a:ext cx="1595120" cy="11830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800" b="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矩形 6"/>
          <p:cNvSpPr/>
          <p:nvPr/>
        </p:nvSpPr>
        <p:spPr>
          <a:xfrm>
            <a:off x="220345" y="2531110"/>
            <a:ext cx="4589145" cy="4196080"/>
          </a:xfrm>
          <a:prstGeom prst="rect">
            <a:avLst/>
          </a:prstGeom>
          <a:noFill/>
          <a:ln w="19050" cap="flat" cmpd="sng">
            <a:solidFill>
              <a:schemeClr val="bg1">
                <a:lumMod val="8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txBody>
          <a:bodyPr anchor="t" anchorCtr="0"/>
          <a:p>
            <a:pPr algn="ctr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自选图形 5"/>
          <p:cNvSpPr/>
          <p:nvPr/>
        </p:nvSpPr>
        <p:spPr>
          <a:xfrm>
            <a:off x="1227455" y="2321560"/>
            <a:ext cx="2552065" cy="431165"/>
          </a:xfrm>
          <a:prstGeom prst="roundRect">
            <a:avLst>
              <a:gd name="adj" fmla="val 9106"/>
            </a:avLst>
          </a:prstGeom>
          <a:solidFill>
            <a:srgbClr val="F2F2F2"/>
          </a:solidFill>
          <a:ln w="25400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0" hangingPunct="0">
              <a:lnSpc>
                <a:spcPct val="110000"/>
              </a:lnSpc>
              <a:buClr>
                <a:srgbClr val="FF0066"/>
              </a:buClr>
              <a:buSzPct val="75000"/>
            </a:pPr>
            <a:r>
              <a:rPr lang="en-US" altLang="zh-CN" sz="1800" b="1" dirty="0">
                <a:solidFill>
                  <a:schemeClr val="accent1">
                    <a:lumMod val="50000"/>
                  </a:schemeClr>
                </a:solidFill>
                <a:ea typeface="华文中宋" panose="02010600040101010101" pitchFamily="2" charset="-122"/>
                <a:sym typeface="+mn-ea"/>
              </a:rPr>
              <a:t>Decomposition-ICA</a:t>
            </a:r>
            <a:endParaRPr lang="en-US" altLang="zh-CN" sz="1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华文中宋" panose="02010600040101010101" pitchFamily="2" charset="-122"/>
              <a:sym typeface="+mn-ea"/>
            </a:endParaRPr>
          </a:p>
        </p:txBody>
      </p:sp>
      <p:sp>
        <p:nvSpPr>
          <p:cNvPr id="9" name="矩形 6"/>
          <p:cNvSpPr/>
          <p:nvPr/>
        </p:nvSpPr>
        <p:spPr>
          <a:xfrm>
            <a:off x="5109845" y="2530475"/>
            <a:ext cx="3923030" cy="4196715"/>
          </a:xfrm>
          <a:prstGeom prst="rect">
            <a:avLst/>
          </a:prstGeom>
          <a:noFill/>
          <a:ln w="19050" cap="flat" cmpd="sng">
            <a:solidFill>
              <a:schemeClr val="bg1">
                <a:lumMod val="8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txBody>
          <a:bodyPr anchor="t" anchorCtr="0"/>
          <a:p>
            <a:pPr algn="ctr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" name="自选图形 5"/>
          <p:cNvSpPr/>
          <p:nvPr/>
        </p:nvSpPr>
        <p:spPr>
          <a:xfrm>
            <a:off x="5796280" y="2323465"/>
            <a:ext cx="2367915" cy="410210"/>
          </a:xfrm>
          <a:prstGeom prst="roundRect">
            <a:avLst>
              <a:gd name="adj" fmla="val 9106"/>
            </a:avLst>
          </a:prstGeom>
          <a:solidFill>
            <a:srgbClr val="F2F2F2"/>
          </a:solidFill>
          <a:ln w="25400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0" hangingPunct="0">
              <a:lnSpc>
                <a:spcPct val="110000"/>
              </a:lnSpc>
              <a:buClr>
                <a:srgbClr val="FF0066"/>
              </a:buClr>
              <a:buSzPct val="75000"/>
            </a:pPr>
            <a:r>
              <a:rPr lang="en-US" altLang="zh-CN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Correlation-GACD </a:t>
            </a:r>
            <a:endParaRPr lang="en-US" altLang="zh-CN" sz="1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252095" y="2816225"/>
            <a:ext cx="4307840" cy="3067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sz="1400" b="1">
                <a:latin typeface="Times New Roman" panose="02020603050405020304" pitchFamily="18" charset="0"/>
                <a:ea typeface="宋体" panose="02010600030101010101" pitchFamily="2" charset="-122"/>
              </a:rPr>
              <a:t>N</a:t>
            </a:r>
            <a:r>
              <a:rPr lang="en-US" sz="1400" b="1">
                <a:sym typeface="+mn-ea"/>
              </a:rPr>
              <a:t>ormalized</a:t>
            </a:r>
            <a:r>
              <a:rPr lang="en-US" sz="1400" b="1">
                <a:latin typeface="Times New Roman" panose="02020603050405020304" pitchFamily="18" charset="0"/>
                <a:ea typeface="宋体" panose="02010600030101010101" pitchFamily="2" charset="-122"/>
              </a:rPr>
              <a:t> GWS</a:t>
            </a:r>
            <a:r>
              <a:rPr lang="en-US" sz="1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b="1">
                <a:latin typeface="Times New Roman" panose="02020603050405020304" pitchFamily="18" charset="0"/>
                <a:ea typeface="宋体" panose="02010600030101010101" pitchFamily="2" charset="-122"/>
              </a:rPr>
              <a:t>matrix (</a:t>
            </a:r>
            <a:r>
              <a:rPr lang="en-US" sz="1000" b="1" i="1">
                <a:sym typeface="+mn-ea"/>
              </a:rPr>
              <a:t>m</a:t>
            </a:r>
            <a:r>
              <a:rPr lang="en-US" sz="1000" b="1">
                <a:cs typeface="Times New Roman" panose="02020603050405020304" pitchFamily="18" charset="0"/>
                <a:sym typeface="+mn-ea"/>
              </a:rPr>
              <a:t> : </a:t>
            </a:r>
            <a:r>
              <a:rPr lang="en-US" sz="1000" b="1">
                <a:sym typeface="+mn-ea"/>
              </a:rPr>
              <a:t>epoch, </a:t>
            </a:r>
            <a:r>
              <a:rPr lang="en-US" sz="1000" b="1" i="1">
                <a:sym typeface="+mn-ea"/>
              </a:rPr>
              <a:t>n</a:t>
            </a:r>
            <a:r>
              <a:rPr lang="en-US" sz="1000" b="1">
                <a:cs typeface="Times New Roman" panose="02020603050405020304" pitchFamily="18" charset="0"/>
                <a:sym typeface="+mn-ea"/>
              </a:rPr>
              <a:t> :</a:t>
            </a:r>
            <a:r>
              <a:rPr lang="en-US" sz="1000" b="1">
                <a:sym typeface="+mn-ea"/>
              </a:rPr>
              <a:t>  gridpoint </a:t>
            </a:r>
            <a:r>
              <a:rPr lang="en-US" sz="1000" b="1">
                <a:sym typeface="+mn-ea"/>
              </a:rPr>
              <a:t>number</a:t>
            </a:r>
            <a:r>
              <a:rPr lang="en-US" sz="1400" b="1">
                <a:latin typeface="Times New Roman" panose="02020603050405020304" pitchFamily="18" charset="0"/>
                <a:ea typeface="宋体" panose="02010600030101010101" pitchFamily="2" charset="-122"/>
              </a:rPr>
              <a:t>):</a:t>
            </a:r>
            <a:endParaRPr lang="zh-CN" altLang="en-US" sz="1400" b="1"/>
          </a:p>
        </p:txBody>
      </p:sp>
      <p:graphicFrame>
        <p:nvGraphicFramePr>
          <p:cNvPr id="2" name="对象 -2147482623"/>
          <p:cNvGraphicFramePr>
            <a:graphicFrameLocks noChangeAspect="1"/>
          </p:cNvGraphicFramePr>
          <p:nvPr/>
        </p:nvGraphicFramePr>
        <p:xfrm>
          <a:off x="1165543" y="3566795"/>
          <a:ext cx="1377315" cy="334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889000" imgH="215900" progId="Equation.KSEE3">
                  <p:embed/>
                </p:oleObj>
              </mc:Choice>
              <mc:Fallback>
                <p:oleObj name="" r:id="rId1" imgW="889000" imgH="215900" progId="Equation.KSEE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165543" y="3566795"/>
                        <a:ext cx="1377315" cy="33464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-2147482624"/>
          <p:cNvGraphicFramePr>
            <a:graphicFrameLocks noChangeAspect="1"/>
          </p:cNvGraphicFramePr>
          <p:nvPr/>
        </p:nvGraphicFramePr>
        <p:xfrm>
          <a:off x="365125" y="3188970"/>
          <a:ext cx="2679065" cy="245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" r:id="rId3" imgW="2082800" imgH="190500" progId="Equation.KSEE3">
                  <p:embed/>
                </p:oleObj>
              </mc:Choice>
              <mc:Fallback>
                <p:oleObj name="" r:id="rId3" imgW="2082800" imgH="190500" progId="Equation.KSEE3">
                  <p:embed/>
                  <p:pic>
                    <p:nvPicPr>
                      <p:cNvPr id="0" name="图片 1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5125" y="3188970"/>
                        <a:ext cx="2679065" cy="24511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-2147482622"/>
          <p:cNvGraphicFramePr>
            <a:graphicFrameLocks noChangeAspect="1"/>
          </p:cNvGraphicFramePr>
          <p:nvPr/>
        </p:nvGraphicFramePr>
        <p:xfrm>
          <a:off x="1405255" y="3966845"/>
          <a:ext cx="845185" cy="267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" r:id="rId5" imgW="558800" imgH="177165" progId="Equation.KSEE3">
                  <p:embed/>
                </p:oleObj>
              </mc:Choice>
              <mc:Fallback>
                <p:oleObj name="" r:id="rId5" imgW="558800" imgH="177165" progId="Equation.KSEE3">
                  <p:embed/>
                  <p:pic>
                    <p:nvPicPr>
                      <p:cNvPr id="0" name="图片 1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05255" y="3966845"/>
                        <a:ext cx="845185" cy="26797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-2147482621"/>
          <p:cNvGraphicFramePr>
            <a:graphicFrameLocks noChangeAspect="1"/>
          </p:cNvGraphicFramePr>
          <p:nvPr/>
        </p:nvGraphicFramePr>
        <p:xfrm>
          <a:off x="1045210" y="4300220"/>
          <a:ext cx="171196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" name="" r:id="rId7" imgW="1130300" imgH="215900" progId="Equation.KSEE3">
                  <p:embed/>
                </p:oleObj>
              </mc:Choice>
              <mc:Fallback>
                <p:oleObj name="" r:id="rId7" imgW="1130300" imgH="215900" progId="Equation.KSEE3">
                  <p:embed/>
                  <p:pic>
                    <p:nvPicPr>
                      <p:cNvPr id="0" name="图片 1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45210" y="4300220"/>
                        <a:ext cx="1711960" cy="3270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-2147482619"/>
          <p:cNvGraphicFramePr>
            <a:graphicFrameLocks noChangeAspect="1"/>
          </p:cNvGraphicFramePr>
          <p:nvPr/>
        </p:nvGraphicFramePr>
        <p:xfrm>
          <a:off x="2997835" y="3640455"/>
          <a:ext cx="1417955" cy="304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" name="" r:id="rId9" imgW="889000" imgH="190500" progId="Equation.KSEE3">
                  <p:embed/>
                </p:oleObj>
              </mc:Choice>
              <mc:Fallback>
                <p:oleObj name="" r:id="rId9" imgW="889000" imgH="190500" progId="Equation.KSEE3">
                  <p:embed/>
                  <p:pic>
                    <p:nvPicPr>
                      <p:cNvPr id="0" name="图片 1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997835" y="3640455"/>
                        <a:ext cx="1417955" cy="30416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文本框 15"/>
          <p:cNvSpPr txBox="1"/>
          <p:nvPr/>
        </p:nvSpPr>
        <p:spPr>
          <a:xfrm>
            <a:off x="422275" y="5511800"/>
            <a:ext cx="4293870" cy="11969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20000"/>
              </a:lnSpc>
            </a:pPr>
            <a:r>
              <a:rPr lang="en-US" sz="1200" b="1" i="1"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r>
              <a:rPr lang="en-US" sz="1200" b="1">
                <a:latin typeface="Times New Roman" panose="02020603050405020304" pitchFamily="18" charset="0"/>
                <a:ea typeface="宋体" panose="02010600030101010101" pitchFamily="2" charset="-122"/>
              </a:rPr>
              <a:t>, principal component (PC)</a:t>
            </a:r>
            <a:r>
              <a:rPr lang="en-US" sz="12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b="1">
                <a:latin typeface="Times New Roman" panose="02020603050405020304" pitchFamily="18" charset="0"/>
                <a:ea typeface="宋体" panose="02010600030101010101" pitchFamily="2" charset="-122"/>
              </a:rPr>
              <a:t>matrix; </a:t>
            </a:r>
            <a:r>
              <a:rPr lang="en-US" sz="1200" b="1" i="1">
                <a:latin typeface="Times New Roman" panose="02020603050405020304" pitchFamily="18" charset="0"/>
                <a:ea typeface="宋体" panose="02010600030101010101" pitchFamily="2" charset="-122"/>
              </a:rPr>
              <a:t>E</a:t>
            </a:r>
            <a:r>
              <a:rPr lang="en-US" sz="1200" b="1">
                <a:latin typeface="Times New Roman" panose="02020603050405020304" pitchFamily="18" charset="0"/>
                <a:ea typeface="宋体" panose="02010600030101010101" pitchFamily="2" charset="-122"/>
              </a:rPr>
              <a:t>, eigenvector</a:t>
            </a:r>
            <a:r>
              <a:rPr lang="en-US" sz="12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b="1">
                <a:latin typeface="Times New Roman" panose="02020603050405020304" pitchFamily="18" charset="0"/>
                <a:ea typeface="宋体" panose="02010600030101010101" pitchFamily="2" charset="-122"/>
              </a:rPr>
              <a:t>matrix</a:t>
            </a:r>
            <a:endParaRPr lang="en-US" sz="12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  <a:buClrTx/>
              <a:buSzTx/>
              <a:buNone/>
            </a:pPr>
            <a:r>
              <a:rPr lang="en-US" altLang="zh-CN" sz="1200" b="1" i="1"/>
              <a:t>S</a:t>
            </a:r>
            <a:r>
              <a:rPr lang="en-US" sz="1200" b="1"/>
              <a:t>, t</a:t>
            </a:r>
            <a:r>
              <a:rPr lang="en-US" altLang="zh-CN" sz="1200" b="1" dirty="0">
                <a:ea typeface="华文中宋" panose="02010600040101010101" pitchFamily="2" charset="-122"/>
                <a:sym typeface="+mn-ea"/>
              </a:rPr>
              <a:t>emporal component</a:t>
            </a:r>
            <a:r>
              <a:rPr lang="en-US" sz="1200" b="1">
                <a:sym typeface="+mn-ea"/>
              </a:rPr>
              <a:t>; </a:t>
            </a:r>
            <a:r>
              <a:rPr lang="en-US" sz="1200" b="1" i="1"/>
              <a:t>A</a:t>
            </a:r>
            <a:r>
              <a:rPr lang="en-US" sz="1200" b="1"/>
              <a:t>, s</a:t>
            </a:r>
            <a:r>
              <a:rPr lang="en-US" altLang="zh-CN" sz="1200" b="1" dirty="0">
                <a:ea typeface="华文中宋" panose="02010600040101010101" pitchFamily="2" charset="-122"/>
                <a:sym typeface="宋体" panose="02010600030101010101" pitchFamily="2" charset="-122"/>
              </a:rPr>
              <a:t>patial pattern</a:t>
            </a:r>
            <a:endParaRPr lang="en-US" sz="1200" b="1"/>
          </a:p>
          <a:p>
            <a:pPr>
              <a:lnSpc>
                <a:spcPct val="120000"/>
              </a:lnSpc>
              <a:buClrTx/>
              <a:buSzTx/>
              <a:buNone/>
            </a:pPr>
            <a:r>
              <a:rPr lang="en-US" sz="1200" b="1" i="1"/>
              <a:t>W</a:t>
            </a:r>
            <a:r>
              <a:rPr lang="en-US" sz="1200" b="1"/>
              <a:t>, rotation matrix, estimated with </a:t>
            </a:r>
            <a:r>
              <a:rPr lang="en-US" altLang="zh-CN" sz="1200" b="1">
                <a:solidFill>
                  <a:schemeClr val="accent1">
                    <a:lumMod val="50000"/>
                  </a:schemeClr>
                </a:solidFill>
                <a:ea typeface="华文中宋" panose="02010600040101010101" pitchFamily="2" charset="-122"/>
                <a:cs typeface="Times New Roman" panose="02020603050405020304" pitchFamily="18" charset="0"/>
                <a:sym typeface="+mn-ea"/>
              </a:rPr>
              <a:t>Joint approximate diagonalization of eigenmatrices (</a:t>
            </a:r>
            <a:r>
              <a:rPr lang="en-US" sz="1200" b="1">
                <a:solidFill>
                  <a:schemeClr val="accent1">
                    <a:lumMod val="50000"/>
                  </a:schemeClr>
                </a:solidFill>
              </a:rPr>
              <a:t>JADE)</a:t>
            </a:r>
            <a:r>
              <a:rPr lang="en-US" sz="1200" b="1"/>
              <a:t> algorithm (</a:t>
            </a:r>
            <a:r>
              <a:rPr lang="zh-CN" altLang="en-US" sz="1000" b="1" i="1">
                <a:solidFill>
                  <a:srgbClr val="6600FF"/>
                </a:solidFill>
                <a:ea typeface="华文中宋" panose="02010600040101010101" pitchFamily="2" charset="-122"/>
                <a:cs typeface="Times New Roman" panose="02020603050405020304" pitchFamily="18" charset="0"/>
                <a:sym typeface="+mn-ea"/>
              </a:rPr>
              <a:t>Cardoso 1993</a:t>
            </a:r>
            <a:r>
              <a:rPr lang="zh-CN" altLang="en-US" sz="1000" b="1">
                <a:solidFill>
                  <a:srgbClr val="6600FF"/>
                </a:solidFill>
                <a:ea typeface="华文中宋" panose="02010600040101010101" pitchFamily="2" charset="-122"/>
                <a:cs typeface="Times New Roman" panose="02020603050405020304" pitchFamily="18" charset="0"/>
                <a:sym typeface="+mn-ea"/>
              </a:rPr>
              <a:t>; </a:t>
            </a:r>
            <a:r>
              <a:rPr lang="zh-CN" altLang="en-US" sz="1000" b="1" i="1">
                <a:solidFill>
                  <a:srgbClr val="6600FF"/>
                </a:solidFill>
                <a:ea typeface="华文中宋" panose="02010600040101010101" pitchFamily="2" charset="-122"/>
                <a:cs typeface="Times New Roman" panose="02020603050405020304" pitchFamily="18" charset="0"/>
                <a:sym typeface="+mn-ea"/>
              </a:rPr>
              <a:t>Forootan and Kusche 2012; 2014</a:t>
            </a:r>
            <a:r>
              <a:rPr lang="en-US" sz="1200" b="1"/>
              <a:t>)</a:t>
            </a:r>
            <a:endParaRPr lang="en-US" sz="1200" b="1"/>
          </a:p>
        </p:txBody>
      </p:sp>
      <p:sp>
        <p:nvSpPr>
          <p:cNvPr id="23557" name="下箭头 42"/>
          <p:cNvSpPr/>
          <p:nvPr/>
        </p:nvSpPr>
        <p:spPr>
          <a:xfrm>
            <a:off x="1744445" y="4720486"/>
            <a:ext cx="166307" cy="335232"/>
          </a:xfrm>
          <a:prstGeom prst="downArrow">
            <a:avLst>
              <a:gd name="adj1" fmla="val 50000"/>
              <a:gd name="adj2" fmla="val 49566"/>
            </a:avLst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p>
            <a:pPr algn="ctr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15" name="对象 -2147482617"/>
          <p:cNvGraphicFramePr>
            <a:graphicFrameLocks noChangeAspect="1"/>
          </p:cNvGraphicFramePr>
          <p:nvPr/>
        </p:nvGraphicFramePr>
        <p:xfrm>
          <a:off x="625793" y="5085715"/>
          <a:ext cx="3833495" cy="326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" name="" r:id="rId11" imgW="2400300" imgH="215900" progId="Equation.KSEE3">
                  <p:embed/>
                </p:oleObj>
              </mc:Choice>
              <mc:Fallback>
                <p:oleObj name="" r:id="rId11" imgW="2400300" imgH="215900" progId="Equation.KSEE3">
                  <p:embed/>
                  <p:pic>
                    <p:nvPicPr>
                      <p:cNvPr id="0" name="图片 17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25793" y="5085715"/>
                        <a:ext cx="3833495" cy="32639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下箭头 42"/>
          <p:cNvSpPr/>
          <p:nvPr/>
        </p:nvSpPr>
        <p:spPr>
          <a:xfrm rot="16200000" flipH="1">
            <a:off x="2689860" y="3620135"/>
            <a:ext cx="166370" cy="280670"/>
          </a:xfrm>
          <a:prstGeom prst="downArrow">
            <a:avLst>
              <a:gd name="adj1" fmla="val 50000"/>
              <a:gd name="adj2" fmla="val 49566"/>
            </a:avLst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p>
            <a:pPr algn="ctr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20" name="对象 -2147482619"/>
          <p:cNvGraphicFramePr>
            <a:graphicFrameLocks noChangeAspect="1"/>
          </p:cNvGraphicFramePr>
          <p:nvPr/>
        </p:nvGraphicFramePr>
        <p:xfrm>
          <a:off x="2987358" y="4300220"/>
          <a:ext cx="1418590" cy="304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" name="" r:id="rId13" imgW="889000" imgH="190500" progId="Equation.KSEE3">
                  <p:embed/>
                </p:oleObj>
              </mc:Choice>
              <mc:Fallback>
                <p:oleObj name="" r:id="rId13" imgW="889000" imgH="190500" progId="Equation.KSEE3">
                  <p:embed/>
                  <p:pic>
                    <p:nvPicPr>
                      <p:cNvPr id="0" name="图片 13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987358" y="4300220"/>
                        <a:ext cx="1418590" cy="30416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下箭头 42"/>
          <p:cNvSpPr/>
          <p:nvPr/>
        </p:nvSpPr>
        <p:spPr>
          <a:xfrm flipV="1">
            <a:off x="3636010" y="4728210"/>
            <a:ext cx="166370" cy="285750"/>
          </a:xfrm>
          <a:prstGeom prst="downArrow">
            <a:avLst>
              <a:gd name="adj1" fmla="val 50000"/>
              <a:gd name="adj2" fmla="val 49566"/>
            </a:avLst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p>
            <a:pPr algn="ctr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4" name="下箭头 42"/>
          <p:cNvSpPr/>
          <p:nvPr/>
        </p:nvSpPr>
        <p:spPr>
          <a:xfrm rot="16200000" flipH="1">
            <a:off x="4632325" y="3888740"/>
            <a:ext cx="361950" cy="589280"/>
          </a:xfrm>
          <a:prstGeom prst="downArrow">
            <a:avLst>
              <a:gd name="adj1" fmla="val 50000"/>
              <a:gd name="adj2" fmla="val 49566"/>
            </a:avLst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p>
            <a:pPr algn="ctr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176520" y="2850515"/>
            <a:ext cx="3674110" cy="3067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sz="1400" b="1">
                <a:latin typeface="Times New Roman" panose="02020603050405020304" pitchFamily="18" charset="0"/>
                <a:ea typeface="宋体" panose="02010600030101010101" pitchFamily="2" charset="-122"/>
              </a:rPr>
              <a:t>Factor time series </a:t>
            </a:r>
            <a:r>
              <a:rPr lang="en-US" sz="1400" b="1" i="1"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  <a:r>
              <a:rPr lang="en-US" sz="1400" b="1">
                <a:latin typeface="Times New Roman" panose="02020603050405020304" pitchFamily="18" charset="0"/>
                <a:ea typeface="宋体" panose="02010600030101010101" pitchFamily="2" charset="-122"/>
              </a:rPr>
              <a:t> and </a:t>
            </a:r>
            <a:r>
              <a:rPr lang="en-US" sz="1400" b="1">
                <a:sym typeface="+mn-ea"/>
              </a:rPr>
              <a:t>GWS time series </a:t>
            </a:r>
            <a:r>
              <a:rPr lang="en-US" sz="1400" b="1" i="1">
                <a:sym typeface="+mn-ea"/>
              </a:rPr>
              <a:t>u</a:t>
            </a:r>
            <a:r>
              <a:rPr lang="en-US" sz="1400" b="1">
                <a:latin typeface="Times New Roman" panose="02020603050405020304" pitchFamily="18" charset="0"/>
                <a:ea typeface="宋体" panose="02010600030101010101" pitchFamily="2" charset="-122"/>
              </a:rPr>
              <a:t>:</a:t>
            </a:r>
            <a:endParaRPr lang="en-US" altLang="en-US" sz="14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23" name="对象 -2147482613"/>
          <p:cNvGraphicFramePr>
            <a:graphicFrameLocks noChangeAspect="1"/>
          </p:cNvGraphicFramePr>
          <p:nvPr/>
        </p:nvGraphicFramePr>
        <p:xfrm>
          <a:off x="5579745" y="3187065"/>
          <a:ext cx="1643380" cy="248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" name="" r:id="rId15" imgW="1257300" imgH="190500" progId="Equation.KSEE3">
                  <p:embed/>
                </p:oleObj>
              </mc:Choice>
              <mc:Fallback>
                <p:oleObj name="" r:id="rId15" imgW="1257300" imgH="190500" progId="Equation.KSEE3">
                  <p:embed/>
                  <p:pic>
                    <p:nvPicPr>
                      <p:cNvPr id="0" name="图片 25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579745" y="3187065"/>
                        <a:ext cx="1643380" cy="24892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-2147482612"/>
          <p:cNvGraphicFramePr>
            <a:graphicFrameLocks noChangeAspect="1"/>
          </p:cNvGraphicFramePr>
          <p:nvPr/>
        </p:nvGraphicFramePr>
        <p:xfrm>
          <a:off x="5176520" y="4785360"/>
          <a:ext cx="3846195" cy="601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" name="" r:id="rId17" imgW="2844800" imgH="444500" progId="Equation.KSEE3">
                  <p:embed/>
                </p:oleObj>
              </mc:Choice>
              <mc:Fallback>
                <p:oleObj name="" r:id="rId17" imgW="2844800" imgH="444500" progId="Equation.KSEE3">
                  <p:embed/>
                  <p:pic>
                    <p:nvPicPr>
                      <p:cNvPr id="0" name="图片 26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176520" y="4785360"/>
                        <a:ext cx="3846195" cy="60134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文本框 28"/>
          <p:cNvSpPr txBox="1"/>
          <p:nvPr/>
        </p:nvSpPr>
        <p:spPr>
          <a:xfrm>
            <a:off x="4485640" y="4002405"/>
            <a:ext cx="544830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sz="1600" b="1" i="1">
                <a:latin typeface="Times New Roman" panose="02020603050405020304" pitchFamily="18" charset="0"/>
                <a:ea typeface="宋体" panose="02010600030101010101" pitchFamily="2" charset="-122"/>
              </a:rPr>
              <a:t>S, A</a:t>
            </a:r>
            <a:endParaRPr lang="en-US" altLang="en-US" sz="1600" b="1" i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3559" name="矩形 3"/>
          <p:cNvSpPr/>
          <p:nvPr/>
        </p:nvSpPr>
        <p:spPr>
          <a:xfrm>
            <a:off x="1267460" y="5085080"/>
            <a:ext cx="1143635" cy="386080"/>
          </a:xfrm>
          <a:prstGeom prst="rect">
            <a:avLst/>
          </a:prstGeom>
          <a:noFill/>
          <a:ln w="9525" cap="flat" cmpd="sng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anchor="t" anchorCtr="0"/>
          <a:p>
            <a:pPr algn="ctr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0" name="矩形 3"/>
          <p:cNvSpPr/>
          <p:nvPr/>
        </p:nvSpPr>
        <p:spPr>
          <a:xfrm>
            <a:off x="2451100" y="5083810"/>
            <a:ext cx="1045845" cy="391795"/>
          </a:xfrm>
          <a:prstGeom prst="rect">
            <a:avLst/>
          </a:prstGeom>
          <a:noFill/>
          <a:ln w="9525" cap="flat" cmpd="sng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anchor="t" anchorCtr="0"/>
          <a:p>
            <a:pPr algn="ctr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219700" y="3757295"/>
            <a:ext cx="3588385" cy="25019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285750" indent="-285750">
              <a:lnSpc>
                <a:spcPct val="250000"/>
              </a:lnSpc>
              <a:buClr>
                <a:srgbClr val="6600FF"/>
              </a:buClr>
              <a:buSzPct val="80000"/>
              <a:buFont typeface="Wingdings" panose="05000000000000000000" charset="0"/>
              <a:buChar char="ü"/>
            </a:pPr>
            <a:r>
              <a:rPr lang="en-US" sz="1400" b="1">
                <a:latin typeface="Times New Roman" panose="02020603050405020304" pitchFamily="18" charset="0"/>
                <a:ea typeface="宋体" panose="02010600030101010101" pitchFamily="2" charset="-122"/>
              </a:rPr>
              <a:t>Initialization and first-order differential</a:t>
            </a:r>
            <a:endParaRPr lang="en-US" sz="14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285750" indent="-285750">
              <a:lnSpc>
                <a:spcPct val="250000"/>
              </a:lnSpc>
              <a:spcAft>
                <a:spcPts val="2000"/>
              </a:spcAft>
              <a:buClr>
                <a:srgbClr val="6600FF"/>
              </a:buClr>
              <a:buSzPct val="80000"/>
              <a:buFont typeface="Wingdings" panose="05000000000000000000" charset="0"/>
              <a:buChar char="ü"/>
            </a:pPr>
            <a:r>
              <a:rPr lang="en-US" altLang="en-US" sz="1400" b="1">
                <a:latin typeface="Times New Roman" panose="02020603050405020304" pitchFamily="18" charset="0"/>
                <a:ea typeface="宋体" panose="02010600030101010101" pitchFamily="2" charset="-122"/>
              </a:rPr>
              <a:t>Correlation</a:t>
            </a:r>
            <a:endParaRPr lang="en-US" altLang="en-US" sz="14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285750" indent="-285750">
              <a:lnSpc>
                <a:spcPct val="250000"/>
              </a:lnSpc>
              <a:buClr>
                <a:srgbClr val="6600FF"/>
              </a:buClr>
              <a:buSzPct val="80000"/>
              <a:buFont typeface="Wingdings" panose="05000000000000000000" charset="0"/>
              <a:buChar char="ü"/>
            </a:pPr>
            <a:r>
              <a:rPr lang="en-US" altLang="en-US" sz="1400" b="1">
                <a:latin typeface="Times New Roman" panose="02020603050405020304" pitchFamily="18" charset="0"/>
                <a:ea typeface="宋体" panose="02010600030101010101" pitchFamily="2" charset="-122"/>
              </a:rPr>
              <a:t>Absolute correlation degree</a:t>
            </a:r>
            <a:endParaRPr lang="en-US" altLang="en-US" sz="14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285750" indent="-285750">
              <a:lnSpc>
                <a:spcPct val="250000"/>
              </a:lnSpc>
              <a:buClr>
                <a:srgbClr val="6600FF"/>
              </a:buClr>
              <a:buFont typeface="Wingdings" panose="05000000000000000000" charset="0"/>
              <a:buChar char="Ø"/>
            </a:pPr>
            <a:endParaRPr lang="en-US" altLang="en-US" sz="14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32" name="对象 -2147482611"/>
          <p:cNvGraphicFramePr>
            <a:graphicFrameLocks noChangeAspect="1"/>
          </p:cNvGraphicFramePr>
          <p:nvPr/>
        </p:nvGraphicFramePr>
        <p:xfrm>
          <a:off x="5723890" y="5619115"/>
          <a:ext cx="1913890" cy="595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" name="" r:id="rId19" imgW="1143000" imgH="355600" progId="Equation.KSEE3">
                  <p:embed/>
                </p:oleObj>
              </mc:Choice>
              <mc:Fallback>
                <p:oleObj name="" r:id="rId19" imgW="1143000" imgH="355600" progId="Equation.KSEE3">
                  <p:embed/>
                  <p:pic>
                    <p:nvPicPr>
                      <p:cNvPr id="0" name="图片 30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723890" y="5619115"/>
                        <a:ext cx="1913890" cy="59563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文本框 35"/>
          <p:cNvSpPr txBox="1"/>
          <p:nvPr/>
        </p:nvSpPr>
        <p:spPr>
          <a:xfrm>
            <a:off x="365125" y="3545840"/>
            <a:ext cx="6527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b="1" dirty="0">
                <a:solidFill>
                  <a:srgbClr val="C00000"/>
                </a:solidFill>
                <a:ea typeface="华文中宋" panose="02010600040101010101" pitchFamily="2" charset="-122"/>
                <a:sym typeface="+mn-ea"/>
              </a:rPr>
              <a:t>PCA</a:t>
            </a:r>
            <a:endParaRPr lang="zh-CN" altLang="en-US"/>
          </a:p>
        </p:txBody>
      </p:sp>
      <p:sp>
        <p:nvSpPr>
          <p:cNvPr id="37" name="文本框 36"/>
          <p:cNvSpPr txBox="1"/>
          <p:nvPr/>
        </p:nvSpPr>
        <p:spPr>
          <a:xfrm>
            <a:off x="422275" y="4728210"/>
            <a:ext cx="6019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ea typeface="华文中宋" panose="02010600040101010101" pitchFamily="2" charset="-122"/>
                <a:sym typeface="+mn-ea"/>
              </a:rPr>
              <a:t>ICA</a:t>
            </a:r>
            <a:endParaRPr lang="en-US" altLang="zh-CN" b="1" dirty="0">
              <a:solidFill>
                <a:schemeClr val="accent1">
                  <a:lumMod val="50000"/>
                </a:schemeClr>
              </a:solidFill>
              <a:ea typeface="华文中宋" panose="02010600040101010101" pitchFamily="2" charset="-122"/>
              <a:sym typeface="+mn-ea"/>
            </a:endParaRPr>
          </a:p>
        </p:txBody>
      </p:sp>
      <p:graphicFrame>
        <p:nvGraphicFramePr>
          <p:cNvPr id="40" name="对象 -2147482623"/>
          <p:cNvGraphicFramePr>
            <a:graphicFrameLocks noChangeAspect="1"/>
          </p:cNvGraphicFramePr>
          <p:nvPr>
            <p:custDataLst>
              <p:tags r:id="rId21"/>
            </p:custDataLst>
          </p:nvPr>
        </p:nvGraphicFramePr>
        <p:xfrm>
          <a:off x="5560061" y="3500755"/>
          <a:ext cx="2578100" cy="374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" name="" r:id="rId22" imgW="1663700" imgH="241300" progId="Equation.KSEE3">
                  <p:embed/>
                </p:oleObj>
              </mc:Choice>
              <mc:Fallback>
                <p:oleObj name="" r:id="rId22" imgW="1663700" imgH="241300" progId="Equation.KSEE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560061" y="3500755"/>
                        <a:ext cx="2578100" cy="3740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1" name="矩形 44"/>
          <p:cNvSpPr/>
          <p:nvPr>
            <p:custDataLst>
              <p:tags r:id="rId24"/>
            </p:custDataLst>
          </p:nvPr>
        </p:nvSpPr>
        <p:spPr>
          <a:xfrm>
            <a:off x="220345" y="1148080"/>
            <a:ext cx="8793480" cy="1024255"/>
          </a:xfrm>
          <a:prstGeom prst="rect">
            <a:avLst/>
          </a:prstGeom>
          <a:solidFill>
            <a:srgbClr val="F2F2F2"/>
          </a:solidFill>
          <a:ln w="28575" cap="flat" cmpd="sng">
            <a:solidFill>
              <a:srgbClr val="BFBFBF"/>
            </a:solidFill>
            <a:prstDash val="dashDot"/>
            <a:round/>
            <a:headEnd type="none" w="med" len="med"/>
            <a:tailEnd type="none" w="med" len="med"/>
          </a:ln>
        </p:spPr>
        <p:txBody>
          <a:bodyPr anchor="ctr" anchorCtr="0"/>
          <a:p>
            <a:pPr marL="285750" indent="-285750" algn="just">
              <a:lnSpc>
                <a:spcPct val="110000"/>
              </a:lnSpc>
              <a:spcAft>
                <a:spcPts val="300"/>
              </a:spcAft>
              <a:buClr>
                <a:srgbClr val="6600FF"/>
              </a:buClr>
              <a:buSzPct val="80000"/>
              <a:buFont typeface="Wingdings" panose="05000000000000000000" charset="0"/>
              <a:buChar char="p"/>
            </a:pPr>
            <a:r>
              <a:rPr lang="en-US" sz="1600" b="1" dirty="0">
                <a:ea typeface="华文中宋" panose="02010600040101010101" pitchFamily="2" charset="-122"/>
                <a:sym typeface="宋体" panose="02010600030101010101" pitchFamily="2" charset="-122"/>
              </a:rPr>
              <a:t>D</a:t>
            </a:r>
            <a:r>
              <a:rPr lang="zh-CN" altLang="zh-CN" sz="1600" b="1" dirty="0">
                <a:ea typeface="华文中宋" panose="02010600040101010101" pitchFamily="2" charset="-122"/>
                <a:sym typeface="宋体" panose="02010600030101010101" pitchFamily="2" charset="-122"/>
              </a:rPr>
              <a:t>ecompos</a:t>
            </a:r>
            <a:r>
              <a:rPr lang="en-US" altLang="zh-CN" sz="1600" b="1" dirty="0">
                <a:ea typeface="华文中宋" panose="02010600040101010101" pitchFamily="2" charset="-122"/>
                <a:sym typeface="宋体" panose="02010600030101010101" pitchFamily="2" charset="-122"/>
              </a:rPr>
              <a:t>ing</a:t>
            </a:r>
            <a:r>
              <a:rPr lang="zh-CN" altLang="zh-CN" sz="1600" b="1" dirty="0">
                <a:ea typeface="华文中宋" panose="02010600040101010101" pitchFamily="2" charset="-122"/>
                <a:sym typeface="宋体" panose="02010600030101010101" pitchFamily="2" charset="-122"/>
              </a:rPr>
              <a:t> GWS with </a:t>
            </a:r>
            <a:r>
              <a:rPr lang="en-US" sz="1600" b="1" dirty="0">
                <a:ea typeface="华文中宋" panose="02010600040101010101" pitchFamily="2" charset="-122"/>
                <a:sym typeface="宋体" panose="02010600030101010101" pitchFamily="2" charset="-122"/>
              </a:rPr>
              <a:t>independent component analysis (ICA) to derive the </a:t>
            </a:r>
            <a:r>
              <a:rPr lang="en-US" sz="1600" b="1">
                <a:sym typeface="+mn-ea"/>
              </a:rPr>
              <a:t>s</a:t>
            </a:r>
            <a:r>
              <a:rPr lang="en-US" altLang="zh-CN" sz="1600" b="1" dirty="0">
                <a:ea typeface="华文中宋" panose="02010600040101010101" pitchFamily="2" charset="-122"/>
                <a:sym typeface="宋体" panose="02010600030101010101" pitchFamily="2" charset="-122"/>
              </a:rPr>
              <a:t>patial pattern (SP) and </a:t>
            </a:r>
            <a:r>
              <a:rPr lang="en-US" sz="1600" b="1">
                <a:sym typeface="+mn-ea"/>
              </a:rPr>
              <a:t>t</a:t>
            </a:r>
            <a:r>
              <a:rPr lang="en-US" altLang="zh-CN" sz="1600" b="1" dirty="0">
                <a:ea typeface="华文中宋" panose="02010600040101010101" pitchFamily="2" charset="-122"/>
                <a:sym typeface="+mn-ea"/>
              </a:rPr>
              <a:t>emporal component (TC) </a:t>
            </a:r>
            <a:endParaRPr lang="en-US" altLang="zh-CN" sz="1600" b="1" dirty="0">
              <a:ea typeface="华文中宋" panose="02010600040101010101" pitchFamily="2" charset="-122"/>
              <a:sym typeface="宋体" panose="02010600030101010101" pitchFamily="2" charset="-122"/>
            </a:endParaRPr>
          </a:p>
          <a:p>
            <a:pPr marL="285750" indent="-285750" algn="just">
              <a:lnSpc>
                <a:spcPct val="110000"/>
              </a:lnSpc>
              <a:spcAft>
                <a:spcPts val="300"/>
              </a:spcAft>
              <a:buClr>
                <a:srgbClr val="6600FF"/>
              </a:buClr>
              <a:buSzPct val="80000"/>
              <a:buFont typeface="Wingdings" panose="05000000000000000000" charset="0"/>
              <a:buChar char="p"/>
            </a:pPr>
            <a:r>
              <a:rPr lang="zh-CN" altLang="zh-CN" sz="1600" b="1" dirty="0">
                <a:latin typeface="Times New Roman" panose="02020603050405020304" pitchFamily="18" charset="0"/>
                <a:ea typeface="华文中宋" panose="02010600040101010101" pitchFamily="2" charset="-122"/>
              </a:rPr>
              <a:t>Calculating  grey </a:t>
            </a:r>
            <a:r>
              <a:rPr lang="zh-CN" altLang="zh-CN" sz="1600" b="1" dirty="0">
                <a:ea typeface="华文中宋" panose="02010600040101010101" pitchFamily="2" charset="-122"/>
                <a:sym typeface="+mn-ea"/>
              </a:rPr>
              <a:t>absolute correlation degree (GACD)</a:t>
            </a:r>
            <a:r>
              <a:rPr lang="en-US" altLang="zh-CN" sz="1600" b="1" dirty="0">
                <a:ea typeface="华文中宋" panose="02010600040101010101" pitchFamily="2" charset="-122"/>
                <a:sym typeface="+mn-ea"/>
              </a:rPr>
              <a:t> for each GWS component and drivers</a:t>
            </a:r>
            <a:endParaRPr lang="en-US" altLang="zh-CN" sz="1600" b="1" dirty="0">
              <a:latin typeface="Times New Roman" panose="02020603050405020304" pitchFamily="18" charset="0"/>
              <a:ea typeface="华文中宋" panose="02010600040101010101" pitchFamily="2" charset="-122"/>
              <a:sym typeface="+mn-ea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5045075" y="6165215"/>
            <a:ext cx="409892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GACD can analyze multiple factors simultaneously and rank the importance. </a:t>
            </a:r>
            <a:endParaRPr lang="en-US" altLang="zh-CN" sz="1400" b="1" dirty="0">
              <a:solidFill>
                <a:schemeClr val="accent1">
                  <a:lumMod val="50000"/>
                </a:schemeClr>
              </a:solidFill>
              <a:sym typeface="+mn-ea"/>
            </a:endParaRPr>
          </a:p>
        </p:txBody>
      </p:sp>
      <p:sp>
        <p:nvSpPr>
          <p:cNvPr id="44" name="标题 1"/>
          <p:cNvSpPr>
            <a:spLocks noGrp="1"/>
          </p:cNvSpPr>
          <p:nvPr>
            <p:custDataLst>
              <p:tags r:id="rId25"/>
            </p:custDataLst>
          </p:nvPr>
        </p:nvSpPr>
        <p:spPr>
          <a:xfrm>
            <a:off x="309563" y="71438"/>
            <a:ext cx="7708900" cy="827087"/>
          </a:xfrm>
          <a:prstGeom prst="rect">
            <a:avLst/>
          </a:prstGeom>
          <a:noFill/>
          <a:ln w="9525">
            <a:noFill/>
          </a:ln>
        </p:spPr>
        <p:txBody>
          <a:bodyPr lIns="91432" tIns="45716" rIns="91432" bIns="45716" anchor="ctr" anchorCtr="0"/>
          <a:p>
            <a:pPr eaLnBrk="0" hangingPunct="0"/>
            <a:r>
              <a:rPr lang="en-US" altLang="zh-CN" sz="3600" b="1" kern="0" dirty="0">
                <a:solidFill>
                  <a:srgbClr val="000066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+mj-cs"/>
                <a:sym typeface="宋体" panose="02010600030101010101" pitchFamily="2" charset="-122"/>
              </a:rPr>
              <a:t>Method</a:t>
            </a:r>
            <a:r>
              <a:rPr lang="en-US" sz="2600" b="1" kern="0" dirty="0">
                <a:solidFill>
                  <a:srgbClr val="000066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j-cs"/>
                <a:sym typeface="宋体" panose="02010600030101010101" pitchFamily="2" charset="-122"/>
              </a:rPr>
              <a:t>:</a:t>
            </a:r>
            <a:r>
              <a:rPr lang="en-US" sz="3000" dirty="0">
                <a:solidFill>
                  <a:srgbClr val="000066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Drivers identification</a:t>
            </a:r>
            <a:r>
              <a:rPr lang="en-US" altLang="zh-CN" sz="2400" b="1" dirty="0">
                <a:solidFill>
                  <a:srgbClr val="006600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3000" b="1" dirty="0">
                <a:solidFill>
                  <a:srgbClr val="006600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 </a:t>
            </a:r>
            <a:endParaRPr lang="en-US" altLang="zh-CN" sz="3000" b="1" dirty="0">
              <a:solidFill>
                <a:srgbClr val="006600"/>
              </a:solidFill>
              <a:latin typeface="Times New Roman" panose="02020603050405020304" pitchFamily="18" charset="0"/>
              <a:ea typeface="华文中宋" panose="0201060004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4" name="灯片编号占位符 33"/>
          <p:cNvSpPr txBox="1">
            <a:spLocks noGrp="1"/>
          </p:cNvSpPr>
          <p:nvPr>
            <p:ph type="sldNum" sz="quarter" idx="11"/>
            <p:custDataLst>
              <p:tags r:id="rId26"/>
            </p:custDataLst>
          </p:nvPr>
        </p:nvSpPr>
        <p:spPr bwMode="auto">
          <a:xfrm>
            <a:off x="8912225" y="6632575"/>
            <a:ext cx="249238" cy="225425"/>
          </a:xfrm>
        </p:spPr>
        <p:txBody>
          <a:bodyPr vert="horz" wrap="square" lIns="91432" tIns="45716" rIns="91432" bIns="45716" numCol="1" anchor="t" anchorCtr="0" compatLnSpc="1"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EFB7E8D-8353-4457-BDDF-1029FE3712B9}" type="slidenum">
              <a:rPr kumimoji="0" lang="en-US" altLang="zh-CN" sz="10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649" name="图片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57263" y="1584325"/>
            <a:ext cx="3651250" cy="3086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0" name="图片 17"/>
          <p:cNvPicPr>
            <a:picLocks noChangeAspect="1"/>
          </p:cNvPicPr>
          <p:nvPr/>
        </p:nvPicPr>
        <p:blipFill>
          <a:blip r:embed="rId3"/>
          <a:srcRect t="1910" r="4216"/>
          <a:stretch>
            <a:fillRect/>
          </a:stretch>
        </p:blipFill>
        <p:spPr>
          <a:xfrm>
            <a:off x="5016500" y="1530350"/>
            <a:ext cx="3398838" cy="314007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16" name="表格 15"/>
          <p:cNvGraphicFramePr/>
          <p:nvPr>
            <p:custDataLst>
              <p:tags r:id="rId4"/>
            </p:custDataLst>
          </p:nvPr>
        </p:nvGraphicFramePr>
        <p:xfrm>
          <a:off x="201613" y="4795838"/>
          <a:ext cx="8770938" cy="1944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957"/>
                <a:gridCol w="1431445"/>
                <a:gridCol w="1404137"/>
                <a:gridCol w="1526071"/>
                <a:gridCol w="1397787"/>
                <a:gridCol w="1563540"/>
              </a:tblGrid>
              <a:tr h="384112">
                <a:tc>
                  <a:txBody>
                    <a:bodyPr/>
                    <a:lstStyle/>
                    <a:p>
                      <a:pPr algn="ctr" fontAlgn="auto">
                        <a:buNone/>
                      </a:pPr>
                      <a:r>
                        <a:rPr lang="en-US" altLang="zh-CN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Trend (cm/</a:t>
                      </a:r>
                      <a:r>
                        <a:rPr lang="en-US" altLang="zh-CN" sz="1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yr</a:t>
                      </a:r>
                      <a:r>
                        <a:rPr lang="en-US" altLang="zh-CN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altLang="zh-CN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anchor="ctr" anchorCtr="1"/>
                </a:tc>
                <a:tc>
                  <a:txBody>
                    <a:bodyPr/>
                    <a:lstStyle/>
                    <a:p>
                      <a:pPr algn="ctr" fontAlgn="auto">
                        <a:buNone/>
                      </a:pPr>
                      <a:r>
                        <a:rPr lang="en-US" altLang="zh-CN"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2004.01-2009.12</a:t>
                      </a:r>
                      <a:endParaRPr lang="en-US" altLang="zh-CN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anchor="ctr" anchorCtr="1"/>
                </a:tc>
                <a:tc>
                  <a:txBody>
                    <a:bodyPr/>
                    <a:lstStyle/>
                    <a:p>
                      <a:pPr algn="ctr" fontAlgn="auto">
                        <a:buNone/>
                      </a:pPr>
                      <a:r>
                        <a:rPr lang="en-US" altLang="zh-CN"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2010.01-2013.12</a:t>
                      </a:r>
                      <a:endParaRPr lang="en-US" altLang="zh-CN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anchor="ctr" anchorCtr="1"/>
                </a:tc>
                <a:tc>
                  <a:txBody>
                    <a:bodyPr/>
                    <a:lstStyle/>
                    <a:p>
                      <a:pPr algn="ctr" fontAlgn="auto">
                        <a:buNone/>
                      </a:pPr>
                      <a:r>
                        <a:rPr lang="en-US" altLang="zh-CN"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2014.01-2015.12</a:t>
                      </a:r>
                      <a:endParaRPr lang="en-US" altLang="zh-CN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anchor="ctr" anchorCtr="1"/>
                </a:tc>
                <a:tc>
                  <a:txBody>
                    <a:bodyPr/>
                    <a:lstStyle/>
                    <a:p>
                      <a:pPr algn="ctr" fontAlgn="auto">
                        <a:buNone/>
                      </a:pPr>
                      <a:r>
                        <a:rPr lang="en-US" altLang="zh-CN"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2004.01-2015.12</a:t>
                      </a:r>
                      <a:endParaRPr lang="en-US" altLang="zh-CN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anchor="ctr" anchorCtr="1"/>
                </a:tc>
                <a:tc>
                  <a:txBody>
                    <a:bodyPr/>
                    <a:lstStyle/>
                    <a:p>
                      <a:pPr algn="ctr" fontAlgn="auto">
                        <a:buNone/>
                      </a:pPr>
                      <a:r>
                        <a:rPr lang="en-US" altLang="zh-CN" sz="1400">
                          <a:latin typeface="Times New Roman" panose="02020603050405020304" pitchFamily="18" charset="0"/>
                          <a:sym typeface="+mn-ea"/>
                        </a:rPr>
                        <a:t>2005.01-2013.12</a:t>
                      </a:r>
                      <a:endParaRPr lang="en-US" altLang="zh-CN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anchor="ctr" anchorCtr="1"/>
                </a:tc>
              </a:tr>
              <a:tr h="419031">
                <a:tc>
                  <a:txBody>
                    <a:bodyPr/>
                    <a:lstStyle/>
                    <a:p>
                      <a:pPr algn="ctr" fontAlgn="auto">
                        <a:buNone/>
                      </a:pPr>
                      <a:r>
                        <a:rPr lang="en-US" altLang="zh-CN"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TWSA</a:t>
                      </a:r>
                      <a:r>
                        <a:rPr lang="en-US" altLang="zh-CN"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-GRACE</a:t>
                      </a:r>
                      <a:endParaRPr lang="en-US" altLang="zh-CN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anchor="ctr" anchorCtr="1"/>
                </a:tc>
                <a:tc>
                  <a:txBody>
                    <a:bodyPr/>
                    <a:lstStyle/>
                    <a:p>
                      <a:pPr algn="ctr" fontAlgn="auto">
                        <a:buNone/>
                      </a:pPr>
                      <a:r>
                        <a:rPr lang="zh-CN" altLang="en-US"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-1.96±0.12</a:t>
                      </a:r>
                      <a:endParaRPr lang="zh-CN" altLang="en-US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anchor="ctr" anchorCtr="1"/>
                </a:tc>
                <a:tc>
                  <a:txBody>
                    <a:bodyPr/>
                    <a:lstStyle/>
                    <a:p>
                      <a:pPr algn="ctr" fontAlgn="auto">
                        <a:buNone/>
                      </a:pPr>
                      <a:r>
                        <a:rPr lang="zh-CN" altLang="en-US"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0.72±0.27</a:t>
                      </a:r>
                      <a:endParaRPr lang="zh-CN" altLang="en-US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anchor="ctr" anchorCtr="1"/>
                </a:tc>
                <a:tc>
                  <a:txBody>
                    <a:bodyPr/>
                    <a:lstStyle/>
                    <a:p>
                      <a:pPr algn="ctr" fontAlgn="auto">
                        <a:buNone/>
                      </a:pPr>
                      <a:r>
                        <a:rPr lang="zh-CN" altLang="en-US"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-4.64±0.54</a:t>
                      </a:r>
                      <a:endParaRPr lang="zh-CN" altLang="en-US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anchor="ctr" anchorCtr="1"/>
                </a:tc>
                <a:tc>
                  <a:txBody>
                    <a:bodyPr/>
                    <a:lstStyle/>
                    <a:p>
                      <a:pPr algn="ctr" fontAlgn="auto">
                        <a:buNone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-1.00 ± 0.06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anchor="ctr" anchorCtr="1"/>
                </a:tc>
                <a:tc>
                  <a:txBody>
                    <a:bodyPr/>
                    <a:lstStyle/>
                    <a:p>
                      <a:pPr algn="ctr" fontAlgn="auto">
                        <a:buNone/>
                      </a:pPr>
                      <a:endParaRPr lang="zh-CN" altLang="en-US" sz="1400" b="1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anchor="ctr" anchorCtr="1"/>
                </a:tc>
              </a:tr>
              <a:tr h="374589">
                <a:tc>
                  <a:txBody>
                    <a:bodyPr/>
                    <a:lstStyle/>
                    <a:p>
                      <a:pPr algn="ctr" fontAlgn="auto">
                        <a:buNone/>
                      </a:pPr>
                      <a:r>
                        <a:rPr lang="en-US" altLang="zh-CN"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GWSA-GRACE</a:t>
                      </a:r>
                      <a:endParaRPr lang="en-US" altLang="zh-CN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anchor="ctr" anchorCtr="1"/>
                </a:tc>
                <a:tc>
                  <a:txBody>
                    <a:bodyPr/>
                    <a:lstStyle/>
                    <a:p>
                      <a:pPr algn="ctr" fontAlgn="auto">
                        <a:buNone/>
                      </a:pPr>
                      <a:endParaRPr lang="zh-CN" altLang="en-US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anchor="ctr" anchorCtr="1"/>
                </a:tc>
                <a:tc>
                  <a:txBody>
                    <a:bodyPr/>
                    <a:lstStyle/>
                    <a:p>
                      <a:pPr algn="ctr" fontAlgn="auto">
                        <a:buNone/>
                      </a:pPr>
                      <a:endParaRPr lang="zh-CN" altLang="en-US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anchor="ctr" anchorCtr="1"/>
                </a:tc>
                <a:tc>
                  <a:txBody>
                    <a:bodyPr/>
                    <a:lstStyle/>
                    <a:p>
                      <a:pPr algn="ctr" fontAlgn="auto">
                        <a:buNone/>
                      </a:pPr>
                      <a:r>
                        <a:rPr lang="zh-CN" altLang="en-US"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-3.71±0.49</a:t>
                      </a:r>
                      <a:endParaRPr lang="zh-CN" altLang="en-US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anchor="ctr" anchorCtr="1"/>
                </a:tc>
                <a:tc>
                  <a:txBody>
                    <a:bodyPr/>
                    <a:lstStyle/>
                    <a:p>
                      <a:pPr algn="ctr" fontAlgn="auto">
                        <a:buNone/>
                      </a:pPr>
                      <a:r>
                        <a:rPr lang="zh-CN" altLang="en-US" sz="1400" b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-0.87±0.04</a:t>
                      </a:r>
                      <a:endParaRPr lang="zh-CN" altLang="en-US" sz="1400" b="1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anchor="ctr" anchorCtr="1"/>
                </a:tc>
                <a:tc>
                  <a:txBody>
                    <a:bodyPr/>
                    <a:lstStyle/>
                    <a:p>
                      <a:pPr algn="ctr" fontAlgn="auto">
                        <a:buNone/>
                      </a:pPr>
                      <a:r>
                        <a:rPr lang="zh-CN" altLang="en-US" sz="1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sym typeface="+mn-ea"/>
                        </a:rPr>
                        <a:t>-0.8</a:t>
                      </a:r>
                      <a:r>
                        <a:rPr lang="en-US" altLang="zh-CN" sz="1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sym typeface="+mn-ea"/>
                        </a:rPr>
                        <a:t>5</a:t>
                      </a:r>
                      <a:r>
                        <a:rPr lang="zh-CN" altLang="en-US" sz="1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sym typeface="+mn-ea"/>
                        </a:rPr>
                        <a:t>±0.0</a:t>
                      </a:r>
                      <a:r>
                        <a:rPr lang="en-US" altLang="zh-CN" sz="1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sym typeface="+mn-ea"/>
                        </a:rPr>
                        <a:t>6</a:t>
                      </a:r>
                      <a:endParaRPr lang="en-US" altLang="zh-CN" sz="1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anchor="ctr" anchorCtr="1"/>
                </a:tc>
              </a:tr>
              <a:tr h="382842">
                <a:tc>
                  <a:txBody>
                    <a:bodyPr/>
                    <a:lstStyle/>
                    <a:p>
                      <a:pPr algn="ctr" fontAlgn="auto">
                        <a:buNone/>
                      </a:pPr>
                      <a:r>
                        <a:rPr lang="en-US" altLang="zh-CN"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GWSA-WGHM</a:t>
                      </a:r>
                      <a:endParaRPr lang="en-US" altLang="zh-CN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91450" marR="91450" marT="45713" marB="45713" anchor="ctr" anchorCtr="1"/>
                </a:tc>
                <a:tc>
                  <a:txBody>
                    <a:bodyPr/>
                    <a:lstStyle/>
                    <a:p>
                      <a:pPr algn="ctr" fontAlgn="auto">
                        <a:buNone/>
                      </a:pPr>
                      <a:endParaRPr lang="zh-CN" altLang="en-US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anchor="ctr" anchorCtr="1"/>
                </a:tc>
                <a:tc>
                  <a:txBody>
                    <a:bodyPr/>
                    <a:lstStyle/>
                    <a:p>
                      <a:pPr algn="ctr" fontAlgn="auto">
                        <a:buNone/>
                      </a:pPr>
                      <a:endParaRPr lang="zh-CN" altLang="en-US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anchor="ctr" anchorCtr="1"/>
                </a:tc>
                <a:tc>
                  <a:txBody>
                    <a:bodyPr/>
                    <a:lstStyle/>
                    <a:p>
                      <a:pPr algn="ctr" fontAlgn="auto">
                        <a:buNone/>
                      </a:pPr>
                      <a:r>
                        <a:rPr lang="zh-CN" altLang="en-US"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-2.11±0.07</a:t>
                      </a:r>
                      <a:endParaRPr lang="en-US" altLang="zh-CN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anchor="ctr" anchorCtr="1"/>
                </a:tc>
                <a:tc>
                  <a:txBody>
                    <a:bodyPr/>
                    <a:lstStyle/>
                    <a:p>
                      <a:pPr algn="ctr" fontAlgn="auto">
                        <a:buNone/>
                      </a:pPr>
                      <a:r>
                        <a:rPr lang="zh-CN" altLang="en-US"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-1.51±0.01</a:t>
                      </a:r>
                      <a:endParaRPr lang="en-US" altLang="zh-CN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anchor="ctr" anchorCtr="1"/>
                </a:tc>
                <a:tc>
                  <a:txBody>
                    <a:bodyPr/>
                    <a:lstStyle/>
                    <a:p>
                      <a:pPr algn="ctr" fontAlgn="auto">
                        <a:buNone/>
                      </a:pPr>
                      <a:r>
                        <a:rPr lang="zh-CN" altLang="en-US" sz="1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sym typeface="+mn-ea"/>
                        </a:rPr>
                        <a:t>-</a:t>
                      </a:r>
                      <a:r>
                        <a:rPr lang="en-US" altLang="zh-CN" sz="1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sym typeface="+mn-ea"/>
                        </a:rPr>
                        <a:t>1.43</a:t>
                      </a:r>
                      <a:r>
                        <a:rPr lang="zh-CN" altLang="en-US" sz="1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sym typeface="+mn-ea"/>
                        </a:rPr>
                        <a:t>±0.0</a:t>
                      </a:r>
                      <a:r>
                        <a:rPr lang="en-US" altLang="zh-CN" sz="1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sym typeface="+mn-ea"/>
                        </a:rPr>
                        <a:t>1</a:t>
                      </a:r>
                      <a:endParaRPr lang="en-US" altLang="zh-CN" sz="1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anchor="ctr" anchorCtr="1"/>
                </a:tc>
              </a:tr>
              <a:tr h="384112">
                <a:tc>
                  <a:txBody>
                    <a:bodyPr/>
                    <a:lstStyle/>
                    <a:p>
                      <a:pPr algn="ctr" fontAlgn="auto">
                        <a:buNone/>
                      </a:pPr>
                      <a:r>
                        <a:rPr lang="en-US" altLang="zh-CN"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GWSA-Well</a:t>
                      </a:r>
                      <a:endParaRPr lang="en-US" altLang="zh-CN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91450" marR="91450" marT="45713" marB="45713" anchor="ctr" anchorCtr="1"/>
                </a:tc>
                <a:tc>
                  <a:txBody>
                    <a:bodyPr/>
                    <a:lstStyle/>
                    <a:p>
                      <a:pPr algn="ctr" fontAlgn="auto">
                        <a:buNone/>
                      </a:pPr>
                      <a:endParaRPr lang="zh-CN" altLang="en-US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anchor="ctr" anchorCtr="1"/>
                </a:tc>
                <a:tc>
                  <a:txBody>
                    <a:bodyPr/>
                    <a:lstStyle/>
                    <a:p>
                      <a:pPr algn="ctr" fontAlgn="auto">
                        <a:buNone/>
                      </a:pPr>
                      <a:endParaRPr lang="zh-CN" altLang="en-US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anchor="ctr" anchorCtr="1"/>
                </a:tc>
                <a:tc>
                  <a:txBody>
                    <a:bodyPr/>
                    <a:lstStyle/>
                    <a:p>
                      <a:pPr algn="ctr" fontAlgn="auto">
                        <a:buNone/>
                      </a:pPr>
                      <a:endParaRPr lang="zh-CN" altLang="en-US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anchor="ctr" anchorCtr="1"/>
                </a:tc>
                <a:tc>
                  <a:txBody>
                    <a:bodyPr/>
                    <a:lstStyle/>
                    <a:p>
                      <a:pPr algn="ctr" fontAlgn="auto">
                        <a:buNone/>
                      </a:pPr>
                      <a:endParaRPr lang="zh-CN" altLang="en-US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anchor="ctr" anchorCtr="1"/>
                </a:tc>
                <a:tc>
                  <a:txBody>
                    <a:bodyPr/>
                    <a:lstStyle/>
                    <a:p>
                      <a:pPr algn="ctr" fontAlgn="auto">
                        <a:buNone/>
                      </a:pPr>
                      <a:r>
                        <a:rPr lang="zh-CN" altLang="en-US" sz="1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sym typeface="+mn-ea"/>
                        </a:rPr>
                        <a:t>-</a:t>
                      </a:r>
                      <a:r>
                        <a:rPr lang="en-US" altLang="zh-CN" sz="1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sym typeface="+mn-ea"/>
                        </a:rPr>
                        <a:t>0.80</a:t>
                      </a:r>
                      <a:r>
                        <a:rPr lang="zh-CN" altLang="en-US" sz="1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sym typeface="+mn-ea"/>
                        </a:rPr>
                        <a:t>±0.0</a:t>
                      </a:r>
                      <a:r>
                        <a:rPr lang="en-US" altLang="zh-CN" sz="1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sym typeface="+mn-ea"/>
                        </a:rPr>
                        <a:t>3</a:t>
                      </a:r>
                      <a:endParaRPr lang="en-US" altLang="zh-CN" sz="1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anchor="ctr" anchorCtr="1"/>
                </a:tc>
              </a:tr>
            </a:tbl>
          </a:graphicData>
        </a:graphic>
      </p:graphicFrame>
      <p:sp>
        <p:nvSpPr>
          <p:cNvPr id="27695" name="标题 1"/>
          <p:cNvSpPr>
            <a:spLocks noGrp="1"/>
          </p:cNvSpPr>
          <p:nvPr>
            <p:ph type="title"/>
          </p:nvPr>
        </p:nvSpPr>
        <p:spPr>
          <a:xfrm>
            <a:off x="220663" y="71438"/>
            <a:ext cx="7708900" cy="827087"/>
          </a:xfrm>
        </p:spPr>
        <p:txBody>
          <a:bodyPr vert="horz" wrap="square" lIns="91432" tIns="45716" rIns="91432" bIns="45716" anchor="ctr" anchorCtr="0"/>
          <a:p>
            <a:r>
              <a:rPr lang="en-US" altLang="zh-CN" sz="3600" dirty="0">
                <a:solidFill>
                  <a:srgbClr val="000066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Results</a:t>
            </a:r>
            <a:r>
              <a:rPr lang="en-US" sz="2600" dirty="0">
                <a:solidFill>
                  <a:srgbClr val="000066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宋体" panose="02010600030101010101" pitchFamily="2" charset="-122"/>
              </a:rPr>
              <a:t>:</a:t>
            </a:r>
            <a:r>
              <a:rPr lang="en-US" sz="3000" dirty="0">
                <a:solidFill>
                  <a:srgbClr val="000066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600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TWSA and GWSA estimates</a:t>
            </a:r>
            <a:endParaRPr lang="en-US" altLang="zh-CN" sz="2600" dirty="0">
              <a:solidFill>
                <a:schemeClr val="tx1"/>
              </a:solidFill>
              <a:latin typeface="Times New Roman" panose="02020603050405020304" pitchFamily="18" charset="0"/>
              <a:ea typeface="华文中宋" panose="0201060004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696" name="文本框 10"/>
          <p:cNvSpPr txBox="1"/>
          <p:nvPr/>
        </p:nvSpPr>
        <p:spPr>
          <a:xfrm>
            <a:off x="130175" y="1093788"/>
            <a:ext cx="8234363" cy="43656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25000"/>
              </a:lnSpc>
            </a:pPr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  </a:t>
            </a:r>
            <a:r>
              <a:rPr lang="en-US" altLang="zh-CN" b="1" dirty="0"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 GWSA from GRACE and hydrologic model:</a:t>
            </a:r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 </a:t>
            </a:r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GWSA=TWSA-SMA-SWEA-SWA</a:t>
            </a:r>
            <a:endParaRPr lang="en-US" altLang="zh-CN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华文中宋" panose="0201060004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" name="灯片编号占位符 1"/>
          <p:cNvSpPr txBox="1">
            <a:spLocks noGrp="1"/>
          </p:cNvSpPr>
          <p:nvPr>
            <p:ph type="sldNum" sz="quarter" idx="11"/>
          </p:nvPr>
        </p:nvSpPr>
        <p:spPr bwMode="auto">
          <a:xfrm>
            <a:off x="8947150" y="6635750"/>
            <a:ext cx="228600" cy="217488"/>
          </a:xfrm>
        </p:spPr>
        <p:txBody>
          <a:bodyPr vert="horz" wrap="square" lIns="91432" tIns="45716" rIns="91432" bIns="45716" numCol="1" anchor="t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C495AAD-AF35-448F-AA36-ADC2F68B94D8}" type="slidenum">
              <a:rPr kumimoji="0" lang="en-US" altLang="zh-CN" sz="10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9697" name="图片 23" descr="GWSA-SP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288" y="2846388"/>
            <a:ext cx="1911350" cy="1909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698" name="图片 24" descr="GWSA-TC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413" y="3003550"/>
            <a:ext cx="1954212" cy="1889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699" name="图片 26" descr="GWSA-SP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463" y="2846388"/>
            <a:ext cx="1909762" cy="1970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0" name="图片 27" descr="GWSA-TC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1163" y="3017838"/>
            <a:ext cx="1938337" cy="1862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1" name="图片 29" descr="GWSA-SP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288" y="4864100"/>
            <a:ext cx="1893887" cy="1946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2" name="图片 30" descr="GWSA-TC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7438" y="4962525"/>
            <a:ext cx="2008187" cy="1866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3" name="图片 32" descr="GWSA-SP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4875" y="4862513"/>
            <a:ext cx="1895475" cy="195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4" name="图片 33" descr="GWSA-TC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61163" y="4989513"/>
            <a:ext cx="1997075" cy="182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5" name="矩形 1"/>
          <p:cNvSpPr/>
          <p:nvPr/>
        </p:nvSpPr>
        <p:spPr>
          <a:xfrm>
            <a:off x="3122613" y="1130300"/>
            <a:ext cx="5476875" cy="1484313"/>
          </a:xfrm>
          <a:prstGeom prst="rect">
            <a:avLst/>
          </a:prstGeom>
          <a:solidFill>
            <a:srgbClr val="F2F2F2"/>
          </a:solidFill>
          <a:ln w="9525">
            <a:noFill/>
          </a:ln>
        </p:spPr>
        <p:txBody>
          <a:bodyPr anchor="t" anchorCtr="0"/>
          <a:p>
            <a:pPr algn="ctr"/>
            <a:endParaRPr lang="en-US" altLang="zh-CN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29706" name="图片 22"/>
          <p:cNvPicPr>
            <a:picLocks noChangeAspect="1"/>
          </p:cNvPicPr>
          <p:nvPr/>
        </p:nvPicPr>
        <p:blipFill>
          <a:blip r:embed="rId9"/>
          <a:srcRect b="-1309"/>
          <a:stretch>
            <a:fillRect/>
          </a:stretch>
        </p:blipFill>
        <p:spPr>
          <a:xfrm>
            <a:off x="611188" y="1052513"/>
            <a:ext cx="2316162" cy="1776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7" name="文本框 2"/>
          <p:cNvSpPr txBox="1"/>
          <p:nvPr/>
        </p:nvSpPr>
        <p:spPr>
          <a:xfrm>
            <a:off x="3130550" y="1123950"/>
            <a:ext cx="5468938" cy="78359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25000"/>
              </a:lnSpc>
            </a:pPr>
            <a:r>
              <a:rPr lang="zh-CN" altLang="en-US" b="1" dirty="0"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Cumulative variance：</a:t>
            </a:r>
            <a:r>
              <a:rPr lang="en-US" altLang="zh-CN" b="1" dirty="0"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89%</a:t>
            </a:r>
            <a:endParaRPr lang="en-US" altLang="zh-CN" b="1" dirty="0">
              <a:latin typeface="Times New Roman" panose="02020603050405020304" pitchFamily="18" charset="0"/>
              <a:ea typeface="华文中宋" panose="0201060004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25000"/>
              </a:lnSpc>
            </a:pPr>
            <a:r>
              <a:rPr lang="en-US" altLang="zh-CN" b="1" dirty="0"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C</a:t>
            </a:r>
            <a:r>
              <a:rPr lang="zh-CN" altLang="en-US" b="1" dirty="0"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ontribution ratio</a:t>
            </a:r>
            <a:r>
              <a:rPr lang="en-US" altLang="zh-CN" b="1" dirty="0"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s</a:t>
            </a:r>
            <a:r>
              <a:rPr lang="zh-CN" altLang="en-US" b="1" dirty="0"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：</a:t>
            </a:r>
            <a:r>
              <a:rPr lang="en-US" altLang="zh-CN" b="1" dirty="0"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36</a:t>
            </a:r>
            <a:r>
              <a:rPr lang="zh-CN" altLang="en-US" b="1" dirty="0"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，</a:t>
            </a:r>
            <a:r>
              <a:rPr lang="en-US" altLang="zh-CN" b="1" dirty="0"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32</a:t>
            </a:r>
            <a:r>
              <a:rPr lang="zh-CN" altLang="en-US" b="1" dirty="0"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，</a:t>
            </a:r>
            <a:r>
              <a:rPr lang="en-US" altLang="zh-CN" b="1" dirty="0"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18</a:t>
            </a:r>
            <a:r>
              <a:rPr lang="zh-CN" altLang="en-US" b="1" dirty="0"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，</a:t>
            </a:r>
            <a:r>
              <a:rPr lang="en-US" altLang="zh-CN" b="1" dirty="0"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14%</a:t>
            </a:r>
            <a:endParaRPr lang="zh-CN" altLang="en-US" b="1" dirty="0">
              <a:latin typeface="Times New Roman" panose="02020603050405020304" pitchFamily="18" charset="0"/>
              <a:ea typeface="华文中宋" panose="0201060004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9708" name="文本框 3"/>
          <p:cNvSpPr txBox="1"/>
          <p:nvPr/>
        </p:nvSpPr>
        <p:spPr>
          <a:xfrm>
            <a:off x="3130550" y="1831975"/>
            <a:ext cx="5761038" cy="7842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25000"/>
              </a:lnSpc>
            </a:pPr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TC</a:t>
            </a:r>
            <a:r>
              <a:rPr lang="zh-CN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 is generally less clustered by different time cycles</a:t>
            </a:r>
            <a:endParaRPr lang="zh-CN" altLang="en-US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华文中宋" panose="0201060004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25000"/>
              </a:lnSpc>
            </a:pPr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SP</a:t>
            </a:r>
            <a:r>
              <a:rPr lang="zh-CN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 shows distinct localized characterstics</a:t>
            </a:r>
            <a:endParaRPr lang="zh-CN" altLang="en-US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华文中宋" panose="0201060004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9709" name="椭圆 17"/>
          <p:cNvSpPr/>
          <p:nvPr/>
        </p:nvSpPr>
        <p:spPr>
          <a:xfrm>
            <a:off x="7812088" y="3789363"/>
            <a:ext cx="288925" cy="647700"/>
          </a:xfrm>
          <a:prstGeom prst="ellipse">
            <a:avLst/>
          </a:prstGeom>
          <a:noFill/>
          <a:ln w="9525" cap="flat" cmpd="sng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txBody>
          <a:bodyPr anchor="t" anchorCtr="0"/>
          <a:p>
            <a:pPr algn="ctr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9710" name="椭圆 18"/>
          <p:cNvSpPr/>
          <p:nvPr/>
        </p:nvSpPr>
        <p:spPr>
          <a:xfrm>
            <a:off x="3419475" y="5156200"/>
            <a:ext cx="288925" cy="962025"/>
          </a:xfrm>
          <a:prstGeom prst="ellipse">
            <a:avLst/>
          </a:prstGeom>
          <a:noFill/>
          <a:ln w="9525" cap="flat" cmpd="sng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txBody>
          <a:bodyPr anchor="t" anchorCtr="0"/>
          <a:p>
            <a:pPr algn="ctr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9711" name="文本框 19"/>
          <p:cNvSpPr txBox="1"/>
          <p:nvPr/>
        </p:nvSpPr>
        <p:spPr>
          <a:xfrm>
            <a:off x="7427913" y="3178175"/>
            <a:ext cx="1171575" cy="39846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/>
            <a:r>
              <a:rPr lang="en-US" altLang="zh-CN" sz="10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Arctic Oscillation </a:t>
            </a:r>
            <a:endParaRPr lang="en-US" altLang="zh-CN" sz="1000" b="1" dirty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ctr"/>
            <a:r>
              <a:rPr lang="en-US" altLang="zh-CN" sz="10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and La Niña</a:t>
            </a:r>
            <a:endParaRPr lang="en-US" altLang="zh-CN" sz="1000" b="1" dirty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9712" name="标题 1"/>
          <p:cNvSpPr>
            <a:spLocks noGrp="1"/>
          </p:cNvSpPr>
          <p:nvPr>
            <p:ph type="title"/>
          </p:nvPr>
        </p:nvSpPr>
        <p:spPr>
          <a:xfrm>
            <a:off x="220980" y="71755"/>
            <a:ext cx="7995920" cy="826770"/>
          </a:xfrm>
        </p:spPr>
        <p:txBody>
          <a:bodyPr vert="horz" wrap="square" lIns="91432" tIns="45716" rIns="91432" bIns="45716" anchor="ctr" anchorCtr="0"/>
          <a:p>
            <a:r>
              <a:rPr lang="en-US" altLang="zh-CN" sz="3600" dirty="0">
                <a:solidFill>
                  <a:srgbClr val="000066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Results</a:t>
            </a:r>
            <a:r>
              <a:rPr lang="en-US" sz="2600" dirty="0">
                <a:solidFill>
                  <a:srgbClr val="000066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宋体" panose="02010600030101010101" pitchFamily="2" charset="-122"/>
              </a:rPr>
              <a:t>:</a:t>
            </a:r>
            <a:r>
              <a:rPr lang="en-US" sz="3000" dirty="0">
                <a:solidFill>
                  <a:srgbClr val="000066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600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Spatiotemporal decomposition for GWSA</a:t>
            </a:r>
            <a:endParaRPr lang="en-US" altLang="zh-CN" sz="2600" dirty="0">
              <a:solidFill>
                <a:schemeClr val="tx1"/>
              </a:solidFill>
              <a:latin typeface="Times New Roman" panose="02020603050405020304" pitchFamily="18" charset="0"/>
              <a:ea typeface="华文中宋" panose="0201060004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2554302" y="2960688"/>
            <a:ext cx="1897976" cy="1855787"/>
            <a:chOff x="4022" y="4663"/>
            <a:chExt cx="2990" cy="2922"/>
          </a:xfrm>
        </p:grpSpPr>
        <p:pic>
          <p:nvPicPr>
            <p:cNvPr id="29714" name="Picture 12"/>
            <p:cNvPicPr>
              <a:picLocks noChangeAspect="1"/>
            </p:cNvPicPr>
            <p:nvPr/>
          </p:nvPicPr>
          <p:blipFill>
            <a:blip r:embed="rId10"/>
            <a:srcRect l="10046" r="9422" b="30048"/>
            <a:stretch>
              <a:fillRect/>
            </a:stretch>
          </p:blipFill>
          <p:spPr>
            <a:xfrm>
              <a:off x="4082" y="4663"/>
              <a:ext cx="2816" cy="292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9715" name="椭圆 22"/>
            <p:cNvSpPr/>
            <p:nvPr/>
          </p:nvSpPr>
          <p:spPr>
            <a:xfrm>
              <a:off x="4761" y="5059"/>
              <a:ext cx="693" cy="702"/>
            </a:xfrm>
            <a:prstGeom prst="ellipse">
              <a:avLst/>
            </a:prstGeom>
            <a:noFill/>
            <a:ln w="9525" cap="flat" cmpd="sng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9716" name="文本框 23"/>
            <p:cNvSpPr txBox="1"/>
            <p:nvPr/>
          </p:nvSpPr>
          <p:spPr>
            <a:xfrm>
              <a:off x="4022" y="6760"/>
              <a:ext cx="2990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10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Slepian localization analysis method</a:t>
              </a:r>
              <a:r>
                <a:rPr lang="en-US" altLang="zh-CN" sz="1000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(</a:t>
              </a:r>
              <a:r>
                <a:rPr lang="en-US" altLang="zh-CN" sz="1000" i="1" dirty="0">
                  <a:solidFill>
                    <a:srgbClr val="66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Han et al., 2021, CJG</a:t>
              </a:r>
              <a:r>
                <a:rPr lang="en-US" altLang="zh-CN" sz="1000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)</a:t>
              </a:r>
              <a:endParaRPr lang="en-US" altLang="zh-CN" sz="1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11" name="灯片编号占位符 10"/>
          <p:cNvSpPr txBox="1">
            <a:spLocks noGrp="1"/>
          </p:cNvSpPr>
          <p:nvPr>
            <p:ph type="sldNum" sz="quarter" idx="11"/>
          </p:nvPr>
        </p:nvSpPr>
        <p:spPr bwMode="auto">
          <a:xfrm>
            <a:off x="8745538" y="6607175"/>
            <a:ext cx="358775" cy="217488"/>
          </a:xfrm>
        </p:spPr>
        <p:txBody>
          <a:bodyPr vert="horz" wrap="square" lIns="91432" tIns="45716" rIns="91432" bIns="45716" numCol="1" anchor="t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7A5DD79-0521-4229-9DBC-ECF4A9BC1577}" type="slidenum">
              <a:rPr kumimoji="0" lang="en-US" altLang="zh-CN" sz="10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  <p:custDataLst>
      <p:tags r:id="rId1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UNIT_TABLE_BEAUTIFY" val="smartTable{bfca0394-13e9-4b3e-9d87-cbbd82ef2a7f}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UNIT_PLACING_PICTURE_USER_VIEWPORT" val="{&quot;height&quot;:3910,&quot;width&quot;:4527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TABLE_BEAUTIFY" val="smartTable{088a53b4-406b-4786-a82e-58bc2dc7e0a9}"/>
</p:tagLst>
</file>

<file path=ppt/tags/tag21.xml><?xml version="1.0" encoding="utf-8"?>
<p:tagLst xmlns:p="http://schemas.openxmlformats.org/presentationml/2006/main">
  <p:tag name="TIMING" val="|29.4|2.1"/>
</p:tagLst>
</file>

<file path=ppt/tags/tag22.xml><?xml version="1.0" encoding="utf-8"?>
<p:tagLst xmlns:p="http://schemas.openxmlformats.org/presentationml/2006/main">
  <p:tag name="TIMING" val="|46.7|9.3|4.2|21.0|2.4|3.5|8.0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PP_MARK_KEY" val="446d7b29-5a35-45bb-970e-7d5daadc48f8"/>
  <p:tag name="COMMONDATA" val="eyJoZGlkIjoiZjViMTMzNjI1YjBhMjQwODNlMTI5ZDkxYzZlZjA2YTk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Group 模板">
  <a:themeElements>
    <a:clrScheme name="Worldwide design templat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Worldwide design template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noFill/>
        <a:ln w="9525" cap="flat" cmpd="sng" algn="ctr">
          <a:noFill/>
          <a:prstDash val="solid"/>
          <a:round/>
          <a:headEnd type="none" w="med" len="med"/>
          <a:tailEnd type="arrow"/>
        </a:ln>
      </a:spPr>
      <a:bodyPr/>
      <a:lstStyle/>
    </a:lnDef>
  </a:objectDefaults>
  <a:extraClrSchemeLst>
    <a:extraClrScheme>
      <a:clrScheme name="Worldwide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wide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wide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wide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wide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wide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ldwide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ldwide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ldwide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ldwide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ldwide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ldwide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ldwide design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6724</Words>
  <Application>WPS 演示</Application>
  <PresentationFormat>全屏显示(4:3)</PresentationFormat>
  <Paragraphs>338</Paragraphs>
  <Slides>16</Slides>
  <Notes>17</Notes>
  <HiddenSlides>0</HiddenSlides>
  <MMClips>0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14</vt:i4>
      </vt:variant>
      <vt:variant>
        <vt:lpstr>幻灯片标题</vt:lpstr>
      </vt:variant>
      <vt:variant>
        <vt:i4>16</vt:i4>
      </vt:variant>
    </vt:vector>
  </HeadingPairs>
  <TitlesOfParts>
    <vt:vector size="48" baseType="lpstr">
      <vt:lpstr>Arial</vt:lpstr>
      <vt:lpstr>宋体</vt:lpstr>
      <vt:lpstr>Wingdings</vt:lpstr>
      <vt:lpstr>Times New Roman</vt:lpstr>
      <vt:lpstr>Calibri</vt:lpstr>
      <vt:lpstr>华文中宋</vt:lpstr>
      <vt:lpstr>Comic Sans MS</vt:lpstr>
      <vt:lpstr>Yu Gothic UI Light</vt:lpstr>
      <vt:lpstr>Helvetica Light</vt:lpstr>
      <vt:lpstr>微软雅黑</vt:lpstr>
      <vt:lpstr>Cambria</vt:lpstr>
      <vt:lpstr>黑体</vt:lpstr>
      <vt:lpstr>MS PGothic</vt:lpstr>
      <vt:lpstr>Wingdings</vt:lpstr>
      <vt:lpstr>Arial Unicode MS</vt:lpstr>
      <vt:lpstr>Group 模板</vt:lpstr>
      <vt:lpstr>自定义设计方案</vt:lpstr>
      <vt:lpstr>1_自定义设计方案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PowerPoint 演示文稿</vt:lpstr>
      <vt:lpstr>PowerPoint 演示文稿</vt:lpstr>
      <vt:lpstr>Introduction: Background</vt:lpstr>
      <vt:lpstr>Introduction: Motivation</vt:lpstr>
      <vt:lpstr>Introduction: Research object </vt:lpstr>
      <vt:lpstr>PowerPoint 演示文稿</vt:lpstr>
      <vt:lpstr>PowerPoint 演示文稿</vt:lpstr>
      <vt:lpstr>Results: TWSA and GWSA estimates</vt:lpstr>
      <vt:lpstr>Results: Spatiotemporal decomposition for GWSA</vt:lpstr>
      <vt:lpstr>Results: Spatiotemporal decomposition for P and Et</vt:lpstr>
      <vt:lpstr>Results: Driving factors identification</vt:lpstr>
      <vt:lpstr>Results: Driving factors identification</vt:lpstr>
      <vt:lpstr>Results: Intra-annual distributions</vt:lpstr>
      <vt:lpstr>Summary</vt:lpstr>
      <vt:lpstr>Major references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工作总结</dc:title>
  <dc:creator>Hi</dc:creator>
  <cp:lastModifiedBy>FengTF</cp:lastModifiedBy>
  <cp:revision>4536</cp:revision>
  <dcterms:created xsi:type="dcterms:W3CDTF">2011-10-25T11:51:00Z</dcterms:created>
  <dcterms:modified xsi:type="dcterms:W3CDTF">2023-04-18T07:58:42Z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307C61BCF4C449D8ABC67B028532DD69</vt:lpwstr>
  </property>
</Properties>
</file>