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90" r:id="rId2"/>
    <p:sldId id="330" r:id="rId3"/>
    <p:sldId id="580" r:id="rId4"/>
    <p:sldId id="581" r:id="rId5"/>
    <p:sldId id="582" r:id="rId6"/>
    <p:sldId id="301" r:id="rId7"/>
    <p:sldId id="306" r:id="rId8"/>
    <p:sldId id="583" r:id="rId9"/>
    <p:sldId id="307" r:id="rId10"/>
    <p:sldId id="584" r:id="rId11"/>
    <p:sldId id="585" r:id="rId12"/>
    <p:sldId id="586" r:id="rId13"/>
    <p:sldId id="311" r:id="rId14"/>
    <p:sldId id="305" r:id="rId15"/>
    <p:sldId id="302" r:id="rId16"/>
    <p:sldId id="317" r:id="rId17"/>
    <p:sldId id="303" r:id="rId18"/>
    <p:sldId id="30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78656"/>
  </p:normalViewPr>
  <p:slideViewPr>
    <p:cSldViewPr snapToGrid="0">
      <p:cViewPr varScale="1">
        <p:scale>
          <a:sx n="91" d="100"/>
          <a:sy n="91" d="100"/>
        </p:scale>
        <p:origin x="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D5FD1-93E2-2C42-B868-AE10C1872CDE}" type="datetimeFigureOut">
              <a:rPr lang="en-US" smtClean="0"/>
              <a:t>4/13/24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C4E03-58DD-7642-B5CF-43A62DCD0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04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46F53-B215-4249-8AD6-D731DED45A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76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46F53-B215-4249-8AD6-D731DED45A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76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does not seem to be coincidence either – please see online material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46F53-B215-4249-8AD6-D731DED45A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66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does not seem to be coincidence either – which can be examined by looking at the differences in inferred parameters between experiments</a:t>
            </a:r>
          </a:p>
          <a:p>
            <a:endParaRPr lang="en-GB" dirty="0"/>
          </a:p>
          <a:p>
            <a:r>
              <a:rPr lang="en-GB" dirty="0"/>
              <a:t>The surface constraints demand a weaker bed in the trough and stronger ice at the Thwaites Tongue grounding line and connection to TEIS. This means that melting near the ice tongue grounding line has a larger inland effect…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46F53-B215-4249-8AD6-D731DED45A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35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46F53-B215-4249-8AD6-D731DED45A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81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8 minutes ill jump right into it!</a:t>
            </a:r>
          </a:p>
          <a:p>
            <a:endParaRPr lang="en-US" dirty="0"/>
          </a:p>
          <a:p>
            <a:r>
              <a:rPr lang="en-US" dirty="0"/>
              <a:t>The method that’s emerged to initialize ice sheet models is what some term snapshot calibration, a process where boundary conditions and material properties are adjusted to achieve optimal fit with satellite velocities. </a:t>
            </a:r>
          </a:p>
          <a:p>
            <a:endParaRPr lang="en-US" dirty="0"/>
          </a:p>
          <a:p>
            <a:r>
              <a:rPr lang="en-US" dirty="0"/>
              <a:t>The inversion is constrained by time-independent ice-sheet physics – only the velocity solve for a fixed geometry is used.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67C24-29E1-A745-A63C-3E9B78E2DA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79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Transient calibration generalizes to a time-evolving ice sheet</a:t>
            </a:r>
          </a:p>
          <a:p>
            <a:endParaRPr lang="en-US" dirty="0"/>
          </a:p>
          <a:p>
            <a:r>
              <a:rPr lang="en-US" dirty="0"/>
              <a:t>Time-evolving velocity and surface elevation are used as constraints</a:t>
            </a:r>
          </a:p>
          <a:p>
            <a:endParaRPr lang="en-US" dirty="0"/>
          </a:p>
          <a:p>
            <a:r>
              <a:rPr lang="en-US" dirty="0"/>
              <a:t>In our study, we’ve used annual velocities from </a:t>
            </a:r>
            <a:r>
              <a:rPr lang="en-US" dirty="0" err="1"/>
              <a:t>MEaSUREs</a:t>
            </a:r>
            <a:r>
              <a:rPr lang="en-US" dirty="0"/>
              <a:t> and the </a:t>
            </a:r>
            <a:r>
              <a:rPr lang="en-US" dirty="0" err="1"/>
              <a:t>dhdt</a:t>
            </a:r>
            <a:r>
              <a:rPr lang="en-US" dirty="0"/>
              <a:t> product of CPOM for constraints on Thwaites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67C24-29E1-A745-A63C-3E9B78E2DA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56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2 models which both can implement transient calibration through use of Automatic Differentiation.</a:t>
            </a:r>
          </a:p>
          <a:p>
            <a:endParaRPr lang="en-US" dirty="0"/>
          </a:p>
          <a:p>
            <a:r>
              <a:rPr lang="en-US" dirty="0"/>
              <a:t>We consider a subset of the Thwaites catchment where strong thinning is observed</a:t>
            </a:r>
          </a:p>
          <a:p>
            <a:endParaRPr lang="en-US" dirty="0"/>
          </a:p>
          <a:p>
            <a:r>
              <a:rPr lang="en-US" dirty="0"/>
              <a:t>We consider a simple melt parameterization (adjusted as part of the calibration), but do not consider calving as recent studies have shown it less important than other factors in evolution of TG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C4E03-58DD-7642-B5CF-43A62DCD0A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35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calibration period is 2004-2012 (with remainder reserved for validation). CPOM data gives </a:t>
            </a:r>
            <a:r>
              <a:rPr lang="en-US" dirty="0" err="1"/>
              <a:t>dhdt</a:t>
            </a:r>
            <a:r>
              <a:rPr lang="en-US" dirty="0"/>
              <a:t> over 5-year periods, hence longer spacing below.</a:t>
            </a:r>
          </a:p>
          <a:p>
            <a:endParaRPr lang="en-US" dirty="0"/>
          </a:p>
          <a:p>
            <a:r>
              <a:rPr lang="en-US" dirty="0"/>
              <a:t>Below is shown the misfit cost function which is optimized – </a:t>
            </a:r>
            <a:r>
              <a:rPr lang="en-US" dirty="0" err="1"/>
              <a:t>gamma_v</a:t>
            </a:r>
            <a:r>
              <a:rPr lang="en-US" dirty="0"/>
              <a:t> and </a:t>
            </a:r>
            <a:r>
              <a:rPr lang="en-US" dirty="0" err="1"/>
              <a:t>gamma_s</a:t>
            </a:r>
            <a:r>
              <a:rPr lang="en-US" dirty="0"/>
              <a:t> control the relative weightings of velocity and altimetry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C4E03-58DD-7642-B5CF-43A62DCD0A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56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 show results from 4 experiments: where only velocity is used to constrain (velocity only); surface only; a calibration using both (mixed), and snapshot.</a:t>
            </a:r>
          </a:p>
          <a:p>
            <a:endParaRPr lang="en-US" dirty="0"/>
          </a:p>
          <a:p>
            <a:r>
              <a:rPr lang="en-US" dirty="0"/>
              <a:t>All transient calibrations used the snapshot-derived parameters as their initial guess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C4E03-58DD-7642-B5CF-43A62DCD0A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79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then evolve the experiments an additional 50 years to examine behaviour (forced with simple, fixed SMB).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46F53-B215-4249-8AD6-D731DED45A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18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Little difference in VAF loss (12-18 mm)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46F53-B215-4249-8AD6-D731DED45A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32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46F53-B215-4249-8AD6-D731DED45A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77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C92E-E81C-65C6-ED91-E9532B420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306597-F643-F953-93C3-E30EDBFDE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2C9C6-4E9B-488F-64A7-4A5746A1B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1FFD-3B2C-E245-90D6-AC6E26099711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8D713-2512-1259-8BA4-A2A78C10B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1B97A-0B33-77CD-8983-842774BB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EDFA-F00B-6F44-8F87-5B7AC50A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3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E902-E8ED-31FB-E0EB-4FFB2A76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6E4CCF-DC2C-DA83-F3CC-5A7F8FFA7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B55EA-BCEC-F5EB-D646-870FC1617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1FFD-3B2C-E245-90D6-AC6E26099711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AEC53-437D-8144-3FAB-754922A3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33780-D91E-08E6-00AF-CBF7D3835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EDFA-F00B-6F44-8F87-5B7AC50A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10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485F6A-D4D4-096D-5E0A-DD97B249A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9700CE-04DD-F943-973B-3A2BA0C90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87900-D4E8-F648-0228-69779CAB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1FFD-3B2C-E245-90D6-AC6E26099711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6375-3518-8C60-45F0-1B2AB95A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A6CB4-74CE-DE71-7853-BCD2487B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EDFA-F00B-6F44-8F87-5B7AC50A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93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880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82CE0-4076-1765-7603-A6C7B29D8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BA725-2C3C-4B36-AB90-75A4E174C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20CF5-1527-0512-CE0C-95A0B5C03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1FFD-3B2C-E245-90D6-AC6E26099711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2532E-F77C-AB08-C2A1-674CAF253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94D9B-B289-7B5E-10BD-C31FCE7FF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EDFA-F00B-6F44-8F87-5B7AC50A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5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8070-67BE-26AE-9D25-9C2A273D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36D94-00C3-B3F1-5039-6830E2710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2BB89-CC80-3D67-1CD7-1474648CE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1FFD-3B2C-E245-90D6-AC6E26099711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3B8E8-6D42-A8B9-7FA7-E91966E64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F563A-FCF3-ABD3-75FE-BB89E648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EDFA-F00B-6F44-8F87-5B7AC50A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7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72523-75A7-8D79-0A45-DD718E06A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22FBA-41DB-9601-8F15-01E4993BB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A0106-8BC1-E370-020F-CE7F75D84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84190-5447-B7D3-9604-BD4957235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1FFD-3B2C-E245-90D6-AC6E26099711}" type="datetimeFigureOut">
              <a:rPr lang="en-US" smtClean="0"/>
              <a:t>4/13/24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78731-19CE-7829-E64D-948A2F076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CB1F5-746E-C43E-11BC-18C0914FB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EDFA-F00B-6F44-8F87-5B7AC50A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1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0F268-F009-7938-4A00-A42B32E3F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F3A27-332A-2B7D-1EB8-3F4709D67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4D815-3ABA-1CB5-3DE6-D6AC16D98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A69C00-4761-21BD-00B9-9C5251DFE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A02A0-FE46-E807-731D-CB23D83577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EFC269-FA8D-46FC-E81C-A24D3F214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1FFD-3B2C-E245-90D6-AC6E26099711}" type="datetimeFigureOut">
              <a:rPr lang="en-US" smtClean="0"/>
              <a:t>4/13/24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7504E6-27DE-476B-74B4-36FC946E3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AE177A-C0A4-11FD-7B3D-2840E10F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EDFA-F00B-6F44-8F87-5B7AC50A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20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3C332-FE3E-F87D-4226-E63895CF9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DCA6F-CD7B-AC87-938A-E0BAC8C05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1FFD-3B2C-E245-90D6-AC6E26099711}" type="datetimeFigureOut">
              <a:rPr lang="en-US" smtClean="0"/>
              <a:t>4/13/24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120B8-7D19-E8DF-A359-A8BC64DF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E7633-9D4B-CF3E-5A47-EC6A5F4EE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EDFA-F00B-6F44-8F87-5B7AC50A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12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F4838A-D458-B272-09B2-31F53892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1FFD-3B2C-E245-90D6-AC6E26099711}" type="datetimeFigureOut">
              <a:rPr lang="en-US" smtClean="0"/>
              <a:t>4/13/24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9F4E9E-DEFC-826B-D0D0-A196CD25F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8F140-4E88-9B21-94AA-34C573947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EDFA-F00B-6F44-8F87-5B7AC50A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8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99BD0-79B9-64E7-F407-3B7761DAB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256F5-1050-D48C-9AFD-6B593DDBE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28049-371A-49E0-CBB8-7CB4F882E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6C125-63D0-3EF3-9965-4FE18BC1B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1FFD-3B2C-E245-90D6-AC6E26099711}" type="datetimeFigureOut">
              <a:rPr lang="en-US" smtClean="0"/>
              <a:t>4/13/24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06F1A-A123-609A-708B-B194F81C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D59C6-677E-60CC-A65E-16A431E0A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EDFA-F00B-6F44-8F87-5B7AC50A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0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43578-8C03-B9FD-A513-613DD6716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7BADA6-960B-8F81-30F3-2744D4CE62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3AC23-0A32-9014-6EA8-03A84D0A4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B343C-5BD0-B889-55E1-C970BDDB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1FFD-3B2C-E245-90D6-AC6E26099711}" type="datetimeFigureOut">
              <a:rPr lang="en-US" smtClean="0"/>
              <a:t>4/13/24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400E1-0CF4-BEFA-0B4A-BE2F328E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A760B1-5A82-E78B-8DF9-76DA283F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EDFA-F00B-6F44-8F87-5B7AC50A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34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BA8DEB-EC36-9FB5-DF85-01443DBC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8918F-4CEC-1C7E-22F3-1A24C710A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0F787-3CAE-3174-B667-A14012023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451FFD-3B2C-E245-90D6-AC6E26099711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B259C-646B-A86A-E3D6-200E56230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7509F-B6CE-C13A-B7AD-6516349C9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3DEDFA-F00B-6F44-8F87-5B7AC50A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6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422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78B408-F8FC-452F-AA8B-DFFC30A7A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4303" y="3166662"/>
            <a:ext cx="5440015" cy="24519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+mj-lt"/>
              </a:rPr>
              <a:t>Daniel </a:t>
            </a:r>
            <a:r>
              <a:rPr lang="en-US" sz="2800" cap="small" dirty="0">
                <a:latin typeface="+mj-lt"/>
              </a:rPr>
              <a:t>Goldberg</a:t>
            </a:r>
          </a:p>
          <a:p>
            <a:pPr marL="0" indent="0">
              <a:buNone/>
            </a:pPr>
            <a:r>
              <a:rPr lang="en-US" sz="2800" dirty="0"/>
              <a:t>Univ. Edinburgh, UK</a:t>
            </a:r>
          </a:p>
          <a:p>
            <a:pPr marL="0" indent="0">
              <a:buNone/>
            </a:pPr>
            <a:endParaRPr lang="en-US" sz="2800" dirty="0">
              <a:latin typeface="+mj-lt"/>
            </a:endParaRPr>
          </a:p>
          <a:p>
            <a:pPr marL="0" indent="0">
              <a:buNone/>
            </a:pPr>
            <a:r>
              <a:rPr lang="en-US" sz="2800" dirty="0">
                <a:latin typeface="+mj-lt"/>
              </a:rPr>
              <a:t>Mathieu </a:t>
            </a:r>
            <a:r>
              <a:rPr lang="en-US" sz="2800" cap="small" dirty="0" err="1">
                <a:latin typeface="+mj-lt"/>
              </a:rPr>
              <a:t>Morlighem</a:t>
            </a:r>
            <a:endParaRPr lang="en-US" sz="2800" cap="small" dirty="0">
              <a:latin typeface="+mj-lt"/>
            </a:endParaRPr>
          </a:p>
          <a:p>
            <a:pPr marL="0" indent="0">
              <a:buNone/>
            </a:pPr>
            <a:r>
              <a:rPr lang="en-US" sz="2800" dirty="0"/>
              <a:t>Dept Earth Sciences, Dartmouth, USA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1287BC-1B77-4D54-A05E-643EEFEBFFCA}"/>
              </a:ext>
            </a:extLst>
          </p:cNvPr>
          <p:cNvSpPr txBox="1">
            <a:spLocks/>
          </p:cNvSpPr>
          <p:nvPr/>
        </p:nvSpPr>
        <p:spPr>
          <a:xfrm>
            <a:off x="1268031" y="608873"/>
            <a:ext cx="9900745" cy="3222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Transient calibration of Thwaites Glacier: a model and methodology comparison (with extended)</a:t>
            </a:r>
            <a:br>
              <a:rPr lang="en-US" sz="3600" b="1" dirty="0"/>
            </a:br>
            <a:endParaRPr 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581EA-DDA7-FB32-DDD6-D9EE955D935A}"/>
              </a:ext>
            </a:extLst>
          </p:cNvPr>
          <p:cNvSpPr txBox="1"/>
          <p:nvPr/>
        </p:nvSpPr>
        <p:spPr>
          <a:xfrm>
            <a:off x="1324303" y="6175717"/>
            <a:ext cx="5774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Thanks to Evans Family Dartmouth visiting professorship</a:t>
            </a:r>
          </a:p>
        </p:txBody>
      </p:sp>
    </p:spTree>
    <p:extLst>
      <p:ext uri="{BB962C8B-B14F-4D97-AF65-F5344CB8AC3E}">
        <p14:creationId xmlns:p14="http://schemas.microsoft.com/office/powerpoint/2010/main" val="1912185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07AF09D8-E0E1-499B-B189-BB9CD92DDF65}"/>
              </a:ext>
            </a:extLst>
          </p:cNvPr>
          <p:cNvSpPr txBox="1">
            <a:spLocks/>
          </p:cNvSpPr>
          <p:nvPr/>
        </p:nvSpPr>
        <p:spPr>
          <a:xfrm>
            <a:off x="302900" y="246968"/>
            <a:ext cx="5613806" cy="6682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WHY is </a:t>
            </a:r>
            <a:r>
              <a:rPr lang="en-US" sz="3200" dirty="0" err="1"/>
              <a:t>behaviour</a:t>
            </a:r>
            <a:r>
              <a:rPr lang="en-US" sz="3200" dirty="0"/>
              <a:t> so different?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4A0B2-BA2D-993F-8F3D-0037EB0E4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040" y="4632044"/>
            <a:ext cx="444500" cy="25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700394-B676-ACB7-C3F2-3CC124C32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277" y="4632044"/>
            <a:ext cx="444500" cy="25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493E9-247E-E741-12D0-DFC10B3AA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706" y="1497919"/>
            <a:ext cx="6063436" cy="5264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1FE17-84FC-BF58-5212-1DE9F11B7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197" y="1180419"/>
            <a:ext cx="3454400" cy="31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C7DBC7-499B-C910-3CC4-2B1ED243C3E1}"/>
              </a:ext>
            </a:extLst>
          </p:cNvPr>
          <p:cNvSpPr txBox="1"/>
          <p:nvPr/>
        </p:nvSpPr>
        <p:spPr>
          <a:xfrm>
            <a:off x="241028" y="1702736"/>
            <a:ext cx="52176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Mean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2004-2017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Change in Speed (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 only vs surf only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With altimetry-constrained, inland speedup follows deep trough</a:t>
            </a:r>
          </a:p>
        </p:txBody>
      </p:sp>
    </p:spTree>
    <p:extLst>
      <p:ext uri="{BB962C8B-B14F-4D97-AF65-F5344CB8AC3E}">
        <p14:creationId xmlns:p14="http://schemas.microsoft.com/office/powerpoint/2010/main" val="170517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07AF09D8-E0E1-499B-B189-BB9CD92DDF65}"/>
              </a:ext>
            </a:extLst>
          </p:cNvPr>
          <p:cNvSpPr txBox="1">
            <a:spLocks/>
          </p:cNvSpPr>
          <p:nvPr/>
        </p:nvSpPr>
        <p:spPr>
          <a:xfrm>
            <a:off x="302900" y="246968"/>
            <a:ext cx="5613806" cy="6682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WHY is </a:t>
            </a:r>
            <a:r>
              <a:rPr lang="en-US" sz="3200" dirty="0" err="1"/>
              <a:t>behaviour</a:t>
            </a:r>
            <a:r>
              <a:rPr lang="en-US" sz="3200" dirty="0"/>
              <a:t> so different?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4A0B2-BA2D-993F-8F3D-0037EB0E4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040" y="4632044"/>
            <a:ext cx="444500" cy="25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700394-B676-ACB7-C3F2-3CC124C32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277" y="4632044"/>
            <a:ext cx="444500" cy="25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493E9-247E-E741-12D0-DFC10B3AA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706" y="1497919"/>
            <a:ext cx="6063436" cy="5264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1FE17-84FC-BF58-5212-1DE9F11B7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197" y="1180419"/>
            <a:ext cx="3454400" cy="31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4ECD4D-788C-DC92-0130-423754106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8415" y="4338090"/>
            <a:ext cx="3030589" cy="22729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31DC9A-0B07-5DBB-0124-24AB3E74CBFD}"/>
              </a:ext>
            </a:extLst>
          </p:cNvPr>
          <p:cNvSpPr txBox="1"/>
          <p:nvPr/>
        </p:nvSpPr>
        <p:spPr>
          <a:xfrm>
            <a:off x="331425" y="5155264"/>
            <a:ext cx="2152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Not unlike observations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3A8D9-2166-D07C-61AB-A05F53F50C7C}"/>
              </a:ext>
            </a:extLst>
          </p:cNvPr>
          <p:cNvSpPr txBox="1"/>
          <p:nvPr/>
        </p:nvSpPr>
        <p:spPr>
          <a:xfrm>
            <a:off x="241028" y="1702736"/>
            <a:ext cx="52176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Mean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2004-2017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Change in Speed (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 only vs surf only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With altimetry-constrained, inland speedup follows deep trough</a:t>
            </a:r>
          </a:p>
        </p:txBody>
      </p:sp>
    </p:spTree>
    <p:extLst>
      <p:ext uri="{BB962C8B-B14F-4D97-AF65-F5344CB8AC3E}">
        <p14:creationId xmlns:p14="http://schemas.microsoft.com/office/powerpoint/2010/main" val="361642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07AF09D8-E0E1-499B-B189-BB9CD92DDF65}"/>
              </a:ext>
            </a:extLst>
          </p:cNvPr>
          <p:cNvSpPr txBox="1">
            <a:spLocks/>
          </p:cNvSpPr>
          <p:nvPr/>
        </p:nvSpPr>
        <p:spPr>
          <a:xfrm>
            <a:off x="302900" y="246967"/>
            <a:ext cx="3833002" cy="9334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Configuration of sliding and rheology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4A0B2-BA2D-993F-8F3D-0037EB0E4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040" y="4632044"/>
            <a:ext cx="444500" cy="25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700394-B676-ACB7-C3F2-3CC124C32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277" y="4632044"/>
            <a:ext cx="444500" cy="25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33A8D9-2166-D07C-61AB-A05F53F50C7C}"/>
              </a:ext>
            </a:extLst>
          </p:cNvPr>
          <p:cNvSpPr txBox="1"/>
          <p:nvPr/>
        </p:nvSpPr>
        <p:spPr>
          <a:xfrm>
            <a:off x="367639" y="1702736"/>
            <a:ext cx="38330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Differences in parameters between experiments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Surface constraints demand weaker bed in trough and stronger ice at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TwIT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grounding 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39E1B2-7495-7330-DA13-C8C013F7D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543" y="0"/>
            <a:ext cx="538842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8C912D-D428-EC21-80D1-78DB00CCF1A1}"/>
              </a:ext>
            </a:extLst>
          </p:cNvPr>
          <p:cNvSpPr txBox="1"/>
          <p:nvPr/>
        </p:nvSpPr>
        <p:spPr>
          <a:xfrm>
            <a:off x="5663493" y="826232"/>
            <a:ext cx="171498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Sliding Coeff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689D54-C618-7DE4-2CF4-901D381863D2}"/>
              </a:ext>
            </a:extLst>
          </p:cNvPr>
          <p:cNvSpPr txBox="1"/>
          <p:nvPr/>
        </p:nvSpPr>
        <p:spPr>
          <a:xfrm>
            <a:off x="5542673" y="3635734"/>
            <a:ext cx="186393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Ice Stiffness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2362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CA24818-DDBC-4A9F-BC4A-D26AE3521BCE}"/>
              </a:ext>
            </a:extLst>
          </p:cNvPr>
          <p:cNvSpPr txBox="1">
            <a:spLocks/>
          </p:cNvSpPr>
          <p:nvPr/>
        </p:nvSpPr>
        <p:spPr>
          <a:xfrm>
            <a:off x="302900" y="246968"/>
            <a:ext cx="5613806" cy="6682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Tentative Conclusions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1FC28-D34E-4FC0-B578-7E26D4F08CD9}"/>
              </a:ext>
            </a:extLst>
          </p:cNvPr>
          <p:cNvSpPr txBox="1"/>
          <p:nvPr/>
        </p:nvSpPr>
        <p:spPr>
          <a:xfrm>
            <a:off x="644642" y="2136478"/>
            <a:ext cx="109907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Transient Calibration could improve ice-sheet modelling.. </a:t>
            </a:r>
            <a:r>
              <a:rPr lang="en-US" sz="2800" b="1" dirty="0"/>
              <a:t>But choices must be made that are not applicable to snapshot </a:t>
            </a:r>
            <a:r>
              <a:rPr lang="en-US" sz="2800" dirty="0"/>
              <a:t>(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relative weighting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0070C0"/>
                </a:solidFill>
              </a:rPr>
              <a:t>analysis period</a:t>
            </a:r>
            <a:r>
              <a:rPr lang="en-US" sz="2800" dirty="0"/>
              <a:t>) – </a:t>
            </a:r>
            <a:r>
              <a:rPr lang="en-US" sz="2800" dirty="0">
                <a:solidFill>
                  <a:srgbClr val="FF0000"/>
                </a:solidFill>
              </a:rPr>
              <a:t>with implication for projections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For Thwaites, </a:t>
            </a:r>
            <a:r>
              <a:rPr lang="en-US" sz="2800" b="1" dirty="0"/>
              <a:t>only the Surface-constrained model</a:t>
            </a:r>
            <a:r>
              <a:rPr lang="en-US" sz="2800" dirty="0"/>
              <a:t> led to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patterns of retreat consistent with observations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patterns of retreat consistent with potential MISI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greater agreement among models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29424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4214D1-5F1B-40B8-8BF0-CF640E769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539" y="714424"/>
            <a:ext cx="6846214" cy="5133758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07AF09D8-E0E1-499B-B189-BB9CD92DDF65}"/>
              </a:ext>
            </a:extLst>
          </p:cNvPr>
          <p:cNvSpPr txBox="1">
            <a:spLocks/>
          </p:cNvSpPr>
          <p:nvPr/>
        </p:nvSpPr>
        <p:spPr>
          <a:xfrm>
            <a:off x="177394" y="85603"/>
            <a:ext cx="6100796" cy="6682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Transient Calibration and </a:t>
            </a:r>
            <a:r>
              <a:rPr lang="en-US" sz="3200" b="1" i="1" dirty="0"/>
              <a:t>Validation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19D360-B623-4062-89F1-1B68FA0867AC}"/>
              </a:ext>
            </a:extLst>
          </p:cNvPr>
          <p:cNvSpPr txBox="1"/>
          <p:nvPr/>
        </p:nvSpPr>
        <p:spPr>
          <a:xfrm>
            <a:off x="795014" y="1219200"/>
            <a:ext cx="28853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4 Experiments: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Snapshot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TC, Vel cost only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TC, Surf cost only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TC, Mix constraint</a:t>
            </a:r>
            <a:endParaRPr lang="en-GB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554F070-D7B5-4442-A265-00C6D7FFA6EC}"/>
              </a:ext>
            </a:extLst>
          </p:cNvPr>
          <p:cNvSpPr txBox="1"/>
          <p:nvPr/>
        </p:nvSpPr>
        <p:spPr>
          <a:xfrm>
            <a:off x="795014" y="3716407"/>
            <a:ext cx="3882217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5 Metrics (2012-2017)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RMS Vel Error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RMS d(vel)/dt Error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RMS Surface Error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RMS d(surf)/dt Error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d(VAF)/dt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8A566-813A-45F4-925B-67BC7F738A34}"/>
              </a:ext>
            </a:extLst>
          </p:cNvPr>
          <p:cNvSpPr txBox="1"/>
          <p:nvPr/>
        </p:nvSpPr>
        <p:spPr>
          <a:xfrm>
            <a:off x="6744355" y="5848182"/>
            <a:ext cx="4019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Tradeoff between surface and velocity fit</a:t>
            </a:r>
          </a:p>
          <a:p>
            <a:r>
              <a:rPr lang="en-US" dirty="0"/>
              <a:t>Acceleration: independent</a:t>
            </a:r>
          </a:p>
          <a:p>
            <a:r>
              <a:rPr lang="en-US" b="1" dirty="0"/>
              <a:t>VAF: best for surface-only</a:t>
            </a:r>
            <a:endParaRPr lang="en-GB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FFBA88-ACD1-4340-B9F0-252745D0F825}"/>
              </a:ext>
            </a:extLst>
          </p:cNvPr>
          <p:cNvSpPr txBox="1"/>
          <p:nvPr/>
        </p:nvSpPr>
        <p:spPr>
          <a:xfrm>
            <a:off x="441263" y="6243893"/>
            <a:ext cx="4589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VAF: Volume Above Floatation</a:t>
            </a:r>
            <a:endParaRPr lang="en-GB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56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881EE4-F2F4-47F1-8218-EDABC7C41AA5}"/>
              </a:ext>
            </a:extLst>
          </p:cNvPr>
          <p:cNvSpPr txBox="1"/>
          <p:nvPr/>
        </p:nvSpPr>
        <p:spPr>
          <a:xfrm>
            <a:off x="609600" y="0"/>
            <a:ext cx="2100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Surf Only</a:t>
            </a:r>
            <a:endParaRPr lang="en-GB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4129B-EF3E-4CBC-9175-D5AF7A74AD63}"/>
              </a:ext>
            </a:extLst>
          </p:cNvPr>
          <p:cNvSpPr txBox="1"/>
          <p:nvPr/>
        </p:nvSpPr>
        <p:spPr>
          <a:xfrm>
            <a:off x="5400428" y="201868"/>
            <a:ext cx="1225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ISSM</a:t>
            </a:r>
            <a:endParaRPr lang="en-GB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6625A1-9D5A-43F5-AB24-9A902D2504D5}"/>
              </a:ext>
            </a:extLst>
          </p:cNvPr>
          <p:cNvSpPr txBox="1"/>
          <p:nvPr/>
        </p:nvSpPr>
        <p:spPr>
          <a:xfrm>
            <a:off x="9145861" y="148078"/>
            <a:ext cx="2263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Streamice</a:t>
            </a:r>
            <a:endParaRPr lang="en-GB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2AAB7C-2E7A-4861-AE4F-973710D32C97}"/>
              </a:ext>
            </a:extLst>
          </p:cNvPr>
          <p:cNvSpPr txBox="1"/>
          <p:nvPr/>
        </p:nvSpPr>
        <p:spPr>
          <a:xfrm>
            <a:off x="877370" y="1561261"/>
            <a:ext cx="2492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Vel misfit 2012</a:t>
            </a:r>
            <a:endParaRPr lang="en-GB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F39984-782F-4084-A137-86EE964145DB}"/>
              </a:ext>
            </a:extLst>
          </p:cNvPr>
          <p:cNvSpPr txBox="1"/>
          <p:nvPr/>
        </p:nvSpPr>
        <p:spPr>
          <a:xfrm>
            <a:off x="813446" y="4384393"/>
            <a:ext cx="2492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Surf misfit 2012</a:t>
            </a:r>
            <a:endParaRPr lang="en-GB" sz="4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FC7B97-194D-47DE-AFFC-16053DB97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893" y="3908732"/>
            <a:ext cx="3645374" cy="27340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433F64-BF36-4B99-B959-0DE307676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602" y="3908731"/>
            <a:ext cx="3645374" cy="27340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25DAB7D-96BD-48B2-BA03-5ACD6EF50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602" y="855964"/>
            <a:ext cx="3645374" cy="27340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DC81FC-3D70-401C-8B42-9EC93EAAA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893" y="855967"/>
            <a:ext cx="3645374" cy="273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5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42076-A867-18FE-5DE1-754542B1B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38894A-014C-678C-69AB-4053CE793AB5}"/>
              </a:ext>
            </a:extLst>
          </p:cNvPr>
          <p:cNvSpPr txBox="1"/>
          <p:nvPr/>
        </p:nvSpPr>
        <p:spPr>
          <a:xfrm>
            <a:off x="609600" y="0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Mix</a:t>
            </a:r>
            <a:endParaRPr lang="en-GB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C63CA-C86A-B2F4-C385-9EAB7D467DB2}"/>
              </a:ext>
            </a:extLst>
          </p:cNvPr>
          <p:cNvSpPr txBox="1"/>
          <p:nvPr/>
        </p:nvSpPr>
        <p:spPr>
          <a:xfrm>
            <a:off x="5400428" y="201868"/>
            <a:ext cx="1225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ISSM</a:t>
            </a:r>
            <a:endParaRPr lang="en-GB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69D48F-0327-EE45-8CEA-52881A414DF7}"/>
              </a:ext>
            </a:extLst>
          </p:cNvPr>
          <p:cNvSpPr txBox="1"/>
          <p:nvPr/>
        </p:nvSpPr>
        <p:spPr>
          <a:xfrm>
            <a:off x="9145861" y="148078"/>
            <a:ext cx="2263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Streamice</a:t>
            </a:r>
            <a:endParaRPr lang="en-GB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7983BC-9A27-01A3-8CED-24505EAB7872}"/>
              </a:ext>
            </a:extLst>
          </p:cNvPr>
          <p:cNvSpPr txBox="1"/>
          <p:nvPr/>
        </p:nvSpPr>
        <p:spPr>
          <a:xfrm>
            <a:off x="877370" y="1561261"/>
            <a:ext cx="2492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Vel misfit 2012</a:t>
            </a:r>
            <a:endParaRPr lang="en-GB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CD031F-C6E7-B1C0-A355-3C6D7AC65626}"/>
              </a:ext>
            </a:extLst>
          </p:cNvPr>
          <p:cNvSpPr txBox="1"/>
          <p:nvPr/>
        </p:nvSpPr>
        <p:spPr>
          <a:xfrm>
            <a:off x="813446" y="4384393"/>
            <a:ext cx="2492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Surf misfit 2012</a:t>
            </a:r>
            <a:endParaRPr lang="en-GB" sz="4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56ED0B-1120-1F3D-FAF0-125065515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59893" y="3908732"/>
            <a:ext cx="3645374" cy="2734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8FFEB7-1CB5-BE5E-8939-25415F8044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95602" y="3908731"/>
            <a:ext cx="3645374" cy="27340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33F428-7A51-063E-80E3-2E21C41131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95602" y="855964"/>
            <a:ext cx="3645374" cy="27340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A0EF5D2-397D-314F-A3FC-025BD91C90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59893" y="855967"/>
            <a:ext cx="3645374" cy="27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05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881EE4-F2F4-47F1-8218-EDABC7C41AA5}"/>
              </a:ext>
            </a:extLst>
          </p:cNvPr>
          <p:cNvSpPr txBox="1"/>
          <p:nvPr/>
        </p:nvSpPr>
        <p:spPr>
          <a:xfrm>
            <a:off x="609600" y="0"/>
            <a:ext cx="2905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Velocity Only</a:t>
            </a:r>
            <a:endParaRPr lang="en-GB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4129B-EF3E-4CBC-9175-D5AF7A74AD63}"/>
              </a:ext>
            </a:extLst>
          </p:cNvPr>
          <p:cNvSpPr txBox="1"/>
          <p:nvPr/>
        </p:nvSpPr>
        <p:spPr>
          <a:xfrm>
            <a:off x="5400428" y="201868"/>
            <a:ext cx="1225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ISSM</a:t>
            </a:r>
            <a:endParaRPr lang="en-GB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6625A1-9D5A-43F5-AB24-9A902D2504D5}"/>
              </a:ext>
            </a:extLst>
          </p:cNvPr>
          <p:cNvSpPr txBox="1"/>
          <p:nvPr/>
        </p:nvSpPr>
        <p:spPr>
          <a:xfrm>
            <a:off x="9145861" y="148078"/>
            <a:ext cx="2263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Streamice</a:t>
            </a:r>
            <a:endParaRPr lang="en-GB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2AAB7C-2E7A-4861-AE4F-973710D32C97}"/>
              </a:ext>
            </a:extLst>
          </p:cNvPr>
          <p:cNvSpPr txBox="1"/>
          <p:nvPr/>
        </p:nvSpPr>
        <p:spPr>
          <a:xfrm>
            <a:off x="877370" y="1561261"/>
            <a:ext cx="2492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Vel misfit 2012</a:t>
            </a:r>
            <a:endParaRPr lang="en-GB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F39984-782F-4084-A137-86EE964145DB}"/>
              </a:ext>
            </a:extLst>
          </p:cNvPr>
          <p:cNvSpPr txBox="1"/>
          <p:nvPr/>
        </p:nvSpPr>
        <p:spPr>
          <a:xfrm>
            <a:off x="813446" y="4384393"/>
            <a:ext cx="2492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Surf misfit 2012</a:t>
            </a:r>
            <a:endParaRPr lang="en-GB" sz="4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FC7B97-194D-47DE-AFFC-16053DB977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59893" y="3908732"/>
            <a:ext cx="3645374" cy="2734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433F64-BF36-4B99-B959-0DE307676A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95602" y="3908731"/>
            <a:ext cx="3645374" cy="27340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25DAB7D-96BD-48B2-BA03-5ACD6EF50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95602" y="855964"/>
            <a:ext cx="3645374" cy="27340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DC81FC-3D70-401C-8B42-9EC93EAAA2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59893" y="855967"/>
            <a:ext cx="3645374" cy="27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69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881EE4-F2F4-47F1-8218-EDABC7C41AA5}"/>
              </a:ext>
            </a:extLst>
          </p:cNvPr>
          <p:cNvSpPr txBox="1"/>
          <p:nvPr/>
        </p:nvSpPr>
        <p:spPr>
          <a:xfrm>
            <a:off x="609600" y="0"/>
            <a:ext cx="2113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Snapshot</a:t>
            </a:r>
            <a:endParaRPr lang="en-GB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4129B-EF3E-4CBC-9175-D5AF7A74AD63}"/>
              </a:ext>
            </a:extLst>
          </p:cNvPr>
          <p:cNvSpPr txBox="1"/>
          <p:nvPr/>
        </p:nvSpPr>
        <p:spPr>
          <a:xfrm>
            <a:off x="5400428" y="201868"/>
            <a:ext cx="1225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ISSM</a:t>
            </a:r>
            <a:endParaRPr lang="en-GB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6625A1-9D5A-43F5-AB24-9A902D2504D5}"/>
              </a:ext>
            </a:extLst>
          </p:cNvPr>
          <p:cNvSpPr txBox="1"/>
          <p:nvPr/>
        </p:nvSpPr>
        <p:spPr>
          <a:xfrm>
            <a:off x="9145861" y="148078"/>
            <a:ext cx="2263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Streamice</a:t>
            </a:r>
            <a:endParaRPr lang="en-GB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2AAB7C-2E7A-4861-AE4F-973710D32C97}"/>
              </a:ext>
            </a:extLst>
          </p:cNvPr>
          <p:cNvSpPr txBox="1"/>
          <p:nvPr/>
        </p:nvSpPr>
        <p:spPr>
          <a:xfrm>
            <a:off x="877370" y="1561261"/>
            <a:ext cx="2492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Vel misfit 2012</a:t>
            </a:r>
            <a:endParaRPr lang="en-GB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F39984-782F-4084-A137-86EE964145DB}"/>
              </a:ext>
            </a:extLst>
          </p:cNvPr>
          <p:cNvSpPr txBox="1"/>
          <p:nvPr/>
        </p:nvSpPr>
        <p:spPr>
          <a:xfrm>
            <a:off x="813446" y="4384393"/>
            <a:ext cx="2492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Surf misfit 2012</a:t>
            </a:r>
            <a:endParaRPr lang="en-GB" sz="4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FC7B97-194D-47DE-AFFC-16053DB977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59894" y="3908732"/>
            <a:ext cx="3645372" cy="2734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433F64-BF36-4B99-B959-0DE307676A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95603" y="3908731"/>
            <a:ext cx="3645372" cy="27340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25DAB7D-96BD-48B2-BA03-5ACD6EF50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95603" y="855964"/>
            <a:ext cx="3645372" cy="27340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DC81FC-3D70-401C-8B42-9EC93EAAA2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59894" y="855967"/>
            <a:ext cx="3645372" cy="27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4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400" y="2310882"/>
            <a:ext cx="12192400" cy="22746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4301"/>
            <a:ext cx="12192000" cy="22800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4593119"/>
            <a:ext cx="12192000" cy="22787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59" y="6228"/>
            <a:ext cx="522959" cy="2278736"/>
          </a:xfrm>
          <a:prstGeom prst="rect">
            <a:avLst/>
          </a:prstGeom>
          <a:noFill/>
        </p:spPr>
        <p:txBody>
          <a:bodyPr vert="vert270"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"/>
                <a:cs typeface="Times"/>
              </a:rPr>
              <a:t>Observations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401" y="2320577"/>
            <a:ext cx="522959" cy="2278736"/>
          </a:xfrm>
          <a:prstGeom prst="rect">
            <a:avLst/>
          </a:prstGeom>
          <a:noFill/>
        </p:spPr>
        <p:txBody>
          <a:bodyPr vert="vert270"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"/>
                <a:cs typeface="Times"/>
              </a:rPr>
              <a:t>Numerical model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401" y="4499695"/>
            <a:ext cx="522959" cy="2278736"/>
          </a:xfrm>
          <a:prstGeom prst="rect">
            <a:avLst/>
          </a:prstGeom>
          <a:noFill/>
        </p:spPr>
        <p:txBody>
          <a:bodyPr vert="vert270"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Times"/>
                <a:cs typeface="Times"/>
              </a:rPr>
              <a:t>Model physics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9994" y="2805993"/>
            <a:ext cx="2350852" cy="11849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Times"/>
                <a:cs typeface="Times"/>
              </a:rPr>
              <a:t>Input parameters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latin typeface="Times"/>
                <a:cs typeface="Times"/>
              </a:rPr>
              <a:t>Geometry (Bed, surface, …)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latin typeface="Times"/>
                <a:cs typeface="Times"/>
              </a:rPr>
              <a:t>Material properties (</a:t>
            </a: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B</a:t>
            </a:r>
            <a:r>
              <a:rPr lang="en-US" sz="1200" dirty="0">
                <a:latin typeface="Times"/>
                <a:cs typeface="Times"/>
              </a:rPr>
              <a:t>, n, …)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Boundary conditions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latin typeface="Times"/>
                <a:cs typeface="Times"/>
              </a:rPr>
              <a:t>…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797717" y="3124811"/>
            <a:ext cx="2300228" cy="630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Times"/>
                <a:cs typeface="Times"/>
              </a:rPr>
              <a:t>Model output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Surface velocities</a:t>
            </a:r>
          </a:p>
        </p:txBody>
      </p:sp>
      <p:cxnSp>
        <p:nvCxnSpPr>
          <p:cNvPr id="46" name="Straight Arrow Connector 33"/>
          <p:cNvCxnSpPr>
            <a:cxnSpLocks/>
            <a:endCxn id="40" idx="0"/>
          </p:cNvCxnSpPr>
          <p:nvPr/>
        </p:nvCxnSpPr>
        <p:spPr>
          <a:xfrm rot="10800000" flipV="1">
            <a:off x="2115420" y="1139349"/>
            <a:ext cx="3721886" cy="1666644"/>
          </a:xfrm>
          <a:prstGeom prst="bentConnector2">
            <a:avLst/>
          </a:prstGeom>
          <a:ln w="57150" cmpd="sng">
            <a:solidFill>
              <a:schemeClr val="bg1">
                <a:lumMod val="65000"/>
              </a:schemeClr>
            </a:solidFill>
            <a:headEnd type="none" w="lg" len="lg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  <a:stCxn id="42" idx="0"/>
            <a:endCxn id="16" idx="3"/>
          </p:cNvCxnSpPr>
          <p:nvPr/>
        </p:nvCxnSpPr>
        <p:spPr>
          <a:xfrm rot="16200000" flipV="1">
            <a:off x="8453971" y="630951"/>
            <a:ext cx="1970500" cy="3017220"/>
          </a:xfrm>
          <a:prstGeom prst="bentConnector2">
            <a:avLst/>
          </a:prstGeom>
          <a:ln w="76200" cmpd="sng">
            <a:solidFill>
              <a:schemeClr val="accent2"/>
            </a:solidFill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797717" y="707112"/>
            <a:ext cx="212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Times"/>
                <a:cs typeface="Times"/>
              </a:rPr>
              <a:t>Discrepancy ?</a:t>
            </a:r>
          </a:p>
        </p:txBody>
      </p:sp>
      <p:cxnSp>
        <p:nvCxnSpPr>
          <p:cNvPr id="49" name="Straight Arrow Connector 33"/>
          <p:cNvCxnSpPr>
            <a:cxnSpLocks/>
          </p:cNvCxnSpPr>
          <p:nvPr/>
        </p:nvCxnSpPr>
        <p:spPr>
          <a:xfrm flipH="1" flipV="1">
            <a:off x="6589087" y="4355873"/>
            <a:ext cx="11652" cy="722412"/>
          </a:xfrm>
          <a:prstGeom prst="straightConnector1">
            <a:avLst/>
          </a:prstGeom>
          <a:ln w="57150" cmpd="sng">
            <a:solidFill>
              <a:schemeClr val="bg1">
                <a:lumMod val="65000"/>
              </a:schemeClr>
            </a:solidFill>
            <a:headEnd type="none" w="lg" len="lg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E85244A-359D-4045-9CEE-F241CBD44805}"/>
              </a:ext>
            </a:extLst>
          </p:cNvPr>
          <p:cNvSpPr txBox="1"/>
          <p:nvPr/>
        </p:nvSpPr>
        <p:spPr>
          <a:xfrm>
            <a:off x="1990284" y="5080603"/>
            <a:ext cx="2601123" cy="12980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Times"/>
                <a:cs typeface="Times"/>
              </a:rPr>
              <a:t>Parameterization of Physical processes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Basal friction 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  <a:latin typeface="Times"/>
                <a:cs typeface="Times"/>
              </a:rPr>
              <a:t>Constitutive law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  <a:latin typeface="Times"/>
                <a:cs typeface="Times"/>
              </a:rPr>
              <a:t>…</a:t>
            </a:r>
          </a:p>
          <a:p>
            <a:pPr algn="ctr">
              <a:spcAft>
                <a:spcPts val="600"/>
              </a:spcAft>
            </a:pPr>
            <a:endParaRPr lang="en-US" dirty="0">
              <a:latin typeface="Times"/>
              <a:cs typeface="Time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74684-AB72-CC42-AC96-A6779224C9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493934"/>
            <a:ext cx="2844800" cy="302684"/>
          </a:xfrm>
        </p:spPr>
        <p:txBody>
          <a:bodyPr/>
          <a:lstStyle/>
          <a:p>
            <a:fld id="{7B1063A6-C102-3640-BAEC-D67E407F069E}" type="slidenum">
              <a:rPr lang="en-US" smtClean="0"/>
              <a:t>2</a:t>
            </a:fld>
            <a:endParaRPr lang="en-US" dirty="0"/>
          </a:p>
        </p:txBody>
      </p:sp>
      <p:pic>
        <p:nvPicPr>
          <p:cNvPr id="16" name="Picture 15" descr="A picture containing painting, child art, art, art paint&#10;&#10;Description automatically generated">
            <a:extLst>
              <a:ext uri="{FF2B5EF4-FFF2-40B4-BE49-F238E27FC236}">
                <a16:creationId xmlns:a16="http://schemas.microsoft.com/office/drawing/2014/main" id="{8A35A777-4844-C3BF-2F56-7FC474C98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839" y="82457"/>
            <a:ext cx="2406772" cy="2143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08EF9A-580D-F0A9-10FA-6E63C9003D96}"/>
              </a:ext>
            </a:extLst>
          </p:cNvPr>
          <p:cNvSpPr txBox="1"/>
          <p:nvPr/>
        </p:nvSpPr>
        <p:spPr>
          <a:xfrm>
            <a:off x="889735" y="250225"/>
            <a:ext cx="4273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“Snapshot” Calibration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9BF65-553E-4918-61AA-083AC13276A9}"/>
              </a:ext>
            </a:extLst>
          </p:cNvPr>
          <p:cNvSpPr txBox="1"/>
          <p:nvPr/>
        </p:nvSpPr>
        <p:spPr>
          <a:xfrm>
            <a:off x="5202444" y="5072093"/>
            <a:ext cx="2601123" cy="12931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Times"/>
                <a:cs typeface="Times"/>
              </a:rPr>
              <a:t>Stress balance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  <a:latin typeface="Times"/>
                <a:cs typeface="Times"/>
              </a:rPr>
              <a:t>Incompressible Stokes flow</a:t>
            </a:r>
          </a:p>
          <a:p>
            <a:pPr algn="ctr">
              <a:spcAft>
                <a:spcPts val="600"/>
              </a:spcAft>
            </a:pPr>
            <a:endParaRPr lang="en-US" dirty="0">
              <a:latin typeface="Times"/>
              <a:cs typeface="Time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643724-8231-0E68-7CCC-833CCD2E3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702" y="5880899"/>
            <a:ext cx="1976607" cy="22589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9F1B97-42A6-CF33-EF01-717F5605A04D}"/>
              </a:ext>
            </a:extLst>
          </p:cNvPr>
          <p:cNvCxnSpPr>
            <a:cxnSpLocks/>
          </p:cNvCxnSpPr>
          <p:nvPr/>
        </p:nvCxnSpPr>
        <p:spPr>
          <a:xfrm>
            <a:off x="3290846" y="3398463"/>
            <a:ext cx="6506871" cy="41819"/>
          </a:xfrm>
          <a:prstGeom prst="straightConnector1">
            <a:avLst/>
          </a:prstGeom>
          <a:ln w="57150" cmpd="sng">
            <a:solidFill>
              <a:schemeClr val="tx2"/>
            </a:solidFill>
            <a:headEnd type="none" w="lg" len="lg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EB7EA95-C4E3-C2B7-1812-3F35E49CC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665" y="2401447"/>
            <a:ext cx="3346908" cy="1820631"/>
          </a:xfrm>
          <a:prstGeom prst="rect">
            <a:avLst/>
          </a:prstGeom>
        </p:spPr>
      </p:pic>
      <p:pic>
        <p:nvPicPr>
          <p:cNvPr id="6" name="Picture 5" descr="A picture containing child art, art, painting&#10;&#10;Description automatically generated">
            <a:extLst>
              <a:ext uri="{FF2B5EF4-FFF2-40B4-BE49-F238E27FC236}">
                <a16:creationId xmlns:a16="http://schemas.microsoft.com/office/drawing/2014/main" id="{AB3C9829-EA79-4D3A-C76E-620D22D08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0261" y="2432073"/>
            <a:ext cx="2820616" cy="16880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D47792-C78A-08CD-1C2D-FCD2B3743D93}"/>
              </a:ext>
            </a:extLst>
          </p:cNvPr>
          <p:cNvSpPr txBox="1"/>
          <p:nvPr/>
        </p:nvSpPr>
        <p:spPr>
          <a:xfrm>
            <a:off x="1017344" y="707112"/>
            <a:ext cx="20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c.f.</a:t>
            </a:r>
            <a:r>
              <a:rPr lang="en-US" i="1" dirty="0"/>
              <a:t> </a:t>
            </a:r>
            <a:r>
              <a:rPr lang="en-US" i="1" dirty="0" err="1"/>
              <a:t>MacAyeal</a:t>
            </a:r>
            <a:r>
              <a:rPr lang="en-US" i="1" dirty="0"/>
              <a:t> 1992</a:t>
            </a:r>
          </a:p>
        </p:txBody>
      </p:sp>
    </p:spTree>
    <p:extLst>
      <p:ext uri="{BB962C8B-B14F-4D97-AF65-F5344CB8AC3E}">
        <p14:creationId xmlns:p14="http://schemas.microsoft.com/office/powerpoint/2010/main" val="2864507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400" y="2310882"/>
            <a:ext cx="12192400" cy="22746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25605"/>
            <a:ext cx="12192000" cy="22800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4579264"/>
            <a:ext cx="12192000" cy="22787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59" y="6228"/>
            <a:ext cx="522959" cy="2278736"/>
          </a:xfrm>
          <a:prstGeom prst="rect">
            <a:avLst/>
          </a:prstGeom>
          <a:noFill/>
        </p:spPr>
        <p:txBody>
          <a:bodyPr vert="vert270"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"/>
                <a:cs typeface="Times"/>
              </a:rPr>
              <a:t>Observations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401" y="4499695"/>
            <a:ext cx="522959" cy="2278736"/>
          </a:xfrm>
          <a:prstGeom prst="rect">
            <a:avLst/>
          </a:prstGeom>
          <a:noFill/>
        </p:spPr>
        <p:txBody>
          <a:bodyPr vert="vert270"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Times"/>
                <a:cs typeface="Times"/>
              </a:rPr>
              <a:t>Model physics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797717" y="2882149"/>
            <a:ext cx="2300228" cy="11849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Times"/>
                <a:cs typeface="Times"/>
              </a:rPr>
              <a:t>Model output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latin typeface="Times"/>
                <a:cs typeface="Times"/>
              </a:rPr>
              <a:t>Surface velocities </a:t>
            </a: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(t)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Surface height (t)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Grounding line dynamics (t)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…</a:t>
            </a:r>
          </a:p>
        </p:txBody>
      </p:sp>
      <p:cxnSp>
        <p:nvCxnSpPr>
          <p:cNvPr id="46" name="Straight Arrow Connector 33"/>
          <p:cNvCxnSpPr>
            <a:cxnSpLocks/>
            <a:endCxn id="40" idx="0"/>
          </p:cNvCxnSpPr>
          <p:nvPr/>
        </p:nvCxnSpPr>
        <p:spPr>
          <a:xfrm rot="10800000" flipV="1">
            <a:off x="2374874" y="1239932"/>
            <a:ext cx="5442831" cy="1516948"/>
          </a:xfrm>
          <a:prstGeom prst="bentConnector2">
            <a:avLst/>
          </a:prstGeom>
          <a:ln w="57150" cmpd="sng">
            <a:solidFill>
              <a:schemeClr val="bg1">
                <a:lumMod val="65000"/>
              </a:schemeClr>
            </a:solidFill>
            <a:headEnd type="none" w="lg" len="lg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  <a:stCxn id="42" idx="0"/>
          </p:cNvCxnSpPr>
          <p:nvPr/>
        </p:nvCxnSpPr>
        <p:spPr>
          <a:xfrm rot="16200000" flipV="1">
            <a:off x="9833911" y="1768228"/>
            <a:ext cx="1102155" cy="1125687"/>
          </a:xfrm>
          <a:prstGeom prst="bentConnector2">
            <a:avLst/>
          </a:prstGeom>
          <a:ln w="76200" cmpd="sng">
            <a:solidFill>
              <a:schemeClr val="accent2"/>
            </a:solidFill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0048897" y="1209571"/>
            <a:ext cx="212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Times"/>
                <a:cs typeface="Times"/>
              </a:rPr>
              <a:t>Discrepancy ?</a:t>
            </a:r>
          </a:p>
        </p:txBody>
      </p:sp>
      <p:cxnSp>
        <p:nvCxnSpPr>
          <p:cNvPr id="49" name="Straight Arrow Connector 33"/>
          <p:cNvCxnSpPr>
            <a:cxnSpLocks/>
          </p:cNvCxnSpPr>
          <p:nvPr/>
        </p:nvCxnSpPr>
        <p:spPr>
          <a:xfrm flipH="1" flipV="1">
            <a:off x="6589087" y="4355873"/>
            <a:ext cx="11652" cy="722412"/>
          </a:xfrm>
          <a:prstGeom prst="straightConnector1">
            <a:avLst/>
          </a:prstGeom>
          <a:ln w="57150" cmpd="sng">
            <a:solidFill>
              <a:schemeClr val="bg1">
                <a:lumMod val="65000"/>
              </a:schemeClr>
            </a:solidFill>
            <a:headEnd type="none" w="lg" len="lg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E85244A-359D-4045-9CEE-F241CBD44805}"/>
              </a:ext>
            </a:extLst>
          </p:cNvPr>
          <p:cNvSpPr txBox="1"/>
          <p:nvPr/>
        </p:nvSpPr>
        <p:spPr>
          <a:xfrm>
            <a:off x="1969309" y="5092764"/>
            <a:ext cx="2601123" cy="15709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Times"/>
                <a:cs typeface="Times"/>
              </a:rPr>
              <a:t>Parameterization of Physical processes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  <a:latin typeface="Times"/>
                <a:cs typeface="Times"/>
              </a:rPr>
              <a:t>Basal friction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  <a:latin typeface="Times"/>
                <a:cs typeface="Times"/>
              </a:rPr>
              <a:t>Constitutive law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Ice shelf melt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  <a:latin typeface="Times"/>
                <a:cs typeface="Times"/>
              </a:rPr>
              <a:t>…</a:t>
            </a:r>
          </a:p>
          <a:p>
            <a:pPr algn="ctr">
              <a:spcAft>
                <a:spcPts val="600"/>
              </a:spcAft>
            </a:pPr>
            <a:endParaRPr lang="en-US" dirty="0">
              <a:latin typeface="Times"/>
              <a:cs typeface="Time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74684-AB72-CC42-AC96-A6779224C9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493934"/>
            <a:ext cx="2844800" cy="302684"/>
          </a:xfrm>
        </p:spPr>
        <p:txBody>
          <a:bodyPr/>
          <a:lstStyle/>
          <a:p>
            <a:fld id="{7B1063A6-C102-3640-BAEC-D67E407F069E}" type="slidenum">
              <a:rPr lang="en-US" smtClean="0"/>
              <a:t>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DC6845-5301-A4CE-8E50-330E9B9977C5}"/>
              </a:ext>
            </a:extLst>
          </p:cNvPr>
          <p:cNvSpPr txBox="1"/>
          <p:nvPr/>
        </p:nvSpPr>
        <p:spPr>
          <a:xfrm>
            <a:off x="8689667" y="5079787"/>
            <a:ext cx="2601123" cy="12917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  <a:latin typeface="Times"/>
                <a:cs typeface="Times"/>
              </a:rPr>
              <a:t>Mass balance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Incompressibility</a:t>
            </a:r>
          </a:p>
          <a:p>
            <a:pPr algn="ctr">
              <a:spcAft>
                <a:spcPts val="600"/>
              </a:spcAft>
            </a:pPr>
            <a:endParaRPr lang="en-US" dirty="0">
              <a:latin typeface="Times"/>
              <a:cs typeface="Times"/>
            </a:endParaRPr>
          </a:p>
        </p:txBody>
      </p:sp>
      <p:pic>
        <p:nvPicPr>
          <p:cNvPr id="14" name="Picture 13" descr="math.tex.pdf">
            <a:extLst>
              <a:ext uri="{FF2B5EF4-FFF2-40B4-BE49-F238E27FC236}">
                <a16:creationId xmlns:a16="http://schemas.microsoft.com/office/drawing/2014/main" id="{11EB35AB-AF73-9E70-0897-DA7EE8105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3698" y="5766661"/>
            <a:ext cx="2159143" cy="379087"/>
          </a:xfrm>
          <a:prstGeom prst="rect">
            <a:avLst/>
          </a:prstGeom>
        </p:spPr>
      </p:pic>
      <p:pic>
        <p:nvPicPr>
          <p:cNvPr id="20" name="Picture 19" descr="A picture containing map, screenshot, snow&#10;&#10;Description automatically generated">
            <a:extLst>
              <a:ext uri="{FF2B5EF4-FFF2-40B4-BE49-F238E27FC236}">
                <a16:creationId xmlns:a16="http://schemas.microsoft.com/office/drawing/2014/main" id="{24E954AD-52F2-7D81-A3A4-7A0278A6D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437" y="225698"/>
            <a:ext cx="1616604" cy="1439905"/>
          </a:xfrm>
          <a:prstGeom prst="rect">
            <a:avLst/>
          </a:prstGeom>
        </p:spPr>
      </p:pic>
      <p:pic>
        <p:nvPicPr>
          <p:cNvPr id="22" name="Picture 21" descr="A picture containing painting, map, colorfulness, art&#10;&#10;Description automatically generated">
            <a:extLst>
              <a:ext uri="{FF2B5EF4-FFF2-40B4-BE49-F238E27FC236}">
                <a16:creationId xmlns:a16="http://schemas.microsoft.com/office/drawing/2014/main" id="{BB75FC55-C8ED-9446-85C3-31BC84C96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729" y="272103"/>
            <a:ext cx="1712199" cy="1525051"/>
          </a:xfrm>
          <a:prstGeom prst="rect">
            <a:avLst/>
          </a:prstGeom>
        </p:spPr>
      </p:pic>
      <p:pic>
        <p:nvPicPr>
          <p:cNvPr id="26" name="Picture 25" descr="A picture containing map, art&#10;&#10;Description automatically generated">
            <a:extLst>
              <a:ext uri="{FF2B5EF4-FFF2-40B4-BE49-F238E27FC236}">
                <a16:creationId xmlns:a16="http://schemas.microsoft.com/office/drawing/2014/main" id="{D0F3C7D6-7726-0F95-DFEB-8D95C9019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464" y="329874"/>
            <a:ext cx="1705404" cy="1518999"/>
          </a:xfrm>
          <a:prstGeom prst="rect">
            <a:avLst/>
          </a:prstGeom>
        </p:spPr>
      </p:pic>
      <p:pic>
        <p:nvPicPr>
          <p:cNvPr id="29" name="Picture 28" descr="A picture containing map, art&#10;&#10;Description automatically generated">
            <a:extLst>
              <a:ext uri="{FF2B5EF4-FFF2-40B4-BE49-F238E27FC236}">
                <a16:creationId xmlns:a16="http://schemas.microsoft.com/office/drawing/2014/main" id="{1E20A3A6-D652-9A41-33E5-553D63554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159" y="390633"/>
            <a:ext cx="1705404" cy="1518999"/>
          </a:xfrm>
          <a:prstGeom prst="rect">
            <a:avLst/>
          </a:prstGeom>
        </p:spPr>
      </p:pic>
      <p:pic>
        <p:nvPicPr>
          <p:cNvPr id="32" name="Picture 31" descr="A picture containing map&#10;&#10;Description automatically generated">
            <a:extLst>
              <a:ext uri="{FF2B5EF4-FFF2-40B4-BE49-F238E27FC236}">
                <a16:creationId xmlns:a16="http://schemas.microsoft.com/office/drawing/2014/main" id="{9960A235-655F-4138-F04D-87FE34EDFD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135" y="441729"/>
            <a:ext cx="1715519" cy="1528008"/>
          </a:xfrm>
          <a:prstGeom prst="rect">
            <a:avLst/>
          </a:prstGeom>
        </p:spPr>
      </p:pic>
      <p:pic>
        <p:nvPicPr>
          <p:cNvPr id="34" name="Picture 33" descr="A picture containing map, screenshot&#10;&#10;Description automatically generated">
            <a:extLst>
              <a:ext uri="{FF2B5EF4-FFF2-40B4-BE49-F238E27FC236}">
                <a16:creationId xmlns:a16="http://schemas.microsoft.com/office/drawing/2014/main" id="{172C523D-A7CC-270B-F4BE-C9FBE4EF2E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9155" y="526923"/>
            <a:ext cx="1715519" cy="1528008"/>
          </a:xfrm>
          <a:prstGeom prst="rect">
            <a:avLst/>
          </a:prstGeom>
        </p:spPr>
      </p:pic>
      <p:pic>
        <p:nvPicPr>
          <p:cNvPr id="37" name="Picture 36" descr="A picture containing map&#10;&#10;Description automatically generated">
            <a:extLst>
              <a:ext uri="{FF2B5EF4-FFF2-40B4-BE49-F238E27FC236}">
                <a16:creationId xmlns:a16="http://schemas.microsoft.com/office/drawing/2014/main" id="{A510B5F7-BC5D-A155-7A67-894C223464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6416" y="598261"/>
            <a:ext cx="1715519" cy="1528008"/>
          </a:xfrm>
          <a:prstGeom prst="rect">
            <a:avLst/>
          </a:prstGeom>
        </p:spPr>
      </p:pic>
      <p:pic>
        <p:nvPicPr>
          <p:cNvPr id="44" name="Picture 43" descr="A picture containing painting, child art, art, art paint&#10;&#10;Description automatically generated">
            <a:extLst>
              <a:ext uri="{FF2B5EF4-FFF2-40B4-BE49-F238E27FC236}">
                <a16:creationId xmlns:a16="http://schemas.microsoft.com/office/drawing/2014/main" id="{F85D84CE-2639-378D-9D4E-EE744AA142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6791" y="682187"/>
            <a:ext cx="1715519" cy="15280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3C071B-D7AC-18BD-1B13-2CF15FFCD9FE}"/>
              </a:ext>
            </a:extLst>
          </p:cNvPr>
          <p:cNvSpPr txBox="1"/>
          <p:nvPr/>
        </p:nvSpPr>
        <p:spPr>
          <a:xfrm>
            <a:off x="4002823" y="1198941"/>
            <a:ext cx="3077937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67" dirty="0">
                <a:solidFill>
                  <a:schemeClr val="bg1"/>
                </a:solidFill>
              </a:rPr>
              <a:t>RADARSAT, </a:t>
            </a:r>
            <a:r>
              <a:rPr lang="en-US" sz="1467" dirty="0" err="1">
                <a:solidFill>
                  <a:schemeClr val="bg1"/>
                </a:solidFill>
              </a:rPr>
              <a:t>LandSat</a:t>
            </a:r>
            <a:r>
              <a:rPr lang="en-US" sz="1467" dirty="0">
                <a:solidFill>
                  <a:schemeClr val="bg1"/>
                </a:solidFill>
              </a:rPr>
              <a:t>, ALOS,…</a:t>
            </a:r>
          </a:p>
          <a:p>
            <a:pPr algn="r"/>
            <a:r>
              <a:rPr lang="en-US" sz="1467" dirty="0">
                <a:solidFill>
                  <a:schemeClr val="bg1"/>
                </a:solidFill>
              </a:rPr>
              <a:t>2005…2017</a:t>
            </a:r>
          </a:p>
        </p:txBody>
      </p:sp>
      <p:pic>
        <p:nvPicPr>
          <p:cNvPr id="50" name="Picture 49" descr="A picture containing map&#10;&#10;Description automatically generated">
            <a:extLst>
              <a:ext uri="{FF2B5EF4-FFF2-40B4-BE49-F238E27FC236}">
                <a16:creationId xmlns:a16="http://schemas.microsoft.com/office/drawing/2014/main" id="{3007AF7C-90EB-B180-1679-3376A42296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7537" y="147290"/>
            <a:ext cx="1856160" cy="1653277"/>
          </a:xfrm>
          <a:prstGeom prst="rect">
            <a:avLst/>
          </a:prstGeom>
        </p:spPr>
      </p:pic>
      <p:pic>
        <p:nvPicPr>
          <p:cNvPr id="52" name="Picture 51" descr="A picture containing map&#10;&#10;Description automatically generated">
            <a:extLst>
              <a:ext uri="{FF2B5EF4-FFF2-40B4-BE49-F238E27FC236}">
                <a16:creationId xmlns:a16="http://schemas.microsoft.com/office/drawing/2014/main" id="{1260DC37-B198-C0A9-05CE-C1CEA38C47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2562" y="371942"/>
            <a:ext cx="1856161" cy="1653279"/>
          </a:xfrm>
          <a:prstGeom prst="rect">
            <a:avLst/>
          </a:prstGeom>
        </p:spPr>
      </p:pic>
      <p:pic>
        <p:nvPicPr>
          <p:cNvPr id="54" name="Picture 53" descr="A picture containing map&#10;&#10;Description automatically generated">
            <a:extLst>
              <a:ext uri="{FF2B5EF4-FFF2-40B4-BE49-F238E27FC236}">
                <a16:creationId xmlns:a16="http://schemas.microsoft.com/office/drawing/2014/main" id="{7D924113-EA7E-883A-833E-B31D951655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65979" y="582987"/>
            <a:ext cx="1856160" cy="165327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99F3FEF-72C6-D886-E06C-38CBDC2D5335}"/>
              </a:ext>
            </a:extLst>
          </p:cNvPr>
          <p:cNvSpPr txBox="1"/>
          <p:nvPr/>
        </p:nvSpPr>
        <p:spPr>
          <a:xfrm>
            <a:off x="7694277" y="1066036"/>
            <a:ext cx="2079217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67" dirty="0" err="1">
                <a:solidFill>
                  <a:schemeClr val="bg1"/>
                </a:solidFill>
              </a:rPr>
              <a:t>Cryosat</a:t>
            </a:r>
            <a:r>
              <a:rPr lang="en-US" sz="1467" dirty="0">
                <a:solidFill>
                  <a:schemeClr val="bg1"/>
                </a:solidFill>
              </a:rPr>
              <a:t>, ICESat, …</a:t>
            </a:r>
          </a:p>
          <a:p>
            <a:pPr algn="r"/>
            <a:r>
              <a:rPr lang="en-US" sz="1467" dirty="0">
                <a:solidFill>
                  <a:schemeClr val="bg1"/>
                </a:solidFill>
              </a:rPr>
              <a:t>2007 2012 2017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413B0-2AE6-7AC1-16C3-1A02E760BEE3}"/>
              </a:ext>
            </a:extLst>
          </p:cNvPr>
          <p:cNvSpPr txBox="1"/>
          <p:nvPr/>
        </p:nvSpPr>
        <p:spPr>
          <a:xfrm>
            <a:off x="-401" y="2320577"/>
            <a:ext cx="522959" cy="2278736"/>
          </a:xfrm>
          <a:prstGeom prst="rect">
            <a:avLst/>
          </a:prstGeom>
          <a:noFill/>
        </p:spPr>
        <p:txBody>
          <a:bodyPr vert="vert270"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"/>
                <a:cs typeface="Times"/>
              </a:rPr>
              <a:t>Numerical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763E4-DB69-E71E-70B2-6F78AD0494C4}"/>
              </a:ext>
            </a:extLst>
          </p:cNvPr>
          <p:cNvSpPr txBox="1"/>
          <p:nvPr/>
        </p:nvSpPr>
        <p:spPr>
          <a:xfrm>
            <a:off x="889735" y="250225"/>
            <a:ext cx="21453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Transient</a:t>
            </a:r>
          </a:p>
          <a:p>
            <a:r>
              <a:rPr lang="en-US" sz="3200" dirty="0"/>
              <a:t>Calibration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3B6E65-3B48-F7CB-D477-24FC0C19025A}"/>
              </a:ext>
            </a:extLst>
          </p:cNvPr>
          <p:cNvCxnSpPr>
            <a:cxnSpLocks/>
          </p:cNvCxnSpPr>
          <p:nvPr/>
        </p:nvCxnSpPr>
        <p:spPr>
          <a:xfrm>
            <a:off x="3290846" y="3398463"/>
            <a:ext cx="6506871" cy="41819"/>
          </a:xfrm>
          <a:prstGeom prst="straightConnector1">
            <a:avLst/>
          </a:prstGeom>
          <a:ln w="57150" cmpd="sng">
            <a:solidFill>
              <a:schemeClr val="tx2"/>
            </a:solidFill>
            <a:headEnd type="none" w="lg" len="lg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B01D0DB-A571-1B4B-53FF-20C36357C8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61665" y="2401447"/>
            <a:ext cx="3346908" cy="1820631"/>
          </a:xfrm>
          <a:prstGeom prst="rect">
            <a:avLst/>
          </a:prstGeom>
        </p:spPr>
      </p:pic>
      <p:pic>
        <p:nvPicPr>
          <p:cNvPr id="12" name="Picture 11" descr="A picture containing child art, art, painting&#10;&#10;Description automatically generated">
            <a:extLst>
              <a:ext uri="{FF2B5EF4-FFF2-40B4-BE49-F238E27FC236}">
                <a16:creationId xmlns:a16="http://schemas.microsoft.com/office/drawing/2014/main" id="{766A0842-7099-B6C5-6DAD-ED0CCEC7D7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40261" y="2432073"/>
            <a:ext cx="2820616" cy="16880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E08642-3E58-A92D-A24A-F4DC845B93E7}"/>
              </a:ext>
            </a:extLst>
          </p:cNvPr>
          <p:cNvSpPr txBox="1"/>
          <p:nvPr/>
        </p:nvSpPr>
        <p:spPr>
          <a:xfrm>
            <a:off x="5202444" y="5072093"/>
            <a:ext cx="2601123" cy="12931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Times"/>
                <a:cs typeface="Times"/>
              </a:rPr>
              <a:t>Stress balance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  <a:latin typeface="Times"/>
                <a:cs typeface="Times"/>
              </a:rPr>
              <a:t>Incompressible Stokes flow</a:t>
            </a:r>
          </a:p>
          <a:p>
            <a:pPr algn="ctr">
              <a:spcAft>
                <a:spcPts val="600"/>
              </a:spcAft>
            </a:pPr>
            <a:endParaRPr lang="en-US" dirty="0">
              <a:latin typeface="Times"/>
              <a:cs typeface="Time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D484F3-9FBD-6DA9-A0C6-BB52725B41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702" y="5880899"/>
            <a:ext cx="1976607" cy="2258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59598" y="2756880"/>
            <a:ext cx="2830549" cy="13696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Times"/>
                <a:cs typeface="Times"/>
              </a:rPr>
              <a:t>Input parameters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latin typeface="Times"/>
                <a:cs typeface="Times"/>
              </a:rPr>
              <a:t>Geometry (Bed, initial surface, …)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latin typeface="Times"/>
                <a:cs typeface="Times"/>
              </a:rPr>
              <a:t>Material properties (B, n, …)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latin typeface="Times"/>
                <a:cs typeface="Times"/>
              </a:rPr>
              <a:t>Boundary conditions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Initial conditions</a:t>
            </a:r>
          </a:p>
          <a:p>
            <a:pPr marL="285744" indent="-285744"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Forcings (melt, SMB, …)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73AC86-8311-E798-AD97-A4ADB511F897}"/>
              </a:ext>
            </a:extLst>
          </p:cNvPr>
          <p:cNvSpPr txBox="1"/>
          <p:nvPr/>
        </p:nvSpPr>
        <p:spPr>
          <a:xfrm>
            <a:off x="808899" y="1275477"/>
            <a:ext cx="2113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Goldberg et al 2015</a:t>
            </a:r>
          </a:p>
          <a:p>
            <a:r>
              <a:rPr lang="en-US" i="1" dirty="0"/>
              <a:t>Choi et al 2023</a:t>
            </a:r>
          </a:p>
        </p:txBody>
      </p:sp>
    </p:spTree>
    <p:extLst>
      <p:ext uri="{BB962C8B-B14F-4D97-AF65-F5344CB8AC3E}">
        <p14:creationId xmlns:p14="http://schemas.microsoft.com/office/powerpoint/2010/main" val="3943391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304371-21BC-B5B4-E1B4-6CF79F025B14}"/>
              </a:ext>
            </a:extLst>
          </p:cNvPr>
          <p:cNvGrpSpPr/>
          <p:nvPr/>
        </p:nvGrpSpPr>
        <p:grpSpPr>
          <a:xfrm>
            <a:off x="-537597" y="825808"/>
            <a:ext cx="7064127" cy="5400353"/>
            <a:chOff x="0" y="582383"/>
            <a:chExt cx="8236790" cy="61775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DA09366-E4AA-E44F-DC86-E84E94339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2383"/>
              <a:ext cx="8236790" cy="617759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DCA3B3-47D8-8AD7-174E-9B46760C2AD0}"/>
                </a:ext>
              </a:extLst>
            </p:cNvPr>
            <p:cNvSpPr txBox="1"/>
            <p:nvPr/>
          </p:nvSpPr>
          <p:spPr>
            <a:xfrm>
              <a:off x="2557221" y="2583183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Pine Island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352545-61CD-F53D-70E5-3FCD7752C2A9}"/>
                </a:ext>
              </a:extLst>
            </p:cNvPr>
            <p:cNvSpPr txBox="1"/>
            <p:nvPr/>
          </p:nvSpPr>
          <p:spPr>
            <a:xfrm>
              <a:off x="3040687" y="4959844"/>
              <a:ext cx="14350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Smith Glacier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AF6AB3-6DEE-B30D-3E45-71E17D617BA9}"/>
                </a:ext>
              </a:extLst>
            </p:cNvPr>
            <p:cNvSpPr txBox="1"/>
            <p:nvPr/>
          </p:nvSpPr>
          <p:spPr>
            <a:xfrm>
              <a:off x="3040687" y="3917416"/>
              <a:ext cx="1731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Thwaites</a:t>
              </a:r>
              <a:r>
                <a:rPr lang="en-US" dirty="0">
                  <a:solidFill>
                    <a:schemeClr val="bg1"/>
                  </a:solidFill>
                </a:rPr>
                <a:t> Glacier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4" descr="Ice Sheet System Model: Home Page">
            <a:extLst>
              <a:ext uri="{FF2B5EF4-FFF2-40B4-BE49-F238E27FC236}">
                <a16:creationId xmlns:a16="http://schemas.microsoft.com/office/drawing/2014/main" id="{4AA3ECE9-CA28-D27F-6BEC-16B2E39D9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9959" y="552036"/>
            <a:ext cx="2121521" cy="92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94C1D0-5564-D935-6B05-4DB6CE534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718" y="2380208"/>
            <a:ext cx="2010005" cy="1049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3936D1-1D59-D875-3F76-F78B09CC782B}"/>
              </a:ext>
            </a:extLst>
          </p:cNvPr>
          <p:cNvSpPr txBox="1"/>
          <p:nvPr/>
        </p:nvSpPr>
        <p:spPr>
          <a:xfrm>
            <a:off x="5530251" y="3412958"/>
            <a:ext cx="154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STREAMICE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30CBA-006C-F1CB-E419-FD739DC46516}"/>
              </a:ext>
            </a:extLst>
          </p:cNvPr>
          <p:cNvSpPr txBox="1"/>
          <p:nvPr/>
        </p:nvSpPr>
        <p:spPr>
          <a:xfrm>
            <a:off x="7605723" y="552036"/>
            <a:ext cx="4333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Shallow Shelf Approximation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Finite element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19000 elements, 1.5km at GL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AF2323-6DA6-D6FB-FC66-7024BACA9C74}"/>
              </a:ext>
            </a:extLst>
          </p:cNvPr>
          <p:cNvSpPr txBox="1"/>
          <p:nvPr/>
        </p:nvSpPr>
        <p:spPr>
          <a:xfrm>
            <a:off x="7661480" y="2335871"/>
            <a:ext cx="4428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DIVA Approximation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Finite difference/volume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1.5 km uniform resolution</a:t>
            </a:r>
          </a:p>
        </p:txBody>
      </p:sp>
      <p:sp>
        <p:nvSpPr>
          <p:cNvPr id="12" name="Which one of the observed changes in Thwaites Glacier has had the strongest effect in ice dynamics?…">
            <a:extLst>
              <a:ext uri="{FF2B5EF4-FFF2-40B4-BE49-F238E27FC236}">
                <a16:creationId xmlns:a16="http://schemas.microsoft.com/office/drawing/2014/main" id="{78328C13-AA59-ECB1-599C-7A196A397ACB}"/>
              </a:ext>
            </a:extLst>
          </p:cNvPr>
          <p:cNvSpPr txBox="1">
            <a:spLocks/>
          </p:cNvSpPr>
          <p:nvPr/>
        </p:nvSpPr>
        <p:spPr>
          <a:xfrm>
            <a:off x="5908686" y="4013331"/>
            <a:ext cx="6096000" cy="167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8" marR="0" indent="-32003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257175" lvl="1" indent="-257175" defTabSz="658367">
              <a:spcBef>
                <a:spcPts val="675"/>
              </a:spcBef>
              <a:buSzTx/>
              <a:tabLst>
                <a:tab pos="169069" algn="l"/>
              </a:tabLst>
              <a:defRPr sz="2112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kern="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Depth-dependent linear melt parameterization</a:t>
            </a:r>
          </a:p>
          <a:p>
            <a:pPr marL="257175" lvl="1" indent="-257175" defTabSz="658367">
              <a:spcBef>
                <a:spcPts val="675"/>
              </a:spcBef>
              <a:buSzTx/>
              <a:tabLst>
                <a:tab pos="169069" algn="l"/>
              </a:tabLst>
              <a:defRPr sz="2112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kern="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friction law: Regularized-coulomb (</a:t>
            </a:r>
            <a:r>
              <a:rPr lang="en-US" sz="2400" i="1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m=1/3</a:t>
            </a:r>
            <a:r>
              <a:rPr lang="en-US" sz="2400" kern="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)</a:t>
            </a:r>
          </a:p>
          <a:p>
            <a:pPr marL="257175" lvl="1" indent="-257175" defTabSz="658367">
              <a:spcBef>
                <a:spcPts val="675"/>
              </a:spcBef>
              <a:buSzTx/>
              <a:tabLst>
                <a:tab pos="169069" algn="l"/>
              </a:tabLst>
              <a:defRPr sz="2112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kern="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No calving </a:t>
            </a:r>
            <a:r>
              <a:rPr lang="en-US" sz="1900" i="1" kern="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</a:t>
            </a:r>
            <a:r>
              <a:rPr lang="en-US" sz="1900" i="1" kern="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cf</a:t>
            </a:r>
            <a:r>
              <a:rPr lang="en-US" sz="1900" i="1" kern="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dos Santos 2021, Gudmundsson 2023)</a:t>
            </a:r>
            <a:endParaRPr lang="en-US" sz="2400" i="1" kern="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CBCA76-AE90-9C64-0AC1-FCC492329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288" y="5827601"/>
            <a:ext cx="3836134" cy="79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51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CD9A06-CB66-428B-8B13-0B5F552F0841}"/>
              </a:ext>
            </a:extLst>
          </p:cNvPr>
          <p:cNvCxnSpPr/>
          <p:nvPr/>
        </p:nvCxnSpPr>
        <p:spPr>
          <a:xfrm flipV="1">
            <a:off x="4270978" y="2431967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FE4607-7A90-4BC4-83A1-79098E94D1F8}"/>
              </a:ext>
            </a:extLst>
          </p:cNvPr>
          <p:cNvCxnSpPr/>
          <p:nvPr/>
        </p:nvCxnSpPr>
        <p:spPr>
          <a:xfrm flipV="1">
            <a:off x="8254453" y="2431967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ight Arrow 4">
            <a:extLst>
              <a:ext uri="{FF2B5EF4-FFF2-40B4-BE49-F238E27FC236}">
                <a16:creationId xmlns:a16="http://schemas.microsoft.com/office/drawing/2014/main" id="{B3B850EF-751C-491C-8534-7FC0258444C1}"/>
              </a:ext>
            </a:extLst>
          </p:cNvPr>
          <p:cNvSpPr/>
          <p:nvPr/>
        </p:nvSpPr>
        <p:spPr>
          <a:xfrm>
            <a:off x="8254474" y="2340838"/>
            <a:ext cx="3933346" cy="72341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Validation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459E89-3A1D-410A-9129-7B648B00BE23}"/>
              </a:ext>
            </a:extLst>
          </p:cNvPr>
          <p:cNvSpPr/>
          <p:nvPr/>
        </p:nvSpPr>
        <p:spPr>
          <a:xfrm>
            <a:off x="1867488" y="2523096"/>
            <a:ext cx="6386985" cy="35484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Training (hindcast)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5D34E6-7C37-4FBD-9208-A1EA78440EB3}"/>
              </a:ext>
            </a:extLst>
          </p:cNvPr>
          <p:cNvCxnSpPr/>
          <p:nvPr/>
        </p:nvCxnSpPr>
        <p:spPr>
          <a:xfrm flipV="1">
            <a:off x="1878127" y="2435750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A0D421-377B-4875-BDAA-0701E700B22E}"/>
              </a:ext>
            </a:extLst>
          </p:cNvPr>
          <p:cNvCxnSpPr>
            <a:cxnSpLocks/>
          </p:cNvCxnSpPr>
          <p:nvPr/>
        </p:nvCxnSpPr>
        <p:spPr>
          <a:xfrm flipV="1">
            <a:off x="8250293" y="2435750"/>
            <a:ext cx="4180" cy="71124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045A06-103E-4C66-BF23-A8F37DFC774C}"/>
              </a:ext>
            </a:extLst>
          </p:cNvPr>
          <p:cNvCxnSpPr/>
          <p:nvPr/>
        </p:nvCxnSpPr>
        <p:spPr>
          <a:xfrm flipV="1">
            <a:off x="2677021" y="2435750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697E9A-92E0-4161-A2BB-C09674190D38}"/>
              </a:ext>
            </a:extLst>
          </p:cNvPr>
          <p:cNvCxnSpPr/>
          <p:nvPr/>
        </p:nvCxnSpPr>
        <p:spPr>
          <a:xfrm flipV="1">
            <a:off x="3472549" y="2435750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E1D6CC-E1B7-4D0F-8FA2-39B733D75B3E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4268077" y="2435750"/>
            <a:ext cx="4572" cy="84681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7F52B0-6A36-451C-BF92-FA3952B58119}"/>
              </a:ext>
            </a:extLst>
          </p:cNvPr>
          <p:cNvCxnSpPr/>
          <p:nvPr/>
        </p:nvCxnSpPr>
        <p:spPr>
          <a:xfrm flipV="1">
            <a:off x="5063605" y="2435750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556B73D-F28C-4D8E-9970-BA264964647A}"/>
              </a:ext>
            </a:extLst>
          </p:cNvPr>
          <p:cNvCxnSpPr/>
          <p:nvPr/>
        </p:nvCxnSpPr>
        <p:spPr>
          <a:xfrm flipV="1">
            <a:off x="5859133" y="2435750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1728D7A-F23F-44B2-8A21-5A46FC5A8C85}"/>
              </a:ext>
            </a:extLst>
          </p:cNvPr>
          <p:cNvCxnSpPr/>
          <p:nvPr/>
        </p:nvCxnSpPr>
        <p:spPr>
          <a:xfrm flipV="1">
            <a:off x="6663805" y="2435750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E1EC892-2188-4547-A3FD-3C26238A77B6}"/>
              </a:ext>
            </a:extLst>
          </p:cNvPr>
          <p:cNvCxnSpPr/>
          <p:nvPr/>
        </p:nvCxnSpPr>
        <p:spPr>
          <a:xfrm flipV="1">
            <a:off x="7459333" y="2435750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09E26B-E527-4F1F-A74F-92D31B13D31E}"/>
              </a:ext>
            </a:extLst>
          </p:cNvPr>
          <p:cNvSpPr txBox="1"/>
          <p:nvPr/>
        </p:nvSpPr>
        <p:spPr>
          <a:xfrm>
            <a:off x="1624347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520525-F70B-468A-82E9-96FD200FA9FF}"/>
              </a:ext>
            </a:extLst>
          </p:cNvPr>
          <p:cNvSpPr txBox="1"/>
          <p:nvPr/>
        </p:nvSpPr>
        <p:spPr>
          <a:xfrm>
            <a:off x="2419486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F9DE07-86C7-4B77-A225-F52E8827B771}"/>
              </a:ext>
            </a:extLst>
          </p:cNvPr>
          <p:cNvSpPr txBox="1"/>
          <p:nvPr/>
        </p:nvSpPr>
        <p:spPr>
          <a:xfrm>
            <a:off x="3214625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9E222B-8EF8-4D61-8962-ED32AF610090}"/>
              </a:ext>
            </a:extLst>
          </p:cNvPr>
          <p:cNvSpPr txBox="1"/>
          <p:nvPr/>
        </p:nvSpPr>
        <p:spPr>
          <a:xfrm>
            <a:off x="4015115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0FC6A9-0C11-42B4-AA8A-BD643CB58A27}"/>
              </a:ext>
            </a:extLst>
          </p:cNvPr>
          <p:cNvSpPr txBox="1"/>
          <p:nvPr/>
        </p:nvSpPr>
        <p:spPr>
          <a:xfrm>
            <a:off x="4810252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62A702-457E-4FDC-916F-565FE174B449}"/>
              </a:ext>
            </a:extLst>
          </p:cNvPr>
          <p:cNvSpPr txBox="1"/>
          <p:nvPr/>
        </p:nvSpPr>
        <p:spPr>
          <a:xfrm>
            <a:off x="5601991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E4695A-2EE1-4B7A-8FC7-D2D6675A5786}"/>
              </a:ext>
            </a:extLst>
          </p:cNvPr>
          <p:cNvSpPr txBox="1"/>
          <p:nvPr/>
        </p:nvSpPr>
        <p:spPr>
          <a:xfrm>
            <a:off x="6397130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F536EC-482A-47CE-99B5-624A6DF9864C}"/>
              </a:ext>
            </a:extLst>
          </p:cNvPr>
          <p:cNvSpPr txBox="1"/>
          <p:nvPr/>
        </p:nvSpPr>
        <p:spPr>
          <a:xfrm>
            <a:off x="7192269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75A521-0E5B-4007-9A1B-E8DC94372D0F}"/>
              </a:ext>
            </a:extLst>
          </p:cNvPr>
          <p:cNvSpPr txBox="1"/>
          <p:nvPr/>
        </p:nvSpPr>
        <p:spPr>
          <a:xfrm>
            <a:off x="7992759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F679FA-2F7D-4516-8096-AE1F7B8EE2EB}"/>
              </a:ext>
            </a:extLst>
          </p:cNvPr>
          <p:cNvSpPr txBox="1"/>
          <p:nvPr/>
        </p:nvSpPr>
        <p:spPr>
          <a:xfrm>
            <a:off x="11415590" y="223662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</a:t>
            </a:r>
          </a:p>
        </p:txBody>
      </p:sp>
      <p:pic>
        <p:nvPicPr>
          <p:cNvPr id="40" name="Picture 39" descr="A picture containing map, screenshot, snow&#10;&#10;Description automatically generated">
            <a:extLst>
              <a:ext uri="{FF2B5EF4-FFF2-40B4-BE49-F238E27FC236}">
                <a16:creationId xmlns:a16="http://schemas.microsoft.com/office/drawing/2014/main" id="{C52F296E-323C-472C-BD97-30566BFB7A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940" y="1525352"/>
            <a:ext cx="758712" cy="675783"/>
          </a:xfrm>
          <a:prstGeom prst="rect">
            <a:avLst/>
          </a:prstGeom>
        </p:spPr>
      </p:pic>
      <p:pic>
        <p:nvPicPr>
          <p:cNvPr id="41" name="Picture 40" descr="A picture containing painting, map, colorfulness, art&#10;&#10;Description automatically generated">
            <a:extLst>
              <a:ext uri="{FF2B5EF4-FFF2-40B4-BE49-F238E27FC236}">
                <a16:creationId xmlns:a16="http://schemas.microsoft.com/office/drawing/2014/main" id="{F4177B56-72C7-49E3-8A2B-C6D1F385C4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568" y="1530168"/>
            <a:ext cx="751182" cy="669076"/>
          </a:xfrm>
          <a:prstGeom prst="rect">
            <a:avLst/>
          </a:prstGeom>
        </p:spPr>
      </p:pic>
      <p:pic>
        <p:nvPicPr>
          <p:cNvPr id="42" name="Picture 41" descr="A picture containing map, art&#10;&#10;Description automatically generated">
            <a:extLst>
              <a:ext uri="{FF2B5EF4-FFF2-40B4-BE49-F238E27FC236}">
                <a16:creationId xmlns:a16="http://schemas.microsoft.com/office/drawing/2014/main" id="{203D840A-6A02-4ECB-9F96-EE1B9F898B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666" y="1532824"/>
            <a:ext cx="748200" cy="666420"/>
          </a:xfrm>
          <a:prstGeom prst="rect">
            <a:avLst/>
          </a:prstGeom>
        </p:spPr>
      </p:pic>
      <p:pic>
        <p:nvPicPr>
          <p:cNvPr id="43" name="Picture 42" descr="A picture containing map, art&#10;&#10;Description automatically generated">
            <a:extLst>
              <a:ext uri="{FF2B5EF4-FFF2-40B4-BE49-F238E27FC236}">
                <a16:creationId xmlns:a16="http://schemas.microsoft.com/office/drawing/2014/main" id="{AA5F7266-2F4D-4399-8B04-914191CD1CD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686" y="1532824"/>
            <a:ext cx="748200" cy="666420"/>
          </a:xfrm>
          <a:prstGeom prst="rect">
            <a:avLst/>
          </a:prstGeom>
        </p:spPr>
      </p:pic>
      <p:pic>
        <p:nvPicPr>
          <p:cNvPr id="44" name="Picture 43" descr="A picture containing map&#10;&#10;Description automatically generated">
            <a:extLst>
              <a:ext uri="{FF2B5EF4-FFF2-40B4-BE49-F238E27FC236}">
                <a16:creationId xmlns:a16="http://schemas.microsoft.com/office/drawing/2014/main" id="{1F261F08-7871-4DC1-99C4-BEED4B959AD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249" y="1522346"/>
            <a:ext cx="752638" cy="670373"/>
          </a:xfrm>
          <a:prstGeom prst="rect">
            <a:avLst/>
          </a:prstGeom>
        </p:spPr>
      </p:pic>
      <p:pic>
        <p:nvPicPr>
          <p:cNvPr id="45" name="Picture 44" descr="A picture containing map, screenshot&#10;&#10;Description automatically generated">
            <a:extLst>
              <a:ext uri="{FF2B5EF4-FFF2-40B4-BE49-F238E27FC236}">
                <a16:creationId xmlns:a16="http://schemas.microsoft.com/office/drawing/2014/main" id="{D18687BF-EFCD-4A76-AD38-E93EEAC55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486" y="1522346"/>
            <a:ext cx="752638" cy="670373"/>
          </a:xfrm>
          <a:prstGeom prst="rect">
            <a:avLst/>
          </a:prstGeom>
        </p:spPr>
      </p:pic>
      <p:pic>
        <p:nvPicPr>
          <p:cNvPr id="46" name="Picture 45" descr="A picture containing map&#10;&#10;Description automatically generated">
            <a:extLst>
              <a:ext uri="{FF2B5EF4-FFF2-40B4-BE49-F238E27FC236}">
                <a16:creationId xmlns:a16="http://schemas.microsoft.com/office/drawing/2014/main" id="{17C38520-8A00-4B33-A7BE-59C9325A579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411" y="1530168"/>
            <a:ext cx="752638" cy="670373"/>
          </a:xfrm>
          <a:prstGeom prst="rect">
            <a:avLst/>
          </a:prstGeom>
        </p:spPr>
      </p:pic>
      <p:pic>
        <p:nvPicPr>
          <p:cNvPr id="47" name="Picture 46" descr="A picture containing painting, child art, art, art paint&#10;&#10;Description automatically generated">
            <a:extLst>
              <a:ext uri="{FF2B5EF4-FFF2-40B4-BE49-F238E27FC236}">
                <a16:creationId xmlns:a16="http://schemas.microsoft.com/office/drawing/2014/main" id="{828B4EB8-6393-4B1F-951E-1FA00FB914B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703" y="1535937"/>
            <a:ext cx="752638" cy="670373"/>
          </a:xfrm>
          <a:prstGeom prst="rect">
            <a:avLst/>
          </a:prstGeom>
        </p:spPr>
      </p:pic>
      <p:pic>
        <p:nvPicPr>
          <p:cNvPr id="48" name="Picture 47" descr="A picture containing map&#10;&#10;Description automatically generated">
            <a:extLst>
              <a:ext uri="{FF2B5EF4-FFF2-40B4-BE49-F238E27FC236}">
                <a16:creationId xmlns:a16="http://schemas.microsoft.com/office/drawing/2014/main" id="{99277AF5-1FD6-4F7C-8D3C-EE755179832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589" y="3282561"/>
            <a:ext cx="1392120" cy="1239958"/>
          </a:xfrm>
          <a:prstGeom prst="rect">
            <a:avLst/>
          </a:prstGeom>
        </p:spPr>
      </p:pic>
      <p:pic>
        <p:nvPicPr>
          <p:cNvPr id="49" name="Picture 48" descr="A picture containing map&#10;&#10;Description automatically generated">
            <a:extLst>
              <a:ext uri="{FF2B5EF4-FFF2-40B4-BE49-F238E27FC236}">
                <a16:creationId xmlns:a16="http://schemas.microsoft.com/office/drawing/2014/main" id="{C54233B8-11D6-437B-90E0-1FD227CCCCD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232" y="3146993"/>
            <a:ext cx="1392121" cy="1239959"/>
          </a:xfrm>
          <a:prstGeom prst="rect">
            <a:avLst/>
          </a:prstGeom>
        </p:spPr>
      </p:pic>
      <p:pic>
        <p:nvPicPr>
          <p:cNvPr id="50" name="Picture 49" descr="A picture containing map&#10;&#10;Description automatically generated">
            <a:extLst>
              <a:ext uri="{FF2B5EF4-FFF2-40B4-BE49-F238E27FC236}">
                <a16:creationId xmlns:a16="http://schemas.microsoft.com/office/drawing/2014/main" id="{60645ECE-3CF7-4F1E-A547-F150889C7BE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169" y="3198783"/>
            <a:ext cx="1392120" cy="1239958"/>
          </a:xfrm>
          <a:prstGeom prst="rect">
            <a:avLst/>
          </a:prstGeom>
        </p:spPr>
      </p:pic>
      <p:pic>
        <p:nvPicPr>
          <p:cNvPr id="51" name="Picture 50" descr="A picture containing painting, child art, art, art paint&#10;&#10;Description automatically generated">
            <a:extLst>
              <a:ext uri="{FF2B5EF4-FFF2-40B4-BE49-F238E27FC236}">
                <a16:creationId xmlns:a16="http://schemas.microsoft.com/office/drawing/2014/main" id="{A06FF7CE-E20B-441D-82F3-F796BBDD392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077" y="1579882"/>
            <a:ext cx="752638" cy="67037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E045C3B-185F-48D9-B2C3-0EA7332EF497}"/>
              </a:ext>
            </a:extLst>
          </p:cNvPr>
          <p:cNvSpPr txBox="1"/>
          <p:nvPr/>
        </p:nvSpPr>
        <p:spPr>
          <a:xfrm rot="16200000">
            <a:off x="1116740" y="1303826"/>
            <a:ext cx="122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Ice Velocity</a:t>
            </a:r>
          </a:p>
          <a:p>
            <a:pPr algn="ctr"/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(MEaSUREs)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113994-AE8C-45E5-82AE-B0B00E02CD30}"/>
              </a:ext>
            </a:extLst>
          </p:cNvPr>
          <p:cNvSpPr txBox="1"/>
          <p:nvPr/>
        </p:nvSpPr>
        <p:spPr>
          <a:xfrm rot="16200000">
            <a:off x="852950" y="3733262"/>
            <a:ext cx="1652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Altimetry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8B5E4-965C-4AB1-1E05-D70D76CDCE74}"/>
              </a:ext>
            </a:extLst>
          </p:cNvPr>
          <p:cNvSpPr txBox="1">
            <a:spLocks/>
          </p:cNvSpPr>
          <p:nvPr/>
        </p:nvSpPr>
        <p:spPr>
          <a:xfrm>
            <a:off x="177394" y="85603"/>
            <a:ext cx="6100796" cy="6682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Transient Calibration and </a:t>
            </a:r>
            <a:r>
              <a:rPr lang="en-US" sz="3200" b="1" dirty="0"/>
              <a:t>Validation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544CB2-6053-5914-6847-5AC6E28CDF91}"/>
                  </a:ext>
                </a:extLst>
              </p:cNvPr>
              <p:cNvSpPr txBox="1"/>
              <p:nvPr/>
            </p:nvSpPr>
            <p:spPr>
              <a:xfrm>
                <a:off x="-28984" y="4916272"/>
                <a:ext cx="11761553" cy="1235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𝒥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=2005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2012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  <m:nary>
                        <m:naryPr>
                          <m:limLoc m:val="undOvr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𝐯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𝑜𝑏𝑠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𝑑𝐴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=200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2012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  <m:nary>
                        <m:naryPr>
                          <m:limLoc m:val="undOvr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𝑜𝑏𝑠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𝑑𝐴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544CB2-6053-5914-6847-5AC6E28CD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984" y="4916272"/>
                <a:ext cx="11761553" cy="1235723"/>
              </a:xfrm>
              <a:prstGeom prst="rect">
                <a:avLst/>
              </a:prstGeom>
              <a:blipFill>
                <a:blip r:embed="rId14"/>
                <a:stretch>
                  <a:fillRect t="-104040" b="-164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eft Brace 4">
            <a:extLst>
              <a:ext uri="{FF2B5EF4-FFF2-40B4-BE49-F238E27FC236}">
                <a16:creationId xmlns:a16="http://schemas.microsoft.com/office/drawing/2014/main" id="{6F38BBB7-1506-D402-415A-7A163781BECD}"/>
              </a:ext>
            </a:extLst>
          </p:cNvPr>
          <p:cNvSpPr/>
          <p:nvPr/>
        </p:nvSpPr>
        <p:spPr>
          <a:xfrm rot="16200000">
            <a:off x="4663164" y="4165268"/>
            <a:ext cx="262894" cy="423517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735C3-AF07-AC38-E7C8-9B3A2694C059}"/>
              </a:ext>
            </a:extLst>
          </p:cNvPr>
          <p:cNvSpPr txBox="1"/>
          <p:nvPr/>
        </p:nvSpPr>
        <p:spPr>
          <a:xfrm>
            <a:off x="3729694" y="6444860"/>
            <a:ext cx="214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 constraints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4BAF293E-DFCE-C37F-6F14-EC42EA464317}"/>
              </a:ext>
            </a:extLst>
          </p:cNvPr>
          <p:cNvSpPr/>
          <p:nvPr/>
        </p:nvSpPr>
        <p:spPr>
          <a:xfrm rot="16200000">
            <a:off x="9483533" y="4176249"/>
            <a:ext cx="262894" cy="423517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E91D3A-98D6-512E-9CBC-5E074BE7D48F}"/>
              </a:ext>
            </a:extLst>
          </p:cNvPr>
          <p:cNvSpPr txBox="1"/>
          <p:nvPr/>
        </p:nvSpPr>
        <p:spPr>
          <a:xfrm>
            <a:off x="8550063" y="6455841"/>
            <a:ext cx="212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constraints</a:t>
            </a:r>
          </a:p>
        </p:txBody>
      </p:sp>
    </p:spTree>
    <p:extLst>
      <p:ext uri="{BB962C8B-B14F-4D97-AF65-F5344CB8AC3E}">
        <p14:creationId xmlns:p14="http://schemas.microsoft.com/office/powerpoint/2010/main" val="3028576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CD9A06-CB66-428B-8B13-0B5F552F0841}"/>
              </a:ext>
            </a:extLst>
          </p:cNvPr>
          <p:cNvCxnSpPr/>
          <p:nvPr/>
        </p:nvCxnSpPr>
        <p:spPr>
          <a:xfrm flipV="1">
            <a:off x="4270978" y="2431967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FE4607-7A90-4BC4-83A1-79098E94D1F8}"/>
              </a:ext>
            </a:extLst>
          </p:cNvPr>
          <p:cNvCxnSpPr/>
          <p:nvPr/>
        </p:nvCxnSpPr>
        <p:spPr>
          <a:xfrm flipV="1">
            <a:off x="8254453" y="2431967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ight Arrow 4">
            <a:extLst>
              <a:ext uri="{FF2B5EF4-FFF2-40B4-BE49-F238E27FC236}">
                <a16:creationId xmlns:a16="http://schemas.microsoft.com/office/drawing/2014/main" id="{B3B850EF-751C-491C-8534-7FC0258444C1}"/>
              </a:ext>
            </a:extLst>
          </p:cNvPr>
          <p:cNvSpPr/>
          <p:nvPr/>
        </p:nvSpPr>
        <p:spPr>
          <a:xfrm>
            <a:off x="8254474" y="2340838"/>
            <a:ext cx="3933346" cy="72341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Validation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459E89-3A1D-410A-9129-7B648B00BE23}"/>
              </a:ext>
            </a:extLst>
          </p:cNvPr>
          <p:cNvSpPr/>
          <p:nvPr/>
        </p:nvSpPr>
        <p:spPr>
          <a:xfrm>
            <a:off x="1867488" y="2523096"/>
            <a:ext cx="6386985" cy="35484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Training (hindcast)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5D34E6-7C37-4FBD-9208-A1EA78440EB3}"/>
              </a:ext>
            </a:extLst>
          </p:cNvPr>
          <p:cNvCxnSpPr/>
          <p:nvPr/>
        </p:nvCxnSpPr>
        <p:spPr>
          <a:xfrm flipV="1">
            <a:off x="1878127" y="2435750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A0D421-377B-4875-BDAA-0701E700B22E}"/>
              </a:ext>
            </a:extLst>
          </p:cNvPr>
          <p:cNvCxnSpPr>
            <a:cxnSpLocks/>
          </p:cNvCxnSpPr>
          <p:nvPr/>
        </p:nvCxnSpPr>
        <p:spPr>
          <a:xfrm flipV="1">
            <a:off x="8250293" y="2435750"/>
            <a:ext cx="4180" cy="71124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045A06-103E-4C66-BF23-A8F37DFC774C}"/>
              </a:ext>
            </a:extLst>
          </p:cNvPr>
          <p:cNvCxnSpPr/>
          <p:nvPr/>
        </p:nvCxnSpPr>
        <p:spPr>
          <a:xfrm flipV="1">
            <a:off x="2677021" y="2435750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697E9A-92E0-4161-A2BB-C09674190D38}"/>
              </a:ext>
            </a:extLst>
          </p:cNvPr>
          <p:cNvCxnSpPr/>
          <p:nvPr/>
        </p:nvCxnSpPr>
        <p:spPr>
          <a:xfrm flipV="1">
            <a:off x="3472549" y="2435750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E1D6CC-E1B7-4D0F-8FA2-39B733D75B3E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4268077" y="2435750"/>
            <a:ext cx="4572" cy="84681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7F52B0-6A36-451C-BF92-FA3952B58119}"/>
              </a:ext>
            </a:extLst>
          </p:cNvPr>
          <p:cNvCxnSpPr/>
          <p:nvPr/>
        </p:nvCxnSpPr>
        <p:spPr>
          <a:xfrm flipV="1">
            <a:off x="5063605" y="2435750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556B73D-F28C-4D8E-9970-BA264964647A}"/>
              </a:ext>
            </a:extLst>
          </p:cNvPr>
          <p:cNvCxnSpPr/>
          <p:nvPr/>
        </p:nvCxnSpPr>
        <p:spPr>
          <a:xfrm flipV="1">
            <a:off x="5859133" y="2435750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1728D7A-F23F-44B2-8A21-5A46FC5A8C85}"/>
              </a:ext>
            </a:extLst>
          </p:cNvPr>
          <p:cNvCxnSpPr/>
          <p:nvPr/>
        </p:nvCxnSpPr>
        <p:spPr>
          <a:xfrm flipV="1">
            <a:off x="6663805" y="2435750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E1EC892-2188-4547-A3FD-3C26238A77B6}"/>
              </a:ext>
            </a:extLst>
          </p:cNvPr>
          <p:cNvCxnSpPr/>
          <p:nvPr/>
        </p:nvCxnSpPr>
        <p:spPr>
          <a:xfrm flipV="1">
            <a:off x="7459333" y="2435750"/>
            <a:ext cx="0" cy="91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09E26B-E527-4F1F-A74F-92D31B13D31E}"/>
              </a:ext>
            </a:extLst>
          </p:cNvPr>
          <p:cNvSpPr txBox="1"/>
          <p:nvPr/>
        </p:nvSpPr>
        <p:spPr>
          <a:xfrm>
            <a:off x="1624347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520525-F70B-468A-82E9-96FD200FA9FF}"/>
              </a:ext>
            </a:extLst>
          </p:cNvPr>
          <p:cNvSpPr txBox="1"/>
          <p:nvPr/>
        </p:nvSpPr>
        <p:spPr>
          <a:xfrm>
            <a:off x="2419486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F9DE07-86C7-4B77-A225-F52E8827B771}"/>
              </a:ext>
            </a:extLst>
          </p:cNvPr>
          <p:cNvSpPr txBox="1"/>
          <p:nvPr/>
        </p:nvSpPr>
        <p:spPr>
          <a:xfrm>
            <a:off x="3214625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9E222B-8EF8-4D61-8962-ED32AF610090}"/>
              </a:ext>
            </a:extLst>
          </p:cNvPr>
          <p:cNvSpPr txBox="1"/>
          <p:nvPr/>
        </p:nvSpPr>
        <p:spPr>
          <a:xfrm>
            <a:off x="4015115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0FC6A9-0C11-42B4-AA8A-BD643CB58A27}"/>
              </a:ext>
            </a:extLst>
          </p:cNvPr>
          <p:cNvSpPr txBox="1"/>
          <p:nvPr/>
        </p:nvSpPr>
        <p:spPr>
          <a:xfrm>
            <a:off x="4810252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62A702-457E-4FDC-916F-565FE174B449}"/>
              </a:ext>
            </a:extLst>
          </p:cNvPr>
          <p:cNvSpPr txBox="1"/>
          <p:nvPr/>
        </p:nvSpPr>
        <p:spPr>
          <a:xfrm>
            <a:off x="5601991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E4695A-2EE1-4B7A-8FC7-D2D6675A5786}"/>
              </a:ext>
            </a:extLst>
          </p:cNvPr>
          <p:cNvSpPr txBox="1"/>
          <p:nvPr/>
        </p:nvSpPr>
        <p:spPr>
          <a:xfrm>
            <a:off x="6397130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F536EC-482A-47CE-99B5-624A6DF9864C}"/>
              </a:ext>
            </a:extLst>
          </p:cNvPr>
          <p:cNvSpPr txBox="1"/>
          <p:nvPr/>
        </p:nvSpPr>
        <p:spPr>
          <a:xfrm>
            <a:off x="7192269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75A521-0E5B-4007-9A1B-E8DC94372D0F}"/>
              </a:ext>
            </a:extLst>
          </p:cNvPr>
          <p:cNvSpPr txBox="1"/>
          <p:nvPr/>
        </p:nvSpPr>
        <p:spPr>
          <a:xfrm>
            <a:off x="7992759" y="220113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F679FA-2F7D-4516-8096-AE1F7B8EE2EB}"/>
              </a:ext>
            </a:extLst>
          </p:cNvPr>
          <p:cNvSpPr txBox="1"/>
          <p:nvPr/>
        </p:nvSpPr>
        <p:spPr>
          <a:xfrm>
            <a:off x="11415590" y="2236625"/>
            <a:ext cx="5150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</a:t>
            </a:r>
          </a:p>
        </p:txBody>
      </p:sp>
      <p:pic>
        <p:nvPicPr>
          <p:cNvPr id="40" name="Picture 39" descr="A picture containing map, screenshot, snow&#10;&#10;Description automatically generated">
            <a:extLst>
              <a:ext uri="{FF2B5EF4-FFF2-40B4-BE49-F238E27FC236}">
                <a16:creationId xmlns:a16="http://schemas.microsoft.com/office/drawing/2014/main" id="{C52F296E-323C-472C-BD97-30566BFB7A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940" y="1525352"/>
            <a:ext cx="758712" cy="675783"/>
          </a:xfrm>
          <a:prstGeom prst="rect">
            <a:avLst/>
          </a:prstGeom>
        </p:spPr>
      </p:pic>
      <p:pic>
        <p:nvPicPr>
          <p:cNvPr id="41" name="Picture 40" descr="A picture containing painting, map, colorfulness, art&#10;&#10;Description automatically generated">
            <a:extLst>
              <a:ext uri="{FF2B5EF4-FFF2-40B4-BE49-F238E27FC236}">
                <a16:creationId xmlns:a16="http://schemas.microsoft.com/office/drawing/2014/main" id="{F4177B56-72C7-49E3-8A2B-C6D1F385C4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568" y="1530168"/>
            <a:ext cx="751182" cy="669076"/>
          </a:xfrm>
          <a:prstGeom prst="rect">
            <a:avLst/>
          </a:prstGeom>
        </p:spPr>
      </p:pic>
      <p:pic>
        <p:nvPicPr>
          <p:cNvPr id="42" name="Picture 41" descr="A picture containing map, art&#10;&#10;Description automatically generated">
            <a:extLst>
              <a:ext uri="{FF2B5EF4-FFF2-40B4-BE49-F238E27FC236}">
                <a16:creationId xmlns:a16="http://schemas.microsoft.com/office/drawing/2014/main" id="{203D840A-6A02-4ECB-9F96-EE1B9F898B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666" y="1532824"/>
            <a:ext cx="748200" cy="666420"/>
          </a:xfrm>
          <a:prstGeom prst="rect">
            <a:avLst/>
          </a:prstGeom>
        </p:spPr>
      </p:pic>
      <p:pic>
        <p:nvPicPr>
          <p:cNvPr id="43" name="Picture 42" descr="A picture containing map, art&#10;&#10;Description automatically generated">
            <a:extLst>
              <a:ext uri="{FF2B5EF4-FFF2-40B4-BE49-F238E27FC236}">
                <a16:creationId xmlns:a16="http://schemas.microsoft.com/office/drawing/2014/main" id="{AA5F7266-2F4D-4399-8B04-914191CD1CD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686" y="1532824"/>
            <a:ext cx="748200" cy="666420"/>
          </a:xfrm>
          <a:prstGeom prst="rect">
            <a:avLst/>
          </a:prstGeom>
        </p:spPr>
      </p:pic>
      <p:pic>
        <p:nvPicPr>
          <p:cNvPr id="44" name="Picture 43" descr="A picture containing map&#10;&#10;Description automatically generated">
            <a:extLst>
              <a:ext uri="{FF2B5EF4-FFF2-40B4-BE49-F238E27FC236}">
                <a16:creationId xmlns:a16="http://schemas.microsoft.com/office/drawing/2014/main" id="{1F261F08-7871-4DC1-99C4-BEED4B959AD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249" y="1522346"/>
            <a:ext cx="752638" cy="670373"/>
          </a:xfrm>
          <a:prstGeom prst="rect">
            <a:avLst/>
          </a:prstGeom>
        </p:spPr>
      </p:pic>
      <p:pic>
        <p:nvPicPr>
          <p:cNvPr id="45" name="Picture 44" descr="A picture containing map, screenshot&#10;&#10;Description automatically generated">
            <a:extLst>
              <a:ext uri="{FF2B5EF4-FFF2-40B4-BE49-F238E27FC236}">
                <a16:creationId xmlns:a16="http://schemas.microsoft.com/office/drawing/2014/main" id="{D18687BF-EFCD-4A76-AD38-E93EEAC55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486" y="1522346"/>
            <a:ext cx="752638" cy="670373"/>
          </a:xfrm>
          <a:prstGeom prst="rect">
            <a:avLst/>
          </a:prstGeom>
        </p:spPr>
      </p:pic>
      <p:pic>
        <p:nvPicPr>
          <p:cNvPr id="46" name="Picture 45" descr="A picture containing map&#10;&#10;Description automatically generated">
            <a:extLst>
              <a:ext uri="{FF2B5EF4-FFF2-40B4-BE49-F238E27FC236}">
                <a16:creationId xmlns:a16="http://schemas.microsoft.com/office/drawing/2014/main" id="{17C38520-8A00-4B33-A7BE-59C9325A579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411" y="1530168"/>
            <a:ext cx="752638" cy="670373"/>
          </a:xfrm>
          <a:prstGeom prst="rect">
            <a:avLst/>
          </a:prstGeom>
        </p:spPr>
      </p:pic>
      <p:pic>
        <p:nvPicPr>
          <p:cNvPr id="47" name="Picture 46" descr="A picture containing painting, child art, art, art paint&#10;&#10;Description automatically generated">
            <a:extLst>
              <a:ext uri="{FF2B5EF4-FFF2-40B4-BE49-F238E27FC236}">
                <a16:creationId xmlns:a16="http://schemas.microsoft.com/office/drawing/2014/main" id="{828B4EB8-6393-4B1F-951E-1FA00FB914B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703" y="1535937"/>
            <a:ext cx="752638" cy="670373"/>
          </a:xfrm>
          <a:prstGeom prst="rect">
            <a:avLst/>
          </a:prstGeom>
        </p:spPr>
      </p:pic>
      <p:pic>
        <p:nvPicPr>
          <p:cNvPr id="48" name="Picture 47" descr="A picture containing map&#10;&#10;Description automatically generated">
            <a:extLst>
              <a:ext uri="{FF2B5EF4-FFF2-40B4-BE49-F238E27FC236}">
                <a16:creationId xmlns:a16="http://schemas.microsoft.com/office/drawing/2014/main" id="{99277AF5-1FD6-4F7C-8D3C-EE755179832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589" y="3282561"/>
            <a:ext cx="1392120" cy="1239958"/>
          </a:xfrm>
          <a:prstGeom prst="rect">
            <a:avLst/>
          </a:prstGeom>
        </p:spPr>
      </p:pic>
      <p:pic>
        <p:nvPicPr>
          <p:cNvPr id="49" name="Picture 48" descr="A picture containing map&#10;&#10;Description automatically generated">
            <a:extLst>
              <a:ext uri="{FF2B5EF4-FFF2-40B4-BE49-F238E27FC236}">
                <a16:creationId xmlns:a16="http://schemas.microsoft.com/office/drawing/2014/main" id="{C54233B8-11D6-437B-90E0-1FD227CCCCD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232" y="3146993"/>
            <a:ext cx="1392121" cy="1239959"/>
          </a:xfrm>
          <a:prstGeom prst="rect">
            <a:avLst/>
          </a:prstGeom>
        </p:spPr>
      </p:pic>
      <p:pic>
        <p:nvPicPr>
          <p:cNvPr id="50" name="Picture 49" descr="A picture containing map&#10;&#10;Description automatically generated">
            <a:extLst>
              <a:ext uri="{FF2B5EF4-FFF2-40B4-BE49-F238E27FC236}">
                <a16:creationId xmlns:a16="http://schemas.microsoft.com/office/drawing/2014/main" id="{60645ECE-3CF7-4F1E-A547-F150889C7BE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169" y="3198783"/>
            <a:ext cx="1392120" cy="1239958"/>
          </a:xfrm>
          <a:prstGeom prst="rect">
            <a:avLst/>
          </a:prstGeom>
        </p:spPr>
      </p:pic>
      <p:pic>
        <p:nvPicPr>
          <p:cNvPr id="51" name="Picture 50" descr="A picture containing painting, child art, art, art paint&#10;&#10;Description automatically generated">
            <a:extLst>
              <a:ext uri="{FF2B5EF4-FFF2-40B4-BE49-F238E27FC236}">
                <a16:creationId xmlns:a16="http://schemas.microsoft.com/office/drawing/2014/main" id="{A06FF7CE-E20B-441D-82F3-F796BBDD392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077" y="1579882"/>
            <a:ext cx="752638" cy="67037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E045C3B-185F-48D9-B2C3-0EA7332EF497}"/>
              </a:ext>
            </a:extLst>
          </p:cNvPr>
          <p:cNvSpPr txBox="1"/>
          <p:nvPr/>
        </p:nvSpPr>
        <p:spPr>
          <a:xfrm rot="16200000">
            <a:off x="1116740" y="1303826"/>
            <a:ext cx="122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Ice Velocity</a:t>
            </a:r>
          </a:p>
          <a:p>
            <a:pPr algn="ctr"/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(MEaSUREs)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7EDF70-15B5-476D-82A2-BF9F4A068183}"/>
              </a:ext>
            </a:extLst>
          </p:cNvPr>
          <p:cNvSpPr txBox="1"/>
          <p:nvPr/>
        </p:nvSpPr>
        <p:spPr>
          <a:xfrm>
            <a:off x="3637210" y="4728565"/>
            <a:ext cx="5281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Here results are shown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Velocity constraints </a:t>
            </a:r>
            <a:r>
              <a:rPr lang="en-GB" sz="2400" b="1" dirty="0"/>
              <a:t>only </a:t>
            </a:r>
            <a:r>
              <a:rPr lang="en-GB" sz="2400" dirty="0"/>
              <a:t>(</a:t>
            </a:r>
            <a:r>
              <a:rPr lang="en-GB" sz="2400" b="1" dirty="0" err="1">
                <a:latin typeface="Symbol" panose="05050102010706020507" pitchFamily="18" charset="2"/>
              </a:rPr>
              <a:t>g</a:t>
            </a:r>
            <a:r>
              <a:rPr lang="en-GB" sz="2400" b="1" baseline="-25000" dirty="0" err="1"/>
              <a:t>surf</a:t>
            </a:r>
            <a:r>
              <a:rPr lang="en-GB" sz="2400" dirty="0"/>
              <a:t>=0)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Surface constraints </a:t>
            </a:r>
            <a:r>
              <a:rPr lang="en-GB" sz="2400" b="1" dirty="0"/>
              <a:t>only </a:t>
            </a:r>
            <a:r>
              <a:rPr lang="en-GB" sz="2400" dirty="0"/>
              <a:t>(</a:t>
            </a:r>
            <a:r>
              <a:rPr lang="en-GB" sz="2400" b="1" dirty="0" err="1">
                <a:latin typeface="Symbol" panose="05050102010706020507" pitchFamily="18" charset="2"/>
              </a:rPr>
              <a:t>g</a:t>
            </a:r>
            <a:r>
              <a:rPr lang="en-GB" sz="2400" b="1" baseline="-25000" dirty="0" err="1"/>
              <a:t>vel</a:t>
            </a:r>
            <a:r>
              <a:rPr lang="en-GB" sz="2400" dirty="0"/>
              <a:t>=0)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Mixed constraints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Snapshot calibration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8B5E4-965C-4AB1-1E05-D70D76CDCE74}"/>
              </a:ext>
            </a:extLst>
          </p:cNvPr>
          <p:cNvSpPr txBox="1">
            <a:spLocks/>
          </p:cNvSpPr>
          <p:nvPr/>
        </p:nvSpPr>
        <p:spPr>
          <a:xfrm>
            <a:off x="177394" y="85603"/>
            <a:ext cx="6100796" cy="6682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Transient Calibration and </a:t>
            </a:r>
            <a:r>
              <a:rPr lang="en-US" sz="3200" b="1" dirty="0"/>
              <a:t>Validation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4EA906-7628-99A5-92E0-3C6A48726AA6}"/>
              </a:ext>
            </a:extLst>
          </p:cNvPr>
          <p:cNvSpPr txBox="1"/>
          <p:nvPr/>
        </p:nvSpPr>
        <p:spPr>
          <a:xfrm rot="16200000">
            <a:off x="852950" y="3733262"/>
            <a:ext cx="1652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Altimetry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10844-9935-5720-6B61-6DB0EF1F4CA2}"/>
              </a:ext>
            </a:extLst>
          </p:cNvPr>
          <p:cNvSpPr txBox="1"/>
          <p:nvPr/>
        </p:nvSpPr>
        <p:spPr>
          <a:xfrm>
            <a:off x="9698182" y="5467228"/>
            <a:ext cx="2634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Calibration and validation results – please see online material</a:t>
            </a:r>
          </a:p>
        </p:txBody>
      </p:sp>
    </p:spTree>
    <p:extLst>
      <p:ext uri="{BB962C8B-B14F-4D97-AF65-F5344CB8AC3E}">
        <p14:creationId xmlns:p14="http://schemas.microsoft.com/office/powerpoint/2010/main" val="101844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9E157F8-1727-14BC-FDA8-0CDD4E3B4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395" y="915182"/>
            <a:ext cx="4330700" cy="5765800"/>
          </a:xfrm>
          <a:prstGeom prst="rect">
            <a:avLst/>
          </a:prstGeom>
        </p:spPr>
      </p:pic>
      <p:pic>
        <p:nvPicPr>
          <p:cNvPr id="11" name="Picture 10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768108C-1584-DA0C-B046-F35CBF52F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565" y="915182"/>
            <a:ext cx="4330700" cy="5765800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07AF09D8-E0E1-499B-B189-BB9CD92DDF65}"/>
              </a:ext>
            </a:extLst>
          </p:cNvPr>
          <p:cNvSpPr txBox="1">
            <a:spLocks/>
          </p:cNvSpPr>
          <p:nvPr/>
        </p:nvSpPr>
        <p:spPr>
          <a:xfrm>
            <a:off x="302900" y="246968"/>
            <a:ext cx="4824912" cy="6682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Implications for forecasting</a:t>
            </a:r>
            <a:endParaRPr lang="en-US" sz="32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ECAE17-0272-4113-B313-D6A02A00A7E6}"/>
                  </a:ext>
                </a:extLst>
              </p:cNvPr>
              <p:cNvSpPr txBox="1"/>
              <p:nvPr/>
            </p:nvSpPr>
            <p:spPr>
              <a:xfrm>
                <a:off x="302900" y="2194004"/>
                <a:ext cx="2800509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Inferred parameters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𝛽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𝐵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US" sz="2400" b="1" dirty="0"/>
                  <a:t>) used to evolve additional 50 years</a:t>
                </a:r>
              </a:p>
              <a:p>
                <a:endParaRPr lang="en-US" sz="2400" b="1" dirty="0"/>
              </a:p>
              <a:p>
                <a:r>
                  <a:rPr lang="en-US" sz="2400" dirty="0"/>
                  <a:t>Simple SMB from mean of RACMO 2.3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ECAE17-0272-4113-B313-D6A02A00A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00" y="2194004"/>
                <a:ext cx="2800509" cy="3416320"/>
              </a:xfrm>
              <a:prstGeom prst="rect">
                <a:avLst/>
              </a:prstGeom>
              <a:blipFill>
                <a:blip r:embed="rId5"/>
                <a:stretch>
                  <a:fillRect l="-3620" t="-1481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F40485A-2CB0-44F0-A505-2E8348E375DE}"/>
              </a:ext>
            </a:extLst>
          </p:cNvPr>
          <p:cNvSpPr txBox="1"/>
          <p:nvPr/>
        </p:nvSpPr>
        <p:spPr>
          <a:xfrm>
            <a:off x="9813402" y="1421985"/>
            <a:ext cx="1691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Dashed: ISSM</a:t>
            </a:r>
          </a:p>
          <a:p>
            <a:r>
              <a:rPr lang="en-US" dirty="0"/>
              <a:t>Solid: </a:t>
            </a:r>
            <a:r>
              <a:rPr lang="en-US" dirty="0" err="1"/>
              <a:t>Streamice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202201-F5D3-184D-85FC-4C14F2E12BEF}"/>
              </a:ext>
            </a:extLst>
          </p:cNvPr>
          <p:cNvSpPr txBox="1"/>
          <p:nvPr/>
        </p:nvSpPr>
        <p:spPr>
          <a:xfrm>
            <a:off x="9013608" y="552754"/>
            <a:ext cx="127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Obs</a:t>
            </a:r>
            <a:r>
              <a:rPr lang="en-US" dirty="0"/>
              <a:t> </a:t>
            </a:r>
            <a:r>
              <a:rPr lang="en-US" dirty="0" err="1"/>
              <a:t>dVAFdt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571BBC-71DC-7614-F4D0-FD51E5DAAC01}"/>
              </a:ext>
            </a:extLst>
          </p:cNvPr>
          <p:cNvCxnSpPr>
            <a:stCxn id="2" idx="2"/>
          </p:cNvCxnSpPr>
          <p:nvPr/>
        </p:nvCxnSpPr>
        <p:spPr>
          <a:xfrm flipH="1">
            <a:off x="9224094" y="922086"/>
            <a:ext cx="428568" cy="1021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948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9E157F8-1727-14BC-FDA8-0CDD4E3B4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395" y="915182"/>
            <a:ext cx="4330700" cy="5765800"/>
          </a:xfrm>
          <a:prstGeom prst="rect">
            <a:avLst/>
          </a:prstGeom>
        </p:spPr>
      </p:pic>
      <p:pic>
        <p:nvPicPr>
          <p:cNvPr id="11" name="Picture 10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768108C-1584-DA0C-B046-F35CBF52F6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3383565" y="915182"/>
            <a:ext cx="4330700" cy="5765800"/>
          </a:xfrm>
          <a:prstGeom prst="rect">
            <a:avLst/>
          </a:prstGeom>
          <a:noFill/>
          <a:effectLst/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07AF09D8-E0E1-499B-B189-BB9CD92DDF65}"/>
              </a:ext>
            </a:extLst>
          </p:cNvPr>
          <p:cNvSpPr txBox="1">
            <a:spLocks/>
          </p:cNvSpPr>
          <p:nvPr/>
        </p:nvSpPr>
        <p:spPr>
          <a:xfrm>
            <a:off x="302900" y="246968"/>
            <a:ext cx="4824912" cy="6682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Implications for forecasting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08DF4-92B7-4521-96AE-093DCC54DDD7}"/>
              </a:ext>
            </a:extLst>
          </p:cNvPr>
          <p:cNvSpPr txBox="1"/>
          <p:nvPr/>
        </p:nvSpPr>
        <p:spPr>
          <a:xfrm>
            <a:off x="4459459" y="1583396"/>
            <a:ext cx="28276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VAF loss over 50 years not strongly variable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 vastly different loss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when altimetry is the prime constraint</a:t>
            </a:r>
            <a:r>
              <a:rPr lang="en-GB" b="1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Best Agreement with </a:t>
            </a:r>
            <a:r>
              <a:rPr lang="en-US" b="1" dirty="0" err="1"/>
              <a:t>obs</a:t>
            </a:r>
            <a:r>
              <a:rPr lang="en-US" b="1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Best Agreement between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greatest future loss rates (nearly mm/</a:t>
            </a:r>
            <a:r>
              <a:rPr lang="en-US" b="1" dirty="0" err="1"/>
              <a:t>yr</a:t>
            </a:r>
            <a:r>
              <a:rPr lang="en-US" b="1" dirty="0"/>
              <a:t>)</a:t>
            </a:r>
            <a:endParaRPr lang="en-GB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0485A-2CB0-44F0-A505-2E8348E375DE}"/>
              </a:ext>
            </a:extLst>
          </p:cNvPr>
          <p:cNvSpPr txBox="1"/>
          <p:nvPr/>
        </p:nvSpPr>
        <p:spPr>
          <a:xfrm>
            <a:off x="9813402" y="1421985"/>
            <a:ext cx="1691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Dashed: ISSM</a:t>
            </a:r>
          </a:p>
          <a:p>
            <a:r>
              <a:rPr lang="en-US" dirty="0"/>
              <a:t>Solid: </a:t>
            </a:r>
            <a:r>
              <a:rPr lang="en-US" dirty="0" err="1"/>
              <a:t>Streamice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202201-F5D3-184D-85FC-4C14F2E12BEF}"/>
              </a:ext>
            </a:extLst>
          </p:cNvPr>
          <p:cNvSpPr txBox="1"/>
          <p:nvPr/>
        </p:nvSpPr>
        <p:spPr>
          <a:xfrm>
            <a:off x="9013608" y="552754"/>
            <a:ext cx="127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Obs</a:t>
            </a:r>
            <a:r>
              <a:rPr lang="en-US" dirty="0"/>
              <a:t> </a:t>
            </a:r>
            <a:r>
              <a:rPr lang="en-US" dirty="0" err="1"/>
              <a:t>dVAFdt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571BBC-71DC-7614-F4D0-FD51E5DAAC01}"/>
              </a:ext>
            </a:extLst>
          </p:cNvPr>
          <p:cNvCxnSpPr>
            <a:stCxn id="2" idx="2"/>
          </p:cNvCxnSpPr>
          <p:nvPr/>
        </p:nvCxnSpPr>
        <p:spPr>
          <a:xfrm flipH="1">
            <a:off x="9224094" y="922086"/>
            <a:ext cx="428568" cy="1021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E761B1-1D9F-7863-3C4A-9140B310EEF3}"/>
                  </a:ext>
                </a:extLst>
              </p:cNvPr>
              <p:cNvSpPr txBox="1"/>
              <p:nvPr/>
            </p:nvSpPr>
            <p:spPr>
              <a:xfrm>
                <a:off x="302900" y="2194004"/>
                <a:ext cx="2800509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Inferred parameters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𝛽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𝐵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US" sz="2400" b="1" dirty="0"/>
                  <a:t>) used to evolve additional 50 years</a:t>
                </a:r>
              </a:p>
              <a:p>
                <a:endParaRPr lang="en-US" sz="2400" b="1" dirty="0"/>
              </a:p>
              <a:p>
                <a:r>
                  <a:rPr lang="en-US" sz="2400" dirty="0"/>
                  <a:t>Simple SMB from mean of RACMO 2.3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E761B1-1D9F-7863-3C4A-9140B310E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00" y="2194004"/>
                <a:ext cx="2800509" cy="3416320"/>
              </a:xfrm>
              <a:prstGeom prst="rect">
                <a:avLst/>
              </a:prstGeom>
              <a:blipFill>
                <a:blip r:embed="rId5"/>
                <a:stretch>
                  <a:fillRect l="-3620" t="-1481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2394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07AF09D8-E0E1-499B-B189-BB9CD92DDF65}"/>
              </a:ext>
            </a:extLst>
          </p:cNvPr>
          <p:cNvSpPr txBox="1">
            <a:spLocks/>
          </p:cNvSpPr>
          <p:nvPr/>
        </p:nvSpPr>
        <p:spPr>
          <a:xfrm>
            <a:off x="302900" y="246968"/>
            <a:ext cx="5613806" cy="6682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WHY is </a:t>
            </a:r>
            <a:r>
              <a:rPr lang="en-US" sz="3200" dirty="0" err="1"/>
              <a:t>behaviour</a:t>
            </a:r>
            <a:r>
              <a:rPr lang="en-US" sz="3200" dirty="0"/>
              <a:t> so different?</a:t>
            </a:r>
            <a:endParaRPr lang="en-US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6E1BF8-912C-4F9C-B4FE-4022A556BDB7}"/>
              </a:ext>
            </a:extLst>
          </p:cNvPr>
          <p:cNvSpPr txBox="1"/>
          <p:nvPr/>
        </p:nvSpPr>
        <p:spPr>
          <a:xfrm>
            <a:off x="255829" y="5465763"/>
            <a:ext cx="116803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3 m/a contours of the mean 2067 thinning rate overlain on </a:t>
            </a:r>
            <a:r>
              <a:rPr lang="en-US" sz="2600" b="1" dirty="0"/>
              <a:t>bed </a:t>
            </a:r>
            <a:r>
              <a:rPr lang="en-US" sz="2600" b="1" dirty="0" err="1"/>
              <a:t>topog</a:t>
            </a:r>
            <a:endParaRPr lang="en-US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Only surface-constrained </a:t>
            </a:r>
            <a:r>
              <a:rPr lang="en-US" sz="2600" b="1" dirty="0" err="1"/>
              <a:t>expt</a:t>
            </a:r>
            <a:r>
              <a:rPr lang="en-US" sz="2600" b="1" dirty="0"/>
              <a:t> has significant thinning into deep trough</a:t>
            </a:r>
            <a:endParaRPr lang="en-GB" sz="2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7E3BB3-B0F3-FCCC-5595-B8865FE04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85" y="1321883"/>
            <a:ext cx="9869054" cy="3737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44A0B2-BA2D-993F-8F3D-0037EB0E4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040" y="4632044"/>
            <a:ext cx="444500" cy="25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700394-B676-ACB7-C3F2-3CC124C32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277" y="4632044"/>
            <a:ext cx="4445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42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1115</Words>
  <Application>Microsoft Macintosh PowerPoint</Application>
  <PresentationFormat>Widescreen</PresentationFormat>
  <Paragraphs>236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Cambria Math</vt:lpstr>
      <vt:lpstr>Symbol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Goldberg</dc:creator>
  <cp:lastModifiedBy>Daniel Goldberg</cp:lastModifiedBy>
  <cp:revision>8</cp:revision>
  <dcterms:created xsi:type="dcterms:W3CDTF">2024-04-13T15:50:45Z</dcterms:created>
  <dcterms:modified xsi:type="dcterms:W3CDTF">2024-04-14T10:18:00Z</dcterms:modified>
</cp:coreProperties>
</file>