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75" r:id="rId4"/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1D75-7A51-41ED-A5EE-40E4C74D3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89260-5806-4B93-9A01-0453084EB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6C623-C05A-4F97-B556-9CA26D68B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764-75F3-4647-B581-4C6CB248486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E77BD-2643-4A27-BA5A-952074E22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58AAC-8C33-4A3C-B7FE-2FDFD625F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B41B-6C73-4DFB-812B-DC985C9C3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12F75-7C63-471A-B992-44637290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A0FD7-5166-4CEC-AE5B-2D9BDA498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D9041-EE40-443D-AC53-D70EAAE5F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764-75F3-4647-B581-4C6CB248486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9D612-D7EC-4EC2-BD99-BF926716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F3B93-E279-48EC-B9C0-DA136CBB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B41B-6C73-4DFB-812B-DC985C9C3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3C34A1-7D52-4272-9023-1B570B3C8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307EA-3D4E-461F-A89B-B0A06F427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4AC38-0120-482A-A65A-A0377BDA5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764-75F3-4647-B581-4C6CB248486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9BFDF-D1E4-42DA-8C70-019ADF4D8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16962-3DA9-48C6-AA80-515EC559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B41B-6C73-4DFB-812B-DC985C9C3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9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E1F8-BF9D-4BBD-9E55-9CFA5BD7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EDF76-7387-4B0F-A054-154765DBB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68104-88A9-44F6-838C-F9F6BE187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764-75F3-4647-B581-4C6CB248486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A7D7E-2499-49CD-9299-96E030EF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2CA2F-6ED1-4DAF-9B22-1327BD6E9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B41B-6C73-4DFB-812B-DC985C9C3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4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E0ED5-0C29-4940-978F-D6A2EC352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1B053-242E-4BAA-80A7-FCDD6054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BCF58-CC7B-443B-9302-F9EFEAB5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764-75F3-4647-B581-4C6CB248486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3C163-4808-4BF8-8CEF-D56BB146D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69A85-A277-4887-8EC1-0A1F6CD5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B41B-6C73-4DFB-812B-DC985C9C3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0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BA75-0E22-477A-810D-3340EC5E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C1F37-B939-4462-81FE-6FFFA5DB6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3A8DB-824F-4B98-976C-504278AAB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4962D-B2AF-4713-9FDA-82A2A7222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764-75F3-4647-B581-4C6CB248486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462C3-0F13-4EB1-9BFD-EC01C9F5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6ABAE-0C8E-40CD-9D19-897BB9FA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B41B-6C73-4DFB-812B-DC985C9C3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2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D5EC1-F077-4962-B1C4-124C67F7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69C87-E8EF-4550-807D-46B46657B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6BA2-ACC8-4E8D-9E84-6B6B6081E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49DFF4-09BF-4F6C-849E-8B0B29713F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8BD12-E44B-461F-AA9F-05EFEF836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B8A1AA-1CEC-4FF1-8046-2CF9ED658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764-75F3-4647-B581-4C6CB248486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C1347-E49B-41B8-A162-8B7B88D9A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AE5B5-E9E7-455A-9995-717AB114C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B41B-6C73-4DFB-812B-DC985C9C3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5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94C1A-AC4B-4C54-8C59-85B4446E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534AF1-2D9A-417E-935B-5CDC3E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764-75F3-4647-B581-4C6CB248486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E985D-8993-48AF-A579-CF4655C04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2486D-0774-494E-8148-5190BB810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B41B-6C73-4DFB-812B-DC985C9C3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4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70F3D0-C7FB-4353-80EF-A28D7561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764-75F3-4647-B581-4C6CB248486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37CFC2-87C7-459F-B4C6-1641C430C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4CC29-1A37-4451-8EC2-44F18CAB9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B41B-6C73-4DFB-812B-DC985C9C3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F3648-1F22-49F5-9E0A-479E1A5D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658DB-F99B-4793-8BFB-B0D4B473E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0B328-4FBE-48E2-9570-7AD618E4A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C10EB-728D-404F-92CA-27C9CA64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764-75F3-4647-B581-4C6CB248486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F1E2D-5E66-48D9-A0DB-E10600F57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147E4-DB0A-4973-8748-638DA6AF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B41B-6C73-4DFB-812B-DC985C9C3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6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6673-5A04-4CC3-AAF4-DA380E99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212C24-2FE3-49B6-B9B4-888C898C90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BACA9-2B8C-438E-9869-FB976ABE7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98C2B-692A-47E9-AE1A-91B7C018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764-75F3-4647-B581-4C6CB248486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934BE-1A2A-44DE-97BA-AE9E726E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86A78-E73F-4228-9A32-27E801A5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B41B-6C73-4DFB-812B-DC985C9C3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5A1990-02B3-42AE-A355-1C2BE6C4D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B02C1-6E56-4A58-8CD5-C1451B3B7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33934-70BA-44DF-A561-229E7AB23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C7764-75F3-4647-B581-4C6CB248486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C35E4-C03A-485C-A435-3B4EB9C7B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BE5DE-1F53-414D-A384-27D90A2D5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9B41B-6C73-4DFB-812B-DC985C9C3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2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AAA028B-0653-44B2-99D0-90BEA9F7DFB1}"/>
              </a:ext>
            </a:extLst>
          </p:cNvPr>
          <p:cNvSpPr txBox="1"/>
          <p:nvPr/>
        </p:nvSpPr>
        <p:spPr>
          <a:xfrm>
            <a:off x="35940" y="1323709"/>
            <a:ext cx="32971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 Phenological Modeling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Based on meteorological/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environmental variables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using ground based and/or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remote sensing timeseries for     training.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9496EA-3EF6-4E83-A6FC-3CD9A92F1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9" t="4044" r="64914" b="6371"/>
          <a:stretch/>
        </p:blipFill>
        <p:spPr>
          <a:xfrm>
            <a:off x="3615758" y="1707717"/>
            <a:ext cx="2610033" cy="36123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942EEE-44DE-4A08-B02E-A15F2648F3F4}"/>
              </a:ext>
            </a:extLst>
          </p:cNvPr>
          <p:cNvSpPr txBox="1"/>
          <p:nvPr/>
        </p:nvSpPr>
        <p:spPr>
          <a:xfrm>
            <a:off x="0" y="154190"/>
            <a:ext cx="362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Perspective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EFBC87-16B7-4616-B536-D11DE0DEBE91}"/>
              </a:ext>
            </a:extLst>
          </p:cNvPr>
          <p:cNvGrpSpPr/>
          <p:nvPr/>
        </p:nvGrpSpPr>
        <p:grpSpPr>
          <a:xfrm>
            <a:off x="7669667" y="1791309"/>
            <a:ext cx="4591691" cy="3286584"/>
            <a:chOff x="7338820" y="75717"/>
            <a:chExt cx="4591691" cy="328658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676B37-89DD-4CBD-A959-4AADF77E3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820" y="75717"/>
              <a:ext cx="4591691" cy="328658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381AF2-9753-4B66-8342-DFAF1523030B}"/>
                </a:ext>
              </a:extLst>
            </p:cNvPr>
            <p:cNvSpPr/>
            <p:nvPr/>
          </p:nvSpPr>
          <p:spPr>
            <a:xfrm>
              <a:off x="8357061" y="1257302"/>
              <a:ext cx="24851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it-IT" sz="1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Support Climate Based Agricultural Services</a:t>
              </a:r>
              <a:endParaRPr lang="en-US" sz="14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B266935-A1C5-4451-B03A-E8B4EBC1E86E}"/>
                </a:ext>
              </a:extLst>
            </p:cNvPr>
            <p:cNvSpPr/>
            <p:nvPr/>
          </p:nvSpPr>
          <p:spPr>
            <a:xfrm>
              <a:off x="8812844" y="2708227"/>
              <a:ext cx="164364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it-IT" sz="1400" b="1" dirty="0">
                  <a:latin typeface="Times New Roman" panose="02020603050405020304" pitchFamily="18" charset="0"/>
                </a:rPr>
                <a:t>Under Future Climate Change</a:t>
              </a:r>
              <a:endParaRPr lang="en-US" sz="1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7D6F9C-886D-44F0-9513-FCFAD43B9D12}"/>
                </a:ext>
              </a:extLst>
            </p:cNvPr>
            <p:cNvSpPr/>
            <p:nvPr/>
          </p:nvSpPr>
          <p:spPr>
            <a:xfrm>
              <a:off x="8167972" y="939701"/>
              <a:ext cx="11015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r>
                <a:rPr lang="it-IT" sz="1400" b="1" dirty="0">
                  <a:latin typeface="Times New Roman" panose="02020603050405020304" pitchFamily="18" charset="0"/>
                </a:rPr>
                <a:t>angement</a:t>
              </a:r>
              <a:endParaRPr lang="en-US" sz="14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2A45CE-5FE8-4116-9C44-25F352311FBF}"/>
                </a:ext>
              </a:extLst>
            </p:cNvPr>
            <p:cNvSpPr/>
            <p:nvPr/>
          </p:nvSpPr>
          <p:spPr>
            <a:xfrm>
              <a:off x="10156150" y="818670"/>
              <a:ext cx="110158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b="1" dirty="0">
                  <a:latin typeface="Times New Roman" panose="02020603050405020304" pitchFamily="18" charset="0"/>
                </a:rPr>
                <a:t>Optimal Adaptation </a:t>
              </a:r>
              <a:endParaRPr lang="en-US" sz="1400" dirty="0"/>
            </a:p>
          </p:txBody>
        </p:sp>
      </p:grp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546101BF-57E7-48C2-90FC-3F3576DA1C6D}"/>
              </a:ext>
            </a:extLst>
          </p:cNvPr>
          <p:cNvSpPr/>
          <p:nvPr/>
        </p:nvSpPr>
        <p:spPr>
          <a:xfrm>
            <a:off x="6268809" y="2861933"/>
            <a:ext cx="2101469" cy="1349581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50E52E-E184-4906-A75C-A43BC0937A62}"/>
              </a:ext>
            </a:extLst>
          </p:cNvPr>
          <p:cNvSpPr txBox="1"/>
          <p:nvPr/>
        </p:nvSpPr>
        <p:spPr>
          <a:xfrm>
            <a:off x="14974" y="3950078"/>
            <a:ext cx="3297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Future warming, olive phenological stages may experience advances, leading to climate risks (Fraga et al., 2019) in the Mediterranean.  </a:t>
            </a:r>
          </a:p>
        </p:txBody>
      </p:sp>
    </p:spTree>
    <p:extLst>
      <p:ext uri="{BB962C8B-B14F-4D97-AF65-F5344CB8AC3E}">
        <p14:creationId xmlns:p14="http://schemas.microsoft.com/office/powerpoint/2010/main" val="38999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18BF1D-DCEA-484F-8B21-3DD5E10E7301}"/>
              </a:ext>
            </a:extLst>
          </p:cNvPr>
          <p:cNvSpPr txBox="1"/>
          <p:nvPr/>
        </p:nvSpPr>
        <p:spPr>
          <a:xfrm>
            <a:off x="278673" y="134277"/>
            <a:ext cx="3191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Workflow Chart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C62336-2126-4C6D-8B08-13116F6C4EEF}"/>
              </a:ext>
            </a:extLst>
          </p:cNvPr>
          <p:cNvSpPr/>
          <p:nvPr/>
        </p:nvSpPr>
        <p:spPr>
          <a:xfrm>
            <a:off x="71016" y="2935160"/>
            <a:ext cx="1686758" cy="13527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Phenological Modeling; CAC_GDD vs.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PhenoFlex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5D8E17-DEF4-4068-A293-EB17225F6F90}"/>
              </a:ext>
            </a:extLst>
          </p:cNvPr>
          <p:cNvSpPr/>
          <p:nvPr/>
        </p:nvSpPr>
        <p:spPr>
          <a:xfrm>
            <a:off x="2336539" y="2840856"/>
            <a:ext cx="2616396" cy="151021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 C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alibration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Parameterization and validation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5AAC06-5D15-48FB-A940-BE4BC8E9D2FC}"/>
              </a:ext>
            </a:extLst>
          </p:cNvPr>
          <p:cNvSpPr/>
          <p:nvPr/>
        </p:nvSpPr>
        <p:spPr>
          <a:xfrm>
            <a:off x="5724433" y="1322766"/>
            <a:ext cx="2808515" cy="13732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Large Scale Phenological Model implement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Historical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(1976-2005)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70DA54-8D3F-413C-B7A7-8CDF321581E9}"/>
              </a:ext>
            </a:extLst>
          </p:cNvPr>
          <p:cNvSpPr/>
          <p:nvPr/>
        </p:nvSpPr>
        <p:spPr>
          <a:xfrm>
            <a:off x="5732303" y="4433035"/>
            <a:ext cx="2800645" cy="15102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Large Scale Phenological Model implement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(2036-2065)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B071E8-4642-438D-B61A-65E7636A3AC3}"/>
              </a:ext>
            </a:extLst>
          </p:cNvPr>
          <p:cNvSpPr/>
          <p:nvPr/>
        </p:nvSpPr>
        <p:spPr>
          <a:xfrm>
            <a:off x="8549195" y="2919596"/>
            <a:ext cx="2264623" cy="1322481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henological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B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Future Climate Risk Assessment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54CF978-4829-4AC6-B9EA-5B063BA0992B}"/>
              </a:ext>
            </a:extLst>
          </p:cNvPr>
          <p:cNvSpPr/>
          <p:nvPr/>
        </p:nvSpPr>
        <p:spPr>
          <a:xfrm>
            <a:off x="10840450" y="2099939"/>
            <a:ext cx="1351550" cy="299204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47B20A4-6996-4A84-9E91-BB4916E87261}"/>
              </a:ext>
            </a:extLst>
          </p:cNvPr>
          <p:cNvSpPr/>
          <p:nvPr/>
        </p:nvSpPr>
        <p:spPr>
          <a:xfrm>
            <a:off x="71016" y="976545"/>
            <a:ext cx="4912850" cy="5295529"/>
          </a:xfrm>
          <a:prstGeom prst="round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9833FF-2ECD-42DF-A13E-8EFB4C1F06C1}"/>
              </a:ext>
            </a:extLst>
          </p:cNvPr>
          <p:cNvSpPr/>
          <p:nvPr/>
        </p:nvSpPr>
        <p:spPr>
          <a:xfrm>
            <a:off x="5022586" y="976544"/>
            <a:ext cx="3501484" cy="5295530"/>
          </a:xfrm>
          <a:prstGeom prst="round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C445FB0-5A17-4A25-891E-C9D664D21A02}"/>
              </a:ext>
            </a:extLst>
          </p:cNvPr>
          <p:cNvSpPr/>
          <p:nvPr/>
        </p:nvSpPr>
        <p:spPr>
          <a:xfrm>
            <a:off x="8565442" y="976545"/>
            <a:ext cx="2275008" cy="5295530"/>
          </a:xfrm>
          <a:prstGeom prst="round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82C77D-2586-47DF-868A-9B929B8D2047}"/>
              </a:ext>
            </a:extLst>
          </p:cNvPr>
          <p:cNvSpPr txBox="1"/>
          <p:nvPr/>
        </p:nvSpPr>
        <p:spPr>
          <a:xfrm>
            <a:off x="296407" y="994416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67F503-22CD-46EB-B147-61906B8F58A1}"/>
              </a:ext>
            </a:extLst>
          </p:cNvPr>
          <p:cNvSpPr txBox="1"/>
          <p:nvPr/>
        </p:nvSpPr>
        <p:spPr>
          <a:xfrm>
            <a:off x="5076488" y="986979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CEA27-7676-48F8-95E6-8DA82C398F79}"/>
              </a:ext>
            </a:extLst>
          </p:cNvPr>
          <p:cNvSpPr txBox="1"/>
          <p:nvPr/>
        </p:nvSpPr>
        <p:spPr>
          <a:xfrm>
            <a:off x="8539750" y="967005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</a:t>
            </a:r>
          </a:p>
        </p:txBody>
      </p:sp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6419AE27-92B4-498C-A267-6517E7F92A5A}"/>
              </a:ext>
            </a:extLst>
          </p:cNvPr>
          <p:cNvSpPr/>
          <p:nvPr/>
        </p:nvSpPr>
        <p:spPr>
          <a:xfrm rot="14629944">
            <a:off x="6889596" y="2566705"/>
            <a:ext cx="388447" cy="1015741"/>
          </a:xfrm>
          <a:prstGeom prst="curvedRightArrow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A26FF251-92B8-4C42-9FBF-9472AA335BDC}"/>
              </a:ext>
            </a:extLst>
          </p:cNvPr>
          <p:cNvSpPr/>
          <p:nvPr/>
        </p:nvSpPr>
        <p:spPr>
          <a:xfrm rot="17687239" flipH="1">
            <a:off x="7018855" y="3529836"/>
            <a:ext cx="330944" cy="1108350"/>
          </a:xfrm>
          <a:prstGeom prst="curvedRightArrow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id="{21D1D514-4163-44A2-90B4-6406440AC61C}"/>
              </a:ext>
            </a:extLst>
          </p:cNvPr>
          <p:cNvSpPr/>
          <p:nvPr/>
        </p:nvSpPr>
        <p:spPr>
          <a:xfrm rot="18443598" flipH="1">
            <a:off x="9150273" y="1476912"/>
            <a:ext cx="401181" cy="1616245"/>
          </a:xfrm>
          <a:prstGeom prst="curvedRightArrow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Curved Right 23">
            <a:extLst>
              <a:ext uri="{FF2B5EF4-FFF2-40B4-BE49-F238E27FC236}">
                <a16:creationId xmlns:a16="http://schemas.microsoft.com/office/drawing/2014/main" id="{EEA88F6D-2D1C-47D0-8B32-251C013A9FDF}"/>
              </a:ext>
            </a:extLst>
          </p:cNvPr>
          <p:cNvSpPr/>
          <p:nvPr/>
        </p:nvSpPr>
        <p:spPr>
          <a:xfrm rot="13956860">
            <a:off x="9090400" y="4103046"/>
            <a:ext cx="487142" cy="1580020"/>
          </a:xfrm>
          <a:prstGeom prst="curvedRightArrow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C79EC7-9B04-4644-878D-6FBE77C5C742}"/>
              </a:ext>
            </a:extLst>
          </p:cNvPr>
          <p:cNvSpPr/>
          <p:nvPr/>
        </p:nvSpPr>
        <p:spPr>
          <a:xfrm>
            <a:off x="10765904" y="2811434"/>
            <a:ext cx="13515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prstClr val="black"/>
                </a:solidFill>
              </a:rPr>
              <a:t>Towards Strategic Planning for olive Cultivation</a:t>
            </a:r>
          </a:p>
        </p:txBody>
      </p:sp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29031C95-FE08-4907-9EF4-19FA52655BB1}"/>
              </a:ext>
            </a:extLst>
          </p:cNvPr>
          <p:cNvSpPr/>
          <p:nvPr/>
        </p:nvSpPr>
        <p:spPr>
          <a:xfrm>
            <a:off x="1766650" y="3272053"/>
            <a:ext cx="566959" cy="617566"/>
          </a:xfrm>
          <a:prstGeom prst="stripedRightArrow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Striped Right 24">
            <a:extLst>
              <a:ext uri="{FF2B5EF4-FFF2-40B4-BE49-F238E27FC236}">
                <a16:creationId xmlns:a16="http://schemas.microsoft.com/office/drawing/2014/main" id="{55970F3B-8203-47CF-9069-E657F59AB475}"/>
              </a:ext>
            </a:extLst>
          </p:cNvPr>
          <p:cNvSpPr/>
          <p:nvPr/>
        </p:nvSpPr>
        <p:spPr>
          <a:xfrm>
            <a:off x="4948700" y="3264025"/>
            <a:ext cx="3584246" cy="617566"/>
          </a:xfrm>
          <a:prstGeom prst="stripedRightArrow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D16CBF3-9770-49E5-9BC8-F5FF612577A0}"/>
              </a:ext>
            </a:extLst>
          </p:cNvPr>
          <p:cNvSpPr/>
          <p:nvPr/>
        </p:nvSpPr>
        <p:spPr>
          <a:xfrm>
            <a:off x="5076487" y="2894212"/>
            <a:ext cx="1433369" cy="137324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Climate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change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projections/scenarios</a:t>
            </a:r>
          </a:p>
        </p:txBody>
      </p:sp>
    </p:spTree>
    <p:extLst>
      <p:ext uri="{BB962C8B-B14F-4D97-AF65-F5344CB8AC3E}">
        <p14:creationId xmlns:p14="http://schemas.microsoft.com/office/powerpoint/2010/main" val="124017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21" grpId="0" animBg="1"/>
      <p:bldP spid="22" grpId="0" animBg="1"/>
      <p:bldP spid="23" grpId="0" animBg="1"/>
      <p:bldP spid="24" grpId="0" animBg="1"/>
      <p:bldP spid="3" grpId="0"/>
      <p:bldP spid="2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DE4D873-C8D4-45E1-ADC7-7E50E8D9AB3F}"/>
              </a:ext>
            </a:extLst>
          </p:cNvPr>
          <p:cNvGrpSpPr/>
          <p:nvPr/>
        </p:nvGrpSpPr>
        <p:grpSpPr>
          <a:xfrm>
            <a:off x="2494699" y="2910976"/>
            <a:ext cx="9001899" cy="1870334"/>
            <a:chOff x="2468064" y="2910976"/>
            <a:chExt cx="9001899" cy="18703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33A2AC-5DF1-43AD-8700-160AFA3D33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3" t="14012" r="15222" b="18058"/>
            <a:stretch/>
          </p:blipFill>
          <p:spPr bwMode="auto">
            <a:xfrm>
              <a:off x="8620226" y="2910976"/>
              <a:ext cx="2849737" cy="186078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1C4976-D403-41EA-B1D3-911C58D4BB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10" t="14362" r="15413" b="17729"/>
            <a:stretch/>
          </p:blipFill>
          <p:spPr bwMode="auto">
            <a:xfrm>
              <a:off x="5741537" y="2920276"/>
              <a:ext cx="2849737" cy="18519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41B2421-00A4-435E-BADB-F7059A3BE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86" r="15289" b="17774"/>
            <a:stretch/>
          </p:blipFill>
          <p:spPr bwMode="auto">
            <a:xfrm>
              <a:off x="2468064" y="2929400"/>
              <a:ext cx="3243043" cy="18519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8E5093-28B1-4D18-BD1F-1B47D7870CB9}"/>
              </a:ext>
            </a:extLst>
          </p:cNvPr>
          <p:cNvGrpSpPr/>
          <p:nvPr/>
        </p:nvGrpSpPr>
        <p:grpSpPr>
          <a:xfrm>
            <a:off x="2488857" y="4837853"/>
            <a:ext cx="9007740" cy="1971861"/>
            <a:chOff x="2462222" y="4846731"/>
            <a:chExt cx="9007740" cy="19718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31A7E59-6C57-4509-BC3D-1D2ABFD894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4204" r="15122" b="13589"/>
            <a:stretch/>
          </p:blipFill>
          <p:spPr bwMode="auto">
            <a:xfrm>
              <a:off x="8620225" y="4846731"/>
              <a:ext cx="2849737" cy="19713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503E8D-14E0-4C67-9E31-A09C1DB988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0" t="14163" r="15208" b="13676"/>
            <a:stretch/>
          </p:blipFill>
          <p:spPr bwMode="auto">
            <a:xfrm>
              <a:off x="5745152" y="4847044"/>
              <a:ext cx="2855000" cy="197132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D3A9F0-B111-4CA5-950E-C37CE31A95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27" r="15442" b="13861"/>
            <a:stretch/>
          </p:blipFill>
          <p:spPr bwMode="auto">
            <a:xfrm>
              <a:off x="2462222" y="4856395"/>
              <a:ext cx="3243043" cy="196219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E2B10F6-E9EC-47E7-B9E1-8229F6AAE9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5"/>
          <a:stretch/>
        </p:blipFill>
        <p:spPr bwMode="auto">
          <a:xfrm>
            <a:off x="11493005" y="2240703"/>
            <a:ext cx="595315" cy="3298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5BF67A-2A65-4218-828C-E2B5CDA84351}"/>
              </a:ext>
            </a:extLst>
          </p:cNvPr>
          <p:cNvSpPr txBox="1"/>
          <p:nvPr/>
        </p:nvSpPr>
        <p:spPr>
          <a:xfrm>
            <a:off x="0" y="82906"/>
            <a:ext cx="8691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in future changes between Late and Early cultivars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7CC2A-6664-4401-8D4A-A7104D5ED236}"/>
              </a:ext>
            </a:extLst>
          </p:cNvPr>
          <p:cNvSpPr txBox="1"/>
          <p:nvPr/>
        </p:nvSpPr>
        <p:spPr>
          <a:xfrm>
            <a:off x="9153013" y="129072"/>
            <a:ext cx="287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Difference= Late - Early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1A5951-CBA4-4DA3-985B-A4C7F1B2A2BE}"/>
              </a:ext>
            </a:extLst>
          </p:cNvPr>
          <p:cNvGrpSpPr/>
          <p:nvPr/>
        </p:nvGrpSpPr>
        <p:grpSpPr>
          <a:xfrm>
            <a:off x="2560381" y="619656"/>
            <a:ext cx="8925021" cy="2254009"/>
            <a:chOff x="2533746" y="619656"/>
            <a:chExt cx="8925021" cy="225400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6D9F18-DE22-49A3-B0AE-A25E99DC02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98" b="16374"/>
            <a:stretch/>
          </p:blipFill>
          <p:spPr bwMode="auto">
            <a:xfrm>
              <a:off x="2533746" y="679105"/>
              <a:ext cx="3177288" cy="21945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754B7CA-C4D2-4E08-9B1D-B1B493F9C2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5" r="15413" b="17933"/>
            <a:stretch/>
          </p:blipFill>
          <p:spPr bwMode="auto">
            <a:xfrm>
              <a:off x="5752734" y="619656"/>
              <a:ext cx="2829662" cy="224513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C8B00F9-307E-45BF-94B3-247AE4745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78" r="15227" b="17906"/>
            <a:stretch/>
          </p:blipFill>
          <p:spPr bwMode="auto">
            <a:xfrm>
              <a:off x="8629105" y="622728"/>
              <a:ext cx="2829662" cy="224513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B30E317-408C-4051-8322-88C78726ABDD}"/>
                </a:ext>
              </a:extLst>
            </p:cNvPr>
            <p:cNvSpPr txBox="1"/>
            <p:nvPr/>
          </p:nvSpPr>
          <p:spPr>
            <a:xfrm>
              <a:off x="3863132" y="671330"/>
              <a:ext cx="8611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RCP2.6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FE49CE0-509D-4A93-AE85-8ED96933786D}"/>
                </a:ext>
              </a:extLst>
            </p:cNvPr>
            <p:cNvSpPr txBox="1"/>
            <p:nvPr/>
          </p:nvSpPr>
          <p:spPr>
            <a:xfrm>
              <a:off x="6696076" y="671330"/>
              <a:ext cx="10097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RCP4.5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ADA45D-2E7F-41A1-944E-DBD9C198D6E2}"/>
                </a:ext>
              </a:extLst>
            </p:cNvPr>
            <p:cNvSpPr txBox="1"/>
            <p:nvPr/>
          </p:nvSpPr>
          <p:spPr>
            <a:xfrm>
              <a:off x="9658254" y="679105"/>
              <a:ext cx="8530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RCP8.5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349B5C8-59B3-4748-9B54-FE40AFAB7A73}"/>
              </a:ext>
            </a:extLst>
          </p:cNvPr>
          <p:cNvSpPr txBox="1"/>
          <p:nvPr/>
        </p:nvSpPr>
        <p:spPr>
          <a:xfrm>
            <a:off x="0" y="719084"/>
            <a:ext cx="2991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cultivar: greater sprouting earliness in southern zone with continental climate and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in colder regions.   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513AF4-60A3-4777-9336-B9747FA6529D}"/>
              </a:ext>
            </a:extLst>
          </p:cNvPr>
          <p:cNvSpPr txBox="1"/>
          <p:nvPr/>
        </p:nvSpPr>
        <p:spPr>
          <a:xfrm>
            <a:off x="0" y="2387423"/>
            <a:ext cx="2630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cultivar: greater blooming earliness in colder regions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cultivar: greater earliness in humid costal regions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ECAA20-D42A-4CFE-9C1E-CF195025EAC3}"/>
              </a:ext>
            </a:extLst>
          </p:cNvPr>
          <p:cNvSpPr txBox="1"/>
          <p:nvPr/>
        </p:nvSpPr>
        <p:spPr>
          <a:xfrm>
            <a:off x="17064" y="4339098"/>
            <a:ext cx="2553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cultivar: greater Pit hardening earliness in Northern Europe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6AD924-6AB4-49B3-9090-704921EA2B8A}"/>
              </a:ext>
            </a:extLst>
          </p:cNvPr>
          <p:cNvSpPr txBox="1"/>
          <p:nvPr/>
        </p:nvSpPr>
        <p:spPr>
          <a:xfrm>
            <a:off x="0" y="5618082"/>
            <a:ext cx="3346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Colder regions: more suitability for late cultivars . The Med region unsuitability for early cultivar </a:t>
            </a:r>
          </a:p>
        </p:txBody>
      </p:sp>
    </p:spTree>
    <p:extLst>
      <p:ext uri="{BB962C8B-B14F-4D97-AF65-F5344CB8AC3E}">
        <p14:creationId xmlns:p14="http://schemas.microsoft.com/office/powerpoint/2010/main" val="151953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CA6581E-9581-4C3A-A591-71F5620055EC}"/>
              </a:ext>
            </a:extLst>
          </p:cNvPr>
          <p:cNvGrpSpPr/>
          <p:nvPr/>
        </p:nvGrpSpPr>
        <p:grpSpPr>
          <a:xfrm>
            <a:off x="108396" y="389282"/>
            <a:ext cx="2874489" cy="5403838"/>
            <a:chOff x="285951" y="833169"/>
            <a:chExt cx="2874489" cy="540383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6E83455-2DD7-4C91-A44F-6AB544643243}"/>
                </a:ext>
              </a:extLst>
            </p:cNvPr>
            <p:cNvGrpSpPr/>
            <p:nvPr/>
          </p:nvGrpSpPr>
          <p:grpSpPr>
            <a:xfrm>
              <a:off x="285951" y="833169"/>
              <a:ext cx="2874489" cy="5403838"/>
              <a:chOff x="285951" y="833169"/>
              <a:chExt cx="2874489" cy="540383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9924052-BE92-48F5-BE7C-F58FF1375069}"/>
                  </a:ext>
                </a:extLst>
              </p:cNvPr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8402"/>
              <a:stretch/>
            </p:blipFill>
            <p:spPr>
              <a:xfrm>
                <a:off x="285951" y="833169"/>
                <a:ext cx="131475" cy="5394960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FD830A9-6662-4C79-9F33-EA584D15BF66}"/>
                  </a:ext>
                </a:extLst>
              </p:cNvPr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136" r="32339"/>
              <a:stretch/>
            </p:blipFill>
            <p:spPr>
              <a:xfrm>
                <a:off x="399485" y="842047"/>
                <a:ext cx="2760955" cy="5394960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75EEE06-C022-4828-BEA7-91D120422D37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8" t="4706" r="78274" b="83939"/>
            <a:stretch/>
          </p:blipFill>
          <p:spPr>
            <a:xfrm>
              <a:off x="1154099" y="1118586"/>
              <a:ext cx="1012054" cy="61256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F78854D-FF94-4B07-B509-319D5B065E18}"/>
              </a:ext>
            </a:extLst>
          </p:cNvPr>
          <p:cNvSpPr txBox="1"/>
          <p:nvPr/>
        </p:nvSpPr>
        <p:spPr>
          <a:xfrm>
            <a:off x="137942" y="5868137"/>
            <a:ext cx="497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expansion of phenological earliness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2F2F42-C0CA-4F2E-8EC3-1838E7D5BB8F}"/>
              </a:ext>
            </a:extLst>
          </p:cNvPr>
          <p:cNvSpPr/>
          <p:nvPr/>
        </p:nvSpPr>
        <p:spPr>
          <a:xfrm>
            <a:off x="112059" y="6335269"/>
            <a:ext cx="7703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Southern areas,  mountains and northeastern regions, higher earliness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312A97-3CC6-47FA-84B7-FB7985826BD3}"/>
              </a:ext>
            </a:extLst>
          </p:cNvPr>
          <p:cNvGrpSpPr/>
          <p:nvPr/>
        </p:nvGrpSpPr>
        <p:grpSpPr>
          <a:xfrm>
            <a:off x="2899455" y="11803"/>
            <a:ext cx="9218483" cy="2770931"/>
            <a:chOff x="2899455" y="11803"/>
            <a:chExt cx="9218483" cy="277093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9EEACF-D127-42B2-9079-D58C74F35D5A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5" t="14362" r="15214" b="18316"/>
            <a:stretch/>
          </p:blipFill>
          <p:spPr bwMode="auto">
            <a:xfrm>
              <a:off x="9056948" y="557594"/>
              <a:ext cx="3060990" cy="22251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BDDADD2-CF40-4FC8-A79F-39F404EC0C7C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46" t="14260" r="15402" b="18162"/>
            <a:stretch/>
          </p:blipFill>
          <p:spPr bwMode="auto">
            <a:xfrm>
              <a:off x="5960446" y="551141"/>
              <a:ext cx="3096502" cy="22251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C82A7D-5682-4648-8B37-283A7063ECBF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32" t="14443" r="15375" b="18257"/>
            <a:stretch/>
          </p:blipFill>
          <p:spPr bwMode="auto">
            <a:xfrm>
              <a:off x="2899455" y="544688"/>
              <a:ext cx="3096503" cy="22251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99323E-9A0F-4C1E-B541-15C340E12319}"/>
                </a:ext>
              </a:extLst>
            </p:cNvPr>
            <p:cNvSpPr txBox="1"/>
            <p:nvPr/>
          </p:nvSpPr>
          <p:spPr>
            <a:xfrm>
              <a:off x="4044965" y="269578"/>
              <a:ext cx="853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RCP2.6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AF2206-E48E-4146-92BE-8D66F28ACB1D}"/>
                </a:ext>
              </a:extLst>
            </p:cNvPr>
            <p:cNvSpPr txBox="1"/>
            <p:nvPr/>
          </p:nvSpPr>
          <p:spPr>
            <a:xfrm>
              <a:off x="6899829" y="296923"/>
              <a:ext cx="853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RCP4.5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B667C3-51E9-4A74-AEED-B561B823CDA4}"/>
                </a:ext>
              </a:extLst>
            </p:cNvPr>
            <p:cNvSpPr txBox="1"/>
            <p:nvPr/>
          </p:nvSpPr>
          <p:spPr>
            <a:xfrm>
              <a:off x="10071560" y="296989"/>
              <a:ext cx="853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RCP8.5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1151E1-14C1-449A-9399-57334C8A8674}"/>
                </a:ext>
              </a:extLst>
            </p:cNvPr>
            <p:cNvSpPr txBox="1"/>
            <p:nvPr/>
          </p:nvSpPr>
          <p:spPr>
            <a:xfrm>
              <a:off x="6459291" y="11803"/>
              <a:ext cx="1767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Early Phenology 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C21098F-0A57-41CD-8553-FDD8852A0980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69"/>
          <a:stretch/>
        </p:blipFill>
        <p:spPr bwMode="auto">
          <a:xfrm rot="16200000">
            <a:off x="9533798" y="3894659"/>
            <a:ext cx="629871" cy="4409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2B15078-3B78-492C-B008-F0F7CF4CACAB}"/>
              </a:ext>
            </a:extLst>
          </p:cNvPr>
          <p:cNvSpPr txBox="1"/>
          <p:nvPr/>
        </p:nvSpPr>
        <p:spPr>
          <a:xfrm>
            <a:off x="9079138" y="5594121"/>
            <a:ext cx="1520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Anomaly (in days)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E8D766-480E-4F62-AF4F-5F6251BD01F1}"/>
              </a:ext>
            </a:extLst>
          </p:cNvPr>
          <p:cNvGrpSpPr/>
          <p:nvPr/>
        </p:nvGrpSpPr>
        <p:grpSpPr>
          <a:xfrm>
            <a:off x="2932285" y="2845264"/>
            <a:ext cx="9195886" cy="2756546"/>
            <a:chOff x="2932285" y="2845264"/>
            <a:chExt cx="9195886" cy="275654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B074944-5E8C-408C-BAEF-4912A15F5D0B}"/>
                </a:ext>
              </a:extLst>
            </p:cNvPr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07" t="14337" r="15223" b="14773"/>
            <a:stretch/>
          </p:blipFill>
          <p:spPr bwMode="auto">
            <a:xfrm>
              <a:off x="9065826" y="3247532"/>
              <a:ext cx="3062345" cy="233245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06F6BE8-B43B-4141-89D1-4292D726EFB7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23" t="14452" r="15402" b="15556"/>
            <a:stretch/>
          </p:blipFill>
          <p:spPr bwMode="auto">
            <a:xfrm>
              <a:off x="5980589" y="3258837"/>
              <a:ext cx="3085237" cy="231634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FAF8570-DA97-4E48-96DC-ED7B89E30C49}"/>
                </a:ext>
              </a:extLst>
            </p:cNvPr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8" t="14094" r="15550" b="14545"/>
            <a:stretch/>
          </p:blipFill>
          <p:spPr bwMode="auto">
            <a:xfrm>
              <a:off x="2932285" y="3244827"/>
              <a:ext cx="3060989" cy="235698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899DFD-6E56-45F3-9254-94DDA98EA559}"/>
                </a:ext>
              </a:extLst>
            </p:cNvPr>
            <p:cNvSpPr txBox="1"/>
            <p:nvPr/>
          </p:nvSpPr>
          <p:spPr>
            <a:xfrm>
              <a:off x="6611691" y="2845264"/>
              <a:ext cx="1699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Late Phenology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406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</TotalTime>
  <Words>231</Words>
  <Application>Microsoft Office PowerPoint</Application>
  <PresentationFormat>Widescreen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DIDEVARASL</dc:creator>
  <cp:lastModifiedBy>ALI DIDEVARASL</cp:lastModifiedBy>
  <cp:revision>73</cp:revision>
  <dcterms:created xsi:type="dcterms:W3CDTF">2024-03-20T14:45:39Z</dcterms:created>
  <dcterms:modified xsi:type="dcterms:W3CDTF">2024-04-15T20:02:23Z</dcterms:modified>
</cp:coreProperties>
</file>