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42"/>
  </p:notesMasterIdLst>
  <p:sldIdLst>
    <p:sldId id="257" r:id="rId4"/>
    <p:sldId id="374" r:id="rId5"/>
    <p:sldId id="348" r:id="rId6"/>
    <p:sldId id="377" r:id="rId7"/>
    <p:sldId id="351" r:id="rId8"/>
    <p:sldId id="378" r:id="rId9"/>
    <p:sldId id="391" r:id="rId10"/>
    <p:sldId id="340" r:id="rId11"/>
    <p:sldId id="381" r:id="rId12"/>
    <p:sldId id="400" r:id="rId13"/>
    <p:sldId id="323" r:id="rId14"/>
    <p:sldId id="368" r:id="rId15"/>
    <p:sldId id="353" r:id="rId16"/>
    <p:sldId id="354" r:id="rId17"/>
    <p:sldId id="364" r:id="rId18"/>
    <p:sldId id="366" r:id="rId19"/>
    <p:sldId id="360" r:id="rId20"/>
    <p:sldId id="361" r:id="rId21"/>
    <p:sldId id="363" r:id="rId22"/>
    <p:sldId id="357" r:id="rId23"/>
    <p:sldId id="392" r:id="rId24"/>
    <p:sldId id="393" r:id="rId25"/>
    <p:sldId id="394" r:id="rId26"/>
    <p:sldId id="395" r:id="rId27"/>
    <p:sldId id="396" r:id="rId28"/>
    <p:sldId id="397" r:id="rId29"/>
    <p:sldId id="398" r:id="rId30"/>
    <p:sldId id="386" r:id="rId31"/>
    <p:sldId id="387" r:id="rId32"/>
    <p:sldId id="388" r:id="rId33"/>
    <p:sldId id="389" r:id="rId34"/>
    <p:sldId id="390" r:id="rId35"/>
    <p:sldId id="379" r:id="rId36"/>
    <p:sldId id="382" r:id="rId37"/>
    <p:sldId id="383" r:id="rId38"/>
    <p:sldId id="384" r:id="rId39"/>
    <p:sldId id="385" r:id="rId40"/>
    <p:sldId id="399"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97EDBE86-5D6D-4031-9E86-36D8553342C3}">
          <p14:sldIdLst>
            <p14:sldId id="257"/>
            <p14:sldId id="374"/>
            <p14:sldId id="348"/>
            <p14:sldId id="377"/>
            <p14:sldId id="351"/>
            <p14:sldId id="378"/>
            <p14:sldId id="391"/>
            <p14:sldId id="340"/>
            <p14:sldId id="381"/>
            <p14:sldId id="400"/>
            <p14:sldId id="323"/>
          </p14:sldIdLst>
        </p14:section>
        <p14:section name="PICO" id="{D2313744-C5E9-45A4-9E09-944EAA4C0CBA}">
          <p14:sldIdLst>
            <p14:sldId id="368"/>
            <p14:sldId id="353"/>
            <p14:sldId id="354"/>
            <p14:sldId id="364"/>
            <p14:sldId id="366"/>
            <p14:sldId id="360"/>
            <p14:sldId id="361"/>
            <p14:sldId id="363"/>
            <p14:sldId id="357"/>
            <p14:sldId id="392"/>
          </p14:sldIdLst>
        </p14:section>
        <p14:section name="Large Figure Basins" id="{8149A3B1-AAE0-498B-950C-C1B86D25366B}">
          <p14:sldIdLst>
            <p14:sldId id="393"/>
            <p14:sldId id="394"/>
            <p14:sldId id="395"/>
            <p14:sldId id="396"/>
            <p14:sldId id="397"/>
            <p14:sldId id="398"/>
          </p14:sldIdLst>
        </p14:section>
        <p14:section name="Large Figures Global" id="{93B80C1E-42AE-4034-8C7E-09F0B5F880F6}">
          <p14:sldIdLst>
            <p14:sldId id="386"/>
            <p14:sldId id="387"/>
            <p14:sldId id="388"/>
            <p14:sldId id="389"/>
            <p14:sldId id="390"/>
          </p14:sldIdLst>
        </p14:section>
        <p14:section name="Large Figures Challenges" id="{E9DDB5A1-AAA8-4EF8-A298-A34BA7703B30}">
          <p14:sldIdLst>
            <p14:sldId id="379"/>
            <p14:sldId id="382"/>
            <p14:sldId id="383"/>
            <p14:sldId id="384"/>
            <p14:sldId id="385"/>
            <p14:sldId id="399"/>
          </p14:sldIdLst>
        </p14:section>
        <p14:section name="old_slides" id="{CC56842E-CAB3-4F8E-AAFC-ECABBC49419A}">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AADC"/>
    <a:srgbClr val="578CC9"/>
    <a:srgbClr val="6495ED"/>
    <a:srgbClr val="00FFFF"/>
    <a:srgbClr val="A9A9A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990" autoAdjust="0"/>
    <p:restoredTop sz="65679" autoAdjust="0"/>
  </p:normalViewPr>
  <p:slideViewPr>
    <p:cSldViewPr snapToGrid="0">
      <p:cViewPr varScale="1">
        <p:scale>
          <a:sx n="108" d="100"/>
          <a:sy n="108" d="100"/>
        </p:scale>
        <p:origin x="2360" y="80"/>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notesMaster" Target="notesMasters/notes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37C324-5F59-422E-8B16-3F9861A8C53D}" type="datetimeFigureOut">
              <a:rPr lang="en-US" smtClean="0"/>
              <a:t>4/13/2024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2C1DE2-79A1-4D4A-AAC9-5B34FFA06F72}" type="slidenum">
              <a:rPr lang="en-US" smtClean="0"/>
              <a:t>‹#›</a:t>
            </a:fld>
            <a:endParaRPr lang="en-US"/>
          </a:p>
        </p:txBody>
      </p:sp>
    </p:spTree>
    <p:extLst>
      <p:ext uri="{BB962C8B-B14F-4D97-AF65-F5344CB8AC3E}">
        <p14:creationId xmlns:p14="http://schemas.microsoft.com/office/powerpoint/2010/main" val="1265671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 minute presentation</a:t>
            </a:r>
          </a:p>
          <a:p>
            <a:pPr marL="171450" indent="-171450">
              <a:buFontTx/>
              <a:buChar char="-"/>
            </a:pPr>
            <a:r>
              <a:rPr lang="en-US" dirty="0"/>
              <a:t>Intro 3 minutes</a:t>
            </a:r>
          </a:p>
          <a:p>
            <a:pPr marL="171450" indent="-171450">
              <a:buFontTx/>
              <a:buChar char="-"/>
            </a:pPr>
            <a:r>
              <a:rPr lang="en-US" dirty="0"/>
              <a:t>Methods 2 minutes</a:t>
            </a:r>
          </a:p>
          <a:p>
            <a:pPr marL="171450" indent="-171450">
              <a:buFontTx/>
              <a:buChar char="-"/>
            </a:pPr>
            <a:r>
              <a:rPr lang="en-US" dirty="0"/>
              <a:t>Results 3 minutes</a:t>
            </a:r>
          </a:p>
          <a:p>
            <a:pPr marL="171450" indent="-171450">
              <a:buFontTx/>
              <a:buChar char="-"/>
            </a:pPr>
            <a:r>
              <a:rPr lang="en-US" dirty="0"/>
              <a:t>Teaser PICO 2 minutes</a:t>
            </a:r>
          </a:p>
          <a:p>
            <a:pPr marL="171450" indent="-171450">
              <a:buFontTx/>
              <a:buChar char="-"/>
            </a:pPr>
            <a:endParaRPr lang="en-US" dirty="0"/>
          </a:p>
          <a:p>
            <a:pPr marL="171450" indent="-171450">
              <a:buFontTx/>
              <a:buChar char="-"/>
            </a:pPr>
            <a:r>
              <a:rPr lang="en-US" dirty="0"/>
              <a:t>Thanks for inviting me Hannes</a:t>
            </a:r>
          </a:p>
          <a:p>
            <a:pPr marL="171450" indent="-171450">
              <a:buFontTx/>
              <a:buChar char="-"/>
            </a:pPr>
            <a:r>
              <a:rPr lang="en-US" dirty="0"/>
              <a:t>Present part of my PhD work</a:t>
            </a:r>
          </a:p>
          <a:p>
            <a:pPr marL="171450" indent="-171450">
              <a:buFontTx/>
              <a:buChar char="-"/>
            </a:pPr>
            <a:endParaRPr lang="en-US" dirty="0"/>
          </a:p>
          <a:p>
            <a:pPr marL="171450" indent="-171450">
              <a:buFontTx/>
              <a:buChar char="-"/>
            </a:pPr>
            <a:r>
              <a:rPr lang="en-US" dirty="0"/>
              <a:t>I want to talk about a water balance component that we often overlook in regional to global hydro modelling: Glaciers</a:t>
            </a:r>
          </a:p>
        </p:txBody>
      </p:sp>
      <p:sp>
        <p:nvSpPr>
          <p:cNvPr id="4" name="Slide Number Placeholder 3"/>
          <p:cNvSpPr>
            <a:spLocks noGrp="1"/>
          </p:cNvSpPr>
          <p:nvPr>
            <p:ph type="sldNum" sz="quarter" idx="5"/>
          </p:nvPr>
        </p:nvSpPr>
        <p:spPr/>
        <p:txBody>
          <a:bodyPr/>
          <a:lstStyle/>
          <a:p>
            <a:fld id="{612C1DE2-79A1-4D4A-AAC9-5B34FFA06F72}" type="slidenum">
              <a:rPr lang="en-US" smtClean="0"/>
              <a:t>1</a:t>
            </a:fld>
            <a:endParaRPr lang="en-US"/>
          </a:p>
        </p:txBody>
      </p:sp>
    </p:spTree>
    <p:extLst>
      <p:ext uri="{BB962C8B-B14F-4D97-AF65-F5344CB8AC3E}">
        <p14:creationId xmlns:p14="http://schemas.microsoft.com/office/powerpoint/2010/main" val="25767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projecting future changes in discharge especially for specific months, including glaciers in our modelling is relevant</a:t>
            </a:r>
          </a:p>
          <a:p>
            <a:endParaRPr lang="en-US" dirty="0"/>
          </a:p>
        </p:txBody>
      </p:sp>
      <p:sp>
        <p:nvSpPr>
          <p:cNvPr id="4" name="Slide Number Placeholder 3"/>
          <p:cNvSpPr>
            <a:spLocks noGrp="1"/>
          </p:cNvSpPr>
          <p:nvPr>
            <p:ph type="sldNum" sz="quarter" idx="5"/>
          </p:nvPr>
        </p:nvSpPr>
        <p:spPr/>
        <p:txBody>
          <a:bodyPr/>
          <a:lstStyle/>
          <a:p>
            <a:fld id="{612C1DE2-79A1-4D4A-AAC9-5B34FFA06F72}" type="slidenum">
              <a:rPr lang="en-US" smtClean="0"/>
              <a:t>10</a:t>
            </a:fld>
            <a:endParaRPr lang="en-US"/>
          </a:p>
        </p:txBody>
      </p:sp>
    </p:spTree>
    <p:extLst>
      <p:ext uri="{BB962C8B-B14F-4D97-AF65-F5344CB8AC3E}">
        <p14:creationId xmlns:p14="http://schemas.microsoft.com/office/powerpoint/2010/main" val="34862009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2C1DE2-79A1-4D4A-AAC9-5B34FFA06F72}" type="slidenum">
              <a:rPr lang="en-US" smtClean="0"/>
              <a:t>11</a:t>
            </a:fld>
            <a:endParaRPr lang="en-US"/>
          </a:p>
        </p:txBody>
      </p:sp>
    </p:spTree>
    <p:extLst>
      <p:ext uri="{BB962C8B-B14F-4D97-AF65-F5344CB8AC3E}">
        <p14:creationId xmlns:p14="http://schemas.microsoft.com/office/powerpoint/2010/main" val="2269634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2C1DE2-79A1-4D4A-AAC9-5B34FFA06F72}" type="slidenum">
              <a:rPr lang="en-US" smtClean="0"/>
              <a:t>12</a:t>
            </a:fld>
            <a:endParaRPr lang="en-US"/>
          </a:p>
        </p:txBody>
      </p:sp>
    </p:spTree>
    <p:extLst>
      <p:ext uri="{BB962C8B-B14F-4D97-AF65-F5344CB8AC3E}">
        <p14:creationId xmlns:p14="http://schemas.microsoft.com/office/powerpoint/2010/main" val="1408852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Methods: we sequentially coupled the global glacier model OGGM</a:t>
            </a:r>
          </a:p>
          <a:p>
            <a:pPr lvl="1"/>
            <a:r>
              <a:rPr lang="en-US" sz="1200" kern="1200" dirty="0">
                <a:solidFill>
                  <a:schemeClr val="tx1"/>
                </a:solidFill>
                <a:effectLst/>
                <a:latin typeface="+mn-lt"/>
                <a:ea typeface="+mn-ea"/>
                <a:cs typeface="+mn-cs"/>
              </a:rPr>
              <a:t>Idea: take the best out of both worlds, glaciologists know how to model glaciers, we know how to model water -&gt; turns out that it is trickier than expected</a:t>
            </a:r>
          </a:p>
          <a:p>
            <a:pPr lvl="1"/>
            <a:r>
              <a:rPr lang="en-US" sz="1200" kern="1200" dirty="0">
                <a:solidFill>
                  <a:schemeClr val="tx1"/>
                </a:solidFill>
                <a:effectLst/>
                <a:latin typeface="+mn-lt"/>
                <a:ea typeface="+mn-ea"/>
                <a:cs typeface="+mn-cs"/>
              </a:rPr>
              <a:t>OGGM: models … and …</a:t>
            </a:r>
          </a:p>
          <a:p>
            <a:pPr lvl="1"/>
            <a:r>
              <a:rPr lang="en-US" sz="1200" kern="1200" dirty="0" err="1">
                <a:solidFill>
                  <a:schemeClr val="tx1"/>
                </a:solidFill>
                <a:effectLst/>
                <a:latin typeface="+mn-lt"/>
                <a:ea typeface="+mn-ea"/>
                <a:cs typeface="+mn-cs"/>
              </a:rPr>
              <a:t>CWatM</a:t>
            </a:r>
            <a:r>
              <a:rPr lang="en-US" sz="1200" kern="1200" dirty="0">
                <a:solidFill>
                  <a:schemeClr val="tx1"/>
                </a:solidFill>
                <a:effectLst/>
                <a:latin typeface="+mn-lt"/>
                <a:ea typeface="+mn-ea"/>
                <a:cs typeface="+mn-cs"/>
              </a:rPr>
              <a:t>: water availability and water demand</a:t>
            </a:r>
          </a:p>
          <a:p>
            <a:endParaRPr lang="en-US" dirty="0"/>
          </a:p>
        </p:txBody>
      </p:sp>
      <p:sp>
        <p:nvSpPr>
          <p:cNvPr id="4" name="Slide Number Placeholder 3"/>
          <p:cNvSpPr>
            <a:spLocks noGrp="1"/>
          </p:cNvSpPr>
          <p:nvPr>
            <p:ph type="sldNum" sz="quarter" idx="5"/>
          </p:nvPr>
        </p:nvSpPr>
        <p:spPr/>
        <p:txBody>
          <a:bodyPr/>
          <a:lstStyle/>
          <a:p>
            <a:fld id="{612C1DE2-79A1-4D4A-AAC9-5B34FFA06F72}" type="slidenum">
              <a:rPr lang="en-US" smtClean="0"/>
              <a:t>14</a:t>
            </a:fld>
            <a:endParaRPr lang="en-US"/>
          </a:p>
        </p:txBody>
      </p:sp>
    </p:spTree>
    <p:extLst>
      <p:ext uri="{BB962C8B-B14F-4D97-AF65-F5344CB8AC3E}">
        <p14:creationId xmlns:p14="http://schemas.microsoft.com/office/powerpoint/2010/main" val="830990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How do global glacier models work</a:t>
            </a:r>
          </a:p>
          <a:p>
            <a:pPr marL="171450" indent="-171450">
              <a:buFontTx/>
              <a:buChar char="-"/>
            </a:pPr>
            <a:endParaRPr lang="en-US" dirty="0"/>
          </a:p>
          <a:p>
            <a:pPr marL="171450" indent="-171450">
              <a:buFontTx/>
              <a:buChar char="-"/>
            </a:pPr>
            <a:r>
              <a:rPr lang="en-US" dirty="0"/>
              <a:t>Explain mass balance: </a:t>
            </a:r>
          </a:p>
          <a:p>
            <a:pPr marL="628650" lvl="1" indent="-171450">
              <a:buFontTx/>
              <a:buChar char="-"/>
            </a:pPr>
            <a:r>
              <a:rPr lang="en-US" dirty="0"/>
              <a:t>How to calibrate? Which data is used, which data is missing?</a:t>
            </a:r>
          </a:p>
          <a:p>
            <a:pPr marL="628650" lvl="1" indent="-171450">
              <a:buFontTx/>
              <a:buChar char="-"/>
            </a:pPr>
            <a:r>
              <a:rPr lang="en-US" dirty="0"/>
              <a:t>Precipitation correction</a:t>
            </a:r>
          </a:p>
        </p:txBody>
      </p:sp>
      <p:sp>
        <p:nvSpPr>
          <p:cNvPr id="4" name="Slide Number Placeholder 3"/>
          <p:cNvSpPr>
            <a:spLocks noGrp="1"/>
          </p:cNvSpPr>
          <p:nvPr>
            <p:ph type="sldNum" sz="quarter" idx="5"/>
          </p:nvPr>
        </p:nvSpPr>
        <p:spPr/>
        <p:txBody>
          <a:bodyPr/>
          <a:lstStyle/>
          <a:p>
            <a:fld id="{612C1DE2-79A1-4D4A-AAC9-5B34FFA06F72}" type="slidenum">
              <a:rPr lang="en-US" smtClean="0"/>
              <a:t>15</a:t>
            </a:fld>
            <a:endParaRPr lang="en-US"/>
          </a:p>
        </p:txBody>
      </p:sp>
    </p:spTree>
    <p:extLst>
      <p:ext uri="{BB962C8B-B14F-4D97-AF65-F5344CB8AC3E}">
        <p14:creationId xmlns:p14="http://schemas.microsoft.com/office/powerpoint/2010/main" val="6739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Which processes are used, calibration?</a:t>
            </a:r>
            <a:br>
              <a:rPr lang="en-US" dirty="0"/>
            </a:br>
            <a:r>
              <a:rPr lang="en-US" dirty="0"/>
              <a:t>- Which spatial scale?</a:t>
            </a:r>
          </a:p>
          <a:p>
            <a:pPr marL="171450" indent="-171450">
              <a:buFontTx/>
              <a:buChar char="-"/>
            </a:pPr>
            <a:r>
              <a:rPr lang="en-US" dirty="0"/>
              <a:t>What is represented?</a:t>
            </a:r>
          </a:p>
          <a:p>
            <a:pPr marL="628650" lvl="1" indent="-171450">
              <a:buFontTx/>
              <a:buChar char="-"/>
            </a:pPr>
            <a:r>
              <a:rPr lang="en-US" dirty="0"/>
              <a:t>Water use</a:t>
            </a:r>
          </a:p>
          <a:p>
            <a:pPr marL="628650" lvl="1" indent="-171450">
              <a:buFontTx/>
              <a:buChar char="-"/>
            </a:pPr>
            <a:r>
              <a:rPr lang="en-US" dirty="0"/>
              <a:t>Reservoirs</a:t>
            </a:r>
          </a:p>
          <a:p>
            <a:pPr marL="171450" lvl="0" indent="-171450">
              <a:buFontTx/>
              <a:buChar char="-"/>
            </a:pPr>
            <a:endParaRPr lang="en-US" dirty="0"/>
          </a:p>
        </p:txBody>
      </p:sp>
      <p:sp>
        <p:nvSpPr>
          <p:cNvPr id="4" name="Slide Number Placeholder 3"/>
          <p:cNvSpPr>
            <a:spLocks noGrp="1"/>
          </p:cNvSpPr>
          <p:nvPr>
            <p:ph type="sldNum" sz="quarter" idx="5"/>
          </p:nvPr>
        </p:nvSpPr>
        <p:spPr/>
        <p:txBody>
          <a:bodyPr/>
          <a:lstStyle/>
          <a:p>
            <a:fld id="{612C1DE2-79A1-4D4A-AAC9-5B34FFA06F72}" type="slidenum">
              <a:rPr lang="en-US" smtClean="0"/>
              <a:t>16</a:t>
            </a:fld>
            <a:endParaRPr lang="en-US"/>
          </a:p>
        </p:txBody>
      </p:sp>
    </p:spTree>
    <p:extLst>
      <p:ext uri="{BB962C8B-B14F-4D97-AF65-F5344CB8AC3E}">
        <p14:creationId xmlns:p14="http://schemas.microsoft.com/office/powerpoint/2010/main" val="975825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 By clicking on it also show plots of Fraser and Copper</a:t>
            </a:r>
          </a:p>
        </p:txBody>
      </p:sp>
      <p:sp>
        <p:nvSpPr>
          <p:cNvPr id="4" name="Slide Number Placeholder 3"/>
          <p:cNvSpPr>
            <a:spLocks noGrp="1"/>
          </p:cNvSpPr>
          <p:nvPr>
            <p:ph type="sldNum" sz="quarter" idx="5"/>
          </p:nvPr>
        </p:nvSpPr>
        <p:spPr/>
        <p:txBody>
          <a:bodyPr/>
          <a:lstStyle/>
          <a:p>
            <a:fld id="{612C1DE2-79A1-4D4A-AAC9-5B34FFA06F72}" type="slidenum">
              <a:rPr lang="en-US" smtClean="0"/>
              <a:t>18</a:t>
            </a:fld>
            <a:endParaRPr lang="en-US"/>
          </a:p>
        </p:txBody>
      </p:sp>
    </p:spTree>
    <p:extLst>
      <p:ext uri="{BB962C8B-B14F-4D97-AF65-F5344CB8AC3E}">
        <p14:creationId xmlns:p14="http://schemas.microsoft.com/office/powerpoint/2010/main" val="990496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8. Relative difference in average discharge for September between </a:t>
            </a:r>
            <a:r>
              <a:rPr lang="en-US" sz="1200" b="0" i="0" u="none" strike="noStrike" kern="1200" baseline="0" dirty="0" err="1">
                <a:solidFill>
                  <a:schemeClr val="tx1"/>
                </a:solidFill>
                <a:latin typeface="+mn-lt"/>
                <a:ea typeface="+mn-ea"/>
                <a:cs typeface="+mn-cs"/>
              </a:rPr>
              <a:t>CWatMglacier</a:t>
            </a:r>
            <a:r>
              <a:rPr lang="en-US" sz="1200" b="0" i="0" u="none" strike="noStrike" kern="1200" baseline="0" dirty="0">
                <a:solidFill>
                  <a:schemeClr val="tx1"/>
                </a:solidFill>
                <a:latin typeface="+mn-lt"/>
                <a:ea typeface="+mn-ea"/>
                <a:cs typeface="+mn-cs"/>
              </a:rPr>
              <a:t> and </a:t>
            </a:r>
            <a:r>
              <a:rPr lang="en-US" sz="1200" b="0" i="0" u="none" strike="noStrike" kern="1200" baseline="0" dirty="0" err="1">
                <a:solidFill>
                  <a:schemeClr val="tx1"/>
                </a:solidFill>
                <a:latin typeface="+mn-lt"/>
                <a:ea typeface="+mn-ea"/>
                <a:cs typeface="+mn-cs"/>
              </a:rPr>
              <a:t>CWatMbase</a:t>
            </a:r>
            <a:r>
              <a:rPr lang="en-US" sz="1200" b="0" i="0" u="none" strike="noStrike" kern="1200" baseline="0" dirty="0">
                <a:solidFill>
                  <a:schemeClr val="tx1"/>
                </a:solidFill>
                <a:latin typeface="+mn-lt"/>
                <a:ea typeface="+mn-ea"/>
                <a:cs typeface="+mn-cs"/>
              </a:rPr>
              <a:t> during the period 1990–2019. Positive</a:t>
            </a:r>
          </a:p>
          <a:p>
            <a:r>
              <a:rPr lang="en-US" sz="1200" b="0" i="0" u="none" strike="noStrike" kern="1200" baseline="0" dirty="0">
                <a:solidFill>
                  <a:schemeClr val="tx1"/>
                </a:solidFill>
                <a:latin typeface="+mn-lt"/>
                <a:ea typeface="+mn-ea"/>
                <a:cs typeface="+mn-cs"/>
              </a:rPr>
              <a:t>values indicate a larger discharge of </a:t>
            </a:r>
            <a:r>
              <a:rPr lang="en-US" sz="1200" b="0" i="0" u="none" strike="noStrike" kern="1200" baseline="0" dirty="0" err="1">
                <a:solidFill>
                  <a:schemeClr val="tx1"/>
                </a:solidFill>
                <a:latin typeface="+mn-lt"/>
                <a:ea typeface="+mn-ea"/>
                <a:cs typeface="+mn-cs"/>
              </a:rPr>
              <a:t>CWatMglacier</a:t>
            </a:r>
            <a:r>
              <a:rPr lang="en-US" sz="1200" b="0" i="0" u="none" strike="noStrike" kern="1200" baseline="0" dirty="0">
                <a:solidFill>
                  <a:schemeClr val="tx1"/>
                </a:solidFill>
                <a:latin typeface="+mn-lt"/>
                <a:ea typeface="+mn-ea"/>
                <a:cs typeface="+mn-cs"/>
              </a:rPr>
              <a:t>. The outlines of large-scale glacierized river basins according to Huss and Hock (2018)</a:t>
            </a:r>
          </a:p>
          <a:p>
            <a:r>
              <a:rPr lang="en-US" sz="1200" b="0" i="0" u="none" strike="noStrike" kern="1200" baseline="0" dirty="0">
                <a:solidFill>
                  <a:schemeClr val="tx1"/>
                </a:solidFill>
                <a:latin typeface="+mn-lt"/>
                <a:ea typeface="+mn-ea"/>
                <a:cs typeface="+mn-cs"/>
              </a:rPr>
              <a:t>(basin area &gt; 5000 km2, glacier coverage &gt;0.01%) are shown in black. Note the difference in degree intervals.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Differences between past simulations of </a:t>
            </a:r>
            <a:r>
              <a:rPr lang="en-US" sz="1200" b="0" i="0" u="none" strike="noStrike" kern="1200" baseline="0" dirty="0" err="1">
                <a:solidFill>
                  <a:schemeClr val="tx1"/>
                </a:solidFill>
                <a:latin typeface="+mn-lt"/>
                <a:ea typeface="+mn-ea"/>
                <a:cs typeface="+mn-cs"/>
              </a:rPr>
              <a:t>CWatMglacier</a:t>
            </a:r>
            <a:r>
              <a:rPr lang="en-US" sz="1200" b="0" i="0" u="none" strike="noStrike" kern="1200" baseline="0" dirty="0">
                <a:solidFill>
                  <a:schemeClr val="tx1"/>
                </a:solidFill>
                <a:latin typeface="+mn-lt"/>
                <a:ea typeface="+mn-ea"/>
                <a:cs typeface="+mn-cs"/>
              </a:rPr>
              <a:t> and </a:t>
            </a:r>
            <a:r>
              <a:rPr lang="en-US" sz="1200" b="0" i="0" u="none" strike="noStrike" kern="1200" baseline="0" dirty="0" err="1">
                <a:solidFill>
                  <a:schemeClr val="tx1"/>
                </a:solidFill>
                <a:latin typeface="+mn-lt"/>
                <a:ea typeface="+mn-ea"/>
                <a:cs typeface="+mn-cs"/>
              </a:rPr>
              <a:t>CWatMbase</a:t>
            </a:r>
            <a:r>
              <a:rPr lang="en-US" sz="1200" b="0" i="0" u="none" strike="noStrike" kern="1200" baseline="0" dirty="0">
                <a:solidFill>
                  <a:schemeClr val="tx1"/>
                </a:solidFill>
                <a:latin typeface="+mn-lt"/>
                <a:ea typeface="+mn-ea"/>
                <a:cs typeface="+mn-cs"/>
              </a:rPr>
              <a:t> can be seen worldwide in large glacierized river basins</a:t>
            </a:r>
          </a:p>
          <a:p>
            <a:r>
              <a:rPr lang="en-US" sz="1200" b="0" i="0" u="none" strike="noStrike" kern="1200" baseline="0" dirty="0">
                <a:solidFill>
                  <a:schemeClr val="tx1"/>
                </a:solidFill>
                <a:latin typeface="+mn-lt"/>
                <a:ea typeface="+mn-ea"/>
                <a:cs typeface="+mn-cs"/>
              </a:rPr>
              <a:t>(Fig. 8). The relative difference in monthly discharge between the two model setups can exceed 50% close to the glaciers</a:t>
            </a:r>
          </a:p>
          <a:p>
            <a:r>
              <a:rPr lang="en-US" sz="1200" b="0" i="0" u="none" strike="noStrike" kern="1200" baseline="0" dirty="0">
                <a:solidFill>
                  <a:schemeClr val="tx1"/>
                </a:solidFill>
                <a:latin typeface="+mn-lt"/>
                <a:ea typeface="+mn-ea"/>
                <a:cs typeface="+mn-cs"/>
              </a:rPr>
              <a:t>and decreases further downstream. Nevertheless, differences between the model setups can also be detected downstream. For</a:t>
            </a:r>
          </a:p>
          <a:p>
            <a:r>
              <a:rPr lang="en-US" sz="1200" b="0" i="0" u="none" strike="noStrike" kern="1200" baseline="0" dirty="0">
                <a:solidFill>
                  <a:schemeClr val="tx1"/>
                </a:solidFill>
                <a:latin typeface="+mn-lt"/>
                <a:ea typeface="+mn-ea"/>
                <a:cs typeface="+mn-cs"/>
              </a:rPr>
              <a:t>example, in September, the </a:t>
            </a:r>
            <a:r>
              <a:rPr lang="en-US" sz="1200" b="0" i="0" u="none" strike="noStrike" kern="1200" baseline="0" dirty="0" err="1">
                <a:solidFill>
                  <a:schemeClr val="tx1"/>
                </a:solidFill>
                <a:latin typeface="+mn-lt"/>
                <a:ea typeface="+mn-ea"/>
                <a:cs typeface="+mn-cs"/>
              </a:rPr>
              <a:t>CWatMglacier</a:t>
            </a:r>
            <a:r>
              <a:rPr lang="en-US" sz="1200" b="0" i="0" u="none" strike="noStrike" kern="1200" baseline="0" dirty="0">
                <a:solidFill>
                  <a:schemeClr val="tx1"/>
                </a:solidFill>
                <a:latin typeface="+mn-lt"/>
                <a:ea typeface="+mn-ea"/>
                <a:cs typeface="+mn-cs"/>
              </a:rPr>
              <a:t> simulations show 15% higher discharge in the Rhone basin, 26% higher discharge in</a:t>
            </a:r>
          </a:p>
          <a:p>
            <a:r>
              <a:rPr lang="en-US" sz="1200" b="0" i="0" u="none" strike="noStrike" kern="1200" baseline="0" dirty="0">
                <a:solidFill>
                  <a:schemeClr val="tx1"/>
                </a:solidFill>
                <a:latin typeface="+mn-lt"/>
                <a:ea typeface="+mn-ea"/>
                <a:cs typeface="+mn-cs"/>
              </a:rPr>
              <a:t>the Glomma basin, and 17% higher discharge in the Amu Darya basin.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winter, no glacier-sourced melt is expected; thus the change in model setup should not influence the winter discharge. However,</a:t>
            </a:r>
          </a:p>
          <a:p>
            <a:r>
              <a:rPr lang="en-US" sz="1200" b="0" i="0" u="none" strike="noStrike" kern="1200" baseline="0" dirty="0">
                <a:solidFill>
                  <a:schemeClr val="tx1"/>
                </a:solidFill>
                <a:latin typeface="+mn-lt"/>
                <a:ea typeface="+mn-ea"/>
                <a:cs typeface="+mn-cs"/>
              </a:rPr>
              <a:t>a decrease in discharge is simulated for winter and spring months in </a:t>
            </a:r>
            <a:r>
              <a:rPr lang="en-US" sz="1200" b="0" i="0" u="none" strike="noStrike" kern="1200" baseline="0" dirty="0" err="1">
                <a:solidFill>
                  <a:schemeClr val="tx1"/>
                </a:solidFill>
                <a:latin typeface="+mn-lt"/>
                <a:ea typeface="+mn-ea"/>
                <a:cs typeface="+mn-cs"/>
              </a:rPr>
              <a:t>CWatMglacier</a:t>
            </a:r>
            <a:r>
              <a:rPr lang="en-US" sz="1200" b="0" i="0" u="none" strike="noStrike" kern="1200" baseline="0" dirty="0">
                <a:solidFill>
                  <a:schemeClr val="tx1"/>
                </a:solidFill>
                <a:latin typeface="+mn-lt"/>
                <a:ea typeface="+mn-ea"/>
                <a:cs typeface="+mn-cs"/>
              </a:rPr>
              <a:t> compared to </a:t>
            </a:r>
            <a:r>
              <a:rPr lang="en-US" sz="1200" b="0" i="0" u="none" strike="noStrike" kern="1200" baseline="0" dirty="0" err="1">
                <a:solidFill>
                  <a:schemeClr val="tx1"/>
                </a:solidFill>
                <a:latin typeface="+mn-lt"/>
                <a:ea typeface="+mn-ea"/>
                <a:cs typeface="+mn-cs"/>
              </a:rPr>
              <a:t>CWatMbase</a:t>
            </a:r>
            <a:r>
              <a:rPr lang="en-US" sz="1200" b="0" i="0" u="none" strike="noStrike" kern="1200" baseline="0" dirty="0">
                <a:solidFill>
                  <a:schemeClr val="tx1"/>
                </a:solidFill>
                <a:latin typeface="+mn-lt"/>
                <a:ea typeface="+mn-ea"/>
                <a:cs typeface="+mn-cs"/>
              </a:rPr>
              <a:t> (see Fig. S5.3). The</a:t>
            </a:r>
          </a:p>
          <a:p>
            <a:r>
              <a:rPr lang="en-US" sz="1200" b="0" i="0" u="none" strike="noStrike" kern="1200" baseline="0" dirty="0">
                <a:solidFill>
                  <a:schemeClr val="tx1"/>
                </a:solidFill>
                <a:latin typeface="+mn-lt"/>
                <a:ea typeface="+mn-ea"/>
                <a:cs typeface="+mn-cs"/>
              </a:rPr>
              <a:t>reason behind this is likely, the lack of glacier representation in </a:t>
            </a:r>
            <a:r>
              <a:rPr lang="en-US" sz="1200" b="0" i="0" u="none" strike="noStrike" kern="1200" baseline="0" dirty="0" err="1">
                <a:solidFill>
                  <a:schemeClr val="tx1"/>
                </a:solidFill>
                <a:latin typeface="+mn-lt"/>
                <a:ea typeface="+mn-ea"/>
                <a:cs typeface="+mn-cs"/>
              </a:rPr>
              <a:t>CWatMbase</a:t>
            </a:r>
            <a:r>
              <a:rPr lang="en-US" sz="1200" b="0" i="0" u="none" strike="noStrike" kern="1200" baseline="0" dirty="0">
                <a:solidFill>
                  <a:schemeClr val="tx1"/>
                </a:solidFill>
                <a:latin typeface="+mn-lt"/>
                <a:ea typeface="+mn-ea"/>
                <a:cs typeface="+mn-cs"/>
              </a:rPr>
              <a:t> where other runoff processes occur on the glacier</a:t>
            </a:r>
          </a:p>
          <a:p>
            <a:r>
              <a:rPr lang="en-US" sz="1200" b="0" i="0" u="none" strike="noStrike" kern="1200" baseline="0" dirty="0">
                <a:solidFill>
                  <a:schemeClr val="tx1"/>
                </a:solidFill>
                <a:latin typeface="+mn-lt"/>
                <a:ea typeface="+mn-ea"/>
                <a:cs typeface="+mn-cs"/>
              </a:rPr>
              <a:t>area. Another explanation is the finer spatial resolution of elevations in OGGM (see Table 1) and therefore a later snow melt</a:t>
            </a:r>
          </a:p>
          <a:p>
            <a:r>
              <a:rPr lang="en-US" sz="1200" b="0" i="0" u="none" strike="noStrike" kern="1200" baseline="0" dirty="0">
                <a:solidFill>
                  <a:schemeClr val="tx1"/>
                </a:solidFill>
                <a:latin typeface="+mn-lt"/>
                <a:ea typeface="+mn-ea"/>
                <a:cs typeface="+mn-cs"/>
              </a:rPr>
              <a:t>370 occurrence in OGGM than in the same areas in </a:t>
            </a:r>
            <a:r>
              <a:rPr lang="en-US" sz="1200" b="0" i="0" u="none" strike="noStrike" kern="1200" baseline="0" dirty="0" err="1">
                <a:solidFill>
                  <a:schemeClr val="tx1"/>
                </a:solidFill>
                <a:latin typeface="+mn-lt"/>
                <a:ea typeface="+mn-ea"/>
                <a:cs typeface="+mn-cs"/>
              </a:rPr>
              <a:t>CWatM</a:t>
            </a:r>
            <a:r>
              <a:rPr lang="en-US" sz="1200" b="0" i="0" u="none" strike="noStrike" kern="1200" baseline="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612C1DE2-79A1-4D4A-AAC9-5B34FFA06F72}" type="slidenum">
              <a:rPr lang="en-US" smtClean="0"/>
              <a:t>19</a:t>
            </a:fld>
            <a:endParaRPr lang="en-US"/>
          </a:p>
        </p:txBody>
      </p:sp>
    </p:spTree>
    <p:extLst>
      <p:ext uri="{BB962C8B-B14F-4D97-AF65-F5344CB8AC3E}">
        <p14:creationId xmlns:p14="http://schemas.microsoft.com/office/powerpoint/2010/main" val="33013919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Prcp</a:t>
            </a:r>
            <a:r>
              <a:rPr lang="en-US" dirty="0"/>
              <a:t> Correction</a:t>
            </a:r>
          </a:p>
          <a:p>
            <a:r>
              <a:rPr lang="en-US" dirty="0"/>
              <a:t>- Show only 1 basins </a:t>
            </a:r>
          </a:p>
        </p:txBody>
      </p:sp>
      <p:sp>
        <p:nvSpPr>
          <p:cNvPr id="4" name="Slide Number Placeholder 3"/>
          <p:cNvSpPr>
            <a:spLocks noGrp="1"/>
          </p:cNvSpPr>
          <p:nvPr>
            <p:ph type="sldNum" sz="quarter" idx="5"/>
          </p:nvPr>
        </p:nvSpPr>
        <p:spPr/>
        <p:txBody>
          <a:bodyPr/>
          <a:lstStyle/>
          <a:p>
            <a:fld id="{612C1DE2-79A1-4D4A-AAC9-5B34FFA06F72}" type="slidenum">
              <a:rPr lang="en-US" smtClean="0"/>
              <a:t>20</a:t>
            </a:fld>
            <a:endParaRPr lang="en-US"/>
          </a:p>
        </p:txBody>
      </p:sp>
    </p:spTree>
    <p:extLst>
      <p:ext uri="{BB962C8B-B14F-4D97-AF65-F5344CB8AC3E}">
        <p14:creationId xmlns:p14="http://schemas.microsoft.com/office/powerpoint/2010/main" val="11206434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Simulation differences were mainly present in the summer months, a period where water availability is especially</a:t>
            </a:r>
          </a:p>
          <a:p>
            <a:r>
              <a:rPr lang="en-US" sz="1200" b="0" i="0" u="none" strike="noStrike" kern="1200" baseline="0" dirty="0">
                <a:solidFill>
                  <a:schemeClr val="tx1"/>
                </a:solidFill>
                <a:latin typeface="+mn-lt"/>
                <a:ea typeface="+mn-ea"/>
                <a:cs typeface="+mn-cs"/>
              </a:rPr>
              <a:t>relevant for irrigated agriculture. In specific years or months, the effect of including glaciers is likely larger than shown in this</a:t>
            </a:r>
          </a:p>
          <a:p>
            <a:r>
              <a:rPr lang="en-US" sz="1200" b="0" i="0" u="none" strike="noStrike" kern="1200" baseline="0" dirty="0">
                <a:solidFill>
                  <a:schemeClr val="tx1"/>
                </a:solidFill>
                <a:latin typeface="+mn-lt"/>
                <a:ea typeface="+mn-ea"/>
                <a:cs typeface="+mn-cs"/>
              </a:rPr>
              <a:t>analysis, for which 30-year average values were used. This is potentially relevant for climate impact assessments with a focus</a:t>
            </a:r>
          </a:p>
          <a:p>
            <a:r>
              <a:rPr lang="en-US" sz="1200" b="0" i="0" u="none" strike="noStrike" kern="1200" baseline="0" dirty="0">
                <a:solidFill>
                  <a:schemeClr val="tx1"/>
                </a:solidFill>
                <a:latin typeface="+mn-lt"/>
                <a:ea typeface="+mn-ea"/>
                <a:cs typeface="+mn-cs"/>
              </a:rPr>
              <a:t>on summer months or extreme years.</a:t>
            </a:r>
          </a:p>
          <a:p>
            <a:endParaRPr lang="en-US" sz="1200" b="0" i="0" u="none" strike="noStrike" kern="1200" baseline="0" dirty="0">
              <a:solidFill>
                <a:schemeClr val="tx1"/>
              </a:solidFill>
              <a:latin typeface="+mn-lt"/>
              <a:ea typeface="+mn-ea"/>
              <a:cs typeface="+mn-cs"/>
            </a:endParaRPr>
          </a:p>
          <a:p>
            <a:pPr marL="171450" indent="-171450">
              <a:buFontTx/>
              <a:buChar char="-"/>
            </a:pPr>
            <a:r>
              <a:rPr lang="en-US" sz="1200" b="0" i="0" u="none" strike="noStrike" kern="1200" baseline="0" dirty="0">
                <a:solidFill>
                  <a:schemeClr val="tx1"/>
                </a:solidFill>
                <a:latin typeface="+mn-lt"/>
                <a:ea typeface="+mn-ea"/>
                <a:cs typeface="+mn-cs"/>
              </a:rPr>
              <a:t>You could e.g. not use water use and thus see how high the contribution of glaciers to natural flow is (often it is criticized that glacier contribution is assessed compared to observed discharge, which includes water demand and thus overestimates glacier contribution, </a:t>
            </a:r>
            <a:r>
              <a:rPr lang="en-US" sz="1200" b="0" i="0" u="none" strike="noStrike" kern="1200" baseline="0" dirty="0" err="1">
                <a:solidFill>
                  <a:schemeClr val="tx1"/>
                </a:solidFill>
                <a:latin typeface="+mn-lt"/>
                <a:ea typeface="+mn-ea"/>
                <a:cs typeface="+mn-cs"/>
              </a:rPr>
              <a:t>Gascoin</a:t>
            </a:r>
            <a:r>
              <a:rPr lang="en-US" sz="1200" b="0" i="0" u="none" strike="noStrike" kern="1200" baseline="0" dirty="0">
                <a:solidFill>
                  <a:schemeClr val="tx1"/>
                </a:solidFill>
                <a:latin typeface="+mn-lt"/>
                <a:ea typeface="+mn-ea"/>
                <a:cs typeface="+mn-cs"/>
              </a:rPr>
              <a:t> et al 2024)</a:t>
            </a:r>
          </a:p>
          <a:p>
            <a:pPr marL="628650" lvl="1" indent="-171450">
              <a:buFontTx/>
              <a:buChar char="-"/>
            </a:pPr>
            <a:r>
              <a:rPr lang="en-US" sz="1200" b="0" i="0" u="none" strike="noStrike" kern="1200" baseline="0" dirty="0">
                <a:solidFill>
                  <a:schemeClr val="tx1"/>
                </a:solidFill>
                <a:latin typeface="+mn-lt"/>
                <a:ea typeface="+mn-ea"/>
                <a:cs typeface="+mn-cs"/>
              </a:rPr>
              <a:t>E.g. 5/ 100 = 5% glacier, but maybe 10 m3/s where abstracted, so it would be 5/110 = 4.5%, but I take the discharge with withdrawal, so I have a larger estimation of glacier contribution, because water is withdrawn anyway</a:t>
            </a:r>
          </a:p>
          <a:p>
            <a:pPr marL="628650" lvl="1" indent="-171450">
              <a:buFontTx/>
              <a:buChar char="-"/>
            </a:pPr>
            <a:endParaRPr lang="en-US" sz="1200" b="0" i="0" u="none" strike="noStrike" kern="1200" baseline="0" dirty="0">
              <a:solidFill>
                <a:schemeClr val="tx1"/>
              </a:solidFill>
              <a:latin typeface="+mn-lt"/>
              <a:ea typeface="+mn-ea"/>
              <a:cs typeface="+mn-cs"/>
            </a:endParaRPr>
          </a:p>
          <a:p>
            <a:pPr marL="628650" lvl="1" indent="-171450">
              <a:buFontTx/>
              <a:buChar char="-"/>
            </a:pPr>
            <a:endParaRPr lang="en-US" sz="1200" b="0" i="0" u="none" strike="noStrike" kern="1200" baseline="0" dirty="0">
              <a:solidFill>
                <a:schemeClr val="tx1"/>
              </a:solidFill>
              <a:latin typeface="+mn-lt"/>
              <a:ea typeface="+mn-ea"/>
              <a:cs typeface="+mn-cs"/>
            </a:endParaRPr>
          </a:p>
          <a:p>
            <a:pPr marL="0" indent="0">
              <a:buFontTx/>
              <a:buNone/>
            </a:pPr>
            <a:r>
              <a:rPr lang="en-US" b="0" i="0" u="none" strike="noStrike" kern="1200" baseline="0" dirty="0">
                <a:solidFill>
                  <a:schemeClr val="tx1"/>
                </a:solidFill>
                <a:latin typeface="+mn-lt"/>
                <a:ea typeface="+mn-ea"/>
                <a:cs typeface="+mn-cs"/>
              </a:rPr>
              <a:t>Conclusions</a:t>
            </a:r>
          </a:p>
          <a:p>
            <a:r>
              <a:rPr lang="en-US"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larger future discharge changes when glaciers</a:t>
            </a:r>
          </a:p>
          <a:p>
            <a:r>
              <a:rPr lang="en-US" sz="1200" b="0" i="0" u="none" strike="noStrike" kern="1200" baseline="0" dirty="0">
                <a:solidFill>
                  <a:schemeClr val="tx1"/>
                </a:solidFill>
                <a:latin typeface="+mn-lt"/>
                <a:ea typeface="+mn-ea"/>
                <a:cs typeface="+mn-cs"/>
              </a:rPr>
              <a:t>are explicitly considered.</a:t>
            </a:r>
          </a:p>
          <a:p>
            <a:r>
              <a:rPr lang="en-US" sz="1200" b="0" i="0" u="none" strike="noStrike" kern="1200" baseline="0" dirty="0">
                <a:solidFill>
                  <a:schemeClr val="tx1"/>
                </a:solidFill>
                <a:latin typeface="+mn-lt"/>
                <a:ea typeface="+mn-ea"/>
                <a:cs typeface="+mn-cs"/>
              </a:rPr>
              <a:t>- Including glaciers globally without explicit calibration increases discharge in summer months, also at the outlet of large river basins.</a:t>
            </a:r>
          </a:p>
          <a:p>
            <a:pPr marL="171450" indent="-171450">
              <a:buFontTx/>
              <a:buChar char="-"/>
            </a:pPr>
            <a:r>
              <a:rPr lang="en-US" sz="1200" b="0" i="0" u="none" strike="noStrike" kern="1200" baseline="0" dirty="0">
                <a:solidFill>
                  <a:schemeClr val="tx1"/>
                </a:solidFill>
                <a:latin typeface="+mn-lt"/>
                <a:ea typeface="+mn-ea"/>
                <a:cs typeface="+mn-cs"/>
              </a:rPr>
              <a:t>Performance improved in highly glacierized river basins and did not deteriorate in weakly glacierized basins.</a:t>
            </a:r>
          </a:p>
          <a:p>
            <a:pPr marL="171450" indent="-171450">
              <a:buFontTx/>
              <a:buChar char="-"/>
            </a:pPr>
            <a:r>
              <a:rPr lang="en-US" dirty="0"/>
              <a:t>positive future changes in discharge are attenuated and negative future changes are exacerbated when glacier representation is improved.</a:t>
            </a:r>
          </a:p>
          <a:p>
            <a:pPr marL="171450" indent="-171450">
              <a:buFontTx/>
              <a:buChar char="-"/>
            </a:pPr>
            <a:r>
              <a:rPr lang="en-US" sz="1200" b="0" i="0" u="none" strike="noStrike" kern="1200" baseline="0" dirty="0">
                <a:solidFill>
                  <a:schemeClr val="tx1"/>
                </a:solidFill>
                <a:latin typeface="+mn-lt"/>
                <a:ea typeface="+mn-ea"/>
                <a:cs typeface="+mn-cs"/>
              </a:rPr>
              <a:t>Otherwise, climate change impacts on river discharge in glacierized river basins, even near the basin outlet, are likely to be underestimated. Such studies are relevant because seasonal and interannual variability potentially impact societies, the economy and the environment stronger than changes in the long-term annual averages.</a:t>
            </a:r>
            <a:endParaRPr lang="en-US" dirty="0"/>
          </a:p>
        </p:txBody>
      </p:sp>
      <p:sp>
        <p:nvSpPr>
          <p:cNvPr id="4" name="Slide Number Placeholder 3"/>
          <p:cNvSpPr>
            <a:spLocks noGrp="1"/>
          </p:cNvSpPr>
          <p:nvPr>
            <p:ph type="sldNum" sz="quarter" idx="5"/>
          </p:nvPr>
        </p:nvSpPr>
        <p:spPr/>
        <p:txBody>
          <a:bodyPr/>
          <a:lstStyle/>
          <a:p>
            <a:fld id="{612C1DE2-79A1-4D4A-AAC9-5B34FFA06F72}" type="slidenum">
              <a:rPr lang="en-US" smtClean="0"/>
              <a:t>21</a:t>
            </a:fld>
            <a:endParaRPr lang="en-US"/>
          </a:p>
        </p:txBody>
      </p:sp>
    </p:spTree>
    <p:extLst>
      <p:ext uri="{BB962C8B-B14F-4D97-AF65-F5344CB8AC3E}">
        <p14:creationId xmlns:p14="http://schemas.microsoft.com/office/powerpoint/2010/main" val="570560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a:t>Rounce</a:t>
            </a:r>
            <a:r>
              <a:rPr lang="en-US" dirty="0"/>
              <a:t> et al 2023: “Glaciers are also a </a:t>
            </a:r>
            <a:r>
              <a:rPr lang="en-US" dirty="0" err="1"/>
              <a:t>crit</a:t>
            </a:r>
            <a:r>
              <a:rPr lang="en-US" dirty="0"/>
              <a:t>- </a:t>
            </a:r>
            <a:r>
              <a:rPr lang="en-US" dirty="0" err="1"/>
              <a:t>ical</a:t>
            </a:r>
            <a:r>
              <a:rPr lang="en-US" dirty="0"/>
              <a:t> water resource for ~1.9 billion people (3)”</a:t>
            </a:r>
          </a:p>
          <a:p>
            <a:pPr marL="171450" indent="-171450">
              <a:buFontTx/>
              <a:buChar char="-"/>
            </a:pPr>
            <a:endParaRPr lang="en-US" dirty="0"/>
          </a:p>
          <a:p>
            <a:pPr marL="171450" indent="-171450">
              <a:buFontTx/>
              <a:buChar char="-"/>
            </a:pPr>
            <a:r>
              <a:rPr lang="en-US" dirty="0"/>
              <a:t>Strong runoff seasonality</a:t>
            </a:r>
          </a:p>
          <a:p>
            <a:pPr marL="628650" lvl="1" indent="-171450">
              <a:buFontTx/>
              <a:buChar char="-"/>
            </a:pPr>
            <a:r>
              <a:rPr lang="en-US" dirty="0"/>
              <a:t>Accumulate mass in winter months, loose mass in summer months (at least in our latitudes)</a:t>
            </a:r>
          </a:p>
          <a:p>
            <a:pPr marL="628650" lvl="1" indent="-171450">
              <a:buFontTx/>
              <a:buChar char="-"/>
            </a:pPr>
            <a:r>
              <a:rPr lang="en-US" dirty="0"/>
              <a:t>Glacier contribution in some months much higher than looking at annual averages</a:t>
            </a:r>
          </a:p>
          <a:p>
            <a:pPr marL="171450" indent="-171450">
              <a:buFontTx/>
              <a:buChar char="-"/>
            </a:pPr>
            <a:endParaRPr lang="en-US" dirty="0"/>
          </a:p>
          <a:p>
            <a:pPr marL="171450" indent="-171450">
              <a:buFontTx/>
              <a:buChar char="-"/>
            </a:pPr>
            <a:r>
              <a:rPr lang="en-US" dirty="0"/>
              <a:t>Strong volume decrease</a:t>
            </a:r>
          </a:p>
          <a:p>
            <a:pPr marL="171450" indent="-171450">
              <a:buFontTx/>
              <a:buChar char="-"/>
            </a:pPr>
            <a:r>
              <a:rPr lang="en-US" dirty="0"/>
              <a:t>Figure from Glacier model </a:t>
            </a:r>
            <a:r>
              <a:rPr lang="en-US" dirty="0" err="1"/>
              <a:t>intercomparison</a:t>
            </a:r>
            <a:r>
              <a:rPr lang="en-US" dirty="0"/>
              <a:t> project</a:t>
            </a:r>
          </a:p>
          <a:p>
            <a:pPr marL="628650" lvl="1" indent="-171450">
              <a:buFontTx/>
              <a:buChar char="-"/>
            </a:pPr>
            <a:r>
              <a:rPr lang="en-US" dirty="0"/>
              <a:t>Decrease in mass until the end of the century compared to 2015 by different regions</a:t>
            </a:r>
            <a:br>
              <a:rPr lang="en-US" dirty="0"/>
            </a:br>
            <a:r>
              <a:rPr lang="en-US" dirty="0"/>
              <a:t>- some regions are less relevant for hydrological modelling, regions with strong decline interesting for hydro modelling</a:t>
            </a:r>
          </a:p>
          <a:p>
            <a:pPr marL="1085850" lvl="2" indent="-171450">
              <a:buFontTx/>
              <a:buChar char="-"/>
            </a:pPr>
            <a:r>
              <a:rPr lang="en-US" dirty="0"/>
              <a:t>E.g. Europe also under low emission scenario 70% of mass is lost</a:t>
            </a:r>
          </a:p>
          <a:p>
            <a:pPr marL="171450" lvl="0" indent="-171450">
              <a:buFontTx/>
              <a:buChar char="-"/>
            </a:pPr>
            <a:r>
              <a:rPr lang="en-US" dirty="0"/>
              <a:t>Glaciers are a depleting water storage</a:t>
            </a:r>
          </a:p>
          <a:p>
            <a:pPr marL="628650" lvl="1" indent="-171450">
              <a:buFontTx/>
              <a:buChar char="-"/>
            </a:pPr>
            <a:endParaRPr lang="en-US" dirty="0"/>
          </a:p>
          <a:p>
            <a:pPr marL="171450" lvl="0" indent="-171450">
              <a:buFontTx/>
              <a:buChar char="-"/>
            </a:pPr>
            <a:r>
              <a:rPr lang="en-US" dirty="0"/>
              <a:t>This also leads to change in the water flux or the glacier runoff</a:t>
            </a:r>
          </a:p>
          <a:p>
            <a:pPr marL="171450" lvl="0" indent="-171450">
              <a:buFontTx/>
              <a:buChar char="-"/>
            </a:pPr>
            <a:r>
              <a:rPr lang="en-US" dirty="0"/>
              <a:t>…</a:t>
            </a:r>
          </a:p>
          <a:p>
            <a:pPr marL="171450" lvl="0" indent="-171450">
              <a:buFontTx/>
              <a:buChar char="-"/>
            </a:pPr>
            <a:endParaRPr lang="en-US" dirty="0"/>
          </a:p>
        </p:txBody>
      </p:sp>
      <p:sp>
        <p:nvSpPr>
          <p:cNvPr id="4" name="Slide Number Placeholder 3"/>
          <p:cNvSpPr>
            <a:spLocks noGrp="1"/>
          </p:cNvSpPr>
          <p:nvPr>
            <p:ph type="sldNum" sz="quarter" idx="5"/>
          </p:nvPr>
        </p:nvSpPr>
        <p:spPr/>
        <p:txBody>
          <a:bodyPr/>
          <a:lstStyle/>
          <a:p>
            <a:fld id="{612C1DE2-79A1-4D4A-AAC9-5B34FFA06F72}" type="slidenum">
              <a:rPr lang="en-US" smtClean="0"/>
              <a:t>2</a:t>
            </a:fld>
            <a:endParaRPr lang="en-US"/>
          </a:p>
        </p:txBody>
      </p:sp>
    </p:spTree>
    <p:extLst>
      <p:ext uri="{BB962C8B-B14F-4D97-AF65-F5344CB8AC3E}">
        <p14:creationId xmlns:p14="http://schemas.microsoft.com/office/powerpoint/2010/main" val="1721708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This is likely due to using global parameter sets which were not adjusted for each basin individually and inaccurate precipitation input.</a:t>
            </a:r>
          </a:p>
          <a:p>
            <a:r>
              <a:rPr lang="en-US" sz="1200" b="0" i="0" u="none" strike="noStrike" kern="1200" baseline="0" dirty="0">
                <a:solidFill>
                  <a:schemeClr val="tx1"/>
                </a:solidFill>
                <a:latin typeface="+mn-lt"/>
                <a:ea typeface="+mn-ea"/>
                <a:cs typeface="+mn-cs"/>
              </a:rPr>
              <a:t>For example, the glacier inclusion improved the simulations of the Fraser river basin, but simulations were still unsatisfactory</a:t>
            </a:r>
          </a:p>
          <a:p>
            <a:r>
              <a:rPr lang="en-US" sz="1200" b="0" i="0" u="none" strike="noStrike" kern="1200" baseline="0" dirty="0">
                <a:solidFill>
                  <a:schemeClr val="tx1"/>
                </a:solidFill>
                <a:latin typeface="+mn-lt"/>
                <a:ea typeface="+mn-ea"/>
                <a:cs typeface="+mn-cs"/>
              </a:rPr>
              <a:t>because discharge was highly underestimated (Fig. 7c). Thus, further effort in calibration is likely to enhance the advantages</a:t>
            </a:r>
          </a:p>
          <a:p>
            <a:r>
              <a:rPr lang="en-US" sz="1200" b="0" i="0" u="none" strike="noStrike" kern="1200" baseline="0" dirty="0">
                <a:solidFill>
                  <a:schemeClr val="tx1"/>
                </a:solidFill>
                <a:latin typeface="+mn-lt"/>
                <a:ea typeface="+mn-ea"/>
                <a:cs typeface="+mn-cs"/>
              </a:rPr>
              <a:t>of </a:t>
            </a:r>
            <a:r>
              <a:rPr lang="en-US" sz="1200" b="0" i="0" u="none" strike="noStrike" kern="1200" baseline="0" dirty="0" err="1">
                <a:solidFill>
                  <a:schemeClr val="tx1"/>
                </a:solidFill>
                <a:latin typeface="+mn-lt"/>
                <a:ea typeface="+mn-ea"/>
                <a:cs typeface="+mn-cs"/>
              </a:rPr>
              <a:t>CWatMglacier</a:t>
            </a:r>
            <a:r>
              <a:rPr lang="en-US" sz="1200" b="0" i="0" u="none" strike="noStrike" kern="1200" baseline="0" dirty="0">
                <a:solidFill>
                  <a:schemeClr val="tx1"/>
                </a:solidFill>
                <a:latin typeface="+mn-lt"/>
                <a:ea typeface="+mn-ea"/>
                <a:cs typeface="+mn-cs"/>
              </a:rPr>
              <a:t> for global simulations. However, improving the global performance of large-scale hydrological models is a</a:t>
            </a:r>
          </a:p>
          <a:p>
            <a:r>
              <a:rPr lang="en-US" sz="1200" b="0" i="0" u="none" strike="noStrike" kern="1200" baseline="0" dirty="0">
                <a:solidFill>
                  <a:schemeClr val="tx1"/>
                </a:solidFill>
                <a:latin typeface="+mn-lt"/>
                <a:ea typeface="+mn-ea"/>
                <a:cs typeface="+mn-cs"/>
              </a:rPr>
              <a:t>research field in itself and beyond the scope of this study.</a:t>
            </a:r>
            <a:endParaRPr lang="en-US" dirty="0"/>
          </a:p>
        </p:txBody>
      </p:sp>
      <p:sp>
        <p:nvSpPr>
          <p:cNvPr id="4" name="Slide Number Placeholder 3"/>
          <p:cNvSpPr>
            <a:spLocks noGrp="1"/>
          </p:cNvSpPr>
          <p:nvPr>
            <p:ph type="sldNum" sz="quarter" idx="5"/>
          </p:nvPr>
        </p:nvSpPr>
        <p:spPr/>
        <p:txBody>
          <a:bodyPr/>
          <a:lstStyle/>
          <a:p>
            <a:fld id="{612C1DE2-79A1-4D4A-AAC9-5B34FFA06F72}" type="slidenum">
              <a:rPr lang="en-US" smtClean="0"/>
              <a:t>28</a:t>
            </a:fld>
            <a:endParaRPr lang="en-US"/>
          </a:p>
        </p:txBody>
      </p:sp>
    </p:spTree>
    <p:extLst>
      <p:ext uri="{BB962C8B-B14F-4D97-AF65-F5344CB8AC3E}">
        <p14:creationId xmlns:p14="http://schemas.microsoft.com/office/powerpoint/2010/main" val="2625818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Comparison of relative future discharge change for the month with largest absolute glacier-sourced melt contribution in the past, at</a:t>
            </a:r>
          </a:p>
          <a:p>
            <a:r>
              <a:rPr lang="en-US" sz="1200" b="0" i="0" u="none" strike="noStrike" kern="1200" baseline="0" dirty="0">
                <a:solidFill>
                  <a:schemeClr val="tx1"/>
                </a:solidFill>
                <a:latin typeface="+mn-lt"/>
                <a:ea typeface="+mn-ea"/>
                <a:cs typeface="+mn-cs"/>
              </a:rPr>
              <a:t>end of the 21st century, considering both </a:t>
            </a:r>
            <a:r>
              <a:rPr lang="en-US" sz="1200" b="0" i="0" u="none" strike="noStrike" kern="1200" baseline="0" dirty="0" err="1">
                <a:solidFill>
                  <a:schemeClr val="tx1"/>
                </a:solidFill>
                <a:latin typeface="+mn-lt"/>
                <a:ea typeface="+mn-ea"/>
                <a:cs typeface="+mn-cs"/>
              </a:rPr>
              <a:t>CWatMbase</a:t>
            </a:r>
            <a:r>
              <a:rPr lang="en-US" sz="1200" b="0" i="0" u="none" strike="noStrike" kern="1200" baseline="0" dirty="0">
                <a:solidFill>
                  <a:schemeClr val="tx1"/>
                </a:solidFill>
                <a:latin typeface="+mn-lt"/>
                <a:ea typeface="+mn-ea"/>
                <a:cs typeface="+mn-cs"/>
              </a:rPr>
              <a:t> and </a:t>
            </a:r>
            <a:r>
              <a:rPr lang="en-US" sz="1200" b="0" i="0" u="none" strike="noStrike" kern="1200" baseline="0" dirty="0" err="1">
                <a:solidFill>
                  <a:schemeClr val="tx1"/>
                </a:solidFill>
                <a:latin typeface="+mn-lt"/>
                <a:ea typeface="+mn-ea"/>
                <a:cs typeface="+mn-cs"/>
              </a:rPr>
              <a:t>CWatMglacier</a:t>
            </a:r>
            <a:r>
              <a:rPr lang="en-US" sz="1200" b="0" i="0" u="none" strike="noStrike" kern="1200" baseline="0" dirty="0">
                <a:solidFill>
                  <a:schemeClr val="tx1"/>
                </a:solidFill>
                <a:latin typeface="+mn-lt"/>
                <a:ea typeface="+mn-ea"/>
                <a:cs typeface="+mn-cs"/>
              </a:rPr>
              <a:t>, across 56 glacierized river basins for SSP1-2.6. (a) Colored dots show</a:t>
            </a:r>
          </a:p>
          <a:p>
            <a:r>
              <a:rPr lang="en-US" sz="1200" b="0" i="0" u="none" strike="noStrike" kern="1200" baseline="0" dirty="0">
                <a:solidFill>
                  <a:schemeClr val="tx1"/>
                </a:solidFill>
                <a:latin typeface="+mn-lt"/>
                <a:ea typeface="+mn-ea"/>
                <a:cs typeface="+mn-cs"/>
              </a:rPr>
              <a:t>the median of all GCMs and grey dots show individual GCMs. (b) Boxplots show the relative future change of all basins for </a:t>
            </a:r>
            <a:r>
              <a:rPr lang="en-US" sz="1200" b="0" i="0" u="none" strike="noStrike" kern="1200" baseline="0" dirty="0" err="1">
                <a:solidFill>
                  <a:schemeClr val="tx1"/>
                </a:solidFill>
                <a:latin typeface="+mn-lt"/>
                <a:ea typeface="+mn-ea"/>
                <a:cs typeface="+mn-cs"/>
              </a:rPr>
              <a:t>CWatMbase</a:t>
            </a:r>
            <a:r>
              <a:rPr lang="en-US" sz="1200" b="0" i="0" u="none" strike="noStrike" kern="1200" baseline="0" dirty="0">
                <a:solidFill>
                  <a:schemeClr val="tx1"/>
                </a:solidFill>
                <a:latin typeface="+mn-lt"/>
                <a:ea typeface="+mn-ea"/>
                <a:cs typeface="+mn-cs"/>
              </a:rPr>
              <a:t> and</a:t>
            </a:r>
          </a:p>
          <a:p>
            <a:r>
              <a:rPr lang="en-US" sz="1200" b="0" i="0" u="none" strike="noStrike" kern="1200" baseline="0" dirty="0" err="1">
                <a:solidFill>
                  <a:schemeClr val="tx1"/>
                </a:solidFill>
                <a:latin typeface="+mn-lt"/>
                <a:ea typeface="+mn-ea"/>
                <a:cs typeface="+mn-cs"/>
              </a:rPr>
              <a:t>CWatMglacier</a:t>
            </a:r>
            <a:r>
              <a:rPr lang="en-US" sz="1200" b="0" i="0" u="none" strike="noStrike" kern="1200" baseline="0" dirty="0">
                <a:solidFill>
                  <a:schemeClr val="tx1"/>
                </a:solidFill>
                <a:latin typeface="+mn-lt"/>
                <a:ea typeface="+mn-ea"/>
                <a:cs typeface="+mn-cs"/>
              </a:rPr>
              <a:t> and the difference between the two.</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At the outlets of the 56 glacierized river basins, negative changes are exacerbated</a:t>
            </a:r>
          </a:p>
          <a:p>
            <a:r>
              <a:rPr lang="en-US" sz="1200" b="0" i="0" u="none" strike="noStrike" kern="1200" baseline="0" dirty="0">
                <a:solidFill>
                  <a:schemeClr val="tx1"/>
                </a:solidFill>
                <a:latin typeface="+mn-lt"/>
                <a:ea typeface="+mn-ea"/>
                <a:cs typeface="+mn-cs"/>
              </a:rPr>
              <a:t>380 when glaciers are included explicitly in large-scale hydrological modelling, whereas positive changes are attenuated</a:t>
            </a:r>
          </a:p>
          <a:p>
            <a:r>
              <a:rPr lang="en-US" sz="1200" b="0" i="0" u="none" strike="noStrike" kern="1200" baseline="0" dirty="0">
                <a:solidFill>
                  <a:schemeClr val="tx1"/>
                </a:solidFill>
                <a:latin typeface="+mn-lt"/>
                <a:ea typeface="+mn-ea"/>
                <a:cs typeface="+mn-cs"/>
              </a:rPr>
              <a:t>(Fig. 9). The reason is that simulated glacier-sourced melt is smaller at the end of the century than in the past and this negative</a:t>
            </a:r>
          </a:p>
          <a:p>
            <a:r>
              <a:rPr lang="en-US" sz="1200" b="0" i="0" u="none" strike="noStrike" kern="1200" baseline="0" dirty="0">
                <a:solidFill>
                  <a:schemeClr val="tx1"/>
                </a:solidFill>
                <a:latin typeface="+mn-lt"/>
                <a:ea typeface="+mn-ea"/>
                <a:cs typeface="+mn-cs"/>
              </a:rPr>
              <a:t>change is included in </a:t>
            </a:r>
            <a:r>
              <a:rPr lang="en-US" sz="1200" b="0" i="0" u="none" strike="noStrike" kern="1200" baseline="0" dirty="0" err="1">
                <a:solidFill>
                  <a:schemeClr val="tx1"/>
                </a:solidFill>
                <a:latin typeface="+mn-lt"/>
                <a:ea typeface="+mn-ea"/>
                <a:cs typeface="+mn-cs"/>
              </a:rPr>
              <a:t>CWatMglacier</a:t>
            </a:r>
            <a:r>
              <a:rPr lang="en-US" sz="1200" b="0" i="0" u="none" strike="noStrike" kern="1200" baseline="0" dirty="0">
                <a:solidFill>
                  <a:schemeClr val="tx1"/>
                </a:solidFill>
                <a:latin typeface="+mn-lt"/>
                <a:ea typeface="+mn-ea"/>
                <a:cs typeface="+mn-cs"/>
              </a:rPr>
              <a:t>. This pattern holds for the majority of river basins, with the exception of a few basins where</a:t>
            </a:r>
          </a:p>
          <a:p>
            <a:r>
              <a:rPr lang="en-US" sz="1200" b="0" i="0" u="none" strike="noStrike" kern="1200" baseline="0" dirty="0">
                <a:solidFill>
                  <a:schemeClr val="tx1"/>
                </a:solidFill>
                <a:latin typeface="+mn-lt"/>
                <a:ea typeface="+mn-ea"/>
                <a:cs typeface="+mn-cs"/>
              </a:rPr>
              <a:t>simulated glacier-sourced runoff is greater or similar at the end of the century compared to the past because glacier peak water</a:t>
            </a:r>
          </a:p>
          <a:p>
            <a:r>
              <a:rPr lang="en-US" sz="1200" b="0" i="0" u="none" strike="noStrike" kern="1200" baseline="0" dirty="0">
                <a:solidFill>
                  <a:schemeClr val="tx1"/>
                </a:solidFill>
                <a:latin typeface="+mn-lt"/>
                <a:ea typeface="+mn-ea"/>
                <a:cs typeface="+mn-cs"/>
              </a:rPr>
              <a:t>is reached later, most notably Santa Cruz, </a:t>
            </a:r>
            <a:r>
              <a:rPr lang="en-US" sz="1200" b="0" i="0" u="none" strike="noStrike" kern="1200" baseline="0" dirty="0" err="1">
                <a:solidFill>
                  <a:schemeClr val="tx1"/>
                </a:solidFill>
                <a:latin typeface="+mn-lt"/>
                <a:ea typeface="+mn-ea"/>
                <a:cs typeface="+mn-cs"/>
              </a:rPr>
              <a:t>Tarim</a:t>
            </a:r>
            <a:r>
              <a:rPr lang="en-US" sz="1200" b="0" i="0" u="none" strike="noStrike" kern="1200" baseline="0" dirty="0">
                <a:solidFill>
                  <a:schemeClr val="tx1"/>
                </a:solidFill>
                <a:latin typeface="+mn-lt"/>
                <a:ea typeface="+mn-ea"/>
                <a:cs typeface="+mn-cs"/>
              </a:rPr>
              <a:t>, Amu Darya and </a:t>
            </a:r>
            <a:r>
              <a:rPr lang="en-US" sz="1200" b="0" i="0" u="none" strike="noStrike" kern="1200" baseline="0" dirty="0" err="1">
                <a:solidFill>
                  <a:schemeClr val="tx1"/>
                </a:solidFill>
                <a:latin typeface="+mn-lt"/>
                <a:ea typeface="+mn-ea"/>
                <a:cs typeface="+mn-cs"/>
              </a:rPr>
              <a:t>Jokulsa</a:t>
            </a:r>
            <a:r>
              <a:rPr lang="en-US" sz="1200" b="0" i="0" u="none" strike="noStrike" kern="1200" baseline="0" dirty="0">
                <a:solidFill>
                  <a:schemeClr val="tx1"/>
                </a:solidFill>
                <a:latin typeface="+mn-lt"/>
                <a:ea typeface="+mn-ea"/>
                <a:cs typeface="+mn-cs"/>
              </a:rPr>
              <a:t> (Fig. S4.4)</a:t>
            </a:r>
            <a:endParaRPr lang="en-US" dirty="0"/>
          </a:p>
        </p:txBody>
      </p:sp>
      <p:sp>
        <p:nvSpPr>
          <p:cNvPr id="4" name="Slide Number Placeholder 3"/>
          <p:cNvSpPr>
            <a:spLocks noGrp="1"/>
          </p:cNvSpPr>
          <p:nvPr>
            <p:ph type="sldNum" sz="quarter" idx="5"/>
          </p:nvPr>
        </p:nvSpPr>
        <p:spPr/>
        <p:txBody>
          <a:bodyPr/>
          <a:lstStyle/>
          <a:p>
            <a:fld id="{612C1DE2-79A1-4D4A-AAC9-5B34FFA06F72}" type="slidenum">
              <a:rPr lang="en-US" smtClean="0"/>
              <a:t>29</a:t>
            </a:fld>
            <a:endParaRPr lang="en-US"/>
          </a:p>
        </p:txBody>
      </p:sp>
    </p:spTree>
    <p:extLst>
      <p:ext uri="{BB962C8B-B14F-4D97-AF65-F5344CB8AC3E}">
        <p14:creationId xmlns:p14="http://schemas.microsoft.com/office/powerpoint/2010/main" val="32440740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Figure 10. (a) Simulated glacier contribution to total basin discharge in the past (1990–2019) and end of the century (2070–2099) for the</a:t>
            </a:r>
          </a:p>
          <a:p>
            <a:r>
              <a:rPr lang="en-US" sz="1200" b="0" i="0" u="none" strike="noStrike" kern="1200" baseline="0" dirty="0">
                <a:solidFill>
                  <a:schemeClr val="tx1"/>
                </a:solidFill>
                <a:latin typeface="+mn-lt"/>
                <a:ea typeface="+mn-ea"/>
                <a:cs typeface="+mn-cs"/>
              </a:rPr>
              <a:t>month with the highest relative glacier-sourced melt contribution to discharge in past. (b) The difference between the two periods, i.e. the</a:t>
            </a:r>
          </a:p>
          <a:p>
            <a:r>
              <a:rPr lang="en-US" sz="1200" b="0" i="0" u="none" strike="noStrike" kern="1200" baseline="0" dirty="0">
                <a:solidFill>
                  <a:schemeClr val="tx1"/>
                </a:solidFill>
                <a:latin typeface="+mn-lt"/>
                <a:ea typeface="+mn-ea"/>
                <a:cs typeface="+mn-cs"/>
              </a:rPr>
              <a:t>simulated future change in glacier contribution. The outlined circles in (a) show the Amu Darya / </a:t>
            </a:r>
            <a:r>
              <a:rPr lang="en-US" sz="1200" b="0" i="0" u="none" strike="noStrike" kern="1200" baseline="0" dirty="0" err="1">
                <a:solidFill>
                  <a:schemeClr val="tx1"/>
                </a:solidFill>
                <a:latin typeface="+mn-lt"/>
                <a:ea typeface="+mn-ea"/>
                <a:cs typeface="+mn-cs"/>
              </a:rPr>
              <a:t>Tarim</a:t>
            </a:r>
            <a:r>
              <a:rPr lang="en-US" sz="1200" b="0" i="0" u="none" strike="noStrike" kern="1200" baseline="0" dirty="0">
                <a:solidFill>
                  <a:schemeClr val="tx1"/>
                </a:solidFill>
                <a:latin typeface="+mn-lt"/>
                <a:ea typeface="+mn-ea"/>
                <a:cs typeface="+mn-cs"/>
              </a:rPr>
              <a:t> basin (black/grey)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simulated relative glacier-sourced melt contributions to discharge decreased for future periods at the outlets of all glacierized</a:t>
            </a:r>
          </a:p>
          <a:p>
            <a:r>
              <a:rPr lang="en-US" sz="1200" b="0" i="0" u="none" strike="noStrike" kern="1200" baseline="0" dirty="0">
                <a:solidFill>
                  <a:schemeClr val="tx1"/>
                </a:solidFill>
                <a:latin typeface="+mn-lt"/>
                <a:ea typeface="+mn-ea"/>
                <a:cs typeface="+mn-cs"/>
              </a:rPr>
              <a:t>river basins, except for the Amu Darya and </a:t>
            </a:r>
            <a:r>
              <a:rPr lang="en-US" sz="1200" b="0" i="0" u="none" strike="noStrike" kern="1200" baseline="0" dirty="0" err="1">
                <a:solidFill>
                  <a:schemeClr val="tx1"/>
                </a:solidFill>
                <a:latin typeface="+mn-lt"/>
                <a:ea typeface="+mn-ea"/>
                <a:cs typeface="+mn-cs"/>
              </a:rPr>
              <a:t>Tarim</a:t>
            </a:r>
            <a:r>
              <a:rPr lang="en-US" sz="1200" b="0" i="0" u="none" strike="noStrike" kern="1200" baseline="0" dirty="0">
                <a:solidFill>
                  <a:schemeClr val="tx1"/>
                </a:solidFill>
                <a:latin typeface="+mn-lt"/>
                <a:ea typeface="+mn-ea"/>
                <a:cs typeface="+mn-cs"/>
              </a:rPr>
              <a:t> basins, both, on an annual average and during the month with the largest</a:t>
            </a:r>
          </a:p>
          <a:p>
            <a:r>
              <a:rPr lang="en-US" sz="1200" b="0" i="0" u="none" strike="noStrike" kern="1200" baseline="0" dirty="0">
                <a:solidFill>
                  <a:schemeClr val="tx1"/>
                </a:solidFill>
                <a:latin typeface="+mn-lt"/>
                <a:ea typeface="+mn-ea"/>
                <a:cs typeface="+mn-cs"/>
              </a:rPr>
              <a:t>390 glacier-sourced melt contribution (Fig. 10). In the Amu Darya and </a:t>
            </a:r>
            <a:r>
              <a:rPr lang="en-US" sz="1200" b="0" i="0" u="none" strike="noStrike" kern="1200" baseline="0" dirty="0" err="1">
                <a:solidFill>
                  <a:schemeClr val="tx1"/>
                </a:solidFill>
                <a:latin typeface="+mn-lt"/>
                <a:ea typeface="+mn-ea"/>
                <a:cs typeface="+mn-cs"/>
              </a:rPr>
              <a:t>Tarim</a:t>
            </a:r>
            <a:r>
              <a:rPr lang="en-US" sz="1200" b="0" i="0" u="none" strike="noStrike" kern="1200" baseline="0" dirty="0">
                <a:solidFill>
                  <a:schemeClr val="tx1"/>
                </a:solidFill>
                <a:latin typeface="+mn-lt"/>
                <a:ea typeface="+mn-ea"/>
                <a:cs typeface="+mn-cs"/>
              </a:rPr>
              <a:t> basins, the projected future glacier-sourced melt is</a:t>
            </a:r>
          </a:p>
          <a:p>
            <a:r>
              <a:rPr lang="en-US" sz="1200" b="0" i="0" u="none" strike="noStrike" kern="1200" baseline="0" dirty="0">
                <a:solidFill>
                  <a:schemeClr val="tx1"/>
                </a:solidFill>
                <a:latin typeface="+mn-lt"/>
                <a:ea typeface="+mn-ea"/>
                <a:cs typeface="+mn-cs"/>
              </a:rPr>
              <a:t>either larger or similar to the past. This, combined with projected decreased discharge, increases relative glacier-sourced melt</a:t>
            </a:r>
          </a:p>
          <a:p>
            <a:r>
              <a:rPr lang="en-US" sz="1200" b="0" i="0" u="none" strike="noStrike" kern="1200" baseline="0" dirty="0">
                <a:solidFill>
                  <a:schemeClr val="tx1"/>
                </a:solidFill>
                <a:latin typeface="+mn-lt"/>
                <a:ea typeface="+mn-ea"/>
                <a:cs typeface="+mn-cs"/>
              </a:rPr>
              <a:t>contributions. The decrease in glacier-sourced melt contribution to discharge is large in many basins. The highest monthly</a:t>
            </a:r>
          </a:p>
          <a:p>
            <a:r>
              <a:rPr lang="en-US" sz="1200" b="0" i="0" u="none" strike="noStrike" kern="1200" baseline="0" dirty="0">
                <a:solidFill>
                  <a:schemeClr val="tx1"/>
                </a:solidFill>
                <a:latin typeface="+mn-lt"/>
                <a:ea typeface="+mn-ea"/>
                <a:cs typeface="+mn-cs"/>
              </a:rPr>
              <a:t>glacier contribution decreased by more than 10% in 22 river basins for SSP1-2.6 and 26 river basins for SSP5-8.5. It decreased</a:t>
            </a:r>
          </a:p>
          <a:p>
            <a:r>
              <a:rPr lang="en-US" sz="1200" b="0" i="0" u="none" strike="noStrike" kern="1200" baseline="0" dirty="0">
                <a:solidFill>
                  <a:schemeClr val="tx1"/>
                </a:solidFill>
                <a:latin typeface="+mn-lt"/>
                <a:ea typeface="+mn-ea"/>
                <a:cs typeface="+mn-cs"/>
              </a:rPr>
              <a:t>by more than 20% in 12 river basins for SSP1-2.6 and 10 river basins for SSP5-8.5, respectively.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However, 395 it should be noted that deriving glacier-sourced melt contributions can be highly uncertain if observed stream</a:t>
            </a:r>
          </a:p>
          <a:p>
            <a:r>
              <a:rPr lang="en-US" sz="1200" b="0" i="0" u="none" strike="noStrike" kern="1200" baseline="0" dirty="0">
                <a:solidFill>
                  <a:schemeClr val="tx1"/>
                </a:solidFill>
                <a:latin typeface="+mn-lt"/>
                <a:ea typeface="+mn-ea"/>
                <a:cs typeface="+mn-cs"/>
              </a:rPr>
              <a:t>flow is not accurately represented in discharge simulations. An underestimation in discharge would result in an overestimation</a:t>
            </a:r>
          </a:p>
          <a:p>
            <a:r>
              <a:rPr lang="en-US" sz="1200" b="0" i="0" u="none" strike="noStrike" kern="1200" baseline="0" dirty="0">
                <a:solidFill>
                  <a:schemeClr val="tx1"/>
                </a:solidFill>
                <a:latin typeface="+mn-lt"/>
                <a:ea typeface="+mn-ea"/>
                <a:cs typeface="+mn-cs"/>
              </a:rPr>
              <a:t>of relative glacier-sourced melt contributions, whereas an overestimation of discharge would result in an underestimation of</a:t>
            </a:r>
          </a:p>
          <a:p>
            <a:r>
              <a:rPr lang="en-US" sz="1200" b="0" i="0" u="none" strike="noStrike" kern="1200" baseline="0" dirty="0">
                <a:solidFill>
                  <a:schemeClr val="tx1"/>
                </a:solidFill>
                <a:latin typeface="+mn-lt"/>
                <a:ea typeface="+mn-ea"/>
                <a:cs typeface="+mn-cs"/>
              </a:rPr>
              <a:t>relative glacier-sourced melt contributions.</a:t>
            </a:r>
            <a:endParaRPr lang="en-US" dirty="0"/>
          </a:p>
        </p:txBody>
      </p:sp>
      <p:sp>
        <p:nvSpPr>
          <p:cNvPr id="4" name="Slide Number Placeholder 3"/>
          <p:cNvSpPr>
            <a:spLocks noGrp="1"/>
          </p:cNvSpPr>
          <p:nvPr>
            <p:ph type="sldNum" sz="quarter" idx="5"/>
          </p:nvPr>
        </p:nvSpPr>
        <p:spPr/>
        <p:txBody>
          <a:bodyPr/>
          <a:lstStyle/>
          <a:p>
            <a:fld id="{612C1DE2-79A1-4D4A-AAC9-5B34FFA06F72}" type="slidenum">
              <a:rPr lang="en-US" smtClean="0"/>
              <a:t>30</a:t>
            </a:fld>
            <a:endParaRPr lang="en-US"/>
          </a:p>
        </p:txBody>
      </p:sp>
    </p:spTree>
    <p:extLst>
      <p:ext uri="{BB962C8B-B14F-4D97-AF65-F5344CB8AC3E}">
        <p14:creationId xmlns:p14="http://schemas.microsoft.com/office/powerpoint/2010/main" val="39727368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Figure S4.5: Relative mean glacier contribution to annual discharge for the period 1990–2019. Glacier melt comprises</a:t>
            </a:r>
          </a:p>
          <a:p>
            <a:r>
              <a:rPr lang="en-US" sz="1200" b="0" i="0" u="none" strike="noStrike" kern="1200" baseline="0" dirty="0">
                <a:solidFill>
                  <a:schemeClr val="tx1"/>
                </a:solidFill>
                <a:latin typeface="+mn-lt"/>
                <a:ea typeface="+mn-ea"/>
                <a:cs typeface="+mn-cs"/>
              </a:rPr>
              <a:t>all melt on glaciers. Glacier contribution is estimated by subtracting </a:t>
            </a:r>
            <a:r>
              <a:rPr lang="en-US" sz="1200" b="0" i="0" u="none" strike="noStrike" kern="1200" baseline="0" dirty="0" err="1">
                <a:solidFill>
                  <a:schemeClr val="tx1"/>
                </a:solidFill>
                <a:latin typeface="+mn-lt"/>
                <a:ea typeface="+mn-ea"/>
                <a:cs typeface="+mn-cs"/>
              </a:rPr>
              <a:t>CWatMglacier,bare</a:t>
            </a:r>
            <a:r>
              <a:rPr lang="en-US" sz="1200" b="0" i="0" u="none" strike="noStrike" kern="1200" baseline="0" dirty="0">
                <a:solidFill>
                  <a:schemeClr val="tx1"/>
                </a:solidFill>
                <a:latin typeface="+mn-lt"/>
                <a:ea typeface="+mn-ea"/>
                <a:cs typeface="+mn-cs"/>
              </a:rPr>
              <a:t> from </a:t>
            </a:r>
            <a:r>
              <a:rPr lang="en-US" sz="1200" b="0" i="0" u="none" strike="noStrike" kern="1200" baseline="0" dirty="0" err="1">
                <a:solidFill>
                  <a:schemeClr val="tx1"/>
                </a:solidFill>
                <a:latin typeface="+mn-lt"/>
                <a:ea typeface="+mn-ea"/>
                <a:cs typeface="+mn-cs"/>
              </a:rPr>
              <a:t>CWatMglacier</a:t>
            </a:r>
            <a:r>
              <a:rPr lang="en-US" sz="1200" b="0" i="0" u="none" strike="noStrike" kern="1200" baseline="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fld id="{612C1DE2-79A1-4D4A-AAC9-5B34FFA06F72}" type="slidenum">
              <a:rPr lang="en-US" smtClean="0"/>
              <a:t>32</a:t>
            </a:fld>
            <a:endParaRPr lang="en-US"/>
          </a:p>
        </p:txBody>
      </p:sp>
    </p:spTree>
    <p:extLst>
      <p:ext uri="{BB962C8B-B14F-4D97-AF65-F5344CB8AC3E}">
        <p14:creationId xmlns:p14="http://schemas.microsoft.com/office/powerpoint/2010/main" val="28253461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Glacier models use a precipitation factor to correct for measurement errors and additional errors in snow input, such as</a:t>
            </a:r>
          </a:p>
          <a:p>
            <a:r>
              <a:rPr lang="en-US" sz="1200" b="0" i="0" u="none" strike="noStrike" kern="1200" baseline="0" dirty="0">
                <a:solidFill>
                  <a:schemeClr val="tx1"/>
                </a:solidFill>
                <a:latin typeface="+mn-lt"/>
                <a:ea typeface="+mn-ea"/>
                <a:cs typeface="+mn-cs"/>
              </a:rPr>
              <a:t>those caused by avalanches, thereby allowing for better alignment with mass balance data (Hock et al., 2019; </a:t>
            </a:r>
            <a:r>
              <a:rPr lang="en-US" sz="1200" b="0" i="0" u="none" strike="noStrike" kern="1200" baseline="0" dirty="0" err="1">
                <a:solidFill>
                  <a:schemeClr val="tx1"/>
                </a:solidFill>
                <a:latin typeface="+mn-lt"/>
                <a:ea typeface="+mn-ea"/>
                <a:cs typeface="+mn-cs"/>
              </a:rPr>
              <a:t>Rounce</a:t>
            </a:r>
            <a:r>
              <a:rPr lang="en-US" sz="1200" b="0" i="0" u="none" strike="noStrike" kern="1200" baseline="0" dirty="0">
                <a:solidFill>
                  <a:schemeClr val="tx1"/>
                </a:solidFill>
                <a:latin typeface="+mn-lt"/>
                <a:ea typeface="+mn-ea"/>
                <a:cs typeface="+mn-cs"/>
              </a:rPr>
              <a:t> et al.,</a:t>
            </a:r>
          </a:p>
          <a:p>
            <a:r>
              <a:rPr lang="en-US" sz="1200" b="0" i="0" u="none" strike="noStrike" kern="1200" baseline="0" dirty="0">
                <a:solidFill>
                  <a:schemeClr val="tx1"/>
                </a:solidFill>
                <a:latin typeface="+mn-lt"/>
                <a:ea typeface="+mn-ea"/>
                <a:cs typeface="+mn-cs"/>
              </a:rPr>
              <a:t>2020). In </a:t>
            </a:r>
            <a:r>
              <a:rPr lang="en-US" sz="1200" b="0" i="0" u="none" strike="noStrike" kern="1200" baseline="0" dirty="0" err="1">
                <a:solidFill>
                  <a:schemeClr val="tx1"/>
                </a:solidFill>
                <a:latin typeface="+mn-lt"/>
                <a:ea typeface="+mn-ea"/>
                <a:cs typeface="+mn-cs"/>
              </a:rPr>
              <a:t>CWatM</a:t>
            </a:r>
            <a:r>
              <a:rPr lang="en-US" sz="1200" b="0" i="0" u="none" strike="noStrike" kern="1200" baseline="0" dirty="0">
                <a:solidFill>
                  <a:schemeClr val="tx1"/>
                </a:solidFill>
                <a:latin typeface="+mn-lt"/>
                <a:ea typeface="+mn-ea"/>
                <a:cs typeface="+mn-cs"/>
              </a:rPr>
              <a:t>, a multiplicative factor for snowfall correction is implemented as an optional calibration parameter following</a:t>
            </a:r>
          </a:p>
          <a:p>
            <a:r>
              <a:rPr lang="en-US" sz="1200" b="0" i="0" u="none" strike="noStrike" kern="1200" baseline="0" dirty="0">
                <a:solidFill>
                  <a:schemeClr val="tx1"/>
                </a:solidFill>
                <a:latin typeface="+mn-lt"/>
                <a:ea typeface="+mn-ea"/>
                <a:cs typeface="+mn-cs"/>
              </a:rPr>
              <a:t>the rationale that snowfall has a larger error range than rainfall (Beck et al., 2020). Following the same rationale, we applied</a:t>
            </a:r>
          </a:p>
          <a:p>
            <a:r>
              <a:rPr lang="en-US" sz="1200" b="0" i="0" u="none" strike="noStrike" kern="1200" baseline="0" dirty="0">
                <a:solidFill>
                  <a:schemeClr val="tx1"/>
                </a:solidFill>
                <a:latin typeface="+mn-lt"/>
                <a:ea typeface="+mn-ea"/>
                <a:cs typeface="+mn-cs"/>
              </a:rPr>
              <a:t>140 the precipitation factor in OGGM only to snow and not to rain. However, efforts to further harmonize the two models by using</a:t>
            </a:r>
          </a:p>
          <a:p>
            <a:r>
              <a:rPr lang="en-US" sz="1200" b="0" i="0" u="none" strike="noStrike" kern="1200" baseline="0" dirty="0">
                <a:solidFill>
                  <a:schemeClr val="tx1"/>
                </a:solidFill>
                <a:latin typeface="+mn-lt"/>
                <a:ea typeface="+mn-ea"/>
                <a:cs typeface="+mn-cs"/>
              </a:rPr>
              <a:t>the same precipitation correction factor resulted in unrealistic calibration and a deterioration in model performance. Therefore,</a:t>
            </a:r>
          </a:p>
          <a:p>
            <a:r>
              <a:rPr lang="en-US" sz="1200" b="0" i="0" u="none" strike="noStrike" kern="1200" baseline="0" dirty="0">
                <a:solidFill>
                  <a:schemeClr val="tx1"/>
                </a:solidFill>
                <a:latin typeface="+mn-lt"/>
                <a:ea typeface="+mn-ea"/>
                <a:cs typeface="+mn-cs"/>
              </a:rPr>
              <a:t>we decided to retain the snow correction procedures of each model, although this leads to disparities between the two models.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Different parameter combinations of precipitation factor (pf ), temperature bias and degree-day factor can represent the</a:t>
            </a:r>
          </a:p>
          <a:p>
            <a:r>
              <a:rPr lang="en-US" sz="1200" b="0" i="0" u="none" strike="noStrike" kern="1200" baseline="0" dirty="0">
                <a:solidFill>
                  <a:schemeClr val="tx1"/>
                </a:solidFill>
                <a:latin typeface="+mn-lt"/>
                <a:ea typeface="+mn-ea"/>
                <a:cs typeface="+mn-cs"/>
              </a:rPr>
              <a:t>mass balance of a glacier equally well (</a:t>
            </a:r>
            <a:r>
              <a:rPr lang="en-US" sz="1200" b="0" i="0" u="none" strike="noStrike" kern="1200" baseline="0" dirty="0" err="1">
                <a:solidFill>
                  <a:schemeClr val="tx1"/>
                </a:solidFill>
                <a:latin typeface="+mn-lt"/>
                <a:ea typeface="+mn-ea"/>
                <a:cs typeface="+mn-cs"/>
              </a:rPr>
              <a:t>Rounce</a:t>
            </a:r>
            <a:r>
              <a:rPr lang="en-US" sz="1200" b="0" i="0" u="none" strike="noStrike" kern="1200" baseline="0" dirty="0">
                <a:solidFill>
                  <a:schemeClr val="tx1"/>
                </a:solidFill>
                <a:latin typeface="+mn-lt"/>
                <a:ea typeface="+mn-ea"/>
                <a:cs typeface="+mn-cs"/>
              </a:rPr>
              <a:t> et al., 2020). However, the precipitation factor has a strong impact on the</a:t>
            </a:r>
          </a:p>
          <a:p>
            <a:r>
              <a:rPr lang="en-US" sz="1200" b="0" i="0" u="none" strike="noStrike" kern="1200" baseline="0" dirty="0">
                <a:solidFill>
                  <a:schemeClr val="tx1"/>
                </a:solidFill>
                <a:latin typeface="+mn-lt"/>
                <a:ea typeface="+mn-ea"/>
                <a:cs typeface="+mn-cs"/>
              </a:rPr>
              <a:t>simulated glacier-sourced runoff (Schuster et al., 2023). Here, it was chosen to best match the interannual variability of in-situ</a:t>
            </a:r>
          </a:p>
          <a:p>
            <a:r>
              <a:rPr lang="en-US" sz="1200" b="0" i="0" u="none" strike="noStrike" kern="1200" baseline="0" dirty="0">
                <a:solidFill>
                  <a:schemeClr val="tx1"/>
                </a:solidFill>
                <a:latin typeface="+mn-lt"/>
                <a:ea typeface="+mn-ea"/>
                <a:cs typeface="+mn-cs"/>
              </a:rPr>
              <a:t>glacier mass balance data at the global scale (pf = 3) and in the selected river basins (pf = 3, for the Rhine pf = 2). Thus,</a:t>
            </a:r>
          </a:p>
          <a:p>
            <a:r>
              <a:rPr lang="en-US" sz="1200" b="0" i="0" u="none" strike="noStrike" kern="1200" baseline="0" dirty="0">
                <a:solidFill>
                  <a:schemeClr val="tx1"/>
                </a:solidFill>
                <a:latin typeface="+mn-lt"/>
                <a:ea typeface="+mn-ea"/>
                <a:cs typeface="+mn-cs"/>
              </a:rPr>
              <a:t>precipitation correction is generally higher for the glacier model than for the hydrological model. One possible explanation is</a:t>
            </a:r>
          </a:p>
          <a:p>
            <a:r>
              <a:rPr lang="en-US" sz="1200" b="0" i="0" u="none" strike="noStrike" kern="1200" baseline="0" dirty="0">
                <a:solidFill>
                  <a:schemeClr val="tx1"/>
                </a:solidFill>
                <a:latin typeface="+mn-lt"/>
                <a:ea typeface="+mn-ea"/>
                <a:cs typeface="+mn-cs"/>
              </a:rPr>
              <a:t>455 the higher elevation of glaciers where precipitation data are often less accurate. Another explanation is that the precipitation</a:t>
            </a:r>
          </a:p>
          <a:p>
            <a:r>
              <a:rPr lang="en-US" sz="1200" b="0" i="0" u="none" strike="noStrike" kern="1200" baseline="0" dirty="0">
                <a:solidFill>
                  <a:schemeClr val="tx1"/>
                </a:solidFill>
                <a:latin typeface="+mn-lt"/>
                <a:ea typeface="+mn-ea"/>
                <a:cs typeface="+mn-cs"/>
              </a:rPr>
              <a:t>correction in OGGM accounts for processes that increase the snow input on glaciers such as avalanches or wind-blown snow</a:t>
            </a:r>
          </a:p>
          <a:p>
            <a:r>
              <a:rPr lang="en-US" sz="1200" b="0" i="0" u="none" strike="noStrike" kern="1200" baseline="0" dirty="0">
                <a:solidFill>
                  <a:schemeClr val="tx1"/>
                </a:solidFill>
                <a:latin typeface="+mn-lt"/>
                <a:ea typeface="+mn-ea"/>
                <a:cs typeface="+mn-cs"/>
              </a:rPr>
              <a:t>but are not explicitly simulated (</a:t>
            </a:r>
            <a:r>
              <a:rPr lang="en-US" sz="1200" b="0" i="0" u="none" strike="noStrike" kern="1200" baseline="0" dirty="0" err="1">
                <a:solidFill>
                  <a:schemeClr val="tx1"/>
                </a:solidFill>
                <a:latin typeface="+mn-lt"/>
                <a:ea typeface="+mn-ea"/>
                <a:cs typeface="+mn-cs"/>
              </a:rPr>
              <a:t>Rounce</a:t>
            </a:r>
            <a:r>
              <a:rPr lang="en-US" sz="1200" b="0" i="0" u="none" strike="noStrike" kern="1200" baseline="0" dirty="0">
                <a:solidFill>
                  <a:schemeClr val="tx1"/>
                </a:solidFill>
                <a:latin typeface="+mn-lt"/>
                <a:ea typeface="+mn-ea"/>
                <a:cs typeface="+mn-cs"/>
              </a:rPr>
              <a:t> et al., 2020).</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Across the 56 glacierized river basins, the mean difference was +5% for total precipitation and</a:t>
            </a:r>
          </a:p>
          <a:p>
            <a:r>
              <a:rPr lang="en-US" sz="1200" b="0" i="0" u="none" strike="noStrike" kern="1200" baseline="0" dirty="0">
                <a:solidFill>
                  <a:schemeClr val="tx1"/>
                </a:solidFill>
                <a:latin typeface="+mn-lt"/>
                <a:ea typeface="+mn-ea"/>
                <a:cs typeface="+mn-cs"/>
              </a:rPr>
              <a:t>460 +17% for snowfall for the past period. Thus, differences between the model setups likely partly stem from the differences in</a:t>
            </a:r>
          </a:p>
          <a:p>
            <a:r>
              <a:rPr lang="en-US" sz="1200" b="0" i="0" u="none" strike="noStrike" kern="1200" baseline="0" dirty="0">
                <a:solidFill>
                  <a:schemeClr val="tx1"/>
                </a:solidFill>
                <a:latin typeface="+mn-lt"/>
                <a:ea typeface="+mn-ea"/>
                <a:cs typeface="+mn-cs"/>
              </a:rPr>
              <a:t>precipitation correction. An extended analysis is presented in the supplements. </a:t>
            </a:r>
            <a:r>
              <a:rPr lang="en-US" sz="1200" b="0" i="0" u="none" strike="noStrike" kern="1200" baseline="0" dirty="0" err="1">
                <a:solidFill>
                  <a:schemeClr val="tx1"/>
                </a:solidFill>
                <a:latin typeface="+mn-lt"/>
                <a:ea typeface="+mn-ea"/>
                <a:cs typeface="+mn-cs"/>
              </a:rPr>
              <a:t>CWatMglacier</a:t>
            </a:r>
            <a:r>
              <a:rPr lang="en-US" sz="1200" b="0" i="0" u="none" strike="noStrike" kern="1200" baseline="0" dirty="0">
                <a:solidFill>
                  <a:schemeClr val="tx1"/>
                </a:solidFill>
                <a:latin typeface="+mn-lt"/>
                <a:ea typeface="+mn-ea"/>
                <a:cs typeface="+mn-cs"/>
              </a:rPr>
              <a:t> also outperforms </a:t>
            </a:r>
            <a:r>
              <a:rPr lang="en-US" sz="1200" b="0" i="0" u="none" strike="noStrike" kern="1200" baseline="0" dirty="0" err="1">
                <a:solidFill>
                  <a:schemeClr val="tx1"/>
                </a:solidFill>
                <a:latin typeface="+mn-lt"/>
                <a:ea typeface="+mn-ea"/>
                <a:cs typeface="+mn-cs"/>
              </a:rPr>
              <a:t>CWatMbase</a:t>
            </a:r>
            <a:r>
              <a:rPr lang="en-US" sz="1200" b="0" i="0" u="none" strike="noStrike" kern="1200" baseline="0" dirty="0">
                <a:solidFill>
                  <a:schemeClr val="tx1"/>
                </a:solidFill>
                <a:latin typeface="+mn-lt"/>
                <a:ea typeface="+mn-ea"/>
                <a:cs typeface="+mn-cs"/>
              </a:rPr>
              <a:t> if</a:t>
            </a:r>
          </a:p>
          <a:p>
            <a:r>
              <a:rPr lang="en-US" sz="1200" b="0" i="0" u="none" strike="noStrike" kern="1200" baseline="0" dirty="0">
                <a:solidFill>
                  <a:schemeClr val="tx1"/>
                </a:solidFill>
                <a:latin typeface="+mn-lt"/>
                <a:ea typeface="+mn-ea"/>
                <a:cs typeface="+mn-cs"/>
              </a:rPr>
              <a:t>precipitation input correction is equalized in both setups</a:t>
            </a:r>
            <a:endParaRPr lang="en-US" b="1" dirty="0"/>
          </a:p>
        </p:txBody>
      </p:sp>
      <p:sp>
        <p:nvSpPr>
          <p:cNvPr id="4" name="Slide Number Placeholder 3"/>
          <p:cNvSpPr>
            <a:spLocks noGrp="1"/>
          </p:cNvSpPr>
          <p:nvPr>
            <p:ph type="sldNum" sz="quarter" idx="5"/>
          </p:nvPr>
        </p:nvSpPr>
        <p:spPr/>
        <p:txBody>
          <a:bodyPr/>
          <a:lstStyle/>
          <a:p>
            <a:fld id="{612C1DE2-79A1-4D4A-AAC9-5B34FFA06F72}" type="slidenum">
              <a:rPr lang="en-US" smtClean="0"/>
              <a:t>33</a:t>
            </a:fld>
            <a:endParaRPr lang="en-US"/>
          </a:p>
        </p:txBody>
      </p:sp>
    </p:spTree>
    <p:extLst>
      <p:ext uri="{BB962C8B-B14F-4D97-AF65-F5344CB8AC3E}">
        <p14:creationId xmlns:p14="http://schemas.microsoft.com/office/powerpoint/2010/main" val="8340896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For example, in the Rhine river basin the average annual glacier-sourced melt</a:t>
            </a:r>
          </a:p>
          <a:p>
            <a:r>
              <a:rPr lang="en-US" sz="1200" b="0" i="0" u="none" strike="noStrike" kern="1200" baseline="0" dirty="0">
                <a:solidFill>
                  <a:schemeClr val="tx1"/>
                </a:solidFill>
                <a:latin typeface="+mn-lt"/>
                <a:ea typeface="+mn-ea"/>
                <a:cs typeface="+mn-cs"/>
              </a:rPr>
              <a:t>volumes are 13%/6% lower on 30/5 arcmin resolution than for real basin outlines, for the Rhone they are 33%/5% lower. For</a:t>
            </a:r>
          </a:p>
          <a:p>
            <a:r>
              <a:rPr lang="en-US" sz="1200" b="0" i="0" u="none" strike="noStrike" kern="1200" baseline="0" dirty="0">
                <a:solidFill>
                  <a:schemeClr val="tx1"/>
                </a:solidFill>
                <a:latin typeface="+mn-lt"/>
                <a:ea typeface="+mn-ea"/>
                <a:cs typeface="+mn-cs"/>
              </a:rPr>
              <a:t>simulations at 30 arcmin, attributing glacier-sourced melt to the correct river basin independent of grid cell resolution would</a:t>
            </a:r>
          </a:p>
          <a:p>
            <a:r>
              <a:rPr lang="en-US" sz="1200" b="0" i="0" u="none" strike="noStrike" kern="1200" baseline="0" dirty="0">
                <a:solidFill>
                  <a:schemeClr val="tx1"/>
                </a:solidFill>
                <a:latin typeface="+mn-lt"/>
                <a:ea typeface="+mn-ea"/>
                <a:cs typeface="+mn-cs"/>
              </a:rPr>
              <a:t>enhance the glacier coupling. However, such an implementation is not straightforward and has its own limitations, i.e. the</a:t>
            </a:r>
          </a:p>
          <a:p>
            <a:r>
              <a:rPr lang="en-US" sz="1200" b="0" i="0" u="none" strike="noStrike" kern="1200" baseline="0" dirty="0">
                <a:solidFill>
                  <a:schemeClr val="tx1"/>
                </a:solidFill>
                <a:latin typeface="+mn-lt"/>
                <a:ea typeface="+mn-ea"/>
                <a:cs typeface="+mn-cs"/>
              </a:rPr>
              <a:t>480 change of the total basin area (Wiersma et al., 2022).</a:t>
            </a:r>
            <a:endParaRPr lang="en-US" dirty="0"/>
          </a:p>
        </p:txBody>
      </p:sp>
      <p:sp>
        <p:nvSpPr>
          <p:cNvPr id="4" name="Slide Number Placeholder 3"/>
          <p:cNvSpPr>
            <a:spLocks noGrp="1"/>
          </p:cNvSpPr>
          <p:nvPr>
            <p:ph type="sldNum" sz="quarter" idx="5"/>
          </p:nvPr>
        </p:nvSpPr>
        <p:spPr/>
        <p:txBody>
          <a:bodyPr/>
          <a:lstStyle/>
          <a:p>
            <a:fld id="{612C1DE2-79A1-4D4A-AAC9-5B34FFA06F72}" type="slidenum">
              <a:rPr lang="en-US" smtClean="0"/>
              <a:t>34</a:t>
            </a:fld>
            <a:endParaRPr lang="en-US"/>
          </a:p>
        </p:txBody>
      </p:sp>
    </p:spTree>
    <p:extLst>
      <p:ext uri="{BB962C8B-B14F-4D97-AF65-F5344CB8AC3E}">
        <p14:creationId xmlns:p14="http://schemas.microsoft.com/office/powerpoint/2010/main" val="3817570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It’s likely that</a:t>
            </a:r>
          </a:p>
          <a:p>
            <a:r>
              <a:rPr lang="en-US" sz="1200" b="0" i="0" u="none" strike="noStrike" kern="1200" baseline="0" dirty="0">
                <a:solidFill>
                  <a:schemeClr val="tx1"/>
                </a:solidFill>
                <a:latin typeface="+mn-lt"/>
                <a:ea typeface="+mn-ea"/>
                <a:cs typeface="+mn-cs"/>
              </a:rPr>
              <a:t>glaciers are not precisely located at the elevation represented by the elevation zones in </a:t>
            </a:r>
            <a:r>
              <a:rPr lang="en-US" sz="1200" b="0" i="0" u="none" strike="noStrike" kern="1200" baseline="0" dirty="0" err="1">
                <a:solidFill>
                  <a:schemeClr val="tx1"/>
                </a:solidFill>
                <a:latin typeface="+mn-lt"/>
                <a:ea typeface="+mn-ea"/>
                <a:cs typeface="+mn-cs"/>
              </a:rPr>
              <a:t>CWatM</a:t>
            </a:r>
            <a:r>
              <a:rPr lang="en-US" sz="1200" b="0" i="0" u="none" strike="noStrike" kern="1200" baseline="0" dirty="0">
                <a:solidFill>
                  <a:schemeClr val="tx1"/>
                </a:solidFill>
                <a:latin typeface="+mn-lt"/>
                <a:ea typeface="+mn-ea"/>
                <a:cs typeface="+mn-cs"/>
              </a:rPr>
              <a:t>. Moreover, melt coefficients</a:t>
            </a:r>
          </a:p>
          <a:p>
            <a:r>
              <a:rPr lang="en-US" sz="1200" b="0" i="0" u="none" strike="noStrike" kern="1200" baseline="0" dirty="0">
                <a:solidFill>
                  <a:schemeClr val="tx1"/>
                </a:solidFill>
                <a:latin typeface="+mn-lt"/>
                <a:ea typeface="+mn-ea"/>
                <a:cs typeface="+mn-cs"/>
              </a:rPr>
              <a:t>are not the same in the two models but calibrated to glacier (OGGM) and discharge (</a:t>
            </a:r>
            <a:r>
              <a:rPr lang="en-US" sz="1200" b="0" i="0" u="none" strike="noStrike" kern="1200" baseline="0" dirty="0" err="1">
                <a:solidFill>
                  <a:schemeClr val="tx1"/>
                </a:solidFill>
                <a:latin typeface="+mn-lt"/>
                <a:ea typeface="+mn-ea"/>
                <a:cs typeface="+mn-cs"/>
              </a:rPr>
              <a:t>CwatM</a:t>
            </a:r>
            <a:r>
              <a:rPr lang="en-US" sz="1200" b="0" i="0" u="none" strike="noStrike" kern="1200" baseline="0" dirty="0">
                <a:solidFill>
                  <a:schemeClr val="tx1"/>
                </a:solidFill>
                <a:latin typeface="+mn-lt"/>
                <a:ea typeface="+mn-ea"/>
                <a:cs typeface="+mn-cs"/>
              </a:rPr>
              <a:t>) characteristics, respectively.</a:t>
            </a:r>
          </a:p>
          <a:p>
            <a:r>
              <a:rPr lang="en-US" sz="1200" b="0" i="0" u="none" strike="noStrike" kern="1200" baseline="0" dirty="0">
                <a:solidFill>
                  <a:schemeClr val="tx1"/>
                </a:solidFill>
                <a:latin typeface="+mn-lt"/>
                <a:ea typeface="+mn-ea"/>
                <a:cs typeface="+mn-cs"/>
              </a:rPr>
              <a:t>Thus, snow simulations are not identical in the models, leading to differences between </a:t>
            </a:r>
            <a:r>
              <a:rPr lang="en-US" sz="1200" b="0" i="0" u="none" strike="noStrike" kern="1200" baseline="0" dirty="0" err="1">
                <a:solidFill>
                  <a:schemeClr val="tx1"/>
                </a:solidFill>
                <a:latin typeface="+mn-lt"/>
                <a:ea typeface="+mn-ea"/>
                <a:cs typeface="+mn-cs"/>
              </a:rPr>
              <a:t>CWatMbase</a:t>
            </a:r>
            <a:r>
              <a:rPr lang="en-US" sz="1200" b="0" i="0" u="none" strike="noStrike" kern="1200" baseline="0" dirty="0">
                <a:solidFill>
                  <a:schemeClr val="tx1"/>
                </a:solidFill>
                <a:latin typeface="+mn-lt"/>
                <a:ea typeface="+mn-ea"/>
                <a:cs typeface="+mn-cs"/>
              </a:rPr>
              <a:t> and </a:t>
            </a:r>
            <a:r>
              <a:rPr lang="en-US" sz="1200" b="0" i="0" u="none" strike="noStrike" kern="1200" baseline="0" dirty="0" err="1">
                <a:solidFill>
                  <a:schemeClr val="tx1"/>
                </a:solidFill>
                <a:latin typeface="+mn-lt"/>
                <a:ea typeface="+mn-ea"/>
                <a:cs typeface="+mn-cs"/>
              </a:rPr>
              <a:t>CWatMglacier</a:t>
            </a:r>
            <a:r>
              <a:rPr lang="en-US" sz="1200" b="0" i="0" u="none" strike="noStrike" kern="1200" baseline="0" dirty="0">
                <a:solidFill>
                  <a:schemeClr val="tx1"/>
                </a:solidFill>
                <a:latin typeface="+mn-lt"/>
                <a:ea typeface="+mn-ea"/>
                <a:cs typeface="+mn-cs"/>
              </a:rPr>
              <a:t> outside</a:t>
            </a:r>
          </a:p>
          <a:p>
            <a:r>
              <a:rPr lang="en-US" sz="1200" b="0" i="0" u="none" strike="noStrike" kern="1200" baseline="0" dirty="0">
                <a:solidFill>
                  <a:schemeClr val="tx1"/>
                </a:solidFill>
                <a:latin typeface="+mn-lt"/>
                <a:ea typeface="+mn-ea"/>
                <a:cs typeface="+mn-cs"/>
              </a:rPr>
              <a:t>the glacier melt season.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It is difficult to investigate the effect of different snow representations on model results because the</a:t>
            </a:r>
          </a:p>
          <a:p>
            <a:r>
              <a:rPr lang="en-US" sz="1200" b="0" i="0" u="none" strike="noStrike" kern="1200" baseline="0" dirty="0">
                <a:solidFill>
                  <a:schemeClr val="tx1"/>
                </a:solidFill>
                <a:latin typeface="+mn-lt"/>
                <a:ea typeface="+mn-ea"/>
                <a:cs typeface="+mn-cs"/>
              </a:rPr>
              <a:t>applied OGGM version does not differentiate between snow and ice, making it impossible to disentangle the snow and ice</a:t>
            </a:r>
          </a:p>
          <a:p>
            <a:r>
              <a:rPr lang="en-US" sz="1200" b="0" i="0" u="none" strike="noStrike" kern="1200" baseline="0" dirty="0">
                <a:solidFill>
                  <a:schemeClr val="tx1"/>
                </a:solidFill>
                <a:latin typeface="+mn-lt"/>
                <a:ea typeface="+mn-ea"/>
                <a:cs typeface="+mn-cs"/>
              </a:rPr>
              <a:t>contributions. Nevertheless, due to the finer model resolution, the OGGM results are likely more realistic.</a:t>
            </a:r>
            <a:endParaRPr lang="en-US" dirty="0"/>
          </a:p>
        </p:txBody>
      </p:sp>
      <p:sp>
        <p:nvSpPr>
          <p:cNvPr id="4" name="Slide Number Placeholder 3"/>
          <p:cNvSpPr>
            <a:spLocks noGrp="1"/>
          </p:cNvSpPr>
          <p:nvPr>
            <p:ph type="sldNum" sz="quarter" idx="5"/>
          </p:nvPr>
        </p:nvSpPr>
        <p:spPr/>
        <p:txBody>
          <a:bodyPr/>
          <a:lstStyle/>
          <a:p>
            <a:fld id="{612C1DE2-79A1-4D4A-AAC9-5B34FFA06F72}" type="slidenum">
              <a:rPr lang="en-US" smtClean="0"/>
              <a:t>35</a:t>
            </a:fld>
            <a:endParaRPr lang="en-US"/>
          </a:p>
        </p:txBody>
      </p:sp>
    </p:spTree>
    <p:extLst>
      <p:ext uri="{BB962C8B-B14F-4D97-AF65-F5344CB8AC3E}">
        <p14:creationId xmlns:p14="http://schemas.microsoft.com/office/powerpoint/2010/main" val="15181148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Glacier-sourced melt</a:t>
            </a:r>
          </a:p>
          <a:p>
            <a:endParaRPr lang="en-US" dirty="0"/>
          </a:p>
          <a:p>
            <a:r>
              <a:rPr lang="en-US" dirty="0"/>
              <a:t>Ice melt</a:t>
            </a:r>
          </a:p>
          <a:p>
            <a:endParaRPr lang="en-US" dirty="0"/>
          </a:p>
          <a:p>
            <a:r>
              <a:rPr lang="en-US" dirty="0"/>
              <a:t>Glacier melt (snow + ice melt) </a:t>
            </a:r>
          </a:p>
          <a:p>
            <a:endParaRPr lang="en-US" dirty="0"/>
          </a:p>
          <a:p>
            <a:endParaRPr lang="en-US" dirty="0"/>
          </a:p>
          <a:p>
            <a:r>
              <a:rPr lang="en-US" sz="1200" b="0" i="0" u="none" strike="noStrike" kern="1200" baseline="0" dirty="0">
                <a:solidFill>
                  <a:schemeClr val="tx1"/>
                </a:solidFill>
                <a:latin typeface="+mn-lt"/>
                <a:ea typeface="+mn-ea"/>
                <a:cs typeface="+mn-cs"/>
              </a:rPr>
              <a:t>The definition of glacier melt varies among different studies (</a:t>
            </a:r>
            <a:r>
              <a:rPr lang="en-US" sz="1200" b="0" i="0" u="none" strike="noStrike" kern="1200" baseline="0" dirty="0" err="1">
                <a:solidFill>
                  <a:schemeClr val="tx1"/>
                </a:solidFill>
                <a:latin typeface="+mn-lt"/>
                <a:ea typeface="+mn-ea"/>
                <a:cs typeface="+mn-cs"/>
              </a:rPr>
              <a:t>Gascoin</a:t>
            </a:r>
            <a:r>
              <a:rPr lang="en-US" sz="1200" b="0" i="0" u="none" strike="noStrike" kern="1200" baseline="0" dirty="0">
                <a:solidFill>
                  <a:schemeClr val="tx1"/>
                </a:solidFill>
                <a:latin typeface="+mn-lt"/>
                <a:ea typeface="+mn-ea"/>
                <a:cs typeface="+mn-cs"/>
              </a:rPr>
              <a:t>, 2024). In</a:t>
            </a:r>
          </a:p>
          <a:p>
            <a:r>
              <a:rPr lang="en-US" sz="1200" b="0" i="0" u="none" strike="noStrike" kern="1200" baseline="0" dirty="0">
                <a:solidFill>
                  <a:schemeClr val="tx1"/>
                </a:solidFill>
                <a:latin typeface="+mn-lt"/>
                <a:ea typeface="+mn-ea"/>
                <a:cs typeface="+mn-cs"/>
              </a:rPr>
              <a:t>this study, we use the term "glacier-sourced melt" for the combination of ice and snow melt on glaciers to distinguish it from</a:t>
            </a:r>
          </a:p>
          <a:p>
            <a:r>
              <a:rPr lang="en-US" sz="1200" b="0" i="0" u="none" strike="noStrike" kern="1200" baseline="0" dirty="0">
                <a:solidFill>
                  <a:schemeClr val="tx1"/>
                </a:solidFill>
                <a:latin typeface="+mn-lt"/>
                <a:ea typeface="+mn-ea"/>
                <a:cs typeface="+mn-cs"/>
              </a:rPr>
              <a:t>the sole ice melt.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err="1">
                <a:solidFill>
                  <a:schemeClr val="tx1"/>
                </a:solidFill>
                <a:latin typeface="+mn-lt"/>
                <a:ea typeface="+mn-ea"/>
                <a:cs typeface="+mn-cs"/>
              </a:rPr>
              <a:t>Gascoin</a:t>
            </a:r>
            <a:r>
              <a:rPr lang="en-US" sz="1200" b="0" i="0" u="none" strike="noStrike" kern="1200" baseline="0" dirty="0">
                <a:solidFill>
                  <a:schemeClr val="tx1"/>
                </a:solidFill>
                <a:latin typeface="+mn-lt"/>
                <a:ea typeface="+mn-ea"/>
                <a:cs typeface="+mn-cs"/>
              </a:rPr>
              <a:t> et al. 2024: “Regarding the denominator, it is not advisable to use river discharge measurements if the catchment of interest is</a:t>
            </a:r>
          </a:p>
          <a:p>
            <a:r>
              <a:rPr lang="en-US" sz="1200" b="0" i="0" u="none" strike="noStrike" kern="1200" baseline="0" dirty="0">
                <a:solidFill>
                  <a:schemeClr val="tx1"/>
                </a:solidFill>
                <a:latin typeface="+mn-lt"/>
                <a:ea typeface="+mn-ea"/>
                <a:cs typeface="+mn-cs"/>
              </a:rPr>
              <a:t>large. […] A proper quantification of the </a:t>
            </a:r>
            <a:r>
              <a:rPr lang="en-US" sz="1200" b="0" i="0" u="none" strike="noStrike" kern="1200" baseline="0" dirty="0" err="1">
                <a:solidFill>
                  <a:schemeClr val="tx1"/>
                </a:solidFill>
                <a:latin typeface="+mn-lt"/>
                <a:ea typeface="+mn-ea"/>
                <a:cs typeface="+mn-cs"/>
              </a:rPr>
              <a:t>icemelt</a:t>
            </a:r>
            <a:r>
              <a:rPr lang="en-US" sz="1200" b="0" i="0" u="none" strike="noStrike" kern="1200" baseline="0" dirty="0">
                <a:solidFill>
                  <a:schemeClr val="tx1"/>
                </a:solidFill>
                <a:latin typeface="+mn-lt"/>
                <a:ea typeface="+mn-ea"/>
                <a:cs typeface="+mn-cs"/>
              </a:rPr>
              <a:t> component in river discharge is actually a complex hydrological</a:t>
            </a:r>
          </a:p>
          <a:p>
            <a:r>
              <a:rPr lang="en-US" sz="1200" b="0" i="0" u="none" strike="noStrike" kern="1200" baseline="0" dirty="0">
                <a:solidFill>
                  <a:schemeClr val="tx1"/>
                </a:solidFill>
                <a:latin typeface="+mn-lt"/>
                <a:ea typeface="+mn-ea"/>
                <a:cs typeface="+mn-cs"/>
              </a:rPr>
              <a:t>question. [….] In the </a:t>
            </a:r>
            <a:r>
              <a:rPr lang="en-US" sz="1200" b="0" i="0" u="none" strike="noStrike" kern="1200" baseline="0" dirty="0" err="1">
                <a:solidFill>
                  <a:schemeClr val="tx1"/>
                </a:solidFill>
                <a:latin typeface="+mn-lt"/>
                <a:ea typeface="+mn-ea"/>
                <a:cs typeface="+mn-cs"/>
              </a:rPr>
              <a:t>meantime,we</a:t>
            </a:r>
            <a:r>
              <a:rPr lang="en-US" sz="1200" b="0" i="0" u="none" strike="noStrike" kern="1200" baseline="0" dirty="0">
                <a:solidFill>
                  <a:schemeClr val="tx1"/>
                </a:solidFill>
                <a:latin typeface="+mn-lt"/>
                <a:ea typeface="+mn-ea"/>
                <a:cs typeface="+mn-cs"/>
              </a:rPr>
              <a:t> as scientists should communicate accurately on what exactly is considered as glacier contribution: does it include snowmelt? Which period of the year is considered? Is it a drought period? Which hydrological components are neglected (groundwater discharge, reservoir management…)?”</a:t>
            </a:r>
            <a:endParaRPr lang="en-US" dirty="0"/>
          </a:p>
          <a:p>
            <a:endParaRPr lang="en-US" dirty="0"/>
          </a:p>
        </p:txBody>
      </p:sp>
      <p:sp>
        <p:nvSpPr>
          <p:cNvPr id="4" name="Slide Number Placeholder 3"/>
          <p:cNvSpPr>
            <a:spLocks noGrp="1"/>
          </p:cNvSpPr>
          <p:nvPr>
            <p:ph type="sldNum" sz="quarter" idx="5"/>
          </p:nvPr>
        </p:nvSpPr>
        <p:spPr/>
        <p:txBody>
          <a:bodyPr/>
          <a:lstStyle/>
          <a:p>
            <a:fld id="{612C1DE2-79A1-4D4A-AAC9-5B34FFA06F72}" type="slidenum">
              <a:rPr lang="en-US" smtClean="0"/>
              <a:t>36</a:t>
            </a:fld>
            <a:endParaRPr lang="en-US"/>
          </a:p>
        </p:txBody>
      </p:sp>
    </p:spTree>
    <p:extLst>
      <p:ext uri="{BB962C8B-B14F-4D97-AF65-F5344CB8AC3E}">
        <p14:creationId xmlns:p14="http://schemas.microsoft.com/office/powerpoint/2010/main" val="42834916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12C1DE2-79A1-4D4A-AAC9-5B34FFA06F72}" type="slidenum">
              <a:rPr lang="en-US" smtClean="0"/>
              <a:t>38</a:t>
            </a:fld>
            <a:endParaRPr lang="en-US"/>
          </a:p>
        </p:txBody>
      </p:sp>
    </p:spTree>
    <p:extLst>
      <p:ext uri="{BB962C8B-B14F-4D97-AF65-F5344CB8AC3E}">
        <p14:creationId xmlns:p14="http://schemas.microsoft.com/office/powerpoint/2010/main" val="577055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 as glaciers loose mass first increase in runoff then decrease, leading</a:t>
            </a:r>
          </a:p>
          <a:p>
            <a:pPr marL="171450" indent="-171450">
              <a:buFontTx/>
              <a:buChar char="-"/>
            </a:pPr>
            <a:endParaRPr lang="en-US" dirty="0"/>
          </a:p>
          <a:p>
            <a:pPr marL="171450" indent="-171450">
              <a:buFontTx/>
              <a:buChar char="-"/>
            </a:pPr>
            <a:r>
              <a:rPr lang="en-US" dirty="0"/>
              <a:t>Strong volume decrease</a:t>
            </a:r>
          </a:p>
          <a:p>
            <a:pPr marL="628650" lvl="1" indent="-171450">
              <a:buFontTx/>
              <a:buChar char="-"/>
            </a:pPr>
            <a:r>
              <a:rPr lang="en-US" dirty="0"/>
              <a:t>Especially in regions where more humans live</a:t>
            </a:r>
          </a:p>
          <a:p>
            <a:pPr marL="628650" lvl="1" indent="-171450">
              <a:buFontTx/>
              <a:buChar char="-"/>
            </a:pPr>
            <a:endParaRPr lang="en-US" dirty="0"/>
          </a:p>
          <a:p>
            <a:pPr marL="628650" lvl="1" indent="-171450">
              <a:buFontTx/>
              <a:buChar char="-"/>
            </a:pPr>
            <a:endParaRPr lang="en-US" dirty="0"/>
          </a:p>
          <a:p>
            <a:pPr marL="171450" lvl="0" indent="-171450">
              <a:buFontTx/>
              <a:buChar char="-"/>
            </a:pPr>
            <a:r>
              <a:rPr lang="en-US" dirty="0"/>
              <a:t>Strong runoff changes during this century</a:t>
            </a:r>
          </a:p>
          <a:p>
            <a:pPr marL="628650" lvl="1" indent="-171450">
              <a:buFontTx/>
              <a:buChar char="-"/>
            </a:pPr>
            <a:r>
              <a:rPr lang="en-US" dirty="0"/>
              <a:t>Depleting storage</a:t>
            </a:r>
          </a:p>
          <a:p>
            <a:pPr marL="171450" lvl="0" indent="-171450">
              <a:buFontTx/>
              <a:buChar char="-"/>
            </a:pPr>
            <a:endParaRPr lang="en-US" dirty="0"/>
          </a:p>
        </p:txBody>
      </p:sp>
      <p:sp>
        <p:nvSpPr>
          <p:cNvPr id="4" name="Slide Number Placeholder 3"/>
          <p:cNvSpPr>
            <a:spLocks noGrp="1"/>
          </p:cNvSpPr>
          <p:nvPr>
            <p:ph type="sldNum" sz="quarter" idx="5"/>
          </p:nvPr>
        </p:nvSpPr>
        <p:spPr/>
        <p:txBody>
          <a:bodyPr/>
          <a:lstStyle/>
          <a:p>
            <a:fld id="{612C1DE2-79A1-4D4A-AAC9-5B34FFA06F72}" type="slidenum">
              <a:rPr lang="en-US" smtClean="0"/>
              <a:t>3</a:t>
            </a:fld>
            <a:endParaRPr lang="en-US"/>
          </a:p>
        </p:txBody>
      </p:sp>
    </p:spTree>
    <p:extLst>
      <p:ext uri="{BB962C8B-B14F-4D97-AF65-F5344CB8AC3E}">
        <p14:creationId xmlns:p14="http://schemas.microsoft.com/office/powerpoint/2010/main" val="30096899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Furthest downstream gauging station at </a:t>
            </a:r>
            <a:r>
              <a:rPr lang="en-US" dirty="0" err="1"/>
              <a:t>Lobith</a:t>
            </a:r>
            <a:endParaRPr lang="en-US" dirty="0"/>
          </a:p>
          <a:p>
            <a:endParaRPr lang="en-US" dirty="0"/>
          </a:p>
          <a:p>
            <a:r>
              <a:rPr lang="en-US" dirty="0"/>
              <a:t>Stahl (2017): 6% glacier contribution at Basel 4% at </a:t>
            </a:r>
            <a:r>
              <a:rPr lang="en-US" dirty="0" err="1"/>
              <a:t>Lobith</a:t>
            </a:r>
            <a:r>
              <a:rPr lang="en-US" dirty="0"/>
              <a:t> in September, annual avg. 1 / 2% for </a:t>
            </a:r>
            <a:r>
              <a:rPr lang="en-US" dirty="0" err="1"/>
              <a:t>Lobith</a:t>
            </a:r>
            <a:r>
              <a:rPr lang="en-US" dirty="0"/>
              <a:t>/Basel</a:t>
            </a:r>
          </a:p>
          <a:p>
            <a:r>
              <a:rPr lang="en-US" dirty="0"/>
              <a:t>- Maximum daily 2003 16%/20%</a:t>
            </a:r>
          </a:p>
          <a:p>
            <a:r>
              <a:rPr lang="en-US" dirty="0"/>
              <a:t>- 2003: annual average 1.7%, September 12.9%, daily max 17.3%</a:t>
            </a:r>
          </a:p>
        </p:txBody>
      </p:sp>
      <p:sp>
        <p:nvSpPr>
          <p:cNvPr id="4" name="Slide Number Placeholder 3"/>
          <p:cNvSpPr>
            <a:spLocks noGrp="1"/>
          </p:cNvSpPr>
          <p:nvPr>
            <p:ph type="sldNum" sz="quarter" idx="5"/>
          </p:nvPr>
        </p:nvSpPr>
        <p:spPr/>
        <p:txBody>
          <a:bodyPr/>
          <a:lstStyle/>
          <a:p>
            <a:fld id="{612C1DE2-79A1-4D4A-AAC9-5B34FFA06F72}" type="slidenum">
              <a:rPr lang="en-US" smtClean="0"/>
              <a:t>4</a:t>
            </a:fld>
            <a:endParaRPr lang="en-US"/>
          </a:p>
        </p:txBody>
      </p:sp>
    </p:spTree>
    <p:extLst>
      <p:ext uri="{BB962C8B-B14F-4D97-AF65-F5344CB8AC3E}">
        <p14:creationId xmlns:p14="http://schemas.microsoft.com/office/powerpoint/2010/main" val="2208443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12C1DE2-79A1-4D4A-AAC9-5B34FFA06F72}" type="slidenum">
              <a:rPr lang="en-US" smtClean="0"/>
              <a:t>5</a:t>
            </a:fld>
            <a:endParaRPr lang="en-US"/>
          </a:p>
        </p:txBody>
      </p:sp>
    </p:spTree>
    <p:extLst>
      <p:ext uri="{BB962C8B-B14F-4D97-AF65-F5344CB8AC3E}">
        <p14:creationId xmlns:p14="http://schemas.microsoft.com/office/powerpoint/2010/main" val="1295664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Idea</a:t>
            </a:r>
          </a:p>
          <a:p>
            <a:pPr marL="171450" indent="-171450">
              <a:buFontTx/>
              <a:buChar char="-"/>
            </a:pPr>
            <a:r>
              <a:rPr lang="en-US" dirty="0"/>
              <a:t>Do not change the individual models, allow for a sequential coupling</a:t>
            </a:r>
          </a:p>
          <a:p>
            <a:pPr marL="171450" indent="-171450">
              <a:buFontTx/>
              <a:buChar char="-"/>
            </a:pPr>
            <a:r>
              <a:rPr lang="en-US" dirty="0"/>
              <a:t>Take the best of both worlds, glaciologists know how to model glaciers, hydrologists know how to model water</a:t>
            </a:r>
          </a:p>
          <a:p>
            <a:pPr marL="171450" indent="-171450">
              <a:buFontTx/>
              <a:buChar char="-"/>
            </a:pPr>
            <a:r>
              <a:rPr lang="en-US" dirty="0"/>
              <a:t>Open-source models</a:t>
            </a:r>
          </a:p>
          <a:p>
            <a:pPr marL="171450" indent="-171450">
              <a:buFontTx/>
              <a:buChar char="-"/>
            </a:pPr>
            <a:endParaRPr lang="en-US" dirty="0"/>
          </a:p>
          <a:p>
            <a:pPr marL="171450" indent="-171450">
              <a:buFontTx/>
              <a:buChar char="-"/>
            </a:pPr>
            <a:r>
              <a:rPr lang="en-US" dirty="0"/>
              <a:t>Turns out it is trickier than expected</a:t>
            </a:r>
          </a:p>
          <a:p>
            <a:pPr marL="171450" indent="-171450">
              <a:buFontTx/>
              <a:buChar char="-"/>
            </a:pPr>
            <a:endParaRPr lang="en-US" dirty="0"/>
          </a:p>
          <a:p>
            <a:pPr marL="171450" indent="-171450">
              <a:buFontTx/>
              <a:buChar char="-"/>
            </a:pPr>
            <a:endParaRPr lang="en-US" dirty="0"/>
          </a:p>
          <a:p>
            <a:pPr marL="171450" indent="-171450">
              <a:buFontTx/>
              <a:buChar char="-"/>
            </a:pPr>
            <a:r>
              <a:rPr lang="en-US" dirty="0"/>
              <a:t>7:30 min</a:t>
            </a:r>
          </a:p>
        </p:txBody>
      </p:sp>
      <p:sp>
        <p:nvSpPr>
          <p:cNvPr id="4" name="Slide Number Placeholder 3"/>
          <p:cNvSpPr>
            <a:spLocks noGrp="1"/>
          </p:cNvSpPr>
          <p:nvPr>
            <p:ph type="sldNum" sz="quarter" idx="5"/>
          </p:nvPr>
        </p:nvSpPr>
        <p:spPr/>
        <p:txBody>
          <a:bodyPr/>
          <a:lstStyle/>
          <a:p>
            <a:fld id="{612C1DE2-79A1-4D4A-AAC9-5B34FFA06F72}" type="slidenum">
              <a:rPr lang="en-US" smtClean="0"/>
              <a:t>6</a:t>
            </a:fld>
            <a:endParaRPr lang="en-US"/>
          </a:p>
        </p:txBody>
      </p:sp>
    </p:spTree>
    <p:extLst>
      <p:ext uri="{BB962C8B-B14F-4D97-AF65-F5344CB8AC3E}">
        <p14:creationId xmlns:p14="http://schemas.microsoft.com/office/powerpoint/2010/main" val="15841704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result</a:t>
            </a:r>
          </a:p>
          <a:p>
            <a:r>
              <a:rPr lang="en-US" dirty="0"/>
              <a:t>Relative difference in discharge between the model setup with explicit glacier inclusion and the standard model setup</a:t>
            </a:r>
          </a:p>
          <a:p>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Larger discharge in summer (because additional runoff from glacier melt)</a:t>
            </a:r>
          </a:p>
          <a:p>
            <a:pPr marL="628650" lvl="1" indent="-171450">
              <a:buFontTx/>
              <a:buChar char="-"/>
            </a:pPr>
            <a:r>
              <a:rPr lang="en-US" dirty="0"/>
              <a:t>Difference larger than 50% close to glacier locations</a:t>
            </a:r>
          </a:p>
          <a:p>
            <a:pPr marL="628650" lvl="1" indent="-171450">
              <a:buFontTx/>
              <a:buChar char="-"/>
            </a:pPr>
            <a:r>
              <a:rPr lang="en-US" dirty="0"/>
              <a:t>Further downstream influence decreases but is still noticeable (e.g. 15% Rhone, 26% Gloma)</a:t>
            </a:r>
          </a:p>
          <a:p>
            <a:pPr marL="628650" lvl="1" indent="-171450">
              <a:buFontTx/>
              <a:buChar char="-"/>
            </a:pPr>
            <a:endParaRPr lang="en-US" dirty="0"/>
          </a:p>
          <a:p>
            <a:pPr marL="171450" indent="-171450">
              <a:buFontTx/>
              <a:buChar char="-"/>
            </a:pPr>
            <a:r>
              <a:rPr lang="en-US" dirty="0"/>
              <a:t>Now you can see it for all months</a:t>
            </a:r>
          </a:p>
          <a:p>
            <a:pPr marL="171450" indent="-171450">
              <a:buFontTx/>
              <a:buChar char="-"/>
            </a:pPr>
            <a:endParaRPr lang="en-US" dirty="0"/>
          </a:p>
          <a:p>
            <a:pPr marL="0" indent="0">
              <a:buFontTx/>
              <a:buNone/>
            </a:pPr>
            <a:r>
              <a:rPr lang="en-US" dirty="0"/>
              <a:t>Negative difference in winter months (lower runoff with glaciers included)</a:t>
            </a:r>
          </a:p>
          <a:p>
            <a:pPr marL="0" indent="0">
              <a:buFontTx/>
              <a:buNone/>
            </a:pPr>
            <a:r>
              <a:rPr lang="en-US" dirty="0"/>
              <a:t>- Relative difference tricky because time of year with lowest discharge often</a:t>
            </a:r>
          </a:p>
          <a:p>
            <a:r>
              <a:rPr lang="en-US" dirty="0"/>
              <a:t>- Probably due to different snow representations</a:t>
            </a:r>
          </a:p>
          <a:p>
            <a:endParaRPr lang="en-US" dirty="0"/>
          </a:p>
        </p:txBody>
      </p:sp>
      <p:sp>
        <p:nvSpPr>
          <p:cNvPr id="4" name="Slide Number Placeholder 3"/>
          <p:cNvSpPr>
            <a:spLocks noGrp="1"/>
          </p:cNvSpPr>
          <p:nvPr>
            <p:ph type="sldNum" sz="quarter" idx="5"/>
          </p:nvPr>
        </p:nvSpPr>
        <p:spPr/>
        <p:txBody>
          <a:bodyPr/>
          <a:lstStyle/>
          <a:p>
            <a:fld id="{612C1DE2-79A1-4D4A-AAC9-5B34FFA06F72}" type="slidenum">
              <a:rPr lang="en-US" smtClean="0"/>
              <a:t>7</a:t>
            </a:fld>
            <a:endParaRPr lang="en-US"/>
          </a:p>
        </p:txBody>
      </p:sp>
    </p:spTree>
    <p:extLst>
      <p:ext uri="{BB962C8B-B14F-4D97-AF65-F5344CB8AC3E}">
        <p14:creationId xmlns:p14="http://schemas.microsoft.com/office/powerpoint/2010/main" val="10131767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result</a:t>
            </a:r>
          </a:p>
          <a:p>
            <a:r>
              <a:rPr lang="en-US" dirty="0"/>
              <a:t>Relative difference in discharge between the model setup with explicit glacier inclusion and the standard model setup</a:t>
            </a:r>
          </a:p>
          <a:p>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Larger discharge in summer (because additional runoff from glacier melt)</a:t>
            </a:r>
          </a:p>
          <a:p>
            <a:pPr marL="628650" lvl="1" indent="-171450">
              <a:buFontTx/>
              <a:buChar char="-"/>
            </a:pPr>
            <a:r>
              <a:rPr lang="en-US" dirty="0"/>
              <a:t>Difference larger than 50% close to glacier locations</a:t>
            </a:r>
          </a:p>
          <a:p>
            <a:pPr marL="628650" lvl="1" indent="-171450">
              <a:buFontTx/>
              <a:buChar char="-"/>
            </a:pPr>
            <a:r>
              <a:rPr lang="en-US" dirty="0"/>
              <a:t>Further downstream influence decreases but is still noticeable (e.g. 15% Rhone, 26% Gloma)</a:t>
            </a:r>
          </a:p>
          <a:p>
            <a:pPr marL="628650" lvl="1" indent="-171450">
              <a:buFontTx/>
              <a:buChar char="-"/>
            </a:pPr>
            <a:endParaRPr lang="en-US" dirty="0"/>
          </a:p>
          <a:p>
            <a:pPr marL="171450" indent="-171450">
              <a:buFontTx/>
              <a:buChar char="-"/>
            </a:pPr>
            <a:r>
              <a:rPr lang="en-US" dirty="0"/>
              <a:t>Now you can see it for all months</a:t>
            </a:r>
          </a:p>
          <a:p>
            <a:pPr marL="171450" indent="-171450">
              <a:buFontTx/>
              <a:buChar char="-"/>
            </a:pPr>
            <a:endParaRPr lang="en-US" dirty="0"/>
          </a:p>
          <a:p>
            <a:pPr marL="0" indent="0">
              <a:buFontTx/>
              <a:buNone/>
            </a:pPr>
            <a:r>
              <a:rPr lang="en-US" dirty="0"/>
              <a:t>Negative difference in winter months (lower runoff with glaciers included)</a:t>
            </a:r>
          </a:p>
          <a:p>
            <a:pPr marL="0" indent="0">
              <a:buFontTx/>
              <a:buNone/>
            </a:pPr>
            <a:r>
              <a:rPr lang="en-US" dirty="0"/>
              <a:t>- Relative difference tricky because time of year with lowest discharge often</a:t>
            </a:r>
          </a:p>
          <a:p>
            <a:r>
              <a:rPr lang="en-US" dirty="0"/>
              <a:t>- Probably due to different snow representations</a:t>
            </a:r>
          </a:p>
        </p:txBody>
      </p:sp>
      <p:sp>
        <p:nvSpPr>
          <p:cNvPr id="4" name="Slide Number Placeholder 3"/>
          <p:cNvSpPr>
            <a:spLocks noGrp="1"/>
          </p:cNvSpPr>
          <p:nvPr>
            <p:ph type="sldNum" sz="quarter" idx="5"/>
          </p:nvPr>
        </p:nvSpPr>
        <p:spPr/>
        <p:txBody>
          <a:bodyPr/>
          <a:lstStyle/>
          <a:p>
            <a:fld id="{612C1DE2-79A1-4D4A-AAC9-5B34FFA06F72}" type="slidenum">
              <a:rPr lang="en-US" smtClean="0"/>
              <a:t>8</a:t>
            </a:fld>
            <a:endParaRPr lang="en-US"/>
          </a:p>
        </p:txBody>
      </p:sp>
    </p:spTree>
    <p:extLst>
      <p:ext uri="{BB962C8B-B14F-4D97-AF65-F5344CB8AC3E}">
        <p14:creationId xmlns:p14="http://schemas.microsoft.com/office/powerpoint/2010/main" val="2115433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 Differences</a:t>
            </a:r>
          </a:p>
          <a:p>
            <a:pPr marL="171450" indent="-171450">
              <a:buFontTx/>
              <a:buChar char="-"/>
            </a:pPr>
            <a:r>
              <a:rPr lang="en-US" dirty="0"/>
              <a:t>Was reduced by adapting both models</a:t>
            </a:r>
          </a:p>
          <a:p>
            <a:pPr marL="171450" indent="-171450">
              <a:buFontTx/>
              <a:buChar char="-"/>
            </a:pPr>
            <a:r>
              <a:rPr lang="en-US" dirty="0"/>
              <a:t>Nevertheless inherent differences remain</a:t>
            </a:r>
          </a:p>
          <a:p>
            <a:pPr marL="628650" lvl="1" indent="-171450">
              <a:buFontTx/>
              <a:buChar char="-"/>
            </a:pPr>
            <a:r>
              <a:rPr lang="en-US" dirty="0"/>
              <a:t>Spatial resolution: affecting temperature and therefore rain/snow and snow melt</a:t>
            </a:r>
          </a:p>
          <a:p>
            <a:pPr marL="628650" lvl="1" indent="-171450">
              <a:buFontTx/>
              <a:buChar char="-"/>
            </a:pPr>
            <a:r>
              <a:rPr lang="en-US" dirty="0"/>
              <a:t>Temperature resolved differently influences snow simulations</a:t>
            </a:r>
          </a:p>
          <a:p>
            <a:endParaRPr lang="en-US" dirty="0"/>
          </a:p>
          <a:p>
            <a:pPr marL="171450" indent="-171450">
              <a:buFontTx/>
              <a:buChar char="-"/>
            </a:pPr>
            <a:r>
              <a:rPr lang="en-US" dirty="0"/>
              <a:t>OGGM 30m height differences</a:t>
            </a:r>
          </a:p>
          <a:p>
            <a:pPr marL="171450" indent="-171450">
              <a:buFontTx/>
              <a:buChar char="-"/>
            </a:pPr>
            <a:r>
              <a:rPr lang="en-US" dirty="0"/>
              <a:t>CWatM </a:t>
            </a:r>
            <a:r>
              <a:rPr lang="en-US" dirty="0" err="1"/>
              <a:t>subgrid</a:t>
            </a:r>
            <a:r>
              <a:rPr lang="en-US" dirty="0"/>
              <a:t> variability in elevation still much coarser</a:t>
            </a:r>
          </a:p>
          <a:p>
            <a:pPr marL="171450" indent="-171450">
              <a:buFontTx/>
              <a:buChar char="-"/>
            </a:pPr>
            <a:r>
              <a:rPr lang="en-US" dirty="0"/>
              <a:t>This effects especially snow representation</a:t>
            </a:r>
          </a:p>
          <a:p>
            <a:pPr marL="628650" lvl="1" indent="-171450">
              <a:buFontTx/>
              <a:buChar char="-"/>
            </a:pPr>
            <a:r>
              <a:rPr lang="en-US" dirty="0"/>
              <a:t>Higher elevations better represented in OGGM than in CWatM</a:t>
            </a:r>
          </a:p>
          <a:p>
            <a:pPr marL="628650" lvl="1" indent="-171450">
              <a:buFontTx/>
              <a:buChar char="-"/>
            </a:pPr>
            <a:r>
              <a:rPr lang="en-US" dirty="0"/>
              <a:t>Earlier snow melt of base model than model including glacier</a:t>
            </a:r>
          </a:p>
          <a:p>
            <a:pPr marL="628650" lvl="1" indent="-171450">
              <a:buFontTx/>
              <a:buChar cha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Differences between models do not only encompass glacier but also differences in representation of mountainous terrain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These differences small on the long term compared to differences resulting from glaciers</a:t>
            </a:r>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628650" marR="0" lvl="1" indent="-171450" algn="l" defTabSz="914400" rtl="0" eaLnBrk="1" fontAlgn="auto" latinLnBrk="0" hangingPunct="1">
              <a:lnSpc>
                <a:spcPct val="100000"/>
              </a:lnSpc>
              <a:spcBef>
                <a:spcPts val="0"/>
              </a:spcBef>
              <a:spcAft>
                <a:spcPts val="0"/>
              </a:spcAft>
              <a:buClrTx/>
              <a:buSzTx/>
              <a:buFontTx/>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Snow representation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The version of OGGM does not differentiate between snow and ice</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Single melt factor calibrated for each glacier</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en-US" dirty="0"/>
              <a:t>Melt factor calibrated together with other parameters in CWatM</a:t>
            </a:r>
          </a:p>
          <a:p>
            <a:pPr marL="171450" lvl="0" indent="-171450">
              <a:buFontTx/>
              <a:buChar char="-"/>
            </a:pPr>
            <a:endParaRPr lang="en-US" dirty="0"/>
          </a:p>
          <a:p>
            <a:pPr marL="171450" lvl="0" indent="-171450">
              <a:buFontTx/>
              <a:buChar char="-"/>
            </a:pPr>
            <a:endParaRPr lang="en-US" dirty="0"/>
          </a:p>
          <a:p>
            <a:pPr marL="171450" lvl="0" indent="-171450">
              <a:buFontTx/>
              <a:buChar char="-"/>
            </a:pPr>
            <a:r>
              <a:rPr lang="en-US" dirty="0"/>
              <a:t>Glacier:</a:t>
            </a:r>
          </a:p>
          <a:p>
            <a:pPr marL="628650" lvl="1" indent="-171450">
              <a:buFontTx/>
              <a:buChar char="-"/>
            </a:pPr>
            <a:r>
              <a:rPr lang="en-US" dirty="0"/>
              <a:t>Calibration on mass balance, unclear how much input and output</a:t>
            </a:r>
          </a:p>
          <a:p>
            <a:pPr marL="628650" lvl="1" indent="-171450">
              <a:buFontTx/>
              <a:buChar char="-"/>
            </a:pPr>
            <a:endParaRPr lang="en-US" dirty="0"/>
          </a:p>
          <a:p>
            <a:pPr marL="457200" lvl="1" indent="0">
              <a:buFontTx/>
              <a:buNone/>
            </a:pPr>
            <a:endParaRPr lang="en-US"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a:t>- Relevance can be improved by improving performance of large-scale hydro models at global scale</a:t>
            </a:r>
          </a:p>
          <a:p>
            <a:pPr marL="457200" lvl="1" indent="0">
              <a:buFontTx/>
              <a:buNone/>
            </a:pPr>
            <a:endParaRPr lang="en-US"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Grid cells vs real basin outlines</a:t>
            </a:r>
          </a:p>
          <a:p>
            <a:pPr marL="171450" lvl="0" indent="-171450">
              <a:buFontTx/>
              <a:buChar char="-"/>
            </a:pPr>
            <a:endParaRPr lang="en-US" dirty="0"/>
          </a:p>
        </p:txBody>
      </p:sp>
      <p:sp>
        <p:nvSpPr>
          <p:cNvPr id="4" name="Slide Number Placeholder 3"/>
          <p:cNvSpPr>
            <a:spLocks noGrp="1"/>
          </p:cNvSpPr>
          <p:nvPr>
            <p:ph type="sldNum" sz="quarter" idx="5"/>
          </p:nvPr>
        </p:nvSpPr>
        <p:spPr/>
        <p:txBody>
          <a:bodyPr/>
          <a:lstStyle/>
          <a:p>
            <a:fld id="{612C1DE2-79A1-4D4A-AAC9-5B34FFA06F72}" type="slidenum">
              <a:rPr lang="en-US" smtClean="0"/>
              <a:t>9</a:t>
            </a:fld>
            <a:endParaRPr lang="en-US"/>
          </a:p>
        </p:txBody>
      </p:sp>
    </p:spTree>
    <p:extLst>
      <p:ext uri="{BB962C8B-B14F-4D97-AF65-F5344CB8AC3E}">
        <p14:creationId xmlns:p14="http://schemas.microsoft.com/office/powerpoint/2010/main" val="1606824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29173-D09A-4E96-83C9-3EEBF3804F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0F3470-8957-4AC3-9882-8791DDDC0C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03CC120-9FE8-4681-9CFB-F2040CEE6F8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6860905-CF5F-4E39-8A7D-7522C988E1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D0F03D-4017-4E82-B915-A379B3582094}"/>
              </a:ext>
            </a:extLst>
          </p:cNvPr>
          <p:cNvSpPr>
            <a:spLocks noGrp="1"/>
          </p:cNvSpPr>
          <p:nvPr>
            <p:ph type="sldNum" sz="quarter" idx="12"/>
          </p:nvPr>
        </p:nvSpPr>
        <p:spPr/>
        <p:txBody>
          <a:bodyPr/>
          <a:lstStyle/>
          <a:p>
            <a:fld id="{5F1A3BA3-FE06-4799-A034-DCDB58EBFC54}" type="slidenum">
              <a:rPr lang="en-US" smtClean="0"/>
              <a:t>‹#›</a:t>
            </a:fld>
            <a:endParaRPr lang="en-US"/>
          </a:p>
        </p:txBody>
      </p:sp>
    </p:spTree>
    <p:extLst>
      <p:ext uri="{BB962C8B-B14F-4D97-AF65-F5344CB8AC3E}">
        <p14:creationId xmlns:p14="http://schemas.microsoft.com/office/powerpoint/2010/main" val="5932929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744C1A-6C67-41E3-AFA9-02AA1CEE97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B84385-453E-475E-B74E-17148CCBFB0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3636A0-12C6-42ED-B078-B0411217873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ABC1A01-1A57-497E-988A-E750A1DDB7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ED0657-B18C-4567-AF53-F7A419F4D1D2}"/>
              </a:ext>
            </a:extLst>
          </p:cNvPr>
          <p:cNvSpPr>
            <a:spLocks noGrp="1"/>
          </p:cNvSpPr>
          <p:nvPr>
            <p:ph type="sldNum" sz="quarter" idx="12"/>
          </p:nvPr>
        </p:nvSpPr>
        <p:spPr/>
        <p:txBody>
          <a:bodyPr/>
          <a:lstStyle/>
          <a:p>
            <a:fld id="{5F1A3BA3-FE06-4799-A034-DCDB58EBFC54}" type="slidenum">
              <a:rPr lang="en-US" smtClean="0"/>
              <a:t>‹#›</a:t>
            </a:fld>
            <a:endParaRPr lang="en-US"/>
          </a:p>
        </p:txBody>
      </p:sp>
    </p:spTree>
    <p:extLst>
      <p:ext uri="{BB962C8B-B14F-4D97-AF65-F5344CB8AC3E}">
        <p14:creationId xmlns:p14="http://schemas.microsoft.com/office/powerpoint/2010/main" val="3779878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BCA675-F188-4230-B0CC-7C066678FC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373A76-1FD6-4F4B-9F87-E1FB2EEE121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58E193-3745-45C2-98BB-D5353E1C5F1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EE45798-B0B2-450F-8BCA-3D07742B94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D18B62-6927-4C48-995A-D4A5133F67C1}"/>
              </a:ext>
            </a:extLst>
          </p:cNvPr>
          <p:cNvSpPr>
            <a:spLocks noGrp="1"/>
          </p:cNvSpPr>
          <p:nvPr>
            <p:ph type="sldNum" sz="quarter" idx="12"/>
          </p:nvPr>
        </p:nvSpPr>
        <p:spPr/>
        <p:txBody>
          <a:bodyPr/>
          <a:lstStyle/>
          <a:p>
            <a:fld id="{5F1A3BA3-FE06-4799-A034-DCDB58EBFC54}" type="slidenum">
              <a:rPr lang="en-US" smtClean="0"/>
              <a:t>‹#›</a:t>
            </a:fld>
            <a:endParaRPr lang="en-US"/>
          </a:p>
        </p:txBody>
      </p:sp>
    </p:spTree>
    <p:extLst>
      <p:ext uri="{BB962C8B-B14F-4D97-AF65-F5344CB8AC3E}">
        <p14:creationId xmlns:p14="http://schemas.microsoft.com/office/powerpoint/2010/main" val="24923324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5542154-D6E1-4DE8-9887-3B71D115062C}" type="slidenum">
              <a:rPr lang="en-US" smtClean="0"/>
              <a:t>‹#›</a:t>
            </a:fld>
            <a:endParaRPr lang="en-US"/>
          </a:p>
        </p:txBody>
      </p:sp>
    </p:spTree>
    <p:extLst>
      <p:ext uri="{BB962C8B-B14F-4D97-AF65-F5344CB8AC3E}">
        <p14:creationId xmlns:p14="http://schemas.microsoft.com/office/powerpoint/2010/main" val="2582249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5542154-D6E1-4DE8-9887-3B71D115062C}" type="slidenum">
              <a:rPr lang="en-US" smtClean="0"/>
              <a:t>‹#›</a:t>
            </a:fld>
            <a:endParaRPr lang="en-US"/>
          </a:p>
        </p:txBody>
      </p:sp>
    </p:spTree>
    <p:extLst>
      <p:ext uri="{BB962C8B-B14F-4D97-AF65-F5344CB8AC3E}">
        <p14:creationId xmlns:p14="http://schemas.microsoft.com/office/powerpoint/2010/main" val="1327854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5542154-D6E1-4DE8-9887-3B71D115062C}" type="slidenum">
              <a:rPr lang="en-US" smtClean="0"/>
              <a:t>‹#›</a:t>
            </a:fld>
            <a:endParaRPr lang="en-US"/>
          </a:p>
        </p:txBody>
      </p:sp>
    </p:spTree>
    <p:extLst>
      <p:ext uri="{BB962C8B-B14F-4D97-AF65-F5344CB8AC3E}">
        <p14:creationId xmlns:p14="http://schemas.microsoft.com/office/powerpoint/2010/main" val="34202951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lvl1pPr>
              <a:defRPr/>
            </a:lvl1pPr>
          </a:lstStyle>
          <a:p>
            <a:endParaRPr lang="en-US"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75542154-D6E1-4DE8-9887-3B71D115062C}" type="slidenum">
              <a:rPr lang="en-US" smtClean="0"/>
              <a:t>‹#›</a:t>
            </a:fld>
            <a:endParaRPr lang="en-US"/>
          </a:p>
        </p:txBody>
      </p:sp>
    </p:spTree>
    <p:extLst>
      <p:ext uri="{BB962C8B-B14F-4D97-AF65-F5344CB8AC3E}">
        <p14:creationId xmlns:p14="http://schemas.microsoft.com/office/powerpoint/2010/main" val="20942211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lvl1pPr>
              <a:defRPr/>
            </a:lvl1pPr>
          </a:lstStyle>
          <a:p>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p:txBody>
          <a:bodyPr/>
          <a:lstStyle/>
          <a:p>
            <a:fld id="{75542154-D6E1-4DE8-9887-3B71D115062C}" type="slidenum">
              <a:rPr lang="en-US" smtClean="0"/>
              <a:t>‹#›</a:t>
            </a:fld>
            <a:endParaRPr lang="en-US"/>
          </a:p>
        </p:txBody>
      </p:sp>
    </p:spTree>
    <p:extLst>
      <p:ext uri="{BB962C8B-B14F-4D97-AF65-F5344CB8AC3E}">
        <p14:creationId xmlns:p14="http://schemas.microsoft.com/office/powerpoint/2010/main" val="12528077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lvl1pPr>
              <a:defRPr/>
            </a:lvl1pPr>
          </a:lstStyle>
          <a:p>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p:txBody>
          <a:bodyPr/>
          <a:lstStyle/>
          <a:p>
            <a:fld id="{75542154-D6E1-4DE8-9887-3B71D115062C}" type="slidenum">
              <a:rPr lang="en-US" smtClean="0"/>
              <a:t>‹#›</a:t>
            </a:fld>
            <a:endParaRPr lang="en-US"/>
          </a:p>
        </p:txBody>
      </p:sp>
    </p:spTree>
    <p:extLst>
      <p:ext uri="{BB962C8B-B14F-4D97-AF65-F5344CB8AC3E}">
        <p14:creationId xmlns:p14="http://schemas.microsoft.com/office/powerpoint/2010/main" val="3046611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75542154-D6E1-4DE8-9887-3B71D115062C}" type="slidenum">
              <a:rPr lang="en-US" smtClean="0"/>
              <a:t>‹#›</a:t>
            </a:fld>
            <a:endParaRPr lang="en-US"/>
          </a:p>
        </p:txBody>
      </p:sp>
    </p:spTree>
    <p:extLst>
      <p:ext uri="{BB962C8B-B14F-4D97-AF65-F5344CB8AC3E}">
        <p14:creationId xmlns:p14="http://schemas.microsoft.com/office/powerpoint/2010/main" val="2622929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5542154-D6E1-4DE8-9887-3B71D115062C}" type="slidenum">
              <a:rPr lang="en-US" smtClean="0"/>
              <a:t>‹#›</a:t>
            </a:fld>
            <a:endParaRPr lang="en-US"/>
          </a:p>
        </p:txBody>
      </p:sp>
    </p:spTree>
    <p:extLst>
      <p:ext uri="{BB962C8B-B14F-4D97-AF65-F5344CB8AC3E}">
        <p14:creationId xmlns:p14="http://schemas.microsoft.com/office/powerpoint/2010/main" val="156317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3EEBC-A91F-42A2-8054-ADBE948CC44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B435CB-7F78-4985-8CB4-0517957DB27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9C818C-69FE-4133-963F-E0B9D243E8E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12D0947-FD62-47C9-890B-E3DDF9357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7699BE-9CF0-4F36-856E-354899E05DF8}"/>
              </a:ext>
            </a:extLst>
          </p:cNvPr>
          <p:cNvSpPr>
            <a:spLocks noGrp="1"/>
          </p:cNvSpPr>
          <p:nvPr>
            <p:ph type="sldNum" sz="quarter" idx="12"/>
          </p:nvPr>
        </p:nvSpPr>
        <p:spPr/>
        <p:txBody>
          <a:bodyPr/>
          <a:lstStyle/>
          <a:p>
            <a:fld id="{5F1A3BA3-FE06-4799-A034-DCDB58EBFC54}" type="slidenum">
              <a:rPr lang="en-US" smtClean="0"/>
              <a:t>‹#›</a:t>
            </a:fld>
            <a:endParaRPr lang="en-US"/>
          </a:p>
        </p:txBody>
      </p:sp>
    </p:spTree>
    <p:extLst>
      <p:ext uri="{BB962C8B-B14F-4D97-AF65-F5344CB8AC3E}">
        <p14:creationId xmlns:p14="http://schemas.microsoft.com/office/powerpoint/2010/main" val="28517519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75542154-D6E1-4DE8-9887-3B71D115062C}" type="slidenum">
              <a:rPr lang="en-US" smtClean="0"/>
              <a:t>‹#›</a:t>
            </a:fld>
            <a:endParaRPr lang="en-US"/>
          </a:p>
        </p:txBody>
      </p:sp>
    </p:spTree>
    <p:extLst>
      <p:ext uri="{BB962C8B-B14F-4D97-AF65-F5344CB8AC3E}">
        <p14:creationId xmlns:p14="http://schemas.microsoft.com/office/powerpoint/2010/main" val="31711584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5542154-D6E1-4DE8-9887-3B71D115062C}" type="slidenum">
              <a:rPr lang="en-US" smtClean="0"/>
              <a:t>‹#›</a:t>
            </a:fld>
            <a:endParaRPr lang="en-US"/>
          </a:p>
        </p:txBody>
      </p:sp>
    </p:spTree>
    <p:extLst>
      <p:ext uri="{BB962C8B-B14F-4D97-AF65-F5344CB8AC3E}">
        <p14:creationId xmlns:p14="http://schemas.microsoft.com/office/powerpoint/2010/main" val="977019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75542154-D6E1-4DE8-9887-3B71D115062C}" type="slidenum">
              <a:rPr lang="en-US" smtClean="0"/>
              <a:t>‹#›</a:t>
            </a:fld>
            <a:endParaRPr lang="en-US"/>
          </a:p>
        </p:txBody>
      </p:sp>
    </p:spTree>
    <p:extLst>
      <p:ext uri="{BB962C8B-B14F-4D97-AF65-F5344CB8AC3E}">
        <p14:creationId xmlns:p14="http://schemas.microsoft.com/office/powerpoint/2010/main" val="795498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217115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390500"/>
            <a:ext cx="10515600" cy="46445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17353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lvl1pPr>
              <a:defRPr/>
            </a:lvl1pPr>
          </a:lstStyle>
          <a:p>
            <a:endParaRPr lang="en-US" dirty="0"/>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542154-D6E1-4DE8-9887-3B71D115062C}" type="slidenum">
              <a:rPr lang="en-US" smtClean="0"/>
              <a:t>‹#›</a:t>
            </a:fld>
            <a:endParaRPr lang="en-US"/>
          </a:p>
        </p:txBody>
      </p:sp>
    </p:spTree>
    <p:extLst>
      <p:ext uri="{BB962C8B-B14F-4D97-AF65-F5344CB8AC3E}">
        <p14:creationId xmlns:p14="http://schemas.microsoft.com/office/powerpoint/2010/main" val="42035264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27755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lvl1pPr>
              <a:defRPr/>
            </a:lvl1pPr>
          </a:lstStyle>
          <a:p>
            <a:endParaRPr lang="en-US" dirty="0"/>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75542154-D6E1-4DE8-9887-3B71D115062C}" type="slidenum">
              <a:rPr lang="en-US" smtClean="0"/>
              <a:t>‹#›</a:t>
            </a:fld>
            <a:endParaRPr lang="en-US"/>
          </a:p>
        </p:txBody>
      </p:sp>
    </p:spTree>
    <p:extLst>
      <p:ext uri="{BB962C8B-B14F-4D97-AF65-F5344CB8AC3E}">
        <p14:creationId xmlns:p14="http://schemas.microsoft.com/office/powerpoint/2010/main" val="18236701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lvl1pPr>
              <a:defRPr/>
            </a:lvl1pPr>
          </a:lstStyle>
          <a:p>
            <a:endParaRPr lang="en-US" dirty="0"/>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75542154-D6E1-4DE8-9887-3B71D115062C}" type="slidenum">
              <a:rPr lang="en-US" smtClean="0"/>
              <a:t>‹#›</a:t>
            </a:fld>
            <a:endParaRPr lang="en-US"/>
          </a:p>
        </p:txBody>
      </p:sp>
    </p:spTree>
    <p:extLst>
      <p:ext uri="{BB962C8B-B14F-4D97-AF65-F5344CB8AC3E}">
        <p14:creationId xmlns:p14="http://schemas.microsoft.com/office/powerpoint/2010/main" val="5221008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75542154-D6E1-4DE8-9887-3B71D115062C}" type="slidenum">
              <a:rPr lang="en-US" smtClean="0"/>
              <a:t>‹#›</a:t>
            </a:fld>
            <a:endParaRPr lang="en-US"/>
          </a:p>
        </p:txBody>
      </p:sp>
    </p:spTree>
    <p:extLst>
      <p:ext uri="{BB962C8B-B14F-4D97-AF65-F5344CB8AC3E}">
        <p14:creationId xmlns:p14="http://schemas.microsoft.com/office/powerpoint/2010/main" val="3374947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CDDCD-E97A-48CC-AC58-1DD833AD4F4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30EC367-0AC8-414E-8A66-8AC673E251F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A80A7F3-31C3-411F-BA31-A454E699902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A81A0B87-FAD0-4F58-8F97-244496F896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B264A3-8AAC-4D95-806A-501B93802B3D}"/>
              </a:ext>
            </a:extLst>
          </p:cNvPr>
          <p:cNvSpPr>
            <a:spLocks noGrp="1"/>
          </p:cNvSpPr>
          <p:nvPr>
            <p:ph type="sldNum" sz="quarter" idx="12"/>
          </p:nvPr>
        </p:nvSpPr>
        <p:spPr/>
        <p:txBody>
          <a:bodyPr/>
          <a:lstStyle/>
          <a:p>
            <a:fld id="{5F1A3BA3-FE06-4799-A034-DCDB58EBFC54}" type="slidenum">
              <a:rPr lang="en-US" smtClean="0"/>
              <a:t>‹#›</a:t>
            </a:fld>
            <a:endParaRPr lang="en-US"/>
          </a:p>
        </p:txBody>
      </p:sp>
    </p:spTree>
    <p:extLst>
      <p:ext uri="{BB962C8B-B14F-4D97-AF65-F5344CB8AC3E}">
        <p14:creationId xmlns:p14="http://schemas.microsoft.com/office/powerpoint/2010/main" val="3037323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542154-D6E1-4DE8-9887-3B71D115062C}" type="slidenum">
              <a:rPr lang="en-US" smtClean="0"/>
              <a:t>‹#›</a:t>
            </a:fld>
            <a:endParaRPr lang="en-US"/>
          </a:p>
        </p:txBody>
      </p:sp>
    </p:spTree>
    <p:extLst>
      <p:ext uri="{BB962C8B-B14F-4D97-AF65-F5344CB8AC3E}">
        <p14:creationId xmlns:p14="http://schemas.microsoft.com/office/powerpoint/2010/main" val="24953561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75542154-D6E1-4DE8-9887-3B71D115062C}" type="slidenum">
              <a:rPr lang="en-US" smtClean="0"/>
              <a:t>‹#›</a:t>
            </a:fld>
            <a:endParaRPr lang="en-US"/>
          </a:p>
        </p:txBody>
      </p:sp>
    </p:spTree>
    <p:extLst>
      <p:ext uri="{BB962C8B-B14F-4D97-AF65-F5344CB8AC3E}">
        <p14:creationId xmlns:p14="http://schemas.microsoft.com/office/powerpoint/2010/main" val="14749347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542154-D6E1-4DE8-9887-3B71D115062C}" type="slidenum">
              <a:rPr lang="en-US" smtClean="0"/>
              <a:t>‹#›</a:t>
            </a:fld>
            <a:endParaRPr lang="en-US"/>
          </a:p>
        </p:txBody>
      </p:sp>
    </p:spTree>
    <p:extLst>
      <p:ext uri="{BB962C8B-B14F-4D97-AF65-F5344CB8AC3E}">
        <p14:creationId xmlns:p14="http://schemas.microsoft.com/office/powerpoint/2010/main" val="34839613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75542154-D6E1-4DE8-9887-3B71D115062C}" type="slidenum">
              <a:rPr lang="en-US" smtClean="0"/>
              <a:t>‹#›</a:t>
            </a:fld>
            <a:endParaRPr lang="en-US"/>
          </a:p>
        </p:txBody>
      </p:sp>
    </p:spTree>
    <p:extLst>
      <p:ext uri="{BB962C8B-B14F-4D97-AF65-F5344CB8AC3E}">
        <p14:creationId xmlns:p14="http://schemas.microsoft.com/office/powerpoint/2010/main" val="1663610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DB498-67A1-4533-B37E-B97BDE552B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546FD4-85B9-439B-9DA4-92108E84F878}"/>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E0E4CD4-7CBF-44A8-9896-271AF0C24BB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E5BFBD-B409-49E4-A869-903DEA6FBE9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516F57B-0830-4DB2-9324-80D37D7442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067CFC-FC94-42BF-8BA4-9F82DD818CBE}"/>
              </a:ext>
            </a:extLst>
          </p:cNvPr>
          <p:cNvSpPr>
            <a:spLocks noGrp="1"/>
          </p:cNvSpPr>
          <p:nvPr>
            <p:ph type="sldNum" sz="quarter" idx="12"/>
          </p:nvPr>
        </p:nvSpPr>
        <p:spPr/>
        <p:txBody>
          <a:bodyPr/>
          <a:lstStyle/>
          <a:p>
            <a:fld id="{5F1A3BA3-FE06-4799-A034-DCDB58EBFC54}" type="slidenum">
              <a:rPr lang="en-US" smtClean="0"/>
              <a:t>‹#›</a:t>
            </a:fld>
            <a:endParaRPr lang="en-US"/>
          </a:p>
        </p:txBody>
      </p:sp>
    </p:spTree>
    <p:extLst>
      <p:ext uri="{BB962C8B-B14F-4D97-AF65-F5344CB8AC3E}">
        <p14:creationId xmlns:p14="http://schemas.microsoft.com/office/powerpoint/2010/main" val="299282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72BE7-41D4-43DE-A934-E75F30EF2E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C093ED-F0F1-48F0-B341-E231D6B9D4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B13B2161-8F87-4DEB-8FBD-EBD8F158886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9D7F711-AC41-41FD-8D0F-1D7257C378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B2B6114-4F46-46A7-B92A-7969F364283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A603B3A-282F-471C-9D84-DF094D3C8D4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A41FDDF7-81A9-4229-88C6-7CE073B542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1550A9-3CAE-4787-A6C2-D969317D75A8}"/>
              </a:ext>
            </a:extLst>
          </p:cNvPr>
          <p:cNvSpPr>
            <a:spLocks noGrp="1"/>
          </p:cNvSpPr>
          <p:nvPr>
            <p:ph type="sldNum" sz="quarter" idx="12"/>
          </p:nvPr>
        </p:nvSpPr>
        <p:spPr/>
        <p:txBody>
          <a:bodyPr/>
          <a:lstStyle/>
          <a:p>
            <a:fld id="{5F1A3BA3-FE06-4799-A034-DCDB58EBFC54}" type="slidenum">
              <a:rPr lang="en-US" smtClean="0"/>
              <a:t>‹#›</a:t>
            </a:fld>
            <a:endParaRPr lang="en-US"/>
          </a:p>
        </p:txBody>
      </p:sp>
    </p:spTree>
    <p:extLst>
      <p:ext uri="{BB962C8B-B14F-4D97-AF65-F5344CB8AC3E}">
        <p14:creationId xmlns:p14="http://schemas.microsoft.com/office/powerpoint/2010/main" val="3023981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6C97C-96AB-4C34-8789-52E93D45D6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594C68-9E57-4DF0-95F3-6C8AF35451B9}"/>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3974F57E-0141-4F56-B151-F5FAC0C5055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CC88E5-C764-4B4F-9446-A929FAB4B66F}"/>
              </a:ext>
            </a:extLst>
          </p:cNvPr>
          <p:cNvSpPr>
            <a:spLocks noGrp="1"/>
          </p:cNvSpPr>
          <p:nvPr>
            <p:ph type="sldNum" sz="quarter" idx="12"/>
          </p:nvPr>
        </p:nvSpPr>
        <p:spPr/>
        <p:txBody>
          <a:bodyPr/>
          <a:lstStyle/>
          <a:p>
            <a:fld id="{5F1A3BA3-FE06-4799-A034-DCDB58EBFC54}" type="slidenum">
              <a:rPr lang="en-US" smtClean="0"/>
              <a:t>‹#›</a:t>
            </a:fld>
            <a:endParaRPr lang="en-US"/>
          </a:p>
        </p:txBody>
      </p:sp>
    </p:spTree>
    <p:extLst>
      <p:ext uri="{BB962C8B-B14F-4D97-AF65-F5344CB8AC3E}">
        <p14:creationId xmlns:p14="http://schemas.microsoft.com/office/powerpoint/2010/main" val="25181705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B5A61B-8ED4-4827-BED2-24FABF5C3AC9}"/>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BAF269A5-FF9D-49CC-A23A-0888D7A1D3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905B062-DD1B-47B5-849C-8CC0544775D7}"/>
              </a:ext>
            </a:extLst>
          </p:cNvPr>
          <p:cNvSpPr>
            <a:spLocks noGrp="1"/>
          </p:cNvSpPr>
          <p:nvPr>
            <p:ph type="sldNum" sz="quarter" idx="12"/>
          </p:nvPr>
        </p:nvSpPr>
        <p:spPr/>
        <p:txBody>
          <a:bodyPr/>
          <a:lstStyle/>
          <a:p>
            <a:fld id="{5F1A3BA3-FE06-4799-A034-DCDB58EBFC54}" type="slidenum">
              <a:rPr lang="en-US" smtClean="0"/>
              <a:t>‹#›</a:t>
            </a:fld>
            <a:endParaRPr lang="en-US"/>
          </a:p>
        </p:txBody>
      </p:sp>
    </p:spTree>
    <p:extLst>
      <p:ext uri="{BB962C8B-B14F-4D97-AF65-F5344CB8AC3E}">
        <p14:creationId xmlns:p14="http://schemas.microsoft.com/office/powerpoint/2010/main" val="2728849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BD3F9-C4AB-45B5-92C7-7E66616C9A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F0C348-57E0-4280-92EB-A4278EEBDF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95CEEA-2FB9-4D32-8D5A-8FCA79BD6F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A1948A-587F-4841-9D4E-DEDC31790ED0}"/>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D4D7D329-2B8D-40C8-9D4F-8D311C757F7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7F8988-FB5D-4B2D-A2FE-4E1B68437420}"/>
              </a:ext>
            </a:extLst>
          </p:cNvPr>
          <p:cNvSpPr>
            <a:spLocks noGrp="1"/>
          </p:cNvSpPr>
          <p:nvPr>
            <p:ph type="sldNum" sz="quarter" idx="12"/>
          </p:nvPr>
        </p:nvSpPr>
        <p:spPr/>
        <p:txBody>
          <a:bodyPr/>
          <a:lstStyle/>
          <a:p>
            <a:fld id="{5F1A3BA3-FE06-4799-A034-DCDB58EBFC54}" type="slidenum">
              <a:rPr lang="en-US" smtClean="0"/>
              <a:t>‹#›</a:t>
            </a:fld>
            <a:endParaRPr lang="en-US"/>
          </a:p>
        </p:txBody>
      </p:sp>
    </p:spTree>
    <p:extLst>
      <p:ext uri="{BB962C8B-B14F-4D97-AF65-F5344CB8AC3E}">
        <p14:creationId xmlns:p14="http://schemas.microsoft.com/office/powerpoint/2010/main" val="3847964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03A68-6397-4F46-85B5-3E95DB909D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C06A30-8914-43AC-B86F-58DD9DC687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0706C9-EEAC-4187-9594-04BBFEBDB5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5DA05DF-9BCD-4F84-A6E4-0789B799B2A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78ED7ED-726E-437C-AF13-FF9E03A9FB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E5D6CF-F297-4EBA-A652-D51ACA5CD464}"/>
              </a:ext>
            </a:extLst>
          </p:cNvPr>
          <p:cNvSpPr>
            <a:spLocks noGrp="1"/>
          </p:cNvSpPr>
          <p:nvPr>
            <p:ph type="sldNum" sz="quarter" idx="12"/>
          </p:nvPr>
        </p:nvSpPr>
        <p:spPr/>
        <p:txBody>
          <a:bodyPr/>
          <a:lstStyle/>
          <a:p>
            <a:fld id="{5F1A3BA3-FE06-4799-A034-DCDB58EBFC54}" type="slidenum">
              <a:rPr lang="en-US" smtClean="0"/>
              <a:t>‹#›</a:t>
            </a:fld>
            <a:endParaRPr lang="en-US"/>
          </a:p>
        </p:txBody>
      </p:sp>
    </p:spTree>
    <p:extLst>
      <p:ext uri="{BB962C8B-B14F-4D97-AF65-F5344CB8AC3E}">
        <p14:creationId xmlns:p14="http://schemas.microsoft.com/office/powerpoint/2010/main" val="25620464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4BEE6A-97A9-490C-8F19-7406BAF88ED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0A85145-1508-4178-B8DC-0A537048BBB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A36FAF-C9FC-4E03-A9AD-9A9938C1254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AE198EB6-67A6-474A-9BD0-296654B3F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E72D0A1-E645-4C33-ACA8-B29FE499F1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1A3BA3-FE06-4799-A034-DCDB58EBFC54}" type="slidenum">
              <a:rPr lang="en-US" smtClean="0"/>
              <a:t>‹#›</a:t>
            </a:fld>
            <a:endParaRPr lang="en-US"/>
          </a:p>
        </p:txBody>
      </p:sp>
    </p:spTree>
    <p:extLst>
      <p:ext uri="{BB962C8B-B14F-4D97-AF65-F5344CB8AC3E}">
        <p14:creationId xmlns:p14="http://schemas.microsoft.com/office/powerpoint/2010/main" val="2057862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65872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542154-D6E1-4DE8-9887-3B71D115062C}" type="slidenum">
              <a:rPr lang="en-US" smtClean="0"/>
              <a:t>‹#›</a:t>
            </a:fld>
            <a:endParaRPr lang="en-US"/>
          </a:p>
        </p:txBody>
      </p:sp>
      <p:pic>
        <p:nvPicPr>
          <p:cNvPr id="7" name="Picture 6">
            <a:extLst>
              <a:ext uri="{FF2B5EF4-FFF2-40B4-BE49-F238E27FC236}">
                <a16:creationId xmlns:a16="http://schemas.microsoft.com/office/drawing/2014/main" id="{F224C057-B84B-451D-8F3F-66824A94224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9982200" y="441886"/>
            <a:ext cx="1706090" cy="449541"/>
          </a:xfrm>
          <a:prstGeom prst="rect">
            <a:avLst/>
          </a:prstGeom>
        </p:spPr>
      </p:pic>
      <p:cxnSp>
        <p:nvCxnSpPr>
          <p:cNvPr id="8" name="Straight Connector 7">
            <a:extLst>
              <a:ext uri="{FF2B5EF4-FFF2-40B4-BE49-F238E27FC236}">
                <a16:creationId xmlns:a16="http://schemas.microsoft.com/office/drawing/2014/main" id="{8267E9AB-2CA5-4F84-80AA-9E10EE814B41}"/>
              </a:ext>
            </a:extLst>
          </p:cNvPr>
          <p:cNvCxnSpPr>
            <a:cxnSpLocks/>
          </p:cNvCxnSpPr>
          <p:nvPr userDrawn="1"/>
        </p:nvCxnSpPr>
        <p:spPr>
          <a:xfrm flipH="1">
            <a:off x="3" y="879522"/>
            <a:ext cx="10721972" cy="0"/>
          </a:xfrm>
          <a:prstGeom prst="line">
            <a:avLst/>
          </a:prstGeom>
          <a:ln w="12700">
            <a:solidFill>
              <a:srgbClr val="578C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7797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5013" y="259296"/>
            <a:ext cx="10515600" cy="65872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109988"/>
            <a:ext cx="10515600" cy="466898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a:extLst>
              <a:ext uri="{FF2B5EF4-FFF2-40B4-BE49-F238E27FC236}">
                <a16:creationId xmlns:a16="http://schemas.microsoft.com/office/drawing/2014/main" id="{F224C057-B84B-451D-8F3F-66824A94224E}"/>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flipH="1">
            <a:off x="9982200" y="337111"/>
            <a:ext cx="1706090" cy="449541"/>
          </a:xfrm>
          <a:prstGeom prst="rect">
            <a:avLst/>
          </a:prstGeom>
        </p:spPr>
      </p:pic>
      <p:cxnSp>
        <p:nvCxnSpPr>
          <p:cNvPr id="8" name="Straight Connector 7">
            <a:extLst>
              <a:ext uri="{FF2B5EF4-FFF2-40B4-BE49-F238E27FC236}">
                <a16:creationId xmlns:a16="http://schemas.microsoft.com/office/drawing/2014/main" id="{8267E9AB-2CA5-4F84-80AA-9E10EE814B41}"/>
              </a:ext>
            </a:extLst>
          </p:cNvPr>
          <p:cNvCxnSpPr>
            <a:cxnSpLocks/>
          </p:cNvCxnSpPr>
          <p:nvPr userDrawn="1"/>
        </p:nvCxnSpPr>
        <p:spPr>
          <a:xfrm flipH="1">
            <a:off x="3" y="774747"/>
            <a:ext cx="10721972" cy="0"/>
          </a:xfrm>
          <a:prstGeom prst="line">
            <a:avLst/>
          </a:prstGeom>
          <a:ln w="12700">
            <a:solidFill>
              <a:srgbClr val="578CC9"/>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78834644-B825-45BE-9FE5-07DC34AE398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407429" y="6126281"/>
            <a:ext cx="476691" cy="635000"/>
          </a:xfrm>
          <a:prstGeom prst="rect">
            <a:avLst/>
          </a:prstGeom>
        </p:spPr>
      </p:pic>
      <p:pic>
        <p:nvPicPr>
          <p:cNvPr id="19" name="Picture 18">
            <a:extLst>
              <a:ext uri="{FF2B5EF4-FFF2-40B4-BE49-F238E27FC236}">
                <a16:creationId xmlns:a16="http://schemas.microsoft.com/office/drawing/2014/main" id="{FC9C30B1-162E-4733-8A44-689FAB587BD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0914864" y="6097497"/>
            <a:ext cx="679098" cy="679098"/>
          </a:xfrm>
          <a:prstGeom prst="rect">
            <a:avLst/>
          </a:prstGeom>
        </p:spPr>
      </p:pic>
      <p:sp>
        <p:nvSpPr>
          <p:cNvPr id="21" name="Rectangle: Rounded Corners 20">
            <a:extLst>
              <a:ext uri="{FF2B5EF4-FFF2-40B4-BE49-F238E27FC236}">
                <a16:creationId xmlns:a16="http://schemas.microsoft.com/office/drawing/2014/main" id="{A4246BA6-4394-4722-AF6F-45CF152DD550}"/>
              </a:ext>
            </a:extLst>
          </p:cNvPr>
          <p:cNvSpPr/>
          <p:nvPr userDrawn="1"/>
        </p:nvSpPr>
        <p:spPr>
          <a:xfrm>
            <a:off x="10372664" y="5930853"/>
            <a:ext cx="1248626" cy="852477"/>
          </a:xfrm>
          <a:prstGeom prst="roundRect">
            <a:avLst/>
          </a:prstGeom>
          <a:no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4D3D3938-A8BE-4311-94BE-10BD9102FFA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1688290" y="6128049"/>
            <a:ext cx="451045" cy="631463"/>
          </a:xfrm>
          <a:prstGeom prst="rect">
            <a:avLst/>
          </a:prstGeom>
        </p:spPr>
      </p:pic>
      <p:sp>
        <p:nvSpPr>
          <p:cNvPr id="23" name="TextBox 22">
            <a:extLst>
              <a:ext uri="{FF2B5EF4-FFF2-40B4-BE49-F238E27FC236}">
                <a16:creationId xmlns:a16="http://schemas.microsoft.com/office/drawing/2014/main" id="{6D6C6AA3-40B9-4FA8-9348-11A9DE743B77}"/>
              </a:ext>
            </a:extLst>
          </p:cNvPr>
          <p:cNvSpPr txBox="1"/>
          <p:nvPr userDrawn="1"/>
        </p:nvSpPr>
        <p:spPr>
          <a:xfrm>
            <a:off x="10372665" y="5875676"/>
            <a:ext cx="1248625" cy="276999"/>
          </a:xfrm>
          <a:prstGeom prst="rect">
            <a:avLst/>
          </a:prstGeom>
          <a:noFill/>
        </p:spPr>
        <p:txBody>
          <a:bodyPr wrap="square" rtlCol="0">
            <a:spAutoFit/>
          </a:bodyPr>
          <a:lstStyle/>
          <a:p>
            <a:pPr algn="ctr"/>
            <a:r>
              <a:rPr lang="en-US" sz="1200" dirty="0">
                <a:solidFill>
                  <a:schemeClr val="tx1"/>
                </a:solidFill>
              </a:rPr>
              <a:t>OSPP Participant</a:t>
            </a:r>
          </a:p>
        </p:txBody>
      </p:sp>
    </p:spTree>
    <p:extLst>
      <p:ext uri="{BB962C8B-B14F-4D97-AF65-F5344CB8AC3E}">
        <p14:creationId xmlns:p14="http://schemas.microsoft.com/office/powerpoint/2010/main" val="152149602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8.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slide" Target="slide1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8.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5.jpg"/><Relationship Id="rId7" Type="http://schemas.openxmlformats.org/officeDocument/2006/relationships/image" Target="../media/image20.sv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8.svg"/><Relationship Id="rId4" Type="http://schemas.openxmlformats.org/officeDocument/2006/relationships/image" Target="../media/image6.png"/><Relationship Id="rId9" Type="http://schemas.openxmlformats.org/officeDocument/2006/relationships/image" Target="../media/image7.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18.xml"/><Relationship Id="rId18" Type="http://schemas.openxmlformats.org/officeDocument/2006/relationships/image" Target="../media/image8.svg"/><Relationship Id="rId3" Type="http://schemas.openxmlformats.org/officeDocument/2006/relationships/image" Target="../media/image5.jpg"/><Relationship Id="rId7" Type="http://schemas.openxmlformats.org/officeDocument/2006/relationships/image" Target="../media/image20.svg"/><Relationship Id="rId12" Type="http://schemas.openxmlformats.org/officeDocument/2006/relationships/slide" Target="slide14.xml"/><Relationship Id="rId17" Type="http://schemas.openxmlformats.org/officeDocument/2006/relationships/image" Target="../media/image7.png"/><Relationship Id="rId2" Type="http://schemas.openxmlformats.org/officeDocument/2006/relationships/notesSlide" Target="../notesSlides/notesSlide12.xml"/><Relationship Id="rId16" Type="http://schemas.openxmlformats.org/officeDocument/2006/relationships/slide" Target="slide12.xml"/><Relationship Id="rId1" Type="http://schemas.openxmlformats.org/officeDocument/2006/relationships/slideLayout" Target="../slideLayouts/slideLayout23.xml"/><Relationship Id="rId6" Type="http://schemas.openxmlformats.org/officeDocument/2006/relationships/image" Target="../media/image19.png"/><Relationship Id="rId11" Type="http://schemas.openxmlformats.org/officeDocument/2006/relationships/slide" Target="slide13.xml"/><Relationship Id="rId5" Type="http://schemas.openxmlformats.org/officeDocument/2006/relationships/image" Target="../media/image18.png"/><Relationship Id="rId15" Type="http://schemas.openxmlformats.org/officeDocument/2006/relationships/slide" Target="slide20.xml"/><Relationship Id="rId10" Type="http://schemas.openxmlformats.org/officeDocument/2006/relationships/slide" Target="slide2.xml"/><Relationship Id="rId4" Type="http://schemas.openxmlformats.org/officeDocument/2006/relationships/image" Target="../media/image6.png"/><Relationship Id="rId9" Type="http://schemas.openxmlformats.org/officeDocument/2006/relationships/image" Target="../media/image22.svg"/><Relationship Id="rId14" Type="http://schemas.openxmlformats.org/officeDocument/2006/relationships/slide" Target="slide17.xml"/></Relationships>
</file>

<file path=ppt/slides/_rels/slide13.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13.png"/><Relationship Id="rId7" Type="http://schemas.openxmlformats.org/officeDocument/2006/relationships/slide" Target="slide17.xml"/><Relationship Id="rId2" Type="http://schemas.openxmlformats.org/officeDocument/2006/relationships/image" Target="../media/image9.jpeg"/><Relationship Id="rId1" Type="http://schemas.openxmlformats.org/officeDocument/2006/relationships/slideLayout" Target="../slideLayouts/slideLayout24.xml"/><Relationship Id="rId6" Type="http://schemas.openxmlformats.org/officeDocument/2006/relationships/slide" Target="slide18.xml"/><Relationship Id="rId11" Type="http://schemas.openxmlformats.org/officeDocument/2006/relationships/image" Target="../media/image8.svg"/><Relationship Id="rId5" Type="http://schemas.openxmlformats.org/officeDocument/2006/relationships/slide" Target="slide14.xml"/><Relationship Id="rId10" Type="http://schemas.openxmlformats.org/officeDocument/2006/relationships/image" Target="../media/image7.png"/><Relationship Id="rId4" Type="http://schemas.openxmlformats.org/officeDocument/2006/relationships/slide" Target="slide13.xml"/><Relationship Id="rId9" Type="http://schemas.openxmlformats.org/officeDocument/2006/relationships/slide" Target="slide12.xml"/></Relationships>
</file>

<file path=ppt/slides/_rels/slide14.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8.svg"/><Relationship Id="rId3" Type="http://schemas.openxmlformats.org/officeDocument/2006/relationships/image" Target="../media/image23.png"/><Relationship Id="rId7" Type="http://schemas.openxmlformats.org/officeDocument/2006/relationships/slide" Target="slide14.xml"/><Relationship Id="rId12"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openxmlformats.org/officeDocument/2006/relationships/slide" Target="slide13.xml"/><Relationship Id="rId11" Type="http://schemas.openxmlformats.org/officeDocument/2006/relationships/slide" Target="slide12.xml"/><Relationship Id="rId5" Type="http://schemas.openxmlformats.org/officeDocument/2006/relationships/slide" Target="slide16.xml"/><Relationship Id="rId10" Type="http://schemas.openxmlformats.org/officeDocument/2006/relationships/slide" Target="slide20.xml"/><Relationship Id="rId4" Type="http://schemas.openxmlformats.org/officeDocument/2006/relationships/slide" Target="slide15.xml"/><Relationship Id="rId9" Type="http://schemas.openxmlformats.org/officeDocument/2006/relationships/slide" Target="slide17.xml"/></Relationships>
</file>

<file path=ppt/slides/_rels/slide15.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14.png"/><Relationship Id="rId7" Type="http://schemas.openxmlformats.org/officeDocument/2006/relationships/slide" Target="slide18.xml"/><Relationship Id="rId12" Type="http://schemas.openxmlformats.org/officeDocument/2006/relationships/image" Target="../media/image8.sv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openxmlformats.org/officeDocument/2006/relationships/slide" Target="slide14.xml"/><Relationship Id="rId11" Type="http://schemas.openxmlformats.org/officeDocument/2006/relationships/image" Target="../media/image7.png"/><Relationship Id="rId5" Type="http://schemas.openxmlformats.org/officeDocument/2006/relationships/slide" Target="slide13.xml"/><Relationship Id="rId10" Type="http://schemas.openxmlformats.org/officeDocument/2006/relationships/slide" Target="slide12.xml"/><Relationship Id="rId4" Type="http://schemas.openxmlformats.org/officeDocument/2006/relationships/image" Target="../media/image24.jpeg"/><Relationship Id="rId9" Type="http://schemas.openxmlformats.org/officeDocument/2006/relationships/slide" Target="slide20.xml"/></Relationships>
</file>

<file path=ppt/slides/_rels/slide1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25.png"/><Relationship Id="rId7" Type="http://schemas.openxmlformats.org/officeDocument/2006/relationships/slide" Target="slide18.xml"/><Relationship Id="rId12" Type="http://schemas.openxmlformats.org/officeDocument/2006/relationships/image" Target="../media/image8.svg"/><Relationship Id="rId2" Type="http://schemas.openxmlformats.org/officeDocument/2006/relationships/notesSlide" Target="../notesSlides/notesSlide15.xml"/><Relationship Id="rId1" Type="http://schemas.openxmlformats.org/officeDocument/2006/relationships/slideLayout" Target="../slideLayouts/slideLayout24.xml"/><Relationship Id="rId6" Type="http://schemas.openxmlformats.org/officeDocument/2006/relationships/slide" Target="slide14.xml"/><Relationship Id="rId11" Type="http://schemas.openxmlformats.org/officeDocument/2006/relationships/image" Target="../media/image7.png"/><Relationship Id="rId5" Type="http://schemas.openxmlformats.org/officeDocument/2006/relationships/slide" Target="slide13.xml"/><Relationship Id="rId10" Type="http://schemas.openxmlformats.org/officeDocument/2006/relationships/slide" Target="slide12.xml"/><Relationship Id="rId4" Type="http://schemas.openxmlformats.org/officeDocument/2006/relationships/image" Target="../media/image26.jpeg"/><Relationship Id="rId9" Type="http://schemas.openxmlformats.org/officeDocument/2006/relationships/slide" Target="slide20.xml"/></Relationships>
</file>

<file path=ppt/slides/_rels/slide17.xml.rels><?xml version="1.0" encoding="UTF-8" standalone="yes"?>
<Relationships xmlns="http://schemas.openxmlformats.org/package/2006/relationships"><Relationship Id="rId8" Type="http://schemas.openxmlformats.org/officeDocument/2006/relationships/slide" Target="slide25.xml"/><Relationship Id="rId13" Type="http://schemas.openxmlformats.org/officeDocument/2006/relationships/slide" Target="slide17.xml"/><Relationship Id="rId3" Type="http://schemas.openxmlformats.org/officeDocument/2006/relationships/image" Target="../media/image27.png"/><Relationship Id="rId7" Type="http://schemas.openxmlformats.org/officeDocument/2006/relationships/image" Target="../media/image29.png"/><Relationship Id="rId12" Type="http://schemas.openxmlformats.org/officeDocument/2006/relationships/slide" Target="slide18.xml"/><Relationship Id="rId17" Type="http://schemas.openxmlformats.org/officeDocument/2006/relationships/image" Target="../media/image8.svg"/><Relationship Id="rId2" Type="http://schemas.openxmlformats.org/officeDocument/2006/relationships/slide" Target="slide23.xml"/><Relationship Id="rId16" Type="http://schemas.openxmlformats.org/officeDocument/2006/relationships/image" Target="../media/image7.png"/><Relationship Id="rId1" Type="http://schemas.openxmlformats.org/officeDocument/2006/relationships/slideLayout" Target="../slideLayouts/slideLayout24.xml"/><Relationship Id="rId6" Type="http://schemas.openxmlformats.org/officeDocument/2006/relationships/slide" Target="slide22.xml"/><Relationship Id="rId11" Type="http://schemas.openxmlformats.org/officeDocument/2006/relationships/slide" Target="slide14.xml"/><Relationship Id="rId5" Type="http://schemas.openxmlformats.org/officeDocument/2006/relationships/image" Target="../media/image28.png"/><Relationship Id="rId15" Type="http://schemas.openxmlformats.org/officeDocument/2006/relationships/slide" Target="slide12.xml"/><Relationship Id="rId10" Type="http://schemas.openxmlformats.org/officeDocument/2006/relationships/slide" Target="slide13.xml"/><Relationship Id="rId4" Type="http://schemas.openxmlformats.org/officeDocument/2006/relationships/slide" Target="slide27.xml"/><Relationship Id="rId9" Type="http://schemas.openxmlformats.org/officeDocument/2006/relationships/image" Target="../media/image30.png"/><Relationship Id="rId14" Type="http://schemas.openxmlformats.org/officeDocument/2006/relationships/slide" Target="slide20.xml"/></Relationships>
</file>

<file path=ppt/slides/_rels/slide18.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slide" Target="slide17.xml"/><Relationship Id="rId3" Type="http://schemas.openxmlformats.org/officeDocument/2006/relationships/slide" Target="slide28.xml"/><Relationship Id="rId7" Type="http://schemas.openxmlformats.org/officeDocument/2006/relationships/slide" Target="slide30.xml"/><Relationship Id="rId12" Type="http://schemas.openxmlformats.org/officeDocument/2006/relationships/slide" Target="slide18.xml"/><Relationship Id="rId17" Type="http://schemas.openxmlformats.org/officeDocument/2006/relationships/image" Target="../media/image8.svg"/><Relationship Id="rId2" Type="http://schemas.openxmlformats.org/officeDocument/2006/relationships/notesSlide" Target="../notesSlides/notesSlide16.xml"/><Relationship Id="rId16" Type="http://schemas.openxmlformats.org/officeDocument/2006/relationships/image" Target="../media/image7.png"/><Relationship Id="rId1" Type="http://schemas.openxmlformats.org/officeDocument/2006/relationships/slideLayout" Target="../slideLayouts/slideLayout24.xml"/><Relationship Id="rId6" Type="http://schemas.openxmlformats.org/officeDocument/2006/relationships/image" Target="../media/image32.png"/><Relationship Id="rId11" Type="http://schemas.openxmlformats.org/officeDocument/2006/relationships/slide" Target="slide14.xml"/><Relationship Id="rId5" Type="http://schemas.openxmlformats.org/officeDocument/2006/relationships/slide" Target="slide29.xml"/><Relationship Id="rId15" Type="http://schemas.openxmlformats.org/officeDocument/2006/relationships/slide" Target="slide12.xml"/><Relationship Id="rId10" Type="http://schemas.openxmlformats.org/officeDocument/2006/relationships/slide" Target="slide13.xml"/><Relationship Id="rId4" Type="http://schemas.openxmlformats.org/officeDocument/2006/relationships/image" Target="../media/image31.png"/><Relationship Id="rId9" Type="http://schemas.openxmlformats.org/officeDocument/2006/relationships/slide" Target="slide19.xml"/><Relationship Id="rId14" Type="http://schemas.openxmlformats.org/officeDocument/2006/relationships/slide" Target="slide20.xml"/></Relationships>
</file>

<file path=ppt/slides/_rels/slide19.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16.png"/><Relationship Id="rId3" Type="http://schemas.openxmlformats.org/officeDocument/2006/relationships/image" Target="../media/image34.png"/><Relationship Id="rId7" Type="http://schemas.openxmlformats.org/officeDocument/2006/relationships/slide" Target="slide17.xml"/><Relationship Id="rId12" Type="http://schemas.openxmlformats.org/officeDocument/2006/relationships/image" Target="../media/image17.gif"/><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slide" Target="slide18.xml"/><Relationship Id="rId11" Type="http://schemas.openxmlformats.org/officeDocument/2006/relationships/image" Target="../media/image8.svg"/><Relationship Id="rId5" Type="http://schemas.openxmlformats.org/officeDocument/2006/relationships/slide" Target="slide14.xml"/><Relationship Id="rId10" Type="http://schemas.openxmlformats.org/officeDocument/2006/relationships/image" Target="../media/image7.png"/><Relationship Id="rId4" Type="http://schemas.openxmlformats.org/officeDocument/2006/relationships/slide" Target="slide13.xml"/><Relationship Id="rId9" Type="http://schemas.openxmlformats.org/officeDocument/2006/relationships/slide" Target="slide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9.jpeg"/><Relationship Id="rId7" Type="http://schemas.openxmlformats.org/officeDocument/2006/relationships/slide" Target="slide12.xml"/><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slide" Target="slide3.xml"/><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image" Target="../media/image39.svg"/><Relationship Id="rId18" Type="http://schemas.openxmlformats.org/officeDocument/2006/relationships/slide" Target="slide18.xml"/><Relationship Id="rId3" Type="http://schemas.openxmlformats.org/officeDocument/2006/relationships/slide" Target="slide33.xml"/><Relationship Id="rId21" Type="http://schemas.openxmlformats.org/officeDocument/2006/relationships/slide" Target="slide12.xml"/><Relationship Id="rId7" Type="http://schemas.openxmlformats.org/officeDocument/2006/relationships/image" Target="../media/image37.png"/><Relationship Id="rId12" Type="http://schemas.openxmlformats.org/officeDocument/2006/relationships/image" Target="../media/image38.png"/><Relationship Id="rId17" Type="http://schemas.openxmlformats.org/officeDocument/2006/relationships/slide" Target="slide14.xml"/><Relationship Id="rId2" Type="http://schemas.openxmlformats.org/officeDocument/2006/relationships/notesSlide" Target="../notesSlides/notesSlide18.xml"/><Relationship Id="rId16" Type="http://schemas.openxmlformats.org/officeDocument/2006/relationships/slide" Target="slide13.xml"/><Relationship Id="rId20" Type="http://schemas.openxmlformats.org/officeDocument/2006/relationships/slide" Target="slide20.xml"/><Relationship Id="rId1" Type="http://schemas.openxmlformats.org/officeDocument/2006/relationships/slideLayout" Target="../slideLayouts/slideLayout24.xml"/><Relationship Id="rId6" Type="http://schemas.openxmlformats.org/officeDocument/2006/relationships/slide" Target="slide34.xml"/><Relationship Id="rId11" Type="http://schemas.openxmlformats.org/officeDocument/2006/relationships/image" Target="../media/image21.png"/><Relationship Id="rId24" Type="http://schemas.openxmlformats.org/officeDocument/2006/relationships/slide" Target="slide21.xml"/><Relationship Id="rId5" Type="http://schemas.openxmlformats.org/officeDocument/2006/relationships/image" Target="../media/image36.png"/><Relationship Id="rId15" Type="http://schemas.openxmlformats.org/officeDocument/2006/relationships/slide" Target="slide38.xml"/><Relationship Id="rId23" Type="http://schemas.openxmlformats.org/officeDocument/2006/relationships/image" Target="../media/image8.svg"/><Relationship Id="rId10" Type="http://schemas.openxmlformats.org/officeDocument/2006/relationships/slide" Target="slide36.xml"/><Relationship Id="rId19" Type="http://schemas.openxmlformats.org/officeDocument/2006/relationships/slide" Target="slide17.xml"/><Relationship Id="rId4" Type="http://schemas.openxmlformats.org/officeDocument/2006/relationships/image" Target="../media/image35.png"/><Relationship Id="rId9" Type="http://schemas.openxmlformats.org/officeDocument/2006/relationships/slide" Target="slide35.xml"/><Relationship Id="rId14" Type="http://schemas.openxmlformats.org/officeDocument/2006/relationships/image" Target="../media/image18.png"/><Relationship Id="rId22"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13.xml"/><Relationship Id="rId7" Type="http://schemas.openxmlformats.org/officeDocument/2006/relationships/slide" Target="slide20.xml"/><Relationship Id="rId2" Type="http://schemas.openxmlformats.org/officeDocument/2006/relationships/notesSlide" Target="../notesSlides/notesSlide19.xml"/><Relationship Id="rId1" Type="http://schemas.openxmlformats.org/officeDocument/2006/relationships/slideLayout" Target="../slideLayouts/slideLayout24.xml"/><Relationship Id="rId6" Type="http://schemas.openxmlformats.org/officeDocument/2006/relationships/slide" Target="slide17.xml"/><Relationship Id="rId5" Type="http://schemas.openxmlformats.org/officeDocument/2006/relationships/slide" Target="slide18.xml"/><Relationship Id="rId10" Type="http://schemas.openxmlformats.org/officeDocument/2006/relationships/image" Target="../media/image8.svg"/><Relationship Id="rId4" Type="http://schemas.openxmlformats.org/officeDocument/2006/relationships/slide" Target="slide14.xml"/><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13.xml"/><Relationship Id="rId7" Type="http://schemas.openxmlformats.org/officeDocument/2006/relationships/slide" Target="slide20.xml"/><Relationship Id="rId12" Type="http://schemas.openxmlformats.org/officeDocument/2006/relationships/image" Target="../media/image41.svg"/><Relationship Id="rId2" Type="http://schemas.openxmlformats.org/officeDocument/2006/relationships/image" Target="../media/image29.png"/><Relationship Id="rId1" Type="http://schemas.openxmlformats.org/officeDocument/2006/relationships/slideLayout" Target="../slideLayouts/slideLayout24.xml"/><Relationship Id="rId6" Type="http://schemas.openxmlformats.org/officeDocument/2006/relationships/slide" Target="slide17.xml"/><Relationship Id="rId11" Type="http://schemas.openxmlformats.org/officeDocument/2006/relationships/image" Target="../media/image40.png"/><Relationship Id="rId5" Type="http://schemas.openxmlformats.org/officeDocument/2006/relationships/slide" Target="slide18.xml"/><Relationship Id="rId10" Type="http://schemas.openxmlformats.org/officeDocument/2006/relationships/image" Target="../media/image8.svg"/><Relationship Id="rId4" Type="http://schemas.openxmlformats.org/officeDocument/2006/relationships/slide" Target="slide14.xml"/><Relationship Id="rId9"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41.svg"/><Relationship Id="rId3" Type="http://schemas.openxmlformats.org/officeDocument/2006/relationships/slide" Target="slide24.xml"/><Relationship Id="rId7" Type="http://schemas.openxmlformats.org/officeDocument/2006/relationships/slide" Target="slide17.xml"/><Relationship Id="rId12" Type="http://schemas.openxmlformats.org/officeDocument/2006/relationships/image" Target="../media/image40.png"/><Relationship Id="rId2" Type="http://schemas.openxmlformats.org/officeDocument/2006/relationships/image" Target="../media/image27.png"/><Relationship Id="rId1" Type="http://schemas.openxmlformats.org/officeDocument/2006/relationships/slideLayout" Target="../slideLayouts/slideLayout24.xml"/><Relationship Id="rId6" Type="http://schemas.openxmlformats.org/officeDocument/2006/relationships/slide" Target="slide18.xml"/><Relationship Id="rId11" Type="http://schemas.openxmlformats.org/officeDocument/2006/relationships/image" Target="../media/image8.svg"/><Relationship Id="rId5" Type="http://schemas.openxmlformats.org/officeDocument/2006/relationships/slide" Target="slide14.xml"/><Relationship Id="rId10" Type="http://schemas.openxmlformats.org/officeDocument/2006/relationships/image" Target="../media/image7.png"/><Relationship Id="rId4" Type="http://schemas.openxmlformats.org/officeDocument/2006/relationships/slide" Target="slide13.xml"/><Relationship Id="rId9" Type="http://schemas.openxmlformats.org/officeDocument/2006/relationships/slide" Target="slide12.xml"/></Relationships>
</file>

<file path=ppt/slides/_rels/slide24.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8.svg"/><Relationship Id="rId3" Type="http://schemas.openxmlformats.org/officeDocument/2006/relationships/slide" Target="slide23.xml"/><Relationship Id="rId7" Type="http://schemas.openxmlformats.org/officeDocument/2006/relationships/slide" Target="slide14.xml"/><Relationship Id="rId12" Type="http://schemas.openxmlformats.org/officeDocument/2006/relationships/image" Target="../media/image7.png"/><Relationship Id="rId2" Type="http://schemas.openxmlformats.org/officeDocument/2006/relationships/image" Target="../media/image42.png"/><Relationship Id="rId1" Type="http://schemas.openxmlformats.org/officeDocument/2006/relationships/slideLayout" Target="../slideLayouts/slideLayout24.xml"/><Relationship Id="rId6" Type="http://schemas.openxmlformats.org/officeDocument/2006/relationships/slide" Target="slide13.xml"/><Relationship Id="rId11" Type="http://schemas.openxmlformats.org/officeDocument/2006/relationships/slide" Target="slide12.xml"/><Relationship Id="rId5" Type="http://schemas.openxmlformats.org/officeDocument/2006/relationships/image" Target="../media/image41.svg"/><Relationship Id="rId10" Type="http://schemas.openxmlformats.org/officeDocument/2006/relationships/slide" Target="slide20.xml"/><Relationship Id="rId4" Type="http://schemas.openxmlformats.org/officeDocument/2006/relationships/image" Target="../media/image40.png"/><Relationship Id="rId9" Type="http://schemas.openxmlformats.org/officeDocument/2006/relationships/slide" Target="slide17.xml"/></Relationships>
</file>

<file path=ppt/slides/_rels/slide25.xml.rels><?xml version="1.0" encoding="UTF-8" standalone="yes"?>
<Relationships xmlns="http://schemas.openxmlformats.org/package/2006/relationships"><Relationship Id="rId8" Type="http://schemas.openxmlformats.org/officeDocument/2006/relationships/slide" Target="slide20.xml"/><Relationship Id="rId13" Type="http://schemas.openxmlformats.org/officeDocument/2006/relationships/image" Target="../media/image41.svg"/><Relationship Id="rId3" Type="http://schemas.openxmlformats.org/officeDocument/2006/relationships/slide" Target="slide26.xml"/><Relationship Id="rId7" Type="http://schemas.openxmlformats.org/officeDocument/2006/relationships/slide" Target="slide17.xml"/><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24.xml"/><Relationship Id="rId6" Type="http://schemas.openxmlformats.org/officeDocument/2006/relationships/slide" Target="slide18.xml"/><Relationship Id="rId11" Type="http://schemas.openxmlformats.org/officeDocument/2006/relationships/image" Target="../media/image8.svg"/><Relationship Id="rId5" Type="http://schemas.openxmlformats.org/officeDocument/2006/relationships/slide" Target="slide14.xml"/><Relationship Id="rId10" Type="http://schemas.openxmlformats.org/officeDocument/2006/relationships/image" Target="../media/image7.png"/><Relationship Id="rId4" Type="http://schemas.openxmlformats.org/officeDocument/2006/relationships/slide" Target="slide13.xml"/><Relationship Id="rId9" Type="http://schemas.openxmlformats.org/officeDocument/2006/relationships/slide" Target="slide12.xml"/></Relationships>
</file>

<file path=ppt/slides/_rels/slide26.xml.rels><?xml version="1.0" encoding="UTF-8" standalone="yes"?>
<Relationships xmlns="http://schemas.openxmlformats.org/package/2006/relationships"><Relationship Id="rId8" Type="http://schemas.openxmlformats.org/officeDocument/2006/relationships/slide" Target="slide17.xml"/><Relationship Id="rId13"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slide" Target="slide18.xml"/><Relationship Id="rId12" Type="http://schemas.openxmlformats.org/officeDocument/2006/relationships/image" Target="../media/image8.svg"/><Relationship Id="rId2" Type="http://schemas.openxmlformats.org/officeDocument/2006/relationships/slide" Target="slide25.xml"/><Relationship Id="rId1" Type="http://schemas.openxmlformats.org/officeDocument/2006/relationships/slideLayout" Target="../slideLayouts/slideLayout24.xml"/><Relationship Id="rId6" Type="http://schemas.openxmlformats.org/officeDocument/2006/relationships/slide" Target="slide14.xml"/><Relationship Id="rId11" Type="http://schemas.openxmlformats.org/officeDocument/2006/relationships/image" Target="../media/image7.png"/><Relationship Id="rId5" Type="http://schemas.openxmlformats.org/officeDocument/2006/relationships/slide" Target="slide13.xml"/><Relationship Id="rId10" Type="http://schemas.openxmlformats.org/officeDocument/2006/relationships/slide" Target="slide12.xml"/><Relationship Id="rId4" Type="http://schemas.openxmlformats.org/officeDocument/2006/relationships/image" Target="../media/image41.svg"/><Relationship Id="rId9" Type="http://schemas.openxmlformats.org/officeDocument/2006/relationships/slide" Target="slide20.xml"/></Relationships>
</file>

<file path=ppt/slides/_rels/slide27.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13.xml"/><Relationship Id="rId7" Type="http://schemas.openxmlformats.org/officeDocument/2006/relationships/slide" Target="slide20.xml"/><Relationship Id="rId12" Type="http://schemas.openxmlformats.org/officeDocument/2006/relationships/image" Target="../media/image41.svg"/><Relationship Id="rId2" Type="http://schemas.openxmlformats.org/officeDocument/2006/relationships/image" Target="../media/image28.png"/><Relationship Id="rId1" Type="http://schemas.openxmlformats.org/officeDocument/2006/relationships/slideLayout" Target="../slideLayouts/slideLayout24.xml"/><Relationship Id="rId6" Type="http://schemas.openxmlformats.org/officeDocument/2006/relationships/slide" Target="slide17.xml"/><Relationship Id="rId11" Type="http://schemas.openxmlformats.org/officeDocument/2006/relationships/image" Target="../media/image40.png"/><Relationship Id="rId5" Type="http://schemas.openxmlformats.org/officeDocument/2006/relationships/slide" Target="slide18.xml"/><Relationship Id="rId10" Type="http://schemas.openxmlformats.org/officeDocument/2006/relationships/image" Target="../media/image8.svg"/><Relationship Id="rId4" Type="http://schemas.openxmlformats.org/officeDocument/2006/relationships/slide" Target="slide14.xml"/><Relationship Id="rId9" Type="http://schemas.openxmlformats.org/officeDocument/2006/relationships/image" Target="../media/image7.png"/></Relationships>
</file>

<file path=ppt/slides/_rels/slide28.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image" Target="../media/image7.png"/><Relationship Id="rId3" Type="http://schemas.openxmlformats.org/officeDocument/2006/relationships/image" Target="../media/image31.png"/><Relationship Id="rId7" Type="http://schemas.openxmlformats.org/officeDocument/2006/relationships/image" Target="../media/image41.svg"/><Relationship Id="rId12" Type="http://schemas.openxmlformats.org/officeDocument/2006/relationships/slide" Target="slide12.xml"/><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40.png"/><Relationship Id="rId11" Type="http://schemas.openxmlformats.org/officeDocument/2006/relationships/slide" Target="slide20.xml"/><Relationship Id="rId5" Type="http://schemas.openxmlformats.org/officeDocument/2006/relationships/slide" Target="slide18.xml"/><Relationship Id="rId10" Type="http://schemas.openxmlformats.org/officeDocument/2006/relationships/slide" Target="slide17.xml"/><Relationship Id="rId4" Type="http://schemas.openxmlformats.org/officeDocument/2006/relationships/image" Target="../media/image44.png"/><Relationship Id="rId9" Type="http://schemas.openxmlformats.org/officeDocument/2006/relationships/slide" Target="slide14.xml"/><Relationship Id="rId14" Type="http://schemas.openxmlformats.org/officeDocument/2006/relationships/image" Target="../media/image8.svg"/></Relationships>
</file>

<file path=ppt/slides/_rels/slide29.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8.svg"/><Relationship Id="rId3" Type="http://schemas.openxmlformats.org/officeDocument/2006/relationships/image" Target="../media/image45.png"/><Relationship Id="rId7" Type="http://schemas.openxmlformats.org/officeDocument/2006/relationships/slide" Target="slide13.xml"/><Relationship Id="rId12"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41.svg"/><Relationship Id="rId11" Type="http://schemas.openxmlformats.org/officeDocument/2006/relationships/slide" Target="slide12.xml"/><Relationship Id="rId5" Type="http://schemas.openxmlformats.org/officeDocument/2006/relationships/image" Target="../media/image40.png"/><Relationship Id="rId10" Type="http://schemas.openxmlformats.org/officeDocument/2006/relationships/slide" Target="slide20.xml"/><Relationship Id="rId4" Type="http://schemas.openxmlformats.org/officeDocument/2006/relationships/slide" Target="slide18.xml"/><Relationship Id="rId9" Type="http://schemas.openxmlformats.org/officeDocument/2006/relationships/slide" Target="slide17.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2.PNG"/><Relationship Id="rId7" Type="http://schemas.openxmlformats.org/officeDocument/2006/relationships/slide" Target="slide12.xml"/><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slide" Target="slide4.xml"/><Relationship Id="rId9" Type="http://schemas.openxmlformats.org/officeDocument/2006/relationships/image" Target="../media/image8.svg"/></Relationships>
</file>

<file path=ppt/slides/_rels/slide30.xml.rels><?xml version="1.0" encoding="UTF-8" standalone="yes"?>
<Relationships xmlns="http://schemas.openxmlformats.org/package/2006/relationships"><Relationship Id="rId8" Type="http://schemas.openxmlformats.org/officeDocument/2006/relationships/slide" Target="slide32.xml"/><Relationship Id="rId13" Type="http://schemas.openxmlformats.org/officeDocument/2006/relationships/slide" Target="slide12.xml"/><Relationship Id="rId3" Type="http://schemas.openxmlformats.org/officeDocument/2006/relationships/image" Target="../media/image46.png"/><Relationship Id="rId7" Type="http://schemas.openxmlformats.org/officeDocument/2006/relationships/slide" Target="slide31.xml"/><Relationship Id="rId12" Type="http://schemas.openxmlformats.org/officeDocument/2006/relationships/slide" Target="slide20.xml"/><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41.svg"/><Relationship Id="rId11" Type="http://schemas.openxmlformats.org/officeDocument/2006/relationships/slide" Target="slide17.xml"/><Relationship Id="rId5" Type="http://schemas.openxmlformats.org/officeDocument/2006/relationships/image" Target="../media/image40.png"/><Relationship Id="rId15" Type="http://schemas.openxmlformats.org/officeDocument/2006/relationships/image" Target="../media/image8.svg"/><Relationship Id="rId10" Type="http://schemas.openxmlformats.org/officeDocument/2006/relationships/slide" Target="slide14.xml"/><Relationship Id="rId4" Type="http://schemas.openxmlformats.org/officeDocument/2006/relationships/slide" Target="slide18.xml"/><Relationship Id="rId9" Type="http://schemas.openxmlformats.org/officeDocument/2006/relationships/slide" Target="slide13.xml"/><Relationship Id="rId1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slide" Target="slide18.xml"/><Relationship Id="rId13" Type="http://schemas.openxmlformats.org/officeDocument/2006/relationships/image" Target="../media/image8.svg"/><Relationship Id="rId3" Type="http://schemas.openxmlformats.org/officeDocument/2006/relationships/slide" Target="slide30.xml"/><Relationship Id="rId7" Type="http://schemas.openxmlformats.org/officeDocument/2006/relationships/slide" Target="slide14.xml"/><Relationship Id="rId12" Type="http://schemas.openxmlformats.org/officeDocument/2006/relationships/image" Target="../media/image7.png"/><Relationship Id="rId2" Type="http://schemas.openxmlformats.org/officeDocument/2006/relationships/image" Target="../media/image47.png"/><Relationship Id="rId1" Type="http://schemas.openxmlformats.org/officeDocument/2006/relationships/slideLayout" Target="../slideLayouts/slideLayout24.xml"/><Relationship Id="rId6" Type="http://schemas.openxmlformats.org/officeDocument/2006/relationships/slide" Target="slide13.xml"/><Relationship Id="rId11" Type="http://schemas.openxmlformats.org/officeDocument/2006/relationships/slide" Target="slide12.xml"/><Relationship Id="rId5" Type="http://schemas.openxmlformats.org/officeDocument/2006/relationships/image" Target="../media/image41.svg"/><Relationship Id="rId10" Type="http://schemas.openxmlformats.org/officeDocument/2006/relationships/slide" Target="slide20.xml"/><Relationship Id="rId4" Type="http://schemas.openxmlformats.org/officeDocument/2006/relationships/image" Target="../media/image40.png"/><Relationship Id="rId9" Type="http://schemas.openxmlformats.org/officeDocument/2006/relationships/slide" Target="slide17.xml"/></Relationships>
</file>

<file path=ppt/slides/_rels/slide32.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7.png"/><Relationship Id="rId3" Type="http://schemas.openxmlformats.org/officeDocument/2006/relationships/image" Target="../media/image48.png"/><Relationship Id="rId7" Type="http://schemas.openxmlformats.org/officeDocument/2006/relationships/slide" Target="slide13.xml"/><Relationship Id="rId12" Type="http://schemas.openxmlformats.org/officeDocument/2006/relationships/slide" Target="slide12.xml"/><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41.svg"/><Relationship Id="rId11" Type="http://schemas.openxmlformats.org/officeDocument/2006/relationships/slide" Target="slide20.xml"/><Relationship Id="rId5" Type="http://schemas.openxmlformats.org/officeDocument/2006/relationships/image" Target="../media/image40.png"/><Relationship Id="rId10" Type="http://schemas.openxmlformats.org/officeDocument/2006/relationships/slide" Target="slide17.xml"/><Relationship Id="rId4" Type="http://schemas.openxmlformats.org/officeDocument/2006/relationships/slide" Target="slide30.xml"/><Relationship Id="rId9" Type="http://schemas.openxmlformats.org/officeDocument/2006/relationships/slide" Target="slide18.xml"/><Relationship Id="rId14" Type="http://schemas.openxmlformats.org/officeDocument/2006/relationships/image" Target="../media/image8.svg"/></Relationships>
</file>

<file path=ppt/slides/_rels/slide33.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image" Target="../media/image7.png"/><Relationship Id="rId3" Type="http://schemas.openxmlformats.org/officeDocument/2006/relationships/image" Target="../media/image49.png"/><Relationship Id="rId7" Type="http://schemas.openxmlformats.org/officeDocument/2006/relationships/slide" Target="slide13.xml"/><Relationship Id="rId12" Type="http://schemas.openxmlformats.org/officeDocument/2006/relationships/slide" Target="slide12.xml"/><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36.png"/><Relationship Id="rId11" Type="http://schemas.openxmlformats.org/officeDocument/2006/relationships/slide" Target="slide20.xml"/><Relationship Id="rId5" Type="http://schemas.openxmlformats.org/officeDocument/2006/relationships/image" Target="../media/image35.png"/><Relationship Id="rId10" Type="http://schemas.openxmlformats.org/officeDocument/2006/relationships/slide" Target="slide17.xml"/><Relationship Id="rId4" Type="http://schemas.openxmlformats.org/officeDocument/2006/relationships/image" Target="../media/image50.png"/><Relationship Id="rId9" Type="http://schemas.openxmlformats.org/officeDocument/2006/relationships/slide" Target="slide18.xml"/><Relationship Id="rId14" Type="http://schemas.openxmlformats.org/officeDocument/2006/relationships/image" Target="../media/image8.svg"/></Relationships>
</file>

<file path=ppt/slides/_rels/slide34.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37.png"/><Relationship Id="rId7" Type="http://schemas.openxmlformats.org/officeDocument/2006/relationships/slide" Target="slide18.xml"/><Relationship Id="rId12" Type="http://schemas.openxmlformats.org/officeDocument/2006/relationships/image" Target="../media/image8.svg"/><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slide" Target="slide14.xml"/><Relationship Id="rId11" Type="http://schemas.openxmlformats.org/officeDocument/2006/relationships/image" Target="../media/image7.png"/><Relationship Id="rId5" Type="http://schemas.openxmlformats.org/officeDocument/2006/relationships/slide" Target="slide13.xml"/><Relationship Id="rId10" Type="http://schemas.openxmlformats.org/officeDocument/2006/relationships/slide" Target="slide12.xml"/><Relationship Id="rId4" Type="http://schemas.openxmlformats.org/officeDocument/2006/relationships/image" Target="../media/image51.png"/><Relationship Id="rId9" Type="http://schemas.openxmlformats.org/officeDocument/2006/relationships/slide" Target="slide20.xml"/></Relationships>
</file>

<file path=ppt/slides/_rels/slide35.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13.xml"/><Relationship Id="rId7" Type="http://schemas.openxmlformats.org/officeDocument/2006/relationships/slide" Target="slide20.xml"/><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slide" Target="slide17.xml"/><Relationship Id="rId5" Type="http://schemas.openxmlformats.org/officeDocument/2006/relationships/slide" Target="slide18.xml"/><Relationship Id="rId10" Type="http://schemas.openxmlformats.org/officeDocument/2006/relationships/image" Target="../media/image8.svg"/><Relationship Id="rId4" Type="http://schemas.openxmlformats.org/officeDocument/2006/relationships/slide" Target="slide14.xml"/><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13.xml"/><Relationship Id="rId7" Type="http://schemas.openxmlformats.org/officeDocument/2006/relationships/slide" Target="slide20.xml"/><Relationship Id="rId2" Type="http://schemas.openxmlformats.org/officeDocument/2006/relationships/notesSlide" Target="../notesSlides/notesSlide27.xml"/><Relationship Id="rId1" Type="http://schemas.openxmlformats.org/officeDocument/2006/relationships/slideLayout" Target="../slideLayouts/slideLayout24.xml"/><Relationship Id="rId6" Type="http://schemas.openxmlformats.org/officeDocument/2006/relationships/slide" Target="slide17.xml"/><Relationship Id="rId5" Type="http://schemas.openxmlformats.org/officeDocument/2006/relationships/slide" Target="slide18.xml"/><Relationship Id="rId10" Type="http://schemas.openxmlformats.org/officeDocument/2006/relationships/image" Target="../media/image8.svg"/><Relationship Id="rId4" Type="http://schemas.openxmlformats.org/officeDocument/2006/relationships/slide" Target="slide14.xml"/><Relationship Id="rId9" Type="http://schemas.openxmlformats.org/officeDocument/2006/relationships/image" Target="../media/image7.png"/></Relationships>
</file>

<file path=ppt/slides/_rels/slide37.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image" Target="../media/image53.png"/><Relationship Id="rId7" Type="http://schemas.openxmlformats.org/officeDocument/2006/relationships/slide" Target="slide17.xml"/><Relationship Id="rId2" Type="http://schemas.openxmlformats.org/officeDocument/2006/relationships/image" Target="../media/image52.png"/><Relationship Id="rId1" Type="http://schemas.openxmlformats.org/officeDocument/2006/relationships/slideLayout" Target="../slideLayouts/slideLayout24.xml"/><Relationship Id="rId6" Type="http://schemas.openxmlformats.org/officeDocument/2006/relationships/slide" Target="slide18.xml"/><Relationship Id="rId11" Type="http://schemas.openxmlformats.org/officeDocument/2006/relationships/image" Target="../media/image8.svg"/><Relationship Id="rId5" Type="http://schemas.openxmlformats.org/officeDocument/2006/relationships/slide" Target="slide14.xml"/><Relationship Id="rId10" Type="http://schemas.openxmlformats.org/officeDocument/2006/relationships/image" Target="../media/image7.png"/><Relationship Id="rId4" Type="http://schemas.openxmlformats.org/officeDocument/2006/relationships/slide" Target="slide13.xml"/><Relationship Id="rId9" Type="http://schemas.openxmlformats.org/officeDocument/2006/relationships/slide" Target="slide12.xml"/></Relationships>
</file>

<file path=ppt/slides/_rels/slide38.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slide" Target="slide13.xml"/><Relationship Id="rId7" Type="http://schemas.openxmlformats.org/officeDocument/2006/relationships/slide" Target="slide20.xml"/><Relationship Id="rId2" Type="http://schemas.openxmlformats.org/officeDocument/2006/relationships/notesSlide" Target="../notesSlides/notesSlide28.xml"/><Relationship Id="rId1" Type="http://schemas.openxmlformats.org/officeDocument/2006/relationships/slideLayout" Target="../slideLayouts/slideLayout24.xml"/><Relationship Id="rId6" Type="http://schemas.openxmlformats.org/officeDocument/2006/relationships/slide" Target="slide17.xml"/><Relationship Id="rId5" Type="http://schemas.openxmlformats.org/officeDocument/2006/relationships/slide" Target="slide18.xml"/><Relationship Id="rId10" Type="http://schemas.openxmlformats.org/officeDocument/2006/relationships/image" Target="../media/image8.svg"/><Relationship Id="rId4" Type="http://schemas.openxmlformats.org/officeDocument/2006/relationships/slide" Target="slide14.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3.png"/><Relationship Id="rId7" Type="http://schemas.openxmlformats.org/officeDocument/2006/relationships/slide" Target="slide12.xml"/><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slide" Target="slide5.xml"/><Relationship Id="rId9" Type="http://schemas.openxmlformats.org/officeDocument/2006/relationships/image" Target="../media/image8.svg"/></Relationships>
</file>

<file path=ppt/slides/_rels/slide5.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slide" Target="slide6.xml"/><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slide" Target="slide12.xml"/><Relationship Id="rId5" Type="http://schemas.openxmlformats.org/officeDocument/2006/relationships/image" Target="../media/image11.sv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4.png"/><Relationship Id="rId7" Type="http://schemas.openxmlformats.org/officeDocument/2006/relationships/image" Target="../media/image11.sv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slide" Target="slide7.xml"/><Relationship Id="rId10" Type="http://schemas.openxmlformats.org/officeDocument/2006/relationships/image" Target="../media/image8.svg"/><Relationship Id="rId4" Type="http://schemas.openxmlformats.org/officeDocument/2006/relationships/image" Target="../media/image15.gif"/><Relationship Id="rId9"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6.png"/><Relationship Id="rId7" Type="http://schemas.openxmlformats.org/officeDocument/2006/relationships/slide" Target="slide12.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slide" Target="slide8.xml"/><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17.gif"/><Relationship Id="rId7" Type="http://schemas.openxmlformats.org/officeDocument/2006/relationships/image" Target="../media/image11.sv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slide" Target="slide9.xml"/><Relationship Id="rId10" Type="http://schemas.openxmlformats.org/officeDocument/2006/relationships/image" Target="../media/image8.svg"/><Relationship Id="rId4" Type="http://schemas.openxmlformats.org/officeDocument/2006/relationships/image" Target="../media/image16.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slide" Target="slide12.xml"/><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slide" Target="slide10.xml"/><Relationship Id="rId5" Type="http://schemas.openxmlformats.org/officeDocument/2006/relationships/image" Target="../media/image8.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75F8C-47BF-48C0-B5FD-A5F66B64BE74}"/>
              </a:ext>
            </a:extLst>
          </p:cNvPr>
          <p:cNvPicPr>
            <a:picLocks noChangeAspect="1"/>
          </p:cNvPicPr>
          <p:nvPr/>
        </p:nvPicPr>
        <p:blipFill rotWithShape="1">
          <a:blip r:embed="rId3"/>
          <a:srcRect l="29894" t="7710" r="24584" b="17290"/>
          <a:stretch/>
        </p:blipFill>
        <p:spPr>
          <a:xfrm>
            <a:off x="0" y="0"/>
            <a:ext cx="5563674" cy="6874956"/>
          </a:xfrm>
          <a:prstGeom prst="rect">
            <a:avLst/>
          </a:prstGeom>
          <a:effectLst>
            <a:outerShdw blurRad="50800" dist="50800" dir="5400000" algn="ctr" rotWithShape="0">
              <a:srgbClr val="000000">
                <a:alpha val="0"/>
              </a:srgbClr>
            </a:outerShdw>
          </a:effectLst>
        </p:spPr>
      </p:pic>
      <p:sp>
        <p:nvSpPr>
          <p:cNvPr id="2050" name="Rectangle 2"/>
          <p:cNvSpPr>
            <a:spLocks noGrp="1" noChangeArrowheads="1"/>
          </p:cNvSpPr>
          <p:nvPr>
            <p:ph type="ctrTitle"/>
          </p:nvPr>
        </p:nvSpPr>
        <p:spPr>
          <a:xfrm>
            <a:off x="5666703" y="1858425"/>
            <a:ext cx="6303455" cy="1965211"/>
          </a:xfrm>
        </p:spPr>
        <p:txBody>
          <a:bodyPr>
            <a:noAutofit/>
          </a:bodyPr>
          <a:lstStyle/>
          <a:p>
            <a:r>
              <a:rPr lang="en-US" sz="3600" b="1" dirty="0"/>
              <a:t>Glaciers</a:t>
            </a:r>
            <a:r>
              <a:rPr lang="en-US" sz="3600" dirty="0"/>
              <a:t> – an overlooked </a:t>
            </a:r>
            <a:br>
              <a:rPr lang="en-US" sz="3600" dirty="0"/>
            </a:br>
            <a:r>
              <a:rPr lang="en-US" sz="3600" dirty="0"/>
              <a:t>water balance component in </a:t>
            </a:r>
            <a:br>
              <a:rPr lang="en-US" sz="3600" dirty="0"/>
            </a:br>
            <a:r>
              <a:rPr lang="en-US" sz="3600" dirty="0"/>
              <a:t>global hydrological modelling </a:t>
            </a:r>
            <a:br>
              <a:rPr lang="en-US" sz="3600" dirty="0"/>
            </a:br>
            <a:endParaRPr lang="en-US" sz="2400" dirty="0"/>
          </a:p>
        </p:txBody>
      </p:sp>
      <p:pic>
        <p:nvPicPr>
          <p:cNvPr id="9" name="Picture 13" descr="uzh_logo_e_pos_grau_1mm">
            <a:extLst>
              <a:ext uri="{FF2B5EF4-FFF2-40B4-BE49-F238E27FC236}">
                <a16:creationId xmlns:a16="http://schemas.microsoft.com/office/drawing/2014/main" id="{C17CA1F9-B364-41F2-A879-BEBF47F81A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4432" y="188640"/>
            <a:ext cx="2027238" cy="68421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a:extLst>
              <a:ext uri="{FF2B5EF4-FFF2-40B4-BE49-F238E27FC236}">
                <a16:creationId xmlns:a16="http://schemas.microsoft.com/office/drawing/2014/main" id="{CBC6F997-5FA5-466B-B3A7-ED2B3B78C6F1}"/>
              </a:ext>
            </a:extLst>
          </p:cNvPr>
          <p:cNvSpPr txBox="1"/>
          <p:nvPr/>
        </p:nvSpPr>
        <p:spPr>
          <a:xfrm>
            <a:off x="5807019" y="4193882"/>
            <a:ext cx="5915670" cy="1200329"/>
          </a:xfrm>
          <a:prstGeom prst="rect">
            <a:avLst/>
          </a:prstGeom>
          <a:noFill/>
        </p:spPr>
        <p:txBody>
          <a:bodyPr wrap="square" rtlCol="0">
            <a:spAutoFit/>
          </a:bodyPr>
          <a:lstStyle/>
          <a:p>
            <a:r>
              <a:rPr lang="de-CH" b="1" dirty="0"/>
              <a:t>Sarah Hanus</a:t>
            </a:r>
            <a:r>
              <a:rPr lang="de-CH" dirty="0"/>
              <a:t>, Lilian Schuster, Peter </a:t>
            </a:r>
            <a:r>
              <a:rPr lang="de-CH" dirty="0" err="1"/>
              <a:t>Burek</a:t>
            </a:r>
            <a:r>
              <a:rPr lang="de-CH" dirty="0"/>
              <a:t>, Fabien </a:t>
            </a:r>
            <a:r>
              <a:rPr lang="de-CH" dirty="0" err="1"/>
              <a:t>Maussion</a:t>
            </a:r>
            <a:r>
              <a:rPr lang="de-CH" dirty="0"/>
              <a:t>, </a:t>
            </a:r>
            <a:r>
              <a:rPr lang="de-CH" dirty="0" err="1"/>
              <a:t>Yoshihide</a:t>
            </a:r>
            <a:r>
              <a:rPr lang="de-CH" dirty="0"/>
              <a:t> </a:t>
            </a:r>
            <a:r>
              <a:rPr lang="de-CH" dirty="0" err="1"/>
              <a:t>Wada</a:t>
            </a:r>
            <a:r>
              <a:rPr lang="de-CH" dirty="0"/>
              <a:t>, Daniel </a:t>
            </a:r>
            <a:r>
              <a:rPr lang="de-CH" dirty="0" err="1"/>
              <a:t>Viviroli</a:t>
            </a:r>
            <a:endParaRPr lang="de-CH" dirty="0"/>
          </a:p>
          <a:p>
            <a:endParaRPr lang="de-CH" dirty="0"/>
          </a:p>
          <a:p>
            <a:r>
              <a:rPr lang="de-CH" b="1" dirty="0"/>
              <a:t>sarah.hanus@geo.uzh.ch</a:t>
            </a:r>
            <a:endParaRPr lang="en-US" b="1" dirty="0"/>
          </a:p>
        </p:txBody>
      </p:sp>
      <p:sp>
        <p:nvSpPr>
          <p:cNvPr id="3" name="TextBox 2">
            <a:extLst>
              <a:ext uri="{FF2B5EF4-FFF2-40B4-BE49-F238E27FC236}">
                <a16:creationId xmlns:a16="http://schemas.microsoft.com/office/drawing/2014/main" id="{FE68DEE2-B5E0-405F-87B6-3DC926AFAC97}"/>
              </a:ext>
            </a:extLst>
          </p:cNvPr>
          <p:cNvSpPr txBox="1"/>
          <p:nvPr/>
        </p:nvSpPr>
        <p:spPr>
          <a:xfrm>
            <a:off x="0" y="6488668"/>
            <a:ext cx="1639614" cy="338554"/>
          </a:xfrm>
          <a:prstGeom prst="rect">
            <a:avLst/>
          </a:prstGeom>
          <a:noFill/>
        </p:spPr>
        <p:txBody>
          <a:bodyPr wrap="square" rtlCol="0">
            <a:spAutoFit/>
          </a:bodyPr>
          <a:lstStyle/>
          <a:p>
            <a:r>
              <a:rPr lang="en-US" sz="1600" dirty="0">
                <a:solidFill>
                  <a:schemeClr val="bg1"/>
                </a:solidFill>
              </a:rPr>
              <a:t>© Daniel </a:t>
            </a:r>
            <a:r>
              <a:rPr lang="en-US" sz="1600" dirty="0" err="1">
                <a:solidFill>
                  <a:schemeClr val="bg1"/>
                </a:solidFill>
              </a:rPr>
              <a:t>Viviroli</a:t>
            </a:r>
            <a:endParaRPr lang="en-US" sz="1600" dirty="0">
              <a:solidFill>
                <a:schemeClr val="bg1"/>
              </a:solidFill>
            </a:endParaRPr>
          </a:p>
        </p:txBody>
      </p:sp>
      <p:pic>
        <p:nvPicPr>
          <p:cNvPr id="7" name="Graphic 6" descr="Home">
            <a:hlinkClick r:id="rId5" action="ppaction://hlinksldjump"/>
            <a:extLst>
              <a:ext uri="{FF2B5EF4-FFF2-40B4-BE49-F238E27FC236}">
                <a16:creationId xmlns:a16="http://schemas.microsoft.com/office/drawing/2014/main" id="{0B9319A0-0D32-4C58-8B44-436BFC9B59B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27525" y="6326853"/>
            <a:ext cx="458756" cy="45875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347"/>
    </mc:Choice>
    <mc:Fallback xmlns="">
      <p:transition spd="slow" advTm="1434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EAF3F-2888-4A4C-87E4-8F17135DB207}"/>
              </a:ext>
            </a:extLst>
          </p:cNvPr>
          <p:cNvSpPr>
            <a:spLocks noGrp="1"/>
          </p:cNvSpPr>
          <p:nvPr>
            <p:ph type="title"/>
          </p:nvPr>
        </p:nvSpPr>
        <p:spPr/>
        <p:txBody>
          <a:bodyPr>
            <a:normAutofit fontScale="90000"/>
          </a:bodyPr>
          <a:lstStyle/>
          <a:p>
            <a:r>
              <a:rPr lang="en-US" dirty="0"/>
              <a:t>Is it relevant to represent glaciers?</a:t>
            </a:r>
          </a:p>
        </p:txBody>
      </p:sp>
      <p:sp>
        <p:nvSpPr>
          <p:cNvPr id="3" name="Content Placeholder 2">
            <a:extLst>
              <a:ext uri="{FF2B5EF4-FFF2-40B4-BE49-F238E27FC236}">
                <a16:creationId xmlns:a16="http://schemas.microsoft.com/office/drawing/2014/main" id="{53125B09-6208-412A-9860-0965373092F8}"/>
              </a:ext>
            </a:extLst>
          </p:cNvPr>
          <p:cNvSpPr>
            <a:spLocks noGrp="1"/>
          </p:cNvSpPr>
          <p:nvPr>
            <p:ph idx="1"/>
          </p:nvPr>
        </p:nvSpPr>
        <p:spPr/>
        <p:txBody>
          <a:bodyPr/>
          <a:lstStyle/>
          <a:p>
            <a:r>
              <a:rPr lang="en-US" dirty="0"/>
              <a:t>For </a:t>
            </a:r>
            <a:r>
              <a:rPr lang="en-US" b="1" dirty="0"/>
              <a:t>future change projections</a:t>
            </a:r>
            <a:r>
              <a:rPr lang="en-US" dirty="0"/>
              <a:t> in discharge</a:t>
            </a:r>
          </a:p>
          <a:p>
            <a:pPr marL="0" indent="0">
              <a:buNone/>
            </a:pPr>
            <a:endParaRPr lang="en-US" dirty="0"/>
          </a:p>
          <a:p>
            <a:r>
              <a:rPr lang="en-US" dirty="0"/>
              <a:t>Especially with a focus on </a:t>
            </a:r>
            <a:r>
              <a:rPr lang="en-US" b="1" dirty="0"/>
              <a:t>summer months </a:t>
            </a:r>
            <a:r>
              <a:rPr lang="en-US" dirty="0"/>
              <a:t>or extreme years</a:t>
            </a:r>
          </a:p>
          <a:p>
            <a:pPr marL="0" indent="0">
              <a:buNone/>
            </a:pPr>
            <a:endParaRPr lang="en-US" dirty="0"/>
          </a:p>
          <a:p>
            <a:r>
              <a:rPr lang="en-US" dirty="0"/>
              <a:t>Otherwise, future discharge changes are likely </a:t>
            </a:r>
            <a:r>
              <a:rPr lang="en-US" b="1" dirty="0"/>
              <a:t>underestimated</a:t>
            </a:r>
            <a:r>
              <a:rPr lang="en-US" dirty="0"/>
              <a:t> in glacierized river basins</a:t>
            </a:r>
          </a:p>
          <a:p>
            <a:endParaRPr lang="en-US" dirty="0"/>
          </a:p>
        </p:txBody>
      </p:sp>
      <p:pic>
        <p:nvPicPr>
          <p:cNvPr id="4" name="Graphic 3" descr="Home">
            <a:hlinkClick r:id="rId3" action="ppaction://hlinksldjump"/>
            <a:extLst>
              <a:ext uri="{FF2B5EF4-FFF2-40B4-BE49-F238E27FC236}">
                <a16:creationId xmlns:a16="http://schemas.microsoft.com/office/drawing/2014/main" id="{F944EECD-C285-4496-BB8B-6AF0F5D0091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991" y="6356350"/>
            <a:ext cx="458756" cy="458756"/>
          </a:xfrm>
          <a:prstGeom prst="rect">
            <a:avLst/>
          </a:prstGeom>
        </p:spPr>
      </p:pic>
    </p:spTree>
    <p:extLst>
      <p:ext uri="{BB962C8B-B14F-4D97-AF65-F5344CB8AC3E}">
        <p14:creationId xmlns:p14="http://schemas.microsoft.com/office/powerpoint/2010/main" val="24996160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AA75F8C-47BF-48C0-B5FD-A5F66B64BE74}"/>
              </a:ext>
            </a:extLst>
          </p:cNvPr>
          <p:cNvPicPr>
            <a:picLocks noChangeAspect="1"/>
          </p:cNvPicPr>
          <p:nvPr/>
        </p:nvPicPr>
        <p:blipFill rotWithShape="1">
          <a:blip r:embed="rId3"/>
          <a:srcRect l="29894" t="7710" r="24584" b="17290"/>
          <a:stretch/>
        </p:blipFill>
        <p:spPr>
          <a:xfrm>
            <a:off x="0" y="0"/>
            <a:ext cx="5563674" cy="6874956"/>
          </a:xfrm>
          <a:prstGeom prst="rect">
            <a:avLst/>
          </a:prstGeom>
          <a:effectLst>
            <a:outerShdw blurRad="50800" dist="50800" dir="5400000" algn="ctr" rotWithShape="0">
              <a:srgbClr val="000000">
                <a:alpha val="0"/>
              </a:srgbClr>
            </a:outerShdw>
          </a:effectLst>
        </p:spPr>
      </p:pic>
      <p:sp>
        <p:nvSpPr>
          <p:cNvPr id="2050" name="Rectangle 2"/>
          <p:cNvSpPr>
            <a:spLocks noGrp="1" noChangeArrowheads="1"/>
          </p:cNvSpPr>
          <p:nvPr>
            <p:ph type="ctrTitle" idx="4294967295"/>
          </p:nvPr>
        </p:nvSpPr>
        <p:spPr>
          <a:xfrm>
            <a:off x="5825494" y="1887310"/>
            <a:ext cx="5401608" cy="788988"/>
          </a:xfrm>
        </p:spPr>
        <p:txBody>
          <a:bodyPr>
            <a:noAutofit/>
          </a:bodyPr>
          <a:lstStyle/>
          <a:p>
            <a:r>
              <a:rPr lang="en-US" sz="3600" dirty="0"/>
              <a:t>More results and discussion at PICO spot </a:t>
            </a:r>
            <a:r>
              <a:rPr lang="en-US" sz="3600" b="1" dirty="0"/>
              <a:t>A.1</a:t>
            </a:r>
            <a:r>
              <a:rPr lang="en-US" sz="3600" dirty="0"/>
              <a:t>!</a:t>
            </a:r>
            <a:br>
              <a:rPr lang="en-US" sz="3600" dirty="0"/>
            </a:br>
            <a:endParaRPr lang="en-US" sz="2400" dirty="0"/>
          </a:p>
        </p:txBody>
      </p:sp>
      <p:pic>
        <p:nvPicPr>
          <p:cNvPr id="9" name="Picture 13" descr="uzh_logo_e_pos_grau_1mm">
            <a:extLst>
              <a:ext uri="{FF2B5EF4-FFF2-40B4-BE49-F238E27FC236}">
                <a16:creationId xmlns:a16="http://schemas.microsoft.com/office/drawing/2014/main" id="{C17CA1F9-B364-41F2-A879-BEBF47F81A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4432" y="188640"/>
            <a:ext cx="2027238" cy="684213"/>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13">
            <a:extLst>
              <a:ext uri="{FF2B5EF4-FFF2-40B4-BE49-F238E27FC236}">
                <a16:creationId xmlns:a16="http://schemas.microsoft.com/office/drawing/2014/main" id="{176CF32E-BAF5-4224-A756-83F5D6F3A4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07097" y="4181702"/>
            <a:ext cx="1904574" cy="1904574"/>
          </a:xfrm>
          <a:prstGeom prst="rect">
            <a:avLst/>
          </a:prstGeom>
        </p:spPr>
      </p:pic>
      <p:pic>
        <p:nvPicPr>
          <p:cNvPr id="15" name="Picture 8">
            <a:extLst>
              <a:ext uri="{FF2B5EF4-FFF2-40B4-BE49-F238E27FC236}">
                <a16:creationId xmlns:a16="http://schemas.microsoft.com/office/drawing/2014/main" id="{6FD203D4-E2C7-478D-872D-9F55D4927E1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33977">
            <a:off x="10327166" y="3691426"/>
            <a:ext cx="948014" cy="622241"/>
          </a:xfrm>
          <a:prstGeom prst="rect">
            <a:avLst/>
          </a:prstGeom>
        </p:spPr>
      </p:pic>
      <p:sp>
        <p:nvSpPr>
          <p:cNvPr id="16" name="TextBox 15">
            <a:extLst>
              <a:ext uri="{FF2B5EF4-FFF2-40B4-BE49-F238E27FC236}">
                <a16:creationId xmlns:a16="http://schemas.microsoft.com/office/drawing/2014/main" id="{58B3FA5A-24A8-4EB4-B78F-4AE5A0A7E61E}"/>
              </a:ext>
            </a:extLst>
          </p:cNvPr>
          <p:cNvSpPr txBox="1"/>
          <p:nvPr/>
        </p:nvSpPr>
        <p:spPr>
          <a:xfrm>
            <a:off x="8440389" y="3332059"/>
            <a:ext cx="1732350" cy="1569660"/>
          </a:xfrm>
          <a:prstGeom prst="rect">
            <a:avLst/>
          </a:prstGeom>
          <a:noFill/>
        </p:spPr>
        <p:txBody>
          <a:bodyPr wrap="square" rtlCol="0">
            <a:spAutoFit/>
          </a:bodyPr>
          <a:lstStyle/>
          <a:p>
            <a:r>
              <a:rPr lang="en-US" sz="2400" b="1" dirty="0">
                <a:solidFill>
                  <a:srgbClr val="4472C4"/>
                </a:solidFill>
              </a:rPr>
              <a:t>Find out more in our preprint on </a:t>
            </a:r>
            <a:r>
              <a:rPr lang="en-US" sz="2400" b="1" dirty="0" err="1">
                <a:solidFill>
                  <a:srgbClr val="4472C4"/>
                </a:solidFill>
              </a:rPr>
              <a:t>EGUsphere</a:t>
            </a:r>
            <a:endParaRPr lang="en-US" sz="2400" b="1" dirty="0">
              <a:solidFill>
                <a:srgbClr val="4472C4"/>
              </a:solidFill>
            </a:endParaRPr>
          </a:p>
        </p:txBody>
      </p:sp>
      <p:sp>
        <p:nvSpPr>
          <p:cNvPr id="17" name="TextBox 16">
            <a:extLst>
              <a:ext uri="{FF2B5EF4-FFF2-40B4-BE49-F238E27FC236}">
                <a16:creationId xmlns:a16="http://schemas.microsoft.com/office/drawing/2014/main" id="{DD74B6C4-D102-4896-981F-1481BFAEFB94}"/>
              </a:ext>
            </a:extLst>
          </p:cNvPr>
          <p:cNvSpPr txBox="1"/>
          <p:nvPr/>
        </p:nvSpPr>
        <p:spPr>
          <a:xfrm>
            <a:off x="5825494" y="5725628"/>
            <a:ext cx="4094807" cy="907941"/>
          </a:xfrm>
          <a:prstGeom prst="rect">
            <a:avLst/>
          </a:prstGeom>
          <a:noFill/>
        </p:spPr>
        <p:txBody>
          <a:bodyPr wrap="square" rtlCol="0">
            <a:spAutoFit/>
          </a:bodyPr>
          <a:lstStyle/>
          <a:p>
            <a:pPr>
              <a:spcAft>
                <a:spcPts val="600"/>
              </a:spcAft>
            </a:pPr>
            <a:r>
              <a:rPr lang="de-CH" sz="2400" dirty="0"/>
              <a:t>Contact </a:t>
            </a:r>
            <a:r>
              <a:rPr lang="de-CH" sz="2400" dirty="0" err="1"/>
              <a:t>me</a:t>
            </a:r>
            <a:endParaRPr lang="de-CH" sz="2400" dirty="0"/>
          </a:p>
          <a:p>
            <a:pPr>
              <a:spcAft>
                <a:spcPts val="600"/>
              </a:spcAft>
            </a:pPr>
            <a:r>
              <a:rPr lang="de-CH" sz="2400" b="1" dirty="0"/>
              <a:t>sarah.hanus@geo.uzh.ch</a:t>
            </a:r>
            <a:endParaRPr lang="en-US" sz="2400" b="1" dirty="0"/>
          </a:p>
        </p:txBody>
      </p:sp>
      <p:pic>
        <p:nvPicPr>
          <p:cNvPr id="10" name="Graphic 9" descr="Home">
            <a:hlinkClick r:id="rId8" action="ppaction://hlinksldjump"/>
            <a:extLst>
              <a:ext uri="{FF2B5EF4-FFF2-40B4-BE49-F238E27FC236}">
                <a16:creationId xmlns:a16="http://schemas.microsoft.com/office/drawing/2014/main" id="{C1852AF8-62D2-47BB-888D-D8A60B4753F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552914" y="6210604"/>
            <a:ext cx="458756" cy="458756"/>
          </a:xfrm>
          <a:prstGeom prst="rect">
            <a:avLst/>
          </a:prstGeom>
        </p:spPr>
      </p:pic>
    </p:spTree>
    <p:extLst>
      <p:ext uri="{BB962C8B-B14F-4D97-AF65-F5344CB8AC3E}">
        <p14:creationId xmlns:p14="http://schemas.microsoft.com/office/powerpoint/2010/main" val="3159763970"/>
      </p:ext>
    </p:extLst>
  </p:cSld>
  <p:clrMapOvr>
    <a:masterClrMapping/>
  </p:clrMapOvr>
  <mc:AlternateContent xmlns:mc="http://schemas.openxmlformats.org/markup-compatibility/2006" xmlns:p14="http://schemas.microsoft.com/office/powerpoint/2010/main">
    <mc:Choice Requires="p14">
      <p:transition spd="slow" p14:dur="2000" advTm="181"/>
    </mc:Choice>
    <mc:Fallback xmlns="">
      <p:transition spd="slow" advTm="181"/>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4BAA3-258C-48D2-97A0-CBDF338C4E79}"/>
              </a:ext>
            </a:extLst>
          </p:cNvPr>
          <p:cNvSpPr>
            <a:spLocks noGrp="1"/>
          </p:cNvSpPr>
          <p:nvPr>
            <p:ph type="ctrTitle"/>
          </p:nvPr>
        </p:nvSpPr>
        <p:spPr>
          <a:xfrm>
            <a:off x="4276725" y="877887"/>
            <a:ext cx="7915275" cy="2378075"/>
          </a:xfrm>
        </p:spPr>
        <p:txBody>
          <a:bodyPr>
            <a:normAutofit fontScale="90000"/>
          </a:bodyPr>
          <a:lstStyle/>
          <a:p>
            <a:r>
              <a:rPr lang="en-US" sz="3600" b="1" dirty="0"/>
              <a:t>Glaciers</a:t>
            </a:r>
            <a:r>
              <a:rPr lang="en-US" sz="3600" dirty="0"/>
              <a:t> – an overlooked </a:t>
            </a:r>
            <a:br>
              <a:rPr lang="en-US" sz="3600" dirty="0"/>
            </a:br>
            <a:r>
              <a:rPr lang="en-US" sz="3600" dirty="0"/>
              <a:t>water balance component in </a:t>
            </a:r>
            <a:br>
              <a:rPr lang="en-US" sz="3600" dirty="0"/>
            </a:br>
            <a:r>
              <a:rPr lang="en-US" sz="3600" dirty="0"/>
              <a:t>global hydrological modelling </a:t>
            </a:r>
            <a:br>
              <a:rPr lang="en-US" sz="3600" dirty="0"/>
            </a:br>
            <a:br>
              <a:rPr lang="en-US" sz="3600" dirty="0"/>
            </a:br>
            <a:endParaRPr lang="en-US" sz="3600" dirty="0"/>
          </a:p>
        </p:txBody>
      </p:sp>
      <p:pic>
        <p:nvPicPr>
          <p:cNvPr id="4" name="Picture 3">
            <a:extLst>
              <a:ext uri="{FF2B5EF4-FFF2-40B4-BE49-F238E27FC236}">
                <a16:creationId xmlns:a16="http://schemas.microsoft.com/office/drawing/2014/main" id="{73763671-A57E-4DD9-AB2B-BC31BA7F73A5}"/>
              </a:ext>
            </a:extLst>
          </p:cNvPr>
          <p:cNvPicPr>
            <a:picLocks noChangeAspect="1"/>
          </p:cNvPicPr>
          <p:nvPr/>
        </p:nvPicPr>
        <p:blipFill rotWithShape="1">
          <a:blip r:embed="rId3"/>
          <a:srcRect l="29894" t="7710" r="24584" b="17290"/>
          <a:stretch/>
        </p:blipFill>
        <p:spPr>
          <a:xfrm>
            <a:off x="209550" y="877887"/>
            <a:ext cx="3931216" cy="4857750"/>
          </a:xfrm>
          <a:prstGeom prst="rect">
            <a:avLst/>
          </a:prstGeom>
          <a:effectLst>
            <a:outerShdw blurRad="50800" dist="50800" dir="5400000" algn="ctr" rotWithShape="0">
              <a:srgbClr val="000000">
                <a:alpha val="0"/>
              </a:srgbClr>
            </a:outerShdw>
          </a:effectLst>
        </p:spPr>
      </p:pic>
      <p:sp>
        <p:nvSpPr>
          <p:cNvPr id="5" name="TextBox 4">
            <a:extLst>
              <a:ext uri="{FF2B5EF4-FFF2-40B4-BE49-F238E27FC236}">
                <a16:creationId xmlns:a16="http://schemas.microsoft.com/office/drawing/2014/main" id="{9DC48C93-95C2-4B79-A081-64A612B1126D}"/>
              </a:ext>
            </a:extLst>
          </p:cNvPr>
          <p:cNvSpPr txBox="1"/>
          <p:nvPr/>
        </p:nvSpPr>
        <p:spPr>
          <a:xfrm>
            <a:off x="4818820" y="2666448"/>
            <a:ext cx="5915670" cy="646331"/>
          </a:xfrm>
          <a:prstGeom prst="rect">
            <a:avLst/>
          </a:prstGeom>
          <a:noFill/>
        </p:spPr>
        <p:txBody>
          <a:bodyPr wrap="square" rtlCol="0">
            <a:spAutoFit/>
          </a:bodyPr>
          <a:lstStyle/>
          <a:p>
            <a:r>
              <a:rPr lang="de-CH" b="1" dirty="0"/>
              <a:t>Sarah Hanus</a:t>
            </a:r>
            <a:r>
              <a:rPr lang="de-CH" dirty="0"/>
              <a:t>, Lilian Schuster, Peter </a:t>
            </a:r>
            <a:r>
              <a:rPr lang="de-CH" dirty="0" err="1"/>
              <a:t>Burek</a:t>
            </a:r>
            <a:r>
              <a:rPr lang="de-CH" dirty="0"/>
              <a:t>, Fabien </a:t>
            </a:r>
            <a:r>
              <a:rPr lang="de-CH" dirty="0" err="1"/>
              <a:t>Maussion</a:t>
            </a:r>
            <a:r>
              <a:rPr lang="de-CH" dirty="0"/>
              <a:t>, </a:t>
            </a:r>
            <a:r>
              <a:rPr lang="de-CH" dirty="0" err="1"/>
              <a:t>Yoshihide</a:t>
            </a:r>
            <a:r>
              <a:rPr lang="de-CH" dirty="0"/>
              <a:t> </a:t>
            </a:r>
            <a:r>
              <a:rPr lang="de-CH" dirty="0" err="1"/>
              <a:t>Wada</a:t>
            </a:r>
            <a:r>
              <a:rPr lang="de-CH" dirty="0"/>
              <a:t>, Daniel </a:t>
            </a:r>
            <a:r>
              <a:rPr lang="de-CH" dirty="0" err="1"/>
              <a:t>Viviroli</a:t>
            </a:r>
            <a:endParaRPr lang="de-CH" dirty="0"/>
          </a:p>
        </p:txBody>
      </p:sp>
      <p:pic>
        <p:nvPicPr>
          <p:cNvPr id="6" name="Picture 13" descr="uzh_logo_e_pos_grau_1mm">
            <a:extLst>
              <a:ext uri="{FF2B5EF4-FFF2-40B4-BE49-F238E27FC236}">
                <a16:creationId xmlns:a16="http://schemas.microsoft.com/office/drawing/2014/main" id="{6FEC5D22-985D-4F95-9231-754FB31C5A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50" y="83865"/>
            <a:ext cx="2027238" cy="684213"/>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6">
            <a:extLst>
              <a:ext uri="{FF2B5EF4-FFF2-40B4-BE49-F238E27FC236}">
                <a16:creationId xmlns:a16="http://schemas.microsoft.com/office/drawing/2014/main" id="{E0E0E174-E411-4981-A48C-B62011CFE9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31771" y="3965276"/>
            <a:ext cx="1631861" cy="1631861"/>
          </a:xfrm>
          <a:prstGeom prst="rect">
            <a:avLst/>
          </a:prstGeom>
        </p:spPr>
      </p:pic>
      <p:pic>
        <p:nvPicPr>
          <p:cNvPr id="8" name="Picture 8">
            <a:extLst>
              <a:ext uri="{FF2B5EF4-FFF2-40B4-BE49-F238E27FC236}">
                <a16:creationId xmlns:a16="http://schemas.microsoft.com/office/drawing/2014/main" id="{F48FB3A6-A179-4F9B-AE83-E66EA816D33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433977">
            <a:off x="10379128" y="3475000"/>
            <a:ext cx="948014" cy="622241"/>
          </a:xfrm>
          <a:prstGeom prst="rect">
            <a:avLst/>
          </a:prstGeom>
        </p:spPr>
      </p:pic>
      <p:sp>
        <p:nvSpPr>
          <p:cNvPr id="9" name="TextBox 8">
            <a:extLst>
              <a:ext uri="{FF2B5EF4-FFF2-40B4-BE49-F238E27FC236}">
                <a16:creationId xmlns:a16="http://schemas.microsoft.com/office/drawing/2014/main" id="{9C73D7A2-7837-46EB-A6E9-1D3E3EE27D68}"/>
              </a:ext>
            </a:extLst>
          </p:cNvPr>
          <p:cNvSpPr txBox="1"/>
          <p:nvPr/>
        </p:nvSpPr>
        <p:spPr>
          <a:xfrm>
            <a:off x="8782118" y="3826776"/>
            <a:ext cx="1732350" cy="923330"/>
          </a:xfrm>
          <a:prstGeom prst="rect">
            <a:avLst/>
          </a:prstGeom>
          <a:noFill/>
        </p:spPr>
        <p:txBody>
          <a:bodyPr wrap="square" rtlCol="0">
            <a:spAutoFit/>
          </a:bodyPr>
          <a:lstStyle/>
          <a:p>
            <a:r>
              <a:rPr lang="en-US" b="1" dirty="0">
                <a:solidFill>
                  <a:srgbClr val="4472C4"/>
                </a:solidFill>
              </a:rPr>
              <a:t>Find out more in the preprint on </a:t>
            </a:r>
            <a:r>
              <a:rPr lang="en-US" b="1" dirty="0" err="1">
                <a:solidFill>
                  <a:srgbClr val="4472C4"/>
                </a:solidFill>
              </a:rPr>
              <a:t>EGUsphere</a:t>
            </a:r>
            <a:endParaRPr lang="en-US" b="1" dirty="0">
              <a:solidFill>
                <a:srgbClr val="4472C4"/>
              </a:solidFill>
            </a:endParaRPr>
          </a:p>
        </p:txBody>
      </p:sp>
      <p:pic>
        <p:nvPicPr>
          <p:cNvPr id="11" name="Picture 10">
            <a:extLst>
              <a:ext uri="{FF2B5EF4-FFF2-40B4-BE49-F238E27FC236}">
                <a16:creationId xmlns:a16="http://schemas.microsoft.com/office/drawing/2014/main" id="{233F1E2A-5F67-4AD5-AB9E-4DE37400E8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14850" y="4218994"/>
            <a:ext cx="1516643" cy="1516643"/>
          </a:xfrm>
          <a:prstGeom prst="rect">
            <a:avLst/>
          </a:prstGeom>
        </p:spPr>
      </p:pic>
      <p:pic>
        <p:nvPicPr>
          <p:cNvPr id="12" name="Picture 8">
            <a:extLst>
              <a:ext uri="{FF2B5EF4-FFF2-40B4-BE49-F238E27FC236}">
                <a16:creationId xmlns:a16="http://schemas.microsoft.com/office/drawing/2014/main" id="{5EF0D876-8CD9-4FB4-BF54-1E278311D9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20339415" flipH="1">
            <a:off x="5816766" y="3735817"/>
            <a:ext cx="978787" cy="642439"/>
          </a:xfrm>
          <a:prstGeom prst="rect">
            <a:avLst/>
          </a:prstGeom>
        </p:spPr>
      </p:pic>
      <p:sp>
        <p:nvSpPr>
          <p:cNvPr id="13" name="TextBox 12">
            <a:extLst>
              <a:ext uri="{FF2B5EF4-FFF2-40B4-BE49-F238E27FC236}">
                <a16:creationId xmlns:a16="http://schemas.microsoft.com/office/drawing/2014/main" id="{D12CA381-FB63-49A1-A810-2350766F1339}"/>
              </a:ext>
            </a:extLst>
          </p:cNvPr>
          <p:cNvSpPr txBox="1"/>
          <p:nvPr/>
        </p:nvSpPr>
        <p:spPr>
          <a:xfrm>
            <a:off x="6828178" y="3965276"/>
            <a:ext cx="1406410" cy="646331"/>
          </a:xfrm>
          <a:prstGeom prst="rect">
            <a:avLst/>
          </a:prstGeom>
          <a:noFill/>
        </p:spPr>
        <p:txBody>
          <a:bodyPr wrap="square" rtlCol="0">
            <a:spAutoFit/>
          </a:bodyPr>
          <a:lstStyle/>
          <a:p>
            <a:r>
              <a:rPr lang="en-US" b="1" dirty="0">
                <a:solidFill>
                  <a:srgbClr val="4472C4"/>
                </a:solidFill>
              </a:rPr>
              <a:t>Let’s keep in touch!</a:t>
            </a:r>
          </a:p>
        </p:txBody>
      </p:sp>
      <p:sp>
        <p:nvSpPr>
          <p:cNvPr id="14" name="TextBox 13">
            <a:hlinkClick r:id="rId10" action="ppaction://hlinksldjump"/>
            <a:extLst>
              <a:ext uri="{FF2B5EF4-FFF2-40B4-BE49-F238E27FC236}">
                <a16:creationId xmlns:a16="http://schemas.microsoft.com/office/drawing/2014/main" id="{ED697B24-CD05-4BD5-B6EA-7884F03AD2F9}"/>
              </a:ext>
            </a:extLst>
          </p:cNvPr>
          <p:cNvSpPr txBox="1"/>
          <p:nvPr/>
        </p:nvSpPr>
        <p:spPr>
          <a:xfrm>
            <a:off x="209550" y="5810836"/>
            <a:ext cx="1256443" cy="338554"/>
          </a:xfrm>
          <a:prstGeom prst="rect">
            <a:avLst/>
          </a:prstGeom>
          <a:solidFill>
            <a:schemeClr val="accent1">
              <a:lumMod val="60000"/>
              <a:lumOff val="40000"/>
            </a:schemeClr>
          </a:solidFill>
        </p:spPr>
        <p:txBody>
          <a:bodyPr wrap="square" rtlCol="0">
            <a:spAutoFit/>
          </a:bodyPr>
          <a:lstStyle/>
          <a:p>
            <a:pPr algn="ctr"/>
            <a:r>
              <a:rPr lang="en-US" sz="1600" dirty="0">
                <a:solidFill>
                  <a:schemeClr val="bg1"/>
                </a:solidFill>
              </a:rPr>
              <a:t>Teaser</a:t>
            </a:r>
          </a:p>
        </p:txBody>
      </p:sp>
      <p:sp>
        <p:nvSpPr>
          <p:cNvPr id="15" name="TextBox 14">
            <a:hlinkClick r:id="rId11" action="ppaction://hlinksldjump"/>
            <a:extLst>
              <a:ext uri="{FF2B5EF4-FFF2-40B4-BE49-F238E27FC236}">
                <a16:creationId xmlns:a16="http://schemas.microsoft.com/office/drawing/2014/main" id="{5595BFE8-2F01-4A98-8CE2-430053ECECE2}"/>
              </a:ext>
            </a:extLst>
          </p:cNvPr>
          <p:cNvSpPr txBox="1"/>
          <p:nvPr/>
        </p:nvSpPr>
        <p:spPr>
          <a:xfrm>
            <a:off x="950132" y="6285684"/>
            <a:ext cx="1664838" cy="369332"/>
          </a:xfrm>
          <a:prstGeom prst="rect">
            <a:avLst/>
          </a:prstGeom>
          <a:solidFill>
            <a:schemeClr val="accent1">
              <a:lumMod val="60000"/>
              <a:lumOff val="40000"/>
            </a:schemeClr>
          </a:solidFill>
          <a:effectLst>
            <a:softEdge rad="0"/>
          </a:effectLst>
        </p:spPr>
        <p:txBody>
          <a:bodyPr wrap="square" rtlCol="0">
            <a:spAutoFit/>
          </a:bodyPr>
          <a:lstStyle/>
          <a:p>
            <a:pPr algn="ctr"/>
            <a:r>
              <a:rPr lang="en-US" dirty="0">
                <a:solidFill>
                  <a:schemeClr val="bg1"/>
                </a:solidFill>
              </a:rPr>
              <a:t>Why glaciers?</a:t>
            </a:r>
          </a:p>
        </p:txBody>
      </p:sp>
      <p:sp>
        <p:nvSpPr>
          <p:cNvPr id="16" name="TextBox 15">
            <a:hlinkClick r:id="rId12" action="ppaction://hlinksldjump"/>
            <a:extLst>
              <a:ext uri="{FF2B5EF4-FFF2-40B4-BE49-F238E27FC236}">
                <a16:creationId xmlns:a16="http://schemas.microsoft.com/office/drawing/2014/main" id="{40BF8349-38EE-44CA-96FB-39A3D2F524E7}"/>
              </a:ext>
            </a:extLst>
          </p:cNvPr>
          <p:cNvSpPr txBox="1"/>
          <p:nvPr/>
        </p:nvSpPr>
        <p:spPr>
          <a:xfrm>
            <a:off x="2766321" y="6286763"/>
            <a:ext cx="1884505"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Coupling method</a:t>
            </a:r>
          </a:p>
        </p:txBody>
      </p:sp>
      <p:sp>
        <p:nvSpPr>
          <p:cNvPr id="17" name="TextBox 16">
            <a:hlinkClick r:id="rId13" action="ppaction://hlinksldjump"/>
            <a:extLst>
              <a:ext uri="{FF2B5EF4-FFF2-40B4-BE49-F238E27FC236}">
                <a16:creationId xmlns:a16="http://schemas.microsoft.com/office/drawing/2014/main" id="{BA98A4F8-C68D-4172-B649-522068564111}"/>
              </a:ext>
            </a:extLst>
          </p:cNvPr>
          <p:cNvSpPr txBox="1"/>
          <p:nvPr/>
        </p:nvSpPr>
        <p:spPr>
          <a:xfrm>
            <a:off x="6618366"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(Global)</a:t>
            </a:r>
          </a:p>
        </p:txBody>
      </p:sp>
      <p:sp>
        <p:nvSpPr>
          <p:cNvPr id="18" name="TextBox 17">
            <a:hlinkClick r:id="rId14" action="ppaction://hlinksldjump"/>
            <a:extLst>
              <a:ext uri="{FF2B5EF4-FFF2-40B4-BE49-F238E27FC236}">
                <a16:creationId xmlns:a16="http://schemas.microsoft.com/office/drawing/2014/main" id="{1E2737FB-2CCF-4CDD-A9B4-82572DB42F34}"/>
              </a:ext>
            </a:extLst>
          </p:cNvPr>
          <p:cNvSpPr txBox="1"/>
          <p:nvPr/>
        </p:nvSpPr>
        <p:spPr>
          <a:xfrm>
            <a:off x="4802177" y="6277501"/>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(Basins)</a:t>
            </a:r>
          </a:p>
        </p:txBody>
      </p:sp>
      <p:sp>
        <p:nvSpPr>
          <p:cNvPr id="19" name="TextBox 18">
            <a:hlinkClick r:id="rId15" action="ppaction://hlinksldjump"/>
            <a:extLst>
              <a:ext uri="{FF2B5EF4-FFF2-40B4-BE49-F238E27FC236}">
                <a16:creationId xmlns:a16="http://schemas.microsoft.com/office/drawing/2014/main" id="{0A88B47D-7545-4E2C-9176-1941DE50173A}"/>
              </a:ext>
            </a:extLst>
          </p:cNvPr>
          <p:cNvSpPr txBox="1"/>
          <p:nvPr/>
        </p:nvSpPr>
        <p:spPr>
          <a:xfrm>
            <a:off x="8434555"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Challenges</a:t>
            </a:r>
          </a:p>
        </p:txBody>
      </p:sp>
      <p:pic>
        <p:nvPicPr>
          <p:cNvPr id="20" name="Graphic 19" descr="Home">
            <a:hlinkClick r:id="rId16" action="ppaction://hlinksldjump"/>
            <a:extLst>
              <a:ext uri="{FF2B5EF4-FFF2-40B4-BE49-F238E27FC236}">
                <a16:creationId xmlns:a16="http://schemas.microsoft.com/office/drawing/2014/main" id="{217FB700-B4CD-4FA4-8D9A-E0C3CD89AD0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92100" y="6196260"/>
            <a:ext cx="458756" cy="458756"/>
          </a:xfrm>
          <a:prstGeom prst="rect">
            <a:avLst/>
          </a:prstGeom>
        </p:spPr>
      </p:pic>
    </p:spTree>
    <p:extLst>
      <p:ext uri="{BB962C8B-B14F-4D97-AF65-F5344CB8AC3E}">
        <p14:creationId xmlns:p14="http://schemas.microsoft.com/office/powerpoint/2010/main" val="37824277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05777D-1442-4FF6-9AE4-A4DC0D642CD8}"/>
              </a:ext>
            </a:extLst>
          </p:cNvPr>
          <p:cNvSpPr>
            <a:spLocks noGrp="1"/>
          </p:cNvSpPr>
          <p:nvPr>
            <p:ph type="title"/>
          </p:nvPr>
        </p:nvSpPr>
        <p:spPr/>
        <p:txBody>
          <a:bodyPr>
            <a:normAutofit fontScale="90000"/>
          </a:bodyPr>
          <a:lstStyle/>
          <a:p>
            <a:r>
              <a:rPr lang="en-US" dirty="0"/>
              <a:t>Why glaciers?</a:t>
            </a:r>
          </a:p>
        </p:txBody>
      </p:sp>
      <p:sp>
        <p:nvSpPr>
          <p:cNvPr id="5" name="Content Placeholder 4">
            <a:extLst>
              <a:ext uri="{FF2B5EF4-FFF2-40B4-BE49-F238E27FC236}">
                <a16:creationId xmlns:a16="http://schemas.microsoft.com/office/drawing/2014/main" id="{8A996197-EB25-4538-B49A-FB7AFB7A7118}"/>
              </a:ext>
            </a:extLst>
          </p:cNvPr>
          <p:cNvSpPr>
            <a:spLocks noGrp="1"/>
          </p:cNvSpPr>
          <p:nvPr>
            <p:ph idx="1"/>
          </p:nvPr>
        </p:nvSpPr>
        <p:spPr>
          <a:xfrm>
            <a:off x="838200" y="1390500"/>
            <a:ext cx="5257800" cy="4644539"/>
          </a:xfrm>
        </p:spPr>
        <p:txBody>
          <a:bodyPr/>
          <a:lstStyle/>
          <a:p>
            <a:r>
              <a:rPr lang="en-US" dirty="0"/>
              <a:t>Strong runoff seasonality</a:t>
            </a:r>
          </a:p>
          <a:p>
            <a:r>
              <a:rPr lang="en-US" dirty="0"/>
              <a:t>Strong volume decreases during this century </a:t>
            </a:r>
          </a:p>
          <a:p>
            <a:endParaRPr lang="en-US" dirty="0"/>
          </a:p>
        </p:txBody>
      </p:sp>
      <p:pic>
        <p:nvPicPr>
          <p:cNvPr id="7" name="Picture 6">
            <a:extLst>
              <a:ext uri="{FF2B5EF4-FFF2-40B4-BE49-F238E27FC236}">
                <a16:creationId xmlns:a16="http://schemas.microsoft.com/office/drawing/2014/main" id="{75AB60D9-6831-4D85-95A1-8D9E1C0FBB23}"/>
              </a:ext>
            </a:extLst>
          </p:cNvPr>
          <p:cNvPicPr>
            <a:picLocks noChangeAspect="1"/>
          </p:cNvPicPr>
          <p:nvPr/>
        </p:nvPicPr>
        <p:blipFill rotWithShape="1">
          <a:blip r:embed="rId2">
            <a:extLst>
              <a:ext uri="{28A0092B-C50C-407E-A947-70E740481C1C}">
                <a14:useLocalDpi xmlns:a14="http://schemas.microsoft.com/office/drawing/2010/main" val="0"/>
              </a:ext>
            </a:extLst>
          </a:blip>
          <a:srcRect t="71472" r="56933"/>
          <a:stretch/>
        </p:blipFill>
        <p:spPr>
          <a:xfrm>
            <a:off x="6172077" y="4461605"/>
            <a:ext cx="3042715" cy="1598033"/>
          </a:xfrm>
          <a:prstGeom prst="rect">
            <a:avLst/>
          </a:prstGeom>
        </p:spPr>
      </p:pic>
      <p:pic>
        <p:nvPicPr>
          <p:cNvPr id="8" name="Content Placeholder 8">
            <a:extLst>
              <a:ext uri="{FF2B5EF4-FFF2-40B4-BE49-F238E27FC236}">
                <a16:creationId xmlns:a16="http://schemas.microsoft.com/office/drawing/2014/main" id="{DADE3250-3FCA-4C36-A65A-0428FA35A068}"/>
              </a:ext>
            </a:extLst>
          </p:cNvPr>
          <p:cNvPicPr>
            <a:picLocks noChangeAspect="1"/>
          </p:cNvPicPr>
          <p:nvPr/>
        </p:nvPicPr>
        <p:blipFill rotWithShape="1">
          <a:blip r:embed="rId3">
            <a:extLst>
              <a:ext uri="{28A0092B-C50C-407E-A947-70E740481C1C}">
                <a14:useLocalDpi xmlns:a14="http://schemas.microsoft.com/office/drawing/2010/main" val="0"/>
              </a:ext>
            </a:extLst>
          </a:blip>
          <a:srcRect l="4906" t="22221" r="16247" b="14203"/>
          <a:stretch/>
        </p:blipFill>
        <p:spPr>
          <a:xfrm>
            <a:off x="6159760" y="1014100"/>
            <a:ext cx="5877672" cy="3351424"/>
          </a:xfrm>
          <a:prstGeom prst="rect">
            <a:avLst/>
          </a:prstGeom>
        </p:spPr>
      </p:pic>
      <p:sp>
        <p:nvSpPr>
          <p:cNvPr id="9" name="Rectangle 8">
            <a:extLst>
              <a:ext uri="{FF2B5EF4-FFF2-40B4-BE49-F238E27FC236}">
                <a16:creationId xmlns:a16="http://schemas.microsoft.com/office/drawing/2014/main" id="{CE87BBAA-56C0-4822-AC02-66E01EF426F9}"/>
              </a:ext>
            </a:extLst>
          </p:cNvPr>
          <p:cNvSpPr/>
          <p:nvPr/>
        </p:nvSpPr>
        <p:spPr>
          <a:xfrm>
            <a:off x="762123" y="3082339"/>
            <a:ext cx="4405712" cy="2677656"/>
          </a:xfrm>
          <a:prstGeom prst="rect">
            <a:avLst/>
          </a:prstGeom>
        </p:spPr>
        <p:txBody>
          <a:bodyPr wrap="square">
            <a:spAutoFit/>
          </a:bodyPr>
          <a:lstStyle/>
          <a:p>
            <a:pPr marL="342900" indent="-342900">
              <a:buFont typeface="Arial" panose="020B0604020202020204" pitchFamily="34" charset="0"/>
              <a:buChar char="•"/>
            </a:pPr>
            <a:r>
              <a:rPr lang="en-US" sz="2400" dirty="0"/>
              <a:t>Rhine: 0.2% glacier area</a:t>
            </a:r>
          </a:p>
          <a:p>
            <a:pPr marL="800100" lvl="1" indent="-342900">
              <a:buFont typeface="Arial" panose="020B0604020202020204" pitchFamily="34" charset="0"/>
              <a:buChar char="•"/>
            </a:pPr>
            <a:r>
              <a:rPr lang="en-US" sz="2400" dirty="0"/>
              <a:t>4% ice melt contributions in September at </a:t>
            </a:r>
            <a:r>
              <a:rPr lang="en-US" sz="2400" dirty="0" err="1"/>
              <a:t>Lobith</a:t>
            </a:r>
            <a:r>
              <a:rPr lang="en-US" sz="2400" dirty="0"/>
              <a:t>           </a:t>
            </a:r>
            <a:r>
              <a:rPr lang="en-US" sz="1600" dirty="0">
                <a:solidFill>
                  <a:schemeClr val="bg1">
                    <a:lumMod val="65000"/>
                  </a:schemeClr>
                </a:solidFill>
              </a:rPr>
              <a:t>(Stahl et al. 2016) </a:t>
            </a:r>
          </a:p>
          <a:p>
            <a:pPr marL="800100" lvl="1" indent="-342900">
              <a:buFont typeface="Arial" panose="020B0604020202020204" pitchFamily="34" charset="0"/>
              <a:buChar char="•"/>
            </a:pPr>
            <a:r>
              <a:rPr lang="en-US" sz="2400" dirty="0"/>
              <a:t>Dry year (2003): 13% ice melt in September          </a:t>
            </a:r>
            <a:r>
              <a:rPr lang="en-US" sz="1600" dirty="0">
                <a:solidFill>
                  <a:schemeClr val="bg1">
                    <a:lumMod val="65000"/>
                  </a:schemeClr>
                </a:solidFill>
              </a:rPr>
              <a:t>(Stahl et al. 2016) </a:t>
            </a:r>
          </a:p>
          <a:p>
            <a:pPr marL="800100" lvl="1" indent="-342900">
              <a:buFont typeface="Arial" panose="020B0604020202020204" pitchFamily="34" charset="0"/>
              <a:buChar char="•"/>
            </a:pPr>
            <a:endParaRPr lang="en-US" sz="1600" dirty="0">
              <a:solidFill>
                <a:schemeClr val="bg1">
                  <a:lumMod val="65000"/>
                </a:schemeClr>
              </a:solidFill>
            </a:endParaRPr>
          </a:p>
        </p:txBody>
      </p:sp>
      <p:sp>
        <p:nvSpPr>
          <p:cNvPr id="10" name="Rectangle 9">
            <a:extLst>
              <a:ext uri="{FF2B5EF4-FFF2-40B4-BE49-F238E27FC236}">
                <a16:creationId xmlns:a16="http://schemas.microsoft.com/office/drawing/2014/main" id="{F1763F79-C621-44E9-AC5A-1876AC8405EE}"/>
              </a:ext>
            </a:extLst>
          </p:cNvPr>
          <p:cNvSpPr/>
          <p:nvPr/>
        </p:nvSpPr>
        <p:spPr>
          <a:xfrm>
            <a:off x="9214792" y="5451971"/>
            <a:ext cx="1890646" cy="369332"/>
          </a:xfrm>
          <a:prstGeom prst="rect">
            <a:avLst/>
          </a:prstGeom>
        </p:spPr>
        <p:txBody>
          <a:bodyPr wrap="none">
            <a:spAutoFit/>
          </a:bodyPr>
          <a:lstStyle/>
          <a:p>
            <a:r>
              <a:rPr lang="en-US" dirty="0">
                <a:solidFill>
                  <a:schemeClr val="bg1">
                    <a:lumMod val="75000"/>
                  </a:schemeClr>
                </a:solidFill>
              </a:rPr>
              <a:t>(Hock et al., 2019)</a:t>
            </a:r>
            <a:endParaRPr lang="en-US" dirty="0"/>
          </a:p>
        </p:txBody>
      </p:sp>
      <p:sp>
        <p:nvSpPr>
          <p:cNvPr id="17" name="TextBox 16">
            <a:hlinkClick r:id="rId4" action="ppaction://hlinksldjump"/>
            <a:extLst>
              <a:ext uri="{FF2B5EF4-FFF2-40B4-BE49-F238E27FC236}">
                <a16:creationId xmlns:a16="http://schemas.microsoft.com/office/drawing/2014/main" id="{DA67E1B1-2F5D-488E-BEE7-1EFDC0C2E49E}"/>
              </a:ext>
            </a:extLst>
          </p:cNvPr>
          <p:cNvSpPr txBox="1"/>
          <p:nvPr/>
        </p:nvSpPr>
        <p:spPr>
          <a:xfrm>
            <a:off x="950132" y="6285684"/>
            <a:ext cx="1664838" cy="369332"/>
          </a:xfrm>
          <a:prstGeom prst="rect">
            <a:avLst/>
          </a:prstGeom>
          <a:solidFill>
            <a:schemeClr val="accent1">
              <a:lumMod val="60000"/>
              <a:lumOff val="40000"/>
            </a:schemeClr>
          </a:solidFill>
          <a:effectLst>
            <a:softEdge rad="0"/>
          </a:effectLst>
        </p:spPr>
        <p:txBody>
          <a:bodyPr wrap="square" rtlCol="0">
            <a:spAutoFit/>
          </a:bodyPr>
          <a:lstStyle/>
          <a:p>
            <a:pPr algn="ctr"/>
            <a:r>
              <a:rPr lang="en-US" dirty="0">
                <a:solidFill>
                  <a:schemeClr val="bg1"/>
                </a:solidFill>
              </a:rPr>
              <a:t>Why glaciers?</a:t>
            </a:r>
          </a:p>
        </p:txBody>
      </p:sp>
      <p:sp>
        <p:nvSpPr>
          <p:cNvPr id="18" name="TextBox 17">
            <a:hlinkClick r:id="rId5" action="ppaction://hlinksldjump"/>
            <a:extLst>
              <a:ext uri="{FF2B5EF4-FFF2-40B4-BE49-F238E27FC236}">
                <a16:creationId xmlns:a16="http://schemas.microsoft.com/office/drawing/2014/main" id="{20E4675D-FD07-4B6C-A075-BD7C7270FD14}"/>
              </a:ext>
            </a:extLst>
          </p:cNvPr>
          <p:cNvSpPr txBox="1"/>
          <p:nvPr/>
        </p:nvSpPr>
        <p:spPr>
          <a:xfrm>
            <a:off x="2766321" y="6286763"/>
            <a:ext cx="1884505"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Coupling method</a:t>
            </a:r>
          </a:p>
        </p:txBody>
      </p:sp>
      <p:sp>
        <p:nvSpPr>
          <p:cNvPr id="19" name="TextBox 18">
            <a:hlinkClick r:id="rId6" action="ppaction://hlinksldjump"/>
            <a:extLst>
              <a:ext uri="{FF2B5EF4-FFF2-40B4-BE49-F238E27FC236}">
                <a16:creationId xmlns:a16="http://schemas.microsoft.com/office/drawing/2014/main" id="{23216DA5-7A76-454C-AAAA-0EC04FA0756E}"/>
              </a:ext>
            </a:extLst>
          </p:cNvPr>
          <p:cNvSpPr txBox="1"/>
          <p:nvPr/>
        </p:nvSpPr>
        <p:spPr>
          <a:xfrm>
            <a:off x="6618366"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(Global)</a:t>
            </a:r>
          </a:p>
        </p:txBody>
      </p:sp>
      <p:sp>
        <p:nvSpPr>
          <p:cNvPr id="20" name="TextBox 19">
            <a:hlinkClick r:id="rId7" action="ppaction://hlinksldjump"/>
            <a:extLst>
              <a:ext uri="{FF2B5EF4-FFF2-40B4-BE49-F238E27FC236}">
                <a16:creationId xmlns:a16="http://schemas.microsoft.com/office/drawing/2014/main" id="{81F06542-6CD1-46B3-B8F0-5537505A369D}"/>
              </a:ext>
            </a:extLst>
          </p:cNvPr>
          <p:cNvSpPr txBox="1"/>
          <p:nvPr/>
        </p:nvSpPr>
        <p:spPr>
          <a:xfrm>
            <a:off x="4802177" y="6277501"/>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(Basins)</a:t>
            </a:r>
          </a:p>
        </p:txBody>
      </p:sp>
      <p:sp>
        <p:nvSpPr>
          <p:cNvPr id="21" name="TextBox 20">
            <a:hlinkClick r:id="rId8" action="ppaction://hlinksldjump"/>
            <a:extLst>
              <a:ext uri="{FF2B5EF4-FFF2-40B4-BE49-F238E27FC236}">
                <a16:creationId xmlns:a16="http://schemas.microsoft.com/office/drawing/2014/main" id="{C1475199-C8C5-48A0-9C25-2DD04FBD4115}"/>
              </a:ext>
            </a:extLst>
          </p:cNvPr>
          <p:cNvSpPr txBox="1"/>
          <p:nvPr/>
        </p:nvSpPr>
        <p:spPr>
          <a:xfrm>
            <a:off x="8434555"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Challenges</a:t>
            </a:r>
          </a:p>
        </p:txBody>
      </p:sp>
      <p:pic>
        <p:nvPicPr>
          <p:cNvPr id="22" name="Graphic 21" descr="Home">
            <a:hlinkClick r:id="rId9" action="ppaction://hlinksldjump"/>
            <a:extLst>
              <a:ext uri="{FF2B5EF4-FFF2-40B4-BE49-F238E27FC236}">
                <a16:creationId xmlns:a16="http://schemas.microsoft.com/office/drawing/2014/main" id="{E2C98A59-41C2-4F1A-941E-DB048596AE2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2100" y="6196260"/>
            <a:ext cx="458756" cy="458756"/>
          </a:xfrm>
          <a:prstGeom prst="rect">
            <a:avLst/>
          </a:prstGeom>
        </p:spPr>
      </p:pic>
    </p:spTree>
    <p:extLst>
      <p:ext uri="{BB962C8B-B14F-4D97-AF65-F5344CB8AC3E}">
        <p14:creationId xmlns:p14="http://schemas.microsoft.com/office/powerpoint/2010/main" val="23349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3E092-B2F4-4486-9165-CF06D0C0A945}"/>
              </a:ext>
            </a:extLst>
          </p:cNvPr>
          <p:cNvSpPr>
            <a:spLocks noGrp="1"/>
          </p:cNvSpPr>
          <p:nvPr>
            <p:ph type="title"/>
          </p:nvPr>
        </p:nvSpPr>
        <p:spPr/>
        <p:txBody>
          <a:bodyPr>
            <a:normAutofit fontScale="90000"/>
          </a:bodyPr>
          <a:lstStyle/>
          <a:p>
            <a:r>
              <a:rPr lang="en-US" dirty="0"/>
              <a:t>Coupling Method</a:t>
            </a:r>
          </a:p>
        </p:txBody>
      </p:sp>
      <p:pic>
        <p:nvPicPr>
          <p:cNvPr id="4" name="Content Placeholder 3">
            <a:extLst>
              <a:ext uri="{FF2B5EF4-FFF2-40B4-BE49-F238E27FC236}">
                <a16:creationId xmlns:a16="http://schemas.microsoft.com/office/drawing/2014/main" id="{7ECA9CED-60DD-4553-BABE-05A310A163D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106183" y="1497205"/>
            <a:ext cx="7675628" cy="4146584"/>
          </a:xfrm>
          <a:prstGeom prst="rect">
            <a:avLst/>
          </a:prstGeom>
        </p:spPr>
      </p:pic>
      <p:sp>
        <p:nvSpPr>
          <p:cNvPr id="5" name="TextBox 4">
            <a:extLst>
              <a:ext uri="{FF2B5EF4-FFF2-40B4-BE49-F238E27FC236}">
                <a16:creationId xmlns:a16="http://schemas.microsoft.com/office/drawing/2014/main" id="{2D7015E3-A6C7-4CD6-A495-F7A1836FCF18}"/>
              </a:ext>
            </a:extLst>
          </p:cNvPr>
          <p:cNvSpPr txBox="1"/>
          <p:nvPr/>
        </p:nvSpPr>
        <p:spPr>
          <a:xfrm>
            <a:off x="254619" y="1497205"/>
            <a:ext cx="3774587" cy="1723549"/>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sz="1600" dirty="0"/>
              <a:t>Sequential Coupling</a:t>
            </a:r>
          </a:p>
          <a:p>
            <a:pPr marL="285750" indent="-285750">
              <a:spcBef>
                <a:spcPts val="600"/>
              </a:spcBef>
              <a:buFont typeface="Arial" panose="020B0604020202020204" pitchFamily="34" charset="0"/>
              <a:buChar char="•"/>
            </a:pPr>
            <a:r>
              <a:rPr lang="en-US" sz="1600" dirty="0"/>
              <a:t>Global Glacier Model: Open Global Glacier Model (</a:t>
            </a:r>
            <a:r>
              <a:rPr lang="en-US" sz="1600" dirty="0" err="1"/>
              <a:t>Maussion</a:t>
            </a:r>
            <a:r>
              <a:rPr lang="en-US" sz="1600" dirty="0"/>
              <a:t> et al., 2019)</a:t>
            </a:r>
          </a:p>
          <a:p>
            <a:pPr marL="285750" indent="-285750">
              <a:spcBef>
                <a:spcPts val="600"/>
              </a:spcBef>
              <a:buFont typeface="Arial" panose="020B0604020202020204" pitchFamily="34" charset="0"/>
              <a:buChar char="•"/>
            </a:pPr>
            <a:r>
              <a:rPr lang="en-US" sz="1600" dirty="0"/>
              <a:t>Large-scale hydrological and water resources model: Community Water Model (</a:t>
            </a:r>
            <a:r>
              <a:rPr lang="en-US" sz="1600" dirty="0" err="1"/>
              <a:t>Burek</a:t>
            </a:r>
            <a:r>
              <a:rPr lang="en-US" sz="1600" dirty="0"/>
              <a:t> et al., 2020)</a:t>
            </a:r>
          </a:p>
        </p:txBody>
      </p:sp>
      <p:sp>
        <p:nvSpPr>
          <p:cNvPr id="9" name="TextBox 8">
            <a:hlinkClick r:id="rId4" action="ppaction://hlinksldjump"/>
            <a:extLst>
              <a:ext uri="{FF2B5EF4-FFF2-40B4-BE49-F238E27FC236}">
                <a16:creationId xmlns:a16="http://schemas.microsoft.com/office/drawing/2014/main" id="{1AD9ED81-404E-49E3-B84A-F6A115FFB76E}"/>
              </a:ext>
            </a:extLst>
          </p:cNvPr>
          <p:cNvSpPr txBox="1"/>
          <p:nvPr/>
        </p:nvSpPr>
        <p:spPr>
          <a:xfrm>
            <a:off x="596400" y="3637247"/>
            <a:ext cx="2701339" cy="646331"/>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More about global glacier modelling</a:t>
            </a:r>
          </a:p>
        </p:txBody>
      </p:sp>
      <p:sp>
        <p:nvSpPr>
          <p:cNvPr id="10" name="TextBox 9">
            <a:hlinkClick r:id="rId5" action="ppaction://hlinksldjump"/>
            <a:extLst>
              <a:ext uri="{FF2B5EF4-FFF2-40B4-BE49-F238E27FC236}">
                <a16:creationId xmlns:a16="http://schemas.microsoft.com/office/drawing/2014/main" id="{D4878ADC-464D-4932-9467-685F58C37EBC}"/>
              </a:ext>
            </a:extLst>
          </p:cNvPr>
          <p:cNvSpPr txBox="1"/>
          <p:nvPr/>
        </p:nvSpPr>
        <p:spPr>
          <a:xfrm>
            <a:off x="596400" y="4822034"/>
            <a:ext cx="2701339" cy="646331"/>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More about large-scale hydrological modelling</a:t>
            </a:r>
          </a:p>
        </p:txBody>
      </p:sp>
      <p:sp>
        <p:nvSpPr>
          <p:cNvPr id="11" name="TextBox 10">
            <a:hlinkClick r:id="rId6" action="ppaction://hlinksldjump"/>
            <a:extLst>
              <a:ext uri="{FF2B5EF4-FFF2-40B4-BE49-F238E27FC236}">
                <a16:creationId xmlns:a16="http://schemas.microsoft.com/office/drawing/2014/main" id="{CDADEA13-B15B-4665-BDD9-833F34299839}"/>
              </a:ext>
            </a:extLst>
          </p:cNvPr>
          <p:cNvSpPr txBox="1"/>
          <p:nvPr/>
        </p:nvSpPr>
        <p:spPr>
          <a:xfrm>
            <a:off x="950132" y="6285684"/>
            <a:ext cx="1664838" cy="369332"/>
          </a:xfrm>
          <a:prstGeom prst="rect">
            <a:avLst/>
          </a:prstGeom>
          <a:solidFill>
            <a:schemeClr val="accent1">
              <a:lumMod val="60000"/>
              <a:lumOff val="40000"/>
            </a:schemeClr>
          </a:solidFill>
          <a:effectLst>
            <a:softEdge rad="0"/>
          </a:effectLst>
        </p:spPr>
        <p:txBody>
          <a:bodyPr wrap="square" rtlCol="0">
            <a:spAutoFit/>
          </a:bodyPr>
          <a:lstStyle/>
          <a:p>
            <a:pPr algn="ctr"/>
            <a:r>
              <a:rPr lang="en-US" dirty="0">
                <a:solidFill>
                  <a:schemeClr val="bg1"/>
                </a:solidFill>
              </a:rPr>
              <a:t>Why glaciers?</a:t>
            </a:r>
          </a:p>
        </p:txBody>
      </p:sp>
      <p:sp>
        <p:nvSpPr>
          <p:cNvPr id="12" name="TextBox 11">
            <a:hlinkClick r:id="rId7" action="ppaction://hlinksldjump"/>
            <a:extLst>
              <a:ext uri="{FF2B5EF4-FFF2-40B4-BE49-F238E27FC236}">
                <a16:creationId xmlns:a16="http://schemas.microsoft.com/office/drawing/2014/main" id="{152D3538-28DB-4373-AA73-A7788C086B41}"/>
              </a:ext>
            </a:extLst>
          </p:cNvPr>
          <p:cNvSpPr txBox="1"/>
          <p:nvPr/>
        </p:nvSpPr>
        <p:spPr>
          <a:xfrm>
            <a:off x="2766321" y="6286763"/>
            <a:ext cx="1884505"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Coupling method</a:t>
            </a:r>
          </a:p>
        </p:txBody>
      </p:sp>
      <p:sp>
        <p:nvSpPr>
          <p:cNvPr id="13" name="TextBox 12">
            <a:hlinkClick r:id="rId8" action="ppaction://hlinksldjump"/>
            <a:extLst>
              <a:ext uri="{FF2B5EF4-FFF2-40B4-BE49-F238E27FC236}">
                <a16:creationId xmlns:a16="http://schemas.microsoft.com/office/drawing/2014/main" id="{AAB27E57-16AE-4006-A57A-D4245EDA5B17}"/>
              </a:ext>
            </a:extLst>
          </p:cNvPr>
          <p:cNvSpPr txBox="1"/>
          <p:nvPr/>
        </p:nvSpPr>
        <p:spPr>
          <a:xfrm>
            <a:off x="6618366"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(Global)</a:t>
            </a:r>
          </a:p>
        </p:txBody>
      </p:sp>
      <p:sp>
        <p:nvSpPr>
          <p:cNvPr id="14" name="TextBox 13">
            <a:hlinkClick r:id="rId9" action="ppaction://hlinksldjump"/>
            <a:extLst>
              <a:ext uri="{FF2B5EF4-FFF2-40B4-BE49-F238E27FC236}">
                <a16:creationId xmlns:a16="http://schemas.microsoft.com/office/drawing/2014/main" id="{F0716D01-AFC7-45CF-8E13-E52F7BA2307E}"/>
              </a:ext>
            </a:extLst>
          </p:cNvPr>
          <p:cNvSpPr txBox="1"/>
          <p:nvPr/>
        </p:nvSpPr>
        <p:spPr>
          <a:xfrm>
            <a:off x="4802177" y="6277501"/>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(Basins)</a:t>
            </a:r>
          </a:p>
        </p:txBody>
      </p:sp>
      <p:sp>
        <p:nvSpPr>
          <p:cNvPr id="15" name="TextBox 14">
            <a:hlinkClick r:id="rId10" action="ppaction://hlinksldjump"/>
            <a:extLst>
              <a:ext uri="{FF2B5EF4-FFF2-40B4-BE49-F238E27FC236}">
                <a16:creationId xmlns:a16="http://schemas.microsoft.com/office/drawing/2014/main" id="{2B0560FD-3FA6-4B7B-BF40-0CCD49346280}"/>
              </a:ext>
            </a:extLst>
          </p:cNvPr>
          <p:cNvSpPr txBox="1"/>
          <p:nvPr/>
        </p:nvSpPr>
        <p:spPr>
          <a:xfrm>
            <a:off x="8434555"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Challenges</a:t>
            </a:r>
          </a:p>
        </p:txBody>
      </p:sp>
      <p:pic>
        <p:nvPicPr>
          <p:cNvPr id="16" name="Graphic 15" descr="Home">
            <a:hlinkClick r:id="rId11" action="ppaction://hlinksldjump"/>
            <a:extLst>
              <a:ext uri="{FF2B5EF4-FFF2-40B4-BE49-F238E27FC236}">
                <a16:creationId xmlns:a16="http://schemas.microsoft.com/office/drawing/2014/main" id="{BC003238-ECC3-4583-8F03-F6820E1CEAB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2100" y="6196260"/>
            <a:ext cx="458756" cy="458756"/>
          </a:xfrm>
          <a:prstGeom prst="rect">
            <a:avLst/>
          </a:prstGeom>
        </p:spPr>
      </p:pic>
    </p:spTree>
    <p:extLst>
      <p:ext uri="{BB962C8B-B14F-4D97-AF65-F5344CB8AC3E}">
        <p14:creationId xmlns:p14="http://schemas.microsoft.com/office/powerpoint/2010/main" val="905725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peech Bubble: Oval 16">
            <a:extLst>
              <a:ext uri="{FF2B5EF4-FFF2-40B4-BE49-F238E27FC236}">
                <a16:creationId xmlns:a16="http://schemas.microsoft.com/office/drawing/2014/main" id="{350E1F3A-D60E-4820-B719-98639D8FFD64}"/>
              </a:ext>
            </a:extLst>
          </p:cNvPr>
          <p:cNvSpPr/>
          <p:nvPr/>
        </p:nvSpPr>
        <p:spPr>
          <a:xfrm flipH="1">
            <a:off x="7558823" y="918018"/>
            <a:ext cx="2186423" cy="1159891"/>
          </a:xfrm>
          <a:prstGeom prst="wedgeEllipseCallout">
            <a:avLst>
              <a:gd name="adj1" fmla="val -46466"/>
              <a:gd name="adj2" fmla="val 43081"/>
            </a:avLst>
          </a:prstGeom>
          <a:noFill/>
          <a:ln w="57150">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A5E89E8-FF16-4321-8300-4A974D7155CB}"/>
              </a:ext>
            </a:extLst>
          </p:cNvPr>
          <p:cNvSpPr>
            <a:spLocks noGrp="1"/>
          </p:cNvSpPr>
          <p:nvPr>
            <p:ph type="title"/>
          </p:nvPr>
        </p:nvSpPr>
        <p:spPr/>
        <p:txBody>
          <a:bodyPr>
            <a:normAutofit fontScale="90000"/>
          </a:bodyPr>
          <a:lstStyle/>
          <a:p>
            <a:r>
              <a:rPr lang="en-US" dirty="0"/>
              <a:t>OGGM: Global glacier modelling</a:t>
            </a:r>
          </a:p>
        </p:txBody>
      </p:sp>
      <p:sp>
        <p:nvSpPr>
          <p:cNvPr id="3" name="Content Placeholder 2">
            <a:extLst>
              <a:ext uri="{FF2B5EF4-FFF2-40B4-BE49-F238E27FC236}">
                <a16:creationId xmlns:a16="http://schemas.microsoft.com/office/drawing/2014/main" id="{209F02F7-B61A-40CE-9C45-4D2DD4B0D1E6}"/>
              </a:ext>
            </a:extLst>
          </p:cNvPr>
          <p:cNvSpPr>
            <a:spLocks noGrp="1"/>
          </p:cNvSpPr>
          <p:nvPr>
            <p:ph idx="1"/>
          </p:nvPr>
        </p:nvSpPr>
        <p:spPr>
          <a:xfrm>
            <a:off x="576973" y="1279581"/>
            <a:ext cx="6848249" cy="3663500"/>
          </a:xfrm>
        </p:spPr>
        <p:txBody>
          <a:bodyPr>
            <a:normAutofit fontScale="92500" lnSpcReduction="10000"/>
          </a:bodyPr>
          <a:lstStyle/>
          <a:p>
            <a:pPr>
              <a:spcBef>
                <a:spcPts val="1200"/>
              </a:spcBef>
            </a:pPr>
            <a:r>
              <a:rPr lang="en-US" sz="2000" dirty="0"/>
              <a:t>“glacier-centric”: Simulation of each glacier individually</a:t>
            </a:r>
          </a:p>
          <a:p>
            <a:pPr>
              <a:spcBef>
                <a:spcPts val="1200"/>
              </a:spcBef>
            </a:pPr>
            <a:r>
              <a:rPr lang="en-US" sz="2000" dirty="0"/>
              <a:t>Glacier outlines from Randolph Glacier Inventory </a:t>
            </a:r>
            <a:r>
              <a:rPr lang="en-US" sz="1600" dirty="0">
                <a:solidFill>
                  <a:schemeClr val="bg1">
                    <a:lumMod val="65000"/>
                  </a:schemeClr>
                </a:solidFill>
              </a:rPr>
              <a:t>(Pfeffer et al., 2014)</a:t>
            </a:r>
          </a:p>
          <a:p>
            <a:pPr>
              <a:spcBef>
                <a:spcPts val="1200"/>
              </a:spcBef>
            </a:pPr>
            <a:r>
              <a:rPr lang="en-US" sz="2000" dirty="0"/>
              <a:t>Elevation-band flowlines from DEM </a:t>
            </a:r>
            <a:r>
              <a:rPr lang="da-DK" sz="1600" dirty="0">
                <a:solidFill>
                  <a:schemeClr val="bg1">
                    <a:lumMod val="65000"/>
                  </a:schemeClr>
                </a:solidFill>
              </a:rPr>
              <a:t>(e.g., Huss and Farinotti, 2012; Werder et al., 2020)</a:t>
            </a:r>
            <a:endParaRPr lang="en-US" sz="1600" dirty="0">
              <a:solidFill>
                <a:schemeClr val="bg1">
                  <a:lumMod val="65000"/>
                </a:schemeClr>
              </a:solidFill>
            </a:endParaRPr>
          </a:p>
          <a:p>
            <a:pPr>
              <a:spcBef>
                <a:spcPts val="1200"/>
              </a:spcBef>
            </a:pPr>
            <a:r>
              <a:rPr lang="en-US" sz="2000" dirty="0"/>
              <a:t>1D shallow-ice flowline model</a:t>
            </a:r>
          </a:p>
          <a:p>
            <a:pPr>
              <a:spcBef>
                <a:spcPts val="1200"/>
              </a:spcBef>
            </a:pPr>
            <a:r>
              <a:rPr lang="en-US" sz="2000" dirty="0"/>
              <a:t>Temperature index mass-balance model</a:t>
            </a:r>
          </a:p>
          <a:p>
            <a:pPr lvl="1">
              <a:spcBef>
                <a:spcPts val="1200"/>
              </a:spcBef>
            </a:pPr>
            <a:r>
              <a:rPr lang="en-US" sz="2000" dirty="0"/>
              <a:t>At each elevation band </a:t>
            </a:r>
          </a:p>
          <a:p>
            <a:pPr>
              <a:spcBef>
                <a:spcPts val="1200"/>
              </a:spcBef>
            </a:pPr>
            <a:r>
              <a:rPr lang="en-US" sz="2000" dirty="0"/>
              <a:t>Limited possibility of modelling past (earliest 1979)</a:t>
            </a:r>
          </a:p>
          <a:p>
            <a:pPr>
              <a:spcBef>
                <a:spcPts val="1200"/>
              </a:spcBef>
            </a:pPr>
            <a:r>
              <a:rPr lang="en-US" sz="2000" dirty="0"/>
              <a:t>Can be run on a personal laptop for a few hundred glaciers</a:t>
            </a:r>
          </a:p>
          <a:p>
            <a:pPr>
              <a:spcBef>
                <a:spcPts val="1200"/>
              </a:spcBef>
            </a:pPr>
            <a:r>
              <a:rPr lang="en-US" sz="2000" dirty="0"/>
              <a:t>Glacier Model </a:t>
            </a:r>
            <a:r>
              <a:rPr lang="en-US" sz="2000" dirty="0" err="1"/>
              <a:t>Intercomparison</a:t>
            </a:r>
            <a:r>
              <a:rPr lang="en-US" sz="2000" dirty="0"/>
              <a:t> Project </a:t>
            </a:r>
            <a:r>
              <a:rPr lang="en-US" sz="1600" dirty="0">
                <a:solidFill>
                  <a:schemeClr val="bg1">
                    <a:lumMod val="65000"/>
                  </a:schemeClr>
                </a:solidFill>
              </a:rPr>
              <a:t>(</a:t>
            </a:r>
            <a:r>
              <a:rPr lang="en-US" sz="1600" dirty="0" err="1">
                <a:solidFill>
                  <a:schemeClr val="bg1">
                    <a:lumMod val="65000"/>
                  </a:schemeClr>
                </a:solidFill>
              </a:rPr>
              <a:t>Marzeion</a:t>
            </a:r>
            <a:r>
              <a:rPr lang="en-US" sz="1600" dirty="0">
                <a:solidFill>
                  <a:schemeClr val="bg1">
                    <a:lumMod val="65000"/>
                  </a:schemeClr>
                </a:solidFill>
              </a:rPr>
              <a:t> et al. 2020)</a:t>
            </a:r>
          </a:p>
        </p:txBody>
      </p:sp>
      <p:pic>
        <p:nvPicPr>
          <p:cNvPr id="4" name="Content Placeholder 6">
            <a:extLst>
              <a:ext uri="{FF2B5EF4-FFF2-40B4-BE49-F238E27FC236}">
                <a16:creationId xmlns:a16="http://schemas.microsoft.com/office/drawing/2014/main" id="{F5D4A15D-3323-421D-98ED-38DBB2F27A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45247" y="1639755"/>
            <a:ext cx="1919123" cy="819745"/>
          </a:xfrm>
          <a:prstGeom prst="rect">
            <a:avLst/>
          </a:prstGeom>
        </p:spPr>
      </p:pic>
      <p:sp>
        <p:nvSpPr>
          <p:cNvPr id="5" name="Rectangle 4">
            <a:extLst>
              <a:ext uri="{FF2B5EF4-FFF2-40B4-BE49-F238E27FC236}">
                <a16:creationId xmlns:a16="http://schemas.microsoft.com/office/drawing/2014/main" id="{403AF099-175E-40E4-8903-0FA57A6B0955}"/>
              </a:ext>
            </a:extLst>
          </p:cNvPr>
          <p:cNvSpPr/>
          <p:nvPr/>
        </p:nvSpPr>
        <p:spPr>
          <a:xfrm>
            <a:off x="9745247" y="2412350"/>
            <a:ext cx="208634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6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a:t>
            </a:r>
            <a:r>
              <a:rPr kumimoji="0" lang="de-CH" sz="16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Maussion</a:t>
            </a:r>
            <a:r>
              <a:rPr kumimoji="0" lang="de-CH" sz="16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et al., 2019)</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B28AE109-6B50-43D7-B6FA-E75594E5D4D6}"/>
              </a:ext>
            </a:extLst>
          </p:cNvPr>
          <p:cNvSpPr txBox="1"/>
          <p:nvPr/>
        </p:nvSpPr>
        <p:spPr>
          <a:xfrm>
            <a:off x="620334" y="5253965"/>
            <a:ext cx="6477491" cy="369332"/>
          </a:xfrm>
          <a:prstGeom prst="rect">
            <a:avLst/>
          </a:prstGeom>
          <a:noFill/>
          <a:ln>
            <a:solidFill>
              <a:srgbClr val="8FAADC"/>
            </a:solidFill>
          </a:ln>
        </p:spPr>
        <p:txBody>
          <a:bodyPr wrap="square" rtlCol="0">
            <a:spAutoFit/>
          </a:bodyPr>
          <a:lstStyle/>
          <a:p>
            <a:r>
              <a:rPr lang="en-US" dirty="0"/>
              <a:t>Check out the extensive documentation: https://docs.oggm.org/</a:t>
            </a:r>
          </a:p>
        </p:txBody>
      </p:sp>
      <p:pic>
        <p:nvPicPr>
          <p:cNvPr id="1026" name="Picture 2" descr="_images/hef_flowline.jpg">
            <a:extLst>
              <a:ext uri="{FF2B5EF4-FFF2-40B4-BE49-F238E27FC236}">
                <a16:creationId xmlns:a16="http://schemas.microsoft.com/office/drawing/2014/main" id="{5ABAB05E-47EC-4466-82A1-7ADF2B170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6909" y="2813969"/>
            <a:ext cx="3387195" cy="225671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88B8327-BFCA-42FA-AF77-8C52E011B845}"/>
              </a:ext>
            </a:extLst>
          </p:cNvPr>
          <p:cNvSpPr txBox="1"/>
          <p:nvPr/>
        </p:nvSpPr>
        <p:spPr>
          <a:xfrm>
            <a:off x="8194203" y="5070688"/>
            <a:ext cx="6017342" cy="276999"/>
          </a:xfrm>
          <a:prstGeom prst="rect">
            <a:avLst/>
          </a:prstGeom>
          <a:noFill/>
        </p:spPr>
        <p:txBody>
          <a:bodyPr wrap="square" rtlCol="0">
            <a:spAutoFit/>
          </a:bodyPr>
          <a:lstStyle/>
          <a:p>
            <a:r>
              <a:rPr lang="en-US" sz="1200" i="1" dirty="0">
                <a:solidFill>
                  <a:schemeClr val="bg1">
                    <a:lumMod val="65000"/>
                  </a:schemeClr>
                </a:solidFill>
              </a:rPr>
              <a:t>Figure from https://docs.oggm.org/en/stable/flowlines.html</a:t>
            </a:r>
          </a:p>
        </p:txBody>
      </p:sp>
      <p:sp>
        <p:nvSpPr>
          <p:cNvPr id="10" name="TextBox 9">
            <a:hlinkClick r:id="rId5" action="ppaction://hlinksldjump"/>
            <a:extLst>
              <a:ext uri="{FF2B5EF4-FFF2-40B4-BE49-F238E27FC236}">
                <a16:creationId xmlns:a16="http://schemas.microsoft.com/office/drawing/2014/main" id="{4B864279-B490-46E5-BE5E-3001DA7D93D9}"/>
              </a:ext>
            </a:extLst>
          </p:cNvPr>
          <p:cNvSpPr txBox="1"/>
          <p:nvPr/>
        </p:nvSpPr>
        <p:spPr>
          <a:xfrm>
            <a:off x="950132" y="6285684"/>
            <a:ext cx="1664838" cy="369332"/>
          </a:xfrm>
          <a:prstGeom prst="rect">
            <a:avLst/>
          </a:prstGeom>
          <a:solidFill>
            <a:schemeClr val="accent1">
              <a:lumMod val="60000"/>
              <a:lumOff val="40000"/>
            </a:schemeClr>
          </a:solidFill>
          <a:effectLst>
            <a:softEdge rad="0"/>
          </a:effectLst>
        </p:spPr>
        <p:txBody>
          <a:bodyPr wrap="square" rtlCol="0">
            <a:spAutoFit/>
          </a:bodyPr>
          <a:lstStyle/>
          <a:p>
            <a:pPr algn="ctr"/>
            <a:r>
              <a:rPr lang="en-US" dirty="0">
                <a:solidFill>
                  <a:schemeClr val="bg1"/>
                </a:solidFill>
              </a:rPr>
              <a:t>Why glaciers?</a:t>
            </a:r>
          </a:p>
        </p:txBody>
      </p:sp>
      <p:sp>
        <p:nvSpPr>
          <p:cNvPr id="11" name="TextBox 10">
            <a:hlinkClick r:id="rId6" action="ppaction://hlinksldjump"/>
            <a:extLst>
              <a:ext uri="{FF2B5EF4-FFF2-40B4-BE49-F238E27FC236}">
                <a16:creationId xmlns:a16="http://schemas.microsoft.com/office/drawing/2014/main" id="{2CD57B82-F9B1-4086-A435-587059BEDCE3}"/>
              </a:ext>
            </a:extLst>
          </p:cNvPr>
          <p:cNvSpPr txBox="1"/>
          <p:nvPr/>
        </p:nvSpPr>
        <p:spPr>
          <a:xfrm>
            <a:off x="2766321" y="6286763"/>
            <a:ext cx="1884505"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Coupling method</a:t>
            </a:r>
          </a:p>
        </p:txBody>
      </p:sp>
      <p:sp>
        <p:nvSpPr>
          <p:cNvPr id="12" name="TextBox 11">
            <a:hlinkClick r:id="rId7" action="ppaction://hlinksldjump"/>
            <a:extLst>
              <a:ext uri="{FF2B5EF4-FFF2-40B4-BE49-F238E27FC236}">
                <a16:creationId xmlns:a16="http://schemas.microsoft.com/office/drawing/2014/main" id="{37D61DE4-6390-46A4-B4C9-A0C95EEEE638}"/>
              </a:ext>
            </a:extLst>
          </p:cNvPr>
          <p:cNvSpPr txBox="1"/>
          <p:nvPr/>
        </p:nvSpPr>
        <p:spPr>
          <a:xfrm>
            <a:off x="6618366"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(Global)</a:t>
            </a:r>
          </a:p>
        </p:txBody>
      </p:sp>
      <p:sp>
        <p:nvSpPr>
          <p:cNvPr id="13" name="TextBox 12">
            <a:hlinkClick r:id="rId8" action="ppaction://hlinksldjump"/>
            <a:extLst>
              <a:ext uri="{FF2B5EF4-FFF2-40B4-BE49-F238E27FC236}">
                <a16:creationId xmlns:a16="http://schemas.microsoft.com/office/drawing/2014/main" id="{44A17CD7-CE93-4437-BEB5-E1C225D0582D}"/>
              </a:ext>
            </a:extLst>
          </p:cNvPr>
          <p:cNvSpPr txBox="1"/>
          <p:nvPr/>
        </p:nvSpPr>
        <p:spPr>
          <a:xfrm>
            <a:off x="4802177" y="6277501"/>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(Basins)</a:t>
            </a:r>
          </a:p>
        </p:txBody>
      </p:sp>
      <p:sp>
        <p:nvSpPr>
          <p:cNvPr id="14" name="TextBox 13">
            <a:hlinkClick r:id="rId9" action="ppaction://hlinksldjump"/>
            <a:extLst>
              <a:ext uri="{FF2B5EF4-FFF2-40B4-BE49-F238E27FC236}">
                <a16:creationId xmlns:a16="http://schemas.microsoft.com/office/drawing/2014/main" id="{560EB8D9-B404-4496-95CA-3B02D06F4C28}"/>
              </a:ext>
            </a:extLst>
          </p:cNvPr>
          <p:cNvSpPr txBox="1"/>
          <p:nvPr/>
        </p:nvSpPr>
        <p:spPr>
          <a:xfrm>
            <a:off x="8434555"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Challenges</a:t>
            </a:r>
          </a:p>
        </p:txBody>
      </p:sp>
      <p:pic>
        <p:nvPicPr>
          <p:cNvPr id="15" name="Graphic 14" descr="Home">
            <a:hlinkClick r:id="rId10" action="ppaction://hlinksldjump"/>
            <a:extLst>
              <a:ext uri="{FF2B5EF4-FFF2-40B4-BE49-F238E27FC236}">
                <a16:creationId xmlns:a16="http://schemas.microsoft.com/office/drawing/2014/main" id="{79D0455B-2CDB-478E-B69E-281790047BF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2100" y="6196260"/>
            <a:ext cx="458756" cy="458756"/>
          </a:xfrm>
          <a:prstGeom prst="rect">
            <a:avLst/>
          </a:prstGeom>
        </p:spPr>
      </p:pic>
      <p:sp>
        <p:nvSpPr>
          <p:cNvPr id="9" name="TextBox 8">
            <a:extLst>
              <a:ext uri="{FF2B5EF4-FFF2-40B4-BE49-F238E27FC236}">
                <a16:creationId xmlns:a16="http://schemas.microsoft.com/office/drawing/2014/main" id="{F2D807CA-D645-4FEF-AF4D-B2B5132DE071}"/>
              </a:ext>
            </a:extLst>
          </p:cNvPr>
          <p:cNvSpPr txBox="1"/>
          <p:nvPr/>
        </p:nvSpPr>
        <p:spPr>
          <a:xfrm>
            <a:off x="7716356" y="1079126"/>
            <a:ext cx="2186422" cy="830997"/>
          </a:xfrm>
          <a:prstGeom prst="rect">
            <a:avLst/>
          </a:prstGeom>
          <a:noFill/>
        </p:spPr>
        <p:txBody>
          <a:bodyPr wrap="square" rtlCol="0">
            <a:spAutoFit/>
          </a:bodyPr>
          <a:lstStyle/>
          <a:p>
            <a:r>
              <a:rPr lang="en-US" sz="1600" dirty="0"/>
              <a:t>community-driven, open-source modelling framework</a:t>
            </a:r>
          </a:p>
        </p:txBody>
      </p:sp>
    </p:spTree>
    <p:extLst>
      <p:ext uri="{BB962C8B-B14F-4D97-AF65-F5344CB8AC3E}">
        <p14:creationId xmlns:p14="http://schemas.microsoft.com/office/powerpoint/2010/main" val="201591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E89E8-FF16-4321-8300-4A974D7155CB}"/>
              </a:ext>
            </a:extLst>
          </p:cNvPr>
          <p:cNvSpPr>
            <a:spLocks noGrp="1"/>
          </p:cNvSpPr>
          <p:nvPr>
            <p:ph type="title"/>
          </p:nvPr>
        </p:nvSpPr>
        <p:spPr/>
        <p:txBody>
          <a:bodyPr>
            <a:normAutofit fontScale="90000"/>
          </a:bodyPr>
          <a:lstStyle/>
          <a:p>
            <a:r>
              <a:rPr lang="en-US" dirty="0" err="1"/>
              <a:t>CWatM</a:t>
            </a:r>
            <a:r>
              <a:rPr lang="en-US" dirty="0"/>
              <a:t>: Large-scale hydrological modelling</a:t>
            </a:r>
          </a:p>
        </p:txBody>
      </p:sp>
      <p:sp>
        <p:nvSpPr>
          <p:cNvPr id="3" name="Content Placeholder 2">
            <a:extLst>
              <a:ext uri="{FF2B5EF4-FFF2-40B4-BE49-F238E27FC236}">
                <a16:creationId xmlns:a16="http://schemas.microsoft.com/office/drawing/2014/main" id="{209F02F7-B61A-40CE-9C45-4D2DD4B0D1E6}"/>
              </a:ext>
            </a:extLst>
          </p:cNvPr>
          <p:cNvSpPr>
            <a:spLocks noGrp="1"/>
          </p:cNvSpPr>
          <p:nvPr>
            <p:ph idx="1"/>
          </p:nvPr>
        </p:nvSpPr>
        <p:spPr>
          <a:xfrm>
            <a:off x="815013" y="1557478"/>
            <a:ext cx="5863467" cy="4129547"/>
          </a:xfrm>
        </p:spPr>
        <p:txBody>
          <a:bodyPr>
            <a:normAutofit/>
          </a:bodyPr>
          <a:lstStyle/>
          <a:p>
            <a:pPr>
              <a:spcBef>
                <a:spcPts val="1800"/>
              </a:spcBef>
            </a:pPr>
            <a:r>
              <a:rPr lang="en-US" sz="2000" dirty="0"/>
              <a:t>Open-source model</a:t>
            </a:r>
          </a:p>
          <a:p>
            <a:pPr>
              <a:spcBef>
                <a:spcPts val="1800"/>
              </a:spcBef>
            </a:pPr>
            <a:r>
              <a:rPr lang="en-US" sz="2000" dirty="0"/>
              <a:t>Simulates hydrological storages and processes</a:t>
            </a:r>
          </a:p>
          <a:p>
            <a:pPr>
              <a:spcBef>
                <a:spcPts val="1800"/>
              </a:spcBef>
            </a:pPr>
            <a:r>
              <a:rPr lang="en-US" sz="2000" dirty="0"/>
              <a:t>Includes human impacts: reservoirs, water use</a:t>
            </a:r>
          </a:p>
          <a:p>
            <a:pPr>
              <a:spcBef>
                <a:spcPts val="1800"/>
              </a:spcBef>
            </a:pPr>
            <a:r>
              <a:rPr lang="en-US" sz="2000" dirty="0"/>
              <a:t>Grid-based model (30 arcmin, 5 arcmin, 1 arcmin)</a:t>
            </a:r>
          </a:p>
          <a:p>
            <a:pPr>
              <a:spcBef>
                <a:spcPts val="1800"/>
              </a:spcBef>
            </a:pPr>
            <a:r>
              <a:rPr lang="en-US" sz="2000" dirty="0"/>
              <a:t>Often only simplistic calibration at global scale</a:t>
            </a:r>
          </a:p>
          <a:p>
            <a:pPr>
              <a:spcBef>
                <a:spcPts val="1800"/>
              </a:spcBef>
            </a:pPr>
            <a:r>
              <a:rPr lang="en-US" sz="2000" dirty="0"/>
              <a:t>Comparison of global hydrological models in the Inter-Sectoral Impact Model </a:t>
            </a:r>
            <a:r>
              <a:rPr lang="en-US" sz="2000" dirty="0" err="1"/>
              <a:t>Intercomparison</a:t>
            </a:r>
            <a:r>
              <a:rPr lang="en-US" sz="2000" dirty="0"/>
              <a:t> Project (ISIMIP)</a:t>
            </a:r>
          </a:p>
          <a:p>
            <a:pPr>
              <a:spcBef>
                <a:spcPts val="1800"/>
              </a:spcBef>
            </a:pPr>
            <a:endParaRPr lang="en-US" sz="2000" dirty="0"/>
          </a:p>
        </p:txBody>
      </p:sp>
      <p:pic>
        <p:nvPicPr>
          <p:cNvPr id="5" name="Picture 4">
            <a:extLst>
              <a:ext uri="{FF2B5EF4-FFF2-40B4-BE49-F238E27FC236}">
                <a16:creationId xmlns:a16="http://schemas.microsoft.com/office/drawing/2014/main" id="{C48D2E8A-5203-4C83-A183-421ED533162F}"/>
              </a:ext>
            </a:extLst>
          </p:cNvPr>
          <p:cNvPicPr>
            <a:picLocks noChangeAspect="1"/>
          </p:cNvPicPr>
          <p:nvPr/>
        </p:nvPicPr>
        <p:blipFill rotWithShape="1">
          <a:blip r:embed="rId3"/>
          <a:srcRect l="6875" t="16145" r="8373" b="12455"/>
          <a:stretch/>
        </p:blipFill>
        <p:spPr>
          <a:xfrm>
            <a:off x="6973037" y="3739721"/>
            <a:ext cx="4965030" cy="2091454"/>
          </a:xfrm>
          <a:prstGeom prst="rect">
            <a:avLst/>
          </a:prstGeom>
        </p:spPr>
      </p:pic>
      <p:pic>
        <p:nvPicPr>
          <p:cNvPr id="2050" name="Picture 2" descr="_images/Hydrological-model2.jpg">
            <a:extLst>
              <a:ext uri="{FF2B5EF4-FFF2-40B4-BE49-F238E27FC236}">
                <a16:creationId xmlns:a16="http://schemas.microsoft.com/office/drawing/2014/main" id="{105EA189-5CA3-4E17-90B0-F1C0A1D9EB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9590" y="1026825"/>
            <a:ext cx="4292067" cy="259542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hlinkClick r:id="rId5" action="ppaction://hlinksldjump"/>
            <a:extLst>
              <a:ext uri="{FF2B5EF4-FFF2-40B4-BE49-F238E27FC236}">
                <a16:creationId xmlns:a16="http://schemas.microsoft.com/office/drawing/2014/main" id="{F846818E-B1F4-4D71-ADCE-945463FC3C8E}"/>
              </a:ext>
            </a:extLst>
          </p:cNvPr>
          <p:cNvSpPr txBox="1"/>
          <p:nvPr/>
        </p:nvSpPr>
        <p:spPr>
          <a:xfrm>
            <a:off x="950132" y="6285684"/>
            <a:ext cx="1664838" cy="369332"/>
          </a:xfrm>
          <a:prstGeom prst="rect">
            <a:avLst/>
          </a:prstGeom>
          <a:solidFill>
            <a:schemeClr val="accent1">
              <a:lumMod val="60000"/>
              <a:lumOff val="40000"/>
            </a:schemeClr>
          </a:solidFill>
          <a:effectLst>
            <a:softEdge rad="0"/>
          </a:effectLst>
        </p:spPr>
        <p:txBody>
          <a:bodyPr wrap="square" rtlCol="0">
            <a:spAutoFit/>
          </a:bodyPr>
          <a:lstStyle/>
          <a:p>
            <a:pPr algn="ctr"/>
            <a:r>
              <a:rPr lang="en-US" dirty="0">
                <a:solidFill>
                  <a:schemeClr val="bg1"/>
                </a:solidFill>
              </a:rPr>
              <a:t>Why glaciers?</a:t>
            </a:r>
          </a:p>
        </p:txBody>
      </p:sp>
      <p:sp>
        <p:nvSpPr>
          <p:cNvPr id="8" name="TextBox 7">
            <a:hlinkClick r:id="rId6" action="ppaction://hlinksldjump"/>
            <a:extLst>
              <a:ext uri="{FF2B5EF4-FFF2-40B4-BE49-F238E27FC236}">
                <a16:creationId xmlns:a16="http://schemas.microsoft.com/office/drawing/2014/main" id="{D1F23523-C03E-49DF-90C7-70788B94F75D}"/>
              </a:ext>
            </a:extLst>
          </p:cNvPr>
          <p:cNvSpPr txBox="1"/>
          <p:nvPr/>
        </p:nvSpPr>
        <p:spPr>
          <a:xfrm>
            <a:off x="2766321" y="6286763"/>
            <a:ext cx="1884505"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Coupling method</a:t>
            </a:r>
          </a:p>
        </p:txBody>
      </p:sp>
      <p:sp>
        <p:nvSpPr>
          <p:cNvPr id="9" name="TextBox 8">
            <a:hlinkClick r:id="rId7" action="ppaction://hlinksldjump"/>
            <a:extLst>
              <a:ext uri="{FF2B5EF4-FFF2-40B4-BE49-F238E27FC236}">
                <a16:creationId xmlns:a16="http://schemas.microsoft.com/office/drawing/2014/main" id="{0E327D62-6836-45A6-BCA5-173BE0765CA9}"/>
              </a:ext>
            </a:extLst>
          </p:cNvPr>
          <p:cNvSpPr txBox="1"/>
          <p:nvPr/>
        </p:nvSpPr>
        <p:spPr>
          <a:xfrm>
            <a:off x="6618366"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(Global)</a:t>
            </a:r>
          </a:p>
        </p:txBody>
      </p:sp>
      <p:sp>
        <p:nvSpPr>
          <p:cNvPr id="10" name="TextBox 9">
            <a:hlinkClick r:id="rId8" action="ppaction://hlinksldjump"/>
            <a:extLst>
              <a:ext uri="{FF2B5EF4-FFF2-40B4-BE49-F238E27FC236}">
                <a16:creationId xmlns:a16="http://schemas.microsoft.com/office/drawing/2014/main" id="{F41A6BD3-BD9E-48E8-ACF4-1F669D463CEC}"/>
              </a:ext>
            </a:extLst>
          </p:cNvPr>
          <p:cNvSpPr txBox="1"/>
          <p:nvPr/>
        </p:nvSpPr>
        <p:spPr>
          <a:xfrm>
            <a:off x="4802177" y="6277501"/>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(Basins)</a:t>
            </a:r>
          </a:p>
        </p:txBody>
      </p:sp>
      <p:sp>
        <p:nvSpPr>
          <p:cNvPr id="11" name="TextBox 10">
            <a:hlinkClick r:id="rId9" action="ppaction://hlinksldjump"/>
            <a:extLst>
              <a:ext uri="{FF2B5EF4-FFF2-40B4-BE49-F238E27FC236}">
                <a16:creationId xmlns:a16="http://schemas.microsoft.com/office/drawing/2014/main" id="{FB7395DC-87A2-417F-BBCD-FA3E7F4DBAC1}"/>
              </a:ext>
            </a:extLst>
          </p:cNvPr>
          <p:cNvSpPr txBox="1"/>
          <p:nvPr/>
        </p:nvSpPr>
        <p:spPr>
          <a:xfrm>
            <a:off x="8434555"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Challenges</a:t>
            </a:r>
          </a:p>
        </p:txBody>
      </p:sp>
      <p:pic>
        <p:nvPicPr>
          <p:cNvPr id="12" name="Graphic 11" descr="Home">
            <a:hlinkClick r:id="rId10" action="ppaction://hlinksldjump"/>
            <a:extLst>
              <a:ext uri="{FF2B5EF4-FFF2-40B4-BE49-F238E27FC236}">
                <a16:creationId xmlns:a16="http://schemas.microsoft.com/office/drawing/2014/main" id="{1F88C19C-359E-4CAA-B179-E47B3D7E710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2100" y="6196260"/>
            <a:ext cx="458756" cy="458756"/>
          </a:xfrm>
          <a:prstGeom prst="rect">
            <a:avLst/>
          </a:prstGeom>
        </p:spPr>
      </p:pic>
    </p:spTree>
    <p:extLst>
      <p:ext uri="{BB962C8B-B14F-4D97-AF65-F5344CB8AC3E}">
        <p14:creationId xmlns:p14="http://schemas.microsoft.com/office/powerpoint/2010/main" val="1904577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2" action="ppaction://hlinksldjump"/>
            <a:extLst>
              <a:ext uri="{FF2B5EF4-FFF2-40B4-BE49-F238E27FC236}">
                <a16:creationId xmlns:a16="http://schemas.microsoft.com/office/drawing/2014/main" id="{D256330D-97EB-40DD-AE1F-F10D75BE2F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6270" y="1397902"/>
            <a:ext cx="4742449" cy="2107755"/>
          </a:xfrm>
          <a:prstGeom prst="rect">
            <a:avLst/>
          </a:prstGeom>
        </p:spPr>
      </p:pic>
      <p:grpSp>
        <p:nvGrpSpPr>
          <p:cNvPr id="18" name="Group 17">
            <a:extLst>
              <a:ext uri="{FF2B5EF4-FFF2-40B4-BE49-F238E27FC236}">
                <a16:creationId xmlns:a16="http://schemas.microsoft.com/office/drawing/2014/main" id="{71505148-178C-496E-9821-25105AECF90A}"/>
              </a:ext>
            </a:extLst>
          </p:cNvPr>
          <p:cNvGrpSpPr/>
          <p:nvPr/>
        </p:nvGrpSpPr>
        <p:grpSpPr>
          <a:xfrm>
            <a:off x="6331569" y="918018"/>
            <a:ext cx="4895947" cy="2606094"/>
            <a:chOff x="934423" y="3244334"/>
            <a:chExt cx="4818955" cy="2094889"/>
          </a:xfrm>
        </p:grpSpPr>
        <p:sp>
          <p:nvSpPr>
            <p:cNvPr id="19" name="Rectangle: Rounded Corners 18">
              <a:extLst>
                <a:ext uri="{FF2B5EF4-FFF2-40B4-BE49-F238E27FC236}">
                  <a16:creationId xmlns:a16="http://schemas.microsoft.com/office/drawing/2014/main" id="{2920164A-7D27-4ABC-AC13-21BB3F6A60C5}"/>
                </a:ext>
              </a:extLst>
            </p:cNvPr>
            <p:cNvSpPr/>
            <p:nvPr/>
          </p:nvSpPr>
          <p:spPr>
            <a:xfrm>
              <a:off x="934423" y="3257132"/>
              <a:ext cx="4818955" cy="2082091"/>
            </a:xfrm>
            <a:prstGeom prst="roundRect">
              <a:avLst/>
            </a:prstGeom>
            <a:no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260C10C-5E4A-4F8B-A410-BAA6DB2DDCFA}"/>
                </a:ext>
              </a:extLst>
            </p:cNvPr>
            <p:cNvSpPr txBox="1"/>
            <p:nvPr/>
          </p:nvSpPr>
          <p:spPr>
            <a:xfrm>
              <a:off x="1010926" y="3244334"/>
              <a:ext cx="4613070" cy="471687"/>
            </a:xfrm>
            <a:prstGeom prst="rect">
              <a:avLst/>
            </a:prstGeom>
            <a:noFill/>
          </p:spPr>
          <p:txBody>
            <a:bodyPr wrap="square" rtlCol="0">
              <a:spAutoFit/>
            </a:bodyPr>
            <a:lstStyle/>
            <a:p>
              <a:pPr algn="ctr"/>
              <a:r>
                <a:rPr lang="en-US" sz="1600" dirty="0"/>
                <a:t>Calibration leads to comparable past model performance for baseline and coupled model</a:t>
              </a:r>
            </a:p>
          </p:txBody>
        </p:sp>
      </p:grpSp>
      <p:sp>
        <p:nvSpPr>
          <p:cNvPr id="2" name="Title 1">
            <a:extLst>
              <a:ext uri="{FF2B5EF4-FFF2-40B4-BE49-F238E27FC236}">
                <a16:creationId xmlns:a16="http://schemas.microsoft.com/office/drawing/2014/main" id="{F545D7EE-C0EA-4853-B842-F1A42E4848D3}"/>
              </a:ext>
            </a:extLst>
          </p:cNvPr>
          <p:cNvSpPr>
            <a:spLocks noGrp="1"/>
          </p:cNvSpPr>
          <p:nvPr>
            <p:ph type="title"/>
          </p:nvPr>
        </p:nvSpPr>
        <p:spPr/>
        <p:txBody>
          <a:bodyPr>
            <a:normAutofit fontScale="90000"/>
          </a:bodyPr>
          <a:lstStyle/>
          <a:p>
            <a:r>
              <a:rPr lang="en-US" dirty="0"/>
              <a:t>Results (Basins)</a:t>
            </a:r>
          </a:p>
        </p:txBody>
      </p:sp>
      <p:pic>
        <p:nvPicPr>
          <p:cNvPr id="6" name="Content Placeholder 5">
            <a:hlinkClick r:id="rId4" action="ppaction://hlinksldjump"/>
            <a:extLst>
              <a:ext uri="{FF2B5EF4-FFF2-40B4-BE49-F238E27FC236}">
                <a16:creationId xmlns:a16="http://schemas.microsoft.com/office/drawing/2014/main" id="{49792B44-FE74-47BF-8A13-E49AE63BC47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485142" y="4108256"/>
            <a:ext cx="4684704" cy="2082091"/>
          </a:xfrm>
        </p:spPr>
      </p:pic>
      <p:pic>
        <p:nvPicPr>
          <p:cNvPr id="4" name="Content Placeholder 6">
            <a:hlinkClick r:id="rId6" action="ppaction://hlinksldjump"/>
            <a:extLst>
              <a:ext uri="{FF2B5EF4-FFF2-40B4-BE49-F238E27FC236}">
                <a16:creationId xmlns:a16="http://schemas.microsoft.com/office/drawing/2014/main" id="{0977D6A8-C4C7-45B6-8C16-ED3175C8D5E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294" y="1366405"/>
            <a:ext cx="4818956" cy="1976397"/>
          </a:xfrm>
          <a:prstGeom prst="rect">
            <a:avLst/>
          </a:prstGeom>
        </p:spPr>
      </p:pic>
      <p:pic>
        <p:nvPicPr>
          <p:cNvPr id="8" name="Picture 7">
            <a:hlinkClick r:id="rId8" action="ppaction://hlinksldjump"/>
            <a:extLst>
              <a:ext uri="{FF2B5EF4-FFF2-40B4-BE49-F238E27FC236}">
                <a16:creationId xmlns:a16="http://schemas.microsoft.com/office/drawing/2014/main" id="{F5F83A40-FC95-4F4C-B5FA-CD11AA362E9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5501" y="3853811"/>
            <a:ext cx="4024140" cy="2414484"/>
          </a:xfrm>
          <a:prstGeom prst="rect">
            <a:avLst/>
          </a:prstGeom>
        </p:spPr>
      </p:pic>
      <p:grpSp>
        <p:nvGrpSpPr>
          <p:cNvPr id="11" name="Group 10">
            <a:extLst>
              <a:ext uri="{FF2B5EF4-FFF2-40B4-BE49-F238E27FC236}">
                <a16:creationId xmlns:a16="http://schemas.microsoft.com/office/drawing/2014/main" id="{6816EB8F-727F-47C1-8238-30AC231C8973}"/>
              </a:ext>
            </a:extLst>
          </p:cNvPr>
          <p:cNvGrpSpPr/>
          <p:nvPr/>
        </p:nvGrpSpPr>
        <p:grpSpPr>
          <a:xfrm>
            <a:off x="453118" y="1059348"/>
            <a:ext cx="4999166" cy="2464764"/>
            <a:chOff x="934423" y="3244334"/>
            <a:chExt cx="4818955" cy="2094889"/>
          </a:xfrm>
        </p:grpSpPr>
        <p:sp>
          <p:nvSpPr>
            <p:cNvPr id="9" name="Rectangle: Rounded Corners 8">
              <a:extLst>
                <a:ext uri="{FF2B5EF4-FFF2-40B4-BE49-F238E27FC236}">
                  <a16:creationId xmlns:a16="http://schemas.microsoft.com/office/drawing/2014/main" id="{4B5298C2-CED3-4D8F-BB21-13431859AABB}"/>
                </a:ext>
              </a:extLst>
            </p:cNvPr>
            <p:cNvSpPr/>
            <p:nvPr/>
          </p:nvSpPr>
          <p:spPr>
            <a:xfrm>
              <a:off x="934423" y="3257132"/>
              <a:ext cx="4818955" cy="2082091"/>
            </a:xfrm>
            <a:prstGeom prst="roundRect">
              <a:avLst/>
            </a:prstGeom>
            <a:no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F391CF3-BA6F-4757-91E4-86FCD160CBD1}"/>
                </a:ext>
              </a:extLst>
            </p:cNvPr>
            <p:cNvSpPr txBox="1"/>
            <p:nvPr/>
          </p:nvSpPr>
          <p:spPr>
            <a:xfrm>
              <a:off x="1902217" y="3244334"/>
              <a:ext cx="2883363" cy="287749"/>
            </a:xfrm>
            <a:prstGeom prst="rect">
              <a:avLst/>
            </a:prstGeom>
            <a:noFill/>
          </p:spPr>
          <p:txBody>
            <a:bodyPr wrap="square" rtlCol="0">
              <a:spAutoFit/>
            </a:bodyPr>
            <a:lstStyle/>
            <a:p>
              <a:pPr algn="ctr"/>
              <a:r>
                <a:rPr lang="en-US" sz="1600" dirty="0"/>
                <a:t>Four study basins</a:t>
              </a:r>
            </a:p>
          </p:txBody>
        </p:sp>
      </p:grpSp>
      <p:grpSp>
        <p:nvGrpSpPr>
          <p:cNvPr id="7" name="Group 6">
            <a:extLst>
              <a:ext uri="{FF2B5EF4-FFF2-40B4-BE49-F238E27FC236}">
                <a16:creationId xmlns:a16="http://schemas.microsoft.com/office/drawing/2014/main" id="{D571ABF5-2A21-4DB4-A021-8ED2067AF619}"/>
              </a:ext>
            </a:extLst>
          </p:cNvPr>
          <p:cNvGrpSpPr/>
          <p:nvPr/>
        </p:nvGrpSpPr>
        <p:grpSpPr>
          <a:xfrm>
            <a:off x="6331447" y="3609070"/>
            <a:ext cx="4999166" cy="2504729"/>
            <a:chOff x="425690" y="3621751"/>
            <a:chExt cx="4999166" cy="2597143"/>
          </a:xfrm>
        </p:grpSpPr>
        <p:sp>
          <p:nvSpPr>
            <p:cNvPr id="13" name="Rectangle: Rounded Corners 12">
              <a:extLst>
                <a:ext uri="{FF2B5EF4-FFF2-40B4-BE49-F238E27FC236}">
                  <a16:creationId xmlns:a16="http://schemas.microsoft.com/office/drawing/2014/main" id="{6C2E58D4-B260-450D-B6C8-DE13442CFFC6}"/>
                </a:ext>
              </a:extLst>
            </p:cNvPr>
            <p:cNvSpPr/>
            <p:nvPr/>
          </p:nvSpPr>
          <p:spPr>
            <a:xfrm>
              <a:off x="425690" y="3637617"/>
              <a:ext cx="4999166" cy="2581277"/>
            </a:xfrm>
            <a:prstGeom prst="roundRect">
              <a:avLst/>
            </a:prstGeom>
            <a:no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1DE6172-5562-4F5A-B1C2-291D86DD4E00}"/>
                </a:ext>
              </a:extLst>
            </p:cNvPr>
            <p:cNvSpPr txBox="1"/>
            <p:nvPr/>
          </p:nvSpPr>
          <p:spPr>
            <a:xfrm>
              <a:off x="505054" y="3621751"/>
              <a:ext cx="4785582" cy="606351"/>
            </a:xfrm>
            <a:prstGeom prst="rect">
              <a:avLst/>
            </a:prstGeom>
            <a:noFill/>
          </p:spPr>
          <p:txBody>
            <a:bodyPr wrap="square" rtlCol="0">
              <a:spAutoFit/>
            </a:bodyPr>
            <a:lstStyle/>
            <a:p>
              <a:pPr algn="ctr"/>
              <a:r>
                <a:rPr lang="en-US" sz="1600" dirty="0"/>
                <a:t>Even under a low-emission scenario strong future decrease in glacier-sourced contribution to discharge</a:t>
              </a:r>
            </a:p>
          </p:txBody>
        </p:sp>
      </p:grpSp>
      <p:grpSp>
        <p:nvGrpSpPr>
          <p:cNvPr id="15" name="Group 14">
            <a:extLst>
              <a:ext uri="{FF2B5EF4-FFF2-40B4-BE49-F238E27FC236}">
                <a16:creationId xmlns:a16="http://schemas.microsoft.com/office/drawing/2014/main" id="{FF03EB84-E3E2-4508-A99D-77F6674133AD}"/>
              </a:ext>
            </a:extLst>
          </p:cNvPr>
          <p:cNvGrpSpPr/>
          <p:nvPr/>
        </p:nvGrpSpPr>
        <p:grpSpPr>
          <a:xfrm>
            <a:off x="453118" y="3593204"/>
            <a:ext cx="4999166" cy="2597143"/>
            <a:chOff x="934423" y="3244334"/>
            <a:chExt cx="4818955" cy="2094889"/>
          </a:xfrm>
        </p:grpSpPr>
        <p:sp>
          <p:nvSpPr>
            <p:cNvPr id="16" name="Rectangle: Rounded Corners 15">
              <a:extLst>
                <a:ext uri="{FF2B5EF4-FFF2-40B4-BE49-F238E27FC236}">
                  <a16:creationId xmlns:a16="http://schemas.microsoft.com/office/drawing/2014/main" id="{5E4C2FDC-2E28-4097-9403-5807915FCE78}"/>
                </a:ext>
              </a:extLst>
            </p:cNvPr>
            <p:cNvSpPr/>
            <p:nvPr/>
          </p:nvSpPr>
          <p:spPr>
            <a:xfrm>
              <a:off x="934423" y="3257132"/>
              <a:ext cx="4818955" cy="2082091"/>
            </a:xfrm>
            <a:prstGeom prst="roundRect">
              <a:avLst/>
            </a:prstGeom>
            <a:no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BC3F842-5521-4F8F-8319-B1F1A20D63AA}"/>
                </a:ext>
              </a:extLst>
            </p:cNvPr>
            <p:cNvSpPr txBox="1"/>
            <p:nvPr/>
          </p:nvSpPr>
          <p:spPr>
            <a:xfrm>
              <a:off x="1010926" y="3244334"/>
              <a:ext cx="4613070" cy="273082"/>
            </a:xfrm>
            <a:prstGeom prst="rect">
              <a:avLst/>
            </a:prstGeom>
            <a:noFill/>
          </p:spPr>
          <p:txBody>
            <a:bodyPr wrap="square" rtlCol="0">
              <a:spAutoFit/>
            </a:bodyPr>
            <a:lstStyle/>
            <a:p>
              <a:pPr algn="ctr"/>
              <a:r>
                <a:rPr lang="en-US" sz="1600" dirty="0"/>
                <a:t>Coupled model projects lower future summer discharge</a:t>
              </a:r>
            </a:p>
          </p:txBody>
        </p:sp>
      </p:grpSp>
      <p:sp>
        <p:nvSpPr>
          <p:cNvPr id="21" name="TextBox 20">
            <a:extLst>
              <a:ext uri="{FF2B5EF4-FFF2-40B4-BE49-F238E27FC236}">
                <a16:creationId xmlns:a16="http://schemas.microsoft.com/office/drawing/2014/main" id="{06A8AC48-70BB-4F74-8A13-792D4F52AACB}"/>
              </a:ext>
            </a:extLst>
          </p:cNvPr>
          <p:cNvSpPr txBox="1"/>
          <p:nvPr/>
        </p:nvSpPr>
        <p:spPr>
          <a:xfrm>
            <a:off x="89492" y="954594"/>
            <a:ext cx="464353" cy="369332"/>
          </a:xfrm>
          <a:prstGeom prst="rect">
            <a:avLst/>
          </a:prstGeom>
          <a:noFill/>
        </p:spPr>
        <p:txBody>
          <a:bodyPr wrap="square" rtlCol="0">
            <a:spAutoFit/>
          </a:bodyPr>
          <a:lstStyle/>
          <a:p>
            <a:r>
              <a:rPr lang="en-US" dirty="0">
                <a:solidFill>
                  <a:srgbClr val="8FAADC"/>
                </a:solidFill>
              </a:rPr>
              <a:t>①</a:t>
            </a:r>
          </a:p>
        </p:txBody>
      </p:sp>
      <p:sp>
        <p:nvSpPr>
          <p:cNvPr id="22" name="TextBox 21">
            <a:extLst>
              <a:ext uri="{FF2B5EF4-FFF2-40B4-BE49-F238E27FC236}">
                <a16:creationId xmlns:a16="http://schemas.microsoft.com/office/drawing/2014/main" id="{0F49BD35-6EE8-489A-9CFA-8A3110468A0A}"/>
              </a:ext>
            </a:extLst>
          </p:cNvPr>
          <p:cNvSpPr txBox="1"/>
          <p:nvPr/>
        </p:nvSpPr>
        <p:spPr>
          <a:xfrm>
            <a:off x="86721" y="3555272"/>
            <a:ext cx="464353" cy="379295"/>
          </a:xfrm>
          <a:prstGeom prst="rect">
            <a:avLst/>
          </a:prstGeom>
          <a:noFill/>
        </p:spPr>
        <p:txBody>
          <a:bodyPr wrap="square" rtlCol="0">
            <a:spAutoFit/>
          </a:bodyPr>
          <a:lstStyle/>
          <a:p>
            <a:r>
              <a:rPr lang="en-US" dirty="0">
                <a:solidFill>
                  <a:srgbClr val="8FAADC"/>
                </a:solidFill>
              </a:rPr>
              <a:t>③</a:t>
            </a:r>
          </a:p>
        </p:txBody>
      </p:sp>
      <p:sp>
        <p:nvSpPr>
          <p:cNvPr id="23" name="TextBox 22">
            <a:extLst>
              <a:ext uri="{FF2B5EF4-FFF2-40B4-BE49-F238E27FC236}">
                <a16:creationId xmlns:a16="http://schemas.microsoft.com/office/drawing/2014/main" id="{9381B2DC-19DF-45D4-B393-7955D25A867A}"/>
              </a:ext>
            </a:extLst>
          </p:cNvPr>
          <p:cNvSpPr txBox="1"/>
          <p:nvPr/>
        </p:nvSpPr>
        <p:spPr>
          <a:xfrm>
            <a:off x="5863823" y="915470"/>
            <a:ext cx="464353" cy="379295"/>
          </a:xfrm>
          <a:prstGeom prst="rect">
            <a:avLst/>
          </a:prstGeom>
          <a:noFill/>
        </p:spPr>
        <p:txBody>
          <a:bodyPr wrap="square" rtlCol="0">
            <a:spAutoFit/>
          </a:bodyPr>
          <a:lstStyle/>
          <a:p>
            <a:r>
              <a:rPr lang="en-US" dirty="0">
                <a:solidFill>
                  <a:srgbClr val="8FAADC"/>
                </a:solidFill>
              </a:rPr>
              <a:t>②</a:t>
            </a:r>
          </a:p>
        </p:txBody>
      </p:sp>
      <p:sp>
        <p:nvSpPr>
          <p:cNvPr id="24" name="TextBox 23">
            <a:extLst>
              <a:ext uri="{FF2B5EF4-FFF2-40B4-BE49-F238E27FC236}">
                <a16:creationId xmlns:a16="http://schemas.microsoft.com/office/drawing/2014/main" id="{DA8D1876-4D59-49B6-A352-7A619DA11236}"/>
              </a:ext>
            </a:extLst>
          </p:cNvPr>
          <p:cNvSpPr txBox="1"/>
          <p:nvPr/>
        </p:nvSpPr>
        <p:spPr>
          <a:xfrm>
            <a:off x="5863823" y="3490122"/>
            <a:ext cx="464353" cy="379295"/>
          </a:xfrm>
          <a:prstGeom prst="rect">
            <a:avLst/>
          </a:prstGeom>
          <a:noFill/>
        </p:spPr>
        <p:txBody>
          <a:bodyPr wrap="square" rtlCol="0">
            <a:spAutoFit/>
          </a:bodyPr>
          <a:lstStyle/>
          <a:p>
            <a:r>
              <a:rPr lang="en-US" dirty="0">
                <a:solidFill>
                  <a:srgbClr val="8FAADC"/>
                </a:solidFill>
              </a:rPr>
              <a:t>④</a:t>
            </a:r>
          </a:p>
        </p:txBody>
      </p:sp>
      <p:sp>
        <p:nvSpPr>
          <p:cNvPr id="25" name="TextBox 24">
            <a:hlinkClick r:id="rId10" action="ppaction://hlinksldjump"/>
            <a:extLst>
              <a:ext uri="{FF2B5EF4-FFF2-40B4-BE49-F238E27FC236}">
                <a16:creationId xmlns:a16="http://schemas.microsoft.com/office/drawing/2014/main" id="{4A4023AA-8BC0-499E-AA04-F2DB27D73FA7}"/>
              </a:ext>
            </a:extLst>
          </p:cNvPr>
          <p:cNvSpPr txBox="1"/>
          <p:nvPr/>
        </p:nvSpPr>
        <p:spPr>
          <a:xfrm>
            <a:off x="950132" y="6285684"/>
            <a:ext cx="1664838" cy="369332"/>
          </a:xfrm>
          <a:prstGeom prst="rect">
            <a:avLst/>
          </a:prstGeom>
          <a:solidFill>
            <a:schemeClr val="accent1">
              <a:lumMod val="60000"/>
              <a:lumOff val="40000"/>
            </a:schemeClr>
          </a:solidFill>
          <a:effectLst>
            <a:softEdge rad="0"/>
          </a:effectLst>
        </p:spPr>
        <p:txBody>
          <a:bodyPr wrap="square" rtlCol="0">
            <a:spAutoFit/>
          </a:bodyPr>
          <a:lstStyle/>
          <a:p>
            <a:pPr algn="ctr"/>
            <a:r>
              <a:rPr lang="en-US" dirty="0">
                <a:solidFill>
                  <a:schemeClr val="bg1"/>
                </a:solidFill>
              </a:rPr>
              <a:t>Why glaciers?</a:t>
            </a:r>
          </a:p>
        </p:txBody>
      </p:sp>
      <p:sp>
        <p:nvSpPr>
          <p:cNvPr id="26" name="TextBox 25">
            <a:hlinkClick r:id="rId11" action="ppaction://hlinksldjump"/>
            <a:extLst>
              <a:ext uri="{FF2B5EF4-FFF2-40B4-BE49-F238E27FC236}">
                <a16:creationId xmlns:a16="http://schemas.microsoft.com/office/drawing/2014/main" id="{148EC74F-CB09-4678-9A0D-57224239C18B}"/>
              </a:ext>
            </a:extLst>
          </p:cNvPr>
          <p:cNvSpPr txBox="1"/>
          <p:nvPr/>
        </p:nvSpPr>
        <p:spPr>
          <a:xfrm>
            <a:off x="2766321" y="6286763"/>
            <a:ext cx="1884505"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Coupling method</a:t>
            </a:r>
          </a:p>
        </p:txBody>
      </p:sp>
      <p:sp>
        <p:nvSpPr>
          <p:cNvPr id="27" name="TextBox 26">
            <a:hlinkClick r:id="rId12" action="ppaction://hlinksldjump"/>
            <a:extLst>
              <a:ext uri="{FF2B5EF4-FFF2-40B4-BE49-F238E27FC236}">
                <a16:creationId xmlns:a16="http://schemas.microsoft.com/office/drawing/2014/main" id="{324B62D9-EE3E-49E5-B73A-487352AB9BEC}"/>
              </a:ext>
            </a:extLst>
          </p:cNvPr>
          <p:cNvSpPr txBox="1"/>
          <p:nvPr/>
        </p:nvSpPr>
        <p:spPr>
          <a:xfrm>
            <a:off x="6618366"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(Global)</a:t>
            </a:r>
          </a:p>
        </p:txBody>
      </p:sp>
      <p:sp>
        <p:nvSpPr>
          <p:cNvPr id="28" name="TextBox 27">
            <a:hlinkClick r:id="rId13" action="ppaction://hlinksldjump"/>
            <a:extLst>
              <a:ext uri="{FF2B5EF4-FFF2-40B4-BE49-F238E27FC236}">
                <a16:creationId xmlns:a16="http://schemas.microsoft.com/office/drawing/2014/main" id="{1B20950D-620C-4D0D-AEE9-4009DBB7EC02}"/>
              </a:ext>
            </a:extLst>
          </p:cNvPr>
          <p:cNvSpPr txBox="1"/>
          <p:nvPr/>
        </p:nvSpPr>
        <p:spPr>
          <a:xfrm>
            <a:off x="4802177" y="6277501"/>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(Basins)</a:t>
            </a:r>
          </a:p>
        </p:txBody>
      </p:sp>
      <p:sp>
        <p:nvSpPr>
          <p:cNvPr id="29" name="TextBox 28">
            <a:hlinkClick r:id="rId14" action="ppaction://hlinksldjump"/>
            <a:extLst>
              <a:ext uri="{FF2B5EF4-FFF2-40B4-BE49-F238E27FC236}">
                <a16:creationId xmlns:a16="http://schemas.microsoft.com/office/drawing/2014/main" id="{9B795EE7-F856-4573-AE0A-158658287323}"/>
              </a:ext>
            </a:extLst>
          </p:cNvPr>
          <p:cNvSpPr txBox="1"/>
          <p:nvPr/>
        </p:nvSpPr>
        <p:spPr>
          <a:xfrm>
            <a:off x="8434555"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Challenges</a:t>
            </a:r>
          </a:p>
        </p:txBody>
      </p:sp>
      <p:pic>
        <p:nvPicPr>
          <p:cNvPr id="30" name="Graphic 29" descr="Home">
            <a:hlinkClick r:id="rId15" action="ppaction://hlinksldjump"/>
            <a:extLst>
              <a:ext uri="{FF2B5EF4-FFF2-40B4-BE49-F238E27FC236}">
                <a16:creationId xmlns:a16="http://schemas.microsoft.com/office/drawing/2014/main" id="{86CB0591-D376-40D0-9705-E7D4214F356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92100" y="6196260"/>
            <a:ext cx="458756" cy="458756"/>
          </a:xfrm>
          <a:prstGeom prst="rect">
            <a:avLst/>
          </a:prstGeom>
        </p:spPr>
      </p:pic>
    </p:spTree>
    <p:extLst>
      <p:ext uri="{BB962C8B-B14F-4D97-AF65-F5344CB8AC3E}">
        <p14:creationId xmlns:p14="http://schemas.microsoft.com/office/powerpoint/2010/main" val="2151460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hlinkClick r:id="rId3" action="ppaction://hlinksldjump"/>
            <a:extLst>
              <a:ext uri="{FF2B5EF4-FFF2-40B4-BE49-F238E27FC236}">
                <a16:creationId xmlns:a16="http://schemas.microsoft.com/office/drawing/2014/main" id="{BEF55E75-BC6F-4575-B10C-0D2E2DBE25BB}"/>
              </a:ext>
            </a:extLst>
          </p:cNvPr>
          <p:cNvPicPr>
            <a:picLocks noChangeAspect="1"/>
          </p:cNvPicPr>
          <p:nvPr/>
        </p:nvPicPr>
        <p:blipFill rotWithShape="1">
          <a:blip r:embed="rId4">
            <a:extLst>
              <a:ext uri="{28A0092B-C50C-407E-A947-70E740481C1C}">
                <a14:useLocalDpi xmlns:a14="http://schemas.microsoft.com/office/drawing/2010/main" val="0"/>
              </a:ext>
            </a:extLst>
          </a:blip>
          <a:srcRect l="722" t="12165" r="2052" b="11533"/>
          <a:stretch/>
        </p:blipFill>
        <p:spPr>
          <a:xfrm>
            <a:off x="557664" y="1644123"/>
            <a:ext cx="3419534" cy="2683598"/>
          </a:xfrm>
          <a:prstGeom prst="rect">
            <a:avLst/>
          </a:prstGeom>
        </p:spPr>
      </p:pic>
      <p:pic>
        <p:nvPicPr>
          <p:cNvPr id="28" name="Picture 27">
            <a:hlinkClick r:id="rId5" action="ppaction://hlinksldjump"/>
            <a:extLst>
              <a:ext uri="{FF2B5EF4-FFF2-40B4-BE49-F238E27FC236}">
                <a16:creationId xmlns:a16="http://schemas.microsoft.com/office/drawing/2014/main" id="{71D94C08-7821-4396-8FCA-3D9D707B5AEB}"/>
              </a:ext>
            </a:extLst>
          </p:cNvPr>
          <p:cNvPicPr>
            <a:picLocks noChangeAspect="1"/>
          </p:cNvPicPr>
          <p:nvPr/>
        </p:nvPicPr>
        <p:blipFill rotWithShape="1">
          <a:blip r:embed="rId6">
            <a:extLst>
              <a:ext uri="{28A0092B-C50C-407E-A947-70E740481C1C}">
                <a14:useLocalDpi xmlns:a14="http://schemas.microsoft.com/office/drawing/2010/main" val="0"/>
              </a:ext>
            </a:extLst>
          </a:blip>
          <a:srcRect l="699" r="39007" b="9736"/>
          <a:stretch/>
        </p:blipFill>
        <p:spPr>
          <a:xfrm>
            <a:off x="4476022" y="2812803"/>
            <a:ext cx="3457533" cy="2957843"/>
          </a:xfrm>
          <a:prstGeom prst="rect">
            <a:avLst/>
          </a:prstGeom>
        </p:spPr>
      </p:pic>
      <p:grpSp>
        <p:nvGrpSpPr>
          <p:cNvPr id="18" name="Group 17">
            <a:extLst>
              <a:ext uri="{FF2B5EF4-FFF2-40B4-BE49-F238E27FC236}">
                <a16:creationId xmlns:a16="http://schemas.microsoft.com/office/drawing/2014/main" id="{71505148-178C-496E-9821-25105AECF90A}"/>
              </a:ext>
            </a:extLst>
          </p:cNvPr>
          <p:cNvGrpSpPr/>
          <p:nvPr/>
        </p:nvGrpSpPr>
        <p:grpSpPr>
          <a:xfrm>
            <a:off x="8274279" y="1201271"/>
            <a:ext cx="3565356" cy="3418499"/>
            <a:chOff x="934423" y="3257132"/>
            <a:chExt cx="4818955" cy="2082091"/>
          </a:xfrm>
        </p:grpSpPr>
        <p:sp>
          <p:nvSpPr>
            <p:cNvPr id="19" name="Rectangle: Rounded Corners 18">
              <a:extLst>
                <a:ext uri="{FF2B5EF4-FFF2-40B4-BE49-F238E27FC236}">
                  <a16:creationId xmlns:a16="http://schemas.microsoft.com/office/drawing/2014/main" id="{2920164A-7D27-4ABC-AC13-21BB3F6A60C5}"/>
                </a:ext>
              </a:extLst>
            </p:cNvPr>
            <p:cNvSpPr/>
            <p:nvPr/>
          </p:nvSpPr>
          <p:spPr>
            <a:xfrm>
              <a:off x="934423" y="3257132"/>
              <a:ext cx="4818955" cy="2082091"/>
            </a:xfrm>
            <a:prstGeom prst="roundRect">
              <a:avLst/>
            </a:prstGeom>
            <a:no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260C10C-5E4A-4F8B-A410-BAA6DB2DDCFA}"/>
                </a:ext>
              </a:extLst>
            </p:cNvPr>
            <p:cNvSpPr txBox="1"/>
            <p:nvPr/>
          </p:nvSpPr>
          <p:spPr>
            <a:xfrm>
              <a:off x="1140308" y="3257132"/>
              <a:ext cx="4613070" cy="624431"/>
            </a:xfrm>
            <a:prstGeom prst="rect">
              <a:avLst/>
            </a:prstGeom>
            <a:noFill/>
          </p:spPr>
          <p:txBody>
            <a:bodyPr wrap="square" rtlCol="0">
              <a:spAutoFit/>
            </a:bodyPr>
            <a:lstStyle/>
            <a:p>
              <a:pPr algn="ctr"/>
              <a:r>
                <a:rPr lang="en-US" sz="1600" dirty="0"/>
                <a:t>Glacier-sourced melt contribution to discharge at river basin outlet decreases in future</a:t>
              </a:r>
            </a:p>
            <a:p>
              <a:pPr algn="ctr"/>
              <a:endParaRPr lang="en-US" sz="1600" dirty="0"/>
            </a:p>
          </p:txBody>
        </p:sp>
      </p:grpSp>
      <p:sp>
        <p:nvSpPr>
          <p:cNvPr id="2" name="Title 1">
            <a:extLst>
              <a:ext uri="{FF2B5EF4-FFF2-40B4-BE49-F238E27FC236}">
                <a16:creationId xmlns:a16="http://schemas.microsoft.com/office/drawing/2014/main" id="{F545D7EE-C0EA-4853-B842-F1A42E4848D3}"/>
              </a:ext>
            </a:extLst>
          </p:cNvPr>
          <p:cNvSpPr>
            <a:spLocks noGrp="1"/>
          </p:cNvSpPr>
          <p:nvPr>
            <p:ph type="title"/>
          </p:nvPr>
        </p:nvSpPr>
        <p:spPr/>
        <p:txBody>
          <a:bodyPr>
            <a:normAutofit fontScale="90000"/>
          </a:bodyPr>
          <a:lstStyle/>
          <a:p>
            <a:r>
              <a:rPr lang="en-US" dirty="0"/>
              <a:t>Results (Global)</a:t>
            </a:r>
          </a:p>
        </p:txBody>
      </p:sp>
      <p:grpSp>
        <p:nvGrpSpPr>
          <p:cNvPr id="11" name="Group 10">
            <a:extLst>
              <a:ext uri="{FF2B5EF4-FFF2-40B4-BE49-F238E27FC236}">
                <a16:creationId xmlns:a16="http://schemas.microsoft.com/office/drawing/2014/main" id="{6816EB8F-727F-47C1-8238-30AC231C8973}"/>
              </a:ext>
            </a:extLst>
          </p:cNvPr>
          <p:cNvGrpSpPr/>
          <p:nvPr/>
        </p:nvGrpSpPr>
        <p:grpSpPr>
          <a:xfrm>
            <a:off x="453118" y="1059347"/>
            <a:ext cx="3628627" cy="3290757"/>
            <a:chOff x="934423" y="3244334"/>
            <a:chExt cx="4818955" cy="2094889"/>
          </a:xfrm>
        </p:grpSpPr>
        <p:sp>
          <p:nvSpPr>
            <p:cNvPr id="9" name="Rectangle: Rounded Corners 8">
              <a:extLst>
                <a:ext uri="{FF2B5EF4-FFF2-40B4-BE49-F238E27FC236}">
                  <a16:creationId xmlns:a16="http://schemas.microsoft.com/office/drawing/2014/main" id="{4B5298C2-CED3-4D8F-BB21-13431859AABB}"/>
                </a:ext>
              </a:extLst>
            </p:cNvPr>
            <p:cNvSpPr/>
            <p:nvPr/>
          </p:nvSpPr>
          <p:spPr>
            <a:xfrm>
              <a:off x="934423" y="3257132"/>
              <a:ext cx="4818955" cy="2082091"/>
            </a:xfrm>
            <a:prstGeom prst="roundRect">
              <a:avLst/>
            </a:prstGeom>
            <a:no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F391CF3-BA6F-4757-91E4-86FCD160CBD1}"/>
                </a:ext>
              </a:extLst>
            </p:cNvPr>
            <p:cNvSpPr txBox="1"/>
            <p:nvPr/>
          </p:nvSpPr>
          <p:spPr>
            <a:xfrm>
              <a:off x="934423" y="3244334"/>
              <a:ext cx="4818955" cy="372267"/>
            </a:xfrm>
            <a:prstGeom prst="rect">
              <a:avLst/>
            </a:prstGeom>
            <a:noFill/>
          </p:spPr>
          <p:txBody>
            <a:bodyPr wrap="square" rtlCol="0">
              <a:spAutoFit/>
            </a:bodyPr>
            <a:lstStyle/>
            <a:p>
              <a:pPr algn="ctr"/>
              <a:r>
                <a:rPr lang="en-US" sz="1600" dirty="0"/>
                <a:t>Performance improves or is similar </a:t>
              </a:r>
            </a:p>
            <a:p>
              <a:pPr algn="ctr"/>
              <a:r>
                <a:rPr lang="en-US" sz="1600" dirty="0"/>
                <a:t>for coupled model</a:t>
              </a:r>
            </a:p>
          </p:txBody>
        </p:sp>
      </p:grpSp>
      <p:grpSp>
        <p:nvGrpSpPr>
          <p:cNvPr id="15" name="Group 14">
            <a:extLst>
              <a:ext uri="{FF2B5EF4-FFF2-40B4-BE49-F238E27FC236}">
                <a16:creationId xmlns:a16="http://schemas.microsoft.com/office/drawing/2014/main" id="{FF03EB84-E3E2-4508-A99D-77F6674133AD}"/>
              </a:ext>
            </a:extLst>
          </p:cNvPr>
          <p:cNvGrpSpPr/>
          <p:nvPr/>
        </p:nvGrpSpPr>
        <p:grpSpPr>
          <a:xfrm>
            <a:off x="4284405" y="1873624"/>
            <a:ext cx="3771768" cy="3930835"/>
            <a:chOff x="934423" y="3189671"/>
            <a:chExt cx="4818955" cy="2149552"/>
          </a:xfrm>
        </p:grpSpPr>
        <p:sp>
          <p:nvSpPr>
            <p:cNvPr id="16" name="Rectangle: Rounded Corners 15">
              <a:extLst>
                <a:ext uri="{FF2B5EF4-FFF2-40B4-BE49-F238E27FC236}">
                  <a16:creationId xmlns:a16="http://schemas.microsoft.com/office/drawing/2014/main" id="{5E4C2FDC-2E28-4097-9403-5807915FCE78}"/>
                </a:ext>
              </a:extLst>
            </p:cNvPr>
            <p:cNvSpPr/>
            <p:nvPr/>
          </p:nvSpPr>
          <p:spPr>
            <a:xfrm>
              <a:off x="934423" y="3189671"/>
              <a:ext cx="4818955" cy="2149552"/>
            </a:xfrm>
            <a:prstGeom prst="roundRect">
              <a:avLst/>
            </a:prstGeom>
            <a:no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2BC3F842-5521-4F8F-8319-B1F1A20D63AA}"/>
                </a:ext>
              </a:extLst>
            </p:cNvPr>
            <p:cNvSpPr txBox="1"/>
            <p:nvPr/>
          </p:nvSpPr>
          <p:spPr>
            <a:xfrm>
              <a:off x="1081445" y="3254932"/>
              <a:ext cx="4613070" cy="503795"/>
            </a:xfrm>
            <a:prstGeom prst="rect">
              <a:avLst/>
            </a:prstGeom>
            <a:noFill/>
          </p:spPr>
          <p:txBody>
            <a:bodyPr wrap="square" rtlCol="0">
              <a:spAutoFit/>
            </a:bodyPr>
            <a:lstStyle/>
            <a:p>
              <a:pPr algn="ctr"/>
              <a:r>
                <a:rPr lang="en-US" sz="1600" dirty="0"/>
                <a:t>Future positive streamflow changes are dampened and negative changes exacerbated when including glaciers</a:t>
              </a:r>
            </a:p>
          </p:txBody>
        </p:sp>
      </p:grpSp>
      <p:pic>
        <p:nvPicPr>
          <p:cNvPr id="30" name="Picture 29">
            <a:hlinkClick r:id="rId7" action="ppaction://hlinksldjump"/>
            <a:extLst>
              <a:ext uri="{FF2B5EF4-FFF2-40B4-BE49-F238E27FC236}">
                <a16:creationId xmlns:a16="http://schemas.microsoft.com/office/drawing/2014/main" id="{1283CBD1-D674-476D-BDEE-18037E299967}"/>
              </a:ext>
            </a:extLst>
          </p:cNvPr>
          <p:cNvPicPr>
            <a:picLocks noChangeAspect="1"/>
          </p:cNvPicPr>
          <p:nvPr/>
        </p:nvPicPr>
        <p:blipFill rotWithShape="1">
          <a:blip r:embed="rId8">
            <a:extLst>
              <a:ext uri="{28A0092B-C50C-407E-A947-70E740481C1C}">
                <a14:useLocalDpi xmlns:a14="http://schemas.microsoft.com/office/drawing/2010/main" val="0"/>
              </a:ext>
            </a:extLst>
          </a:blip>
          <a:srcRect l="2177" t="4249" r="40411" b="2216"/>
          <a:stretch/>
        </p:blipFill>
        <p:spPr>
          <a:xfrm>
            <a:off x="8673865" y="1992965"/>
            <a:ext cx="2727062" cy="2591641"/>
          </a:xfrm>
          <a:prstGeom prst="rect">
            <a:avLst/>
          </a:prstGeom>
        </p:spPr>
      </p:pic>
      <p:sp>
        <p:nvSpPr>
          <p:cNvPr id="21" name="TextBox 20">
            <a:hlinkClick r:id="rId9" action="ppaction://hlinksldjump"/>
            <a:extLst>
              <a:ext uri="{FF2B5EF4-FFF2-40B4-BE49-F238E27FC236}">
                <a16:creationId xmlns:a16="http://schemas.microsoft.com/office/drawing/2014/main" id="{F55C3098-D756-4073-BA43-1DF20AC99C2A}"/>
              </a:ext>
            </a:extLst>
          </p:cNvPr>
          <p:cNvSpPr txBox="1"/>
          <p:nvPr/>
        </p:nvSpPr>
        <p:spPr>
          <a:xfrm>
            <a:off x="726141" y="4677625"/>
            <a:ext cx="3355604" cy="646331"/>
          </a:xfrm>
          <a:prstGeom prst="rect">
            <a:avLst/>
          </a:prstGeom>
          <a:noFill/>
        </p:spPr>
        <p:txBody>
          <a:bodyPr wrap="square" rtlCol="0">
            <a:spAutoFit/>
          </a:bodyPr>
          <a:lstStyle/>
          <a:p>
            <a:r>
              <a:rPr lang="en-US" dirty="0"/>
              <a:t>Discharge differences of the coupled model vs. baseline model </a:t>
            </a:r>
          </a:p>
        </p:txBody>
      </p:sp>
      <p:sp>
        <p:nvSpPr>
          <p:cNvPr id="22" name="Arrow: Right 21">
            <a:hlinkClick r:id="rId9" action="ppaction://hlinksldjump"/>
            <a:extLst>
              <a:ext uri="{FF2B5EF4-FFF2-40B4-BE49-F238E27FC236}">
                <a16:creationId xmlns:a16="http://schemas.microsoft.com/office/drawing/2014/main" id="{E1D6E731-3B8A-421B-8264-CE523F708E16}"/>
              </a:ext>
            </a:extLst>
          </p:cNvPr>
          <p:cNvSpPr/>
          <p:nvPr/>
        </p:nvSpPr>
        <p:spPr>
          <a:xfrm>
            <a:off x="286871" y="4854634"/>
            <a:ext cx="439270" cy="292315"/>
          </a:xfrm>
          <a:prstGeom prst="rightArrow">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hlinkClick r:id="rId10" action="ppaction://hlinksldjump"/>
            <a:extLst>
              <a:ext uri="{FF2B5EF4-FFF2-40B4-BE49-F238E27FC236}">
                <a16:creationId xmlns:a16="http://schemas.microsoft.com/office/drawing/2014/main" id="{62977956-6A50-4B2B-875F-2D429423CDE2}"/>
              </a:ext>
            </a:extLst>
          </p:cNvPr>
          <p:cNvSpPr txBox="1"/>
          <p:nvPr/>
        </p:nvSpPr>
        <p:spPr>
          <a:xfrm>
            <a:off x="950132" y="6285684"/>
            <a:ext cx="1664838" cy="369332"/>
          </a:xfrm>
          <a:prstGeom prst="rect">
            <a:avLst/>
          </a:prstGeom>
          <a:solidFill>
            <a:schemeClr val="accent1">
              <a:lumMod val="60000"/>
              <a:lumOff val="40000"/>
            </a:schemeClr>
          </a:solidFill>
          <a:effectLst>
            <a:softEdge rad="0"/>
          </a:effectLst>
        </p:spPr>
        <p:txBody>
          <a:bodyPr wrap="square" rtlCol="0">
            <a:spAutoFit/>
          </a:bodyPr>
          <a:lstStyle/>
          <a:p>
            <a:pPr algn="ctr"/>
            <a:r>
              <a:rPr lang="en-US" dirty="0">
                <a:solidFill>
                  <a:schemeClr val="bg1"/>
                </a:solidFill>
              </a:rPr>
              <a:t>Why glaciers?</a:t>
            </a:r>
          </a:p>
        </p:txBody>
      </p:sp>
      <p:sp>
        <p:nvSpPr>
          <p:cNvPr id="24" name="TextBox 23">
            <a:hlinkClick r:id="rId11" action="ppaction://hlinksldjump"/>
            <a:extLst>
              <a:ext uri="{FF2B5EF4-FFF2-40B4-BE49-F238E27FC236}">
                <a16:creationId xmlns:a16="http://schemas.microsoft.com/office/drawing/2014/main" id="{662CF63D-0504-489F-9C43-C6B0D82B063C}"/>
              </a:ext>
            </a:extLst>
          </p:cNvPr>
          <p:cNvSpPr txBox="1"/>
          <p:nvPr/>
        </p:nvSpPr>
        <p:spPr>
          <a:xfrm>
            <a:off x="2766321" y="6286763"/>
            <a:ext cx="1884505"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Coupling method</a:t>
            </a:r>
          </a:p>
        </p:txBody>
      </p:sp>
      <p:sp>
        <p:nvSpPr>
          <p:cNvPr id="25" name="TextBox 24">
            <a:hlinkClick r:id="rId12" action="ppaction://hlinksldjump"/>
            <a:extLst>
              <a:ext uri="{FF2B5EF4-FFF2-40B4-BE49-F238E27FC236}">
                <a16:creationId xmlns:a16="http://schemas.microsoft.com/office/drawing/2014/main" id="{62A2EFC5-2205-42C1-8C7E-634EDBCCE5BE}"/>
              </a:ext>
            </a:extLst>
          </p:cNvPr>
          <p:cNvSpPr txBox="1"/>
          <p:nvPr/>
        </p:nvSpPr>
        <p:spPr>
          <a:xfrm>
            <a:off x="6618366"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(Global)</a:t>
            </a:r>
          </a:p>
        </p:txBody>
      </p:sp>
      <p:sp>
        <p:nvSpPr>
          <p:cNvPr id="26" name="TextBox 25">
            <a:hlinkClick r:id="rId13" action="ppaction://hlinksldjump"/>
            <a:extLst>
              <a:ext uri="{FF2B5EF4-FFF2-40B4-BE49-F238E27FC236}">
                <a16:creationId xmlns:a16="http://schemas.microsoft.com/office/drawing/2014/main" id="{29AEFAEE-1168-4492-B5C0-E6A06CE008AB}"/>
              </a:ext>
            </a:extLst>
          </p:cNvPr>
          <p:cNvSpPr txBox="1"/>
          <p:nvPr/>
        </p:nvSpPr>
        <p:spPr>
          <a:xfrm>
            <a:off x="4802177" y="6277501"/>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(Basins)</a:t>
            </a:r>
          </a:p>
        </p:txBody>
      </p:sp>
      <p:sp>
        <p:nvSpPr>
          <p:cNvPr id="27" name="TextBox 26">
            <a:hlinkClick r:id="rId14" action="ppaction://hlinksldjump"/>
            <a:extLst>
              <a:ext uri="{FF2B5EF4-FFF2-40B4-BE49-F238E27FC236}">
                <a16:creationId xmlns:a16="http://schemas.microsoft.com/office/drawing/2014/main" id="{D0A228AC-B62F-4889-B2BE-4498DA6D2411}"/>
              </a:ext>
            </a:extLst>
          </p:cNvPr>
          <p:cNvSpPr txBox="1"/>
          <p:nvPr/>
        </p:nvSpPr>
        <p:spPr>
          <a:xfrm>
            <a:off x="8434555"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Challenges</a:t>
            </a:r>
          </a:p>
        </p:txBody>
      </p:sp>
      <p:pic>
        <p:nvPicPr>
          <p:cNvPr id="29" name="Graphic 28" descr="Home">
            <a:hlinkClick r:id="rId15" action="ppaction://hlinksldjump"/>
            <a:extLst>
              <a:ext uri="{FF2B5EF4-FFF2-40B4-BE49-F238E27FC236}">
                <a16:creationId xmlns:a16="http://schemas.microsoft.com/office/drawing/2014/main" id="{E9ACDFDC-A3CE-4276-B007-E84D2D7EF38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292100" y="6196260"/>
            <a:ext cx="458756" cy="458756"/>
          </a:xfrm>
          <a:prstGeom prst="rect">
            <a:avLst/>
          </a:prstGeom>
        </p:spPr>
      </p:pic>
    </p:spTree>
    <p:extLst>
      <p:ext uri="{BB962C8B-B14F-4D97-AF65-F5344CB8AC3E}">
        <p14:creationId xmlns:p14="http://schemas.microsoft.com/office/powerpoint/2010/main" val="8383147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0C8F7-7053-4C4F-AE7E-51CADDEAAFB3}"/>
              </a:ext>
            </a:extLst>
          </p:cNvPr>
          <p:cNvSpPr>
            <a:spLocks noGrp="1"/>
          </p:cNvSpPr>
          <p:nvPr>
            <p:ph type="title"/>
          </p:nvPr>
        </p:nvSpPr>
        <p:spPr/>
        <p:txBody>
          <a:bodyPr>
            <a:normAutofit fontScale="90000"/>
          </a:bodyPr>
          <a:lstStyle/>
          <a:p>
            <a:r>
              <a:rPr lang="en-US" dirty="0"/>
              <a:t>Results (Global) – Discharge differences</a:t>
            </a:r>
          </a:p>
        </p:txBody>
      </p:sp>
      <p:pic>
        <p:nvPicPr>
          <p:cNvPr id="5" name="Content Placeholder 4">
            <a:extLst>
              <a:ext uri="{FF2B5EF4-FFF2-40B4-BE49-F238E27FC236}">
                <a16:creationId xmlns:a16="http://schemas.microsoft.com/office/drawing/2014/main" id="{F50066B4-3E70-42B5-A5E4-2264930D99A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031" y="1126908"/>
            <a:ext cx="6167268" cy="4358330"/>
          </a:xfrm>
        </p:spPr>
      </p:pic>
      <p:sp>
        <p:nvSpPr>
          <p:cNvPr id="7" name="TextBox 6">
            <a:extLst>
              <a:ext uri="{FF2B5EF4-FFF2-40B4-BE49-F238E27FC236}">
                <a16:creationId xmlns:a16="http://schemas.microsoft.com/office/drawing/2014/main" id="{7989D9E0-FA2C-4250-8FE3-18A76BFC798C}"/>
              </a:ext>
            </a:extLst>
          </p:cNvPr>
          <p:cNvSpPr txBox="1"/>
          <p:nvPr/>
        </p:nvSpPr>
        <p:spPr>
          <a:xfrm>
            <a:off x="6602206" y="4855456"/>
            <a:ext cx="4890547" cy="939607"/>
          </a:xfrm>
          <a:prstGeom prst="rect">
            <a:avLst/>
          </a:prstGeom>
          <a:noFill/>
        </p:spPr>
        <p:txBody>
          <a:bodyPr wrap="square" tIns="36000" bIns="36000" rtlCol="0">
            <a:spAutoFit/>
          </a:bodyPr>
          <a:lstStyle/>
          <a:p>
            <a:pPr>
              <a:spcAft>
                <a:spcPts val="500"/>
              </a:spcAft>
            </a:pPr>
            <a:r>
              <a:rPr lang="de-CH" sz="1600" b="1" dirty="0" err="1"/>
              <a:t>CWatM</a:t>
            </a:r>
            <a:r>
              <a:rPr lang="de-CH" sz="1600" b="1" baseline="-25000" dirty="0" err="1"/>
              <a:t>glacier</a:t>
            </a:r>
            <a:endParaRPr lang="en-US" sz="1600" dirty="0"/>
          </a:p>
          <a:p>
            <a:pPr marL="285750" indent="-285750">
              <a:spcAft>
                <a:spcPts val="500"/>
              </a:spcAft>
              <a:buFont typeface="Arial" panose="020B0604020202020204" pitchFamily="34" charset="0"/>
              <a:buChar char="•"/>
            </a:pPr>
            <a:r>
              <a:rPr lang="en-US" sz="1600" dirty="0"/>
              <a:t>Larger discharge in summer &amp; autumn months</a:t>
            </a:r>
          </a:p>
          <a:p>
            <a:pPr marL="285750" indent="-285750">
              <a:spcAft>
                <a:spcPts val="500"/>
              </a:spcAft>
              <a:buFont typeface="Arial" panose="020B0604020202020204" pitchFamily="34" charset="0"/>
              <a:buChar char="•"/>
            </a:pPr>
            <a:r>
              <a:rPr lang="en-US" sz="1600" dirty="0"/>
              <a:t>Smaller discharge in winter &amp; spring</a:t>
            </a:r>
          </a:p>
        </p:txBody>
      </p:sp>
      <p:sp>
        <p:nvSpPr>
          <p:cNvPr id="8" name="TextBox 7">
            <a:hlinkClick r:id="rId4" action="ppaction://hlinksldjump"/>
            <a:extLst>
              <a:ext uri="{FF2B5EF4-FFF2-40B4-BE49-F238E27FC236}">
                <a16:creationId xmlns:a16="http://schemas.microsoft.com/office/drawing/2014/main" id="{3A89A766-E06B-4E47-B24B-8888B1B7D017}"/>
              </a:ext>
            </a:extLst>
          </p:cNvPr>
          <p:cNvSpPr txBox="1"/>
          <p:nvPr/>
        </p:nvSpPr>
        <p:spPr>
          <a:xfrm>
            <a:off x="950132" y="6285684"/>
            <a:ext cx="1664838" cy="369332"/>
          </a:xfrm>
          <a:prstGeom prst="rect">
            <a:avLst/>
          </a:prstGeom>
          <a:solidFill>
            <a:schemeClr val="accent1">
              <a:lumMod val="60000"/>
              <a:lumOff val="40000"/>
            </a:schemeClr>
          </a:solidFill>
          <a:effectLst>
            <a:softEdge rad="0"/>
          </a:effectLst>
        </p:spPr>
        <p:txBody>
          <a:bodyPr wrap="square" rtlCol="0">
            <a:spAutoFit/>
          </a:bodyPr>
          <a:lstStyle/>
          <a:p>
            <a:pPr algn="ctr"/>
            <a:r>
              <a:rPr lang="en-US" dirty="0">
                <a:solidFill>
                  <a:schemeClr val="bg1"/>
                </a:solidFill>
              </a:rPr>
              <a:t>Why glaciers?</a:t>
            </a:r>
          </a:p>
        </p:txBody>
      </p:sp>
      <p:sp>
        <p:nvSpPr>
          <p:cNvPr id="9" name="TextBox 8">
            <a:hlinkClick r:id="rId5" action="ppaction://hlinksldjump"/>
            <a:extLst>
              <a:ext uri="{FF2B5EF4-FFF2-40B4-BE49-F238E27FC236}">
                <a16:creationId xmlns:a16="http://schemas.microsoft.com/office/drawing/2014/main" id="{6E7E7A8E-102D-4803-B4D3-B280B1E6BA72}"/>
              </a:ext>
            </a:extLst>
          </p:cNvPr>
          <p:cNvSpPr txBox="1"/>
          <p:nvPr/>
        </p:nvSpPr>
        <p:spPr>
          <a:xfrm>
            <a:off x="2766321" y="6286763"/>
            <a:ext cx="1884505"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Coupling method</a:t>
            </a:r>
          </a:p>
        </p:txBody>
      </p:sp>
      <p:sp>
        <p:nvSpPr>
          <p:cNvPr id="10" name="TextBox 9">
            <a:hlinkClick r:id="rId6" action="ppaction://hlinksldjump"/>
            <a:extLst>
              <a:ext uri="{FF2B5EF4-FFF2-40B4-BE49-F238E27FC236}">
                <a16:creationId xmlns:a16="http://schemas.microsoft.com/office/drawing/2014/main" id="{656B85D5-B8EA-4404-B223-671E5229FD97}"/>
              </a:ext>
            </a:extLst>
          </p:cNvPr>
          <p:cNvSpPr txBox="1"/>
          <p:nvPr/>
        </p:nvSpPr>
        <p:spPr>
          <a:xfrm>
            <a:off x="6618366"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(Global)</a:t>
            </a:r>
          </a:p>
        </p:txBody>
      </p:sp>
      <p:sp>
        <p:nvSpPr>
          <p:cNvPr id="11" name="TextBox 10">
            <a:hlinkClick r:id="rId7" action="ppaction://hlinksldjump"/>
            <a:extLst>
              <a:ext uri="{FF2B5EF4-FFF2-40B4-BE49-F238E27FC236}">
                <a16:creationId xmlns:a16="http://schemas.microsoft.com/office/drawing/2014/main" id="{71A69C06-53FF-45FA-94F3-4B25CB19EED6}"/>
              </a:ext>
            </a:extLst>
          </p:cNvPr>
          <p:cNvSpPr txBox="1"/>
          <p:nvPr/>
        </p:nvSpPr>
        <p:spPr>
          <a:xfrm>
            <a:off x="4802177" y="6277501"/>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(Basins)</a:t>
            </a:r>
          </a:p>
        </p:txBody>
      </p:sp>
      <p:sp>
        <p:nvSpPr>
          <p:cNvPr id="12" name="TextBox 11">
            <a:hlinkClick r:id="rId8" action="ppaction://hlinksldjump"/>
            <a:extLst>
              <a:ext uri="{FF2B5EF4-FFF2-40B4-BE49-F238E27FC236}">
                <a16:creationId xmlns:a16="http://schemas.microsoft.com/office/drawing/2014/main" id="{CED0A737-8743-4A9C-971D-F83CAD18F578}"/>
              </a:ext>
            </a:extLst>
          </p:cNvPr>
          <p:cNvSpPr txBox="1"/>
          <p:nvPr/>
        </p:nvSpPr>
        <p:spPr>
          <a:xfrm>
            <a:off x="8434555"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Challenges</a:t>
            </a:r>
          </a:p>
        </p:txBody>
      </p:sp>
      <p:pic>
        <p:nvPicPr>
          <p:cNvPr id="13" name="Graphic 12" descr="Home">
            <a:hlinkClick r:id="rId9" action="ppaction://hlinksldjump"/>
            <a:extLst>
              <a:ext uri="{FF2B5EF4-FFF2-40B4-BE49-F238E27FC236}">
                <a16:creationId xmlns:a16="http://schemas.microsoft.com/office/drawing/2014/main" id="{9A599828-9BEE-4CF2-B9F4-D257D11D57C6}"/>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2100" y="6196260"/>
            <a:ext cx="458756" cy="458756"/>
          </a:xfrm>
          <a:prstGeom prst="rect">
            <a:avLst/>
          </a:prstGeom>
        </p:spPr>
      </p:pic>
      <p:pic>
        <p:nvPicPr>
          <p:cNvPr id="14" name="Picture 13">
            <a:extLst>
              <a:ext uri="{FF2B5EF4-FFF2-40B4-BE49-F238E27FC236}">
                <a16:creationId xmlns:a16="http://schemas.microsoft.com/office/drawing/2014/main" id="{F8712E9C-5F21-41EE-A7B1-268A7D169E3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180224" y="983690"/>
            <a:ext cx="6452943" cy="3871766"/>
          </a:xfrm>
          <a:prstGeom prst="rect">
            <a:avLst/>
          </a:prstGeom>
        </p:spPr>
      </p:pic>
      <p:sp>
        <p:nvSpPr>
          <p:cNvPr id="15" name="Rectangle 14">
            <a:extLst>
              <a:ext uri="{FF2B5EF4-FFF2-40B4-BE49-F238E27FC236}">
                <a16:creationId xmlns:a16="http://schemas.microsoft.com/office/drawing/2014/main" id="{3FE944B4-9C7E-4079-BEC7-C882ED595A9F}"/>
              </a:ext>
            </a:extLst>
          </p:cNvPr>
          <p:cNvSpPr/>
          <p:nvPr/>
        </p:nvSpPr>
        <p:spPr>
          <a:xfrm>
            <a:off x="6514494" y="3876097"/>
            <a:ext cx="4607088" cy="9396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7">
            <a:extLst>
              <a:ext uri="{FF2B5EF4-FFF2-40B4-BE49-F238E27FC236}">
                <a16:creationId xmlns:a16="http://schemas.microsoft.com/office/drawing/2014/main" id="{6EE6701E-53A9-46AD-A6F1-0301B375A4AE}"/>
              </a:ext>
            </a:extLst>
          </p:cNvPr>
          <p:cNvPicPr>
            <a:picLocks noChangeAspect="1"/>
          </p:cNvPicPr>
          <p:nvPr/>
        </p:nvPicPr>
        <p:blipFill rotWithShape="1">
          <a:blip r:embed="rId13">
            <a:extLst>
              <a:ext uri="{28A0092B-C50C-407E-A947-70E740481C1C}">
                <a14:useLocalDpi xmlns:a14="http://schemas.microsoft.com/office/drawing/2010/main" val="0"/>
              </a:ext>
            </a:extLst>
          </a:blip>
          <a:srcRect l="3449" t="87433" r="23449"/>
          <a:stretch/>
        </p:blipFill>
        <p:spPr>
          <a:xfrm>
            <a:off x="6402434" y="3871863"/>
            <a:ext cx="4719148" cy="486757"/>
          </a:xfrm>
          <a:prstGeom prst="rect">
            <a:avLst/>
          </a:prstGeom>
        </p:spPr>
      </p:pic>
    </p:spTree>
    <p:extLst>
      <p:ext uri="{BB962C8B-B14F-4D97-AF65-F5344CB8AC3E}">
        <p14:creationId xmlns:p14="http://schemas.microsoft.com/office/powerpoint/2010/main" val="4158775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F6E37F8-BEAE-41FB-BF84-F2C6FD5B04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40866" y="1023848"/>
            <a:ext cx="6400800" cy="5074920"/>
          </a:xfrm>
          <a:prstGeom prst="rect">
            <a:avLst/>
          </a:prstGeom>
        </p:spPr>
      </p:pic>
      <p:sp>
        <p:nvSpPr>
          <p:cNvPr id="2" name="Title 1">
            <a:extLst>
              <a:ext uri="{FF2B5EF4-FFF2-40B4-BE49-F238E27FC236}">
                <a16:creationId xmlns:a16="http://schemas.microsoft.com/office/drawing/2014/main" id="{52F19A6C-A83D-4DD6-A7A3-FCFD9AC1FA53}"/>
              </a:ext>
            </a:extLst>
          </p:cNvPr>
          <p:cNvSpPr>
            <a:spLocks noGrp="1"/>
          </p:cNvSpPr>
          <p:nvPr>
            <p:ph type="title"/>
          </p:nvPr>
        </p:nvSpPr>
        <p:spPr/>
        <p:txBody>
          <a:bodyPr>
            <a:normAutofit fontScale="90000"/>
          </a:bodyPr>
          <a:lstStyle/>
          <a:p>
            <a:r>
              <a:rPr lang="en-US" dirty="0"/>
              <a:t>Glaciers</a:t>
            </a:r>
          </a:p>
        </p:txBody>
      </p:sp>
      <p:sp>
        <p:nvSpPr>
          <p:cNvPr id="3" name="Content Placeholder 2">
            <a:extLst>
              <a:ext uri="{FF2B5EF4-FFF2-40B4-BE49-F238E27FC236}">
                <a16:creationId xmlns:a16="http://schemas.microsoft.com/office/drawing/2014/main" id="{6EF2D765-E1AF-41B7-946A-7DFB3F494E9E}"/>
              </a:ext>
            </a:extLst>
          </p:cNvPr>
          <p:cNvSpPr>
            <a:spLocks noGrp="1"/>
          </p:cNvSpPr>
          <p:nvPr>
            <p:ph sz="half" idx="1"/>
          </p:nvPr>
        </p:nvSpPr>
        <p:spPr>
          <a:xfrm>
            <a:off x="838200" y="1825625"/>
            <a:ext cx="4114800" cy="4351338"/>
          </a:xfrm>
        </p:spPr>
        <p:txBody>
          <a:bodyPr/>
          <a:lstStyle/>
          <a:p>
            <a:r>
              <a:rPr lang="en-US" dirty="0"/>
              <a:t>Strong runoff seasonality</a:t>
            </a:r>
          </a:p>
          <a:p>
            <a:r>
              <a:rPr lang="en-US" dirty="0"/>
              <a:t>Strong volume decreases during this century </a:t>
            </a:r>
          </a:p>
        </p:txBody>
      </p:sp>
      <p:sp>
        <p:nvSpPr>
          <p:cNvPr id="8" name="Rectangle 7">
            <a:extLst>
              <a:ext uri="{FF2B5EF4-FFF2-40B4-BE49-F238E27FC236}">
                <a16:creationId xmlns:a16="http://schemas.microsoft.com/office/drawing/2014/main" id="{E45463FA-8BC2-4E19-9F7C-C60866450496}"/>
              </a:ext>
            </a:extLst>
          </p:cNvPr>
          <p:cNvSpPr/>
          <p:nvPr/>
        </p:nvSpPr>
        <p:spPr>
          <a:xfrm>
            <a:off x="5461364" y="6064848"/>
            <a:ext cx="1890646" cy="369332"/>
          </a:xfrm>
          <a:prstGeom prst="rect">
            <a:avLst/>
          </a:prstGeom>
        </p:spPr>
        <p:txBody>
          <a:bodyPr wrap="none">
            <a:spAutoFit/>
          </a:bodyPr>
          <a:lstStyle/>
          <a:p>
            <a:r>
              <a:rPr lang="en-US" dirty="0">
                <a:solidFill>
                  <a:schemeClr val="bg1">
                    <a:lumMod val="75000"/>
                  </a:schemeClr>
                </a:solidFill>
              </a:rPr>
              <a:t>(Hock et al., 2019)</a:t>
            </a:r>
            <a:endParaRPr lang="en-US" dirty="0"/>
          </a:p>
        </p:txBody>
      </p:sp>
      <p:sp>
        <p:nvSpPr>
          <p:cNvPr id="6" name="TextBox 5">
            <a:extLst>
              <a:ext uri="{FF2B5EF4-FFF2-40B4-BE49-F238E27FC236}">
                <a16:creationId xmlns:a16="http://schemas.microsoft.com/office/drawing/2014/main" id="{3D5E8DAE-EFE6-498A-92DD-207C10A00D1E}"/>
              </a:ext>
            </a:extLst>
          </p:cNvPr>
          <p:cNvSpPr txBox="1"/>
          <p:nvPr/>
        </p:nvSpPr>
        <p:spPr>
          <a:xfrm>
            <a:off x="1507067" y="4069230"/>
            <a:ext cx="3852333" cy="1815882"/>
          </a:xfrm>
          <a:prstGeom prst="rect">
            <a:avLst/>
          </a:prstGeom>
          <a:noFill/>
        </p:spPr>
        <p:txBody>
          <a:bodyPr wrap="square" rtlCol="0">
            <a:spAutoFit/>
          </a:bodyPr>
          <a:lstStyle/>
          <a:p>
            <a:r>
              <a:rPr lang="en-US" sz="2800" dirty="0"/>
              <a:t>Strong glacier runoff changes during this century</a:t>
            </a:r>
          </a:p>
          <a:p>
            <a:endParaRPr lang="en-US" sz="2800" dirty="0"/>
          </a:p>
        </p:txBody>
      </p:sp>
      <p:sp>
        <p:nvSpPr>
          <p:cNvPr id="10" name="Arrow: Right 9">
            <a:extLst>
              <a:ext uri="{FF2B5EF4-FFF2-40B4-BE49-F238E27FC236}">
                <a16:creationId xmlns:a16="http://schemas.microsoft.com/office/drawing/2014/main" id="{04A55AA6-D7CA-46CC-A718-6BF31233276B}"/>
              </a:ext>
            </a:extLst>
          </p:cNvPr>
          <p:cNvSpPr/>
          <p:nvPr/>
        </p:nvSpPr>
        <p:spPr>
          <a:xfrm>
            <a:off x="440267" y="4309533"/>
            <a:ext cx="914400" cy="5164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78BA5A9-B594-4E1C-AF17-AF6D14BF703E}"/>
              </a:ext>
            </a:extLst>
          </p:cNvPr>
          <p:cNvSpPr/>
          <p:nvPr/>
        </p:nvSpPr>
        <p:spPr>
          <a:xfrm>
            <a:off x="6782638" y="4622242"/>
            <a:ext cx="1227887" cy="136657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0EF7031-BDBD-4B8A-90DC-3FED1BE1434D}"/>
              </a:ext>
            </a:extLst>
          </p:cNvPr>
          <p:cNvSpPr/>
          <p:nvPr/>
        </p:nvSpPr>
        <p:spPr>
          <a:xfrm>
            <a:off x="5126045" y="945931"/>
            <a:ext cx="6738633" cy="125223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1" name="Rectangle 10">
            <a:extLst>
              <a:ext uri="{FF2B5EF4-FFF2-40B4-BE49-F238E27FC236}">
                <a16:creationId xmlns:a16="http://schemas.microsoft.com/office/drawing/2014/main" id="{94627D88-06B1-4A82-8A7B-C8BEDD782E0F}"/>
              </a:ext>
            </a:extLst>
          </p:cNvPr>
          <p:cNvSpPr/>
          <p:nvPr/>
        </p:nvSpPr>
        <p:spPr>
          <a:xfrm>
            <a:off x="5535949" y="2138984"/>
            <a:ext cx="2474576" cy="125223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5" name="Slide Number Placeholder 4">
            <a:extLst>
              <a:ext uri="{FF2B5EF4-FFF2-40B4-BE49-F238E27FC236}">
                <a16:creationId xmlns:a16="http://schemas.microsoft.com/office/drawing/2014/main" id="{9BBF3E94-0A8B-4F4C-B041-41A7AB43580B}"/>
              </a:ext>
            </a:extLst>
          </p:cNvPr>
          <p:cNvSpPr>
            <a:spLocks noGrp="1"/>
          </p:cNvSpPr>
          <p:nvPr>
            <p:ph type="sldNum" sz="quarter" idx="12"/>
          </p:nvPr>
        </p:nvSpPr>
        <p:spPr/>
        <p:txBody>
          <a:bodyPr/>
          <a:lstStyle/>
          <a:p>
            <a:fld id="{75542154-D6E1-4DE8-9887-3B71D115062C}" type="slidenum">
              <a:rPr lang="en-US" smtClean="0"/>
              <a:t>2</a:t>
            </a:fld>
            <a:endParaRPr lang="en-US"/>
          </a:p>
        </p:txBody>
      </p:sp>
      <p:pic>
        <p:nvPicPr>
          <p:cNvPr id="16" name="Graphic 15" descr="Play">
            <a:hlinkClick r:id="rId4" action="ppaction://hlinksldjump"/>
            <a:extLst>
              <a:ext uri="{FF2B5EF4-FFF2-40B4-BE49-F238E27FC236}">
                <a16:creationId xmlns:a16="http://schemas.microsoft.com/office/drawing/2014/main" id="{DD643109-09C4-47CF-9798-31E7EF2ACCE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73701" y="6222762"/>
            <a:ext cx="535930" cy="535930"/>
          </a:xfrm>
          <a:prstGeom prst="rect">
            <a:avLst/>
          </a:prstGeom>
        </p:spPr>
      </p:pic>
      <p:pic>
        <p:nvPicPr>
          <p:cNvPr id="17" name="Graphic 16" descr="Home">
            <a:hlinkClick r:id="rId7" action="ppaction://hlinksldjump"/>
            <a:extLst>
              <a:ext uri="{FF2B5EF4-FFF2-40B4-BE49-F238E27FC236}">
                <a16:creationId xmlns:a16="http://schemas.microsoft.com/office/drawing/2014/main" id="{5C257983-4FC2-41A5-9A45-4784B396B5B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991" y="6356350"/>
            <a:ext cx="458756" cy="458756"/>
          </a:xfrm>
          <a:prstGeom prst="rect">
            <a:avLst/>
          </a:prstGeom>
        </p:spPr>
      </p:pic>
    </p:spTree>
    <p:extLst>
      <p:ext uri="{BB962C8B-B14F-4D97-AF65-F5344CB8AC3E}">
        <p14:creationId xmlns:p14="http://schemas.microsoft.com/office/powerpoint/2010/main" val="315140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10" grpId="0" animBg="1"/>
      <p:bldP spid="13" grpId="0" animBg="1"/>
      <p:bldP spid="4" grpId="0" animBg="1"/>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76ACAD2F-87F9-4105-8481-4146245B4990}"/>
              </a:ext>
            </a:extLst>
          </p:cNvPr>
          <p:cNvGrpSpPr/>
          <p:nvPr/>
        </p:nvGrpSpPr>
        <p:grpSpPr>
          <a:xfrm>
            <a:off x="214071" y="1592387"/>
            <a:ext cx="4221261" cy="2065213"/>
            <a:chOff x="452854" y="886438"/>
            <a:chExt cx="5435730" cy="2659380"/>
          </a:xfrm>
        </p:grpSpPr>
        <p:pic>
          <p:nvPicPr>
            <p:cNvPr id="29" name="Picture 28">
              <a:hlinkClick r:id="rId3" action="ppaction://hlinksldjump"/>
              <a:extLst>
                <a:ext uri="{FF2B5EF4-FFF2-40B4-BE49-F238E27FC236}">
                  <a16:creationId xmlns:a16="http://schemas.microsoft.com/office/drawing/2014/main" id="{2955CD8D-7B84-4155-AB83-81DACA64ED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921" y="886438"/>
              <a:ext cx="5250663" cy="2659380"/>
            </a:xfrm>
            <a:prstGeom prst="rect">
              <a:avLst/>
            </a:prstGeom>
          </p:spPr>
        </p:pic>
        <p:pic>
          <p:nvPicPr>
            <p:cNvPr id="30" name="Picture 29">
              <a:extLst>
                <a:ext uri="{FF2B5EF4-FFF2-40B4-BE49-F238E27FC236}">
                  <a16:creationId xmlns:a16="http://schemas.microsoft.com/office/drawing/2014/main" id="{6BB2BA41-ABEF-4E31-BE8E-DC65BAE6B3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854" y="1608051"/>
              <a:ext cx="185067" cy="1216154"/>
            </a:xfrm>
            <a:prstGeom prst="rect">
              <a:avLst/>
            </a:prstGeom>
          </p:spPr>
        </p:pic>
      </p:grpSp>
      <p:pic>
        <p:nvPicPr>
          <p:cNvPr id="27" name="Picture 26">
            <a:hlinkClick r:id="rId6" action="ppaction://hlinksldjump"/>
            <a:extLst>
              <a:ext uri="{FF2B5EF4-FFF2-40B4-BE49-F238E27FC236}">
                <a16:creationId xmlns:a16="http://schemas.microsoft.com/office/drawing/2014/main" id="{318A6552-58BC-4102-A7B6-00B5906F2AA5}"/>
              </a:ext>
            </a:extLst>
          </p:cNvPr>
          <p:cNvPicPr>
            <a:picLocks noChangeAspect="1"/>
          </p:cNvPicPr>
          <p:nvPr/>
        </p:nvPicPr>
        <p:blipFill rotWithShape="1">
          <a:blip r:embed="rId7">
            <a:extLst>
              <a:ext uri="{28A0092B-C50C-407E-A947-70E740481C1C}">
                <a14:useLocalDpi xmlns:a14="http://schemas.microsoft.com/office/drawing/2010/main" val="0"/>
              </a:ext>
            </a:extLst>
          </a:blip>
          <a:srcRect t="9636" r="21831" b="18805"/>
          <a:stretch/>
        </p:blipFill>
        <p:spPr>
          <a:xfrm>
            <a:off x="4646619" y="1458116"/>
            <a:ext cx="3479381" cy="2252392"/>
          </a:xfrm>
          <a:prstGeom prst="rect">
            <a:avLst/>
          </a:prstGeom>
        </p:spPr>
      </p:pic>
      <p:sp>
        <p:nvSpPr>
          <p:cNvPr id="2" name="Title 1">
            <a:extLst>
              <a:ext uri="{FF2B5EF4-FFF2-40B4-BE49-F238E27FC236}">
                <a16:creationId xmlns:a16="http://schemas.microsoft.com/office/drawing/2014/main" id="{D2DECE3A-4750-46EE-B603-68F826E55DF9}"/>
              </a:ext>
            </a:extLst>
          </p:cNvPr>
          <p:cNvSpPr>
            <a:spLocks noGrp="1"/>
          </p:cNvSpPr>
          <p:nvPr>
            <p:ph type="title"/>
          </p:nvPr>
        </p:nvSpPr>
        <p:spPr/>
        <p:txBody>
          <a:bodyPr>
            <a:normAutofit fontScale="90000"/>
          </a:bodyPr>
          <a:lstStyle/>
          <a:p>
            <a:r>
              <a:rPr lang="en-US" dirty="0"/>
              <a:t>Challenges …</a:t>
            </a:r>
          </a:p>
        </p:txBody>
      </p:sp>
      <p:grpSp>
        <p:nvGrpSpPr>
          <p:cNvPr id="5" name="Group 4">
            <a:extLst>
              <a:ext uri="{FF2B5EF4-FFF2-40B4-BE49-F238E27FC236}">
                <a16:creationId xmlns:a16="http://schemas.microsoft.com/office/drawing/2014/main" id="{7DFC6A8B-6E42-4CCA-BAC7-A15E5C5E16DA}"/>
              </a:ext>
            </a:extLst>
          </p:cNvPr>
          <p:cNvGrpSpPr/>
          <p:nvPr/>
        </p:nvGrpSpPr>
        <p:grpSpPr>
          <a:xfrm>
            <a:off x="214072" y="1078555"/>
            <a:ext cx="4218199" cy="2758440"/>
            <a:chOff x="934423" y="3244334"/>
            <a:chExt cx="4818955" cy="2094889"/>
          </a:xfrm>
        </p:grpSpPr>
        <p:sp>
          <p:nvSpPr>
            <p:cNvPr id="6" name="Rectangle: Rounded Corners 5">
              <a:extLst>
                <a:ext uri="{FF2B5EF4-FFF2-40B4-BE49-F238E27FC236}">
                  <a16:creationId xmlns:a16="http://schemas.microsoft.com/office/drawing/2014/main" id="{E65040C5-39FB-413B-8476-DF15BD1A1122}"/>
                </a:ext>
              </a:extLst>
            </p:cNvPr>
            <p:cNvSpPr/>
            <p:nvPr/>
          </p:nvSpPr>
          <p:spPr>
            <a:xfrm>
              <a:off x="934423" y="3257132"/>
              <a:ext cx="4818955" cy="2082091"/>
            </a:xfrm>
            <a:prstGeom prst="roundRect">
              <a:avLst/>
            </a:prstGeom>
            <a:no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68CB2F7-FAA0-4B0F-910C-1D13664E286B}"/>
                </a:ext>
              </a:extLst>
            </p:cNvPr>
            <p:cNvSpPr txBox="1"/>
            <p:nvPr/>
          </p:nvSpPr>
          <p:spPr>
            <a:xfrm>
              <a:off x="934423" y="3244334"/>
              <a:ext cx="4818955" cy="372267"/>
            </a:xfrm>
            <a:prstGeom prst="rect">
              <a:avLst/>
            </a:prstGeom>
            <a:noFill/>
          </p:spPr>
          <p:txBody>
            <a:bodyPr wrap="square" rtlCol="0">
              <a:spAutoFit/>
            </a:bodyPr>
            <a:lstStyle/>
            <a:p>
              <a:pPr algn="ctr"/>
              <a:r>
                <a:rPr lang="en-US" sz="1600" dirty="0"/>
                <a:t>Precipitation correction highly impacts glacier runoff results</a:t>
              </a:r>
            </a:p>
          </p:txBody>
        </p:sp>
      </p:grpSp>
      <p:sp>
        <p:nvSpPr>
          <p:cNvPr id="16" name="Rectangle: Rounded Corners 15">
            <a:extLst>
              <a:ext uri="{FF2B5EF4-FFF2-40B4-BE49-F238E27FC236}">
                <a16:creationId xmlns:a16="http://schemas.microsoft.com/office/drawing/2014/main" id="{785ACEFB-6ED6-4544-8534-4D952B7DF069}"/>
              </a:ext>
            </a:extLst>
          </p:cNvPr>
          <p:cNvSpPr/>
          <p:nvPr/>
        </p:nvSpPr>
        <p:spPr>
          <a:xfrm>
            <a:off x="4556309" y="1104442"/>
            <a:ext cx="3660002" cy="2725722"/>
          </a:xfrm>
          <a:prstGeom prst="roundRect">
            <a:avLst/>
          </a:prstGeom>
          <a:no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979697D-5D72-4D37-9FE0-81842AEB0315}"/>
              </a:ext>
            </a:extLst>
          </p:cNvPr>
          <p:cNvSpPr txBox="1"/>
          <p:nvPr/>
        </p:nvSpPr>
        <p:spPr>
          <a:xfrm>
            <a:off x="4219620" y="1102205"/>
            <a:ext cx="4785582" cy="338554"/>
          </a:xfrm>
          <a:prstGeom prst="rect">
            <a:avLst/>
          </a:prstGeom>
          <a:noFill/>
        </p:spPr>
        <p:txBody>
          <a:bodyPr wrap="square" rtlCol="0">
            <a:spAutoFit/>
          </a:bodyPr>
          <a:lstStyle/>
          <a:p>
            <a:pPr algn="ctr"/>
            <a:r>
              <a:rPr lang="en-US" sz="1600" dirty="0"/>
              <a:t>Glacier location in modelling grid</a:t>
            </a:r>
          </a:p>
        </p:txBody>
      </p:sp>
      <p:grpSp>
        <p:nvGrpSpPr>
          <p:cNvPr id="3" name="Group 2">
            <a:extLst>
              <a:ext uri="{FF2B5EF4-FFF2-40B4-BE49-F238E27FC236}">
                <a16:creationId xmlns:a16="http://schemas.microsoft.com/office/drawing/2014/main" id="{BED68897-A859-4DBC-8838-2E57C13545BA}"/>
              </a:ext>
            </a:extLst>
          </p:cNvPr>
          <p:cNvGrpSpPr/>
          <p:nvPr/>
        </p:nvGrpSpPr>
        <p:grpSpPr>
          <a:xfrm>
            <a:off x="8337288" y="1198374"/>
            <a:ext cx="3662726" cy="658722"/>
            <a:chOff x="8386369" y="1111398"/>
            <a:chExt cx="3662726" cy="658722"/>
          </a:xfrm>
        </p:grpSpPr>
        <p:sp>
          <p:nvSpPr>
            <p:cNvPr id="18" name="Rectangle: Rounded Corners 17">
              <a:extLst>
                <a:ext uri="{FF2B5EF4-FFF2-40B4-BE49-F238E27FC236}">
                  <a16:creationId xmlns:a16="http://schemas.microsoft.com/office/drawing/2014/main" id="{1CB0FB71-0B18-4977-B8C2-2644976D9006}"/>
                </a:ext>
              </a:extLst>
            </p:cNvPr>
            <p:cNvSpPr/>
            <p:nvPr/>
          </p:nvSpPr>
          <p:spPr>
            <a:xfrm>
              <a:off x="8386369" y="1111398"/>
              <a:ext cx="3662726" cy="658722"/>
            </a:xfrm>
            <a:prstGeom prst="roundRect">
              <a:avLst/>
            </a:prstGeom>
            <a:no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hlinkClick r:id="rId8" action="ppaction://hlinksldjump"/>
              <a:extLst>
                <a:ext uri="{FF2B5EF4-FFF2-40B4-BE49-F238E27FC236}">
                  <a16:creationId xmlns:a16="http://schemas.microsoft.com/office/drawing/2014/main" id="{FB82FC52-21BF-4B2A-AFC2-1F675BCE87E4}"/>
                </a:ext>
              </a:extLst>
            </p:cNvPr>
            <p:cNvSpPr txBox="1"/>
            <p:nvPr/>
          </p:nvSpPr>
          <p:spPr>
            <a:xfrm>
              <a:off x="8471688" y="1165728"/>
              <a:ext cx="3506240" cy="584775"/>
            </a:xfrm>
            <a:prstGeom prst="rect">
              <a:avLst/>
            </a:prstGeom>
            <a:noFill/>
          </p:spPr>
          <p:txBody>
            <a:bodyPr wrap="square" rtlCol="0">
              <a:spAutoFit/>
            </a:bodyPr>
            <a:lstStyle/>
            <a:p>
              <a:pPr algn="ctr"/>
              <a:r>
                <a:rPr lang="en-US" sz="1600" dirty="0"/>
                <a:t>Calibration of global hydrological models</a:t>
              </a:r>
            </a:p>
          </p:txBody>
        </p:sp>
      </p:grpSp>
      <p:grpSp>
        <p:nvGrpSpPr>
          <p:cNvPr id="4" name="Group 3">
            <a:extLst>
              <a:ext uri="{FF2B5EF4-FFF2-40B4-BE49-F238E27FC236}">
                <a16:creationId xmlns:a16="http://schemas.microsoft.com/office/drawing/2014/main" id="{79061107-AA77-46A8-B2BF-07CE0EEB1EA9}"/>
              </a:ext>
            </a:extLst>
          </p:cNvPr>
          <p:cNvGrpSpPr/>
          <p:nvPr/>
        </p:nvGrpSpPr>
        <p:grpSpPr>
          <a:xfrm>
            <a:off x="8345726" y="2073221"/>
            <a:ext cx="3660001" cy="658722"/>
            <a:chOff x="993211" y="3988623"/>
            <a:chExt cx="2982871" cy="584775"/>
          </a:xfrm>
        </p:grpSpPr>
        <p:sp>
          <p:nvSpPr>
            <p:cNvPr id="21" name="Rectangle: Rounded Corners 20">
              <a:extLst>
                <a:ext uri="{FF2B5EF4-FFF2-40B4-BE49-F238E27FC236}">
                  <a16:creationId xmlns:a16="http://schemas.microsoft.com/office/drawing/2014/main" id="{0007EC00-ED6F-408A-9012-1AA5A5175A64}"/>
                </a:ext>
              </a:extLst>
            </p:cNvPr>
            <p:cNvSpPr/>
            <p:nvPr/>
          </p:nvSpPr>
          <p:spPr>
            <a:xfrm>
              <a:off x="1001591" y="3988623"/>
              <a:ext cx="2974491" cy="584775"/>
            </a:xfrm>
            <a:prstGeom prst="roundRect">
              <a:avLst/>
            </a:prstGeom>
            <a:no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hlinkClick r:id="rId9" action="ppaction://hlinksldjump"/>
              <a:extLst>
                <a:ext uri="{FF2B5EF4-FFF2-40B4-BE49-F238E27FC236}">
                  <a16:creationId xmlns:a16="http://schemas.microsoft.com/office/drawing/2014/main" id="{21E4DC81-98F2-459F-978E-A058EFCE4496}"/>
                </a:ext>
              </a:extLst>
            </p:cNvPr>
            <p:cNvSpPr txBox="1"/>
            <p:nvPr/>
          </p:nvSpPr>
          <p:spPr>
            <a:xfrm>
              <a:off x="993211" y="3988623"/>
              <a:ext cx="2806700" cy="584775"/>
            </a:xfrm>
            <a:prstGeom prst="rect">
              <a:avLst/>
            </a:prstGeom>
            <a:noFill/>
          </p:spPr>
          <p:txBody>
            <a:bodyPr wrap="square" rtlCol="0">
              <a:spAutoFit/>
            </a:bodyPr>
            <a:lstStyle/>
            <a:p>
              <a:pPr algn="ctr"/>
              <a:r>
                <a:rPr lang="en-US" sz="1600" dirty="0"/>
                <a:t>Differences in snow melt representation</a:t>
              </a:r>
            </a:p>
          </p:txBody>
        </p:sp>
      </p:grpSp>
      <p:grpSp>
        <p:nvGrpSpPr>
          <p:cNvPr id="32" name="Group 31">
            <a:extLst>
              <a:ext uri="{FF2B5EF4-FFF2-40B4-BE49-F238E27FC236}">
                <a16:creationId xmlns:a16="http://schemas.microsoft.com/office/drawing/2014/main" id="{4AF1C02C-C291-4BE6-818A-428E29FA3E97}"/>
              </a:ext>
            </a:extLst>
          </p:cNvPr>
          <p:cNvGrpSpPr/>
          <p:nvPr/>
        </p:nvGrpSpPr>
        <p:grpSpPr>
          <a:xfrm>
            <a:off x="8356008" y="2952522"/>
            <a:ext cx="3653213" cy="658722"/>
            <a:chOff x="8393445" y="946717"/>
            <a:chExt cx="3662726" cy="658722"/>
          </a:xfrm>
        </p:grpSpPr>
        <p:sp>
          <p:nvSpPr>
            <p:cNvPr id="33" name="Rectangle: Rounded Corners 32">
              <a:extLst>
                <a:ext uri="{FF2B5EF4-FFF2-40B4-BE49-F238E27FC236}">
                  <a16:creationId xmlns:a16="http://schemas.microsoft.com/office/drawing/2014/main" id="{21C044DE-2A2E-446B-AD62-C6B6A5CAE8E4}"/>
                </a:ext>
              </a:extLst>
            </p:cNvPr>
            <p:cNvSpPr/>
            <p:nvPr/>
          </p:nvSpPr>
          <p:spPr>
            <a:xfrm>
              <a:off x="8393445" y="946717"/>
              <a:ext cx="3662726" cy="658722"/>
            </a:xfrm>
            <a:prstGeom prst="roundRect">
              <a:avLst/>
            </a:prstGeom>
            <a:noFill/>
            <a:ln>
              <a:solidFill>
                <a:srgbClr val="8FAA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hlinkClick r:id="rId10" action="ppaction://hlinksldjump"/>
              <a:extLst>
                <a:ext uri="{FF2B5EF4-FFF2-40B4-BE49-F238E27FC236}">
                  <a16:creationId xmlns:a16="http://schemas.microsoft.com/office/drawing/2014/main" id="{E84CA7BC-BB49-40CE-B02B-35D74DB65DFE}"/>
                </a:ext>
              </a:extLst>
            </p:cNvPr>
            <p:cNvSpPr txBox="1"/>
            <p:nvPr/>
          </p:nvSpPr>
          <p:spPr>
            <a:xfrm>
              <a:off x="8478764" y="1099385"/>
              <a:ext cx="3506240" cy="338554"/>
            </a:xfrm>
            <a:prstGeom prst="rect">
              <a:avLst/>
            </a:prstGeom>
            <a:noFill/>
          </p:spPr>
          <p:txBody>
            <a:bodyPr wrap="square" rtlCol="0">
              <a:spAutoFit/>
            </a:bodyPr>
            <a:lstStyle/>
            <a:p>
              <a:pPr algn="ctr"/>
              <a:r>
                <a:rPr lang="en-US" sz="1600" dirty="0"/>
                <a:t>Glacier melt ≠ Ice melt?</a:t>
              </a:r>
            </a:p>
          </p:txBody>
        </p:sp>
      </p:grpSp>
      <p:grpSp>
        <p:nvGrpSpPr>
          <p:cNvPr id="11" name="Group 10">
            <a:extLst>
              <a:ext uri="{FF2B5EF4-FFF2-40B4-BE49-F238E27FC236}">
                <a16:creationId xmlns:a16="http://schemas.microsoft.com/office/drawing/2014/main" id="{F22BCBDC-F986-4D0B-986A-3DAC3E3487BD}"/>
              </a:ext>
            </a:extLst>
          </p:cNvPr>
          <p:cNvGrpSpPr/>
          <p:nvPr/>
        </p:nvGrpSpPr>
        <p:grpSpPr>
          <a:xfrm>
            <a:off x="3071232" y="4267278"/>
            <a:ext cx="5590581" cy="1467253"/>
            <a:chOff x="4556309" y="4048644"/>
            <a:chExt cx="5590581" cy="1467253"/>
          </a:xfrm>
        </p:grpSpPr>
        <p:sp>
          <p:nvSpPr>
            <p:cNvPr id="10" name="Rectangle: Rounded Corners 9">
              <a:extLst>
                <a:ext uri="{FF2B5EF4-FFF2-40B4-BE49-F238E27FC236}">
                  <a16:creationId xmlns:a16="http://schemas.microsoft.com/office/drawing/2014/main" id="{E192AD0F-5775-4187-8358-FE2886B3BEEF}"/>
                </a:ext>
              </a:extLst>
            </p:cNvPr>
            <p:cNvSpPr/>
            <p:nvPr/>
          </p:nvSpPr>
          <p:spPr>
            <a:xfrm>
              <a:off x="4556309" y="4048644"/>
              <a:ext cx="5590581" cy="1467253"/>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388CA6C-7047-4F77-90F2-60F85920FD2F}"/>
                </a:ext>
              </a:extLst>
            </p:cNvPr>
            <p:cNvSpPr/>
            <p:nvPr/>
          </p:nvSpPr>
          <p:spPr>
            <a:xfrm>
              <a:off x="4682100" y="4139499"/>
              <a:ext cx="5297939" cy="1200329"/>
            </a:xfrm>
            <a:prstGeom prst="rect">
              <a:avLst/>
            </a:prstGeom>
          </p:spPr>
          <p:txBody>
            <a:bodyPr wrap="square">
              <a:spAutoFit/>
            </a:bodyPr>
            <a:lstStyle/>
            <a:p>
              <a:r>
                <a:rPr lang="en-US" dirty="0">
                  <a:solidFill>
                    <a:schemeClr val="bg1"/>
                  </a:solidFill>
                </a:rPr>
                <a:t>Find synergies with the glacier modelling community</a:t>
              </a:r>
            </a:p>
            <a:p>
              <a:endParaRPr lang="en-US" dirty="0">
                <a:solidFill>
                  <a:schemeClr val="bg1"/>
                </a:solidFill>
              </a:endParaRPr>
            </a:p>
            <a:p>
              <a:r>
                <a:rPr lang="en-US" dirty="0">
                  <a:solidFill>
                    <a:schemeClr val="bg1"/>
                  </a:solidFill>
                </a:rPr>
                <a:t>Continuous collaboration between glacier and hydrological community</a:t>
              </a:r>
            </a:p>
          </p:txBody>
        </p:sp>
      </p:grpSp>
      <p:pic>
        <p:nvPicPr>
          <p:cNvPr id="38" name="Picture 37">
            <a:extLst>
              <a:ext uri="{FF2B5EF4-FFF2-40B4-BE49-F238E27FC236}">
                <a16:creationId xmlns:a16="http://schemas.microsoft.com/office/drawing/2014/main" id="{E1C78A90-BC1B-4686-AA88-F289DB48E0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033745" y="4592880"/>
            <a:ext cx="1190549" cy="1190549"/>
          </a:xfrm>
          <a:prstGeom prst="rect">
            <a:avLst/>
          </a:prstGeom>
        </p:spPr>
      </p:pic>
      <p:pic>
        <p:nvPicPr>
          <p:cNvPr id="39" name="Picture 8">
            <a:extLst>
              <a:ext uri="{FF2B5EF4-FFF2-40B4-BE49-F238E27FC236}">
                <a16:creationId xmlns:a16="http://schemas.microsoft.com/office/drawing/2014/main" id="{8836A706-221E-4001-B566-C79CBB38162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7533483" flipH="1">
            <a:off x="8920867" y="4119499"/>
            <a:ext cx="713202" cy="468120"/>
          </a:xfrm>
          <a:prstGeom prst="rect">
            <a:avLst/>
          </a:prstGeom>
        </p:spPr>
      </p:pic>
      <p:sp>
        <p:nvSpPr>
          <p:cNvPr id="40" name="TextBox 39">
            <a:extLst>
              <a:ext uri="{FF2B5EF4-FFF2-40B4-BE49-F238E27FC236}">
                <a16:creationId xmlns:a16="http://schemas.microsoft.com/office/drawing/2014/main" id="{728BCFC4-058A-4511-821E-1498D936AEE9}"/>
              </a:ext>
            </a:extLst>
          </p:cNvPr>
          <p:cNvSpPr txBox="1"/>
          <p:nvPr/>
        </p:nvSpPr>
        <p:spPr>
          <a:xfrm>
            <a:off x="9575880" y="3833318"/>
            <a:ext cx="983530" cy="830997"/>
          </a:xfrm>
          <a:prstGeom prst="rect">
            <a:avLst/>
          </a:prstGeom>
          <a:noFill/>
        </p:spPr>
        <p:txBody>
          <a:bodyPr wrap="square" rtlCol="0">
            <a:spAutoFit/>
          </a:bodyPr>
          <a:lstStyle/>
          <a:p>
            <a:r>
              <a:rPr lang="en-US" sz="1600" b="1" dirty="0">
                <a:solidFill>
                  <a:schemeClr val="accent1">
                    <a:lumMod val="75000"/>
                  </a:schemeClr>
                </a:solidFill>
              </a:rPr>
              <a:t>Let’s keep in touch!</a:t>
            </a:r>
          </a:p>
        </p:txBody>
      </p:sp>
      <p:pic>
        <p:nvPicPr>
          <p:cNvPr id="41" name="Picture 40">
            <a:extLst>
              <a:ext uri="{FF2B5EF4-FFF2-40B4-BE49-F238E27FC236}">
                <a16:creationId xmlns:a16="http://schemas.microsoft.com/office/drawing/2014/main" id="{BD814941-14D3-4DBF-8827-42725C5D12E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76214" y="4720668"/>
            <a:ext cx="1115786" cy="1115786"/>
          </a:xfrm>
          <a:prstGeom prst="rect">
            <a:avLst/>
          </a:prstGeom>
        </p:spPr>
      </p:pic>
      <p:pic>
        <p:nvPicPr>
          <p:cNvPr id="42" name="Picture 8">
            <a:extLst>
              <a:ext uri="{FF2B5EF4-FFF2-40B4-BE49-F238E27FC236}">
                <a16:creationId xmlns:a16="http://schemas.microsoft.com/office/drawing/2014/main" id="{1D67F296-AE7B-44E7-A68E-27520CB46AFB}"/>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492574">
            <a:off x="11590357" y="4213554"/>
            <a:ext cx="648205" cy="425458"/>
          </a:xfrm>
          <a:prstGeom prst="rect">
            <a:avLst/>
          </a:prstGeom>
        </p:spPr>
      </p:pic>
      <p:sp>
        <p:nvSpPr>
          <p:cNvPr id="43" name="TextBox 42">
            <a:extLst>
              <a:ext uri="{FF2B5EF4-FFF2-40B4-BE49-F238E27FC236}">
                <a16:creationId xmlns:a16="http://schemas.microsoft.com/office/drawing/2014/main" id="{2FCE5FA6-EDB7-4477-8657-B383C67E1570}"/>
              </a:ext>
            </a:extLst>
          </p:cNvPr>
          <p:cNvSpPr txBox="1"/>
          <p:nvPr/>
        </p:nvSpPr>
        <p:spPr>
          <a:xfrm>
            <a:off x="10515486" y="3864797"/>
            <a:ext cx="1184495" cy="830997"/>
          </a:xfrm>
          <a:prstGeom prst="rect">
            <a:avLst/>
          </a:prstGeom>
          <a:noFill/>
        </p:spPr>
        <p:txBody>
          <a:bodyPr wrap="square" rtlCol="0">
            <a:spAutoFit/>
          </a:bodyPr>
          <a:lstStyle/>
          <a:p>
            <a:r>
              <a:rPr lang="en-US" sz="1600" b="1" dirty="0">
                <a:solidFill>
                  <a:schemeClr val="accent1">
                    <a:lumMod val="75000"/>
                  </a:schemeClr>
                </a:solidFill>
              </a:rPr>
              <a:t>Find out more in the preprint</a:t>
            </a:r>
          </a:p>
        </p:txBody>
      </p:sp>
      <p:sp>
        <p:nvSpPr>
          <p:cNvPr id="45" name="TextBox 44">
            <a:hlinkClick r:id="rId15" action="ppaction://hlinksldjump"/>
            <a:extLst>
              <a:ext uri="{FF2B5EF4-FFF2-40B4-BE49-F238E27FC236}">
                <a16:creationId xmlns:a16="http://schemas.microsoft.com/office/drawing/2014/main" id="{AB499C49-A49D-4DA7-9195-3F3BC881723B}"/>
              </a:ext>
            </a:extLst>
          </p:cNvPr>
          <p:cNvSpPr txBox="1"/>
          <p:nvPr/>
        </p:nvSpPr>
        <p:spPr>
          <a:xfrm>
            <a:off x="958874" y="5845625"/>
            <a:ext cx="1256443" cy="338554"/>
          </a:xfrm>
          <a:prstGeom prst="rect">
            <a:avLst/>
          </a:prstGeom>
          <a:solidFill>
            <a:schemeClr val="accent1">
              <a:lumMod val="60000"/>
              <a:lumOff val="40000"/>
            </a:schemeClr>
          </a:solidFill>
        </p:spPr>
        <p:txBody>
          <a:bodyPr wrap="square" rtlCol="0">
            <a:spAutoFit/>
          </a:bodyPr>
          <a:lstStyle/>
          <a:p>
            <a:pPr algn="ctr"/>
            <a:r>
              <a:rPr lang="en-US" sz="1600" dirty="0">
                <a:solidFill>
                  <a:schemeClr val="bg1"/>
                </a:solidFill>
              </a:rPr>
              <a:t>References</a:t>
            </a:r>
          </a:p>
        </p:txBody>
      </p:sp>
      <p:sp>
        <p:nvSpPr>
          <p:cNvPr id="46" name="TextBox 45">
            <a:hlinkClick r:id="rId16" action="ppaction://hlinksldjump"/>
            <a:extLst>
              <a:ext uri="{FF2B5EF4-FFF2-40B4-BE49-F238E27FC236}">
                <a16:creationId xmlns:a16="http://schemas.microsoft.com/office/drawing/2014/main" id="{C38DB685-6CEA-4417-A878-B7D4E7CE3C1F}"/>
              </a:ext>
            </a:extLst>
          </p:cNvPr>
          <p:cNvSpPr txBox="1"/>
          <p:nvPr/>
        </p:nvSpPr>
        <p:spPr>
          <a:xfrm>
            <a:off x="950132" y="6285684"/>
            <a:ext cx="1664838" cy="369332"/>
          </a:xfrm>
          <a:prstGeom prst="rect">
            <a:avLst/>
          </a:prstGeom>
          <a:solidFill>
            <a:schemeClr val="accent1">
              <a:lumMod val="60000"/>
              <a:lumOff val="40000"/>
            </a:schemeClr>
          </a:solidFill>
          <a:effectLst>
            <a:softEdge rad="0"/>
          </a:effectLst>
        </p:spPr>
        <p:txBody>
          <a:bodyPr wrap="square" rtlCol="0">
            <a:spAutoFit/>
          </a:bodyPr>
          <a:lstStyle/>
          <a:p>
            <a:pPr algn="ctr"/>
            <a:r>
              <a:rPr lang="en-US" dirty="0">
                <a:solidFill>
                  <a:schemeClr val="bg1"/>
                </a:solidFill>
              </a:rPr>
              <a:t>Why glaciers?</a:t>
            </a:r>
          </a:p>
        </p:txBody>
      </p:sp>
      <p:sp>
        <p:nvSpPr>
          <p:cNvPr id="47" name="TextBox 46">
            <a:hlinkClick r:id="rId17" action="ppaction://hlinksldjump"/>
            <a:extLst>
              <a:ext uri="{FF2B5EF4-FFF2-40B4-BE49-F238E27FC236}">
                <a16:creationId xmlns:a16="http://schemas.microsoft.com/office/drawing/2014/main" id="{C48E17D3-1DF2-45EC-A48B-1E1EC4E9CDB5}"/>
              </a:ext>
            </a:extLst>
          </p:cNvPr>
          <p:cNvSpPr txBox="1"/>
          <p:nvPr/>
        </p:nvSpPr>
        <p:spPr>
          <a:xfrm>
            <a:off x="2766321" y="6286763"/>
            <a:ext cx="1884505"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Coupling method</a:t>
            </a:r>
          </a:p>
        </p:txBody>
      </p:sp>
      <p:sp>
        <p:nvSpPr>
          <p:cNvPr id="48" name="TextBox 47">
            <a:hlinkClick r:id="rId18" action="ppaction://hlinksldjump"/>
            <a:extLst>
              <a:ext uri="{FF2B5EF4-FFF2-40B4-BE49-F238E27FC236}">
                <a16:creationId xmlns:a16="http://schemas.microsoft.com/office/drawing/2014/main" id="{C741F78F-8E92-4497-9972-D35ABD840A39}"/>
              </a:ext>
            </a:extLst>
          </p:cNvPr>
          <p:cNvSpPr txBox="1"/>
          <p:nvPr/>
        </p:nvSpPr>
        <p:spPr>
          <a:xfrm>
            <a:off x="6618366"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(Global)</a:t>
            </a:r>
          </a:p>
        </p:txBody>
      </p:sp>
      <p:sp>
        <p:nvSpPr>
          <p:cNvPr id="49" name="TextBox 48">
            <a:hlinkClick r:id="rId19" action="ppaction://hlinksldjump"/>
            <a:extLst>
              <a:ext uri="{FF2B5EF4-FFF2-40B4-BE49-F238E27FC236}">
                <a16:creationId xmlns:a16="http://schemas.microsoft.com/office/drawing/2014/main" id="{9524488E-6023-43CE-9089-88C65AF58106}"/>
              </a:ext>
            </a:extLst>
          </p:cNvPr>
          <p:cNvSpPr txBox="1"/>
          <p:nvPr/>
        </p:nvSpPr>
        <p:spPr>
          <a:xfrm>
            <a:off x="4802177" y="6277501"/>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(Basins)</a:t>
            </a:r>
          </a:p>
        </p:txBody>
      </p:sp>
      <p:sp>
        <p:nvSpPr>
          <p:cNvPr id="50" name="TextBox 49">
            <a:hlinkClick r:id="rId20" action="ppaction://hlinksldjump"/>
            <a:extLst>
              <a:ext uri="{FF2B5EF4-FFF2-40B4-BE49-F238E27FC236}">
                <a16:creationId xmlns:a16="http://schemas.microsoft.com/office/drawing/2014/main" id="{D5082A67-03B9-4393-ACEA-D4037F3A3F5E}"/>
              </a:ext>
            </a:extLst>
          </p:cNvPr>
          <p:cNvSpPr txBox="1"/>
          <p:nvPr/>
        </p:nvSpPr>
        <p:spPr>
          <a:xfrm>
            <a:off x="8434555"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Challenges</a:t>
            </a:r>
          </a:p>
        </p:txBody>
      </p:sp>
      <p:pic>
        <p:nvPicPr>
          <p:cNvPr id="51" name="Graphic 50" descr="Home">
            <a:hlinkClick r:id="rId21" action="ppaction://hlinksldjump"/>
            <a:extLst>
              <a:ext uri="{FF2B5EF4-FFF2-40B4-BE49-F238E27FC236}">
                <a16:creationId xmlns:a16="http://schemas.microsoft.com/office/drawing/2014/main" id="{3062F2E7-E156-4110-B6E2-CB81EBB2D7F6}"/>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292100" y="6196260"/>
            <a:ext cx="458756" cy="458756"/>
          </a:xfrm>
          <a:prstGeom prst="rect">
            <a:avLst/>
          </a:prstGeom>
        </p:spPr>
      </p:pic>
      <p:sp>
        <p:nvSpPr>
          <p:cNvPr id="53" name="TextBox 52">
            <a:hlinkClick r:id="rId24" action="ppaction://hlinksldjump"/>
            <a:extLst>
              <a:ext uri="{FF2B5EF4-FFF2-40B4-BE49-F238E27FC236}">
                <a16:creationId xmlns:a16="http://schemas.microsoft.com/office/drawing/2014/main" id="{C6B8B8FD-F19E-453D-B881-B2BF248A733D}"/>
              </a:ext>
            </a:extLst>
          </p:cNvPr>
          <p:cNvSpPr txBox="1"/>
          <p:nvPr/>
        </p:nvSpPr>
        <p:spPr>
          <a:xfrm>
            <a:off x="919451" y="4978676"/>
            <a:ext cx="1335291" cy="369332"/>
          </a:xfrm>
          <a:prstGeom prst="rect">
            <a:avLst/>
          </a:prstGeom>
          <a:noFill/>
        </p:spPr>
        <p:txBody>
          <a:bodyPr wrap="square" rtlCol="0">
            <a:spAutoFit/>
          </a:bodyPr>
          <a:lstStyle/>
          <a:p>
            <a:pPr algn="ctr"/>
            <a:r>
              <a:rPr lang="en-US" dirty="0">
                <a:solidFill>
                  <a:schemeClr val="bg1"/>
                </a:solidFill>
              </a:rPr>
              <a:t>Next slide</a:t>
            </a:r>
          </a:p>
        </p:txBody>
      </p:sp>
      <p:sp>
        <p:nvSpPr>
          <p:cNvPr id="54" name="TextBox 53">
            <a:hlinkClick r:id="rId24" action="ppaction://hlinksldjump"/>
            <a:extLst>
              <a:ext uri="{FF2B5EF4-FFF2-40B4-BE49-F238E27FC236}">
                <a16:creationId xmlns:a16="http://schemas.microsoft.com/office/drawing/2014/main" id="{14C67635-46C5-4A50-9F9E-39B180B530F2}"/>
              </a:ext>
            </a:extLst>
          </p:cNvPr>
          <p:cNvSpPr txBox="1"/>
          <p:nvPr/>
        </p:nvSpPr>
        <p:spPr>
          <a:xfrm>
            <a:off x="958874" y="4749647"/>
            <a:ext cx="1256443" cy="646331"/>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 and benefits</a:t>
            </a:r>
          </a:p>
        </p:txBody>
      </p:sp>
      <p:sp>
        <p:nvSpPr>
          <p:cNvPr id="55" name="TextBox 54">
            <a:extLst>
              <a:ext uri="{FF2B5EF4-FFF2-40B4-BE49-F238E27FC236}">
                <a16:creationId xmlns:a16="http://schemas.microsoft.com/office/drawing/2014/main" id="{09931D53-C1D6-4880-9F1E-BAC2550A503D}"/>
              </a:ext>
            </a:extLst>
          </p:cNvPr>
          <p:cNvSpPr txBox="1"/>
          <p:nvPr/>
        </p:nvSpPr>
        <p:spPr>
          <a:xfrm>
            <a:off x="636407" y="4079540"/>
            <a:ext cx="983530" cy="584775"/>
          </a:xfrm>
          <a:prstGeom prst="rect">
            <a:avLst/>
          </a:prstGeom>
          <a:noFill/>
        </p:spPr>
        <p:txBody>
          <a:bodyPr wrap="square" rtlCol="0">
            <a:spAutoFit/>
          </a:bodyPr>
          <a:lstStyle/>
          <a:p>
            <a:r>
              <a:rPr lang="en-US" sz="1600" b="1" dirty="0">
                <a:solidFill>
                  <a:schemeClr val="accent1">
                    <a:lumMod val="75000"/>
                  </a:schemeClr>
                </a:solidFill>
              </a:rPr>
              <a:t>Click here</a:t>
            </a:r>
          </a:p>
        </p:txBody>
      </p:sp>
      <p:pic>
        <p:nvPicPr>
          <p:cNvPr id="56" name="Picture 8">
            <a:extLst>
              <a:ext uri="{FF2B5EF4-FFF2-40B4-BE49-F238E27FC236}">
                <a16:creationId xmlns:a16="http://schemas.microsoft.com/office/drawing/2014/main" id="{A8AF59CF-D0D9-4FD3-A0D3-5FF144F9439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4356664" flipH="1">
            <a:off x="256129" y="4579775"/>
            <a:ext cx="713202" cy="468120"/>
          </a:xfrm>
          <a:prstGeom prst="rect">
            <a:avLst/>
          </a:prstGeom>
        </p:spPr>
      </p:pic>
    </p:spTree>
    <p:extLst>
      <p:ext uri="{BB962C8B-B14F-4D97-AF65-F5344CB8AC3E}">
        <p14:creationId xmlns:p14="http://schemas.microsoft.com/office/powerpoint/2010/main" val="3697188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B6DAA-B49A-4E6B-B8B5-1575EB6BA4ED}"/>
              </a:ext>
            </a:extLst>
          </p:cNvPr>
          <p:cNvSpPr>
            <a:spLocks noGrp="1"/>
          </p:cNvSpPr>
          <p:nvPr>
            <p:ph type="title"/>
          </p:nvPr>
        </p:nvSpPr>
        <p:spPr/>
        <p:txBody>
          <a:bodyPr>
            <a:normAutofit fontScale="90000"/>
          </a:bodyPr>
          <a:lstStyle/>
          <a:p>
            <a:r>
              <a:rPr lang="en-US" dirty="0"/>
              <a:t>Benefits</a:t>
            </a:r>
          </a:p>
        </p:txBody>
      </p:sp>
      <p:sp>
        <p:nvSpPr>
          <p:cNvPr id="3" name="Content Placeholder 2">
            <a:extLst>
              <a:ext uri="{FF2B5EF4-FFF2-40B4-BE49-F238E27FC236}">
                <a16:creationId xmlns:a16="http://schemas.microsoft.com/office/drawing/2014/main" id="{15A301B6-C163-4325-BB6E-AA1305E0A6C0}"/>
              </a:ext>
            </a:extLst>
          </p:cNvPr>
          <p:cNvSpPr>
            <a:spLocks noGrp="1"/>
          </p:cNvSpPr>
          <p:nvPr>
            <p:ph idx="1"/>
          </p:nvPr>
        </p:nvSpPr>
        <p:spPr/>
        <p:txBody>
          <a:bodyPr>
            <a:normAutofit/>
          </a:bodyPr>
          <a:lstStyle/>
          <a:p>
            <a:pPr>
              <a:spcBef>
                <a:spcPts val="1800"/>
              </a:spcBef>
            </a:pPr>
            <a:r>
              <a:rPr lang="en-US" sz="2400" b="1" dirty="0"/>
              <a:t>Inclusion of glaciers for future change assessments </a:t>
            </a:r>
          </a:p>
          <a:p>
            <a:pPr lvl="1">
              <a:spcBef>
                <a:spcPts val="1800"/>
              </a:spcBef>
            </a:pPr>
            <a:r>
              <a:rPr lang="en-US" dirty="0"/>
              <a:t>Especially relevant when studies focus on summer months or extreme years</a:t>
            </a:r>
          </a:p>
          <a:p>
            <a:pPr>
              <a:spcBef>
                <a:spcPts val="1800"/>
              </a:spcBef>
            </a:pPr>
            <a:r>
              <a:rPr lang="en-US" sz="2400" dirty="0"/>
              <a:t>Step towards better understanding the relevance of glaciers for water availability</a:t>
            </a:r>
          </a:p>
          <a:p>
            <a:pPr>
              <a:spcBef>
                <a:spcPts val="1800"/>
              </a:spcBef>
            </a:pPr>
            <a:r>
              <a:rPr lang="en-US" sz="2400" dirty="0"/>
              <a:t>Opens the possibility to contrast glacier-sourced runoff with other streamflow components</a:t>
            </a:r>
          </a:p>
          <a:p>
            <a:pPr>
              <a:spcBef>
                <a:spcPts val="1800"/>
              </a:spcBef>
            </a:pPr>
            <a:r>
              <a:rPr lang="en-US" sz="2400" dirty="0"/>
              <a:t>Bridging the gap between assessments of environmental changes and their potential impacts on societies (water use)</a:t>
            </a:r>
          </a:p>
        </p:txBody>
      </p:sp>
      <p:sp>
        <p:nvSpPr>
          <p:cNvPr id="4" name="TextBox 3">
            <a:hlinkClick r:id="rId3" action="ppaction://hlinksldjump"/>
            <a:extLst>
              <a:ext uri="{FF2B5EF4-FFF2-40B4-BE49-F238E27FC236}">
                <a16:creationId xmlns:a16="http://schemas.microsoft.com/office/drawing/2014/main" id="{A59BED5D-AAEC-4ECD-9DF6-2719A50C260C}"/>
              </a:ext>
            </a:extLst>
          </p:cNvPr>
          <p:cNvSpPr txBox="1"/>
          <p:nvPr/>
        </p:nvSpPr>
        <p:spPr>
          <a:xfrm>
            <a:off x="950132" y="6285684"/>
            <a:ext cx="1664838" cy="369332"/>
          </a:xfrm>
          <a:prstGeom prst="rect">
            <a:avLst/>
          </a:prstGeom>
          <a:solidFill>
            <a:schemeClr val="accent1">
              <a:lumMod val="60000"/>
              <a:lumOff val="40000"/>
            </a:schemeClr>
          </a:solidFill>
          <a:effectLst>
            <a:softEdge rad="0"/>
          </a:effectLst>
        </p:spPr>
        <p:txBody>
          <a:bodyPr wrap="square" rtlCol="0">
            <a:spAutoFit/>
          </a:bodyPr>
          <a:lstStyle/>
          <a:p>
            <a:pPr algn="ctr"/>
            <a:r>
              <a:rPr lang="en-US" dirty="0">
                <a:solidFill>
                  <a:schemeClr val="bg1"/>
                </a:solidFill>
              </a:rPr>
              <a:t>Why glaciers?</a:t>
            </a:r>
          </a:p>
        </p:txBody>
      </p:sp>
      <p:sp>
        <p:nvSpPr>
          <p:cNvPr id="5" name="TextBox 4">
            <a:hlinkClick r:id="rId4" action="ppaction://hlinksldjump"/>
            <a:extLst>
              <a:ext uri="{FF2B5EF4-FFF2-40B4-BE49-F238E27FC236}">
                <a16:creationId xmlns:a16="http://schemas.microsoft.com/office/drawing/2014/main" id="{3E1E4A1C-C447-4C5F-8D9B-B49ADBEF24C7}"/>
              </a:ext>
            </a:extLst>
          </p:cNvPr>
          <p:cNvSpPr txBox="1"/>
          <p:nvPr/>
        </p:nvSpPr>
        <p:spPr>
          <a:xfrm>
            <a:off x="2766321" y="6286763"/>
            <a:ext cx="1884505"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Coupling method</a:t>
            </a:r>
          </a:p>
        </p:txBody>
      </p:sp>
      <p:sp>
        <p:nvSpPr>
          <p:cNvPr id="6" name="TextBox 5">
            <a:hlinkClick r:id="rId5" action="ppaction://hlinksldjump"/>
            <a:extLst>
              <a:ext uri="{FF2B5EF4-FFF2-40B4-BE49-F238E27FC236}">
                <a16:creationId xmlns:a16="http://schemas.microsoft.com/office/drawing/2014/main" id="{0A241414-FCA3-4FF9-8CDD-98EC3E0BB7DE}"/>
              </a:ext>
            </a:extLst>
          </p:cNvPr>
          <p:cNvSpPr txBox="1"/>
          <p:nvPr/>
        </p:nvSpPr>
        <p:spPr>
          <a:xfrm>
            <a:off x="6618366"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(Global)</a:t>
            </a:r>
          </a:p>
        </p:txBody>
      </p:sp>
      <p:sp>
        <p:nvSpPr>
          <p:cNvPr id="7" name="TextBox 6">
            <a:hlinkClick r:id="rId6" action="ppaction://hlinksldjump"/>
            <a:extLst>
              <a:ext uri="{FF2B5EF4-FFF2-40B4-BE49-F238E27FC236}">
                <a16:creationId xmlns:a16="http://schemas.microsoft.com/office/drawing/2014/main" id="{C4B5919B-3488-4872-A207-694A6981DFF9}"/>
              </a:ext>
            </a:extLst>
          </p:cNvPr>
          <p:cNvSpPr txBox="1"/>
          <p:nvPr/>
        </p:nvSpPr>
        <p:spPr>
          <a:xfrm>
            <a:off x="4802177" y="6277501"/>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(Basins)</a:t>
            </a:r>
          </a:p>
        </p:txBody>
      </p:sp>
      <p:sp>
        <p:nvSpPr>
          <p:cNvPr id="8" name="TextBox 7">
            <a:hlinkClick r:id="rId7" action="ppaction://hlinksldjump"/>
            <a:extLst>
              <a:ext uri="{FF2B5EF4-FFF2-40B4-BE49-F238E27FC236}">
                <a16:creationId xmlns:a16="http://schemas.microsoft.com/office/drawing/2014/main" id="{68E122C0-D6AB-4EBF-BF68-ECE30D1C2B77}"/>
              </a:ext>
            </a:extLst>
          </p:cNvPr>
          <p:cNvSpPr txBox="1"/>
          <p:nvPr/>
        </p:nvSpPr>
        <p:spPr>
          <a:xfrm>
            <a:off x="8434555"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Challenges</a:t>
            </a:r>
          </a:p>
        </p:txBody>
      </p:sp>
      <p:pic>
        <p:nvPicPr>
          <p:cNvPr id="9" name="Graphic 8" descr="Home">
            <a:hlinkClick r:id="rId8" action="ppaction://hlinksldjump"/>
            <a:extLst>
              <a:ext uri="{FF2B5EF4-FFF2-40B4-BE49-F238E27FC236}">
                <a16:creationId xmlns:a16="http://schemas.microsoft.com/office/drawing/2014/main" id="{D4D1F30B-A87F-4C83-8645-1742528EAAA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2100" y="6196260"/>
            <a:ext cx="458756" cy="458756"/>
          </a:xfrm>
          <a:prstGeom prst="rect">
            <a:avLst/>
          </a:prstGeom>
        </p:spPr>
      </p:pic>
    </p:spTree>
    <p:extLst>
      <p:ext uri="{BB962C8B-B14F-4D97-AF65-F5344CB8AC3E}">
        <p14:creationId xmlns:p14="http://schemas.microsoft.com/office/powerpoint/2010/main" val="1642459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47AA2-A80C-4B4C-B39D-2920A554CCDE}"/>
              </a:ext>
            </a:extLst>
          </p:cNvPr>
          <p:cNvSpPr>
            <a:spLocks noGrp="1"/>
          </p:cNvSpPr>
          <p:nvPr>
            <p:ph type="title"/>
          </p:nvPr>
        </p:nvSpPr>
        <p:spPr/>
        <p:txBody>
          <a:bodyPr>
            <a:normAutofit fontScale="90000"/>
          </a:bodyPr>
          <a:lstStyle/>
          <a:p>
            <a:r>
              <a:rPr lang="en-US" dirty="0"/>
              <a:t>Study Basins</a:t>
            </a:r>
          </a:p>
        </p:txBody>
      </p:sp>
      <p:pic>
        <p:nvPicPr>
          <p:cNvPr id="4" name="Content Placeholder 6">
            <a:extLst>
              <a:ext uri="{FF2B5EF4-FFF2-40B4-BE49-F238E27FC236}">
                <a16:creationId xmlns:a16="http://schemas.microsoft.com/office/drawing/2014/main" id="{F6C1952F-D1C1-4E10-85FB-0D9C6A2A45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38091" y="1405124"/>
            <a:ext cx="9869444" cy="4047752"/>
          </a:xfrm>
          <a:prstGeom prst="rect">
            <a:avLst/>
          </a:prstGeom>
        </p:spPr>
      </p:pic>
      <p:sp>
        <p:nvSpPr>
          <p:cNvPr id="5" name="TextBox 4">
            <a:hlinkClick r:id="rId3" action="ppaction://hlinksldjump"/>
            <a:extLst>
              <a:ext uri="{FF2B5EF4-FFF2-40B4-BE49-F238E27FC236}">
                <a16:creationId xmlns:a16="http://schemas.microsoft.com/office/drawing/2014/main" id="{45A6E5C5-49B3-4777-8625-1AFA6F1F2520}"/>
              </a:ext>
            </a:extLst>
          </p:cNvPr>
          <p:cNvSpPr txBox="1"/>
          <p:nvPr/>
        </p:nvSpPr>
        <p:spPr>
          <a:xfrm>
            <a:off x="950132" y="6285684"/>
            <a:ext cx="1664838" cy="369332"/>
          </a:xfrm>
          <a:prstGeom prst="rect">
            <a:avLst/>
          </a:prstGeom>
          <a:solidFill>
            <a:schemeClr val="accent1">
              <a:lumMod val="60000"/>
              <a:lumOff val="40000"/>
            </a:schemeClr>
          </a:solidFill>
          <a:effectLst>
            <a:softEdge rad="0"/>
          </a:effectLst>
        </p:spPr>
        <p:txBody>
          <a:bodyPr wrap="square" rtlCol="0">
            <a:spAutoFit/>
          </a:bodyPr>
          <a:lstStyle/>
          <a:p>
            <a:pPr algn="ctr"/>
            <a:r>
              <a:rPr lang="en-US" dirty="0">
                <a:solidFill>
                  <a:schemeClr val="bg1"/>
                </a:solidFill>
              </a:rPr>
              <a:t>Why glaciers?</a:t>
            </a:r>
          </a:p>
        </p:txBody>
      </p:sp>
      <p:sp>
        <p:nvSpPr>
          <p:cNvPr id="6" name="TextBox 5">
            <a:hlinkClick r:id="rId4" action="ppaction://hlinksldjump"/>
            <a:extLst>
              <a:ext uri="{FF2B5EF4-FFF2-40B4-BE49-F238E27FC236}">
                <a16:creationId xmlns:a16="http://schemas.microsoft.com/office/drawing/2014/main" id="{73FE6F44-F3D9-4FC8-B859-105ECD0F3CB9}"/>
              </a:ext>
            </a:extLst>
          </p:cNvPr>
          <p:cNvSpPr txBox="1"/>
          <p:nvPr/>
        </p:nvSpPr>
        <p:spPr>
          <a:xfrm>
            <a:off x="2766321" y="6286763"/>
            <a:ext cx="1884505"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Coupling method</a:t>
            </a:r>
          </a:p>
        </p:txBody>
      </p:sp>
      <p:sp>
        <p:nvSpPr>
          <p:cNvPr id="7" name="TextBox 6">
            <a:hlinkClick r:id="rId5" action="ppaction://hlinksldjump"/>
            <a:extLst>
              <a:ext uri="{FF2B5EF4-FFF2-40B4-BE49-F238E27FC236}">
                <a16:creationId xmlns:a16="http://schemas.microsoft.com/office/drawing/2014/main" id="{40F3DF4B-FD63-4FD5-9475-5E5817700193}"/>
              </a:ext>
            </a:extLst>
          </p:cNvPr>
          <p:cNvSpPr txBox="1"/>
          <p:nvPr/>
        </p:nvSpPr>
        <p:spPr>
          <a:xfrm>
            <a:off x="6618366"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(Global)</a:t>
            </a:r>
          </a:p>
        </p:txBody>
      </p:sp>
      <p:sp>
        <p:nvSpPr>
          <p:cNvPr id="8" name="TextBox 7">
            <a:hlinkClick r:id="rId6" action="ppaction://hlinksldjump"/>
            <a:extLst>
              <a:ext uri="{FF2B5EF4-FFF2-40B4-BE49-F238E27FC236}">
                <a16:creationId xmlns:a16="http://schemas.microsoft.com/office/drawing/2014/main" id="{7CA09FAD-4CCE-49A2-98AE-8082AB8EF01C}"/>
              </a:ext>
            </a:extLst>
          </p:cNvPr>
          <p:cNvSpPr txBox="1"/>
          <p:nvPr/>
        </p:nvSpPr>
        <p:spPr>
          <a:xfrm>
            <a:off x="4802177" y="6277501"/>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(Basins)</a:t>
            </a:r>
          </a:p>
        </p:txBody>
      </p:sp>
      <p:sp>
        <p:nvSpPr>
          <p:cNvPr id="9" name="TextBox 8">
            <a:hlinkClick r:id="rId7" action="ppaction://hlinksldjump"/>
            <a:extLst>
              <a:ext uri="{FF2B5EF4-FFF2-40B4-BE49-F238E27FC236}">
                <a16:creationId xmlns:a16="http://schemas.microsoft.com/office/drawing/2014/main" id="{341754FF-2741-4287-BE17-95FE6973B05F}"/>
              </a:ext>
            </a:extLst>
          </p:cNvPr>
          <p:cNvSpPr txBox="1"/>
          <p:nvPr/>
        </p:nvSpPr>
        <p:spPr>
          <a:xfrm>
            <a:off x="8434555"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Challenges</a:t>
            </a:r>
          </a:p>
        </p:txBody>
      </p:sp>
      <p:pic>
        <p:nvPicPr>
          <p:cNvPr id="10" name="Graphic 9" descr="Home">
            <a:hlinkClick r:id="rId8" action="ppaction://hlinksldjump"/>
            <a:extLst>
              <a:ext uri="{FF2B5EF4-FFF2-40B4-BE49-F238E27FC236}">
                <a16:creationId xmlns:a16="http://schemas.microsoft.com/office/drawing/2014/main" id="{1B156F5F-CEB7-4FF2-926D-808C549B48F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2100" y="6196260"/>
            <a:ext cx="458756" cy="458756"/>
          </a:xfrm>
          <a:prstGeom prst="rect">
            <a:avLst/>
          </a:prstGeom>
        </p:spPr>
      </p:pic>
      <p:pic>
        <p:nvPicPr>
          <p:cNvPr id="11" name="Graphic 10" descr="Back">
            <a:hlinkClick r:id="rId6" action="ppaction://hlinksldjump"/>
            <a:extLst>
              <a:ext uri="{FF2B5EF4-FFF2-40B4-BE49-F238E27FC236}">
                <a16:creationId xmlns:a16="http://schemas.microsoft.com/office/drawing/2014/main" id="{88651728-5694-4036-9558-FF8F96B8775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27113" y="4820712"/>
            <a:ext cx="914400" cy="914400"/>
          </a:xfrm>
          <a:prstGeom prst="rect">
            <a:avLst/>
          </a:prstGeom>
        </p:spPr>
      </p:pic>
    </p:spTree>
    <p:extLst>
      <p:ext uri="{BB962C8B-B14F-4D97-AF65-F5344CB8AC3E}">
        <p14:creationId xmlns:p14="http://schemas.microsoft.com/office/powerpoint/2010/main" val="20988556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29281-E18A-41CC-9897-FADC4398B084}"/>
              </a:ext>
            </a:extLst>
          </p:cNvPr>
          <p:cNvSpPr>
            <a:spLocks noGrp="1"/>
          </p:cNvSpPr>
          <p:nvPr>
            <p:ph type="title"/>
          </p:nvPr>
        </p:nvSpPr>
        <p:spPr/>
        <p:txBody>
          <a:bodyPr>
            <a:normAutofit fontScale="90000"/>
          </a:bodyPr>
          <a:lstStyle/>
          <a:p>
            <a:r>
              <a:rPr lang="en-US" dirty="0"/>
              <a:t>Performance: Calibrated basins</a:t>
            </a:r>
          </a:p>
        </p:txBody>
      </p:sp>
      <p:pic>
        <p:nvPicPr>
          <p:cNvPr id="4" name="Content Placeholder 3">
            <a:extLst>
              <a:ext uri="{FF2B5EF4-FFF2-40B4-BE49-F238E27FC236}">
                <a16:creationId xmlns:a16="http://schemas.microsoft.com/office/drawing/2014/main" id="{82134D86-EE70-4F36-B264-45A646E6F7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5393" y="1721650"/>
            <a:ext cx="9303435" cy="4134860"/>
          </a:xfrm>
          <a:prstGeom prst="rect">
            <a:avLst/>
          </a:prstGeom>
        </p:spPr>
      </p:pic>
      <p:sp>
        <p:nvSpPr>
          <p:cNvPr id="8" name="TextBox 7">
            <a:extLst>
              <a:ext uri="{FF2B5EF4-FFF2-40B4-BE49-F238E27FC236}">
                <a16:creationId xmlns:a16="http://schemas.microsoft.com/office/drawing/2014/main" id="{8BE2CCC2-0D97-4E7B-BF5E-C22F3F575E09}"/>
              </a:ext>
            </a:extLst>
          </p:cNvPr>
          <p:cNvSpPr txBox="1"/>
          <p:nvPr/>
        </p:nvSpPr>
        <p:spPr>
          <a:xfrm>
            <a:off x="601582" y="1224784"/>
            <a:ext cx="3516016" cy="369332"/>
          </a:xfrm>
          <a:prstGeom prst="rect">
            <a:avLst/>
          </a:prstGeom>
          <a:noFill/>
        </p:spPr>
        <p:txBody>
          <a:bodyPr wrap="square" rtlCol="0">
            <a:spAutoFit/>
          </a:bodyPr>
          <a:lstStyle/>
          <a:p>
            <a:r>
              <a:rPr lang="en-US" dirty="0"/>
              <a:t>Downstream discharge stations</a:t>
            </a:r>
          </a:p>
        </p:txBody>
      </p:sp>
      <p:sp>
        <p:nvSpPr>
          <p:cNvPr id="9" name="Arrow: Right 8">
            <a:extLst>
              <a:ext uri="{FF2B5EF4-FFF2-40B4-BE49-F238E27FC236}">
                <a16:creationId xmlns:a16="http://schemas.microsoft.com/office/drawing/2014/main" id="{912F0F73-EFF1-4066-94B8-B97733B94DAE}"/>
              </a:ext>
            </a:extLst>
          </p:cNvPr>
          <p:cNvSpPr/>
          <p:nvPr/>
        </p:nvSpPr>
        <p:spPr>
          <a:xfrm>
            <a:off x="10277874" y="3044067"/>
            <a:ext cx="1418733" cy="1097280"/>
          </a:xfrm>
          <a:prstGeom prst="rightArrow">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hlinkClick r:id="rId3" action="ppaction://hlinksldjump"/>
            <a:extLst>
              <a:ext uri="{FF2B5EF4-FFF2-40B4-BE49-F238E27FC236}">
                <a16:creationId xmlns:a16="http://schemas.microsoft.com/office/drawing/2014/main" id="{96D43D39-42C4-492A-B1E6-FE8C7A552B62}"/>
              </a:ext>
            </a:extLst>
          </p:cNvPr>
          <p:cNvSpPr txBox="1"/>
          <p:nvPr/>
        </p:nvSpPr>
        <p:spPr>
          <a:xfrm>
            <a:off x="10277874" y="3285741"/>
            <a:ext cx="1191669" cy="584775"/>
          </a:xfrm>
          <a:prstGeom prst="rect">
            <a:avLst/>
          </a:prstGeom>
          <a:noFill/>
        </p:spPr>
        <p:txBody>
          <a:bodyPr wrap="square" rtlCol="0">
            <a:spAutoFit/>
          </a:bodyPr>
          <a:lstStyle/>
          <a:p>
            <a:r>
              <a:rPr lang="en-US" sz="1600" dirty="0">
                <a:solidFill>
                  <a:schemeClr val="bg1"/>
                </a:solidFill>
              </a:rPr>
              <a:t>Upstream stations</a:t>
            </a:r>
          </a:p>
        </p:txBody>
      </p:sp>
      <p:sp>
        <p:nvSpPr>
          <p:cNvPr id="11" name="TextBox 10">
            <a:hlinkClick r:id="rId4" action="ppaction://hlinksldjump"/>
            <a:extLst>
              <a:ext uri="{FF2B5EF4-FFF2-40B4-BE49-F238E27FC236}">
                <a16:creationId xmlns:a16="http://schemas.microsoft.com/office/drawing/2014/main" id="{4223A689-D426-4687-9CD8-CD41FFD1A29B}"/>
              </a:ext>
            </a:extLst>
          </p:cNvPr>
          <p:cNvSpPr txBox="1"/>
          <p:nvPr/>
        </p:nvSpPr>
        <p:spPr>
          <a:xfrm>
            <a:off x="950132" y="6285684"/>
            <a:ext cx="1664838" cy="369332"/>
          </a:xfrm>
          <a:prstGeom prst="rect">
            <a:avLst/>
          </a:prstGeom>
          <a:solidFill>
            <a:schemeClr val="accent1">
              <a:lumMod val="60000"/>
              <a:lumOff val="40000"/>
            </a:schemeClr>
          </a:solidFill>
          <a:effectLst>
            <a:softEdge rad="0"/>
          </a:effectLst>
        </p:spPr>
        <p:txBody>
          <a:bodyPr wrap="square" rtlCol="0">
            <a:spAutoFit/>
          </a:bodyPr>
          <a:lstStyle/>
          <a:p>
            <a:pPr algn="ctr"/>
            <a:r>
              <a:rPr lang="en-US" dirty="0">
                <a:solidFill>
                  <a:schemeClr val="bg1"/>
                </a:solidFill>
              </a:rPr>
              <a:t>Why glaciers?</a:t>
            </a:r>
          </a:p>
        </p:txBody>
      </p:sp>
      <p:sp>
        <p:nvSpPr>
          <p:cNvPr id="12" name="TextBox 11">
            <a:hlinkClick r:id="rId5" action="ppaction://hlinksldjump"/>
            <a:extLst>
              <a:ext uri="{FF2B5EF4-FFF2-40B4-BE49-F238E27FC236}">
                <a16:creationId xmlns:a16="http://schemas.microsoft.com/office/drawing/2014/main" id="{8D509240-6F7E-474D-87A5-ED1A2AC6E988}"/>
              </a:ext>
            </a:extLst>
          </p:cNvPr>
          <p:cNvSpPr txBox="1"/>
          <p:nvPr/>
        </p:nvSpPr>
        <p:spPr>
          <a:xfrm>
            <a:off x="2766321" y="6286763"/>
            <a:ext cx="1884505"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Coupling method</a:t>
            </a:r>
          </a:p>
        </p:txBody>
      </p:sp>
      <p:sp>
        <p:nvSpPr>
          <p:cNvPr id="13" name="TextBox 12">
            <a:hlinkClick r:id="rId6" action="ppaction://hlinksldjump"/>
            <a:extLst>
              <a:ext uri="{FF2B5EF4-FFF2-40B4-BE49-F238E27FC236}">
                <a16:creationId xmlns:a16="http://schemas.microsoft.com/office/drawing/2014/main" id="{02E1328A-E052-48F9-AC5E-8133DA45BF45}"/>
              </a:ext>
            </a:extLst>
          </p:cNvPr>
          <p:cNvSpPr txBox="1"/>
          <p:nvPr/>
        </p:nvSpPr>
        <p:spPr>
          <a:xfrm>
            <a:off x="6618366"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(Global)</a:t>
            </a:r>
          </a:p>
        </p:txBody>
      </p:sp>
      <p:sp>
        <p:nvSpPr>
          <p:cNvPr id="14" name="TextBox 13">
            <a:hlinkClick r:id="rId7" action="ppaction://hlinksldjump"/>
            <a:extLst>
              <a:ext uri="{FF2B5EF4-FFF2-40B4-BE49-F238E27FC236}">
                <a16:creationId xmlns:a16="http://schemas.microsoft.com/office/drawing/2014/main" id="{316167F6-423E-420E-B296-7BDE97E6DAD3}"/>
              </a:ext>
            </a:extLst>
          </p:cNvPr>
          <p:cNvSpPr txBox="1"/>
          <p:nvPr/>
        </p:nvSpPr>
        <p:spPr>
          <a:xfrm>
            <a:off x="4802177" y="6277501"/>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(Basins)</a:t>
            </a:r>
          </a:p>
        </p:txBody>
      </p:sp>
      <p:sp>
        <p:nvSpPr>
          <p:cNvPr id="15" name="TextBox 14">
            <a:hlinkClick r:id="rId8" action="ppaction://hlinksldjump"/>
            <a:extLst>
              <a:ext uri="{FF2B5EF4-FFF2-40B4-BE49-F238E27FC236}">
                <a16:creationId xmlns:a16="http://schemas.microsoft.com/office/drawing/2014/main" id="{5A7047F0-53D6-4E7B-B59D-0913676A34FC}"/>
              </a:ext>
            </a:extLst>
          </p:cNvPr>
          <p:cNvSpPr txBox="1"/>
          <p:nvPr/>
        </p:nvSpPr>
        <p:spPr>
          <a:xfrm>
            <a:off x="8434555"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Challenges</a:t>
            </a:r>
          </a:p>
        </p:txBody>
      </p:sp>
      <p:pic>
        <p:nvPicPr>
          <p:cNvPr id="16" name="Graphic 15" descr="Home">
            <a:hlinkClick r:id="rId9" action="ppaction://hlinksldjump"/>
            <a:extLst>
              <a:ext uri="{FF2B5EF4-FFF2-40B4-BE49-F238E27FC236}">
                <a16:creationId xmlns:a16="http://schemas.microsoft.com/office/drawing/2014/main" id="{B1416489-7B15-4D37-A0D2-D8249468238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2100" y="6196260"/>
            <a:ext cx="458756" cy="458756"/>
          </a:xfrm>
          <a:prstGeom prst="rect">
            <a:avLst/>
          </a:prstGeom>
        </p:spPr>
      </p:pic>
      <p:pic>
        <p:nvPicPr>
          <p:cNvPr id="17" name="Graphic 16" descr="Back">
            <a:hlinkClick r:id="rId7" action="ppaction://hlinksldjump"/>
            <a:extLst>
              <a:ext uri="{FF2B5EF4-FFF2-40B4-BE49-F238E27FC236}">
                <a16:creationId xmlns:a16="http://schemas.microsoft.com/office/drawing/2014/main" id="{55540304-DC40-4683-8BCB-6CE73D6A9EA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27113" y="4820712"/>
            <a:ext cx="914400" cy="914400"/>
          </a:xfrm>
          <a:prstGeom prst="rect">
            <a:avLst/>
          </a:prstGeom>
        </p:spPr>
      </p:pic>
    </p:spTree>
    <p:extLst>
      <p:ext uri="{BB962C8B-B14F-4D97-AF65-F5344CB8AC3E}">
        <p14:creationId xmlns:p14="http://schemas.microsoft.com/office/powerpoint/2010/main" val="19612880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29281-E18A-41CC-9897-FADC4398B084}"/>
              </a:ext>
            </a:extLst>
          </p:cNvPr>
          <p:cNvSpPr>
            <a:spLocks noGrp="1"/>
          </p:cNvSpPr>
          <p:nvPr>
            <p:ph type="title"/>
          </p:nvPr>
        </p:nvSpPr>
        <p:spPr/>
        <p:txBody>
          <a:bodyPr>
            <a:normAutofit fontScale="90000"/>
          </a:bodyPr>
          <a:lstStyle/>
          <a:p>
            <a:r>
              <a:rPr lang="en-US" dirty="0"/>
              <a:t>Performance: Calibrated basins</a:t>
            </a:r>
          </a:p>
        </p:txBody>
      </p:sp>
      <p:sp>
        <p:nvSpPr>
          <p:cNvPr id="3" name="TextBox 2">
            <a:extLst>
              <a:ext uri="{FF2B5EF4-FFF2-40B4-BE49-F238E27FC236}">
                <a16:creationId xmlns:a16="http://schemas.microsoft.com/office/drawing/2014/main" id="{E4DB99B8-2D7D-4463-A639-19BB902621D7}"/>
              </a:ext>
            </a:extLst>
          </p:cNvPr>
          <p:cNvSpPr txBox="1"/>
          <p:nvPr/>
        </p:nvSpPr>
        <p:spPr>
          <a:xfrm>
            <a:off x="601582" y="1224784"/>
            <a:ext cx="3516016" cy="369332"/>
          </a:xfrm>
          <a:prstGeom prst="rect">
            <a:avLst/>
          </a:prstGeom>
          <a:noFill/>
        </p:spPr>
        <p:txBody>
          <a:bodyPr wrap="square" rtlCol="0">
            <a:spAutoFit/>
          </a:bodyPr>
          <a:lstStyle/>
          <a:p>
            <a:r>
              <a:rPr lang="en-US" dirty="0"/>
              <a:t>Upstream discharge stations</a:t>
            </a:r>
          </a:p>
        </p:txBody>
      </p:sp>
      <p:pic>
        <p:nvPicPr>
          <p:cNvPr id="7" name="Picture 6">
            <a:extLst>
              <a:ext uri="{FF2B5EF4-FFF2-40B4-BE49-F238E27FC236}">
                <a16:creationId xmlns:a16="http://schemas.microsoft.com/office/drawing/2014/main" id="{A5E88E5C-C8C5-4338-948F-575904AE21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193" y="1812392"/>
            <a:ext cx="9171529" cy="4076236"/>
          </a:xfrm>
          <a:prstGeom prst="rect">
            <a:avLst/>
          </a:prstGeom>
        </p:spPr>
      </p:pic>
      <p:pic>
        <p:nvPicPr>
          <p:cNvPr id="8" name="Graphic 7" descr="Back">
            <a:hlinkClick r:id="rId3" action="ppaction://hlinksldjump"/>
            <a:extLst>
              <a:ext uri="{FF2B5EF4-FFF2-40B4-BE49-F238E27FC236}">
                <a16:creationId xmlns:a16="http://schemas.microsoft.com/office/drawing/2014/main" id="{1BCF20C3-1918-4E08-A2AC-35E29836FA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27113" y="4820712"/>
            <a:ext cx="914400" cy="914400"/>
          </a:xfrm>
          <a:prstGeom prst="rect">
            <a:avLst/>
          </a:prstGeom>
        </p:spPr>
      </p:pic>
      <p:sp>
        <p:nvSpPr>
          <p:cNvPr id="9" name="TextBox 8">
            <a:hlinkClick r:id="rId6" action="ppaction://hlinksldjump"/>
            <a:extLst>
              <a:ext uri="{FF2B5EF4-FFF2-40B4-BE49-F238E27FC236}">
                <a16:creationId xmlns:a16="http://schemas.microsoft.com/office/drawing/2014/main" id="{85E388ED-9837-435A-9FEB-91398EB503F5}"/>
              </a:ext>
            </a:extLst>
          </p:cNvPr>
          <p:cNvSpPr txBox="1"/>
          <p:nvPr/>
        </p:nvSpPr>
        <p:spPr>
          <a:xfrm>
            <a:off x="950132" y="6285684"/>
            <a:ext cx="1664838" cy="369332"/>
          </a:xfrm>
          <a:prstGeom prst="rect">
            <a:avLst/>
          </a:prstGeom>
          <a:solidFill>
            <a:schemeClr val="accent1">
              <a:lumMod val="60000"/>
              <a:lumOff val="40000"/>
            </a:schemeClr>
          </a:solidFill>
          <a:effectLst>
            <a:softEdge rad="0"/>
          </a:effectLst>
        </p:spPr>
        <p:txBody>
          <a:bodyPr wrap="square" rtlCol="0">
            <a:spAutoFit/>
          </a:bodyPr>
          <a:lstStyle/>
          <a:p>
            <a:pPr algn="ctr"/>
            <a:r>
              <a:rPr lang="en-US" dirty="0">
                <a:solidFill>
                  <a:schemeClr val="bg1"/>
                </a:solidFill>
              </a:rPr>
              <a:t>Why glaciers?</a:t>
            </a:r>
          </a:p>
        </p:txBody>
      </p:sp>
      <p:sp>
        <p:nvSpPr>
          <p:cNvPr id="10" name="TextBox 9">
            <a:hlinkClick r:id="rId7" action="ppaction://hlinksldjump"/>
            <a:extLst>
              <a:ext uri="{FF2B5EF4-FFF2-40B4-BE49-F238E27FC236}">
                <a16:creationId xmlns:a16="http://schemas.microsoft.com/office/drawing/2014/main" id="{37B3A06B-EB1C-4F7D-BC6B-BA30CD0F9702}"/>
              </a:ext>
            </a:extLst>
          </p:cNvPr>
          <p:cNvSpPr txBox="1"/>
          <p:nvPr/>
        </p:nvSpPr>
        <p:spPr>
          <a:xfrm>
            <a:off x="2766321" y="6286763"/>
            <a:ext cx="1884505"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Coupling method</a:t>
            </a:r>
          </a:p>
        </p:txBody>
      </p:sp>
      <p:sp>
        <p:nvSpPr>
          <p:cNvPr id="11" name="TextBox 10">
            <a:hlinkClick r:id="rId8" action="ppaction://hlinksldjump"/>
            <a:extLst>
              <a:ext uri="{FF2B5EF4-FFF2-40B4-BE49-F238E27FC236}">
                <a16:creationId xmlns:a16="http://schemas.microsoft.com/office/drawing/2014/main" id="{F8EB49C1-F079-4331-92E2-7FB4F0E5101A}"/>
              </a:ext>
            </a:extLst>
          </p:cNvPr>
          <p:cNvSpPr txBox="1"/>
          <p:nvPr/>
        </p:nvSpPr>
        <p:spPr>
          <a:xfrm>
            <a:off x="6618366"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(Global)</a:t>
            </a:r>
          </a:p>
        </p:txBody>
      </p:sp>
      <p:sp>
        <p:nvSpPr>
          <p:cNvPr id="12" name="TextBox 11">
            <a:hlinkClick r:id="rId9" action="ppaction://hlinksldjump"/>
            <a:extLst>
              <a:ext uri="{FF2B5EF4-FFF2-40B4-BE49-F238E27FC236}">
                <a16:creationId xmlns:a16="http://schemas.microsoft.com/office/drawing/2014/main" id="{C01CE6C3-D4B1-4DDC-8C51-ACB475DAA8BD}"/>
              </a:ext>
            </a:extLst>
          </p:cNvPr>
          <p:cNvSpPr txBox="1"/>
          <p:nvPr/>
        </p:nvSpPr>
        <p:spPr>
          <a:xfrm>
            <a:off x="4802177" y="6277501"/>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(Basins)</a:t>
            </a:r>
          </a:p>
        </p:txBody>
      </p:sp>
      <p:sp>
        <p:nvSpPr>
          <p:cNvPr id="13" name="TextBox 12">
            <a:hlinkClick r:id="rId10" action="ppaction://hlinksldjump"/>
            <a:extLst>
              <a:ext uri="{FF2B5EF4-FFF2-40B4-BE49-F238E27FC236}">
                <a16:creationId xmlns:a16="http://schemas.microsoft.com/office/drawing/2014/main" id="{1F18807F-0885-4575-8808-2E3983934E78}"/>
              </a:ext>
            </a:extLst>
          </p:cNvPr>
          <p:cNvSpPr txBox="1"/>
          <p:nvPr/>
        </p:nvSpPr>
        <p:spPr>
          <a:xfrm>
            <a:off x="8434555"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Challenges</a:t>
            </a:r>
          </a:p>
        </p:txBody>
      </p:sp>
      <p:pic>
        <p:nvPicPr>
          <p:cNvPr id="14" name="Graphic 13" descr="Home">
            <a:hlinkClick r:id="rId11" action="ppaction://hlinksldjump"/>
            <a:extLst>
              <a:ext uri="{FF2B5EF4-FFF2-40B4-BE49-F238E27FC236}">
                <a16:creationId xmlns:a16="http://schemas.microsoft.com/office/drawing/2014/main" id="{B30E90C3-3E73-48EE-A4C0-C28A05488FB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2100" y="6196260"/>
            <a:ext cx="458756" cy="458756"/>
          </a:xfrm>
          <a:prstGeom prst="rect">
            <a:avLst/>
          </a:prstGeom>
        </p:spPr>
      </p:pic>
    </p:spTree>
    <p:extLst>
      <p:ext uri="{BB962C8B-B14F-4D97-AF65-F5344CB8AC3E}">
        <p14:creationId xmlns:p14="http://schemas.microsoft.com/office/powerpoint/2010/main" val="3667436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F2A7E-CFA7-46C3-AF88-AA174BF82100}"/>
              </a:ext>
            </a:extLst>
          </p:cNvPr>
          <p:cNvSpPr>
            <a:spLocks noGrp="1"/>
          </p:cNvSpPr>
          <p:nvPr>
            <p:ph type="title"/>
          </p:nvPr>
        </p:nvSpPr>
        <p:spPr/>
        <p:txBody>
          <a:bodyPr>
            <a:normAutofit fontScale="90000"/>
          </a:bodyPr>
          <a:lstStyle/>
          <a:p>
            <a:r>
              <a:rPr lang="en-US" dirty="0"/>
              <a:t>Future discharge</a:t>
            </a:r>
          </a:p>
        </p:txBody>
      </p:sp>
      <p:pic>
        <p:nvPicPr>
          <p:cNvPr id="4" name="Content Placeholder 3">
            <a:extLst>
              <a:ext uri="{FF2B5EF4-FFF2-40B4-BE49-F238E27FC236}">
                <a16:creationId xmlns:a16="http://schemas.microsoft.com/office/drawing/2014/main" id="{D23162BC-F108-4415-AA9F-DD1343B4F00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4119" y="1272663"/>
            <a:ext cx="7741708" cy="4645025"/>
          </a:xfrm>
          <a:prstGeom prst="rect">
            <a:avLst/>
          </a:prstGeom>
        </p:spPr>
      </p:pic>
      <p:sp>
        <p:nvSpPr>
          <p:cNvPr id="5" name="Arrow: Right 4">
            <a:extLst>
              <a:ext uri="{FF2B5EF4-FFF2-40B4-BE49-F238E27FC236}">
                <a16:creationId xmlns:a16="http://schemas.microsoft.com/office/drawing/2014/main" id="{D98446F8-60B8-4EC6-9609-7C37FD2ABD25}"/>
              </a:ext>
            </a:extLst>
          </p:cNvPr>
          <p:cNvSpPr/>
          <p:nvPr/>
        </p:nvSpPr>
        <p:spPr>
          <a:xfrm>
            <a:off x="10277874" y="3044067"/>
            <a:ext cx="1418733" cy="1097280"/>
          </a:xfrm>
          <a:prstGeom prst="rightArrow">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hlinkClick r:id="rId3" action="ppaction://hlinksldjump"/>
            <a:extLst>
              <a:ext uri="{FF2B5EF4-FFF2-40B4-BE49-F238E27FC236}">
                <a16:creationId xmlns:a16="http://schemas.microsoft.com/office/drawing/2014/main" id="{CBF7A273-642C-4C4D-B709-0C58AFB3A38D}"/>
              </a:ext>
            </a:extLst>
          </p:cNvPr>
          <p:cNvSpPr txBox="1"/>
          <p:nvPr/>
        </p:nvSpPr>
        <p:spPr>
          <a:xfrm>
            <a:off x="10277874" y="3285741"/>
            <a:ext cx="1191669" cy="584775"/>
          </a:xfrm>
          <a:prstGeom prst="rect">
            <a:avLst/>
          </a:prstGeom>
          <a:noFill/>
        </p:spPr>
        <p:txBody>
          <a:bodyPr wrap="square" rtlCol="0">
            <a:spAutoFit/>
          </a:bodyPr>
          <a:lstStyle/>
          <a:p>
            <a:r>
              <a:rPr lang="en-US" sz="1600" dirty="0">
                <a:solidFill>
                  <a:schemeClr val="bg1"/>
                </a:solidFill>
              </a:rPr>
              <a:t>Change in discharge</a:t>
            </a:r>
          </a:p>
        </p:txBody>
      </p:sp>
      <p:sp>
        <p:nvSpPr>
          <p:cNvPr id="7" name="TextBox 6">
            <a:extLst>
              <a:ext uri="{FF2B5EF4-FFF2-40B4-BE49-F238E27FC236}">
                <a16:creationId xmlns:a16="http://schemas.microsoft.com/office/drawing/2014/main" id="{7479FDED-E32B-410E-B724-00810D338327}"/>
              </a:ext>
            </a:extLst>
          </p:cNvPr>
          <p:cNvSpPr txBox="1"/>
          <p:nvPr/>
        </p:nvSpPr>
        <p:spPr>
          <a:xfrm>
            <a:off x="8530467" y="1498167"/>
            <a:ext cx="2884785" cy="369332"/>
          </a:xfrm>
          <a:prstGeom prst="rect">
            <a:avLst/>
          </a:prstGeom>
          <a:noFill/>
        </p:spPr>
        <p:txBody>
          <a:bodyPr wrap="square" rtlCol="0">
            <a:spAutoFit/>
          </a:bodyPr>
          <a:lstStyle/>
          <a:p>
            <a:r>
              <a:rPr lang="en-US" dirty="0"/>
              <a:t>2070 – 2099</a:t>
            </a:r>
          </a:p>
        </p:txBody>
      </p:sp>
      <p:sp>
        <p:nvSpPr>
          <p:cNvPr id="8" name="TextBox 7">
            <a:hlinkClick r:id="rId4" action="ppaction://hlinksldjump"/>
            <a:extLst>
              <a:ext uri="{FF2B5EF4-FFF2-40B4-BE49-F238E27FC236}">
                <a16:creationId xmlns:a16="http://schemas.microsoft.com/office/drawing/2014/main" id="{1F95EC7A-0820-4862-9F32-32E0519AFE04}"/>
              </a:ext>
            </a:extLst>
          </p:cNvPr>
          <p:cNvSpPr txBox="1"/>
          <p:nvPr/>
        </p:nvSpPr>
        <p:spPr>
          <a:xfrm>
            <a:off x="950132" y="6285684"/>
            <a:ext cx="1664838" cy="369332"/>
          </a:xfrm>
          <a:prstGeom prst="rect">
            <a:avLst/>
          </a:prstGeom>
          <a:solidFill>
            <a:schemeClr val="accent1">
              <a:lumMod val="60000"/>
              <a:lumOff val="40000"/>
            </a:schemeClr>
          </a:solidFill>
          <a:effectLst>
            <a:softEdge rad="0"/>
          </a:effectLst>
        </p:spPr>
        <p:txBody>
          <a:bodyPr wrap="square" rtlCol="0">
            <a:spAutoFit/>
          </a:bodyPr>
          <a:lstStyle/>
          <a:p>
            <a:pPr algn="ctr"/>
            <a:r>
              <a:rPr lang="en-US" dirty="0">
                <a:solidFill>
                  <a:schemeClr val="bg1"/>
                </a:solidFill>
              </a:rPr>
              <a:t>Why glaciers?</a:t>
            </a:r>
          </a:p>
        </p:txBody>
      </p:sp>
      <p:sp>
        <p:nvSpPr>
          <p:cNvPr id="9" name="TextBox 8">
            <a:hlinkClick r:id="rId5" action="ppaction://hlinksldjump"/>
            <a:extLst>
              <a:ext uri="{FF2B5EF4-FFF2-40B4-BE49-F238E27FC236}">
                <a16:creationId xmlns:a16="http://schemas.microsoft.com/office/drawing/2014/main" id="{33E1C79B-4A41-4473-9A9A-515AA0CFBC43}"/>
              </a:ext>
            </a:extLst>
          </p:cNvPr>
          <p:cNvSpPr txBox="1"/>
          <p:nvPr/>
        </p:nvSpPr>
        <p:spPr>
          <a:xfrm>
            <a:off x="2766321" y="6286763"/>
            <a:ext cx="1884505"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Coupling method</a:t>
            </a:r>
          </a:p>
        </p:txBody>
      </p:sp>
      <p:sp>
        <p:nvSpPr>
          <p:cNvPr id="10" name="TextBox 9">
            <a:hlinkClick r:id="rId6" action="ppaction://hlinksldjump"/>
            <a:extLst>
              <a:ext uri="{FF2B5EF4-FFF2-40B4-BE49-F238E27FC236}">
                <a16:creationId xmlns:a16="http://schemas.microsoft.com/office/drawing/2014/main" id="{851F1D6B-8C22-40FC-B474-37E82C402268}"/>
              </a:ext>
            </a:extLst>
          </p:cNvPr>
          <p:cNvSpPr txBox="1"/>
          <p:nvPr/>
        </p:nvSpPr>
        <p:spPr>
          <a:xfrm>
            <a:off x="6618366"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(Global)</a:t>
            </a:r>
          </a:p>
        </p:txBody>
      </p:sp>
      <p:sp>
        <p:nvSpPr>
          <p:cNvPr id="11" name="TextBox 10">
            <a:hlinkClick r:id="rId7" action="ppaction://hlinksldjump"/>
            <a:extLst>
              <a:ext uri="{FF2B5EF4-FFF2-40B4-BE49-F238E27FC236}">
                <a16:creationId xmlns:a16="http://schemas.microsoft.com/office/drawing/2014/main" id="{B0411924-B369-4E76-9251-B343FCEAC35F}"/>
              </a:ext>
            </a:extLst>
          </p:cNvPr>
          <p:cNvSpPr txBox="1"/>
          <p:nvPr/>
        </p:nvSpPr>
        <p:spPr>
          <a:xfrm>
            <a:off x="4802177" y="6277501"/>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(Basins)</a:t>
            </a:r>
          </a:p>
        </p:txBody>
      </p:sp>
      <p:sp>
        <p:nvSpPr>
          <p:cNvPr id="12" name="TextBox 11">
            <a:hlinkClick r:id="rId8" action="ppaction://hlinksldjump"/>
            <a:extLst>
              <a:ext uri="{FF2B5EF4-FFF2-40B4-BE49-F238E27FC236}">
                <a16:creationId xmlns:a16="http://schemas.microsoft.com/office/drawing/2014/main" id="{FA7CB33C-2FEA-4917-927B-A0BAFD78625F}"/>
              </a:ext>
            </a:extLst>
          </p:cNvPr>
          <p:cNvSpPr txBox="1"/>
          <p:nvPr/>
        </p:nvSpPr>
        <p:spPr>
          <a:xfrm>
            <a:off x="8434555"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Challenges</a:t>
            </a:r>
          </a:p>
        </p:txBody>
      </p:sp>
      <p:pic>
        <p:nvPicPr>
          <p:cNvPr id="13" name="Graphic 12" descr="Home">
            <a:hlinkClick r:id="rId9" action="ppaction://hlinksldjump"/>
            <a:extLst>
              <a:ext uri="{FF2B5EF4-FFF2-40B4-BE49-F238E27FC236}">
                <a16:creationId xmlns:a16="http://schemas.microsoft.com/office/drawing/2014/main" id="{CFB63E1F-EC1D-424F-B677-4B53B186AB3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2100" y="6196260"/>
            <a:ext cx="458756" cy="458756"/>
          </a:xfrm>
          <a:prstGeom prst="rect">
            <a:avLst/>
          </a:prstGeom>
        </p:spPr>
      </p:pic>
      <p:pic>
        <p:nvPicPr>
          <p:cNvPr id="14" name="Graphic 13" descr="Back">
            <a:hlinkClick r:id="rId7" action="ppaction://hlinksldjump"/>
            <a:extLst>
              <a:ext uri="{FF2B5EF4-FFF2-40B4-BE49-F238E27FC236}">
                <a16:creationId xmlns:a16="http://schemas.microsoft.com/office/drawing/2014/main" id="{4DE461C0-4295-48C9-81ED-4A3764590A6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27113" y="4820712"/>
            <a:ext cx="914400" cy="914400"/>
          </a:xfrm>
          <a:prstGeom prst="rect">
            <a:avLst/>
          </a:prstGeom>
        </p:spPr>
      </p:pic>
    </p:spTree>
    <p:extLst>
      <p:ext uri="{BB962C8B-B14F-4D97-AF65-F5344CB8AC3E}">
        <p14:creationId xmlns:p14="http://schemas.microsoft.com/office/powerpoint/2010/main" val="11637368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ADF2B-A6FC-45EC-A349-55A2A880673D}"/>
              </a:ext>
            </a:extLst>
          </p:cNvPr>
          <p:cNvSpPr>
            <a:spLocks noGrp="1"/>
          </p:cNvSpPr>
          <p:nvPr>
            <p:ph type="title"/>
          </p:nvPr>
        </p:nvSpPr>
        <p:spPr/>
        <p:txBody>
          <a:bodyPr>
            <a:normAutofit fontScale="90000"/>
          </a:bodyPr>
          <a:lstStyle/>
          <a:p>
            <a:r>
              <a:rPr lang="en-US" dirty="0"/>
              <a:t>Future change in discharge</a:t>
            </a:r>
          </a:p>
        </p:txBody>
      </p:sp>
      <p:pic>
        <p:nvPicPr>
          <p:cNvPr id="5" name="Graphic 4" descr="Back">
            <a:hlinkClick r:id="rId2" action="ppaction://hlinksldjump"/>
            <a:extLst>
              <a:ext uri="{FF2B5EF4-FFF2-40B4-BE49-F238E27FC236}">
                <a16:creationId xmlns:a16="http://schemas.microsoft.com/office/drawing/2014/main" id="{2FEE94A7-301C-4AE0-8C1D-F5B1EFF1B5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27113" y="4820712"/>
            <a:ext cx="914400" cy="914400"/>
          </a:xfrm>
          <a:prstGeom prst="rect">
            <a:avLst/>
          </a:prstGeom>
        </p:spPr>
      </p:pic>
      <p:sp>
        <p:nvSpPr>
          <p:cNvPr id="6" name="TextBox 5">
            <a:extLst>
              <a:ext uri="{FF2B5EF4-FFF2-40B4-BE49-F238E27FC236}">
                <a16:creationId xmlns:a16="http://schemas.microsoft.com/office/drawing/2014/main" id="{F4F4BA5B-6619-4DDF-B7B9-E4917A9CD689}"/>
              </a:ext>
            </a:extLst>
          </p:cNvPr>
          <p:cNvSpPr txBox="1"/>
          <p:nvPr/>
        </p:nvSpPr>
        <p:spPr>
          <a:xfrm>
            <a:off x="10202644" y="1651218"/>
            <a:ext cx="1689376" cy="646331"/>
          </a:xfrm>
          <a:prstGeom prst="rect">
            <a:avLst/>
          </a:prstGeom>
          <a:noFill/>
        </p:spPr>
        <p:txBody>
          <a:bodyPr wrap="square" rtlCol="0">
            <a:spAutoFit/>
          </a:bodyPr>
          <a:lstStyle/>
          <a:p>
            <a:r>
              <a:rPr lang="en-US" dirty="0"/>
              <a:t>2070 – 2099 vs 1990 – 2019 </a:t>
            </a:r>
          </a:p>
        </p:txBody>
      </p:sp>
      <p:sp>
        <p:nvSpPr>
          <p:cNvPr id="7" name="TextBox 6">
            <a:hlinkClick r:id="rId5" action="ppaction://hlinksldjump"/>
            <a:extLst>
              <a:ext uri="{FF2B5EF4-FFF2-40B4-BE49-F238E27FC236}">
                <a16:creationId xmlns:a16="http://schemas.microsoft.com/office/drawing/2014/main" id="{1A4B63B4-43FA-4505-B107-1280824E5B1B}"/>
              </a:ext>
            </a:extLst>
          </p:cNvPr>
          <p:cNvSpPr txBox="1"/>
          <p:nvPr/>
        </p:nvSpPr>
        <p:spPr>
          <a:xfrm>
            <a:off x="950132" y="6285684"/>
            <a:ext cx="1664838" cy="369332"/>
          </a:xfrm>
          <a:prstGeom prst="rect">
            <a:avLst/>
          </a:prstGeom>
          <a:solidFill>
            <a:schemeClr val="accent1">
              <a:lumMod val="60000"/>
              <a:lumOff val="40000"/>
            </a:schemeClr>
          </a:solidFill>
          <a:effectLst>
            <a:softEdge rad="0"/>
          </a:effectLst>
        </p:spPr>
        <p:txBody>
          <a:bodyPr wrap="square" rtlCol="0">
            <a:spAutoFit/>
          </a:bodyPr>
          <a:lstStyle/>
          <a:p>
            <a:pPr algn="ctr"/>
            <a:r>
              <a:rPr lang="en-US" dirty="0">
                <a:solidFill>
                  <a:schemeClr val="bg1"/>
                </a:solidFill>
              </a:rPr>
              <a:t>Why glaciers?</a:t>
            </a:r>
          </a:p>
        </p:txBody>
      </p:sp>
      <p:sp>
        <p:nvSpPr>
          <p:cNvPr id="8" name="TextBox 7">
            <a:hlinkClick r:id="rId6" action="ppaction://hlinksldjump"/>
            <a:extLst>
              <a:ext uri="{FF2B5EF4-FFF2-40B4-BE49-F238E27FC236}">
                <a16:creationId xmlns:a16="http://schemas.microsoft.com/office/drawing/2014/main" id="{D0D8B955-2A8C-4BC6-9D7C-9BB7443283F6}"/>
              </a:ext>
            </a:extLst>
          </p:cNvPr>
          <p:cNvSpPr txBox="1"/>
          <p:nvPr/>
        </p:nvSpPr>
        <p:spPr>
          <a:xfrm>
            <a:off x="2766321" y="6286763"/>
            <a:ext cx="1884505"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Coupling method</a:t>
            </a:r>
          </a:p>
        </p:txBody>
      </p:sp>
      <p:sp>
        <p:nvSpPr>
          <p:cNvPr id="9" name="TextBox 8">
            <a:hlinkClick r:id="rId7" action="ppaction://hlinksldjump"/>
            <a:extLst>
              <a:ext uri="{FF2B5EF4-FFF2-40B4-BE49-F238E27FC236}">
                <a16:creationId xmlns:a16="http://schemas.microsoft.com/office/drawing/2014/main" id="{7ECA72F2-F07E-4D4E-AC19-C8BF3EAF94BC}"/>
              </a:ext>
            </a:extLst>
          </p:cNvPr>
          <p:cNvSpPr txBox="1"/>
          <p:nvPr/>
        </p:nvSpPr>
        <p:spPr>
          <a:xfrm>
            <a:off x="6618366"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(Global)</a:t>
            </a:r>
          </a:p>
        </p:txBody>
      </p:sp>
      <p:sp>
        <p:nvSpPr>
          <p:cNvPr id="10" name="TextBox 9">
            <a:hlinkClick r:id="rId8" action="ppaction://hlinksldjump"/>
            <a:extLst>
              <a:ext uri="{FF2B5EF4-FFF2-40B4-BE49-F238E27FC236}">
                <a16:creationId xmlns:a16="http://schemas.microsoft.com/office/drawing/2014/main" id="{2C0BF637-2086-49D9-9B8B-8465781D90E6}"/>
              </a:ext>
            </a:extLst>
          </p:cNvPr>
          <p:cNvSpPr txBox="1"/>
          <p:nvPr/>
        </p:nvSpPr>
        <p:spPr>
          <a:xfrm>
            <a:off x="4802177" y="6277501"/>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(Basins)</a:t>
            </a:r>
          </a:p>
        </p:txBody>
      </p:sp>
      <p:sp>
        <p:nvSpPr>
          <p:cNvPr id="11" name="TextBox 10">
            <a:hlinkClick r:id="rId9" action="ppaction://hlinksldjump"/>
            <a:extLst>
              <a:ext uri="{FF2B5EF4-FFF2-40B4-BE49-F238E27FC236}">
                <a16:creationId xmlns:a16="http://schemas.microsoft.com/office/drawing/2014/main" id="{BF43465F-2A30-4D8F-8051-6235A7D21280}"/>
              </a:ext>
            </a:extLst>
          </p:cNvPr>
          <p:cNvSpPr txBox="1"/>
          <p:nvPr/>
        </p:nvSpPr>
        <p:spPr>
          <a:xfrm>
            <a:off x="8434555"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Challenges</a:t>
            </a:r>
          </a:p>
        </p:txBody>
      </p:sp>
      <p:pic>
        <p:nvPicPr>
          <p:cNvPr id="12" name="Graphic 11" descr="Home">
            <a:hlinkClick r:id="rId10" action="ppaction://hlinksldjump"/>
            <a:extLst>
              <a:ext uri="{FF2B5EF4-FFF2-40B4-BE49-F238E27FC236}">
                <a16:creationId xmlns:a16="http://schemas.microsoft.com/office/drawing/2014/main" id="{C542B297-C1BD-42EC-8C30-4740EAB7215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2100" y="6196260"/>
            <a:ext cx="458756" cy="458756"/>
          </a:xfrm>
          <a:prstGeom prst="rect">
            <a:avLst/>
          </a:prstGeom>
        </p:spPr>
      </p:pic>
      <p:pic>
        <p:nvPicPr>
          <p:cNvPr id="15" name="Content Placeholder 14">
            <a:extLst>
              <a:ext uri="{FF2B5EF4-FFF2-40B4-BE49-F238E27FC236}">
                <a16:creationId xmlns:a16="http://schemas.microsoft.com/office/drawing/2014/main" id="{7BFE164D-5B01-44FC-9041-EFC78B0DDB87}"/>
              </a:ext>
            </a:extLst>
          </p:cNvPr>
          <p:cNvPicPr>
            <a:picLocks noGrp="1" noChangeAspect="1"/>
          </p:cNvPicPr>
          <p:nvPr>
            <p:ph idx="1"/>
          </p:nvPr>
        </p:nvPicPr>
        <p:blipFill>
          <a:blip r:embed="rId13">
            <a:extLst>
              <a:ext uri="{28A0092B-C50C-407E-A947-70E740481C1C}">
                <a14:useLocalDpi xmlns:a14="http://schemas.microsoft.com/office/drawing/2010/main" val="0"/>
              </a:ext>
            </a:extLst>
          </a:blip>
          <a:stretch>
            <a:fillRect/>
          </a:stretch>
        </p:blipFill>
        <p:spPr>
          <a:xfrm>
            <a:off x="221116" y="1233827"/>
            <a:ext cx="9878277" cy="4390346"/>
          </a:xfrm>
        </p:spPr>
      </p:pic>
    </p:spTree>
    <p:extLst>
      <p:ext uri="{BB962C8B-B14F-4D97-AF65-F5344CB8AC3E}">
        <p14:creationId xmlns:p14="http://schemas.microsoft.com/office/powerpoint/2010/main" val="2491404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FD75F-D1D1-488F-B675-8A9C057A461A}"/>
              </a:ext>
            </a:extLst>
          </p:cNvPr>
          <p:cNvSpPr>
            <a:spLocks noGrp="1"/>
          </p:cNvSpPr>
          <p:nvPr>
            <p:ph type="title"/>
          </p:nvPr>
        </p:nvSpPr>
        <p:spPr/>
        <p:txBody>
          <a:bodyPr>
            <a:normAutofit fontScale="90000"/>
          </a:bodyPr>
          <a:lstStyle/>
          <a:p>
            <a:r>
              <a:rPr lang="en-US" dirty="0"/>
              <a:t>Glacier-sourced discharge contributions</a:t>
            </a:r>
          </a:p>
        </p:txBody>
      </p:sp>
      <p:pic>
        <p:nvPicPr>
          <p:cNvPr id="4" name="Content Placeholder 5">
            <a:extLst>
              <a:ext uri="{FF2B5EF4-FFF2-40B4-BE49-F238E27FC236}">
                <a16:creationId xmlns:a16="http://schemas.microsoft.com/office/drawing/2014/main" id="{8B58A085-B805-45C6-815C-637E9BCCFBC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5013" y="1532234"/>
            <a:ext cx="8352654" cy="3712291"/>
          </a:xfrm>
        </p:spPr>
      </p:pic>
      <p:sp>
        <p:nvSpPr>
          <p:cNvPr id="5" name="TextBox 4">
            <a:extLst>
              <a:ext uri="{FF2B5EF4-FFF2-40B4-BE49-F238E27FC236}">
                <a16:creationId xmlns:a16="http://schemas.microsoft.com/office/drawing/2014/main" id="{403A83BF-2DE2-4C16-9821-7FDCEB6DD13B}"/>
              </a:ext>
            </a:extLst>
          </p:cNvPr>
          <p:cNvSpPr txBox="1"/>
          <p:nvPr/>
        </p:nvSpPr>
        <p:spPr>
          <a:xfrm>
            <a:off x="9444867" y="1763638"/>
            <a:ext cx="2884785" cy="369332"/>
          </a:xfrm>
          <a:prstGeom prst="rect">
            <a:avLst/>
          </a:prstGeom>
          <a:noFill/>
        </p:spPr>
        <p:txBody>
          <a:bodyPr wrap="square" rtlCol="0">
            <a:spAutoFit/>
          </a:bodyPr>
          <a:lstStyle/>
          <a:p>
            <a:r>
              <a:rPr lang="en-US" dirty="0"/>
              <a:t>Future: 2070 – 2099</a:t>
            </a:r>
          </a:p>
        </p:txBody>
      </p:sp>
      <p:sp>
        <p:nvSpPr>
          <p:cNvPr id="6" name="TextBox 5">
            <a:hlinkClick r:id="rId3" action="ppaction://hlinksldjump"/>
            <a:extLst>
              <a:ext uri="{FF2B5EF4-FFF2-40B4-BE49-F238E27FC236}">
                <a16:creationId xmlns:a16="http://schemas.microsoft.com/office/drawing/2014/main" id="{7F473F44-D768-483D-B873-BCEF22A9CA56}"/>
              </a:ext>
            </a:extLst>
          </p:cNvPr>
          <p:cNvSpPr txBox="1"/>
          <p:nvPr/>
        </p:nvSpPr>
        <p:spPr>
          <a:xfrm>
            <a:off x="950132" y="6285684"/>
            <a:ext cx="1664838" cy="369332"/>
          </a:xfrm>
          <a:prstGeom prst="rect">
            <a:avLst/>
          </a:prstGeom>
          <a:solidFill>
            <a:schemeClr val="accent1">
              <a:lumMod val="60000"/>
              <a:lumOff val="40000"/>
            </a:schemeClr>
          </a:solidFill>
          <a:effectLst>
            <a:softEdge rad="0"/>
          </a:effectLst>
        </p:spPr>
        <p:txBody>
          <a:bodyPr wrap="square" rtlCol="0">
            <a:spAutoFit/>
          </a:bodyPr>
          <a:lstStyle/>
          <a:p>
            <a:pPr algn="ctr"/>
            <a:r>
              <a:rPr lang="en-US" dirty="0">
                <a:solidFill>
                  <a:schemeClr val="bg1"/>
                </a:solidFill>
              </a:rPr>
              <a:t>Why glaciers?</a:t>
            </a:r>
          </a:p>
        </p:txBody>
      </p:sp>
      <p:sp>
        <p:nvSpPr>
          <p:cNvPr id="7" name="TextBox 6">
            <a:hlinkClick r:id="rId4" action="ppaction://hlinksldjump"/>
            <a:extLst>
              <a:ext uri="{FF2B5EF4-FFF2-40B4-BE49-F238E27FC236}">
                <a16:creationId xmlns:a16="http://schemas.microsoft.com/office/drawing/2014/main" id="{9424126D-08CA-485F-88F6-4C58AC770F20}"/>
              </a:ext>
            </a:extLst>
          </p:cNvPr>
          <p:cNvSpPr txBox="1"/>
          <p:nvPr/>
        </p:nvSpPr>
        <p:spPr>
          <a:xfrm>
            <a:off x="2766321" y="6286763"/>
            <a:ext cx="1884505"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Coupling method</a:t>
            </a:r>
          </a:p>
        </p:txBody>
      </p:sp>
      <p:sp>
        <p:nvSpPr>
          <p:cNvPr id="8" name="TextBox 7">
            <a:hlinkClick r:id="rId5" action="ppaction://hlinksldjump"/>
            <a:extLst>
              <a:ext uri="{FF2B5EF4-FFF2-40B4-BE49-F238E27FC236}">
                <a16:creationId xmlns:a16="http://schemas.microsoft.com/office/drawing/2014/main" id="{07AA4539-1848-41B2-8A20-53929286F695}"/>
              </a:ext>
            </a:extLst>
          </p:cNvPr>
          <p:cNvSpPr txBox="1"/>
          <p:nvPr/>
        </p:nvSpPr>
        <p:spPr>
          <a:xfrm>
            <a:off x="6618366"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(Global)</a:t>
            </a:r>
          </a:p>
        </p:txBody>
      </p:sp>
      <p:sp>
        <p:nvSpPr>
          <p:cNvPr id="9" name="TextBox 8">
            <a:hlinkClick r:id="rId6" action="ppaction://hlinksldjump"/>
            <a:extLst>
              <a:ext uri="{FF2B5EF4-FFF2-40B4-BE49-F238E27FC236}">
                <a16:creationId xmlns:a16="http://schemas.microsoft.com/office/drawing/2014/main" id="{9F8EE720-D54D-4937-8F19-FF0DC1369F7A}"/>
              </a:ext>
            </a:extLst>
          </p:cNvPr>
          <p:cNvSpPr txBox="1"/>
          <p:nvPr/>
        </p:nvSpPr>
        <p:spPr>
          <a:xfrm>
            <a:off x="4802177" y="6277501"/>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(Basins)</a:t>
            </a:r>
          </a:p>
        </p:txBody>
      </p:sp>
      <p:sp>
        <p:nvSpPr>
          <p:cNvPr id="10" name="TextBox 9">
            <a:hlinkClick r:id="rId7" action="ppaction://hlinksldjump"/>
            <a:extLst>
              <a:ext uri="{FF2B5EF4-FFF2-40B4-BE49-F238E27FC236}">
                <a16:creationId xmlns:a16="http://schemas.microsoft.com/office/drawing/2014/main" id="{C0D271B8-603D-4A11-8335-E451A8DF93C4}"/>
              </a:ext>
            </a:extLst>
          </p:cNvPr>
          <p:cNvSpPr txBox="1"/>
          <p:nvPr/>
        </p:nvSpPr>
        <p:spPr>
          <a:xfrm>
            <a:off x="8434555"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Challenges</a:t>
            </a:r>
          </a:p>
        </p:txBody>
      </p:sp>
      <p:pic>
        <p:nvPicPr>
          <p:cNvPr id="11" name="Graphic 10" descr="Home">
            <a:hlinkClick r:id="rId8" action="ppaction://hlinksldjump"/>
            <a:extLst>
              <a:ext uri="{FF2B5EF4-FFF2-40B4-BE49-F238E27FC236}">
                <a16:creationId xmlns:a16="http://schemas.microsoft.com/office/drawing/2014/main" id="{D8CD6FEA-DC2B-4A34-B795-2F98A7B8910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2100" y="6196260"/>
            <a:ext cx="458756" cy="458756"/>
          </a:xfrm>
          <a:prstGeom prst="rect">
            <a:avLst/>
          </a:prstGeom>
        </p:spPr>
      </p:pic>
      <p:pic>
        <p:nvPicPr>
          <p:cNvPr id="12" name="Graphic 11" descr="Back">
            <a:hlinkClick r:id="rId6" action="ppaction://hlinksldjump"/>
            <a:extLst>
              <a:ext uri="{FF2B5EF4-FFF2-40B4-BE49-F238E27FC236}">
                <a16:creationId xmlns:a16="http://schemas.microsoft.com/office/drawing/2014/main" id="{E935D480-08C9-43E2-BACC-D5EEAF32DAD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827113" y="4820712"/>
            <a:ext cx="914400" cy="914400"/>
          </a:xfrm>
          <a:prstGeom prst="rect">
            <a:avLst/>
          </a:prstGeom>
        </p:spPr>
      </p:pic>
    </p:spTree>
    <p:extLst>
      <p:ext uri="{BB962C8B-B14F-4D97-AF65-F5344CB8AC3E}">
        <p14:creationId xmlns:p14="http://schemas.microsoft.com/office/powerpoint/2010/main" val="3474547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4D259-DCF3-4D30-B002-1175225A224F}"/>
              </a:ext>
            </a:extLst>
          </p:cNvPr>
          <p:cNvSpPr>
            <a:spLocks noGrp="1"/>
          </p:cNvSpPr>
          <p:nvPr>
            <p:ph type="title"/>
          </p:nvPr>
        </p:nvSpPr>
        <p:spPr/>
        <p:txBody>
          <a:bodyPr>
            <a:normAutofit fontScale="90000"/>
          </a:bodyPr>
          <a:lstStyle/>
          <a:p>
            <a:r>
              <a:rPr lang="en-US" dirty="0"/>
              <a:t>Performance: global simulations</a:t>
            </a:r>
          </a:p>
        </p:txBody>
      </p:sp>
      <p:pic>
        <p:nvPicPr>
          <p:cNvPr id="5" name="Content Placeholder 4">
            <a:extLst>
              <a:ext uri="{FF2B5EF4-FFF2-40B4-BE49-F238E27FC236}">
                <a16:creationId xmlns:a16="http://schemas.microsoft.com/office/drawing/2014/main" id="{2DF3BE55-9FF4-4F8F-ADA1-1DF6BD7FAC93}"/>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1363" b="10667"/>
          <a:stretch/>
        </p:blipFill>
        <p:spPr>
          <a:xfrm>
            <a:off x="450487" y="1738400"/>
            <a:ext cx="5346378" cy="4168588"/>
          </a:xfrm>
        </p:spPr>
      </p:pic>
      <p:grpSp>
        <p:nvGrpSpPr>
          <p:cNvPr id="15" name="Group 14">
            <a:extLst>
              <a:ext uri="{FF2B5EF4-FFF2-40B4-BE49-F238E27FC236}">
                <a16:creationId xmlns:a16="http://schemas.microsoft.com/office/drawing/2014/main" id="{32F17891-62FB-495B-B8E5-717CB3CA34AF}"/>
              </a:ext>
            </a:extLst>
          </p:cNvPr>
          <p:cNvGrpSpPr/>
          <p:nvPr/>
        </p:nvGrpSpPr>
        <p:grpSpPr>
          <a:xfrm>
            <a:off x="6171020" y="1738400"/>
            <a:ext cx="3964874" cy="4043835"/>
            <a:chOff x="6395136" y="1469459"/>
            <a:chExt cx="3842557" cy="3919082"/>
          </a:xfrm>
        </p:grpSpPr>
        <p:pic>
          <p:nvPicPr>
            <p:cNvPr id="12" name="Picture 11">
              <a:extLst>
                <a:ext uri="{FF2B5EF4-FFF2-40B4-BE49-F238E27FC236}">
                  <a16:creationId xmlns:a16="http://schemas.microsoft.com/office/drawing/2014/main" id="{8CF8249D-8ADC-4A83-9111-1D11068FB3D2}"/>
                </a:ext>
              </a:extLst>
            </p:cNvPr>
            <p:cNvPicPr>
              <a:picLocks noChangeAspect="1"/>
            </p:cNvPicPr>
            <p:nvPr/>
          </p:nvPicPr>
          <p:blipFill rotWithShape="1">
            <a:blip r:embed="rId4">
              <a:extLst>
                <a:ext uri="{28A0092B-C50C-407E-A947-70E740481C1C}">
                  <a14:useLocalDpi xmlns:a14="http://schemas.microsoft.com/office/drawing/2010/main" val="0"/>
                </a:ext>
              </a:extLst>
            </a:blip>
            <a:srcRect l="50956"/>
            <a:stretch/>
          </p:blipFill>
          <p:spPr>
            <a:xfrm>
              <a:off x="6395136" y="1469459"/>
              <a:ext cx="3842557" cy="3919082"/>
            </a:xfrm>
            <a:prstGeom prst="rect">
              <a:avLst/>
            </a:prstGeom>
          </p:spPr>
        </p:pic>
        <p:sp>
          <p:nvSpPr>
            <p:cNvPr id="13" name="Rectangle 12">
              <a:extLst>
                <a:ext uri="{FF2B5EF4-FFF2-40B4-BE49-F238E27FC236}">
                  <a16:creationId xmlns:a16="http://schemas.microsoft.com/office/drawing/2014/main" id="{F2C2E538-C018-4A76-9623-79DC95E87A5F}"/>
                </a:ext>
              </a:extLst>
            </p:cNvPr>
            <p:cNvSpPr/>
            <p:nvPr/>
          </p:nvSpPr>
          <p:spPr>
            <a:xfrm>
              <a:off x="6974541" y="1730188"/>
              <a:ext cx="277906" cy="206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4386C2D-9B0E-49D4-ABA8-1BA69546EF46}"/>
                </a:ext>
              </a:extLst>
            </p:cNvPr>
            <p:cNvSpPr/>
            <p:nvPr/>
          </p:nvSpPr>
          <p:spPr>
            <a:xfrm>
              <a:off x="6974541" y="3532470"/>
              <a:ext cx="277906" cy="206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TextBox 15">
            <a:extLst>
              <a:ext uri="{FF2B5EF4-FFF2-40B4-BE49-F238E27FC236}">
                <a16:creationId xmlns:a16="http://schemas.microsoft.com/office/drawing/2014/main" id="{88374D6C-A4AF-4F69-8690-0F49B67BC4E4}"/>
              </a:ext>
            </a:extLst>
          </p:cNvPr>
          <p:cNvSpPr txBox="1"/>
          <p:nvPr/>
        </p:nvSpPr>
        <p:spPr>
          <a:xfrm>
            <a:off x="1066800" y="1210988"/>
            <a:ext cx="5217459" cy="369332"/>
          </a:xfrm>
          <a:prstGeom prst="rect">
            <a:avLst/>
          </a:prstGeom>
          <a:noFill/>
        </p:spPr>
        <p:txBody>
          <a:bodyPr wrap="square" rtlCol="0">
            <a:spAutoFit/>
          </a:bodyPr>
          <a:lstStyle/>
          <a:p>
            <a:r>
              <a:rPr lang="en-US" dirty="0"/>
              <a:t>Performance improved for 23 out of 30 basins</a:t>
            </a:r>
          </a:p>
        </p:txBody>
      </p:sp>
      <p:sp>
        <p:nvSpPr>
          <p:cNvPr id="17" name="TextBox 16">
            <a:extLst>
              <a:ext uri="{FF2B5EF4-FFF2-40B4-BE49-F238E27FC236}">
                <a16:creationId xmlns:a16="http://schemas.microsoft.com/office/drawing/2014/main" id="{160067AF-5E8D-4909-B95A-15BE70EF4C7F}"/>
              </a:ext>
            </a:extLst>
          </p:cNvPr>
          <p:cNvSpPr txBox="1"/>
          <p:nvPr/>
        </p:nvSpPr>
        <p:spPr>
          <a:xfrm>
            <a:off x="6171020" y="1122888"/>
            <a:ext cx="5217459" cy="646331"/>
          </a:xfrm>
          <a:prstGeom prst="rect">
            <a:avLst/>
          </a:prstGeom>
          <a:noFill/>
        </p:spPr>
        <p:txBody>
          <a:bodyPr wrap="square" rtlCol="0">
            <a:spAutoFit/>
          </a:bodyPr>
          <a:lstStyle/>
          <a:p>
            <a:r>
              <a:rPr lang="en-US" dirty="0"/>
              <a:t>Individual calibration of river basins would likely enhance the advantages of glacier inclusion</a:t>
            </a:r>
          </a:p>
        </p:txBody>
      </p:sp>
      <p:pic>
        <p:nvPicPr>
          <p:cNvPr id="4" name="Graphic 3" descr="Back">
            <a:hlinkClick r:id="rId5" action="ppaction://hlinksldjump"/>
            <a:extLst>
              <a:ext uri="{FF2B5EF4-FFF2-40B4-BE49-F238E27FC236}">
                <a16:creationId xmlns:a16="http://schemas.microsoft.com/office/drawing/2014/main" id="{C0BCE2A5-3D34-4503-A06F-E631054581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27113" y="4820712"/>
            <a:ext cx="914400" cy="914400"/>
          </a:xfrm>
          <a:prstGeom prst="rect">
            <a:avLst/>
          </a:prstGeom>
        </p:spPr>
      </p:pic>
      <p:sp>
        <p:nvSpPr>
          <p:cNvPr id="11" name="TextBox 10">
            <a:hlinkClick r:id="rId8" action="ppaction://hlinksldjump"/>
            <a:extLst>
              <a:ext uri="{FF2B5EF4-FFF2-40B4-BE49-F238E27FC236}">
                <a16:creationId xmlns:a16="http://schemas.microsoft.com/office/drawing/2014/main" id="{E7F6F20D-D289-46E2-965B-B53766961028}"/>
              </a:ext>
            </a:extLst>
          </p:cNvPr>
          <p:cNvSpPr txBox="1"/>
          <p:nvPr/>
        </p:nvSpPr>
        <p:spPr>
          <a:xfrm>
            <a:off x="950132" y="6285684"/>
            <a:ext cx="1664838" cy="369332"/>
          </a:xfrm>
          <a:prstGeom prst="rect">
            <a:avLst/>
          </a:prstGeom>
          <a:solidFill>
            <a:schemeClr val="accent1">
              <a:lumMod val="60000"/>
              <a:lumOff val="40000"/>
            </a:schemeClr>
          </a:solidFill>
          <a:effectLst>
            <a:softEdge rad="0"/>
          </a:effectLst>
        </p:spPr>
        <p:txBody>
          <a:bodyPr wrap="square" rtlCol="0">
            <a:spAutoFit/>
          </a:bodyPr>
          <a:lstStyle/>
          <a:p>
            <a:pPr algn="ctr"/>
            <a:r>
              <a:rPr lang="en-US" dirty="0">
                <a:solidFill>
                  <a:schemeClr val="bg1"/>
                </a:solidFill>
              </a:rPr>
              <a:t>Why glaciers?</a:t>
            </a:r>
          </a:p>
        </p:txBody>
      </p:sp>
      <p:sp>
        <p:nvSpPr>
          <p:cNvPr id="18" name="TextBox 17">
            <a:hlinkClick r:id="rId9" action="ppaction://hlinksldjump"/>
            <a:extLst>
              <a:ext uri="{FF2B5EF4-FFF2-40B4-BE49-F238E27FC236}">
                <a16:creationId xmlns:a16="http://schemas.microsoft.com/office/drawing/2014/main" id="{F6A0147F-F0A0-435B-9918-A8C7094EAF06}"/>
              </a:ext>
            </a:extLst>
          </p:cNvPr>
          <p:cNvSpPr txBox="1"/>
          <p:nvPr/>
        </p:nvSpPr>
        <p:spPr>
          <a:xfrm>
            <a:off x="2766321" y="6286763"/>
            <a:ext cx="1884505"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Coupling method</a:t>
            </a:r>
          </a:p>
        </p:txBody>
      </p:sp>
      <p:sp>
        <p:nvSpPr>
          <p:cNvPr id="19" name="TextBox 18">
            <a:hlinkClick r:id="rId5" action="ppaction://hlinksldjump"/>
            <a:extLst>
              <a:ext uri="{FF2B5EF4-FFF2-40B4-BE49-F238E27FC236}">
                <a16:creationId xmlns:a16="http://schemas.microsoft.com/office/drawing/2014/main" id="{C4294309-74AA-425E-8603-71C5D33A5C8A}"/>
              </a:ext>
            </a:extLst>
          </p:cNvPr>
          <p:cNvSpPr txBox="1"/>
          <p:nvPr/>
        </p:nvSpPr>
        <p:spPr>
          <a:xfrm>
            <a:off x="6618366"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(Global)</a:t>
            </a:r>
          </a:p>
        </p:txBody>
      </p:sp>
      <p:sp>
        <p:nvSpPr>
          <p:cNvPr id="20" name="TextBox 19">
            <a:hlinkClick r:id="rId10" action="ppaction://hlinksldjump"/>
            <a:extLst>
              <a:ext uri="{FF2B5EF4-FFF2-40B4-BE49-F238E27FC236}">
                <a16:creationId xmlns:a16="http://schemas.microsoft.com/office/drawing/2014/main" id="{4291AAC2-26D9-485D-BBFB-03F8C02C5CA9}"/>
              </a:ext>
            </a:extLst>
          </p:cNvPr>
          <p:cNvSpPr txBox="1"/>
          <p:nvPr/>
        </p:nvSpPr>
        <p:spPr>
          <a:xfrm>
            <a:off x="4802177" y="6277501"/>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(Basins)</a:t>
            </a:r>
          </a:p>
        </p:txBody>
      </p:sp>
      <p:sp>
        <p:nvSpPr>
          <p:cNvPr id="21" name="TextBox 20">
            <a:hlinkClick r:id="rId11" action="ppaction://hlinksldjump"/>
            <a:extLst>
              <a:ext uri="{FF2B5EF4-FFF2-40B4-BE49-F238E27FC236}">
                <a16:creationId xmlns:a16="http://schemas.microsoft.com/office/drawing/2014/main" id="{324E61BA-290F-4F18-A018-35C4C09D2A02}"/>
              </a:ext>
            </a:extLst>
          </p:cNvPr>
          <p:cNvSpPr txBox="1"/>
          <p:nvPr/>
        </p:nvSpPr>
        <p:spPr>
          <a:xfrm>
            <a:off x="8434555"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Challenges</a:t>
            </a:r>
          </a:p>
        </p:txBody>
      </p:sp>
      <p:pic>
        <p:nvPicPr>
          <p:cNvPr id="22" name="Graphic 21" descr="Home">
            <a:hlinkClick r:id="rId12" action="ppaction://hlinksldjump"/>
            <a:extLst>
              <a:ext uri="{FF2B5EF4-FFF2-40B4-BE49-F238E27FC236}">
                <a16:creationId xmlns:a16="http://schemas.microsoft.com/office/drawing/2014/main" id="{8E5E22B5-C759-47B8-B177-D99D9883AAE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2100" y="6196260"/>
            <a:ext cx="458756" cy="458756"/>
          </a:xfrm>
          <a:prstGeom prst="rect">
            <a:avLst/>
          </a:prstGeom>
        </p:spPr>
      </p:pic>
    </p:spTree>
    <p:extLst>
      <p:ext uri="{BB962C8B-B14F-4D97-AF65-F5344CB8AC3E}">
        <p14:creationId xmlns:p14="http://schemas.microsoft.com/office/powerpoint/2010/main" val="3758035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AD79F-AE99-46C1-AFC4-F3CE0ED89EC9}"/>
              </a:ext>
            </a:extLst>
          </p:cNvPr>
          <p:cNvSpPr>
            <a:spLocks noGrp="1"/>
          </p:cNvSpPr>
          <p:nvPr>
            <p:ph type="title"/>
          </p:nvPr>
        </p:nvSpPr>
        <p:spPr/>
        <p:txBody>
          <a:bodyPr>
            <a:normAutofit fontScale="90000"/>
          </a:bodyPr>
          <a:lstStyle/>
          <a:p>
            <a:r>
              <a:rPr lang="en-US" dirty="0"/>
              <a:t>Future discharge changes at basin outlets</a:t>
            </a:r>
          </a:p>
        </p:txBody>
      </p:sp>
      <p:pic>
        <p:nvPicPr>
          <p:cNvPr id="5" name="Content Placeholder 4">
            <a:extLst>
              <a:ext uri="{FF2B5EF4-FFF2-40B4-BE49-F238E27FC236}">
                <a16:creationId xmlns:a16="http://schemas.microsoft.com/office/drawing/2014/main" id="{436171C5-10D1-4DE6-A5CE-E73F041061D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4521" y="1419834"/>
            <a:ext cx="7910256" cy="4520147"/>
          </a:xfrm>
        </p:spPr>
      </p:pic>
      <p:sp>
        <p:nvSpPr>
          <p:cNvPr id="6" name="TextBox 5">
            <a:extLst>
              <a:ext uri="{FF2B5EF4-FFF2-40B4-BE49-F238E27FC236}">
                <a16:creationId xmlns:a16="http://schemas.microsoft.com/office/drawing/2014/main" id="{E3B10788-A534-4D31-BED1-BA01417B92F6}"/>
              </a:ext>
            </a:extLst>
          </p:cNvPr>
          <p:cNvSpPr txBox="1"/>
          <p:nvPr/>
        </p:nvSpPr>
        <p:spPr>
          <a:xfrm>
            <a:off x="274521" y="984260"/>
            <a:ext cx="7109011" cy="369332"/>
          </a:xfrm>
          <a:prstGeom prst="rect">
            <a:avLst/>
          </a:prstGeom>
          <a:noFill/>
        </p:spPr>
        <p:txBody>
          <a:bodyPr wrap="square" rtlCol="0">
            <a:spAutoFit/>
          </a:bodyPr>
          <a:lstStyle/>
          <a:p>
            <a:r>
              <a:rPr lang="en-US" dirty="0"/>
              <a:t>Month with largest absolute glacier-sourced melt contribution in the past</a:t>
            </a:r>
          </a:p>
        </p:txBody>
      </p:sp>
      <p:sp>
        <p:nvSpPr>
          <p:cNvPr id="10" name="TextBox 9">
            <a:extLst>
              <a:ext uri="{FF2B5EF4-FFF2-40B4-BE49-F238E27FC236}">
                <a16:creationId xmlns:a16="http://schemas.microsoft.com/office/drawing/2014/main" id="{04FAC1A1-51CC-4E1B-A164-C7FF265AA7DC}"/>
              </a:ext>
            </a:extLst>
          </p:cNvPr>
          <p:cNvSpPr txBox="1"/>
          <p:nvPr/>
        </p:nvSpPr>
        <p:spPr>
          <a:xfrm>
            <a:off x="8467097" y="4072106"/>
            <a:ext cx="2575034" cy="646331"/>
          </a:xfrm>
          <a:prstGeom prst="rect">
            <a:avLst/>
          </a:prstGeom>
          <a:noFill/>
          <a:ln>
            <a:solidFill>
              <a:schemeClr val="accent1"/>
            </a:solidFill>
          </a:ln>
        </p:spPr>
        <p:txBody>
          <a:bodyPr wrap="square" rtlCol="0">
            <a:spAutoFit/>
          </a:bodyPr>
          <a:lstStyle/>
          <a:p>
            <a:r>
              <a:rPr lang="en-US" dirty="0"/>
              <a:t>Decreased glacier runoff at end of 21</a:t>
            </a:r>
            <a:r>
              <a:rPr lang="en-US" baseline="30000" dirty="0"/>
              <a:t>st</a:t>
            </a:r>
            <a:r>
              <a:rPr lang="en-US" dirty="0"/>
              <a:t> century</a:t>
            </a:r>
          </a:p>
        </p:txBody>
      </p:sp>
      <p:sp>
        <p:nvSpPr>
          <p:cNvPr id="11" name="TextBox 10">
            <a:extLst>
              <a:ext uri="{FF2B5EF4-FFF2-40B4-BE49-F238E27FC236}">
                <a16:creationId xmlns:a16="http://schemas.microsoft.com/office/drawing/2014/main" id="{BB31DF55-9727-488D-A0AA-83E4EAA982D7}"/>
              </a:ext>
            </a:extLst>
          </p:cNvPr>
          <p:cNvSpPr txBox="1"/>
          <p:nvPr/>
        </p:nvSpPr>
        <p:spPr>
          <a:xfrm>
            <a:off x="8095129" y="1763782"/>
            <a:ext cx="3318971" cy="2308324"/>
          </a:xfrm>
          <a:prstGeom prst="rect">
            <a:avLst/>
          </a:prstGeom>
          <a:noFill/>
        </p:spPr>
        <p:txBody>
          <a:bodyPr wrap="square" rtlCol="0">
            <a:spAutoFit/>
          </a:bodyPr>
          <a:lstStyle/>
          <a:p>
            <a:pPr marL="285750" indent="-285750">
              <a:buFont typeface="Arial" panose="020B0604020202020204" pitchFamily="34" charset="0"/>
              <a:buChar char="•"/>
            </a:pPr>
            <a:r>
              <a:rPr lang="de-CH" dirty="0"/>
              <a:t>Positive </a:t>
            </a:r>
            <a:r>
              <a:rPr lang="de-CH" dirty="0" err="1"/>
              <a:t>future</a:t>
            </a:r>
            <a:r>
              <a:rPr lang="de-CH" dirty="0"/>
              <a:t> </a:t>
            </a:r>
            <a:r>
              <a:rPr lang="de-CH" dirty="0" err="1"/>
              <a:t>change</a:t>
            </a:r>
            <a:r>
              <a:rPr lang="de-CH" dirty="0"/>
              <a:t> </a:t>
            </a:r>
            <a:r>
              <a:rPr lang="de-CH" dirty="0" err="1"/>
              <a:t>dampened</a:t>
            </a:r>
            <a:r>
              <a:rPr lang="de-CH" dirty="0"/>
              <a:t> </a:t>
            </a:r>
            <a:r>
              <a:rPr lang="de-CH" dirty="0" err="1"/>
              <a:t>for</a:t>
            </a:r>
            <a:r>
              <a:rPr lang="de-CH" dirty="0"/>
              <a:t> </a:t>
            </a:r>
            <a:r>
              <a:rPr lang="de-CH" dirty="0" err="1"/>
              <a:t>CWatM</a:t>
            </a:r>
            <a:r>
              <a:rPr lang="de-CH" baseline="-25000" dirty="0" err="1"/>
              <a:t>glacier</a:t>
            </a:r>
            <a:r>
              <a:rPr lang="de-CH" baseline="-25000" dirty="0"/>
              <a:t> </a:t>
            </a:r>
            <a:r>
              <a:rPr lang="de-CH" dirty="0"/>
              <a:t> vs. </a:t>
            </a:r>
            <a:r>
              <a:rPr lang="de-CH" dirty="0" err="1"/>
              <a:t>CWatM</a:t>
            </a:r>
            <a:r>
              <a:rPr lang="de-CH" baseline="-25000" dirty="0" err="1"/>
              <a:t>base</a:t>
            </a:r>
            <a:endParaRPr lang="de-CH"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de-CH" dirty="0"/>
              <a:t>Negative </a:t>
            </a:r>
            <a:r>
              <a:rPr lang="de-CH" dirty="0" err="1"/>
              <a:t>future</a:t>
            </a:r>
            <a:r>
              <a:rPr lang="de-CH" dirty="0"/>
              <a:t> </a:t>
            </a:r>
            <a:r>
              <a:rPr lang="de-CH" dirty="0" err="1"/>
              <a:t>change</a:t>
            </a:r>
            <a:r>
              <a:rPr lang="de-CH" dirty="0"/>
              <a:t> </a:t>
            </a:r>
            <a:r>
              <a:rPr lang="de-CH" dirty="0" err="1"/>
              <a:t>exacerbated</a:t>
            </a:r>
            <a:r>
              <a:rPr lang="de-CH" dirty="0"/>
              <a:t> </a:t>
            </a:r>
            <a:r>
              <a:rPr lang="de-CH" dirty="0" err="1"/>
              <a:t>for</a:t>
            </a:r>
            <a:r>
              <a:rPr lang="de-CH" dirty="0"/>
              <a:t> </a:t>
            </a:r>
            <a:r>
              <a:rPr lang="de-CH" dirty="0" err="1"/>
              <a:t>CWatM</a:t>
            </a:r>
            <a:r>
              <a:rPr lang="de-CH" baseline="-25000" dirty="0" err="1"/>
              <a:t>glacier</a:t>
            </a:r>
            <a:r>
              <a:rPr lang="de-CH" baseline="-25000" dirty="0"/>
              <a:t> </a:t>
            </a:r>
            <a:r>
              <a:rPr lang="de-CH" dirty="0"/>
              <a:t> vs. </a:t>
            </a:r>
            <a:r>
              <a:rPr lang="de-CH" dirty="0" err="1"/>
              <a:t>CWatM</a:t>
            </a:r>
            <a:r>
              <a:rPr lang="de-CH" baseline="-25000" dirty="0" err="1"/>
              <a:t>base</a:t>
            </a:r>
            <a:endParaRPr lang="de-CH" dirty="0"/>
          </a:p>
          <a:p>
            <a:endParaRPr lang="en-US" dirty="0"/>
          </a:p>
        </p:txBody>
      </p:sp>
      <p:pic>
        <p:nvPicPr>
          <p:cNvPr id="13" name="Graphic 12" descr="Back">
            <a:hlinkClick r:id="rId4" action="ppaction://hlinksldjump"/>
            <a:extLst>
              <a:ext uri="{FF2B5EF4-FFF2-40B4-BE49-F238E27FC236}">
                <a16:creationId xmlns:a16="http://schemas.microsoft.com/office/drawing/2014/main" id="{D21BF167-3B58-4650-B302-ECFB7D5577C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27113" y="4820712"/>
            <a:ext cx="914400" cy="914400"/>
          </a:xfrm>
          <a:prstGeom prst="rect">
            <a:avLst/>
          </a:prstGeom>
        </p:spPr>
      </p:pic>
      <p:sp>
        <p:nvSpPr>
          <p:cNvPr id="8" name="TextBox 7">
            <a:hlinkClick r:id="rId7" action="ppaction://hlinksldjump"/>
            <a:extLst>
              <a:ext uri="{FF2B5EF4-FFF2-40B4-BE49-F238E27FC236}">
                <a16:creationId xmlns:a16="http://schemas.microsoft.com/office/drawing/2014/main" id="{4C624B34-E9BB-4DB3-820E-038D11F4A7E3}"/>
              </a:ext>
            </a:extLst>
          </p:cNvPr>
          <p:cNvSpPr txBox="1"/>
          <p:nvPr/>
        </p:nvSpPr>
        <p:spPr>
          <a:xfrm>
            <a:off x="950132" y="6285684"/>
            <a:ext cx="1664838" cy="369332"/>
          </a:xfrm>
          <a:prstGeom prst="rect">
            <a:avLst/>
          </a:prstGeom>
          <a:solidFill>
            <a:schemeClr val="accent1">
              <a:lumMod val="60000"/>
              <a:lumOff val="40000"/>
            </a:schemeClr>
          </a:solidFill>
          <a:effectLst>
            <a:softEdge rad="0"/>
          </a:effectLst>
        </p:spPr>
        <p:txBody>
          <a:bodyPr wrap="square" rtlCol="0">
            <a:spAutoFit/>
          </a:bodyPr>
          <a:lstStyle/>
          <a:p>
            <a:pPr algn="ctr"/>
            <a:r>
              <a:rPr lang="en-US" dirty="0">
                <a:solidFill>
                  <a:schemeClr val="bg1"/>
                </a:solidFill>
              </a:rPr>
              <a:t>Why glaciers?</a:t>
            </a:r>
          </a:p>
        </p:txBody>
      </p:sp>
      <p:sp>
        <p:nvSpPr>
          <p:cNvPr id="9" name="TextBox 8">
            <a:hlinkClick r:id="rId8" action="ppaction://hlinksldjump"/>
            <a:extLst>
              <a:ext uri="{FF2B5EF4-FFF2-40B4-BE49-F238E27FC236}">
                <a16:creationId xmlns:a16="http://schemas.microsoft.com/office/drawing/2014/main" id="{9974DDD0-0F55-4E83-9414-71DE71804258}"/>
              </a:ext>
            </a:extLst>
          </p:cNvPr>
          <p:cNvSpPr txBox="1"/>
          <p:nvPr/>
        </p:nvSpPr>
        <p:spPr>
          <a:xfrm>
            <a:off x="2766321" y="6286763"/>
            <a:ext cx="1884505"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Coupling method</a:t>
            </a:r>
          </a:p>
        </p:txBody>
      </p:sp>
      <p:sp>
        <p:nvSpPr>
          <p:cNvPr id="12" name="TextBox 11">
            <a:hlinkClick r:id="rId4" action="ppaction://hlinksldjump"/>
            <a:extLst>
              <a:ext uri="{FF2B5EF4-FFF2-40B4-BE49-F238E27FC236}">
                <a16:creationId xmlns:a16="http://schemas.microsoft.com/office/drawing/2014/main" id="{4E1B4E2C-E01B-4A97-AF5A-0D41A816F8B7}"/>
              </a:ext>
            </a:extLst>
          </p:cNvPr>
          <p:cNvSpPr txBox="1"/>
          <p:nvPr/>
        </p:nvSpPr>
        <p:spPr>
          <a:xfrm>
            <a:off x="6618366"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(Global)</a:t>
            </a:r>
          </a:p>
        </p:txBody>
      </p:sp>
      <p:sp>
        <p:nvSpPr>
          <p:cNvPr id="14" name="TextBox 13">
            <a:hlinkClick r:id="rId9" action="ppaction://hlinksldjump"/>
            <a:extLst>
              <a:ext uri="{FF2B5EF4-FFF2-40B4-BE49-F238E27FC236}">
                <a16:creationId xmlns:a16="http://schemas.microsoft.com/office/drawing/2014/main" id="{93BFCD00-C57B-4168-8139-0CC19317CC71}"/>
              </a:ext>
            </a:extLst>
          </p:cNvPr>
          <p:cNvSpPr txBox="1"/>
          <p:nvPr/>
        </p:nvSpPr>
        <p:spPr>
          <a:xfrm>
            <a:off x="4802177" y="6277501"/>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(Basins)</a:t>
            </a:r>
          </a:p>
        </p:txBody>
      </p:sp>
      <p:sp>
        <p:nvSpPr>
          <p:cNvPr id="15" name="TextBox 14">
            <a:hlinkClick r:id="rId10" action="ppaction://hlinksldjump"/>
            <a:extLst>
              <a:ext uri="{FF2B5EF4-FFF2-40B4-BE49-F238E27FC236}">
                <a16:creationId xmlns:a16="http://schemas.microsoft.com/office/drawing/2014/main" id="{8363820B-E865-4678-A9EB-6DF452729D33}"/>
              </a:ext>
            </a:extLst>
          </p:cNvPr>
          <p:cNvSpPr txBox="1"/>
          <p:nvPr/>
        </p:nvSpPr>
        <p:spPr>
          <a:xfrm>
            <a:off x="8434555"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Challenges</a:t>
            </a:r>
          </a:p>
        </p:txBody>
      </p:sp>
      <p:pic>
        <p:nvPicPr>
          <p:cNvPr id="16" name="Graphic 15" descr="Home">
            <a:hlinkClick r:id="rId11" action="ppaction://hlinksldjump"/>
            <a:extLst>
              <a:ext uri="{FF2B5EF4-FFF2-40B4-BE49-F238E27FC236}">
                <a16:creationId xmlns:a16="http://schemas.microsoft.com/office/drawing/2014/main" id="{A791AF96-BBD9-4696-A6D8-E6EF995594B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2100" y="6196260"/>
            <a:ext cx="458756" cy="458756"/>
          </a:xfrm>
          <a:prstGeom prst="rect">
            <a:avLst/>
          </a:prstGeom>
        </p:spPr>
      </p:pic>
    </p:spTree>
    <p:extLst>
      <p:ext uri="{BB962C8B-B14F-4D97-AF65-F5344CB8AC3E}">
        <p14:creationId xmlns:p14="http://schemas.microsoft.com/office/powerpoint/2010/main" val="783442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19A6C-A83D-4DD6-A7A3-FCFD9AC1FA53}"/>
              </a:ext>
            </a:extLst>
          </p:cNvPr>
          <p:cNvSpPr>
            <a:spLocks noGrp="1"/>
          </p:cNvSpPr>
          <p:nvPr>
            <p:ph type="title"/>
          </p:nvPr>
        </p:nvSpPr>
        <p:spPr/>
        <p:txBody>
          <a:bodyPr>
            <a:normAutofit fontScale="90000"/>
          </a:bodyPr>
          <a:lstStyle/>
          <a:p>
            <a:r>
              <a:rPr lang="en-US" dirty="0"/>
              <a:t>Glaciers</a:t>
            </a:r>
          </a:p>
        </p:txBody>
      </p:sp>
      <p:sp>
        <p:nvSpPr>
          <p:cNvPr id="3" name="Content Placeholder 2">
            <a:extLst>
              <a:ext uri="{FF2B5EF4-FFF2-40B4-BE49-F238E27FC236}">
                <a16:creationId xmlns:a16="http://schemas.microsoft.com/office/drawing/2014/main" id="{6EF2D765-E1AF-41B7-946A-7DFB3F494E9E}"/>
              </a:ext>
            </a:extLst>
          </p:cNvPr>
          <p:cNvSpPr>
            <a:spLocks noGrp="1"/>
          </p:cNvSpPr>
          <p:nvPr>
            <p:ph sz="half" idx="1"/>
          </p:nvPr>
        </p:nvSpPr>
        <p:spPr>
          <a:xfrm>
            <a:off x="838200" y="1825625"/>
            <a:ext cx="4114800" cy="4351338"/>
          </a:xfrm>
        </p:spPr>
        <p:txBody>
          <a:bodyPr/>
          <a:lstStyle/>
          <a:p>
            <a:r>
              <a:rPr lang="en-US" dirty="0"/>
              <a:t>Strong runoff seasonality</a:t>
            </a:r>
          </a:p>
          <a:p>
            <a:r>
              <a:rPr lang="en-US" dirty="0"/>
              <a:t>Strong volume decreases during this century </a:t>
            </a:r>
          </a:p>
        </p:txBody>
      </p:sp>
      <p:sp>
        <p:nvSpPr>
          <p:cNvPr id="9" name="Content Placeholder 8">
            <a:extLst>
              <a:ext uri="{FF2B5EF4-FFF2-40B4-BE49-F238E27FC236}">
                <a16:creationId xmlns:a16="http://schemas.microsoft.com/office/drawing/2014/main" id="{D230194A-2E81-4644-BB1E-A1692997E191}"/>
              </a:ext>
            </a:extLst>
          </p:cNvPr>
          <p:cNvSpPr>
            <a:spLocks noGrp="1"/>
          </p:cNvSpPr>
          <p:nvPr>
            <p:ph sz="half" idx="2"/>
          </p:nvPr>
        </p:nvSpPr>
        <p:spPr/>
        <p:txBody>
          <a:bodyPr/>
          <a:lstStyle/>
          <a:p>
            <a:endParaRPr lang="en-US"/>
          </a:p>
        </p:txBody>
      </p:sp>
      <p:pic>
        <p:nvPicPr>
          <p:cNvPr id="11" name="Content Placeholder 6">
            <a:extLst>
              <a:ext uri="{FF2B5EF4-FFF2-40B4-BE49-F238E27FC236}">
                <a16:creationId xmlns:a16="http://schemas.microsoft.com/office/drawing/2014/main" id="{B8A898E7-66AE-42DD-8761-B4BD05EDF7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9400" y="1290515"/>
            <a:ext cx="6270513" cy="4351338"/>
          </a:xfrm>
          <a:prstGeom prst="rect">
            <a:avLst/>
          </a:prstGeom>
        </p:spPr>
      </p:pic>
      <p:sp>
        <p:nvSpPr>
          <p:cNvPr id="12" name="Rectangle 11">
            <a:extLst>
              <a:ext uri="{FF2B5EF4-FFF2-40B4-BE49-F238E27FC236}">
                <a16:creationId xmlns:a16="http://schemas.microsoft.com/office/drawing/2014/main" id="{AA7794E3-F9B5-4FFC-8FAF-13E770CA6116}"/>
              </a:ext>
            </a:extLst>
          </p:cNvPr>
          <p:cNvSpPr/>
          <p:nvPr/>
        </p:nvSpPr>
        <p:spPr>
          <a:xfrm>
            <a:off x="5529316" y="5807631"/>
            <a:ext cx="2278188" cy="369332"/>
          </a:xfrm>
          <a:prstGeom prst="rect">
            <a:avLst/>
          </a:prstGeom>
        </p:spPr>
        <p:txBody>
          <a:bodyPr wrap="none">
            <a:spAutoFit/>
          </a:bodyPr>
          <a:lstStyle/>
          <a:p>
            <a:r>
              <a:rPr lang="en-US" dirty="0">
                <a:solidFill>
                  <a:schemeClr val="bg1">
                    <a:lumMod val="75000"/>
                  </a:schemeClr>
                </a:solidFill>
              </a:rPr>
              <a:t>(Huss and Hock, 2018)</a:t>
            </a:r>
            <a:endParaRPr lang="en-US" dirty="0"/>
          </a:p>
        </p:txBody>
      </p:sp>
      <p:sp>
        <p:nvSpPr>
          <p:cNvPr id="13" name="Rectangle 12">
            <a:extLst>
              <a:ext uri="{FF2B5EF4-FFF2-40B4-BE49-F238E27FC236}">
                <a16:creationId xmlns:a16="http://schemas.microsoft.com/office/drawing/2014/main" id="{0794AFBE-1F02-44CF-BFB5-836DFF32687E}"/>
              </a:ext>
            </a:extLst>
          </p:cNvPr>
          <p:cNvSpPr/>
          <p:nvPr/>
        </p:nvSpPr>
        <p:spPr>
          <a:xfrm>
            <a:off x="7569200" y="1185333"/>
            <a:ext cx="1938867" cy="4442911"/>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BBA96F67-E0A7-47B5-A1E9-4B0DBB57838F}"/>
              </a:ext>
            </a:extLst>
          </p:cNvPr>
          <p:cNvSpPr txBox="1"/>
          <p:nvPr/>
        </p:nvSpPr>
        <p:spPr>
          <a:xfrm>
            <a:off x="1507067" y="4069230"/>
            <a:ext cx="3852333" cy="1815882"/>
          </a:xfrm>
          <a:prstGeom prst="rect">
            <a:avLst/>
          </a:prstGeom>
          <a:noFill/>
        </p:spPr>
        <p:txBody>
          <a:bodyPr wrap="square" rtlCol="0">
            <a:spAutoFit/>
          </a:bodyPr>
          <a:lstStyle/>
          <a:p>
            <a:r>
              <a:rPr lang="en-US" sz="2800" dirty="0"/>
              <a:t>Strong glacier runoff changes during this century</a:t>
            </a:r>
          </a:p>
          <a:p>
            <a:endParaRPr lang="en-US" sz="2800" dirty="0"/>
          </a:p>
        </p:txBody>
      </p:sp>
      <p:sp>
        <p:nvSpPr>
          <p:cNvPr id="17" name="Arrow: Right 16">
            <a:extLst>
              <a:ext uri="{FF2B5EF4-FFF2-40B4-BE49-F238E27FC236}">
                <a16:creationId xmlns:a16="http://schemas.microsoft.com/office/drawing/2014/main" id="{443555AE-3275-42C7-B32E-D2134AA095CE}"/>
              </a:ext>
            </a:extLst>
          </p:cNvPr>
          <p:cNvSpPr/>
          <p:nvPr/>
        </p:nvSpPr>
        <p:spPr>
          <a:xfrm>
            <a:off x="440267" y="4309533"/>
            <a:ext cx="914400" cy="51646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D2BFA95D-8B31-416B-AE76-A5DE0B850973}"/>
              </a:ext>
            </a:extLst>
          </p:cNvPr>
          <p:cNvSpPr>
            <a:spLocks noGrp="1"/>
          </p:cNvSpPr>
          <p:nvPr>
            <p:ph type="sldNum" sz="quarter" idx="12"/>
          </p:nvPr>
        </p:nvSpPr>
        <p:spPr/>
        <p:txBody>
          <a:bodyPr/>
          <a:lstStyle/>
          <a:p>
            <a:fld id="{75542154-D6E1-4DE8-9887-3B71D115062C}" type="slidenum">
              <a:rPr lang="en-US" smtClean="0"/>
              <a:t>3</a:t>
            </a:fld>
            <a:endParaRPr lang="en-US"/>
          </a:p>
        </p:txBody>
      </p:sp>
      <p:pic>
        <p:nvPicPr>
          <p:cNvPr id="14" name="Graphic 13" descr="Play">
            <a:hlinkClick r:id="rId4" action="ppaction://hlinksldjump"/>
            <a:extLst>
              <a:ext uri="{FF2B5EF4-FFF2-40B4-BE49-F238E27FC236}">
                <a16:creationId xmlns:a16="http://schemas.microsoft.com/office/drawing/2014/main" id="{50913C5C-0F73-46C8-9B30-F97C5E6FA78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73701" y="6222762"/>
            <a:ext cx="535930" cy="535930"/>
          </a:xfrm>
          <a:prstGeom prst="rect">
            <a:avLst/>
          </a:prstGeom>
        </p:spPr>
      </p:pic>
      <p:pic>
        <p:nvPicPr>
          <p:cNvPr id="15" name="Graphic 14" descr="Home">
            <a:hlinkClick r:id="rId7" action="ppaction://hlinksldjump"/>
            <a:extLst>
              <a:ext uri="{FF2B5EF4-FFF2-40B4-BE49-F238E27FC236}">
                <a16:creationId xmlns:a16="http://schemas.microsoft.com/office/drawing/2014/main" id="{31A7B740-9351-4F92-98E0-CEC6D46BC17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991" y="6356350"/>
            <a:ext cx="458756" cy="458756"/>
          </a:xfrm>
          <a:prstGeom prst="rect">
            <a:avLst/>
          </a:prstGeom>
        </p:spPr>
      </p:pic>
    </p:spTree>
    <p:extLst>
      <p:ext uri="{BB962C8B-B14F-4D97-AF65-F5344CB8AC3E}">
        <p14:creationId xmlns:p14="http://schemas.microsoft.com/office/powerpoint/2010/main" val="364487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4CA62-17FE-4D0B-A2A2-ACB442142FDE}"/>
              </a:ext>
            </a:extLst>
          </p:cNvPr>
          <p:cNvSpPr>
            <a:spLocks noGrp="1"/>
          </p:cNvSpPr>
          <p:nvPr>
            <p:ph type="title"/>
          </p:nvPr>
        </p:nvSpPr>
        <p:spPr/>
        <p:txBody>
          <a:bodyPr>
            <a:normAutofit fontScale="90000"/>
          </a:bodyPr>
          <a:lstStyle/>
          <a:p>
            <a:r>
              <a:rPr lang="en-US" dirty="0"/>
              <a:t>Glacier-sourced melt contributions</a:t>
            </a:r>
          </a:p>
        </p:txBody>
      </p:sp>
      <p:pic>
        <p:nvPicPr>
          <p:cNvPr id="4" name="Content Placeholder 6">
            <a:extLst>
              <a:ext uri="{FF2B5EF4-FFF2-40B4-BE49-F238E27FC236}">
                <a16:creationId xmlns:a16="http://schemas.microsoft.com/office/drawing/2014/main" id="{30343EF2-E1E9-4CED-ABC3-115162CE354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6871" y="1115452"/>
            <a:ext cx="7576431" cy="4419437"/>
          </a:xfrm>
        </p:spPr>
      </p:pic>
      <p:sp>
        <p:nvSpPr>
          <p:cNvPr id="5" name="TextBox 4">
            <a:extLst>
              <a:ext uri="{FF2B5EF4-FFF2-40B4-BE49-F238E27FC236}">
                <a16:creationId xmlns:a16="http://schemas.microsoft.com/office/drawing/2014/main" id="{7EB62DE7-628B-4FC2-A4EE-82DA49195A01}"/>
              </a:ext>
            </a:extLst>
          </p:cNvPr>
          <p:cNvSpPr txBox="1"/>
          <p:nvPr/>
        </p:nvSpPr>
        <p:spPr>
          <a:xfrm>
            <a:off x="8104093" y="1568823"/>
            <a:ext cx="3801036" cy="2262158"/>
          </a:xfrm>
          <a:prstGeom prst="rect">
            <a:avLst/>
          </a:prstGeom>
          <a:noFill/>
        </p:spPr>
        <p:txBody>
          <a:bodyPr wrap="square" rtlCol="0">
            <a:spAutoFit/>
          </a:bodyPr>
          <a:lstStyle/>
          <a:p>
            <a:pPr marL="285750" indent="-285750">
              <a:spcBef>
                <a:spcPts val="1800"/>
              </a:spcBef>
              <a:buFont typeface="Arial" panose="020B0604020202020204" pitchFamily="34" charset="0"/>
              <a:buChar char="•"/>
            </a:pPr>
            <a:r>
              <a:rPr lang="en-US" dirty="0"/>
              <a:t>Relative glacier-sourced melt contributions are projected to be lower at the end of the century </a:t>
            </a:r>
          </a:p>
          <a:p>
            <a:pPr marL="285750" indent="-285750">
              <a:spcBef>
                <a:spcPts val="1800"/>
              </a:spcBef>
              <a:buFont typeface="Arial" panose="020B0604020202020204" pitchFamily="34" charset="0"/>
              <a:buChar char="•"/>
            </a:pPr>
            <a:r>
              <a:rPr lang="en-US" dirty="0"/>
              <a:t>Uncertainty in relative glacier-sourced melt contributions due to inaccurate representation of observed discharge in simulations</a:t>
            </a:r>
          </a:p>
        </p:txBody>
      </p:sp>
      <p:pic>
        <p:nvPicPr>
          <p:cNvPr id="6" name="Graphic 5" descr="Back">
            <a:hlinkClick r:id="rId4" action="ppaction://hlinksldjump"/>
            <a:extLst>
              <a:ext uri="{FF2B5EF4-FFF2-40B4-BE49-F238E27FC236}">
                <a16:creationId xmlns:a16="http://schemas.microsoft.com/office/drawing/2014/main" id="{EF1F6589-151B-489B-B661-2B9618FA6DF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27113" y="4820712"/>
            <a:ext cx="914400" cy="914400"/>
          </a:xfrm>
          <a:prstGeom prst="rect">
            <a:avLst/>
          </a:prstGeom>
        </p:spPr>
      </p:pic>
      <p:sp>
        <p:nvSpPr>
          <p:cNvPr id="7" name="TextBox 6">
            <a:hlinkClick r:id="rId7" action="ppaction://hlinksldjump"/>
            <a:extLst>
              <a:ext uri="{FF2B5EF4-FFF2-40B4-BE49-F238E27FC236}">
                <a16:creationId xmlns:a16="http://schemas.microsoft.com/office/drawing/2014/main" id="{D2880BB6-7DBD-430F-8F8A-A1DD5C415579}"/>
              </a:ext>
            </a:extLst>
          </p:cNvPr>
          <p:cNvSpPr txBox="1"/>
          <p:nvPr/>
        </p:nvSpPr>
        <p:spPr>
          <a:xfrm>
            <a:off x="5617363" y="5557882"/>
            <a:ext cx="2692919" cy="584775"/>
          </a:xfrm>
          <a:prstGeom prst="rect">
            <a:avLst/>
          </a:prstGeom>
          <a:noFill/>
        </p:spPr>
        <p:txBody>
          <a:bodyPr wrap="square" rtlCol="0">
            <a:spAutoFit/>
          </a:bodyPr>
          <a:lstStyle/>
          <a:p>
            <a:r>
              <a:rPr lang="en-US" sz="1600" dirty="0"/>
              <a:t>Future annual glacier-sourced melt volumes </a:t>
            </a:r>
          </a:p>
        </p:txBody>
      </p:sp>
      <p:sp>
        <p:nvSpPr>
          <p:cNvPr id="8" name="Arrow: Right 7">
            <a:hlinkClick r:id="rId7" action="ppaction://hlinksldjump"/>
            <a:extLst>
              <a:ext uri="{FF2B5EF4-FFF2-40B4-BE49-F238E27FC236}">
                <a16:creationId xmlns:a16="http://schemas.microsoft.com/office/drawing/2014/main" id="{FD51A96F-B80E-400E-B06E-954F39EFBD2F}"/>
              </a:ext>
            </a:extLst>
          </p:cNvPr>
          <p:cNvSpPr/>
          <p:nvPr/>
        </p:nvSpPr>
        <p:spPr>
          <a:xfrm>
            <a:off x="5100918" y="5660841"/>
            <a:ext cx="439270" cy="292315"/>
          </a:xfrm>
          <a:prstGeom prst="rightArrow">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hlinkClick r:id="rId8" action="ppaction://hlinksldjump"/>
            <a:extLst>
              <a:ext uri="{FF2B5EF4-FFF2-40B4-BE49-F238E27FC236}">
                <a16:creationId xmlns:a16="http://schemas.microsoft.com/office/drawing/2014/main" id="{CA1080BB-0876-4CF3-99CB-32BA0E35CFCC}"/>
              </a:ext>
            </a:extLst>
          </p:cNvPr>
          <p:cNvSpPr txBox="1"/>
          <p:nvPr/>
        </p:nvSpPr>
        <p:spPr>
          <a:xfrm>
            <a:off x="726142" y="5557882"/>
            <a:ext cx="3532094" cy="584775"/>
          </a:xfrm>
          <a:prstGeom prst="rect">
            <a:avLst/>
          </a:prstGeom>
          <a:noFill/>
        </p:spPr>
        <p:txBody>
          <a:bodyPr wrap="square" rtlCol="0">
            <a:spAutoFit/>
          </a:bodyPr>
          <a:lstStyle/>
          <a:p>
            <a:r>
              <a:rPr lang="en-US" sz="1600" dirty="0"/>
              <a:t>Spatial plot of past glacier-sourced melt contributions to discharge </a:t>
            </a:r>
          </a:p>
        </p:txBody>
      </p:sp>
      <p:sp>
        <p:nvSpPr>
          <p:cNvPr id="10" name="Arrow: Right 9">
            <a:hlinkClick r:id="rId8" action="ppaction://hlinksldjump"/>
            <a:extLst>
              <a:ext uri="{FF2B5EF4-FFF2-40B4-BE49-F238E27FC236}">
                <a16:creationId xmlns:a16="http://schemas.microsoft.com/office/drawing/2014/main" id="{4BEDC462-F5EF-4EF5-A704-DB31A3EFF3B6}"/>
              </a:ext>
            </a:extLst>
          </p:cNvPr>
          <p:cNvSpPr/>
          <p:nvPr/>
        </p:nvSpPr>
        <p:spPr>
          <a:xfrm>
            <a:off x="286871" y="5665930"/>
            <a:ext cx="439270" cy="292315"/>
          </a:xfrm>
          <a:prstGeom prst="rightArrow">
            <a:avLst/>
          </a:prstGeom>
          <a:solidFill>
            <a:srgbClr val="8FA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hlinkClick r:id="rId9" action="ppaction://hlinksldjump"/>
            <a:extLst>
              <a:ext uri="{FF2B5EF4-FFF2-40B4-BE49-F238E27FC236}">
                <a16:creationId xmlns:a16="http://schemas.microsoft.com/office/drawing/2014/main" id="{23C86565-A580-4A68-A1A5-9BA5D0736A0C}"/>
              </a:ext>
            </a:extLst>
          </p:cNvPr>
          <p:cNvSpPr txBox="1"/>
          <p:nvPr/>
        </p:nvSpPr>
        <p:spPr>
          <a:xfrm>
            <a:off x="950132" y="6285684"/>
            <a:ext cx="1664838" cy="369332"/>
          </a:xfrm>
          <a:prstGeom prst="rect">
            <a:avLst/>
          </a:prstGeom>
          <a:solidFill>
            <a:schemeClr val="accent1">
              <a:lumMod val="60000"/>
              <a:lumOff val="40000"/>
            </a:schemeClr>
          </a:solidFill>
          <a:effectLst>
            <a:softEdge rad="0"/>
          </a:effectLst>
        </p:spPr>
        <p:txBody>
          <a:bodyPr wrap="square" rtlCol="0">
            <a:spAutoFit/>
          </a:bodyPr>
          <a:lstStyle/>
          <a:p>
            <a:pPr algn="ctr"/>
            <a:r>
              <a:rPr lang="en-US" dirty="0">
                <a:solidFill>
                  <a:schemeClr val="bg1"/>
                </a:solidFill>
              </a:rPr>
              <a:t>Why glaciers?</a:t>
            </a:r>
          </a:p>
        </p:txBody>
      </p:sp>
      <p:sp>
        <p:nvSpPr>
          <p:cNvPr id="12" name="TextBox 11">
            <a:hlinkClick r:id="rId10" action="ppaction://hlinksldjump"/>
            <a:extLst>
              <a:ext uri="{FF2B5EF4-FFF2-40B4-BE49-F238E27FC236}">
                <a16:creationId xmlns:a16="http://schemas.microsoft.com/office/drawing/2014/main" id="{AEC446B1-E7F9-4DD4-A158-8EA83EFD0EEC}"/>
              </a:ext>
            </a:extLst>
          </p:cNvPr>
          <p:cNvSpPr txBox="1"/>
          <p:nvPr/>
        </p:nvSpPr>
        <p:spPr>
          <a:xfrm>
            <a:off x="2766321" y="6286763"/>
            <a:ext cx="1884505"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Coupling method</a:t>
            </a:r>
          </a:p>
        </p:txBody>
      </p:sp>
      <p:sp>
        <p:nvSpPr>
          <p:cNvPr id="13" name="TextBox 12">
            <a:hlinkClick r:id="rId4" action="ppaction://hlinksldjump"/>
            <a:extLst>
              <a:ext uri="{FF2B5EF4-FFF2-40B4-BE49-F238E27FC236}">
                <a16:creationId xmlns:a16="http://schemas.microsoft.com/office/drawing/2014/main" id="{0494FBED-6F48-4D5A-AE97-057AF343BB27}"/>
              </a:ext>
            </a:extLst>
          </p:cNvPr>
          <p:cNvSpPr txBox="1"/>
          <p:nvPr/>
        </p:nvSpPr>
        <p:spPr>
          <a:xfrm>
            <a:off x="6618366"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(Global)</a:t>
            </a:r>
          </a:p>
        </p:txBody>
      </p:sp>
      <p:sp>
        <p:nvSpPr>
          <p:cNvPr id="14" name="TextBox 13">
            <a:hlinkClick r:id="rId11" action="ppaction://hlinksldjump"/>
            <a:extLst>
              <a:ext uri="{FF2B5EF4-FFF2-40B4-BE49-F238E27FC236}">
                <a16:creationId xmlns:a16="http://schemas.microsoft.com/office/drawing/2014/main" id="{03AB501F-1859-4657-B3E3-1AC804CEB489}"/>
              </a:ext>
            </a:extLst>
          </p:cNvPr>
          <p:cNvSpPr txBox="1"/>
          <p:nvPr/>
        </p:nvSpPr>
        <p:spPr>
          <a:xfrm>
            <a:off x="4802177" y="6277501"/>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(Basins)</a:t>
            </a:r>
          </a:p>
        </p:txBody>
      </p:sp>
      <p:sp>
        <p:nvSpPr>
          <p:cNvPr id="15" name="TextBox 14">
            <a:hlinkClick r:id="rId12" action="ppaction://hlinksldjump"/>
            <a:extLst>
              <a:ext uri="{FF2B5EF4-FFF2-40B4-BE49-F238E27FC236}">
                <a16:creationId xmlns:a16="http://schemas.microsoft.com/office/drawing/2014/main" id="{FF0E7012-B1AE-4F17-BDB9-F016C148CF9C}"/>
              </a:ext>
            </a:extLst>
          </p:cNvPr>
          <p:cNvSpPr txBox="1"/>
          <p:nvPr/>
        </p:nvSpPr>
        <p:spPr>
          <a:xfrm>
            <a:off x="8434555"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Challenges</a:t>
            </a:r>
          </a:p>
        </p:txBody>
      </p:sp>
      <p:pic>
        <p:nvPicPr>
          <p:cNvPr id="16" name="Graphic 15" descr="Home">
            <a:hlinkClick r:id="rId13" action="ppaction://hlinksldjump"/>
            <a:extLst>
              <a:ext uri="{FF2B5EF4-FFF2-40B4-BE49-F238E27FC236}">
                <a16:creationId xmlns:a16="http://schemas.microsoft.com/office/drawing/2014/main" id="{2655934F-6879-4E7A-AB3C-E6EEDE9E554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92100" y="6196260"/>
            <a:ext cx="458756" cy="458756"/>
          </a:xfrm>
          <a:prstGeom prst="rect">
            <a:avLst/>
          </a:prstGeom>
        </p:spPr>
      </p:pic>
    </p:spTree>
    <p:extLst>
      <p:ext uri="{BB962C8B-B14F-4D97-AF65-F5344CB8AC3E}">
        <p14:creationId xmlns:p14="http://schemas.microsoft.com/office/powerpoint/2010/main" val="37707161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A8F50-3EC2-4E0F-81CB-D0EC90096687}"/>
              </a:ext>
            </a:extLst>
          </p:cNvPr>
          <p:cNvSpPr>
            <a:spLocks noGrp="1"/>
          </p:cNvSpPr>
          <p:nvPr>
            <p:ph type="title"/>
          </p:nvPr>
        </p:nvSpPr>
        <p:spPr/>
        <p:txBody>
          <a:bodyPr>
            <a:normAutofit fontScale="90000"/>
          </a:bodyPr>
          <a:lstStyle/>
          <a:p>
            <a:r>
              <a:rPr lang="en-US" dirty="0"/>
              <a:t>Future annual glacier-sourced melt </a:t>
            </a:r>
          </a:p>
        </p:txBody>
      </p:sp>
      <p:pic>
        <p:nvPicPr>
          <p:cNvPr id="11" name="Content Placeholder 10">
            <a:extLst>
              <a:ext uri="{FF2B5EF4-FFF2-40B4-BE49-F238E27FC236}">
                <a16:creationId xmlns:a16="http://schemas.microsoft.com/office/drawing/2014/main" id="{7D63C63C-8F76-4AA1-8C8E-2330AD64907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918" y="1388633"/>
            <a:ext cx="10515600" cy="4206240"/>
          </a:xfrm>
        </p:spPr>
      </p:pic>
      <p:pic>
        <p:nvPicPr>
          <p:cNvPr id="12" name="Graphic 11" descr="Back">
            <a:hlinkClick r:id="rId3" action="ppaction://hlinksldjump"/>
            <a:extLst>
              <a:ext uri="{FF2B5EF4-FFF2-40B4-BE49-F238E27FC236}">
                <a16:creationId xmlns:a16="http://schemas.microsoft.com/office/drawing/2014/main" id="{23AD604E-F256-46CA-B4B3-16E6F2D9EE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827113" y="4820712"/>
            <a:ext cx="914400" cy="914400"/>
          </a:xfrm>
          <a:prstGeom prst="rect">
            <a:avLst/>
          </a:prstGeom>
        </p:spPr>
      </p:pic>
      <p:sp>
        <p:nvSpPr>
          <p:cNvPr id="5" name="TextBox 4">
            <a:hlinkClick r:id="rId6" action="ppaction://hlinksldjump"/>
            <a:extLst>
              <a:ext uri="{FF2B5EF4-FFF2-40B4-BE49-F238E27FC236}">
                <a16:creationId xmlns:a16="http://schemas.microsoft.com/office/drawing/2014/main" id="{E30FC6D9-D780-407F-8FB3-977889BD5373}"/>
              </a:ext>
            </a:extLst>
          </p:cNvPr>
          <p:cNvSpPr txBox="1"/>
          <p:nvPr/>
        </p:nvSpPr>
        <p:spPr>
          <a:xfrm>
            <a:off x="950132" y="6285684"/>
            <a:ext cx="1664838" cy="369332"/>
          </a:xfrm>
          <a:prstGeom prst="rect">
            <a:avLst/>
          </a:prstGeom>
          <a:solidFill>
            <a:schemeClr val="accent1">
              <a:lumMod val="60000"/>
              <a:lumOff val="40000"/>
            </a:schemeClr>
          </a:solidFill>
          <a:effectLst>
            <a:softEdge rad="0"/>
          </a:effectLst>
        </p:spPr>
        <p:txBody>
          <a:bodyPr wrap="square" rtlCol="0">
            <a:spAutoFit/>
          </a:bodyPr>
          <a:lstStyle/>
          <a:p>
            <a:pPr algn="ctr"/>
            <a:r>
              <a:rPr lang="en-US" dirty="0">
                <a:solidFill>
                  <a:schemeClr val="bg1"/>
                </a:solidFill>
              </a:rPr>
              <a:t>Why glaciers?</a:t>
            </a:r>
          </a:p>
        </p:txBody>
      </p:sp>
      <p:sp>
        <p:nvSpPr>
          <p:cNvPr id="6" name="TextBox 5">
            <a:hlinkClick r:id="rId7" action="ppaction://hlinksldjump"/>
            <a:extLst>
              <a:ext uri="{FF2B5EF4-FFF2-40B4-BE49-F238E27FC236}">
                <a16:creationId xmlns:a16="http://schemas.microsoft.com/office/drawing/2014/main" id="{A5A79724-E877-4405-9C5D-1AC7D77E5EF2}"/>
              </a:ext>
            </a:extLst>
          </p:cNvPr>
          <p:cNvSpPr txBox="1"/>
          <p:nvPr/>
        </p:nvSpPr>
        <p:spPr>
          <a:xfrm>
            <a:off x="2766321" y="6286763"/>
            <a:ext cx="1884505"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Coupling method</a:t>
            </a:r>
          </a:p>
        </p:txBody>
      </p:sp>
      <p:sp>
        <p:nvSpPr>
          <p:cNvPr id="7" name="TextBox 6">
            <a:hlinkClick r:id="rId8" action="ppaction://hlinksldjump"/>
            <a:extLst>
              <a:ext uri="{FF2B5EF4-FFF2-40B4-BE49-F238E27FC236}">
                <a16:creationId xmlns:a16="http://schemas.microsoft.com/office/drawing/2014/main" id="{BB78DBB6-82F7-4B82-B924-FC727D3CB3F0}"/>
              </a:ext>
            </a:extLst>
          </p:cNvPr>
          <p:cNvSpPr txBox="1"/>
          <p:nvPr/>
        </p:nvSpPr>
        <p:spPr>
          <a:xfrm>
            <a:off x="6618366"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(Global)</a:t>
            </a:r>
          </a:p>
        </p:txBody>
      </p:sp>
      <p:sp>
        <p:nvSpPr>
          <p:cNvPr id="8" name="TextBox 7">
            <a:hlinkClick r:id="rId9" action="ppaction://hlinksldjump"/>
            <a:extLst>
              <a:ext uri="{FF2B5EF4-FFF2-40B4-BE49-F238E27FC236}">
                <a16:creationId xmlns:a16="http://schemas.microsoft.com/office/drawing/2014/main" id="{11FD931D-7281-4A2C-954B-D3524B2C2903}"/>
              </a:ext>
            </a:extLst>
          </p:cNvPr>
          <p:cNvSpPr txBox="1"/>
          <p:nvPr/>
        </p:nvSpPr>
        <p:spPr>
          <a:xfrm>
            <a:off x="4802177" y="6277501"/>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(Basins)</a:t>
            </a:r>
          </a:p>
        </p:txBody>
      </p:sp>
      <p:sp>
        <p:nvSpPr>
          <p:cNvPr id="9" name="TextBox 8">
            <a:hlinkClick r:id="rId10" action="ppaction://hlinksldjump"/>
            <a:extLst>
              <a:ext uri="{FF2B5EF4-FFF2-40B4-BE49-F238E27FC236}">
                <a16:creationId xmlns:a16="http://schemas.microsoft.com/office/drawing/2014/main" id="{4B3B663A-C878-483D-A3B3-91400E5E540E}"/>
              </a:ext>
            </a:extLst>
          </p:cNvPr>
          <p:cNvSpPr txBox="1"/>
          <p:nvPr/>
        </p:nvSpPr>
        <p:spPr>
          <a:xfrm>
            <a:off x="8434555"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Challenges</a:t>
            </a:r>
          </a:p>
        </p:txBody>
      </p:sp>
      <p:pic>
        <p:nvPicPr>
          <p:cNvPr id="10" name="Graphic 9" descr="Home">
            <a:hlinkClick r:id="rId11" action="ppaction://hlinksldjump"/>
            <a:extLst>
              <a:ext uri="{FF2B5EF4-FFF2-40B4-BE49-F238E27FC236}">
                <a16:creationId xmlns:a16="http://schemas.microsoft.com/office/drawing/2014/main" id="{7D9A462B-AE48-45F8-9AF4-63160955B6C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92100" y="6196260"/>
            <a:ext cx="458756" cy="458756"/>
          </a:xfrm>
          <a:prstGeom prst="rect">
            <a:avLst/>
          </a:prstGeom>
        </p:spPr>
      </p:pic>
    </p:spTree>
    <p:extLst>
      <p:ext uri="{BB962C8B-B14F-4D97-AF65-F5344CB8AC3E}">
        <p14:creationId xmlns:p14="http://schemas.microsoft.com/office/powerpoint/2010/main" val="13328933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82A8A-372B-4163-84E3-43D347697985}"/>
              </a:ext>
            </a:extLst>
          </p:cNvPr>
          <p:cNvSpPr>
            <a:spLocks noGrp="1"/>
          </p:cNvSpPr>
          <p:nvPr>
            <p:ph type="title"/>
          </p:nvPr>
        </p:nvSpPr>
        <p:spPr/>
        <p:txBody>
          <a:bodyPr>
            <a:normAutofit fontScale="90000"/>
          </a:bodyPr>
          <a:lstStyle/>
          <a:p>
            <a:r>
              <a:rPr lang="en-US" dirty="0"/>
              <a:t>Past annual glacier-sourced melt</a:t>
            </a:r>
          </a:p>
        </p:txBody>
      </p:sp>
      <p:pic>
        <p:nvPicPr>
          <p:cNvPr id="5" name="Content Placeholder 4">
            <a:extLst>
              <a:ext uri="{FF2B5EF4-FFF2-40B4-BE49-F238E27FC236}">
                <a16:creationId xmlns:a16="http://schemas.microsoft.com/office/drawing/2014/main" id="{FE1C97D5-40F6-4173-A277-3E0A086AA60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15013" y="1238250"/>
            <a:ext cx="6572724" cy="4645025"/>
          </a:xfrm>
        </p:spPr>
      </p:pic>
      <p:pic>
        <p:nvPicPr>
          <p:cNvPr id="6" name="Graphic 5" descr="Back">
            <a:hlinkClick r:id="rId4" action="ppaction://hlinksldjump"/>
            <a:extLst>
              <a:ext uri="{FF2B5EF4-FFF2-40B4-BE49-F238E27FC236}">
                <a16:creationId xmlns:a16="http://schemas.microsoft.com/office/drawing/2014/main" id="{AF90E81E-CC0E-43F9-B984-CDECDFE362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27113" y="4820712"/>
            <a:ext cx="914400" cy="914400"/>
          </a:xfrm>
          <a:prstGeom prst="rect">
            <a:avLst/>
          </a:prstGeom>
        </p:spPr>
      </p:pic>
      <p:sp>
        <p:nvSpPr>
          <p:cNvPr id="7" name="TextBox 6">
            <a:hlinkClick r:id="rId7" action="ppaction://hlinksldjump"/>
            <a:extLst>
              <a:ext uri="{FF2B5EF4-FFF2-40B4-BE49-F238E27FC236}">
                <a16:creationId xmlns:a16="http://schemas.microsoft.com/office/drawing/2014/main" id="{209C39AB-5B25-4464-8B1B-093AE884A826}"/>
              </a:ext>
            </a:extLst>
          </p:cNvPr>
          <p:cNvSpPr txBox="1"/>
          <p:nvPr/>
        </p:nvSpPr>
        <p:spPr>
          <a:xfrm>
            <a:off x="950132" y="6285684"/>
            <a:ext cx="1664838" cy="369332"/>
          </a:xfrm>
          <a:prstGeom prst="rect">
            <a:avLst/>
          </a:prstGeom>
          <a:solidFill>
            <a:schemeClr val="accent1">
              <a:lumMod val="60000"/>
              <a:lumOff val="40000"/>
            </a:schemeClr>
          </a:solidFill>
          <a:effectLst>
            <a:softEdge rad="0"/>
          </a:effectLst>
        </p:spPr>
        <p:txBody>
          <a:bodyPr wrap="square" rtlCol="0">
            <a:spAutoFit/>
          </a:bodyPr>
          <a:lstStyle/>
          <a:p>
            <a:pPr algn="ctr"/>
            <a:r>
              <a:rPr lang="en-US" dirty="0">
                <a:solidFill>
                  <a:schemeClr val="bg1"/>
                </a:solidFill>
              </a:rPr>
              <a:t>Why glaciers?</a:t>
            </a:r>
          </a:p>
        </p:txBody>
      </p:sp>
      <p:sp>
        <p:nvSpPr>
          <p:cNvPr id="8" name="TextBox 7">
            <a:hlinkClick r:id="rId8" action="ppaction://hlinksldjump"/>
            <a:extLst>
              <a:ext uri="{FF2B5EF4-FFF2-40B4-BE49-F238E27FC236}">
                <a16:creationId xmlns:a16="http://schemas.microsoft.com/office/drawing/2014/main" id="{3065F0A5-BF36-4463-A2F5-0F77EB788252}"/>
              </a:ext>
            </a:extLst>
          </p:cNvPr>
          <p:cNvSpPr txBox="1"/>
          <p:nvPr/>
        </p:nvSpPr>
        <p:spPr>
          <a:xfrm>
            <a:off x="2766321" y="6286763"/>
            <a:ext cx="1884505"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Coupling method</a:t>
            </a:r>
          </a:p>
        </p:txBody>
      </p:sp>
      <p:sp>
        <p:nvSpPr>
          <p:cNvPr id="9" name="TextBox 8">
            <a:hlinkClick r:id="rId9" action="ppaction://hlinksldjump"/>
            <a:extLst>
              <a:ext uri="{FF2B5EF4-FFF2-40B4-BE49-F238E27FC236}">
                <a16:creationId xmlns:a16="http://schemas.microsoft.com/office/drawing/2014/main" id="{1FBD7AA7-5D90-4EC0-983D-A8B1D7F5AB49}"/>
              </a:ext>
            </a:extLst>
          </p:cNvPr>
          <p:cNvSpPr txBox="1"/>
          <p:nvPr/>
        </p:nvSpPr>
        <p:spPr>
          <a:xfrm>
            <a:off x="6618366"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(Global)</a:t>
            </a:r>
          </a:p>
        </p:txBody>
      </p:sp>
      <p:sp>
        <p:nvSpPr>
          <p:cNvPr id="10" name="TextBox 9">
            <a:hlinkClick r:id="rId10" action="ppaction://hlinksldjump"/>
            <a:extLst>
              <a:ext uri="{FF2B5EF4-FFF2-40B4-BE49-F238E27FC236}">
                <a16:creationId xmlns:a16="http://schemas.microsoft.com/office/drawing/2014/main" id="{C2ED4E69-C8AE-4465-B7DB-F99411E20A9F}"/>
              </a:ext>
            </a:extLst>
          </p:cNvPr>
          <p:cNvSpPr txBox="1"/>
          <p:nvPr/>
        </p:nvSpPr>
        <p:spPr>
          <a:xfrm>
            <a:off x="4802177" y="6277501"/>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(Basins)</a:t>
            </a:r>
          </a:p>
        </p:txBody>
      </p:sp>
      <p:sp>
        <p:nvSpPr>
          <p:cNvPr id="11" name="TextBox 10">
            <a:hlinkClick r:id="rId11" action="ppaction://hlinksldjump"/>
            <a:extLst>
              <a:ext uri="{FF2B5EF4-FFF2-40B4-BE49-F238E27FC236}">
                <a16:creationId xmlns:a16="http://schemas.microsoft.com/office/drawing/2014/main" id="{FB3F63E6-3EB8-411A-A460-144EC5770EE4}"/>
              </a:ext>
            </a:extLst>
          </p:cNvPr>
          <p:cNvSpPr txBox="1"/>
          <p:nvPr/>
        </p:nvSpPr>
        <p:spPr>
          <a:xfrm>
            <a:off x="8434555"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Challenges</a:t>
            </a:r>
          </a:p>
        </p:txBody>
      </p:sp>
      <p:pic>
        <p:nvPicPr>
          <p:cNvPr id="12" name="Graphic 11" descr="Home">
            <a:hlinkClick r:id="rId12" action="ppaction://hlinksldjump"/>
            <a:extLst>
              <a:ext uri="{FF2B5EF4-FFF2-40B4-BE49-F238E27FC236}">
                <a16:creationId xmlns:a16="http://schemas.microsoft.com/office/drawing/2014/main" id="{A3F426B6-F72A-4E66-9366-E99DAEBBFC0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2100" y="6196260"/>
            <a:ext cx="458756" cy="458756"/>
          </a:xfrm>
          <a:prstGeom prst="rect">
            <a:avLst/>
          </a:prstGeom>
        </p:spPr>
      </p:pic>
    </p:spTree>
    <p:extLst>
      <p:ext uri="{BB962C8B-B14F-4D97-AF65-F5344CB8AC3E}">
        <p14:creationId xmlns:p14="http://schemas.microsoft.com/office/powerpoint/2010/main" val="3913073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1A8A9B0A-5721-480F-BA08-FABFE0CD5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32" y="3329559"/>
            <a:ext cx="3572828" cy="2858262"/>
          </a:xfrm>
          <a:prstGeom prst="rect">
            <a:avLst/>
          </a:prstGeom>
        </p:spPr>
      </p:pic>
      <p:sp>
        <p:nvSpPr>
          <p:cNvPr id="2" name="Title 1">
            <a:extLst>
              <a:ext uri="{FF2B5EF4-FFF2-40B4-BE49-F238E27FC236}">
                <a16:creationId xmlns:a16="http://schemas.microsoft.com/office/drawing/2014/main" id="{FD9B642E-C257-48F1-ACEF-9575C4EDEE69}"/>
              </a:ext>
            </a:extLst>
          </p:cNvPr>
          <p:cNvSpPr>
            <a:spLocks noGrp="1"/>
          </p:cNvSpPr>
          <p:nvPr>
            <p:ph type="title"/>
          </p:nvPr>
        </p:nvSpPr>
        <p:spPr/>
        <p:txBody>
          <a:bodyPr>
            <a:normAutofit fontScale="90000"/>
          </a:bodyPr>
          <a:lstStyle/>
          <a:p>
            <a:r>
              <a:rPr lang="en-US" dirty="0"/>
              <a:t>Precipitation correction</a:t>
            </a:r>
          </a:p>
        </p:txBody>
      </p:sp>
      <p:pic>
        <p:nvPicPr>
          <p:cNvPr id="14" name="Picture 13">
            <a:extLst>
              <a:ext uri="{FF2B5EF4-FFF2-40B4-BE49-F238E27FC236}">
                <a16:creationId xmlns:a16="http://schemas.microsoft.com/office/drawing/2014/main" id="{9B84C61C-222B-432E-A82C-E36BF3E241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7408" y="3545818"/>
            <a:ext cx="2549249" cy="2595850"/>
          </a:xfrm>
          <a:prstGeom prst="rect">
            <a:avLst/>
          </a:prstGeom>
        </p:spPr>
      </p:pic>
      <p:sp>
        <p:nvSpPr>
          <p:cNvPr id="15" name="Arrow: Right 14">
            <a:extLst>
              <a:ext uri="{FF2B5EF4-FFF2-40B4-BE49-F238E27FC236}">
                <a16:creationId xmlns:a16="http://schemas.microsoft.com/office/drawing/2014/main" id="{D12457C1-752F-489C-B4F0-A24F3E465273}"/>
              </a:ext>
            </a:extLst>
          </p:cNvPr>
          <p:cNvSpPr/>
          <p:nvPr/>
        </p:nvSpPr>
        <p:spPr>
          <a:xfrm>
            <a:off x="2760332" y="4549140"/>
            <a:ext cx="708661" cy="4191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246F778D-4C57-4D05-B451-B8D4BFA41962}"/>
              </a:ext>
            </a:extLst>
          </p:cNvPr>
          <p:cNvGrpSpPr/>
          <p:nvPr/>
        </p:nvGrpSpPr>
        <p:grpSpPr>
          <a:xfrm>
            <a:off x="452854" y="886438"/>
            <a:ext cx="5435730" cy="2659380"/>
            <a:chOff x="452854" y="886438"/>
            <a:chExt cx="5435730" cy="2659380"/>
          </a:xfrm>
        </p:grpSpPr>
        <p:pic>
          <p:nvPicPr>
            <p:cNvPr id="10" name="Picture 9">
              <a:extLst>
                <a:ext uri="{FF2B5EF4-FFF2-40B4-BE49-F238E27FC236}">
                  <a16:creationId xmlns:a16="http://schemas.microsoft.com/office/drawing/2014/main" id="{E74F7135-39EE-408E-8181-024CFA48FF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7921" y="886438"/>
              <a:ext cx="5250663" cy="2659380"/>
            </a:xfrm>
            <a:prstGeom prst="rect">
              <a:avLst/>
            </a:prstGeom>
          </p:spPr>
        </p:pic>
        <p:pic>
          <p:nvPicPr>
            <p:cNvPr id="17" name="Picture 16">
              <a:extLst>
                <a:ext uri="{FF2B5EF4-FFF2-40B4-BE49-F238E27FC236}">
                  <a16:creationId xmlns:a16="http://schemas.microsoft.com/office/drawing/2014/main" id="{DA900C2C-CBC8-48B7-B7A1-B9003C46EC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2854" y="1608051"/>
              <a:ext cx="185067" cy="1216154"/>
            </a:xfrm>
            <a:prstGeom prst="rect">
              <a:avLst/>
            </a:prstGeom>
          </p:spPr>
        </p:pic>
      </p:grpSp>
      <p:pic>
        <p:nvPicPr>
          <p:cNvPr id="19" name="Picture 18">
            <a:extLst>
              <a:ext uri="{FF2B5EF4-FFF2-40B4-BE49-F238E27FC236}">
                <a16:creationId xmlns:a16="http://schemas.microsoft.com/office/drawing/2014/main" id="{EB6FB1FC-D2C1-4915-BC7D-16AF0D2B6C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8993" y="4235666"/>
            <a:ext cx="185067" cy="1216154"/>
          </a:xfrm>
          <a:prstGeom prst="rect">
            <a:avLst/>
          </a:prstGeom>
        </p:spPr>
      </p:pic>
      <p:sp>
        <p:nvSpPr>
          <p:cNvPr id="20" name="TextBox 19">
            <a:extLst>
              <a:ext uri="{FF2B5EF4-FFF2-40B4-BE49-F238E27FC236}">
                <a16:creationId xmlns:a16="http://schemas.microsoft.com/office/drawing/2014/main" id="{E61710D4-F715-4453-84AE-6C2695E517C3}"/>
              </a:ext>
            </a:extLst>
          </p:cNvPr>
          <p:cNvSpPr txBox="1"/>
          <p:nvPr/>
        </p:nvSpPr>
        <p:spPr>
          <a:xfrm>
            <a:off x="6568440" y="1348740"/>
            <a:ext cx="5170706" cy="4985980"/>
          </a:xfrm>
          <a:prstGeom prst="rect">
            <a:avLst/>
          </a:prstGeom>
          <a:noFill/>
        </p:spPr>
        <p:txBody>
          <a:bodyPr wrap="square" rtlCol="0">
            <a:spAutoFit/>
          </a:bodyPr>
          <a:lstStyle/>
          <a:p>
            <a:pPr marL="285750" indent="-285750">
              <a:spcBef>
                <a:spcPts val="1800"/>
              </a:spcBef>
              <a:buFont typeface="Arial" panose="020B0604020202020204" pitchFamily="34" charset="0"/>
              <a:buChar char="•"/>
            </a:pPr>
            <a:r>
              <a:rPr lang="en-US" sz="2000" dirty="0"/>
              <a:t>Precipitation correction in glacier models to correct for errors in snow input</a:t>
            </a:r>
          </a:p>
          <a:p>
            <a:pPr marL="285750" indent="-285750">
              <a:spcBef>
                <a:spcPts val="1800"/>
              </a:spcBef>
              <a:buFont typeface="Arial" panose="020B0604020202020204" pitchFamily="34" charset="0"/>
              <a:buChar char="•"/>
            </a:pPr>
            <a:r>
              <a:rPr lang="en-US" sz="2000" dirty="0"/>
              <a:t>Different combinations of precipitation correction factor and degree-day factor can represent mass balance of glaciers equally well </a:t>
            </a:r>
            <a:r>
              <a:rPr lang="en-US" sz="1400" dirty="0">
                <a:solidFill>
                  <a:schemeClr val="bg1">
                    <a:lumMod val="65000"/>
                  </a:schemeClr>
                </a:solidFill>
              </a:rPr>
              <a:t>(</a:t>
            </a:r>
            <a:r>
              <a:rPr lang="en-US" sz="1400" dirty="0" err="1">
                <a:solidFill>
                  <a:schemeClr val="bg1">
                    <a:lumMod val="65000"/>
                  </a:schemeClr>
                </a:solidFill>
              </a:rPr>
              <a:t>Rounce</a:t>
            </a:r>
            <a:r>
              <a:rPr lang="en-US" sz="1400" dirty="0">
                <a:solidFill>
                  <a:schemeClr val="bg1">
                    <a:lumMod val="65000"/>
                  </a:schemeClr>
                </a:solidFill>
              </a:rPr>
              <a:t> et al, 2020; Schuster et al. 2023)</a:t>
            </a:r>
          </a:p>
          <a:p>
            <a:pPr marL="285750" indent="-285750">
              <a:spcBef>
                <a:spcPts val="1800"/>
              </a:spcBef>
              <a:buFont typeface="Arial" panose="020B0604020202020204" pitchFamily="34" charset="0"/>
              <a:buChar char="•"/>
            </a:pPr>
            <a:r>
              <a:rPr lang="en-US" sz="2000" dirty="0"/>
              <a:t>Using the same precipitation correction in both models resulted in unrealistic calibration and deterioration in model performance</a:t>
            </a:r>
          </a:p>
          <a:p>
            <a:pPr marL="285750" indent="-285750">
              <a:spcBef>
                <a:spcPts val="1800"/>
              </a:spcBef>
              <a:buFont typeface="Arial" panose="020B0604020202020204" pitchFamily="34" charset="0"/>
              <a:buChar char="•"/>
            </a:pPr>
            <a:r>
              <a:rPr lang="en-US" sz="2000" dirty="0"/>
              <a:t>Precipitation correction is higher for the glacier model than for the hydrological model</a:t>
            </a:r>
          </a:p>
          <a:p>
            <a:pPr marL="285750" indent="-285750">
              <a:spcBef>
                <a:spcPts val="1800"/>
              </a:spcBef>
              <a:buFont typeface="Arial" panose="020B0604020202020204" pitchFamily="34" charset="0"/>
              <a:buChar char="•"/>
            </a:pPr>
            <a:endParaRPr lang="en-US" dirty="0"/>
          </a:p>
        </p:txBody>
      </p:sp>
      <p:sp>
        <p:nvSpPr>
          <p:cNvPr id="11" name="TextBox 10">
            <a:hlinkClick r:id="rId7" action="ppaction://hlinksldjump"/>
            <a:extLst>
              <a:ext uri="{FF2B5EF4-FFF2-40B4-BE49-F238E27FC236}">
                <a16:creationId xmlns:a16="http://schemas.microsoft.com/office/drawing/2014/main" id="{37C5A6C2-14D3-46A7-884D-396962B74897}"/>
              </a:ext>
            </a:extLst>
          </p:cNvPr>
          <p:cNvSpPr txBox="1"/>
          <p:nvPr/>
        </p:nvSpPr>
        <p:spPr>
          <a:xfrm>
            <a:off x="950132" y="6285684"/>
            <a:ext cx="1664838" cy="369332"/>
          </a:xfrm>
          <a:prstGeom prst="rect">
            <a:avLst/>
          </a:prstGeom>
          <a:solidFill>
            <a:schemeClr val="accent1">
              <a:lumMod val="60000"/>
              <a:lumOff val="40000"/>
            </a:schemeClr>
          </a:solidFill>
          <a:effectLst>
            <a:softEdge rad="0"/>
          </a:effectLst>
        </p:spPr>
        <p:txBody>
          <a:bodyPr wrap="square" rtlCol="0">
            <a:spAutoFit/>
          </a:bodyPr>
          <a:lstStyle/>
          <a:p>
            <a:pPr algn="ctr"/>
            <a:r>
              <a:rPr lang="en-US" dirty="0">
                <a:solidFill>
                  <a:schemeClr val="bg1"/>
                </a:solidFill>
              </a:rPr>
              <a:t>Why glaciers?</a:t>
            </a:r>
          </a:p>
        </p:txBody>
      </p:sp>
      <p:sp>
        <p:nvSpPr>
          <p:cNvPr id="12" name="TextBox 11">
            <a:hlinkClick r:id="rId8" action="ppaction://hlinksldjump"/>
            <a:extLst>
              <a:ext uri="{FF2B5EF4-FFF2-40B4-BE49-F238E27FC236}">
                <a16:creationId xmlns:a16="http://schemas.microsoft.com/office/drawing/2014/main" id="{0EC74C85-C503-4195-ADC4-886C4CD253D0}"/>
              </a:ext>
            </a:extLst>
          </p:cNvPr>
          <p:cNvSpPr txBox="1"/>
          <p:nvPr/>
        </p:nvSpPr>
        <p:spPr>
          <a:xfrm>
            <a:off x="2766321" y="6286763"/>
            <a:ext cx="1884505"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Coupling method</a:t>
            </a:r>
          </a:p>
        </p:txBody>
      </p:sp>
      <p:sp>
        <p:nvSpPr>
          <p:cNvPr id="13" name="TextBox 12">
            <a:hlinkClick r:id="rId9" action="ppaction://hlinksldjump"/>
            <a:extLst>
              <a:ext uri="{FF2B5EF4-FFF2-40B4-BE49-F238E27FC236}">
                <a16:creationId xmlns:a16="http://schemas.microsoft.com/office/drawing/2014/main" id="{D57A93AA-C435-47E0-AB03-61B9D97A1D5A}"/>
              </a:ext>
            </a:extLst>
          </p:cNvPr>
          <p:cNvSpPr txBox="1"/>
          <p:nvPr/>
        </p:nvSpPr>
        <p:spPr>
          <a:xfrm>
            <a:off x="6618366"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(Global)</a:t>
            </a:r>
          </a:p>
        </p:txBody>
      </p:sp>
      <p:sp>
        <p:nvSpPr>
          <p:cNvPr id="16" name="TextBox 15">
            <a:hlinkClick r:id="rId10" action="ppaction://hlinksldjump"/>
            <a:extLst>
              <a:ext uri="{FF2B5EF4-FFF2-40B4-BE49-F238E27FC236}">
                <a16:creationId xmlns:a16="http://schemas.microsoft.com/office/drawing/2014/main" id="{A34E7881-BC15-44A8-9D41-3E59CB51847B}"/>
              </a:ext>
            </a:extLst>
          </p:cNvPr>
          <p:cNvSpPr txBox="1"/>
          <p:nvPr/>
        </p:nvSpPr>
        <p:spPr>
          <a:xfrm>
            <a:off x="4802177" y="6277501"/>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(Basins)</a:t>
            </a:r>
          </a:p>
        </p:txBody>
      </p:sp>
      <p:sp>
        <p:nvSpPr>
          <p:cNvPr id="21" name="TextBox 20">
            <a:hlinkClick r:id="rId11" action="ppaction://hlinksldjump"/>
            <a:extLst>
              <a:ext uri="{FF2B5EF4-FFF2-40B4-BE49-F238E27FC236}">
                <a16:creationId xmlns:a16="http://schemas.microsoft.com/office/drawing/2014/main" id="{B7B6E76B-1542-45AA-BCFD-35B397DD8BA6}"/>
              </a:ext>
            </a:extLst>
          </p:cNvPr>
          <p:cNvSpPr txBox="1"/>
          <p:nvPr/>
        </p:nvSpPr>
        <p:spPr>
          <a:xfrm>
            <a:off x="8434555"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Challenges</a:t>
            </a:r>
          </a:p>
        </p:txBody>
      </p:sp>
      <p:pic>
        <p:nvPicPr>
          <p:cNvPr id="22" name="Graphic 21" descr="Home">
            <a:hlinkClick r:id="rId12" action="ppaction://hlinksldjump"/>
            <a:extLst>
              <a:ext uri="{FF2B5EF4-FFF2-40B4-BE49-F238E27FC236}">
                <a16:creationId xmlns:a16="http://schemas.microsoft.com/office/drawing/2014/main" id="{DFF5F465-8E24-4CE2-A331-34D57AEE597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92100" y="6196260"/>
            <a:ext cx="458756" cy="458756"/>
          </a:xfrm>
          <a:prstGeom prst="rect">
            <a:avLst/>
          </a:prstGeom>
        </p:spPr>
      </p:pic>
    </p:spTree>
    <p:extLst>
      <p:ext uri="{BB962C8B-B14F-4D97-AF65-F5344CB8AC3E}">
        <p14:creationId xmlns:p14="http://schemas.microsoft.com/office/powerpoint/2010/main" val="2315009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03C8D-7E28-4466-BD97-633802D56C74}"/>
              </a:ext>
            </a:extLst>
          </p:cNvPr>
          <p:cNvSpPr>
            <a:spLocks noGrp="1"/>
          </p:cNvSpPr>
          <p:nvPr>
            <p:ph type="title"/>
          </p:nvPr>
        </p:nvSpPr>
        <p:spPr/>
        <p:txBody>
          <a:bodyPr>
            <a:normAutofit fontScale="90000"/>
          </a:bodyPr>
          <a:lstStyle/>
          <a:p>
            <a:r>
              <a:rPr lang="en-US" dirty="0"/>
              <a:t>Glacier location in modelling grid</a:t>
            </a:r>
          </a:p>
        </p:txBody>
      </p:sp>
      <p:pic>
        <p:nvPicPr>
          <p:cNvPr id="9" name="Picture 8">
            <a:extLst>
              <a:ext uri="{FF2B5EF4-FFF2-40B4-BE49-F238E27FC236}">
                <a16:creationId xmlns:a16="http://schemas.microsoft.com/office/drawing/2014/main" id="{84F3ABEA-172E-4A26-8A76-A2C42A92A07C}"/>
              </a:ext>
            </a:extLst>
          </p:cNvPr>
          <p:cNvPicPr>
            <a:picLocks noChangeAspect="1"/>
          </p:cNvPicPr>
          <p:nvPr/>
        </p:nvPicPr>
        <p:blipFill rotWithShape="1">
          <a:blip r:embed="rId3">
            <a:extLst>
              <a:ext uri="{28A0092B-C50C-407E-A947-70E740481C1C}">
                <a14:useLocalDpi xmlns:a14="http://schemas.microsoft.com/office/drawing/2010/main" val="0"/>
              </a:ext>
            </a:extLst>
          </a:blip>
          <a:srcRect t="9636" r="2640" b="18805"/>
          <a:stretch/>
        </p:blipFill>
        <p:spPr>
          <a:xfrm>
            <a:off x="4615015" y="1389977"/>
            <a:ext cx="7143211" cy="3712722"/>
          </a:xfrm>
          <a:prstGeom prst="rect">
            <a:avLst/>
          </a:prstGeom>
        </p:spPr>
      </p:pic>
      <p:pic>
        <p:nvPicPr>
          <p:cNvPr id="10" name="Content Placeholder 12">
            <a:extLst>
              <a:ext uri="{FF2B5EF4-FFF2-40B4-BE49-F238E27FC236}">
                <a16:creationId xmlns:a16="http://schemas.microsoft.com/office/drawing/2014/main" id="{5E6B24DA-11F2-4F74-A98B-8DBB5CBE5F05}"/>
              </a:ext>
            </a:extLst>
          </p:cNvPr>
          <p:cNvPicPr>
            <a:picLocks noChangeAspect="1"/>
          </p:cNvPicPr>
          <p:nvPr/>
        </p:nvPicPr>
        <p:blipFill rotWithShape="1">
          <a:blip r:embed="rId4">
            <a:extLst>
              <a:ext uri="{28A0092B-C50C-407E-A947-70E740481C1C}">
                <a14:useLocalDpi xmlns:a14="http://schemas.microsoft.com/office/drawing/2010/main" val="0"/>
              </a:ext>
            </a:extLst>
          </a:blip>
          <a:srcRect l="12200" t="12331" r="30805" b="17329"/>
          <a:stretch/>
        </p:blipFill>
        <p:spPr>
          <a:xfrm>
            <a:off x="177801" y="3100232"/>
            <a:ext cx="3390900" cy="2959395"/>
          </a:xfrm>
          <a:prstGeom prst="rect">
            <a:avLst/>
          </a:prstGeom>
        </p:spPr>
      </p:pic>
      <p:sp>
        <p:nvSpPr>
          <p:cNvPr id="13" name="TextBox 12">
            <a:extLst>
              <a:ext uri="{FF2B5EF4-FFF2-40B4-BE49-F238E27FC236}">
                <a16:creationId xmlns:a16="http://schemas.microsoft.com/office/drawing/2014/main" id="{A1CD9CD6-D8C1-4A61-8DD4-FEADFD0CFA34}"/>
              </a:ext>
            </a:extLst>
          </p:cNvPr>
          <p:cNvSpPr txBox="1"/>
          <p:nvPr/>
        </p:nvSpPr>
        <p:spPr>
          <a:xfrm>
            <a:off x="4942114" y="5129469"/>
            <a:ext cx="35124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Grid resolution: 5arcmin (6 x 9 km)</a:t>
            </a:r>
          </a:p>
        </p:txBody>
      </p:sp>
      <p:grpSp>
        <p:nvGrpSpPr>
          <p:cNvPr id="16" name="Group 15">
            <a:extLst>
              <a:ext uri="{FF2B5EF4-FFF2-40B4-BE49-F238E27FC236}">
                <a16:creationId xmlns:a16="http://schemas.microsoft.com/office/drawing/2014/main" id="{6269A9BA-2ACA-4208-A50C-EEA528BDC9A5}"/>
              </a:ext>
            </a:extLst>
          </p:cNvPr>
          <p:cNvGrpSpPr/>
          <p:nvPr/>
        </p:nvGrpSpPr>
        <p:grpSpPr>
          <a:xfrm>
            <a:off x="1838325" y="1901371"/>
            <a:ext cx="3103789" cy="3811886"/>
            <a:chOff x="1838325" y="1901371"/>
            <a:chExt cx="3103789" cy="3811886"/>
          </a:xfrm>
        </p:grpSpPr>
        <p:cxnSp>
          <p:nvCxnSpPr>
            <p:cNvPr id="11" name="Straight Connector 10">
              <a:extLst>
                <a:ext uri="{FF2B5EF4-FFF2-40B4-BE49-F238E27FC236}">
                  <a16:creationId xmlns:a16="http://schemas.microsoft.com/office/drawing/2014/main" id="{7BDF1CD8-DD1B-4535-B0F8-E38B6C26A398}"/>
                </a:ext>
              </a:extLst>
            </p:cNvPr>
            <p:cNvCxnSpPr>
              <a:cxnSpLocks/>
            </p:cNvCxnSpPr>
            <p:nvPr/>
          </p:nvCxnSpPr>
          <p:spPr>
            <a:xfrm flipH="1">
              <a:off x="1838325" y="1901371"/>
              <a:ext cx="3103789" cy="3716636"/>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96CB7A2-1588-4B1C-B98F-151B869F01BA}"/>
                </a:ext>
              </a:extLst>
            </p:cNvPr>
            <p:cNvCxnSpPr>
              <a:cxnSpLocks/>
            </p:cNvCxnSpPr>
            <p:nvPr/>
          </p:nvCxnSpPr>
          <p:spPr>
            <a:xfrm flipH="1">
              <a:off x="1981200" y="4946268"/>
              <a:ext cx="2960914" cy="76698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11093D44-D310-4DFD-B8F5-B6867AAEB4FC}"/>
                </a:ext>
              </a:extLst>
            </p:cNvPr>
            <p:cNvSpPr/>
            <p:nvPr/>
          </p:nvSpPr>
          <p:spPr>
            <a:xfrm>
              <a:off x="1838325" y="5618007"/>
              <a:ext cx="142875" cy="95250"/>
            </a:xfrm>
            <a:prstGeom prst="rect">
              <a:avLst/>
            </a:prstGeom>
            <a:no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C00000"/>
                  </a:solidFill>
                </a:ln>
                <a:noFill/>
                <a:effectLst/>
                <a:uLnTx/>
                <a:uFillTx/>
                <a:latin typeface="Calibri" panose="020F0502020204030204"/>
                <a:ea typeface="+mn-ea"/>
                <a:cs typeface="+mn-cs"/>
              </a:endParaRPr>
            </a:p>
          </p:txBody>
        </p:sp>
      </p:grpSp>
      <p:sp>
        <p:nvSpPr>
          <p:cNvPr id="3" name="TextBox 2">
            <a:extLst>
              <a:ext uri="{FF2B5EF4-FFF2-40B4-BE49-F238E27FC236}">
                <a16:creationId xmlns:a16="http://schemas.microsoft.com/office/drawing/2014/main" id="{16C326A7-FE7F-40D2-AB24-760604B4D676}"/>
              </a:ext>
            </a:extLst>
          </p:cNvPr>
          <p:cNvSpPr txBox="1"/>
          <p:nvPr/>
        </p:nvSpPr>
        <p:spPr>
          <a:xfrm>
            <a:off x="286871" y="1021976"/>
            <a:ext cx="3630705" cy="1742078"/>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3E67651B-2C74-45E8-B15B-4D24234F0C57}"/>
              </a:ext>
            </a:extLst>
          </p:cNvPr>
          <p:cNvSpPr txBox="1"/>
          <p:nvPr/>
        </p:nvSpPr>
        <p:spPr>
          <a:xfrm>
            <a:off x="286871" y="1227221"/>
            <a:ext cx="3770177" cy="1323439"/>
          </a:xfrm>
          <a:prstGeom prst="rect">
            <a:avLst/>
          </a:prstGeom>
          <a:noFill/>
        </p:spPr>
        <p:txBody>
          <a:bodyPr wrap="square" rtlCol="0">
            <a:spAutoFit/>
          </a:bodyPr>
          <a:lstStyle/>
          <a:p>
            <a:r>
              <a:rPr lang="en-US" sz="2000" dirty="0"/>
              <a:t>Glacier-sourced melt 13% / 6% lower on 30 / 5 arcmin resolution than for 100 m basin outline for the Rhine</a:t>
            </a:r>
          </a:p>
        </p:txBody>
      </p:sp>
      <p:sp>
        <p:nvSpPr>
          <p:cNvPr id="15" name="TextBox 14">
            <a:hlinkClick r:id="rId5" action="ppaction://hlinksldjump"/>
            <a:extLst>
              <a:ext uri="{FF2B5EF4-FFF2-40B4-BE49-F238E27FC236}">
                <a16:creationId xmlns:a16="http://schemas.microsoft.com/office/drawing/2014/main" id="{C7EFC0BB-12AC-4F49-BEDB-2D45DC817E0D}"/>
              </a:ext>
            </a:extLst>
          </p:cNvPr>
          <p:cNvSpPr txBox="1"/>
          <p:nvPr/>
        </p:nvSpPr>
        <p:spPr>
          <a:xfrm>
            <a:off x="950132" y="6285684"/>
            <a:ext cx="1664838" cy="369332"/>
          </a:xfrm>
          <a:prstGeom prst="rect">
            <a:avLst/>
          </a:prstGeom>
          <a:solidFill>
            <a:schemeClr val="accent1">
              <a:lumMod val="60000"/>
              <a:lumOff val="40000"/>
            </a:schemeClr>
          </a:solidFill>
          <a:effectLst>
            <a:softEdge rad="0"/>
          </a:effectLst>
        </p:spPr>
        <p:txBody>
          <a:bodyPr wrap="square" rtlCol="0">
            <a:spAutoFit/>
          </a:bodyPr>
          <a:lstStyle/>
          <a:p>
            <a:pPr algn="ctr"/>
            <a:r>
              <a:rPr lang="en-US" dirty="0">
                <a:solidFill>
                  <a:schemeClr val="bg1"/>
                </a:solidFill>
              </a:rPr>
              <a:t>Why glaciers?</a:t>
            </a:r>
          </a:p>
        </p:txBody>
      </p:sp>
      <p:sp>
        <p:nvSpPr>
          <p:cNvPr id="17" name="TextBox 16">
            <a:hlinkClick r:id="rId6" action="ppaction://hlinksldjump"/>
            <a:extLst>
              <a:ext uri="{FF2B5EF4-FFF2-40B4-BE49-F238E27FC236}">
                <a16:creationId xmlns:a16="http://schemas.microsoft.com/office/drawing/2014/main" id="{FAEC8B8D-62FB-4B91-A7FF-538C9981DF2B}"/>
              </a:ext>
            </a:extLst>
          </p:cNvPr>
          <p:cNvSpPr txBox="1"/>
          <p:nvPr/>
        </p:nvSpPr>
        <p:spPr>
          <a:xfrm>
            <a:off x="2766321" y="6286763"/>
            <a:ext cx="1884505"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Coupling method</a:t>
            </a:r>
          </a:p>
        </p:txBody>
      </p:sp>
      <p:sp>
        <p:nvSpPr>
          <p:cNvPr id="18" name="TextBox 17">
            <a:hlinkClick r:id="rId7" action="ppaction://hlinksldjump"/>
            <a:extLst>
              <a:ext uri="{FF2B5EF4-FFF2-40B4-BE49-F238E27FC236}">
                <a16:creationId xmlns:a16="http://schemas.microsoft.com/office/drawing/2014/main" id="{8408B0B0-0B5C-4CB3-82EB-7AD79E90AC1C}"/>
              </a:ext>
            </a:extLst>
          </p:cNvPr>
          <p:cNvSpPr txBox="1"/>
          <p:nvPr/>
        </p:nvSpPr>
        <p:spPr>
          <a:xfrm>
            <a:off x="6618366"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(Global)</a:t>
            </a:r>
          </a:p>
        </p:txBody>
      </p:sp>
      <p:sp>
        <p:nvSpPr>
          <p:cNvPr id="19" name="TextBox 18">
            <a:hlinkClick r:id="rId8" action="ppaction://hlinksldjump"/>
            <a:extLst>
              <a:ext uri="{FF2B5EF4-FFF2-40B4-BE49-F238E27FC236}">
                <a16:creationId xmlns:a16="http://schemas.microsoft.com/office/drawing/2014/main" id="{738182FF-C1EA-49A4-9C59-36549188B21C}"/>
              </a:ext>
            </a:extLst>
          </p:cNvPr>
          <p:cNvSpPr txBox="1"/>
          <p:nvPr/>
        </p:nvSpPr>
        <p:spPr>
          <a:xfrm>
            <a:off x="4802177" y="6277501"/>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(Basins)</a:t>
            </a:r>
          </a:p>
        </p:txBody>
      </p:sp>
      <p:sp>
        <p:nvSpPr>
          <p:cNvPr id="20" name="TextBox 19">
            <a:hlinkClick r:id="rId9" action="ppaction://hlinksldjump"/>
            <a:extLst>
              <a:ext uri="{FF2B5EF4-FFF2-40B4-BE49-F238E27FC236}">
                <a16:creationId xmlns:a16="http://schemas.microsoft.com/office/drawing/2014/main" id="{F22598C9-A56B-436A-A97D-DACA3DA7624D}"/>
              </a:ext>
            </a:extLst>
          </p:cNvPr>
          <p:cNvSpPr txBox="1"/>
          <p:nvPr/>
        </p:nvSpPr>
        <p:spPr>
          <a:xfrm>
            <a:off x="8434555"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Challenges</a:t>
            </a:r>
          </a:p>
        </p:txBody>
      </p:sp>
      <p:pic>
        <p:nvPicPr>
          <p:cNvPr id="21" name="Graphic 20" descr="Home">
            <a:hlinkClick r:id="rId10" action="ppaction://hlinksldjump"/>
            <a:extLst>
              <a:ext uri="{FF2B5EF4-FFF2-40B4-BE49-F238E27FC236}">
                <a16:creationId xmlns:a16="http://schemas.microsoft.com/office/drawing/2014/main" id="{E7DAF268-CBD8-4FB1-BE61-E365C520694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2100" y="6196260"/>
            <a:ext cx="458756" cy="458756"/>
          </a:xfrm>
          <a:prstGeom prst="rect">
            <a:avLst/>
          </a:prstGeom>
        </p:spPr>
      </p:pic>
    </p:spTree>
    <p:extLst>
      <p:ext uri="{BB962C8B-B14F-4D97-AF65-F5344CB8AC3E}">
        <p14:creationId xmlns:p14="http://schemas.microsoft.com/office/powerpoint/2010/main" val="13157436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9C14E-CD36-4DB8-BFCB-10C908712F74}"/>
              </a:ext>
            </a:extLst>
          </p:cNvPr>
          <p:cNvSpPr>
            <a:spLocks noGrp="1"/>
          </p:cNvSpPr>
          <p:nvPr>
            <p:ph type="title"/>
          </p:nvPr>
        </p:nvSpPr>
        <p:spPr/>
        <p:txBody>
          <a:bodyPr>
            <a:normAutofit fontScale="90000"/>
          </a:bodyPr>
          <a:lstStyle/>
          <a:p>
            <a:r>
              <a:rPr lang="en-US" dirty="0"/>
              <a:t>Differences in snow melt representation</a:t>
            </a:r>
          </a:p>
        </p:txBody>
      </p:sp>
      <p:sp>
        <p:nvSpPr>
          <p:cNvPr id="3" name="Content Placeholder 2">
            <a:extLst>
              <a:ext uri="{FF2B5EF4-FFF2-40B4-BE49-F238E27FC236}">
                <a16:creationId xmlns:a16="http://schemas.microsoft.com/office/drawing/2014/main" id="{468FD628-F665-483F-9A2C-A82F0EE83DD7}"/>
              </a:ext>
            </a:extLst>
          </p:cNvPr>
          <p:cNvSpPr>
            <a:spLocks noGrp="1"/>
          </p:cNvSpPr>
          <p:nvPr>
            <p:ph idx="1"/>
          </p:nvPr>
        </p:nvSpPr>
        <p:spPr/>
        <p:txBody>
          <a:bodyPr/>
          <a:lstStyle/>
          <a:p>
            <a:pPr>
              <a:spcBef>
                <a:spcPts val="1800"/>
              </a:spcBef>
            </a:pPr>
            <a:r>
              <a:rPr lang="en-US" dirty="0"/>
              <a:t>OGGM: 30m elevation zones on each glacier</a:t>
            </a:r>
          </a:p>
          <a:p>
            <a:pPr lvl="1">
              <a:spcBef>
                <a:spcPts val="1800"/>
              </a:spcBef>
            </a:pPr>
            <a:r>
              <a:rPr lang="en-US" dirty="0"/>
              <a:t>Degree-day factor as calibration parameter -&gt; calibrated against glacier mass-balance</a:t>
            </a:r>
          </a:p>
          <a:p>
            <a:pPr>
              <a:spcBef>
                <a:spcPts val="1800"/>
              </a:spcBef>
            </a:pPr>
            <a:r>
              <a:rPr lang="en-US" dirty="0" err="1"/>
              <a:t>CWatM</a:t>
            </a:r>
            <a:r>
              <a:rPr lang="en-US" dirty="0"/>
              <a:t>: up to 10 equally sized elevation zones per grid cell</a:t>
            </a:r>
          </a:p>
          <a:p>
            <a:pPr lvl="1">
              <a:spcBef>
                <a:spcPts val="1800"/>
              </a:spcBef>
            </a:pPr>
            <a:r>
              <a:rPr lang="en-US" dirty="0"/>
              <a:t>Degree-day factor as calibration parameter -&gt; calibrated against discharge</a:t>
            </a:r>
          </a:p>
          <a:p>
            <a:pPr lvl="1">
              <a:spcBef>
                <a:spcPts val="1800"/>
              </a:spcBef>
            </a:pPr>
            <a:endParaRPr lang="en-US" dirty="0"/>
          </a:p>
          <a:p>
            <a:pPr>
              <a:spcBef>
                <a:spcPts val="1800"/>
              </a:spcBef>
            </a:pPr>
            <a:r>
              <a:rPr lang="en-US" dirty="0"/>
              <a:t>Snow simulations are not identical</a:t>
            </a:r>
          </a:p>
        </p:txBody>
      </p:sp>
      <p:sp>
        <p:nvSpPr>
          <p:cNvPr id="4" name="TextBox 3">
            <a:hlinkClick r:id="rId3" action="ppaction://hlinksldjump"/>
            <a:extLst>
              <a:ext uri="{FF2B5EF4-FFF2-40B4-BE49-F238E27FC236}">
                <a16:creationId xmlns:a16="http://schemas.microsoft.com/office/drawing/2014/main" id="{A56FBA75-6ED9-49FB-A0D9-F0B09693FCF0}"/>
              </a:ext>
            </a:extLst>
          </p:cNvPr>
          <p:cNvSpPr txBox="1"/>
          <p:nvPr/>
        </p:nvSpPr>
        <p:spPr>
          <a:xfrm>
            <a:off x="950132" y="6285684"/>
            <a:ext cx="1664838" cy="369332"/>
          </a:xfrm>
          <a:prstGeom prst="rect">
            <a:avLst/>
          </a:prstGeom>
          <a:solidFill>
            <a:schemeClr val="accent1">
              <a:lumMod val="60000"/>
              <a:lumOff val="40000"/>
            </a:schemeClr>
          </a:solidFill>
          <a:effectLst>
            <a:softEdge rad="0"/>
          </a:effectLst>
        </p:spPr>
        <p:txBody>
          <a:bodyPr wrap="square" rtlCol="0">
            <a:spAutoFit/>
          </a:bodyPr>
          <a:lstStyle/>
          <a:p>
            <a:pPr algn="ctr"/>
            <a:r>
              <a:rPr lang="en-US" dirty="0">
                <a:solidFill>
                  <a:schemeClr val="bg1"/>
                </a:solidFill>
              </a:rPr>
              <a:t>Why glaciers?</a:t>
            </a:r>
          </a:p>
        </p:txBody>
      </p:sp>
      <p:sp>
        <p:nvSpPr>
          <p:cNvPr id="5" name="TextBox 4">
            <a:hlinkClick r:id="rId4" action="ppaction://hlinksldjump"/>
            <a:extLst>
              <a:ext uri="{FF2B5EF4-FFF2-40B4-BE49-F238E27FC236}">
                <a16:creationId xmlns:a16="http://schemas.microsoft.com/office/drawing/2014/main" id="{AC34EEE6-77C3-4197-942C-AAA0EFC04631}"/>
              </a:ext>
            </a:extLst>
          </p:cNvPr>
          <p:cNvSpPr txBox="1"/>
          <p:nvPr/>
        </p:nvSpPr>
        <p:spPr>
          <a:xfrm>
            <a:off x="2766321" y="6286763"/>
            <a:ext cx="1884505"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Coupling method</a:t>
            </a:r>
          </a:p>
        </p:txBody>
      </p:sp>
      <p:sp>
        <p:nvSpPr>
          <p:cNvPr id="6" name="TextBox 5">
            <a:hlinkClick r:id="rId5" action="ppaction://hlinksldjump"/>
            <a:extLst>
              <a:ext uri="{FF2B5EF4-FFF2-40B4-BE49-F238E27FC236}">
                <a16:creationId xmlns:a16="http://schemas.microsoft.com/office/drawing/2014/main" id="{0229EEA4-9369-49C8-B347-0F54F50B0C33}"/>
              </a:ext>
            </a:extLst>
          </p:cNvPr>
          <p:cNvSpPr txBox="1"/>
          <p:nvPr/>
        </p:nvSpPr>
        <p:spPr>
          <a:xfrm>
            <a:off x="6618366"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(Global)</a:t>
            </a:r>
          </a:p>
        </p:txBody>
      </p:sp>
      <p:sp>
        <p:nvSpPr>
          <p:cNvPr id="7" name="TextBox 6">
            <a:hlinkClick r:id="rId6" action="ppaction://hlinksldjump"/>
            <a:extLst>
              <a:ext uri="{FF2B5EF4-FFF2-40B4-BE49-F238E27FC236}">
                <a16:creationId xmlns:a16="http://schemas.microsoft.com/office/drawing/2014/main" id="{533D7AA9-18A1-4898-A73B-7E5B4268B91B}"/>
              </a:ext>
            </a:extLst>
          </p:cNvPr>
          <p:cNvSpPr txBox="1"/>
          <p:nvPr/>
        </p:nvSpPr>
        <p:spPr>
          <a:xfrm>
            <a:off x="4802177" y="6277501"/>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(Basins)</a:t>
            </a:r>
          </a:p>
        </p:txBody>
      </p:sp>
      <p:sp>
        <p:nvSpPr>
          <p:cNvPr id="8" name="TextBox 7">
            <a:hlinkClick r:id="rId7" action="ppaction://hlinksldjump"/>
            <a:extLst>
              <a:ext uri="{FF2B5EF4-FFF2-40B4-BE49-F238E27FC236}">
                <a16:creationId xmlns:a16="http://schemas.microsoft.com/office/drawing/2014/main" id="{42948F51-DF52-4B1D-A5A2-36DA73A3B5D8}"/>
              </a:ext>
            </a:extLst>
          </p:cNvPr>
          <p:cNvSpPr txBox="1"/>
          <p:nvPr/>
        </p:nvSpPr>
        <p:spPr>
          <a:xfrm>
            <a:off x="8434555"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Challenges</a:t>
            </a:r>
          </a:p>
        </p:txBody>
      </p:sp>
      <p:pic>
        <p:nvPicPr>
          <p:cNvPr id="9" name="Graphic 8" descr="Home">
            <a:hlinkClick r:id="rId8" action="ppaction://hlinksldjump"/>
            <a:extLst>
              <a:ext uri="{FF2B5EF4-FFF2-40B4-BE49-F238E27FC236}">
                <a16:creationId xmlns:a16="http://schemas.microsoft.com/office/drawing/2014/main" id="{324BA5F8-F342-4E4A-89B3-8D662A67B7E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2100" y="6196260"/>
            <a:ext cx="458756" cy="458756"/>
          </a:xfrm>
          <a:prstGeom prst="rect">
            <a:avLst/>
          </a:prstGeom>
        </p:spPr>
      </p:pic>
    </p:spTree>
    <p:extLst>
      <p:ext uri="{BB962C8B-B14F-4D97-AF65-F5344CB8AC3E}">
        <p14:creationId xmlns:p14="http://schemas.microsoft.com/office/powerpoint/2010/main" val="2720824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EB66F-DC46-46A2-8C34-A29574D5655C}"/>
              </a:ext>
            </a:extLst>
          </p:cNvPr>
          <p:cNvSpPr>
            <a:spLocks noGrp="1"/>
          </p:cNvSpPr>
          <p:nvPr>
            <p:ph type="title"/>
          </p:nvPr>
        </p:nvSpPr>
        <p:spPr/>
        <p:txBody>
          <a:bodyPr>
            <a:normAutofit fontScale="90000"/>
          </a:bodyPr>
          <a:lstStyle/>
          <a:p>
            <a:r>
              <a:rPr lang="en-US" dirty="0"/>
              <a:t>Glacier melt ≠ Ice melt ?</a:t>
            </a:r>
          </a:p>
        </p:txBody>
      </p:sp>
      <p:sp>
        <p:nvSpPr>
          <p:cNvPr id="3" name="Content Placeholder 2">
            <a:extLst>
              <a:ext uri="{FF2B5EF4-FFF2-40B4-BE49-F238E27FC236}">
                <a16:creationId xmlns:a16="http://schemas.microsoft.com/office/drawing/2014/main" id="{6E5CA176-5402-4487-B4BA-E7C865CF3C8C}"/>
              </a:ext>
            </a:extLst>
          </p:cNvPr>
          <p:cNvSpPr>
            <a:spLocks noGrp="1"/>
          </p:cNvSpPr>
          <p:nvPr>
            <p:ph idx="1"/>
          </p:nvPr>
        </p:nvSpPr>
        <p:spPr/>
        <p:txBody>
          <a:bodyPr>
            <a:normAutofit fontScale="92500" lnSpcReduction="10000"/>
          </a:bodyPr>
          <a:lstStyle/>
          <a:p>
            <a:pPr>
              <a:spcBef>
                <a:spcPts val="600"/>
              </a:spcBef>
            </a:pPr>
            <a:r>
              <a:rPr lang="en-US" dirty="0"/>
              <a:t>What is glacier melt?</a:t>
            </a:r>
          </a:p>
          <a:p>
            <a:pPr lvl="1">
              <a:spcBef>
                <a:spcPts val="600"/>
              </a:spcBef>
            </a:pPr>
            <a:r>
              <a:rPr lang="en-US" dirty="0"/>
              <a:t>Glacier-sourced melt (snow melt + glacier melt)? </a:t>
            </a:r>
            <a:r>
              <a:rPr lang="en-US" sz="1700" dirty="0">
                <a:solidFill>
                  <a:schemeClr val="bg1">
                    <a:lumMod val="65000"/>
                  </a:schemeClr>
                </a:solidFill>
              </a:rPr>
              <a:t>(e.g. Hanus et al., 2024; Wiersma et al., 2022; Huss and Hock, 2018)</a:t>
            </a:r>
            <a:endParaRPr lang="en-US" sz="1700" dirty="0"/>
          </a:p>
          <a:p>
            <a:pPr lvl="1">
              <a:spcBef>
                <a:spcPts val="600"/>
              </a:spcBef>
            </a:pPr>
            <a:r>
              <a:rPr lang="en-US" dirty="0"/>
              <a:t>Ice melt? </a:t>
            </a:r>
            <a:r>
              <a:rPr lang="en-US" sz="1600" dirty="0">
                <a:solidFill>
                  <a:schemeClr val="bg1">
                    <a:lumMod val="65000"/>
                  </a:schemeClr>
                </a:solidFill>
              </a:rPr>
              <a:t>(e.g. Stahl et al., 2016; Stahl et al., 2022)</a:t>
            </a:r>
          </a:p>
          <a:p>
            <a:pPr marL="457200" lvl="1" indent="0">
              <a:spcBef>
                <a:spcPts val="600"/>
              </a:spcBef>
              <a:buNone/>
            </a:pPr>
            <a:endParaRPr lang="en-US" dirty="0"/>
          </a:p>
          <a:p>
            <a:pPr>
              <a:spcBef>
                <a:spcPts val="600"/>
              </a:spcBef>
            </a:pPr>
            <a:r>
              <a:rPr lang="en-US" dirty="0"/>
              <a:t>Future glacier melt</a:t>
            </a:r>
          </a:p>
          <a:p>
            <a:pPr lvl="1">
              <a:spcBef>
                <a:spcPts val="600"/>
              </a:spcBef>
            </a:pPr>
            <a:r>
              <a:rPr lang="en-US" dirty="0"/>
              <a:t>Melt from changing glacier-covered area? </a:t>
            </a:r>
            <a:r>
              <a:rPr lang="en-US" sz="1700" dirty="0">
                <a:solidFill>
                  <a:schemeClr val="bg1">
                    <a:lumMod val="65000"/>
                  </a:schemeClr>
                </a:solidFill>
              </a:rPr>
              <a:t>(e.g. Hanus et al., 2024</a:t>
            </a:r>
            <a:r>
              <a:rPr lang="en-US" sz="1800" dirty="0">
                <a:solidFill>
                  <a:schemeClr val="bg1">
                    <a:lumMod val="65000"/>
                  </a:schemeClr>
                </a:solidFill>
              </a:rPr>
              <a:t> ; Stahl et al., 2022</a:t>
            </a:r>
            <a:r>
              <a:rPr lang="en-US" sz="1700" dirty="0">
                <a:solidFill>
                  <a:schemeClr val="bg1">
                    <a:lumMod val="65000"/>
                  </a:schemeClr>
                </a:solidFill>
              </a:rPr>
              <a:t>)</a:t>
            </a:r>
            <a:endParaRPr lang="en-US" sz="1700" dirty="0"/>
          </a:p>
          <a:p>
            <a:pPr lvl="1">
              <a:spcBef>
                <a:spcPts val="600"/>
              </a:spcBef>
            </a:pPr>
            <a:r>
              <a:rPr lang="en-US" dirty="0"/>
              <a:t>Melt from past glacier-covered area? </a:t>
            </a:r>
            <a:r>
              <a:rPr lang="en-US" sz="1700" dirty="0">
                <a:solidFill>
                  <a:schemeClr val="bg1">
                    <a:lumMod val="65000"/>
                  </a:schemeClr>
                </a:solidFill>
              </a:rPr>
              <a:t>(e.g. Wiersma et al., 2022; Huss and Hock, 2018)</a:t>
            </a:r>
          </a:p>
          <a:p>
            <a:pPr lvl="1">
              <a:spcBef>
                <a:spcPts val="600"/>
              </a:spcBef>
            </a:pPr>
            <a:endParaRPr lang="en-US" sz="1700" dirty="0"/>
          </a:p>
          <a:p>
            <a:pPr>
              <a:spcBef>
                <a:spcPts val="600"/>
              </a:spcBef>
            </a:pPr>
            <a:r>
              <a:rPr lang="en-US" dirty="0"/>
              <a:t>Glacier melt contributions</a:t>
            </a:r>
          </a:p>
          <a:p>
            <a:pPr lvl="1">
              <a:spcBef>
                <a:spcPts val="600"/>
              </a:spcBef>
            </a:pPr>
            <a:r>
              <a:rPr lang="en-US" dirty="0"/>
              <a:t>Compared to observed discharge? </a:t>
            </a:r>
            <a:r>
              <a:rPr lang="en-US" sz="1600" dirty="0">
                <a:solidFill>
                  <a:schemeClr val="bg1">
                    <a:lumMod val="65000"/>
                  </a:schemeClr>
                </a:solidFill>
              </a:rPr>
              <a:t>(e.g. Huss and Hock, 2018)</a:t>
            </a:r>
            <a:endParaRPr lang="en-US" sz="1600" dirty="0"/>
          </a:p>
          <a:p>
            <a:pPr lvl="1">
              <a:spcBef>
                <a:spcPts val="600"/>
              </a:spcBef>
            </a:pPr>
            <a:r>
              <a:rPr lang="en-US" dirty="0"/>
              <a:t>Comparing different simulations</a:t>
            </a:r>
            <a:r>
              <a:rPr lang="en-US" sz="1700" dirty="0"/>
              <a:t>?</a:t>
            </a:r>
            <a:r>
              <a:rPr lang="en-US" sz="1700" dirty="0">
                <a:solidFill>
                  <a:schemeClr val="bg1">
                    <a:lumMod val="65000"/>
                  </a:schemeClr>
                </a:solidFill>
              </a:rPr>
              <a:t> (e.g. Hanus et al., 2024)</a:t>
            </a:r>
            <a:endParaRPr lang="en-US" sz="1700" dirty="0"/>
          </a:p>
          <a:p>
            <a:pPr lvl="1">
              <a:spcBef>
                <a:spcPts val="600"/>
              </a:spcBef>
            </a:pPr>
            <a:r>
              <a:rPr lang="en-US" dirty="0"/>
              <a:t>Effect tracking? </a:t>
            </a:r>
            <a:r>
              <a:rPr lang="en-US" sz="1600" dirty="0">
                <a:solidFill>
                  <a:schemeClr val="bg1">
                    <a:lumMod val="65000"/>
                  </a:schemeClr>
                </a:solidFill>
              </a:rPr>
              <a:t>(e.g. Stahl et al., 2016; Stahl et al., 2022)</a:t>
            </a:r>
            <a:endParaRPr lang="en-US" sz="1600" dirty="0"/>
          </a:p>
          <a:p>
            <a:endParaRPr lang="en-US" dirty="0"/>
          </a:p>
        </p:txBody>
      </p:sp>
      <p:sp>
        <p:nvSpPr>
          <p:cNvPr id="4" name="TextBox 3">
            <a:hlinkClick r:id="rId3" action="ppaction://hlinksldjump"/>
            <a:extLst>
              <a:ext uri="{FF2B5EF4-FFF2-40B4-BE49-F238E27FC236}">
                <a16:creationId xmlns:a16="http://schemas.microsoft.com/office/drawing/2014/main" id="{47E637F1-A75F-4DA0-89BE-5CA5FC5A0FDB}"/>
              </a:ext>
            </a:extLst>
          </p:cNvPr>
          <p:cNvSpPr txBox="1"/>
          <p:nvPr/>
        </p:nvSpPr>
        <p:spPr>
          <a:xfrm>
            <a:off x="950132" y="6285684"/>
            <a:ext cx="1664838" cy="369332"/>
          </a:xfrm>
          <a:prstGeom prst="rect">
            <a:avLst/>
          </a:prstGeom>
          <a:solidFill>
            <a:schemeClr val="accent1">
              <a:lumMod val="60000"/>
              <a:lumOff val="40000"/>
            </a:schemeClr>
          </a:solidFill>
          <a:effectLst>
            <a:softEdge rad="0"/>
          </a:effectLst>
        </p:spPr>
        <p:txBody>
          <a:bodyPr wrap="square" rtlCol="0">
            <a:spAutoFit/>
          </a:bodyPr>
          <a:lstStyle/>
          <a:p>
            <a:pPr algn="ctr"/>
            <a:r>
              <a:rPr lang="en-US" dirty="0">
                <a:solidFill>
                  <a:schemeClr val="bg1"/>
                </a:solidFill>
              </a:rPr>
              <a:t>Why glaciers?</a:t>
            </a:r>
          </a:p>
        </p:txBody>
      </p:sp>
      <p:sp>
        <p:nvSpPr>
          <p:cNvPr id="5" name="TextBox 4">
            <a:hlinkClick r:id="rId4" action="ppaction://hlinksldjump"/>
            <a:extLst>
              <a:ext uri="{FF2B5EF4-FFF2-40B4-BE49-F238E27FC236}">
                <a16:creationId xmlns:a16="http://schemas.microsoft.com/office/drawing/2014/main" id="{D266234A-8447-4023-8DDF-B38F2A50EE25}"/>
              </a:ext>
            </a:extLst>
          </p:cNvPr>
          <p:cNvSpPr txBox="1"/>
          <p:nvPr/>
        </p:nvSpPr>
        <p:spPr>
          <a:xfrm>
            <a:off x="2766321" y="6286763"/>
            <a:ext cx="1884505"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Coupling method</a:t>
            </a:r>
          </a:p>
        </p:txBody>
      </p:sp>
      <p:sp>
        <p:nvSpPr>
          <p:cNvPr id="6" name="TextBox 5">
            <a:hlinkClick r:id="rId5" action="ppaction://hlinksldjump"/>
            <a:extLst>
              <a:ext uri="{FF2B5EF4-FFF2-40B4-BE49-F238E27FC236}">
                <a16:creationId xmlns:a16="http://schemas.microsoft.com/office/drawing/2014/main" id="{7590C665-2037-4C87-8A8A-29D901DEBF68}"/>
              </a:ext>
            </a:extLst>
          </p:cNvPr>
          <p:cNvSpPr txBox="1"/>
          <p:nvPr/>
        </p:nvSpPr>
        <p:spPr>
          <a:xfrm>
            <a:off x="6618366"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(Global)</a:t>
            </a:r>
          </a:p>
        </p:txBody>
      </p:sp>
      <p:sp>
        <p:nvSpPr>
          <p:cNvPr id="7" name="TextBox 6">
            <a:hlinkClick r:id="rId6" action="ppaction://hlinksldjump"/>
            <a:extLst>
              <a:ext uri="{FF2B5EF4-FFF2-40B4-BE49-F238E27FC236}">
                <a16:creationId xmlns:a16="http://schemas.microsoft.com/office/drawing/2014/main" id="{462C2EEC-EDE9-4604-895A-28DD85161942}"/>
              </a:ext>
            </a:extLst>
          </p:cNvPr>
          <p:cNvSpPr txBox="1"/>
          <p:nvPr/>
        </p:nvSpPr>
        <p:spPr>
          <a:xfrm>
            <a:off x="4802177" y="6277501"/>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(Basins)</a:t>
            </a:r>
          </a:p>
        </p:txBody>
      </p:sp>
      <p:sp>
        <p:nvSpPr>
          <p:cNvPr id="8" name="TextBox 7">
            <a:hlinkClick r:id="rId7" action="ppaction://hlinksldjump"/>
            <a:extLst>
              <a:ext uri="{FF2B5EF4-FFF2-40B4-BE49-F238E27FC236}">
                <a16:creationId xmlns:a16="http://schemas.microsoft.com/office/drawing/2014/main" id="{0B8F0F26-AC64-4BB6-882F-C1CEDD799DCA}"/>
              </a:ext>
            </a:extLst>
          </p:cNvPr>
          <p:cNvSpPr txBox="1"/>
          <p:nvPr/>
        </p:nvSpPr>
        <p:spPr>
          <a:xfrm>
            <a:off x="8434555"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Challenges</a:t>
            </a:r>
          </a:p>
        </p:txBody>
      </p:sp>
      <p:pic>
        <p:nvPicPr>
          <p:cNvPr id="9" name="Graphic 8" descr="Home">
            <a:hlinkClick r:id="rId8" action="ppaction://hlinksldjump"/>
            <a:extLst>
              <a:ext uri="{FF2B5EF4-FFF2-40B4-BE49-F238E27FC236}">
                <a16:creationId xmlns:a16="http://schemas.microsoft.com/office/drawing/2014/main" id="{6E512127-1D3E-4E0F-AA3A-3A46839AD22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2100" y="6196260"/>
            <a:ext cx="458756" cy="458756"/>
          </a:xfrm>
          <a:prstGeom prst="rect">
            <a:avLst/>
          </a:prstGeom>
        </p:spPr>
      </p:pic>
    </p:spTree>
    <p:extLst>
      <p:ext uri="{BB962C8B-B14F-4D97-AF65-F5344CB8AC3E}">
        <p14:creationId xmlns:p14="http://schemas.microsoft.com/office/powerpoint/2010/main" val="11515991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B4197-BC31-4511-BDDF-D5C4E863655A}"/>
              </a:ext>
            </a:extLst>
          </p:cNvPr>
          <p:cNvSpPr>
            <a:spLocks noGrp="1"/>
          </p:cNvSpPr>
          <p:nvPr>
            <p:ph type="title"/>
          </p:nvPr>
        </p:nvSpPr>
        <p:spPr/>
        <p:txBody>
          <a:bodyPr>
            <a:normAutofit fontScale="90000"/>
          </a:bodyPr>
          <a:lstStyle/>
          <a:p>
            <a:r>
              <a:rPr lang="en-US" dirty="0"/>
              <a:t>Calibration of global hydrological models</a:t>
            </a:r>
          </a:p>
        </p:txBody>
      </p:sp>
      <p:pic>
        <p:nvPicPr>
          <p:cNvPr id="5" name="Content Placeholder 4">
            <a:extLst>
              <a:ext uri="{FF2B5EF4-FFF2-40B4-BE49-F238E27FC236}">
                <a16:creationId xmlns:a16="http://schemas.microsoft.com/office/drawing/2014/main" id="{AD83E1E6-4134-4DA2-8312-B0A9F83394D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79196" y="1404816"/>
            <a:ext cx="4061666" cy="4061666"/>
          </a:xfrm>
        </p:spPr>
      </p:pic>
      <p:pic>
        <p:nvPicPr>
          <p:cNvPr id="7" name="Picture 6">
            <a:extLst>
              <a:ext uri="{FF2B5EF4-FFF2-40B4-BE49-F238E27FC236}">
                <a16:creationId xmlns:a16="http://schemas.microsoft.com/office/drawing/2014/main" id="{BCFAAC6B-CB39-4373-A09B-B498966F27F1}"/>
              </a:ext>
            </a:extLst>
          </p:cNvPr>
          <p:cNvPicPr>
            <a:picLocks noChangeAspect="1"/>
          </p:cNvPicPr>
          <p:nvPr/>
        </p:nvPicPr>
        <p:blipFill rotWithShape="1">
          <a:blip r:embed="rId3">
            <a:extLst>
              <a:ext uri="{28A0092B-C50C-407E-A947-70E740481C1C}">
                <a14:useLocalDpi xmlns:a14="http://schemas.microsoft.com/office/drawing/2010/main" val="0"/>
              </a:ext>
            </a:extLst>
          </a:blip>
          <a:srcRect l="18519" t="9579" r="22114" b="3187"/>
          <a:stretch/>
        </p:blipFill>
        <p:spPr>
          <a:xfrm>
            <a:off x="636494" y="1404816"/>
            <a:ext cx="4132729" cy="4048367"/>
          </a:xfrm>
          <a:prstGeom prst="rect">
            <a:avLst/>
          </a:prstGeom>
        </p:spPr>
      </p:pic>
      <p:sp>
        <p:nvSpPr>
          <p:cNvPr id="3" name="TextBox 2">
            <a:extLst>
              <a:ext uri="{FF2B5EF4-FFF2-40B4-BE49-F238E27FC236}">
                <a16:creationId xmlns:a16="http://schemas.microsoft.com/office/drawing/2014/main" id="{459E6ACB-2F69-4E57-BE79-BB5025B7EA9E}"/>
              </a:ext>
            </a:extLst>
          </p:cNvPr>
          <p:cNvSpPr txBox="1"/>
          <p:nvPr/>
        </p:nvSpPr>
        <p:spPr>
          <a:xfrm>
            <a:off x="9264650" y="1670050"/>
            <a:ext cx="2774950" cy="369332"/>
          </a:xfrm>
          <a:prstGeom prst="rect">
            <a:avLst/>
          </a:prstGeom>
          <a:noFill/>
        </p:spPr>
        <p:txBody>
          <a:bodyPr wrap="square" rtlCol="0">
            <a:spAutoFit/>
          </a:bodyPr>
          <a:lstStyle/>
          <a:p>
            <a:pPr marL="285750" indent="-285750">
              <a:buFont typeface="Arial" panose="020B0604020202020204" pitchFamily="34" charset="0"/>
              <a:buChar char="•"/>
            </a:pPr>
            <a:r>
              <a:rPr lang="en-US" dirty="0"/>
              <a:t>601 GRDC stations</a:t>
            </a:r>
          </a:p>
        </p:txBody>
      </p:sp>
      <p:sp>
        <p:nvSpPr>
          <p:cNvPr id="6" name="TextBox 5">
            <a:hlinkClick r:id="rId4" action="ppaction://hlinksldjump"/>
            <a:extLst>
              <a:ext uri="{FF2B5EF4-FFF2-40B4-BE49-F238E27FC236}">
                <a16:creationId xmlns:a16="http://schemas.microsoft.com/office/drawing/2014/main" id="{6D0CFC44-4307-439F-BFB0-962E877BEDA5}"/>
              </a:ext>
            </a:extLst>
          </p:cNvPr>
          <p:cNvSpPr txBox="1"/>
          <p:nvPr/>
        </p:nvSpPr>
        <p:spPr>
          <a:xfrm>
            <a:off x="950132" y="6285684"/>
            <a:ext cx="1664838" cy="369332"/>
          </a:xfrm>
          <a:prstGeom prst="rect">
            <a:avLst/>
          </a:prstGeom>
          <a:solidFill>
            <a:schemeClr val="accent1">
              <a:lumMod val="60000"/>
              <a:lumOff val="40000"/>
            </a:schemeClr>
          </a:solidFill>
          <a:effectLst>
            <a:softEdge rad="0"/>
          </a:effectLst>
        </p:spPr>
        <p:txBody>
          <a:bodyPr wrap="square" rtlCol="0">
            <a:spAutoFit/>
          </a:bodyPr>
          <a:lstStyle/>
          <a:p>
            <a:pPr algn="ctr"/>
            <a:r>
              <a:rPr lang="en-US" dirty="0">
                <a:solidFill>
                  <a:schemeClr val="bg1"/>
                </a:solidFill>
              </a:rPr>
              <a:t>Why glaciers?</a:t>
            </a:r>
          </a:p>
        </p:txBody>
      </p:sp>
      <p:sp>
        <p:nvSpPr>
          <p:cNvPr id="8" name="TextBox 7">
            <a:hlinkClick r:id="rId5" action="ppaction://hlinksldjump"/>
            <a:extLst>
              <a:ext uri="{FF2B5EF4-FFF2-40B4-BE49-F238E27FC236}">
                <a16:creationId xmlns:a16="http://schemas.microsoft.com/office/drawing/2014/main" id="{85A5522B-5EAD-4582-AB3C-0C8F98767181}"/>
              </a:ext>
            </a:extLst>
          </p:cNvPr>
          <p:cNvSpPr txBox="1"/>
          <p:nvPr/>
        </p:nvSpPr>
        <p:spPr>
          <a:xfrm>
            <a:off x="2766321" y="6286763"/>
            <a:ext cx="1884505"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Coupling method</a:t>
            </a:r>
          </a:p>
        </p:txBody>
      </p:sp>
      <p:sp>
        <p:nvSpPr>
          <p:cNvPr id="9" name="TextBox 8">
            <a:hlinkClick r:id="rId6" action="ppaction://hlinksldjump"/>
            <a:extLst>
              <a:ext uri="{FF2B5EF4-FFF2-40B4-BE49-F238E27FC236}">
                <a16:creationId xmlns:a16="http://schemas.microsoft.com/office/drawing/2014/main" id="{1D0E6C90-F149-4FD7-886D-60387F910E06}"/>
              </a:ext>
            </a:extLst>
          </p:cNvPr>
          <p:cNvSpPr txBox="1"/>
          <p:nvPr/>
        </p:nvSpPr>
        <p:spPr>
          <a:xfrm>
            <a:off x="6618366"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(Global)</a:t>
            </a:r>
          </a:p>
        </p:txBody>
      </p:sp>
      <p:sp>
        <p:nvSpPr>
          <p:cNvPr id="10" name="TextBox 9">
            <a:hlinkClick r:id="rId7" action="ppaction://hlinksldjump"/>
            <a:extLst>
              <a:ext uri="{FF2B5EF4-FFF2-40B4-BE49-F238E27FC236}">
                <a16:creationId xmlns:a16="http://schemas.microsoft.com/office/drawing/2014/main" id="{8AE03CFD-A0D8-44EE-85CD-13AC7AD28602}"/>
              </a:ext>
            </a:extLst>
          </p:cNvPr>
          <p:cNvSpPr txBox="1"/>
          <p:nvPr/>
        </p:nvSpPr>
        <p:spPr>
          <a:xfrm>
            <a:off x="4802177" y="6277501"/>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(Basins)</a:t>
            </a:r>
          </a:p>
        </p:txBody>
      </p:sp>
      <p:sp>
        <p:nvSpPr>
          <p:cNvPr id="11" name="TextBox 10">
            <a:hlinkClick r:id="rId8" action="ppaction://hlinksldjump"/>
            <a:extLst>
              <a:ext uri="{FF2B5EF4-FFF2-40B4-BE49-F238E27FC236}">
                <a16:creationId xmlns:a16="http://schemas.microsoft.com/office/drawing/2014/main" id="{4F565F45-C882-48B2-BBD3-51D137DBED97}"/>
              </a:ext>
            </a:extLst>
          </p:cNvPr>
          <p:cNvSpPr txBox="1"/>
          <p:nvPr/>
        </p:nvSpPr>
        <p:spPr>
          <a:xfrm>
            <a:off x="8434555"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Challenges</a:t>
            </a:r>
          </a:p>
        </p:txBody>
      </p:sp>
      <p:pic>
        <p:nvPicPr>
          <p:cNvPr id="12" name="Graphic 11" descr="Home">
            <a:hlinkClick r:id="rId9" action="ppaction://hlinksldjump"/>
            <a:extLst>
              <a:ext uri="{FF2B5EF4-FFF2-40B4-BE49-F238E27FC236}">
                <a16:creationId xmlns:a16="http://schemas.microsoft.com/office/drawing/2014/main" id="{47F5DAAB-C8C1-48C4-923E-A132D15D92D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2100" y="6196260"/>
            <a:ext cx="458756" cy="458756"/>
          </a:xfrm>
          <a:prstGeom prst="rect">
            <a:avLst/>
          </a:prstGeom>
        </p:spPr>
      </p:pic>
    </p:spTree>
    <p:extLst>
      <p:ext uri="{BB962C8B-B14F-4D97-AF65-F5344CB8AC3E}">
        <p14:creationId xmlns:p14="http://schemas.microsoft.com/office/powerpoint/2010/main" val="15493379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F9AEE-070B-48E7-99C7-8A56686C5FBC}"/>
              </a:ext>
            </a:extLst>
          </p:cNvPr>
          <p:cNvSpPr>
            <a:spLocks noGrp="1"/>
          </p:cNvSpPr>
          <p:nvPr>
            <p:ph type="title"/>
          </p:nvPr>
        </p:nvSpPr>
        <p:spPr/>
        <p:txBody>
          <a:bodyPr>
            <a:normAutofit fontScale="90000"/>
          </a:bodyPr>
          <a:lstStyle/>
          <a:p>
            <a:r>
              <a:rPr lang="en-US" dirty="0"/>
              <a:t>References</a:t>
            </a:r>
          </a:p>
        </p:txBody>
      </p:sp>
      <p:sp>
        <p:nvSpPr>
          <p:cNvPr id="4" name="TextBox 3">
            <a:hlinkClick r:id="rId3" action="ppaction://hlinksldjump"/>
            <a:extLst>
              <a:ext uri="{FF2B5EF4-FFF2-40B4-BE49-F238E27FC236}">
                <a16:creationId xmlns:a16="http://schemas.microsoft.com/office/drawing/2014/main" id="{45D3C770-59C5-4CF0-B580-19F9268FA625}"/>
              </a:ext>
            </a:extLst>
          </p:cNvPr>
          <p:cNvSpPr txBox="1"/>
          <p:nvPr/>
        </p:nvSpPr>
        <p:spPr>
          <a:xfrm>
            <a:off x="950132" y="6285684"/>
            <a:ext cx="1664838" cy="369332"/>
          </a:xfrm>
          <a:prstGeom prst="rect">
            <a:avLst/>
          </a:prstGeom>
          <a:solidFill>
            <a:schemeClr val="accent1">
              <a:lumMod val="60000"/>
              <a:lumOff val="40000"/>
            </a:schemeClr>
          </a:solidFill>
          <a:effectLst>
            <a:softEdge rad="0"/>
          </a:effectLst>
        </p:spPr>
        <p:txBody>
          <a:bodyPr wrap="square" rtlCol="0">
            <a:spAutoFit/>
          </a:bodyPr>
          <a:lstStyle/>
          <a:p>
            <a:pPr algn="ctr"/>
            <a:r>
              <a:rPr lang="en-US" dirty="0">
                <a:solidFill>
                  <a:schemeClr val="bg1"/>
                </a:solidFill>
              </a:rPr>
              <a:t>Why glaciers?</a:t>
            </a:r>
          </a:p>
        </p:txBody>
      </p:sp>
      <p:sp>
        <p:nvSpPr>
          <p:cNvPr id="5" name="TextBox 4">
            <a:hlinkClick r:id="rId4" action="ppaction://hlinksldjump"/>
            <a:extLst>
              <a:ext uri="{FF2B5EF4-FFF2-40B4-BE49-F238E27FC236}">
                <a16:creationId xmlns:a16="http://schemas.microsoft.com/office/drawing/2014/main" id="{6AC77B9F-C640-4969-9627-93CFED0CA154}"/>
              </a:ext>
            </a:extLst>
          </p:cNvPr>
          <p:cNvSpPr txBox="1"/>
          <p:nvPr/>
        </p:nvSpPr>
        <p:spPr>
          <a:xfrm>
            <a:off x="2766321" y="6286763"/>
            <a:ext cx="1884505"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Coupling method</a:t>
            </a:r>
          </a:p>
        </p:txBody>
      </p:sp>
      <p:sp>
        <p:nvSpPr>
          <p:cNvPr id="6" name="TextBox 5">
            <a:hlinkClick r:id="rId5" action="ppaction://hlinksldjump"/>
            <a:extLst>
              <a:ext uri="{FF2B5EF4-FFF2-40B4-BE49-F238E27FC236}">
                <a16:creationId xmlns:a16="http://schemas.microsoft.com/office/drawing/2014/main" id="{24E666D6-A559-4F1F-8FAF-123D92C242E7}"/>
              </a:ext>
            </a:extLst>
          </p:cNvPr>
          <p:cNvSpPr txBox="1"/>
          <p:nvPr/>
        </p:nvSpPr>
        <p:spPr>
          <a:xfrm>
            <a:off x="6618366"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(Global)</a:t>
            </a:r>
          </a:p>
        </p:txBody>
      </p:sp>
      <p:sp>
        <p:nvSpPr>
          <p:cNvPr id="7" name="TextBox 6">
            <a:hlinkClick r:id="rId6" action="ppaction://hlinksldjump"/>
            <a:extLst>
              <a:ext uri="{FF2B5EF4-FFF2-40B4-BE49-F238E27FC236}">
                <a16:creationId xmlns:a16="http://schemas.microsoft.com/office/drawing/2014/main" id="{F1C2EA9E-0957-441F-B979-ED57BD11F4AB}"/>
              </a:ext>
            </a:extLst>
          </p:cNvPr>
          <p:cNvSpPr txBox="1"/>
          <p:nvPr/>
        </p:nvSpPr>
        <p:spPr>
          <a:xfrm>
            <a:off x="4802177" y="6277501"/>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Results (Basins)</a:t>
            </a:r>
          </a:p>
        </p:txBody>
      </p:sp>
      <p:sp>
        <p:nvSpPr>
          <p:cNvPr id="8" name="TextBox 7">
            <a:hlinkClick r:id="rId7" action="ppaction://hlinksldjump"/>
            <a:extLst>
              <a:ext uri="{FF2B5EF4-FFF2-40B4-BE49-F238E27FC236}">
                <a16:creationId xmlns:a16="http://schemas.microsoft.com/office/drawing/2014/main" id="{DE982BC4-4207-46A5-B942-4689E9F80187}"/>
              </a:ext>
            </a:extLst>
          </p:cNvPr>
          <p:cNvSpPr txBox="1"/>
          <p:nvPr/>
        </p:nvSpPr>
        <p:spPr>
          <a:xfrm>
            <a:off x="8434555" y="6286763"/>
            <a:ext cx="1664838" cy="369332"/>
          </a:xfrm>
          <a:prstGeom prst="rect">
            <a:avLst/>
          </a:prstGeom>
          <a:solidFill>
            <a:schemeClr val="accent1">
              <a:lumMod val="60000"/>
              <a:lumOff val="40000"/>
            </a:schemeClr>
          </a:solidFill>
        </p:spPr>
        <p:txBody>
          <a:bodyPr wrap="square" rtlCol="0">
            <a:spAutoFit/>
          </a:bodyPr>
          <a:lstStyle/>
          <a:p>
            <a:pPr algn="ctr"/>
            <a:r>
              <a:rPr lang="en-US" dirty="0">
                <a:solidFill>
                  <a:schemeClr val="bg1"/>
                </a:solidFill>
              </a:rPr>
              <a:t>Challenges</a:t>
            </a:r>
          </a:p>
        </p:txBody>
      </p:sp>
      <p:pic>
        <p:nvPicPr>
          <p:cNvPr id="9" name="Graphic 8" descr="Home">
            <a:hlinkClick r:id="rId8" action="ppaction://hlinksldjump"/>
            <a:extLst>
              <a:ext uri="{FF2B5EF4-FFF2-40B4-BE49-F238E27FC236}">
                <a16:creationId xmlns:a16="http://schemas.microsoft.com/office/drawing/2014/main" id="{67625981-B6B8-4767-BA14-2D63E65B19B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2100" y="6196260"/>
            <a:ext cx="458756" cy="458756"/>
          </a:xfrm>
          <a:prstGeom prst="rect">
            <a:avLst/>
          </a:prstGeom>
        </p:spPr>
      </p:pic>
      <p:sp>
        <p:nvSpPr>
          <p:cNvPr id="10" name="Content Placeholder 3">
            <a:extLst>
              <a:ext uri="{FF2B5EF4-FFF2-40B4-BE49-F238E27FC236}">
                <a16:creationId xmlns:a16="http://schemas.microsoft.com/office/drawing/2014/main" id="{28FCAECE-DE29-461E-92AF-FC419823DADA}"/>
              </a:ext>
            </a:extLst>
          </p:cNvPr>
          <p:cNvSpPr>
            <a:spLocks noGrp="1"/>
          </p:cNvSpPr>
          <p:nvPr>
            <p:ph idx="1"/>
          </p:nvPr>
        </p:nvSpPr>
        <p:spPr>
          <a:xfrm>
            <a:off x="292100" y="918018"/>
            <a:ext cx="11061700" cy="5367666"/>
          </a:xfrm>
        </p:spPr>
        <p:txBody>
          <a:bodyPr>
            <a:normAutofit fontScale="70000" lnSpcReduction="20000"/>
          </a:bodyPr>
          <a:lstStyle/>
          <a:p>
            <a:pPr marL="0" indent="0">
              <a:lnSpc>
                <a:spcPct val="100000"/>
              </a:lnSpc>
              <a:buNone/>
            </a:pPr>
            <a:r>
              <a:rPr lang="en-US" sz="1400" dirty="0" err="1"/>
              <a:t>Burek</a:t>
            </a:r>
            <a:r>
              <a:rPr lang="en-US" sz="1400" dirty="0"/>
              <a:t>, P., Satoh, Y., </a:t>
            </a:r>
            <a:r>
              <a:rPr lang="en-US" sz="1400" dirty="0" err="1"/>
              <a:t>Kahil</a:t>
            </a:r>
            <a:r>
              <a:rPr lang="en-US" sz="1400" dirty="0"/>
              <a:t>, T., Tang, T., </a:t>
            </a:r>
            <a:r>
              <a:rPr lang="en-US" sz="1400" dirty="0" err="1"/>
              <a:t>Greve</a:t>
            </a:r>
            <a:r>
              <a:rPr lang="en-US" sz="1400" dirty="0"/>
              <a:t>, P., </a:t>
            </a:r>
            <a:r>
              <a:rPr lang="en-US" sz="1400" dirty="0" err="1"/>
              <a:t>Smilovic</a:t>
            </a:r>
            <a:r>
              <a:rPr lang="en-US" sz="1400" dirty="0"/>
              <a:t>, M., . . . Wada, Y. (2020). Development of the community water model (</a:t>
            </a:r>
            <a:r>
              <a:rPr lang="en-US" sz="1400" dirty="0" err="1"/>
              <a:t>CWatM</a:t>
            </a:r>
            <a:r>
              <a:rPr lang="en-US" sz="1400" dirty="0"/>
              <a:t> v1. 04) a high-resolution hydrological model for global and regional assessment of integrated water resources management. </a:t>
            </a:r>
            <a:r>
              <a:rPr lang="en-US" sz="1400" dirty="0" err="1"/>
              <a:t>Geoscientfiic</a:t>
            </a:r>
            <a:r>
              <a:rPr lang="en-US" sz="1400" dirty="0"/>
              <a:t> Model Development, 13 (7), 3267-3298.</a:t>
            </a:r>
          </a:p>
          <a:p>
            <a:pPr marL="0" indent="0">
              <a:lnSpc>
                <a:spcPct val="100000"/>
              </a:lnSpc>
              <a:buNone/>
            </a:pPr>
            <a:r>
              <a:rPr lang="en-US" sz="1400" dirty="0"/>
              <a:t>Caceres, D., </a:t>
            </a:r>
            <a:r>
              <a:rPr lang="en-US" sz="1400" dirty="0" err="1"/>
              <a:t>Marzeion</a:t>
            </a:r>
            <a:r>
              <a:rPr lang="en-US" sz="1400" dirty="0"/>
              <a:t>, B., </a:t>
            </a:r>
            <a:r>
              <a:rPr lang="en-US" sz="1400" dirty="0" err="1"/>
              <a:t>Malles</a:t>
            </a:r>
            <a:r>
              <a:rPr lang="en-US" sz="1400" dirty="0"/>
              <a:t>, J. H., Gutknecht, B. D., Müller </a:t>
            </a:r>
            <a:r>
              <a:rPr lang="en-US" sz="1400" dirty="0" err="1"/>
              <a:t>Schmied</a:t>
            </a:r>
            <a:r>
              <a:rPr lang="en-US" sz="1400" dirty="0"/>
              <a:t>, H., &amp; </a:t>
            </a:r>
            <a:r>
              <a:rPr lang="en-US" sz="1400" dirty="0" err="1"/>
              <a:t>Döll</a:t>
            </a:r>
            <a:r>
              <a:rPr lang="en-US" sz="1400" dirty="0"/>
              <a:t>, P. (2020). Assessing global water mass transfers from continents to oceans over the period 1948{2016. Hydrology and Earth System Sciences, 24 (10), 4831-4851.</a:t>
            </a:r>
          </a:p>
          <a:p>
            <a:pPr marL="0" indent="0">
              <a:lnSpc>
                <a:spcPct val="100000"/>
              </a:lnSpc>
              <a:buNone/>
            </a:pPr>
            <a:r>
              <a:rPr lang="en-US" sz="1400" dirty="0"/>
              <a:t>Hock, R., Bliss, A., </a:t>
            </a:r>
            <a:r>
              <a:rPr lang="en-US" sz="1400" dirty="0" err="1"/>
              <a:t>Marzeion</a:t>
            </a:r>
            <a:r>
              <a:rPr lang="en-US" sz="1400" dirty="0"/>
              <a:t>, B., </a:t>
            </a:r>
            <a:r>
              <a:rPr lang="en-US" sz="1400" dirty="0" err="1"/>
              <a:t>Giesen</a:t>
            </a:r>
            <a:r>
              <a:rPr lang="en-US" sz="1400" dirty="0"/>
              <a:t>, R. H., </a:t>
            </a:r>
            <a:r>
              <a:rPr lang="en-US" sz="1400" dirty="0" err="1"/>
              <a:t>Hirabayashi</a:t>
            </a:r>
            <a:r>
              <a:rPr lang="en-US" sz="1400" dirty="0"/>
              <a:t>, Y., Huss, M., </a:t>
            </a:r>
            <a:r>
              <a:rPr lang="en-US" sz="1400" dirty="0" err="1"/>
              <a:t>Radi´c</a:t>
            </a:r>
            <a:r>
              <a:rPr lang="en-US" sz="1400" dirty="0"/>
              <a:t>, V., and </a:t>
            </a:r>
            <a:r>
              <a:rPr lang="en-US" sz="1400" dirty="0" err="1"/>
              <a:t>Slangen</a:t>
            </a:r>
            <a:r>
              <a:rPr lang="en-US" sz="1400" dirty="0"/>
              <a:t>, A. B.: </a:t>
            </a:r>
            <a:r>
              <a:rPr lang="en-US" sz="1400" dirty="0" err="1"/>
              <a:t>GlacierMIP</a:t>
            </a:r>
            <a:r>
              <a:rPr lang="en-US" sz="1400" dirty="0"/>
              <a:t>–A model </a:t>
            </a:r>
            <a:r>
              <a:rPr lang="en-US" sz="1400" dirty="0" err="1"/>
              <a:t>intercomparison</a:t>
            </a:r>
            <a:endParaRPr lang="en-US" sz="1400" dirty="0"/>
          </a:p>
          <a:p>
            <a:pPr marL="0" indent="0">
              <a:lnSpc>
                <a:spcPct val="100000"/>
              </a:lnSpc>
              <a:buNone/>
            </a:pPr>
            <a:r>
              <a:rPr lang="en-US" sz="1400" dirty="0"/>
              <a:t>of global-scale glacier mass-balance models and projections, J. </a:t>
            </a:r>
            <a:r>
              <a:rPr lang="en-US" sz="1400" dirty="0" err="1"/>
              <a:t>Glaciol</a:t>
            </a:r>
            <a:r>
              <a:rPr lang="en-US" sz="1400" dirty="0"/>
              <a:t>., 65, 453–467, 2019.</a:t>
            </a:r>
          </a:p>
          <a:p>
            <a:pPr marL="0" indent="0">
              <a:lnSpc>
                <a:spcPct val="100000"/>
              </a:lnSpc>
              <a:buNone/>
            </a:pPr>
            <a:r>
              <a:rPr lang="en-US" sz="1400" dirty="0"/>
              <a:t>Hanus, S., Schuster, L., </a:t>
            </a:r>
            <a:r>
              <a:rPr lang="en-US" sz="1400" dirty="0" err="1"/>
              <a:t>Burek</a:t>
            </a:r>
            <a:r>
              <a:rPr lang="en-US" sz="1400" dirty="0"/>
              <a:t>, P., </a:t>
            </a:r>
            <a:r>
              <a:rPr lang="en-US" sz="1400" dirty="0" err="1"/>
              <a:t>Maussion</a:t>
            </a:r>
            <a:r>
              <a:rPr lang="en-US" sz="1400" dirty="0"/>
              <a:t>, F., Wada, Y., &amp; </a:t>
            </a:r>
            <a:r>
              <a:rPr lang="en-US" sz="1400" dirty="0" err="1"/>
              <a:t>Viviroli</a:t>
            </a:r>
            <a:r>
              <a:rPr lang="en-US" sz="1400" dirty="0"/>
              <a:t>, D. (2024). Coupling a large-scale glacier and hydrological model (</a:t>
            </a:r>
            <a:r>
              <a:rPr lang="en-US" sz="1400" dirty="0" err="1"/>
              <a:t>oggm</a:t>
            </a:r>
            <a:r>
              <a:rPr lang="en-US" sz="1400" dirty="0"/>
              <a:t> v1.5.3 and </a:t>
            </a:r>
            <a:r>
              <a:rPr lang="en-US" sz="1400" dirty="0" err="1"/>
              <a:t>cwatm</a:t>
            </a:r>
            <a:r>
              <a:rPr lang="en-US" sz="1400" dirty="0"/>
              <a:t> v1.08) – towards an improved representation of mountain water resources in global assessments. </a:t>
            </a:r>
            <a:r>
              <a:rPr lang="en-US" sz="1400" dirty="0" err="1"/>
              <a:t>EGUsphere</a:t>
            </a:r>
            <a:r>
              <a:rPr lang="en-US" sz="1400" dirty="0"/>
              <a:t>, 2024 , 1–31. Retrieved from https://egusphere.copernicus.org/preprints/2024/egusphere-2023-2562/ </a:t>
            </a:r>
            <a:r>
              <a:rPr lang="en-US" sz="1400" dirty="0" err="1"/>
              <a:t>doi</a:t>
            </a:r>
            <a:r>
              <a:rPr lang="en-US" sz="1400" dirty="0"/>
              <a:t>: 10.5194/egusphere-2023-2562</a:t>
            </a:r>
          </a:p>
          <a:p>
            <a:pPr marL="0" indent="0">
              <a:lnSpc>
                <a:spcPct val="100000"/>
              </a:lnSpc>
              <a:buNone/>
            </a:pPr>
            <a:r>
              <a:rPr lang="en-US" sz="1400" dirty="0"/>
              <a:t>Huss, M. and </a:t>
            </a:r>
            <a:r>
              <a:rPr lang="en-US" sz="1400" dirty="0" err="1"/>
              <a:t>Farinotti</a:t>
            </a:r>
            <a:r>
              <a:rPr lang="en-US" sz="1400" dirty="0"/>
              <a:t>, D.: Distributed ice thickness and volume of all glaciers around the globe, J. </a:t>
            </a:r>
            <a:r>
              <a:rPr lang="en-US" sz="1400" dirty="0" err="1"/>
              <a:t>Geophys</a:t>
            </a:r>
            <a:r>
              <a:rPr lang="en-US" sz="1400" dirty="0"/>
              <a:t>. Res-Earth, 117, 2012.</a:t>
            </a:r>
          </a:p>
          <a:p>
            <a:pPr marL="0" indent="0">
              <a:lnSpc>
                <a:spcPct val="100000"/>
              </a:lnSpc>
              <a:buNone/>
            </a:pPr>
            <a:r>
              <a:rPr lang="en-US" sz="1400" dirty="0"/>
              <a:t>Huss, M., &amp; Hock, R. (2018). Global-scale hydrological response to future glacier mass loss. Nature Climate Change, 8 (2), 135-140.</a:t>
            </a:r>
          </a:p>
          <a:p>
            <a:pPr marL="0" indent="0">
              <a:lnSpc>
                <a:spcPct val="100000"/>
              </a:lnSpc>
              <a:buNone/>
            </a:pPr>
            <a:r>
              <a:rPr lang="en-US" sz="1400" dirty="0" err="1"/>
              <a:t>Marzeion</a:t>
            </a:r>
            <a:r>
              <a:rPr lang="en-US" sz="1400" dirty="0"/>
              <a:t>, B., Hock, R., Anderson, B., Bliss, A., Champollion, N., Fujita, K., Huss, M., </a:t>
            </a:r>
            <a:r>
              <a:rPr lang="en-US" sz="1400" dirty="0" err="1"/>
              <a:t>Immerzeel</a:t>
            </a:r>
            <a:r>
              <a:rPr lang="en-US" sz="1400" dirty="0"/>
              <a:t>, W. W., </a:t>
            </a:r>
            <a:r>
              <a:rPr lang="en-US" sz="1400" dirty="0" err="1"/>
              <a:t>Kraaijenbrink</a:t>
            </a:r>
            <a:r>
              <a:rPr lang="en-US" sz="1400" dirty="0"/>
              <a:t>, P., </a:t>
            </a:r>
            <a:r>
              <a:rPr lang="en-US" sz="1400" dirty="0" err="1"/>
              <a:t>Malles</a:t>
            </a:r>
            <a:r>
              <a:rPr lang="en-US" sz="1400" dirty="0"/>
              <a:t>, J.-H., et al.: Partitioning the uncertainty of ensemble projections of global glacier mass change, Earth’s Future, 8, e2019EF001 470, 2020.</a:t>
            </a:r>
          </a:p>
          <a:p>
            <a:pPr marL="0" indent="0">
              <a:lnSpc>
                <a:spcPct val="100000"/>
              </a:lnSpc>
              <a:buNone/>
            </a:pPr>
            <a:r>
              <a:rPr lang="en-US" sz="1400" dirty="0" err="1"/>
              <a:t>Maussion</a:t>
            </a:r>
            <a:r>
              <a:rPr lang="en-US" sz="1400" dirty="0"/>
              <a:t>, F., </a:t>
            </a:r>
            <a:r>
              <a:rPr lang="en-US" sz="1400" dirty="0" err="1"/>
              <a:t>Butenko</a:t>
            </a:r>
            <a:r>
              <a:rPr lang="en-US" sz="1400" dirty="0"/>
              <a:t>, A., Champollion, N., </a:t>
            </a:r>
            <a:r>
              <a:rPr lang="en-US" sz="1400" dirty="0" err="1"/>
              <a:t>Dusch</a:t>
            </a:r>
            <a:r>
              <a:rPr lang="en-US" sz="1400" dirty="0"/>
              <a:t>, M., </a:t>
            </a:r>
            <a:r>
              <a:rPr lang="en-US" sz="1400" dirty="0" err="1"/>
              <a:t>Eis</a:t>
            </a:r>
            <a:r>
              <a:rPr lang="en-US" sz="1400" dirty="0"/>
              <a:t>, J., </a:t>
            </a:r>
            <a:r>
              <a:rPr lang="en-US" sz="1400" dirty="0" err="1"/>
              <a:t>Fourteau</a:t>
            </a:r>
            <a:r>
              <a:rPr lang="en-US" sz="1400" dirty="0"/>
              <a:t>, K., . . . others (2019). The open global glacier model (</a:t>
            </a:r>
            <a:r>
              <a:rPr lang="en-US" sz="1400" dirty="0" err="1"/>
              <a:t>oggm</a:t>
            </a:r>
            <a:r>
              <a:rPr lang="en-US" sz="1400" dirty="0"/>
              <a:t>) v1. 1. Geoscientific Model Development, 12 (3), 909-931.</a:t>
            </a:r>
          </a:p>
          <a:p>
            <a:pPr marL="0" indent="0">
              <a:lnSpc>
                <a:spcPct val="100000"/>
              </a:lnSpc>
              <a:buNone/>
            </a:pPr>
            <a:r>
              <a:rPr lang="en-US" sz="1400" dirty="0"/>
              <a:t>Pfeffer, W. T., Arendt, A. A., Bliss, A., </a:t>
            </a:r>
            <a:r>
              <a:rPr lang="en-US" sz="1400" dirty="0" err="1"/>
              <a:t>Bolch</a:t>
            </a:r>
            <a:r>
              <a:rPr lang="en-US" sz="1400" dirty="0"/>
              <a:t>, T., </a:t>
            </a:r>
            <a:r>
              <a:rPr lang="en-US" sz="1400" dirty="0" err="1"/>
              <a:t>Cogley</a:t>
            </a:r>
            <a:r>
              <a:rPr lang="en-US" sz="1400" dirty="0"/>
              <a:t>, J. G., Gardner, A. S., Hagen, J.-O., Hock, R., </a:t>
            </a:r>
            <a:r>
              <a:rPr lang="en-US" sz="1400" dirty="0" err="1"/>
              <a:t>Kaser</a:t>
            </a:r>
            <a:r>
              <a:rPr lang="en-US" sz="1400" dirty="0"/>
              <a:t>, G., Kienholz, C., et al.: The Randolph Glacier Inventory: a globally complete inventory of glaciers, J. </a:t>
            </a:r>
            <a:r>
              <a:rPr lang="en-US" sz="1400" dirty="0" err="1"/>
              <a:t>Glaciol</a:t>
            </a:r>
            <a:r>
              <a:rPr lang="en-US" sz="1400" dirty="0"/>
              <a:t>., 60, 537–552, 2014.</a:t>
            </a:r>
          </a:p>
          <a:p>
            <a:pPr marL="0" indent="0">
              <a:lnSpc>
                <a:spcPct val="100000"/>
              </a:lnSpc>
              <a:buNone/>
            </a:pPr>
            <a:r>
              <a:rPr lang="en-US" sz="1400" dirty="0" err="1"/>
              <a:t>Rounce</a:t>
            </a:r>
            <a:r>
              <a:rPr lang="en-US" sz="1400" dirty="0"/>
              <a:t>, D. R., Khurana, T., Short, M. B., Hock, R., </a:t>
            </a:r>
            <a:r>
              <a:rPr lang="en-US" sz="1400" dirty="0" err="1"/>
              <a:t>Shean</a:t>
            </a:r>
            <a:r>
              <a:rPr lang="en-US" sz="1400" dirty="0"/>
              <a:t>, D. E., and Brinkerhoff, D. J.: Quantifying parameter uncertainty in a large-scale glacier evolution model using Bayesian inference: application to High Mountain Asia, J. </a:t>
            </a:r>
            <a:r>
              <a:rPr lang="en-US" sz="1400" dirty="0" err="1"/>
              <a:t>Glaciol</a:t>
            </a:r>
            <a:r>
              <a:rPr lang="en-US" sz="1400" dirty="0"/>
              <a:t>., 66, 175–187, 2020.</a:t>
            </a:r>
          </a:p>
          <a:p>
            <a:pPr marL="0" indent="0">
              <a:lnSpc>
                <a:spcPct val="100000"/>
              </a:lnSpc>
              <a:buNone/>
            </a:pPr>
            <a:r>
              <a:rPr lang="en-US" sz="1400" dirty="0"/>
              <a:t>Schuster, L., </a:t>
            </a:r>
            <a:r>
              <a:rPr lang="en-US" sz="1400" dirty="0" err="1"/>
              <a:t>Rounce</a:t>
            </a:r>
            <a:r>
              <a:rPr lang="en-US" sz="1400" dirty="0"/>
              <a:t>, D. R., and </a:t>
            </a:r>
            <a:r>
              <a:rPr lang="en-US" sz="1400" dirty="0" err="1"/>
              <a:t>Maussion</a:t>
            </a:r>
            <a:r>
              <a:rPr lang="en-US" sz="1400" dirty="0"/>
              <a:t>, F.: Glacier projections sensitivity to temperature-index model choices and calibration strategies, Ann. </a:t>
            </a:r>
            <a:r>
              <a:rPr lang="en-US" sz="1400" dirty="0" err="1"/>
              <a:t>Glaciol</a:t>
            </a:r>
            <a:r>
              <a:rPr lang="en-US" sz="1400" dirty="0"/>
              <a:t>., p. 1–16, https://doi.org/10.1017/aog.2023.57, 2023.</a:t>
            </a:r>
          </a:p>
          <a:p>
            <a:pPr marL="0" indent="0">
              <a:lnSpc>
                <a:spcPct val="100000"/>
              </a:lnSpc>
              <a:buNone/>
            </a:pPr>
            <a:r>
              <a:rPr lang="en-US" sz="1400" dirty="0"/>
              <a:t>Stahl, K., </a:t>
            </a:r>
            <a:r>
              <a:rPr lang="en-US" sz="1400" dirty="0" err="1"/>
              <a:t>Weiler</a:t>
            </a:r>
            <a:r>
              <a:rPr lang="en-US" sz="1400" dirty="0"/>
              <a:t>, M., Kohn, I., </a:t>
            </a:r>
            <a:r>
              <a:rPr lang="en-US" sz="1400" dirty="0" err="1"/>
              <a:t>Freudiger</a:t>
            </a:r>
            <a:r>
              <a:rPr lang="en-US" sz="1400" dirty="0"/>
              <a:t>, D., Seibert, J., Vis, M., ... &amp; Bohm, M. (2016). The snow and glacier melt components of streamflow of the river Rhine and its tributaries considering the influence of climate change. Synthesis Report I-25, International Commission for the Hydrology of the Rhine Basin, </a:t>
            </a:r>
            <a:r>
              <a:rPr lang="en-US" sz="1400" dirty="0" err="1"/>
              <a:t>Lelystad</a:t>
            </a:r>
            <a:r>
              <a:rPr lang="en-US" sz="1400" dirty="0"/>
              <a:t>.</a:t>
            </a:r>
          </a:p>
          <a:p>
            <a:pPr marL="0" indent="0">
              <a:lnSpc>
                <a:spcPct val="100000"/>
              </a:lnSpc>
              <a:buNone/>
            </a:pPr>
            <a:r>
              <a:rPr lang="en-US" sz="1400" dirty="0"/>
              <a:t>Stahl, K., </a:t>
            </a:r>
            <a:r>
              <a:rPr lang="en-US" sz="1400" dirty="0" err="1"/>
              <a:t>Weiler</a:t>
            </a:r>
            <a:r>
              <a:rPr lang="en-US" sz="1400" dirty="0"/>
              <a:t>, M., van </a:t>
            </a:r>
            <a:r>
              <a:rPr lang="en-US" sz="1400" dirty="0" err="1"/>
              <a:t>Tiel</a:t>
            </a:r>
            <a:r>
              <a:rPr lang="en-US" sz="1400" dirty="0"/>
              <a:t>, M., Kohn, I., </a:t>
            </a:r>
            <a:r>
              <a:rPr lang="en-US" sz="1400" dirty="0" err="1"/>
              <a:t>Hänsler</a:t>
            </a:r>
            <a:r>
              <a:rPr lang="en-US" sz="1400" dirty="0"/>
              <a:t>, A., </a:t>
            </a:r>
            <a:r>
              <a:rPr lang="en-US" sz="1400" dirty="0" err="1"/>
              <a:t>Freudiger</a:t>
            </a:r>
            <a:r>
              <a:rPr lang="en-US" sz="1400" dirty="0"/>
              <a:t>, D., ... &amp; Moretti, G. (2022). Impact of climate change on the rain, snow and glacier melt components of streamflow of the river Rhine and its tributaries. CHR report n I-28. International Commission for the Hydrology of the Rhine basin (CHR), </a:t>
            </a:r>
            <a:r>
              <a:rPr lang="en-US" sz="1400" dirty="0" err="1"/>
              <a:t>Lelystad</a:t>
            </a:r>
            <a:r>
              <a:rPr lang="en-US" sz="1400" dirty="0"/>
              <a:t>.</a:t>
            </a:r>
          </a:p>
          <a:p>
            <a:pPr marL="0" indent="0">
              <a:lnSpc>
                <a:spcPct val="100000"/>
              </a:lnSpc>
              <a:buNone/>
            </a:pPr>
            <a:r>
              <a:rPr lang="en-US" sz="1400" dirty="0"/>
              <a:t>Werder, M. A., Huss, M., Paul, F., </a:t>
            </a:r>
            <a:r>
              <a:rPr lang="en-US" sz="1400" dirty="0" err="1"/>
              <a:t>Dehecq</a:t>
            </a:r>
            <a:r>
              <a:rPr lang="en-US" sz="1400" dirty="0"/>
              <a:t>, A., and </a:t>
            </a:r>
            <a:r>
              <a:rPr lang="en-US" sz="1400" dirty="0" err="1"/>
              <a:t>Farinotti</a:t>
            </a:r>
            <a:r>
              <a:rPr lang="en-US" sz="1400" dirty="0"/>
              <a:t>, D.: A Bayesian ice thickness estimation model for large-scale applications, J. </a:t>
            </a:r>
            <a:r>
              <a:rPr lang="en-US" sz="1400" dirty="0" err="1"/>
              <a:t>Glaciol</a:t>
            </a:r>
            <a:r>
              <a:rPr lang="en-US" sz="1400" dirty="0"/>
              <a:t>., 66, 137–152, 2020.</a:t>
            </a:r>
          </a:p>
          <a:p>
            <a:pPr marL="0" indent="0">
              <a:lnSpc>
                <a:spcPct val="100000"/>
              </a:lnSpc>
              <a:buNone/>
            </a:pPr>
            <a:r>
              <a:rPr lang="en-US" sz="1400" dirty="0"/>
              <a:t>Wiersma, P., </a:t>
            </a:r>
            <a:r>
              <a:rPr lang="en-US" sz="1400" dirty="0" err="1"/>
              <a:t>Aerts</a:t>
            </a:r>
            <a:r>
              <a:rPr lang="en-US" sz="1400" dirty="0"/>
              <a:t>, J., </a:t>
            </a:r>
            <a:r>
              <a:rPr lang="en-US" sz="1400" dirty="0" err="1"/>
              <a:t>Zekollari</a:t>
            </a:r>
            <a:r>
              <a:rPr lang="en-US" sz="1400" dirty="0"/>
              <a:t>, H., </a:t>
            </a:r>
            <a:r>
              <a:rPr lang="en-US" sz="1400" dirty="0" err="1"/>
              <a:t>Hrachowitz</a:t>
            </a:r>
            <a:r>
              <a:rPr lang="en-US" sz="1400" dirty="0"/>
              <a:t>, M., </a:t>
            </a:r>
            <a:r>
              <a:rPr lang="en-US" sz="1400" dirty="0" err="1"/>
              <a:t>Drost</a:t>
            </a:r>
            <a:r>
              <a:rPr lang="en-US" sz="1400" dirty="0"/>
              <a:t>, N., Huss, M., </a:t>
            </a:r>
            <a:r>
              <a:rPr lang="en-US" sz="1400" dirty="0" err="1"/>
              <a:t>Sutanudjaja</a:t>
            </a:r>
            <a:r>
              <a:rPr lang="en-US" sz="1400" dirty="0"/>
              <a:t>, E. H., and Hut, R.: Coupling a global glacier model to a global hydrological model prevents underestimation of glacier runoff, </a:t>
            </a:r>
            <a:r>
              <a:rPr lang="en-US" sz="1400" dirty="0" err="1"/>
              <a:t>Hydrol</a:t>
            </a:r>
            <a:r>
              <a:rPr lang="en-US" sz="1400" dirty="0"/>
              <a:t>. Earth Syst. Sci., 26, 5971–5986, https://doi.org/10.5194/hess-26-5971-2022, 2022.</a:t>
            </a:r>
          </a:p>
          <a:p>
            <a:pPr marL="0" indent="0">
              <a:lnSpc>
                <a:spcPct val="100000"/>
              </a:lnSpc>
              <a:buNone/>
            </a:pPr>
            <a:endParaRPr lang="en-US" sz="1050" dirty="0"/>
          </a:p>
        </p:txBody>
      </p:sp>
    </p:spTree>
    <p:extLst>
      <p:ext uri="{BB962C8B-B14F-4D97-AF65-F5344CB8AC3E}">
        <p14:creationId xmlns:p14="http://schemas.microsoft.com/office/powerpoint/2010/main" val="2438231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05BE0-015E-44DC-BC94-89CE09EF90ED}"/>
              </a:ext>
            </a:extLst>
          </p:cNvPr>
          <p:cNvSpPr>
            <a:spLocks noGrp="1"/>
          </p:cNvSpPr>
          <p:nvPr>
            <p:ph type="title"/>
          </p:nvPr>
        </p:nvSpPr>
        <p:spPr/>
        <p:txBody>
          <a:bodyPr>
            <a:normAutofit fontScale="90000"/>
          </a:bodyPr>
          <a:lstStyle/>
          <a:p>
            <a:r>
              <a:rPr lang="en-US" dirty="0"/>
              <a:t>Glaciers in large river basins</a:t>
            </a:r>
          </a:p>
        </p:txBody>
      </p:sp>
      <p:pic>
        <p:nvPicPr>
          <p:cNvPr id="9" name="Content Placeholder 8">
            <a:extLst>
              <a:ext uri="{FF2B5EF4-FFF2-40B4-BE49-F238E27FC236}">
                <a16:creationId xmlns:a16="http://schemas.microsoft.com/office/drawing/2014/main" id="{1794305D-0FC1-4CB4-9640-016A52D3C57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4906" t="22221" r="16247" b="14203"/>
          <a:stretch/>
        </p:blipFill>
        <p:spPr>
          <a:xfrm>
            <a:off x="225584" y="1230389"/>
            <a:ext cx="7340137" cy="4185315"/>
          </a:xfrm>
          <a:prstGeom prst="rect">
            <a:avLst/>
          </a:prstGeom>
        </p:spPr>
      </p:pic>
      <p:sp>
        <p:nvSpPr>
          <p:cNvPr id="5" name="Rectangle 4">
            <a:extLst>
              <a:ext uri="{FF2B5EF4-FFF2-40B4-BE49-F238E27FC236}">
                <a16:creationId xmlns:a16="http://schemas.microsoft.com/office/drawing/2014/main" id="{7B040FA2-F13F-44B6-A777-73E898900C1F}"/>
              </a:ext>
            </a:extLst>
          </p:cNvPr>
          <p:cNvSpPr/>
          <p:nvPr/>
        </p:nvSpPr>
        <p:spPr>
          <a:xfrm>
            <a:off x="7647141" y="2459504"/>
            <a:ext cx="4415424" cy="2677656"/>
          </a:xfrm>
          <a:prstGeom prst="rect">
            <a:avLst/>
          </a:prstGeom>
        </p:spPr>
        <p:txBody>
          <a:bodyPr wrap="square">
            <a:spAutoFit/>
          </a:bodyPr>
          <a:lstStyle/>
          <a:p>
            <a:pPr marL="342900" indent="-342900">
              <a:buFont typeface="Arial" panose="020B0604020202020204" pitchFamily="34" charset="0"/>
              <a:buChar char="•"/>
            </a:pPr>
            <a:r>
              <a:rPr lang="en-US" sz="2400" dirty="0"/>
              <a:t>Rhine: 0.2% glacier area</a:t>
            </a:r>
          </a:p>
          <a:p>
            <a:pPr marL="800100" lvl="1" indent="-342900">
              <a:buFont typeface="Arial" panose="020B0604020202020204" pitchFamily="34" charset="0"/>
              <a:buChar char="•"/>
            </a:pPr>
            <a:r>
              <a:rPr lang="en-US" sz="2400" dirty="0"/>
              <a:t>4% ice melt contributions in September at </a:t>
            </a:r>
            <a:r>
              <a:rPr lang="en-US" sz="2400" dirty="0" err="1"/>
              <a:t>Lobith</a:t>
            </a:r>
            <a:r>
              <a:rPr lang="en-US" sz="2400" dirty="0"/>
              <a:t>           </a:t>
            </a:r>
            <a:r>
              <a:rPr lang="en-US" sz="1600" dirty="0">
                <a:solidFill>
                  <a:schemeClr val="bg1">
                    <a:lumMod val="65000"/>
                  </a:schemeClr>
                </a:solidFill>
              </a:rPr>
              <a:t>(Stahl et al. 2016) </a:t>
            </a:r>
          </a:p>
          <a:p>
            <a:pPr marL="800100" lvl="1" indent="-342900">
              <a:buFont typeface="Arial" panose="020B0604020202020204" pitchFamily="34" charset="0"/>
              <a:buChar char="•"/>
            </a:pPr>
            <a:r>
              <a:rPr lang="en-US" sz="2400" dirty="0"/>
              <a:t>Dry year (2003): 13% ice melt in September          </a:t>
            </a:r>
            <a:r>
              <a:rPr lang="en-US" sz="1600" dirty="0">
                <a:solidFill>
                  <a:schemeClr val="bg1">
                    <a:lumMod val="65000"/>
                  </a:schemeClr>
                </a:solidFill>
              </a:rPr>
              <a:t>(Stahl et al. 2016) </a:t>
            </a:r>
          </a:p>
          <a:p>
            <a:pPr marL="800100" lvl="1" indent="-342900">
              <a:buFont typeface="Arial" panose="020B0604020202020204" pitchFamily="34" charset="0"/>
              <a:buChar char="•"/>
            </a:pPr>
            <a:endParaRPr lang="en-US" sz="1600" dirty="0">
              <a:solidFill>
                <a:schemeClr val="bg1">
                  <a:lumMod val="65000"/>
                </a:schemeClr>
              </a:solidFill>
            </a:endParaRPr>
          </a:p>
        </p:txBody>
      </p:sp>
      <p:sp>
        <p:nvSpPr>
          <p:cNvPr id="6" name="Oval 5">
            <a:extLst>
              <a:ext uri="{FF2B5EF4-FFF2-40B4-BE49-F238E27FC236}">
                <a16:creationId xmlns:a16="http://schemas.microsoft.com/office/drawing/2014/main" id="{CF30C3CE-6384-4147-A2EB-47D97A59CF7C}"/>
              </a:ext>
            </a:extLst>
          </p:cNvPr>
          <p:cNvSpPr/>
          <p:nvPr/>
        </p:nvSpPr>
        <p:spPr>
          <a:xfrm>
            <a:off x="3556287" y="1925327"/>
            <a:ext cx="339365" cy="395926"/>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5A88DA4-4D8C-4C3F-ACBE-D4A26292ADE6}"/>
              </a:ext>
            </a:extLst>
          </p:cNvPr>
          <p:cNvSpPr/>
          <p:nvPr/>
        </p:nvSpPr>
        <p:spPr>
          <a:xfrm>
            <a:off x="225584" y="5653032"/>
            <a:ext cx="11836980" cy="1077218"/>
          </a:xfrm>
          <a:prstGeom prst="rect">
            <a:avLst/>
          </a:prstGeom>
        </p:spPr>
        <p:txBody>
          <a:bodyPr wrap="square">
            <a:spAutoFit/>
          </a:bodyPr>
          <a:lstStyle/>
          <a:p>
            <a:pPr marL="342900" indent="-342900">
              <a:buFont typeface="Arial" panose="020B0604020202020204" pitchFamily="34" charset="0"/>
              <a:buChar char="•"/>
            </a:pPr>
            <a:r>
              <a:rPr lang="en-US" sz="2400" dirty="0">
                <a:solidFill>
                  <a:schemeClr val="tx1">
                    <a:lumMod val="85000"/>
                    <a:lumOff val="15000"/>
                  </a:schemeClr>
                </a:solidFill>
              </a:rPr>
              <a:t>Glaciers not considered in global hydrological models, except in some specific studies  </a:t>
            </a:r>
            <a:r>
              <a:rPr lang="en-US" sz="1600" dirty="0">
                <a:solidFill>
                  <a:schemeClr val="bg1">
                    <a:lumMod val="65000"/>
                  </a:schemeClr>
                </a:solidFill>
              </a:rPr>
              <a:t>(Caceres et al. 2020)</a:t>
            </a:r>
          </a:p>
          <a:p>
            <a:pPr marL="342900" indent="-342900">
              <a:buFont typeface="Arial" panose="020B0604020202020204" pitchFamily="34" charset="0"/>
              <a:buChar char="•"/>
            </a:pPr>
            <a:r>
              <a:rPr lang="en-US" sz="2400" dirty="0"/>
              <a:t>Better model performance in strongly glacierized basins </a:t>
            </a:r>
            <a:r>
              <a:rPr lang="en-US" sz="1600" dirty="0">
                <a:solidFill>
                  <a:schemeClr val="bg1">
                    <a:lumMod val="65000"/>
                  </a:schemeClr>
                </a:solidFill>
              </a:rPr>
              <a:t>(Wiersma et al. 2022)</a:t>
            </a:r>
          </a:p>
        </p:txBody>
      </p:sp>
      <p:sp>
        <p:nvSpPr>
          <p:cNvPr id="4" name="Slide Number Placeholder 3">
            <a:extLst>
              <a:ext uri="{FF2B5EF4-FFF2-40B4-BE49-F238E27FC236}">
                <a16:creationId xmlns:a16="http://schemas.microsoft.com/office/drawing/2014/main" id="{F15409BB-B125-46A3-825C-7DFE00630F88}"/>
              </a:ext>
            </a:extLst>
          </p:cNvPr>
          <p:cNvSpPr>
            <a:spLocks noGrp="1"/>
          </p:cNvSpPr>
          <p:nvPr>
            <p:ph type="sldNum" sz="quarter" idx="12"/>
          </p:nvPr>
        </p:nvSpPr>
        <p:spPr/>
        <p:txBody>
          <a:bodyPr/>
          <a:lstStyle/>
          <a:p>
            <a:fld id="{75542154-D6E1-4DE8-9887-3B71D115062C}" type="slidenum">
              <a:rPr lang="en-US" smtClean="0"/>
              <a:t>4</a:t>
            </a:fld>
            <a:endParaRPr lang="en-US"/>
          </a:p>
        </p:txBody>
      </p:sp>
      <p:pic>
        <p:nvPicPr>
          <p:cNvPr id="8" name="Graphic 7" descr="Play">
            <a:hlinkClick r:id="rId4" action="ppaction://hlinksldjump"/>
            <a:extLst>
              <a:ext uri="{FF2B5EF4-FFF2-40B4-BE49-F238E27FC236}">
                <a16:creationId xmlns:a16="http://schemas.microsoft.com/office/drawing/2014/main" id="{8BEE708C-80B1-4ABB-BF60-E9BE3AFB64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73701" y="6222762"/>
            <a:ext cx="535930" cy="535930"/>
          </a:xfrm>
          <a:prstGeom prst="rect">
            <a:avLst/>
          </a:prstGeom>
        </p:spPr>
      </p:pic>
      <p:pic>
        <p:nvPicPr>
          <p:cNvPr id="10" name="Graphic 9" descr="Home">
            <a:hlinkClick r:id="rId7" action="ppaction://hlinksldjump"/>
            <a:extLst>
              <a:ext uri="{FF2B5EF4-FFF2-40B4-BE49-F238E27FC236}">
                <a16:creationId xmlns:a16="http://schemas.microsoft.com/office/drawing/2014/main" id="{266C47D0-5090-4846-8007-3358EBEE08A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991" y="6356350"/>
            <a:ext cx="458756" cy="458756"/>
          </a:xfrm>
          <a:prstGeom prst="rect">
            <a:avLst/>
          </a:prstGeom>
        </p:spPr>
      </p:pic>
    </p:spTree>
    <p:extLst>
      <p:ext uri="{BB962C8B-B14F-4D97-AF65-F5344CB8AC3E}">
        <p14:creationId xmlns:p14="http://schemas.microsoft.com/office/powerpoint/2010/main" val="61783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02D46-A21B-426C-A8F5-48403CD79CEF}"/>
              </a:ext>
            </a:extLst>
          </p:cNvPr>
          <p:cNvSpPr>
            <a:spLocks noGrp="1"/>
          </p:cNvSpPr>
          <p:nvPr>
            <p:ph type="title"/>
          </p:nvPr>
        </p:nvSpPr>
        <p:spPr/>
        <p:txBody>
          <a:bodyPr>
            <a:normAutofit fontScale="90000"/>
          </a:bodyPr>
          <a:lstStyle/>
          <a:p>
            <a:r>
              <a:rPr lang="en-US" dirty="0"/>
              <a:t>Research Aim</a:t>
            </a:r>
          </a:p>
        </p:txBody>
      </p:sp>
      <p:sp>
        <p:nvSpPr>
          <p:cNvPr id="3" name="Content Placeholder 2">
            <a:extLst>
              <a:ext uri="{FF2B5EF4-FFF2-40B4-BE49-F238E27FC236}">
                <a16:creationId xmlns:a16="http://schemas.microsoft.com/office/drawing/2014/main" id="{85A47E98-8156-4DF2-9755-001687BEE69E}"/>
              </a:ext>
            </a:extLst>
          </p:cNvPr>
          <p:cNvSpPr>
            <a:spLocks noGrp="1"/>
          </p:cNvSpPr>
          <p:nvPr>
            <p:ph idx="1"/>
          </p:nvPr>
        </p:nvSpPr>
        <p:spPr/>
        <p:txBody>
          <a:bodyPr/>
          <a:lstStyle/>
          <a:p>
            <a:pPr marL="0" indent="0">
              <a:spcAft>
                <a:spcPts val="1000"/>
              </a:spcAft>
              <a:buNone/>
            </a:pPr>
            <a:r>
              <a:rPr lang="en-US" b="1" dirty="0">
                <a:solidFill>
                  <a:schemeClr val="tx1">
                    <a:lumMod val="85000"/>
                    <a:lumOff val="15000"/>
                  </a:schemeClr>
                </a:solidFill>
              </a:rPr>
              <a:t>Large-scale </a:t>
            </a:r>
            <a:r>
              <a:rPr lang="en-US" dirty="0">
                <a:solidFill>
                  <a:schemeClr val="tx1">
                    <a:lumMod val="85000"/>
                    <a:lumOff val="15000"/>
                  </a:schemeClr>
                </a:solidFill>
              </a:rPr>
              <a:t>hydrological modelling framework which explicitly incorporates glacier runoff</a:t>
            </a:r>
          </a:p>
          <a:p>
            <a:r>
              <a:rPr lang="en-US" dirty="0"/>
              <a:t>Focus on future changes in streamflow</a:t>
            </a:r>
          </a:p>
          <a:p>
            <a:r>
              <a:rPr lang="en-US" dirty="0"/>
              <a:t>Estimate glacier contributions to streamflow</a:t>
            </a:r>
          </a:p>
          <a:p>
            <a:r>
              <a:rPr lang="en-US" dirty="0"/>
              <a:t>Assess challenges and limitations </a:t>
            </a:r>
          </a:p>
          <a:p>
            <a:r>
              <a:rPr lang="en-US" dirty="0"/>
              <a:t>Foster collaboration between the glacier and hydrological modelling communities</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E49FBD6D-56EE-425B-BD59-5EFB8DC695B1}"/>
              </a:ext>
            </a:extLst>
          </p:cNvPr>
          <p:cNvSpPr>
            <a:spLocks noGrp="1"/>
          </p:cNvSpPr>
          <p:nvPr>
            <p:ph type="sldNum" sz="quarter" idx="12"/>
          </p:nvPr>
        </p:nvSpPr>
        <p:spPr/>
        <p:txBody>
          <a:bodyPr/>
          <a:lstStyle/>
          <a:p>
            <a:fld id="{75542154-D6E1-4DE8-9887-3B71D115062C}" type="slidenum">
              <a:rPr lang="en-US" smtClean="0"/>
              <a:t>5</a:t>
            </a:fld>
            <a:endParaRPr lang="en-US"/>
          </a:p>
        </p:txBody>
      </p:sp>
      <p:pic>
        <p:nvPicPr>
          <p:cNvPr id="5" name="Graphic 4" descr="Play">
            <a:hlinkClick r:id="rId3" action="ppaction://hlinksldjump"/>
            <a:extLst>
              <a:ext uri="{FF2B5EF4-FFF2-40B4-BE49-F238E27FC236}">
                <a16:creationId xmlns:a16="http://schemas.microsoft.com/office/drawing/2014/main" id="{BCBF9FF3-A1AF-47E8-AB2F-5B2008D73F7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373701" y="6222762"/>
            <a:ext cx="535930" cy="535930"/>
          </a:xfrm>
          <a:prstGeom prst="rect">
            <a:avLst/>
          </a:prstGeom>
        </p:spPr>
      </p:pic>
      <p:pic>
        <p:nvPicPr>
          <p:cNvPr id="6" name="Graphic 5" descr="Home">
            <a:hlinkClick r:id="rId6" action="ppaction://hlinksldjump"/>
            <a:extLst>
              <a:ext uri="{FF2B5EF4-FFF2-40B4-BE49-F238E27FC236}">
                <a16:creationId xmlns:a16="http://schemas.microsoft.com/office/drawing/2014/main" id="{0E73E184-EF4D-4D1E-9B50-24DA8903BC0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2991" y="6356350"/>
            <a:ext cx="458756" cy="458756"/>
          </a:xfrm>
          <a:prstGeom prst="rect">
            <a:avLst/>
          </a:prstGeom>
        </p:spPr>
      </p:pic>
    </p:spTree>
    <p:extLst>
      <p:ext uri="{BB962C8B-B14F-4D97-AF65-F5344CB8AC3E}">
        <p14:creationId xmlns:p14="http://schemas.microsoft.com/office/powerpoint/2010/main" val="224807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9A0D1-2690-41E4-B7D1-6C0D7959A4B4}"/>
              </a:ext>
            </a:extLst>
          </p:cNvPr>
          <p:cNvSpPr>
            <a:spLocks noGrp="1"/>
          </p:cNvSpPr>
          <p:nvPr>
            <p:ph type="title"/>
          </p:nvPr>
        </p:nvSpPr>
        <p:spPr/>
        <p:txBody>
          <a:bodyPr>
            <a:normAutofit fontScale="90000"/>
          </a:bodyPr>
          <a:lstStyle/>
          <a:p>
            <a:r>
              <a:rPr lang="en-US" dirty="0"/>
              <a:t>Methods</a:t>
            </a:r>
          </a:p>
        </p:txBody>
      </p:sp>
      <p:sp>
        <p:nvSpPr>
          <p:cNvPr id="3" name="Content Placeholder 2">
            <a:extLst>
              <a:ext uri="{FF2B5EF4-FFF2-40B4-BE49-F238E27FC236}">
                <a16:creationId xmlns:a16="http://schemas.microsoft.com/office/drawing/2014/main" id="{28915E9D-0D5E-49A8-9311-2BEE423ED4FE}"/>
              </a:ext>
            </a:extLst>
          </p:cNvPr>
          <p:cNvSpPr>
            <a:spLocks noGrp="1"/>
          </p:cNvSpPr>
          <p:nvPr>
            <p:ph idx="1"/>
          </p:nvPr>
        </p:nvSpPr>
        <p:spPr/>
        <p:txBody>
          <a:bodyPr/>
          <a:lstStyle/>
          <a:p>
            <a:endParaRPr lang="en-US" dirty="0"/>
          </a:p>
        </p:txBody>
      </p:sp>
      <p:pic>
        <p:nvPicPr>
          <p:cNvPr id="6" name="Content Placeholder 6">
            <a:extLst>
              <a:ext uri="{FF2B5EF4-FFF2-40B4-BE49-F238E27FC236}">
                <a16:creationId xmlns:a16="http://schemas.microsoft.com/office/drawing/2014/main" id="{73132419-ED0E-4611-B4EB-19CD8FBDDA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75274" y="2242020"/>
            <a:ext cx="3528035" cy="1506985"/>
          </a:xfrm>
          <a:prstGeom prst="rect">
            <a:avLst/>
          </a:prstGeom>
        </p:spPr>
      </p:pic>
      <p:sp>
        <p:nvSpPr>
          <p:cNvPr id="7" name="Plus Sign 6">
            <a:extLst>
              <a:ext uri="{FF2B5EF4-FFF2-40B4-BE49-F238E27FC236}">
                <a16:creationId xmlns:a16="http://schemas.microsoft.com/office/drawing/2014/main" id="{E75BBF3A-D4B7-489A-B224-041D7202E06C}"/>
              </a:ext>
            </a:extLst>
          </p:cNvPr>
          <p:cNvSpPr/>
          <p:nvPr/>
        </p:nvSpPr>
        <p:spPr>
          <a:xfrm>
            <a:off x="5027082" y="2622100"/>
            <a:ext cx="1411602" cy="1325563"/>
          </a:xfrm>
          <a:prstGeom prst="mathPlus">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C29A6BBF-C1AD-4A28-B5F6-C76AA134F2D6}"/>
              </a:ext>
            </a:extLst>
          </p:cNvPr>
          <p:cNvGrpSpPr/>
          <p:nvPr/>
        </p:nvGrpSpPr>
        <p:grpSpPr>
          <a:xfrm>
            <a:off x="3045026" y="1553010"/>
            <a:ext cx="3969657" cy="2437968"/>
            <a:chOff x="3144459" y="1844664"/>
            <a:chExt cx="3969657" cy="2437968"/>
          </a:xfrm>
        </p:grpSpPr>
        <p:sp>
          <p:nvSpPr>
            <p:cNvPr id="9" name="Arc 8">
              <a:extLst>
                <a:ext uri="{FF2B5EF4-FFF2-40B4-BE49-F238E27FC236}">
                  <a16:creationId xmlns:a16="http://schemas.microsoft.com/office/drawing/2014/main" id="{B823B98D-D52F-4D94-B416-64E1C8E9456E}"/>
                </a:ext>
              </a:extLst>
            </p:cNvPr>
            <p:cNvSpPr/>
            <p:nvPr/>
          </p:nvSpPr>
          <p:spPr>
            <a:xfrm rot="20128704">
              <a:off x="3144459" y="1844664"/>
              <a:ext cx="3969657" cy="2437968"/>
            </a:xfrm>
            <a:prstGeom prst="arc">
              <a:avLst/>
            </a:prstGeom>
            <a:ln w="57150">
              <a:solidFill>
                <a:srgbClr val="989898"/>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Isosceles Triangle 9">
              <a:extLst>
                <a:ext uri="{FF2B5EF4-FFF2-40B4-BE49-F238E27FC236}">
                  <a16:creationId xmlns:a16="http://schemas.microsoft.com/office/drawing/2014/main" id="{2C7010D7-9128-44D5-9083-C55F50E2F51A}"/>
                </a:ext>
              </a:extLst>
            </p:cNvPr>
            <p:cNvSpPr/>
            <p:nvPr/>
          </p:nvSpPr>
          <p:spPr>
            <a:xfrm rot="14419762">
              <a:off x="4369887" y="1865226"/>
              <a:ext cx="297543" cy="297769"/>
            </a:xfrm>
            <a:prstGeom prst="triangle">
              <a:avLst/>
            </a:prstGeom>
            <a:solidFill>
              <a:srgbClr val="9898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1" name="TextBox 10">
            <a:extLst>
              <a:ext uri="{FF2B5EF4-FFF2-40B4-BE49-F238E27FC236}">
                <a16:creationId xmlns:a16="http://schemas.microsoft.com/office/drawing/2014/main" id="{0A8ECD55-2ADC-4378-8A4D-858BC10F70D4}"/>
              </a:ext>
            </a:extLst>
          </p:cNvPr>
          <p:cNvSpPr txBox="1"/>
          <p:nvPr/>
        </p:nvSpPr>
        <p:spPr>
          <a:xfrm>
            <a:off x="4592867" y="1852816"/>
            <a:ext cx="24697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rPr>
              <a:t>Runoff from glaciers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85000"/>
                    <a:lumOff val="15000"/>
                  </a:schemeClr>
                </a:solidFill>
                <a:effectLst/>
                <a:uLnTx/>
                <a:uFillTx/>
                <a:latin typeface="Calibri" panose="020F0502020204030204"/>
                <a:ea typeface="+mn-ea"/>
                <a:cs typeface="+mn-cs"/>
              </a:rPr>
              <a:t>Changes in glacier area</a:t>
            </a:r>
          </a:p>
        </p:txBody>
      </p:sp>
      <p:sp>
        <p:nvSpPr>
          <p:cNvPr id="16" name="Rectangle 15">
            <a:extLst>
              <a:ext uri="{FF2B5EF4-FFF2-40B4-BE49-F238E27FC236}">
                <a16:creationId xmlns:a16="http://schemas.microsoft.com/office/drawing/2014/main" id="{5FD05BB0-203E-4EED-AC34-741AB12C2189}"/>
              </a:ext>
            </a:extLst>
          </p:cNvPr>
          <p:cNvSpPr/>
          <p:nvPr/>
        </p:nvSpPr>
        <p:spPr>
          <a:xfrm>
            <a:off x="9180056" y="3665505"/>
            <a:ext cx="208634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6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a:t>
            </a:r>
            <a:r>
              <a:rPr kumimoji="0" lang="de-CH" sz="1600" b="0" i="0" u="none" strike="noStrike" kern="1200" cap="none" spc="0" normalizeH="0" baseline="0" noProof="0" dirty="0" err="1">
                <a:ln>
                  <a:noFill/>
                </a:ln>
                <a:solidFill>
                  <a:srgbClr val="E7E6E6">
                    <a:lumMod val="75000"/>
                  </a:srgbClr>
                </a:solidFill>
                <a:effectLst/>
                <a:uLnTx/>
                <a:uFillTx/>
                <a:latin typeface="Calibri" panose="020F0502020204030204"/>
                <a:ea typeface="+mn-ea"/>
                <a:cs typeface="+mn-cs"/>
              </a:rPr>
              <a:t>Maussion</a:t>
            </a:r>
            <a:r>
              <a:rPr kumimoji="0" lang="de-CH" sz="16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et al., 2019)</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5EDCA78-6073-453C-82E8-EF4699E0E676}"/>
              </a:ext>
            </a:extLst>
          </p:cNvPr>
          <p:cNvSpPr/>
          <p:nvPr/>
        </p:nvSpPr>
        <p:spPr>
          <a:xfrm>
            <a:off x="643205" y="3834781"/>
            <a:ext cx="1767856"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6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CWatM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60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a:t>
            </a:r>
            <a:r>
              <a:rPr kumimoji="0" lang="de-CH" sz="1600" b="0" i="0" u="none" strike="noStrike" kern="1200" cap="none" spc="0" normalizeH="0" baseline="0" noProof="0" dirty="0" err="1">
                <a:ln>
                  <a:noFill/>
                </a:ln>
                <a:solidFill>
                  <a:schemeClr val="bg1">
                    <a:lumMod val="65000"/>
                  </a:schemeClr>
                </a:solidFill>
                <a:effectLst/>
                <a:uLnTx/>
                <a:uFillTx/>
                <a:latin typeface="Calibri" panose="020F0502020204030204"/>
                <a:ea typeface="+mn-ea"/>
                <a:cs typeface="+mn-cs"/>
              </a:rPr>
              <a:t>Burek</a:t>
            </a:r>
            <a:r>
              <a:rPr kumimoji="0" lang="de-CH" sz="1600" b="0" i="0" u="none" strike="noStrike" kern="1200" cap="none" spc="0" normalizeH="0" baseline="0" noProof="0" dirty="0">
                <a:ln>
                  <a:noFill/>
                </a:ln>
                <a:solidFill>
                  <a:schemeClr val="bg1">
                    <a:lumMod val="65000"/>
                  </a:schemeClr>
                </a:solidFill>
                <a:effectLst/>
                <a:uLnTx/>
                <a:uFillTx/>
                <a:latin typeface="Calibri" panose="020F0502020204030204"/>
                <a:ea typeface="+mn-ea"/>
                <a:cs typeface="+mn-cs"/>
              </a:rPr>
              <a:t> et al., 2020)</a:t>
            </a:r>
            <a:endParaRPr kumimoji="0" lang="en-US" sz="1600" b="0" i="0" u="none" strike="noStrike" kern="1200" cap="none" spc="0" normalizeH="0" baseline="0" noProof="0" dirty="0">
              <a:ln>
                <a:noFill/>
              </a:ln>
              <a:solidFill>
                <a:schemeClr val="bg1">
                  <a:lumMod val="65000"/>
                </a:schemeClr>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BB1F125F-C07B-4FC6-B728-09F47816B5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508" y="2162937"/>
            <a:ext cx="3186831" cy="1665145"/>
          </a:xfrm>
          <a:prstGeom prst="rect">
            <a:avLst/>
          </a:prstGeom>
        </p:spPr>
      </p:pic>
      <p:grpSp>
        <p:nvGrpSpPr>
          <p:cNvPr id="20" name="Group 19">
            <a:extLst>
              <a:ext uri="{FF2B5EF4-FFF2-40B4-BE49-F238E27FC236}">
                <a16:creationId xmlns:a16="http://schemas.microsoft.com/office/drawing/2014/main" id="{0701B06C-3C2E-415D-97C5-9A499E3434E3}"/>
              </a:ext>
            </a:extLst>
          </p:cNvPr>
          <p:cNvGrpSpPr/>
          <p:nvPr/>
        </p:nvGrpSpPr>
        <p:grpSpPr>
          <a:xfrm>
            <a:off x="7709420" y="4970248"/>
            <a:ext cx="3754480" cy="1206715"/>
            <a:chOff x="7599320" y="4914837"/>
            <a:chExt cx="3754480" cy="1206715"/>
          </a:xfrm>
        </p:grpSpPr>
        <p:sp>
          <p:nvSpPr>
            <p:cNvPr id="21" name="TextBox 20">
              <a:extLst>
                <a:ext uri="{FF2B5EF4-FFF2-40B4-BE49-F238E27FC236}">
                  <a16:creationId xmlns:a16="http://schemas.microsoft.com/office/drawing/2014/main" id="{BF2583A7-8CB3-4C2C-95F0-EC4065D6B793}"/>
                </a:ext>
              </a:extLst>
            </p:cNvPr>
            <p:cNvSpPr txBox="1"/>
            <p:nvPr/>
          </p:nvSpPr>
          <p:spPr>
            <a:xfrm>
              <a:off x="7599320" y="5074281"/>
              <a:ext cx="3754480" cy="923330"/>
            </a:xfrm>
            <a:prstGeom prst="rect">
              <a:avLst/>
            </a:prstGeom>
            <a:noFill/>
          </p:spPr>
          <p:txBody>
            <a:bodyPr wrap="square" rtlCol="0">
              <a:spAutoFit/>
            </a:bodyPr>
            <a:lstStyle/>
            <a:p>
              <a:r>
                <a:rPr lang="en-US" b="1" dirty="0"/>
                <a:t>Evaluation</a:t>
              </a:r>
            </a:p>
            <a:p>
              <a:pPr marL="285750" indent="-285750">
                <a:buFont typeface="Arial" panose="020B0604020202020204" pitchFamily="34" charset="0"/>
                <a:buChar char="•"/>
              </a:pPr>
              <a:r>
                <a:rPr lang="en-US" dirty="0"/>
                <a:t>4 large river basins (5 arcmin)</a:t>
              </a:r>
            </a:p>
            <a:p>
              <a:pPr marL="285750" indent="-285750">
                <a:buFont typeface="Arial" panose="020B0604020202020204" pitchFamily="34" charset="0"/>
                <a:buChar char="•"/>
              </a:pPr>
              <a:r>
                <a:rPr lang="en-US" dirty="0"/>
                <a:t>Global simulations (30 arcmin)</a:t>
              </a:r>
            </a:p>
          </p:txBody>
        </p:sp>
        <p:sp>
          <p:nvSpPr>
            <p:cNvPr id="22" name="Rectangle 21">
              <a:extLst>
                <a:ext uri="{FF2B5EF4-FFF2-40B4-BE49-F238E27FC236}">
                  <a16:creationId xmlns:a16="http://schemas.microsoft.com/office/drawing/2014/main" id="{B97D29AA-59FE-412C-8273-4CD7E309F5F9}"/>
                </a:ext>
              </a:extLst>
            </p:cNvPr>
            <p:cNvSpPr/>
            <p:nvPr/>
          </p:nvSpPr>
          <p:spPr>
            <a:xfrm>
              <a:off x="7599320" y="4914837"/>
              <a:ext cx="3651436" cy="1206715"/>
            </a:xfrm>
            <a:prstGeom prst="rect">
              <a:avLst/>
            </a:prstGeom>
            <a:noFill/>
            <a:ln w="571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00D0A43D-D02C-48D1-B2F5-DC519E8075B6}"/>
              </a:ext>
            </a:extLst>
          </p:cNvPr>
          <p:cNvGrpSpPr/>
          <p:nvPr/>
        </p:nvGrpSpPr>
        <p:grpSpPr>
          <a:xfrm>
            <a:off x="664745" y="4967171"/>
            <a:ext cx="3754480" cy="1296050"/>
            <a:chOff x="7599320" y="4914837"/>
            <a:chExt cx="3754480" cy="1359773"/>
          </a:xfrm>
        </p:grpSpPr>
        <p:sp>
          <p:nvSpPr>
            <p:cNvPr id="24" name="TextBox 23">
              <a:extLst>
                <a:ext uri="{FF2B5EF4-FFF2-40B4-BE49-F238E27FC236}">
                  <a16:creationId xmlns:a16="http://schemas.microsoft.com/office/drawing/2014/main" id="{5F985767-E2F1-4C35-BDB8-0DB19F99B4A8}"/>
                </a:ext>
              </a:extLst>
            </p:cNvPr>
            <p:cNvSpPr txBox="1"/>
            <p:nvPr/>
          </p:nvSpPr>
          <p:spPr>
            <a:xfrm>
              <a:off x="7599320" y="4986760"/>
              <a:ext cx="3754480" cy="1259346"/>
            </a:xfrm>
            <a:prstGeom prst="rect">
              <a:avLst/>
            </a:prstGeom>
            <a:noFill/>
          </p:spPr>
          <p:txBody>
            <a:bodyPr wrap="square" rtlCol="0">
              <a:spAutoFit/>
            </a:bodyPr>
            <a:lstStyle/>
            <a:p>
              <a:r>
                <a:rPr lang="en-US" b="1" dirty="0"/>
                <a:t>Challenges</a:t>
              </a:r>
            </a:p>
            <a:p>
              <a:pPr marL="285750" indent="-285750">
                <a:buFont typeface="Arial" panose="020B0604020202020204" pitchFamily="34" charset="0"/>
                <a:buChar char="•"/>
              </a:pPr>
              <a:r>
                <a:rPr lang="en-US" dirty="0"/>
                <a:t>Precipitation correction </a:t>
              </a:r>
            </a:p>
            <a:p>
              <a:pPr marL="285750" indent="-285750">
                <a:buFont typeface="Arial" panose="020B0604020202020204" pitchFamily="34" charset="0"/>
                <a:buChar char="•"/>
              </a:pPr>
              <a:r>
                <a:rPr lang="en-US" dirty="0"/>
                <a:t>Different spatial resolution</a:t>
              </a:r>
            </a:p>
            <a:p>
              <a:pPr marL="285750" indent="-285750">
                <a:buFont typeface="Arial" panose="020B0604020202020204" pitchFamily="34" charset="0"/>
                <a:buChar char="•"/>
              </a:pPr>
              <a:r>
                <a:rPr lang="en-US" dirty="0"/>
                <a:t>…</a:t>
              </a:r>
            </a:p>
          </p:txBody>
        </p:sp>
        <p:sp>
          <p:nvSpPr>
            <p:cNvPr id="25" name="Rectangle 24">
              <a:extLst>
                <a:ext uri="{FF2B5EF4-FFF2-40B4-BE49-F238E27FC236}">
                  <a16:creationId xmlns:a16="http://schemas.microsoft.com/office/drawing/2014/main" id="{F82E957A-DD6C-4051-876F-F5DA1D0C34EE}"/>
                </a:ext>
              </a:extLst>
            </p:cNvPr>
            <p:cNvSpPr/>
            <p:nvPr/>
          </p:nvSpPr>
          <p:spPr>
            <a:xfrm>
              <a:off x="7599320" y="4914837"/>
              <a:ext cx="3651436" cy="135977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a:extLst>
              <a:ext uri="{FF2B5EF4-FFF2-40B4-BE49-F238E27FC236}">
                <a16:creationId xmlns:a16="http://schemas.microsoft.com/office/drawing/2014/main" id="{EF4DA489-537B-4DF1-9DA3-3FD490DD8FAD}"/>
              </a:ext>
            </a:extLst>
          </p:cNvPr>
          <p:cNvSpPr>
            <a:spLocks noGrp="1"/>
          </p:cNvSpPr>
          <p:nvPr>
            <p:ph type="sldNum" sz="quarter" idx="12"/>
          </p:nvPr>
        </p:nvSpPr>
        <p:spPr/>
        <p:txBody>
          <a:bodyPr/>
          <a:lstStyle/>
          <a:p>
            <a:fld id="{75542154-D6E1-4DE8-9887-3B71D115062C}" type="slidenum">
              <a:rPr lang="en-US" smtClean="0"/>
              <a:t>6</a:t>
            </a:fld>
            <a:endParaRPr lang="en-US"/>
          </a:p>
        </p:txBody>
      </p:sp>
      <p:pic>
        <p:nvPicPr>
          <p:cNvPr id="26" name="Graphic 25" descr="Play">
            <a:hlinkClick r:id="rId5" action="ppaction://hlinksldjump"/>
            <a:extLst>
              <a:ext uri="{FF2B5EF4-FFF2-40B4-BE49-F238E27FC236}">
                <a16:creationId xmlns:a16="http://schemas.microsoft.com/office/drawing/2014/main" id="{233CDBF2-72EF-424A-A08B-E76E4821C1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73701" y="6222762"/>
            <a:ext cx="535930" cy="535930"/>
          </a:xfrm>
          <a:prstGeom prst="rect">
            <a:avLst/>
          </a:prstGeom>
        </p:spPr>
      </p:pic>
      <p:pic>
        <p:nvPicPr>
          <p:cNvPr id="27" name="Graphic 26" descr="Home">
            <a:hlinkClick r:id="rId8" action="ppaction://hlinksldjump"/>
            <a:extLst>
              <a:ext uri="{FF2B5EF4-FFF2-40B4-BE49-F238E27FC236}">
                <a16:creationId xmlns:a16="http://schemas.microsoft.com/office/drawing/2014/main" id="{DE437E21-14CF-4015-BA68-71DF820F412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991" y="6356350"/>
            <a:ext cx="458756" cy="458756"/>
          </a:xfrm>
          <a:prstGeom prst="rect">
            <a:avLst/>
          </a:prstGeom>
        </p:spPr>
      </p:pic>
    </p:spTree>
    <p:extLst>
      <p:ext uri="{BB962C8B-B14F-4D97-AF65-F5344CB8AC3E}">
        <p14:creationId xmlns:p14="http://schemas.microsoft.com/office/powerpoint/2010/main" val="211701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EDD4A13F-C1DF-4FA0-A32F-97F8660C1F0C}"/>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449"/>
          <a:stretch/>
        </p:blipFill>
        <p:spPr>
          <a:xfrm>
            <a:off x="417990" y="1257600"/>
            <a:ext cx="7848709" cy="4877477"/>
          </a:xfrm>
        </p:spPr>
      </p:pic>
      <p:sp>
        <p:nvSpPr>
          <p:cNvPr id="2" name="Title 1">
            <a:extLst>
              <a:ext uri="{FF2B5EF4-FFF2-40B4-BE49-F238E27FC236}">
                <a16:creationId xmlns:a16="http://schemas.microsoft.com/office/drawing/2014/main" id="{F995DCEA-8D69-4F81-BC21-3E16F6EC08F5}"/>
              </a:ext>
            </a:extLst>
          </p:cNvPr>
          <p:cNvSpPr>
            <a:spLocks noGrp="1"/>
          </p:cNvSpPr>
          <p:nvPr>
            <p:ph type="title"/>
          </p:nvPr>
        </p:nvSpPr>
        <p:spPr/>
        <p:txBody>
          <a:bodyPr>
            <a:normAutofit fontScale="90000"/>
          </a:bodyPr>
          <a:lstStyle/>
          <a:p>
            <a:r>
              <a:rPr lang="en-US" dirty="0"/>
              <a:t>Results – Discharge differences</a:t>
            </a:r>
          </a:p>
        </p:txBody>
      </p:sp>
      <p:sp>
        <p:nvSpPr>
          <p:cNvPr id="3" name="Slide Number Placeholder 2">
            <a:extLst>
              <a:ext uri="{FF2B5EF4-FFF2-40B4-BE49-F238E27FC236}">
                <a16:creationId xmlns:a16="http://schemas.microsoft.com/office/drawing/2014/main" id="{1F7B7F73-2DD7-4949-B68B-C40D2BC0D798}"/>
              </a:ext>
            </a:extLst>
          </p:cNvPr>
          <p:cNvSpPr>
            <a:spLocks noGrp="1"/>
          </p:cNvSpPr>
          <p:nvPr>
            <p:ph type="sldNum" sz="quarter" idx="12"/>
          </p:nvPr>
        </p:nvSpPr>
        <p:spPr/>
        <p:txBody>
          <a:bodyPr/>
          <a:lstStyle/>
          <a:p>
            <a:fld id="{75542154-D6E1-4DE8-9887-3B71D115062C}" type="slidenum">
              <a:rPr lang="en-US" smtClean="0"/>
              <a:t>7</a:t>
            </a:fld>
            <a:endParaRPr lang="en-US"/>
          </a:p>
        </p:txBody>
      </p:sp>
      <p:sp>
        <p:nvSpPr>
          <p:cNvPr id="4" name="Rectangle 3">
            <a:extLst>
              <a:ext uri="{FF2B5EF4-FFF2-40B4-BE49-F238E27FC236}">
                <a16:creationId xmlns:a16="http://schemas.microsoft.com/office/drawing/2014/main" id="{B89492DC-28D0-4225-ADBE-3520186BE6B3}"/>
              </a:ext>
            </a:extLst>
          </p:cNvPr>
          <p:cNvSpPr/>
          <p:nvPr/>
        </p:nvSpPr>
        <p:spPr>
          <a:xfrm>
            <a:off x="572237" y="5054710"/>
            <a:ext cx="5745972" cy="109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7">
            <a:extLst>
              <a:ext uri="{FF2B5EF4-FFF2-40B4-BE49-F238E27FC236}">
                <a16:creationId xmlns:a16="http://schemas.microsoft.com/office/drawing/2014/main" id="{05F6CF42-9798-4252-B0F5-A149C0FE13BE}"/>
              </a:ext>
            </a:extLst>
          </p:cNvPr>
          <p:cNvPicPr>
            <a:picLocks noChangeAspect="1"/>
          </p:cNvPicPr>
          <p:nvPr/>
        </p:nvPicPr>
        <p:blipFill rotWithShape="1">
          <a:blip r:embed="rId3">
            <a:extLst>
              <a:ext uri="{28A0092B-C50C-407E-A947-70E740481C1C}">
                <a14:useLocalDpi xmlns:a14="http://schemas.microsoft.com/office/drawing/2010/main" val="0"/>
              </a:ext>
            </a:extLst>
          </a:blip>
          <a:srcRect l="3449" t="87433" r="23449"/>
          <a:stretch/>
        </p:blipFill>
        <p:spPr>
          <a:xfrm>
            <a:off x="420106" y="4899506"/>
            <a:ext cx="5942498" cy="612940"/>
          </a:xfrm>
          <a:prstGeom prst="rect">
            <a:avLst/>
          </a:prstGeom>
        </p:spPr>
      </p:pic>
      <p:pic>
        <p:nvPicPr>
          <p:cNvPr id="7" name="Graphic 6" descr="Play">
            <a:hlinkClick r:id="rId4" action="ppaction://hlinksldjump"/>
            <a:extLst>
              <a:ext uri="{FF2B5EF4-FFF2-40B4-BE49-F238E27FC236}">
                <a16:creationId xmlns:a16="http://schemas.microsoft.com/office/drawing/2014/main" id="{C29D7C6A-1E63-49CE-8B6B-007CA6189F6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373701" y="6222762"/>
            <a:ext cx="535930" cy="535930"/>
          </a:xfrm>
          <a:prstGeom prst="rect">
            <a:avLst/>
          </a:prstGeom>
        </p:spPr>
      </p:pic>
      <p:pic>
        <p:nvPicPr>
          <p:cNvPr id="9" name="Graphic 8" descr="Home">
            <a:hlinkClick r:id="rId7" action="ppaction://hlinksldjump"/>
            <a:extLst>
              <a:ext uri="{FF2B5EF4-FFF2-40B4-BE49-F238E27FC236}">
                <a16:creationId xmlns:a16="http://schemas.microsoft.com/office/drawing/2014/main" id="{60EE3F74-0350-4231-88FC-84DE5FCAEEA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2991" y="6356350"/>
            <a:ext cx="458756" cy="458756"/>
          </a:xfrm>
          <a:prstGeom prst="rect">
            <a:avLst/>
          </a:prstGeom>
        </p:spPr>
      </p:pic>
    </p:spTree>
    <p:extLst>
      <p:ext uri="{BB962C8B-B14F-4D97-AF65-F5344CB8AC3E}">
        <p14:creationId xmlns:p14="http://schemas.microsoft.com/office/powerpoint/2010/main" val="3511727662"/>
      </p:ext>
    </p:extLst>
  </p:cSld>
  <p:clrMapOvr>
    <a:masterClrMapping/>
  </p:clrMapOvr>
  <mc:AlternateContent xmlns:mc="http://schemas.openxmlformats.org/markup-compatibility/2006" xmlns:p14="http://schemas.microsoft.com/office/powerpoint/2010/main">
    <mc:Choice Requires="p14">
      <p:transition spd="slow" p14:dur="2000" advTm="87960"/>
    </mc:Choice>
    <mc:Fallback xmlns="">
      <p:transition spd="slow" advTm="8796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BC59D2D-884D-49D8-9B17-E756038ED4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62" y="1254774"/>
            <a:ext cx="8133838" cy="4880303"/>
          </a:xfrm>
          <a:prstGeom prst="rect">
            <a:avLst/>
          </a:prstGeom>
        </p:spPr>
      </p:pic>
      <p:sp>
        <p:nvSpPr>
          <p:cNvPr id="2" name="Title 1">
            <a:extLst>
              <a:ext uri="{FF2B5EF4-FFF2-40B4-BE49-F238E27FC236}">
                <a16:creationId xmlns:a16="http://schemas.microsoft.com/office/drawing/2014/main" id="{F995DCEA-8D69-4F81-BC21-3E16F6EC08F5}"/>
              </a:ext>
            </a:extLst>
          </p:cNvPr>
          <p:cNvSpPr>
            <a:spLocks noGrp="1"/>
          </p:cNvSpPr>
          <p:nvPr>
            <p:ph type="title"/>
          </p:nvPr>
        </p:nvSpPr>
        <p:spPr/>
        <p:txBody>
          <a:bodyPr>
            <a:normAutofit fontScale="90000"/>
          </a:bodyPr>
          <a:lstStyle/>
          <a:p>
            <a:r>
              <a:rPr lang="en-US" dirty="0"/>
              <a:t>Results – Discharge differences</a:t>
            </a:r>
          </a:p>
        </p:txBody>
      </p:sp>
      <p:sp>
        <p:nvSpPr>
          <p:cNvPr id="10" name="TextBox 9">
            <a:extLst>
              <a:ext uri="{FF2B5EF4-FFF2-40B4-BE49-F238E27FC236}">
                <a16:creationId xmlns:a16="http://schemas.microsoft.com/office/drawing/2014/main" id="{BB246BBE-087A-4C92-8144-A93036E28CCD}"/>
              </a:ext>
            </a:extLst>
          </p:cNvPr>
          <p:cNvSpPr txBox="1"/>
          <p:nvPr/>
        </p:nvSpPr>
        <p:spPr>
          <a:xfrm>
            <a:off x="7972105" y="3014006"/>
            <a:ext cx="3786809" cy="1585938"/>
          </a:xfrm>
          <a:prstGeom prst="rect">
            <a:avLst/>
          </a:prstGeom>
          <a:noFill/>
        </p:spPr>
        <p:txBody>
          <a:bodyPr wrap="square" tIns="36000" bIns="36000" rtlCol="0">
            <a:spAutoFit/>
          </a:bodyPr>
          <a:lstStyle/>
          <a:p>
            <a:pPr>
              <a:spcAft>
                <a:spcPts val="500"/>
              </a:spcAft>
            </a:pPr>
            <a:r>
              <a:rPr lang="de-CH" b="1" dirty="0" err="1"/>
              <a:t>CWatM</a:t>
            </a:r>
            <a:r>
              <a:rPr lang="de-CH" b="1" baseline="-25000" dirty="0" err="1"/>
              <a:t>glacier</a:t>
            </a:r>
            <a:endParaRPr lang="en-US" dirty="0"/>
          </a:p>
          <a:p>
            <a:pPr marL="285750" indent="-285750">
              <a:spcAft>
                <a:spcPts val="500"/>
              </a:spcAft>
              <a:buFont typeface="Arial" panose="020B0604020202020204" pitchFamily="34" charset="0"/>
              <a:buChar char="•"/>
            </a:pPr>
            <a:r>
              <a:rPr lang="en-US" dirty="0"/>
              <a:t>Larger discharge in summer &amp; autumn months</a:t>
            </a:r>
          </a:p>
          <a:p>
            <a:pPr marL="285750" indent="-285750">
              <a:spcAft>
                <a:spcPts val="500"/>
              </a:spcAft>
              <a:buFont typeface="Arial" panose="020B0604020202020204" pitchFamily="34" charset="0"/>
              <a:buChar char="•"/>
            </a:pPr>
            <a:r>
              <a:rPr lang="en-US" dirty="0"/>
              <a:t>Smaller discharge in winter &amp; spring</a:t>
            </a:r>
          </a:p>
        </p:txBody>
      </p:sp>
      <p:sp>
        <p:nvSpPr>
          <p:cNvPr id="3" name="Slide Number Placeholder 2">
            <a:extLst>
              <a:ext uri="{FF2B5EF4-FFF2-40B4-BE49-F238E27FC236}">
                <a16:creationId xmlns:a16="http://schemas.microsoft.com/office/drawing/2014/main" id="{33E95E31-4A6B-4999-9B3C-A586898805FC}"/>
              </a:ext>
            </a:extLst>
          </p:cNvPr>
          <p:cNvSpPr>
            <a:spLocks noGrp="1"/>
          </p:cNvSpPr>
          <p:nvPr>
            <p:ph type="sldNum" sz="quarter" idx="12"/>
          </p:nvPr>
        </p:nvSpPr>
        <p:spPr/>
        <p:txBody>
          <a:bodyPr/>
          <a:lstStyle/>
          <a:p>
            <a:fld id="{75542154-D6E1-4DE8-9887-3B71D115062C}" type="slidenum">
              <a:rPr lang="en-US" smtClean="0"/>
              <a:t>8</a:t>
            </a:fld>
            <a:endParaRPr lang="en-US"/>
          </a:p>
        </p:txBody>
      </p:sp>
      <p:sp>
        <p:nvSpPr>
          <p:cNvPr id="6" name="Rectangle 5">
            <a:extLst>
              <a:ext uri="{FF2B5EF4-FFF2-40B4-BE49-F238E27FC236}">
                <a16:creationId xmlns:a16="http://schemas.microsoft.com/office/drawing/2014/main" id="{D616E757-1040-4FB9-9FCC-F39DD26772B2}"/>
              </a:ext>
            </a:extLst>
          </p:cNvPr>
          <p:cNvSpPr/>
          <p:nvPr/>
        </p:nvSpPr>
        <p:spPr>
          <a:xfrm>
            <a:off x="572237" y="5054710"/>
            <a:ext cx="5745972" cy="10913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7">
            <a:extLst>
              <a:ext uri="{FF2B5EF4-FFF2-40B4-BE49-F238E27FC236}">
                <a16:creationId xmlns:a16="http://schemas.microsoft.com/office/drawing/2014/main" id="{2E06B65A-D721-47BE-98B5-C520636BCBD3}"/>
              </a:ext>
            </a:extLst>
          </p:cNvPr>
          <p:cNvPicPr>
            <a:picLocks noChangeAspect="1"/>
          </p:cNvPicPr>
          <p:nvPr/>
        </p:nvPicPr>
        <p:blipFill rotWithShape="1">
          <a:blip r:embed="rId4">
            <a:extLst>
              <a:ext uri="{28A0092B-C50C-407E-A947-70E740481C1C}">
                <a14:useLocalDpi xmlns:a14="http://schemas.microsoft.com/office/drawing/2010/main" val="0"/>
              </a:ext>
            </a:extLst>
          </a:blip>
          <a:srcRect l="3449" t="87433" r="23449"/>
          <a:stretch/>
        </p:blipFill>
        <p:spPr>
          <a:xfrm>
            <a:off x="412167" y="4899506"/>
            <a:ext cx="5948416" cy="613550"/>
          </a:xfrm>
          <a:prstGeom prst="rect">
            <a:avLst/>
          </a:prstGeom>
        </p:spPr>
      </p:pic>
      <p:pic>
        <p:nvPicPr>
          <p:cNvPr id="8" name="Graphic 7" descr="Play">
            <a:hlinkClick r:id="rId5" action="ppaction://hlinksldjump"/>
            <a:extLst>
              <a:ext uri="{FF2B5EF4-FFF2-40B4-BE49-F238E27FC236}">
                <a16:creationId xmlns:a16="http://schemas.microsoft.com/office/drawing/2014/main" id="{6A036D9F-9E92-4374-9F31-511A92D0F16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373701" y="6222762"/>
            <a:ext cx="535930" cy="535930"/>
          </a:xfrm>
          <a:prstGeom prst="rect">
            <a:avLst/>
          </a:prstGeom>
        </p:spPr>
      </p:pic>
      <p:pic>
        <p:nvPicPr>
          <p:cNvPr id="9" name="Graphic 8" descr="Home">
            <a:hlinkClick r:id="rId8" action="ppaction://hlinksldjump"/>
            <a:extLst>
              <a:ext uri="{FF2B5EF4-FFF2-40B4-BE49-F238E27FC236}">
                <a16:creationId xmlns:a16="http://schemas.microsoft.com/office/drawing/2014/main" id="{5466DFE4-BF9E-4836-B509-AA11FD30695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2991" y="6356350"/>
            <a:ext cx="458756" cy="458756"/>
          </a:xfrm>
          <a:prstGeom prst="rect">
            <a:avLst/>
          </a:prstGeom>
        </p:spPr>
      </p:pic>
    </p:spTree>
    <p:extLst>
      <p:ext uri="{BB962C8B-B14F-4D97-AF65-F5344CB8AC3E}">
        <p14:creationId xmlns:p14="http://schemas.microsoft.com/office/powerpoint/2010/main" val="944960631"/>
      </p:ext>
    </p:extLst>
  </p:cSld>
  <p:clrMapOvr>
    <a:masterClrMapping/>
  </p:clrMapOvr>
  <mc:AlternateContent xmlns:mc="http://schemas.openxmlformats.org/markup-compatibility/2006" xmlns:p14="http://schemas.microsoft.com/office/powerpoint/2010/main">
    <mc:Choice Requires="p14">
      <p:transition spd="slow" p14:dur="2000" advTm="87960"/>
    </mc:Choice>
    <mc:Fallback xmlns="">
      <p:transition spd="slow" advTm="8796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02887D0-CEFA-49B1-BD17-6C644E9F35D2}"/>
              </a:ext>
            </a:extLst>
          </p:cNvPr>
          <p:cNvSpPr>
            <a:spLocks noGrp="1"/>
          </p:cNvSpPr>
          <p:nvPr>
            <p:ph type="title"/>
          </p:nvPr>
        </p:nvSpPr>
        <p:spPr/>
        <p:txBody>
          <a:bodyPr>
            <a:normAutofit fontScale="90000"/>
          </a:bodyPr>
          <a:lstStyle/>
          <a:p>
            <a:r>
              <a:rPr lang="en-US" dirty="0"/>
              <a:t>Challenges</a:t>
            </a:r>
          </a:p>
        </p:txBody>
      </p:sp>
      <p:sp>
        <p:nvSpPr>
          <p:cNvPr id="8" name="Content Placeholder 7">
            <a:extLst>
              <a:ext uri="{FF2B5EF4-FFF2-40B4-BE49-F238E27FC236}">
                <a16:creationId xmlns:a16="http://schemas.microsoft.com/office/drawing/2014/main" id="{8494764F-2F87-4A62-8E8B-C25918AD0D25}"/>
              </a:ext>
            </a:extLst>
          </p:cNvPr>
          <p:cNvSpPr>
            <a:spLocks noGrp="1"/>
          </p:cNvSpPr>
          <p:nvPr>
            <p:ph idx="1"/>
          </p:nvPr>
        </p:nvSpPr>
        <p:spPr/>
        <p:txBody>
          <a:bodyPr>
            <a:normAutofit fontScale="92500" lnSpcReduction="20000"/>
          </a:bodyPr>
          <a:lstStyle/>
          <a:p>
            <a:pPr>
              <a:spcAft>
                <a:spcPts val="600"/>
              </a:spcAft>
            </a:pPr>
            <a:r>
              <a:rPr lang="en-US" dirty="0"/>
              <a:t>Model differences</a:t>
            </a:r>
          </a:p>
          <a:p>
            <a:pPr lvl="1">
              <a:spcAft>
                <a:spcPts val="600"/>
              </a:spcAft>
            </a:pPr>
            <a:r>
              <a:rPr lang="en-US" dirty="0"/>
              <a:t>Spatial resolution </a:t>
            </a:r>
          </a:p>
          <a:p>
            <a:pPr lvl="1">
              <a:spcAft>
                <a:spcPts val="600"/>
              </a:spcAft>
            </a:pPr>
            <a:r>
              <a:rPr lang="en-US" dirty="0"/>
              <a:t>Snow simulation</a:t>
            </a:r>
          </a:p>
          <a:p>
            <a:pPr lvl="1">
              <a:spcAft>
                <a:spcPts val="600"/>
              </a:spcAft>
            </a:pPr>
            <a:endParaRPr lang="en-US" dirty="0"/>
          </a:p>
          <a:p>
            <a:pPr>
              <a:spcAft>
                <a:spcPts val="600"/>
              </a:spcAft>
            </a:pPr>
            <a:r>
              <a:rPr lang="en-US" dirty="0"/>
              <a:t>Limitations of glacier model</a:t>
            </a:r>
          </a:p>
          <a:p>
            <a:pPr lvl="1">
              <a:spcAft>
                <a:spcPts val="600"/>
              </a:spcAft>
            </a:pPr>
            <a:r>
              <a:rPr lang="en-US" dirty="0"/>
              <a:t>Calibration limited by data availability</a:t>
            </a:r>
          </a:p>
          <a:p>
            <a:pPr lvl="1">
              <a:spcAft>
                <a:spcPts val="600"/>
              </a:spcAft>
            </a:pPr>
            <a:r>
              <a:rPr lang="en-US" dirty="0"/>
              <a:t>Choice of precipitation correction highly affects glacier runoff</a:t>
            </a:r>
          </a:p>
          <a:p>
            <a:pPr>
              <a:spcAft>
                <a:spcPts val="600"/>
              </a:spcAft>
            </a:pPr>
            <a:endParaRPr lang="en-US" dirty="0"/>
          </a:p>
          <a:p>
            <a:pPr>
              <a:spcAft>
                <a:spcPts val="600"/>
              </a:spcAft>
            </a:pPr>
            <a:r>
              <a:rPr lang="en-US" dirty="0"/>
              <a:t>Limitations of hydrological model</a:t>
            </a:r>
          </a:p>
          <a:p>
            <a:pPr lvl="1">
              <a:spcAft>
                <a:spcPts val="600"/>
              </a:spcAft>
            </a:pPr>
            <a:r>
              <a:rPr lang="en-US" dirty="0"/>
              <a:t>global scale calibration and evaluation</a:t>
            </a:r>
          </a:p>
          <a:p>
            <a:endParaRPr lang="en-US" dirty="0"/>
          </a:p>
        </p:txBody>
      </p:sp>
      <p:sp>
        <p:nvSpPr>
          <p:cNvPr id="2" name="Slide Number Placeholder 1">
            <a:extLst>
              <a:ext uri="{FF2B5EF4-FFF2-40B4-BE49-F238E27FC236}">
                <a16:creationId xmlns:a16="http://schemas.microsoft.com/office/drawing/2014/main" id="{B054DE20-93FE-43C1-B739-F49C15B613C5}"/>
              </a:ext>
            </a:extLst>
          </p:cNvPr>
          <p:cNvSpPr>
            <a:spLocks noGrp="1"/>
          </p:cNvSpPr>
          <p:nvPr>
            <p:ph type="sldNum" sz="quarter" idx="12"/>
          </p:nvPr>
        </p:nvSpPr>
        <p:spPr/>
        <p:txBody>
          <a:bodyPr/>
          <a:lstStyle/>
          <a:p>
            <a:fld id="{75542154-D6E1-4DE8-9887-3B71D115062C}" type="slidenum">
              <a:rPr lang="en-US" smtClean="0"/>
              <a:t>9</a:t>
            </a:fld>
            <a:endParaRPr lang="en-US"/>
          </a:p>
        </p:txBody>
      </p:sp>
      <p:pic>
        <p:nvPicPr>
          <p:cNvPr id="6" name="Graphic 5" descr="Home">
            <a:hlinkClick r:id="rId3" action="ppaction://hlinksldjump"/>
            <a:extLst>
              <a:ext uri="{FF2B5EF4-FFF2-40B4-BE49-F238E27FC236}">
                <a16:creationId xmlns:a16="http://schemas.microsoft.com/office/drawing/2014/main" id="{93BCC0D4-545F-4AC5-997C-9A56D7301FA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2991" y="6356350"/>
            <a:ext cx="458756" cy="458756"/>
          </a:xfrm>
          <a:prstGeom prst="rect">
            <a:avLst/>
          </a:prstGeom>
        </p:spPr>
      </p:pic>
      <p:pic>
        <p:nvPicPr>
          <p:cNvPr id="9" name="Graphic 8" descr="Play">
            <a:hlinkClick r:id="rId6" action="ppaction://hlinksldjump"/>
            <a:extLst>
              <a:ext uri="{FF2B5EF4-FFF2-40B4-BE49-F238E27FC236}">
                <a16:creationId xmlns:a16="http://schemas.microsoft.com/office/drawing/2014/main" id="{F1086436-F1EC-41DE-A8CC-4FF8114C573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73701" y="6222762"/>
            <a:ext cx="535930" cy="535930"/>
          </a:xfrm>
          <a:prstGeom prst="rect">
            <a:avLst/>
          </a:prstGeom>
        </p:spPr>
      </p:pic>
    </p:spTree>
    <p:extLst>
      <p:ext uri="{BB962C8B-B14F-4D97-AF65-F5344CB8AC3E}">
        <p14:creationId xmlns:p14="http://schemas.microsoft.com/office/powerpoint/2010/main" val="3021255938"/>
      </p:ext>
    </p:extLst>
  </p:cSld>
  <p:clrMapOvr>
    <a:masterClrMapping/>
  </p:clrMapOvr>
  <mc:AlternateContent xmlns:mc="http://schemas.openxmlformats.org/markup-compatibility/2006" xmlns:p14="http://schemas.microsoft.com/office/powerpoint/2010/main">
    <mc:Choice Requires="p14">
      <p:transition spd="slow" p14:dur="2000" advTm="374"/>
    </mc:Choice>
    <mc:Fallback xmlns="">
      <p:transition spd="slow" advTm="3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7420</TotalTime>
  <Words>5531</Words>
  <Application>Microsoft Office PowerPoint</Application>
  <PresentationFormat>Widescreen</PresentationFormat>
  <Paragraphs>623</Paragraphs>
  <Slides>38</Slides>
  <Notes>28</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38</vt:i4>
      </vt:variant>
    </vt:vector>
  </HeadingPairs>
  <TitlesOfParts>
    <vt:vector size="44" baseType="lpstr">
      <vt:lpstr>Arial</vt:lpstr>
      <vt:lpstr>Calibri</vt:lpstr>
      <vt:lpstr>Calibri Light</vt:lpstr>
      <vt:lpstr>Office Theme</vt:lpstr>
      <vt:lpstr>2_Office Theme</vt:lpstr>
      <vt:lpstr>3_Office Theme</vt:lpstr>
      <vt:lpstr>Glaciers – an overlooked  water balance component in  global hydrological modelling  </vt:lpstr>
      <vt:lpstr>Glaciers</vt:lpstr>
      <vt:lpstr>Glaciers</vt:lpstr>
      <vt:lpstr>Glaciers in large river basins</vt:lpstr>
      <vt:lpstr>Research Aim</vt:lpstr>
      <vt:lpstr>Methods</vt:lpstr>
      <vt:lpstr>Results – Discharge differences</vt:lpstr>
      <vt:lpstr>Results – Discharge differences</vt:lpstr>
      <vt:lpstr>Challenges</vt:lpstr>
      <vt:lpstr>Is it relevant to represent glaciers?</vt:lpstr>
      <vt:lpstr>More results and discussion at PICO spot A.1! </vt:lpstr>
      <vt:lpstr>Glaciers – an overlooked  water balance component in  global hydrological modelling   </vt:lpstr>
      <vt:lpstr>Why glaciers?</vt:lpstr>
      <vt:lpstr>Coupling Method</vt:lpstr>
      <vt:lpstr>OGGM: Global glacier modelling</vt:lpstr>
      <vt:lpstr>CWatM: Large-scale hydrological modelling</vt:lpstr>
      <vt:lpstr>Results (Basins)</vt:lpstr>
      <vt:lpstr>Results (Global)</vt:lpstr>
      <vt:lpstr>Results (Global) – Discharge differences</vt:lpstr>
      <vt:lpstr>Challenges …</vt:lpstr>
      <vt:lpstr>Benefits</vt:lpstr>
      <vt:lpstr>Study Basins</vt:lpstr>
      <vt:lpstr>Performance: Calibrated basins</vt:lpstr>
      <vt:lpstr>Performance: Calibrated basins</vt:lpstr>
      <vt:lpstr>Future discharge</vt:lpstr>
      <vt:lpstr>Future change in discharge</vt:lpstr>
      <vt:lpstr>Glacier-sourced discharge contributions</vt:lpstr>
      <vt:lpstr>Performance: global simulations</vt:lpstr>
      <vt:lpstr>Future discharge changes at basin outlets</vt:lpstr>
      <vt:lpstr>Glacier-sourced melt contributions</vt:lpstr>
      <vt:lpstr>Future annual glacier-sourced melt </vt:lpstr>
      <vt:lpstr>Past annual glacier-sourced melt</vt:lpstr>
      <vt:lpstr>Precipitation correction</vt:lpstr>
      <vt:lpstr>Glacier location in modelling grid</vt:lpstr>
      <vt:lpstr>Differences in snow melt representation</vt:lpstr>
      <vt:lpstr>Glacier melt ≠ Ice melt ?</vt:lpstr>
      <vt:lpstr>Calibration of global hydrological models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Hanus</dc:creator>
  <cp:lastModifiedBy>Sarah Hanus</cp:lastModifiedBy>
  <cp:revision>285</cp:revision>
  <dcterms:created xsi:type="dcterms:W3CDTF">2022-08-29T09:07:11Z</dcterms:created>
  <dcterms:modified xsi:type="dcterms:W3CDTF">2024-04-13T08:37:53Z</dcterms:modified>
</cp:coreProperties>
</file>