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3FD5-22D1-4C1C-B46C-2918ECD3695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A85-F296-4C8C-B791-1787FFFB5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8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3FD5-22D1-4C1C-B46C-2918ECD3695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A85-F296-4C8C-B791-1787FFFB5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490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3FD5-22D1-4C1C-B46C-2918ECD3695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A85-F296-4C8C-B791-1787FFFB5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7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3FD5-22D1-4C1C-B46C-2918ECD3695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A85-F296-4C8C-B791-1787FFFB5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76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3FD5-22D1-4C1C-B46C-2918ECD3695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A85-F296-4C8C-B791-1787FFFB5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721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3FD5-22D1-4C1C-B46C-2918ECD3695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A85-F296-4C8C-B791-1787FFFB5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77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3FD5-22D1-4C1C-B46C-2918ECD3695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A85-F296-4C8C-B791-1787FFFB5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50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3FD5-22D1-4C1C-B46C-2918ECD3695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A85-F296-4C8C-B791-1787FFFB5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7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3FD5-22D1-4C1C-B46C-2918ECD3695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A85-F296-4C8C-B791-1787FFFB5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1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3FD5-22D1-4C1C-B46C-2918ECD3695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A85-F296-4C8C-B791-1787FFFB5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79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3FD5-22D1-4C1C-B46C-2918ECD3695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A85-F296-4C8C-B791-1787FFFB5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48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03FD5-22D1-4C1C-B46C-2918ECD3695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50A85-F296-4C8C-B791-1787FFFB5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8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63593" y="86743"/>
            <a:ext cx="8514082" cy="703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115000"/>
              </a:lnSpc>
              <a:tabLst>
                <a:tab pos="3086100" algn="l"/>
              </a:tabLst>
              <a:defRPr/>
            </a:pPr>
            <a:r>
              <a:rPr lang="en-US" sz="1800" b="1" i="1" u="sng" kern="1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Evaluation of MERRA-2 reanalysis for Sulfur dioxide aerosol in China</a:t>
            </a:r>
          </a:p>
          <a:p>
            <a:pPr algn="ctr" eaLnBrk="0" fontAlgn="base" hangingPunct="0">
              <a:lnSpc>
                <a:spcPct val="115000"/>
              </a:lnSpc>
              <a:tabLst>
                <a:tab pos="3086100" algn="l"/>
              </a:tabLst>
              <a:defRPr/>
            </a:pPr>
            <a:endParaRPr lang="en-US" b="1" i="1" u="sng" kern="1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1432" y="6346757"/>
            <a:ext cx="3424264" cy="35314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281175" y="479338"/>
            <a:ext cx="7066821" cy="500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115000"/>
              </a:lnSpc>
              <a:tabLst>
                <a:tab pos="3086100" algn="l"/>
              </a:tabLst>
              <a:defRPr/>
            </a:pPr>
            <a:r>
              <a:rPr lang="en-US" sz="1200" b="1" i="1" kern="1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Abdallah Shaheen1, </a:t>
            </a:r>
            <a:r>
              <a:rPr lang="en-US" sz="1200" b="1" i="1" kern="100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Robabeh</a:t>
            </a:r>
            <a:r>
              <a:rPr lang="en-US" sz="1200" b="1" i="1" kern="1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Yousefi1, Fang Wang1, </a:t>
            </a:r>
            <a:r>
              <a:rPr lang="en-US" sz="1200" b="1" i="1" kern="100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Quansheng</a:t>
            </a:r>
            <a:r>
              <a:rPr lang="en-US" sz="1200" b="1" i="1" kern="1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Ge1 and </a:t>
            </a:r>
            <a:r>
              <a:rPr lang="en-US" sz="1200" b="1" i="1" kern="100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Renguang</a:t>
            </a:r>
            <a:r>
              <a:rPr lang="en-US" sz="1200" b="1" i="1" kern="1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Wu2</a:t>
            </a:r>
          </a:p>
          <a:p>
            <a:pPr algn="ctr" eaLnBrk="0" fontAlgn="base" hangingPunct="0">
              <a:lnSpc>
                <a:spcPct val="115000"/>
              </a:lnSpc>
              <a:tabLst>
                <a:tab pos="3086100" algn="l"/>
              </a:tabLst>
              <a:defRPr/>
            </a:pPr>
            <a:endParaRPr lang="en-US" sz="1200" b="1" i="1" kern="1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2D1B4AD-0287-CD59-536E-948F515CF8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174" y="6345166"/>
            <a:ext cx="1690822" cy="4290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004E499-4A41-0AF6-E9B8-81FB314CDF2D}"/>
              </a:ext>
            </a:extLst>
          </p:cNvPr>
          <p:cNvSpPr txBox="1"/>
          <p:nvPr/>
        </p:nvSpPr>
        <p:spPr>
          <a:xfrm>
            <a:off x="11258372" y="6620014"/>
            <a:ext cx="933628" cy="2225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115000"/>
              </a:lnSpc>
              <a:tabLst>
                <a:tab pos="3086100" algn="l"/>
              </a:tabLst>
              <a:defRPr/>
            </a:pPr>
            <a:r>
              <a:rPr lang="en-US" sz="800" b="1" i="1" kern="1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April 2024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7589BB-27DA-7BA0-7302-CE0281569A74}"/>
              </a:ext>
            </a:extLst>
          </p:cNvPr>
          <p:cNvSpPr txBox="1"/>
          <p:nvPr/>
        </p:nvSpPr>
        <p:spPr>
          <a:xfrm>
            <a:off x="8773468" y="421436"/>
            <a:ext cx="331576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1University of Chinese Academy of Sciences, Institute of Geographic Sciences and Natural Resources Research, China</a:t>
            </a:r>
          </a:p>
          <a:p>
            <a:pPr algn="just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School of Earth Sciences, Zhejiang University, Hangzhou, China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A4FC22D0-3DB7-B05A-8241-88F41AE4A49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81" y="1224191"/>
            <a:ext cx="3140773" cy="104325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8F65E1F-E523-C81A-570B-A6492236D5E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14" y="2400489"/>
            <a:ext cx="3109566" cy="184208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E70D88F3-5120-18D7-3BD9-A22682181941}"/>
              </a:ext>
            </a:extLst>
          </p:cNvPr>
          <p:cNvSpPr txBox="1"/>
          <p:nvPr/>
        </p:nvSpPr>
        <p:spPr>
          <a:xfrm>
            <a:off x="334359" y="4375616"/>
            <a:ext cx="2679875" cy="1710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sz="1100" spc="7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SO2</a:t>
            </a:r>
            <a:r>
              <a:rPr lang="en-US" sz="1100" spc="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atasets</a:t>
            </a:r>
            <a:r>
              <a:rPr lang="en-US" sz="1100" spc="8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en-US" sz="1100" spc="7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1100" spc="8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yea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100" spc="7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2013–2021</a:t>
            </a:r>
            <a:r>
              <a:rPr lang="en-US" sz="1100" spc="7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100" spc="7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en-US" sz="1100" spc="8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1100" spc="7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ate</a:t>
            </a:r>
            <a:r>
              <a:rPr lang="en-US" sz="1100" spc="8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1100" spc="8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monthly</a:t>
            </a:r>
            <a:r>
              <a:rPr lang="en-US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MERRA-2</a:t>
            </a:r>
            <a:r>
              <a:rPr lang="en-US" sz="11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SO2</a:t>
            </a:r>
            <a:r>
              <a:rPr lang="en-US" sz="1100" spc="1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sz="1100" spc="1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11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lang="en-US" sz="11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rors</a:t>
            </a:r>
            <a:r>
              <a:rPr lang="en-US" sz="11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11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SO2</a:t>
            </a:r>
            <a:r>
              <a:rPr lang="en-US" sz="1100" spc="1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meas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nts</a:t>
            </a:r>
            <a:r>
              <a:rPr lang="en-US" sz="11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1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stim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1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1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11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11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rs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relat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1100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coeff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</a:t>
            </a:r>
            <a:r>
              <a:rPr lang="en-US" sz="1100" spc="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1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en-US" sz="1100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1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</a:t>
            </a:r>
            <a:r>
              <a:rPr lang="en-US" sz="1100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100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squ</a:t>
            </a:r>
            <a:r>
              <a:rPr lang="en-US" sz="11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en-US" sz="1100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</a:t>
            </a:r>
            <a:r>
              <a:rPr lang="en-US" sz="1100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(R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SE),</a:t>
            </a:r>
            <a:r>
              <a:rPr lang="en-US" sz="1100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ean</a:t>
            </a:r>
            <a:r>
              <a:rPr lang="en-US" sz="1100" spc="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bsolute</a:t>
            </a:r>
            <a:r>
              <a:rPr lang="en-US" sz="1100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</a:t>
            </a:r>
            <a:r>
              <a:rPr lang="en-US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(MAE),</a:t>
            </a:r>
            <a:r>
              <a:rPr lang="en-US" sz="1100" spc="1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sz="1100" spc="1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onal</a:t>
            </a:r>
            <a:r>
              <a:rPr lang="en-US" sz="1100" spc="1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</a:t>
            </a:r>
            <a:r>
              <a:rPr lang="en-US" sz="1100" spc="1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(MFE),</a:t>
            </a:r>
            <a:r>
              <a:rPr lang="en-US" sz="1100" spc="1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elati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100" spc="1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r>
              <a:rPr lang="en-US" sz="1100" spc="1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bias</a:t>
            </a:r>
            <a:r>
              <a:rPr lang="en-US" sz="1100" spc="1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RMB),</a:t>
            </a:r>
            <a:r>
              <a:rPr lang="en-US" sz="1100" spc="1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fract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onal gr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ss error (FGE)</a:t>
            </a:r>
            <a:endParaRPr lang="en-US" sz="1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20EB8969-BCD4-65AE-5D42-AB8A99900C6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059" y="1224191"/>
            <a:ext cx="1909519" cy="166617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8BC5468D-D32E-F260-C478-A6676DD67EF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044" y="2883810"/>
            <a:ext cx="2020368" cy="1874809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E94C6866-ADF5-34B9-C01B-D89DEE26DCA4}"/>
              </a:ext>
            </a:extLst>
          </p:cNvPr>
          <p:cNvSpPr txBox="1"/>
          <p:nvPr/>
        </p:nvSpPr>
        <p:spPr>
          <a:xfrm>
            <a:off x="3252194" y="4850570"/>
            <a:ext cx="2679875" cy="13481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100" spc="2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1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100" spc="2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formance</a:t>
            </a:r>
            <a:r>
              <a:rPr lang="en-US" sz="1100" spc="2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1100" spc="2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1100" spc="2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yearly-mean</a:t>
            </a:r>
            <a:r>
              <a:rPr lang="en-US" sz="1100" spc="2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MERRA-2</a:t>
            </a:r>
            <a:r>
              <a:rPr lang="en-US" sz="1100" spc="2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1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100" spc="3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100" spc="2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1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significant</a:t>
            </a:r>
            <a:r>
              <a:rPr lang="en-US" sz="11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spatial</a:t>
            </a:r>
            <a:r>
              <a:rPr lang="en-US" sz="11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agreement</a:t>
            </a:r>
            <a:r>
              <a:rPr lang="en-US" sz="11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sz="11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achieved. </a:t>
            </a:r>
            <a:r>
              <a:rPr lang="en-US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cc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ble correlation</a:t>
            </a:r>
            <a:r>
              <a:rPr lang="en-US" sz="1100" spc="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coefficient</a:t>
            </a:r>
            <a:r>
              <a:rPr lang="en-US" sz="1100" spc="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(R</a:t>
            </a:r>
            <a:r>
              <a:rPr lang="en-US" sz="1100" spc="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100" spc="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0.76)</a:t>
            </a:r>
            <a:r>
              <a:rPr lang="en-US" sz="1100" spc="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en-US" sz="1100" spc="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1100" spc="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biases</a:t>
            </a:r>
            <a:r>
              <a:rPr lang="en-US" sz="1100" spc="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en-US" sz="1100" spc="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obtained</a:t>
            </a:r>
            <a:r>
              <a:rPr lang="en-US" sz="1100" spc="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(RMSE</a:t>
            </a:r>
            <a:r>
              <a:rPr lang="en-US" sz="1100" spc="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100" spc="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8.3</a:t>
            </a:r>
            <a:r>
              <a:rPr lang="en-US" sz="1100" spc="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µg</a:t>
            </a:r>
            <a:r>
              <a:rPr lang="en-US" sz="1100" spc="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m-3,</a:t>
            </a:r>
            <a:r>
              <a:rPr lang="en-US" sz="1100" spc="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1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100" spc="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8.9</a:t>
            </a:r>
            <a:r>
              <a:rPr lang="en-US" sz="1100" spc="7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µg</a:t>
            </a:r>
            <a:r>
              <a:rPr lang="en-US" sz="1100" spc="7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-3,</a:t>
            </a:r>
            <a:r>
              <a:rPr lang="en-US" sz="1100" spc="7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FGE</a:t>
            </a:r>
            <a:r>
              <a:rPr lang="en-US" sz="1100" spc="7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100" spc="7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1.39,</a:t>
            </a:r>
            <a:r>
              <a:rPr lang="en-US" sz="1100" spc="7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MFE</a:t>
            </a:r>
            <a:r>
              <a:rPr lang="en-US" sz="1100" spc="7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100" spc="7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45.3%</a:t>
            </a:r>
            <a:r>
              <a:rPr lang="en-US" sz="1100" spc="7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1100" spc="7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RMB</a:t>
            </a:r>
            <a:r>
              <a:rPr lang="en-US" sz="1100" spc="7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100" spc="7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1.11)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3EC09835-DE7B-0091-51F3-D071B6F5421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540" y="1288608"/>
            <a:ext cx="3440106" cy="2267084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D25303C2-80FC-A39D-A07A-9FBE24F61402}"/>
              </a:ext>
            </a:extLst>
          </p:cNvPr>
          <p:cNvSpPr txBox="1"/>
          <p:nvPr/>
        </p:nvSpPr>
        <p:spPr>
          <a:xfrm>
            <a:off x="9177675" y="1869423"/>
            <a:ext cx="2700472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1100" spc="2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MERRA-2 S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1100" spc="3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oncentrations exhibit</a:t>
            </a:r>
            <a:r>
              <a:rPr lang="en-US" sz="11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1100" spc="10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</a:t>
            </a:r>
            <a:r>
              <a:rPr lang="en-US" sz="11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correlation</a:t>
            </a:r>
            <a:r>
              <a:rPr lang="en-US" sz="1100" spc="10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with</a:t>
            </a:r>
            <a:r>
              <a:rPr lang="en-US" sz="1100" spc="10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ground-based</a:t>
            </a:r>
            <a:r>
              <a:rPr lang="en-US" sz="1100" spc="10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11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1100" spc="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asuremen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s. 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11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11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en-US" sz="1100" spc="10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RMSE, MFE</a:t>
            </a:r>
            <a:r>
              <a:rPr lang="en-US" sz="1100" spc="9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en-US" sz="1100" spc="9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MAE, sm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ll</a:t>
            </a:r>
            <a:r>
              <a:rPr lang="en-US" sz="1100" spc="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ses</a:t>
            </a:r>
            <a:r>
              <a:rPr lang="en-US" sz="1100" spc="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(≤</a:t>
            </a:r>
            <a:r>
              <a:rPr lang="en-US" sz="1100" spc="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en-US" sz="1100" spc="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μg</a:t>
            </a:r>
            <a:r>
              <a:rPr lang="en-US" sz="1100" spc="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m-3)</a:t>
            </a:r>
            <a:r>
              <a:rPr lang="en-US" sz="1100" spc="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</a:t>
            </a:r>
            <a:r>
              <a:rPr lang="en-US" sz="1100" spc="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</a:t>
            </a:r>
            <a:r>
              <a:rPr lang="en-US" sz="1100" spc="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nly</a:t>
            </a:r>
            <a:r>
              <a:rPr lang="en-US" sz="1100" spc="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</a:t>
            </a:r>
            <a:r>
              <a:rPr lang="en-US" sz="1100" spc="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sive</a:t>
            </a:r>
            <a:r>
              <a:rPr lang="en-US" sz="1100" spc="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regions</a:t>
            </a:r>
            <a:r>
              <a:rPr lang="en-US" sz="1100" spc="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(about</a:t>
            </a:r>
            <a:r>
              <a:rPr lang="en-US" sz="1100" spc="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80%)</a:t>
            </a:r>
            <a:r>
              <a:rPr lang="en-US" sz="1100" spc="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en-US" sz="1100" spc="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China,</a:t>
            </a:r>
            <a:r>
              <a:rPr lang="en-US" sz="1100" spc="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hich confirm</a:t>
            </a:r>
            <a:r>
              <a:rPr lang="en-US" sz="11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11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</a:t>
            </a:r>
            <a:r>
              <a:rPr lang="en-US" sz="11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accuracy</a:t>
            </a:r>
            <a:r>
              <a:rPr lang="en-US" sz="11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en-US" sz="11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11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MERRA-2 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11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11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datasets.</a:t>
            </a:r>
            <a:endParaRPr lang="en-US" sz="1100" dirty="0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0C912B3B-891E-8C44-7ED3-0E003958195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8699" y="3664725"/>
            <a:ext cx="4235838" cy="1298922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FC7C56D4-DFCD-56E7-5985-C5FE18923C71}"/>
              </a:ext>
            </a:extLst>
          </p:cNvPr>
          <p:cNvSpPr txBox="1"/>
          <p:nvPr/>
        </p:nvSpPr>
        <p:spPr>
          <a:xfrm>
            <a:off x="6865325" y="5038121"/>
            <a:ext cx="366258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11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11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FGE</a:t>
            </a:r>
            <a:r>
              <a:rPr lang="en-US" sz="1100" spc="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show</a:t>
            </a:r>
            <a:r>
              <a:rPr lang="en-US" sz="11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1100" spc="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lues</a:t>
            </a:r>
            <a:r>
              <a:rPr lang="en-US" sz="1100" spc="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1100" spc="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han</a:t>
            </a:r>
            <a:r>
              <a:rPr lang="en-US" sz="1100" spc="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1100" spc="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en-US" sz="1100" spc="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0%</a:t>
            </a:r>
            <a:r>
              <a:rPr lang="en-US" sz="1100" spc="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en-US" sz="1100" spc="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1100" spc="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eastern</a:t>
            </a:r>
            <a:r>
              <a:rPr lang="en-US" sz="1100" spc="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China,</a:t>
            </a:r>
            <a:r>
              <a:rPr lang="en-US" sz="1100" spc="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which</a:t>
            </a:r>
            <a:r>
              <a:rPr lang="en-US" sz="1100" spc="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indicat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1100" spc="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that</a:t>
            </a:r>
            <a:r>
              <a:rPr lang="en-US" sz="1100" spc="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MERRA-2 overe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timates</a:t>
            </a:r>
            <a:r>
              <a:rPr lang="en-US" sz="1100" spc="2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1100" spc="2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SO2</a:t>
            </a:r>
            <a:r>
              <a:rPr lang="en-US" sz="1100" spc="3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measurements.</a:t>
            </a:r>
            <a:r>
              <a:rPr lang="en-US" sz="1100" spc="2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</a:t>
            </a:r>
            <a:r>
              <a:rPr lang="en-US" sz="1100" spc="2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could</a:t>
            </a:r>
            <a:r>
              <a:rPr lang="en-US" sz="1100" spc="2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</a:t>
            </a:r>
            <a:r>
              <a:rPr lang="en-US" sz="1100" spc="2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due</a:t>
            </a:r>
            <a:r>
              <a:rPr lang="en-US" sz="1100" spc="2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en-US" sz="1100" spc="2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1100" spc="2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relativ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ly</a:t>
            </a:r>
            <a:r>
              <a:rPr lang="en-US" sz="1100" spc="2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</a:t>
            </a:r>
            <a:r>
              <a:rPr lang="en-US" sz="1100" spc="2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ient</a:t>
            </a:r>
            <a:r>
              <a:rPr lang="en-US" sz="1100" spc="2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11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loadi</a:t>
            </a:r>
            <a:r>
              <a:rPr lang="en-US" sz="11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gs</a:t>
            </a:r>
            <a:r>
              <a:rPr lang="en-US" sz="11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en-US" sz="11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these</a:t>
            </a:r>
            <a:r>
              <a:rPr lang="en-US" sz="11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highly</a:t>
            </a:r>
            <a:r>
              <a:rPr lang="en-US" sz="11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populated</a:t>
            </a:r>
            <a:r>
              <a:rPr lang="en-US" sz="11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en-US" sz="11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olluted</a:t>
            </a:r>
            <a:r>
              <a:rPr lang="en-US" sz="11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egions,</a:t>
            </a:r>
            <a:r>
              <a:rPr lang="en-US" sz="11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while</a:t>
            </a:r>
            <a:r>
              <a:rPr lang="en-US" sz="11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underestimation</a:t>
            </a:r>
            <a:r>
              <a:rPr lang="en-US" sz="11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en-US" sz="11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MERRA-2</a:t>
            </a:r>
            <a:r>
              <a:rPr lang="en-US" sz="11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SO2 was found in other regions.</a:t>
            </a:r>
            <a:endParaRPr lang="en-US" sz="11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9A3BFF-6B7C-54D3-D66B-609D64BB48D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59" y="110886"/>
            <a:ext cx="775678" cy="1018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61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2108</TotalTime>
  <Words>285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Moorche 30 DVDs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MRT www.Win2Farsi.com</dc:creator>
  <cp:lastModifiedBy>User</cp:lastModifiedBy>
  <cp:revision>41</cp:revision>
  <cp:lastPrinted>2024-04-09T07:13:08Z</cp:lastPrinted>
  <dcterms:created xsi:type="dcterms:W3CDTF">2021-04-25T20:18:14Z</dcterms:created>
  <dcterms:modified xsi:type="dcterms:W3CDTF">2024-04-09T07:28:38Z</dcterms:modified>
</cp:coreProperties>
</file>