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65" r:id="rId5"/>
    <p:sldId id="260" r:id="rId6"/>
    <p:sldId id="257" r:id="rId7"/>
    <p:sldId id="262" r:id="rId8"/>
    <p:sldId id="270" r:id="rId9"/>
    <p:sldId id="264" r:id="rId10"/>
    <p:sldId id="268" r:id="rId11"/>
    <p:sldId id="263" r:id="rId12"/>
    <p:sldId id="269" r:id="rId13"/>
    <p:sldId id="266" r:id="rId14"/>
    <p:sldId id="267" r:id="rId15"/>
    <p:sldId id="25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43"/>
    <p:restoredTop sz="94720"/>
  </p:normalViewPr>
  <p:slideViewPr>
    <p:cSldViewPr snapToGrid="0">
      <p:cViewPr>
        <p:scale>
          <a:sx n="91" d="100"/>
          <a:sy n="91" d="100"/>
        </p:scale>
        <p:origin x="712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2FA3-380E-7EA4-23FF-06B5E5EFC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58351-0D48-26E9-94FB-2D2BF9B7D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585E0-DF90-067A-CD06-B08EA15F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B7B27-640E-087E-A152-964B412D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42CBD-D033-1B58-6BC2-64ED03320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7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E75E7-1E17-7762-3F50-5C8C5592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3821C-EDA1-45BC-0194-531CCBB58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E7327-2843-DD2C-8587-57772B46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18B1-0E8C-A60A-1DBB-45493FD1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017B4-CCE3-0704-D90C-A6ADFABB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E8268-429E-7122-FC2F-084885E7F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242D5-1C34-23A2-FFF9-49F6CB60D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3DC7-45CD-43FF-1FF8-B6DEFC23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EA2D1-90DA-28BE-0DBA-165A2AB4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9DEA-AF32-3636-D583-C6A8785F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8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C993-A65B-FFAD-4661-8F703765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1A55D-FD0C-8BB8-1F60-63090F733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0598C-B25C-4DED-92B2-C22B6D6F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231D-DB89-F62D-F5EA-DD138405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68F34-3E42-31C0-0A47-E3A39445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0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5E7F-0416-ACD1-A47C-DF5967ED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13B98-0BC5-EF38-897A-74980DD63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C7BA9-AAF1-34B0-6FAE-046B5ABD2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042AD-0B4D-2762-7A04-D1493563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007EC-F120-9DBE-E4B7-69B0D50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65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3A5B-1EA1-C319-9118-4C87F92B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17E6-FC21-D83C-5F99-80D46F816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6BFBB-F7BC-4867-72D8-465D08342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0AC02-2E90-DEC6-D61F-79E06562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B3372-C743-3984-250C-9CB7F943C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C2A52-6215-354C-130B-D0E1ECA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89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2F8B-3434-905F-F887-A6924F430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A9827-B292-EBDC-DB3D-80DFCE77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83682-C6DC-8A26-ACE2-B6272C723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5DD22-3020-6AD0-49E2-B77805865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0F5CCA-A109-CCFE-DABC-626B23A0E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C8E95-FA90-C3FD-F50B-6FAC1DB7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D486C-33F3-4A05-F123-0A732721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87E19-0DFE-C756-D20D-BEB1EE1E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4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322C-F25A-25FF-FC7E-78B68567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11366-BCBF-D6E2-38D1-5745F3A8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EF779-CB37-E1F7-5E8E-D309E913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A2913-E4D1-6D5F-B256-628DD92A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5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79A1F-5FF5-52D8-CD8B-E38C57D51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4449D0-482A-7B7C-327C-22C8F71C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69001-5848-582A-0903-78E65EEF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6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ED0A-2103-7E2D-FBFB-1F1A052C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232CF-7393-F8A7-0759-0CDEC187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10930-DC3C-AB89-F3B3-5E4CD7D85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4EC10-30B1-26E4-D925-9B4662C6A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4286E-14CB-9114-5945-C3F97CE8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C54D-69AB-D605-0D9F-5D55686B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1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4BA9-AA76-A762-8085-7DF8015A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BC171-408B-0BBB-97B3-98C0A3F2F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D7638-3D38-DEF4-8B11-11D137AD9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11A79-B5D6-3FD4-1743-3481D301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E0C4A-40B1-B8E6-DFBC-106113117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4280D-6892-B61B-9912-615B98EE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4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6AD60-9A8D-FEDB-A18E-DAEAC5FB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73DE3-C405-B44D-E47F-7F169F411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FDC22-DEE8-AC77-8961-90CD5FBFC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594E37-7F20-9A4D-A830-898E96585A6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B062A-ED2A-5E36-62E6-CC27E75EE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32BA3-DA52-84E1-2A19-11C0D58A0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35137E-FA45-1849-8F0F-ABE16266D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2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Bob/Library/Group%20Containers/UBF8T346G9.ms/WebArchiveCopyPasteTempFiles/com.microsoft.Word/page18image27521632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/Users/Bob/Library/Group%20Containers/UBF8T346G9.ms/WebArchiveCopyPasteTempFiles/com.microsoft.Word/page20image27348848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sidotinfo.wordpress.com/data/global-aridity-and-pet-database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sidotinfo.wordpress.com/2019/01/24/global-aridity-index-and-potential-evapotranspiration-climate-database-v3/" TargetMode="External"/><Relationship Id="rId4" Type="http://schemas.openxmlformats.org/officeDocument/2006/relationships/hyperlink" Target="https://csidotinfo.wordpress.com/2019/01/24/global-aridity-index-and-potential-evapotranspiration-climate-database-v2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Bob/Library/Group%20Containers/UBF8T346G9.ms/WebArchiveCopyPasteTempFiles/com.microsoft.Word/page18image27521632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file:////Users/Bob/Library/Group%20Containers/UBF8T346G9.ms/WebArchiveCopyPasteTempFiles/com.microsoft.Word/page20image27348848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A9236CF2-1D7E-1A85-291E-4B9A828E8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30272" r="6379" b="12657"/>
          <a:stretch/>
        </p:blipFill>
        <p:spPr>
          <a:xfrm>
            <a:off x="0" y="0"/>
            <a:ext cx="12192000" cy="695821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8616C01-5C66-2F27-60AF-B22F90655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30" b="22030"/>
          <a:stretch/>
        </p:blipFill>
        <p:spPr>
          <a:xfrm>
            <a:off x="310050" y="266273"/>
            <a:ext cx="2601380" cy="95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E0AACB9C-C6DF-C32D-E61B-A387D7CFB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192" y="221292"/>
            <a:ext cx="2695565" cy="1088118"/>
          </a:xfrm>
          <a:prstGeom prst="rect">
            <a:avLst/>
          </a:prstGeom>
        </p:spPr>
      </p:pic>
      <p:pic>
        <p:nvPicPr>
          <p:cNvPr id="6" name="Picture 5" descr="A blue and purple logo&#10;&#10;Description automatically generated">
            <a:extLst>
              <a:ext uri="{FF2B5EF4-FFF2-40B4-BE49-F238E27FC236}">
                <a16:creationId xmlns:a16="http://schemas.microsoft.com/office/drawing/2014/main" id="{0612D2CE-3715-78D1-CC17-6DC28EA3B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75" y="6049538"/>
            <a:ext cx="3009466" cy="594685"/>
          </a:xfrm>
          <a:prstGeom prst="rect">
            <a:avLst/>
          </a:prstGeom>
          <a:noFill/>
        </p:spPr>
      </p:pic>
      <p:pic>
        <p:nvPicPr>
          <p:cNvPr id="7" name="Picture 6" descr="A logo with green circles on a black background&#10;&#10;Description automatically generated">
            <a:extLst>
              <a:ext uri="{FF2B5EF4-FFF2-40B4-BE49-F238E27FC236}">
                <a16:creationId xmlns:a16="http://schemas.microsoft.com/office/drawing/2014/main" id="{B19E8BC6-212C-41ED-CE44-6B6F39852C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542" b="28198"/>
          <a:stretch/>
        </p:blipFill>
        <p:spPr>
          <a:xfrm>
            <a:off x="8691164" y="5617544"/>
            <a:ext cx="3392557" cy="901874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02CCCD1-C1F0-8122-6A6B-C003A99FB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2034" y="3707104"/>
            <a:ext cx="5483225" cy="23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4" rIns="68567" bIns="34284"/>
          <a:lstStyle/>
          <a:p>
            <a:pPr algn="ctr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bg1"/>
                </a:solidFill>
              </a:rPr>
              <a:t>Robert Zomer, </a:t>
            </a:r>
            <a:r>
              <a:rPr lang="en-US" sz="2000" dirty="0" err="1">
                <a:solidFill>
                  <a:schemeClr val="bg1"/>
                </a:solidFill>
              </a:rPr>
              <a:t>Ph.D</a:t>
            </a:r>
            <a:endParaRPr lang="en-US" sz="2000" dirty="0">
              <a:solidFill>
                <a:schemeClr val="bg1"/>
              </a:solidFill>
            </a:endParaRPr>
          </a:p>
          <a:p>
            <a:pPr algn="ctr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900" b="1" i="1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900" b="1" i="1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i="1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Center on Euro-Mediterranean Climate Change</a:t>
            </a: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i="1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Sardinia, Italy</a:t>
            </a: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i="1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i="1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Presidential Fellow</a:t>
            </a: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i="1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Center for Mountain Futures</a:t>
            </a: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i="1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Kunming Institute of Botany</a:t>
            </a: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i="1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 Academy of Science</a:t>
            </a:r>
          </a:p>
          <a:p>
            <a:pPr algn="ctr" fontAlgn="base" hangingPunct="0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robert.zomer@ccmc.it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800" i="1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800" i="1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800" b="1" i="1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7A7E3-B46F-2C4D-205D-647C376B6FBE}"/>
              </a:ext>
            </a:extLst>
          </p:cNvPr>
          <p:cNvSpPr txBox="1"/>
          <p:nvPr/>
        </p:nvSpPr>
        <p:spPr>
          <a:xfrm>
            <a:off x="0" y="2471450"/>
            <a:ext cx="12192000" cy="771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CIMP_6 Based Future Projections of Aridity Index and PET </a:t>
            </a:r>
          </a:p>
          <a:p>
            <a:pPr algn="ctr">
              <a:lnSpc>
                <a:spcPct val="115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Robert Zomer,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Jianchu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Xu, Donatella Spano, Antonio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Trabucco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BB99E2-724D-FF41-FA87-D07AF058DA89}"/>
              </a:ext>
            </a:extLst>
          </p:cNvPr>
          <p:cNvSpPr txBox="1"/>
          <p:nvPr/>
        </p:nvSpPr>
        <p:spPr>
          <a:xfrm>
            <a:off x="0" y="158045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Future Global Aridity Index and Potential Evaporation Database</a:t>
            </a:r>
          </a:p>
        </p:txBody>
      </p:sp>
      <p:pic>
        <p:nvPicPr>
          <p:cNvPr id="13" name="Picture 12" descr="A yellow and blue sign with a camera&#10;&#10;Description automatically generated">
            <a:extLst>
              <a:ext uri="{FF2B5EF4-FFF2-40B4-BE49-F238E27FC236}">
                <a16:creationId xmlns:a16="http://schemas.microsoft.com/office/drawing/2014/main" id="{994ABD9C-F06E-8413-F660-6D5E59B97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33" y="2988859"/>
            <a:ext cx="1212796" cy="16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FDA35A2E-3424-0ACA-018E-A252838EF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1373465"/>
            <a:ext cx="6423449" cy="5371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D970D-1BA1-5ABE-A479-52CD388503E7}"/>
              </a:ext>
            </a:extLst>
          </p:cNvPr>
          <p:cNvSpPr txBox="1"/>
          <p:nvPr/>
        </p:nvSpPr>
        <p:spPr>
          <a:xfrm>
            <a:off x="5991244" y="158442"/>
            <a:ext cx="61005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Coefficient of variation of PET and Aridity Index of the “Consensus” </a:t>
            </a:r>
            <a:r>
              <a:rPr lang="en-US" sz="18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multimodel</a:t>
            </a:r>
            <a:r>
              <a:rPr lang="en-US" sz="18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ensemble average for the SPP 370 scenario, shown here to illustrate variation in agreement across the various global regions.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92526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C8411-9E7B-4ED6-53F2-5DB1A8212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4" y="1349158"/>
            <a:ext cx="5189996" cy="5389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4EFD4-5B63-7B2C-28C9-7AFFAAF13E05}"/>
              </a:ext>
            </a:extLst>
          </p:cNvPr>
          <p:cNvSpPr txBox="1"/>
          <p:nvPr/>
        </p:nvSpPr>
        <p:spPr>
          <a:xfrm>
            <a:off x="187890" y="101293"/>
            <a:ext cx="5565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Coefficient of variation showing agreement amongst CIMP_6 Earth System Models (ESM) included with each of three averaged </a:t>
            </a:r>
            <a:r>
              <a:rPr lang="en-US" sz="18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multimodel</a:t>
            </a:r>
            <a:r>
              <a:rPr lang="en-US" sz="18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ensembles, for each of four shared socio-economic pathways (SSP: Scenario).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82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page18image27521632">
            <a:extLst>
              <a:ext uri="{FF2B5EF4-FFF2-40B4-BE49-F238E27FC236}">
                <a16:creationId xmlns:a16="http://schemas.microsoft.com/office/drawing/2014/main" id="{32AD2936-7922-B02C-60A1-B979AA32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060" r="1794" b="1678"/>
          <a:stretch>
            <a:fillRect/>
          </a:stretch>
        </p:blipFill>
        <p:spPr bwMode="auto">
          <a:xfrm>
            <a:off x="1448168" y="736978"/>
            <a:ext cx="4147414" cy="60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4" descr="page20image27348848">
            <a:extLst>
              <a:ext uri="{FF2B5EF4-FFF2-40B4-BE49-F238E27FC236}">
                <a16:creationId xmlns:a16="http://schemas.microsoft.com/office/drawing/2014/main" id="{B3B51B34-A6E5-49B0-C181-8C8DFD89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1250" r="2280" b="1640"/>
          <a:stretch>
            <a:fillRect/>
          </a:stretch>
        </p:blipFill>
        <p:spPr bwMode="auto">
          <a:xfrm>
            <a:off x="6837528" y="723332"/>
            <a:ext cx="4138018" cy="60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DA88B49-690C-A523-745B-8762FF180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B85ACD-5AA6-5954-5D77-5CF7A1EF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68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35D173-D779-FCB8-9A08-9C9A0E9DE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80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3A765-CD96-5682-5481-CDE544C9A9D8}"/>
              </a:ext>
            </a:extLst>
          </p:cNvPr>
          <p:cNvSpPr txBox="1"/>
          <p:nvPr/>
        </p:nvSpPr>
        <p:spPr>
          <a:xfrm>
            <a:off x="0" y="9587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800" b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Comparison of five different methods of calculating PET: Thornthwaite, Thornthwaite modified by Holland, Hargreaves, Hargreaves Modified by </a:t>
            </a:r>
            <a:r>
              <a:rPr lang="en-US" sz="1800" b="1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Droogers</a:t>
            </a:r>
            <a:r>
              <a:rPr lang="en-US" sz="1800" b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and Allen, and the FAO Global Penman–Monteith Spatial Dataset. 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01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A888CD-241E-0DA4-ABF3-DB0E48812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173" y="0"/>
            <a:ext cx="53368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81D3F-666B-85E5-0D3B-2BACD5821BF7}"/>
              </a:ext>
            </a:extLst>
          </p:cNvPr>
          <p:cNvSpPr txBox="1"/>
          <p:nvPr/>
        </p:nvSpPr>
        <p:spPr>
          <a:xfrm>
            <a:off x="266700" y="177800"/>
            <a:ext cx="65659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Validation and comparison of input data used in the analysis and results, current and previous, including the validation of the: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(a.) elevation data (</a:t>
            </a:r>
            <a:r>
              <a:rPr lang="en-US" sz="20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Elev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);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(b.) annual mean temperature (</a:t>
            </a:r>
            <a:r>
              <a:rPr lang="en-US" sz="20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Tmean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);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(c.) annual mean precipitation (</a:t>
            </a:r>
            <a:r>
              <a:rPr lang="en-US" sz="20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Prec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);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292526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and the comparison of results for  the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(d.) Hargreaves PET the CLIMWAT dataset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(e.) Aridity Index with the CLIMWAT dataset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D1AB6-5BC9-D2BC-F640-5736DB244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3304388"/>
            <a:ext cx="5130800" cy="2740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8EB8A8-FD2C-7E58-7D16-A8FB6614CC16}"/>
              </a:ext>
            </a:extLst>
          </p:cNvPr>
          <p:cNvSpPr txBox="1"/>
          <p:nvPr/>
        </p:nvSpPr>
        <p:spPr>
          <a:xfrm>
            <a:off x="444500" y="60592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Validation and comparison of results for the Hargreaves PET and the Aridity Index with the CRU_TS dataset.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7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58D93-47E3-32F1-0A96-AA86C873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48" y="996287"/>
            <a:ext cx="8561695" cy="57266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0AB7C-7719-427D-06D4-B92C25E544D6}"/>
              </a:ext>
            </a:extLst>
          </p:cNvPr>
          <p:cNvSpPr txBox="1"/>
          <p:nvPr/>
        </p:nvSpPr>
        <p:spPr>
          <a:xfrm>
            <a:off x="222913" y="129992"/>
            <a:ext cx="11969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Distribution of historical and projected global averaged annual temperature (°C) and annual precipitation (mm) of three averaged </a:t>
            </a:r>
            <a:r>
              <a:rPr lang="en-US" sz="20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multimodel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ensembles, across four shared socio-economic pathways (SSP: 126; 245; 370; 585).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FB054E92-8633-97B4-4330-A06E61D33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0272" t="1349" r="6379" b="12657"/>
          <a:stretch/>
        </p:blipFill>
        <p:spPr>
          <a:xfrm>
            <a:off x="0" y="0"/>
            <a:ext cx="12192000" cy="6958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41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A4901-10FA-0395-8F43-C6B6E26A1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745" y="1158695"/>
            <a:ext cx="8370314" cy="5598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3A32A-9A0A-10F7-3406-C44B38D754B7}"/>
              </a:ext>
            </a:extLst>
          </p:cNvPr>
          <p:cNvSpPr txBox="1"/>
          <p:nvPr/>
        </p:nvSpPr>
        <p:spPr>
          <a:xfrm>
            <a:off x="0" y="11432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Distribution of historical and projected global averaged PET (mm) and the aridity index (AI) of three averaged </a:t>
            </a:r>
            <a:r>
              <a:rPr lang="en-US" sz="20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multimodel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ensembles, across four shared socio-economic pathways (SSP: 126; 245; 370; 585). Higher AI values indicate wetter conditions, lower values indicate drier conditions.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6F1F435F-80EE-D2E3-E255-2AFBE7BA8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0272" t="1349" r="6379" b="12657"/>
          <a:stretch/>
        </p:blipFill>
        <p:spPr>
          <a:xfrm>
            <a:off x="0" y="0"/>
            <a:ext cx="12192000" cy="6958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912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16E8331A-71AC-3717-634B-2598AF45B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0272" t="1349" r="6379" b="12657"/>
          <a:stretch/>
        </p:blipFill>
        <p:spPr>
          <a:xfrm>
            <a:off x="0" y="0"/>
            <a:ext cx="12192000" cy="695821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51CE8-EFA4-3FF1-3F94-30D0A9277DC4}"/>
              </a:ext>
            </a:extLst>
          </p:cNvPr>
          <p:cNvSpPr txBox="1"/>
          <p:nvPr/>
        </p:nvSpPr>
        <p:spPr>
          <a:xfrm>
            <a:off x="520504" y="839173"/>
            <a:ext cx="11671495" cy="593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hlinkClick r:id="rId3"/>
              </a:rPr>
              <a:t>Global-AI_PET_v1</a:t>
            </a:r>
            <a:r>
              <a:rPr lang="en-US" sz="2400" u="sng" dirty="0">
                <a:solidFill>
                  <a:srgbClr val="29252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Trabucco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Zomer, 2008)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WorldClim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1.4:   1960-1990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Calculated using the Hargreaves Equation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(Hargreaves, 1994)</a:t>
            </a:r>
            <a:endParaRPr lang="en-US" sz="2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vailable online since 2009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hlinkClick r:id="rId4"/>
              </a:rPr>
              <a:t>Global-AI_PET_v2</a:t>
            </a:r>
            <a:r>
              <a:rPr lang="en-US" sz="24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Trabucco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Zomer, 2019)</a:t>
            </a:r>
            <a:r>
              <a:rPr lang="en-US" sz="24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Full Implementing of the Penman-Monteith Equation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WorldClim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2.0</a:t>
            </a:r>
            <a:r>
              <a:rPr lang="en-US" sz="2000" dirty="0">
                <a:solidFill>
                  <a:srgbClr val="292526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:   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1970-2000,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vailable online since 2019</a:t>
            </a:r>
            <a:endParaRPr lang="en-US" sz="2000" u="sng" dirty="0">
              <a:solidFill>
                <a:srgbClr val="292526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R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hlinkClick r:id="rId5"/>
              </a:rPr>
              <a:t>Global-AI_PET_v3</a:t>
            </a:r>
            <a:r>
              <a:rPr lang="en-US" sz="24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(Zomer et al., 2022)</a:t>
            </a:r>
            <a:r>
              <a:rPr lang="en-US" sz="24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Full Implementing of the Penman-Monteith Equation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WorldClim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2.1</a:t>
            </a:r>
            <a:r>
              <a:rPr lang="en-US" sz="2000" dirty="0">
                <a:solidFill>
                  <a:srgbClr val="292526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:   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1970-2000,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Available online since 2022</a:t>
            </a:r>
          </a:p>
          <a:p>
            <a:pPr lvl="1">
              <a:spcAft>
                <a:spcPts val="600"/>
              </a:spcAft>
            </a:pPr>
            <a:endParaRPr lang="en-US" sz="100" dirty="0">
              <a:solidFill>
                <a:srgbClr val="292526"/>
              </a:solidFill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** These datasets have been shown to have wide utility across a wide range of disciplines and have been downloaded more than 65,000 times with more than 2500 citations in academic journals.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5A2A7-42C9-120C-C200-BCAA7CED676C}"/>
              </a:ext>
            </a:extLst>
          </p:cNvPr>
          <p:cNvSpPr txBox="1"/>
          <p:nvPr/>
        </p:nvSpPr>
        <p:spPr>
          <a:xfrm>
            <a:off x="0" y="169809"/>
            <a:ext cx="12192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revious versions of the </a:t>
            </a:r>
            <a:r>
              <a:rPr lang="en-US" sz="3200" b="1" u="sng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Global Aridity Index and PET Database</a:t>
            </a:r>
            <a:endParaRPr lang="en-US" sz="3200" b="1" dirty="0">
              <a:solidFill>
                <a:srgbClr val="292526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B6DAE3-DAFC-8277-D621-A6257354F1CE}"/>
              </a:ext>
            </a:extLst>
          </p:cNvPr>
          <p:cNvSpPr txBox="1"/>
          <p:nvPr/>
        </p:nvSpPr>
        <p:spPr>
          <a:xfrm>
            <a:off x="307181" y="309326"/>
            <a:ext cx="11737182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F172A"/>
                </a:solidFill>
                <a:effectLst/>
              </a:rPr>
              <a:t>References</a:t>
            </a:r>
          </a:p>
          <a:p>
            <a:endParaRPr lang="en-US" dirty="0">
              <a:solidFill>
                <a:srgbClr val="0F172A"/>
              </a:solidFill>
            </a:endParaRPr>
          </a:p>
          <a:p>
            <a:r>
              <a:rPr lang="en-US" b="0" dirty="0">
                <a:solidFill>
                  <a:srgbClr val="0F172A"/>
                </a:solidFill>
                <a:effectLst/>
              </a:rPr>
              <a:t>Zomer, R.J.; Xu, J.;  Spano, D., 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Trabucco</a:t>
            </a:r>
            <a:r>
              <a:rPr lang="en-US" b="0" dirty="0">
                <a:solidFill>
                  <a:srgbClr val="0F172A"/>
                </a:solidFill>
                <a:effectLst/>
              </a:rPr>
              <a:t>,   Submitted.. CIMP6-Based Global Projections of Future Aridity Index  and Potential Evapotranspiration. Earth System Science Data,. Submitted March 28, 2024</a:t>
            </a:r>
          </a:p>
          <a:p>
            <a:endParaRPr lang="en-US" dirty="0">
              <a:solidFill>
                <a:srgbClr val="0F172A"/>
              </a:solidFill>
            </a:endParaRPr>
          </a:p>
          <a:p>
            <a:r>
              <a:rPr lang="en-US" b="0" dirty="0">
                <a:solidFill>
                  <a:srgbClr val="0F172A"/>
                </a:solidFill>
                <a:effectLst/>
              </a:rPr>
              <a:t>Zomer, R.J.; Xu, J.;  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Trabucco</a:t>
            </a:r>
            <a:r>
              <a:rPr lang="en-US" b="0" dirty="0">
                <a:solidFill>
                  <a:srgbClr val="0F172A"/>
                </a:solidFill>
                <a:effectLst/>
              </a:rPr>
              <a:t>, A. 2022. Version 3 of the Global Aridity Index and Potential Evapotranspiration Database. Scientific Data 9, 409.</a:t>
            </a:r>
            <a:br>
              <a:rPr lang="en-US" b="0" dirty="0">
                <a:solidFill>
                  <a:srgbClr val="0F172A"/>
                </a:solidFill>
                <a:effectLst/>
              </a:rPr>
            </a:br>
            <a:endParaRPr lang="en-US" b="0" dirty="0">
              <a:solidFill>
                <a:srgbClr val="0F172A"/>
              </a:solidFill>
              <a:effectLst/>
            </a:endParaRPr>
          </a:p>
          <a:p>
            <a:r>
              <a:rPr lang="en-US" b="0" dirty="0">
                <a:solidFill>
                  <a:srgbClr val="0F172A"/>
                </a:solidFill>
                <a:effectLst/>
              </a:rPr>
              <a:t>Zomer, R. J; Bossio, D. A.; 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Trabucco</a:t>
            </a:r>
            <a:r>
              <a:rPr lang="en-US" b="0" dirty="0">
                <a:solidFill>
                  <a:srgbClr val="0F172A"/>
                </a:solidFill>
                <a:effectLst/>
              </a:rPr>
              <a:t>, A.; van 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Straaten</a:t>
            </a:r>
            <a:r>
              <a:rPr lang="en-US" b="0" dirty="0">
                <a:solidFill>
                  <a:srgbClr val="0F172A"/>
                </a:solidFill>
                <a:effectLst/>
              </a:rPr>
              <a:t>, O.; 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Verchot</a:t>
            </a:r>
            <a:r>
              <a:rPr lang="en-US" b="0" dirty="0">
                <a:solidFill>
                  <a:srgbClr val="0F172A"/>
                </a:solidFill>
                <a:effectLst/>
              </a:rPr>
              <a:t>, L.V. 2008. Climate Change Mitigation: A Spatial Analysis of Global Land Suitability for Clean Development Mechanism Afforestation and Reforestation. </a:t>
            </a:r>
            <a:r>
              <a:rPr lang="en-US" b="0" i="1" dirty="0">
                <a:solidFill>
                  <a:srgbClr val="0F172A"/>
                </a:solidFill>
                <a:effectLst/>
              </a:rPr>
              <a:t>Agric. Ecosystems and Environment</a:t>
            </a:r>
            <a:r>
              <a:rPr lang="en-US" b="0" dirty="0">
                <a:solidFill>
                  <a:srgbClr val="0F172A"/>
                </a:solidFill>
                <a:effectLst/>
              </a:rPr>
              <a:t>. 126:67-80.</a:t>
            </a:r>
            <a:br>
              <a:rPr lang="en-US" b="0" dirty="0">
                <a:solidFill>
                  <a:srgbClr val="0F172A"/>
                </a:solidFill>
                <a:effectLst/>
              </a:rPr>
            </a:br>
            <a:endParaRPr lang="en-US" b="0" dirty="0">
              <a:solidFill>
                <a:srgbClr val="0F172A"/>
              </a:solidFill>
              <a:effectLst/>
            </a:endParaRPr>
          </a:p>
          <a:p>
            <a:r>
              <a:rPr lang="en-US" b="0" dirty="0" err="1">
                <a:solidFill>
                  <a:srgbClr val="0F172A"/>
                </a:solidFill>
                <a:effectLst/>
              </a:rPr>
              <a:t>Trabucco</a:t>
            </a:r>
            <a:r>
              <a:rPr lang="en-US" b="0" dirty="0">
                <a:solidFill>
                  <a:srgbClr val="0F172A"/>
                </a:solidFill>
                <a:effectLst/>
              </a:rPr>
              <a:t>, A.; Zomer, R. J.; Bossio, D. A.; van 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Straaten</a:t>
            </a:r>
            <a:r>
              <a:rPr lang="en-US" b="0" dirty="0">
                <a:solidFill>
                  <a:srgbClr val="0F172A"/>
                </a:solidFill>
                <a:effectLst/>
              </a:rPr>
              <a:t>, O.; 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Verchot</a:t>
            </a:r>
            <a:r>
              <a:rPr lang="en-US" b="0" dirty="0">
                <a:solidFill>
                  <a:srgbClr val="0F172A"/>
                </a:solidFill>
                <a:effectLst/>
              </a:rPr>
              <a:t>, L.V. 2008. Climate Change Mitigation through Afforestation / Reforestation: A global analysis of hydrologic impacts with four case studies. </a:t>
            </a:r>
            <a:r>
              <a:rPr lang="en-US" b="0" i="1" dirty="0">
                <a:solidFill>
                  <a:srgbClr val="0F172A"/>
                </a:solidFill>
                <a:effectLst/>
              </a:rPr>
              <a:t>Agric. Ecosystems and Environment.</a:t>
            </a:r>
            <a:r>
              <a:rPr lang="en-US" b="0" dirty="0">
                <a:solidFill>
                  <a:srgbClr val="0F172A"/>
                </a:solidFill>
                <a:effectLst/>
              </a:rPr>
              <a:t> 126: 81-97.</a:t>
            </a:r>
            <a:br>
              <a:rPr lang="en-US" b="0" dirty="0">
                <a:solidFill>
                  <a:srgbClr val="0F172A"/>
                </a:solidFill>
                <a:effectLst/>
              </a:rPr>
            </a:br>
            <a:endParaRPr lang="en-US" b="0" dirty="0">
              <a:solidFill>
                <a:srgbClr val="0F172A"/>
              </a:solidFill>
              <a:effectLst/>
            </a:endParaRPr>
          </a:p>
          <a:p>
            <a:r>
              <a:rPr lang="en-US" b="0" dirty="0">
                <a:solidFill>
                  <a:srgbClr val="0F172A"/>
                </a:solidFill>
                <a:effectLst/>
              </a:rPr>
              <a:t>Zomer, R. J.; 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Trabucco</a:t>
            </a:r>
            <a:r>
              <a:rPr lang="en-US" b="0" dirty="0">
                <a:solidFill>
                  <a:srgbClr val="0F172A"/>
                </a:solidFill>
                <a:effectLst/>
              </a:rPr>
              <a:t>, A.; van </a:t>
            </a:r>
            <a:r>
              <a:rPr lang="en-US" b="0" dirty="0" err="1">
                <a:solidFill>
                  <a:srgbClr val="0F172A"/>
                </a:solidFill>
                <a:effectLst/>
              </a:rPr>
              <a:t>Straaten</a:t>
            </a:r>
            <a:r>
              <a:rPr lang="en-US" b="0" dirty="0">
                <a:solidFill>
                  <a:srgbClr val="0F172A"/>
                </a:solidFill>
                <a:effectLst/>
              </a:rPr>
              <a:t>, O.; Bossio, D. A. 2006. Carbon, land and water: A global analysis of the hydrologic dimensions of climate change mitigation through afforestation/reforestation and the Kyoto Protocol Clean Development Mechanism. Colombo, Sri Lanka: International Water Management Institute.   pp 48 . (IWMI Research Report 101).</a:t>
            </a:r>
          </a:p>
          <a:p>
            <a:br>
              <a:rPr lang="en-US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6A6B0089-6AFA-0AFB-03E2-3CF0AD46C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0272" t="1349" r="6379" b="12657"/>
          <a:stretch/>
        </p:blipFill>
        <p:spPr>
          <a:xfrm>
            <a:off x="0" y="0"/>
            <a:ext cx="12192000" cy="6958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6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3684E-24A4-B704-B225-DC45420E240B}"/>
              </a:ext>
            </a:extLst>
          </p:cNvPr>
          <p:cNvSpPr txBox="1"/>
          <p:nvPr/>
        </p:nvSpPr>
        <p:spPr>
          <a:xfrm>
            <a:off x="136478" y="320948"/>
            <a:ext cx="12192000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CIMP6-Based Global Projections of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 Aridity Index and Potential Evapotranspiration </a:t>
            </a:r>
            <a:endParaRPr lang="en-US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2236E-7B02-D253-A706-0AF49DA80CD9}"/>
              </a:ext>
            </a:extLst>
          </p:cNvPr>
          <p:cNvSpPr txBox="1"/>
          <p:nvPr/>
        </p:nvSpPr>
        <p:spPr>
          <a:xfrm>
            <a:off x="750626" y="1569493"/>
            <a:ext cx="11081983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The 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latin typeface="OpenSans-Regular"/>
              </a:rPr>
              <a:t> </a:t>
            </a:r>
            <a:r>
              <a:rPr lang="en-US" sz="2800" b="1" i="0" u="none" strike="noStrike" dirty="0" err="1">
                <a:solidFill>
                  <a:srgbClr val="0F172A"/>
                </a:solidFill>
                <a:effectLst/>
                <a:latin typeface="OpenSans-Regular"/>
              </a:rPr>
              <a:t>Future_Global_AI_PET</a:t>
            </a:r>
            <a:r>
              <a:rPr lang="en-US" sz="2800" b="1" dirty="0">
                <a:solidFill>
                  <a:srgbClr val="0F172A"/>
                </a:solidFill>
                <a:latin typeface="OpenSans-Regular"/>
              </a:rPr>
              <a:t> Database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latin typeface="OpenSans-Regular"/>
              </a:rPr>
              <a:t> 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provides:</a:t>
            </a:r>
            <a:endParaRPr lang="en-US" sz="2800" dirty="0">
              <a:solidFill>
                <a:srgbClr val="0F172A"/>
              </a:solidFill>
              <a:highlight>
                <a:srgbClr val="FFFFFF"/>
              </a:highlight>
              <a:latin typeface="OpenSans-Regular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H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igh-resolution (30 arc-seconds ; ~ 1km</a:t>
            </a:r>
            <a:r>
              <a:rPr lang="en-US" sz="2800" b="0" i="0" u="none" strike="noStrike" baseline="30000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2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) global raster dataset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For each of 22 bias-corrected downscaled CIMP_6 Earth System Models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Potential </a:t>
            </a:r>
            <a:r>
              <a:rPr lang="en-US" sz="2800" b="1" i="0" u="none" strike="noStrike" dirty="0" err="1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evapotransipation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 (PET)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Aridity </a:t>
            </a:r>
            <a:r>
              <a:rPr lang="en-US" sz="2800" b="1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I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ndex (AI) 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A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verage monthly and annual estimates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T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wo historical (1960-1990; 1970-2000) time periods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T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wo future (2021-2040; 2041-2060) time periods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Four Shared Socio-economic Pathways (SSP) emission scenarios: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(SSP: 126, 245, 370, 585)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F172A"/>
              </a:solidFill>
              <a:highlight>
                <a:srgbClr val="FFFFFF"/>
              </a:highlight>
              <a:latin typeface="OpenSans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 i="0" u="none" strike="noStrike" dirty="0">
              <a:solidFill>
                <a:srgbClr val="0F172A"/>
              </a:solidFill>
              <a:effectLst/>
              <a:highlight>
                <a:srgbClr val="FFFFFF"/>
              </a:highlight>
              <a:latin typeface="OpenSans-Regular"/>
            </a:endParaRP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2D62B647-89F1-A750-1450-E4530249A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0272" t="1349" r="6379" b="12657"/>
          <a:stretch/>
        </p:blipFill>
        <p:spPr>
          <a:xfrm>
            <a:off x="0" y="0"/>
            <a:ext cx="12192000" cy="6958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622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 with different colored continents&#10;&#10;Description automatically generated">
            <a:extLst>
              <a:ext uri="{FF2B5EF4-FFF2-40B4-BE49-F238E27FC236}">
                <a16:creationId xmlns:a16="http://schemas.microsoft.com/office/drawing/2014/main" id="{4AEE153E-AE6C-718D-D456-05FB6A80E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94" y="22442"/>
            <a:ext cx="8202306" cy="6835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D4C09B-8764-2536-F111-F2671542BDF7}"/>
                  </a:ext>
                </a:extLst>
              </p:cNvPr>
              <p:cNvSpPr txBox="1"/>
              <p:nvPr/>
            </p:nvSpPr>
            <p:spPr>
              <a:xfrm>
                <a:off x="98475" y="198230"/>
                <a:ext cx="3913968" cy="63001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Global PET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2000" b="1" dirty="0">
                  <a:solidFill>
                    <a:srgbClr val="292526"/>
                  </a:solidFill>
                  <a:latin typeface="Times New Roman" panose="02020603050405020304" pitchFamily="18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Hargreaves Equation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dirty="0">
                    <a:effectLst/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The Hargreaves methodology </a:t>
                </a:r>
                <a:r>
                  <a:rPr lang="en-US" sz="24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(Hargreaves, 1994)</a:t>
                </a:r>
                <a:r>
                  <a:rPr lang="en-US" sz="24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uses only:</a:t>
                </a: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srgbClr val="292526"/>
                  </a:solidFill>
                  <a:effectLst/>
                  <a:latin typeface="Times New Roman" panose="02020603050405020304" pitchFamily="18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  <a:p>
                <a:pPr marL="342900" marR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mean monthly temperature (</a:t>
                </a:r>
                <a:r>
                  <a:rPr lang="en-US" sz="2000" i="1" dirty="0" err="1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T</a:t>
                </a:r>
                <a:r>
                  <a:rPr lang="en-US" sz="2000" i="1" baseline="-25000" dirty="0" err="1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mean</a:t>
                </a:r>
                <a:r>
                  <a:rPr lang="en-US" sz="20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)</a:t>
                </a:r>
              </a:p>
              <a:p>
                <a:pPr marL="342900" marR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mean monthly temperature range (</a:t>
                </a:r>
                <a:r>
                  <a:rPr lang="en-US" sz="2000" i="1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TD</a:t>
                </a:r>
                <a:r>
                  <a:rPr lang="en-US" sz="20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) </a:t>
                </a:r>
              </a:p>
              <a:p>
                <a:pPr marL="342900" marR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extraterrestrial radiation (</a:t>
                </a:r>
                <a:r>
                  <a:rPr lang="en-US" sz="2000" i="1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)) </a:t>
                </a: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292526"/>
                  </a:solidFill>
                  <a:effectLst/>
                  <a:latin typeface="Times New Roman" panose="02020603050405020304" pitchFamily="18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to calculate PET, as shown below</a:t>
                </a:r>
                <a:r>
                  <a:rPr lang="en-US" sz="2000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292526"/>
                    </a:solidFill>
                    <a:effectLst/>
                    <a:latin typeface="Arial" panose="020B0604020202020204" pitchFamily="34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0">
                          <a:solidFill>
                            <a:srgbClr val="292526"/>
                          </a:solidFill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m:t>𝑷𝑬𝑻</m:t>
                      </m:r>
                      <m:r>
                        <a:rPr lang="en-US" b="1" i="1" kern="0">
                          <a:solidFill>
                            <a:srgbClr val="292526"/>
                          </a:solidFill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en-US" b="1" i="1" kern="0" dirty="0">
                  <a:solidFill>
                    <a:srgbClr val="292526"/>
                  </a:solidFill>
                  <a:effectLst/>
                  <a:latin typeface="Cambria Math" panose="02040503050406030204" pitchFamily="18" charset="0"/>
                  <a:ea typeface="PMingLiU" panose="02020500000000000000" pitchFamily="18" charset="-12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 kern="0">
                        <a:solidFill>
                          <a:srgbClr val="292526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Arial" panose="020B0604020202020204" pitchFamily="34" charset="0"/>
                      </a:rPr>
                      <m:t>𝟎</m:t>
                    </m:r>
                    <m:r>
                      <a:rPr lang="en-US" b="1" i="1" kern="0">
                        <a:solidFill>
                          <a:srgbClr val="292526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Arial" panose="020B0604020202020204" pitchFamily="34" charset="0"/>
                      </a:rPr>
                      <m:t>.</m:t>
                    </m:r>
                    <m:r>
                      <a:rPr lang="en-US" b="1" i="1" kern="0">
                        <a:solidFill>
                          <a:srgbClr val="292526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Arial" panose="020B0604020202020204" pitchFamily="34" charset="0"/>
                      </a:rPr>
                      <m:t>𝟎𝟐𝟑</m:t>
                    </m:r>
                    <m:r>
                      <a:rPr lang="en-US" b="1" i="1" kern="0">
                        <a:solidFill>
                          <a:srgbClr val="292526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n-US" b="1" i="1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𝒂</m:t>
                        </m:r>
                      </m:sub>
                    </m:sSub>
                    <m:r>
                      <a:rPr lang="en-US" b="1" i="1" kern="0">
                        <a:solidFill>
                          <a:srgbClr val="292526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Arial" panose="020B0604020202020204" pitchFamily="34" charset="0"/>
                      </a:rPr>
                      <m:t>∗</m:t>
                    </m:r>
                    <m:d>
                      <m:dPr>
                        <m:ctrlPr>
                          <a:rPr lang="en-US" b="1" i="1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292526"/>
                                </a:solidFill>
                                <a:effectLst/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 kern="0">
                                <a:solidFill>
                                  <a:srgbClr val="292526"/>
                                </a:solidFill>
                                <a:effectLst/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Arial" panose="020B0604020202020204" pitchFamily="34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kern="0">
                                <a:solidFill>
                                  <a:srgbClr val="292526"/>
                                </a:solidFill>
                                <a:effectLst/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Arial" panose="020B0604020202020204" pitchFamily="34" charset="0"/>
                              </a:rPr>
                              <m:t>𝒎𝒆𝒂𝒏</m:t>
                            </m:r>
                          </m:sub>
                        </m:sSub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𝟏𝟕</m:t>
                        </m:r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𝟖</m:t>
                        </m:r>
                      </m:e>
                    </m:d>
                    <m:r>
                      <a:rPr lang="en-US" b="1" i="1" kern="0">
                        <a:solidFill>
                          <a:srgbClr val="292526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Arial" panose="020B0604020202020204" pitchFamily="34" charset="0"/>
                      </a:rPr>
                      <m:t>∗</m:t>
                    </m:r>
                    <m:sSup>
                      <m:sSupPr>
                        <m:ctrlPr>
                          <a:rPr lang="en-US" b="1" i="1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𝑻𝑫</m:t>
                        </m:r>
                      </m:e>
                      <m:sup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b="1" i="1" kern="0">
                            <a:solidFill>
                              <a:srgbClr val="292526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Arial" panose="020B0604020202020204" pitchFamily="34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b="1" kern="0" dirty="0">
                    <a:solidFill>
                      <a:srgbClr val="292526"/>
                    </a:solidFill>
                    <a:effectLst/>
                    <a:latin typeface="Arial" panose="020B0604020202020204" pitchFamily="34" charset="0"/>
                    <a:ea typeface="PMingLiU" panose="02020500000000000000" pitchFamily="18" charset="-120"/>
                  </a:rPr>
                  <a:t> </a:t>
                </a:r>
                <a:r>
                  <a:rPr lang="en-US" sz="3200" b="1" dirty="0">
                    <a:solidFill>
                      <a:srgbClr val="292526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:endParaRPr lang="en-US" sz="2400" b="1" dirty="0">
                  <a:solidFill>
                    <a:srgbClr val="292526"/>
                  </a:solidFill>
                  <a:effectLst/>
                  <a:latin typeface="Times New Roman" panose="02020603050405020304" pitchFamily="18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D4C09B-8764-2536-F111-F2671542B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5" y="198230"/>
                <a:ext cx="3913968" cy="6300186"/>
              </a:xfrm>
              <a:prstGeom prst="rect">
                <a:avLst/>
              </a:prstGeom>
              <a:blipFill>
                <a:blip r:embed="rId3"/>
                <a:stretch>
                  <a:fillRect l="-2265" t="-604" r="-2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174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 with different colored continents&#10;&#10;Description automatically generated">
            <a:extLst>
              <a:ext uri="{FF2B5EF4-FFF2-40B4-BE49-F238E27FC236}">
                <a16:creationId xmlns:a16="http://schemas.microsoft.com/office/drawing/2014/main" id="{4AEE153E-AE6C-718D-D456-05FB6A80E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94" y="22442"/>
            <a:ext cx="8202306" cy="6835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C09B-8764-2536-F111-F2671542BDF7}"/>
              </a:ext>
            </a:extLst>
          </p:cNvPr>
          <p:cNvSpPr txBox="1"/>
          <p:nvPr/>
        </p:nvSpPr>
        <p:spPr>
          <a:xfrm>
            <a:off x="1" y="198230"/>
            <a:ext cx="4012442" cy="591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Global Aridity Index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292526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The </a:t>
            </a:r>
            <a:r>
              <a:rPr lang="en-US" sz="2000" b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Aridity </a:t>
            </a:r>
            <a:r>
              <a:rPr lang="en-US" sz="2000" b="1" dirty="0">
                <a:solidFill>
                  <a:srgbClr val="292526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ndex </a:t>
            </a: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(AI) is expressed as the ratio of precipitation over PET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292526"/>
              </a:solidFill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The AI quantifies water availability for plant growth and is a measure of available precipitation relative to water demand for plant growth.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The AI for the averaged time periods has been calculated on a per grid cell basis, as: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292526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92526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r>
              <a:rPr lang="en-US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𝐴𝐼 = 𝑀𝐴_𝑃𝑟𝑒𝑐/𝑀𝐴_𝑃𝐸𝑇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500" dirty="0">
              <a:solidFill>
                <a:srgbClr val="292526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where: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r>
              <a:rPr lang="en-US" i="1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MA_Prec</a:t>
            </a:r>
            <a:r>
              <a:rPr lang="en-US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= Mean Annual Precipitation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MA_PET </a:t>
            </a:r>
            <a:r>
              <a:rPr lang="en-US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= Mean Annual PET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5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3684E-24A4-B704-B225-DC45420E240B}"/>
              </a:ext>
            </a:extLst>
          </p:cNvPr>
          <p:cNvSpPr txBox="1"/>
          <p:nvPr/>
        </p:nvSpPr>
        <p:spPr>
          <a:xfrm>
            <a:off x="136478" y="320948"/>
            <a:ext cx="12192000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CIMP6-Based Global Projections of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 Aridity Index and Potential Evapotranspiration </a:t>
            </a:r>
            <a:endParaRPr lang="en-US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2236E-7B02-D253-A706-0AF49DA80CD9}"/>
              </a:ext>
            </a:extLst>
          </p:cNvPr>
          <p:cNvSpPr txBox="1"/>
          <p:nvPr/>
        </p:nvSpPr>
        <p:spPr>
          <a:xfrm>
            <a:off x="655092" y="1733266"/>
            <a:ext cx="11081983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The 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latin typeface="OpenSans-Regular"/>
              </a:rPr>
              <a:t> </a:t>
            </a:r>
            <a:r>
              <a:rPr lang="en-US" sz="2800" b="1" i="0" u="none" strike="noStrike" dirty="0" err="1">
                <a:solidFill>
                  <a:srgbClr val="0F172A"/>
                </a:solidFill>
                <a:effectLst/>
                <a:latin typeface="OpenSans-Regular"/>
              </a:rPr>
              <a:t>Future_Global_AI_PET</a:t>
            </a:r>
            <a:r>
              <a:rPr lang="en-US" sz="2800" b="1" dirty="0">
                <a:solidFill>
                  <a:srgbClr val="0F172A"/>
                </a:solidFill>
                <a:latin typeface="OpenSans-Regular"/>
              </a:rPr>
              <a:t> Database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latin typeface="OpenSans-Regular"/>
              </a:rPr>
              <a:t> 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also includes:</a:t>
            </a:r>
          </a:p>
          <a:p>
            <a:endParaRPr lang="en-US" sz="2800" b="0" i="0" u="none" strike="noStrike" dirty="0">
              <a:solidFill>
                <a:srgbClr val="0F172A"/>
              </a:solidFill>
              <a:effectLst/>
              <a:highlight>
                <a:srgbClr val="FFFFFF"/>
              </a:highlight>
              <a:latin typeface="OpenSans-Regular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 </a:t>
            </a: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PET and AI estimates for </a:t>
            </a:r>
            <a:r>
              <a:rPr lang="en-US" sz="2800" b="1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T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hree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 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Averaged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 </a:t>
            </a:r>
            <a:r>
              <a:rPr lang="en-US" sz="2800" b="1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Multi-Model Ensembles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: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All: </a:t>
            </a: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includes all 22 ESM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High Risk</a:t>
            </a: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: includes 5 ESM with higher (more extreme) projections</a:t>
            </a:r>
            <a:endParaRPr lang="en-US" sz="2800" b="0" i="0" u="none" strike="noStrike" dirty="0">
              <a:solidFill>
                <a:srgbClr val="0F172A"/>
              </a:solidFill>
              <a:effectLst/>
              <a:highlight>
                <a:srgbClr val="FFFFFF"/>
              </a:highlight>
              <a:latin typeface="OpenSans-Regular"/>
            </a:endParaRP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Majority </a:t>
            </a:r>
            <a:r>
              <a:rPr lang="en-US" sz="2800" b="1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Consensus</a:t>
            </a: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: 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 17 ESM (All minus the 5 High Risk ESM)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F172A"/>
              </a:solidFill>
              <a:highlight>
                <a:srgbClr val="FFFFFF"/>
              </a:highlight>
              <a:latin typeface="OpenSans-Regular"/>
            </a:endParaRPr>
          </a:p>
          <a:p>
            <a:b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</a:br>
            <a:r>
              <a:rPr lang="en-US" sz="2800" dirty="0">
                <a:solidFill>
                  <a:srgbClr val="0F172A"/>
                </a:solidFill>
                <a:highlight>
                  <a:srgbClr val="FFFFFF"/>
                </a:highlight>
                <a:latin typeface="OpenSans-Regular"/>
              </a:rPr>
              <a:t>	** F</a:t>
            </a:r>
            <a:r>
              <a:rPr lang="en-US" sz="2800" b="0" i="0" u="none" strike="noStrike" dirty="0">
                <a:solidFill>
                  <a:srgbClr val="0F172A"/>
                </a:solidFill>
                <a:effectLst/>
                <a:highlight>
                  <a:srgbClr val="FFFFFF"/>
                </a:highlight>
                <a:latin typeface="OpenSans-Regular"/>
              </a:rPr>
              <a:t>or each of the four emission scenarios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F172A"/>
              </a:solidFill>
              <a:highlight>
                <a:srgbClr val="FFFFFF"/>
              </a:highlight>
              <a:latin typeface="OpenSans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 i="0" u="none" strike="noStrike" dirty="0">
              <a:solidFill>
                <a:srgbClr val="0F172A"/>
              </a:solidFill>
              <a:effectLst/>
              <a:highlight>
                <a:srgbClr val="FFFFFF"/>
              </a:highlight>
              <a:latin typeface="OpenSans-Regular"/>
            </a:endParaRPr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476F29DE-3BAB-77CC-A8FD-6008F22B9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0272" t="1349" r="6379" b="12657"/>
          <a:stretch/>
        </p:blipFill>
        <p:spPr>
          <a:xfrm>
            <a:off x="0" y="0"/>
            <a:ext cx="12192000" cy="6958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721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4D62C33-1F4E-E054-EBD8-A5DD47DB7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6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25CF00-89E0-58C6-7DD6-0FCDE984B671}"/>
              </a:ext>
            </a:extLst>
          </p:cNvPr>
          <p:cNvSpPr txBox="1"/>
          <p:nvPr/>
        </p:nvSpPr>
        <p:spPr>
          <a:xfrm>
            <a:off x="1937982" y="108760"/>
            <a:ext cx="794299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https://</a:t>
            </a:r>
            <a:r>
              <a:rPr lang="en-US" sz="2400" b="1" dirty="0" err="1"/>
              <a:t>doi.org</a:t>
            </a:r>
            <a:r>
              <a:rPr lang="en-US" sz="2400" b="1" dirty="0"/>
              <a:t>/10.57760/sciencedb.nbsdc.00086</a:t>
            </a:r>
          </a:p>
        </p:txBody>
      </p:sp>
    </p:spTree>
    <p:extLst>
      <p:ext uri="{BB962C8B-B14F-4D97-AF65-F5344CB8AC3E}">
        <p14:creationId xmlns:p14="http://schemas.microsoft.com/office/powerpoint/2010/main" val="268585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42894-232A-16C1-D706-CA6CAC495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18" y="697804"/>
            <a:ext cx="9990161" cy="6144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3D318-7DCA-50CC-A3D9-0A082A566F7C}"/>
              </a:ext>
            </a:extLst>
          </p:cNvPr>
          <p:cNvSpPr txBox="1"/>
          <p:nvPr/>
        </p:nvSpPr>
        <p:spPr>
          <a:xfrm>
            <a:off x="112594" y="0"/>
            <a:ext cx="1207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kern="0" dirty="0">
                <a:solidFill>
                  <a:srgbClr val="292526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Available datasets in the </a:t>
            </a:r>
            <a:r>
              <a:rPr lang="en-US" sz="1800" i="1" kern="0" dirty="0" err="1">
                <a:solidFill>
                  <a:srgbClr val="292526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Future_Global_AI_PET</a:t>
            </a:r>
            <a:r>
              <a:rPr lang="en-US" sz="1800" kern="0" dirty="0">
                <a:solidFill>
                  <a:srgbClr val="292526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i="1" kern="0" dirty="0">
                <a:solidFill>
                  <a:srgbClr val="292526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Database</a:t>
            </a:r>
            <a:r>
              <a:rPr lang="en-US" sz="1800" kern="0" dirty="0">
                <a:solidFill>
                  <a:srgbClr val="292526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, including two historical datasets, 22 ESM models calculated for each of their respective SSP, for two time periods, and 3 averaged </a:t>
            </a:r>
            <a:r>
              <a:rPr lang="en-US" sz="1800" kern="0" dirty="0" err="1">
                <a:solidFill>
                  <a:srgbClr val="292526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multimodel</a:t>
            </a:r>
            <a:r>
              <a:rPr lang="en-US" sz="1800" kern="0" dirty="0">
                <a:solidFill>
                  <a:srgbClr val="292526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ensembles.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2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1E7584-C2FD-4565-0920-5AF3F435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149154"/>
            <a:ext cx="5529263" cy="57088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568EC7-D480-5B79-5DCC-EF48D34C5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25" y="1158875"/>
            <a:ext cx="5943600" cy="5699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08FD32-90FD-D5C9-BB09-2ABDCD0228E1}"/>
              </a:ext>
            </a:extLst>
          </p:cNvPr>
          <p:cNvSpPr txBox="1"/>
          <p:nvPr/>
        </p:nvSpPr>
        <p:spPr>
          <a:xfrm>
            <a:off x="450056" y="181273"/>
            <a:ext cx="11208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Distribution of average global mean annual temperature and mean annual precipitation of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22 CIMP6 ESM for four SSP for the time period 2021-2040 and 2041-2060.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5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page18image27521632">
            <a:extLst>
              <a:ext uri="{FF2B5EF4-FFF2-40B4-BE49-F238E27FC236}">
                <a16:creationId xmlns:a16="http://schemas.microsoft.com/office/drawing/2014/main" id="{32AD2936-7922-B02C-60A1-B979AA32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060" r="1794" b="1678"/>
          <a:stretch>
            <a:fillRect/>
          </a:stretch>
        </p:blipFill>
        <p:spPr bwMode="auto">
          <a:xfrm>
            <a:off x="1448168" y="736978"/>
            <a:ext cx="4147414" cy="60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4" descr="page20image27348848">
            <a:extLst>
              <a:ext uri="{FF2B5EF4-FFF2-40B4-BE49-F238E27FC236}">
                <a16:creationId xmlns:a16="http://schemas.microsoft.com/office/drawing/2014/main" id="{B3B51B34-A6E5-49B0-C181-8C8DFD89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1250" r="2280" b="1640"/>
          <a:stretch>
            <a:fillRect/>
          </a:stretch>
        </p:blipFill>
        <p:spPr bwMode="auto">
          <a:xfrm>
            <a:off x="6837528" y="723332"/>
            <a:ext cx="4138018" cy="60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DA88B49-690C-A523-745B-8762FF180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B85ACD-5AA6-5954-5D77-5CF7A1EF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68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35D173-D779-FCB8-9A08-9C9A0E9DE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80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3A765-CD96-5682-5481-CDE544C9A9D8}"/>
              </a:ext>
            </a:extLst>
          </p:cNvPr>
          <p:cNvSpPr txBox="1"/>
          <p:nvPr/>
        </p:nvSpPr>
        <p:spPr>
          <a:xfrm>
            <a:off x="0" y="95871"/>
            <a:ext cx="12437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800" b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Comparison of five different methods of calculating PET: Thornthwaite, Thornthwaite modified by Holland, Hargreaves, Hargreaves Modified by </a:t>
            </a:r>
            <a:r>
              <a:rPr lang="en-US" sz="1800" b="1" dirty="0" err="1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Droogers</a:t>
            </a:r>
            <a:r>
              <a:rPr lang="en-US" sz="1800" b="1" dirty="0">
                <a:solidFill>
                  <a:srgbClr val="292526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and Allen, and the FAO Global Penman–Monteith Spatial Dataset. 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15201-E540-E694-619D-0037B5C3A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2" y="1473958"/>
            <a:ext cx="11818977" cy="34801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50471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1183</Words>
  <Application>Microsoft Macintosh PowerPoint</Application>
  <PresentationFormat>Widescreen</PresentationFormat>
  <Paragraphs>109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 Math</vt:lpstr>
      <vt:lpstr>OpenSans-Regular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Zomer</dc:creator>
  <cp:lastModifiedBy>Robert Zomer</cp:lastModifiedBy>
  <cp:revision>29</cp:revision>
  <dcterms:created xsi:type="dcterms:W3CDTF">2024-04-11T11:15:35Z</dcterms:created>
  <dcterms:modified xsi:type="dcterms:W3CDTF">2024-04-12T07:46:30Z</dcterms:modified>
</cp:coreProperties>
</file>