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  <p:sldMasterId id="2147483717" r:id="rId3"/>
  </p:sldMasterIdLst>
  <p:notesMasterIdLst>
    <p:notesMasterId r:id="rId19"/>
  </p:notesMasterIdLst>
  <p:handoutMasterIdLst>
    <p:handoutMasterId r:id="rId20"/>
  </p:handoutMasterIdLst>
  <p:sldIdLst>
    <p:sldId id="358" r:id="rId4"/>
    <p:sldId id="361" r:id="rId5"/>
    <p:sldId id="377" r:id="rId6"/>
    <p:sldId id="437" r:id="rId7"/>
    <p:sldId id="477" r:id="rId8"/>
    <p:sldId id="478" r:id="rId9"/>
    <p:sldId id="390" r:id="rId10"/>
    <p:sldId id="467" r:id="rId11"/>
    <p:sldId id="469" r:id="rId12"/>
    <p:sldId id="468" r:id="rId13"/>
    <p:sldId id="470" r:id="rId14"/>
    <p:sldId id="476" r:id="rId15"/>
    <p:sldId id="458" r:id="rId16"/>
    <p:sldId id="475" r:id="rId17"/>
    <p:sldId id="364" r:id="rId1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D Defense" id="{C1BC511F-2E06-48AF-815F-7702AEB4B5C5}">
          <p14:sldIdLst>
            <p14:sldId id="358"/>
          </p14:sldIdLst>
        </p14:section>
        <p14:section name="Content" id="{60CDBC97-6170-4323-9AB3-D8EA82E7BD94}">
          <p14:sldIdLst/>
        </p14:section>
        <p14:section name="Motivation and background" id="{DA07ED7A-7A22-410A-B6DA-49955836411D}">
          <p14:sldIdLst>
            <p14:sldId id="361"/>
          </p14:sldIdLst>
        </p14:section>
        <p14:section name="Methods" id="{08B44C19-4708-4B39-8D36-DA292B39CAA3}">
          <p14:sldIdLst/>
        </p14:section>
        <p14:section name="Study site and hydroclimate" id="{79C11C9D-6577-491B-A31B-D07E9839154A}">
          <p14:sldIdLst>
            <p14:sldId id="377"/>
            <p14:sldId id="437"/>
            <p14:sldId id="477"/>
            <p14:sldId id="478"/>
          </p14:sldIdLst>
        </p14:section>
        <p14:section name="Effects of 66 years of water management and hydroclimatic change on the urban hydrology and water quality" id="{95622B8F-04D7-4278-B11C-B88660B50C7A}">
          <p14:sldIdLst>
            <p14:sldId id="390"/>
            <p14:sldId id="467"/>
            <p14:sldId id="469"/>
            <p14:sldId id="468"/>
            <p14:sldId id="470"/>
            <p14:sldId id="476"/>
            <p14:sldId id="458"/>
          </p14:sldIdLst>
        </p14:section>
        <p14:section name="Discussion and future outlook" id="{0363C44D-AFC0-4F47-9998-44C2F7CD6F2C}">
          <p14:sldIdLst>
            <p14:sldId id="475"/>
            <p14:sldId id="364"/>
          </p14:sldIdLst>
        </p14:section>
        <p14:section name="Abschnitt ohne Titel" id="{5B944F2B-88E5-441F-9F65-01B8FE66BEC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502"/>
    <a:srgbClr val="2D85B9"/>
    <a:srgbClr val="DA6C13"/>
    <a:srgbClr val="F4A987"/>
    <a:srgbClr val="C1A798"/>
    <a:srgbClr val="588CC1"/>
    <a:srgbClr val="FF0516"/>
    <a:srgbClr val="F70515"/>
    <a:srgbClr val="93CEAB"/>
    <a:srgbClr val="2B8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22F77-C559-4EA2-85F4-FC51675D5BDE}" v="2" dt="2024-04-16T05:44:33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6" autoAdjust="0"/>
    <p:restoredTop sz="79304" autoAdjust="0"/>
  </p:normalViewPr>
  <p:slideViewPr>
    <p:cSldViewPr snapToGrid="0" snapToObjects="1">
      <p:cViewPr varScale="1">
        <p:scale>
          <a:sx n="56" d="100"/>
          <a:sy n="56" d="100"/>
        </p:scale>
        <p:origin x="372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98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A76FF-7AFD-4A20-8894-F83C1BF8818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8BE0-8CAF-428E-91E9-BE3DF297C22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90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33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11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680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71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12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33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668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53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-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3">
            <a:extLst>
              <a:ext uri="{FF2B5EF4-FFF2-40B4-BE49-F238E27FC236}">
                <a16:creationId xmlns:a16="http://schemas.microsoft.com/office/drawing/2014/main" id="{9A036687-F2BF-7B4C-A352-6E1D355D12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6479" y="1260572"/>
            <a:ext cx="8885359" cy="3273604"/>
          </a:xfrm>
          <a:custGeom>
            <a:avLst/>
            <a:gdLst>
              <a:gd name="connsiteX0" fmla="*/ 0 w 8328660"/>
              <a:gd name="connsiteY0" fmla="*/ 0 h 3143274"/>
              <a:gd name="connsiteX1" fmla="*/ 8328660 w 8328660"/>
              <a:gd name="connsiteY1" fmla="*/ 0 h 3143274"/>
              <a:gd name="connsiteX2" fmla="*/ 8328660 w 8328660"/>
              <a:gd name="connsiteY2" fmla="*/ 3143274 h 3143274"/>
              <a:gd name="connsiteX3" fmla="*/ 0 w 8328660"/>
              <a:gd name="connsiteY3" fmla="*/ 3143274 h 3143274"/>
              <a:gd name="connsiteX4" fmla="*/ 0 w 8328660"/>
              <a:gd name="connsiteY4" fmla="*/ 0 h 3143274"/>
              <a:gd name="connsiteX0" fmla="*/ 0 w 8336280"/>
              <a:gd name="connsiteY0" fmla="*/ 601980 h 3745254"/>
              <a:gd name="connsiteX1" fmla="*/ 8336280 w 8336280"/>
              <a:gd name="connsiteY1" fmla="*/ 0 h 3745254"/>
              <a:gd name="connsiteX2" fmla="*/ 8328660 w 8336280"/>
              <a:gd name="connsiteY2" fmla="*/ 3745254 h 3745254"/>
              <a:gd name="connsiteX3" fmla="*/ 0 w 8336280"/>
              <a:gd name="connsiteY3" fmla="*/ 3745254 h 3745254"/>
              <a:gd name="connsiteX4" fmla="*/ 0 w 8336280"/>
              <a:gd name="connsiteY4" fmla="*/ 601980 h 3745254"/>
              <a:gd name="connsiteX0" fmla="*/ 0 w 8336280"/>
              <a:gd name="connsiteY0" fmla="*/ 601980 h 3745254"/>
              <a:gd name="connsiteX1" fmla="*/ 8336280 w 8336280"/>
              <a:gd name="connsiteY1" fmla="*/ 0 h 3745254"/>
              <a:gd name="connsiteX2" fmla="*/ 8321040 w 8336280"/>
              <a:gd name="connsiteY2" fmla="*/ 3242334 h 3745254"/>
              <a:gd name="connsiteX3" fmla="*/ 0 w 8336280"/>
              <a:gd name="connsiteY3" fmla="*/ 3745254 h 3745254"/>
              <a:gd name="connsiteX4" fmla="*/ 0 w 8336280"/>
              <a:gd name="connsiteY4" fmla="*/ 601980 h 3745254"/>
              <a:gd name="connsiteX0" fmla="*/ 0 w 8336280"/>
              <a:gd name="connsiteY0" fmla="*/ 286029 h 3429303"/>
              <a:gd name="connsiteX1" fmla="*/ 8336280 w 8336280"/>
              <a:gd name="connsiteY1" fmla="*/ 0 h 3429303"/>
              <a:gd name="connsiteX2" fmla="*/ 8321040 w 8336280"/>
              <a:gd name="connsiteY2" fmla="*/ 2926383 h 3429303"/>
              <a:gd name="connsiteX3" fmla="*/ 0 w 8336280"/>
              <a:gd name="connsiteY3" fmla="*/ 3429303 h 3429303"/>
              <a:gd name="connsiteX4" fmla="*/ 0 w 8336280"/>
              <a:gd name="connsiteY4" fmla="*/ 286029 h 3429303"/>
              <a:gd name="connsiteX0" fmla="*/ 0 w 8339997"/>
              <a:gd name="connsiteY0" fmla="*/ 312049 h 3429303"/>
              <a:gd name="connsiteX1" fmla="*/ 8339997 w 8339997"/>
              <a:gd name="connsiteY1" fmla="*/ 0 h 3429303"/>
              <a:gd name="connsiteX2" fmla="*/ 8324757 w 8339997"/>
              <a:gd name="connsiteY2" fmla="*/ 2926383 h 3429303"/>
              <a:gd name="connsiteX3" fmla="*/ 3717 w 8339997"/>
              <a:gd name="connsiteY3" fmla="*/ 3429303 h 3429303"/>
              <a:gd name="connsiteX4" fmla="*/ 0 w 8339997"/>
              <a:gd name="connsiteY4" fmla="*/ 312049 h 3429303"/>
              <a:gd name="connsiteX0" fmla="*/ 0 w 8343172"/>
              <a:gd name="connsiteY0" fmla="*/ 305699 h 3429303"/>
              <a:gd name="connsiteX1" fmla="*/ 8343172 w 8343172"/>
              <a:gd name="connsiteY1" fmla="*/ 0 h 3429303"/>
              <a:gd name="connsiteX2" fmla="*/ 8327932 w 8343172"/>
              <a:gd name="connsiteY2" fmla="*/ 2926383 h 3429303"/>
              <a:gd name="connsiteX3" fmla="*/ 6892 w 8343172"/>
              <a:gd name="connsiteY3" fmla="*/ 3429303 h 3429303"/>
              <a:gd name="connsiteX4" fmla="*/ 0 w 8343172"/>
              <a:gd name="connsiteY4" fmla="*/ 305699 h 3429303"/>
              <a:gd name="connsiteX0" fmla="*/ 0 w 8349522"/>
              <a:gd name="connsiteY0" fmla="*/ 308874 h 3429303"/>
              <a:gd name="connsiteX1" fmla="*/ 8349522 w 8349522"/>
              <a:gd name="connsiteY1" fmla="*/ 0 h 3429303"/>
              <a:gd name="connsiteX2" fmla="*/ 8334282 w 8349522"/>
              <a:gd name="connsiteY2" fmla="*/ 2926383 h 3429303"/>
              <a:gd name="connsiteX3" fmla="*/ 13242 w 8349522"/>
              <a:gd name="connsiteY3" fmla="*/ 3429303 h 3429303"/>
              <a:gd name="connsiteX4" fmla="*/ 0 w 8349522"/>
              <a:gd name="connsiteY4" fmla="*/ 308874 h 3429303"/>
              <a:gd name="connsiteX0" fmla="*/ 0 w 8352697"/>
              <a:gd name="connsiteY0" fmla="*/ 312049 h 3429303"/>
              <a:gd name="connsiteX1" fmla="*/ 8352697 w 8352697"/>
              <a:gd name="connsiteY1" fmla="*/ 0 h 3429303"/>
              <a:gd name="connsiteX2" fmla="*/ 8337457 w 8352697"/>
              <a:gd name="connsiteY2" fmla="*/ 2926383 h 3429303"/>
              <a:gd name="connsiteX3" fmla="*/ 16417 w 8352697"/>
              <a:gd name="connsiteY3" fmla="*/ 3429303 h 3429303"/>
              <a:gd name="connsiteX4" fmla="*/ 0 w 8352697"/>
              <a:gd name="connsiteY4" fmla="*/ 312049 h 3429303"/>
              <a:gd name="connsiteX0" fmla="*/ 0 w 8349522"/>
              <a:gd name="connsiteY0" fmla="*/ 302524 h 3429303"/>
              <a:gd name="connsiteX1" fmla="*/ 8349522 w 8349522"/>
              <a:gd name="connsiteY1" fmla="*/ 0 h 3429303"/>
              <a:gd name="connsiteX2" fmla="*/ 8334282 w 8349522"/>
              <a:gd name="connsiteY2" fmla="*/ 2926383 h 3429303"/>
              <a:gd name="connsiteX3" fmla="*/ 13242 w 8349522"/>
              <a:gd name="connsiteY3" fmla="*/ 3429303 h 3429303"/>
              <a:gd name="connsiteX4" fmla="*/ 0 w 8349522"/>
              <a:gd name="connsiteY4" fmla="*/ 302524 h 3429303"/>
              <a:gd name="connsiteX0" fmla="*/ 0 w 8349522"/>
              <a:gd name="connsiteY0" fmla="*/ 302524 h 3226103"/>
              <a:gd name="connsiteX1" fmla="*/ 8349522 w 8349522"/>
              <a:gd name="connsiteY1" fmla="*/ 0 h 3226103"/>
              <a:gd name="connsiteX2" fmla="*/ 8334282 w 8349522"/>
              <a:gd name="connsiteY2" fmla="*/ 2926383 h 3226103"/>
              <a:gd name="connsiteX3" fmla="*/ 13242 w 8349522"/>
              <a:gd name="connsiteY3" fmla="*/ 3226103 h 3226103"/>
              <a:gd name="connsiteX4" fmla="*/ 0 w 8349522"/>
              <a:gd name="connsiteY4" fmla="*/ 302524 h 3226103"/>
              <a:gd name="connsiteX0" fmla="*/ 0 w 8883911"/>
              <a:gd name="connsiteY0" fmla="*/ 326274 h 3226103"/>
              <a:gd name="connsiteX1" fmla="*/ 8883911 w 8883911"/>
              <a:gd name="connsiteY1" fmla="*/ 0 h 3226103"/>
              <a:gd name="connsiteX2" fmla="*/ 8868671 w 8883911"/>
              <a:gd name="connsiteY2" fmla="*/ 2926383 h 3226103"/>
              <a:gd name="connsiteX3" fmla="*/ 547631 w 8883911"/>
              <a:gd name="connsiteY3" fmla="*/ 3226103 h 3226103"/>
              <a:gd name="connsiteX4" fmla="*/ 0 w 8883911"/>
              <a:gd name="connsiteY4" fmla="*/ 326274 h 3226103"/>
              <a:gd name="connsiteX0" fmla="*/ 0 w 8872036"/>
              <a:gd name="connsiteY0" fmla="*/ 326274 h 3226103"/>
              <a:gd name="connsiteX1" fmla="*/ 8872036 w 8872036"/>
              <a:gd name="connsiteY1" fmla="*/ 0 h 3226103"/>
              <a:gd name="connsiteX2" fmla="*/ 8856796 w 8872036"/>
              <a:gd name="connsiteY2" fmla="*/ 2926383 h 3226103"/>
              <a:gd name="connsiteX3" fmla="*/ 535756 w 8872036"/>
              <a:gd name="connsiteY3" fmla="*/ 3226103 h 3226103"/>
              <a:gd name="connsiteX4" fmla="*/ 0 w 8872036"/>
              <a:gd name="connsiteY4" fmla="*/ 326274 h 3226103"/>
              <a:gd name="connsiteX0" fmla="*/ 34357 w 8906393"/>
              <a:gd name="connsiteY0" fmla="*/ 326274 h 3273604"/>
              <a:gd name="connsiteX1" fmla="*/ 8906393 w 8906393"/>
              <a:gd name="connsiteY1" fmla="*/ 0 h 3273604"/>
              <a:gd name="connsiteX2" fmla="*/ 8891153 w 8906393"/>
              <a:gd name="connsiteY2" fmla="*/ 2926383 h 3273604"/>
              <a:gd name="connsiteX3" fmla="*/ 98 w 8906393"/>
              <a:gd name="connsiteY3" fmla="*/ 3273604 h 3273604"/>
              <a:gd name="connsiteX4" fmla="*/ 34357 w 8906393"/>
              <a:gd name="connsiteY4" fmla="*/ 326274 h 3273604"/>
              <a:gd name="connsiteX0" fmla="*/ 0 w 8907662"/>
              <a:gd name="connsiteY0" fmla="*/ 338149 h 3273604"/>
              <a:gd name="connsiteX1" fmla="*/ 8907662 w 8907662"/>
              <a:gd name="connsiteY1" fmla="*/ 0 h 3273604"/>
              <a:gd name="connsiteX2" fmla="*/ 8892422 w 8907662"/>
              <a:gd name="connsiteY2" fmla="*/ 2926383 h 3273604"/>
              <a:gd name="connsiteX3" fmla="*/ 1367 w 8907662"/>
              <a:gd name="connsiteY3" fmla="*/ 3273604 h 3273604"/>
              <a:gd name="connsiteX4" fmla="*/ 0 w 8907662"/>
              <a:gd name="connsiteY4" fmla="*/ 338149 h 3273604"/>
              <a:gd name="connsiteX0" fmla="*/ 0 w 8907662"/>
              <a:gd name="connsiteY0" fmla="*/ 338149 h 3273604"/>
              <a:gd name="connsiteX1" fmla="*/ 8907662 w 8907662"/>
              <a:gd name="connsiteY1" fmla="*/ 0 h 3273604"/>
              <a:gd name="connsiteX2" fmla="*/ 8892422 w 8907662"/>
              <a:gd name="connsiteY2" fmla="*/ 2926383 h 3273604"/>
              <a:gd name="connsiteX3" fmla="*/ 32591 w 8907662"/>
              <a:gd name="connsiteY3" fmla="*/ 3273604 h 3273604"/>
              <a:gd name="connsiteX4" fmla="*/ 0 w 8907662"/>
              <a:gd name="connsiteY4" fmla="*/ 338149 h 3273604"/>
              <a:gd name="connsiteX0" fmla="*/ 0 w 8885359"/>
              <a:gd name="connsiteY0" fmla="*/ 338149 h 3273604"/>
              <a:gd name="connsiteX1" fmla="*/ 8885359 w 8885359"/>
              <a:gd name="connsiteY1" fmla="*/ 0 h 3273604"/>
              <a:gd name="connsiteX2" fmla="*/ 8870119 w 8885359"/>
              <a:gd name="connsiteY2" fmla="*/ 2926383 h 3273604"/>
              <a:gd name="connsiteX3" fmla="*/ 10288 w 8885359"/>
              <a:gd name="connsiteY3" fmla="*/ 3273604 h 3273604"/>
              <a:gd name="connsiteX4" fmla="*/ 0 w 8885359"/>
              <a:gd name="connsiteY4" fmla="*/ 338149 h 327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5359" h="3273604">
                <a:moveTo>
                  <a:pt x="0" y="338149"/>
                </a:moveTo>
                <a:lnTo>
                  <a:pt x="8885359" y="0"/>
                </a:lnTo>
                <a:lnTo>
                  <a:pt x="8870119" y="2926383"/>
                </a:lnTo>
                <a:lnTo>
                  <a:pt x="10288" y="3273604"/>
                </a:lnTo>
                <a:cubicBezTo>
                  <a:pt x="7991" y="2232403"/>
                  <a:pt x="2297" y="1379350"/>
                  <a:pt x="0" y="338149"/>
                </a:cubicBez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76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B17960-7FEA-3C44-9F5C-B38F41DF0CD3}"/>
              </a:ext>
            </a:extLst>
          </p:cNvPr>
          <p:cNvSpPr txBox="1"/>
          <p:nvPr userDrawn="1"/>
        </p:nvSpPr>
        <p:spPr>
          <a:xfrm>
            <a:off x="9903" y="-313433"/>
            <a:ext cx="1703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V1: Titelfolie mit Bild</a:t>
            </a:r>
          </a:p>
        </p:txBody>
      </p:sp>
    </p:spTree>
    <p:extLst>
      <p:ext uri="{BB962C8B-B14F-4D97-AF65-F5344CB8AC3E}">
        <p14:creationId xmlns:p14="http://schemas.microsoft.com/office/powerpoint/2010/main" val="275691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33CA8-5DAC-4C50-8E5B-18F41F0B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AB1CF0-F7BA-4735-B179-B3A84A38E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07AF34-EB47-42BF-B974-320351E1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45C4-B65A-4D53-9825-C346E70567B3}" type="datetime1">
              <a:rPr lang="de-DE" smtClean="0"/>
              <a:t>16.04.2024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B4DAD4-DCCD-41E4-96D7-BF2FC8AF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EGU 2020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E35D1E-B4BD-4F24-A061-4566C14B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2F3D8-04F5-4D0C-8D34-762F6BC658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24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2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40704DC-2971-A248-9827-94150E3D8746}"/>
              </a:ext>
            </a:extLst>
          </p:cNvPr>
          <p:cNvSpPr txBox="1"/>
          <p:nvPr userDrawn="1"/>
        </p:nvSpPr>
        <p:spPr>
          <a:xfrm>
            <a:off x="9903" y="-313433"/>
            <a:ext cx="1703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V2: Titelfolie ohne Bild</a:t>
            </a:r>
          </a:p>
        </p:txBody>
      </p:sp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00" y="3175200"/>
            <a:ext cx="9721850" cy="2124075"/>
          </a:xfrm>
          <a:prstGeom prst="rect">
            <a:avLst/>
          </a:prstGeom>
        </p:spPr>
        <p:txBody>
          <a:bodyPr lIns="0" tIns="0"/>
          <a:lstStyle>
            <a:lvl1pPr marL="2286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Aufzählung 1. Ebene Arial Regular 18 </a:t>
            </a:r>
            <a:r>
              <a:rPr lang="de-DE" dirty="0" err="1"/>
              <a:t>pt</a:t>
            </a:r>
            <a:r>
              <a:rPr lang="de-DE" dirty="0"/>
              <a:t>, ZA: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2. Ebene</a:t>
            </a:r>
          </a:p>
          <a:p>
            <a:pPr lvl="2"/>
            <a:r>
              <a:rPr lang="de-DE" dirty="0"/>
              <a:t>3. Ebene</a:t>
            </a:r>
          </a:p>
          <a:p>
            <a:pPr lvl="3"/>
            <a:r>
              <a:rPr lang="de-DE" dirty="0"/>
              <a:t>4. Ebene</a:t>
            </a:r>
          </a:p>
          <a:p>
            <a:pPr lvl="4"/>
            <a:r>
              <a:rPr lang="de-DE" dirty="0"/>
              <a:t>5. Ebene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DAAF3EE-A5B2-F647-838D-0DFAACB4D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00" y="1371600"/>
            <a:ext cx="9721850" cy="15263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Arial Regular 18pt, ZA: 24pt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br>
              <a:rPr lang="de-DE" dirty="0"/>
            </a:b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Arial Regular 24pt, ZA: 28pt</a:t>
            </a:r>
            <a:br>
              <a:rPr lang="de-DE" dirty="0"/>
            </a:br>
            <a:r>
              <a:rPr lang="de-DE" dirty="0"/>
              <a:t>optional 2-zeilig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5FA8C39-046E-E34F-8E80-7B9D099D72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9600" y="1382400"/>
            <a:ext cx="3982945" cy="4093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Arial Regular 18pt, ZA: 24pt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br>
              <a:rPr lang="de-DE" dirty="0"/>
            </a:b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8BAC5633-896E-0F44-8840-CC87B5BE70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861" y="1381405"/>
            <a:ext cx="5545139" cy="4093589"/>
          </a:xfrm>
          <a:prstGeom prst="rect">
            <a:avLst/>
          </a:prstGeom>
          <a:solidFill>
            <a:srgbClr val="434343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Platzhalter: Bild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8B97D328-84F0-2C4A-BBAB-1E79CDFE9B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Arial Regular 24pt, ZA: 28pt</a:t>
            </a:r>
            <a:br>
              <a:rPr lang="de-DE" dirty="0"/>
            </a:br>
            <a:r>
              <a:rPr lang="de-DE" dirty="0"/>
              <a:t>optional 2-zeilig</a:t>
            </a:r>
          </a:p>
        </p:txBody>
      </p:sp>
    </p:spTree>
    <p:extLst>
      <p:ext uri="{BB962C8B-B14F-4D97-AF65-F5344CB8AC3E}">
        <p14:creationId xmlns:p14="http://schemas.microsoft.com/office/powerpoint/2010/main" val="66438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- Bild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278302A-602E-374F-9D64-8FCFB4DC60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9600" y="1364399"/>
            <a:ext cx="3981600" cy="4111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Aufzählung 1. </a:t>
            </a:r>
            <a:r>
              <a:rPr lang="de-DE"/>
              <a:t>Ebene Arial Regular 18 </a:t>
            </a:r>
            <a:r>
              <a:rPr lang="de-DE" dirty="0" err="1"/>
              <a:t>pt</a:t>
            </a:r>
            <a:r>
              <a:rPr lang="de-DE" dirty="0"/>
              <a:t>, ZA: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2. Ebene</a:t>
            </a:r>
          </a:p>
          <a:p>
            <a:pPr lvl="2"/>
            <a:r>
              <a:rPr lang="de-DE" dirty="0"/>
              <a:t>3. Ebene</a:t>
            </a:r>
          </a:p>
          <a:p>
            <a:pPr lvl="3"/>
            <a:r>
              <a:rPr lang="de-DE" dirty="0"/>
              <a:t>4. Ebene</a:t>
            </a:r>
          </a:p>
          <a:p>
            <a:pPr lvl="4"/>
            <a:r>
              <a:rPr lang="de-DE" dirty="0"/>
              <a:t>5. Ebene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07DD2921-214D-B547-93DD-EB9D2A99CC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861" y="1381405"/>
            <a:ext cx="5545139" cy="4093589"/>
          </a:xfrm>
          <a:prstGeom prst="rect">
            <a:avLst/>
          </a:prstGeom>
          <a:solidFill>
            <a:srgbClr val="434343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Platzhalter: Bild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86E90AC2-BC99-614A-AF4F-584EF9915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Arial Regular 24pt, ZA: 28pt</a:t>
            </a:r>
            <a:br>
              <a:rPr lang="de-DE" dirty="0"/>
            </a:br>
            <a:r>
              <a:rPr lang="de-DE" dirty="0"/>
              <a:t>optional 2-zeilig</a:t>
            </a:r>
          </a:p>
        </p:txBody>
      </p:sp>
    </p:spTree>
    <p:extLst>
      <p:ext uri="{BB962C8B-B14F-4D97-AF65-F5344CB8AC3E}">
        <p14:creationId xmlns:p14="http://schemas.microsoft.com/office/powerpoint/2010/main" val="327643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8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00" y="3175200"/>
            <a:ext cx="9721850" cy="2124075"/>
          </a:xfrm>
          <a:prstGeom prst="rect">
            <a:avLst/>
          </a:prstGeom>
        </p:spPr>
        <p:txBody>
          <a:bodyPr lIns="0" tIns="0"/>
          <a:lstStyle>
            <a:lvl1pPr marL="2286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Aufzählung 1. Ebene Arial Regular 18 </a:t>
            </a:r>
            <a:r>
              <a:rPr lang="de-DE" dirty="0" err="1"/>
              <a:t>pt</a:t>
            </a:r>
            <a:r>
              <a:rPr lang="de-DE" dirty="0"/>
              <a:t>, ZA: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2. Ebene</a:t>
            </a:r>
          </a:p>
          <a:p>
            <a:pPr lvl="2"/>
            <a:r>
              <a:rPr lang="de-DE" dirty="0"/>
              <a:t>3. Ebene</a:t>
            </a:r>
          </a:p>
          <a:p>
            <a:pPr lvl="3"/>
            <a:r>
              <a:rPr lang="de-DE" dirty="0"/>
              <a:t>4. Ebene</a:t>
            </a:r>
          </a:p>
          <a:p>
            <a:pPr lvl="4"/>
            <a:r>
              <a:rPr lang="de-DE" dirty="0"/>
              <a:t>5. Ebene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DAAF3EE-A5B2-F647-838D-0DFAACB4D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00" y="1371600"/>
            <a:ext cx="9721850" cy="15263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Arial Regular 18pt, ZA: 24pt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br>
              <a:rPr lang="de-DE" dirty="0"/>
            </a:b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Arial Regular 24pt, ZA: 28pt</a:t>
            </a:r>
            <a:br>
              <a:rPr lang="de-DE" dirty="0"/>
            </a:br>
            <a:r>
              <a:rPr lang="de-DE" dirty="0"/>
              <a:t>optional 2-zeilig</a:t>
            </a:r>
          </a:p>
        </p:txBody>
      </p:sp>
    </p:spTree>
    <p:extLst>
      <p:ext uri="{BB962C8B-B14F-4D97-AF65-F5344CB8AC3E}">
        <p14:creationId xmlns:p14="http://schemas.microsoft.com/office/powerpoint/2010/main" val="389881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5FA8C39-046E-E34F-8E80-7B9D099D72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9600" y="1382400"/>
            <a:ext cx="3982945" cy="40935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Arial Regular 18pt, ZA: 24pt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br>
              <a:rPr lang="de-DE" dirty="0"/>
            </a:br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8BAC5633-896E-0F44-8840-CC87B5BE70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861" y="1381405"/>
            <a:ext cx="5545139" cy="4093589"/>
          </a:xfrm>
          <a:prstGeom prst="rect">
            <a:avLst/>
          </a:prstGeom>
          <a:solidFill>
            <a:srgbClr val="434343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Platzhalter: Bild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8B97D328-84F0-2C4A-BBAB-1E79CDFE9B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Arial Regular 24pt, ZA: 28pt</a:t>
            </a:r>
            <a:br>
              <a:rPr lang="de-DE" dirty="0"/>
            </a:br>
            <a:r>
              <a:rPr lang="de-DE" dirty="0"/>
              <a:t>optional 2-zeilig</a:t>
            </a:r>
          </a:p>
        </p:txBody>
      </p:sp>
    </p:spTree>
    <p:extLst>
      <p:ext uri="{BB962C8B-B14F-4D97-AF65-F5344CB8AC3E}">
        <p14:creationId xmlns:p14="http://schemas.microsoft.com/office/powerpoint/2010/main" val="127472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- Bild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278302A-602E-374F-9D64-8FCFB4DC60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9600" y="1364399"/>
            <a:ext cx="3981600" cy="4111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buFont typeface="Symbol" pitchFamily="2" charset="2"/>
              <a:buChar char="-"/>
              <a:defRPr sz="1800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Aufzählung 1. </a:t>
            </a:r>
            <a:r>
              <a:rPr lang="de-DE"/>
              <a:t>Ebene Arial Regular 18 </a:t>
            </a:r>
            <a:r>
              <a:rPr lang="de-DE" dirty="0" err="1"/>
              <a:t>pt</a:t>
            </a:r>
            <a:r>
              <a:rPr lang="de-DE" dirty="0"/>
              <a:t>, ZA: 24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2. Ebene</a:t>
            </a:r>
          </a:p>
          <a:p>
            <a:pPr lvl="2"/>
            <a:r>
              <a:rPr lang="de-DE" dirty="0"/>
              <a:t>3. Ebene</a:t>
            </a:r>
          </a:p>
          <a:p>
            <a:pPr lvl="3"/>
            <a:r>
              <a:rPr lang="de-DE" dirty="0"/>
              <a:t>4. Ebene</a:t>
            </a:r>
          </a:p>
          <a:p>
            <a:pPr lvl="4"/>
            <a:r>
              <a:rPr lang="de-DE" dirty="0"/>
              <a:t>5. Ebene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07DD2921-214D-B547-93DD-EB9D2A99CC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0861" y="1381405"/>
            <a:ext cx="5545139" cy="4093589"/>
          </a:xfrm>
          <a:prstGeom prst="rect">
            <a:avLst/>
          </a:prstGeom>
          <a:solidFill>
            <a:srgbClr val="434343"/>
          </a:solidFill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Platzhalter: Bild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86E90AC2-BC99-614A-AF4F-584EF9915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Arial Regular 24pt, ZA: 28pt</a:t>
            </a:r>
            <a:br>
              <a:rPr lang="de-DE" dirty="0"/>
            </a:br>
            <a:r>
              <a:rPr lang="de-DE" dirty="0"/>
              <a:t>optional 2-zeilig</a:t>
            </a:r>
          </a:p>
        </p:txBody>
      </p:sp>
    </p:spTree>
    <p:extLst>
      <p:ext uri="{BB962C8B-B14F-4D97-AF65-F5344CB8AC3E}">
        <p14:creationId xmlns:p14="http://schemas.microsoft.com/office/powerpoint/2010/main" val="37747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1F90CC"/>
              </a:gs>
              <a:gs pos="100000">
                <a:srgbClr val="49CB40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2844" y="378741"/>
            <a:ext cx="1335324" cy="45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952668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1F90CC"/>
              </a:gs>
              <a:gs pos="100000">
                <a:srgbClr val="49CB40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45342" y="95336"/>
            <a:ext cx="520360" cy="39688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FF88A13-194B-9248-BDFD-1579E6D3EC48}"/>
              </a:ext>
            </a:extLst>
          </p:cNvPr>
          <p:cNvSpPr txBox="1"/>
          <p:nvPr userDrawn="1"/>
        </p:nvSpPr>
        <p:spPr>
          <a:xfrm>
            <a:off x="550800" y="6399924"/>
            <a:ext cx="1074739" cy="1904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675EF3AE-78B3-9641-A88A-C3B5FFA9245E}" type="slidenum">
              <a:rPr lang="de-DE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761789" y="6399924"/>
            <a:ext cx="761531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Marx | EGU24</a:t>
            </a:r>
            <a:r>
              <a:rPr lang="de-DE" sz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8AB8AE3C-4F02-BE49-87A2-4A6516160ED6}" type="datetime4">
              <a:rPr lang="en-GB" sz="1200" noProof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April 2024</a:t>
            </a:fld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2" r:id="rId3"/>
    <p:sldLayoutId id="21474837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1F90CC"/>
              </a:gs>
              <a:gs pos="100000">
                <a:srgbClr val="49CB40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27D4F0D-9351-B349-8187-43002862F183}"/>
              </a:ext>
            </a:extLst>
          </p:cNvPr>
          <p:cNvSpPr txBox="1"/>
          <p:nvPr userDrawn="1"/>
        </p:nvSpPr>
        <p:spPr>
          <a:xfrm>
            <a:off x="12292755" y="5612990"/>
            <a:ext cx="3102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Folgeseiten – Platzhalter für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Sublogo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ändern: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Folienmaster &gt; Nr. 2 bearbeiten &gt; Bild anklicken &gt; Rechtsklick &gt; Bild einfügen</a:t>
            </a:r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Bild an Rahmen anpassen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Bild anklicken &gt; Bildformat &gt; Zuschneiden &gt; </a:t>
            </a:r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im Dropdown „Einpassen“ wählen &gt; </a:t>
            </a:r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ggf. Bild nochmals neu positionieren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1FA75A-4E02-534F-A661-8216932850DD}"/>
              </a:ext>
            </a:extLst>
          </p:cNvPr>
          <p:cNvSpPr txBox="1"/>
          <p:nvPr userDrawn="1"/>
        </p:nvSpPr>
        <p:spPr>
          <a:xfrm>
            <a:off x="-2243920" y="6474756"/>
            <a:ext cx="22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Informationen in Fußzeile ändern:</a:t>
            </a:r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Folienmaster &gt; Nr. 2 bearbeiten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F88A13-194B-9248-BDFD-1579E6D3EC48}"/>
              </a:ext>
            </a:extLst>
          </p:cNvPr>
          <p:cNvSpPr txBox="1"/>
          <p:nvPr userDrawn="1"/>
        </p:nvSpPr>
        <p:spPr>
          <a:xfrm>
            <a:off x="550800" y="6399924"/>
            <a:ext cx="1074739" cy="1904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675EF3AE-78B3-9641-A88A-C3B5FFA9245E}" type="slidenum">
              <a:rPr lang="de-DE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625600" y="6399924"/>
            <a:ext cx="761531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Marx,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 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Wahyd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fld id="{8AB8AE3C-4F02-BE49-87A2-4A6516160ED6}" type="datetime4">
              <a:rPr lang="en-GB" sz="1200" noProof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 April 2024</a:t>
            </a:fld>
            <a:endParaRPr lang="en-GB" sz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6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tiff"/><Relationship Id="rId10" Type="http://schemas.openxmlformats.org/officeDocument/2006/relationships/image" Target="../media/image11.png"/><Relationship Id="rId4" Type="http://schemas.openxmlformats.org/officeDocument/2006/relationships/hyperlink" Target="mailto:c.marx@tu-berllin.de" TargetMode="External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https://onlinelibrary.wiley.com/page/journal/10991085/homepage/call-for-papers/si-2024-000191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hyperlink" Target="mailto:c.marx@tu-berlin.de" TargetMode="External"/><Relationship Id="rId2" Type="http://schemas.openxmlformats.org/officeDocument/2006/relationships/image" Target="../media/image17.pn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png"/><Relationship Id="rId1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i.org/10.1016/j.scitotenv.2023.165764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8F709F46-8902-044F-BC8E-D41E7551AAC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584"/>
            <a:ext cx="5802501" cy="3273604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D8A406-EC2B-3942-821D-690FFD0DA113}"/>
              </a:ext>
            </a:extLst>
          </p:cNvPr>
          <p:cNvSpPr txBox="1"/>
          <p:nvPr/>
        </p:nvSpPr>
        <p:spPr>
          <a:xfrm>
            <a:off x="550800" y="4762550"/>
            <a:ext cx="83280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Marx | D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örth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Tetzlaff | Reinhard Hinkelmann | Chris Soulsby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c.marx@tu-berllin.de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B9F22D-4654-A010-C38F-853FF1C86C6E}"/>
              </a:ext>
            </a:extLst>
          </p:cNvPr>
          <p:cNvSpPr txBox="1"/>
          <p:nvPr/>
        </p:nvSpPr>
        <p:spPr>
          <a:xfrm>
            <a:off x="4714840" y="3482212"/>
            <a:ext cx="21925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chemeClr val="bg1"/>
                </a:solidFill>
              </a:rPr>
              <a:t>Photo</a:t>
            </a:r>
            <a:r>
              <a:rPr lang="de-DE" sz="800" dirty="0">
                <a:solidFill>
                  <a:schemeClr val="bg1"/>
                </a:solidFill>
              </a:rPr>
              <a:t>: Marx, privat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550800" y="5748212"/>
            <a:ext cx="8574215" cy="846241"/>
            <a:chOff x="852887" y="7510262"/>
            <a:chExt cx="6389317" cy="630601"/>
          </a:xfrm>
        </p:grpSpPr>
        <p:grpSp>
          <p:nvGrpSpPr>
            <p:cNvPr id="11" name="Gruppieren 10"/>
            <p:cNvGrpSpPr>
              <a:grpSpLocks noChangeAspect="1"/>
            </p:cNvGrpSpPr>
            <p:nvPr/>
          </p:nvGrpSpPr>
          <p:grpSpPr>
            <a:xfrm>
              <a:off x="852887" y="7510262"/>
              <a:ext cx="6389317" cy="630601"/>
              <a:chOff x="-2031240" y="6075351"/>
              <a:chExt cx="4752531" cy="469057"/>
            </a:xfrm>
          </p:grpSpPr>
          <p:grpSp>
            <p:nvGrpSpPr>
              <p:cNvPr id="13" name="Gruppieren 12"/>
              <p:cNvGrpSpPr>
                <a:grpSpLocks noChangeAspect="1"/>
              </p:cNvGrpSpPr>
              <p:nvPr/>
            </p:nvGrpSpPr>
            <p:grpSpPr>
              <a:xfrm>
                <a:off x="-2031240" y="6075351"/>
                <a:ext cx="4752531" cy="469057"/>
                <a:chOff x="-10769078" y="47157232"/>
                <a:chExt cx="29707260" cy="2931996"/>
              </a:xfrm>
            </p:grpSpPr>
            <p:sp>
              <p:nvSpPr>
                <p:cNvPr id="15" name="Rechteck 14"/>
                <p:cNvSpPr/>
                <p:nvPr/>
              </p:nvSpPr>
              <p:spPr>
                <a:xfrm>
                  <a:off x="-10769078" y="47157232"/>
                  <a:ext cx="29707260" cy="2931996"/>
                </a:xfrm>
                <a:prstGeom prst="rect">
                  <a:avLst/>
                </a:prstGeom>
                <a:solidFill>
                  <a:schemeClr val="bg1">
                    <a:alpha val="93000"/>
                  </a:schemeClr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aseline="-25000"/>
                </a:p>
              </p:txBody>
            </p:sp>
            <p:pic>
              <p:nvPicPr>
                <p:cNvPr id="16" name="Grafik 15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347748" y="47564836"/>
                  <a:ext cx="2763809" cy="2056121"/>
                </a:xfrm>
                <a:prstGeom prst="rect">
                  <a:avLst/>
                </a:prstGeom>
              </p:spPr>
            </p:pic>
            <p:pic>
              <p:nvPicPr>
                <p:cNvPr id="17" name="Grafik 16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4978" y="47758155"/>
                  <a:ext cx="7682664" cy="1846752"/>
                </a:xfrm>
                <a:prstGeom prst="rect">
                  <a:avLst/>
                </a:prstGeom>
              </p:spPr>
            </p:pic>
            <p:pic>
              <p:nvPicPr>
                <p:cNvPr id="18" name="Grafik 17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957482" y="47277626"/>
                  <a:ext cx="3385519" cy="2569686"/>
                </a:xfrm>
                <a:prstGeom prst="rect">
                  <a:avLst/>
                </a:prstGeom>
              </p:spPr>
            </p:pic>
            <p:pic>
              <p:nvPicPr>
                <p:cNvPr id="19" name="Grafik 18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43001" y="47758155"/>
                  <a:ext cx="3941241" cy="1385070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4" descr="University of Aberdeen Logo PNG vector in SVG, PDF, AI, CDR ...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340181" y="6140557"/>
                <a:ext cx="355871" cy="357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8" descr="Leibniz-Institut für Gewässerökologie und Binnenfischerei (IGB)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410" y="7615389"/>
              <a:ext cx="1379602" cy="420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8775879" y="5623354"/>
            <a:ext cx="3313120" cy="1129605"/>
            <a:chOff x="8775879" y="5623354"/>
            <a:chExt cx="3313120" cy="1129605"/>
          </a:xfrm>
        </p:grpSpPr>
        <p:pic>
          <p:nvPicPr>
            <p:cNvPr id="20" name="Grafik 19" descr="Ein Bild, das Muster, Quadrat, Grafiken, Pixel enthält.&#10;&#10;Automatisch generierte Beschreibu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4299" y="5711765"/>
              <a:ext cx="919133" cy="919133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8775879" y="5623354"/>
              <a:ext cx="3313120" cy="1129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48740" indent="-1348740" algn="just">
                <a:lnSpc>
                  <a:spcPct val="107000"/>
                </a:lnSpc>
                <a:spcAft>
                  <a:spcPts val="800"/>
                </a:spcAft>
                <a:tabLst>
                  <a:tab pos="4591050" algn="l"/>
                </a:tabLst>
              </a:pPr>
              <a:r>
                <a:rPr lang="de-DE" sz="900" b="1" dirty="0">
                  <a:latin typeface="Open Sans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r>
                <a:rPr lang="en-US" sz="900" b="1" dirty="0">
                  <a:latin typeface="Open Sans"/>
                  <a:ea typeface="Calibri" panose="020F0502020204030204" pitchFamily="34" charset="0"/>
                  <a:cs typeface="Times New Roman" panose="02020603050405020304" pitchFamily="18" charset="0"/>
                </a:rPr>
                <a:t>Effects of 66 years of water management and hydroclimatic change on the urban hydrology and water quality of the Panke catchment, Berlin, Germany</a:t>
              </a:r>
              <a:r>
                <a:rPr lang="en-US" sz="900" dirty="0">
                  <a:latin typeface="Open Sans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900" i="1" dirty="0">
                  <a:latin typeface="Open Sans"/>
                  <a:ea typeface="Calibri" panose="020F0502020204030204" pitchFamily="34" charset="0"/>
                  <a:cs typeface="Times New Roman" panose="02020603050405020304" pitchFamily="18" charset="0"/>
                </a:rPr>
                <a:t>Science of The Total Environment,</a:t>
              </a:r>
              <a:r>
                <a:rPr lang="en-US" sz="900" dirty="0">
                  <a:latin typeface="Open Sans"/>
                  <a:ea typeface="Calibri" panose="020F0502020204030204" pitchFamily="34" charset="0"/>
                  <a:cs typeface="Times New Roman" panose="02020603050405020304" pitchFamily="18" charset="0"/>
                </a:rPr>
                <a:t> 900, 165764. </a:t>
              </a:r>
              <a:endPara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50800" y="3882810"/>
            <a:ext cx="10647105" cy="738664"/>
            <a:chOff x="5550221" y="3616129"/>
            <a:chExt cx="5680498" cy="73866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566C600-4B84-5842-B3E8-43C0EE42DEAE}"/>
                </a:ext>
              </a:extLst>
            </p:cNvPr>
            <p:cNvSpPr txBox="1"/>
            <p:nvPr/>
          </p:nvSpPr>
          <p:spPr>
            <a:xfrm>
              <a:off x="5550221" y="3616129"/>
              <a:ext cx="563497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b="1" dirty="0"/>
                <a:t>Water management is a success story</a:t>
              </a:r>
              <a:r>
                <a:rPr lang="en-US" sz="2400" b="1" dirty="0"/>
                <a:t>: </a:t>
              </a:r>
            </a:p>
            <a:p>
              <a:r>
                <a:rPr lang="en-US" sz="2000" b="1" dirty="0"/>
                <a:t>How water quality changed based on historical development and mid-term hydroclimate </a:t>
              </a:r>
              <a:endParaRPr lang="en-US" sz="2000" dirty="0"/>
            </a:p>
          </p:txBody>
        </p:sp>
        <p:cxnSp>
          <p:nvCxnSpPr>
            <p:cNvPr id="5" name="Gerader Verbinder 4"/>
            <p:cNvCxnSpPr/>
            <p:nvPr/>
          </p:nvCxnSpPr>
          <p:spPr>
            <a:xfrm>
              <a:off x="5595743" y="4007763"/>
              <a:ext cx="5634976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884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6519600" y="1554899"/>
            <a:ext cx="3981600" cy="4111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714" y="1312267"/>
            <a:ext cx="4079465" cy="4281759"/>
          </a:xfrm>
          <a:prstGeom prst="rect">
            <a:avLst/>
          </a:prstGeom>
        </p:spPr>
      </p:pic>
      <p:sp>
        <p:nvSpPr>
          <p:cNvPr id="49" name="Rechteck 48"/>
          <p:cNvSpPr/>
          <p:nvPr/>
        </p:nvSpPr>
        <p:spPr>
          <a:xfrm>
            <a:off x="3879584" y="639227"/>
            <a:ext cx="1052458" cy="914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1692247" y="384966"/>
            <a:ext cx="4225953" cy="5713285"/>
            <a:chOff x="1724384" y="254501"/>
            <a:chExt cx="2467158" cy="3335479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4384" y="254501"/>
              <a:ext cx="2467158" cy="3150616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4384" y="3317025"/>
              <a:ext cx="2467158" cy="272955"/>
            </a:xfrm>
            <a:prstGeom prst="rect">
              <a:avLst/>
            </a:prstGeom>
          </p:spPr>
        </p:pic>
      </p:grpSp>
      <p:sp>
        <p:nvSpPr>
          <p:cNvPr id="44" name="Rechteck 43"/>
          <p:cNvSpPr/>
          <p:nvPr/>
        </p:nvSpPr>
        <p:spPr>
          <a:xfrm>
            <a:off x="3677466" y="798272"/>
            <a:ext cx="1833205" cy="15524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3685102" y="2479274"/>
            <a:ext cx="1833205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3677466" y="4145662"/>
            <a:ext cx="1833205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uppieren 44"/>
          <p:cNvGrpSpPr/>
          <p:nvPr/>
        </p:nvGrpSpPr>
        <p:grpSpPr>
          <a:xfrm>
            <a:off x="5411337" y="593065"/>
            <a:ext cx="3821564" cy="5188537"/>
            <a:chOff x="5411337" y="402565"/>
            <a:chExt cx="3821564" cy="5188537"/>
          </a:xfrm>
        </p:grpSpPr>
        <p:sp>
          <p:nvSpPr>
            <p:cNvPr id="38" name="Rechteck 37"/>
            <p:cNvSpPr/>
            <p:nvPr/>
          </p:nvSpPr>
          <p:spPr>
            <a:xfrm>
              <a:off x="8331958" y="2528239"/>
              <a:ext cx="900943" cy="724813"/>
            </a:xfrm>
            <a:prstGeom prst="rect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Gerader Verbinder 39"/>
            <p:cNvCxnSpPr/>
            <p:nvPr/>
          </p:nvCxnSpPr>
          <p:spPr>
            <a:xfrm>
              <a:off x="5918200" y="421615"/>
              <a:ext cx="2413758" cy="2090746"/>
            </a:xfrm>
            <a:prstGeom prst="line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 flipV="1">
              <a:off x="5918200" y="3253052"/>
              <a:ext cx="2413758" cy="2338050"/>
            </a:xfrm>
            <a:prstGeom prst="line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Rechteck 36"/>
            <p:cNvSpPr/>
            <p:nvPr/>
          </p:nvSpPr>
          <p:spPr>
            <a:xfrm>
              <a:off x="5411337" y="402565"/>
              <a:ext cx="506863" cy="5188537"/>
            </a:xfrm>
            <a:prstGeom prst="rect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1409061" y="384966"/>
            <a:ext cx="362457" cy="5491667"/>
            <a:chOff x="1409061" y="194466"/>
            <a:chExt cx="362457" cy="5491667"/>
          </a:xfrm>
        </p:grpSpPr>
        <p:pic>
          <p:nvPicPr>
            <p:cNvPr id="83" name="Grafik 8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9061" y="194466"/>
              <a:ext cx="362457" cy="5489125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1716106" y="5629619"/>
              <a:ext cx="45719" cy="56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hteck 49"/>
          <p:cNvSpPr/>
          <p:nvPr/>
        </p:nvSpPr>
        <p:spPr>
          <a:xfrm>
            <a:off x="1761059" y="802140"/>
            <a:ext cx="1794184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1761059" y="2485221"/>
            <a:ext cx="1794184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 67"/>
          <p:cNvSpPr/>
          <p:nvPr/>
        </p:nvSpPr>
        <p:spPr>
          <a:xfrm>
            <a:off x="1760143" y="4145662"/>
            <a:ext cx="1794184" cy="15438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feld 33"/>
          <p:cNvSpPr txBox="1"/>
          <p:nvPr/>
        </p:nvSpPr>
        <p:spPr>
          <a:xfrm>
            <a:off x="10139881" y="2350768"/>
            <a:ext cx="1910281" cy="1477328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Only minimal hydroclimatic impact of oPO4-P  &amp; Cl in the upstream sites</a:t>
            </a:r>
          </a:p>
        </p:txBody>
      </p:sp>
      <p:grpSp>
        <p:nvGrpSpPr>
          <p:cNvPr id="33" name="Gruppieren 32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35" name="Rechteck 34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</a:t>
              </a:r>
              <a:r>
                <a:rPr lang="en-US" sz="1400" b="1" dirty="0">
                  <a:solidFill>
                    <a:schemeClr val="tx1"/>
                  </a:solidFill>
                </a:rPr>
                <a:t>Results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Discussion</a:t>
              </a:r>
            </a:p>
          </p:txBody>
        </p:sp>
        <p:cxnSp>
          <p:nvCxnSpPr>
            <p:cNvPr id="39" name="Gerader Verbinder 38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3" name="Textfeld 42"/>
          <p:cNvSpPr txBox="1"/>
          <p:nvPr/>
        </p:nvSpPr>
        <p:spPr>
          <a:xfrm>
            <a:off x="6654599" y="5594026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46" name="Textplatzhalter 3"/>
          <p:cNvSpPr txBox="1">
            <a:spLocks/>
          </p:cNvSpPr>
          <p:nvPr/>
        </p:nvSpPr>
        <p:spPr>
          <a:xfrm>
            <a:off x="6519599" y="421615"/>
            <a:ext cx="5462491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Ortho-phosphate &amp; chloride as a function of </a:t>
            </a:r>
            <a:r>
              <a:rPr lang="en-US" dirty="0" err="1"/>
              <a:t>hydroclima</a:t>
            </a:r>
            <a:r>
              <a:rPr lang="en-US" dirty="0"/>
              <a:t> (upstream sites)</a:t>
            </a:r>
          </a:p>
        </p:txBody>
      </p:sp>
      <p:grpSp>
        <p:nvGrpSpPr>
          <p:cNvPr id="47" name="Gruppieren 46"/>
          <p:cNvGrpSpPr/>
          <p:nvPr/>
        </p:nvGrpSpPr>
        <p:grpSpPr>
          <a:xfrm rot="16200000">
            <a:off x="-645348" y="2512253"/>
            <a:ext cx="2686924" cy="770498"/>
            <a:chOff x="8867774" y="3542879"/>
            <a:chExt cx="2095239" cy="1001996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8867774" y="3542880"/>
              <a:ext cx="2071533" cy="1001995"/>
              <a:chOff x="8867774" y="3542880"/>
              <a:chExt cx="2071533" cy="1001995"/>
            </a:xfrm>
          </p:grpSpPr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2170D43F-5F8E-F70C-B781-CEF124D7C36A}"/>
                  </a:ext>
                </a:extLst>
              </p:cNvPr>
              <p:cNvSpPr/>
              <p:nvPr/>
            </p:nvSpPr>
            <p:spPr>
              <a:xfrm>
                <a:off x="8867777" y="3643360"/>
                <a:ext cx="2071530" cy="779083"/>
              </a:xfrm>
              <a:prstGeom prst="rect">
                <a:avLst/>
              </a:prstGeom>
              <a:gradFill>
                <a:gsLst>
                  <a:gs pos="75000">
                    <a:srgbClr val="B0C9E2"/>
                  </a:gs>
                  <a:gs pos="25000">
                    <a:srgbClr val="F4A582"/>
                  </a:gs>
                  <a:gs pos="0">
                    <a:srgbClr val="B2182B"/>
                  </a:gs>
                  <a:gs pos="100000">
                    <a:srgbClr val="2166AC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Ø</a:t>
                </a:r>
                <a:endParaRPr kumimoji="0" lang="en-US" sz="11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 rot="5400000">
                <a:off x="8570777" y="3839877"/>
                <a:ext cx="1001995" cy="408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Extr</a:t>
                </a:r>
                <a:r>
                  <a:rPr lang="en-US" sz="1400" dirty="0">
                    <a:solidFill>
                      <a:schemeClr val="bg1"/>
                    </a:solidFill>
                  </a:rPr>
                  <a:t>. drought</a:t>
                </a:r>
              </a:p>
            </p:txBody>
          </p:sp>
        </p:grpSp>
        <p:sp>
          <p:nvSpPr>
            <p:cNvPr id="51" name="Textfeld 50"/>
            <p:cNvSpPr txBox="1"/>
            <p:nvPr/>
          </p:nvSpPr>
          <p:spPr>
            <a:xfrm rot="5400000">
              <a:off x="10284057" y="3813833"/>
              <a:ext cx="949910" cy="408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Extr</a:t>
              </a:r>
              <a:r>
                <a:rPr lang="en-US" sz="1400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wet</a:t>
              </a:r>
            </a:p>
          </p:txBody>
        </p:sp>
      </p:grpSp>
      <p:sp>
        <p:nvSpPr>
          <p:cNvPr id="54" name="Textfeld 53"/>
          <p:cNvSpPr txBox="1"/>
          <p:nvPr/>
        </p:nvSpPr>
        <p:spPr>
          <a:xfrm>
            <a:off x="1760143" y="5958001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4F01E2-2DD2-BBBE-EE07-2FE5E098A06C}"/>
              </a:ext>
            </a:extLst>
          </p:cNvPr>
          <p:cNvSpPr txBox="1"/>
          <p:nvPr/>
        </p:nvSpPr>
        <p:spPr>
          <a:xfrm>
            <a:off x="6519600" y="1103960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3298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9" grpId="0" animBg="1"/>
      <p:bldP spid="70" grpId="0" animBg="1"/>
      <p:bldP spid="50" grpId="0" animBg="1"/>
      <p:bldP spid="67" grpId="0" animBg="1"/>
      <p:bldP spid="68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6519600" y="1554899"/>
            <a:ext cx="3981600" cy="4111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714" y="1312267"/>
            <a:ext cx="4079465" cy="4281759"/>
          </a:xfrm>
          <a:prstGeom prst="rect">
            <a:avLst/>
          </a:prstGeom>
        </p:spPr>
      </p:pic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1551138" y="483024"/>
            <a:ext cx="4243923" cy="4052845"/>
            <a:chOff x="1713893" y="254501"/>
            <a:chExt cx="2477649" cy="2366096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3893" y="466340"/>
              <a:ext cx="2467158" cy="2154257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953" r="-485"/>
            <a:stretch/>
          </p:blipFill>
          <p:spPr>
            <a:xfrm>
              <a:off x="1724384" y="254501"/>
              <a:ext cx="2467158" cy="276886"/>
            </a:xfrm>
            <a:prstGeom prst="rect">
              <a:avLst/>
            </a:prstGeom>
          </p:spPr>
        </p:pic>
      </p:grpSp>
      <p:sp>
        <p:nvSpPr>
          <p:cNvPr id="69" name="Rechteck 68"/>
          <p:cNvSpPr/>
          <p:nvPr/>
        </p:nvSpPr>
        <p:spPr>
          <a:xfrm>
            <a:off x="3534964" y="916339"/>
            <a:ext cx="1833205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3534147" y="2600508"/>
            <a:ext cx="1833205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uppieren 44"/>
          <p:cNvGrpSpPr/>
          <p:nvPr/>
        </p:nvGrpSpPr>
        <p:grpSpPr>
          <a:xfrm>
            <a:off x="5295329" y="770530"/>
            <a:ext cx="2885230" cy="4200804"/>
            <a:chOff x="5411337" y="652905"/>
            <a:chExt cx="2800228" cy="5925867"/>
          </a:xfrm>
        </p:grpSpPr>
        <p:sp>
          <p:nvSpPr>
            <p:cNvPr id="38" name="Rechteck 37"/>
            <p:cNvSpPr/>
            <p:nvPr/>
          </p:nvSpPr>
          <p:spPr>
            <a:xfrm>
              <a:off x="7100163" y="4475517"/>
              <a:ext cx="1111402" cy="2103255"/>
            </a:xfrm>
            <a:prstGeom prst="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Gerader Verbinder 39"/>
            <p:cNvCxnSpPr/>
            <p:nvPr/>
          </p:nvCxnSpPr>
          <p:spPr>
            <a:xfrm>
              <a:off x="5918200" y="652905"/>
              <a:ext cx="1181963" cy="3941860"/>
            </a:xfrm>
            <a:prstGeom prst="lin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>
              <a:off x="5918200" y="5591104"/>
              <a:ext cx="1181963" cy="987668"/>
            </a:xfrm>
            <a:prstGeom prst="lin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Rechteck 36"/>
            <p:cNvSpPr/>
            <p:nvPr/>
          </p:nvSpPr>
          <p:spPr>
            <a:xfrm>
              <a:off x="5411337" y="652905"/>
              <a:ext cx="506863" cy="4938197"/>
            </a:xfrm>
            <a:prstGeom prst="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1441562" y="4682156"/>
            <a:ext cx="5041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oPO4-P: increase during droughts, in particular with increasing urbanization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Chloride is usually  independent of hydroclimate  (“conservative tracer”); snow rich winter have an impact, due to de-icing of streets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718" y="953486"/>
            <a:ext cx="371689" cy="3563333"/>
          </a:xfrm>
          <a:prstGeom prst="rect">
            <a:avLst/>
          </a:prstGeom>
        </p:spPr>
      </p:pic>
      <p:sp>
        <p:nvSpPr>
          <p:cNvPr id="67" name="Rechteck 66"/>
          <p:cNvSpPr/>
          <p:nvPr/>
        </p:nvSpPr>
        <p:spPr>
          <a:xfrm>
            <a:off x="1618760" y="922815"/>
            <a:ext cx="1798240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 67"/>
          <p:cNvSpPr/>
          <p:nvPr/>
        </p:nvSpPr>
        <p:spPr>
          <a:xfrm>
            <a:off x="1618760" y="2600508"/>
            <a:ext cx="1798240" cy="1537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uppieren 33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39" name="Rechteck 38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</a:t>
              </a:r>
              <a:r>
                <a:rPr lang="en-US" sz="1400" b="1" dirty="0">
                  <a:solidFill>
                    <a:schemeClr val="tx1"/>
                  </a:solidFill>
                </a:rPr>
                <a:t>Results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Discussion</a:t>
              </a:r>
            </a:p>
          </p:txBody>
        </p:sp>
        <p:cxnSp>
          <p:nvCxnSpPr>
            <p:cNvPr id="43" name="Gerader Verbinder 42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4" name="Textfeld 43"/>
          <p:cNvSpPr txBox="1"/>
          <p:nvPr/>
        </p:nvSpPr>
        <p:spPr>
          <a:xfrm>
            <a:off x="6654599" y="5594026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grpSp>
        <p:nvGrpSpPr>
          <p:cNvPr id="47" name="Gruppieren 46"/>
          <p:cNvGrpSpPr/>
          <p:nvPr/>
        </p:nvGrpSpPr>
        <p:grpSpPr>
          <a:xfrm rot="16200000">
            <a:off x="-645348" y="2512253"/>
            <a:ext cx="2686924" cy="770498"/>
            <a:chOff x="8867774" y="3542879"/>
            <a:chExt cx="2095239" cy="1001996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8867774" y="3542880"/>
              <a:ext cx="2071533" cy="1001995"/>
              <a:chOff x="8867774" y="3542880"/>
              <a:chExt cx="2071533" cy="1001995"/>
            </a:xfrm>
          </p:grpSpPr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2170D43F-5F8E-F70C-B781-CEF124D7C36A}"/>
                  </a:ext>
                </a:extLst>
              </p:cNvPr>
              <p:cNvSpPr/>
              <p:nvPr/>
            </p:nvSpPr>
            <p:spPr>
              <a:xfrm>
                <a:off x="8867777" y="3643360"/>
                <a:ext cx="2071530" cy="779083"/>
              </a:xfrm>
              <a:prstGeom prst="rect">
                <a:avLst/>
              </a:prstGeom>
              <a:gradFill>
                <a:gsLst>
                  <a:gs pos="75000">
                    <a:srgbClr val="B0C9E2"/>
                  </a:gs>
                  <a:gs pos="25000">
                    <a:srgbClr val="F4A582"/>
                  </a:gs>
                  <a:gs pos="0">
                    <a:srgbClr val="B2182B"/>
                  </a:gs>
                  <a:gs pos="100000">
                    <a:srgbClr val="2166AC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Ø</a:t>
                </a:r>
                <a:endParaRPr kumimoji="0" lang="en-US" sz="11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 rot="5400000">
                <a:off x="8570777" y="3839877"/>
                <a:ext cx="1001995" cy="408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Extr</a:t>
                </a:r>
                <a:r>
                  <a:rPr lang="en-US" sz="1400" dirty="0">
                    <a:solidFill>
                      <a:schemeClr val="bg1"/>
                    </a:solidFill>
                  </a:rPr>
                  <a:t>. drought</a:t>
                </a:r>
              </a:p>
            </p:txBody>
          </p:sp>
        </p:grpSp>
        <p:sp>
          <p:nvSpPr>
            <p:cNvPr id="49" name="Textfeld 48"/>
            <p:cNvSpPr txBox="1"/>
            <p:nvPr/>
          </p:nvSpPr>
          <p:spPr>
            <a:xfrm rot="5400000">
              <a:off x="10284057" y="3813833"/>
              <a:ext cx="949910" cy="408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Extr</a:t>
              </a:r>
              <a:r>
                <a:rPr lang="en-US" sz="1400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wet</a:t>
              </a:r>
            </a:p>
          </p:txBody>
        </p:sp>
      </p:grpSp>
      <p:sp>
        <p:nvSpPr>
          <p:cNvPr id="29" name="Textplatzhalter 3"/>
          <p:cNvSpPr txBox="1">
            <a:spLocks/>
          </p:cNvSpPr>
          <p:nvPr/>
        </p:nvSpPr>
        <p:spPr>
          <a:xfrm>
            <a:off x="6519599" y="421615"/>
            <a:ext cx="5867933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Ortho-phosphate &amp; chloride as a function of hydroclimate (downstream sites)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760143" y="4322781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D9106F-9AB3-841F-6ADA-1EA47F7B0C3B}"/>
              </a:ext>
            </a:extLst>
          </p:cNvPr>
          <p:cNvSpPr txBox="1"/>
          <p:nvPr/>
        </p:nvSpPr>
        <p:spPr>
          <a:xfrm>
            <a:off x="6519600" y="1103960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41562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6519599" y="1163984"/>
            <a:ext cx="5262825" cy="4750651"/>
          </a:xfrm>
        </p:spPr>
        <p:txBody>
          <a:bodyPr/>
          <a:lstStyle/>
          <a:p>
            <a:r>
              <a:rPr lang="en-US" dirty="0"/>
              <a:t>Historically: Ammonium is “the greatest issue”, within the catchment</a:t>
            </a:r>
          </a:p>
          <a:p>
            <a:r>
              <a:rPr lang="en-US" dirty="0"/>
              <a:t>Indirect influence of the former sewage irrigation farm on upstream sites? </a:t>
            </a:r>
          </a:p>
          <a:p>
            <a:r>
              <a:rPr lang="en-US" dirty="0"/>
              <a:t>Since 2000: upstream sites between “good” and “very good” </a:t>
            </a:r>
          </a:p>
          <a:p>
            <a:r>
              <a:rPr lang="en-US" dirty="0"/>
              <a:t>The urban site UP2 has even the “best water quality</a:t>
            </a:r>
          </a:p>
          <a:p>
            <a:r>
              <a:rPr lang="en-US" dirty="0"/>
              <a:t>Only since the reintroduction of effluents to the Outlet (2015), </a:t>
            </a:r>
            <a:r>
              <a:rPr lang="en-US" dirty="0" err="1"/>
              <a:t>deminshed</a:t>
            </a:r>
            <a:r>
              <a:rPr lang="en-US" dirty="0"/>
              <a:t> water quality</a:t>
            </a:r>
          </a:p>
          <a:p>
            <a:pPr lvl="1"/>
            <a:r>
              <a:rPr lang="en-US" dirty="0"/>
              <a:t>But: enough flows to avoid intermittency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519599" y="396545"/>
            <a:ext cx="5071039" cy="389751"/>
          </a:xfrm>
        </p:spPr>
        <p:txBody>
          <a:bodyPr/>
          <a:lstStyle/>
          <a:p>
            <a:r>
              <a:rPr lang="en-US" dirty="0"/>
              <a:t>Water quality classes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2" b="-167"/>
          <a:stretch/>
        </p:blipFill>
        <p:spPr>
          <a:xfrm>
            <a:off x="650727" y="596346"/>
            <a:ext cx="5852835" cy="551090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84392" y="771202"/>
            <a:ext cx="982931" cy="1825224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3345237" y="771202"/>
            <a:ext cx="564186" cy="1895798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9" name="Rechteck 8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Methods | Study site &amp; hydroclimate | </a:t>
              </a:r>
              <a:r>
                <a:rPr lang="en-US" sz="1400" b="1" dirty="0">
                  <a:solidFill>
                    <a:schemeClr val="tx1"/>
                  </a:solidFill>
                </a:rPr>
                <a:t>Results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Discussion</a:t>
              </a:r>
            </a:p>
          </p:txBody>
        </p:sp>
        <p:cxnSp>
          <p:nvCxnSpPr>
            <p:cNvPr id="10" name="Gerader Verbinder 9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echteck 15"/>
          <p:cNvSpPr/>
          <p:nvPr/>
        </p:nvSpPr>
        <p:spPr>
          <a:xfrm>
            <a:off x="641984" y="786296"/>
            <a:ext cx="1341616" cy="331270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5051798" y="2596426"/>
            <a:ext cx="415525" cy="1502571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FE9A485-E7D9-82F8-847A-564AD9C86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675" y="871504"/>
            <a:ext cx="6057900" cy="5250689"/>
          </a:xfrm>
        </p:spPr>
        <p:txBody>
          <a:bodyPr/>
          <a:lstStyle/>
          <a:p>
            <a:r>
              <a:rPr lang="en-US" dirty="0"/>
              <a:t>NH</a:t>
            </a:r>
            <a:r>
              <a:rPr lang="en-US" sz="1100" dirty="0"/>
              <a:t>4</a:t>
            </a:r>
            <a:r>
              <a:rPr lang="en-US" dirty="0"/>
              <a:t>-N: </a:t>
            </a:r>
            <a:r>
              <a:rPr lang="en-US" b="1" dirty="0"/>
              <a:t>Increase during drought</a:t>
            </a:r>
            <a:r>
              <a:rPr lang="en-US" dirty="0"/>
              <a:t> conditions, lower during wet periods</a:t>
            </a:r>
          </a:p>
          <a:p>
            <a:r>
              <a:rPr lang="en-US" dirty="0"/>
              <a:t>NO</a:t>
            </a:r>
            <a:r>
              <a:rPr lang="en-US" sz="1100" dirty="0"/>
              <a:t>3</a:t>
            </a:r>
            <a:r>
              <a:rPr lang="en-US" dirty="0"/>
              <a:t>-N: </a:t>
            </a:r>
            <a:r>
              <a:rPr lang="en-US" b="1" dirty="0"/>
              <a:t>Decrease during drought </a:t>
            </a:r>
            <a:r>
              <a:rPr lang="en-US" dirty="0"/>
              <a:t>conditions, higher during wet periods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Potential source limitation (wet)</a:t>
            </a:r>
          </a:p>
          <a:p>
            <a:r>
              <a:rPr lang="en-US" dirty="0"/>
              <a:t>oPO</a:t>
            </a:r>
            <a:r>
              <a:rPr lang="en-US" sz="1100" dirty="0"/>
              <a:t>4</a:t>
            </a:r>
            <a:r>
              <a:rPr lang="en-US" dirty="0"/>
              <a:t>-P: </a:t>
            </a:r>
            <a:r>
              <a:rPr lang="en-US" b="1" dirty="0"/>
              <a:t>Increase for dry and wet periods</a:t>
            </a:r>
            <a:r>
              <a:rPr lang="en-US" dirty="0"/>
              <a:t> in upstream sites, </a:t>
            </a:r>
            <a:r>
              <a:rPr lang="en-US" b="1" dirty="0"/>
              <a:t>higher during droughts </a:t>
            </a:r>
            <a:r>
              <a:rPr lang="en-US" dirty="0"/>
              <a:t>(Outlet)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F7D423-3AEB-06FD-5FA6-CF3BD98F9A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396545"/>
            <a:ext cx="10218150" cy="365455"/>
          </a:xfrm>
        </p:spPr>
        <p:txBody>
          <a:bodyPr/>
          <a:lstStyle/>
          <a:p>
            <a:r>
              <a:rPr lang="en-US" dirty="0"/>
              <a:t>Summary: Hydroclimate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9" name="Rechteck 8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Results | </a:t>
              </a:r>
              <a:r>
                <a:rPr lang="en-US" sz="1400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11" name="Gerader Verbinder 10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6FE9A485-E7D9-82F8-847A-564AD9C867BA}"/>
              </a:ext>
            </a:extLst>
          </p:cNvPr>
          <p:cNvSpPr txBox="1">
            <a:spLocks/>
          </p:cNvSpPr>
          <p:nvPr/>
        </p:nvSpPr>
        <p:spPr>
          <a:xfrm>
            <a:off x="6660883" y="871504"/>
            <a:ext cx="5750424" cy="52506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Chloride, </a:t>
            </a:r>
            <a:r>
              <a:rPr lang="en-US" b="1" dirty="0"/>
              <a:t>no midterm influence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Snow rich winter have a significant, short-term effect </a:t>
            </a:r>
          </a:p>
          <a:p>
            <a:r>
              <a:rPr lang="en-US" dirty="0"/>
              <a:t>Influence of hydroclimate on water quality is significantly increasing with urbanization, independently of WWTP</a:t>
            </a:r>
          </a:p>
          <a:p>
            <a:r>
              <a:rPr lang="en-US" dirty="0"/>
              <a:t>Hydrologic connectivity is probably causing relation between hydroclimate and water quality changes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311" y="3414354"/>
            <a:ext cx="6223141" cy="2891628"/>
          </a:xfrm>
          <a:prstGeom prst="rect">
            <a:avLst/>
          </a:prstGeo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93E3F03-BCE7-3BD3-8096-CF799A9C4BDA}"/>
              </a:ext>
            </a:extLst>
          </p:cNvPr>
          <p:cNvSpPr txBox="1"/>
          <p:nvPr/>
        </p:nvSpPr>
        <p:spPr>
          <a:xfrm>
            <a:off x="494385" y="704613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4897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55867" y="396546"/>
            <a:ext cx="8311908" cy="451556"/>
          </a:xfrm>
        </p:spPr>
        <p:txBody>
          <a:bodyPr/>
          <a:lstStyle/>
          <a:p>
            <a:r>
              <a:rPr lang="en-US" dirty="0"/>
              <a:t>Take home messages: </a:t>
            </a:r>
          </a:p>
        </p:txBody>
      </p:sp>
      <p:sp>
        <p:nvSpPr>
          <p:cNvPr id="5" name="Textplatzhalter 1"/>
          <p:cNvSpPr txBox="1">
            <a:spLocks/>
          </p:cNvSpPr>
          <p:nvPr/>
        </p:nvSpPr>
        <p:spPr>
          <a:xfrm>
            <a:off x="165014" y="825765"/>
            <a:ext cx="4936147" cy="438522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Water quantity &amp; -quality:</a:t>
            </a:r>
          </a:p>
          <a:p>
            <a:pPr lvl="1"/>
            <a:r>
              <a:rPr lang="en-US" b="1" dirty="0"/>
              <a:t>Improving due to active  water management</a:t>
            </a:r>
            <a:endParaRPr lang="en-US" dirty="0"/>
          </a:p>
          <a:p>
            <a:pPr lvl="1"/>
            <a:r>
              <a:rPr lang="en-US" dirty="0"/>
              <a:t>Urban water quality is depending on hydroclimate </a:t>
            </a:r>
          </a:p>
          <a:p>
            <a:pPr lvl="1"/>
            <a:r>
              <a:rPr lang="en-US" dirty="0"/>
              <a:t>Hydrologic connectivity as well as urban influence are relevant </a:t>
            </a:r>
          </a:p>
          <a:p>
            <a:pPr lvl="1"/>
            <a:r>
              <a:rPr lang="en-US" dirty="0"/>
              <a:t>Ecology is returning (bird-, beaver- &amp; otter habitat)</a:t>
            </a:r>
          </a:p>
          <a:p>
            <a:pPr lvl="1"/>
            <a:endParaRPr lang="en-US" dirty="0"/>
          </a:p>
          <a:p>
            <a:pPr marL="400050" indent="-400050">
              <a:buFont typeface="+mj-lt"/>
              <a:buAutoNum type="romanUcPeriod"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3" name="Textplatzhalter 1"/>
          <p:cNvSpPr txBox="1">
            <a:spLocks/>
          </p:cNvSpPr>
          <p:nvPr/>
        </p:nvSpPr>
        <p:spPr>
          <a:xfrm>
            <a:off x="5634419" y="869184"/>
            <a:ext cx="6319456" cy="438522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rgbClr val="4343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Resilience</a:t>
            </a:r>
            <a:r>
              <a:rPr lang="en-US" dirty="0"/>
              <a:t> is increased</a:t>
            </a:r>
          </a:p>
          <a:p>
            <a:pPr lvl="1" algn="just"/>
            <a:r>
              <a:rPr lang="en-US" b="1" dirty="0"/>
              <a:t>No exceedance beyond good water quality classes in the upstream sites during hydroclimatic extremes</a:t>
            </a:r>
          </a:p>
          <a:p>
            <a:pPr lvl="1" algn="just"/>
            <a:r>
              <a:rPr lang="en-US" dirty="0"/>
              <a:t>Flow in downstream sites is maintained by WWTP effluents during droughts</a:t>
            </a:r>
          </a:p>
          <a:p>
            <a:pPr marL="400050" indent="-400050" algn="just">
              <a:buFont typeface="+mj-lt"/>
              <a:buAutoNum type="romanUcPeriod"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3" y="3953423"/>
            <a:ext cx="2853865" cy="2140399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17" name="Rechteck 16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Results | </a:t>
              </a:r>
              <a:r>
                <a:rPr lang="en-US" sz="1400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18" name="Gerader Verbinder 17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40297" y="4746742"/>
            <a:ext cx="2544858" cy="187454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757" y="3100801"/>
            <a:ext cx="2673118" cy="166781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06513" y="3953423"/>
            <a:ext cx="2238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Beaver dam, former SIF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1365736" y="6125835"/>
            <a:ext cx="657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Beaver dam, former SIF</a:t>
            </a:r>
          </a:p>
        </p:txBody>
      </p:sp>
      <p:sp>
        <p:nvSpPr>
          <p:cNvPr id="433" name="Textfeld 432"/>
          <p:cNvSpPr txBox="1"/>
          <p:nvPr/>
        </p:nvSpPr>
        <p:spPr>
          <a:xfrm>
            <a:off x="11325733" y="4757934"/>
            <a:ext cx="923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River restoration</a:t>
            </a:r>
          </a:p>
        </p:txBody>
      </p:sp>
      <p:pic>
        <p:nvPicPr>
          <p:cNvPr id="432" name="Grafik 4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311" y="3414354"/>
            <a:ext cx="6223141" cy="2891628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5ADED3-089C-B4A8-77C4-C1DBF6866AA9}"/>
              </a:ext>
            </a:extLst>
          </p:cNvPr>
          <p:cNvSpPr txBox="1"/>
          <p:nvPr/>
        </p:nvSpPr>
        <p:spPr>
          <a:xfrm>
            <a:off x="1665050" y="6505924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15294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4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3547F5D-AAF2-A3DF-37D5-B40C6871240A}"/>
              </a:ext>
            </a:extLst>
          </p:cNvPr>
          <p:cNvSpPr txBox="1">
            <a:spLocks/>
          </p:cNvSpPr>
          <p:nvPr/>
        </p:nvSpPr>
        <p:spPr>
          <a:xfrm>
            <a:off x="555866" y="70809"/>
            <a:ext cx="10700713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 very much!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95386" y="1868258"/>
            <a:ext cx="3641716" cy="2086193"/>
            <a:chOff x="1609448" y="949684"/>
            <a:chExt cx="6804960" cy="3898289"/>
          </a:xfrm>
        </p:grpSpPr>
        <p:pic>
          <p:nvPicPr>
            <p:cNvPr id="53" name="Picture 8" descr="https://encrypted-tbn0.gstatic.com/images?q=tbn:ANd9GcSi76KWDYcn3fTjtCV7TXCJRv-FuQb9n_IH6jvn0BhqKvJcXjidG5IgZnke0rOPNXisrw&amp;usqp=CAU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826" y="955112"/>
              <a:ext cx="2422002" cy="749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2" descr="Start | Startseite | LfU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922" y="955112"/>
              <a:ext cx="1515694" cy="976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4" descr="Unsere Partner*innen - Stiftung Naturschutz Berlin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114" y="949684"/>
              <a:ext cx="2057859" cy="1373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8" descr="https://encrypted-tbn0.gstatic.com/images?q=tbn:ANd9GcS_sK7l5It-VeYJQUDZuxz5QGjcPEX38MVBkTI0S107VHY0_3ZV7uZj9gAdq5yoB2p3xw&amp;usqp=CAU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448" y="2389426"/>
              <a:ext cx="2184479" cy="66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https://www.u-bb.de/wp-content/uploads/2019/12/cropped-UBB-Logo_10_BB-260x51-1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048" y="1771673"/>
              <a:ext cx="2558360" cy="50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2" descr="13 Research Assistant positions at TU Berlin and IGB: Geo.X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405" y="3904453"/>
              <a:ext cx="2940780" cy="69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2099" y="3767810"/>
              <a:ext cx="1053282" cy="1053282"/>
            </a:xfrm>
            <a:prstGeom prst="rect">
              <a:avLst/>
            </a:prstGeom>
          </p:spPr>
        </p:pic>
        <p:pic>
          <p:nvPicPr>
            <p:cNvPr id="60" name="Grafik 5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1688" y="3675619"/>
              <a:ext cx="2074167" cy="1172354"/>
            </a:xfrm>
            <a:prstGeom prst="rect">
              <a:avLst/>
            </a:prstGeom>
          </p:spPr>
        </p:pic>
      </p:grpSp>
      <p:sp>
        <p:nvSpPr>
          <p:cNvPr id="15" name="Rechteck 14"/>
          <p:cNvSpPr/>
          <p:nvPr/>
        </p:nvSpPr>
        <p:spPr>
          <a:xfrm>
            <a:off x="6447249" y="724241"/>
            <a:ext cx="5495034" cy="1278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740" indent="-1348740" algn="just">
              <a:lnSpc>
                <a:spcPct val="107000"/>
              </a:lnSpc>
              <a:spcAft>
                <a:spcPts val="800"/>
              </a:spcAft>
              <a:tabLst>
                <a:tab pos="4591050" algn="l"/>
              </a:tabLst>
            </a:pPr>
            <a:r>
              <a:rPr lang="de-DE" sz="1200" b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12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C., Tetzlaff D., Hinkelmann R., Soulsby C. 2023.</a:t>
            </a:r>
            <a:r>
              <a:rPr lang="de-DE" sz="1200" b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Effects of 66 years of water management and hydroclimatic change on the urban hydrology and water quality of the Panke catchment, Berlin, Germany</a:t>
            </a:r>
            <a:r>
              <a:rPr lang="en-US" sz="12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Science of The Total Environment,</a:t>
            </a:r>
            <a:r>
              <a:rPr lang="en-US" sz="12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 900, 165764.   </a:t>
            </a:r>
            <a:r>
              <a:rPr lang="en-US" sz="105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https://doi.org/10.1016/j.scitotenv.2023.165764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4" name="Grafik 63" descr="Ein Bild, das Muster, Quadrat, Grafiken, Pixel enthält.&#10;&#10;Automatisch generierte Beschreibu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650" y="702481"/>
            <a:ext cx="1242022" cy="1242022"/>
          </a:xfrm>
          <a:prstGeom prst="rect">
            <a:avLst/>
          </a:prstGeom>
        </p:spPr>
      </p:pic>
      <p:grpSp>
        <p:nvGrpSpPr>
          <p:cNvPr id="66" name="Gruppieren 65"/>
          <p:cNvGrpSpPr/>
          <p:nvPr/>
        </p:nvGrpSpPr>
        <p:grpSpPr>
          <a:xfrm>
            <a:off x="6634179" y="2013767"/>
            <a:ext cx="3197114" cy="1423692"/>
            <a:chOff x="3893831" y="5554208"/>
            <a:chExt cx="1559422" cy="694419"/>
          </a:xfrm>
        </p:grpSpPr>
        <p:sp>
          <p:nvSpPr>
            <p:cNvPr id="67" name="Rechteck 66"/>
            <p:cNvSpPr/>
            <p:nvPr/>
          </p:nvSpPr>
          <p:spPr>
            <a:xfrm>
              <a:off x="3893831" y="5554208"/>
              <a:ext cx="1559422" cy="69441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/>
            </a:p>
          </p:txBody>
        </p:sp>
        <p:pic>
          <p:nvPicPr>
            <p:cNvPr id="68" name="Picture 12" descr="https://www.static.tu.berlin/fileadmin/www/_processed_/9/a/csm_cmarx_44b91594eb.jpg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44079" y="5602032"/>
              <a:ext cx="726907" cy="612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feld 68"/>
            <p:cNvSpPr txBox="1"/>
            <p:nvPr/>
          </p:nvSpPr>
          <p:spPr>
            <a:xfrm>
              <a:off x="4660144" y="5554208"/>
              <a:ext cx="706633" cy="66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aseline="-25000" dirty="0">
                  <a:solidFill>
                    <a:srgbClr val="002060"/>
                  </a:solidFill>
                </a:rPr>
                <a:t>Contact:</a:t>
              </a:r>
            </a:p>
            <a:p>
              <a:r>
                <a:rPr lang="en-US" sz="1600" baseline="-25000" dirty="0">
                  <a:solidFill>
                    <a:srgbClr val="002060"/>
                  </a:solidFill>
                </a:rPr>
                <a:t>Dr. Christian Marx</a:t>
              </a:r>
            </a:p>
            <a:p>
              <a:r>
                <a:rPr lang="en-US" sz="1600" baseline="-25000" dirty="0">
                  <a:solidFill>
                    <a:srgbClr val="002060"/>
                  </a:solidFill>
                  <a:hlinkClick r:id="rId12"/>
                </a:rPr>
                <a:t>c.marx@tu-berlin.de</a:t>
              </a:r>
              <a:endParaRPr lang="en-US" sz="1600" baseline="-25000" dirty="0">
                <a:solidFill>
                  <a:srgbClr val="002060"/>
                </a:solidFill>
              </a:endParaRPr>
            </a:p>
            <a:p>
              <a:r>
                <a:rPr lang="en-GB" sz="1600" baseline="-25000" dirty="0">
                  <a:solidFill>
                    <a:srgbClr val="002060"/>
                  </a:solidFill>
                </a:rPr>
                <a:t>Gustav-Meyer-</a:t>
              </a:r>
              <a:r>
                <a:rPr lang="en-GB" sz="1600" baseline="-25000" dirty="0" err="1">
                  <a:solidFill>
                    <a:srgbClr val="002060"/>
                  </a:solidFill>
                </a:rPr>
                <a:t>Allee</a:t>
              </a:r>
              <a:r>
                <a:rPr lang="en-GB" sz="1600" baseline="-25000" dirty="0">
                  <a:solidFill>
                    <a:srgbClr val="002060"/>
                  </a:solidFill>
                </a:rPr>
                <a:t> 25</a:t>
              </a:r>
            </a:p>
            <a:p>
              <a:r>
                <a:rPr lang="en-GB" sz="1600" baseline="-25000" dirty="0">
                  <a:solidFill>
                    <a:srgbClr val="002060"/>
                  </a:solidFill>
                </a:rPr>
                <a:t>13355 Berlin, Germany</a:t>
              </a:r>
            </a:p>
            <a:p>
              <a:r>
                <a:rPr lang="en-GB" sz="1600" baseline="-25000" dirty="0">
                  <a:solidFill>
                    <a:srgbClr val="002060"/>
                  </a:solidFill>
                </a:rPr>
                <a:t>Building 13b, </a:t>
              </a:r>
            </a:p>
            <a:p>
              <a:r>
                <a:rPr lang="en-GB" sz="1600" baseline="-25000" dirty="0">
                  <a:solidFill>
                    <a:srgbClr val="002060"/>
                  </a:solidFill>
                </a:rPr>
                <a:t>Room 517</a:t>
              </a:r>
            </a:p>
          </p:txBody>
        </p:sp>
      </p:grpSp>
      <p:sp>
        <p:nvSpPr>
          <p:cNvPr id="18" name="Rechteck 17"/>
          <p:cNvSpPr/>
          <p:nvPr/>
        </p:nvSpPr>
        <p:spPr>
          <a:xfrm>
            <a:off x="6805381" y="280177"/>
            <a:ext cx="3012363" cy="451406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Publication</a:t>
            </a:r>
          </a:p>
        </p:txBody>
      </p:sp>
      <p:sp>
        <p:nvSpPr>
          <p:cNvPr id="26" name="Rechteck 25"/>
          <p:cNvSpPr/>
          <p:nvPr/>
        </p:nvSpPr>
        <p:spPr>
          <a:xfrm>
            <a:off x="6635753" y="3781295"/>
            <a:ext cx="5401670" cy="769552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C40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+++ Call for Papers: Special Issue +++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Hydrological processes in urban systems</a:t>
            </a:r>
          </a:p>
        </p:txBody>
      </p:sp>
      <p:sp>
        <p:nvSpPr>
          <p:cNvPr id="27" name="Rechteck 26"/>
          <p:cNvSpPr/>
          <p:nvPr/>
        </p:nvSpPr>
        <p:spPr>
          <a:xfrm>
            <a:off x="6635753" y="4548637"/>
            <a:ext cx="4691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In: Hydrological </a:t>
            </a:r>
            <a:r>
              <a:rPr lang="de-DE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Processes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(HP)</a:t>
            </a:r>
          </a:p>
          <a:p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https://onlinelibrary.wiley.com/page/journal/10991085/homepage/call-for-papers/si-2024-000191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83547F5D-AAF2-A3DF-37D5-B40C6871240A}"/>
              </a:ext>
            </a:extLst>
          </p:cNvPr>
          <p:cNvSpPr txBox="1">
            <a:spLocks/>
          </p:cNvSpPr>
          <p:nvPr/>
        </p:nvSpPr>
        <p:spPr>
          <a:xfrm>
            <a:off x="495386" y="3073435"/>
            <a:ext cx="2886897" cy="29332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Funding: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83547F5D-AAF2-A3DF-37D5-B40C6871240A}"/>
              </a:ext>
            </a:extLst>
          </p:cNvPr>
          <p:cNvSpPr txBox="1">
            <a:spLocks/>
          </p:cNvSpPr>
          <p:nvPr/>
        </p:nvSpPr>
        <p:spPr>
          <a:xfrm>
            <a:off x="465744" y="4105582"/>
            <a:ext cx="5981505" cy="70023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exciting upcoming talks from our group: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36" name="Rechteck 35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Results | Discussion</a:t>
              </a:r>
            </a:p>
          </p:txBody>
        </p:sp>
        <p:cxnSp>
          <p:nvCxnSpPr>
            <p:cNvPr id="37" name="Gerader Verbinder 36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Rechteck 39"/>
          <p:cNvSpPr/>
          <p:nvPr/>
        </p:nvSpPr>
        <p:spPr>
          <a:xfrm>
            <a:off x="397442" y="4751372"/>
            <a:ext cx="4381592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Prof. Dr. </a:t>
            </a:r>
            <a:r>
              <a:rPr lang="en-US" dirty="0" err="1"/>
              <a:t>Dörthe</a:t>
            </a:r>
            <a:r>
              <a:rPr lang="en-US" dirty="0"/>
              <a:t> </a:t>
            </a:r>
            <a:r>
              <a:rPr lang="en-US" dirty="0" err="1"/>
              <a:t>Tetzlaff</a:t>
            </a:r>
            <a:r>
              <a:rPr lang="en-US" dirty="0"/>
              <a:t> </a:t>
            </a:r>
          </a:p>
          <a:p>
            <a:r>
              <a:rPr lang="en-US" sz="1100" dirty="0"/>
              <a:t>HS2.2.1/EGU24-4416 (Fri 15:25-15:35) Room B</a:t>
            </a:r>
          </a:p>
          <a:p>
            <a:r>
              <a:rPr lang="en-US" dirty="0" err="1"/>
              <a:t>Zhengtao</a:t>
            </a:r>
            <a:r>
              <a:rPr lang="en-US" dirty="0"/>
              <a:t> Ying</a:t>
            </a:r>
            <a:r>
              <a:rPr lang="en-US" sz="1100" dirty="0"/>
              <a:t>, </a:t>
            </a:r>
          </a:p>
          <a:p>
            <a:r>
              <a:rPr lang="en-US" sz="1100" dirty="0"/>
              <a:t>HS8.2/EGU24-602 (Wed, 17 Apr, 16:25-16:35) Room 2.44</a:t>
            </a:r>
          </a:p>
          <a:p>
            <a:r>
              <a:rPr lang="en-US" dirty="0"/>
              <a:t>Dr. Maria Magdalena </a:t>
            </a:r>
            <a:r>
              <a:rPr lang="en-US" dirty="0" err="1"/>
              <a:t>Warter</a:t>
            </a:r>
            <a:r>
              <a:rPr lang="en-US" dirty="0"/>
              <a:t> </a:t>
            </a:r>
          </a:p>
          <a:p>
            <a:r>
              <a:rPr lang="en-US" sz="1100" dirty="0"/>
              <a:t>HS10.8/EGU24-383 (</a:t>
            </a:r>
            <a:r>
              <a:rPr lang="en-US" sz="1100" dirty="0" err="1"/>
              <a:t>Thur</a:t>
            </a:r>
            <a:r>
              <a:rPr lang="en-US" sz="1100" dirty="0"/>
              <a:t>, 18 Apr, 14:25–14:35) Room 2.15</a:t>
            </a:r>
          </a:p>
          <a:p>
            <a:endParaRPr lang="en-US" sz="1400" dirty="0"/>
          </a:p>
        </p:txBody>
      </p:sp>
      <p:sp>
        <p:nvSpPr>
          <p:cNvPr id="41" name="Rechteck 40"/>
          <p:cNvSpPr/>
          <p:nvPr/>
        </p:nvSpPr>
        <p:spPr>
          <a:xfrm>
            <a:off x="3885179" y="4793103"/>
            <a:ext cx="468240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Famin</a:t>
            </a:r>
            <a:r>
              <a:rPr lang="en-US" dirty="0"/>
              <a:t> Wang </a:t>
            </a:r>
          </a:p>
          <a:p>
            <a:r>
              <a:rPr lang="it-IT" sz="1100" dirty="0"/>
              <a:t>PICO (</a:t>
            </a:r>
            <a:r>
              <a:rPr lang="it-IT" sz="1100" dirty="0" err="1"/>
              <a:t>Fri</a:t>
            </a:r>
            <a:r>
              <a:rPr lang="it-IT" sz="1100" dirty="0"/>
              <a:t>, 19 </a:t>
            </a:r>
            <a:r>
              <a:rPr lang="it-IT" sz="1100" dirty="0" err="1"/>
              <a:t>Apr</a:t>
            </a:r>
            <a:r>
              <a:rPr lang="it-IT" sz="1100" dirty="0"/>
              <a:t>, 08:53-08:55) PICO Spot A</a:t>
            </a:r>
          </a:p>
          <a:p>
            <a:r>
              <a:rPr lang="en-US" dirty="0" err="1"/>
              <a:t>Hanwu</a:t>
            </a:r>
            <a:r>
              <a:rPr lang="en-US" dirty="0"/>
              <a:t> Zheng</a:t>
            </a:r>
          </a:p>
          <a:p>
            <a:r>
              <a:rPr lang="en-US" sz="1100" dirty="0"/>
              <a:t>GM6.3/SSP3.8/EGU24-140 (Fri, 19 Apr, 16:20–16:30) Room 2.91</a:t>
            </a:r>
          </a:p>
          <a:p>
            <a:r>
              <a:rPr lang="en-US" dirty="0" err="1"/>
              <a:t>Hyekyeng</a:t>
            </a:r>
            <a:r>
              <a:rPr lang="en-US" dirty="0"/>
              <a:t> Jung  </a:t>
            </a:r>
          </a:p>
          <a:p>
            <a:r>
              <a:rPr lang="en-US" sz="1100" dirty="0"/>
              <a:t>HS3.4/EGU24-811 (Fri, 19 Apr, 17:38–17:48) Room 2.31</a:t>
            </a:r>
          </a:p>
          <a:p>
            <a:endParaRPr lang="en-US" sz="1400" dirty="0"/>
          </a:p>
        </p:txBody>
      </p:sp>
      <p:pic>
        <p:nvPicPr>
          <p:cNvPr id="33" name="Picture 18" descr="https://encrypted-tbn0.gstatic.com/images?q=tbn:ANd9GcS_sK7l5It-VeYJQUDZuxz5QGjcPEX38MVBkTI0S107VHY0_3ZV7uZj9gAdq5yoB2p3xw&amp;usqp=CA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788" y="79513"/>
            <a:ext cx="1354945" cy="4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ieren 28"/>
          <p:cNvGrpSpPr>
            <a:grpSpLocks noChangeAspect="1"/>
          </p:cNvGrpSpPr>
          <p:nvPr/>
        </p:nvGrpSpPr>
        <p:grpSpPr>
          <a:xfrm>
            <a:off x="594889" y="790639"/>
            <a:ext cx="2887398" cy="1034012"/>
            <a:chOff x="1714408" y="310528"/>
            <a:chExt cx="4091958" cy="1465380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752" y="310528"/>
              <a:ext cx="1293614" cy="1465380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4408" y="312509"/>
              <a:ext cx="1233938" cy="1459628"/>
            </a:xfrm>
            <a:prstGeom prst="rect">
              <a:avLst/>
            </a:prstGeom>
          </p:spPr>
        </p:pic>
        <p:pic>
          <p:nvPicPr>
            <p:cNvPr id="38" name="Picture 4" descr="https://www.igb-berlin.de/sites/default/files/styles/profil_mainimage/public/media-images/profile-images/Tetzlaff_D%2B%C3%82rthe_IGB_2019_4449.jpg?itok=WUk6-0dR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863" y="312371"/>
              <a:ext cx="1463537" cy="1463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hteck 38"/>
          <p:cNvSpPr/>
          <p:nvPr/>
        </p:nvSpPr>
        <p:spPr>
          <a:xfrm>
            <a:off x="686397" y="1615930"/>
            <a:ext cx="8274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Prof. </a:t>
            </a:r>
            <a:r>
              <a:rPr lang="de-DE" sz="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Soulsby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751982" y="1624360"/>
            <a:ext cx="8386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Prof. Tetzlaff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2559606" y="1645029"/>
            <a:ext cx="97494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Prof. Hinkelmann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3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07" y="620175"/>
            <a:ext cx="10024218" cy="543352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6392377" y="6053699"/>
            <a:ext cx="3264600" cy="9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Marx, C., 2023. Insights from stable water isotopes and long-term water quality data on urban hydrology. TU Berlin PhD Thesis. https://doi.org/10.14279/depositonce-18518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55867" y="396545"/>
            <a:ext cx="8311908" cy="447261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grpSp>
        <p:nvGrpSpPr>
          <p:cNvPr id="1212" name="Gruppieren 1211"/>
          <p:cNvGrpSpPr>
            <a:grpSpLocks noChangeAspect="1"/>
          </p:cNvGrpSpPr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1213" name="Rechteck 1212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Results | Discussion</a:t>
              </a:r>
            </a:p>
          </p:txBody>
        </p:sp>
        <p:cxnSp>
          <p:nvCxnSpPr>
            <p:cNvPr id="2423" name="Gerader Verbinder 2422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0" name="Gruppieren 299"/>
          <p:cNvGrpSpPr/>
          <p:nvPr/>
        </p:nvGrpSpPr>
        <p:grpSpPr>
          <a:xfrm>
            <a:off x="4558028" y="4442345"/>
            <a:ext cx="1244487" cy="904992"/>
            <a:chOff x="10531781" y="3445651"/>
            <a:chExt cx="1244487" cy="904992"/>
          </a:xfrm>
        </p:grpSpPr>
        <p:sp>
          <p:nvSpPr>
            <p:cNvPr id="301" name="Rechteck 300"/>
            <p:cNvSpPr>
              <a:spLocks noChangeAspect="1"/>
            </p:cNvSpPr>
            <p:nvPr/>
          </p:nvSpPr>
          <p:spPr>
            <a:xfrm>
              <a:off x="10531781" y="3445651"/>
              <a:ext cx="1244487" cy="904992"/>
            </a:xfrm>
            <a:prstGeom prst="rect">
              <a:avLst/>
            </a:prstGeom>
            <a:pattFill prst="zigZag">
              <a:fgClr>
                <a:srgbClr val="ED7D31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28575" cap="flat" cmpd="sng" algn="ctr">
              <a:solidFill>
                <a:srgbClr val="ED7D31">
                  <a:lumMod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Ellipse 301"/>
            <p:cNvSpPr>
              <a:spLocks noChangeAspect="1"/>
            </p:cNvSpPr>
            <p:nvPr/>
          </p:nvSpPr>
          <p:spPr>
            <a:xfrm>
              <a:off x="11193016" y="3560706"/>
              <a:ext cx="437559" cy="381647"/>
            </a:xfrm>
            <a:prstGeom prst="ellipse">
              <a:avLst/>
            </a:prstGeom>
            <a:gradFill flip="none" rotWithShape="1">
              <a:gsLst>
                <a:gs pos="0">
                  <a:srgbClr val="ED7D31">
                    <a:tint val="66000"/>
                    <a:satMod val="160000"/>
                  </a:srgbClr>
                </a:gs>
                <a:gs pos="50000">
                  <a:srgbClr val="ED7D31">
                    <a:tint val="44500"/>
                    <a:satMod val="160000"/>
                  </a:srgbClr>
                </a:gs>
                <a:gs pos="100000">
                  <a:sysClr val="window" lastClr="FFFFFF"/>
                </a:gs>
                <a:gs pos="53000">
                  <a:sysClr val="window" lastClr="FFFFFF"/>
                </a:gs>
              </a:gsLst>
              <a:lin ang="1620000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Ellipse 302"/>
            <p:cNvSpPr>
              <a:spLocks noChangeAspect="1"/>
            </p:cNvSpPr>
            <p:nvPr/>
          </p:nvSpPr>
          <p:spPr>
            <a:xfrm>
              <a:off x="10625019" y="3563396"/>
              <a:ext cx="437559" cy="381647"/>
            </a:xfrm>
            <a:prstGeom prst="ellipse">
              <a:avLst/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</a:srgbClr>
                </a:gs>
                <a:gs pos="50000">
                  <a:srgbClr val="5B9BD5">
                    <a:lumMod val="20000"/>
                    <a:lumOff val="80000"/>
                  </a:srgbClr>
                </a:gs>
                <a:gs pos="100000">
                  <a:sysClr val="window" lastClr="FFFFFF"/>
                </a:gs>
                <a:gs pos="53000">
                  <a:sysClr val="window" lastClr="FFFFFF"/>
                </a:gs>
              </a:gsLst>
              <a:lin ang="1620000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Pfeil nach oben und unten 303"/>
            <p:cNvSpPr/>
            <p:nvPr/>
          </p:nvSpPr>
          <p:spPr>
            <a:xfrm>
              <a:off x="11341003" y="3826493"/>
              <a:ext cx="127303" cy="415619"/>
            </a:xfrm>
            <a:prstGeom prst="upDownArrow">
              <a:avLst/>
            </a:prstGeom>
            <a:solidFill>
              <a:srgbClr val="4472C4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Pfeil nach oben und unten 304"/>
            <p:cNvSpPr/>
            <p:nvPr/>
          </p:nvSpPr>
          <p:spPr>
            <a:xfrm>
              <a:off x="10774494" y="3819888"/>
              <a:ext cx="127303" cy="415619"/>
            </a:xfrm>
            <a:prstGeom prst="upDownArrow">
              <a:avLst/>
            </a:prstGeom>
            <a:solidFill>
              <a:srgbClr val="4472C4">
                <a:lumMod val="20000"/>
                <a:lumOff val="80000"/>
              </a:srgbClr>
            </a:solidFill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3880398" y="1807776"/>
            <a:ext cx="1569487" cy="1020559"/>
            <a:chOff x="7666656" y="5782484"/>
            <a:chExt cx="696949" cy="453191"/>
          </a:xfrm>
        </p:grpSpPr>
        <p:sp>
          <p:nvSpPr>
            <p:cNvPr id="310" name="Zylinder 309"/>
            <p:cNvSpPr/>
            <p:nvPr/>
          </p:nvSpPr>
          <p:spPr>
            <a:xfrm>
              <a:off x="7666656" y="5782484"/>
              <a:ext cx="696949" cy="453191"/>
            </a:xfrm>
            <a:prstGeom prst="can">
              <a:avLst>
                <a:gd name="adj" fmla="val 50000"/>
              </a:avLst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Ellipse 310"/>
            <p:cNvSpPr/>
            <p:nvPr/>
          </p:nvSpPr>
          <p:spPr>
            <a:xfrm>
              <a:off x="7731124" y="5837106"/>
              <a:ext cx="598263" cy="177001"/>
            </a:xfrm>
            <a:prstGeom prst="ellipse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Zylinder 311"/>
            <p:cNvSpPr/>
            <p:nvPr/>
          </p:nvSpPr>
          <p:spPr>
            <a:xfrm>
              <a:off x="7986226" y="5906645"/>
              <a:ext cx="49003" cy="50691"/>
            </a:xfrm>
            <a:prstGeom prst="can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Cube 312"/>
            <p:cNvSpPr/>
            <p:nvPr/>
          </p:nvSpPr>
          <p:spPr>
            <a:xfrm>
              <a:off x="7986226" y="5873665"/>
              <a:ext cx="377192" cy="50691"/>
            </a:xfrm>
            <a:prstGeom prst="cub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8480067" y="4066786"/>
            <a:ext cx="3563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Understanding the urban hydrological cycle, pathways and their consequences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Influence of hydroclimate on urban water quality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6603727" y="1728659"/>
            <a:ext cx="1622121" cy="1260657"/>
            <a:chOff x="4409875" y="1320609"/>
            <a:chExt cx="761623" cy="591907"/>
          </a:xfrm>
        </p:grpSpPr>
        <p:sp>
          <p:nvSpPr>
            <p:cNvPr id="21" name="Cube 20"/>
            <p:cNvSpPr/>
            <p:nvPr/>
          </p:nvSpPr>
          <p:spPr>
            <a:xfrm>
              <a:off x="4409875" y="1609237"/>
              <a:ext cx="761623" cy="303279"/>
            </a:xfrm>
            <a:prstGeom prst="cube">
              <a:avLst>
                <a:gd name="adj" fmla="val 3992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/>
            </a:p>
          </p:txBody>
        </p:sp>
        <p:sp>
          <p:nvSpPr>
            <p:cNvPr id="22" name="Parallelogramm 21"/>
            <p:cNvSpPr/>
            <p:nvPr/>
          </p:nvSpPr>
          <p:spPr>
            <a:xfrm>
              <a:off x="4488996" y="1633026"/>
              <a:ext cx="635824" cy="91646"/>
            </a:xfrm>
            <a:prstGeom prst="parallelogram">
              <a:avLst>
                <a:gd name="adj" fmla="val 9788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95"/>
            </a:p>
          </p:txBody>
        </p:sp>
        <p:grpSp>
          <p:nvGrpSpPr>
            <p:cNvPr id="23" name="Gruppieren 22"/>
            <p:cNvGrpSpPr/>
            <p:nvPr/>
          </p:nvGrpSpPr>
          <p:grpSpPr>
            <a:xfrm>
              <a:off x="4748376" y="1334706"/>
              <a:ext cx="351527" cy="407371"/>
              <a:chOff x="6359286" y="2304319"/>
              <a:chExt cx="351527" cy="407371"/>
            </a:xfrm>
          </p:grpSpPr>
          <p:cxnSp>
            <p:nvCxnSpPr>
              <p:cNvPr id="65" name="Gerader Verbinder 64"/>
              <p:cNvCxnSpPr/>
              <p:nvPr/>
            </p:nvCxnSpPr>
            <p:spPr>
              <a:xfrm flipV="1">
                <a:off x="6625436" y="2560808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 flipV="1">
                <a:off x="6467230" y="2536510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 flipV="1">
                <a:off x="6603905" y="2550613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/>
              <p:nvPr/>
            </p:nvCxnSpPr>
            <p:spPr>
              <a:xfrm flipV="1">
                <a:off x="6538245" y="2549445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 flipV="1">
                <a:off x="6503202" y="2538901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0" name="Ellipse 69"/>
              <p:cNvSpPr/>
              <p:nvPr/>
            </p:nvSpPr>
            <p:spPr>
              <a:xfrm>
                <a:off x="6512207" y="231501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6490607" y="238364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6395890" y="242662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6417116" y="2311278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6373213" y="2305083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6373213" y="2392408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6425789" y="2343918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cxnSp>
            <p:nvCxnSpPr>
              <p:cNvPr id="77" name="Gerader Verbinder 76"/>
              <p:cNvCxnSpPr/>
              <p:nvPr/>
            </p:nvCxnSpPr>
            <p:spPr>
              <a:xfrm flipV="1">
                <a:off x="6380070" y="2397772"/>
                <a:ext cx="0" cy="2873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8" name="Gerader Verbinder 77"/>
              <p:cNvCxnSpPr/>
              <p:nvPr/>
            </p:nvCxnSpPr>
            <p:spPr>
              <a:xfrm flipV="1">
                <a:off x="6413978" y="2407458"/>
                <a:ext cx="0" cy="2873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9" name="Gerader Verbinder 78"/>
              <p:cNvCxnSpPr/>
              <p:nvPr/>
            </p:nvCxnSpPr>
            <p:spPr>
              <a:xfrm flipV="1">
                <a:off x="6450291" y="2475509"/>
                <a:ext cx="0" cy="22831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80" name="Ellipse 79"/>
              <p:cNvSpPr/>
              <p:nvPr/>
            </p:nvSpPr>
            <p:spPr>
              <a:xfrm>
                <a:off x="6359286" y="233096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6387981" y="234065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6418750" y="240637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6464469" y="2304319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6452892" y="2406079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6479030" y="2453907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6520506" y="242186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6553928" y="2317280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6594934" y="231841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6631672" y="231915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6665094" y="2320747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6523620" y="234146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6550204" y="238425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6591680" y="2346253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6575390" y="241780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5" name="Ellipse 94"/>
              <p:cNvSpPr/>
              <p:nvPr/>
            </p:nvSpPr>
            <p:spPr>
              <a:xfrm>
                <a:off x="6614959" y="239127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6637644" y="240666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6590702" y="2463214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cxnSp>
            <p:nvCxnSpPr>
              <p:cNvPr id="98" name="Gerader Verbinder 97"/>
              <p:cNvCxnSpPr>
                <a:endCxn id="72" idx="5"/>
              </p:cNvCxnSpPr>
              <p:nvPr/>
            </p:nvCxnSpPr>
            <p:spPr>
              <a:xfrm flipV="1">
                <a:off x="6433700" y="2552936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/>
              <p:cNvCxnSpPr/>
              <p:nvPr/>
            </p:nvCxnSpPr>
            <p:spPr>
              <a:xfrm flipV="1">
                <a:off x="6396294" y="2548396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0" name="Gerader Verbinder 99"/>
              <p:cNvCxnSpPr/>
              <p:nvPr/>
            </p:nvCxnSpPr>
            <p:spPr>
              <a:xfrm flipV="1">
                <a:off x="6567806" y="2531854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1" name="Gerader Verbinder 100"/>
              <p:cNvCxnSpPr/>
              <p:nvPr/>
            </p:nvCxnSpPr>
            <p:spPr>
              <a:xfrm flipV="1">
                <a:off x="6585491" y="2535014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/>
              <p:cNvCxnSpPr/>
              <p:nvPr/>
            </p:nvCxnSpPr>
            <p:spPr>
              <a:xfrm flipV="1">
                <a:off x="6515500" y="2555765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/>
              <p:cNvCxnSpPr/>
              <p:nvPr/>
            </p:nvCxnSpPr>
            <p:spPr>
              <a:xfrm flipV="1">
                <a:off x="6480268" y="2541923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/>
              <p:cNvCxnSpPr/>
              <p:nvPr/>
            </p:nvCxnSpPr>
            <p:spPr>
              <a:xfrm flipV="1">
                <a:off x="6650544" y="2539473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ieren 23"/>
            <p:cNvGrpSpPr/>
            <p:nvPr/>
          </p:nvGrpSpPr>
          <p:grpSpPr>
            <a:xfrm>
              <a:off x="4522660" y="1320609"/>
              <a:ext cx="351527" cy="407371"/>
              <a:chOff x="6359286" y="2304319"/>
              <a:chExt cx="351527" cy="407371"/>
            </a:xfrm>
          </p:grpSpPr>
          <p:cxnSp>
            <p:nvCxnSpPr>
              <p:cNvPr id="25" name="Gerader Verbinder 24"/>
              <p:cNvCxnSpPr/>
              <p:nvPr/>
            </p:nvCxnSpPr>
            <p:spPr>
              <a:xfrm flipV="1">
                <a:off x="6625436" y="2560808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>
              <a:xfrm flipV="1">
                <a:off x="6467230" y="2536510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>
              <a:xfrm flipV="1">
                <a:off x="6603905" y="2550613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>
              <a:xfrm flipV="1">
                <a:off x="6538245" y="2549445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>
              <a:xfrm flipV="1">
                <a:off x="6503202" y="2538901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0" name="Ellipse 29"/>
              <p:cNvSpPr/>
              <p:nvPr/>
            </p:nvSpPr>
            <p:spPr>
              <a:xfrm>
                <a:off x="6512207" y="231501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6490607" y="238364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6395890" y="242662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6417116" y="2311278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6373213" y="2305083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6373213" y="2392408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6425789" y="2343918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cxnSp>
            <p:nvCxnSpPr>
              <p:cNvPr id="37" name="Gerader Verbinder 36"/>
              <p:cNvCxnSpPr/>
              <p:nvPr/>
            </p:nvCxnSpPr>
            <p:spPr>
              <a:xfrm flipV="1">
                <a:off x="6380070" y="2397772"/>
                <a:ext cx="0" cy="2873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>
              <a:xfrm flipV="1">
                <a:off x="6413978" y="2407458"/>
                <a:ext cx="0" cy="2873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/>
              <p:cNvCxnSpPr/>
              <p:nvPr/>
            </p:nvCxnSpPr>
            <p:spPr>
              <a:xfrm flipV="1">
                <a:off x="6450291" y="2475509"/>
                <a:ext cx="0" cy="22831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0" name="Ellipse 39"/>
              <p:cNvSpPr/>
              <p:nvPr/>
            </p:nvSpPr>
            <p:spPr>
              <a:xfrm>
                <a:off x="6359286" y="233096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6387981" y="234065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6418750" y="240637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6464469" y="2304319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6452892" y="2406079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6479030" y="2453907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6520506" y="242186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6553928" y="2317280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6594934" y="231841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6631672" y="231915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6665094" y="2320747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6523620" y="234146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6550204" y="2384256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6591680" y="2346253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6575390" y="2417805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6614959" y="239127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6637644" y="2406661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6590702" y="2463214"/>
                <a:ext cx="45719" cy="14798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95" dirty="0"/>
              </a:p>
            </p:txBody>
          </p:sp>
          <p:cxnSp>
            <p:nvCxnSpPr>
              <p:cNvPr id="58" name="Gerader Verbinder 57"/>
              <p:cNvCxnSpPr>
                <a:endCxn id="32" idx="5"/>
              </p:cNvCxnSpPr>
              <p:nvPr/>
            </p:nvCxnSpPr>
            <p:spPr>
              <a:xfrm flipV="1">
                <a:off x="6433700" y="2552936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/>
              <p:cNvCxnSpPr/>
              <p:nvPr/>
            </p:nvCxnSpPr>
            <p:spPr>
              <a:xfrm flipV="1">
                <a:off x="6396294" y="2548396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/>
              <p:cNvCxnSpPr/>
              <p:nvPr/>
            </p:nvCxnSpPr>
            <p:spPr>
              <a:xfrm flipV="1">
                <a:off x="6567806" y="2531854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/>
              <p:cNvCxnSpPr/>
              <p:nvPr/>
            </p:nvCxnSpPr>
            <p:spPr>
              <a:xfrm flipV="1">
                <a:off x="6585491" y="2535014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 flipV="1">
                <a:off x="6515500" y="2555765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3" name="Gerader Verbinder 62"/>
              <p:cNvCxnSpPr/>
              <p:nvPr/>
            </p:nvCxnSpPr>
            <p:spPr>
              <a:xfrm flipV="1">
                <a:off x="6480268" y="2541923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/>
              <p:cNvCxnSpPr/>
              <p:nvPr/>
            </p:nvCxnSpPr>
            <p:spPr>
              <a:xfrm flipV="1">
                <a:off x="6650544" y="2539473"/>
                <a:ext cx="1214" cy="15088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406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209" y="1305719"/>
            <a:ext cx="4283933" cy="470389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Study site: Berlin &amp; the Panke catchment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13" name="Rechteck 12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</a:t>
              </a:r>
              <a:r>
                <a:rPr lang="en-US" sz="1400" b="1" dirty="0">
                  <a:solidFill>
                    <a:schemeClr val="tx1"/>
                  </a:solidFill>
                </a:rPr>
                <a:t>Study site &amp; development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Methods | Results | Discussion</a:t>
              </a:r>
            </a:p>
          </p:txBody>
        </p:sp>
        <p:cxnSp>
          <p:nvCxnSpPr>
            <p:cNvPr id="14" name="Gerader Verbinder 13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Rechteck 17"/>
          <p:cNvSpPr/>
          <p:nvPr/>
        </p:nvSpPr>
        <p:spPr>
          <a:xfrm>
            <a:off x="3017417" y="1237357"/>
            <a:ext cx="2097105" cy="215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9648271" y="1260557"/>
            <a:ext cx="2368737" cy="168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9784086" y="1260556"/>
            <a:ext cx="2097105" cy="1682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38" y="1173348"/>
            <a:ext cx="3994926" cy="268381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9807618" y="1271034"/>
            <a:ext cx="2409129" cy="1764592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7113141" y="1415012"/>
            <a:ext cx="3868368" cy="2261995"/>
            <a:chOff x="7113141" y="1415012"/>
            <a:chExt cx="3868368" cy="2261995"/>
          </a:xfrm>
        </p:grpSpPr>
        <p:grpSp>
          <p:nvGrpSpPr>
            <p:cNvPr id="9" name="Gruppieren 8"/>
            <p:cNvGrpSpPr/>
            <p:nvPr/>
          </p:nvGrpSpPr>
          <p:grpSpPr>
            <a:xfrm>
              <a:off x="7113141" y="1543050"/>
              <a:ext cx="3868368" cy="2133957"/>
              <a:chOff x="7113141" y="1543050"/>
              <a:chExt cx="3868368" cy="2133957"/>
            </a:xfrm>
          </p:grpSpPr>
          <p:sp>
            <p:nvSpPr>
              <p:cNvPr id="2" name="Rechteck 1"/>
              <p:cNvSpPr/>
              <p:nvPr/>
            </p:nvSpPr>
            <p:spPr>
              <a:xfrm>
                <a:off x="9945189" y="1543050"/>
                <a:ext cx="1036320" cy="888274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7113141" y="2788733"/>
                <a:ext cx="1036320" cy="888274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Gerader Verbinder 7"/>
              <p:cNvCxnSpPr>
                <a:stCxn id="24" idx="0"/>
                <a:endCxn id="21" idx="3"/>
              </p:cNvCxnSpPr>
              <p:nvPr/>
            </p:nvCxnSpPr>
            <p:spPr>
              <a:xfrm flipH="1">
                <a:off x="8149461" y="2020531"/>
                <a:ext cx="1419151" cy="1212339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feld 23"/>
            <p:cNvSpPr txBox="1"/>
            <p:nvPr/>
          </p:nvSpPr>
          <p:spPr>
            <a:xfrm rot="16200000">
              <a:off x="9163148" y="1820476"/>
              <a:ext cx="12110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Upstream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706223" y="2706463"/>
            <a:ext cx="5273468" cy="2536096"/>
            <a:chOff x="5708041" y="1797534"/>
            <a:chExt cx="5273468" cy="2536096"/>
          </a:xfrm>
        </p:grpSpPr>
        <p:sp>
          <p:nvSpPr>
            <p:cNvPr id="30" name="Rechteck 29"/>
            <p:cNvSpPr/>
            <p:nvPr/>
          </p:nvSpPr>
          <p:spPr>
            <a:xfrm>
              <a:off x="9945189" y="1797534"/>
              <a:ext cx="1036320" cy="311066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5708041" y="4020121"/>
              <a:ext cx="354943" cy="313509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Gerader Verbinder 31"/>
            <p:cNvCxnSpPr>
              <a:stCxn id="30" idx="1"/>
              <a:endCxn id="31" idx="3"/>
            </p:cNvCxnSpPr>
            <p:nvPr/>
          </p:nvCxnSpPr>
          <p:spPr>
            <a:xfrm flipH="1">
              <a:off x="6062984" y="1953067"/>
              <a:ext cx="3882205" cy="2223809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>
          <a:xfrm>
            <a:off x="5708416" y="2668817"/>
            <a:ext cx="6711383" cy="1792846"/>
            <a:chOff x="5851946" y="2082135"/>
            <a:chExt cx="6711383" cy="1792846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9968722" y="3013207"/>
              <a:ext cx="2594607" cy="861774"/>
              <a:chOff x="9968722" y="3013207"/>
              <a:chExt cx="2594607" cy="861774"/>
            </a:xfrm>
          </p:grpSpPr>
          <p:sp>
            <p:nvSpPr>
              <p:cNvPr id="38" name="Rechteck 37"/>
              <p:cNvSpPr/>
              <p:nvPr/>
            </p:nvSpPr>
            <p:spPr>
              <a:xfrm>
                <a:off x="9968722" y="3144614"/>
                <a:ext cx="1036320" cy="57292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10989560" y="3013207"/>
                <a:ext cx="157376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Sewage Irrigation farm </a:t>
                </a:r>
              </a:p>
              <a:p>
                <a:r>
                  <a:rPr lang="en-US" sz="1600" dirty="0"/>
                  <a:t>until 1985</a:t>
                </a:r>
              </a:p>
            </p:txBody>
          </p:sp>
        </p:grpSp>
        <p:sp>
          <p:nvSpPr>
            <p:cNvPr id="41" name="Freihandform 40"/>
            <p:cNvSpPr/>
            <p:nvPr/>
          </p:nvSpPr>
          <p:spPr>
            <a:xfrm>
              <a:off x="5851946" y="2082135"/>
              <a:ext cx="1887279" cy="1589567"/>
            </a:xfrm>
            <a:custGeom>
              <a:avLst/>
              <a:gdLst>
                <a:gd name="connsiteX0" fmla="*/ 1738423 w 1887279"/>
                <a:gd name="connsiteY0" fmla="*/ 0 h 1589567"/>
                <a:gd name="connsiteX1" fmla="*/ 1228061 w 1887279"/>
                <a:gd name="connsiteY1" fmla="*/ 79744 h 1589567"/>
                <a:gd name="connsiteX2" fmla="*/ 951614 w 1887279"/>
                <a:gd name="connsiteY2" fmla="*/ 281763 h 1589567"/>
                <a:gd name="connsiteX3" fmla="*/ 808075 w 1887279"/>
                <a:gd name="connsiteY3" fmla="*/ 47847 h 1589567"/>
                <a:gd name="connsiteX4" fmla="*/ 276447 w 1887279"/>
                <a:gd name="connsiteY4" fmla="*/ 175437 h 1589567"/>
                <a:gd name="connsiteX5" fmla="*/ 308344 w 1887279"/>
                <a:gd name="connsiteY5" fmla="*/ 441251 h 1589567"/>
                <a:gd name="connsiteX6" fmla="*/ 356191 w 1887279"/>
                <a:gd name="connsiteY6" fmla="*/ 579474 h 1589567"/>
                <a:gd name="connsiteX7" fmla="*/ 196703 w 1887279"/>
                <a:gd name="connsiteY7" fmla="*/ 818707 h 1589567"/>
                <a:gd name="connsiteX8" fmla="*/ 42530 w 1887279"/>
                <a:gd name="connsiteY8" fmla="*/ 1047307 h 1589567"/>
                <a:gd name="connsiteX9" fmla="*/ 0 w 1887279"/>
                <a:gd name="connsiteY9" fmla="*/ 1185530 h 1589567"/>
                <a:gd name="connsiteX10" fmla="*/ 5317 w 1887279"/>
                <a:gd name="connsiteY10" fmla="*/ 1424763 h 1589567"/>
                <a:gd name="connsiteX11" fmla="*/ 217968 w 1887279"/>
                <a:gd name="connsiteY11" fmla="*/ 1589567 h 1589567"/>
                <a:gd name="connsiteX12" fmla="*/ 542261 w 1887279"/>
                <a:gd name="connsiteY12" fmla="*/ 1493874 h 1589567"/>
                <a:gd name="connsiteX13" fmla="*/ 643270 w 1887279"/>
                <a:gd name="connsiteY13" fmla="*/ 1424763 h 1589567"/>
                <a:gd name="connsiteX14" fmla="*/ 595423 w 1887279"/>
                <a:gd name="connsiteY14" fmla="*/ 1148316 h 1589567"/>
                <a:gd name="connsiteX15" fmla="*/ 685800 w 1887279"/>
                <a:gd name="connsiteY15" fmla="*/ 1121735 h 1589567"/>
                <a:gd name="connsiteX16" fmla="*/ 887819 w 1887279"/>
                <a:gd name="connsiteY16" fmla="*/ 1313121 h 1589567"/>
                <a:gd name="connsiteX17" fmla="*/ 1089837 w 1887279"/>
                <a:gd name="connsiteY17" fmla="*/ 1185530 h 1589567"/>
                <a:gd name="connsiteX18" fmla="*/ 1520456 w 1887279"/>
                <a:gd name="connsiteY18" fmla="*/ 829340 h 1589567"/>
                <a:gd name="connsiteX19" fmla="*/ 1818168 w 1887279"/>
                <a:gd name="connsiteY19" fmla="*/ 377456 h 1589567"/>
                <a:gd name="connsiteX20" fmla="*/ 1887279 w 1887279"/>
                <a:gd name="connsiteY20" fmla="*/ 90377 h 1589567"/>
                <a:gd name="connsiteX21" fmla="*/ 1738423 w 1887279"/>
                <a:gd name="connsiteY21" fmla="*/ 0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87279" h="1589567">
                  <a:moveTo>
                    <a:pt x="1738423" y="0"/>
                  </a:moveTo>
                  <a:lnTo>
                    <a:pt x="1228061" y="79744"/>
                  </a:lnTo>
                  <a:lnTo>
                    <a:pt x="951614" y="281763"/>
                  </a:lnTo>
                  <a:lnTo>
                    <a:pt x="808075" y="47847"/>
                  </a:lnTo>
                  <a:lnTo>
                    <a:pt x="276447" y="175437"/>
                  </a:lnTo>
                  <a:lnTo>
                    <a:pt x="308344" y="441251"/>
                  </a:lnTo>
                  <a:lnTo>
                    <a:pt x="356191" y="579474"/>
                  </a:lnTo>
                  <a:lnTo>
                    <a:pt x="196703" y="818707"/>
                  </a:lnTo>
                  <a:lnTo>
                    <a:pt x="42530" y="1047307"/>
                  </a:lnTo>
                  <a:lnTo>
                    <a:pt x="0" y="1185530"/>
                  </a:lnTo>
                  <a:lnTo>
                    <a:pt x="5317" y="1424763"/>
                  </a:lnTo>
                  <a:lnTo>
                    <a:pt x="217968" y="1589567"/>
                  </a:lnTo>
                  <a:lnTo>
                    <a:pt x="542261" y="1493874"/>
                  </a:lnTo>
                  <a:lnTo>
                    <a:pt x="643270" y="1424763"/>
                  </a:lnTo>
                  <a:lnTo>
                    <a:pt x="595423" y="1148316"/>
                  </a:lnTo>
                  <a:lnTo>
                    <a:pt x="685800" y="1121735"/>
                  </a:lnTo>
                  <a:lnTo>
                    <a:pt x="887819" y="1313121"/>
                  </a:lnTo>
                  <a:lnTo>
                    <a:pt x="1089837" y="1185530"/>
                  </a:lnTo>
                  <a:lnTo>
                    <a:pt x="1520456" y="829340"/>
                  </a:lnTo>
                  <a:lnTo>
                    <a:pt x="1818168" y="377456"/>
                  </a:lnTo>
                  <a:lnTo>
                    <a:pt x="1887279" y="90377"/>
                  </a:lnTo>
                  <a:lnTo>
                    <a:pt x="1738423" y="0"/>
                  </a:lnTo>
                  <a:close/>
                </a:path>
              </a:pathLst>
            </a:custGeom>
            <a:noFill/>
            <a:ln w="53975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Gerader Verbinder 43"/>
          <p:cNvCxnSpPr>
            <a:stCxn id="41" idx="18"/>
            <a:endCxn id="38" idx="1"/>
          </p:cNvCxnSpPr>
          <p:nvPr/>
        </p:nvCxnSpPr>
        <p:spPr>
          <a:xfrm>
            <a:off x="7228872" y="3498157"/>
            <a:ext cx="2596320" cy="519603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el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705143"/>
              </p:ext>
            </p:extLst>
          </p:nvPr>
        </p:nvGraphicFramePr>
        <p:xfrm>
          <a:off x="711190" y="3886174"/>
          <a:ext cx="426955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393">
                  <a:extLst>
                    <a:ext uri="{9D8B030D-6E8A-4147-A177-3AD203B41FA5}">
                      <a16:colId xmlns:a16="http://schemas.microsoft.com/office/drawing/2014/main" val="3765993400"/>
                    </a:ext>
                  </a:extLst>
                </a:gridCol>
                <a:gridCol w="1471561">
                  <a:extLst>
                    <a:ext uri="{9D8B030D-6E8A-4147-A177-3AD203B41FA5}">
                      <a16:colId xmlns:a16="http://schemas.microsoft.com/office/drawing/2014/main" val="3154833728"/>
                    </a:ext>
                  </a:extLst>
                </a:gridCol>
                <a:gridCol w="807472">
                  <a:extLst>
                    <a:ext uri="{9D8B030D-6E8A-4147-A177-3AD203B41FA5}">
                      <a16:colId xmlns:a16="http://schemas.microsoft.com/office/drawing/2014/main" val="2921350122"/>
                    </a:ext>
                  </a:extLst>
                </a:gridCol>
                <a:gridCol w="1264125">
                  <a:extLst>
                    <a:ext uri="{9D8B030D-6E8A-4147-A177-3AD203B41FA5}">
                      <a16:colId xmlns:a16="http://schemas.microsoft.com/office/drawing/2014/main" val="1202054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Site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Urban + Streets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Forest[%]</a:t>
                      </a:r>
                    </a:p>
                  </a:txBody>
                  <a:tcPr>
                    <a:solidFill>
                      <a:srgbClr val="107B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Agriculture [%]</a:t>
                      </a:r>
                    </a:p>
                  </a:txBody>
                  <a:tcPr>
                    <a:solidFill>
                      <a:srgbClr val="FFB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4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UP1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30.3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9.0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55.9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536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UP2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41.5</a:t>
                      </a:r>
                      <a:endParaRPr lang="en-US" sz="44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7.5</a:t>
                      </a:r>
                      <a:endParaRPr lang="en-US" sz="32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47.1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786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Buch</a:t>
                      </a:r>
                      <a:endParaRPr lang="en-US" sz="32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42.4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7.7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45.7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959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OL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34.1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22.8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34.6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037001"/>
                  </a:ext>
                </a:extLst>
              </a:tr>
            </a:tbl>
          </a:graphicData>
        </a:graphic>
      </p:graphicFrame>
      <p:sp>
        <p:nvSpPr>
          <p:cNvPr id="34" name="Textfeld 33"/>
          <p:cNvSpPr txBox="1"/>
          <p:nvPr/>
        </p:nvSpPr>
        <p:spPr>
          <a:xfrm rot="16200000">
            <a:off x="-97557" y="4837737"/>
            <a:ext cx="1211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Upstream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29437" y="5936786"/>
            <a:ext cx="3952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Those values are cumulative based on the nested catchment</a:t>
            </a:r>
          </a:p>
        </p:txBody>
      </p:sp>
      <p:sp>
        <p:nvSpPr>
          <p:cNvPr id="3" name="Rechteck 2"/>
          <p:cNvSpPr/>
          <p:nvPr/>
        </p:nvSpPr>
        <p:spPr>
          <a:xfrm>
            <a:off x="307906" y="3767414"/>
            <a:ext cx="4806616" cy="243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uppieren 47"/>
          <p:cNvGrpSpPr/>
          <p:nvPr/>
        </p:nvGrpSpPr>
        <p:grpSpPr>
          <a:xfrm>
            <a:off x="9854261" y="3078393"/>
            <a:ext cx="2268655" cy="523220"/>
            <a:chOff x="9817884" y="793216"/>
            <a:chExt cx="2268655" cy="523220"/>
          </a:xfrm>
        </p:grpSpPr>
        <p:sp>
          <p:nvSpPr>
            <p:cNvPr id="36" name="Stern mit 5 Zacken 35"/>
            <p:cNvSpPr/>
            <p:nvPr/>
          </p:nvSpPr>
          <p:spPr>
            <a:xfrm>
              <a:off x="9817884" y="906225"/>
              <a:ext cx="329592" cy="349096"/>
            </a:xfrm>
            <a:prstGeom prst="star5">
              <a:avLst/>
            </a:prstGeom>
            <a:solidFill>
              <a:srgbClr val="DA6C1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0062860" y="793216"/>
              <a:ext cx="20236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Waste water treatment plant (WWTP, 1985+)</a:t>
              </a:r>
            </a:p>
          </p:txBody>
        </p:sp>
      </p:grpSp>
      <p:cxnSp>
        <p:nvCxnSpPr>
          <p:cNvPr id="46" name="Gerader Verbinder 45"/>
          <p:cNvCxnSpPr>
            <a:stCxn id="36" idx="1"/>
          </p:cNvCxnSpPr>
          <p:nvPr/>
        </p:nvCxnSpPr>
        <p:spPr>
          <a:xfrm flipH="1" flipV="1">
            <a:off x="6381371" y="2943224"/>
            <a:ext cx="3472890" cy="381520"/>
          </a:xfrm>
          <a:prstGeom prst="line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ihandform 49"/>
          <p:cNvSpPr/>
          <p:nvPr/>
        </p:nvSpPr>
        <p:spPr>
          <a:xfrm>
            <a:off x="6619875" y="4086225"/>
            <a:ext cx="1095375" cy="904875"/>
          </a:xfrm>
          <a:custGeom>
            <a:avLst/>
            <a:gdLst>
              <a:gd name="connsiteX0" fmla="*/ 0 w 1095375"/>
              <a:gd name="connsiteY0" fmla="*/ 466725 h 904875"/>
              <a:gd name="connsiteX1" fmla="*/ 114300 w 1095375"/>
              <a:gd name="connsiteY1" fmla="*/ 219075 h 904875"/>
              <a:gd name="connsiteX2" fmla="*/ 476250 w 1095375"/>
              <a:gd name="connsiteY2" fmla="*/ 0 h 904875"/>
              <a:gd name="connsiteX3" fmla="*/ 838200 w 1095375"/>
              <a:gd name="connsiteY3" fmla="*/ 0 h 904875"/>
              <a:gd name="connsiteX4" fmla="*/ 971550 w 1095375"/>
              <a:gd name="connsiteY4" fmla="*/ 219075 h 904875"/>
              <a:gd name="connsiteX5" fmla="*/ 904875 w 1095375"/>
              <a:gd name="connsiteY5" fmla="*/ 504825 h 904875"/>
              <a:gd name="connsiteX6" fmla="*/ 1066800 w 1095375"/>
              <a:gd name="connsiteY6" fmla="*/ 647700 h 904875"/>
              <a:gd name="connsiteX7" fmla="*/ 1095375 w 1095375"/>
              <a:gd name="connsiteY7" fmla="*/ 866775 h 904875"/>
              <a:gd name="connsiteX8" fmla="*/ 809625 w 1095375"/>
              <a:gd name="connsiteY8" fmla="*/ 904875 h 904875"/>
              <a:gd name="connsiteX9" fmla="*/ 285750 w 1095375"/>
              <a:gd name="connsiteY9" fmla="*/ 857250 h 904875"/>
              <a:gd name="connsiteX10" fmla="*/ 57150 w 1095375"/>
              <a:gd name="connsiteY10" fmla="*/ 762000 h 904875"/>
              <a:gd name="connsiteX11" fmla="*/ 0 w 1095375"/>
              <a:gd name="connsiteY11" fmla="*/ 46672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5375" h="904875">
                <a:moveTo>
                  <a:pt x="0" y="466725"/>
                </a:moveTo>
                <a:lnTo>
                  <a:pt x="114300" y="219075"/>
                </a:lnTo>
                <a:lnTo>
                  <a:pt x="476250" y="0"/>
                </a:lnTo>
                <a:lnTo>
                  <a:pt x="838200" y="0"/>
                </a:lnTo>
                <a:lnTo>
                  <a:pt x="971550" y="219075"/>
                </a:lnTo>
                <a:lnTo>
                  <a:pt x="904875" y="504825"/>
                </a:lnTo>
                <a:lnTo>
                  <a:pt x="1066800" y="647700"/>
                </a:lnTo>
                <a:lnTo>
                  <a:pt x="1095375" y="866775"/>
                </a:lnTo>
                <a:lnTo>
                  <a:pt x="809625" y="904875"/>
                </a:lnTo>
                <a:lnTo>
                  <a:pt x="285750" y="857250"/>
                </a:lnTo>
                <a:lnTo>
                  <a:pt x="57150" y="762000"/>
                </a:lnTo>
                <a:lnTo>
                  <a:pt x="0" y="466725"/>
                </a:lnTo>
                <a:close/>
              </a:path>
            </a:pathLst>
          </a:custGeom>
          <a:noFill/>
          <a:ln w="53975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Gerader Verbinder 50"/>
          <p:cNvCxnSpPr>
            <a:stCxn id="50" idx="5"/>
            <a:endCxn id="38" idx="1"/>
          </p:cNvCxnSpPr>
          <p:nvPr/>
        </p:nvCxnSpPr>
        <p:spPr>
          <a:xfrm flipV="1">
            <a:off x="7524750" y="4017760"/>
            <a:ext cx="2300442" cy="57329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776998" y="4364729"/>
            <a:ext cx="25552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Area: ~220 km²</a:t>
            </a:r>
          </a:p>
          <a:p>
            <a:r>
              <a:rPr lang="en-US" sz="1600" dirty="0"/>
              <a:t>Upstream:</a:t>
            </a:r>
          </a:p>
          <a:p>
            <a:r>
              <a:rPr lang="en-US" sz="1600" dirty="0"/>
              <a:t>Groundwater dominated</a:t>
            </a:r>
          </a:p>
          <a:p>
            <a:r>
              <a:rPr lang="en-US" sz="1600" dirty="0"/>
              <a:t>Downstream : </a:t>
            </a:r>
          </a:p>
          <a:p>
            <a:r>
              <a:rPr lang="en-US" sz="1600" dirty="0"/>
              <a:t>Waste water dominated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900" dirty="0"/>
              <a:t>Marx C., </a:t>
            </a:r>
            <a:r>
              <a:rPr lang="en-US" sz="900" dirty="0" err="1"/>
              <a:t>Tetzlaff</a:t>
            </a:r>
            <a:r>
              <a:rPr lang="en-US" sz="900" dirty="0"/>
              <a:t> D., Hinkelmann R., Soulsby C. (2021). Isotope hydrology and water sources in a heavily urbanized stream. Hydrological Processes, 35(10). https://doi.org/10.1002/hyp.14377</a:t>
            </a:r>
          </a:p>
        </p:txBody>
      </p:sp>
    </p:spTree>
    <p:extLst>
      <p:ext uri="{BB962C8B-B14F-4D97-AF65-F5344CB8AC3E}">
        <p14:creationId xmlns:p14="http://schemas.microsoft.com/office/powerpoint/2010/main" val="3260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" grpId="0" animBg="1"/>
      <p:bldP spid="50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23ADA5-5787-2840-02B8-AE908C0C6D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Methods &amp; Data</a:t>
            </a: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00C28038-0DBF-F17F-2F18-97001647EFF8}"/>
              </a:ext>
            </a:extLst>
          </p:cNvPr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CACF3B77-DECD-10EC-4845-E36BE1FE957C}"/>
                </a:ext>
              </a:extLst>
            </p:cNvPr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</a:t>
              </a:r>
              <a:r>
                <a:rPr lang="en-US" sz="1400" b="1" dirty="0">
                  <a:solidFill>
                    <a:schemeClr val="tx1"/>
                  </a:solidFill>
                </a:rPr>
                <a:t>Methods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 | Results | Discussion</a:t>
              </a:r>
            </a:p>
          </p:txBody>
        </p: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CC108C9D-FE9B-035C-7FD0-EAA387F7FCD7}"/>
                </a:ext>
              </a:extLst>
            </p:cNvPr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uppieren 2"/>
          <p:cNvGrpSpPr/>
          <p:nvPr/>
        </p:nvGrpSpPr>
        <p:grpSpPr>
          <a:xfrm>
            <a:off x="7216350" y="1115352"/>
            <a:ext cx="3584158" cy="1005290"/>
            <a:chOff x="8099621" y="1273964"/>
            <a:chExt cx="3584158" cy="1707229"/>
          </a:xfrm>
        </p:grpSpPr>
        <p:sp>
          <p:nvSpPr>
            <p:cNvPr id="48" name="Textfeld 47"/>
            <p:cNvSpPr txBox="1"/>
            <p:nvPr/>
          </p:nvSpPr>
          <p:spPr>
            <a:xfrm>
              <a:off x="10662463" y="2473120"/>
              <a:ext cx="1021316" cy="50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&gt;+2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C5124C80-E7FA-A6A1-106F-BC781570AC8C}"/>
                </a:ext>
              </a:extLst>
            </p:cNvPr>
            <p:cNvGrpSpPr/>
            <p:nvPr/>
          </p:nvGrpSpPr>
          <p:grpSpPr>
            <a:xfrm>
              <a:off x="8352785" y="1273964"/>
              <a:ext cx="2656521" cy="1297283"/>
              <a:chOff x="2504604" y="5106904"/>
              <a:chExt cx="2071530" cy="954263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2170D43F-5F8E-F70C-B781-CEF124D7C36A}"/>
                  </a:ext>
                </a:extLst>
              </p:cNvPr>
              <p:cNvSpPr/>
              <p:nvPr/>
            </p:nvSpPr>
            <p:spPr>
              <a:xfrm>
                <a:off x="2504604" y="5106904"/>
                <a:ext cx="2071530" cy="954263"/>
              </a:xfrm>
              <a:prstGeom prst="rect">
                <a:avLst/>
              </a:prstGeom>
              <a:gradFill>
                <a:gsLst>
                  <a:gs pos="75000">
                    <a:srgbClr val="B0C9E2"/>
                  </a:gs>
                  <a:gs pos="25000">
                    <a:srgbClr val="F4A582"/>
                  </a:gs>
                  <a:gs pos="0">
                    <a:srgbClr val="B2182B"/>
                  </a:gs>
                  <a:gs pos="54000">
                    <a:schemeClr val="bg1"/>
                  </a:gs>
                  <a:gs pos="55000">
                    <a:srgbClr val="FFFFFF"/>
                  </a:gs>
                  <a:gs pos="45000">
                    <a:sysClr val="window" lastClr="FFFFFF"/>
                  </a:gs>
                  <a:gs pos="100000">
                    <a:srgbClr val="2166AC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horz" rtlCol="0" anchor="ctr"/>
              <a:lstStyle/>
              <a:p>
                <a:pPr algn="ctr"/>
                <a:r>
                  <a:rPr lang="en-US" kern="0" dirty="0">
                    <a:solidFill>
                      <a:prstClr val="black"/>
                    </a:solidFill>
                    <a:latin typeface="Calibri" panose="020F0502020204030204"/>
                  </a:rPr>
                  <a:t>SPI</a:t>
                </a:r>
              </a:p>
              <a:p>
                <a:pPr algn="ctr"/>
                <a:r>
                  <a:rPr lang="en-US" kern="0" dirty="0">
                    <a:solidFill>
                      <a:prstClr val="black"/>
                    </a:solidFill>
                    <a:latin typeface="Calibri" panose="020F0502020204030204"/>
                  </a:rPr>
                  <a:t>(Standard Precipitation Index)</a:t>
                </a:r>
              </a:p>
            </p:txBody>
          </p:sp>
          <p:sp>
            <p:nvSpPr>
              <p:cNvPr id="10" name="Sonne 9">
                <a:extLst>
                  <a:ext uri="{FF2B5EF4-FFF2-40B4-BE49-F238E27FC236}">
                    <a16:creationId xmlns:a16="http://schemas.microsoft.com/office/drawing/2014/main" id="{7B43F8F3-3753-6CA9-B21D-8705A6415EF2}"/>
                  </a:ext>
                </a:extLst>
              </p:cNvPr>
              <p:cNvSpPr/>
              <p:nvPr/>
            </p:nvSpPr>
            <p:spPr>
              <a:xfrm>
                <a:off x="2504604" y="5110793"/>
                <a:ext cx="241006" cy="378324"/>
              </a:xfrm>
              <a:prstGeom prst="su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" rtlCol="0" anchor="ctr"/>
              <a:lstStyle/>
              <a:p>
                <a:pPr algn="ctr"/>
                <a:endParaRPr lang="en-US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Wolke 10">
                <a:extLst>
                  <a:ext uri="{FF2B5EF4-FFF2-40B4-BE49-F238E27FC236}">
                    <a16:creationId xmlns:a16="http://schemas.microsoft.com/office/drawing/2014/main" id="{2206EB4D-9F30-37D3-4F0D-F1AA437C3C86}"/>
                  </a:ext>
                </a:extLst>
              </p:cNvPr>
              <p:cNvSpPr/>
              <p:nvPr/>
            </p:nvSpPr>
            <p:spPr>
              <a:xfrm>
                <a:off x="4189728" y="5110792"/>
                <a:ext cx="386406" cy="378324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" rtlCol="0" anchor="ctr"/>
              <a:lstStyle/>
              <a:p>
                <a:pPr algn="ctr"/>
                <a:endParaRPr lang="en-US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3" name="Textfeld 52"/>
            <p:cNvSpPr txBox="1"/>
            <p:nvPr/>
          </p:nvSpPr>
          <p:spPr>
            <a:xfrm>
              <a:off x="8099621" y="2479101"/>
              <a:ext cx="1021317" cy="50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&lt;-2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9545502" y="2479101"/>
              <a:ext cx="546366" cy="50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8818319" y="2479101"/>
              <a:ext cx="555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10118866" y="2473120"/>
              <a:ext cx="492371" cy="50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7070212" y="2408675"/>
            <a:ext cx="4575060" cy="789709"/>
            <a:chOff x="6242569" y="4196993"/>
            <a:chExt cx="4024436" cy="789709"/>
          </a:xfrm>
        </p:grpSpPr>
        <p:cxnSp>
          <p:nvCxnSpPr>
            <p:cNvPr id="35" name="Gerade Verbindung mit Pfeil 34"/>
            <p:cNvCxnSpPr/>
            <p:nvPr/>
          </p:nvCxnSpPr>
          <p:spPr>
            <a:xfrm flipV="1">
              <a:off x="6245667" y="4196993"/>
              <a:ext cx="6600" cy="78970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Gerade Verbindung mit Pfeil 35"/>
            <p:cNvCxnSpPr/>
            <p:nvPr/>
          </p:nvCxnSpPr>
          <p:spPr>
            <a:xfrm>
              <a:off x="6242569" y="4985303"/>
              <a:ext cx="4024436" cy="139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8" name="Freihandform 37"/>
            <p:cNvSpPr/>
            <p:nvPr/>
          </p:nvSpPr>
          <p:spPr>
            <a:xfrm>
              <a:off x="6257882" y="4289345"/>
              <a:ext cx="3757353" cy="690635"/>
            </a:xfrm>
            <a:custGeom>
              <a:avLst/>
              <a:gdLst>
                <a:gd name="connsiteX0" fmla="*/ 0 w 3757353"/>
                <a:gd name="connsiteY0" fmla="*/ 112901 h 690635"/>
                <a:gd name="connsiteX1" fmla="*/ 37407 w 3757353"/>
                <a:gd name="connsiteY1" fmla="*/ 108745 h 690635"/>
                <a:gd name="connsiteX2" fmla="*/ 70658 w 3757353"/>
                <a:gd name="connsiteY2" fmla="*/ 100432 h 690635"/>
                <a:gd name="connsiteX3" fmla="*/ 99753 w 3757353"/>
                <a:gd name="connsiteY3" fmla="*/ 71337 h 690635"/>
                <a:gd name="connsiteX4" fmla="*/ 120535 w 3757353"/>
                <a:gd name="connsiteY4" fmla="*/ 50555 h 690635"/>
                <a:gd name="connsiteX5" fmla="*/ 137160 w 3757353"/>
                <a:gd name="connsiteY5" fmla="*/ 100432 h 690635"/>
                <a:gd name="connsiteX6" fmla="*/ 141316 w 3757353"/>
                <a:gd name="connsiteY6" fmla="*/ 112901 h 690635"/>
                <a:gd name="connsiteX7" fmla="*/ 157942 w 3757353"/>
                <a:gd name="connsiteY7" fmla="*/ 137839 h 690635"/>
                <a:gd name="connsiteX8" fmla="*/ 166255 w 3757353"/>
                <a:gd name="connsiteY8" fmla="*/ 150308 h 690635"/>
                <a:gd name="connsiteX9" fmla="*/ 195349 w 3757353"/>
                <a:gd name="connsiteY9" fmla="*/ 146152 h 690635"/>
                <a:gd name="connsiteX10" fmla="*/ 203662 w 3757353"/>
                <a:gd name="connsiteY10" fmla="*/ 129526 h 690635"/>
                <a:gd name="connsiteX11" fmla="*/ 211975 w 3757353"/>
                <a:gd name="connsiteY11" fmla="*/ 104588 h 690635"/>
                <a:gd name="connsiteX12" fmla="*/ 216131 w 3757353"/>
                <a:gd name="connsiteY12" fmla="*/ 92119 h 690635"/>
                <a:gd name="connsiteX13" fmla="*/ 232756 w 3757353"/>
                <a:gd name="connsiteY13" fmla="*/ 67181 h 690635"/>
                <a:gd name="connsiteX14" fmla="*/ 257695 w 3757353"/>
                <a:gd name="connsiteY14" fmla="*/ 46399 h 690635"/>
                <a:gd name="connsiteX15" fmla="*/ 270164 w 3757353"/>
                <a:gd name="connsiteY15" fmla="*/ 33930 h 690635"/>
                <a:gd name="connsiteX16" fmla="*/ 257695 w 3757353"/>
                <a:gd name="connsiteY16" fmla="*/ 108745 h 690635"/>
                <a:gd name="connsiteX17" fmla="*/ 253538 w 3757353"/>
                <a:gd name="connsiteY17" fmla="*/ 121214 h 690635"/>
                <a:gd name="connsiteX18" fmla="*/ 249382 w 3757353"/>
                <a:gd name="connsiteY18" fmla="*/ 133683 h 690635"/>
                <a:gd name="connsiteX19" fmla="*/ 253538 w 3757353"/>
                <a:gd name="connsiteY19" fmla="*/ 162777 h 690635"/>
                <a:gd name="connsiteX20" fmla="*/ 278476 w 3757353"/>
                <a:gd name="connsiteY20" fmla="*/ 171090 h 690635"/>
                <a:gd name="connsiteX21" fmla="*/ 332509 w 3757353"/>
                <a:gd name="connsiteY21" fmla="*/ 150308 h 690635"/>
                <a:gd name="connsiteX22" fmla="*/ 340822 w 3757353"/>
                <a:gd name="connsiteY22" fmla="*/ 133683 h 690635"/>
                <a:gd name="connsiteX23" fmla="*/ 349135 w 3757353"/>
                <a:gd name="connsiteY23" fmla="*/ 96275 h 690635"/>
                <a:gd name="connsiteX24" fmla="*/ 353291 w 3757353"/>
                <a:gd name="connsiteY24" fmla="*/ 83806 h 690635"/>
                <a:gd name="connsiteX25" fmla="*/ 365760 w 3757353"/>
                <a:gd name="connsiteY25" fmla="*/ 75494 h 690635"/>
                <a:gd name="connsiteX26" fmla="*/ 382385 w 3757353"/>
                <a:gd name="connsiteY26" fmla="*/ 129526 h 690635"/>
                <a:gd name="connsiteX27" fmla="*/ 403167 w 3757353"/>
                <a:gd name="connsiteY27" fmla="*/ 250061 h 690635"/>
                <a:gd name="connsiteX28" fmla="*/ 419793 w 3757353"/>
                <a:gd name="connsiteY28" fmla="*/ 258374 h 690635"/>
                <a:gd name="connsiteX29" fmla="*/ 453044 w 3757353"/>
                <a:gd name="connsiteY29" fmla="*/ 250061 h 690635"/>
                <a:gd name="connsiteX30" fmla="*/ 457200 w 3757353"/>
                <a:gd name="connsiteY30" fmla="*/ 233435 h 690635"/>
                <a:gd name="connsiteX31" fmla="*/ 465513 w 3757353"/>
                <a:gd name="connsiteY31" fmla="*/ 162777 h 690635"/>
                <a:gd name="connsiteX32" fmla="*/ 477982 w 3757353"/>
                <a:gd name="connsiteY32" fmla="*/ 166934 h 690635"/>
                <a:gd name="connsiteX33" fmla="*/ 494607 w 3757353"/>
                <a:gd name="connsiteY33" fmla="*/ 204341 h 690635"/>
                <a:gd name="connsiteX34" fmla="*/ 502920 w 3757353"/>
                <a:gd name="connsiteY34" fmla="*/ 233435 h 690635"/>
                <a:gd name="connsiteX35" fmla="*/ 507076 w 3757353"/>
                <a:gd name="connsiteY35" fmla="*/ 258374 h 690635"/>
                <a:gd name="connsiteX36" fmla="*/ 511233 w 3757353"/>
                <a:gd name="connsiteY36" fmla="*/ 291625 h 690635"/>
                <a:gd name="connsiteX37" fmla="*/ 527858 w 3757353"/>
                <a:gd name="connsiteY37" fmla="*/ 316563 h 690635"/>
                <a:gd name="connsiteX38" fmla="*/ 586047 w 3757353"/>
                <a:gd name="connsiteY38" fmla="*/ 308250 h 690635"/>
                <a:gd name="connsiteX39" fmla="*/ 606829 w 3757353"/>
                <a:gd name="connsiteY39" fmla="*/ 287468 h 690635"/>
                <a:gd name="connsiteX40" fmla="*/ 627611 w 3757353"/>
                <a:gd name="connsiteY40" fmla="*/ 262530 h 690635"/>
                <a:gd name="connsiteX41" fmla="*/ 631767 w 3757353"/>
                <a:gd name="connsiteY41" fmla="*/ 245905 h 690635"/>
                <a:gd name="connsiteX42" fmla="*/ 635924 w 3757353"/>
                <a:gd name="connsiteY42" fmla="*/ 212654 h 690635"/>
                <a:gd name="connsiteX43" fmla="*/ 648393 w 3757353"/>
                <a:gd name="connsiteY43" fmla="*/ 204341 h 690635"/>
                <a:gd name="connsiteX44" fmla="*/ 660862 w 3757353"/>
                <a:gd name="connsiteY44" fmla="*/ 208497 h 690635"/>
                <a:gd name="connsiteX45" fmla="*/ 689956 w 3757353"/>
                <a:gd name="connsiteY45" fmla="*/ 233435 h 690635"/>
                <a:gd name="connsiteX46" fmla="*/ 723207 w 3757353"/>
                <a:gd name="connsiteY46" fmla="*/ 254217 h 690635"/>
                <a:gd name="connsiteX47" fmla="*/ 743989 w 3757353"/>
                <a:gd name="connsiteY47" fmla="*/ 279155 h 690635"/>
                <a:gd name="connsiteX48" fmla="*/ 748145 w 3757353"/>
                <a:gd name="connsiteY48" fmla="*/ 295781 h 690635"/>
                <a:gd name="connsiteX49" fmla="*/ 756458 w 3757353"/>
                <a:gd name="connsiteY49" fmla="*/ 308250 h 690635"/>
                <a:gd name="connsiteX50" fmla="*/ 760615 w 3757353"/>
                <a:gd name="connsiteY50" fmla="*/ 320719 h 690635"/>
                <a:gd name="connsiteX51" fmla="*/ 777240 w 3757353"/>
                <a:gd name="connsiteY51" fmla="*/ 329032 h 690635"/>
                <a:gd name="connsiteX52" fmla="*/ 789709 w 3757353"/>
                <a:gd name="connsiteY52" fmla="*/ 324875 h 690635"/>
                <a:gd name="connsiteX53" fmla="*/ 806335 w 3757353"/>
                <a:gd name="connsiteY53" fmla="*/ 299937 h 690635"/>
                <a:gd name="connsiteX54" fmla="*/ 810491 w 3757353"/>
                <a:gd name="connsiteY54" fmla="*/ 287468 h 690635"/>
                <a:gd name="connsiteX55" fmla="*/ 818804 w 3757353"/>
                <a:gd name="connsiteY55" fmla="*/ 274999 h 690635"/>
                <a:gd name="connsiteX56" fmla="*/ 843742 w 3757353"/>
                <a:gd name="connsiteY56" fmla="*/ 245905 h 690635"/>
                <a:gd name="connsiteX57" fmla="*/ 860367 w 3757353"/>
                <a:gd name="connsiteY57" fmla="*/ 233435 h 690635"/>
                <a:gd name="connsiteX58" fmla="*/ 881149 w 3757353"/>
                <a:gd name="connsiteY58" fmla="*/ 225123 h 690635"/>
                <a:gd name="connsiteX59" fmla="*/ 906087 w 3757353"/>
                <a:gd name="connsiteY59" fmla="*/ 208497 h 690635"/>
                <a:gd name="connsiteX60" fmla="*/ 918556 w 3757353"/>
                <a:gd name="connsiteY60" fmla="*/ 212654 h 690635"/>
                <a:gd name="connsiteX61" fmla="*/ 922713 w 3757353"/>
                <a:gd name="connsiteY61" fmla="*/ 241748 h 690635"/>
                <a:gd name="connsiteX62" fmla="*/ 926869 w 3757353"/>
                <a:gd name="connsiteY62" fmla="*/ 266686 h 690635"/>
                <a:gd name="connsiteX63" fmla="*/ 918556 w 3757353"/>
                <a:gd name="connsiteY63" fmla="*/ 403846 h 690635"/>
                <a:gd name="connsiteX64" fmla="*/ 926869 w 3757353"/>
                <a:gd name="connsiteY64" fmla="*/ 474505 h 690635"/>
                <a:gd name="connsiteX65" fmla="*/ 935182 w 3757353"/>
                <a:gd name="connsiteY65" fmla="*/ 486974 h 690635"/>
                <a:gd name="connsiteX66" fmla="*/ 947651 w 3757353"/>
                <a:gd name="connsiteY66" fmla="*/ 516068 h 690635"/>
                <a:gd name="connsiteX67" fmla="*/ 951807 w 3757353"/>
                <a:gd name="connsiteY67" fmla="*/ 528537 h 690635"/>
                <a:gd name="connsiteX68" fmla="*/ 968433 w 3757353"/>
                <a:gd name="connsiteY68" fmla="*/ 532694 h 690635"/>
                <a:gd name="connsiteX69" fmla="*/ 1005840 w 3757353"/>
                <a:gd name="connsiteY69" fmla="*/ 528537 h 690635"/>
                <a:gd name="connsiteX70" fmla="*/ 1026622 w 3757353"/>
                <a:gd name="connsiteY70" fmla="*/ 478661 h 690635"/>
                <a:gd name="connsiteX71" fmla="*/ 1034935 w 3757353"/>
                <a:gd name="connsiteY71" fmla="*/ 453723 h 690635"/>
                <a:gd name="connsiteX72" fmla="*/ 1039091 w 3757353"/>
                <a:gd name="connsiteY72" fmla="*/ 437097 h 690635"/>
                <a:gd name="connsiteX73" fmla="*/ 1043247 w 3757353"/>
                <a:gd name="connsiteY73" fmla="*/ 424628 h 690635"/>
                <a:gd name="connsiteX74" fmla="*/ 1051560 w 3757353"/>
                <a:gd name="connsiteY74" fmla="*/ 391377 h 690635"/>
                <a:gd name="connsiteX75" fmla="*/ 1064029 w 3757353"/>
                <a:gd name="connsiteY75" fmla="*/ 358126 h 690635"/>
                <a:gd name="connsiteX76" fmla="*/ 1093124 w 3757353"/>
                <a:gd name="connsiteY76" fmla="*/ 349814 h 690635"/>
                <a:gd name="connsiteX77" fmla="*/ 1097280 w 3757353"/>
                <a:gd name="connsiteY77" fmla="*/ 374752 h 690635"/>
                <a:gd name="connsiteX78" fmla="*/ 1105593 w 3757353"/>
                <a:gd name="connsiteY78" fmla="*/ 391377 h 690635"/>
                <a:gd name="connsiteX79" fmla="*/ 1126375 w 3757353"/>
                <a:gd name="connsiteY79" fmla="*/ 424628 h 690635"/>
                <a:gd name="connsiteX80" fmla="*/ 1130531 w 3757353"/>
                <a:gd name="connsiteY80" fmla="*/ 437097 h 690635"/>
                <a:gd name="connsiteX81" fmla="*/ 1138844 w 3757353"/>
                <a:gd name="connsiteY81" fmla="*/ 466192 h 690635"/>
                <a:gd name="connsiteX82" fmla="*/ 1147156 w 3757353"/>
                <a:gd name="connsiteY82" fmla="*/ 478661 h 690635"/>
                <a:gd name="connsiteX83" fmla="*/ 1155469 w 3757353"/>
                <a:gd name="connsiteY83" fmla="*/ 503599 h 690635"/>
                <a:gd name="connsiteX84" fmla="*/ 1180407 w 3757353"/>
                <a:gd name="connsiteY84" fmla="*/ 524381 h 690635"/>
                <a:gd name="connsiteX85" fmla="*/ 1192876 w 3757353"/>
                <a:gd name="connsiteY85" fmla="*/ 528537 h 690635"/>
                <a:gd name="connsiteX86" fmla="*/ 1213658 w 3757353"/>
                <a:gd name="connsiteY86" fmla="*/ 524381 h 690635"/>
                <a:gd name="connsiteX87" fmla="*/ 1230284 w 3757353"/>
                <a:gd name="connsiteY87" fmla="*/ 499443 h 690635"/>
                <a:gd name="connsiteX88" fmla="*/ 1234440 w 3757353"/>
                <a:gd name="connsiteY88" fmla="*/ 486974 h 690635"/>
                <a:gd name="connsiteX89" fmla="*/ 1251065 w 3757353"/>
                <a:gd name="connsiteY89" fmla="*/ 457879 h 690635"/>
                <a:gd name="connsiteX90" fmla="*/ 1259378 w 3757353"/>
                <a:gd name="connsiteY90" fmla="*/ 412159 h 690635"/>
                <a:gd name="connsiteX91" fmla="*/ 1267691 w 3757353"/>
                <a:gd name="connsiteY91" fmla="*/ 154465 h 690635"/>
                <a:gd name="connsiteX92" fmla="*/ 1271847 w 3757353"/>
                <a:gd name="connsiteY92" fmla="*/ 141995 h 690635"/>
                <a:gd name="connsiteX93" fmla="*/ 1280160 w 3757353"/>
                <a:gd name="connsiteY93" fmla="*/ 96275 h 690635"/>
                <a:gd name="connsiteX94" fmla="*/ 1284316 w 3757353"/>
                <a:gd name="connsiteY94" fmla="*/ 79650 h 690635"/>
                <a:gd name="connsiteX95" fmla="*/ 1292629 w 3757353"/>
                <a:gd name="connsiteY95" fmla="*/ 4835 h 690635"/>
                <a:gd name="connsiteX96" fmla="*/ 1296785 w 3757353"/>
                <a:gd name="connsiteY96" fmla="*/ 21461 h 690635"/>
                <a:gd name="connsiteX97" fmla="*/ 1309255 w 3757353"/>
                <a:gd name="connsiteY97" fmla="*/ 58868 h 690635"/>
                <a:gd name="connsiteX98" fmla="*/ 1313411 w 3757353"/>
                <a:gd name="connsiteY98" fmla="*/ 71337 h 690635"/>
                <a:gd name="connsiteX99" fmla="*/ 1317567 w 3757353"/>
                <a:gd name="connsiteY99" fmla="*/ 83806 h 690635"/>
                <a:gd name="connsiteX100" fmla="*/ 1321724 w 3757353"/>
                <a:gd name="connsiteY100" fmla="*/ 524381 h 690635"/>
                <a:gd name="connsiteX101" fmla="*/ 1325880 w 3757353"/>
                <a:gd name="connsiteY101" fmla="*/ 536850 h 690635"/>
                <a:gd name="connsiteX102" fmla="*/ 1363287 w 3757353"/>
                <a:gd name="connsiteY102" fmla="*/ 565945 h 690635"/>
                <a:gd name="connsiteX103" fmla="*/ 1388225 w 3757353"/>
                <a:gd name="connsiteY103" fmla="*/ 561788 h 690635"/>
                <a:gd name="connsiteX104" fmla="*/ 1404851 w 3757353"/>
                <a:gd name="connsiteY104" fmla="*/ 528537 h 690635"/>
                <a:gd name="connsiteX105" fmla="*/ 1421476 w 3757353"/>
                <a:gd name="connsiteY105" fmla="*/ 470348 h 690635"/>
                <a:gd name="connsiteX106" fmla="*/ 1425633 w 3757353"/>
                <a:gd name="connsiteY106" fmla="*/ 432941 h 690635"/>
                <a:gd name="connsiteX107" fmla="*/ 1429789 w 3757353"/>
                <a:gd name="connsiteY107" fmla="*/ 403846 h 690635"/>
                <a:gd name="connsiteX108" fmla="*/ 1433945 w 3757353"/>
                <a:gd name="connsiteY108" fmla="*/ 366439 h 690635"/>
                <a:gd name="connsiteX109" fmla="*/ 1438102 w 3757353"/>
                <a:gd name="connsiteY109" fmla="*/ 353970 h 690635"/>
                <a:gd name="connsiteX110" fmla="*/ 1442258 w 3757353"/>
                <a:gd name="connsiteY110" fmla="*/ 333188 h 690635"/>
                <a:gd name="connsiteX111" fmla="*/ 1458884 w 3757353"/>
                <a:gd name="connsiteY111" fmla="*/ 299937 h 690635"/>
                <a:gd name="connsiteX112" fmla="*/ 1467196 w 3757353"/>
                <a:gd name="connsiteY112" fmla="*/ 316563 h 690635"/>
                <a:gd name="connsiteX113" fmla="*/ 1471353 w 3757353"/>
                <a:gd name="connsiteY113" fmla="*/ 337345 h 690635"/>
                <a:gd name="connsiteX114" fmla="*/ 1479665 w 3757353"/>
                <a:gd name="connsiteY114" fmla="*/ 366439 h 690635"/>
                <a:gd name="connsiteX115" fmla="*/ 1492135 w 3757353"/>
                <a:gd name="connsiteY115" fmla="*/ 428785 h 690635"/>
                <a:gd name="connsiteX116" fmla="*/ 1500447 w 3757353"/>
                <a:gd name="connsiteY116" fmla="*/ 457879 h 690635"/>
                <a:gd name="connsiteX117" fmla="*/ 1508760 w 3757353"/>
                <a:gd name="connsiteY117" fmla="*/ 470348 h 690635"/>
                <a:gd name="connsiteX118" fmla="*/ 1525385 w 3757353"/>
                <a:gd name="connsiteY118" fmla="*/ 503599 h 690635"/>
                <a:gd name="connsiteX119" fmla="*/ 1546167 w 3757353"/>
                <a:gd name="connsiteY119" fmla="*/ 499443 h 690635"/>
                <a:gd name="connsiteX120" fmla="*/ 1550324 w 3757353"/>
                <a:gd name="connsiteY120" fmla="*/ 482817 h 690635"/>
                <a:gd name="connsiteX121" fmla="*/ 1562793 w 3757353"/>
                <a:gd name="connsiteY121" fmla="*/ 470348 h 690635"/>
                <a:gd name="connsiteX122" fmla="*/ 1575262 w 3757353"/>
                <a:gd name="connsiteY122" fmla="*/ 408003 h 690635"/>
                <a:gd name="connsiteX123" fmla="*/ 1591887 w 3757353"/>
                <a:gd name="connsiteY123" fmla="*/ 366439 h 690635"/>
                <a:gd name="connsiteX124" fmla="*/ 1600200 w 3757353"/>
                <a:gd name="connsiteY124" fmla="*/ 378908 h 690635"/>
                <a:gd name="connsiteX125" fmla="*/ 1604356 w 3757353"/>
                <a:gd name="connsiteY125" fmla="*/ 395534 h 690635"/>
                <a:gd name="connsiteX126" fmla="*/ 1612669 w 3757353"/>
                <a:gd name="connsiteY126" fmla="*/ 445410 h 690635"/>
                <a:gd name="connsiteX127" fmla="*/ 1620982 w 3757353"/>
                <a:gd name="connsiteY127" fmla="*/ 470348 h 690635"/>
                <a:gd name="connsiteX128" fmla="*/ 1633451 w 3757353"/>
                <a:gd name="connsiteY128" fmla="*/ 482817 h 690635"/>
                <a:gd name="connsiteX129" fmla="*/ 1675015 w 3757353"/>
                <a:gd name="connsiteY129" fmla="*/ 478661 h 690635"/>
                <a:gd name="connsiteX130" fmla="*/ 1699953 w 3757353"/>
                <a:gd name="connsiteY130" fmla="*/ 432941 h 690635"/>
                <a:gd name="connsiteX131" fmla="*/ 1708265 w 3757353"/>
                <a:gd name="connsiteY131" fmla="*/ 420472 h 690635"/>
                <a:gd name="connsiteX132" fmla="*/ 1733204 w 3757353"/>
                <a:gd name="connsiteY132" fmla="*/ 403846 h 690635"/>
                <a:gd name="connsiteX133" fmla="*/ 1741516 w 3757353"/>
                <a:gd name="connsiteY133" fmla="*/ 387221 h 690635"/>
                <a:gd name="connsiteX134" fmla="*/ 1778924 w 3757353"/>
                <a:gd name="connsiteY134" fmla="*/ 353970 h 690635"/>
                <a:gd name="connsiteX135" fmla="*/ 1799705 w 3757353"/>
                <a:gd name="connsiteY135" fmla="*/ 337345 h 690635"/>
                <a:gd name="connsiteX136" fmla="*/ 1803862 w 3757353"/>
                <a:gd name="connsiteY136" fmla="*/ 349814 h 690635"/>
                <a:gd name="connsiteX137" fmla="*/ 1812175 w 3757353"/>
                <a:gd name="connsiteY137" fmla="*/ 391377 h 690635"/>
                <a:gd name="connsiteX138" fmla="*/ 1820487 w 3757353"/>
                <a:gd name="connsiteY138" fmla="*/ 441254 h 690635"/>
                <a:gd name="connsiteX139" fmla="*/ 1824644 w 3757353"/>
                <a:gd name="connsiteY139" fmla="*/ 457879 h 690635"/>
                <a:gd name="connsiteX140" fmla="*/ 1832956 w 3757353"/>
                <a:gd name="connsiteY140" fmla="*/ 470348 h 690635"/>
                <a:gd name="connsiteX141" fmla="*/ 1849582 w 3757353"/>
                <a:gd name="connsiteY141" fmla="*/ 511912 h 690635"/>
                <a:gd name="connsiteX142" fmla="*/ 1862051 w 3757353"/>
                <a:gd name="connsiteY142" fmla="*/ 516068 h 690635"/>
                <a:gd name="connsiteX143" fmla="*/ 1924396 w 3757353"/>
                <a:gd name="connsiteY143" fmla="*/ 495286 h 690635"/>
                <a:gd name="connsiteX144" fmla="*/ 1932709 w 3757353"/>
                <a:gd name="connsiteY144" fmla="*/ 482817 h 690635"/>
                <a:gd name="connsiteX145" fmla="*/ 1945178 w 3757353"/>
                <a:gd name="connsiteY145" fmla="*/ 457879 h 690635"/>
                <a:gd name="connsiteX146" fmla="*/ 1957647 w 3757353"/>
                <a:gd name="connsiteY146" fmla="*/ 428785 h 690635"/>
                <a:gd name="connsiteX147" fmla="*/ 1970116 w 3757353"/>
                <a:gd name="connsiteY147" fmla="*/ 420472 h 690635"/>
                <a:gd name="connsiteX148" fmla="*/ 1982585 w 3757353"/>
                <a:gd name="connsiteY148" fmla="*/ 424628 h 690635"/>
                <a:gd name="connsiteX149" fmla="*/ 1995055 w 3757353"/>
                <a:gd name="connsiteY149" fmla="*/ 437097 h 690635"/>
                <a:gd name="connsiteX150" fmla="*/ 2007524 w 3757353"/>
                <a:gd name="connsiteY150" fmla="*/ 457879 h 690635"/>
                <a:gd name="connsiteX151" fmla="*/ 2015836 w 3757353"/>
                <a:gd name="connsiteY151" fmla="*/ 482817 h 690635"/>
                <a:gd name="connsiteX152" fmla="*/ 2019993 w 3757353"/>
                <a:gd name="connsiteY152" fmla="*/ 495286 h 690635"/>
                <a:gd name="connsiteX153" fmla="*/ 2024149 w 3757353"/>
                <a:gd name="connsiteY153" fmla="*/ 507755 h 690635"/>
                <a:gd name="connsiteX154" fmla="*/ 2036618 w 3757353"/>
                <a:gd name="connsiteY154" fmla="*/ 536850 h 690635"/>
                <a:gd name="connsiteX155" fmla="*/ 2049087 w 3757353"/>
                <a:gd name="connsiteY155" fmla="*/ 541006 h 690635"/>
                <a:gd name="connsiteX156" fmla="*/ 2069869 w 3757353"/>
                <a:gd name="connsiteY156" fmla="*/ 557632 h 690635"/>
                <a:gd name="connsiteX157" fmla="*/ 2098964 w 3757353"/>
                <a:gd name="connsiteY157" fmla="*/ 570101 h 690635"/>
                <a:gd name="connsiteX158" fmla="*/ 2152996 w 3757353"/>
                <a:gd name="connsiteY158" fmla="*/ 553475 h 690635"/>
                <a:gd name="connsiteX159" fmla="*/ 2161309 w 3757353"/>
                <a:gd name="connsiteY159" fmla="*/ 541006 h 690635"/>
                <a:gd name="connsiteX160" fmla="*/ 2157153 w 3757353"/>
                <a:gd name="connsiteY160" fmla="*/ 503599 h 690635"/>
                <a:gd name="connsiteX161" fmla="*/ 2148840 w 3757353"/>
                <a:gd name="connsiteY161" fmla="*/ 478661 h 690635"/>
                <a:gd name="connsiteX162" fmla="*/ 2144684 w 3757353"/>
                <a:gd name="connsiteY162" fmla="*/ 441254 h 690635"/>
                <a:gd name="connsiteX163" fmla="*/ 2157153 w 3757353"/>
                <a:gd name="connsiteY163" fmla="*/ 428785 h 690635"/>
                <a:gd name="connsiteX164" fmla="*/ 2319251 w 3757353"/>
                <a:gd name="connsiteY164" fmla="*/ 441254 h 690635"/>
                <a:gd name="connsiteX165" fmla="*/ 2327564 w 3757353"/>
                <a:gd name="connsiteY165" fmla="*/ 453723 h 690635"/>
                <a:gd name="connsiteX166" fmla="*/ 2335876 w 3757353"/>
                <a:gd name="connsiteY166" fmla="*/ 437097 h 690635"/>
                <a:gd name="connsiteX167" fmla="*/ 2344189 w 3757353"/>
                <a:gd name="connsiteY167" fmla="*/ 424628 h 690635"/>
                <a:gd name="connsiteX168" fmla="*/ 2348345 w 3757353"/>
                <a:gd name="connsiteY168" fmla="*/ 408003 h 690635"/>
                <a:gd name="connsiteX169" fmla="*/ 2352502 w 3757353"/>
                <a:gd name="connsiteY169" fmla="*/ 395534 h 690635"/>
                <a:gd name="connsiteX170" fmla="*/ 2360815 w 3757353"/>
                <a:gd name="connsiteY170" fmla="*/ 337345 h 690635"/>
                <a:gd name="connsiteX171" fmla="*/ 2356658 w 3757353"/>
                <a:gd name="connsiteY171" fmla="*/ 266686 h 690635"/>
                <a:gd name="connsiteX172" fmla="*/ 2348345 w 3757353"/>
                <a:gd name="connsiteY172" fmla="*/ 250061 h 690635"/>
                <a:gd name="connsiteX173" fmla="*/ 2340033 w 3757353"/>
                <a:gd name="connsiteY173" fmla="*/ 220966 h 690635"/>
                <a:gd name="connsiteX174" fmla="*/ 2331720 w 3757353"/>
                <a:gd name="connsiteY174" fmla="*/ 208497 h 690635"/>
                <a:gd name="connsiteX175" fmla="*/ 2394065 w 3757353"/>
                <a:gd name="connsiteY175" fmla="*/ 154465 h 690635"/>
                <a:gd name="connsiteX176" fmla="*/ 2406535 w 3757353"/>
                <a:gd name="connsiteY176" fmla="*/ 162777 h 690635"/>
                <a:gd name="connsiteX177" fmla="*/ 2414847 w 3757353"/>
                <a:gd name="connsiteY177" fmla="*/ 191872 h 690635"/>
                <a:gd name="connsiteX178" fmla="*/ 2423160 w 3757353"/>
                <a:gd name="connsiteY178" fmla="*/ 245905 h 690635"/>
                <a:gd name="connsiteX179" fmla="*/ 2427316 w 3757353"/>
                <a:gd name="connsiteY179" fmla="*/ 262530 h 690635"/>
                <a:gd name="connsiteX180" fmla="*/ 2431473 w 3757353"/>
                <a:gd name="connsiteY180" fmla="*/ 287468 h 690635"/>
                <a:gd name="connsiteX181" fmla="*/ 2439785 w 3757353"/>
                <a:gd name="connsiteY181" fmla="*/ 299937 h 690635"/>
                <a:gd name="connsiteX182" fmla="*/ 2460567 w 3757353"/>
                <a:gd name="connsiteY182" fmla="*/ 324875 h 690635"/>
                <a:gd name="connsiteX183" fmla="*/ 2531225 w 3757353"/>
                <a:gd name="connsiteY183" fmla="*/ 316563 h 690635"/>
                <a:gd name="connsiteX184" fmla="*/ 2543695 w 3757353"/>
                <a:gd name="connsiteY184" fmla="*/ 308250 h 690635"/>
                <a:gd name="connsiteX185" fmla="*/ 2581102 w 3757353"/>
                <a:gd name="connsiteY185" fmla="*/ 312406 h 690635"/>
                <a:gd name="connsiteX186" fmla="*/ 2589415 w 3757353"/>
                <a:gd name="connsiteY186" fmla="*/ 324875 h 690635"/>
                <a:gd name="connsiteX187" fmla="*/ 2581102 w 3757353"/>
                <a:gd name="connsiteY187" fmla="*/ 395534 h 690635"/>
                <a:gd name="connsiteX188" fmla="*/ 2585258 w 3757353"/>
                <a:gd name="connsiteY188" fmla="*/ 545163 h 690635"/>
                <a:gd name="connsiteX189" fmla="*/ 2589415 w 3757353"/>
                <a:gd name="connsiteY189" fmla="*/ 582570 h 690635"/>
                <a:gd name="connsiteX190" fmla="*/ 2626822 w 3757353"/>
                <a:gd name="connsiteY190" fmla="*/ 578414 h 690635"/>
                <a:gd name="connsiteX191" fmla="*/ 2639291 w 3757353"/>
                <a:gd name="connsiteY191" fmla="*/ 565945 h 690635"/>
                <a:gd name="connsiteX192" fmla="*/ 2660073 w 3757353"/>
                <a:gd name="connsiteY192" fmla="*/ 532694 h 690635"/>
                <a:gd name="connsiteX193" fmla="*/ 2672542 w 3757353"/>
                <a:gd name="connsiteY193" fmla="*/ 503599 h 690635"/>
                <a:gd name="connsiteX194" fmla="*/ 2680855 w 3757353"/>
                <a:gd name="connsiteY194" fmla="*/ 482817 h 690635"/>
                <a:gd name="connsiteX195" fmla="*/ 2685011 w 3757353"/>
                <a:gd name="connsiteY195" fmla="*/ 470348 h 690635"/>
                <a:gd name="connsiteX196" fmla="*/ 2693324 w 3757353"/>
                <a:gd name="connsiteY196" fmla="*/ 457879 h 690635"/>
                <a:gd name="connsiteX197" fmla="*/ 2734887 w 3757353"/>
                <a:gd name="connsiteY197" fmla="*/ 486974 h 690635"/>
                <a:gd name="connsiteX198" fmla="*/ 2755669 w 3757353"/>
                <a:gd name="connsiteY198" fmla="*/ 520225 h 690635"/>
                <a:gd name="connsiteX199" fmla="*/ 2768138 w 3757353"/>
                <a:gd name="connsiteY199" fmla="*/ 545163 h 690635"/>
                <a:gd name="connsiteX200" fmla="*/ 2780607 w 3757353"/>
                <a:gd name="connsiteY200" fmla="*/ 557632 h 690635"/>
                <a:gd name="connsiteX201" fmla="*/ 2801389 w 3757353"/>
                <a:gd name="connsiteY201" fmla="*/ 582570 h 690635"/>
                <a:gd name="connsiteX202" fmla="*/ 2876204 w 3757353"/>
                <a:gd name="connsiteY202" fmla="*/ 561788 h 690635"/>
                <a:gd name="connsiteX203" fmla="*/ 2892829 w 3757353"/>
                <a:gd name="connsiteY203" fmla="*/ 536850 h 690635"/>
                <a:gd name="connsiteX204" fmla="*/ 2917767 w 3757353"/>
                <a:gd name="connsiteY204" fmla="*/ 503599 h 690635"/>
                <a:gd name="connsiteX205" fmla="*/ 3005051 w 3757353"/>
                <a:gd name="connsiteY205" fmla="*/ 511912 h 690635"/>
                <a:gd name="connsiteX206" fmla="*/ 3025833 w 3757353"/>
                <a:gd name="connsiteY206" fmla="*/ 557632 h 690635"/>
                <a:gd name="connsiteX207" fmla="*/ 3063240 w 3757353"/>
                <a:gd name="connsiteY207" fmla="*/ 590883 h 690635"/>
                <a:gd name="connsiteX208" fmla="*/ 3075709 w 3757353"/>
                <a:gd name="connsiteY208" fmla="*/ 595039 h 690635"/>
                <a:gd name="connsiteX209" fmla="*/ 3104804 w 3757353"/>
                <a:gd name="connsiteY209" fmla="*/ 565945 h 690635"/>
                <a:gd name="connsiteX210" fmla="*/ 3138055 w 3757353"/>
                <a:gd name="connsiteY210" fmla="*/ 536850 h 690635"/>
                <a:gd name="connsiteX211" fmla="*/ 3150524 w 3757353"/>
                <a:gd name="connsiteY211" fmla="*/ 532694 h 690635"/>
                <a:gd name="connsiteX212" fmla="*/ 3187931 w 3757353"/>
                <a:gd name="connsiteY212" fmla="*/ 486974 h 690635"/>
                <a:gd name="connsiteX213" fmla="*/ 3217025 w 3757353"/>
                <a:gd name="connsiteY213" fmla="*/ 474505 h 690635"/>
                <a:gd name="connsiteX214" fmla="*/ 3254433 w 3757353"/>
                <a:gd name="connsiteY214" fmla="*/ 478661 h 690635"/>
                <a:gd name="connsiteX215" fmla="*/ 3271058 w 3757353"/>
                <a:gd name="connsiteY215" fmla="*/ 503599 h 690635"/>
                <a:gd name="connsiteX216" fmla="*/ 3275215 w 3757353"/>
                <a:gd name="connsiteY216" fmla="*/ 520225 h 690635"/>
                <a:gd name="connsiteX217" fmla="*/ 3279371 w 3757353"/>
                <a:gd name="connsiteY217" fmla="*/ 545163 h 690635"/>
                <a:gd name="connsiteX218" fmla="*/ 3283527 w 3757353"/>
                <a:gd name="connsiteY218" fmla="*/ 557632 h 690635"/>
                <a:gd name="connsiteX219" fmla="*/ 3287684 w 3757353"/>
                <a:gd name="connsiteY219" fmla="*/ 582570 h 690635"/>
                <a:gd name="connsiteX220" fmla="*/ 3295996 w 3757353"/>
                <a:gd name="connsiteY220" fmla="*/ 603352 h 690635"/>
                <a:gd name="connsiteX221" fmla="*/ 3308465 w 3757353"/>
                <a:gd name="connsiteY221" fmla="*/ 628290 h 690635"/>
                <a:gd name="connsiteX222" fmla="*/ 3320935 w 3757353"/>
                <a:gd name="connsiteY222" fmla="*/ 632446 h 690635"/>
                <a:gd name="connsiteX223" fmla="*/ 3345873 w 3757353"/>
                <a:gd name="connsiteY223" fmla="*/ 628290 h 690635"/>
                <a:gd name="connsiteX224" fmla="*/ 3370811 w 3757353"/>
                <a:gd name="connsiteY224" fmla="*/ 603352 h 690635"/>
                <a:gd name="connsiteX225" fmla="*/ 3399905 w 3757353"/>
                <a:gd name="connsiteY225" fmla="*/ 570101 h 690635"/>
                <a:gd name="connsiteX226" fmla="*/ 3408218 w 3757353"/>
                <a:gd name="connsiteY226" fmla="*/ 557632 h 690635"/>
                <a:gd name="connsiteX227" fmla="*/ 3420687 w 3757353"/>
                <a:gd name="connsiteY227" fmla="*/ 541006 h 690635"/>
                <a:gd name="connsiteX228" fmla="*/ 3437313 w 3757353"/>
                <a:gd name="connsiteY228" fmla="*/ 503599 h 690635"/>
                <a:gd name="connsiteX229" fmla="*/ 3441469 w 3757353"/>
                <a:gd name="connsiteY229" fmla="*/ 482817 h 690635"/>
                <a:gd name="connsiteX230" fmla="*/ 3453938 w 3757353"/>
                <a:gd name="connsiteY230" fmla="*/ 457879 h 690635"/>
                <a:gd name="connsiteX231" fmla="*/ 3458095 w 3757353"/>
                <a:gd name="connsiteY231" fmla="*/ 420472 h 690635"/>
                <a:gd name="connsiteX232" fmla="*/ 3487189 w 3757353"/>
                <a:gd name="connsiteY232" fmla="*/ 437097 h 690635"/>
                <a:gd name="connsiteX233" fmla="*/ 3512127 w 3757353"/>
                <a:gd name="connsiteY233" fmla="*/ 478661 h 690635"/>
                <a:gd name="connsiteX234" fmla="*/ 3524596 w 3757353"/>
                <a:gd name="connsiteY234" fmla="*/ 491130 h 690635"/>
                <a:gd name="connsiteX235" fmla="*/ 3528753 w 3757353"/>
                <a:gd name="connsiteY235" fmla="*/ 565945 h 690635"/>
                <a:gd name="connsiteX236" fmla="*/ 3545378 w 3757353"/>
                <a:gd name="connsiteY236" fmla="*/ 669854 h 690635"/>
                <a:gd name="connsiteX237" fmla="*/ 3553691 w 3757353"/>
                <a:gd name="connsiteY237" fmla="*/ 686479 h 690635"/>
                <a:gd name="connsiteX238" fmla="*/ 3570316 w 3757353"/>
                <a:gd name="connsiteY238" fmla="*/ 690635 h 690635"/>
                <a:gd name="connsiteX239" fmla="*/ 3632662 w 3757353"/>
                <a:gd name="connsiteY239" fmla="*/ 665697 h 690635"/>
                <a:gd name="connsiteX240" fmla="*/ 3645131 w 3757353"/>
                <a:gd name="connsiteY240" fmla="*/ 640759 h 690635"/>
                <a:gd name="connsiteX241" fmla="*/ 3661756 w 3757353"/>
                <a:gd name="connsiteY241" fmla="*/ 636603 h 690635"/>
                <a:gd name="connsiteX242" fmla="*/ 3728258 w 3757353"/>
                <a:gd name="connsiteY242" fmla="*/ 644915 h 690635"/>
                <a:gd name="connsiteX243" fmla="*/ 3749040 w 3757353"/>
                <a:gd name="connsiteY243" fmla="*/ 653228 h 690635"/>
                <a:gd name="connsiteX244" fmla="*/ 3757353 w 3757353"/>
                <a:gd name="connsiteY244" fmla="*/ 640759 h 69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3757353" h="690635">
                  <a:moveTo>
                    <a:pt x="0" y="112901"/>
                  </a:moveTo>
                  <a:cubicBezTo>
                    <a:pt x="12469" y="111516"/>
                    <a:pt x="25052" y="110925"/>
                    <a:pt x="37407" y="108745"/>
                  </a:cubicBezTo>
                  <a:cubicBezTo>
                    <a:pt x="48658" y="106760"/>
                    <a:pt x="70658" y="100432"/>
                    <a:pt x="70658" y="100432"/>
                  </a:cubicBezTo>
                  <a:cubicBezTo>
                    <a:pt x="80356" y="90734"/>
                    <a:pt x="92145" y="82749"/>
                    <a:pt x="99753" y="71337"/>
                  </a:cubicBezTo>
                  <a:cubicBezTo>
                    <a:pt x="110836" y="54711"/>
                    <a:pt x="103909" y="61639"/>
                    <a:pt x="120535" y="50555"/>
                  </a:cubicBezTo>
                  <a:lnTo>
                    <a:pt x="137160" y="100432"/>
                  </a:lnTo>
                  <a:cubicBezTo>
                    <a:pt x="138545" y="104588"/>
                    <a:pt x="138886" y="109256"/>
                    <a:pt x="141316" y="112901"/>
                  </a:cubicBezTo>
                  <a:lnTo>
                    <a:pt x="157942" y="137839"/>
                  </a:lnTo>
                  <a:lnTo>
                    <a:pt x="166255" y="150308"/>
                  </a:lnTo>
                  <a:cubicBezTo>
                    <a:pt x="175953" y="148923"/>
                    <a:pt x="186785" y="150910"/>
                    <a:pt x="195349" y="146152"/>
                  </a:cubicBezTo>
                  <a:cubicBezTo>
                    <a:pt x="200765" y="143143"/>
                    <a:pt x="201361" y="135279"/>
                    <a:pt x="203662" y="129526"/>
                  </a:cubicBezTo>
                  <a:cubicBezTo>
                    <a:pt x="206916" y="121390"/>
                    <a:pt x="209204" y="112901"/>
                    <a:pt x="211975" y="104588"/>
                  </a:cubicBezTo>
                  <a:cubicBezTo>
                    <a:pt x="213360" y="100432"/>
                    <a:pt x="213701" y="95764"/>
                    <a:pt x="216131" y="92119"/>
                  </a:cubicBezTo>
                  <a:cubicBezTo>
                    <a:pt x="221673" y="83806"/>
                    <a:pt x="225692" y="74245"/>
                    <a:pt x="232756" y="67181"/>
                  </a:cubicBezTo>
                  <a:cubicBezTo>
                    <a:pt x="269183" y="30754"/>
                    <a:pt x="222975" y="75332"/>
                    <a:pt x="257695" y="46399"/>
                  </a:cubicBezTo>
                  <a:cubicBezTo>
                    <a:pt x="262211" y="42636"/>
                    <a:pt x="266008" y="38086"/>
                    <a:pt x="270164" y="33930"/>
                  </a:cubicBezTo>
                  <a:cubicBezTo>
                    <a:pt x="265280" y="92529"/>
                    <a:pt x="271282" y="67984"/>
                    <a:pt x="257695" y="108745"/>
                  </a:cubicBezTo>
                  <a:lnTo>
                    <a:pt x="253538" y="121214"/>
                  </a:lnTo>
                  <a:lnTo>
                    <a:pt x="249382" y="133683"/>
                  </a:lnTo>
                  <a:cubicBezTo>
                    <a:pt x="250767" y="143381"/>
                    <a:pt x="247524" y="155044"/>
                    <a:pt x="253538" y="162777"/>
                  </a:cubicBezTo>
                  <a:cubicBezTo>
                    <a:pt x="258918" y="169694"/>
                    <a:pt x="278476" y="171090"/>
                    <a:pt x="278476" y="171090"/>
                  </a:cubicBezTo>
                  <a:cubicBezTo>
                    <a:pt x="346413" y="165429"/>
                    <a:pt x="320073" y="183472"/>
                    <a:pt x="332509" y="150308"/>
                  </a:cubicBezTo>
                  <a:cubicBezTo>
                    <a:pt x="334684" y="144507"/>
                    <a:pt x="338051" y="139225"/>
                    <a:pt x="340822" y="133683"/>
                  </a:cubicBezTo>
                  <a:cubicBezTo>
                    <a:pt x="343681" y="119386"/>
                    <a:pt x="345219" y="109981"/>
                    <a:pt x="349135" y="96275"/>
                  </a:cubicBezTo>
                  <a:cubicBezTo>
                    <a:pt x="350339" y="92062"/>
                    <a:pt x="350554" y="87227"/>
                    <a:pt x="353291" y="83806"/>
                  </a:cubicBezTo>
                  <a:cubicBezTo>
                    <a:pt x="356411" y="79905"/>
                    <a:pt x="361604" y="78265"/>
                    <a:pt x="365760" y="75494"/>
                  </a:cubicBezTo>
                  <a:cubicBezTo>
                    <a:pt x="390753" y="92155"/>
                    <a:pt x="378416" y="79258"/>
                    <a:pt x="382385" y="129526"/>
                  </a:cubicBezTo>
                  <a:cubicBezTo>
                    <a:pt x="389082" y="214353"/>
                    <a:pt x="359753" y="225252"/>
                    <a:pt x="403167" y="250061"/>
                  </a:cubicBezTo>
                  <a:cubicBezTo>
                    <a:pt x="408547" y="253135"/>
                    <a:pt x="414251" y="255603"/>
                    <a:pt x="419793" y="258374"/>
                  </a:cubicBezTo>
                  <a:cubicBezTo>
                    <a:pt x="430877" y="255603"/>
                    <a:pt x="443538" y="256399"/>
                    <a:pt x="453044" y="250061"/>
                  </a:cubicBezTo>
                  <a:cubicBezTo>
                    <a:pt x="457797" y="246892"/>
                    <a:pt x="456178" y="239055"/>
                    <a:pt x="457200" y="233435"/>
                  </a:cubicBezTo>
                  <a:cubicBezTo>
                    <a:pt x="461282" y="210980"/>
                    <a:pt x="463284" y="185062"/>
                    <a:pt x="465513" y="162777"/>
                  </a:cubicBezTo>
                  <a:cubicBezTo>
                    <a:pt x="469669" y="164163"/>
                    <a:pt x="474561" y="164197"/>
                    <a:pt x="477982" y="166934"/>
                  </a:cubicBezTo>
                  <a:cubicBezTo>
                    <a:pt x="486965" y="174121"/>
                    <a:pt x="492066" y="196718"/>
                    <a:pt x="494607" y="204341"/>
                  </a:cubicBezTo>
                  <a:cubicBezTo>
                    <a:pt x="498571" y="216232"/>
                    <a:pt x="500309" y="220378"/>
                    <a:pt x="502920" y="233435"/>
                  </a:cubicBezTo>
                  <a:cubicBezTo>
                    <a:pt x="504573" y="241699"/>
                    <a:pt x="505884" y="250031"/>
                    <a:pt x="507076" y="258374"/>
                  </a:cubicBezTo>
                  <a:cubicBezTo>
                    <a:pt x="508656" y="269432"/>
                    <a:pt x="507476" y="281106"/>
                    <a:pt x="511233" y="291625"/>
                  </a:cubicBezTo>
                  <a:cubicBezTo>
                    <a:pt x="514593" y="301033"/>
                    <a:pt x="527858" y="316563"/>
                    <a:pt x="527858" y="316563"/>
                  </a:cubicBezTo>
                  <a:cubicBezTo>
                    <a:pt x="547254" y="313792"/>
                    <a:pt x="566975" y="312738"/>
                    <a:pt x="586047" y="308250"/>
                  </a:cubicBezTo>
                  <a:cubicBezTo>
                    <a:pt x="598684" y="305276"/>
                    <a:pt x="599733" y="295983"/>
                    <a:pt x="606829" y="287468"/>
                  </a:cubicBezTo>
                  <a:cubicBezTo>
                    <a:pt x="633498" y="255466"/>
                    <a:pt x="606971" y="293488"/>
                    <a:pt x="627611" y="262530"/>
                  </a:cubicBezTo>
                  <a:cubicBezTo>
                    <a:pt x="628996" y="256988"/>
                    <a:pt x="630828" y="251539"/>
                    <a:pt x="631767" y="245905"/>
                  </a:cubicBezTo>
                  <a:cubicBezTo>
                    <a:pt x="633603" y="234887"/>
                    <a:pt x="631775" y="223025"/>
                    <a:pt x="635924" y="212654"/>
                  </a:cubicBezTo>
                  <a:cubicBezTo>
                    <a:pt x="637779" y="208016"/>
                    <a:pt x="644237" y="207112"/>
                    <a:pt x="648393" y="204341"/>
                  </a:cubicBezTo>
                  <a:cubicBezTo>
                    <a:pt x="652549" y="205726"/>
                    <a:pt x="656943" y="206538"/>
                    <a:pt x="660862" y="208497"/>
                  </a:cubicBezTo>
                  <a:cubicBezTo>
                    <a:pt x="675693" y="215912"/>
                    <a:pt x="676323" y="221506"/>
                    <a:pt x="689956" y="233435"/>
                  </a:cubicBezTo>
                  <a:cubicBezTo>
                    <a:pt x="704346" y="246027"/>
                    <a:pt x="706818" y="246023"/>
                    <a:pt x="723207" y="254217"/>
                  </a:cubicBezTo>
                  <a:cubicBezTo>
                    <a:pt x="730696" y="261706"/>
                    <a:pt x="739650" y="269030"/>
                    <a:pt x="743989" y="279155"/>
                  </a:cubicBezTo>
                  <a:cubicBezTo>
                    <a:pt x="746239" y="284406"/>
                    <a:pt x="745895" y="290530"/>
                    <a:pt x="748145" y="295781"/>
                  </a:cubicBezTo>
                  <a:cubicBezTo>
                    <a:pt x="750113" y="300372"/>
                    <a:pt x="754224" y="303782"/>
                    <a:pt x="756458" y="308250"/>
                  </a:cubicBezTo>
                  <a:cubicBezTo>
                    <a:pt x="758417" y="312169"/>
                    <a:pt x="757517" y="317621"/>
                    <a:pt x="760615" y="320719"/>
                  </a:cubicBezTo>
                  <a:cubicBezTo>
                    <a:pt x="764996" y="325100"/>
                    <a:pt x="771698" y="326261"/>
                    <a:pt x="777240" y="329032"/>
                  </a:cubicBezTo>
                  <a:cubicBezTo>
                    <a:pt x="781396" y="327646"/>
                    <a:pt x="786611" y="327973"/>
                    <a:pt x="789709" y="324875"/>
                  </a:cubicBezTo>
                  <a:cubicBezTo>
                    <a:pt x="796773" y="317811"/>
                    <a:pt x="806335" y="299937"/>
                    <a:pt x="806335" y="299937"/>
                  </a:cubicBezTo>
                  <a:cubicBezTo>
                    <a:pt x="807720" y="295781"/>
                    <a:pt x="808532" y="291387"/>
                    <a:pt x="810491" y="287468"/>
                  </a:cubicBezTo>
                  <a:cubicBezTo>
                    <a:pt x="812725" y="283000"/>
                    <a:pt x="815900" y="279064"/>
                    <a:pt x="818804" y="274999"/>
                  </a:cubicBezTo>
                  <a:cubicBezTo>
                    <a:pt x="827450" y="262895"/>
                    <a:pt x="832611" y="255446"/>
                    <a:pt x="843742" y="245905"/>
                  </a:cubicBezTo>
                  <a:cubicBezTo>
                    <a:pt x="849002" y="241397"/>
                    <a:pt x="854311" y="236799"/>
                    <a:pt x="860367" y="233435"/>
                  </a:cubicBezTo>
                  <a:cubicBezTo>
                    <a:pt x="866889" y="229812"/>
                    <a:pt x="874222" y="227894"/>
                    <a:pt x="881149" y="225123"/>
                  </a:cubicBezTo>
                  <a:cubicBezTo>
                    <a:pt x="888645" y="217627"/>
                    <a:pt x="894058" y="208497"/>
                    <a:pt x="906087" y="208497"/>
                  </a:cubicBezTo>
                  <a:cubicBezTo>
                    <a:pt x="910468" y="208497"/>
                    <a:pt x="914400" y="211268"/>
                    <a:pt x="918556" y="212654"/>
                  </a:cubicBezTo>
                  <a:cubicBezTo>
                    <a:pt x="919942" y="222352"/>
                    <a:pt x="921223" y="232065"/>
                    <a:pt x="922713" y="241748"/>
                  </a:cubicBezTo>
                  <a:cubicBezTo>
                    <a:pt x="923994" y="250077"/>
                    <a:pt x="926869" y="258259"/>
                    <a:pt x="926869" y="266686"/>
                  </a:cubicBezTo>
                  <a:cubicBezTo>
                    <a:pt x="926869" y="368088"/>
                    <a:pt x="929525" y="349012"/>
                    <a:pt x="918556" y="403846"/>
                  </a:cubicBezTo>
                  <a:cubicBezTo>
                    <a:pt x="919212" y="413027"/>
                    <a:pt x="917424" y="455614"/>
                    <a:pt x="926869" y="474505"/>
                  </a:cubicBezTo>
                  <a:cubicBezTo>
                    <a:pt x="929103" y="478973"/>
                    <a:pt x="932411" y="482818"/>
                    <a:pt x="935182" y="486974"/>
                  </a:cubicBezTo>
                  <a:cubicBezTo>
                    <a:pt x="944929" y="516216"/>
                    <a:pt x="932243" y="480116"/>
                    <a:pt x="947651" y="516068"/>
                  </a:cubicBezTo>
                  <a:cubicBezTo>
                    <a:pt x="949377" y="520095"/>
                    <a:pt x="948386" y="525800"/>
                    <a:pt x="951807" y="528537"/>
                  </a:cubicBezTo>
                  <a:cubicBezTo>
                    <a:pt x="956268" y="532106"/>
                    <a:pt x="962891" y="531308"/>
                    <a:pt x="968433" y="532694"/>
                  </a:cubicBezTo>
                  <a:lnTo>
                    <a:pt x="1005840" y="528537"/>
                  </a:lnTo>
                  <a:cubicBezTo>
                    <a:pt x="1019442" y="519120"/>
                    <a:pt x="1022030" y="493966"/>
                    <a:pt x="1026622" y="478661"/>
                  </a:cubicBezTo>
                  <a:cubicBezTo>
                    <a:pt x="1029140" y="470268"/>
                    <a:pt x="1032810" y="462224"/>
                    <a:pt x="1034935" y="453723"/>
                  </a:cubicBezTo>
                  <a:cubicBezTo>
                    <a:pt x="1036320" y="448181"/>
                    <a:pt x="1037522" y="442590"/>
                    <a:pt x="1039091" y="437097"/>
                  </a:cubicBezTo>
                  <a:cubicBezTo>
                    <a:pt x="1040294" y="432884"/>
                    <a:pt x="1042094" y="428855"/>
                    <a:pt x="1043247" y="424628"/>
                  </a:cubicBezTo>
                  <a:cubicBezTo>
                    <a:pt x="1046253" y="413606"/>
                    <a:pt x="1048991" y="402509"/>
                    <a:pt x="1051560" y="391377"/>
                  </a:cubicBezTo>
                  <a:cubicBezTo>
                    <a:pt x="1054238" y="379771"/>
                    <a:pt x="1053535" y="366521"/>
                    <a:pt x="1064029" y="358126"/>
                  </a:cubicBezTo>
                  <a:cubicBezTo>
                    <a:pt x="1066739" y="355958"/>
                    <a:pt x="1092038" y="350085"/>
                    <a:pt x="1093124" y="349814"/>
                  </a:cubicBezTo>
                  <a:cubicBezTo>
                    <a:pt x="1094509" y="358127"/>
                    <a:pt x="1094858" y="366680"/>
                    <a:pt x="1097280" y="374752"/>
                  </a:cubicBezTo>
                  <a:cubicBezTo>
                    <a:pt x="1099060" y="380687"/>
                    <a:pt x="1102584" y="385961"/>
                    <a:pt x="1105593" y="391377"/>
                  </a:cubicBezTo>
                  <a:cubicBezTo>
                    <a:pt x="1113952" y="406422"/>
                    <a:pt x="1117712" y="411633"/>
                    <a:pt x="1126375" y="424628"/>
                  </a:cubicBezTo>
                  <a:cubicBezTo>
                    <a:pt x="1127760" y="428784"/>
                    <a:pt x="1129328" y="432884"/>
                    <a:pt x="1130531" y="437097"/>
                  </a:cubicBezTo>
                  <a:cubicBezTo>
                    <a:pt x="1132309" y="443320"/>
                    <a:pt x="1135519" y="459542"/>
                    <a:pt x="1138844" y="466192"/>
                  </a:cubicBezTo>
                  <a:cubicBezTo>
                    <a:pt x="1141078" y="470660"/>
                    <a:pt x="1145127" y="474096"/>
                    <a:pt x="1147156" y="478661"/>
                  </a:cubicBezTo>
                  <a:cubicBezTo>
                    <a:pt x="1150715" y="486668"/>
                    <a:pt x="1149273" y="497403"/>
                    <a:pt x="1155469" y="503599"/>
                  </a:cubicBezTo>
                  <a:cubicBezTo>
                    <a:pt x="1164660" y="512790"/>
                    <a:pt x="1168835" y="518595"/>
                    <a:pt x="1180407" y="524381"/>
                  </a:cubicBezTo>
                  <a:cubicBezTo>
                    <a:pt x="1184326" y="526340"/>
                    <a:pt x="1188720" y="527152"/>
                    <a:pt x="1192876" y="528537"/>
                  </a:cubicBezTo>
                  <a:cubicBezTo>
                    <a:pt x="1199803" y="527152"/>
                    <a:pt x="1208082" y="528718"/>
                    <a:pt x="1213658" y="524381"/>
                  </a:cubicBezTo>
                  <a:cubicBezTo>
                    <a:pt x="1221544" y="518247"/>
                    <a:pt x="1230284" y="499443"/>
                    <a:pt x="1230284" y="499443"/>
                  </a:cubicBezTo>
                  <a:cubicBezTo>
                    <a:pt x="1231669" y="495287"/>
                    <a:pt x="1232714" y="491001"/>
                    <a:pt x="1234440" y="486974"/>
                  </a:cubicBezTo>
                  <a:cubicBezTo>
                    <a:pt x="1240767" y="472210"/>
                    <a:pt x="1242718" y="470400"/>
                    <a:pt x="1251065" y="457879"/>
                  </a:cubicBezTo>
                  <a:cubicBezTo>
                    <a:pt x="1253836" y="442639"/>
                    <a:pt x="1258530" y="427626"/>
                    <a:pt x="1259378" y="412159"/>
                  </a:cubicBezTo>
                  <a:cubicBezTo>
                    <a:pt x="1264080" y="326345"/>
                    <a:pt x="1240517" y="235999"/>
                    <a:pt x="1267691" y="154465"/>
                  </a:cubicBezTo>
                  <a:cubicBezTo>
                    <a:pt x="1269076" y="150308"/>
                    <a:pt x="1270784" y="146246"/>
                    <a:pt x="1271847" y="141995"/>
                  </a:cubicBezTo>
                  <a:cubicBezTo>
                    <a:pt x="1276311" y="124140"/>
                    <a:pt x="1276449" y="114832"/>
                    <a:pt x="1280160" y="96275"/>
                  </a:cubicBezTo>
                  <a:cubicBezTo>
                    <a:pt x="1281280" y="90674"/>
                    <a:pt x="1282931" y="85192"/>
                    <a:pt x="1284316" y="79650"/>
                  </a:cubicBezTo>
                  <a:cubicBezTo>
                    <a:pt x="1287087" y="54712"/>
                    <a:pt x="1286544" y="-19508"/>
                    <a:pt x="1292629" y="4835"/>
                  </a:cubicBezTo>
                  <a:cubicBezTo>
                    <a:pt x="1294014" y="10377"/>
                    <a:pt x="1295144" y="15989"/>
                    <a:pt x="1296785" y="21461"/>
                  </a:cubicBezTo>
                  <a:cubicBezTo>
                    <a:pt x="1296800" y="21511"/>
                    <a:pt x="1307169" y="52609"/>
                    <a:pt x="1309255" y="58868"/>
                  </a:cubicBezTo>
                  <a:lnTo>
                    <a:pt x="1313411" y="71337"/>
                  </a:lnTo>
                  <a:lnTo>
                    <a:pt x="1317567" y="83806"/>
                  </a:lnTo>
                  <a:cubicBezTo>
                    <a:pt x="1318953" y="230664"/>
                    <a:pt x="1319030" y="377541"/>
                    <a:pt x="1321724" y="524381"/>
                  </a:cubicBezTo>
                  <a:cubicBezTo>
                    <a:pt x="1321804" y="528761"/>
                    <a:pt x="1323190" y="533392"/>
                    <a:pt x="1325880" y="536850"/>
                  </a:cubicBezTo>
                  <a:cubicBezTo>
                    <a:pt x="1345504" y="562082"/>
                    <a:pt x="1342800" y="559115"/>
                    <a:pt x="1363287" y="565945"/>
                  </a:cubicBezTo>
                  <a:cubicBezTo>
                    <a:pt x="1371600" y="564559"/>
                    <a:pt x="1381961" y="567426"/>
                    <a:pt x="1388225" y="561788"/>
                  </a:cubicBezTo>
                  <a:cubicBezTo>
                    <a:pt x="1397436" y="553498"/>
                    <a:pt x="1400932" y="540293"/>
                    <a:pt x="1404851" y="528537"/>
                  </a:cubicBezTo>
                  <a:cubicBezTo>
                    <a:pt x="1416777" y="492761"/>
                    <a:pt x="1411039" y="512100"/>
                    <a:pt x="1421476" y="470348"/>
                  </a:cubicBezTo>
                  <a:cubicBezTo>
                    <a:pt x="1422862" y="457879"/>
                    <a:pt x="1424077" y="445390"/>
                    <a:pt x="1425633" y="432941"/>
                  </a:cubicBezTo>
                  <a:cubicBezTo>
                    <a:pt x="1426848" y="423220"/>
                    <a:pt x="1428574" y="413567"/>
                    <a:pt x="1429789" y="403846"/>
                  </a:cubicBezTo>
                  <a:cubicBezTo>
                    <a:pt x="1431345" y="391397"/>
                    <a:pt x="1431882" y="378814"/>
                    <a:pt x="1433945" y="366439"/>
                  </a:cubicBezTo>
                  <a:cubicBezTo>
                    <a:pt x="1434665" y="362117"/>
                    <a:pt x="1437039" y="358220"/>
                    <a:pt x="1438102" y="353970"/>
                  </a:cubicBezTo>
                  <a:cubicBezTo>
                    <a:pt x="1439815" y="347116"/>
                    <a:pt x="1440228" y="339955"/>
                    <a:pt x="1442258" y="333188"/>
                  </a:cubicBezTo>
                  <a:cubicBezTo>
                    <a:pt x="1447804" y="314701"/>
                    <a:pt x="1449527" y="313972"/>
                    <a:pt x="1458884" y="299937"/>
                  </a:cubicBezTo>
                  <a:cubicBezTo>
                    <a:pt x="1461655" y="305479"/>
                    <a:pt x="1465237" y="310685"/>
                    <a:pt x="1467196" y="316563"/>
                  </a:cubicBezTo>
                  <a:cubicBezTo>
                    <a:pt x="1469430" y="323265"/>
                    <a:pt x="1469820" y="330449"/>
                    <a:pt x="1471353" y="337345"/>
                  </a:cubicBezTo>
                  <a:cubicBezTo>
                    <a:pt x="1474833" y="353004"/>
                    <a:pt x="1475036" y="352551"/>
                    <a:pt x="1479665" y="366439"/>
                  </a:cubicBezTo>
                  <a:cubicBezTo>
                    <a:pt x="1485438" y="406847"/>
                    <a:pt x="1481445" y="386027"/>
                    <a:pt x="1492135" y="428785"/>
                  </a:cubicBezTo>
                  <a:cubicBezTo>
                    <a:pt x="1493466" y="434111"/>
                    <a:pt x="1497466" y="451917"/>
                    <a:pt x="1500447" y="457879"/>
                  </a:cubicBezTo>
                  <a:cubicBezTo>
                    <a:pt x="1502681" y="462347"/>
                    <a:pt x="1505989" y="466192"/>
                    <a:pt x="1508760" y="470348"/>
                  </a:cubicBezTo>
                  <a:cubicBezTo>
                    <a:pt x="1511131" y="479832"/>
                    <a:pt x="1513690" y="499214"/>
                    <a:pt x="1525385" y="503599"/>
                  </a:cubicBezTo>
                  <a:cubicBezTo>
                    <a:pt x="1532000" y="506079"/>
                    <a:pt x="1539240" y="500828"/>
                    <a:pt x="1546167" y="499443"/>
                  </a:cubicBezTo>
                  <a:cubicBezTo>
                    <a:pt x="1547553" y="493901"/>
                    <a:pt x="1547490" y="487777"/>
                    <a:pt x="1550324" y="482817"/>
                  </a:cubicBezTo>
                  <a:cubicBezTo>
                    <a:pt x="1553240" y="477714"/>
                    <a:pt x="1560361" y="475699"/>
                    <a:pt x="1562793" y="470348"/>
                  </a:cubicBezTo>
                  <a:cubicBezTo>
                    <a:pt x="1569471" y="455655"/>
                    <a:pt x="1572927" y="424344"/>
                    <a:pt x="1575262" y="408003"/>
                  </a:cubicBezTo>
                  <a:cubicBezTo>
                    <a:pt x="1579618" y="347010"/>
                    <a:pt x="1567855" y="332795"/>
                    <a:pt x="1591887" y="366439"/>
                  </a:cubicBezTo>
                  <a:cubicBezTo>
                    <a:pt x="1594791" y="370504"/>
                    <a:pt x="1597429" y="374752"/>
                    <a:pt x="1600200" y="378908"/>
                  </a:cubicBezTo>
                  <a:cubicBezTo>
                    <a:pt x="1601585" y="384450"/>
                    <a:pt x="1603303" y="389919"/>
                    <a:pt x="1604356" y="395534"/>
                  </a:cubicBezTo>
                  <a:cubicBezTo>
                    <a:pt x="1607462" y="412100"/>
                    <a:pt x="1607339" y="429420"/>
                    <a:pt x="1612669" y="445410"/>
                  </a:cubicBezTo>
                  <a:cubicBezTo>
                    <a:pt x="1615440" y="453723"/>
                    <a:pt x="1614786" y="464152"/>
                    <a:pt x="1620982" y="470348"/>
                  </a:cubicBezTo>
                  <a:lnTo>
                    <a:pt x="1633451" y="482817"/>
                  </a:lnTo>
                  <a:lnTo>
                    <a:pt x="1675015" y="478661"/>
                  </a:lnTo>
                  <a:cubicBezTo>
                    <a:pt x="1699273" y="464106"/>
                    <a:pt x="1691275" y="450297"/>
                    <a:pt x="1699953" y="432941"/>
                  </a:cubicBezTo>
                  <a:cubicBezTo>
                    <a:pt x="1702187" y="428473"/>
                    <a:pt x="1704506" y="423761"/>
                    <a:pt x="1708265" y="420472"/>
                  </a:cubicBezTo>
                  <a:cubicBezTo>
                    <a:pt x="1715784" y="413893"/>
                    <a:pt x="1733204" y="403846"/>
                    <a:pt x="1733204" y="403846"/>
                  </a:cubicBezTo>
                  <a:cubicBezTo>
                    <a:pt x="1735975" y="398304"/>
                    <a:pt x="1737646" y="392059"/>
                    <a:pt x="1741516" y="387221"/>
                  </a:cubicBezTo>
                  <a:cubicBezTo>
                    <a:pt x="1757783" y="366887"/>
                    <a:pt x="1761859" y="365347"/>
                    <a:pt x="1778924" y="353970"/>
                  </a:cubicBezTo>
                  <a:cubicBezTo>
                    <a:pt x="1781492" y="350118"/>
                    <a:pt x="1789666" y="332326"/>
                    <a:pt x="1799705" y="337345"/>
                  </a:cubicBezTo>
                  <a:cubicBezTo>
                    <a:pt x="1803624" y="339304"/>
                    <a:pt x="1802877" y="345545"/>
                    <a:pt x="1803862" y="349814"/>
                  </a:cubicBezTo>
                  <a:cubicBezTo>
                    <a:pt x="1807039" y="363581"/>
                    <a:pt x="1810177" y="377390"/>
                    <a:pt x="1812175" y="391377"/>
                  </a:cubicBezTo>
                  <a:cubicBezTo>
                    <a:pt x="1815643" y="415654"/>
                    <a:pt x="1815626" y="419382"/>
                    <a:pt x="1820487" y="441254"/>
                  </a:cubicBezTo>
                  <a:cubicBezTo>
                    <a:pt x="1821726" y="446830"/>
                    <a:pt x="1822394" y="452629"/>
                    <a:pt x="1824644" y="457879"/>
                  </a:cubicBezTo>
                  <a:cubicBezTo>
                    <a:pt x="1826612" y="462470"/>
                    <a:pt x="1830927" y="465783"/>
                    <a:pt x="1832956" y="470348"/>
                  </a:cubicBezTo>
                  <a:cubicBezTo>
                    <a:pt x="1835553" y="476191"/>
                    <a:pt x="1842778" y="505108"/>
                    <a:pt x="1849582" y="511912"/>
                  </a:cubicBezTo>
                  <a:cubicBezTo>
                    <a:pt x="1852680" y="515010"/>
                    <a:pt x="1857895" y="514683"/>
                    <a:pt x="1862051" y="516068"/>
                  </a:cubicBezTo>
                  <a:cubicBezTo>
                    <a:pt x="1916091" y="511565"/>
                    <a:pt x="1903055" y="525164"/>
                    <a:pt x="1924396" y="495286"/>
                  </a:cubicBezTo>
                  <a:cubicBezTo>
                    <a:pt x="1927299" y="491221"/>
                    <a:pt x="1929938" y="486973"/>
                    <a:pt x="1932709" y="482817"/>
                  </a:cubicBezTo>
                  <a:cubicBezTo>
                    <a:pt x="1943153" y="451483"/>
                    <a:pt x="1929066" y="490100"/>
                    <a:pt x="1945178" y="457879"/>
                  </a:cubicBezTo>
                  <a:cubicBezTo>
                    <a:pt x="1951674" y="444888"/>
                    <a:pt x="1946839" y="441755"/>
                    <a:pt x="1957647" y="428785"/>
                  </a:cubicBezTo>
                  <a:cubicBezTo>
                    <a:pt x="1960845" y="424947"/>
                    <a:pt x="1965960" y="423243"/>
                    <a:pt x="1970116" y="420472"/>
                  </a:cubicBezTo>
                  <a:cubicBezTo>
                    <a:pt x="1974272" y="421857"/>
                    <a:pt x="1978940" y="422198"/>
                    <a:pt x="1982585" y="424628"/>
                  </a:cubicBezTo>
                  <a:cubicBezTo>
                    <a:pt x="1987476" y="427888"/>
                    <a:pt x="1991528" y="432395"/>
                    <a:pt x="1995055" y="437097"/>
                  </a:cubicBezTo>
                  <a:cubicBezTo>
                    <a:pt x="1999902" y="443560"/>
                    <a:pt x="2004181" y="450525"/>
                    <a:pt x="2007524" y="457879"/>
                  </a:cubicBezTo>
                  <a:cubicBezTo>
                    <a:pt x="2011150" y="465856"/>
                    <a:pt x="2013065" y="474504"/>
                    <a:pt x="2015836" y="482817"/>
                  </a:cubicBezTo>
                  <a:lnTo>
                    <a:pt x="2019993" y="495286"/>
                  </a:lnTo>
                  <a:lnTo>
                    <a:pt x="2024149" y="507755"/>
                  </a:lnTo>
                  <a:cubicBezTo>
                    <a:pt x="2026633" y="515209"/>
                    <a:pt x="2031480" y="531712"/>
                    <a:pt x="2036618" y="536850"/>
                  </a:cubicBezTo>
                  <a:cubicBezTo>
                    <a:pt x="2039716" y="539948"/>
                    <a:pt x="2044931" y="539621"/>
                    <a:pt x="2049087" y="541006"/>
                  </a:cubicBezTo>
                  <a:cubicBezTo>
                    <a:pt x="2056014" y="546548"/>
                    <a:pt x="2062488" y="552711"/>
                    <a:pt x="2069869" y="557632"/>
                  </a:cubicBezTo>
                  <a:cubicBezTo>
                    <a:pt x="2080142" y="564481"/>
                    <a:pt x="2087880" y="566407"/>
                    <a:pt x="2098964" y="570101"/>
                  </a:cubicBezTo>
                  <a:cubicBezTo>
                    <a:pt x="2136769" y="566321"/>
                    <a:pt x="2134738" y="575385"/>
                    <a:pt x="2152996" y="553475"/>
                  </a:cubicBezTo>
                  <a:cubicBezTo>
                    <a:pt x="2156194" y="549637"/>
                    <a:pt x="2158538" y="545162"/>
                    <a:pt x="2161309" y="541006"/>
                  </a:cubicBezTo>
                  <a:cubicBezTo>
                    <a:pt x="2159924" y="528537"/>
                    <a:pt x="2159613" y="515901"/>
                    <a:pt x="2157153" y="503599"/>
                  </a:cubicBezTo>
                  <a:cubicBezTo>
                    <a:pt x="2155435" y="495007"/>
                    <a:pt x="2150558" y="487253"/>
                    <a:pt x="2148840" y="478661"/>
                  </a:cubicBezTo>
                  <a:cubicBezTo>
                    <a:pt x="2146380" y="466359"/>
                    <a:pt x="2146069" y="453723"/>
                    <a:pt x="2144684" y="441254"/>
                  </a:cubicBezTo>
                  <a:cubicBezTo>
                    <a:pt x="2148840" y="437098"/>
                    <a:pt x="2151283" y="429086"/>
                    <a:pt x="2157153" y="428785"/>
                  </a:cubicBezTo>
                  <a:cubicBezTo>
                    <a:pt x="2294749" y="421729"/>
                    <a:pt x="2266971" y="406400"/>
                    <a:pt x="2319251" y="441254"/>
                  </a:cubicBezTo>
                  <a:cubicBezTo>
                    <a:pt x="2322022" y="445410"/>
                    <a:pt x="2322718" y="454935"/>
                    <a:pt x="2327564" y="453723"/>
                  </a:cubicBezTo>
                  <a:cubicBezTo>
                    <a:pt x="2333575" y="452220"/>
                    <a:pt x="2332802" y="442477"/>
                    <a:pt x="2335876" y="437097"/>
                  </a:cubicBezTo>
                  <a:cubicBezTo>
                    <a:pt x="2338354" y="432760"/>
                    <a:pt x="2341418" y="428784"/>
                    <a:pt x="2344189" y="424628"/>
                  </a:cubicBezTo>
                  <a:cubicBezTo>
                    <a:pt x="2345574" y="419086"/>
                    <a:pt x="2346776" y="413495"/>
                    <a:pt x="2348345" y="408003"/>
                  </a:cubicBezTo>
                  <a:cubicBezTo>
                    <a:pt x="2349549" y="403790"/>
                    <a:pt x="2351741" y="399849"/>
                    <a:pt x="2352502" y="395534"/>
                  </a:cubicBezTo>
                  <a:cubicBezTo>
                    <a:pt x="2355907" y="376239"/>
                    <a:pt x="2358044" y="356741"/>
                    <a:pt x="2360815" y="337345"/>
                  </a:cubicBezTo>
                  <a:cubicBezTo>
                    <a:pt x="2359429" y="313792"/>
                    <a:pt x="2359995" y="290043"/>
                    <a:pt x="2356658" y="266686"/>
                  </a:cubicBezTo>
                  <a:cubicBezTo>
                    <a:pt x="2355782" y="260552"/>
                    <a:pt x="2350520" y="255862"/>
                    <a:pt x="2348345" y="250061"/>
                  </a:cubicBezTo>
                  <a:cubicBezTo>
                    <a:pt x="2344350" y="239408"/>
                    <a:pt x="2345057" y="231014"/>
                    <a:pt x="2340033" y="220966"/>
                  </a:cubicBezTo>
                  <a:cubicBezTo>
                    <a:pt x="2337799" y="216498"/>
                    <a:pt x="2334491" y="212653"/>
                    <a:pt x="2331720" y="208497"/>
                  </a:cubicBezTo>
                  <a:cubicBezTo>
                    <a:pt x="2336687" y="138959"/>
                    <a:pt x="2317054" y="140875"/>
                    <a:pt x="2394065" y="154465"/>
                  </a:cubicBezTo>
                  <a:cubicBezTo>
                    <a:pt x="2398984" y="155333"/>
                    <a:pt x="2402378" y="160006"/>
                    <a:pt x="2406535" y="162777"/>
                  </a:cubicBezTo>
                  <a:cubicBezTo>
                    <a:pt x="2410097" y="173463"/>
                    <a:pt x="2412759" y="180387"/>
                    <a:pt x="2414847" y="191872"/>
                  </a:cubicBezTo>
                  <a:cubicBezTo>
                    <a:pt x="2422827" y="235759"/>
                    <a:pt x="2415131" y="205754"/>
                    <a:pt x="2423160" y="245905"/>
                  </a:cubicBezTo>
                  <a:cubicBezTo>
                    <a:pt x="2424280" y="251506"/>
                    <a:pt x="2426196" y="256929"/>
                    <a:pt x="2427316" y="262530"/>
                  </a:cubicBezTo>
                  <a:cubicBezTo>
                    <a:pt x="2428969" y="270794"/>
                    <a:pt x="2428808" y="279473"/>
                    <a:pt x="2431473" y="287468"/>
                  </a:cubicBezTo>
                  <a:cubicBezTo>
                    <a:pt x="2433053" y="292207"/>
                    <a:pt x="2437307" y="295600"/>
                    <a:pt x="2439785" y="299937"/>
                  </a:cubicBezTo>
                  <a:cubicBezTo>
                    <a:pt x="2452765" y="322653"/>
                    <a:pt x="2440981" y="311819"/>
                    <a:pt x="2460567" y="324875"/>
                  </a:cubicBezTo>
                  <a:cubicBezTo>
                    <a:pt x="2464701" y="324499"/>
                    <a:pt x="2518716" y="320733"/>
                    <a:pt x="2531225" y="316563"/>
                  </a:cubicBezTo>
                  <a:cubicBezTo>
                    <a:pt x="2535964" y="314983"/>
                    <a:pt x="2539538" y="311021"/>
                    <a:pt x="2543695" y="308250"/>
                  </a:cubicBezTo>
                  <a:cubicBezTo>
                    <a:pt x="2556164" y="309635"/>
                    <a:pt x="2569312" y="308119"/>
                    <a:pt x="2581102" y="312406"/>
                  </a:cubicBezTo>
                  <a:cubicBezTo>
                    <a:pt x="2585797" y="314113"/>
                    <a:pt x="2589103" y="319889"/>
                    <a:pt x="2589415" y="324875"/>
                  </a:cubicBezTo>
                  <a:cubicBezTo>
                    <a:pt x="2591482" y="357951"/>
                    <a:pt x="2587532" y="369811"/>
                    <a:pt x="2581102" y="395534"/>
                  </a:cubicBezTo>
                  <a:cubicBezTo>
                    <a:pt x="2582487" y="445410"/>
                    <a:pt x="2583043" y="495317"/>
                    <a:pt x="2585258" y="545163"/>
                  </a:cubicBezTo>
                  <a:cubicBezTo>
                    <a:pt x="2585815" y="557696"/>
                    <a:pt x="2579618" y="574733"/>
                    <a:pt x="2589415" y="582570"/>
                  </a:cubicBezTo>
                  <a:cubicBezTo>
                    <a:pt x="2599212" y="590407"/>
                    <a:pt x="2614353" y="579799"/>
                    <a:pt x="2626822" y="578414"/>
                  </a:cubicBezTo>
                  <a:cubicBezTo>
                    <a:pt x="2630978" y="574258"/>
                    <a:pt x="2636176" y="570929"/>
                    <a:pt x="2639291" y="565945"/>
                  </a:cubicBezTo>
                  <a:cubicBezTo>
                    <a:pt x="2665531" y="523962"/>
                    <a:pt x="2629925" y="562842"/>
                    <a:pt x="2660073" y="532694"/>
                  </a:cubicBezTo>
                  <a:cubicBezTo>
                    <a:pt x="2668608" y="507086"/>
                    <a:pt x="2658847" y="534412"/>
                    <a:pt x="2672542" y="503599"/>
                  </a:cubicBezTo>
                  <a:cubicBezTo>
                    <a:pt x="2675572" y="496781"/>
                    <a:pt x="2678235" y="489803"/>
                    <a:pt x="2680855" y="482817"/>
                  </a:cubicBezTo>
                  <a:cubicBezTo>
                    <a:pt x="2682393" y="478715"/>
                    <a:pt x="2683052" y="474267"/>
                    <a:pt x="2685011" y="470348"/>
                  </a:cubicBezTo>
                  <a:cubicBezTo>
                    <a:pt x="2687245" y="465880"/>
                    <a:pt x="2690553" y="462035"/>
                    <a:pt x="2693324" y="457879"/>
                  </a:cubicBezTo>
                  <a:cubicBezTo>
                    <a:pt x="2726865" y="463469"/>
                    <a:pt x="2715072" y="455270"/>
                    <a:pt x="2734887" y="486974"/>
                  </a:cubicBezTo>
                  <a:lnTo>
                    <a:pt x="2755669" y="520225"/>
                  </a:lnTo>
                  <a:cubicBezTo>
                    <a:pt x="2759835" y="532723"/>
                    <a:pt x="2759185" y="534419"/>
                    <a:pt x="2768138" y="545163"/>
                  </a:cubicBezTo>
                  <a:cubicBezTo>
                    <a:pt x="2771901" y="549679"/>
                    <a:pt x="2776844" y="553116"/>
                    <a:pt x="2780607" y="557632"/>
                  </a:cubicBezTo>
                  <a:cubicBezTo>
                    <a:pt x="2809540" y="592351"/>
                    <a:pt x="2764961" y="546142"/>
                    <a:pt x="2801389" y="582570"/>
                  </a:cubicBezTo>
                  <a:cubicBezTo>
                    <a:pt x="2845423" y="576699"/>
                    <a:pt x="2855677" y="588180"/>
                    <a:pt x="2876204" y="561788"/>
                  </a:cubicBezTo>
                  <a:cubicBezTo>
                    <a:pt x="2882338" y="553902"/>
                    <a:pt x="2887022" y="544980"/>
                    <a:pt x="2892829" y="536850"/>
                  </a:cubicBezTo>
                  <a:cubicBezTo>
                    <a:pt x="2900882" y="525576"/>
                    <a:pt x="2917767" y="503599"/>
                    <a:pt x="2917767" y="503599"/>
                  </a:cubicBezTo>
                  <a:cubicBezTo>
                    <a:pt x="2946862" y="506370"/>
                    <a:pt x="2977915" y="501058"/>
                    <a:pt x="3005051" y="511912"/>
                  </a:cubicBezTo>
                  <a:cubicBezTo>
                    <a:pt x="3034263" y="523597"/>
                    <a:pt x="3013999" y="542418"/>
                    <a:pt x="3025833" y="557632"/>
                  </a:cubicBezTo>
                  <a:cubicBezTo>
                    <a:pt x="3032842" y="566643"/>
                    <a:pt x="3050109" y="584318"/>
                    <a:pt x="3063240" y="590883"/>
                  </a:cubicBezTo>
                  <a:cubicBezTo>
                    <a:pt x="3067159" y="592842"/>
                    <a:pt x="3071553" y="593654"/>
                    <a:pt x="3075709" y="595039"/>
                  </a:cubicBezTo>
                  <a:cubicBezTo>
                    <a:pt x="3105828" y="587510"/>
                    <a:pt x="3082497" y="597813"/>
                    <a:pt x="3104804" y="565945"/>
                  </a:cubicBezTo>
                  <a:cubicBezTo>
                    <a:pt x="3110171" y="558278"/>
                    <a:pt x="3129440" y="541773"/>
                    <a:pt x="3138055" y="536850"/>
                  </a:cubicBezTo>
                  <a:cubicBezTo>
                    <a:pt x="3141859" y="534676"/>
                    <a:pt x="3146368" y="534079"/>
                    <a:pt x="3150524" y="532694"/>
                  </a:cubicBezTo>
                  <a:cubicBezTo>
                    <a:pt x="3161212" y="517730"/>
                    <a:pt x="3172510" y="498540"/>
                    <a:pt x="3187931" y="486974"/>
                  </a:cubicBezTo>
                  <a:cubicBezTo>
                    <a:pt x="3196151" y="480809"/>
                    <a:pt x="3207392" y="477716"/>
                    <a:pt x="3217025" y="474505"/>
                  </a:cubicBezTo>
                  <a:cubicBezTo>
                    <a:pt x="3229494" y="475890"/>
                    <a:pt x="3243387" y="472713"/>
                    <a:pt x="3254433" y="478661"/>
                  </a:cubicBezTo>
                  <a:cubicBezTo>
                    <a:pt x="3263229" y="483397"/>
                    <a:pt x="3271058" y="503599"/>
                    <a:pt x="3271058" y="503599"/>
                  </a:cubicBezTo>
                  <a:cubicBezTo>
                    <a:pt x="3272444" y="509141"/>
                    <a:pt x="3274095" y="514623"/>
                    <a:pt x="3275215" y="520225"/>
                  </a:cubicBezTo>
                  <a:cubicBezTo>
                    <a:pt x="3276868" y="528489"/>
                    <a:pt x="3277543" y="536936"/>
                    <a:pt x="3279371" y="545163"/>
                  </a:cubicBezTo>
                  <a:cubicBezTo>
                    <a:pt x="3280321" y="549440"/>
                    <a:pt x="3282577" y="553355"/>
                    <a:pt x="3283527" y="557632"/>
                  </a:cubicBezTo>
                  <a:cubicBezTo>
                    <a:pt x="3285355" y="565859"/>
                    <a:pt x="3285467" y="574440"/>
                    <a:pt x="3287684" y="582570"/>
                  </a:cubicBezTo>
                  <a:cubicBezTo>
                    <a:pt x="3289647" y="589768"/>
                    <a:pt x="3293376" y="596366"/>
                    <a:pt x="3295996" y="603352"/>
                  </a:cubicBezTo>
                  <a:cubicBezTo>
                    <a:pt x="3299222" y="611954"/>
                    <a:pt x="3300586" y="621987"/>
                    <a:pt x="3308465" y="628290"/>
                  </a:cubicBezTo>
                  <a:cubicBezTo>
                    <a:pt x="3311886" y="631027"/>
                    <a:pt x="3316778" y="631061"/>
                    <a:pt x="3320935" y="632446"/>
                  </a:cubicBezTo>
                  <a:cubicBezTo>
                    <a:pt x="3329248" y="631061"/>
                    <a:pt x="3338594" y="632536"/>
                    <a:pt x="3345873" y="628290"/>
                  </a:cubicBezTo>
                  <a:cubicBezTo>
                    <a:pt x="3356028" y="622367"/>
                    <a:pt x="3362498" y="611665"/>
                    <a:pt x="3370811" y="603352"/>
                  </a:cubicBezTo>
                  <a:cubicBezTo>
                    <a:pt x="3386192" y="587971"/>
                    <a:pt x="3384680" y="590401"/>
                    <a:pt x="3399905" y="570101"/>
                  </a:cubicBezTo>
                  <a:cubicBezTo>
                    <a:pt x="3402902" y="566105"/>
                    <a:pt x="3405315" y="561697"/>
                    <a:pt x="3408218" y="557632"/>
                  </a:cubicBezTo>
                  <a:cubicBezTo>
                    <a:pt x="3412244" y="551995"/>
                    <a:pt x="3417015" y="546880"/>
                    <a:pt x="3420687" y="541006"/>
                  </a:cubicBezTo>
                  <a:cubicBezTo>
                    <a:pt x="3427160" y="530649"/>
                    <a:pt x="3432932" y="514550"/>
                    <a:pt x="3437313" y="503599"/>
                  </a:cubicBezTo>
                  <a:cubicBezTo>
                    <a:pt x="3438698" y="496672"/>
                    <a:pt x="3439055" y="489456"/>
                    <a:pt x="3441469" y="482817"/>
                  </a:cubicBezTo>
                  <a:cubicBezTo>
                    <a:pt x="3444645" y="474083"/>
                    <a:pt x="3451543" y="466859"/>
                    <a:pt x="3453938" y="457879"/>
                  </a:cubicBezTo>
                  <a:cubicBezTo>
                    <a:pt x="3457171" y="445757"/>
                    <a:pt x="3456709" y="432941"/>
                    <a:pt x="3458095" y="420472"/>
                  </a:cubicBezTo>
                  <a:cubicBezTo>
                    <a:pt x="3472362" y="425227"/>
                    <a:pt x="3474608" y="424515"/>
                    <a:pt x="3487189" y="437097"/>
                  </a:cubicBezTo>
                  <a:cubicBezTo>
                    <a:pt x="3504807" y="454715"/>
                    <a:pt x="3497134" y="456171"/>
                    <a:pt x="3512127" y="478661"/>
                  </a:cubicBezTo>
                  <a:cubicBezTo>
                    <a:pt x="3515387" y="483552"/>
                    <a:pt x="3520440" y="486974"/>
                    <a:pt x="3524596" y="491130"/>
                  </a:cubicBezTo>
                  <a:cubicBezTo>
                    <a:pt x="3538185" y="531895"/>
                    <a:pt x="3533637" y="507336"/>
                    <a:pt x="3528753" y="565945"/>
                  </a:cubicBezTo>
                  <a:cubicBezTo>
                    <a:pt x="3534969" y="696483"/>
                    <a:pt x="3515022" y="621284"/>
                    <a:pt x="3545378" y="669854"/>
                  </a:cubicBezTo>
                  <a:cubicBezTo>
                    <a:pt x="3548662" y="675108"/>
                    <a:pt x="3548931" y="682513"/>
                    <a:pt x="3553691" y="686479"/>
                  </a:cubicBezTo>
                  <a:cubicBezTo>
                    <a:pt x="3558079" y="690136"/>
                    <a:pt x="3564774" y="689250"/>
                    <a:pt x="3570316" y="690635"/>
                  </a:cubicBezTo>
                  <a:cubicBezTo>
                    <a:pt x="3591098" y="682322"/>
                    <a:pt x="3612880" y="676170"/>
                    <a:pt x="3632662" y="665697"/>
                  </a:cubicBezTo>
                  <a:cubicBezTo>
                    <a:pt x="3658046" y="652258"/>
                    <a:pt x="3626555" y="655620"/>
                    <a:pt x="3645131" y="640759"/>
                  </a:cubicBezTo>
                  <a:cubicBezTo>
                    <a:pt x="3649591" y="637191"/>
                    <a:pt x="3656214" y="637988"/>
                    <a:pt x="3661756" y="636603"/>
                  </a:cubicBezTo>
                  <a:cubicBezTo>
                    <a:pt x="3683923" y="639374"/>
                    <a:pt x="3706733" y="638936"/>
                    <a:pt x="3728258" y="644915"/>
                  </a:cubicBezTo>
                  <a:cubicBezTo>
                    <a:pt x="3760487" y="653867"/>
                    <a:pt x="3712989" y="665247"/>
                    <a:pt x="3749040" y="653228"/>
                  </a:cubicBezTo>
                  <a:lnTo>
                    <a:pt x="3757353" y="640759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7062280" y="3233802"/>
            <a:ext cx="2259816" cy="1349652"/>
            <a:chOff x="7035254" y="3421584"/>
            <a:chExt cx="2259816" cy="1349652"/>
          </a:xfrm>
        </p:grpSpPr>
        <p:cxnSp>
          <p:nvCxnSpPr>
            <p:cNvPr id="13" name="Gerade Verbindung mit Pfeil 12"/>
            <p:cNvCxnSpPr/>
            <p:nvPr/>
          </p:nvCxnSpPr>
          <p:spPr>
            <a:xfrm flipH="1">
              <a:off x="9122067" y="3421584"/>
              <a:ext cx="173003" cy="504410"/>
            </a:xfrm>
            <a:prstGeom prst="straightConnector1">
              <a:avLst/>
            </a:prstGeom>
            <a:ln w="28575">
              <a:solidFill>
                <a:srgbClr val="2166A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pieren 44"/>
            <p:cNvGrpSpPr/>
            <p:nvPr/>
          </p:nvGrpSpPr>
          <p:grpSpPr>
            <a:xfrm>
              <a:off x="7035254" y="3447592"/>
              <a:ext cx="2248699" cy="1323644"/>
              <a:chOff x="7062323" y="3865429"/>
              <a:chExt cx="2248699" cy="1323644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7110627" y="4399364"/>
                <a:ext cx="2200395" cy="789709"/>
                <a:chOff x="1478209" y="5093601"/>
                <a:chExt cx="4024436" cy="789709"/>
              </a:xfrm>
            </p:grpSpPr>
            <p:cxnSp>
              <p:nvCxnSpPr>
                <p:cNvPr id="33" name="Gerade Verbindung mit Pfeil 32"/>
                <p:cNvCxnSpPr/>
                <p:nvPr/>
              </p:nvCxnSpPr>
              <p:spPr>
                <a:xfrm>
                  <a:off x="1478209" y="5881911"/>
                  <a:ext cx="4024436" cy="139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grpSp>
              <p:nvGrpSpPr>
                <p:cNvPr id="6" name="Gruppieren 5"/>
                <p:cNvGrpSpPr/>
                <p:nvPr/>
              </p:nvGrpSpPr>
              <p:grpSpPr>
                <a:xfrm>
                  <a:off x="1478209" y="5093601"/>
                  <a:ext cx="3811874" cy="789709"/>
                  <a:chOff x="1478209" y="5093601"/>
                  <a:chExt cx="3811874" cy="789709"/>
                </a:xfrm>
              </p:grpSpPr>
              <p:cxnSp>
                <p:nvCxnSpPr>
                  <p:cNvPr id="32" name="Gerade Verbindung mit Pfeil 31"/>
                  <p:cNvCxnSpPr/>
                  <p:nvPr/>
                </p:nvCxnSpPr>
                <p:spPr>
                  <a:xfrm flipV="1">
                    <a:off x="1481307" y="5093601"/>
                    <a:ext cx="6600" cy="789709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44" name="Freihandform 43"/>
                  <p:cNvSpPr/>
                  <p:nvPr/>
                </p:nvSpPr>
                <p:spPr>
                  <a:xfrm>
                    <a:off x="1478209" y="5262141"/>
                    <a:ext cx="3811874" cy="566009"/>
                  </a:xfrm>
                  <a:custGeom>
                    <a:avLst/>
                    <a:gdLst>
                      <a:gd name="connsiteX0" fmla="*/ 0 w 3811874"/>
                      <a:gd name="connsiteY0" fmla="*/ 18125 h 566009"/>
                      <a:gd name="connsiteX1" fmla="*/ 260497 w 3811874"/>
                      <a:gd name="connsiteY1" fmla="*/ 2176 h 566009"/>
                      <a:gd name="connsiteX2" fmla="*/ 382772 w 3811874"/>
                      <a:gd name="connsiteY2" fmla="*/ 60655 h 566009"/>
                      <a:gd name="connsiteX3" fmla="*/ 451883 w 3811874"/>
                      <a:gd name="connsiteY3" fmla="*/ 151032 h 566009"/>
                      <a:gd name="connsiteX4" fmla="*/ 627321 w 3811874"/>
                      <a:gd name="connsiteY4" fmla="*/ 161664 h 566009"/>
                      <a:gd name="connsiteX5" fmla="*/ 839972 w 3811874"/>
                      <a:gd name="connsiteY5" fmla="*/ 113818 h 566009"/>
                      <a:gd name="connsiteX6" fmla="*/ 903767 w 3811874"/>
                      <a:gd name="connsiteY6" fmla="*/ 252041 h 566009"/>
                      <a:gd name="connsiteX7" fmla="*/ 1084521 w 3811874"/>
                      <a:gd name="connsiteY7" fmla="*/ 374316 h 566009"/>
                      <a:gd name="connsiteX8" fmla="*/ 1339702 w 3811874"/>
                      <a:gd name="connsiteY8" fmla="*/ 337102 h 566009"/>
                      <a:gd name="connsiteX9" fmla="*/ 1531088 w 3811874"/>
                      <a:gd name="connsiteY9" fmla="*/ 283939 h 566009"/>
                      <a:gd name="connsiteX10" fmla="*/ 1908544 w 3811874"/>
                      <a:gd name="connsiteY10" fmla="*/ 368999 h 566009"/>
                      <a:gd name="connsiteX11" fmla="*/ 2025502 w 3811874"/>
                      <a:gd name="connsiteY11" fmla="*/ 422162 h 566009"/>
                      <a:gd name="connsiteX12" fmla="*/ 2227521 w 3811874"/>
                      <a:gd name="connsiteY12" fmla="*/ 374316 h 566009"/>
                      <a:gd name="connsiteX13" fmla="*/ 2275367 w 3811874"/>
                      <a:gd name="connsiteY13" fmla="*/ 220144 h 566009"/>
                      <a:gd name="connsiteX14" fmla="*/ 2392325 w 3811874"/>
                      <a:gd name="connsiteY14" fmla="*/ 87237 h 566009"/>
                      <a:gd name="connsiteX15" fmla="*/ 2530549 w 3811874"/>
                      <a:gd name="connsiteY15" fmla="*/ 204195 h 566009"/>
                      <a:gd name="connsiteX16" fmla="*/ 2567763 w 3811874"/>
                      <a:gd name="connsiteY16" fmla="*/ 337102 h 566009"/>
                      <a:gd name="connsiteX17" fmla="*/ 2695353 w 3811874"/>
                      <a:gd name="connsiteY17" fmla="*/ 416846 h 566009"/>
                      <a:gd name="connsiteX18" fmla="*/ 2950535 w 3811874"/>
                      <a:gd name="connsiteY18" fmla="*/ 432795 h 566009"/>
                      <a:gd name="connsiteX19" fmla="*/ 3285460 w 3811874"/>
                      <a:gd name="connsiteY19" fmla="*/ 416846 h 566009"/>
                      <a:gd name="connsiteX20" fmla="*/ 3503428 w 3811874"/>
                      <a:gd name="connsiteY20" fmla="*/ 464692 h 566009"/>
                      <a:gd name="connsiteX21" fmla="*/ 3615070 w 3811874"/>
                      <a:gd name="connsiteY21" fmla="*/ 544437 h 566009"/>
                      <a:gd name="connsiteX22" fmla="*/ 3779874 w 3811874"/>
                      <a:gd name="connsiteY22" fmla="*/ 565702 h 566009"/>
                      <a:gd name="connsiteX23" fmla="*/ 3811772 w 3811874"/>
                      <a:gd name="connsiteY23" fmla="*/ 555069 h 56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11874" h="566009">
                        <a:moveTo>
                          <a:pt x="0" y="18125"/>
                        </a:moveTo>
                        <a:cubicBezTo>
                          <a:pt x="98351" y="6606"/>
                          <a:pt x="196702" y="-4912"/>
                          <a:pt x="260497" y="2176"/>
                        </a:cubicBezTo>
                        <a:cubicBezTo>
                          <a:pt x="324292" y="9264"/>
                          <a:pt x="350874" y="35846"/>
                          <a:pt x="382772" y="60655"/>
                        </a:cubicBezTo>
                        <a:cubicBezTo>
                          <a:pt x="414670" y="85464"/>
                          <a:pt x="411125" y="134197"/>
                          <a:pt x="451883" y="151032"/>
                        </a:cubicBezTo>
                        <a:cubicBezTo>
                          <a:pt x="492641" y="167867"/>
                          <a:pt x="562640" y="167866"/>
                          <a:pt x="627321" y="161664"/>
                        </a:cubicBezTo>
                        <a:cubicBezTo>
                          <a:pt x="692003" y="155462"/>
                          <a:pt x="793898" y="98755"/>
                          <a:pt x="839972" y="113818"/>
                        </a:cubicBezTo>
                        <a:cubicBezTo>
                          <a:pt x="886046" y="128881"/>
                          <a:pt x="863009" y="208625"/>
                          <a:pt x="903767" y="252041"/>
                        </a:cubicBezTo>
                        <a:cubicBezTo>
                          <a:pt x="944525" y="295457"/>
                          <a:pt x="1011865" y="360139"/>
                          <a:pt x="1084521" y="374316"/>
                        </a:cubicBezTo>
                        <a:cubicBezTo>
                          <a:pt x="1157177" y="388493"/>
                          <a:pt x="1265274" y="352165"/>
                          <a:pt x="1339702" y="337102"/>
                        </a:cubicBezTo>
                        <a:cubicBezTo>
                          <a:pt x="1414130" y="322039"/>
                          <a:pt x="1436281" y="278623"/>
                          <a:pt x="1531088" y="283939"/>
                        </a:cubicBezTo>
                        <a:cubicBezTo>
                          <a:pt x="1625895" y="289255"/>
                          <a:pt x="1826142" y="345962"/>
                          <a:pt x="1908544" y="368999"/>
                        </a:cubicBezTo>
                        <a:cubicBezTo>
                          <a:pt x="1990946" y="392036"/>
                          <a:pt x="1972339" y="421276"/>
                          <a:pt x="2025502" y="422162"/>
                        </a:cubicBezTo>
                        <a:cubicBezTo>
                          <a:pt x="2078665" y="423048"/>
                          <a:pt x="2185877" y="407986"/>
                          <a:pt x="2227521" y="374316"/>
                        </a:cubicBezTo>
                        <a:cubicBezTo>
                          <a:pt x="2269165" y="340646"/>
                          <a:pt x="2247900" y="267991"/>
                          <a:pt x="2275367" y="220144"/>
                        </a:cubicBezTo>
                        <a:cubicBezTo>
                          <a:pt x="2302834" y="172297"/>
                          <a:pt x="2349795" y="89895"/>
                          <a:pt x="2392325" y="87237"/>
                        </a:cubicBezTo>
                        <a:cubicBezTo>
                          <a:pt x="2434855" y="84579"/>
                          <a:pt x="2501309" y="162551"/>
                          <a:pt x="2530549" y="204195"/>
                        </a:cubicBezTo>
                        <a:cubicBezTo>
                          <a:pt x="2559789" y="245839"/>
                          <a:pt x="2540296" y="301660"/>
                          <a:pt x="2567763" y="337102"/>
                        </a:cubicBezTo>
                        <a:cubicBezTo>
                          <a:pt x="2595230" y="372544"/>
                          <a:pt x="2631558" y="400897"/>
                          <a:pt x="2695353" y="416846"/>
                        </a:cubicBezTo>
                        <a:cubicBezTo>
                          <a:pt x="2759148" y="432795"/>
                          <a:pt x="2852184" y="432795"/>
                          <a:pt x="2950535" y="432795"/>
                        </a:cubicBezTo>
                        <a:cubicBezTo>
                          <a:pt x="3048886" y="432795"/>
                          <a:pt x="3193311" y="411530"/>
                          <a:pt x="3285460" y="416846"/>
                        </a:cubicBezTo>
                        <a:cubicBezTo>
                          <a:pt x="3377609" y="422162"/>
                          <a:pt x="3448493" y="443427"/>
                          <a:pt x="3503428" y="464692"/>
                        </a:cubicBezTo>
                        <a:cubicBezTo>
                          <a:pt x="3558363" y="485957"/>
                          <a:pt x="3568996" y="527602"/>
                          <a:pt x="3615070" y="544437"/>
                        </a:cubicBezTo>
                        <a:cubicBezTo>
                          <a:pt x="3661144" y="561272"/>
                          <a:pt x="3747090" y="563930"/>
                          <a:pt x="3779874" y="565702"/>
                        </a:cubicBezTo>
                        <a:cubicBezTo>
                          <a:pt x="3812658" y="567474"/>
                          <a:pt x="3812215" y="561271"/>
                          <a:pt x="3811772" y="555069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2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" name="Rechteck 42"/>
              <p:cNvSpPr/>
              <p:nvPr/>
            </p:nvSpPr>
            <p:spPr>
              <a:xfrm>
                <a:off x="7062323" y="3865429"/>
                <a:ext cx="119526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de-DE" dirty="0"/>
                  <a:t>Long </a:t>
                </a:r>
                <a:r>
                  <a:rPr lang="de-DE" dirty="0" err="1"/>
                  <a:t>term</a:t>
                </a:r>
                <a:r>
                  <a:rPr lang="de-DE" dirty="0"/>
                  <a:t> </a:t>
                </a:r>
              </a:p>
              <a:p>
                <a:pPr algn="just"/>
                <a:r>
                  <a:rPr lang="de-DE" dirty="0" err="1"/>
                  <a:t>trend</a:t>
                </a:r>
                <a:endParaRPr lang="de-DE" dirty="0"/>
              </a:p>
            </p:txBody>
          </p:sp>
        </p:grpSp>
      </p:grpSp>
      <p:grpSp>
        <p:nvGrpSpPr>
          <p:cNvPr id="68" name="Gruppieren 67"/>
          <p:cNvGrpSpPr/>
          <p:nvPr/>
        </p:nvGrpSpPr>
        <p:grpSpPr>
          <a:xfrm>
            <a:off x="9470313" y="3161567"/>
            <a:ext cx="2200395" cy="1469689"/>
            <a:chOff x="9485291" y="3737897"/>
            <a:chExt cx="2200395" cy="1469689"/>
          </a:xfrm>
        </p:grpSpPr>
        <p:grpSp>
          <p:nvGrpSpPr>
            <p:cNvPr id="8" name="Gruppieren 7"/>
            <p:cNvGrpSpPr/>
            <p:nvPr/>
          </p:nvGrpSpPr>
          <p:grpSpPr>
            <a:xfrm>
              <a:off x="9485291" y="4381765"/>
              <a:ext cx="2200395" cy="825821"/>
              <a:chOff x="6244640" y="5056090"/>
              <a:chExt cx="4024436" cy="825821"/>
            </a:xfrm>
          </p:grpSpPr>
          <p:cxnSp>
            <p:nvCxnSpPr>
              <p:cNvPr id="39" name="Gerade Verbindung mit Pfeil 38"/>
              <p:cNvCxnSpPr/>
              <p:nvPr/>
            </p:nvCxnSpPr>
            <p:spPr>
              <a:xfrm flipV="1">
                <a:off x="6247738" y="5056090"/>
                <a:ext cx="6600" cy="78970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Gerade Verbindung mit Pfeil 39"/>
              <p:cNvCxnSpPr/>
              <p:nvPr/>
            </p:nvCxnSpPr>
            <p:spPr>
              <a:xfrm>
                <a:off x="6244640" y="5844400"/>
                <a:ext cx="4024436" cy="139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1" name="Freihandform 40"/>
              <p:cNvSpPr/>
              <p:nvPr/>
            </p:nvSpPr>
            <p:spPr>
              <a:xfrm>
                <a:off x="6253726" y="5194369"/>
                <a:ext cx="3645131" cy="627004"/>
              </a:xfrm>
              <a:custGeom>
                <a:avLst/>
                <a:gdLst>
                  <a:gd name="connsiteX0" fmla="*/ 0 w 3645131"/>
                  <a:gd name="connsiteY0" fmla="*/ 458942 h 627004"/>
                  <a:gd name="connsiteX1" fmla="*/ 162098 w 3645131"/>
                  <a:gd name="connsiteY1" fmla="*/ 284375 h 627004"/>
                  <a:gd name="connsiteX2" fmla="*/ 307571 w 3645131"/>
                  <a:gd name="connsiteY2" fmla="*/ 47462 h 627004"/>
                  <a:gd name="connsiteX3" fmla="*/ 527858 w 3645131"/>
                  <a:gd name="connsiteY3" fmla="*/ 246968 h 627004"/>
                  <a:gd name="connsiteX4" fmla="*/ 590203 w 3645131"/>
                  <a:gd name="connsiteY4" fmla="*/ 546226 h 627004"/>
                  <a:gd name="connsiteX5" fmla="*/ 893618 w 3645131"/>
                  <a:gd name="connsiteY5" fmla="*/ 558695 h 627004"/>
                  <a:gd name="connsiteX6" fmla="*/ 955963 w 3645131"/>
                  <a:gd name="connsiteY6" fmla="*/ 238655 h 627004"/>
                  <a:gd name="connsiteX7" fmla="*/ 1101436 w 3645131"/>
                  <a:gd name="connsiteY7" fmla="*/ 43306 h 627004"/>
                  <a:gd name="connsiteX8" fmla="*/ 1267691 w 3645131"/>
                  <a:gd name="connsiteY8" fmla="*/ 84870 h 627004"/>
                  <a:gd name="connsiteX9" fmla="*/ 1359131 w 3645131"/>
                  <a:gd name="connsiteY9" fmla="*/ 296844 h 627004"/>
                  <a:gd name="connsiteX10" fmla="*/ 1413163 w 3645131"/>
                  <a:gd name="connsiteY10" fmla="*/ 508819 h 627004"/>
                  <a:gd name="connsiteX11" fmla="*/ 1575261 w 3645131"/>
                  <a:gd name="connsiteY11" fmla="*/ 612728 h 627004"/>
                  <a:gd name="connsiteX12" fmla="*/ 1762298 w 3645131"/>
                  <a:gd name="connsiteY12" fmla="*/ 537913 h 627004"/>
                  <a:gd name="connsiteX13" fmla="*/ 1862051 w 3645131"/>
                  <a:gd name="connsiteY13" fmla="*/ 309313 h 627004"/>
                  <a:gd name="connsiteX14" fmla="*/ 1953491 w 3645131"/>
                  <a:gd name="connsiteY14" fmla="*/ 97339 h 627004"/>
                  <a:gd name="connsiteX15" fmla="*/ 2177934 w 3645131"/>
                  <a:gd name="connsiteY15" fmla="*/ 1742 h 627004"/>
                  <a:gd name="connsiteX16" fmla="*/ 2352501 w 3645131"/>
                  <a:gd name="connsiteY16" fmla="*/ 172153 h 627004"/>
                  <a:gd name="connsiteX17" fmla="*/ 2414847 w 3645131"/>
                  <a:gd name="connsiteY17" fmla="*/ 421535 h 627004"/>
                  <a:gd name="connsiteX18" fmla="*/ 2514600 w 3645131"/>
                  <a:gd name="connsiteY18" fmla="*/ 600259 h 627004"/>
                  <a:gd name="connsiteX19" fmla="*/ 2751512 w 3645131"/>
                  <a:gd name="connsiteY19" fmla="*/ 616884 h 627004"/>
                  <a:gd name="connsiteX20" fmla="*/ 3013363 w 3645131"/>
                  <a:gd name="connsiteY20" fmla="*/ 508819 h 627004"/>
                  <a:gd name="connsiteX21" fmla="*/ 3029989 w 3645131"/>
                  <a:gd name="connsiteY21" fmla="*/ 267750 h 627004"/>
                  <a:gd name="connsiteX22" fmla="*/ 3108960 w 3645131"/>
                  <a:gd name="connsiteY22" fmla="*/ 43306 h 627004"/>
                  <a:gd name="connsiteX23" fmla="*/ 3333403 w 3645131"/>
                  <a:gd name="connsiteY23" fmla="*/ 10055 h 627004"/>
                  <a:gd name="connsiteX24" fmla="*/ 3512127 w 3645131"/>
                  <a:gd name="connsiteY24" fmla="*/ 97339 h 627004"/>
                  <a:gd name="connsiteX25" fmla="*/ 3566160 w 3645131"/>
                  <a:gd name="connsiteY25" fmla="*/ 417379 h 627004"/>
                  <a:gd name="connsiteX26" fmla="*/ 3645131 w 3645131"/>
                  <a:gd name="connsiteY26" fmla="*/ 591946 h 62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45131" h="627004">
                    <a:moveTo>
                      <a:pt x="0" y="458942"/>
                    </a:moveTo>
                    <a:cubicBezTo>
                      <a:pt x="55418" y="405948"/>
                      <a:pt x="110836" y="352955"/>
                      <a:pt x="162098" y="284375"/>
                    </a:cubicBezTo>
                    <a:cubicBezTo>
                      <a:pt x="213360" y="215795"/>
                      <a:pt x="246611" y="53696"/>
                      <a:pt x="307571" y="47462"/>
                    </a:cubicBezTo>
                    <a:cubicBezTo>
                      <a:pt x="368531" y="41228"/>
                      <a:pt x="480753" y="163841"/>
                      <a:pt x="527858" y="246968"/>
                    </a:cubicBezTo>
                    <a:cubicBezTo>
                      <a:pt x="574963" y="330095"/>
                      <a:pt x="529243" y="494272"/>
                      <a:pt x="590203" y="546226"/>
                    </a:cubicBezTo>
                    <a:cubicBezTo>
                      <a:pt x="651163" y="598180"/>
                      <a:pt x="832658" y="609957"/>
                      <a:pt x="893618" y="558695"/>
                    </a:cubicBezTo>
                    <a:cubicBezTo>
                      <a:pt x="954578" y="507433"/>
                      <a:pt x="921327" y="324553"/>
                      <a:pt x="955963" y="238655"/>
                    </a:cubicBezTo>
                    <a:cubicBezTo>
                      <a:pt x="990599" y="152757"/>
                      <a:pt x="1049481" y="68937"/>
                      <a:pt x="1101436" y="43306"/>
                    </a:cubicBezTo>
                    <a:cubicBezTo>
                      <a:pt x="1153391" y="17675"/>
                      <a:pt x="1224742" y="42614"/>
                      <a:pt x="1267691" y="84870"/>
                    </a:cubicBezTo>
                    <a:cubicBezTo>
                      <a:pt x="1310640" y="127126"/>
                      <a:pt x="1334886" y="226186"/>
                      <a:pt x="1359131" y="296844"/>
                    </a:cubicBezTo>
                    <a:cubicBezTo>
                      <a:pt x="1383376" y="367502"/>
                      <a:pt x="1377141" y="456172"/>
                      <a:pt x="1413163" y="508819"/>
                    </a:cubicBezTo>
                    <a:cubicBezTo>
                      <a:pt x="1449185" y="561466"/>
                      <a:pt x="1517072" y="607879"/>
                      <a:pt x="1575261" y="612728"/>
                    </a:cubicBezTo>
                    <a:cubicBezTo>
                      <a:pt x="1633450" y="617577"/>
                      <a:pt x="1714500" y="588482"/>
                      <a:pt x="1762298" y="537913"/>
                    </a:cubicBezTo>
                    <a:cubicBezTo>
                      <a:pt x="1810096" y="487344"/>
                      <a:pt x="1830186" y="382742"/>
                      <a:pt x="1862051" y="309313"/>
                    </a:cubicBezTo>
                    <a:cubicBezTo>
                      <a:pt x="1893916" y="235884"/>
                      <a:pt x="1900844" y="148601"/>
                      <a:pt x="1953491" y="97339"/>
                    </a:cubicBezTo>
                    <a:cubicBezTo>
                      <a:pt x="2006138" y="46077"/>
                      <a:pt x="2111432" y="-10727"/>
                      <a:pt x="2177934" y="1742"/>
                    </a:cubicBezTo>
                    <a:cubicBezTo>
                      <a:pt x="2244436" y="14211"/>
                      <a:pt x="2313016" y="102188"/>
                      <a:pt x="2352501" y="172153"/>
                    </a:cubicBezTo>
                    <a:cubicBezTo>
                      <a:pt x="2391986" y="242118"/>
                      <a:pt x="2387831" y="350184"/>
                      <a:pt x="2414847" y="421535"/>
                    </a:cubicBezTo>
                    <a:cubicBezTo>
                      <a:pt x="2441864" y="492886"/>
                      <a:pt x="2458489" y="567701"/>
                      <a:pt x="2514600" y="600259"/>
                    </a:cubicBezTo>
                    <a:cubicBezTo>
                      <a:pt x="2570711" y="632817"/>
                      <a:pt x="2668385" y="632124"/>
                      <a:pt x="2751512" y="616884"/>
                    </a:cubicBezTo>
                    <a:cubicBezTo>
                      <a:pt x="2834639" y="601644"/>
                      <a:pt x="2966950" y="567008"/>
                      <a:pt x="3013363" y="508819"/>
                    </a:cubicBezTo>
                    <a:cubicBezTo>
                      <a:pt x="3059776" y="450630"/>
                      <a:pt x="3014056" y="345335"/>
                      <a:pt x="3029989" y="267750"/>
                    </a:cubicBezTo>
                    <a:cubicBezTo>
                      <a:pt x="3045922" y="190164"/>
                      <a:pt x="3058391" y="86255"/>
                      <a:pt x="3108960" y="43306"/>
                    </a:cubicBezTo>
                    <a:cubicBezTo>
                      <a:pt x="3159529" y="357"/>
                      <a:pt x="3266209" y="1050"/>
                      <a:pt x="3333403" y="10055"/>
                    </a:cubicBezTo>
                    <a:cubicBezTo>
                      <a:pt x="3400597" y="19060"/>
                      <a:pt x="3473334" y="29452"/>
                      <a:pt x="3512127" y="97339"/>
                    </a:cubicBezTo>
                    <a:cubicBezTo>
                      <a:pt x="3550920" y="165226"/>
                      <a:pt x="3543993" y="334945"/>
                      <a:pt x="3566160" y="417379"/>
                    </a:cubicBezTo>
                    <a:cubicBezTo>
                      <a:pt x="3588327" y="499813"/>
                      <a:pt x="3616729" y="545879"/>
                      <a:pt x="3645131" y="591946"/>
                    </a:cubicBezTo>
                  </a:path>
                </a:pathLst>
              </a:custGeom>
              <a:noFill/>
              <a:ln w="190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ihandform 41"/>
              <p:cNvSpPr/>
              <p:nvPr/>
            </p:nvSpPr>
            <p:spPr>
              <a:xfrm>
                <a:off x="6270351" y="5075577"/>
                <a:ext cx="3794760" cy="806334"/>
              </a:xfrm>
              <a:custGeom>
                <a:avLst/>
                <a:gdLst>
                  <a:gd name="connsiteX0" fmla="*/ 0 w 3794760"/>
                  <a:gd name="connsiteY0" fmla="*/ 565265 h 806334"/>
                  <a:gd name="connsiteX1" fmla="*/ 37407 w 3794760"/>
                  <a:gd name="connsiteY1" fmla="*/ 569422 h 806334"/>
                  <a:gd name="connsiteX2" fmla="*/ 45720 w 3794760"/>
                  <a:gd name="connsiteY2" fmla="*/ 581891 h 806334"/>
                  <a:gd name="connsiteX3" fmla="*/ 49876 w 3794760"/>
                  <a:gd name="connsiteY3" fmla="*/ 569422 h 806334"/>
                  <a:gd name="connsiteX4" fmla="*/ 54033 w 3794760"/>
                  <a:gd name="connsiteY4" fmla="*/ 552796 h 806334"/>
                  <a:gd name="connsiteX5" fmla="*/ 58189 w 3794760"/>
                  <a:gd name="connsiteY5" fmla="*/ 494607 h 806334"/>
                  <a:gd name="connsiteX6" fmla="*/ 62346 w 3794760"/>
                  <a:gd name="connsiteY6" fmla="*/ 473825 h 806334"/>
                  <a:gd name="connsiteX7" fmla="*/ 74815 w 3794760"/>
                  <a:gd name="connsiteY7" fmla="*/ 428105 h 806334"/>
                  <a:gd name="connsiteX8" fmla="*/ 83127 w 3794760"/>
                  <a:gd name="connsiteY8" fmla="*/ 399011 h 806334"/>
                  <a:gd name="connsiteX9" fmla="*/ 99753 w 3794760"/>
                  <a:gd name="connsiteY9" fmla="*/ 374073 h 806334"/>
                  <a:gd name="connsiteX10" fmla="*/ 112222 w 3794760"/>
                  <a:gd name="connsiteY10" fmla="*/ 382385 h 806334"/>
                  <a:gd name="connsiteX11" fmla="*/ 120535 w 3794760"/>
                  <a:gd name="connsiteY11" fmla="*/ 407323 h 806334"/>
                  <a:gd name="connsiteX12" fmla="*/ 128847 w 3794760"/>
                  <a:gd name="connsiteY12" fmla="*/ 419793 h 806334"/>
                  <a:gd name="connsiteX13" fmla="*/ 133004 w 3794760"/>
                  <a:gd name="connsiteY13" fmla="*/ 444731 h 806334"/>
                  <a:gd name="connsiteX14" fmla="*/ 149629 w 3794760"/>
                  <a:gd name="connsiteY14" fmla="*/ 482138 h 806334"/>
                  <a:gd name="connsiteX15" fmla="*/ 162098 w 3794760"/>
                  <a:gd name="connsiteY15" fmla="*/ 494607 h 806334"/>
                  <a:gd name="connsiteX16" fmla="*/ 170411 w 3794760"/>
                  <a:gd name="connsiteY16" fmla="*/ 465513 h 806334"/>
                  <a:gd name="connsiteX17" fmla="*/ 182880 w 3794760"/>
                  <a:gd name="connsiteY17" fmla="*/ 419793 h 806334"/>
                  <a:gd name="connsiteX18" fmla="*/ 178724 w 3794760"/>
                  <a:gd name="connsiteY18" fmla="*/ 365760 h 806334"/>
                  <a:gd name="connsiteX19" fmla="*/ 174567 w 3794760"/>
                  <a:gd name="connsiteY19" fmla="*/ 340822 h 806334"/>
                  <a:gd name="connsiteX20" fmla="*/ 178724 w 3794760"/>
                  <a:gd name="connsiteY20" fmla="*/ 249382 h 806334"/>
                  <a:gd name="connsiteX21" fmla="*/ 187036 w 3794760"/>
                  <a:gd name="connsiteY21" fmla="*/ 232756 h 806334"/>
                  <a:gd name="connsiteX22" fmla="*/ 191193 w 3794760"/>
                  <a:gd name="connsiteY22" fmla="*/ 220287 h 806334"/>
                  <a:gd name="connsiteX23" fmla="*/ 207818 w 3794760"/>
                  <a:gd name="connsiteY23" fmla="*/ 195349 h 806334"/>
                  <a:gd name="connsiteX24" fmla="*/ 211975 w 3794760"/>
                  <a:gd name="connsiteY24" fmla="*/ 178723 h 806334"/>
                  <a:gd name="connsiteX25" fmla="*/ 224444 w 3794760"/>
                  <a:gd name="connsiteY25" fmla="*/ 166254 h 806334"/>
                  <a:gd name="connsiteX26" fmla="*/ 232756 w 3794760"/>
                  <a:gd name="connsiteY26" fmla="*/ 153785 h 806334"/>
                  <a:gd name="connsiteX27" fmla="*/ 236913 w 3794760"/>
                  <a:gd name="connsiteY27" fmla="*/ 141316 h 806334"/>
                  <a:gd name="connsiteX28" fmla="*/ 249382 w 3794760"/>
                  <a:gd name="connsiteY28" fmla="*/ 108065 h 806334"/>
                  <a:gd name="connsiteX29" fmla="*/ 257695 w 3794760"/>
                  <a:gd name="connsiteY29" fmla="*/ 74814 h 806334"/>
                  <a:gd name="connsiteX30" fmla="*/ 261851 w 3794760"/>
                  <a:gd name="connsiteY30" fmla="*/ 62345 h 806334"/>
                  <a:gd name="connsiteX31" fmla="*/ 270164 w 3794760"/>
                  <a:gd name="connsiteY31" fmla="*/ 0 h 806334"/>
                  <a:gd name="connsiteX32" fmla="*/ 274320 w 3794760"/>
                  <a:gd name="connsiteY32" fmla="*/ 12469 h 806334"/>
                  <a:gd name="connsiteX33" fmla="*/ 286789 w 3794760"/>
                  <a:gd name="connsiteY33" fmla="*/ 58189 h 806334"/>
                  <a:gd name="connsiteX34" fmla="*/ 295102 w 3794760"/>
                  <a:gd name="connsiteY34" fmla="*/ 74814 h 806334"/>
                  <a:gd name="connsiteX35" fmla="*/ 307571 w 3794760"/>
                  <a:gd name="connsiteY35" fmla="*/ 83127 h 806334"/>
                  <a:gd name="connsiteX36" fmla="*/ 336666 w 3794760"/>
                  <a:gd name="connsiteY36" fmla="*/ 112222 h 806334"/>
                  <a:gd name="connsiteX37" fmla="*/ 344978 w 3794760"/>
                  <a:gd name="connsiteY37" fmla="*/ 124691 h 806334"/>
                  <a:gd name="connsiteX38" fmla="*/ 349135 w 3794760"/>
                  <a:gd name="connsiteY38" fmla="*/ 137160 h 806334"/>
                  <a:gd name="connsiteX39" fmla="*/ 353291 w 3794760"/>
                  <a:gd name="connsiteY39" fmla="*/ 220287 h 806334"/>
                  <a:gd name="connsiteX40" fmla="*/ 361604 w 3794760"/>
                  <a:gd name="connsiteY40" fmla="*/ 236913 h 806334"/>
                  <a:gd name="connsiteX41" fmla="*/ 369916 w 3794760"/>
                  <a:gd name="connsiteY41" fmla="*/ 261851 h 806334"/>
                  <a:gd name="connsiteX42" fmla="*/ 374073 w 3794760"/>
                  <a:gd name="connsiteY42" fmla="*/ 274320 h 806334"/>
                  <a:gd name="connsiteX43" fmla="*/ 378229 w 3794760"/>
                  <a:gd name="connsiteY43" fmla="*/ 286789 h 806334"/>
                  <a:gd name="connsiteX44" fmla="*/ 382386 w 3794760"/>
                  <a:gd name="connsiteY44" fmla="*/ 299258 h 806334"/>
                  <a:gd name="connsiteX45" fmla="*/ 386542 w 3794760"/>
                  <a:gd name="connsiteY45" fmla="*/ 448887 h 806334"/>
                  <a:gd name="connsiteX46" fmla="*/ 411480 w 3794760"/>
                  <a:gd name="connsiteY46" fmla="*/ 440574 h 806334"/>
                  <a:gd name="connsiteX47" fmla="*/ 432262 w 3794760"/>
                  <a:gd name="connsiteY47" fmla="*/ 411480 h 806334"/>
                  <a:gd name="connsiteX48" fmla="*/ 448887 w 3794760"/>
                  <a:gd name="connsiteY48" fmla="*/ 378229 h 806334"/>
                  <a:gd name="connsiteX49" fmla="*/ 457200 w 3794760"/>
                  <a:gd name="connsiteY49" fmla="*/ 349134 h 806334"/>
                  <a:gd name="connsiteX50" fmla="*/ 473826 w 3794760"/>
                  <a:gd name="connsiteY50" fmla="*/ 303414 h 806334"/>
                  <a:gd name="connsiteX51" fmla="*/ 477982 w 3794760"/>
                  <a:gd name="connsiteY51" fmla="*/ 286789 h 806334"/>
                  <a:gd name="connsiteX52" fmla="*/ 482138 w 3794760"/>
                  <a:gd name="connsiteY52" fmla="*/ 274320 h 806334"/>
                  <a:gd name="connsiteX53" fmla="*/ 490451 w 3794760"/>
                  <a:gd name="connsiteY53" fmla="*/ 324196 h 806334"/>
                  <a:gd name="connsiteX54" fmla="*/ 494607 w 3794760"/>
                  <a:gd name="connsiteY54" fmla="*/ 403167 h 806334"/>
                  <a:gd name="connsiteX55" fmla="*/ 498764 w 3794760"/>
                  <a:gd name="connsiteY55" fmla="*/ 415636 h 806334"/>
                  <a:gd name="connsiteX56" fmla="*/ 507076 w 3794760"/>
                  <a:gd name="connsiteY56" fmla="*/ 428105 h 806334"/>
                  <a:gd name="connsiteX57" fmla="*/ 511233 w 3794760"/>
                  <a:gd name="connsiteY57" fmla="*/ 444731 h 806334"/>
                  <a:gd name="connsiteX58" fmla="*/ 519546 w 3794760"/>
                  <a:gd name="connsiteY58" fmla="*/ 469669 h 806334"/>
                  <a:gd name="connsiteX59" fmla="*/ 523702 w 3794760"/>
                  <a:gd name="connsiteY59" fmla="*/ 540327 h 806334"/>
                  <a:gd name="connsiteX60" fmla="*/ 532015 w 3794760"/>
                  <a:gd name="connsiteY60" fmla="*/ 556953 h 806334"/>
                  <a:gd name="connsiteX61" fmla="*/ 548640 w 3794760"/>
                  <a:gd name="connsiteY61" fmla="*/ 586047 h 806334"/>
                  <a:gd name="connsiteX62" fmla="*/ 548640 w 3794760"/>
                  <a:gd name="connsiteY62" fmla="*/ 631767 h 806334"/>
                  <a:gd name="connsiteX63" fmla="*/ 556953 w 3794760"/>
                  <a:gd name="connsiteY63" fmla="*/ 719051 h 806334"/>
                  <a:gd name="connsiteX64" fmla="*/ 573578 w 3794760"/>
                  <a:gd name="connsiteY64" fmla="*/ 764771 h 806334"/>
                  <a:gd name="connsiteX65" fmla="*/ 586047 w 3794760"/>
                  <a:gd name="connsiteY65" fmla="*/ 727363 h 806334"/>
                  <a:gd name="connsiteX66" fmla="*/ 590204 w 3794760"/>
                  <a:gd name="connsiteY66" fmla="*/ 714894 h 806334"/>
                  <a:gd name="connsiteX67" fmla="*/ 598516 w 3794760"/>
                  <a:gd name="connsiteY67" fmla="*/ 698269 h 806334"/>
                  <a:gd name="connsiteX68" fmla="*/ 602673 w 3794760"/>
                  <a:gd name="connsiteY68" fmla="*/ 681643 h 806334"/>
                  <a:gd name="connsiteX69" fmla="*/ 606829 w 3794760"/>
                  <a:gd name="connsiteY69" fmla="*/ 669174 h 806334"/>
                  <a:gd name="connsiteX70" fmla="*/ 615142 w 3794760"/>
                  <a:gd name="connsiteY70" fmla="*/ 515389 h 806334"/>
                  <a:gd name="connsiteX71" fmla="*/ 627611 w 3794760"/>
                  <a:gd name="connsiteY71" fmla="*/ 469669 h 806334"/>
                  <a:gd name="connsiteX72" fmla="*/ 640080 w 3794760"/>
                  <a:gd name="connsiteY72" fmla="*/ 490451 h 806334"/>
                  <a:gd name="connsiteX73" fmla="*/ 644236 w 3794760"/>
                  <a:gd name="connsiteY73" fmla="*/ 527858 h 806334"/>
                  <a:gd name="connsiteX74" fmla="*/ 648393 w 3794760"/>
                  <a:gd name="connsiteY74" fmla="*/ 556953 h 806334"/>
                  <a:gd name="connsiteX75" fmla="*/ 665018 w 3794760"/>
                  <a:gd name="connsiteY75" fmla="*/ 640080 h 806334"/>
                  <a:gd name="connsiteX76" fmla="*/ 669175 w 3794760"/>
                  <a:gd name="connsiteY76" fmla="*/ 652549 h 806334"/>
                  <a:gd name="connsiteX77" fmla="*/ 673331 w 3794760"/>
                  <a:gd name="connsiteY77" fmla="*/ 677487 h 806334"/>
                  <a:gd name="connsiteX78" fmla="*/ 681644 w 3794760"/>
                  <a:gd name="connsiteY78" fmla="*/ 702425 h 806334"/>
                  <a:gd name="connsiteX79" fmla="*/ 685800 w 3794760"/>
                  <a:gd name="connsiteY79" fmla="*/ 714894 h 806334"/>
                  <a:gd name="connsiteX80" fmla="*/ 689956 w 3794760"/>
                  <a:gd name="connsiteY80" fmla="*/ 727363 h 806334"/>
                  <a:gd name="connsiteX81" fmla="*/ 694113 w 3794760"/>
                  <a:gd name="connsiteY81" fmla="*/ 739833 h 806334"/>
                  <a:gd name="connsiteX82" fmla="*/ 714895 w 3794760"/>
                  <a:gd name="connsiteY82" fmla="*/ 781396 h 806334"/>
                  <a:gd name="connsiteX83" fmla="*/ 727364 w 3794760"/>
                  <a:gd name="connsiteY83" fmla="*/ 773083 h 806334"/>
                  <a:gd name="connsiteX84" fmla="*/ 735676 w 3794760"/>
                  <a:gd name="connsiteY84" fmla="*/ 760614 h 806334"/>
                  <a:gd name="connsiteX85" fmla="*/ 748146 w 3794760"/>
                  <a:gd name="connsiteY85" fmla="*/ 743989 h 806334"/>
                  <a:gd name="connsiteX86" fmla="*/ 756458 w 3794760"/>
                  <a:gd name="connsiteY86" fmla="*/ 719051 h 806334"/>
                  <a:gd name="connsiteX87" fmla="*/ 760615 w 3794760"/>
                  <a:gd name="connsiteY87" fmla="*/ 685800 h 806334"/>
                  <a:gd name="connsiteX88" fmla="*/ 768927 w 3794760"/>
                  <a:gd name="connsiteY88" fmla="*/ 648393 h 806334"/>
                  <a:gd name="connsiteX89" fmla="*/ 773084 w 3794760"/>
                  <a:gd name="connsiteY89" fmla="*/ 619298 h 806334"/>
                  <a:gd name="connsiteX90" fmla="*/ 777240 w 3794760"/>
                  <a:gd name="connsiteY90" fmla="*/ 598516 h 806334"/>
                  <a:gd name="connsiteX91" fmla="*/ 793866 w 3794760"/>
                  <a:gd name="connsiteY91" fmla="*/ 590203 h 806334"/>
                  <a:gd name="connsiteX92" fmla="*/ 798022 w 3794760"/>
                  <a:gd name="connsiteY92" fmla="*/ 544483 h 806334"/>
                  <a:gd name="connsiteX93" fmla="*/ 802178 w 3794760"/>
                  <a:gd name="connsiteY93" fmla="*/ 532014 h 806334"/>
                  <a:gd name="connsiteX94" fmla="*/ 806335 w 3794760"/>
                  <a:gd name="connsiteY94" fmla="*/ 544483 h 806334"/>
                  <a:gd name="connsiteX95" fmla="*/ 810491 w 3794760"/>
                  <a:gd name="connsiteY95" fmla="*/ 619298 h 806334"/>
                  <a:gd name="connsiteX96" fmla="*/ 818804 w 3794760"/>
                  <a:gd name="connsiteY96" fmla="*/ 644236 h 806334"/>
                  <a:gd name="connsiteX97" fmla="*/ 827116 w 3794760"/>
                  <a:gd name="connsiteY97" fmla="*/ 685800 h 806334"/>
                  <a:gd name="connsiteX98" fmla="*/ 831273 w 3794760"/>
                  <a:gd name="connsiteY98" fmla="*/ 706582 h 806334"/>
                  <a:gd name="connsiteX99" fmla="*/ 847898 w 3794760"/>
                  <a:gd name="connsiteY99" fmla="*/ 739833 h 806334"/>
                  <a:gd name="connsiteX100" fmla="*/ 852055 w 3794760"/>
                  <a:gd name="connsiteY100" fmla="*/ 752302 h 806334"/>
                  <a:gd name="connsiteX101" fmla="*/ 885306 w 3794760"/>
                  <a:gd name="connsiteY101" fmla="*/ 793865 h 806334"/>
                  <a:gd name="connsiteX102" fmla="*/ 914400 w 3794760"/>
                  <a:gd name="connsiteY102" fmla="*/ 806334 h 806334"/>
                  <a:gd name="connsiteX103" fmla="*/ 922713 w 3794760"/>
                  <a:gd name="connsiteY103" fmla="*/ 789709 h 806334"/>
                  <a:gd name="connsiteX104" fmla="*/ 926869 w 3794760"/>
                  <a:gd name="connsiteY104" fmla="*/ 773083 h 806334"/>
                  <a:gd name="connsiteX105" fmla="*/ 918556 w 3794760"/>
                  <a:gd name="connsiteY105" fmla="*/ 673331 h 806334"/>
                  <a:gd name="connsiteX106" fmla="*/ 914400 w 3794760"/>
                  <a:gd name="connsiteY106" fmla="*/ 635923 h 806334"/>
                  <a:gd name="connsiteX107" fmla="*/ 910244 w 3794760"/>
                  <a:gd name="connsiteY107" fmla="*/ 623454 h 806334"/>
                  <a:gd name="connsiteX108" fmla="*/ 901931 w 3794760"/>
                  <a:gd name="connsiteY108" fmla="*/ 586047 h 806334"/>
                  <a:gd name="connsiteX109" fmla="*/ 910244 w 3794760"/>
                  <a:gd name="connsiteY109" fmla="*/ 573578 h 806334"/>
                  <a:gd name="connsiteX110" fmla="*/ 918556 w 3794760"/>
                  <a:gd name="connsiteY110" fmla="*/ 548640 h 806334"/>
                  <a:gd name="connsiteX111" fmla="*/ 926869 w 3794760"/>
                  <a:gd name="connsiteY111" fmla="*/ 519545 h 806334"/>
                  <a:gd name="connsiteX112" fmla="*/ 922713 w 3794760"/>
                  <a:gd name="connsiteY112" fmla="*/ 482138 h 806334"/>
                  <a:gd name="connsiteX113" fmla="*/ 897775 w 3794760"/>
                  <a:gd name="connsiteY113" fmla="*/ 461356 h 806334"/>
                  <a:gd name="connsiteX114" fmla="*/ 901931 w 3794760"/>
                  <a:gd name="connsiteY114" fmla="*/ 245225 h 806334"/>
                  <a:gd name="connsiteX115" fmla="*/ 918556 w 3794760"/>
                  <a:gd name="connsiteY115" fmla="*/ 278476 h 806334"/>
                  <a:gd name="connsiteX116" fmla="*/ 926869 w 3794760"/>
                  <a:gd name="connsiteY116" fmla="*/ 303414 h 806334"/>
                  <a:gd name="connsiteX117" fmla="*/ 943495 w 3794760"/>
                  <a:gd name="connsiteY117" fmla="*/ 332509 h 806334"/>
                  <a:gd name="connsiteX118" fmla="*/ 951807 w 3794760"/>
                  <a:gd name="connsiteY118" fmla="*/ 394854 h 806334"/>
                  <a:gd name="connsiteX119" fmla="*/ 955964 w 3794760"/>
                  <a:gd name="connsiteY119" fmla="*/ 419793 h 806334"/>
                  <a:gd name="connsiteX120" fmla="*/ 980902 w 3794760"/>
                  <a:gd name="connsiteY120" fmla="*/ 453043 h 806334"/>
                  <a:gd name="connsiteX121" fmla="*/ 985058 w 3794760"/>
                  <a:gd name="connsiteY121" fmla="*/ 353291 h 806334"/>
                  <a:gd name="connsiteX122" fmla="*/ 989215 w 3794760"/>
                  <a:gd name="connsiteY122" fmla="*/ 340822 h 806334"/>
                  <a:gd name="connsiteX123" fmla="*/ 997527 w 3794760"/>
                  <a:gd name="connsiteY123" fmla="*/ 157942 h 806334"/>
                  <a:gd name="connsiteX124" fmla="*/ 1001684 w 3794760"/>
                  <a:gd name="connsiteY124" fmla="*/ 124691 h 806334"/>
                  <a:gd name="connsiteX125" fmla="*/ 1009996 w 3794760"/>
                  <a:gd name="connsiteY125" fmla="*/ 78971 h 806334"/>
                  <a:gd name="connsiteX126" fmla="*/ 1026622 w 3794760"/>
                  <a:gd name="connsiteY126" fmla="*/ 128847 h 806334"/>
                  <a:gd name="connsiteX127" fmla="*/ 1043247 w 3794760"/>
                  <a:gd name="connsiteY127" fmla="*/ 153785 h 806334"/>
                  <a:gd name="connsiteX128" fmla="*/ 1051560 w 3794760"/>
                  <a:gd name="connsiteY128" fmla="*/ 182880 h 806334"/>
                  <a:gd name="connsiteX129" fmla="*/ 1059873 w 3794760"/>
                  <a:gd name="connsiteY129" fmla="*/ 199505 h 806334"/>
                  <a:gd name="connsiteX130" fmla="*/ 1064029 w 3794760"/>
                  <a:gd name="connsiteY130" fmla="*/ 228600 h 806334"/>
                  <a:gd name="connsiteX131" fmla="*/ 1076498 w 3794760"/>
                  <a:gd name="connsiteY131" fmla="*/ 236913 h 806334"/>
                  <a:gd name="connsiteX132" fmla="*/ 1080655 w 3794760"/>
                  <a:gd name="connsiteY132" fmla="*/ 257694 h 806334"/>
                  <a:gd name="connsiteX133" fmla="*/ 1084811 w 3794760"/>
                  <a:gd name="connsiteY133" fmla="*/ 295102 h 806334"/>
                  <a:gd name="connsiteX134" fmla="*/ 1101436 w 3794760"/>
                  <a:gd name="connsiteY134" fmla="*/ 303414 h 806334"/>
                  <a:gd name="connsiteX135" fmla="*/ 1118062 w 3794760"/>
                  <a:gd name="connsiteY135" fmla="*/ 270163 h 806334"/>
                  <a:gd name="connsiteX136" fmla="*/ 1126375 w 3794760"/>
                  <a:gd name="connsiteY136" fmla="*/ 253538 h 806334"/>
                  <a:gd name="connsiteX137" fmla="*/ 1134687 w 3794760"/>
                  <a:gd name="connsiteY137" fmla="*/ 203662 h 806334"/>
                  <a:gd name="connsiteX138" fmla="*/ 1143000 w 3794760"/>
                  <a:gd name="connsiteY138" fmla="*/ 187036 h 806334"/>
                  <a:gd name="connsiteX139" fmla="*/ 1143000 w 3794760"/>
                  <a:gd name="connsiteY139" fmla="*/ 95596 h 806334"/>
                  <a:gd name="connsiteX140" fmla="*/ 1151313 w 3794760"/>
                  <a:gd name="connsiteY140" fmla="*/ 66502 h 806334"/>
                  <a:gd name="connsiteX141" fmla="*/ 1163782 w 3794760"/>
                  <a:gd name="connsiteY141" fmla="*/ 49876 h 806334"/>
                  <a:gd name="connsiteX142" fmla="*/ 1172095 w 3794760"/>
                  <a:gd name="connsiteY142" fmla="*/ 37407 h 806334"/>
                  <a:gd name="connsiteX143" fmla="*/ 1192876 w 3794760"/>
                  <a:gd name="connsiteY143" fmla="*/ 87283 h 806334"/>
                  <a:gd name="connsiteX144" fmla="*/ 1213658 w 3794760"/>
                  <a:gd name="connsiteY144" fmla="*/ 141316 h 806334"/>
                  <a:gd name="connsiteX145" fmla="*/ 1217815 w 3794760"/>
                  <a:gd name="connsiteY145" fmla="*/ 157942 h 806334"/>
                  <a:gd name="connsiteX146" fmla="*/ 1226127 w 3794760"/>
                  <a:gd name="connsiteY146" fmla="*/ 195349 h 806334"/>
                  <a:gd name="connsiteX147" fmla="*/ 1230284 w 3794760"/>
                  <a:gd name="connsiteY147" fmla="*/ 257694 h 806334"/>
                  <a:gd name="connsiteX148" fmla="*/ 1238596 w 3794760"/>
                  <a:gd name="connsiteY148" fmla="*/ 270163 h 806334"/>
                  <a:gd name="connsiteX149" fmla="*/ 1263535 w 3794760"/>
                  <a:gd name="connsiteY149" fmla="*/ 311727 h 806334"/>
                  <a:gd name="connsiteX150" fmla="*/ 1271847 w 3794760"/>
                  <a:gd name="connsiteY150" fmla="*/ 457200 h 806334"/>
                  <a:gd name="connsiteX151" fmla="*/ 1284316 w 3794760"/>
                  <a:gd name="connsiteY151" fmla="*/ 486294 h 806334"/>
                  <a:gd name="connsiteX152" fmla="*/ 1296786 w 3794760"/>
                  <a:gd name="connsiteY152" fmla="*/ 490451 h 806334"/>
                  <a:gd name="connsiteX153" fmla="*/ 1321724 w 3794760"/>
                  <a:gd name="connsiteY153" fmla="*/ 419793 h 806334"/>
                  <a:gd name="connsiteX154" fmla="*/ 1325880 w 3794760"/>
                  <a:gd name="connsiteY154" fmla="*/ 344978 h 806334"/>
                  <a:gd name="connsiteX155" fmla="*/ 1330036 w 3794760"/>
                  <a:gd name="connsiteY155" fmla="*/ 332509 h 806334"/>
                  <a:gd name="connsiteX156" fmla="*/ 1334193 w 3794760"/>
                  <a:gd name="connsiteY156" fmla="*/ 311727 h 806334"/>
                  <a:gd name="connsiteX157" fmla="*/ 1346662 w 3794760"/>
                  <a:gd name="connsiteY157" fmla="*/ 278476 h 806334"/>
                  <a:gd name="connsiteX158" fmla="*/ 1350818 w 3794760"/>
                  <a:gd name="connsiteY158" fmla="*/ 261851 h 806334"/>
                  <a:gd name="connsiteX159" fmla="*/ 1363287 w 3794760"/>
                  <a:gd name="connsiteY159" fmla="*/ 278476 h 806334"/>
                  <a:gd name="connsiteX160" fmla="*/ 1371600 w 3794760"/>
                  <a:gd name="connsiteY160" fmla="*/ 299258 h 806334"/>
                  <a:gd name="connsiteX161" fmla="*/ 1379913 w 3794760"/>
                  <a:gd name="connsiteY161" fmla="*/ 328353 h 806334"/>
                  <a:gd name="connsiteX162" fmla="*/ 1384069 w 3794760"/>
                  <a:gd name="connsiteY162" fmla="*/ 353291 h 806334"/>
                  <a:gd name="connsiteX163" fmla="*/ 1388226 w 3794760"/>
                  <a:gd name="connsiteY163" fmla="*/ 365760 h 806334"/>
                  <a:gd name="connsiteX164" fmla="*/ 1392382 w 3794760"/>
                  <a:gd name="connsiteY164" fmla="*/ 382385 h 806334"/>
                  <a:gd name="connsiteX165" fmla="*/ 1396538 w 3794760"/>
                  <a:gd name="connsiteY165" fmla="*/ 635923 h 806334"/>
                  <a:gd name="connsiteX166" fmla="*/ 1400695 w 3794760"/>
                  <a:gd name="connsiteY166" fmla="*/ 660862 h 806334"/>
                  <a:gd name="connsiteX167" fmla="*/ 1409007 w 3794760"/>
                  <a:gd name="connsiteY167" fmla="*/ 677487 h 806334"/>
                  <a:gd name="connsiteX168" fmla="*/ 1417320 w 3794760"/>
                  <a:gd name="connsiteY168" fmla="*/ 698269 h 806334"/>
                  <a:gd name="connsiteX169" fmla="*/ 1433946 w 3794760"/>
                  <a:gd name="connsiteY169" fmla="*/ 760614 h 806334"/>
                  <a:gd name="connsiteX170" fmla="*/ 1446415 w 3794760"/>
                  <a:gd name="connsiteY170" fmla="*/ 748145 h 806334"/>
                  <a:gd name="connsiteX171" fmla="*/ 1450571 w 3794760"/>
                  <a:gd name="connsiteY171" fmla="*/ 731520 h 806334"/>
                  <a:gd name="connsiteX172" fmla="*/ 1458884 w 3794760"/>
                  <a:gd name="connsiteY172" fmla="*/ 706582 h 806334"/>
                  <a:gd name="connsiteX173" fmla="*/ 1463040 w 3794760"/>
                  <a:gd name="connsiteY173" fmla="*/ 677487 h 806334"/>
                  <a:gd name="connsiteX174" fmla="*/ 1471353 w 3794760"/>
                  <a:gd name="connsiteY174" fmla="*/ 640080 h 806334"/>
                  <a:gd name="connsiteX175" fmla="*/ 1475509 w 3794760"/>
                  <a:gd name="connsiteY175" fmla="*/ 606829 h 806334"/>
                  <a:gd name="connsiteX176" fmla="*/ 1487978 w 3794760"/>
                  <a:gd name="connsiteY176" fmla="*/ 660862 h 806334"/>
                  <a:gd name="connsiteX177" fmla="*/ 1492135 w 3794760"/>
                  <a:gd name="connsiteY177" fmla="*/ 681643 h 806334"/>
                  <a:gd name="connsiteX178" fmla="*/ 1504604 w 3794760"/>
                  <a:gd name="connsiteY178" fmla="*/ 698269 h 806334"/>
                  <a:gd name="connsiteX179" fmla="*/ 1508760 w 3794760"/>
                  <a:gd name="connsiteY179" fmla="*/ 714894 h 806334"/>
                  <a:gd name="connsiteX180" fmla="*/ 1575262 w 3794760"/>
                  <a:gd name="connsiteY180" fmla="*/ 731520 h 806334"/>
                  <a:gd name="connsiteX181" fmla="*/ 1596044 w 3794760"/>
                  <a:gd name="connsiteY181" fmla="*/ 739833 h 806334"/>
                  <a:gd name="connsiteX182" fmla="*/ 1608513 w 3794760"/>
                  <a:gd name="connsiteY182" fmla="*/ 743989 h 806334"/>
                  <a:gd name="connsiteX183" fmla="*/ 1620982 w 3794760"/>
                  <a:gd name="connsiteY183" fmla="*/ 752302 h 806334"/>
                  <a:gd name="connsiteX184" fmla="*/ 1633451 w 3794760"/>
                  <a:gd name="connsiteY184" fmla="*/ 723207 h 806334"/>
                  <a:gd name="connsiteX185" fmla="*/ 1637607 w 3794760"/>
                  <a:gd name="connsiteY185" fmla="*/ 710738 h 806334"/>
                  <a:gd name="connsiteX186" fmla="*/ 1662546 w 3794760"/>
                  <a:gd name="connsiteY186" fmla="*/ 689956 h 806334"/>
                  <a:gd name="connsiteX187" fmla="*/ 1675015 w 3794760"/>
                  <a:gd name="connsiteY187" fmla="*/ 677487 h 806334"/>
                  <a:gd name="connsiteX188" fmla="*/ 1691640 w 3794760"/>
                  <a:gd name="connsiteY188" fmla="*/ 644236 h 806334"/>
                  <a:gd name="connsiteX189" fmla="*/ 1704109 w 3794760"/>
                  <a:gd name="connsiteY189" fmla="*/ 598516 h 806334"/>
                  <a:gd name="connsiteX190" fmla="*/ 1716578 w 3794760"/>
                  <a:gd name="connsiteY190" fmla="*/ 619298 h 806334"/>
                  <a:gd name="connsiteX191" fmla="*/ 1720735 w 3794760"/>
                  <a:gd name="connsiteY191" fmla="*/ 640080 h 806334"/>
                  <a:gd name="connsiteX192" fmla="*/ 1741516 w 3794760"/>
                  <a:gd name="connsiteY192" fmla="*/ 698269 h 806334"/>
                  <a:gd name="connsiteX193" fmla="*/ 1762298 w 3794760"/>
                  <a:gd name="connsiteY193" fmla="*/ 731520 h 806334"/>
                  <a:gd name="connsiteX194" fmla="*/ 1770611 w 3794760"/>
                  <a:gd name="connsiteY194" fmla="*/ 743989 h 806334"/>
                  <a:gd name="connsiteX195" fmla="*/ 1778924 w 3794760"/>
                  <a:gd name="connsiteY195" fmla="*/ 577734 h 806334"/>
                  <a:gd name="connsiteX196" fmla="*/ 1787236 w 3794760"/>
                  <a:gd name="connsiteY196" fmla="*/ 465513 h 806334"/>
                  <a:gd name="connsiteX197" fmla="*/ 1791393 w 3794760"/>
                  <a:gd name="connsiteY197" fmla="*/ 394854 h 806334"/>
                  <a:gd name="connsiteX198" fmla="*/ 1795549 w 3794760"/>
                  <a:gd name="connsiteY198" fmla="*/ 382385 h 806334"/>
                  <a:gd name="connsiteX199" fmla="*/ 1808018 w 3794760"/>
                  <a:gd name="connsiteY199" fmla="*/ 378229 h 806334"/>
                  <a:gd name="connsiteX200" fmla="*/ 1837113 w 3794760"/>
                  <a:gd name="connsiteY200" fmla="*/ 382385 h 806334"/>
                  <a:gd name="connsiteX201" fmla="*/ 1845426 w 3794760"/>
                  <a:gd name="connsiteY201" fmla="*/ 399011 h 806334"/>
                  <a:gd name="connsiteX202" fmla="*/ 1878676 w 3794760"/>
                  <a:gd name="connsiteY202" fmla="*/ 465513 h 806334"/>
                  <a:gd name="connsiteX203" fmla="*/ 1886989 w 3794760"/>
                  <a:gd name="connsiteY203" fmla="*/ 490451 h 806334"/>
                  <a:gd name="connsiteX204" fmla="*/ 1903615 w 3794760"/>
                  <a:gd name="connsiteY204" fmla="*/ 332509 h 806334"/>
                  <a:gd name="connsiteX205" fmla="*/ 1911927 w 3794760"/>
                  <a:gd name="connsiteY205" fmla="*/ 299258 h 806334"/>
                  <a:gd name="connsiteX206" fmla="*/ 1924396 w 3794760"/>
                  <a:gd name="connsiteY206" fmla="*/ 253538 h 806334"/>
                  <a:gd name="connsiteX207" fmla="*/ 1936866 w 3794760"/>
                  <a:gd name="connsiteY207" fmla="*/ 228600 h 806334"/>
                  <a:gd name="connsiteX208" fmla="*/ 1945178 w 3794760"/>
                  <a:gd name="connsiteY208" fmla="*/ 191193 h 806334"/>
                  <a:gd name="connsiteX209" fmla="*/ 1949335 w 3794760"/>
                  <a:gd name="connsiteY209" fmla="*/ 137160 h 806334"/>
                  <a:gd name="connsiteX210" fmla="*/ 1953491 w 3794760"/>
                  <a:gd name="connsiteY210" fmla="*/ 124691 h 806334"/>
                  <a:gd name="connsiteX211" fmla="*/ 1970116 w 3794760"/>
                  <a:gd name="connsiteY211" fmla="*/ 120534 h 806334"/>
                  <a:gd name="connsiteX212" fmla="*/ 2015836 w 3794760"/>
                  <a:gd name="connsiteY212" fmla="*/ 157942 h 806334"/>
                  <a:gd name="connsiteX213" fmla="*/ 2024149 w 3794760"/>
                  <a:gd name="connsiteY213" fmla="*/ 182880 h 806334"/>
                  <a:gd name="connsiteX214" fmla="*/ 2028306 w 3794760"/>
                  <a:gd name="connsiteY214" fmla="*/ 195349 h 806334"/>
                  <a:gd name="connsiteX215" fmla="*/ 2032462 w 3794760"/>
                  <a:gd name="connsiteY215" fmla="*/ 220287 h 806334"/>
                  <a:gd name="connsiteX216" fmla="*/ 2103120 w 3794760"/>
                  <a:gd name="connsiteY216" fmla="*/ 216131 h 806334"/>
                  <a:gd name="connsiteX217" fmla="*/ 2123902 w 3794760"/>
                  <a:gd name="connsiteY217" fmla="*/ 187036 h 806334"/>
                  <a:gd name="connsiteX218" fmla="*/ 2136371 w 3794760"/>
                  <a:gd name="connsiteY218" fmla="*/ 174567 h 806334"/>
                  <a:gd name="connsiteX219" fmla="*/ 2144684 w 3794760"/>
                  <a:gd name="connsiteY219" fmla="*/ 162098 h 806334"/>
                  <a:gd name="connsiteX220" fmla="*/ 2148840 w 3794760"/>
                  <a:gd name="connsiteY220" fmla="*/ 149629 h 806334"/>
                  <a:gd name="connsiteX221" fmla="*/ 2152996 w 3794760"/>
                  <a:gd name="connsiteY221" fmla="*/ 41563 h 806334"/>
                  <a:gd name="connsiteX222" fmla="*/ 2173778 w 3794760"/>
                  <a:gd name="connsiteY222" fmla="*/ 49876 h 806334"/>
                  <a:gd name="connsiteX223" fmla="*/ 2182091 w 3794760"/>
                  <a:gd name="connsiteY223" fmla="*/ 70658 h 806334"/>
                  <a:gd name="connsiteX224" fmla="*/ 2215342 w 3794760"/>
                  <a:gd name="connsiteY224" fmla="*/ 124691 h 806334"/>
                  <a:gd name="connsiteX225" fmla="*/ 2223655 w 3794760"/>
                  <a:gd name="connsiteY225" fmla="*/ 141316 h 806334"/>
                  <a:gd name="connsiteX226" fmla="*/ 2227811 w 3794760"/>
                  <a:gd name="connsiteY226" fmla="*/ 153785 h 806334"/>
                  <a:gd name="connsiteX227" fmla="*/ 2240280 w 3794760"/>
                  <a:gd name="connsiteY227" fmla="*/ 170411 h 806334"/>
                  <a:gd name="connsiteX228" fmla="*/ 2244436 w 3794760"/>
                  <a:gd name="connsiteY228" fmla="*/ 199505 h 806334"/>
                  <a:gd name="connsiteX229" fmla="*/ 2248593 w 3794760"/>
                  <a:gd name="connsiteY229" fmla="*/ 253538 h 806334"/>
                  <a:gd name="connsiteX230" fmla="*/ 2252749 w 3794760"/>
                  <a:gd name="connsiteY230" fmla="*/ 266007 h 806334"/>
                  <a:gd name="connsiteX231" fmla="*/ 2261062 w 3794760"/>
                  <a:gd name="connsiteY231" fmla="*/ 299258 h 806334"/>
                  <a:gd name="connsiteX232" fmla="*/ 2286000 w 3794760"/>
                  <a:gd name="connsiteY232" fmla="*/ 336665 h 806334"/>
                  <a:gd name="connsiteX233" fmla="*/ 2294313 w 3794760"/>
                  <a:gd name="connsiteY233" fmla="*/ 349134 h 806334"/>
                  <a:gd name="connsiteX234" fmla="*/ 2298469 w 3794760"/>
                  <a:gd name="connsiteY234" fmla="*/ 365760 h 806334"/>
                  <a:gd name="connsiteX235" fmla="*/ 2302626 w 3794760"/>
                  <a:gd name="connsiteY235" fmla="*/ 415636 h 806334"/>
                  <a:gd name="connsiteX236" fmla="*/ 2319251 w 3794760"/>
                  <a:gd name="connsiteY236" fmla="*/ 390698 h 806334"/>
                  <a:gd name="connsiteX237" fmla="*/ 2327564 w 3794760"/>
                  <a:gd name="connsiteY237" fmla="*/ 344978 h 806334"/>
                  <a:gd name="connsiteX238" fmla="*/ 2335876 w 3794760"/>
                  <a:gd name="connsiteY238" fmla="*/ 311727 h 806334"/>
                  <a:gd name="connsiteX239" fmla="*/ 2340033 w 3794760"/>
                  <a:gd name="connsiteY239" fmla="*/ 274320 h 806334"/>
                  <a:gd name="connsiteX240" fmla="*/ 2344189 w 3794760"/>
                  <a:gd name="connsiteY240" fmla="*/ 253538 h 806334"/>
                  <a:gd name="connsiteX241" fmla="*/ 2369127 w 3794760"/>
                  <a:gd name="connsiteY241" fmla="*/ 236913 h 806334"/>
                  <a:gd name="connsiteX242" fmla="*/ 2385753 w 3794760"/>
                  <a:gd name="connsiteY242" fmla="*/ 245225 h 806334"/>
                  <a:gd name="connsiteX243" fmla="*/ 2389909 w 3794760"/>
                  <a:gd name="connsiteY243" fmla="*/ 270163 h 806334"/>
                  <a:gd name="connsiteX244" fmla="*/ 2398222 w 3794760"/>
                  <a:gd name="connsiteY244" fmla="*/ 282633 h 806334"/>
                  <a:gd name="connsiteX245" fmla="*/ 2402378 w 3794760"/>
                  <a:gd name="connsiteY245" fmla="*/ 378229 h 806334"/>
                  <a:gd name="connsiteX246" fmla="*/ 2414847 w 3794760"/>
                  <a:gd name="connsiteY246" fmla="*/ 465513 h 806334"/>
                  <a:gd name="connsiteX247" fmla="*/ 2419004 w 3794760"/>
                  <a:gd name="connsiteY247" fmla="*/ 648393 h 806334"/>
                  <a:gd name="connsiteX248" fmla="*/ 2423160 w 3794760"/>
                  <a:gd name="connsiteY248" fmla="*/ 665018 h 806334"/>
                  <a:gd name="connsiteX249" fmla="*/ 2431473 w 3794760"/>
                  <a:gd name="connsiteY249" fmla="*/ 710738 h 806334"/>
                  <a:gd name="connsiteX250" fmla="*/ 2456411 w 3794760"/>
                  <a:gd name="connsiteY250" fmla="*/ 706582 h 806334"/>
                  <a:gd name="connsiteX251" fmla="*/ 2477193 w 3794760"/>
                  <a:gd name="connsiteY251" fmla="*/ 660862 h 806334"/>
                  <a:gd name="connsiteX252" fmla="*/ 2485506 w 3794760"/>
                  <a:gd name="connsiteY252" fmla="*/ 640080 h 806334"/>
                  <a:gd name="connsiteX253" fmla="*/ 2489662 w 3794760"/>
                  <a:gd name="connsiteY253" fmla="*/ 623454 h 806334"/>
                  <a:gd name="connsiteX254" fmla="*/ 2502131 w 3794760"/>
                  <a:gd name="connsiteY254" fmla="*/ 631767 h 806334"/>
                  <a:gd name="connsiteX255" fmla="*/ 2514600 w 3794760"/>
                  <a:gd name="connsiteY255" fmla="*/ 652549 h 806334"/>
                  <a:gd name="connsiteX256" fmla="*/ 2522913 w 3794760"/>
                  <a:gd name="connsiteY256" fmla="*/ 665018 h 806334"/>
                  <a:gd name="connsiteX257" fmla="*/ 2581102 w 3794760"/>
                  <a:gd name="connsiteY257" fmla="*/ 706582 h 806334"/>
                  <a:gd name="connsiteX258" fmla="*/ 2593571 w 3794760"/>
                  <a:gd name="connsiteY258" fmla="*/ 710738 h 806334"/>
                  <a:gd name="connsiteX259" fmla="*/ 2639291 w 3794760"/>
                  <a:gd name="connsiteY259" fmla="*/ 714894 h 806334"/>
                  <a:gd name="connsiteX260" fmla="*/ 2647604 w 3794760"/>
                  <a:gd name="connsiteY260" fmla="*/ 727363 h 806334"/>
                  <a:gd name="connsiteX261" fmla="*/ 2655916 w 3794760"/>
                  <a:gd name="connsiteY261" fmla="*/ 781396 h 806334"/>
                  <a:gd name="connsiteX262" fmla="*/ 2693324 w 3794760"/>
                  <a:gd name="connsiteY262" fmla="*/ 777240 h 806334"/>
                  <a:gd name="connsiteX263" fmla="*/ 2722418 w 3794760"/>
                  <a:gd name="connsiteY263" fmla="*/ 752302 h 806334"/>
                  <a:gd name="connsiteX264" fmla="*/ 2726575 w 3794760"/>
                  <a:gd name="connsiteY264" fmla="*/ 739833 h 806334"/>
                  <a:gd name="connsiteX265" fmla="*/ 2743200 w 3794760"/>
                  <a:gd name="connsiteY265" fmla="*/ 723207 h 806334"/>
                  <a:gd name="connsiteX266" fmla="*/ 2751513 w 3794760"/>
                  <a:gd name="connsiteY266" fmla="*/ 710738 h 806334"/>
                  <a:gd name="connsiteX267" fmla="*/ 2755669 w 3794760"/>
                  <a:gd name="connsiteY267" fmla="*/ 698269 h 806334"/>
                  <a:gd name="connsiteX268" fmla="*/ 2763982 w 3794760"/>
                  <a:gd name="connsiteY268" fmla="*/ 681643 h 806334"/>
                  <a:gd name="connsiteX269" fmla="*/ 2768138 w 3794760"/>
                  <a:gd name="connsiteY269" fmla="*/ 656705 h 806334"/>
                  <a:gd name="connsiteX270" fmla="*/ 2776451 w 3794760"/>
                  <a:gd name="connsiteY270" fmla="*/ 640080 h 806334"/>
                  <a:gd name="connsiteX271" fmla="*/ 2788920 w 3794760"/>
                  <a:gd name="connsiteY271" fmla="*/ 610985 h 806334"/>
                  <a:gd name="connsiteX272" fmla="*/ 2805546 w 3794760"/>
                  <a:gd name="connsiteY272" fmla="*/ 619298 h 806334"/>
                  <a:gd name="connsiteX273" fmla="*/ 2809702 w 3794760"/>
                  <a:gd name="connsiteY273" fmla="*/ 644236 h 806334"/>
                  <a:gd name="connsiteX274" fmla="*/ 2818015 w 3794760"/>
                  <a:gd name="connsiteY274" fmla="*/ 669174 h 806334"/>
                  <a:gd name="connsiteX275" fmla="*/ 2822171 w 3794760"/>
                  <a:gd name="connsiteY275" fmla="*/ 685800 h 806334"/>
                  <a:gd name="connsiteX276" fmla="*/ 2830484 w 3794760"/>
                  <a:gd name="connsiteY276" fmla="*/ 698269 h 806334"/>
                  <a:gd name="connsiteX277" fmla="*/ 2834640 w 3794760"/>
                  <a:gd name="connsiteY277" fmla="*/ 710738 h 806334"/>
                  <a:gd name="connsiteX278" fmla="*/ 2859578 w 3794760"/>
                  <a:gd name="connsiteY278" fmla="*/ 743989 h 806334"/>
                  <a:gd name="connsiteX279" fmla="*/ 2876204 w 3794760"/>
                  <a:gd name="connsiteY279" fmla="*/ 768927 h 806334"/>
                  <a:gd name="connsiteX280" fmla="*/ 2892829 w 3794760"/>
                  <a:gd name="connsiteY280" fmla="*/ 764771 h 806334"/>
                  <a:gd name="connsiteX281" fmla="*/ 2901142 w 3794760"/>
                  <a:gd name="connsiteY281" fmla="*/ 739833 h 806334"/>
                  <a:gd name="connsiteX282" fmla="*/ 2909455 w 3794760"/>
                  <a:gd name="connsiteY282" fmla="*/ 706582 h 806334"/>
                  <a:gd name="connsiteX283" fmla="*/ 2926080 w 3794760"/>
                  <a:gd name="connsiteY283" fmla="*/ 673331 h 806334"/>
                  <a:gd name="connsiteX284" fmla="*/ 2930236 w 3794760"/>
                  <a:gd name="connsiteY284" fmla="*/ 660862 h 806334"/>
                  <a:gd name="connsiteX285" fmla="*/ 2934393 w 3794760"/>
                  <a:gd name="connsiteY285" fmla="*/ 635923 h 806334"/>
                  <a:gd name="connsiteX286" fmla="*/ 2942706 w 3794760"/>
                  <a:gd name="connsiteY286" fmla="*/ 623454 h 806334"/>
                  <a:gd name="connsiteX287" fmla="*/ 2946862 w 3794760"/>
                  <a:gd name="connsiteY287" fmla="*/ 602673 h 806334"/>
                  <a:gd name="connsiteX288" fmla="*/ 2955175 w 3794760"/>
                  <a:gd name="connsiteY288" fmla="*/ 586047 h 806334"/>
                  <a:gd name="connsiteX289" fmla="*/ 2971800 w 3794760"/>
                  <a:gd name="connsiteY289" fmla="*/ 532014 h 806334"/>
                  <a:gd name="connsiteX290" fmla="*/ 2975956 w 3794760"/>
                  <a:gd name="connsiteY290" fmla="*/ 552796 h 806334"/>
                  <a:gd name="connsiteX291" fmla="*/ 2984269 w 3794760"/>
                  <a:gd name="connsiteY291" fmla="*/ 565265 h 806334"/>
                  <a:gd name="connsiteX292" fmla="*/ 2988426 w 3794760"/>
                  <a:gd name="connsiteY292" fmla="*/ 598516 h 806334"/>
                  <a:gd name="connsiteX293" fmla="*/ 2996738 w 3794760"/>
                  <a:gd name="connsiteY293" fmla="*/ 619298 h 806334"/>
                  <a:gd name="connsiteX294" fmla="*/ 3000895 w 3794760"/>
                  <a:gd name="connsiteY294" fmla="*/ 631767 h 806334"/>
                  <a:gd name="connsiteX295" fmla="*/ 3009207 w 3794760"/>
                  <a:gd name="connsiteY295" fmla="*/ 681643 h 806334"/>
                  <a:gd name="connsiteX296" fmla="*/ 3013364 w 3794760"/>
                  <a:gd name="connsiteY296" fmla="*/ 698269 h 806334"/>
                  <a:gd name="connsiteX297" fmla="*/ 3017520 w 3794760"/>
                  <a:gd name="connsiteY297" fmla="*/ 598516 h 806334"/>
                  <a:gd name="connsiteX298" fmla="*/ 3017520 w 3794760"/>
                  <a:gd name="connsiteY298" fmla="*/ 187036 h 806334"/>
                  <a:gd name="connsiteX299" fmla="*/ 3021676 w 3794760"/>
                  <a:gd name="connsiteY299" fmla="*/ 211974 h 806334"/>
                  <a:gd name="connsiteX300" fmla="*/ 3054927 w 3794760"/>
                  <a:gd name="connsiteY300" fmla="*/ 295102 h 806334"/>
                  <a:gd name="connsiteX301" fmla="*/ 3075709 w 3794760"/>
                  <a:gd name="connsiteY301" fmla="*/ 365760 h 806334"/>
                  <a:gd name="connsiteX302" fmla="*/ 3092335 w 3794760"/>
                  <a:gd name="connsiteY302" fmla="*/ 411480 h 806334"/>
                  <a:gd name="connsiteX303" fmla="*/ 3100647 w 3794760"/>
                  <a:gd name="connsiteY303" fmla="*/ 116378 h 806334"/>
                  <a:gd name="connsiteX304" fmla="*/ 3104804 w 3794760"/>
                  <a:gd name="connsiteY304" fmla="*/ 8313 h 806334"/>
                  <a:gd name="connsiteX305" fmla="*/ 3117273 w 3794760"/>
                  <a:gd name="connsiteY305" fmla="*/ 16625 h 806334"/>
                  <a:gd name="connsiteX306" fmla="*/ 3129742 w 3794760"/>
                  <a:gd name="connsiteY306" fmla="*/ 37407 h 806334"/>
                  <a:gd name="connsiteX307" fmla="*/ 3138055 w 3794760"/>
                  <a:gd name="connsiteY307" fmla="*/ 54033 h 806334"/>
                  <a:gd name="connsiteX308" fmla="*/ 3162993 w 3794760"/>
                  <a:gd name="connsiteY308" fmla="*/ 83127 h 806334"/>
                  <a:gd name="connsiteX309" fmla="*/ 3167149 w 3794760"/>
                  <a:gd name="connsiteY309" fmla="*/ 95596 h 806334"/>
                  <a:gd name="connsiteX310" fmla="*/ 3187931 w 3794760"/>
                  <a:gd name="connsiteY310" fmla="*/ 133003 h 806334"/>
                  <a:gd name="connsiteX311" fmla="*/ 3204556 w 3794760"/>
                  <a:gd name="connsiteY311" fmla="*/ 170411 h 806334"/>
                  <a:gd name="connsiteX312" fmla="*/ 3208713 w 3794760"/>
                  <a:gd name="connsiteY312" fmla="*/ 199505 h 806334"/>
                  <a:gd name="connsiteX313" fmla="*/ 3233651 w 3794760"/>
                  <a:gd name="connsiteY313" fmla="*/ 182880 h 806334"/>
                  <a:gd name="connsiteX314" fmla="*/ 3246120 w 3794760"/>
                  <a:gd name="connsiteY314" fmla="*/ 153785 h 806334"/>
                  <a:gd name="connsiteX315" fmla="*/ 3258589 w 3794760"/>
                  <a:gd name="connsiteY315" fmla="*/ 137160 h 806334"/>
                  <a:gd name="connsiteX316" fmla="*/ 3266902 w 3794760"/>
                  <a:gd name="connsiteY316" fmla="*/ 99753 h 806334"/>
                  <a:gd name="connsiteX317" fmla="*/ 3283527 w 3794760"/>
                  <a:gd name="connsiteY317" fmla="*/ 24938 h 806334"/>
                  <a:gd name="connsiteX318" fmla="*/ 3291840 w 3794760"/>
                  <a:gd name="connsiteY318" fmla="*/ 54033 h 806334"/>
                  <a:gd name="connsiteX319" fmla="*/ 3304309 w 3794760"/>
                  <a:gd name="connsiteY319" fmla="*/ 70658 h 806334"/>
                  <a:gd name="connsiteX320" fmla="*/ 3308466 w 3794760"/>
                  <a:gd name="connsiteY320" fmla="*/ 83127 h 806334"/>
                  <a:gd name="connsiteX321" fmla="*/ 3316778 w 3794760"/>
                  <a:gd name="connsiteY321" fmla="*/ 103909 h 806334"/>
                  <a:gd name="connsiteX322" fmla="*/ 3320935 w 3794760"/>
                  <a:gd name="connsiteY322" fmla="*/ 120534 h 806334"/>
                  <a:gd name="connsiteX323" fmla="*/ 3329247 w 3794760"/>
                  <a:gd name="connsiteY323" fmla="*/ 137160 h 806334"/>
                  <a:gd name="connsiteX324" fmla="*/ 3333404 w 3794760"/>
                  <a:gd name="connsiteY324" fmla="*/ 153785 h 806334"/>
                  <a:gd name="connsiteX325" fmla="*/ 3345873 w 3794760"/>
                  <a:gd name="connsiteY325" fmla="*/ 178723 h 806334"/>
                  <a:gd name="connsiteX326" fmla="*/ 3350029 w 3794760"/>
                  <a:gd name="connsiteY326" fmla="*/ 191193 h 806334"/>
                  <a:gd name="connsiteX327" fmla="*/ 3354186 w 3794760"/>
                  <a:gd name="connsiteY327" fmla="*/ 207818 h 806334"/>
                  <a:gd name="connsiteX328" fmla="*/ 3362498 w 3794760"/>
                  <a:gd name="connsiteY328" fmla="*/ 220287 h 806334"/>
                  <a:gd name="connsiteX329" fmla="*/ 3370811 w 3794760"/>
                  <a:gd name="connsiteY329" fmla="*/ 236913 h 806334"/>
                  <a:gd name="connsiteX330" fmla="*/ 3404062 w 3794760"/>
                  <a:gd name="connsiteY330" fmla="*/ 220287 h 806334"/>
                  <a:gd name="connsiteX331" fmla="*/ 3420687 w 3794760"/>
                  <a:gd name="connsiteY331" fmla="*/ 195349 h 806334"/>
                  <a:gd name="connsiteX332" fmla="*/ 3453938 w 3794760"/>
                  <a:gd name="connsiteY332" fmla="*/ 166254 h 806334"/>
                  <a:gd name="connsiteX333" fmla="*/ 3466407 w 3794760"/>
                  <a:gd name="connsiteY333" fmla="*/ 157942 h 806334"/>
                  <a:gd name="connsiteX334" fmla="*/ 3491346 w 3794760"/>
                  <a:gd name="connsiteY334" fmla="*/ 133003 h 806334"/>
                  <a:gd name="connsiteX335" fmla="*/ 3495502 w 3794760"/>
                  <a:gd name="connsiteY335" fmla="*/ 116378 h 806334"/>
                  <a:gd name="connsiteX336" fmla="*/ 3499658 w 3794760"/>
                  <a:gd name="connsiteY336" fmla="*/ 83127 h 806334"/>
                  <a:gd name="connsiteX337" fmla="*/ 3491346 w 3794760"/>
                  <a:gd name="connsiteY337" fmla="*/ 270163 h 806334"/>
                  <a:gd name="connsiteX338" fmla="*/ 3483033 w 3794760"/>
                  <a:gd name="connsiteY338" fmla="*/ 315883 h 806334"/>
                  <a:gd name="connsiteX339" fmla="*/ 3478876 w 3794760"/>
                  <a:gd name="connsiteY339" fmla="*/ 344978 h 806334"/>
                  <a:gd name="connsiteX340" fmla="*/ 3470564 w 3794760"/>
                  <a:gd name="connsiteY340" fmla="*/ 382385 h 806334"/>
                  <a:gd name="connsiteX341" fmla="*/ 3462251 w 3794760"/>
                  <a:gd name="connsiteY341" fmla="*/ 428105 h 806334"/>
                  <a:gd name="connsiteX342" fmla="*/ 3474720 w 3794760"/>
                  <a:gd name="connsiteY342" fmla="*/ 552796 h 806334"/>
                  <a:gd name="connsiteX343" fmla="*/ 3487189 w 3794760"/>
                  <a:gd name="connsiteY343" fmla="*/ 536171 h 806334"/>
                  <a:gd name="connsiteX344" fmla="*/ 3516284 w 3794760"/>
                  <a:gd name="connsiteY344" fmla="*/ 502920 h 806334"/>
                  <a:gd name="connsiteX345" fmla="*/ 3520440 w 3794760"/>
                  <a:gd name="connsiteY345" fmla="*/ 486294 h 806334"/>
                  <a:gd name="connsiteX346" fmla="*/ 3545378 w 3794760"/>
                  <a:gd name="connsiteY346" fmla="*/ 440574 h 806334"/>
                  <a:gd name="connsiteX347" fmla="*/ 3562004 w 3794760"/>
                  <a:gd name="connsiteY347" fmla="*/ 382385 h 806334"/>
                  <a:gd name="connsiteX348" fmla="*/ 3574473 w 3794760"/>
                  <a:gd name="connsiteY348" fmla="*/ 374073 h 806334"/>
                  <a:gd name="connsiteX349" fmla="*/ 3586942 w 3794760"/>
                  <a:gd name="connsiteY349" fmla="*/ 436418 h 806334"/>
                  <a:gd name="connsiteX350" fmla="*/ 3591098 w 3794760"/>
                  <a:gd name="connsiteY350" fmla="*/ 465513 h 806334"/>
                  <a:gd name="connsiteX351" fmla="*/ 3595255 w 3794760"/>
                  <a:gd name="connsiteY351" fmla="*/ 669174 h 806334"/>
                  <a:gd name="connsiteX352" fmla="*/ 3620193 w 3794760"/>
                  <a:gd name="connsiteY352" fmla="*/ 694113 h 806334"/>
                  <a:gd name="connsiteX353" fmla="*/ 3636818 w 3794760"/>
                  <a:gd name="connsiteY353" fmla="*/ 739833 h 806334"/>
                  <a:gd name="connsiteX354" fmla="*/ 3653444 w 3794760"/>
                  <a:gd name="connsiteY354" fmla="*/ 764771 h 806334"/>
                  <a:gd name="connsiteX355" fmla="*/ 3682538 w 3794760"/>
                  <a:gd name="connsiteY355" fmla="*/ 760614 h 806334"/>
                  <a:gd name="connsiteX356" fmla="*/ 3719946 w 3794760"/>
                  <a:gd name="connsiteY356" fmla="*/ 731520 h 806334"/>
                  <a:gd name="connsiteX357" fmla="*/ 3740727 w 3794760"/>
                  <a:gd name="connsiteY357" fmla="*/ 714894 h 806334"/>
                  <a:gd name="connsiteX358" fmla="*/ 3753196 w 3794760"/>
                  <a:gd name="connsiteY358" fmla="*/ 710738 h 806334"/>
                  <a:gd name="connsiteX359" fmla="*/ 3794760 w 3794760"/>
                  <a:gd name="connsiteY359" fmla="*/ 698269 h 806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</a:cxnLst>
                <a:rect l="l" t="t" r="r" b="b"/>
                <a:pathLst>
                  <a:path w="3794760" h="806334">
                    <a:moveTo>
                      <a:pt x="0" y="565265"/>
                    </a:moveTo>
                    <a:cubicBezTo>
                      <a:pt x="12469" y="566651"/>
                      <a:pt x="25617" y="565134"/>
                      <a:pt x="37407" y="569422"/>
                    </a:cubicBezTo>
                    <a:cubicBezTo>
                      <a:pt x="42102" y="571129"/>
                      <a:pt x="40725" y="581891"/>
                      <a:pt x="45720" y="581891"/>
                    </a:cubicBezTo>
                    <a:cubicBezTo>
                      <a:pt x="50101" y="581891"/>
                      <a:pt x="48672" y="573635"/>
                      <a:pt x="49876" y="569422"/>
                    </a:cubicBezTo>
                    <a:cubicBezTo>
                      <a:pt x="51445" y="563929"/>
                      <a:pt x="52647" y="558338"/>
                      <a:pt x="54033" y="552796"/>
                    </a:cubicBezTo>
                    <a:cubicBezTo>
                      <a:pt x="55418" y="533400"/>
                      <a:pt x="56153" y="513946"/>
                      <a:pt x="58189" y="494607"/>
                    </a:cubicBezTo>
                    <a:cubicBezTo>
                      <a:pt x="58929" y="487581"/>
                      <a:pt x="60757" y="480709"/>
                      <a:pt x="62346" y="473825"/>
                    </a:cubicBezTo>
                    <a:cubicBezTo>
                      <a:pt x="80137" y="396732"/>
                      <a:pt x="63817" y="466595"/>
                      <a:pt x="74815" y="428105"/>
                    </a:cubicBezTo>
                    <a:cubicBezTo>
                      <a:pt x="76081" y="423675"/>
                      <a:pt x="80196" y="404286"/>
                      <a:pt x="83127" y="399011"/>
                    </a:cubicBezTo>
                    <a:cubicBezTo>
                      <a:pt x="87979" y="390278"/>
                      <a:pt x="99753" y="374073"/>
                      <a:pt x="99753" y="374073"/>
                    </a:cubicBezTo>
                    <a:cubicBezTo>
                      <a:pt x="103909" y="376844"/>
                      <a:pt x="109574" y="378149"/>
                      <a:pt x="112222" y="382385"/>
                    </a:cubicBezTo>
                    <a:cubicBezTo>
                      <a:pt x="116866" y="389815"/>
                      <a:pt x="115675" y="400032"/>
                      <a:pt x="120535" y="407323"/>
                    </a:cubicBezTo>
                    <a:lnTo>
                      <a:pt x="128847" y="419793"/>
                    </a:lnTo>
                    <a:cubicBezTo>
                      <a:pt x="130233" y="428106"/>
                      <a:pt x="130960" y="436555"/>
                      <a:pt x="133004" y="444731"/>
                    </a:cubicBezTo>
                    <a:cubicBezTo>
                      <a:pt x="136888" y="460268"/>
                      <a:pt x="139880" y="470440"/>
                      <a:pt x="149629" y="482138"/>
                    </a:cubicBezTo>
                    <a:cubicBezTo>
                      <a:pt x="153392" y="486654"/>
                      <a:pt x="157942" y="490451"/>
                      <a:pt x="162098" y="494607"/>
                    </a:cubicBezTo>
                    <a:cubicBezTo>
                      <a:pt x="170063" y="470717"/>
                      <a:pt x="162583" y="494214"/>
                      <a:pt x="170411" y="465513"/>
                    </a:cubicBezTo>
                    <a:cubicBezTo>
                      <a:pt x="185234" y="411162"/>
                      <a:pt x="173480" y="457396"/>
                      <a:pt x="182880" y="419793"/>
                    </a:cubicBezTo>
                    <a:cubicBezTo>
                      <a:pt x="181495" y="401782"/>
                      <a:pt x="180615" y="383725"/>
                      <a:pt x="178724" y="365760"/>
                    </a:cubicBezTo>
                    <a:cubicBezTo>
                      <a:pt x="177842" y="357379"/>
                      <a:pt x="174567" y="349249"/>
                      <a:pt x="174567" y="340822"/>
                    </a:cubicBezTo>
                    <a:cubicBezTo>
                      <a:pt x="174567" y="310311"/>
                      <a:pt x="175227" y="279692"/>
                      <a:pt x="178724" y="249382"/>
                    </a:cubicBezTo>
                    <a:cubicBezTo>
                      <a:pt x="179434" y="243227"/>
                      <a:pt x="184595" y="238451"/>
                      <a:pt x="187036" y="232756"/>
                    </a:cubicBezTo>
                    <a:cubicBezTo>
                      <a:pt x="188762" y="228729"/>
                      <a:pt x="189065" y="224117"/>
                      <a:pt x="191193" y="220287"/>
                    </a:cubicBezTo>
                    <a:cubicBezTo>
                      <a:pt x="196045" y="211554"/>
                      <a:pt x="207818" y="195349"/>
                      <a:pt x="207818" y="195349"/>
                    </a:cubicBezTo>
                    <a:cubicBezTo>
                      <a:pt x="209204" y="189807"/>
                      <a:pt x="209141" y="183683"/>
                      <a:pt x="211975" y="178723"/>
                    </a:cubicBezTo>
                    <a:cubicBezTo>
                      <a:pt x="214891" y="173620"/>
                      <a:pt x="220681" y="170770"/>
                      <a:pt x="224444" y="166254"/>
                    </a:cubicBezTo>
                    <a:cubicBezTo>
                      <a:pt x="227642" y="162417"/>
                      <a:pt x="230522" y="158253"/>
                      <a:pt x="232756" y="153785"/>
                    </a:cubicBezTo>
                    <a:cubicBezTo>
                      <a:pt x="234715" y="149866"/>
                      <a:pt x="235375" y="145418"/>
                      <a:pt x="236913" y="141316"/>
                    </a:cubicBezTo>
                    <a:cubicBezTo>
                      <a:pt x="241115" y="130111"/>
                      <a:pt x="246236" y="119600"/>
                      <a:pt x="249382" y="108065"/>
                    </a:cubicBezTo>
                    <a:cubicBezTo>
                      <a:pt x="252388" y="97043"/>
                      <a:pt x="254689" y="85836"/>
                      <a:pt x="257695" y="74814"/>
                    </a:cubicBezTo>
                    <a:cubicBezTo>
                      <a:pt x="258848" y="70587"/>
                      <a:pt x="260901" y="66622"/>
                      <a:pt x="261851" y="62345"/>
                    </a:cubicBezTo>
                    <a:cubicBezTo>
                      <a:pt x="265996" y="43693"/>
                      <a:pt x="268163" y="18002"/>
                      <a:pt x="270164" y="0"/>
                    </a:cubicBezTo>
                    <a:cubicBezTo>
                      <a:pt x="271549" y="4156"/>
                      <a:pt x="273167" y="8242"/>
                      <a:pt x="274320" y="12469"/>
                    </a:cubicBezTo>
                    <a:cubicBezTo>
                      <a:pt x="275906" y="18283"/>
                      <a:pt x="282008" y="47033"/>
                      <a:pt x="286789" y="58189"/>
                    </a:cubicBezTo>
                    <a:cubicBezTo>
                      <a:pt x="289230" y="63884"/>
                      <a:pt x="291135" y="70054"/>
                      <a:pt x="295102" y="74814"/>
                    </a:cubicBezTo>
                    <a:cubicBezTo>
                      <a:pt x="298300" y="78652"/>
                      <a:pt x="304039" y="79595"/>
                      <a:pt x="307571" y="83127"/>
                    </a:cubicBezTo>
                    <a:cubicBezTo>
                      <a:pt x="346358" y="121916"/>
                      <a:pt x="292336" y="78976"/>
                      <a:pt x="336666" y="112222"/>
                    </a:cubicBezTo>
                    <a:cubicBezTo>
                      <a:pt x="339437" y="116378"/>
                      <a:pt x="342744" y="120223"/>
                      <a:pt x="344978" y="124691"/>
                    </a:cubicBezTo>
                    <a:cubicBezTo>
                      <a:pt x="346937" y="128610"/>
                      <a:pt x="348755" y="132795"/>
                      <a:pt x="349135" y="137160"/>
                    </a:cubicBezTo>
                    <a:cubicBezTo>
                      <a:pt x="351539" y="164799"/>
                      <a:pt x="349850" y="192758"/>
                      <a:pt x="353291" y="220287"/>
                    </a:cubicBezTo>
                    <a:cubicBezTo>
                      <a:pt x="354060" y="226435"/>
                      <a:pt x="359303" y="231160"/>
                      <a:pt x="361604" y="236913"/>
                    </a:cubicBezTo>
                    <a:cubicBezTo>
                      <a:pt x="364858" y="245049"/>
                      <a:pt x="367145" y="253538"/>
                      <a:pt x="369916" y="261851"/>
                    </a:cubicBezTo>
                    <a:lnTo>
                      <a:pt x="374073" y="274320"/>
                    </a:lnTo>
                    <a:lnTo>
                      <a:pt x="378229" y="286789"/>
                    </a:lnTo>
                    <a:lnTo>
                      <a:pt x="382386" y="299258"/>
                    </a:lnTo>
                    <a:cubicBezTo>
                      <a:pt x="383771" y="349134"/>
                      <a:pt x="376481" y="400016"/>
                      <a:pt x="386542" y="448887"/>
                    </a:cubicBezTo>
                    <a:cubicBezTo>
                      <a:pt x="388309" y="457469"/>
                      <a:pt x="404189" y="445434"/>
                      <a:pt x="411480" y="440574"/>
                    </a:cubicBezTo>
                    <a:cubicBezTo>
                      <a:pt x="414573" y="438512"/>
                      <a:pt x="429029" y="416329"/>
                      <a:pt x="432262" y="411480"/>
                    </a:cubicBezTo>
                    <a:cubicBezTo>
                      <a:pt x="441632" y="383366"/>
                      <a:pt x="429259" y="417484"/>
                      <a:pt x="448887" y="378229"/>
                    </a:cubicBezTo>
                    <a:cubicBezTo>
                      <a:pt x="452382" y="371238"/>
                      <a:pt x="455200" y="355802"/>
                      <a:pt x="457200" y="349134"/>
                    </a:cubicBezTo>
                    <a:cubicBezTo>
                      <a:pt x="477573" y="281224"/>
                      <a:pt x="453999" y="362895"/>
                      <a:pt x="473826" y="303414"/>
                    </a:cubicBezTo>
                    <a:cubicBezTo>
                      <a:pt x="475632" y="297995"/>
                      <a:pt x="476413" y="292281"/>
                      <a:pt x="477982" y="286789"/>
                    </a:cubicBezTo>
                    <a:cubicBezTo>
                      <a:pt x="479186" y="282576"/>
                      <a:pt x="480753" y="278476"/>
                      <a:pt x="482138" y="274320"/>
                    </a:cubicBezTo>
                    <a:cubicBezTo>
                      <a:pt x="485429" y="290771"/>
                      <a:pt x="489162" y="307435"/>
                      <a:pt x="490451" y="324196"/>
                    </a:cubicBezTo>
                    <a:cubicBezTo>
                      <a:pt x="492473" y="350478"/>
                      <a:pt x="492220" y="376915"/>
                      <a:pt x="494607" y="403167"/>
                    </a:cubicBezTo>
                    <a:cubicBezTo>
                      <a:pt x="495004" y="407530"/>
                      <a:pt x="496805" y="411717"/>
                      <a:pt x="498764" y="415636"/>
                    </a:cubicBezTo>
                    <a:cubicBezTo>
                      <a:pt x="500998" y="420104"/>
                      <a:pt x="504305" y="423949"/>
                      <a:pt x="507076" y="428105"/>
                    </a:cubicBezTo>
                    <a:cubicBezTo>
                      <a:pt x="508462" y="433647"/>
                      <a:pt x="509591" y="439259"/>
                      <a:pt x="511233" y="444731"/>
                    </a:cubicBezTo>
                    <a:cubicBezTo>
                      <a:pt x="513751" y="453124"/>
                      <a:pt x="519546" y="469669"/>
                      <a:pt x="519546" y="469669"/>
                    </a:cubicBezTo>
                    <a:cubicBezTo>
                      <a:pt x="520931" y="493222"/>
                      <a:pt x="520365" y="516971"/>
                      <a:pt x="523702" y="540327"/>
                    </a:cubicBezTo>
                    <a:cubicBezTo>
                      <a:pt x="524578" y="546461"/>
                      <a:pt x="528941" y="551573"/>
                      <a:pt x="532015" y="556953"/>
                    </a:cubicBezTo>
                    <a:cubicBezTo>
                      <a:pt x="555519" y="598087"/>
                      <a:pt x="523512" y="535793"/>
                      <a:pt x="548640" y="586047"/>
                    </a:cubicBezTo>
                    <a:cubicBezTo>
                      <a:pt x="558906" y="637382"/>
                      <a:pt x="548640" y="573272"/>
                      <a:pt x="548640" y="631767"/>
                    </a:cubicBezTo>
                    <a:cubicBezTo>
                      <a:pt x="548640" y="740664"/>
                      <a:pt x="545668" y="677676"/>
                      <a:pt x="556953" y="719051"/>
                    </a:cubicBezTo>
                    <a:cubicBezTo>
                      <a:pt x="567944" y="759348"/>
                      <a:pt x="558288" y="741834"/>
                      <a:pt x="573578" y="764771"/>
                    </a:cubicBezTo>
                    <a:lnTo>
                      <a:pt x="586047" y="727363"/>
                    </a:lnTo>
                    <a:cubicBezTo>
                      <a:pt x="587432" y="723207"/>
                      <a:pt x="588245" y="718813"/>
                      <a:pt x="590204" y="714894"/>
                    </a:cubicBezTo>
                    <a:cubicBezTo>
                      <a:pt x="592975" y="709352"/>
                      <a:pt x="596341" y="704070"/>
                      <a:pt x="598516" y="698269"/>
                    </a:cubicBezTo>
                    <a:cubicBezTo>
                      <a:pt x="600522" y="692920"/>
                      <a:pt x="601104" y="687136"/>
                      <a:pt x="602673" y="681643"/>
                    </a:cubicBezTo>
                    <a:cubicBezTo>
                      <a:pt x="603877" y="677430"/>
                      <a:pt x="605444" y="673330"/>
                      <a:pt x="606829" y="669174"/>
                    </a:cubicBezTo>
                    <a:cubicBezTo>
                      <a:pt x="617111" y="576652"/>
                      <a:pt x="604853" y="695465"/>
                      <a:pt x="615142" y="515389"/>
                    </a:cubicBezTo>
                    <a:cubicBezTo>
                      <a:pt x="616765" y="486978"/>
                      <a:pt x="617072" y="490745"/>
                      <a:pt x="627611" y="469669"/>
                    </a:cubicBezTo>
                    <a:cubicBezTo>
                      <a:pt x="631767" y="476596"/>
                      <a:pt x="637861" y="482683"/>
                      <a:pt x="640080" y="490451"/>
                    </a:cubicBezTo>
                    <a:cubicBezTo>
                      <a:pt x="643526" y="502514"/>
                      <a:pt x="642680" y="515409"/>
                      <a:pt x="644236" y="527858"/>
                    </a:cubicBezTo>
                    <a:cubicBezTo>
                      <a:pt x="645451" y="537579"/>
                      <a:pt x="646714" y="547301"/>
                      <a:pt x="648393" y="556953"/>
                    </a:cubicBezTo>
                    <a:cubicBezTo>
                      <a:pt x="650957" y="571697"/>
                      <a:pt x="658168" y="616106"/>
                      <a:pt x="665018" y="640080"/>
                    </a:cubicBezTo>
                    <a:cubicBezTo>
                      <a:pt x="666222" y="644293"/>
                      <a:pt x="667789" y="648393"/>
                      <a:pt x="669175" y="652549"/>
                    </a:cubicBezTo>
                    <a:cubicBezTo>
                      <a:pt x="670560" y="660862"/>
                      <a:pt x="671287" y="669311"/>
                      <a:pt x="673331" y="677487"/>
                    </a:cubicBezTo>
                    <a:cubicBezTo>
                      <a:pt x="675456" y="685988"/>
                      <a:pt x="678873" y="694112"/>
                      <a:pt x="681644" y="702425"/>
                    </a:cubicBezTo>
                    <a:lnTo>
                      <a:pt x="685800" y="714894"/>
                    </a:lnTo>
                    <a:lnTo>
                      <a:pt x="689956" y="727363"/>
                    </a:lnTo>
                    <a:lnTo>
                      <a:pt x="694113" y="739833"/>
                    </a:lnTo>
                    <a:cubicBezTo>
                      <a:pt x="697469" y="776752"/>
                      <a:pt x="683915" y="794674"/>
                      <a:pt x="714895" y="781396"/>
                    </a:cubicBezTo>
                    <a:cubicBezTo>
                      <a:pt x="719486" y="779428"/>
                      <a:pt x="723208" y="775854"/>
                      <a:pt x="727364" y="773083"/>
                    </a:cubicBezTo>
                    <a:cubicBezTo>
                      <a:pt x="730135" y="768927"/>
                      <a:pt x="732773" y="764679"/>
                      <a:pt x="735676" y="760614"/>
                    </a:cubicBezTo>
                    <a:cubicBezTo>
                      <a:pt x="739703" y="754977"/>
                      <a:pt x="745048" y="750185"/>
                      <a:pt x="748146" y="743989"/>
                    </a:cubicBezTo>
                    <a:cubicBezTo>
                      <a:pt x="752065" y="736152"/>
                      <a:pt x="756458" y="719051"/>
                      <a:pt x="756458" y="719051"/>
                    </a:cubicBezTo>
                    <a:cubicBezTo>
                      <a:pt x="757844" y="707967"/>
                      <a:pt x="758916" y="696840"/>
                      <a:pt x="760615" y="685800"/>
                    </a:cubicBezTo>
                    <a:cubicBezTo>
                      <a:pt x="768866" y="632173"/>
                      <a:pt x="760653" y="693900"/>
                      <a:pt x="768927" y="648393"/>
                    </a:cubicBezTo>
                    <a:cubicBezTo>
                      <a:pt x="770680" y="638754"/>
                      <a:pt x="771473" y="628962"/>
                      <a:pt x="773084" y="619298"/>
                    </a:cubicBezTo>
                    <a:cubicBezTo>
                      <a:pt x="774245" y="612330"/>
                      <a:pt x="773134" y="604265"/>
                      <a:pt x="777240" y="598516"/>
                    </a:cubicBezTo>
                    <a:cubicBezTo>
                      <a:pt x="780841" y="593474"/>
                      <a:pt x="788324" y="592974"/>
                      <a:pt x="793866" y="590203"/>
                    </a:cubicBezTo>
                    <a:cubicBezTo>
                      <a:pt x="795251" y="574963"/>
                      <a:pt x="795858" y="559632"/>
                      <a:pt x="798022" y="544483"/>
                    </a:cubicBezTo>
                    <a:cubicBezTo>
                      <a:pt x="798642" y="540146"/>
                      <a:pt x="797797" y="532014"/>
                      <a:pt x="802178" y="532014"/>
                    </a:cubicBezTo>
                    <a:cubicBezTo>
                      <a:pt x="806559" y="532014"/>
                      <a:pt x="804949" y="540327"/>
                      <a:pt x="806335" y="544483"/>
                    </a:cubicBezTo>
                    <a:cubicBezTo>
                      <a:pt x="807720" y="569421"/>
                      <a:pt x="807393" y="594514"/>
                      <a:pt x="810491" y="619298"/>
                    </a:cubicBezTo>
                    <a:cubicBezTo>
                      <a:pt x="811578" y="627993"/>
                      <a:pt x="816679" y="635735"/>
                      <a:pt x="818804" y="644236"/>
                    </a:cubicBezTo>
                    <a:cubicBezTo>
                      <a:pt x="822231" y="657943"/>
                      <a:pt x="824345" y="671945"/>
                      <a:pt x="827116" y="685800"/>
                    </a:cubicBezTo>
                    <a:cubicBezTo>
                      <a:pt x="828501" y="692727"/>
                      <a:pt x="828114" y="700263"/>
                      <a:pt x="831273" y="706582"/>
                    </a:cubicBezTo>
                    <a:cubicBezTo>
                      <a:pt x="836815" y="717666"/>
                      <a:pt x="843979" y="728077"/>
                      <a:pt x="847898" y="739833"/>
                    </a:cubicBezTo>
                    <a:cubicBezTo>
                      <a:pt x="849284" y="743989"/>
                      <a:pt x="850096" y="748383"/>
                      <a:pt x="852055" y="752302"/>
                    </a:cubicBezTo>
                    <a:cubicBezTo>
                      <a:pt x="860817" y="769826"/>
                      <a:pt x="869420" y="781509"/>
                      <a:pt x="885306" y="793865"/>
                    </a:cubicBezTo>
                    <a:cubicBezTo>
                      <a:pt x="893012" y="799858"/>
                      <a:pt x="905131" y="803245"/>
                      <a:pt x="914400" y="806334"/>
                    </a:cubicBezTo>
                    <a:cubicBezTo>
                      <a:pt x="917171" y="800792"/>
                      <a:pt x="920538" y="795510"/>
                      <a:pt x="922713" y="789709"/>
                    </a:cubicBezTo>
                    <a:cubicBezTo>
                      <a:pt x="924719" y="784360"/>
                      <a:pt x="926869" y="778796"/>
                      <a:pt x="926869" y="773083"/>
                    </a:cubicBezTo>
                    <a:cubicBezTo>
                      <a:pt x="926869" y="694515"/>
                      <a:pt x="931269" y="711463"/>
                      <a:pt x="918556" y="673331"/>
                    </a:cubicBezTo>
                    <a:cubicBezTo>
                      <a:pt x="917171" y="660862"/>
                      <a:pt x="916462" y="648298"/>
                      <a:pt x="914400" y="635923"/>
                    </a:cubicBezTo>
                    <a:cubicBezTo>
                      <a:pt x="913680" y="631601"/>
                      <a:pt x="911194" y="627731"/>
                      <a:pt x="910244" y="623454"/>
                    </a:cubicBezTo>
                    <a:cubicBezTo>
                      <a:pt x="900490" y="579565"/>
                      <a:pt x="911287" y="614117"/>
                      <a:pt x="901931" y="586047"/>
                    </a:cubicBezTo>
                    <a:cubicBezTo>
                      <a:pt x="904702" y="581891"/>
                      <a:pt x="908215" y="578143"/>
                      <a:pt x="910244" y="573578"/>
                    </a:cubicBezTo>
                    <a:cubicBezTo>
                      <a:pt x="913803" y="565571"/>
                      <a:pt x="915785" y="556953"/>
                      <a:pt x="918556" y="548640"/>
                    </a:cubicBezTo>
                    <a:cubicBezTo>
                      <a:pt x="924523" y="530740"/>
                      <a:pt x="921647" y="540436"/>
                      <a:pt x="926869" y="519545"/>
                    </a:cubicBezTo>
                    <a:cubicBezTo>
                      <a:pt x="925484" y="507076"/>
                      <a:pt x="926680" y="494040"/>
                      <a:pt x="922713" y="482138"/>
                    </a:cubicBezTo>
                    <a:cubicBezTo>
                      <a:pt x="920427" y="475281"/>
                      <a:pt x="903479" y="465159"/>
                      <a:pt x="897775" y="461356"/>
                    </a:cubicBezTo>
                    <a:cubicBezTo>
                      <a:pt x="853069" y="394300"/>
                      <a:pt x="870967" y="426589"/>
                      <a:pt x="901931" y="245225"/>
                    </a:cubicBezTo>
                    <a:cubicBezTo>
                      <a:pt x="904016" y="233010"/>
                      <a:pt x="914637" y="266720"/>
                      <a:pt x="918556" y="278476"/>
                    </a:cubicBezTo>
                    <a:cubicBezTo>
                      <a:pt x="921327" y="286789"/>
                      <a:pt x="923615" y="295278"/>
                      <a:pt x="926869" y="303414"/>
                    </a:cubicBezTo>
                    <a:cubicBezTo>
                      <a:pt x="932143" y="316599"/>
                      <a:pt x="935996" y="321261"/>
                      <a:pt x="943495" y="332509"/>
                    </a:cubicBezTo>
                    <a:cubicBezTo>
                      <a:pt x="952332" y="367859"/>
                      <a:pt x="944536" y="333054"/>
                      <a:pt x="951807" y="394854"/>
                    </a:cubicBezTo>
                    <a:cubicBezTo>
                      <a:pt x="952792" y="403224"/>
                      <a:pt x="953084" y="411873"/>
                      <a:pt x="955964" y="419793"/>
                    </a:cubicBezTo>
                    <a:cubicBezTo>
                      <a:pt x="961866" y="436023"/>
                      <a:pt x="969700" y="441841"/>
                      <a:pt x="980902" y="453043"/>
                    </a:cubicBezTo>
                    <a:cubicBezTo>
                      <a:pt x="982287" y="419792"/>
                      <a:pt x="982599" y="386480"/>
                      <a:pt x="985058" y="353291"/>
                    </a:cubicBezTo>
                    <a:cubicBezTo>
                      <a:pt x="985382" y="348922"/>
                      <a:pt x="989016" y="345199"/>
                      <a:pt x="989215" y="340822"/>
                    </a:cubicBezTo>
                    <a:cubicBezTo>
                      <a:pt x="997742" y="153238"/>
                      <a:pt x="975075" y="225303"/>
                      <a:pt x="997527" y="157942"/>
                    </a:cubicBezTo>
                    <a:cubicBezTo>
                      <a:pt x="998913" y="146858"/>
                      <a:pt x="1000104" y="135749"/>
                      <a:pt x="1001684" y="124691"/>
                    </a:cubicBezTo>
                    <a:cubicBezTo>
                      <a:pt x="1004344" y="106074"/>
                      <a:pt x="1006415" y="96876"/>
                      <a:pt x="1009996" y="78971"/>
                    </a:cubicBezTo>
                    <a:cubicBezTo>
                      <a:pt x="1016490" y="137404"/>
                      <a:pt x="1004491" y="100393"/>
                      <a:pt x="1026622" y="128847"/>
                    </a:cubicBezTo>
                    <a:cubicBezTo>
                      <a:pt x="1032756" y="136733"/>
                      <a:pt x="1043247" y="153785"/>
                      <a:pt x="1043247" y="153785"/>
                    </a:cubicBezTo>
                    <a:cubicBezTo>
                      <a:pt x="1045355" y="162215"/>
                      <a:pt x="1047984" y="174537"/>
                      <a:pt x="1051560" y="182880"/>
                    </a:cubicBezTo>
                    <a:cubicBezTo>
                      <a:pt x="1054001" y="188575"/>
                      <a:pt x="1057102" y="193963"/>
                      <a:pt x="1059873" y="199505"/>
                    </a:cubicBezTo>
                    <a:cubicBezTo>
                      <a:pt x="1061258" y="209203"/>
                      <a:pt x="1060050" y="219648"/>
                      <a:pt x="1064029" y="228600"/>
                    </a:cubicBezTo>
                    <a:cubicBezTo>
                      <a:pt x="1066058" y="233165"/>
                      <a:pt x="1074020" y="232576"/>
                      <a:pt x="1076498" y="236913"/>
                    </a:cubicBezTo>
                    <a:cubicBezTo>
                      <a:pt x="1080003" y="243046"/>
                      <a:pt x="1079656" y="250701"/>
                      <a:pt x="1080655" y="257694"/>
                    </a:cubicBezTo>
                    <a:cubicBezTo>
                      <a:pt x="1082429" y="270114"/>
                      <a:pt x="1079620" y="283680"/>
                      <a:pt x="1084811" y="295102"/>
                    </a:cubicBezTo>
                    <a:cubicBezTo>
                      <a:pt x="1087375" y="300742"/>
                      <a:pt x="1095894" y="300643"/>
                      <a:pt x="1101436" y="303414"/>
                    </a:cubicBezTo>
                    <a:lnTo>
                      <a:pt x="1118062" y="270163"/>
                    </a:lnTo>
                    <a:lnTo>
                      <a:pt x="1126375" y="253538"/>
                    </a:lnTo>
                    <a:cubicBezTo>
                      <a:pt x="1127883" y="241470"/>
                      <a:pt x="1129538" y="217392"/>
                      <a:pt x="1134687" y="203662"/>
                    </a:cubicBezTo>
                    <a:cubicBezTo>
                      <a:pt x="1136863" y="197860"/>
                      <a:pt x="1140229" y="192578"/>
                      <a:pt x="1143000" y="187036"/>
                    </a:cubicBezTo>
                    <a:cubicBezTo>
                      <a:pt x="1136652" y="142600"/>
                      <a:pt x="1136590" y="156498"/>
                      <a:pt x="1143000" y="95596"/>
                    </a:cubicBezTo>
                    <a:cubicBezTo>
                      <a:pt x="1143262" y="93111"/>
                      <a:pt x="1149151" y="70285"/>
                      <a:pt x="1151313" y="66502"/>
                    </a:cubicBezTo>
                    <a:cubicBezTo>
                      <a:pt x="1154750" y="60487"/>
                      <a:pt x="1159756" y="55513"/>
                      <a:pt x="1163782" y="49876"/>
                    </a:cubicBezTo>
                    <a:cubicBezTo>
                      <a:pt x="1166685" y="45811"/>
                      <a:pt x="1169324" y="41563"/>
                      <a:pt x="1172095" y="37407"/>
                    </a:cubicBezTo>
                    <a:cubicBezTo>
                      <a:pt x="1186144" y="79553"/>
                      <a:pt x="1177274" y="63878"/>
                      <a:pt x="1192876" y="87283"/>
                    </a:cubicBezTo>
                    <a:cubicBezTo>
                      <a:pt x="1211797" y="162964"/>
                      <a:pt x="1189196" y="86277"/>
                      <a:pt x="1213658" y="141316"/>
                    </a:cubicBezTo>
                    <a:cubicBezTo>
                      <a:pt x="1215978" y="146536"/>
                      <a:pt x="1216246" y="152449"/>
                      <a:pt x="1217815" y="157942"/>
                    </a:cubicBezTo>
                    <a:cubicBezTo>
                      <a:pt x="1225999" y="186585"/>
                      <a:pt x="1218629" y="150357"/>
                      <a:pt x="1226127" y="195349"/>
                    </a:cubicBezTo>
                    <a:cubicBezTo>
                      <a:pt x="1227513" y="216131"/>
                      <a:pt x="1226860" y="237150"/>
                      <a:pt x="1230284" y="257694"/>
                    </a:cubicBezTo>
                    <a:cubicBezTo>
                      <a:pt x="1231105" y="262621"/>
                      <a:pt x="1236026" y="265880"/>
                      <a:pt x="1238596" y="270163"/>
                    </a:cubicBezTo>
                    <a:cubicBezTo>
                      <a:pt x="1267241" y="317906"/>
                      <a:pt x="1244759" y="283564"/>
                      <a:pt x="1263535" y="311727"/>
                    </a:cubicBezTo>
                    <a:cubicBezTo>
                      <a:pt x="1282141" y="367549"/>
                      <a:pt x="1263260" y="306934"/>
                      <a:pt x="1271847" y="457200"/>
                    </a:cubicBezTo>
                    <a:cubicBezTo>
                      <a:pt x="1272148" y="462467"/>
                      <a:pt x="1282269" y="484247"/>
                      <a:pt x="1284316" y="486294"/>
                    </a:cubicBezTo>
                    <a:cubicBezTo>
                      <a:pt x="1287414" y="489392"/>
                      <a:pt x="1292629" y="489065"/>
                      <a:pt x="1296786" y="490451"/>
                    </a:cubicBezTo>
                    <a:cubicBezTo>
                      <a:pt x="1321948" y="440125"/>
                      <a:pt x="1315376" y="464221"/>
                      <a:pt x="1321724" y="419793"/>
                    </a:cubicBezTo>
                    <a:cubicBezTo>
                      <a:pt x="1323109" y="394855"/>
                      <a:pt x="1323512" y="369842"/>
                      <a:pt x="1325880" y="344978"/>
                    </a:cubicBezTo>
                    <a:cubicBezTo>
                      <a:pt x="1326295" y="340617"/>
                      <a:pt x="1328973" y="336759"/>
                      <a:pt x="1330036" y="332509"/>
                    </a:cubicBezTo>
                    <a:cubicBezTo>
                      <a:pt x="1331749" y="325655"/>
                      <a:pt x="1332480" y="318581"/>
                      <a:pt x="1334193" y="311727"/>
                    </a:cubicBezTo>
                    <a:cubicBezTo>
                      <a:pt x="1337114" y="300044"/>
                      <a:pt x="1342843" y="289932"/>
                      <a:pt x="1346662" y="278476"/>
                    </a:cubicBezTo>
                    <a:cubicBezTo>
                      <a:pt x="1348468" y="273057"/>
                      <a:pt x="1349433" y="267393"/>
                      <a:pt x="1350818" y="261851"/>
                    </a:cubicBezTo>
                    <a:cubicBezTo>
                      <a:pt x="1354974" y="267393"/>
                      <a:pt x="1359923" y="272421"/>
                      <a:pt x="1363287" y="278476"/>
                    </a:cubicBezTo>
                    <a:cubicBezTo>
                      <a:pt x="1366910" y="284998"/>
                      <a:pt x="1368980" y="292272"/>
                      <a:pt x="1371600" y="299258"/>
                    </a:cubicBezTo>
                    <a:cubicBezTo>
                      <a:pt x="1374994" y="308308"/>
                      <a:pt x="1378043" y="319002"/>
                      <a:pt x="1379913" y="328353"/>
                    </a:cubicBezTo>
                    <a:cubicBezTo>
                      <a:pt x="1381566" y="336617"/>
                      <a:pt x="1382241" y="345064"/>
                      <a:pt x="1384069" y="353291"/>
                    </a:cubicBezTo>
                    <a:cubicBezTo>
                      <a:pt x="1385019" y="357568"/>
                      <a:pt x="1387022" y="361547"/>
                      <a:pt x="1388226" y="365760"/>
                    </a:cubicBezTo>
                    <a:cubicBezTo>
                      <a:pt x="1389795" y="371252"/>
                      <a:pt x="1390997" y="376843"/>
                      <a:pt x="1392382" y="382385"/>
                    </a:cubicBezTo>
                    <a:cubicBezTo>
                      <a:pt x="1387479" y="524588"/>
                      <a:pt x="1384853" y="487907"/>
                      <a:pt x="1396538" y="635923"/>
                    </a:cubicBezTo>
                    <a:cubicBezTo>
                      <a:pt x="1397201" y="644325"/>
                      <a:pt x="1398273" y="652790"/>
                      <a:pt x="1400695" y="660862"/>
                    </a:cubicBezTo>
                    <a:cubicBezTo>
                      <a:pt x="1402475" y="666796"/>
                      <a:pt x="1406491" y="671825"/>
                      <a:pt x="1409007" y="677487"/>
                    </a:cubicBezTo>
                    <a:cubicBezTo>
                      <a:pt x="1412037" y="684305"/>
                      <a:pt x="1414549" y="691342"/>
                      <a:pt x="1417320" y="698269"/>
                    </a:cubicBezTo>
                    <a:cubicBezTo>
                      <a:pt x="1418349" y="714741"/>
                      <a:pt x="1401076" y="782527"/>
                      <a:pt x="1433946" y="760614"/>
                    </a:cubicBezTo>
                    <a:cubicBezTo>
                      <a:pt x="1438837" y="757354"/>
                      <a:pt x="1442259" y="752301"/>
                      <a:pt x="1446415" y="748145"/>
                    </a:cubicBezTo>
                    <a:cubicBezTo>
                      <a:pt x="1447800" y="742603"/>
                      <a:pt x="1448930" y="736991"/>
                      <a:pt x="1450571" y="731520"/>
                    </a:cubicBezTo>
                    <a:cubicBezTo>
                      <a:pt x="1453089" y="723127"/>
                      <a:pt x="1458884" y="706582"/>
                      <a:pt x="1458884" y="706582"/>
                    </a:cubicBezTo>
                    <a:cubicBezTo>
                      <a:pt x="1460269" y="696884"/>
                      <a:pt x="1461288" y="687126"/>
                      <a:pt x="1463040" y="677487"/>
                    </a:cubicBezTo>
                    <a:cubicBezTo>
                      <a:pt x="1471313" y="631980"/>
                      <a:pt x="1463103" y="693706"/>
                      <a:pt x="1471353" y="640080"/>
                    </a:cubicBezTo>
                    <a:cubicBezTo>
                      <a:pt x="1473052" y="629040"/>
                      <a:pt x="1474124" y="617913"/>
                      <a:pt x="1475509" y="606829"/>
                    </a:cubicBezTo>
                    <a:cubicBezTo>
                      <a:pt x="1481701" y="631592"/>
                      <a:pt x="1480806" y="627390"/>
                      <a:pt x="1487978" y="660862"/>
                    </a:cubicBezTo>
                    <a:cubicBezTo>
                      <a:pt x="1489458" y="667769"/>
                      <a:pt x="1489266" y="675188"/>
                      <a:pt x="1492135" y="681643"/>
                    </a:cubicBezTo>
                    <a:cubicBezTo>
                      <a:pt x="1494949" y="687973"/>
                      <a:pt x="1500448" y="692727"/>
                      <a:pt x="1504604" y="698269"/>
                    </a:cubicBezTo>
                    <a:cubicBezTo>
                      <a:pt x="1505989" y="703811"/>
                      <a:pt x="1507191" y="709402"/>
                      <a:pt x="1508760" y="714894"/>
                    </a:cubicBezTo>
                    <a:cubicBezTo>
                      <a:pt x="1517938" y="747018"/>
                      <a:pt x="1515981" y="727567"/>
                      <a:pt x="1575262" y="731520"/>
                    </a:cubicBezTo>
                    <a:cubicBezTo>
                      <a:pt x="1582189" y="734291"/>
                      <a:pt x="1589058" y="737213"/>
                      <a:pt x="1596044" y="739833"/>
                    </a:cubicBezTo>
                    <a:cubicBezTo>
                      <a:pt x="1600146" y="741371"/>
                      <a:pt x="1604594" y="742030"/>
                      <a:pt x="1608513" y="743989"/>
                    </a:cubicBezTo>
                    <a:cubicBezTo>
                      <a:pt x="1612981" y="746223"/>
                      <a:pt x="1616826" y="749531"/>
                      <a:pt x="1620982" y="752302"/>
                    </a:cubicBezTo>
                    <a:cubicBezTo>
                      <a:pt x="1630728" y="723060"/>
                      <a:pt x="1618043" y="759159"/>
                      <a:pt x="1633451" y="723207"/>
                    </a:cubicBezTo>
                    <a:cubicBezTo>
                      <a:pt x="1635177" y="719180"/>
                      <a:pt x="1634722" y="714035"/>
                      <a:pt x="1637607" y="710738"/>
                    </a:cubicBezTo>
                    <a:cubicBezTo>
                      <a:pt x="1644733" y="702594"/>
                      <a:pt x="1654458" y="697145"/>
                      <a:pt x="1662546" y="689956"/>
                    </a:cubicBezTo>
                    <a:cubicBezTo>
                      <a:pt x="1666939" y="686051"/>
                      <a:pt x="1670859" y="681643"/>
                      <a:pt x="1675015" y="677487"/>
                    </a:cubicBezTo>
                    <a:cubicBezTo>
                      <a:pt x="1680557" y="666403"/>
                      <a:pt x="1688635" y="656258"/>
                      <a:pt x="1691640" y="644236"/>
                    </a:cubicBezTo>
                    <a:cubicBezTo>
                      <a:pt x="1698242" y="617826"/>
                      <a:pt x="1694227" y="633103"/>
                      <a:pt x="1704109" y="598516"/>
                    </a:cubicBezTo>
                    <a:cubicBezTo>
                      <a:pt x="1708265" y="605443"/>
                      <a:pt x="1713578" y="611797"/>
                      <a:pt x="1716578" y="619298"/>
                    </a:cubicBezTo>
                    <a:cubicBezTo>
                      <a:pt x="1719202" y="625857"/>
                      <a:pt x="1719022" y="633226"/>
                      <a:pt x="1720735" y="640080"/>
                    </a:cubicBezTo>
                    <a:cubicBezTo>
                      <a:pt x="1725919" y="660815"/>
                      <a:pt x="1731379" y="679262"/>
                      <a:pt x="1741516" y="698269"/>
                    </a:cubicBezTo>
                    <a:cubicBezTo>
                      <a:pt x="1747667" y="709802"/>
                      <a:pt x="1755281" y="720493"/>
                      <a:pt x="1762298" y="731520"/>
                    </a:cubicBezTo>
                    <a:cubicBezTo>
                      <a:pt x="1764980" y="735734"/>
                      <a:pt x="1770611" y="743989"/>
                      <a:pt x="1770611" y="743989"/>
                    </a:cubicBezTo>
                    <a:cubicBezTo>
                      <a:pt x="1786993" y="678453"/>
                      <a:pt x="1773509" y="737471"/>
                      <a:pt x="1778924" y="577734"/>
                    </a:cubicBezTo>
                    <a:cubicBezTo>
                      <a:pt x="1782206" y="480920"/>
                      <a:pt x="1775546" y="512277"/>
                      <a:pt x="1787236" y="465513"/>
                    </a:cubicBezTo>
                    <a:cubicBezTo>
                      <a:pt x="1788622" y="441960"/>
                      <a:pt x="1789045" y="418331"/>
                      <a:pt x="1791393" y="394854"/>
                    </a:cubicBezTo>
                    <a:cubicBezTo>
                      <a:pt x="1791829" y="390495"/>
                      <a:pt x="1792451" y="385483"/>
                      <a:pt x="1795549" y="382385"/>
                    </a:cubicBezTo>
                    <a:cubicBezTo>
                      <a:pt x="1798647" y="379287"/>
                      <a:pt x="1803862" y="379614"/>
                      <a:pt x="1808018" y="378229"/>
                    </a:cubicBezTo>
                    <a:cubicBezTo>
                      <a:pt x="1817716" y="379614"/>
                      <a:pt x="1828549" y="377627"/>
                      <a:pt x="1837113" y="382385"/>
                    </a:cubicBezTo>
                    <a:cubicBezTo>
                      <a:pt x="1842529" y="385394"/>
                      <a:pt x="1842417" y="393595"/>
                      <a:pt x="1845426" y="399011"/>
                    </a:cubicBezTo>
                    <a:cubicBezTo>
                      <a:pt x="1866747" y="437389"/>
                      <a:pt x="1854057" y="405722"/>
                      <a:pt x="1878676" y="465513"/>
                    </a:cubicBezTo>
                    <a:cubicBezTo>
                      <a:pt x="1882012" y="473615"/>
                      <a:pt x="1886989" y="490451"/>
                      <a:pt x="1886989" y="490451"/>
                    </a:cubicBezTo>
                    <a:cubicBezTo>
                      <a:pt x="1912852" y="425796"/>
                      <a:pt x="1891547" y="485376"/>
                      <a:pt x="1903615" y="332509"/>
                    </a:cubicBezTo>
                    <a:cubicBezTo>
                      <a:pt x="1905121" y="313430"/>
                      <a:pt x="1907713" y="314708"/>
                      <a:pt x="1911927" y="299258"/>
                    </a:cubicBezTo>
                    <a:cubicBezTo>
                      <a:pt x="1912779" y="296135"/>
                      <a:pt x="1919896" y="263662"/>
                      <a:pt x="1924396" y="253538"/>
                    </a:cubicBezTo>
                    <a:cubicBezTo>
                      <a:pt x="1928171" y="245045"/>
                      <a:pt x="1932709" y="236913"/>
                      <a:pt x="1936866" y="228600"/>
                    </a:cubicBezTo>
                    <a:cubicBezTo>
                      <a:pt x="1939637" y="216131"/>
                      <a:pt x="1943452" y="203849"/>
                      <a:pt x="1945178" y="191193"/>
                    </a:cubicBezTo>
                    <a:cubicBezTo>
                      <a:pt x="1947619" y="173294"/>
                      <a:pt x="1947094" y="155085"/>
                      <a:pt x="1949335" y="137160"/>
                    </a:cubicBezTo>
                    <a:cubicBezTo>
                      <a:pt x="1949878" y="132813"/>
                      <a:pt x="1950070" y="127428"/>
                      <a:pt x="1953491" y="124691"/>
                    </a:cubicBezTo>
                    <a:cubicBezTo>
                      <a:pt x="1957951" y="121122"/>
                      <a:pt x="1964574" y="121920"/>
                      <a:pt x="1970116" y="120534"/>
                    </a:cubicBezTo>
                    <a:cubicBezTo>
                      <a:pt x="2008069" y="149000"/>
                      <a:pt x="1993570" y="135676"/>
                      <a:pt x="2015836" y="157942"/>
                    </a:cubicBezTo>
                    <a:lnTo>
                      <a:pt x="2024149" y="182880"/>
                    </a:lnTo>
                    <a:lnTo>
                      <a:pt x="2028306" y="195349"/>
                    </a:lnTo>
                    <a:cubicBezTo>
                      <a:pt x="2029691" y="203662"/>
                      <a:pt x="2030634" y="212060"/>
                      <a:pt x="2032462" y="220287"/>
                    </a:cubicBezTo>
                    <a:cubicBezTo>
                      <a:pt x="2040249" y="255332"/>
                      <a:pt x="2051112" y="229133"/>
                      <a:pt x="2103120" y="216131"/>
                    </a:cubicBezTo>
                    <a:cubicBezTo>
                      <a:pt x="2135539" y="183712"/>
                      <a:pt x="2096548" y="225331"/>
                      <a:pt x="2123902" y="187036"/>
                    </a:cubicBezTo>
                    <a:cubicBezTo>
                      <a:pt x="2127318" y="182253"/>
                      <a:pt x="2132608" y="179083"/>
                      <a:pt x="2136371" y="174567"/>
                    </a:cubicBezTo>
                    <a:cubicBezTo>
                      <a:pt x="2139569" y="170729"/>
                      <a:pt x="2141913" y="166254"/>
                      <a:pt x="2144684" y="162098"/>
                    </a:cubicBezTo>
                    <a:cubicBezTo>
                      <a:pt x="2146069" y="157942"/>
                      <a:pt x="2148539" y="154000"/>
                      <a:pt x="2148840" y="149629"/>
                    </a:cubicBezTo>
                    <a:cubicBezTo>
                      <a:pt x="2151320" y="113666"/>
                      <a:pt x="2144253" y="76535"/>
                      <a:pt x="2152996" y="41563"/>
                    </a:cubicBezTo>
                    <a:cubicBezTo>
                      <a:pt x="2154806" y="34325"/>
                      <a:pt x="2166851" y="47105"/>
                      <a:pt x="2173778" y="49876"/>
                    </a:cubicBezTo>
                    <a:cubicBezTo>
                      <a:pt x="2176549" y="56803"/>
                      <a:pt x="2178754" y="63985"/>
                      <a:pt x="2182091" y="70658"/>
                    </a:cubicBezTo>
                    <a:cubicBezTo>
                      <a:pt x="2200246" y="106969"/>
                      <a:pt x="2195584" y="91763"/>
                      <a:pt x="2215342" y="124691"/>
                    </a:cubicBezTo>
                    <a:cubicBezTo>
                      <a:pt x="2218530" y="130004"/>
                      <a:pt x="2221214" y="135621"/>
                      <a:pt x="2223655" y="141316"/>
                    </a:cubicBezTo>
                    <a:cubicBezTo>
                      <a:pt x="2225381" y="145343"/>
                      <a:pt x="2225637" y="149981"/>
                      <a:pt x="2227811" y="153785"/>
                    </a:cubicBezTo>
                    <a:cubicBezTo>
                      <a:pt x="2231248" y="159800"/>
                      <a:pt x="2236124" y="164869"/>
                      <a:pt x="2240280" y="170411"/>
                    </a:cubicBezTo>
                    <a:cubicBezTo>
                      <a:pt x="2241665" y="180109"/>
                      <a:pt x="2243461" y="189757"/>
                      <a:pt x="2244436" y="199505"/>
                    </a:cubicBezTo>
                    <a:cubicBezTo>
                      <a:pt x="2246234" y="217480"/>
                      <a:pt x="2246352" y="235613"/>
                      <a:pt x="2248593" y="253538"/>
                    </a:cubicBezTo>
                    <a:cubicBezTo>
                      <a:pt x="2249136" y="257885"/>
                      <a:pt x="2251596" y="261780"/>
                      <a:pt x="2252749" y="266007"/>
                    </a:cubicBezTo>
                    <a:cubicBezTo>
                      <a:pt x="2255755" y="277029"/>
                      <a:pt x="2254725" y="289752"/>
                      <a:pt x="2261062" y="299258"/>
                    </a:cubicBezTo>
                    <a:lnTo>
                      <a:pt x="2286000" y="336665"/>
                    </a:lnTo>
                    <a:lnTo>
                      <a:pt x="2294313" y="349134"/>
                    </a:lnTo>
                    <a:cubicBezTo>
                      <a:pt x="2295698" y="354676"/>
                      <a:pt x="2297760" y="360092"/>
                      <a:pt x="2298469" y="365760"/>
                    </a:cubicBezTo>
                    <a:cubicBezTo>
                      <a:pt x="2300538" y="382314"/>
                      <a:pt x="2291946" y="402820"/>
                      <a:pt x="2302626" y="415636"/>
                    </a:cubicBezTo>
                    <a:cubicBezTo>
                      <a:pt x="2309022" y="423311"/>
                      <a:pt x="2319251" y="390698"/>
                      <a:pt x="2319251" y="390698"/>
                    </a:cubicBezTo>
                    <a:cubicBezTo>
                      <a:pt x="2321106" y="379567"/>
                      <a:pt x="2324656" y="356608"/>
                      <a:pt x="2327564" y="344978"/>
                    </a:cubicBezTo>
                    <a:cubicBezTo>
                      <a:pt x="2334010" y="319194"/>
                      <a:pt x="2330770" y="347469"/>
                      <a:pt x="2335876" y="311727"/>
                    </a:cubicBezTo>
                    <a:cubicBezTo>
                      <a:pt x="2337650" y="299307"/>
                      <a:pt x="2338259" y="286740"/>
                      <a:pt x="2340033" y="274320"/>
                    </a:cubicBezTo>
                    <a:cubicBezTo>
                      <a:pt x="2341032" y="267327"/>
                      <a:pt x="2339852" y="259114"/>
                      <a:pt x="2344189" y="253538"/>
                    </a:cubicBezTo>
                    <a:cubicBezTo>
                      <a:pt x="2350323" y="245652"/>
                      <a:pt x="2369127" y="236913"/>
                      <a:pt x="2369127" y="236913"/>
                    </a:cubicBezTo>
                    <a:cubicBezTo>
                      <a:pt x="2374669" y="239684"/>
                      <a:pt x="2382469" y="239971"/>
                      <a:pt x="2385753" y="245225"/>
                    </a:cubicBezTo>
                    <a:cubicBezTo>
                      <a:pt x="2390220" y="252371"/>
                      <a:pt x="2387244" y="262168"/>
                      <a:pt x="2389909" y="270163"/>
                    </a:cubicBezTo>
                    <a:cubicBezTo>
                      <a:pt x="2391489" y="274902"/>
                      <a:pt x="2395451" y="278476"/>
                      <a:pt x="2398222" y="282633"/>
                    </a:cubicBezTo>
                    <a:cubicBezTo>
                      <a:pt x="2399607" y="314498"/>
                      <a:pt x="2400785" y="346373"/>
                      <a:pt x="2402378" y="378229"/>
                    </a:cubicBezTo>
                    <a:cubicBezTo>
                      <a:pt x="2406145" y="453564"/>
                      <a:pt x="2396183" y="428180"/>
                      <a:pt x="2414847" y="465513"/>
                    </a:cubicBezTo>
                    <a:cubicBezTo>
                      <a:pt x="2416233" y="526473"/>
                      <a:pt x="2416465" y="587470"/>
                      <a:pt x="2419004" y="648393"/>
                    </a:cubicBezTo>
                    <a:cubicBezTo>
                      <a:pt x="2419242" y="654100"/>
                      <a:pt x="2422138" y="659398"/>
                      <a:pt x="2423160" y="665018"/>
                    </a:cubicBezTo>
                    <a:cubicBezTo>
                      <a:pt x="2433084" y="719607"/>
                      <a:pt x="2422047" y="673041"/>
                      <a:pt x="2431473" y="710738"/>
                    </a:cubicBezTo>
                    <a:cubicBezTo>
                      <a:pt x="2439786" y="709353"/>
                      <a:pt x="2449507" y="711415"/>
                      <a:pt x="2456411" y="706582"/>
                    </a:cubicBezTo>
                    <a:cubicBezTo>
                      <a:pt x="2476186" y="692739"/>
                      <a:pt x="2471620" y="679438"/>
                      <a:pt x="2477193" y="660862"/>
                    </a:cubicBezTo>
                    <a:cubicBezTo>
                      <a:pt x="2479337" y="653716"/>
                      <a:pt x="2483147" y="647158"/>
                      <a:pt x="2485506" y="640080"/>
                    </a:cubicBezTo>
                    <a:cubicBezTo>
                      <a:pt x="2487312" y="634661"/>
                      <a:pt x="2488277" y="628996"/>
                      <a:pt x="2489662" y="623454"/>
                    </a:cubicBezTo>
                    <a:cubicBezTo>
                      <a:pt x="2493818" y="626225"/>
                      <a:pt x="2498880" y="627974"/>
                      <a:pt x="2502131" y="631767"/>
                    </a:cubicBezTo>
                    <a:cubicBezTo>
                      <a:pt x="2507388" y="637901"/>
                      <a:pt x="2510318" y="645698"/>
                      <a:pt x="2514600" y="652549"/>
                    </a:cubicBezTo>
                    <a:cubicBezTo>
                      <a:pt x="2517248" y="656785"/>
                      <a:pt x="2519217" y="661658"/>
                      <a:pt x="2522913" y="665018"/>
                    </a:cubicBezTo>
                    <a:cubicBezTo>
                      <a:pt x="2536237" y="677131"/>
                      <a:pt x="2562352" y="697207"/>
                      <a:pt x="2581102" y="706582"/>
                    </a:cubicBezTo>
                    <a:cubicBezTo>
                      <a:pt x="2585021" y="708541"/>
                      <a:pt x="2589234" y="710118"/>
                      <a:pt x="2593571" y="710738"/>
                    </a:cubicBezTo>
                    <a:cubicBezTo>
                      <a:pt x="2608720" y="712902"/>
                      <a:pt x="2624051" y="713509"/>
                      <a:pt x="2639291" y="714894"/>
                    </a:cubicBezTo>
                    <a:cubicBezTo>
                      <a:pt x="2642062" y="719050"/>
                      <a:pt x="2645370" y="722895"/>
                      <a:pt x="2647604" y="727363"/>
                    </a:cubicBezTo>
                    <a:cubicBezTo>
                      <a:pt x="2655092" y="742340"/>
                      <a:pt x="2654725" y="769483"/>
                      <a:pt x="2655916" y="781396"/>
                    </a:cubicBezTo>
                    <a:cubicBezTo>
                      <a:pt x="2668385" y="780011"/>
                      <a:pt x="2681333" y="780930"/>
                      <a:pt x="2693324" y="777240"/>
                    </a:cubicBezTo>
                    <a:cubicBezTo>
                      <a:pt x="2701025" y="774871"/>
                      <a:pt x="2716613" y="758107"/>
                      <a:pt x="2722418" y="752302"/>
                    </a:cubicBezTo>
                    <a:cubicBezTo>
                      <a:pt x="2723804" y="748146"/>
                      <a:pt x="2724028" y="743398"/>
                      <a:pt x="2726575" y="739833"/>
                    </a:cubicBezTo>
                    <a:cubicBezTo>
                      <a:pt x="2731130" y="733455"/>
                      <a:pt x="2738100" y="729158"/>
                      <a:pt x="2743200" y="723207"/>
                    </a:cubicBezTo>
                    <a:cubicBezTo>
                      <a:pt x="2746451" y="719414"/>
                      <a:pt x="2748742" y="714894"/>
                      <a:pt x="2751513" y="710738"/>
                    </a:cubicBezTo>
                    <a:cubicBezTo>
                      <a:pt x="2752898" y="706582"/>
                      <a:pt x="2753943" y="702296"/>
                      <a:pt x="2755669" y="698269"/>
                    </a:cubicBezTo>
                    <a:cubicBezTo>
                      <a:pt x="2758110" y="692574"/>
                      <a:pt x="2762202" y="687578"/>
                      <a:pt x="2763982" y="681643"/>
                    </a:cubicBezTo>
                    <a:cubicBezTo>
                      <a:pt x="2766404" y="673571"/>
                      <a:pt x="2765716" y="664777"/>
                      <a:pt x="2768138" y="656705"/>
                    </a:cubicBezTo>
                    <a:cubicBezTo>
                      <a:pt x="2769918" y="650770"/>
                      <a:pt x="2774010" y="645775"/>
                      <a:pt x="2776451" y="640080"/>
                    </a:cubicBezTo>
                    <a:cubicBezTo>
                      <a:pt x="2794803" y="597260"/>
                      <a:pt x="2761342" y="666141"/>
                      <a:pt x="2788920" y="610985"/>
                    </a:cubicBezTo>
                    <a:cubicBezTo>
                      <a:pt x="2794462" y="613756"/>
                      <a:pt x="2802262" y="614044"/>
                      <a:pt x="2805546" y="619298"/>
                    </a:cubicBezTo>
                    <a:cubicBezTo>
                      <a:pt x="2810012" y="626444"/>
                      <a:pt x="2807658" y="636060"/>
                      <a:pt x="2809702" y="644236"/>
                    </a:cubicBezTo>
                    <a:cubicBezTo>
                      <a:pt x="2811827" y="652737"/>
                      <a:pt x="2815890" y="660673"/>
                      <a:pt x="2818015" y="669174"/>
                    </a:cubicBezTo>
                    <a:cubicBezTo>
                      <a:pt x="2819400" y="674716"/>
                      <a:pt x="2819921" y="680549"/>
                      <a:pt x="2822171" y="685800"/>
                    </a:cubicBezTo>
                    <a:cubicBezTo>
                      <a:pt x="2824139" y="690391"/>
                      <a:pt x="2827713" y="694113"/>
                      <a:pt x="2830484" y="698269"/>
                    </a:cubicBezTo>
                    <a:cubicBezTo>
                      <a:pt x="2831869" y="702425"/>
                      <a:pt x="2832288" y="707042"/>
                      <a:pt x="2834640" y="710738"/>
                    </a:cubicBezTo>
                    <a:cubicBezTo>
                      <a:pt x="2842078" y="722427"/>
                      <a:pt x="2859578" y="743989"/>
                      <a:pt x="2859578" y="743989"/>
                    </a:cubicBezTo>
                    <a:cubicBezTo>
                      <a:pt x="2862272" y="754762"/>
                      <a:pt x="2861321" y="766801"/>
                      <a:pt x="2876204" y="768927"/>
                    </a:cubicBezTo>
                    <a:cubicBezTo>
                      <a:pt x="2881859" y="769735"/>
                      <a:pt x="2887287" y="766156"/>
                      <a:pt x="2892829" y="764771"/>
                    </a:cubicBezTo>
                    <a:cubicBezTo>
                      <a:pt x="2895600" y="756458"/>
                      <a:pt x="2898735" y="748258"/>
                      <a:pt x="2901142" y="739833"/>
                    </a:cubicBezTo>
                    <a:cubicBezTo>
                      <a:pt x="2904281" y="728848"/>
                      <a:pt x="2905444" y="717279"/>
                      <a:pt x="2909455" y="706582"/>
                    </a:cubicBezTo>
                    <a:cubicBezTo>
                      <a:pt x="2913806" y="694979"/>
                      <a:pt x="2922162" y="685087"/>
                      <a:pt x="2926080" y="673331"/>
                    </a:cubicBezTo>
                    <a:cubicBezTo>
                      <a:pt x="2927465" y="669175"/>
                      <a:pt x="2929286" y="665139"/>
                      <a:pt x="2930236" y="660862"/>
                    </a:cubicBezTo>
                    <a:cubicBezTo>
                      <a:pt x="2932064" y="652635"/>
                      <a:pt x="2931728" y="643918"/>
                      <a:pt x="2934393" y="635923"/>
                    </a:cubicBezTo>
                    <a:cubicBezTo>
                      <a:pt x="2935973" y="631184"/>
                      <a:pt x="2939935" y="627610"/>
                      <a:pt x="2942706" y="623454"/>
                    </a:cubicBezTo>
                    <a:cubicBezTo>
                      <a:pt x="2944091" y="616527"/>
                      <a:pt x="2944628" y="609375"/>
                      <a:pt x="2946862" y="602673"/>
                    </a:cubicBezTo>
                    <a:cubicBezTo>
                      <a:pt x="2948821" y="596795"/>
                      <a:pt x="2953960" y="592123"/>
                      <a:pt x="2955175" y="586047"/>
                    </a:cubicBezTo>
                    <a:cubicBezTo>
                      <a:pt x="2966165" y="531098"/>
                      <a:pt x="2944515" y="550205"/>
                      <a:pt x="2971800" y="532014"/>
                    </a:cubicBezTo>
                    <a:cubicBezTo>
                      <a:pt x="2973185" y="538941"/>
                      <a:pt x="2973476" y="546181"/>
                      <a:pt x="2975956" y="552796"/>
                    </a:cubicBezTo>
                    <a:cubicBezTo>
                      <a:pt x="2977710" y="557473"/>
                      <a:pt x="2982955" y="560446"/>
                      <a:pt x="2984269" y="565265"/>
                    </a:cubicBezTo>
                    <a:cubicBezTo>
                      <a:pt x="2987208" y="576041"/>
                      <a:pt x="2985914" y="587632"/>
                      <a:pt x="2988426" y="598516"/>
                    </a:cubicBezTo>
                    <a:cubicBezTo>
                      <a:pt x="2990104" y="605786"/>
                      <a:pt x="2994118" y="612312"/>
                      <a:pt x="2996738" y="619298"/>
                    </a:cubicBezTo>
                    <a:cubicBezTo>
                      <a:pt x="2998276" y="623400"/>
                      <a:pt x="2999832" y="627517"/>
                      <a:pt x="3000895" y="631767"/>
                    </a:cubicBezTo>
                    <a:cubicBezTo>
                      <a:pt x="3006637" y="654735"/>
                      <a:pt x="3004516" y="655845"/>
                      <a:pt x="3009207" y="681643"/>
                    </a:cubicBezTo>
                    <a:cubicBezTo>
                      <a:pt x="3010229" y="687263"/>
                      <a:pt x="3011978" y="692727"/>
                      <a:pt x="3013364" y="698269"/>
                    </a:cubicBezTo>
                    <a:cubicBezTo>
                      <a:pt x="3014749" y="665018"/>
                      <a:pt x="3017520" y="631796"/>
                      <a:pt x="3017520" y="598516"/>
                    </a:cubicBezTo>
                    <a:cubicBezTo>
                      <a:pt x="3017520" y="145491"/>
                      <a:pt x="3007404" y="419716"/>
                      <a:pt x="3017520" y="187036"/>
                    </a:cubicBezTo>
                    <a:cubicBezTo>
                      <a:pt x="3018905" y="195349"/>
                      <a:pt x="3018919" y="204010"/>
                      <a:pt x="3021676" y="211974"/>
                    </a:cubicBezTo>
                    <a:cubicBezTo>
                      <a:pt x="3031438" y="240176"/>
                      <a:pt x="3054927" y="295102"/>
                      <a:pt x="3054927" y="295102"/>
                    </a:cubicBezTo>
                    <a:cubicBezTo>
                      <a:pt x="3073359" y="387259"/>
                      <a:pt x="3051663" y="293621"/>
                      <a:pt x="3075709" y="365760"/>
                    </a:cubicBezTo>
                    <a:cubicBezTo>
                      <a:pt x="3091582" y="413380"/>
                      <a:pt x="3074909" y="385341"/>
                      <a:pt x="3092335" y="411480"/>
                    </a:cubicBezTo>
                    <a:cubicBezTo>
                      <a:pt x="3139856" y="554044"/>
                      <a:pt x="3104968" y="462029"/>
                      <a:pt x="3100647" y="116378"/>
                    </a:cubicBezTo>
                    <a:cubicBezTo>
                      <a:pt x="3102033" y="80356"/>
                      <a:pt x="3098878" y="43871"/>
                      <a:pt x="3104804" y="8313"/>
                    </a:cubicBezTo>
                    <a:cubicBezTo>
                      <a:pt x="3105625" y="3386"/>
                      <a:pt x="3114022" y="12832"/>
                      <a:pt x="3117273" y="16625"/>
                    </a:cubicBezTo>
                    <a:cubicBezTo>
                      <a:pt x="3122530" y="22759"/>
                      <a:pt x="3125819" y="30345"/>
                      <a:pt x="3129742" y="37407"/>
                    </a:cubicBezTo>
                    <a:cubicBezTo>
                      <a:pt x="3132751" y="42823"/>
                      <a:pt x="3134771" y="48779"/>
                      <a:pt x="3138055" y="54033"/>
                    </a:cubicBezTo>
                    <a:cubicBezTo>
                      <a:pt x="3146941" y="68251"/>
                      <a:pt x="3151659" y="71793"/>
                      <a:pt x="3162993" y="83127"/>
                    </a:cubicBezTo>
                    <a:cubicBezTo>
                      <a:pt x="3164378" y="87283"/>
                      <a:pt x="3165423" y="91569"/>
                      <a:pt x="3167149" y="95596"/>
                    </a:cubicBezTo>
                    <a:cubicBezTo>
                      <a:pt x="3174623" y="113037"/>
                      <a:pt x="3178077" y="115267"/>
                      <a:pt x="3187931" y="133003"/>
                    </a:cubicBezTo>
                    <a:cubicBezTo>
                      <a:pt x="3196253" y="147982"/>
                      <a:pt x="3197950" y="153894"/>
                      <a:pt x="3204556" y="170411"/>
                    </a:cubicBezTo>
                    <a:cubicBezTo>
                      <a:pt x="3205942" y="180109"/>
                      <a:pt x="3202441" y="191979"/>
                      <a:pt x="3208713" y="199505"/>
                    </a:cubicBezTo>
                    <a:cubicBezTo>
                      <a:pt x="3218653" y="211433"/>
                      <a:pt x="3232253" y="184977"/>
                      <a:pt x="3233651" y="182880"/>
                    </a:cubicBezTo>
                    <a:cubicBezTo>
                      <a:pt x="3237691" y="170758"/>
                      <a:pt x="3238782" y="165525"/>
                      <a:pt x="3246120" y="153785"/>
                    </a:cubicBezTo>
                    <a:cubicBezTo>
                      <a:pt x="3249791" y="147911"/>
                      <a:pt x="3254433" y="142702"/>
                      <a:pt x="3258589" y="137160"/>
                    </a:cubicBezTo>
                    <a:cubicBezTo>
                      <a:pt x="3260803" y="128307"/>
                      <a:pt x="3266148" y="108049"/>
                      <a:pt x="3266902" y="99753"/>
                    </a:cubicBezTo>
                    <a:cubicBezTo>
                      <a:pt x="3273798" y="23893"/>
                      <a:pt x="3248214" y="36708"/>
                      <a:pt x="3283527" y="24938"/>
                    </a:cubicBezTo>
                    <a:cubicBezTo>
                      <a:pt x="3284426" y="28531"/>
                      <a:pt x="3289192" y="49400"/>
                      <a:pt x="3291840" y="54033"/>
                    </a:cubicBezTo>
                    <a:cubicBezTo>
                      <a:pt x="3295277" y="60047"/>
                      <a:pt x="3300153" y="65116"/>
                      <a:pt x="3304309" y="70658"/>
                    </a:cubicBezTo>
                    <a:cubicBezTo>
                      <a:pt x="3305695" y="74814"/>
                      <a:pt x="3306928" y="79025"/>
                      <a:pt x="3308466" y="83127"/>
                    </a:cubicBezTo>
                    <a:cubicBezTo>
                      <a:pt x="3311086" y="90113"/>
                      <a:pt x="3314419" y="96831"/>
                      <a:pt x="3316778" y="103909"/>
                    </a:cubicBezTo>
                    <a:cubicBezTo>
                      <a:pt x="3318584" y="109328"/>
                      <a:pt x="3318929" y="115185"/>
                      <a:pt x="3320935" y="120534"/>
                    </a:cubicBezTo>
                    <a:cubicBezTo>
                      <a:pt x="3323111" y="126335"/>
                      <a:pt x="3327071" y="131359"/>
                      <a:pt x="3329247" y="137160"/>
                    </a:cubicBezTo>
                    <a:cubicBezTo>
                      <a:pt x="3331253" y="142509"/>
                      <a:pt x="3331282" y="148481"/>
                      <a:pt x="3333404" y="153785"/>
                    </a:cubicBezTo>
                    <a:cubicBezTo>
                      <a:pt x="3336856" y="162414"/>
                      <a:pt x="3342099" y="170230"/>
                      <a:pt x="3345873" y="178723"/>
                    </a:cubicBezTo>
                    <a:cubicBezTo>
                      <a:pt x="3347652" y="182727"/>
                      <a:pt x="3348825" y="186980"/>
                      <a:pt x="3350029" y="191193"/>
                    </a:cubicBezTo>
                    <a:cubicBezTo>
                      <a:pt x="3351598" y="196685"/>
                      <a:pt x="3351936" y="202568"/>
                      <a:pt x="3354186" y="207818"/>
                    </a:cubicBezTo>
                    <a:cubicBezTo>
                      <a:pt x="3356154" y="212409"/>
                      <a:pt x="3360020" y="215950"/>
                      <a:pt x="3362498" y="220287"/>
                    </a:cubicBezTo>
                    <a:cubicBezTo>
                      <a:pt x="3365572" y="225667"/>
                      <a:pt x="3368040" y="231371"/>
                      <a:pt x="3370811" y="236913"/>
                    </a:cubicBezTo>
                    <a:cubicBezTo>
                      <a:pt x="3381895" y="231371"/>
                      <a:pt x="3394542" y="228220"/>
                      <a:pt x="3404062" y="220287"/>
                    </a:cubicBezTo>
                    <a:cubicBezTo>
                      <a:pt x="3411737" y="213891"/>
                      <a:pt x="3413623" y="202413"/>
                      <a:pt x="3420687" y="195349"/>
                    </a:cubicBezTo>
                    <a:cubicBezTo>
                      <a:pt x="3438971" y="177065"/>
                      <a:pt x="3433907" y="180561"/>
                      <a:pt x="3453938" y="166254"/>
                    </a:cubicBezTo>
                    <a:cubicBezTo>
                      <a:pt x="3458003" y="163351"/>
                      <a:pt x="3462674" y="161261"/>
                      <a:pt x="3466407" y="157942"/>
                    </a:cubicBezTo>
                    <a:cubicBezTo>
                      <a:pt x="3475194" y="150132"/>
                      <a:pt x="3491346" y="133003"/>
                      <a:pt x="3491346" y="133003"/>
                    </a:cubicBezTo>
                    <a:cubicBezTo>
                      <a:pt x="3492731" y="127461"/>
                      <a:pt x="3494563" y="122012"/>
                      <a:pt x="3495502" y="116378"/>
                    </a:cubicBezTo>
                    <a:cubicBezTo>
                      <a:pt x="3497338" y="105360"/>
                      <a:pt x="3499658" y="71957"/>
                      <a:pt x="3499658" y="83127"/>
                    </a:cubicBezTo>
                    <a:cubicBezTo>
                      <a:pt x="3499658" y="116730"/>
                      <a:pt x="3499022" y="216433"/>
                      <a:pt x="3491346" y="270163"/>
                    </a:cubicBezTo>
                    <a:cubicBezTo>
                      <a:pt x="3489155" y="285497"/>
                      <a:pt x="3485580" y="300604"/>
                      <a:pt x="3483033" y="315883"/>
                    </a:cubicBezTo>
                    <a:cubicBezTo>
                      <a:pt x="3481422" y="325547"/>
                      <a:pt x="3480487" y="335314"/>
                      <a:pt x="3478876" y="344978"/>
                    </a:cubicBezTo>
                    <a:cubicBezTo>
                      <a:pt x="3474698" y="370048"/>
                      <a:pt x="3475546" y="359968"/>
                      <a:pt x="3470564" y="382385"/>
                    </a:cubicBezTo>
                    <a:cubicBezTo>
                      <a:pt x="3466688" y="399827"/>
                      <a:pt x="3465262" y="410040"/>
                      <a:pt x="3462251" y="428105"/>
                    </a:cubicBezTo>
                    <a:cubicBezTo>
                      <a:pt x="3467455" y="599842"/>
                      <a:pt x="3440936" y="600092"/>
                      <a:pt x="3474720" y="552796"/>
                    </a:cubicBezTo>
                    <a:cubicBezTo>
                      <a:pt x="3478746" y="547159"/>
                      <a:pt x="3482754" y="541493"/>
                      <a:pt x="3487189" y="536171"/>
                    </a:cubicBezTo>
                    <a:cubicBezTo>
                      <a:pt x="3496618" y="524857"/>
                      <a:pt x="3506586" y="514004"/>
                      <a:pt x="3516284" y="502920"/>
                    </a:cubicBezTo>
                    <a:cubicBezTo>
                      <a:pt x="3517669" y="497378"/>
                      <a:pt x="3517885" y="491403"/>
                      <a:pt x="3520440" y="486294"/>
                    </a:cubicBezTo>
                    <a:cubicBezTo>
                      <a:pt x="3539854" y="447466"/>
                      <a:pt x="3534364" y="476370"/>
                      <a:pt x="3545378" y="440574"/>
                    </a:cubicBezTo>
                    <a:cubicBezTo>
                      <a:pt x="3547367" y="434109"/>
                      <a:pt x="3556558" y="391098"/>
                      <a:pt x="3562004" y="382385"/>
                    </a:cubicBezTo>
                    <a:cubicBezTo>
                      <a:pt x="3564652" y="378149"/>
                      <a:pt x="3570317" y="376844"/>
                      <a:pt x="3574473" y="374073"/>
                    </a:cubicBezTo>
                    <a:cubicBezTo>
                      <a:pt x="3592468" y="401064"/>
                      <a:pt x="3580943" y="379422"/>
                      <a:pt x="3586942" y="436418"/>
                    </a:cubicBezTo>
                    <a:cubicBezTo>
                      <a:pt x="3587967" y="446161"/>
                      <a:pt x="3589713" y="455815"/>
                      <a:pt x="3591098" y="465513"/>
                    </a:cubicBezTo>
                    <a:cubicBezTo>
                      <a:pt x="3592484" y="533400"/>
                      <a:pt x="3586682" y="601816"/>
                      <a:pt x="3595255" y="669174"/>
                    </a:cubicBezTo>
                    <a:cubicBezTo>
                      <a:pt x="3596739" y="680836"/>
                      <a:pt x="3620193" y="694113"/>
                      <a:pt x="3620193" y="694113"/>
                    </a:cubicBezTo>
                    <a:cubicBezTo>
                      <a:pt x="3623100" y="702833"/>
                      <a:pt x="3631864" y="730751"/>
                      <a:pt x="3636818" y="739833"/>
                    </a:cubicBezTo>
                    <a:cubicBezTo>
                      <a:pt x="3641602" y="748604"/>
                      <a:pt x="3653444" y="764771"/>
                      <a:pt x="3653444" y="764771"/>
                    </a:cubicBezTo>
                    <a:cubicBezTo>
                      <a:pt x="3663142" y="763385"/>
                      <a:pt x="3673776" y="764995"/>
                      <a:pt x="3682538" y="760614"/>
                    </a:cubicBezTo>
                    <a:cubicBezTo>
                      <a:pt x="3696667" y="753550"/>
                      <a:pt x="3707525" y="741280"/>
                      <a:pt x="3719946" y="731520"/>
                    </a:cubicBezTo>
                    <a:cubicBezTo>
                      <a:pt x="3726922" y="726039"/>
                      <a:pt x="3732311" y="717699"/>
                      <a:pt x="3740727" y="714894"/>
                    </a:cubicBezTo>
                    <a:lnTo>
                      <a:pt x="3753196" y="710738"/>
                    </a:lnTo>
                    <a:cubicBezTo>
                      <a:pt x="3772524" y="691412"/>
                      <a:pt x="3759788" y="698269"/>
                      <a:pt x="3794760" y="698269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1" name="Gerade Verbindung mit Pfeil 50"/>
            <p:cNvCxnSpPr/>
            <p:nvPr/>
          </p:nvCxnSpPr>
          <p:spPr>
            <a:xfrm>
              <a:off x="9704054" y="3815184"/>
              <a:ext cx="126162" cy="571549"/>
            </a:xfrm>
            <a:prstGeom prst="straightConnector1">
              <a:avLst/>
            </a:prstGeom>
            <a:ln w="28575">
              <a:solidFill>
                <a:srgbClr val="2166A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hteck 56"/>
            <p:cNvSpPr/>
            <p:nvPr/>
          </p:nvSpPr>
          <p:spPr>
            <a:xfrm>
              <a:off x="10000180" y="3737897"/>
              <a:ext cx="15997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de-DE" dirty="0"/>
                <a:t>Saisonal and</a:t>
              </a:r>
            </a:p>
            <a:p>
              <a:pPr algn="just"/>
              <a:r>
                <a:rPr lang="de-DE" dirty="0" err="1"/>
                <a:t>random</a:t>
              </a:r>
              <a:r>
                <a:rPr lang="de-DE" dirty="0"/>
                <a:t> </a:t>
              </a:r>
              <a:r>
                <a:rPr lang="de-DE" dirty="0" err="1"/>
                <a:t>effects</a:t>
              </a:r>
              <a:endParaRPr lang="de-DE" dirty="0"/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7157347" y="4731808"/>
            <a:ext cx="2200395" cy="789709"/>
            <a:chOff x="6244640" y="5056090"/>
            <a:chExt cx="4024436" cy="789709"/>
          </a:xfrm>
        </p:grpSpPr>
        <p:cxnSp>
          <p:nvCxnSpPr>
            <p:cNvPr id="59" name="Gerade Verbindung mit Pfeil 58"/>
            <p:cNvCxnSpPr/>
            <p:nvPr/>
          </p:nvCxnSpPr>
          <p:spPr>
            <a:xfrm flipV="1">
              <a:off x="6247738" y="5056090"/>
              <a:ext cx="6600" cy="78970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0" name="Gerade Verbindung mit Pfeil 59"/>
            <p:cNvCxnSpPr/>
            <p:nvPr/>
          </p:nvCxnSpPr>
          <p:spPr>
            <a:xfrm>
              <a:off x="6244640" y="5844400"/>
              <a:ext cx="4024436" cy="139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1" name="Freihandform 60"/>
            <p:cNvSpPr/>
            <p:nvPr/>
          </p:nvSpPr>
          <p:spPr>
            <a:xfrm>
              <a:off x="6253726" y="5194369"/>
              <a:ext cx="3645131" cy="627004"/>
            </a:xfrm>
            <a:custGeom>
              <a:avLst/>
              <a:gdLst>
                <a:gd name="connsiteX0" fmla="*/ 0 w 3645131"/>
                <a:gd name="connsiteY0" fmla="*/ 458942 h 627004"/>
                <a:gd name="connsiteX1" fmla="*/ 162098 w 3645131"/>
                <a:gd name="connsiteY1" fmla="*/ 284375 h 627004"/>
                <a:gd name="connsiteX2" fmla="*/ 307571 w 3645131"/>
                <a:gd name="connsiteY2" fmla="*/ 47462 h 627004"/>
                <a:gd name="connsiteX3" fmla="*/ 527858 w 3645131"/>
                <a:gd name="connsiteY3" fmla="*/ 246968 h 627004"/>
                <a:gd name="connsiteX4" fmla="*/ 590203 w 3645131"/>
                <a:gd name="connsiteY4" fmla="*/ 546226 h 627004"/>
                <a:gd name="connsiteX5" fmla="*/ 893618 w 3645131"/>
                <a:gd name="connsiteY5" fmla="*/ 558695 h 627004"/>
                <a:gd name="connsiteX6" fmla="*/ 955963 w 3645131"/>
                <a:gd name="connsiteY6" fmla="*/ 238655 h 627004"/>
                <a:gd name="connsiteX7" fmla="*/ 1101436 w 3645131"/>
                <a:gd name="connsiteY7" fmla="*/ 43306 h 627004"/>
                <a:gd name="connsiteX8" fmla="*/ 1267691 w 3645131"/>
                <a:gd name="connsiteY8" fmla="*/ 84870 h 627004"/>
                <a:gd name="connsiteX9" fmla="*/ 1359131 w 3645131"/>
                <a:gd name="connsiteY9" fmla="*/ 296844 h 627004"/>
                <a:gd name="connsiteX10" fmla="*/ 1413163 w 3645131"/>
                <a:gd name="connsiteY10" fmla="*/ 508819 h 627004"/>
                <a:gd name="connsiteX11" fmla="*/ 1575261 w 3645131"/>
                <a:gd name="connsiteY11" fmla="*/ 612728 h 627004"/>
                <a:gd name="connsiteX12" fmla="*/ 1762298 w 3645131"/>
                <a:gd name="connsiteY12" fmla="*/ 537913 h 627004"/>
                <a:gd name="connsiteX13" fmla="*/ 1862051 w 3645131"/>
                <a:gd name="connsiteY13" fmla="*/ 309313 h 627004"/>
                <a:gd name="connsiteX14" fmla="*/ 1953491 w 3645131"/>
                <a:gd name="connsiteY14" fmla="*/ 97339 h 627004"/>
                <a:gd name="connsiteX15" fmla="*/ 2177934 w 3645131"/>
                <a:gd name="connsiteY15" fmla="*/ 1742 h 627004"/>
                <a:gd name="connsiteX16" fmla="*/ 2352501 w 3645131"/>
                <a:gd name="connsiteY16" fmla="*/ 172153 h 627004"/>
                <a:gd name="connsiteX17" fmla="*/ 2414847 w 3645131"/>
                <a:gd name="connsiteY17" fmla="*/ 421535 h 627004"/>
                <a:gd name="connsiteX18" fmla="*/ 2514600 w 3645131"/>
                <a:gd name="connsiteY18" fmla="*/ 600259 h 627004"/>
                <a:gd name="connsiteX19" fmla="*/ 2751512 w 3645131"/>
                <a:gd name="connsiteY19" fmla="*/ 616884 h 627004"/>
                <a:gd name="connsiteX20" fmla="*/ 3013363 w 3645131"/>
                <a:gd name="connsiteY20" fmla="*/ 508819 h 627004"/>
                <a:gd name="connsiteX21" fmla="*/ 3029989 w 3645131"/>
                <a:gd name="connsiteY21" fmla="*/ 267750 h 627004"/>
                <a:gd name="connsiteX22" fmla="*/ 3108960 w 3645131"/>
                <a:gd name="connsiteY22" fmla="*/ 43306 h 627004"/>
                <a:gd name="connsiteX23" fmla="*/ 3333403 w 3645131"/>
                <a:gd name="connsiteY23" fmla="*/ 10055 h 627004"/>
                <a:gd name="connsiteX24" fmla="*/ 3512127 w 3645131"/>
                <a:gd name="connsiteY24" fmla="*/ 97339 h 627004"/>
                <a:gd name="connsiteX25" fmla="*/ 3566160 w 3645131"/>
                <a:gd name="connsiteY25" fmla="*/ 417379 h 627004"/>
                <a:gd name="connsiteX26" fmla="*/ 3645131 w 3645131"/>
                <a:gd name="connsiteY26" fmla="*/ 591946 h 62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45131" h="627004">
                  <a:moveTo>
                    <a:pt x="0" y="458942"/>
                  </a:moveTo>
                  <a:cubicBezTo>
                    <a:pt x="55418" y="405948"/>
                    <a:pt x="110836" y="352955"/>
                    <a:pt x="162098" y="284375"/>
                  </a:cubicBezTo>
                  <a:cubicBezTo>
                    <a:pt x="213360" y="215795"/>
                    <a:pt x="246611" y="53696"/>
                    <a:pt x="307571" y="47462"/>
                  </a:cubicBezTo>
                  <a:cubicBezTo>
                    <a:pt x="368531" y="41228"/>
                    <a:pt x="480753" y="163841"/>
                    <a:pt x="527858" y="246968"/>
                  </a:cubicBezTo>
                  <a:cubicBezTo>
                    <a:pt x="574963" y="330095"/>
                    <a:pt x="529243" y="494272"/>
                    <a:pt x="590203" y="546226"/>
                  </a:cubicBezTo>
                  <a:cubicBezTo>
                    <a:pt x="651163" y="598180"/>
                    <a:pt x="832658" y="609957"/>
                    <a:pt x="893618" y="558695"/>
                  </a:cubicBezTo>
                  <a:cubicBezTo>
                    <a:pt x="954578" y="507433"/>
                    <a:pt x="921327" y="324553"/>
                    <a:pt x="955963" y="238655"/>
                  </a:cubicBezTo>
                  <a:cubicBezTo>
                    <a:pt x="990599" y="152757"/>
                    <a:pt x="1049481" y="68937"/>
                    <a:pt x="1101436" y="43306"/>
                  </a:cubicBezTo>
                  <a:cubicBezTo>
                    <a:pt x="1153391" y="17675"/>
                    <a:pt x="1224742" y="42614"/>
                    <a:pt x="1267691" y="84870"/>
                  </a:cubicBezTo>
                  <a:cubicBezTo>
                    <a:pt x="1310640" y="127126"/>
                    <a:pt x="1334886" y="226186"/>
                    <a:pt x="1359131" y="296844"/>
                  </a:cubicBezTo>
                  <a:cubicBezTo>
                    <a:pt x="1383376" y="367502"/>
                    <a:pt x="1377141" y="456172"/>
                    <a:pt x="1413163" y="508819"/>
                  </a:cubicBezTo>
                  <a:cubicBezTo>
                    <a:pt x="1449185" y="561466"/>
                    <a:pt x="1517072" y="607879"/>
                    <a:pt x="1575261" y="612728"/>
                  </a:cubicBezTo>
                  <a:cubicBezTo>
                    <a:pt x="1633450" y="617577"/>
                    <a:pt x="1714500" y="588482"/>
                    <a:pt x="1762298" y="537913"/>
                  </a:cubicBezTo>
                  <a:cubicBezTo>
                    <a:pt x="1810096" y="487344"/>
                    <a:pt x="1830186" y="382742"/>
                    <a:pt x="1862051" y="309313"/>
                  </a:cubicBezTo>
                  <a:cubicBezTo>
                    <a:pt x="1893916" y="235884"/>
                    <a:pt x="1900844" y="148601"/>
                    <a:pt x="1953491" y="97339"/>
                  </a:cubicBezTo>
                  <a:cubicBezTo>
                    <a:pt x="2006138" y="46077"/>
                    <a:pt x="2111432" y="-10727"/>
                    <a:pt x="2177934" y="1742"/>
                  </a:cubicBezTo>
                  <a:cubicBezTo>
                    <a:pt x="2244436" y="14211"/>
                    <a:pt x="2313016" y="102188"/>
                    <a:pt x="2352501" y="172153"/>
                  </a:cubicBezTo>
                  <a:cubicBezTo>
                    <a:pt x="2391986" y="242118"/>
                    <a:pt x="2387831" y="350184"/>
                    <a:pt x="2414847" y="421535"/>
                  </a:cubicBezTo>
                  <a:cubicBezTo>
                    <a:pt x="2441864" y="492886"/>
                    <a:pt x="2458489" y="567701"/>
                    <a:pt x="2514600" y="600259"/>
                  </a:cubicBezTo>
                  <a:cubicBezTo>
                    <a:pt x="2570711" y="632817"/>
                    <a:pt x="2668385" y="632124"/>
                    <a:pt x="2751512" y="616884"/>
                  </a:cubicBezTo>
                  <a:cubicBezTo>
                    <a:pt x="2834639" y="601644"/>
                    <a:pt x="2966950" y="567008"/>
                    <a:pt x="3013363" y="508819"/>
                  </a:cubicBezTo>
                  <a:cubicBezTo>
                    <a:pt x="3059776" y="450630"/>
                    <a:pt x="3014056" y="345335"/>
                    <a:pt x="3029989" y="267750"/>
                  </a:cubicBezTo>
                  <a:cubicBezTo>
                    <a:pt x="3045922" y="190164"/>
                    <a:pt x="3058391" y="86255"/>
                    <a:pt x="3108960" y="43306"/>
                  </a:cubicBezTo>
                  <a:cubicBezTo>
                    <a:pt x="3159529" y="357"/>
                    <a:pt x="3266209" y="1050"/>
                    <a:pt x="3333403" y="10055"/>
                  </a:cubicBezTo>
                  <a:cubicBezTo>
                    <a:pt x="3400597" y="19060"/>
                    <a:pt x="3473334" y="29452"/>
                    <a:pt x="3512127" y="97339"/>
                  </a:cubicBezTo>
                  <a:cubicBezTo>
                    <a:pt x="3550920" y="165226"/>
                    <a:pt x="3543993" y="334945"/>
                    <a:pt x="3566160" y="417379"/>
                  </a:cubicBezTo>
                  <a:cubicBezTo>
                    <a:pt x="3588327" y="499813"/>
                    <a:pt x="3616729" y="545879"/>
                    <a:pt x="3645131" y="591946"/>
                  </a:cubicBezTo>
                </a:path>
              </a:pathLst>
            </a:custGeom>
            <a:noFill/>
            <a:ln w="190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9501667" y="4752936"/>
            <a:ext cx="2201300" cy="789709"/>
            <a:chOff x="6247738" y="5056090"/>
            <a:chExt cx="4026092" cy="789709"/>
          </a:xfrm>
        </p:grpSpPr>
        <p:cxnSp>
          <p:nvCxnSpPr>
            <p:cNvPr id="64" name="Gerade Verbindung mit Pfeil 63"/>
            <p:cNvCxnSpPr/>
            <p:nvPr/>
          </p:nvCxnSpPr>
          <p:spPr>
            <a:xfrm flipV="1">
              <a:off x="6247738" y="5056090"/>
              <a:ext cx="6600" cy="78970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5" name="Gerade Verbindung mit Pfeil 64"/>
            <p:cNvCxnSpPr/>
            <p:nvPr/>
          </p:nvCxnSpPr>
          <p:spPr>
            <a:xfrm>
              <a:off x="6249393" y="5736470"/>
              <a:ext cx="4024437" cy="139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7" name="Freihandform 66"/>
            <p:cNvSpPr/>
            <p:nvPr/>
          </p:nvSpPr>
          <p:spPr>
            <a:xfrm>
              <a:off x="6262236" y="5629454"/>
              <a:ext cx="3472189" cy="195663"/>
            </a:xfrm>
            <a:custGeom>
              <a:avLst/>
              <a:gdLst>
                <a:gd name="connsiteX0" fmla="*/ 0 w 3794760"/>
                <a:gd name="connsiteY0" fmla="*/ 565265 h 806334"/>
                <a:gd name="connsiteX1" fmla="*/ 37407 w 3794760"/>
                <a:gd name="connsiteY1" fmla="*/ 569422 h 806334"/>
                <a:gd name="connsiteX2" fmla="*/ 45720 w 3794760"/>
                <a:gd name="connsiteY2" fmla="*/ 581891 h 806334"/>
                <a:gd name="connsiteX3" fmla="*/ 49876 w 3794760"/>
                <a:gd name="connsiteY3" fmla="*/ 569422 h 806334"/>
                <a:gd name="connsiteX4" fmla="*/ 54033 w 3794760"/>
                <a:gd name="connsiteY4" fmla="*/ 552796 h 806334"/>
                <a:gd name="connsiteX5" fmla="*/ 58189 w 3794760"/>
                <a:gd name="connsiteY5" fmla="*/ 494607 h 806334"/>
                <a:gd name="connsiteX6" fmla="*/ 62346 w 3794760"/>
                <a:gd name="connsiteY6" fmla="*/ 473825 h 806334"/>
                <a:gd name="connsiteX7" fmla="*/ 74815 w 3794760"/>
                <a:gd name="connsiteY7" fmla="*/ 428105 h 806334"/>
                <a:gd name="connsiteX8" fmla="*/ 83127 w 3794760"/>
                <a:gd name="connsiteY8" fmla="*/ 399011 h 806334"/>
                <a:gd name="connsiteX9" fmla="*/ 99753 w 3794760"/>
                <a:gd name="connsiteY9" fmla="*/ 374073 h 806334"/>
                <a:gd name="connsiteX10" fmla="*/ 112222 w 3794760"/>
                <a:gd name="connsiteY10" fmla="*/ 382385 h 806334"/>
                <a:gd name="connsiteX11" fmla="*/ 120535 w 3794760"/>
                <a:gd name="connsiteY11" fmla="*/ 407323 h 806334"/>
                <a:gd name="connsiteX12" fmla="*/ 128847 w 3794760"/>
                <a:gd name="connsiteY12" fmla="*/ 419793 h 806334"/>
                <a:gd name="connsiteX13" fmla="*/ 133004 w 3794760"/>
                <a:gd name="connsiteY13" fmla="*/ 444731 h 806334"/>
                <a:gd name="connsiteX14" fmla="*/ 149629 w 3794760"/>
                <a:gd name="connsiteY14" fmla="*/ 482138 h 806334"/>
                <a:gd name="connsiteX15" fmla="*/ 162098 w 3794760"/>
                <a:gd name="connsiteY15" fmla="*/ 494607 h 806334"/>
                <a:gd name="connsiteX16" fmla="*/ 170411 w 3794760"/>
                <a:gd name="connsiteY16" fmla="*/ 465513 h 806334"/>
                <a:gd name="connsiteX17" fmla="*/ 182880 w 3794760"/>
                <a:gd name="connsiteY17" fmla="*/ 419793 h 806334"/>
                <a:gd name="connsiteX18" fmla="*/ 178724 w 3794760"/>
                <a:gd name="connsiteY18" fmla="*/ 365760 h 806334"/>
                <a:gd name="connsiteX19" fmla="*/ 174567 w 3794760"/>
                <a:gd name="connsiteY19" fmla="*/ 340822 h 806334"/>
                <a:gd name="connsiteX20" fmla="*/ 178724 w 3794760"/>
                <a:gd name="connsiteY20" fmla="*/ 249382 h 806334"/>
                <a:gd name="connsiteX21" fmla="*/ 187036 w 3794760"/>
                <a:gd name="connsiteY21" fmla="*/ 232756 h 806334"/>
                <a:gd name="connsiteX22" fmla="*/ 191193 w 3794760"/>
                <a:gd name="connsiteY22" fmla="*/ 220287 h 806334"/>
                <a:gd name="connsiteX23" fmla="*/ 207818 w 3794760"/>
                <a:gd name="connsiteY23" fmla="*/ 195349 h 806334"/>
                <a:gd name="connsiteX24" fmla="*/ 211975 w 3794760"/>
                <a:gd name="connsiteY24" fmla="*/ 178723 h 806334"/>
                <a:gd name="connsiteX25" fmla="*/ 224444 w 3794760"/>
                <a:gd name="connsiteY25" fmla="*/ 166254 h 806334"/>
                <a:gd name="connsiteX26" fmla="*/ 232756 w 3794760"/>
                <a:gd name="connsiteY26" fmla="*/ 153785 h 806334"/>
                <a:gd name="connsiteX27" fmla="*/ 236913 w 3794760"/>
                <a:gd name="connsiteY27" fmla="*/ 141316 h 806334"/>
                <a:gd name="connsiteX28" fmla="*/ 249382 w 3794760"/>
                <a:gd name="connsiteY28" fmla="*/ 108065 h 806334"/>
                <a:gd name="connsiteX29" fmla="*/ 257695 w 3794760"/>
                <a:gd name="connsiteY29" fmla="*/ 74814 h 806334"/>
                <a:gd name="connsiteX30" fmla="*/ 261851 w 3794760"/>
                <a:gd name="connsiteY30" fmla="*/ 62345 h 806334"/>
                <a:gd name="connsiteX31" fmla="*/ 270164 w 3794760"/>
                <a:gd name="connsiteY31" fmla="*/ 0 h 806334"/>
                <a:gd name="connsiteX32" fmla="*/ 274320 w 3794760"/>
                <a:gd name="connsiteY32" fmla="*/ 12469 h 806334"/>
                <a:gd name="connsiteX33" fmla="*/ 286789 w 3794760"/>
                <a:gd name="connsiteY33" fmla="*/ 58189 h 806334"/>
                <a:gd name="connsiteX34" fmla="*/ 295102 w 3794760"/>
                <a:gd name="connsiteY34" fmla="*/ 74814 h 806334"/>
                <a:gd name="connsiteX35" fmla="*/ 307571 w 3794760"/>
                <a:gd name="connsiteY35" fmla="*/ 83127 h 806334"/>
                <a:gd name="connsiteX36" fmla="*/ 336666 w 3794760"/>
                <a:gd name="connsiteY36" fmla="*/ 112222 h 806334"/>
                <a:gd name="connsiteX37" fmla="*/ 344978 w 3794760"/>
                <a:gd name="connsiteY37" fmla="*/ 124691 h 806334"/>
                <a:gd name="connsiteX38" fmla="*/ 349135 w 3794760"/>
                <a:gd name="connsiteY38" fmla="*/ 137160 h 806334"/>
                <a:gd name="connsiteX39" fmla="*/ 353291 w 3794760"/>
                <a:gd name="connsiteY39" fmla="*/ 220287 h 806334"/>
                <a:gd name="connsiteX40" fmla="*/ 361604 w 3794760"/>
                <a:gd name="connsiteY40" fmla="*/ 236913 h 806334"/>
                <a:gd name="connsiteX41" fmla="*/ 369916 w 3794760"/>
                <a:gd name="connsiteY41" fmla="*/ 261851 h 806334"/>
                <a:gd name="connsiteX42" fmla="*/ 374073 w 3794760"/>
                <a:gd name="connsiteY42" fmla="*/ 274320 h 806334"/>
                <a:gd name="connsiteX43" fmla="*/ 378229 w 3794760"/>
                <a:gd name="connsiteY43" fmla="*/ 286789 h 806334"/>
                <a:gd name="connsiteX44" fmla="*/ 382386 w 3794760"/>
                <a:gd name="connsiteY44" fmla="*/ 299258 h 806334"/>
                <a:gd name="connsiteX45" fmla="*/ 386542 w 3794760"/>
                <a:gd name="connsiteY45" fmla="*/ 448887 h 806334"/>
                <a:gd name="connsiteX46" fmla="*/ 411480 w 3794760"/>
                <a:gd name="connsiteY46" fmla="*/ 440574 h 806334"/>
                <a:gd name="connsiteX47" fmla="*/ 432262 w 3794760"/>
                <a:gd name="connsiteY47" fmla="*/ 411480 h 806334"/>
                <a:gd name="connsiteX48" fmla="*/ 448887 w 3794760"/>
                <a:gd name="connsiteY48" fmla="*/ 378229 h 806334"/>
                <a:gd name="connsiteX49" fmla="*/ 457200 w 3794760"/>
                <a:gd name="connsiteY49" fmla="*/ 349134 h 806334"/>
                <a:gd name="connsiteX50" fmla="*/ 473826 w 3794760"/>
                <a:gd name="connsiteY50" fmla="*/ 303414 h 806334"/>
                <a:gd name="connsiteX51" fmla="*/ 477982 w 3794760"/>
                <a:gd name="connsiteY51" fmla="*/ 286789 h 806334"/>
                <a:gd name="connsiteX52" fmla="*/ 482138 w 3794760"/>
                <a:gd name="connsiteY52" fmla="*/ 274320 h 806334"/>
                <a:gd name="connsiteX53" fmla="*/ 490451 w 3794760"/>
                <a:gd name="connsiteY53" fmla="*/ 324196 h 806334"/>
                <a:gd name="connsiteX54" fmla="*/ 494607 w 3794760"/>
                <a:gd name="connsiteY54" fmla="*/ 403167 h 806334"/>
                <a:gd name="connsiteX55" fmla="*/ 498764 w 3794760"/>
                <a:gd name="connsiteY55" fmla="*/ 415636 h 806334"/>
                <a:gd name="connsiteX56" fmla="*/ 507076 w 3794760"/>
                <a:gd name="connsiteY56" fmla="*/ 428105 h 806334"/>
                <a:gd name="connsiteX57" fmla="*/ 511233 w 3794760"/>
                <a:gd name="connsiteY57" fmla="*/ 444731 h 806334"/>
                <a:gd name="connsiteX58" fmla="*/ 519546 w 3794760"/>
                <a:gd name="connsiteY58" fmla="*/ 469669 h 806334"/>
                <a:gd name="connsiteX59" fmla="*/ 523702 w 3794760"/>
                <a:gd name="connsiteY59" fmla="*/ 540327 h 806334"/>
                <a:gd name="connsiteX60" fmla="*/ 532015 w 3794760"/>
                <a:gd name="connsiteY60" fmla="*/ 556953 h 806334"/>
                <a:gd name="connsiteX61" fmla="*/ 548640 w 3794760"/>
                <a:gd name="connsiteY61" fmla="*/ 586047 h 806334"/>
                <a:gd name="connsiteX62" fmla="*/ 548640 w 3794760"/>
                <a:gd name="connsiteY62" fmla="*/ 631767 h 806334"/>
                <a:gd name="connsiteX63" fmla="*/ 556953 w 3794760"/>
                <a:gd name="connsiteY63" fmla="*/ 719051 h 806334"/>
                <a:gd name="connsiteX64" fmla="*/ 573578 w 3794760"/>
                <a:gd name="connsiteY64" fmla="*/ 764771 h 806334"/>
                <a:gd name="connsiteX65" fmla="*/ 586047 w 3794760"/>
                <a:gd name="connsiteY65" fmla="*/ 727363 h 806334"/>
                <a:gd name="connsiteX66" fmla="*/ 590204 w 3794760"/>
                <a:gd name="connsiteY66" fmla="*/ 714894 h 806334"/>
                <a:gd name="connsiteX67" fmla="*/ 598516 w 3794760"/>
                <a:gd name="connsiteY67" fmla="*/ 698269 h 806334"/>
                <a:gd name="connsiteX68" fmla="*/ 602673 w 3794760"/>
                <a:gd name="connsiteY68" fmla="*/ 681643 h 806334"/>
                <a:gd name="connsiteX69" fmla="*/ 606829 w 3794760"/>
                <a:gd name="connsiteY69" fmla="*/ 669174 h 806334"/>
                <a:gd name="connsiteX70" fmla="*/ 615142 w 3794760"/>
                <a:gd name="connsiteY70" fmla="*/ 515389 h 806334"/>
                <a:gd name="connsiteX71" fmla="*/ 627611 w 3794760"/>
                <a:gd name="connsiteY71" fmla="*/ 469669 h 806334"/>
                <a:gd name="connsiteX72" fmla="*/ 640080 w 3794760"/>
                <a:gd name="connsiteY72" fmla="*/ 490451 h 806334"/>
                <a:gd name="connsiteX73" fmla="*/ 644236 w 3794760"/>
                <a:gd name="connsiteY73" fmla="*/ 527858 h 806334"/>
                <a:gd name="connsiteX74" fmla="*/ 648393 w 3794760"/>
                <a:gd name="connsiteY74" fmla="*/ 556953 h 806334"/>
                <a:gd name="connsiteX75" fmla="*/ 665018 w 3794760"/>
                <a:gd name="connsiteY75" fmla="*/ 640080 h 806334"/>
                <a:gd name="connsiteX76" fmla="*/ 669175 w 3794760"/>
                <a:gd name="connsiteY76" fmla="*/ 652549 h 806334"/>
                <a:gd name="connsiteX77" fmla="*/ 673331 w 3794760"/>
                <a:gd name="connsiteY77" fmla="*/ 677487 h 806334"/>
                <a:gd name="connsiteX78" fmla="*/ 681644 w 3794760"/>
                <a:gd name="connsiteY78" fmla="*/ 702425 h 806334"/>
                <a:gd name="connsiteX79" fmla="*/ 685800 w 3794760"/>
                <a:gd name="connsiteY79" fmla="*/ 714894 h 806334"/>
                <a:gd name="connsiteX80" fmla="*/ 689956 w 3794760"/>
                <a:gd name="connsiteY80" fmla="*/ 727363 h 806334"/>
                <a:gd name="connsiteX81" fmla="*/ 694113 w 3794760"/>
                <a:gd name="connsiteY81" fmla="*/ 739833 h 806334"/>
                <a:gd name="connsiteX82" fmla="*/ 714895 w 3794760"/>
                <a:gd name="connsiteY82" fmla="*/ 781396 h 806334"/>
                <a:gd name="connsiteX83" fmla="*/ 727364 w 3794760"/>
                <a:gd name="connsiteY83" fmla="*/ 773083 h 806334"/>
                <a:gd name="connsiteX84" fmla="*/ 735676 w 3794760"/>
                <a:gd name="connsiteY84" fmla="*/ 760614 h 806334"/>
                <a:gd name="connsiteX85" fmla="*/ 748146 w 3794760"/>
                <a:gd name="connsiteY85" fmla="*/ 743989 h 806334"/>
                <a:gd name="connsiteX86" fmla="*/ 756458 w 3794760"/>
                <a:gd name="connsiteY86" fmla="*/ 719051 h 806334"/>
                <a:gd name="connsiteX87" fmla="*/ 760615 w 3794760"/>
                <a:gd name="connsiteY87" fmla="*/ 685800 h 806334"/>
                <a:gd name="connsiteX88" fmla="*/ 768927 w 3794760"/>
                <a:gd name="connsiteY88" fmla="*/ 648393 h 806334"/>
                <a:gd name="connsiteX89" fmla="*/ 773084 w 3794760"/>
                <a:gd name="connsiteY89" fmla="*/ 619298 h 806334"/>
                <a:gd name="connsiteX90" fmla="*/ 777240 w 3794760"/>
                <a:gd name="connsiteY90" fmla="*/ 598516 h 806334"/>
                <a:gd name="connsiteX91" fmla="*/ 793866 w 3794760"/>
                <a:gd name="connsiteY91" fmla="*/ 590203 h 806334"/>
                <a:gd name="connsiteX92" fmla="*/ 798022 w 3794760"/>
                <a:gd name="connsiteY92" fmla="*/ 544483 h 806334"/>
                <a:gd name="connsiteX93" fmla="*/ 802178 w 3794760"/>
                <a:gd name="connsiteY93" fmla="*/ 532014 h 806334"/>
                <a:gd name="connsiteX94" fmla="*/ 806335 w 3794760"/>
                <a:gd name="connsiteY94" fmla="*/ 544483 h 806334"/>
                <a:gd name="connsiteX95" fmla="*/ 810491 w 3794760"/>
                <a:gd name="connsiteY95" fmla="*/ 619298 h 806334"/>
                <a:gd name="connsiteX96" fmla="*/ 818804 w 3794760"/>
                <a:gd name="connsiteY96" fmla="*/ 644236 h 806334"/>
                <a:gd name="connsiteX97" fmla="*/ 827116 w 3794760"/>
                <a:gd name="connsiteY97" fmla="*/ 685800 h 806334"/>
                <a:gd name="connsiteX98" fmla="*/ 831273 w 3794760"/>
                <a:gd name="connsiteY98" fmla="*/ 706582 h 806334"/>
                <a:gd name="connsiteX99" fmla="*/ 847898 w 3794760"/>
                <a:gd name="connsiteY99" fmla="*/ 739833 h 806334"/>
                <a:gd name="connsiteX100" fmla="*/ 852055 w 3794760"/>
                <a:gd name="connsiteY100" fmla="*/ 752302 h 806334"/>
                <a:gd name="connsiteX101" fmla="*/ 885306 w 3794760"/>
                <a:gd name="connsiteY101" fmla="*/ 793865 h 806334"/>
                <a:gd name="connsiteX102" fmla="*/ 914400 w 3794760"/>
                <a:gd name="connsiteY102" fmla="*/ 806334 h 806334"/>
                <a:gd name="connsiteX103" fmla="*/ 922713 w 3794760"/>
                <a:gd name="connsiteY103" fmla="*/ 789709 h 806334"/>
                <a:gd name="connsiteX104" fmla="*/ 926869 w 3794760"/>
                <a:gd name="connsiteY104" fmla="*/ 773083 h 806334"/>
                <a:gd name="connsiteX105" fmla="*/ 918556 w 3794760"/>
                <a:gd name="connsiteY105" fmla="*/ 673331 h 806334"/>
                <a:gd name="connsiteX106" fmla="*/ 914400 w 3794760"/>
                <a:gd name="connsiteY106" fmla="*/ 635923 h 806334"/>
                <a:gd name="connsiteX107" fmla="*/ 910244 w 3794760"/>
                <a:gd name="connsiteY107" fmla="*/ 623454 h 806334"/>
                <a:gd name="connsiteX108" fmla="*/ 901931 w 3794760"/>
                <a:gd name="connsiteY108" fmla="*/ 586047 h 806334"/>
                <a:gd name="connsiteX109" fmla="*/ 910244 w 3794760"/>
                <a:gd name="connsiteY109" fmla="*/ 573578 h 806334"/>
                <a:gd name="connsiteX110" fmla="*/ 918556 w 3794760"/>
                <a:gd name="connsiteY110" fmla="*/ 548640 h 806334"/>
                <a:gd name="connsiteX111" fmla="*/ 926869 w 3794760"/>
                <a:gd name="connsiteY111" fmla="*/ 519545 h 806334"/>
                <a:gd name="connsiteX112" fmla="*/ 922713 w 3794760"/>
                <a:gd name="connsiteY112" fmla="*/ 482138 h 806334"/>
                <a:gd name="connsiteX113" fmla="*/ 897775 w 3794760"/>
                <a:gd name="connsiteY113" fmla="*/ 461356 h 806334"/>
                <a:gd name="connsiteX114" fmla="*/ 901931 w 3794760"/>
                <a:gd name="connsiteY114" fmla="*/ 245225 h 806334"/>
                <a:gd name="connsiteX115" fmla="*/ 918556 w 3794760"/>
                <a:gd name="connsiteY115" fmla="*/ 278476 h 806334"/>
                <a:gd name="connsiteX116" fmla="*/ 926869 w 3794760"/>
                <a:gd name="connsiteY116" fmla="*/ 303414 h 806334"/>
                <a:gd name="connsiteX117" fmla="*/ 943495 w 3794760"/>
                <a:gd name="connsiteY117" fmla="*/ 332509 h 806334"/>
                <a:gd name="connsiteX118" fmla="*/ 951807 w 3794760"/>
                <a:gd name="connsiteY118" fmla="*/ 394854 h 806334"/>
                <a:gd name="connsiteX119" fmla="*/ 955964 w 3794760"/>
                <a:gd name="connsiteY119" fmla="*/ 419793 h 806334"/>
                <a:gd name="connsiteX120" fmla="*/ 980902 w 3794760"/>
                <a:gd name="connsiteY120" fmla="*/ 453043 h 806334"/>
                <a:gd name="connsiteX121" fmla="*/ 985058 w 3794760"/>
                <a:gd name="connsiteY121" fmla="*/ 353291 h 806334"/>
                <a:gd name="connsiteX122" fmla="*/ 989215 w 3794760"/>
                <a:gd name="connsiteY122" fmla="*/ 340822 h 806334"/>
                <a:gd name="connsiteX123" fmla="*/ 997527 w 3794760"/>
                <a:gd name="connsiteY123" fmla="*/ 157942 h 806334"/>
                <a:gd name="connsiteX124" fmla="*/ 1001684 w 3794760"/>
                <a:gd name="connsiteY124" fmla="*/ 124691 h 806334"/>
                <a:gd name="connsiteX125" fmla="*/ 1009996 w 3794760"/>
                <a:gd name="connsiteY125" fmla="*/ 78971 h 806334"/>
                <a:gd name="connsiteX126" fmla="*/ 1026622 w 3794760"/>
                <a:gd name="connsiteY126" fmla="*/ 128847 h 806334"/>
                <a:gd name="connsiteX127" fmla="*/ 1043247 w 3794760"/>
                <a:gd name="connsiteY127" fmla="*/ 153785 h 806334"/>
                <a:gd name="connsiteX128" fmla="*/ 1051560 w 3794760"/>
                <a:gd name="connsiteY128" fmla="*/ 182880 h 806334"/>
                <a:gd name="connsiteX129" fmla="*/ 1059873 w 3794760"/>
                <a:gd name="connsiteY129" fmla="*/ 199505 h 806334"/>
                <a:gd name="connsiteX130" fmla="*/ 1064029 w 3794760"/>
                <a:gd name="connsiteY130" fmla="*/ 228600 h 806334"/>
                <a:gd name="connsiteX131" fmla="*/ 1076498 w 3794760"/>
                <a:gd name="connsiteY131" fmla="*/ 236913 h 806334"/>
                <a:gd name="connsiteX132" fmla="*/ 1080655 w 3794760"/>
                <a:gd name="connsiteY132" fmla="*/ 257694 h 806334"/>
                <a:gd name="connsiteX133" fmla="*/ 1084811 w 3794760"/>
                <a:gd name="connsiteY133" fmla="*/ 295102 h 806334"/>
                <a:gd name="connsiteX134" fmla="*/ 1101436 w 3794760"/>
                <a:gd name="connsiteY134" fmla="*/ 303414 h 806334"/>
                <a:gd name="connsiteX135" fmla="*/ 1118062 w 3794760"/>
                <a:gd name="connsiteY135" fmla="*/ 270163 h 806334"/>
                <a:gd name="connsiteX136" fmla="*/ 1126375 w 3794760"/>
                <a:gd name="connsiteY136" fmla="*/ 253538 h 806334"/>
                <a:gd name="connsiteX137" fmla="*/ 1134687 w 3794760"/>
                <a:gd name="connsiteY137" fmla="*/ 203662 h 806334"/>
                <a:gd name="connsiteX138" fmla="*/ 1143000 w 3794760"/>
                <a:gd name="connsiteY138" fmla="*/ 187036 h 806334"/>
                <a:gd name="connsiteX139" fmla="*/ 1143000 w 3794760"/>
                <a:gd name="connsiteY139" fmla="*/ 95596 h 806334"/>
                <a:gd name="connsiteX140" fmla="*/ 1151313 w 3794760"/>
                <a:gd name="connsiteY140" fmla="*/ 66502 h 806334"/>
                <a:gd name="connsiteX141" fmla="*/ 1163782 w 3794760"/>
                <a:gd name="connsiteY141" fmla="*/ 49876 h 806334"/>
                <a:gd name="connsiteX142" fmla="*/ 1172095 w 3794760"/>
                <a:gd name="connsiteY142" fmla="*/ 37407 h 806334"/>
                <a:gd name="connsiteX143" fmla="*/ 1192876 w 3794760"/>
                <a:gd name="connsiteY143" fmla="*/ 87283 h 806334"/>
                <a:gd name="connsiteX144" fmla="*/ 1213658 w 3794760"/>
                <a:gd name="connsiteY144" fmla="*/ 141316 h 806334"/>
                <a:gd name="connsiteX145" fmla="*/ 1217815 w 3794760"/>
                <a:gd name="connsiteY145" fmla="*/ 157942 h 806334"/>
                <a:gd name="connsiteX146" fmla="*/ 1226127 w 3794760"/>
                <a:gd name="connsiteY146" fmla="*/ 195349 h 806334"/>
                <a:gd name="connsiteX147" fmla="*/ 1230284 w 3794760"/>
                <a:gd name="connsiteY147" fmla="*/ 257694 h 806334"/>
                <a:gd name="connsiteX148" fmla="*/ 1238596 w 3794760"/>
                <a:gd name="connsiteY148" fmla="*/ 270163 h 806334"/>
                <a:gd name="connsiteX149" fmla="*/ 1263535 w 3794760"/>
                <a:gd name="connsiteY149" fmla="*/ 311727 h 806334"/>
                <a:gd name="connsiteX150" fmla="*/ 1271847 w 3794760"/>
                <a:gd name="connsiteY150" fmla="*/ 457200 h 806334"/>
                <a:gd name="connsiteX151" fmla="*/ 1284316 w 3794760"/>
                <a:gd name="connsiteY151" fmla="*/ 486294 h 806334"/>
                <a:gd name="connsiteX152" fmla="*/ 1296786 w 3794760"/>
                <a:gd name="connsiteY152" fmla="*/ 490451 h 806334"/>
                <a:gd name="connsiteX153" fmla="*/ 1321724 w 3794760"/>
                <a:gd name="connsiteY153" fmla="*/ 419793 h 806334"/>
                <a:gd name="connsiteX154" fmla="*/ 1325880 w 3794760"/>
                <a:gd name="connsiteY154" fmla="*/ 344978 h 806334"/>
                <a:gd name="connsiteX155" fmla="*/ 1330036 w 3794760"/>
                <a:gd name="connsiteY155" fmla="*/ 332509 h 806334"/>
                <a:gd name="connsiteX156" fmla="*/ 1334193 w 3794760"/>
                <a:gd name="connsiteY156" fmla="*/ 311727 h 806334"/>
                <a:gd name="connsiteX157" fmla="*/ 1346662 w 3794760"/>
                <a:gd name="connsiteY157" fmla="*/ 278476 h 806334"/>
                <a:gd name="connsiteX158" fmla="*/ 1350818 w 3794760"/>
                <a:gd name="connsiteY158" fmla="*/ 261851 h 806334"/>
                <a:gd name="connsiteX159" fmla="*/ 1363287 w 3794760"/>
                <a:gd name="connsiteY159" fmla="*/ 278476 h 806334"/>
                <a:gd name="connsiteX160" fmla="*/ 1371600 w 3794760"/>
                <a:gd name="connsiteY160" fmla="*/ 299258 h 806334"/>
                <a:gd name="connsiteX161" fmla="*/ 1379913 w 3794760"/>
                <a:gd name="connsiteY161" fmla="*/ 328353 h 806334"/>
                <a:gd name="connsiteX162" fmla="*/ 1384069 w 3794760"/>
                <a:gd name="connsiteY162" fmla="*/ 353291 h 806334"/>
                <a:gd name="connsiteX163" fmla="*/ 1388226 w 3794760"/>
                <a:gd name="connsiteY163" fmla="*/ 365760 h 806334"/>
                <a:gd name="connsiteX164" fmla="*/ 1392382 w 3794760"/>
                <a:gd name="connsiteY164" fmla="*/ 382385 h 806334"/>
                <a:gd name="connsiteX165" fmla="*/ 1396538 w 3794760"/>
                <a:gd name="connsiteY165" fmla="*/ 635923 h 806334"/>
                <a:gd name="connsiteX166" fmla="*/ 1400695 w 3794760"/>
                <a:gd name="connsiteY166" fmla="*/ 660862 h 806334"/>
                <a:gd name="connsiteX167" fmla="*/ 1409007 w 3794760"/>
                <a:gd name="connsiteY167" fmla="*/ 677487 h 806334"/>
                <a:gd name="connsiteX168" fmla="*/ 1417320 w 3794760"/>
                <a:gd name="connsiteY168" fmla="*/ 698269 h 806334"/>
                <a:gd name="connsiteX169" fmla="*/ 1433946 w 3794760"/>
                <a:gd name="connsiteY169" fmla="*/ 760614 h 806334"/>
                <a:gd name="connsiteX170" fmla="*/ 1446415 w 3794760"/>
                <a:gd name="connsiteY170" fmla="*/ 748145 h 806334"/>
                <a:gd name="connsiteX171" fmla="*/ 1450571 w 3794760"/>
                <a:gd name="connsiteY171" fmla="*/ 731520 h 806334"/>
                <a:gd name="connsiteX172" fmla="*/ 1458884 w 3794760"/>
                <a:gd name="connsiteY172" fmla="*/ 706582 h 806334"/>
                <a:gd name="connsiteX173" fmla="*/ 1463040 w 3794760"/>
                <a:gd name="connsiteY173" fmla="*/ 677487 h 806334"/>
                <a:gd name="connsiteX174" fmla="*/ 1471353 w 3794760"/>
                <a:gd name="connsiteY174" fmla="*/ 640080 h 806334"/>
                <a:gd name="connsiteX175" fmla="*/ 1475509 w 3794760"/>
                <a:gd name="connsiteY175" fmla="*/ 606829 h 806334"/>
                <a:gd name="connsiteX176" fmla="*/ 1487978 w 3794760"/>
                <a:gd name="connsiteY176" fmla="*/ 660862 h 806334"/>
                <a:gd name="connsiteX177" fmla="*/ 1492135 w 3794760"/>
                <a:gd name="connsiteY177" fmla="*/ 681643 h 806334"/>
                <a:gd name="connsiteX178" fmla="*/ 1504604 w 3794760"/>
                <a:gd name="connsiteY178" fmla="*/ 698269 h 806334"/>
                <a:gd name="connsiteX179" fmla="*/ 1508760 w 3794760"/>
                <a:gd name="connsiteY179" fmla="*/ 714894 h 806334"/>
                <a:gd name="connsiteX180" fmla="*/ 1575262 w 3794760"/>
                <a:gd name="connsiteY180" fmla="*/ 731520 h 806334"/>
                <a:gd name="connsiteX181" fmla="*/ 1596044 w 3794760"/>
                <a:gd name="connsiteY181" fmla="*/ 739833 h 806334"/>
                <a:gd name="connsiteX182" fmla="*/ 1608513 w 3794760"/>
                <a:gd name="connsiteY182" fmla="*/ 743989 h 806334"/>
                <a:gd name="connsiteX183" fmla="*/ 1620982 w 3794760"/>
                <a:gd name="connsiteY183" fmla="*/ 752302 h 806334"/>
                <a:gd name="connsiteX184" fmla="*/ 1633451 w 3794760"/>
                <a:gd name="connsiteY184" fmla="*/ 723207 h 806334"/>
                <a:gd name="connsiteX185" fmla="*/ 1637607 w 3794760"/>
                <a:gd name="connsiteY185" fmla="*/ 710738 h 806334"/>
                <a:gd name="connsiteX186" fmla="*/ 1662546 w 3794760"/>
                <a:gd name="connsiteY186" fmla="*/ 689956 h 806334"/>
                <a:gd name="connsiteX187" fmla="*/ 1675015 w 3794760"/>
                <a:gd name="connsiteY187" fmla="*/ 677487 h 806334"/>
                <a:gd name="connsiteX188" fmla="*/ 1691640 w 3794760"/>
                <a:gd name="connsiteY188" fmla="*/ 644236 h 806334"/>
                <a:gd name="connsiteX189" fmla="*/ 1704109 w 3794760"/>
                <a:gd name="connsiteY189" fmla="*/ 598516 h 806334"/>
                <a:gd name="connsiteX190" fmla="*/ 1716578 w 3794760"/>
                <a:gd name="connsiteY190" fmla="*/ 619298 h 806334"/>
                <a:gd name="connsiteX191" fmla="*/ 1720735 w 3794760"/>
                <a:gd name="connsiteY191" fmla="*/ 640080 h 806334"/>
                <a:gd name="connsiteX192" fmla="*/ 1741516 w 3794760"/>
                <a:gd name="connsiteY192" fmla="*/ 698269 h 806334"/>
                <a:gd name="connsiteX193" fmla="*/ 1762298 w 3794760"/>
                <a:gd name="connsiteY193" fmla="*/ 731520 h 806334"/>
                <a:gd name="connsiteX194" fmla="*/ 1770611 w 3794760"/>
                <a:gd name="connsiteY194" fmla="*/ 743989 h 806334"/>
                <a:gd name="connsiteX195" fmla="*/ 1778924 w 3794760"/>
                <a:gd name="connsiteY195" fmla="*/ 577734 h 806334"/>
                <a:gd name="connsiteX196" fmla="*/ 1787236 w 3794760"/>
                <a:gd name="connsiteY196" fmla="*/ 465513 h 806334"/>
                <a:gd name="connsiteX197" fmla="*/ 1791393 w 3794760"/>
                <a:gd name="connsiteY197" fmla="*/ 394854 h 806334"/>
                <a:gd name="connsiteX198" fmla="*/ 1795549 w 3794760"/>
                <a:gd name="connsiteY198" fmla="*/ 382385 h 806334"/>
                <a:gd name="connsiteX199" fmla="*/ 1808018 w 3794760"/>
                <a:gd name="connsiteY199" fmla="*/ 378229 h 806334"/>
                <a:gd name="connsiteX200" fmla="*/ 1837113 w 3794760"/>
                <a:gd name="connsiteY200" fmla="*/ 382385 h 806334"/>
                <a:gd name="connsiteX201" fmla="*/ 1845426 w 3794760"/>
                <a:gd name="connsiteY201" fmla="*/ 399011 h 806334"/>
                <a:gd name="connsiteX202" fmla="*/ 1878676 w 3794760"/>
                <a:gd name="connsiteY202" fmla="*/ 465513 h 806334"/>
                <a:gd name="connsiteX203" fmla="*/ 1886989 w 3794760"/>
                <a:gd name="connsiteY203" fmla="*/ 490451 h 806334"/>
                <a:gd name="connsiteX204" fmla="*/ 1903615 w 3794760"/>
                <a:gd name="connsiteY204" fmla="*/ 332509 h 806334"/>
                <a:gd name="connsiteX205" fmla="*/ 1911927 w 3794760"/>
                <a:gd name="connsiteY205" fmla="*/ 299258 h 806334"/>
                <a:gd name="connsiteX206" fmla="*/ 1924396 w 3794760"/>
                <a:gd name="connsiteY206" fmla="*/ 253538 h 806334"/>
                <a:gd name="connsiteX207" fmla="*/ 1936866 w 3794760"/>
                <a:gd name="connsiteY207" fmla="*/ 228600 h 806334"/>
                <a:gd name="connsiteX208" fmla="*/ 1945178 w 3794760"/>
                <a:gd name="connsiteY208" fmla="*/ 191193 h 806334"/>
                <a:gd name="connsiteX209" fmla="*/ 1949335 w 3794760"/>
                <a:gd name="connsiteY209" fmla="*/ 137160 h 806334"/>
                <a:gd name="connsiteX210" fmla="*/ 1953491 w 3794760"/>
                <a:gd name="connsiteY210" fmla="*/ 124691 h 806334"/>
                <a:gd name="connsiteX211" fmla="*/ 1970116 w 3794760"/>
                <a:gd name="connsiteY211" fmla="*/ 120534 h 806334"/>
                <a:gd name="connsiteX212" fmla="*/ 2015836 w 3794760"/>
                <a:gd name="connsiteY212" fmla="*/ 157942 h 806334"/>
                <a:gd name="connsiteX213" fmla="*/ 2024149 w 3794760"/>
                <a:gd name="connsiteY213" fmla="*/ 182880 h 806334"/>
                <a:gd name="connsiteX214" fmla="*/ 2028306 w 3794760"/>
                <a:gd name="connsiteY214" fmla="*/ 195349 h 806334"/>
                <a:gd name="connsiteX215" fmla="*/ 2032462 w 3794760"/>
                <a:gd name="connsiteY215" fmla="*/ 220287 h 806334"/>
                <a:gd name="connsiteX216" fmla="*/ 2103120 w 3794760"/>
                <a:gd name="connsiteY216" fmla="*/ 216131 h 806334"/>
                <a:gd name="connsiteX217" fmla="*/ 2123902 w 3794760"/>
                <a:gd name="connsiteY217" fmla="*/ 187036 h 806334"/>
                <a:gd name="connsiteX218" fmla="*/ 2136371 w 3794760"/>
                <a:gd name="connsiteY218" fmla="*/ 174567 h 806334"/>
                <a:gd name="connsiteX219" fmla="*/ 2144684 w 3794760"/>
                <a:gd name="connsiteY219" fmla="*/ 162098 h 806334"/>
                <a:gd name="connsiteX220" fmla="*/ 2148840 w 3794760"/>
                <a:gd name="connsiteY220" fmla="*/ 149629 h 806334"/>
                <a:gd name="connsiteX221" fmla="*/ 2152996 w 3794760"/>
                <a:gd name="connsiteY221" fmla="*/ 41563 h 806334"/>
                <a:gd name="connsiteX222" fmla="*/ 2173778 w 3794760"/>
                <a:gd name="connsiteY222" fmla="*/ 49876 h 806334"/>
                <a:gd name="connsiteX223" fmla="*/ 2182091 w 3794760"/>
                <a:gd name="connsiteY223" fmla="*/ 70658 h 806334"/>
                <a:gd name="connsiteX224" fmla="*/ 2215342 w 3794760"/>
                <a:gd name="connsiteY224" fmla="*/ 124691 h 806334"/>
                <a:gd name="connsiteX225" fmla="*/ 2223655 w 3794760"/>
                <a:gd name="connsiteY225" fmla="*/ 141316 h 806334"/>
                <a:gd name="connsiteX226" fmla="*/ 2227811 w 3794760"/>
                <a:gd name="connsiteY226" fmla="*/ 153785 h 806334"/>
                <a:gd name="connsiteX227" fmla="*/ 2240280 w 3794760"/>
                <a:gd name="connsiteY227" fmla="*/ 170411 h 806334"/>
                <a:gd name="connsiteX228" fmla="*/ 2244436 w 3794760"/>
                <a:gd name="connsiteY228" fmla="*/ 199505 h 806334"/>
                <a:gd name="connsiteX229" fmla="*/ 2248593 w 3794760"/>
                <a:gd name="connsiteY229" fmla="*/ 253538 h 806334"/>
                <a:gd name="connsiteX230" fmla="*/ 2252749 w 3794760"/>
                <a:gd name="connsiteY230" fmla="*/ 266007 h 806334"/>
                <a:gd name="connsiteX231" fmla="*/ 2261062 w 3794760"/>
                <a:gd name="connsiteY231" fmla="*/ 299258 h 806334"/>
                <a:gd name="connsiteX232" fmla="*/ 2286000 w 3794760"/>
                <a:gd name="connsiteY232" fmla="*/ 336665 h 806334"/>
                <a:gd name="connsiteX233" fmla="*/ 2294313 w 3794760"/>
                <a:gd name="connsiteY233" fmla="*/ 349134 h 806334"/>
                <a:gd name="connsiteX234" fmla="*/ 2298469 w 3794760"/>
                <a:gd name="connsiteY234" fmla="*/ 365760 h 806334"/>
                <a:gd name="connsiteX235" fmla="*/ 2302626 w 3794760"/>
                <a:gd name="connsiteY235" fmla="*/ 415636 h 806334"/>
                <a:gd name="connsiteX236" fmla="*/ 2319251 w 3794760"/>
                <a:gd name="connsiteY236" fmla="*/ 390698 h 806334"/>
                <a:gd name="connsiteX237" fmla="*/ 2327564 w 3794760"/>
                <a:gd name="connsiteY237" fmla="*/ 344978 h 806334"/>
                <a:gd name="connsiteX238" fmla="*/ 2335876 w 3794760"/>
                <a:gd name="connsiteY238" fmla="*/ 311727 h 806334"/>
                <a:gd name="connsiteX239" fmla="*/ 2340033 w 3794760"/>
                <a:gd name="connsiteY239" fmla="*/ 274320 h 806334"/>
                <a:gd name="connsiteX240" fmla="*/ 2344189 w 3794760"/>
                <a:gd name="connsiteY240" fmla="*/ 253538 h 806334"/>
                <a:gd name="connsiteX241" fmla="*/ 2369127 w 3794760"/>
                <a:gd name="connsiteY241" fmla="*/ 236913 h 806334"/>
                <a:gd name="connsiteX242" fmla="*/ 2385753 w 3794760"/>
                <a:gd name="connsiteY242" fmla="*/ 245225 h 806334"/>
                <a:gd name="connsiteX243" fmla="*/ 2389909 w 3794760"/>
                <a:gd name="connsiteY243" fmla="*/ 270163 h 806334"/>
                <a:gd name="connsiteX244" fmla="*/ 2398222 w 3794760"/>
                <a:gd name="connsiteY244" fmla="*/ 282633 h 806334"/>
                <a:gd name="connsiteX245" fmla="*/ 2402378 w 3794760"/>
                <a:gd name="connsiteY245" fmla="*/ 378229 h 806334"/>
                <a:gd name="connsiteX246" fmla="*/ 2414847 w 3794760"/>
                <a:gd name="connsiteY246" fmla="*/ 465513 h 806334"/>
                <a:gd name="connsiteX247" fmla="*/ 2419004 w 3794760"/>
                <a:gd name="connsiteY247" fmla="*/ 648393 h 806334"/>
                <a:gd name="connsiteX248" fmla="*/ 2423160 w 3794760"/>
                <a:gd name="connsiteY248" fmla="*/ 665018 h 806334"/>
                <a:gd name="connsiteX249" fmla="*/ 2431473 w 3794760"/>
                <a:gd name="connsiteY249" fmla="*/ 710738 h 806334"/>
                <a:gd name="connsiteX250" fmla="*/ 2456411 w 3794760"/>
                <a:gd name="connsiteY250" fmla="*/ 706582 h 806334"/>
                <a:gd name="connsiteX251" fmla="*/ 2477193 w 3794760"/>
                <a:gd name="connsiteY251" fmla="*/ 660862 h 806334"/>
                <a:gd name="connsiteX252" fmla="*/ 2485506 w 3794760"/>
                <a:gd name="connsiteY252" fmla="*/ 640080 h 806334"/>
                <a:gd name="connsiteX253" fmla="*/ 2489662 w 3794760"/>
                <a:gd name="connsiteY253" fmla="*/ 623454 h 806334"/>
                <a:gd name="connsiteX254" fmla="*/ 2502131 w 3794760"/>
                <a:gd name="connsiteY254" fmla="*/ 631767 h 806334"/>
                <a:gd name="connsiteX255" fmla="*/ 2514600 w 3794760"/>
                <a:gd name="connsiteY255" fmla="*/ 652549 h 806334"/>
                <a:gd name="connsiteX256" fmla="*/ 2522913 w 3794760"/>
                <a:gd name="connsiteY256" fmla="*/ 665018 h 806334"/>
                <a:gd name="connsiteX257" fmla="*/ 2581102 w 3794760"/>
                <a:gd name="connsiteY257" fmla="*/ 706582 h 806334"/>
                <a:gd name="connsiteX258" fmla="*/ 2593571 w 3794760"/>
                <a:gd name="connsiteY258" fmla="*/ 710738 h 806334"/>
                <a:gd name="connsiteX259" fmla="*/ 2639291 w 3794760"/>
                <a:gd name="connsiteY259" fmla="*/ 714894 h 806334"/>
                <a:gd name="connsiteX260" fmla="*/ 2647604 w 3794760"/>
                <a:gd name="connsiteY260" fmla="*/ 727363 h 806334"/>
                <a:gd name="connsiteX261" fmla="*/ 2655916 w 3794760"/>
                <a:gd name="connsiteY261" fmla="*/ 781396 h 806334"/>
                <a:gd name="connsiteX262" fmla="*/ 2693324 w 3794760"/>
                <a:gd name="connsiteY262" fmla="*/ 777240 h 806334"/>
                <a:gd name="connsiteX263" fmla="*/ 2722418 w 3794760"/>
                <a:gd name="connsiteY263" fmla="*/ 752302 h 806334"/>
                <a:gd name="connsiteX264" fmla="*/ 2726575 w 3794760"/>
                <a:gd name="connsiteY264" fmla="*/ 739833 h 806334"/>
                <a:gd name="connsiteX265" fmla="*/ 2743200 w 3794760"/>
                <a:gd name="connsiteY265" fmla="*/ 723207 h 806334"/>
                <a:gd name="connsiteX266" fmla="*/ 2751513 w 3794760"/>
                <a:gd name="connsiteY266" fmla="*/ 710738 h 806334"/>
                <a:gd name="connsiteX267" fmla="*/ 2755669 w 3794760"/>
                <a:gd name="connsiteY267" fmla="*/ 698269 h 806334"/>
                <a:gd name="connsiteX268" fmla="*/ 2763982 w 3794760"/>
                <a:gd name="connsiteY268" fmla="*/ 681643 h 806334"/>
                <a:gd name="connsiteX269" fmla="*/ 2768138 w 3794760"/>
                <a:gd name="connsiteY269" fmla="*/ 656705 h 806334"/>
                <a:gd name="connsiteX270" fmla="*/ 2776451 w 3794760"/>
                <a:gd name="connsiteY270" fmla="*/ 640080 h 806334"/>
                <a:gd name="connsiteX271" fmla="*/ 2788920 w 3794760"/>
                <a:gd name="connsiteY271" fmla="*/ 610985 h 806334"/>
                <a:gd name="connsiteX272" fmla="*/ 2805546 w 3794760"/>
                <a:gd name="connsiteY272" fmla="*/ 619298 h 806334"/>
                <a:gd name="connsiteX273" fmla="*/ 2809702 w 3794760"/>
                <a:gd name="connsiteY273" fmla="*/ 644236 h 806334"/>
                <a:gd name="connsiteX274" fmla="*/ 2818015 w 3794760"/>
                <a:gd name="connsiteY274" fmla="*/ 669174 h 806334"/>
                <a:gd name="connsiteX275" fmla="*/ 2822171 w 3794760"/>
                <a:gd name="connsiteY275" fmla="*/ 685800 h 806334"/>
                <a:gd name="connsiteX276" fmla="*/ 2830484 w 3794760"/>
                <a:gd name="connsiteY276" fmla="*/ 698269 h 806334"/>
                <a:gd name="connsiteX277" fmla="*/ 2834640 w 3794760"/>
                <a:gd name="connsiteY277" fmla="*/ 710738 h 806334"/>
                <a:gd name="connsiteX278" fmla="*/ 2859578 w 3794760"/>
                <a:gd name="connsiteY278" fmla="*/ 743989 h 806334"/>
                <a:gd name="connsiteX279" fmla="*/ 2876204 w 3794760"/>
                <a:gd name="connsiteY279" fmla="*/ 768927 h 806334"/>
                <a:gd name="connsiteX280" fmla="*/ 2892829 w 3794760"/>
                <a:gd name="connsiteY280" fmla="*/ 764771 h 806334"/>
                <a:gd name="connsiteX281" fmla="*/ 2901142 w 3794760"/>
                <a:gd name="connsiteY281" fmla="*/ 739833 h 806334"/>
                <a:gd name="connsiteX282" fmla="*/ 2909455 w 3794760"/>
                <a:gd name="connsiteY282" fmla="*/ 706582 h 806334"/>
                <a:gd name="connsiteX283" fmla="*/ 2926080 w 3794760"/>
                <a:gd name="connsiteY283" fmla="*/ 673331 h 806334"/>
                <a:gd name="connsiteX284" fmla="*/ 2930236 w 3794760"/>
                <a:gd name="connsiteY284" fmla="*/ 660862 h 806334"/>
                <a:gd name="connsiteX285" fmla="*/ 2934393 w 3794760"/>
                <a:gd name="connsiteY285" fmla="*/ 635923 h 806334"/>
                <a:gd name="connsiteX286" fmla="*/ 2942706 w 3794760"/>
                <a:gd name="connsiteY286" fmla="*/ 623454 h 806334"/>
                <a:gd name="connsiteX287" fmla="*/ 2946862 w 3794760"/>
                <a:gd name="connsiteY287" fmla="*/ 602673 h 806334"/>
                <a:gd name="connsiteX288" fmla="*/ 2955175 w 3794760"/>
                <a:gd name="connsiteY288" fmla="*/ 586047 h 806334"/>
                <a:gd name="connsiteX289" fmla="*/ 2971800 w 3794760"/>
                <a:gd name="connsiteY289" fmla="*/ 532014 h 806334"/>
                <a:gd name="connsiteX290" fmla="*/ 2975956 w 3794760"/>
                <a:gd name="connsiteY290" fmla="*/ 552796 h 806334"/>
                <a:gd name="connsiteX291" fmla="*/ 2984269 w 3794760"/>
                <a:gd name="connsiteY291" fmla="*/ 565265 h 806334"/>
                <a:gd name="connsiteX292" fmla="*/ 2988426 w 3794760"/>
                <a:gd name="connsiteY292" fmla="*/ 598516 h 806334"/>
                <a:gd name="connsiteX293" fmla="*/ 2996738 w 3794760"/>
                <a:gd name="connsiteY293" fmla="*/ 619298 h 806334"/>
                <a:gd name="connsiteX294" fmla="*/ 3000895 w 3794760"/>
                <a:gd name="connsiteY294" fmla="*/ 631767 h 806334"/>
                <a:gd name="connsiteX295" fmla="*/ 3009207 w 3794760"/>
                <a:gd name="connsiteY295" fmla="*/ 681643 h 806334"/>
                <a:gd name="connsiteX296" fmla="*/ 3013364 w 3794760"/>
                <a:gd name="connsiteY296" fmla="*/ 698269 h 806334"/>
                <a:gd name="connsiteX297" fmla="*/ 3017520 w 3794760"/>
                <a:gd name="connsiteY297" fmla="*/ 598516 h 806334"/>
                <a:gd name="connsiteX298" fmla="*/ 3017520 w 3794760"/>
                <a:gd name="connsiteY298" fmla="*/ 187036 h 806334"/>
                <a:gd name="connsiteX299" fmla="*/ 3021676 w 3794760"/>
                <a:gd name="connsiteY299" fmla="*/ 211974 h 806334"/>
                <a:gd name="connsiteX300" fmla="*/ 3054927 w 3794760"/>
                <a:gd name="connsiteY300" fmla="*/ 295102 h 806334"/>
                <a:gd name="connsiteX301" fmla="*/ 3075709 w 3794760"/>
                <a:gd name="connsiteY301" fmla="*/ 365760 h 806334"/>
                <a:gd name="connsiteX302" fmla="*/ 3092335 w 3794760"/>
                <a:gd name="connsiteY302" fmla="*/ 411480 h 806334"/>
                <a:gd name="connsiteX303" fmla="*/ 3100647 w 3794760"/>
                <a:gd name="connsiteY303" fmla="*/ 116378 h 806334"/>
                <a:gd name="connsiteX304" fmla="*/ 3104804 w 3794760"/>
                <a:gd name="connsiteY304" fmla="*/ 8313 h 806334"/>
                <a:gd name="connsiteX305" fmla="*/ 3117273 w 3794760"/>
                <a:gd name="connsiteY305" fmla="*/ 16625 h 806334"/>
                <a:gd name="connsiteX306" fmla="*/ 3129742 w 3794760"/>
                <a:gd name="connsiteY306" fmla="*/ 37407 h 806334"/>
                <a:gd name="connsiteX307" fmla="*/ 3138055 w 3794760"/>
                <a:gd name="connsiteY307" fmla="*/ 54033 h 806334"/>
                <a:gd name="connsiteX308" fmla="*/ 3162993 w 3794760"/>
                <a:gd name="connsiteY308" fmla="*/ 83127 h 806334"/>
                <a:gd name="connsiteX309" fmla="*/ 3167149 w 3794760"/>
                <a:gd name="connsiteY309" fmla="*/ 95596 h 806334"/>
                <a:gd name="connsiteX310" fmla="*/ 3187931 w 3794760"/>
                <a:gd name="connsiteY310" fmla="*/ 133003 h 806334"/>
                <a:gd name="connsiteX311" fmla="*/ 3204556 w 3794760"/>
                <a:gd name="connsiteY311" fmla="*/ 170411 h 806334"/>
                <a:gd name="connsiteX312" fmla="*/ 3208713 w 3794760"/>
                <a:gd name="connsiteY312" fmla="*/ 199505 h 806334"/>
                <a:gd name="connsiteX313" fmla="*/ 3233651 w 3794760"/>
                <a:gd name="connsiteY313" fmla="*/ 182880 h 806334"/>
                <a:gd name="connsiteX314" fmla="*/ 3246120 w 3794760"/>
                <a:gd name="connsiteY314" fmla="*/ 153785 h 806334"/>
                <a:gd name="connsiteX315" fmla="*/ 3258589 w 3794760"/>
                <a:gd name="connsiteY315" fmla="*/ 137160 h 806334"/>
                <a:gd name="connsiteX316" fmla="*/ 3266902 w 3794760"/>
                <a:gd name="connsiteY316" fmla="*/ 99753 h 806334"/>
                <a:gd name="connsiteX317" fmla="*/ 3283527 w 3794760"/>
                <a:gd name="connsiteY317" fmla="*/ 24938 h 806334"/>
                <a:gd name="connsiteX318" fmla="*/ 3291840 w 3794760"/>
                <a:gd name="connsiteY318" fmla="*/ 54033 h 806334"/>
                <a:gd name="connsiteX319" fmla="*/ 3304309 w 3794760"/>
                <a:gd name="connsiteY319" fmla="*/ 70658 h 806334"/>
                <a:gd name="connsiteX320" fmla="*/ 3308466 w 3794760"/>
                <a:gd name="connsiteY320" fmla="*/ 83127 h 806334"/>
                <a:gd name="connsiteX321" fmla="*/ 3316778 w 3794760"/>
                <a:gd name="connsiteY321" fmla="*/ 103909 h 806334"/>
                <a:gd name="connsiteX322" fmla="*/ 3320935 w 3794760"/>
                <a:gd name="connsiteY322" fmla="*/ 120534 h 806334"/>
                <a:gd name="connsiteX323" fmla="*/ 3329247 w 3794760"/>
                <a:gd name="connsiteY323" fmla="*/ 137160 h 806334"/>
                <a:gd name="connsiteX324" fmla="*/ 3333404 w 3794760"/>
                <a:gd name="connsiteY324" fmla="*/ 153785 h 806334"/>
                <a:gd name="connsiteX325" fmla="*/ 3345873 w 3794760"/>
                <a:gd name="connsiteY325" fmla="*/ 178723 h 806334"/>
                <a:gd name="connsiteX326" fmla="*/ 3350029 w 3794760"/>
                <a:gd name="connsiteY326" fmla="*/ 191193 h 806334"/>
                <a:gd name="connsiteX327" fmla="*/ 3354186 w 3794760"/>
                <a:gd name="connsiteY327" fmla="*/ 207818 h 806334"/>
                <a:gd name="connsiteX328" fmla="*/ 3362498 w 3794760"/>
                <a:gd name="connsiteY328" fmla="*/ 220287 h 806334"/>
                <a:gd name="connsiteX329" fmla="*/ 3370811 w 3794760"/>
                <a:gd name="connsiteY329" fmla="*/ 236913 h 806334"/>
                <a:gd name="connsiteX330" fmla="*/ 3404062 w 3794760"/>
                <a:gd name="connsiteY330" fmla="*/ 220287 h 806334"/>
                <a:gd name="connsiteX331" fmla="*/ 3420687 w 3794760"/>
                <a:gd name="connsiteY331" fmla="*/ 195349 h 806334"/>
                <a:gd name="connsiteX332" fmla="*/ 3453938 w 3794760"/>
                <a:gd name="connsiteY332" fmla="*/ 166254 h 806334"/>
                <a:gd name="connsiteX333" fmla="*/ 3466407 w 3794760"/>
                <a:gd name="connsiteY333" fmla="*/ 157942 h 806334"/>
                <a:gd name="connsiteX334" fmla="*/ 3491346 w 3794760"/>
                <a:gd name="connsiteY334" fmla="*/ 133003 h 806334"/>
                <a:gd name="connsiteX335" fmla="*/ 3495502 w 3794760"/>
                <a:gd name="connsiteY335" fmla="*/ 116378 h 806334"/>
                <a:gd name="connsiteX336" fmla="*/ 3499658 w 3794760"/>
                <a:gd name="connsiteY336" fmla="*/ 83127 h 806334"/>
                <a:gd name="connsiteX337" fmla="*/ 3491346 w 3794760"/>
                <a:gd name="connsiteY337" fmla="*/ 270163 h 806334"/>
                <a:gd name="connsiteX338" fmla="*/ 3483033 w 3794760"/>
                <a:gd name="connsiteY338" fmla="*/ 315883 h 806334"/>
                <a:gd name="connsiteX339" fmla="*/ 3478876 w 3794760"/>
                <a:gd name="connsiteY339" fmla="*/ 344978 h 806334"/>
                <a:gd name="connsiteX340" fmla="*/ 3470564 w 3794760"/>
                <a:gd name="connsiteY340" fmla="*/ 382385 h 806334"/>
                <a:gd name="connsiteX341" fmla="*/ 3462251 w 3794760"/>
                <a:gd name="connsiteY341" fmla="*/ 428105 h 806334"/>
                <a:gd name="connsiteX342" fmla="*/ 3474720 w 3794760"/>
                <a:gd name="connsiteY342" fmla="*/ 552796 h 806334"/>
                <a:gd name="connsiteX343" fmla="*/ 3487189 w 3794760"/>
                <a:gd name="connsiteY343" fmla="*/ 536171 h 806334"/>
                <a:gd name="connsiteX344" fmla="*/ 3516284 w 3794760"/>
                <a:gd name="connsiteY344" fmla="*/ 502920 h 806334"/>
                <a:gd name="connsiteX345" fmla="*/ 3520440 w 3794760"/>
                <a:gd name="connsiteY345" fmla="*/ 486294 h 806334"/>
                <a:gd name="connsiteX346" fmla="*/ 3545378 w 3794760"/>
                <a:gd name="connsiteY346" fmla="*/ 440574 h 806334"/>
                <a:gd name="connsiteX347" fmla="*/ 3562004 w 3794760"/>
                <a:gd name="connsiteY347" fmla="*/ 382385 h 806334"/>
                <a:gd name="connsiteX348" fmla="*/ 3574473 w 3794760"/>
                <a:gd name="connsiteY348" fmla="*/ 374073 h 806334"/>
                <a:gd name="connsiteX349" fmla="*/ 3586942 w 3794760"/>
                <a:gd name="connsiteY349" fmla="*/ 436418 h 806334"/>
                <a:gd name="connsiteX350" fmla="*/ 3591098 w 3794760"/>
                <a:gd name="connsiteY350" fmla="*/ 465513 h 806334"/>
                <a:gd name="connsiteX351" fmla="*/ 3595255 w 3794760"/>
                <a:gd name="connsiteY351" fmla="*/ 669174 h 806334"/>
                <a:gd name="connsiteX352" fmla="*/ 3620193 w 3794760"/>
                <a:gd name="connsiteY352" fmla="*/ 694113 h 806334"/>
                <a:gd name="connsiteX353" fmla="*/ 3636818 w 3794760"/>
                <a:gd name="connsiteY353" fmla="*/ 739833 h 806334"/>
                <a:gd name="connsiteX354" fmla="*/ 3653444 w 3794760"/>
                <a:gd name="connsiteY354" fmla="*/ 764771 h 806334"/>
                <a:gd name="connsiteX355" fmla="*/ 3682538 w 3794760"/>
                <a:gd name="connsiteY355" fmla="*/ 760614 h 806334"/>
                <a:gd name="connsiteX356" fmla="*/ 3719946 w 3794760"/>
                <a:gd name="connsiteY356" fmla="*/ 731520 h 806334"/>
                <a:gd name="connsiteX357" fmla="*/ 3740727 w 3794760"/>
                <a:gd name="connsiteY357" fmla="*/ 714894 h 806334"/>
                <a:gd name="connsiteX358" fmla="*/ 3753196 w 3794760"/>
                <a:gd name="connsiteY358" fmla="*/ 710738 h 806334"/>
                <a:gd name="connsiteX359" fmla="*/ 3794760 w 3794760"/>
                <a:gd name="connsiteY359" fmla="*/ 698269 h 80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</a:cxnLst>
              <a:rect l="l" t="t" r="r" b="b"/>
              <a:pathLst>
                <a:path w="3794760" h="806334">
                  <a:moveTo>
                    <a:pt x="0" y="565265"/>
                  </a:moveTo>
                  <a:cubicBezTo>
                    <a:pt x="12469" y="566651"/>
                    <a:pt x="25617" y="565134"/>
                    <a:pt x="37407" y="569422"/>
                  </a:cubicBezTo>
                  <a:cubicBezTo>
                    <a:pt x="42102" y="571129"/>
                    <a:pt x="40725" y="581891"/>
                    <a:pt x="45720" y="581891"/>
                  </a:cubicBezTo>
                  <a:cubicBezTo>
                    <a:pt x="50101" y="581891"/>
                    <a:pt x="48672" y="573635"/>
                    <a:pt x="49876" y="569422"/>
                  </a:cubicBezTo>
                  <a:cubicBezTo>
                    <a:pt x="51445" y="563929"/>
                    <a:pt x="52647" y="558338"/>
                    <a:pt x="54033" y="552796"/>
                  </a:cubicBezTo>
                  <a:cubicBezTo>
                    <a:pt x="55418" y="533400"/>
                    <a:pt x="56153" y="513946"/>
                    <a:pt x="58189" y="494607"/>
                  </a:cubicBezTo>
                  <a:cubicBezTo>
                    <a:pt x="58929" y="487581"/>
                    <a:pt x="60757" y="480709"/>
                    <a:pt x="62346" y="473825"/>
                  </a:cubicBezTo>
                  <a:cubicBezTo>
                    <a:pt x="80137" y="396732"/>
                    <a:pt x="63817" y="466595"/>
                    <a:pt x="74815" y="428105"/>
                  </a:cubicBezTo>
                  <a:cubicBezTo>
                    <a:pt x="76081" y="423675"/>
                    <a:pt x="80196" y="404286"/>
                    <a:pt x="83127" y="399011"/>
                  </a:cubicBezTo>
                  <a:cubicBezTo>
                    <a:pt x="87979" y="390278"/>
                    <a:pt x="99753" y="374073"/>
                    <a:pt x="99753" y="374073"/>
                  </a:cubicBezTo>
                  <a:cubicBezTo>
                    <a:pt x="103909" y="376844"/>
                    <a:pt x="109574" y="378149"/>
                    <a:pt x="112222" y="382385"/>
                  </a:cubicBezTo>
                  <a:cubicBezTo>
                    <a:pt x="116866" y="389815"/>
                    <a:pt x="115675" y="400032"/>
                    <a:pt x="120535" y="407323"/>
                  </a:cubicBezTo>
                  <a:lnTo>
                    <a:pt x="128847" y="419793"/>
                  </a:lnTo>
                  <a:cubicBezTo>
                    <a:pt x="130233" y="428106"/>
                    <a:pt x="130960" y="436555"/>
                    <a:pt x="133004" y="444731"/>
                  </a:cubicBezTo>
                  <a:cubicBezTo>
                    <a:pt x="136888" y="460268"/>
                    <a:pt x="139880" y="470440"/>
                    <a:pt x="149629" y="482138"/>
                  </a:cubicBezTo>
                  <a:cubicBezTo>
                    <a:pt x="153392" y="486654"/>
                    <a:pt x="157942" y="490451"/>
                    <a:pt x="162098" y="494607"/>
                  </a:cubicBezTo>
                  <a:cubicBezTo>
                    <a:pt x="170063" y="470717"/>
                    <a:pt x="162583" y="494214"/>
                    <a:pt x="170411" y="465513"/>
                  </a:cubicBezTo>
                  <a:cubicBezTo>
                    <a:pt x="185234" y="411162"/>
                    <a:pt x="173480" y="457396"/>
                    <a:pt x="182880" y="419793"/>
                  </a:cubicBezTo>
                  <a:cubicBezTo>
                    <a:pt x="181495" y="401782"/>
                    <a:pt x="180615" y="383725"/>
                    <a:pt x="178724" y="365760"/>
                  </a:cubicBezTo>
                  <a:cubicBezTo>
                    <a:pt x="177842" y="357379"/>
                    <a:pt x="174567" y="349249"/>
                    <a:pt x="174567" y="340822"/>
                  </a:cubicBezTo>
                  <a:cubicBezTo>
                    <a:pt x="174567" y="310311"/>
                    <a:pt x="175227" y="279692"/>
                    <a:pt x="178724" y="249382"/>
                  </a:cubicBezTo>
                  <a:cubicBezTo>
                    <a:pt x="179434" y="243227"/>
                    <a:pt x="184595" y="238451"/>
                    <a:pt x="187036" y="232756"/>
                  </a:cubicBezTo>
                  <a:cubicBezTo>
                    <a:pt x="188762" y="228729"/>
                    <a:pt x="189065" y="224117"/>
                    <a:pt x="191193" y="220287"/>
                  </a:cubicBezTo>
                  <a:cubicBezTo>
                    <a:pt x="196045" y="211554"/>
                    <a:pt x="207818" y="195349"/>
                    <a:pt x="207818" y="195349"/>
                  </a:cubicBezTo>
                  <a:cubicBezTo>
                    <a:pt x="209204" y="189807"/>
                    <a:pt x="209141" y="183683"/>
                    <a:pt x="211975" y="178723"/>
                  </a:cubicBezTo>
                  <a:cubicBezTo>
                    <a:pt x="214891" y="173620"/>
                    <a:pt x="220681" y="170770"/>
                    <a:pt x="224444" y="166254"/>
                  </a:cubicBezTo>
                  <a:cubicBezTo>
                    <a:pt x="227642" y="162417"/>
                    <a:pt x="230522" y="158253"/>
                    <a:pt x="232756" y="153785"/>
                  </a:cubicBezTo>
                  <a:cubicBezTo>
                    <a:pt x="234715" y="149866"/>
                    <a:pt x="235375" y="145418"/>
                    <a:pt x="236913" y="141316"/>
                  </a:cubicBezTo>
                  <a:cubicBezTo>
                    <a:pt x="241115" y="130111"/>
                    <a:pt x="246236" y="119600"/>
                    <a:pt x="249382" y="108065"/>
                  </a:cubicBezTo>
                  <a:cubicBezTo>
                    <a:pt x="252388" y="97043"/>
                    <a:pt x="254689" y="85836"/>
                    <a:pt x="257695" y="74814"/>
                  </a:cubicBezTo>
                  <a:cubicBezTo>
                    <a:pt x="258848" y="70587"/>
                    <a:pt x="260901" y="66622"/>
                    <a:pt x="261851" y="62345"/>
                  </a:cubicBezTo>
                  <a:cubicBezTo>
                    <a:pt x="265996" y="43693"/>
                    <a:pt x="268163" y="18002"/>
                    <a:pt x="270164" y="0"/>
                  </a:cubicBezTo>
                  <a:cubicBezTo>
                    <a:pt x="271549" y="4156"/>
                    <a:pt x="273167" y="8242"/>
                    <a:pt x="274320" y="12469"/>
                  </a:cubicBezTo>
                  <a:cubicBezTo>
                    <a:pt x="275906" y="18283"/>
                    <a:pt x="282008" y="47033"/>
                    <a:pt x="286789" y="58189"/>
                  </a:cubicBezTo>
                  <a:cubicBezTo>
                    <a:pt x="289230" y="63884"/>
                    <a:pt x="291135" y="70054"/>
                    <a:pt x="295102" y="74814"/>
                  </a:cubicBezTo>
                  <a:cubicBezTo>
                    <a:pt x="298300" y="78652"/>
                    <a:pt x="304039" y="79595"/>
                    <a:pt x="307571" y="83127"/>
                  </a:cubicBezTo>
                  <a:cubicBezTo>
                    <a:pt x="346358" y="121916"/>
                    <a:pt x="292336" y="78976"/>
                    <a:pt x="336666" y="112222"/>
                  </a:cubicBezTo>
                  <a:cubicBezTo>
                    <a:pt x="339437" y="116378"/>
                    <a:pt x="342744" y="120223"/>
                    <a:pt x="344978" y="124691"/>
                  </a:cubicBezTo>
                  <a:cubicBezTo>
                    <a:pt x="346937" y="128610"/>
                    <a:pt x="348755" y="132795"/>
                    <a:pt x="349135" y="137160"/>
                  </a:cubicBezTo>
                  <a:cubicBezTo>
                    <a:pt x="351539" y="164799"/>
                    <a:pt x="349850" y="192758"/>
                    <a:pt x="353291" y="220287"/>
                  </a:cubicBezTo>
                  <a:cubicBezTo>
                    <a:pt x="354060" y="226435"/>
                    <a:pt x="359303" y="231160"/>
                    <a:pt x="361604" y="236913"/>
                  </a:cubicBezTo>
                  <a:cubicBezTo>
                    <a:pt x="364858" y="245049"/>
                    <a:pt x="367145" y="253538"/>
                    <a:pt x="369916" y="261851"/>
                  </a:cubicBezTo>
                  <a:lnTo>
                    <a:pt x="374073" y="274320"/>
                  </a:lnTo>
                  <a:lnTo>
                    <a:pt x="378229" y="286789"/>
                  </a:lnTo>
                  <a:lnTo>
                    <a:pt x="382386" y="299258"/>
                  </a:lnTo>
                  <a:cubicBezTo>
                    <a:pt x="383771" y="349134"/>
                    <a:pt x="376481" y="400016"/>
                    <a:pt x="386542" y="448887"/>
                  </a:cubicBezTo>
                  <a:cubicBezTo>
                    <a:pt x="388309" y="457469"/>
                    <a:pt x="404189" y="445434"/>
                    <a:pt x="411480" y="440574"/>
                  </a:cubicBezTo>
                  <a:cubicBezTo>
                    <a:pt x="414573" y="438512"/>
                    <a:pt x="429029" y="416329"/>
                    <a:pt x="432262" y="411480"/>
                  </a:cubicBezTo>
                  <a:cubicBezTo>
                    <a:pt x="441632" y="383366"/>
                    <a:pt x="429259" y="417484"/>
                    <a:pt x="448887" y="378229"/>
                  </a:cubicBezTo>
                  <a:cubicBezTo>
                    <a:pt x="452382" y="371238"/>
                    <a:pt x="455200" y="355802"/>
                    <a:pt x="457200" y="349134"/>
                  </a:cubicBezTo>
                  <a:cubicBezTo>
                    <a:pt x="477573" y="281224"/>
                    <a:pt x="453999" y="362895"/>
                    <a:pt x="473826" y="303414"/>
                  </a:cubicBezTo>
                  <a:cubicBezTo>
                    <a:pt x="475632" y="297995"/>
                    <a:pt x="476413" y="292281"/>
                    <a:pt x="477982" y="286789"/>
                  </a:cubicBezTo>
                  <a:cubicBezTo>
                    <a:pt x="479186" y="282576"/>
                    <a:pt x="480753" y="278476"/>
                    <a:pt x="482138" y="274320"/>
                  </a:cubicBezTo>
                  <a:cubicBezTo>
                    <a:pt x="485429" y="290771"/>
                    <a:pt x="489162" y="307435"/>
                    <a:pt x="490451" y="324196"/>
                  </a:cubicBezTo>
                  <a:cubicBezTo>
                    <a:pt x="492473" y="350478"/>
                    <a:pt x="492220" y="376915"/>
                    <a:pt x="494607" y="403167"/>
                  </a:cubicBezTo>
                  <a:cubicBezTo>
                    <a:pt x="495004" y="407530"/>
                    <a:pt x="496805" y="411717"/>
                    <a:pt x="498764" y="415636"/>
                  </a:cubicBezTo>
                  <a:cubicBezTo>
                    <a:pt x="500998" y="420104"/>
                    <a:pt x="504305" y="423949"/>
                    <a:pt x="507076" y="428105"/>
                  </a:cubicBezTo>
                  <a:cubicBezTo>
                    <a:pt x="508462" y="433647"/>
                    <a:pt x="509591" y="439259"/>
                    <a:pt x="511233" y="444731"/>
                  </a:cubicBezTo>
                  <a:cubicBezTo>
                    <a:pt x="513751" y="453124"/>
                    <a:pt x="519546" y="469669"/>
                    <a:pt x="519546" y="469669"/>
                  </a:cubicBezTo>
                  <a:cubicBezTo>
                    <a:pt x="520931" y="493222"/>
                    <a:pt x="520365" y="516971"/>
                    <a:pt x="523702" y="540327"/>
                  </a:cubicBezTo>
                  <a:cubicBezTo>
                    <a:pt x="524578" y="546461"/>
                    <a:pt x="528941" y="551573"/>
                    <a:pt x="532015" y="556953"/>
                  </a:cubicBezTo>
                  <a:cubicBezTo>
                    <a:pt x="555519" y="598087"/>
                    <a:pt x="523512" y="535793"/>
                    <a:pt x="548640" y="586047"/>
                  </a:cubicBezTo>
                  <a:cubicBezTo>
                    <a:pt x="558906" y="637382"/>
                    <a:pt x="548640" y="573272"/>
                    <a:pt x="548640" y="631767"/>
                  </a:cubicBezTo>
                  <a:cubicBezTo>
                    <a:pt x="548640" y="740664"/>
                    <a:pt x="545668" y="677676"/>
                    <a:pt x="556953" y="719051"/>
                  </a:cubicBezTo>
                  <a:cubicBezTo>
                    <a:pt x="567944" y="759348"/>
                    <a:pt x="558288" y="741834"/>
                    <a:pt x="573578" y="764771"/>
                  </a:cubicBezTo>
                  <a:lnTo>
                    <a:pt x="586047" y="727363"/>
                  </a:lnTo>
                  <a:cubicBezTo>
                    <a:pt x="587432" y="723207"/>
                    <a:pt x="588245" y="718813"/>
                    <a:pt x="590204" y="714894"/>
                  </a:cubicBezTo>
                  <a:cubicBezTo>
                    <a:pt x="592975" y="709352"/>
                    <a:pt x="596341" y="704070"/>
                    <a:pt x="598516" y="698269"/>
                  </a:cubicBezTo>
                  <a:cubicBezTo>
                    <a:pt x="600522" y="692920"/>
                    <a:pt x="601104" y="687136"/>
                    <a:pt x="602673" y="681643"/>
                  </a:cubicBezTo>
                  <a:cubicBezTo>
                    <a:pt x="603877" y="677430"/>
                    <a:pt x="605444" y="673330"/>
                    <a:pt x="606829" y="669174"/>
                  </a:cubicBezTo>
                  <a:cubicBezTo>
                    <a:pt x="617111" y="576652"/>
                    <a:pt x="604853" y="695465"/>
                    <a:pt x="615142" y="515389"/>
                  </a:cubicBezTo>
                  <a:cubicBezTo>
                    <a:pt x="616765" y="486978"/>
                    <a:pt x="617072" y="490745"/>
                    <a:pt x="627611" y="469669"/>
                  </a:cubicBezTo>
                  <a:cubicBezTo>
                    <a:pt x="631767" y="476596"/>
                    <a:pt x="637861" y="482683"/>
                    <a:pt x="640080" y="490451"/>
                  </a:cubicBezTo>
                  <a:cubicBezTo>
                    <a:pt x="643526" y="502514"/>
                    <a:pt x="642680" y="515409"/>
                    <a:pt x="644236" y="527858"/>
                  </a:cubicBezTo>
                  <a:cubicBezTo>
                    <a:pt x="645451" y="537579"/>
                    <a:pt x="646714" y="547301"/>
                    <a:pt x="648393" y="556953"/>
                  </a:cubicBezTo>
                  <a:cubicBezTo>
                    <a:pt x="650957" y="571697"/>
                    <a:pt x="658168" y="616106"/>
                    <a:pt x="665018" y="640080"/>
                  </a:cubicBezTo>
                  <a:cubicBezTo>
                    <a:pt x="666222" y="644293"/>
                    <a:pt x="667789" y="648393"/>
                    <a:pt x="669175" y="652549"/>
                  </a:cubicBezTo>
                  <a:cubicBezTo>
                    <a:pt x="670560" y="660862"/>
                    <a:pt x="671287" y="669311"/>
                    <a:pt x="673331" y="677487"/>
                  </a:cubicBezTo>
                  <a:cubicBezTo>
                    <a:pt x="675456" y="685988"/>
                    <a:pt x="678873" y="694112"/>
                    <a:pt x="681644" y="702425"/>
                  </a:cubicBezTo>
                  <a:lnTo>
                    <a:pt x="685800" y="714894"/>
                  </a:lnTo>
                  <a:lnTo>
                    <a:pt x="689956" y="727363"/>
                  </a:lnTo>
                  <a:lnTo>
                    <a:pt x="694113" y="739833"/>
                  </a:lnTo>
                  <a:cubicBezTo>
                    <a:pt x="697469" y="776752"/>
                    <a:pt x="683915" y="794674"/>
                    <a:pt x="714895" y="781396"/>
                  </a:cubicBezTo>
                  <a:cubicBezTo>
                    <a:pt x="719486" y="779428"/>
                    <a:pt x="723208" y="775854"/>
                    <a:pt x="727364" y="773083"/>
                  </a:cubicBezTo>
                  <a:cubicBezTo>
                    <a:pt x="730135" y="768927"/>
                    <a:pt x="732773" y="764679"/>
                    <a:pt x="735676" y="760614"/>
                  </a:cubicBezTo>
                  <a:cubicBezTo>
                    <a:pt x="739703" y="754977"/>
                    <a:pt x="745048" y="750185"/>
                    <a:pt x="748146" y="743989"/>
                  </a:cubicBezTo>
                  <a:cubicBezTo>
                    <a:pt x="752065" y="736152"/>
                    <a:pt x="756458" y="719051"/>
                    <a:pt x="756458" y="719051"/>
                  </a:cubicBezTo>
                  <a:cubicBezTo>
                    <a:pt x="757844" y="707967"/>
                    <a:pt x="758916" y="696840"/>
                    <a:pt x="760615" y="685800"/>
                  </a:cubicBezTo>
                  <a:cubicBezTo>
                    <a:pt x="768866" y="632173"/>
                    <a:pt x="760653" y="693900"/>
                    <a:pt x="768927" y="648393"/>
                  </a:cubicBezTo>
                  <a:cubicBezTo>
                    <a:pt x="770680" y="638754"/>
                    <a:pt x="771473" y="628962"/>
                    <a:pt x="773084" y="619298"/>
                  </a:cubicBezTo>
                  <a:cubicBezTo>
                    <a:pt x="774245" y="612330"/>
                    <a:pt x="773134" y="604265"/>
                    <a:pt x="777240" y="598516"/>
                  </a:cubicBezTo>
                  <a:cubicBezTo>
                    <a:pt x="780841" y="593474"/>
                    <a:pt x="788324" y="592974"/>
                    <a:pt x="793866" y="590203"/>
                  </a:cubicBezTo>
                  <a:cubicBezTo>
                    <a:pt x="795251" y="574963"/>
                    <a:pt x="795858" y="559632"/>
                    <a:pt x="798022" y="544483"/>
                  </a:cubicBezTo>
                  <a:cubicBezTo>
                    <a:pt x="798642" y="540146"/>
                    <a:pt x="797797" y="532014"/>
                    <a:pt x="802178" y="532014"/>
                  </a:cubicBezTo>
                  <a:cubicBezTo>
                    <a:pt x="806559" y="532014"/>
                    <a:pt x="804949" y="540327"/>
                    <a:pt x="806335" y="544483"/>
                  </a:cubicBezTo>
                  <a:cubicBezTo>
                    <a:pt x="807720" y="569421"/>
                    <a:pt x="807393" y="594514"/>
                    <a:pt x="810491" y="619298"/>
                  </a:cubicBezTo>
                  <a:cubicBezTo>
                    <a:pt x="811578" y="627993"/>
                    <a:pt x="816679" y="635735"/>
                    <a:pt x="818804" y="644236"/>
                  </a:cubicBezTo>
                  <a:cubicBezTo>
                    <a:pt x="822231" y="657943"/>
                    <a:pt x="824345" y="671945"/>
                    <a:pt x="827116" y="685800"/>
                  </a:cubicBezTo>
                  <a:cubicBezTo>
                    <a:pt x="828501" y="692727"/>
                    <a:pt x="828114" y="700263"/>
                    <a:pt x="831273" y="706582"/>
                  </a:cubicBezTo>
                  <a:cubicBezTo>
                    <a:pt x="836815" y="717666"/>
                    <a:pt x="843979" y="728077"/>
                    <a:pt x="847898" y="739833"/>
                  </a:cubicBezTo>
                  <a:cubicBezTo>
                    <a:pt x="849284" y="743989"/>
                    <a:pt x="850096" y="748383"/>
                    <a:pt x="852055" y="752302"/>
                  </a:cubicBezTo>
                  <a:cubicBezTo>
                    <a:pt x="860817" y="769826"/>
                    <a:pt x="869420" y="781509"/>
                    <a:pt x="885306" y="793865"/>
                  </a:cubicBezTo>
                  <a:cubicBezTo>
                    <a:pt x="893012" y="799858"/>
                    <a:pt x="905131" y="803245"/>
                    <a:pt x="914400" y="806334"/>
                  </a:cubicBezTo>
                  <a:cubicBezTo>
                    <a:pt x="917171" y="800792"/>
                    <a:pt x="920538" y="795510"/>
                    <a:pt x="922713" y="789709"/>
                  </a:cubicBezTo>
                  <a:cubicBezTo>
                    <a:pt x="924719" y="784360"/>
                    <a:pt x="926869" y="778796"/>
                    <a:pt x="926869" y="773083"/>
                  </a:cubicBezTo>
                  <a:cubicBezTo>
                    <a:pt x="926869" y="694515"/>
                    <a:pt x="931269" y="711463"/>
                    <a:pt x="918556" y="673331"/>
                  </a:cubicBezTo>
                  <a:cubicBezTo>
                    <a:pt x="917171" y="660862"/>
                    <a:pt x="916462" y="648298"/>
                    <a:pt x="914400" y="635923"/>
                  </a:cubicBezTo>
                  <a:cubicBezTo>
                    <a:pt x="913680" y="631601"/>
                    <a:pt x="911194" y="627731"/>
                    <a:pt x="910244" y="623454"/>
                  </a:cubicBezTo>
                  <a:cubicBezTo>
                    <a:pt x="900490" y="579565"/>
                    <a:pt x="911287" y="614117"/>
                    <a:pt x="901931" y="586047"/>
                  </a:cubicBezTo>
                  <a:cubicBezTo>
                    <a:pt x="904702" y="581891"/>
                    <a:pt x="908215" y="578143"/>
                    <a:pt x="910244" y="573578"/>
                  </a:cubicBezTo>
                  <a:cubicBezTo>
                    <a:pt x="913803" y="565571"/>
                    <a:pt x="915785" y="556953"/>
                    <a:pt x="918556" y="548640"/>
                  </a:cubicBezTo>
                  <a:cubicBezTo>
                    <a:pt x="924523" y="530740"/>
                    <a:pt x="921647" y="540436"/>
                    <a:pt x="926869" y="519545"/>
                  </a:cubicBezTo>
                  <a:cubicBezTo>
                    <a:pt x="925484" y="507076"/>
                    <a:pt x="926680" y="494040"/>
                    <a:pt x="922713" y="482138"/>
                  </a:cubicBezTo>
                  <a:cubicBezTo>
                    <a:pt x="920427" y="475281"/>
                    <a:pt x="903479" y="465159"/>
                    <a:pt x="897775" y="461356"/>
                  </a:cubicBezTo>
                  <a:cubicBezTo>
                    <a:pt x="853069" y="394300"/>
                    <a:pt x="870967" y="426589"/>
                    <a:pt x="901931" y="245225"/>
                  </a:cubicBezTo>
                  <a:cubicBezTo>
                    <a:pt x="904016" y="233010"/>
                    <a:pt x="914637" y="266720"/>
                    <a:pt x="918556" y="278476"/>
                  </a:cubicBezTo>
                  <a:cubicBezTo>
                    <a:pt x="921327" y="286789"/>
                    <a:pt x="923615" y="295278"/>
                    <a:pt x="926869" y="303414"/>
                  </a:cubicBezTo>
                  <a:cubicBezTo>
                    <a:pt x="932143" y="316599"/>
                    <a:pt x="935996" y="321261"/>
                    <a:pt x="943495" y="332509"/>
                  </a:cubicBezTo>
                  <a:cubicBezTo>
                    <a:pt x="952332" y="367859"/>
                    <a:pt x="944536" y="333054"/>
                    <a:pt x="951807" y="394854"/>
                  </a:cubicBezTo>
                  <a:cubicBezTo>
                    <a:pt x="952792" y="403224"/>
                    <a:pt x="953084" y="411873"/>
                    <a:pt x="955964" y="419793"/>
                  </a:cubicBezTo>
                  <a:cubicBezTo>
                    <a:pt x="961866" y="436023"/>
                    <a:pt x="969700" y="441841"/>
                    <a:pt x="980902" y="453043"/>
                  </a:cubicBezTo>
                  <a:cubicBezTo>
                    <a:pt x="982287" y="419792"/>
                    <a:pt x="982599" y="386480"/>
                    <a:pt x="985058" y="353291"/>
                  </a:cubicBezTo>
                  <a:cubicBezTo>
                    <a:pt x="985382" y="348922"/>
                    <a:pt x="989016" y="345199"/>
                    <a:pt x="989215" y="340822"/>
                  </a:cubicBezTo>
                  <a:cubicBezTo>
                    <a:pt x="997742" y="153238"/>
                    <a:pt x="975075" y="225303"/>
                    <a:pt x="997527" y="157942"/>
                  </a:cubicBezTo>
                  <a:cubicBezTo>
                    <a:pt x="998913" y="146858"/>
                    <a:pt x="1000104" y="135749"/>
                    <a:pt x="1001684" y="124691"/>
                  </a:cubicBezTo>
                  <a:cubicBezTo>
                    <a:pt x="1004344" y="106074"/>
                    <a:pt x="1006415" y="96876"/>
                    <a:pt x="1009996" y="78971"/>
                  </a:cubicBezTo>
                  <a:cubicBezTo>
                    <a:pt x="1016490" y="137404"/>
                    <a:pt x="1004491" y="100393"/>
                    <a:pt x="1026622" y="128847"/>
                  </a:cubicBezTo>
                  <a:cubicBezTo>
                    <a:pt x="1032756" y="136733"/>
                    <a:pt x="1043247" y="153785"/>
                    <a:pt x="1043247" y="153785"/>
                  </a:cubicBezTo>
                  <a:cubicBezTo>
                    <a:pt x="1045355" y="162215"/>
                    <a:pt x="1047984" y="174537"/>
                    <a:pt x="1051560" y="182880"/>
                  </a:cubicBezTo>
                  <a:cubicBezTo>
                    <a:pt x="1054001" y="188575"/>
                    <a:pt x="1057102" y="193963"/>
                    <a:pt x="1059873" y="199505"/>
                  </a:cubicBezTo>
                  <a:cubicBezTo>
                    <a:pt x="1061258" y="209203"/>
                    <a:pt x="1060050" y="219648"/>
                    <a:pt x="1064029" y="228600"/>
                  </a:cubicBezTo>
                  <a:cubicBezTo>
                    <a:pt x="1066058" y="233165"/>
                    <a:pt x="1074020" y="232576"/>
                    <a:pt x="1076498" y="236913"/>
                  </a:cubicBezTo>
                  <a:cubicBezTo>
                    <a:pt x="1080003" y="243046"/>
                    <a:pt x="1079656" y="250701"/>
                    <a:pt x="1080655" y="257694"/>
                  </a:cubicBezTo>
                  <a:cubicBezTo>
                    <a:pt x="1082429" y="270114"/>
                    <a:pt x="1079620" y="283680"/>
                    <a:pt x="1084811" y="295102"/>
                  </a:cubicBezTo>
                  <a:cubicBezTo>
                    <a:pt x="1087375" y="300742"/>
                    <a:pt x="1095894" y="300643"/>
                    <a:pt x="1101436" y="303414"/>
                  </a:cubicBezTo>
                  <a:lnTo>
                    <a:pt x="1118062" y="270163"/>
                  </a:lnTo>
                  <a:lnTo>
                    <a:pt x="1126375" y="253538"/>
                  </a:lnTo>
                  <a:cubicBezTo>
                    <a:pt x="1127883" y="241470"/>
                    <a:pt x="1129538" y="217392"/>
                    <a:pt x="1134687" y="203662"/>
                  </a:cubicBezTo>
                  <a:cubicBezTo>
                    <a:pt x="1136863" y="197860"/>
                    <a:pt x="1140229" y="192578"/>
                    <a:pt x="1143000" y="187036"/>
                  </a:cubicBezTo>
                  <a:cubicBezTo>
                    <a:pt x="1136652" y="142600"/>
                    <a:pt x="1136590" y="156498"/>
                    <a:pt x="1143000" y="95596"/>
                  </a:cubicBezTo>
                  <a:cubicBezTo>
                    <a:pt x="1143262" y="93111"/>
                    <a:pt x="1149151" y="70285"/>
                    <a:pt x="1151313" y="66502"/>
                  </a:cubicBezTo>
                  <a:cubicBezTo>
                    <a:pt x="1154750" y="60487"/>
                    <a:pt x="1159756" y="55513"/>
                    <a:pt x="1163782" y="49876"/>
                  </a:cubicBezTo>
                  <a:cubicBezTo>
                    <a:pt x="1166685" y="45811"/>
                    <a:pt x="1169324" y="41563"/>
                    <a:pt x="1172095" y="37407"/>
                  </a:cubicBezTo>
                  <a:cubicBezTo>
                    <a:pt x="1186144" y="79553"/>
                    <a:pt x="1177274" y="63878"/>
                    <a:pt x="1192876" y="87283"/>
                  </a:cubicBezTo>
                  <a:cubicBezTo>
                    <a:pt x="1211797" y="162964"/>
                    <a:pt x="1189196" y="86277"/>
                    <a:pt x="1213658" y="141316"/>
                  </a:cubicBezTo>
                  <a:cubicBezTo>
                    <a:pt x="1215978" y="146536"/>
                    <a:pt x="1216246" y="152449"/>
                    <a:pt x="1217815" y="157942"/>
                  </a:cubicBezTo>
                  <a:cubicBezTo>
                    <a:pt x="1225999" y="186585"/>
                    <a:pt x="1218629" y="150357"/>
                    <a:pt x="1226127" y="195349"/>
                  </a:cubicBezTo>
                  <a:cubicBezTo>
                    <a:pt x="1227513" y="216131"/>
                    <a:pt x="1226860" y="237150"/>
                    <a:pt x="1230284" y="257694"/>
                  </a:cubicBezTo>
                  <a:cubicBezTo>
                    <a:pt x="1231105" y="262621"/>
                    <a:pt x="1236026" y="265880"/>
                    <a:pt x="1238596" y="270163"/>
                  </a:cubicBezTo>
                  <a:cubicBezTo>
                    <a:pt x="1267241" y="317906"/>
                    <a:pt x="1244759" y="283564"/>
                    <a:pt x="1263535" y="311727"/>
                  </a:cubicBezTo>
                  <a:cubicBezTo>
                    <a:pt x="1282141" y="367549"/>
                    <a:pt x="1263260" y="306934"/>
                    <a:pt x="1271847" y="457200"/>
                  </a:cubicBezTo>
                  <a:cubicBezTo>
                    <a:pt x="1272148" y="462467"/>
                    <a:pt x="1282269" y="484247"/>
                    <a:pt x="1284316" y="486294"/>
                  </a:cubicBezTo>
                  <a:cubicBezTo>
                    <a:pt x="1287414" y="489392"/>
                    <a:pt x="1292629" y="489065"/>
                    <a:pt x="1296786" y="490451"/>
                  </a:cubicBezTo>
                  <a:cubicBezTo>
                    <a:pt x="1321948" y="440125"/>
                    <a:pt x="1315376" y="464221"/>
                    <a:pt x="1321724" y="419793"/>
                  </a:cubicBezTo>
                  <a:cubicBezTo>
                    <a:pt x="1323109" y="394855"/>
                    <a:pt x="1323512" y="369842"/>
                    <a:pt x="1325880" y="344978"/>
                  </a:cubicBezTo>
                  <a:cubicBezTo>
                    <a:pt x="1326295" y="340617"/>
                    <a:pt x="1328973" y="336759"/>
                    <a:pt x="1330036" y="332509"/>
                  </a:cubicBezTo>
                  <a:cubicBezTo>
                    <a:pt x="1331749" y="325655"/>
                    <a:pt x="1332480" y="318581"/>
                    <a:pt x="1334193" y="311727"/>
                  </a:cubicBezTo>
                  <a:cubicBezTo>
                    <a:pt x="1337114" y="300044"/>
                    <a:pt x="1342843" y="289932"/>
                    <a:pt x="1346662" y="278476"/>
                  </a:cubicBezTo>
                  <a:cubicBezTo>
                    <a:pt x="1348468" y="273057"/>
                    <a:pt x="1349433" y="267393"/>
                    <a:pt x="1350818" y="261851"/>
                  </a:cubicBezTo>
                  <a:cubicBezTo>
                    <a:pt x="1354974" y="267393"/>
                    <a:pt x="1359923" y="272421"/>
                    <a:pt x="1363287" y="278476"/>
                  </a:cubicBezTo>
                  <a:cubicBezTo>
                    <a:pt x="1366910" y="284998"/>
                    <a:pt x="1368980" y="292272"/>
                    <a:pt x="1371600" y="299258"/>
                  </a:cubicBezTo>
                  <a:cubicBezTo>
                    <a:pt x="1374994" y="308308"/>
                    <a:pt x="1378043" y="319002"/>
                    <a:pt x="1379913" y="328353"/>
                  </a:cubicBezTo>
                  <a:cubicBezTo>
                    <a:pt x="1381566" y="336617"/>
                    <a:pt x="1382241" y="345064"/>
                    <a:pt x="1384069" y="353291"/>
                  </a:cubicBezTo>
                  <a:cubicBezTo>
                    <a:pt x="1385019" y="357568"/>
                    <a:pt x="1387022" y="361547"/>
                    <a:pt x="1388226" y="365760"/>
                  </a:cubicBezTo>
                  <a:cubicBezTo>
                    <a:pt x="1389795" y="371252"/>
                    <a:pt x="1390997" y="376843"/>
                    <a:pt x="1392382" y="382385"/>
                  </a:cubicBezTo>
                  <a:cubicBezTo>
                    <a:pt x="1387479" y="524588"/>
                    <a:pt x="1384853" y="487907"/>
                    <a:pt x="1396538" y="635923"/>
                  </a:cubicBezTo>
                  <a:cubicBezTo>
                    <a:pt x="1397201" y="644325"/>
                    <a:pt x="1398273" y="652790"/>
                    <a:pt x="1400695" y="660862"/>
                  </a:cubicBezTo>
                  <a:cubicBezTo>
                    <a:pt x="1402475" y="666796"/>
                    <a:pt x="1406491" y="671825"/>
                    <a:pt x="1409007" y="677487"/>
                  </a:cubicBezTo>
                  <a:cubicBezTo>
                    <a:pt x="1412037" y="684305"/>
                    <a:pt x="1414549" y="691342"/>
                    <a:pt x="1417320" y="698269"/>
                  </a:cubicBezTo>
                  <a:cubicBezTo>
                    <a:pt x="1418349" y="714741"/>
                    <a:pt x="1401076" y="782527"/>
                    <a:pt x="1433946" y="760614"/>
                  </a:cubicBezTo>
                  <a:cubicBezTo>
                    <a:pt x="1438837" y="757354"/>
                    <a:pt x="1442259" y="752301"/>
                    <a:pt x="1446415" y="748145"/>
                  </a:cubicBezTo>
                  <a:cubicBezTo>
                    <a:pt x="1447800" y="742603"/>
                    <a:pt x="1448930" y="736991"/>
                    <a:pt x="1450571" y="731520"/>
                  </a:cubicBezTo>
                  <a:cubicBezTo>
                    <a:pt x="1453089" y="723127"/>
                    <a:pt x="1458884" y="706582"/>
                    <a:pt x="1458884" y="706582"/>
                  </a:cubicBezTo>
                  <a:cubicBezTo>
                    <a:pt x="1460269" y="696884"/>
                    <a:pt x="1461288" y="687126"/>
                    <a:pt x="1463040" y="677487"/>
                  </a:cubicBezTo>
                  <a:cubicBezTo>
                    <a:pt x="1471313" y="631980"/>
                    <a:pt x="1463103" y="693706"/>
                    <a:pt x="1471353" y="640080"/>
                  </a:cubicBezTo>
                  <a:cubicBezTo>
                    <a:pt x="1473052" y="629040"/>
                    <a:pt x="1474124" y="617913"/>
                    <a:pt x="1475509" y="606829"/>
                  </a:cubicBezTo>
                  <a:cubicBezTo>
                    <a:pt x="1481701" y="631592"/>
                    <a:pt x="1480806" y="627390"/>
                    <a:pt x="1487978" y="660862"/>
                  </a:cubicBezTo>
                  <a:cubicBezTo>
                    <a:pt x="1489458" y="667769"/>
                    <a:pt x="1489266" y="675188"/>
                    <a:pt x="1492135" y="681643"/>
                  </a:cubicBezTo>
                  <a:cubicBezTo>
                    <a:pt x="1494949" y="687973"/>
                    <a:pt x="1500448" y="692727"/>
                    <a:pt x="1504604" y="698269"/>
                  </a:cubicBezTo>
                  <a:cubicBezTo>
                    <a:pt x="1505989" y="703811"/>
                    <a:pt x="1507191" y="709402"/>
                    <a:pt x="1508760" y="714894"/>
                  </a:cubicBezTo>
                  <a:cubicBezTo>
                    <a:pt x="1517938" y="747018"/>
                    <a:pt x="1515981" y="727567"/>
                    <a:pt x="1575262" y="731520"/>
                  </a:cubicBezTo>
                  <a:cubicBezTo>
                    <a:pt x="1582189" y="734291"/>
                    <a:pt x="1589058" y="737213"/>
                    <a:pt x="1596044" y="739833"/>
                  </a:cubicBezTo>
                  <a:cubicBezTo>
                    <a:pt x="1600146" y="741371"/>
                    <a:pt x="1604594" y="742030"/>
                    <a:pt x="1608513" y="743989"/>
                  </a:cubicBezTo>
                  <a:cubicBezTo>
                    <a:pt x="1612981" y="746223"/>
                    <a:pt x="1616826" y="749531"/>
                    <a:pt x="1620982" y="752302"/>
                  </a:cubicBezTo>
                  <a:cubicBezTo>
                    <a:pt x="1630728" y="723060"/>
                    <a:pt x="1618043" y="759159"/>
                    <a:pt x="1633451" y="723207"/>
                  </a:cubicBezTo>
                  <a:cubicBezTo>
                    <a:pt x="1635177" y="719180"/>
                    <a:pt x="1634722" y="714035"/>
                    <a:pt x="1637607" y="710738"/>
                  </a:cubicBezTo>
                  <a:cubicBezTo>
                    <a:pt x="1644733" y="702594"/>
                    <a:pt x="1654458" y="697145"/>
                    <a:pt x="1662546" y="689956"/>
                  </a:cubicBezTo>
                  <a:cubicBezTo>
                    <a:pt x="1666939" y="686051"/>
                    <a:pt x="1670859" y="681643"/>
                    <a:pt x="1675015" y="677487"/>
                  </a:cubicBezTo>
                  <a:cubicBezTo>
                    <a:pt x="1680557" y="666403"/>
                    <a:pt x="1688635" y="656258"/>
                    <a:pt x="1691640" y="644236"/>
                  </a:cubicBezTo>
                  <a:cubicBezTo>
                    <a:pt x="1698242" y="617826"/>
                    <a:pt x="1694227" y="633103"/>
                    <a:pt x="1704109" y="598516"/>
                  </a:cubicBezTo>
                  <a:cubicBezTo>
                    <a:pt x="1708265" y="605443"/>
                    <a:pt x="1713578" y="611797"/>
                    <a:pt x="1716578" y="619298"/>
                  </a:cubicBezTo>
                  <a:cubicBezTo>
                    <a:pt x="1719202" y="625857"/>
                    <a:pt x="1719022" y="633226"/>
                    <a:pt x="1720735" y="640080"/>
                  </a:cubicBezTo>
                  <a:cubicBezTo>
                    <a:pt x="1725919" y="660815"/>
                    <a:pt x="1731379" y="679262"/>
                    <a:pt x="1741516" y="698269"/>
                  </a:cubicBezTo>
                  <a:cubicBezTo>
                    <a:pt x="1747667" y="709802"/>
                    <a:pt x="1755281" y="720493"/>
                    <a:pt x="1762298" y="731520"/>
                  </a:cubicBezTo>
                  <a:cubicBezTo>
                    <a:pt x="1764980" y="735734"/>
                    <a:pt x="1770611" y="743989"/>
                    <a:pt x="1770611" y="743989"/>
                  </a:cubicBezTo>
                  <a:cubicBezTo>
                    <a:pt x="1786993" y="678453"/>
                    <a:pt x="1773509" y="737471"/>
                    <a:pt x="1778924" y="577734"/>
                  </a:cubicBezTo>
                  <a:cubicBezTo>
                    <a:pt x="1782206" y="480920"/>
                    <a:pt x="1775546" y="512277"/>
                    <a:pt x="1787236" y="465513"/>
                  </a:cubicBezTo>
                  <a:cubicBezTo>
                    <a:pt x="1788622" y="441960"/>
                    <a:pt x="1789045" y="418331"/>
                    <a:pt x="1791393" y="394854"/>
                  </a:cubicBezTo>
                  <a:cubicBezTo>
                    <a:pt x="1791829" y="390495"/>
                    <a:pt x="1792451" y="385483"/>
                    <a:pt x="1795549" y="382385"/>
                  </a:cubicBezTo>
                  <a:cubicBezTo>
                    <a:pt x="1798647" y="379287"/>
                    <a:pt x="1803862" y="379614"/>
                    <a:pt x="1808018" y="378229"/>
                  </a:cubicBezTo>
                  <a:cubicBezTo>
                    <a:pt x="1817716" y="379614"/>
                    <a:pt x="1828549" y="377627"/>
                    <a:pt x="1837113" y="382385"/>
                  </a:cubicBezTo>
                  <a:cubicBezTo>
                    <a:pt x="1842529" y="385394"/>
                    <a:pt x="1842417" y="393595"/>
                    <a:pt x="1845426" y="399011"/>
                  </a:cubicBezTo>
                  <a:cubicBezTo>
                    <a:pt x="1866747" y="437389"/>
                    <a:pt x="1854057" y="405722"/>
                    <a:pt x="1878676" y="465513"/>
                  </a:cubicBezTo>
                  <a:cubicBezTo>
                    <a:pt x="1882012" y="473615"/>
                    <a:pt x="1886989" y="490451"/>
                    <a:pt x="1886989" y="490451"/>
                  </a:cubicBezTo>
                  <a:cubicBezTo>
                    <a:pt x="1912852" y="425796"/>
                    <a:pt x="1891547" y="485376"/>
                    <a:pt x="1903615" y="332509"/>
                  </a:cubicBezTo>
                  <a:cubicBezTo>
                    <a:pt x="1905121" y="313430"/>
                    <a:pt x="1907713" y="314708"/>
                    <a:pt x="1911927" y="299258"/>
                  </a:cubicBezTo>
                  <a:cubicBezTo>
                    <a:pt x="1912779" y="296135"/>
                    <a:pt x="1919896" y="263662"/>
                    <a:pt x="1924396" y="253538"/>
                  </a:cubicBezTo>
                  <a:cubicBezTo>
                    <a:pt x="1928171" y="245045"/>
                    <a:pt x="1932709" y="236913"/>
                    <a:pt x="1936866" y="228600"/>
                  </a:cubicBezTo>
                  <a:cubicBezTo>
                    <a:pt x="1939637" y="216131"/>
                    <a:pt x="1943452" y="203849"/>
                    <a:pt x="1945178" y="191193"/>
                  </a:cubicBezTo>
                  <a:cubicBezTo>
                    <a:pt x="1947619" y="173294"/>
                    <a:pt x="1947094" y="155085"/>
                    <a:pt x="1949335" y="137160"/>
                  </a:cubicBezTo>
                  <a:cubicBezTo>
                    <a:pt x="1949878" y="132813"/>
                    <a:pt x="1950070" y="127428"/>
                    <a:pt x="1953491" y="124691"/>
                  </a:cubicBezTo>
                  <a:cubicBezTo>
                    <a:pt x="1957951" y="121122"/>
                    <a:pt x="1964574" y="121920"/>
                    <a:pt x="1970116" y="120534"/>
                  </a:cubicBezTo>
                  <a:cubicBezTo>
                    <a:pt x="2008069" y="149000"/>
                    <a:pt x="1993570" y="135676"/>
                    <a:pt x="2015836" y="157942"/>
                  </a:cubicBezTo>
                  <a:lnTo>
                    <a:pt x="2024149" y="182880"/>
                  </a:lnTo>
                  <a:lnTo>
                    <a:pt x="2028306" y="195349"/>
                  </a:lnTo>
                  <a:cubicBezTo>
                    <a:pt x="2029691" y="203662"/>
                    <a:pt x="2030634" y="212060"/>
                    <a:pt x="2032462" y="220287"/>
                  </a:cubicBezTo>
                  <a:cubicBezTo>
                    <a:pt x="2040249" y="255332"/>
                    <a:pt x="2051112" y="229133"/>
                    <a:pt x="2103120" y="216131"/>
                  </a:cubicBezTo>
                  <a:cubicBezTo>
                    <a:pt x="2135539" y="183712"/>
                    <a:pt x="2096548" y="225331"/>
                    <a:pt x="2123902" y="187036"/>
                  </a:cubicBezTo>
                  <a:cubicBezTo>
                    <a:pt x="2127318" y="182253"/>
                    <a:pt x="2132608" y="179083"/>
                    <a:pt x="2136371" y="174567"/>
                  </a:cubicBezTo>
                  <a:cubicBezTo>
                    <a:pt x="2139569" y="170729"/>
                    <a:pt x="2141913" y="166254"/>
                    <a:pt x="2144684" y="162098"/>
                  </a:cubicBezTo>
                  <a:cubicBezTo>
                    <a:pt x="2146069" y="157942"/>
                    <a:pt x="2148539" y="154000"/>
                    <a:pt x="2148840" y="149629"/>
                  </a:cubicBezTo>
                  <a:cubicBezTo>
                    <a:pt x="2151320" y="113666"/>
                    <a:pt x="2144253" y="76535"/>
                    <a:pt x="2152996" y="41563"/>
                  </a:cubicBezTo>
                  <a:cubicBezTo>
                    <a:pt x="2154806" y="34325"/>
                    <a:pt x="2166851" y="47105"/>
                    <a:pt x="2173778" y="49876"/>
                  </a:cubicBezTo>
                  <a:cubicBezTo>
                    <a:pt x="2176549" y="56803"/>
                    <a:pt x="2178754" y="63985"/>
                    <a:pt x="2182091" y="70658"/>
                  </a:cubicBezTo>
                  <a:cubicBezTo>
                    <a:pt x="2200246" y="106969"/>
                    <a:pt x="2195584" y="91763"/>
                    <a:pt x="2215342" y="124691"/>
                  </a:cubicBezTo>
                  <a:cubicBezTo>
                    <a:pt x="2218530" y="130004"/>
                    <a:pt x="2221214" y="135621"/>
                    <a:pt x="2223655" y="141316"/>
                  </a:cubicBezTo>
                  <a:cubicBezTo>
                    <a:pt x="2225381" y="145343"/>
                    <a:pt x="2225637" y="149981"/>
                    <a:pt x="2227811" y="153785"/>
                  </a:cubicBezTo>
                  <a:cubicBezTo>
                    <a:pt x="2231248" y="159800"/>
                    <a:pt x="2236124" y="164869"/>
                    <a:pt x="2240280" y="170411"/>
                  </a:cubicBezTo>
                  <a:cubicBezTo>
                    <a:pt x="2241665" y="180109"/>
                    <a:pt x="2243461" y="189757"/>
                    <a:pt x="2244436" y="199505"/>
                  </a:cubicBezTo>
                  <a:cubicBezTo>
                    <a:pt x="2246234" y="217480"/>
                    <a:pt x="2246352" y="235613"/>
                    <a:pt x="2248593" y="253538"/>
                  </a:cubicBezTo>
                  <a:cubicBezTo>
                    <a:pt x="2249136" y="257885"/>
                    <a:pt x="2251596" y="261780"/>
                    <a:pt x="2252749" y="266007"/>
                  </a:cubicBezTo>
                  <a:cubicBezTo>
                    <a:pt x="2255755" y="277029"/>
                    <a:pt x="2254725" y="289752"/>
                    <a:pt x="2261062" y="299258"/>
                  </a:cubicBezTo>
                  <a:lnTo>
                    <a:pt x="2286000" y="336665"/>
                  </a:lnTo>
                  <a:lnTo>
                    <a:pt x="2294313" y="349134"/>
                  </a:lnTo>
                  <a:cubicBezTo>
                    <a:pt x="2295698" y="354676"/>
                    <a:pt x="2297760" y="360092"/>
                    <a:pt x="2298469" y="365760"/>
                  </a:cubicBezTo>
                  <a:cubicBezTo>
                    <a:pt x="2300538" y="382314"/>
                    <a:pt x="2291946" y="402820"/>
                    <a:pt x="2302626" y="415636"/>
                  </a:cubicBezTo>
                  <a:cubicBezTo>
                    <a:pt x="2309022" y="423311"/>
                    <a:pt x="2319251" y="390698"/>
                    <a:pt x="2319251" y="390698"/>
                  </a:cubicBezTo>
                  <a:cubicBezTo>
                    <a:pt x="2321106" y="379567"/>
                    <a:pt x="2324656" y="356608"/>
                    <a:pt x="2327564" y="344978"/>
                  </a:cubicBezTo>
                  <a:cubicBezTo>
                    <a:pt x="2334010" y="319194"/>
                    <a:pt x="2330770" y="347469"/>
                    <a:pt x="2335876" y="311727"/>
                  </a:cubicBezTo>
                  <a:cubicBezTo>
                    <a:pt x="2337650" y="299307"/>
                    <a:pt x="2338259" y="286740"/>
                    <a:pt x="2340033" y="274320"/>
                  </a:cubicBezTo>
                  <a:cubicBezTo>
                    <a:pt x="2341032" y="267327"/>
                    <a:pt x="2339852" y="259114"/>
                    <a:pt x="2344189" y="253538"/>
                  </a:cubicBezTo>
                  <a:cubicBezTo>
                    <a:pt x="2350323" y="245652"/>
                    <a:pt x="2369127" y="236913"/>
                    <a:pt x="2369127" y="236913"/>
                  </a:cubicBezTo>
                  <a:cubicBezTo>
                    <a:pt x="2374669" y="239684"/>
                    <a:pt x="2382469" y="239971"/>
                    <a:pt x="2385753" y="245225"/>
                  </a:cubicBezTo>
                  <a:cubicBezTo>
                    <a:pt x="2390220" y="252371"/>
                    <a:pt x="2387244" y="262168"/>
                    <a:pt x="2389909" y="270163"/>
                  </a:cubicBezTo>
                  <a:cubicBezTo>
                    <a:pt x="2391489" y="274902"/>
                    <a:pt x="2395451" y="278476"/>
                    <a:pt x="2398222" y="282633"/>
                  </a:cubicBezTo>
                  <a:cubicBezTo>
                    <a:pt x="2399607" y="314498"/>
                    <a:pt x="2400785" y="346373"/>
                    <a:pt x="2402378" y="378229"/>
                  </a:cubicBezTo>
                  <a:cubicBezTo>
                    <a:pt x="2406145" y="453564"/>
                    <a:pt x="2396183" y="428180"/>
                    <a:pt x="2414847" y="465513"/>
                  </a:cubicBezTo>
                  <a:cubicBezTo>
                    <a:pt x="2416233" y="526473"/>
                    <a:pt x="2416465" y="587470"/>
                    <a:pt x="2419004" y="648393"/>
                  </a:cubicBezTo>
                  <a:cubicBezTo>
                    <a:pt x="2419242" y="654100"/>
                    <a:pt x="2422138" y="659398"/>
                    <a:pt x="2423160" y="665018"/>
                  </a:cubicBezTo>
                  <a:cubicBezTo>
                    <a:pt x="2433084" y="719607"/>
                    <a:pt x="2422047" y="673041"/>
                    <a:pt x="2431473" y="710738"/>
                  </a:cubicBezTo>
                  <a:cubicBezTo>
                    <a:pt x="2439786" y="709353"/>
                    <a:pt x="2449507" y="711415"/>
                    <a:pt x="2456411" y="706582"/>
                  </a:cubicBezTo>
                  <a:cubicBezTo>
                    <a:pt x="2476186" y="692739"/>
                    <a:pt x="2471620" y="679438"/>
                    <a:pt x="2477193" y="660862"/>
                  </a:cubicBezTo>
                  <a:cubicBezTo>
                    <a:pt x="2479337" y="653716"/>
                    <a:pt x="2483147" y="647158"/>
                    <a:pt x="2485506" y="640080"/>
                  </a:cubicBezTo>
                  <a:cubicBezTo>
                    <a:pt x="2487312" y="634661"/>
                    <a:pt x="2488277" y="628996"/>
                    <a:pt x="2489662" y="623454"/>
                  </a:cubicBezTo>
                  <a:cubicBezTo>
                    <a:pt x="2493818" y="626225"/>
                    <a:pt x="2498880" y="627974"/>
                    <a:pt x="2502131" y="631767"/>
                  </a:cubicBezTo>
                  <a:cubicBezTo>
                    <a:pt x="2507388" y="637901"/>
                    <a:pt x="2510318" y="645698"/>
                    <a:pt x="2514600" y="652549"/>
                  </a:cubicBezTo>
                  <a:cubicBezTo>
                    <a:pt x="2517248" y="656785"/>
                    <a:pt x="2519217" y="661658"/>
                    <a:pt x="2522913" y="665018"/>
                  </a:cubicBezTo>
                  <a:cubicBezTo>
                    <a:pt x="2536237" y="677131"/>
                    <a:pt x="2562352" y="697207"/>
                    <a:pt x="2581102" y="706582"/>
                  </a:cubicBezTo>
                  <a:cubicBezTo>
                    <a:pt x="2585021" y="708541"/>
                    <a:pt x="2589234" y="710118"/>
                    <a:pt x="2593571" y="710738"/>
                  </a:cubicBezTo>
                  <a:cubicBezTo>
                    <a:pt x="2608720" y="712902"/>
                    <a:pt x="2624051" y="713509"/>
                    <a:pt x="2639291" y="714894"/>
                  </a:cubicBezTo>
                  <a:cubicBezTo>
                    <a:pt x="2642062" y="719050"/>
                    <a:pt x="2645370" y="722895"/>
                    <a:pt x="2647604" y="727363"/>
                  </a:cubicBezTo>
                  <a:cubicBezTo>
                    <a:pt x="2655092" y="742340"/>
                    <a:pt x="2654725" y="769483"/>
                    <a:pt x="2655916" y="781396"/>
                  </a:cubicBezTo>
                  <a:cubicBezTo>
                    <a:pt x="2668385" y="780011"/>
                    <a:pt x="2681333" y="780930"/>
                    <a:pt x="2693324" y="777240"/>
                  </a:cubicBezTo>
                  <a:cubicBezTo>
                    <a:pt x="2701025" y="774871"/>
                    <a:pt x="2716613" y="758107"/>
                    <a:pt x="2722418" y="752302"/>
                  </a:cubicBezTo>
                  <a:cubicBezTo>
                    <a:pt x="2723804" y="748146"/>
                    <a:pt x="2724028" y="743398"/>
                    <a:pt x="2726575" y="739833"/>
                  </a:cubicBezTo>
                  <a:cubicBezTo>
                    <a:pt x="2731130" y="733455"/>
                    <a:pt x="2738100" y="729158"/>
                    <a:pt x="2743200" y="723207"/>
                  </a:cubicBezTo>
                  <a:cubicBezTo>
                    <a:pt x="2746451" y="719414"/>
                    <a:pt x="2748742" y="714894"/>
                    <a:pt x="2751513" y="710738"/>
                  </a:cubicBezTo>
                  <a:cubicBezTo>
                    <a:pt x="2752898" y="706582"/>
                    <a:pt x="2753943" y="702296"/>
                    <a:pt x="2755669" y="698269"/>
                  </a:cubicBezTo>
                  <a:cubicBezTo>
                    <a:pt x="2758110" y="692574"/>
                    <a:pt x="2762202" y="687578"/>
                    <a:pt x="2763982" y="681643"/>
                  </a:cubicBezTo>
                  <a:cubicBezTo>
                    <a:pt x="2766404" y="673571"/>
                    <a:pt x="2765716" y="664777"/>
                    <a:pt x="2768138" y="656705"/>
                  </a:cubicBezTo>
                  <a:cubicBezTo>
                    <a:pt x="2769918" y="650770"/>
                    <a:pt x="2774010" y="645775"/>
                    <a:pt x="2776451" y="640080"/>
                  </a:cubicBezTo>
                  <a:cubicBezTo>
                    <a:pt x="2794803" y="597260"/>
                    <a:pt x="2761342" y="666141"/>
                    <a:pt x="2788920" y="610985"/>
                  </a:cubicBezTo>
                  <a:cubicBezTo>
                    <a:pt x="2794462" y="613756"/>
                    <a:pt x="2802262" y="614044"/>
                    <a:pt x="2805546" y="619298"/>
                  </a:cubicBezTo>
                  <a:cubicBezTo>
                    <a:pt x="2810012" y="626444"/>
                    <a:pt x="2807658" y="636060"/>
                    <a:pt x="2809702" y="644236"/>
                  </a:cubicBezTo>
                  <a:cubicBezTo>
                    <a:pt x="2811827" y="652737"/>
                    <a:pt x="2815890" y="660673"/>
                    <a:pt x="2818015" y="669174"/>
                  </a:cubicBezTo>
                  <a:cubicBezTo>
                    <a:pt x="2819400" y="674716"/>
                    <a:pt x="2819921" y="680549"/>
                    <a:pt x="2822171" y="685800"/>
                  </a:cubicBezTo>
                  <a:cubicBezTo>
                    <a:pt x="2824139" y="690391"/>
                    <a:pt x="2827713" y="694113"/>
                    <a:pt x="2830484" y="698269"/>
                  </a:cubicBezTo>
                  <a:cubicBezTo>
                    <a:pt x="2831869" y="702425"/>
                    <a:pt x="2832288" y="707042"/>
                    <a:pt x="2834640" y="710738"/>
                  </a:cubicBezTo>
                  <a:cubicBezTo>
                    <a:pt x="2842078" y="722427"/>
                    <a:pt x="2859578" y="743989"/>
                    <a:pt x="2859578" y="743989"/>
                  </a:cubicBezTo>
                  <a:cubicBezTo>
                    <a:pt x="2862272" y="754762"/>
                    <a:pt x="2861321" y="766801"/>
                    <a:pt x="2876204" y="768927"/>
                  </a:cubicBezTo>
                  <a:cubicBezTo>
                    <a:pt x="2881859" y="769735"/>
                    <a:pt x="2887287" y="766156"/>
                    <a:pt x="2892829" y="764771"/>
                  </a:cubicBezTo>
                  <a:cubicBezTo>
                    <a:pt x="2895600" y="756458"/>
                    <a:pt x="2898735" y="748258"/>
                    <a:pt x="2901142" y="739833"/>
                  </a:cubicBezTo>
                  <a:cubicBezTo>
                    <a:pt x="2904281" y="728848"/>
                    <a:pt x="2905444" y="717279"/>
                    <a:pt x="2909455" y="706582"/>
                  </a:cubicBezTo>
                  <a:cubicBezTo>
                    <a:pt x="2913806" y="694979"/>
                    <a:pt x="2922162" y="685087"/>
                    <a:pt x="2926080" y="673331"/>
                  </a:cubicBezTo>
                  <a:cubicBezTo>
                    <a:pt x="2927465" y="669175"/>
                    <a:pt x="2929286" y="665139"/>
                    <a:pt x="2930236" y="660862"/>
                  </a:cubicBezTo>
                  <a:cubicBezTo>
                    <a:pt x="2932064" y="652635"/>
                    <a:pt x="2931728" y="643918"/>
                    <a:pt x="2934393" y="635923"/>
                  </a:cubicBezTo>
                  <a:cubicBezTo>
                    <a:pt x="2935973" y="631184"/>
                    <a:pt x="2939935" y="627610"/>
                    <a:pt x="2942706" y="623454"/>
                  </a:cubicBezTo>
                  <a:cubicBezTo>
                    <a:pt x="2944091" y="616527"/>
                    <a:pt x="2944628" y="609375"/>
                    <a:pt x="2946862" y="602673"/>
                  </a:cubicBezTo>
                  <a:cubicBezTo>
                    <a:pt x="2948821" y="596795"/>
                    <a:pt x="2953960" y="592123"/>
                    <a:pt x="2955175" y="586047"/>
                  </a:cubicBezTo>
                  <a:cubicBezTo>
                    <a:pt x="2966165" y="531098"/>
                    <a:pt x="2944515" y="550205"/>
                    <a:pt x="2971800" y="532014"/>
                  </a:cubicBezTo>
                  <a:cubicBezTo>
                    <a:pt x="2973185" y="538941"/>
                    <a:pt x="2973476" y="546181"/>
                    <a:pt x="2975956" y="552796"/>
                  </a:cubicBezTo>
                  <a:cubicBezTo>
                    <a:pt x="2977710" y="557473"/>
                    <a:pt x="2982955" y="560446"/>
                    <a:pt x="2984269" y="565265"/>
                  </a:cubicBezTo>
                  <a:cubicBezTo>
                    <a:pt x="2987208" y="576041"/>
                    <a:pt x="2985914" y="587632"/>
                    <a:pt x="2988426" y="598516"/>
                  </a:cubicBezTo>
                  <a:cubicBezTo>
                    <a:pt x="2990104" y="605786"/>
                    <a:pt x="2994118" y="612312"/>
                    <a:pt x="2996738" y="619298"/>
                  </a:cubicBezTo>
                  <a:cubicBezTo>
                    <a:pt x="2998276" y="623400"/>
                    <a:pt x="2999832" y="627517"/>
                    <a:pt x="3000895" y="631767"/>
                  </a:cubicBezTo>
                  <a:cubicBezTo>
                    <a:pt x="3006637" y="654735"/>
                    <a:pt x="3004516" y="655845"/>
                    <a:pt x="3009207" y="681643"/>
                  </a:cubicBezTo>
                  <a:cubicBezTo>
                    <a:pt x="3010229" y="687263"/>
                    <a:pt x="3011978" y="692727"/>
                    <a:pt x="3013364" y="698269"/>
                  </a:cubicBezTo>
                  <a:cubicBezTo>
                    <a:pt x="3014749" y="665018"/>
                    <a:pt x="3017520" y="631796"/>
                    <a:pt x="3017520" y="598516"/>
                  </a:cubicBezTo>
                  <a:cubicBezTo>
                    <a:pt x="3017520" y="145491"/>
                    <a:pt x="3007404" y="419716"/>
                    <a:pt x="3017520" y="187036"/>
                  </a:cubicBezTo>
                  <a:cubicBezTo>
                    <a:pt x="3018905" y="195349"/>
                    <a:pt x="3018919" y="204010"/>
                    <a:pt x="3021676" y="211974"/>
                  </a:cubicBezTo>
                  <a:cubicBezTo>
                    <a:pt x="3031438" y="240176"/>
                    <a:pt x="3054927" y="295102"/>
                    <a:pt x="3054927" y="295102"/>
                  </a:cubicBezTo>
                  <a:cubicBezTo>
                    <a:pt x="3073359" y="387259"/>
                    <a:pt x="3051663" y="293621"/>
                    <a:pt x="3075709" y="365760"/>
                  </a:cubicBezTo>
                  <a:cubicBezTo>
                    <a:pt x="3091582" y="413380"/>
                    <a:pt x="3074909" y="385341"/>
                    <a:pt x="3092335" y="411480"/>
                  </a:cubicBezTo>
                  <a:cubicBezTo>
                    <a:pt x="3139856" y="554044"/>
                    <a:pt x="3104968" y="462029"/>
                    <a:pt x="3100647" y="116378"/>
                  </a:cubicBezTo>
                  <a:cubicBezTo>
                    <a:pt x="3102033" y="80356"/>
                    <a:pt x="3098878" y="43871"/>
                    <a:pt x="3104804" y="8313"/>
                  </a:cubicBezTo>
                  <a:cubicBezTo>
                    <a:pt x="3105625" y="3386"/>
                    <a:pt x="3114022" y="12832"/>
                    <a:pt x="3117273" y="16625"/>
                  </a:cubicBezTo>
                  <a:cubicBezTo>
                    <a:pt x="3122530" y="22759"/>
                    <a:pt x="3125819" y="30345"/>
                    <a:pt x="3129742" y="37407"/>
                  </a:cubicBezTo>
                  <a:cubicBezTo>
                    <a:pt x="3132751" y="42823"/>
                    <a:pt x="3134771" y="48779"/>
                    <a:pt x="3138055" y="54033"/>
                  </a:cubicBezTo>
                  <a:cubicBezTo>
                    <a:pt x="3146941" y="68251"/>
                    <a:pt x="3151659" y="71793"/>
                    <a:pt x="3162993" y="83127"/>
                  </a:cubicBezTo>
                  <a:cubicBezTo>
                    <a:pt x="3164378" y="87283"/>
                    <a:pt x="3165423" y="91569"/>
                    <a:pt x="3167149" y="95596"/>
                  </a:cubicBezTo>
                  <a:cubicBezTo>
                    <a:pt x="3174623" y="113037"/>
                    <a:pt x="3178077" y="115267"/>
                    <a:pt x="3187931" y="133003"/>
                  </a:cubicBezTo>
                  <a:cubicBezTo>
                    <a:pt x="3196253" y="147982"/>
                    <a:pt x="3197950" y="153894"/>
                    <a:pt x="3204556" y="170411"/>
                  </a:cubicBezTo>
                  <a:cubicBezTo>
                    <a:pt x="3205942" y="180109"/>
                    <a:pt x="3202441" y="191979"/>
                    <a:pt x="3208713" y="199505"/>
                  </a:cubicBezTo>
                  <a:cubicBezTo>
                    <a:pt x="3218653" y="211433"/>
                    <a:pt x="3232253" y="184977"/>
                    <a:pt x="3233651" y="182880"/>
                  </a:cubicBezTo>
                  <a:cubicBezTo>
                    <a:pt x="3237691" y="170758"/>
                    <a:pt x="3238782" y="165525"/>
                    <a:pt x="3246120" y="153785"/>
                  </a:cubicBezTo>
                  <a:cubicBezTo>
                    <a:pt x="3249791" y="147911"/>
                    <a:pt x="3254433" y="142702"/>
                    <a:pt x="3258589" y="137160"/>
                  </a:cubicBezTo>
                  <a:cubicBezTo>
                    <a:pt x="3260803" y="128307"/>
                    <a:pt x="3266148" y="108049"/>
                    <a:pt x="3266902" y="99753"/>
                  </a:cubicBezTo>
                  <a:cubicBezTo>
                    <a:pt x="3273798" y="23893"/>
                    <a:pt x="3248214" y="36708"/>
                    <a:pt x="3283527" y="24938"/>
                  </a:cubicBezTo>
                  <a:cubicBezTo>
                    <a:pt x="3284426" y="28531"/>
                    <a:pt x="3289192" y="49400"/>
                    <a:pt x="3291840" y="54033"/>
                  </a:cubicBezTo>
                  <a:cubicBezTo>
                    <a:pt x="3295277" y="60047"/>
                    <a:pt x="3300153" y="65116"/>
                    <a:pt x="3304309" y="70658"/>
                  </a:cubicBezTo>
                  <a:cubicBezTo>
                    <a:pt x="3305695" y="74814"/>
                    <a:pt x="3306928" y="79025"/>
                    <a:pt x="3308466" y="83127"/>
                  </a:cubicBezTo>
                  <a:cubicBezTo>
                    <a:pt x="3311086" y="90113"/>
                    <a:pt x="3314419" y="96831"/>
                    <a:pt x="3316778" y="103909"/>
                  </a:cubicBezTo>
                  <a:cubicBezTo>
                    <a:pt x="3318584" y="109328"/>
                    <a:pt x="3318929" y="115185"/>
                    <a:pt x="3320935" y="120534"/>
                  </a:cubicBezTo>
                  <a:cubicBezTo>
                    <a:pt x="3323111" y="126335"/>
                    <a:pt x="3327071" y="131359"/>
                    <a:pt x="3329247" y="137160"/>
                  </a:cubicBezTo>
                  <a:cubicBezTo>
                    <a:pt x="3331253" y="142509"/>
                    <a:pt x="3331282" y="148481"/>
                    <a:pt x="3333404" y="153785"/>
                  </a:cubicBezTo>
                  <a:cubicBezTo>
                    <a:pt x="3336856" y="162414"/>
                    <a:pt x="3342099" y="170230"/>
                    <a:pt x="3345873" y="178723"/>
                  </a:cubicBezTo>
                  <a:cubicBezTo>
                    <a:pt x="3347652" y="182727"/>
                    <a:pt x="3348825" y="186980"/>
                    <a:pt x="3350029" y="191193"/>
                  </a:cubicBezTo>
                  <a:cubicBezTo>
                    <a:pt x="3351598" y="196685"/>
                    <a:pt x="3351936" y="202568"/>
                    <a:pt x="3354186" y="207818"/>
                  </a:cubicBezTo>
                  <a:cubicBezTo>
                    <a:pt x="3356154" y="212409"/>
                    <a:pt x="3360020" y="215950"/>
                    <a:pt x="3362498" y="220287"/>
                  </a:cubicBezTo>
                  <a:cubicBezTo>
                    <a:pt x="3365572" y="225667"/>
                    <a:pt x="3368040" y="231371"/>
                    <a:pt x="3370811" y="236913"/>
                  </a:cubicBezTo>
                  <a:cubicBezTo>
                    <a:pt x="3381895" y="231371"/>
                    <a:pt x="3394542" y="228220"/>
                    <a:pt x="3404062" y="220287"/>
                  </a:cubicBezTo>
                  <a:cubicBezTo>
                    <a:pt x="3411737" y="213891"/>
                    <a:pt x="3413623" y="202413"/>
                    <a:pt x="3420687" y="195349"/>
                  </a:cubicBezTo>
                  <a:cubicBezTo>
                    <a:pt x="3438971" y="177065"/>
                    <a:pt x="3433907" y="180561"/>
                    <a:pt x="3453938" y="166254"/>
                  </a:cubicBezTo>
                  <a:cubicBezTo>
                    <a:pt x="3458003" y="163351"/>
                    <a:pt x="3462674" y="161261"/>
                    <a:pt x="3466407" y="157942"/>
                  </a:cubicBezTo>
                  <a:cubicBezTo>
                    <a:pt x="3475194" y="150132"/>
                    <a:pt x="3491346" y="133003"/>
                    <a:pt x="3491346" y="133003"/>
                  </a:cubicBezTo>
                  <a:cubicBezTo>
                    <a:pt x="3492731" y="127461"/>
                    <a:pt x="3494563" y="122012"/>
                    <a:pt x="3495502" y="116378"/>
                  </a:cubicBezTo>
                  <a:cubicBezTo>
                    <a:pt x="3497338" y="105360"/>
                    <a:pt x="3499658" y="71957"/>
                    <a:pt x="3499658" y="83127"/>
                  </a:cubicBezTo>
                  <a:cubicBezTo>
                    <a:pt x="3499658" y="116730"/>
                    <a:pt x="3499022" y="216433"/>
                    <a:pt x="3491346" y="270163"/>
                  </a:cubicBezTo>
                  <a:cubicBezTo>
                    <a:pt x="3489155" y="285497"/>
                    <a:pt x="3485580" y="300604"/>
                    <a:pt x="3483033" y="315883"/>
                  </a:cubicBezTo>
                  <a:cubicBezTo>
                    <a:pt x="3481422" y="325547"/>
                    <a:pt x="3480487" y="335314"/>
                    <a:pt x="3478876" y="344978"/>
                  </a:cubicBezTo>
                  <a:cubicBezTo>
                    <a:pt x="3474698" y="370048"/>
                    <a:pt x="3475546" y="359968"/>
                    <a:pt x="3470564" y="382385"/>
                  </a:cubicBezTo>
                  <a:cubicBezTo>
                    <a:pt x="3466688" y="399827"/>
                    <a:pt x="3465262" y="410040"/>
                    <a:pt x="3462251" y="428105"/>
                  </a:cubicBezTo>
                  <a:cubicBezTo>
                    <a:pt x="3467455" y="599842"/>
                    <a:pt x="3440936" y="600092"/>
                    <a:pt x="3474720" y="552796"/>
                  </a:cubicBezTo>
                  <a:cubicBezTo>
                    <a:pt x="3478746" y="547159"/>
                    <a:pt x="3482754" y="541493"/>
                    <a:pt x="3487189" y="536171"/>
                  </a:cubicBezTo>
                  <a:cubicBezTo>
                    <a:pt x="3496618" y="524857"/>
                    <a:pt x="3506586" y="514004"/>
                    <a:pt x="3516284" y="502920"/>
                  </a:cubicBezTo>
                  <a:cubicBezTo>
                    <a:pt x="3517669" y="497378"/>
                    <a:pt x="3517885" y="491403"/>
                    <a:pt x="3520440" y="486294"/>
                  </a:cubicBezTo>
                  <a:cubicBezTo>
                    <a:pt x="3539854" y="447466"/>
                    <a:pt x="3534364" y="476370"/>
                    <a:pt x="3545378" y="440574"/>
                  </a:cubicBezTo>
                  <a:cubicBezTo>
                    <a:pt x="3547367" y="434109"/>
                    <a:pt x="3556558" y="391098"/>
                    <a:pt x="3562004" y="382385"/>
                  </a:cubicBezTo>
                  <a:cubicBezTo>
                    <a:pt x="3564652" y="378149"/>
                    <a:pt x="3570317" y="376844"/>
                    <a:pt x="3574473" y="374073"/>
                  </a:cubicBezTo>
                  <a:cubicBezTo>
                    <a:pt x="3592468" y="401064"/>
                    <a:pt x="3580943" y="379422"/>
                    <a:pt x="3586942" y="436418"/>
                  </a:cubicBezTo>
                  <a:cubicBezTo>
                    <a:pt x="3587967" y="446161"/>
                    <a:pt x="3589713" y="455815"/>
                    <a:pt x="3591098" y="465513"/>
                  </a:cubicBezTo>
                  <a:cubicBezTo>
                    <a:pt x="3592484" y="533400"/>
                    <a:pt x="3586682" y="601816"/>
                    <a:pt x="3595255" y="669174"/>
                  </a:cubicBezTo>
                  <a:cubicBezTo>
                    <a:pt x="3596739" y="680836"/>
                    <a:pt x="3620193" y="694113"/>
                    <a:pt x="3620193" y="694113"/>
                  </a:cubicBezTo>
                  <a:cubicBezTo>
                    <a:pt x="3623100" y="702833"/>
                    <a:pt x="3631864" y="730751"/>
                    <a:pt x="3636818" y="739833"/>
                  </a:cubicBezTo>
                  <a:cubicBezTo>
                    <a:pt x="3641602" y="748604"/>
                    <a:pt x="3653444" y="764771"/>
                    <a:pt x="3653444" y="764771"/>
                  </a:cubicBezTo>
                  <a:cubicBezTo>
                    <a:pt x="3663142" y="763385"/>
                    <a:pt x="3673776" y="764995"/>
                    <a:pt x="3682538" y="760614"/>
                  </a:cubicBezTo>
                  <a:cubicBezTo>
                    <a:pt x="3696667" y="753550"/>
                    <a:pt x="3707525" y="741280"/>
                    <a:pt x="3719946" y="731520"/>
                  </a:cubicBezTo>
                  <a:cubicBezTo>
                    <a:pt x="3726922" y="726039"/>
                    <a:pt x="3732311" y="717699"/>
                    <a:pt x="3740727" y="714894"/>
                  </a:cubicBezTo>
                  <a:lnTo>
                    <a:pt x="3753196" y="710738"/>
                  </a:lnTo>
                  <a:cubicBezTo>
                    <a:pt x="3772524" y="691412"/>
                    <a:pt x="3759788" y="698269"/>
                    <a:pt x="3794760" y="698269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2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9" name="Gerade Verbindung mit Pfeil 68"/>
          <p:cNvCxnSpPr/>
          <p:nvPr/>
        </p:nvCxnSpPr>
        <p:spPr>
          <a:xfrm>
            <a:off x="10532873" y="4655374"/>
            <a:ext cx="3885" cy="589631"/>
          </a:xfrm>
          <a:prstGeom prst="straightConnector1">
            <a:avLst/>
          </a:prstGeom>
          <a:ln w="28575">
            <a:solidFill>
              <a:srgbClr val="2166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flipH="1">
            <a:off x="9136151" y="4649290"/>
            <a:ext cx="311963" cy="366813"/>
          </a:xfrm>
          <a:prstGeom prst="straightConnector1">
            <a:avLst/>
          </a:prstGeom>
          <a:ln w="28575">
            <a:solidFill>
              <a:srgbClr val="2166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uppieren 73"/>
          <p:cNvGrpSpPr/>
          <p:nvPr/>
        </p:nvGrpSpPr>
        <p:grpSpPr>
          <a:xfrm>
            <a:off x="7266839" y="3830936"/>
            <a:ext cx="1354496" cy="763009"/>
            <a:chOff x="7266839" y="4110319"/>
            <a:chExt cx="1354496" cy="763009"/>
          </a:xfrm>
        </p:grpSpPr>
        <p:cxnSp>
          <p:nvCxnSpPr>
            <p:cNvPr id="73" name="Gerader Verbinder 72"/>
            <p:cNvCxnSpPr/>
            <p:nvPr/>
          </p:nvCxnSpPr>
          <p:spPr>
            <a:xfrm flipH="1" flipV="1">
              <a:off x="7266839" y="4117734"/>
              <a:ext cx="19878" cy="7525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/>
            <p:cNvCxnSpPr/>
            <p:nvPr/>
          </p:nvCxnSpPr>
          <p:spPr>
            <a:xfrm flipH="1" flipV="1">
              <a:off x="8237666" y="4120810"/>
              <a:ext cx="19878" cy="7525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 flipH="1" flipV="1">
              <a:off x="8418572" y="4117734"/>
              <a:ext cx="19878" cy="7525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/>
            <p:cNvCxnSpPr/>
            <p:nvPr/>
          </p:nvCxnSpPr>
          <p:spPr>
            <a:xfrm flipH="1" flipV="1">
              <a:off x="8601457" y="4110319"/>
              <a:ext cx="19878" cy="7525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8" descr="https://encrypted-tbn0.gstatic.com/images?q=tbn:ANd9GcSi76KWDYcn3fTjtCV7TXCJRv-FuQb9n_IH6jvn0BhqKvJcXjidG5IgZnke0rOPNXisrw&amp;usqp=CA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89" y="5329727"/>
            <a:ext cx="1717150" cy="53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2" descr="Start | Startseite | Lf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331" y="5308596"/>
            <a:ext cx="1074596" cy="69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4" descr="Unsere Partner*innen - Stiftung Naturschutz Berli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130" y="5281781"/>
            <a:ext cx="1458980" cy="9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0" descr="https://www.u-bb.de/wp-content/uploads/2019/12/cropped-UBB-Logo_10_BB-260x51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07" y="5895295"/>
            <a:ext cx="2076826" cy="4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FA54ED-5DB8-A03A-2315-93DB1D874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5867" y="1221715"/>
            <a:ext cx="6494929" cy="4111200"/>
          </a:xfrm>
        </p:spPr>
        <p:txBody>
          <a:bodyPr/>
          <a:lstStyle/>
          <a:p>
            <a:pPr marL="0" indent="0" algn="just">
              <a:buNone/>
            </a:pPr>
            <a:r>
              <a:rPr lang="de-DE" b="1" dirty="0"/>
              <a:t>Hydroclimate:</a:t>
            </a:r>
          </a:p>
          <a:p>
            <a:pPr algn="just"/>
            <a:r>
              <a:rPr lang="de-DE" b="1" dirty="0"/>
              <a:t>Standard </a:t>
            </a:r>
            <a:r>
              <a:rPr lang="de-DE" b="1" dirty="0" err="1"/>
              <a:t>Precipitation</a:t>
            </a:r>
            <a:r>
              <a:rPr lang="de-DE" b="1" dirty="0"/>
              <a:t> Index (SPI):</a:t>
            </a:r>
            <a:endParaRPr lang="de-DE" dirty="0"/>
          </a:p>
          <a:p>
            <a:pPr lvl="1" algn="just"/>
            <a:r>
              <a:rPr lang="de-DE" dirty="0"/>
              <a:t>&lt; -2 extreme </a:t>
            </a:r>
            <a:r>
              <a:rPr lang="de-DE" dirty="0" err="1"/>
              <a:t>drought</a:t>
            </a:r>
            <a:r>
              <a:rPr lang="de-DE" dirty="0"/>
              <a:t>, +1 - -1 „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“,  </a:t>
            </a:r>
          </a:p>
          <a:p>
            <a:pPr marL="457200" lvl="1" indent="0" algn="just">
              <a:buNone/>
            </a:pPr>
            <a:r>
              <a:rPr lang="de-DE" dirty="0"/>
              <a:t>&gt;+2 extreme </a:t>
            </a:r>
            <a:r>
              <a:rPr lang="de-DE" dirty="0" err="1"/>
              <a:t>wet</a:t>
            </a:r>
            <a:r>
              <a:rPr lang="de-DE" dirty="0"/>
              <a:t> </a:t>
            </a:r>
            <a:r>
              <a:rPr lang="de-DE" dirty="0" err="1"/>
              <a:t>years</a:t>
            </a:r>
            <a:endParaRPr lang="de-DE" dirty="0"/>
          </a:p>
          <a:p>
            <a:pPr marL="0" indent="0" algn="just">
              <a:buNone/>
            </a:pPr>
            <a:r>
              <a:rPr lang="de-DE" b="1" dirty="0"/>
              <a:t>Stream Quality</a:t>
            </a:r>
            <a:r>
              <a:rPr lang="de-DE" dirty="0"/>
              <a:t>: NH</a:t>
            </a:r>
            <a:r>
              <a:rPr lang="de-DE" sz="1100" dirty="0"/>
              <a:t>4</a:t>
            </a:r>
            <a:r>
              <a:rPr lang="de-DE" dirty="0"/>
              <a:t>-N, NO</a:t>
            </a:r>
            <a:r>
              <a:rPr lang="de-DE" sz="1100" dirty="0"/>
              <a:t>3</a:t>
            </a:r>
            <a:r>
              <a:rPr lang="de-DE" dirty="0"/>
              <a:t>-N, oPO</a:t>
            </a:r>
            <a:r>
              <a:rPr lang="de-DE" sz="1100" dirty="0"/>
              <a:t>4</a:t>
            </a:r>
            <a:r>
              <a:rPr lang="de-DE" dirty="0"/>
              <a:t>-P, Cl </a:t>
            </a:r>
          </a:p>
          <a:p>
            <a:pPr algn="just"/>
            <a:r>
              <a:rPr lang="de-DE" dirty="0" err="1"/>
              <a:t>Multiplicative</a:t>
            </a:r>
            <a:r>
              <a:rPr lang="de-DE" dirty="0"/>
              <a:t> </a:t>
            </a:r>
            <a:r>
              <a:rPr lang="de-DE" dirty="0" err="1"/>
              <a:t>trend</a:t>
            </a:r>
            <a:r>
              <a:rPr lang="de-DE" dirty="0"/>
              <a:t> </a:t>
            </a:r>
            <a:r>
              <a:rPr lang="de-DE" dirty="0" err="1"/>
              <a:t>decomposition</a:t>
            </a:r>
            <a:endParaRPr lang="de-DE" dirty="0"/>
          </a:p>
          <a:p>
            <a:pPr algn="just"/>
            <a:r>
              <a:rPr lang="de-DE" dirty="0"/>
              <a:t>Multiple </a:t>
            </a:r>
            <a:r>
              <a:rPr lang="de-DE" dirty="0" err="1"/>
              <a:t>breakpoint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(</a:t>
            </a:r>
            <a:r>
              <a:rPr lang="de-DE" dirty="0" err="1"/>
              <a:t>trend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)</a:t>
            </a:r>
          </a:p>
          <a:p>
            <a:pPr algn="just"/>
            <a:r>
              <a:rPr lang="de-DE" dirty="0" err="1"/>
              <a:t>Classification</a:t>
            </a:r>
            <a:r>
              <a:rPr lang="de-DE" dirty="0"/>
              <a:t> after German </a:t>
            </a:r>
            <a:r>
              <a:rPr lang="de-DE" dirty="0" err="1"/>
              <a:t>standards</a:t>
            </a:r>
            <a:r>
              <a:rPr lang="de-DE" dirty="0"/>
              <a:t> (LAWA)</a:t>
            </a:r>
          </a:p>
          <a:p>
            <a:pPr marL="0" indent="0" algn="just">
              <a:buNone/>
            </a:pPr>
            <a:r>
              <a:rPr lang="de-DE" b="1" dirty="0" err="1"/>
              <a:t>Longterm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: </a:t>
            </a:r>
            <a:r>
              <a:rPr lang="de-DE" sz="1200" dirty="0"/>
              <a:t>Water </a:t>
            </a:r>
            <a:r>
              <a:rPr lang="de-DE" sz="1200" dirty="0" err="1"/>
              <a:t>quality</a:t>
            </a:r>
            <a:r>
              <a:rPr lang="de-DE" sz="1200" dirty="0"/>
              <a:t> 66 </a:t>
            </a:r>
            <a:r>
              <a:rPr lang="de-DE" sz="1200" dirty="0" err="1"/>
              <a:t>years</a:t>
            </a:r>
            <a:r>
              <a:rPr lang="de-DE" sz="1200" dirty="0"/>
              <a:t>; </a:t>
            </a:r>
            <a:r>
              <a:rPr lang="de-DE" sz="1200" dirty="0" err="1"/>
              <a:t>fertilizer</a:t>
            </a:r>
            <a:r>
              <a:rPr lang="de-DE" sz="1200" dirty="0"/>
              <a:t> 70 </a:t>
            </a:r>
            <a:r>
              <a:rPr lang="de-DE" sz="1200" dirty="0" err="1"/>
              <a:t>years</a:t>
            </a:r>
            <a:r>
              <a:rPr lang="de-DE" sz="1200" dirty="0"/>
              <a:t>, 66 </a:t>
            </a:r>
            <a:r>
              <a:rPr lang="de-DE" sz="1200" dirty="0" err="1"/>
              <a:t>years</a:t>
            </a:r>
            <a:r>
              <a:rPr lang="de-DE" sz="1200" dirty="0"/>
              <a:t> of hydroclimate, </a:t>
            </a:r>
          </a:p>
          <a:p>
            <a:pPr marL="0" indent="0" algn="just">
              <a:buNone/>
            </a:pPr>
            <a:r>
              <a:rPr lang="de-DE" sz="1200" dirty="0"/>
              <a:t>30 </a:t>
            </a:r>
            <a:r>
              <a:rPr lang="de-DE" sz="1200" dirty="0" err="1"/>
              <a:t>years</a:t>
            </a:r>
            <a:r>
              <a:rPr lang="de-DE" sz="1200" dirty="0"/>
              <a:t> </a:t>
            </a:r>
            <a:r>
              <a:rPr lang="de-DE" sz="1200" dirty="0" err="1"/>
              <a:t>water</a:t>
            </a:r>
            <a:r>
              <a:rPr lang="de-DE" sz="1200" dirty="0"/>
              <a:t> </a:t>
            </a:r>
            <a:r>
              <a:rPr lang="de-DE" sz="1200" dirty="0" err="1"/>
              <a:t>quantity</a:t>
            </a:r>
            <a:r>
              <a:rPr lang="de-DE" sz="1200" dirty="0"/>
              <a:t> and 20 </a:t>
            </a:r>
            <a:r>
              <a:rPr lang="de-DE" sz="1200" dirty="0" err="1"/>
              <a:t>years</a:t>
            </a:r>
            <a:r>
              <a:rPr lang="de-DE" sz="1200" dirty="0"/>
              <a:t> of </a:t>
            </a:r>
            <a:r>
              <a:rPr lang="de-DE" sz="1200" dirty="0" err="1"/>
              <a:t>groundwater</a:t>
            </a:r>
            <a:r>
              <a:rPr lang="de-DE" sz="1200" dirty="0"/>
              <a:t> </a:t>
            </a:r>
            <a:r>
              <a:rPr lang="de-DE" sz="1200" dirty="0" err="1"/>
              <a:t>quality</a:t>
            </a:r>
            <a:r>
              <a:rPr lang="de-DE" sz="1200" dirty="0"/>
              <a:t>, </a:t>
            </a:r>
            <a:r>
              <a:rPr lang="de-DE" sz="1200" dirty="0" err="1"/>
              <a:t>changes</a:t>
            </a:r>
            <a:r>
              <a:rPr lang="de-DE" sz="1200" dirty="0"/>
              <a:t> in </a:t>
            </a:r>
            <a:r>
              <a:rPr lang="de-DE" sz="1200" dirty="0" err="1"/>
              <a:t>water</a:t>
            </a:r>
            <a:r>
              <a:rPr lang="de-DE" sz="1200" dirty="0"/>
              <a:t> </a:t>
            </a:r>
            <a:r>
              <a:rPr lang="de-DE" sz="1200" dirty="0" err="1"/>
              <a:t>management</a:t>
            </a:r>
            <a:endParaRPr lang="de-DE" dirty="0"/>
          </a:p>
          <a:p>
            <a:pPr algn="just"/>
            <a:endParaRPr lang="de-DE" dirty="0"/>
          </a:p>
        </p:txBody>
      </p:sp>
      <p:grpSp>
        <p:nvGrpSpPr>
          <p:cNvPr id="76" name="Gruppieren 75"/>
          <p:cNvGrpSpPr/>
          <p:nvPr/>
        </p:nvGrpSpPr>
        <p:grpSpPr>
          <a:xfrm>
            <a:off x="7449198" y="456908"/>
            <a:ext cx="2828470" cy="599086"/>
            <a:chOff x="8838195" y="3643362"/>
            <a:chExt cx="2205615" cy="779082"/>
          </a:xfrm>
        </p:grpSpPr>
        <p:grpSp>
          <p:nvGrpSpPr>
            <p:cNvPr id="80" name="Gruppieren 79"/>
            <p:cNvGrpSpPr/>
            <p:nvPr/>
          </p:nvGrpSpPr>
          <p:grpSpPr>
            <a:xfrm>
              <a:off x="8838195" y="3643362"/>
              <a:ext cx="2101112" cy="779082"/>
              <a:chOff x="8838195" y="3643362"/>
              <a:chExt cx="2101112" cy="779082"/>
            </a:xfrm>
          </p:grpSpPr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2170D43F-5F8E-F70C-B781-CEF124D7C36A}"/>
                  </a:ext>
                </a:extLst>
              </p:cNvPr>
              <p:cNvSpPr/>
              <p:nvPr/>
            </p:nvSpPr>
            <p:spPr>
              <a:xfrm>
                <a:off x="8867777" y="3643362"/>
                <a:ext cx="2071530" cy="779082"/>
              </a:xfrm>
              <a:prstGeom prst="rect">
                <a:avLst/>
              </a:prstGeom>
              <a:gradFill>
                <a:gsLst>
                  <a:gs pos="75000">
                    <a:srgbClr val="B0C9E2"/>
                  </a:gs>
                  <a:gs pos="25000">
                    <a:srgbClr val="F4A582"/>
                  </a:gs>
                  <a:gs pos="0">
                    <a:srgbClr val="B2182B"/>
                  </a:gs>
                  <a:gs pos="54000">
                    <a:schemeClr val="bg1"/>
                  </a:gs>
                  <a:gs pos="55000">
                    <a:srgbClr val="FFFFFF"/>
                  </a:gs>
                  <a:gs pos="45000">
                    <a:sysClr val="window" lastClr="FFFFFF"/>
                  </a:gs>
                  <a:gs pos="100000">
                    <a:srgbClr val="2166AC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horz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Ø</a:t>
                </a:r>
                <a:endParaRPr kumimoji="0" lang="en-US" sz="11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8838195" y="3692689"/>
                <a:ext cx="614840" cy="680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Extr</a:t>
                </a:r>
                <a:r>
                  <a:rPr lang="en-US" sz="1400" dirty="0">
                    <a:solidFill>
                      <a:schemeClr val="bg1"/>
                    </a:solidFill>
                  </a:rPr>
                  <a:t>. drought</a:t>
                </a:r>
              </a:p>
            </p:txBody>
          </p:sp>
        </p:grpSp>
        <p:sp>
          <p:nvSpPr>
            <p:cNvPr id="84" name="Textfeld 83"/>
            <p:cNvSpPr txBox="1"/>
            <p:nvPr/>
          </p:nvSpPr>
          <p:spPr>
            <a:xfrm>
              <a:off x="10474215" y="3677621"/>
              <a:ext cx="569595" cy="68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Extr</a:t>
              </a:r>
              <a:r>
                <a:rPr lang="en-US" sz="1400" dirty="0">
                  <a:solidFill>
                    <a:schemeClr val="bg1"/>
                  </a:solidFill>
                </a:rPr>
                <a:t>. wet</a:t>
              </a:r>
            </a:p>
          </p:txBody>
        </p:sp>
      </p:grpSp>
      <p:sp>
        <p:nvSpPr>
          <p:cNvPr id="87" name="Rechteck 86"/>
          <p:cNvSpPr/>
          <p:nvPr/>
        </p:nvSpPr>
        <p:spPr>
          <a:xfrm>
            <a:off x="7326540" y="224743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de-DE" dirty="0"/>
              <a:t>Time Series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2207942" y="4595144"/>
            <a:ext cx="4661210" cy="2749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46FE546-85AF-A2B4-D405-53ECFA534B0C}"/>
              </a:ext>
            </a:extLst>
          </p:cNvPr>
          <p:cNvSpPr/>
          <p:nvPr/>
        </p:nvSpPr>
        <p:spPr>
          <a:xfrm>
            <a:off x="9689075" y="6485103"/>
            <a:ext cx="2847381" cy="23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740" indent="-1348740" algn="just">
              <a:lnSpc>
                <a:spcPct val="107000"/>
              </a:lnSpc>
              <a:spcAft>
                <a:spcPts val="800"/>
              </a:spcAft>
              <a:tabLst>
                <a:tab pos="4591050" algn="l"/>
              </a:tabLst>
            </a:pPr>
            <a:r>
              <a:rPr lang="de-DE" sz="900" b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CD932BB-C2DF-0BC2-EEE4-4E91FCC2F4A5}"/>
              </a:ext>
            </a:extLst>
          </p:cNvPr>
          <p:cNvSpPr txBox="1"/>
          <p:nvPr/>
        </p:nvSpPr>
        <p:spPr>
          <a:xfrm>
            <a:off x="494385" y="1040353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406364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Wasserwirtschaftliche</a:t>
            </a:r>
            <a:r>
              <a:rPr lang="en-US" dirty="0"/>
              <a:t> </a:t>
            </a:r>
            <a:r>
              <a:rPr lang="en-US" dirty="0" err="1"/>
              <a:t>Entwicklung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69" y="1300931"/>
            <a:ext cx="10507946" cy="4502679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339634" y="2791012"/>
            <a:ext cx="5045464" cy="1139147"/>
            <a:chOff x="287383" y="1283793"/>
            <a:chExt cx="5181600" cy="1494520"/>
          </a:xfrm>
        </p:grpSpPr>
        <p:sp>
          <p:nvSpPr>
            <p:cNvPr id="2" name="Rechteck 1"/>
            <p:cNvSpPr/>
            <p:nvPr/>
          </p:nvSpPr>
          <p:spPr>
            <a:xfrm>
              <a:off x="287383" y="1283793"/>
              <a:ext cx="5181600" cy="1494520"/>
            </a:xfrm>
            <a:prstGeom prst="rect">
              <a:avLst/>
            </a:prstGeom>
            <a:noFill/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hteck 2"/>
            <p:cNvSpPr/>
            <p:nvPr/>
          </p:nvSpPr>
          <p:spPr>
            <a:xfrm>
              <a:off x="766354" y="2037806"/>
              <a:ext cx="3587932" cy="5834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Rieselfelder</a:t>
              </a:r>
              <a:r>
                <a:rPr lang="en-US" dirty="0"/>
                <a:t> (</a:t>
              </a:r>
              <a:r>
                <a:rPr lang="en-US" dirty="0" err="1"/>
                <a:t>bis</a:t>
              </a:r>
              <a:r>
                <a:rPr lang="en-US" dirty="0"/>
                <a:t> 1985)</a:t>
              </a:r>
            </a:p>
            <a:p>
              <a:pPr algn="ctr"/>
              <a:r>
                <a:rPr lang="en-US" sz="1200" dirty="0" err="1"/>
                <a:t>Rieselanlagen</a:t>
              </a:r>
              <a:r>
                <a:rPr lang="en-US" sz="1200" dirty="0"/>
                <a:t> bis 10,000 mm/a (Ende 1960er -1985)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5380629" y="2795450"/>
            <a:ext cx="1361959" cy="1139147"/>
            <a:chOff x="190724" y="1656303"/>
            <a:chExt cx="3725820" cy="1139147"/>
          </a:xfrm>
        </p:grpSpPr>
        <p:sp>
          <p:nvSpPr>
            <p:cNvPr id="8" name="Rechteck 7"/>
            <p:cNvSpPr/>
            <p:nvPr/>
          </p:nvSpPr>
          <p:spPr>
            <a:xfrm>
              <a:off x="287383" y="1656303"/>
              <a:ext cx="3629161" cy="1139147"/>
            </a:xfrm>
            <a:prstGeom prst="rect">
              <a:avLst/>
            </a:prstGeom>
            <a:noFill/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/>
            <p:cNvSpPr/>
            <p:nvPr/>
          </p:nvSpPr>
          <p:spPr>
            <a:xfrm>
              <a:off x="190724" y="2310694"/>
              <a:ext cx="3725820" cy="475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Kläranlage</a:t>
              </a:r>
              <a:endParaRPr lang="en-US" dirty="0"/>
            </a:p>
            <a:p>
              <a:pPr algn="ctr"/>
              <a:r>
                <a:rPr lang="en-US" sz="1200" dirty="0"/>
                <a:t>(1985 - Mitte 90er)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9020018" y="2795449"/>
            <a:ext cx="3102313" cy="1139148"/>
            <a:chOff x="9020018" y="2795449"/>
            <a:chExt cx="3102313" cy="1139148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9020018" y="2795449"/>
              <a:ext cx="3102313" cy="1139148"/>
              <a:chOff x="9061701" y="1300931"/>
              <a:chExt cx="3102313" cy="1139148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9061701" y="1300931"/>
                <a:ext cx="1894114" cy="1139148"/>
              </a:xfrm>
              <a:prstGeom prst="rect">
                <a:avLst/>
              </a:prstGeom>
              <a:noFill/>
              <a:ln w="3492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hteck 12"/>
              <p:cNvSpPr/>
              <p:nvPr/>
            </p:nvSpPr>
            <p:spPr>
              <a:xfrm>
                <a:off x="10997499" y="1300933"/>
                <a:ext cx="1166515" cy="4354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/>
                  <a:t>Kläranlage</a:t>
                </a:r>
                <a:endParaRPr lang="en-US" sz="1600" dirty="0"/>
              </a:p>
              <a:p>
                <a:pPr algn="ctr"/>
                <a:r>
                  <a:rPr lang="en-US" sz="1200" dirty="0"/>
                  <a:t>(2015 - </a:t>
                </a:r>
                <a:r>
                  <a:rPr lang="en-US" sz="1200" dirty="0" err="1"/>
                  <a:t>heute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15" name="Rechteck 14"/>
            <p:cNvSpPr/>
            <p:nvPr/>
          </p:nvSpPr>
          <p:spPr>
            <a:xfrm>
              <a:off x="10955815" y="3318261"/>
              <a:ext cx="1166515" cy="616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Gewässer-renaturierung</a:t>
              </a:r>
              <a:endParaRPr lang="en-US" sz="1200" dirty="0"/>
            </a:p>
            <a:p>
              <a:pPr algn="ctr"/>
              <a:r>
                <a:rPr lang="en-US" sz="1200" dirty="0"/>
                <a:t>(2015 - </a:t>
              </a:r>
              <a:r>
                <a:rPr lang="en-US" sz="1200" dirty="0" err="1"/>
                <a:t>heute</a:t>
              </a:r>
              <a:r>
                <a:rPr lang="en-US" sz="1200" dirty="0"/>
                <a:t>)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438064" y="1358537"/>
            <a:ext cx="3856796" cy="1402078"/>
            <a:chOff x="5438064" y="1358537"/>
            <a:chExt cx="3856796" cy="1402078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5438064" y="1358537"/>
              <a:ext cx="1894114" cy="1402078"/>
              <a:chOff x="5438064" y="1358537"/>
              <a:chExt cx="1894114" cy="1402078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5438064" y="1358537"/>
                <a:ext cx="1894114" cy="1402078"/>
              </a:xfrm>
              <a:prstGeom prst="rect">
                <a:avLst/>
              </a:prstGeom>
              <a:noFill/>
              <a:ln w="3492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5473335" y="2243294"/>
                <a:ext cx="1858843" cy="4753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Mech. </a:t>
                </a:r>
                <a:r>
                  <a:rPr lang="en-US" sz="1100" dirty="0" err="1"/>
                  <a:t>Reinigung</a:t>
                </a:r>
                <a:r>
                  <a:rPr lang="en-US" sz="1100" dirty="0"/>
                  <a:t> (1985)</a:t>
                </a:r>
              </a:p>
              <a:p>
                <a:pPr algn="ctr"/>
                <a:r>
                  <a:rPr lang="en-US" sz="1100" dirty="0"/>
                  <a:t>Chem. P </a:t>
                </a:r>
                <a:r>
                  <a:rPr lang="en-US" sz="1100" dirty="0" err="1"/>
                  <a:t>Eliminierung</a:t>
                </a:r>
                <a:r>
                  <a:rPr lang="en-US" sz="1100" dirty="0"/>
                  <a:t> (1986)</a:t>
                </a:r>
              </a:p>
              <a:p>
                <a:pPr algn="ctr"/>
                <a:r>
                  <a:rPr lang="en-US" sz="1100" dirty="0" err="1"/>
                  <a:t>BioP</a:t>
                </a:r>
                <a:r>
                  <a:rPr lang="en-US" sz="1100" dirty="0"/>
                  <a:t> (1993)</a:t>
                </a:r>
              </a:p>
            </p:txBody>
          </p:sp>
        </p:grpSp>
        <p:sp>
          <p:nvSpPr>
            <p:cNvPr id="18" name="Rechteck 17"/>
            <p:cNvSpPr/>
            <p:nvPr/>
          </p:nvSpPr>
          <p:spPr>
            <a:xfrm>
              <a:off x="7515495" y="2285294"/>
              <a:ext cx="1779365" cy="4753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Komb</a:t>
              </a:r>
              <a:r>
                <a:rPr lang="en-US" sz="1200" dirty="0"/>
                <a:t>. </a:t>
              </a:r>
              <a:r>
                <a:rPr lang="en-US" sz="1200" dirty="0" err="1"/>
                <a:t>Nitri</a:t>
              </a:r>
              <a:r>
                <a:rPr lang="en-US" sz="1200" dirty="0"/>
                <a:t> + </a:t>
              </a:r>
              <a:r>
                <a:rPr lang="en-US" sz="1200" dirty="0" err="1"/>
                <a:t>Denitri</a:t>
              </a:r>
              <a:r>
                <a:rPr lang="en-US" sz="1200" dirty="0"/>
                <a:t> (1999-2000)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23" name="Rechteck 22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Methods | </a:t>
              </a:r>
              <a:r>
                <a:rPr lang="en-US" sz="1400" b="1" dirty="0">
                  <a:solidFill>
                    <a:schemeClr val="tx1"/>
                  </a:solidFill>
                </a:rPr>
                <a:t>Study site &amp; hydroclimate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Results | Discussion</a:t>
              </a:r>
            </a:p>
          </p:txBody>
        </p:sp>
        <p:cxnSp>
          <p:nvCxnSpPr>
            <p:cNvPr id="24" name="Gerader Verbinder 23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339634" y="3944839"/>
            <a:ext cx="11789131" cy="643500"/>
            <a:chOff x="339634" y="3971367"/>
            <a:chExt cx="11789131" cy="643500"/>
          </a:xfrm>
        </p:grpSpPr>
        <p:sp>
          <p:nvSpPr>
            <p:cNvPr id="10" name="Rechteck 9"/>
            <p:cNvSpPr/>
            <p:nvPr/>
          </p:nvSpPr>
          <p:spPr>
            <a:xfrm>
              <a:off x="10962250" y="4021977"/>
              <a:ext cx="1166515" cy="506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lt1"/>
                  </a:solidFill>
                </a:rPr>
                <a:t>13 </a:t>
              </a:r>
              <a:r>
                <a:rPr lang="en-US" sz="1100" dirty="0" err="1">
                  <a:solidFill>
                    <a:schemeClr val="lt1"/>
                  </a:solidFill>
                </a:rPr>
                <a:t>Jahre</a:t>
              </a:r>
              <a:r>
                <a:rPr lang="en-US" sz="1100" dirty="0">
                  <a:solidFill>
                    <a:schemeClr val="lt1"/>
                  </a:solidFill>
                </a:rPr>
                <a:t>: </a:t>
              </a:r>
              <a:r>
                <a:rPr lang="en-US" sz="1100" dirty="0" err="1">
                  <a:solidFill>
                    <a:schemeClr val="lt1"/>
                  </a:solidFill>
                </a:rPr>
                <a:t>übergreifende</a:t>
              </a:r>
              <a:r>
                <a:rPr lang="en-US" sz="1100" dirty="0">
                  <a:solidFill>
                    <a:schemeClr val="lt1"/>
                  </a:solidFill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</a:rPr>
                <a:t>Dürren</a:t>
              </a:r>
              <a:endParaRPr lang="en-US" sz="1100" dirty="0">
                <a:solidFill>
                  <a:schemeClr val="lt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339634" y="3971367"/>
              <a:ext cx="10574497" cy="643500"/>
            </a:xfrm>
            <a:prstGeom prst="rect">
              <a:avLst/>
            </a:prstGeom>
            <a:noFill/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hteck 25"/>
          <p:cNvSpPr/>
          <p:nvPr/>
        </p:nvSpPr>
        <p:spPr>
          <a:xfrm>
            <a:off x="2528926" y="4012543"/>
            <a:ext cx="1007904" cy="515889"/>
          </a:xfrm>
          <a:prstGeom prst="rect">
            <a:avLst/>
          </a:prstGeom>
          <a:solidFill>
            <a:srgbClr val="588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Feuchte</a:t>
            </a:r>
            <a:r>
              <a:rPr lang="en-US" sz="1200" dirty="0"/>
              <a:t>- </a:t>
            </a:r>
            <a:r>
              <a:rPr lang="en-US" sz="1200" dirty="0" err="1"/>
              <a:t>periode</a:t>
            </a:r>
            <a:endParaRPr lang="en-US" sz="1200" dirty="0"/>
          </a:p>
          <a:p>
            <a:pPr algn="ctr"/>
            <a:r>
              <a:rPr lang="en-US" sz="1200" dirty="0"/>
              <a:t>1964-1967</a:t>
            </a:r>
          </a:p>
        </p:txBody>
      </p:sp>
      <p:sp>
        <p:nvSpPr>
          <p:cNvPr id="27" name="Rechteck 26"/>
          <p:cNvSpPr/>
          <p:nvPr/>
        </p:nvSpPr>
        <p:spPr>
          <a:xfrm>
            <a:off x="3638975" y="4026496"/>
            <a:ext cx="1071047" cy="481486"/>
          </a:xfrm>
          <a:prstGeom prst="rect">
            <a:avLst/>
          </a:prstGeom>
          <a:solidFill>
            <a:srgbClr val="F4A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Trocken-periode</a:t>
            </a:r>
            <a:endParaRPr lang="en-US" sz="1200" dirty="0"/>
          </a:p>
          <a:p>
            <a:pPr algn="ctr"/>
            <a:r>
              <a:rPr lang="en-US" sz="1200" dirty="0"/>
              <a:t>1970-1976</a:t>
            </a:r>
          </a:p>
        </p:txBody>
      </p:sp>
      <p:sp>
        <p:nvSpPr>
          <p:cNvPr id="28" name="Rechteck 27"/>
          <p:cNvSpPr/>
          <p:nvPr/>
        </p:nvSpPr>
        <p:spPr>
          <a:xfrm>
            <a:off x="6892787" y="3990100"/>
            <a:ext cx="991755" cy="517882"/>
          </a:xfrm>
          <a:prstGeom prst="rect">
            <a:avLst/>
          </a:prstGeom>
          <a:solidFill>
            <a:srgbClr val="F4A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Trocken-periode</a:t>
            </a:r>
            <a:endParaRPr lang="en-US" sz="1200" dirty="0"/>
          </a:p>
          <a:p>
            <a:pPr algn="ctr"/>
            <a:r>
              <a:rPr lang="en-US" sz="1200" dirty="0"/>
              <a:t>1996-2001</a:t>
            </a:r>
          </a:p>
        </p:txBody>
      </p:sp>
      <p:sp>
        <p:nvSpPr>
          <p:cNvPr id="29" name="Rechteck 28"/>
          <p:cNvSpPr/>
          <p:nvPr/>
        </p:nvSpPr>
        <p:spPr>
          <a:xfrm>
            <a:off x="8002307" y="4009244"/>
            <a:ext cx="913834" cy="536878"/>
          </a:xfrm>
          <a:prstGeom prst="rect">
            <a:avLst/>
          </a:prstGeom>
          <a:solidFill>
            <a:srgbClr val="588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Feuchte</a:t>
            </a:r>
            <a:r>
              <a:rPr lang="en-US" sz="1200" dirty="0"/>
              <a:t>- </a:t>
            </a:r>
            <a:r>
              <a:rPr lang="en-US" sz="1200" dirty="0" err="1"/>
              <a:t>periode</a:t>
            </a:r>
            <a:endParaRPr lang="en-US" sz="1200" dirty="0"/>
          </a:p>
          <a:p>
            <a:pPr algn="ctr"/>
            <a:r>
              <a:rPr lang="en-US" sz="1200" dirty="0"/>
              <a:t>2007-2013</a:t>
            </a:r>
          </a:p>
        </p:txBody>
      </p:sp>
      <p:sp>
        <p:nvSpPr>
          <p:cNvPr id="30" name="Rechteck 29"/>
          <p:cNvSpPr/>
          <p:nvPr/>
        </p:nvSpPr>
        <p:spPr>
          <a:xfrm>
            <a:off x="8999761" y="4014672"/>
            <a:ext cx="913834" cy="493310"/>
          </a:xfrm>
          <a:prstGeom prst="rect">
            <a:avLst/>
          </a:prstGeom>
          <a:solidFill>
            <a:srgbClr val="F4A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Trocken-periode</a:t>
            </a:r>
            <a:endParaRPr lang="en-US" sz="1200" dirty="0"/>
          </a:p>
          <a:p>
            <a:pPr algn="ctr"/>
            <a:r>
              <a:rPr lang="en-US" sz="1200" dirty="0"/>
              <a:t>2018-2021</a:t>
            </a:r>
          </a:p>
        </p:txBody>
      </p:sp>
      <p:sp>
        <p:nvSpPr>
          <p:cNvPr id="31" name="Rechteck 30"/>
          <p:cNvSpPr/>
          <p:nvPr/>
        </p:nvSpPr>
        <p:spPr>
          <a:xfrm>
            <a:off x="10962250" y="4566899"/>
            <a:ext cx="1166515" cy="68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lt1"/>
                </a:solidFill>
              </a:rPr>
              <a:t>8 </a:t>
            </a:r>
            <a:r>
              <a:rPr lang="en-US" sz="1100" dirty="0" err="1">
                <a:solidFill>
                  <a:schemeClr val="lt1"/>
                </a:solidFill>
              </a:rPr>
              <a:t>Jahre</a:t>
            </a:r>
            <a:r>
              <a:rPr lang="en-US" sz="1100" dirty="0">
                <a:solidFill>
                  <a:schemeClr val="lt1"/>
                </a:solidFill>
              </a:rPr>
              <a:t>: </a:t>
            </a:r>
            <a:r>
              <a:rPr lang="en-US" sz="1100" dirty="0" err="1">
                <a:solidFill>
                  <a:schemeClr val="lt1"/>
                </a:solidFill>
              </a:rPr>
              <a:t>übergreifende</a:t>
            </a:r>
            <a:r>
              <a:rPr lang="en-US" sz="1100" dirty="0">
                <a:solidFill>
                  <a:schemeClr val="lt1"/>
                </a:solidFill>
              </a:rPr>
              <a:t> </a:t>
            </a:r>
            <a:r>
              <a:rPr lang="en-US" sz="1100" dirty="0" err="1">
                <a:solidFill>
                  <a:schemeClr val="lt1"/>
                </a:solidFill>
              </a:rPr>
              <a:t>Feuchte-perioden</a:t>
            </a:r>
            <a:r>
              <a:rPr lang="en-US" sz="1100" dirty="0">
                <a:solidFill>
                  <a:schemeClr val="l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481985" cy="717437"/>
          </a:xfrm>
        </p:spPr>
        <p:txBody>
          <a:bodyPr/>
          <a:lstStyle/>
          <a:p>
            <a:r>
              <a:rPr lang="en-US" dirty="0" err="1"/>
              <a:t>Düngemittelausbringung</a:t>
            </a:r>
            <a:r>
              <a:rPr lang="en-US" dirty="0"/>
              <a:t> (Ost- und </a:t>
            </a:r>
            <a:r>
              <a:rPr lang="en-US" dirty="0" err="1"/>
              <a:t>wiedervereinigtes</a:t>
            </a:r>
            <a:r>
              <a:rPr lang="en-US" dirty="0"/>
              <a:t> Deutschland)</a:t>
            </a:r>
          </a:p>
          <a:p>
            <a:r>
              <a:rPr lang="en-US" sz="1100" dirty="0"/>
              <a:t>(</a:t>
            </a:r>
            <a:r>
              <a:rPr lang="en-US" sz="1100" dirty="0" err="1"/>
              <a:t>Datensatz</a:t>
            </a:r>
            <a:r>
              <a:rPr lang="en-US" sz="1100" dirty="0"/>
              <a:t> </a:t>
            </a:r>
            <a:r>
              <a:rPr lang="en-US" sz="1100" dirty="0" err="1"/>
              <a:t>als</a:t>
            </a:r>
            <a:r>
              <a:rPr lang="en-US" sz="1100" dirty="0"/>
              <a:t> Supplementary tables): </a:t>
            </a:r>
            <a:r>
              <a:rPr lang="en-US" sz="1100" dirty="0">
                <a:hlinkClick r:id="rId2"/>
              </a:rPr>
              <a:t>https://doi.org/10.1016/j.scitotenv.2023.165764</a:t>
            </a:r>
            <a:r>
              <a:rPr lang="en-US" sz="1100" dirty="0"/>
              <a:t> 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53" y="1555098"/>
            <a:ext cx="8117848" cy="405789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40243" y="5407776"/>
            <a:ext cx="6441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Statistics could be created differently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Only mineral fertilizer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Statistic after 1990 is biased towards West-Germanys fertilization practices (Areal </a:t>
            </a:r>
            <a:r>
              <a:rPr lang="en-US" sz="1200" dirty="0" err="1"/>
              <a:t>normalisation</a:t>
            </a:r>
            <a:r>
              <a:rPr lang="en-US" sz="1200" dirty="0"/>
              <a:t>)</a:t>
            </a:r>
          </a:p>
        </p:txBody>
      </p:sp>
      <p:sp>
        <p:nvSpPr>
          <p:cNvPr id="7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8581045" y="1203406"/>
            <a:ext cx="3446832" cy="5186685"/>
          </a:xfrm>
        </p:spPr>
        <p:txBody>
          <a:bodyPr/>
          <a:lstStyle/>
          <a:p>
            <a:r>
              <a:rPr lang="en-US" dirty="0"/>
              <a:t>P2O5 Plateau 1970-1980</a:t>
            </a:r>
          </a:p>
          <a:p>
            <a:r>
              <a:rPr lang="en-US" dirty="0"/>
              <a:t>Since 1990: P2O5 -33%/Decade reduction</a:t>
            </a:r>
          </a:p>
          <a:p>
            <a:r>
              <a:rPr lang="en-US" dirty="0"/>
              <a:t>Nitrogen: except after reunification no major decline (~6%/Decade)</a:t>
            </a:r>
          </a:p>
          <a:p>
            <a:r>
              <a:rPr lang="en-US" dirty="0"/>
              <a:t>Nitrogen only since 2015/17 reduced application </a:t>
            </a:r>
          </a:p>
          <a:p>
            <a:r>
              <a:rPr lang="en-US" dirty="0"/>
              <a:t>Strong increase N:P-ratio (from 2.5:1 to 15:1)</a:t>
            </a:r>
          </a:p>
          <a:p>
            <a:pPr marL="0" indent="0">
              <a:buNone/>
            </a:pPr>
            <a:r>
              <a:rPr lang="en-US" dirty="0"/>
              <a:t>Data sources: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050" dirty="0"/>
              <a:t>DDR: (1950–1989): Statistisches Amt der DDR, 1990;  BRD: (1989–2021): BMEL, 2022;                                     Statistisches Bundesamt (Destatis) 2022a;           Ackerfläche: </a:t>
            </a:r>
            <a:r>
              <a:rPr lang="en-US" sz="1100" dirty="0" err="1"/>
              <a:t>Statistisches</a:t>
            </a:r>
            <a:r>
              <a:rPr lang="en-US" sz="1100" dirty="0"/>
              <a:t> </a:t>
            </a:r>
            <a:r>
              <a:rPr lang="en-US" sz="1100" dirty="0" err="1"/>
              <a:t>Bundesamt</a:t>
            </a:r>
            <a:r>
              <a:rPr lang="en-US" sz="1100" dirty="0"/>
              <a:t> (</a:t>
            </a:r>
            <a:r>
              <a:rPr lang="en-US" sz="1100" dirty="0" err="1"/>
              <a:t>Destatis</a:t>
            </a:r>
            <a:r>
              <a:rPr lang="en-US" sz="1100" dirty="0"/>
              <a:t>), 2022b </a:t>
            </a:r>
            <a:endParaRPr lang="en-US" sz="105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9" name="Rechteck 8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Methods | </a:t>
              </a:r>
              <a:r>
                <a:rPr lang="en-US" sz="1400" b="1" dirty="0">
                  <a:solidFill>
                    <a:schemeClr val="tx1"/>
                  </a:solidFill>
                </a:rPr>
                <a:t>Study site &amp; hydroclimate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Results | Discussion</a:t>
              </a:r>
            </a:p>
          </p:txBody>
        </p:sp>
        <p:cxnSp>
          <p:nvCxnSpPr>
            <p:cNvPr id="10" name="Gerader Verbinder 9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Rechteck 1"/>
          <p:cNvSpPr/>
          <p:nvPr/>
        </p:nvSpPr>
        <p:spPr>
          <a:xfrm>
            <a:off x="1804945" y="2608028"/>
            <a:ext cx="540689" cy="218660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088998" y="1828799"/>
            <a:ext cx="2143033" cy="779229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pieren 17"/>
          <p:cNvGrpSpPr/>
          <p:nvPr/>
        </p:nvGrpSpPr>
        <p:grpSpPr>
          <a:xfrm>
            <a:off x="2734147" y="1904343"/>
            <a:ext cx="1473904" cy="531039"/>
            <a:chOff x="2734147" y="1904343"/>
            <a:chExt cx="1473904" cy="531039"/>
          </a:xfrm>
        </p:grpSpPr>
        <p:cxnSp>
          <p:nvCxnSpPr>
            <p:cNvPr id="15" name="Gerade Verbindung mit Pfeil 14"/>
            <p:cNvCxnSpPr/>
            <p:nvPr/>
          </p:nvCxnSpPr>
          <p:spPr>
            <a:xfrm>
              <a:off x="2734147" y="2109457"/>
              <a:ext cx="1321805" cy="3259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 rot="833508">
              <a:off x="2816000" y="1904343"/>
              <a:ext cx="1392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-6%/Decade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694853" y="2109457"/>
            <a:ext cx="886192" cy="2489704"/>
            <a:chOff x="7694853" y="2109457"/>
            <a:chExt cx="886192" cy="2489704"/>
          </a:xfrm>
        </p:grpSpPr>
        <p:cxnSp>
          <p:nvCxnSpPr>
            <p:cNvPr id="20" name="Gerade Verbindung mit Pfeil 19"/>
            <p:cNvCxnSpPr/>
            <p:nvPr/>
          </p:nvCxnSpPr>
          <p:spPr>
            <a:xfrm flipV="1">
              <a:off x="8230909" y="2109457"/>
              <a:ext cx="0" cy="24897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7694853" y="3366486"/>
              <a:ext cx="88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15:1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613729" y="3770787"/>
            <a:ext cx="1482804" cy="651290"/>
            <a:chOff x="2613729" y="3770787"/>
            <a:chExt cx="1482804" cy="651290"/>
          </a:xfrm>
        </p:grpSpPr>
        <p:sp>
          <p:nvSpPr>
            <p:cNvPr id="25" name="Textfeld 24"/>
            <p:cNvSpPr txBox="1"/>
            <p:nvPr/>
          </p:nvSpPr>
          <p:spPr>
            <a:xfrm rot="1801460">
              <a:off x="2613729" y="3787153"/>
              <a:ext cx="1482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-33%/Decade</a:t>
              </a:r>
            </a:p>
          </p:txBody>
        </p:sp>
        <p:cxnSp>
          <p:nvCxnSpPr>
            <p:cNvPr id="26" name="Gerade Verbindung mit Pfeil 25"/>
            <p:cNvCxnSpPr/>
            <p:nvPr/>
          </p:nvCxnSpPr>
          <p:spPr>
            <a:xfrm>
              <a:off x="2734147" y="3770787"/>
              <a:ext cx="1044525" cy="6512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/>
          <p:cNvGrpSpPr/>
          <p:nvPr/>
        </p:nvGrpSpPr>
        <p:grpSpPr>
          <a:xfrm>
            <a:off x="6329558" y="3410278"/>
            <a:ext cx="886192" cy="1189525"/>
            <a:chOff x="7353171" y="3409636"/>
            <a:chExt cx="886192" cy="1189525"/>
          </a:xfrm>
        </p:grpSpPr>
        <p:cxnSp>
          <p:nvCxnSpPr>
            <p:cNvPr id="31" name="Gerade Verbindung mit Pfeil 30"/>
            <p:cNvCxnSpPr/>
            <p:nvPr/>
          </p:nvCxnSpPr>
          <p:spPr>
            <a:xfrm flipV="1">
              <a:off x="7769182" y="3700690"/>
              <a:ext cx="0" cy="8984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7353171" y="3409636"/>
              <a:ext cx="88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5:1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315599" y="4288465"/>
            <a:ext cx="886192" cy="369332"/>
            <a:chOff x="7742098" y="4295170"/>
            <a:chExt cx="886192" cy="369332"/>
          </a:xfrm>
        </p:grpSpPr>
        <p:cxnSp>
          <p:nvCxnSpPr>
            <p:cNvPr id="35" name="Gerade Verbindung mit Pfeil 34"/>
            <p:cNvCxnSpPr/>
            <p:nvPr/>
          </p:nvCxnSpPr>
          <p:spPr>
            <a:xfrm flipV="1">
              <a:off x="7769182" y="4298048"/>
              <a:ext cx="0" cy="3011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7742098" y="4295170"/>
              <a:ext cx="88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2.5:1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00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4" y="1384809"/>
            <a:ext cx="6221711" cy="465127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7773766" y="1113982"/>
            <a:ext cx="4301420" cy="5600699"/>
          </a:xfrm>
        </p:spPr>
        <p:txBody>
          <a:bodyPr/>
          <a:lstStyle/>
          <a:p>
            <a:r>
              <a:rPr lang="en-US" dirty="0"/>
              <a:t>Generally </a:t>
            </a:r>
            <a:r>
              <a:rPr lang="en-US" b="1" dirty="0"/>
              <a:t>decreasing nutrient concentration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particular after abandonment of the SIF (1985) at all sites</a:t>
            </a:r>
          </a:p>
          <a:p>
            <a:r>
              <a:rPr lang="en-US" b="1" dirty="0"/>
              <a:t>Similar dynamics </a:t>
            </a:r>
            <a:r>
              <a:rPr lang="en-US" dirty="0"/>
              <a:t>between UP1,UP2, Buch and Outlet</a:t>
            </a:r>
          </a:p>
          <a:p>
            <a:r>
              <a:rPr lang="en-US" dirty="0"/>
              <a:t>Dynamics in upstream sites </a:t>
            </a:r>
            <a:r>
              <a:rPr lang="en-US" b="1" dirty="0"/>
              <a:t>stabilized in late 1990ies/early 2000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Upstream sites reached “good” to “very good” water quality in the following decades</a:t>
            </a:r>
          </a:p>
          <a:p>
            <a:r>
              <a:rPr lang="en-US" dirty="0"/>
              <a:t>The urban UP2 has the best water quality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6" name="Rechteck 5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</a:t>
              </a:r>
              <a:r>
                <a:rPr lang="en-US" sz="1400" b="1" dirty="0">
                  <a:solidFill>
                    <a:schemeClr val="tx1"/>
                  </a:solidFill>
                </a:rPr>
                <a:t>Results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Discussion</a:t>
              </a:r>
            </a:p>
          </p:txBody>
        </p:sp>
        <p:cxnSp>
          <p:nvCxnSpPr>
            <p:cNvPr id="7" name="Gerader Verbinder 6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55867" y="396545"/>
            <a:ext cx="8311908" cy="717437"/>
          </a:xfrm>
        </p:spPr>
        <p:txBody>
          <a:bodyPr/>
          <a:lstStyle/>
          <a:p>
            <a:r>
              <a:rPr lang="en-US" dirty="0"/>
              <a:t>Water quality &amp; influence of water management</a:t>
            </a:r>
          </a:p>
        </p:txBody>
      </p:sp>
      <p:sp>
        <p:nvSpPr>
          <p:cNvPr id="3" name="Rechteck 2"/>
          <p:cNvSpPr/>
          <p:nvPr/>
        </p:nvSpPr>
        <p:spPr>
          <a:xfrm>
            <a:off x="637342" y="2904110"/>
            <a:ext cx="731528" cy="220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SIF</a:t>
            </a:r>
          </a:p>
        </p:txBody>
      </p:sp>
      <p:sp>
        <p:nvSpPr>
          <p:cNvPr id="17" name="Rechteck 16"/>
          <p:cNvSpPr/>
          <p:nvPr/>
        </p:nvSpPr>
        <p:spPr>
          <a:xfrm>
            <a:off x="1377094" y="3109925"/>
            <a:ext cx="292218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WWTP</a:t>
            </a:r>
          </a:p>
        </p:txBody>
      </p:sp>
      <p:sp>
        <p:nvSpPr>
          <p:cNvPr id="18" name="Rechteck 17"/>
          <p:cNvSpPr/>
          <p:nvPr/>
        </p:nvSpPr>
        <p:spPr>
          <a:xfrm>
            <a:off x="2001052" y="3114481"/>
            <a:ext cx="140301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19" name="Rechteck 18"/>
          <p:cNvSpPr/>
          <p:nvPr/>
        </p:nvSpPr>
        <p:spPr>
          <a:xfrm>
            <a:off x="2596975" y="2879984"/>
            <a:ext cx="731528" cy="220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SIF</a:t>
            </a:r>
          </a:p>
        </p:txBody>
      </p:sp>
      <p:sp>
        <p:nvSpPr>
          <p:cNvPr id="20" name="Rechteck 19"/>
          <p:cNvSpPr/>
          <p:nvPr/>
        </p:nvSpPr>
        <p:spPr>
          <a:xfrm>
            <a:off x="3328503" y="3108355"/>
            <a:ext cx="257714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WWTP</a:t>
            </a:r>
          </a:p>
        </p:txBody>
      </p:sp>
      <p:sp>
        <p:nvSpPr>
          <p:cNvPr id="21" name="Rechteck 20"/>
          <p:cNvSpPr/>
          <p:nvPr/>
        </p:nvSpPr>
        <p:spPr>
          <a:xfrm>
            <a:off x="4005046" y="3112912"/>
            <a:ext cx="115200" cy="1854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22" name="Rechteck 21"/>
          <p:cNvSpPr/>
          <p:nvPr/>
        </p:nvSpPr>
        <p:spPr>
          <a:xfrm>
            <a:off x="4488795" y="2878982"/>
            <a:ext cx="731528" cy="220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SIF</a:t>
            </a:r>
          </a:p>
        </p:txBody>
      </p:sp>
      <p:sp>
        <p:nvSpPr>
          <p:cNvPr id="23" name="Rechteck 22"/>
          <p:cNvSpPr/>
          <p:nvPr/>
        </p:nvSpPr>
        <p:spPr>
          <a:xfrm>
            <a:off x="5144123" y="3107353"/>
            <a:ext cx="257714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WWTP</a:t>
            </a:r>
          </a:p>
        </p:txBody>
      </p:sp>
      <p:sp>
        <p:nvSpPr>
          <p:cNvPr id="24" name="Rechteck 23"/>
          <p:cNvSpPr/>
          <p:nvPr/>
        </p:nvSpPr>
        <p:spPr>
          <a:xfrm>
            <a:off x="5867790" y="3095994"/>
            <a:ext cx="140301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25" name="Rechteck 24"/>
          <p:cNvSpPr/>
          <p:nvPr/>
        </p:nvSpPr>
        <p:spPr>
          <a:xfrm>
            <a:off x="680070" y="4927176"/>
            <a:ext cx="731528" cy="220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SIF</a:t>
            </a:r>
          </a:p>
        </p:txBody>
      </p:sp>
      <p:sp>
        <p:nvSpPr>
          <p:cNvPr id="26" name="Rechteck 25"/>
          <p:cNvSpPr/>
          <p:nvPr/>
        </p:nvSpPr>
        <p:spPr>
          <a:xfrm>
            <a:off x="1411598" y="5155547"/>
            <a:ext cx="257714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WWTP</a:t>
            </a:r>
          </a:p>
        </p:txBody>
      </p:sp>
      <p:sp>
        <p:nvSpPr>
          <p:cNvPr id="27" name="Rechteck 26"/>
          <p:cNvSpPr/>
          <p:nvPr/>
        </p:nvSpPr>
        <p:spPr>
          <a:xfrm>
            <a:off x="2001052" y="5160103"/>
            <a:ext cx="140301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28" name="Rechteck 27"/>
          <p:cNvSpPr/>
          <p:nvPr/>
        </p:nvSpPr>
        <p:spPr>
          <a:xfrm>
            <a:off x="2592846" y="4913752"/>
            <a:ext cx="731528" cy="220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SIF</a:t>
            </a:r>
          </a:p>
        </p:txBody>
      </p:sp>
      <p:sp>
        <p:nvSpPr>
          <p:cNvPr id="29" name="Rechteck 28"/>
          <p:cNvSpPr/>
          <p:nvPr/>
        </p:nvSpPr>
        <p:spPr>
          <a:xfrm>
            <a:off x="3324374" y="5142123"/>
            <a:ext cx="257714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WWTP</a:t>
            </a:r>
          </a:p>
        </p:txBody>
      </p:sp>
      <p:sp>
        <p:nvSpPr>
          <p:cNvPr id="30" name="Rechteck 29"/>
          <p:cNvSpPr/>
          <p:nvPr/>
        </p:nvSpPr>
        <p:spPr>
          <a:xfrm>
            <a:off x="3979144" y="5146679"/>
            <a:ext cx="140301" cy="2201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14" name="Rechteck 13"/>
          <p:cNvSpPr/>
          <p:nvPr/>
        </p:nvSpPr>
        <p:spPr>
          <a:xfrm>
            <a:off x="630966" y="3687613"/>
            <a:ext cx="1515830" cy="18559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2602214" y="3687613"/>
            <a:ext cx="1518032" cy="1849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2604998" y="1578721"/>
            <a:ext cx="1518033" cy="18599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4483352" y="1588560"/>
            <a:ext cx="1533448" cy="18558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662" y="3896152"/>
            <a:ext cx="2162999" cy="24218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869DE6A-1C2B-A6CF-B3D8-4A53E92AC3AC}"/>
              </a:ext>
            </a:extLst>
          </p:cNvPr>
          <p:cNvSpPr txBox="1"/>
          <p:nvPr/>
        </p:nvSpPr>
        <p:spPr>
          <a:xfrm>
            <a:off x="494385" y="1040353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41170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6519600" y="1554899"/>
            <a:ext cx="3981600" cy="4111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714" y="1312267"/>
            <a:ext cx="4079465" cy="4281759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1393388" y="337351"/>
            <a:ext cx="4552662" cy="5712950"/>
            <a:chOff x="1398995" y="216771"/>
            <a:chExt cx="2607318" cy="3271817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398995" y="216771"/>
              <a:ext cx="2607318" cy="3205880"/>
              <a:chOff x="1398995" y="216771"/>
              <a:chExt cx="2607318" cy="3205880"/>
            </a:xfrm>
          </p:grpSpPr>
          <p:pic>
            <p:nvPicPr>
              <p:cNvPr id="39" name="Grafik 3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66382" y="216771"/>
                <a:ext cx="1137268" cy="3123329"/>
              </a:xfrm>
              <a:prstGeom prst="rect">
                <a:avLst/>
              </a:prstGeom>
            </p:spPr>
          </p:pic>
          <p:pic>
            <p:nvPicPr>
              <p:cNvPr id="42" name="Grafik 4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98995" y="227247"/>
                <a:ext cx="1298082" cy="3195404"/>
              </a:xfrm>
              <a:prstGeom prst="rect">
                <a:avLst/>
              </a:prstGeom>
            </p:spPr>
          </p:pic>
          <p:pic>
            <p:nvPicPr>
              <p:cNvPr id="43" name="Grafik 42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52855" y="219003"/>
                <a:ext cx="253458" cy="3123329"/>
              </a:xfrm>
              <a:prstGeom prst="rect">
                <a:avLst/>
              </a:prstGeom>
            </p:spPr>
          </p:pic>
        </p:grpSp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8995" y="3301898"/>
              <a:ext cx="1298082" cy="186690"/>
            </a:xfrm>
            <a:prstGeom prst="rect">
              <a:avLst/>
            </a:prstGeom>
          </p:spPr>
        </p:pic>
      </p:grpSp>
      <p:sp>
        <p:nvSpPr>
          <p:cNvPr id="68" name="Rechteck 67"/>
          <p:cNvSpPr/>
          <p:nvPr/>
        </p:nvSpPr>
        <p:spPr>
          <a:xfrm>
            <a:off x="1755506" y="781119"/>
            <a:ext cx="1843504" cy="15700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1755505" y="2494361"/>
            <a:ext cx="1843504" cy="15478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1747814" y="4192012"/>
            <a:ext cx="1843504" cy="15924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3669653" y="4166401"/>
            <a:ext cx="1843504" cy="16246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3665957" y="768745"/>
            <a:ext cx="1843504" cy="158304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hteck 72"/>
          <p:cNvSpPr/>
          <p:nvPr/>
        </p:nvSpPr>
        <p:spPr>
          <a:xfrm>
            <a:off x="3676617" y="2472902"/>
            <a:ext cx="1843504" cy="1575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537" y="5746971"/>
            <a:ext cx="1975665" cy="603565"/>
          </a:xfrm>
          <a:prstGeom prst="rect">
            <a:avLst/>
          </a:prstGeom>
        </p:spPr>
      </p:pic>
      <p:grpSp>
        <p:nvGrpSpPr>
          <p:cNvPr id="45" name="Gruppieren 44"/>
          <p:cNvGrpSpPr/>
          <p:nvPr/>
        </p:nvGrpSpPr>
        <p:grpSpPr>
          <a:xfrm>
            <a:off x="5442513" y="711163"/>
            <a:ext cx="3790388" cy="5108210"/>
            <a:chOff x="5442513" y="520663"/>
            <a:chExt cx="3790388" cy="5108210"/>
          </a:xfrm>
        </p:grpSpPr>
        <p:sp>
          <p:nvSpPr>
            <p:cNvPr id="38" name="Rechteck 37"/>
            <p:cNvSpPr/>
            <p:nvPr/>
          </p:nvSpPr>
          <p:spPr>
            <a:xfrm>
              <a:off x="8354039" y="2632586"/>
              <a:ext cx="878862" cy="573757"/>
            </a:xfrm>
            <a:prstGeom prst="rect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Gerader Verbinder 39"/>
            <p:cNvCxnSpPr/>
            <p:nvPr/>
          </p:nvCxnSpPr>
          <p:spPr>
            <a:xfrm>
              <a:off x="5946050" y="520663"/>
              <a:ext cx="2407989" cy="2092874"/>
            </a:xfrm>
            <a:prstGeom prst="line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 flipV="1">
              <a:off x="5914740" y="3206343"/>
              <a:ext cx="2439299" cy="2422530"/>
            </a:xfrm>
            <a:prstGeom prst="line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Rechteck 36"/>
            <p:cNvSpPr/>
            <p:nvPr/>
          </p:nvSpPr>
          <p:spPr>
            <a:xfrm>
              <a:off x="5442513" y="520663"/>
              <a:ext cx="472227" cy="5087656"/>
            </a:xfrm>
            <a:prstGeom prst="rect">
              <a:avLst/>
            </a:prstGeom>
            <a:noFill/>
            <a:ln w="57150">
              <a:solidFill>
                <a:srgbClr val="2B8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29" name="Rechteck 28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</a:t>
              </a:r>
              <a:r>
                <a:rPr lang="en-US" sz="1400" b="1" dirty="0">
                  <a:solidFill>
                    <a:schemeClr val="tx1"/>
                  </a:solidFill>
                </a:rPr>
                <a:t>Results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Discussion</a:t>
              </a:r>
            </a:p>
          </p:txBody>
        </p:sp>
        <p:cxnSp>
          <p:nvCxnSpPr>
            <p:cNvPr id="30" name="Gerader Verbinder 29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Freihandform 46"/>
          <p:cNvSpPr/>
          <p:nvPr/>
        </p:nvSpPr>
        <p:spPr>
          <a:xfrm>
            <a:off x="9526890" y="2551757"/>
            <a:ext cx="768350" cy="180369"/>
          </a:xfrm>
          <a:custGeom>
            <a:avLst/>
            <a:gdLst>
              <a:gd name="connsiteX0" fmla="*/ 768350 w 768350"/>
              <a:gd name="connsiteY0" fmla="*/ 0 h 180369"/>
              <a:gd name="connsiteX1" fmla="*/ 368300 w 768350"/>
              <a:gd name="connsiteY1" fmla="*/ 177800 h 180369"/>
              <a:gd name="connsiteX2" fmla="*/ 0 w 768350"/>
              <a:gd name="connsiteY2" fmla="*/ 88900 h 18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350" h="180369">
                <a:moveTo>
                  <a:pt x="768350" y="0"/>
                </a:moveTo>
                <a:cubicBezTo>
                  <a:pt x="632354" y="81491"/>
                  <a:pt x="496358" y="162983"/>
                  <a:pt x="368300" y="177800"/>
                </a:cubicBezTo>
                <a:cubicBezTo>
                  <a:pt x="240242" y="192617"/>
                  <a:pt x="120121" y="140758"/>
                  <a:pt x="0" y="88900"/>
                </a:cubicBezTo>
              </a:path>
            </a:pathLst>
          </a:custGeom>
          <a:noFill/>
          <a:ln w="22225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uppieren 19"/>
          <p:cNvGrpSpPr/>
          <p:nvPr/>
        </p:nvGrpSpPr>
        <p:grpSpPr>
          <a:xfrm>
            <a:off x="8420100" y="2083064"/>
            <a:ext cx="3690568" cy="3293209"/>
            <a:chOff x="8420100" y="2083064"/>
            <a:chExt cx="3690568" cy="3293209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8420100" y="2425700"/>
              <a:ext cx="1771650" cy="1816100"/>
              <a:chOff x="8420100" y="2425700"/>
              <a:chExt cx="1771650" cy="1816100"/>
            </a:xfrm>
          </p:grpSpPr>
          <p:sp>
            <p:nvSpPr>
              <p:cNvPr id="16" name="Freihandform 15"/>
              <p:cNvSpPr/>
              <p:nvPr/>
            </p:nvSpPr>
            <p:spPr>
              <a:xfrm>
                <a:off x="8420100" y="2425700"/>
                <a:ext cx="1771650" cy="1816100"/>
              </a:xfrm>
              <a:custGeom>
                <a:avLst/>
                <a:gdLst>
                  <a:gd name="connsiteX0" fmla="*/ 762000 w 1771650"/>
                  <a:gd name="connsiteY0" fmla="*/ 730250 h 1816100"/>
                  <a:gd name="connsiteX1" fmla="*/ 762000 w 1771650"/>
                  <a:gd name="connsiteY1" fmla="*/ 730250 h 1816100"/>
                  <a:gd name="connsiteX2" fmla="*/ 781050 w 1771650"/>
                  <a:gd name="connsiteY2" fmla="*/ 660400 h 1816100"/>
                  <a:gd name="connsiteX3" fmla="*/ 1016000 w 1771650"/>
                  <a:gd name="connsiteY3" fmla="*/ 495300 h 1816100"/>
                  <a:gd name="connsiteX4" fmla="*/ 1085850 w 1771650"/>
                  <a:gd name="connsiteY4" fmla="*/ 330200 h 1816100"/>
                  <a:gd name="connsiteX5" fmla="*/ 1276350 w 1771650"/>
                  <a:gd name="connsiteY5" fmla="*/ 361950 h 1816100"/>
                  <a:gd name="connsiteX6" fmla="*/ 1416050 w 1771650"/>
                  <a:gd name="connsiteY6" fmla="*/ 355600 h 1816100"/>
                  <a:gd name="connsiteX7" fmla="*/ 1409700 w 1771650"/>
                  <a:gd name="connsiteY7" fmla="*/ 234950 h 1816100"/>
                  <a:gd name="connsiteX8" fmla="*/ 1397000 w 1771650"/>
                  <a:gd name="connsiteY8" fmla="*/ 146050 h 1816100"/>
                  <a:gd name="connsiteX9" fmla="*/ 1441450 w 1771650"/>
                  <a:gd name="connsiteY9" fmla="*/ 6350 h 1816100"/>
                  <a:gd name="connsiteX10" fmla="*/ 1631950 w 1771650"/>
                  <a:gd name="connsiteY10" fmla="*/ 0 h 1816100"/>
                  <a:gd name="connsiteX11" fmla="*/ 1771650 w 1771650"/>
                  <a:gd name="connsiteY11" fmla="*/ 57150 h 1816100"/>
                  <a:gd name="connsiteX12" fmla="*/ 1720850 w 1771650"/>
                  <a:gd name="connsiteY12" fmla="*/ 196850 h 1816100"/>
                  <a:gd name="connsiteX13" fmla="*/ 1606550 w 1771650"/>
                  <a:gd name="connsiteY13" fmla="*/ 425450 h 1816100"/>
                  <a:gd name="connsiteX14" fmla="*/ 1333500 w 1771650"/>
                  <a:gd name="connsiteY14" fmla="*/ 1282700 h 1816100"/>
                  <a:gd name="connsiteX15" fmla="*/ 850900 w 1771650"/>
                  <a:gd name="connsiteY15" fmla="*/ 1428750 h 1816100"/>
                  <a:gd name="connsiteX16" fmla="*/ 558800 w 1771650"/>
                  <a:gd name="connsiteY16" fmla="*/ 1625600 h 1816100"/>
                  <a:gd name="connsiteX17" fmla="*/ 317500 w 1771650"/>
                  <a:gd name="connsiteY17" fmla="*/ 1816100 h 1816100"/>
                  <a:gd name="connsiteX18" fmla="*/ 6350 w 1771650"/>
                  <a:gd name="connsiteY18" fmla="*/ 1701800 h 1816100"/>
                  <a:gd name="connsiteX19" fmla="*/ 0 w 1771650"/>
                  <a:gd name="connsiteY19" fmla="*/ 1524000 h 1816100"/>
                  <a:gd name="connsiteX20" fmla="*/ 133350 w 1771650"/>
                  <a:gd name="connsiteY20" fmla="*/ 1212850 h 1816100"/>
                  <a:gd name="connsiteX21" fmla="*/ 476250 w 1771650"/>
                  <a:gd name="connsiteY21" fmla="*/ 1003300 h 1816100"/>
                  <a:gd name="connsiteX22" fmla="*/ 685800 w 1771650"/>
                  <a:gd name="connsiteY22" fmla="*/ 1028700 h 1816100"/>
                  <a:gd name="connsiteX23" fmla="*/ 762000 w 1771650"/>
                  <a:gd name="connsiteY23" fmla="*/ 730250 h 181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71650" h="1816100">
                    <a:moveTo>
                      <a:pt x="762000" y="730250"/>
                    </a:moveTo>
                    <a:lnTo>
                      <a:pt x="762000" y="730250"/>
                    </a:lnTo>
                    <a:lnTo>
                      <a:pt x="781050" y="660400"/>
                    </a:lnTo>
                    <a:lnTo>
                      <a:pt x="1016000" y="495300"/>
                    </a:lnTo>
                    <a:lnTo>
                      <a:pt x="1085850" y="330200"/>
                    </a:lnTo>
                    <a:lnTo>
                      <a:pt x="1276350" y="361950"/>
                    </a:lnTo>
                    <a:lnTo>
                      <a:pt x="1416050" y="355600"/>
                    </a:lnTo>
                    <a:lnTo>
                      <a:pt x="1409700" y="234950"/>
                    </a:lnTo>
                    <a:lnTo>
                      <a:pt x="1397000" y="146050"/>
                    </a:lnTo>
                    <a:lnTo>
                      <a:pt x="1441450" y="6350"/>
                    </a:lnTo>
                    <a:lnTo>
                      <a:pt x="1631950" y="0"/>
                    </a:lnTo>
                    <a:lnTo>
                      <a:pt x="1771650" y="57150"/>
                    </a:lnTo>
                    <a:lnTo>
                      <a:pt x="1720850" y="196850"/>
                    </a:lnTo>
                    <a:lnTo>
                      <a:pt x="1606550" y="425450"/>
                    </a:lnTo>
                    <a:lnTo>
                      <a:pt x="1333500" y="1282700"/>
                    </a:lnTo>
                    <a:lnTo>
                      <a:pt x="850900" y="1428750"/>
                    </a:lnTo>
                    <a:lnTo>
                      <a:pt x="558800" y="1625600"/>
                    </a:lnTo>
                    <a:lnTo>
                      <a:pt x="317500" y="1816100"/>
                    </a:lnTo>
                    <a:lnTo>
                      <a:pt x="6350" y="1701800"/>
                    </a:lnTo>
                    <a:lnTo>
                      <a:pt x="0" y="1524000"/>
                    </a:lnTo>
                    <a:lnTo>
                      <a:pt x="133350" y="1212850"/>
                    </a:lnTo>
                    <a:lnTo>
                      <a:pt x="476250" y="1003300"/>
                    </a:lnTo>
                    <a:lnTo>
                      <a:pt x="685800" y="1028700"/>
                    </a:lnTo>
                    <a:lnTo>
                      <a:pt x="762000" y="730250"/>
                    </a:lnTo>
                    <a:close/>
                  </a:path>
                </a:pathLst>
              </a:custGeom>
              <a:noFill/>
              <a:ln w="476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>
                <a:off x="9163050" y="2844800"/>
                <a:ext cx="768350" cy="180369"/>
              </a:xfrm>
              <a:custGeom>
                <a:avLst/>
                <a:gdLst>
                  <a:gd name="connsiteX0" fmla="*/ 768350 w 768350"/>
                  <a:gd name="connsiteY0" fmla="*/ 0 h 180369"/>
                  <a:gd name="connsiteX1" fmla="*/ 368300 w 768350"/>
                  <a:gd name="connsiteY1" fmla="*/ 177800 h 180369"/>
                  <a:gd name="connsiteX2" fmla="*/ 0 w 768350"/>
                  <a:gd name="connsiteY2" fmla="*/ 88900 h 18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8350" h="180369">
                    <a:moveTo>
                      <a:pt x="768350" y="0"/>
                    </a:moveTo>
                    <a:cubicBezTo>
                      <a:pt x="632354" y="81491"/>
                      <a:pt x="496358" y="162983"/>
                      <a:pt x="368300" y="177800"/>
                    </a:cubicBezTo>
                    <a:cubicBezTo>
                      <a:pt x="240242" y="192617"/>
                      <a:pt x="120121" y="140758"/>
                      <a:pt x="0" y="88900"/>
                    </a:cubicBezTo>
                  </a:path>
                </a:pathLst>
              </a:custGeom>
              <a:noFill/>
              <a:ln w="22225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ihandform 45"/>
              <p:cNvSpPr/>
              <p:nvPr/>
            </p:nvSpPr>
            <p:spPr>
              <a:xfrm>
                <a:off x="8793470" y="3170661"/>
                <a:ext cx="768350" cy="180369"/>
              </a:xfrm>
              <a:custGeom>
                <a:avLst/>
                <a:gdLst>
                  <a:gd name="connsiteX0" fmla="*/ 768350 w 768350"/>
                  <a:gd name="connsiteY0" fmla="*/ 0 h 180369"/>
                  <a:gd name="connsiteX1" fmla="*/ 368300 w 768350"/>
                  <a:gd name="connsiteY1" fmla="*/ 177800 h 180369"/>
                  <a:gd name="connsiteX2" fmla="*/ 0 w 768350"/>
                  <a:gd name="connsiteY2" fmla="*/ 88900 h 18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8350" h="180369">
                    <a:moveTo>
                      <a:pt x="768350" y="0"/>
                    </a:moveTo>
                    <a:cubicBezTo>
                      <a:pt x="632354" y="81491"/>
                      <a:pt x="496358" y="162983"/>
                      <a:pt x="368300" y="177800"/>
                    </a:cubicBezTo>
                    <a:cubicBezTo>
                      <a:pt x="240242" y="192617"/>
                      <a:pt x="120121" y="140758"/>
                      <a:pt x="0" y="88900"/>
                    </a:cubicBezTo>
                  </a:path>
                </a:pathLst>
              </a:custGeom>
              <a:noFill/>
              <a:ln w="22225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feld 18"/>
            <p:cNvSpPr txBox="1"/>
            <p:nvPr/>
          </p:nvSpPr>
          <p:spPr>
            <a:xfrm>
              <a:off x="10171158" y="2083064"/>
              <a:ext cx="1939510" cy="3293209"/>
            </a:xfrm>
            <a:prstGeom prst="rect">
              <a:avLst/>
            </a:prstGeom>
            <a:solidFill>
              <a:schemeClr val="bg1">
                <a:alpha val="39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Better hydrologic connectivity of the agricultural dominated areas during wet periods</a:t>
              </a:r>
            </a:p>
            <a:p>
              <a:endParaRPr lang="en-US" sz="1600" dirty="0"/>
            </a:p>
            <a:p>
              <a:r>
                <a:rPr lang="en-US" sz="1600" dirty="0"/>
                <a:t>Under circumstances: accumulation of fertilizer during droughts, because of less infiltration/bio-production?</a:t>
              </a:r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6654599" y="5594026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49" name="Textplatzhalter 3"/>
          <p:cNvSpPr txBox="1">
            <a:spLocks/>
          </p:cNvSpPr>
          <p:nvPr/>
        </p:nvSpPr>
        <p:spPr>
          <a:xfrm>
            <a:off x="6519600" y="421615"/>
            <a:ext cx="4799244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Nitrogen as a function of hydroclimate (upstream sites)</a:t>
            </a:r>
          </a:p>
        </p:txBody>
      </p:sp>
      <p:grpSp>
        <p:nvGrpSpPr>
          <p:cNvPr id="50" name="Gruppieren 49"/>
          <p:cNvGrpSpPr/>
          <p:nvPr/>
        </p:nvGrpSpPr>
        <p:grpSpPr>
          <a:xfrm rot="16200000">
            <a:off x="-645348" y="2512253"/>
            <a:ext cx="2686924" cy="770498"/>
            <a:chOff x="8867774" y="3542879"/>
            <a:chExt cx="2095239" cy="1001996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8867774" y="3542880"/>
              <a:ext cx="2071533" cy="1001995"/>
              <a:chOff x="8867774" y="3542880"/>
              <a:chExt cx="2071533" cy="1001995"/>
            </a:xfrm>
          </p:grpSpPr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2170D43F-5F8E-F70C-B781-CEF124D7C36A}"/>
                  </a:ext>
                </a:extLst>
              </p:cNvPr>
              <p:cNvSpPr/>
              <p:nvPr/>
            </p:nvSpPr>
            <p:spPr>
              <a:xfrm>
                <a:off x="8867777" y="3643360"/>
                <a:ext cx="2071530" cy="779083"/>
              </a:xfrm>
              <a:prstGeom prst="rect">
                <a:avLst/>
              </a:prstGeom>
              <a:gradFill>
                <a:gsLst>
                  <a:gs pos="75000">
                    <a:srgbClr val="B0C9E2"/>
                  </a:gs>
                  <a:gs pos="25000">
                    <a:srgbClr val="F4A582"/>
                  </a:gs>
                  <a:gs pos="0">
                    <a:srgbClr val="B2182B"/>
                  </a:gs>
                  <a:gs pos="100000">
                    <a:srgbClr val="2166AC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Ø</a:t>
                </a:r>
                <a:endParaRPr kumimoji="0" lang="en-US" sz="11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 rot="5400000">
                <a:off x="8570777" y="3839877"/>
                <a:ext cx="1001995" cy="408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Extr</a:t>
                </a:r>
                <a:r>
                  <a:rPr lang="en-US" sz="1400" dirty="0">
                    <a:solidFill>
                      <a:schemeClr val="bg1"/>
                    </a:solidFill>
                  </a:rPr>
                  <a:t>. drought</a:t>
                </a:r>
              </a:p>
            </p:txBody>
          </p:sp>
        </p:grpSp>
        <p:sp>
          <p:nvSpPr>
            <p:cNvPr id="52" name="Textfeld 51"/>
            <p:cNvSpPr txBox="1"/>
            <p:nvPr/>
          </p:nvSpPr>
          <p:spPr>
            <a:xfrm rot="5400000">
              <a:off x="10284057" y="3813833"/>
              <a:ext cx="949910" cy="408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Extr</a:t>
              </a:r>
              <a:r>
                <a:rPr lang="en-US" sz="1400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wet</a:t>
              </a:r>
            </a:p>
          </p:txBody>
        </p:sp>
      </p:grpSp>
      <p:sp>
        <p:nvSpPr>
          <p:cNvPr id="147" name="Textfeld 146"/>
          <p:cNvSpPr txBox="1"/>
          <p:nvPr/>
        </p:nvSpPr>
        <p:spPr>
          <a:xfrm>
            <a:off x="1083365" y="6023250"/>
            <a:ext cx="4048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399A6A-3A0A-9317-BA82-3384FD5CBD75}"/>
              </a:ext>
            </a:extLst>
          </p:cNvPr>
          <p:cNvSpPr txBox="1"/>
          <p:nvPr/>
        </p:nvSpPr>
        <p:spPr>
          <a:xfrm>
            <a:off x="6519600" y="1103960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58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>
          <a:xfrm>
            <a:off x="6519600" y="1554899"/>
            <a:ext cx="3981600" cy="4111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714" y="1312267"/>
            <a:ext cx="4079465" cy="4281759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387140" y="347050"/>
            <a:ext cx="4532822" cy="4329241"/>
            <a:chOff x="1199110" y="2025215"/>
            <a:chExt cx="4532822" cy="4329241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199110" y="2032675"/>
              <a:ext cx="4532822" cy="4321781"/>
              <a:chOff x="1199110" y="2032675"/>
              <a:chExt cx="4532822" cy="4321781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1199110" y="2387975"/>
                <a:ext cx="4532822" cy="3966481"/>
                <a:chOff x="1398995" y="3337083"/>
                <a:chExt cx="2595956" cy="2271611"/>
              </a:xfrm>
            </p:grpSpPr>
            <p:pic>
              <p:nvPicPr>
                <p:cNvPr id="39" name="Grafik 38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66382" y="3351890"/>
                  <a:ext cx="1137268" cy="2256804"/>
                </a:xfrm>
                <a:prstGeom prst="rect">
                  <a:avLst/>
                </a:prstGeom>
              </p:spPr>
            </p:pic>
            <p:pic>
              <p:nvPicPr>
                <p:cNvPr id="42" name="Grafik 41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98995" y="3337083"/>
                  <a:ext cx="1298082" cy="2157057"/>
                </a:xfrm>
                <a:prstGeom prst="rect">
                  <a:avLst/>
                </a:prstGeom>
              </p:spPr>
            </p:pic>
            <p:pic>
              <p:nvPicPr>
                <p:cNvPr id="43" name="Grafik 42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69719" y="3362800"/>
                  <a:ext cx="225232" cy="2062512"/>
                </a:xfrm>
                <a:prstGeom prst="rect">
                  <a:avLst/>
                </a:prstGeom>
              </p:spPr>
            </p:pic>
          </p:grpSp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3007" y="2032675"/>
                <a:ext cx="2262695" cy="485506"/>
              </a:xfrm>
              <a:prstGeom prst="rect">
                <a:avLst/>
              </a:prstGeom>
            </p:spPr>
          </p:pic>
        </p:grpSp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2106" y="2025215"/>
              <a:ext cx="1976316" cy="486397"/>
            </a:xfrm>
            <a:prstGeom prst="rect">
              <a:avLst/>
            </a:prstGeom>
          </p:spPr>
        </p:pic>
      </p:grpSp>
      <p:sp>
        <p:nvSpPr>
          <p:cNvPr id="46" name="Rechteck 45"/>
          <p:cNvSpPr/>
          <p:nvPr/>
        </p:nvSpPr>
        <p:spPr>
          <a:xfrm>
            <a:off x="1748734" y="787548"/>
            <a:ext cx="1843504" cy="16298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1748734" y="2525859"/>
            <a:ext cx="1857689" cy="15747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684929" y="780724"/>
            <a:ext cx="1843504" cy="16298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3655282" y="2532683"/>
            <a:ext cx="1877149" cy="15610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uppieren 44"/>
          <p:cNvGrpSpPr/>
          <p:nvPr/>
        </p:nvGrpSpPr>
        <p:grpSpPr>
          <a:xfrm>
            <a:off x="5477341" y="709810"/>
            <a:ext cx="2793348" cy="4411279"/>
            <a:chOff x="5477341" y="519310"/>
            <a:chExt cx="2793348" cy="4411279"/>
          </a:xfrm>
        </p:grpSpPr>
        <p:sp>
          <p:nvSpPr>
            <p:cNvPr id="38" name="Rechteck 37"/>
            <p:cNvSpPr/>
            <p:nvPr/>
          </p:nvSpPr>
          <p:spPr>
            <a:xfrm>
              <a:off x="7040282" y="3313689"/>
              <a:ext cx="1230407" cy="1616899"/>
            </a:xfrm>
            <a:prstGeom prst="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Gerader Verbinder 39"/>
            <p:cNvCxnSpPr/>
            <p:nvPr/>
          </p:nvCxnSpPr>
          <p:spPr>
            <a:xfrm>
              <a:off x="5998909" y="519310"/>
              <a:ext cx="1041373" cy="2794379"/>
            </a:xfrm>
            <a:prstGeom prst="lin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>
              <a:off x="5949568" y="3910084"/>
              <a:ext cx="1090714" cy="1020505"/>
            </a:xfrm>
            <a:prstGeom prst="lin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Rechteck 36"/>
            <p:cNvSpPr/>
            <p:nvPr/>
          </p:nvSpPr>
          <p:spPr>
            <a:xfrm>
              <a:off x="5477341" y="545755"/>
              <a:ext cx="472227" cy="3403066"/>
            </a:xfrm>
            <a:prstGeom prst="rect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1022155" y="4606982"/>
            <a:ext cx="5505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WWTP concentration independent of hydroclimate (as it is threshold controlled)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Outlet concentration is statistically significant impacted by hydroclimate in terms of seasonal and random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Ammonium concentration is low.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1083365" y="79513"/>
            <a:ext cx="10038521" cy="447261"/>
            <a:chOff x="1431235" y="3220278"/>
            <a:chExt cx="8965095" cy="447261"/>
          </a:xfrm>
        </p:grpSpPr>
        <p:sp>
          <p:nvSpPr>
            <p:cNvPr id="52" name="Rechteck 51"/>
            <p:cNvSpPr/>
            <p:nvPr/>
          </p:nvSpPr>
          <p:spPr>
            <a:xfrm>
              <a:off x="1431235" y="3220278"/>
              <a:ext cx="8965095" cy="4472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Motivation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Study site &amp; development | Methods | </a:t>
              </a:r>
              <a:r>
                <a:rPr lang="en-US" sz="1400" b="1" dirty="0">
                  <a:solidFill>
                    <a:schemeClr val="tx1"/>
                  </a:solidFill>
                </a:rPr>
                <a:t>Results </a:t>
              </a:r>
              <a:r>
                <a:rPr lang="en-US" sz="1400" dirty="0">
                  <a:solidFill>
                    <a:schemeClr val="bg2">
                      <a:lumMod val="90000"/>
                    </a:schemeClr>
                  </a:solidFill>
                </a:rPr>
                <a:t>| Discussion</a:t>
              </a:r>
            </a:p>
          </p:txBody>
        </p:sp>
        <p:cxnSp>
          <p:nvCxnSpPr>
            <p:cNvPr id="53" name="Gerader Verbinder 52"/>
            <p:cNvCxnSpPr/>
            <p:nvPr/>
          </p:nvCxnSpPr>
          <p:spPr>
            <a:xfrm>
              <a:off x="1431235" y="3289850"/>
              <a:ext cx="8965095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5" name="Textfeld 54"/>
          <p:cNvSpPr txBox="1"/>
          <p:nvPr/>
        </p:nvSpPr>
        <p:spPr>
          <a:xfrm>
            <a:off x="6654599" y="5594026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56" name="Textplatzhalter 3"/>
          <p:cNvSpPr txBox="1">
            <a:spLocks/>
          </p:cNvSpPr>
          <p:nvPr/>
        </p:nvSpPr>
        <p:spPr>
          <a:xfrm>
            <a:off x="6519600" y="421615"/>
            <a:ext cx="4799244" cy="7174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C40D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Nitrogen as a function of hydroclimate (downstream sites)</a:t>
            </a:r>
          </a:p>
        </p:txBody>
      </p:sp>
      <p:grpSp>
        <p:nvGrpSpPr>
          <p:cNvPr id="57" name="Gruppieren 56"/>
          <p:cNvGrpSpPr/>
          <p:nvPr/>
        </p:nvGrpSpPr>
        <p:grpSpPr>
          <a:xfrm rot="16200000">
            <a:off x="-645348" y="2512253"/>
            <a:ext cx="2686924" cy="770498"/>
            <a:chOff x="8867774" y="3542879"/>
            <a:chExt cx="2095239" cy="1001996"/>
          </a:xfrm>
        </p:grpSpPr>
        <p:grpSp>
          <p:nvGrpSpPr>
            <p:cNvPr id="58" name="Gruppieren 57"/>
            <p:cNvGrpSpPr/>
            <p:nvPr/>
          </p:nvGrpSpPr>
          <p:grpSpPr>
            <a:xfrm>
              <a:off x="8867774" y="3542880"/>
              <a:ext cx="2071533" cy="1001995"/>
              <a:chOff x="8867774" y="3542880"/>
              <a:chExt cx="2071533" cy="1001995"/>
            </a:xfrm>
          </p:grpSpPr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2170D43F-5F8E-F70C-B781-CEF124D7C36A}"/>
                  </a:ext>
                </a:extLst>
              </p:cNvPr>
              <p:cNvSpPr/>
              <p:nvPr/>
            </p:nvSpPr>
            <p:spPr>
              <a:xfrm>
                <a:off x="8867777" y="3643360"/>
                <a:ext cx="2071530" cy="779083"/>
              </a:xfrm>
              <a:prstGeom prst="rect">
                <a:avLst/>
              </a:prstGeom>
              <a:gradFill>
                <a:gsLst>
                  <a:gs pos="75000">
                    <a:srgbClr val="B0C9E2"/>
                  </a:gs>
                  <a:gs pos="25000">
                    <a:srgbClr val="F4A582"/>
                  </a:gs>
                  <a:gs pos="0">
                    <a:srgbClr val="B2182B"/>
                  </a:gs>
                  <a:gs pos="100000">
                    <a:srgbClr val="2166AC"/>
                  </a:gs>
                </a:gsLst>
                <a:lin ang="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vert="vert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Ø</a:t>
                </a:r>
                <a:endParaRPr kumimoji="0" lang="en-US" sz="11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 rot="5400000">
                <a:off x="8570777" y="3839877"/>
                <a:ext cx="1001995" cy="408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Extr</a:t>
                </a:r>
                <a:r>
                  <a:rPr lang="en-US" sz="1400" dirty="0">
                    <a:solidFill>
                      <a:schemeClr val="bg1"/>
                    </a:solidFill>
                  </a:rPr>
                  <a:t>. drought</a:t>
                </a:r>
              </a:p>
            </p:txBody>
          </p:sp>
        </p:grpSp>
        <p:sp>
          <p:nvSpPr>
            <p:cNvPr id="59" name="Textfeld 58"/>
            <p:cNvSpPr txBox="1"/>
            <p:nvPr/>
          </p:nvSpPr>
          <p:spPr>
            <a:xfrm rot="5400000">
              <a:off x="10284057" y="3813833"/>
              <a:ext cx="949910" cy="408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Extr</a:t>
              </a:r>
              <a:r>
                <a:rPr lang="en-US" sz="1400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wet</a:t>
              </a: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1021305" y="4325141"/>
            <a:ext cx="33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concentration (0 = low, 4 = high)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9917258-A44C-01AC-DBC7-4E54388E84E4}"/>
              </a:ext>
            </a:extLst>
          </p:cNvPr>
          <p:cNvSpPr txBox="1"/>
          <p:nvPr/>
        </p:nvSpPr>
        <p:spPr>
          <a:xfrm>
            <a:off x="6519600" y="1103960"/>
            <a:ext cx="62668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Marx et al, 2023, STOTEN</a:t>
            </a:r>
            <a:endParaRPr lang="de-DE" sz="1000" i="1" dirty="0"/>
          </a:p>
        </p:txBody>
      </p:sp>
    </p:spTree>
    <p:extLst>
      <p:ext uri="{BB962C8B-B14F-4D97-AF65-F5344CB8AC3E}">
        <p14:creationId xmlns:p14="http://schemas.microsoft.com/office/powerpoint/2010/main" val="24676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-Berlin-Praesentation-Master-Verlauf-Blau-Gruen.potx" id="{C5D3096A-7172-486D-AFF7-84606E0F9696}" vid="{D5E81D5E-EE78-4998-966F-796B3A3B9436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-Berlin-Praesentation-Master-Verlauf-Blau-Gruen.potx" id="{C5D3096A-7172-486D-AFF7-84606E0F9696}" vid="{57DCDA57-8EAF-4552-B667-8DB7FD433580}"/>
    </a:ext>
  </a:extLst>
</a:theme>
</file>

<file path=ppt/theme/theme3.xml><?xml version="1.0" encoding="utf-8"?>
<a:theme xmlns:a="http://schemas.openxmlformats.org/drawingml/2006/main" name="1_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-Berlin-Praesentation-Master-Verlauf-Blau-Gruen.potx" id="{C5D3096A-7172-486D-AFF7-84606E0F9696}" vid="{57DCDA57-8EAF-4552-B667-8DB7FD43358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Defense_14062023</Template>
  <TotalTime>0</TotalTime>
  <Words>1660</Words>
  <Application>Microsoft Office PowerPoint</Application>
  <PresentationFormat>Breitbild</PresentationFormat>
  <Paragraphs>259</Paragraphs>
  <Slides>15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Calibri</vt:lpstr>
      <vt:lpstr>Open Sans</vt:lpstr>
      <vt:lpstr>Symbol</vt:lpstr>
      <vt:lpstr>Wingdings</vt:lpstr>
      <vt:lpstr>Titelfolien zur Auswahl</vt:lpstr>
      <vt:lpstr>Master für Folgeseiten</vt:lpstr>
      <vt:lpstr>1_Master für Folgeseiten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Marx</dc:creator>
  <cp:lastModifiedBy>Christian Marx</cp:lastModifiedBy>
  <cp:revision>390</cp:revision>
  <cp:lastPrinted>2024-04-02T15:54:05Z</cp:lastPrinted>
  <dcterms:created xsi:type="dcterms:W3CDTF">2023-06-14T12:37:31Z</dcterms:created>
  <dcterms:modified xsi:type="dcterms:W3CDTF">2024-04-16T05:45:06Z</dcterms:modified>
</cp:coreProperties>
</file>