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5" r:id="rId2"/>
  </p:sldMasterIdLst>
  <p:notesMasterIdLst>
    <p:notesMasterId r:id="rId5"/>
  </p:notesMasterIdLst>
  <p:handoutMasterIdLst>
    <p:handoutMasterId r:id="rId6"/>
  </p:handoutMasterIdLst>
  <p:sldIdLst>
    <p:sldId id="335" r:id="rId3"/>
    <p:sldId id="32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81B3"/>
    <a:srgbClr val="F49F98"/>
    <a:srgbClr val="D45C65"/>
    <a:srgbClr val="FECF41"/>
    <a:srgbClr val="F8A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7461" autoAdjust="0"/>
  </p:normalViewPr>
  <p:slideViewPr>
    <p:cSldViewPr showGuides="1">
      <p:cViewPr varScale="1">
        <p:scale>
          <a:sx n="52" d="100"/>
          <a:sy n="52" d="100"/>
        </p:scale>
        <p:origin x="1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405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C5E827F-AFFB-4521-937A-4A6CC48BEF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BD6053-A03A-44A9-A252-2AE4141F3C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E3F3-D9BC-4026-9AA0-5E733025F96D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DA3799-5E67-47F8-B416-6B830744DC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DC965-793F-40A9-8DDB-C2597918B9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CE5A8-732E-4637-BF68-72F2A90CC8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1EF9-338E-4566-BAB4-3E8ADC30C037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D628D-FC62-4541-A05E-E95D41248AA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44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8465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FB1D8DA-EE61-4B45-A0BE-6F822FC03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815555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6476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F05146F-2425-441D-850A-4FDD7390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7" cy="595897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6096000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1952625"/>
            <a:ext cx="6096000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9156700" y="2960688"/>
            <a:ext cx="3035299" cy="38973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D1FFECA-CE3D-4183-B2EB-77B82BE43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2960688"/>
            <a:ext cx="1019177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408DBDF-1F31-4F92-BD2B-2F4676144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27239" y="2960688"/>
            <a:ext cx="1008062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68C62CA-75E6-4BD3-8CBF-B10BF2634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2960688"/>
            <a:ext cx="1044575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14F7CFB9-B1D6-45F2-87B8-D65E8F4CF15B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3659076-59FB-48F2-BC43-83D489B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96000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3513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5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72B2DB94-68FD-436F-85E5-527459CBD954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2DC036-EE79-462A-B345-B4AB0DF3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1952625"/>
            <a:ext cx="12192002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2960688"/>
            <a:ext cx="1044575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1952625"/>
            <a:ext cx="3028384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97461" y="1952625"/>
            <a:ext cx="7094538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9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5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72B2DB94-68FD-436F-85E5-527459CBD954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A359A5A-BB0A-407F-B5A8-E33AA8E5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1952625"/>
            <a:ext cx="12192002" cy="4905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1952625"/>
            <a:ext cx="3028384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97461" y="1952625"/>
            <a:ext cx="7094538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965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5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72B2DB94-68FD-436F-85E5-527459CBD954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0BAA30-B477-41FA-8A80-40163AF57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1952625"/>
            <a:ext cx="12192002" cy="49053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1952625"/>
            <a:ext cx="3028384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511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97461" y="1952625"/>
            <a:ext cx="7094538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9561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6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530156D1-77E1-4E7E-B7CE-7BA842FD8DE2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299FA8-EC53-473B-AD77-F12A14D6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1999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4981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3035299" y="1952625"/>
            <a:ext cx="9156699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0FA568C-805B-407C-9EE5-FB8CBB39E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6375123"/>
            <a:ext cx="2027239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A078990-72C4-435D-8DE4-33CD5E1B6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27238" y="6375123"/>
            <a:ext cx="1001147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2602081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6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530156D1-77E1-4E7E-B7CE-7BA842FD8DE2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C381E07-B583-4152-B73A-EDA54691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1999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3035299" y="1952625"/>
            <a:ext cx="9156699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30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6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Universität Bremen Logo">
            <a:extLst>
              <a:ext uri="{FF2B5EF4-FFF2-40B4-BE49-F238E27FC236}">
                <a16:creationId xmlns:a16="http://schemas.microsoft.com/office/drawing/2014/main" id="{530156D1-77E1-4E7E-B7CE-7BA842FD8DE2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B45980E-85C8-416B-B2B6-18D60CB1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1999" cy="4905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2027239" cy="511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3035299" y="1952625"/>
            <a:ext cx="9156699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23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22" name="Grafik 21" descr="Universität Bremen Logo">
            <a:extLst>
              <a:ext uri="{FF2B5EF4-FFF2-40B4-BE49-F238E27FC236}">
                <a16:creationId xmlns:a16="http://schemas.microsoft.com/office/drawing/2014/main" id="{74606240-60D4-4B3E-82C2-370D55879F63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DBA84A-1C09-4417-8A28-693A4789E3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44423" y="413303"/>
            <a:ext cx="2313978" cy="819453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700"/>
            </a:lvl1pPr>
          </a:lstStyle>
          <a:p>
            <a:pPr lvl="0"/>
            <a:r>
              <a:rPr lang="de-DE" dirty="0"/>
              <a:t>Universität Bremen</a:t>
            </a:r>
            <a:br>
              <a:rPr lang="de-DE" dirty="0"/>
            </a:br>
            <a:r>
              <a:rPr lang="de-DE" dirty="0"/>
              <a:t>Institut </a:t>
            </a:r>
            <a:br>
              <a:rPr lang="de-DE" dirty="0"/>
            </a:br>
            <a:r>
              <a:rPr lang="de-DE" dirty="0"/>
              <a:t>Name des Instituts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944D7B0C-537D-4632-89BB-5134317D7F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44423" y="1317273"/>
            <a:ext cx="2313978" cy="699951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/>
            </a:lvl1pPr>
          </a:lstStyle>
          <a:p>
            <a:pPr lvl="0"/>
            <a:r>
              <a:rPr lang="de-DE" dirty="0"/>
              <a:t>Fachbereich 00</a:t>
            </a:r>
            <a:br>
              <a:rPr lang="de-DE" dirty="0"/>
            </a:br>
            <a:r>
              <a:rPr lang="de-DE" dirty="0"/>
              <a:t>Name des Fachbereichs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65928"/>
            <a:ext cx="9143999" cy="1351104"/>
          </a:xfrm>
        </p:spPr>
        <p:txBody>
          <a:bodyPr anchor="t"/>
          <a:lstStyle>
            <a:lvl1pPr algn="l">
              <a:defRPr sz="4800" spc="14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849712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1D381FE-4517-4C56-A7DE-19E7CE3113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8" y="5355020"/>
            <a:ext cx="5076825" cy="105566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700"/>
            </a:lvl2pPr>
            <a:lvl3pPr>
              <a:lnSpc>
                <a:spcPct val="100000"/>
              </a:lnSpc>
              <a:defRPr sz="1700"/>
            </a:lvl3pPr>
            <a:lvl4pPr>
              <a:lnSpc>
                <a:spcPct val="100000"/>
              </a:lnSpc>
              <a:defRPr sz="1700"/>
            </a:lvl4pPr>
            <a:lvl5pPr>
              <a:lnSpc>
                <a:spcPct val="100000"/>
              </a:lnSpc>
              <a:defRPr sz="17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0" name="Grafik 9" descr="Kooperation: Hier müsste der Alternativtext ergänzt werden.">
            <a:extLst>
              <a:ext uri="{FF2B5EF4-FFF2-40B4-BE49-F238E27FC236}">
                <a16:creationId xmlns:a16="http://schemas.microsoft.com/office/drawing/2014/main" id="{254E2EAC-AEE9-4D5D-A0D0-82841FC4D7C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96200" y="5962998"/>
            <a:ext cx="1267417" cy="404041"/>
          </a:xfrm>
          <a:prstGeom prst="rect">
            <a:avLst/>
          </a:prstGeom>
        </p:spPr>
      </p:pic>
      <p:pic>
        <p:nvPicPr>
          <p:cNvPr id="11" name="Grafik 10" descr="Kooperation: Hier müsste der Alternativtext ergänzt werden.">
            <a:extLst>
              <a:ext uri="{FF2B5EF4-FFF2-40B4-BE49-F238E27FC236}">
                <a16:creationId xmlns:a16="http://schemas.microsoft.com/office/drawing/2014/main" id="{89DCF0DD-EDCE-4C31-822C-61A9D1088CE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644423" y="5962998"/>
            <a:ext cx="1267417" cy="404041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9" name="Eckige Klammer rechts 28">
            <a:extLst>
              <a:ext uri="{FF2B5EF4-FFF2-40B4-BE49-F238E27FC236}">
                <a16:creationId xmlns:a16="http://schemas.microsoft.com/office/drawing/2014/main" id="{7B79195D-A05E-4DEC-9BC6-6B4C8E00C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 rot="5400000">
            <a:off x="9674565" y="4876403"/>
            <a:ext cx="189310" cy="4390863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BF008EA-A215-4D23-A3F1-26DE0C8E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7572164" y="6957392"/>
            <a:ext cx="4390863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Titelmaster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3305718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22" name="Grafik 21" descr="Universität Bremen Logo">
            <a:extLst>
              <a:ext uri="{FF2B5EF4-FFF2-40B4-BE49-F238E27FC236}">
                <a16:creationId xmlns:a16="http://schemas.microsoft.com/office/drawing/2014/main" id="{74606240-60D4-4B3E-82C2-370D55879F63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51BE191D-BA69-45CE-B3CA-2D7E2DAA0A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44423" y="413303"/>
            <a:ext cx="2313978" cy="819453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700"/>
            </a:lvl1pPr>
          </a:lstStyle>
          <a:p>
            <a:pPr lvl="0"/>
            <a:r>
              <a:rPr lang="de-DE" dirty="0"/>
              <a:t>Universität Bremen</a:t>
            </a:r>
            <a:br>
              <a:rPr lang="de-DE" dirty="0"/>
            </a:br>
            <a:r>
              <a:rPr lang="de-DE" dirty="0"/>
              <a:t>Institut </a:t>
            </a:r>
            <a:br>
              <a:rPr lang="de-DE" dirty="0"/>
            </a:br>
            <a:r>
              <a:rPr lang="de-DE" dirty="0"/>
              <a:t>Name des Instituts</a:t>
            </a:r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AE7493CB-B34A-4D25-8DA7-01E33962A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44423" y="1317273"/>
            <a:ext cx="2313978" cy="699951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/>
            </a:lvl1pPr>
          </a:lstStyle>
          <a:p>
            <a:pPr lvl="0"/>
            <a:r>
              <a:rPr lang="de-DE" dirty="0"/>
              <a:t>Fachbereich 00</a:t>
            </a:r>
            <a:br>
              <a:rPr lang="de-DE" dirty="0"/>
            </a:br>
            <a:r>
              <a:rPr lang="de-DE" dirty="0"/>
              <a:t>Name des Fachbereichs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65928"/>
            <a:ext cx="9143999" cy="1351104"/>
          </a:xfrm>
        </p:spPr>
        <p:txBody>
          <a:bodyPr anchor="t"/>
          <a:lstStyle>
            <a:lvl1pPr algn="l">
              <a:defRPr sz="4800" spc="14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849712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1D381FE-4517-4C56-A7DE-19E7CE3113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8" y="5355020"/>
            <a:ext cx="5076825" cy="105566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700"/>
            </a:lvl2pPr>
            <a:lvl3pPr>
              <a:lnSpc>
                <a:spcPct val="100000"/>
              </a:lnSpc>
              <a:defRPr sz="1700"/>
            </a:lvl3pPr>
            <a:lvl4pPr>
              <a:lnSpc>
                <a:spcPct val="100000"/>
              </a:lnSpc>
              <a:defRPr sz="1700"/>
            </a:lvl4pPr>
            <a:lvl5pPr>
              <a:lnSpc>
                <a:spcPct val="100000"/>
              </a:lnSpc>
              <a:defRPr sz="17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0" name="Grafik 9" descr="Kooperation: Hier müsste der Alternativtext ergänzt werden.">
            <a:extLst>
              <a:ext uri="{FF2B5EF4-FFF2-40B4-BE49-F238E27FC236}">
                <a16:creationId xmlns:a16="http://schemas.microsoft.com/office/drawing/2014/main" id="{254E2EAC-AEE9-4D5D-A0D0-82841FC4D7C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96200" y="5962998"/>
            <a:ext cx="1267417" cy="404041"/>
          </a:xfrm>
          <a:prstGeom prst="rect">
            <a:avLst/>
          </a:prstGeom>
        </p:spPr>
      </p:pic>
      <p:pic>
        <p:nvPicPr>
          <p:cNvPr id="11" name="Grafik 10" descr="Kooperation: Hier müsste der Alternativtext ergänzt werden.">
            <a:extLst>
              <a:ext uri="{FF2B5EF4-FFF2-40B4-BE49-F238E27FC236}">
                <a16:creationId xmlns:a16="http://schemas.microsoft.com/office/drawing/2014/main" id="{89DCF0DD-EDCE-4C31-822C-61A9D1088CE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644423" y="5962998"/>
            <a:ext cx="1267417" cy="404041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9" name="Eckige Klammer rechts 28">
            <a:extLst>
              <a:ext uri="{FF2B5EF4-FFF2-40B4-BE49-F238E27FC236}">
                <a16:creationId xmlns:a16="http://schemas.microsoft.com/office/drawing/2014/main" id="{7B79195D-A05E-4DEC-9BC6-6B4C8E00C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 rot="5400000">
            <a:off x="9674565" y="4876403"/>
            <a:ext cx="189310" cy="4390863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BF008EA-A215-4D23-A3F1-26DE0C8E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7572164" y="6957392"/>
            <a:ext cx="4390863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Titelmaster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3765040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73548"/>
            <a:ext cx="9143999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357365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8465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FB1D8DA-EE61-4B45-A0BE-6F822FC03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815555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6476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D7F9D9-8D3D-4A09-8A9A-B835470B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9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6302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668508" y="2456892"/>
            <a:ext cx="1523492" cy="44011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023418" y="2373548"/>
            <a:ext cx="9143999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1023418" y="3652644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2825" y="2960688"/>
            <a:ext cx="1019175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2825" y="3933825"/>
            <a:ext cx="1019175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2825" y="4905375"/>
            <a:ext cx="1019175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2825" y="5876925"/>
            <a:ext cx="1019175" cy="511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979157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2027237" y="2373548"/>
            <a:ext cx="9143999" cy="10556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1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21CB02-D9C6-4FAF-A21F-7A8AE11A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807AC72-7C0F-482B-A3FD-7609DF861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1401115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644172" y="2373548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645147" y="4615774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1522919" y="2456892"/>
            <a:ext cx="5581144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2785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66908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019175" y="2378900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1020150" y="4621126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5876925"/>
            <a:ext cx="1019175" cy="5117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669081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87937" y="2456892"/>
            <a:ext cx="5578982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199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644172" y="2373548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645147" y="4615774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1522919" y="2456892"/>
            <a:ext cx="5581144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675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669081" y="2456892"/>
            <a:ext cx="1523492" cy="44011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019175" y="2378900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1020150" y="4621126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2960688"/>
            <a:ext cx="1019175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3933825"/>
            <a:ext cx="1019175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4905375"/>
            <a:ext cx="1019175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5876925"/>
            <a:ext cx="1019175" cy="5117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87937" y="2456892"/>
            <a:ext cx="5578982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0255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644172" y="2373548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645147" y="4615774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76925"/>
            <a:ext cx="1019175" cy="511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1522919" y="2456892"/>
            <a:ext cx="5581144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3291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669081" y="2456892"/>
            <a:ext cx="1523492" cy="44011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019175" y="2378900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1020150" y="4621126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2960688"/>
            <a:ext cx="1019175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3933825"/>
            <a:ext cx="1019175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4905375"/>
            <a:ext cx="1019175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173398" y="5876925"/>
            <a:ext cx="1019175" cy="5117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87937" y="2456892"/>
            <a:ext cx="5578982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05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034525" y="2263728"/>
            <a:ext cx="9138299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2027238" y="2913286"/>
            <a:ext cx="9145587" cy="296364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90D37F-409F-490E-B090-1C6D62CEE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88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019175" y="1695285"/>
            <a:ext cx="5620500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027265" y="2263728"/>
            <a:ext cx="5612410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1019175" y="2913286"/>
            <a:ext cx="5616886" cy="296364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7104064" y="1773312"/>
            <a:ext cx="5087936" cy="410361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E063D1E-F908-4B57-AC16-E0DAAFD46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1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404336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404336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404336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84655"/>
            <a:ext cx="4043364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2960688"/>
            <a:ext cx="1008063" cy="3897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FB1D8DA-EE61-4B45-A0BE-6F822FC03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8155553" y="2960688"/>
            <a:ext cx="1008063" cy="3897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64763" y="2960688"/>
            <a:ext cx="1008063" cy="3897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875C00-55A8-42EF-BE92-EB66ADCB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336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591944" y="1695285"/>
            <a:ext cx="5584523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600034" y="2263728"/>
            <a:ext cx="557643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5591944" y="2913286"/>
            <a:ext cx="5580881" cy="296364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0962739-88FB-4C0F-A094-042A31EE8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  <p:sp>
        <p:nvSpPr>
          <p:cNvPr id="6" name="Bildplatzhalter 5" descr="Bild / Grafik / Tabelle: Hier müsste der Alternativtext ergänzt werden.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0" y="1773312"/>
            <a:ext cx="5087938" cy="410361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747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8" y="2384883"/>
            <a:ext cx="9145587" cy="3492041"/>
          </a:xfrm>
        </p:spPr>
        <p:txBody>
          <a:bodyPr/>
          <a:lstStyle>
            <a:lvl1pPr marL="358775" indent="-358775">
              <a:spcAft>
                <a:spcPts val="600"/>
              </a:spcAft>
              <a:defRPr sz="2400" b="1">
                <a:solidFill>
                  <a:schemeClr val="accent2"/>
                </a:solidFill>
              </a:defRPr>
            </a:lvl1pPr>
            <a:lvl2pPr marL="269875" indent="-269875">
              <a:spcAft>
                <a:spcPts val="6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600"/>
              </a:spcAft>
              <a:defRPr/>
            </a:lvl3pPr>
            <a:lvl4pPr marL="1346200" indent="-268288">
              <a:spcAft>
                <a:spcPts val="600"/>
              </a:spcAft>
              <a:defRPr/>
            </a:lvl4pPr>
            <a:lvl5pPr marL="1879600" indent="-266700"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6FB52F-9308-41D2-9BCC-1505F02FA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7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64C841B-1949-4702-96AE-740240434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835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6519215-6F82-42BF-B5FD-D1CBD9A3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49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64C841B-1949-4702-96AE-740240434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1341260" y="6481720"/>
            <a:ext cx="443372" cy="18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200"/>
              </a:lnSpc>
            </a:pPr>
            <a:fld id="{AA1AFE9F-4FFA-40F3-946C-5B485D02F4ED}" type="slidenum">
              <a:rPr lang="de-DE" sz="900" b="0" spc="20" baseline="0" smtClean="0">
                <a:solidFill>
                  <a:schemeClr val="tx1"/>
                </a:solidFill>
              </a:rPr>
              <a:pPr algn="r">
                <a:lnSpc>
                  <a:spcPts val="1200"/>
                </a:lnSpc>
              </a:pPr>
              <a:t>‹#›</a:t>
            </a:fld>
            <a:endParaRPr lang="de-DE" sz="900" b="0" spc="2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1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960688"/>
            <a:ext cx="4043364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933825"/>
            <a:ext cx="4043364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905375"/>
            <a:ext cx="4043364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884655"/>
            <a:ext cx="4043364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2960688"/>
            <a:ext cx="1008063" cy="38973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FB1D8DA-EE61-4B45-A0BE-6F822FC03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8155553" y="2960688"/>
            <a:ext cx="1008063" cy="38973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0164763" y="2960688"/>
            <a:ext cx="1008063" cy="38973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038C72-B6B9-4DFA-9E8A-3DB5A4B3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13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2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2000" cy="4905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437826"/>
            <a:ext cx="4043364" cy="2420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2" y="1952626"/>
            <a:ext cx="12192002" cy="2485200"/>
          </a:xfrm>
          <a:prstGeom prst="rect">
            <a:avLst/>
          </a:prstGeom>
          <a:solidFill>
            <a:srgbClr val="FEC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05B476D-C268-4FF4-8A7C-99879001B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2465072"/>
            <a:ext cx="8148637" cy="504000"/>
          </a:xfrm>
          <a:prstGeom prst="rect">
            <a:avLst/>
          </a:prstGeom>
          <a:solidFill>
            <a:srgbClr val="F8A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94024E5-3454-4B0A-8EB0-03BDC83D5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3438209"/>
            <a:ext cx="8148637" cy="504000"/>
          </a:xfrm>
          <a:prstGeom prst="rect">
            <a:avLst/>
          </a:prstGeom>
          <a:solidFill>
            <a:srgbClr val="F8A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0A20AF-112F-4FB0-8A8F-78A9C6EE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78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2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2000" cy="4905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437826"/>
            <a:ext cx="4043364" cy="2420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2" y="1952626"/>
            <a:ext cx="12192002" cy="248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05B476D-C268-4FF4-8A7C-99879001B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2465072"/>
            <a:ext cx="8148637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94024E5-3454-4B0A-8EB0-03BDC83D5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4043363" y="3438209"/>
            <a:ext cx="8148637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7B146C-35BA-4768-B22F-45F86C38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63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2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2000" cy="4905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437826"/>
            <a:ext cx="4043364" cy="2420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2" y="1952626"/>
            <a:ext cx="12192002" cy="248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2EBB09-B8A8-4CC6-8B13-2F6BC4B7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37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2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12192000" cy="49053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437826"/>
            <a:ext cx="4043364" cy="2420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2" y="1952626"/>
            <a:ext cx="12192002" cy="24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2D6FCB-1930-4160-8C8E-F1281EEA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711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1952625"/>
            <a:ext cx="5087938" cy="4905375"/>
          </a:xfrm>
          <a:prstGeom prst="rect">
            <a:avLst/>
          </a:prstGeom>
          <a:solidFill>
            <a:srgbClr val="D4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 descr="Universität Bremen Logo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2456688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342982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440137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538065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5087937" y="1952625"/>
            <a:ext cx="7104063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6096000" y="4401374"/>
            <a:ext cx="6096000" cy="2456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07B5AA0-D076-495C-A212-0D431A03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" y="635993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1E39EE-3676-4AFC-8E01-AA965335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7" y="385178"/>
            <a:ext cx="6084888" cy="590478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5944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1E6E23-75A2-4A9C-970C-041E4AE5523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2027239" y="1695285"/>
            <a:ext cx="9145586" cy="5904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B5931B-A958-4B9A-9AE3-B1EF91278B1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2027238" y="2913286"/>
            <a:ext cx="9145587" cy="29636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63DA0C9-86BB-4A65-BB61-BD40DB4E571B}"/>
              </a:ext>
            </a:extLst>
          </p:cNvPr>
          <p:cNvSpPr/>
          <p:nvPr userDrawn="1"/>
        </p:nvSpPr>
        <p:spPr bwMode="gray">
          <a:xfrm>
            <a:off x="6607125" y="280777"/>
            <a:ext cx="1541513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Titel der Präsentation,</a:t>
            </a:r>
          </a:p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auch zweizeilig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4FB7B2-AF36-43C6-AAEC-A3F41A7EE3A6}"/>
              </a:ext>
            </a:extLst>
          </p:cNvPr>
          <p:cNvSpPr/>
          <p:nvPr userDrawn="1"/>
        </p:nvSpPr>
        <p:spPr bwMode="gray">
          <a:xfrm>
            <a:off x="8311603" y="280777"/>
            <a:ext cx="1853160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Prof. Dr. Vorname Nachname</a:t>
            </a:r>
          </a:p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Bremen 1.1.2021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D8A8714-19A1-418A-989F-C75DCBA2F3E7}"/>
              </a:ext>
            </a:extLst>
          </p:cNvPr>
          <p:cNvSpPr/>
          <p:nvPr userDrawn="1"/>
        </p:nvSpPr>
        <p:spPr bwMode="gray">
          <a:xfrm>
            <a:off x="10385238" y="291890"/>
            <a:ext cx="157941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100"/>
              </a:lnSpc>
            </a:pPr>
            <a:r>
              <a:rPr lang="de-DE" sz="1100" b="0" spc="40" baseline="0" dirty="0">
                <a:solidFill>
                  <a:schemeClr val="tx1"/>
                </a:solidFill>
              </a:rPr>
              <a:t>Institut </a:t>
            </a:r>
          </a:p>
          <a:p>
            <a:pPr algn="l">
              <a:lnSpc>
                <a:spcPts val="1100"/>
              </a:lnSpc>
            </a:pPr>
            <a:r>
              <a:rPr lang="de-DE" sz="1100" b="0" spc="40" baseline="0" dirty="0">
                <a:solidFill>
                  <a:schemeClr val="tx1"/>
                </a:solidFill>
              </a:rPr>
              <a:t>Name des Instituts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DA519DE-AED2-4D69-81A5-9C0F4CFEC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07124" y="-279412"/>
            <a:ext cx="5357528" cy="252028"/>
            <a:chOff x="6607124" y="-279412"/>
            <a:chExt cx="5357528" cy="252028"/>
          </a:xfrm>
        </p:grpSpPr>
        <p:sp>
          <p:nvSpPr>
            <p:cNvPr id="15" name="Eckige Klammer rechts 14">
              <a:extLst>
                <a:ext uri="{FF2B5EF4-FFF2-40B4-BE49-F238E27FC236}">
                  <a16:creationId xmlns:a16="http://schemas.microsoft.com/office/drawing/2014/main" id="{89ADBADE-F589-410F-AB02-1685B9054F34}"/>
                </a:ext>
              </a:extLst>
            </p:cNvPr>
            <p:cNvSpPr/>
            <p:nvPr userDrawn="1"/>
          </p:nvSpPr>
          <p:spPr bwMode="gray">
            <a:xfrm rot="16200000">
              <a:off x="9192045" y="-2862709"/>
              <a:ext cx="189310" cy="5355904"/>
            </a:xfrm>
            <a:prstGeom prst="rightBracket">
              <a:avLst>
                <a:gd name="adj" fmla="val 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584FAE8-BA03-4EAB-BCAF-73D709879034}"/>
                </a:ext>
              </a:extLst>
            </p:cNvPr>
            <p:cNvSpPr/>
            <p:nvPr userDrawn="1"/>
          </p:nvSpPr>
          <p:spPr bwMode="gray">
            <a:xfrm>
              <a:off x="6607124" y="-216694"/>
              <a:ext cx="5355904" cy="189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200"/>
                </a:lnSpc>
              </a:pPr>
              <a:r>
                <a:rPr lang="de-DE" sz="900" b="0" spc="20" baseline="0" dirty="0">
                  <a:solidFill>
                    <a:schemeClr val="bg1">
                      <a:lumMod val="50000"/>
                    </a:schemeClr>
                  </a:solidFill>
                </a:rPr>
                <a:t>Eingabe im Folienmaster (Ansicht &gt; Folienmaster)</a:t>
              </a:r>
            </a:p>
          </p:txBody>
        </p:sp>
      </p:grpSp>
      <p:pic>
        <p:nvPicPr>
          <p:cNvPr id="16" name="Grafik 15" descr="Kooperation 1: Hier müsste der Alternativtext ergänzt werden.">
            <a:extLst>
              <a:ext uri="{FF2B5EF4-FFF2-40B4-BE49-F238E27FC236}">
                <a16:creationId xmlns:a16="http://schemas.microsoft.com/office/drawing/2014/main" id="{E3EF6AEE-3C8B-496D-8668-32A9F28B5ABA}"/>
              </a:ext>
            </a:extLst>
          </p:cNvPr>
          <p:cNvPicPr/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36292" y="247273"/>
            <a:ext cx="1106893" cy="352867"/>
          </a:xfrm>
          <a:prstGeom prst="rect">
            <a:avLst/>
          </a:prstGeom>
        </p:spPr>
      </p:pic>
      <p:pic>
        <p:nvPicPr>
          <p:cNvPr id="17" name="Grafik 16" descr="Kooperation 2: Hier müsste der Alternativtext ergänzt werden.">
            <a:extLst>
              <a:ext uri="{FF2B5EF4-FFF2-40B4-BE49-F238E27FC236}">
                <a16:creationId xmlns:a16="http://schemas.microsoft.com/office/drawing/2014/main" id="{12B9E7F9-F4C4-49AF-A7F4-62E95FDA777F}"/>
              </a:ext>
            </a:extLst>
          </p:cNvPr>
          <p:cNvPicPr/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563094" y="247273"/>
            <a:ext cx="1106893" cy="352867"/>
          </a:xfrm>
          <a:prstGeom prst="rect">
            <a:avLst/>
          </a:prstGeom>
        </p:spPr>
      </p:pic>
      <p:pic>
        <p:nvPicPr>
          <p:cNvPr id="18" name="Grafik 17" descr="Universität Bremen Logo">
            <a:extLst>
              <a:ext uri="{FF2B5EF4-FFF2-40B4-BE49-F238E27FC236}">
                <a16:creationId xmlns:a16="http://schemas.microsoft.com/office/drawing/2014/main" id="{906DDA9E-2782-45F0-BC36-C40076982A08}"/>
              </a:ext>
            </a:extLst>
          </p:cNvPr>
          <p:cNvPicPr/>
          <p:nvPr userDrawn="1"/>
        </p:nvPicPr>
        <p:blipFill>
          <a:blip r:embed="rId3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289509"/>
            <a:ext cx="1324159" cy="47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4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9" r:id="rId3"/>
    <p:sldLayoutId id="2147483670" r:id="rId4"/>
    <p:sldLayoutId id="2147483663" r:id="rId5"/>
    <p:sldLayoutId id="2147483671" r:id="rId6"/>
    <p:sldLayoutId id="2147483672" r:id="rId7"/>
    <p:sldLayoutId id="2147483673" r:id="rId8"/>
    <p:sldLayoutId id="2147483664" r:id="rId9"/>
    <p:sldLayoutId id="2147483665" r:id="rId10"/>
    <p:sldLayoutId id="2147483666" r:id="rId11"/>
    <p:sldLayoutId id="2147483674" r:id="rId12"/>
    <p:sldLayoutId id="2147483675" r:id="rId13"/>
    <p:sldLayoutId id="2147483667" r:id="rId14"/>
    <p:sldLayoutId id="2147483676" r:id="rId15"/>
    <p:sldLayoutId id="2147483677" r:id="rId16"/>
    <p:sldLayoutId id="2147483649" r:id="rId17"/>
    <p:sldLayoutId id="2147483678" r:id="rId18"/>
    <p:sldLayoutId id="2147483659" r:id="rId19"/>
    <p:sldLayoutId id="2147483679" r:id="rId20"/>
    <p:sldLayoutId id="2147483719" r:id="rId21"/>
    <p:sldLayoutId id="2147483661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50" r:id="rId28"/>
    <p:sldLayoutId id="2147483656" r:id="rId29"/>
    <p:sldLayoutId id="2147483657" r:id="rId30"/>
    <p:sldLayoutId id="2147483658" r:id="rId31"/>
    <p:sldLayoutId id="2147483654" r:id="rId32"/>
    <p:sldLayoutId id="2147483655" r:id="rId3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4000"/>
        </a:lnSpc>
        <a:spcBef>
          <a:spcPts val="0"/>
        </a:spcBef>
        <a:buFont typeface="Wingdings 3" panose="05040102010807070707" pitchFamily="18" charset="2"/>
        <a:buChar char="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341438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882775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422525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475" userDrawn="1">
          <p15:clr>
            <a:srgbClr val="F26B43"/>
          </p15:clr>
        </p15:guide>
        <p15:guide id="4" pos="3205" userDrawn="1">
          <p15:clr>
            <a:srgbClr val="F26B43"/>
          </p15:clr>
        </p15:guide>
        <p15:guide id="5" pos="2547" userDrawn="1">
          <p15:clr>
            <a:srgbClr val="F26B43"/>
          </p15:clr>
        </p15:guide>
        <p15:guide id="6" pos="5133" userDrawn="1">
          <p15:clr>
            <a:srgbClr val="F26B43"/>
          </p15:clr>
        </p15:guide>
        <p15:guide id="7" pos="5768" userDrawn="1">
          <p15:clr>
            <a:srgbClr val="F26B43"/>
          </p15:clr>
        </p15:guide>
        <p15:guide id="8" pos="1912" userDrawn="1">
          <p15:clr>
            <a:srgbClr val="F26B43"/>
          </p15:clr>
        </p15:guide>
        <p15:guide id="9" pos="1277" userDrawn="1">
          <p15:clr>
            <a:srgbClr val="F26B43"/>
          </p15:clr>
        </p15:guide>
        <p15:guide id="10" pos="6403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pos="642" userDrawn="1">
          <p15:clr>
            <a:srgbClr val="F26B43"/>
          </p15:clr>
        </p15:guide>
        <p15:guide id="13" orient="horz" pos="1230" userDrawn="1">
          <p15:clr>
            <a:srgbClr val="F26B43"/>
          </p15:clr>
        </p15:guide>
        <p15:guide id="14" orient="horz" pos="1865" userDrawn="1">
          <p15:clr>
            <a:srgbClr val="F26B43"/>
          </p15:clr>
        </p15:guide>
        <p15:guide id="15" orient="horz" pos="2478" userDrawn="1">
          <p15:clr>
            <a:srgbClr val="F26B43"/>
          </p15:clr>
        </p15:guide>
        <p15:guide id="16" orient="horz" pos="3090" userDrawn="1">
          <p15:clr>
            <a:srgbClr val="F26B43"/>
          </p15:clr>
        </p15:guide>
        <p15:guide id="17" orient="horz" pos="370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1E6E23-75A2-4A9C-970C-041E4AE5523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2027239" y="1695285"/>
            <a:ext cx="9145586" cy="5904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B5931B-A958-4B9A-9AE3-B1EF91278B1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2027238" y="2913286"/>
            <a:ext cx="9145587" cy="29636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DA519DE-AED2-4D69-81A5-9C0F4CFEC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07124" y="-279412"/>
            <a:ext cx="5357528" cy="252028"/>
            <a:chOff x="6607124" y="-279412"/>
            <a:chExt cx="5357528" cy="252028"/>
          </a:xfrm>
        </p:grpSpPr>
        <p:sp>
          <p:nvSpPr>
            <p:cNvPr id="15" name="Eckige Klammer rechts 14">
              <a:extLst>
                <a:ext uri="{FF2B5EF4-FFF2-40B4-BE49-F238E27FC236}">
                  <a16:creationId xmlns:a16="http://schemas.microsoft.com/office/drawing/2014/main" id="{89ADBADE-F589-410F-AB02-1685B9054F34}"/>
                </a:ext>
              </a:extLst>
            </p:cNvPr>
            <p:cNvSpPr/>
            <p:nvPr userDrawn="1"/>
          </p:nvSpPr>
          <p:spPr bwMode="gray">
            <a:xfrm rot="16200000">
              <a:off x="9192045" y="-2862709"/>
              <a:ext cx="189310" cy="5355904"/>
            </a:xfrm>
            <a:prstGeom prst="rightBracket">
              <a:avLst>
                <a:gd name="adj" fmla="val 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584FAE8-BA03-4EAB-BCAF-73D709879034}"/>
                </a:ext>
              </a:extLst>
            </p:cNvPr>
            <p:cNvSpPr/>
            <p:nvPr userDrawn="1"/>
          </p:nvSpPr>
          <p:spPr bwMode="gray">
            <a:xfrm>
              <a:off x="6607124" y="-216694"/>
              <a:ext cx="5355904" cy="189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200"/>
                </a:lnSpc>
              </a:pPr>
              <a:r>
                <a:rPr lang="de-DE" sz="900" b="0" spc="20" baseline="0" dirty="0">
                  <a:solidFill>
                    <a:schemeClr val="bg1">
                      <a:lumMod val="50000"/>
                    </a:schemeClr>
                  </a:solidFill>
                </a:rPr>
                <a:t>Eingabe im Folienmaster (Ansicht &gt; Folienmaster)</a:t>
              </a:r>
            </a:p>
          </p:txBody>
        </p:sp>
      </p:grpSp>
      <p:pic>
        <p:nvPicPr>
          <p:cNvPr id="18" name="Grafik 17" descr="Universität Bremen Logo">
            <a:extLst>
              <a:ext uri="{FF2B5EF4-FFF2-40B4-BE49-F238E27FC236}">
                <a16:creationId xmlns:a16="http://schemas.microsoft.com/office/drawing/2014/main" id="{906DDA9E-2782-45F0-BC36-C40076982A08}"/>
              </a:ext>
            </a:extLst>
          </p:cNvPr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289509"/>
            <a:ext cx="1324159" cy="47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1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4000"/>
        </a:lnSpc>
        <a:spcBef>
          <a:spcPts val="0"/>
        </a:spcBef>
        <a:buFont typeface="Wingdings 3" panose="05040102010807070707" pitchFamily="18" charset="2"/>
        <a:buChar char="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341438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882775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422525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pos="3840">
          <p15:clr>
            <a:srgbClr val="F26B43"/>
          </p15:clr>
        </p15:guide>
        <p15:guide id="3" pos="4475">
          <p15:clr>
            <a:srgbClr val="F26B43"/>
          </p15:clr>
        </p15:guide>
        <p15:guide id="4" pos="3205">
          <p15:clr>
            <a:srgbClr val="F26B43"/>
          </p15:clr>
        </p15:guide>
        <p15:guide id="5" pos="2547">
          <p15:clr>
            <a:srgbClr val="F26B43"/>
          </p15:clr>
        </p15:guide>
        <p15:guide id="6" pos="5133">
          <p15:clr>
            <a:srgbClr val="F26B43"/>
          </p15:clr>
        </p15:guide>
        <p15:guide id="7" pos="5768">
          <p15:clr>
            <a:srgbClr val="F26B43"/>
          </p15:clr>
        </p15:guide>
        <p15:guide id="8" pos="1912">
          <p15:clr>
            <a:srgbClr val="F26B43"/>
          </p15:clr>
        </p15:guide>
        <p15:guide id="9" pos="1277">
          <p15:clr>
            <a:srgbClr val="F26B43"/>
          </p15:clr>
        </p15:guide>
        <p15:guide id="10" pos="6403">
          <p15:clr>
            <a:srgbClr val="F26B43"/>
          </p15:clr>
        </p15:guide>
        <p15:guide id="11" pos="7038">
          <p15:clr>
            <a:srgbClr val="F26B43"/>
          </p15:clr>
        </p15:guide>
        <p15:guide id="12" pos="642">
          <p15:clr>
            <a:srgbClr val="F26B43"/>
          </p15:clr>
        </p15:guide>
        <p15:guide id="13" orient="horz" pos="1230">
          <p15:clr>
            <a:srgbClr val="F26B43"/>
          </p15:clr>
        </p15:guide>
        <p15:guide id="14" orient="horz" pos="1865">
          <p15:clr>
            <a:srgbClr val="F26B43"/>
          </p15:clr>
        </p15:guide>
        <p15:guide id="15" orient="horz" pos="2478">
          <p15:clr>
            <a:srgbClr val="F26B43"/>
          </p15:clr>
        </p15:guide>
        <p15:guide id="16" orient="horz" pos="3090">
          <p15:clr>
            <a:srgbClr val="F26B43"/>
          </p15:clr>
        </p15:guide>
        <p15:guide id="17" orient="horz" pos="37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DB3DFDC-975B-4471-9E64-B721E6003A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44423" y="413303"/>
            <a:ext cx="2313978" cy="819453"/>
          </a:xfrm>
        </p:spPr>
        <p:txBody>
          <a:bodyPr/>
          <a:lstStyle/>
          <a:p>
            <a:r>
              <a:rPr lang="de-DE" dirty="0"/>
              <a:t>University of Bremen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E53E411-D1ED-4F5A-9FEA-AF7BE04845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59603" y="735921"/>
            <a:ext cx="2313978" cy="699951"/>
          </a:xfrm>
        </p:spPr>
        <p:txBody>
          <a:bodyPr/>
          <a:lstStyle/>
          <a:p>
            <a:r>
              <a:rPr lang="de-DE" b="1" dirty="0"/>
              <a:t>Department 05 GEO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186A16-B394-48EE-ADF7-7D5341A42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826" y="1006849"/>
            <a:ext cx="9143999" cy="1351104"/>
          </a:xfrm>
        </p:spPr>
        <p:txBody>
          <a:bodyPr/>
          <a:lstStyle/>
          <a:p>
            <a:r>
              <a:rPr lang="de-DE" sz="3600" dirty="0"/>
              <a:t>Kinetic Monte Carlo algorithm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F895AF-8E57-4537-93AA-61A19B90C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7240" y="2661731"/>
            <a:ext cx="5290738" cy="1055663"/>
          </a:xfrm>
        </p:spPr>
        <p:txBody>
          <a:bodyPr/>
          <a:lstStyle/>
          <a:p>
            <a:endParaRPr lang="de-DE" sz="20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9C4298-788C-4DEB-B7FE-12CB45FA66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7238" y="5355020"/>
            <a:ext cx="5076825" cy="10556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2A7D89-45CB-BCDF-6540-AA6DCAF63208}"/>
              </a:ext>
            </a:extLst>
          </p:cNvPr>
          <p:cNvSpPr/>
          <p:nvPr/>
        </p:nvSpPr>
        <p:spPr>
          <a:xfrm>
            <a:off x="7536160" y="5589240"/>
            <a:ext cx="3636665" cy="105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C68FEF-D265-700A-BC5D-045AA6B19F81}"/>
              </a:ext>
            </a:extLst>
          </p:cNvPr>
          <p:cNvSpPr/>
          <p:nvPr/>
        </p:nvSpPr>
        <p:spPr>
          <a:xfrm>
            <a:off x="2037093" y="1833586"/>
            <a:ext cx="1296144" cy="67625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  <a:endParaRPr lang="ru-RU" dirty="0" err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76DBA5-3C31-BF33-8BBA-A3BC848E6E8D}"/>
              </a:ext>
            </a:extLst>
          </p:cNvPr>
          <p:cNvSpPr/>
          <p:nvPr/>
        </p:nvSpPr>
        <p:spPr>
          <a:xfrm>
            <a:off x="2027237" y="2747394"/>
            <a:ext cx="1394611" cy="64969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Reading input stricture file</a:t>
            </a:r>
            <a:endParaRPr lang="ru-RU" sz="1200" dirty="0" err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095AFD9-655E-2DE8-2B67-65892094DC2E}"/>
              </a:ext>
            </a:extLst>
          </p:cNvPr>
          <p:cNvSpPr/>
          <p:nvPr/>
        </p:nvSpPr>
        <p:spPr>
          <a:xfrm>
            <a:off x="2037093" y="3548984"/>
            <a:ext cx="1394611" cy="8042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Reading neighbors configuration file</a:t>
            </a:r>
            <a:endParaRPr lang="ru-RU" sz="1200" dirty="0" err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8F4B845-93EB-1C8E-EB01-941998078C91}"/>
              </a:ext>
            </a:extLst>
          </p:cNvPr>
          <p:cNvSpPr/>
          <p:nvPr/>
        </p:nvSpPr>
        <p:spPr>
          <a:xfrm>
            <a:off x="2037093" y="4505139"/>
            <a:ext cx="1394611" cy="76968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Generating supercell and initializing the surface</a:t>
            </a:r>
            <a:endParaRPr lang="ru-RU" sz="1200" dirty="0" err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A95C18-C283-5DAB-E3FD-986D104707C6}"/>
              </a:ext>
            </a:extLst>
          </p:cNvPr>
          <p:cNvSpPr/>
          <p:nvPr/>
        </p:nvSpPr>
        <p:spPr>
          <a:xfrm>
            <a:off x="2027238" y="5452588"/>
            <a:ext cx="1404466" cy="71271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Calculating all possible neighbors configurations</a:t>
            </a:r>
            <a:endParaRPr lang="ru-RU" sz="1100" dirty="0" err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0375336-B5D4-A839-E6F1-423CFE6FB5C8}"/>
              </a:ext>
            </a:extLst>
          </p:cNvPr>
          <p:cNvSpPr/>
          <p:nvPr/>
        </p:nvSpPr>
        <p:spPr>
          <a:xfrm>
            <a:off x="4016518" y="2657665"/>
            <a:ext cx="1548581" cy="93005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Making a list of neighbor configurations presented in the system</a:t>
            </a:r>
            <a:endParaRPr lang="ru-RU" sz="1200" dirty="0" err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CD747E3-C243-A227-DFE8-387C42EF632C}"/>
              </a:ext>
            </a:extLst>
          </p:cNvPr>
          <p:cNvSpPr/>
          <p:nvPr/>
        </p:nvSpPr>
        <p:spPr>
          <a:xfrm>
            <a:off x="4043363" y="3952888"/>
            <a:ext cx="1620589" cy="93574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Starting iterative loop</a:t>
            </a:r>
          </a:p>
          <a:p>
            <a:pPr algn="ctr"/>
            <a:r>
              <a:rPr lang="en-US" sz="1200" dirty="0" err="1"/>
              <a:t>itr</a:t>
            </a:r>
            <a:r>
              <a:rPr lang="en-US" sz="1200" dirty="0"/>
              <a:t> = 1, </a:t>
            </a:r>
            <a:r>
              <a:rPr lang="en-US" sz="1200" dirty="0" err="1"/>
              <a:t>num_itr</a:t>
            </a:r>
            <a:endParaRPr lang="ru-RU" sz="1200" dirty="0" err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84A62C9-33BE-11E4-56C2-0F62F46C977A}"/>
              </a:ext>
            </a:extLst>
          </p:cNvPr>
          <p:cNvSpPr/>
          <p:nvPr/>
        </p:nvSpPr>
        <p:spPr>
          <a:xfrm>
            <a:off x="5908004" y="2610780"/>
            <a:ext cx="1718197" cy="95590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Calculating reaction rated and probabilities</a:t>
            </a:r>
            <a:endParaRPr lang="ru-RU" sz="1200" dirty="0" err="1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AAA7F42-73EA-02C9-69FC-90A70849AFCB}"/>
              </a:ext>
            </a:extLst>
          </p:cNvPr>
          <p:cNvSpPr/>
          <p:nvPr/>
        </p:nvSpPr>
        <p:spPr>
          <a:xfrm>
            <a:off x="5881869" y="3922431"/>
            <a:ext cx="1594826" cy="93005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Making running sum</a:t>
            </a:r>
            <a:endParaRPr lang="ru-RU" sz="1400" dirty="0" err="1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3D5AB6E-9572-4D94-87B1-EB00E88F9FD9}"/>
              </a:ext>
            </a:extLst>
          </p:cNvPr>
          <p:cNvSpPr/>
          <p:nvPr/>
        </p:nvSpPr>
        <p:spPr>
          <a:xfrm>
            <a:off x="7882720" y="3959131"/>
            <a:ext cx="1548581" cy="85666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Calling random number</a:t>
            </a:r>
            <a:endParaRPr lang="ru-RU" sz="1400" dirty="0" err="1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5E1AEAA-2D7B-4244-5C60-A53793D18F64}"/>
              </a:ext>
            </a:extLst>
          </p:cNvPr>
          <p:cNvSpPr/>
          <p:nvPr/>
        </p:nvSpPr>
        <p:spPr>
          <a:xfrm>
            <a:off x="7848129" y="2662320"/>
            <a:ext cx="1548581" cy="85666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Choosing one reaction</a:t>
            </a:r>
            <a:endParaRPr lang="ru-RU" sz="1400" dirty="0" err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6607786-2B92-F7B3-BDE6-8E3123704AEF}"/>
              </a:ext>
            </a:extLst>
          </p:cNvPr>
          <p:cNvSpPr/>
          <p:nvPr/>
        </p:nvSpPr>
        <p:spPr>
          <a:xfrm>
            <a:off x="9633598" y="2721123"/>
            <a:ext cx="1548581" cy="85666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Removing an atom by calling subroutine</a:t>
            </a:r>
            <a:endParaRPr lang="ru-RU" sz="1400" dirty="0" err="1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F6F4195-5B28-8408-9DE3-733CE0CC0274}"/>
              </a:ext>
            </a:extLst>
          </p:cNvPr>
          <p:cNvSpPr/>
          <p:nvPr/>
        </p:nvSpPr>
        <p:spPr>
          <a:xfrm>
            <a:off x="9701665" y="4031970"/>
            <a:ext cx="1548581" cy="85666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Updating local neighbors and configurations list</a:t>
            </a:r>
            <a:endParaRPr lang="ru-RU" sz="1400" dirty="0" err="1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AFDF469-4E77-332B-23DD-1A414A67AA90}"/>
              </a:ext>
            </a:extLst>
          </p:cNvPr>
          <p:cNvSpPr/>
          <p:nvPr/>
        </p:nvSpPr>
        <p:spPr>
          <a:xfrm>
            <a:off x="9701665" y="5106836"/>
            <a:ext cx="1548581" cy="85666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Generating output</a:t>
            </a:r>
            <a:endParaRPr lang="ru-RU" sz="1400" dirty="0" err="1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65AF2DE-B56A-0B5A-5410-9996B20B3F93}"/>
              </a:ext>
            </a:extLst>
          </p:cNvPr>
          <p:cNvSpPr/>
          <p:nvPr/>
        </p:nvSpPr>
        <p:spPr>
          <a:xfrm>
            <a:off x="7868205" y="5112022"/>
            <a:ext cx="1535433" cy="85147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Itr</a:t>
            </a:r>
            <a:r>
              <a:rPr lang="en-US" sz="1400" dirty="0"/>
              <a:t> = </a:t>
            </a:r>
            <a:r>
              <a:rPr lang="en-US" sz="1400" dirty="0" err="1"/>
              <a:t>num_itr</a:t>
            </a:r>
            <a:r>
              <a:rPr lang="en-US" sz="1400" dirty="0"/>
              <a:t> ?</a:t>
            </a:r>
            <a:endParaRPr lang="ru-RU" sz="1400" dirty="0" err="1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F1A5333-D704-375C-C4E8-82D90E5BF664}"/>
              </a:ext>
            </a:extLst>
          </p:cNvPr>
          <p:cNvSpPr/>
          <p:nvPr/>
        </p:nvSpPr>
        <p:spPr>
          <a:xfrm>
            <a:off x="4027758" y="5867738"/>
            <a:ext cx="1512168" cy="883061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Finish!</a:t>
            </a:r>
            <a:endParaRPr lang="ru-RU" dirty="0" err="1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5A58D64-D91B-B44D-A92E-279EE264CE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685165" y="2509842"/>
            <a:ext cx="0" cy="19396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EF79506-911E-988D-6986-BBC640E3D651}"/>
              </a:ext>
            </a:extLst>
          </p:cNvPr>
          <p:cNvCxnSpPr>
            <a:cxnSpLocks/>
          </p:cNvCxnSpPr>
          <p:nvPr/>
        </p:nvCxnSpPr>
        <p:spPr>
          <a:xfrm>
            <a:off x="2685165" y="3325013"/>
            <a:ext cx="0" cy="19396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59ACE8-E6D4-651E-89FD-A2056BD39021}"/>
              </a:ext>
            </a:extLst>
          </p:cNvPr>
          <p:cNvCxnSpPr>
            <a:cxnSpLocks/>
          </p:cNvCxnSpPr>
          <p:nvPr/>
        </p:nvCxnSpPr>
        <p:spPr>
          <a:xfrm>
            <a:off x="2687540" y="4313694"/>
            <a:ext cx="0" cy="19396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8D82874-7E6E-88FE-DB54-F7A6C4D3A176}"/>
              </a:ext>
            </a:extLst>
          </p:cNvPr>
          <p:cNvCxnSpPr>
            <a:cxnSpLocks/>
          </p:cNvCxnSpPr>
          <p:nvPr/>
        </p:nvCxnSpPr>
        <p:spPr>
          <a:xfrm>
            <a:off x="2704476" y="5258621"/>
            <a:ext cx="0" cy="19396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784EEB-AB9F-0225-0A9A-955F508E7E02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431704" y="5808946"/>
            <a:ext cx="288032" cy="65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DE19475-022F-9954-AB29-37C659276519}"/>
              </a:ext>
            </a:extLst>
          </p:cNvPr>
          <p:cNvCxnSpPr>
            <a:cxnSpLocks/>
          </p:cNvCxnSpPr>
          <p:nvPr/>
        </p:nvCxnSpPr>
        <p:spPr>
          <a:xfrm flipV="1">
            <a:off x="3705232" y="3108143"/>
            <a:ext cx="24499" cy="27112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E69D1EA-0E8E-821F-F396-225D31F5D374}"/>
              </a:ext>
            </a:extLst>
          </p:cNvPr>
          <p:cNvCxnSpPr>
            <a:cxnSpLocks/>
          </p:cNvCxnSpPr>
          <p:nvPr/>
        </p:nvCxnSpPr>
        <p:spPr>
          <a:xfrm flipV="1">
            <a:off x="3709608" y="3088732"/>
            <a:ext cx="267829" cy="384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67D2E5E-2E41-AC1E-2B46-851F4EB558EF}"/>
              </a:ext>
            </a:extLst>
          </p:cNvPr>
          <p:cNvCxnSpPr>
            <a:cxnSpLocks/>
          </p:cNvCxnSpPr>
          <p:nvPr/>
        </p:nvCxnSpPr>
        <p:spPr>
          <a:xfrm>
            <a:off x="4793578" y="3591310"/>
            <a:ext cx="0" cy="28564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439EE5F-199F-95AB-CFB4-E77B7FC45A59}"/>
              </a:ext>
            </a:extLst>
          </p:cNvPr>
          <p:cNvCxnSpPr>
            <a:cxnSpLocks/>
          </p:cNvCxnSpPr>
          <p:nvPr/>
        </p:nvCxnSpPr>
        <p:spPr>
          <a:xfrm>
            <a:off x="6688854" y="3594704"/>
            <a:ext cx="0" cy="28224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2654E96-E50A-B2BB-1238-0DD712DCDC41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7575784" y="4387461"/>
            <a:ext cx="306936" cy="319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154551-ABF5-5E13-3DA2-194B5466B381}"/>
              </a:ext>
            </a:extLst>
          </p:cNvPr>
          <p:cNvCxnSpPr>
            <a:cxnSpLocks/>
          </p:cNvCxnSpPr>
          <p:nvPr/>
        </p:nvCxnSpPr>
        <p:spPr>
          <a:xfrm flipV="1">
            <a:off x="8651589" y="3573173"/>
            <a:ext cx="0" cy="39740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C02296D-03F8-6889-D260-3089A7403844}"/>
              </a:ext>
            </a:extLst>
          </p:cNvPr>
          <p:cNvCxnSpPr>
            <a:cxnSpLocks/>
          </p:cNvCxnSpPr>
          <p:nvPr/>
        </p:nvCxnSpPr>
        <p:spPr>
          <a:xfrm>
            <a:off x="9354492" y="3122694"/>
            <a:ext cx="26414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44FA418-4FC3-37CA-1C1A-45DD2B9A1CEC}"/>
              </a:ext>
            </a:extLst>
          </p:cNvPr>
          <p:cNvCxnSpPr>
            <a:cxnSpLocks/>
          </p:cNvCxnSpPr>
          <p:nvPr/>
        </p:nvCxnSpPr>
        <p:spPr>
          <a:xfrm>
            <a:off x="10407888" y="3543200"/>
            <a:ext cx="0" cy="4159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22DF230-48FA-08AA-FAA0-ACB58FEE8CA7}"/>
              </a:ext>
            </a:extLst>
          </p:cNvPr>
          <p:cNvCxnSpPr>
            <a:cxnSpLocks/>
          </p:cNvCxnSpPr>
          <p:nvPr/>
        </p:nvCxnSpPr>
        <p:spPr>
          <a:xfrm>
            <a:off x="10483952" y="4831646"/>
            <a:ext cx="0" cy="21854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92F1FAB-06EC-8CF3-92DF-40617255BFE2}"/>
              </a:ext>
            </a:extLst>
          </p:cNvPr>
          <p:cNvCxnSpPr>
            <a:cxnSpLocks/>
            <a:endCxn id="24" idx="3"/>
          </p:cNvCxnSpPr>
          <p:nvPr/>
        </p:nvCxnSpPr>
        <p:spPr>
          <a:xfrm flipH="1">
            <a:off x="9403638" y="5535166"/>
            <a:ext cx="298027" cy="25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A686070-AC61-4895-B879-F2EC19C82D22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4790808" y="5531100"/>
            <a:ext cx="3077397" cy="66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67203DD-D826-919A-A28C-ABB7B22E47C1}"/>
              </a:ext>
            </a:extLst>
          </p:cNvPr>
          <p:cNvCxnSpPr>
            <a:cxnSpLocks/>
          </p:cNvCxnSpPr>
          <p:nvPr/>
        </p:nvCxnSpPr>
        <p:spPr>
          <a:xfrm flipV="1">
            <a:off x="4790808" y="4995144"/>
            <a:ext cx="0" cy="53247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AC75155-3509-8475-4718-6208EAF0D120}"/>
              </a:ext>
            </a:extLst>
          </p:cNvPr>
          <p:cNvCxnSpPr>
            <a:cxnSpLocks/>
          </p:cNvCxnSpPr>
          <p:nvPr/>
        </p:nvCxnSpPr>
        <p:spPr>
          <a:xfrm>
            <a:off x="4790808" y="5527622"/>
            <a:ext cx="0" cy="2879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E8D073F-AA2E-3D08-921D-D9A7EB24C77B}"/>
              </a:ext>
            </a:extLst>
          </p:cNvPr>
          <p:cNvSpPr txBox="1"/>
          <p:nvPr/>
        </p:nvSpPr>
        <p:spPr>
          <a:xfrm>
            <a:off x="3987943" y="5493486"/>
            <a:ext cx="561051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dirty="0"/>
              <a:t>Yes</a:t>
            </a:r>
            <a:endParaRPr lang="ru-RU" dirty="0" err="1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71FFE4-3361-B518-100C-25B983ED53FC}"/>
              </a:ext>
            </a:extLst>
          </p:cNvPr>
          <p:cNvSpPr txBox="1"/>
          <p:nvPr/>
        </p:nvSpPr>
        <p:spPr>
          <a:xfrm>
            <a:off x="4021917" y="4945621"/>
            <a:ext cx="4796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dirty="0"/>
              <a:t>No</a:t>
            </a:r>
            <a:endParaRPr lang="ru-RU" dirty="0" err="1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C8D9A6-4378-6B8C-27D2-C3D84ED9359D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5663952" y="4420759"/>
            <a:ext cx="10098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BD6DB75-1546-9E0C-F8EB-D8AE51ED5662}"/>
              </a:ext>
            </a:extLst>
          </p:cNvPr>
          <p:cNvCxnSpPr>
            <a:cxnSpLocks/>
          </p:cNvCxnSpPr>
          <p:nvPr/>
        </p:nvCxnSpPr>
        <p:spPr>
          <a:xfrm flipV="1">
            <a:off x="5743197" y="3149453"/>
            <a:ext cx="0" cy="129653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A37F664-4C47-A2C7-AB57-57CD1A2DAC7B}"/>
              </a:ext>
            </a:extLst>
          </p:cNvPr>
          <p:cNvCxnSpPr>
            <a:cxnSpLocks/>
          </p:cNvCxnSpPr>
          <p:nvPr/>
        </p:nvCxnSpPr>
        <p:spPr>
          <a:xfrm>
            <a:off x="5724363" y="3143359"/>
            <a:ext cx="164210" cy="609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3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7" grpId="0" animBg="1"/>
      <p:bldP spid="70" grpId="0" animBg="1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DB3DFDC-975B-4471-9E64-B721E6003A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44423" y="413303"/>
            <a:ext cx="2313978" cy="819453"/>
          </a:xfrm>
        </p:spPr>
        <p:txBody>
          <a:bodyPr/>
          <a:lstStyle/>
          <a:p>
            <a:r>
              <a:rPr lang="de-DE" dirty="0"/>
              <a:t>University of Bremen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E53E411-D1ED-4F5A-9FEA-AF7BE04845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59603" y="735921"/>
            <a:ext cx="2313978" cy="699951"/>
          </a:xfrm>
        </p:spPr>
        <p:txBody>
          <a:bodyPr/>
          <a:lstStyle/>
          <a:p>
            <a:r>
              <a:rPr lang="de-DE" b="1" dirty="0"/>
              <a:t>Department 05 GEO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186A16-B394-48EE-ADF7-7D5341A42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245" y="1016146"/>
            <a:ext cx="9143999" cy="755101"/>
          </a:xfrm>
        </p:spPr>
        <p:txBody>
          <a:bodyPr/>
          <a:lstStyle/>
          <a:p>
            <a:r>
              <a:rPr lang="en-US" dirty="0"/>
              <a:t>Parameterization by DFT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9C4298-788C-4DEB-B7FE-12CB45FA66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7238" y="5355020"/>
            <a:ext cx="5076825" cy="10556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2A7D89-45CB-BCDF-6540-AA6DCAF63208}"/>
              </a:ext>
            </a:extLst>
          </p:cNvPr>
          <p:cNvSpPr/>
          <p:nvPr/>
        </p:nvSpPr>
        <p:spPr>
          <a:xfrm>
            <a:off x="7338367" y="5497534"/>
            <a:ext cx="3636665" cy="105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FFA033-9819-BAE8-F080-F71B94F6F621}"/>
              </a:ext>
            </a:extLst>
          </p:cNvPr>
          <p:cNvCxnSpPr>
            <a:cxnSpLocks/>
          </p:cNvCxnSpPr>
          <p:nvPr/>
        </p:nvCxnSpPr>
        <p:spPr>
          <a:xfrm>
            <a:off x="7979273" y="3827974"/>
            <a:ext cx="0" cy="13531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9FCBEB-AE6A-C27E-B936-50DC208BCA01}"/>
              </a:ext>
            </a:extLst>
          </p:cNvPr>
          <p:cNvCxnSpPr>
            <a:cxnSpLocks/>
          </p:cNvCxnSpPr>
          <p:nvPr/>
        </p:nvCxnSpPr>
        <p:spPr>
          <a:xfrm>
            <a:off x="7979273" y="5269418"/>
            <a:ext cx="720080" cy="5597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2D93B3-D571-10F4-0A29-1E4AA64F8BDC}"/>
              </a:ext>
            </a:extLst>
          </p:cNvPr>
          <p:cNvCxnSpPr>
            <a:cxnSpLocks/>
          </p:cNvCxnSpPr>
          <p:nvPr/>
        </p:nvCxnSpPr>
        <p:spPr>
          <a:xfrm flipV="1">
            <a:off x="8734948" y="5427901"/>
            <a:ext cx="720080" cy="40125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66AEFB-41CF-463B-51D8-5C3FDE25D216}"/>
              </a:ext>
            </a:extLst>
          </p:cNvPr>
          <p:cNvCxnSpPr>
            <a:cxnSpLocks/>
          </p:cNvCxnSpPr>
          <p:nvPr/>
        </p:nvCxnSpPr>
        <p:spPr>
          <a:xfrm flipV="1">
            <a:off x="9491441" y="3827974"/>
            <a:ext cx="0" cy="14971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>
            <a:extLst>
              <a:ext uri="{FF2B5EF4-FFF2-40B4-BE49-F238E27FC236}">
                <a16:creationId xmlns:a16="http://schemas.microsoft.com/office/drawing/2014/main" id="{17F895AF-8E57-4537-93AA-61A19B90C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6477" y="1974363"/>
            <a:ext cx="9145587" cy="1055663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A9D393-0435-62E2-A103-14AB8DE64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79" y="1955963"/>
            <a:ext cx="2844467" cy="38731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E7C2476-2F87-8223-227C-328AEFC91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99186"/>
            <a:ext cx="4705412" cy="341612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65461FB-80AB-2371-4E02-6988824AF592}"/>
              </a:ext>
            </a:extLst>
          </p:cNvPr>
          <p:cNvSpPr txBox="1"/>
          <p:nvPr/>
        </p:nvSpPr>
        <p:spPr>
          <a:xfrm>
            <a:off x="4988799" y="5539496"/>
            <a:ext cx="60974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Rudin, S., Kowalski, P. M., </a:t>
            </a:r>
            <a:r>
              <a:rPr lang="en-GB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Klinkenberg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M., </a:t>
            </a:r>
            <a:r>
              <a:rPr lang="en-GB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Bornhake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T., </a:t>
            </a:r>
            <a:r>
              <a:rPr lang="en-GB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Bosbach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D., &amp; Brandt, F. (2023). Simulation of Crystal Growth by an Innovative Hybrid Density Functional Theory Continuum Solvation Approach: Kink Site Formation on Barite (001). </a:t>
            </a:r>
            <a:r>
              <a:rPr lang="en-GB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Crystal Growth &amp; Design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159-170.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18380203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ät Bremen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HB_PowerPoint_2021-10-27.potx" id="{B167F9AD-0BE8-45FA-8670-8FAE54EF80FB}" vid="{255A810B-9D1F-467F-AE8B-7A64A0ED90A6}"/>
    </a:ext>
  </a:extLst>
</a:theme>
</file>

<file path=ppt/theme/theme2.xml><?xml version="1.0" encoding="utf-8"?>
<a:theme xmlns:a="http://schemas.openxmlformats.org/drawingml/2006/main" name="1_Universität Bremen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HB_PowerPoint_2021-10-27.potx" id="{B167F9AD-0BE8-45FA-8670-8FAE54EF80FB}" vid="{255A810B-9D1F-467F-AE8B-7A64A0ED90A6}"/>
    </a:ext>
  </a:extLst>
</a:theme>
</file>

<file path=ppt/theme/theme3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UHB_PowerPoint_2021-10-27</Template>
  <TotalTime>2809</TotalTime>
  <Words>159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Wingdings</vt:lpstr>
      <vt:lpstr>Wingdings 3</vt:lpstr>
      <vt:lpstr>Universität Bremen</vt:lpstr>
      <vt:lpstr>1_Universität Bremen</vt:lpstr>
      <vt:lpstr>Kinetic Monte Carlo algorithm</vt:lpstr>
      <vt:lpstr>Parameterization by DFT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Platz für optionalen Text 1</dc:title>
  <dc:creator>Windows-Benutzer</dc:creator>
  <cp:lastModifiedBy>Nikolai</cp:lastModifiedBy>
  <cp:revision>41</cp:revision>
  <dcterms:created xsi:type="dcterms:W3CDTF">2021-11-03T11:47:26Z</dcterms:created>
  <dcterms:modified xsi:type="dcterms:W3CDTF">2024-04-15T21:34:30Z</dcterms:modified>
</cp:coreProperties>
</file>