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319" r:id="rId3"/>
    <p:sldId id="346" r:id="rId4"/>
    <p:sldId id="333" r:id="rId5"/>
    <p:sldId id="348" r:id="rId6"/>
    <p:sldId id="347" r:id="rId7"/>
    <p:sldId id="349" r:id="rId8"/>
    <p:sldId id="341" r:id="rId9"/>
    <p:sldId id="351" r:id="rId10"/>
    <p:sldId id="350" r:id="rId11"/>
    <p:sldId id="338" r:id="rId12"/>
    <p:sldId id="342" r:id="rId13"/>
    <p:sldId id="34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A436"/>
    <a:srgbClr val="70AD47"/>
    <a:srgbClr val="FFFFFF"/>
    <a:srgbClr val="000000"/>
    <a:srgbClr val="BDBE22"/>
    <a:srgbClr val="BCBD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 mitjà 2 - èmfasi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4" autoAdjust="0"/>
    <p:restoredTop sz="73509" autoAdjust="0"/>
  </p:normalViewPr>
  <p:slideViewPr>
    <p:cSldViewPr snapToGrid="0">
      <p:cViewPr varScale="1">
        <p:scale>
          <a:sx n="48" d="100"/>
          <a:sy n="48" d="100"/>
        </p:scale>
        <p:origin x="2052" y="3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34162-610C-4A6A-B421-8DC9A0A161DE}" type="datetimeFigureOut">
              <a:rPr lang="en-GB" smtClean="0"/>
              <a:t>16/04/2024</a:t>
            </a:fld>
            <a:endParaRPr lang="en-GB"/>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04218-400A-46A3-8C4D-71CDC226D63B}" type="slidenum">
              <a:rPr lang="en-GB" smtClean="0"/>
              <a:t>‹#›</a:t>
            </a:fld>
            <a:endParaRPr lang="en-GB"/>
          </a:p>
        </p:txBody>
      </p:sp>
    </p:spTree>
    <p:extLst>
      <p:ext uri="{BB962C8B-B14F-4D97-AF65-F5344CB8AC3E}">
        <p14:creationId xmlns:p14="http://schemas.microsoft.com/office/powerpoint/2010/main" val="282115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5"/>
          </p:nvPr>
        </p:nvSpPr>
        <p:spPr/>
        <p:txBody>
          <a:bodyPr/>
          <a:lstStyle/>
          <a:p>
            <a:fld id="{5F204218-400A-46A3-8C4D-71CDC226D63B}" type="slidenum">
              <a:rPr lang="en-GB" smtClean="0"/>
              <a:t>1</a:t>
            </a:fld>
            <a:endParaRPr lang="en-GB"/>
          </a:p>
        </p:txBody>
      </p:sp>
    </p:spTree>
    <p:extLst>
      <p:ext uri="{BB962C8B-B14F-4D97-AF65-F5344CB8AC3E}">
        <p14:creationId xmlns:p14="http://schemas.microsoft.com/office/powerpoint/2010/main" val="4201568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76794A1B-529C-4292-A08D-70636E484AD8}" type="slidenum">
              <a:rPr lang="en-GB" smtClean="0"/>
              <a:t>10</a:t>
            </a:fld>
            <a:endParaRPr lang="en-GB"/>
          </a:p>
        </p:txBody>
      </p:sp>
    </p:spTree>
    <p:extLst>
      <p:ext uri="{BB962C8B-B14F-4D97-AF65-F5344CB8AC3E}">
        <p14:creationId xmlns:p14="http://schemas.microsoft.com/office/powerpoint/2010/main" val="1993292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76794A1B-529C-4292-A08D-70636E484AD8}" type="slidenum">
              <a:rPr lang="en-GB" smtClean="0"/>
              <a:t>11</a:t>
            </a:fld>
            <a:endParaRPr lang="en-GB"/>
          </a:p>
        </p:txBody>
      </p:sp>
    </p:spTree>
    <p:extLst>
      <p:ext uri="{BB962C8B-B14F-4D97-AF65-F5344CB8AC3E}">
        <p14:creationId xmlns:p14="http://schemas.microsoft.com/office/powerpoint/2010/main" val="203143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solidFill>
                <a:srgbClr val="000000"/>
              </a:solidFill>
              <a:effectLst/>
              <a:latin typeface="Calibri" panose="020F0502020204030204" pitchFamily="34" charset="0"/>
              <a:cs typeface="Times New Roman" panose="02020603050405020304" pitchFamily="18" charset="0"/>
            </a:endParaRPr>
          </a:p>
          <a:p>
            <a:endParaRPr lang="en-GB" sz="1800" dirty="0">
              <a:solidFill>
                <a:srgbClr val="000000"/>
              </a:solidFill>
              <a:effectLst/>
              <a:latin typeface="Calibri" panose="020F0502020204030204" pitchFamily="34" charset="0"/>
              <a:cs typeface="Times New Roman" panose="02020603050405020304" pitchFamily="18" charset="0"/>
            </a:endParaRPr>
          </a:p>
          <a:p>
            <a:endParaRPr lang="en-GB" sz="1800" dirty="0">
              <a:solidFill>
                <a:srgbClr val="000000"/>
              </a:solidFill>
              <a:effectLst/>
              <a:latin typeface="Calibri" panose="020F0502020204030204" pitchFamily="34" charset="0"/>
              <a:cs typeface="Times New Roman" panose="02020603050405020304" pitchFamily="18" charset="0"/>
            </a:endParaRPr>
          </a:p>
          <a:p>
            <a:endParaRPr lang="en-GB" dirty="0"/>
          </a:p>
        </p:txBody>
      </p:sp>
      <p:sp>
        <p:nvSpPr>
          <p:cNvPr id="4" name="Marcador de número de diapositiva 3"/>
          <p:cNvSpPr>
            <a:spLocks noGrp="1"/>
          </p:cNvSpPr>
          <p:nvPr>
            <p:ph type="sldNum" sz="quarter" idx="5"/>
          </p:nvPr>
        </p:nvSpPr>
        <p:spPr/>
        <p:txBody>
          <a:bodyPr/>
          <a:lstStyle/>
          <a:p>
            <a:fld id="{76794A1B-529C-4292-A08D-70636E484AD8}" type="slidenum">
              <a:rPr lang="en-GB" smtClean="0"/>
              <a:t>12</a:t>
            </a:fld>
            <a:endParaRPr lang="en-GB"/>
          </a:p>
        </p:txBody>
      </p:sp>
    </p:spTree>
    <p:extLst>
      <p:ext uri="{BB962C8B-B14F-4D97-AF65-F5344CB8AC3E}">
        <p14:creationId xmlns:p14="http://schemas.microsoft.com/office/powerpoint/2010/main" val="40137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5"/>
          </p:nvPr>
        </p:nvSpPr>
        <p:spPr/>
        <p:txBody>
          <a:bodyPr/>
          <a:lstStyle/>
          <a:p>
            <a:fld id="{5F204218-400A-46A3-8C4D-71CDC226D63B}" type="slidenum">
              <a:rPr lang="en-GB" smtClean="0"/>
              <a:t>13</a:t>
            </a:fld>
            <a:endParaRPr lang="en-GB"/>
          </a:p>
        </p:txBody>
      </p:sp>
    </p:spTree>
    <p:extLst>
      <p:ext uri="{BB962C8B-B14F-4D97-AF65-F5344CB8AC3E}">
        <p14:creationId xmlns:p14="http://schemas.microsoft.com/office/powerpoint/2010/main" val="193715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76794A1B-529C-4292-A08D-70636E484AD8}" type="slidenum">
              <a:rPr lang="en-GB" smtClean="0"/>
              <a:t>2</a:t>
            </a:fld>
            <a:endParaRPr lang="en-GB"/>
          </a:p>
        </p:txBody>
      </p:sp>
    </p:spTree>
    <p:extLst>
      <p:ext uri="{BB962C8B-B14F-4D97-AF65-F5344CB8AC3E}">
        <p14:creationId xmlns:p14="http://schemas.microsoft.com/office/powerpoint/2010/main" val="24301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76794A1B-529C-4292-A08D-70636E484AD8}" type="slidenum">
              <a:rPr lang="en-GB" smtClean="0"/>
              <a:t>3</a:t>
            </a:fld>
            <a:endParaRPr lang="en-GB"/>
          </a:p>
        </p:txBody>
      </p:sp>
    </p:spTree>
    <p:extLst>
      <p:ext uri="{BB962C8B-B14F-4D97-AF65-F5344CB8AC3E}">
        <p14:creationId xmlns:p14="http://schemas.microsoft.com/office/powerpoint/2010/main" val="31638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76794A1B-529C-4292-A08D-70636E484AD8}" type="slidenum">
              <a:rPr lang="en-GB" smtClean="0"/>
              <a:t>4</a:t>
            </a:fld>
            <a:endParaRPr lang="en-GB"/>
          </a:p>
        </p:txBody>
      </p:sp>
    </p:spTree>
    <p:extLst>
      <p:ext uri="{BB962C8B-B14F-4D97-AF65-F5344CB8AC3E}">
        <p14:creationId xmlns:p14="http://schemas.microsoft.com/office/powerpoint/2010/main" val="314503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76794A1B-529C-4292-A08D-70636E484AD8}" type="slidenum">
              <a:rPr lang="en-GB" smtClean="0"/>
              <a:t>5</a:t>
            </a:fld>
            <a:endParaRPr lang="en-GB"/>
          </a:p>
        </p:txBody>
      </p:sp>
    </p:spTree>
    <p:extLst>
      <p:ext uri="{BB962C8B-B14F-4D97-AF65-F5344CB8AC3E}">
        <p14:creationId xmlns:p14="http://schemas.microsoft.com/office/powerpoint/2010/main" val="2647612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76794A1B-529C-4292-A08D-70636E484AD8}" type="slidenum">
              <a:rPr lang="en-GB" smtClean="0"/>
              <a:t>6</a:t>
            </a:fld>
            <a:endParaRPr lang="en-GB"/>
          </a:p>
        </p:txBody>
      </p:sp>
    </p:spTree>
    <p:extLst>
      <p:ext uri="{BB962C8B-B14F-4D97-AF65-F5344CB8AC3E}">
        <p14:creationId xmlns:p14="http://schemas.microsoft.com/office/powerpoint/2010/main" val="418856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76794A1B-529C-4292-A08D-70636E484AD8}" type="slidenum">
              <a:rPr lang="en-GB" smtClean="0"/>
              <a:t>7</a:t>
            </a:fld>
            <a:endParaRPr lang="en-GB"/>
          </a:p>
        </p:txBody>
      </p:sp>
    </p:spTree>
    <p:extLst>
      <p:ext uri="{BB962C8B-B14F-4D97-AF65-F5344CB8AC3E}">
        <p14:creationId xmlns:p14="http://schemas.microsoft.com/office/powerpoint/2010/main" val="109906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76794A1B-529C-4292-A08D-70636E484AD8}" type="slidenum">
              <a:rPr lang="en-GB" smtClean="0"/>
              <a:t>8</a:t>
            </a:fld>
            <a:endParaRPr lang="en-GB"/>
          </a:p>
        </p:txBody>
      </p:sp>
    </p:spTree>
    <p:extLst>
      <p:ext uri="{BB962C8B-B14F-4D97-AF65-F5344CB8AC3E}">
        <p14:creationId xmlns:p14="http://schemas.microsoft.com/office/powerpoint/2010/main" val="153571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800" dirty="0">
              <a:solidFill>
                <a:srgbClr val="000000"/>
              </a:solidFill>
              <a:effectLst/>
              <a:latin typeface="Calibri" panose="020F0502020204030204" pitchFamily="34" charset="0"/>
              <a:cs typeface="Times New Roman" panose="02020603050405020304" pitchFamily="18" charset="0"/>
            </a:endParaRPr>
          </a:p>
          <a:p>
            <a:endParaRPr lang="en-GB" dirty="0"/>
          </a:p>
        </p:txBody>
      </p:sp>
      <p:sp>
        <p:nvSpPr>
          <p:cNvPr id="4" name="Marcador de número de diapositiva 3"/>
          <p:cNvSpPr>
            <a:spLocks noGrp="1"/>
          </p:cNvSpPr>
          <p:nvPr>
            <p:ph type="sldNum" sz="quarter" idx="5"/>
          </p:nvPr>
        </p:nvSpPr>
        <p:spPr/>
        <p:txBody>
          <a:bodyPr/>
          <a:lstStyle/>
          <a:p>
            <a:fld id="{76794A1B-529C-4292-A08D-70636E484AD8}" type="slidenum">
              <a:rPr lang="en-GB" smtClean="0"/>
              <a:t>9</a:t>
            </a:fld>
            <a:endParaRPr lang="en-GB"/>
          </a:p>
        </p:txBody>
      </p:sp>
    </p:spTree>
    <p:extLst>
      <p:ext uri="{BB962C8B-B14F-4D97-AF65-F5344CB8AC3E}">
        <p14:creationId xmlns:p14="http://schemas.microsoft.com/office/powerpoint/2010/main" val="425778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210A44-42FE-4F31-9617-FC3D9C861B39}"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97460-15C2-466A-B7F0-F4F5F2687C89}" type="slidenum">
              <a:rPr lang="en-GB" smtClean="0"/>
              <a:t>‹#›</a:t>
            </a:fld>
            <a:endParaRPr lang="en-GB"/>
          </a:p>
        </p:txBody>
      </p:sp>
    </p:spTree>
    <p:extLst>
      <p:ext uri="{BB962C8B-B14F-4D97-AF65-F5344CB8AC3E}">
        <p14:creationId xmlns:p14="http://schemas.microsoft.com/office/powerpoint/2010/main" val="236577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A210A44-42FE-4F31-9617-FC3D9C861B39}"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97460-15C2-466A-B7F0-F4F5F2687C89}" type="slidenum">
              <a:rPr lang="en-GB" smtClean="0"/>
              <a:t>‹#›</a:t>
            </a:fld>
            <a:endParaRPr lang="en-GB"/>
          </a:p>
        </p:txBody>
      </p:sp>
    </p:spTree>
    <p:extLst>
      <p:ext uri="{BB962C8B-B14F-4D97-AF65-F5344CB8AC3E}">
        <p14:creationId xmlns:p14="http://schemas.microsoft.com/office/powerpoint/2010/main" val="188634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A210A44-42FE-4F31-9617-FC3D9C861B39}"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97460-15C2-466A-B7F0-F4F5F2687C89}" type="slidenum">
              <a:rPr lang="en-GB" smtClean="0"/>
              <a:t>‹#›</a:t>
            </a:fld>
            <a:endParaRPr lang="en-GB"/>
          </a:p>
        </p:txBody>
      </p:sp>
    </p:spTree>
    <p:extLst>
      <p:ext uri="{BB962C8B-B14F-4D97-AF65-F5344CB8AC3E}">
        <p14:creationId xmlns:p14="http://schemas.microsoft.com/office/powerpoint/2010/main" val="227371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A210A44-42FE-4F31-9617-FC3D9C861B39}"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97460-15C2-466A-B7F0-F4F5F2687C89}" type="slidenum">
              <a:rPr lang="en-GB" smtClean="0"/>
              <a:t>‹#›</a:t>
            </a:fld>
            <a:endParaRPr lang="en-GB"/>
          </a:p>
        </p:txBody>
      </p:sp>
    </p:spTree>
    <p:extLst>
      <p:ext uri="{BB962C8B-B14F-4D97-AF65-F5344CB8AC3E}">
        <p14:creationId xmlns:p14="http://schemas.microsoft.com/office/powerpoint/2010/main" val="333663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A210A44-42FE-4F31-9617-FC3D9C861B39}" type="datetimeFigureOut">
              <a:rPr lang="en-GB" smtClean="0"/>
              <a:t>16/04/2024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797460-15C2-466A-B7F0-F4F5F2687C89}" type="slidenum">
              <a:rPr lang="en-GB" smtClean="0"/>
              <a:t>‹#›</a:t>
            </a:fld>
            <a:endParaRPr lang="en-GB"/>
          </a:p>
        </p:txBody>
      </p:sp>
    </p:spTree>
    <p:extLst>
      <p:ext uri="{BB962C8B-B14F-4D97-AF65-F5344CB8AC3E}">
        <p14:creationId xmlns:p14="http://schemas.microsoft.com/office/powerpoint/2010/main" val="153393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A210A44-42FE-4F31-9617-FC3D9C861B39}"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797460-15C2-466A-B7F0-F4F5F2687C89}" type="slidenum">
              <a:rPr lang="en-GB" smtClean="0"/>
              <a:t>‹#›</a:t>
            </a:fld>
            <a:endParaRPr lang="en-GB"/>
          </a:p>
        </p:txBody>
      </p:sp>
    </p:spTree>
    <p:extLst>
      <p:ext uri="{BB962C8B-B14F-4D97-AF65-F5344CB8AC3E}">
        <p14:creationId xmlns:p14="http://schemas.microsoft.com/office/powerpoint/2010/main" val="293905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A210A44-42FE-4F31-9617-FC3D9C861B39}" type="datetimeFigureOut">
              <a:rPr lang="en-GB" smtClean="0"/>
              <a:t>16/04/2024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797460-15C2-466A-B7F0-F4F5F2687C89}" type="slidenum">
              <a:rPr lang="en-GB" smtClean="0"/>
              <a:t>‹#›</a:t>
            </a:fld>
            <a:endParaRPr lang="en-GB"/>
          </a:p>
        </p:txBody>
      </p:sp>
    </p:spTree>
    <p:extLst>
      <p:ext uri="{BB962C8B-B14F-4D97-AF65-F5344CB8AC3E}">
        <p14:creationId xmlns:p14="http://schemas.microsoft.com/office/powerpoint/2010/main" val="191390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A210A44-42FE-4F31-9617-FC3D9C861B39}" type="datetimeFigureOut">
              <a:rPr lang="en-GB" smtClean="0"/>
              <a:t>16/04/2024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797460-15C2-466A-B7F0-F4F5F2687C89}" type="slidenum">
              <a:rPr lang="en-GB" smtClean="0"/>
              <a:t>‹#›</a:t>
            </a:fld>
            <a:endParaRPr lang="en-GB"/>
          </a:p>
        </p:txBody>
      </p:sp>
    </p:spTree>
    <p:extLst>
      <p:ext uri="{BB962C8B-B14F-4D97-AF65-F5344CB8AC3E}">
        <p14:creationId xmlns:p14="http://schemas.microsoft.com/office/powerpoint/2010/main" val="328738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10A44-42FE-4F31-9617-FC3D9C861B39}" type="datetimeFigureOut">
              <a:rPr lang="en-GB" smtClean="0"/>
              <a:t>16/04/2024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797460-15C2-466A-B7F0-F4F5F2687C89}" type="slidenum">
              <a:rPr lang="en-GB" smtClean="0"/>
              <a:t>‹#›</a:t>
            </a:fld>
            <a:endParaRPr lang="en-GB"/>
          </a:p>
        </p:txBody>
      </p:sp>
    </p:spTree>
    <p:extLst>
      <p:ext uri="{BB962C8B-B14F-4D97-AF65-F5344CB8AC3E}">
        <p14:creationId xmlns:p14="http://schemas.microsoft.com/office/powerpoint/2010/main" val="197764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A210A44-42FE-4F31-9617-FC3D9C861B39}"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797460-15C2-466A-B7F0-F4F5F2687C89}" type="slidenum">
              <a:rPr lang="en-GB" smtClean="0"/>
              <a:t>‹#›</a:t>
            </a:fld>
            <a:endParaRPr lang="en-GB"/>
          </a:p>
        </p:txBody>
      </p:sp>
    </p:spTree>
    <p:extLst>
      <p:ext uri="{BB962C8B-B14F-4D97-AF65-F5344CB8AC3E}">
        <p14:creationId xmlns:p14="http://schemas.microsoft.com/office/powerpoint/2010/main" val="413404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A210A44-42FE-4F31-9617-FC3D9C861B39}" type="datetimeFigureOut">
              <a:rPr lang="en-GB" smtClean="0"/>
              <a:t>16/04/2024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797460-15C2-466A-B7F0-F4F5F2687C89}" type="slidenum">
              <a:rPr lang="en-GB" smtClean="0"/>
              <a:t>‹#›</a:t>
            </a:fld>
            <a:endParaRPr lang="en-GB"/>
          </a:p>
        </p:txBody>
      </p:sp>
    </p:spTree>
    <p:extLst>
      <p:ext uri="{BB962C8B-B14F-4D97-AF65-F5344CB8AC3E}">
        <p14:creationId xmlns:p14="http://schemas.microsoft.com/office/powerpoint/2010/main" val="292632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10A44-42FE-4F31-9617-FC3D9C861B39}" type="datetimeFigureOut">
              <a:rPr lang="en-GB" smtClean="0"/>
              <a:t>16/04/2024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97460-15C2-466A-B7F0-F4F5F2687C89}" type="slidenum">
              <a:rPr lang="en-GB" smtClean="0"/>
              <a:t>‹#›</a:t>
            </a:fld>
            <a:endParaRPr lang="en-GB"/>
          </a:p>
        </p:txBody>
      </p:sp>
    </p:spTree>
    <p:extLst>
      <p:ext uri="{BB962C8B-B14F-4D97-AF65-F5344CB8AC3E}">
        <p14:creationId xmlns:p14="http://schemas.microsoft.com/office/powerpoint/2010/main" val="2877710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20.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19.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18.sv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image" Target="../media/image10.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7" name="CuadroTexto 6">
            <a:extLst>
              <a:ext uri="{FF2B5EF4-FFF2-40B4-BE49-F238E27FC236}">
                <a16:creationId xmlns:a16="http://schemas.microsoft.com/office/drawing/2014/main" id="{D851B4DA-BBFF-403E-BBDE-9A60D558E526}"/>
              </a:ext>
            </a:extLst>
          </p:cNvPr>
          <p:cNvSpPr txBox="1"/>
          <p:nvPr/>
        </p:nvSpPr>
        <p:spPr>
          <a:xfrm>
            <a:off x="362928" y="1755596"/>
            <a:ext cx="8050963" cy="1200329"/>
          </a:xfrm>
          <a:prstGeom prst="rect">
            <a:avLst/>
          </a:prstGeom>
          <a:noFill/>
        </p:spPr>
        <p:txBody>
          <a:bodyPr wrap="square">
            <a:spAutoFit/>
          </a:bodyPr>
          <a:lstStyle/>
          <a:p>
            <a:r>
              <a:rPr lang="en-US" sz="2400" b="1" dirty="0">
                <a:latin typeface="Arial"/>
                <a:cs typeface="Arial"/>
              </a:rPr>
              <a:t>The food-water-climate nexus of green infrastructure: Examining ecosystem services trade-offs of peri-urban agriculture</a:t>
            </a:r>
            <a:endParaRPr lang="es-ES" sz="2400" b="1" dirty="0">
              <a:latin typeface="Arial"/>
              <a:cs typeface="Arial"/>
            </a:endParaRPr>
          </a:p>
        </p:txBody>
      </p:sp>
      <p:sp>
        <p:nvSpPr>
          <p:cNvPr id="2" name="Rectángulo 9">
            <a:extLst>
              <a:ext uri="{FF2B5EF4-FFF2-40B4-BE49-F238E27FC236}">
                <a16:creationId xmlns:a16="http://schemas.microsoft.com/office/drawing/2014/main" id="{D6344723-2704-D32F-5B9F-87B497A400E5}"/>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BBD017BA-557D-497C-ABC2-DA2AEA3603EB}"/>
              </a:ext>
            </a:extLst>
          </p:cNvPr>
          <p:cNvSpPr txBox="1"/>
          <p:nvPr/>
        </p:nvSpPr>
        <p:spPr>
          <a:xfrm>
            <a:off x="362928" y="4920623"/>
            <a:ext cx="7705946" cy="707886"/>
          </a:xfrm>
          <a:prstGeom prst="rect">
            <a:avLst/>
          </a:prstGeom>
          <a:solidFill>
            <a:srgbClr val="FFFFFF">
              <a:alpha val="76863"/>
            </a:srgbClr>
          </a:solidFill>
          <a:ln/>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lumMod val="95000"/>
                    <a:lumOff val="5000"/>
                  </a:schemeClr>
                </a:solidFill>
              </a:rPr>
              <a:t>Ricard Segura-Barrero</a:t>
            </a:r>
            <a:r>
              <a:rPr lang="en-GB" sz="2000" dirty="0">
                <a:solidFill>
                  <a:schemeClr val="tx1">
                    <a:lumMod val="95000"/>
                    <a:lumOff val="5000"/>
                  </a:schemeClr>
                </a:solidFill>
              </a:rPr>
              <a:t>, Johannes Langemeyer, Alba Badia, Sergi Ventura, Jaime Vila-Traver, and Gara Villalba</a:t>
            </a:r>
            <a:r>
              <a:rPr lang="en-GB" sz="2000" b="1" dirty="0">
                <a:solidFill>
                  <a:schemeClr val="tx1">
                    <a:lumMod val="95000"/>
                    <a:lumOff val="5000"/>
                  </a:schemeClr>
                </a:solidFill>
              </a:rPr>
              <a:t> </a:t>
            </a:r>
          </a:p>
        </p:txBody>
      </p:sp>
      <p:pic>
        <p:nvPicPr>
          <p:cNvPr id="13" name="Gràfic 12">
            <a:extLst>
              <a:ext uri="{FF2B5EF4-FFF2-40B4-BE49-F238E27FC236}">
                <a16:creationId xmlns:a16="http://schemas.microsoft.com/office/drawing/2014/main" id="{463A7F9F-9459-F98B-CAEA-42D8E059BD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84" y="6065547"/>
            <a:ext cx="2289360" cy="593099"/>
          </a:xfrm>
          <a:prstGeom prst="rect">
            <a:avLst/>
          </a:prstGeom>
        </p:spPr>
      </p:pic>
      <p:pic>
        <p:nvPicPr>
          <p:cNvPr id="15" name="Imatge 14" descr="Imatge que conté text, Font, Gràfics, captura de pantalla&#10;&#10;Descripció generada automàticament">
            <a:extLst>
              <a:ext uri="{FF2B5EF4-FFF2-40B4-BE49-F238E27FC236}">
                <a16:creationId xmlns:a16="http://schemas.microsoft.com/office/drawing/2014/main" id="{3CCF7C58-AFF5-7903-9F69-54D543E892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7" name="Imatge 16" descr="Imatge que conté Gràfics, Saturació cromàtica, captura de pantalla, art&#10;&#10;Descripció generada automàticament">
            <a:extLst>
              <a:ext uri="{FF2B5EF4-FFF2-40B4-BE49-F238E27FC236}">
                <a16:creationId xmlns:a16="http://schemas.microsoft.com/office/drawing/2014/main" id="{363D6543-AD17-C621-7D18-D84055EE2A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21" name="Gràfic 20">
            <a:extLst>
              <a:ext uri="{FF2B5EF4-FFF2-40B4-BE49-F238E27FC236}">
                <a16:creationId xmlns:a16="http://schemas.microsoft.com/office/drawing/2014/main" id="{BE8253C2-73EB-E7E7-9E43-460F3ADF8B3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1676" y="6078041"/>
            <a:ext cx="1634397" cy="613768"/>
          </a:xfrm>
          <a:prstGeom prst="rect">
            <a:avLst/>
          </a:prstGeom>
        </p:spPr>
      </p:pic>
    </p:spTree>
    <p:extLst>
      <p:ext uri="{BB962C8B-B14F-4D97-AF65-F5344CB8AC3E}">
        <p14:creationId xmlns:p14="http://schemas.microsoft.com/office/powerpoint/2010/main" val="107883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4419" y="-49816"/>
            <a:ext cx="7684913" cy="696024"/>
          </a:xfrm>
          <a:prstGeom prst="rect">
            <a:avLst/>
          </a:prstGeom>
          <a:noFill/>
        </p:spPr>
        <p:txBody>
          <a:bodyPr wrap="square" rtlCol="0">
            <a:spAutoFit/>
          </a:bodyPr>
          <a:lstStyle/>
          <a:p>
            <a:pPr>
              <a:lnSpc>
                <a:spcPct val="120000"/>
              </a:lnSpc>
            </a:pPr>
            <a:r>
              <a:rPr lang="en-GB" sz="3600" b="1" dirty="0">
                <a:solidFill>
                  <a:srgbClr val="44A436"/>
                </a:solidFill>
                <a:latin typeface="Arial"/>
                <a:cs typeface="Arial"/>
              </a:rPr>
              <a:t>Biogenic carbon balance</a:t>
            </a:r>
          </a:p>
        </p:txBody>
      </p:sp>
      <p:cxnSp>
        <p:nvCxnSpPr>
          <p:cNvPr id="5" name="Conector recto 4"/>
          <p:cNvCxnSpPr>
            <a:cxnSpLocks/>
          </p:cNvCxnSpPr>
          <p:nvPr/>
        </p:nvCxnSpPr>
        <p:spPr>
          <a:xfrm flipH="1">
            <a:off x="0" y="685706"/>
            <a:ext cx="9144000" cy="0"/>
          </a:xfrm>
          <a:prstGeom prst="line">
            <a:avLst/>
          </a:prstGeom>
          <a:ln w="19050" cmpd="sng">
            <a:solidFill>
              <a:srgbClr val="44A436"/>
            </a:solidFill>
          </a:ln>
          <a:effectLst/>
        </p:spPr>
        <p:style>
          <a:lnRef idx="2">
            <a:schemeClr val="accent1"/>
          </a:lnRef>
          <a:fillRef idx="0">
            <a:schemeClr val="accent1"/>
          </a:fillRef>
          <a:effectRef idx="1">
            <a:schemeClr val="accent1"/>
          </a:effectRef>
          <a:fontRef idx="minor">
            <a:schemeClr val="tx1"/>
          </a:fontRef>
        </p:style>
      </p:cxnSp>
      <p:sp>
        <p:nvSpPr>
          <p:cNvPr id="9" name="Rectangle 2">
            <a:extLst>
              <a:ext uri="{FF2B5EF4-FFF2-40B4-BE49-F238E27FC236}">
                <a16:creationId xmlns:a16="http://schemas.microsoft.com/office/drawing/2014/main" id="{10B690E9-FB8D-4659-BCAE-B489E53146C4}"/>
              </a:ext>
            </a:extLst>
          </p:cNvPr>
          <p:cNvSpPr>
            <a:spLocks noChangeArrowheads="1"/>
          </p:cNvSpPr>
          <p:nvPr/>
        </p:nvSpPr>
        <p:spPr bwMode="auto">
          <a:xfrm>
            <a:off x="3022600" y="148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CuadroTexto 3">
            <a:extLst>
              <a:ext uri="{FF2B5EF4-FFF2-40B4-BE49-F238E27FC236}">
                <a16:creationId xmlns:a16="http://schemas.microsoft.com/office/drawing/2014/main" id="{2EA44A0A-0F9F-DBC4-5642-AB6F63B9B81A}"/>
              </a:ext>
            </a:extLst>
          </p:cNvPr>
          <p:cNvSpPr txBox="1"/>
          <p:nvPr/>
        </p:nvSpPr>
        <p:spPr>
          <a:xfrm>
            <a:off x="8429581" y="179160"/>
            <a:ext cx="3130415" cy="327077"/>
          </a:xfrm>
          <a:prstGeom prst="rect">
            <a:avLst/>
          </a:prstGeom>
          <a:noFill/>
        </p:spPr>
        <p:txBody>
          <a:bodyPr wrap="square" rtlCol="0">
            <a:spAutoFit/>
          </a:bodyPr>
          <a:lstStyle/>
          <a:p>
            <a:pPr>
              <a:lnSpc>
                <a:spcPct val="120000"/>
              </a:lnSpc>
            </a:pPr>
            <a:r>
              <a:rPr lang="fr-FR" sz="1400" dirty="0">
                <a:solidFill>
                  <a:srgbClr val="44A436"/>
                </a:solidFill>
                <a:latin typeface="Arial"/>
                <a:cs typeface="Arial"/>
              </a:rPr>
              <a:t>7/10</a:t>
            </a:r>
            <a:endParaRPr lang="es-ES" sz="1400" dirty="0">
              <a:solidFill>
                <a:srgbClr val="44A436"/>
              </a:solidFill>
              <a:latin typeface="Arial"/>
              <a:cs typeface="Arial"/>
            </a:endParaRPr>
          </a:p>
        </p:txBody>
      </p:sp>
      <p:pic>
        <p:nvPicPr>
          <p:cNvPr id="15" name="Imatge 14">
            <a:extLst>
              <a:ext uri="{FF2B5EF4-FFF2-40B4-BE49-F238E27FC236}">
                <a16:creationId xmlns:a16="http://schemas.microsoft.com/office/drawing/2014/main" id="{7D4660EB-85BA-DB9E-6984-EED190E94EC7}"/>
              </a:ext>
            </a:extLst>
          </p:cNvPr>
          <p:cNvPicPr>
            <a:picLocks noChangeAspect="1"/>
          </p:cNvPicPr>
          <p:nvPr/>
        </p:nvPicPr>
        <p:blipFill rotWithShape="1">
          <a:blip r:embed="rId3">
            <a:extLst>
              <a:ext uri="{28A0092B-C50C-407E-A947-70E740481C1C}">
                <a14:useLocalDpi xmlns:a14="http://schemas.microsoft.com/office/drawing/2010/main" val="0"/>
              </a:ext>
            </a:extLst>
          </a:blip>
          <a:srcRect t="66727" b="16797"/>
          <a:stretch/>
        </p:blipFill>
        <p:spPr bwMode="auto">
          <a:xfrm>
            <a:off x="666729" y="1115871"/>
            <a:ext cx="7801620" cy="2293990"/>
          </a:xfrm>
          <a:prstGeom prst="rect">
            <a:avLst/>
          </a:prstGeom>
          <a:ln>
            <a:noFill/>
          </a:ln>
          <a:extLst>
            <a:ext uri="{53640926-AAD7-44D8-BBD7-CCE9431645EC}">
              <a14:shadowObscured xmlns:a14="http://schemas.microsoft.com/office/drawing/2010/main"/>
            </a:ext>
          </a:extLst>
        </p:spPr>
      </p:pic>
      <p:sp>
        <p:nvSpPr>
          <p:cNvPr id="19" name="QuadreDeText 18">
            <a:extLst>
              <a:ext uri="{FF2B5EF4-FFF2-40B4-BE49-F238E27FC236}">
                <a16:creationId xmlns:a16="http://schemas.microsoft.com/office/drawing/2014/main" id="{31DF504D-E5ED-5273-B017-4303E871D190}"/>
              </a:ext>
            </a:extLst>
          </p:cNvPr>
          <p:cNvSpPr txBox="1"/>
          <p:nvPr/>
        </p:nvSpPr>
        <p:spPr>
          <a:xfrm>
            <a:off x="1225628" y="881866"/>
            <a:ext cx="2068415" cy="369332"/>
          </a:xfrm>
          <a:prstGeom prst="rect">
            <a:avLst/>
          </a:prstGeom>
          <a:noFill/>
        </p:spPr>
        <p:txBody>
          <a:bodyPr wrap="square">
            <a:spAutoFit/>
          </a:bodyPr>
          <a:lstStyle/>
          <a:p>
            <a:r>
              <a:rPr lang="en-GB" sz="1800" b="1" dirty="0">
                <a:solidFill>
                  <a:schemeClr val="tx1">
                    <a:lumMod val="95000"/>
                    <a:lumOff val="5000"/>
                  </a:schemeClr>
                </a:solidFill>
              </a:rPr>
              <a:t>Trending - Current</a:t>
            </a:r>
          </a:p>
        </p:txBody>
      </p:sp>
      <p:sp>
        <p:nvSpPr>
          <p:cNvPr id="20" name="QuadreDeText 19">
            <a:extLst>
              <a:ext uri="{FF2B5EF4-FFF2-40B4-BE49-F238E27FC236}">
                <a16:creationId xmlns:a16="http://schemas.microsoft.com/office/drawing/2014/main" id="{E30B47BD-CEBF-5B84-6C21-6C03C9EDA086}"/>
              </a:ext>
            </a:extLst>
          </p:cNvPr>
          <p:cNvSpPr txBox="1"/>
          <p:nvPr/>
        </p:nvSpPr>
        <p:spPr>
          <a:xfrm>
            <a:off x="3450726" y="881866"/>
            <a:ext cx="2242547" cy="369332"/>
          </a:xfrm>
          <a:prstGeom prst="rect">
            <a:avLst/>
          </a:prstGeom>
          <a:noFill/>
        </p:spPr>
        <p:txBody>
          <a:bodyPr wrap="square">
            <a:spAutoFit/>
          </a:bodyPr>
          <a:lstStyle/>
          <a:p>
            <a:r>
              <a:rPr lang="en-GB" sz="1800" b="1" dirty="0">
                <a:solidFill>
                  <a:schemeClr val="tx1">
                    <a:lumMod val="95000"/>
                    <a:lumOff val="5000"/>
                  </a:schemeClr>
                </a:solidFill>
              </a:rPr>
              <a:t>Alternative - Current</a:t>
            </a:r>
          </a:p>
        </p:txBody>
      </p:sp>
      <p:sp>
        <p:nvSpPr>
          <p:cNvPr id="21" name="QuadreDeText 20">
            <a:extLst>
              <a:ext uri="{FF2B5EF4-FFF2-40B4-BE49-F238E27FC236}">
                <a16:creationId xmlns:a16="http://schemas.microsoft.com/office/drawing/2014/main" id="{98F82E33-CD0B-CA68-7D0F-F98286AD6CFC}"/>
              </a:ext>
            </a:extLst>
          </p:cNvPr>
          <p:cNvSpPr txBox="1"/>
          <p:nvPr/>
        </p:nvSpPr>
        <p:spPr>
          <a:xfrm>
            <a:off x="5954205" y="881866"/>
            <a:ext cx="2242547" cy="369332"/>
          </a:xfrm>
          <a:prstGeom prst="rect">
            <a:avLst/>
          </a:prstGeom>
          <a:noFill/>
        </p:spPr>
        <p:txBody>
          <a:bodyPr wrap="square">
            <a:spAutoFit/>
          </a:bodyPr>
          <a:lstStyle/>
          <a:p>
            <a:r>
              <a:rPr lang="en-GB" sz="1800" b="1" dirty="0">
                <a:solidFill>
                  <a:schemeClr val="tx1">
                    <a:lumMod val="95000"/>
                    <a:lumOff val="5000"/>
                  </a:schemeClr>
                </a:solidFill>
              </a:rPr>
              <a:t>Potential - Current</a:t>
            </a:r>
          </a:p>
        </p:txBody>
      </p:sp>
      <p:sp>
        <p:nvSpPr>
          <p:cNvPr id="26" name="QuadreDeText 25">
            <a:extLst>
              <a:ext uri="{FF2B5EF4-FFF2-40B4-BE49-F238E27FC236}">
                <a16:creationId xmlns:a16="http://schemas.microsoft.com/office/drawing/2014/main" id="{4199374B-803B-4D75-F33D-70F924E6785D}"/>
              </a:ext>
            </a:extLst>
          </p:cNvPr>
          <p:cNvSpPr txBox="1"/>
          <p:nvPr/>
        </p:nvSpPr>
        <p:spPr>
          <a:xfrm>
            <a:off x="1022895" y="2736343"/>
            <a:ext cx="2244681" cy="369332"/>
          </a:xfrm>
          <a:prstGeom prst="rect">
            <a:avLst/>
          </a:prstGeom>
          <a:noFill/>
        </p:spPr>
        <p:txBody>
          <a:bodyPr wrap="square">
            <a:spAutoFit/>
          </a:bodyPr>
          <a:lstStyle/>
          <a:p>
            <a:r>
              <a:rPr lang="en-GB" b="1" dirty="0">
                <a:solidFill>
                  <a:schemeClr val="tx1">
                    <a:lumMod val="95000"/>
                    <a:lumOff val="5000"/>
                  </a:schemeClr>
                </a:solidFill>
              </a:rPr>
              <a:t>-4.6</a:t>
            </a:r>
            <a:r>
              <a:rPr lang="en-GB" sz="1800" b="1" dirty="0">
                <a:solidFill>
                  <a:schemeClr val="tx1">
                    <a:lumMod val="95000"/>
                    <a:lumOff val="5000"/>
                  </a:schemeClr>
                </a:solidFill>
              </a:rPr>
              <a:t> tons C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ha</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year</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800" b="1" dirty="0">
              <a:solidFill>
                <a:schemeClr val="tx1">
                  <a:lumMod val="95000"/>
                  <a:lumOff val="5000"/>
                </a:schemeClr>
              </a:solidFill>
            </a:endParaRPr>
          </a:p>
        </p:txBody>
      </p:sp>
      <p:pic>
        <p:nvPicPr>
          <p:cNvPr id="29" name="Imatge 28">
            <a:extLst>
              <a:ext uri="{FF2B5EF4-FFF2-40B4-BE49-F238E27FC236}">
                <a16:creationId xmlns:a16="http://schemas.microsoft.com/office/drawing/2014/main" id="{ABCEF4B3-0E73-1A64-AB91-FDBC1E9F82BE}"/>
              </a:ext>
            </a:extLst>
          </p:cNvPr>
          <p:cNvPicPr>
            <a:picLocks noChangeAspect="1"/>
          </p:cNvPicPr>
          <p:nvPr/>
        </p:nvPicPr>
        <p:blipFill rotWithShape="1">
          <a:blip r:embed="rId3">
            <a:extLst>
              <a:ext uri="{28A0092B-C50C-407E-A947-70E740481C1C}">
                <a14:useLocalDpi xmlns:a14="http://schemas.microsoft.com/office/drawing/2010/main" val="0"/>
              </a:ext>
            </a:extLst>
          </a:blip>
          <a:srcRect l="-611" t="83333" r="611" b="968"/>
          <a:stretch/>
        </p:blipFill>
        <p:spPr bwMode="auto">
          <a:xfrm>
            <a:off x="671190" y="3576052"/>
            <a:ext cx="7801620" cy="2185880"/>
          </a:xfrm>
          <a:prstGeom prst="rect">
            <a:avLst/>
          </a:prstGeom>
          <a:ln>
            <a:noFill/>
          </a:ln>
          <a:extLst>
            <a:ext uri="{53640926-AAD7-44D8-BBD7-CCE9431645EC}">
              <a14:shadowObscured xmlns:a14="http://schemas.microsoft.com/office/drawing/2010/main"/>
            </a:ext>
          </a:extLst>
        </p:spPr>
      </p:pic>
      <p:sp>
        <p:nvSpPr>
          <p:cNvPr id="28" name="QuadreDeText 27">
            <a:extLst>
              <a:ext uri="{FF2B5EF4-FFF2-40B4-BE49-F238E27FC236}">
                <a16:creationId xmlns:a16="http://schemas.microsoft.com/office/drawing/2014/main" id="{89135ABD-FBF8-E4EE-96E7-79F4B12F81D1}"/>
              </a:ext>
            </a:extLst>
          </p:cNvPr>
          <p:cNvSpPr txBox="1"/>
          <p:nvPr/>
        </p:nvSpPr>
        <p:spPr>
          <a:xfrm>
            <a:off x="1319582" y="5096967"/>
            <a:ext cx="1651305" cy="369332"/>
          </a:xfrm>
          <a:prstGeom prst="rect">
            <a:avLst/>
          </a:prstGeom>
          <a:noFill/>
        </p:spPr>
        <p:txBody>
          <a:bodyPr wrap="square">
            <a:spAutoFit/>
          </a:bodyPr>
          <a:lstStyle/>
          <a:p>
            <a:r>
              <a:rPr lang="en-GB" sz="1800" b="1" dirty="0">
                <a:solidFill>
                  <a:schemeClr val="tx1">
                    <a:lumMod val="95000"/>
                    <a:lumOff val="5000"/>
                  </a:schemeClr>
                </a:solidFill>
              </a:rPr>
              <a:t>-152 tons C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ha</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GB" sz="1800" b="1" dirty="0">
                <a:solidFill>
                  <a:schemeClr val="tx1">
                    <a:lumMod val="95000"/>
                    <a:lumOff val="5000"/>
                  </a:schemeClr>
                </a:solidFill>
              </a:rPr>
              <a:t> </a:t>
            </a:r>
          </a:p>
        </p:txBody>
      </p:sp>
      <p:sp>
        <p:nvSpPr>
          <p:cNvPr id="3" name="Rectángulo 9">
            <a:extLst>
              <a:ext uri="{FF2B5EF4-FFF2-40B4-BE49-F238E27FC236}">
                <a16:creationId xmlns:a16="http://schemas.microsoft.com/office/drawing/2014/main" id="{CAE97724-B139-F2D8-3CF9-0AFE00D0A051}"/>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Gràfic 5">
            <a:extLst>
              <a:ext uri="{FF2B5EF4-FFF2-40B4-BE49-F238E27FC236}">
                <a16:creationId xmlns:a16="http://schemas.microsoft.com/office/drawing/2014/main" id="{9061B8F6-83F3-37E5-9162-4164303572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84" y="6065547"/>
            <a:ext cx="2289360" cy="593099"/>
          </a:xfrm>
          <a:prstGeom prst="rect">
            <a:avLst/>
          </a:prstGeom>
        </p:spPr>
      </p:pic>
      <p:pic>
        <p:nvPicPr>
          <p:cNvPr id="7" name="Imatge 6" descr="Imatge que conté text, Font, Gràfics, captura de pantalla&#10;&#10;Descripció generada automàticament">
            <a:extLst>
              <a:ext uri="{FF2B5EF4-FFF2-40B4-BE49-F238E27FC236}">
                <a16:creationId xmlns:a16="http://schemas.microsoft.com/office/drawing/2014/main" id="{18A37B3F-AF34-453B-38E1-B5702C744D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4" name="Imatge 13" descr="Imatge que conté Gràfics, Saturació cromàtica, captura de pantalla, art&#10;&#10;Descripció generada automàticament">
            <a:extLst>
              <a:ext uri="{FF2B5EF4-FFF2-40B4-BE49-F238E27FC236}">
                <a16:creationId xmlns:a16="http://schemas.microsoft.com/office/drawing/2014/main" id="{55FFECB2-7E9E-B221-E8B2-6A29E83B02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16" name="Gràfic 15">
            <a:extLst>
              <a:ext uri="{FF2B5EF4-FFF2-40B4-BE49-F238E27FC236}">
                <a16:creationId xmlns:a16="http://schemas.microsoft.com/office/drawing/2014/main" id="{1263F91A-D60F-3F5A-72D7-9930A47FD94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1676" y="6078041"/>
            <a:ext cx="1634397" cy="613768"/>
          </a:xfrm>
          <a:prstGeom prst="rect">
            <a:avLst/>
          </a:prstGeom>
        </p:spPr>
      </p:pic>
      <p:sp>
        <p:nvSpPr>
          <p:cNvPr id="2" name="QuadreDeText 1">
            <a:extLst>
              <a:ext uri="{FF2B5EF4-FFF2-40B4-BE49-F238E27FC236}">
                <a16:creationId xmlns:a16="http://schemas.microsoft.com/office/drawing/2014/main" id="{92DE3BCD-762A-CC5E-72C6-8937FF738462}"/>
              </a:ext>
            </a:extLst>
          </p:cNvPr>
          <p:cNvSpPr txBox="1"/>
          <p:nvPr/>
        </p:nvSpPr>
        <p:spPr>
          <a:xfrm>
            <a:off x="6118122" y="2743293"/>
            <a:ext cx="2244681" cy="369332"/>
          </a:xfrm>
          <a:prstGeom prst="rect">
            <a:avLst/>
          </a:prstGeom>
          <a:noFill/>
        </p:spPr>
        <p:txBody>
          <a:bodyPr wrap="square">
            <a:spAutoFit/>
          </a:bodyPr>
          <a:lstStyle/>
          <a:p>
            <a:r>
              <a:rPr lang="en-GB" b="1" dirty="0">
                <a:solidFill>
                  <a:schemeClr val="tx1">
                    <a:lumMod val="95000"/>
                    <a:lumOff val="5000"/>
                  </a:schemeClr>
                </a:solidFill>
              </a:rPr>
              <a:t>-7.0</a:t>
            </a:r>
            <a:r>
              <a:rPr lang="en-GB" sz="1800" b="1" dirty="0">
                <a:solidFill>
                  <a:schemeClr val="tx1">
                    <a:lumMod val="95000"/>
                    <a:lumOff val="5000"/>
                  </a:schemeClr>
                </a:solidFill>
              </a:rPr>
              <a:t> tons C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ha</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year</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800" b="1" dirty="0">
              <a:solidFill>
                <a:schemeClr val="tx1">
                  <a:lumMod val="95000"/>
                  <a:lumOff val="5000"/>
                </a:schemeClr>
              </a:solidFill>
            </a:endParaRPr>
          </a:p>
        </p:txBody>
      </p:sp>
    </p:spTree>
    <p:extLst>
      <p:ext uri="{BB962C8B-B14F-4D97-AF65-F5344CB8AC3E}">
        <p14:creationId xmlns:p14="http://schemas.microsoft.com/office/powerpoint/2010/main" val="97866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4419" y="-49816"/>
            <a:ext cx="7684913" cy="696024"/>
          </a:xfrm>
          <a:prstGeom prst="rect">
            <a:avLst/>
          </a:prstGeom>
          <a:noFill/>
        </p:spPr>
        <p:txBody>
          <a:bodyPr wrap="square" rtlCol="0">
            <a:spAutoFit/>
          </a:bodyPr>
          <a:lstStyle/>
          <a:p>
            <a:pPr>
              <a:lnSpc>
                <a:spcPct val="120000"/>
              </a:lnSpc>
            </a:pPr>
            <a:r>
              <a:rPr lang="en-GB" sz="3600" b="1" dirty="0">
                <a:solidFill>
                  <a:srgbClr val="44A436"/>
                </a:solidFill>
                <a:latin typeface="Arial"/>
                <a:cs typeface="Arial"/>
              </a:rPr>
              <a:t>Other trade-offs</a:t>
            </a:r>
          </a:p>
        </p:txBody>
      </p:sp>
      <p:cxnSp>
        <p:nvCxnSpPr>
          <p:cNvPr id="5" name="Conector recto 4"/>
          <p:cNvCxnSpPr>
            <a:cxnSpLocks/>
          </p:cNvCxnSpPr>
          <p:nvPr/>
        </p:nvCxnSpPr>
        <p:spPr>
          <a:xfrm flipH="1">
            <a:off x="0" y="685706"/>
            <a:ext cx="9144000" cy="0"/>
          </a:xfrm>
          <a:prstGeom prst="line">
            <a:avLst/>
          </a:prstGeom>
          <a:ln w="19050" cmpd="sng">
            <a:solidFill>
              <a:srgbClr val="44A436"/>
            </a:solidFill>
          </a:ln>
          <a:effectLst/>
        </p:spPr>
        <p:style>
          <a:lnRef idx="2">
            <a:schemeClr val="accent1"/>
          </a:lnRef>
          <a:fillRef idx="0">
            <a:schemeClr val="accent1"/>
          </a:fillRef>
          <a:effectRef idx="1">
            <a:schemeClr val="accent1"/>
          </a:effectRef>
          <a:fontRef idx="minor">
            <a:schemeClr val="tx1"/>
          </a:fontRef>
        </p:style>
      </p:cxnSp>
      <p:sp>
        <p:nvSpPr>
          <p:cNvPr id="9" name="Rectangle 2">
            <a:extLst>
              <a:ext uri="{FF2B5EF4-FFF2-40B4-BE49-F238E27FC236}">
                <a16:creationId xmlns:a16="http://schemas.microsoft.com/office/drawing/2014/main" id="{10B690E9-FB8D-4659-BCAE-B489E53146C4}"/>
              </a:ext>
            </a:extLst>
          </p:cNvPr>
          <p:cNvSpPr>
            <a:spLocks noChangeArrowheads="1"/>
          </p:cNvSpPr>
          <p:nvPr/>
        </p:nvSpPr>
        <p:spPr bwMode="auto">
          <a:xfrm>
            <a:off x="3022600" y="148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CuadroTexto 3">
            <a:extLst>
              <a:ext uri="{FF2B5EF4-FFF2-40B4-BE49-F238E27FC236}">
                <a16:creationId xmlns:a16="http://schemas.microsoft.com/office/drawing/2014/main" id="{2EA44A0A-0F9F-DBC4-5642-AB6F63B9B81A}"/>
              </a:ext>
            </a:extLst>
          </p:cNvPr>
          <p:cNvSpPr txBox="1"/>
          <p:nvPr/>
        </p:nvSpPr>
        <p:spPr>
          <a:xfrm>
            <a:off x="8429581" y="179160"/>
            <a:ext cx="3130415" cy="327077"/>
          </a:xfrm>
          <a:prstGeom prst="rect">
            <a:avLst/>
          </a:prstGeom>
          <a:noFill/>
        </p:spPr>
        <p:txBody>
          <a:bodyPr wrap="square" rtlCol="0">
            <a:spAutoFit/>
          </a:bodyPr>
          <a:lstStyle/>
          <a:p>
            <a:pPr>
              <a:lnSpc>
                <a:spcPct val="120000"/>
              </a:lnSpc>
            </a:pPr>
            <a:r>
              <a:rPr lang="fr-FR" sz="1400" dirty="0">
                <a:solidFill>
                  <a:srgbClr val="44A436"/>
                </a:solidFill>
                <a:latin typeface="Arial"/>
                <a:cs typeface="Arial"/>
              </a:rPr>
              <a:t>8/10</a:t>
            </a:r>
            <a:endParaRPr lang="es-ES" sz="1400" dirty="0">
              <a:solidFill>
                <a:srgbClr val="44A436"/>
              </a:solidFill>
              <a:latin typeface="Arial"/>
              <a:cs typeface="Arial"/>
            </a:endParaRPr>
          </a:p>
        </p:txBody>
      </p:sp>
      <p:pic>
        <p:nvPicPr>
          <p:cNvPr id="31" name="Imatge 30">
            <a:extLst>
              <a:ext uri="{FF2B5EF4-FFF2-40B4-BE49-F238E27FC236}">
                <a16:creationId xmlns:a16="http://schemas.microsoft.com/office/drawing/2014/main" id="{49E1682D-4222-E03A-D2F1-0AF618575A00}"/>
              </a:ext>
            </a:extLst>
          </p:cNvPr>
          <p:cNvPicPr>
            <a:picLocks noChangeAspect="1"/>
          </p:cNvPicPr>
          <p:nvPr/>
        </p:nvPicPr>
        <p:blipFill>
          <a:blip r:embed="rId3"/>
          <a:stretch>
            <a:fillRect/>
          </a:stretch>
        </p:blipFill>
        <p:spPr>
          <a:xfrm>
            <a:off x="0" y="914989"/>
            <a:ext cx="9144000" cy="3286925"/>
          </a:xfrm>
          <a:prstGeom prst="rect">
            <a:avLst/>
          </a:prstGeom>
        </p:spPr>
      </p:pic>
      <p:sp>
        <p:nvSpPr>
          <p:cNvPr id="34" name="QuadreDeText 33">
            <a:extLst>
              <a:ext uri="{FF2B5EF4-FFF2-40B4-BE49-F238E27FC236}">
                <a16:creationId xmlns:a16="http://schemas.microsoft.com/office/drawing/2014/main" id="{AB9DF1AF-EF49-E10A-EE10-1221C25DD088}"/>
              </a:ext>
            </a:extLst>
          </p:cNvPr>
          <p:cNvSpPr txBox="1"/>
          <p:nvPr/>
        </p:nvSpPr>
        <p:spPr>
          <a:xfrm>
            <a:off x="575634" y="3525915"/>
            <a:ext cx="702324" cy="369332"/>
          </a:xfrm>
          <a:prstGeom prst="rect">
            <a:avLst/>
          </a:prstGeom>
          <a:noFill/>
        </p:spPr>
        <p:txBody>
          <a:bodyPr wrap="square">
            <a:spAutoFit/>
          </a:bodyPr>
          <a:lstStyle/>
          <a:p>
            <a:r>
              <a:rPr lang="en-GB" sz="1800" b="1" dirty="0">
                <a:solidFill>
                  <a:schemeClr val="bg1"/>
                </a:solidFill>
              </a:rPr>
              <a:t>-24.0</a:t>
            </a:r>
          </a:p>
        </p:txBody>
      </p:sp>
      <p:sp>
        <p:nvSpPr>
          <p:cNvPr id="35" name="QuadreDeText 34">
            <a:extLst>
              <a:ext uri="{FF2B5EF4-FFF2-40B4-BE49-F238E27FC236}">
                <a16:creationId xmlns:a16="http://schemas.microsoft.com/office/drawing/2014/main" id="{765E8905-4D63-95EE-113C-CD9D7493925F}"/>
              </a:ext>
            </a:extLst>
          </p:cNvPr>
          <p:cNvSpPr txBox="1"/>
          <p:nvPr/>
        </p:nvSpPr>
        <p:spPr>
          <a:xfrm>
            <a:off x="1378029" y="2719847"/>
            <a:ext cx="702324" cy="369332"/>
          </a:xfrm>
          <a:prstGeom prst="rect">
            <a:avLst/>
          </a:prstGeom>
          <a:noFill/>
        </p:spPr>
        <p:txBody>
          <a:bodyPr wrap="square">
            <a:spAutoFit/>
          </a:bodyPr>
          <a:lstStyle/>
          <a:p>
            <a:r>
              <a:rPr lang="en-GB" sz="1800" b="1" dirty="0">
                <a:solidFill>
                  <a:schemeClr val="bg1"/>
                </a:solidFill>
              </a:rPr>
              <a:t>24.0</a:t>
            </a:r>
          </a:p>
        </p:txBody>
      </p:sp>
      <p:sp>
        <p:nvSpPr>
          <p:cNvPr id="36" name="QuadreDeText 35">
            <a:extLst>
              <a:ext uri="{FF2B5EF4-FFF2-40B4-BE49-F238E27FC236}">
                <a16:creationId xmlns:a16="http://schemas.microsoft.com/office/drawing/2014/main" id="{7C028318-A929-41DF-1BF5-D4C191330A50}"/>
              </a:ext>
            </a:extLst>
          </p:cNvPr>
          <p:cNvSpPr txBox="1"/>
          <p:nvPr/>
        </p:nvSpPr>
        <p:spPr>
          <a:xfrm>
            <a:off x="2177822" y="1316510"/>
            <a:ext cx="620462" cy="369332"/>
          </a:xfrm>
          <a:prstGeom prst="rect">
            <a:avLst/>
          </a:prstGeom>
          <a:noFill/>
        </p:spPr>
        <p:txBody>
          <a:bodyPr wrap="square">
            <a:spAutoFit/>
          </a:bodyPr>
          <a:lstStyle/>
          <a:p>
            <a:r>
              <a:rPr lang="en-GB" b="1" dirty="0">
                <a:solidFill>
                  <a:schemeClr val="bg1"/>
                </a:solidFill>
              </a:rPr>
              <a:t>85</a:t>
            </a:r>
            <a:r>
              <a:rPr lang="en-GB" sz="1800" b="1" dirty="0">
                <a:solidFill>
                  <a:schemeClr val="bg1"/>
                </a:solidFill>
              </a:rPr>
              <a:t>.8</a:t>
            </a:r>
          </a:p>
        </p:txBody>
      </p:sp>
      <p:sp>
        <p:nvSpPr>
          <p:cNvPr id="37" name="QuadreDeText 36">
            <a:extLst>
              <a:ext uri="{FF2B5EF4-FFF2-40B4-BE49-F238E27FC236}">
                <a16:creationId xmlns:a16="http://schemas.microsoft.com/office/drawing/2014/main" id="{4EB027B2-BAAF-99AA-EC48-25BF03509AA7}"/>
              </a:ext>
            </a:extLst>
          </p:cNvPr>
          <p:cNvSpPr txBox="1"/>
          <p:nvPr/>
        </p:nvSpPr>
        <p:spPr>
          <a:xfrm>
            <a:off x="3702589" y="3525915"/>
            <a:ext cx="702324" cy="369332"/>
          </a:xfrm>
          <a:prstGeom prst="rect">
            <a:avLst/>
          </a:prstGeom>
          <a:noFill/>
        </p:spPr>
        <p:txBody>
          <a:bodyPr wrap="square">
            <a:spAutoFit/>
          </a:bodyPr>
          <a:lstStyle/>
          <a:p>
            <a:r>
              <a:rPr lang="en-GB" sz="1800" b="1" dirty="0">
                <a:solidFill>
                  <a:schemeClr val="bg1"/>
                </a:solidFill>
              </a:rPr>
              <a:t>-5.6</a:t>
            </a:r>
          </a:p>
        </p:txBody>
      </p:sp>
      <p:sp>
        <p:nvSpPr>
          <p:cNvPr id="38" name="QuadreDeText 37">
            <a:extLst>
              <a:ext uri="{FF2B5EF4-FFF2-40B4-BE49-F238E27FC236}">
                <a16:creationId xmlns:a16="http://schemas.microsoft.com/office/drawing/2014/main" id="{1CDF4585-77C5-9572-1F88-DA8D539E48D7}"/>
              </a:ext>
            </a:extLst>
          </p:cNvPr>
          <p:cNvSpPr txBox="1"/>
          <p:nvPr/>
        </p:nvSpPr>
        <p:spPr>
          <a:xfrm>
            <a:off x="4404913" y="2980602"/>
            <a:ext cx="702324" cy="369332"/>
          </a:xfrm>
          <a:prstGeom prst="rect">
            <a:avLst/>
          </a:prstGeom>
          <a:noFill/>
        </p:spPr>
        <p:txBody>
          <a:bodyPr wrap="square">
            <a:spAutoFit/>
          </a:bodyPr>
          <a:lstStyle/>
          <a:p>
            <a:r>
              <a:rPr lang="en-GB" b="1" dirty="0">
                <a:solidFill>
                  <a:schemeClr val="bg1"/>
                </a:solidFill>
              </a:rPr>
              <a:t>10</a:t>
            </a:r>
            <a:r>
              <a:rPr lang="en-GB" sz="1800" b="1" dirty="0">
                <a:solidFill>
                  <a:schemeClr val="bg1"/>
                </a:solidFill>
              </a:rPr>
              <a:t>.0</a:t>
            </a:r>
          </a:p>
        </p:txBody>
      </p:sp>
      <p:sp>
        <p:nvSpPr>
          <p:cNvPr id="39" name="QuadreDeText 38">
            <a:extLst>
              <a:ext uri="{FF2B5EF4-FFF2-40B4-BE49-F238E27FC236}">
                <a16:creationId xmlns:a16="http://schemas.microsoft.com/office/drawing/2014/main" id="{2A8D7E8F-58D5-2F77-CDBA-F0427B540B9E}"/>
              </a:ext>
            </a:extLst>
          </p:cNvPr>
          <p:cNvSpPr txBox="1"/>
          <p:nvPr/>
        </p:nvSpPr>
        <p:spPr>
          <a:xfrm>
            <a:off x="5268818" y="1324424"/>
            <a:ext cx="702324" cy="369332"/>
          </a:xfrm>
          <a:prstGeom prst="rect">
            <a:avLst/>
          </a:prstGeom>
          <a:noFill/>
        </p:spPr>
        <p:txBody>
          <a:bodyPr wrap="square">
            <a:spAutoFit/>
          </a:bodyPr>
          <a:lstStyle/>
          <a:p>
            <a:r>
              <a:rPr lang="en-GB" b="1" dirty="0">
                <a:solidFill>
                  <a:schemeClr val="bg1"/>
                </a:solidFill>
              </a:rPr>
              <a:t>43</a:t>
            </a:r>
            <a:r>
              <a:rPr lang="en-GB" sz="1800" b="1" dirty="0">
                <a:solidFill>
                  <a:schemeClr val="bg1"/>
                </a:solidFill>
              </a:rPr>
              <a:t>.5</a:t>
            </a:r>
          </a:p>
        </p:txBody>
      </p:sp>
      <p:sp>
        <p:nvSpPr>
          <p:cNvPr id="40" name="QuadreDeText 39">
            <a:extLst>
              <a:ext uri="{FF2B5EF4-FFF2-40B4-BE49-F238E27FC236}">
                <a16:creationId xmlns:a16="http://schemas.microsoft.com/office/drawing/2014/main" id="{DBB8EEAE-AC75-8943-8433-51D60AB69880}"/>
              </a:ext>
            </a:extLst>
          </p:cNvPr>
          <p:cNvSpPr txBox="1"/>
          <p:nvPr/>
        </p:nvSpPr>
        <p:spPr>
          <a:xfrm>
            <a:off x="8359084" y="3468370"/>
            <a:ext cx="702324" cy="369332"/>
          </a:xfrm>
          <a:prstGeom prst="rect">
            <a:avLst/>
          </a:prstGeom>
          <a:noFill/>
        </p:spPr>
        <p:txBody>
          <a:bodyPr wrap="square">
            <a:spAutoFit/>
          </a:bodyPr>
          <a:lstStyle/>
          <a:p>
            <a:r>
              <a:rPr lang="en-GB" sz="1800" b="1" dirty="0">
                <a:solidFill>
                  <a:schemeClr val="bg1"/>
                </a:solidFill>
              </a:rPr>
              <a:t>-18.5</a:t>
            </a:r>
          </a:p>
        </p:txBody>
      </p:sp>
      <p:sp>
        <p:nvSpPr>
          <p:cNvPr id="41" name="QuadreDeText 40">
            <a:extLst>
              <a:ext uri="{FF2B5EF4-FFF2-40B4-BE49-F238E27FC236}">
                <a16:creationId xmlns:a16="http://schemas.microsoft.com/office/drawing/2014/main" id="{FF7F2529-71F5-5B1A-9EE3-28ED076CBE9F}"/>
              </a:ext>
            </a:extLst>
          </p:cNvPr>
          <p:cNvSpPr txBox="1"/>
          <p:nvPr/>
        </p:nvSpPr>
        <p:spPr>
          <a:xfrm>
            <a:off x="7590504" y="1641469"/>
            <a:ext cx="702324" cy="369332"/>
          </a:xfrm>
          <a:prstGeom prst="rect">
            <a:avLst/>
          </a:prstGeom>
          <a:noFill/>
        </p:spPr>
        <p:txBody>
          <a:bodyPr wrap="square">
            <a:spAutoFit/>
          </a:bodyPr>
          <a:lstStyle/>
          <a:p>
            <a:r>
              <a:rPr lang="en-GB" sz="1800" b="1" dirty="0">
                <a:solidFill>
                  <a:schemeClr val="bg1"/>
                </a:solidFill>
              </a:rPr>
              <a:t>-5.5</a:t>
            </a:r>
          </a:p>
        </p:txBody>
      </p:sp>
      <p:sp>
        <p:nvSpPr>
          <p:cNvPr id="42" name="QuadreDeText 41">
            <a:extLst>
              <a:ext uri="{FF2B5EF4-FFF2-40B4-BE49-F238E27FC236}">
                <a16:creationId xmlns:a16="http://schemas.microsoft.com/office/drawing/2014/main" id="{6D5E89AC-FD8E-52B7-B3E4-DE3C6796FEB7}"/>
              </a:ext>
            </a:extLst>
          </p:cNvPr>
          <p:cNvSpPr txBox="1"/>
          <p:nvPr/>
        </p:nvSpPr>
        <p:spPr>
          <a:xfrm>
            <a:off x="6888180" y="2159188"/>
            <a:ext cx="702324" cy="369332"/>
          </a:xfrm>
          <a:prstGeom prst="rect">
            <a:avLst/>
          </a:prstGeom>
          <a:noFill/>
        </p:spPr>
        <p:txBody>
          <a:bodyPr wrap="square">
            <a:spAutoFit/>
          </a:bodyPr>
          <a:lstStyle/>
          <a:p>
            <a:r>
              <a:rPr lang="en-GB" sz="1800" b="1" dirty="0">
                <a:solidFill>
                  <a:schemeClr val="bg1"/>
                </a:solidFill>
              </a:rPr>
              <a:t>-9.4</a:t>
            </a:r>
          </a:p>
        </p:txBody>
      </p:sp>
      <p:sp>
        <p:nvSpPr>
          <p:cNvPr id="2" name="QuadreDeText 1">
            <a:extLst>
              <a:ext uri="{FF2B5EF4-FFF2-40B4-BE49-F238E27FC236}">
                <a16:creationId xmlns:a16="http://schemas.microsoft.com/office/drawing/2014/main" id="{2479078B-7FD1-8984-DC24-598BCFF11816}"/>
              </a:ext>
            </a:extLst>
          </p:cNvPr>
          <p:cNvSpPr txBox="1"/>
          <p:nvPr/>
        </p:nvSpPr>
        <p:spPr>
          <a:xfrm>
            <a:off x="505838" y="4455268"/>
            <a:ext cx="8555570" cy="1477328"/>
          </a:xfrm>
          <a:prstGeom prst="rect">
            <a:avLst/>
          </a:prstGeom>
          <a:noFill/>
        </p:spPr>
        <p:txBody>
          <a:bodyPr wrap="square" rtlCol="0">
            <a:spAutoFit/>
          </a:bodyPr>
          <a:lstStyle/>
          <a:p>
            <a:r>
              <a:rPr lang="en-GB" dirty="0"/>
              <a:t>The potential scenario increase the provision of fresh fruits with respect to the AMB demand from 2.7 % to 6.7%, and the provision of vegetables from 11.6 % to 19.3 %. </a:t>
            </a:r>
          </a:p>
          <a:p>
            <a:endParaRPr lang="en-GB" dirty="0"/>
          </a:p>
          <a:p>
            <a:r>
              <a:rPr lang="en-GB" dirty="0"/>
              <a:t>Green infrastructure in the AMB would reduce the offset anthropogenic CO2 emissions from 4.66 % of the total emissions  in the current scenario to a 3.80 % in the potential. </a:t>
            </a:r>
          </a:p>
        </p:txBody>
      </p:sp>
      <p:sp>
        <p:nvSpPr>
          <p:cNvPr id="16" name="Rectángulo 9">
            <a:extLst>
              <a:ext uri="{FF2B5EF4-FFF2-40B4-BE49-F238E27FC236}">
                <a16:creationId xmlns:a16="http://schemas.microsoft.com/office/drawing/2014/main" id="{ED8C33BB-7619-A3FF-B150-FA6C915C7D66}"/>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7" name="Gràfic 16">
            <a:extLst>
              <a:ext uri="{FF2B5EF4-FFF2-40B4-BE49-F238E27FC236}">
                <a16:creationId xmlns:a16="http://schemas.microsoft.com/office/drawing/2014/main" id="{47E12C22-35BC-2DF7-F412-220928568D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84" y="6065547"/>
            <a:ext cx="2289360" cy="593099"/>
          </a:xfrm>
          <a:prstGeom prst="rect">
            <a:avLst/>
          </a:prstGeom>
        </p:spPr>
      </p:pic>
      <p:pic>
        <p:nvPicPr>
          <p:cNvPr id="18" name="Imatge 17" descr="Imatge que conté text, Font, Gràfics, captura de pantalla&#10;&#10;Descripció generada automàticament">
            <a:extLst>
              <a:ext uri="{FF2B5EF4-FFF2-40B4-BE49-F238E27FC236}">
                <a16:creationId xmlns:a16="http://schemas.microsoft.com/office/drawing/2014/main" id="{FB4A5011-6EE8-C696-443F-B9A53AA6A2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9" name="Imatge 18" descr="Imatge que conté Gràfics, Saturació cromàtica, captura de pantalla, art&#10;&#10;Descripció generada automàticament">
            <a:extLst>
              <a:ext uri="{FF2B5EF4-FFF2-40B4-BE49-F238E27FC236}">
                <a16:creationId xmlns:a16="http://schemas.microsoft.com/office/drawing/2014/main" id="{908B5347-873E-5496-24B1-54C4570C61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20" name="Gràfic 19">
            <a:extLst>
              <a:ext uri="{FF2B5EF4-FFF2-40B4-BE49-F238E27FC236}">
                <a16:creationId xmlns:a16="http://schemas.microsoft.com/office/drawing/2014/main" id="{9460C065-E3C2-436E-E5B3-65776B7BFA3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1676" y="6078041"/>
            <a:ext cx="1634397" cy="613768"/>
          </a:xfrm>
          <a:prstGeom prst="rect">
            <a:avLst/>
          </a:prstGeom>
        </p:spPr>
      </p:pic>
    </p:spTree>
    <p:extLst>
      <p:ext uri="{BB962C8B-B14F-4D97-AF65-F5344CB8AC3E}">
        <p14:creationId xmlns:p14="http://schemas.microsoft.com/office/powerpoint/2010/main" val="375156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4419" y="-49816"/>
            <a:ext cx="7684913" cy="696024"/>
          </a:xfrm>
          <a:prstGeom prst="rect">
            <a:avLst/>
          </a:prstGeom>
          <a:noFill/>
        </p:spPr>
        <p:txBody>
          <a:bodyPr wrap="square" rtlCol="0">
            <a:spAutoFit/>
          </a:bodyPr>
          <a:lstStyle/>
          <a:p>
            <a:pPr>
              <a:lnSpc>
                <a:spcPct val="120000"/>
              </a:lnSpc>
            </a:pPr>
            <a:r>
              <a:rPr lang="en-GB" sz="3600" b="1" dirty="0">
                <a:solidFill>
                  <a:srgbClr val="44A436"/>
                </a:solidFill>
                <a:latin typeface="Arial"/>
                <a:cs typeface="Arial"/>
              </a:rPr>
              <a:t>Conclusions</a:t>
            </a:r>
          </a:p>
        </p:txBody>
      </p:sp>
      <p:cxnSp>
        <p:nvCxnSpPr>
          <p:cNvPr id="5" name="Conector recto 4"/>
          <p:cNvCxnSpPr>
            <a:cxnSpLocks/>
          </p:cNvCxnSpPr>
          <p:nvPr/>
        </p:nvCxnSpPr>
        <p:spPr>
          <a:xfrm flipH="1">
            <a:off x="0" y="685706"/>
            <a:ext cx="9144000" cy="0"/>
          </a:xfrm>
          <a:prstGeom prst="line">
            <a:avLst/>
          </a:prstGeom>
          <a:ln w="19050" cmpd="sng">
            <a:solidFill>
              <a:srgbClr val="44A436"/>
            </a:solidFill>
          </a:ln>
          <a:effectLst/>
        </p:spPr>
        <p:style>
          <a:lnRef idx="2">
            <a:schemeClr val="accent1"/>
          </a:lnRef>
          <a:fillRef idx="0">
            <a:schemeClr val="accent1"/>
          </a:fillRef>
          <a:effectRef idx="1">
            <a:schemeClr val="accent1"/>
          </a:effectRef>
          <a:fontRef idx="minor">
            <a:schemeClr val="tx1"/>
          </a:fontRef>
        </p:style>
      </p:cxnSp>
      <p:sp>
        <p:nvSpPr>
          <p:cNvPr id="9" name="Rectangle 2">
            <a:extLst>
              <a:ext uri="{FF2B5EF4-FFF2-40B4-BE49-F238E27FC236}">
                <a16:creationId xmlns:a16="http://schemas.microsoft.com/office/drawing/2014/main" id="{10B690E9-FB8D-4659-BCAE-B489E53146C4}"/>
              </a:ext>
            </a:extLst>
          </p:cNvPr>
          <p:cNvSpPr>
            <a:spLocks noChangeArrowheads="1"/>
          </p:cNvSpPr>
          <p:nvPr/>
        </p:nvSpPr>
        <p:spPr bwMode="auto">
          <a:xfrm>
            <a:off x="3022600" y="148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CuadroTexto 3">
            <a:extLst>
              <a:ext uri="{FF2B5EF4-FFF2-40B4-BE49-F238E27FC236}">
                <a16:creationId xmlns:a16="http://schemas.microsoft.com/office/drawing/2014/main" id="{2EA44A0A-0F9F-DBC4-5642-AB6F63B9B81A}"/>
              </a:ext>
            </a:extLst>
          </p:cNvPr>
          <p:cNvSpPr txBox="1"/>
          <p:nvPr/>
        </p:nvSpPr>
        <p:spPr>
          <a:xfrm>
            <a:off x="8429581" y="179160"/>
            <a:ext cx="3130415" cy="327077"/>
          </a:xfrm>
          <a:prstGeom prst="rect">
            <a:avLst/>
          </a:prstGeom>
          <a:noFill/>
        </p:spPr>
        <p:txBody>
          <a:bodyPr wrap="square" rtlCol="0">
            <a:spAutoFit/>
          </a:bodyPr>
          <a:lstStyle/>
          <a:p>
            <a:pPr>
              <a:lnSpc>
                <a:spcPct val="120000"/>
              </a:lnSpc>
            </a:pPr>
            <a:r>
              <a:rPr lang="fr-FR" sz="1400" dirty="0">
                <a:solidFill>
                  <a:srgbClr val="44A436"/>
                </a:solidFill>
                <a:latin typeface="Arial"/>
                <a:cs typeface="Arial"/>
              </a:rPr>
              <a:t>9/10</a:t>
            </a:r>
            <a:endParaRPr lang="es-ES" sz="1400" dirty="0">
              <a:solidFill>
                <a:srgbClr val="44A436"/>
              </a:solidFill>
              <a:latin typeface="Arial"/>
              <a:cs typeface="Arial"/>
            </a:endParaRPr>
          </a:p>
        </p:txBody>
      </p:sp>
      <p:sp>
        <p:nvSpPr>
          <p:cNvPr id="3" name="Rectángulo: esquinas redondeadas 9">
            <a:extLst>
              <a:ext uri="{FF2B5EF4-FFF2-40B4-BE49-F238E27FC236}">
                <a16:creationId xmlns:a16="http://schemas.microsoft.com/office/drawing/2014/main" id="{865B7BE4-E618-D461-1BA6-66C5CB0A0077}"/>
              </a:ext>
            </a:extLst>
          </p:cNvPr>
          <p:cNvSpPr/>
          <p:nvPr/>
        </p:nvSpPr>
        <p:spPr>
          <a:xfrm>
            <a:off x="468148" y="840027"/>
            <a:ext cx="8310092" cy="1603677"/>
          </a:xfrm>
          <a:prstGeom prst="roundRect">
            <a:avLst/>
          </a:prstGeom>
          <a:noFill/>
          <a:ln>
            <a:solidFill>
              <a:srgbClr val="44A43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CuadroTexto 10">
            <a:extLst>
              <a:ext uri="{FF2B5EF4-FFF2-40B4-BE49-F238E27FC236}">
                <a16:creationId xmlns:a16="http://schemas.microsoft.com/office/drawing/2014/main" id="{3F3C77B9-84C2-059B-843F-974B6DAFE264}"/>
              </a:ext>
            </a:extLst>
          </p:cNvPr>
          <p:cNvSpPr txBox="1"/>
          <p:nvPr/>
        </p:nvSpPr>
        <p:spPr>
          <a:xfrm>
            <a:off x="1874560" y="957812"/>
            <a:ext cx="6903680" cy="1200329"/>
          </a:xfrm>
          <a:prstGeom prst="rect">
            <a:avLst/>
          </a:prstGeom>
          <a:noFill/>
        </p:spPr>
        <p:txBody>
          <a:bodyPr wrap="square" rtlCol="0">
            <a:spAutoFit/>
          </a:bodyPr>
          <a:lstStyle/>
          <a:p>
            <a:r>
              <a:rPr lang="en-GB" b="1" dirty="0">
                <a:solidFill>
                  <a:srgbClr val="44A436"/>
                </a:solidFill>
              </a:rPr>
              <a:t>Peri-urban agriculture </a:t>
            </a:r>
            <a:r>
              <a:rPr lang="en-GB" dirty="0"/>
              <a:t>can contribute to local temperature regulation in dry regions during summer months especially when irrigated, although its expansion in  the AMB presents low cooling on densest urban regions and arise trade-offs with increasing water demand.</a:t>
            </a:r>
          </a:p>
        </p:txBody>
      </p:sp>
      <p:sp>
        <p:nvSpPr>
          <p:cNvPr id="14" name="Rectángulo: esquinas redondeadas 13">
            <a:extLst>
              <a:ext uri="{FF2B5EF4-FFF2-40B4-BE49-F238E27FC236}">
                <a16:creationId xmlns:a16="http://schemas.microsoft.com/office/drawing/2014/main" id="{72F36A6F-3A01-4D46-96CC-40CE9F8AC781}"/>
              </a:ext>
            </a:extLst>
          </p:cNvPr>
          <p:cNvSpPr/>
          <p:nvPr/>
        </p:nvSpPr>
        <p:spPr>
          <a:xfrm>
            <a:off x="468148" y="2643058"/>
            <a:ext cx="8310092" cy="1331325"/>
          </a:xfrm>
          <a:prstGeom prst="roundRect">
            <a:avLst/>
          </a:prstGeom>
          <a:noFill/>
          <a:ln>
            <a:solidFill>
              <a:srgbClr val="44A43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CuadroTexto 14">
            <a:extLst>
              <a:ext uri="{FF2B5EF4-FFF2-40B4-BE49-F238E27FC236}">
                <a16:creationId xmlns:a16="http://schemas.microsoft.com/office/drawing/2014/main" id="{E67BFA44-26EF-8148-45CA-522FA14B56CA}"/>
              </a:ext>
            </a:extLst>
          </p:cNvPr>
          <p:cNvSpPr txBox="1"/>
          <p:nvPr/>
        </p:nvSpPr>
        <p:spPr>
          <a:xfrm>
            <a:off x="1874560" y="2853269"/>
            <a:ext cx="6466091" cy="923330"/>
          </a:xfrm>
          <a:prstGeom prst="rect">
            <a:avLst/>
          </a:prstGeom>
          <a:noFill/>
        </p:spPr>
        <p:txBody>
          <a:bodyPr wrap="square" rtlCol="0">
            <a:spAutoFit/>
          </a:bodyPr>
          <a:lstStyle/>
          <a:p>
            <a:r>
              <a:rPr lang="en-GB" b="1" dirty="0">
                <a:solidFill>
                  <a:srgbClr val="44A436"/>
                </a:solidFill>
              </a:rPr>
              <a:t>Peri-urban agriculture </a:t>
            </a:r>
            <a:r>
              <a:rPr lang="en-GB" dirty="0"/>
              <a:t>can be a potential source of local food provision. However, trade-offs with water consumption and carbon sequestration must be considered, especially in the AMB.</a:t>
            </a:r>
          </a:p>
        </p:txBody>
      </p:sp>
      <p:pic>
        <p:nvPicPr>
          <p:cNvPr id="18" name="Gràfic 17" descr="Crops with solid fill">
            <a:extLst>
              <a:ext uri="{FF2B5EF4-FFF2-40B4-BE49-F238E27FC236}">
                <a16:creationId xmlns:a16="http://schemas.microsoft.com/office/drawing/2014/main" id="{CBD9ADA3-7BCB-B5AA-C955-0CD4ABB522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154" y="2801895"/>
            <a:ext cx="914400" cy="914400"/>
          </a:xfrm>
          <a:prstGeom prst="rect">
            <a:avLst/>
          </a:prstGeom>
        </p:spPr>
      </p:pic>
      <p:sp>
        <p:nvSpPr>
          <p:cNvPr id="2" name="Rectángulo 9">
            <a:extLst>
              <a:ext uri="{FF2B5EF4-FFF2-40B4-BE49-F238E27FC236}">
                <a16:creationId xmlns:a16="http://schemas.microsoft.com/office/drawing/2014/main" id="{E8173F63-3383-A24C-4D1A-CA815A8074B3}"/>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Gràfic 6">
            <a:extLst>
              <a:ext uri="{FF2B5EF4-FFF2-40B4-BE49-F238E27FC236}">
                <a16:creationId xmlns:a16="http://schemas.microsoft.com/office/drawing/2014/main" id="{2F4976BB-6302-FAD5-D792-4CB35EB292A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84" y="6065547"/>
            <a:ext cx="2289360" cy="593099"/>
          </a:xfrm>
          <a:prstGeom prst="rect">
            <a:avLst/>
          </a:prstGeom>
        </p:spPr>
      </p:pic>
      <p:pic>
        <p:nvPicPr>
          <p:cNvPr id="17" name="Imatge 16" descr="Imatge que conté text, Font, Gràfics, captura de pantalla&#10;&#10;Descripció generada automàticament">
            <a:extLst>
              <a:ext uri="{FF2B5EF4-FFF2-40B4-BE49-F238E27FC236}">
                <a16:creationId xmlns:a16="http://schemas.microsoft.com/office/drawing/2014/main" id="{2D7CFB3C-7285-F114-CF23-EE14E321A8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9" name="Imatge 18" descr="Imatge que conté Gràfics, Saturació cromàtica, captura de pantalla, art&#10;&#10;Descripció generada automàticament">
            <a:extLst>
              <a:ext uri="{FF2B5EF4-FFF2-40B4-BE49-F238E27FC236}">
                <a16:creationId xmlns:a16="http://schemas.microsoft.com/office/drawing/2014/main" id="{93011D2C-6477-E12A-9A91-21BFF24DEA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20" name="Gràfic 19">
            <a:extLst>
              <a:ext uri="{FF2B5EF4-FFF2-40B4-BE49-F238E27FC236}">
                <a16:creationId xmlns:a16="http://schemas.microsoft.com/office/drawing/2014/main" id="{86F78DBB-D156-337A-09E8-0C2825596D7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51676" y="6078041"/>
            <a:ext cx="1634397" cy="613768"/>
          </a:xfrm>
          <a:prstGeom prst="rect">
            <a:avLst/>
          </a:prstGeom>
        </p:spPr>
      </p:pic>
      <p:pic>
        <p:nvPicPr>
          <p:cNvPr id="22" name="Gràfic 21" descr="Thermometer with solid fill">
            <a:extLst>
              <a:ext uri="{FF2B5EF4-FFF2-40B4-BE49-F238E27FC236}">
                <a16:creationId xmlns:a16="http://schemas.microsoft.com/office/drawing/2014/main" id="{05533CF5-2EAD-8544-72B4-2E1488B58C6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4154" y="1219757"/>
            <a:ext cx="914400" cy="914400"/>
          </a:xfrm>
          <a:prstGeom prst="rect">
            <a:avLst/>
          </a:prstGeom>
          <a:effectLst/>
        </p:spPr>
      </p:pic>
      <p:sp>
        <p:nvSpPr>
          <p:cNvPr id="23" name="Rectángulo: esquinas redondeadas 13">
            <a:extLst>
              <a:ext uri="{FF2B5EF4-FFF2-40B4-BE49-F238E27FC236}">
                <a16:creationId xmlns:a16="http://schemas.microsoft.com/office/drawing/2014/main" id="{FA8C3A56-112D-8B14-422E-DA082B4FCA5E}"/>
              </a:ext>
            </a:extLst>
          </p:cNvPr>
          <p:cNvSpPr/>
          <p:nvPr/>
        </p:nvSpPr>
        <p:spPr>
          <a:xfrm>
            <a:off x="468148" y="4133359"/>
            <a:ext cx="8310092" cy="1673861"/>
          </a:xfrm>
          <a:prstGeom prst="roundRect">
            <a:avLst/>
          </a:prstGeom>
          <a:noFill/>
          <a:ln>
            <a:solidFill>
              <a:srgbClr val="44A43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4" name="CuadroTexto 14">
            <a:extLst>
              <a:ext uri="{FF2B5EF4-FFF2-40B4-BE49-F238E27FC236}">
                <a16:creationId xmlns:a16="http://schemas.microsoft.com/office/drawing/2014/main" id="{527F2041-FCF3-DEB7-48A1-9491F4CDA9CF}"/>
              </a:ext>
            </a:extLst>
          </p:cNvPr>
          <p:cNvSpPr txBox="1"/>
          <p:nvPr/>
        </p:nvSpPr>
        <p:spPr>
          <a:xfrm>
            <a:off x="1874560" y="4294708"/>
            <a:ext cx="6688527" cy="1477328"/>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This holistic methodological approach appears to be a </a:t>
            </a:r>
            <a:r>
              <a:rPr lang="en-GB" sz="1800">
                <a:effectLst/>
                <a:latin typeface="Calibri" panose="020F0502020204030204" pitchFamily="34" charset="0"/>
                <a:ea typeface="Calibri" panose="020F0502020204030204" pitchFamily="34" charset="0"/>
                <a:cs typeface="Times New Roman" panose="02020603050405020304" pitchFamily="18" charset="0"/>
              </a:rPr>
              <a:t>promising framework for </a:t>
            </a:r>
            <a:r>
              <a:rPr lang="en-GB" sz="1800" dirty="0">
                <a:effectLst/>
                <a:latin typeface="Calibri" panose="020F0502020204030204" pitchFamily="34" charset="0"/>
                <a:ea typeface="Calibri" panose="020F0502020204030204" pitchFamily="34" charset="0"/>
                <a:cs typeface="Times New Roman" panose="02020603050405020304" pitchFamily="18" charset="0"/>
              </a:rPr>
              <a:t>informing land-use decision-making in the context of urban climate adaptation and mitigation. It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could be similarly applied for the assessment of peri-urban agriculture or alternative nature-based solutions strategies in other Mediterranean climate cities.</a:t>
            </a:r>
            <a:endParaRPr lang="en-GB" dirty="0"/>
          </a:p>
        </p:txBody>
      </p:sp>
      <p:pic>
        <p:nvPicPr>
          <p:cNvPr id="25" name="Imatge 24">
            <a:extLst>
              <a:ext uri="{FF2B5EF4-FFF2-40B4-BE49-F238E27FC236}">
                <a16:creationId xmlns:a16="http://schemas.microsoft.com/office/drawing/2014/main" id="{96E82C8B-89B1-05A1-F770-5FF50E9E80B4}"/>
              </a:ext>
            </a:extLst>
          </p:cNvPr>
          <p:cNvPicPr>
            <a:picLocks noChangeAspect="1"/>
          </p:cNvPicPr>
          <p:nvPr/>
        </p:nvPicPr>
        <p:blipFill>
          <a:blip r:embed="rId13"/>
          <a:stretch>
            <a:fillRect/>
          </a:stretch>
        </p:blipFill>
        <p:spPr>
          <a:xfrm>
            <a:off x="580913" y="4499761"/>
            <a:ext cx="1293647" cy="1067222"/>
          </a:xfrm>
          <a:prstGeom prst="rect">
            <a:avLst/>
          </a:prstGeom>
        </p:spPr>
      </p:pic>
    </p:spTree>
    <p:extLst>
      <p:ext uri="{BB962C8B-B14F-4D97-AF65-F5344CB8AC3E}">
        <p14:creationId xmlns:p14="http://schemas.microsoft.com/office/powerpoint/2010/main" val="274924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7" name="CuadroTexto 6">
            <a:extLst>
              <a:ext uri="{FF2B5EF4-FFF2-40B4-BE49-F238E27FC236}">
                <a16:creationId xmlns:a16="http://schemas.microsoft.com/office/drawing/2014/main" id="{D851B4DA-BBFF-403E-BBDE-9A60D558E526}"/>
              </a:ext>
            </a:extLst>
          </p:cNvPr>
          <p:cNvSpPr txBox="1"/>
          <p:nvPr/>
        </p:nvSpPr>
        <p:spPr>
          <a:xfrm>
            <a:off x="2860877" y="2248039"/>
            <a:ext cx="3422245" cy="707886"/>
          </a:xfrm>
          <a:prstGeom prst="rect">
            <a:avLst/>
          </a:prstGeom>
          <a:noFill/>
        </p:spPr>
        <p:txBody>
          <a:bodyPr wrap="square">
            <a:spAutoFit/>
          </a:bodyPr>
          <a:lstStyle/>
          <a:p>
            <a:r>
              <a:rPr lang="en-US" sz="4000" b="1" dirty="0">
                <a:solidFill>
                  <a:schemeClr val="tx1">
                    <a:lumMod val="95000"/>
                    <a:lumOff val="5000"/>
                  </a:schemeClr>
                </a:solidFill>
                <a:latin typeface="Arial"/>
                <a:cs typeface="Arial"/>
              </a:rPr>
              <a:t>THANK YOU!</a:t>
            </a:r>
            <a:endParaRPr lang="es-ES" sz="4000" b="1" dirty="0">
              <a:solidFill>
                <a:schemeClr val="tx1">
                  <a:lumMod val="95000"/>
                  <a:lumOff val="5000"/>
                </a:schemeClr>
              </a:solidFill>
              <a:latin typeface="Arial"/>
              <a:cs typeface="Arial"/>
            </a:endParaRPr>
          </a:p>
        </p:txBody>
      </p:sp>
      <p:sp>
        <p:nvSpPr>
          <p:cNvPr id="6" name="Rectángulo 9">
            <a:extLst>
              <a:ext uri="{FF2B5EF4-FFF2-40B4-BE49-F238E27FC236}">
                <a16:creationId xmlns:a16="http://schemas.microsoft.com/office/drawing/2014/main" id="{6DE2E61F-9367-3422-8F89-B45277F2FE46}"/>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8" name="Gràfic 7">
            <a:extLst>
              <a:ext uri="{FF2B5EF4-FFF2-40B4-BE49-F238E27FC236}">
                <a16:creationId xmlns:a16="http://schemas.microsoft.com/office/drawing/2014/main" id="{27EAFA4F-5870-BA64-BFDC-2A026E4EAC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84" y="6065547"/>
            <a:ext cx="2289360" cy="593099"/>
          </a:xfrm>
          <a:prstGeom prst="rect">
            <a:avLst/>
          </a:prstGeom>
        </p:spPr>
      </p:pic>
      <p:pic>
        <p:nvPicPr>
          <p:cNvPr id="11" name="Imatge 10" descr="Imatge que conté text, Font, Gràfics, captura de pantalla&#10;&#10;Descripció generada automàticament">
            <a:extLst>
              <a:ext uri="{FF2B5EF4-FFF2-40B4-BE49-F238E27FC236}">
                <a16:creationId xmlns:a16="http://schemas.microsoft.com/office/drawing/2014/main" id="{67EB33B1-5DA5-4A98-F49B-7FD23DCFBF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2" name="Imatge 11" descr="Imatge que conté Gràfics, Saturació cromàtica, captura de pantalla, art&#10;&#10;Descripció generada automàticament">
            <a:extLst>
              <a:ext uri="{FF2B5EF4-FFF2-40B4-BE49-F238E27FC236}">
                <a16:creationId xmlns:a16="http://schemas.microsoft.com/office/drawing/2014/main" id="{3FAD4114-E157-B8B5-A3E8-E5FCEBF9C5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13" name="Gràfic 12">
            <a:extLst>
              <a:ext uri="{FF2B5EF4-FFF2-40B4-BE49-F238E27FC236}">
                <a16:creationId xmlns:a16="http://schemas.microsoft.com/office/drawing/2014/main" id="{D867AC9A-FD9D-10D5-BCC9-22C19D7712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1676" y="6078041"/>
            <a:ext cx="1634397" cy="613768"/>
          </a:xfrm>
          <a:prstGeom prst="rect">
            <a:avLst/>
          </a:prstGeom>
        </p:spPr>
      </p:pic>
      <p:sp>
        <p:nvSpPr>
          <p:cNvPr id="14" name="CuadroTexto 7">
            <a:extLst>
              <a:ext uri="{FF2B5EF4-FFF2-40B4-BE49-F238E27FC236}">
                <a16:creationId xmlns:a16="http://schemas.microsoft.com/office/drawing/2014/main" id="{D3F211EA-EBE6-9043-9C7E-8EBB9D672946}"/>
              </a:ext>
            </a:extLst>
          </p:cNvPr>
          <p:cNvSpPr txBox="1"/>
          <p:nvPr/>
        </p:nvSpPr>
        <p:spPr>
          <a:xfrm>
            <a:off x="362928" y="4920623"/>
            <a:ext cx="7705946" cy="707886"/>
          </a:xfrm>
          <a:prstGeom prst="rect">
            <a:avLst/>
          </a:prstGeom>
          <a:solidFill>
            <a:srgbClr val="FFFFFF">
              <a:alpha val="76863"/>
            </a:srgbClr>
          </a:solidFill>
          <a:ln/>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solidFill>
                  <a:schemeClr val="tx1">
                    <a:lumMod val="95000"/>
                    <a:lumOff val="5000"/>
                  </a:schemeClr>
                </a:solidFill>
              </a:rPr>
              <a:t>Contact: ricard.segura@uab.cat</a:t>
            </a:r>
          </a:p>
          <a:p>
            <a:r>
              <a:rPr lang="en-GB" sz="2000" b="1" dirty="0">
                <a:solidFill>
                  <a:schemeClr val="tx1">
                    <a:lumMod val="95000"/>
                    <a:lumOff val="5000"/>
                  </a:schemeClr>
                </a:solidFill>
              </a:rPr>
              <a:t>Follow the news about the H2020 ERC URBAG project in urbag.eu</a:t>
            </a:r>
          </a:p>
        </p:txBody>
      </p:sp>
    </p:spTree>
    <p:extLst>
      <p:ext uri="{BB962C8B-B14F-4D97-AF65-F5344CB8AC3E}">
        <p14:creationId xmlns:p14="http://schemas.microsoft.com/office/powerpoint/2010/main" val="232791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tge 22" descr="Imatge que conté text, diagrama, mapa&#10;&#10;Descripció generada automàticament">
            <a:extLst>
              <a:ext uri="{FF2B5EF4-FFF2-40B4-BE49-F238E27FC236}">
                <a16:creationId xmlns:a16="http://schemas.microsoft.com/office/drawing/2014/main" id="{FF61F074-66AA-0DEA-3A41-DE09709C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819" y="758596"/>
            <a:ext cx="5654004" cy="4009203"/>
          </a:xfrm>
          <a:prstGeom prst="rect">
            <a:avLst/>
          </a:prstGeom>
        </p:spPr>
      </p:pic>
      <p:sp>
        <p:nvSpPr>
          <p:cNvPr id="4" name="CuadroTexto 3"/>
          <p:cNvSpPr txBox="1"/>
          <p:nvPr/>
        </p:nvSpPr>
        <p:spPr>
          <a:xfrm>
            <a:off x="714419" y="-49816"/>
            <a:ext cx="7684913" cy="696024"/>
          </a:xfrm>
          <a:prstGeom prst="rect">
            <a:avLst/>
          </a:prstGeom>
          <a:noFill/>
        </p:spPr>
        <p:txBody>
          <a:bodyPr wrap="square" rtlCol="0">
            <a:spAutoFit/>
          </a:bodyPr>
          <a:lstStyle/>
          <a:p>
            <a:pPr>
              <a:lnSpc>
                <a:spcPct val="120000"/>
              </a:lnSpc>
            </a:pPr>
            <a:r>
              <a:rPr lang="fr-FR" sz="3600" b="1" dirty="0">
                <a:solidFill>
                  <a:srgbClr val="44A436"/>
                </a:solidFill>
                <a:latin typeface="Arial"/>
                <a:cs typeface="Arial"/>
              </a:rPr>
              <a:t>Introduction</a:t>
            </a:r>
            <a:endParaRPr lang="es-ES" sz="3600" b="1" dirty="0">
              <a:solidFill>
                <a:srgbClr val="44A436"/>
              </a:solidFill>
              <a:latin typeface="Arial"/>
              <a:cs typeface="Arial"/>
            </a:endParaRPr>
          </a:p>
        </p:txBody>
      </p:sp>
      <p:cxnSp>
        <p:nvCxnSpPr>
          <p:cNvPr id="5" name="Conector recto 4"/>
          <p:cNvCxnSpPr>
            <a:cxnSpLocks/>
          </p:cNvCxnSpPr>
          <p:nvPr/>
        </p:nvCxnSpPr>
        <p:spPr>
          <a:xfrm flipH="1">
            <a:off x="0" y="685706"/>
            <a:ext cx="9144000" cy="0"/>
          </a:xfrm>
          <a:prstGeom prst="line">
            <a:avLst/>
          </a:prstGeom>
          <a:ln w="19050" cmpd="sng">
            <a:solidFill>
              <a:srgbClr val="44A436"/>
            </a:solidFill>
          </a:ln>
          <a:effectLst/>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E88E997A-D9CB-4468-837B-9D2700326470}"/>
              </a:ext>
            </a:extLst>
          </p:cNvPr>
          <p:cNvSpPr txBox="1"/>
          <p:nvPr/>
        </p:nvSpPr>
        <p:spPr>
          <a:xfrm>
            <a:off x="194740" y="685706"/>
            <a:ext cx="3273512" cy="4154984"/>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dirty="0">
                <a:solidFill>
                  <a:schemeClr val="tx1">
                    <a:lumMod val="95000"/>
                    <a:lumOff val="5000"/>
                  </a:schemeClr>
                </a:solidFill>
              </a:rPr>
              <a:t>Urban areas are challenged with providing access to water and food provision, greenhouse gases emission reductions and heat mitigation in the context of global climate change adaptation and mitigation.</a:t>
            </a:r>
          </a:p>
          <a:p>
            <a:pPr marL="285750" indent="-285750">
              <a:buFont typeface="Arial" panose="020B0604020202020204" pitchFamily="34" charset="0"/>
              <a:buChar char="•"/>
            </a:pPr>
            <a:endParaRPr lang="en-GB" dirty="0">
              <a:solidFill>
                <a:schemeClr val="tx1">
                  <a:lumMod val="95000"/>
                  <a:lumOff val="5000"/>
                </a:schemeClr>
              </a:solidFill>
            </a:endParaRPr>
          </a:p>
          <a:p>
            <a:r>
              <a:rPr lang="en-GB" dirty="0">
                <a:solidFill>
                  <a:schemeClr val="tx1">
                    <a:lumMod val="95000"/>
                    <a:lumOff val="5000"/>
                  </a:schemeClr>
                </a:solidFill>
              </a:rPr>
              <a:t>Nature-based solutions as green infrastructure emerge as a multifunctional tool for the provision of ecosystem services, while also requiring resources as water.</a:t>
            </a:r>
            <a:endParaRPr lang="en-GB" sz="1200" dirty="0"/>
          </a:p>
        </p:txBody>
      </p:sp>
      <p:sp>
        <p:nvSpPr>
          <p:cNvPr id="8" name="CuadroTexto 3">
            <a:extLst>
              <a:ext uri="{FF2B5EF4-FFF2-40B4-BE49-F238E27FC236}">
                <a16:creationId xmlns:a16="http://schemas.microsoft.com/office/drawing/2014/main" id="{2EA44A0A-0F9F-DBC4-5642-AB6F63B9B81A}"/>
              </a:ext>
            </a:extLst>
          </p:cNvPr>
          <p:cNvSpPr txBox="1"/>
          <p:nvPr/>
        </p:nvSpPr>
        <p:spPr>
          <a:xfrm>
            <a:off x="8429581" y="179160"/>
            <a:ext cx="3130415" cy="327077"/>
          </a:xfrm>
          <a:prstGeom prst="rect">
            <a:avLst/>
          </a:prstGeom>
          <a:noFill/>
        </p:spPr>
        <p:txBody>
          <a:bodyPr wrap="square" rtlCol="0">
            <a:spAutoFit/>
          </a:bodyPr>
          <a:lstStyle/>
          <a:p>
            <a:pPr>
              <a:lnSpc>
                <a:spcPct val="120000"/>
              </a:lnSpc>
            </a:pPr>
            <a:r>
              <a:rPr lang="fr-FR" sz="1400" dirty="0">
                <a:solidFill>
                  <a:srgbClr val="44A436"/>
                </a:solidFill>
                <a:latin typeface="Arial"/>
                <a:cs typeface="Arial"/>
              </a:rPr>
              <a:t>1/10</a:t>
            </a:r>
            <a:endParaRPr lang="es-ES" sz="1400" dirty="0">
              <a:solidFill>
                <a:srgbClr val="44A436"/>
              </a:solidFill>
              <a:latin typeface="Arial"/>
              <a:cs typeface="Arial"/>
            </a:endParaRPr>
          </a:p>
        </p:txBody>
      </p:sp>
      <p:sp>
        <p:nvSpPr>
          <p:cNvPr id="15" name="Rectángulo 9">
            <a:extLst>
              <a:ext uri="{FF2B5EF4-FFF2-40B4-BE49-F238E27FC236}">
                <a16:creationId xmlns:a16="http://schemas.microsoft.com/office/drawing/2014/main" id="{D972D8AC-7BDA-56D1-F933-66475643C31B}"/>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6" name="Gràfic 15">
            <a:extLst>
              <a:ext uri="{FF2B5EF4-FFF2-40B4-BE49-F238E27FC236}">
                <a16:creationId xmlns:a16="http://schemas.microsoft.com/office/drawing/2014/main" id="{9D26265C-D368-BB24-3F31-5761EE0BAC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84" y="6065547"/>
            <a:ext cx="2289360" cy="593099"/>
          </a:xfrm>
          <a:prstGeom prst="rect">
            <a:avLst/>
          </a:prstGeom>
        </p:spPr>
      </p:pic>
      <p:pic>
        <p:nvPicPr>
          <p:cNvPr id="17" name="Imatge 16" descr="Imatge que conté text, Font, Gràfics, captura de pantalla&#10;&#10;Descripció generada automàticament">
            <a:extLst>
              <a:ext uri="{FF2B5EF4-FFF2-40B4-BE49-F238E27FC236}">
                <a16:creationId xmlns:a16="http://schemas.microsoft.com/office/drawing/2014/main" id="{D36437AA-F157-9F98-0B55-79E33221A5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8" name="Imatge 17" descr="Imatge que conté Gràfics, Saturació cromàtica, captura de pantalla, art&#10;&#10;Descripció generada automàticament">
            <a:extLst>
              <a:ext uri="{FF2B5EF4-FFF2-40B4-BE49-F238E27FC236}">
                <a16:creationId xmlns:a16="http://schemas.microsoft.com/office/drawing/2014/main" id="{ED874288-E22A-7B79-C7DA-3A7D92F176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19" name="Gràfic 18">
            <a:extLst>
              <a:ext uri="{FF2B5EF4-FFF2-40B4-BE49-F238E27FC236}">
                <a16:creationId xmlns:a16="http://schemas.microsoft.com/office/drawing/2014/main" id="{39BE972B-30B1-7D86-4DF6-F75DAD5E13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1676" y="6078041"/>
            <a:ext cx="1634397" cy="613768"/>
          </a:xfrm>
          <a:prstGeom prst="rect">
            <a:avLst/>
          </a:prstGeom>
        </p:spPr>
      </p:pic>
      <p:sp>
        <p:nvSpPr>
          <p:cNvPr id="25" name="Fletxa: esquerra 24">
            <a:extLst>
              <a:ext uri="{FF2B5EF4-FFF2-40B4-BE49-F238E27FC236}">
                <a16:creationId xmlns:a16="http://schemas.microsoft.com/office/drawing/2014/main" id="{F724F89D-FBBB-5D31-E52A-02611B49CC8A}"/>
              </a:ext>
            </a:extLst>
          </p:cNvPr>
          <p:cNvSpPr/>
          <p:nvPr/>
        </p:nvSpPr>
        <p:spPr>
          <a:xfrm rot="1151166">
            <a:off x="6779094" y="4809896"/>
            <a:ext cx="1288442" cy="389502"/>
          </a:xfrm>
          <a:prstGeom prst="leftArrow">
            <a:avLst/>
          </a:prstGeom>
          <a:solidFill>
            <a:schemeClr val="bg1">
              <a:lumMod val="8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400" b="1" dirty="0">
                <a:solidFill>
                  <a:schemeClr val="tx1"/>
                </a:solidFill>
              </a:rPr>
              <a:t>Irrigation</a:t>
            </a:r>
            <a:r>
              <a:rPr lang="en-GB" b="1" dirty="0">
                <a:solidFill>
                  <a:schemeClr val="tx1"/>
                </a:solidFill>
              </a:rPr>
              <a:t>         </a:t>
            </a:r>
          </a:p>
        </p:txBody>
      </p:sp>
      <p:sp>
        <p:nvSpPr>
          <p:cNvPr id="26" name="Oval 25">
            <a:extLst>
              <a:ext uri="{FF2B5EF4-FFF2-40B4-BE49-F238E27FC236}">
                <a16:creationId xmlns:a16="http://schemas.microsoft.com/office/drawing/2014/main" id="{678238A9-A73A-E1CB-28C5-1D7C2248520F}"/>
              </a:ext>
            </a:extLst>
          </p:cNvPr>
          <p:cNvSpPr/>
          <p:nvPr/>
        </p:nvSpPr>
        <p:spPr>
          <a:xfrm>
            <a:off x="7850221" y="4685656"/>
            <a:ext cx="1212484" cy="7632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Water</a:t>
            </a:r>
          </a:p>
        </p:txBody>
      </p:sp>
      <p:sp>
        <p:nvSpPr>
          <p:cNvPr id="27" name="QuadreDeText 26">
            <a:extLst>
              <a:ext uri="{FF2B5EF4-FFF2-40B4-BE49-F238E27FC236}">
                <a16:creationId xmlns:a16="http://schemas.microsoft.com/office/drawing/2014/main" id="{0F4AD56B-0F8E-6E80-684E-B2D2FBC22FEB}"/>
              </a:ext>
            </a:extLst>
          </p:cNvPr>
          <p:cNvSpPr txBox="1"/>
          <p:nvPr/>
        </p:nvSpPr>
        <p:spPr>
          <a:xfrm>
            <a:off x="194740" y="5080796"/>
            <a:ext cx="7484117" cy="923330"/>
          </a:xfrm>
          <a:prstGeom prst="rect">
            <a:avLst/>
          </a:prstGeom>
          <a:noFill/>
        </p:spPr>
        <p:txBody>
          <a:bodyPr wrap="square" rtlCol="0">
            <a:spAutoFit/>
          </a:bodyPr>
          <a:lstStyle/>
          <a:p>
            <a:r>
              <a:rPr lang="en-GB" dirty="0">
                <a:solidFill>
                  <a:schemeClr val="tx1">
                    <a:lumMod val="95000"/>
                    <a:lumOff val="5000"/>
                  </a:schemeClr>
                </a:solidFill>
              </a:rPr>
              <a:t>Understanding these trade-offs between benefits and costs of ecosystem services is found necessary to design more sustainable and resilient strategies.</a:t>
            </a:r>
          </a:p>
          <a:p>
            <a:endParaRPr lang="en-GB" dirty="0"/>
          </a:p>
        </p:txBody>
      </p:sp>
      <p:sp>
        <p:nvSpPr>
          <p:cNvPr id="29" name="Rectangle: cantonades arrodonides 28">
            <a:extLst>
              <a:ext uri="{FF2B5EF4-FFF2-40B4-BE49-F238E27FC236}">
                <a16:creationId xmlns:a16="http://schemas.microsoft.com/office/drawing/2014/main" id="{F63A6517-CAAC-35BC-BAF0-4F9854F0E486}"/>
              </a:ext>
            </a:extLst>
          </p:cNvPr>
          <p:cNvSpPr/>
          <p:nvPr/>
        </p:nvSpPr>
        <p:spPr>
          <a:xfrm>
            <a:off x="6793742" y="3468467"/>
            <a:ext cx="915868" cy="450262"/>
          </a:xfrm>
          <a:prstGeom prst="roundRect">
            <a:avLst/>
          </a:prstGeom>
          <a:solidFill>
            <a:schemeClr val="bg1"/>
          </a:solidFill>
          <a:ln w="9525"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GB" sz="1100" dirty="0"/>
              <a:t>Food provision</a:t>
            </a:r>
          </a:p>
        </p:txBody>
      </p:sp>
    </p:spTree>
    <p:extLst>
      <p:ext uri="{BB962C8B-B14F-4D97-AF65-F5344CB8AC3E}">
        <p14:creationId xmlns:p14="http://schemas.microsoft.com/office/powerpoint/2010/main" val="396021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4419" y="-49816"/>
            <a:ext cx="7684913" cy="696024"/>
          </a:xfrm>
          <a:prstGeom prst="rect">
            <a:avLst/>
          </a:prstGeom>
          <a:noFill/>
        </p:spPr>
        <p:txBody>
          <a:bodyPr wrap="square" rtlCol="0">
            <a:spAutoFit/>
          </a:bodyPr>
          <a:lstStyle/>
          <a:p>
            <a:pPr>
              <a:lnSpc>
                <a:spcPct val="120000"/>
              </a:lnSpc>
            </a:pPr>
            <a:r>
              <a:rPr lang="fr-FR" sz="3600" b="1" dirty="0">
                <a:solidFill>
                  <a:srgbClr val="44A436"/>
                </a:solidFill>
                <a:latin typeface="Arial"/>
                <a:cs typeface="Arial"/>
              </a:rPr>
              <a:t>Introduction</a:t>
            </a:r>
            <a:endParaRPr lang="es-ES" sz="3600" b="1" dirty="0">
              <a:solidFill>
                <a:srgbClr val="44A436"/>
              </a:solidFill>
              <a:latin typeface="Arial"/>
              <a:cs typeface="Arial"/>
            </a:endParaRPr>
          </a:p>
        </p:txBody>
      </p:sp>
      <p:cxnSp>
        <p:nvCxnSpPr>
          <p:cNvPr id="5" name="Conector recto 4"/>
          <p:cNvCxnSpPr>
            <a:cxnSpLocks/>
          </p:cNvCxnSpPr>
          <p:nvPr/>
        </p:nvCxnSpPr>
        <p:spPr>
          <a:xfrm flipH="1">
            <a:off x="0" y="685706"/>
            <a:ext cx="9144000" cy="0"/>
          </a:xfrm>
          <a:prstGeom prst="line">
            <a:avLst/>
          </a:prstGeom>
          <a:ln w="19050" cmpd="sng">
            <a:solidFill>
              <a:srgbClr val="44A436"/>
            </a:solidFill>
          </a:ln>
          <a:effectLst/>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E88E997A-D9CB-4468-837B-9D2700326470}"/>
              </a:ext>
            </a:extLst>
          </p:cNvPr>
          <p:cNvSpPr txBox="1"/>
          <p:nvPr/>
        </p:nvSpPr>
        <p:spPr>
          <a:xfrm>
            <a:off x="260028" y="719883"/>
            <a:ext cx="3694781" cy="3785652"/>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b="1" dirty="0">
                <a:solidFill>
                  <a:srgbClr val="44A436"/>
                </a:solidFill>
              </a:rPr>
              <a:t>Peri-urban agriculture </a:t>
            </a:r>
            <a:r>
              <a:rPr lang="en-GB" dirty="0">
                <a:solidFill>
                  <a:schemeClr val="tx1">
                    <a:lumMod val="95000"/>
                    <a:lumOff val="5000"/>
                  </a:schemeClr>
                </a:solidFill>
              </a:rPr>
              <a:t>aims to provide locally grown crops, while promoting circular economies, and reduced environmental impacts within the food supply chain. </a:t>
            </a:r>
            <a:endParaRPr lang="en-GB" sz="1200" dirty="0">
              <a:solidFill>
                <a:schemeClr val="tx1">
                  <a:lumMod val="95000"/>
                  <a:lumOff val="5000"/>
                </a:schemeClr>
              </a:solidFill>
            </a:endParaRPr>
          </a:p>
          <a:p>
            <a:endParaRPr lang="en-GB" sz="1200" dirty="0">
              <a:solidFill>
                <a:schemeClr val="tx1">
                  <a:lumMod val="95000"/>
                  <a:lumOff val="5000"/>
                </a:schemeClr>
              </a:solidFill>
            </a:endParaRPr>
          </a:p>
          <a:p>
            <a:r>
              <a:rPr lang="en-GB" dirty="0">
                <a:solidFill>
                  <a:schemeClr val="tx1">
                    <a:lumMod val="95000"/>
                    <a:lumOff val="5000"/>
                  </a:schemeClr>
                </a:solidFill>
              </a:rPr>
              <a:t>Irrigated agriculture can contribute to temperature reductions in dry regions, although presenting an impact on the water balance. It also disrupts the atmospheric carbon balance if it is at expense of natural forests. </a:t>
            </a:r>
          </a:p>
        </p:txBody>
      </p:sp>
      <p:sp>
        <p:nvSpPr>
          <p:cNvPr id="8" name="CuadroTexto 3">
            <a:extLst>
              <a:ext uri="{FF2B5EF4-FFF2-40B4-BE49-F238E27FC236}">
                <a16:creationId xmlns:a16="http://schemas.microsoft.com/office/drawing/2014/main" id="{2EA44A0A-0F9F-DBC4-5642-AB6F63B9B81A}"/>
              </a:ext>
            </a:extLst>
          </p:cNvPr>
          <p:cNvSpPr txBox="1"/>
          <p:nvPr/>
        </p:nvSpPr>
        <p:spPr>
          <a:xfrm>
            <a:off x="8429581" y="179160"/>
            <a:ext cx="3130415" cy="327077"/>
          </a:xfrm>
          <a:prstGeom prst="rect">
            <a:avLst/>
          </a:prstGeom>
          <a:noFill/>
        </p:spPr>
        <p:txBody>
          <a:bodyPr wrap="square" rtlCol="0">
            <a:spAutoFit/>
          </a:bodyPr>
          <a:lstStyle/>
          <a:p>
            <a:pPr>
              <a:lnSpc>
                <a:spcPct val="120000"/>
              </a:lnSpc>
            </a:pPr>
            <a:r>
              <a:rPr lang="fr-FR" sz="1400" dirty="0">
                <a:solidFill>
                  <a:srgbClr val="44A436"/>
                </a:solidFill>
                <a:latin typeface="Arial"/>
                <a:cs typeface="Arial"/>
              </a:rPr>
              <a:t>2/10</a:t>
            </a:r>
            <a:endParaRPr lang="es-ES" sz="1400" dirty="0">
              <a:solidFill>
                <a:srgbClr val="44A436"/>
              </a:solidFill>
              <a:latin typeface="Arial"/>
              <a:cs typeface="Arial"/>
            </a:endParaRPr>
          </a:p>
        </p:txBody>
      </p:sp>
      <p:sp>
        <p:nvSpPr>
          <p:cNvPr id="15" name="Rectángulo 9">
            <a:extLst>
              <a:ext uri="{FF2B5EF4-FFF2-40B4-BE49-F238E27FC236}">
                <a16:creationId xmlns:a16="http://schemas.microsoft.com/office/drawing/2014/main" id="{D972D8AC-7BDA-56D1-F933-66475643C31B}"/>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6" name="Gràfic 15">
            <a:extLst>
              <a:ext uri="{FF2B5EF4-FFF2-40B4-BE49-F238E27FC236}">
                <a16:creationId xmlns:a16="http://schemas.microsoft.com/office/drawing/2014/main" id="{9D26265C-D368-BB24-3F31-5761EE0BAC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4" y="6065547"/>
            <a:ext cx="2289360" cy="593099"/>
          </a:xfrm>
          <a:prstGeom prst="rect">
            <a:avLst/>
          </a:prstGeom>
        </p:spPr>
      </p:pic>
      <p:pic>
        <p:nvPicPr>
          <p:cNvPr id="17" name="Imatge 16" descr="Imatge que conté text, Font, Gràfics, captura de pantalla&#10;&#10;Descripció generada automàticament">
            <a:extLst>
              <a:ext uri="{FF2B5EF4-FFF2-40B4-BE49-F238E27FC236}">
                <a16:creationId xmlns:a16="http://schemas.microsoft.com/office/drawing/2014/main" id="{D36437AA-F157-9F98-0B55-79E33221A5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8" name="Imatge 17" descr="Imatge que conté Gràfics, Saturació cromàtica, captura de pantalla, art&#10;&#10;Descripció generada automàticament">
            <a:extLst>
              <a:ext uri="{FF2B5EF4-FFF2-40B4-BE49-F238E27FC236}">
                <a16:creationId xmlns:a16="http://schemas.microsoft.com/office/drawing/2014/main" id="{ED874288-E22A-7B79-C7DA-3A7D92F176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19" name="Gràfic 18">
            <a:extLst>
              <a:ext uri="{FF2B5EF4-FFF2-40B4-BE49-F238E27FC236}">
                <a16:creationId xmlns:a16="http://schemas.microsoft.com/office/drawing/2014/main" id="{39BE972B-30B1-7D86-4DF6-F75DAD5E13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1676" y="6078041"/>
            <a:ext cx="1634397" cy="613768"/>
          </a:xfrm>
          <a:prstGeom prst="rect">
            <a:avLst/>
          </a:prstGeom>
        </p:spPr>
      </p:pic>
      <p:sp>
        <p:nvSpPr>
          <p:cNvPr id="20" name="Oval 19">
            <a:extLst>
              <a:ext uri="{FF2B5EF4-FFF2-40B4-BE49-F238E27FC236}">
                <a16:creationId xmlns:a16="http://schemas.microsoft.com/office/drawing/2014/main" id="{5DC44EDA-2515-B351-B3A9-9277CEC3043A}"/>
              </a:ext>
            </a:extLst>
          </p:cNvPr>
          <p:cNvSpPr/>
          <p:nvPr/>
        </p:nvSpPr>
        <p:spPr>
          <a:xfrm>
            <a:off x="7422558" y="2919283"/>
            <a:ext cx="1714500" cy="1036030"/>
          </a:xfrm>
          <a:prstGeom prst="ellipse">
            <a:avLst/>
          </a:prstGeom>
          <a:solidFill>
            <a:srgbClr val="156082"/>
          </a:solidFill>
          <a:ln w="19050" cap="flat" cmpd="sng" algn="ctr">
            <a:solidFill>
              <a:srgbClr val="156082">
                <a:shade val="15000"/>
              </a:srgbClr>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dirty="0">
                <a:ln>
                  <a:noFill/>
                </a:ln>
                <a:solidFill>
                  <a:prstClr val="white"/>
                </a:solidFill>
                <a:effectLst/>
                <a:uLnTx/>
                <a:uFillTx/>
                <a:latin typeface="Aptos" panose="02110004020202020204"/>
                <a:ea typeface="+mn-ea"/>
                <a:cs typeface="+mn-cs"/>
              </a:rPr>
              <a:t>Temperature regulation</a:t>
            </a:r>
          </a:p>
        </p:txBody>
      </p:sp>
      <p:sp>
        <p:nvSpPr>
          <p:cNvPr id="22" name="Oval 21">
            <a:extLst>
              <a:ext uri="{FF2B5EF4-FFF2-40B4-BE49-F238E27FC236}">
                <a16:creationId xmlns:a16="http://schemas.microsoft.com/office/drawing/2014/main" id="{BDC4030E-3A4C-9DDF-597F-C6C06BD9854F}"/>
              </a:ext>
            </a:extLst>
          </p:cNvPr>
          <p:cNvSpPr/>
          <p:nvPr/>
        </p:nvSpPr>
        <p:spPr>
          <a:xfrm>
            <a:off x="5596543" y="2816354"/>
            <a:ext cx="1774141" cy="1703273"/>
          </a:xfrm>
          <a:prstGeom prst="ellipse">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4" name="Oval 23">
            <a:extLst>
              <a:ext uri="{FF2B5EF4-FFF2-40B4-BE49-F238E27FC236}">
                <a16:creationId xmlns:a16="http://schemas.microsoft.com/office/drawing/2014/main" id="{0285AE05-E92D-A87A-1E73-5DA896A56852}"/>
              </a:ext>
            </a:extLst>
          </p:cNvPr>
          <p:cNvSpPr/>
          <p:nvPr/>
        </p:nvSpPr>
        <p:spPr>
          <a:xfrm>
            <a:off x="3796450" y="2919283"/>
            <a:ext cx="1714500" cy="1036030"/>
          </a:xfrm>
          <a:prstGeom prst="ellipse">
            <a:avLst/>
          </a:prstGeom>
          <a:solidFill>
            <a:srgbClr val="0F9ED5"/>
          </a:solidFill>
          <a:ln w="19050" cap="flat" cmpd="sng" algn="ctr">
            <a:solidFill>
              <a:srgbClr val="0F9ED5">
                <a:shade val="15000"/>
              </a:srgbClr>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ptos" panose="02110004020202020204"/>
                <a:ea typeface="+mn-ea"/>
                <a:cs typeface="+mn-cs"/>
              </a:rPr>
              <a:t>Irrigation water use</a:t>
            </a:r>
          </a:p>
        </p:txBody>
      </p:sp>
      <p:sp>
        <p:nvSpPr>
          <p:cNvPr id="28" name="Oval 27">
            <a:extLst>
              <a:ext uri="{FF2B5EF4-FFF2-40B4-BE49-F238E27FC236}">
                <a16:creationId xmlns:a16="http://schemas.microsoft.com/office/drawing/2014/main" id="{B1F517EF-3F96-D6F3-CFF6-9B0FF1D9303F}"/>
              </a:ext>
            </a:extLst>
          </p:cNvPr>
          <p:cNvSpPr/>
          <p:nvPr/>
        </p:nvSpPr>
        <p:spPr>
          <a:xfrm>
            <a:off x="5550106" y="4702060"/>
            <a:ext cx="1714500" cy="1036030"/>
          </a:xfrm>
          <a:prstGeom prst="ellipse">
            <a:avLst/>
          </a:prstGeom>
          <a:solidFill>
            <a:srgbClr val="4EA72E"/>
          </a:solidFill>
          <a:ln w="19050" cap="flat" cmpd="sng" algn="ctr">
            <a:solidFill>
              <a:srgbClr val="4EA72E">
                <a:shade val="15000"/>
              </a:srgbClr>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dirty="0">
                <a:ln>
                  <a:noFill/>
                </a:ln>
                <a:solidFill>
                  <a:prstClr val="white"/>
                </a:solidFill>
                <a:effectLst/>
                <a:uLnTx/>
                <a:uFillTx/>
                <a:latin typeface="Aptos" panose="02110004020202020204"/>
                <a:ea typeface="+mn-ea"/>
                <a:cs typeface="+mn-cs"/>
              </a:rPr>
              <a:t>Atmospheric carbon capture and retention</a:t>
            </a:r>
          </a:p>
        </p:txBody>
      </p:sp>
      <p:sp>
        <p:nvSpPr>
          <p:cNvPr id="30" name="Oval 29">
            <a:extLst>
              <a:ext uri="{FF2B5EF4-FFF2-40B4-BE49-F238E27FC236}">
                <a16:creationId xmlns:a16="http://schemas.microsoft.com/office/drawing/2014/main" id="{F4D7AA4D-8CD7-2CEA-680A-839A7AB2CE62}"/>
              </a:ext>
            </a:extLst>
          </p:cNvPr>
          <p:cNvSpPr/>
          <p:nvPr/>
        </p:nvSpPr>
        <p:spPr>
          <a:xfrm>
            <a:off x="5550107" y="1351492"/>
            <a:ext cx="1714499" cy="1036030"/>
          </a:xfrm>
          <a:prstGeom prst="ellipse">
            <a:avLst/>
          </a:prstGeom>
          <a:solidFill>
            <a:srgbClr val="E97132"/>
          </a:solidFill>
          <a:ln w="19050" cap="flat" cmpd="sng" algn="ctr">
            <a:solidFill>
              <a:srgbClr val="E97132">
                <a:shade val="15000"/>
              </a:srgbClr>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ptos" panose="02110004020202020204"/>
                <a:ea typeface="+mn-ea"/>
                <a:cs typeface="+mn-cs"/>
              </a:rPr>
              <a:t>Food provision</a:t>
            </a:r>
          </a:p>
        </p:txBody>
      </p:sp>
      <p:sp>
        <p:nvSpPr>
          <p:cNvPr id="34" name="Fletxa: doblada 33">
            <a:extLst>
              <a:ext uri="{FF2B5EF4-FFF2-40B4-BE49-F238E27FC236}">
                <a16:creationId xmlns:a16="http://schemas.microsoft.com/office/drawing/2014/main" id="{2D547C07-3E3A-2D23-1A62-C6FEA947365A}"/>
              </a:ext>
            </a:extLst>
          </p:cNvPr>
          <p:cNvSpPr/>
          <p:nvPr/>
        </p:nvSpPr>
        <p:spPr>
          <a:xfrm rot="4348086" flipV="1">
            <a:off x="5437432" y="2906154"/>
            <a:ext cx="1087430" cy="1062287"/>
          </a:xfrm>
          <a:prstGeom prst="bentArrow">
            <a:avLst>
              <a:gd name="adj1" fmla="val 17705"/>
              <a:gd name="adj2" fmla="val 16810"/>
              <a:gd name="adj3" fmla="val 22528"/>
              <a:gd name="adj4" fmla="val 79431"/>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prstTxWarp prst="textArchUp">
              <a:avLst>
                <a:gd name="adj" fmla="val 1074433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5" name="Fletxa: doblada 34">
            <a:extLst>
              <a:ext uri="{FF2B5EF4-FFF2-40B4-BE49-F238E27FC236}">
                <a16:creationId xmlns:a16="http://schemas.microsoft.com/office/drawing/2014/main" id="{6CE0318C-357A-1E8D-76F6-EDFFACFBEF57}"/>
              </a:ext>
            </a:extLst>
          </p:cNvPr>
          <p:cNvSpPr/>
          <p:nvPr/>
        </p:nvSpPr>
        <p:spPr>
          <a:xfrm rot="18773538" flipV="1">
            <a:off x="5991353" y="3679581"/>
            <a:ext cx="1087430" cy="1062287"/>
          </a:xfrm>
          <a:prstGeom prst="bentArrow">
            <a:avLst>
              <a:gd name="adj1" fmla="val 17705"/>
              <a:gd name="adj2" fmla="val 16810"/>
              <a:gd name="adj3" fmla="val 22528"/>
              <a:gd name="adj4" fmla="val 79431"/>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prstTxWarp prst="textArchUp">
              <a:avLst>
                <a:gd name="adj" fmla="val 1074433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6" name="Fletxa: doblada 35">
            <a:extLst>
              <a:ext uri="{FF2B5EF4-FFF2-40B4-BE49-F238E27FC236}">
                <a16:creationId xmlns:a16="http://schemas.microsoft.com/office/drawing/2014/main" id="{668641CC-440E-0681-32DA-DE69299BBD32}"/>
              </a:ext>
            </a:extLst>
          </p:cNvPr>
          <p:cNvSpPr/>
          <p:nvPr/>
        </p:nvSpPr>
        <p:spPr>
          <a:xfrm rot="11888796" flipV="1">
            <a:off x="6383312" y="2797636"/>
            <a:ext cx="1087430" cy="1062287"/>
          </a:xfrm>
          <a:prstGeom prst="bentArrow">
            <a:avLst>
              <a:gd name="adj1" fmla="val 17705"/>
              <a:gd name="adj2" fmla="val 16810"/>
              <a:gd name="adj3" fmla="val 22528"/>
              <a:gd name="adj4" fmla="val 79431"/>
            </a:avLst>
          </a:prstGeom>
          <a:solidFill>
            <a:sysClr val="window" lastClr="FFFFFF">
              <a:lumMod val="85000"/>
            </a:sysClr>
          </a:solidFill>
          <a:ln w="19050" cap="flat" cmpd="sng" algn="ctr">
            <a:solidFill>
              <a:sysClr val="window" lastClr="FFFFFF">
                <a:lumMod val="50000"/>
              </a:sysClr>
            </a:solidFill>
            <a:prstDash val="solid"/>
            <a:miter lim="800000"/>
          </a:ln>
          <a:effectLst/>
        </p:spPr>
        <p:txBody>
          <a:bodyPr rtlCol="0" anchor="ctr">
            <a:prstTxWarp prst="textArchUp">
              <a:avLst>
                <a:gd name="adj" fmla="val 10744334"/>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Aptos" panose="02110004020202020204"/>
              <a:ea typeface="+mn-ea"/>
              <a:cs typeface="+mn-cs"/>
            </a:endParaRPr>
          </a:p>
        </p:txBody>
      </p:sp>
      <p:sp>
        <p:nvSpPr>
          <p:cNvPr id="37" name="QuadreDeText 36">
            <a:extLst>
              <a:ext uri="{FF2B5EF4-FFF2-40B4-BE49-F238E27FC236}">
                <a16:creationId xmlns:a16="http://schemas.microsoft.com/office/drawing/2014/main" id="{0DA175AA-9558-8549-1585-BFA944E77B1D}"/>
              </a:ext>
            </a:extLst>
          </p:cNvPr>
          <p:cNvSpPr txBox="1"/>
          <p:nvPr/>
        </p:nvSpPr>
        <p:spPr>
          <a:xfrm>
            <a:off x="5828530" y="3169616"/>
            <a:ext cx="1339489" cy="1015663"/>
          </a:xfrm>
          <a:prstGeom prst="rect">
            <a:avLst/>
          </a:prstGeom>
          <a:noFill/>
        </p:spPr>
        <p:txBody>
          <a:bodyPr wrap="square" rtlCol="0">
            <a:spAutoFit/>
          </a:bodyPr>
          <a:lstStyle/>
          <a:p>
            <a:pPr algn="ctr" defTabSz="914400"/>
            <a:r>
              <a:rPr lang="en-GB" sz="2000" b="1" dirty="0">
                <a:solidFill>
                  <a:prstClr val="black"/>
                </a:solidFill>
                <a:latin typeface="Aptos" panose="02110004020202020204"/>
              </a:rPr>
              <a:t>Synergies and </a:t>
            </a:r>
          </a:p>
          <a:p>
            <a:pPr algn="ctr" defTabSz="914400"/>
            <a:r>
              <a:rPr lang="en-GB" sz="2000" b="1" dirty="0">
                <a:solidFill>
                  <a:prstClr val="black"/>
                </a:solidFill>
                <a:latin typeface="Aptos" panose="02110004020202020204"/>
              </a:rPr>
              <a:t>trade-offs</a:t>
            </a:r>
          </a:p>
        </p:txBody>
      </p:sp>
      <p:sp>
        <p:nvSpPr>
          <p:cNvPr id="39" name="QuadreDeText 38">
            <a:extLst>
              <a:ext uri="{FF2B5EF4-FFF2-40B4-BE49-F238E27FC236}">
                <a16:creationId xmlns:a16="http://schemas.microsoft.com/office/drawing/2014/main" id="{178CF167-96AD-7CE8-E005-FF3995467899}"/>
              </a:ext>
            </a:extLst>
          </p:cNvPr>
          <p:cNvSpPr txBox="1"/>
          <p:nvPr/>
        </p:nvSpPr>
        <p:spPr>
          <a:xfrm>
            <a:off x="260028" y="4631966"/>
            <a:ext cx="5226497" cy="1200329"/>
          </a:xfrm>
          <a:prstGeom prst="rect">
            <a:avLst/>
          </a:prstGeom>
          <a:noFill/>
        </p:spPr>
        <p:txBody>
          <a:bodyPr wrap="square">
            <a:spAutoFit/>
          </a:bodyPr>
          <a:lstStyle/>
          <a:p>
            <a:r>
              <a:rPr lang="en-GB" b="1" dirty="0">
                <a:solidFill>
                  <a:schemeClr val="tx1">
                    <a:lumMod val="95000"/>
                    <a:lumOff val="5000"/>
                  </a:schemeClr>
                </a:solidFill>
              </a:rPr>
              <a:t>Aim</a:t>
            </a:r>
            <a:r>
              <a:rPr lang="en-GB" dirty="0">
                <a:solidFill>
                  <a:schemeClr val="tx1">
                    <a:lumMod val="95000"/>
                    <a:lumOff val="5000"/>
                  </a:schemeClr>
                </a:solidFill>
              </a:rPr>
              <a:t>: Explore the impacts of land-use changes resulting from expanding peri-urban agriculture analysing the trade-offs in the food-water-climate nexus. </a:t>
            </a:r>
          </a:p>
        </p:txBody>
      </p:sp>
    </p:spTree>
    <p:extLst>
      <p:ext uri="{BB962C8B-B14F-4D97-AF65-F5344CB8AC3E}">
        <p14:creationId xmlns:p14="http://schemas.microsoft.com/office/powerpoint/2010/main" val="320259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tge 44">
            <a:extLst>
              <a:ext uri="{FF2B5EF4-FFF2-40B4-BE49-F238E27FC236}">
                <a16:creationId xmlns:a16="http://schemas.microsoft.com/office/drawing/2014/main" id="{8C838B20-439C-1A14-64AF-DD8689B613A7}"/>
              </a:ext>
            </a:extLst>
          </p:cNvPr>
          <p:cNvPicPr>
            <a:picLocks noChangeAspect="1"/>
          </p:cNvPicPr>
          <p:nvPr/>
        </p:nvPicPr>
        <p:blipFill>
          <a:blip r:embed="rId3"/>
          <a:stretch>
            <a:fillRect/>
          </a:stretch>
        </p:blipFill>
        <p:spPr>
          <a:xfrm>
            <a:off x="293357" y="1208347"/>
            <a:ext cx="2772268" cy="1899935"/>
          </a:xfrm>
          <a:prstGeom prst="rect">
            <a:avLst/>
          </a:prstGeom>
        </p:spPr>
      </p:pic>
      <p:sp>
        <p:nvSpPr>
          <p:cNvPr id="4" name="CuadroTexto 3"/>
          <p:cNvSpPr txBox="1"/>
          <p:nvPr/>
        </p:nvSpPr>
        <p:spPr>
          <a:xfrm>
            <a:off x="714419" y="-49816"/>
            <a:ext cx="7684913" cy="696024"/>
          </a:xfrm>
          <a:prstGeom prst="rect">
            <a:avLst/>
          </a:prstGeom>
          <a:noFill/>
        </p:spPr>
        <p:txBody>
          <a:bodyPr wrap="square" rtlCol="0">
            <a:spAutoFit/>
          </a:bodyPr>
          <a:lstStyle/>
          <a:p>
            <a:pPr>
              <a:lnSpc>
                <a:spcPct val="120000"/>
              </a:lnSpc>
            </a:pPr>
            <a:r>
              <a:rPr lang="en-GB" sz="3600" b="1" dirty="0">
                <a:solidFill>
                  <a:srgbClr val="44A436"/>
                </a:solidFill>
                <a:latin typeface="Arial"/>
                <a:cs typeface="Arial"/>
              </a:rPr>
              <a:t>Case study: the AMB</a:t>
            </a:r>
          </a:p>
        </p:txBody>
      </p:sp>
      <p:cxnSp>
        <p:nvCxnSpPr>
          <p:cNvPr id="5" name="Conector recto 4"/>
          <p:cNvCxnSpPr>
            <a:cxnSpLocks/>
          </p:cNvCxnSpPr>
          <p:nvPr/>
        </p:nvCxnSpPr>
        <p:spPr>
          <a:xfrm flipH="1">
            <a:off x="0" y="685706"/>
            <a:ext cx="9144000" cy="0"/>
          </a:xfrm>
          <a:prstGeom prst="line">
            <a:avLst/>
          </a:prstGeom>
          <a:ln w="19050" cmpd="sng">
            <a:solidFill>
              <a:srgbClr val="44A436"/>
            </a:solidFill>
          </a:ln>
          <a:effectLst/>
        </p:spPr>
        <p:style>
          <a:lnRef idx="2">
            <a:schemeClr val="accent1"/>
          </a:lnRef>
          <a:fillRef idx="0">
            <a:schemeClr val="accent1"/>
          </a:fillRef>
          <a:effectRef idx="1">
            <a:schemeClr val="accent1"/>
          </a:effectRef>
          <a:fontRef idx="minor">
            <a:schemeClr val="tx1"/>
          </a:fontRef>
        </p:style>
      </p:cxnSp>
      <p:sp>
        <p:nvSpPr>
          <p:cNvPr id="9" name="Rectangle 2">
            <a:extLst>
              <a:ext uri="{FF2B5EF4-FFF2-40B4-BE49-F238E27FC236}">
                <a16:creationId xmlns:a16="http://schemas.microsoft.com/office/drawing/2014/main" id="{10B690E9-FB8D-4659-BCAE-B489E53146C4}"/>
              </a:ext>
            </a:extLst>
          </p:cNvPr>
          <p:cNvSpPr>
            <a:spLocks noChangeArrowheads="1"/>
          </p:cNvSpPr>
          <p:nvPr/>
        </p:nvSpPr>
        <p:spPr bwMode="auto">
          <a:xfrm>
            <a:off x="3022600" y="148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CuadroTexto 3">
            <a:extLst>
              <a:ext uri="{FF2B5EF4-FFF2-40B4-BE49-F238E27FC236}">
                <a16:creationId xmlns:a16="http://schemas.microsoft.com/office/drawing/2014/main" id="{2EA44A0A-0F9F-DBC4-5642-AB6F63B9B81A}"/>
              </a:ext>
            </a:extLst>
          </p:cNvPr>
          <p:cNvSpPr txBox="1"/>
          <p:nvPr/>
        </p:nvSpPr>
        <p:spPr>
          <a:xfrm>
            <a:off x="8429581" y="179160"/>
            <a:ext cx="3130415" cy="327077"/>
          </a:xfrm>
          <a:prstGeom prst="rect">
            <a:avLst/>
          </a:prstGeom>
          <a:noFill/>
        </p:spPr>
        <p:txBody>
          <a:bodyPr wrap="square" rtlCol="0">
            <a:spAutoFit/>
          </a:bodyPr>
          <a:lstStyle/>
          <a:p>
            <a:pPr>
              <a:lnSpc>
                <a:spcPct val="120000"/>
              </a:lnSpc>
            </a:pPr>
            <a:r>
              <a:rPr lang="fr-FR" sz="1400" dirty="0">
                <a:solidFill>
                  <a:srgbClr val="44A436"/>
                </a:solidFill>
                <a:latin typeface="Arial"/>
                <a:cs typeface="Arial"/>
              </a:rPr>
              <a:t>3/10</a:t>
            </a:r>
            <a:endParaRPr lang="es-ES" sz="1400" dirty="0">
              <a:solidFill>
                <a:srgbClr val="44A436"/>
              </a:solidFill>
              <a:latin typeface="Arial"/>
              <a:cs typeface="Arial"/>
            </a:endParaRPr>
          </a:p>
        </p:txBody>
      </p:sp>
      <p:pic>
        <p:nvPicPr>
          <p:cNvPr id="25" name="Imagen 1540522903" descr="Mapa&#10;&#10;Descripción generada automáticamente">
            <a:extLst>
              <a:ext uri="{FF2B5EF4-FFF2-40B4-BE49-F238E27FC236}">
                <a16:creationId xmlns:a16="http://schemas.microsoft.com/office/drawing/2014/main" id="{4B8F489B-3FAE-368F-3B6E-FCA100D41D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085" b="21543"/>
          <a:stretch/>
        </p:blipFill>
        <p:spPr bwMode="auto">
          <a:xfrm>
            <a:off x="4007166" y="1827658"/>
            <a:ext cx="5034255" cy="3087243"/>
          </a:xfrm>
          <a:prstGeom prst="rect">
            <a:avLst/>
          </a:prstGeom>
          <a:ln>
            <a:noFill/>
          </a:ln>
          <a:extLst>
            <a:ext uri="{53640926-AAD7-44D8-BBD7-CCE9431645EC}">
              <a14:shadowObscured xmlns:a14="http://schemas.microsoft.com/office/drawing/2010/main"/>
            </a:ext>
          </a:extLst>
        </p:spPr>
      </p:pic>
      <p:sp>
        <p:nvSpPr>
          <p:cNvPr id="6" name="CuadroTexto 2">
            <a:extLst>
              <a:ext uri="{FF2B5EF4-FFF2-40B4-BE49-F238E27FC236}">
                <a16:creationId xmlns:a16="http://schemas.microsoft.com/office/drawing/2014/main" id="{D3AFAE58-F9DB-180A-1941-225440C70FB4}"/>
              </a:ext>
            </a:extLst>
          </p:cNvPr>
          <p:cNvSpPr txBox="1"/>
          <p:nvPr/>
        </p:nvSpPr>
        <p:spPr>
          <a:xfrm>
            <a:off x="5939086" y="1264429"/>
            <a:ext cx="2336520" cy="584775"/>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sz="2000" b="1" dirty="0">
                <a:solidFill>
                  <a:schemeClr val="tx1">
                    <a:lumMod val="95000"/>
                    <a:lumOff val="5000"/>
                  </a:schemeClr>
                </a:solidFill>
              </a:rPr>
              <a:t>Trending scenario</a:t>
            </a:r>
          </a:p>
        </p:txBody>
      </p:sp>
      <p:sp>
        <p:nvSpPr>
          <p:cNvPr id="7" name="CuadroTexto 2">
            <a:extLst>
              <a:ext uri="{FF2B5EF4-FFF2-40B4-BE49-F238E27FC236}">
                <a16:creationId xmlns:a16="http://schemas.microsoft.com/office/drawing/2014/main" id="{FA320A78-5D77-E334-CBCE-445776F8A4D7}"/>
              </a:ext>
            </a:extLst>
          </p:cNvPr>
          <p:cNvSpPr txBox="1"/>
          <p:nvPr/>
        </p:nvSpPr>
        <p:spPr>
          <a:xfrm>
            <a:off x="4266200" y="4730240"/>
            <a:ext cx="2039131" cy="892552"/>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sz="2000" b="1" dirty="0">
                <a:solidFill>
                  <a:schemeClr val="tx1">
                    <a:lumMod val="95000"/>
                    <a:lumOff val="5000"/>
                  </a:schemeClr>
                </a:solidFill>
              </a:rPr>
              <a:t>Agriculture alternative</a:t>
            </a:r>
          </a:p>
        </p:txBody>
      </p:sp>
      <p:sp>
        <p:nvSpPr>
          <p:cNvPr id="14" name="CuadroTexto 2">
            <a:extLst>
              <a:ext uri="{FF2B5EF4-FFF2-40B4-BE49-F238E27FC236}">
                <a16:creationId xmlns:a16="http://schemas.microsoft.com/office/drawing/2014/main" id="{4B4126F4-FAAF-EADD-5806-286B7CCF7EA8}"/>
              </a:ext>
            </a:extLst>
          </p:cNvPr>
          <p:cNvSpPr txBox="1"/>
          <p:nvPr/>
        </p:nvSpPr>
        <p:spPr>
          <a:xfrm>
            <a:off x="6327171" y="4730240"/>
            <a:ext cx="2039131" cy="892552"/>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sz="2000" b="1" dirty="0">
                <a:solidFill>
                  <a:schemeClr val="tx1">
                    <a:lumMod val="95000"/>
                    <a:lumOff val="5000"/>
                  </a:schemeClr>
                </a:solidFill>
              </a:rPr>
              <a:t>Agriculture potential</a:t>
            </a:r>
          </a:p>
        </p:txBody>
      </p:sp>
      <p:sp>
        <p:nvSpPr>
          <p:cNvPr id="15" name="Rectángulo 9">
            <a:extLst>
              <a:ext uri="{FF2B5EF4-FFF2-40B4-BE49-F238E27FC236}">
                <a16:creationId xmlns:a16="http://schemas.microsoft.com/office/drawing/2014/main" id="{9583AEEE-56CB-6873-59A6-3884252E5A27}"/>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7" name="Gràfic 16">
            <a:extLst>
              <a:ext uri="{FF2B5EF4-FFF2-40B4-BE49-F238E27FC236}">
                <a16:creationId xmlns:a16="http://schemas.microsoft.com/office/drawing/2014/main" id="{3F61D2DE-B0E7-1624-E954-2BC0EA0A083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84" y="6065547"/>
            <a:ext cx="2289360" cy="593099"/>
          </a:xfrm>
          <a:prstGeom prst="rect">
            <a:avLst/>
          </a:prstGeom>
        </p:spPr>
      </p:pic>
      <p:pic>
        <p:nvPicPr>
          <p:cNvPr id="18" name="Imatge 17" descr="Imatge que conté text, Font, Gràfics, captura de pantalla&#10;&#10;Descripció generada automàticament">
            <a:extLst>
              <a:ext uri="{FF2B5EF4-FFF2-40B4-BE49-F238E27FC236}">
                <a16:creationId xmlns:a16="http://schemas.microsoft.com/office/drawing/2014/main" id="{6F3C732A-717C-5FB1-14B1-F5B36AD802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9" name="Imatge 18" descr="Imatge que conté Gràfics, Saturació cromàtica, captura de pantalla, art&#10;&#10;Descripció generada automàticament">
            <a:extLst>
              <a:ext uri="{FF2B5EF4-FFF2-40B4-BE49-F238E27FC236}">
                <a16:creationId xmlns:a16="http://schemas.microsoft.com/office/drawing/2014/main" id="{8A216ED7-498C-E3C9-8345-CCF35A72ED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20" name="Gràfic 19">
            <a:extLst>
              <a:ext uri="{FF2B5EF4-FFF2-40B4-BE49-F238E27FC236}">
                <a16:creationId xmlns:a16="http://schemas.microsoft.com/office/drawing/2014/main" id="{0F8F1566-11F1-F8D6-CA20-4D4EE3579A3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51676" y="6078041"/>
            <a:ext cx="1634397" cy="613768"/>
          </a:xfrm>
          <a:prstGeom prst="rect">
            <a:avLst/>
          </a:prstGeom>
        </p:spPr>
      </p:pic>
      <p:sp>
        <p:nvSpPr>
          <p:cNvPr id="28" name="CuadroTexto 2">
            <a:extLst>
              <a:ext uri="{FF2B5EF4-FFF2-40B4-BE49-F238E27FC236}">
                <a16:creationId xmlns:a16="http://schemas.microsoft.com/office/drawing/2014/main" id="{3FA04357-0B28-83D6-C665-18B0EFBE87EC}"/>
              </a:ext>
            </a:extLst>
          </p:cNvPr>
          <p:cNvSpPr txBox="1"/>
          <p:nvPr/>
        </p:nvSpPr>
        <p:spPr>
          <a:xfrm>
            <a:off x="234876" y="644348"/>
            <a:ext cx="4978072" cy="584775"/>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sz="2000" b="1" dirty="0">
                <a:solidFill>
                  <a:schemeClr val="tx1">
                    <a:lumMod val="95000"/>
                    <a:lumOff val="5000"/>
                  </a:schemeClr>
                </a:solidFill>
              </a:rPr>
              <a:t>The Metropolitan Area of Barcelona (AMB) </a:t>
            </a:r>
          </a:p>
        </p:txBody>
      </p:sp>
      <p:pic>
        <p:nvPicPr>
          <p:cNvPr id="31" name="Imagen 1">
            <a:extLst>
              <a:ext uri="{FF2B5EF4-FFF2-40B4-BE49-F238E27FC236}">
                <a16:creationId xmlns:a16="http://schemas.microsoft.com/office/drawing/2014/main" id="{E63C5869-362B-0754-4964-651AC92831E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9010" t="4054" r="-84"/>
          <a:stretch/>
        </p:blipFill>
        <p:spPr bwMode="auto">
          <a:xfrm>
            <a:off x="714419" y="2792593"/>
            <a:ext cx="3053835" cy="3003028"/>
          </a:xfrm>
          <a:prstGeom prst="rect">
            <a:avLst/>
          </a:prstGeom>
          <a:ln>
            <a:noFill/>
          </a:ln>
          <a:extLst>
            <a:ext uri="{53640926-AAD7-44D8-BBD7-CCE9431645EC}">
              <a14:shadowObscured xmlns:a14="http://schemas.microsoft.com/office/drawing/2010/main"/>
            </a:ext>
          </a:extLst>
        </p:spPr>
      </p:pic>
      <p:sp>
        <p:nvSpPr>
          <p:cNvPr id="32" name="Rectangle 31">
            <a:extLst>
              <a:ext uri="{FF2B5EF4-FFF2-40B4-BE49-F238E27FC236}">
                <a16:creationId xmlns:a16="http://schemas.microsoft.com/office/drawing/2014/main" id="{95FEE9B2-2F37-6D1D-AA28-A03D2A77AECC}"/>
              </a:ext>
            </a:extLst>
          </p:cNvPr>
          <p:cNvSpPr/>
          <p:nvPr/>
        </p:nvSpPr>
        <p:spPr>
          <a:xfrm>
            <a:off x="1131330" y="2817879"/>
            <a:ext cx="2607317" cy="2583863"/>
          </a:xfrm>
          <a:prstGeom prst="rect">
            <a:avLst/>
          </a:prstGeom>
          <a:noFill/>
          <a:ln w="19050" cap="flat" cmpd="sng" algn="ctr">
            <a:solidFill>
              <a:srgbClr val="44A43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34" name="Connector recte 33">
            <a:extLst>
              <a:ext uri="{FF2B5EF4-FFF2-40B4-BE49-F238E27FC236}">
                <a16:creationId xmlns:a16="http://schemas.microsoft.com/office/drawing/2014/main" id="{FB0B095B-6366-2ED5-5657-BB1F3ABCCAC6}"/>
              </a:ext>
            </a:extLst>
          </p:cNvPr>
          <p:cNvCxnSpPr>
            <a:cxnSpLocks/>
          </p:cNvCxnSpPr>
          <p:nvPr/>
        </p:nvCxnSpPr>
        <p:spPr>
          <a:xfrm>
            <a:off x="1599414" y="2208786"/>
            <a:ext cx="2139233" cy="609093"/>
          </a:xfrm>
          <a:prstGeom prst="line">
            <a:avLst/>
          </a:prstGeom>
          <a:ln w="9525">
            <a:solidFill>
              <a:srgbClr val="44A436"/>
            </a:solidFill>
          </a:ln>
        </p:spPr>
        <p:style>
          <a:lnRef idx="1">
            <a:schemeClr val="accent1"/>
          </a:lnRef>
          <a:fillRef idx="0">
            <a:schemeClr val="accent1"/>
          </a:fillRef>
          <a:effectRef idx="0">
            <a:schemeClr val="accent1"/>
          </a:effectRef>
          <a:fontRef idx="minor">
            <a:schemeClr val="tx1"/>
          </a:fontRef>
        </p:style>
      </p:cxnSp>
      <p:cxnSp>
        <p:nvCxnSpPr>
          <p:cNvPr id="36" name="Connector recte 35">
            <a:extLst>
              <a:ext uri="{FF2B5EF4-FFF2-40B4-BE49-F238E27FC236}">
                <a16:creationId xmlns:a16="http://schemas.microsoft.com/office/drawing/2014/main" id="{07F0B8E7-B9D0-F69A-64B4-90F2EA6309BF}"/>
              </a:ext>
            </a:extLst>
          </p:cNvPr>
          <p:cNvCxnSpPr>
            <a:cxnSpLocks/>
          </p:cNvCxnSpPr>
          <p:nvPr/>
        </p:nvCxnSpPr>
        <p:spPr>
          <a:xfrm flipH="1">
            <a:off x="1131330" y="2208786"/>
            <a:ext cx="439804" cy="609093"/>
          </a:xfrm>
          <a:prstGeom prst="line">
            <a:avLst/>
          </a:prstGeom>
          <a:ln w="9525">
            <a:solidFill>
              <a:srgbClr val="44A43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0BDB83EB-33D6-EB4B-45F8-DB54AE1F706C}"/>
              </a:ext>
            </a:extLst>
          </p:cNvPr>
          <p:cNvSpPr/>
          <p:nvPr/>
        </p:nvSpPr>
        <p:spPr>
          <a:xfrm>
            <a:off x="3838470" y="1827658"/>
            <a:ext cx="493837" cy="2016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uadroTexto 2">
            <a:extLst>
              <a:ext uri="{FF2B5EF4-FFF2-40B4-BE49-F238E27FC236}">
                <a16:creationId xmlns:a16="http://schemas.microsoft.com/office/drawing/2014/main" id="{153DACE7-895C-128D-A399-7D0C9A9860C4}"/>
              </a:ext>
            </a:extLst>
          </p:cNvPr>
          <p:cNvSpPr txBox="1"/>
          <p:nvPr/>
        </p:nvSpPr>
        <p:spPr>
          <a:xfrm>
            <a:off x="3951223" y="1264430"/>
            <a:ext cx="2479722" cy="754053"/>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sz="2000" b="1" dirty="0">
                <a:solidFill>
                  <a:schemeClr val="tx1">
                    <a:lumMod val="95000"/>
                    <a:lumOff val="5000"/>
                  </a:schemeClr>
                </a:solidFill>
              </a:rPr>
              <a:t>Current scenario </a:t>
            </a:r>
          </a:p>
          <a:p>
            <a:r>
              <a:rPr lang="en-GB" sz="1100" b="1" dirty="0">
                <a:solidFill>
                  <a:schemeClr val="tx1">
                    <a:lumMod val="95000"/>
                    <a:lumOff val="5000"/>
                  </a:schemeClr>
                </a:solidFill>
              </a:rPr>
              <a:t>(2015)</a:t>
            </a:r>
          </a:p>
        </p:txBody>
      </p:sp>
    </p:spTree>
    <p:extLst>
      <p:ext uri="{BB962C8B-B14F-4D97-AF65-F5344CB8AC3E}">
        <p14:creationId xmlns:p14="http://schemas.microsoft.com/office/powerpoint/2010/main" val="22768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4419" y="-49816"/>
            <a:ext cx="7684913" cy="696024"/>
          </a:xfrm>
          <a:prstGeom prst="rect">
            <a:avLst/>
          </a:prstGeom>
          <a:noFill/>
        </p:spPr>
        <p:txBody>
          <a:bodyPr wrap="square" rtlCol="0">
            <a:spAutoFit/>
          </a:bodyPr>
          <a:lstStyle/>
          <a:p>
            <a:pPr>
              <a:lnSpc>
                <a:spcPct val="120000"/>
              </a:lnSpc>
            </a:pPr>
            <a:r>
              <a:rPr lang="en-GB" sz="3600" b="1" dirty="0">
                <a:solidFill>
                  <a:srgbClr val="44A436"/>
                </a:solidFill>
                <a:latin typeface="Arial"/>
                <a:cs typeface="Arial"/>
              </a:rPr>
              <a:t>Case study: the AMB</a:t>
            </a:r>
          </a:p>
        </p:txBody>
      </p:sp>
      <p:cxnSp>
        <p:nvCxnSpPr>
          <p:cNvPr id="5" name="Conector recto 4"/>
          <p:cNvCxnSpPr>
            <a:cxnSpLocks/>
          </p:cNvCxnSpPr>
          <p:nvPr/>
        </p:nvCxnSpPr>
        <p:spPr>
          <a:xfrm flipH="1">
            <a:off x="0" y="685706"/>
            <a:ext cx="9144000" cy="0"/>
          </a:xfrm>
          <a:prstGeom prst="line">
            <a:avLst/>
          </a:prstGeom>
          <a:ln w="19050" cmpd="sng">
            <a:solidFill>
              <a:srgbClr val="44A436"/>
            </a:solidFill>
          </a:ln>
          <a:effectLst/>
        </p:spPr>
        <p:style>
          <a:lnRef idx="2">
            <a:schemeClr val="accent1"/>
          </a:lnRef>
          <a:fillRef idx="0">
            <a:schemeClr val="accent1"/>
          </a:fillRef>
          <a:effectRef idx="1">
            <a:schemeClr val="accent1"/>
          </a:effectRef>
          <a:fontRef idx="minor">
            <a:schemeClr val="tx1"/>
          </a:fontRef>
        </p:style>
      </p:cxnSp>
      <p:sp>
        <p:nvSpPr>
          <p:cNvPr id="9" name="Rectangle 2">
            <a:extLst>
              <a:ext uri="{FF2B5EF4-FFF2-40B4-BE49-F238E27FC236}">
                <a16:creationId xmlns:a16="http://schemas.microsoft.com/office/drawing/2014/main" id="{10B690E9-FB8D-4659-BCAE-B489E53146C4}"/>
              </a:ext>
            </a:extLst>
          </p:cNvPr>
          <p:cNvSpPr>
            <a:spLocks noChangeArrowheads="1"/>
          </p:cNvSpPr>
          <p:nvPr/>
        </p:nvSpPr>
        <p:spPr bwMode="auto">
          <a:xfrm>
            <a:off x="3022600" y="148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CuadroTexto 3">
            <a:extLst>
              <a:ext uri="{FF2B5EF4-FFF2-40B4-BE49-F238E27FC236}">
                <a16:creationId xmlns:a16="http://schemas.microsoft.com/office/drawing/2014/main" id="{2EA44A0A-0F9F-DBC4-5642-AB6F63B9B81A}"/>
              </a:ext>
            </a:extLst>
          </p:cNvPr>
          <p:cNvSpPr txBox="1"/>
          <p:nvPr/>
        </p:nvSpPr>
        <p:spPr>
          <a:xfrm>
            <a:off x="8429581" y="179160"/>
            <a:ext cx="3130415" cy="327077"/>
          </a:xfrm>
          <a:prstGeom prst="rect">
            <a:avLst/>
          </a:prstGeom>
          <a:noFill/>
        </p:spPr>
        <p:txBody>
          <a:bodyPr wrap="square" rtlCol="0">
            <a:spAutoFit/>
          </a:bodyPr>
          <a:lstStyle/>
          <a:p>
            <a:pPr>
              <a:lnSpc>
                <a:spcPct val="120000"/>
              </a:lnSpc>
            </a:pPr>
            <a:r>
              <a:rPr lang="fr-FR" sz="1400" dirty="0">
                <a:solidFill>
                  <a:srgbClr val="44A436"/>
                </a:solidFill>
                <a:latin typeface="Arial"/>
                <a:cs typeface="Arial"/>
              </a:rPr>
              <a:t>3/10</a:t>
            </a:r>
            <a:endParaRPr lang="es-ES" sz="1400" dirty="0">
              <a:solidFill>
                <a:srgbClr val="44A436"/>
              </a:solidFill>
              <a:latin typeface="Arial"/>
              <a:cs typeface="Arial"/>
            </a:endParaRPr>
          </a:p>
        </p:txBody>
      </p:sp>
      <p:pic>
        <p:nvPicPr>
          <p:cNvPr id="25" name="Imagen 1540522903" descr="Mapa&#10;&#10;Descripción generada automáticamente">
            <a:extLst>
              <a:ext uri="{FF2B5EF4-FFF2-40B4-BE49-F238E27FC236}">
                <a16:creationId xmlns:a16="http://schemas.microsoft.com/office/drawing/2014/main" id="{4B8F489B-3FAE-368F-3B6E-FCA100D41D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085" b="21543"/>
          <a:stretch/>
        </p:blipFill>
        <p:spPr bwMode="auto">
          <a:xfrm>
            <a:off x="4007166" y="1827658"/>
            <a:ext cx="5034255" cy="3087243"/>
          </a:xfrm>
          <a:prstGeom prst="rect">
            <a:avLst/>
          </a:prstGeom>
          <a:ln>
            <a:noFill/>
          </a:ln>
          <a:extLst>
            <a:ext uri="{53640926-AAD7-44D8-BBD7-CCE9431645EC}">
              <a14:shadowObscured xmlns:a14="http://schemas.microsoft.com/office/drawing/2010/main"/>
            </a:ext>
          </a:extLst>
        </p:spPr>
      </p:pic>
      <p:sp>
        <p:nvSpPr>
          <p:cNvPr id="6" name="CuadroTexto 2">
            <a:extLst>
              <a:ext uri="{FF2B5EF4-FFF2-40B4-BE49-F238E27FC236}">
                <a16:creationId xmlns:a16="http://schemas.microsoft.com/office/drawing/2014/main" id="{D3AFAE58-F9DB-180A-1941-225440C70FB4}"/>
              </a:ext>
            </a:extLst>
          </p:cNvPr>
          <p:cNvSpPr txBox="1"/>
          <p:nvPr/>
        </p:nvSpPr>
        <p:spPr>
          <a:xfrm>
            <a:off x="5939086" y="1264429"/>
            <a:ext cx="2336520" cy="584775"/>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sz="2000" b="1" dirty="0">
                <a:solidFill>
                  <a:schemeClr val="tx1">
                    <a:lumMod val="95000"/>
                    <a:lumOff val="5000"/>
                  </a:schemeClr>
                </a:solidFill>
              </a:rPr>
              <a:t>Trending scenario</a:t>
            </a:r>
          </a:p>
        </p:txBody>
      </p:sp>
      <p:sp>
        <p:nvSpPr>
          <p:cNvPr id="7" name="CuadroTexto 2">
            <a:extLst>
              <a:ext uri="{FF2B5EF4-FFF2-40B4-BE49-F238E27FC236}">
                <a16:creationId xmlns:a16="http://schemas.microsoft.com/office/drawing/2014/main" id="{FA320A78-5D77-E334-CBCE-445776F8A4D7}"/>
              </a:ext>
            </a:extLst>
          </p:cNvPr>
          <p:cNvSpPr txBox="1"/>
          <p:nvPr/>
        </p:nvSpPr>
        <p:spPr>
          <a:xfrm>
            <a:off x="4266200" y="4730240"/>
            <a:ext cx="2039131" cy="892552"/>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sz="2000" b="1" dirty="0">
                <a:solidFill>
                  <a:schemeClr val="tx1">
                    <a:lumMod val="95000"/>
                    <a:lumOff val="5000"/>
                  </a:schemeClr>
                </a:solidFill>
              </a:rPr>
              <a:t>Agriculture alternative</a:t>
            </a:r>
          </a:p>
        </p:txBody>
      </p:sp>
      <p:sp>
        <p:nvSpPr>
          <p:cNvPr id="14" name="CuadroTexto 2">
            <a:extLst>
              <a:ext uri="{FF2B5EF4-FFF2-40B4-BE49-F238E27FC236}">
                <a16:creationId xmlns:a16="http://schemas.microsoft.com/office/drawing/2014/main" id="{4B4126F4-FAAF-EADD-5806-286B7CCF7EA8}"/>
              </a:ext>
            </a:extLst>
          </p:cNvPr>
          <p:cNvSpPr txBox="1"/>
          <p:nvPr/>
        </p:nvSpPr>
        <p:spPr>
          <a:xfrm>
            <a:off x="6327171" y="4730240"/>
            <a:ext cx="2039131" cy="892552"/>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sz="2000" b="1" dirty="0">
                <a:solidFill>
                  <a:schemeClr val="tx1">
                    <a:lumMod val="95000"/>
                    <a:lumOff val="5000"/>
                  </a:schemeClr>
                </a:solidFill>
              </a:rPr>
              <a:t>Agriculture potential</a:t>
            </a:r>
          </a:p>
        </p:txBody>
      </p:sp>
      <p:sp>
        <p:nvSpPr>
          <p:cNvPr id="15" name="Rectángulo 9">
            <a:extLst>
              <a:ext uri="{FF2B5EF4-FFF2-40B4-BE49-F238E27FC236}">
                <a16:creationId xmlns:a16="http://schemas.microsoft.com/office/drawing/2014/main" id="{9583AEEE-56CB-6873-59A6-3884252E5A27}"/>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7" name="Gràfic 16">
            <a:extLst>
              <a:ext uri="{FF2B5EF4-FFF2-40B4-BE49-F238E27FC236}">
                <a16:creationId xmlns:a16="http://schemas.microsoft.com/office/drawing/2014/main" id="{3F61D2DE-B0E7-1624-E954-2BC0EA0A08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84" y="6065547"/>
            <a:ext cx="2289360" cy="593099"/>
          </a:xfrm>
          <a:prstGeom prst="rect">
            <a:avLst/>
          </a:prstGeom>
        </p:spPr>
      </p:pic>
      <p:pic>
        <p:nvPicPr>
          <p:cNvPr id="18" name="Imatge 17" descr="Imatge que conté text, Font, Gràfics, captura de pantalla&#10;&#10;Descripció generada automàticament">
            <a:extLst>
              <a:ext uri="{FF2B5EF4-FFF2-40B4-BE49-F238E27FC236}">
                <a16:creationId xmlns:a16="http://schemas.microsoft.com/office/drawing/2014/main" id="{6F3C732A-717C-5FB1-14B1-F5B36AD802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9" name="Imatge 18" descr="Imatge que conté Gràfics, Saturació cromàtica, captura de pantalla, art&#10;&#10;Descripció generada automàticament">
            <a:extLst>
              <a:ext uri="{FF2B5EF4-FFF2-40B4-BE49-F238E27FC236}">
                <a16:creationId xmlns:a16="http://schemas.microsoft.com/office/drawing/2014/main" id="{8A216ED7-498C-E3C9-8345-CCF35A72ED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20" name="Gràfic 19">
            <a:extLst>
              <a:ext uri="{FF2B5EF4-FFF2-40B4-BE49-F238E27FC236}">
                <a16:creationId xmlns:a16="http://schemas.microsoft.com/office/drawing/2014/main" id="{0F8F1566-11F1-F8D6-CA20-4D4EE3579A3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1676" y="6078041"/>
            <a:ext cx="1634397" cy="613768"/>
          </a:xfrm>
          <a:prstGeom prst="rect">
            <a:avLst/>
          </a:prstGeom>
        </p:spPr>
      </p:pic>
      <p:sp>
        <p:nvSpPr>
          <p:cNvPr id="28" name="CuadroTexto 2">
            <a:extLst>
              <a:ext uri="{FF2B5EF4-FFF2-40B4-BE49-F238E27FC236}">
                <a16:creationId xmlns:a16="http://schemas.microsoft.com/office/drawing/2014/main" id="{3FA04357-0B28-83D6-C665-18B0EFBE87EC}"/>
              </a:ext>
            </a:extLst>
          </p:cNvPr>
          <p:cNvSpPr txBox="1"/>
          <p:nvPr/>
        </p:nvSpPr>
        <p:spPr>
          <a:xfrm>
            <a:off x="234876" y="644348"/>
            <a:ext cx="4978072" cy="584775"/>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sz="2000" b="1" dirty="0">
                <a:solidFill>
                  <a:schemeClr val="tx1">
                    <a:lumMod val="95000"/>
                    <a:lumOff val="5000"/>
                  </a:schemeClr>
                </a:solidFill>
              </a:rPr>
              <a:t>The Metropolitan Area of Barcelona (AMB) </a:t>
            </a:r>
          </a:p>
        </p:txBody>
      </p:sp>
      <p:sp>
        <p:nvSpPr>
          <p:cNvPr id="42" name="Rectangle 41">
            <a:extLst>
              <a:ext uri="{FF2B5EF4-FFF2-40B4-BE49-F238E27FC236}">
                <a16:creationId xmlns:a16="http://schemas.microsoft.com/office/drawing/2014/main" id="{0BDB83EB-33D6-EB4B-45F8-DB54AE1F706C}"/>
              </a:ext>
            </a:extLst>
          </p:cNvPr>
          <p:cNvSpPr/>
          <p:nvPr/>
        </p:nvSpPr>
        <p:spPr>
          <a:xfrm>
            <a:off x="3838470" y="1827658"/>
            <a:ext cx="493837" cy="2016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uadroTexto 2">
            <a:extLst>
              <a:ext uri="{FF2B5EF4-FFF2-40B4-BE49-F238E27FC236}">
                <a16:creationId xmlns:a16="http://schemas.microsoft.com/office/drawing/2014/main" id="{153DACE7-895C-128D-A399-7D0C9A9860C4}"/>
              </a:ext>
            </a:extLst>
          </p:cNvPr>
          <p:cNvSpPr txBox="1"/>
          <p:nvPr/>
        </p:nvSpPr>
        <p:spPr>
          <a:xfrm>
            <a:off x="3951223" y="1264430"/>
            <a:ext cx="2479722" cy="754053"/>
          </a:xfrm>
          <a:prstGeom prst="rect">
            <a:avLst/>
          </a:prstGeom>
          <a:noFill/>
        </p:spPr>
        <p:txBody>
          <a:bodyPr wrap="square" rtlCol="0">
            <a:spAutoFit/>
          </a:bodyPr>
          <a:lstStyle/>
          <a:p>
            <a:pPr marL="285750" indent="-285750">
              <a:buFont typeface="Arial" panose="020B0604020202020204" pitchFamily="34" charset="0"/>
              <a:buChar char="•"/>
            </a:pPr>
            <a:endParaRPr lang="en-GB" sz="1200" dirty="0"/>
          </a:p>
          <a:p>
            <a:r>
              <a:rPr lang="en-GB" sz="2000" b="1" dirty="0">
                <a:solidFill>
                  <a:schemeClr val="tx1">
                    <a:lumMod val="95000"/>
                    <a:lumOff val="5000"/>
                  </a:schemeClr>
                </a:solidFill>
              </a:rPr>
              <a:t>Current scenario </a:t>
            </a:r>
          </a:p>
          <a:p>
            <a:r>
              <a:rPr lang="en-GB" sz="1100" b="1" dirty="0">
                <a:solidFill>
                  <a:schemeClr val="tx1">
                    <a:lumMod val="95000"/>
                    <a:lumOff val="5000"/>
                  </a:schemeClr>
                </a:solidFill>
              </a:rPr>
              <a:t>(2015)</a:t>
            </a:r>
          </a:p>
        </p:txBody>
      </p:sp>
      <p:pic>
        <p:nvPicPr>
          <p:cNvPr id="2" name="Imatge 1">
            <a:extLst>
              <a:ext uri="{FF2B5EF4-FFF2-40B4-BE49-F238E27FC236}">
                <a16:creationId xmlns:a16="http://schemas.microsoft.com/office/drawing/2014/main" id="{BEA9AC34-6337-831B-F6D6-6B8BEE8A3A3E}"/>
              </a:ext>
            </a:extLst>
          </p:cNvPr>
          <p:cNvPicPr>
            <a:picLocks noChangeAspect="1"/>
          </p:cNvPicPr>
          <p:nvPr/>
        </p:nvPicPr>
        <p:blipFill>
          <a:blip r:embed="rId10"/>
          <a:stretch>
            <a:fillRect/>
          </a:stretch>
        </p:blipFill>
        <p:spPr>
          <a:xfrm>
            <a:off x="149910" y="2232158"/>
            <a:ext cx="3820025" cy="2468401"/>
          </a:xfrm>
          <a:prstGeom prst="rect">
            <a:avLst/>
          </a:prstGeom>
        </p:spPr>
      </p:pic>
    </p:spTree>
    <p:extLst>
      <p:ext uri="{BB962C8B-B14F-4D97-AF65-F5344CB8AC3E}">
        <p14:creationId xmlns:p14="http://schemas.microsoft.com/office/powerpoint/2010/main" val="205417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4419" y="-49816"/>
            <a:ext cx="7684913" cy="696024"/>
          </a:xfrm>
          <a:prstGeom prst="rect">
            <a:avLst/>
          </a:prstGeom>
          <a:noFill/>
        </p:spPr>
        <p:txBody>
          <a:bodyPr wrap="square" rtlCol="0">
            <a:spAutoFit/>
          </a:bodyPr>
          <a:lstStyle/>
          <a:p>
            <a:pPr>
              <a:lnSpc>
                <a:spcPct val="120000"/>
              </a:lnSpc>
            </a:pPr>
            <a:r>
              <a:rPr lang="en-GB" sz="3600" b="1" dirty="0">
                <a:solidFill>
                  <a:srgbClr val="44A436"/>
                </a:solidFill>
                <a:latin typeface="Arial"/>
                <a:cs typeface="Arial"/>
              </a:rPr>
              <a:t>Methodological approach</a:t>
            </a:r>
          </a:p>
        </p:txBody>
      </p:sp>
      <p:cxnSp>
        <p:nvCxnSpPr>
          <p:cNvPr id="5" name="Conector recto 4"/>
          <p:cNvCxnSpPr>
            <a:cxnSpLocks/>
          </p:cNvCxnSpPr>
          <p:nvPr/>
        </p:nvCxnSpPr>
        <p:spPr>
          <a:xfrm flipH="1">
            <a:off x="0" y="685706"/>
            <a:ext cx="9144000" cy="0"/>
          </a:xfrm>
          <a:prstGeom prst="line">
            <a:avLst/>
          </a:prstGeom>
          <a:ln w="19050" cmpd="sng">
            <a:solidFill>
              <a:srgbClr val="44A436"/>
            </a:solidFill>
          </a:ln>
          <a:effectLst/>
        </p:spPr>
        <p:style>
          <a:lnRef idx="2">
            <a:schemeClr val="accent1"/>
          </a:lnRef>
          <a:fillRef idx="0">
            <a:schemeClr val="accent1"/>
          </a:fillRef>
          <a:effectRef idx="1">
            <a:schemeClr val="accent1"/>
          </a:effectRef>
          <a:fontRef idx="minor">
            <a:schemeClr val="tx1"/>
          </a:fontRef>
        </p:style>
      </p:cxnSp>
      <p:sp>
        <p:nvSpPr>
          <p:cNvPr id="9" name="Rectangle 2">
            <a:extLst>
              <a:ext uri="{FF2B5EF4-FFF2-40B4-BE49-F238E27FC236}">
                <a16:creationId xmlns:a16="http://schemas.microsoft.com/office/drawing/2014/main" id="{10B690E9-FB8D-4659-BCAE-B489E53146C4}"/>
              </a:ext>
            </a:extLst>
          </p:cNvPr>
          <p:cNvSpPr>
            <a:spLocks noChangeArrowheads="1"/>
          </p:cNvSpPr>
          <p:nvPr/>
        </p:nvSpPr>
        <p:spPr bwMode="auto">
          <a:xfrm>
            <a:off x="3022600" y="148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CuadroTexto 3">
            <a:extLst>
              <a:ext uri="{FF2B5EF4-FFF2-40B4-BE49-F238E27FC236}">
                <a16:creationId xmlns:a16="http://schemas.microsoft.com/office/drawing/2014/main" id="{2EA44A0A-0F9F-DBC4-5642-AB6F63B9B81A}"/>
              </a:ext>
            </a:extLst>
          </p:cNvPr>
          <p:cNvSpPr txBox="1"/>
          <p:nvPr/>
        </p:nvSpPr>
        <p:spPr>
          <a:xfrm>
            <a:off x="8429581" y="179160"/>
            <a:ext cx="3130415" cy="327077"/>
          </a:xfrm>
          <a:prstGeom prst="rect">
            <a:avLst/>
          </a:prstGeom>
          <a:noFill/>
        </p:spPr>
        <p:txBody>
          <a:bodyPr wrap="square" rtlCol="0">
            <a:spAutoFit/>
          </a:bodyPr>
          <a:lstStyle/>
          <a:p>
            <a:pPr>
              <a:lnSpc>
                <a:spcPct val="120000"/>
              </a:lnSpc>
            </a:pPr>
            <a:r>
              <a:rPr lang="fr-FR" sz="1400" dirty="0">
                <a:solidFill>
                  <a:srgbClr val="44A436"/>
                </a:solidFill>
                <a:latin typeface="Arial"/>
                <a:cs typeface="Arial"/>
              </a:rPr>
              <a:t>4/10</a:t>
            </a:r>
            <a:endParaRPr lang="es-ES" sz="1400" dirty="0">
              <a:solidFill>
                <a:srgbClr val="44A436"/>
              </a:solidFill>
              <a:latin typeface="Arial"/>
              <a:cs typeface="Arial"/>
            </a:endParaRPr>
          </a:p>
        </p:txBody>
      </p:sp>
      <p:sp>
        <p:nvSpPr>
          <p:cNvPr id="15" name="Rectángulo 9">
            <a:extLst>
              <a:ext uri="{FF2B5EF4-FFF2-40B4-BE49-F238E27FC236}">
                <a16:creationId xmlns:a16="http://schemas.microsoft.com/office/drawing/2014/main" id="{9583AEEE-56CB-6873-59A6-3884252E5A27}"/>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7" name="Gràfic 16">
            <a:extLst>
              <a:ext uri="{FF2B5EF4-FFF2-40B4-BE49-F238E27FC236}">
                <a16:creationId xmlns:a16="http://schemas.microsoft.com/office/drawing/2014/main" id="{3F61D2DE-B0E7-1624-E954-2BC0EA0A08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4" y="6065547"/>
            <a:ext cx="2289360" cy="593099"/>
          </a:xfrm>
          <a:prstGeom prst="rect">
            <a:avLst/>
          </a:prstGeom>
        </p:spPr>
      </p:pic>
      <p:pic>
        <p:nvPicPr>
          <p:cNvPr id="18" name="Imatge 17" descr="Imatge que conté text, Font, Gràfics, captura de pantalla&#10;&#10;Descripció generada automàticament">
            <a:extLst>
              <a:ext uri="{FF2B5EF4-FFF2-40B4-BE49-F238E27FC236}">
                <a16:creationId xmlns:a16="http://schemas.microsoft.com/office/drawing/2014/main" id="{6F3C732A-717C-5FB1-14B1-F5B36AD802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9" name="Imatge 18" descr="Imatge que conté Gràfics, Saturació cromàtica, captura de pantalla, art&#10;&#10;Descripció generada automàticament">
            <a:extLst>
              <a:ext uri="{FF2B5EF4-FFF2-40B4-BE49-F238E27FC236}">
                <a16:creationId xmlns:a16="http://schemas.microsoft.com/office/drawing/2014/main" id="{8A216ED7-498C-E3C9-8345-CCF35A72ED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20" name="Gràfic 19">
            <a:extLst>
              <a:ext uri="{FF2B5EF4-FFF2-40B4-BE49-F238E27FC236}">
                <a16:creationId xmlns:a16="http://schemas.microsoft.com/office/drawing/2014/main" id="{0F8F1566-11F1-F8D6-CA20-4D4EE3579A3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1676" y="6078041"/>
            <a:ext cx="1634397" cy="613768"/>
          </a:xfrm>
          <a:prstGeom prst="rect">
            <a:avLst/>
          </a:prstGeom>
        </p:spPr>
      </p:pic>
      <p:pic>
        <p:nvPicPr>
          <p:cNvPr id="61" name="Imatge 60">
            <a:extLst>
              <a:ext uri="{FF2B5EF4-FFF2-40B4-BE49-F238E27FC236}">
                <a16:creationId xmlns:a16="http://schemas.microsoft.com/office/drawing/2014/main" id="{D10E0934-2B19-DF0E-9B87-E39830812167}"/>
              </a:ext>
            </a:extLst>
          </p:cNvPr>
          <p:cNvPicPr>
            <a:picLocks noChangeAspect="1"/>
          </p:cNvPicPr>
          <p:nvPr/>
        </p:nvPicPr>
        <p:blipFill>
          <a:blip r:embed="rId9"/>
          <a:stretch>
            <a:fillRect/>
          </a:stretch>
        </p:blipFill>
        <p:spPr>
          <a:xfrm>
            <a:off x="0" y="744905"/>
            <a:ext cx="9144000" cy="5180828"/>
          </a:xfrm>
          <a:prstGeom prst="rect">
            <a:avLst/>
          </a:prstGeom>
        </p:spPr>
      </p:pic>
    </p:spTree>
    <p:extLst>
      <p:ext uri="{BB962C8B-B14F-4D97-AF65-F5344CB8AC3E}">
        <p14:creationId xmlns:p14="http://schemas.microsoft.com/office/powerpoint/2010/main" val="375528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4419" y="-49816"/>
            <a:ext cx="7684913" cy="696024"/>
          </a:xfrm>
          <a:prstGeom prst="rect">
            <a:avLst/>
          </a:prstGeom>
          <a:noFill/>
        </p:spPr>
        <p:txBody>
          <a:bodyPr wrap="square" rtlCol="0">
            <a:spAutoFit/>
          </a:bodyPr>
          <a:lstStyle/>
          <a:p>
            <a:pPr>
              <a:lnSpc>
                <a:spcPct val="120000"/>
              </a:lnSpc>
            </a:pPr>
            <a:r>
              <a:rPr lang="en-GB" sz="3600" b="1" dirty="0">
                <a:solidFill>
                  <a:srgbClr val="44A436"/>
                </a:solidFill>
                <a:latin typeface="Arial"/>
                <a:cs typeface="Arial"/>
              </a:rPr>
              <a:t>Methodological approach</a:t>
            </a:r>
          </a:p>
        </p:txBody>
      </p:sp>
      <p:cxnSp>
        <p:nvCxnSpPr>
          <p:cNvPr id="5" name="Conector recto 4"/>
          <p:cNvCxnSpPr>
            <a:cxnSpLocks/>
          </p:cNvCxnSpPr>
          <p:nvPr/>
        </p:nvCxnSpPr>
        <p:spPr>
          <a:xfrm flipH="1">
            <a:off x="0" y="685706"/>
            <a:ext cx="9144000" cy="0"/>
          </a:xfrm>
          <a:prstGeom prst="line">
            <a:avLst/>
          </a:prstGeom>
          <a:ln w="19050" cmpd="sng">
            <a:solidFill>
              <a:srgbClr val="44A436"/>
            </a:solidFill>
          </a:ln>
          <a:effectLst/>
        </p:spPr>
        <p:style>
          <a:lnRef idx="2">
            <a:schemeClr val="accent1"/>
          </a:lnRef>
          <a:fillRef idx="0">
            <a:schemeClr val="accent1"/>
          </a:fillRef>
          <a:effectRef idx="1">
            <a:schemeClr val="accent1"/>
          </a:effectRef>
          <a:fontRef idx="minor">
            <a:schemeClr val="tx1"/>
          </a:fontRef>
        </p:style>
      </p:cxnSp>
      <p:sp>
        <p:nvSpPr>
          <p:cNvPr id="9" name="Rectangle 2">
            <a:extLst>
              <a:ext uri="{FF2B5EF4-FFF2-40B4-BE49-F238E27FC236}">
                <a16:creationId xmlns:a16="http://schemas.microsoft.com/office/drawing/2014/main" id="{10B690E9-FB8D-4659-BCAE-B489E53146C4}"/>
              </a:ext>
            </a:extLst>
          </p:cNvPr>
          <p:cNvSpPr>
            <a:spLocks noChangeArrowheads="1"/>
          </p:cNvSpPr>
          <p:nvPr/>
        </p:nvSpPr>
        <p:spPr bwMode="auto">
          <a:xfrm>
            <a:off x="3022600" y="148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CuadroTexto 3">
            <a:extLst>
              <a:ext uri="{FF2B5EF4-FFF2-40B4-BE49-F238E27FC236}">
                <a16:creationId xmlns:a16="http://schemas.microsoft.com/office/drawing/2014/main" id="{2EA44A0A-0F9F-DBC4-5642-AB6F63B9B81A}"/>
              </a:ext>
            </a:extLst>
          </p:cNvPr>
          <p:cNvSpPr txBox="1"/>
          <p:nvPr/>
        </p:nvSpPr>
        <p:spPr>
          <a:xfrm>
            <a:off x="8429581" y="179160"/>
            <a:ext cx="3130415" cy="327077"/>
          </a:xfrm>
          <a:prstGeom prst="rect">
            <a:avLst/>
          </a:prstGeom>
          <a:noFill/>
        </p:spPr>
        <p:txBody>
          <a:bodyPr wrap="square" rtlCol="0">
            <a:spAutoFit/>
          </a:bodyPr>
          <a:lstStyle/>
          <a:p>
            <a:pPr>
              <a:lnSpc>
                <a:spcPct val="120000"/>
              </a:lnSpc>
            </a:pPr>
            <a:r>
              <a:rPr lang="fr-FR" sz="1400" dirty="0">
                <a:solidFill>
                  <a:srgbClr val="44A436"/>
                </a:solidFill>
                <a:latin typeface="Arial"/>
                <a:cs typeface="Arial"/>
              </a:rPr>
              <a:t>4/10</a:t>
            </a:r>
            <a:endParaRPr lang="es-ES" sz="1400" dirty="0">
              <a:solidFill>
                <a:srgbClr val="44A436"/>
              </a:solidFill>
              <a:latin typeface="Arial"/>
              <a:cs typeface="Arial"/>
            </a:endParaRPr>
          </a:p>
        </p:txBody>
      </p:sp>
      <p:sp>
        <p:nvSpPr>
          <p:cNvPr id="15" name="Rectángulo 9">
            <a:extLst>
              <a:ext uri="{FF2B5EF4-FFF2-40B4-BE49-F238E27FC236}">
                <a16:creationId xmlns:a16="http://schemas.microsoft.com/office/drawing/2014/main" id="{9583AEEE-56CB-6873-59A6-3884252E5A27}"/>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7" name="Gràfic 16">
            <a:extLst>
              <a:ext uri="{FF2B5EF4-FFF2-40B4-BE49-F238E27FC236}">
                <a16:creationId xmlns:a16="http://schemas.microsoft.com/office/drawing/2014/main" id="{3F61D2DE-B0E7-1624-E954-2BC0EA0A08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4" y="6065547"/>
            <a:ext cx="2289360" cy="593099"/>
          </a:xfrm>
          <a:prstGeom prst="rect">
            <a:avLst/>
          </a:prstGeom>
        </p:spPr>
      </p:pic>
      <p:pic>
        <p:nvPicPr>
          <p:cNvPr id="18" name="Imatge 17" descr="Imatge que conté text, Font, Gràfics, captura de pantalla&#10;&#10;Descripció generada automàticament">
            <a:extLst>
              <a:ext uri="{FF2B5EF4-FFF2-40B4-BE49-F238E27FC236}">
                <a16:creationId xmlns:a16="http://schemas.microsoft.com/office/drawing/2014/main" id="{6F3C732A-717C-5FB1-14B1-F5B36AD802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9" name="Imatge 18" descr="Imatge que conté Gràfics, Saturació cromàtica, captura de pantalla, art&#10;&#10;Descripció generada automàticament">
            <a:extLst>
              <a:ext uri="{FF2B5EF4-FFF2-40B4-BE49-F238E27FC236}">
                <a16:creationId xmlns:a16="http://schemas.microsoft.com/office/drawing/2014/main" id="{8A216ED7-498C-E3C9-8345-CCF35A72ED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20" name="Gràfic 19">
            <a:extLst>
              <a:ext uri="{FF2B5EF4-FFF2-40B4-BE49-F238E27FC236}">
                <a16:creationId xmlns:a16="http://schemas.microsoft.com/office/drawing/2014/main" id="{0F8F1566-11F1-F8D6-CA20-4D4EE3579A3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1676" y="6078041"/>
            <a:ext cx="1634397" cy="613768"/>
          </a:xfrm>
          <a:prstGeom prst="rect">
            <a:avLst/>
          </a:prstGeom>
        </p:spPr>
      </p:pic>
      <p:pic>
        <p:nvPicPr>
          <p:cNvPr id="61" name="Imatge 60">
            <a:extLst>
              <a:ext uri="{FF2B5EF4-FFF2-40B4-BE49-F238E27FC236}">
                <a16:creationId xmlns:a16="http://schemas.microsoft.com/office/drawing/2014/main" id="{D10E0934-2B19-DF0E-9B87-E39830812167}"/>
              </a:ext>
            </a:extLst>
          </p:cNvPr>
          <p:cNvPicPr>
            <a:picLocks noChangeAspect="1"/>
          </p:cNvPicPr>
          <p:nvPr/>
        </p:nvPicPr>
        <p:blipFill>
          <a:blip r:embed="rId9"/>
          <a:stretch>
            <a:fillRect/>
          </a:stretch>
        </p:blipFill>
        <p:spPr>
          <a:xfrm>
            <a:off x="0" y="744905"/>
            <a:ext cx="9144000" cy="5180828"/>
          </a:xfrm>
          <a:prstGeom prst="rect">
            <a:avLst/>
          </a:prstGeom>
        </p:spPr>
      </p:pic>
      <p:sp>
        <p:nvSpPr>
          <p:cNvPr id="62" name="QuadreDeText 61">
            <a:extLst>
              <a:ext uri="{FF2B5EF4-FFF2-40B4-BE49-F238E27FC236}">
                <a16:creationId xmlns:a16="http://schemas.microsoft.com/office/drawing/2014/main" id="{CA7DE23C-D812-EF6D-E39A-369764B96343}"/>
              </a:ext>
            </a:extLst>
          </p:cNvPr>
          <p:cNvSpPr txBox="1"/>
          <p:nvPr/>
        </p:nvSpPr>
        <p:spPr>
          <a:xfrm>
            <a:off x="4781549" y="4315743"/>
            <a:ext cx="1438275" cy="1015663"/>
          </a:xfrm>
          <a:prstGeom prst="rect">
            <a:avLst/>
          </a:prstGeom>
          <a:noFill/>
        </p:spPr>
        <p:txBody>
          <a:bodyPr wrap="square" rtlCol="0">
            <a:spAutoFit/>
          </a:bodyPr>
          <a:lstStyle/>
          <a:p>
            <a:r>
              <a:rPr lang="en-GB" sz="1000" dirty="0"/>
              <a:t>Weather Research and Forecasting (</a:t>
            </a:r>
            <a:r>
              <a:rPr lang="en-GB" sz="1000" b="1" dirty="0"/>
              <a:t>WRF</a:t>
            </a:r>
            <a:r>
              <a:rPr lang="en-GB" sz="1000" dirty="0"/>
              <a:t>) with the Building Effect Parameterization and Building Energy Model (</a:t>
            </a:r>
            <a:r>
              <a:rPr lang="en-GB" sz="1000" b="1" dirty="0"/>
              <a:t>BEP-BEM</a:t>
            </a:r>
            <a:r>
              <a:rPr lang="en-GB" sz="1000" dirty="0"/>
              <a:t>)</a:t>
            </a:r>
          </a:p>
        </p:txBody>
      </p:sp>
      <p:cxnSp>
        <p:nvCxnSpPr>
          <p:cNvPr id="3" name="Connector de fletxa recta 2">
            <a:extLst>
              <a:ext uri="{FF2B5EF4-FFF2-40B4-BE49-F238E27FC236}">
                <a16:creationId xmlns:a16="http://schemas.microsoft.com/office/drawing/2014/main" id="{C2676B8D-7AF0-FF37-316B-0332EFAF580B}"/>
              </a:ext>
            </a:extLst>
          </p:cNvPr>
          <p:cNvCxnSpPr>
            <a:cxnSpLocks/>
          </p:cNvCxnSpPr>
          <p:nvPr/>
        </p:nvCxnSpPr>
        <p:spPr>
          <a:xfrm flipH="1" flipV="1">
            <a:off x="4695825" y="4486275"/>
            <a:ext cx="161925" cy="171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QuadreDeText 6">
            <a:extLst>
              <a:ext uri="{FF2B5EF4-FFF2-40B4-BE49-F238E27FC236}">
                <a16:creationId xmlns:a16="http://schemas.microsoft.com/office/drawing/2014/main" id="{1FD6F8CB-3652-DA73-1A1D-F90206774621}"/>
              </a:ext>
            </a:extLst>
          </p:cNvPr>
          <p:cNvSpPr txBox="1"/>
          <p:nvPr/>
        </p:nvSpPr>
        <p:spPr>
          <a:xfrm>
            <a:off x="4943474" y="5501938"/>
            <a:ext cx="1841029" cy="400110"/>
          </a:xfrm>
          <a:prstGeom prst="rect">
            <a:avLst/>
          </a:prstGeom>
          <a:noFill/>
        </p:spPr>
        <p:txBody>
          <a:bodyPr wrap="square" rtlCol="0">
            <a:spAutoFit/>
          </a:bodyPr>
          <a:lstStyle/>
          <a:p>
            <a:r>
              <a:rPr lang="en-GB" sz="1000" dirty="0"/>
              <a:t>Vegetation Photosynthesis and Respiration Model (</a:t>
            </a:r>
            <a:r>
              <a:rPr lang="en-GB" sz="1000" b="1" dirty="0"/>
              <a:t>VPRM</a:t>
            </a:r>
            <a:r>
              <a:rPr lang="en-GB" sz="1000" dirty="0"/>
              <a:t>) </a:t>
            </a:r>
          </a:p>
        </p:txBody>
      </p:sp>
      <p:cxnSp>
        <p:nvCxnSpPr>
          <p:cNvPr id="10" name="Connector de fletxa recta 9">
            <a:extLst>
              <a:ext uri="{FF2B5EF4-FFF2-40B4-BE49-F238E27FC236}">
                <a16:creationId xmlns:a16="http://schemas.microsoft.com/office/drawing/2014/main" id="{FD8AC62E-478D-351C-7594-C6A9CCCF997F}"/>
              </a:ext>
            </a:extLst>
          </p:cNvPr>
          <p:cNvCxnSpPr>
            <a:cxnSpLocks/>
            <a:stCxn id="7" idx="1"/>
          </p:cNvCxnSpPr>
          <p:nvPr/>
        </p:nvCxnSpPr>
        <p:spPr>
          <a:xfrm flipH="1" flipV="1">
            <a:off x="4695825" y="5625259"/>
            <a:ext cx="247649" cy="767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678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4419" y="-49816"/>
            <a:ext cx="7684913" cy="696024"/>
          </a:xfrm>
          <a:prstGeom prst="rect">
            <a:avLst/>
          </a:prstGeom>
          <a:noFill/>
        </p:spPr>
        <p:txBody>
          <a:bodyPr wrap="square" rtlCol="0">
            <a:spAutoFit/>
          </a:bodyPr>
          <a:lstStyle/>
          <a:p>
            <a:pPr>
              <a:lnSpc>
                <a:spcPct val="120000"/>
              </a:lnSpc>
            </a:pPr>
            <a:r>
              <a:rPr lang="en-GB" sz="3600" b="1" dirty="0">
                <a:solidFill>
                  <a:srgbClr val="44A436"/>
                </a:solidFill>
                <a:latin typeface="Arial"/>
                <a:cs typeface="Arial"/>
              </a:rPr>
              <a:t>Temperature regulation</a:t>
            </a:r>
          </a:p>
        </p:txBody>
      </p:sp>
      <p:cxnSp>
        <p:nvCxnSpPr>
          <p:cNvPr id="5" name="Conector recto 4"/>
          <p:cNvCxnSpPr>
            <a:cxnSpLocks/>
          </p:cNvCxnSpPr>
          <p:nvPr/>
        </p:nvCxnSpPr>
        <p:spPr>
          <a:xfrm flipH="1">
            <a:off x="0" y="685706"/>
            <a:ext cx="9144000" cy="0"/>
          </a:xfrm>
          <a:prstGeom prst="line">
            <a:avLst/>
          </a:prstGeom>
          <a:ln w="19050" cmpd="sng">
            <a:solidFill>
              <a:srgbClr val="44A436"/>
            </a:solidFill>
          </a:ln>
          <a:effectLst/>
        </p:spPr>
        <p:style>
          <a:lnRef idx="2">
            <a:schemeClr val="accent1"/>
          </a:lnRef>
          <a:fillRef idx="0">
            <a:schemeClr val="accent1"/>
          </a:fillRef>
          <a:effectRef idx="1">
            <a:schemeClr val="accent1"/>
          </a:effectRef>
          <a:fontRef idx="minor">
            <a:schemeClr val="tx1"/>
          </a:fontRef>
        </p:style>
      </p:cxnSp>
      <p:sp>
        <p:nvSpPr>
          <p:cNvPr id="9" name="Rectangle 2">
            <a:extLst>
              <a:ext uri="{FF2B5EF4-FFF2-40B4-BE49-F238E27FC236}">
                <a16:creationId xmlns:a16="http://schemas.microsoft.com/office/drawing/2014/main" id="{10B690E9-FB8D-4659-BCAE-B489E53146C4}"/>
              </a:ext>
            </a:extLst>
          </p:cNvPr>
          <p:cNvSpPr>
            <a:spLocks noChangeArrowheads="1"/>
          </p:cNvSpPr>
          <p:nvPr/>
        </p:nvSpPr>
        <p:spPr bwMode="auto">
          <a:xfrm>
            <a:off x="3022600" y="148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CuadroTexto 3">
            <a:extLst>
              <a:ext uri="{FF2B5EF4-FFF2-40B4-BE49-F238E27FC236}">
                <a16:creationId xmlns:a16="http://schemas.microsoft.com/office/drawing/2014/main" id="{2EA44A0A-0F9F-DBC4-5642-AB6F63B9B81A}"/>
              </a:ext>
            </a:extLst>
          </p:cNvPr>
          <p:cNvSpPr txBox="1"/>
          <p:nvPr/>
        </p:nvSpPr>
        <p:spPr>
          <a:xfrm>
            <a:off x="8429581" y="179160"/>
            <a:ext cx="3130415" cy="327077"/>
          </a:xfrm>
          <a:prstGeom prst="rect">
            <a:avLst/>
          </a:prstGeom>
          <a:noFill/>
        </p:spPr>
        <p:txBody>
          <a:bodyPr wrap="square" rtlCol="0">
            <a:spAutoFit/>
          </a:bodyPr>
          <a:lstStyle/>
          <a:p>
            <a:pPr>
              <a:lnSpc>
                <a:spcPct val="120000"/>
              </a:lnSpc>
            </a:pPr>
            <a:r>
              <a:rPr lang="fr-FR" sz="1400" dirty="0">
                <a:solidFill>
                  <a:srgbClr val="44A436"/>
                </a:solidFill>
                <a:latin typeface="Arial"/>
                <a:cs typeface="Arial"/>
              </a:rPr>
              <a:t>5/10</a:t>
            </a:r>
            <a:endParaRPr lang="es-ES" sz="1400" dirty="0">
              <a:solidFill>
                <a:srgbClr val="44A436"/>
              </a:solidFill>
              <a:latin typeface="Arial"/>
              <a:cs typeface="Arial"/>
            </a:endParaRPr>
          </a:p>
        </p:txBody>
      </p:sp>
      <p:sp>
        <p:nvSpPr>
          <p:cNvPr id="3" name="Rectángulo 9">
            <a:extLst>
              <a:ext uri="{FF2B5EF4-FFF2-40B4-BE49-F238E27FC236}">
                <a16:creationId xmlns:a16="http://schemas.microsoft.com/office/drawing/2014/main" id="{CAE97724-B139-F2D8-3CF9-0AFE00D0A051}"/>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Gràfic 5">
            <a:extLst>
              <a:ext uri="{FF2B5EF4-FFF2-40B4-BE49-F238E27FC236}">
                <a16:creationId xmlns:a16="http://schemas.microsoft.com/office/drawing/2014/main" id="{9061B8F6-83F3-37E5-9162-4164303572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4" y="6065547"/>
            <a:ext cx="2289360" cy="593099"/>
          </a:xfrm>
          <a:prstGeom prst="rect">
            <a:avLst/>
          </a:prstGeom>
        </p:spPr>
      </p:pic>
      <p:pic>
        <p:nvPicPr>
          <p:cNvPr id="7" name="Imatge 6" descr="Imatge que conté text, Font, Gràfics, captura de pantalla&#10;&#10;Descripció generada automàticament">
            <a:extLst>
              <a:ext uri="{FF2B5EF4-FFF2-40B4-BE49-F238E27FC236}">
                <a16:creationId xmlns:a16="http://schemas.microsoft.com/office/drawing/2014/main" id="{18A37B3F-AF34-453B-38E1-B5702C744D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4" name="Imatge 13" descr="Imatge que conté Gràfics, Saturació cromàtica, captura de pantalla, art&#10;&#10;Descripció generada automàticament">
            <a:extLst>
              <a:ext uri="{FF2B5EF4-FFF2-40B4-BE49-F238E27FC236}">
                <a16:creationId xmlns:a16="http://schemas.microsoft.com/office/drawing/2014/main" id="{55FFECB2-7E9E-B221-E8B2-6A29E83B02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16" name="Gràfic 15">
            <a:extLst>
              <a:ext uri="{FF2B5EF4-FFF2-40B4-BE49-F238E27FC236}">
                <a16:creationId xmlns:a16="http://schemas.microsoft.com/office/drawing/2014/main" id="{1263F91A-D60F-3F5A-72D7-9930A47FD94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1676" y="6078041"/>
            <a:ext cx="1634397" cy="613768"/>
          </a:xfrm>
          <a:prstGeom prst="rect">
            <a:avLst/>
          </a:prstGeom>
        </p:spPr>
      </p:pic>
      <p:pic>
        <p:nvPicPr>
          <p:cNvPr id="18" name="Imatge 17">
            <a:extLst>
              <a:ext uri="{FF2B5EF4-FFF2-40B4-BE49-F238E27FC236}">
                <a16:creationId xmlns:a16="http://schemas.microsoft.com/office/drawing/2014/main" id="{01C8C12B-3611-D075-2097-EB1CEF91FBAF}"/>
              </a:ext>
            </a:extLst>
          </p:cNvPr>
          <p:cNvPicPr>
            <a:picLocks noChangeAspect="1"/>
          </p:cNvPicPr>
          <p:nvPr/>
        </p:nvPicPr>
        <p:blipFill rotWithShape="1">
          <a:blip r:embed="rId9">
            <a:extLst>
              <a:ext uri="{28A0092B-C50C-407E-A947-70E740481C1C}">
                <a14:useLocalDpi xmlns:a14="http://schemas.microsoft.com/office/drawing/2010/main" val="0"/>
              </a:ext>
            </a:extLst>
          </a:blip>
          <a:srcRect t="32487" b="32487"/>
          <a:stretch/>
        </p:blipFill>
        <p:spPr bwMode="auto">
          <a:xfrm>
            <a:off x="162237" y="1760796"/>
            <a:ext cx="8981763" cy="2717024"/>
          </a:xfrm>
          <a:prstGeom prst="rect">
            <a:avLst/>
          </a:prstGeom>
          <a:ln>
            <a:noFill/>
          </a:ln>
          <a:extLst>
            <a:ext uri="{53640926-AAD7-44D8-BBD7-CCE9431645EC}">
              <a14:shadowObscured xmlns:a14="http://schemas.microsoft.com/office/drawing/2010/main"/>
            </a:ext>
          </a:extLst>
        </p:spPr>
      </p:pic>
      <p:sp>
        <p:nvSpPr>
          <p:cNvPr id="22" name="QuadreDeText 21">
            <a:extLst>
              <a:ext uri="{FF2B5EF4-FFF2-40B4-BE49-F238E27FC236}">
                <a16:creationId xmlns:a16="http://schemas.microsoft.com/office/drawing/2014/main" id="{78FFE54F-9995-6C19-92EF-69856AA39EBE}"/>
              </a:ext>
            </a:extLst>
          </p:cNvPr>
          <p:cNvSpPr txBox="1"/>
          <p:nvPr/>
        </p:nvSpPr>
        <p:spPr>
          <a:xfrm>
            <a:off x="401444" y="925837"/>
            <a:ext cx="7281746" cy="646331"/>
          </a:xfrm>
          <a:prstGeom prst="rect">
            <a:avLst/>
          </a:prstGeom>
          <a:noFill/>
        </p:spPr>
        <p:txBody>
          <a:bodyPr wrap="square" rtlCol="0">
            <a:spAutoFit/>
          </a:bodyPr>
          <a:lstStyle/>
          <a:p>
            <a:r>
              <a:rPr lang="en-GB" dirty="0"/>
              <a:t>WRF BEP-BEM simulations at 333 m resolution between 25 June and 25 July 2015. </a:t>
            </a:r>
          </a:p>
        </p:txBody>
      </p:sp>
      <p:sp>
        <p:nvSpPr>
          <p:cNvPr id="2" name="Rectangle 1">
            <a:extLst>
              <a:ext uri="{FF2B5EF4-FFF2-40B4-BE49-F238E27FC236}">
                <a16:creationId xmlns:a16="http://schemas.microsoft.com/office/drawing/2014/main" id="{0576DE05-850C-4616-63E1-437134F63009}"/>
              </a:ext>
            </a:extLst>
          </p:cNvPr>
          <p:cNvSpPr/>
          <p:nvPr/>
        </p:nvSpPr>
        <p:spPr>
          <a:xfrm>
            <a:off x="281354" y="2215662"/>
            <a:ext cx="269631" cy="246184"/>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13179E4-FB86-B7CB-A07B-68CB18C41FB2}"/>
              </a:ext>
            </a:extLst>
          </p:cNvPr>
          <p:cNvSpPr/>
          <p:nvPr/>
        </p:nvSpPr>
        <p:spPr>
          <a:xfrm>
            <a:off x="4742776" y="2290839"/>
            <a:ext cx="269631" cy="246184"/>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27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4419" y="-49816"/>
            <a:ext cx="7684913" cy="696024"/>
          </a:xfrm>
          <a:prstGeom prst="rect">
            <a:avLst/>
          </a:prstGeom>
          <a:noFill/>
        </p:spPr>
        <p:txBody>
          <a:bodyPr wrap="square" rtlCol="0">
            <a:spAutoFit/>
          </a:bodyPr>
          <a:lstStyle/>
          <a:p>
            <a:pPr>
              <a:lnSpc>
                <a:spcPct val="120000"/>
              </a:lnSpc>
            </a:pPr>
            <a:r>
              <a:rPr lang="en-GB" sz="3600" b="1" dirty="0">
                <a:solidFill>
                  <a:srgbClr val="44A436"/>
                </a:solidFill>
                <a:latin typeface="Arial"/>
                <a:cs typeface="Arial"/>
              </a:rPr>
              <a:t>Temperature regulation</a:t>
            </a:r>
          </a:p>
        </p:txBody>
      </p:sp>
      <p:cxnSp>
        <p:nvCxnSpPr>
          <p:cNvPr id="5" name="Conector recto 4"/>
          <p:cNvCxnSpPr>
            <a:cxnSpLocks/>
          </p:cNvCxnSpPr>
          <p:nvPr/>
        </p:nvCxnSpPr>
        <p:spPr>
          <a:xfrm flipH="1">
            <a:off x="0" y="685706"/>
            <a:ext cx="9144000" cy="0"/>
          </a:xfrm>
          <a:prstGeom prst="line">
            <a:avLst/>
          </a:prstGeom>
          <a:ln w="19050" cmpd="sng">
            <a:solidFill>
              <a:srgbClr val="44A436"/>
            </a:solidFill>
          </a:ln>
          <a:effectLst/>
        </p:spPr>
        <p:style>
          <a:lnRef idx="2">
            <a:schemeClr val="accent1"/>
          </a:lnRef>
          <a:fillRef idx="0">
            <a:schemeClr val="accent1"/>
          </a:fillRef>
          <a:effectRef idx="1">
            <a:schemeClr val="accent1"/>
          </a:effectRef>
          <a:fontRef idx="minor">
            <a:schemeClr val="tx1"/>
          </a:fontRef>
        </p:style>
      </p:cxnSp>
      <p:sp>
        <p:nvSpPr>
          <p:cNvPr id="9" name="Rectangle 2">
            <a:extLst>
              <a:ext uri="{FF2B5EF4-FFF2-40B4-BE49-F238E27FC236}">
                <a16:creationId xmlns:a16="http://schemas.microsoft.com/office/drawing/2014/main" id="{10B690E9-FB8D-4659-BCAE-B489E53146C4}"/>
              </a:ext>
            </a:extLst>
          </p:cNvPr>
          <p:cNvSpPr>
            <a:spLocks noChangeArrowheads="1"/>
          </p:cNvSpPr>
          <p:nvPr/>
        </p:nvSpPr>
        <p:spPr bwMode="auto">
          <a:xfrm>
            <a:off x="3022600" y="148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CuadroTexto 3">
            <a:extLst>
              <a:ext uri="{FF2B5EF4-FFF2-40B4-BE49-F238E27FC236}">
                <a16:creationId xmlns:a16="http://schemas.microsoft.com/office/drawing/2014/main" id="{2EA44A0A-0F9F-DBC4-5642-AB6F63B9B81A}"/>
              </a:ext>
            </a:extLst>
          </p:cNvPr>
          <p:cNvSpPr txBox="1"/>
          <p:nvPr/>
        </p:nvSpPr>
        <p:spPr>
          <a:xfrm>
            <a:off x="8429581" y="179160"/>
            <a:ext cx="3130415" cy="327077"/>
          </a:xfrm>
          <a:prstGeom prst="rect">
            <a:avLst/>
          </a:prstGeom>
          <a:noFill/>
        </p:spPr>
        <p:txBody>
          <a:bodyPr wrap="square" rtlCol="0">
            <a:spAutoFit/>
          </a:bodyPr>
          <a:lstStyle/>
          <a:p>
            <a:pPr>
              <a:lnSpc>
                <a:spcPct val="120000"/>
              </a:lnSpc>
            </a:pPr>
            <a:r>
              <a:rPr lang="fr-FR" sz="1400" dirty="0">
                <a:solidFill>
                  <a:srgbClr val="44A436"/>
                </a:solidFill>
                <a:latin typeface="Arial"/>
                <a:cs typeface="Arial"/>
              </a:rPr>
              <a:t>6/10</a:t>
            </a:r>
            <a:endParaRPr lang="es-ES" sz="1400" dirty="0">
              <a:solidFill>
                <a:srgbClr val="44A436"/>
              </a:solidFill>
              <a:latin typeface="Arial"/>
              <a:cs typeface="Arial"/>
            </a:endParaRPr>
          </a:p>
        </p:txBody>
      </p:sp>
      <p:pic>
        <p:nvPicPr>
          <p:cNvPr id="15" name="Imatge 14">
            <a:extLst>
              <a:ext uri="{FF2B5EF4-FFF2-40B4-BE49-F238E27FC236}">
                <a16:creationId xmlns:a16="http://schemas.microsoft.com/office/drawing/2014/main" id="{7D4660EB-85BA-DB9E-6984-EED190E94EC7}"/>
              </a:ext>
            </a:extLst>
          </p:cNvPr>
          <p:cNvPicPr>
            <a:picLocks noChangeAspect="1"/>
          </p:cNvPicPr>
          <p:nvPr/>
        </p:nvPicPr>
        <p:blipFill rotWithShape="1">
          <a:blip r:embed="rId3">
            <a:extLst>
              <a:ext uri="{28A0092B-C50C-407E-A947-70E740481C1C}">
                <a14:useLocalDpi xmlns:a14="http://schemas.microsoft.com/office/drawing/2010/main" val="0"/>
              </a:ext>
            </a:extLst>
          </a:blip>
          <a:srcRect t="34651" b="49373"/>
          <a:stretch/>
        </p:blipFill>
        <p:spPr bwMode="auto">
          <a:xfrm>
            <a:off x="666729" y="1172621"/>
            <a:ext cx="7801620" cy="2224480"/>
          </a:xfrm>
          <a:prstGeom prst="rect">
            <a:avLst/>
          </a:prstGeom>
          <a:ln>
            <a:noFill/>
          </a:ln>
          <a:extLst>
            <a:ext uri="{53640926-AAD7-44D8-BBD7-CCE9431645EC}">
              <a14:shadowObscured xmlns:a14="http://schemas.microsoft.com/office/drawing/2010/main"/>
            </a:ext>
          </a:extLst>
        </p:spPr>
      </p:pic>
      <p:sp>
        <p:nvSpPr>
          <p:cNvPr id="19" name="QuadreDeText 18">
            <a:extLst>
              <a:ext uri="{FF2B5EF4-FFF2-40B4-BE49-F238E27FC236}">
                <a16:creationId xmlns:a16="http://schemas.microsoft.com/office/drawing/2014/main" id="{31DF504D-E5ED-5273-B017-4303E871D190}"/>
              </a:ext>
            </a:extLst>
          </p:cNvPr>
          <p:cNvSpPr txBox="1"/>
          <p:nvPr/>
        </p:nvSpPr>
        <p:spPr>
          <a:xfrm>
            <a:off x="1225628" y="881866"/>
            <a:ext cx="2068415" cy="369332"/>
          </a:xfrm>
          <a:prstGeom prst="rect">
            <a:avLst/>
          </a:prstGeom>
          <a:noFill/>
        </p:spPr>
        <p:txBody>
          <a:bodyPr wrap="square">
            <a:spAutoFit/>
          </a:bodyPr>
          <a:lstStyle/>
          <a:p>
            <a:r>
              <a:rPr lang="en-GB" sz="1800" b="1" dirty="0">
                <a:solidFill>
                  <a:schemeClr val="tx1">
                    <a:lumMod val="95000"/>
                    <a:lumOff val="5000"/>
                  </a:schemeClr>
                </a:solidFill>
              </a:rPr>
              <a:t>Trending - Current</a:t>
            </a:r>
          </a:p>
        </p:txBody>
      </p:sp>
      <p:sp>
        <p:nvSpPr>
          <p:cNvPr id="20" name="QuadreDeText 19">
            <a:extLst>
              <a:ext uri="{FF2B5EF4-FFF2-40B4-BE49-F238E27FC236}">
                <a16:creationId xmlns:a16="http://schemas.microsoft.com/office/drawing/2014/main" id="{E30B47BD-CEBF-5B84-6C21-6C03C9EDA086}"/>
              </a:ext>
            </a:extLst>
          </p:cNvPr>
          <p:cNvSpPr txBox="1"/>
          <p:nvPr/>
        </p:nvSpPr>
        <p:spPr>
          <a:xfrm>
            <a:off x="3450726" y="881866"/>
            <a:ext cx="2242547" cy="369332"/>
          </a:xfrm>
          <a:prstGeom prst="rect">
            <a:avLst/>
          </a:prstGeom>
          <a:noFill/>
        </p:spPr>
        <p:txBody>
          <a:bodyPr wrap="square">
            <a:spAutoFit/>
          </a:bodyPr>
          <a:lstStyle/>
          <a:p>
            <a:r>
              <a:rPr lang="en-GB" sz="1800" b="1" dirty="0">
                <a:solidFill>
                  <a:schemeClr val="tx1">
                    <a:lumMod val="95000"/>
                    <a:lumOff val="5000"/>
                  </a:schemeClr>
                </a:solidFill>
              </a:rPr>
              <a:t>Alternative - Current</a:t>
            </a:r>
          </a:p>
        </p:txBody>
      </p:sp>
      <p:sp>
        <p:nvSpPr>
          <p:cNvPr id="21" name="QuadreDeText 20">
            <a:extLst>
              <a:ext uri="{FF2B5EF4-FFF2-40B4-BE49-F238E27FC236}">
                <a16:creationId xmlns:a16="http://schemas.microsoft.com/office/drawing/2014/main" id="{98F82E33-CD0B-CA68-7D0F-F98286AD6CFC}"/>
              </a:ext>
            </a:extLst>
          </p:cNvPr>
          <p:cNvSpPr txBox="1"/>
          <p:nvPr/>
        </p:nvSpPr>
        <p:spPr>
          <a:xfrm>
            <a:off x="5954205" y="881866"/>
            <a:ext cx="2242547" cy="369332"/>
          </a:xfrm>
          <a:prstGeom prst="rect">
            <a:avLst/>
          </a:prstGeom>
          <a:noFill/>
        </p:spPr>
        <p:txBody>
          <a:bodyPr wrap="square">
            <a:spAutoFit/>
          </a:bodyPr>
          <a:lstStyle/>
          <a:p>
            <a:r>
              <a:rPr lang="en-GB" sz="1800" b="1" dirty="0">
                <a:solidFill>
                  <a:schemeClr val="tx1">
                    <a:lumMod val="95000"/>
                    <a:lumOff val="5000"/>
                  </a:schemeClr>
                </a:solidFill>
              </a:rPr>
              <a:t>Potential - Current</a:t>
            </a:r>
          </a:p>
        </p:txBody>
      </p:sp>
      <p:sp>
        <p:nvSpPr>
          <p:cNvPr id="23" name="QuadreDeText 22">
            <a:extLst>
              <a:ext uri="{FF2B5EF4-FFF2-40B4-BE49-F238E27FC236}">
                <a16:creationId xmlns:a16="http://schemas.microsoft.com/office/drawing/2014/main" id="{83A5F057-A54C-9762-E198-E2E9231FBAF7}"/>
              </a:ext>
            </a:extLst>
          </p:cNvPr>
          <p:cNvSpPr txBox="1"/>
          <p:nvPr/>
        </p:nvSpPr>
        <p:spPr>
          <a:xfrm>
            <a:off x="6424458" y="2744780"/>
            <a:ext cx="1463619" cy="369332"/>
          </a:xfrm>
          <a:prstGeom prst="rect">
            <a:avLst/>
          </a:prstGeom>
          <a:noFill/>
        </p:spPr>
        <p:txBody>
          <a:bodyPr wrap="square">
            <a:spAutoFit/>
          </a:bodyPr>
          <a:lstStyle/>
          <a:p>
            <a:r>
              <a:rPr lang="en-GB" sz="1800" b="1" dirty="0">
                <a:solidFill>
                  <a:schemeClr val="tx1">
                    <a:lumMod val="95000"/>
                    <a:lumOff val="5000"/>
                  </a:schemeClr>
                </a:solidFill>
              </a:rPr>
              <a:t>+2.5 mm/day</a:t>
            </a:r>
          </a:p>
        </p:txBody>
      </p:sp>
      <p:sp>
        <p:nvSpPr>
          <p:cNvPr id="26" name="QuadreDeText 25">
            <a:extLst>
              <a:ext uri="{FF2B5EF4-FFF2-40B4-BE49-F238E27FC236}">
                <a16:creationId xmlns:a16="http://schemas.microsoft.com/office/drawing/2014/main" id="{4199374B-803B-4D75-F33D-70F924E6785D}"/>
              </a:ext>
            </a:extLst>
          </p:cNvPr>
          <p:cNvSpPr txBox="1"/>
          <p:nvPr/>
        </p:nvSpPr>
        <p:spPr>
          <a:xfrm>
            <a:off x="1495481" y="2744780"/>
            <a:ext cx="1463619" cy="369332"/>
          </a:xfrm>
          <a:prstGeom prst="rect">
            <a:avLst/>
          </a:prstGeom>
          <a:noFill/>
        </p:spPr>
        <p:txBody>
          <a:bodyPr wrap="square">
            <a:spAutoFit/>
          </a:bodyPr>
          <a:lstStyle/>
          <a:p>
            <a:r>
              <a:rPr lang="en-GB" b="1" dirty="0">
                <a:solidFill>
                  <a:schemeClr val="tx1">
                    <a:lumMod val="95000"/>
                    <a:lumOff val="5000"/>
                  </a:schemeClr>
                </a:solidFill>
              </a:rPr>
              <a:t>-4.0</a:t>
            </a:r>
            <a:r>
              <a:rPr lang="en-GB" sz="1800" b="1" dirty="0">
                <a:solidFill>
                  <a:schemeClr val="tx1">
                    <a:lumMod val="95000"/>
                    <a:lumOff val="5000"/>
                  </a:schemeClr>
                </a:solidFill>
              </a:rPr>
              <a:t> mm/day</a:t>
            </a:r>
          </a:p>
        </p:txBody>
      </p:sp>
      <p:pic>
        <p:nvPicPr>
          <p:cNvPr id="29" name="Imatge 28">
            <a:extLst>
              <a:ext uri="{FF2B5EF4-FFF2-40B4-BE49-F238E27FC236}">
                <a16:creationId xmlns:a16="http://schemas.microsoft.com/office/drawing/2014/main" id="{ABCEF4B3-0E73-1A64-AB91-FDBC1E9F82BE}"/>
              </a:ext>
            </a:extLst>
          </p:cNvPr>
          <p:cNvPicPr>
            <a:picLocks noChangeAspect="1"/>
          </p:cNvPicPr>
          <p:nvPr/>
        </p:nvPicPr>
        <p:blipFill rotWithShape="1">
          <a:blip r:embed="rId3">
            <a:extLst>
              <a:ext uri="{28A0092B-C50C-407E-A947-70E740481C1C}">
                <a14:useLocalDpi xmlns:a14="http://schemas.microsoft.com/office/drawing/2010/main" val="0"/>
              </a:ext>
            </a:extLst>
          </a:blip>
          <a:srcRect t="50763" b="33261"/>
          <a:stretch/>
        </p:blipFill>
        <p:spPr bwMode="auto">
          <a:xfrm>
            <a:off x="666729" y="3506875"/>
            <a:ext cx="7801620" cy="2224480"/>
          </a:xfrm>
          <a:prstGeom prst="rect">
            <a:avLst/>
          </a:prstGeom>
          <a:ln>
            <a:noFill/>
          </a:ln>
          <a:extLst>
            <a:ext uri="{53640926-AAD7-44D8-BBD7-CCE9431645EC}">
              <a14:shadowObscured xmlns:a14="http://schemas.microsoft.com/office/drawing/2010/main"/>
            </a:ext>
          </a:extLst>
        </p:spPr>
      </p:pic>
      <p:sp>
        <p:nvSpPr>
          <p:cNvPr id="28" name="QuadreDeText 27">
            <a:extLst>
              <a:ext uri="{FF2B5EF4-FFF2-40B4-BE49-F238E27FC236}">
                <a16:creationId xmlns:a16="http://schemas.microsoft.com/office/drawing/2014/main" id="{89135ABD-FBF8-E4EE-96E7-79F4B12F81D1}"/>
              </a:ext>
            </a:extLst>
          </p:cNvPr>
          <p:cNvSpPr txBox="1"/>
          <p:nvPr/>
        </p:nvSpPr>
        <p:spPr>
          <a:xfrm>
            <a:off x="1642738" y="5080578"/>
            <a:ext cx="1463619" cy="369332"/>
          </a:xfrm>
          <a:prstGeom prst="rect">
            <a:avLst/>
          </a:prstGeom>
          <a:noFill/>
        </p:spPr>
        <p:txBody>
          <a:bodyPr wrap="square">
            <a:spAutoFit/>
          </a:bodyPr>
          <a:lstStyle/>
          <a:p>
            <a:r>
              <a:rPr lang="en-GB" b="1" dirty="0">
                <a:solidFill>
                  <a:schemeClr val="tx1">
                    <a:lumMod val="95000"/>
                    <a:lumOff val="5000"/>
                  </a:schemeClr>
                </a:solidFill>
              </a:rPr>
              <a:t>+0.9 °C</a:t>
            </a:r>
            <a:endParaRPr lang="en-GB" sz="1800" b="1" dirty="0">
              <a:solidFill>
                <a:schemeClr val="tx1">
                  <a:lumMod val="95000"/>
                  <a:lumOff val="5000"/>
                </a:schemeClr>
              </a:solidFill>
            </a:endParaRPr>
          </a:p>
        </p:txBody>
      </p:sp>
      <p:sp>
        <p:nvSpPr>
          <p:cNvPr id="27" name="QuadreDeText 26">
            <a:extLst>
              <a:ext uri="{FF2B5EF4-FFF2-40B4-BE49-F238E27FC236}">
                <a16:creationId xmlns:a16="http://schemas.microsoft.com/office/drawing/2014/main" id="{D56A9A70-3852-DCC9-6528-0A7A30D68200}"/>
              </a:ext>
            </a:extLst>
          </p:cNvPr>
          <p:cNvSpPr txBox="1"/>
          <p:nvPr/>
        </p:nvSpPr>
        <p:spPr>
          <a:xfrm>
            <a:off x="6652744" y="5111155"/>
            <a:ext cx="1463619" cy="369332"/>
          </a:xfrm>
          <a:prstGeom prst="rect">
            <a:avLst/>
          </a:prstGeom>
          <a:noFill/>
        </p:spPr>
        <p:txBody>
          <a:bodyPr wrap="square">
            <a:spAutoFit/>
          </a:bodyPr>
          <a:lstStyle/>
          <a:p>
            <a:r>
              <a:rPr lang="en-GB" b="1" dirty="0">
                <a:solidFill>
                  <a:schemeClr val="tx1">
                    <a:lumMod val="95000"/>
                    <a:lumOff val="5000"/>
                  </a:schemeClr>
                </a:solidFill>
              </a:rPr>
              <a:t>-0.7 °C</a:t>
            </a:r>
            <a:endParaRPr lang="en-GB" sz="1800" b="1" dirty="0">
              <a:solidFill>
                <a:schemeClr val="tx1">
                  <a:lumMod val="95000"/>
                  <a:lumOff val="5000"/>
                </a:schemeClr>
              </a:solidFill>
            </a:endParaRPr>
          </a:p>
        </p:txBody>
      </p:sp>
      <p:sp>
        <p:nvSpPr>
          <p:cNvPr id="3" name="Rectángulo 9">
            <a:extLst>
              <a:ext uri="{FF2B5EF4-FFF2-40B4-BE49-F238E27FC236}">
                <a16:creationId xmlns:a16="http://schemas.microsoft.com/office/drawing/2014/main" id="{CAE97724-B139-F2D8-3CF9-0AFE00D0A051}"/>
              </a:ext>
            </a:extLst>
          </p:cNvPr>
          <p:cNvSpPr/>
          <p:nvPr/>
        </p:nvSpPr>
        <p:spPr>
          <a:xfrm>
            <a:off x="0" y="5911850"/>
            <a:ext cx="9144000" cy="94615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Gràfic 5">
            <a:extLst>
              <a:ext uri="{FF2B5EF4-FFF2-40B4-BE49-F238E27FC236}">
                <a16:creationId xmlns:a16="http://schemas.microsoft.com/office/drawing/2014/main" id="{9061B8F6-83F3-37E5-9162-4164303572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84" y="6065547"/>
            <a:ext cx="2289360" cy="593099"/>
          </a:xfrm>
          <a:prstGeom prst="rect">
            <a:avLst/>
          </a:prstGeom>
        </p:spPr>
      </p:pic>
      <p:pic>
        <p:nvPicPr>
          <p:cNvPr id="7" name="Imatge 6" descr="Imatge que conté text, Font, Gràfics, captura de pantalla&#10;&#10;Descripció generada automàticament">
            <a:extLst>
              <a:ext uri="{FF2B5EF4-FFF2-40B4-BE49-F238E27FC236}">
                <a16:creationId xmlns:a16="http://schemas.microsoft.com/office/drawing/2014/main" id="{18A37B3F-AF34-453B-38E1-B5702C744D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9645" y="6191479"/>
            <a:ext cx="2482762" cy="379930"/>
          </a:xfrm>
          <a:prstGeom prst="rect">
            <a:avLst/>
          </a:prstGeom>
        </p:spPr>
      </p:pic>
      <p:pic>
        <p:nvPicPr>
          <p:cNvPr id="14" name="Imatge 13" descr="Imatge que conté Gràfics, Saturació cromàtica, captura de pantalla, art&#10;&#10;Descripció generada automàticament">
            <a:extLst>
              <a:ext uri="{FF2B5EF4-FFF2-40B4-BE49-F238E27FC236}">
                <a16:creationId xmlns:a16="http://schemas.microsoft.com/office/drawing/2014/main" id="{55FFECB2-7E9E-B221-E8B2-6A29E83B02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7608" y="6070959"/>
            <a:ext cx="1841029" cy="612142"/>
          </a:xfrm>
          <a:prstGeom prst="rect">
            <a:avLst/>
          </a:prstGeom>
        </p:spPr>
      </p:pic>
      <p:pic>
        <p:nvPicPr>
          <p:cNvPr id="16" name="Gràfic 15">
            <a:extLst>
              <a:ext uri="{FF2B5EF4-FFF2-40B4-BE49-F238E27FC236}">
                <a16:creationId xmlns:a16="http://schemas.microsoft.com/office/drawing/2014/main" id="{1263F91A-D60F-3F5A-72D7-9930A47FD94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1676" y="6078041"/>
            <a:ext cx="1634397" cy="613768"/>
          </a:xfrm>
          <a:prstGeom prst="rect">
            <a:avLst/>
          </a:prstGeom>
        </p:spPr>
      </p:pic>
    </p:spTree>
    <p:extLst>
      <p:ext uri="{BB962C8B-B14F-4D97-AF65-F5344CB8AC3E}">
        <p14:creationId xmlns:p14="http://schemas.microsoft.com/office/powerpoint/2010/main" val="200560417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2252</TotalTime>
  <Words>608</Words>
  <Application>Microsoft Office PowerPoint</Application>
  <PresentationFormat>Presentació en pantalla (4:3)</PresentationFormat>
  <Paragraphs>116</Paragraphs>
  <Slides>13</Slides>
  <Notes>13</Notes>
  <HiddenSlides>0</HiddenSlides>
  <MMClips>0</MMClips>
  <ScaleCrop>false</ScaleCrop>
  <HeadingPairs>
    <vt:vector size="6" baseType="variant">
      <vt:variant>
        <vt:lpstr>Tipus de lletra utilitzats</vt:lpstr>
      </vt:variant>
      <vt:variant>
        <vt:i4>4</vt:i4>
      </vt:variant>
      <vt:variant>
        <vt:lpstr>Tema</vt:lpstr>
      </vt:variant>
      <vt:variant>
        <vt:i4>1</vt:i4>
      </vt:variant>
      <vt:variant>
        <vt:lpstr>Títols de les diapositives</vt:lpstr>
      </vt:variant>
      <vt:variant>
        <vt:i4>13</vt:i4>
      </vt:variant>
    </vt:vector>
  </HeadingPairs>
  <TitlesOfParts>
    <vt:vector size="18" baseType="lpstr">
      <vt:lpstr>Aptos</vt:lpstr>
      <vt:lpstr>Arial</vt:lpstr>
      <vt:lpstr>Calibri</vt:lpstr>
      <vt:lpstr>Calibri Light</vt:lpstr>
      <vt:lpstr>Tema de 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 Segura Barrero</dc:creator>
  <cp:lastModifiedBy>Convidat</cp:lastModifiedBy>
  <cp:revision>32</cp:revision>
  <dcterms:created xsi:type="dcterms:W3CDTF">2022-09-07T08:06:05Z</dcterms:created>
  <dcterms:modified xsi:type="dcterms:W3CDTF">2024-04-16T16:06:26Z</dcterms:modified>
</cp:coreProperties>
</file>