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0"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1E795F-E7CB-4638-A06F-AD339BE87FEF}"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BB32B-2B23-498E-B27D-E88986562463}" type="slidenum">
              <a:rPr lang="en-GB" smtClean="0"/>
              <a:t>‹#›</a:t>
            </a:fld>
            <a:endParaRPr lang="en-GB"/>
          </a:p>
        </p:txBody>
      </p:sp>
    </p:spTree>
    <p:extLst>
      <p:ext uri="{BB962C8B-B14F-4D97-AF65-F5344CB8AC3E}">
        <p14:creationId xmlns:p14="http://schemas.microsoft.com/office/powerpoint/2010/main" val="2093926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1E795F-E7CB-4638-A06F-AD339BE87FEF}"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BB32B-2B23-498E-B27D-E88986562463}" type="slidenum">
              <a:rPr lang="en-GB" smtClean="0"/>
              <a:t>‹#›</a:t>
            </a:fld>
            <a:endParaRPr lang="en-GB"/>
          </a:p>
        </p:txBody>
      </p:sp>
    </p:spTree>
    <p:extLst>
      <p:ext uri="{BB962C8B-B14F-4D97-AF65-F5344CB8AC3E}">
        <p14:creationId xmlns:p14="http://schemas.microsoft.com/office/powerpoint/2010/main" val="306067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1E795F-E7CB-4638-A06F-AD339BE87FEF}"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BB32B-2B23-498E-B27D-E88986562463}" type="slidenum">
              <a:rPr lang="en-GB" smtClean="0"/>
              <a:t>‹#›</a:t>
            </a:fld>
            <a:endParaRPr lang="en-GB"/>
          </a:p>
        </p:txBody>
      </p:sp>
    </p:spTree>
    <p:extLst>
      <p:ext uri="{BB962C8B-B14F-4D97-AF65-F5344CB8AC3E}">
        <p14:creationId xmlns:p14="http://schemas.microsoft.com/office/powerpoint/2010/main" val="199702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1E795F-E7CB-4638-A06F-AD339BE87FEF}"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BB32B-2B23-498E-B27D-E88986562463}" type="slidenum">
              <a:rPr lang="en-GB" smtClean="0"/>
              <a:t>‹#›</a:t>
            </a:fld>
            <a:endParaRPr lang="en-GB"/>
          </a:p>
        </p:txBody>
      </p:sp>
    </p:spTree>
    <p:extLst>
      <p:ext uri="{BB962C8B-B14F-4D97-AF65-F5344CB8AC3E}">
        <p14:creationId xmlns:p14="http://schemas.microsoft.com/office/powerpoint/2010/main" val="88561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1E795F-E7CB-4638-A06F-AD339BE87FEF}"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BB32B-2B23-498E-B27D-E88986562463}" type="slidenum">
              <a:rPr lang="en-GB" smtClean="0"/>
              <a:t>‹#›</a:t>
            </a:fld>
            <a:endParaRPr lang="en-GB"/>
          </a:p>
        </p:txBody>
      </p:sp>
    </p:spTree>
    <p:extLst>
      <p:ext uri="{BB962C8B-B14F-4D97-AF65-F5344CB8AC3E}">
        <p14:creationId xmlns:p14="http://schemas.microsoft.com/office/powerpoint/2010/main" val="1757386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1E795F-E7CB-4638-A06F-AD339BE87FEF}" type="datetimeFigureOut">
              <a:rPr lang="en-GB" smtClean="0"/>
              <a:t>09/04/2024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CBB32B-2B23-498E-B27D-E88986562463}" type="slidenum">
              <a:rPr lang="en-GB" smtClean="0"/>
              <a:t>‹#›</a:t>
            </a:fld>
            <a:endParaRPr lang="en-GB"/>
          </a:p>
        </p:txBody>
      </p:sp>
    </p:spTree>
    <p:extLst>
      <p:ext uri="{BB962C8B-B14F-4D97-AF65-F5344CB8AC3E}">
        <p14:creationId xmlns:p14="http://schemas.microsoft.com/office/powerpoint/2010/main" val="138387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1E795F-E7CB-4638-A06F-AD339BE87FEF}" type="datetimeFigureOut">
              <a:rPr lang="en-GB" smtClean="0"/>
              <a:t>09/04/2024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CBB32B-2B23-498E-B27D-E88986562463}" type="slidenum">
              <a:rPr lang="en-GB" smtClean="0"/>
              <a:t>‹#›</a:t>
            </a:fld>
            <a:endParaRPr lang="en-GB"/>
          </a:p>
        </p:txBody>
      </p:sp>
    </p:spTree>
    <p:extLst>
      <p:ext uri="{BB962C8B-B14F-4D97-AF65-F5344CB8AC3E}">
        <p14:creationId xmlns:p14="http://schemas.microsoft.com/office/powerpoint/2010/main" val="37325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41E795F-E7CB-4638-A06F-AD339BE87FEF}" type="datetimeFigureOut">
              <a:rPr lang="en-GB" smtClean="0"/>
              <a:t>09/04/2024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CBB32B-2B23-498E-B27D-E88986562463}" type="slidenum">
              <a:rPr lang="en-GB" smtClean="0"/>
              <a:t>‹#›</a:t>
            </a:fld>
            <a:endParaRPr lang="en-GB"/>
          </a:p>
        </p:txBody>
      </p:sp>
    </p:spTree>
    <p:extLst>
      <p:ext uri="{BB962C8B-B14F-4D97-AF65-F5344CB8AC3E}">
        <p14:creationId xmlns:p14="http://schemas.microsoft.com/office/powerpoint/2010/main" val="391189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795F-E7CB-4638-A06F-AD339BE87FEF}" type="datetimeFigureOut">
              <a:rPr lang="en-GB" smtClean="0"/>
              <a:t>09/04/2024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CBB32B-2B23-498E-B27D-E88986562463}" type="slidenum">
              <a:rPr lang="en-GB" smtClean="0"/>
              <a:t>‹#›</a:t>
            </a:fld>
            <a:endParaRPr lang="en-GB"/>
          </a:p>
        </p:txBody>
      </p:sp>
    </p:spTree>
    <p:extLst>
      <p:ext uri="{BB962C8B-B14F-4D97-AF65-F5344CB8AC3E}">
        <p14:creationId xmlns:p14="http://schemas.microsoft.com/office/powerpoint/2010/main" val="2553388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1E795F-E7CB-4638-A06F-AD339BE87FEF}" type="datetimeFigureOut">
              <a:rPr lang="en-GB" smtClean="0"/>
              <a:t>09/04/2024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CBB32B-2B23-498E-B27D-E88986562463}" type="slidenum">
              <a:rPr lang="en-GB" smtClean="0"/>
              <a:t>‹#›</a:t>
            </a:fld>
            <a:endParaRPr lang="en-GB"/>
          </a:p>
        </p:txBody>
      </p:sp>
    </p:spTree>
    <p:extLst>
      <p:ext uri="{BB962C8B-B14F-4D97-AF65-F5344CB8AC3E}">
        <p14:creationId xmlns:p14="http://schemas.microsoft.com/office/powerpoint/2010/main" val="1003376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1E795F-E7CB-4638-A06F-AD339BE87FEF}" type="datetimeFigureOut">
              <a:rPr lang="en-GB" smtClean="0"/>
              <a:t>09/04/2024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CBB32B-2B23-498E-B27D-E88986562463}" type="slidenum">
              <a:rPr lang="en-GB" smtClean="0"/>
              <a:t>‹#›</a:t>
            </a:fld>
            <a:endParaRPr lang="en-GB"/>
          </a:p>
        </p:txBody>
      </p:sp>
    </p:spTree>
    <p:extLst>
      <p:ext uri="{BB962C8B-B14F-4D97-AF65-F5344CB8AC3E}">
        <p14:creationId xmlns:p14="http://schemas.microsoft.com/office/powerpoint/2010/main" val="159115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E795F-E7CB-4638-A06F-AD339BE87FEF}" type="datetimeFigureOut">
              <a:rPr lang="en-GB" smtClean="0"/>
              <a:t>09/04/2024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BB32B-2B23-498E-B27D-E88986562463}" type="slidenum">
              <a:rPr lang="en-GB" smtClean="0"/>
              <a:t>‹#›</a:t>
            </a:fld>
            <a:endParaRPr lang="en-GB"/>
          </a:p>
        </p:txBody>
      </p:sp>
    </p:spTree>
    <p:extLst>
      <p:ext uri="{BB962C8B-B14F-4D97-AF65-F5344CB8AC3E}">
        <p14:creationId xmlns:p14="http://schemas.microsoft.com/office/powerpoint/2010/main" val="4007092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m17dlm@leeds.ac.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err="1" smtClean="0"/>
              <a:t>Glyoxal</a:t>
            </a:r>
            <a:r>
              <a:rPr lang="en-GB" dirty="0" smtClean="0"/>
              <a:t> Yields from Selected Hydrocarbons Oxidations</a:t>
            </a:r>
            <a:br>
              <a:rPr lang="en-GB" dirty="0" smtClean="0"/>
            </a:br>
            <a:r>
              <a:rPr lang="en-GB" sz="3200" dirty="0" smtClean="0"/>
              <a:t>(Supplementary Information)</a:t>
            </a:r>
            <a:endParaRPr lang="en-GB" dirty="0"/>
          </a:p>
        </p:txBody>
      </p:sp>
      <p:sp>
        <p:nvSpPr>
          <p:cNvPr id="3" name="Subtitle 2"/>
          <p:cNvSpPr>
            <a:spLocks noGrp="1"/>
          </p:cNvSpPr>
          <p:nvPr>
            <p:ph type="subTitle" idx="1"/>
          </p:nvPr>
        </p:nvSpPr>
        <p:spPr/>
        <p:txBody>
          <a:bodyPr>
            <a:normAutofit fontScale="92500" lnSpcReduction="20000"/>
          </a:bodyPr>
          <a:lstStyle/>
          <a:p>
            <a:r>
              <a:rPr lang="en-GB" dirty="0" smtClean="0"/>
              <a:t>Danny McConnell, Lola </a:t>
            </a:r>
            <a:r>
              <a:rPr lang="en-GB" dirty="0" err="1" smtClean="0"/>
              <a:t>McAuley</a:t>
            </a:r>
            <a:r>
              <a:rPr lang="en-GB" dirty="0" smtClean="0"/>
              <a:t>, William Warman, Moira Hutchinson, Graham Boustead, Daniel Stone, Dwayne Heard, Paul </a:t>
            </a:r>
            <a:r>
              <a:rPr lang="en-GB" dirty="0" err="1" smtClean="0"/>
              <a:t>Seakins</a:t>
            </a:r>
            <a:endParaRPr lang="en-GB" dirty="0" smtClean="0"/>
          </a:p>
          <a:p>
            <a:endParaRPr lang="en-GB" dirty="0"/>
          </a:p>
          <a:p>
            <a:r>
              <a:rPr lang="en-GB" dirty="0" smtClean="0">
                <a:hlinkClick r:id="rId2"/>
              </a:rPr>
              <a:t>cm17dlm@leeds.ac.uk</a:t>
            </a:r>
            <a:r>
              <a:rPr lang="en-GB" dirty="0" smtClean="0"/>
              <a:t> 	school of Chemistry, University of Leeds, Leeds, LS2 9JT, UK</a:t>
            </a:r>
            <a:endParaRPr lang="en-GB" dirty="0"/>
          </a:p>
        </p:txBody>
      </p:sp>
    </p:spTree>
    <p:extLst>
      <p:ext uri="{BB962C8B-B14F-4D97-AF65-F5344CB8AC3E}">
        <p14:creationId xmlns:p14="http://schemas.microsoft.com/office/powerpoint/2010/main" val="30738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Acetaldehyde + OH reaction in the HIRAC chamber</a:t>
            </a:r>
            <a:endParaRPr lang="en-GB" dirty="0"/>
          </a:p>
        </p:txBody>
      </p:sp>
      <p:sp>
        <p:nvSpPr>
          <p:cNvPr id="3" name="Content Placeholder 2"/>
          <p:cNvSpPr>
            <a:spLocks noGrp="1"/>
          </p:cNvSpPr>
          <p:nvPr>
            <p:ph idx="1"/>
          </p:nvPr>
        </p:nvSpPr>
        <p:spPr>
          <a:xfrm>
            <a:off x="838200" y="4254500"/>
            <a:ext cx="4000500" cy="2057400"/>
          </a:xfrm>
        </p:spPr>
        <p:txBody>
          <a:bodyPr>
            <a:noAutofit/>
          </a:bodyPr>
          <a:lstStyle/>
          <a:p>
            <a:r>
              <a:rPr lang="en-GB" sz="1800" dirty="0" smtClean="0"/>
              <a:t>Part of the acetaldehyde oxidation mechanism. The colour coding matches the graph to show how each species is detected. Species coloured brown have been detected before in HIRAC but were not being measured for this experiment.</a:t>
            </a:r>
            <a:endParaRPr lang="en-GB" sz="1800" dirty="0"/>
          </a:p>
        </p:txBody>
      </p:sp>
      <p:graphicFrame>
        <p:nvGraphicFramePr>
          <p:cNvPr id="4" name="Object 3"/>
          <p:cNvGraphicFramePr>
            <a:graphicFrameLocks noChangeAspect="1"/>
          </p:cNvGraphicFramePr>
          <p:nvPr>
            <p:extLst>
              <p:ext uri="{D42A27DB-BD31-4B8C-83A1-F6EECF244321}">
                <p14:modId xmlns:p14="http://schemas.microsoft.com/office/powerpoint/2010/main" val="3652356689"/>
              </p:ext>
            </p:extLst>
          </p:nvPr>
        </p:nvGraphicFramePr>
        <p:xfrm>
          <a:off x="2548254" y="1917700"/>
          <a:ext cx="4961906" cy="3230562"/>
        </p:xfrm>
        <a:graphic>
          <a:graphicData uri="http://schemas.openxmlformats.org/presentationml/2006/ole">
            <mc:AlternateContent xmlns:mc="http://schemas.openxmlformats.org/markup-compatibility/2006">
              <mc:Choice xmlns:v="urn:schemas-microsoft-com:vml" Requires="v">
                <p:oleObj spid="_x0000_s1028" name="CS ChemDraw Drawing" r:id="rId3" imgW="7770469" imgH="5059238" progId="ChemDraw.Document.6.0">
                  <p:embed/>
                </p:oleObj>
              </mc:Choice>
              <mc:Fallback>
                <p:oleObj name="CS ChemDraw Drawing" r:id="rId3" imgW="7770469" imgH="5059238" progId="ChemDraw.Document.6.0">
                  <p:embed/>
                  <p:pic>
                    <p:nvPicPr>
                      <p:cNvPr id="11" name="Object 10"/>
                      <p:cNvPicPr/>
                      <p:nvPr/>
                    </p:nvPicPr>
                    <p:blipFill>
                      <a:blip r:embed="rId4"/>
                      <a:stretch>
                        <a:fillRect/>
                      </a:stretch>
                    </p:blipFill>
                    <p:spPr>
                      <a:xfrm>
                        <a:off x="2548254" y="1917700"/>
                        <a:ext cx="4961906" cy="3230562"/>
                      </a:xfrm>
                      <a:prstGeom prst="rect">
                        <a:avLst/>
                      </a:prstGeom>
                    </p:spPr>
                  </p:pic>
                </p:oleObj>
              </mc:Fallback>
            </mc:AlternateContent>
          </a:graphicData>
        </a:graphic>
      </p:graphicFrame>
      <p:pic>
        <p:nvPicPr>
          <p:cNvPr id="5" name="Picture 4"/>
          <p:cNvPicPr>
            <a:picLocks noChangeAspect="1"/>
          </p:cNvPicPr>
          <p:nvPr/>
        </p:nvPicPr>
        <p:blipFill>
          <a:blip r:embed="rId5"/>
          <a:stretch>
            <a:fillRect/>
          </a:stretch>
        </p:blipFill>
        <p:spPr>
          <a:xfrm>
            <a:off x="7696201" y="939688"/>
            <a:ext cx="4003756" cy="5723782"/>
          </a:xfrm>
          <a:prstGeom prst="rect">
            <a:avLst/>
          </a:prstGeom>
        </p:spPr>
      </p:pic>
    </p:spTree>
    <p:extLst>
      <p:ext uri="{BB962C8B-B14F-4D97-AF65-F5344CB8AC3E}">
        <p14:creationId xmlns:p14="http://schemas.microsoft.com/office/powerpoint/2010/main" val="957284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Ethene</a:t>
            </a:r>
            <a:r>
              <a:rPr lang="en-GB" dirty="0" smtClean="0"/>
              <a:t> + OH reaction in the HIRAC chamber</a:t>
            </a: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68252" y="1533525"/>
            <a:ext cx="2928148" cy="4578456"/>
          </a:xfrm>
        </p:spPr>
      </p:pic>
      <p:sp>
        <p:nvSpPr>
          <p:cNvPr id="7" name="Content Placeholder 2"/>
          <p:cNvSpPr txBox="1">
            <a:spLocks/>
          </p:cNvSpPr>
          <p:nvPr/>
        </p:nvSpPr>
        <p:spPr>
          <a:xfrm>
            <a:off x="1104900" y="2374900"/>
            <a:ext cx="4000500" cy="2057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smtClean="0"/>
              <a:t>Part of the mechanism for </a:t>
            </a:r>
            <a:r>
              <a:rPr lang="en-GB" sz="1800" dirty="0" err="1" smtClean="0"/>
              <a:t>glyoxal</a:t>
            </a:r>
            <a:r>
              <a:rPr lang="en-GB" sz="1800" dirty="0" smtClean="0"/>
              <a:t> formation from </a:t>
            </a:r>
            <a:r>
              <a:rPr lang="en-GB" sz="1800" dirty="0" err="1" smtClean="0"/>
              <a:t>ethene</a:t>
            </a:r>
            <a:r>
              <a:rPr lang="en-GB" sz="1800" dirty="0" smtClean="0"/>
              <a:t> oxidation. It shows how </a:t>
            </a:r>
            <a:r>
              <a:rPr lang="en-GB" sz="1800" dirty="0" err="1" smtClean="0"/>
              <a:t>glyoxal</a:t>
            </a:r>
            <a:r>
              <a:rPr lang="en-GB" sz="1800" dirty="0" smtClean="0"/>
              <a:t> can be formed through multiple channels including </a:t>
            </a:r>
            <a:r>
              <a:rPr lang="en-GB" sz="1800" dirty="0" err="1" smtClean="0"/>
              <a:t>peroxy</a:t>
            </a:r>
            <a:r>
              <a:rPr lang="en-GB" sz="1800" dirty="0" smtClean="0"/>
              <a:t> radical reactions with NO, HO</a:t>
            </a:r>
            <a:r>
              <a:rPr lang="en-GB" sz="1800" baseline="-25000" dirty="0" smtClean="0"/>
              <a:t>2</a:t>
            </a:r>
            <a:r>
              <a:rPr lang="en-GB" sz="1800" dirty="0" smtClean="0"/>
              <a:t> and RO</a:t>
            </a:r>
            <a:r>
              <a:rPr lang="en-GB" sz="1800" baseline="-25000" dirty="0" smtClean="0"/>
              <a:t>2</a:t>
            </a:r>
            <a:r>
              <a:rPr lang="en-GB" sz="1800" dirty="0" smtClean="0"/>
              <a:t>.</a:t>
            </a:r>
            <a:endParaRPr lang="en-GB" sz="1800" dirty="0"/>
          </a:p>
        </p:txBody>
      </p:sp>
    </p:spTree>
    <p:extLst>
      <p:ext uri="{BB962C8B-B14F-4D97-AF65-F5344CB8AC3E}">
        <p14:creationId xmlns:p14="http://schemas.microsoft.com/office/powerpoint/2010/main" val="314167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Estimating the </a:t>
            </a:r>
            <a:r>
              <a:rPr lang="en-GB" dirty="0" err="1" smtClean="0"/>
              <a:t>glyoxal</a:t>
            </a:r>
            <a:r>
              <a:rPr lang="en-GB" dirty="0" smtClean="0"/>
              <a:t> yield from </a:t>
            </a:r>
            <a:r>
              <a:rPr lang="en-GB" dirty="0" err="1" smtClean="0"/>
              <a:t>ethene</a:t>
            </a:r>
            <a:r>
              <a:rPr lang="en-GB" dirty="0" smtClean="0"/>
              <a:t> oxidation under high </a:t>
            </a:r>
            <a:r>
              <a:rPr lang="en-GB" dirty="0" err="1" smtClean="0"/>
              <a:t>No</a:t>
            </a:r>
            <a:r>
              <a:rPr lang="en-GB" baseline="-25000" dirty="0" err="1" smtClean="0"/>
              <a:t>x</a:t>
            </a:r>
            <a:r>
              <a:rPr lang="en-GB" dirty="0" smtClean="0"/>
              <a:t>.</a:t>
            </a:r>
            <a:endParaRPr lang="en-GB" dirty="0"/>
          </a:p>
        </p:txBody>
      </p:sp>
      <p:sp>
        <p:nvSpPr>
          <p:cNvPr id="3" name="Content Placeholder 2"/>
          <p:cNvSpPr>
            <a:spLocks noGrp="1"/>
          </p:cNvSpPr>
          <p:nvPr>
            <p:ph idx="1"/>
          </p:nvPr>
        </p:nvSpPr>
        <p:spPr/>
        <p:txBody>
          <a:bodyPr>
            <a:normAutofit/>
          </a:bodyPr>
          <a:lstStyle/>
          <a:p>
            <a:r>
              <a:rPr lang="en-GB" sz="2000" dirty="0" smtClean="0"/>
              <a:t>Previous chamber studies have focused on the branching ratio of ethyl </a:t>
            </a:r>
            <a:r>
              <a:rPr lang="en-GB" sz="2000" dirty="0" err="1" smtClean="0"/>
              <a:t>alkoxy</a:t>
            </a:r>
            <a:r>
              <a:rPr lang="en-GB" sz="2000" dirty="0" smtClean="0"/>
              <a:t> radicals (RO) in high NO</a:t>
            </a:r>
            <a:r>
              <a:rPr lang="en-GB" sz="2000" baseline="-25000" dirty="0" smtClean="0"/>
              <a:t>x</a:t>
            </a:r>
            <a:r>
              <a:rPr lang="en-GB" sz="2000" dirty="0" smtClean="0"/>
              <a:t> conditions into </a:t>
            </a:r>
            <a:r>
              <a:rPr lang="en-GB" sz="2000" dirty="0" err="1" smtClean="0"/>
              <a:t>glycolaldehyde</a:t>
            </a:r>
            <a:r>
              <a:rPr lang="en-GB" sz="2000" dirty="0" smtClean="0"/>
              <a:t> and formaldehyde. </a:t>
            </a:r>
          </a:p>
          <a:p>
            <a:r>
              <a:rPr lang="en-GB" sz="2000" dirty="0" smtClean="0"/>
              <a:t>Other studies have looked at </a:t>
            </a:r>
            <a:r>
              <a:rPr lang="en-GB" sz="2000" dirty="0" err="1" smtClean="0"/>
              <a:t>glyoxal</a:t>
            </a:r>
            <a:r>
              <a:rPr lang="en-GB" sz="2000" dirty="0" smtClean="0"/>
              <a:t> yields from </a:t>
            </a:r>
            <a:r>
              <a:rPr lang="en-GB" sz="2000" dirty="0" err="1" smtClean="0"/>
              <a:t>glycolaldehyde</a:t>
            </a:r>
            <a:r>
              <a:rPr lang="en-GB" sz="2000" dirty="0" smtClean="0"/>
              <a:t> oxidation. Therefore, an estimated </a:t>
            </a:r>
            <a:r>
              <a:rPr lang="en-GB" sz="2000" dirty="0" err="1" smtClean="0"/>
              <a:t>glyoxal</a:t>
            </a:r>
            <a:r>
              <a:rPr lang="en-GB" sz="2000" dirty="0" smtClean="0"/>
              <a:t> yield can be calculated.</a:t>
            </a:r>
          </a:p>
          <a:p>
            <a:endParaRPr lang="en-GB" sz="2000" dirty="0"/>
          </a:p>
          <a:p>
            <a:r>
              <a:rPr lang="en-GB" sz="2000" dirty="0" smtClean="0"/>
              <a:t>No such </a:t>
            </a:r>
            <a:r>
              <a:rPr lang="en-GB" sz="2000" dirty="0" err="1" smtClean="0"/>
              <a:t>ethene</a:t>
            </a:r>
            <a:r>
              <a:rPr lang="en-GB" sz="2000" dirty="0" smtClean="0"/>
              <a:t> studies have been conducted in low NO</a:t>
            </a:r>
            <a:r>
              <a:rPr lang="en-GB" sz="2000" baseline="-25000" dirty="0" smtClean="0"/>
              <a:t>x</a:t>
            </a:r>
            <a:r>
              <a:rPr lang="en-GB" sz="2000" dirty="0" smtClean="0"/>
              <a:t> conditions.</a:t>
            </a:r>
          </a:p>
          <a:p>
            <a:endParaRPr lang="en-GB" sz="2000" dirty="0"/>
          </a:p>
          <a:p>
            <a:r>
              <a:rPr lang="en-GB" sz="2000" dirty="0" smtClean="0"/>
              <a:t>High NO</a:t>
            </a:r>
            <a:r>
              <a:rPr lang="en-GB" sz="2000" baseline="-25000" dirty="0" smtClean="0"/>
              <a:t>x</a:t>
            </a:r>
            <a:r>
              <a:rPr lang="en-GB" sz="2000" dirty="0" smtClean="0"/>
              <a:t> and low NO</a:t>
            </a:r>
            <a:r>
              <a:rPr lang="en-GB" sz="2000" baseline="-25000" dirty="0" smtClean="0"/>
              <a:t>x</a:t>
            </a:r>
            <a:r>
              <a:rPr lang="en-GB" sz="2000" dirty="0" smtClean="0"/>
              <a:t> refers to whether the RO</a:t>
            </a:r>
            <a:r>
              <a:rPr lang="en-GB" sz="2000" baseline="-25000" dirty="0" smtClean="0"/>
              <a:t>2</a:t>
            </a:r>
            <a:r>
              <a:rPr lang="en-GB" sz="2000" dirty="0" smtClean="0"/>
              <a:t> + NO reactions will dominate over other RO</a:t>
            </a:r>
            <a:r>
              <a:rPr lang="en-GB" sz="2000" baseline="-25000" dirty="0" smtClean="0"/>
              <a:t>2</a:t>
            </a:r>
            <a:r>
              <a:rPr lang="en-GB" sz="2000" dirty="0" smtClean="0"/>
              <a:t> + RO</a:t>
            </a:r>
            <a:r>
              <a:rPr lang="en-GB" sz="2000" baseline="-25000" dirty="0" smtClean="0"/>
              <a:t>2</a:t>
            </a:r>
            <a:r>
              <a:rPr lang="en-GB" sz="2000" dirty="0" smtClean="0"/>
              <a:t> or RO</a:t>
            </a:r>
            <a:r>
              <a:rPr lang="en-GB" sz="2000" baseline="-25000" dirty="0" smtClean="0"/>
              <a:t>2</a:t>
            </a:r>
            <a:r>
              <a:rPr lang="en-GB" sz="2000" dirty="0" smtClean="0"/>
              <a:t> + HO</a:t>
            </a:r>
            <a:r>
              <a:rPr lang="en-GB" sz="2000" baseline="-25000" dirty="0" smtClean="0"/>
              <a:t>2</a:t>
            </a:r>
            <a:r>
              <a:rPr lang="en-GB" sz="2000" dirty="0" smtClean="0"/>
              <a:t>.</a:t>
            </a:r>
            <a:endParaRPr lang="en-GB" sz="2000" dirty="0"/>
          </a:p>
        </p:txBody>
      </p:sp>
    </p:spTree>
    <p:extLst>
      <p:ext uri="{BB962C8B-B14F-4D97-AF65-F5344CB8AC3E}">
        <p14:creationId xmlns:p14="http://schemas.microsoft.com/office/powerpoint/2010/main" val="2923320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Glyoxal</a:t>
            </a:r>
            <a:r>
              <a:rPr lang="en-GB" dirty="0" smtClean="0"/>
              <a:t> formation from toluene oxidation</a:t>
            </a:r>
            <a:endParaRPr lang="en-GB" dirty="0"/>
          </a:p>
        </p:txBody>
      </p:sp>
      <p:sp>
        <p:nvSpPr>
          <p:cNvPr id="3" name="Content Placeholder 2"/>
          <p:cNvSpPr>
            <a:spLocks noGrp="1"/>
          </p:cNvSpPr>
          <p:nvPr>
            <p:ph idx="1"/>
          </p:nvPr>
        </p:nvSpPr>
        <p:spPr>
          <a:xfrm>
            <a:off x="838200" y="1825624"/>
            <a:ext cx="3022600" cy="4714875"/>
          </a:xfrm>
        </p:spPr>
        <p:txBody>
          <a:bodyPr>
            <a:normAutofit fontScale="92500" lnSpcReduction="20000"/>
          </a:bodyPr>
          <a:lstStyle/>
          <a:p>
            <a:r>
              <a:rPr lang="en-GB" sz="1800" dirty="0" smtClean="0"/>
              <a:t>In this experiment N</a:t>
            </a:r>
            <a:r>
              <a:rPr lang="en-GB" sz="1800" baseline="-25000" dirty="0" smtClean="0"/>
              <a:t>2</a:t>
            </a:r>
            <a:r>
              <a:rPr lang="en-GB" sz="1800" dirty="0" smtClean="0"/>
              <a:t>, O</a:t>
            </a:r>
            <a:r>
              <a:rPr lang="en-GB" sz="1800" baseline="-25000" dirty="0" smtClean="0"/>
              <a:t>2</a:t>
            </a:r>
            <a:r>
              <a:rPr lang="en-GB" sz="1800" dirty="0" smtClean="0"/>
              <a:t> and water were present throughout the experiment with O</a:t>
            </a:r>
            <a:r>
              <a:rPr lang="en-GB" sz="1800" baseline="-25000" dirty="0" smtClean="0"/>
              <a:t>3</a:t>
            </a:r>
            <a:r>
              <a:rPr lang="en-GB" sz="1800" dirty="0" smtClean="0"/>
              <a:t> and toluene added at their respective blue lines (left graph).</a:t>
            </a:r>
          </a:p>
          <a:p>
            <a:r>
              <a:rPr lang="en-GB" sz="1800" dirty="0" smtClean="0"/>
              <a:t>The presence of 150 ppb O</a:t>
            </a:r>
            <a:r>
              <a:rPr lang="en-GB" sz="1800" baseline="-25000" dirty="0" smtClean="0"/>
              <a:t>3</a:t>
            </a:r>
            <a:r>
              <a:rPr lang="en-GB" sz="1800" dirty="0" smtClean="0"/>
              <a:t> has a large effect on the </a:t>
            </a:r>
            <a:r>
              <a:rPr lang="en-GB" sz="1800" dirty="0" err="1" smtClean="0"/>
              <a:t>glyoxal</a:t>
            </a:r>
            <a:r>
              <a:rPr lang="en-GB" sz="1800" dirty="0" smtClean="0"/>
              <a:t> production when 154 nm </a:t>
            </a:r>
            <a:r>
              <a:rPr lang="el-GR" sz="1800" dirty="0" smtClean="0"/>
              <a:t>λ</a:t>
            </a:r>
            <a:r>
              <a:rPr lang="en-GB" sz="1800" dirty="0" smtClean="0"/>
              <a:t> lamps are switched on (purple shading). </a:t>
            </a:r>
          </a:p>
          <a:p>
            <a:r>
              <a:rPr lang="en-GB" sz="1800" dirty="0" smtClean="0"/>
              <a:t>Comparing the </a:t>
            </a:r>
            <a:r>
              <a:rPr lang="en-GB" sz="1800" dirty="0" err="1" smtClean="0"/>
              <a:t>glyoxal</a:t>
            </a:r>
            <a:r>
              <a:rPr lang="en-GB" sz="1800" dirty="0" smtClean="0"/>
              <a:t> production to the toluene decay before and after the O</a:t>
            </a:r>
            <a:r>
              <a:rPr lang="en-GB" sz="1800" baseline="-25000" dirty="0" smtClean="0"/>
              <a:t>3</a:t>
            </a:r>
            <a:r>
              <a:rPr lang="en-GB" sz="1800" dirty="0" smtClean="0"/>
              <a:t> addition shows a bigger </a:t>
            </a:r>
            <a:r>
              <a:rPr lang="en-GB" sz="1800" dirty="0" err="1" smtClean="0"/>
              <a:t>glyoxal</a:t>
            </a:r>
            <a:r>
              <a:rPr lang="en-GB" sz="1800" dirty="0" smtClean="0"/>
              <a:t> yield in the presence of toluene.</a:t>
            </a:r>
          </a:p>
          <a:p>
            <a:r>
              <a:rPr lang="en-GB" sz="1800" dirty="0" smtClean="0"/>
              <a:t>This shows the presence of O</a:t>
            </a:r>
            <a:r>
              <a:rPr lang="en-GB" sz="1800" baseline="-25000" dirty="0" smtClean="0"/>
              <a:t>3</a:t>
            </a:r>
            <a:r>
              <a:rPr lang="en-GB" sz="1800" dirty="0" smtClean="0"/>
              <a:t> does not merely increase the rate of reaction but actually reacts with an oxidation product to form </a:t>
            </a:r>
            <a:r>
              <a:rPr lang="en-GB" sz="1800" dirty="0" err="1" smtClean="0"/>
              <a:t>glyoxal</a:t>
            </a:r>
            <a:r>
              <a:rPr lang="en-GB" sz="1800" dirty="0" smtClean="0"/>
              <a:t>.</a:t>
            </a:r>
          </a:p>
        </p:txBody>
      </p:sp>
      <p:pic>
        <p:nvPicPr>
          <p:cNvPr id="4" name="Picture 3" descr="A graph of a number of numbers&#10;&#10;Description automatically generated with medium confidence"/>
          <p:cNvPicPr/>
          <p:nvPr/>
        </p:nvPicPr>
        <p:blipFill>
          <a:blip r:embed="rId2" cstate="print">
            <a:extLst>
              <a:ext uri="{28A0092B-C50C-407E-A947-70E740481C1C}">
                <a14:useLocalDpi xmlns:a14="http://schemas.microsoft.com/office/drawing/2010/main" val="0"/>
              </a:ext>
            </a:extLst>
          </a:blip>
          <a:stretch>
            <a:fillRect/>
          </a:stretch>
        </p:blipFill>
        <p:spPr>
          <a:xfrm>
            <a:off x="3860800" y="1631790"/>
            <a:ext cx="4699000" cy="3546475"/>
          </a:xfrm>
          <a:prstGeom prst="rect">
            <a:avLst/>
          </a:prstGeom>
        </p:spPr>
      </p:pic>
      <p:pic>
        <p:nvPicPr>
          <p:cNvPr id="5" name="Picture 4" descr="A graph of a graph of a graph&#10;&#10;Description automatically generated with medium confidence"/>
          <p:cNvPicPr/>
          <p:nvPr/>
        </p:nvPicPr>
        <p:blipFill>
          <a:blip r:embed="rId3" cstate="print">
            <a:extLst>
              <a:ext uri="{28A0092B-C50C-407E-A947-70E740481C1C}">
                <a14:useLocalDpi xmlns:a14="http://schemas.microsoft.com/office/drawing/2010/main" val="0"/>
              </a:ext>
            </a:extLst>
          </a:blip>
          <a:stretch>
            <a:fillRect/>
          </a:stretch>
        </p:blipFill>
        <p:spPr>
          <a:xfrm>
            <a:off x="7954645" y="1825625"/>
            <a:ext cx="4161155" cy="3158807"/>
          </a:xfrm>
          <a:prstGeom prst="rect">
            <a:avLst/>
          </a:prstGeom>
        </p:spPr>
      </p:pic>
    </p:spTree>
    <p:extLst>
      <p:ext uri="{BB962C8B-B14F-4D97-AF65-F5344CB8AC3E}">
        <p14:creationId xmlns:p14="http://schemas.microsoft.com/office/powerpoint/2010/main" val="940454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7D170AEF595948AD382B4761E11F46" ma:contentTypeVersion="14" ma:contentTypeDescription="Create a new document." ma:contentTypeScope="" ma:versionID="2fa32e4ec1e390e8723e8be727499975">
  <xsd:schema xmlns:xsd="http://www.w3.org/2001/XMLSchema" xmlns:xs="http://www.w3.org/2001/XMLSchema" xmlns:p="http://schemas.microsoft.com/office/2006/metadata/properties" xmlns:ns3="12528297-98dc-46ce-b1e3-3c31aaebbf48" xmlns:ns4="9b66bca9-d62b-45e5-8970-6e414595eac9" targetNamespace="http://schemas.microsoft.com/office/2006/metadata/properties" ma:root="true" ma:fieldsID="c3e7ba3e54c5d6c74955bc0bcdac79ac" ns3:_="" ns4:_="">
    <xsd:import namespace="12528297-98dc-46ce-b1e3-3c31aaebbf48"/>
    <xsd:import namespace="9b66bca9-d62b-45e5-8970-6e414595eac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_activity" minOccurs="0"/>
                <xsd:element ref="ns4:MediaServiceAutoTags" minOccurs="0"/>
                <xsd:element ref="ns4:MediaServiceOCR" minOccurs="0"/>
                <xsd:element ref="ns4:MediaServiceGenerationTime" minOccurs="0"/>
                <xsd:element ref="ns4:MediaServiceEventHashCode" minOccurs="0"/>
                <xsd:element ref="ns4:MediaServiceObjectDetectorVersions" minOccurs="0"/>
                <xsd:element ref="ns4:MediaServiceSystemTags" minOccurs="0"/>
                <xsd:element ref="ns4:MediaServiceSearchPropertie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528297-98dc-46ce-b1e3-3c31aaebbf4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66bca9-d62b-45e5-8970-6e414595eac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DateTaken" ma:index="21"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b66bca9-d62b-45e5-8970-6e414595eac9" xsi:nil="true"/>
  </documentManagement>
</p:properties>
</file>

<file path=customXml/itemProps1.xml><?xml version="1.0" encoding="utf-8"?>
<ds:datastoreItem xmlns:ds="http://schemas.openxmlformats.org/officeDocument/2006/customXml" ds:itemID="{C2F524ED-7120-4A78-A685-F51807722C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528297-98dc-46ce-b1e3-3c31aaebbf48"/>
    <ds:schemaRef ds:uri="9b66bca9-d62b-45e5-8970-6e414595ea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D5EB78-65B5-4745-B144-23884EFCA7CC}">
  <ds:schemaRefs>
    <ds:schemaRef ds:uri="http://schemas.microsoft.com/sharepoint/v3/contenttype/forms"/>
  </ds:schemaRefs>
</ds:datastoreItem>
</file>

<file path=customXml/itemProps3.xml><?xml version="1.0" encoding="utf-8"?>
<ds:datastoreItem xmlns:ds="http://schemas.openxmlformats.org/officeDocument/2006/customXml" ds:itemID="{322BDBA7-0D1D-4CC8-822B-EABAA4D0E481}">
  <ds:schemaRefs>
    <ds:schemaRef ds:uri="9b66bca9-d62b-45e5-8970-6e414595eac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2528297-98dc-46ce-b1e3-3c31aaebbf4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TotalTime>
  <Words>339</Words>
  <Application>Microsoft Office PowerPoint</Application>
  <PresentationFormat>Widescreen</PresentationFormat>
  <Paragraphs>20</Paragraphs>
  <Slides>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Calibri Light</vt:lpstr>
      <vt:lpstr>Office Theme</vt:lpstr>
      <vt:lpstr>CS ChemDraw Drawing</vt:lpstr>
      <vt:lpstr>Glyoxal Yields from Selected Hydrocarbons Oxidations (Supplementary Information)</vt:lpstr>
      <vt:lpstr>Acetaldehyde + OH reaction in the HIRAC chamber</vt:lpstr>
      <vt:lpstr>Ethene + OH reaction in the HIRAC chamber</vt:lpstr>
      <vt:lpstr>Estimating the glyoxal yield from ethene oxidation under high Nox.</vt:lpstr>
      <vt:lpstr>Glyoxal formation from toluene oxidation</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Glyoxal Yields from Selected Hydrocarbons Oxidations (Supplementary Information)</dc:title>
  <dc:creator>Danny McConnell [RPG]</dc:creator>
  <cp:lastModifiedBy>Danny McConnell [RPG]</cp:lastModifiedBy>
  <cp:revision>4</cp:revision>
  <dcterms:created xsi:type="dcterms:W3CDTF">2024-04-09T14:40:46Z</dcterms:created>
  <dcterms:modified xsi:type="dcterms:W3CDTF">2024-04-09T15:01:41Z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0x0101002B7D170AEF595948AD382B4761E11F46</vt:lpwstr>
  </property>
</Properties>
</file>