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3.xml" ContentType="application/vnd.openxmlformats-officedocument.presentationml.tags+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4.xml" ContentType="application/vnd.openxmlformats-officedocument.presentationml.tags+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20.xml" ContentType="application/vnd.openxmlformats-officedocument.presentationml.tags+xml"/>
  <Override PartName="/ppt/notesSlides/notesSlide2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30" r:id="rId2"/>
    <p:sldId id="278" r:id="rId3"/>
    <p:sldId id="281" r:id="rId4"/>
    <p:sldId id="296" r:id="rId5"/>
    <p:sldId id="292" r:id="rId6"/>
    <p:sldId id="298" r:id="rId7"/>
    <p:sldId id="299" r:id="rId8"/>
    <p:sldId id="300" r:id="rId9"/>
    <p:sldId id="302" r:id="rId10"/>
    <p:sldId id="301" r:id="rId11"/>
    <p:sldId id="303" r:id="rId12"/>
    <p:sldId id="304" r:id="rId13"/>
    <p:sldId id="305" r:id="rId14"/>
    <p:sldId id="363" r:id="rId15"/>
    <p:sldId id="358" r:id="rId16"/>
    <p:sldId id="359" r:id="rId17"/>
    <p:sldId id="361" r:id="rId18"/>
    <p:sldId id="362" r:id="rId19"/>
    <p:sldId id="364" r:id="rId20"/>
    <p:sldId id="365" r:id="rId21"/>
    <p:sldId id="366" r:id="rId22"/>
    <p:sldId id="369" r:id="rId23"/>
    <p:sldId id="368" r:id="rId24"/>
    <p:sldId id="370" r:id="rId25"/>
    <p:sldId id="371" r:id="rId26"/>
    <p:sldId id="37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luís Gómez" initials="LG" lastIdx="2" clrIdx="0">
    <p:extLst>
      <p:ext uri="{19B8F6BF-5375-455C-9EA6-DF929625EA0E}">
        <p15:presenceInfo xmlns:p15="http://schemas.microsoft.com/office/powerpoint/2012/main" userId="aa82cbb395f0e8e2" providerId="Windows Live"/>
      </p:ext>
    </p:extLst>
  </p:cmAuthor>
  <p:cmAuthor id="2" name="Martí Navarro Planes" initials="MN" lastIdx="1" clrIdx="1">
    <p:extLst>
      <p:ext uri="{19B8F6BF-5375-455C-9EA6-DF929625EA0E}">
        <p15:presenceInfo xmlns:p15="http://schemas.microsoft.com/office/powerpoint/2012/main" userId="e0e4d0587ba5c93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4CB8E"/>
  </p:clrMru>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6357" autoAdjust="0"/>
  </p:normalViewPr>
  <p:slideViewPr>
    <p:cSldViewPr snapToGrid="0">
      <p:cViewPr varScale="1">
        <p:scale>
          <a:sx n="67" d="100"/>
          <a:sy n="67" d="100"/>
        </p:scale>
        <p:origin x="648" y="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oleObject" Target="file:///D:\tfm1\mascaras_retallades\parc\resultats\est_ras\canvis_5\superficies\resum_superficies_parc_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tfm1\mascaras_retallades\parc\resultats\est_ras\grafic_altura\sp_altur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arti\Documents\CREAF\EGU\material\ombres_hivern\estadisitqieus_mapes_ombres_llacs\superficie_neu_llacs.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marti\Documents\CREAF\EGU\material\taules.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0"/>
          <c:tx>
            <c:strRef>
              <c:f>quinqueni!$H$1</c:f>
              <c:strCache>
                <c:ptCount val="1"/>
                <c:pt idx="0">
                  <c:v>Parc</c:v>
                </c:pt>
              </c:strCache>
            </c:strRef>
          </c:tx>
          <c:spPr>
            <a:solidFill>
              <a:schemeClr val="accent2"/>
            </a:solidFill>
            <a:ln>
              <a:noFill/>
            </a:ln>
            <a:effectLst/>
          </c:spPr>
          <c:invertIfNegative val="0"/>
          <c:cat>
            <c:strRef>
              <c:f>quinqueni!$F$2:$F$9</c:f>
              <c:strCache>
                <c:ptCount val="8"/>
                <c:pt idx="0">
                  <c:v>1984-1988</c:v>
                </c:pt>
                <c:pt idx="1">
                  <c:v>1989-1993</c:v>
                </c:pt>
                <c:pt idx="2">
                  <c:v>1994-1998</c:v>
                </c:pt>
                <c:pt idx="3">
                  <c:v>1999-2003</c:v>
                </c:pt>
                <c:pt idx="4">
                  <c:v>2004-2008</c:v>
                </c:pt>
                <c:pt idx="5">
                  <c:v>2009-2013</c:v>
                </c:pt>
                <c:pt idx="6">
                  <c:v>2014-1018</c:v>
                </c:pt>
                <c:pt idx="7">
                  <c:v>2019-2023</c:v>
                </c:pt>
              </c:strCache>
            </c:strRef>
          </c:cat>
          <c:val>
            <c:numRef>
              <c:f>quinqueni!$H$2:$H$9</c:f>
              <c:numCache>
                <c:formatCode>General</c:formatCode>
                <c:ptCount val="8"/>
                <c:pt idx="0">
                  <c:v>42</c:v>
                </c:pt>
                <c:pt idx="1">
                  <c:v>54</c:v>
                </c:pt>
                <c:pt idx="2">
                  <c:v>55</c:v>
                </c:pt>
                <c:pt idx="3">
                  <c:v>81</c:v>
                </c:pt>
                <c:pt idx="4">
                  <c:v>42</c:v>
                </c:pt>
                <c:pt idx="5">
                  <c:v>37</c:v>
                </c:pt>
                <c:pt idx="6">
                  <c:v>66</c:v>
                </c:pt>
                <c:pt idx="7">
                  <c:v>73</c:v>
                </c:pt>
              </c:numCache>
            </c:numRef>
          </c:val>
          <c:extLst>
            <c:ext xmlns:c16="http://schemas.microsoft.com/office/drawing/2014/chart" uri="{C3380CC4-5D6E-409C-BE32-E72D297353CC}">
              <c16:uniqueId val="{00000001-D05D-46B7-8FD3-13AD5964B53E}"/>
            </c:ext>
          </c:extLst>
        </c:ser>
        <c:ser>
          <c:idx val="2"/>
          <c:order val="1"/>
          <c:tx>
            <c:strRef>
              <c:f>quinqueni!$I$1</c:f>
              <c:strCache>
                <c:ptCount val="1"/>
                <c:pt idx="0">
                  <c:v>Contraix</c:v>
                </c:pt>
              </c:strCache>
            </c:strRef>
          </c:tx>
          <c:spPr>
            <a:solidFill>
              <a:schemeClr val="accent3"/>
            </a:solidFill>
            <a:ln>
              <a:noFill/>
            </a:ln>
            <a:effectLst/>
          </c:spPr>
          <c:invertIfNegative val="0"/>
          <c:cat>
            <c:strRef>
              <c:f>quinqueni!$F$2:$F$9</c:f>
              <c:strCache>
                <c:ptCount val="8"/>
                <c:pt idx="0">
                  <c:v>1984-1988</c:v>
                </c:pt>
                <c:pt idx="1">
                  <c:v>1989-1993</c:v>
                </c:pt>
                <c:pt idx="2">
                  <c:v>1994-1998</c:v>
                </c:pt>
                <c:pt idx="3">
                  <c:v>1999-2003</c:v>
                </c:pt>
                <c:pt idx="4">
                  <c:v>2004-2008</c:v>
                </c:pt>
                <c:pt idx="5">
                  <c:v>2009-2013</c:v>
                </c:pt>
                <c:pt idx="6">
                  <c:v>2014-1018</c:v>
                </c:pt>
                <c:pt idx="7">
                  <c:v>2019-2023</c:v>
                </c:pt>
              </c:strCache>
            </c:strRef>
          </c:cat>
          <c:val>
            <c:numRef>
              <c:f>quinqueni!$I$2:$I$9</c:f>
              <c:numCache>
                <c:formatCode>General</c:formatCode>
                <c:ptCount val="8"/>
                <c:pt idx="0">
                  <c:v>43</c:v>
                </c:pt>
                <c:pt idx="1">
                  <c:v>52</c:v>
                </c:pt>
                <c:pt idx="2">
                  <c:v>52</c:v>
                </c:pt>
                <c:pt idx="3">
                  <c:v>82</c:v>
                </c:pt>
                <c:pt idx="4">
                  <c:v>43</c:v>
                </c:pt>
                <c:pt idx="5">
                  <c:v>38</c:v>
                </c:pt>
                <c:pt idx="6">
                  <c:v>66</c:v>
                </c:pt>
                <c:pt idx="7">
                  <c:v>73</c:v>
                </c:pt>
              </c:numCache>
            </c:numRef>
          </c:val>
          <c:extLst>
            <c:ext xmlns:c16="http://schemas.microsoft.com/office/drawing/2014/chart" uri="{C3380CC4-5D6E-409C-BE32-E72D297353CC}">
              <c16:uniqueId val="{00000002-D05D-46B7-8FD3-13AD5964B53E}"/>
            </c:ext>
          </c:extLst>
        </c:ser>
        <c:dLbls>
          <c:showLegendKey val="0"/>
          <c:showVal val="0"/>
          <c:showCatName val="0"/>
          <c:showSerName val="0"/>
          <c:showPercent val="0"/>
          <c:showBubbleSize val="0"/>
        </c:dLbls>
        <c:gapWidth val="219"/>
        <c:overlap val="-27"/>
        <c:axId val="-1629827536"/>
        <c:axId val="-34064080"/>
      </c:barChart>
      <c:catAx>
        <c:axId val="-1629827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34064080"/>
        <c:crosses val="autoZero"/>
        <c:auto val="1"/>
        <c:lblAlgn val="ctr"/>
        <c:lblOffset val="100"/>
        <c:noMultiLvlLbl val="0"/>
      </c:catAx>
      <c:valAx>
        <c:axId val="-34064080"/>
        <c:scaling>
          <c:orientation val="minMax"/>
          <c:max val="8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1629827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InSZ</c:v>
                </c:pt>
              </c:strCache>
            </c:strRef>
          </c:tx>
          <c:spPr>
            <a:solidFill>
              <a:srgbClr val="FFFF00"/>
            </a:solidFill>
            <a:ln>
              <a:noFill/>
            </a:ln>
            <a:effectLst/>
          </c:spPr>
          <c:invertIfNegative val="0"/>
          <c:trendline>
            <c:spPr>
              <a:ln w="19050" cap="rnd">
                <a:solidFill>
                  <a:srgbClr val="FFFF00"/>
                </a:solidFill>
                <a:prstDash val="sysDot"/>
              </a:ln>
              <a:effectLst/>
            </c:spPr>
            <c:trendlineType val="linear"/>
            <c:dispRSqr val="0"/>
            <c:dispEq val="0"/>
          </c:trendline>
          <c:cat>
            <c:strRef>
              <c:f>Hoja1!$A$2:$A$9</c:f>
              <c:strCache>
                <c:ptCount val="8"/>
                <c:pt idx="0">
                  <c:v>1984-1988</c:v>
                </c:pt>
                <c:pt idx="1">
                  <c:v>1989-1993</c:v>
                </c:pt>
                <c:pt idx="2">
                  <c:v>1994-1998</c:v>
                </c:pt>
                <c:pt idx="3">
                  <c:v>1999-2003</c:v>
                </c:pt>
                <c:pt idx="4">
                  <c:v>2004-2008</c:v>
                </c:pt>
                <c:pt idx="5">
                  <c:v>2009-2013</c:v>
                </c:pt>
                <c:pt idx="6">
                  <c:v>2014-2018</c:v>
                </c:pt>
                <c:pt idx="7">
                  <c:v>2019-2023</c:v>
                </c:pt>
              </c:strCache>
            </c:strRef>
          </c:cat>
          <c:val>
            <c:numRef>
              <c:f>Hoja1!$B$2:$B$9</c:f>
              <c:numCache>
                <c:formatCode>General</c:formatCode>
                <c:ptCount val="8"/>
                <c:pt idx="0">
                  <c:v>1.6128</c:v>
                </c:pt>
                <c:pt idx="1">
                  <c:v>7.4943</c:v>
                </c:pt>
                <c:pt idx="2">
                  <c:v>4.1768999999999998</c:v>
                </c:pt>
                <c:pt idx="3">
                  <c:v>4.7988</c:v>
                </c:pt>
                <c:pt idx="4">
                  <c:v>10.844100000000001</c:v>
                </c:pt>
                <c:pt idx="5">
                  <c:v>6.1173000000000002</c:v>
                </c:pt>
                <c:pt idx="6">
                  <c:v>16.372800000000002</c:v>
                </c:pt>
                <c:pt idx="7">
                  <c:v>24.335100000000001</c:v>
                </c:pt>
              </c:numCache>
            </c:numRef>
          </c:val>
          <c:extLst>
            <c:ext xmlns:c16="http://schemas.microsoft.com/office/drawing/2014/chart" uri="{C3380CC4-5D6E-409C-BE32-E72D297353CC}">
              <c16:uniqueId val="{00000001-84AA-43F7-B1DA-CACD06D43D99}"/>
            </c:ext>
          </c:extLst>
        </c:ser>
        <c:ser>
          <c:idx val="1"/>
          <c:order val="1"/>
          <c:tx>
            <c:strRef>
              <c:f>Hoja1!$C$1</c:f>
              <c:strCache>
                <c:ptCount val="1"/>
                <c:pt idx="0">
                  <c:v>ISZ</c:v>
                </c:pt>
              </c:strCache>
            </c:strRef>
          </c:tx>
          <c:spPr>
            <a:solidFill>
              <a:srgbClr val="FF8000"/>
            </a:solidFill>
            <a:ln>
              <a:noFill/>
            </a:ln>
            <a:effectLst/>
          </c:spPr>
          <c:invertIfNegative val="0"/>
          <c:trendline>
            <c:spPr>
              <a:ln w="19050" cap="rnd">
                <a:solidFill>
                  <a:srgbClr val="FF8000"/>
                </a:solidFill>
                <a:prstDash val="sysDot"/>
              </a:ln>
              <a:effectLst/>
            </c:spPr>
            <c:trendlineType val="linear"/>
            <c:dispRSqr val="0"/>
            <c:dispEq val="0"/>
          </c:trendline>
          <c:cat>
            <c:strRef>
              <c:f>Hoja1!$A$2:$A$9</c:f>
              <c:strCache>
                <c:ptCount val="8"/>
                <c:pt idx="0">
                  <c:v>1984-1988</c:v>
                </c:pt>
                <c:pt idx="1">
                  <c:v>1989-1993</c:v>
                </c:pt>
                <c:pt idx="2">
                  <c:v>1994-1998</c:v>
                </c:pt>
                <c:pt idx="3">
                  <c:v>1999-2003</c:v>
                </c:pt>
                <c:pt idx="4">
                  <c:v>2004-2008</c:v>
                </c:pt>
                <c:pt idx="5">
                  <c:v>2009-2013</c:v>
                </c:pt>
                <c:pt idx="6">
                  <c:v>2014-2018</c:v>
                </c:pt>
                <c:pt idx="7">
                  <c:v>2019-2023</c:v>
                </c:pt>
              </c:strCache>
            </c:strRef>
          </c:cat>
          <c:val>
            <c:numRef>
              <c:f>Hoja1!$C$2:$C$9</c:f>
              <c:numCache>
                <c:formatCode>General</c:formatCode>
                <c:ptCount val="8"/>
                <c:pt idx="0">
                  <c:v>54.747</c:v>
                </c:pt>
                <c:pt idx="1">
                  <c:v>29.898900000000001</c:v>
                </c:pt>
                <c:pt idx="2">
                  <c:v>63.377099999999999</c:v>
                </c:pt>
                <c:pt idx="3">
                  <c:v>75.622500000000002</c:v>
                </c:pt>
                <c:pt idx="4">
                  <c:v>76.710599999999999</c:v>
                </c:pt>
                <c:pt idx="5">
                  <c:v>75.780900000000003</c:v>
                </c:pt>
                <c:pt idx="6">
                  <c:v>53.811</c:v>
                </c:pt>
                <c:pt idx="7">
                  <c:v>63.577799999999996</c:v>
                </c:pt>
              </c:numCache>
            </c:numRef>
          </c:val>
          <c:extLst>
            <c:ext xmlns:c16="http://schemas.microsoft.com/office/drawing/2014/chart" uri="{C3380CC4-5D6E-409C-BE32-E72D297353CC}">
              <c16:uniqueId val="{00000003-84AA-43F7-B1DA-CACD06D43D99}"/>
            </c:ext>
          </c:extLst>
        </c:ser>
        <c:ser>
          <c:idx val="2"/>
          <c:order val="2"/>
          <c:tx>
            <c:strRef>
              <c:f>Hoja1!$D$1</c:f>
              <c:strCache>
                <c:ptCount val="1"/>
                <c:pt idx="0">
                  <c:v>TSZ</c:v>
                </c:pt>
              </c:strCache>
            </c:strRef>
          </c:tx>
          <c:spPr>
            <a:solidFill>
              <a:srgbClr val="0000FF"/>
            </a:solidFill>
            <a:ln>
              <a:noFill/>
            </a:ln>
            <a:effectLst/>
          </c:spPr>
          <c:invertIfNegative val="0"/>
          <c:trendline>
            <c:spPr>
              <a:ln w="19050" cap="rnd">
                <a:solidFill>
                  <a:srgbClr val="0000FF"/>
                </a:solidFill>
                <a:prstDash val="sysDot"/>
              </a:ln>
              <a:effectLst/>
            </c:spPr>
            <c:trendlineType val="linear"/>
            <c:dispRSqr val="0"/>
            <c:dispEq val="0"/>
          </c:trendline>
          <c:cat>
            <c:strRef>
              <c:f>Hoja1!$A$2:$A$9</c:f>
              <c:strCache>
                <c:ptCount val="8"/>
                <c:pt idx="0">
                  <c:v>1984-1988</c:v>
                </c:pt>
                <c:pt idx="1">
                  <c:v>1989-1993</c:v>
                </c:pt>
                <c:pt idx="2">
                  <c:v>1994-1998</c:v>
                </c:pt>
                <c:pt idx="3">
                  <c:v>1999-2003</c:v>
                </c:pt>
                <c:pt idx="4">
                  <c:v>2004-2008</c:v>
                </c:pt>
                <c:pt idx="5">
                  <c:v>2009-2013</c:v>
                </c:pt>
                <c:pt idx="6">
                  <c:v>2014-2018</c:v>
                </c:pt>
                <c:pt idx="7">
                  <c:v>2019-2023</c:v>
                </c:pt>
              </c:strCache>
            </c:strRef>
          </c:cat>
          <c:val>
            <c:numRef>
              <c:f>Hoja1!$D$2:$D$9</c:f>
              <c:numCache>
                <c:formatCode>General</c:formatCode>
                <c:ptCount val="8"/>
                <c:pt idx="0">
                  <c:v>81.197100000000006</c:v>
                </c:pt>
                <c:pt idx="1">
                  <c:v>100.63800000000001</c:v>
                </c:pt>
                <c:pt idx="2">
                  <c:v>68.448599999999999</c:v>
                </c:pt>
                <c:pt idx="3">
                  <c:v>58.296599999999998</c:v>
                </c:pt>
                <c:pt idx="4">
                  <c:v>51.323399999999999</c:v>
                </c:pt>
                <c:pt idx="5">
                  <c:v>56.990699999999997</c:v>
                </c:pt>
                <c:pt idx="6">
                  <c:v>68.630399999999995</c:v>
                </c:pt>
                <c:pt idx="7">
                  <c:v>50.966099999999997</c:v>
                </c:pt>
              </c:numCache>
            </c:numRef>
          </c:val>
          <c:extLst>
            <c:ext xmlns:c16="http://schemas.microsoft.com/office/drawing/2014/chart" uri="{C3380CC4-5D6E-409C-BE32-E72D297353CC}">
              <c16:uniqueId val="{00000005-84AA-43F7-B1DA-CACD06D43D99}"/>
            </c:ext>
          </c:extLst>
        </c:ser>
        <c:ser>
          <c:idx val="3"/>
          <c:order val="3"/>
          <c:tx>
            <c:strRef>
              <c:f>Hoja1!$E$1</c:f>
              <c:strCache>
                <c:ptCount val="1"/>
                <c:pt idx="0">
                  <c:v>PSZ</c:v>
                </c:pt>
              </c:strCache>
            </c:strRef>
          </c:tx>
          <c:spPr>
            <a:solidFill>
              <a:srgbClr val="00FFFF"/>
            </a:solidFill>
            <a:ln>
              <a:noFill/>
            </a:ln>
            <a:effectLst/>
          </c:spPr>
          <c:invertIfNegative val="0"/>
          <c:cat>
            <c:strRef>
              <c:f>Hoja1!$A$2:$A$9</c:f>
              <c:strCache>
                <c:ptCount val="8"/>
                <c:pt idx="0">
                  <c:v>1984-1988</c:v>
                </c:pt>
                <c:pt idx="1">
                  <c:v>1989-1993</c:v>
                </c:pt>
                <c:pt idx="2">
                  <c:v>1994-1998</c:v>
                </c:pt>
                <c:pt idx="3">
                  <c:v>1999-2003</c:v>
                </c:pt>
                <c:pt idx="4">
                  <c:v>2004-2008</c:v>
                </c:pt>
                <c:pt idx="5">
                  <c:v>2009-2013</c:v>
                </c:pt>
                <c:pt idx="6">
                  <c:v>2014-2018</c:v>
                </c:pt>
                <c:pt idx="7">
                  <c:v>2019-2023</c:v>
                </c:pt>
              </c:strCache>
            </c:strRef>
          </c:cat>
          <c:val>
            <c:numRef>
              <c:f>Hoja1!$E$2:$E$9</c:f>
              <c:numCache>
                <c:formatCode>General</c:formatCode>
                <c:ptCount val="8"/>
                <c:pt idx="0">
                  <c:v>1.4120999999999999</c:v>
                </c:pt>
                <c:pt idx="1">
                  <c:v>0.93779999999999997</c:v>
                </c:pt>
                <c:pt idx="2">
                  <c:v>2.9664000000000001</c:v>
                </c:pt>
                <c:pt idx="3">
                  <c:v>0.25109999999999999</c:v>
                </c:pt>
                <c:pt idx="4">
                  <c:v>9.0899999999999995E-2</c:v>
                </c:pt>
                <c:pt idx="5">
                  <c:v>8.0100000000000005E-2</c:v>
                </c:pt>
                <c:pt idx="6">
                  <c:v>0.15479999999999999</c:v>
                </c:pt>
                <c:pt idx="7">
                  <c:v>0.09</c:v>
                </c:pt>
              </c:numCache>
            </c:numRef>
          </c:val>
          <c:extLst>
            <c:ext xmlns:c16="http://schemas.microsoft.com/office/drawing/2014/chart" uri="{C3380CC4-5D6E-409C-BE32-E72D297353CC}">
              <c16:uniqueId val="{00000006-84AA-43F7-B1DA-CACD06D43D99}"/>
            </c:ext>
          </c:extLst>
        </c:ser>
        <c:dLbls>
          <c:showLegendKey val="0"/>
          <c:showVal val="0"/>
          <c:showCatName val="0"/>
          <c:showSerName val="0"/>
          <c:showPercent val="0"/>
          <c:showBubbleSize val="0"/>
        </c:dLbls>
        <c:gapWidth val="219"/>
        <c:overlap val="-27"/>
        <c:axId val="1272408671"/>
        <c:axId val="1272409631"/>
      </c:barChart>
      <c:catAx>
        <c:axId val="12724086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1272409631"/>
        <c:crosses val="autoZero"/>
        <c:auto val="1"/>
        <c:lblAlgn val="ctr"/>
        <c:lblOffset val="100"/>
        <c:noMultiLvlLbl val="0"/>
      </c:catAx>
      <c:valAx>
        <c:axId val="1272409631"/>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b="1" noProof="0" dirty="0">
                    <a:solidFill>
                      <a:sysClr val="windowText" lastClr="000000"/>
                    </a:solidFill>
                  </a:rPr>
                  <a:t>Area (km²</a:t>
                </a:r>
                <a:r>
                  <a:rPr lang="ca-ES" sz="1200" b="1" dirty="0">
                    <a:solidFill>
                      <a:sysClr val="windowText" lastClr="000000"/>
                    </a:solidFill>
                  </a:rPr>
                  <a:t>)</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272408671"/>
        <c:crosses val="autoZero"/>
        <c:crossBetween val="between"/>
      </c:valAx>
      <c:spPr>
        <a:noFill/>
        <a:ln>
          <a:noFill/>
        </a:ln>
        <a:effectLst/>
      </c:spPr>
    </c:plotArea>
    <c:legend>
      <c:legendPos val="r"/>
      <c:legendEntry>
        <c:idx val="4"/>
        <c:delete val="1"/>
      </c:legendEntry>
      <c:legendEntry>
        <c:idx val="5"/>
        <c:delete val="1"/>
      </c:legendEntry>
      <c:legendEntry>
        <c:idx val="6"/>
        <c:delete val="1"/>
      </c:legendEntry>
      <c:layout>
        <c:manualLayout>
          <c:xMode val="edge"/>
          <c:yMode val="edge"/>
          <c:x val="0.89007232636185407"/>
          <c:y val="0.20265694828686956"/>
          <c:w val="9.900951370057133E-2"/>
          <c:h val="0.59468610342626094"/>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286750269646935E-2"/>
          <c:y val="5.4539234603583044E-2"/>
          <c:w val="0.77897768138785295"/>
          <c:h val="0.5945071745213657"/>
        </c:manualLayout>
      </c:layout>
      <c:lineChart>
        <c:grouping val="standard"/>
        <c:varyColors val="0"/>
        <c:ser>
          <c:idx val="0"/>
          <c:order val="0"/>
          <c:tx>
            <c:strRef>
              <c:f>diferencies!$B$1</c:f>
              <c:strCache>
                <c:ptCount val="1"/>
                <c:pt idx="0">
                  <c:v>1984-1993</c:v>
                </c:pt>
              </c:strCache>
            </c:strRef>
          </c:tx>
          <c:spPr>
            <a:ln w="28575" cap="rnd">
              <a:solidFill>
                <a:schemeClr val="accent6">
                  <a:lumMod val="75000"/>
                </a:schemeClr>
              </a:solidFill>
              <a:round/>
            </a:ln>
            <a:effectLst/>
          </c:spPr>
          <c:marker>
            <c:symbol val="none"/>
          </c:marker>
          <c:cat>
            <c:numRef>
              <c:f>diferencies!$A$24:$A$41</c:f>
              <c:numCache>
                <c:formatCode>General</c:formatCode>
                <c:ptCount val="18"/>
                <c:pt idx="0">
                  <c:v>1350</c:v>
                </c:pt>
                <c:pt idx="1">
                  <c:v>1450</c:v>
                </c:pt>
                <c:pt idx="2">
                  <c:v>1550</c:v>
                </c:pt>
                <c:pt idx="3">
                  <c:v>1650</c:v>
                </c:pt>
                <c:pt idx="4">
                  <c:v>1750</c:v>
                </c:pt>
                <c:pt idx="5">
                  <c:v>1850</c:v>
                </c:pt>
                <c:pt idx="6">
                  <c:v>1950</c:v>
                </c:pt>
                <c:pt idx="7">
                  <c:v>2050</c:v>
                </c:pt>
                <c:pt idx="8">
                  <c:v>2150</c:v>
                </c:pt>
                <c:pt idx="9">
                  <c:v>2250</c:v>
                </c:pt>
                <c:pt idx="10">
                  <c:v>2350</c:v>
                </c:pt>
                <c:pt idx="11">
                  <c:v>2450</c:v>
                </c:pt>
                <c:pt idx="12">
                  <c:v>2550</c:v>
                </c:pt>
                <c:pt idx="13">
                  <c:v>2650</c:v>
                </c:pt>
                <c:pt idx="14">
                  <c:v>2750</c:v>
                </c:pt>
                <c:pt idx="15">
                  <c:v>2850</c:v>
                </c:pt>
                <c:pt idx="16">
                  <c:v>2950</c:v>
                </c:pt>
                <c:pt idx="17">
                  <c:v>3050</c:v>
                </c:pt>
              </c:numCache>
            </c:numRef>
          </c:cat>
          <c:val>
            <c:numRef>
              <c:f>diferencies!$B$24:$B$41</c:f>
              <c:numCache>
                <c:formatCode>0.00</c:formatCode>
                <c:ptCount val="18"/>
                <c:pt idx="0">
                  <c:v>42.67</c:v>
                </c:pt>
                <c:pt idx="1">
                  <c:v>43</c:v>
                </c:pt>
                <c:pt idx="2">
                  <c:v>45</c:v>
                </c:pt>
                <c:pt idx="3">
                  <c:v>40</c:v>
                </c:pt>
                <c:pt idx="4">
                  <c:v>31.91</c:v>
                </c:pt>
                <c:pt idx="5">
                  <c:v>41</c:v>
                </c:pt>
                <c:pt idx="6">
                  <c:v>41.71</c:v>
                </c:pt>
                <c:pt idx="7">
                  <c:v>48.75</c:v>
                </c:pt>
                <c:pt idx="8">
                  <c:v>52.25</c:v>
                </c:pt>
                <c:pt idx="9">
                  <c:v>49.669999999999995</c:v>
                </c:pt>
                <c:pt idx="10">
                  <c:v>50.160000000000004</c:v>
                </c:pt>
                <c:pt idx="11">
                  <c:v>56.889999999999993</c:v>
                </c:pt>
                <c:pt idx="12">
                  <c:v>56.000000000000007</c:v>
                </c:pt>
                <c:pt idx="13">
                  <c:v>55.289999999999992</c:v>
                </c:pt>
                <c:pt idx="14">
                  <c:v>55.069999999999993</c:v>
                </c:pt>
                <c:pt idx="15">
                  <c:v>57.820000000000007</c:v>
                </c:pt>
                <c:pt idx="16">
                  <c:v>62</c:v>
                </c:pt>
                <c:pt idx="17">
                  <c:v>62.5</c:v>
                </c:pt>
              </c:numCache>
            </c:numRef>
          </c:val>
          <c:smooth val="0"/>
          <c:extLst>
            <c:ext xmlns:c16="http://schemas.microsoft.com/office/drawing/2014/chart" uri="{C3380CC4-5D6E-409C-BE32-E72D297353CC}">
              <c16:uniqueId val="{00000000-F0B4-43A5-AC13-C8CD10AFDEC4}"/>
            </c:ext>
          </c:extLst>
        </c:ser>
        <c:ser>
          <c:idx val="1"/>
          <c:order val="1"/>
          <c:tx>
            <c:strRef>
              <c:f>diferencies!$C$1</c:f>
              <c:strCache>
                <c:ptCount val="1"/>
                <c:pt idx="0">
                  <c:v>2014-2023</c:v>
                </c:pt>
              </c:strCache>
            </c:strRef>
          </c:tx>
          <c:spPr>
            <a:ln w="28575" cap="rnd">
              <a:solidFill>
                <a:schemeClr val="accent4">
                  <a:lumMod val="60000"/>
                  <a:lumOff val="40000"/>
                </a:schemeClr>
              </a:solidFill>
              <a:round/>
            </a:ln>
            <a:effectLst/>
          </c:spPr>
          <c:marker>
            <c:symbol val="none"/>
          </c:marker>
          <c:cat>
            <c:numRef>
              <c:f>diferencies!$A$24:$A$41</c:f>
              <c:numCache>
                <c:formatCode>General</c:formatCode>
                <c:ptCount val="18"/>
                <c:pt idx="0">
                  <c:v>1350</c:v>
                </c:pt>
                <c:pt idx="1">
                  <c:v>1450</c:v>
                </c:pt>
                <c:pt idx="2">
                  <c:v>1550</c:v>
                </c:pt>
                <c:pt idx="3">
                  <c:v>1650</c:v>
                </c:pt>
                <c:pt idx="4">
                  <c:v>1750</c:v>
                </c:pt>
                <c:pt idx="5">
                  <c:v>1850</c:v>
                </c:pt>
                <c:pt idx="6">
                  <c:v>1950</c:v>
                </c:pt>
                <c:pt idx="7">
                  <c:v>2050</c:v>
                </c:pt>
                <c:pt idx="8">
                  <c:v>2150</c:v>
                </c:pt>
                <c:pt idx="9">
                  <c:v>2250</c:v>
                </c:pt>
                <c:pt idx="10">
                  <c:v>2350</c:v>
                </c:pt>
                <c:pt idx="11">
                  <c:v>2450</c:v>
                </c:pt>
                <c:pt idx="12">
                  <c:v>2550</c:v>
                </c:pt>
                <c:pt idx="13">
                  <c:v>2650</c:v>
                </c:pt>
                <c:pt idx="14">
                  <c:v>2750</c:v>
                </c:pt>
                <c:pt idx="15">
                  <c:v>2850</c:v>
                </c:pt>
                <c:pt idx="16">
                  <c:v>2950</c:v>
                </c:pt>
                <c:pt idx="17">
                  <c:v>3050</c:v>
                </c:pt>
              </c:numCache>
            </c:numRef>
          </c:cat>
          <c:val>
            <c:numRef>
              <c:f>diferencies!$C$24:$C$41</c:f>
              <c:numCache>
                <c:formatCode>General</c:formatCode>
                <c:ptCount val="18"/>
                <c:pt idx="0">
                  <c:v>16.079999999999998</c:v>
                </c:pt>
                <c:pt idx="1">
                  <c:v>6.5699999999999994</c:v>
                </c:pt>
                <c:pt idx="2">
                  <c:v>7.19</c:v>
                </c:pt>
                <c:pt idx="3">
                  <c:v>16.12</c:v>
                </c:pt>
                <c:pt idx="4">
                  <c:v>17.89</c:v>
                </c:pt>
                <c:pt idx="5">
                  <c:v>18.559999999999999</c:v>
                </c:pt>
                <c:pt idx="6">
                  <c:v>27.07</c:v>
                </c:pt>
                <c:pt idx="7">
                  <c:v>30.759999999999998</c:v>
                </c:pt>
                <c:pt idx="8">
                  <c:v>39.39</c:v>
                </c:pt>
                <c:pt idx="9">
                  <c:v>43.89</c:v>
                </c:pt>
                <c:pt idx="10">
                  <c:v>45.18</c:v>
                </c:pt>
                <c:pt idx="11">
                  <c:v>50.249999999999993</c:v>
                </c:pt>
                <c:pt idx="12">
                  <c:v>52.71</c:v>
                </c:pt>
                <c:pt idx="13">
                  <c:v>44.7</c:v>
                </c:pt>
                <c:pt idx="14">
                  <c:v>45.81</c:v>
                </c:pt>
                <c:pt idx="15">
                  <c:v>45.47</c:v>
                </c:pt>
                <c:pt idx="16">
                  <c:v>53.5</c:v>
                </c:pt>
                <c:pt idx="17">
                  <c:v>53.76</c:v>
                </c:pt>
              </c:numCache>
            </c:numRef>
          </c:val>
          <c:smooth val="0"/>
          <c:extLst>
            <c:ext xmlns:c16="http://schemas.microsoft.com/office/drawing/2014/chart" uri="{C3380CC4-5D6E-409C-BE32-E72D297353CC}">
              <c16:uniqueId val="{00000001-F0B4-43A5-AC13-C8CD10AFDEC4}"/>
            </c:ext>
          </c:extLst>
        </c:ser>
        <c:dLbls>
          <c:showLegendKey val="0"/>
          <c:showVal val="0"/>
          <c:showCatName val="0"/>
          <c:showSerName val="0"/>
          <c:showPercent val="0"/>
          <c:showBubbleSize val="0"/>
        </c:dLbls>
        <c:marker val="1"/>
        <c:smooth val="0"/>
        <c:axId val="1115634112"/>
        <c:axId val="1115631392"/>
      </c:lineChart>
      <c:lineChart>
        <c:grouping val="standard"/>
        <c:varyColors val="0"/>
        <c:ser>
          <c:idx val="2"/>
          <c:order val="2"/>
          <c:tx>
            <c:strRef>
              <c:f>diferencies!$D$1</c:f>
              <c:strCache>
                <c:ptCount val="1"/>
                <c:pt idx="0">
                  <c:v>Changes (%)</c:v>
                </c:pt>
              </c:strCache>
            </c:strRef>
          </c:tx>
          <c:spPr>
            <a:ln w="28575" cap="rnd">
              <a:solidFill>
                <a:schemeClr val="tx1"/>
              </a:solidFill>
              <a:round/>
            </a:ln>
            <a:effectLst/>
          </c:spPr>
          <c:marker>
            <c:symbol val="none"/>
          </c:marker>
          <c:cat>
            <c:numRef>
              <c:f>diferencies!$A$24:$A$41</c:f>
              <c:numCache>
                <c:formatCode>General</c:formatCode>
                <c:ptCount val="18"/>
                <c:pt idx="0">
                  <c:v>1350</c:v>
                </c:pt>
                <c:pt idx="1">
                  <c:v>1450</c:v>
                </c:pt>
                <c:pt idx="2">
                  <c:v>1550</c:v>
                </c:pt>
                <c:pt idx="3">
                  <c:v>1650</c:v>
                </c:pt>
                <c:pt idx="4">
                  <c:v>1750</c:v>
                </c:pt>
                <c:pt idx="5">
                  <c:v>1850</c:v>
                </c:pt>
                <c:pt idx="6">
                  <c:v>1950</c:v>
                </c:pt>
                <c:pt idx="7">
                  <c:v>2050</c:v>
                </c:pt>
                <c:pt idx="8">
                  <c:v>2150</c:v>
                </c:pt>
                <c:pt idx="9">
                  <c:v>2250</c:v>
                </c:pt>
                <c:pt idx="10">
                  <c:v>2350</c:v>
                </c:pt>
                <c:pt idx="11">
                  <c:v>2450</c:v>
                </c:pt>
                <c:pt idx="12">
                  <c:v>2550</c:v>
                </c:pt>
                <c:pt idx="13">
                  <c:v>2650</c:v>
                </c:pt>
                <c:pt idx="14">
                  <c:v>2750</c:v>
                </c:pt>
                <c:pt idx="15">
                  <c:v>2850</c:v>
                </c:pt>
                <c:pt idx="16">
                  <c:v>2950</c:v>
                </c:pt>
                <c:pt idx="17">
                  <c:v>3050</c:v>
                </c:pt>
              </c:numCache>
            </c:numRef>
          </c:cat>
          <c:val>
            <c:numRef>
              <c:f>diferencies!$D$24:$D$41</c:f>
              <c:numCache>
                <c:formatCode>General</c:formatCode>
                <c:ptCount val="18"/>
                <c:pt idx="0">
                  <c:v>26.590000000000003</c:v>
                </c:pt>
                <c:pt idx="1">
                  <c:v>36.43</c:v>
                </c:pt>
                <c:pt idx="2">
                  <c:v>37.81</c:v>
                </c:pt>
                <c:pt idx="3">
                  <c:v>23.88</c:v>
                </c:pt>
                <c:pt idx="4">
                  <c:v>14.02</c:v>
                </c:pt>
                <c:pt idx="5">
                  <c:v>22.44</c:v>
                </c:pt>
                <c:pt idx="6">
                  <c:v>14.64</c:v>
                </c:pt>
                <c:pt idx="7">
                  <c:v>17.990000000000002</c:v>
                </c:pt>
                <c:pt idx="8">
                  <c:v>12.86</c:v>
                </c:pt>
                <c:pt idx="9">
                  <c:v>5.779999999999994</c:v>
                </c:pt>
                <c:pt idx="10">
                  <c:v>4.980000000000004</c:v>
                </c:pt>
                <c:pt idx="11">
                  <c:v>6.6400000000000006</c:v>
                </c:pt>
                <c:pt idx="12">
                  <c:v>3.2900000000000063</c:v>
                </c:pt>
                <c:pt idx="13">
                  <c:v>10.589999999999989</c:v>
                </c:pt>
                <c:pt idx="14">
                  <c:v>9.2599999999999909</c:v>
                </c:pt>
                <c:pt idx="15">
                  <c:v>12.350000000000009</c:v>
                </c:pt>
                <c:pt idx="16">
                  <c:v>8.5</c:v>
                </c:pt>
                <c:pt idx="17">
                  <c:v>8.740000000000002</c:v>
                </c:pt>
              </c:numCache>
            </c:numRef>
          </c:val>
          <c:smooth val="0"/>
          <c:extLst>
            <c:ext xmlns:c16="http://schemas.microsoft.com/office/drawing/2014/chart" uri="{C3380CC4-5D6E-409C-BE32-E72D297353CC}">
              <c16:uniqueId val="{00000002-F0B4-43A5-AC13-C8CD10AFDEC4}"/>
            </c:ext>
          </c:extLst>
        </c:ser>
        <c:dLbls>
          <c:showLegendKey val="0"/>
          <c:showVal val="0"/>
          <c:showCatName val="0"/>
          <c:showSerName val="0"/>
          <c:showPercent val="0"/>
          <c:showBubbleSize val="0"/>
        </c:dLbls>
        <c:marker val="1"/>
        <c:smooth val="0"/>
        <c:axId val="1115643360"/>
        <c:axId val="1115638464"/>
      </c:lineChart>
      <c:catAx>
        <c:axId val="1115634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115631392"/>
        <c:crosses val="autoZero"/>
        <c:auto val="1"/>
        <c:lblAlgn val="ctr"/>
        <c:lblOffset val="100"/>
        <c:noMultiLvlLbl val="0"/>
      </c:catAx>
      <c:valAx>
        <c:axId val="1115631392"/>
        <c:scaling>
          <c:orientation val="minMax"/>
          <c:max val="75"/>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ca-ES" sz="1400" b="1" dirty="0">
                    <a:solidFill>
                      <a:sysClr val="windowText" lastClr="000000"/>
                    </a:solidFill>
                  </a:rPr>
                  <a:t>SP</a:t>
                </a:r>
              </a:p>
            </c:rich>
          </c:tx>
          <c:layout>
            <c:manualLayout>
              <c:xMode val="edge"/>
              <c:yMode val="edge"/>
              <c:x val="1.6840439144839486E-2"/>
              <c:y val="0.30685163778448088"/>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115634112"/>
        <c:crosses val="autoZero"/>
        <c:crossBetween val="between"/>
        <c:majorUnit val="25"/>
      </c:valAx>
      <c:valAx>
        <c:axId val="1115638464"/>
        <c:scaling>
          <c:orientation val="minMax"/>
        </c:scaling>
        <c:delete val="0"/>
        <c:axPos val="r"/>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GB" sz="1400">
                    <a:solidFill>
                      <a:sysClr val="windowText" lastClr="000000"/>
                    </a:solidFill>
                  </a:rPr>
                  <a:t>Changes</a:t>
                </a:r>
                <a:r>
                  <a:rPr lang="en-GB" sz="1400" baseline="0">
                    <a:solidFill>
                      <a:sysClr val="windowText" lastClr="000000"/>
                    </a:solidFill>
                  </a:rPr>
                  <a:t> (%)</a:t>
                </a:r>
                <a:endParaRPr lang="en-GB" sz="1400">
                  <a:solidFill>
                    <a:sysClr val="windowText" lastClr="000000"/>
                  </a:solidFill>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115643360"/>
        <c:crosses val="max"/>
        <c:crossBetween val="between"/>
      </c:valAx>
      <c:catAx>
        <c:axId val="1115643360"/>
        <c:scaling>
          <c:orientation val="minMax"/>
        </c:scaling>
        <c:delete val="1"/>
        <c:axPos val="b"/>
        <c:numFmt formatCode="General" sourceLinked="1"/>
        <c:majorTickMark val="out"/>
        <c:minorTickMark val="none"/>
        <c:tickLblPos val="nextTo"/>
        <c:crossAx val="1115638464"/>
        <c:crosses val="autoZero"/>
        <c:auto val="1"/>
        <c:lblAlgn val="ctr"/>
        <c:lblOffset val="100"/>
        <c:noMultiLvlLbl val="0"/>
      </c:catAx>
      <c:spPr>
        <a:gradFill flip="none" rotWithShape="1">
          <a:gsLst>
            <a:gs pos="0">
              <a:srgbClr val="FF0000"/>
            </a:gs>
            <a:gs pos="50000">
              <a:schemeClr val="bg1">
                <a:lumMod val="75000"/>
              </a:schemeClr>
            </a:gs>
            <a:gs pos="100000">
              <a:srgbClr val="0000FF"/>
            </a:gs>
          </a:gsLst>
          <a:lin ang="0" scaled="1"/>
          <a:tileRect/>
        </a:gradFill>
        <a:ln>
          <a:noFill/>
        </a:ln>
        <a:effectLst/>
      </c:spPr>
    </c:plotArea>
    <c:legend>
      <c:legendPos val="b"/>
      <c:legendEntry>
        <c:idx val="0"/>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legendEntry>
      <c:legendEntry>
        <c:idx val="1"/>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Hoja1!$B$17</c:f>
              <c:strCache>
                <c:ptCount val="1"/>
                <c:pt idx="0">
                  <c:v>Snow-free</c:v>
                </c:pt>
              </c:strCache>
            </c:strRef>
          </c:tx>
          <c:spPr>
            <a:solidFill>
              <a:srgbClr val="9E752A"/>
            </a:solidFill>
            <a:ln>
              <a:noFill/>
            </a:ln>
            <a:effectLst/>
          </c:spPr>
          <c:invertIfNegative val="0"/>
          <c:cat>
            <c:strRef>
              <c:f>Hoja1!$A$18:$A$29</c:f>
              <c:strCache>
                <c:ptCount val="12"/>
                <c:pt idx="0">
                  <c:v>20221001_l9</c:v>
                </c:pt>
                <c:pt idx="1">
                  <c:v>20221009_l8</c:v>
                </c:pt>
                <c:pt idx="2">
                  <c:v>20221110_l8</c:v>
                </c:pt>
                <c:pt idx="3">
                  <c:v>20221220_l9</c:v>
                </c:pt>
                <c:pt idx="4">
                  <c:v>20221228_l8</c:v>
                </c:pt>
                <c:pt idx="5">
                  <c:v>20230105_l9</c:v>
                </c:pt>
                <c:pt idx="6">
                  <c:v>20230113_l8</c:v>
                </c:pt>
                <c:pt idx="7">
                  <c:v>20230129_l8</c:v>
                </c:pt>
                <c:pt idx="8">
                  <c:v>20230206_l9</c:v>
                </c:pt>
                <c:pt idx="9">
                  <c:v>20230214_l8</c:v>
                </c:pt>
                <c:pt idx="10">
                  <c:v>20230310_l9</c:v>
                </c:pt>
                <c:pt idx="11">
                  <c:v>20230411_l9</c:v>
                </c:pt>
              </c:strCache>
            </c:strRef>
          </c:cat>
          <c:val>
            <c:numRef>
              <c:f>Hoja1!$B$18:$B$29</c:f>
              <c:numCache>
                <c:formatCode>General</c:formatCode>
                <c:ptCount val="12"/>
                <c:pt idx="0">
                  <c:v>996.93</c:v>
                </c:pt>
                <c:pt idx="1">
                  <c:v>1052.01</c:v>
                </c:pt>
                <c:pt idx="2">
                  <c:v>1038.96</c:v>
                </c:pt>
                <c:pt idx="3">
                  <c:v>103.23</c:v>
                </c:pt>
                <c:pt idx="4">
                  <c:v>173.61</c:v>
                </c:pt>
                <c:pt idx="5">
                  <c:v>171.63</c:v>
                </c:pt>
                <c:pt idx="6">
                  <c:v>132.47999999999999</c:v>
                </c:pt>
                <c:pt idx="7">
                  <c:v>81</c:v>
                </c:pt>
                <c:pt idx="8">
                  <c:v>141.66</c:v>
                </c:pt>
                <c:pt idx="9">
                  <c:v>158.13</c:v>
                </c:pt>
                <c:pt idx="10">
                  <c:v>167.94</c:v>
                </c:pt>
                <c:pt idx="11">
                  <c:v>554.13</c:v>
                </c:pt>
              </c:numCache>
            </c:numRef>
          </c:val>
          <c:extLst>
            <c:ext xmlns:c16="http://schemas.microsoft.com/office/drawing/2014/chart" uri="{C3380CC4-5D6E-409C-BE32-E72D297353CC}">
              <c16:uniqueId val="{00000000-E349-475D-8DCD-B3A06CA4C8E7}"/>
            </c:ext>
          </c:extLst>
        </c:ser>
        <c:ser>
          <c:idx val="1"/>
          <c:order val="1"/>
          <c:tx>
            <c:strRef>
              <c:f>Hoja1!$C$17</c:f>
              <c:strCache>
                <c:ptCount val="1"/>
                <c:pt idx="0">
                  <c:v>Snow-covered</c:v>
                </c:pt>
              </c:strCache>
            </c:strRef>
          </c:tx>
          <c:spPr>
            <a:solidFill>
              <a:srgbClr val="0000FF"/>
            </a:solidFill>
            <a:ln>
              <a:noFill/>
            </a:ln>
            <a:effectLst/>
          </c:spPr>
          <c:invertIfNegative val="0"/>
          <c:cat>
            <c:strRef>
              <c:f>Hoja1!$A$18:$A$29</c:f>
              <c:strCache>
                <c:ptCount val="12"/>
                <c:pt idx="0">
                  <c:v>20221001_l9</c:v>
                </c:pt>
                <c:pt idx="1">
                  <c:v>20221009_l8</c:v>
                </c:pt>
                <c:pt idx="2">
                  <c:v>20221110_l8</c:v>
                </c:pt>
                <c:pt idx="3">
                  <c:v>20221220_l9</c:v>
                </c:pt>
                <c:pt idx="4">
                  <c:v>20221228_l8</c:v>
                </c:pt>
                <c:pt idx="5">
                  <c:v>20230105_l9</c:v>
                </c:pt>
                <c:pt idx="6">
                  <c:v>20230113_l8</c:v>
                </c:pt>
                <c:pt idx="7">
                  <c:v>20230129_l8</c:v>
                </c:pt>
                <c:pt idx="8">
                  <c:v>20230206_l9</c:v>
                </c:pt>
                <c:pt idx="9">
                  <c:v>20230214_l8</c:v>
                </c:pt>
                <c:pt idx="10">
                  <c:v>20230310_l9</c:v>
                </c:pt>
                <c:pt idx="11">
                  <c:v>20230411_l9</c:v>
                </c:pt>
              </c:strCache>
            </c:strRef>
          </c:cat>
          <c:val>
            <c:numRef>
              <c:f>Hoja1!$C$18:$C$29</c:f>
              <c:numCache>
                <c:formatCode>General</c:formatCode>
                <c:ptCount val="12"/>
                <c:pt idx="0">
                  <c:v>55.08</c:v>
                </c:pt>
                <c:pt idx="1">
                  <c:v>0</c:v>
                </c:pt>
                <c:pt idx="2">
                  <c:v>13.05</c:v>
                </c:pt>
                <c:pt idx="3">
                  <c:v>913.77</c:v>
                </c:pt>
                <c:pt idx="4">
                  <c:v>681.75</c:v>
                </c:pt>
                <c:pt idx="5">
                  <c:v>690.84</c:v>
                </c:pt>
                <c:pt idx="6">
                  <c:v>712.89</c:v>
                </c:pt>
                <c:pt idx="7">
                  <c:v>789.66</c:v>
                </c:pt>
                <c:pt idx="8">
                  <c:v>826.65</c:v>
                </c:pt>
                <c:pt idx="9">
                  <c:v>817.47</c:v>
                </c:pt>
                <c:pt idx="10">
                  <c:v>868.86</c:v>
                </c:pt>
                <c:pt idx="11">
                  <c:v>497.88</c:v>
                </c:pt>
              </c:numCache>
            </c:numRef>
          </c:val>
          <c:extLst>
            <c:ext xmlns:c16="http://schemas.microsoft.com/office/drawing/2014/chart" uri="{C3380CC4-5D6E-409C-BE32-E72D297353CC}">
              <c16:uniqueId val="{00000001-E349-475D-8DCD-B3A06CA4C8E7}"/>
            </c:ext>
          </c:extLst>
        </c:ser>
        <c:dLbls>
          <c:showLegendKey val="0"/>
          <c:showVal val="0"/>
          <c:showCatName val="0"/>
          <c:showSerName val="0"/>
          <c:showPercent val="0"/>
          <c:showBubbleSize val="0"/>
        </c:dLbls>
        <c:gapWidth val="219"/>
        <c:overlap val="-27"/>
        <c:axId val="109178080"/>
        <c:axId val="109175680"/>
      </c:barChart>
      <c:lineChart>
        <c:grouping val="standard"/>
        <c:varyColors val="0"/>
        <c:ser>
          <c:idx val="2"/>
          <c:order val="2"/>
          <c:tx>
            <c:strRef>
              <c:f>Hoja1!$D$17</c:f>
              <c:strCache>
                <c:ptCount val="1"/>
                <c:pt idx="0">
                  <c:v>NODATA</c:v>
                </c:pt>
              </c:strCache>
            </c:strRef>
          </c:tx>
          <c:spPr>
            <a:ln w="28575" cap="rnd">
              <a:solidFill>
                <a:schemeClr val="tx1"/>
              </a:solidFill>
              <a:round/>
            </a:ln>
            <a:effectLst/>
          </c:spPr>
          <c:marker>
            <c:symbol val="none"/>
          </c:marker>
          <c:cat>
            <c:strRef>
              <c:f>Hoja1!$A$18:$A$29</c:f>
              <c:strCache>
                <c:ptCount val="12"/>
                <c:pt idx="0">
                  <c:v>20221001_l9</c:v>
                </c:pt>
                <c:pt idx="1">
                  <c:v>20221009_l8</c:v>
                </c:pt>
                <c:pt idx="2">
                  <c:v>20221110_l8</c:v>
                </c:pt>
                <c:pt idx="3">
                  <c:v>20221220_l9</c:v>
                </c:pt>
                <c:pt idx="4">
                  <c:v>20221228_l8</c:v>
                </c:pt>
                <c:pt idx="5">
                  <c:v>20230105_l9</c:v>
                </c:pt>
                <c:pt idx="6">
                  <c:v>20230113_l8</c:v>
                </c:pt>
                <c:pt idx="7">
                  <c:v>20230129_l8</c:v>
                </c:pt>
                <c:pt idx="8">
                  <c:v>20230206_l9</c:v>
                </c:pt>
                <c:pt idx="9">
                  <c:v>20230214_l8</c:v>
                </c:pt>
                <c:pt idx="10">
                  <c:v>20230310_l9</c:v>
                </c:pt>
                <c:pt idx="11">
                  <c:v>20230411_l9</c:v>
                </c:pt>
              </c:strCache>
            </c:strRef>
          </c:cat>
          <c:val>
            <c:numRef>
              <c:f>Hoja1!$D$18:$D$29</c:f>
              <c:numCache>
                <c:formatCode>General</c:formatCode>
                <c:ptCount val="12"/>
                <c:pt idx="0">
                  <c:v>0</c:v>
                </c:pt>
                <c:pt idx="1">
                  <c:v>0</c:v>
                </c:pt>
                <c:pt idx="2">
                  <c:v>0</c:v>
                </c:pt>
                <c:pt idx="3">
                  <c:v>35.01</c:v>
                </c:pt>
                <c:pt idx="4">
                  <c:v>196.65</c:v>
                </c:pt>
                <c:pt idx="5">
                  <c:v>189.54</c:v>
                </c:pt>
                <c:pt idx="6">
                  <c:v>206.64</c:v>
                </c:pt>
                <c:pt idx="7">
                  <c:v>181.35</c:v>
                </c:pt>
                <c:pt idx="8">
                  <c:v>83.7</c:v>
                </c:pt>
                <c:pt idx="9">
                  <c:v>76.41</c:v>
                </c:pt>
                <c:pt idx="10">
                  <c:v>15.21</c:v>
                </c:pt>
                <c:pt idx="11">
                  <c:v>0</c:v>
                </c:pt>
              </c:numCache>
            </c:numRef>
          </c:val>
          <c:smooth val="0"/>
          <c:extLst>
            <c:ext xmlns:c16="http://schemas.microsoft.com/office/drawing/2014/chart" uri="{C3380CC4-5D6E-409C-BE32-E72D297353CC}">
              <c16:uniqueId val="{00000002-E349-475D-8DCD-B3A06CA4C8E7}"/>
            </c:ext>
          </c:extLst>
        </c:ser>
        <c:ser>
          <c:idx val="3"/>
          <c:order val="3"/>
          <c:tx>
            <c:strRef>
              <c:f>Hoja1!$E$17</c:f>
              <c:strCache>
                <c:ptCount val="1"/>
                <c:pt idx="0">
                  <c:v>Total</c:v>
                </c:pt>
              </c:strCache>
            </c:strRef>
          </c:tx>
          <c:spPr>
            <a:ln w="28575" cap="rnd">
              <a:solidFill>
                <a:srgbClr val="FF0000"/>
              </a:solidFill>
              <a:round/>
            </a:ln>
            <a:effectLst/>
          </c:spPr>
          <c:marker>
            <c:symbol val="none"/>
          </c:marker>
          <c:cat>
            <c:strRef>
              <c:f>Hoja1!$A$18:$A$29</c:f>
              <c:strCache>
                <c:ptCount val="12"/>
                <c:pt idx="0">
                  <c:v>20221001_l9</c:v>
                </c:pt>
                <c:pt idx="1">
                  <c:v>20221009_l8</c:v>
                </c:pt>
                <c:pt idx="2">
                  <c:v>20221110_l8</c:v>
                </c:pt>
                <c:pt idx="3">
                  <c:v>20221220_l9</c:v>
                </c:pt>
                <c:pt idx="4">
                  <c:v>20221228_l8</c:v>
                </c:pt>
                <c:pt idx="5">
                  <c:v>20230105_l9</c:v>
                </c:pt>
                <c:pt idx="6">
                  <c:v>20230113_l8</c:v>
                </c:pt>
                <c:pt idx="7">
                  <c:v>20230129_l8</c:v>
                </c:pt>
                <c:pt idx="8">
                  <c:v>20230206_l9</c:v>
                </c:pt>
                <c:pt idx="9">
                  <c:v>20230214_l8</c:v>
                </c:pt>
                <c:pt idx="10">
                  <c:v>20230310_l9</c:v>
                </c:pt>
                <c:pt idx="11">
                  <c:v>20230411_l9</c:v>
                </c:pt>
              </c:strCache>
            </c:strRef>
          </c:cat>
          <c:val>
            <c:numRef>
              <c:f>Hoja1!$E$18:$E$29</c:f>
              <c:numCache>
                <c:formatCode>General</c:formatCode>
                <c:ptCount val="12"/>
                <c:pt idx="0">
                  <c:v>1052.01</c:v>
                </c:pt>
                <c:pt idx="1">
                  <c:v>1052.01</c:v>
                </c:pt>
                <c:pt idx="2">
                  <c:v>1052.01</c:v>
                </c:pt>
                <c:pt idx="3">
                  <c:v>1052.01</c:v>
                </c:pt>
                <c:pt idx="4">
                  <c:v>1052.01</c:v>
                </c:pt>
                <c:pt idx="5">
                  <c:v>1052.01</c:v>
                </c:pt>
                <c:pt idx="6">
                  <c:v>1052.01</c:v>
                </c:pt>
                <c:pt idx="7">
                  <c:v>1052.01</c:v>
                </c:pt>
                <c:pt idx="8">
                  <c:v>1052.01</c:v>
                </c:pt>
                <c:pt idx="9">
                  <c:v>1052.01</c:v>
                </c:pt>
                <c:pt idx="10">
                  <c:v>1052.01</c:v>
                </c:pt>
                <c:pt idx="11">
                  <c:v>1052.01</c:v>
                </c:pt>
              </c:numCache>
            </c:numRef>
          </c:val>
          <c:smooth val="0"/>
          <c:extLst>
            <c:ext xmlns:c16="http://schemas.microsoft.com/office/drawing/2014/chart" uri="{C3380CC4-5D6E-409C-BE32-E72D297353CC}">
              <c16:uniqueId val="{00000003-E349-475D-8DCD-B3A06CA4C8E7}"/>
            </c:ext>
          </c:extLst>
        </c:ser>
        <c:dLbls>
          <c:showLegendKey val="0"/>
          <c:showVal val="0"/>
          <c:showCatName val="0"/>
          <c:showSerName val="0"/>
          <c:showPercent val="0"/>
          <c:showBubbleSize val="0"/>
        </c:dLbls>
        <c:marker val="1"/>
        <c:smooth val="0"/>
        <c:axId val="109178080"/>
        <c:axId val="109175680"/>
      </c:lineChart>
      <c:catAx>
        <c:axId val="109178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09175680"/>
        <c:crosses val="autoZero"/>
        <c:auto val="1"/>
        <c:lblAlgn val="ctr"/>
        <c:lblOffset val="100"/>
        <c:noMultiLvlLbl val="0"/>
      </c:catAx>
      <c:valAx>
        <c:axId val="109175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09178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t" anchorCtr="0"/>
          <a:lstStyle/>
          <a:p>
            <a:pPr>
              <a:defRPr sz="2000" b="0" i="0" u="none" strike="noStrike" kern="1200" spc="0" baseline="0">
                <a:solidFill>
                  <a:schemeClr val="tx1">
                    <a:lumMod val="65000"/>
                    <a:lumOff val="35000"/>
                  </a:schemeClr>
                </a:solidFill>
                <a:latin typeface="+mn-lt"/>
                <a:ea typeface="+mn-ea"/>
                <a:cs typeface="+mn-cs"/>
              </a:defRPr>
            </a:pPr>
            <a:r>
              <a:rPr lang="en-GB" sz="2000" b="0" i="0" u="none" strike="noStrike" baseline="0" dirty="0">
                <a:solidFill>
                  <a:schemeClr val="tx1"/>
                </a:solidFill>
                <a:effectLst/>
              </a:rPr>
              <a:t>Snow-covered areas with different NDSI thresholds (ha) </a:t>
            </a:r>
            <a:endParaRPr lang="ca-ES" sz="2000" dirty="0">
              <a:solidFill>
                <a:schemeClr val="tx1"/>
              </a:solidFill>
            </a:endParaRPr>
          </a:p>
        </c:rich>
      </c:tx>
      <c:layout>
        <c:manualLayout>
          <c:xMode val="edge"/>
          <c:yMode val="edge"/>
          <c:x val="0.1255652383201093"/>
          <c:y val="1.6475073168086669E-2"/>
        </c:manualLayout>
      </c:layout>
      <c:overlay val="0"/>
      <c:spPr>
        <a:noFill/>
        <a:ln>
          <a:noFill/>
        </a:ln>
        <a:effectLst/>
      </c:spPr>
      <c:txPr>
        <a:bodyPr rot="0" spcFirstLastPara="1" vertOverflow="ellipsis" vert="horz" wrap="square" anchor="t" anchorCtr="0"/>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552551299868231"/>
          <c:y val="0.13375409992537704"/>
          <c:w val="0.86561008865793487"/>
          <c:h val="0.66972281033615044"/>
        </c:manualLayout>
      </c:layout>
      <c:barChart>
        <c:barDir val="col"/>
        <c:grouping val="clustered"/>
        <c:varyColors val="0"/>
        <c:ser>
          <c:idx val="0"/>
          <c:order val="0"/>
          <c:tx>
            <c:strRef>
              <c:f>Hoja1!$B$1</c:f>
              <c:strCache>
                <c:ptCount val="1"/>
                <c:pt idx="0">
                  <c:v>NDSI 0.4</c:v>
                </c:pt>
              </c:strCache>
            </c:strRef>
          </c:tx>
          <c:spPr>
            <a:solidFill>
              <a:schemeClr val="accent1"/>
            </a:solidFill>
            <a:ln>
              <a:noFill/>
            </a:ln>
            <a:effectLst/>
          </c:spPr>
          <c:invertIfNegative val="0"/>
          <c:cat>
            <c:strRef>
              <c:f>Hoja1!$A$2:$A$6</c:f>
              <c:strCache>
                <c:ptCount val="5"/>
                <c:pt idx="0">
                  <c:v>1984/12/19 L5</c:v>
                </c:pt>
                <c:pt idx="1">
                  <c:v>1987/12/20 L4</c:v>
                </c:pt>
                <c:pt idx="2">
                  <c:v>1999/12/21 L7</c:v>
                </c:pt>
                <c:pt idx="3">
                  <c:v>2014/12/22 L8</c:v>
                </c:pt>
                <c:pt idx="4">
                  <c:v>2021/12/21 L9</c:v>
                </c:pt>
              </c:strCache>
            </c:strRef>
          </c:cat>
          <c:val>
            <c:numRef>
              <c:f>Hoja1!$B$2:$B$6</c:f>
              <c:numCache>
                <c:formatCode>General</c:formatCode>
                <c:ptCount val="5"/>
                <c:pt idx="0">
                  <c:v>12484.26</c:v>
                </c:pt>
                <c:pt idx="1">
                  <c:v>12239.73</c:v>
                </c:pt>
                <c:pt idx="2">
                  <c:v>9243.5400000000009</c:v>
                </c:pt>
                <c:pt idx="3">
                  <c:v>10195.65</c:v>
                </c:pt>
                <c:pt idx="4">
                  <c:v>10396.98</c:v>
                </c:pt>
              </c:numCache>
            </c:numRef>
          </c:val>
          <c:extLst>
            <c:ext xmlns:c16="http://schemas.microsoft.com/office/drawing/2014/chart" uri="{C3380CC4-5D6E-409C-BE32-E72D297353CC}">
              <c16:uniqueId val="{00000000-3FB2-4AA0-B23A-093726FD1C85}"/>
            </c:ext>
          </c:extLst>
        </c:ser>
        <c:ser>
          <c:idx val="1"/>
          <c:order val="1"/>
          <c:tx>
            <c:strRef>
              <c:f>Hoja1!$C$1</c:f>
              <c:strCache>
                <c:ptCount val="1"/>
                <c:pt idx="0">
                  <c:v>NDSI 0.3</c:v>
                </c:pt>
              </c:strCache>
            </c:strRef>
          </c:tx>
          <c:spPr>
            <a:solidFill>
              <a:schemeClr val="accent2"/>
            </a:solidFill>
            <a:ln>
              <a:noFill/>
            </a:ln>
            <a:effectLst/>
          </c:spPr>
          <c:invertIfNegative val="0"/>
          <c:cat>
            <c:strRef>
              <c:f>Hoja1!$A$2:$A$6</c:f>
              <c:strCache>
                <c:ptCount val="5"/>
                <c:pt idx="0">
                  <c:v>1984/12/19 L5</c:v>
                </c:pt>
                <c:pt idx="1">
                  <c:v>1987/12/20 L4</c:v>
                </c:pt>
                <c:pt idx="2">
                  <c:v>1999/12/21 L7</c:v>
                </c:pt>
                <c:pt idx="3">
                  <c:v>2014/12/22 L8</c:v>
                </c:pt>
                <c:pt idx="4">
                  <c:v>2021/12/21 L9</c:v>
                </c:pt>
              </c:strCache>
            </c:strRef>
          </c:cat>
          <c:val>
            <c:numRef>
              <c:f>Hoja1!$C$2:$C$6</c:f>
              <c:numCache>
                <c:formatCode>General</c:formatCode>
                <c:ptCount val="5"/>
                <c:pt idx="0">
                  <c:v>13426.83</c:v>
                </c:pt>
                <c:pt idx="1">
                  <c:v>12562.74</c:v>
                </c:pt>
                <c:pt idx="2">
                  <c:v>13167.3</c:v>
                </c:pt>
                <c:pt idx="3">
                  <c:v>10394.700000000001</c:v>
                </c:pt>
                <c:pt idx="4">
                  <c:v>10606.7</c:v>
                </c:pt>
              </c:numCache>
            </c:numRef>
          </c:val>
          <c:extLst>
            <c:ext xmlns:c16="http://schemas.microsoft.com/office/drawing/2014/chart" uri="{C3380CC4-5D6E-409C-BE32-E72D297353CC}">
              <c16:uniqueId val="{00000001-3FB2-4AA0-B23A-093726FD1C85}"/>
            </c:ext>
          </c:extLst>
        </c:ser>
        <c:ser>
          <c:idx val="2"/>
          <c:order val="2"/>
          <c:tx>
            <c:strRef>
              <c:f>Hoja1!$D$1</c:f>
              <c:strCache>
                <c:ptCount val="1"/>
                <c:pt idx="0">
                  <c:v>NDSI 0.25</c:v>
                </c:pt>
              </c:strCache>
            </c:strRef>
          </c:tx>
          <c:spPr>
            <a:solidFill>
              <a:schemeClr val="accent3"/>
            </a:solidFill>
            <a:ln>
              <a:noFill/>
            </a:ln>
            <a:effectLst/>
          </c:spPr>
          <c:invertIfNegative val="0"/>
          <c:cat>
            <c:strRef>
              <c:f>Hoja1!$A$2:$A$6</c:f>
              <c:strCache>
                <c:ptCount val="5"/>
                <c:pt idx="0">
                  <c:v>1984/12/19 L5</c:v>
                </c:pt>
                <c:pt idx="1">
                  <c:v>1987/12/20 L4</c:v>
                </c:pt>
                <c:pt idx="2">
                  <c:v>1999/12/21 L7</c:v>
                </c:pt>
                <c:pt idx="3">
                  <c:v>2014/12/22 L8</c:v>
                </c:pt>
                <c:pt idx="4">
                  <c:v>2021/12/21 L9</c:v>
                </c:pt>
              </c:strCache>
            </c:strRef>
          </c:cat>
          <c:val>
            <c:numRef>
              <c:f>Hoja1!$D$2:$D$6</c:f>
              <c:numCache>
                <c:formatCode>General</c:formatCode>
                <c:ptCount val="5"/>
                <c:pt idx="0">
                  <c:v>13573.62</c:v>
                </c:pt>
                <c:pt idx="1">
                  <c:v>12741.03</c:v>
                </c:pt>
                <c:pt idx="2">
                  <c:v>13532.94</c:v>
                </c:pt>
                <c:pt idx="3">
                  <c:v>10489.23</c:v>
                </c:pt>
                <c:pt idx="4">
                  <c:v>10704.24</c:v>
                </c:pt>
              </c:numCache>
            </c:numRef>
          </c:val>
          <c:extLst>
            <c:ext xmlns:c16="http://schemas.microsoft.com/office/drawing/2014/chart" uri="{C3380CC4-5D6E-409C-BE32-E72D297353CC}">
              <c16:uniqueId val="{00000002-3FB2-4AA0-B23A-093726FD1C85}"/>
            </c:ext>
          </c:extLst>
        </c:ser>
        <c:ser>
          <c:idx val="3"/>
          <c:order val="3"/>
          <c:tx>
            <c:strRef>
              <c:f>Hoja1!$E$1</c:f>
              <c:strCache>
                <c:ptCount val="1"/>
                <c:pt idx="0">
                  <c:v>Parc_area</c:v>
                </c:pt>
              </c:strCache>
            </c:strRef>
          </c:tx>
          <c:spPr>
            <a:solidFill>
              <a:schemeClr val="accent4"/>
            </a:solidFill>
            <a:ln>
              <a:noFill/>
            </a:ln>
            <a:effectLst/>
          </c:spPr>
          <c:invertIfNegative val="0"/>
          <c:cat>
            <c:strRef>
              <c:f>Hoja1!$A$2:$A$6</c:f>
              <c:strCache>
                <c:ptCount val="5"/>
                <c:pt idx="0">
                  <c:v>1984/12/19 L5</c:v>
                </c:pt>
                <c:pt idx="1">
                  <c:v>1987/12/20 L4</c:v>
                </c:pt>
                <c:pt idx="2">
                  <c:v>1999/12/21 L7</c:v>
                </c:pt>
                <c:pt idx="3">
                  <c:v>2014/12/22 L8</c:v>
                </c:pt>
                <c:pt idx="4">
                  <c:v>2021/12/21 L9</c:v>
                </c:pt>
              </c:strCache>
            </c:strRef>
          </c:cat>
          <c:val>
            <c:numRef>
              <c:f>Hoja1!$E$2:$E$6</c:f>
              <c:numCache>
                <c:formatCode>General</c:formatCode>
                <c:ptCount val="5"/>
                <c:pt idx="0">
                  <c:v>13900.01</c:v>
                </c:pt>
                <c:pt idx="1">
                  <c:v>13900.01</c:v>
                </c:pt>
                <c:pt idx="2">
                  <c:v>13900.01</c:v>
                </c:pt>
                <c:pt idx="3">
                  <c:v>13900.01</c:v>
                </c:pt>
                <c:pt idx="4">
                  <c:v>13900.01</c:v>
                </c:pt>
              </c:numCache>
            </c:numRef>
          </c:val>
          <c:extLst>
            <c:ext xmlns:c16="http://schemas.microsoft.com/office/drawing/2014/chart" uri="{C3380CC4-5D6E-409C-BE32-E72D297353CC}">
              <c16:uniqueId val="{00000003-3FB2-4AA0-B23A-093726FD1C85}"/>
            </c:ext>
          </c:extLst>
        </c:ser>
        <c:dLbls>
          <c:showLegendKey val="0"/>
          <c:showVal val="0"/>
          <c:showCatName val="0"/>
          <c:showSerName val="0"/>
          <c:showPercent val="0"/>
          <c:showBubbleSize val="0"/>
        </c:dLbls>
        <c:gapWidth val="219"/>
        <c:overlap val="-27"/>
        <c:axId val="1068369232"/>
        <c:axId val="1068370192"/>
      </c:barChart>
      <c:catAx>
        <c:axId val="1068369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068370192"/>
        <c:crosses val="autoZero"/>
        <c:auto val="1"/>
        <c:lblAlgn val="ctr"/>
        <c:lblOffset val="100"/>
        <c:noMultiLvlLbl val="0"/>
      </c:catAx>
      <c:valAx>
        <c:axId val="1068370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68369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800" b="1" dirty="0">
                <a:solidFill>
                  <a:schemeClr val="tx1"/>
                </a:solidFill>
              </a:rPr>
              <a:t>Snow covered area (ha)</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Hoja1!$B$1</c:f>
              <c:strCache>
                <c:ptCount val="1"/>
                <c:pt idx="0">
                  <c:v>MODIS</c:v>
                </c:pt>
              </c:strCache>
            </c:strRef>
          </c:tx>
          <c:spPr>
            <a:solidFill>
              <a:schemeClr val="accent1"/>
            </a:solidFill>
            <a:ln>
              <a:noFill/>
            </a:ln>
            <a:effectLst/>
          </c:spPr>
          <c:invertIfNegative val="0"/>
          <c:cat>
            <c:strRef>
              <c:f>Hoja1!$A$2:$A$3</c:f>
              <c:strCache>
                <c:ptCount val="2"/>
                <c:pt idx="0">
                  <c:v>8/4/2022</c:v>
                </c:pt>
                <c:pt idx="1">
                  <c:v>10/4/2022</c:v>
                </c:pt>
              </c:strCache>
            </c:strRef>
          </c:cat>
          <c:val>
            <c:numRef>
              <c:f>Hoja1!$B$2:$B$3</c:f>
              <c:numCache>
                <c:formatCode>General</c:formatCode>
                <c:ptCount val="2"/>
                <c:pt idx="0">
                  <c:v>12364.34</c:v>
                </c:pt>
                <c:pt idx="1">
                  <c:v>11784.76</c:v>
                </c:pt>
              </c:numCache>
            </c:numRef>
          </c:val>
          <c:extLst>
            <c:ext xmlns:c16="http://schemas.microsoft.com/office/drawing/2014/chart" uri="{C3380CC4-5D6E-409C-BE32-E72D297353CC}">
              <c16:uniqueId val="{00000000-0587-4B05-BA2A-2E127BD7BCF2}"/>
            </c:ext>
          </c:extLst>
        </c:ser>
        <c:ser>
          <c:idx val="1"/>
          <c:order val="1"/>
          <c:tx>
            <c:strRef>
              <c:f>Hoja1!$C$1</c:f>
              <c:strCache>
                <c:ptCount val="1"/>
                <c:pt idx="0">
                  <c:v>Landsat</c:v>
                </c:pt>
              </c:strCache>
            </c:strRef>
          </c:tx>
          <c:spPr>
            <a:solidFill>
              <a:schemeClr val="accent2"/>
            </a:solidFill>
            <a:ln>
              <a:noFill/>
            </a:ln>
            <a:effectLst/>
          </c:spPr>
          <c:invertIfNegative val="0"/>
          <c:cat>
            <c:strRef>
              <c:f>Hoja1!$A$2:$A$3</c:f>
              <c:strCache>
                <c:ptCount val="2"/>
                <c:pt idx="0">
                  <c:v>8/4/2022</c:v>
                </c:pt>
                <c:pt idx="1">
                  <c:v>10/4/2022</c:v>
                </c:pt>
              </c:strCache>
            </c:strRef>
          </c:cat>
          <c:val>
            <c:numRef>
              <c:f>Hoja1!$C$2:$C$3</c:f>
              <c:numCache>
                <c:formatCode>General</c:formatCode>
                <c:ptCount val="2"/>
                <c:pt idx="0">
                  <c:v>10136.16</c:v>
                </c:pt>
              </c:numCache>
            </c:numRef>
          </c:val>
          <c:extLst>
            <c:ext xmlns:c16="http://schemas.microsoft.com/office/drawing/2014/chart" uri="{C3380CC4-5D6E-409C-BE32-E72D297353CC}">
              <c16:uniqueId val="{00000001-0587-4B05-BA2A-2E127BD7BCF2}"/>
            </c:ext>
          </c:extLst>
        </c:ser>
        <c:ser>
          <c:idx val="2"/>
          <c:order val="2"/>
          <c:tx>
            <c:strRef>
              <c:f>Hoja1!$D$1</c:f>
              <c:strCache>
                <c:ptCount val="1"/>
                <c:pt idx="0">
                  <c:v>Sentinel</c:v>
                </c:pt>
              </c:strCache>
            </c:strRef>
          </c:tx>
          <c:spPr>
            <a:solidFill>
              <a:schemeClr val="accent3"/>
            </a:solidFill>
            <a:ln>
              <a:noFill/>
            </a:ln>
            <a:effectLst/>
          </c:spPr>
          <c:invertIfNegative val="0"/>
          <c:cat>
            <c:strRef>
              <c:f>Hoja1!$A$2:$A$3</c:f>
              <c:strCache>
                <c:ptCount val="2"/>
                <c:pt idx="0">
                  <c:v>8/4/2022</c:v>
                </c:pt>
                <c:pt idx="1">
                  <c:v>10/4/2022</c:v>
                </c:pt>
              </c:strCache>
            </c:strRef>
          </c:cat>
          <c:val>
            <c:numRef>
              <c:f>Hoja1!$D$2:$D$3</c:f>
              <c:numCache>
                <c:formatCode>General</c:formatCode>
                <c:ptCount val="2"/>
                <c:pt idx="1">
                  <c:v>10521.36</c:v>
                </c:pt>
              </c:numCache>
            </c:numRef>
          </c:val>
          <c:extLst>
            <c:ext xmlns:c16="http://schemas.microsoft.com/office/drawing/2014/chart" uri="{C3380CC4-5D6E-409C-BE32-E72D297353CC}">
              <c16:uniqueId val="{00000002-0587-4B05-BA2A-2E127BD7BCF2}"/>
            </c:ext>
          </c:extLst>
        </c:ser>
        <c:dLbls>
          <c:showLegendKey val="0"/>
          <c:showVal val="0"/>
          <c:showCatName val="0"/>
          <c:showSerName val="0"/>
          <c:showPercent val="0"/>
          <c:showBubbleSize val="0"/>
        </c:dLbls>
        <c:gapWidth val="219"/>
        <c:overlap val="-27"/>
        <c:axId val="666828032"/>
        <c:axId val="666828992"/>
      </c:barChart>
      <c:catAx>
        <c:axId val="666828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666828992"/>
        <c:crosses val="autoZero"/>
        <c:auto val="1"/>
        <c:lblAlgn val="ctr"/>
        <c:lblOffset val="100"/>
        <c:noMultiLvlLbl val="0"/>
      </c:catAx>
      <c:valAx>
        <c:axId val="666828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6682803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egendEntry>
        <c:idx val="2"/>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ayout>
        <c:manualLayout>
          <c:xMode val="edge"/>
          <c:yMode val="edge"/>
          <c:x val="0.13494980025869144"/>
          <c:y val="0.86188814737797093"/>
          <c:w val="0.76434660337904825"/>
          <c:h val="0.1099868491617678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'Landsat vs Sentinel '!$B$1:$B$2</c:f>
              <c:strCache>
                <c:ptCount val="2"/>
                <c:pt idx="0">
                  <c:v>Landsat</c:v>
                </c:pt>
                <c:pt idx="1">
                  <c:v>Snow product</c:v>
                </c:pt>
              </c:strCache>
            </c:strRef>
          </c:tx>
          <c:spPr>
            <a:solidFill>
              <a:schemeClr val="accent1">
                <a:lumMod val="60000"/>
                <a:lumOff val="40000"/>
              </a:schemeClr>
            </a:solidFill>
            <a:ln>
              <a:noFill/>
            </a:ln>
            <a:effectLst/>
          </c:spPr>
          <c:invertIfNegative val="0"/>
          <c:cat>
            <c:strRef>
              <c:f>'Landsat vs Sentinel '!$A$3:$A$6</c:f>
              <c:strCache>
                <c:ptCount val="4"/>
                <c:pt idx="0">
                  <c:v>27/12/2016</c:v>
                </c:pt>
                <c:pt idx="1">
                  <c:v>2020/01/05/06</c:v>
                </c:pt>
                <c:pt idx="2">
                  <c:v>24/2/2021</c:v>
                </c:pt>
                <c:pt idx="3">
                  <c:v>2022/01/26/25</c:v>
                </c:pt>
              </c:strCache>
            </c:strRef>
          </c:cat>
          <c:val>
            <c:numRef>
              <c:f>'Landsat vs Sentinel '!$B$3:$B$6</c:f>
              <c:numCache>
                <c:formatCode>General</c:formatCode>
                <c:ptCount val="4"/>
                <c:pt idx="0">
                  <c:v>3096.63</c:v>
                </c:pt>
                <c:pt idx="1">
                  <c:v>6637.23</c:v>
                </c:pt>
                <c:pt idx="2">
                  <c:v>8882.01</c:v>
                </c:pt>
                <c:pt idx="3">
                  <c:v>5002.6499999999996</c:v>
                </c:pt>
              </c:numCache>
            </c:numRef>
          </c:val>
          <c:extLst>
            <c:ext xmlns:c16="http://schemas.microsoft.com/office/drawing/2014/chart" uri="{C3380CC4-5D6E-409C-BE32-E72D297353CC}">
              <c16:uniqueId val="{00000000-0FB2-422E-97DC-FD108533D585}"/>
            </c:ext>
          </c:extLst>
        </c:ser>
        <c:ser>
          <c:idx val="1"/>
          <c:order val="1"/>
          <c:tx>
            <c:strRef>
              <c:f>'Landsat vs Sentinel '!$C$1:$C$2</c:f>
              <c:strCache>
                <c:ptCount val="2"/>
                <c:pt idx="0">
                  <c:v>Landsat</c:v>
                </c:pt>
                <c:pt idx="1">
                  <c:v>0.25 NDSI</c:v>
                </c:pt>
              </c:strCache>
            </c:strRef>
          </c:tx>
          <c:spPr>
            <a:solidFill>
              <a:schemeClr val="accent1">
                <a:lumMod val="75000"/>
              </a:schemeClr>
            </a:solidFill>
            <a:ln>
              <a:noFill/>
            </a:ln>
            <a:effectLst/>
          </c:spPr>
          <c:invertIfNegative val="0"/>
          <c:cat>
            <c:strRef>
              <c:f>'Landsat vs Sentinel '!$A$3:$A$6</c:f>
              <c:strCache>
                <c:ptCount val="4"/>
                <c:pt idx="0">
                  <c:v>27/12/2016</c:v>
                </c:pt>
                <c:pt idx="1">
                  <c:v>2020/01/05/06</c:v>
                </c:pt>
                <c:pt idx="2">
                  <c:v>24/2/2021</c:v>
                </c:pt>
                <c:pt idx="3">
                  <c:v>2022/01/26/25</c:v>
                </c:pt>
              </c:strCache>
            </c:strRef>
          </c:cat>
          <c:val>
            <c:numRef>
              <c:f>'Landsat vs Sentinel '!$C$3:$C$6</c:f>
              <c:numCache>
                <c:formatCode>General</c:formatCode>
                <c:ptCount val="4"/>
                <c:pt idx="0">
                  <c:v>9109.7099999999991</c:v>
                </c:pt>
                <c:pt idx="1">
                  <c:v>10706.22</c:v>
                </c:pt>
                <c:pt idx="2">
                  <c:v>11862.18</c:v>
                </c:pt>
                <c:pt idx="3">
                  <c:v>10594.17</c:v>
                </c:pt>
              </c:numCache>
            </c:numRef>
          </c:val>
          <c:extLst>
            <c:ext xmlns:c16="http://schemas.microsoft.com/office/drawing/2014/chart" uri="{C3380CC4-5D6E-409C-BE32-E72D297353CC}">
              <c16:uniqueId val="{00000001-0FB2-422E-97DC-FD108533D585}"/>
            </c:ext>
          </c:extLst>
        </c:ser>
        <c:ser>
          <c:idx val="2"/>
          <c:order val="2"/>
          <c:tx>
            <c:strRef>
              <c:f>'Landsat vs Sentinel '!$D$1:$D$2</c:f>
              <c:strCache>
                <c:ptCount val="2"/>
                <c:pt idx="0">
                  <c:v>Sentinel</c:v>
                </c:pt>
                <c:pt idx="1">
                  <c:v>FSCOG</c:v>
                </c:pt>
              </c:strCache>
            </c:strRef>
          </c:tx>
          <c:spPr>
            <a:solidFill>
              <a:schemeClr val="accent4">
                <a:lumMod val="40000"/>
                <a:lumOff val="60000"/>
              </a:schemeClr>
            </a:solidFill>
            <a:ln>
              <a:noFill/>
            </a:ln>
            <a:effectLst/>
          </c:spPr>
          <c:invertIfNegative val="0"/>
          <c:cat>
            <c:strRef>
              <c:f>'Landsat vs Sentinel '!$A$3:$A$6</c:f>
              <c:strCache>
                <c:ptCount val="4"/>
                <c:pt idx="0">
                  <c:v>27/12/2016</c:v>
                </c:pt>
                <c:pt idx="1">
                  <c:v>2020/01/05/06</c:v>
                </c:pt>
                <c:pt idx="2">
                  <c:v>24/2/2021</c:v>
                </c:pt>
                <c:pt idx="3">
                  <c:v>2022/01/26/25</c:v>
                </c:pt>
              </c:strCache>
            </c:strRef>
          </c:cat>
          <c:val>
            <c:numRef>
              <c:f>'Landsat vs Sentinel '!$D$3:$D$6</c:f>
              <c:numCache>
                <c:formatCode>General</c:formatCode>
                <c:ptCount val="4"/>
                <c:pt idx="0">
                  <c:v>6550.76</c:v>
                </c:pt>
                <c:pt idx="1">
                  <c:v>8587.1200000000008</c:v>
                </c:pt>
                <c:pt idx="2">
                  <c:v>8681.32</c:v>
                </c:pt>
                <c:pt idx="3">
                  <c:v>8648.84</c:v>
                </c:pt>
              </c:numCache>
            </c:numRef>
          </c:val>
          <c:extLst>
            <c:ext xmlns:c16="http://schemas.microsoft.com/office/drawing/2014/chart" uri="{C3380CC4-5D6E-409C-BE32-E72D297353CC}">
              <c16:uniqueId val="{00000002-0FB2-422E-97DC-FD108533D585}"/>
            </c:ext>
          </c:extLst>
        </c:ser>
        <c:ser>
          <c:idx val="3"/>
          <c:order val="3"/>
          <c:tx>
            <c:strRef>
              <c:f>'Landsat vs Sentinel '!$E$1:$E$2</c:f>
              <c:strCache>
                <c:ptCount val="2"/>
                <c:pt idx="0">
                  <c:v>Sentinel</c:v>
                </c:pt>
                <c:pt idx="1">
                  <c:v>0.25 NDSI</c:v>
                </c:pt>
              </c:strCache>
            </c:strRef>
          </c:tx>
          <c:spPr>
            <a:solidFill>
              <a:schemeClr val="tx2">
                <a:lumMod val="75000"/>
                <a:lumOff val="25000"/>
              </a:schemeClr>
            </a:solidFill>
            <a:ln>
              <a:noFill/>
            </a:ln>
            <a:effectLst/>
          </c:spPr>
          <c:invertIfNegative val="0"/>
          <c:cat>
            <c:strRef>
              <c:f>'Landsat vs Sentinel '!$A$3:$A$6</c:f>
              <c:strCache>
                <c:ptCount val="4"/>
                <c:pt idx="0">
                  <c:v>27/12/2016</c:v>
                </c:pt>
                <c:pt idx="1">
                  <c:v>2020/01/05/06</c:v>
                </c:pt>
                <c:pt idx="2">
                  <c:v>24/2/2021</c:v>
                </c:pt>
                <c:pt idx="3">
                  <c:v>2022/01/26/25</c:v>
                </c:pt>
              </c:strCache>
            </c:strRef>
          </c:cat>
          <c:val>
            <c:numRef>
              <c:f>'Landsat vs Sentinel '!$E$3:$E$6</c:f>
              <c:numCache>
                <c:formatCode>General</c:formatCode>
                <c:ptCount val="4"/>
                <c:pt idx="0">
                  <c:v>10747.6</c:v>
                </c:pt>
                <c:pt idx="1">
                  <c:v>11405.76</c:v>
                </c:pt>
                <c:pt idx="2">
                  <c:v>12687.52</c:v>
                </c:pt>
                <c:pt idx="3">
                  <c:v>10994.96</c:v>
                </c:pt>
              </c:numCache>
            </c:numRef>
          </c:val>
          <c:extLst>
            <c:ext xmlns:c16="http://schemas.microsoft.com/office/drawing/2014/chart" uri="{C3380CC4-5D6E-409C-BE32-E72D297353CC}">
              <c16:uniqueId val="{00000003-0FB2-422E-97DC-FD108533D585}"/>
            </c:ext>
          </c:extLst>
        </c:ser>
        <c:dLbls>
          <c:showLegendKey val="0"/>
          <c:showVal val="0"/>
          <c:showCatName val="0"/>
          <c:showSerName val="0"/>
          <c:showPercent val="0"/>
          <c:showBubbleSize val="0"/>
        </c:dLbls>
        <c:gapWidth val="219"/>
        <c:overlap val="-27"/>
        <c:axId val="408579183"/>
        <c:axId val="408573903"/>
      </c:barChart>
      <c:catAx>
        <c:axId val="408579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08573903"/>
        <c:crosses val="autoZero"/>
        <c:auto val="1"/>
        <c:lblAlgn val="ctr"/>
        <c:lblOffset val="100"/>
        <c:noMultiLvlLbl val="0"/>
      </c:catAx>
      <c:valAx>
        <c:axId val="408573903"/>
        <c:scaling>
          <c:orientation val="minMax"/>
          <c:max val="130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085791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0.42456</cdr:x>
      <cdr:y>0.61059</cdr:y>
    </cdr:from>
    <cdr:to>
      <cdr:x>0.61325</cdr:x>
      <cdr:y>0.84475</cdr:y>
    </cdr:to>
    <cdr:sp macro="" textlink="">
      <cdr:nvSpPr>
        <cdr:cNvPr id="2" name="Paralelogramo 1">
          <a:extLst xmlns:a="http://schemas.openxmlformats.org/drawingml/2006/main">
            <a:ext uri="{FF2B5EF4-FFF2-40B4-BE49-F238E27FC236}">
              <a16:creationId xmlns:a16="http://schemas.microsoft.com/office/drawing/2014/main" id="{CBE4FC5B-82BE-1C52-40AB-3FD40C3F2C47}"/>
            </a:ext>
          </a:extLst>
        </cdr:cNvPr>
        <cdr:cNvSpPr/>
      </cdr:nvSpPr>
      <cdr:spPr>
        <a:xfrm xmlns:a="http://schemas.openxmlformats.org/drawingml/2006/main">
          <a:off x="1971612" y="1626409"/>
          <a:ext cx="876300" cy="623730"/>
        </a:xfrm>
        <a:prstGeom xmlns:a="http://schemas.openxmlformats.org/drawingml/2006/main" prst="parallelogram">
          <a:avLst>
            <a:gd name="adj" fmla="val 99149"/>
          </a:avLst>
        </a:prstGeom>
        <a:noFill xmlns:a="http://schemas.openxmlformats.org/drawingml/2006/main"/>
        <a:ln xmlns:a="http://schemas.openxmlformats.org/drawingml/2006/main">
          <a:solidFill>
            <a:schemeClr val="tx1"/>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GB"/>
        </a:p>
      </cdr:txBody>
    </cdr:sp>
  </cdr:relSizeAnchor>
  <cdr:relSizeAnchor xmlns:cdr="http://schemas.openxmlformats.org/drawingml/2006/chartDrawing">
    <cdr:from>
      <cdr:x>0.6386</cdr:x>
      <cdr:y>0.60681</cdr:y>
    </cdr:from>
    <cdr:to>
      <cdr:x>0.8273</cdr:x>
      <cdr:y>0.84097</cdr:y>
    </cdr:to>
    <cdr:sp macro="" textlink="">
      <cdr:nvSpPr>
        <cdr:cNvPr id="3" name="Paralelogramo 2">
          <a:extLst xmlns:a="http://schemas.openxmlformats.org/drawingml/2006/main">
            <a:ext uri="{FF2B5EF4-FFF2-40B4-BE49-F238E27FC236}">
              <a16:creationId xmlns:a16="http://schemas.microsoft.com/office/drawing/2014/main" id="{CBE4FC5B-82BE-1C52-40AB-3FD40C3F2C47}"/>
            </a:ext>
          </a:extLst>
        </cdr:cNvPr>
        <cdr:cNvSpPr/>
      </cdr:nvSpPr>
      <cdr:spPr>
        <a:xfrm xmlns:a="http://schemas.openxmlformats.org/drawingml/2006/main">
          <a:off x="2965605" y="1616338"/>
          <a:ext cx="876300" cy="623730"/>
        </a:xfrm>
        <a:prstGeom xmlns:a="http://schemas.openxmlformats.org/drawingml/2006/main" prst="parallelogram">
          <a:avLst>
            <a:gd name="adj" fmla="val 99149"/>
          </a:avLst>
        </a:prstGeom>
        <a:noFill xmlns:a="http://schemas.openxmlformats.org/drawingml/2006/main"/>
        <a:ln xmlns:a="http://schemas.openxmlformats.org/drawingml/2006/main">
          <a:solidFill>
            <a:schemeClr val="tx1"/>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GB"/>
        </a:p>
      </cdr:txBody>
    </cdr:sp>
  </cdr:relSizeAnchor>
  <cdr:relSizeAnchor xmlns:cdr="http://schemas.openxmlformats.org/drawingml/2006/chartDrawing">
    <cdr:from>
      <cdr:x>0.78259</cdr:x>
      <cdr:y>0.60681</cdr:y>
    </cdr:from>
    <cdr:to>
      <cdr:x>0.97129</cdr:x>
      <cdr:y>0.84097</cdr:y>
    </cdr:to>
    <cdr:sp macro="" textlink="">
      <cdr:nvSpPr>
        <cdr:cNvPr id="4" name="Paralelogramo 3">
          <a:extLst xmlns:a="http://schemas.openxmlformats.org/drawingml/2006/main">
            <a:ext uri="{FF2B5EF4-FFF2-40B4-BE49-F238E27FC236}">
              <a16:creationId xmlns:a16="http://schemas.microsoft.com/office/drawing/2014/main" id="{CBE4FC5B-82BE-1C52-40AB-3FD40C3F2C47}"/>
            </a:ext>
          </a:extLst>
        </cdr:cNvPr>
        <cdr:cNvSpPr/>
      </cdr:nvSpPr>
      <cdr:spPr>
        <a:xfrm xmlns:a="http://schemas.openxmlformats.org/drawingml/2006/main">
          <a:off x="3634278" y="1616338"/>
          <a:ext cx="876300" cy="623730"/>
        </a:xfrm>
        <a:prstGeom xmlns:a="http://schemas.openxmlformats.org/drawingml/2006/main" prst="parallelogram">
          <a:avLst>
            <a:gd name="adj" fmla="val 99149"/>
          </a:avLst>
        </a:prstGeom>
        <a:noFill xmlns:a="http://schemas.openxmlformats.org/drawingml/2006/main"/>
        <a:ln xmlns:a="http://schemas.openxmlformats.org/drawingml/2006/main">
          <a:solidFill>
            <a:schemeClr val="tx1"/>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GB"/>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A8E50-76D4-43A3-8582-0D16388EE9B7}" type="datetimeFigureOut">
              <a:rPr lang="en-GB" smtClean="0"/>
              <a:t>15/04/2024</a:t>
            </a:fld>
            <a:endParaRPr lang="en-GB"/>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7FCFF-F023-4146-812D-07DEAB665A1C}" type="slidenum">
              <a:rPr lang="en-GB" smtClean="0"/>
              <a:t>‹Nº›</a:t>
            </a:fld>
            <a:endParaRPr lang="en-GB"/>
          </a:p>
        </p:txBody>
      </p:sp>
    </p:spTree>
    <p:extLst>
      <p:ext uri="{BB962C8B-B14F-4D97-AF65-F5344CB8AC3E}">
        <p14:creationId xmlns:p14="http://schemas.microsoft.com/office/powerpoint/2010/main" val="3023066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1" noProof="0" dirty="0"/>
              <a:t>Section title</a:t>
            </a:r>
            <a:r>
              <a:rPr lang="en-GB" noProof="0" dirty="0"/>
              <a:t>. Choose this</a:t>
            </a:r>
            <a:r>
              <a:rPr lang="en-GB" baseline="0" noProof="0" dirty="0"/>
              <a:t> template if you need to use a </a:t>
            </a:r>
            <a:r>
              <a:rPr lang="en-GB" b="1" noProof="0" dirty="0"/>
              <a:t>panoramic picture</a:t>
            </a:r>
            <a:r>
              <a:rPr lang="en-GB" baseline="0" noProof="0" dirty="0"/>
              <a:t>. We recommend </a:t>
            </a:r>
            <a:r>
              <a:rPr lang="en-GB" b="1" baseline="0" noProof="0" dirty="0"/>
              <a:t>very short and clear titles</a:t>
            </a:r>
            <a:r>
              <a:rPr lang="en-GB" baseline="0" noProof="0" dirty="0"/>
              <a:t>.</a:t>
            </a:r>
            <a:endParaRPr lang="en-GB" noProof="0" dirty="0"/>
          </a:p>
          <a:p>
            <a:endParaRPr lang="es-ES" noProof="0" dirty="0"/>
          </a:p>
        </p:txBody>
      </p:sp>
      <p:sp>
        <p:nvSpPr>
          <p:cNvPr id="4" name="3 Marcador de número de diapositiva"/>
          <p:cNvSpPr>
            <a:spLocks noGrp="1"/>
          </p:cNvSpPr>
          <p:nvPr>
            <p:ph type="sldNum" sz="quarter" idx="10"/>
          </p:nvPr>
        </p:nvSpPr>
        <p:spPr/>
        <p:txBody>
          <a:bodyPr/>
          <a:lstStyle/>
          <a:p>
            <a:fld id="{1F07D5A1-F4A9-B443-B01B-24788B4B2E80}"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0" noProof="0" dirty="0"/>
          </a:p>
        </p:txBody>
      </p:sp>
      <p:sp>
        <p:nvSpPr>
          <p:cNvPr id="4" name="Marcador de número de diapositiva 3"/>
          <p:cNvSpPr>
            <a:spLocks noGrp="1"/>
          </p:cNvSpPr>
          <p:nvPr>
            <p:ph type="sldNum" sz="quarter" idx="10"/>
          </p:nvPr>
        </p:nvSpPr>
        <p:spPr/>
        <p:txBody>
          <a:bodyPr/>
          <a:lstStyle/>
          <a:p>
            <a:fld id="{1F07D5A1-F4A9-B443-B01B-24788B4B2E80}" type="slidenum">
              <a:rPr lang="en-US" smtClean="0"/>
              <a:pPr/>
              <a:t>10</a:t>
            </a:fld>
            <a:endParaRPr lang="en-US"/>
          </a:p>
        </p:txBody>
      </p:sp>
    </p:spTree>
    <p:extLst>
      <p:ext uri="{BB962C8B-B14F-4D97-AF65-F5344CB8AC3E}">
        <p14:creationId xmlns:p14="http://schemas.microsoft.com/office/powerpoint/2010/main" val="2447729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0" noProof="0" dirty="0"/>
          </a:p>
        </p:txBody>
      </p:sp>
      <p:sp>
        <p:nvSpPr>
          <p:cNvPr id="4" name="Marcador de número de diapositiva 3"/>
          <p:cNvSpPr>
            <a:spLocks noGrp="1"/>
          </p:cNvSpPr>
          <p:nvPr>
            <p:ph type="sldNum" sz="quarter" idx="10"/>
          </p:nvPr>
        </p:nvSpPr>
        <p:spPr/>
        <p:txBody>
          <a:bodyPr/>
          <a:lstStyle/>
          <a:p>
            <a:fld id="{1F07D5A1-F4A9-B443-B01B-24788B4B2E80}" type="slidenum">
              <a:rPr lang="en-US" smtClean="0"/>
              <a:pPr/>
              <a:t>11</a:t>
            </a:fld>
            <a:endParaRPr lang="en-US"/>
          </a:p>
        </p:txBody>
      </p:sp>
    </p:spTree>
    <p:extLst>
      <p:ext uri="{BB962C8B-B14F-4D97-AF65-F5344CB8AC3E}">
        <p14:creationId xmlns:p14="http://schemas.microsoft.com/office/powerpoint/2010/main" val="2108433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0" noProof="0" dirty="0"/>
          </a:p>
        </p:txBody>
      </p:sp>
      <p:sp>
        <p:nvSpPr>
          <p:cNvPr id="4" name="Marcador de número de diapositiva 3"/>
          <p:cNvSpPr>
            <a:spLocks noGrp="1"/>
          </p:cNvSpPr>
          <p:nvPr>
            <p:ph type="sldNum" sz="quarter" idx="10"/>
          </p:nvPr>
        </p:nvSpPr>
        <p:spPr/>
        <p:txBody>
          <a:bodyPr/>
          <a:lstStyle/>
          <a:p>
            <a:fld id="{1F07D5A1-F4A9-B443-B01B-24788B4B2E80}" type="slidenum">
              <a:rPr lang="en-US" smtClean="0"/>
              <a:pPr/>
              <a:t>12</a:t>
            </a:fld>
            <a:endParaRPr lang="en-US"/>
          </a:p>
        </p:txBody>
      </p:sp>
    </p:spTree>
    <p:extLst>
      <p:ext uri="{BB962C8B-B14F-4D97-AF65-F5344CB8AC3E}">
        <p14:creationId xmlns:p14="http://schemas.microsoft.com/office/powerpoint/2010/main" val="2558970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0" noProof="0" dirty="0"/>
          </a:p>
        </p:txBody>
      </p:sp>
      <p:sp>
        <p:nvSpPr>
          <p:cNvPr id="4" name="Marcador de número de diapositiva 3"/>
          <p:cNvSpPr>
            <a:spLocks noGrp="1"/>
          </p:cNvSpPr>
          <p:nvPr>
            <p:ph type="sldNum" sz="quarter" idx="10"/>
          </p:nvPr>
        </p:nvSpPr>
        <p:spPr/>
        <p:txBody>
          <a:bodyPr/>
          <a:lstStyle/>
          <a:p>
            <a:fld id="{1F07D5A1-F4A9-B443-B01B-24788B4B2E80}" type="slidenum">
              <a:rPr lang="en-US" smtClean="0"/>
              <a:pPr/>
              <a:t>13</a:t>
            </a:fld>
            <a:endParaRPr lang="en-US"/>
          </a:p>
        </p:txBody>
      </p:sp>
    </p:spTree>
    <p:extLst>
      <p:ext uri="{BB962C8B-B14F-4D97-AF65-F5344CB8AC3E}">
        <p14:creationId xmlns:p14="http://schemas.microsoft.com/office/powerpoint/2010/main" val="1078196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0" noProof="0" dirty="0"/>
          </a:p>
        </p:txBody>
      </p:sp>
      <p:sp>
        <p:nvSpPr>
          <p:cNvPr id="4" name="Marcador de número de diapositiva 3"/>
          <p:cNvSpPr>
            <a:spLocks noGrp="1"/>
          </p:cNvSpPr>
          <p:nvPr>
            <p:ph type="sldNum" sz="quarter" idx="10"/>
          </p:nvPr>
        </p:nvSpPr>
        <p:spPr/>
        <p:txBody>
          <a:bodyPr/>
          <a:lstStyle/>
          <a:p>
            <a:fld id="{1F07D5A1-F4A9-B443-B01B-24788B4B2E80}" type="slidenum">
              <a:rPr lang="en-US" smtClean="0"/>
              <a:pPr/>
              <a:t>14</a:t>
            </a:fld>
            <a:endParaRPr lang="en-US"/>
          </a:p>
        </p:txBody>
      </p:sp>
    </p:spTree>
    <p:extLst>
      <p:ext uri="{BB962C8B-B14F-4D97-AF65-F5344CB8AC3E}">
        <p14:creationId xmlns:p14="http://schemas.microsoft.com/office/powerpoint/2010/main" val="629615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0" noProof="0" dirty="0"/>
          </a:p>
        </p:txBody>
      </p:sp>
      <p:sp>
        <p:nvSpPr>
          <p:cNvPr id="4" name="Marcador de número de diapositiva 3"/>
          <p:cNvSpPr>
            <a:spLocks noGrp="1"/>
          </p:cNvSpPr>
          <p:nvPr>
            <p:ph type="sldNum" sz="quarter" idx="10"/>
          </p:nvPr>
        </p:nvSpPr>
        <p:spPr/>
        <p:txBody>
          <a:bodyPr/>
          <a:lstStyle/>
          <a:p>
            <a:fld id="{1F07D5A1-F4A9-B443-B01B-24788B4B2E80}" type="slidenum">
              <a:rPr lang="en-US" smtClean="0"/>
              <a:pPr/>
              <a:t>15</a:t>
            </a:fld>
            <a:endParaRPr lang="en-US"/>
          </a:p>
        </p:txBody>
      </p:sp>
    </p:spTree>
    <p:extLst>
      <p:ext uri="{BB962C8B-B14F-4D97-AF65-F5344CB8AC3E}">
        <p14:creationId xmlns:p14="http://schemas.microsoft.com/office/powerpoint/2010/main" val="1651006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0" noProof="0" dirty="0"/>
          </a:p>
        </p:txBody>
      </p:sp>
      <p:sp>
        <p:nvSpPr>
          <p:cNvPr id="4" name="Marcador de número de diapositiva 3"/>
          <p:cNvSpPr>
            <a:spLocks noGrp="1"/>
          </p:cNvSpPr>
          <p:nvPr>
            <p:ph type="sldNum" sz="quarter" idx="10"/>
          </p:nvPr>
        </p:nvSpPr>
        <p:spPr/>
        <p:txBody>
          <a:bodyPr/>
          <a:lstStyle/>
          <a:p>
            <a:fld id="{1F07D5A1-F4A9-B443-B01B-24788B4B2E80}" type="slidenum">
              <a:rPr lang="en-US" smtClean="0"/>
              <a:pPr/>
              <a:t>16</a:t>
            </a:fld>
            <a:endParaRPr lang="en-US"/>
          </a:p>
        </p:txBody>
      </p:sp>
    </p:spTree>
    <p:extLst>
      <p:ext uri="{BB962C8B-B14F-4D97-AF65-F5344CB8AC3E}">
        <p14:creationId xmlns:p14="http://schemas.microsoft.com/office/powerpoint/2010/main" val="974607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0" noProof="0" dirty="0"/>
          </a:p>
        </p:txBody>
      </p:sp>
      <p:sp>
        <p:nvSpPr>
          <p:cNvPr id="4" name="Marcador de número de diapositiva 3"/>
          <p:cNvSpPr>
            <a:spLocks noGrp="1"/>
          </p:cNvSpPr>
          <p:nvPr>
            <p:ph type="sldNum" sz="quarter" idx="10"/>
          </p:nvPr>
        </p:nvSpPr>
        <p:spPr/>
        <p:txBody>
          <a:bodyPr/>
          <a:lstStyle/>
          <a:p>
            <a:fld id="{1F07D5A1-F4A9-B443-B01B-24788B4B2E80}" type="slidenum">
              <a:rPr lang="en-US" smtClean="0"/>
              <a:pPr/>
              <a:t>17</a:t>
            </a:fld>
            <a:endParaRPr lang="en-US"/>
          </a:p>
        </p:txBody>
      </p:sp>
    </p:spTree>
    <p:extLst>
      <p:ext uri="{BB962C8B-B14F-4D97-AF65-F5344CB8AC3E}">
        <p14:creationId xmlns:p14="http://schemas.microsoft.com/office/powerpoint/2010/main" val="3405441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0" noProof="0" dirty="0"/>
          </a:p>
        </p:txBody>
      </p:sp>
      <p:sp>
        <p:nvSpPr>
          <p:cNvPr id="4" name="Marcador de número de diapositiva 3"/>
          <p:cNvSpPr>
            <a:spLocks noGrp="1"/>
          </p:cNvSpPr>
          <p:nvPr>
            <p:ph type="sldNum" sz="quarter" idx="10"/>
          </p:nvPr>
        </p:nvSpPr>
        <p:spPr/>
        <p:txBody>
          <a:bodyPr/>
          <a:lstStyle/>
          <a:p>
            <a:fld id="{1F07D5A1-F4A9-B443-B01B-24788B4B2E80}" type="slidenum">
              <a:rPr lang="en-US" smtClean="0"/>
              <a:pPr/>
              <a:t>18</a:t>
            </a:fld>
            <a:endParaRPr lang="en-US"/>
          </a:p>
        </p:txBody>
      </p:sp>
    </p:spTree>
    <p:extLst>
      <p:ext uri="{BB962C8B-B14F-4D97-AF65-F5344CB8AC3E}">
        <p14:creationId xmlns:p14="http://schemas.microsoft.com/office/powerpoint/2010/main" val="228390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0" noProof="0" dirty="0"/>
          </a:p>
        </p:txBody>
      </p:sp>
      <p:sp>
        <p:nvSpPr>
          <p:cNvPr id="4" name="Marcador de número de diapositiva 3"/>
          <p:cNvSpPr>
            <a:spLocks noGrp="1"/>
          </p:cNvSpPr>
          <p:nvPr>
            <p:ph type="sldNum" sz="quarter" idx="10"/>
          </p:nvPr>
        </p:nvSpPr>
        <p:spPr/>
        <p:txBody>
          <a:bodyPr/>
          <a:lstStyle/>
          <a:p>
            <a:fld id="{1F07D5A1-F4A9-B443-B01B-24788B4B2E80}" type="slidenum">
              <a:rPr lang="en-US" smtClean="0"/>
              <a:pPr/>
              <a:t>19</a:t>
            </a:fld>
            <a:endParaRPr lang="en-US"/>
          </a:p>
        </p:txBody>
      </p:sp>
    </p:spTree>
    <p:extLst>
      <p:ext uri="{BB962C8B-B14F-4D97-AF65-F5344CB8AC3E}">
        <p14:creationId xmlns:p14="http://schemas.microsoft.com/office/powerpoint/2010/main" val="2056933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100" b="1" dirty="0">
              <a:solidFill>
                <a:srgbClr val="FF0000"/>
              </a:solidFill>
            </a:endParaRPr>
          </a:p>
        </p:txBody>
      </p:sp>
      <p:sp>
        <p:nvSpPr>
          <p:cNvPr id="4" name="Marcador de número de diapositiva 3"/>
          <p:cNvSpPr>
            <a:spLocks noGrp="1"/>
          </p:cNvSpPr>
          <p:nvPr>
            <p:ph type="sldNum" sz="quarter" idx="10"/>
          </p:nvPr>
        </p:nvSpPr>
        <p:spPr/>
        <p:txBody>
          <a:bodyPr/>
          <a:lstStyle/>
          <a:p>
            <a:fld id="{1F07D5A1-F4A9-B443-B01B-24788B4B2E80}" type="slidenum">
              <a:rPr lang="en-US" smtClean="0"/>
              <a:pPr/>
              <a:t>2</a:t>
            </a:fld>
            <a:endParaRPr lang="en-US"/>
          </a:p>
        </p:txBody>
      </p:sp>
    </p:spTree>
    <p:extLst>
      <p:ext uri="{BB962C8B-B14F-4D97-AF65-F5344CB8AC3E}">
        <p14:creationId xmlns:p14="http://schemas.microsoft.com/office/powerpoint/2010/main" val="293208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0" noProof="0" dirty="0"/>
          </a:p>
        </p:txBody>
      </p:sp>
      <p:sp>
        <p:nvSpPr>
          <p:cNvPr id="4" name="Marcador de número de diapositiva 3"/>
          <p:cNvSpPr>
            <a:spLocks noGrp="1"/>
          </p:cNvSpPr>
          <p:nvPr>
            <p:ph type="sldNum" sz="quarter" idx="10"/>
          </p:nvPr>
        </p:nvSpPr>
        <p:spPr/>
        <p:txBody>
          <a:bodyPr/>
          <a:lstStyle/>
          <a:p>
            <a:fld id="{1F07D5A1-F4A9-B443-B01B-24788B4B2E80}" type="slidenum">
              <a:rPr lang="en-US" smtClean="0"/>
              <a:pPr/>
              <a:t>20</a:t>
            </a:fld>
            <a:endParaRPr lang="en-US"/>
          </a:p>
        </p:txBody>
      </p:sp>
    </p:spTree>
    <p:extLst>
      <p:ext uri="{BB962C8B-B14F-4D97-AF65-F5344CB8AC3E}">
        <p14:creationId xmlns:p14="http://schemas.microsoft.com/office/powerpoint/2010/main" val="28108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0" noProof="0" dirty="0"/>
          </a:p>
        </p:txBody>
      </p:sp>
      <p:sp>
        <p:nvSpPr>
          <p:cNvPr id="4" name="Marcador de número de diapositiva 3"/>
          <p:cNvSpPr>
            <a:spLocks noGrp="1"/>
          </p:cNvSpPr>
          <p:nvPr>
            <p:ph type="sldNum" sz="quarter" idx="10"/>
          </p:nvPr>
        </p:nvSpPr>
        <p:spPr/>
        <p:txBody>
          <a:bodyPr/>
          <a:lstStyle/>
          <a:p>
            <a:fld id="{1F07D5A1-F4A9-B443-B01B-24788B4B2E80}" type="slidenum">
              <a:rPr lang="en-US" smtClean="0"/>
              <a:pPr/>
              <a:t>21</a:t>
            </a:fld>
            <a:endParaRPr lang="en-US"/>
          </a:p>
        </p:txBody>
      </p:sp>
    </p:spTree>
    <p:extLst>
      <p:ext uri="{BB962C8B-B14F-4D97-AF65-F5344CB8AC3E}">
        <p14:creationId xmlns:p14="http://schemas.microsoft.com/office/powerpoint/2010/main" val="251957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0" noProof="0" dirty="0"/>
          </a:p>
        </p:txBody>
      </p:sp>
      <p:sp>
        <p:nvSpPr>
          <p:cNvPr id="4" name="Marcador de número de diapositiva 3"/>
          <p:cNvSpPr>
            <a:spLocks noGrp="1"/>
          </p:cNvSpPr>
          <p:nvPr>
            <p:ph type="sldNum" sz="quarter" idx="10"/>
          </p:nvPr>
        </p:nvSpPr>
        <p:spPr/>
        <p:txBody>
          <a:bodyPr/>
          <a:lstStyle/>
          <a:p>
            <a:fld id="{1F07D5A1-F4A9-B443-B01B-24788B4B2E80}" type="slidenum">
              <a:rPr lang="en-US" smtClean="0"/>
              <a:pPr/>
              <a:t>22</a:t>
            </a:fld>
            <a:endParaRPr lang="en-US"/>
          </a:p>
        </p:txBody>
      </p:sp>
    </p:spTree>
    <p:extLst>
      <p:ext uri="{BB962C8B-B14F-4D97-AF65-F5344CB8AC3E}">
        <p14:creationId xmlns:p14="http://schemas.microsoft.com/office/powerpoint/2010/main" val="2286327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0" noProof="0" dirty="0"/>
          </a:p>
        </p:txBody>
      </p:sp>
      <p:sp>
        <p:nvSpPr>
          <p:cNvPr id="4" name="Marcador de número de diapositiva 3"/>
          <p:cNvSpPr>
            <a:spLocks noGrp="1"/>
          </p:cNvSpPr>
          <p:nvPr>
            <p:ph type="sldNum" sz="quarter" idx="10"/>
          </p:nvPr>
        </p:nvSpPr>
        <p:spPr/>
        <p:txBody>
          <a:bodyPr/>
          <a:lstStyle/>
          <a:p>
            <a:fld id="{1F07D5A1-F4A9-B443-B01B-24788B4B2E80}" type="slidenum">
              <a:rPr lang="en-US" smtClean="0"/>
              <a:pPr/>
              <a:t>23</a:t>
            </a:fld>
            <a:endParaRPr lang="en-US"/>
          </a:p>
        </p:txBody>
      </p:sp>
    </p:spTree>
    <p:extLst>
      <p:ext uri="{BB962C8B-B14F-4D97-AF65-F5344CB8AC3E}">
        <p14:creationId xmlns:p14="http://schemas.microsoft.com/office/powerpoint/2010/main" val="1185294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0" noProof="0" dirty="0"/>
          </a:p>
        </p:txBody>
      </p:sp>
      <p:sp>
        <p:nvSpPr>
          <p:cNvPr id="4" name="Marcador de número de diapositiva 3"/>
          <p:cNvSpPr>
            <a:spLocks noGrp="1"/>
          </p:cNvSpPr>
          <p:nvPr>
            <p:ph type="sldNum" sz="quarter" idx="10"/>
          </p:nvPr>
        </p:nvSpPr>
        <p:spPr/>
        <p:txBody>
          <a:bodyPr/>
          <a:lstStyle/>
          <a:p>
            <a:fld id="{1F07D5A1-F4A9-B443-B01B-24788B4B2E80}" type="slidenum">
              <a:rPr lang="en-US" smtClean="0"/>
              <a:pPr/>
              <a:t>24</a:t>
            </a:fld>
            <a:endParaRPr lang="en-US"/>
          </a:p>
        </p:txBody>
      </p:sp>
    </p:spTree>
    <p:extLst>
      <p:ext uri="{BB962C8B-B14F-4D97-AF65-F5344CB8AC3E}">
        <p14:creationId xmlns:p14="http://schemas.microsoft.com/office/powerpoint/2010/main" val="1927769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0" noProof="0" dirty="0"/>
          </a:p>
        </p:txBody>
      </p:sp>
      <p:sp>
        <p:nvSpPr>
          <p:cNvPr id="4" name="Marcador de número de diapositiva 3"/>
          <p:cNvSpPr>
            <a:spLocks noGrp="1"/>
          </p:cNvSpPr>
          <p:nvPr>
            <p:ph type="sldNum" sz="quarter" idx="10"/>
          </p:nvPr>
        </p:nvSpPr>
        <p:spPr/>
        <p:txBody>
          <a:bodyPr/>
          <a:lstStyle/>
          <a:p>
            <a:fld id="{1F07D5A1-F4A9-B443-B01B-24788B4B2E80}" type="slidenum">
              <a:rPr lang="en-US" smtClean="0"/>
              <a:pPr/>
              <a:t>25</a:t>
            </a:fld>
            <a:endParaRPr lang="en-US"/>
          </a:p>
        </p:txBody>
      </p:sp>
    </p:spTree>
    <p:extLst>
      <p:ext uri="{BB962C8B-B14F-4D97-AF65-F5344CB8AC3E}">
        <p14:creationId xmlns:p14="http://schemas.microsoft.com/office/powerpoint/2010/main" val="2255577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1" noProof="0" dirty="0"/>
              <a:t>Last </a:t>
            </a:r>
            <a:r>
              <a:rPr lang="en-GB" b="1" baseline="0" noProof="0" dirty="0"/>
              <a:t>slide</a:t>
            </a:r>
            <a:r>
              <a:rPr lang="en-GB" noProof="0" dirty="0"/>
              <a: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F07D5A1-F4A9-B443-B01B-24788B4B2E80}" type="slidenum">
              <a:rPr lang="en-US" smtClean="0"/>
              <a:pPr/>
              <a:t>26</a:t>
            </a:fld>
            <a:endParaRPr lang="en-US"/>
          </a:p>
        </p:txBody>
      </p:sp>
    </p:spTree>
    <p:extLst>
      <p:ext uri="{BB962C8B-B14F-4D97-AF65-F5344CB8AC3E}">
        <p14:creationId xmlns:p14="http://schemas.microsoft.com/office/powerpoint/2010/main" val="2946273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8B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solidFill>
                <a:srgbClr val="8B0000"/>
              </a:solidFill>
              <a:latin typeface="Arial" panose="020B0604020202020204" pitchFamily="34" charset="0"/>
              <a:cs typeface="Arial" panose="020B0604020202020204" pitchFamily="34" charset="0"/>
            </a:endParaRPr>
          </a:p>
          <a:p>
            <a:endParaRPr lang="en-US" b="0" noProof="0" dirty="0"/>
          </a:p>
        </p:txBody>
      </p:sp>
      <p:sp>
        <p:nvSpPr>
          <p:cNvPr id="4" name="Marcador de número de diapositiva 3"/>
          <p:cNvSpPr>
            <a:spLocks noGrp="1"/>
          </p:cNvSpPr>
          <p:nvPr>
            <p:ph type="sldNum" sz="quarter" idx="10"/>
          </p:nvPr>
        </p:nvSpPr>
        <p:spPr/>
        <p:txBody>
          <a:bodyPr/>
          <a:lstStyle/>
          <a:p>
            <a:fld id="{1F07D5A1-F4A9-B443-B01B-24788B4B2E80}" type="slidenum">
              <a:rPr lang="en-US" smtClean="0"/>
              <a:pPr/>
              <a:t>3</a:t>
            </a:fld>
            <a:endParaRPr lang="en-US"/>
          </a:p>
        </p:txBody>
      </p:sp>
    </p:spTree>
    <p:extLst>
      <p:ext uri="{BB962C8B-B14F-4D97-AF65-F5344CB8AC3E}">
        <p14:creationId xmlns:p14="http://schemas.microsoft.com/office/powerpoint/2010/main" val="1532120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0" noProof="0" dirty="0"/>
          </a:p>
        </p:txBody>
      </p:sp>
      <p:sp>
        <p:nvSpPr>
          <p:cNvPr id="4" name="Marcador de número de diapositiva 3"/>
          <p:cNvSpPr>
            <a:spLocks noGrp="1"/>
          </p:cNvSpPr>
          <p:nvPr>
            <p:ph type="sldNum" sz="quarter" idx="10"/>
          </p:nvPr>
        </p:nvSpPr>
        <p:spPr/>
        <p:txBody>
          <a:bodyPr/>
          <a:lstStyle/>
          <a:p>
            <a:fld id="{1F07D5A1-F4A9-B443-B01B-24788B4B2E80}" type="slidenum">
              <a:rPr lang="en-US" smtClean="0"/>
              <a:pPr/>
              <a:t>4</a:t>
            </a:fld>
            <a:endParaRPr lang="en-US"/>
          </a:p>
        </p:txBody>
      </p:sp>
    </p:spTree>
    <p:extLst>
      <p:ext uri="{BB962C8B-B14F-4D97-AF65-F5344CB8AC3E}">
        <p14:creationId xmlns:p14="http://schemas.microsoft.com/office/powerpoint/2010/main" val="1612037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solidFill>
                <a:srgbClr val="FF0000"/>
              </a:solidFill>
            </a:endParaRPr>
          </a:p>
          <a:p>
            <a:endParaRPr lang="es-ES" b="1" dirty="0">
              <a:solidFill>
                <a:srgbClr val="FF0000"/>
              </a:solidFill>
            </a:endParaRPr>
          </a:p>
          <a:p>
            <a:endParaRPr lang="en-US" b="1" dirty="0">
              <a:solidFill>
                <a:srgbClr val="FF0000"/>
              </a:solidFill>
            </a:endParaRPr>
          </a:p>
          <a:p>
            <a:endParaRPr lang="es-ES" sz="1200" b="1" i="0" u="none" strike="noStrike" kern="1200" baseline="0" dirty="0">
              <a:solidFill>
                <a:schemeClr val="tx1"/>
              </a:solidFill>
              <a:latin typeface="+mn-lt"/>
              <a:ea typeface="+mn-ea"/>
              <a:cs typeface="+mn-cs"/>
            </a:endParaRPr>
          </a:p>
          <a:p>
            <a:endParaRPr lang="en-US" b="0" noProof="0" dirty="0"/>
          </a:p>
        </p:txBody>
      </p:sp>
      <p:sp>
        <p:nvSpPr>
          <p:cNvPr id="4" name="Marcador de número de diapositiva 3"/>
          <p:cNvSpPr>
            <a:spLocks noGrp="1"/>
          </p:cNvSpPr>
          <p:nvPr>
            <p:ph type="sldNum" sz="quarter" idx="10"/>
          </p:nvPr>
        </p:nvSpPr>
        <p:spPr/>
        <p:txBody>
          <a:bodyPr/>
          <a:lstStyle/>
          <a:p>
            <a:fld id="{1F07D5A1-F4A9-B443-B01B-24788B4B2E80}" type="slidenum">
              <a:rPr lang="en-US" smtClean="0"/>
              <a:pPr/>
              <a:t>5</a:t>
            </a:fld>
            <a:endParaRPr lang="en-US"/>
          </a:p>
        </p:txBody>
      </p:sp>
    </p:spTree>
    <p:extLst>
      <p:ext uri="{BB962C8B-B14F-4D97-AF65-F5344CB8AC3E}">
        <p14:creationId xmlns:p14="http://schemas.microsoft.com/office/powerpoint/2010/main" val="2923469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0" noProof="0" dirty="0"/>
          </a:p>
        </p:txBody>
      </p:sp>
      <p:sp>
        <p:nvSpPr>
          <p:cNvPr id="4" name="Marcador de número de diapositiva 3"/>
          <p:cNvSpPr>
            <a:spLocks noGrp="1"/>
          </p:cNvSpPr>
          <p:nvPr>
            <p:ph type="sldNum" sz="quarter" idx="10"/>
          </p:nvPr>
        </p:nvSpPr>
        <p:spPr/>
        <p:txBody>
          <a:bodyPr/>
          <a:lstStyle/>
          <a:p>
            <a:fld id="{1F07D5A1-F4A9-B443-B01B-24788B4B2E80}" type="slidenum">
              <a:rPr lang="en-US" smtClean="0"/>
              <a:pPr/>
              <a:t>6</a:t>
            </a:fld>
            <a:endParaRPr lang="en-US"/>
          </a:p>
        </p:txBody>
      </p:sp>
    </p:spTree>
    <p:extLst>
      <p:ext uri="{BB962C8B-B14F-4D97-AF65-F5344CB8AC3E}">
        <p14:creationId xmlns:p14="http://schemas.microsoft.com/office/powerpoint/2010/main" val="1786367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0" noProof="0" dirty="0"/>
          </a:p>
        </p:txBody>
      </p:sp>
      <p:sp>
        <p:nvSpPr>
          <p:cNvPr id="4" name="Marcador de número de diapositiva 3"/>
          <p:cNvSpPr>
            <a:spLocks noGrp="1"/>
          </p:cNvSpPr>
          <p:nvPr>
            <p:ph type="sldNum" sz="quarter" idx="10"/>
          </p:nvPr>
        </p:nvSpPr>
        <p:spPr/>
        <p:txBody>
          <a:bodyPr/>
          <a:lstStyle/>
          <a:p>
            <a:fld id="{1F07D5A1-F4A9-B443-B01B-24788B4B2E80}" type="slidenum">
              <a:rPr lang="en-US" smtClean="0"/>
              <a:pPr/>
              <a:t>7</a:t>
            </a:fld>
            <a:endParaRPr lang="en-US"/>
          </a:p>
        </p:txBody>
      </p:sp>
    </p:spTree>
    <p:extLst>
      <p:ext uri="{BB962C8B-B14F-4D97-AF65-F5344CB8AC3E}">
        <p14:creationId xmlns:p14="http://schemas.microsoft.com/office/powerpoint/2010/main" val="646032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0" noProof="0" dirty="0"/>
          </a:p>
        </p:txBody>
      </p:sp>
      <p:sp>
        <p:nvSpPr>
          <p:cNvPr id="4" name="Marcador de número de diapositiva 3"/>
          <p:cNvSpPr>
            <a:spLocks noGrp="1"/>
          </p:cNvSpPr>
          <p:nvPr>
            <p:ph type="sldNum" sz="quarter" idx="10"/>
          </p:nvPr>
        </p:nvSpPr>
        <p:spPr/>
        <p:txBody>
          <a:bodyPr/>
          <a:lstStyle/>
          <a:p>
            <a:fld id="{1F07D5A1-F4A9-B443-B01B-24788B4B2E80}" type="slidenum">
              <a:rPr lang="en-US" smtClean="0"/>
              <a:pPr/>
              <a:t>8</a:t>
            </a:fld>
            <a:endParaRPr lang="en-US"/>
          </a:p>
        </p:txBody>
      </p:sp>
    </p:spTree>
    <p:extLst>
      <p:ext uri="{BB962C8B-B14F-4D97-AF65-F5344CB8AC3E}">
        <p14:creationId xmlns:p14="http://schemas.microsoft.com/office/powerpoint/2010/main" val="753088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0" noProof="0" dirty="0"/>
          </a:p>
        </p:txBody>
      </p:sp>
      <p:sp>
        <p:nvSpPr>
          <p:cNvPr id="4" name="Marcador de número de diapositiva 3"/>
          <p:cNvSpPr>
            <a:spLocks noGrp="1"/>
          </p:cNvSpPr>
          <p:nvPr>
            <p:ph type="sldNum" sz="quarter" idx="10"/>
          </p:nvPr>
        </p:nvSpPr>
        <p:spPr/>
        <p:txBody>
          <a:bodyPr/>
          <a:lstStyle/>
          <a:p>
            <a:fld id="{1F07D5A1-F4A9-B443-B01B-24788B4B2E80}" type="slidenum">
              <a:rPr lang="en-US" smtClean="0"/>
              <a:pPr/>
              <a:t>9</a:t>
            </a:fld>
            <a:endParaRPr lang="en-US"/>
          </a:p>
        </p:txBody>
      </p:sp>
    </p:spTree>
    <p:extLst>
      <p:ext uri="{BB962C8B-B14F-4D97-AF65-F5344CB8AC3E}">
        <p14:creationId xmlns:p14="http://schemas.microsoft.com/office/powerpoint/2010/main" val="1002796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7E15A1-DBDA-679F-78EC-1423A79898A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GB"/>
          </a:p>
        </p:txBody>
      </p:sp>
      <p:sp>
        <p:nvSpPr>
          <p:cNvPr id="3" name="Subtítulo 2">
            <a:extLst>
              <a:ext uri="{FF2B5EF4-FFF2-40B4-BE49-F238E27FC236}">
                <a16:creationId xmlns:a16="http://schemas.microsoft.com/office/drawing/2014/main" id="{40E0AABB-C5D0-3CDD-7C7C-9A5B2ABBD6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a:p>
        </p:txBody>
      </p:sp>
      <p:sp>
        <p:nvSpPr>
          <p:cNvPr id="4" name="Marcador de fecha 3">
            <a:extLst>
              <a:ext uri="{FF2B5EF4-FFF2-40B4-BE49-F238E27FC236}">
                <a16:creationId xmlns:a16="http://schemas.microsoft.com/office/drawing/2014/main" id="{E8A72074-6F48-2E35-E343-1C79074C72E5}"/>
              </a:ext>
            </a:extLst>
          </p:cNvPr>
          <p:cNvSpPr>
            <a:spLocks noGrp="1"/>
          </p:cNvSpPr>
          <p:nvPr>
            <p:ph type="dt" sz="half" idx="10"/>
          </p:nvPr>
        </p:nvSpPr>
        <p:spPr/>
        <p:txBody>
          <a:bodyPr/>
          <a:lstStyle/>
          <a:p>
            <a:fld id="{67F9B0BF-A640-4481-AADC-FADC5C21F37E}" type="datetime1">
              <a:rPr lang="en-GB" smtClean="0"/>
              <a:t>15/04/2024</a:t>
            </a:fld>
            <a:endParaRPr lang="en-GB"/>
          </a:p>
        </p:txBody>
      </p:sp>
      <p:sp>
        <p:nvSpPr>
          <p:cNvPr id="5" name="Marcador de pie de página 4">
            <a:extLst>
              <a:ext uri="{FF2B5EF4-FFF2-40B4-BE49-F238E27FC236}">
                <a16:creationId xmlns:a16="http://schemas.microsoft.com/office/drawing/2014/main" id="{BA0B52E0-8ED0-F1C7-4C43-A52EF1A487BC}"/>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41118B40-4CA2-92B8-2B07-DB7C0F308151}"/>
              </a:ext>
            </a:extLst>
          </p:cNvPr>
          <p:cNvSpPr>
            <a:spLocks noGrp="1"/>
          </p:cNvSpPr>
          <p:nvPr>
            <p:ph type="sldNum" sz="quarter" idx="12"/>
          </p:nvPr>
        </p:nvSpPr>
        <p:spPr/>
        <p:txBody>
          <a:bodyPr/>
          <a:lstStyle/>
          <a:p>
            <a:fld id="{ADB13A04-C3B3-4633-8239-BB7510E16209}" type="slidenum">
              <a:rPr lang="en-GB" smtClean="0"/>
              <a:t>‹Nº›</a:t>
            </a:fld>
            <a:endParaRPr lang="en-GB"/>
          </a:p>
        </p:txBody>
      </p:sp>
    </p:spTree>
    <p:extLst>
      <p:ext uri="{BB962C8B-B14F-4D97-AF65-F5344CB8AC3E}">
        <p14:creationId xmlns:p14="http://schemas.microsoft.com/office/powerpoint/2010/main" val="59306191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BFA22-FD00-863E-AF90-0A8B50B2F1A8}"/>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5C0B8515-44EE-06B0-B5ED-F36ED88A3DD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8258F679-B33E-9B24-7142-797F5D06D88F}"/>
              </a:ext>
            </a:extLst>
          </p:cNvPr>
          <p:cNvSpPr>
            <a:spLocks noGrp="1"/>
          </p:cNvSpPr>
          <p:nvPr>
            <p:ph type="dt" sz="half" idx="10"/>
          </p:nvPr>
        </p:nvSpPr>
        <p:spPr/>
        <p:txBody>
          <a:bodyPr/>
          <a:lstStyle/>
          <a:p>
            <a:fld id="{34A69D87-8C4E-4543-BF30-1B1CD0D5195E}" type="datetime1">
              <a:rPr lang="en-GB" smtClean="0"/>
              <a:t>15/04/2024</a:t>
            </a:fld>
            <a:endParaRPr lang="en-GB"/>
          </a:p>
        </p:txBody>
      </p:sp>
      <p:sp>
        <p:nvSpPr>
          <p:cNvPr id="5" name="Marcador de pie de página 4">
            <a:extLst>
              <a:ext uri="{FF2B5EF4-FFF2-40B4-BE49-F238E27FC236}">
                <a16:creationId xmlns:a16="http://schemas.microsoft.com/office/drawing/2014/main" id="{E3A3B401-8720-3FD8-15BA-A572EE0983D0}"/>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7BE9E9C6-0A31-A0CB-7E4B-21E889811E1C}"/>
              </a:ext>
            </a:extLst>
          </p:cNvPr>
          <p:cNvSpPr>
            <a:spLocks noGrp="1"/>
          </p:cNvSpPr>
          <p:nvPr>
            <p:ph type="sldNum" sz="quarter" idx="12"/>
          </p:nvPr>
        </p:nvSpPr>
        <p:spPr/>
        <p:txBody>
          <a:bodyPr/>
          <a:lstStyle/>
          <a:p>
            <a:fld id="{ADB13A04-C3B3-4633-8239-BB7510E16209}" type="slidenum">
              <a:rPr lang="en-GB" smtClean="0"/>
              <a:t>‹Nº›</a:t>
            </a:fld>
            <a:endParaRPr lang="en-GB"/>
          </a:p>
        </p:txBody>
      </p:sp>
    </p:spTree>
    <p:extLst>
      <p:ext uri="{BB962C8B-B14F-4D97-AF65-F5344CB8AC3E}">
        <p14:creationId xmlns:p14="http://schemas.microsoft.com/office/powerpoint/2010/main" val="289627235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B764A00-EA93-C3E6-8322-9A0E1B88E1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36ABAD71-8D6D-7E63-C18C-8912E2E2F36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E0107286-9D61-30F5-4C1E-CD558C4FFB07}"/>
              </a:ext>
            </a:extLst>
          </p:cNvPr>
          <p:cNvSpPr>
            <a:spLocks noGrp="1"/>
          </p:cNvSpPr>
          <p:nvPr>
            <p:ph type="dt" sz="half" idx="10"/>
          </p:nvPr>
        </p:nvSpPr>
        <p:spPr/>
        <p:txBody>
          <a:bodyPr/>
          <a:lstStyle/>
          <a:p>
            <a:fld id="{B238BBA9-BB58-4621-9AB1-7E35C07087F4}" type="datetime1">
              <a:rPr lang="en-GB" smtClean="0"/>
              <a:t>15/04/2024</a:t>
            </a:fld>
            <a:endParaRPr lang="en-GB"/>
          </a:p>
        </p:txBody>
      </p:sp>
      <p:sp>
        <p:nvSpPr>
          <p:cNvPr id="5" name="Marcador de pie de página 4">
            <a:extLst>
              <a:ext uri="{FF2B5EF4-FFF2-40B4-BE49-F238E27FC236}">
                <a16:creationId xmlns:a16="http://schemas.microsoft.com/office/drawing/2014/main" id="{193C2948-5556-122A-821A-BBE5CC8184C5}"/>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88580E7C-C65D-DE88-95F2-F9FAEB3F8399}"/>
              </a:ext>
            </a:extLst>
          </p:cNvPr>
          <p:cNvSpPr>
            <a:spLocks noGrp="1"/>
          </p:cNvSpPr>
          <p:nvPr>
            <p:ph type="sldNum" sz="quarter" idx="12"/>
          </p:nvPr>
        </p:nvSpPr>
        <p:spPr/>
        <p:txBody>
          <a:bodyPr/>
          <a:lstStyle/>
          <a:p>
            <a:fld id="{ADB13A04-C3B3-4633-8239-BB7510E16209}" type="slidenum">
              <a:rPr lang="en-GB" smtClean="0"/>
              <a:t>‹Nº›</a:t>
            </a:fld>
            <a:endParaRPr lang="en-GB"/>
          </a:p>
        </p:txBody>
      </p:sp>
    </p:spTree>
    <p:extLst>
      <p:ext uri="{BB962C8B-B14F-4D97-AF65-F5344CB8AC3E}">
        <p14:creationId xmlns:p14="http://schemas.microsoft.com/office/powerpoint/2010/main" val="212817716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FED2AA-A35C-F65B-7BDD-00704754DBC0}"/>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76C8E7DF-CFF5-04DE-C3F3-2A55D224076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0CCFE0CB-C5D9-733A-878E-BF338753A6F2}"/>
              </a:ext>
            </a:extLst>
          </p:cNvPr>
          <p:cNvSpPr>
            <a:spLocks noGrp="1"/>
          </p:cNvSpPr>
          <p:nvPr>
            <p:ph type="dt" sz="half" idx="10"/>
          </p:nvPr>
        </p:nvSpPr>
        <p:spPr/>
        <p:txBody>
          <a:bodyPr/>
          <a:lstStyle/>
          <a:p>
            <a:fld id="{2C3DD609-F9D4-4EE2-A230-167D14F3DEFE}" type="datetime1">
              <a:rPr lang="en-GB" smtClean="0"/>
              <a:t>15/04/2024</a:t>
            </a:fld>
            <a:endParaRPr lang="en-GB"/>
          </a:p>
        </p:txBody>
      </p:sp>
      <p:sp>
        <p:nvSpPr>
          <p:cNvPr id="5" name="Marcador de pie de página 4">
            <a:extLst>
              <a:ext uri="{FF2B5EF4-FFF2-40B4-BE49-F238E27FC236}">
                <a16:creationId xmlns:a16="http://schemas.microsoft.com/office/drawing/2014/main" id="{26F9FC86-437C-B1C4-C955-05775401B2D3}"/>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7016FCDB-C5CA-08CF-5B6D-5F33C90131F2}"/>
              </a:ext>
            </a:extLst>
          </p:cNvPr>
          <p:cNvSpPr>
            <a:spLocks noGrp="1"/>
          </p:cNvSpPr>
          <p:nvPr>
            <p:ph type="sldNum" sz="quarter" idx="12"/>
          </p:nvPr>
        </p:nvSpPr>
        <p:spPr/>
        <p:txBody>
          <a:bodyPr/>
          <a:lstStyle/>
          <a:p>
            <a:fld id="{ADB13A04-C3B3-4633-8239-BB7510E16209}" type="slidenum">
              <a:rPr lang="en-GB" smtClean="0"/>
              <a:t>‹Nº›</a:t>
            </a:fld>
            <a:endParaRPr lang="en-GB"/>
          </a:p>
        </p:txBody>
      </p:sp>
    </p:spTree>
    <p:extLst>
      <p:ext uri="{BB962C8B-B14F-4D97-AF65-F5344CB8AC3E}">
        <p14:creationId xmlns:p14="http://schemas.microsoft.com/office/powerpoint/2010/main" val="234622714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05567C-77D7-24C3-D53B-F546B3EB4A5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99403128-9BE9-06BD-3FBB-E138719627D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6FC841D-5952-A53C-EF3B-D13C741A373E}"/>
              </a:ext>
            </a:extLst>
          </p:cNvPr>
          <p:cNvSpPr>
            <a:spLocks noGrp="1"/>
          </p:cNvSpPr>
          <p:nvPr>
            <p:ph type="dt" sz="half" idx="10"/>
          </p:nvPr>
        </p:nvSpPr>
        <p:spPr/>
        <p:txBody>
          <a:bodyPr/>
          <a:lstStyle/>
          <a:p>
            <a:fld id="{90D43B97-1F23-4A73-8FF5-404D19B31706}" type="datetime1">
              <a:rPr lang="en-GB" smtClean="0"/>
              <a:t>15/04/2024</a:t>
            </a:fld>
            <a:endParaRPr lang="en-GB"/>
          </a:p>
        </p:txBody>
      </p:sp>
      <p:sp>
        <p:nvSpPr>
          <p:cNvPr id="5" name="Marcador de pie de página 4">
            <a:extLst>
              <a:ext uri="{FF2B5EF4-FFF2-40B4-BE49-F238E27FC236}">
                <a16:creationId xmlns:a16="http://schemas.microsoft.com/office/drawing/2014/main" id="{20BB3D0B-99EC-B5FD-DEC1-028D855614A0}"/>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4874C893-623E-74CD-3BFF-9AA5671F53FA}"/>
              </a:ext>
            </a:extLst>
          </p:cNvPr>
          <p:cNvSpPr>
            <a:spLocks noGrp="1"/>
          </p:cNvSpPr>
          <p:nvPr>
            <p:ph type="sldNum" sz="quarter" idx="12"/>
          </p:nvPr>
        </p:nvSpPr>
        <p:spPr/>
        <p:txBody>
          <a:bodyPr/>
          <a:lstStyle/>
          <a:p>
            <a:fld id="{ADB13A04-C3B3-4633-8239-BB7510E16209}" type="slidenum">
              <a:rPr lang="en-GB" smtClean="0"/>
              <a:t>‹Nº›</a:t>
            </a:fld>
            <a:endParaRPr lang="en-GB"/>
          </a:p>
        </p:txBody>
      </p:sp>
    </p:spTree>
    <p:extLst>
      <p:ext uri="{BB962C8B-B14F-4D97-AF65-F5344CB8AC3E}">
        <p14:creationId xmlns:p14="http://schemas.microsoft.com/office/powerpoint/2010/main" val="58963868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03D874-E42A-E5EF-9AB8-C4C256EECD06}"/>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453FE130-BDDA-9719-687B-877C92EF888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contenido 3">
            <a:extLst>
              <a:ext uri="{FF2B5EF4-FFF2-40B4-BE49-F238E27FC236}">
                <a16:creationId xmlns:a16="http://schemas.microsoft.com/office/drawing/2014/main" id="{C4DAF7EC-50C6-BEE2-1318-E82DD799CED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fecha 4">
            <a:extLst>
              <a:ext uri="{FF2B5EF4-FFF2-40B4-BE49-F238E27FC236}">
                <a16:creationId xmlns:a16="http://schemas.microsoft.com/office/drawing/2014/main" id="{DA9B672D-CBCB-F3F6-63EF-C8D1BD4F9CC8}"/>
              </a:ext>
            </a:extLst>
          </p:cNvPr>
          <p:cNvSpPr>
            <a:spLocks noGrp="1"/>
          </p:cNvSpPr>
          <p:nvPr>
            <p:ph type="dt" sz="half" idx="10"/>
          </p:nvPr>
        </p:nvSpPr>
        <p:spPr/>
        <p:txBody>
          <a:bodyPr/>
          <a:lstStyle/>
          <a:p>
            <a:fld id="{FB04EA95-228B-4EF7-B31C-3EE4C38CB530}" type="datetime1">
              <a:rPr lang="en-GB" smtClean="0"/>
              <a:t>15/04/2024</a:t>
            </a:fld>
            <a:endParaRPr lang="en-GB"/>
          </a:p>
        </p:txBody>
      </p:sp>
      <p:sp>
        <p:nvSpPr>
          <p:cNvPr id="6" name="Marcador de pie de página 5">
            <a:extLst>
              <a:ext uri="{FF2B5EF4-FFF2-40B4-BE49-F238E27FC236}">
                <a16:creationId xmlns:a16="http://schemas.microsoft.com/office/drawing/2014/main" id="{0F457F99-4507-5F96-CF6A-9FB6F10D9FEF}"/>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a16="http://schemas.microsoft.com/office/drawing/2014/main" id="{5FB1EBFE-20CF-8D56-F1C2-BF22EE1C001E}"/>
              </a:ext>
            </a:extLst>
          </p:cNvPr>
          <p:cNvSpPr>
            <a:spLocks noGrp="1"/>
          </p:cNvSpPr>
          <p:nvPr>
            <p:ph type="sldNum" sz="quarter" idx="12"/>
          </p:nvPr>
        </p:nvSpPr>
        <p:spPr/>
        <p:txBody>
          <a:bodyPr/>
          <a:lstStyle/>
          <a:p>
            <a:fld id="{ADB13A04-C3B3-4633-8239-BB7510E16209}" type="slidenum">
              <a:rPr lang="en-GB" smtClean="0"/>
              <a:t>‹Nº›</a:t>
            </a:fld>
            <a:endParaRPr lang="en-GB"/>
          </a:p>
        </p:txBody>
      </p:sp>
    </p:spTree>
    <p:extLst>
      <p:ext uri="{BB962C8B-B14F-4D97-AF65-F5344CB8AC3E}">
        <p14:creationId xmlns:p14="http://schemas.microsoft.com/office/powerpoint/2010/main" val="300008031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389081-8F37-F9A9-3DF8-16EBE16B4334}"/>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9C937EC4-FE3F-9380-52E0-C34FAA29D4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E0BB55C-784C-F035-5E8A-F72FB3E2904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texto 4">
            <a:extLst>
              <a:ext uri="{FF2B5EF4-FFF2-40B4-BE49-F238E27FC236}">
                <a16:creationId xmlns:a16="http://schemas.microsoft.com/office/drawing/2014/main" id="{89C6A927-8B94-BE0C-95D4-321ED0239D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AA8D671-E342-35BF-68D9-B29A98AD909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7" name="Marcador de fecha 6">
            <a:extLst>
              <a:ext uri="{FF2B5EF4-FFF2-40B4-BE49-F238E27FC236}">
                <a16:creationId xmlns:a16="http://schemas.microsoft.com/office/drawing/2014/main" id="{D664E6C5-5C0F-281A-AD98-31B5F445EF58}"/>
              </a:ext>
            </a:extLst>
          </p:cNvPr>
          <p:cNvSpPr>
            <a:spLocks noGrp="1"/>
          </p:cNvSpPr>
          <p:nvPr>
            <p:ph type="dt" sz="half" idx="10"/>
          </p:nvPr>
        </p:nvSpPr>
        <p:spPr/>
        <p:txBody>
          <a:bodyPr/>
          <a:lstStyle/>
          <a:p>
            <a:fld id="{5E93C0AD-5870-42BE-BF1C-C09ACC864146}" type="datetime1">
              <a:rPr lang="en-GB" smtClean="0"/>
              <a:t>15/04/2024</a:t>
            </a:fld>
            <a:endParaRPr lang="en-GB"/>
          </a:p>
        </p:txBody>
      </p:sp>
      <p:sp>
        <p:nvSpPr>
          <p:cNvPr id="8" name="Marcador de pie de página 7">
            <a:extLst>
              <a:ext uri="{FF2B5EF4-FFF2-40B4-BE49-F238E27FC236}">
                <a16:creationId xmlns:a16="http://schemas.microsoft.com/office/drawing/2014/main" id="{5AE7BA73-3D1A-C13B-EED3-D633622A8D98}"/>
              </a:ext>
            </a:extLst>
          </p:cNvPr>
          <p:cNvSpPr>
            <a:spLocks noGrp="1"/>
          </p:cNvSpPr>
          <p:nvPr>
            <p:ph type="ftr" sz="quarter" idx="11"/>
          </p:nvPr>
        </p:nvSpPr>
        <p:spPr/>
        <p:txBody>
          <a:bodyPr/>
          <a:lstStyle/>
          <a:p>
            <a:endParaRPr lang="en-GB"/>
          </a:p>
        </p:txBody>
      </p:sp>
      <p:sp>
        <p:nvSpPr>
          <p:cNvPr id="9" name="Marcador de número de diapositiva 8">
            <a:extLst>
              <a:ext uri="{FF2B5EF4-FFF2-40B4-BE49-F238E27FC236}">
                <a16:creationId xmlns:a16="http://schemas.microsoft.com/office/drawing/2014/main" id="{A8D111B2-124A-27F9-615C-42F206E9218D}"/>
              </a:ext>
            </a:extLst>
          </p:cNvPr>
          <p:cNvSpPr>
            <a:spLocks noGrp="1"/>
          </p:cNvSpPr>
          <p:nvPr>
            <p:ph type="sldNum" sz="quarter" idx="12"/>
          </p:nvPr>
        </p:nvSpPr>
        <p:spPr/>
        <p:txBody>
          <a:bodyPr/>
          <a:lstStyle/>
          <a:p>
            <a:fld id="{ADB13A04-C3B3-4633-8239-BB7510E16209}" type="slidenum">
              <a:rPr lang="en-GB" smtClean="0"/>
              <a:t>‹Nº›</a:t>
            </a:fld>
            <a:endParaRPr lang="en-GB"/>
          </a:p>
        </p:txBody>
      </p:sp>
    </p:spTree>
    <p:extLst>
      <p:ext uri="{BB962C8B-B14F-4D97-AF65-F5344CB8AC3E}">
        <p14:creationId xmlns:p14="http://schemas.microsoft.com/office/powerpoint/2010/main" val="24440558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60363A-C9E4-2611-EA2A-7A9BDFD16B10}"/>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fecha 2">
            <a:extLst>
              <a:ext uri="{FF2B5EF4-FFF2-40B4-BE49-F238E27FC236}">
                <a16:creationId xmlns:a16="http://schemas.microsoft.com/office/drawing/2014/main" id="{EE919E02-A1AD-8E36-E81B-4E796FDCB16D}"/>
              </a:ext>
            </a:extLst>
          </p:cNvPr>
          <p:cNvSpPr>
            <a:spLocks noGrp="1"/>
          </p:cNvSpPr>
          <p:nvPr>
            <p:ph type="dt" sz="half" idx="10"/>
          </p:nvPr>
        </p:nvSpPr>
        <p:spPr/>
        <p:txBody>
          <a:bodyPr/>
          <a:lstStyle/>
          <a:p>
            <a:fld id="{88E499B1-2BC0-49A7-B987-5343601957E7}" type="datetime1">
              <a:rPr lang="en-GB" smtClean="0"/>
              <a:t>15/04/2024</a:t>
            </a:fld>
            <a:endParaRPr lang="en-GB"/>
          </a:p>
        </p:txBody>
      </p:sp>
      <p:sp>
        <p:nvSpPr>
          <p:cNvPr id="4" name="Marcador de pie de página 3">
            <a:extLst>
              <a:ext uri="{FF2B5EF4-FFF2-40B4-BE49-F238E27FC236}">
                <a16:creationId xmlns:a16="http://schemas.microsoft.com/office/drawing/2014/main" id="{841FF1EA-17EB-10A9-0C6E-F62C060237C0}"/>
              </a:ext>
            </a:extLst>
          </p:cNvPr>
          <p:cNvSpPr>
            <a:spLocks noGrp="1"/>
          </p:cNvSpPr>
          <p:nvPr>
            <p:ph type="ftr" sz="quarter" idx="11"/>
          </p:nvPr>
        </p:nvSpPr>
        <p:spPr/>
        <p:txBody>
          <a:bodyPr/>
          <a:lstStyle/>
          <a:p>
            <a:endParaRPr lang="en-GB"/>
          </a:p>
        </p:txBody>
      </p:sp>
      <p:sp>
        <p:nvSpPr>
          <p:cNvPr id="5" name="Marcador de número de diapositiva 4">
            <a:extLst>
              <a:ext uri="{FF2B5EF4-FFF2-40B4-BE49-F238E27FC236}">
                <a16:creationId xmlns:a16="http://schemas.microsoft.com/office/drawing/2014/main" id="{768A680B-A81A-51D0-B772-5BD45B7C91D4}"/>
              </a:ext>
            </a:extLst>
          </p:cNvPr>
          <p:cNvSpPr>
            <a:spLocks noGrp="1"/>
          </p:cNvSpPr>
          <p:nvPr>
            <p:ph type="sldNum" sz="quarter" idx="12"/>
          </p:nvPr>
        </p:nvSpPr>
        <p:spPr/>
        <p:txBody>
          <a:bodyPr/>
          <a:lstStyle/>
          <a:p>
            <a:fld id="{ADB13A04-C3B3-4633-8239-BB7510E16209}" type="slidenum">
              <a:rPr lang="en-GB" smtClean="0"/>
              <a:t>‹Nº›</a:t>
            </a:fld>
            <a:endParaRPr lang="en-GB"/>
          </a:p>
        </p:txBody>
      </p:sp>
    </p:spTree>
    <p:extLst>
      <p:ext uri="{BB962C8B-B14F-4D97-AF65-F5344CB8AC3E}">
        <p14:creationId xmlns:p14="http://schemas.microsoft.com/office/powerpoint/2010/main" val="368349057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9DD2216-6243-396B-A9F2-F45D5833CF9C}"/>
              </a:ext>
            </a:extLst>
          </p:cNvPr>
          <p:cNvSpPr>
            <a:spLocks noGrp="1"/>
          </p:cNvSpPr>
          <p:nvPr>
            <p:ph type="dt" sz="half" idx="10"/>
          </p:nvPr>
        </p:nvSpPr>
        <p:spPr/>
        <p:txBody>
          <a:bodyPr/>
          <a:lstStyle/>
          <a:p>
            <a:fld id="{BE31AFAC-B893-4EC5-B27B-ABF97AFB0843}" type="datetime1">
              <a:rPr lang="en-GB" smtClean="0"/>
              <a:t>15/04/2024</a:t>
            </a:fld>
            <a:endParaRPr lang="en-GB"/>
          </a:p>
        </p:txBody>
      </p:sp>
      <p:sp>
        <p:nvSpPr>
          <p:cNvPr id="3" name="Marcador de pie de página 2">
            <a:extLst>
              <a:ext uri="{FF2B5EF4-FFF2-40B4-BE49-F238E27FC236}">
                <a16:creationId xmlns:a16="http://schemas.microsoft.com/office/drawing/2014/main" id="{367FF2CF-2503-D0C1-3885-B6DF25B662E6}"/>
              </a:ext>
            </a:extLst>
          </p:cNvPr>
          <p:cNvSpPr>
            <a:spLocks noGrp="1"/>
          </p:cNvSpPr>
          <p:nvPr>
            <p:ph type="ftr" sz="quarter" idx="11"/>
          </p:nvPr>
        </p:nvSpPr>
        <p:spPr/>
        <p:txBody>
          <a:bodyPr/>
          <a:lstStyle/>
          <a:p>
            <a:endParaRPr lang="en-GB"/>
          </a:p>
        </p:txBody>
      </p:sp>
      <p:sp>
        <p:nvSpPr>
          <p:cNvPr id="4" name="Marcador de número de diapositiva 3">
            <a:extLst>
              <a:ext uri="{FF2B5EF4-FFF2-40B4-BE49-F238E27FC236}">
                <a16:creationId xmlns:a16="http://schemas.microsoft.com/office/drawing/2014/main" id="{5852A6A5-0B67-FB99-881F-5DBFAFB2D41D}"/>
              </a:ext>
            </a:extLst>
          </p:cNvPr>
          <p:cNvSpPr>
            <a:spLocks noGrp="1"/>
          </p:cNvSpPr>
          <p:nvPr>
            <p:ph type="sldNum" sz="quarter" idx="12"/>
          </p:nvPr>
        </p:nvSpPr>
        <p:spPr/>
        <p:txBody>
          <a:bodyPr/>
          <a:lstStyle/>
          <a:p>
            <a:fld id="{ADB13A04-C3B3-4633-8239-BB7510E16209}" type="slidenum">
              <a:rPr lang="en-GB" smtClean="0"/>
              <a:t>‹Nº›</a:t>
            </a:fld>
            <a:endParaRPr lang="en-GB"/>
          </a:p>
        </p:txBody>
      </p:sp>
    </p:spTree>
    <p:extLst>
      <p:ext uri="{BB962C8B-B14F-4D97-AF65-F5344CB8AC3E}">
        <p14:creationId xmlns:p14="http://schemas.microsoft.com/office/powerpoint/2010/main" val="417475445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95212-56EF-4998-0157-A3DB6350035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8C0AB0A8-1515-7C84-6D3B-5A75677F40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texto 3">
            <a:extLst>
              <a:ext uri="{FF2B5EF4-FFF2-40B4-BE49-F238E27FC236}">
                <a16:creationId xmlns:a16="http://schemas.microsoft.com/office/drawing/2014/main" id="{1C13EC2A-549E-6958-4851-C1DE19D83B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B408100-EDBA-2AE8-4186-A1BFD0BF7CFB}"/>
              </a:ext>
            </a:extLst>
          </p:cNvPr>
          <p:cNvSpPr>
            <a:spLocks noGrp="1"/>
          </p:cNvSpPr>
          <p:nvPr>
            <p:ph type="dt" sz="half" idx="10"/>
          </p:nvPr>
        </p:nvSpPr>
        <p:spPr/>
        <p:txBody>
          <a:bodyPr/>
          <a:lstStyle/>
          <a:p>
            <a:fld id="{0DF82873-DE0D-47B4-8067-438D4AE19E95}" type="datetime1">
              <a:rPr lang="en-GB" smtClean="0"/>
              <a:t>15/04/2024</a:t>
            </a:fld>
            <a:endParaRPr lang="en-GB"/>
          </a:p>
        </p:txBody>
      </p:sp>
      <p:sp>
        <p:nvSpPr>
          <p:cNvPr id="6" name="Marcador de pie de página 5">
            <a:extLst>
              <a:ext uri="{FF2B5EF4-FFF2-40B4-BE49-F238E27FC236}">
                <a16:creationId xmlns:a16="http://schemas.microsoft.com/office/drawing/2014/main" id="{52681147-A28C-132B-8B53-BCA4A5807EC8}"/>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a16="http://schemas.microsoft.com/office/drawing/2014/main" id="{F6AA22F6-50CB-4661-9DCA-BA09237D937E}"/>
              </a:ext>
            </a:extLst>
          </p:cNvPr>
          <p:cNvSpPr>
            <a:spLocks noGrp="1"/>
          </p:cNvSpPr>
          <p:nvPr>
            <p:ph type="sldNum" sz="quarter" idx="12"/>
          </p:nvPr>
        </p:nvSpPr>
        <p:spPr/>
        <p:txBody>
          <a:bodyPr/>
          <a:lstStyle/>
          <a:p>
            <a:fld id="{ADB13A04-C3B3-4633-8239-BB7510E16209}" type="slidenum">
              <a:rPr lang="en-GB" smtClean="0"/>
              <a:t>‹Nº›</a:t>
            </a:fld>
            <a:endParaRPr lang="en-GB"/>
          </a:p>
        </p:txBody>
      </p:sp>
    </p:spTree>
    <p:extLst>
      <p:ext uri="{BB962C8B-B14F-4D97-AF65-F5344CB8AC3E}">
        <p14:creationId xmlns:p14="http://schemas.microsoft.com/office/powerpoint/2010/main" val="91471149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97247D-1F54-7141-2B27-8191FA0CF8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posición de imagen 2">
            <a:extLst>
              <a:ext uri="{FF2B5EF4-FFF2-40B4-BE49-F238E27FC236}">
                <a16:creationId xmlns:a16="http://schemas.microsoft.com/office/drawing/2014/main" id="{1F21F85E-F0C3-96D0-630C-210D2162E9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arcador de texto 3">
            <a:extLst>
              <a:ext uri="{FF2B5EF4-FFF2-40B4-BE49-F238E27FC236}">
                <a16:creationId xmlns:a16="http://schemas.microsoft.com/office/drawing/2014/main" id="{8B3EAC67-F8BC-1B3B-98CA-7C306D7173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4A6C846-34E7-FA0F-B577-A992B9FA06BF}"/>
              </a:ext>
            </a:extLst>
          </p:cNvPr>
          <p:cNvSpPr>
            <a:spLocks noGrp="1"/>
          </p:cNvSpPr>
          <p:nvPr>
            <p:ph type="dt" sz="half" idx="10"/>
          </p:nvPr>
        </p:nvSpPr>
        <p:spPr/>
        <p:txBody>
          <a:bodyPr/>
          <a:lstStyle/>
          <a:p>
            <a:fld id="{4F1600BD-5238-4EEA-AC94-5B68D8E63661}" type="datetime1">
              <a:rPr lang="en-GB" smtClean="0"/>
              <a:t>15/04/2024</a:t>
            </a:fld>
            <a:endParaRPr lang="en-GB"/>
          </a:p>
        </p:txBody>
      </p:sp>
      <p:sp>
        <p:nvSpPr>
          <p:cNvPr id="6" name="Marcador de pie de página 5">
            <a:extLst>
              <a:ext uri="{FF2B5EF4-FFF2-40B4-BE49-F238E27FC236}">
                <a16:creationId xmlns:a16="http://schemas.microsoft.com/office/drawing/2014/main" id="{271DF1A9-506B-A491-1322-BA65B2E865C4}"/>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a16="http://schemas.microsoft.com/office/drawing/2014/main" id="{FB4F0B7C-1CB0-2167-8CDA-CDAB48F22F6D}"/>
              </a:ext>
            </a:extLst>
          </p:cNvPr>
          <p:cNvSpPr>
            <a:spLocks noGrp="1"/>
          </p:cNvSpPr>
          <p:nvPr>
            <p:ph type="sldNum" sz="quarter" idx="12"/>
          </p:nvPr>
        </p:nvSpPr>
        <p:spPr/>
        <p:txBody>
          <a:bodyPr/>
          <a:lstStyle/>
          <a:p>
            <a:fld id="{ADB13A04-C3B3-4633-8239-BB7510E16209}" type="slidenum">
              <a:rPr lang="en-GB" smtClean="0"/>
              <a:t>‹Nº›</a:t>
            </a:fld>
            <a:endParaRPr lang="en-GB"/>
          </a:p>
        </p:txBody>
      </p:sp>
    </p:spTree>
    <p:extLst>
      <p:ext uri="{BB962C8B-B14F-4D97-AF65-F5344CB8AC3E}">
        <p14:creationId xmlns:p14="http://schemas.microsoft.com/office/powerpoint/2010/main" val="276196292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6261E6D-B08C-9F86-11AF-9323CA52B2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4706C4D9-2D9A-CBD0-1D32-3D80EE9A89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66C46887-282B-CBA3-CC04-7834595BAD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845BE44-E655-436E-87CB-C5491D402787}" type="datetime1">
              <a:rPr lang="en-GB" smtClean="0"/>
              <a:t>15/04/2024</a:t>
            </a:fld>
            <a:endParaRPr lang="en-GB"/>
          </a:p>
        </p:txBody>
      </p:sp>
      <p:sp>
        <p:nvSpPr>
          <p:cNvPr id="5" name="Marcador de pie de página 4">
            <a:extLst>
              <a:ext uri="{FF2B5EF4-FFF2-40B4-BE49-F238E27FC236}">
                <a16:creationId xmlns:a16="http://schemas.microsoft.com/office/drawing/2014/main" id="{2ADB9F29-AF7B-70EB-0389-AB032EDED2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Marcador de número de diapositiva 5">
            <a:extLst>
              <a:ext uri="{FF2B5EF4-FFF2-40B4-BE49-F238E27FC236}">
                <a16:creationId xmlns:a16="http://schemas.microsoft.com/office/drawing/2014/main" id="{E3967AF2-1654-5ED9-5D54-1F9F919E0B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DB13A04-C3B3-4633-8239-BB7510E16209}" type="slidenum">
              <a:rPr lang="en-GB" smtClean="0"/>
              <a:t>‹Nº›</a:t>
            </a:fld>
            <a:endParaRPr lang="en-GB"/>
          </a:p>
        </p:txBody>
      </p:sp>
    </p:spTree>
    <p:extLst>
      <p:ext uri="{BB962C8B-B14F-4D97-AF65-F5344CB8AC3E}">
        <p14:creationId xmlns:p14="http://schemas.microsoft.com/office/powerpoint/2010/main" val="343294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slide" Target="slide6.xml"/><Relationship Id="rId12"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11.xml"/><Relationship Id="rId11" Type="http://schemas.openxmlformats.org/officeDocument/2006/relationships/image" Target="../media/image3.png"/><Relationship Id="rId5" Type="http://schemas.openxmlformats.org/officeDocument/2006/relationships/slide" Target="slide2.xml"/><Relationship Id="rId10" Type="http://schemas.openxmlformats.org/officeDocument/2006/relationships/slide" Target="slide15.xml"/><Relationship Id="rId4" Type="http://schemas.openxmlformats.org/officeDocument/2006/relationships/image" Target="../media/image2.png"/><Relationship Id="rId9" Type="http://schemas.openxmlformats.org/officeDocument/2006/relationships/slide" Target="slide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4.emf"/><Relationship Id="rId5" Type="http://schemas.openxmlformats.org/officeDocument/2006/relationships/image" Target="../media/image5.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12.xml"/><Relationship Id="rId7"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7.jpeg"/><Relationship Id="rId5"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notesSlide" Target="../notesSlides/notesSlide13.xml"/><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5.png"/><Relationship Id="rId10" Type="http://schemas.openxmlformats.org/officeDocument/2006/relationships/image" Target="../media/image35.png"/><Relationship Id="rId4" Type="http://schemas.openxmlformats.org/officeDocument/2006/relationships/image" Target="../media/image1.png"/><Relationship Id="rId9" Type="http://schemas.openxmlformats.org/officeDocument/2006/relationships/image" Target="../media/image34.png"/><Relationship Id="rId14" Type="http://schemas.openxmlformats.org/officeDocument/2006/relationships/chart" Target="../charts/chart2.xml"/></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14.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chart" Target="../charts/chart3.xml"/><Relationship Id="rId5" Type="http://schemas.openxmlformats.org/officeDocument/2006/relationships/image" Target="../media/image5.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3" Type="http://schemas.openxmlformats.org/officeDocument/2006/relationships/notesSlide" Target="../notesSlides/notesSlide15.xml"/><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slideLayout" Target="../slideLayouts/slideLayout2.xml"/><Relationship Id="rId16" Type="http://schemas.openxmlformats.org/officeDocument/2006/relationships/image" Target="../media/image50.jpeg"/><Relationship Id="rId1" Type="http://schemas.openxmlformats.org/officeDocument/2006/relationships/tags" Target="../tags/tag14.xml"/><Relationship Id="rId6" Type="http://schemas.openxmlformats.org/officeDocument/2006/relationships/image" Target="../media/image41.jpeg"/><Relationship Id="rId11" Type="http://schemas.openxmlformats.org/officeDocument/2006/relationships/image" Target="../media/image46.emf"/><Relationship Id="rId5" Type="http://schemas.openxmlformats.org/officeDocument/2006/relationships/image" Target="../media/image5.png"/><Relationship Id="rId15" Type="http://schemas.openxmlformats.org/officeDocument/2006/relationships/image" Target="../media/image49.png"/><Relationship Id="rId10" Type="http://schemas.openxmlformats.org/officeDocument/2006/relationships/image" Target="../media/image45.jpeg"/><Relationship Id="rId4" Type="http://schemas.openxmlformats.org/officeDocument/2006/relationships/image" Target="../media/image1.png"/><Relationship Id="rId9" Type="http://schemas.openxmlformats.org/officeDocument/2006/relationships/image" Target="../media/image44.jpeg"/><Relationship Id="rId14" Type="http://schemas.openxmlformats.org/officeDocument/2006/relationships/chart" Target="../charts/chart4.xml"/></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6.xml"/><Relationship Id="rId7"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51.jpeg"/><Relationship Id="rId5"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55.jpeg"/><Relationship Id="rId5" Type="http://schemas.openxmlformats.org/officeDocument/2006/relationships/image" Target="../media/image5.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notesSlide" Target="../notesSlides/notesSlide18.xml"/><Relationship Id="rId7" Type="http://schemas.openxmlformats.org/officeDocument/2006/relationships/image" Target="../media/image58.jpe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57.jpeg"/><Relationship Id="rId5" Type="http://schemas.openxmlformats.org/officeDocument/2006/relationships/image" Target="../media/image5.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5.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notesSlide" Target="../notesSlides/notesSlide20.xml"/><Relationship Id="rId7" Type="http://schemas.openxmlformats.org/officeDocument/2006/relationships/image" Target="../media/image60.emf"/><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59.emf"/><Relationship Id="rId5" Type="http://schemas.openxmlformats.org/officeDocument/2006/relationships/image" Target="../media/image5.png"/><Relationship Id="rId10" Type="http://schemas.openxmlformats.org/officeDocument/2006/relationships/chart" Target="../charts/chart6.xml"/><Relationship Id="rId4" Type="http://schemas.openxmlformats.org/officeDocument/2006/relationships/image" Target="../media/image1.png"/><Relationship Id="rId9" Type="http://schemas.openxmlformats.org/officeDocument/2006/relationships/image" Target="../media/image62.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chart" Target="../charts/chart7.xml"/><Relationship Id="rId5" Type="http://schemas.openxmlformats.org/officeDocument/2006/relationships/image" Target="../media/image5.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notesSlide" Target="../notesSlides/notesSlide22.xml"/><Relationship Id="rId7" Type="http://schemas.openxmlformats.org/officeDocument/2006/relationships/image" Target="../media/image64.jpe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63.jpeg"/><Relationship Id="rId5"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66.jpeg"/></Relationships>
</file>

<file path=ppt/slides/_rels/slide23.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notesSlide" Target="../notesSlides/notesSlide23.xml"/><Relationship Id="rId7" Type="http://schemas.openxmlformats.org/officeDocument/2006/relationships/image" Target="../media/image68.jpe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67.jpeg"/><Relationship Id="rId5"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70.jpeg"/></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24.xml"/><Relationship Id="rId7"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71.png"/><Relationship Id="rId5" Type="http://schemas.openxmlformats.org/officeDocument/2006/relationships/image" Target="../media/image5.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hyperlink" Target="https://spotintelligence.com/2023/08/22/k-nearest-neighbours/" TargetMode="External"/><Relationship Id="rId3" Type="http://schemas.openxmlformats.org/officeDocument/2006/relationships/notesSlide" Target="../notesSlides/notesSlide25.xml"/><Relationship Id="rId7"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74.jpeg"/><Relationship Id="rId5" Type="http://schemas.openxmlformats.org/officeDocument/2006/relationships/image" Target="../media/image5.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76.jpeg"/><Relationship Id="rId7"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8.tiff"/><Relationship Id="rId5" Type="http://schemas.openxmlformats.org/officeDocument/2006/relationships/image" Target="../media/image5.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4.xml"/><Relationship Id="rId7" Type="http://schemas.openxmlformats.org/officeDocument/2006/relationships/image" Target="../media/image10.e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1.png"/><Relationship Id="rId10" Type="http://schemas.openxmlformats.org/officeDocument/2006/relationships/image" Target="../media/image13.tiff"/><Relationship Id="rId4" Type="http://schemas.openxmlformats.org/officeDocument/2006/relationships/image" Target="../media/image5.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notesSlide" Target="../notesSlides/notesSlide7.xml"/><Relationship Id="rId7"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Rot="1" noMove="1" noResize="1" noEditPoints="1" noAdjustHandles="1" noChangeArrowheads="1" noChangeShapeType="1"/>
          </p:cNvSpPr>
          <p:nvPr/>
        </p:nvSpPr>
        <p:spPr>
          <a:xfrm>
            <a:off x="0" y="-26815"/>
            <a:ext cx="12192000" cy="1398195"/>
          </a:xfrm>
          <a:prstGeom prst="rect">
            <a:avLst/>
          </a:prstGeom>
          <a:solidFill>
            <a:srgbClr val="DFE8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dirty="0"/>
          </a:p>
        </p:txBody>
      </p:sp>
      <p:cxnSp>
        <p:nvCxnSpPr>
          <p:cNvPr id="6" name="37 Conector recto"/>
          <p:cNvCxnSpPr>
            <a:cxnSpLocks/>
          </p:cNvCxnSpPr>
          <p:nvPr/>
        </p:nvCxnSpPr>
        <p:spPr>
          <a:xfrm flipH="1">
            <a:off x="0" y="1363151"/>
            <a:ext cx="12192000" cy="9745"/>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flipV="1">
            <a:off x="2" y="6611620"/>
            <a:ext cx="12191999" cy="25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Logo_SO_Vectorizado_CS5_ESP.png"/>
          <p:cNvPicPr>
            <a:picLocks noChangeAspect="1"/>
          </p:cNvPicPr>
          <p:nvPr/>
        </p:nvPicPr>
        <p:blipFill>
          <a:blip r:embed="rId4"/>
          <a:stretch>
            <a:fillRect/>
          </a:stretch>
        </p:blipFill>
        <p:spPr>
          <a:xfrm>
            <a:off x="10606146" y="685618"/>
            <a:ext cx="1151457" cy="583070"/>
          </a:xfrm>
          <a:prstGeom prst="rect">
            <a:avLst/>
          </a:prstGeom>
        </p:spPr>
      </p:pic>
      <p:grpSp>
        <p:nvGrpSpPr>
          <p:cNvPr id="2" name="Grupo 1">
            <a:extLst>
              <a:ext uri="{FF2B5EF4-FFF2-40B4-BE49-F238E27FC236}">
                <a16:creationId xmlns:a16="http://schemas.microsoft.com/office/drawing/2014/main" id="{330435DF-F395-3B77-73A4-F897ED22EC79}"/>
              </a:ext>
            </a:extLst>
          </p:cNvPr>
          <p:cNvGrpSpPr/>
          <p:nvPr/>
        </p:nvGrpSpPr>
        <p:grpSpPr>
          <a:xfrm>
            <a:off x="640088" y="1576825"/>
            <a:ext cx="3249628" cy="1349849"/>
            <a:chOff x="693025" y="940978"/>
            <a:chExt cx="3249628" cy="1349849"/>
          </a:xfrm>
        </p:grpSpPr>
        <p:sp>
          <p:nvSpPr>
            <p:cNvPr id="7" name="CuadroTexto 6">
              <a:extLst>
                <a:ext uri="{FF2B5EF4-FFF2-40B4-BE49-F238E27FC236}">
                  <a16:creationId xmlns:a16="http://schemas.microsoft.com/office/drawing/2014/main" id="{8694DF67-F6A7-C186-BEA4-81D7DEE332EA}"/>
                </a:ext>
              </a:extLst>
            </p:cNvPr>
            <p:cNvSpPr txBox="1"/>
            <p:nvPr/>
          </p:nvSpPr>
          <p:spPr>
            <a:xfrm>
              <a:off x="702653" y="1459830"/>
              <a:ext cx="3240000" cy="830997"/>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Snow presence or absence</a:t>
              </a:r>
            </a:p>
            <a:p>
              <a:pPr marL="285750" indent="-285750">
                <a:buFont typeface="Arial" panose="020B0604020202020204" pitchFamily="34" charset="0"/>
                <a:buChar char="•"/>
              </a:pPr>
              <a:r>
                <a:rPr lang="en-US" sz="1600" b="1" dirty="0">
                  <a:solidFill>
                    <a:schemeClr val="tx1"/>
                  </a:solidFill>
                  <a:ea typeface="Verdana" panose="020B0604030504040204" pitchFamily="34" charset="0"/>
                  <a:cs typeface="Verdana" panose="020B0604030504040204" pitchFamily="34" charset="0"/>
                </a:rPr>
                <a:t>Intermittently snow-covered zones</a:t>
              </a:r>
              <a:endParaRPr lang="en-US" sz="1600" b="1" dirty="0">
                <a:solidFill>
                  <a:schemeClr val="tx1"/>
                </a:solidFill>
                <a:latin typeface="Arial" panose="020B0604020202020204" pitchFamily="34" charset="0"/>
                <a:cs typeface="Arial" panose="020B0604020202020204" pitchFamily="34" charset="0"/>
              </a:endParaRPr>
            </a:p>
          </p:txBody>
        </p:sp>
        <p:sp>
          <p:nvSpPr>
            <p:cNvPr id="9" name="CuadroTexto 8">
              <a:hlinkClick r:id="rId5" action="ppaction://hlinksldjump"/>
              <a:extLst>
                <a:ext uri="{FF2B5EF4-FFF2-40B4-BE49-F238E27FC236}">
                  <a16:creationId xmlns:a16="http://schemas.microsoft.com/office/drawing/2014/main" id="{C7FEE659-7723-C6AD-57AD-C40DC8520BF7}"/>
                </a:ext>
              </a:extLst>
            </p:cNvPr>
            <p:cNvSpPr txBox="1"/>
            <p:nvPr/>
          </p:nvSpPr>
          <p:spPr>
            <a:xfrm>
              <a:off x="693025" y="940978"/>
              <a:ext cx="3240000" cy="46166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sz="2400" b="1" dirty="0">
                  <a:latin typeface="Arial" panose="020B0604020202020204" pitchFamily="34" charset="0"/>
                  <a:cs typeface="Arial" panose="020B0604020202020204" pitchFamily="34" charset="0"/>
                </a:rPr>
                <a:t>Context</a:t>
              </a:r>
            </a:p>
          </p:txBody>
        </p:sp>
      </p:grpSp>
      <p:grpSp>
        <p:nvGrpSpPr>
          <p:cNvPr id="10" name="Grupo 9">
            <a:extLst>
              <a:ext uri="{FF2B5EF4-FFF2-40B4-BE49-F238E27FC236}">
                <a16:creationId xmlns:a16="http://schemas.microsoft.com/office/drawing/2014/main" id="{875ACF3E-13ED-7AA9-01F7-D76B8C0B4966}"/>
              </a:ext>
            </a:extLst>
          </p:cNvPr>
          <p:cNvGrpSpPr/>
          <p:nvPr/>
        </p:nvGrpSpPr>
        <p:grpSpPr>
          <a:xfrm>
            <a:off x="8523123" y="1573791"/>
            <a:ext cx="3240000" cy="2089592"/>
            <a:chOff x="8618973" y="970578"/>
            <a:chExt cx="3240000" cy="2089592"/>
          </a:xfrm>
        </p:grpSpPr>
        <p:sp>
          <p:nvSpPr>
            <p:cNvPr id="11" name="CuadroTexto 10">
              <a:hlinkClick r:id="rId6" action="ppaction://hlinksldjump"/>
              <a:extLst>
                <a:ext uri="{FF2B5EF4-FFF2-40B4-BE49-F238E27FC236}">
                  <a16:creationId xmlns:a16="http://schemas.microsoft.com/office/drawing/2014/main" id="{A6F4DB2F-360D-35CD-888C-928A7C60C342}"/>
                </a:ext>
              </a:extLst>
            </p:cNvPr>
            <p:cNvSpPr txBox="1"/>
            <p:nvPr/>
          </p:nvSpPr>
          <p:spPr>
            <a:xfrm>
              <a:off x="8618973" y="970578"/>
              <a:ext cx="3240000" cy="46166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sz="2400" b="1" dirty="0">
                  <a:latin typeface="Arial" panose="020B0604020202020204" pitchFamily="34" charset="0"/>
                  <a:cs typeface="Arial" panose="020B0604020202020204" pitchFamily="34" charset="0"/>
                </a:rPr>
                <a:t>Results</a:t>
              </a:r>
            </a:p>
          </p:txBody>
        </p:sp>
        <p:sp>
          <p:nvSpPr>
            <p:cNvPr id="12" name="CuadroTexto 11">
              <a:extLst>
                <a:ext uri="{FF2B5EF4-FFF2-40B4-BE49-F238E27FC236}">
                  <a16:creationId xmlns:a16="http://schemas.microsoft.com/office/drawing/2014/main" id="{10D2F2B9-38FA-ED4F-8699-20841A948469}"/>
                </a:ext>
              </a:extLst>
            </p:cNvPr>
            <p:cNvSpPr txBox="1"/>
            <p:nvPr/>
          </p:nvSpPr>
          <p:spPr>
            <a:xfrm>
              <a:off x="8618973" y="1490510"/>
              <a:ext cx="3240000" cy="1569660"/>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Snow cover long-term trend and seasonality</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Spatial distribution of SP</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5-year SP trend</a:t>
              </a: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Changes in SP between 1984-93 and 2014-23</a:t>
              </a:r>
              <a:endParaRPr lang="en-US" sz="1600" b="1" dirty="0">
                <a:latin typeface="Arial" panose="020B0604020202020204" pitchFamily="34" charset="0"/>
                <a:cs typeface="Arial" panose="020B0604020202020204" pitchFamily="34" charset="0"/>
              </a:endParaRPr>
            </a:p>
          </p:txBody>
        </p:sp>
      </p:grpSp>
      <p:grpSp>
        <p:nvGrpSpPr>
          <p:cNvPr id="14" name="Grupo 13">
            <a:extLst>
              <a:ext uri="{FF2B5EF4-FFF2-40B4-BE49-F238E27FC236}">
                <a16:creationId xmlns:a16="http://schemas.microsoft.com/office/drawing/2014/main" id="{EE2FBD92-92D5-2694-3876-68DBCE686E66}"/>
              </a:ext>
            </a:extLst>
          </p:cNvPr>
          <p:cNvGrpSpPr/>
          <p:nvPr/>
        </p:nvGrpSpPr>
        <p:grpSpPr>
          <a:xfrm>
            <a:off x="644902" y="3840917"/>
            <a:ext cx="3240000" cy="1161479"/>
            <a:chOff x="693026" y="3620862"/>
            <a:chExt cx="3240000" cy="1161479"/>
          </a:xfrm>
        </p:grpSpPr>
        <p:sp>
          <p:nvSpPr>
            <p:cNvPr id="16" name="CuadroTexto 15">
              <a:hlinkClick r:id="rId7" action="ppaction://hlinksldjump"/>
              <a:extLst>
                <a:ext uri="{FF2B5EF4-FFF2-40B4-BE49-F238E27FC236}">
                  <a16:creationId xmlns:a16="http://schemas.microsoft.com/office/drawing/2014/main" id="{3A9CE4B9-6BAD-1D4A-E7E6-8C6326006453}"/>
                </a:ext>
              </a:extLst>
            </p:cNvPr>
            <p:cNvSpPr txBox="1"/>
            <p:nvPr/>
          </p:nvSpPr>
          <p:spPr>
            <a:xfrm>
              <a:off x="693026" y="3620862"/>
              <a:ext cx="3240000" cy="46166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sz="2400" b="1" dirty="0">
                  <a:latin typeface="Arial" panose="020B0604020202020204" pitchFamily="34" charset="0"/>
                  <a:cs typeface="Arial" panose="020B0604020202020204" pitchFamily="34" charset="0"/>
                </a:rPr>
                <a:t>Study site</a:t>
              </a:r>
            </a:p>
          </p:txBody>
        </p:sp>
        <p:sp>
          <p:nvSpPr>
            <p:cNvPr id="17" name="CuadroTexto 16">
              <a:extLst>
                <a:ext uri="{FF2B5EF4-FFF2-40B4-BE49-F238E27FC236}">
                  <a16:creationId xmlns:a16="http://schemas.microsoft.com/office/drawing/2014/main" id="{0421848C-3437-B799-EFCA-7CBEC76CB722}"/>
                </a:ext>
              </a:extLst>
            </p:cNvPr>
            <p:cNvSpPr txBox="1"/>
            <p:nvPr/>
          </p:nvSpPr>
          <p:spPr>
            <a:xfrm>
              <a:off x="693026" y="4197566"/>
              <a:ext cx="3240000" cy="584775"/>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marL="285750" indent="-285750">
                <a:buFont typeface="Arial" panose="020B0604020202020204" pitchFamily="34" charset="0"/>
                <a:buChar char="•"/>
              </a:pPr>
              <a:r>
                <a:rPr lang="en-US" sz="1600" b="1" dirty="0" err="1">
                  <a:solidFill>
                    <a:schemeClr val="tx1"/>
                  </a:solidFill>
                  <a:latin typeface="Arial" panose="020B0604020202020204" pitchFamily="34" charset="0"/>
                  <a:cs typeface="Arial" panose="020B0604020202020204" pitchFamily="34" charset="0"/>
                </a:rPr>
                <a:t>Aigüestortes</a:t>
              </a:r>
              <a:r>
                <a:rPr lang="en-US" sz="1600" b="1" dirty="0">
                  <a:solidFill>
                    <a:schemeClr val="tx1"/>
                  </a:solidFill>
                  <a:latin typeface="Arial" panose="020B0604020202020204" pitchFamily="34" charset="0"/>
                  <a:cs typeface="Arial" panose="020B0604020202020204" pitchFamily="34" charset="0"/>
                </a:rPr>
                <a:t> I </a:t>
              </a:r>
              <a:r>
                <a:rPr lang="en-US" sz="1600" b="1" dirty="0" err="1">
                  <a:solidFill>
                    <a:schemeClr val="tx1"/>
                  </a:solidFill>
                  <a:latin typeface="Arial" panose="020B0604020202020204" pitchFamily="34" charset="0"/>
                  <a:cs typeface="Arial" panose="020B0604020202020204" pitchFamily="34" charset="0"/>
                </a:rPr>
                <a:t>Estany</a:t>
              </a:r>
              <a:r>
                <a:rPr lang="en-US" sz="1600" b="1" dirty="0">
                  <a:solidFill>
                    <a:schemeClr val="tx1"/>
                  </a:solidFill>
                  <a:latin typeface="Arial" panose="020B0604020202020204" pitchFamily="34" charset="0"/>
                  <a:cs typeface="Arial" panose="020B0604020202020204" pitchFamily="34" charset="0"/>
                </a:rPr>
                <a:t> de </a:t>
              </a:r>
              <a:r>
                <a:rPr lang="en-US" sz="1600" b="1" dirty="0" err="1">
                  <a:solidFill>
                    <a:schemeClr val="tx1"/>
                  </a:solidFill>
                  <a:latin typeface="Arial" panose="020B0604020202020204" pitchFamily="34" charset="0"/>
                  <a:cs typeface="Arial" panose="020B0604020202020204" pitchFamily="34" charset="0"/>
                </a:rPr>
                <a:t>sant</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Maurici</a:t>
              </a:r>
              <a:r>
                <a:rPr lang="en-US" sz="1600" b="1" dirty="0">
                  <a:solidFill>
                    <a:schemeClr val="tx1"/>
                  </a:solidFill>
                  <a:latin typeface="Arial" panose="020B0604020202020204" pitchFamily="34" charset="0"/>
                  <a:cs typeface="Arial" panose="020B0604020202020204" pitchFamily="34" charset="0"/>
                </a:rPr>
                <a:t> National Park</a:t>
              </a:r>
            </a:p>
          </p:txBody>
        </p:sp>
      </p:grpSp>
      <p:sp>
        <p:nvSpPr>
          <p:cNvPr id="22" name="CuadroTexto 21">
            <a:hlinkClick r:id="rId8" action="ppaction://hlinksldjump"/>
            <a:extLst>
              <a:ext uri="{FF2B5EF4-FFF2-40B4-BE49-F238E27FC236}">
                <a16:creationId xmlns:a16="http://schemas.microsoft.com/office/drawing/2014/main" id="{8CB89F0F-4B02-15E1-B3AD-29F2EF420521}"/>
              </a:ext>
            </a:extLst>
          </p:cNvPr>
          <p:cNvSpPr txBox="1"/>
          <p:nvPr/>
        </p:nvSpPr>
        <p:spPr>
          <a:xfrm>
            <a:off x="4478431" y="5072742"/>
            <a:ext cx="7308000" cy="46166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sz="2400" b="1" dirty="0">
                <a:latin typeface="Arial" panose="020B0604020202020204" pitchFamily="34" charset="0"/>
                <a:cs typeface="Arial" panose="020B0604020202020204" pitchFamily="34" charset="0"/>
              </a:rPr>
              <a:t>Current approaches </a:t>
            </a:r>
          </a:p>
        </p:txBody>
      </p:sp>
      <p:grpSp>
        <p:nvGrpSpPr>
          <p:cNvPr id="34" name="Grupo 33">
            <a:extLst>
              <a:ext uri="{FF2B5EF4-FFF2-40B4-BE49-F238E27FC236}">
                <a16:creationId xmlns:a16="http://schemas.microsoft.com/office/drawing/2014/main" id="{62AE0787-AA5D-2627-5A3A-6A543722B097}"/>
              </a:ext>
            </a:extLst>
          </p:cNvPr>
          <p:cNvGrpSpPr/>
          <p:nvPr/>
        </p:nvGrpSpPr>
        <p:grpSpPr>
          <a:xfrm>
            <a:off x="4589634" y="1570953"/>
            <a:ext cx="3240000" cy="1617830"/>
            <a:chOff x="4598248" y="1421653"/>
            <a:chExt cx="3240000" cy="1617830"/>
          </a:xfrm>
        </p:grpSpPr>
        <p:sp>
          <p:nvSpPr>
            <p:cNvPr id="21" name="CuadroTexto 20">
              <a:hlinkClick r:id="rId9" action="ppaction://hlinksldjump"/>
              <a:extLst>
                <a:ext uri="{FF2B5EF4-FFF2-40B4-BE49-F238E27FC236}">
                  <a16:creationId xmlns:a16="http://schemas.microsoft.com/office/drawing/2014/main" id="{60C13245-0474-1DF9-6FC9-6463BA97C542}"/>
                </a:ext>
              </a:extLst>
            </p:cNvPr>
            <p:cNvSpPr txBox="1"/>
            <p:nvPr/>
          </p:nvSpPr>
          <p:spPr>
            <a:xfrm>
              <a:off x="4598248" y="1421653"/>
              <a:ext cx="3240000" cy="46166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sz="2400" b="1" dirty="0">
                  <a:latin typeface="Arial" panose="020B0604020202020204" pitchFamily="34" charset="0"/>
                  <a:cs typeface="Arial" panose="020B0604020202020204" pitchFamily="34" charset="0"/>
                </a:rPr>
                <a:t>Methods</a:t>
              </a:r>
            </a:p>
          </p:txBody>
        </p:sp>
        <p:sp>
          <p:nvSpPr>
            <p:cNvPr id="23" name="CuadroTexto 22">
              <a:extLst>
                <a:ext uri="{FF2B5EF4-FFF2-40B4-BE49-F238E27FC236}">
                  <a16:creationId xmlns:a16="http://schemas.microsoft.com/office/drawing/2014/main" id="{BE3B6B52-1C54-7022-211E-D3B12E7D55DF}"/>
                </a:ext>
              </a:extLst>
            </p:cNvPr>
            <p:cNvSpPr txBox="1"/>
            <p:nvPr/>
          </p:nvSpPr>
          <p:spPr>
            <a:xfrm>
              <a:off x="4598248" y="1962265"/>
              <a:ext cx="3240000" cy="1077218"/>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Database construction</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Snow persistence</a:t>
              </a: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Snow persistence and data analysis</a:t>
              </a:r>
              <a:endParaRPr lang="en-US" sz="1600" b="1" dirty="0">
                <a:latin typeface="Arial" panose="020B0604020202020204" pitchFamily="34" charset="0"/>
                <a:cs typeface="Arial" panose="020B0604020202020204" pitchFamily="34" charset="0"/>
              </a:endParaRPr>
            </a:p>
          </p:txBody>
        </p:sp>
      </p:grpSp>
      <p:sp>
        <p:nvSpPr>
          <p:cNvPr id="24" name="CuadroTexto 23">
            <a:hlinkClick r:id="rId10" action="ppaction://hlinksldjump"/>
            <a:extLst>
              <a:ext uri="{FF2B5EF4-FFF2-40B4-BE49-F238E27FC236}">
                <a16:creationId xmlns:a16="http://schemas.microsoft.com/office/drawing/2014/main" id="{F66C4025-74F8-5CE6-AE71-37F55C13DC1B}"/>
              </a:ext>
            </a:extLst>
          </p:cNvPr>
          <p:cNvSpPr txBox="1"/>
          <p:nvPr/>
        </p:nvSpPr>
        <p:spPr>
          <a:xfrm>
            <a:off x="4478431" y="3844743"/>
            <a:ext cx="7279172" cy="46166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sz="2400" b="1" dirty="0">
                <a:latin typeface="Arial" panose="020B0604020202020204" pitchFamily="34" charset="0"/>
                <a:cs typeface="Arial" panose="020B0604020202020204" pitchFamily="34" charset="0"/>
              </a:rPr>
              <a:t>Limitations</a:t>
            </a:r>
          </a:p>
        </p:txBody>
      </p:sp>
      <p:sp>
        <p:nvSpPr>
          <p:cNvPr id="25" name="CuadroTexto 24">
            <a:extLst>
              <a:ext uri="{FF2B5EF4-FFF2-40B4-BE49-F238E27FC236}">
                <a16:creationId xmlns:a16="http://schemas.microsoft.com/office/drawing/2014/main" id="{D3A922F8-BEB0-08EB-AB29-99D0356545A9}"/>
              </a:ext>
            </a:extLst>
          </p:cNvPr>
          <p:cNvSpPr txBox="1"/>
          <p:nvPr/>
        </p:nvSpPr>
        <p:spPr>
          <a:xfrm>
            <a:off x="4478431" y="4345273"/>
            <a:ext cx="7279172" cy="584775"/>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Snow detection in shadow areas</a:t>
            </a: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Differences in Surface Reflectance Processing Algorithms</a:t>
            </a:r>
            <a:endParaRPr lang="en-US" sz="1600" b="1" dirty="0">
              <a:latin typeface="Arial" panose="020B0604020202020204" pitchFamily="34" charset="0"/>
              <a:cs typeface="Arial" panose="020B0604020202020204" pitchFamily="34" charset="0"/>
            </a:endParaRPr>
          </a:p>
        </p:txBody>
      </p:sp>
      <p:sp>
        <p:nvSpPr>
          <p:cNvPr id="26" name="CuadroTexto 25">
            <a:extLst>
              <a:ext uri="{FF2B5EF4-FFF2-40B4-BE49-F238E27FC236}">
                <a16:creationId xmlns:a16="http://schemas.microsoft.com/office/drawing/2014/main" id="{F1A51FCD-2129-B78E-B3CF-354B568B19FC}"/>
              </a:ext>
            </a:extLst>
          </p:cNvPr>
          <p:cNvSpPr txBox="1"/>
          <p:nvPr/>
        </p:nvSpPr>
        <p:spPr>
          <a:xfrm>
            <a:off x="4478431" y="5579728"/>
            <a:ext cx="7308000" cy="830997"/>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Other snow products</a:t>
            </a: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Radiometric correction</a:t>
            </a: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Snow detection with KNN image classification</a:t>
            </a:r>
            <a:endParaRPr lang="en-US" sz="1600" b="1" dirty="0">
              <a:latin typeface="Arial" panose="020B0604020202020204" pitchFamily="34" charset="0"/>
              <a:cs typeface="Arial" panose="020B0604020202020204" pitchFamily="34" charset="0"/>
            </a:endParaRPr>
          </a:p>
        </p:txBody>
      </p:sp>
      <p:cxnSp>
        <p:nvCxnSpPr>
          <p:cNvPr id="27" name="Conector recto de flecha 26">
            <a:extLst>
              <a:ext uri="{FF2B5EF4-FFF2-40B4-BE49-F238E27FC236}">
                <a16:creationId xmlns:a16="http://schemas.microsoft.com/office/drawing/2014/main" id="{66A1826B-68AD-AEE1-DEF2-7333BDED0DB5}"/>
              </a:ext>
            </a:extLst>
          </p:cNvPr>
          <p:cNvCxnSpPr>
            <a:cxnSpLocks/>
          </p:cNvCxnSpPr>
          <p:nvPr/>
        </p:nvCxnSpPr>
        <p:spPr>
          <a:xfrm>
            <a:off x="3889716" y="1801785"/>
            <a:ext cx="699918" cy="0"/>
          </a:xfrm>
          <a:prstGeom prst="straightConnector1">
            <a:avLst/>
          </a:prstGeom>
          <a:ln w="762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Conector recto de flecha 27">
            <a:extLst>
              <a:ext uri="{FF2B5EF4-FFF2-40B4-BE49-F238E27FC236}">
                <a16:creationId xmlns:a16="http://schemas.microsoft.com/office/drawing/2014/main" id="{029D9F20-D067-3E98-59D5-725C0B69CD37}"/>
              </a:ext>
            </a:extLst>
          </p:cNvPr>
          <p:cNvCxnSpPr>
            <a:cxnSpLocks/>
            <a:endCxn id="11" idx="1"/>
          </p:cNvCxnSpPr>
          <p:nvPr/>
        </p:nvCxnSpPr>
        <p:spPr>
          <a:xfrm>
            <a:off x="7833269" y="1801785"/>
            <a:ext cx="689854" cy="2839"/>
          </a:xfrm>
          <a:prstGeom prst="straightConnector1">
            <a:avLst/>
          </a:prstGeom>
          <a:ln w="762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Conector recto de flecha 28">
            <a:extLst>
              <a:ext uri="{FF2B5EF4-FFF2-40B4-BE49-F238E27FC236}">
                <a16:creationId xmlns:a16="http://schemas.microsoft.com/office/drawing/2014/main" id="{45DAD0C5-0075-95BF-3088-2F2A410BB9FF}"/>
              </a:ext>
            </a:extLst>
          </p:cNvPr>
          <p:cNvCxnSpPr>
            <a:cxnSpLocks/>
            <a:stCxn id="7" idx="2"/>
            <a:endCxn id="16" idx="0"/>
          </p:cNvCxnSpPr>
          <p:nvPr/>
        </p:nvCxnSpPr>
        <p:spPr>
          <a:xfrm flipH="1">
            <a:off x="2264902" y="2926674"/>
            <a:ext cx="4814" cy="914243"/>
          </a:xfrm>
          <a:prstGeom prst="straightConnector1">
            <a:avLst/>
          </a:prstGeom>
          <a:ln w="762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Conector recto de flecha 29">
            <a:extLst>
              <a:ext uri="{FF2B5EF4-FFF2-40B4-BE49-F238E27FC236}">
                <a16:creationId xmlns:a16="http://schemas.microsoft.com/office/drawing/2014/main" id="{FEF49812-654F-9FB6-7287-1040F6EFF098}"/>
              </a:ext>
            </a:extLst>
          </p:cNvPr>
          <p:cNvCxnSpPr>
            <a:cxnSpLocks/>
          </p:cNvCxnSpPr>
          <p:nvPr/>
        </p:nvCxnSpPr>
        <p:spPr>
          <a:xfrm flipV="1">
            <a:off x="6199199" y="3185438"/>
            <a:ext cx="0" cy="607745"/>
          </a:xfrm>
          <a:prstGeom prst="straightConnector1">
            <a:avLst/>
          </a:prstGeom>
          <a:ln w="76200">
            <a:solidFill>
              <a:srgbClr val="92D05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028" name="Picture 4">
            <a:extLst>
              <a:ext uri="{FF2B5EF4-FFF2-40B4-BE49-F238E27FC236}">
                <a16:creationId xmlns:a16="http://schemas.microsoft.com/office/drawing/2014/main" id="{77989685-C5C5-C10C-DFFF-EE6FDC4223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5275" y="5328060"/>
            <a:ext cx="2340717"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5FD1113-BB4D-90B5-62FB-558609F59003}"/>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3113401" y="5343737"/>
            <a:ext cx="771501" cy="1080000"/>
          </a:xfrm>
          <a:prstGeom prst="rect">
            <a:avLst/>
          </a:prstGeom>
          <a:noFill/>
          <a:extLst>
            <a:ext uri="{909E8E84-426E-40DD-AFC4-6F175D3DCCD1}">
              <a14:hiddenFill xmlns:a14="http://schemas.microsoft.com/office/drawing/2010/main">
                <a:solidFill>
                  <a:srgbClr val="FFFFFF"/>
                </a:solidFill>
              </a14:hiddenFill>
            </a:ext>
          </a:extLst>
        </p:spPr>
      </p:pic>
      <p:sp>
        <p:nvSpPr>
          <p:cNvPr id="32" name="Rectángulo 31">
            <a:extLst>
              <a:ext uri="{FF2B5EF4-FFF2-40B4-BE49-F238E27FC236}">
                <a16:creationId xmlns:a16="http://schemas.microsoft.com/office/drawing/2014/main" id="{02D69E8C-4DAF-1FF1-8C22-40C2B4D23BA1}"/>
              </a:ext>
            </a:extLst>
          </p:cNvPr>
          <p:cNvSpPr/>
          <p:nvPr/>
        </p:nvSpPr>
        <p:spPr>
          <a:xfrm>
            <a:off x="6933191" y="6578267"/>
            <a:ext cx="1478729" cy="307777"/>
          </a:xfrm>
          <a:prstGeom prst="rect">
            <a:avLst/>
          </a:prstGeom>
        </p:spPr>
        <p:txBody>
          <a:bodyPr wrap="square">
            <a:spAutoFit/>
          </a:bodyPr>
          <a:lstStyle/>
          <a:p>
            <a:r>
              <a:rPr lang="en-US" sz="1400" dirty="0">
                <a:solidFill>
                  <a:srgbClr val="222222"/>
                </a:solidFill>
                <a:latin typeface="Arial" panose="020B0604020202020204" pitchFamily="34" charset="0"/>
                <a:cs typeface="Arial" panose="020B0604020202020204" pitchFamily="34" charset="0"/>
              </a:rPr>
              <a:t>EGU24-11542</a:t>
            </a:r>
            <a:endParaRPr lang="en-US" sz="1400" dirty="0">
              <a:latin typeface="Arial" panose="020B0604020202020204" pitchFamily="34" charset="0"/>
              <a:cs typeface="Arial" panose="020B0604020202020204" pitchFamily="34" charset="0"/>
            </a:endParaRPr>
          </a:p>
        </p:txBody>
      </p:sp>
      <p:sp>
        <p:nvSpPr>
          <p:cNvPr id="33" name="Marcador de número de diapositiva 32">
            <a:extLst>
              <a:ext uri="{FF2B5EF4-FFF2-40B4-BE49-F238E27FC236}">
                <a16:creationId xmlns:a16="http://schemas.microsoft.com/office/drawing/2014/main" id="{4159A358-A77F-804E-30AF-43B237B7309B}"/>
              </a:ext>
            </a:extLst>
          </p:cNvPr>
          <p:cNvSpPr>
            <a:spLocks noGrp="1"/>
          </p:cNvSpPr>
          <p:nvPr>
            <p:ph type="sldNum" sz="quarter" idx="12"/>
          </p:nvPr>
        </p:nvSpPr>
        <p:spPr/>
        <p:txBody>
          <a:bodyPr/>
          <a:lstStyle/>
          <a:p>
            <a:fld id="{ADB13A04-C3B3-4633-8239-BB7510E16209}" type="slidenum">
              <a:rPr lang="en-GB" smtClean="0"/>
              <a:t>1</a:t>
            </a:fld>
            <a:endParaRPr lang="en-GB" dirty="0"/>
          </a:p>
        </p:txBody>
      </p:sp>
      <p:pic>
        <p:nvPicPr>
          <p:cNvPr id="15" name="9 Imagen">
            <a:extLst>
              <a:ext uri="{FF2B5EF4-FFF2-40B4-BE49-F238E27FC236}">
                <a16:creationId xmlns:a16="http://schemas.microsoft.com/office/drawing/2014/main" id="{EBC54E4D-7445-B584-AEC6-D9D2091BE615}"/>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541943" y="61300"/>
            <a:ext cx="1520399" cy="55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uadroTexto 18">
            <a:extLst>
              <a:ext uri="{FF2B5EF4-FFF2-40B4-BE49-F238E27FC236}">
                <a16:creationId xmlns:a16="http://schemas.microsoft.com/office/drawing/2014/main" id="{098A6290-94A6-6D7A-6BDC-B84FD8128390}"/>
              </a:ext>
            </a:extLst>
          </p:cNvPr>
          <p:cNvSpPr txBox="1"/>
          <p:nvPr/>
        </p:nvSpPr>
        <p:spPr>
          <a:xfrm>
            <a:off x="529051" y="9316"/>
            <a:ext cx="987742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4712"/>
                </a:solidFill>
                <a:effectLst/>
                <a:uLnTx/>
                <a:uFillTx/>
                <a:latin typeface="Aptos" panose="02110004020202020204"/>
                <a:ea typeface="Verdana" panose="020B0604030504040204" pitchFamily="34" charset="0"/>
                <a:cs typeface="Verdana" panose="020B0604030504040204" pitchFamily="34" charset="0"/>
              </a:rPr>
              <a:t>Trends in snow persistence at the Central Pyrenees derived from 40 years of Landsat satellite images</a:t>
            </a:r>
            <a:endPar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1" name="CuadroTexto 30">
            <a:extLst>
              <a:ext uri="{FF2B5EF4-FFF2-40B4-BE49-F238E27FC236}">
                <a16:creationId xmlns:a16="http://schemas.microsoft.com/office/drawing/2014/main" id="{B8F73174-BD57-A4E5-1B7F-23C54556F4DC}"/>
              </a:ext>
            </a:extLst>
          </p:cNvPr>
          <p:cNvSpPr txBox="1"/>
          <p:nvPr/>
        </p:nvSpPr>
        <p:spPr>
          <a:xfrm>
            <a:off x="0" y="765903"/>
            <a:ext cx="10806047" cy="369332"/>
          </a:xfrm>
          <a:prstGeom prst="rect">
            <a:avLst/>
          </a:prstGeom>
          <a:noFill/>
        </p:spPr>
        <p:txBody>
          <a:bodyPr wrap="square">
            <a:spAutoFit/>
          </a:bodyPr>
          <a:lstStyle/>
          <a:p>
            <a:r>
              <a:rPr lang="en-GB" b="1" dirty="0"/>
              <a:t>Martí Navarro Planes</a:t>
            </a:r>
            <a:r>
              <a:rPr lang="en-GB" b="1" baseline="30000" dirty="0"/>
              <a:t>1</a:t>
            </a:r>
            <a:r>
              <a:rPr lang="en-GB" dirty="0"/>
              <a:t>, Cristina </a:t>
            </a:r>
            <a:r>
              <a:rPr lang="en-GB" dirty="0" err="1"/>
              <a:t>Cea</a:t>
            </a:r>
            <a:r>
              <a:rPr lang="en-GB" dirty="0"/>
              <a:t> López</a:t>
            </a:r>
            <a:r>
              <a:rPr lang="en-GB" baseline="30000" dirty="0"/>
              <a:t>2</a:t>
            </a:r>
            <a:r>
              <a:rPr lang="en-GB" dirty="0"/>
              <a:t>, Xavier Pons</a:t>
            </a:r>
            <a:r>
              <a:rPr lang="en-GB" baseline="30000" dirty="0"/>
              <a:t>2</a:t>
            </a:r>
            <a:r>
              <a:rPr lang="en-GB" dirty="0"/>
              <a:t>, </a:t>
            </a:r>
            <a:r>
              <a:rPr lang="en-GB" dirty="0" err="1"/>
              <a:t>Lluís</a:t>
            </a:r>
            <a:r>
              <a:rPr lang="en-GB" dirty="0"/>
              <a:t> </a:t>
            </a:r>
            <a:r>
              <a:rPr lang="en-GB" dirty="0" err="1"/>
              <a:t>Pesquer</a:t>
            </a:r>
            <a:r>
              <a:rPr lang="en-GB" dirty="0"/>
              <a:t> Mayos</a:t>
            </a:r>
            <a:r>
              <a:rPr lang="en-GB" baseline="30000" dirty="0"/>
              <a:t>1</a:t>
            </a:r>
            <a:r>
              <a:rPr lang="en-GB" dirty="0"/>
              <a:t>, and </a:t>
            </a:r>
            <a:r>
              <a:rPr lang="en-GB" dirty="0" err="1"/>
              <a:t>Lluís</a:t>
            </a:r>
            <a:r>
              <a:rPr lang="en-GB" dirty="0"/>
              <a:t> Gómez Gener</a:t>
            </a:r>
            <a:r>
              <a:rPr lang="en-GB" baseline="30000" dirty="0"/>
              <a:t>1</a:t>
            </a:r>
          </a:p>
        </p:txBody>
      </p:sp>
      <p:sp>
        <p:nvSpPr>
          <p:cNvPr id="57" name="CuadroTexto 56">
            <a:extLst>
              <a:ext uri="{FF2B5EF4-FFF2-40B4-BE49-F238E27FC236}">
                <a16:creationId xmlns:a16="http://schemas.microsoft.com/office/drawing/2014/main" id="{46AC5229-D75A-A49F-C28C-A19FFC2D5053}"/>
              </a:ext>
            </a:extLst>
          </p:cNvPr>
          <p:cNvSpPr txBox="1"/>
          <p:nvPr/>
        </p:nvSpPr>
        <p:spPr>
          <a:xfrm>
            <a:off x="0" y="1068431"/>
            <a:ext cx="10406476" cy="276999"/>
          </a:xfrm>
          <a:prstGeom prst="rect">
            <a:avLst/>
          </a:prstGeom>
          <a:noFill/>
        </p:spPr>
        <p:txBody>
          <a:bodyPr wrap="square">
            <a:spAutoFit/>
          </a:bodyPr>
          <a:lstStyle/>
          <a:p>
            <a:r>
              <a:rPr lang="en-GB" sz="1200" baseline="30000" dirty="0"/>
              <a:t>1</a:t>
            </a:r>
            <a:r>
              <a:rPr lang="en-GB" sz="1200" dirty="0"/>
              <a:t>Centre for Ecological Research and Forestry Applications (CREAF), </a:t>
            </a:r>
            <a:r>
              <a:rPr lang="en-GB" sz="1200" dirty="0" err="1"/>
              <a:t>Bellaterra</a:t>
            </a:r>
            <a:r>
              <a:rPr lang="en-GB" sz="1200" dirty="0"/>
              <a:t>, Spain. </a:t>
            </a:r>
            <a:r>
              <a:rPr lang="en-GB" sz="1200" baseline="30000" dirty="0"/>
              <a:t>2</a:t>
            </a:r>
            <a:r>
              <a:rPr lang="en-GB" sz="1200" dirty="0"/>
              <a:t>Dep Geografia, </a:t>
            </a:r>
            <a:r>
              <a:rPr lang="en-GB" sz="1200" dirty="0" err="1"/>
              <a:t>Universitat</a:t>
            </a:r>
            <a:r>
              <a:rPr lang="en-GB" sz="1200" dirty="0"/>
              <a:t> </a:t>
            </a:r>
            <a:r>
              <a:rPr lang="en-GB" sz="1200" dirty="0" err="1"/>
              <a:t>Autònoma</a:t>
            </a:r>
            <a:r>
              <a:rPr lang="en-GB" sz="1200" dirty="0"/>
              <a:t> de Barcelona, </a:t>
            </a:r>
            <a:r>
              <a:rPr lang="en-GB" sz="1200" dirty="0" err="1"/>
              <a:t>Bellaterra</a:t>
            </a:r>
            <a:r>
              <a:rPr lang="en-GB" sz="1200" dirty="0"/>
              <a:t>, Spain</a:t>
            </a:r>
          </a:p>
        </p:txBody>
      </p:sp>
    </p:spTree>
    <p:extLst>
      <p:ext uri="{BB962C8B-B14F-4D97-AF65-F5344CB8AC3E}">
        <p14:creationId xmlns:p14="http://schemas.microsoft.com/office/powerpoint/2010/main" val="94165727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p:nvPr/>
        </p:nvSpPr>
        <p:spPr>
          <a:xfrm>
            <a:off x="-2930" y="-8601"/>
            <a:ext cx="12192000" cy="713828"/>
          </a:xfrm>
          <a:prstGeom prst="rect">
            <a:avLst/>
          </a:prstGeom>
          <a:solidFill>
            <a:srgbClr val="DFE8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dirty="0"/>
          </a:p>
        </p:txBody>
      </p:sp>
      <p:cxnSp>
        <p:nvCxnSpPr>
          <p:cNvPr id="6" name="37 Conector recto"/>
          <p:cNvCxnSpPr/>
          <p:nvPr/>
        </p:nvCxnSpPr>
        <p:spPr>
          <a:xfrm flipH="1">
            <a:off x="1" y="705227"/>
            <a:ext cx="12191999" cy="0"/>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flipV="1">
            <a:off x="2" y="6611620"/>
            <a:ext cx="12191999" cy="25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4"/>
          <p:cNvSpPr txBox="1"/>
          <p:nvPr/>
        </p:nvSpPr>
        <p:spPr>
          <a:xfrm>
            <a:off x="421653" y="100957"/>
            <a:ext cx="6955815" cy="461665"/>
          </a:xfrm>
          <a:prstGeom prst="rect">
            <a:avLst/>
          </a:prstGeom>
          <a:noFill/>
        </p:spPr>
        <p:txBody>
          <a:bodyPr wrap="none" rtlCol="0">
            <a:spAutoFit/>
          </a:bodyPr>
          <a:lstStyle/>
          <a:p>
            <a:r>
              <a:rPr lang="en-US" sz="2400" b="1" dirty="0">
                <a:solidFill>
                  <a:srgbClr val="004712"/>
                </a:solidFill>
                <a:ea typeface="Verdana" panose="020B0604030504040204" pitchFamily="34" charset="0"/>
                <a:cs typeface="Verdana" panose="020B0604030504040204" pitchFamily="34" charset="0"/>
              </a:rPr>
              <a:t>Methodology: </a:t>
            </a:r>
            <a:r>
              <a:rPr lang="en-US" sz="2400" dirty="0">
                <a:solidFill>
                  <a:srgbClr val="004712"/>
                </a:solidFill>
                <a:ea typeface="Verdana" panose="020B0604030504040204" pitchFamily="34" charset="0"/>
                <a:cs typeface="Verdana" panose="020B0604030504040204" pitchFamily="34" charset="0"/>
              </a:rPr>
              <a:t>Snow persistence and data analysis</a:t>
            </a:r>
          </a:p>
        </p:txBody>
      </p:sp>
      <p:pic>
        <p:nvPicPr>
          <p:cNvPr id="36" name="9 Imagen"/>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3569" y="77938"/>
            <a:ext cx="1520399" cy="55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2530928" y="3918858"/>
            <a:ext cx="952500" cy="508000"/>
          </a:xfrm>
          <a:prstGeom prst="rect">
            <a:avLst/>
          </a:prstGeom>
          <a:solidFill>
            <a:schemeClr val="bg1">
              <a:alpha val="30000"/>
            </a:schemeClr>
          </a:solid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Rectángulo: esquinas redondeadas 1">
            <a:extLst>
              <a:ext uri="{FF2B5EF4-FFF2-40B4-BE49-F238E27FC236}">
                <a16:creationId xmlns:a16="http://schemas.microsoft.com/office/drawing/2014/main" id="{9C2BA259-87A4-8921-CC49-CF0C27387A38}"/>
              </a:ext>
            </a:extLst>
          </p:cNvPr>
          <p:cNvSpPr/>
          <p:nvPr/>
        </p:nvSpPr>
        <p:spPr>
          <a:xfrm>
            <a:off x="421653" y="843134"/>
            <a:ext cx="3061775" cy="648000"/>
          </a:xfrm>
          <a:prstGeom prst="roundRect">
            <a:avLst>
              <a:gd name="adj" fmla="val 15629"/>
            </a:avLst>
          </a:prstGeom>
          <a:solidFill>
            <a:srgbClr val="F4CB8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ln>
                  <a:solidFill>
                    <a:sysClr val="windowText" lastClr="000000"/>
                  </a:solidFill>
                </a:ln>
                <a:solidFill>
                  <a:schemeClr val="tx1"/>
                </a:solidFill>
              </a:rPr>
              <a:t>Snow persistence (SP)</a:t>
            </a:r>
          </a:p>
        </p:txBody>
      </p:sp>
      <p:sp>
        <p:nvSpPr>
          <p:cNvPr id="18" name="Recortar rectángulo de esquina diagonal 84">
            <a:extLst>
              <a:ext uri="{FF2B5EF4-FFF2-40B4-BE49-F238E27FC236}">
                <a16:creationId xmlns:a16="http://schemas.microsoft.com/office/drawing/2014/main" id="{6212BCA7-B054-6317-77F4-C3F5DD9CA95B}"/>
              </a:ext>
            </a:extLst>
          </p:cNvPr>
          <p:cNvSpPr/>
          <p:nvPr/>
        </p:nvSpPr>
        <p:spPr>
          <a:xfrm>
            <a:off x="4716379" y="882943"/>
            <a:ext cx="5353505" cy="648000"/>
          </a:xfrm>
          <a:prstGeom prst="snip2DiagRect">
            <a:avLst>
              <a:gd name="adj1" fmla="val 0"/>
              <a:gd name="adj2" fmla="val 24286"/>
            </a:avLst>
          </a:prstGeom>
          <a:gradFill flip="none" rotWithShape="1">
            <a:gsLst>
              <a:gs pos="0">
                <a:srgbClr val="9BBB59">
                  <a:lumMod val="67000"/>
                </a:srgbClr>
              </a:gs>
              <a:gs pos="48000">
                <a:srgbClr val="9BBB59">
                  <a:lumMod val="97000"/>
                  <a:lumOff val="3000"/>
                </a:srgbClr>
              </a:gs>
              <a:gs pos="100000">
                <a:srgbClr val="9BBB59">
                  <a:lumMod val="60000"/>
                  <a:lumOff val="40000"/>
                </a:srgbClr>
              </a:gs>
            </a:gsLst>
            <a:lin ang="16200000" scaled="1"/>
            <a:tileRect/>
          </a:gradFill>
          <a:ln>
            <a:noFill/>
          </a:ln>
          <a:effectLst/>
        </p:spPr>
        <p:txBody>
          <a:bodyPr rtlCol="0" anchor="ctr"/>
          <a:lstStyle/>
          <a:p>
            <a:pPr lvl="0"/>
            <a:r>
              <a:rPr lang="en-GB" sz="2000" dirty="0"/>
              <a:t>Snow cover long-term trend and seasonality</a:t>
            </a:r>
            <a:endParaRPr lang="en-US" sz="2000" dirty="0"/>
          </a:p>
        </p:txBody>
      </p:sp>
      <p:sp>
        <p:nvSpPr>
          <p:cNvPr id="19" name="Recortar rectángulo de esquina diagonal 84">
            <a:extLst>
              <a:ext uri="{FF2B5EF4-FFF2-40B4-BE49-F238E27FC236}">
                <a16:creationId xmlns:a16="http://schemas.microsoft.com/office/drawing/2014/main" id="{9557A6E2-EF4B-2363-2C40-D843A3230ECF}"/>
              </a:ext>
            </a:extLst>
          </p:cNvPr>
          <p:cNvSpPr/>
          <p:nvPr/>
        </p:nvSpPr>
        <p:spPr>
          <a:xfrm>
            <a:off x="418723" y="2033912"/>
            <a:ext cx="5674347" cy="648000"/>
          </a:xfrm>
          <a:prstGeom prst="snip2DiagRect">
            <a:avLst>
              <a:gd name="adj1" fmla="val 0"/>
              <a:gd name="adj2" fmla="val 24286"/>
            </a:avLst>
          </a:prstGeom>
          <a:gradFill flip="none" rotWithShape="1">
            <a:gsLst>
              <a:gs pos="0">
                <a:srgbClr val="9BBB59">
                  <a:lumMod val="67000"/>
                </a:srgbClr>
              </a:gs>
              <a:gs pos="48000">
                <a:srgbClr val="9BBB59">
                  <a:lumMod val="97000"/>
                  <a:lumOff val="3000"/>
                </a:srgbClr>
              </a:gs>
              <a:gs pos="100000">
                <a:srgbClr val="9BBB59">
                  <a:lumMod val="60000"/>
                  <a:lumOff val="40000"/>
                </a:srgbClr>
              </a:gs>
            </a:gsLst>
            <a:lin ang="16200000" scaled="1"/>
            <a:tileRect/>
          </a:gradFill>
          <a:ln>
            <a:noFill/>
          </a:ln>
          <a:effectLst/>
        </p:spPr>
        <p:txBody>
          <a:bodyPr rtlCol="0" anchor="ctr"/>
          <a:lstStyle/>
          <a:p>
            <a:pPr lvl="0"/>
            <a:r>
              <a:rPr lang="en-GB" sz="2000" dirty="0"/>
              <a:t>Spatial distribution of snow persistence:</a:t>
            </a:r>
            <a:endParaRPr lang="en-US" sz="2000" dirty="0"/>
          </a:p>
        </p:txBody>
      </p:sp>
      <p:sp>
        <p:nvSpPr>
          <p:cNvPr id="20" name="Recortar rectángulo de esquina diagonal 84">
            <a:extLst>
              <a:ext uri="{FF2B5EF4-FFF2-40B4-BE49-F238E27FC236}">
                <a16:creationId xmlns:a16="http://schemas.microsoft.com/office/drawing/2014/main" id="{0E95A3BB-C274-9C83-6D6C-8BB161D67125}"/>
              </a:ext>
            </a:extLst>
          </p:cNvPr>
          <p:cNvSpPr/>
          <p:nvPr/>
        </p:nvSpPr>
        <p:spPr>
          <a:xfrm>
            <a:off x="418723" y="4386707"/>
            <a:ext cx="5677277" cy="648000"/>
          </a:xfrm>
          <a:prstGeom prst="snip2DiagRect">
            <a:avLst>
              <a:gd name="adj1" fmla="val 0"/>
              <a:gd name="adj2" fmla="val 24286"/>
            </a:avLst>
          </a:prstGeom>
          <a:gradFill flip="none" rotWithShape="1">
            <a:gsLst>
              <a:gs pos="0">
                <a:srgbClr val="9BBB59">
                  <a:lumMod val="67000"/>
                </a:srgbClr>
              </a:gs>
              <a:gs pos="48000">
                <a:srgbClr val="9BBB59">
                  <a:lumMod val="97000"/>
                  <a:lumOff val="3000"/>
                </a:srgbClr>
              </a:gs>
              <a:gs pos="100000">
                <a:srgbClr val="9BBB59">
                  <a:lumMod val="60000"/>
                  <a:lumOff val="40000"/>
                </a:srgbClr>
              </a:gs>
            </a:gsLst>
            <a:lin ang="16200000" scaled="1"/>
            <a:tileRect/>
          </a:gradFill>
          <a:ln>
            <a:noFill/>
          </a:ln>
          <a:effectLst/>
        </p:spPr>
        <p:txBody>
          <a:bodyPr rtlCol="0" anchor="ctr"/>
          <a:lstStyle/>
          <a:p>
            <a:pPr lvl="0"/>
            <a:r>
              <a:rPr lang="en-GB" sz="2000" dirty="0"/>
              <a:t>Temporal variation of snow persistence by zones </a:t>
            </a:r>
          </a:p>
        </p:txBody>
      </p:sp>
      <p:sp>
        <p:nvSpPr>
          <p:cNvPr id="21" name="Recortar rectángulo de esquina diagonal 84">
            <a:extLst>
              <a:ext uri="{FF2B5EF4-FFF2-40B4-BE49-F238E27FC236}">
                <a16:creationId xmlns:a16="http://schemas.microsoft.com/office/drawing/2014/main" id="{D147D52F-6C55-FC9D-9A28-8C282BA3E8C8}"/>
              </a:ext>
            </a:extLst>
          </p:cNvPr>
          <p:cNvSpPr/>
          <p:nvPr/>
        </p:nvSpPr>
        <p:spPr>
          <a:xfrm>
            <a:off x="418723" y="5150369"/>
            <a:ext cx="5677277" cy="648000"/>
          </a:xfrm>
          <a:prstGeom prst="snip2DiagRect">
            <a:avLst>
              <a:gd name="adj1" fmla="val 0"/>
              <a:gd name="adj2" fmla="val 24286"/>
            </a:avLst>
          </a:prstGeom>
          <a:gradFill flip="none" rotWithShape="1">
            <a:gsLst>
              <a:gs pos="0">
                <a:srgbClr val="9BBB59">
                  <a:lumMod val="67000"/>
                </a:srgbClr>
              </a:gs>
              <a:gs pos="48000">
                <a:srgbClr val="9BBB59">
                  <a:lumMod val="97000"/>
                  <a:lumOff val="3000"/>
                </a:srgbClr>
              </a:gs>
              <a:gs pos="100000">
                <a:srgbClr val="9BBB59">
                  <a:lumMod val="60000"/>
                  <a:lumOff val="40000"/>
                </a:srgbClr>
              </a:gs>
            </a:gsLst>
            <a:lin ang="16200000" scaled="1"/>
            <a:tileRect/>
          </a:gradFill>
          <a:ln>
            <a:noFill/>
          </a:ln>
          <a:effectLst/>
        </p:spPr>
        <p:txBody>
          <a:bodyPr rtlCol="0" anchor="ctr"/>
          <a:lstStyle/>
          <a:p>
            <a:pPr lvl="0"/>
            <a:r>
              <a:rPr lang="en-GB" sz="2000" dirty="0"/>
              <a:t>Patterns of orientation and altitude in snow persistence changes</a:t>
            </a:r>
          </a:p>
        </p:txBody>
      </p:sp>
      <p:cxnSp>
        <p:nvCxnSpPr>
          <p:cNvPr id="25" name="Conector recto de flecha 24">
            <a:extLst>
              <a:ext uri="{FF2B5EF4-FFF2-40B4-BE49-F238E27FC236}">
                <a16:creationId xmlns:a16="http://schemas.microsoft.com/office/drawing/2014/main" id="{D2521527-0D17-F0A8-EFFB-961AD7566F39}"/>
              </a:ext>
            </a:extLst>
          </p:cNvPr>
          <p:cNvCxnSpPr>
            <a:cxnSpLocks/>
            <a:stCxn id="2" idx="3"/>
          </p:cNvCxnSpPr>
          <p:nvPr/>
        </p:nvCxnSpPr>
        <p:spPr>
          <a:xfrm>
            <a:off x="3483428" y="1167134"/>
            <a:ext cx="1232951" cy="13080"/>
          </a:xfrm>
          <a:prstGeom prst="straightConnector1">
            <a:avLst/>
          </a:prstGeom>
          <a:ln w="571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Conector recto de flecha 26">
            <a:extLst>
              <a:ext uri="{FF2B5EF4-FFF2-40B4-BE49-F238E27FC236}">
                <a16:creationId xmlns:a16="http://schemas.microsoft.com/office/drawing/2014/main" id="{835079BA-803D-64A6-E6E9-F7E1B4D325A9}"/>
              </a:ext>
            </a:extLst>
          </p:cNvPr>
          <p:cNvCxnSpPr>
            <a:cxnSpLocks/>
          </p:cNvCxnSpPr>
          <p:nvPr/>
        </p:nvCxnSpPr>
        <p:spPr>
          <a:xfrm>
            <a:off x="1774227" y="1530943"/>
            <a:ext cx="0" cy="502969"/>
          </a:xfrm>
          <a:prstGeom prst="straightConnector1">
            <a:avLst/>
          </a:prstGeom>
          <a:ln w="571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Flecha: pentágono 28">
            <a:extLst>
              <a:ext uri="{FF2B5EF4-FFF2-40B4-BE49-F238E27FC236}">
                <a16:creationId xmlns:a16="http://schemas.microsoft.com/office/drawing/2014/main" id="{E9082718-0646-158E-0C4D-990D85077FC7}"/>
              </a:ext>
            </a:extLst>
          </p:cNvPr>
          <p:cNvSpPr/>
          <p:nvPr/>
        </p:nvSpPr>
        <p:spPr>
          <a:xfrm>
            <a:off x="418723" y="2757927"/>
            <a:ext cx="6906102" cy="1458393"/>
          </a:xfrm>
          <a:prstGeom prst="homePlate">
            <a:avLst>
              <a:gd name="adj" fmla="val 83612"/>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n-US" sz="1800" dirty="0">
                <a:solidFill>
                  <a:schemeClr val="tx1"/>
                </a:solidFill>
              </a:rPr>
              <a:t>Persistent snow zones (PSZ): 75% &lt; SP &lt; 100%</a:t>
            </a:r>
          </a:p>
          <a:p>
            <a:pPr marL="285750" lvl="0" indent="-285750">
              <a:buFont typeface="Arial" panose="020B0604020202020204" pitchFamily="34" charset="0"/>
              <a:buChar char="•"/>
            </a:pPr>
            <a:r>
              <a:rPr lang="en-US" sz="1800" dirty="0">
                <a:solidFill>
                  <a:schemeClr val="tx1"/>
                </a:solidFill>
              </a:rPr>
              <a:t>Seasonal snow zones (SSZ): 50% &lt; SP &lt; 75%</a:t>
            </a:r>
          </a:p>
          <a:p>
            <a:pPr marL="285750" lvl="0" indent="-285750">
              <a:buFont typeface="Arial" panose="020B0604020202020204" pitchFamily="34" charset="0"/>
              <a:buChar char="•"/>
            </a:pPr>
            <a:r>
              <a:rPr lang="en-US" sz="1800" dirty="0">
                <a:solidFill>
                  <a:schemeClr val="tx1"/>
                </a:solidFill>
              </a:rPr>
              <a:t>Intermittent snow zones (ISZ): 25% &lt; SP &lt; 50%</a:t>
            </a:r>
          </a:p>
          <a:p>
            <a:pPr marL="285750" lvl="0" indent="-285750">
              <a:buFont typeface="Arial" panose="020B0604020202020204" pitchFamily="34" charset="0"/>
              <a:buChar char="•"/>
            </a:pPr>
            <a:r>
              <a:rPr lang="en-US" sz="1800" dirty="0">
                <a:solidFill>
                  <a:schemeClr val="tx1"/>
                </a:solidFill>
              </a:rPr>
              <a:t>Little or no snow zones (NSZ): 0% &lt; SP &lt; 25%</a:t>
            </a:r>
          </a:p>
        </p:txBody>
      </p:sp>
      <p:pic>
        <p:nvPicPr>
          <p:cNvPr id="30" name="Imagen 29">
            <a:extLst>
              <a:ext uri="{FF2B5EF4-FFF2-40B4-BE49-F238E27FC236}">
                <a16:creationId xmlns:a16="http://schemas.microsoft.com/office/drawing/2014/main" id="{A1FEC51E-1B3E-B1B3-27A3-84207A12DADD}"/>
              </a:ext>
            </a:extLst>
          </p:cNvPr>
          <p:cNvPicPr>
            <a:picLocks noChangeAspect="1"/>
          </p:cNvPicPr>
          <p:nvPr/>
        </p:nvPicPr>
        <p:blipFill>
          <a:blip r:embed="rId6"/>
          <a:stretch>
            <a:fillRect/>
          </a:stretch>
        </p:blipFill>
        <p:spPr>
          <a:xfrm>
            <a:off x="7416487" y="1603107"/>
            <a:ext cx="3832536" cy="4264738"/>
          </a:xfrm>
          <a:prstGeom prst="rect">
            <a:avLst/>
          </a:prstGeom>
        </p:spPr>
      </p:pic>
      <p:sp>
        <p:nvSpPr>
          <p:cNvPr id="3" name="Rectángulo 2">
            <a:extLst>
              <a:ext uri="{FF2B5EF4-FFF2-40B4-BE49-F238E27FC236}">
                <a16:creationId xmlns:a16="http://schemas.microsoft.com/office/drawing/2014/main" id="{EC92DD32-415E-A3CB-BAF6-2E39261C2F05}"/>
              </a:ext>
            </a:extLst>
          </p:cNvPr>
          <p:cNvSpPr/>
          <p:nvPr/>
        </p:nvSpPr>
        <p:spPr>
          <a:xfrm>
            <a:off x="6933191" y="6578267"/>
            <a:ext cx="1478729" cy="307777"/>
          </a:xfrm>
          <a:prstGeom prst="rect">
            <a:avLst/>
          </a:prstGeom>
        </p:spPr>
        <p:txBody>
          <a:bodyPr wrap="square">
            <a:spAutoFit/>
          </a:bodyPr>
          <a:lstStyle/>
          <a:p>
            <a:r>
              <a:rPr lang="en-US" sz="1400" dirty="0">
                <a:solidFill>
                  <a:srgbClr val="222222"/>
                </a:solidFill>
                <a:latin typeface="Arial" panose="020B0604020202020204" pitchFamily="34" charset="0"/>
                <a:cs typeface="Arial" panose="020B0604020202020204" pitchFamily="34" charset="0"/>
              </a:rPr>
              <a:t>EGU24-11542</a:t>
            </a:r>
            <a:endParaRPr lang="en-US" sz="1400" dirty="0">
              <a:latin typeface="Arial" panose="020B0604020202020204" pitchFamily="34" charset="0"/>
              <a:cs typeface="Arial" panose="020B0604020202020204" pitchFamily="34" charset="0"/>
            </a:endParaRPr>
          </a:p>
        </p:txBody>
      </p:sp>
      <p:sp>
        <p:nvSpPr>
          <p:cNvPr id="5" name="Botón de acción: ir hacia atrás o anterior 4">
            <a:hlinkClick r:id="" action="ppaction://hlinkshowjump?jump=previousslide" highlightClick="1"/>
            <a:extLst>
              <a:ext uri="{FF2B5EF4-FFF2-40B4-BE49-F238E27FC236}">
                <a16:creationId xmlns:a16="http://schemas.microsoft.com/office/drawing/2014/main" id="{32692330-350D-E3D6-5FE5-9A456A92CB36}"/>
              </a:ext>
            </a:extLst>
          </p:cNvPr>
          <p:cNvSpPr/>
          <p:nvPr/>
        </p:nvSpPr>
        <p:spPr>
          <a:xfrm>
            <a:off x="78086" y="6454667"/>
            <a:ext cx="360000" cy="360000"/>
          </a:xfrm>
          <a:prstGeom prst="actionButtonBackPrevio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 name="Botón de acción: ir hacia delante o siguiente 6">
            <a:hlinkClick r:id="" action="ppaction://hlinkshowjump?jump=nextslide" highlightClick="1"/>
            <a:extLst>
              <a:ext uri="{FF2B5EF4-FFF2-40B4-BE49-F238E27FC236}">
                <a16:creationId xmlns:a16="http://schemas.microsoft.com/office/drawing/2014/main" id="{604A0284-4ABD-73D3-FB0B-3558B695CCEC}"/>
              </a:ext>
            </a:extLst>
          </p:cNvPr>
          <p:cNvSpPr/>
          <p:nvPr/>
        </p:nvSpPr>
        <p:spPr>
          <a:xfrm>
            <a:off x="978240" y="6454667"/>
            <a:ext cx="360000" cy="360000"/>
          </a:xfrm>
          <a:prstGeom prst="actionButtonForwardNex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9" name="Botón de acción: ir a inicio 8">
            <a:hlinkClick r:id="" action="ppaction://hlinkshowjump?jump=firstslide" highlightClick="1"/>
            <a:extLst>
              <a:ext uri="{FF2B5EF4-FFF2-40B4-BE49-F238E27FC236}">
                <a16:creationId xmlns:a16="http://schemas.microsoft.com/office/drawing/2014/main" id="{D627409A-C8AF-BC87-F0F2-6CAFAB5569FC}"/>
              </a:ext>
            </a:extLst>
          </p:cNvPr>
          <p:cNvSpPr/>
          <p:nvPr/>
        </p:nvSpPr>
        <p:spPr>
          <a:xfrm>
            <a:off x="528163" y="6454667"/>
            <a:ext cx="360000" cy="360000"/>
          </a:xfrm>
          <a:prstGeom prst="actionButtonHo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0" name="Marcador de número de diapositiva 9">
            <a:extLst>
              <a:ext uri="{FF2B5EF4-FFF2-40B4-BE49-F238E27FC236}">
                <a16:creationId xmlns:a16="http://schemas.microsoft.com/office/drawing/2014/main" id="{52914785-05B1-61B8-64A2-03919D041A3F}"/>
              </a:ext>
            </a:extLst>
          </p:cNvPr>
          <p:cNvSpPr>
            <a:spLocks noGrp="1"/>
          </p:cNvSpPr>
          <p:nvPr>
            <p:ph type="sldNum" sz="quarter" idx="12"/>
          </p:nvPr>
        </p:nvSpPr>
        <p:spPr/>
        <p:txBody>
          <a:bodyPr/>
          <a:lstStyle/>
          <a:p>
            <a:fld id="{ADB13A04-C3B3-4633-8239-BB7510E16209}" type="slidenum">
              <a:rPr lang="en-GB" smtClean="0"/>
              <a:t>10</a:t>
            </a:fld>
            <a:endParaRPr lang="en-GB"/>
          </a:p>
        </p:txBody>
      </p:sp>
      <p:sp>
        <p:nvSpPr>
          <p:cNvPr id="12" name="CuadroTexto 11">
            <a:extLst>
              <a:ext uri="{FF2B5EF4-FFF2-40B4-BE49-F238E27FC236}">
                <a16:creationId xmlns:a16="http://schemas.microsoft.com/office/drawing/2014/main" id="{8588A6F5-0144-5F73-BB0E-1AFF30F1DA4D}"/>
              </a:ext>
            </a:extLst>
          </p:cNvPr>
          <p:cNvSpPr txBox="1"/>
          <p:nvPr/>
        </p:nvSpPr>
        <p:spPr>
          <a:xfrm>
            <a:off x="6271410" y="5819710"/>
            <a:ext cx="6122689" cy="584775"/>
          </a:xfrm>
          <a:prstGeom prst="rect">
            <a:avLst/>
          </a:prstGeom>
          <a:noFill/>
        </p:spPr>
        <p:txBody>
          <a:bodyPr wrap="square" rtlCol="0">
            <a:spAutoFit/>
          </a:bodyPr>
          <a:lstStyle/>
          <a:p>
            <a:r>
              <a:rPr lang="en-US" sz="1600" i="1" dirty="0">
                <a:latin typeface="Arial" panose="020B0604020202020204" pitchFamily="34" charset="0"/>
                <a:cs typeface="Arial" panose="020B0604020202020204" pitchFamily="34" charset="0"/>
              </a:rPr>
              <a:t>Moore et al., 2014. </a:t>
            </a:r>
            <a:r>
              <a:rPr lang="en-GB" sz="1600" i="1" dirty="0">
                <a:latin typeface="Arial" panose="020B0604020202020204" pitchFamily="34" charset="0"/>
                <a:cs typeface="Arial" panose="020B0604020202020204" pitchFamily="34" charset="0"/>
              </a:rPr>
              <a:t>Snow zone map showing average SP from 1 January to 3 July for 2000–2010 derived from MODIS SCA data</a:t>
            </a:r>
            <a:endParaRPr lang="en-US" sz="1600" i="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694052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p:nvPr/>
        </p:nvSpPr>
        <p:spPr>
          <a:xfrm>
            <a:off x="0" y="-8602"/>
            <a:ext cx="12192000" cy="713828"/>
          </a:xfrm>
          <a:prstGeom prst="rect">
            <a:avLst/>
          </a:prstGeom>
          <a:solidFill>
            <a:srgbClr val="DFE8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dirty="0"/>
          </a:p>
        </p:txBody>
      </p:sp>
      <p:cxnSp>
        <p:nvCxnSpPr>
          <p:cNvPr id="6" name="37 Conector recto"/>
          <p:cNvCxnSpPr/>
          <p:nvPr/>
        </p:nvCxnSpPr>
        <p:spPr>
          <a:xfrm flipH="1">
            <a:off x="1" y="705227"/>
            <a:ext cx="12191999" cy="0"/>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flipV="1">
            <a:off x="2" y="6611620"/>
            <a:ext cx="12191999" cy="25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4"/>
          <p:cNvSpPr txBox="1"/>
          <p:nvPr/>
        </p:nvSpPr>
        <p:spPr>
          <a:xfrm>
            <a:off x="421653" y="100957"/>
            <a:ext cx="7470315" cy="461665"/>
          </a:xfrm>
          <a:prstGeom prst="rect">
            <a:avLst/>
          </a:prstGeom>
          <a:noFill/>
        </p:spPr>
        <p:txBody>
          <a:bodyPr wrap="none" rtlCol="0">
            <a:spAutoFit/>
          </a:bodyPr>
          <a:lstStyle/>
          <a:p>
            <a:r>
              <a:rPr lang="en-GB" sz="2400" b="1" dirty="0">
                <a:solidFill>
                  <a:srgbClr val="004712"/>
                </a:solidFill>
                <a:ea typeface="Verdana" panose="020B0604030504040204" pitchFamily="34" charset="0"/>
                <a:cs typeface="Verdana" panose="020B0604030504040204" pitchFamily="34" charset="0"/>
              </a:rPr>
              <a:t>Results: </a:t>
            </a:r>
            <a:r>
              <a:rPr lang="en-GB" sz="2400" dirty="0">
                <a:solidFill>
                  <a:srgbClr val="004712"/>
                </a:solidFill>
                <a:ea typeface="Verdana" panose="020B0604030504040204" pitchFamily="34" charset="0"/>
                <a:cs typeface="Verdana" panose="020B0604030504040204" pitchFamily="34" charset="0"/>
              </a:rPr>
              <a:t>Snow cover long-term trend and seasonality</a:t>
            </a:r>
            <a:endParaRPr lang="en-US" sz="2400" dirty="0">
              <a:solidFill>
                <a:srgbClr val="004712"/>
              </a:solidFill>
              <a:ea typeface="Verdana" panose="020B0604030504040204" pitchFamily="34" charset="0"/>
              <a:cs typeface="Verdana" panose="020B0604030504040204" pitchFamily="34" charset="0"/>
            </a:endParaRPr>
          </a:p>
        </p:txBody>
      </p:sp>
      <p:pic>
        <p:nvPicPr>
          <p:cNvPr id="36" name="9 Imagen"/>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3569" y="77938"/>
            <a:ext cx="1520399" cy="55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2530928" y="3918858"/>
            <a:ext cx="952500" cy="508000"/>
          </a:xfrm>
          <a:prstGeom prst="rect">
            <a:avLst/>
          </a:prstGeom>
          <a:solidFill>
            <a:schemeClr val="bg1">
              <a:alpha val="30000"/>
            </a:schemeClr>
          </a:solid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Imagen 10" descr="Escala de tiempo&#10;&#10;Descripción generada automáticamente">
            <a:extLst>
              <a:ext uri="{FF2B5EF4-FFF2-40B4-BE49-F238E27FC236}">
                <a16:creationId xmlns:a16="http://schemas.microsoft.com/office/drawing/2014/main" id="{A85C24EC-0CC1-ED07-1285-E6CEE9C213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01" y="2889989"/>
            <a:ext cx="8229617" cy="3657607"/>
          </a:xfrm>
          <a:prstGeom prst="rect">
            <a:avLst/>
          </a:prstGeom>
          <a:ln>
            <a:solidFill>
              <a:schemeClr val="tx1"/>
            </a:solidFill>
          </a:ln>
        </p:spPr>
      </p:pic>
      <p:pic>
        <p:nvPicPr>
          <p:cNvPr id="14" name="Imagen 13" descr="Gráfico, Histograma&#10;&#10;Descripción generada automáticamente">
            <a:extLst>
              <a:ext uri="{FF2B5EF4-FFF2-40B4-BE49-F238E27FC236}">
                <a16:creationId xmlns:a16="http://schemas.microsoft.com/office/drawing/2014/main" id="{2B16275F-5D90-37AE-9E99-DEDC376F802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814176" y="847832"/>
            <a:ext cx="4249366" cy="3268743"/>
          </a:xfrm>
          <a:prstGeom prst="rect">
            <a:avLst/>
          </a:prstGeom>
          <a:ln>
            <a:solidFill>
              <a:schemeClr val="tx1"/>
            </a:solidFill>
          </a:ln>
        </p:spPr>
      </p:pic>
      <p:sp>
        <p:nvSpPr>
          <p:cNvPr id="17" name="CuadroTexto 16">
            <a:extLst>
              <a:ext uri="{FF2B5EF4-FFF2-40B4-BE49-F238E27FC236}">
                <a16:creationId xmlns:a16="http://schemas.microsoft.com/office/drawing/2014/main" id="{5D19DB5F-2314-4F96-E6B7-DBE16F8CD528}"/>
              </a:ext>
            </a:extLst>
          </p:cNvPr>
          <p:cNvSpPr txBox="1"/>
          <p:nvPr/>
        </p:nvSpPr>
        <p:spPr>
          <a:xfrm>
            <a:off x="660192" y="1207191"/>
            <a:ext cx="6127474" cy="1323439"/>
          </a:xfrm>
          <a:prstGeom prst="rect">
            <a:avLst/>
          </a:prstGeom>
          <a:noFill/>
        </p:spPr>
        <p:txBody>
          <a:bodyPr wrap="square">
            <a:spAutoFit/>
          </a:bodyPr>
          <a:lstStyle/>
          <a:p>
            <a:r>
              <a:rPr lang="en-GB" sz="2000" dirty="0"/>
              <a:t>Primary results of snow cover in </a:t>
            </a:r>
            <a:r>
              <a:rPr lang="en-GB" sz="2000" b="1" dirty="0" err="1"/>
              <a:t>Aigüestortes</a:t>
            </a:r>
            <a:r>
              <a:rPr lang="en-GB" sz="2000" b="1" dirty="0"/>
              <a:t> </a:t>
            </a:r>
            <a:r>
              <a:rPr lang="en-GB" sz="2000" b="1" dirty="0" err="1"/>
              <a:t>i</a:t>
            </a:r>
            <a:r>
              <a:rPr lang="en-GB" sz="2000" b="1" dirty="0"/>
              <a:t> </a:t>
            </a:r>
            <a:r>
              <a:rPr lang="en-GB" sz="2000" b="1" dirty="0" err="1"/>
              <a:t>Estany</a:t>
            </a:r>
            <a:r>
              <a:rPr lang="en-GB" sz="2000" b="1" dirty="0"/>
              <a:t> de Sant </a:t>
            </a:r>
            <a:r>
              <a:rPr lang="en-GB" sz="2000" b="1" dirty="0" err="1"/>
              <a:t>Maurici</a:t>
            </a:r>
            <a:r>
              <a:rPr lang="en-GB" sz="2000" b="1" dirty="0"/>
              <a:t> National Park</a:t>
            </a:r>
            <a:r>
              <a:rPr lang="en-GB" sz="2000" dirty="0"/>
              <a:t>. The total observed surface area in km</a:t>
            </a:r>
            <a:r>
              <a:rPr lang="en-GB" sz="2000" baseline="30000" dirty="0"/>
              <a:t>2</a:t>
            </a:r>
            <a:r>
              <a:rPr lang="en-GB" sz="2000" dirty="0"/>
              <a:t>  and the average per year (A),  the sum of surface areas per month (B).</a:t>
            </a:r>
          </a:p>
        </p:txBody>
      </p:sp>
      <p:sp>
        <p:nvSpPr>
          <p:cNvPr id="18" name="CuadroTexto 17">
            <a:extLst>
              <a:ext uri="{FF2B5EF4-FFF2-40B4-BE49-F238E27FC236}">
                <a16:creationId xmlns:a16="http://schemas.microsoft.com/office/drawing/2014/main" id="{A5F5CB72-35F5-4637-155D-FA7B3DB6C002}"/>
              </a:ext>
            </a:extLst>
          </p:cNvPr>
          <p:cNvSpPr txBox="1"/>
          <p:nvPr/>
        </p:nvSpPr>
        <p:spPr>
          <a:xfrm>
            <a:off x="7776531" y="847831"/>
            <a:ext cx="230874" cy="369332"/>
          </a:xfrm>
          <a:prstGeom prst="rect">
            <a:avLst/>
          </a:prstGeom>
          <a:noFill/>
        </p:spPr>
        <p:txBody>
          <a:bodyPr wrap="square" rtlCol="0">
            <a:spAutoFit/>
          </a:bodyPr>
          <a:lstStyle/>
          <a:p>
            <a:r>
              <a:rPr lang="en-GB" b="1" dirty="0"/>
              <a:t>B</a:t>
            </a:r>
          </a:p>
        </p:txBody>
      </p:sp>
      <p:sp>
        <p:nvSpPr>
          <p:cNvPr id="19" name="CuadroTexto 18">
            <a:extLst>
              <a:ext uri="{FF2B5EF4-FFF2-40B4-BE49-F238E27FC236}">
                <a16:creationId xmlns:a16="http://schemas.microsoft.com/office/drawing/2014/main" id="{84DFA1EA-BDCF-C87D-C54E-72FCAD41B523}"/>
              </a:ext>
            </a:extLst>
          </p:cNvPr>
          <p:cNvSpPr txBox="1"/>
          <p:nvPr/>
        </p:nvSpPr>
        <p:spPr>
          <a:xfrm>
            <a:off x="42001" y="2889988"/>
            <a:ext cx="230874" cy="369332"/>
          </a:xfrm>
          <a:prstGeom prst="rect">
            <a:avLst/>
          </a:prstGeom>
          <a:noFill/>
        </p:spPr>
        <p:txBody>
          <a:bodyPr wrap="square" rtlCol="0">
            <a:spAutoFit/>
          </a:bodyPr>
          <a:lstStyle/>
          <a:p>
            <a:r>
              <a:rPr lang="en-GB" b="1" dirty="0"/>
              <a:t>A</a:t>
            </a:r>
          </a:p>
        </p:txBody>
      </p:sp>
      <p:sp>
        <p:nvSpPr>
          <p:cNvPr id="20" name="CuadroTexto 19">
            <a:extLst>
              <a:ext uri="{FF2B5EF4-FFF2-40B4-BE49-F238E27FC236}">
                <a16:creationId xmlns:a16="http://schemas.microsoft.com/office/drawing/2014/main" id="{E95294A3-C64D-76B9-4E2D-952302D1FE57}"/>
              </a:ext>
            </a:extLst>
          </p:cNvPr>
          <p:cNvSpPr txBox="1"/>
          <p:nvPr/>
        </p:nvSpPr>
        <p:spPr>
          <a:xfrm>
            <a:off x="8573850" y="4426858"/>
            <a:ext cx="3489692" cy="1323439"/>
          </a:xfrm>
          <a:prstGeom prst="rect">
            <a:avLst/>
          </a:prstGeom>
          <a:noFill/>
        </p:spPr>
        <p:txBody>
          <a:bodyPr wrap="square">
            <a:spAutoFit/>
          </a:bodyPr>
          <a:lstStyle/>
          <a:p>
            <a:r>
              <a:rPr lang="en-GB" sz="2000" dirty="0"/>
              <a:t>Full snow covered area in the national park for the winter months, January, February, March and December.</a:t>
            </a:r>
          </a:p>
        </p:txBody>
      </p:sp>
      <p:sp>
        <p:nvSpPr>
          <p:cNvPr id="2" name="Rectángulo 1">
            <a:extLst>
              <a:ext uri="{FF2B5EF4-FFF2-40B4-BE49-F238E27FC236}">
                <a16:creationId xmlns:a16="http://schemas.microsoft.com/office/drawing/2014/main" id="{106F6987-0EA8-0F29-334A-35420DD15A33}"/>
              </a:ext>
            </a:extLst>
          </p:cNvPr>
          <p:cNvSpPr/>
          <p:nvPr/>
        </p:nvSpPr>
        <p:spPr>
          <a:xfrm>
            <a:off x="6933191" y="6578267"/>
            <a:ext cx="1478729" cy="307777"/>
          </a:xfrm>
          <a:prstGeom prst="rect">
            <a:avLst/>
          </a:prstGeom>
        </p:spPr>
        <p:txBody>
          <a:bodyPr wrap="square">
            <a:spAutoFit/>
          </a:bodyPr>
          <a:lstStyle/>
          <a:p>
            <a:r>
              <a:rPr lang="en-US" sz="1400" dirty="0">
                <a:solidFill>
                  <a:srgbClr val="222222"/>
                </a:solidFill>
                <a:latin typeface="Arial" panose="020B0604020202020204" pitchFamily="34" charset="0"/>
                <a:cs typeface="Arial" panose="020B0604020202020204" pitchFamily="34" charset="0"/>
              </a:rPr>
              <a:t>EGU24-11542</a:t>
            </a:r>
            <a:endParaRPr lang="en-US" sz="1400" dirty="0">
              <a:latin typeface="Arial" panose="020B0604020202020204" pitchFamily="34" charset="0"/>
              <a:cs typeface="Arial" panose="020B0604020202020204" pitchFamily="34" charset="0"/>
            </a:endParaRPr>
          </a:p>
        </p:txBody>
      </p:sp>
      <p:sp>
        <p:nvSpPr>
          <p:cNvPr id="3" name="Botón de acción: ir hacia atrás o anterior 2">
            <a:hlinkClick r:id="" action="ppaction://hlinkshowjump?jump=previousslide" highlightClick="1"/>
            <a:extLst>
              <a:ext uri="{FF2B5EF4-FFF2-40B4-BE49-F238E27FC236}">
                <a16:creationId xmlns:a16="http://schemas.microsoft.com/office/drawing/2014/main" id="{A01DC5C6-D4E0-1B55-9AFC-F2EB2DD479EB}"/>
              </a:ext>
            </a:extLst>
          </p:cNvPr>
          <p:cNvSpPr/>
          <p:nvPr/>
        </p:nvSpPr>
        <p:spPr>
          <a:xfrm>
            <a:off x="78086" y="6454667"/>
            <a:ext cx="360000" cy="360000"/>
          </a:xfrm>
          <a:prstGeom prst="actionButtonBackPrevio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5" name="Botón de acción: ir hacia delante o siguiente 4">
            <a:hlinkClick r:id="" action="ppaction://hlinkshowjump?jump=nextslide" highlightClick="1"/>
            <a:extLst>
              <a:ext uri="{FF2B5EF4-FFF2-40B4-BE49-F238E27FC236}">
                <a16:creationId xmlns:a16="http://schemas.microsoft.com/office/drawing/2014/main" id="{7B1ADA85-8E71-E0C0-4868-B6995117C985}"/>
              </a:ext>
            </a:extLst>
          </p:cNvPr>
          <p:cNvSpPr/>
          <p:nvPr/>
        </p:nvSpPr>
        <p:spPr>
          <a:xfrm>
            <a:off x="978240" y="6454667"/>
            <a:ext cx="360000" cy="360000"/>
          </a:xfrm>
          <a:prstGeom prst="actionButtonForwardNex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7" name="Botón de acción: ir a inicio 6">
            <a:hlinkClick r:id="" action="ppaction://hlinkshowjump?jump=firstslide" highlightClick="1"/>
            <a:extLst>
              <a:ext uri="{FF2B5EF4-FFF2-40B4-BE49-F238E27FC236}">
                <a16:creationId xmlns:a16="http://schemas.microsoft.com/office/drawing/2014/main" id="{AECA985E-F433-3230-7E1D-F843195A7420}"/>
              </a:ext>
            </a:extLst>
          </p:cNvPr>
          <p:cNvSpPr/>
          <p:nvPr/>
        </p:nvSpPr>
        <p:spPr>
          <a:xfrm>
            <a:off x="528163" y="6454667"/>
            <a:ext cx="360000" cy="360000"/>
          </a:xfrm>
          <a:prstGeom prst="actionButtonHo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9" name="Marcador de número de diapositiva 8">
            <a:extLst>
              <a:ext uri="{FF2B5EF4-FFF2-40B4-BE49-F238E27FC236}">
                <a16:creationId xmlns:a16="http://schemas.microsoft.com/office/drawing/2014/main" id="{2ADF2793-BD7C-6269-EC2C-F8274ED92521}"/>
              </a:ext>
            </a:extLst>
          </p:cNvPr>
          <p:cNvSpPr>
            <a:spLocks noGrp="1"/>
          </p:cNvSpPr>
          <p:nvPr>
            <p:ph type="sldNum" sz="quarter" idx="12"/>
          </p:nvPr>
        </p:nvSpPr>
        <p:spPr/>
        <p:txBody>
          <a:bodyPr/>
          <a:lstStyle/>
          <a:p>
            <a:fld id="{ADB13A04-C3B3-4633-8239-BB7510E16209}" type="slidenum">
              <a:rPr lang="en-GB" smtClean="0"/>
              <a:t>11</a:t>
            </a:fld>
            <a:endParaRPr lang="en-GB"/>
          </a:p>
        </p:txBody>
      </p:sp>
    </p:spTree>
    <p:custDataLst>
      <p:tags r:id="rId1"/>
    </p:custDataLst>
    <p:extLst>
      <p:ext uri="{BB962C8B-B14F-4D97-AF65-F5344CB8AC3E}">
        <p14:creationId xmlns:p14="http://schemas.microsoft.com/office/powerpoint/2010/main" val="317366931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p:nvPr/>
        </p:nvSpPr>
        <p:spPr>
          <a:xfrm>
            <a:off x="-1" y="-8601"/>
            <a:ext cx="12192000" cy="713828"/>
          </a:xfrm>
          <a:prstGeom prst="rect">
            <a:avLst/>
          </a:prstGeom>
          <a:solidFill>
            <a:srgbClr val="DFE8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dirty="0"/>
          </a:p>
        </p:txBody>
      </p:sp>
      <p:cxnSp>
        <p:nvCxnSpPr>
          <p:cNvPr id="6" name="37 Conector recto"/>
          <p:cNvCxnSpPr/>
          <p:nvPr/>
        </p:nvCxnSpPr>
        <p:spPr>
          <a:xfrm flipH="1">
            <a:off x="1" y="705227"/>
            <a:ext cx="12191999" cy="0"/>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flipV="1">
            <a:off x="2" y="6611620"/>
            <a:ext cx="12191999" cy="25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4"/>
          <p:cNvSpPr txBox="1"/>
          <p:nvPr/>
        </p:nvSpPr>
        <p:spPr>
          <a:xfrm>
            <a:off x="421653" y="100957"/>
            <a:ext cx="4660122" cy="461665"/>
          </a:xfrm>
          <a:prstGeom prst="rect">
            <a:avLst/>
          </a:prstGeom>
          <a:noFill/>
        </p:spPr>
        <p:txBody>
          <a:bodyPr wrap="none" rtlCol="0">
            <a:spAutoFit/>
          </a:bodyPr>
          <a:lstStyle/>
          <a:p>
            <a:r>
              <a:rPr lang="en-GB" sz="2400" b="1" dirty="0">
                <a:solidFill>
                  <a:srgbClr val="004712"/>
                </a:solidFill>
                <a:ea typeface="Verdana" panose="020B0604030504040204" pitchFamily="34" charset="0"/>
                <a:cs typeface="Verdana" panose="020B0604030504040204" pitchFamily="34" charset="0"/>
              </a:rPr>
              <a:t>Results: </a:t>
            </a:r>
            <a:r>
              <a:rPr lang="en-GB" sz="2400" dirty="0">
                <a:solidFill>
                  <a:srgbClr val="004712"/>
                </a:solidFill>
                <a:ea typeface="Verdana" panose="020B0604030504040204" pitchFamily="34" charset="0"/>
                <a:cs typeface="Verdana" panose="020B0604030504040204" pitchFamily="34" charset="0"/>
              </a:rPr>
              <a:t>Spatial distribution of SP</a:t>
            </a:r>
            <a:endParaRPr lang="en-US" sz="2400" dirty="0">
              <a:solidFill>
                <a:srgbClr val="004712"/>
              </a:solidFill>
              <a:ea typeface="Verdana" panose="020B0604030504040204" pitchFamily="34" charset="0"/>
              <a:cs typeface="Verdana" panose="020B0604030504040204" pitchFamily="34" charset="0"/>
            </a:endParaRPr>
          </a:p>
        </p:txBody>
      </p:sp>
      <p:pic>
        <p:nvPicPr>
          <p:cNvPr id="36" name="9 Imagen"/>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3569" y="77938"/>
            <a:ext cx="1520399" cy="55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2530928" y="3918858"/>
            <a:ext cx="952500" cy="508000"/>
          </a:xfrm>
          <a:prstGeom prst="rect">
            <a:avLst/>
          </a:prstGeom>
          <a:solidFill>
            <a:schemeClr val="bg1">
              <a:alpha val="30000"/>
            </a:schemeClr>
          </a:solid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Imagen 1" descr="Gráfico&#10;&#10;Descripción generada automáticamente con confianza baja">
            <a:extLst>
              <a:ext uri="{FF2B5EF4-FFF2-40B4-BE49-F238E27FC236}">
                <a16:creationId xmlns:a16="http://schemas.microsoft.com/office/drawing/2014/main" id="{C212ABD8-CA63-F719-20EF-5BC06EF3374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1498005"/>
            <a:ext cx="7109927" cy="4475618"/>
          </a:xfrm>
          <a:prstGeom prst="rect">
            <a:avLst/>
          </a:prstGeom>
        </p:spPr>
      </p:pic>
      <p:sp>
        <p:nvSpPr>
          <p:cNvPr id="5" name="CuadroTexto 4">
            <a:extLst>
              <a:ext uri="{FF2B5EF4-FFF2-40B4-BE49-F238E27FC236}">
                <a16:creationId xmlns:a16="http://schemas.microsoft.com/office/drawing/2014/main" id="{BEC8D240-2690-9300-0987-69E9ACFFB354}"/>
              </a:ext>
            </a:extLst>
          </p:cNvPr>
          <p:cNvSpPr txBox="1"/>
          <p:nvPr/>
        </p:nvSpPr>
        <p:spPr>
          <a:xfrm>
            <a:off x="421653" y="917573"/>
            <a:ext cx="6127474" cy="400110"/>
          </a:xfrm>
          <a:prstGeom prst="rect">
            <a:avLst/>
          </a:prstGeom>
          <a:noFill/>
        </p:spPr>
        <p:txBody>
          <a:bodyPr wrap="square">
            <a:spAutoFit/>
          </a:bodyPr>
          <a:lstStyle/>
          <a:p>
            <a:r>
              <a:rPr lang="en-GB" sz="2000" b="0" i="0" dirty="0">
                <a:solidFill>
                  <a:srgbClr val="0D0D0D"/>
                </a:solidFill>
                <a:effectLst/>
                <a:latin typeface="Söhne"/>
              </a:rPr>
              <a:t>Spatial distribution of SP in the National Park (1984-2023)</a:t>
            </a:r>
            <a:endParaRPr lang="en-GB" sz="2000" dirty="0"/>
          </a:p>
        </p:txBody>
      </p:sp>
      <p:sp>
        <p:nvSpPr>
          <p:cNvPr id="11" name="CuadroTexto 10">
            <a:extLst>
              <a:ext uri="{FF2B5EF4-FFF2-40B4-BE49-F238E27FC236}">
                <a16:creationId xmlns:a16="http://schemas.microsoft.com/office/drawing/2014/main" id="{D510785F-FB87-DEC3-097D-53048A5A4E2E}"/>
              </a:ext>
            </a:extLst>
          </p:cNvPr>
          <p:cNvSpPr txBox="1"/>
          <p:nvPr/>
        </p:nvSpPr>
        <p:spPr>
          <a:xfrm>
            <a:off x="7035865" y="795298"/>
            <a:ext cx="5061525" cy="646331"/>
          </a:xfrm>
          <a:prstGeom prst="rect">
            <a:avLst/>
          </a:prstGeom>
          <a:noFill/>
        </p:spPr>
        <p:txBody>
          <a:bodyPr wrap="square">
            <a:spAutoFit/>
          </a:bodyPr>
          <a:lstStyle/>
          <a:p>
            <a:r>
              <a:rPr lang="en-GB" sz="1800" b="0" i="0" dirty="0">
                <a:solidFill>
                  <a:srgbClr val="0D0D0D"/>
                </a:solidFill>
                <a:effectLst/>
                <a:latin typeface="Söhne"/>
              </a:rPr>
              <a:t>Spatial distribution of SP in the National Park (1984-2023) classified by snow zones</a:t>
            </a:r>
            <a:endParaRPr lang="en-GB" sz="1800" dirty="0"/>
          </a:p>
        </p:txBody>
      </p:sp>
      <p:sp>
        <p:nvSpPr>
          <p:cNvPr id="3" name="Rectángulo 2">
            <a:extLst>
              <a:ext uri="{FF2B5EF4-FFF2-40B4-BE49-F238E27FC236}">
                <a16:creationId xmlns:a16="http://schemas.microsoft.com/office/drawing/2014/main" id="{957C1BA7-2857-54A9-F213-BF7A7789FEA2}"/>
              </a:ext>
            </a:extLst>
          </p:cNvPr>
          <p:cNvSpPr/>
          <p:nvPr/>
        </p:nvSpPr>
        <p:spPr>
          <a:xfrm>
            <a:off x="6933191" y="6578267"/>
            <a:ext cx="1478729" cy="307777"/>
          </a:xfrm>
          <a:prstGeom prst="rect">
            <a:avLst/>
          </a:prstGeom>
        </p:spPr>
        <p:txBody>
          <a:bodyPr wrap="square">
            <a:spAutoFit/>
          </a:bodyPr>
          <a:lstStyle/>
          <a:p>
            <a:r>
              <a:rPr lang="en-US" sz="1400" dirty="0">
                <a:solidFill>
                  <a:srgbClr val="222222"/>
                </a:solidFill>
                <a:latin typeface="Arial" panose="020B0604020202020204" pitchFamily="34" charset="0"/>
                <a:cs typeface="Arial" panose="020B0604020202020204" pitchFamily="34" charset="0"/>
              </a:rPr>
              <a:t>EGU24-11542</a:t>
            </a:r>
            <a:endParaRPr lang="en-US" sz="1400" dirty="0">
              <a:latin typeface="Arial" panose="020B0604020202020204" pitchFamily="34" charset="0"/>
              <a:cs typeface="Arial" panose="020B0604020202020204" pitchFamily="34" charset="0"/>
            </a:endParaRPr>
          </a:p>
        </p:txBody>
      </p:sp>
      <p:sp>
        <p:nvSpPr>
          <p:cNvPr id="7" name="Botón de acción: ir hacia atrás o anterior 6">
            <a:hlinkClick r:id="" action="ppaction://hlinkshowjump?jump=previousslide" highlightClick="1"/>
            <a:extLst>
              <a:ext uri="{FF2B5EF4-FFF2-40B4-BE49-F238E27FC236}">
                <a16:creationId xmlns:a16="http://schemas.microsoft.com/office/drawing/2014/main" id="{2F613FA1-2C41-8752-5F74-F093F09D9446}"/>
              </a:ext>
            </a:extLst>
          </p:cNvPr>
          <p:cNvSpPr/>
          <p:nvPr/>
        </p:nvSpPr>
        <p:spPr>
          <a:xfrm>
            <a:off x="78086" y="6454667"/>
            <a:ext cx="360000" cy="360000"/>
          </a:xfrm>
          <a:prstGeom prst="actionButtonBackPrevio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10" name="Botón de acción: ir hacia delante o siguiente 9">
            <a:hlinkClick r:id="" action="ppaction://hlinkshowjump?jump=nextslide" highlightClick="1"/>
            <a:extLst>
              <a:ext uri="{FF2B5EF4-FFF2-40B4-BE49-F238E27FC236}">
                <a16:creationId xmlns:a16="http://schemas.microsoft.com/office/drawing/2014/main" id="{F31AA0F2-BC8D-C978-598A-D44ADEC96D0A}"/>
              </a:ext>
            </a:extLst>
          </p:cNvPr>
          <p:cNvSpPr/>
          <p:nvPr/>
        </p:nvSpPr>
        <p:spPr>
          <a:xfrm>
            <a:off x="978240" y="6454667"/>
            <a:ext cx="360000" cy="360000"/>
          </a:xfrm>
          <a:prstGeom prst="actionButtonForwardNex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8" name="Botón de acción: ir a inicio 17">
            <a:hlinkClick r:id="" action="ppaction://hlinkshowjump?jump=firstslide" highlightClick="1"/>
            <a:extLst>
              <a:ext uri="{FF2B5EF4-FFF2-40B4-BE49-F238E27FC236}">
                <a16:creationId xmlns:a16="http://schemas.microsoft.com/office/drawing/2014/main" id="{F70B7D1F-52EA-6C60-168E-C5F05C94A0DB}"/>
              </a:ext>
            </a:extLst>
          </p:cNvPr>
          <p:cNvSpPr/>
          <p:nvPr/>
        </p:nvSpPr>
        <p:spPr>
          <a:xfrm>
            <a:off x="528163" y="6454667"/>
            <a:ext cx="360000" cy="360000"/>
          </a:xfrm>
          <a:prstGeom prst="actionButtonHo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9" name="Marcador de número de diapositiva 18">
            <a:extLst>
              <a:ext uri="{FF2B5EF4-FFF2-40B4-BE49-F238E27FC236}">
                <a16:creationId xmlns:a16="http://schemas.microsoft.com/office/drawing/2014/main" id="{80FD62DC-04B4-84E4-A89D-E3D330D0B924}"/>
              </a:ext>
            </a:extLst>
          </p:cNvPr>
          <p:cNvSpPr>
            <a:spLocks noGrp="1"/>
          </p:cNvSpPr>
          <p:nvPr>
            <p:ph type="sldNum" sz="quarter" idx="12"/>
          </p:nvPr>
        </p:nvSpPr>
        <p:spPr/>
        <p:txBody>
          <a:bodyPr/>
          <a:lstStyle/>
          <a:p>
            <a:fld id="{ADB13A04-C3B3-4633-8239-BB7510E16209}" type="slidenum">
              <a:rPr lang="en-GB" smtClean="0"/>
              <a:t>12</a:t>
            </a:fld>
            <a:endParaRPr lang="en-GB"/>
          </a:p>
        </p:txBody>
      </p:sp>
      <p:grpSp>
        <p:nvGrpSpPr>
          <p:cNvPr id="24" name="Grupo 23">
            <a:extLst>
              <a:ext uri="{FF2B5EF4-FFF2-40B4-BE49-F238E27FC236}">
                <a16:creationId xmlns:a16="http://schemas.microsoft.com/office/drawing/2014/main" id="{27804C1E-BBFB-8AF9-C91E-D75D9AC94F1A}"/>
              </a:ext>
            </a:extLst>
          </p:cNvPr>
          <p:cNvGrpSpPr/>
          <p:nvPr/>
        </p:nvGrpSpPr>
        <p:grpSpPr>
          <a:xfrm>
            <a:off x="7080895" y="1498005"/>
            <a:ext cx="5061525" cy="4752971"/>
            <a:chOff x="7080895" y="1498005"/>
            <a:chExt cx="5061525" cy="4752971"/>
          </a:xfrm>
        </p:grpSpPr>
        <p:grpSp>
          <p:nvGrpSpPr>
            <p:cNvPr id="17" name="Grupo 16">
              <a:extLst>
                <a:ext uri="{FF2B5EF4-FFF2-40B4-BE49-F238E27FC236}">
                  <a16:creationId xmlns:a16="http://schemas.microsoft.com/office/drawing/2014/main" id="{01351A1C-6891-029C-64C3-540817E9A9B2}"/>
                </a:ext>
              </a:extLst>
            </p:cNvPr>
            <p:cNvGrpSpPr/>
            <p:nvPr/>
          </p:nvGrpSpPr>
          <p:grpSpPr>
            <a:xfrm>
              <a:off x="7080895" y="1498005"/>
              <a:ext cx="5061525" cy="4752971"/>
              <a:chOff x="7080895" y="1498005"/>
              <a:chExt cx="5061525" cy="4752971"/>
            </a:xfrm>
          </p:grpSpPr>
          <p:pic>
            <p:nvPicPr>
              <p:cNvPr id="9" name="Imagen 8" descr="Mapa&#10;&#10;Descripción generada automáticamente">
                <a:extLst>
                  <a:ext uri="{FF2B5EF4-FFF2-40B4-BE49-F238E27FC236}">
                    <a16:creationId xmlns:a16="http://schemas.microsoft.com/office/drawing/2014/main" id="{CDD69260-3B8E-A089-7B4A-A9F4FA9A4B9B}"/>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7080895" y="1498005"/>
                <a:ext cx="5061525" cy="3088284"/>
              </a:xfrm>
              <a:prstGeom prst="rect">
                <a:avLst/>
              </a:prstGeom>
            </p:spPr>
          </p:pic>
          <p:grpSp>
            <p:nvGrpSpPr>
              <p:cNvPr id="16" name="Grupo 15">
                <a:extLst>
                  <a:ext uri="{FF2B5EF4-FFF2-40B4-BE49-F238E27FC236}">
                    <a16:creationId xmlns:a16="http://schemas.microsoft.com/office/drawing/2014/main" id="{15C0ED8F-F729-2DAA-8075-B15B0F563E84}"/>
                  </a:ext>
                </a:extLst>
              </p:cNvPr>
              <p:cNvGrpSpPr/>
              <p:nvPr/>
            </p:nvGrpSpPr>
            <p:grpSpPr>
              <a:xfrm>
                <a:off x="7693299" y="4588154"/>
                <a:ext cx="3770069" cy="1662822"/>
                <a:chOff x="7693299" y="4588154"/>
                <a:chExt cx="3770069" cy="1662822"/>
              </a:xfrm>
            </p:grpSpPr>
            <p:pic>
              <p:nvPicPr>
                <p:cNvPr id="12" name="Imagen 11" descr="Mapa&#10;&#10;Descripción generada automáticamente">
                  <a:extLst>
                    <a:ext uri="{FF2B5EF4-FFF2-40B4-BE49-F238E27FC236}">
                      <a16:creationId xmlns:a16="http://schemas.microsoft.com/office/drawing/2014/main" id="{C37B190F-179A-B4FA-CB48-44FA0830E653}"/>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7693299" y="4588154"/>
                  <a:ext cx="3600000" cy="828217"/>
                </a:xfrm>
                <a:prstGeom prst="rect">
                  <a:avLst/>
                </a:prstGeom>
              </p:spPr>
            </p:pic>
            <p:pic>
              <p:nvPicPr>
                <p:cNvPr id="14" name="Imagen 13" descr="Mapa&#10;&#10;Descripción generada automáticamente">
                  <a:extLst>
                    <a:ext uri="{FF2B5EF4-FFF2-40B4-BE49-F238E27FC236}">
                      <a16:creationId xmlns:a16="http://schemas.microsoft.com/office/drawing/2014/main" id="{CB5A2608-4712-68B7-2F4A-39AC075AC6C2}"/>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a:off x="7863368" y="5416371"/>
                  <a:ext cx="3600000" cy="834605"/>
                </a:xfrm>
                <a:prstGeom prst="rect">
                  <a:avLst/>
                </a:prstGeom>
              </p:spPr>
            </p:pic>
          </p:grpSp>
        </p:grpSp>
        <p:sp>
          <p:nvSpPr>
            <p:cNvPr id="23" name="CuadroTexto 22">
              <a:extLst>
                <a:ext uri="{FF2B5EF4-FFF2-40B4-BE49-F238E27FC236}">
                  <a16:creationId xmlns:a16="http://schemas.microsoft.com/office/drawing/2014/main" id="{218601CB-FA41-C8A6-20A2-633B2C5035EC}"/>
                </a:ext>
              </a:extLst>
            </p:cNvPr>
            <p:cNvSpPr txBox="1"/>
            <p:nvPr/>
          </p:nvSpPr>
          <p:spPr>
            <a:xfrm>
              <a:off x="8339953" y="4544553"/>
              <a:ext cx="3785533" cy="1622047"/>
            </a:xfrm>
            <a:prstGeom prst="rect">
              <a:avLst/>
            </a:prstGeom>
            <a:solidFill>
              <a:schemeClr val="bg1"/>
            </a:solidFill>
          </p:spPr>
          <p:txBody>
            <a:bodyPr wrap="square" lIns="0" tIns="0" rIns="0" bIns="0">
              <a:spAutoFit/>
            </a:bodyPr>
            <a:lstStyle/>
            <a:p>
              <a:pPr>
                <a:lnSpc>
                  <a:spcPct val="150000"/>
                </a:lnSpc>
              </a:pPr>
              <a:r>
                <a:rPr lang="en-US" dirty="0">
                  <a:solidFill>
                    <a:schemeClr val="tx1"/>
                  </a:solidFill>
                </a:rPr>
                <a:t>Little or no snow zones (NSZ): 0-25%</a:t>
              </a:r>
              <a:endParaRPr lang="en-US" dirty="0"/>
            </a:p>
            <a:p>
              <a:pPr>
                <a:lnSpc>
                  <a:spcPct val="150000"/>
                </a:lnSpc>
              </a:pPr>
              <a:r>
                <a:rPr lang="en-US" dirty="0"/>
                <a:t>Intermittent snow zones (ISZ): 25-50%</a:t>
              </a:r>
              <a:endParaRPr lang="en-US" dirty="0">
                <a:solidFill>
                  <a:schemeClr val="tx1"/>
                </a:solidFill>
              </a:endParaRPr>
            </a:p>
            <a:p>
              <a:pPr>
                <a:lnSpc>
                  <a:spcPct val="150000"/>
                </a:lnSpc>
              </a:pPr>
              <a:r>
                <a:rPr lang="en-US" dirty="0"/>
                <a:t>Seasonal snow zones (SSZ): 50-75%</a:t>
              </a:r>
            </a:p>
            <a:p>
              <a:pPr>
                <a:lnSpc>
                  <a:spcPct val="150000"/>
                </a:lnSpc>
              </a:pPr>
              <a:r>
                <a:rPr lang="en-US" dirty="0"/>
                <a:t>Persistent snow zones (PSZ): 75-100%</a:t>
              </a:r>
            </a:p>
          </p:txBody>
        </p:sp>
      </p:grpSp>
    </p:spTree>
    <p:custDataLst>
      <p:tags r:id="rId1"/>
    </p:custDataLst>
    <p:extLst>
      <p:ext uri="{BB962C8B-B14F-4D97-AF65-F5344CB8AC3E}">
        <p14:creationId xmlns:p14="http://schemas.microsoft.com/office/powerpoint/2010/main" val="19348827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p:nvPr/>
        </p:nvSpPr>
        <p:spPr>
          <a:xfrm>
            <a:off x="-1" y="-8601"/>
            <a:ext cx="12192000" cy="713828"/>
          </a:xfrm>
          <a:prstGeom prst="rect">
            <a:avLst/>
          </a:prstGeom>
          <a:solidFill>
            <a:srgbClr val="DFE8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dirty="0"/>
          </a:p>
        </p:txBody>
      </p:sp>
      <p:cxnSp>
        <p:nvCxnSpPr>
          <p:cNvPr id="6" name="37 Conector recto"/>
          <p:cNvCxnSpPr/>
          <p:nvPr/>
        </p:nvCxnSpPr>
        <p:spPr>
          <a:xfrm flipH="1">
            <a:off x="1" y="705227"/>
            <a:ext cx="12191999" cy="0"/>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flipV="1">
            <a:off x="2" y="6611620"/>
            <a:ext cx="12191999" cy="25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4"/>
          <p:cNvSpPr txBox="1"/>
          <p:nvPr/>
        </p:nvSpPr>
        <p:spPr>
          <a:xfrm>
            <a:off x="421653" y="100957"/>
            <a:ext cx="3418243" cy="461665"/>
          </a:xfrm>
          <a:prstGeom prst="rect">
            <a:avLst/>
          </a:prstGeom>
          <a:noFill/>
        </p:spPr>
        <p:txBody>
          <a:bodyPr wrap="none" rtlCol="0">
            <a:spAutoFit/>
          </a:bodyPr>
          <a:lstStyle/>
          <a:p>
            <a:r>
              <a:rPr lang="en-GB" sz="2400" b="1" dirty="0">
                <a:solidFill>
                  <a:srgbClr val="004712"/>
                </a:solidFill>
                <a:ea typeface="Verdana" panose="020B0604030504040204" pitchFamily="34" charset="0"/>
                <a:cs typeface="Verdana" panose="020B0604030504040204" pitchFamily="34" charset="0"/>
              </a:rPr>
              <a:t>Results: </a:t>
            </a:r>
            <a:r>
              <a:rPr lang="en-GB" sz="2400" dirty="0">
                <a:solidFill>
                  <a:srgbClr val="004712"/>
                </a:solidFill>
                <a:ea typeface="Verdana" panose="020B0604030504040204" pitchFamily="34" charset="0"/>
                <a:cs typeface="Verdana" panose="020B0604030504040204" pitchFamily="34" charset="0"/>
              </a:rPr>
              <a:t>5-year SP trend</a:t>
            </a:r>
            <a:endParaRPr lang="en-US" sz="2400" dirty="0">
              <a:solidFill>
                <a:srgbClr val="004712"/>
              </a:solidFill>
              <a:ea typeface="Verdana" panose="020B0604030504040204" pitchFamily="34" charset="0"/>
              <a:cs typeface="Verdana" panose="020B0604030504040204" pitchFamily="34" charset="0"/>
            </a:endParaRPr>
          </a:p>
        </p:txBody>
      </p:sp>
      <p:pic>
        <p:nvPicPr>
          <p:cNvPr id="36" name="9 Imagen"/>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3569" y="77938"/>
            <a:ext cx="1520399" cy="55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2530928" y="3918858"/>
            <a:ext cx="952500" cy="508000"/>
          </a:xfrm>
          <a:prstGeom prst="rect">
            <a:avLst/>
          </a:prstGeom>
          <a:solidFill>
            <a:schemeClr val="bg1">
              <a:alpha val="30000"/>
            </a:schemeClr>
          </a:solid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Imagen 1" descr="Mapa&#10;&#10;Descripción generada automáticamente">
            <a:extLst>
              <a:ext uri="{FF2B5EF4-FFF2-40B4-BE49-F238E27FC236}">
                <a16:creationId xmlns:a16="http://schemas.microsoft.com/office/drawing/2014/main" id="{A3B4E663-7E50-508E-FEE8-CB26E357BAE1}"/>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bwMode="auto">
          <a:xfrm>
            <a:off x="766030" y="913838"/>
            <a:ext cx="2608580" cy="1583690"/>
          </a:xfrm>
          <a:prstGeom prst="rect">
            <a:avLst/>
          </a:prstGeom>
          <a:ln/>
          <a:extLst>
            <a:ext uri="{53640926-AAD7-44D8-BBD7-CCE9431645EC}">
              <a14:shadowObscured xmlns:a14="http://schemas.microsoft.com/office/drawing/2010/main"/>
            </a:ext>
          </a:extLst>
        </p:spPr>
        <p:style>
          <a:lnRef idx="2">
            <a:schemeClr val="dk1"/>
          </a:lnRef>
          <a:fillRef idx="1">
            <a:schemeClr val="lt1"/>
          </a:fillRef>
          <a:effectRef idx="0">
            <a:schemeClr val="dk1"/>
          </a:effectRef>
          <a:fontRef idx="minor">
            <a:schemeClr val="dk1"/>
          </a:fontRef>
        </p:style>
      </p:pic>
      <p:pic>
        <p:nvPicPr>
          <p:cNvPr id="3" name="Imagen 2" descr="Mapa&#10;&#10;Descripción generada automáticamente">
            <a:extLst>
              <a:ext uri="{FF2B5EF4-FFF2-40B4-BE49-F238E27FC236}">
                <a16:creationId xmlns:a16="http://schemas.microsoft.com/office/drawing/2014/main" id="{0734C552-0E80-B666-5820-8D13A57CC9A3}"/>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bwMode="auto">
          <a:xfrm>
            <a:off x="3427567" y="913838"/>
            <a:ext cx="2600325" cy="1583690"/>
          </a:xfrm>
          <a:prstGeom prst="rect">
            <a:avLst/>
          </a:prstGeom>
          <a:ln/>
          <a:extLst>
            <a:ext uri="{53640926-AAD7-44D8-BBD7-CCE9431645EC}">
              <a14:shadowObscured xmlns:a14="http://schemas.microsoft.com/office/drawing/2010/main"/>
            </a:ext>
          </a:extLst>
        </p:spPr>
        <p:style>
          <a:lnRef idx="2">
            <a:schemeClr val="dk1"/>
          </a:lnRef>
          <a:fillRef idx="1">
            <a:schemeClr val="lt1"/>
          </a:fillRef>
          <a:effectRef idx="0">
            <a:schemeClr val="dk1"/>
          </a:effectRef>
          <a:fontRef idx="minor">
            <a:schemeClr val="dk1"/>
          </a:fontRef>
        </p:style>
      </p:pic>
      <p:pic>
        <p:nvPicPr>
          <p:cNvPr id="5" name="Imagen 4" descr="Mapa&#10;&#10;Descripción generada automáticamente">
            <a:extLst>
              <a:ext uri="{FF2B5EF4-FFF2-40B4-BE49-F238E27FC236}">
                <a16:creationId xmlns:a16="http://schemas.microsoft.com/office/drawing/2014/main" id="{F929426C-2B33-F70A-0D07-BA45A0DE130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bwMode="auto">
          <a:xfrm>
            <a:off x="6077234" y="913838"/>
            <a:ext cx="2615565" cy="1583690"/>
          </a:xfrm>
          <a:prstGeom prst="rect">
            <a:avLst/>
          </a:prstGeom>
          <a:ln/>
          <a:extLst>
            <a:ext uri="{53640926-AAD7-44D8-BBD7-CCE9431645EC}">
              <a14:shadowObscured xmlns:a14="http://schemas.microsoft.com/office/drawing/2010/main"/>
            </a:ext>
          </a:extLst>
        </p:spPr>
        <p:style>
          <a:lnRef idx="2">
            <a:schemeClr val="dk1"/>
          </a:lnRef>
          <a:fillRef idx="1">
            <a:schemeClr val="lt1"/>
          </a:fillRef>
          <a:effectRef idx="0">
            <a:schemeClr val="dk1"/>
          </a:effectRef>
          <a:fontRef idx="minor">
            <a:schemeClr val="dk1"/>
          </a:fontRef>
        </p:style>
      </p:pic>
      <p:pic>
        <p:nvPicPr>
          <p:cNvPr id="7" name="Imagen 6" descr="Mapa&#10;&#10;Descripción generada automáticamente">
            <a:extLst>
              <a:ext uri="{FF2B5EF4-FFF2-40B4-BE49-F238E27FC236}">
                <a16:creationId xmlns:a16="http://schemas.microsoft.com/office/drawing/2014/main" id="{1A7D1902-0302-8CE6-6693-D959923F1B77}"/>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bwMode="auto">
          <a:xfrm>
            <a:off x="8747466" y="913838"/>
            <a:ext cx="2628265" cy="1583690"/>
          </a:xfrm>
          <a:prstGeom prst="rect">
            <a:avLst/>
          </a:prstGeom>
          <a:ln/>
          <a:extLst>
            <a:ext uri="{53640926-AAD7-44D8-BBD7-CCE9431645EC}">
              <a14:shadowObscured xmlns:a14="http://schemas.microsoft.com/office/drawing/2010/main"/>
            </a:ext>
          </a:extLst>
        </p:spPr>
        <p:style>
          <a:lnRef idx="2">
            <a:schemeClr val="dk1"/>
          </a:lnRef>
          <a:fillRef idx="1">
            <a:schemeClr val="lt1"/>
          </a:fillRef>
          <a:effectRef idx="0">
            <a:schemeClr val="dk1"/>
          </a:effectRef>
          <a:fontRef idx="minor">
            <a:schemeClr val="dk1"/>
          </a:fontRef>
        </p:style>
      </p:pic>
      <p:pic>
        <p:nvPicPr>
          <p:cNvPr id="9" name="Imagen 8" descr="Mapa&#10;&#10;Descripción generada automáticamente">
            <a:extLst>
              <a:ext uri="{FF2B5EF4-FFF2-40B4-BE49-F238E27FC236}">
                <a16:creationId xmlns:a16="http://schemas.microsoft.com/office/drawing/2014/main" id="{7A1E74B4-B826-38DA-3B57-B30A130FD5FF}"/>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a:stretch/>
        </p:blipFill>
        <p:spPr bwMode="auto">
          <a:xfrm>
            <a:off x="767935" y="2556708"/>
            <a:ext cx="2606675" cy="1583690"/>
          </a:xfrm>
          <a:prstGeom prst="rect">
            <a:avLst/>
          </a:prstGeom>
          <a:ln/>
          <a:extLst>
            <a:ext uri="{53640926-AAD7-44D8-BBD7-CCE9431645EC}">
              <a14:shadowObscured xmlns:a14="http://schemas.microsoft.com/office/drawing/2010/main"/>
            </a:ext>
          </a:extLst>
        </p:spPr>
        <p:style>
          <a:lnRef idx="2">
            <a:schemeClr val="dk1"/>
          </a:lnRef>
          <a:fillRef idx="1">
            <a:schemeClr val="lt1"/>
          </a:fillRef>
          <a:effectRef idx="0">
            <a:schemeClr val="dk1"/>
          </a:effectRef>
          <a:fontRef idx="minor">
            <a:schemeClr val="dk1"/>
          </a:fontRef>
        </p:style>
      </p:pic>
      <p:pic>
        <p:nvPicPr>
          <p:cNvPr id="10" name="Imagen 9" descr="Mapa&#10;&#10;Descripción generada automáticamente">
            <a:extLst>
              <a:ext uri="{FF2B5EF4-FFF2-40B4-BE49-F238E27FC236}">
                <a16:creationId xmlns:a16="http://schemas.microsoft.com/office/drawing/2014/main" id="{20551639-A9E2-F338-5DC8-42CF99EAE86B}"/>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a:stretch/>
        </p:blipFill>
        <p:spPr bwMode="auto">
          <a:xfrm>
            <a:off x="3427567" y="2556708"/>
            <a:ext cx="2606040" cy="1583690"/>
          </a:xfrm>
          <a:prstGeom prst="rect">
            <a:avLst/>
          </a:prstGeom>
          <a:ln/>
          <a:extLst>
            <a:ext uri="{53640926-AAD7-44D8-BBD7-CCE9431645EC}">
              <a14:shadowObscured xmlns:a14="http://schemas.microsoft.com/office/drawing/2010/main"/>
            </a:ext>
          </a:extLst>
        </p:spPr>
        <p:style>
          <a:lnRef idx="2">
            <a:schemeClr val="dk1"/>
          </a:lnRef>
          <a:fillRef idx="1">
            <a:schemeClr val="lt1"/>
          </a:fillRef>
          <a:effectRef idx="0">
            <a:schemeClr val="dk1"/>
          </a:effectRef>
          <a:fontRef idx="minor">
            <a:schemeClr val="dk1"/>
          </a:fontRef>
        </p:style>
      </p:pic>
      <p:pic>
        <p:nvPicPr>
          <p:cNvPr id="11" name="Imagen 10" descr="Mapa&#10;&#10;Descripción generada automáticamente">
            <a:extLst>
              <a:ext uri="{FF2B5EF4-FFF2-40B4-BE49-F238E27FC236}">
                <a16:creationId xmlns:a16="http://schemas.microsoft.com/office/drawing/2014/main" id="{C4DEA05F-E908-1EEF-641B-98BFEF388580}"/>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a:stretch/>
        </p:blipFill>
        <p:spPr bwMode="auto">
          <a:xfrm>
            <a:off x="6086564" y="2556708"/>
            <a:ext cx="2615565" cy="1583690"/>
          </a:xfrm>
          <a:prstGeom prst="rect">
            <a:avLst/>
          </a:prstGeom>
          <a:ln/>
          <a:extLst>
            <a:ext uri="{53640926-AAD7-44D8-BBD7-CCE9431645EC}">
              <a14:shadowObscured xmlns:a14="http://schemas.microsoft.com/office/drawing/2010/main"/>
            </a:ext>
          </a:extLst>
        </p:spPr>
        <p:style>
          <a:lnRef idx="2">
            <a:schemeClr val="dk1"/>
          </a:lnRef>
          <a:fillRef idx="1">
            <a:schemeClr val="lt1"/>
          </a:fillRef>
          <a:effectRef idx="0">
            <a:schemeClr val="dk1"/>
          </a:effectRef>
          <a:fontRef idx="minor">
            <a:schemeClr val="dk1"/>
          </a:fontRef>
        </p:style>
      </p:pic>
      <p:pic>
        <p:nvPicPr>
          <p:cNvPr id="12" name="Imagen 11" descr="Mapa&#10;&#10;Descripción generada automáticamente">
            <a:extLst>
              <a:ext uri="{FF2B5EF4-FFF2-40B4-BE49-F238E27FC236}">
                <a16:creationId xmlns:a16="http://schemas.microsoft.com/office/drawing/2014/main" id="{42852009-4486-7ACD-56C6-55166E1F925F}"/>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a:stretch/>
        </p:blipFill>
        <p:spPr bwMode="auto">
          <a:xfrm>
            <a:off x="8755086" y="2556708"/>
            <a:ext cx="2620645" cy="1583690"/>
          </a:xfrm>
          <a:prstGeom prst="rect">
            <a:avLst/>
          </a:prstGeom>
          <a:ln/>
          <a:extLst>
            <a:ext uri="{53640926-AAD7-44D8-BBD7-CCE9431645EC}">
              <a14:shadowObscured xmlns:a14="http://schemas.microsoft.com/office/drawing/2010/main"/>
            </a:ext>
          </a:extLst>
        </p:spPr>
        <p:style>
          <a:lnRef idx="2">
            <a:schemeClr val="dk1"/>
          </a:lnRef>
          <a:fillRef idx="1">
            <a:schemeClr val="lt1"/>
          </a:fillRef>
          <a:effectRef idx="0">
            <a:schemeClr val="dk1"/>
          </a:effectRef>
          <a:fontRef idx="minor">
            <a:schemeClr val="dk1"/>
          </a:fontRef>
        </p:style>
      </p:pic>
      <p:sp>
        <p:nvSpPr>
          <p:cNvPr id="16" name="Rectángulo 15">
            <a:extLst>
              <a:ext uri="{FF2B5EF4-FFF2-40B4-BE49-F238E27FC236}">
                <a16:creationId xmlns:a16="http://schemas.microsoft.com/office/drawing/2014/main" id="{ABDAA798-5F6D-7364-9CFA-5D0CFE03ED3B}"/>
              </a:ext>
            </a:extLst>
          </p:cNvPr>
          <p:cNvSpPr/>
          <p:nvPr/>
        </p:nvSpPr>
        <p:spPr>
          <a:xfrm>
            <a:off x="6933191" y="6578267"/>
            <a:ext cx="1478729" cy="307777"/>
          </a:xfrm>
          <a:prstGeom prst="rect">
            <a:avLst/>
          </a:prstGeom>
        </p:spPr>
        <p:txBody>
          <a:bodyPr wrap="square">
            <a:spAutoFit/>
          </a:bodyPr>
          <a:lstStyle/>
          <a:p>
            <a:r>
              <a:rPr lang="en-US" sz="1400" dirty="0">
                <a:solidFill>
                  <a:srgbClr val="222222"/>
                </a:solidFill>
                <a:latin typeface="Arial" panose="020B0604020202020204" pitchFamily="34" charset="0"/>
                <a:cs typeface="Arial" panose="020B0604020202020204" pitchFamily="34" charset="0"/>
              </a:rPr>
              <a:t>EGU24-11542</a:t>
            </a:r>
            <a:endParaRPr lang="en-US" sz="1400" dirty="0">
              <a:latin typeface="Arial" panose="020B0604020202020204" pitchFamily="34" charset="0"/>
              <a:cs typeface="Arial" panose="020B0604020202020204" pitchFamily="34" charset="0"/>
            </a:endParaRPr>
          </a:p>
        </p:txBody>
      </p:sp>
      <p:sp>
        <p:nvSpPr>
          <p:cNvPr id="17" name="Botón de acción: ir hacia atrás o anterior 16">
            <a:hlinkClick r:id="" action="ppaction://hlinkshowjump?jump=previousslide" highlightClick="1"/>
            <a:extLst>
              <a:ext uri="{FF2B5EF4-FFF2-40B4-BE49-F238E27FC236}">
                <a16:creationId xmlns:a16="http://schemas.microsoft.com/office/drawing/2014/main" id="{0C827CBC-6911-854D-1F71-202F40F004D6}"/>
              </a:ext>
            </a:extLst>
          </p:cNvPr>
          <p:cNvSpPr/>
          <p:nvPr/>
        </p:nvSpPr>
        <p:spPr>
          <a:xfrm>
            <a:off x="78086" y="6454667"/>
            <a:ext cx="360000" cy="360000"/>
          </a:xfrm>
          <a:prstGeom prst="actionButtonBackPrevio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18" name="Botón de acción: ir hacia delante o siguiente 17">
            <a:hlinkClick r:id="" action="ppaction://hlinkshowjump?jump=nextslide" highlightClick="1"/>
            <a:extLst>
              <a:ext uri="{FF2B5EF4-FFF2-40B4-BE49-F238E27FC236}">
                <a16:creationId xmlns:a16="http://schemas.microsoft.com/office/drawing/2014/main" id="{2D645299-BD70-59CC-0726-C16B93BCB7A0}"/>
              </a:ext>
            </a:extLst>
          </p:cNvPr>
          <p:cNvSpPr/>
          <p:nvPr/>
        </p:nvSpPr>
        <p:spPr>
          <a:xfrm>
            <a:off x="978240" y="6454667"/>
            <a:ext cx="360000" cy="360000"/>
          </a:xfrm>
          <a:prstGeom prst="actionButtonForwardNex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9" name="Botón de acción: ir a inicio 18">
            <a:hlinkClick r:id="" action="ppaction://hlinkshowjump?jump=firstslide" highlightClick="1"/>
            <a:extLst>
              <a:ext uri="{FF2B5EF4-FFF2-40B4-BE49-F238E27FC236}">
                <a16:creationId xmlns:a16="http://schemas.microsoft.com/office/drawing/2014/main" id="{0CD04779-2ADF-9557-CD5E-3DE4AC4B1305}"/>
              </a:ext>
            </a:extLst>
          </p:cNvPr>
          <p:cNvSpPr/>
          <p:nvPr/>
        </p:nvSpPr>
        <p:spPr>
          <a:xfrm>
            <a:off x="528163" y="6454667"/>
            <a:ext cx="360000" cy="360000"/>
          </a:xfrm>
          <a:prstGeom prst="actionButtonHo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20" name="Marcador de número de diapositiva 19">
            <a:extLst>
              <a:ext uri="{FF2B5EF4-FFF2-40B4-BE49-F238E27FC236}">
                <a16:creationId xmlns:a16="http://schemas.microsoft.com/office/drawing/2014/main" id="{3FEA921C-DA00-3524-1972-AD6D332C4B66}"/>
              </a:ext>
            </a:extLst>
          </p:cNvPr>
          <p:cNvSpPr>
            <a:spLocks noGrp="1"/>
          </p:cNvSpPr>
          <p:nvPr>
            <p:ph type="sldNum" sz="quarter" idx="12"/>
          </p:nvPr>
        </p:nvSpPr>
        <p:spPr/>
        <p:txBody>
          <a:bodyPr/>
          <a:lstStyle/>
          <a:p>
            <a:fld id="{ADB13A04-C3B3-4633-8239-BB7510E16209}" type="slidenum">
              <a:rPr lang="en-GB" smtClean="0"/>
              <a:t>13</a:t>
            </a:fld>
            <a:endParaRPr lang="en-GB"/>
          </a:p>
        </p:txBody>
      </p:sp>
      <p:grpSp>
        <p:nvGrpSpPr>
          <p:cNvPr id="22" name="Grupo 21">
            <a:extLst>
              <a:ext uri="{FF2B5EF4-FFF2-40B4-BE49-F238E27FC236}">
                <a16:creationId xmlns:a16="http://schemas.microsoft.com/office/drawing/2014/main" id="{9C5FBD1C-F06F-984C-9828-E494F8D830DF}"/>
              </a:ext>
            </a:extLst>
          </p:cNvPr>
          <p:cNvGrpSpPr/>
          <p:nvPr/>
        </p:nvGrpSpPr>
        <p:grpSpPr>
          <a:xfrm>
            <a:off x="1687878" y="4265584"/>
            <a:ext cx="8985575" cy="2203430"/>
            <a:chOff x="1687878" y="4265584"/>
            <a:chExt cx="8985575" cy="2203430"/>
          </a:xfrm>
        </p:grpSpPr>
        <p:graphicFrame>
          <p:nvGraphicFramePr>
            <p:cNvPr id="14" name="Gráfico 13">
              <a:extLst>
                <a:ext uri="{FF2B5EF4-FFF2-40B4-BE49-F238E27FC236}">
                  <a16:creationId xmlns:a16="http://schemas.microsoft.com/office/drawing/2014/main" id="{91C27191-37B6-6264-AED6-4DA6CA2B7791}"/>
                </a:ext>
              </a:extLst>
            </p:cNvPr>
            <p:cNvGraphicFramePr>
              <a:graphicFrameLocks/>
            </p:cNvGraphicFramePr>
            <p:nvPr>
              <p:extLst>
                <p:ext uri="{D42A27DB-BD31-4B8C-83A1-F6EECF244321}">
                  <p14:modId xmlns:p14="http://schemas.microsoft.com/office/powerpoint/2010/main" val="3368098803"/>
                </p:ext>
              </p:extLst>
            </p:nvPr>
          </p:nvGraphicFramePr>
          <p:xfrm>
            <a:off x="1687878" y="4265584"/>
            <a:ext cx="8985575" cy="2203430"/>
          </p:xfrm>
          <a:graphic>
            <a:graphicData uri="http://schemas.openxmlformats.org/drawingml/2006/chart">
              <c:chart xmlns:c="http://schemas.openxmlformats.org/drawingml/2006/chart" xmlns:r="http://schemas.openxmlformats.org/officeDocument/2006/relationships" r:id="rId14"/>
            </a:graphicData>
          </a:graphic>
        </p:graphicFrame>
        <p:sp>
          <p:nvSpPr>
            <p:cNvPr id="21" name="CuadroTexto 20">
              <a:extLst>
                <a:ext uri="{FF2B5EF4-FFF2-40B4-BE49-F238E27FC236}">
                  <a16:creationId xmlns:a16="http://schemas.microsoft.com/office/drawing/2014/main" id="{9FD562FC-2608-A2E7-5879-69318CB92229}"/>
                </a:ext>
              </a:extLst>
            </p:cNvPr>
            <p:cNvSpPr txBox="1"/>
            <p:nvPr/>
          </p:nvSpPr>
          <p:spPr>
            <a:xfrm>
              <a:off x="10033036" y="4713480"/>
              <a:ext cx="415133" cy="1261627"/>
            </a:xfrm>
            <a:prstGeom prst="rect">
              <a:avLst/>
            </a:prstGeom>
            <a:solidFill>
              <a:schemeClr val="bg1"/>
            </a:solidFill>
          </p:spPr>
          <p:txBody>
            <a:bodyPr wrap="square" lIns="0" tIns="0" rIns="0" bIns="0">
              <a:spAutoFit/>
            </a:bodyPr>
            <a:lstStyle/>
            <a:p>
              <a:pPr>
                <a:lnSpc>
                  <a:spcPct val="150000"/>
                </a:lnSpc>
              </a:pPr>
              <a:r>
                <a:rPr lang="en-US" sz="1400" b="1" dirty="0">
                  <a:solidFill>
                    <a:schemeClr val="tx1"/>
                  </a:solidFill>
                </a:rPr>
                <a:t>NSZ</a:t>
              </a:r>
            </a:p>
            <a:p>
              <a:pPr>
                <a:lnSpc>
                  <a:spcPct val="150000"/>
                </a:lnSpc>
              </a:pPr>
              <a:r>
                <a:rPr lang="en-US" sz="1400" b="1" dirty="0"/>
                <a:t>ISZ</a:t>
              </a:r>
            </a:p>
            <a:p>
              <a:pPr>
                <a:lnSpc>
                  <a:spcPct val="150000"/>
                </a:lnSpc>
              </a:pPr>
              <a:r>
                <a:rPr lang="en-US" sz="1400" b="1" dirty="0"/>
                <a:t>SSZ</a:t>
              </a:r>
            </a:p>
            <a:p>
              <a:pPr>
                <a:lnSpc>
                  <a:spcPct val="150000"/>
                </a:lnSpc>
              </a:pPr>
              <a:r>
                <a:rPr lang="en-US" sz="1400" b="1" dirty="0"/>
                <a:t>PSZ</a:t>
              </a:r>
            </a:p>
          </p:txBody>
        </p:sp>
      </p:grpSp>
    </p:spTree>
    <p:custDataLst>
      <p:tags r:id="rId1"/>
    </p:custDataLst>
    <p:extLst>
      <p:ext uri="{BB962C8B-B14F-4D97-AF65-F5344CB8AC3E}">
        <p14:creationId xmlns:p14="http://schemas.microsoft.com/office/powerpoint/2010/main" val="118210637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p:nvPr/>
        </p:nvSpPr>
        <p:spPr>
          <a:xfrm>
            <a:off x="-1" y="-8601"/>
            <a:ext cx="12192000" cy="713828"/>
          </a:xfrm>
          <a:prstGeom prst="rect">
            <a:avLst/>
          </a:prstGeom>
          <a:solidFill>
            <a:srgbClr val="DFE8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dirty="0"/>
          </a:p>
        </p:txBody>
      </p:sp>
      <p:cxnSp>
        <p:nvCxnSpPr>
          <p:cNvPr id="6" name="37 Conector recto"/>
          <p:cNvCxnSpPr/>
          <p:nvPr/>
        </p:nvCxnSpPr>
        <p:spPr>
          <a:xfrm flipH="1">
            <a:off x="1" y="705227"/>
            <a:ext cx="12191999" cy="0"/>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flipV="1">
            <a:off x="2" y="6611620"/>
            <a:ext cx="12191999" cy="25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4"/>
          <p:cNvSpPr txBox="1"/>
          <p:nvPr/>
        </p:nvSpPr>
        <p:spPr>
          <a:xfrm>
            <a:off x="421653" y="100957"/>
            <a:ext cx="9091463" cy="461665"/>
          </a:xfrm>
          <a:prstGeom prst="rect">
            <a:avLst/>
          </a:prstGeom>
          <a:noFill/>
        </p:spPr>
        <p:txBody>
          <a:bodyPr wrap="none" rtlCol="0">
            <a:spAutoFit/>
          </a:bodyPr>
          <a:lstStyle/>
          <a:p>
            <a:r>
              <a:rPr lang="en-GB" sz="2400" b="1" dirty="0">
                <a:solidFill>
                  <a:srgbClr val="004712"/>
                </a:solidFill>
                <a:ea typeface="Verdana" panose="020B0604030504040204" pitchFamily="34" charset="0"/>
                <a:cs typeface="Verdana" panose="020B0604030504040204" pitchFamily="34" charset="0"/>
              </a:rPr>
              <a:t>Results: </a:t>
            </a:r>
            <a:r>
              <a:rPr lang="en-GB" sz="2400" dirty="0">
                <a:solidFill>
                  <a:srgbClr val="004712"/>
                </a:solidFill>
                <a:ea typeface="Verdana" panose="020B0604030504040204" pitchFamily="34" charset="0"/>
                <a:cs typeface="Verdana" panose="020B0604030504040204" pitchFamily="34" charset="0"/>
              </a:rPr>
              <a:t>Changes in SP between the decades 1984-93 and 2014-23</a:t>
            </a:r>
            <a:endParaRPr lang="en-US" sz="2400" dirty="0">
              <a:solidFill>
                <a:srgbClr val="004712"/>
              </a:solidFill>
              <a:ea typeface="Verdana" panose="020B0604030504040204" pitchFamily="34" charset="0"/>
              <a:cs typeface="Verdana" panose="020B0604030504040204" pitchFamily="34" charset="0"/>
            </a:endParaRPr>
          </a:p>
        </p:txBody>
      </p:sp>
      <p:pic>
        <p:nvPicPr>
          <p:cNvPr id="36" name="9 Imagen"/>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3569" y="77938"/>
            <a:ext cx="1520399" cy="55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2530928" y="3918858"/>
            <a:ext cx="952500" cy="508000"/>
          </a:xfrm>
          <a:prstGeom prst="rect">
            <a:avLst/>
          </a:prstGeom>
          <a:solidFill>
            <a:schemeClr val="bg1">
              <a:alpha val="30000"/>
            </a:schemeClr>
          </a:solid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16" name="Gráfico 15">
            <a:extLst>
              <a:ext uri="{FF2B5EF4-FFF2-40B4-BE49-F238E27FC236}">
                <a16:creationId xmlns:a16="http://schemas.microsoft.com/office/drawing/2014/main" id="{4D4487C2-1D15-A359-66E1-E85AEE1432EE}"/>
              </a:ext>
            </a:extLst>
          </p:cNvPr>
          <p:cNvGraphicFramePr>
            <a:graphicFrameLocks/>
          </p:cNvGraphicFramePr>
          <p:nvPr>
            <p:extLst>
              <p:ext uri="{D42A27DB-BD31-4B8C-83A1-F6EECF244321}">
                <p14:modId xmlns:p14="http://schemas.microsoft.com/office/powerpoint/2010/main" val="2502099466"/>
              </p:ext>
            </p:extLst>
          </p:nvPr>
        </p:nvGraphicFramePr>
        <p:xfrm>
          <a:off x="6687911" y="3467267"/>
          <a:ext cx="5432103" cy="3013450"/>
        </p:xfrm>
        <a:graphic>
          <a:graphicData uri="http://schemas.openxmlformats.org/drawingml/2006/chart">
            <c:chart xmlns:c="http://schemas.openxmlformats.org/drawingml/2006/chart" xmlns:r="http://schemas.openxmlformats.org/officeDocument/2006/relationships" r:id="rId6"/>
          </a:graphicData>
        </a:graphic>
      </p:graphicFrame>
      <p:pic>
        <p:nvPicPr>
          <p:cNvPr id="17" name="Imagen 16">
            <a:extLst>
              <a:ext uri="{FF2B5EF4-FFF2-40B4-BE49-F238E27FC236}">
                <a16:creationId xmlns:a16="http://schemas.microsoft.com/office/drawing/2014/main" id="{34C41748-BA0A-2D84-BC7F-13F5DC01DA82}"/>
              </a:ext>
            </a:extLst>
          </p:cNvPr>
          <p:cNvPicPr>
            <a:picLocks noChangeAspect="1"/>
          </p:cNvPicPr>
          <p:nvPr/>
        </p:nvPicPr>
        <p:blipFill>
          <a:blip r:embed="rId7"/>
          <a:stretch>
            <a:fillRect/>
          </a:stretch>
        </p:blipFill>
        <p:spPr>
          <a:xfrm>
            <a:off x="6798012" y="542716"/>
            <a:ext cx="5497606" cy="2984805"/>
          </a:xfrm>
          <a:prstGeom prst="rect">
            <a:avLst/>
          </a:prstGeom>
        </p:spPr>
      </p:pic>
      <p:grpSp>
        <p:nvGrpSpPr>
          <p:cNvPr id="18" name="Grupo 17">
            <a:extLst>
              <a:ext uri="{FF2B5EF4-FFF2-40B4-BE49-F238E27FC236}">
                <a16:creationId xmlns:a16="http://schemas.microsoft.com/office/drawing/2014/main" id="{28AF7215-2D62-F48D-20EC-178635C482C4}"/>
              </a:ext>
            </a:extLst>
          </p:cNvPr>
          <p:cNvGrpSpPr/>
          <p:nvPr/>
        </p:nvGrpSpPr>
        <p:grpSpPr>
          <a:xfrm>
            <a:off x="118265" y="1264574"/>
            <a:ext cx="6368262" cy="4613497"/>
            <a:chOff x="118265" y="1264574"/>
            <a:chExt cx="6368262" cy="4613497"/>
          </a:xfrm>
        </p:grpSpPr>
        <p:grpSp>
          <p:nvGrpSpPr>
            <p:cNvPr id="19" name="Grupo 18">
              <a:extLst>
                <a:ext uri="{FF2B5EF4-FFF2-40B4-BE49-F238E27FC236}">
                  <a16:creationId xmlns:a16="http://schemas.microsoft.com/office/drawing/2014/main" id="{CDB16565-7060-6B5A-9A33-C33873E968D7}"/>
                </a:ext>
              </a:extLst>
            </p:cNvPr>
            <p:cNvGrpSpPr/>
            <p:nvPr/>
          </p:nvGrpSpPr>
          <p:grpSpPr>
            <a:xfrm>
              <a:off x="118265" y="1264574"/>
              <a:ext cx="6368262" cy="4613497"/>
              <a:chOff x="118265" y="1264574"/>
              <a:chExt cx="6368262" cy="4613497"/>
            </a:xfrm>
          </p:grpSpPr>
          <p:pic>
            <p:nvPicPr>
              <p:cNvPr id="21" name="Imagen 20" descr="Mapa&#10;&#10;Descripción generada automáticamente">
                <a:extLst>
                  <a:ext uri="{FF2B5EF4-FFF2-40B4-BE49-F238E27FC236}">
                    <a16:creationId xmlns:a16="http://schemas.microsoft.com/office/drawing/2014/main" id="{78B7E688-232D-74A8-B6EB-CA3E05EF54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265" y="1264574"/>
                <a:ext cx="6368262" cy="4613497"/>
              </a:xfrm>
              <a:prstGeom prst="rect">
                <a:avLst/>
              </a:prstGeom>
            </p:spPr>
            <p:style>
              <a:lnRef idx="2">
                <a:schemeClr val="dk1"/>
              </a:lnRef>
              <a:fillRef idx="1">
                <a:schemeClr val="lt1"/>
              </a:fillRef>
              <a:effectRef idx="0">
                <a:schemeClr val="dk1"/>
              </a:effectRef>
              <a:fontRef idx="minor">
                <a:schemeClr val="dk1"/>
              </a:fontRef>
            </p:style>
          </p:pic>
          <p:sp>
            <p:nvSpPr>
              <p:cNvPr id="22" name="CuadroTexto 21">
                <a:extLst>
                  <a:ext uri="{FF2B5EF4-FFF2-40B4-BE49-F238E27FC236}">
                    <a16:creationId xmlns:a16="http://schemas.microsoft.com/office/drawing/2014/main" id="{A32A840D-4C2C-D1FB-3BAE-E352CDA6D8A7}"/>
                  </a:ext>
                </a:extLst>
              </p:cNvPr>
              <p:cNvSpPr txBox="1"/>
              <p:nvPr/>
            </p:nvSpPr>
            <p:spPr>
              <a:xfrm>
                <a:off x="273372" y="4603784"/>
                <a:ext cx="2416656" cy="400110"/>
              </a:xfrm>
              <a:prstGeom prst="rect">
                <a:avLst/>
              </a:prstGeom>
              <a:noFill/>
            </p:spPr>
            <p:txBody>
              <a:bodyPr wrap="square" rtlCol="0">
                <a:spAutoFit/>
              </a:bodyPr>
              <a:lstStyle/>
              <a:p>
                <a:r>
                  <a:rPr lang="en-GB" sz="2000" b="1" dirty="0"/>
                  <a:t>Change in SP (%)</a:t>
                </a:r>
              </a:p>
            </p:txBody>
          </p:sp>
        </p:grpSp>
        <p:sp>
          <p:nvSpPr>
            <p:cNvPr id="20" name="CuadroTexto 19">
              <a:extLst>
                <a:ext uri="{FF2B5EF4-FFF2-40B4-BE49-F238E27FC236}">
                  <a16:creationId xmlns:a16="http://schemas.microsoft.com/office/drawing/2014/main" id="{5C23EFF5-0E53-FC58-E3CA-AC6095D92A7E}"/>
                </a:ext>
              </a:extLst>
            </p:cNvPr>
            <p:cNvSpPr txBox="1"/>
            <p:nvPr/>
          </p:nvSpPr>
          <p:spPr>
            <a:xfrm>
              <a:off x="2690028" y="1437974"/>
              <a:ext cx="3796499" cy="369332"/>
            </a:xfrm>
            <a:prstGeom prst="rect">
              <a:avLst/>
            </a:prstGeom>
            <a:noFill/>
          </p:spPr>
          <p:txBody>
            <a:bodyPr wrap="square" rtlCol="0">
              <a:spAutoFit/>
            </a:bodyPr>
            <a:lstStyle/>
            <a:p>
              <a:r>
                <a:rPr lang="en-GB" b="1" dirty="0"/>
                <a:t>Changes in SP (%) 1984/93 – 2014/23</a:t>
              </a:r>
            </a:p>
          </p:txBody>
        </p:sp>
      </p:grpSp>
      <p:sp>
        <p:nvSpPr>
          <p:cNvPr id="2" name="Rectángulo 1">
            <a:extLst>
              <a:ext uri="{FF2B5EF4-FFF2-40B4-BE49-F238E27FC236}">
                <a16:creationId xmlns:a16="http://schemas.microsoft.com/office/drawing/2014/main" id="{8711201B-8ACF-3749-E7D3-E0435D0172CD}"/>
              </a:ext>
            </a:extLst>
          </p:cNvPr>
          <p:cNvSpPr/>
          <p:nvPr/>
        </p:nvSpPr>
        <p:spPr>
          <a:xfrm>
            <a:off x="6933191" y="6578267"/>
            <a:ext cx="1478729" cy="307777"/>
          </a:xfrm>
          <a:prstGeom prst="rect">
            <a:avLst/>
          </a:prstGeom>
        </p:spPr>
        <p:txBody>
          <a:bodyPr wrap="square">
            <a:spAutoFit/>
          </a:bodyPr>
          <a:lstStyle/>
          <a:p>
            <a:r>
              <a:rPr lang="en-US" sz="1400" dirty="0">
                <a:solidFill>
                  <a:srgbClr val="222222"/>
                </a:solidFill>
                <a:latin typeface="Arial" panose="020B0604020202020204" pitchFamily="34" charset="0"/>
                <a:cs typeface="Arial" panose="020B0604020202020204" pitchFamily="34" charset="0"/>
              </a:rPr>
              <a:t>EGU24-11542</a:t>
            </a:r>
            <a:endParaRPr lang="en-US" sz="1400" dirty="0">
              <a:latin typeface="Arial" panose="020B0604020202020204" pitchFamily="34" charset="0"/>
              <a:cs typeface="Arial" panose="020B0604020202020204" pitchFamily="34" charset="0"/>
            </a:endParaRPr>
          </a:p>
        </p:txBody>
      </p:sp>
      <p:sp>
        <p:nvSpPr>
          <p:cNvPr id="3" name="Botón de acción: ir hacia atrás o anterior 2">
            <a:hlinkClick r:id="" action="ppaction://hlinkshowjump?jump=previousslide" highlightClick="1"/>
            <a:extLst>
              <a:ext uri="{FF2B5EF4-FFF2-40B4-BE49-F238E27FC236}">
                <a16:creationId xmlns:a16="http://schemas.microsoft.com/office/drawing/2014/main" id="{F7E5455E-CD89-B6B2-87EE-D76BB2FB89D4}"/>
              </a:ext>
            </a:extLst>
          </p:cNvPr>
          <p:cNvSpPr/>
          <p:nvPr/>
        </p:nvSpPr>
        <p:spPr>
          <a:xfrm>
            <a:off x="78086" y="6454667"/>
            <a:ext cx="360000" cy="360000"/>
          </a:xfrm>
          <a:prstGeom prst="actionButtonBackPrevio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5" name="Botón de acción: ir hacia delante o siguiente 4">
            <a:hlinkClick r:id="" action="ppaction://hlinkshowjump?jump=nextslide" highlightClick="1"/>
            <a:extLst>
              <a:ext uri="{FF2B5EF4-FFF2-40B4-BE49-F238E27FC236}">
                <a16:creationId xmlns:a16="http://schemas.microsoft.com/office/drawing/2014/main" id="{CAE7E597-3147-9522-D35D-78D140B280C1}"/>
              </a:ext>
            </a:extLst>
          </p:cNvPr>
          <p:cNvSpPr/>
          <p:nvPr/>
        </p:nvSpPr>
        <p:spPr>
          <a:xfrm>
            <a:off x="978240" y="6454667"/>
            <a:ext cx="360000" cy="360000"/>
          </a:xfrm>
          <a:prstGeom prst="actionButtonForwardNex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7" name="Botón de acción: ir a inicio 6">
            <a:hlinkClick r:id="" action="ppaction://hlinkshowjump?jump=firstslide" highlightClick="1"/>
            <a:extLst>
              <a:ext uri="{FF2B5EF4-FFF2-40B4-BE49-F238E27FC236}">
                <a16:creationId xmlns:a16="http://schemas.microsoft.com/office/drawing/2014/main" id="{08425E03-B6CA-D47A-A2B5-DFE19DC8E0A5}"/>
              </a:ext>
            </a:extLst>
          </p:cNvPr>
          <p:cNvSpPr/>
          <p:nvPr/>
        </p:nvSpPr>
        <p:spPr>
          <a:xfrm>
            <a:off x="528163" y="6454667"/>
            <a:ext cx="360000" cy="360000"/>
          </a:xfrm>
          <a:prstGeom prst="actionButtonHo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9" name="Marcador de número de diapositiva 8">
            <a:extLst>
              <a:ext uri="{FF2B5EF4-FFF2-40B4-BE49-F238E27FC236}">
                <a16:creationId xmlns:a16="http://schemas.microsoft.com/office/drawing/2014/main" id="{EB26602F-BF90-75AE-5500-712B4BA7E9D2}"/>
              </a:ext>
            </a:extLst>
          </p:cNvPr>
          <p:cNvSpPr>
            <a:spLocks noGrp="1"/>
          </p:cNvSpPr>
          <p:nvPr>
            <p:ph type="sldNum" sz="quarter" idx="12"/>
          </p:nvPr>
        </p:nvSpPr>
        <p:spPr/>
        <p:txBody>
          <a:bodyPr/>
          <a:lstStyle/>
          <a:p>
            <a:fld id="{ADB13A04-C3B3-4633-8239-BB7510E16209}" type="slidenum">
              <a:rPr lang="en-GB" smtClean="0"/>
              <a:t>14</a:t>
            </a:fld>
            <a:endParaRPr lang="en-GB"/>
          </a:p>
        </p:txBody>
      </p:sp>
    </p:spTree>
    <p:custDataLst>
      <p:tags r:id="rId1"/>
    </p:custDataLst>
    <p:extLst>
      <p:ext uri="{BB962C8B-B14F-4D97-AF65-F5344CB8AC3E}">
        <p14:creationId xmlns:p14="http://schemas.microsoft.com/office/powerpoint/2010/main" val="31733196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p:nvPr/>
        </p:nvSpPr>
        <p:spPr>
          <a:xfrm>
            <a:off x="-1" y="-8601"/>
            <a:ext cx="12192000" cy="713828"/>
          </a:xfrm>
          <a:prstGeom prst="rect">
            <a:avLst/>
          </a:prstGeom>
          <a:solidFill>
            <a:srgbClr val="DFE8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dirty="0"/>
          </a:p>
        </p:txBody>
      </p:sp>
      <p:cxnSp>
        <p:nvCxnSpPr>
          <p:cNvPr id="6" name="37 Conector recto"/>
          <p:cNvCxnSpPr/>
          <p:nvPr/>
        </p:nvCxnSpPr>
        <p:spPr>
          <a:xfrm flipH="1">
            <a:off x="1" y="705227"/>
            <a:ext cx="12191999" cy="0"/>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flipV="1">
            <a:off x="2" y="6611620"/>
            <a:ext cx="12191999" cy="25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4"/>
          <p:cNvSpPr txBox="1"/>
          <p:nvPr/>
        </p:nvSpPr>
        <p:spPr>
          <a:xfrm>
            <a:off x="421653" y="100957"/>
            <a:ext cx="6415026" cy="461665"/>
          </a:xfrm>
          <a:prstGeom prst="rect">
            <a:avLst/>
          </a:prstGeom>
          <a:noFill/>
        </p:spPr>
        <p:txBody>
          <a:bodyPr wrap="none" rtlCol="0">
            <a:spAutoFit/>
          </a:bodyPr>
          <a:lstStyle/>
          <a:p>
            <a:r>
              <a:rPr lang="en-GB" sz="2400" b="1" dirty="0">
                <a:solidFill>
                  <a:srgbClr val="004712"/>
                </a:solidFill>
                <a:ea typeface="Verdana" panose="020B0604030504040204" pitchFamily="34" charset="0"/>
                <a:cs typeface="Verdana" panose="020B0604030504040204" pitchFamily="34" charset="0"/>
              </a:rPr>
              <a:t>Limitations: </a:t>
            </a:r>
            <a:r>
              <a:rPr lang="en-GB" sz="2400" dirty="0">
                <a:solidFill>
                  <a:srgbClr val="004712"/>
                </a:solidFill>
                <a:ea typeface="Verdana" panose="020B0604030504040204" pitchFamily="34" charset="0"/>
                <a:cs typeface="Verdana" panose="020B0604030504040204" pitchFamily="34" charset="0"/>
              </a:rPr>
              <a:t>Snow detection in shadow areas</a:t>
            </a:r>
            <a:endParaRPr lang="en-US" sz="2400" dirty="0">
              <a:solidFill>
                <a:srgbClr val="004712"/>
              </a:solidFill>
              <a:ea typeface="Verdana" panose="020B0604030504040204" pitchFamily="34" charset="0"/>
              <a:cs typeface="Verdana" panose="020B0604030504040204" pitchFamily="34" charset="0"/>
            </a:endParaRPr>
          </a:p>
        </p:txBody>
      </p:sp>
      <p:pic>
        <p:nvPicPr>
          <p:cNvPr id="36" name="9 Imagen"/>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3569" y="77938"/>
            <a:ext cx="1520399" cy="55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2530928" y="3918858"/>
            <a:ext cx="952500" cy="508000"/>
          </a:xfrm>
          <a:prstGeom prst="rect">
            <a:avLst/>
          </a:prstGeom>
          <a:solidFill>
            <a:schemeClr val="bg1">
              <a:alpha val="30000"/>
            </a:schemeClr>
          </a:solid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8" name="Grupo 37">
            <a:extLst>
              <a:ext uri="{FF2B5EF4-FFF2-40B4-BE49-F238E27FC236}">
                <a16:creationId xmlns:a16="http://schemas.microsoft.com/office/drawing/2014/main" id="{22F89E8E-1D6A-B401-96AF-F4B5EBEDA63C}"/>
              </a:ext>
            </a:extLst>
          </p:cNvPr>
          <p:cNvGrpSpPr/>
          <p:nvPr/>
        </p:nvGrpSpPr>
        <p:grpSpPr>
          <a:xfrm>
            <a:off x="88230" y="1189394"/>
            <a:ext cx="3600000" cy="2353899"/>
            <a:chOff x="127995" y="1075101"/>
            <a:chExt cx="3600000" cy="2353899"/>
          </a:xfrm>
        </p:grpSpPr>
        <p:pic>
          <p:nvPicPr>
            <p:cNvPr id="10" name="Imagen 9" descr="Un mapa de un perro en el aire&#10;&#10;Descripción generada automáticamente con confianza media">
              <a:extLst>
                <a:ext uri="{FF2B5EF4-FFF2-40B4-BE49-F238E27FC236}">
                  <a16:creationId xmlns:a16="http://schemas.microsoft.com/office/drawing/2014/main" id="{F3F452B7-FB50-1B52-2F83-FAE0A19CA5A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27995" y="1445917"/>
              <a:ext cx="1800000" cy="1983083"/>
            </a:xfrm>
            <a:prstGeom prst="rect">
              <a:avLst/>
            </a:prstGeom>
          </p:spPr>
        </p:pic>
        <p:pic>
          <p:nvPicPr>
            <p:cNvPr id="12" name="Imagen 11" descr="Mapa&#10;&#10;Descripción generada automáticamente">
              <a:extLst>
                <a:ext uri="{FF2B5EF4-FFF2-40B4-BE49-F238E27FC236}">
                  <a16:creationId xmlns:a16="http://schemas.microsoft.com/office/drawing/2014/main" id="{C85B254C-D1F3-D24D-B650-5704A9B9613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927995" y="1445917"/>
              <a:ext cx="1800000" cy="1983083"/>
            </a:xfrm>
            <a:prstGeom prst="rect">
              <a:avLst/>
            </a:prstGeom>
          </p:spPr>
        </p:pic>
        <p:sp>
          <p:nvSpPr>
            <p:cNvPr id="14" name="CuadroTexto 13">
              <a:extLst>
                <a:ext uri="{FF2B5EF4-FFF2-40B4-BE49-F238E27FC236}">
                  <a16:creationId xmlns:a16="http://schemas.microsoft.com/office/drawing/2014/main" id="{B5494734-9F7B-DC8B-EE20-11ABA69F0551}"/>
                </a:ext>
              </a:extLst>
            </p:cNvPr>
            <p:cNvSpPr txBox="1"/>
            <p:nvPr/>
          </p:nvSpPr>
          <p:spPr>
            <a:xfrm>
              <a:off x="1205218" y="1075101"/>
              <a:ext cx="1530185" cy="400110"/>
            </a:xfrm>
            <a:prstGeom prst="rect">
              <a:avLst/>
            </a:prstGeom>
            <a:noFill/>
          </p:spPr>
          <p:txBody>
            <a:bodyPr wrap="square" rtlCol="0">
              <a:spAutoFit/>
            </a:bodyPr>
            <a:lstStyle/>
            <a:p>
              <a:r>
                <a:rPr lang="en-GB" sz="2000" b="1" dirty="0"/>
                <a:t>28/12/2022</a:t>
              </a:r>
            </a:p>
          </p:txBody>
        </p:sp>
      </p:grpSp>
      <p:grpSp>
        <p:nvGrpSpPr>
          <p:cNvPr id="37" name="Grupo 36">
            <a:extLst>
              <a:ext uri="{FF2B5EF4-FFF2-40B4-BE49-F238E27FC236}">
                <a16:creationId xmlns:a16="http://schemas.microsoft.com/office/drawing/2014/main" id="{3C80772B-458C-0808-DBB6-1FA2F4837FA7}"/>
              </a:ext>
            </a:extLst>
          </p:cNvPr>
          <p:cNvGrpSpPr/>
          <p:nvPr/>
        </p:nvGrpSpPr>
        <p:grpSpPr>
          <a:xfrm>
            <a:off x="3827321" y="1189394"/>
            <a:ext cx="3600000" cy="2353899"/>
            <a:chOff x="3941621" y="1075102"/>
            <a:chExt cx="3600000" cy="2353899"/>
          </a:xfrm>
        </p:grpSpPr>
        <p:pic>
          <p:nvPicPr>
            <p:cNvPr id="17" name="Imagen 16" descr="Un mapa de un perro&#10;&#10;Descripción generada automáticamente con confianza media">
              <a:extLst>
                <a:ext uri="{FF2B5EF4-FFF2-40B4-BE49-F238E27FC236}">
                  <a16:creationId xmlns:a16="http://schemas.microsoft.com/office/drawing/2014/main" id="{9CE63AF1-7795-1C62-9FB3-BB2C2D6B5DA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941621" y="1445918"/>
              <a:ext cx="1800000" cy="1983083"/>
            </a:xfrm>
            <a:prstGeom prst="rect">
              <a:avLst/>
            </a:prstGeom>
          </p:spPr>
        </p:pic>
        <p:pic>
          <p:nvPicPr>
            <p:cNvPr id="19" name="Imagen 18" descr="Mapa&#10;&#10;Descripción generada automáticamente">
              <a:extLst>
                <a:ext uri="{FF2B5EF4-FFF2-40B4-BE49-F238E27FC236}">
                  <a16:creationId xmlns:a16="http://schemas.microsoft.com/office/drawing/2014/main" id="{17988F40-DBBD-A13B-C977-DB4BC710B32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741621" y="1445917"/>
              <a:ext cx="1800000" cy="1983083"/>
            </a:xfrm>
            <a:prstGeom prst="rect">
              <a:avLst/>
            </a:prstGeom>
          </p:spPr>
        </p:pic>
        <p:sp>
          <p:nvSpPr>
            <p:cNvPr id="28" name="CuadroTexto 27">
              <a:extLst>
                <a:ext uri="{FF2B5EF4-FFF2-40B4-BE49-F238E27FC236}">
                  <a16:creationId xmlns:a16="http://schemas.microsoft.com/office/drawing/2014/main" id="{01A5A55C-DF88-F1EC-2851-D6B81436C1B1}"/>
                </a:ext>
              </a:extLst>
            </p:cNvPr>
            <p:cNvSpPr txBox="1"/>
            <p:nvPr/>
          </p:nvSpPr>
          <p:spPr>
            <a:xfrm>
              <a:off x="5027072" y="1075102"/>
              <a:ext cx="1530184" cy="400110"/>
            </a:xfrm>
            <a:prstGeom prst="rect">
              <a:avLst/>
            </a:prstGeom>
            <a:noFill/>
          </p:spPr>
          <p:txBody>
            <a:bodyPr wrap="square" rtlCol="0">
              <a:spAutoFit/>
            </a:bodyPr>
            <a:lstStyle/>
            <a:p>
              <a:r>
                <a:rPr lang="en-GB" sz="2000" b="1" dirty="0"/>
                <a:t>13/01/2023</a:t>
              </a:r>
            </a:p>
          </p:txBody>
        </p:sp>
      </p:grpSp>
      <p:grpSp>
        <p:nvGrpSpPr>
          <p:cNvPr id="34" name="Grupo 33">
            <a:extLst>
              <a:ext uri="{FF2B5EF4-FFF2-40B4-BE49-F238E27FC236}">
                <a16:creationId xmlns:a16="http://schemas.microsoft.com/office/drawing/2014/main" id="{F5C763D6-53D7-A7E7-5C85-430A4C490031}"/>
              </a:ext>
            </a:extLst>
          </p:cNvPr>
          <p:cNvGrpSpPr/>
          <p:nvPr/>
        </p:nvGrpSpPr>
        <p:grpSpPr>
          <a:xfrm>
            <a:off x="88230" y="3613299"/>
            <a:ext cx="3600000" cy="2361695"/>
            <a:chOff x="126266" y="3650156"/>
            <a:chExt cx="3600000" cy="2361695"/>
          </a:xfrm>
        </p:grpSpPr>
        <p:pic>
          <p:nvPicPr>
            <p:cNvPr id="21" name="Imagen 20" descr="Un dibujo de un perro&#10;&#10;Descripción generada automáticamente con confianza media">
              <a:extLst>
                <a:ext uri="{FF2B5EF4-FFF2-40B4-BE49-F238E27FC236}">
                  <a16:creationId xmlns:a16="http://schemas.microsoft.com/office/drawing/2014/main" id="{4BA5B70B-FDE0-90ED-79C1-78F8FBA941A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26266" y="4028768"/>
              <a:ext cx="1800000" cy="1983083"/>
            </a:xfrm>
            <a:prstGeom prst="rect">
              <a:avLst/>
            </a:prstGeom>
          </p:spPr>
        </p:pic>
        <p:pic>
          <p:nvPicPr>
            <p:cNvPr id="23" name="Imagen 22">
              <a:extLst>
                <a:ext uri="{FF2B5EF4-FFF2-40B4-BE49-F238E27FC236}">
                  <a16:creationId xmlns:a16="http://schemas.microsoft.com/office/drawing/2014/main" id="{74E76E29-9E68-FF67-5B67-292AB3FEDCA5}"/>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926266" y="4028768"/>
              <a:ext cx="1800000" cy="1983083"/>
            </a:xfrm>
            <a:prstGeom prst="rect">
              <a:avLst/>
            </a:prstGeom>
          </p:spPr>
        </p:pic>
        <p:sp>
          <p:nvSpPr>
            <p:cNvPr id="29" name="CuadroTexto 28">
              <a:extLst>
                <a:ext uri="{FF2B5EF4-FFF2-40B4-BE49-F238E27FC236}">
                  <a16:creationId xmlns:a16="http://schemas.microsoft.com/office/drawing/2014/main" id="{83E15B16-3FA5-C58F-B1B8-467CE41DB7C8}"/>
                </a:ext>
              </a:extLst>
            </p:cNvPr>
            <p:cNvSpPr txBox="1"/>
            <p:nvPr/>
          </p:nvSpPr>
          <p:spPr>
            <a:xfrm>
              <a:off x="1203490" y="3650156"/>
              <a:ext cx="1530184" cy="400110"/>
            </a:xfrm>
            <a:prstGeom prst="rect">
              <a:avLst/>
            </a:prstGeom>
            <a:noFill/>
          </p:spPr>
          <p:txBody>
            <a:bodyPr wrap="square" rtlCol="0">
              <a:spAutoFit/>
            </a:bodyPr>
            <a:lstStyle/>
            <a:p>
              <a:r>
                <a:rPr lang="en-GB" sz="2000" b="1" dirty="0"/>
                <a:t>14/02/2023</a:t>
              </a:r>
            </a:p>
          </p:txBody>
        </p:sp>
      </p:grpSp>
      <p:grpSp>
        <p:nvGrpSpPr>
          <p:cNvPr id="35" name="Grupo 34">
            <a:extLst>
              <a:ext uri="{FF2B5EF4-FFF2-40B4-BE49-F238E27FC236}">
                <a16:creationId xmlns:a16="http://schemas.microsoft.com/office/drawing/2014/main" id="{2335A15F-CAB5-C5E2-AE6C-2AFEC29FCF59}"/>
              </a:ext>
            </a:extLst>
          </p:cNvPr>
          <p:cNvGrpSpPr/>
          <p:nvPr/>
        </p:nvGrpSpPr>
        <p:grpSpPr>
          <a:xfrm>
            <a:off x="3819094" y="3628268"/>
            <a:ext cx="3608227" cy="2352958"/>
            <a:chOff x="3941621" y="3658893"/>
            <a:chExt cx="3608227" cy="2352958"/>
          </a:xfrm>
        </p:grpSpPr>
        <p:pic>
          <p:nvPicPr>
            <p:cNvPr id="25" name="Imagen 24" descr="Gráfico&#10;&#10;Descripción generada automáticamente">
              <a:extLst>
                <a:ext uri="{FF2B5EF4-FFF2-40B4-BE49-F238E27FC236}">
                  <a16:creationId xmlns:a16="http://schemas.microsoft.com/office/drawing/2014/main" id="{E144C3DB-CDA6-ED18-72E5-89FB19BC866E}"/>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941621" y="4028768"/>
              <a:ext cx="1800000" cy="1983083"/>
            </a:xfrm>
            <a:prstGeom prst="rect">
              <a:avLst/>
            </a:prstGeom>
          </p:spPr>
        </p:pic>
        <p:pic>
          <p:nvPicPr>
            <p:cNvPr id="27" name="Imagen 26" descr="Mapa&#10;&#10;Descripción generada automáticamente con confianza baja">
              <a:extLst>
                <a:ext uri="{FF2B5EF4-FFF2-40B4-BE49-F238E27FC236}">
                  <a16:creationId xmlns:a16="http://schemas.microsoft.com/office/drawing/2014/main" id="{7B29AF05-6960-C29C-B70F-8E95C012E4A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5749848" y="4028768"/>
              <a:ext cx="1800000" cy="1983083"/>
            </a:xfrm>
            <a:prstGeom prst="rect">
              <a:avLst/>
            </a:prstGeom>
          </p:spPr>
        </p:pic>
        <p:sp>
          <p:nvSpPr>
            <p:cNvPr id="30" name="CuadroTexto 29">
              <a:extLst>
                <a:ext uri="{FF2B5EF4-FFF2-40B4-BE49-F238E27FC236}">
                  <a16:creationId xmlns:a16="http://schemas.microsoft.com/office/drawing/2014/main" id="{61B4E4FD-2A74-715B-E993-13D03DB1920A}"/>
                </a:ext>
              </a:extLst>
            </p:cNvPr>
            <p:cNvSpPr txBox="1"/>
            <p:nvPr/>
          </p:nvSpPr>
          <p:spPr>
            <a:xfrm>
              <a:off x="5018844" y="3658893"/>
              <a:ext cx="1530183" cy="400110"/>
            </a:xfrm>
            <a:prstGeom prst="rect">
              <a:avLst/>
            </a:prstGeom>
            <a:noFill/>
          </p:spPr>
          <p:txBody>
            <a:bodyPr wrap="square" rtlCol="0">
              <a:spAutoFit/>
            </a:bodyPr>
            <a:lstStyle/>
            <a:p>
              <a:r>
                <a:rPr lang="en-GB" sz="2000" b="1" dirty="0"/>
                <a:t>11/04/2023</a:t>
              </a:r>
            </a:p>
          </p:txBody>
        </p:sp>
      </p:grpSp>
      <p:sp>
        <p:nvSpPr>
          <p:cNvPr id="33" name="CuadroTexto 32">
            <a:extLst>
              <a:ext uri="{FF2B5EF4-FFF2-40B4-BE49-F238E27FC236}">
                <a16:creationId xmlns:a16="http://schemas.microsoft.com/office/drawing/2014/main" id="{C1DBD47B-7538-70DB-2798-25AFFDA922F9}"/>
              </a:ext>
            </a:extLst>
          </p:cNvPr>
          <p:cNvSpPr txBox="1"/>
          <p:nvPr/>
        </p:nvSpPr>
        <p:spPr>
          <a:xfrm>
            <a:off x="112525" y="823684"/>
            <a:ext cx="11991245" cy="369332"/>
          </a:xfrm>
          <a:prstGeom prst="rect">
            <a:avLst/>
          </a:prstGeom>
          <a:noFill/>
        </p:spPr>
        <p:txBody>
          <a:bodyPr wrap="square">
            <a:spAutoFit/>
          </a:bodyPr>
          <a:lstStyle/>
          <a:p>
            <a:pPr rtl="0">
              <a:defRPr sz="1400" b="0" i="0" u="none" strike="noStrike" kern="1200" spc="0" baseline="0">
                <a:solidFill>
                  <a:prstClr val="black">
                    <a:lumMod val="65000"/>
                    <a:lumOff val="35000"/>
                  </a:prstClr>
                </a:solidFill>
                <a:latin typeface="+mn-lt"/>
                <a:ea typeface="+mn-ea"/>
                <a:cs typeface="+mn-cs"/>
              </a:defRPr>
            </a:pPr>
            <a:r>
              <a:rPr lang="en-GB" sz="1800" b="0" i="0" u="none" strike="noStrike" baseline="0" dirty="0">
                <a:solidFill>
                  <a:sysClr val="windowText" lastClr="000000"/>
                </a:solidFill>
                <a:effectLst/>
              </a:rPr>
              <a:t>Evolution of snow-covered area due to the lack of radiometric correction for shadows in the </a:t>
            </a:r>
            <a:r>
              <a:rPr lang="en-GB" sz="1800" b="0" i="0" u="none" strike="noStrike" baseline="0" dirty="0" err="1">
                <a:solidFill>
                  <a:sysClr val="windowText" lastClr="000000"/>
                </a:solidFill>
                <a:effectLst/>
              </a:rPr>
              <a:t>Llacs</a:t>
            </a:r>
            <a:r>
              <a:rPr lang="en-GB" sz="1800" b="0" i="0" u="none" strike="noStrike" baseline="0" dirty="0">
                <a:solidFill>
                  <a:sysClr val="windowText" lastClr="000000"/>
                </a:solidFill>
                <a:effectLst/>
              </a:rPr>
              <a:t> basin (2022-23 winter)</a:t>
            </a:r>
            <a:endParaRPr lang="en-GB" sz="1800" dirty="0">
              <a:solidFill>
                <a:sysClr val="windowText" lastClr="000000"/>
              </a:solidFill>
            </a:endParaRPr>
          </a:p>
        </p:txBody>
      </p:sp>
      <p:sp>
        <p:nvSpPr>
          <p:cNvPr id="40" name="CuadroTexto 39">
            <a:extLst>
              <a:ext uri="{FF2B5EF4-FFF2-40B4-BE49-F238E27FC236}">
                <a16:creationId xmlns:a16="http://schemas.microsoft.com/office/drawing/2014/main" id="{0009EAB9-3436-0682-CA49-03F0A7AADC3C}"/>
              </a:ext>
            </a:extLst>
          </p:cNvPr>
          <p:cNvSpPr txBox="1"/>
          <p:nvPr/>
        </p:nvSpPr>
        <p:spPr>
          <a:xfrm>
            <a:off x="1013877" y="1217723"/>
            <a:ext cx="149225" cy="461665"/>
          </a:xfrm>
          <a:prstGeom prst="rect">
            <a:avLst/>
          </a:prstGeom>
          <a:noFill/>
        </p:spPr>
        <p:txBody>
          <a:bodyPr wrap="square" rtlCol="0">
            <a:spAutoFit/>
          </a:bodyPr>
          <a:lstStyle/>
          <a:p>
            <a:r>
              <a:rPr lang="en-GB" sz="2400" dirty="0"/>
              <a:t>*</a:t>
            </a:r>
          </a:p>
        </p:txBody>
      </p:sp>
      <p:grpSp>
        <p:nvGrpSpPr>
          <p:cNvPr id="56" name="Grupo 55">
            <a:extLst>
              <a:ext uri="{FF2B5EF4-FFF2-40B4-BE49-F238E27FC236}">
                <a16:creationId xmlns:a16="http://schemas.microsoft.com/office/drawing/2014/main" id="{4BEA5BB7-2373-769B-37A0-4C807D84F095}"/>
              </a:ext>
            </a:extLst>
          </p:cNvPr>
          <p:cNvGrpSpPr/>
          <p:nvPr/>
        </p:nvGrpSpPr>
        <p:grpSpPr>
          <a:xfrm>
            <a:off x="7427321" y="1164656"/>
            <a:ext cx="4643928" cy="2663667"/>
            <a:chOff x="7427321" y="1164656"/>
            <a:chExt cx="4643928" cy="2663667"/>
          </a:xfrm>
        </p:grpSpPr>
        <p:graphicFrame>
          <p:nvGraphicFramePr>
            <p:cNvPr id="31" name="Gráfico 30">
              <a:extLst>
                <a:ext uri="{FF2B5EF4-FFF2-40B4-BE49-F238E27FC236}">
                  <a16:creationId xmlns:a16="http://schemas.microsoft.com/office/drawing/2014/main" id="{BA2EA207-C59C-E767-2FEE-9377705AB801}"/>
                </a:ext>
              </a:extLst>
            </p:cNvPr>
            <p:cNvGraphicFramePr/>
            <p:nvPr>
              <p:extLst>
                <p:ext uri="{D42A27DB-BD31-4B8C-83A1-F6EECF244321}">
                  <p14:modId xmlns:p14="http://schemas.microsoft.com/office/powerpoint/2010/main" val="3930548831"/>
                </p:ext>
              </p:extLst>
            </p:nvPr>
          </p:nvGraphicFramePr>
          <p:xfrm>
            <a:off x="7427321" y="1164656"/>
            <a:ext cx="4643928" cy="2663667"/>
          </p:xfrm>
          <a:graphic>
            <a:graphicData uri="http://schemas.openxmlformats.org/drawingml/2006/chart">
              <c:chart xmlns:c="http://schemas.openxmlformats.org/drawingml/2006/chart" xmlns:r="http://schemas.openxmlformats.org/officeDocument/2006/relationships" r:id="rId14"/>
            </a:graphicData>
          </a:graphic>
        </p:graphicFrame>
        <p:sp>
          <p:nvSpPr>
            <p:cNvPr id="39" name="Paralelogramo 38">
              <a:extLst>
                <a:ext uri="{FF2B5EF4-FFF2-40B4-BE49-F238E27FC236}">
                  <a16:creationId xmlns:a16="http://schemas.microsoft.com/office/drawing/2014/main" id="{CBE4FC5B-82BE-1C52-40AB-3FD40C3F2C47}"/>
                </a:ext>
              </a:extLst>
            </p:cNvPr>
            <p:cNvSpPr/>
            <p:nvPr/>
          </p:nvSpPr>
          <p:spPr>
            <a:xfrm>
              <a:off x="8716037" y="2767046"/>
              <a:ext cx="876300" cy="623730"/>
            </a:xfrm>
            <a:prstGeom prst="parallelogram">
              <a:avLst>
                <a:gd name="adj" fmla="val 99149"/>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CuadroTexto 41">
              <a:extLst>
                <a:ext uri="{FF2B5EF4-FFF2-40B4-BE49-F238E27FC236}">
                  <a16:creationId xmlns:a16="http://schemas.microsoft.com/office/drawing/2014/main" id="{E0A5AB3E-7DC7-964E-E0D8-541AA8285770}"/>
                </a:ext>
              </a:extLst>
            </p:cNvPr>
            <p:cNvSpPr txBox="1"/>
            <p:nvPr/>
          </p:nvSpPr>
          <p:spPr>
            <a:xfrm>
              <a:off x="8713132" y="3347006"/>
              <a:ext cx="149225" cy="369332"/>
            </a:xfrm>
            <a:prstGeom prst="rect">
              <a:avLst/>
            </a:prstGeom>
            <a:noFill/>
          </p:spPr>
          <p:txBody>
            <a:bodyPr wrap="square" rtlCol="0">
              <a:spAutoFit/>
            </a:bodyPr>
            <a:lstStyle/>
            <a:p>
              <a:r>
                <a:rPr lang="en-GB" dirty="0"/>
                <a:t>*</a:t>
              </a:r>
            </a:p>
          </p:txBody>
        </p:sp>
        <p:sp>
          <p:nvSpPr>
            <p:cNvPr id="43" name="CuadroTexto 42">
              <a:extLst>
                <a:ext uri="{FF2B5EF4-FFF2-40B4-BE49-F238E27FC236}">
                  <a16:creationId xmlns:a16="http://schemas.microsoft.com/office/drawing/2014/main" id="{EF12C323-2910-AF11-A157-835755693DDF}"/>
                </a:ext>
              </a:extLst>
            </p:cNvPr>
            <p:cNvSpPr txBox="1"/>
            <p:nvPr/>
          </p:nvSpPr>
          <p:spPr>
            <a:xfrm>
              <a:off x="9402571" y="3348320"/>
              <a:ext cx="149225" cy="369332"/>
            </a:xfrm>
            <a:prstGeom prst="rect">
              <a:avLst/>
            </a:prstGeom>
            <a:noFill/>
          </p:spPr>
          <p:txBody>
            <a:bodyPr wrap="square" rtlCol="0">
              <a:spAutoFit/>
            </a:bodyPr>
            <a:lstStyle/>
            <a:p>
              <a:r>
                <a:rPr lang="en-GB" dirty="0"/>
                <a:t>*</a:t>
              </a:r>
            </a:p>
          </p:txBody>
        </p:sp>
        <p:sp>
          <p:nvSpPr>
            <p:cNvPr id="44" name="CuadroTexto 43">
              <a:extLst>
                <a:ext uri="{FF2B5EF4-FFF2-40B4-BE49-F238E27FC236}">
                  <a16:creationId xmlns:a16="http://schemas.microsoft.com/office/drawing/2014/main" id="{D8AE4B63-FC90-4905-D2C7-5F9627359294}"/>
                </a:ext>
              </a:extLst>
            </p:cNvPr>
            <p:cNvSpPr txBox="1"/>
            <p:nvPr/>
          </p:nvSpPr>
          <p:spPr>
            <a:xfrm>
              <a:off x="10400071" y="3348320"/>
              <a:ext cx="149225" cy="369332"/>
            </a:xfrm>
            <a:prstGeom prst="rect">
              <a:avLst/>
            </a:prstGeom>
            <a:noFill/>
          </p:spPr>
          <p:txBody>
            <a:bodyPr wrap="square" rtlCol="0">
              <a:spAutoFit/>
            </a:bodyPr>
            <a:lstStyle/>
            <a:p>
              <a:r>
                <a:rPr lang="en-GB" dirty="0"/>
                <a:t>*</a:t>
              </a:r>
            </a:p>
          </p:txBody>
        </p:sp>
        <p:sp>
          <p:nvSpPr>
            <p:cNvPr id="45" name="CuadroTexto 44">
              <a:extLst>
                <a:ext uri="{FF2B5EF4-FFF2-40B4-BE49-F238E27FC236}">
                  <a16:creationId xmlns:a16="http://schemas.microsoft.com/office/drawing/2014/main" id="{4C0BE144-F2EA-A966-B5C4-3CA8B489E535}"/>
                </a:ext>
              </a:extLst>
            </p:cNvPr>
            <p:cNvSpPr txBox="1"/>
            <p:nvPr/>
          </p:nvSpPr>
          <p:spPr>
            <a:xfrm>
              <a:off x="11083570" y="3378589"/>
              <a:ext cx="149225" cy="369332"/>
            </a:xfrm>
            <a:prstGeom prst="rect">
              <a:avLst/>
            </a:prstGeom>
            <a:noFill/>
          </p:spPr>
          <p:txBody>
            <a:bodyPr wrap="square" rtlCol="0">
              <a:spAutoFit/>
            </a:bodyPr>
            <a:lstStyle/>
            <a:p>
              <a:r>
                <a:rPr lang="en-GB" dirty="0"/>
                <a:t>*</a:t>
              </a:r>
            </a:p>
          </p:txBody>
        </p:sp>
      </p:grpSp>
      <p:sp>
        <p:nvSpPr>
          <p:cNvPr id="46" name="CuadroTexto 45">
            <a:extLst>
              <a:ext uri="{FF2B5EF4-FFF2-40B4-BE49-F238E27FC236}">
                <a16:creationId xmlns:a16="http://schemas.microsoft.com/office/drawing/2014/main" id="{EBF78D40-3508-A3D7-E3BB-EEE7993D8315}"/>
              </a:ext>
            </a:extLst>
          </p:cNvPr>
          <p:cNvSpPr txBox="1"/>
          <p:nvPr/>
        </p:nvSpPr>
        <p:spPr>
          <a:xfrm>
            <a:off x="4780603" y="1217724"/>
            <a:ext cx="149225" cy="461665"/>
          </a:xfrm>
          <a:prstGeom prst="rect">
            <a:avLst/>
          </a:prstGeom>
          <a:noFill/>
        </p:spPr>
        <p:txBody>
          <a:bodyPr wrap="square" rtlCol="0">
            <a:spAutoFit/>
          </a:bodyPr>
          <a:lstStyle/>
          <a:p>
            <a:r>
              <a:rPr lang="en-GB" sz="2400" dirty="0"/>
              <a:t>*</a:t>
            </a:r>
          </a:p>
        </p:txBody>
      </p:sp>
      <p:sp>
        <p:nvSpPr>
          <p:cNvPr id="47" name="CuadroTexto 46">
            <a:extLst>
              <a:ext uri="{FF2B5EF4-FFF2-40B4-BE49-F238E27FC236}">
                <a16:creationId xmlns:a16="http://schemas.microsoft.com/office/drawing/2014/main" id="{C529ADE6-8CA2-F2B0-4D12-53E18E3C1F11}"/>
              </a:ext>
            </a:extLst>
          </p:cNvPr>
          <p:cNvSpPr txBox="1"/>
          <p:nvPr/>
        </p:nvSpPr>
        <p:spPr>
          <a:xfrm>
            <a:off x="1029771" y="3640833"/>
            <a:ext cx="149225" cy="461665"/>
          </a:xfrm>
          <a:prstGeom prst="rect">
            <a:avLst/>
          </a:prstGeom>
          <a:noFill/>
        </p:spPr>
        <p:txBody>
          <a:bodyPr wrap="square" rtlCol="0">
            <a:spAutoFit/>
          </a:bodyPr>
          <a:lstStyle/>
          <a:p>
            <a:r>
              <a:rPr lang="en-GB" sz="2400" dirty="0"/>
              <a:t>*</a:t>
            </a:r>
          </a:p>
        </p:txBody>
      </p:sp>
      <p:sp>
        <p:nvSpPr>
          <p:cNvPr id="48" name="CuadroTexto 47">
            <a:extLst>
              <a:ext uri="{FF2B5EF4-FFF2-40B4-BE49-F238E27FC236}">
                <a16:creationId xmlns:a16="http://schemas.microsoft.com/office/drawing/2014/main" id="{54EA240C-A998-10AE-626C-70A3A22FBC63}"/>
              </a:ext>
            </a:extLst>
          </p:cNvPr>
          <p:cNvSpPr txBox="1"/>
          <p:nvPr/>
        </p:nvSpPr>
        <p:spPr>
          <a:xfrm>
            <a:off x="4738865" y="3654946"/>
            <a:ext cx="149225" cy="461665"/>
          </a:xfrm>
          <a:prstGeom prst="rect">
            <a:avLst/>
          </a:prstGeom>
          <a:noFill/>
        </p:spPr>
        <p:txBody>
          <a:bodyPr wrap="square" rtlCol="0">
            <a:spAutoFit/>
          </a:bodyPr>
          <a:lstStyle/>
          <a:p>
            <a:r>
              <a:rPr lang="en-GB" sz="2400" dirty="0"/>
              <a:t>*</a:t>
            </a:r>
          </a:p>
        </p:txBody>
      </p:sp>
      <p:pic>
        <p:nvPicPr>
          <p:cNvPr id="55" name="Imagen 54">
            <a:extLst>
              <a:ext uri="{FF2B5EF4-FFF2-40B4-BE49-F238E27FC236}">
                <a16:creationId xmlns:a16="http://schemas.microsoft.com/office/drawing/2014/main" id="{B7E8D5EB-3803-A2DA-83DD-EBFB6E73FB81}"/>
              </a:ext>
            </a:extLst>
          </p:cNvPr>
          <p:cNvPicPr>
            <a:picLocks noChangeAspect="1"/>
          </p:cNvPicPr>
          <p:nvPr/>
        </p:nvPicPr>
        <p:blipFill>
          <a:blip r:embed="rId15"/>
          <a:stretch>
            <a:fillRect/>
          </a:stretch>
        </p:blipFill>
        <p:spPr>
          <a:xfrm>
            <a:off x="7932266" y="3871665"/>
            <a:ext cx="3634037" cy="1860781"/>
          </a:xfrm>
          <a:prstGeom prst="rect">
            <a:avLst/>
          </a:prstGeom>
        </p:spPr>
      </p:pic>
      <p:pic>
        <p:nvPicPr>
          <p:cNvPr id="57" name="Imagen 56" descr="Texto&#10;&#10;Descripción generada automáticamente con confianza baja">
            <a:extLst>
              <a:ext uri="{FF2B5EF4-FFF2-40B4-BE49-F238E27FC236}">
                <a16:creationId xmlns:a16="http://schemas.microsoft.com/office/drawing/2014/main" id="{DC84074F-5238-3288-41C0-359BE001B7F8}"/>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a:stretch/>
        </p:blipFill>
        <p:spPr>
          <a:xfrm>
            <a:off x="7885545" y="5740474"/>
            <a:ext cx="3727478" cy="824598"/>
          </a:xfrm>
          <a:prstGeom prst="rect">
            <a:avLst/>
          </a:prstGeom>
        </p:spPr>
      </p:pic>
      <p:sp>
        <p:nvSpPr>
          <p:cNvPr id="2" name="Rectángulo 1">
            <a:extLst>
              <a:ext uri="{FF2B5EF4-FFF2-40B4-BE49-F238E27FC236}">
                <a16:creationId xmlns:a16="http://schemas.microsoft.com/office/drawing/2014/main" id="{37156EF0-6B19-20B3-E5CC-08ECDCEBC460}"/>
              </a:ext>
            </a:extLst>
          </p:cNvPr>
          <p:cNvSpPr/>
          <p:nvPr/>
        </p:nvSpPr>
        <p:spPr>
          <a:xfrm>
            <a:off x="6933191" y="6578267"/>
            <a:ext cx="1478729" cy="307777"/>
          </a:xfrm>
          <a:prstGeom prst="rect">
            <a:avLst/>
          </a:prstGeom>
        </p:spPr>
        <p:txBody>
          <a:bodyPr wrap="square">
            <a:spAutoFit/>
          </a:bodyPr>
          <a:lstStyle/>
          <a:p>
            <a:r>
              <a:rPr lang="en-US" sz="1400" dirty="0">
                <a:solidFill>
                  <a:srgbClr val="222222"/>
                </a:solidFill>
                <a:latin typeface="Arial" panose="020B0604020202020204" pitchFamily="34" charset="0"/>
                <a:cs typeface="Arial" panose="020B0604020202020204" pitchFamily="34" charset="0"/>
              </a:rPr>
              <a:t>EGU24-11542</a:t>
            </a:r>
            <a:endParaRPr lang="en-US" sz="1400" dirty="0">
              <a:latin typeface="Arial" panose="020B0604020202020204" pitchFamily="34" charset="0"/>
              <a:cs typeface="Arial" panose="020B0604020202020204" pitchFamily="34" charset="0"/>
            </a:endParaRPr>
          </a:p>
        </p:txBody>
      </p:sp>
      <p:sp>
        <p:nvSpPr>
          <p:cNvPr id="3" name="Botón de acción: ir hacia atrás o anterior 2">
            <a:hlinkClick r:id="" action="ppaction://hlinkshowjump?jump=previousslide" highlightClick="1"/>
            <a:extLst>
              <a:ext uri="{FF2B5EF4-FFF2-40B4-BE49-F238E27FC236}">
                <a16:creationId xmlns:a16="http://schemas.microsoft.com/office/drawing/2014/main" id="{0A8D09E9-3CCE-628A-61B8-A6167407DB8D}"/>
              </a:ext>
            </a:extLst>
          </p:cNvPr>
          <p:cNvSpPr/>
          <p:nvPr/>
        </p:nvSpPr>
        <p:spPr>
          <a:xfrm>
            <a:off x="78086" y="6454667"/>
            <a:ext cx="360000" cy="360000"/>
          </a:xfrm>
          <a:prstGeom prst="actionButtonBackPrevio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5" name="Botón de acción: ir hacia delante o siguiente 4">
            <a:hlinkClick r:id="" action="ppaction://hlinkshowjump?jump=nextslide" highlightClick="1"/>
            <a:extLst>
              <a:ext uri="{FF2B5EF4-FFF2-40B4-BE49-F238E27FC236}">
                <a16:creationId xmlns:a16="http://schemas.microsoft.com/office/drawing/2014/main" id="{A4BA2B75-4113-20EC-E485-0A08FDF42BB6}"/>
              </a:ext>
            </a:extLst>
          </p:cNvPr>
          <p:cNvSpPr/>
          <p:nvPr/>
        </p:nvSpPr>
        <p:spPr>
          <a:xfrm>
            <a:off x="978240" y="6454667"/>
            <a:ext cx="360000" cy="360000"/>
          </a:xfrm>
          <a:prstGeom prst="actionButtonForwardNex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7" name="Botón de acción: ir a inicio 6">
            <a:hlinkClick r:id="" action="ppaction://hlinkshowjump?jump=firstslide" highlightClick="1"/>
            <a:extLst>
              <a:ext uri="{FF2B5EF4-FFF2-40B4-BE49-F238E27FC236}">
                <a16:creationId xmlns:a16="http://schemas.microsoft.com/office/drawing/2014/main" id="{ACCEDB19-AE2D-40B1-DE2F-681080C9F8E0}"/>
              </a:ext>
            </a:extLst>
          </p:cNvPr>
          <p:cNvSpPr/>
          <p:nvPr/>
        </p:nvSpPr>
        <p:spPr>
          <a:xfrm>
            <a:off x="528163" y="6454667"/>
            <a:ext cx="360000" cy="360000"/>
          </a:xfrm>
          <a:prstGeom prst="actionButtonHo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9" name="Marcador de número de diapositiva 8">
            <a:extLst>
              <a:ext uri="{FF2B5EF4-FFF2-40B4-BE49-F238E27FC236}">
                <a16:creationId xmlns:a16="http://schemas.microsoft.com/office/drawing/2014/main" id="{21F0BFF9-47E0-2D93-4AE6-303A63436A06}"/>
              </a:ext>
            </a:extLst>
          </p:cNvPr>
          <p:cNvSpPr>
            <a:spLocks noGrp="1"/>
          </p:cNvSpPr>
          <p:nvPr>
            <p:ph type="sldNum" sz="quarter" idx="12"/>
          </p:nvPr>
        </p:nvSpPr>
        <p:spPr/>
        <p:txBody>
          <a:bodyPr/>
          <a:lstStyle/>
          <a:p>
            <a:fld id="{ADB13A04-C3B3-4633-8239-BB7510E16209}" type="slidenum">
              <a:rPr lang="en-GB" smtClean="0"/>
              <a:t>15</a:t>
            </a:fld>
            <a:endParaRPr lang="en-GB"/>
          </a:p>
        </p:txBody>
      </p:sp>
    </p:spTree>
    <p:custDataLst>
      <p:tags r:id="rId1"/>
    </p:custDataLst>
    <p:extLst>
      <p:ext uri="{BB962C8B-B14F-4D97-AF65-F5344CB8AC3E}">
        <p14:creationId xmlns:p14="http://schemas.microsoft.com/office/powerpoint/2010/main" val="21115008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p:nvPr/>
        </p:nvSpPr>
        <p:spPr>
          <a:xfrm>
            <a:off x="-1" y="-8601"/>
            <a:ext cx="12192000" cy="713828"/>
          </a:xfrm>
          <a:prstGeom prst="rect">
            <a:avLst/>
          </a:prstGeom>
          <a:solidFill>
            <a:srgbClr val="DFE8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dirty="0"/>
          </a:p>
        </p:txBody>
      </p:sp>
      <p:cxnSp>
        <p:nvCxnSpPr>
          <p:cNvPr id="6" name="37 Conector recto"/>
          <p:cNvCxnSpPr/>
          <p:nvPr/>
        </p:nvCxnSpPr>
        <p:spPr>
          <a:xfrm flipH="1">
            <a:off x="1" y="705227"/>
            <a:ext cx="12191999" cy="0"/>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flipV="1">
            <a:off x="2" y="6611620"/>
            <a:ext cx="12191999" cy="25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4"/>
          <p:cNvSpPr txBox="1"/>
          <p:nvPr/>
        </p:nvSpPr>
        <p:spPr>
          <a:xfrm>
            <a:off x="421653" y="100957"/>
            <a:ext cx="6415026" cy="461665"/>
          </a:xfrm>
          <a:prstGeom prst="rect">
            <a:avLst/>
          </a:prstGeom>
          <a:noFill/>
        </p:spPr>
        <p:txBody>
          <a:bodyPr wrap="none" rtlCol="0">
            <a:spAutoFit/>
          </a:bodyPr>
          <a:lstStyle/>
          <a:p>
            <a:r>
              <a:rPr lang="en-GB" sz="2400" b="1" dirty="0">
                <a:solidFill>
                  <a:srgbClr val="004712"/>
                </a:solidFill>
                <a:ea typeface="Verdana" panose="020B0604030504040204" pitchFamily="34" charset="0"/>
                <a:cs typeface="Verdana" panose="020B0604030504040204" pitchFamily="34" charset="0"/>
              </a:rPr>
              <a:t>Limitations: </a:t>
            </a:r>
            <a:r>
              <a:rPr lang="en-GB" sz="2400" dirty="0">
                <a:solidFill>
                  <a:srgbClr val="004712"/>
                </a:solidFill>
                <a:ea typeface="Verdana" panose="020B0604030504040204" pitchFamily="34" charset="0"/>
                <a:cs typeface="Verdana" panose="020B0604030504040204" pitchFamily="34" charset="0"/>
              </a:rPr>
              <a:t>Snow detection in shadow areas</a:t>
            </a:r>
            <a:endParaRPr lang="en-US" sz="2400" dirty="0">
              <a:solidFill>
                <a:srgbClr val="004712"/>
              </a:solidFill>
              <a:ea typeface="Verdana" panose="020B0604030504040204" pitchFamily="34" charset="0"/>
              <a:cs typeface="Verdana" panose="020B0604030504040204" pitchFamily="34" charset="0"/>
            </a:endParaRPr>
          </a:p>
        </p:txBody>
      </p:sp>
      <p:pic>
        <p:nvPicPr>
          <p:cNvPr id="36" name="9 Imagen"/>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3569" y="77938"/>
            <a:ext cx="1520399" cy="55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2530928" y="3918858"/>
            <a:ext cx="952500" cy="508000"/>
          </a:xfrm>
          <a:prstGeom prst="rect">
            <a:avLst/>
          </a:prstGeom>
          <a:solidFill>
            <a:schemeClr val="bg1">
              <a:alpha val="30000"/>
            </a:schemeClr>
          </a:solid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3" name="CuadroTexto 32">
            <a:extLst>
              <a:ext uri="{FF2B5EF4-FFF2-40B4-BE49-F238E27FC236}">
                <a16:creationId xmlns:a16="http://schemas.microsoft.com/office/drawing/2014/main" id="{C1DBD47B-7538-70DB-2798-25AFFDA922F9}"/>
              </a:ext>
            </a:extLst>
          </p:cNvPr>
          <p:cNvSpPr txBox="1"/>
          <p:nvPr/>
        </p:nvSpPr>
        <p:spPr>
          <a:xfrm>
            <a:off x="252310" y="823488"/>
            <a:ext cx="5148365" cy="646331"/>
          </a:xfrm>
          <a:prstGeom prst="rect">
            <a:avLst/>
          </a:prstGeom>
          <a:noFill/>
        </p:spPr>
        <p:txBody>
          <a:bodyPr wrap="square">
            <a:spAutoFit/>
          </a:bodyPr>
          <a:lstStyle/>
          <a:p>
            <a:pPr rtl="0">
              <a:defRPr sz="1400" b="0" i="0" u="none" strike="noStrike" kern="1200" spc="0" baseline="0">
                <a:solidFill>
                  <a:prstClr val="black">
                    <a:lumMod val="65000"/>
                    <a:lumOff val="35000"/>
                  </a:prstClr>
                </a:solidFill>
                <a:latin typeface="+mn-lt"/>
                <a:ea typeface="+mn-ea"/>
                <a:cs typeface="+mn-cs"/>
              </a:defRPr>
            </a:pPr>
            <a:r>
              <a:rPr lang="en-GB" sz="1800" b="0" i="0" u="none" strike="noStrike" baseline="0" dirty="0">
                <a:solidFill>
                  <a:sysClr val="windowText" lastClr="000000"/>
                </a:solidFill>
                <a:effectLst/>
              </a:rPr>
              <a:t>Comparison of snow detection in the </a:t>
            </a:r>
            <a:r>
              <a:rPr lang="en-GB" sz="1800" b="0" i="0" u="none" strike="noStrike" baseline="0" dirty="0" err="1">
                <a:solidFill>
                  <a:sysClr val="windowText" lastClr="000000"/>
                </a:solidFill>
                <a:effectLst/>
              </a:rPr>
              <a:t>Estany</a:t>
            </a:r>
            <a:r>
              <a:rPr lang="en-GB" sz="1800" b="0" i="0" u="none" strike="noStrike" baseline="0" dirty="0">
                <a:solidFill>
                  <a:sysClr val="windowText" lastClr="000000"/>
                </a:solidFill>
                <a:effectLst/>
              </a:rPr>
              <a:t> </a:t>
            </a:r>
            <a:r>
              <a:rPr lang="en-GB" sz="1800" b="0" i="0" u="none" strike="noStrike" baseline="0" dirty="0" err="1">
                <a:solidFill>
                  <a:sysClr val="windowText" lastClr="000000"/>
                </a:solidFill>
                <a:effectLst/>
              </a:rPr>
              <a:t>Negre</a:t>
            </a:r>
            <a:r>
              <a:rPr lang="en-GB" sz="1800" b="0" i="0" u="none" strike="noStrike" baseline="0" dirty="0">
                <a:solidFill>
                  <a:sysClr val="windowText" lastClr="000000"/>
                </a:solidFill>
                <a:effectLst/>
              </a:rPr>
              <a:t> and Contraix basins between winter and spring</a:t>
            </a:r>
            <a:endParaRPr lang="en-GB" sz="1800" dirty="0">
              <a:solidFill>
                <a:sysClr val="windowText" lastClr="000000"/>
              </a:solidFill>
            </a:endParaRPr>
          </a:p>
        </p:txBody>
      </p:sp>
      <p:pic>
        <p:nvPicPr>
          <p:cNvPr id="3" name="Imagen 2" descr="Mapa&#10;&#10;Descripción generada automáticamente">
            <a:extLst>
              <a:ext uri="{FF2B5EF4-FFF2-40B4-BE49-F238E27FC236}">
                <a16:creationId xmlns:a16="http://schemas.microsoft.com/office/drawing/2014/main" id="{321FA7EA-5147-A305-A91A-F88733CE48A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4258" y="1524401"/>
            <a:ext cx="4069933" cy="2340000"/>
          </a:xfrm>
          <a:prstGeom prst="rect">
            <a:avLst/>
          </a:prstGeom>
        </p:spPr>
      </p:pic>
      <p:pic>
        <p:nvPicPr>
          <p:cNvPr id="5" name="Imagen 4" descr="Gráfico, Gráfico de superficie&#10;&#10;Descripción generada automáticamente">
            <a:extLst>
              <a:ext uri="{FF2B5EF4-FFF2-40B4-BE49-F238E27FC236}">
                <a16:creationId xmlns:a16="http://schemas.microsoft.com/office/drawing/2014/main" id="{DA61AF04-7AAF-683A-693A-F344FFC4D81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14258" y="4068010"/>
            <a:ext cx="4069933" cy="2340000"/>
          </a:xfrm>
          <a:prstGeom prst="rect">
            <a:avLst/>
          </a:prstGeom>
        </p:spPr>
      </p:pic>
      <p:pic>
        <p:nvPicPr>
          <p:cNvPr id="22" name="Marcador de contenido 3">
            <a:extLst>
              <a:ext uri="{FF2B5EF4-FFF2-40B4-BE49-F238E27FC236}">
                <a16:creationId xmlns:a16="http://schemas.microsoft.com/office/drawing/2014/main" id="{F76B6084-E3E5-3A8F-3136-303B45B73A95}"/>
              </a:ext>
            </a:extLst>
          </p:cNvPr>
          <p:cNvPicPr>
            <a:picLocks noGrp="1" noChangeAspect="1"/>
          </p:cNvPicPr>
          <p:nvPr>
            <p:ph idx="1"/>
          </p:nvPr>
        </p:nvPicPr>
        <p:blipFill rotWithShape="1">
          <a:blip r:embed="rId8"/>
          <a:srcRect t="8141"/>
          <a:stretch/>
        </p:blipFill>
        <p:spPr>
          <a:xfrm>
            <a:off x="5426979" y="1242562"/>
            <a:ext cx="6295543" cy="2340000"/>
          </a:xfrm>
          <a:prstGeom prst="rect">
            <a:avLst/>
          </a:prstGeom>
        </p:spPr>
      </p:pic>
      <p:pic>
        <p:nvPicPr>
          <p:cNvPr id="24" name="Imagen 23">
            <a:extLst>
              <a:ext uri="{FF2B5EF4-FFF2-40B4-BE49-F238E27FC236}">
                <a16:creationId xmlns:a16="http://schemas.microsoft.com/office/drawing/2014/main" id="{BF17AD34-5FCF-0754-395C-39F189206491}"/>
              </a:ext>
            </a:extLst>
          </p:cNvPr>
          <p:cNvPicPr>
            <a:picLocks noChangeAspect="1"/>
          </p:cNvPicPr>
          <p:nvPr/>
        </p:nvPicPr>
        <p:blipFill rotWithShape="1">
          <a:blip r:embed="rId9"/>
          <a:srcRect t="7718"/>
          <a:stretch/>
        </p:blipFill>
        <p:spPr>
          <a:xfrm>
            <a:off x="5426979" y="4129014"/>
            <a:ext cx="6295543" cy="2340000"/>
          </a:xfrm>
          <a:prstGeom prst="rect">
            <a:avLst/>
          </a:prstGeom>
        </p:spPr>
      </p:pic>
      <p:sp>
        <p:nvSpPr>
          <p:cNvPr id="26" name="CuadroTexto 25">
            <a:extLst>
              <a:ext uri="{FF2B5EF4-FFF2-40B4-BE49-F238E27FC236}">
                <a16:creationId xmlns:a16="http://schemas.microsoft.com/office/drawing/2014/main" id="{3A6F053B-C420-69A8-B65B-A57A916C7E24}"/>
              </a:ext>
            </a:extLst>
          </p:cNvPr>
          <p:cNvSpPr txBox="1"/>
          <p:nvPr/>
        </p:nvSpPr>
        <p:spPr>
          <a:xfrm>
            <a:off x="6301042" y="924411"/>
            <a:ext cx="5539024" cy="369332"/>
          </a:xfrm>
          <a:prstGeom prst="rect">
            <a:avLst/>
          </a:prstGeom>
          <a:noFill/>
        </p:spPr>
        <p:txBody>
          <a:bodyPr wrap="square" rtlCol="0">
            <a:spAutoFit/>
          </a:bodyPr>
          <a:lstStyle/>
          <a:p>
            <a:r>
              <a:rPr lang="en-GB" b="1" dirty="0"/>
              <a:t>05/01/2023</a:t>
            </a:r>
            <a:r>
              <a:rPr lang="en-GB" dirty="0"/>
              <a:t>		Snow surface: </a:t>
            </a:r>
            <a:r>
              <a:rPr lang="en-GB" b="1" dirty="0"/>
              <a:t>918.18 ha</a:t>
            </a:r>
          </a:p>
        </p:txBody>
      </p:sp>
      <p:sp>
        <p:nvSpPr>
          <p:cNvPr id="32" name="CuadroTexto 31">
            <a:extLst>
              <a:ext uri="{FF2B5EF4-FFF2-40B4-BE49-F238E27FC236}">
                <a16:creationId xmlns:a16="http://schemas.microsoft.com/office/drawing/2014/main" id="{9CE58E9D-50E7-2B6A-5D17-B9126EBC6FB7}"/>
              </a:ext>
            </a:extLst>
          </p:cNvPr>
          <p:cNvSpPr txBox="1"/>
          <p:nvPr/>
        </p:nvSpPr>
        <p:spPr>
          <a:xfrm>
            <a:off x="6301042" y="3842543"/>
            <a:ext cx="5421480" cy="369332"/>
          </a:xfrm>
          <a:prstGeom prst="rect">
            <a:avLst/>
          </a:prstGeom>
          <a:noFill/>
        </p:spPr>
        <p:txBody>
          <a:bodyPr wrap="square" rtlCol="0">
            <a:spAutoFit/>
          </a:bodyPr>
          <a:lstStyle/>
          <a:p>
            <a:r>
              <a:rPr lang="en-GB" b="1" dirty="0"/>
              <a:t>11/04/2023</a:t>
            </a:r>
            <a:r>
              <a:rPr lang="en-GB" dirty="0"/>
              <a:t>		Snow surface: </a:t>
            </a:r>
            <a:r>
              <a:rPr lang="en-GB" b="1" dirty="0"/>
              <a:t>924.93 ha</a:t>
            </a:r>
          </a:p>
        </p:txBody>
      </p:sp>
      <p:sp>
        <p:nvSpPr>
          <p:cNvPr id="2" name="Rectángulo 1">
            <a:extLst>
              <a:ext uri="{FF2B5EF4-FFF2-40B4-BE49-F238E27FC236}">
                <a16:creationId xmlns:a16="http://schemas.microsoft.com/office/drawing/2014/main" id="{347581E9-A476-03E2-1630-2D06B188919A}"/>
              </a:ext>
            </a:extLst>
          </p:cNvPr>
          <p:cNvSpPr/>
          <p:nvPr/>
        </p:nvSpPr>
        <p:spPr>
          <a:xfrm>
            <a:off x="6933191" y="6578267"/>
            <a:ext cx="1478729" cy="307777"/>
          </a:xfrm>
          <a:prstGeom prst="rect">
            <a:avLst/>
          </a:prstGeom>
        </p:spPr>
        <p:txBody>
          <a:bodyPr wrap="square">
            <a:spAutoFit/>
          </a:bodyPr>
          <a:lstStyle/>
          <a:p>
            <a:r>
              <a:rPr lang="en-US" sz="1400" dirty="0">
                <a:solidFill>
                  <a:srgbClr val="222222"/>
                </a:solidFill>
                <a:latin typeface="Arial" panose="020B0604020202020204" pitchFamily="34" charset="0"/>
                <a:cs typeface="Arial" panose="020B0604020202020204" pitchFamily="34" charset="0"/>
              </a:rPr>
              <a:t>EGU24-11542</a:t>
            </a:r>
            <a:endParaRPr lang="en-US" sz="1400" dirty="0">
              <a:latin typeface="Arial" panose="020B0604020202020204" pitchFamily="34" charset="0"/>
              <a:cs typeface="Arial" panose="020B0604020202020204" pitchFamily="34" charset="0"/>
            </a:endParaRPr>
          </a:p>
        </p:txBody>
      </p:sp>
      <p:sp>
        <p:nvSpPr>
          <p:cNvPr id="7" name="Botón de acción: ir hacia atrás o anterior 6">
            <a:hlinkClick r:id="" action="ppaction://hlinkshowjump?jump=previousslide" highlightClick="1"/>
            <a:extLst>
              <a:ext uri="{FF2B5EF4-FFF2-40B4-BE49-F238E27FC236}">
                <a16:creationId xmlns:a16="http://schemas.microsoft.com/office/drawing/2014/main" id="{C213A77D-9C58-939F-0935-36B476CA81C2}"/>
              </a:ext>
            </a:extLst>
          </p:cNvPr>
          <p:cNvSpPr/>
          <p:nvPr/>
        </p:nvSpPr>
        <p:spPr>
          <a:xfrm>
            <a:off x="78086" y="6454667"/>
            <a:ext cx="360000" cy="360000"/>
          </a:xfrm>
          <a:prstGeom prst="actionButtonBackPrevio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9" name="Botón de acción: ir hacia delante o siguiente 8">
            <a:hlinkClick r:id="" action="ppaction://hlinkshowjump?jump=nextslide" highlightClick="1"/>
            <a:extLst>
              <a:ext uri="{FF2B5EF4-FFF2-40B4-BE49-F238E27FC236}">
                <a16:creationId xmlns:a16="http://schemas.microsoft.com/office/drawing/2014/main" id="{AE930C5A-FE49-2459-2D6A-522A21848A76}"/>
              </a:ext>
            </a:extLst>
          </p:cNvPr>
          <p:cNvSpPr/>
          <p:nvPr/>
        </p:nvSpPr>
        <p:spPr>
          <a:xfrm>
            <a:off x="978240" y="6454667"/>
            <a:ext cx="360000" cy="360000"/>
          </a:xfrm>
          <a:prstGeom prst="actionButtonForwardNex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0" name="Botón de acción: ir a inicio 9">
            <a:hlinkClick r:id="" action="ppaction://hlinkshowjump?jump=firstslide" highlightClick="1"/>
            <a:extLst>
              <a:ext uri="{FF2B5EF4-FFF2-40B4-BE49-F238E27FC236}">
                <a16:creationId xmlns:a16="http://schemas.microsoft.com/office/drawing/2014/main" id="{CD08DB86-12D8-1E44-22E9-31C8BC3CE0B2}"/>
              </a:ext>
            </a:extLst>
          </p:cNvPr>
          <p:cNvSpPr/>
          <p:nvPr/>
        </p:nvSpPr>
        <p:spPr>
          <a:xfrm>
            <a:off x="528163" y="6454667"/>
            <a:ext cx="360000" cy="360000"/>
          </a:xfrm>
          <a:prstGeom prst="actionButtonHo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1" name="Marcador de número de diapositiva 10">
            <a:extLst>
              <a:ext uri="{FF2B5EF4-FFF2-40B4-BE49-F238E27FC236}">
                <a16:creationId xmlns:a16="http://schemas.microsoft.com/office/drawing/2014/main" id="{635B51E2-1262-BD61-2788-BEC2A1DA12C2}"/>
              </a:ext>
            </a:extLst>
          </p:cNvPr>
          <p:cNvSpPr>
            <a:spLocks noGrp="1"/>
          </p:cNvSpPr>
          <p:nvPr>
            <p:ph type="sldNum" sz="quarter" idx="12"/>
          </p:nvPr>
        </p:nvSpPr>
        <p:spPr/>
        <p:txBody>
          <a:bodyPr/>
          <a:lstStyle/>
          <a:p>
            <a:fld id="{ADB13A04-C3B3-4633-8239-BB7510E16209}" type="slidenum">
              <a:rPr lang="en-GB" smtClean="0"/>
              <a:t>16</a:t>
            </a:fld>
            <a:endParaRPr lang="en-GB"/>
          </a:p>
        </p:txBody>
      </p:sp>
    </p:spTree>
    <p:custDataLst>
      <p:tags r:id="rId1"/>
    </p:custDataLst>
    <p:extLst>
      <p:ext uri="{BB962C8B-B14F-4D97-AF65-F5344CB8AC3E}">
        <p14:creationId xmlns:p14="http://schemas.microsoft.com/office/powerpoint/2010/main" val="90073450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p:nvPr/>
        </p:nvSpPr>
        <p:spPr>
          <a:xfrm>
            <a:off x="-1" y="0"/>
            <a:ext cx="12192000" cy="713828"/>
          </a:xfrm>
          <a:prstGeom prst="rect">
            <a:avLst/>
          </a:prstGeom>
          <a:solidFill>
            <a:srgbClr val="DFE8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dirty="0"/>
          </a:p>
        </p:txBody>
      </p:sp>
      <p:cxnSp>
        <p:nvCxnSpPr>
          <p:cNvPr id="6" name="37 Conector recto"/>
          <p:cNvCxnSpPr/>
          <p:nvPr/>
        </p:nvCxnSpPr>
        <p:spPr>
          <a:xfrm flipH="1">
            <a:off x="1" y="705227"/>
            <a:ext cx="12191999" cy="0"/>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flipV="1">
            <a:off x="2" y="6611620"/>
            <a:ext cx="12191999" cy="25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4"/>
          <p:cNvSpPr txBox="1"/>
          <p:nvPr/>
        </p:nvSpPr>
        <p:spPr>
          <a:xfrm>
            <a:off x="421653" y="100957"/>
            <a:ext cx="9751772" cy="461665"/>
          </a:xfrm>
          <a:prstGeom prst="rect">
            <a:avLst/>
          </a:prstGeom>
          <a:noFill/>
        </p:spPr>
        <p:txBody>
          <a:bodyPr wrap="none" rtlCol="0">
            <a:spAutoFit/>
          </a:bodyPr>
          <a:lstStyle/>
          <a:p>
            <a:r>
              <a:rPr lang="en-GB" sz="2400" b="1" dirty="0">
                <a:solidFill>
                  <a:srgbClr val="004712"/>
                </a:solidFill>
                <a:ea typeface="Verdana" panose="020B0604030504040204" pitchFamily="34" charset="0"/>
                <a:cs typeface="Verdana" panose="020B0604030504040204" pitchFamily="34" charset="0"/>
              </a:rPr>
              <a:t>Limitations: </a:t>
            </a:r>
            <a:r>
              <a:rPr lang="en-GB" sz="2400" dirty="0">
                <a:solidFill>
                  <a:srgbClr val="004712"/>
                </a:solidFill>
                <a:ea typeface="Verdana" panose="020B0604030504040204" pitchFamily="34" charset="0"/>
                <a:cs typeface="Verdana" panose="020B0604030504040204" pitchFamily="34" charset="0"/>
              </a:rPr>
              <a:t>Differences in Surface Reflectance Processing Algorithms</a:t>
            </a:r>
            <a:endParaRPr lang="en-US" sz="2400" dirty="0">
              <a:solidFill>
                <a:srgbClr val="004712"/>
              </a:solidFill>
              <a:ea typeface="Verdana" panose="020B0604030504040204" pitchFamily="34" charset="0"/>
              <a:cs typeface="Verdana" panose="020B0604030504040204" pitchFamily="34" charset="0"/>
            </a:endParaRPr>
          </a:p>
        </p:txBody>
      </p:sp>
      <p:pic>
        <p:nvPicPr>
          <p:cNvPr id="36" name="9 Imagen"/>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3569" y="77938"/>
            <a:ext cx="1520399" cy="55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2530928" y="3918858"/>
            <a:ext cx="952500" cy="508000"/>
          </a:xfrm>
          <a:prstGeom prst="rect">
            <a:avLst/>
          </a:prstGeom>
          <a:solidFill>
            <a:schemeClr val="bg1">
              <a:alpha val="30000"/>
            </a:schemeClr>
          </a:solid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Imagen 8" descr="Un dibujo de una flor&#10;&#10;Descripción generada automáticamente con confianza media">
            <a:extLst>
              <a:ext uri="{FF2B5EF4-FFF2-40B4-BE49-F238E27FC236}">
                <a16:creationId xmlns:a16="http://schemas.microsoft.com/office/drawing/2014/main" id="{CD73035B-6778-F33A-C047-C92CD216550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64619" y="1288911"/>
            <a:ext cx="5580000" cy="3231034"/>
          </a:xfrm>
          <a:prstGeom prst="rect">
            <a:avLst/>
          </a:prstGeom>
        </p:spPr>
      </p:pic>
      <p:pic>
        <p:nvPicPr>
          <p:cNvPr id="10" name="Imagen 9" descr="Una flor rosa con el dibujo de una planta&#10;&#10;Descripción generada automáticamente con confianza media">
            <a:extLst>
              <a:ext uri="{FF2B5EF4-FFF2-40B4-BE49-F238E27FC236}">
                <a16:creationId xmlns:a16="http://schemas.microsoft.com/office/drawing/2014/main" id="{4DA5A9A6-2B79-1DD0-286D-01F8ED25260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321212" y="1304024"/>
            <a:ext cx="5580000" cy="3231034"/>
          </a:xfrm>
          <a:prstGeom prst="rect">
            <a:avLst/>
          </a:prstGeom>
        </p:spPr>
      </p:pic>
      <p:sp>
        <p:nvSpPr>
          <p:cNvPr id="11" name="CuadroTexto 10">
            <a:extLst>
              <a:ext uri="{FF2B5EF4-FFF2-40B4-BE49-F238E27FC236}">
                <a16:creationId xmlns:a16="http://schemas.microsoft.com/office/drawing/2014/main" id="{8270692B-20DC-14F6-22F0-4E893F012C28}"/>
              </a:ext>
            </a:extLst>
          </p:cNvPr>
          <p:cNvSpPr txBox="1"/>
          <p:nvPr/>
        </p:nvSpPr>
        <p:spPr>
          <a:xfrm>
            <a:off x="284499" y="826492"/>
            <a:ext cx="11616713" cy="36933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dirty="0"/>
              <a:t>Comparison of two cloud-free images of the national park with similar snow-covered areas near the winter solstice. </a:t>
            </a:r>
          </a:p>
        </p:txBody>
      </p:sp>
      <p:sp>
        <p:nvSpPr>
          <p:cNvPr id="14" name="CuadroTexto 13">
            <a:extLst>
              <a:ext uri="{FF2B5EF4-FFF2-40B4-BE49-F238E27FC236}">
                <a16:creationId xmlns:a16="http://schemas.microsoft.com/office/drawing/2014/main" id="{1185660A-BB50-E1B6-7DF8-8A71AA495B07}"/>
              </a:ext>
            </a:extLst>
          </p:cNvPr>
          <p:cNvSpPr txBox="1"/>
          <p:nvPr/>
        </p:nvSpPr>
        <p:spPr>
          <a:xfrm>
            <a:off x="240883" y="4513843"/>
            <a:ext cx="5760000" cy="2308324"/>
          </a:xfrm>
          <a:prstGeom prst="rect">
            <a:avLst/>
          </a:prstGeom>
          <a:noFill/>
        </p:spPr>
        <p:txBody>
          <a:bodyPr wrap="square">
            <a:spAutoFit/>
          </a:bodyPr>
          <a:lstStyle/>
          <a:p>
            <a:r>
              <a:rPr lang="da-DK" b="1" dirty="0"/>
              <a:t>Landsat 4-5, Landsat 7 (LEDAPS)</a:t>
            </a:r>
          </a:p>
          <a:p>
            <a:r>
              <a:rPr lang="en-GB" dirty="0"/>
              <a:t>LEDAPS laid the groundwork for atmospheric correction and radiometric calibration of Landsat data, </a:t>
            </a:r>
            <a:r>
              <a:rPr lang="en-GB" dirty="0" err="1"/>
              <a:t>LaSRC</a:t>
            </a:r>
            <a:r>
              <a:rPr lang="en-GB" dirty="0"/>
              <a:t> represents a significant advancement with tailored algorithms optimized for Landsat 8 and 9 sensors.</a:t>
            </a:r>
          </a:p>
          <a:p>
            <a:r>
              <a:rPr lang="en-GB" dirty="0" err="1"/>
              <a:t>LaSRC</a:t>
            </a:r>
            <a:r>
              <a:rPr lang="en-GB" dirty="0"/>
              <a:t> generally provides higher accuracy and precision in surface reflectance estimates compared to LEDAPS.</a:t>
            </a:r>
          </a:p>
          <a:p>
            <a:endParaRPr lang="en-GB" b="1" dirty="0"/>
          </a:p>
        </p:txBody>
      </p:sp>
      <p:sp>
        <p:nvSpPr>
          <p:cNvPr id="17" name="CuadroTexto 16">
            <a:extLst>
              <a:ext uri="{FF2B5EF4-FFF2-40B4-BE49-F238E27FC236}">
                <a16:creationId xmlns:a16="http://schemas.microsoft.com/office/drawing/2014/main" id="{F0A6084A-2057-7765-D102-64481C50C102}"/>
              </a:ext>
            </a:extLst>
          </p:cNvPr>
          <p:cNvSpPr txBox="1"/>
          <p:nvPr/>
        </p:nvSpPr>
        <p:spPr>
          <a:xfrm>
            <a:off x="6321212" y="4547394"/>
            <a:ext cx="5760000" cy="1754326"/>
          </a:xfrm>
          <a:prstGeom prst="rect">
            <a:avLst/>
          </a:prstGeom>
          <a:noFill/>
        </p:spPr>
        <p:txBody>
          <a:bodyPr wrap="square">
            <a:spAutoFit/>
          </a:bodyPr>
          <a:lstStyle/>
          <a:p>
            <a:r>
              <a:rPr lang="en-GB" b="1" dirty="0"/>
              <a:t>Landsat 8-9 (</a:t>
            </a:r>
            <a:r>
              <a:rPr lang="en-GB" b="1" dirty="0" err="1"/>
              <a:t>LaSRC</a:t>
            </a:r>
            <a:r>
              <a:rPr lang="en-GB" b="1" dirty="0"/>
              <a:t>)</a:t>
            </a:r>
          </a:p>
          <a:p>
            <a:r>
              <a:rPr lang="en-GB" dirty="0"/>
              <a:t>Landsat 8 and Landsat 9 C2 Surface Reflectance products may contain '</a:t>
            </a:r>
            <a:r>
              <a:rPr lang="en-GB" dirty="0" err="1"/>
              <a:t>NoData</a:t>
            </a:r>
            <a:r>
              <a:rPr lang="en-GB" dirty="0"/>
              <a:t>’ pixels on the edges of clouds. This artifact is more frequent at the shorter wavelengths and usually occurs over dark water pixels and </a:t>
            </a:r>
            <a:r>
              <a:rPr lang="en-GB" b="1" dirty="0"/>
              <a:t>shadowed land pixels under low solar illumination conditions.</a:t>
            </a:r>
          </a:p>
        </p:txBody>
      </p:sp>
      <p:sp>
        <p:nvSpPr>
          <p:cNvPr id="2" name="Rectángulo 1">
            <a:extLst>
              <a:ext uri="{FF2B5EF4-FFF2-40B4-BE49-F238E27FC236}">
                <a16:creationId xmlns:a16="http://schemas.microsoft.com/office/drawing/2014/main" id="{CC8E80E6-0CBE-A4F1-2B69-C677DF1EF2C6}"/>
              </a:ext>
            </a:extLst>
          </p:cNvPr>
          <p:cNvSpPr/>
          <p:nvPr/>
        </p:nvSpPr>
        <p:spPr>
          <a:xfrm>
            <a:off x="6933191" y="6578267"/>
            <a:ext cx="1478729" cy="307777"/>
          </a:xfrm>
          <a:prstGeom prst="rect">
            <a:avLst/>
          </a:prstGeom>
        </p:spPr>
        <p:txBody>
          <a:bodyPr wrap="square">
            <a:spAutoFit/>
          </a:bodyPr>
          <a:lstStyle/>
          <a:p>
            <a:r>
              <a:rPr lang="en-US" sz="1400" dirty="0">
                <a:solidFill>
                  <a:srgbClr val="222222"/>
                </a:solidFill>
                <a:latin typeface="Arial" panose="020B0604020202020204" pitchFamily="34" charset="0"/>
                <a:cs typeface="Arial" panose="020B0604020202020204" pitchFamily="34" charset="0"/>
              </a:rPr>
              <a:t>EGU24-11542</a:t>
            </a:r>
            <a:endParaRPr lang="en-US" sz="1400" dirty="0">
              <a:latin typeface="Arial" panose="020B0604020202020204" pitchFamily="34" charset="0"/>
              <a:cs typeface="Arial" panose="020B0604020202020204" pitchFamily="34" charset="0"/>
            </a:endParaRPr>
          </a:p>
        </p:txBody>
      </p:sp>
      <p:sp>
        <p:nvSpPr>
          <p:cNvPr id="3" name="Botón de acción: ir hacia atrás o anterior 2">
            <a:hlinkClick r:id="" action="ppaction://hlinkshowjump?jump=previousslide" highlightClick="1"/>
            <a:extLst>
              <a:ext uri="{FF2B5EF4-FFF2-40B4-BE49-F238E27FC236}">
                <a16:creationId xmlns:a16="http://schemas.microsoft.com/office/drawing/2014/main" id="{FF9C4B83-D726-5DE7-9924-4AA7AB7427F7}"/>
              </a:ext>
            </a:extLst>
          </p:cNvPr>
          <p:cNvSpPr/>
          <p:nvPr/>
        </p:nvSpPr>
        <p:spPr>
          <a:xfrm>
            <a:off x="78086" y="6454667"/>
            <a:ext cx="360000" cy="360000"/>
          </a:xfrm>
          <a:prstGeom prst="actionButtonBackPrevio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5" name="Botón de acción: ir hacia delante o siguiente 4">
            <a:hlinkClick r:id="" action="ppaction://hlinkshowjump?jump=nextslide" highlightClick="1"/>
            <a:extLst>
              <a:ext uri="{FF2B5EF4-FFF2-40B4-BE49-F238E27FC236}">
                <a16:creationId xmlns:a16="http://schemas.microsoft.com/office/drawing/2014/main" id="{7E3C1904-B854-918E-55A5-C6CA3562ECF7}"/>
              </a:ext>
            </a:extLst>
          </p:cNvPr>
          <p:cNvSpPr/>
          <p:nvPr/>
        </p:nvSpPr>
        <p:spPr>
          <a:xfrm>
            <a:off x="978240" y="6454667"/>
            <a:ext cx="360000" cy="360000"/>
          </a:xfrm>
          <a:prstGeom prst="actionButtonForwardNex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7" name="Botón de acción: ir a inicio 6">
            <a:hlinkClick r:id="" action="ppaction://hlinkshowjump?jump=firstslide" highlightClick="1"/>
            <a:extLst>
              <a:ext uri="{FF2B5EF4-FFF2-40B4-BE49-F238E27FC236}">
                <a16:creationId xmlns:a16="http://schemas.microsoft.com/office/drawing/2014/main" id="{857BD1F5-FDC4-C21E-BEF6-9805CE9C680C}"/>
              </a:ext>
            </a:extLst>
          </p:cNvPr>
          <p:cNvSpPr/>
          <p:nvPr/>
        </p:nvSpPr>
        <p:spPr>
          <a:xfrm>
            <a:off x="528163" y="6454667"/>
            <a:ext cx="360000" cy="360000"/>
          </a:xfrm>
          <a:prstGeom prst="actionButtonHo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2" name="Marcador de número de diapositiva 11">
            <a:extLst>
              <a:ext uri="{FF2B5EF4-FFF2-40B4-BE49-F238E27FC236}">
                <a16:creationId xmlns:a16="http://schemas.microsoft.com/office/drawing/2014/main" id="{B4D5C25B-6EB4-6867-0747-36049B84BD20}"/>
              </a:ext>
            </a:extLst>
          </p:cNvPr>
          <p:cNvSpPr>
            <a:spLocks noGrp="1"/>
          </p:cNvSpPr>
          <p:nvPr>
            <p:ph type="sldNum" sz="quarter" idx="12"/>
          </p:nvPr>
        </p:nvSpPr>
        <p:spPr/>
        <p:txBody>
          <a:bodyPr/>
          <a:lstStyle/>
          <a:p>
            <a:fld id="{ADB13A04-C3B3-4633-8239-BB7510E16209}" type="slidenum">
              <a:rPr lang="en-GB" smtClean="0"/>
              <a:t>17</a:t>
            </a:fld>
            <a:endParaRPr lang="en-GB"/>
          </a:p>
        </p:txBody>
      </p:sp>
    </p:spTree>
    <p:custDataLst>
      <p:tags r:id="rId1"/>
    </p:custDataLst>
    <p:extLst>
      <p:ext uri="{BB962C8B-B14F-4D97-AF65-F5344CB8AC3E}">
        <p14:creationId xmlns:p14="http://schemas.microsoft.com/office/powerpoint/2010/main" val="222834258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p:nvPr/>
        </p:nvSpPr>
        <p:spPr>
          <a:xfrm>
            <a:off x="0" y="0"/>
            <a:ext cx="12192000" cy="713828"/>
          </a:xfrm>
          <a:prstGeom prst="rect">
            <a:avLst/>
          </a:prstGeom>
          <a:solidFill>
            <a:srgbClr val="DFE8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dirty="0"/>
          </a:p>
        </p:txBody>
      </p:sp>
      <p:cxnSp>
        <p:nvCxnSpPr>
          <p:cNvPr id="6" name="37 Conector recto"/>
          <p:cNvCxnSpPr/>
          <p:nvPr/>
        </p:nvCxnSpPr>
        <p:spPr>
          <a:xfrm flipH="1">
            <a:off x="1" y="705227"/>
            <a:ext cx="12191999" cy="0"/>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flipV="1">
            <a:off x="2" y="6611620"/>
            <a:ext cx="12191999" cy="25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4"/>
          <p:cNvSpPr txBox="1"/>
          <p:nvPr/>
        </p:nvSpPr>
        <p:spPr>
          <a:xfrm>
            <a:off x="421653" y="100957"/>
            <a:ext cx="5310877" cy="461665"/>
          </a:xfrm>
          <a:prstGeom prst="rect">
            <a:avLst/>
          </a:prstGeom>
          <a:noFill/>
        </p:spPr>
        <p:txBody>
          <a:bodyPr wrap="none" rtlCol="0">
            <a:spAutoFit/>
          </a:bodyPr>
          <a:lstStyle/>
          <a:p>
            <a:r>
              <a:rPr lang="en-GB" sz="2400" b="1" dirty="0">
                <a:solidFill>
                  <a:srgbClr val="004712"/>
                </a:solidFill>
                <a:ea typeface="Verdana" panose="020B0604030504040204" pitchFamily="34" charset="0"/>
                <a:cs typeface="Verdana" panose="020B0604030504040204" pitchFamily="34" charset="0"/>
              </a:rPr>
              <a:t>Limitations: </a:t>
            </a:r>
            <a:r>
              <a:rPr lang="en-GB" sz="2400" dirty="0">
                <a:solidFill>
                  <a:srgbClr val="004712"/>
                </a:solidFill>
                <a:ea typeface="Verdana" panose="020B0604030504040204" pitchFamily="34" charset="0"/>
                <a:cs typeface="Verdana" panose="020B0604030504040204" pitchFamily="34" charset="0"/>
              </a:rPr>
              <a:t>0.4 threshold on the NDSI</a:t>
            </a:r>
            <a:endParaRPr lang="en-US" sz="2400" dirty="0">
              <a:solidFill>
                <a:srgbClr val="004712"/>
              </a:solidFill>
              <a:ea typeface="Verdana" panose="020B0604030504040204" pitchFamily="34" charset="0"/>
              <a:cs typeface="Verdana" panose="020B0604030504040204" pitchFamily="34" charset="0"/>
            </a:endParaRPr>
          </a:p>
        </p:txBody>
      </p:sp>
      <p:pic>
        <p:nvPicPr>
          <p:cNvPr id="36" name="9 Imagen"/>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3569" y="77938"/>
            <a:ext cx="1520399" cy="55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2530928" y="3918858"/>
            <a:ext cx="952500" cy="508000"/>
          </a:xfrm>
          <a:prstGeom prst="rect">
            <a:avLst/>
          </a:prstGeom>
          <a:solidFill>
            <a:schemeClr val="bg1">
              <a:alpha val="30000"/>
            </a:schemeClr>
          </a:solid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Imagen 2" descr="Mapa&#10;&#10;Descripción generada automáticamente">
            <a:extLst>
              <a:ext uri="{FF2B5EF4-FFF2-40B4-BE49-F238E27FC236}">
                <a16:creationId xmlns:a16="http://schemas.microsoft.com/office/drawing/2014/main" id="{B485B34D-69A5-9EF1-A677-CC2A134E089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97336" y="1195235"/>
            <a:ext cx="4152123" cy="2503539"/>
          </a:xfrm>
          <a:prstGeom prst="rect">
            <a:avLst/>
          </a:prstGeom>
        </p:spPr>
      </p:pic>
      <p:pic>
        <p:nvPicPr>
          <p:cNvPr id="5" name="Imagen 4" descr="Mapa&#10;&#10;Descripción generada automáticamente">
            <a:extLst>
              <a:ext uri="{FF2B5EF4-FFF2-40B4-BE49-F238E27FC236}">
                <a16:creationId xmlns:a16="http://schemas.microsoft.com/office/drawing/2014/main" id="{155A46CE-F4FB-8952-7445-D56AD66BA5E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97336" y="3838458"/>
            <a:ext cx="4152123" cy="2503538"/>
          </a:xfrm>
          <a:prstGeom prst="rect">
            <a:avLst/>
          </a:prstGeom>
        </p:spPr>
      </p:pic>
      <p:graphicFrame>
        <p:nvGraphicFramePr>
          <p:cNvPr id="9" name="Gráfico 8">
            <a:extLst>
              <a:ext uri="{FF2B5EF4-FFF2-40B4-BE49-F238E27FC236}">
                <a16:creationId xmlns:a16="http://schemas.microsoft.com/office/drawing/2014/main" id="{C2ACEFD3-525B-2A79-FEFA-6574DB4F28C2}"/>
              </a:ext>
            </a:extLst>
          </p:cNvPr>
          <p:cNvGraphicFramePr/>
          <p:nvPr>
            <p:extLst>
              <p:ext uri="{D42A27DB-BD31-4B8C-83A1-F6EECF244321}">
                <p14:modId xmlns:p14="http://schemas.microsoft.com/office/powerpoint/2010/main" val="2998141998"/>
              </p:ext>
            </p:extLst>
          </p:nvPr>
        </p:nvGraphicFramePr>
        <p:xfrm>
          <a:off x="4548436" y="971307"/>
          <a:ext cx="7643564" cy="3743777"/>
        </p:xfrm>
        <a:graphic>
          <a:graphicData uri="http://schemas.openxmlformats.org/drawingml/2006/chart">
            <c:chart xmlns:c="http://schemas.openxmlformats.org/drawingml/2006/chart" xmlns:r="http://schemas.openxmlformats.org/officeDocument/2006/relationships" r:id="rId8"/>
          </a:graphicData>
        </a:graphic>
      </p:graphicFrame>
      <p:sp>
        <p:nvSpPr>
          <p:cNvPr id="11" name="Rectángulo 10">
            <a:extLst>
              <a:ext uri="{FF2B5EF4-FFF2-40B4-BE49-F238E27FC236}">
                <a16:creationId xmlns:a16="http://schemas.microsoft.com/office/drawing/2014/main" id="{0BFFA1FA-7E46-AF20-2E83-EB78F037577E}"/>
              </a:ext>
            </a:extLst>
          </p:cNvPr>
          <p:cNvSpPr/>
          <p:nvPr/>
        </p:nvSpPr>
        <p:spPr>
          <a:xfrm>
            <a:off x="5495826" y="1419056"/>
            <a:ext cx="1060265" cy="26727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Conector recto 11">
            <a:extLst>
              <a:ext uri="{FF2B5EF4-FFF2-40B4-BE49-F238E27FC236}">
                <a16:creationId xmlns:a16="http://schemas.microsoft.com/office/drawing/2014/main" id="{B0F94E0E-8225-98A0-0603-3A11AD3EA5F5}"/>
              </a:ext>
            </a:extLst>
          </p:cNvPr>
          <p:cNvCxnSpPr>
            <a:cxnSpLocks/>
          </p:cNvCxnSpPr>
          <p:nvPr/>
        </p:nvCxnSpPr>
        <p:spPr>
          <a:xfrm flipH="1" flipV="1">
            <a:off x="4449459" y="1212399"/>
            <a:ext cx="1046367" cy="206656"/>
          </a:xfrm>
          <a:prstGeom prst="line">
            <a:avLst/>
          </a:prstGeom>
        </p:spPr>
        <p:style>
          <a:lnRef idx="2">
            <a:schemeClr val="dk1"/>
          </a:lnRef>
          <a:fillRef idx="0">
            <a:schemeClr val="dk1"/>
          </a:fillRef>
          <a:effectRef idx="1">
            <a:schemeClr val="dk1"/>
          </a:effectRef>
          <a:fontRef idx="minor">
            <a:schemeClr val="tx1"/>
          </a:fontRef>
        </p:style>
      </p:cxnSp>
      <p:cxnSp>
        <p:nvCxnSpPr>
          <p:cNvPr id="14" name="Conector recto 13">
            <a:extLst>
              <a:ext uri="{FF2B5EF4-FFF2-40B4-BE49-F238E27FC236}">
                <a16:creationId xmlns:a16="http://schemas.microsoft.com/office/drawing/2014/main" id="{4CCAEEF6-21DC-342A-1109-122A5CBFC9D1}"/>
              </a:ext>
            </a:extLst>
          </p:cNvPr>
          <p:cNvCxnSpPr>
            <a:cxnSpLocks/>
          </p:cNvCxnSpPr>
          <p:nvPr/>
        </p:nvCxnSpPr>
        <p:spPr>
          <a:xfrm flipH="1">
            <a:off x="4449459" y="4091781"/>
            <a:ext cx="1046367" cy="2250215"/>
          </a:xfrm>
          <a:prstGeom prst="line">
            <a:avLst/>
          </a:prstGeom>
        </p:spPr>
        <p:style>
          <a:lnRef idx="2">
            <a:schemeClr val="dk1"/>
          </a:lnRef>
          <a:fillRef idx="0">
            <a:schemeClr val="dk1"/>
          </a:fillRef>
          <a:effectRef idx="1">
            <a:schemeClr val="dk1"/>
          </a:effectRef>
          <a:fontRef idx="minor">
            <a:schemeClr val="tx1"/>
          </a:fontRef>
        </p:style>
      </p:cxnSp>
      <p:sp>
        <p:nvSpPr>
          <p:cNvPr id="10" name="CuadroTexto 9">
            <a:extLst>
              <a:ext uri="{FF2B5EF4-FFF2-40B4-BE49-F238E27FC236}">
                <a16:creationId xmlns:a16="http://schemas.microsoft.com/office/drawing/2014/main" id="{8EDA6F30-D384-2A7C-0936-D561090FF7B9}"/>
              </a:ext>
            </a:extLst>
          </p:cNvPr>
          <p:cNvSpPr txBox="1"/>
          <p:nvPr/>
        </p:nvSpPr>
        <p:spPr>
          <a:xfrm>
            <a:off x="4759088" y="4789876"/>
            <a:ext cx="7319721" cy="147732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dirty="0"/>
              <a:t>Test of different thresholds through visual inspection of the images:</a:t>
            </a:r>
          </a:p>
          <a:p>
            <a:pPr marL="285750" indent="-285750">
              <a:buFont typeface="Arial" panose="020B0604020202020204" pitchFamily="34" charset="0"/>
              <a:buChar char="•"/>
            </a:pPr>
            <a:r>
              <a:rPr lang="en-GB" b="1" dirty="0"/>
              <a:t>0.4 threshold </a:t>
            </a:r>
            <a:r>
              <a:rPr lang="en-GB" dirty="0"/>
              <a:t>detects less snow but there are no issues with cloud confusion. It can lead to omission errors.</a:t>
            </a:r>
            <a:endParaRPr lang="ca-ES" dirty="0"/>
          </a:p>
          <a:p>
            <a:pPr marL="285750" indent="-285750">
              <a:buFont typeface="Arial" panose="020B0604020202020204" pitchFamily="34" charset="0"/>
              <a:buChar char="•"/>
            </a:pPr>
            <a:r>
              <a:rPr lang="en-GB" b="1" dirty="0"/>
              <a:t>0.25  threshold </a:t>
            </a:r>
            <a:r>
              <a:rPr lang="en-GB" dirty="0"/>
              <a:t>detects snow better in boundary areas or in shadows, but it can be confused with clouds. It can lead to commission errors.</a:t>
            </a:r>
          </a:p>
        </p:txBody>
      </p:sp>
      <p:sp>
        <p:nvSpPr>
          <p:cNvPr id="28" name="CuadroTexto 27">
            <a:extLst>
              <a:ext uri="{FF2B5EF4-FFF2-40B4-BE49-F238E27FC236}">
                <a16:creationId xmlns:a16="http://schemas.microsoft.com/office/drawing/2014/main" id="{8A559FCA-5F69-FCC0-6780-EEA3B412F742}"/>
              </a:ext>
            </a:extLst>
          </p:cNvPr>
          <p:cNvSpPr txBox="1"/>
          <p:nvPr/>
        </p:nvSpPr>
        <p:spPr>
          <a:xfrm>
            <a:off x="858234" y="843067"/>
            <a:ext cx="3129304" cy="400110"/>
          </a:xfrm>
          <a:prstGeom prst="rect">
            <a:avLst/>
          </a:prstGeom>
          <a:noFill/>
        </p:spPr>
        <p:txBody>
          <a:bodyPr wrap="square" rtlCol="0">
            <a:spAutoFit/>
          </a:bodyPr>
          <a:lstStyle/>
          <a:p>
            <a:r>
              <a:rPr lang="en-GB" sz="2000" dirty="0"/>
              <a:t>1984/12/19	Landsat 5</a:t>
            </a:r>
          </a:p>
        </p:txBody>
      </p:sp>
      <p:sp>
        <p:nvSpPr>
          <p:cNvPr id="2" name="Rectángulo 1">
            <a:extLst>
              <a:ext uri="{FF2B5EF4-FFF2-40B4-BE49-F238E27FC236}">
                <a16:creationId xmlns:a16="http://schemas.microsoft.com/office/drawing/2014/main" id="{046A4CBA-B8EC-8B9D-5AB7-BED08D2D4FE0}"/>
              </a:ext>
            </a:extLst>
          </p:cNvPr>
          <p:cNvSpPr/>
          <p:nvPr/>
        </p:nvSpPr>
        <p:spPr>
          <a:xfrm>
            <a:off x="6933191" y="6578267"/>
            <a:ext cx="1478729" cy="307777"/>
          </a:xfrm>
          <a:prstGeom prst="rect">
            <a:avLst/>
          </a:prstGeom>
        </p:spPr>
        <p:txBody>
          <a:bodyPr wrap="square">
            <a:spAutoFit/>
          </a:bodyPr>
          <a:lstStyle/>
          <a:p>
            <a:r>
              <a:rPr lang="en-US" sz="1400" dirty="0">
                <a:solidFill>
                  <a:srgbClr val="222222"/>
                </a:solidFill>
                <a:latin typeface="Arial" panose="020B0604020202020204" pitchFamily="34" charset="0"/>
                <a:cs typeface="Arial" panose="020B0604020202020204" pitchFamily="34" charset="0"/>
              </a:rPr>
              <a:t>EGU24-11542</a:t>
            </a:r>
            <a:endParaRPr lang="en-US" sz="1400" dirty="0">
              <a:latin typeface="Arial" panose="020B0604020202020204" pitchFamily="34" charset="0"/>
              <a:cs typeface="Arial" panose="020B0604020202020204" pitchFamily="34" charset="0"/>
            </a:endParaRPr>
          </a:p>
        </p:txBody>
      </p:sp>
      <p:sp>
        <p:nvSpPr>
          <p:cNvPr id="7" name="Botón de acción: ir hacia atrás o anterior 6">
            <a:hlinkClick r:id="" action="ppaction://hlinkshowjump?jump=previousslide" highlightClick="1"/>
            <a:extLst>
              <a:ext uri="{FF2B5EF4-FFF2-40B4-BE49-F238E27FC236}">
                <a16:creationId xmlns:a16="http://schemas.microsoft.com/office/drawing/2014/main" id="{6C1F1E87-68FC-33ED-0A1F-0E9550748041}"/>
              </a:ext>
            </a:extLst>
          </p:cNvPr>
          <p:cNvSpPr/>
          <p:nvPr/>
        </p:nvSpPr>
        <p:spPr>
          <a:xfrm>
            <a:off x="78086" y="6454667"/>
            <a:ext cx="360000" cy="360000"/>
          </a:xfrm>
          <a:prstGeom prst="actionButtonBackPrevio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16" name="Botón de acción: ir hacia delante o siguiente 15">
            <a:hlinkClick r:id="" action="ppaction://hlinkshowjump?jump=nextslide" highlightClick="1"/>
            <a:extLst>
              <a:ext uri="{FF2B5EF4-FFF2-40B4-BE49-F238E27FC236}">
                <a16:creationId xmlns:a16="http://schemas.microsoft.com/office/drawing/2014/main" id="{D1F55B4E-F918-AEF8-0B7B-68F850FEC0E9}"/>
              </a:ext>
            </a:extLst>
          </p:cNvPr>
          <p:cNvSpPr/>
          <p:nvPr/>
        </p:nvSpPr>
        <p:spPr>
          <a:xfrm>
            <a:off x="978240" y="6454667"/>
            <a:ext cx="360000" cy="360000"/>
          </a:xfrm>
          <a:prstGeom prst="actionButtonForwardNex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7" name="Botón de acción: ir a inicio 16">
            <a:hlinkClick r:id="" action="ppaction://hlinkshowjump?jump=firstslide" highlightClick="1"/>
            <a:extLst>
              <a:ext uri="{FF2B5EF4-FFF2-40B4-BE49-F238E27FC236}">
                <a16:creationId xmlns:a16="http://schemas.microsoft.com/office/drawing/2014/main" id="{EF7074DD-C282-86CF-E62B-697DEEC17946}"/>
              </a:ext>
            </a:extLst>
          </p:cNvPr>
          <p:cNvSpPr/>
          <p:nvPr/>
        </p:nvSpPr>
        <p:spPr>
          <a:xfrm>
            <a:off x="528163" y="6454667"/>
            <a:ext cx="360000" cy="360000"/>
          </a:xfrm>
          <a:prstGeom prst="actionButtonHo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8" name="Marcador de número de diapositiva 17">
            <a:extLst>
              <a:ext uri="{FF2B5EF4-FFF2-40B4-BE49-F238E27FC236}">
                <a16:creationId xmlns:a16="http://schemas.microsoft.com/office/drawing/2014/main" id="{620177D5-B4A9-FAFB-76AB-7D5FC2BD3047}"/>
              </a:ext>
            </a:extLst>
          </p:cNvPr>
          <p:cNvSpPr>
            <a:spLocks noGrp="1"/>
          </p:cNvSpPr>
          <p:nvPr>
            <p:ph type="sldNum" sz="quarter" idx="12"/>
          </p:nvPr>
        </p:nvSpPr>
        <p:spPr/>
        <p:txBody>
          <a:bodyPr/>
          <a:lstStyle/>
          <a:p>
            <a:fld id="{ADB13A04-C3B3-4633-8239-BB7510E16209}" type="slidenum">
              <a:rPr lang="en-GB" smtClean="0"/>
              <a:t>18</a:t>
            </a:fld>
            <a:endParaRPr lang="en-GB"/>
          </a:p>
        </p:txBody>
      </p:sp>
    </p:spTree>
    <p:custDataLst>
      <p:tags r:id="rId1"/>
    </p:custDataLst>
    <p:extLst>
      <p:ext uri="{BB962C8B-B14F-4D97-AF65-F5344CB8AC3E}">
        <p14:creationId xmlns:p14="http://schemas.microsoft.com/office/powerpoint/2010/main" val="274979259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p:nvPr/>
        </p:nvSpPr>
        <p:spPr>
          <a:xfrm>
            <a:off x="0" y="0"/>
            <a:ext cx="12192000" cy="713828"/>
          </a:xfrm>
          <a:prstGeom prst="rect">
            <a:avLst/>
          </a:prstGeom>
          <a:solidFill>
            <a:srgbClr val="DFE8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dirty="0"/>
          </a:p>
        </p:txBody>
      </p:sp>
      <p:cxnSp>
        <p:nvCxnSpPr>
          <p:cNvPr id="6" name="37 Conector recto"/>
          <p:cNvCxnSpPr/>
          <p:nvPr/>
        </p:nvCxnSpPr>
        <p:spPr>
          <a:xfrm flipH="1">
            <a:off x="1" y="705227"/>
            <a:ext cx="12191999" cy="0"/>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flipV="1">
            <a:off x="2" y="6611620"/>
            <a:ext cx="12191999" cy="25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4"/>
          <p:cNvSpPr txBox="1"/>
          <p:nvPr/>
        </p:nvSpPr>
        <p:spPr>
          <a:xfrm>
            <a:off x="421653" y="100957"/>
            <a:ext cx="7671844" cy="461665"/>
          </a:xfrm>
          <a:prstGeom prst="rect">
            <a:avLst/>
          </a:prstGeom>
          <a:noFill/>
        </p:spPr>
        <p:txBody>
          <a:bodyPr wrap="none" rtlCol="0">
            <a:spAutoFit/>
          </a:bodyPr>
          <a:lstStyle/>
          <a:p>
            <a:r>
              <a:rPr lang="en-GB" sz="2400" b="1" dirty="0">
                <a:solidFill>
                  <a:srgbClr val="004712"/>
                </a:solidFill>
                <a:ea typeface="Verdana" panose="020B0604030504040204" pitchFamily="34" charset="0"/>
                <a:cs typeface="Verdana" panose="020B0604030504040204" pitchFamily="34" charset="0"/>
              </a:rPr>
              <a:t>Outlook: </a:t>
            </a:r>
            <a:r>
              <a:rPr lang="en-GB" sz="2400" dirty="0">
                <a:solidFill>
                  <a:srgbClr val="004712"/>
                </a:solidFill>
                <a:ea typeface="Verdana" panose="020B0604030504040204" pitchFamily="34" charset="0"/>
                <a:cs typeface="Verdana" panose="020B0604030504040204" pitchFamily="34" charset="0"/>
              </a:rPr>
              <a:t>MODIS, Landsat and Sentinel snow products </a:t>
            </a:r>
            <a:endParaRPr lang="en-US" sz="2400" dirty="0">
              <a:solidFill>
                <a:srgbClr val="004712"/>
              </a:solidFill>
              <a:ea typeface="Verdana" panose="020B0604030504040204" pitchFamily="34" charset="0"/>
              <a:cs typeface="Verdana" panose="020B0604030504040204" pitchFamily="34" charset="0"/>
            </a:endParaRPr>
          </a:p>
        </p:txBody>
      </p:sp>
      <p:pic>
        <p:nvPicPr>
          <p:cNvPr id="36" name="9 Imagen"/>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3569" y="77938"/>
            <a:ext cx="1520399" cy="55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2530928" y="3918858"/>
            <a:ext cx="952500" cy="508000"/>
          </a:xfrm>
          <a:prstGeom prst="rect">
            <a:avLst/>
          </a:prstGeom>
          <a:solidFill>
            <a:schemeClr val="bg1">
              <a:alpha val="30000"/>
            </a:schemeClr>
          </a:solid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CuadroTexto 1">
            <a:extLst>
              <a:ext uri="{FF2B5EF4-FFF2-40B4-BE49-F238E27FC236}">
                <a16:creationId xmlns:a16="http://schemas.microsoft.com/office/drawing/2014/main" id="{4B44BCD4-6D6B-C985-7711-1A014DF9F574}"/>
              </a:ext>
            </a:extLst>
          </p:cNvPr>
          <p:cNvSpPr txBox="1"/>
          <p:nvPr/>
        </p:nvSpPr>
        <p:spPr>
          <a:xfrm>
            <a:off x="266485" y="1073010"/>
            <a:ext cx="3796467" cy="489600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spcAft>
                <a:spcPts val="600"/>
              </a:spcAft>
            </a:pPr>
            <a:r>
              <a:rPr lang="en-GB" b="1" u="sng" dirty="0"/>
              <a:t>MODIS:</a:t>
            </a:r>
          </a:p>
          <a:p>
            <a:pPr>
              <a:spcAft>
                <a:spcPts val="600"/>
              </a:spcAft>
            </a:pPr>
            <a:r>
              <a:rPr lang="en-GB" b="1" u="sng" dirty="0">
                <a:solidFill>
                  <a:schemeClr val="accent6">
                    <a:lumMod val="50000"/>
                  </a:schemeClr>
                </a:solidFill>
              </a:rPr>
              <a:t>Pros:</a:t>
            </a:r>
          </a:p>
          <a:p>
            <a:pPr marL="285750" indent="-285750">
              <a:spcAft>
                <a:spcPts val="600"/>
              </a:spcAft>
              <a:buFont typeface="Arial" panose="020B0604020202020204" pitchFamily="34" charset="0"/>
              <a:buChar char="•"/>
            </a:pPr>
            <a:r>
              <a:rPr lang="en-GB" dirty="0"/>
              <a:t>High revisit frequency (1 to 2 days at nadir)</a:t>
            </a:r>
          </a:p>
          <a:p>
            <a:pPr marL="285750" indent="-285750">
              <a:spcAft>
                <a:spcPts val="600"/>
              </a:spcAft>
              <a:buFont typeface="Arial" panose="020B0604020202020204" pitchFamily="34" charset="0"/>
              <a:buChar char="•"/>
            </a:pPr>
            <a:r>
              <a:rPr lang="en-GB" dirty="0"/>
              <a:t>Wide spatial coverage.</a:t>
            </a:r>
          </a:p>
          <a:p>
            <a:pPr marL="285750" indent="-285750">
              <a:spcAft>
                <a:spcPts val="600"/>
              </a:spcAft>
              <a:buFont typeface="Arial" panose="020B0604020202020204" pitchFamily="34" charset="0"/>
              <a:buChar char="•"/>
            </a:pPr>
            <a:r>
              <a:rPr lang="en-GB" dirty="0"/>
              <a:t>2000 to present day.</a:t>
            </a:r>
          </a:p>
          <a:p>
            <a:pPr marL="285750" indent="-285750">
              <a:spcAft>
                <a:spcPts val="600"/>
              </a:spcAft>
              <a:buFont typeface="Arial" panose="020B0604020202020204" pitchFamily="34" charset="0"/>
              <a:buChar char="•"/>
            </a:pPr>
            <a:r>
              <a:rPr lang="en-GB" dirty="0"/>
              <a:t>Useful for large-scale change monitoring.</a:t>
            </a:r>
          </a:p>
          <a:p>
            <a:pPr>
              <a:spcAft>
                <a:spcPts val="600"/>
              </a:spcAft>
            </a:pPr>
            <a:r>
              <a:rPr lang="en-GB" b="1" u="sng" dirty="0">
                <a:solidFill>
                  <a:srgbClr val="FF0000"/>
                </a:solidFill>
              </a:rPr>
              <a:t>Cons:</a:t>
            </a:r>
          </a:p>
          <a:p>
            <a:pPr marL="285750" indent="-285750">
              <a:spcAft>
                <a:spcPts val="600"/>
              </a:spcAft>
              <a:buFont typeface="Arial" panose="020B0604020202020204" pitchFamily="34" charset="0"/>
              <a:buChar char="•"/>
            </a:pPr>
            <a:r>
              <a:rPr lang="en-GB" dirty="0"/>
              <a:t>Low spatial resolution (250, 500 or 1000).</a:t>
            </a:r>
          </a:p>
          <a:p>
            <a:pPr marL="285750" indent="-285750">
              <a:spcAft>
                <a:spcPts val="600"/>
              </a:spcAft>
              <a:buFont typeface="Arial" panose="020B0604020202020204" pitchFamily="34" charset="0"/>
              <a:buChar char="•"/>
            </a:pPr>
            <a:r>
              <a:rPr lang="en-GB" dirty="0"/>
              <a:t>Pixel dimension grows at either end of the scan. 500 m at nadir is approximately 2.4 x 1 km at the edges of the scan swath</a:t>
            </a:r>
          </a:p>
        </p:txBody>
      </p:sp>
      <p:sp>
        <p:nvSpPr>
          <p:cNvPr id="7" name="CuadroTexto 6">
            <a:extLst>
              <a:ext uri="{FF2B5EF4-FFF2-40B4-BE49-F238E27FC236}">
                <a16:creationId xmlns:a16="http://schemas.microsoft.com/office/drawing/2014/main" id="{620B2D72-9619-5278-2F11-0F7C1442D34E}"/>
              </a:ext>
            </a:extLst>
          </p:cNvPr>
          <p:cNvSpPr txBox="1"/>
          <p:nvPr/>
        </p:nvSpPr>
        <p:spPr>
          <a:xfrm>
            <a:off x="8080675" y="1073009"/>
            <a:ext cx="3796467" cy="489600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spcAft>
                <a:spcPts val="600"/>
              </a:spcAft>
            </a:pPr>
            <a:r>
              <a:rPr lang="en-GB" b="1" u="sng" dirty="0"/>
              <a:t>Sentinel:</a:t>
            </a:r>
          </a:p>
          <a:p>
            <a:pPr>
              <a:spcAft>
                <a:spcPts val="600"/>
              </a:spcAft>
            </a:pPr>
            <a:r>
              <a:rPr lang="en-GB" b="1" u="sng" dirty="0">
                <a:solidFill>
                  <a:schemeClr val="accent6">
                    <a:lumMod val="75000"/>
                  </a:schemeClr>
                </a:solidFill>
              </a:rPr>
              <a:t>Pros:</a:t>
            </a:r>
            <a:endParaRPr lang="en-GB" dirty="0">
              <a:solidFill>
                <a:schemeClr val="accent6">
                  <a:lumMod val="75000"/>
                </a:schemeClr>
              </a:solidFill>
            </a:endParaRPr>
          </a:p>
          <a:p>
            <a:pPr marL="285750" indent="-285750">
              <a:spcAft>
                <a:spcPts val="600"/>
              </a:spcAft>
              <a:buFont typeface="Arial" panose="020B0604020202020204" pitchFamily="34" charset="0"/>
              <a:buChar char="•"/>
            </a:pPr>
            <a:r>
              <a:rPr lang="en-GB" dirty="0"/>
              <a:t>High spatial resolution (10 m, 20 m, 60 m).</a:t>
            </a:r>
          </a:p>
          <a:p>
            <a:pPr marL="285750" indent="-285750">
              <a:spcAft>
                <a:spcPts val="600"/>
              </a:spcAft>
              <a:buFont typeface="Arial" panose="020B0604020202020204" pitchFamily="34" charset="0"/>
              <a:buChar char="•"/>
            </a:pPr>
            <a:r>
              <a:rPr lang="en-GB" dirty="0"/>
              <a:t>Regular revisit frequency (5 days).</a:t>
            </a:r>
          </a:p>
          <a:p>
            <a:pPr marL="285750" indent="-285750">
              <a:spcAft>
                <a:spcPts val="600"/>
              </a:spcAft>
              <a:buFont typeface="Arial" panose="020B0604020202020204" pitchFamily="34" charset="0"/>
              <a:buChar char="•"/>
            </a:pPr>
            <a:r>
              <a:rPr lang="en-GB" dirty="0"/>
              <a:t>Useful for small areas studies.</a:t>
            </a:r>
          </a:p>
          <a:p>
            <a:pPr>
              <a:spcAft>
                <a:spcPts val="600"/>
              </a:spcAft>
            </a:pPr>
            <a:endParaRPr lang="en-GB" b="1" u="sng" dirty="0"/>
          </a:p>
          <a:p>
            <a:pPr>
              <a:spcAft>
                <a:spcPts val="600"/>
              </a:spcAft>
            </a:pPr>
            <a:endParaRPr lang="en-GB" b="1" u="sng" dirty="0">
              <a:solidFill>
                <a:srgbClr val="FF0000"/>
              </a:solidFill>
            </a:endParaRPr>
          </a:p>
          <a:p>
            <a:pPr>
              <a:spcAft>
                <a:spcPts val="600"/>
              </a:spcAft>
            </a:pPr>
            <a:r>
              <a:rPr lang="en-GB" b="1" u="sng" dirty="0">
                <a:solidFill>
                  <a:srgbClr val="FF0000"/>
                </a:solidFill>
              </a:rPr>
              <a:t>Cons:</a:t>
            </a:r>
          </a:p>
          <a:p>
            <a:pPr marL="285750" indent="-285750">
              <a:spcAft>
                <a:spcPts val="600"/>
              </a:spcAft>
              <a:buFont typeface="Arial" panose="020B0604020202020204" pitchFamily="34" charset="0"/>
              <a:buChar char="•"/>
            </a:pPr>
            <a:r>
              <a:rPr lang="en-GB" dirty="0"/>
              <a:t>Time series of Sentinel data  (2016 to present) too short to study snow cover compared to Landsat.</a:t>
            </a:r>
          </a:p>
        </p:txBody>
      </p:sp>
      <p:sp>
        <p:nvSpPr>
          <p:cNvPr id="16" name="CuadroTexto 15">
            <a:extLst>
              <a:ext uri="{FF2B5EF4-FFF2-40B4-BE49-F238E27FC236}">
                <a16:creationId xmlns:a16="http://schemas.microsoft.com/office/drawing/2014/main" id="{A3483954-E793-6221-6D59-ABEC83429ED7}"/>
              </a:ext>
            </a:extLst>
          </p:cNvPr>
          <p:cNvSpPr txBox="1"/>
          <p:nvPr/>
        </p:nvSpPr>
        <p:spPr>
          <a:xfrm>
            <a:off x="4192304" y="1073009"/>
            <a:ext cx="3796467" cy="489600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b="1" u="sng" dirty="0"/>
              <a:t>Landsat:</a:t>
            </a:r>
          </a:p>
          <a:p>
            <a:pPr>
              <a:lnSpc>
                <a:spcPct val="90000"/>
              </a:lnSpc>
              <a:spcBef>
                <a:spcPts val="1000"/>
              </a:spcBef>
            </a:pPr>
            <a:r>
              <a:rPr lang="en-US" b="1" u="sng" dirty="0">
                <a:solidFill>
                  <a:schemeClr val="accent6">
                    <a:lumMod val="75000"/>
                  </a:schemeClr>
                </a:solidFill>
              </a:rPr>
              <a:t>Pros:</a:t>
            </a:r>
          </a:p>
          <a:p>
            <a:pPr marL="171450" indent="-171450">
              <a:lnSpc>
                <a:spcPct val="90000"/>
              </a:lnSpc>
              <a:spcBef>
                <a:spcPts val="1000"/>
              </a:spcBef>
              <a:buFont typeface="Arial" panose="020B0604020202020204" pitchFamily="34" charset="0"/>
              <a:buChar char="•"/>
            </a:pPr>
            <a:r>
              <a:rPr lang="en-US" dirty="0"/>
              <a:t>Moderate to high spatial resolution (30 m).</a:t>
            </a:r>
          </a:p>
          <a:p>
            <a:pPr marL="171450" indent="-171450">
              <a:lnSpc>
                <a:spcPct val="90000"/>
              </a:lnSpc>
              <a:spcBef>
                <a:spcPts val="1000"/>
              </a:spcBef>
              <a:buFont typeface="Arial" panose="020B0604020202020204" pitchFamily="34" charset="0"/>
              <a:buChar char="•"/>
            </a:pPr>
            <a:r>
              <a:rPr lang="en-US" dirty="0"/>
              <a:t>Extensive data archive (1972 to present day).</a:t>
            </a:r>
          </a:p>
          <a:p>
            <a:pPr marL="171450" indent="-171450">
              <a:lnSpc>
                <a:spcPct val="90000"/>
              </a:lnSpc>
              <a:spcBef>
                <a:spcPts val="1000"/>
              </a:spcBef>
              <a:buFont typeface="Arial" panose="020B0604020202020204" pitchFamily="34" charset="0"/>
              <a:buChar char="•"/>
            </a:pPr>
            <a:r>
              <a:rPr lang="en-US" dirty="0"/>
              <a:t>Useful for detailed analysis of land surface changes or snow changes.</a:t>
            </a:r>
          </a:p>
          <a:p>
            <a:pPr>
              <a:lnSpc>
                <a:spcPct val="90000"/>
              </a:lnSpc>
              <a:spcBef>
                <a:spcPts val="1000"/>
              </a:spcBef>
            </a:pPr>
            <a:r>
              <a:rPr lang="en-US" b="1" u="sng" dirty="0">
                <a:solidFill>
                  <a:srgbClr val="FF0000"/>
                </a:solidFill>
              </a:rPr>
              <a:t>Cons:</a:t>
            </a:r>
          </a:p>
          <a:p>
            <a:pPr marL="171450" indent="-171450">
              <a:lnSpc>
                <a:spcPct val="90000"/>
              </a:lnSpc>
              <a:spcBef>
                <a:spcPts val="1000"/>
              </a:spcBef>
              <a:buFont typeface="Arial" panose="020B0604020202020204" pitchFamily="34" charset="0"/>
              <a:buChar char="•"/>
            </a:pPr>
            <a:r>
              <a:rPr lang="en-US" dirty="0"/>
              <a:t>Lower revisit frequency than MODIS (approximately 16 days).</a:t>
            </a:r>
          </a:p>
          <a:p>
            <a:pPr marL="171450" indent="-171450">
              <a:lnSpc>
                <a:spcPct val="90000"/>
              </a:lnSpc>
              <a:spcBef>
                <a:spcPts val="1000"/>
              </a:spcBef>
              <a:buFont typeface="Arial" panose="020B0604020202020204" pitchFamily="34" charset="0"/>
              <a:buChar char="•"/>
            </a:pPr>
            <a:r>
              <a:rPr lang="en-GB" dirty="0"/>
              <a:t>Differences between the radiometric correction algorithm for Landsat 4, 5, and 7 (TM, ETM+) versus Landsat 8 and 9 (OLI, TIRS).</a:t>
            </a:r>
            <a:endParaRPr lang="en-GB" sz="2000" dirty="0"/>
          </a:p>
        </p:txBody>
      </p:sp>
      <p:sp>
        <p:nvSpPr>
          <p:cNvPr id="3" name="Rectángulo 2">
            <a:extLst>
              <a:ext uri="{FF2B5EF4-FFF2-40B4-BE49-F238E27FC236}">
                <a16:creationId xmlns:a16="http://schemas.microsoft.com/office/drawing/2014/main" id="{715B85EF-C9D0-86F1-D5B4-3FD5C6DF6F21}"/>
              </a:ext>
            </a:extLst>
          </p:cNvPr>
          <p:cNvSpPr/>
          <p:nvPr/>
        </p:nvSpPr>
        <p:spPr>
          <a:xfrm>
            <a:off x="6933191" y="6578267"/>
            <a:ext cx="1478729" cy="307777"/>
          </a:xfrm>
          <a:prstGeom prst="rect">
            <a:avLst/>
          </a:prstGeom>
        </p:spPr>
        <p:txBody>
          <a:bodyPr wrap="square">
            <a:spAutoFit/>
          </a:bodyPr>
          <a:lstStyle/>
          <a:p>
            <a:r>
              <a:rPr lang="en-US" sz="1400" dirty="0">
                <a:solidFill>
                  <a:srgbClr val="222222"/>
                </a:solidFill>
                <a:latin typeface="Arial" panose="020B0604020202020204" pitchFamily="34" charset="0"/>
                <a:cs typeface="Arial" panose="020B0604020202020204" pitchFamily="34" charset="0"/>
              </a:rPr>
              <a:t>EGU24-11542</a:t>
            </a:r>
            <a:endParaRPr lang="en-US" sz="1400" dirty="0">
              <a:latin typeface="Arial" panose="020B0604020202020204" pitchFamily="34" charset="0"/>
              <a:cs typeface="Arial" panose="020B0604020202020204" pitchFamily="34" charset="0"/>
            </a:endParaRPr>
          </a:p>
        </p:txBody>
      </p:sp>
      <p:sp>
        <p:nvSpPr>
          <p:cNvPr id="5" name="Botón de acción: ir hacia atrás o anterior 4">
            <a:hlinkClick r:id="" action="ppaction://hlinkshowjump?jump=previousslide" highlightClick="1"/>
            <a:extLst>
              <a:ext uri="{FF2B5EF4-FFF2-40B4-BE49-F238E27FC236}">
                <a16:creationId xmlns:a16="http://schemas.microsoft.com/office/drawing/2014/main" id="{3142204C-4C82-27CD-57C6-F9A3D045A4F1}"/>
              </a:ext>
            </a:extLst>
          </p:cNvPr>
          <p:cNvSpPr/>
          <p:nvPr/>
        </p:nvSpPr>
        <p:spPr>
          <a:xfrm>
            <a:off x="78086" y="6454667"/>
            <a:ext cx="360000" cy="360000"/>
          </a:xfrm>
          <a:prstGeom prst="actionButtonBackPrevio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9" name="Botón de acción: ir hacia delante o siguiente 8">
            <a:hlinkClick r:id="" action="ppaction://hlinkshowjump?jump=nextslide" highlightClick="1"/>
            <a:extLst>
              <a:ext uri="{FF2B5EF4-FFF2-40B4-BE49-F238E27FC236}">
                <a16:creationId xmlns:a16="http://schemas.microsoft.com/office/drawing/2014/main" id="{BE18FE47-4984-E1F9-3969-CD36D36182E4}"/>
              </a:ext>
            </a:extLst>
          </p:cNvPr>
          <p:cNvSpPr/>
          <p:nvPr/>
        </p:nvSpPr>
        <p:spPr>
          <a:xfrm>
            <a:off x="978240" y="6454667"/>
            <a:ext cx="360000" cy="360000"/>
          </a:xfrm>
          <a:prstGeom prst="actionButtonForwardNex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0" name="Botón de acción: ir a inicio 9">
            <a:hlinkClick r:id="" action="ppaction://hlinkshowjump?jump=firstslide" highlightClick="1"/>
            <a:extLst>
              <a:ext uri="{FF2B5EF4-FFF2-40B4-BE49-F238E27FC236}">
                <a16:creationId xmlns:a16="http://schemas.microsoft.com/office/drawing/2014/main" id="{99EC5404-FB5B-AE94-8186-000642702FF3}"/>
              </a:ext>
            </a:extLst>
          </p:cNvPr>
          <p:cNvSpPr/>
          <p:nvPr/>
        </p:nvSpPr>
        <p:spPr>
          <a:xfrm>
            <a:off x="528163" y="6454667"/>
            <a:ext cx="360000" cy="360000"/>
          </a:xfrm>
          <a:prstGeom prst="actionButtonHo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1" name="Marcador de número de diapositiva 10">
            <a:extLst>
              <a:ext uri="{FF2B5EF4-FFF2-40B4-BE49-F238E27FC236}">
                <a16:creationId xmlns:a16="http://schemas.microsoft.com/office/drawing/2014/main" id="{9D7EFED1-D401-CF9F-7E45-4998785DEB95}"/>
              </a:ext>
            </a:extLst>
          </p:cNvPr>
          <p:cNvSpPr>
            <a:spLocks noGrp="1"/>
          </p:cNvSpPr>
          <p:nvPr>
            <p:ph type="sldNum" sz="quarter" idx="12"/>
          </p:nvPr>
        </p:nvSpPr>
        <p:spPr/>
        <p:txBody>
          <a:bodyPr/>
          <a:lstStyle/>
          <a:p>
            <a:fld id="{ADB13A04-C3B3-4633-8239-BB7510E16209}" type="slidenum">
              <a:rPr lang="en-GB" smtClean="0"/>
              <a:t>19</a:t>
            </a:fld>
            <a:endParaRPr lang="en-GB"/>
          </a:p>
        </p:txBody>
      </p:sp>
    </p:spTree>
    <p:custDataLst>
      <p:tags r:id="rId1"/>
    </p:custDataLst>
    <p:extLst>
      <p:ext uri="{BB962C8B-B14F-4D97-AF65-F5344CB8AC3E}">
        <p14:creationId xmlns:p14="http://schemas.microsoft.com/office/powerpoint/2010/main" val="373040281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p:nvPr/>
        </p:nvSpPr>
        <p:spPr>
          <a:xfrm>
            <a:off x="0" y="-8601"/>
            <a:ext cx="12192000" cy="713828"/>
          </a:xfrm>
          <a:prstGeom prst="rect">
            <a:avLst/>
          </a:prstGeom>
          <a:solidFill>
            <a:srgbClr val="DFE8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dirty="0"/>
          </a:p>
        </p:txBody>
      </p:sp>
      <p:cxnSp>
        <p:nvCxnSpPr>
          <p:cNvPr id="6" name="37 Conector recto"/>
          <p:cNvCxnSpPr/>
          <p:nvPr/>
        </p:nvCxnSpPr>
        <p:spPr>
          <a:xfrm flipH="1">
            <a:off x="1" y="705227"/>
            <a:ext cx="12191999" cy="0"/>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flipV="1">
            <a:off x="2" y="6611620"/>
            <a:ext cx="12191999" cy="25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4"/>
          <p:cNvSpPr txBox="1"/>
          <p:nvPr/>
        </p:nvSpPr>
        <p:spPr>
          <a:xfrm>
            <a:off x="273372" y="113314"/>
            <a:ext cx="10002165" cy="461665"/>
          </a:xfrm>
          <a:prstGeom prst="rect">
            <a:avLst/>
          </a:prstGeom>
          <a:noFill/>
        </p:spPr>
        <p:txBody>
          <a:bodyPr wrap="square" rtlCol="0">
            <a:spAutoFit/>
          </a:bodyPr>
          <a:lstStyle/>
          <a:p>
            <a:r>
              <a:rPr lang="en-US" sz="2400" b="1" dirty="0">
                <a:solidFill>
                  <a:srgbClr val="004712"/>
                </a:solidFill>
                <a:ea typeface="Verdana" panose="020B0604030504040204" pitchFamily="34" charset="0"/>
                <a:cs typeface="Verdana" panose="020B0604030504040204" pitchFamily="34" charset="0"/>
              </a:rPr>
              <a:t>Snow presence or absence: </a:t>
            </a:r>
            <a:r>
              <a:rPr lang="en-US" sz="2400" dirty="0">
                <a:solidFill>
                  <a:srgbClr val="004712"/>
                </a:solidFill>
                <a:ea typeface="Verdana" panose="020B0604030504040204" pitchFamily="34" charset="0"/>
                <a:cs typeface="Verdana" panose="020B0604030504040204" pitchFamily="34" charset="0"/>
              </a:rPr>
              <a:t>Key for catchment hydrological functioning</a:t>
            </a:r>
          </a:p>
        </p:txBody>
      </p:sp>
      <p:pic>
        <p:nvPicPr>
          <p:cNvPr id="36" name="9 Imagen"/>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3569" y="77938"/>
            <a:ext cx="1520399" cy="55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574040" y="836338"/>
            <a:ext cx="6388100" cy="923330"/>
          </a:xfrm>
          <a:prstGeom prst="rect">
            <a:avLst/>
          </a:prstGeom>
        </p:spPr>
        <p:txBody>
          <a:bodyPr wrap="square">
            <a:spAutoFit/>
          </a:bodyPr>
          <a:lstStyle/>
          <a:p>
            <a:pPr algn="just"/>
            <a:r>
              <a:rPr lang="en-US" b="1" dirty="0">
                <a:latin typeface="Arial" panose="020B0604020202020204" pitchFamily="34" charset="0"/>
                <a:cs typeface="Arial" panose="020B0604020202020204" pitchFamily="34" charset="0"/>
              </a:rPr>
              <a:t>The presence or absence of snow on a landscape control </a:t>
            </a:r>
            <a:r>
              <a:rPr lang="en-US" dirty="0">
                <a:latin typeface="Arial" panose="020B0604020202020204" pitchFamily="34" charset="0"/>
                <a:cs typeface="Arial" panose="020B0604020202020204" pitchFamily="34" charset="0"/>
              </a:rPr>
              <a:t>the land surface energy budget, which in turn affects hydrologic response and ecosystem function.</a:t>
            </a:r>
          </a:p>
        </p:txBody>
      </p:sp>
      <p:pic>
        <p:nvPicPr>
          <p:cNvPr id="5" name="Imagen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208" y="1904609"/>
            <a:ext cx="6303512" cy="4503508"/>
          </a:xfrm>
          <a:prstGeom prst="rect">
            <a:avLst/>
          </a:prstGeom>
        </p:spPr>
      </p:pic>
      <p:pic>
        <p:nvPicPr>
          <p:cNvPr id="11" name="Imagen 10"/>
          <p:cNvPicPr>
            <a:picLocks noChangeAspect="1"/>
          </p:cNvPicPr>
          <p:nvPr/>
        </p:nvPicPr>
        <p:blipFill rotWithShape="1">
          <a:blip r:embed="rId7"/>
          <a:srcRect l="52965" t="53996" r="687" b="791"/>
          <a:stretch/>
        </p:blipFill>
        <p:spPr>
          <a:xfrm>
            <a:off x="7809213" y="3873500"/>
            <a:ext cx="3129297" cy="2417494"/>
          </a:xfrm>
          <a:prstGeom prst="rect">
            <a:avLst/>
          </a:prstGeom>
          <a:ln>
            <a:solidFill>
              <a:schemeClr val="tx1"/>
            </a:solidFill>
          </a:ln>
        </p:spPr>
      </p:pic>
      <p:sp>
        <p:nvSpPr>
          <p:cNvPr id="7" name="Rectángulo 6"/>
          <p:cNvSpPr/>
          <p:nvPr/>
        </p:nvSpPr>
        <p:spPr>
          <a:xfrm>
            <a:off x="1108710" y="4636256"/>
            <a:ext cx="1129230" cy="987303"/>
          </a:xfrm>
          <a:prstGeom prst="rect">
            <a:avLst/>
          </a:prstGeom>
          <a:solidFill>
            <a:schemeClr val="tx1">
              <a:alpha val="3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ángulo 18"/>
          <p:cNvSpPr/>
          <p:nvPr/>
        </p:nvSpPr>
        <p:spPr>
          <a:xfrm>
            <a:off x="2317683" y="3494660"/>
            <a:ext cx="742884" cy="663643"/>
          </a:xfrm>
          <a:prstGeom prst="rect">
            <a:avLst/>
          </a:prstGeom>
          <a:solidFill>
            <a:schemeClr val="tx1">
              <a:alpha val="3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Imagen 30"/>
          <p:cNvPicPr>
            <a:picLocks noChangeAspect="1"/>
          </p:cNvPicPr>
          <p:nvPr/>
        </p:nvPicPr>
        <p:blipFill rotWithShape="1">
          <a:blip r:embed="rId7"/>
          <a:srcRect l="7187" t="8678" r="47225" b="46225"/>
          <a:stretch/>
        </p:blipFill>
        <p:spPr>
          <a:xfrm>
            <a:off x="7822531" y="1064260"/>
            <a:ext cx="3115979" cy="2440989"/>
          </a:xfrm>
          <a:prstGeom prst="rect">
            <a:avLst/>
          </a:prstGeom>
          <a:ln w="12700">
            <a:solidFill>
              <a:schemeClr val="tx1"/>
            </a:solidFill>
          </a:ln>
        </p:spPr>
      </p:pic>
      <p:cxnSp>
        <p:nvCxnSpPr>
          <p:cNvPr id="33" name="Conector recto 32"/>
          <p:cNvCxnSpPr>
            <a:cxnSpLocks/>
          </p:cNvCxnSpPr>
          <p:nvPr/>
        </p:nvCxnSpPr>
        <p:spPr>
          <a:xfrm flipV="1">
            <a:off x="1131570" y="3874770"/>
            <a:ext cx="6743700" cy="7614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ector recto 34"/>
          <p:cNvCxnSpPr>
            <a:cxnSpLocks/>
          </p:cNvCxnSpPr>
          <p:nvPr/>
        </p:nvCxnSpPr>
        <p:spPr>
          <a:xfrm>
            <a:off x="2237940" y="5623559"/>
            <a:ext cx="5591610" cy="64008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ector recto 37"/>
          <p:cNvCxnSpPr/>
          <p:nvPr/>
        </p:nvCxnSpPr>
        <p:spPr>
          <a:xfrm flipV="1">
            <a:off x="2312670" y="1066800"/>
            <a:ext cx="5518997" cy="24460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ector recto 39"/>
          <p:cNvCxnSpPr/>
          <p:nvPr/>
        </p:nvCxnSpPr>
        <p:spPr>
          <a:xfrm flipV="1">
            <a:off x="3097530" y="3496733"/>
            <a:ext cx="4717203" cy="6409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CuadroTexto 43"/>
          <p:cNvSpPr txBox="1"/>
          <p:nvPr/>
        </p:nvSpPr>
        <p:spPr>
          <a:xfrm>
            <a:off x="6081348" y="6330675"/>
            <a:ext cx="4952412" cy="276999"/>
          </a:xfrm>
          <a:prstGeom prst="rect">
            <a:avLst/>
          </a:prstGeom>
          <a:noFill/>
        </p:spPr>
        <p:txBody>
          <a:bodyPr wrap="square" rtlCol="0">
            <a:spAutoFit/>
          </a:bodyPr>
          <a:lstStyle/>
          <a:p>
            <a:pPr algn="r"/>
            <a:r>
              <a:rPr lang="en-US" sz="1200" i="1" dirty="0">
                <a:latin typeface="Arial" panose="020B0604020202020204" pitchFamily="34" charset="0"/>
                <a:cs typeface="Arial" panose="020B0604020202020204" pitchFamily="34" charset="0"/>
              </a:rPr>
              <a:t>Hammond et al., 2018. PhD Dissertation</a:t>
            </a:r>
          </a:p>
        </p:txBody>
      </p:sp>
      <p:sp>
        <p:nvSpPr>
          <p:cNvPr id="46" name="Rectángulo 45"/>
          <p:cNvSpPr/>
          <p:nvPr/>
        </p:nvSpPr>
        <p:spPr>
          <a:xfrm>
            <a:off x="6666698" y="734770"/>
            <a:ext cx="6067168" cy="369332"/>
          </a:xfrm>
          <a:prstGeom prst="rect">
            <a:avLst/>
          </a:prstGeom>
        </p:spPr>
        <p:txBody>
          <a:bodyPr wrap="square">
            <a:spAutoFit/>
          </a:bodyPr>
          <a:lstStyle/>
          <a:p>
            <a:pPr algn="ctr"/>
            <a:r>
              <a:rPr lang="en-US" b="1" dirty="0">
                <a:solidFill>
                  <a:srgbClr val="C00000"/>
                </a:solidFill>
                <a:latin typeface="Arial" panose="020B0604020202020204" pitchFamily="34" charset="0"/>
                <a:cs typeface="Arial" panose="020B0604020202020204" pitchFamily="34" charset="0"/>
              </a:rPr>
              <a:t>Seasonally intermittent </a:t>
            </a:r>
          </a:p>
        </p:txBody>
      </p:sp>
      <p:sp>
        <p:nvSpPr>
          <p:cNvPr id="47" name="Rectángulo 46"/>
          <p:cNvSpPr/>
          <p:nvPr/>
        </p:nvSpPr>
        <p:spPr>
          <a:xfrm>
            <a:off x="6721732" y="3545703"/>
            <a:ext cx="6067168" cy="369332"/>
          </a:xfrm>
          <a:prstGeom prst="rect">
            <a:avLst/>
          </a:prstGeom>
        </p:spPr>
        <p:txBody>
          <a:bodyPr wrap="square">
            <a:spAutoFit/>
          </a:bodyPr>
          <a:lstStyle/>
          <a:p>
            <a:pPr algn="ctr"/>
            <a:r>
              <a:rPr lang="en-US" b="1" dirty="0">
                <a:solidFill>
                  <a:srgbClr val="0F4D8A"/>
                </a:solidFill>
                <a:latin typeface="Arial" panose="020B0604020202020204" pitchFamily="34" charset="0"/>
                <a:cs typeface="Arial" panose="020B0604020202020204" pitchFamily="34" charset="0"/>
              </a:rPr>
              <a:t>Seasonally persistent</a:t>
            </a:r>
          </a:p>
        </p:txBody>
      </p:sp>
      <p:sp>
        <p:nvSpPr>
          <p:cNvPr id="3" name="Rectángulo 2">
            <a:extLst>
              <a:ext uri="{FF2B5EF4-FFF2-40B4-BE49-F238E27FC236}">
                <a16:creationId xmlns:a16="http://schemas.microsoft.com/office/drawing/2014/main" id="{B3B63F5D-BEC1-F4AD-CE47-C45AA79B19D2}"/>
              </a:ext>
            </a:extLst>
          </p:cNvPr>
          <p:cNvSpPr/>
          <p:nvPr/>
        </p:nvSpPr>
        <p:spPr>
          <a:xfrm>
            <a:off x="6933191" y="6578267"/>
            <a:ext cx="1478729" cy="307777"/>
          </a:xfrm>
          <a:prstGeom prst="rect">
            <a:avLst/>
          </a:prstGeom>
        </p:spPr>
        <p:txBody>
          <a:bodyPr wrap="square">
            <a:spAutoFit/>
          </a:bodyPr>
          <a:lstStyle/>
          <a:p>
            <a:r>
              <a:rPr lang="en-US" sz="1400" dirty="0">
                <a:solidFill>
                  <a:srgbClr val="222222"/>
                </a:solidFill>
                <a:latin typeface="Arial" panose="020B0604020202020204" pitchFamily="34" charset="0"/>
                <a:cs typeface="Arial" panose="020B0604020202020204" pitchFamily="34" charset="0"/>
              </a:rPr>
              <a:t>EGU24-11542</a:t>
            </a:r>
            <a:endParaRPr lang="en-US" sz="1400" dirty="0">
              <a:latin typeface="Arial" panose="020B0604020202020204" pitchFamily="34" charset="0"/>
              <a:cs typeface="Arial" panose="020B0604020202020204" pitchFamily="34" charset="0"/>
            </a:endParaRPr>
          </a:p>
        </p:txBody>
      </p:sp>
      <p:sp>
        <p:nvSpPr>
          <p:cNvPr id="12" name="Botón de acción: ir hacia atrás o anterior 11">
            <a:hlinkClick r:id="" action="ppaction://hlinkshowjump?jump=previousslide" highlightClick="1"/>
            <a:extLst>
              <a:ext uri="{FF2B5EF4-FFF2-40B4-BE49-F238E27FC236}">
                <a16:creationId xmlns:a16="http://schemas.microsoft.com/office/drawing/2014/main" id="{21CA8B29-C5E0-148A-0663-2469E366A3DD}"/>
              </a:ext>
            </a:extLst>
          </p:cNvPr>
          <p:cNvSpPr/>
          <p:nvPr/>
        </p:nvSpPr>
        <p:spPr>
          <a:xfrm>
            <a:off x="84083" y="6451326"/>
            <a:ext cx="360000" cy="360000"/>
          </a:xfrm>
          <a:prstGeom prst="actionButtonBackPrevio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14" name="Botón de acción: ir hacia delante o siguiente 13">
            <a:hlinkClick r:id="" action="ppaction://hlinkshowjump?jump=nextslide" highlightClick="1"/>
            <a:extLst>
              <a:ext uri="{FF2B5EF4-FFF2-40B4-BE49-F238E27FC236}">
                <a16:creationId xmlns:a16="http://schemas.microsoft.com/office/drawing/2014/main" id="{6E767075-F7FE-D1DA-B3C5-2FCFA6F9691E}"/>
              </a:ext>
            </a:extLst>
          </p:cNvPr>
          <p:cNvSpPr/>
          <p:nvPr/>
        </p:nvSpPr>
        <p:spPr>
          <a:xfrm>
            <a:off x="978240" y="6457329"/>
            <a:ext cx="360000" cy="360000"/>
          </a:xfrm>
          <a:prstGeom prst="actionButtonForwardNex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6" name="Botón de acción: ir a inicio 15">
            <a:hlinkClick r:id="" action="ppaction://hlinkshowjump?jump=firstslide" highlightClick="1"/>
            <a:extLst>
              <a:ext uri="{FF2B5EF4-FFF2-40B4-BE49-F238E27FC236}">
                <a16:creationId xmlns:a16="http://schemas.microsoft.com/office/drawing/2014/main" id="{AA685046-12BD-84E6-806A-43B4E4362FD7}"/>
              </a:ext>
            </a:extLst>
          </p:cNvPr>
          <p:cNvSpPr/>
          <p:nvPr/>
        </p:nvSpPr>
        <p:spPr>
          <a:xfrm>
            <a:off x="528163" y="6454667"/>
            <a:ext cx="360000" cy="360000"/>
          </a:xfrm>
          <a:prstGeom prst="actionButtonHo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7" name="Marcador de número de diapositiva 16">
            <a:extLst>
              <a:ext uri="{FF2B5EF4-FFF2-40B4-BE49-F238E27FC236}">
                <a16:creationId xmlns:a16="http://schemas.microsoft.com/office/drawing/2014/main" id="{A8959F54-779A-D956-080B-729132DB277B}"/>
              </a:ext>
            </a:extLst>
          </p:cNvPr>
          <p:cNvSpPr>
            <a:spLocks noGrp="1"/>
          </p:cNvSpPr>
          <p:nvPr>
            <p:ph type="sldNum" sz="quarter" idx="12"/>
          </p:nvPr>
        </p:nvSpPr>
        <p:spPr/>
        <p:txBody>
          <a:bodyPr/>
          <a:lstStyle/>
          <a:p>
            <a:fld id="{ADB13A04-C3B3-4633-8239-BB7510E16209}" type="slidenum">
              <a:rPr lang="en-GB" smtClean="0"/>
              <a:t>2</a:t>
            </a:fld>
            <a:endParaRPr lang="en-GB"/>
          </a:p>
        </p:txBody>
      </p:sp>
    </p:spTree>
    <p:custDataLst>
      <p:tags r:id="rId1"/>
    </p:custDataLst>
    <p:extLst>
      <p:ext uri="{BB962C8B-B14F-4D97-AF65-F5344CB8AC3E}">
        <p14:creationId xmlns:p14="http://schemas.microsoft.com/office/powerpoint/2010/main" val="268647014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p:nvPr/>
        </p:nvSpPr>
        <p:spPr>
          <a:xfrm>
            <a:off x="0" y="0"/>
            <a:ext cx="12192000" cy="713828"/>
          </a:xfrm>
          <a:prstGeom prst="rect">
            <a:avLst/>
          </a:prstGeom>
          <a:solidFill>
            <a:srgbClr val="DFE8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dirty="0"/>
          </a:p>
        </p:txBody>
      </p:sp>
      <p:cxnSp>
        <p:nvCxnSpPr>
          <p:cNvPr id="6" name="37 Conector recto"/>
          <p:cNvCxnSpPr/>
          <p:nvPr/>
        </p:nvCxnSpPr>
        <p:spPr>
          <a:xfrm flipH="1">
            <a:off x="1" y="705227"/>
            <a:ext cx="12191999" cy="0"/>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flipV="1">
            <a:off x="2" y="6611620"/>
            <a:ext cx="12191999" cy="25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4"/>
          <p:cNvSpPr txBox="1"/>
          <p:nvPr/>
        </p:nvSpPr>
        <p:spPr>
          <a:xfrm>
            <a:off x="421653" y="100957"/>
            <a:ext cx="7671844" cy="461665"/>
          </a:xfrm>
          <a:prstGeom prst="rect">
            <a:avLst/>
          </a:prstGeom>
          <a:noFill/>
        </p:spPr>
        <p:txBody>
          <a:bodyPr wrap="none" rtlCol="0">
            <a:spAutoFit/>
          </a:bodyPr>
          <a:lstStyle/>
          <a:p>
            <a:r>
              <a:rPr lang="en-GB" sz="2400" b="1" dirty="0">
                <a:solidFill>
                  <a:srgbClr val="004712"/>
                </a:solidFill>
                <a:ea typeface="Verdana" panose="020B0604030504040204" pitchFamily="34" charset="0"/>
                <a:cs typeface="Verdana" panose="020B0604030504040204" pitchFamily="34" charset="0"/>
              </a:rPr>
              <a:t>Outlook: </a:t>
            </a:r>
            <a:r>
              <a:rPr lang="en-GB" sz="2400" dirty="0">
                <a:solidFill>
                  <a:srgbClr val="004712"/>
                </a:solidFill>
                <a:ea typeface="Verdana" panose="020B0604030504040204" pitchFamily="34" charset="0"/>
                <a:cs typeface="Verdana" panose="020B0604030504040204" pitchFamily="34" charset="0"/>
              </a:rPr>
              <a:t>MODIS, Landsat and Sentinel snow products </a:t>
            </a:r>
            <a:endParaRPr lang="en-US" sz="2400" dirty="0">
              <a:solidFill>
                <a:srgbClr val="004712"/>
              </a:solidFill>
              <a:ea typeface="Verdana" panose="020B0604030504040204" pitchFamily="34" charset="0"/>
              <a:cs typeface="Verdana" panose="020B0604030504040204" pitchFamily="34" charset="0"/>
            </a:endParaRPr>
          </a:p>
        </p:txBody>
      </p:sp>
      <p:pic>
        <p:nvPicPr>
          <p:cNvPr id="36" name="9 Imagen"/>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3569" y="77938"/>
            <a:ext cx="1520399" cy="55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2530928" y="3918858"/>
            <a:ext cx="952500" cy="508000"/>
          </a:xfrm>
          <a:prstGeom prst="rect">
            <a:avLst/>
          </a:prstGeom>
          <a:solidFill>
            <a:schemeClr val="bg1">
              <a:alpha val="30000"/>
            </a:schemeClr>
          </a:solid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Imagen 2">
            <a:extLst>
              <a:ext uri="{FF2B5EF4-FFF2-40B4-BE49-F238E27FC236}">
                <a16:creationId xmlns:a16="http://schemas.microsoft.com/office/drawing/2014/main" id="{3A2B6EAE-79CA-E33D-FF38-E29DF498F23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5160" y="1337237"/>
            <a:ext cx="3960000" cy="2380261"/>
          </a:xfrm>
          <a:prstGeom prst="rect">
            <a:avLst/>
          </a:prstGeom>
        </p:spPr>
      </p:pic>
      <p:pic>
        <p:nvPicPr>
          <p:cNvPr id="5" name="Imagen 4">
            <a:extLst>
              <a:ext uri="{FF2B5EF4-FFF2-40B4-BE49-F238E27FC236}">
                <a16:creationId xmlns:a16="http://schemas.microsoft.com/office/drawing/2014/main" id="{4DAA3F64-D2C6-05E4-562C-8DF047A6A84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5160" y="3823475"/>
            <a:ext cx="3960000" cy="2380261"/>
          </a:xfrm>
          <a:prstGeom prst="rect">
            <a:avLst/>
          </a:prstGeom>
        </p:spPr>
      </p:pic>
      <p:pic>
        <p:nvPicPr>
          <p:cNvPr id="9" name="Imagen 8">
            <a:extLst>
              <a:ext uri="{FF2B5EF4-FFF2-40B4-BE49-F238E27FC236}">
                <a16:creationId xmlns:a16="http://schemas.microsoft.com/office/drawing/2014/main" id="{980264E6-8A83-F863-8445-FD412492DC7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093497" y="1329823"/>
            <a:ext cx="3960000" cy="2380261"/>
          </a:xfrm>
          <a:prstGeom prst="rect">
            <a:avLst/>
          </a:prstGeom>
        </p:spPr>
      </p:pic>
      <p:pic>
        <p:nvPicPr>
          <p:cNvPr id="10" name="Imagen 9">
            <a:extLst>
              <a:ext uri="{FF2B5EF4-FFF2-40B4-BE49-F238E27FC236}">
                <a16:creationId xmlns:a16="http://schemas.microsoft.com/office/drawing/2014/main" id="{F133B274-738C-7D24-A8C2-F0409A2176B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093497" y="3823476"/>
            <a:ext cx="3960000" cy="2380261"/>
          </a:xfrm>
          <a:prstGeom prst="rect">
            <a:avLst/>
          </a:prstGeom>
        </p:spPr>
      </p:pic>
      <p:sp>
        <p:nvSpPr>
          <p:cNvPr id="11" name="CuadroTexto 10">
            <a:extLst>
              <a:ext uri="{FF2B5EF4-FFF2-40B4-BE49-F238E27FC236}">
                <a16:creationId xmlns:a16="http://schemas.microsoft.com/office/drawing/2014/main" id="{D3B661E9-8173-7878-69CD-2969D7635419}"/>
              </a:ext>
            </a:extLst>
          </p:cNvPr>
          <p:cNvSpPr txBox="1"/>
          <p:nvPr/>
        </p:nvSpPr>
        <p:spPr>
          <a:xfrm>
            <a:off x="4273075" y="970504"/>
            <a:ext cx="3600000"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dirty="0"/>
              <a:t>Snow-covered areas calculated from the NDSI for the same dates</a:t>
            </a:r>
          </a:p>
        </p:txBody>
      </p:sp>
      <p:graphicFrame>
        <p:nvGraphicFramePr>
          <p:cNvPr id="12" name="Gráfico 11">
            <a:extLst>
              <a:ext uri="{FF2B5EF4-FFF2-40B4-BE49-F238E27FC236}">
                <a16:creationId xmlns:a16="http://schemas.microsoft.com/office/drawing/2014/main" id="{435DA82B-30DD-5DC4-5860-E1886B878F5E}"/>
              </a:ext>
            </a:extLst>
          </p:cNvPr>
          <p:cNvGraphicFramePr/>
          <p:nvPr>
            <p:extLst>
              <p:ext uri="{D42A27DB-BD31-4B8C-83A1-F6EECF244321}">
                <p14:modId xmlns:p14="http://schemas.microsoft.com/office/powerpoint/2010/main" val="472108998"/>
              </p:ext>
            </p:extLst>
          </p:nvPr>
        </p:nvGraphicFramePr>
        <p:xfrm>
          <a:off x="4273075" y="1731874"/>
          <a:ext cx="3600000" cy="2714147"/>
        </p:xfrm>
        <a:graphic>
          <a:graphicData uri="http://schemas.openxmlformats.org/drawingml/2006/chart">
            <c:chart xmlns:c="http://schemas.openxmlformats.org/drawingml/2006/chart" xmlns:r="http://schemas.openxmlformats.org/officeDocument/2006/relationships" r:id="rId10"/>
          </a:graphicData>
        </a:graphic>
      </p:graphicFrame>
      <p:sp>
        <p:nvSpPr>
          <p:cNvPr id="14" name="CuadroTexto 13">
            <a:extLst>
              <a:ext uri="{FF2B5EF4-FFF2-40B4-BE49-F238E27FC236}">
                <a16:creationId xmlns:a16="http://schemas.microsoft.com/office/drawing/2014/main" id="{5BA2EAFC-3942-5ED3-62BD-A93F977E4F65}"/>
              </a:ext>
            </a:extLst>
          </p:cNvPr>
          <p:cNvSpPr txBox="1"/>
          <p:nvPr/>
        </p:nvSpPr>
        <p:spPr>
          <a:xfrm>
            <a:off x="4273075" y="4675445"/>
            <a:ext cx="3600000" cy="147732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GB" dirty="0"/>
              <a:t>Between 1200 and 2000 ha difference in snow cover calculated with MODIS compared to Landsat and Sentinel at the same date.</a:t>
            </a:r>
          </a:p>
        </p:txBody>
      </p:sp>
      <p:sp>
        <p:nvSpPr>
          <p:cNvPr id="17" name="CuadroTexto 16">
            <a:extLst>
              <a:ext uri="{FF2B5EF4-FFF2-40B4-BE49-F238E27FC236}">
                <a16:creationId xmlns:a16="http://schemas.microsoft.com/office/drawing/2014/main" id="{37D11E0E-8F71-0E1C-37CA-6A3B2B46005A}"/>
              </a:ext>
            </a:extLst>
          </p:cNvPr>
          <p:cNvSpPr txBox="1"/>
          <p:nvPr/>
        </p:nvSpPr>
        <p:spPr>
          <a:xfrm>
            <a:off x="1388150" y="988009"/>
            <a:ext cx="1414020" cy="369332"/>
          </a:xfrm>
          <a:prstGeom prst="rect">
            <a:avLst/>
          </a:prstGeom>
          <a:noFill/>
        </p:spPr>
        <p:txBody>
          <a:bodyPr wrap="square" rtlCol="0">
            <a:spAutoFit/>
          </a:bodyPr>
          <a:lstStyle/>
          <a:p>
            <a:r>
              <a:rPr lang="en-GB" b="1" dirty="0"/>
              <a:t>08/04/2022</a:t>
            </a:r>
          </a:p>
        </p:txBody>
      </p:sp>
      <p:sp>
        <p:nvSpPr>
          <p:cNvPr id="18" name="CuadroTexto 17">
            <a:extLst>
              <a:ext uri="{FF2B5EF4-FFF2-40B4-BE49-F238E27FC236}">
                <a16:creationId xmlns:a16="http://schemas.microsoft.com/office/drawing/2014/main" id="{120B401B-C0C7-D961-DB4B-3743884451C0}"/>
              </a:ext>
            </a:extLst>
          </p:cNvPr>
          <p:cNvSpPr txBox="1"/>
          <p:nvPr/>
        </p:nvSpPr>
        <p:spPr>
          <a:xfrm>
            <a:off x="9414406" y="937045"/>
            <a:ext cx="1414020" cy="369332"/>
          </a:xfrm>
          <a:prstGeom prst="rect">
            <a:avLst/>
          </a:prstGeom>
          <a:noFill/>
        </p:spPr>
        <p:txBody>
          <a:bodyPr wrap="square" rtlCol="0">
            <a:spAutoFit/>
          </a:bodyPr>
          <a:lstStyle/>
          <a:p>
            <a:r>
              <a:rPr lang="en-GB" b="1" dirty="0"/>
              <a:t>10/04/2022</a:t>
            </a:r>
          </a:p>
        </p:txBody>
      </p:sp>
      <p:sp>
        <p:nvSpPr>
          <p:cNvPr id="2" name="Rectángulo 1">
            <a:extLst>
              <a:ext uri="{FF2B5EF4-FFF2-40B4-BE49-F238E27FC236}">
                <a16:creationId xmlns:a16="http://schemas.microsoft.com/office/drawing/2014/main" id="{92FBA2FF-6C2B-B8D0-7417-73979AAA7F85}"/>
              </a:ext>
            </a:extLst>
          </p:cNvPr>
          <p:cNvSpPr/>
          <p:nvPr/>
        </p:nvSpPr>
        <p:spPr>
          <a:xfrm>
            <a:off x="6933191" y="6578267"/>
            <a:ext cx="1478729" cy="307777"/>
          </a:xfrm>
          <a:prstGeom prst="rect">
            <a:avLst/>
          </a:prstGeom>
        </p:spPr>
        <p:txBody>
          <a:bodyPr wrap="square">
            <a:spAutoFit/>
          </a:bodyPr>
          <a:lstStyle/>
          <a:p>
            <a:r>
              <a:rPr lang="en-US" sz="1400" dirty="0">
                <a:solidFill>
                  <a:srgbClr val="222222"/>
                </a:solidFill>
                <a:latin typeface="Arial" panose="020B0604020202020204" pitchFamily="34" charset="0"/>
                <a:cs typeface="Arial" panose="020B0604020202020204" pitchFamily="34" charset="0"/>
              </a:rPr>
              <a:t>EGU24-11542</a:t>
            </a:r>
            <a:endParaRPr lang="en-US" sz="1400" dirty="0">
              <a:latin typeface="Arial" panose="020B0604020202020204" pitchFamily="34" charset="0"/>
              <a:cs typeface="Arial" panose="020B0604020202020204" pitchFamily="34" charset="0"/>
            </a:endParaRPr>
          </a:p>
        </p:txBody>
      </p:sp>
      <p:sp>
        <p:nvSpPr>
          <p:cNvPr id="7" name="Botón de acción: ir hacia atrás o anterior 6">
            <a:hlinkClick r:id="" action="ppaction://hlinkshowjump?jump=previousslide" highlightClick="1"/>
            <a:extLst>
              <a:ext uri="{FF2B5EF4-FFF2-40B4-BE49-F238E27FC236}">
                <a16:creationId xmlns:a16="http://schemas.microsoft.com/office/drawing/2014/main" id="{4E9D819C-4C8B-896D-093F-D79F2B8CA9B0}"/>
              </a:ext>
            </a:extLst>
          </p:cNvPr>
          <p:cNvSpPr/>
          <p:nvPr/>
        </p:nvSpPr>
        <p:spPr>
          <a:xfrm>
            <a:off x="78086" y="6454667"/>
            <a:ext cx="360000" cy="360000"/>
          </a:xfrm>
          <a:prstGeom prst="actionButtonBackPrevio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16" name="Botón de acción: ir hacia delante o siguiente 15">
            <a:hlinkClick r:id="" action="ppaction://hlinkshowjump?jump=nextslide" highlightClick="1"/>
            <a:extLst>
              <a:ext uri="{FF2B5EF4-FFF2-40B4-BE49-F238E27FC236}">
                <a16:creationId xmlns:a16="http://schemas.microsoft.com/office/drawing/2014/main" id="{9F82394C-0AB7-CA89-637B-9ED496BE1799}"/>
              </a:ext>
            </a:extLst>
          </p:cNvPr>
          <p:cNvSpPr/>
          <p:nvPr/>
        </p:nvSpPr>
        <p:spPr>
          <a:xfrm>
            <a:off x="978240" y="6454667"/>
            <a:ext cx="360000" cy="360000"/>
          </a:xfrm>
          <a:prstGeom prst="actionButtonForwardNex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9" name="Botón de acción: ir a inicio 18">
            <a:hlinkClick r:id="" action="ppaction://hlinkshowjump?jump=firstslide" highlightClick="1"/>
            <a:extLst>
              <a:ext uri="{FF2B5EF4-FFF2-40B4-BE49-F238E27FC236}">
                <a16:creationId xmlns:a16="http://schemas.microsoft.com/office/drawing/2014/main" id="{89D99E9C-9EC7-EBEB-E309-25EA2B47D08D}"/>
              </a:ext>
            </a:extLst>
          </p:cNvPr>
          <p:cNvSpPr/>
          <p:nvPr/>
        </p:nvSpPr>
        <p:spPr>
          <a:xfrm>
            <a:off x="528163" y="6454667"/>
            <a:ext cx="360000" cy="360000"/>
          </a:xfrm>
          <a:prstGeom prst="actionButtonHo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20" name="Marcador de número de diapositiva 19">
            <a:extLst>
              <a:ext uri="{FF2B5EF4-FFF2-40B4-BE49-F238E27FC236}">
                <a16:creationId xmlns:a16="http://schemas.microsoft.com/office/drawing/2014/main" id="{360E92C1-2D97-8E3C-52A3-4643E8A13AD8}"/>
              </a:ext>
            </a:extLst>
          </p:cNvPr>
          <p:cNvSpPr>
            <a:spLocks noGrp="1"/>
          </p:cNvSpPr>
          <p:nvPr>
            <p:ph type="sldNum" sz="quarter" idx="12"/>
          </p:nvPr>
        </p:nvSpPr>
        <p:spPr/>
        <p:txBody>
          <a:bodyPr/>
          <a:lstStyle/>
          <a:p>
            <a:fld id="{ADB13A04-C3B3-4633-8239-BB7510E16209}" type="slidenum">
              <a:rPr lang="en-GB" smtClean="0"/>
              <a:t>20</a:t>
            </a:fld>
            <a:endParaRPr lang="en-GB"/>
          </a:p>
        </p:txBody>
      </p:sp>
    </p:spTree>
    <p:custDataLst>
      <p:tags r:id="rId1"/>
    </p:custDataLst>
    <p:extLst>
      <p:ext uri="{BB962C8B-B14F-4D97-AF65-F5344CB8AC3E}">
        <p14:creationId xmlns:p14="http://schemas.microsoft.com/office/powerpoint/2010/main" val="172765546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p:nvPr/>
        </p:nvSpPr>
        <p:spPr>
          <a:xfrm>
            <a:off x="0" y="0"/>
            <a:ext cx="12192000" cy="713828"/>
          </a:xfrm>
          <a:prstGeom prst="rect">
            <a:avLst/>
          </a:prstGeom>
          <a:solidFill>
            <a:srgbClr val="DFE8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dirty="0"/>
          </a:p>
        </p:txBody>
      </p:sp>
      <p:cxnSp>
        <p:nvCxnSpPr>
          <p:cNvPr id="6" name="37 Conector recto"/>
          <p:cNvCxnSpPr/>
          <p:nvPr/>
        </p:nvCxnSpPr>
        <p:spPr>
          <a:xfrm flipH="1">
            <a:off x="1" y="705227"/>
            <a:ext cx="12191999" cy="0"/>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flipV="1">
            <a:off x="2" y="6611620"/>
            <a:ext cx="12191999" cy="25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4"/>
          <p:cNvSpPr txBox="1"/>
          <p:nvPr/>
        </p:nvSpPr>
        <p:spPr>
          <a:xfrm>
            <a:off x="421653" y="100957"/>
            <a:ext cx="6352060" cy="461665"/>
          </a:xfrm>
          <a:prstGeom prst="rect">
            <a:avLst/>
          </a:prstGeom>
          <a:noFill/>
        </p:spPr>
        <p:txBody>
          <a:bodyPr wrap="none" rtlCol="0">
            <a:spAutoFit/>
          </a:bodyPr>
          <a:lstStyle/>
          <a:p>
            <a:r>
              <a:rPr lang="en-GB" sz="2400" b="1" dirty="0">
                <a:solidFill>
                  <a:srgbClr val="004712"/>
                </a:solidFill>
                <a:ea typeface="Verdana" panose="020B0604030504040204" pitchFamily="34" charset="0"/>
                <a:cs typeface="Verdana" panose="020B0604030504040204" pitchFamily="34" charset="0"/>
              </a:rPr>
              <a:t>Outlook: </a:t>
            </a:r>
            <a:r>
              <a:rPr lang="en-GB" sz="2400" dirty="0">
                <a:solidFill>
                  <a:srgbClr val="004712"/>
                </a:solidFill>
                <a:ea typeface="Verdana" panose="020B0604030504040204" pitchFamily="34" charset="0"/>
                <a:cs typeface="Verdana" panose="020B0604030504040204" pitchFamily="34" charset="0"/>
              </a:rPr>
              <a:t>Landsat and Sentinel snow products </a:t>
            </a:r>
            <a:endParaRPr lang="en-US" sz="2400" dirty="0">
              <a:solidFill>
                <a:srgbClr val="004712"/>
              </a:solidFill>
              <a:ea typeface="Verdana" panose="020B0604030504040204" pitchFamily="34" charset="0"/>
              <a:cs typeface="Verdana" panose="020B0604030504040204" pitchFamily="34" charset="0"/>
            </a:endParaRPr>
          </a:p>
        </p:txBody>
      </p:sp>
      <p:pic>
        <p:nvPicPr>
          <p:cNvPr id="36" name="9 Imagen"/>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3569" y="77938"/>
            <a:ext cx="1520399" cy="55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2530928" y="3918858"/>
            <a:ext cx="952500" cy="508000"/>
          </a:xfrm>
          <a:prstGeom prst="rect">
            <a:avLst/>
          </a:prstGeom>
          <a:solidFill>
            <a:schemeClr val="bg1">
              <a:alpha val="30000"/>
            </a:schemeClr>
          </a:solid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CuadroTexto 1">
            <a:extLst>
              <a:ext uri="{FF2B5EF4-FFF2-40B4-BE49-F238E27FC236}">
                <a16:creationId xmlns:a16="http://schemas.microsoft.com/office/drawing/2014/main" id="{E11F980F-CDDA-204B-3078-C606842BB8D1}"/>
              </a:ext>
            </a:extLst>
          </p:cNvPr>
          <p:cNvSpPr txBox="1"/>
          <p:nvPr/>
        </p:nvSpPr>
        <p:spPr>
          <a:xfrm>
            <a:off x="296544" y="1045112"/>
            <a:ext cx="5293551" cy="1477328"/>
          </a:xfrm>
          <a:prstGeom prst="rect">
            <a:avLst/>
          </a:prstGeom>
          <a:noFill/>
        </p:spPr>
        <p:txBody>
          <a:bodyPr wrap="square">
            <a:spAutoFit/>
          </a:bodyPr>
          <a:lstStyle/>
          <a:p>
            <a:pPr algn="just"/>
            <a:r>
              <a:rPr lang="en-GB" dirty="0"/>
              <a:t>The different snow products from </a:t>
            </a:r>
            <a:r>
              <a:rPr lang="en-GB" b="1" dirty="0"/>
              <a:t>Sentinel</a:t>
            </a:r>
            <a:r>
              <a:rPr lang="en-GB" dirty="0"/>
              <a:t> and </a:t>
            </a:r>
            <a:r>
              <a:rPr lang="en-GB" b="1" dirty="0"/>
              <a:t>Landsat</a:t>
            </a:r>
            <a:r>
              <a:rPr lang="en-GB" dirty="0"/>
              <a:t> have been analysed and compared with the snow product generated from the Normalized Difference Snow Index (NDSI) using level 2 images that have already been radiometrically corrected. </a:t>
            </a:r>
          </a:p>
        </p:txBody>
      </p:sp>
      <p:sp>
        <p:nvSpPr>
          <p:cNvPr id="7" name="CuadroTexto 6">
            <a:extLst>
              <a:ext uri="{FF2B5EF4-FFF2-40B4-BE49-F238E27FC236}">
                <a16:creationId xmlns:a16="http://schemas.microsoft.com/office/drawing/2014/main" id="{47120418-6475-BE59-137C-79E3117D538D}"/>
              </a:ext>
            </a:extLst>
          </p:cNvPr>
          <p:cNvSpPr txBox="1"/>
          <p:nvPr/>
        </p:nvSpPr>
        <p:spPr>
          <a:xfrm>
            <a:off x="296544" y="3543211"/>
            <a:ext cx="2889716" cy="2308324"/>
          </a:xfrm>
          <a:prstGeom prst="rect">
            <a:avLst/>
          </a:prstGeom>
          <a:noFill/>
        </p:spPr>
        <p:txBody>
          <a:bodyPr wrap="square">
            <a:spAutoFit/>
          </a:bodyPr>
          <a:lstStyle/>
          <a:p>
            <a:pPr algn="just"/>
            <a:r>
              <a:rPr lang="en-GB" dirty="0"/>
              <a:t>On the four different dates, a significant difference is observed between the automatically generated snow products and those calculated from the NDSI and applying the threshold of 0.25. </a:t>
            </a:r>
          </a:p>
        </p:txBody>
      </p:sp>
      <p:graphicFrame>
        <p:nvGraphicFramePr>
          <p:cNvPr id="16" name="Marcador de contenido 3">
            <a:extLst>
              <a:ext uri="{FF2B5EF4-FFF2-40B4-BE49-F238E27FC236}">
                <a16:creationId xmlns:a16="http://schemas.microsoft.com/office/drawing/2014/main" id="{76E054DA-4192-EA4D-A6BD-7E60E13C7341}"/>
              </a:ext>
            </a:extLst>
          </p:cNvPr>
          <p:cNvGraphicFramePr>
            <a:graphicFrameLocks noGrp="1"/>
          </p:cNvGraphicFramePr>
          <p:nvPr>
            <p:ph idx="1"/>
            <p:extLst>
              <p:ext uri="{D42A27DB-BD31-4B8C-83A1-F6EECF244321}">
                <p14:modId xmlns:p14="http://schemas.microsoft.com/office/powerpoint/2010/main" val="308069539"/>
              </p:ext>
            </p:extLst>
          </p:nvPr>
        </p:nvGraphicFramePr>
        <p:xfrm>
          <a:off x="5774564" y="995150"/>
          <a:ext cx="6120892" cy="1894840"/>
        </p:xfrm>
        <a:graphic>
          <a:graphicData uri="http://schemas.openxmlformats.org/drawingml/2006/table">
            <a:tbl>
              <a:tblPr firstRow="1" firstCol="1" bandRow="1">
                <a:tableStyleId>{5C22544A-7EE6-4342-B048-85BDC9FD1C3A}</a:tableStyleId>
              </a:tblPr>
              <a:tblGrid>
                <a:gridCol w="1376680">
                  <a:extLst>
                    <a:ext uri="{9D8B030D-6E8A-4147-A177-3AD203B41FA5}">
                      <a16:colId xmlns:a16="http://schemas.microsoft.com/office/drawing/2014/main" val="140273163"/>
                    </a:ext>
                  </a:extLst>
                </a:gridCol>
                <a:gridCol w="1338072">
                  <a:extLst>
                    <a:ext uri="{9D8B030D-6E8A-4147-A177-3AD203B41FA5}">
                      <a16:colId xmlns:a16="http://schemas.microsoft.com/office/drawing/2014/main" val="791103704"/>
                    </a:ext>
                  </a:extLst>
                </a:gridCol>
                <a:gridCol w="1167130">
                  <a:extLst>
                    <a:ext uri="{9D8B030D-6E8A-4147-A177-3AD203B41FA5}">
                      <a16:colId xmlns:a16="http://schemas.microsoft.com/office/drawing/2014/main" val="408561601"/>
                    </a:ext>
                  </a:extLst>
                </a:gridCol>
                <a:gridCol w="1071880">
                  <a:extLst>
                    <a:ext uri="{9D8B030D-6E8A-4147-A177-3AD203B41FA5}">
                      <a16:colId xmlns:a16="http://schemas.microsoft.com/office/drawing/2014/main" val="1474598770"/>
                    </a:ext>
                  </a:extLst>
                </a:gridCol>
                <a:gridCol w="1167130">
                  <a:extLst>
                    <a:ext uri="{9D8B030D-6E8A-4147-A177-3AD203B41FA5}">
                      <a16:colId xmlns:a16="http://schemas.microsoft.com/office/drawing/2014/main" val="1354647830"/>
                    </a:ext>
                  </a:extLst>
                </a:gridCol>
              </a:tblGrid>
              <a:tr h="370840">
                <a:tc>
                  <a:txBody>
                    <a:bodyPr/>
                    <a:lstStyle/>
                    <a:p>
                      <a:pPr algn="ctr"/>
                      <a:r>
                        <a:rPr lang="ca-ES" sz="1400" dirty="0" err="1"/>
                        <a:t>Date</a:t>
                      </a:r>
                      <a:endParaRPr lang="ca-ES" sz="1400" dirty="0"/>
                    </a:p>
                  </a:txBody>
                  <a:tcPr/>
                </a:tc>
                <a:tc gridSpan="2">
                  <a:txBody>
                    <a:bodyPr/>
                    <a:lstStyle/>
                    <a:p>
                      <a:pPr algn="ctr"/>
                      <a:r>
                        <a:rPr lang="ca-ES" sz="1400" dirty="0"/>
                        <a:t>Landsat</a:t>
                      </a:r>
                    </a:p>
                  </a:txBody>
                  <a:tcPr/>
                </a:tc>
                <a:tc hMerge="1">
                  <a:txBody>
                    <a:bodyPr/>
                    <a:lstStyle/>
                    <a:p>
                      <a:endParaRPr lang="ca-ES"/>
                    </a:p>
                  </a:txBody>
                  <a:tcPr/>
                </a:tc>
                <a:tc gridSpan="2">
                  <a:txBody>
                    <a:bodyPr/>
                    <a:lstStyle/>
                    <a:p>
                      <a:pPr algn="ctr"/>
                      <a:r>
                        <a:rPr lang="ca-ES" sz="1400" dirty="0"/>
                        <a:t>Sentinel</a:t>
                      </a:r>
                    </a:p>
                  </a:txBody>
                  <a:tcPr/>
                </a:tc>
                <a:tc hMerge="1">
                  <a:txBody>
                    <a:bodyPr/>
                    <a:lstStyle/>
                    <a:p>
                      <a:endParaRPr lang="ca-ES"/>
                    </a:p>
                  </a:txBody>
                  <a:tcPr/>
                </a:tc>
                <a:extLst>
                  <a:ext uri="{0D108BD9-81ED-4DB2-BD59-A6C34878D82A}">
                    <a16:rowId xmlns:a16="http://schemas.microsoft.com/office/drawing/2014/main" val="2157284198"/>
                  </a:ext>
                </a:extLst>
              </a:tr>
              <a:tr h="204047">
                <a:tc>
                  <a:txBody>
                    <a:bodyPr/>
                    <a:lstStyle/>
                    <a:p>
                      <a:endParaRPr lang="ca-ES" sz="1400" dirty="0"/>
                    </a:p>
                  </a:txBody>
                  <a:tcPr/>
                </a:tc>
                <a:tc>
                  <a:txBody>
                    <a:bodyPr/>
                    <a:lstStyle/>
                    <a:p>
                      <a:r>
                        <a:rPr lang="ca-ES" sz="1400" b="1" dirty="0"/>
                        <a:t>Snow </a:t>
                      </a:r>
                      <a:r>
                        <a:rPr lang="ca-ES" sz="1400" b="1" dirty="0" err="1"/>
                        <a:t>product</a:t>
                      </a:r>
                      <a:endParaRPr lang="ca-ES" sz="1400" b="1" dirty="0"/>
                    </a:p>
                  </a:txBody>
                  <a:tcPr>
                    <a:solidFill>
                      <a:schemeClr val="accent1">
                        <a:lumMod val="60000"/>
                        <a:lumOff val="40000"/>
                      </a:schemeClr>
                    </a:solidFill>
                  </a:tcPr>
                </a:tc>
                <a:tc>
                  <a:txBody>
                    <a:bodyPr/>
                    <a:lstStyle/>
                    <a:p>
                      <a:r>
                        <a:rPr lang="ca-ES" sz="1400" b="1" dirty="0">
                          <a:solidFill>
                            <a:schemeClr val="bg1"/>
                          </a:solidFill>
                        </a:rPr>
                        <a:t>0.25 NDSI</a:t>
                      </a:r>
                    </a:p>
                  </a:txBody>
                  <a:tcPr>
                    <a:solidFill>
                      <a:schemeClr val="accent1">
                        <a:lumMod val="75000"/>
                      </a:schemeClr>
                    </a:solidFill>
                  </a:tcPr>
                </a:tc>
                <a:tc>
                  <a:txBody>
                    <a:bodyPr/>
                    <a:lstStyle/>
                    <a:p>
                      <a:r>
                        <a:rPr lang="ca-ES" sz="1400" b="1" dirty="0"/>
                        <a:t>FSCOG</a:t>
                      </a:r>
                    </a:p>
                  </a:txBody>
                  <a:tcPr>
                    <a:solidFill>
                      <a:schemeClr val="accent4">
                        <a:lumMod val="40000"/>
                        <a:lumOff val="60000"/>
                      </a:schemeClr>
                    </a:solidFill>
                  </a:tcPr>
                </a:tc>
                <a:tc>
                  <a:txBody>
                    <a:bodyPr/>
                    <a:lstStyle/>
                    <a:p>
                      <a:r>
                        <a:rPr lang="ca-ES" sz="1400" b="1" dirty="0">
                          <a:solidFill>
                            <a:schemeClr val="bg1"/>
                          </a:solidFill>
                        </a:rPr>
                        <a:t>0.25 NDSI</a:t>
                      </a:r>
                    </a:p>
                  </a:txBody>
                  <a:tcPr>
                    <a:solidFill>
                      <a:schemeClr val="tx2">
                        <a:lumMod val="75000"/>
                        <a:lumOff val="25000"/>
                      </a:schemeClr>
                    </a:solidFill>
                  </a:tcPr>
                </a:tc>
                <a:extLst>
                  <a:ext uri="{0D108BD9-81ED-4DB2-BD59-A6C34878D82A}">
                    <a16:rowId xmlns:a16="http://schemas.microsoft.com/office/drawing/2014/main" val="14115308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a-ES" sz="1400" dirty="0"/>
                        <a:t>2016/12/27*</a:t>
                      </a:r>
                    </a:p>
                  </a:txBody>
                  <a:tcPr/>
                </a:tc>
                <a:tc>
                  <a:txBody>
                    <a:bodyPr/>
                    <a:lstStyle/>
                    <a:p>
                      <a:r>
                        <a:rPr lang="ca-ES" sz="1400" dirty="0"/>
                        <a:t>3096.63 ha</a:t>
                      </a:r>
                    </a:p>
                  </a:txBody>
                  <a:tcPr/>
                </a:tc>
                <a:tc>
                  <a:txBody>
                    <a:bodyPr/>
                    <a:lstStyle/>
                    <a:p>
                      <a:r>
                        <a:rPr lang="ca-ES" sz="1400" dirty="0"/>
                        <a:t>9109.71 ha</a:t>
                      </a:r>
                    </a:p>
                  </a:txBody>
                  <a:tcPr/>
                </a:tc>
                <a:tc>
                  <a:txBody>
                    <a:bodyPr/>
                    <a:lstStyle/>
                    <a:p>
                      <a:r>
                        <a:rPr lang="ca-ES" sz="1400" dirty="0"/>
                        <a:t>6550.76 ha</a:t>
                      </a:r>
                    </a:p>
                  </a:txBody>
                  <a:tcPr/>
                </a:tc>
                <a:tc>
                  <a:txBody>
                    <a:bodyPr/>
                    <a:lstStyle/>
                    <a:p>
                      <a:r>
                        <a:rPr lang="ca-ES" sz="1400" dirty="0"/>
                        <a:t>10747.60 ha</a:t>
                      </a:r>
                    </a:p>
                  </a:txBody>
                  <a:tcPr/>
                </a:tc>
                <a:extLst>
                  <a:ext uri="{0D108BD9-81ED-4DB2-BD59-A6C34878D82A}">
                    <a16:rowId xmlns:a16="http://schemas.microsoft.com/office/drawing/2014/main" val="384705295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a-ES" sz="1400" dirty="0"/>
                        <a:t>2020/01/05/06</a:t>
                      </a:r>
                    </a:p>
                  </a:txBody>
                  <a:tcPr/>
                </a:tc>
                <a:tc>
                  <a:txBody>
                    <a:bodyPr/>
                    <a:lstStyle/>
                    <a:p>
                      <a:r>
                        <a:rPr lang="ca-ES" sz="1400" dirty="0"/>
                        <a:t>6637.23 ha</a:t>
                      </a:r>
                    </a:p>
                  </a:txBody>
                  <a:tcPr/>
                </a:tc>
                <a:tc>
                  <a:txBody>
                    <a:bodyPr/>
                    <a:lstStyle/>
                    <a:p>
                      <a:r>
                        <a:rPr lang="ca-ES" sz="1400" dirty="0"/>
                        <a:t>10706.22 ha</a:t>
                      </a:r>
                    </a:p>
                  </a:txBody>
                  <a:tcPr/>
                </a:tc>
                <a:tc>
                  <a:txBody>
                    <a:bodyPr/>
                    <a:lstStyle/>
                    <a:p>
                      <a:r>
                        <a:rPr lang="ca-ES" sz="1400" dirty="0"/>
                        <a:t>8587.12 ha</a:t>
                      </a:r>
                    </a:p>
                  </a:txBody>
                  <a:tcPr/>
                </a:tc>
                <a:tc>
                  <a:txBody>
                    <a:bodyPr/>
                    <a:lstStyle/>
                    <a:p>
                      <a:r>
                        <a:rPr lang="ca-ES" sz="1400" dirty="0"/>
                        <a:t>11405.76 ha</a:t>
                      </a:r>
                    </a:p>
                  </a:txBody>
                  <a:tcPr/>
                </a:tc>
                <a:extLst>
                  <a:ext uri="{0D108BD9-81ED-4DB2-BD59-A6C34878D82A}">
                    <a16:rowId xmlns:a16="http://schemas.microsoft.com/office/drawing/2014/main" val="174635175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a-ES" sz="1400" dirty="0"/>
                        <a:t>2021/02/24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a-ES" sz="1400" dirty="0"/>
                        <a:t>8882.01 ha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a-ES" sz="1400" dirty="0"/>
                        <a:t>11862.18 ha</a:t>
                      </a:r>
                    </a:p>
                  </a:txBody>
                  <a:tcPr/>
                </a:tc>
                <a:tc>
                  <a:txBody>
                    <a:bodyPr/>
                    <a:lstStyle/>
                    <a:p>
                      <a:r>
                        <a:rPr lang="ca-ES" sz="1400" dirty="0"/>
                        <a:t>8681.32 ha</a:t>
                      </a:r>
                    </a:p>
                  </a:txBody>
                  <a:tcPr/>
                </a:tc>
                <a:tc>
                  <a:txBody>
                    <a:bodyPr/>
                    <a:lstStyle/>
                    <a:p>
                      <a:r>
                        <a:rPr lang="ca-ES" sz="1400" dirty="0"/>
                        <a:t>12687.52 ha</a:t>
                      </a:r>
                    </a:p>
                  </a:txBody>
                  <a:tcPr/>
                </a:tc>
                <a:extLst>
                  <a:ext uri="{0D108BD9-81ED-4DB2-BD59-A6C34878D82A}">
                    <a16:rowId xmlns:a16="http://schemas.microsoft.com/office/drawing/2014/main" val="340392428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a-ES" sz="1400" dirty="0"/>
                        <a:t>2022/01/26/25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a-ES" sz="1400" dirty="0"/>
                        <a:t>5002.65 ha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a-ES" sz="1400" dirty="0"/>
                        <a:t>10594.17 ha</a:t>
                      </a:r>
                    </a:p>
                  </a:txBody>
                  <a:tcPr/>
                </a:tc>
                <a:tc>
                  <a:txBody>
                    <a:bodyPr/>
                    <a:lstStyle/>
                    <a:p>
                      <a:r>
                        <a:rPr lang="ca-ES" sz="1400" dirty="0"/>
                        <a:t>8648.84 ha</a:t>
                      </a:r>
                    </a:p>
                  </a:txBody>
                  <a:tcPr/>
                </a:tc>
                <a:tc>
                  <a:txBody>
                    <a:bodyPr/>
                    <a:lstStyle/>
                    <a:p>
                      <a:r>
                        <a:rPr lang="ca-ES" sz="1400" dirty="0"/>
                        <a:t>10994.96 ha</a:t>
                      </a:r>
                    </a:p>
                  </a:txBody>
                  <a:tcPr/>
                </a:tc>
                <a:extLst>
                  <a:ext uri="{0D108BD9-81ED-4DB2-BD59-A6C34878D82A}">
                    <a16:rowId xmlns:a16="http://schemas.microsoft.com/office/drawing/2014/main" val="238598586"/>
                  </a:ext>
                </a:extLst>
              </a:tr>
            </a:tbl>
          </a:graphicData>
        </a:graphic>
      </p:graphicFrame>
      <p:grpSp>
        <p:nvGrpSpPr>
          <p:cNvPr id="22" name="Grupo 21">
            <a:extLst>
              <a:ext uri="{FF2B5EF4-FFF2-40B4-BE49-F238E27FC236}">
                <a16:creationId xmlns:a16="http://schemas.microsoft.com/office/drawing/2014/main" id="{69117DEF-6DB5-763C-4399-947CA7C22EB2}"/>
              </a:ext>
            </a:extLst>
          </p:cNvPr>
          <p:cNvGrpSpPr/>
          <p:nvPr/>
        </p:nvGrpSpPr>
        <p:grpSpPr>
          <a:xfrm>
            <a:off x="3365515" y="3097814"/>
            <a:ext cx="8676000" cy="3229079"/>
            <a:chOff x="3365515" y="3097814"/>
            <a:chExt cx="8676000" cy="3229079"/>
          </a:xfrm>
        </p:grpSpPr>
        <p:graphicFrame>
          <p:nvGraphicFramePr>
            <p:cNvPr id="19" name="Gráfico 18">
              <a:extLst>
                <a:ext uri="{FF2B5EF4-FFF2-40B4-BE49-F238E27FC236}">
                  <a16:creationId xmlns:a16="http://schemas.microsoft.com/office/drawing/2014/main" id="{D1F48AA1-BD93-5300-CBC9-F8C8E9CE80AD}"/>
                </a:ext>
              </a:extLst>
            </p:cNvPr>
            <p:cNvGraphicFramePr>
              <a:graphicFrameLocks/>
            </p:cNvGraphicFramePr>
            <p:nvPr>
              <p:extLst>
                <p:ext uri="{D42A27DB-BD31-4B8C-83A1-F6EECF244321}">
                  <p14:modId xmlns:p14="http://schemas.microsoft.com/office/powerpoint/2010/main" val="923242781"/>
                </p:ext>
              </p:extLst>
            </p:nvPr>
          </p:nvGraphicFramePr>
          <p:xfrm>
            <a:off x="3365515" y="3464571"/>
            <a:ext cx="8676000" cy="2862322"/>
          </p:xfrm>
          <a:graphic>
            <a:graphicData uri="http://schemas.openxmlformats.org/drawingml/2006/chart">
              <c:chart xmlns:c="http://schemas.openxmlformats.org/drawingml/2006/chart" xmlns:r="http://schemas.openxmlformats.org/officeDocument/2006/relationships" r:id="rId6"/>
            </a:graphicData>
          </a:graphic>
        </p:graphicFrame>
        <p:sp>
          <p:nvSpPr>
            <p:cNvPr id="21" name="CuadroTexto 20">
              <a:extLst>
                <a:ext uri="{FF2B5EF4-FFF2-40B4-BE49-F238E27FC236}">
                  <a16:creationId xmlns:a16="http://schemas.microsoft.com/office/drawing/2014/main" id="{BD84B981-A042-93E7-7172-CD7537F5EE88}"/>
                </a:ext>
              </a:extLst>
            </p:cNvPr>
            <p:cNvSpPr txBox="1"/>
            <p:nvPr/>
          </p:nvSpPr>
          <p:spPr>
            <a:xfrm>
              <a:off x="3365515" y="3097814"/>
              <a:ext cx="8676000"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rtl="0">
                <a:defRPr sz="1400" b="0" i="0" u="none" strike="noStrike" kern="1200" spc="0" baseline="0">
                  <a:solidFill>
                    <a:prstClr val="black"/>
                  </a:solidFill>
                  <a:latin typeface="+mn-lt"/>
                  <a:ea typeface="+mn-ea"/>
                  <a:cs typeface="+mn-cs"/>
                </a:defRPr>
              </a:pPr>
              <a:r>
                <a:rPr lang="en-GB" sz="1600" b="0" i="0" u="none" strike="noStrike" baseline="0" dirty="0">
                  <a:solidFill>
                    <a:schemeClr val="tx1"/>
                  </a:solidFill>
                  <a:effectLst/>
                </a:rPr>
                <a:t>Differences in surface area between snow products from Landsat and Sentinel for the same dates</a:t>
              </a:r>
              <a:endParaRPr lang="en-GB" sz="1600" dirty="0">
                <a:solidFill>
                  <a:schemeClr val="tx1"/>
                </a:solidFill>
              </a:endParaRPr>
            </a:p>
          </p:txBody>
        </p:sp>
      </p:grpSp>
      <p:sp>
        <p:nvSpPr>
          <p:cNvPr id="3" name="Rectángulo 2">
            <a:extLst>
              <a:ext uri="{FF2B5EF4-FFF2-40B4-BE49-F238E27FC236}">
                <a16:creationId xmlns:a16="http://schemas.microsoft.com/office/drawing/2014/main" id="{E965FA95-C277-79AE-AAE4-2CD35996C61A}"/>
              </a:ext>
            </a:extLst>
          </p:cNvPr>
          <p:cNvSpPr/>
          <p:nvPr/>
        </p:nvSpPr>
        <p:spPr>
          <a:xfrm>
            <a:off x="6933191" y="6578267"/>
            <a:ext cx="1478729" cy="307777"/>
          </a:xfrm>
          <a:prstGeom prst="rect">
            <a:avLst/>
          </a:prstGeom>
        </p:spPr>
        <p:txBody>
          <a:bodyPr wrap="square">
            <a:spAutoFit/>
          </a:bodyPr>
          <a:lstStyle/>
          <a:p>
            <a:r>
              <a:rPr lang="en-US" sz="1400" dirty="0">
                <a:solidFill>
                  <a:srgbClr val="222222"/>
                </a:solidFill>
                <a:latin typeface="Arial" panose="020B0604020202020204" pitchFamily="34" charset="0"/>
                <a:cs typeface="Arial" panose="020B0604020202020204" pitchFamily="34" charset="0"/>
              </a:rPr>
              <a:t>EGU24-11542</a:t>
            </a:r>
            <a:endParaRPr lang="en-US" sz="1400" dirty="0">
              <a:latin typeface="Arial" panose="020B0604020202020204" pitchFamily="34" charset="0"/>
              <a:cs typeface="Arial" panose="020B0604020202020204" pitchFamily="34" charset="0"/>
            </a:endParaRPr>
          </a:p>
        </p:txBody>
      </p:sp>
      <p:sp>
        <p:nvSpPr>
          <p:cNvPr id="5" name="Botón de acción: ir hacia atrás o anterior 4">
            <a:hlinkClick r:id="" action="ppaction://hlinkshowjump?jump=previousslide" highlightClick="1"/>
            <a:extLst>
              <a:ext uri="{FF2B5EF4-FFF2-40B4-BE49-F238E27FC236}">
                <a16:creationId xmlns:a16="http://schemas.microsoft.com/office/drawing/2014/main" id="{2FD4CBD7-51BC-1DD9-8ADD-DF79649974EE}"/>
              </a:ext>
            </a:extLst>
          </p:cNvPr>
          <p:cNvSpPr/>
          <p:nvPr/>
        </p:nvSpPr>
        <p:spPr>
          <a:xfrm>
            <a:off x="78086" y="6454667"/>
            <a:ext cx="360000" cy="360000"/>
          </a:xfrm>
          <a:prstGeom prst="actionButtonBackPrevio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9" name="Botón de acción: ir hacia delante o siguiente 8">
            <a:hlinkClick r:id="" action="ppaction://hlinkshowjump?jump=nextslide" highlightClick="1"/>
            <a:extLst>
              <a:ext uri="{FF2B5EF4-FFF2-40B4-BE49-F238E27FC236}">
                <a16:creationId xmlns:a16="http://schemas.microsoft.com/office/drawing/2014/main" id="{59F6B53F-A5E7-DF13-7E04-5803A5339AAB}"/>
              </a:ext>
            </a:extLst>
          </p:cNvPr>
          <p:cNvSpPr/>
          <p:nvPr/>
        </p:nvSpPr>
        <p:spPr>
          <a:xfrm>
            <a:off x="978240" y="6454667"/>
            <a:ext cx="360000" cy="360000"/>
          </a:xfrm>
          <a:prstGeom prst="actionButtonForwardNex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0" name="Botón de acción: ir a inicio 9">
            <a:hlinkClick r:id="" action="ppaction://hlinkshowjump?jump=firstslide" highlightClick="1"/>
            <a:extLst>
              <a:ext uri="{FF2B5EF4-FFF2-40B4-BE49-F238E27FC236}">
                <a16:creationId xmlns:a16="http://schemas.microsoft.com/office/drawing/2014/main" id="{448DB355-5A9A-C260-6A43-4852DA8E3E33}"/>
              </a:ext>
            </a:extLst>
          </p:cNvPr>
          <p:cNvSpPr/>
          <p:nvPr/>
        </p:nvSpPr>
        <p:spPr>
          <a:xfrm>
            <a:off x="528163" y="6454667"/>
            <a:ext cx="360000" cy="360000"/>
          </a:xfrm>
          <a:prstGeom prst="actionButtonHo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1" name="Marcador de número de diapositiva 10">
            <a:extLst>
              <a:ext uri="{FF2B5EF4-FFF2-40B4-BE49-F238E27FC236}">
                <a16:creationId xmlns:a16="http://schemas.microsoft.com/office/drawing/2014/main" id="{902E6115-3385-B5BE-4C72-EDB51D4278C1}"/>
              </a:ext>
            </a:extLst>
          </p:cNvPr>
          <p:cNvSpPr>
            <a:spLocks noGrp="1"/>
          </p:cNvSpPr>
          <p:nvPr>
            <p:ph type="sldNum" sz="quarter" idx="12"/>
          </p:nvPr>
        </p:nvSpPr>
        <p:spPr/>
        <p:txBody>
          <a:bodyPr/>
          <a:lstStyle/>
          <a:p>
            <a:fld id="{ADB13A04-C3B3-4633-8239-BB7510E16209}" type="slidenum">
              <a:rPr lang="en-GB" smtClean="0"/>
              <a:t>21</a:t>
            </a:fld>
            <a:endParaRPr lang="en-GB"/>
          </a:p>
        </p:txBody>
      </p:sp>
    </p:spTree>
    <p:custDataLst>
      <p:tags r:id="rId1"/>
    </p:custDataLst>
    <p:extLst>
      <p:ext uri="{BB962C8B-B14F-4D97-AF65-F5344CB8AC3E}">
        <p14:creationId xmlns:p14="http://schemas.microsoft.com/office/powerpoint/2010/main" val="140864345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p:nvPr/>
        </p:nvSpPr>
        <p:spPr>
          <a:xfrm>
            <a:off x="0" y="0"/>
            <a:ext cx="12192000" cy="713828"/>
          </a:xfrm>
          <a:prstGeom prst="rect">
            <a:avLst/>
          </a:prstGeom>
          <a:solidFill>
            <a:srgbClr val="DFE8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dirty="0"/>
          </a:p>
        </p:txBody>
      </p:sp>
      <p:cxnSp>
        <p:nvCxnSpPr>
          <p:cNvPr id="6" name="37 Conector recto"/>
          <p:cNvCxnSpPr/>
          <p:nvPr/>
        </p:nvCxnSpPr>
        <p:spPr>
          <a:xfrm flipH="1">
            <a:off x="1" y="705227"/>
            <a:ext cx="12191999" cy="0"/>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flipV="1">
            <a:off x="2" y="6611620"/>
            <a:ext cx="12191999" cy="25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4"/>
          <p:cNvSpPr txBox="1"/>
          <p:nvPr/>
        </p:nvSpPr>
        <p:spPr>
          <a:xfrm>
            <a:off x="421653" y="100957"/>
            <a:ext cx="4570738" cy="461665"/>
          </a:xfrm>
          <a:prstGeom prst="rect">
            <a:avLst/>
          </a:prstGeom>
          <a:noFill/>
        </p:spPr>
        <p:txBody>
          <a:bodyPr wrap="none" rtlCol="0">
            <a:spAutoFit/>
          </a:bodyPr>
          <a:lstStyle/>
          <a:p>
            <a:r>
              <a:rPr lang="en-GB" sz="2400" b="1" dirty="0">
                <a:solidFill>
                  <a:srgbClr val="004712"/>
                </a:solidFill>
                <a:ea typeface="Verdana" panose="020B0604030504040204" pitchFamily="34" charset="0"/>
                <a:cs typeface="Verdana" panose="020B0604030504040204" pitchFamily="34" charset="0"/>
              </a:rPr>
              <a:t>Outlook: </a:t>
            </a:r>
            <a:r>
              <a:rPr lang="en-GB" sz="2400" dirty="0">
                <a:solidFill>
                  <a:srgbClr val="004712"/>
                </a:solidFill>
                <a:ea typeface="Verdana" panose="020B0604030504040204" pitchFamily="34" charset="0"/>
                <a:cs typeface="Verdana" panose="020B0604030504040204" pitchFamily="34" charset="0"/>
              </a:rPr>
              <a:t>Landsat snow product </a:t>
            </a:r>
            <a:endParaRPr lang="en-US" sz="2400" dirty="0">
              <a:solidFill>
                <a:srgbClr val="004712"/>
              </a:solidFill>
              <a:ea typeface="Verdana" panose="020B0604030504040204" pitchFamily="34" charset="0"/>
              <a:cs typeface="Verdana" panose="020B0604030504040204" pitchFamily="34" charset="0"/>
            </a:endParaRPr>
          </a:p>
        </p:txBody>
      </p:sp>
      <p:pic>
        <p:nvPicPr>
          <p:cNvPr id="36" name="9 Imagen"/>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3569" y="77938"/>
            <a:ext cx="1520399" cy="55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2530928" y="3918858"/>
            <a:ext cx="952500" cy="508000"/>
          </a:xfrm>
          <a:prstGeom prst="rect">
            <a:avLst/>
          </a:prstGeom>
          <a:solidFill>
            <a:schemeClr val="bg1">
              <a:alpha val="30000"/>
            </a:schemeClr>
          </a:solid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Imagen 1" descr="Mapa&#10;&#10;Descripción generada automáticamente">
            <a:extLst>
              <a:ext uri="{FF2B5EF4-FFF2-40B4-BE49-F238E27FC236}">
                <a16:creationId xmlns:a16="http://schemas.microsoft.com/office/drawing/2014/main" id="{5A19DA92-9D55-088A-CF55-F2F39A003AA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18415" y="3780416"/>
            <a:ext cx="5538601" cy="2602800"/>
          </a:xfrm>
          <a:prstGeom prst="rect">
            <a:avLst/>
          </a:prstGeom>
        </p:spPr>
      </p:pic>
      <p:pic>
        <p:nvPicPr>
          <p:cNvPr id="3" name="Imagen 2" descr="Mapa&#10;&#10;Descripción generada automáticamente">
            <a:extLst>
              <a:ext uri="{FF2B5EF4-FFF2-40B4-BE49-F238E27FC236}">
                <a16:creationId xmlns:a16="http://schemas.microsoft.com/office/drawing/2014/main" id="{07452DF5-0977-54DD-4B0A-BD9B3CE55BD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673968" y="941011"/>
            <a:ext cx="4320000" cy="2604020"/>
          </a:xfrm>
          <a:prstGeom prst="rect">
            <a:avLst/>
          </a:prstGeom>
        </p:spPr>
      </p:pic>
      <p:pic>
        <p:nvPicPr>
          <p:cNvPr id="5" name="Imagen 4" descr="Mapa&#10;&#10;Descripción generada automáticamente">
            <a:extLst>
              <a:ext uri="{FF2B5EF4-FFF2-40B4-BE49-F238E27FC236}">
                <a16:creationId xmlns:a16="http://schemas.microsoft.com/office/drawing/2014/main" id="{F92FBCEE-CC96-9707-ECCD-337F5891323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18415" y="941011"/>
            <a:ext cx="4320000" cy="2604021"/>
          </a:xfrm>
          <a:prstGeom prst="rect">
            <a:avLst/>
          </a:prstGeom>
        </p:spPr>
      </p:pic>
      <p:pic>
        <p:nvPicPr>
          <p:cNvPr id="7" name="Imagen 6" descr="Mapa&#10;&#10;Descripción generada automáticamente">
            <a:extLst>
              <a:ext uri="{FF2B5EF4-FFF2-40B4-BE49-F238E27FC236}">
                <a16:creationId xmlns:a16="http://schemas.microsoft.com/office/drawing/2014/main" id="{520A6BB1-EB30-F867-FF55-9D0762717D6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673968" y="3783067"/>
            <a:ext cx="4320000" cy="2604020"/>
          </a:xfrm>
          <a:prstGeom prst="rect">
            <a:avLst/>
          </a:prstGeom>
        </p:spPr>
      </p:pic>
      <p:sp>
        <p:nvSpPr>
          <p:cNvPr id="11" name="CuadroTexto 10">
            <a:extLst>
              <a:ext uri="{FF2B5EF4-FFF2-40B4-BE49-F238E27FC236}">
                <a16:creationId xmlns:a16="http://schemas.microsoft.com/office/drawing/2014/main" id="{717C5EF2-8F90-D32C-10A5-DE86329E47C9}"/>
              </a:ext>
            </a:extLst>
          </p:cNvPr>
          <p:cNvSpPr txBox="1"/>
          <p:nvPr/>
        </p:nvSpPr>
        <p:spPr>
          <a:xfrm>
            <a:off x="4613544" y="942231"/>
            <a:ext cx="2964912" cy="260280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GB" sz="1600" dirty="0"/>
              <a:t>Comparison of a Landsat 8 image on a cloud-free date (</a:t>
            </a:r>
            <a:r>
              <a:rPr lang="en-GB" sz="1600" b="1" dirty="0"/>
              <a:t>A)</a:t>
            </a:r>
            <a:r>
              <a:rPr lang="en-GB" sz="1600" dirty="0"/>
              <a:t> with good snow cover. In </a:t>
            </a:r>
            <a:r>
              <a:rPr lang="en-GB" sz="1600" b="1" dirty="0"/>
              <a:t>B</a:t>
            </a:r>
            <a:r>
              <a:rPr lang="en-GB" sz="1600" dirty="0"/>
              <a:t>, the automatically generated FLAGS from Landsat 8 it is observed how snow-covered surfaces or areas in shadow are confused with clouds, their own shadows, or water.</a:t>
            </a:r>
          </a:p>
        </p:txBody>
      </p:sp>
      <p:sp>
        <p:nvSpPr>
          <p:cNvPr id="16" name="CuadroTexto 15">
            <a:extLst>
              <a:ext uri="{FF2B5EF4-FFF2-40B4-BE49-F238E27FC236}">
                <a16:creationId xmlns:a16="http://schemas.microsoft.com/office/drawing/2014/main" id="{A5CBAC29-DBB5-A342-CA1E-1739D0275D30}"/>
              </a:ext>
            </a:extLst>
          </p:cNvPr>
          <p:cNvSpPr txBox="1"/>
          <p:nvPr/>
        </p:nvSpPr>
        <p:spPr>
          <a:xfrm>
            <a:off x="5872204" y="3788837"/>
            <a:ext cx="1706252" cy="260280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GB" sz="1600" dirty="0"/>
              <a:t>Difference between snow surface detected with NDSI </a:t>
            </a:r>
            <a:r>
              <a:rPr lang="en-GB" sz="1600" b="1" dirty="0"/>
              <a:t>(C)</a:t>
            </a:r>
            <a:r>
              <a:rPr lang="en-GB" sz="1600" dirty="0"/>
              <a:t> and the Landsat 9 snow product </a:t>
            </a:r>
            <a:r>
              <a:rPr lang="en-GB" sz="1600" b="1" dirty="0"/>
              <a:t>(D) </a:t>
            </a:r>
            <a:r>
              <a:rPr lang="en-GB" sz="1600" dirty="0"/>
              <a:t>for the same date</a:t>
            </a:r>
          </a:p>
        </p:txBody>
      </p:sp>
      <p:sp>
        <p:nvSpPr>
          <p:cNvPr id="17" name="CuadroTexto 16">
            <a:extLst>
              <a:ext uri="{FF2B5EF4-FFF2-40B4-BE49-F238E27FC236}">
                <a16:creationId xmlns:a16="http://schemas.microsoft.com/office/drawing/2014/main" id="{DAB2F507-A70F-F723-10B0-6E83FA61049C}"/>
              </a:ext>
            </a:extLst>
          </p:cNvPr>
          <p:cNvSpPr txBox="1"/>
          <p:nvPr/>
        </p:nvSpPr>
        <p:spPr>
          <a:xfrm>
            <a:off x="652610" y="1016183"/>
            <a:ext cx="141402" cy="369332"/>
          </a:xfrm>
          <a:prstGeom prst="rect">
            <a:avLst/>
          </a:prstGeom>
          <a:noFill/>
        </p:spPr>
        <p:txBody>
          <a:bodyPr wrap="square" rtlCol="0">
            <a:spAutoFit/>
          </a:bodyPr>
          <a:lstStyle/>
          <a:p>
            <a:r>
              <a:rPr lang="en-GB" b="1" dirty="0"/>
              <a:t>A</a:t>
            </a:r>
          </a:p>
        </p:txBody>
      </p:sp>
      <p:sp>
        <p:nvSpPr>
          <p:cNvPr id="18" name="CuadroTexto 17">
            <a:extLst>
              <a:ext uri="{FF2B5EF4-FFF2-40B4-BE49-F238E27FC236}">
                <a16:creationId xmlns:a16="http://schemas.microsoft.com/office/drawing/2014/main" id="{467A6581-CBF2-5FD8-D32D-16D1055EB260}"/>
              </a:ext>
            </a:extLst>
          </p:cNvPr>
          <p:cNvSpPr txBox="1"/>
          <p:nvPr/>
        </p:nvSpPr>
        <p:spPr>
          <a:xfrm>
            <a:off x="497242" y="3918858"/>
            <a:ext cx="270650" cy="369332"/>
          </a:xfrm>
          <a:prstGeom prst="rect">
            <a:avLst/>
          </a:prstGeom>
          <a:noFill/>
        </p:spPr>
        <p:txBody>
          <a:bodyPr wrap="square" rtlCol="0">
            <a:spAutoFit/>
          </a:bodyPr>
          <a:lstStyle/>
          <a:p>
            <a:r>
              <a:rPr lang="en-GB" b="1" dirty="0"/>
              <a:t>B</a:t>
            </a:r>
          </a:p>
        </p:txBody>
      </p:sp>
      <p:sp>
        <p:nvSpPr>
          <p:cNvPr id="19" name="CuadroTexto 18">
            <a:extLst>
              <a:ext uri="{FF2B5EF4-FFF2-40B4-BE49-F238E27FC236}">
                <a16:creationId xmlns:a16="http://schemas.microsoft.com/office/drawing/2014/main" id="{987C5BB2-A1DF-B373-0605-ED775622C6E8}"/>
              </a:ext>
            </a:extLst>
          </p:cNvPr>
          <p:cNvSpPr txBox="1"/>
          <p:nvPr/>
        </p:nvSpPr>
        <p:spPr>
          <a:xfrm>
            <a:off x="8030829" y="1016183"/>
            <a:ext cx="270650" cy="369332"/>
          </a:xfrm>
          <a:prstGeom prst="rect">
            <a:avLst/>
          </a:prstGeom>
          <a:noFill/>
        </p:spPr>
        <p:txBody>
          <a:bodyPr wrap="square" rtlCol="0">
            <a:spAutoFit/>
          </a:bodyPr>
          <a:lstStyle/>
          <a:p>
            <a:r>
              <a:rPr lang="en-GB" b="1" dirty="0"/>
              <a:t>C</a:t>
            </a:r>
          </a:p>
        </p:txBody>
      </p:sp>
      <p:sp>
        <p:nvSpPr>
          <p:cNvPr id="20" name="CuadroTexto 19">
            <a:extLst>
              <a:ext uri="{FF2B5EF4-FFF2-40B4-BE49-F238E27FC236}">
                <a16:creationId xmlns:a16="http://schemas.microsoft.com/office/drawing/2014/main" id="{A3D6AC79-83E3-52BC-B841-92B046759E61}"/>
              </a:ext>
            </a:extLst>
          </p:cNvPr>
          <p:cNvSpPr txBox="1"/>
          <p:nvPr/>
        </p:nvSpPr>
        <p:spPr>
          <a:xfrm>
            <a:off x="8030829" y="3918858"/>
            <a:ext cx="270650" cy="369332"/>
          </a:xfrm>
          <a:prstGeom prst="rect">
            <a:avLst/>
          </a:prstGeom>
          <a:noFill/>
        </p:spPr>
        <p:txBody>
          <a:bodyPr wrap="square" rtlCol="0">
            <a:spAutoFit/>
          </a:bodyPr>
          <a:lstStyle/>
          <a:p>
            <a:r>
              <a:rPr lang="en-GB" b="1" dirty="0"/>
              <a:t>D</a:t>
            </a:r>
          </a:p>
        </p:txBody>
      </p:sp>
      <p:sp>
        <p:nvSpPr>
          <p:cNvPr id="21" name="Rectángulo 20">
            <a:extLst>
              <a:ext uri="{FF2B5EF4-FFF2-40B4-BE49-F238E27FC236}">
                <a16:creationId xmlns:a16="http://schemas.microsoft.com/office/drawing/2014/main" id="{A03EA521-F62E-7EE1-3FBF-43B7F3B6DCEA}"/>
              </a:ext>
            </a:extLst>
          </p:cNvPr>
          <p:cNvSpPr/>
          <p:nvPr/>
        </p:nvSpPr>
        <p:spPr>
          <a:xfrm>
            <a:off x="6933191" y="6578267"/>
            <a:ext cx="1478729" cy="307777"/>
          </a:xfrm>
          <a:prstGeom prst="rect">
            <a:avLst/>
          </a:prstGeom>
        </p:spPr>
        <p:txBody>
          <a:bodyPr wrap="square">
            <a:spAutoFit/>
          </a:bodyPr>
          <a:lstStyle/>
          <a:p>
            <a:r>
              <a:rPr lang="en-US" sz="1400" dirty="0">
                <a:solidFill>
                  <a:srgbClr val="222222"/>
                </a:solidFill>
                <a:latin typeface="Arial" panose="020B0604020202020204" pitchFamily="34" charset="0"/>
                <a:cs typeface="Arial" panose="020B0604020202020204" pitchFamily="34" charset="0"/>
              </a:rPr>
              <a:t>EGU24-11542</a:t>
            </a:r>
            <a:endParaRPr lang="en-US" sz="1400" dirty="0">
              <a:latin typeface="Arial" panose="020B0604020202020204" pitchFamily="34" charset="0"/>
              <a:cs typeface="Arial" panose="020B0604020202020204" pitchFamily="34" charset="0"/>
            </a:endParaRPr>
          </a:p>
        </p:txBody>
      </p:sp>
      <p:sp>
        <p:nvSpPr>
          <p:cNvPr id="22" name="Botón de acción: ir hacia atrás o anterior 21">
            <a:hlinkClick r:id="" action="ppaction://hlinkshowjump?jump=previousslide" highlightClick="1"/>
            <a:extLst>
              <a:ext uri="{FF2B5EF4-FFF2-40B4-BE49-F238E27FC236}">
                <a16:creationId xmlns:a16="http://schemas.microsoft.com/office/drawing/2014/main" id="{2E70D261-206C-74B0-C636-1AB6452CBF0A}"/>
              </a:ext>
            </a:extLst>
          </p:cNvPr>
          <p:cNvSpPr/>
          <p:nvPr/>
        </p:nvSpPr>
        <p:spPr>
          <a:xfrm>
            <a:off x="78086" y="6454667"/>
            <a:ext cx="360000" cy="360000"/>
          </a:xfrm>
          <a:prstGeom prst="actionButtonBackPrevio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3" name="Botón de acción: ir hacia delante o siguiente 22">
            <a:hlinkClick r:id="" action="ppaction://hlinkshowjump?jump=nextslide" highlightClick="1"/>
            <a:extLst>
              <a:ext uri="{FF2B5EF4-FFF2-40B4-BE49-F238E27FC236}">
                <a16:creationId xmlns:a16="http://schemas.microsoft.com/office/drawing/2014/main" id="{7C4C2DB7-D15E-6B82-8AE7-104FA7CCBEF9}"/>
              </a:ext>
            </a:extLst>
          </p:cNvPr>
          <p:cNvSpPr/>
          <p:nvPr/>
        </p:nvSpPr>
        <p:spPr>
          <a:xfrm>
            <a:off x="978240" y="6454667"/>
            <a:ext cx="360000" cy="360000"/>
          </a:xfrm>
          <a:prstGeom prst="actionButtonForwardNex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24" name="Botón de acción: ir a inicio 23">
            <a:hlinkClick r:id="" action="ppaction://hlinkshowjump?jump=firstslide" highlightClick="1"/>
            <a:extLst>
              <a:ext uri="{FF2B5EF4-FFF2-40B4-BE49-F238E27FC236}">
                <a16:creationId xmlns:a16="http://schemas.microsoft.com/office/drawing/2014/main" id="{A1261315-7226-9D36-4821-2EB336CF63AC}"/>
              </a:ext>
            </a:extLst>
          </p:cNvPr>
          <p:cNvSpPr/>
          <p:nvPr/>
        </p:nvSpPr>
        <p:spPr>
          <a:xfrm>
            <a:off x="528163" y="6454667"/>
            <a:ext cx="360000" cy="360000"/>
          </a:xfrm>
          <a:prstGeom prst="actionButtonHo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25" name="Marcador de número de diapositiva 24">
            <a:extLst>
              <a:ext uri="{FF2B5EF4-FFF2-40B4-BE49-F238E27FC236}">
                <a16:creationId xmlns:a16="http://schemas.microsoft.com/office/drawing/2014/main" id="{F13801CD-569E-B9E2-41FE-DA8130553F2C}"/>
              </a:ext>
            </a:extLst>
          </p:cNvPr>
          <p:cNvSpPr>
            <a:spLocks noGrp="1"/>
          </p:cNvSpPr>
          <p:nvPr>
            <p:ph type="sldNum" sz="quarter" idx="12"/>
          </p:nvPr>
        </p:nvSpPr>
        <p:spPr/>
        <p:txBody>
          <a:bodyPr/>
          <a:lstStyle/>
          <a:p>
            <a:fld id="{ADB13A04-C3B3-4633-8239-BB7510E16209}" type="slidenum">
              <a:rPr lang="en-GB" smtClean="0"/>
              <a:t>22</a:t>
            </a:fld>
            <a:endParaRPr lang="en-GB"/>
          </a:p>
        </p:txBody>
      </p:sp>
    </p:spTree>
    <p:custDataLst>
      <p:tags r:id="rId1"/>
    </p:custDataLst>
    <p:extLst>
      <p:ext uri="{BB962C8B-B14F-4D97-AF65-F5344CB8AC3E}">
        <p14:creationId xmlns:p14="http://schemas.microsoft.com/office/powerpoint/2010/main" val="413832412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p:nvPr/>
        </p:nvSpPr>
        <p:spPr>
          <a:xfrm>
            <a:off x="0" y="0"/>
            <a:ext cx="12192000" cy="713828"/>
          </a:xfrm>
          <a:prstGeom prst="rect">
            <a:avLst/>
          </a:prstGeom>
          <a:solidFill>
            <a:srgbClr val="DFE8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dirty="0"/>
          </a:p>
        </p:txBody>
      </p:sp>
      <p:cxnSp>
        <p:nvCxnSpPr>
          <p:cNvPr id="6" name="37 Conector recto"/>
          <p:cNvCxnSpPr/>
          <p:nvPr/>
        </p:nvCxnSpPr>
        <p:spPr>
          <a:xfrm flipH="1">
            <a:off x="1" y="705227"/>
            <a:ext cx="12191999" cy="0"/>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flipV="1">
            <a:off x="2" y="6611620"/>
            <a:ext cx="12191999" cy="25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4"/>
          <p:cNvSpPr txBox="1"/>
          <p:nvPr/>
        </p:nvSpPr>
        <p:spPr>
          <a:xfrm>
            <a:off x="421653" y="100957"/>
            <a:ext cx="5291000" cy="461665"/>
          </a:xfrm>
          <a:prstGeom prst="rect">
            <a:avLst/>
          </a:prstGeom>
          <a:noFill/>
        </p:spPr>
        <p:txBody>
          <a:bodyPr wrap="none" rtlCol="0">
            <a:spAutoFit/>
          </a:bodyPr>
          <a:lstStyle/>
          <a:p>
            <a:r>
              <a:rPr lang="en-GB" sz="2400" b="1" dirty="0">
                <a:solidFill>
                  <a:srgbClr val="004712"/>
                </a:solidFill>
                <a:ea typeface="Verdana" panose="020B0604030504040204" pitchFamily="34" charset="0"/>
                <a:cs typeface="Verdana" panose="020B0604030504040204" pitchFamily="34" charset="0"/>
              </a:rPr>
              <a:t>Outlook: </a:t>
            </a:r>
            <a:r>
              <a:rPr lang="en-GB" sz="2400" dirty="0">
                <a:solidFill>
                  <a:srgbClr val="004712"/>
                </a:solidFill>
                <a:ea typeface="Verdana" panose="020B0604030504040204" pitchFamily="34" charset="0"/>
                <a:cs typeface="Verdana" panose="020B0604030504040204" pitchFamily="34" charset="0"/>
              </a:rPr>
              <a:t>Sentinel snow product (FSC) </a:t>
            </a:r>
            <a:endParaRPr lang="en-US" sz="2400" dirty="0">
              <a:solidFill>
                <a:srgbClr val="004712"/>
              </a:solidFill>
              <a:ea typeface="Verdana" panose="020B0604030504040204" pitchFamily="34" charset="0"/>
              <a:cs typeface="Verdana" panose="020B0604030504040204" pitchFamily="34" charset="0"/>
            </a:endParaRPr>
          </a:p>
        </p:txBody>
      </p:sp>
      <p:pic>
        <p:nvPicPr>
          <p:cNvPr id="36" name="9 Imagen"/>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3569" y="77938"/>
            <a:ext cx="1520399" cy="55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2530928" y="3918858"/>
            <a:ext cx="952500" cy="508000"/>
          </a:xfrm>
          <a:prstGeom prst="rect">
            <a:avLst/>
          </a:prstGeom>
          <a:solidFill>
            <a:schemeClr val="bg1">
              <a:alpha val="30000"/>
            </a:schemeClr>
          </a:solid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Imagen 8" descr="Mapa&#10;&#10;Descripción generada automáticamente">
            <a:extLst>
              <a:ext uri="{FF2B5EF4-FFF2-40B4-BE49-F238E27FC236}">
                <a16:creationId xmlns:a16="http://schemas.microsoft.com/office/drawing/2014/main" id="{18F4C718-BD37-215D-9153-BACEF101D65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6290" y="856433"/>
            <a:ext cx="4769276" cy="4177518"/>
          </a:xfrm>
          <a:prstGeom prst="rect">
            <a:avLst/>
          </a:prstGeom>
        </p:spPr>
        <p:style>
          <a:lnRef idx="2">
            <a:schemeClr val="dk1"/>
          </a:lnRef>
          <a:fillRef idx="1">
            <a:schemeClr val="lt1"/>
          </a:fillRef>
          <a:effectRef idx="0">
            <a:schemeClr val="dk1"/>
          </a:effectRef>
          <a:fontRef idx="minor">
            <a:schemeClr val="dk1"/>
          </a:fontRef>
        </p:style>
      </p:pic>
      <p:pic>
        <p:nvPicPr>
          <p:cNvPr id="10" name="Imagen 9" descr="Mapa&#10;&#10;Descripción generada automáticamente">
            <a:extLst>
              <a:ext uri="{FF2B5EF4-FFF2-40B4-BE49-F238E27FC236}">
                <a16:creationId xmlns:a16="http://schemas.microsoft.com/office/drawing/2014/main" id="{B6C9A1CB-ACD4-D708-3CF7-C340BB02BDB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314072" y="1267849"/>
            <a:ext cx="4180612" cy="2520000"/>
          </a:xfrm>
          <a:prstGeom prst="rect">
            <a:avLst/>
          </a:prstGeom>
        </p:spPr>
      </p:pic>
      <p:pic>
        <p:nvPicPr>
          <p:cNvPr id="12" name="Imagen 11" descr="Mapa&#10;&#10;Descripción generada automáticamente">
            <a:extLst>
              <a:ext uri="{FF2B5EF4-FFF2-40B4-BE49-F238E27FC236}">
                <a16:creationId xmlns:a16="http://schemas.microsoft.com/office/drawing/2014/main" id="{D565EB4A-1383-9323-4D75-A4CB96FEF10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581652" y="4112408"/>
            <a:ext cx="3703170" cy="2232206"/>
          </a:xfrm>
          <a:prstGeom prst="rect">
            <a:avLst/>
          </a:prstGeom>
        </p:spPr>
      </p:pic>
      <p:pic>
        <p:nvPicPr>
          <p:cNvPr id="14" name="Imagen 13" descr="Mapa&#10;&#10;Descripción generada automáticamente">
            <a:extLst>
              <a:ext uri="{FF2B5EF4-FFF2-40B4-BE49-F238E27FC236}">
                <a16:creationId xmlns:a16="http://schemas.microsoft.com/office/drawing/2014/main" id="{60FD7546-2E00-BDCF-A6F6-921099F6EB5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411920" y="4085186"/>
            <a:ext cx="3723072" cy="2244202"/>
          </a:xfrm>
          <a:prstGeom prst="rect">
            <a:avLst/>
          </a:prstGeom>
        </p:spPr>
      </p:pic>
      <p:sp>
        <p:nvSpPr>
          <p:cNvPr id="17" name="CuadroTexto 16">
            <a:extLst>
              <a:ext uri="{FF2B5EF4-FFF2-40B4-BE49-F238E27FC236}">
                <a16:creationId xmlns:a16="http://schemas.microsoft.com/office/drawing/2014/main" id="{DE31D12A-B01D-F669-6FDC-82C33320B1BC}"/>
              </a:ext>
            </a:extLst>
          </p:cNvPr>
          <p:cNvSpPr txBox="1"/>
          <p:nvPr/>
        </p:nvSpPr>
        <p:spPr>
          <a:xfrm>
            <a:off x="9631676" y="1267849"/>
            <a:ext cx="2474096" cy="252000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en-GB" sz="1600" dirty="0"/>
              <a:t>With the Sentinel FSC snow product, snow is not confused with water or cloud shadows, but it often confuses snow with clouds, as shown by the gaps in image </a:t>
            </a:r>
            <a:r>
              <a:rPr lang="en-GB" sz="1600" b="1" dirty="0"/>
              <a:t>C</a:t>
            </a:r>
            <a:r>
              <a:rPr lang="en-GB" sz="1600" dirty="0"/>
              <a:t>. In </a:t>
            </a:r>
            <a:r>
              <a:rPr lang="en-GB" sz="1600" b="1" dirty="0"/>
              <a:t>D</a:t>
            </a:r>
            <a:r>
              <a:rPr lang="en-GB" sz="1600" dirty="0"/>
              <a:t>, is the snow detected with NDSI &gt; 0.25.</a:t>
            </a:r>
          </a:p>
        </p:txBody>
      </p:sp>
      <p:sp>
        <p:nvSpPr>
          <p:cNvPr id="18" name="CuadroTexto 17">
            <a:extLst>
              <a:ext uri="{FF2B5EF4-FFF2-40B4-BE49-F238E27FC236}">
                <a16:creationId xmlns:a16="http://schemas.microsoft.com/office/drawing/2014/main" id="{3EDC444E-2108-D727-BA2B-E4D02522388B}"/>
              </a:ext>
            </a:extLst>
          </p:cNvPr>
          <p:cNvSpPr txBox="1"/>
          <p:nvPr/>
        </p:nvSpPr>
        <p:spPr>
          <a:xfrm>
            <a:off x="5314072" y="851915"/>
            <a:ext cx="4180612" cy="338554"/>
          </a:xfrm>
          <a:prstGeom prst="rect">
            <a:avLst/>
          </a:prstGeom>
          <a:noFill/>
        </p:spPr>
        <p:txBody>
          <a:bodyPr wrap="square">
            <a:spAutoFit/>
          </a:bodyPr>
          <a:lstStyle/>
          <a:p>
            <a:pPr algn="just"/>
            <a:r>
              <a:rPr lang="en-GB" sz="1600" dirty="0"/>
              <a:t>Image without clouds from Sentinel </a:t>
            </a:r>
            <a:r>
              <a:rPr lang="en-GB" sz="1600" b="1" dirty="0"/>
              <a:t>(A)</a:t>
            </a:r>
            <a:endParaRPr lang="en-GB" sz="1600" dirty="0"/>
          </a:p>
        </p:txBody>
      </p:sp>
      <p:sp>
        <p:nvSpPr>
          <p:cNvPr id="20" name="CuadroTexto 19">
            <a:extLst>
              <a:ext uri="{FF2B5EF4-FFF2-40B4-BE49-F238E27FC236}">
                <a16:creationId xmlns:a16="http://schemas.microsoft.com/office/drawing/2014/main" id="{A228ECBB-7A27-3144-A52F-DA232F984D8E}"/>
              </a:ext>
            </a:extLst>
          </p:cNvPr>
          <p:cNvSpPr txBox="1"/>
          <p:nvPr/>
        </p:nvSpPr>
        <p:spPr>
          <a:xfrm>
            <a:off x="5641952" y="1328556"/>
            <a:ext cx="141402" cy="369332"/>
          </a:xfrm>
          <a:prstGeom prst="rect">
            <a:avLst/>
          </a:prstGeom>
          <a:noFill/>
        </p:spPr>
        <p:txBody>
          <a:bodyPr wrap="square" rtlCol="0">
            <a:spAutoFit/>
          </a:bodyPr>
          <a:lstStyle/>
          <a:p>
            <a:r>
              <a:rPr lang="en-GB" b="1" dirty="0"/>
              <a:t>A</a:t>
            </a:r>
          </a:p>
        </p:txBody>
      </p:sp>
      <p:sp>
        <p:nvSpPr>
          <p:cNvPr id="24" name="CuadroTexto 23">
            <a:extLst>
              <a:ext uri="{FF2B5EF4-FFF2-40B4-BE49-F238E27FC236}">
                <a16:creationId xmlns:a16="http://schemas.microsoft.com/office/drawing/2014/main" id="{B1D27EC6-C142-2ECA-E0F9-8BC9C7D88D2C}"/>
              </a:ext>
            </a:extLst>
          </p:cNvPr>
          <p:cNvSpPr txBox="1"/>
          <p:nvPr/>
        </p:nvSpPr>
        <p:spPr>
          <a:xfrm>
            <a:off x="146290" y="5129059"/>
            <a:ext cx="4308264" cy="120032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GB" sz="1800" dirty="0"/>
              <a:t>There are areas coinciding with hard shadows on north-facing slopes, labelled as areas with too low solar angle for accurate topographic correction </a:t>
            </a:r>
            <a:r>
              <a:rPr lang="en-GB" sz="1800" b="1" dirty="0"/>
              <a:t>(B)</a:t>
            </a:r>
            <a:r>
              <a:rPr lang="en-GB" sz="1800" dirty="0"/>
              <a:t>. </a:t>
            </a:r>
            <a:endParaRPr lang="en-GB" dirty="0"/>
          </a:p>
        </p:txBody>
      </p:sp>
      <p:sp>
        <p:nvSpPr>
          <p:cNvPr id="25" name="CuadroTexto 24">
            <a:extLst>
              <a:ext uri="{FF2B5EF4-FFF2-40B4-BE49-F238E27FC236}">
                <a16:creationId xmlns:a16="http://schemas.microsoft.com/office/drawing/2014/main" id="{B6E5D22E-1ABB-DF0F-ED28-B1FD9E9DFC04}"/>
              </a:ext>
            </a:extLst>
          </p:cNvPr>
          <p:cNvSpPr txBox="1"/>
          <p:nvPr/>
        </p:nvSpPr>
        <p:spPr>
          <a:xfrm>
            <a:off x="459673" y="943918"/>
            <a:ext cx="141402" cy="369332"/>
          </a:xfrm>
          <a:prstGeom prst="rect">
            <a:avLst/>
          </a:prstGeom>
          <a:noFill/>
        </p:spPr>
        <p:txBody>
          <a:bodyPr wrap="square" rtlCol="0">
            <a:spAutoFit/>
          </a:bodyPr>
          <a:lstStyle/>
          <a:p>
            <a:r>
              <a:rPr lang="en-GB" b="1" dirty="0"/>
              <a:t>B</a:t>
            </a:r>
          </a:p>
        </p:txBody>
      </p:sp>
      <p:sp>
        <p:nvSpPr>
          <p:cNvPr id="26" name="CuadroTexto 25">
            <a:extLst>
              <a:ext uri="{FF2B5EF4-FFF2-40B4-BE49-F238E27FC236}">
                <a16:creationId xmlns:a16="http://schemas.microsoft.com/office/drawing/2014/main" id="{A6BF34AF-9D34-4AD8-A6AD-6C44DDDABA9A}"/>
              </a:ext>
            </a:extLst>
          </p:cNvPr>
          <p:cNvSpPr txBox="1"/>
          <p:nvPr/>
        </p:nvSpPr>
        <p:spPr>
          <a:xfrm>
            <a:off x="4634855" y="4242192"/>
            <a:ext cx="141402" cy="369332"/>
          </a:xfrm>
          <a:prstGeom prst="rect">
            <a:avLst/>
          </a:prstGeom>
          <a:noFill/>
        </p:spPr>
        <p:txBody>
          <a:bodyPr wrap="square" rtlCol="0">
            <a:spAutoFit/>
          </a:bodyPr>
          <a:lstStyle/>
          <a:p>
            <a:r>
              <a:rPr lang="en-GB" b="1" dirty="0"/>
              <a:t>C</a:t>
            </a:r>
          </a:p>
        </p:txBody>
      </p:sp>
      <p:sp>
        <p:nvSpPr>
          <p:cNvPr id="28" name="CuadroTexto 27">
            <a:extLst>
              <a:ext uri="{FF2B5EF4-FFF2-40B4-BE49-F238E27FC236}">
                <a16:creationId xmlns:a16="http://schemas.microsoft.com/office/drawing/2014/main" id="{A4B299B6-8A5E-483A-A682-346DFD94FAA6}"/>
              </a:ext>
            </a:extLst>
          </p:cNvPr>
          <p:cNvSpPr txBox="1"/>
          <p:nvPr/>
        </p:nvSpPr>
        <p:spPr>
          <a:xfrm>
            <a:off x="8516851" y="4242192"/>
            <a:ext cx="240649" cy="369332"/>
          </a:xfrm>
          <a:prstGeom prst="rect">
            <a:avLst/>
          </a:prstGeom>
          <a:noFill/>
        </p:spPr>
        <p:txBody>
          <a:bodyPr wrap="square" rtlCol="0">
            <a:spAutoFit/>
          </a:bodyPr>
          <a:lstStyle/>
          <a:p>
            <a:r>
              <a:rPr lang="en-GB" b="1" dirty="0"/>
              <a:t>D</a:t>
            </a:r>
          </a:p>
        </p:txBody>
      </p:sp>
      <p:sp>
        <p:nvSpPr>
          <p:cNvPr id="29" name="Rectángulo 28">
            <a:extLst>
              <a:ext uri="{FF2B5EF4-FFF2-40B4-BE49-F238E27FC236}">
                <a16:creationId xmlns:a16="http://schemas.microsoft.com/office/drawing/2014/main" id="{0B66B06B-64EF-37FD-6805-2206331CE0E9}"/>
              </a:ext>
            </a:extLst>
          </p:cNvPr>
          <p:cNvSpPr/>
          <p:nvPr/>
        </p:nvSpPr>
        <p:spPr>
          <a:xfrm>
            <a:off x="6933191" y="6578267"/>
            <a:ext cx="1478729" cy="307777"/>
          </a:xfrm>
          <a:prstGeom prst="rect">
            <a:avLst/>
          </a:prstGeom>
        </p:spPr>
        <p:txBody>
          <a:bodyPr wrap="square">
            <a:spAutoFit/>
          </a:bodyPr>
          <a:lstStyle/>
          <a:p>
            <a:r>
              <a:rPr lang="en-US" sz="1400" dirty="0">
                <a:solidFill>
                  <a:srgbClr val="222222"/>
                </a:solidFill>
                <a:latin typeface="Arial" panose="020B0604020202020204" pitchFamily="34" charset="0"/>
                <a:cs typeface="Arial" panose="020B0604020202020204" pitchFamily="34" charset="0"/>
              </a:rPr>
              <a:t>EGU24-11542</a:t>
            </a:r>
            <a:endParaRPr lang="en-US" sz="1400" dirty="0">
              <a:latin typeface="Arial" panose="020B0604020202020204" pitchFamily="34" charset="0"/>
              <a:cs typeface="Arial" panose="020B0604020202020204" pitchFamily="34" charset="0"/>
            </a:endParaRPr>
          </a:p>
        </p:txBody>
      </p:sp>
      <p:sp>
        <p:nvSpPr>
          <p:cNvPr id="30" name="Botón de acción: ir hacia atrás o anterior 29">
            <a:hlinkClick r:id="" action="ppaction://hlinkshowjump?jump=previousslide" highlightClick="1"/>
            <a:extLst>
              <a:ext uri="{FF2B5EF4-FFF2-40B4-BE49-F238E27FC236}">
                <a16:creationId xmlns:a16="http://schemas.microsoft.com/office/drawing/2014/main" id="{3A10A740-6B18-EF9A-F616-C783A68AFF1E}"/>
              </a:ext>
            </a:extLst>
          </p:cNvPr>
          <p:cNvSpPr/>
          <p:nvPr/>
        </p:nvSpPr>
        <p:spPr>
          <a:xfrm>
            <a:off x="78086" y="6454667"/>
            <a:ext cx="360000" cy="360000"/>
          </a:xfrm>
          <a:prstGeom prst="actionButtonBackPrevio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31" name="Botón de acción: ir hacia delante o siguiente 30">
            <a:hlinkClick r:id="" action="ppaction://hlinkshowjump?jump=nextslide" highlightClick="1"/>
            <a:extLst>
              <a:ext uri="{FF2B5EF4-FFF2-40B4-BE49-F238E27FC236}">
                <a16:creationId xmlns:a16="http://schemas.microsoft.com/office/drawing/2014/main" id="{261AD303-F31F-A01B-C27E-C6FF23D5DA05}"/>
              </a:ext>
            </a:extLst>
          </p:cNvPr>
          <p:cNvSpPr/>
          <p:nvPr/>
        </p:nvSpPr>
        <p:spPr>
          <a:xfrm>
            <a:off x="978240" y="6454667"/>
            <a:ext cx="360000" cy="360000"/>
          </a:xfrm>
          <a:prstGeom prst="actionButtonForwardNex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32" name="Botón de acción: ir a inicio 31">
            <a:hlinkClick r:id="" action="ppaction://hlinkshowjump?jump=firstslide" highlightClick="1"/>
            <a:extLst>
              <a:ext uri="{FF2B5EF4-FFF2-40B4-BE49-F238E27FC236}">
                <a16:creationId xmlns:a16="http://schemas.microsoft.com/office/drawing/2014/main" id="{78F20F32-931C-2D5C-B043-418DC17FB461}"/>
              </a:ext>
            </a:extLst>
          </p:cNvPr>
          <p:cNvSpPr/>
          <p:nvPr/>
        </p:nvSpPr>
        <p:spPr>
          <a:xfrm>
            <a:off x="528163" y="6454667"/>
            <a:ext cx="360000" cy="360000"/>
          </a:xfrm>
          <a:prstGeom prst="actionButtonHo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33" name="Marcador de número de diapositiva 32">
            <a:extLst>
              <a:ext uri="{FF2B5EF4-FFF2-40B4-BE49-F238E27FC236}">
                <a16:creationId xmlns:a16="http://schemas.microsoft.com/office/drawing/2014/main" id="{4D68AC84-F34E-415E-EE9F-2B60CD59FFCE}"/>
              </a:ext>
            </a:extLst>
          </p:cNvPr>
          <p:cNvSpPr>
            <a:spLocks noGrp="1"/>
          </p:cNvSpPr>
          <p:nvPr>
            <p:ph type="sldNum" sz="quarter" idx="12"/>
          </p:nvPr>
        </p:nvSpPr>
        <p:spPr/>
        <p:txBody>
          <a:bodyPr/>
          <a:lstStyle/>
          <a:p>
            <a:fld id="{ADB13A04-C3B3-4633-8239-BB7510E16209}" type="slidenum">
              <a:rPr lang="en-GB" smtClean="0"/>
              <a:t>23</a:t>
            </a:fld>
            <a:endParaRPr lang="en-GB"/>
          </a:p>
        </p:txBody>
      </p:sp>
    </p:spTree>
    <p:custDataLst>
      <p:tags r:id="rId1"/>
    </p:custDataLst>
    <p:extLst>
      <p:ext uri="{BB962C8B-B14F-4D97-AF65-F5344CB8AC3E}">
        <p14:creationId xmlns:p14="http://schemas.microsoft.com/office/powerpoint/2010/main" val="321685859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p:nvPr/>
        </p:nvSpPr>
        <p:spPr>
          <a:xfrm>
            <a:off x="0" y="0"/>
            <a:ext cx="12192000" cy="713828"/>
          </a:xfrm>
          <a:prstGeom prst="rect">
            <a:avLst/>
          </a:prstGeom>
          <a:solidFill>
            <a:srgbClr val="DFE8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dirty="0"/>
          </a:p>
        </p:txBody>
      </p:sp>
      <p:cxnSp>
        <p:nvCxnSpPr>
          <p:cNvPr id="6" name="37 Conector recto"/>
          <p:cNvCxnSpPr/>
          <p:nvPr/>
        </p:nvCxnSpPr>
        <p:spPr>
          <a:xfrm flipH="1">
            <a:off x="1" y="705227"/>
            <a:ext cx="12191999" cy="0"/>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flipV="1">
            <a:off x="2" y="6611620"/>
            <a:ext cx="12191999" cy="25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4"/>
          <p:cNvSpPr txBox="1"/>
          <p:nvPr/>
        </p:nvSpPr>
        <p:spPr>
          <a:xfrm>
            <a:off x="421653" y="100957"/>
            <a:ext cx="6190669" cy="461665"/>
          </a:xfrm>
          <a:prstGeom prst="rect">
            <a:avLst/>
          </a:prstGeom>
          <a:noFill/>
        </p:spPr>
        <p:txBody>
          <a:bodyPr wrap="none" rtlCol="0">
            <a:spAutoFit/>
          </a:bodyPr>
          <a:lstStyle/>
          <a:p>
            <a:r>
              <a:rPr lang="en-GB" sz="2400" b="1" dirty="0">
                <a:solidFill>
                  <a:srgbClr val="004712"/>
                </a:solidFill>
                <a:ea typeface="Verdana" panose="020B0604030504040204" pitchFamily="34" charset="0"/>
                <a:cs typeface="Verdana" panose="020B0604030504040204" pitchFamily="34" charset="0"/>
              </a:rPr>
              <a:t>Current approaches: </a:t>
            </a:r>
            <a:r>
              <a:rPr lang="en-GB" sz="2400" dirty="0">
                <a:solidFill>
                  <a:srgbClr val="004712"/>
                </a:solidFill>
                <a:ea typeface="Verdana" panose="020B0604030504040204" pitchFamily="34" charset="0"/>
                <a:cs typeface="Verdana" panose="020B0604030504040204" pitchFamily="34" charset="0"/>
              </a:rPr>
              <a:t>Radiometric correction</a:t>
            </a:r>
            <a:endParaRPr lang="en-US" sz="2400" dirty="0">
              <a:solidFill>
                <a:srgbClr val="004712"/>
              </a:solidFill>
              <a:ea typeface="Verdana" panose="020B0604030504040204" pitchFamily="34" charset="0"/>
              <a:cs typeface="Verdana" panose="020B0604030504040204" pitchFamily="34" charset="0"/>
            </a:endParaRPr>
          </a:p>
        </p:txBody>
      </p:sp>
      <p:pic>
        <p:nvPicPr>
          <p:cNvPr id="36" name="9 Imagen"/>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3569" y="77938"/>
            <a:ext cx="1520399" cy="55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2530928" y="3918858"/>
            <a:ext cx="952500" cy="508000"/>
          </a:xfrm>
          <a:prstGeom prst="rect">
            <a:avLst/>
          </a:prstGeom>
          <a:solidFill>
            <a:schemeClr val="bg1">
              <a:alpha val="30000"/>
            </a:schemeClr>
          </a:solid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Imagen 8">
            <a:extLst>
              <a:ext uri="{FF2B5EF4-FFF2-40B4-BE49-F238E27FC236}">
                <a16:creationId xmlns:a16="http://schemas.microsoft.com/office/drawing/2014/main" id="{C8CF9E01-7BCA-6354-7D37-94C2DD65E653}"/>
              </a:ext>
            </a:extLst>
          </p:cNvPr>
          <p:cNvPicPr>
            <a:picLocks noChangeAspect="1"/>
          </p:cNvPicPr>
          <p:nvPr/>
        </p:nvPicPr>
        <p:blipFill rotWithShape="1">
          <a:blip r:embed="rId6"/>
          <a:srcRect t="8334" r="46888" b="11157"/>
          <a:stretch/>
        </p:blipFill>
        <p:spPr>
          <a:xfrm>
            <a:off x="3663484" y="1227910"/>
            <a:ext cx="2744366" cy="2340000"/>
          </a:xfrm>
          <a:prstGeom prst="rect">
            <a:avLst/>
          </a:prstGeom>
        </p:spPr>
      </p:pic>
      <p:pic>
        <p:nvPicPr>
          <p:cNvPr id="10" name="Imagen 9">
            <a:extLst>
              <a:ext uri="{FF2B5EF4-FFF2-40B4-BE49-F238E27FC236}">
                <a16:creationId xmlns:a16="http://schemas.microsoft.com/office/drawing/2014/main" id="{360135BD-0098-1EFC-C8EF-921D3A7E3396}"/>
              </a:ext>
            </a:extLst>
          </p:cNvPr>
          <p:cNvPicPr>
            <a:picLocks noChangeAspect="1"/>
          </p:cNvPicPr>
          <p:nvPr/>
        </p:nvPicPr>
        <p:blipFill rotWithShape="1">
          <a:blip r:embed="rId7"/>
          <a:srcRect t="8445" r="46553" b="10680"/>
          <a:stretch/>
        </p:blipFill>
        <p:spPr>
          <a:xfrm>
            <a:off x="6955576" y="1272059"/>
            <a:ext cx="2749146" cy="2340000"/>
          </a:xfrm>
          <a:prstGeom prst="rect">
            <a:avLst/>
          </a:prstGeom>
          <a:ln>
            <a:solidFill>
              <a:schemeClr val="tx1"/>
            </a:solidFill>
          </a:ln>
        </p:spPr>
      </p:pic>
      <p:pic>
        <p:nvPicPr>
          <p:cNvPr id="12" name="Imagen 11">
            <a:extLst>
              <a:ext uri="{FF2B5EF4-FFF2-40B4-BE49-F238E27FC236}">
                <a16:creationId xmlns:a16="http://schemas.microsoft.com/office/drawing/2014/main" id="{4B162892-B95D-D512-6FFE-6E8FBA371784}"/>
              </a:ext>
            </a:extLst>
          </p:cNvPr>
          <p:cNvPicPr>
            <a:picLocks noChangeAspect="1"/>
          </p:cNvPicPr>
          <p:nvPr/>
        </p:nvPicPr>
        <p:blipFill rotWithShape="1">
          <a:blip r:embed="rId8"/>
          <a:srcRect t="8445" r="46699" b="10809"/>
          <a:stretch/>
        </p:blipFill>
        <p:spPr>
          <a:xfrm>
            <a:off x="253203" y="1267849"/>
            <a:ext cx="2746047" cy="2340000"/>
          </a:xfrm>
          <a:prstGeom prst="rect">
            <a:avLst/>
          </a:prstGeom>
        </p:spPr>
      </p:pic>
      <p:sp>
        <p:nvSpPr>
          <p:cNvPr id="14" name="CuadroTexto 13">
            <a:extLst>
              <a:ext uri="{FF2B5EF4-FFF2-40B4-BE49-F238E27FC236}">
                <a16:creationId xmlns:a16="http://schemas.microsoft.com/office/drawing/2014/main" id="{73C403CA-199F-24EE-9D65-F6B84806FADF}"/>
              </a:ext>
            </a:extLst>
          </p:cNvPr>
          <p:cNvSpPr txBox="1"/>
          <p:nvPr/>
        </p:nvSpPr>
        <p:spPr>
          <a:xfrm>
            <a:off x="10252448" y="1734909"/>
            <a:ext cx="775703" cy="584775"/>
          </a:xfrm>
          <a:prstGeom prst="rect">
            <a:avLst/>
          </a:prstGeom>
          <a:noFill/>
          <a:ln>
            <a:solidFill>
              <a:schemeClr val="tx1"/>
            </a:solidFill>
          </a:ln>
        </p:spPr>
        <p:txBody>
          <a:bodyPr wrap="square">
            <a:spAutoFit/>
          </a:bodyPr>
          <a:lstStyle/>
          <a:p>
            <a:r>
              <a:rPr lang="en-GB" sz="3200" dirty="0"/>
              <a:t>PIA</a:t>
            </a:r>
          </a:p>
        </p:txBody>
      </p:sp>
      <p:sp>
        <p:nvSpPr>
          <p:cNvPr id="21" name="CuadroTexto 20">
            <a:extLst>
              <a:ext uri="{FF2B5EF4-FFF2-40B4-BE49-F238E27FC236}">
                <a16:creationId xmlns:a16="http://schemas.microsoft.com/office/drawing/2014/main" id="{22E47638-8F72-B46A-B6D4-1FF22423496F}"/>
              </a:ext>
            </a:extLst>
          </p:cNvPr>
          <p:cNvSpPr txBox="1"/>
          <p:nvPr/>
        </p:nvSpPr>
        <p:spPr>
          <a:xfrm>
            <a:off x="258086" y="827800"/>
            <a:ext cx="10937069" cy="400110"/>
          </a:xfrm>
          <a:prstGeom prst="rect">
            <a:avLst/>
          </a:prstGeom>
          <a:noFill/>
        </p:spPr>
        <p:txBody>
          <a:bodyPr wrap="square" rtlCol="0">
            <a:spAutoFit/>
          </a:bodyPr>
          <a:lstStyle/>
          <a:p>
            <a:r>
              <a:rPr lang="en-GB" sz="2000" b="1" dirty="0"/>
              <a:t> 	10m DEM 	   </a:t>
            </a:r>
            <a:r>
              <a:rPr lang="en-GB" sz="2000" dirty="0"/>
              <a:t>+ 	</a:t>
            </a:r>
            <a:r>
              <a:rPr lang="en-GB" sz="2000" b="1" dirty="0"/>
              <a:t>10 m </a:t>
            </a:r>
            <a:r>
              <a:rPr lang="en-GB" sz="2000" b="1" dirty="0" err="1"/>
              <a:t>D.IllumM</a:t>
            </a:r>
            <a:r>
              <a:rPr lang="en-GB" sz="2000" b="1" dirty="0"/>
              <a:t>                   </a:t>
            </a:r>
            <a:r>
              <a:rPr lang="en-GB" sz="2000" dirty="0"/>
              <a:t>+          </a:t>
            </a:r>
            <a:r>
              <a:rPr lang="en-GB" sz="2000" b="1" dirty="0"/>
              <a:t>10 m </a:t>
            </a:r>
            <a:r>
              <a:rPr lang="en-GB" sz="2000" b="1" dirty="0" err="1"/>
              <a:t>D.ShadowM</a:t>
            </a:r>
            <a:r>
              <a:rPr lang="en-GB" sz="2000" b="1" dirty="0"/>
              <a:t>             </a:t>
            </a:r>
            <a:r>
              <a:rPr lang="en-GB" sz="2000" dirty="0"/>
              <a:t>+    </a:t>
            </a:r>
            <a:r>
              <a:rPr lang="en-GB" sz="2000" b="1" dirty="0"/>
              <a:t>PIA</a:t>
            </a:r>
          </a:p>
        </p:txBody>
      </p:sp>
      <p:sp>
        <p:nvSpPr>
          <p:cNvPr id="22" name="CuadroTexto 21">
            <a:extLst>
              <a:ext uri="{FF2B5EF4-FFF2-40B4-BE49-F238E27FC236}">
                <a16:creationId xmlns:a16="http://schemas.microsoft.com/office/drawing/2014/main" id="{94030766-B9A1-308B-C225-3B7CB0561B42}"/>
              </a:ext>
            </a:extLst>
          </p:cNvPr>
          <p:cNvSpPr txBox="1"/>
          <p:nvPr/>
        </p:nvSpPr>
        <p:spPr>
          <a:xfrm>
            <a:off x="4590942" y="3645412"/>
            <a:ext cx="7478414" cy="2862322"/>
          </a:xfrm>
          <a:prstGeom prst="rect">
            <a:avLst/>
          </a:prstGeom>
          <a:noFill/>
        </p:spPr>
        <p:txBody>
          <a:bodyPr wrap="square">
            <a:spAutoFit/>
          </a:bodyPr>
          <a:lstStyle/>
          <a:p>
            <a:r>
              <a:rPr lang="en-GB" dirty="0"/>
              <a:t>The radiometric correction allows to reduce the number of undesired artifacts caused by atmospheric effects or differential illumination, which in turn is influenced by factors such as the time of day, location on Earth, and relief, areas that are more illuminated than others, shadows, etc. </a:t>
            </a:r>
          </a:p>
          <a:p>
            <a:pPr marL="285750" indent="-285750">
              <a:buFont typeface="Arial" panose="020B0604020202020204" pitchFamily="34" charset="0"/>
              <a:buChar char="•"/>
            </a:pPr>
            <a:r>
              <a:rPr lang="en-GB" dirty="0"/>
              <a:t>Pons, X., Solé-</a:t>
            </a:r>
            <a:r>
              <a:rPr lang="en-GB" dirty="0" err="1"/>
              <a:t>Sugrañes</a:t>
            </a:r>
            <a:r>
              <a:rPr lang="en-GB" dirty="0"/>
              <a:t>, L. (1994) A Simple Radiometric Correction Model to Improve Automatic Mapping of Vegetation from Multispectral Satellite Data.</a:t>
            </a:r>
          </a:p>
          <a:p>
            <a:pPr marL="285750" indent="-285750">
              <a:buFont typeface="Arial" panose="020B0604020202020204" pitchFamily="34" charset="0"/>
              <a:buChar char="•"/>
            </a:pPr>
            <a:r>
              <a:rPr lang="en-GB" dirty="0"/>
              <a:t>Pons, X., </a:t>
            </a:r>
            <a:r>
              <a:rPr lang="en-GB" dirty="0" err="1"/>
              <a:t>Pesquer</a:t>
            </a:r>
            <a:r>
              <a:rPr lang="en-GB" dirty="0"/>
              <a:t>, L., Cristóbal, J., González-Guerrero, Ò. (2014) Automatic and improved radiometric correction of Landsat imagery using reference values from MODIS surface reflectance images.</a:t>
            </a:r>
          </a:p>
        </p:txBody>
      </p:sp>
      <p:sp>
        <p:nvSpPr>
          <p:cNvPr id="23" name="CuadroTexto 22">
            <a:extLst>
              <a:ext uri="{FF2B5EF4-FFF2-40B4-BE49-F238E27FC236}">
                <a16:creationId xmlns:a16="http://schemas.microsoft.com/office/drawing/2014/main" id="{EE1C0F53-121D-FDE6-1057-890D785B1FF6}"/>
              </a:ext>
            </a:extLst>
          </p:cNvPr>
          <p:cNvSpPr txBox="1"/>
          <p:nvPr/>
        </p:nvSpPr>
        <p:spPr>
          <a:xfrm>
            <a:off x="122644" y="3764913"/>
            <a:ext cx="4241800" cy="175432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285750" indent="-285750">
              <a:buFont typeface="Arial" panose="020B0604020202020204" pitchFamily="34" charset="0"/>
              <a:buChar char="•"/>
            </a:pPr>
            <a:r>
              <a:rPr lang="en-GB" b="1" dirty="0" err="1"/>
              <a:t>DIlumM</a:t>
            </a:r>
            <a:r>
              <a:rPr lang="en-GB" dirty="0"/>
              <a:t> = </a:t>
            </a:r>
            <a:r>
              <a:rPr lang="en-GB" dirty="0" err="1"/>
              <a:t>Digilital</a:t>
            </a:r>
            <a:r>
              <a:rPr lang="en-GB" dirty="0"/>
              <a:t> Illumination Model</a:t>
            </a:r>
          </a:p>
          <a:p>
            <a:pPr marL="285750" indent="-285750">
              <a:buFont typeface="Arial" panose="020B0604020202020204" pitchFamily="34" charset="0"/>
              <a:buChar char="•"/>
            </a:pPr>
            <a:r>
              <a:rPr lang="en-GB" b="1" dirty="0" err="1"/>
              <a:t>DShadowM</a:t>
            </a:r>
            <a:r>
              <a:rPr lang="en-GB" dirty="0"/>
              <a:t> = Digital Shadows Model</a:t>
            </a:r>
          </a:p>
          <a:p>
            <a:pPr marL="285750" indent="-285750">
              <a:buFont typeface="Arial" panose="020B0604020202020204" pitchFamily="34" charset="0"/>
              <a:buChar char="•"/>
            </a:pPr>
            <a:r>
              <a:rPr lang="en-GB" b="1" dirty="0"/>
              <a:t>PIA</a:t>
            </a:r>
            <a:r>
              <a:rPr lang="en-GB" dirty="0"/>
              <a:t> =Zones Pseudo-Invariants: Known reflectance in reference zones. Polygon file with reference radiometric values for automatic correction.</a:t>
            </a:r>
          </a:p>
        </p:txBody>
      </p:sp>
      <p:sp>
        <p:nvSpPr>
          <p:cNvPr id="24" name="Rectángulo 23">
            <a:extLst>
              <a:ext uri="{FF2B5EF4-FFF2-40B4-BE49-F238E27FC236}">
                <a16:creationId xmlns:a16="http://schemas.microsoft.com/office/drawing/2014/main" id="{C9BB35A1-45E9-3638-7038-3B2FCE3F00A3}"/>
              </a:ext>
            </a:extLst>
          </p:cNvPr>
          <p:cNvSpPr/>
          <p:nvPr/>
        </p:nvSpPr>
        <p:spPr>
          <a:xfrm>
            <a:off x="6933191" y="6578267"/>
            <a:ext cx="1478729" cy="307777"/>
          </a:xfrm>
          <a:prstGeom prst="rect">
            <a:avLst/>
          </a:prstGeom>
        </p:spPr>
        <p:txBody>
          <a:bodyPr wrap="square">
            <a:spAutoFit/>
          </a:bodyPr>
          <a:lstStyle/>
          <a:p>
            <a:r>
              <a:rPr lang="en-US" sz="1400" dirty="0">
                <a:solidFill>
                  <a:srgbClr val="222222"/>
                </a:solidFill>
                <a:latin typeface="Arial" panose="020B0604020202020204" pitchFamily="34" charset="0"/>
                <a:cs typeface="Arial" panose="020B0604020202020204" pitchFamily="34" charset="0"/>
              </a:rPr>
              <a:t>EGU24-11542</a:t>
            </a:r>
            <a:endParaRPr lang="en-US" sz="1400" dirty="0">
              <a:latin typeface="Arial" panose="020B0604020202020204" pitchFamily="34" charset="0"/>
              <a:cs typeface="Arial" panose="020B0604020202020204" pitchFamily="34" charset="0"/>
            </a:endParaRPr>
          </a:p>
        </p:txBody>
      </p:sp>
      <p:sp>
        <p:nvSpPr>
          <p:cNvPr id="25" name="Botón de acción: ir hacia atrás o anterior 24">
            <a:hlinkClick r:id="" action="ppaction://hlinkshowjump?jump=previousslide" highlightClick="1"/>
            <a:extLst>
              <a:ext uri="{FF2B5EF4-FFF2-40B4-BE49-F238E27FC236}">
                <a16:creationId xmlns:a16="http://schemas.microsoft.com/office/drawing/2014/main" id="{D8BD6E72-182E-7BE4-5402-D2861BA20AAA}"/>
              </a:ext>
            </a:extLst>
          </p:cNvPr>
          <p:cNvSpPr/>
          <p:nvPr/>
        </p:nvSpPr>
        <p:spPr>
          <a:xfrm>
            <a:off x="78086" y="6454667"/>
            <a:ext cx="360000" cy="360000"/>
          </a:xfrm>
          <a:prstGeom prst="actionButtonBackPrevio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6" name="Botón de acción: ir hacia delante o siguiente 25">
            <a:hlinkClick r:id="" action="ppaction://hlinkshowjump?jump=nextslide" highlightClick="1"/>
            <a:extLst>
              <a:ext uri="{FF2B5EF4-FFF2-40B4-BE49-F238E27FC236}">
                <a16:creationId xmlns:a16="http://schemas.microsoft.com/office/drawing/2014/main" id="{B45552D7-7983-7ECD-22A9-A743B7C2C201}"/>
              </a:ext>
            </a:extLst>
          </p:cNvPr>
          <p:cNvSpPr/>
          <p:nvPr/>
        </p:nvSpPr>
        <p:spPr>
          <a:xfrm>
            <a:off x="978240" y="6454667"/>
            <a:ext cx="360000" cy="360000"/>
          </a:xfrm>
          <a:prstGeom prst="actionButtonForwardNex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27" name="Botón de acción: ir a inicio 26">
            <a:hlinkClick r:id="" action="ppaction://hlinkshowjump?jump=firstslide" highlightClick="1"/>
            <a:extLst>
              <a:ext uri="{FF2B5EF4-FFF2-40B4-BE49-F238E27FC236}">
                <a16:creationId xmlns:a16="http://schemas.microsoft.com/office/drawing/2014/main" id="{9EC1F81D-7458-0EEC-688F-D8EE932D6737}"/>
              </a:ext>
            </a:extLst>
          </p:cNvPr>
          <p:cNvSpPr/>
          <p:nvPr/>
        </p:nvSpPr>
        <p:spPr>
          <a:xfrm>
            <a:off x="528163" y="6454667"/>
            <a:ext cx="360000" cy="360000"/>
          </a:xfrm>
          <a:prstGeom prst="actionButtonHo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28" name="CuadroTexto 27">
            <a:extLst>
              <a:ext uri="{FF2B5EF4-FFF2-40B4-BE49-F238E27FC236}">
                <a16:creationId xmlns:a16="http://schemas.microsoft.com/office/drawing/2014/main" id="{21F6E897-6C3C-BA16-F3FF-7DD71C81A4F6}"/>
              </a:ext>
            </a:extLst>
          </p:cNvPr>
          <p:cNvSpPr txBox="1"/>
          <p:nvPr/>
        </p:nvSpPr>
        <p:spPr>
          <a:xfrm>
            <a:off x="3096592" y="2113495"/>
            <a:ext cx="450384" cy="646331"/>
          </a:xfrm>
          <a:prstGeom prst="rect">
            <a:avLst/>
          </a:prstGeom>
          <a:noFill/>
        </p:spPr>
        <p:txBody>
          <a:bodyPr wrap="square" rtlCol="0">
            <a:spAutoFit/>
          </a:bodyPr>
          <a:lstStyle/>
          <a:p>
            <a:r>
              <a:rPr lang="en-GB" sz="3600" dirty="0"/>
              <a:t>+</a:t>
            </a:r>
          </a:p>
        </p:txBody>
      </p:sp>
      <p:sp>
        <p:nvSpPr>
          <p:cNvPr id="29" name="CuadroTexto 28">
            <a:extLst>
              <a:ext uri="{FF2B5EF4-FFF2-40B4-BE49-F238E27FC236}">
                <a16:creationId xmlns:a16="http://schemas.microsoft.com/office/drawing/2014/main" id="{5E727AF6-7737-3901-03B0-2F9F71E53A40}"/>
              </a:ext>
            </a:extLst>
          </p:cNvPr>
          <p:cNvSpPr txBox="1"/>
          <p:nvPr/>
        </p:nvSpPr>
        <p:spPr>
          <a:xfrm>
            <a:off x="6524358" y="2080927"/>
            <a:ext cx="450384" cy="646331"/>
          </a:xfrm>
          <a:prstGeom prst="rect">
            <a:avLst/>
          </a:prstGeom>
          <a:noFill/>
        </p:spPr>
        <p:txBody>
          <a:bodyPr wrap="square" rtlCol="0">
            <a:spAutoFit/>
          </a:bodyPr>
          <a:lstStyle/>
          <a:p>
            <a:r>
              <a:rPr lang="en-GB" sz="3600" dirty="0"/>
              <a:t>+</a:t>
            </a:r>
          </a:p>
        </p:txBody>
      </p:sp>
      <p:sp>
        <p:nvSpPr>
          <p:cNvPr id="30" name="CuadroTexto 29">
            <a:extLst>
              <a:ext uri="{FF2B5EF4-FFF2-40B4-BE49-F238E27FC236}">
                <a16:creationId xmlns:a16="http://schemas.microsoft.com/office/drawing/2014/main" id="{9D119980-21BC-9253-B22C-E794CA464B67}"/>
              </a:ext>
            </a:extLst>
          </p:cNvPr>
          <p:cNvSpPr txBox="1"/>
          <p:nvPr/>
        </p:nvSpPr>
        <p:spPr>
          <a:xfrm>
            <a:off x="9765300" y="1996518"/>
            <a:ext cx="450384" cy="646331"/>
          </a:xfrm>
          <a:prstGeom prst="rect">
            <a:avLst/>
          </a:prstGeom>
          <a:noFill/>
        </p:spPr>
        <p:txBody>
          <a:bodyPr wrap="square" rtlCol="0">
            <a:spAutoFit/>
          </a:bodyPr>
          <a:lstStyle/>
          <a:p>
            <a:r>
              <a:rPr lang="en-GB" sz="3600" dirty="0"/>
              <a:t>+</a:t>
            </a:r>
          </a:p>
        </p:txBody>
      </p:sp>
      <p:sp>
        <p:nvSpPr>
          <p:cNvPr id="31" name="Marcador de número de diapositiva 30">
            <a:extLst>
              <a:ext uri="{FF2B5EF4-FFF2-40B4-BE49-F238E27FC236}">
                <a16:creationId xmlns:a16="http://schemas.microsoft.com/office/drawing/2014/main" id="{DFB56DD8-46BF-1D71-463B-9F26DA26564B}"/>
              </a:ext>
            </a:extLst>
          </p:cNvPr>
          <p:cNvSpPr>
            <a:spLocks noGrp="1"/>
          </p:cNvSpPr>
          <p:nvPr>
            <p:ph type="sldNum" sz="quarter" idx="12"/>
          </p:nvPr>
        </p:nvSpPr>
        <p:spPr/>
        <p:txBody>
          <a:bodyPr/>
          <a:lstStyle/>
          <a:p>
            <a:fld id="{ADB13A04-C3B3-4633-8239-BB7510E16209}" type="slidenum">
              <a:rPr lang="en-GB" smtClean="0"/>
              <a:t>24</a:t>
            </a:fld>
            <a:endParaRPr lang="en-GB"/>
          </a:p>
        </p:txBody>
      </p:sp>
    </p:spTree>
    <p:custDataLst>
      <p:tags r:id="rId1"/>
    </p:custDataLst>
    <p:extLst>
      <p:ext uri="{BB962C8B-B14F-4D97-AF65-F5344CB8AC3E}">
        <p14:creationId xmlns:p14="http://schemas.microsoft.com/office/powerpoint/2010/main" val="260049655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p:nvPr/>
        </p:nvSpPr>
        <p:spPr>
          <a:xfrm>
            <a:off x="0" y="0"/>
            <a:ext cx="12192000" cy="713828"/>
          </a:xfrm>
          <a:prstGeom prst="rect">
            <a:avLst/>
          </a:prstGeom>
          <a:solidFill>
            <a:srgbClr val="DFE8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dirty="0"/>
          </a:p>
        </p:txBody>
      </p:sp>
      <p:cxnSp>
        <p:nvCxnSpPr>
          <p:cNvPr id="6" name="37 Conector recto"/>
          <p:cNvCxnSpPr/>
          <p:nvPr/>
        </p:nvCxnSpPr>
        <p:spPr>
          <a:xfrm flipH="1">
            <a:off x="1" y="705227"/>
            <a:ext cx="12191999" cy="0"/>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flipV="1">
            <a:off x="2" y="6611620"/>
            <a:ext cx="12191999" cy="25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4"/>
          <p:cNvSpPr txBox="1"/>
          <p:nvPr/>
        </p:nvSpPr>
        <p:spPr>
          <a:xfrm>
            <a:off x="421653" y="100957"/>
            <a:ext cx="9225090" cy="461665"/>
          </a:xfrm>
          <a:prstGeom prst="rect">
            <a:avLst/>
          </a:prstGeom>
          <a:noFill/>
        </p:spPr>
        <p:txBody>
          <a:bodyPr wrap="none" rtlCol="0">
            <a:spAutoFit/>
          </a:bodyPr>
          <a:lstStyle/>
          <a:p>
            <a:r>
              <a:rPr lang="en-GB" sz="2400" b="1" dirty="0">
                <a:solidFill>
                  <a:srgbClr val="004712"/>
                </a:solidFill>
                <a:ea typeface="Verdana" panose="020B0604030504040204" pitchFamily="34" charset="0"/>
                <a:cs typeface="Verdana" panose="020B0604030504040204" pitchFamily="34" charset="0"/>
              </a:rPr>
              <a:t>Current approaches: </a:t>
            </a:r>
            <a:r>
              <a:rPr lang="en-GB" sz="2400" dirty="0">
                <a:solidFill>
                  <a:srgbClr val="004712"/>
                </a:solidFill>
                <a:ea typeface="Verdana" panose="020B0604030504040204" pitchFamily="34" charset="0"/>
                <a:cs typeface="Verdana" panose="020B0604030504040204" pitchFamily="34" charset="0"/>
              </a:rPr>
              <a:t>Snow detection with KNN image classification</a:t>
            </a:r>
            <a:endParaRPr lang="en-US" sz="2400" dirty="0">
              <a:solidFill>
                <a:srgbClr val="004712"/>
              </a:solidFill>
              <a:ea typeface="Verdana" panose="020B0604030504040204" pitchFamily="34" charset="0"/>
              <a:cs typeface="Verdana" panose="020B0604030504040204" pitchFamily="34" charset="0"/>
            </a:endParaRPr>
          </a:p>
        </p:txBody>
      </p:sp>
      <p:pic>
        <p:nvPicPr>
          <p:cNvPr id="36" name="9 Imagen"/>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3569" y="77938"/>
            <a:ext cx="1520399" cy="55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2530928" y="3918858"/>
            <a:ext cx="952500" cy="508000"/>
          </a:xfrm>
          <a:prstGeom prst="rect">
            <a:avLst/>
          </a:prstGeom>
          <a:solidFill>
            <a:schemeClr val="bg1">
              <a:alpha val="30000"/>
            </a:schemeClr>
          </a:solid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CuadroTexto 1">
            <a:extLst>
              <a:ext uri="{FF2B5EF4-FFF2-40B4-BE49-F238E27FC236}">
                <a16:creationId xmlns:a16="http://schemas.microsoft.com/office/drawing/2014/main" id="{5049B887-F8E9-2000-99D5-90F942C6564B}"/>
              </a:ext>
            </a:extLst>
          </p:cNvPr>
          <p:cNvSpPr txBox="1"/>
          <p:nvPr/>
        </p:nvSpPr>
        <p:spPr>
          <a:xfrm>
            <a:off x="132892" y="907817"/>
            <a:ext cx="11861075" cy="1200329"/>
          </a:xfrm>
          <a:prstGeom prst="rect">
            <a:avLst/>
          </a:prstGeom>
          <a:noFill/>
        </p:spPr>
        <p:txBody>
          <a:bodyPr wrap="square">
            <a:spAutoFit/>
          </a:bodyPr>
          <a:lstStyle/>
          <a:p>
            <a:r>
              <a:rPr lang="en-GB" dirty="0"/>
              <a:t>K-Nearest Neighbours (k-NN) is a supervised machine learning algorithm. Supervised classification of an image using the </a:t>
            </a:r>
            <a:r>
              <a:rPr lang="en-GB" dirty="0" err="1"/>
              <a:t>kNN</a:t>
            </a:r>
            <a:r>
              <a:rPr lang="en-GB" dirty="0"/>
              <a:t> method </a:t>
            </a:r>
            <a:r>
              <a:rPr lang="en-GB" sz="1800" dirty="0">
                <a:effectLst/>
                <a:latin typeface="Aptos" panose="020B0004020202020204" pitchFamily="34" charset="0"/>
                <a:ea typeface="Aptos" panose="020B0004020202020204" pitchFamily="34" charset="0"/>
                <a:cs typeface="Arial" panose="020B0604020202020204" pitchFamily="34" charset="0"/>
              </a:rPr>
              <a:t>assumes </a:t>
            </a:r>
            <a:r>
              <a:rPr lang="en-GB" dirty="0"/>
              <a:t>that it is plausible that the pixels that are close to each other in the statistical space belong to the same informational class. For each pixel of the image to be classified, the Euclidean distance is calculated to each pixel of the training areas.</a:t>
            </a:r>
          </a:p>
        </p:txBody>
      </p:sp>
      <p:pic>
        <p:nvPicPr>
          <p:cNvPr id="5" name="Imagen 4" descr="Mapa&#10;&#10;Descripción generada automáticamente con confianza media">
            <a:extLst>
              <a:ext uri="{FF2B5EF4-FFF2-40B4-BE49-F238E27FC236}">
                <a16:creationId xmlns:a16="http://schemas.microsoft.com/office/drawing/2014/main" id="{B10DC245-09F0-6E47-D859-E672F537DC9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626877" y="1927591"/>
            <a:ext cx="5606891" cy="3819611"/>
          </a:xfrm>
          <a:prstGeom prst="rect">
            <a:avLst/>
          </a:prstGeom>
        </p:spPr>
      </p:pic>
      <p:pic>
        <p:nvPicPr>
          <p:cNvPr id="7" name="Imagen 6">
            <a:extLst>
              <a:ext uri="{FF2B5EF4-FFF2-40B4-BE49-F238E27FC236}">
                <a16:creationId xmlns:a16="http://schemas.microsoft.com/office/drawing/2014/main" id="{E26A9514-0629-36BB-D75E-463FA091DB6E}"/>
              </a:ext>
            </a:extLst>
          </p:cNvPr>
          <p:cNvPicPr>
            <a:picLocks noChangeAspect="1"/>
          </p:cNvPicPr>
          <p:nvPr/>
        </p:nvPicPr>
        <p:blipFill rotWithShape="1">
          <a:blip r:embed="rId7"/>
          <a:srcRect l="19283" r="15488"/>
          <a:stretch/>
        </p:blipFill>
        <p:spPr>
          <a:xfrm>
            <a:off x="1404948" y="2327535"/>
            <a:ext cx="3692066" cy="3183822"/>
          </a:xfrm>
          <a:prstGeom prst="rect">
            <a:avLst/>
          </a:prstGeom>
          <a:ln>
            <a:solidFill>
              <a:schemeClr val="tx1"/>
            </a:solidFill>
          </a:ln>
        </p:spPr>
      </p:pic>
      <p:sp>
        <p:nvSpPr>
          <p:cNvPr id="11" name="CuadroTexto 10">
            <a:extLst>
              <a:ext uri="{FF2B5EF4-FFF2-40B4-BE49-F238E27FC236}">
                <a16:creationId xmlns:a16="http://schemas.microsoft.com/office/drawing/2014/main" id="{8A4270B2-05DA-7AA4-FD79-DE8C5A4E26C1}"/>
              </a:ext>
            </a:extLst>
          </p:cNvPr>
          <p:cNvSpPr txBox="1"/>
          <p:nvPr/>
        </p:nvSpPr>
        <p:spPr>
          <a:xfrm>
            <a:off x="5626877" y="5861434"/>
            <a:ext cx="5606891"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sz="2400" b="1" dirty="0"/>
              <a:t>Training Phase + Prediction Phase</a:t>
            </a:r>
          </a:p>
        </p:txBody>
      </p:sp>
      <p:sp>
        <p:nvSpPr>
          <p:cNvPr id="17" name="CuadroTexto 16">
            <a:extLst>
              <a:ext uri="{FF2B5EF4-FFF2-40B4-BE49-F238E27FC236}">
                <a16:creationId xmlns:a16="http://schemas.microsoft.com/office/drawing/2014/main" id="{2F343554-00AC-5B17-7EBD-7D63868F9AE5}"/>
              </a:ext>
            </a:extLst>
          </p:cNvPr>
          <p:cNvSpPr txBox="1"/>
          <p:nvPr/>
        </p:nvSpPr>
        <p:spPr>
          <a:xfrm>
            <a:off x="1564052" y="5576741"/>
            <a:ext cx="3373858" cy="323165"/>
          </a:xfrm>
          <a:prstGeom prst="rect">
            <a:avLst/>
          </a:prstGeom>
          <a:noFill/>
        </p:spPr>
        <p:txBody>
          <a:bodyPr wrap="square">
            <a:spAutoFit/>
          </a:bodyPr>
          <a:lstStyle/>
          <a:p>
            <a:r>
              <a:rPr lang="en-GB" sz="900" dirty="0">
                <a:hlinkClick r:id="rId8"/>
              </a:rPr>
              <a:t>https://spotintelligence.com/2023/08/22/k-nearest-neighbours/</a:t>
            </a:r>
            <a:endParaRPr lang="en-GB" sz="900" dirty="0"/>
          </a:p>
          <a:p>
            <a:endParaRPr lang="en-GB" sz="600" dirty="0"/>
          </a:p>
        </p:txBody>
      </p:sp>
      <p:sp>
        <p:nvSpPr>
          <p:cNvPr id="18" name="Rectángulo 17">
            <a:extLst>
              <a:ext uri="{FF2B5EF4-FFF2-40B4-BE49-F238E27FC236}">
                <a16:creationId xmlns:a16="http://schemas.microsoft.com/office/drawing/2014/main" id="{39BB1FA7-D4D7-993D-AE01-F20382F0E4C3}"/>
              </a:ext>
            </a:extLst>
          </p:cNvPr>
          <p:cNvSpPr/>
          <p:nvPr/>
        </p:nvSpPr>
        <p:spPr>
          <a:xfrm>
            <a:off x="6933191" y="6578267"/>
            <a:ext cx="1478729" cy="307777"/>
          </a:xfrm>
          <a:prstGeom prst="rect">
            <a:avLst/>
          </a:prstGeom>
        </p:spPr>
        <p:txBody>
          <a:bodyPr wrap="square">
            <a:spAutoFit/>
          </a:bodyPr>
          <a:lstStyle/>
          <a:p>
            <a:r>
              <a:rPr lang="en-US" sz="1400" dirty="0">
                <a:solidFill>
                  <a:srgbClr val="222222"/>
                </a:solidFill>
                <a:latin typeface="Arial" panose="020B0604020202020204" pitchFamily="34" charset="0"/>
                <a:cs typeface="Arial" panose="020B0604020202020204" pitchFamily="34" charset="0"/>
              </a:rPr>
              <a:t>EGU24-11542</a:t>
            </a:r>
            <a:endParaRPr lang="en-US" sz="1400" dirty="0">
              <a:latin typeface="Arial" panose="020B0604020202020204" pitchFamily="34" charset="0"/>
              <a:cs typeface="Arial" panose="020B0604020202020204" pitchFamily="34" charset="0"/>
            </a:endParaRPr>
          </a:p>
        </p:txBody>
      </p:sp>
      <p:sp>
        <p:nvSpPr>
          <p:cNvPr id="25" name="Botón de acción: ir hacia atrás o anterior 24">
            <a:hlinkClick r:id="" action="ppaction://hlinkshowjump?jump=previousslide" highlightClick="1"/>
            <a:extLst>
              <a:ext uri="{FF2B5EF4-FFF2-40B4-BE49-F238E27FC236}">
                <a16:creationId xmlns:a16="http://schemas.microsoft.com/office/drawing/2014/main" id="{F521D669-8902-7F84-E083-F673C711F019}"/>
              </a:ext>
            </a:extLst>
          </p:cNvPr>
          <p:cNvSpPr/>
          <p:nvPr/>
        </p:nvSpPr>
        <p:spPr>
          <a:xfrm>
            <a:off x="78086" y="6454667"/>
            <a:ext cx="360000" cy="360000"/>
          </a:xfrm>
          <a:prstGeom prst="actionButtonBackPrevio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6" name="Botón de acción: ir hacia delante o siguiente 25">
            <a:hlinkClick r:id="" action="ppaction://hlinkshowjump?jump=nextslide" highlightClick="1"/>
            <a:extLst>
              <a:ext uri="{FF2B5EF4-FFF2-40B4-BE49-F238E27FC236}">
                <a16:creationId xmlns:a16="http://schemas.microsoft.com/office/drawing/2014/main" id="{BA0AEDC8-31A6-949A-398B-0E3A66584E9A}"/>
              </a:ext>
            </a:extLst>
          </p:cNvPr>
          <p:cNvSpPr/>
          <p:nvPr/>
        </p:nvSpPr>
        <p:spPr>
          <a:xfrm>
            <a:off x="978240" y="6454667"/>
            <a:ext cx="360000" cy="360000"/>
          </a:xfrm>
          <a:prstGeom prst="actionButtonForwardNex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27" name="Botón de acción: ir a inicio 26">
            <a:hlinkClick r:id="" action="ppaction://hlinkshowjump?jump=firstslide" highlightClick="1"/>
            <a:extLst>
              <a:ext uri="{FF2B5EF4-FFF2-40B4-BE49-F238E27FC236}">
                <a16:creationId xmlns:a16="http://schemas.microsoft.com/office/drawing/2014/main" id="{44953BB8-36C3-2A26-2370-988D4F270664}"/>
              </a:ext>
            </a:extLst>
          </p:cNvPr>
          <p:cNvSpPr/>
          <p:nvPr/>
        </p:nvSpPr>
        <p:spPr>
          <a:xfrm>
            <a:off x="528163" y="6454667"/>
            <a:ext cx="360000" cy="360000"/>
          </a:xfrm>
          <a:prstGeom prst="actionButtonHo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28" name="Marcador de número de diapositiva 27">
            <a:extLst>
              <a:ext uri="{FF2B5EF4-FFF2-40B4-BE49-F238E27FC236}">
                <a16:creationId xmlns:a16="http://schemas.microsoft.com/office/drawing/2014/main" id="{750AAE1C-C78C-7D28-AB64-22D88E3632E2}"/>
              </a:ext>
            </a:extLst>
          </p:cNvPr>
          <p:cNvSpPr>
            <a:spLocks noGrp="1"/>
          </p:cNvSpPr>
          <p:nvPr>
            <p:ph type="sldNum" sz="quarter" idx="12"/>
          </p:nvPr>
        </p:nvSpPr>
        <p:spPr/>
        <p:txBody>
          <a:bodyPr/>
          <a:lstStyle/>
          <a:p>
            <a:fld id="{ADB13A04-C3B3-4633-8239-BB7510E16209}" type="slidenum">
              <a:rPr lang="en-GB" smtClean="0"/>
              <a:t>25</a:t>
            </a:fld>
            <a:endParaRPr lang="en-GB"/>
          </a:p>
        </p:txBody>
      </p:sp>
    </p:spTree>
    <p:custDataLst>
      <p:tags r:id="rId1"/>
    </p:custDataLst>
    <p:extLst>
      <p:ext uri="{BB962C8B-B14F-4D97-AF65-F5344CB8AC3E}">
        <p14:creationId xmlns:p14="http://schemas.microsoft.com/office/powerpoint/2010/main" val="321146140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flipH="1" flipV="1">
            <a:off x="2609848" y="-2698748"/>
            <a:ext cx="6908805" cy="12255503"/>
          </a:xfrm>
          <a:prstGeom prst="rect">
            <a:avLst/>
          </a:prstGeom>
        </p:spPr>
      </p:pic>
      <p:grpSp>
        <p:nvGrpSpPr>
          <p:cNvPr id="12" name="Grupo 11"/>
          <p:cNvGrpSpPr/>
          <p:nvPr/>
        </p:nvGrpSpPr>
        <p:grpSpPr>
          <a:xfrm>
            <a:off x="-63501" y="-19050"/>
            <a:ext cx="12255501" cy="6896106"/>
            <a:chOff x="4552949" y="-9526"/>
            <a:chExt cx="9191626" cy="5172080"/>
          </a:xfrm>
        </p:grpSpPr>
        <p:sp>
          <p:nvSpPr>
            <p:cNvPr id="24" name="23 Rectángulo"/>
            <p:cNvSpPr/>
            <p:nvPr/>
          </p:nvSpPr>
          <p:spPr>
            <a:xfrm>
              <a:off x="4552949" y="-9526"/>
              <a:ext cx="4591051" cy="5172080"/>
            </a:xfrm>
            <a:prstGeom prst="rect">
              <a:avLst/>
            </a:prstGeom>
            <a:solidFill>
              <a:srgbClr val="6D8E2A">
                <a:alpha val="94902"/>
              </a:srgb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sz="2400"/>
            </a:p>
          </p:txBody>
        </p:sp>
        <p:sp>
          <p:nvSpPr>
            <p:cNvPr id="8" name="TextBox 4"/>
            <p:cNvSpPr txBox="1"/>
            <p:nvPr/>
          </p:nvSpPr>
          <p:spPr>
            <a:xfrm>
              <a:off x="4905375" y="1274127"/>
              <a:ext cx="4010026" cy="561741"/>
            </a:xfrm>
            <a:prstGeom prst="rect">
              <a:avLst/>
            </a:prstGeom>
            <a:noFill/>
          </p:spPr>
          <p:txBody>
            <a:bodyPr wrap="square" rtlCol="0">
              <a:spAutoFit/>
            </a:bodyPr>
            <a:lstStyle/>
            <a:p>
              <a:r>
                <a:rPr lang="en-GB" sz="4267" b="1">
                  <a:ea typeface="Verdana" panose="020B0604030504040204" pitchFamily="34" charset="0"/>
                  <a:cs typeface="Verdana" panose="020B0604030504040204" pitchFamily="34" charset="0"/>
                </a:rPr>
                <a:t>Thank you very much</a:t>
              </a:r>
            </a:p>
          </p:txBody>
        </p:sp>
        <p:sp>
          <p:nvSpPr>
            <p:cNvPr id="11" name="TextBox 4"/>
            <p:cNvSpPr txBox="1"/>
            <p:nvPr/>
          </p:nvSpPr>
          <p:spPr>
            <a:xfrm>
              <a:off x="4905375" y="1757825"/>
              <a:ext cx="3870233" cy="438581"/>
            </a:xfrm>
            <a:prstGeom prst="rect">
              <a:avLst/>
            </a:prstGeom>
            <a:noFill/>
          </p:spPr>
          <p:txBody>
            <a:bodyPr wrap="square" rtlCol="0">
              <a:spAutoFit/>
            </a:bodyPr>
            <a:lstStyle/>
            <a:p>
              <a:r>
                <a:rPr lang="en-GB" sz="3200">
                  <a:ea typeface="Verdana" panose="020B0604030504040204" pitchFamily="34" charset="0"/>
                  <a:cs typeface="Verdana" panose="020B0604030504040204" pitchFamily="34" charset="0"/>
                </a:rPr>
                <a:t>for your attention</a:t>
              </a:r>
              <a:endParaRPr lang="en-GB" sz="4267">
                <a:ea typeface="Verdana" panose="020B0604030504040204" pitchFamily="34" charset="0"/>
                <a:cs typeface="Verdana" panose="020B0604030504040204" pitchFamily="34" charset="0"/>
              </a:endParaRPr>
            </a:p>
          </p:txBody>
        </p:sp>
        <p:sp>
          <p:nvSpPr>
            <p:cNvPr id="10" name="TextBox 5"/>
            <p:cNvSpPr txBox="1"/>
            <p:nvPr/>
          </p:nvSpPr>
          <p:spPr>
            <a:xfrm>
              <a:off x="4870769" y="3811834"/>
              <a:ext cx="3822608" cy="1177102"/>
            </a:xfrm>
            <a:prstGeom prst="rect">
              <a:avLst/>
            </a:prstGeom>
            <a:noFill/>
          </p:spPr>
          <p:txBody>
            <a:bodyPr wrap="square" rtlCol="0">
              <a:spAutoFit/>
            </a:bodyPr>
            <a:lstStyle/>
            <a:p>
              <a:r>
                <a:rPr lang="en-GB" sz="3200" dirty="0">
                  <a:solidFill>
                    <a:schemeClr val="bg1"/>
                  </a:solidFill>
                  <a:ea typeface="Verdana" panose="020B0604030504040204" pitchFamily="34" charset="0"/>
                  <a:cs typeface="Verdana" panose="020B0604030504040204" pitchFamily="34" charset="0"/>
                </a:rPr>
                <a:t>CREAF</a:t>
              </a:r>
            </a:p>
            <a:p>
              <a:r>
                <a:rPr lang="en-GB" sz="2133" i="1" dirty="0">
                  <a:solidFill>
                    <a:schemeClr val="bg1"/>
                  </a:solidFill>
                  <a:ea typeface="Verdana" panose="020B0604030504040204" pitchFamily="34" charset="0"/>
                  <a:cs typeface="Verdana" panose="020B0604030504040204" pitchFamily="34" charset="0"/>
                </a:rPr>
                <a:t>Campus de </a:t>
              </a:r>
              <a:r>
                <a:rPr lang="en-GB" sz="2133" i="1" dirty="0" err="1">
                  <a:solidFill>
                    <a:schemeClr val="bg1"/>
                  </a:solidFill>
                  <a:ea typeface="Verdana" panose="020B0604030504040204" pitchFamily="34" charset="0"/>
                  <a:cs typeface="Verdana" panose="020B0604030504040204" pitchFamily="34" charset="0"/>
                </a:rPr>
                <a:t>Bellaterra</a:t>
              </a:r>
              <a:r>
                <a:rPr lang="en-GB" sz="2133" i="1" dirty="0">
                  <a:solidFill>
                    <a:schemeClr val="bg1"/>
                  </a:solidFill>
                  <a:ea typeface="Verdana" panose="020B0604030504040204" pitchFamily="34" charset="0"/>
                  <a:cs typeface="Verdana" panose="020B0604030504040204" pitchFamily="34" charset="0"/>
                </a:rPr>
                <a:t> (UAB). </a:t>
              </a:r>
              <a:r>
                <a:rPr lang="en-GB" sz="2133" i="1" dirty="0" err="1">
                  <a:solidFill>
                    <a:schemeClr val="bg1"/>
                  </a:solidFill>
                  <a:ea typeface="Verdana" panose="020B0604030504040204" pitchFamily="34" charset="0"/>
                  <a:cs typeface="Verdana" panose="020B0604030504040204" pitchFamily="34" charset="0"/>
                </a:rPr>
                <a:t>Edificio</a:t>
              </a:r>
              <a:r>
                <a:rPr lang="en-GB" sz="2133" i="1" dirty="0">
                  <a:solidFill>
                    <a:schemeClr val="bg1"/>
                  </a:solidFill>
                  <a:ea typeface="Verdana" panose="020B0604030504040204" pitchFamily="34" charset="0"/>
                  <a:cs typeface="Verdana" panose="020B0604030504040204" pitchFamily="34" charset="0"/>
                </a:rPr>
                <a:t> C.</a:t>
              </a:r>
            </a:p>
            <a:p>
              <a:r>
                <a:rPr lang="en-GB" sz="2133" i="1" dirty="0">
                  <a:solidFill>
                    <a:schemeClr val="bg1"/>
                  </a:solidFill>
                  <a:ea typeface="Verdana" panose="020B0604030504040204" pitchFamily="34" charset="0"/>
                  <a:cs typeface="Verdana" panose="020B0604030504040204" pitchFamily="34" charset="0"/>
                </a:rPr>
                <a:t>08193 </a:t>
              </a:r>
              <a:r>
                <a:rPr lang="en-GB" sz="2133" i="1" dirty="0" err="1">
                  <a:solidFill>
                    <a:schemeClr val="bg1"/>
                  </a:solidFill>
                  <a:ea typeface="Verdana" panose="020B0604030504040204" pitchFamily="34" charset="0"/>
                  <a:cs typeface="Verdana" panose="020B0604030504040204" pitchFamily="34" charset="0"/>
                </a:rPr>
                <a:t>Cerdanyola</a:t>
              </a:r>
              <a:r>
                <a:rPr lang="en-GB" sz="2133" i="1" dirty="0">
                  <a:solidFill>
                    <a:schemeClr val="bg1"/>
                  </a:solidFill>
                  <a:ea typeface="Verdana" panose="020B0604030504040204" pitchFamily="34" charset="0"/>
                  <a:cs typeface="Verdana" panose="020B0604030504040204" pitchFamily="34" charset="0"/>
                </a:rPr>
                <a:t> del </a:t>
              </a:r>
              <a:r>
                <a:rPr lang="en-GB" sz="2133" i="1" dirty="0" err="1">
                  <a:solidFill>
                    <a:schemeClr val="bg1"/>
                  </a:solidFill>
                  <a:ea typeface="Verdana" panose="020B0604030504040204" pitchFamily="34" charset="0"/>
                  <a:cs typeface="Verdana" panose="020B0604030504040204" pitchFamily="34" charset="0"/>
                </a:rPr>
                <a:t>Vallès</a:t>
              </a:r>
              <a:r>
                <a:rPr lang="en-GB" sz="2133" i="1" dirty="0">
                  <a:solidFill>
                    <a:schemeClr val="bg1"/>
                  </a:solidFill>
                  <a:ea typeface="Verdana" panose="020B0604030504040204" pitchFamily="34" charset="0"/>
                  <a:cs typeface="Verdana" panose="020B0604030504040204" pitchFamily="34" charset="0"/>
                </a:rPr>
                <a:t>. BARCELONA</a:t>
              </a:r>
            </a:p>
          </p:txBody>
        </p:sp>
        <p:cxnSp>
          <p:nvCxnSpPr>
            <p:cNvPr id="20" name="Conector recto 19"/>
            <p:cNvCxnSpPr/>
            <p:nvPr/>
          </p:nvCxnSpPr>
          <p:spPr>
            <a:xfrm flipH="1">
              <a:off x="5000625" y="3885986"/>
              <a:ext cx="4143375"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 name="Conector recto 19"/>
            <p:cNvCxnSpPr/>
            <p:nvPr/>
          </p:nvCxnSpPr>
          <p:spPr>
            <a:xfrm flipH="1">
              <a:off x="5000625" y="2473318"/>
              <a:ext cx="4143375" cy="0"/>
            </a:xfrm>
            <a:prstGeom prst="line">
              <a:avLst/>
            </a:prstGeom>
            <a:ln>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18" name="TextBox 6"/>
            <p:cNvSpPr txBox="1"/>
            <p:nvPr/>
          </p:nvSpPr>
          <p:spPr>
            <a:xfrm>
              <a:off x="9734549" y="4383246"/>
              <a:ext cx="4010026" cy="777232"/>
            </a:xfrm>
            <a:prstGeom prst="rect">
              <a:avLst/>
            </a:prstGeom>
            <a:noFill/>
          </p:spPr>
          <p:txBody>
            <a:bodyPr wrap="square" rtlCol="0">
              <a:spAutoFit/>
            </a:bodyPr>
            <a:lstStyle/>
            <a:p>
              <a:r>
                <a:rPr lang="en-GB" sz="1867" dirty="0">
                  <a:solidFill>
                    <a:schemeClr val="bg1"/>
                  </a:solidFill>
                  <a:ea typeface="Verdana" panose="020B0604030504040204" pitchFamily="34" charset="0"/>
                  <a:cs typeface="Verdana" panose="020B0604030504040204" pitchFamily="34" charset="0"/>
                </a:rPr>
                <a:t>You can follow us on:</a:t>
              </a:r>
            </a:p>
            <a:p>
              <a:r>
                <a:rPr lang="en-GB" sz="2400" b="1" dirty="0">
                  <a:solidFill>
                    <a:schemeClr val="bg1"/>
                  </a:solidFill>
                  <a:ea typeface="Verdana" panose="020B0604030504040204" pitchFamily="34" charset="0"/>
                  <a:cs typeface="Verdana" panose="020B0604030504040204" pitchFamily="34" charset="0"/>
                </a:rPr>
                <a:t>www.creaf.cat	blog.creaf.cat</a:t>
              </a:r>
            </a:p>
            <a:p>
              <a:endParaRPr lang="en-GB" sz="1867" b="1" dirty="0">
                <a:solidFill>
                  <a:schemeClr val="bg1"/>
                </a:solidFill>
                <a:ea typeface="Verdana" panose="020B0604030504040204" pitchFamily="34" charset="0"/>
                <a:cs typeface="Verdana" panose="020B0604030504040204" pitchFamily="34" charset="0"/>
              </a:endParaRPr>
            </a:p>
          </p:txBody>
        </p:sp>
      </p:grpSp>
      <p:pic>
        <p:nvPicPr>
          <p:cNvPr id="2" name="Imagen 1"/>
          <p:cNvPicPr>
            <a:picLocks noChangeAspect="1"/>
          </p:cNvPicPr>
          <p:nvPr/>
        </p:nvPicPr>
        <p:blipFill>
          <a:blip r:embed="rId4"/>
          <a:stretch>
            <a:fillRect/>
          </a:stretch>
        </p:blipFill>
        <p:spPr>
          <a:xfrm>
            <a:off x="9272732" y="5649074"/>
            <a:ext cx="2504440" cy="377809"/>
          </a:xfrm>
          <a:prstGeom prst="rect">
            <a:avLst/>
          </a:prstGeom>
        </p:spPr>
      </p:pic>
      <p:pic>
        <p:nvPicPr>
          <p:cNvPr id="16" name="Imagen 20"/>
          <p:cNvPicPr>
            <a:picLocks noChangeAspect="1"/>
          </p:cNvPicPr>
          <p:nvPr/>
        </p:nvPicPr>
        <p:blipFill>
          <a:blip r:embed="rId5"/>
          <a:stretch>
            <a:fillRect/>
          </a:stretch>
        </p:blipFill>
        <p:spPr>
          <a:xfrm>
            <a:off x="9764431" y="64040"/>
            <a:ext cx="2427569" cy="1645908"/>
          </a:xfrm>
          <a:prstGeom prst="rect">
            <a:avLst/>
          </a:prstGeom>
          <a:effectLst>
            <a:outerShdw blurRad="50800" dist="38100" dir="5400000" algn="t" rotWithShape="0">
              <a:prstClr val="black">
                <a:alpha val="40000"/>
              </a:prstClr>
            </a:outerShdw>
          </a:effectLst>
        </p:spPr>
      </p:pic>
      <p:grpSp>
        <p:nvGrpSpPr>
          <p:cNvPr id="17" name="16 Grupo"/>
          <p:cNvGrpSpPr/>
          <p:nvPr/>
        </p:nvGrpSpPr>
        <p:grpSpPr>
          <a:xfrm>
            <a:off x="-58531" y="228290"/>
            <a:ext cx="3791805" cy="1028700"/>
            <a:chOff x="-43898" y="171217"/>
            <a:chExt cx="2843854" cy="771525"/>
          </a:xfrm>
        </p:grpSpPr>
        <p:grpSp>
          <p:nvGrpSpPr>
            <p:cNvPr id="19" name="Grupo 4"/>
            <p:cNvGrpSpPr/>
            <p:nvPr/>
          </p:nvGrpSpPr>
          <p:grpSpPr>
            <a:xfrm>
              <a:off x="-43898" y="171217"/>
              <a:ext cx="2843854" cy="771525"/>
              <a:chOff x="-47626" y="247650"/>
              <a:chExt cx="2843854" cy="771525"/>
            </a:xfrm>
          </p:grpSpPr>
          <p:sp>
            <p:nvSpPr>
              <p:cNvPr id="22" name="Rectángulo 5"/>
              <p:cNvSpPr/>
              <p:nvPr/>
            </p:nvSpPr>
            <p:spPr>
              <a:xfrm>
                <a:off x="-47626" y="247650"/>
                <a:ext cx="2843854" cy="771525"/>
              </a:xfrm>
              <a:prstGeom prst="rect">
                <a:avLst/>
              </a:prstGeom>
              <a:solidFill>
                <a:srgbClr val="FFFFFF">
                  <a:alpha val="94902"/>
                </a:srgbClr>
              </a:solidFill>
              <a:ln>
                <a:noFill/>
              </a:ln>
              <a:effectLst>
                <a:outerShdw blurRad="88900" dist="38100" dir="2700000" sx="104000" sy="104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GB" sz="2400"/>
              </a:p>
            </p:txBody>
          </p:sp>
          <p:pic>
            <p:nvPicPr>
              <p:cNvPr id="25" name="7 Imagen"/>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402" y="362688"/>
                <a:ext cx="1481636" cy="551795"/>
              </a:xfrm>
              <a:prstGeom prst="rect">
                <a:avLst/>
              </a:prstGeom>
            </p:spPr>
          </p:pic>
        </p:grpSp>
        <p:pic>
          <p:nvPicPr>
            <p:cNvPr id="21" name="20 Imagen" descr="Logo_SO_Vectorizado_CS5_ESP.png"/>
            <p:cNvPicPr>
              <a:picLocks noChangeAspect="1"/>
            </p:cNvPicPr>
            <p:nvPr/>
          </p:nvPicPr>
          <p:blipFill>
            <a:blip r:embed="rId7"/>
            <a:stretch>
              <a:fillRect/>
            </a:stretch>
          </p:blipFill>
          <p:spPr>
            <a:xfrm>
              <a:off x="1751228" y="355232"/>
              <a:ext cx="834317" cy="422480"/>
            </a:xfrm>
            <a:prstGeom prst="rect">
              <a:avLst/>
            </a:prstGeom>
          </p:spPr>
        </p:pic>
      </p:grpSp>
      <p:sp>
        <p:nvSpPr>
          <p:cNvPr id="6" name="TextBox 5">
            <a:extLst>
              <a:ext uri="{FF2B5EF4-FFF2-40B4-BE49-F238E27FC236}">
                <a16:creationId xmlns:a16="http://schemas.microsoft.com/office/drawing/2014/main" id="{EBED5B42-1F71-369D-C4B4-06350B5FE424}"/>
              </a:ext>
            </a:extLst>
          </p:cNvPr>
          <p:cNvSpPr txBox="1"/>
          <p:nvPr/>
        </p:nvSpPr>
        <p:spPr>
          <a:xfrm>
            <a:off x="423313" y="3556817"/>
            <a:ext cx="5096811" cy="1241237"/>
          </a:xfrm>
          <a:prstGeom prst="rect">
            <a:avLst/>
          </a:prstGeom>
          <a:noFill/>
        </p:spPr>
        <p:txBody>
          <a:bodyPr wrap="square" rtlCol="0">
            <a:spAutoFit/>
          </a:bodyPr>
          <a:lstStyle/>
          <a:p>
            <a:r>
              <a:rPr lang="en-GB" sz="3200" dirty="0">
                <a:solidFill>
                  <a:schemeClr val="bg1"/>
                </a:solidFill>
                <a:ea typeface="Verdana" panose="020B0604030504040204" pitchFamily="34" charset="0"/>
                <a:cs typeface="Verdana" panose="020B0604030504040204" pitchFamily="34" charset="0"/>
              </a:rPr>
              <a:t>Martí Navarro Planes</a:t>
            </a:r>
          </a:p>
          <a:p>
            <a:r>
              <a:rPr lang="en-GB" sz="2133" i="1" dirty="0">
                <a:solidFill>
                  <a:schemeClr val="bg1"/>
                </a:solidFill>
                <a:ea typeface="Verdana" panose="020B0604030504040204" pitchFamily="34" charset="0"/>
                <a:cs typeface="Verdana" panose="020B0604030504040204" pitchFamily="34" charset="0"/>
              </a:rPr>
              <a:t>m.navarro@creaf.uab.cat</a:t>
            </a:r>
          </a:p>
          <a:p>
            <a:r>
              <a:rPr lang="en-GB" sz="2133" i="1" dirty="0">
                <a:solidFill>
                  <a:schemeClr val="bg1"/>
                </a:solidFill>
                <a:ea typeface="Verdana" panose="020B0604030504040204" pitchFamily="34" charset="0"/>
                <a:cs typeface="Verdana" panose="020B0604030504040204" pitchFamily="34" charset="0"/>
              </a:rPr>
              <a:t>Tel. +34 683173689</a:t>
            </a:r>
          </a:p>
        </p:txBody>
      </p:sp>
      <p:pic>
        <p:nvPicPr>
          <p:cNvPr id="13" name="Imagen 12">
            <a:extLst>
              <a:ext uri="{FF2B5EF4-FFF2-40B4-BE49-F238E27FC236}">
                <a16:creationId xmlns:a16="http://schemas.microsoft.com/office/drawing/2014/main" id="{62F45AC9-A84D-35A9-65BA-CC67E395B0FF}"/>
              </a:ext>
            </a:extLst>
          </p:cNvPr>
          <p:cNvPicPr>
            <a:picLocks noChangeAspect="1"/>
          </p:cNvPicPr>
          <p:nvPr/>
        </p:nvPicPr>
        <p:blipFill>
          <a:blip r:embed="rId8"/>
          <a:stretch>
            <a:fillRect/>
          </a:stretch>
        </p:blipFill>
        <p:spPr>
          <a:xfrm>
            <a:off x="3823459" y="228943"/>
            <a:ext cx="4319513" cy="1038578"/>
          </a:xfrm>
          <a:prstGeom prst="rect">
            <a:avLst/>
          </a:prstGeom>
        </p:spPr>
      </p:pic>
      <p:sp>
        <p:nvSpPr>
          <p:cNvPr id="14" name="Rectángulo 13">
            <a:extLst>
              <a:ext uri="{FF2B5EF4-FFF2-40B4-BE49-F238E27FC236}">
                <a16:creationId xmlns:a16="http://schemas.microsoft.com/office/drawing/2014/main" id="{934452C8-3951-6E3E-4D59-D9271CA8A89A}"/>
              </a:ext>
            </a:extLst>
          </p:cNvPr>
          <p:cNvSpPr/>
          <p:nvPr/>
        </p:nvSpPr>
        <p:spPr>
          <a:xfrm>
            <a:off x="4697423" y="6084140"/>
            <a:ext cx="1478729" cy="307777"/>
          </a:xfrm>
          <a:prstGeom prst="rect">
            <a:avLst/>
          </a:prstGeom>
        </p:spPr>
        <p:txBody>
          <a:bodyPr wrap="square">
            <a:spAutoFit/>
          </a:bodyPr>
          <a:lstStyle/>
          <a:p>
            <a:r>
              <a:rPr lang="en-US" sz="1400" dirty="0">
                <a:solidFill>
                  <a:srgbClr val="222222"/>
                </a:solidFill>
                <a:latin typeface="Arial" panose="020B0604020202020204" pitchFamily="34" charset="0"/>
                <a:cs typeface="Arial" panose="020B0604020202020204" pitchFamily="34" charset="0"/>
              </a:rPr>
              <a:t>EGU24-11542</a:t>
            </a:r>
            <a:endParaRPr lang="en-US" sz="1400" dirty="0">
              <a:latin typeface="Arial" panose="020B0604020202020204" pitchFamily="34" charset="0"/>
              <a:cs typeface="Arial" panose="020B0604020202020204" pitchFamily="34" charset="0"/>
            </a:endParaRPr>
          </a:p>
        </p:txBody>
      </p:sp>
      <p:sp>
        <p:nvSpPr>
          <p:cNvPr id="15" name="Botón de acción: ir hacia atrás o anterior 14">
            <a:hlinkClick r:id="" action="ppaction://hlinkshowjump?jump=previousslide" highlightClick="1"/>
            <a:extLst>
              <a:ext uri="{FF2B5EF4-FFF2-40B4-BE49-F238E27FC236}">
                <a16:creationId xmlns:a16="http://schemas.microsoft.com/office/drawing/2014/main" id="{B0BAFC8B-1B9C-AFA4-808D-1A3050E0B4BB}"/>
              </a:ext>
            </a:extLst>
          </p:cNvPr>
          <p:cNvSpPr/>
          <p:nvPr/>
        </p:nvSpPr>
        <p:spPr>
          <a:xfrm>
            <a:off x="4697423" y="6398267"/>
            <a:ext cx="360000" cy="360000"/>
          </a:xfrm>
          <a:prstGeom prst="actionButtonBackPrevio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6" name="Botón de acción: ir hacia delante o siguiente 25">
            <a:hlinkClick r:id="" action="ppaction://hlinkshowjump?jump=nextslide" highlightClick="1"/>
            <a:extLst>
              <a:ext uri="{FF2B5EF4-FFF2-40B4-BE49-F238E27FC236}">
                <a16:creationId xmlns:a16="http://schemas.microsoft.com/office/drawing/2014/main" id="{74C065EF-2980-6708-455D-D7654D15C022}"/>
              </a:ext>
            </a:extLst>
          </p:cNvPr>
          <p:cNvSpPr/>
          <p:nvPr/>
        </p:nvSpPr>
        <p:spPr>
          <a:xfrm>
            <a:off x="5597577" y="6398267"/>
            <a:ext cx="360000" cy="360000"/>
          </a:xfrm>
          <a:prstGeom prst="actionButtonForwardNex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27" name="Botón de acción: ir a inicio 26">
            <a:hlinkClick r:id="" action="ppaction://hlinkshowjump?jump=firstslide" highlightClick="1"/>
            <a:extLst>
              <a:ext uri="{FF2B5EF4-FFF2-40B4-BE49-F238E27FC236}">
                <a16:creationId xmlns:a16="http://schemas.microsoft.com/office/drawing/2014/main" id="{FE2C7F61-660D-9BB9-CA31-E984F3E3BBA4}"/>
              </a:ext>
            </a:extLst>
          </p:cNvPr>
          <p:cNvSpPr/>
          <p:nvPr/>
        </p:nvSpPr>
        <p:spPr>
          <a:xfrm>
            <a:off x="5147500" y="6398267"/>
            <a:ext cx="360000" cy="360000"/>
          </a:xfrm>
          <a:prstGeom prst="actionButtonHo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28" name="Marcador de número de diapositiva 27">
            <a:extLst>
              <a:ext uri="{FF2B5EF4-FFF2-40B4-BE49-F238E27FC236}">
                <a16:creationId xmlns:a16="http://schemas.microsoft.com/office/drawing/2014/main" id="{C5224151-0DDB-33C7-0D64-BEAA82A47B5B}"/>
              </a:ext>
            </a:extLst>
          </p:cNvPr>
          <p:cNvSpPr>
            <a:spLocks noGrp="1"/>
          </p:cNvSpPr>
          <p:nvPr>
            <p:ph type="sldNum" sz="quarter" idx="12"/>
          </p:nvPr>
        </p:nvSpPr>
        <p:spPr/>
        <p:txBody>
          <a:bodyPr/>
          <a:lstStyle/>
          <a:p>
            <a:fld id="{ADB13A04-C3B3-4633-8239-BB7510E16209}" type="slidenum">
              <a:rPr lang="en-GB" smtClean="0"/>
              <a:t>26</a:t>
            </a:fld>
            <a:endParaRPr lang="en-GB"/>
          </a:p>
        </p:txBody>
      </p:sp>
    </p:spTree>
    <p:extLst>
      <p:ext uri="{BB962C8B-B14F-4D97-AF65-F5344CB8AC3E}">
        <p14:creationId xmlns:p14="http://schemas.microsoft.com/office/powerpoint/2010/main" val="75516304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p:nvPr/>
        </p:nvSpPr>
        <p:spPr>
          <a:xfrm>
            <a:off x="0" y="-8601"/>
            <a:ext cx="12192000" cy="713828"/>
          </a:xfrm>
          <a:prstGeom prst="rect">
            <a:avLst/>
          </a:prstGeom>
          <a:solidFill>
            <a:srgbClr val="DFE8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dirty="0"/>
          </a:p>
        </p:txBody>
      </p:sp>
      <p:cxnSp>
        <p:nvCxnSpPr>
          <p:cNvPr id="6" name="37 Conector recto"/>
          <p:cNvCxnSpPr/>
          <p:nvPr/>
        </p:nvCxnSpPr>
        <p:spPr>
          <a:xfrm flipH="1">
            <a:off x="1" y="705571"/>
            <a:ext cx="12191999" cy="0"/>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flipV="1">
            <a:off x="2" y="6611620"/>
            <a:ext cx="12191999" cy="25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4"/>
          <p:cNvSpPr txBox="1"/>
          <p:nvPr/>
        </p:nvSpPr>
        <p:spPr>
          <a:xfrm>
            <a:off x="248658" y="100958"/>
            <a:ext cx="9570843" cy="461665"/>
          </a:xfrm>
          <a:prstGeom prst="rect">
            <a:avLst/>
          </a:prstGeom>
          <a:noFill/>
        </p:spPr>
        <p:txBody>
          <a:bodyPr wrap="square" rtlCol="0">
            <a:spAutoFit/>
          </a:bodyPr>
          <a:lstStyle/>
          <a:p>
            <a:r>
              <a:rPr lang="en-US" sz="2400" b="1" dirty="0">
                <a:solidFill>
                  <a:srgbClr val="004712"/>
                </a:solidFill>
                <a:ea typeface="Verdana" panose="020B0604030504040204" pitchFamily="34" charset="0"/>
                <a:cs typeface="Verdana" panose="020B0604030504040204" pitchFamily="34" charset="0"/>
              </a:rPr>
              <a:t>Snow presence or absence: </a:t>
            </a:r>
            <a:r>
              <a:rPr lang="en-US" sz="2400" dirty="0">
                <a:solidFill>
                  <a:srgbClr val="004712"/>
                </a:solidFill>
                <a:ea typeface="Verdana" panose="020B0604030504040204" pitchFamily="34" charset="0"/>
                <a:cs typeface="Verdana" panose="020B0604030504040204" pitchFamily="34" charset="0"/>
              </a:rPr>
              <a:t>implications for hydrological regimes</a:t>
            </a:r>
          </a:p>
        </p:txBody>
      </p:sp>
      <p:pic>
        <p:nvPicPr>
          <p:cNvPr id="36" name="9 Imagen"/>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3569" y="77938"/>
            <a:ext cx="1520399" cy="55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upo 20"/>
          <p:cNvGrpSpPr/>
          <p:nvPr/>
        </p:nvGrpSpPr>
        <p:grpSpPr>
          <a:xfrm>
            <a:off x="184766" y="2150944"/>
            <a:ext cx="8870334" cy="3818056"/>
            <a:chOff x="103124" y="2151391"/>
            <a:chExt cx="8075676" cy="3421536"/>
          </a:xfrm>
        </p:grpSpPr>
        <p:pic>
          <p:nvPicPr>
            <p:cNvPr id="17" name="Imagen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24" y="2151391"/>
              <a:ext cx="8075676" cy="3421536"/>
            </a:xfrm>
            <a:prstGeom prst="rect">
              <a:avLst/>
            </a:prstGeom>
          </p:spPr>
        </p:pic>
        <p:sp>
          <p:nvSpPr>
            <p:cNvPr id="14" name="Flecha abajo 13"/>
            <p:cNvSpPr/>
            <p:nvPr/>
          </p:nvSpPr>
          <p:spPr>
            <a:xfrm>
              <a:off x="4454143" y="3629407"/>
              <a:ext cx="310727" cy="553720"/>
            </a:xfrm>
            <a:prstGeom prst="downArrow">
              <a:avLst/>
            </a:prstGeom>
            <a:gradFill>
              <a:gsLst>
                <a:gs pos="0">
                  <a:schemeClr val="accent1">
                    <a:lumMod val="50000"/>
                  </a:schemeClr>
                </a:gs>
                <a:gs pos="39000">
                  <a:schemeClr val="accent1">
                    <a:lumMod val="45000"/>
                    <a:lumOff val="55000"/>
                  </a:schemeClr>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adroTexto 19"/>
            <p:cNvSpPr txBox="1"/>
            <p:nvPr/>
          </p:nvSpPr>
          <p:spPr>
            <a:xfrm>
              <a:off x="4467325" y="3179233"/>
              <a:ext cx="711200" cy="338554"/>
            </a:xfrm>
            <a:prstGeom prst="rect">
              <a:avLst/>
            </a:prstGeom>
            <a:noFill/>
          </p:spPr>
          <p:txBody>
            <a:bodyPr wrap="square" rtlCol="0">
              <a:spAutoFit/>
            </a:bodyPr>
            <a:lstStyle/>
            <a:p>
              <a:r>
                <a:rPr lang="es-ES" sz="1600" b="1" dirty="0">
                  <a:latin typeface="Arial" panose="020B0604020202020204" pitchFamily="34" charset="0"/>
                  <a:cs typeface="Arial" panose="020B0604020202020204" pitchFamily="34" charset="0"/>
                </a:rPr>
                <a:t>C</a:t>
              </a:r>
              <a:endParaRPr lang="en-US" sz="1600" b="1" dirty="0">
                <a:latin typeface="Arial" panose="020B0604020202020204" pitchFamily="34" charset="0"/>
                <a:cs typeface="Arial" panose="020B0604020202020204" pitchFamily="34" charset="0"/>
              </a:endParaRPr>
            </a:p>
          </p:txBody>
        </p:sp>
      </p:grpSp>
      <p:grpSp>
        <p:nvGrpSpPr>
          <p:cNvPr id="49" name="Grupo 48"/>
          <p:cNvGrpSpPr/>
          <p:nvPr/>
        </p:nvGrpSpPr>
        <p:grpSpPr>
          <a:xfrm>
            <a:off x="978308" y="1308100"/>
            <a:ext cx="9816692" cy="807356"/>
            <a:chOff x="837398" y="1226158"/>
            <a:chExt cx="8896228" cy="882042"/>
          </a:xfrm>
        </p:grpSpPr>
        <p:sp>
          <p:nvSpPr>
            <p:cNvPr id="24" name="Rectángulo 23"/>
            <p:cNvSpPr/>
            <p:nvPr/>
          </p:nvSpPr>
          <p:spPr>
            <a:xfrm>
              <a:off x="837398" y="1579434"/>
              <a:ext cx="1857676" cy="240631"/>
            </a:xfrm>
            <a:prstGeom prst="rect">
              <a:avLst/>
            </a:prstGeom>
            <a:solidFill>
              <a:srgbClr val="0F4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adroTexto 31"/>
            <p:cNvSpPr txBox="1"/>
            <p:nvPr/>
          </p:nvSpPr>
          <p:spPr>
            <a:xfrm>
              <a:off x="1392631" y="1229367"/>
              <a:ext cx="3099335" cy="337273"/>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Snow-covered</a:t>
              </a:r>
            </a:p>
          </p:txBody>
        </p:sp>
        <p:sp>
          <p:nvSpPr>
            <p:cNvPr id="35" name="Rectángulo 34"/>
            <p:cNvSpPr/>
            <p:nvPr/>
          </p:nvSpPr>
          <p:spPr>
            <a:xfrm>
              <a:off x="2691598" y="1579434"/>
              <a:ext cx="1857676" cy="240631"/>
            </a:xfrm>
            <a:prstGeom prst="rect">
              <a:avLst/>
            </a:pr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ángulo 37"/>
            <p:cNvSpPr/>
            <p:nvPr/>
          </p:nvSpPr>
          <p:spPr>
            <a:xfrm>
              <a:off x="4548472" y="1579284"/>
              <a:ext cx="3331691" cy="241964"/>
            </a:xfrm>
            <a:prstGeom prst="rect">
              <a:avLst/>
            </a:pr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adroTexto 38"/>
            <p:cNvSpPr txBox="1"/>
            <p:nvPr/>
          </p:nvSpPr>
          <p:spPr>
            <a:xfrm>
              <a:off x="3604583" y="1226159"/>
              <a:ext cx="3099335" cy="337273"/>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Snowmelt</a:t>
              </a:r>
            </a:p>
          </p:txBody>
        </p:sp>
        <p:sp>
          <p:nvSpPr>
            <p:cNvPr id="40" name="CuadroTexto 39"/>
            <p:cNvSpPr txBox="1"/>
            <p:nvPr/>
          </p:nvSpPr>
          <p:spPr>
            <a:xfrm>
              <a:off x="6634291" y="1226158"/>
              <a:ext cx="3099335" cy="337272"/>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Open season</a:t>
              </a:r>
            </a:p>
          </p:txBody>
        </p:sp>
        <p:sp>
          <p:nvSpPr>
            <p:cNvPr id="41" name="Rectángulo 40"/>
            <p:cNvSpPr/>
            <p:nvPr/>
          </p:nvSpPr>
          <p:spPr>
            <a:xfrm>
              <a:off x="845865" y="1858834"/>
              <a:ext cx="1857676" cy="240631"/>
            </a:xfrm>
            <a:prstGeom prst="rect">
              <a:avLst/>
            </a:prstGeom>
            <a:solidFill>
              <a:srgbClr val="8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ángulo 41"/>
            <p:cNvSpPr/>
            <p:nvPr/>
          </p:nvSpPr>
          <p:spPr>
            <a:xfrm>
              <a:off x="2700065" y="1858834"/>
              <a:ext cx="1857676" cy="240631"/>
            </a:xfrm>
            <a:prstGeom prst="rect">
              <a:avLst/>
            </a:prstGeom>
            <a:solidFill>
              <a:srgbClr val="8B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ángulo 42"/>
            <p:cNvSpPr/>
            <p:nvPr/>
          </p:nvSpPr>
          <p:spPr>
            <a:xfrm>
              <a:off x="4460453" y="1860700"/>
              <a:ext cx="3427128" cy="243417"/>
            </a:xfrm>
            <a:prstGeom prst="rect">
              <a:avLst/>
            </a:prstGeom>
            <a:solidFill>
              <a:srgbClr val="8B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ángulo 33"/>
            <p:cNvSpPr/>
            <p:nvPr/>
          </p:nvSpPr>
          <p:spPr>
            <a:xfrm>
              <a:off x="1405468" y="1838325"/>
              <a:ext cx="115358" cy="26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ángulo 43"/>
            <p:cNvSpPr/>
            <p:nvPr/>
          </p:nvSpPr>
          <p:spPr>
            <a:xfrm>
              <a:off x="2321984" y="1849967"/>
              <a:ext cx="46566" cy="258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ángulo 44"/>
            <p:cNvSpPr/>
            <p:nvPr/>
          </p:nvSpPr>
          <p:spPr>
            <a:xfrm>
              <a:off x="2404534" y="1846792"/>
              <a:ext cx="46566" cy="258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ángulo 45"/>
            <p:cNvSpPr/>
            <p:nvPr/>
          </p:nvSpPr>
          <p:spPr>
            <a:xfrm>
              <a:off x="2560109" y="1846792"/>
              <a:ext cx="46566" cy="258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ángulo 46"/>
            <p:cNvSpPr/>
            <p:nvPr/>
          </p:nvSpPr>
          <p:spPr>
            <a:xfrm>
              <a:off x="2487084" y="1843617"/>
              <a:ext cx="46566" cy="258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ángulo 47"/>
            <p:cNvSpPr/>
            <p:nvPr/>
          </p:nvSpPr>
          <p:spPr>
            <a:xfrm>
              <a:off x="2629959" y="1846792"/>
              <a:ext cx="46566" cy="258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ectángulo 51"/>
          <p:cNvSpPr/>
          <p:nvPr/>
        </p:nvSpPr>
        <p:spPr>
          <a:xfrm>
            <a:off x="2126765" y="1872343"/>
            <a:ext cx="173144" cy="242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adroTexto 54"/>
          <p:cNvSpPr txBox="1"/>
          <p:nvPr/>
        </p:nvSpPr>
        <p:spPr>
          <a:xfrm>
            <a:off x="3777682" y="6143549"/>
            <a:ext cx="2372498" cy="307777"/>
          </a:xfrm>
          <a:prstGeom prst="rect">
            <a:avLst/>
          </a:prstGeom>
          <a:noFill/>
        </p:spPr>
        <p:txBody>
          <a:bodyPr wrap="square" rtlCol="0">
            <a:spAutoFit/>
          </a:bodyPr>
          <a:lstStyle/>
          <a:p>
            <a:r>
              <a:rPr lang="en-US" sz="1400" i="1" dirty="0" err="1">
                <a:latin typeface="Arial" panose="020B0604020202020204" pitchFamily="34" charset="0"/>
                <a:cs typeface="Arial" panose="020B0604020202020204" pitchFamily="34" charset="0"/>
              </a:rPr>
              <a:t>Morán</a:t>
            </a:r>
            <a:r>
              <a:rPr lang="en-US" sz="1400" i="1" dirty="0">
                <a:latin typeface="Arial" panose="020B0604020202020204" pitchFamily="34" charset="0"/>
                <a:cs typeface="Arial" panose="020B0604020202020204" pitchFamily="34" charset="0"/>
              </a:rPr>
              <a:t>-Tejada et al., 2017</a:t>
            </a:r>
          </a:p>
        </p:txBody>
      </p:sp>
      <p:grpSp>
        <p:nvGrpSpPr>
          <p:cNvPr id="5" name="Grupo 4"/>
          <p:cNvGrpSpPr/>
          <p:nvPr/>
        </p:nvGrpSpPr>
        <p:grpSpPr>
          <a:xfrm>
            <a:off x="9122484" y="1751474"/>
            <a:ext cx="3247316" cy="1042526"/>
            <a:chOff x="181684" y="5332874"/>
            <a:chExt cx="3642375" cy="1042526"/>
          </a:xfrm>
        </p:grpSpPr>
        <p:sp>
          <p:nvSpPr>
            <p:cNvPr id="37" name="Rectángulo 36"/>
            <p:cNvSpPr/>
            <p:nvPr/>
          </p:nvSpPr>
          <p:spPr>
            <a:xfrm>
              <a:off x="181684" y="5332874"/>
              <a:ext cx="3143798" cy="1042526"/>
            </a:xfrm>
            <a:prstGeom prst="rect">
              <a:avLst/>
            </a:prstGeom>
            <a:solidFill>
              <a:srgbClr val="EDED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0" name="CuadroTexto 49"/>
            <p:cNvSpPr txBox="1"/>
            <p:nvPr/>
          </p:nvSpPr>
          <p:spPr>
            <a:xfrm>
              <a:off x="242077" y="5371026"/>
              <a:ext cx="3581982" cy="923330"/>
            </a:xfrm>
            <a:prstGeom prst="rect">
              <a:avLst/>
            </a:prstGeom>
            <a:noFill/>
          </p:spPr>
          <p:txBody>
            <a:bodyPr wrap="square" rtlCol="0">
              <a:spAutoFit/>
            </a:bodyPr>
            <a:lstStyle/>
            <a:p>
              <a:pPr marL="342900" indent="-342900">
                <a:spcBef>
                  <a:spcPts val="1200"/>
                </a:spcBef>
                <a:buFont typeface="+mj-lt"/>
                <a:buAutoNum type="alphaUcPeriod"/>
              </a:pPr>
              <a:r>
                <a:rPr lang="en-US" dirty="0">
                  <a:solidFill>
                    <a:srgbClr val="8B0000"/>
                  </a:solidFill>
                  <a:latin typeface="Arial" panose="020B0604020202020204" pitchFamily="34" charset="0"/>
                  <a:cs typeface="Arial" panose="020B0604020202020204" pitchFamily="34" charset="0"/>
                </a:rPr>
                <a:t>Short term thawing episodes before the snowmelt onset</a:t>
              </a:r>
              <a:endParaRPr lang="es-ES" dirty="0">
                <a:solidFill>
                  <a:srgbClr val="8B0000"/>
                </a:solidFill>
                <a:latin typeface="Arial" panose="020B0604020202020204" pitchFamily="34" charset="0"/>
                <a:cs typeface="Arial" panose="020B0604020202020204" pitchFamily="34" charset="0"/>
              </a:endParaRPr>
            </a:p>
          </p:txBody>
        </p:sp>
      </p:grpSp>
      <p:grpSp>
        <p:nvGrpSpPr>
          <p:cNvPr id="7" name="Grupo 6"/>
          <p:cNvGrpSpPr/>
          <p:nvPr/>
        </p:nvGrpSpPr>
        <p:grpSpPr>
          <a:xfrm>
            <a:off x="9135184" y="3148474"/>
            <a:ext cx="2853616" cy="763126"/>
            <a:chOff x="8525584" y="2602374"/>
            <a:chExt cx="2853616" cy="763126"/>
          </a:xfrm>
        </p:grpSpPr>
        <p:sp>
          <p:nvSpPr>
            <p:cNvPr id="51" name="Rectángulo 50"/>
            <p:cNvSpPr/>
            <p:nvPr/>
          </p:nvSpPr>
          <p:spPr>
            <a:xfrm>
              <a:off x="8525584" y="2602374"/>
              <a:ext cx="2853616" cy="763126"/>
            </a:xfrm>
            <a:prstGeom prst="rect">
              <a:avLst/>
            </a:prstGeom>
            <a:solidFill>
              <a:srgbClr val="EDED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ángulo 1"/>
            <p:cNvSpPr/>
            <p:nvPr/>
          </p:nvSpPr>
          <p:spPr>
            <a:xfrm>
              <a:off x="8621563" y="2654938"/>
              <a:ext cx="2641600" cy="646331"/>
            </a:xfrm>
            <a:prstGeom prst="rect">
              <a:avLst/>
            </a:prstGeom>
          </p:spPr>
          <p:txBody>
            <a:bodyPr wrap="square">
              <a:spAutoFit/>
            </a:bodyPr>
            <a:lstStyle/>
            <a:p>
              <a:pPr marL="342900" indent="-342900">
                <a:spcBef>
                  <a:spcPts val="1200"/>
                </a:spcBef>
                <a:buAutoNum type="alphaUcPeriod" startAt="2"/>
              </a:pPr>
              <a:r>
                <a:rPr lang="en-US" dirty="0">
                  <a:solidFill>
                    <a:srgbClr val="8B0000"/>
                  </a:solidFill>
                  <a:latin typeface="Arial" panose="020B0604020202020204" pitchFamily="34" charset="0"/>
                  <a:cs typeface="Arial" panose="020B0604020202020204" pitchFamily="34" charset="0"/>
                </a:rPr>
                <a:t>Earlier snowmelt peaks in spring</a:t>
              </a:r>
            </a:p>
          </p:txBody>
        </p:sp>
      </p:grpSp>
      <p:grpSp>
        <p:nvGrpSpPr>
          <p:cNvPr id="8" name="Grupo 7"/>
          <p:cNvGrpSpPr/>
          <p:nvPr/>
        </p:nvGrpSpPr>
        <p:grpSpPr>
          <a:xfrm>
            <a:off x="9109784" y="4177174"/>
            <a:ext cx="2904416" cy="794960"/>
            <a:chOff x="9109784" y="4253374"/>
            <a:chExt cx="2904416" cy="794960"/>
          </a:xfrm>
        </p:grpSpPr>
        <p:sp>
          <p:nvSpPr>
            <p:cNvPr id="53" name="Rectángulo 52"/>
            <p:cNvSpPr/>
            <p:nvPr/>
          </p:nvSpPr>
          <p:spPr>
            <a:xfrm>
              <a:off x="9109784" y="4253374"/>
              <a:ext cx="2840916" cy="794960"/>
            </a:xfrm>
            <a:prstGeom prst="rect">
              <a:avLst/>
            </a:prstGeom>
            <a:solidFill>
              <a:srgbClr val="EDED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Rectángulo 32"/>
            <p:cNvSpPr/>
            <p:nvPr/>
          </p:nvSpPr>
          <p:spPr>
            <a:xfrm>
              <a:off x="9113787" y="4278132"/>
              <a:ext cx="2900413" cy="646331"/>
            </a:xfrm>
            <a:prstGeom prst="rect">
              <a:avLst/>
            </a:prstGeom>
          </p:spPr>
          <p:txBody>
            <a:bodyPr wrap="square">
              <a:spAutoFit/>
            </a:bodyPr>
            <a:lstStyle/>
            <a:p>
              <a:pPr>
                <a:spcBef>
                  <a:spcPts val="1200"/>
                </a:spcBef>
              </a:pPr>
              <a:r>
                <a:rPr lang="en-US" dirty="0">
                  <a:solidFill>
                    <a:srgbClr val="8B0000"/>
                  </a:solidFill>
                  <a:latin typeface="Arial" panose="020B0604020202020204" pitchFamily="34" charset="0"/>
                  <a:cs typeface="Arial" panose="020B0604020202020204" pitchFamily="34" charset="0"/>
                </a:rPr>
                <a:t>C. Lower discharge during   the spring snowmelt </a:t>
              </a:r>
            </a:p>
          </p:txBody>
        </p:sp>
      </p:grpSp>
      <p:sp>
        <p:nvSpPr>
          <p:cNvPr id="3" name="Rectángulo 2">
            <a:extLst>
              <a:ext uri="{FF2B5EF4-FFF2-40B4-BE49-F238E27FC236}">
                <a16:creationId xmlns:a16="http://schemas.microsoft.com/office/drawing/2014/main" id="{99768BB8-BFD3-BA5E-37E3-7CB2D4AD3E32}"/>
              </a:ext>
            </a:extLst>
          </p:cNvPr>
          <p:cNvSpPr/>
          <p:nvPr/>
        </p:nvSpPr>
        <p:spPr>
          <a:xfrm>
            <a:off x="6933191" y="6578267"/>
            <a:ext cx="1478729" cy="307777"/>
          </a:xfrm>
          <a:prstGeom prst="rect">
            <a:avLst/>
          </a:prstGeom>
        </p:spPr>
        <p:txBody>
          <a:bodyPr wrap="square">
            <a:spAutoFit/>
          </a:bodyPr>
          <a:lstStyle/>
          <a:p>
            <a:r>
              <a:rPr lang="en-US" sz="1400" dirty="0">
                <a:solidFill>
                  <a:srgbClr val="222222"/>
                </a:solidFill>
                <a:latin typeface="Arial" panose="020B0604020202020204" pitchFamily="34" charset="0"/>
                <a:cs typeface="Arial" panose="020B0604020202020204" pitchFamily="34" charset="0"/>
              </a:rPr>
              <a:t>EGU24-11542</a:t>
            </a:r>
            <a:endParaRPr lang="en-US" sz="1400" dirty="0">
              <a:latin typeface="Arial" panose="020B0604020202020204" pitchFamily="34" charset="0"/>
              <a:cs typeface="Arial" panose="020B0604020202020204" pitchFamily="34" charset="0"/>
            </a:endParaRPr>
          </a:p>
        </p:txBody>
      </p:sp>
      <p:sp>
        <p:nvSpPr>
          <p:cNvPr id="9" name="Botón de acción: ir hacia atrás o anterior 8">
            <a:hlinkClick r:id="" action="ppaction://hlinkshowjump?jump=previousslide" highlightClick="1"/>
            <a:extLst>
              <a:ext uri="{FF2B5EF4-FFF2-40B4-BE49-F238E27FC236}">
                <a16:creationId xmlns:a16="http://schemas.microsoft.com/office/drawing/2014/main" id="{0F26BE35-021A-E307-3241-4EA6D6B6597E}"/>
              </a:ext>
            </a:extLst>
          </p:cNvPr>
          <p:cNvSpPr/>
          <p:nvPr/>
        </p:nvSpPr>
        <p:spPr>
          <a:xfrm>
            <a:off x="84083" y="6451326"/>
            <a:ext cx="360000" cy="360000"/>
          </a:xfrm>
          <a:prstGeom prst="actionButtonBackPrevio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10" name="Botón de acción: ir hacia delante o siguiente 9">
            <a:hlinkClick r:id="" action="ppaction://hlinkshowjump?jump=nextslide" highlightClick="1"/>
            <a:extLst>
              <a:ext uri="{FF2B5EF4-FFF2-40B4-BE49-F238E27FC236}">
                <a16:creationId xmlns:a16="http://schemas.microsoft.com/office/drawing/2014/main" id="{55DB5A9F-121C-7B22-886C-CB1A35C109AB}"/>
              </a:ext>
            </a:extLst>
          </p:cNvPr>
          <p:cNvSpPr/>
          <p:nvPr/>
        </p:nvSpPr>
        <p:spPr>
          <a:xfrm>
            <a:off x="978240" y="6457329"/>
            <a:ext cx="360000" cy="360000"/>
          </a:xfrm>
          <a:prstGeom prst="actionButtonForwardNex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1" name="Botón de acción: ir a inicio 10">
            <a:hlinkClick r:id="" action="ppaction://hlinkshowjump?jump=firstslide" highlightClick="1"/>
            <a:extLst>
              <a:ext uri="{FF2B5EF4-FFF2-40B4-BE49-F238E27FC236}">
                <a16:creationId xmlns:a16="http://schemas.microsoft.com/office/drawing/2014/main" id="{BC6C4073-3155-71C8-DE9C-ACFA2DFFEB89}"/>
              </a:ext>
            </a:extLst>
          </p:cNvPr>
          <p:cNvSpPr/>
          <p:nvPr/>
        </p:nvSpPr>
        <p:spPr>
          <a:xfrm>
            <a:off x="528163" y="6454667"/>
            <a:ext cx="360000" cy="360000"/>
          </a:xfrm>
          <a:prstGeom prst="actionButtonHo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2" name="Marcador de número de diapositiva 11">
            <a:extLst>
              <a:ext uri="{FF2B5EF4-FFF2-40B4-BE49-F238E27FC236}">
                <a16:creationId xmlns:a16="http://schemas.microsoft.com/office/drawing/2014/main" id="{BDDB3A5A-A895-0D29-F5B8-00CF6C86BB49}"/>
              </a:ext>
            </a:extLst>
          </p:cNvPr>
          <p:cNvSpPr>
            <a:spLocks noGrp="1"/>
          </p:cNvSpPr>
          <p:nvPr>
            <p:ph type="sldNum" sz="quarter" idx="12"/>
          </p:nvPr>
        </p:nvSpPr>
        <p:spPr/>
        <p:txBody>
          <a:bodyPr/>
          <a:lstStyle/>
          <a:p>
            <a:fld id="{ADB13A04-C3B3-4633-8239-BB7510E16209}" type="slidenum">
              <a:rPr lang="en-GB" smtClean="0"/>
              <a:t>3</a:t>
            </a:fld>
            <a:endParaRPr lang="en-GB"/>
          </a:p>
        </p:txBody>
      </p:sp>
    </p:spTree>
    <p:custDataLst>
      <p:tags r:id="rId1"/>
    </p:custDataLst>
    <p:extLst>
      <p:ext uri="{BB962C8B-B14F-4D97-AF65-F5344CB8AC3E}">
        <p14:creationId xmlns:p14="http://schemas.microsoft.com/office/powerpoint/2010/main" val="361362873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p:nvPr/>
        </p:nvSpPr>
        <p:spPr>
          <a:xfrm>
            <a:off x="0" y="-8601"/>
            <a:ext cx="12192000" cy="713828"/>
          </a:xfrm>
          <a:prstGeom prst="rect">
            <a:avLst/>
          </a:prstGeom>
          <a:solidFill>
            <a:srgbClr val="DFE8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dirty="0"/>
          </a:p>
        </p:txBody>
      </p:sp>
      <p:sp>
        <p:nvSpPr>
          <p:cNvPr id="15" name="CuadroTexto 14"/>
          <p:cNvSpPr txBox="1"/>
          <p:nvPr/>
        </p:nvSpPr>
        <p:spPr>
          <a:xfrm>
            <a:off x="248658" y="100958"/>
            <a:ext cx="10139941" cy="461665"/>
          </a:xfrm>
          <a:prstGeom prst="rect">
            <a:avLst/>
          </a:prstGeom>
          <a:noFill/>
        </p:spPr>
        <p:txBody>
          <a:bodyPr wrap="square" rtlCol="0">
            <a:spAutoFit/>
          </a:bodyPr>
          <a:lstStyle/>
          <a:p>
            <a:r>
              <a:rPr lang="en-US" sz="2400" b="1" dirty="0">
                <a:solidFill>
                  <a:srgbClr val="004712"/>
                </a:solidFill>
                <a:ea typeface="Verdana" panose="020B0604030504040204" pitchFamily="34" charset="0"/>
                <a:cs typeface="Verdana" panose="020B0604030504040204" pitchFamily="34" charset="0"/>
              </a:rPr>
              <a:t>Snow presence or absence: </a:t>
            </a:r>
            <a:r>
              <a:rPr lang="en-US" sz="2400" dirty="0">
                <a:solidFill>
                  <a:srgbClr val="004712"/>
                </a:solidFill>
                <a:ea typeface="Verdana" panose="020B0604030504040204" pitchFamily="34" charset="0"/>
                <a:cs typeface="Verdana" panose="020B0604030504040204" pitchFamily="34" charset="0"/>
              </a:rPr>
              <a:t>implications for downstream water quality </a:t>
            </a:r>
          </a:p>
        </p:txBody>
      </p:sp>
      <p:pic>
        <p:nvPicPr>
          <p:cNvPr id="36" name="9 Imagen"/>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3569" y="77938"/>
            <a:ext cx="1520399" cy="55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flipV="1">
            <a:off x="2" y="6611620"/>
            <a:ext cx="12191999" cy="25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upo 9">
            <a:extLst>
              <a:ext uri="{FF2B5EF4-FFF2-40B4-BE49-F238E27FC236}">
                <a16:creationId xmlns:a16="http://schemas.microsoft.com/office/drawing/2014/main" id="{1BA17C9B-C191-DF41-33A7-6E5DA77F408A}"/>
              </a:ext>
            </a:extLst>
          </p:cNvPr>
          <p:cNvGrpSpPr/>
          <p:nvPr/>
        </p:nvGrpSpPr>
        <p:grpSpPr>
          <a:xfrm>
            <a:off x="8400570" y="848135"/>
            <a:ext cx="3669598" cy="5490059"/>
            <a:chOff x="8400570" y="848135"/>
            <a:chExt cx="3669598" cy="5490059"/>
          </a:xfrm>
        </p:grpSpPr>
        <p:grpSp>
          <p:nvGrpSpPr>
            <p:cNvPr id="6" name="Grupo 5">
              <a:extLst>
                <a:ext uri="{FF2B5EF4-FFF2-40B4-BE49-F238E27FC236}">
                  <a16:creationId xmlns:a16="http://schemas.microsoft.com/office/drawing/2014/main" id="{73192E3A-561E-C3AC-4ABF-C6B23E64EF09}"/>
                </a:ext>
              </a:extLst>
            </p:cNvPr>
            <p:cNvGrpSpPr/>
            <p:nvPr/>
          </p:nvGrpSpPr>
          <p:grpSpPr>
            <a:xfrm>
              <a:off x="8400570" y="848135"/>
              <a:ext cx="2904108" cy="5490059"/>
              <a:chOff x="8552087" y="856463"/>
              <a:chExt cx="2904108" cy="5490059"/>
            </a:xfrm>
          </p:grpSpPr>
          <p:pic>
            <p:nvPicPr>
              <p:cNvPr id="3" name="Imagen 2">
                <a:extLst>
                  <a:ext uri="{FF2B5EF4-FFF2-40B4-BE49-F238E27FC236}">
                    <a16:creationId xmlns:a16="http://schemas.microsoft.com/office/drawing/2014/main" id="{0831A9F8-E02D-C79D-C14B-93E749CA6C67}"/>
                  </a:ext>
                </a:extLst>
              </p:cNvPr>
              <p:cNvPicPr>
                <a:picLocks noChangeAspect="1"/>
              </p:cNvPicPr>
              <p:nvPr/>
            </p:nvPicPr>
            <p:blipFill rotWithShape="1">
              <a:blip r:embed="rId6"/>
              <a:srcRect r="50628" b="1499"/>
              <a:stretch/>
            </p:blipFill>
            <p:spPr>
              <a:xfrm>
                <a:off x="8552087" y="856463"/>
                <a:ext cx="2904108" cy="2745029"/>
              </a:xfrm>
              <a:prstGeom prst="rect">
                <a:avLst/>
              </a:prstGeom>
            </p:spPr>
          </p:pic>
          <p:pic>
            <p:nvPicPr>
              <p:cNvPr id="5" name="Imagen 4">
                <a:extLst>
                  <a:ext uri="{FF2B5EF4-FFF2-40B4-BE49-F238E27FC236}">
                    <a16:creationId xmlns:a16="http://schemas.microsoft.com/office/drawing/2014/main" id="{2C09B276-9C78-D79B-C4F0-0A2EA32C6F89}"/>
                  </a:ext>
                </a:extLst>
              </p:cNvPr>
              <p:cNvPicPr>
                <a:picLocks noChangeAspect="1"/>
              </p:cNvPicPr>
              <p:nvPr/>
            </p:nvPicPr>
            <p:blipFill rotWithShape="1">
              <a:blip r:embed="rId7"/>
              <a:srcRect l="52089" t="384" r="1301" b="46353"/>
              <a:stretch/>
            </p:blipFill>
            <p:spPr>
              <a:xfrm>
                <a:off x="8552087" y="3601492"/>
                <a:ext cx="2904108" cy="2745030"/>
              </a:xfrm>
              <a:prstGeom prst="rect">
                <a:avLst/>
              </a:prstGeom>
            </p:spPr>
          </p:pic>
        </p:grpSp>
        <p:pic>
          <p:nvPicPr>
            <p:cNvPr id="8" name="Imagen 7">
              <a:extLst>
                <a:ext uri="{FF2B5EF4-FFF2-40B4-BE49-F238E27FC236}">
                  <a16:creationId xmlns:a16="http://schemas.microsoft.com/office/drawing/2014/main" id="{A9CC98C8-4CF9-2D85-AFC1-E6B996FAD6B3}"/>
                </a:ext>
              </a:extLst>
            </p:cNvPr>
            <p:cNvPicPr>
              <a:picLocks noChangeAspect="1"/>
            </p:cNvPicPr>
            <p:nvPr/>
          </p:nvPicPr>
          <p:blipFill>
            <a:blip r:embed="rId8"/>
            <a:stretch>
              <a:fillRect/>
            </a:stretch>
          </p:blipFill>
          <p:spPr>
            <a:xfrm>
              <a:off x="10664926" y="2921436"/>
              <a:ext cx="954174" cy="398302"/>
            </a:xfrm>
            <a:prstGeom prst="rect">
              <a:avLst/>
            </a:prstGeom>
          </p:spPr>
        </p:pic>
        <p:pic>
          <p:nvPicPr>
            <p:cNvPr id="9" name="Imagen 8">
              <a:extLst>
                <a:ext uri="{FF2B5EF4-FFF2-40B4-BE49-F238E27FC236}">
                  <a16:creationId xmlns:a16="http://schemas.microsoft.com/office/drawing/2014/main" id="{1CB5F474-DDF8-D5BD-22EF-59DEC0371A5E}"/>
                </a:ext>
              </a:extLst>
            </p:cNvPr>
            <p:cNvPicPr>
              <a:picLocks noChangeAspect="1"/>
            </p:cNvPicPr>
            <p:nvPr/>
          </p:nvPicPr>
          <p:blipFill>
            <a:blip r:embed="rId9"/>
            <a:stretch>
              <a:fillRect/>
            </a:stretch>
          </p:blipFill>
          <p:spPr>
            <a:xfrm>
              <a:off x="10669506" y="5219832"/>
              <a:ext cx="1400662" cy="717412"/>
            </a:xfrm>
            <a:prstGeom prst="rect">
              <a:avLst/>
            </a:prstGeom>
          </p:spPr>
        </p:pic>
      </p:grpSp>
      <p:grpSp>
        <p:nvGrpSpPr>
          <p:cNvPr id="14" name="Grupo 13">
            <a:extLst>
              <a:ext uri="{FF2B5EF4-FFF2-40B4-BE49-F238E27FC236}">
                <a16:creationId xmlns:a16="http://schemas.microsoft.com/office/drawing/2014/main" id="{7A94EAC8-9ADD-2ABC-29DC-07079FAEF641}"/>
              </a:ext>
            </a:extLst>
          </p:cNvPr>
          <p:cNvGrpSpPr/>
          <p:nvPr/>
        </p:nvGrpSpPr>
        <p:grpSpPr>
          <a:xfrm>
            <a:off x="248658" y="970325"/>
            <a:ext cx="7975194" cy="4492373"/>
            <a:chOff x="248658" y="970325"/>
            <a:chExt cx="7975194" cy="4492373"/>
          </a:xfrm>
        </p:grpSpPr>
        <p:grpSp>
          <p:nvGrpSpPr>
            <p:cNvPr id="2" name="Grupo 1">
              <a:extLst>
                <a:ext uri="{FF2B5EF4-FFF2-40B4-BE49-F238E27FC236}">
                  <a16:creationId xmlns:a16="http://schemas.microsoft.com/office/drawing/2014/main" id="{F270E402-F499-BF14-B329-D1838010AD94}"/>
                </a:ext>
              </a:extLst>
            </p:cNvPr>
            <p:cNvGrpSpPr/>
            <p:nvPr/>
          </p:nvGrpSpPr>
          <p:grpSpPr>
            <a:xfrm>
              <a:off x="248658" y="970325"/>
              <a:ext cx="7975194" cy="3848634"/>
              <a:chOff x="1702206" y="1012437"/>
              <a:chExt cx="8524268" cy="4766598"/>
            </a:xfrm>
          </p:grpSpPr>
          <p:grpSp>
            <p:nvGrpSpPr>
              <p:cNvPr id="21" name="Grupo 20"/>
              <p:cNvGrpSpPr/>
              <p:nvPr/>
            </p:nvGrpSpPr>
            <p:grpSpPr>
              <a:xfrm>
                <a:off x="1715970" y="2159535"/>
                <a:ext cx="8458201" cy="3619500"/>
                <a:chOff x="1879599" y="2717800"/>
                <a:chExt cx="8458201" cy="3619500"/>
              </a:xfrm>
            </p:grpSpPr>
            <p:pic>
              <p:nvPicPr>
                <p:cNvPr id="22" name="Imagen 21"/>
                <p:cNvPicPr>
                  <a:picLocks noChangeAspect="1"/>
                </p:cNvPicPr>
                <p:nvPr/>
              </p:nvPicPr>
              <p:blipFill rotWithShape="1">
                <a:blip r:embed="rId10" cstate="hqprint">
                  <a:extLst>
                    <a:ext uri="{28A0092B-C50C-407E-A947-70E740481C1C}">
                      <a14:useLocalDpi xmlns:a14="http://schemas.microsoft.com/office/drawing/2010/main" val="0"/>
                    </a:ext>
                  </a:extLst>
                </a:blip>
                <a:srcRect/>
                <a:stretch/>
              </p:blipFill>
              <p:spPr>
                <a:xfrm>
                  <a:off x="1879599" y="2717800"/>
                  <a:ext cx="8458201" cy="3619500"/>
                </a:xfrm>
                <a:prstGeom prst="rect">
                  <a:avLst/>
                </a:prstGeom>
                <a:ln w="15875">
                  <a:solidFill>
                    <a:schemeClr val="tx1"/>
                  </a:solidFill>
                </a:ln>
              </p:spPr>
            </p:pic>
            <p:sp>
              <p:nvSpPr>
                <p:cNvPr id="23" name="Rectángulo 22"/>
                <p:cNvSpPr/>
                <p:nvPr/>
              </p:nvSpPr>
              <p:spPr>
                <a:xfrm>
                  <a:off x="7632700" y="2722033"/>
                  <a:ext cx="2679700" cy="330200"/>
                </a:xfrm>
                <a:prstGeom prst="rect">
                  <a:avLst/>
                </a:prstGeom>
                <a:solidFill>
                  <a:srgbClr val="E9B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upo 23"/>
              <p:cNvGrpSpPr/>
              <p:nvPr/>
            </p:nvGrpSpPr>
            <p:grpSpPr>
              <a:xfrm>
                <a:off x="1702206" y="1012437"/>
                <a:ext cx="8524268" cy="976020"/>
                <a:chOff x="837398" y="1133853"/>
                <a:chExt cx="7050183" cy="974347"/>
              </a:xfrm>
            </p:grpSpPr>
            <p:sp>
              <p:nvSpPr>
                <p:cNvPr id="25" name="Rectángulo 24"/>
                <p:cNvSpPr/>
                <p:nvPr/>
              </p:nvSpPr>
              <p:spPr>
                <a:xfrm>
                  <a:off x="837398" y="1579434"/>
                  <a:ext cx="1857676" cy="240631"/>
                </a:xfrm>
                <a:prstGeom prst="rect">
                  <a:avLst/>
                </a:prstGeom>
                <a:solidFill>
                  <a:srgbClr val="0F4D8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adroTexto 25"/>
                <p:cNvSpPr txBox="1"/>
                <p:nvPr/>
              </p:nvSpPr>
              <p:spPr>
                <a:xfrm>
                  <a:off x="882918" y="1133853"/>
                  <a:ext cx="1687325" cy="483780"/>
                </a:xfrm>
                <a:prstGeom prst="rect">
                  <a:avLst/>
                </a:prstGeom>
                <a:noFill/>
                <a:ln>
                  <a:noFill/>
                </a:ln>
              </p:spPr>
              <p:txBody>
                <a:bodyPr wrap="square" rtlCol="0">
                  <a:spAutoFit/>
                </a:bodyPr>
                <a:lstStyle/>
                <a:p>
                  <a:r>
                    <a:rPr lang="en-US" sz="2000" dirty="0">
                      <a:latin typeface="Arial" panose="020B0604020202020204" pitchFamily="34" charset="0"/>
                      <a:cs typeface="Arial" panose="020B0604020202020204" pitchFamily="34" charset="0"/>
                    </a:rPr>
                    <a:t>Snow-covered</a:t>
                  </a:r>
                  <a:endParaRPr lang="en-US" sz="1500" dirty="0">
                    <a:latin typeface="Arial" panose="020B0604020202020204" pitchFamily="34" charset="0"/>
                    <a:cs typeface="Arial" panose="020B0604020202020204" pitchFamily="34" charset="0"/>
                  </a:endParaRPr>
                </a:p>
              </p:txBody>
            </p:sp>
            <p:sp>
              <p:nvSpPr>
                <p:cNvPr id="27" name="Rectángulo 26"/>
                <p:cNvSpPr/>
                <p:nvPr/>
              </p:nvSpPr>
              <p:spPr>
                <a:xfrm>
                  <a:off x="2691598" y="1579434"/>
                  <a:ext cx="1857676" cy="240631"/>
                </a:xfrm>
                <a:prstGeom prst="rect">
                  <a:avLst/>
                </a:prstGeom>
                <a:solidFill>
                  <a:schemeClr val="accent1">
                    <a:lumMod val="5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ángulo 27"/>
                <p:cNvSpPr/>
                <p:nvPr/>
              </p:nvSpPr>
              <p:spPr>
                <a:xfrm>
                  <a:off x="4548472" y="1579284"/>
                  <a:ext cx="3331691" cy="241964"/>
                </a:xfrm>
                <a:prstGeom prst="rect">
                  <a:avLst/>
                </a:prstGeom>
                <a:solidFill>
                  <a:schemeClr val="accent1">
                    <a:lumMod val="50000"/>
                    <a:alpha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adroTexto 28"/>
                <p:cNvSpPr txBox="1"/>
                <p:nvPr/>
              </p:nvSpPr>
              <p:spPr>
                <a:xfrm>
                  <a:off x="2911145" y="1133853"/>
                  <a:ext cx="1297226" cy="483780"/>
                </a:xfrm>
                <a:prstGeom prst="rect">
                  <a:avLst/>
                </a:prstGeom>
                <a:noFill/>
                <a:ln>
                  <a:noFill/>
                </a:ln>
              </p:spPr>
              <p:txBody>
                <a:bodyPr wrap="square" rtlCol="0">
                  <a:spAutoFit/>
                </a:bodyPr>
                <a:lstStyle/>
                <a:p>
                  <a:r>
                    <a:rPr lang="en-US" sz="2000" dirty="0">
                      <a:latin typeface="Arial" panose="020B0604020202020204" pitchFamily="34" charset="0"/>
                      <a:cs typeface="Arial" panose="020B0604020202020204" pitchFamily="34" charset="0"/>
                    </a:rPr>
                    <a:t>Snowmelt</a:t>
                  </a:r>
                  <a:endParaRPr lang="en-US" sz="1600" dirty="0">
                    <a:latin typeface="Arial" panose="020B0604020202020204" pitchFamily="34" charset="0"/>
                    <a:cs typeface="Arial" panose="020B0604020202020204" pitchFamily="34" charset="0"/>
                  </a:endParaRPr>
                </a:p>
              </p:txBody>
            </p:sp>
            <p:sp>
              <p:nvSpPr>
                <p:cNvPr id="30" name="CuadroTexto 29"/>
                <p:cNvSpPr txBox="1"/>
                <p:nvPr/>
              </p:nvSpPr>
              <p:spPr>
                <a:xfrm>
                  <a:off x="5165494" y="1134399"/>
                  <a:ext cx="2287291" cy="494694"/>
                </a:xfrm>
                <a:prstGeom prst="rect">
                  <a:avLst/>
                </a:prstGeom>
                <a:noFill/>
                <a:ln>
                  <a:noFill/>
                </a:ln>
              </p:spPr>
              <p:txBody>
                <a:bodyPr wrap="square" rtlCol="0">
                  <a:spAutoFit/>
                </a:bodyPr>
                <a:lstStyle/>
                <a:p>
                  <a:r>
                    <a:rPr lang="en-US" sz="2000" dirty="0">
                      <a:latin typeface="Arial" panose="020B0604020202020204" pitchFamily="34" charset="0"/>
                      <a:cs typeface="Arial" panose="020B0604020202020204" pitchFamily="34" charset="0"/>
                    </a:rPr>
                    <a:t>Open season</a:t>
                  </a:r>
                </a:p>
              </p:txBody>
            </p:sp>
            <p:sp>
              <p:nvSpPr>
                <p:cNvPr id="31" name="Rectángulo 30"/>
                <p:cNvSpPr/>
                <p:nvPr/>
              </p:nvSpPr>
              <p:spPr>
                <a:xfrm>
                  <a:off x="845865" y="1858834"/>
                  <a:ext cx="1857676" cy="240631"/>
                </a:xfrm>
                <a:prstGeom prst="rect">
                  <a:avLst/>
                </a:prstGeom>
                <a:solidFill>
                  <a:srgbClr val="8B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ángulo 31"/>
                <p:cNvSpPr/>
                <p:nvPr/>
              </p:nvSpPr>
              <p:spPr>
                <a:xfrm>
                  <a:off x="2700065" y="1858834"/>
                  <a:ext cx="1857676" cy="240631"/>
                </a:xfrm>
                <a:prstGeom prst="rect">
                  <a:avLst/>
                </a:prstGeom>
                <a:solidFill>
                  <a:srgbClr val="8B0000">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ángulo 32"/>
                <p:cNvSpPr/>
                <p:nvPr/>
              </p:nvSpPr>
              <p:spPr>
                <a:xfrm>
                  <a:off x="4460453" y="1860700"/>
                  <a:ext cx="3427128" cy="243417"/>
                </a:xfrm>
                <a:prstGeom prst="rect">
                  <a:avLst/>
                </a:prstGeom>
                <a:solidFill>
                  <a:srgbClr val="8B0000">
                    <a:alpha val="2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ángulo 33"/>
                <p:cNvSpPr/>
                <p:nvPr/>
              </p:nvSpPr>
              <p:spPr>
                <a:xfrm>
                  <a:off x="1405468" y="1838325"/>
                  <a:ext cx="115358" cy="2614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ángulo 34"/>
                <p:cNvSpPr/>
                <p:nvPr/>
              </p:nvSpPr>
              <p:spPr>
                <a:xfrm>
                  <a:off x="2321984" y="1849967"/>
                  <a:ext cx="46566" cy="25823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ángulo 36"/>
                <p:cNvSpPr/>
                <p:nvPr/>
              </p:nvSpPr>
              <p:spPr>
                <a:xfrm>
                  <a:off x="2404534" y="1846792"/>
                  <a:ext cx="46566" cy="25823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ángulo 37"/>
                <p:cNvSpPr/>
                <p:nvPr/>
              </p:nvSpPr>
              <p:spPr>
                <a:xfrm>
                  <a:off x="2560109" y="1846792"/>
                  <a:ext cx="46566" cy="25823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ángulo 38"/>
                <p:cNvSpPr/>
                <p:nvPr/>
              </p:nvSpPr>
              <p:spPr>
                <a:xfrm>
                  <a:off x="2487084" y="1843617"/>
                  <a:ext cx="46566" cy="25823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ángulo 39"/>
                <p:cNvSpPr/>
                <p:nvPr/>
              </p:nvSpPr>
              <p:spPr>
                <a:xfrm>
                  <a:off x="2629959" y="1846792"/>
                  <a:ext cx="46566" cy="25823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CuadroTexto 11">
              <a:extLst>
                <a:ext uri="{FF2B5EF4-FFF2-40B4-BE49-F238E27FC236}">
                  <a16:creationId xmlns:a16="http://schemas.microsoft.com/office/drawing/2014/main" id="{79032199-4B00-0E11-5768-5EEDE4C9A831}"/>
                </a:ext>
              </a:extLst>
            </p:cNvPr>
            <p:cNvSpPr txBox="1"/>
            <p:nvPr/>
          </p:nvSpPr>
          <p:spPr>
            <a:xfrm>
              <a:off x="258236" y="4816367"/>
              <a:ext cx="7916682" cy="646331"/>
            </a:xfrm>
            <a:prstGeom prst="rect">
              <a:avLst/>
            </a:prstGeom>
            <a:noFill/>
            <a:ln>
              <a:solidFill>
                <a:schemeClr val="tx1"/>
              </a:solidFill>
            </a:ln>
          </p:spPr>
          <p:txBody>
            <a:bodyPr wrap="square">
              <a:spAutoFit/>
            </a:bodyPr>
            <a:lstStyle/>
            <a:p>
              <a:r>
                <a:rPr lang="en-GB" dirty="0"/>
                <a:t>Influence the core of biogeochemical functioning/cycles of mountain watersheds</a:t>
              </a:r>
            </a:p>
          </p:txBody>
        </p:sp>
      </p:grpSp>
      <p:sp>
        <p:nvSpPr>
          <p:cNvPr id="13" name="Rectángulo 12">
            <a:extLst>
              <a:ext uri="{FF2B5EF4-FFF2-40B4-BE49-F238E27FC236}">
                <a16:creationId xmlns:a16="http://schemas.microsoft.com/office/drawing/2014/main" id="{DF48833F-4764-7063-2036-B57ECD9898A5}"/>
              </a:ext>
            </a:extLst>
          </p:cNvPr>
          <p:cNvSpPr/>
          <p:nvPr/>
        </p:nvSpPr>
        <p:spPr>
          <a:xfrm>
            <a:off x="2250071" y="5644715"/>
            <a:ext cx="6150499" cy="646331"/>
          </a:xfrm>
          <a:prstGeom prst="rect">
            <a:avLst/>
          </a:prstGeom>
        </p:spPr>
        <p:txBody>
          <a:bodyPr wrap="square">
            <a:spAutoFit/>
          </a:bodyPr>
          <a:lstStyle/>
          <a:p>
            <a:pPr algn="r"/>
            <a:r>
              <a:rPr lang="en-US" dirty="0">
                <a:latin typeface="Arial" panose="020B0604020202020204" pitchFamily="34" charset="0"/>
                <a:cs typeface="Arial" panose="020B0604020202020204" pitchFamily="34" charset="0"/>
              </a:rPr>
              <a:t>Conceptual model </a:t>
            </a:r>
            <a:r>
              <a:rPr lang="en-US" b="1" dirty="0">
                <a:latin typeface="Arial" panose="020B0604020202020204" pitchFamily="34" charset="0"/>
                <a:cs typeface="Arial" panose="020B0604020202020204" pitchFamily="34" charset="0"/>
              </a:rPr>
              <a:t>nitrogen cycling </a:t>
            </a:r>
            <a:r>
              <a:rPr lang="en-US" dirty="0">
                <a:latin typeface="Arial" panose="020B0604020202020204" pitchFamily="34" charset="0"/>
                <a:cs typeface="Arial" panose="020B0604020202020204" pitchFamily="34" charset="0"/>
              </a:rPr>
              <a:t>within soils in regions with persistent (a1) and intermittent (b1) snowpacks.</a:t>
            </a:r>
          </a:p>
        </p:txBody>
      </p:sp>
      <p:sp>
        <p:nvSpPr>
          <p:cNvPr id="7" name="Rectángulo 6">
            <a:extLst>
              <a:ext uri="{FF2B5EF4-FFF2-40B4-BE49-F238E27FC236}">
                <a16:creationId xmlns:a16="http://schemas.microsoft.com/office/drawing/2014/main" id="{F544C34B-490C-78B4-38E8-ECE9F7E49266}"/>
              </a:ext>
            </a:extLst>
          </p:cNvPr>
          <p:cNvSpPr/>
          <p:nvPr/>
        </p:nvSpPr>
        <p:spPr>
          <a:xfrm>
            <a:off x="6933191" y="6578267"/>
            <a:ext cx="1478729" cy="307777"/>
          </a:xfrm>
          <a:prstGeom prst="rect">
            <a:avLst/>
          </a:prstGeom>
        </p:spPr>
        <p:txBody>
          <a:bodyPr wrap="square">
            <a:spAutoFit/>
          </a:bodyPr>
          <a:lstStyle/>
          <a:p>
            <a:r>
              <a:rPr lang="en-US" sz="1400" dirty="0">
                <a:solidFill>
                  <a:srgbClr val="222222"/>
                </a:solidFill>
                <a:latin typeface="Arial" panose="020B0604020202020204" pitchFamily="34" charset="0"/>
                <a:cs typeface="Arial" panose="020B0604020202020204" pitchFamily="34" charset="0"/>
              </a:rPr>
              <a:t>EGU24-11542</a:t>
            </a:r>
            <a:endParaRPr lang="en-US" sz="1400" dirty="0">
              <a:latin typeface="Arial" panose="020B0604020202020204" pitchFamily="34" charset="0"/>
              <a:cs typeface="Arial" panose="020B0604020202020204" pitchFamily="34" charset="0"/>
            </a:endParaRPr>
          </a:p>
        </p:txBody>
      </p:sp>
      <p:sp>
        <p:nvSpPr>
          <p:cNvPr id="11" name="Botón de acción: ir hacia atrás o anterior 10">
            <a:hlinkClick r:id="" action="ppaction://hlinkshowjump?jump=previousslide" highlightClick="1"/>
            <a:extLst>
              <a:ext uri="{FF2B5EF4-FFF2-40B4-BE49-F238E27FC236}">
                <a16:creationId xmlns:a16="http://schemas.microsoft.com/office/drawing/2014/main" id="{08A89E37-FB46-CD56-0A57-5012EB8F8D00}"/>
              </a:ext>
            </a:extLst>
          </p:cNvPr>
          <p:cNvSpPr/>
          <p:nvPr/>
        </p:nvSpPr>
        <p:spPr>
          <a:xfrm>
            <a:off x="84083" y="6447893"/>
            <a:ext cx="360000" cy="360000"/>
          </a:xfrm>
          <a:prstGeom prst="actionButtonBackPrevio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16" name="Botón de acción: ir hacia delante o siguiente 15">
            <a:hlinkClick r:id="" action="ppaction://hlinkshowjump?jump=nextslide" highlightClick="1"/>
            <a:extLst>
              <a:ext uri="{FF2B5EF4-FFF2-40B4-BE49-F238E27FC236}">
                <a16:creationId xmlns:a16="http://schemas.microsoft.com/office/drawing/2014/main" id="{74F17C70-442C-FCC5-AAAA-4A2EE55AB5A2}"/>
              </a:ext>
            </a:extLst>
          </p:cNvPr>
          <p:cNvSpPr/>
          <p:nvPr/>
        </p:nvSpPr>
        <p:spPr>
          <a:xfrm>
            <a:off x="978240" y="6457329"/>
            <a:ext cx="360000" cy="360000"/>
          </a:xfrm>
          <a:prstGeom prst="actionButtonForwardNex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7" name="Botón de acción: ir a inicio 16">
            <a:hlinkClick r:id="" action="ppaction://hlinkshowjump?jump=firstslide" highlightClick="1"/>
            <a:extLst>
              <a:ext uri="{FF2B5EF4-FFF2-40B4-BE49-F238E27FC236}">
                <a16:creationId xmlns:a16="http://schemas.microsoft.com/office/drawing/2014/main" id="{C9D2155E-C2E0-87AA-7D2D-3F5D57C3C457}"/>
              </a:ext>
            </a:extLst>
          </p:cNvPr>
          <p:cNvSpPr/>
          <p:nvPr/>
        </p:nvSpPr>
        <p:spPr>
          <a:xfrm>
            <a:off x="528163" y="6454667"/>
            <a:ext cx="360000" cy="360000"/>
          </a:xfrm>
          <a:prstGeom prst="actionButtonHo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8" name="Marcador de número de diapositiva 17">
            <a:extLst>
              <a:ext uri="{FF2B5EF4-FFF2-40B4-BE49-F238E27FC236}">
                <a16:creationId xmlns:a16="http://schemas.microsoft.com/office/drawing/2014/main" id="{96E0BCBF-CF7F-F571-7B17-C66B50984AEE}"/>
              </a:ext>
            </a:extLst>
          </p:cNvPr>
          <p:cNvSpPr>
            <a:spLocks noGrp="1"/>
          </p:cNvSpPr>
          <p:nvPr>
            <p:ph type="sldNum" sz="quarter" idx="12"/>
          </p:nvPr>
        </p:nvSpPr>
        <p:spPr/>
        <p:txBody>
          <a:bodyPr/>
          <a:lstStyle/>
          <a:p>
            <a:fld id="{ADB13A04-C3B3-4633-8239-BB7510E16209}" type="slidenum">
              <a:rPr lang="en-GB" smtClean="0"/>
              <a:t>4</a:t>
            </a:fld>
            <a:endParaRPr lang="en-GB"/>
          </a:p>
        </p:txBody>
      </p:sp>
    </p:spTree>
    <p:custDataLst>
      <p:tags r:id="rId1"/>
    </p:custDataLst>
    <p:extLst>
      <p:ext uri="{BB962C8B-B14F-4D97-AF65-F5344CB8AC3E}">
        <p14:creationId xmlns:p14="http://schemas.microsoft.com/office/powerpoint/2010/main" val="376185030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p:nvPr/>
        </p:nvSpPr>
        <p:spPr>
          <a:xfrm>
            <a:off x="0" y="-8601"/>
            <a:ext cx="12192000" cy="713828"/>
          </a:xfrm>
          <a:prstGeom prst="rect">
            <a:avLst/>
          </a:prstGeom>
          <a:solidFill>
            <a:srgbClr val="DFE8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dirty="0"/>
          </a:p>
        </p:txBody>
      </p:sp>
      <p:cxnSp>
        <p:nvCxnSpPr>
          <p:cNvPr id="6" name="37 Conector recto"/>
          <p:cNvCxnSpPr/>
          <p:nvPr/>
        </p:nvCxnSpPr>
        <p:spPr>
          <a:xfrm flipH="1">
            <a:off x="1" y="705227"/>
            <a:ext cx="12191999" cy="0"/>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flipV="1">
            <a:off x="2" y="6611620"/>
            <a:ext cx="12191999" cy="25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4"/>
          <p:cNvSpPr txBox="1"/>
          <p:nvPr/>
        </p:nvSpPr>
        <p:spPr>
          <a:xfrm>
            <a:off x="421653" y="100957"/>
            <a:ext cx="6929013" cy="461665"/>
          </a:xfrm>
          <a:prstGeom prst="rect">
            <a:avLst/>
          </a:prstGeom>
          <a:noFill/>
        </p:spPr>
        <p:txBody>
          <a:bodyPr wrap="none" rtlCol="0">
            <a:spAutoFit/>
          </a:bodyPr>
          <a:lstStyle/>
          <a:p>
            <a:r>
              <a:rPr lang="en-US" sz="2400" b="1" dirty="0">
                <a:solidFill>
                  <a:srgbClr val="004712"/>
                </a:solidFill>
                <a:ea typeface="Verdana" panose="020B0604030504040204" pitchFamily="34" charset="0"/>
                <a:cs typeface="Verdana" panose="020B0604030504040204" pitchFamily="34" charset="0"/>
              </a:rPr>
              <a:t>Intermittently snow-covered zones are very common</a:t>
            </a:r>
          </a:p>
        </p:txBody>
      </p:sp>
      <p:pic>
        <p:nvPicPr>
          <p:cNvPr id="36" name="9 Imagen"/>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3569" y="77938"/>
            <a:ext cx="1520399" cy="55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6450261" y="1015950"/>
            <a:ext cx="5543707" cy="1200329"/>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Hydrological research often focuses on seasonally snow-covered zones. However</a:t>
            </a:r>
            <a:r>
              <a:rPr lang="en-US" b="1" dirty="0">
                <a:latin typeface="Arial" panose="020B0604020202020204" pitchFamily="34" charset="0"/>
                <a:cs typeface="Arial" panose="020B0604020202020204" pitchFamily="34" charset="0"/>
              </a:rPr>
              <a:t>, in many basins worldwide the majority of the land surface area is intermittently snow-covered</a:t>
            </a:r>
            <a:r>
              <a:rPr lang="en-US" dirty="0">
                <a:latin typeface="Arial" panose="020B0604020202020204" pitchFamily="34" charset="0"/>
                <a:cs typeface="Arial" panose="020B0604020202020204" pitchFamily="34" charset="0"/>
              </a:rPr>
              <a:t>. </a:t>
            </a:r>
          </a:p>
        </p:txBody>
      </p:sp>
      <p:sp>
        <p:nvSpPr>
          <p:cNvPr id="17" name="CuadroTexto 16"/>
          <p:cNvSpPr txBox="1"/>
          <p:nvPr/>
        </p:nvSpPr>
        <p:spPr>
          <a:xfrm>
            <a:off x="421653" y="5809094"/>
            <a:ext cx="4952412" cy="338554"/>
          </a:xfrm>
          <a:prstGeom prst="rect">
            <a:avLst/>
          </a:prstGeom>
          <a:noFill/>
        </p:spPr>
        <p:txBody>
          <a:bodyPr wrap="square" rtlCol="0">
            <a:spAutoFit/>
          </a:bodyPr>
          <a:lstStyle/>
          <a:p>
            <a:r>
              <a:rPr lang="en-US" sz="1600" i="1" dirty="0">
                <a:latin typeface="Arial" panose="020B0604020202020204" pitchFamily="34" charset="0"/>
                <a:cs typeface="Arial" panose="020B0604020202020204" pitchFamily="34" charset="0"/>
              </a:rPr>
              <a:t>Hammond et al., 2018. PhD Dissertation</a:t>
            </a:r>
          </a:p>
        </p:txBody>
      </p:sp>
      <p:pic>
        <p:nvPicPr>
          <p:cNvPr id="3" name="Imagen 2"/>
          <p:cNvPicPr>
            <a:picLocks noChangeAspect="1"/>
          </p:cNvPicPr>
          <p:nvPr/>
        </p:nvPicPr>
        <p:blipFill>
          <a:blip r:embed="rId6"/>
          <a:stretch>
            <a:fillRect/>
          </a:stretch>
        </p:blipFill>
        <p:spPr>
          <a:xfrm>
            <a:off x="0" y="788979"/>
            <a:ext cx="6450261" cy="4936364"/>
          </a:xfrm>
          <a:prstGeom prst="rect">
            <a:avLst/>
          </a:prstGeom>
        </p:spPr>
      </p:pic>
      <p:sp>
        <p:nvSpPr>
          <p:cNvPr id="8" name="Rectángulo 7"/>
          <p:cNvSpPr/>
          <p:nvPr/>
        </p:nvSpPr>
        <p:spPr>
          <a:xfrm>
            <a:off x="2705493" y="3987538"/>
            <a:ext cx="593888" cy="439320"/>
          </a:xfrm>
          <a:prstGeom prst="rect">
            <a:avLst/>
          </a:prstGeom>
          <a:solidFill>
            <a:schemeClr val="bg1">
              <a:alpha val="30000"/>
            </a:schemeClr>
          </a:solidFill>
          <a:ln w="317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Imagen 9" descr="Gráfico&#10;&#10;Descripción generada automáticamente">
            <a:extLst>
              <a:ext uri="{FF2B5EF4-FFF2-40B4-BE49-F238E27FC236}">
                <a16:creationId xmlns:a16="http://schemas.microsoft.com/office/drawing/2014/main" id="{D709501D-FCA1-7714-2212-D91ABA28A0D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552327" y="2502392"/>
            <a:ext cx="5441641" cy="3222951"/>
          </a:xfrm>
          <a:prstGeom prst="rect">
            <a:avLst/>
          </a:prstGeom>
        </p:spPr>
      </p:pic>
      <p:sp>
        <p:nvSpPr>
          <p:cNvPr id="11" name="CuadroTexto 10">
            <a:extLst>
              <a:ext uri="{FF2B5EF4-FFF2-40B4-BE49-F238E27FC236}">
                <a16:creationId xmlns:a16="http://schemas.microsoft.com/office/drawing/2014/main" id="{2D6EA94F-9B87-76C0-7EEA-3C594F4072BF}"/>
              </a:ext>
            </a:extLst>
          </p:cNvPr>
          <p:cNvSpPr txBox="1"/>
          <p:nvPr/>
        </p:nvSpPr>
        <p:spPr>
          <a:xfrm>
            <a:off x="6552327" y="5812896"/>
            <a:ext cx="4952412" cy="338554"/>
          </a:xfrm>
          <a:prstGeom prst="rect">
            <a:avLst/>
          </a:prstGeom>
          <a:noFill/>
        </p:spPr>
        <p:txBody>
          <a:bodyPr wrap="square" rtlCol="0">
            <a:spAutoFit/>
          </a:bodyPr>
          <a:lstStyle/>
          <a:p>
            <a:r>
              <a:rPr lang="en-US" sz="1600" i="1" dirty="0">
                <a:latin typeface="Arial" panose="020B0604020202020204" pitchFamily="34" charset="0"/>
                <a:cs typeface="Arial" panose="020B0604020202020204" pitchFamily="34" charset="0"/>
              </a:rPr>
              <a:t>Snow zones persistence in middle Pyrenees</a:t>
            </a:r>
          </a:p>
        </p:txBody>
      </p:sp>
      <p:cxnSp>
        <p:nvCxnSpPr>
          <p:cNvPr id="14" name="Conector recto 13">
            <a:extLst>
              <a:ext uri="{FF2B5EF4-FFF2-40B4-BE49-F238E27FC236}">
                <a16:creationId xmlns:a16="http://schemas.microsoft.com/office/drawing/2014/main" id="{7459BE4F-8474-EE27-DD3E-2779DDCBF757}"/>
              </a:ext>
            </a:extLst>
          </p:cNvPr>
          <p:cNvCxnSpPr/>
          <p:nvPr/>
        </p:nvCxnSpPr>
        <p:spPr>
          <a:xfrm flipV="1">
            <a:off x="3311091" y="2502392"/>
            <a:ext cx="3241236" cy="1472842"/>
          </a:xfrm>
          <a:prstGeom prst="line">
            <a:avLst/>
          </a:prstGeom>
          <a:ln>
            <a:solidFill>
              <a:srgbClr val="FF0000"/>
            </a:solidFill>
          </a:ln>
        </p:spPr>
        <p:style>
          <a:lnRef idx="2">
            <a:schemeClr val="accent5"/>
          </a:lnRef>
          <a:fillRef idx="0">
            <a:schemeClr val="accent5"/>
          </a:fillRef>
          <a:effectRef idx="1">
            <a:schemeClr val="accent5"/>
          </a:effectRef>
          <a:fontRef idx="minor">
            <a:schemeClr val="tx1"/>
          </a:fontRef>
        </p:style>
      </p:cxnSp>
      <p:cxnSp>
        <p:nvCxnSpPr>
          <p:cNvPr id="16" name="Conector recto 15">
            <a:extLst>
              <a:ext uri="{FF2B5EF4-FFF2-40B4-BE49-F238E27FC236}">
                <a16:creationId xmlns:a16="http://schemas.microsoft.com/office/drawing/2014/main" id="{5B5F7442-71BA-33ED-6857-B9C29A9AA6E7}"/>
              </a:ext>
            </a:extLst>
          </p:cNvPr>
          <p:cNvCxnSpPr>
            <a:cxnSpLocks/>
          </p:cNvCxnSpPr>
          <p:nvPr/>
        </p:nvCxnSpPr>
        <p:spPr>
          <a:xfrm>
            <a:off x="3311091" y="4426858"/>
            <a:ext cx="3241236" cy="1261789"/>
          </a:xfrm>
          <a:prstGeom prst="line">
            <a:avLst/>
          </a:prstGeom>
          <a:ln>
            <a:solidFill>
              <a:srgbClr val="FF0000"/>
            </a:solidFill>
          </a:ln>
        </p:spPr>
        <p:style>
          <a:lnRef idx="2">
            <a:schemeClr val="accent5"/>
          </a:lnRef>
          <a:fillRef idx="0">
            <a:schemeClr val="accent5"/>
          </a:fillRef>
          <a:effectRef idx="1">
            <a:schemeClr val="accent5"/>
          </a:effectRef>
          <a:fontRef idx="minor">
            <a:schemeClr val="tx1"/>
          </a:fontRef>
        </p:style>
      </p:cxnSp>
      <p:sp>
        <p:nvSpPr>
          <p:cNvPr id="20" name="Rectángulo 19">
            <a:extLst>
              <a:ext uri="{FF2B5EF4-FFF2-40B4-BE49-F238E27FC236}">
                <a16:creationId xmlns:a16="http://schemas.microsoft.com/office/drawing/2014/main" id="{15EA240E-B823-50F0-C910-DBFAFD45DBE7}"/>
              </a:ext>
            </a:extLst>
          </p:cNvPr>
          <p:cNvSpPr/>
          <p:nvPr/>
        </p:nvSpPr>
        <p:spPr>
          <a:xfrm>
            <a:off x="6933191" y="6578267"/>
            <a:ext cx="1478729" cy="307777"/>
          </a:xfrm>
          <a:prstGeom prst="rect">
            <a:avLst/>
          </a:prstGeom>
        </p:spPr>
        <p:txBody>
          <a:bodyPr wrap="square">
            <a:spAutoFit/>
          </a:bodyPr>
          <a:lstStyle/>
          <a:p>
            <a:r>
              <a:rPr lang="en-US" sz="1400" dirty="0">
                <a:solidFill>
                  <a:srgbClr val="222222"/>
                </a:solidFill>
                <a:latin typeface="Arial" panose="020B0604020202020204" pitchFamily="34" charset="0"/>
                <a:cs typeface="Arial" panose="020B0604020202020204" pitchFamily="34" charset="0"/>
              </a:rPr>
              <a:t>EGU24-11542</a:t>
            </a:r>
            <a:endParaRPr lang="en-US" sz="1400" dirty="0">
              <a:latin typeface="Arial" panose="020B0604020202020204" pitchFamily="34" charset="0"/>
              <a:cs typeface="Arial" panose="020B0604020202020204" pitchFamily="34" charset="0"/>
            </a:endParaRPr>
          </a:p>
        </p:txBody>
      </p:sp>
      <p:sp>
        <p:nvSpPr>
          <p:cNvPr id="21" name="Botón de acción: ir hacia atrás o anterior 20">
            <a:hlinkClick r:id="" action="ppaction://hlinkshowjump?jump=previousslide" highlightClick="1"/>
            <a:extLst>
              <a:ext uri="{FF2B5EF4-FFF2-40B4-BE49-F238E27FC236}">
                <a16:creationId xmlns:a16="http://schemas.microsoft.com/office/drawing/2014/main" id="{69D1A56E-9B13-0959-3E2D-AC6DB09BA8FB}"/>
              </a:ext>
            </a:extLst>
          </p:cNvPr>
          <p:cNvSpPr/>
          <p:nvPr/>
        </p:nvSpPr>
        <p:spPr>
          <a:xfrm>
            <a:off x="84083" y="6449254"/>
            <a:ext cx="360000" cy="360000"/>
          </a:xfrm>
          <a:prstGeom prst="actionButtonBackPrevio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2" name="Botón de acción: ir hacia delante o siguiente 21">
            <a:hlinkClick r:id="" action="ppaction://hlinkshowjump?jump=nextslide" highlightClick="1"/>
            <a:extLst>
              <a:ext uri="{FF2B5EF4-FFF2-40B4-BE49-F238E27FC236}">
                <a16:creationId xmlns:a16="http://schemas.microsoft.com/office/drawing/2014/main" id="{C8CD5551-F387-400C-A153-2FF75C530133}"/>
              </a:ext>
            </a:extLst>
          </p:cNvPr>
          <p:cNvSpPr/>
          <p:nvPr/>
        </p:nvSpPr>
        <p:spPr>
          <a:xfrm>
            <a:off x="978240" y="6457329"/>
            <a:ext cx="360000" cy="360000"/>
          </a:xfrm>
          <a:prstGeom prst="actionButtonForwardNex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23" name="Botón de acción: ir a inicio 22">
            <a:hlinkClick r:id="" action="ppaction://hlinkshowjump?jump=firstslide" highlightClick="1"/>
            <a:extLst>
              <a:ext uri="{FF2B5EF4-FFF2-40B4-BE49-F238E27FC236}">
                <a16:creationId xmlns:a16="http://schemas.microsoft.com/office/drawing/2014/main" id="{6E75D99E-1F4D-C940-9623-76CE24BCFA51}"/>
              </a:ext>
            </a:extLst>
          </p:cNvPr>
          <p:cNvSpPr/>
          <p:nvPr/>
        </p:nvSpPr>
        <p:spPr>
          <a:xfrm>
            <a:off x="528163" y="6454667"/>
            <a:ext cx="360000" cy="360000"/>
          </a:xfrm>
          <a:prstGeom prst="actionButtonHo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24" name="Marcador de número de diapositiva 23">
            <a:extLst>
              <a:ext uri="{FF2B5EF4-FFF2-40B4-BE49-F238E27FC236}">
                <a16:creationId xmlns:a16="http://schemas.microsoft.com/office/drawing/2014/main" id="{6E71B2C3-B968-C6C6-B99B-CAA68986B22F}"/>
              </a:ext>
            </a:extLst>
          </p:cNvPr>
          <p:cNvSpPr>
            <a:spLocks noGrp="1"/>
          </p:cNvSpPr>
          <p:nvPr>
            <p:ph type="sldNum" sz="quarter" idx="12"/>
          </p:nvPr>
        </p:nvSpPr>
        <p:spPr/>
        <p:txBody>
          <a:bodyPr/>
          <a:lstStyle/>
          <a:p>
            <a:fld id="{ADB13A04-C3B3-4633-8239-BB7510E16209}" type="slidenum">
              <a:rPr lang="en-GB" smtClean="0"/>
              <a:t>5</a:t>
            </a:fld>
            <a:endParaRPr lang="en-GB"/>
          </a:p>
        </p:txBody>
      </p:sp>
      <p:sp>
        <p:nvSpPr>
          <p:cNvPr id="5" name="CuadroTexto 4">
            <a:extLst>
              <a:ext uri="{FF2B5EF4-FFF2-40B4-BE49-F238E27FC236}">
                <a16:creationId xmlns:a16="http://schemas.microsoft.com/office/drawing/2014/main" id="{AF5BE2C7-3BD2-73E7-878A-F25FDA04B405}"/>
              </a:ext>
            </a:extLst>
          </p:cNvPr>
          <p:cNvSpPr txBox="1"/>
          <p:nvPr/>
        </p:nvSpPr>
        <p:spPr>
          <a:xfrm>
            <a:off x="6990147" y="5150018"/>
            <a:ext cx="2183486" cy="461473"/>
          </a:xfrm>
          <a:prstGeom prst="rect">
            <a:avLst/>
          </a:prstGeom>
          <a:solidFill>
            <a:schemeClr val="bg1"/>
          </a:solidFill>
        </p:spPr>
        <p:txBody>
          <a:bodyPr wrap="square" lIns="0" tIns="0" rIns="0" bIns="0" rtlCol="0">
            <a:spAutoFit/>
          </a:bodyPr>
          <a:lstStyle/>
          <a:p>
            <a:pPr>
              <a:lnSpc>
                <a:spcPct val="150000"/>
              </a:lnSpc>
            </a:pPr>
            <a:r>
              <a:rPr lang="en-GB" sz="1050" dirty="0"/>
              <a:t>Little or no snow zones (NSZ): 0-25%</a:t>
            </a:r>
          </a:p>
          <a:p>
            <a:pPr>
              <a:lnSpc>
                <a:spcPct val="150000"/>
              </a:lnSpc>
            </a:pPr>
            <a:r>
              <a:rPr lang="en-GB" sz="1050" dirty="0"/>
              <a:t>Intermittent snow zones (ISZ): 25-50%</a:t>
            </a:r>
          </a:p>
        </p:txBody>
      </p:sp>
      <p:sp>
        <p:nvSpPr>
          <p:cNvPr id="9" name="CuadroTexto 8">
            <a:extLst>
              <a:ext uri="{FF2B5EF4-FFF2-40B4-BE49-F238E27FC236}">
                <a16:creationId xmlns:a16="http://schemas.microsoft.com/office/drawing/2014/main" id="{9E1C4D39-F8F8-50AB-26F1-D46B2185CACC}"/>
              </a:ext>
            </a:extLst>
          </p:cNvPr>
          <p:cNvSpPr txBox="1"/>
          <p:nvPr/>
        </p:nvSpPr>
        <p:spPr>
          <a:xfrm>
            <a:off x="9529690" y="5136717"/>
            <a:ext cx="2183486" cy="461473"/>
          </a:xfrm>
          <a:prstGeom prst="rect">
            <a:avLst/>
          </a:prstGeom>
          <a:solidFill>
            <a:schemeClr val="bg1"/>
          </a:solidFill>
        </p:spPr>
        <p:txBody>
          <a:bodyPr wrap="square" lIns="0" tIns="0" rIns="0" bIns="0" rtlCol="0">
            <a:spAutoFit/>
          </a:bodyPr>
          <a:lstStyle/>
          <a:p>
            <a:pPr>
              <a:lnSpc>
                <a:spcPct val="150000"/>
              </a:lnSpc>
            </a:pPr>
            <a:r>
              <a:rPr lang="en-GB" sz="1050" dirty="0"/>
              <a:t>Seasonal snow zones (NSZ): 0-25%</a:t>
            </a:r>
          </a:p>
          <a:p>
            <a:pPr>
              <a:lnSpc>
                <a:spcPct val="150000"/>
              </a:lnSpc>
            </a:pPr>
            <a:r>
              <a:rPr lang="en-GB" sz="1050" dirty="0"/>
              <a:t>Persistent snow zones (ISZ): 25-50%</a:t>
            </a:r>
          </a:p>
        </p:txBody>
      </p:sp>
    </p:spTree>
    <p:custDataLst>
      <p:tags r:id="rId1"/>
    </p:custDataLst>
    <p:extLst>
      <p:ext uri="{BB962C8B-B14F-4D97-AF65-F5344CB8AC3E}">
        <p14:creationId xmlns:p14="http://schemas.microsoft.com/office/powerpoint/2010/main" val="121802769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p:nvPr/>
        </p:nvSpPr>
        <p:spPr>
          <a:xfrm>
            <a:off x="0" y="-8601"/>
            <a:ext cx="12192000" cy="713828"/>
          </a:xfrm>
          <a:prstGeom prst="rect">
            <a:avLst/>
          </a:prstGeom>
          <a:solidFill>
            <a:srgbClr val="DFE8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dirty="0"/>
          </a:p>
        </p:txBody>
      </p:sp>
      <p:cxnSp>
        <p:nvCxnSpPr>
          <p:cNvPr id="6" name="37 Conector recto"/>
          <p:cNvCxnSpPr/>
          <p:nvPr/>
        </p:nvCxnSpPr>
        <p:spPr>
          <a:xfrm flipH="1">
            <a:off x="1" y="705227"/>
            <a:ext cx="12191999" cy="0"/>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flipV="1">
            <a:off x="2" y="6611620"/>
            <a:ext cx="12191999" cy="25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4"/>
          <p:cNvSpPr txBox="1"/>
          <p:nvPr/>
        </p:nvSpPr>
        <p:spPr>
          <a:xfrm>
            <a:off x="421653" y="100957"/>
            <a:ext cx="1675202" cy="461665"/>
          </a:xfrm>
          <a:prstGeom prst="rect">
            <a:avLst/>
          </a:prstGeom>
          <a:noFill/>
        </p:spPr>
        <p:txBody>
          <a:bodyPr wrap="none" rtlCol="0">
            <a:spAutoFit/>
          </a:bodyPr>
          <a:lstStyle/>
          <a:p>
            <a:r>
              <a:rPr lang="en-US" sz="2400" b="1" dirty="0">
                <a:solidFill>
                  <a:srgbClr val="004712"/>
                </a:solidFill>
                <a:ea typeface="Verdana" panose="020B0604030504040204" pitchFamily="34" charset="0"/>
                <a:cs typeface="Verdana" panose="020B0604030504040204" pitchFamily="34" charset="0"/>
              </a:rPr>
              <a:t>Study area</a:t>
            </a:r>
          </a:p>
        </p:txBody>
      </p:sp>
      <p:pic>
        <p:nvPicPr>
          <p:cNvPr id="36" name="9 Imagen"/>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3569" y="77938"/>
            <a:ext cx="1520399" cy="55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2530928" y="3918858"/>
            <a:ext cx="952500" cy="508000"/>
          </a:xfrm>
          <a:prstGeom prst="rect">
            <a:avLst/>
          </a:prstGeom>
          <a:solidFill>
            <a:schemeClr val="bg1">
              <a:alpha val="30000"/>
            </a:schemeClr>
          </a:solid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ortar rectángulo de esquina diagonal 84">
            <a:extLst>
              <a:ext uri="{FF2B5EF4-FFF2-40B4-BE49-F238E27FC236}">
                <a16:creationId xmlns:a16="http://schemas.microsoft.com/office/drawing/2014/main" id="{819035CC-AF4C-17DF-17F4-97667B5EEB39}"/>
              </a:ext>
            </a:extLst>
          </p:cNvPr>
          <p:cNvSpPr/>
          <p:nvPr/>
        </p:nvSpPr>
        <p:spPr>
          <a:xfrm>
            <a:off x="1409160" y="1700199"/>
            <a:ext cx="10662908" cy="792000"/>
          </a:xfrm>
          <a:prstGeom prst="snip2DiagRect">
            <a:avLst>
              <a:gd name="adj1" fmla="val 0"/>
              <a:gd name="adj2" fmla="val 24286"/>
            </a:avLst>
          </a:prstGeom>
          <a:gradFill flip="none" rotWithShape="1">
            <a:gsLst>
              <a:gs pos="0">
                <a:srgbClr val="9BBB59">
                  <a:lumMod val="67000"/>
                </a:srgbClr>
              </a:gs>
              <a:gs pos="48000">
                <a:srgbClr val="9BBB59">
                  <a:lumMod val="97000"/>
                  <a:lumOff val="3000"/>
                </a:srgbClr>
              </a:gs>
              <a:gs pos="100000">
                <a:srgbClr val="9BBB59">
                  <a:lumMod val="60000"/>
                  <a:lumOff val="40000"/>
                </a:srgbClr>
              </a:gs>
            </a:gsLst>
            <a:lin ang="16200000" scaled="1"/>
            <a:tileRect/>
          </a:gradFill>
          <a:ln>
            <a:noFill/>
          </a:ln>
          <a:effectLst/>
        </p:spPr>
        <p:txBody>
          <a:bodyPr rtlCol="0" anchor="ctr"/>
          <a:lstStyle/>
          <a:p>
            <a:pPr lvl="0"/>
            <a:r>
              <a:rPr lang="en-GB" b="1" dirty="0"/>
              <a:t>Contraix hydrographic basin</a:t>
            </a:r>
            <a:r>
              <a:rPr lang="en-GB" dirty="0"/>
              <a:t>. 476 ha, minimum 498 m, maximum 2958 m. Sub-basin scale inside the National Park,  for monitoring water flow and chemical regime with sensors along the watershed. </a:t>
            </a:r>
            <a:endParaRPr lang="en-US" dirty="0"/>
          </a:p>
        </p:txBody>
      </p:sp>
      <p:pic>
        <p:nvPicPr>
          <p:cNvPr id="16" name="Imagen 15">
            <a:extLst>
              <a:ext uri="{FF2B5EF4-FFF2-40B4-BE49-F238E27FC236}">
                <a16:creationId xmlns:a16="http://schemas.microsoft.com/office/drawing/2014/main" id="{C2B1D13D-A98F-30DB-EB61-AD3B437144D3}"/>
              </a:ext>
            </a:extLst>
          </p:cNvPr>
          <p:cNvPicPr>
            <a:picLocks noChangeAspect="1"/>
          </p:cNvPicPr>
          <p:nvPr/>
        </p:nvPicPr>
        <p:blipFill>
          <a:blip r:embed="rId6"/>
          <a:stretch>
            <a:fillRect/>
          </a:stretch>
        </p:blipFill>
        <p:spPr>
          <a:xfrm>
            <a:off x="147638" y="2432385"/>
            <a:ext cx="3147517" cy="4008268"/>
          </a:xfrm>
          <a:prstGeom prst="rect">
            <a:avLst/>
          </a:prstGeom>
        </p:spPr>
      </p:pic>
      <p:grpSp>
        <p:nvGrpSpPr>
          <p:cNvPr id="29" name="Grupo 28">
            <a:extLst>
              <a:ext uri="{FF2B5EF4-FFF2-40B4-BE49-F238E27FC236}">
                <a16:creationId xmlns:a16="http://schemas.microsoft.com/office/drawing/2014/main" id="{B994C217-80B9-A939-1455-3D605008BFE9}"/>
              </a:ext>
            </a:extLst>
          </p:cNvPr>
          <p:cNvGrpSpPr/>
          <p:nvPr/>
        </p:nvGrpSpPr>
        <p:grpSpPr>
          <a:xfrm>
            <a:off x="4114100" y="2540767"/>
            <a:ext cx="7879868" cy="3772181"/>
            <a:chOff x="4164494" y="2665819"/>
            <a:chExt cx="7879868" cy="3772181"/>
          </a:xfrm>
        </p:grpSpPr>
        <p:pic>
          <p:nvPicPr>
            <p:cNvPr id="19" name="Imagen 18" descr="Gráfico&#10;&#10;Descripción generada automáticamente">
              <a:extLst>
                <a:ext uri="{FF2B5EF4-FFF2-40B4-BE49-F238E27FC236}">
                  <a16:creationId xmlns:a16="http://schemas.microsoft.com/office/drawing/2014/main" id="{005877BE-5276-C6B4-3627-E2B70C92743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164494" y="2665819"/>
              <a:ext cx="7444409" cy="3772181"/>
            </a:xfrm>
            <a:prstGeom prst="rect">
              <a:avLst/>
            </a:prstGeom>
          </p:spPr>
        </p:pic>
        <p:sp>
          <p:nvSpPr>
            <p:cNvPr id="28" name="CuadroTexto 27">
              <a:extLst>
                <a:ext uri="{FF2B5EF4-FFF2-40B4-BE49-F238E27FC236}">
                  <a16:creationId xmlns:a16="http://schemas.microsoft.com/office/drawing/2014/main" id="{5B7DF03A-10A9-1AAF-4525-0A51A1C75A22}"/>
                </a:ext>
              </a:extLst>
            </p:cNvPr>
            <p:cNvSpPr txBox="1"/>
            <p:nvPr/>
          </p:nvSpPr>
          <p:spPr>
            <a:xfrm>
              <a:off x="10850562" y="2710004"/>
              <a:ext cx="1193800" cy="800219"/>
            </a:xfrm>
            <a:prstGeom prst="rect">
              <a:avLst/>
            </a:prstGeom>
            <a:solidFill>
              <a:schemeClr val="bg1"/>
            </a:solidFill>
          </p:spPr>
          <p:txBody>
            <a:bodyPr wrap="square" rtlCol="0">
              <a:spAutoFit/>
            </a:bodyPr>
            <a:lstStyle/>
            <a:p>
              <a:pPr>
                <a:spcBef>
                  <a:spcPts val="600"/>
                </a:spcBef>
              </a:pPr>
              <a:r>
                <a:rPr lang="en-GB" sz="1200" b="1" dirty="0"/>
                <a:t>Contraix basin</a:t>
              </a:r>
            </a:p>
            <a:p>
              <a:pPr>
                <a:spcBef>
                  <a:spcPts val="600"/>
                </a:spcBef>
              </a:pPr>
              <a:r>
                <a:rPr lang="en-GB" sz="1200" b="1" dirty="0"/>
                <a:t>National Park</a:t>
              </a:r>
            </a:p>
            <a:p>
              <a:pPr>
                <a:spcBef>
                  <a:spcPts val="600"/>
                </a:spcBef>
              </a:pPr>
              <a:r>
                <a:rPr lang="en-GB" sz="1200" b="1" dirty="0"/>
                <a:t>Altitude (m)</a:t>
              </a:r>
            </a:p>
          </p:txBody>
        </p:sp>
      </p:grpSp>
      <p:grpSp>
        <p:nvGrpSpPr>
          <p:cNvPr id="38" name="Grupo 37">
            <a:extLst>
              <a:ext uri="{FF2B5EF4-FFF2-40B4-BE49-F238E27FC236}">
                <a16:creationId xmlns:a16="http://schemas.microsoft.com/office/drawing/2014/main" id="{E7112108-CE20-25B1-E972-4B54443C6AED}"/>
              </a:ext>
            </a:extLst>
          </p:cNvPr>
          <p:cNvGrpSpPr/>
          <p:nvPr/>
        </p:nvGrpSpPr>
        <p:grpSpPr>
          <a:xfrm>
            <a:off x="280006" y="2613331"/>
            <a:ext cx="4083705" cy="3543846"/>
            <a:chOff x="354945" y="2711450"/>
            <a:chExt cx="4083705" cy="3543846"/>
          </a:xfrm>
        </p:grpSpPr>
        <p:sp>
          <p:nvSpPr>
            <p:cNvPr id="22" name="Rectángulo 21">
              <a:extLst>
                <a:ext uri="{FF2B5EF4-FFF2-40B4-BE49-F238E27FC236}">
                  <a16:creationId xmlns:a16="http://schemas.microsoft.com/office/drawing/2014/main" id="{694B396D-E81A-982A-1A65-804C1468286C}"/>
                </a:ext>
              </a:extLst>
            </p:cNvPr>
            <p:cNvSpPr/>
            <p:nvPr/>
          </p:nvSpPr>
          <p:spPr>
            <a:xfrm>
              <a:off x="354945" y="4744382"/>
              <a:ext cx="456304" cy="41458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Conector recto 23">
              <a:extLst>
                <a:ext uri="{FF2B5EF4-FFF2-40B4-BE49-F238E27FC236}">
                  <a16:creationId xmlns:a16="http://schemas.microsoft.com/office/drawing/2014/main" id="{B0D8CE08-B50D-6D64-39B8-1C384CF71555}"/>
                </a:ext>
              </a:extLst>
            </p:cNvPr>
            <p:cNvCxnSpPr>
              <a:cxnSpLocks/>
            </p:cNvCxnSpPr>
            <p:nvPr/>
          </p:nvCxnSpPr>
          <p:spPr>
            <a:xfrm flipV="1">
              <a:off x="811249" y="2711450"/>
              <a:ext cx="3627401" cy="203293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Conector recto 24">
              <a:extLst>
                <a:ext uri="{FF2B5EF4-FFF2-40B4-BE49-F238E27FC236}">
                  <a16:creationId xmlns:a16="http://schemas.microsoft.com/office/drawing/2014/main" id="{0157D3D4-72B4-9592-3E8F-6D94F4E1C7D6}"/>
                </a:ext>
              </a:extLst>
            </p:cNvPr>
            <p:cNvCxnSpPr>
              <a:cxnSpLocks/>
            </p:cNvCxnSpPr>
            <p:nvPr/>
          </p:nvCxnSpPr>
          <p:spPr>
            <a:xfrm>
              <a:off x="811249" y="5157801"/>
              <a:ext cx="3627401" cy="109749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31" name="Conector: angular 30">
            <a:extLst>
              <a:ext uri="{FF2B5EF4-FFF2-40B4-BE49-F238E27FC236}">
                <a16:creationId xmlns:a16="http://schemas.microsoft.com/office/drawing/2014/main" id="{97D8F112-7B8B-61EF-23C3-560C90F90DFF}"/>
              </a:ext>
            </a:extLst>
          </p:cNvPr>
          <p:cNvCxnSpPr>
            <a:cxnSpLocks/>
          </p:cNvCxnSpPr>
          <p:nvPr/>
        </p:nvCxnSpPr>
        <p:spPr>
          <a:xfrm>
            <a:off x="745066" y="1495435"/>
            <a:ext cx="664094" cy="516256"/>
          </a:xfrm>
          <a:prstGeom prst="bentConnector3">
            <a:avLst>
              <a:gd name="adj1" fmla="val 1553"/>
            </a:avLst>
          </a:prstGeom>
          <a:ln w="76200">
            <a:solidFill>
              <a:schemeClr val="accent6">
                <a:lumMod val="75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12" name="Recortar rectángulo de esquina diagonal 84">
            <a:extLst>
              <a:ext uri="{FF2B5EF4-FFF2-40B4-BE49-F238E27FC236}">
                <a16:creationId xmlns:a16="http://schemas.microsoft.com/office/drawing/2014/main" id="{40CE9B74-C2CA-0E3E-5EA9-CB75EDE74880}"/>
              </a:ext>
            </a:extLst>
          </p:cNvPr>
          <p:cNvSpPr/>
          <p:nvPr/>
        </p:nvSpPr>
        <p:spPr>
          <a:xfrm>
            <a:off x="102579" y="787943"/>
            <a:ext cx="10662908" cy="792000"/>
          </a:xfrm>
          <a:prstGeom prst="snip2DiagRect">
            <a:avLst>
              <a:gd name="adj1" fmla="val 0"/>
              <a:gd name="adj2" fmla="val 24286"/>
            </a:avLst>
          </a:prstGeom>
          <a:gradFill flip="none" rotWithShape="1">
            <a:gsLst>
              <a:gs pos="0">
                <a:srgbClr val="9BBB59">
                  <a:lumMod val="67000"/>
                </a:srgbClr>
              </a:gs>
              <a:gs pos="48000">
                <a:srgbClr val="9BBB59">
                  <a:lumMod val="97000"/>
                  <a:lumOff val="3000"/>
                </a:srgbClr>
              </a:gs>
              <a:gs pos="100000">
                <a:srgbClr val="9BBB59">
                  <a:lumMod val="60000"/>
                  <a:lumOff val="40000"/>
                </a:srgbClr>
              </a:gs>
            </a:gsLst>
            <a:lin ang="16200000" scaled="1"/>
            <a:tileRect/>
          </a:gradFill>
          <a:ln>
            <a:noFill/>
          </a:ln>
          <a:effectLst/>
        </p:spPr>
        <p:txBody>
          <a:bodyPr rtlCol="0" anchor="ctr"/>
          <a:lstStyle/>
          <a:p>
            <a:pPr lvl="0"/>
            <a:r>
              <a:rPr lang="fr-FR" b="1" dirty="0" err="1"/>
              <a:t>Aigüestortes</a:t>
            </a:r>
            <a:r>
              <a:rPr lang="fr-FR" b="1" dirty="0"/>
              <a:t> i </a:t>
            </a:r>
            <a:r>
              <a:rPr lang="fr-FR" b="1" dirty="0" err="1"/>
              <a:t>Estany</a:t>
            </a:r>
            <a:r>
              <a:rPr lang="fr-FR" b="1" dirty="0"/>
              <a:t> de Sant </a:t>
            </a:r>
            <a:r>
              <a:rPr lang="fr-FR" b="1" dirty="0" err="1"/>
              <a:t>Maurici</a:t>
            </a:r>
            <a:r>
              <a:rPr lang="fr-FR" b="1" dirty="0"/>
              <a:t> National Park. </a:t>
            </a:r>
            <a:r>
              <a:rPr lang="fr-FR" dirty="0"/>
              <a:t>13900 ha, minimum 1300 m, maximum 3013 m</a:t>
            </a:r>
            <a:endParaRPr lang="en-US" dirty="0"/>
          </a:p>
        </p:txBody>
      </p:sp>
      <p:sp>
        <p:nvSpPr>
          <p:cNvPr id="2" name="Rectángulo 1">
            <a:extLst>
              <a:ext uri="{FF2B5EF4-FFF2-40B4-BE49-F238E27FC236}">
                <a16:creationId xmlns:a16="http://schemas.microsoft.com/office/drawing/2014/main" id="{CC3BC81C-1516-7025-6ECA-27F70E433C19}"/>
              </a:ext>
            </a:extLst>
          </p:cNvPr>
          <p:cNvSpPr/>
          <p:nvPr/>
        </p:nvSpPr>
        <p:spPr>
          <a:xfrm>
            <a:off x="6933191" y="6578267"/>
            <a:ext cx="1478729" cy="307777"/>
          </a:xfrm>
          <a:prstGeom prst="rect">
            <a:avLst/>
          </a:prstGeom>
        </p:spPr>
        <p:txBody>
          <a:bodyPr wrap="square">
            <a:spAutoFit/>
          </a:bodyPr>
          <a:lstStyle/>
          <a:p>
            <a:r>
              <a:rPr lang="en-US" sz="1400" dirty="0">
                <a:solidFill>
                  <a:srgbClr val="222222"/>
                </a:solidFill>
                <a:latin typeface="Arial" panose="020B0604020202020204" pitchFamily="34" charset="0"/>
                <a:cs typeface="Arial" panose="020B0604020202020204" pitchFamily="34" charset="0"/>
              </a:rPr>
              <a:t>EGU24-11542</a:t>
            </a:r>
            <a:endParaRPr lang="en-US" sz="1400" dirty="0">
              <a:latin typeface="Arial" panose="020B0604020202020204" pitchFamily="34" charset="0"/>
              <a:cs typeface="Arial" panose="020B0604020202020204" pitchFamily="34" charset="0"/>
            </a:endParaRPr>
          </a:p>
        </p:txBody>
      </p:sp>
      <p:sp>
        <p:nvSpPr>
          <p:cNvPr id="3" name="Botón de acción: ir hacia atrás o anterior 2">
            <a:hlinkClick r:id="" action="ppaction://hlinkshowjump?jump=previousslide" highlightClick="1"/>
            <a:extLst>
              <a:ext uri="{FF2B5EF4-FFF2-40B4-BE49-F238E27FC236}">
                <a16:creationId xmlns:a16="http://schemas.microsoft.com/office/drawing/2014/main" id="{722B46D0-5777-260D-1E05-C7793128801E}"/>
              </a:ext>
            </a:extLst>
          </p:cNvPr>
          <p:cNvSpPr/>
          <p:nvPr/>
        </p:nvSpPr>
        <p:spPr>
          <a:xfrm>
            <a:off x="78086" y="6454667"/>
            <a:ext cx="360000" cy="360000"/>
          </a:xfrm>
          <a:prstGeom prst="actionButtonBackPrevio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5" name="Botón de acción: ir hacia delante o siguiente 4">
            <a:hlinkClick r:id="" action="ppaction://hlinkshowjump?jump=nextslide" highlightClick="1"/>
            <a:extLst>
              <a:ext uri="{FF2B5EF4-FFF2-40B4-BE49-F238E27FC236}">
                <a16:creationId xmlns:a16="http://schemas.microsoft.com/office/drawing/2014/main" id="{AE75A119-EB61-738D-0092-CE1AE54095FA}"/>
              </a:ext>
            </a:extLst>
          </p:cNvPr>
          <p:cNvSpPr/>
          <p:nvPr/>
        </p:nvSpPr>
        <p:spPr>
          <a:xfrm>
            <a:off x="978240" y="6454667"/>
            <a:ext cx="360000" cy="360000"/>
          </a:xfrm>
          <a:prstGeom prst="actionButtonForwardNex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7" name="Botón de acción: ir a inicio 6">
            <a:hlinkClick r:id="" action="ppaction://hlinkshowjump?jump=firstslide" highlightClick="1"/>
            <a:extLst>
              <a:ext uri="{FF2B5EF4-FFF2-40B4-BE49-F238E27FC236}">
                <a16:creationId xmlns:a16="http://schemas.microsoft.com/office/drawing/2014/main" id="{6E5D11CB-B492-6C16-FD94-3F183D9BE780}"/>
              </a:ext>
            </a:extLst>
          </p:cNvPr>
          <p:cNvSpPr/>
          <p:nvPr/>
        </p:nvSpPr>
        <p:spPr>
          <a:xfrm>
            <a:off x="528163" y="6454667"/>
            <a:ext cx="360000" cy="360000"/>
          </a:xfrm>
          <a:prstGeom prst="actionButtonHo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9" name="Marcador de número de diapositiva 8">
            <a:extLst>
              <a:ext uri="{FF2B5EF4-FFF2-40B4-BE49-F238E27FC236}">
                <a16:creationId xmlns:a16="http://schemas.microsoft.com/office/drawing/2014/main" id="{757415D1-7914-3601-0422-A1E89314F20B}"/>
              </a:ext>
            </a:extLst>
          </p:cNvPr>
          <p:cNvSpPr>
            <a:spLocks noGrp="1"/>
          </p:cNvSpPr>
          <p:nvPr>
            <p:ph type="sldNum" sz="quarter" idx="12"/>
          </p:nvPr>
        </p:nvSpPr>
        <p:spPr/>
        <p:txBody>
          <a:bodyPr/>
          <a:lstStyle/>
          <a:p>
            <a:fld id="{ADB13A04-C3B3-4633-8239-BB7510E16209}" type="slidenum">
              <a:rPr lang="en-GB" smtClean="0"/>
              <a:t>6</a:t>
            </a:fld>
            <a:endParaRPr lang="en-GB"/>
          </a:p>
        </p:txBody>
      </p:sp>
    </p:spTree>
    <p:custDataLst>
      <p:tags r:id="rId1"/>
    </p:custDataLst>
    <p:extLst>
      <p:ext uri="{BB962C8B-B14F-4D97-AF65-F5344CB8AC3E}">
        <p14:creationId xmlns:p14="http://schemas.microsoft.com/office/powerpoint/2010/main" val="147079837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p:nvPr/>
        </p:nvSpPr>
        <p:spPr>
          <a:xfrm>
            <a:off x="-1" y="-3262"/>
            <a:ext cx="12192000" cy="713828"/>
          </a:xfrm>
          <a:prstGeom prst="rect">
            <a:avLst/>
          </a:prstGeom>
          <a:solidFill>
            <a:srgbClr val="DFE8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dirty="0"/>
          </a:p>
        </p:txBody>
      </p:sp>
      <p:cxnSp>
        <p:nvCxnSpPr>
          <p:cNvPr id="6" name="37 Conector recto"/>
          <p:cNvCxnSpPr/>
          <p:nvPr/>
        </p:nvCxnSpPr>
        <p:spPr>
          <a:xfrm flipH="1">
            <a:off x="1" y="705227"/>
            <a:ext cx="12191999" cy="0"/>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flipV="1">
            <a:off x="2" y="6611620"/>
            <a:ext cx="12191999" cy="25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4"/>
          <p:cNvSpPr txBox="1"/>
          <p:nvPr/>
        </p:nvSpPr>
        <p:spPr>
          <a:xfrm>
            <a:off x="421653" y="100957"/>
            <a:ext cx="3715504" cy="461665"/>
          </a:xfrm>
          <a:prstGeom prst="rect">
            <a:avLst/>
          </a:prstGeom>
          <a:noFill/>
        </p:spPr>
        <p:txBody>
          <a:bodyPr wrap="none" rtlCol="0">
            <a:spAutoFit/>
          </a:bodyPr>
          <a:lstStyle/>
          <a:p>
            <a:r>
              <a:rPr lang="en-US" sz="2400" b="1" dirty="0">
                <a:solidFill>
                  <a:srgbClr val="004712"/>
                </a:solidFill>
                <a:ea typeface="Verdana" panose="020B0604030504040204" pitchFamily="34" charset="0"/>
                <a:cs typeface="Verdana" panose="020B0604030504040204" pitchFamily="34" charset="0"/>
              </a:rPr>
              <a:t>Study area: </a:t>
            </a:r>
            <a:r>
              <a:rPr lang="en-US" sz="2400" dirty="0">
                <a:solidFill>
                  <a:srgbClr val="004712"/>
                </a:solidFill>
                <a:ea typeface="Verdana" panose="020B0604030504040204" pitchFamily="34" charset="0"/>
                <a:cs typeface="Verdana" panose="020B0604030504040204" pitchFamily="34" charset="0"/>
              </a:rPr>
              <a:t>National Park</a:t>
            </a:r>
          </a:p>
        </p:txBody>
      </p:sp>
      <p:pic>
        <p:nvPicPr>
          <p:cNvPr id="36" name="9 Imagen"/>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3569" y="77938"/>
            <a:ext cx="1520399" cy="55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2530928" y="3918858"/>
            <a:ext cx="952500" cy="508000"/>
          </a:xfrm>
          <a:prstGeom prst="rect">
            <a:avLst/>
          </a:prstGeom>
          <a:solidFill>
            <a:schemeClr val="bg1">
              <a:alpha val="30000"/>
            </a:schemeClr>
          </a:solid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Imagen 2">
            <a:extLst>
              <a:ext uri="{FF2B5EF4-FFF2-40B4-BE49-F238E27FC236}">
                <a16:creationId xmlns:a16="http://schemas.microsoft.com/office/drawing/2014/main" id="{681ECC21-C277-44F4-72C6-FD2FA25AEBF1}"/>
              </a:ext>
            </a:extLst>
          </p:cNvPr>
          <p:cNvPicPr>
            <a:picLocks noChangeAspect="1"/>
          </p:cNvPicPr>
          <p:nvPr/>
        </p:nvPicPr>
        <p:blipFill>
          <a:blip r:embed="rId6"/>
          <a:stretch>
            <a:fillRect/>
          </a:stretch>
        </p:blipFill>
        <p:spPr>
          <a:xfrm>
            <a:off x="122989" y="738581"/>
            <a:ext cx="4617560" cy="3071024"/>
          </a:xfrm>
          <a:prstGeom prst="rect">
            <a:avLst/>
          </a:prstGeom>
        </p:spPr>
      </p:pic>
      <p:pic>
        <p:nvPicPr>
          <p:cNvPr id="7" name="Imagen 6" descr="Un perro acostado en la nieve&#10;&#10;Descripción generada automáticamente con confianza media">
            <a:extLst>
              <a:ext uri="{FF2B5EF4-FFF2-40B4-BE49-F238E27FC236}">
                <a16:creationId xmlns:a16="http://schemas.microsoft.com/office/drawing/2014/main" id="{D48403F6-5AA1-00C7-5DE8-CD9D58BA49C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26960" y="3801656"/>
            <a:ext cx="4407936" cy="2613259"/>
          </a:xfrm>
          <a:prstGeom prst="rect">
            <a:avLst/>
          </a:prstGeom>
        </p:spPr>
      </p:pic>
      <p:sp>
        <p:nvSpPr>
          <p:cNvPr id="9" name="CuadroTexto 8">
            <a:extLst>
              <a:ext uri="{FF2B5EF4-FFF2-40B4-BE49-F238E27FC236}">
                <a16:creationId xmlns:a16="http://schemas.microsoft.com/office/drawing/2014/main" id="{C399A8A7-D865-CD76-1A11-7157695A5F1B}"/>
              </a:ext>
            </a:extLst>
          </p:cNvPr>
          <p:cNvSpPr txBox="1"/>
          <p:nvPr/>
        </p:nvSpPr>
        <p:spPr>
          <a:xfrm>
            <a:off x="5271204" y="791766"/>
            <a:ext cx="6191751" cy="954107"/>
          </a:xfrm>
          <a:prstGeom prst="rect">
            <a:avLst/>
          </a:prstGeom>
          <a:noFill/>
        </p:spPr>
        <p:txBody>
          <a:bodyPr wrap="square" rtlCol="0">
            <a:spAutoFit/>
          </a:bodyPr>
          <a:lstStyle/>
          <a:p>
            <a:r>
              <a:rPr lang="en-GB" sz="2800" b="1" dirty="0" err="1"/>
              <a:t>Aigüestortes</a:t>
            </a:r>
            <a:r>
              <a:rPr lang="en-GB" sz="2800" b="1" dirty="0"/>
              <a:t> </a:t>
            </a:r>
            <a:r>
              <a:rPr lang="en-GB" sz="2800" b="1" dirty="0" err="1"/>
              <a:t>i</a:t>
            </a:r>
            <a:r>
              <a:rPr lang="en-GB" sz="2800" b="1" dirty="0"/>
              <a:t> </a:t>
            </a:r>
            <a:r>
              <a:rPr lang="en-GB" sz="2800" b="1" dirty="0" err="1"/>
              <a:t>Estany</a:t>
            </a:r>
            <a:r>
              <a:rPr lang="en-GB" sz="2800" b="1" dirty="0"/>
              <a:t> de Sant </a:t>
            </a:r>
            <a:r>
              <a:rPr lang="en-GB" sz="2800" b="1" dirty="0" err="1"/>
              <a:t>Maurici</a:t>
            </a:r>
            <a:r>
              <a:rPr lang="en-GB" sz="2800" b="1" dirty="0"/>
              <a:t> National Park</a:t>
            </a:r>
          </a:p>
        </p:txBody>
      </p:sp>
      <p:pic>
        <p:nvPicPr>
          <p:cNvPr id="11" name="Imagen 10" descr="Mapa&#10;&#10;Descripción generada automáticamente">
            <a:extLst>
              <a:ext uri="{FF2B5EF4-FFF2-40B4-BE49-F238E27FC236}">
                <a16:creationId xmlns:a16="http://schemas.microsoft.com/office/drawing/2014/main" id="{20ACAE2B-C7C2-C768-54E0-A3222E52A94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281915" y="1684192"/>
            <a:ext cx="5951853" cy="4847924"/>
          </a:xfrm>
          <a:prstGeom prst="rect">
            <a:avLst/>
          </a:prstGeom>
        </p:spPr>
      </p:pic>
      <p:grpSp>
        <p:nvGrpSpPr>
          <p:cNvPr id="20" name="Grupo 19">
            <a:extLst>
              <a:ext uri="{FF2B5EF4-FFF2-40B4-BE49-F238E27FC236}">
                <a16:creationId xmlns:a16="http://schemas.microsoft.com/office/drawing/2014/main" id="{751CF203-BDAC-3812-451C-C67506A44662}"/>
              </a:ext>
            </a:extLst>
          </p:cNvPr>
          <p:cNvGrpSpPr/>
          <p:nvPr/>
        </p:nvGrpSpPr>
        <p:grpSpPr>
          <a:xfrm>
            <a:off x="2196139" y="1026323"/>
            <a:ext cx="1941018" cy="307777"/>
            <a:chOff x="2196139" y="1026323"/>
            <a:chExt cx="1941018" cy="307777"/>
          </a:xfrm>
        </p:grpSpPr>
        <p:pic>
          <p:nvPicPr>
            <p:cNvPr id="17" name="Imagen 16" descr="Mapa&#10;&#10;Descripción generada automáticamente">
              <a:extLst>
                <a:ext uri="{FF2B5EF4-FFF2-40B4-BE49-F238E27FC236}">
                  <a16:creationId xmlns:a16="http://schemas.microsoft.com/office/drawing/2014/main" id="{CCF709D7-3F86-30F5-0230-A8F59D274D9A}"/>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a:off x="2196139" y="1026324"/>
              <a:ext cx="1941018" cy="306440"/>
            </a:xfrm>
            <a:prstGeom prst="rect">
              <a:avLst/>
            </a:prstGeom>
          </p:spPr>
          <p:style>
            <a:lnRef idx="2">
              <a:schemeClr val="dk1"/>
            </a:lnRef>
            <a:fillRef idx="1">
              <a:schemeClr val="lt1"/>
            </a:fillRef>
            <a:effectRef idx="0">
              <a:schemeClr val="dk1"/>
            </a:effectRef>
            <a:fontRef idx="minor">
              <a:schemeClr val="dk1"/>
            </a:fontRef>
          </p:style>
        </p:pic>
        <p:sp>
          <p:nvSpPr>
            <p:cNvPr id="18" name="CuadroTexto 17">
              <a:extLst>
                <a:ext uri="{FF2B5EF4-FFF2-40B4-BE49-F238E27FC236}">
                  <a16:creationId xmlns:a16="http://schemas.microsoft.com/office/drawing/2014/main" id="{D4D075B4-C8D0-5B86-70EE-17B894BABB2C}"/>
                </a:ext>
              </a:extLst>
            </p:cNvPr>
            <p:cNvSpPr txBox="1"/>
            <p:nvPr/>
          </p:nvSpPr>
          <p:spPr>
            <a:xfrm>
              <a:off x="2650425" y="1026323"/>
              <a:ext cx="1486732" cy="307777"/>
            </a:xfrm>
            <a:prstGeom prst="rect">
              <a:avLst/>
            </a:prstGeom>
            <a:solidFill>
              <a:schemeClr val="bg1"/>
            </a:solidFill>
          </p:spPr>
          <p:txBody>
            <a:bodyPr wrap="square" rtlCol="0">
              <a:spAutoFit/>
            </a:bodyPr>
            <a:lstStyle/>
            <a:p>
              <a:r>
                <a:rPr lang="en-GB" sz="1400" b="1" dirty="0"/>
                <a:t>Contraix basin</a:t>
              </a:r>
            </a:p>
          </p:txBody>
        </p:sp>
      </p:grpSp>
      <p:sp>
        <p:nvSpPr>
          <p:cNvPr id="2" name="Rectángulo 1">
            <a:extLst>
              <a:ext uri="{FF2B5EF4-FFF2-40B4-BE49-F238E27FC236}">
                <a16:creationId xmlns:a16="http://schemas.microsoft.com/office/drawing/2014/main" id="{0DBDEC33-6BE3-5C17-3287-ACDBD8CC2CC8}"/>
              </a:ext>
            </a:extLst>
          </p:cNvPr>
          <p:cNvSpPr/>
          <p:nvPr/>
        </p:nvSpPr>
        <p:spPr>
          <a:xfrm>
            <a:off x="6933191" y="6578267"/>
            <a:ext cx="1478729" cy="307777"/>
          </a:xfrm>
          <a:prstGeom prst="rect">
            <a:avLst/>
          </a:prstGeom>
        </p:spPr>
        <p:txBody>
          <a:bodyPr wrap="square">
            <a:spAutoFit/>
          </a:bodyPr>
          <a:lstStyle/>
          <a:p>
            <a:r>
              <a:rPr lang="en-US" sz="1400" dirty="0">
                <a:solidFill>
                  <a:srgbClr val="222222"/>
                </a:solidFill>
                <a:latin typeface="Arial" panose="020B0604020202020204" pitchFamily="34" charset="0"/>
                <a:cs typeface="Arial" panose="020B0604020202020204" pitchFamily="34" charset="0"/>
              </a:rPr>
              <a:t>EGU24-11542</a:t>
            </a:r>
            <a:endParaRPr lang="en-US" sz="1400" dirty="0">
              <a:latin typeface="Arial" panose="020B0604020202020204" pitchFamily="34" charset="0"/>
              <a:cs typeface="Arial" panose="020B0604020202020204" pitchFamily="34" charset="0"/>
            </a:endParaRPr>
          </a:p>
        </p:txBody>
      </p:sp>
      <p:sp>
        <p:nvSpPr>
          <p:cNvPr id="5" name="Botón de acción: ir hacia atrás o anterior 4">
            <a:hlinkClick r:id="" action="ppaction://hlinkshowjump?jump=previousslide" highlightClick="1"/>
            <a:extLst>
              <a:ext uri="{FF2B5EF4-FFF2-40B4-BE49-F238E27FC236}">
                <a16:creationId xmlns:a16="http://schemas.microsoft.com/office/drawing/2014/main" id="{6C228B36-0E43-7756-08EB-B09715CB2972}"/>
              </a:ext>
            </a:extLst>
          </p:cNvPr>
          <p:cNvSpPr/>
          <p:nvPr/>
        </p:nvSpPr>
        <p:spPr>
          <a:xfrm>
            <a:off x="78086" y="6454667"/>
            <a:ext cx="360000" cy="360000"/>
          </a:xfrm>
          <a:prstGeom prst="actionButtonBackPrevio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10" name="Botón de acción: ir hacia delante o siguiente 9">
            <a:hlinkClick r:id="" action="ppaction://hlinkshowjump?jump=nextslide" highlightClick="1"/>
            <a:extLst>
              <a:ext uri="{FF2B5EF4-FFF2-40B4-BE49-F238E27FC236}">
                <a16:creationId xmlns:a16="http://schemas.microsoft.com/office/drawing/2014/main" id="{94BB9A51-7211-63F7-FD16-9D4B8114D029}"/>
              </a:ext>
            </a:extLst>
          </p:cNvPr>
          <p:cNvSpPr/>
          <p:nvPr/>
        </p:nvSpPr>
        <p:spPr>
          <a:xfrm>
            <a:off x="978240" y="6454667"/>
            <a:ext cx="360000" cy="360000"/>
          </a:xfrm>
          <a:prstGeom prst="actionButtonForwardNex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2" name="Botón de acción: ir a inicio 11">
            <a:hlinkClick r:id="" action="ppaction://hlinkshowjump?jump=firstslide" highlightClick="1"/>
            <a:extLst>
              <a:ext uri="{FF2B5EF4-FFF2-40B4-BE49-F238E27FC236}">
                <a16:creationId xmlns:a16="http://schemas.microsoft.com/office/drawing/2014/main" id="{7E3DAFD6-EE81-FE87-853F-58C75BE26369}"/>
              </a:ext>
            </a:extLst>
          </p:cNvPr>
          <p:cNvSpPr/>
          <p:nvPr/>
        </p:nvSpPr>
        <p:spPr>
          <a:xfrm>
            <a:off x="528163" y="6454667"/>
            <a:ext cx="360000" cy="360000"/>
          </a:xfrm>
          <a:prstGeom prst="actionButtonHo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4" name="Marcador de número de diapositiva 13">
            <a:extLst>
              <a:ext uri="{FF2B5EF4-FFF2-40B4-BE49-F238E27FC236}">
                <a16:creationId xmlns:a16="http://schemas.microsoft.com/office/drawing/2014/main" id="{87284FE3-D5CB-9A52-EA2E-14F5DA4FEDF6}"/>
              </a:ext>
            </a:extLst>
          </p:cNvPr>
          <p:cNvSpPr>
            <a:spLocks noGrp="1"/>
          </p:cNvSpPr>
          <p:nvPr>
            <p:ph type="sldNum" sz="quarter" idx="12"/>
          </p:nvPr>
        </p:nvSpPr>
        <p:spPr/>
        <p:txBody>
          <a:bodyPr/>
          <a:lstStyle/>
          <a:p>
            <a:fld id="{ADB13A04-C3B3-4633-8239-BB7510E16209}" type="slidenum">
              <a:rPr lang="en-GB" smtClean="0"/>
              <a:t>7</a:t>
            </a:fld>
            <a:endParaRPr lang="en-GB"/>
          </a:p>
        </p:txBody>
      </p:sp>
    </p:spTree>
    <p:custDataLst>
      <p:tags r:id="rId1"/>
    </p:custDataLst>
    <p:extLst>
      <p:ext uri="{BB962C8B-B14F-4D97-AF65-F5344CB8AC3E}">
        <p14:creationId xmlns:p14="http://schemas.microsoft.com/office/powerpoint/2010/main" val="232871434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p:nvPr/>
        </p:nvSpPr>
        <p:spPr>
          <a:xfrm>
            <a:off x="-1" y="-8601"/>
            <a:ext cx="12192000" cy="713828"/>
          </a:xfrm>
          <a:prstGeom prst="rect">
            <a:avLst/>
          </a:prstGeom>
          <a:solidFill>
            <a:srgbClr val="DFE8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dirty="0"/>
          </a:p>
        </p:txBody>
      </p:sp>
      <p:cxnSp>
        <p:nvCxnSpPr>
          <p:cNvPr id="6" name="37 Conector recto"/>
          <p:cNvCxnSpPr/>
          <p:nvPr/>
        </p:nvCxnSpPr>
        <p:spPr>
          <a:xfrm flipH="1">
            <a:off x="1" y="705227"/>
            <a:ext cx="12191999" cy="0"/>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flipV="1">
            <a:off x="2" y="6611620"/>
            <a:ext cx="12191999" cy="25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4"/>
          <p:cNvSpPr txBox="1"/>
          <p:nvPr/>
        </p:nvSpPr>
        <p:spPr>
          <a:xfrm>
            <a:off x="421653" y="100957"/>
            <a:ext cx="5382382" cy="461665"/>
          </a:xfrm>
          <a:prstGeom prst="rect">
            <a:avLst/>
          </a:prstGeom>
          <a:noFill/>
        </p:spPr>
        <p:txBody>
          <a:bodyPr wrap="square" rtlCol="0">
            <a:spAutoFit/>
          </a:bodyPr>
          <a:lstStyle/>
          <a:p>
            <a:r>
              <a:rPr lang="en-US" sz="2400" b="1" dirty="0">
                <a:solidFill>
                  <a:srgbClr val="004712"/>
                </a:solidFill>
                <a:ea typeface="Verdana" panose="020B0604030504040204" pitchFamily="34" charset="0"/>
                <a:cs typeface="Verdana" panose="020B0604030504040204" pitchFamily="34" charset="0"/>
              </a:rPr>
              <a:t>Methodology: </a:t>
            </a:r>
            <a:r>
              <a:rPr lang="en-US" sz="2400" dirty="0">
                <a:solidFill>
                  <a:srgbClr val="004712"/>
                </a:solidFill>
                <a:ea typeface="Verdana" panose="020B0604030504040204" pitchFamily="34" charset="0"/>
                <a:cs typeface="Verdana" panose="020B0604030504040204" pitchFamily="34" charset="0"/>
              </a:rPr>
              <a:t>Database construction </a:t>
            </a:r>
          </a:p>
        </p:txBody>
      </p:sp>
      <p:pic>
        <p:nvPicPr>
          <p:cNvPr id="36" name="9 Imagen"/>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3569" y="77938"/>
            <a:ext cx="1520399" cy="55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2530928" y="3918858"/>
            <a:ext cx="952500" cy="508000"/>
          </a:xfrm>
          <a:prstGeom prst="rect">
            <a:avLst/>
          </a:prstGeom>
          <a:solidFill>
            <a:schemeClr val="bg1">
              <a:alpha val="30000"/>
            </a:schemeClr>
          </a:solid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Botón de acción: ir hacia delante o siguiente 18">
            <a:hlinkClick r:id="" action="ppaction://hlinkshowjump?jump=nextslide" highlightClick="1"/>
            <a:extLst>
              <a:ext uri="{FF2B5EF4-FFF2-40B4-BE49-F238E27FC236}">
                <a16:creationId xmlns:a16="http://schemas.microsoft.com/office/drawing/2014/main" id="{90A7A2B1-DF5B-B24A-397E-97E17E82FB27}"/>
              </a:ext>
            </a:extLst>
          </p:cNvPr>
          <p:cNvSpPr/>
          <p:nvPr/>
        </p:nvSpPr>
        <p:spPr>
          <a:xfrm>
            <a:off x="10915048" y="5225981"/>
            <a:ext cx="674659" cy="715758"/>
          </a:xfrm>
          <a:prstGeom prst="actionButtonForwardNex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Imagen 22" descr="Diagrama&#10;&#10;Descripción generada automáticamente">
            <a:extLst>
              <a:ext uri="{FF2B5EF4-FFF2-40B4-BE49-F238E27FC236}">
                <a16:creationId xmlns:a16="http://schemas.microsoft.com/office/drawing/2014/main" id="{01ECFFD7-8358-5A6B-556D-F6C49744B6B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0" y="1144488"/>
            <a:ext cx="10915048" cy="5324526"/>
          </a:xfrm>
          <a:prstGeom prst="rect">
            <a:avLst/>
          </a:prstGeom>
        </p:spPr>
      </p:pic>
      <p:grpSp>
        <p:nvGrpSpPr>
          <p:cNvPr id="14" name="Grupo 13">
            <a:extLst>
              <a:ext uri="{FF2B5EF4-FFF2-40B4-BE49-F238E27FC236}">
                <a16:creationId xmlns:a16="http://schemas.microsoft.com/office/drawing/2014/main" id="{EE88749F-36FB-649E-193C-696C5135B2E8}"/>
              </a:ext>
            </a:extLst>
          </p:cNvPr>
          <p:cNvGrpSpPr/>
          <p:nvPr/>
        </p:nvGrpSpPr>
        <p:grpSpPr>
          <a:xfrm>
            <a:off x="7969719" y="742705"/>
            <a:ext cx="4222281" cy="2513187"/>
            <a:chOff x="7748955" y="589859"/>
            <a:chExt cx="4013735" cy="3125449"/>
          </a:xfrm>
        </p:grpSpPr>
        <p:sp>
          <p:nvSpPr>
            <p:cNvPr id="12" name="CuadroTexto 11">
              <a:extLst>
                <a:ext uri="{FF2B5EF4-FFF2-40B4-BE49-F238E27FC236}">
                  <a16:creationId xmlns:a16="http://schemas.microsoft.com/office/drawing/2014/main" id="{608DC1B6-B9E9-68B7-375A-7F65D0EA9ED9}"/>
                </a:ext>
              </a:extLst>
            </p:cNvPr>
            <p:cNvSpPr txBox="1"/>
            <p:nvPr/>
          </p:nvSpPr>
          <p:spPr>
            <a:xfrm>
              <a:off x="7748955" y="589859"/>
              <a:ext cx="4013735" cy="378815"/>
            </a:xfrm>
            <a:prstGeom prst="rect">
              <a:avLst/>
            </a:prstGeom>
            <a:noFill/>
          </p:spPr>
          <p:txBody>
            <a:bodyPr wrap="square" rtlCol="0">
              <a:spAutoFit/>
            </a:bodyPr>
            <a:lstStyle/>
            <a:p>
              <a:r>
                <a:rPr lang="en-GB" b="1" dirty="0"/>
                <a:t>Number of good dates every 5 years:</a:t>
              </a:r>
            </a:p>
          </p:txBody>
        </p:sp>
        <p:graphicFrame>
          <p:nvGraphicFramePr>
            <p:cNvPr id="10" name="Gráfico 9">
              <a:extLst>
                <a:ext uri="{FF2B5EF4-FFF2-40B4-BE49-F238E27FC236}">
                  <a16:creationId xmlns:a16="http://schemas.microsoft.com/office/drawing/2014/main" id="{8083A67A-79A9-3E21-1D27-7380857C7036}"/>
                </a:ext>
              </a:extLst>
            </p:cNvPr>
            <p:cNvGraphicFramePr/>
            <p:nvPr>
              <p:extLst>
                <p:ext uri="{D42A27DB-BD31-4B8C-83A1-F6EECF244321}">
                  <p14:modId xmlns:p14="http://schemas.microsoft.com/office/powerpoint/2010/main" val="212621086"/>
                </p:ext>
              </p:extLst>
            </p:nvPr>
          </p:nvGraphicFramePr>
          <p:xfrm>
            <a:off x="7748955" y="948417"/>
            <a:ext cx="4013735" cy="2766891"/>
          </p:xfrm>
          <a:graphic>
            <a:graphicData uri="http://schemas.openxmlformats.org/drawingml/2006/chart">
              <c:chart xmlns:c="http://schemas.openxmlformats.org/drawingml/2006/chart" xmlns:r="http://schemas.openxmlformats.org/officeDocument/2006/relationships" r:id="rId7"/>
            </a:graphicData>
          </a:graphic>
        </p:graphicFrame>
      </p:grpSp>
      <p:sp>
        <p:nvSpPr>
          <p:cNvPr id="2" name="Rectángulo 1">
            <a:extLst>
              <a:ext uri="{FF2B5EF4-FFF2-40B4-BE49-F238E27FC236}">
                <a16:creationId xmlns:a16="http://schemas.microsoft.com/office/drawing/2014/main" id="{4F539602-31B5-2B28-158E-19625C5400B7}"/>
              </a:ext>
            </a:extLst>
          </p:cNvPr>
          <p:cNvSpPr/>
          <p:nvPr/>
        </p:nvSpPr>
        <p:spPr>
          <a:xfrm>
            <a:off x="6933191" y="6578267"/>
            <a:ext cx="1478729" cy="307777"/>
          </a:xfrm>
          <a:prstGeom prst="rect">
            <a:avLst/>
          </a:prstGeom>
        </p:spPr>
        <p:txBody>
          <a:bodyPr wrap="square">
            <a:spAutoFit/>
          </a:bodyPr>
          <a:lstStyle/>
          <a:p>
            <a:r>
              <a:rPr lang="en-US" sz="1400" dirty="0">
                <a:solidFill>
                  <a:srgbClr val="222222"/>
                </a:solidFill>
                <a:latin typeface="Arial" panose="020B0604020202020204" pitchFamily="34" charset="0"/>
                <a:cs typeface="Arial" panose="020B0604020202020204" pitchFamily="34" charset="0"/>
              </a:rPr>
              <a:t>EGU24-11542</a:t>
            </a:r>
            <a:endParaRPr lang="en-US" sz="1400" dirty="0">
              <a:latin typeface="Arial" panose="020B0604020202020204" pitchFamily="34" charset="0"/>
              <a:cs typeface="Arial" panose="020B0604020202020204" pitchFamily="34" charset="0"/>
            </a:endParaRPr>
          </a:p>
        </p:txBody>
      </p:sp>
      <p:sp>
        <p:nvSpPr>
          <p:cNvPr id="3" name="Botón de acción: ir hacia atrás o anterior 2">
            <a:hlinkClick r:id="" action="ppaction://hlinkshowjump?jump=previousslide" highlightClick="1"/>
            <a:extLst>
              <a:ext uri="{FF2B5EF4-FFF2-40B4-BE49-F238E27FC236}">
                <a16:creationId xmlns:a16="http://schemas.microsoft.com/office/drawing/2014/main" id="{60DB364D-943E-FE20-8C65-EBA39BFA15F6}"/>
              </a:ext>
            </a:extLst>
          </p:cNvPr>
          <p:cNvSpPr/>
          <p:nvPr/>
        </p:nvSpPr>
        <p:spPr>
          <a:xfrm>
            <a:off x="78086" y="6454667"/>
            <a:ext cx="360000" cy="360000"/>
          </a:xfrm>
          <a:prstGeom prst="actionButtonBackPrevio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5" name="Botón de acción: ir hacia delante o siguiente 4">
            <a:hlinkClick r:id="" action="ppaction://hlinkshowjump?jump=nextslide" highlightClick="1"/>
            <a:extLst>
              <a:ext uri="{FF2B5EF4-FFF2-40B4-BE49-F238E27FC236}">
                <a16:creationId xmlns:a16="http://schemas.microsoft.com/office/drawing/2014/main" id="{365D29F9-5E02-BA50-6C23-1057093B5B99}"/>
              </a:ext>
            </a:extLst>
          </p:cNvPr>
          <p:cNvSpPr/>
          <p:nvPr/>
        </p:nvSpPr>
        <p:spPr>
          <a:xfrm>
            <a:off x="978240" y="6454667"/>
            <a:ext cx="360000" cy="360000"/>
          </a:xfrm>
          <a:prstGeom prst="actionButtonForwardNex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7" name="Botón de acción: ir a inicio 6">
            <a:hlinkClick r:id="" action="ppaction://hlinkshowjump?jump=firstslide" highlightClick="1"/>
            <a:extLst>
              <a:ext uri="{FF2B5EF4-FFF2-40B4-BE49-F238E27FC236}">
                <a16:creationId xmlns:a16="http://schemas.microsoft.com/office/drawing/2014/main" id="{131D57BA-84E2-4713-1F7D-9E4F658DE26E}"/>
              </a:ext>
            </a:extLst>
          </p:cNvPr>
          <p:cNvSpPr/>
          <p:nvPr/>
        </p:nvSpPr>
        <p:spPr>
          <a:xfrm>
            <a:off x="528163" y="6454667"/>
            <a:ext cx="360000" cy="360000"/>
          </a:xfrm>
          <a:prstGeom prst="actionButtonHo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9" name="Marcador de número de diapositiva 8">
            <a:extLst>
              <a:ext uri="{FF2B5EF4-FFF2-40B4-BE49-F238E27FC236}">
                <a16:creationId xmlns:a16="http://schemas.microsoft.com/office/drawing/2014/main" id="{589BE25A-E0C2-7103-2C64-FBE96F118966}"/>
              </a:ext>
            </a:extLst>
          </p:cNvPr>
          <p:cNvSpPr>
            <a:spLocks noGrp="1"/>
          </p:cNvSpPr>
          <p:nvPr>
            <p:ph type="sldNum" sz="quarter" idx="12"/>
          </p:nvPr>
        </p:nvSpPr>
        <p:spPr/>
        <p:txBody>
          <a:bodyPr/>
          <a:lstStyle/>
          <a:p>
            <a:fld id="{ADB13A04-C3B3-4633-8239-BB7510E16209}" type="slidenum">
              <a:rPr lang="en-GB" smtClean="0"/>
              <a:t>8</a:t>
            </a:fld>
            <a:endParaRPr lang="en-GB"/>
          </a:p>
        </p:txBody>
      </p:sp>
    </p:spTree>
    <p:custDataLst>
      <p:tags r:id="rId1"/>
    </p:custDataLst>
    <p:extLst>
      <p:ext uri="{BB962C8B-B14F-4D97-AF65-F5344CB8AC3E}">
        <p14:creationId xmlns:p14="http://schemas.microsoft.com/office/powerpoint/2010/main" val="342684685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p:nvPr/>
        </p:nvSpPr>
        <p:spPr>
          <a:xfrm>
            <a:off x="-1" y="-8601"/>
            <a:ext cx="12192000" cy="713828"/>
          </a:xfrm>
          <a:prstGeom prst="rect">
            <a:avLst/>
          </a:prstGeom>
          <a:solidFill>
            <a:srgbClr val="DFE8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dirty="0"/>
          </a:p>
        </p:txBody>
      </p:sp>
      <p:cxnSp>
        <p:nvCxnSpPr>
          <p:cNvPr id="6" name="37 Conector recto"/>
          <p:cNvCxnSpPr/>
          <p:nvPr/>
        </p:nvCxnSpPr>
        <p:spPr>
          <a:xfrm flipH="1">
            <a:off x="1" y="705227"/>
            <a:ext cx="12191999" cy="0"/>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flipV="1">
            <a:off x="2" y="6611620"/>
            <a:ext cx="12191999" cy="25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4"/>
          <p:cNvSpPr txBox="1"/>
          <p:nvPr/>
        </p:nvSpPr>
        <p:spPr>
          <a:xfrm>
            <a:off x="421653" y="100957"/>
            <a:ext cx="5382382" cy="461665"/>
          </a:xfrm>
          <a:prstGeom prst="rect">
            <a:avLst/>
          </a:prstGeom>
          <a:noFill/>
        </p:spPr>
        <p:txBody>
          <a:bodyPr wrap="square" rtlCol="0">
            <a:spAutoFit/>
          </a:bodyPr>
          <a:lstStyle/>
          <a:p>
            <a:r>
              <a:rPr lang="en-US" sz="2400" b="1" dirty="0">
                <a:solidFill>
                  <a:srgbClr val="004712"/>
                </a:solidFill>
                <a:ea typeface="Verdana" panose="020B0604030504040204" pitchFamily="34" charset="0"/>
                <a:cs typeface="Verdana" panose="020B0604030504040204" pitchFamily="34" charset="0"/>
              </a:rPr>
              <a:t>Methodology: </a:t>
            </a:r>
            <a:r>
              <a:rPr lang="en-US" sz="2400" dirty="0">
                <a:solidFill>
                  <a:srgbClr val="004712"/>
                </a:solidFill>
                <a:ea typeface="Verdana" panose="020B0604030504040204" pitchFamily="34" charset="0"/>
                <a:cs typeface="Verdana" panose="020B0604030504040204" pitchFamily="34" charset="0"/>
              </a:rPr>
              <a:t>Snow persistence</a:t>
            </a:r>
          </a:p>
        </p:txBody>
      </p:sp>
      <p:pic>
        <p:nvPicPr>
          <p:cNvPr id="36" name="9 Imagen"/>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3569" y="77938"/>
            <a:ext cx="1520399" cy="55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2530928" y="3918858"/>
            <a:ext cx="952500" cy="508000"/>
          </a:xfrm>
          <a:prstGeom prst="rect">
            <a:avLst/>
          </a:prstGeom>
          <a:solidFill>
            <a:schemeClr val="bg1">
              <a:alpha val="30000"/>
            </a:schemeClr>
          </a:solid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Imagen 8" descr="Diagrama&#10;&#10;Descripción generada automáticamente">
            <a:extLst>
              <a:ext uri="{FF2B5EF4-FFF2-40B4-BE49-F238E27FC236}">
                <a16:creationId xmlns:a16="http://schemas.microsoft.com/office/drawing/2014/main" id="{70E3CF24-A2DE-22DE-D099-3468E277A6BF}"/>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2623" r="-668"/>
          <a:stretch/>
        </p:blipFill>
        <p:spPr>
          <a:xfrm>
            <a:off x="248804" y="935138"/>
            <a:ext cx="11595234" cy="5161359"/>
          </a:xfrm>
          <a:prstGeom prst="rect">
            <a:avLst/>
          </a:prstGeom>
        </p:spPr>
      </p:pic>
      <p:sp>
        <p:nvSpPr>
          <p:cNvPr id="2" name="Rectángulo 1">
            <a:extLst>
              <a:ext uri="{FF2B5EF4-FFF2-40B4-BE49-F238E27FC236}">
                <a16:creationId xmlns:a16="http://schemas.microsoft.com/office/drawing/2014/main" id="{0D7A9FA4-8424-C41A-79DF-0339A64C5463}"/>
              </a:ext>
            </a:extLst>
          </p:cNvPr>
          <p:cNvSpPr/>
          <p:nvPr/>
        </p:nvSpPr>
        <p:spPr>
          <a:xfrm>
            <a:off x="6933191" y="6578267"/>
            <a:ext cx="1478729" cy="307777"/>
          </a:xfrm>
          <a:prstGeom prst="rect">
            <a:avLst/>
          </a:prstGeom>
        </p:spPr>
        <p:txBody>
          <a:bodyPr wrap="square">
            <a:spAutoFit/>
          </a:bodyPr>
          <a:lstStyle/>
          <a:p>
            <a:r>
              <a:rPr lang="en-US" sz="1400" dirty="0">
                <a:solidFill>
                  <a:srgbClr val="222222"/>
                </a:solidFill>
                <a:latin typeface="Arial" panose="020B0604020202020204" pitchFamily="34" charset="0"/>
                <a:cs typeface="Arial" panose="020B0604020202020204" pitchFamily="34" charset="0"/>
              </a:rPr>
              <a:t>EGU24-11542</a:t>
            </a:r>
            <a:endParaRPr lang="en-US" sz="1400" dirty="0">
              <a:latin typeface="Arial" panose="020B0604020202020204" pitchFamily="34" charset="0"/>
              <a:cs typeface="Arial" panose="020B0604020202020204" pitchFamily="34" charset="0"/>
            </a:endParaRPr>
          </a:p>
        </p:txBody>
      </p:sp>
      <p:sp>
        <p:nvSpPr>
          <p:cNvPr id="3" name="Botón de acción: ir hacia atrás o anterior 2">
            <a:hlinkClick r:id="" action="ppaction://hlinkshowjump?jump=previousslide" highlightClick="1"/>
            <a:extLst>
              <a:ext uri="{FF2B5EF4-FFF2-40B4-BE49-F238E27FC236}">
                <a16:creationId xmlns:a16="http://schemas.microsoft.com/office/drawing/2014/main" id="{D0014F6F-1277-0B12-0CE3-8EF2CB2ED57C}"/>
              </a:ext>
            </a:extLst>
          </p:cNvPr>
          <p:cNvSpPr/>
          <p:nvPr/>
        </p:nvSpPr>
        <p:spPr>
          <a:xfrm>
            <a:off x="78086" y="6454667"/>
            <a:ext cx="360000" cy="360000"/>
          </a:xfrm>
          <a:prstGeom prst="actionButtonBackPrevio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5" name="Botón de acción: ir hacia delante o siguiente 4">
            <a:hlinkClick r:id="" action="ppaction://hlinkshowjump?jump=nextslide" highlightClick="1"/>
            <a:extLst>
              <a:ext uri="{FF2B5EF4-FFF2-40B4-BE49-F238E27FC236}">
                <a16:creationId xmlns:a16="http://schemas.microsoft.com/office/drawing/2014/main" id="{62FAF281-3A51-5E4F-A08F-6E9A8E66B29D}"/>
              </a:ext>
            </a:extLst>
          </p:cNvPr>
          <p:cNvSpPr/>
          <p:nvPr/>
        </p:nvSpPr>
        <p:spPr>
          <a:xfrm>
            <a:off x="978240" y="6454667"/>
            <a:ext cx="360000" cy="360000"/>
          </a:xfrm>
          <a:prstGeom prst="actionButtonForwardNex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7" name="Botón de acción: ir a inicio 6">
            <a:hlinkClick r:id="" action="ppaction://hlinkshowjump?jump=firstslide" highlightClick="1"/>
            <a:extLst>
              <a:ext uri="{FF2B5EF4-FFF2-40B4-BE49-F238E27FC236}">
                <a16:creationId xmlns:a16="http://schemas.microsoft.com/office/drawing/2014/main" id="{7B568C3D-F3AD-089D-9FC7-DED7A9EFF0C4}"/>
              </a:ext>
            </a:extLst>
          </p:cNvPr>
          <p:cNvSpPr/>
          <p:nvPr/>
        </p:nvSpPr>
        <p:spPr>
          <a:xfrm>
            <a:off x="528163" y="6454667"/>
            <a:ext cx="360000" cy="360000"/>
          </a:xfrm>
          <a:prstGeom prst="actionButtonHo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0" name="Marcador de número de diapositiva 9">
            <a:extLst>
              <a:ext uri="{FF2B5EF4-FFF2-40B4-BE49-F238E27FC236}">
                <a16:creationId xmlns:a16="http://schemas.microsoft.com/office/drawing/2014/main" id="{75AC3AEF-5F03-612A-622E-F6944723BFA8}"/>
              </a:ext>
            </a:extLst>
          </p:cNvPr>
          <p:cNvSpPr>
            <a:spLocks noGrp="1"/>
          </p:cNvSpPr>
          <p:nvPr>
            <p:ph type="sldNum" sz="quarter" idx="12"/>
          </p:nvPr>
        </p:nvSpPr>
        <p:spPr/>
        <p:txBody>
          <a:bodyPr/>
          <a:lstStyle/>
          <a:p>
            <a:fld id="{ADB13A04-C3B3-4633-8239-BB7510E16209}" type="slidenum">
              <a:rPr lang="en-GB" smtClean="0"/>
              <a:t>9</a:t>
            </a:fld>
            <a:endParaRPr lang="en-GB"/>
          </a:p>
        </p:txBody>
      </p:sp>
    </p:spTree>
    <p:custDataLst>
      <p:tags r:id="rId1"/>
    </p:custDataLst>
    <p:extLst>
      <p:ext uri="{BB962C8B-B14F-4D97-AF65-F5344CB8AC3E}">
        <p14:creationId xmlns:p14="http://schemas.microsoft.com/office/powerpoint/2010/main" val="1093448786"/>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15.4"/>
</p:tagLst>
</file>

<file path=ppt/tags/tag10.xml><?xml version="1.0" encoding="utf-8"?>
<p:tagLst xmlns:a="http://schemas.openxmlformats.org/drawingml/2006/main" xmlns:r="http://schemas.openxmlformats.org/officeDocument/2006/relationships" xmlns:p="http://schemas.openxmlformats.org/presentationml/2006/main">
  <p:tag name="TIMING" val="|15.4"/>
</p:tagLst>
</file>

<file path=ppt/tags/tag11.xml><?xml version="1.0" encoding="utf-8"?>
<p:tagLst xmlns:a="http://schemas.openxmlformats.org/drawingml/2006/main" xmlns:r="http://schemas.openxmlformats.org/officeDocument/2006/relationships" xmlns:p="http://schemas.openxmlformats.org/presentationml/2006/main">
  <p:tag name="TIMING" val="|15.4"/>
</p:tagLst>
</file>

<file path=ppt/tags/tag12.xml><?xml version="1.0" encoding="utf-8"?>
<p:tagLst xmlns:a="http://schemas.openxmlformats.org/drawingml/2006/main" xmlns:r="http://schemas.openxmlformats.org/officeDocument/2006/relationships" xmlns:p="http://schemas.openxmlformats.org/presentationml/2006/main">
  <p:tag name="TIMING" val="|15.4"/>
</p:tagLst>
</file>

<file path=ppt/tags/tag13.xml><?xml version="1.0" encoding="utf-8"?>
<p:tagLst xmlns:a="http://schemas.openxmlformats.org/drawingml/2006/main" xmlns:r="http://schemas.openxmlformats.org/officeDocument/2006/relationships" xmlns:p="http://schemas.openxmlformats.org/presentationml/2006/main">
  <p:tag name="TIMING" val="|15.4"/>
</p:tagLst>
</file>

<file path=ppt/tags/tag14.xml><?xml version="1.0" encoding="utf-8"?>
<p:tagLst xmlns:a="http://schemas.openxmlformats.org/drawingml/2006/main" xmlns:r="http://schemas.openxmlformats.org/officeDocument/2006/relationships" xmlns:p="http://schemas.openxmlformats.org/presentationml/2006/main">
  <p:tag name="TIMING" val="|15.4"/>
</p:tagLst>
</file>

<file path=ppt/tags/tag15.xml><?xml version="1.0" encoding="utf-8"?>
<p:tagLst xmlns:a="http://schemas.openxmlformats.org/drawingml/2006/main" xmlns:r="http://schemas.openxmlformats.org/officeDocument/2006/relationships" xmlns:p="http://schemas.openxmlformats.org/presentationml/2006/main">
  <p:tag name="TIMING" val="|15.4"/>
</p:tagLst>
</file>

<file path=ppt/tags/tag16.xml><?xml version="1.0" encoding="utf-8"?>
<p:tagLst xmlns:a="http://schemas.openxmlformats.org/drawingml/2006/main" xmlns:r="http://schemas.openxmlformats.org/officeDocument/2006/relationships" xmlns:p="http://schemas.openxmlformats.org/presentationml/2006/main">
  <p:tag name="TIMING" val="|15.4"/>
</p:tagLst>
</file>

<file path=ppt/tags/tag17.xml><?xml version="1.0" encoding="utf-8"?>
<p:tagLst xmlns:a="http://schemas.openxmlformats.org/drawingml/2006/main" xmlns:r="http://schemas.openxmlformats.org/officeDocument/2006/relationships" xmlns:p="http://schemas.openxmlformats.org/presentationml/2006/main">
  <p:tag name="TIMING" val="|15.4"/>
</p:tagLst>
</file>

<file path=ppt/tags/tag18.xml><?xml version="1.0" encoding="utf-8"?>
<p:tagLst xmlns:a="http://schemas.openxmlformats.org/drawingml/2006/main" xmlns:r="http://schemas.openxmlformats.org/officeDocument/2006/relationships" xmlns:p="http://schemas.openxmlformats.org/presentationml/2006/main">
  <p:tag name="TIMING" val="|15.4"/>
</p:tagLst>
</file>

<file path=ppt/tags/tag19.xml><?xml version="1.0" encoding="utf-8"?>
<p:tagLst xmlns:a="http://schemas.openxmlformats.org/drawingml/2006/main" xmlns:r="http://schemas.openxmlformats.org/officeDocument/2006/relationships" xmlns:p="http://schemas.openxmlformats.org/presentationml/2006/main">
  <p:tag name="TIMING" val="|15.4"/>
</p:tagLst>
</file>

<file path=ppt/tags/tag2.xml><?xml version="1.0" encoding="utf-8"?>
<p:tagLst xmlns:a="http://schemas.openxmlformats.org/drawingml/2006/main" xmlns:r="http://schemas.openxmlformats.org/officeDocument/2006/relationships" xmlns:p="http://schemas.openxmlformats.org/presentationml/2006/main">
  <p:tag name="TIMING" val="|15.4"/>
</p:tagLst>
</file>

<file path=ppt/tags/tag20.xml><?xml version="1.0" encoding="utf-8"?>
<p:tagLst xmlns:a="http://schemas.openxmlformats.org/drawingml/2006/main" xmlns:r="http://schemas.openxmlformats.org/officeDocument/2006/relationships" xmlns:p="http://schemas.openxmlformats.org/presentationml/2006/main">
  <p:tag name="TIMING" val="|15.4"/>
</p:tagLst>
</file>

<file path=ppt/tags/tag21.xml><?xml version="1.0" encoding="utf-8"?>
<p:tagLst xmlns:a="http://schemas.openxmlformats.org/drawingml/2006/main" xmlns:r="http://schemas.openxmlformats.org/officeDocument/2006/relationships" xmlns:p="http://schemas.openxmlformats.org/presentationml/2006/main">
  <p:tag name="TIMING" val="|15.4"/>
</p:tagLst>
</file>

<file path=ppt/tags/tag22.xml><?xml version="1.0" encoding="utf-8"?>
<p:tagLst xmlns:a="http://schemas.openxmlformats.org/drawingml/2006/main" xmlns:r="http://schemas.openxmlformats.org/officeDocument/2006/relationships" xmlns:p="http://schemas.openxmlformats.org/presentationml/2006/main">
  <p:tag name="TIMING" val="|15.4"/>
</p:tagLst>
</file>

<file path=ppt/tags/tag23.xml><?xml version="1.0" encoding="utf-8"?>
<p:tagLst xmlns:a="http://schemas.openxmlformats.org/drawingml/2006/main" xmlns:r="http://schemas.openxmlformats.org/officeDocument/2006/relationships" xmlns:p="http://schemas.openxmlformats.org/presentationml/2006/main">
  <p:tag name="TIMING" val="|15.4"/>
</p:tagLst>
</file>

<file path=ppt/tags/tag24.xml><?xml version="1.0" encoding="utf-8"?>
<p:tagLst xmlns:a="http://schemas.openxmlformats.org/drawingml/2006/main" xmlns:r="http://schemas.openxmlformats.org/officeDocument/2006/relationships" xmlns:p="http://schemas.openxmlformats.org/presentationml/2006/main">
  <p:tag name="TIMING" val="|15.4"/>
</p:tagLst>
</file>

<file path=ppt/tags/tag3.xml><?xml version="1.0" encoding="utf-8"?>
<p:tagLst xmlns:a="http://schemas.openxmlformats.org/drawingml/2006/main" xmlns:r="http://schemas.openxmlformats.org/officeDocument/2006/relationships" xmlns:p="http://schemas.openxmlformats.org/presentationml/2006/main">
  <p:tag name="TIMING" val="|15.4"/>
</p:tagLst>
</file>

<file path=ppt/tags/tag4.xml><?xml version="1.0" encoding="utf-8"?>
<p:tagLst xmlns:a="http://schemas.openxmlformats.org/drawingml/2006/main" xmlns:r="http://schemas.openxmlformats.org/officeDocument/2006/relationships" xmlns:p="http://schemas.openxmlformats.org/presentationml/2006/main">
  <p:tag name="TIMING" val="|15.4"/>
</p:tagLst>
</file>

<file path=ppt/tags/tag5.xml><?xml version="1.0" encoding="utf-8"?>
<p:tagLst xmlns:a="http://schemas.openxmlformats.org/drawingml/2006/main" xmlns:r="http://schemas.openxmlformats.org/officeDocument/2006/relationships" xmlns:p="http://schemas.openxmlformats.org/presentationml/2006/main">
  <p:tag name="TIMING" val="|15.4"/>
</p:tagLst>
</file>

<file path=ppt/tags/tag6.xml><?xml version="1.0" encoding="utf-8"?>
<p:tagLst xmlns:a="http://schemas.openxmlformats.org/drawingml/2006/main" xmlns:r="http://schemas.openxmlformats.org/officeDocument/2006/relationships" xmlns:p="http://schemas.openxmlformats.org/presentationml/2006/main">
  <p:tag name="TIMING" val="|15.4"/>
</p:tagLst>
</file>

<file path=ppt/tags/tag7.xml><?xml version="1.0" encoding="utf-8"?>
<p:tagLst xmlns:a="http://schemas.openxmlformats.org/drawingml/2006/main" xmlns:r="http://schemas.openxmlformats.org/officeDocument/2006/relationships" xmlns:p="http://schemas.openxmlformats.org/presentationml/2006/main">
  <p:tag name="TIMING" val="|15.4"/>
</p:tagLst>
</file>

<file path=ppt/tags/tag8.xml><?xml version="1.0" encoding="utf-8"?>
<p:tagLst xmlns:a="http://schemas.openxmlformats.org/drawingml/2006/main" xmlns:r="http://schemas.openxmlformats.org/officeDocument/2006/relationships" xmlns:p="http://schemas.openxmlformats.org/presentationml/2006/main">
  <p:tag name="TIMING" val="|15.4"/>
</p:tagLst>
</file>

<file path=ppt/tags/tag9.xml><?xml version="1.0" encoding="utf-8"?>
<p:tagLst xmlns:a="http://schemas.openxmlformats.org/drawingml/2006/main" xmlns:r="http://schemas.openxmlformats.org/officeDocument/2006/relationships" xmlns:p="http://schemas.openxmlformats.org/presentationml/2006/main">
  <p:tag name="TIMING" val="|15.4"/>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659</TotalTime>
  <Words>2018</Words>
  <Application>Microsoft Office PowerPoint</Application>
  <PresentationFormat>Panorámica</PresentationFormat>
  <Paragraphs>318</Paragraphs>
  <Slides>26</Slides>
  <Notes>26</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26</vt:i4>
      </vt:variant>
    </vt:vector>
  </HeadingPairs>
  <TitlesOfParts>
    <vt:vector size="32" baseType="lpstr">
      <vt:lpstr>Aptos</vt:lpstr>
      <vt:lpstr>Aptos Display</vt:lpstr>
      <vt:lpstr>Arial</vt:lpstr>
      <vt:lpstr>Söhne</vt:lpstr>
      <vt:lpstr>Verdana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Martí Navarro Planes</dc:creator>
  <cp:lastModifiedBy>Martí Navarro Planes</cp:lastModifiedBy>
  <cp:revision>37</cp:revision>
  <dcterms:created xsi:type="dcterms:W3CDTF">2024-04-11T08:10:19Z</dcterms:created>
  <dcterms:modified xsi:type="dcterms:W3CDTF">2024-04-15T21:53:00Z</dcterms:modified>
</cp:coreProperties>
</file>