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59" r:id="rId4"/>
    <p:sldId id="281" r:id="rId5"/>
    <p:sldId id="282" r:id="rId6"/>
    <p:sldId id="283" r:id="rId7"/>
    <p:sldId id="284" r:id="rId8"/>
    <p:sldId id="275" r:id="rId9"/>
    <p:sldId id="264" r:id="rId10"/>
    <p:sldId id="280" r:id="rId11"/>
    <p:sldId id="266" r:id="rId12"/>
    <p:sldId id="267" r:id="rId13"/>
    <p:sldId id="268" r:id="rId14"/>
    <p:sldId id="270" r:id="rId15"/>
    <p:sldId id="271" r:id="rId16"/>
    <p:sldId id="278" r:id="rId17"/>
    <p:sldId id="279" r:id="rId18"/>
    <p:sldId id="276" r:id="rId19"/>
    <p:sldId id="277" r:id="rId20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A8440E-0311-3020-11E4-A92E3465D527}" name="Muraközy Lili [STUDENT]" initials="LM" userId="S::FEEG2X@uni-sopron.hu::dc840075-e034-4a3d-9fcc-ba1e4d00845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éma alapján készült stílus 2 – 1. jelölőszín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2" d="100"/>
          <a:sy n="72" d="100"/>
        </p:scale>
        <p:origin x="6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FE087A1-DBD9-391C-D985-9BBF2BD215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035BEF67-A89B-40B6-71C3-76962672D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3064D51B-A97A-5AF1-DCF4-14609A04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8FED0F6-C2A6-0EE6-4814-062725C581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1B44930A-E008-3476-7924-0724D3F6E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7826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72A47F-5CBC-17B3-4C77-58A4FA9BF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C6C35B89-79B2-3098-B582-3C4C946FFB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A8E2E0C-6ABD-9C29-B294-F810AEA43A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A573E58D-0FB5-C404-44BD-575C1A25A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30090975-B6FB-BC7A-A31D-FFBFAAF8F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740681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id="{C90954F3-5B9E-75BD-ACFE-28039CDE82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id="{F662BA4F-78CB-BD93-3A26-AE18DEF6AD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B5254E73-E056-6852-5159-FD9E5CE93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3FE32B74-73F3-A01A-5695-688A1A53BF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8E13C347-9B57-C6FA-7D83-0E07C9DC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8410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E0B690E-EF79-533E-F370-73945AA6D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A0A72A5-ECE0-0EA2-0995-07ADC324DB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07FF2105-0B8D-7D84-B54D-F217A340F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41092D5D-3519-4AF0-48ED-D0109BB53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6D925708-FA13-6EFE-ECE7-2FB0B7F68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0323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8770728-D3B0-A124-99DC-FB9F3378A6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726CABB9-CA77-8207-24C0-F279CDDCAC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C8AA3302-277B-868F-54C2-242E31C8EE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F33E96F4-2876-F0FD-A912-95826978A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D6780E41-4375-526E-F4A7-B1F484B807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415036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0B36427-C7D2-3CD4-E2AB-EBCE726FA6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B6AECEB-3690-B64A-5286-0A6D55604D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42499ABE-F44E-5BD6-4085-6C0D21C9F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57EC3E21-9C34-8B23-CB46-9D0FBFAAF3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1A89468A-AC9D-4366-EF9A-4FE3C02E9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F7A464C8-FB1D-6B46-8A60-52A9B54D0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10808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A1895814-0490-809A-9171-682B2A5D0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19DD2974-0845-1721-EADD-A3028E706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25796FF5-E153-D56D-D164-1AAB5D3B4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id="{2FB75B03-1013-8DD9-71E9-65C2FF1448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id="{CEF3CE03-4E9F-BBEC-20DB-7B4CB9DEBD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id="{082616B6-6785-A907-3D9D-BCB3ECDDD2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id="{362DB7EF-0A97-2ACA-F88A-E86588EBB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id="{D409B8B8-E4B3-3244-7423-365827E7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9997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4C429A2-ED5C-F212-0579-D905782CC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id="{AAF5FF53-D5D7-6472-72D3-114402457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id="{65091D9F-9C38-F3AE-6921-744D84FC1A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id="{2F80F0FE-2DAF-32DA-FDFF-447B9AE6B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81414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id="{EFE561CD-6FD6-4787-07E4-7948481390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id="{DADC1BB4-3751-D7E6-03D6-4F6F2925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id="{B0E7E849-5A22-64D5-3722-E091F565C0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439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71CB208A-51BE-73C7-7A23-003AAB8390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0506DE9-9DCC-5CEB-D694-E812B703D5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497C97B0-73EC-BBDD-49D0-BC06DF1664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3D70C1CC-10CE-76BE-3E8A-4AC812AF3B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D638F64D-9511-C624-A323-3CC4A34419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2F7C1F13-9222-F3F1-9912-E34FF63841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278327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2B20F9A-67CF-7BF2-A463-A3C92502C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id="{EC0E4285-BEBE-C12C-D292-B0537A09CA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id="{2CD9A486-B121-0370-93D5-9B359F063C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id="{D0A51E48-E51B-2410-D0A7-C4A90F43C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id="{54A85061-9F12-7022-31D7-00A71633B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id="{00932203-C46A-A7B6-DE5C-90A0B8A3BD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7915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id="{DC0DED36-0593-212E-C873-29427A1131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885ECE76-590F-2C12-8BF9-A4DEA17286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id="{4FD45F41-5551-847E-5D08-C81529B0BC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64E147-69D9-4330-A17A-A17B4E8F08F1}" type="datetimeFigureOut">
              <a:rPr lang="hu-HU" smtClean="0"/>
              <a:t>2024. 04. 15.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id="{D4C94174-E32F-F71F-3B96-0FAA30DCA8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id="{535926F4-89FE-1FB1-40D1-6280EA47BA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DDE5C9-514A-4F76-870F-3B1948A0430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62388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9E4E59C-8B6F-63E2-1456-2FE72A19EC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11965"/>
            <a:ext cx="9144000" cy="2728601"/>
          </a:xfrm>
          <a:solidFill>
            <a:schemeClr val="accent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en-US" sz="4800" b="1" dirty="0">
                <a:latin typeface="Garamond" panose="02020404030301010803" pitchFamily="18" charset="0"/>
              </a:rPr>
              <a:t>Data integration and simple water balance analysis of the Sopron Botanical Garde</a:t>
            </a:r>
            <a:r>
              <a:rPr lang="hu-HU" sz="4800" b="1" dirty="0" err="1">
                <a:latin typeface="Garamond" panose="02020404030301010803" pitchFamily="18" charset="0"/>
              </a:rPr>
              <a:t>n’s</a:t>
            </a:r>
            <a:r>
              <a:rPr lang="en-US" sz="4800" b="1" dirty="0">
                <a:latin typeface="Garamond" panose="02020404030301010803" pitchFamily="18" charset="0"/>
              </a:rPr>
              <a:t> hydrometeorological station data</a:t>
            </a:r>
            <a:endParaRPr lang="hu-HU" sz="4800" b="1" dirty="0">
              <a:latin typeface="Garamond" panose="02020404030301010803" pitchFamily="18" charset="0"/>
            </a:endParaRP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2D941A8A-431F-8D2A-6CB2-1CA8692C07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415571"/>
            <a:ext cx="9144000" cy="400104"/>
          </a:xfrm>
        </p:spPr>
        <p:txBody>
          <a:bodyPr>
            <a:normAutofit lnSpcReduction="1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By</a:t>
            </a:r>
            <a:r>
              <a:rPr lang="hu-HU" dirty="0">
                <a:latin typeface="Garamond" panose="02020404030301010803" pitchFamily="18" charset="0"/>
              </a:rPr>
              <a:t>: Lili Muraközy, Péter </a:t>
            </a:r>
            <a:r>
              <a:rPr lang="hu-HU" dirty="0" err="1">
                <a:latin typeface="Garamond" panose="02020404030301010803" pitchFamily="18" charset="0"/>
              </a:rPr>
              <a:t>Kalicz</a:t>
            </a:r>
            <a:r>
              <a:rPr lang="hu-HU" dirty="0">
                <a:latin typeface="Garamond" panose="02020404030301010803" pitchFamily="18" charset="0"/>
              </a:rPr>
              <a:t>, Márton Kiss, Zoltán </a:t>
            </a:r>
            <a:r>
              <a:rPr lang="hu-HU" dirty="0" err="1">
                <a:latin typeface="Garamond" panose="02020404030301010803" pitchFamily="18" charset="0"/>
              </a:rPr>
              <a:t>Gribovszki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6" name="Egyenes összekötő 5">
            <a:extLst>
              <a:ext uri="{FF2B5EF4-FFF2-40B4-BE49-F238E27FC236}">
                <a16:creationId xmlns:a16="http://schemas.microsoft.com/office/drawing/2014/main" id="{C887EA1B-5DE5-9458-AFD1-B92B8190EB7C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A7C8064B-06AA-CF8C-A7D4-E7B94671A115}"/>
              </a:ext>
            </a:extLst>
          </p:cNvPr>
          <p:cNvSpPr txBox="1"/>
          <p:nvPr/>
        </p:nvSpPr>
        <p:spPr>
          <a:xfrm>
            <a:off x="7155543" y="6271388"/>
            <a:ext cx="47606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000" dirty="0">
                <a:latin typeface="Garamond" panose="02020404030301010803" pitchFamily="18" charset="0"/>
              </a:rPr>
              <a:t>University of Sopron, </a:t>
            </a:r>
            <a:r>
              <a:rPr lang="hu-HU" sz="2000" dirty="0" err="1">
                <a:latin typeface="Garamond" panose="02020404030301010803" pitchFamily="18" charset="0"/>
              </a:rPr>
              <a:t>Faculty</a:t>
            </a:r>
            <a:r>
              <a:rPr lang="hu-HU" sz="2000" dirty="0">
                <a:latin typeface="Garamond" panose="02020404030301010803" pitchFamily="18" charset="0"/>
              </a:rPr>
              <a:t> of </a:t>
            </a:r>
            <a:r>
              <a:rPr lang="hu-HU" sz="2000" dirty="0" err="1">
                <a:latin typeface="Garamond" panose="02020404030301010803" pitchFamily="18" charset="0"/>
              </a:rPr>
              <a:t>Forestry</a:t>
            </a:r>
            <a:endParaRPr lang="hu-HU" sz="2000" dirty="0"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016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A1F9C85-3DDA-17C2-8299-B076AB20D20E}"/>
              </a:ext>
            </a:extLst>
          </p:cNvPr>
          <p:cNvSpPr txBox="1"/>
          <p:nvPr/>
        </p:nvSpPr>
        <p:spPr>
          <a:xfrm>
            <a:off x="262682" y="1869317"/>
            <a:ext cx="2467266" cy="1938992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Examples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maximum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errors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1997-08-16    263.0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2000-04-21    262.0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2001-07-01    285.8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2001-07-30    292.0     </a:t>
            </a:r>
          </a:p>
        </p:txBody>
      </p:sp>
      <p:sp>
        <p:nvSpPr>
          <p:cNvPr id="13" name="Szövegdoboz 12">
            <a:extLst>
              <a:ext uri="{FF2B5EF4-FFF2-40B4-BE49-F238E27FC236}">
                <a16:creationId xmlns:a16="http://schemas.microsoft.com/office/drawing/2014/main" id="{AD30213E-5F72-A4C4-7538-F47FC052B5A8}"/>
              </a:ext>
            </a:extLst>
          </p:cNvPr>
          <p:cNvSpPr txBox="1"/>
          <p:nvPr/>
        </p:nvSpPr>
        <p:spPr>
          <a:xfrm>
            <a:off x="262682" y="4421669"/>
            <a:ext cx="2467266" cy="1938992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Examples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minimum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errors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1988-07-09   1505.0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1997-07-24    152.0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2003-07-21    155.0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2017-06-04    115.2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F811DE2-7FC3-7468-70F1-6151C4F09DFC}"/>
              </a:ext>
            </a:extLst>
          </p:cNvPr>
          <p:cNvSpPr txBox="1"/>
          <p:nvPr/>
        </p:nvSpPr>
        <p:spPr>
          <a:xfrm>
            <a:off x="262682" y="1190055"/>
            <a:ext cx="1165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Filtering out </a:t>
            </a:r>
            <a:r>
              <a:rPr lang="hu-H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the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gross 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and </a:t>
            </a:r>
            <a:r>
              <a:rPr lang="hu-H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subtle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errors using R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CF73EEB-AB36-3B3A-2A4A-5FF07CB25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8864" y="1869317"/>
            <a:ext cx="8960454" cy="4267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895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B41B43C2-4CD5-D3B5-C4E8-FB440316B640}"/>
              </a:ext>
            </a:extLst>
          </p:cNvPr>
          <p:cNvSpPr txBox="1"/>
          <p:nvPr/>
        </p:nvSpPr>
        <p:spPr>
          <a:xfrm>
            <a:off x="328684" y="1125171"/>
            <a:ext cx="5078202" cy="923330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Average annual temperature trend: 1.61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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C/150 years</a:t>
            </a: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The trend of the amount of precipitation: 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79mm/150 years.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4F827E8B-A3E9-DE06-9AD8-3D8665D4BCEC}"/>
              </a:ext>
            </a:extLst>
          </p:cNvPr>
          <p:cNvSpPr txBox="1"/>
          <p:nvPr/>
        </p:nvSpPr>
        <p:spPr>
          <a:xfrm>
            <a:off x="5538207" y="1125171"/>
            <a:ext cx="6325109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A significant rise in temperature can be observed after 1990, so this is our selected 30-year period.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>
            <a:extLst>
              <a:ext uri="{FF2B5EF4-FFF2-40B4-BE49-F238E27FC236}">
                <a16:creationId xmlns:a16="http://schemas.microsoft.com/office/drawing/2014/main" id="{0847FE0A-957D-BAF2-02FA-35135F4CC8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84" y="2098399"/>
            <a:ext cx="11534632" cy="4334632"/>
          </a:xfrm>
          <a:prstGeom prst="rect">
            <a:avLst/>
          </a:prstGeom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38BE3D37-A323-DFFA-A189-5A159608140B}"/>
              </a:ext>
            </a:extLst>
          </p:cNvPr>
          <p:cNvSpPr txBox="1"/>
          <p:nvPr/>
        </p:nvSpPr>
        <p:spPr>
          <a:xfrm>
            <a:off x="3485321" y="2446396"/>
            <a:ext cx="52876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Kuruc-</a:t>
            </a:r>
            <a:r>
              <a:rPr lang="hu-HU" dirty="0" err="1"/>
              <a:t>hill’s</a:t>
            </a:r>
            <a:r>
              <a:rPr lang="hu-HU" dirty="0"/>
              <a:t>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r>
              <a:rPr lang="hu-HU" dirty="0"/>
              <a:t> sum and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3920E995-14D0-DF9B-7D01-E361B52CEB35}"/>
              </a:ext>
            </a:extLst>
          </p:cNvPr>
          <p:cNvSpPr txBox="1"/>
          <p:nvPr/>
        </p:nvSpPr>
        <p:spPr>
          <a:xfrm rot="16200000">
            <a:off x="-1703004" y="3575272"/>
            <a:ext cx="36940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1057B87D-F602-9D14-2401-24698070EE47}"/>
              </a:ext>
            </a:extLst>
          </p:cNvPr>
          <p:cNvSpPr txBox="1"/>
          <p:nvPr/>
        </p:nvSpPr>
        <p:spPr>
          <a:xfrm rot="16200000">
            <a:off x="10306184" y="3210228"/>
            <a:ext cx="32467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Precipitation</a:t>
            </a:r>
            <a:r>
              <a:rPr lang="hu-HU" dirty="0"/>
              <a:t> sum</a:t>
            </a:r>
          </a:p>
        </p:txBody>
      </p:sp>
    </p:spTree>
    <p:extLst>
      <p:ext uri="{BB962C8B-B14F-4D97-AF65-F5344CB8AC3E}">
        <p14:creationId xmlns:p14="http://schemas.microsoft.com/office/powerpoint/2010/main" val="137005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zövegdoboz 8">
            <a:extLst>
              <a:ext uri="{FF2B5EF4-FFF2-40B4-BE49-F238E27FC236}">
                <a16:creationId xmlns:a16="http://schemas.microsoft.com/office/drawing/2014/main" id="{780A68A5-9EB5-0BA6-93F8-7844104437E8}"/>
              </a:ext>
            </a:extLst>
          </p:cNvPr>
          <p:cNvSpPr txBox="1"/>
          <p:nvPr/>
        </p:nvSpPr>
        <p:spPr>
          <a:xfrm>
            <a:off x="124043" y="1447675"/>
            <a:ext cx="7913942" cy="1015663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Comparison of the average temperature of the 3 work phases of the Botanic Garden (raw data, data corrected for gross errors, and corrected data) with the </a:t>
            </a:r>
            <a:r>
              <a:rPr lang="en-US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Kuruc-domb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data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2" name="Kép 11">
            <a:extLst>
              <a:ext uri="{FF2B5EF4-FFF2-40B4-BE49-F238E27FC236}">
                <a16:creationId xmlns:a16="http://schemas.microsoft.com/office/drawing/2014/main" id="{79C4124B-C548-2C87-1DB2-02103C5B7D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1014" y="2827812"/>
            <a:ext cx="4029971" cy="2695754"/>
          </a:xfrm>
          <a:prstGeom prst="rect">
            <a:avLst/>
          </a:prstGeom>
        </p:spPr>
      </p:pic>
      <p:pic>
        <p:nvPicPr>
          <p:cNvPr id="13" name="Kép 12">
            <a:extLst>
              <a:ext uri="{FF2B5EF4-FFF2-40B4-BE49-F238E27FC236}">
                <a16:creationId xmlns:a16="http://schemas.microsoft.com/office/drawing/2014/main" id="{1E256021-F872-3359-156C-040DBFDA30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62028" y="1729812"/>
            <a:ext cx="4029972" cy="2698805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9EF10620-DDD5-7E3B-2E14-29256AE5BC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3794069"/>
            <a:ext cx="4029972" cy="2698805"/>
          </a:xfrm>
          <a:prstGeom prst="rect">
            <a:avLst/>
          </a:prstGeom>
        </p:spPr>
      </p:pic>
      <p:sp>
        <p:nvSpPr>
          <p:cNvPr id="3" name="Szövegdoboz 2">
            <a:extLst>
              <a:ext uri="{FF2B5EF4-FFF2-40B4-BE49-F238E27FC236}">
                <a16:creationId xmlns:a16="http://schemas.microsoft.com/office/drawing/2014/main" id="{BFBAF3F7-B564-35B8-037A-E97116F1143F}"/>
              </a:ext>
            </a:extLst>
          </p:cNvPr>
          <p:cNvSpPr txBox="1"/>
          <p:nvPr/>
        </p:nvSpPr>
        <p:spPr>
          <a:xfrm>
            <a:off x="1563757" y="3429000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Raw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7CC769FE-1722-140B-FBA6-E7108315CDF8}"/>
              </a:ext>
            </a:extLst>
          </p:cNvPr>
          <p:cNvSpPr txBox="1"/>
          <p:nvPr/>
        </p:nvSpPr>
        <p:spPr>
          <a:xfrm>
            <a:off x="5536096" y="2488191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Gross </a:t>
            </a:r>
            <a:r>
              <a:rPr lang="hu-HU" dirty="0" err="1"/>
              <a:t>errors</a:t>
            </a:r>
            <a:endParaRPr lang="hu-HU" dirty="0"/>
          </a:p>
        </p:txBody>
      </p:sp>
      <p:sp>
        <p:nvSpPr>
          <p:cNvPr id="7" name="Szövegdoboz 6">
            <a:extLst>
              <a:ext uri="{FF2B5EF4-FFF2-40B4-BE49-F238E27FC236}">
                <a16:creationId xmlns:a16="http://schemas.microsoft.com/office/drawing/2014/main" id="{B63539C3-5A48-FFC3-9308-4AC31EE57E5C}"/>
              </a:ext>
            </a:extLst>
          </p:cNvPr>
          <p:cNvSpPr txBox="1"/>
          <p:nvPr/>
        </p:nvSpPr>
        <p:spPr>
          <a:xfrm>
            <a:off x="9471991" y="1418304"/>
            <a:ext cx="21567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Corrected</a:t>
            </a:r>
            <a:r>
              <a:rPr lang="hu-HU" dirty="0"/>
              <a:t> </a:t>
            </a:r>
            <a:r>
              <a:rPr lang="hu-HU" dirty="0" err="1"/>
              <a:t>data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411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Kép 5">
            <a:extLst>
              <a:ext uri="{FF2B5EF4-FFF2-40B4-BE49-F238E27FC236}">
                <a16:creationId xmlns:a16="http://schemas.microsoft.com/office/drawing/2014/main" id="{B17C0B86-3311-E00E-3DC2-F17EDDAE41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3444" y="1259782"/>
            <a:ext cx="6095838" cy="2903435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12BC7DCC-3534-A60C-C299-6DB6D2CF2901}"/>
              </a:ext>
            </a:extLst>
          </p:cNvPr>
          <p:cNvSpPr txBox="1"/>
          <p:nvPr/>
        </p:nvSpPr>
        <p:spPr>
          <a:xfrm>
            <a:off x="5853444" y="4315171"/>
            <a:ext cx="6095838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dirty="0" err="1">
                <a:latin typeface="Garamond" panose="02020404030301010803" pitchFamily="18" charset="0"/>
                <a:cs typeface="Times New Roman" panose="02020603050405020304" pitchFamily="18" charset="0"/>
              </a:rPr>
              <a:t>Precipitation</a:t>
            </a:r>
            <a:r>
              <a:rPr lang="hu-HU" dirty="0">
                <a:latin typeface="Garamond" panose="02020404030301010803" pitchFamily="18" charset="0"/>
                <a:cs typeface="Times New Roman" panose="02020603050405020304" pitchFamily="18" charset="0"/>
              </a:rPr>
              <a:t> sum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for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Kuruc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Hill (red) and the Botanical Garden (black) (1989-2019)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5BA3FDB9-A3FD-6CEF-1237-91BEB08E3E38}"/>
              </a:ext>
            </a:extLst>
          </p:cNvPr>
          <p:cNvSpPr txBox="1"/>
          <p:nvPr/>
        </p:nvSpPr>
        <p:spPr>
          <a:xfrm>
            <a:off x="195957" y="5246291"/>
            <a:ext cx="5900044" cy="1200329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Differences that can be traced back to the time of precipitation detection:</a:t>
            </a:r>
          </a:p>
          <a:p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14.06.2003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Kuruc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Hill: 32.80mm, Botanical Garden: 0.00mm, 15.06.2003. </a:t>
            </a:r>
            <a:r>
              <a:rPr lang="en-US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Kuruc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Hill: 0.20mm, Botanical Garden: 56.20mm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Tartalom helye 13">
            <a:extLst>
              <a:ext uri="{FF2B5EF4-FFF2-40B4-BE49-F238E27FC236}">
                <a16:creationId xmlns:a16="http://schemas.microsoft.com/office/drawing/2014/main" id="{57A2E256-4B3B-A67A-4285-061EDA03C0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95957" y="1234692"/>
            <a:ext cx="5413717" cy="3749365"/>
          </a:xfrm>
          <a:prstGeom prst="rect">
            <a:avLst/>
          </a:prstGeom>
        </p:spPr>
      </p:pic>
      <p:sp>
        <p:nvSpPr>
          <p:cNvPr id="15" name="Szövegdoboz 14">
            <a:extLst>
              <a:ext uri="{FF2B5EF4-FFF2-40B4-BE49-F238E27FC236}">
                <a16:creationId xmlns:a16="http://schemas.microsoft.com/office/drawing/2014/main" id="{2876C5F8-98E5-98B1-1100-54B4ED823A4E}"/>
              </a:ext>
            </a:extLst>
          </p:cNvPr>
          <p:cNvSpPr txBox="1"/>
          <p:nvPr/>
        </p:nvSpPr>
        <p:spPr>
          <a:xfrm>
            <a:off x="5853444" y="1670424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20000</a:t>
            </a:r>
          </a:p>
        </p:txBody>
      </p:sp>
      <p:sp>
        <p:nvSpPr>
          <p:cNvPr id="17" name="Szövegdoboz 16">
            <a:extLst>
              <a:ext uri="{FF2B5EF4-FFF2-40B4-BE49-F238E27FC236}">
                <a16:creationId xmlns:a16="http://schemas.microsoft.com/office/drawing/2014/main" id="{E0328765-9467-39E3-FC61-30C3621A671C}"/>
              </a:ext>
            </a:extLst>
          </p:cNvPr>
          <p:cNvSpPr txBox="1"/>
          <p:nvPr/>
        </p:nvSpPr>
        <p:spPr>
          <a:xfrm>
            <a:off x="5834356" y="2188684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15000</a:t>
            </a:r>
          </a:p>
        </p:txBody>
      </p:sp>
      <p:sp>
        <p:nvSpPr>
          <p:cNvPr id="18" name="Szövegdoboz 17">
            <a:extLst>
              <a:ext uri="{FF2B5EF4-FFF2-40B4-BE49-F238E27FC236}">
                <a16:creationId xmlns:a16="http://schemas.microsoft.com/office/drawing/2014/main" id="{2132F80D-154D-7DD7-CBC0-4BB839F2EDB2}"/>
              </a:ext>
            </a:extLst>
          </p:cNvPr>
          <p:cNvSpPr txBox="1"/>
          <p:nvPr/>
        </p:nvSpPr>
        <p:spPr>
          <a:xfrm>
            <a:off x="5834356" y="2690865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10000</a:t>
            </a:r>
          </a:p>
        </p:txBody>
      </p:sp>
      <p:sp>
        <p:nvSpPr>
          <p:cNvPr id="19" name="Szövegdoboz 18">
            <a:extLst>
              <a:ext uri="{FF2B5EF4-FFF2-40B4-BE49-F238E27FC236}">
                <a16:creationId xmlns:a16="http://schemas.microsoft.com/office/drawing/2014/main" id="{762AD03B-B8AD-0129-66DD-6F79111DF6AD}"/>
              </a:ext>
            </a:extLst>
          </p:cNvPr>
          <p:cNvSpPr txBox="1"/>
          <p:nvPr/>
        </p:nvSpPr>
        <p:spPr>
          <a:xfrm>
            <a:off x="5834356" y="3189330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5000</a:t>
            </a:r>
          </a:p>
        </p:txBody>
      </p:sp>
      <p:sp>
        <p:nvSpPr>
          <p:cNvPr id="20" name="Szövegdoboz 19">
            <a:extLst>
              <a:ext uri="{FF2B5EF4-FFF2-40B4-BE49-F238E27FC236}">
                <a16:creationId xmlns:a16="http://schemas.microsoft.com/office/drawing/2014/main" id="{A94C37F6-85FD-9C5F-28B2-21AE79EF4D07}"/>
              </a:ext>
            </a:extLst>
          </p:cNvPr>
          <p:cNvSpPr txBox="1"/>
          <p:nvPr/>
        </p:nvSpPr>
        <p:spPr>
          <a:xfrm>
            <a:off x="11248071" y="3895189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2019</a:t>
            </a:r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7EE23D8F-AF71-2C4B-AA03-4B9E9BB6E826}"/>
              </a:ext>
            </a:extLst>
          </p:cNvPr>
          <p:cNvSpPr txBox="1"/>
          <p:nvPr/>
        </p:nvSpPr>
        <p:spPr>
          <a:xfrm>
            <a:off x="5853444" y="3894770"/>
            <a:ext cx="7479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1989</a:t>
            </a:r>
          </a:p>
        </p:txBody>
      </p:sp>
      <p:sp>
        <p:nvSpPr>
          <p:cNvPr id="22" name="Szövegdoboz 21">
            <a:extLst>
              <a:ext uri="{FF2B5EF4-FFF2-40B4-BE49-F238E27FC236}">
                <a16:creationId xmlns:a16="http://schemas.microsoft.com/office/drawing/2014/main" id="{707609DE-B2FB-BF39-4918-25CBC8B0F2C3}"/>
              </a:ext>
            </a:extLst>
          </p:cNvPr>
          <p:cNvSpPr txBox="1"/>
          <p:nvPr/>
        </p:nvSpPr>
        <p:spPr>
          <a:xfrm>
            <a:off x="7496468" y="1328347"/>
            <a:ext cx="37516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Precipitation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sum 1989-2019</a:t>
            </a:r>
          </a:p>
        </p:txBody>
      </p:sp>
      <p:sp>
        <p:nvSpPr>
          <p:cNvPr id="23" name="Szövegdoboz 22">
            <a:extLst>
              <a:ext uri="{FF2B5EF4-FFF2-40B4-BE49-F238E27FC236}">
                <a16:creationId xmlns:a16="http://schemas.microsoft.com/office/drawing/2014/main" id="{DF55B441-3CD3-ACE0-BC19-AC82534EAAC6}"/>
              </a:ext>
            </a:extLst>
          </p:cNvPr>
          <p:cNvSpPr txBox="1"/>
          <p:nvPr/>
        </p:nvSpPr>
        <p:spPr>
          <a:xfrm>
            <a:off x="7752894" y="2198524"/>
            <a:ext cx="158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Botanical</a:t>
            </a:r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garden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Szövegdoboz 23">
            <a:extLst>
              <a:ext uri="{FF2B5EF4-FFF2-40B4-BE49-F238E27FC236}">
                <a16:creationId xmlns:a16="http://schemas.microsoft.com/office/drawing/2014/main" id="{543513EF-7807-E2B4-A60F-DB9A0184B29E}"/>
              </a:ext>
            </a:extLst>
          </p:cNvPr>
          <p:cNvSpPr txBox="1"/>
          <p:nvPr/>
        </p:nvSpPr>
        <p:spPr>
          <a:xfrm>
            <a:off x="9260286" y="2940097"/>
            <a:ext cx="1589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Kuruc-</a:t>
            </a:r>
            <a:r>
              <a:rPr lang="hu-H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hill</a:t>
            </a:r>
            <a:endParaRPr lang="hu-H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Egyenes összekötő nyíllal 25">
            <a:extLst>
              <a:ext uri="{FF2B5EF4-FFF2-40B4-BE49-F238E27FC236}">
                <a16:creationId xmlns:a16="http://schemas.microsoft.com/office/drawing/2014/main" id="{5D32780B-6A61-0281-91CE-5409A736B4EE}"/>
              </a:ext>
            </a:extLst>
          </p:cNvPr>
          <p:cNvCxnSpPr>
            <a:cxnSpLocks/>
          </p:cNvCxnSpPr>
          <p:nvPr/>
        </p:nvCxnSpPr>
        <p:spPr>
          <a:xfrm flipH="1" flipV="1">
            <a:off x="9596927" y="2658159"/>
            <a:ext cx="102550" cy="33140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Egyenes összekötő nyíllal 28">
            <a:extLst>
              <a:ext uri="{FF2B5EF4-FFF2-40B4-BE49-F238E27FC236}">
                <a16:creationId xmlns:a16="http://schemas.microsoft.com/office/drawing/2014/main" id="{45FC6913-66CA-DF33-A2E7-A5698A9220BD}"/>
              </a:ext>
            </a:extLst>
          </p:cNvPr>
          <p:cNvCxnSpPr>
            <a:stCxn id="23" idx="2"/>
          </p:cNvCxnSpPr>
          <p:nvPr/>
        </p:nvCxnSpPr>
        <p:spPr>
          <a:xfrm>
            <a:off x="8547653" y="2537078"/>
            <a:ext cx="177603" cy="32117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Szövegdoboz 2">
            <a:extLst>
              <a:ext uri="{FF2B5EF4-FFF2-40B4-BE49-F238E27FC236}">
                <a16:creationId xmlns:a16="http://schemas.microsoft.com/office/drawing/2014/main" id="{D659ADA3-E1B7-0C96-8D23-5F1EFAA5AFDD}"/>
              </a:ext>
            </a:extLst>
          </p:cNvPr>
          <p:cNvSpPr txBox="1"/>
          <p:nvPr/>
        </p:nvSpPr>
        <p:spPr>
          <a:xfrm>
            <a:off x="301004" y="1566672"/>
            <a:ext cx="5366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Corrected</a:t>
            </a:r>
            <a:r>
              <a:rPr lang="hu-HU" dirty="0"/>
              <a:t> </a:t>
            </a:r>
            <a:r>
              <a:rPr lang="hu-HU" dirty="0" err="1"/>
              <a:t>Botanical</a:t>
            </a:r>
            <a:r>
              <a:rPr lang="hu-HU" dirty="0"/>
              <a:t> </a:t>
            </a:r>
            <a:r>
              <a:rPr lang="hu-HU" dirty="0" err="1"/>
              <a:t>garden</a:t>
            </a:r>
            <a:r>
              <a:rPr lang="hu-HU" dirty="0"/>
              <a:t> and Kuruc </a:t>
            </a:r>
            <a:r>
              <a:rPr lang="hu-HU" dirty="0" err="1"/>
              <a:t>hill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24075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E1163AB8-5F9F-D942-2A73-3E14E2AC37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5111290"/>
              </p:ext>
            </p:extLst>
          </p:nvPr>
        </p:nvGraphicFramePr>
        <p:xfrm>
          <a:off x="246788" y="4436809"/>
          <a:ext cx="5573395" cy="208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9385284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57468358"/>
                    </a:ext>
                  </a:extLst>
                </a:gridCol>
                <a:gridCol w="1072873">
                  <a:extLst>
                    <a:ext uri="{9D8B030D-6E8A-4147-A177-3AD203B41FA5}">
                      <a16:colId xmlns:a16="http://schemas.microsoft.com/office/drawing/2014/main" val="3732136893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694947800"/>
                    </a:ext>
                  </a:extLst>
                </a:gridCol>
                <a:gridCol w="1261833">
                  <a:extLst>
                    <a:ext uri="{9D8B030D-6E8A-4147-A177-3AD203B41FA5}">
                      <a16:colId xmlns:a16="http://schemas.microsoft.com/office/drawing/2014/main" val="33555301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1930-1960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Old </a:t>
                      </a: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Botan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1989-2019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Present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Botan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Changes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Changes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(db)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2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0-1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8559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8666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1,3%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46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1-5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1485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1374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-7,5%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-111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0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5-10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622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629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1,1%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60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10-20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466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425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-8,8%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-41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61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20-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191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228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19,4%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38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11323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11322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 0%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40107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23D096CA-6B68-F568-5E51-E785D4A82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635142"/>
              </p:ext>
            </p:extLst>
          </p:nvPr>
        </p:nvGraphicFramePr>
        <p:xfrm>
          <a:off x="6371818" y="4442308"/>
          <a:ext cx="5573395" cy="208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456">
                  <a:extLst>
                    <a:ext uri="{9D8B030D-6E8A-4147-A177-3AD203B41FA5}">
                      <a16:colId xmlns:a16="http://schemas.microsoft.com/office/drawing/2014/main" val="1924996325"/>
                    </a:ext>
                  </a:extLst>
                </a:gridCol>
                <a:gridCol w="821344">
                  <a:extLst>
                    <a:ext uri="{9D8B030D-6E8A-4147-A177-3AD203B41FA5}">
                      <a16:colId xmlns:a16="http://schemas.microsoft.com/office/drawing/2014/main" val="3056137105"/>
                    </a:ext>
                  </a:extLst>
                </a:gridCol>
                <a:gridCol w="1075694">
                  <a:extLst>
                    <a:ext uri="{9D8B030D-6E8A-4147-A177-3AD203B41FA5}">
                      <a16:colId xmlns:a16="http://schemas.microsoft.com/office/drawing/2014/main" val="4238193781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85490427"/>
                    </a:ext>
                  </a:extLst>
                </a:gridCol>
                <a:gridCol w="1313602">
                  <a:extLst>
                    <a:ext uri="{9D8B030D-6E8A-4147-A177-3AD203B41FA5}">
                      <a16:colId xmlns:a16="http://schemas.microsoft.com/office/drawing/2014/main" val="33608216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1930-1960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Old </a:t>
                      </a:r>
                      <a:r>
                        <a:rPr lang="hu-HU" sz="1200" dirty="0" err="1">
                          <a:effectLst/>
                        </a:rPr>
                        <a:t>Botan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1989-2019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Present</a:t>
                      </a: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dirty="0" err="1">
                          <a:effectLst/>
                        </a:rPr>
                        <a:t>Botan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Changes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(%)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Changes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(mm)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550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0-1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673,4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669,95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-0,5%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-3,5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661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1-5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3922,8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3640,5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-7,2%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-282,3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39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5-10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4490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4532,15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0,9%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42,1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71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10-20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5888,5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5951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1,1%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62,5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7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20-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6557,6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7108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8,4%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550,4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21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sum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21532,3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21901,6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1,7%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369,3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9813"/>
                  </a:ext>
                </a:extLst>
              </a:tr>
            </a:tbl>
          </a:graphicData>
        </a:graphic>
      </p:graphicFrame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A9592A83-93FD-0A52-CCA8-28475A68B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80" y="1029296"/>
            <a:ext cx="4989416" cy="332627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DFE235C-DA9A-39AB-E417-C2E1FFBD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03" y="1029294"/>
            <a:ext cx="4989417" cy="332627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24D044D-AF51-0941-2EE3-78F3FD65F891}"/>
              </a:ext>
            </a:extLst>
          </p:cNvPr>
          <p:cNvSpPr txBox="1"/>
          <p:nvPr/>
        </p:nvSpPr>
        <p:spPr>
          <a:xfrm>
            <a:off x="7484781" y="874527"/>
            <a:ext cx="39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Precipitation</a:t>
            </a:r>
            <a:r>
              <a:rPr lang="hu-HU" dirty="0"/>
              <a:t> sum per </a:t>
            </a:r>
            <a:r>
              <a:rPr lang="hu-HU" dirty="0" err="1"/>
              <a:t>category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515209F-089C-86EB-1CC8-4C9044D3F286}"/>
              </a:ext>
            </a:extLst>
          </p:cNvPr>
          <p:cNvSpPr txBox="1"/>
          <p:nvPr/>
        </p:nvSpPr>
        <p:spPr>
          <a:xfrm>
            <a:off x="1351448" y="874527"/>
            <a:ext cx="39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Amount</a:t>
            </a:r>
            <a:r>
              <a:rPr lang="hu-HU" dirty="0"/>
              <a:t> of </a:t>
            </a:r>
            <a:r>
              <a:rPr lang="hu-HU" dirty="0" err="1"/>
              <a:t>precipitation</a:t>
            </a:r>
            <a:r>
              <a:rPr lang="hu-HU" dirty="0"/>
              <a:t> per </a:t>
            </a:r>
            <a:r>
              <a:rPr lang="hu-HU" dirty="0" err="1"/>
              <a:t>category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38810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E137801-CB4F-2AEA-5BCD-265997454E25}"/>
              </a:ext>
            </a:extLst>
          </p:cNvPr>
          <p:cNvSpPr txBox="1"/>
          <p:nvPr/>
        </p:nvSpPr>
        <p:spPr>
          <a:xfrm>
            <a:off x="91268" y="5546423"/>
            <a:ext cx="5965272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Temperature rise of the 1930-1960 data series:</a:t>
            </a:r>
          </a:p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0.10C/30 years, this trend is not significant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4213C25-1B4A-5263-DFB4-45824FF9D25D}"/>
              </a:ext>
            </a:extLst>
          </p:cNvPr>
          <p:cNvSpPr txBox="1"/>
          <p:nvPr/>
        </p:nvSpPr>
        <p:spPr>
          <a:xfrm>
            <a:off x="6135460" y="5545438"/>
            <a:ext cx="5965272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Temperature rise of the 1989-2019 data series:</a:t>
            </a:r>
          </a:p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  1.68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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C/30 years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62A76AB4-D778-6BB6-7C8E-19B76AC0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8" y="1599104"/>
            <a:ext cx="5965272" cy="3659792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524AAB48-70CC-9771-0360-C843624D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60" y="1590635"/>
            <a:ext cx="5965272" cy="36597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652D0E82-AE3C-7875-0DEF-C18822144C1F}"/>
              </a:ext>
            </a:extLst>
          </p:cNvPr>
          <p:cNvSpPr txBox="1"/>
          <p:nvPr/>
        </p:nvSpPr>
        <p:spPr>
          <a:xfrm>
            <a:off x="1490968" y="927959"/>
            <a:ext cx="9131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Comparison of the 1930-1960 and 1989-2019 periods of the Botanical Garden</a:t>
            </a:r>
            <a:r>
              <a:rPr lang="hu-HU" sz="22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9289E40-6E45-7077-148F-524F7AFFD827}"/>
              </a:ext>
            </a:extLst>
          </p:cNvPr>
          <p:cNvSpPr txBox="1"/>
          <p:nvPr/>
        </p:nvSpPr>
        <p:spPr>
          <a:xfrm>
            <a:off x="130728" y="1287596"/>
            <a:ext cx="596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1930-1960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r>
              <a:rPr lang="hu-HU" dirty="0"/>
              <a:t> sum and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E4C903-32D1-99F9-A5B3-62F36C5EC1A0}"/>
              </a:ext>
            </a:extLst>
          </p:cNvPr>
          <p:cNvSpPr txBox="1"/>
          <p:nvPr/>
        </p:nvSpPr>
        <p:spPr>
          <a:xfrm>
            <a:off x="6174920" y="1294309"/>
            <a:ext cx="596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1989-2019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r>
              <a:rPr lang="hu-HU" dirty="0"/>
              <a:t> sum and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59029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28FBBB9B-29EF-4478-ED93-32BC515C99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43" y="3334872"/>
            <a:ext cx="6550002" cy="3158002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05CA6BD7-F02B-6040-B29E-4444F6CE88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4914" y="1068960"/>
            <a:ext cx="5043043" cy="2682042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92622129-0258-21BD-06A5-F2D2240F30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4914" y="3847504"/>
            <a:ext cx="5101375" cy="2713187"/>
          </a:xfrm>
          <a:prstGeom prst="rect">
            <a:avLst/>
          </a:prstGeom>
        </p:spPr>
      </p:pic>
      <p:graphicFrame>
        <p:nvGraphicFramePr>
          <p:cNvPr id="16" name="Táblázat 15">
            <a:extLst>
              <a:ext uri="{FF2B5EF4-FFF2-40B4-BE49-F238E27FC236}">
                <a16:creationId xmlns:a16="http://schemas.microsoft.com/office/drawing/2014/main" id="{D523A757-A1B0-90C4-C305-D16354C7F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748699"/>
              </p:ext>
            </p:extLst>
          </p:nvPr>
        </p:nvGraphicFramePr>
        <p:xfrm>
          <a:off x="124043" y="1245733"/>
          <a:ext cx="6550003" cy="18637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164">
                  <a:extLst>
                    <a:ext uri="{9D8B030D-6E8A-4147-A177-3AD203B41FA5}">
                      <a16:colId xmlns:a16="http://schemas.microsoft.com/office/drawing/2014/main" val="899943269"/>
                    </a:ext>
                  </a:extLst>
                </a:gridCol>
                <a:gridCol w="1607839">
                  <a:extLst>
                    <a:ext uri="{9D8B030D-6E8A-4147-A177-3AD203B41FA5}">
                      <a16:colId xmlns:a16="http://schemas.microsoft.com/office/drawing/2014/main" val="2593000089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Beech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climate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(B)</a:t>
                      </a:r>
                      <a:endParaRPr lang="hu-HU" sz="1600" b="1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FAI≤4,75</a:t>
                      </a:r>
                      <a:endParaRPr lang="hu-HU" sz="1600" b="1" kern="1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5516347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Hornbeam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oak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climate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(GYT)</a:t>
                      </a:r>
                      <a:endParaRPr lang="hu-HU" sz="1600" b="1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4,75&lt;FAI≤6,00</a:t>
                      </a:r>
                      <a:endParaRPr lang="hu-HU" sz="1600" b="1" kern="1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9388136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Sessile oak/turkey oak climate (KTT/CS)</a:t>
                      </a:r>
                      <a:endParaRPr lang="hu-HU" sz="1600" b="1" kern="1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6,00&lt;FAI≤7,25</a:t>
                      </a:r>
                      <a:endParaRPr lang="hu-HU" sz="1600" b="1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2362954"/>
                  </a:ext>
                </a:extLst>
              </a:tr>
              <a:tr h="3524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Forest-</a:t>
                      </a: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steppe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</a:t>
                      </a:r>
                      <a:r>
                        <a:rPr lang="hu-HU" sz="1800" b="1" kern="0" dirty="0" err="1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climate</a:t>
                      </a: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 (ESZTY)</a:t>
                      </a:r>
                      <a:endParaRPr lang="hu-HU" sz="1600" b="1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7,25&lt;FAI≤8,50</a:t>
                      </a:r>
                      <a:endParaRPr lang="hu-HU" sz="1600" b="1" kern="1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9482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Steppe climate (SZTY)</a:t>
                      </a:r>
                      <a:endParaRPr lang="hu-HU" sz="1600" b="1" kern="10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kern="0" dirty="0">
                          <a:solidFill>
                            <a:schemeClr val="tx1"/>
                          </a:solidFill>
                          <a:effectLst/>
                          <a:latin typeface="Garamond" panose="02020404030301010803" pitchFamily="18" charset="0"/>
                        </a:rPr>
                        <a:t>8,50&lt;FAI</a:t>
                      </a:r>
                      <a:endParaRPr lang="hu-HU" sz="1600" b="1" kern="100" dirty="0">
                        <a:solidFill>
                          <a:schemeClr val="tx1"/>
                        </a:solidFill>
                        <a:effectLst/>
                        <a:latin typeface="Garamond" panose="02020404030301010803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5940438"/>
                  </a:ext>
                </a:extLst>
              </a:tr>
            </a:tbl>
          </a:graphicData>
        </a:graphic>
      </p:graphicFrame>
      <p:sp>
        <p:nvSpPr>
          <p:cNvPr id="17" name="Ellipszis 16">
            <a:extLst>
              <a:ext uri="{FF2B5EF4-FFF2-40B4-BE49-F238E27FC236}">
                <a16:creationId xmlns:a16="http://schemas.microsoft.com/office/drawing/2014/main" id="{69E0A4A3-178F-318E-3B49-3776DE0C5C83}"/>
              </a:ext>
            </a:extLst>
          </p:cNvPr>
          <p:cNvSpPr/>
          <p:nvPr/>
        </p:nvSpPr>
        <p:spPr>
          <a:xfrm>
            <a:off x="7457650" y="4323658"/>
            <a:ext cx="1203634" cy="698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CA5C5390-616C-85DB-4785-71008B5D82B1}"/>
              </a:ext>
            </a:extLst>
          </p:cNvPr>
          <p:cNvSpPr/>
          <p:nvPr/>
        </p:nvSpPr>
        <p:spPr>
          <a:xfrm>
            <a:off x="10674350" y="4323658"/>
            <a:ext cx="1358900" cy="69850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>
              <a:solidFill>
                <a:srgbClr val="FF0000"/>
              </a:solidFill>
            </a:endParaRPr>
          </a:p>
        </p:txBody>
      </p:sp>
      <p:sp>
        <p:nvSpPr>
          <p:cNvPr id="19" name="Nyíl: lefelé mutató 18">
            <a:extLst>
              <a:ext uri="{FF2B5EF4-FFF2-40B4-BE49-F238E27FC236}">
                <a16:creationId xmlns:a16="http://schemas.microsoft.com/office/drawing/2014/main" id="{A4543041-7601-A342-C7A1-3E99E3EE3E9E}"/>
              </a:ext>
            </a:extLst>
          </p:cNvPr>
          <p:cNvSpPr/>
          <p:nvPr/>
        </p:nvSpPr>
        <p:spPr>
          <a:xfrm>
            <a:off x="8374016" y="4227156"/>
            <a:ext cx="222525" cy="521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Nyíl: lefelé mutató 19">
            <a:extLst>
              <a:ext uri="{FF2B5EF4-FFF2-40B4-BE49-F238E27FC236}">
                <a16:creationId xmlns:a16="http://schemas.microsoft.com/office/drawing/2014/main" id="{DD2A751F-7B2D-E60C-306C-3D2A70D5DE00}"/>
              </a:ext>
            </a:extLst>
          </p:cNvPr>
          <p:cNvSpPr/>
          <p:nvPr/>
        </p:nvSpPr>
        <p:spPr>
          <a:xfrm>
            <a:off x="11845432" y="4227156"/>
            <a:ext cx="222525" cy="52138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1" name="Szövegdoboz 20">
            <a:extLst>
              <a:ext uri="{FF2B5EF4-FFF2-40B4-BE49-F238E27FC236}">
                <a16:creationId xmlns:a16="http://schemas.microsoft.com/office/drawing/2014/main" id="{6FC479C3-6D46-1183-F996-C7F97442545C}"/>
              </a:ext>
            </a:extLst>
          </p:cNvPr>
          <p:cNvSpPr txBox="1"/>
          <p:nvPr/>
        </p:nvSpPr>
        <p:spPr>
          <a:xfrm>
            <a:off x="8516083" y="4169333"/>
            <a:ext cx="21190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Spruce</a:t>
            </a:r>
            <a:r>
              <a:rPr lang="hu-HU" dirty="0"/>
              <a:t> </a:t>
            </a:r>
            <a:r>
              <a:rPr lang="hu-HU" dirty="0" err="1"/>
              <a:t>destruction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515426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7920E792-DDEC-314B-A30C-08973F03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" y="972456"/>
            <a:ext cx="5941338" cy="403689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999074E-B67D-D38C-DA1F-B55F2FFBF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73" y="972457"/>
            <a:ext cx="5941338" cy="403689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F0D4B48-9CA4-5BC2-D0A7-C70A463F2798}"/>
              </a:ext>
            </a:extLst>
          </p:cNvPr>
          <p:cNvSpPr txBox="1"/>
          <p:nvPr/>
        </p:nvSpPr>
        <p:spPr>
          <a:xfrm>
            <a:off x="995711" y="1119687"/>
            <a:ext cx="388575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Botanical garden from 19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30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1960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2CC1DCC-3E3A-77F7-B9AD-52C633F4BEAB}"/>
              </a:ext>
            </a:extLst>
          </p:cNvPr>
          <p:cNvSpPr txBox="1"/>
          <p:nvPr/>
        </p:nvSpPr>
        <p:spPr>
          <a:xfrm>
            <a:off x="7051152" y="1147964"/>
            <a:ext cx="388575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Botanical garden from 1989 to 2019</a:t>
            </a:r>
            <a:endParaRPr lang="hu-H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áblázat 15">
            <a:extLst>
              <a:ext uri="{FF2B5EF4-FFF2-40B4-BE49-F238E27FC236}">
                <a16:creationId xmlns:a16="http://schemas.microsoft.com/office/drawing/2014/main" id="{8A7BA155-083C-3229-9EB4-195C718247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3252520"/>
              </p:ext>
            </p:extLst>
          </p:nvPr>
        </p:nvGraphicFramePr>
        <p:xfrm>
          <a:off x="3100650" y="4724905"/>
          <a:ext cx="5573395" cy="1835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190">
                  <a:extLst>
                    <a:ext uri="{9D8B030D-6E8A-4147-A177-3AD203B41FA5}">
                      <a16:colId xmlns:a16="http://schemas.microsoft.com/office/drawing/2014/main" val="963894762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1802263008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96540200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660672963"/>
                    </a:ext>
                  </a:extLst>
                </a:gridCol>
              </a:tblGrid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W-ET-∆SOIL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70418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1930-1960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695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620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03248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1989-2019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710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679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71354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in mmm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-59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27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in 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+2,2%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+9,5%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-58,7%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5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1761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Summary</a:t>
            </a:r>
            <a:endParaRPr lang="hu-HU" dirty="0">
              <a:latin typeface="Garamond" panose="02020404030301010803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4834E427-77AB-2124-F43F-8B3D5A0405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20407"/>
            <a:ext cx="10515600" cy="3417185"/>
          </a:xfrm>
          <a:ln w="25400">
            <a:solidFill>
              <a:schemeClr val="accent1">
                <a:alpha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Database creation, Error correction, Continuity of measurements</a:t>
            </a:r>
            <a:endParaRPr lang="hu-HU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anose="02020404030301010803" pitchFamily="18" charset="0"/>
            </a:endParaRP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Usability of database:</a:t>
            </a:r>
          </a:p>
          <a:p>
            <a:pPr marL="0" indent="0">
              <a:buNone/>
            </a:pPr>
            <a:r>
              <a:rPr lang="en-US" sz="2400" dirty="0">
                <a:latin typeface="Garamond" panose="02020404030301010803" pitchFamily="18" charset="0"/>
              </a:rPr>
              <a:t>FAI</a:t>
            </a:r>
            <a:r>
              <a:rPr lang="hu-HU" sz="2400" dirty="0">
                <a:latin typeface="Garamond" panose="02020404030301010803" pitchFamily="18" charset="0"/>
              </a:rPr>
              <a:t> (</a:t>
            </a:r>
            <a:r>
              <a:rPr lang="hu-HU" sz="2400" dirty="0" err="1">
                <a:latin typeface="Garamond" panose="02020404030301010803" pitchFamily="18" charset="0"/>
              </a:rPr>
              <a:t>forestry</a:t>
            </a:r>
            <a:r>
              <a:rPr lang="hu-HU" sz="2400" dirty="0">
                <a:latin typeface="Garamond" panose="02020404030301010803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</a:rPr>
              <a:t>aridity</a:t>
            </a:r>
            <a:r>
              <a:rPr lang="hu-HU" sz="2400" dirty="0">
                <a:latin typeface="Garamond" panose="02020404030301010803" pitchFamily="18" charset="0"/>
              </a:rPr>
              <a:t> index)</a:t>
            </a:r>
            <a:r>
              <a:rPr lang="en-US" sz="2400" dirty="0">
                <a:latin typeface="Garamond" panose="02020404030301010803" pitchFamily="18" charset="0"/>
              </a:rPr>
              <a:t>, interception, evapotranspiration, snow development, water balance, analyzes from a forestry perspective (e.g.: in connection with afforestation, tree species exchange during plant planning negotiations</a:t>
            </a:r>
            <a:r>
              <a:rPr lang="en-US" sz="2000" dirty="0">
                <a:latin typeface="Garamond" panose="02020404030301010803" pitchFamily="18" charset="0"/>
              </a:rPr>
              <a:t>)</a:t>
            </a:r>
            <a:endParaRPr lang="hu-HU" sz="2000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1819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9459759-57B0-7A64-23E5-5C396DBF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5024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BC86282-18CC-D91C-5927-96DEC32DEB08}"/>
              </a:ext>
            </a:extLst>
          </p:cNvPr>
          <p:cNvSpPr txBox="1"/>
          <p:nvPr/>
        </p:nvSpPr>
        <p:spPr>
          <a:xfrm>
            <a:off x="5725935" y="1490008"/>
            <a:ext cx="5965272" cy="1938992"/>
          </a:xfrm>
          <a:prstGeom prst="rect">
            <a:avLst/>
          </a:prstGeom>
          <a:noFill/>
          <a:ln w="381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6000" dirty="0" err="1">
                <a:latin typeface="Garamond" panose="02020404030301010803" pitchFamily="18" charset="0"/>
              </a:rPr>
              <a:t>Thank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you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for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your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attention</a:t>
            </a:r>
            <a:r>
              <a:rPr lang="hu-HU" sz="6000" dirty="0">
                <a:latin typeface="Garamond" panose="02020404030301010803" pitchFamily="18" charset="0"/>
              </a:rPr>
              <a:t>!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27086CD-9031-2065-6C56-896AD76B15B4}"/>
              </a:ext>
            </a:extLst>
          </p:cNvPr>
          <p:cNvSpPr txBox="1"/>
          <p:nvPr/>
        </p:nvSpPr>
        <p:spPr>
          <a:xfrm>
            <a:off x="5275653" y="4549676"/>
            <a:ext cx="6916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Garamond" panose="02020404030301010803" pitchFamily="18" charset="0"/>
              </a:rPr>
              <a:t>The following joint projects (143972SNN project and the TKP2021-NKTA-43 project) supported the preparation of this paper. TKP2021-NKTA-43 has been implemented with the support provided by the Ministry of Innovation and Technology of Hungary (successor: Ministry of Culture and Innovation of Hungary) from the National Research, Development and Innovation Fund, financed under the TKP2021-NKTA funding scheme.</a:t>
            </a: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Supported by the ÚNKP-23-2-III-SOE-176 New National Excellence Program of the Ministry for Culture and Innovation from the source of the National Research, Development and Innovation Fund.</a:t>
            </a:r>
          </a:p>
        </p:txBody>
      </p:sp>
    </p:spTree>
    <p:extLst>
      <p:ext uri="{BB962C8B-B14F-4D97-AF65-F5344CB8AC3E}">
        <p14:creationId xmlns:p14="http://schemas.microsoft.com/office/powerpoint/2010/main" val="221772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Introduction</a:t>
            </a:r>
            <a:endParaRPr lang="hu-HU" dirty="0">
              <a:latin typeface="Garamond" panose="02020404030301010803" pitchFamily="18" charset="0"/>
            </a:endParaRPr>
          </a:p>
        </p:txBody>
      </p:sp>
      <p:graphicFrame>
        <p:nvGraphicFramePr>
          <p:cNvPr id="5" name="Tartalom helye 4">
            <a:extLst>
              <a:ext uri="{FF2B5EF4-FFF2-40B4-BE49-F238E27FC236}">
                <a16:creationId xmlns:a16="http://schemas.microsoft.com/office/drawing/2014/main" id="{CB1484A1-A06D-927C-9022-5D30A3BCEC3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7726799"/>
              </p:ext>
            </p:extLst>
          </p:nvPr>
        </p:nvGraphicFramePr>
        <p:xfrm>
          <a:off x="98285" y="1122355"/>
          <a:ext cx="5997715" cy="55683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44985">
                  <a:extLst>
                    <a:ext uri="{9D8B030D-6E8A-4147-A177-3AD203B41FA5}">
                      <a16:colId xmlns:a16="http://schemas.microsoft.com/office/drawing/2014/main" val="3882924368"/>
                    </a:ext>
                  </a:extLst>
                </a:gridCol>
                <a:gridCol w="953037">
                  <a:extLst>
                    <a:ext uri="{9D8B030D-6E8A-4147-A177-3AD203B41FA5}">
                      <a16:colId xmlns:a16="http://schemas.microsoft.com/office/drawing/2014/main" val="179701120"/>
                    </a:ext>
                  </a:extLst>
                </a:gridCol>
                <a:gridCol w="995033">
                  <a:extLst>
                    <a:ext uri="{9D8B030D-6E8A-4147-A177-3AD203B41FA5}">
                      <a16:colId xmlns:a16="http://schemas.microsoft.com/office/drawing/2014/main" val="2785575602"/>
                    </a:ext>
                  </a:extLst>
                </a:gridCol>
                <a:gridCol w="1258956">
                  <a:extLst>
                    <a:ext uri="{9D8B030D-6E8A-4147-A177-3AD203B41FA5}">
                      <a16:colId xmlns:a16="http://schemas.microsoft.com/office/drawing/2014/main" val="2712834962"/>
                    </a:ext>
                  </a:extLst>
                </a:gridCol>
                <a:gridCol w="1245704">
                  <a:extLst>
                    <a:ext uri="{9D8B030D-6E8A-4147-A177-3AD203B41FA5}">
                      <a16:colId xmlns:a16="http://schemas.microsoft.com/office/drawing/2014/main" val="1532617414"/>
                    </a:ext>
                  </a:extLst>
                </a:gridCol>
              </a:tblGrid>
              <a:tr h="6380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Station</a:t>
                      </a:r>
                      <a:r>
                        <a:rPr lang="hu-HU" sz="18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8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name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Latitude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600" dirty="0" err="1">
                          <a:effectLst/>
                        </a:rPr>
                        <a:t>Longitude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Begining of </a:t>
                      </a:r>
                      <a:r>
                        <a:rPr lang="hu-H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hu-HU" sz="11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 of </a:t>
                      </a:r>
                      <a:r>
                        <a:rPr lang="hu-HU" sz="14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period</a:t>
                      </a:r>
                      <a:endParaRPr lang="hu-HU" sz="14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2187667960"/>
                  </a:ext>
                </a:extLst>
              </a:tr>
              <a:tr h="835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Sopron </a:t>
                      </a:r>
                      <a:r>
                        <a:rPr lang="hu-HU" sz="1800" dirty="0" err="1">
                          <a:effectLst/>
                        </a:rPr>
                        <a:t>Oedenburg</a:t>
                      </a:r>
                      <a:r>
                        <a:rPr lang="hu-HU" sz="1800" dirty="0">
                          <a:effectLst/>
                        </a:rPr>
                        <a:t>, Vízimalom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47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41’06”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33’25”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highlight>
                            <a:srgbClr val="00FFFF"/>
                          </a:highlight>
                        </a:rPr>
                        <a:t>1870.01.01.</a:t>
                      </a:r>
                      <a:endParaRPr lang="hu-HU" sz="1600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1882.01.30.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648497576"/>
                  </a:ext>
                </a:extLst>
              </a:tr>
              <a:tr h="5469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Sopron </a:t>
                      </a:r>
                      <a:r>
                        <a:rPr lang="hu-HU" sz="1800" dirty="0" err="1">
                          <a:effectLst/>
                        </a:rPr>
                        <a:t>Laehne</a:t>
                      </a:r>
                      <a:r>
                        <a:rPr lang="hu-HU" sz="1800" dirty="0">
                          <a:effectLst/>
                        </a:rPr>
                        <a:t> Intézet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47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41’32”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35’15”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1885.11.21.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1918.11.30.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506872729"/>
                  </a:ext>
                </a:extLst>
              </a:tr>
              <a:tr h="835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Sopron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Leány-gimnázium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47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41’02”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34’24”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1918.12.01.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1925.05.31.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2332935913"/>
                  </a:ext>
                </a:extLst>
              </a:tr>
              <a:tr h="83591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University of </a:t>
                      </a:r>
                      <a:r>
                        <a:rPr lang="hu-HU" sz="18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Forestry</a:t>
                      </a:r>
                      <a:r>
                        <a:rPr lang="hu-HU" sz="18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hu-HU" sz="16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Botanical</a:t>
                      </a:r>
                      <a:r>
                        <a:rPr lang="hu-HU" sz="1600" dirty="0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hu-HU" sz="1600" dirty="0" err="1">
                          <a:effectLst/>
                          <a:highlight>
                            <a:srgbClr val="00FFFF"/>
                          </a:highlight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garden</a:t>
                      </a:r>
                      <a:endParaRPr lang="hu-HU" sz="1600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47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40’42”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34’18”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highlight>
                            <a:srgbClr val="00FFFF"/>
                          </a:highlight>
                        </a:rPr>
                        <a:t>1925.06.01.</a:t>
                      </a:r>
                      <a:endParaRPr lang="hu-HU" sz="1600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  <a:highlight>
                            <a:srgbClr val="00FFFF"/>
                          </a:highlight>
                        </a:rPr>
                        <a:t>1974.04.24.</a:t>
                      </a:r>
                      <a:endParaRPr lang="hu-HU" sz="1600" dirty="0">
                        <a:effectLst/>
                        <a:highlight>
                          <a:srgbClr val="00FFFF"/>
                        </a:highlight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3005194717"/>
                  </a:ext>
                </a:extLst>
              </a:tr>
              <a:tr h="54691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>
                          <a:effectLst/>
                        </a:rPr>
                        <a:t>Kuruc-domb Szélmalom</a:t>
                      </a:r>
                      <a:endParaRPr lang="hu-HU" sz="16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47</a:t>
                      </a:r>
                      <a:r>
                        <a:rPr lang="hu-HU" sz="14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>
                          <a:effectLst/>
                        </a:rPr>
                        <a:t>42’53”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16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39’57”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1974.04.25.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2019.12.31.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367463378"/>
                  </a:ext>
                </a:extLst>
              </a:tr>
              <a:tr h="112492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Fertőrákos EDUVIZIG Kutató Bázis (pótlóállomás)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>
                          <a:effectLst/>
                        </a:rPr>
                        <a:t>47</a:t>
                      </a:r>
                      <a:r>
                        <a:rPr lang="hu-HU" sz="140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>
                          <a:effectLst/>
                        </a:rPr>
                        <a:t>41’06”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400" dirty="0">
                          <a:effectLst/>
                        </a:rPr>
                        <a:t>47</a:t>
                      </a:r>
                      <a:r>
                        <a:rPr lang="hu-HU" sz="1400" dirty="0">
                          <a:effectLst/>
                          <a:sym typeface="Symbol" panose="05050102010706020507" pitchFamily="18" charset="2"/>
                        </a:rPr>
                        <a:t></a:t>
                      </a:r>
                      <a:r>
                        <a:rPr lang="hu-HU" sz="1400" dirty="0">
                          <a:effectLst/>
                        </a:rPr>
                        <a:t>41’06”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2004.03.17.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effectLst/>
                        </a:rPr>
                        <a:t>2005.07.27.</a:t>
                      </a:r>
                      <a:endParaRPr lang="hu-HU" sz="16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097" marR="68097" marT="0" marB="0"/>
                </a:tc>
                <a:extLst>
                  <a:ext uri="{0D108BD9-81ED-4DB2-BD59-A6C34878D82A}">
                    <a16:rowId xmlns:a16="http://schemas.microsoft.com/office/drawing/2014/main" val="1678217176"/>
                  </a:ext>
                </a:extLst>
              </a:tr>
            </a:tbl>
          </a:graphicData>
        </a:graphic>
      </p:graphicFrame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Kép 2">
            <a:extLst>
              <a:ext uri="{FF2B5EF4-FFF2-40B4-BE49-F238E27FC236}">
                <a16:creationId xmlns:a16="http://schemas.microsoft.com/office/drawing/2014/main" id="{E3CA858C-8C51-00F6-D8AA-A7FC4767B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8765" y="1113219"/>
            <a:ext cx="5904951" cy="3391272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3761FEDA-4765-ED18-DD82-411428D75818}"/>
              </a:ext>
            </a:extLst>
          </p:cNvPr>
          <p:cNvSpPr txBox="1"/>
          <p:nvPr/>
        </p:nvSpPr>
        <p:spPr>
          <a:xfrm>
            <a:off x="6188765" y="4870871"/>
            <a:ext cx="5904951" cy="1384995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>
                <a:latin typeface="Garamond" panose="02020404030301010803" pitchFamily="18" charset="0"/>
              </a:rPr>
              <a:t>Objective</a:t>
            </a:r>
            <a:r>
              <a:rPr lang="hu-HU" sz="2400" b="1" dirty="0">
                <a:latin typeface="Garamond" panose="02020404030301010803" pitchFamily="18" charset="0"/>
              </a:rPr>
              <a:t>s</a:t>
            </a:r>
            <a:r>
              <a:rPr lang="en-US" sz="2400" b="1" dirty="0">
                <a:latin typeface="Garamond" panose="02020404030301010803" pitchFamily="18" charset="0"/>
              </a:rPr>
              <a:t>: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</a:rPr>
              <a:t>Data unification of the Botanical Garden meteorological station, error analysis, hydrometeorological data processing</a:t>
            </a:r>
            <a:endParaRPr lang="hu-HU" sz="2000" dirty="0">
              <a:latin typeface="Garamond" panose="02020404030301010803" pitchFamily="18" charset="0"/>
            </a:endParaRPr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1D73C7F1-0381-4373-BAC3-E731DF71F3A3}"/>
              </a:ext>
            </a:extLst>
          </p:cNvPr>
          <p:cNvSpPr/>
          <p:nvPr/>
        </p:nvSpPr>
        <p:spPr>
          <a:xfrm>
            <a:off x="8309113" y="2663687"/>
            <a:ext cx="622852" cy="543339"/>
          </a:xfrm>
          <a:prstGeom prst="ellipse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Egyenes összekötő nyíllal 11">
            <a:extLst>
              <a:ext uri="{FF2B5EF4-FFF2-40B4-BE49-F238E27FC236}">
                <a16:creationId xmlns:a16="http://schemas.microsoft.com/office/drawing/2014/main" id="{C33454AC-DA62-DE3B-3DDA-30D7E5085F0F}"/>
              </a:ext>
            </a:extLst>
          </p:cNvPr>
          <p:cNvCxnSpPr/>
          <p:nvPr/>
        </p:nvCxnSpPr>
        <p:spPr>
          <a:xfrm flipV="1">
            <a:off x="6096000" y="2955235"/>
            <a:ext cx="2385391" cy="1086678"/>
          </a:xfrm>
          <a:prstGeom prst="straightConnector1">
            <a:avLst/>
          </a:prstGeom>
          <a:ln w="38100">
            <a:solidFill>
              <a:schemeClr val="accent1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4102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Methods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9A1F9C85-3DDA-17C2-8299-B076AB20D20E}"/>
              </a:ext>
            </a:extLst>
          </p:cNvPr>
          <p:cNvSpPr txBox="1"/>
          <p:nvPr/>
        </p:nvSpPr>
        <p:spPr>
          <a:xfrm>
            <a:off x="4886572" y="1068105"/>
            <a:ext cx="2336894" cy="1938992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Examples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maximum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errors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1997-08-16    263.0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2000-04-21    262.0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2001-07-01    285.8     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2001-07-30    292.0     </a:t>
            </a: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1F811DE2-7FC3-7468-70F1-6151C4F09DFC}"/>
              </a:ext>
            </a:extLst>
          </p:cNvPr>
          <p:cNvSpPr txBox="1"/>
          <p:nvPr/>
        </p:nvSpPr>
        <p:spPr>
          <a:xfrm>
            <a:off x="262682" y="1190055"/>
            <a:ext cx="116574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Error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4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analysis</a:t>
            </a:r>
            <a:r>
              <a:rPr lang="hu-HU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8" name="Tartalom helye 7">
            <a:extLst>
              <a:ext uri="{FF2B5EF4-FFF2-40B4-BE49-F238E27FC236}">
                <a16:creationId xmlns:a16="http://schemas.microsoft.com/office/drawing/2014/main" id="{0CF73EEB-AB36-3B3A-2A4A-5FF07CB250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4100" y="3053669"/>
            <a:ext cx="6979366" cy="3323903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FADAAE9C-4FE4-5DBA-FB55-700E034A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3739" y="1017737"/>
            <a:ext cx="3967141" cy="2461776"/>
          </a:xfrm>
          <a:prstGeom prst="rect">
            <a:avLst/>
          </a:prstGeom>
        </p:spPr>
      </p:pic>
      <p:pic>
        <p:nvPicPr>
          <p:cNvPr id="6" name="Tartalom helye 13">
            <a:extLst>
              <a:ext uri="{FF2B5EF4-FFF2-40B4-BE49-F238E27FC236}">
                <a16:creationId xmlns:a16="http://schemas.microsoft.com/office/drawing/2014/main" id="{2806B80B-95B7-DCB1-4F69-B8913ABF80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3740" y="3630059"/>
            <a:ext cx="3967141" cy="2747513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CA517DDB-DC86-15F4-7847-09ED1D393A7E}"/>
              </a:ext>
            </a:extLst>
          </p:cNvPr>
          <p:cNvSpPr txBox="1"/>
          <p:nvPr/>
        </p:nvSpPr>
        <p:spPr>
          <a:xfrm>
            <a:off x="2405151" y="1091391"/>
            <a:ext cx="2233111" cy="1938992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Examples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for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minimum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errors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1988-07-09   1505.0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1997-07-24    152.0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2003-07-21    155.0</a:t>
            </a:r>
          </a:p>
          <a:p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2017-06-04    115.2</a:t>
            </a:r>
          </a:p>
        </p:txBody>
      </p:sp>
      <p:sp>
        <p:nvSpPr>
          <p:cNvPr id="12" name="Szövegdoboz 11">
            <a:extLst>
              <a:ext uri="{FF2B5EF4-FFF2-40B4-BE49-F238E27FC236}">
                <a16:creationId xmlns:a16="http://schemas.microsoft.com/office/drawing/2014/main" id="{E99F9FC8-6F81-0439-8E03-9BFE047DD628}"/>
              </a:ext>
            </a:extLst>
          </p:cNvPr>
          <p:cNvSpPr txBox="1"/>
          <p:nvPr/>
        </p:nvSpPr>
        <p:spPr>
          <a:xfrm>
            <a:off x="7765447" y="844618"/>
            <a:ext cx="38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Corrected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(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r>
              <a:rPr lang="hu-HU" dirty="0"/>
              <a:t>)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59E359FB-766F-3416-79E3-D98EA0A5D224}"/>
              </a:ext>
            </a:extLst>
          </p:cNvPr>
          <p:cNvSpPr txBox="1"/>
          <p:nvPr/>
        </p:nvSpPr>
        <p:spPr>
          <a:xfrm>
            <a:off x="8025619" y="3799512"/>
            <a:ext cx="34952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Corrected</a:t>
            </a:r>
            <a:r>
              <a:rPr lang="hu-HU" dirty="0"/>
              <a:t> </a:t>
            </a:r>
            <a:r>
              <a:rPr lang="hu-HU" dirty="0" err="1"/>
              <a:t>data</a:t>
            </a:r>
            <a:r>
              <a:rPr lang="hu-HU" dirty="0"/>
              <a:t> ( </a:t>
            </a:r>
            <a:r>
              <a:rPr lang="hu-HU" dirty="0" err="1"/>
              <a:t>precipitation</a:t>
            </a:r>
            <a:r>
              <a:rPr lang="hu-HU" dirty="0"/>
              <a:t> sum)</a:t>
            </a:r>
          </a:p>
        </p:txBody>
      </p:sp>
    </p:spTree>
    <p:extLst>
      <p:ext uri="{BB962C8B-B14F-4D97-AF65-F5344CB8AC3E}">
        <p14:creationId xmlns:p14="http://schemas.microsoft.com/office/powerpoint/2010/main" val="3061604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zövegdoboz 9">
            <a:extLst>
              <a:ext uri="{FF2B5EF4-FFF2-40B4-BE49-F238E27FC236}">
                <a16:creationId xmlns:a16="http://schemas.microsoft.com/office/drawing/2014/main" id="{FE137801-CB4F-2AEA-5BCD-265997454E25}"/>
              </a:ext>
            </a:extLst>
          </p:cNvPr>
          <p:cNvSpPr txBox="1"/>
          <p:nvPr/>
        </p:nvSpPr>
        <p:spPr>
          <a:xfrm>
            <a:off x="91268" y="5546423"/>
            <a:ext cx="5965272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Temperature rise of the 1930-1960 data series:</a:t>
            </a:r>
          </a:p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0.10C/30 years, this trend is not significant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zövegdoboz 13">
            <a:extLst>
              <a:ext uri="{FF2B5EF4-FFF2-40B4-BE49-F238E27FC236}">
                <a16:creationId xmlns:a16="http://schemas.microsoft.com/office/drawing/2014/main" id="{64213C25-1B4A-5263-DFB4-45824FF9D25D}"/>
              </a:ext>
            </a:extLst>
          </p:cNvPr>
          <p:cNvSpPr txBox="1"/>
          <p:nvPr/>
        </p:nvSpPr>
        <p:spPr>
          <a:xfrm>
            <a:off x="6135460" y="5545438"/>
            <a:ext cx="5965272" cy="646331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Temperature rise of the 1989-2019 data series:</a:t>
            </a:r>
          </a:p>
          <a:p>
            <a:pPr algn="ctr"/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   1.68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  </a:t>
            </a:r>
            <a:r>
              <a:rPr lang="en-US" dirty="0">
                <a:latin typeface="Garamond" panose="02020404030301010803" pitchFamily="18" charset="0"/>
                <a:cs typeface="Times New Roman" panose="02020603050405020304" pitchFamily="18" charset="0"/>
              </a:rPr>
              <a:t>C/30 years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Tartalom helye 14">
            <a:extLst>
              <a:ext uri="{FF2B5EF4-FFF2-40B4-BE49-F238E27FC236}">
                <a16:creationId xmlns:a16="http://schemas.microsoft.com/office/drawing/2014/main" id="{62A76AB4-D778-6BB6-7C8E-19B76AC037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268" y="1599104"/>
            <a:ext cx="5965272" cy="3659792"/>
          </a:xfrm>
          <a:prstGeom prst="rect">
            <a:avLst/>
          </a:prstGeom>
        </p:spPr>
      </p:pic>
      <p:pic>
        <p:nvPicPr>
          <p:cNvPr id="16" name="Kép 15">
            <a:extLst>
              <a:ext uri="{FF2B5EF4-FFF2-40B4-BE49-F238E27FC236}">
                <a16:creationId xmlns:a16="http://schemas.microsoft.com/office/drawing/2014/main" id="{524AAB48-70CC-9771-0360-C843624D9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5460" y="1590635"/>
            <a:ext cx="5965272" cy="3659792"/>
          </a:xfrm>
          <a:prstGeom prst="rect">
            <a:avLst/>
          </a:prstGeom>
        </p:spPr>
      </p:pic>
      <p:sp>
        <p:nvSpPr>
          <p:cNvPr id="17" name="Szövegdoboz 16">
            <a:extLst>
              <a:ext uri="{FF2B5EF4-FFF2-40B4-BE49-F238E27FC236}">
                <a16:creationId xmlns:a16="http://schemas.microsoft.com/office/drawing/2014/main" id="{652D0E82-AE3C-7875-0DEF-C18822144C1F}"/>
              </a:ext>
            </a:extLst>
          </p:cNvPr>
          <p:cNvSpPr txBox="1"/>
          <p:nvPr/>
        </p:nvSpPr>
        <p:spPr>
          <a:xfrm>
            <a:off x="1490968" y="927959"/>
            <a:ext cx="913114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Garamond" panose="02020404030301010803" pitchFamily="18" charset="0"/>
              </a:rPr>
              <a:t>Comparison of the 1930-1960 and 1989-2019 periods of the Botanical Garden</a:t>
            </a:r>
            <a:r>
              <a:rPr lang="hu-HU" sz="2200" dirty="0">
                <a:latin typeface="Garamond" panose="02020404030301010803" pitchFamily="18" charset="0"/>
              </a:rPr>
              <a:t>:</a:t>
            </a:r>
          </a:p>
        </p:txBody>
      </p:sp>
      <p:sp>
        <p:nvSpPr>
          <p:cNvPr id="3" name="Szövegdoboz 2">
            <a:extLst>
              <a:ext uri="{FF2B5EF4-FFF2-40B4-BE49-F238E27FC236}">
                <a16:creationId xmlns:a16="http://schemas.microsoft.com/office/drawing/2014/main" id="{59289E40-6E45-7077-148F-524F7AFFD827}"/>
              </a:ext>
            </a:extLst>
          </p:cNvPr>
          <p:cNvSpPr txBox="1"/>
          <p:nvPr/>
        </p:nvSpPr>
        <p:spPr>
          <a:xfrm>
            <a:off x="130728" y="1287596"/>
            <a:ext cx="596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1930-1960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r>
              <a:rPr lang="hu-HU" dirty="0"/>
              <a:t> sum and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  <p:sp>
        <p:nvSpPr>
          <p:cNvPr id="6" name="Szövegdoboz 5">
            <a:extLst>
              <a:ext uri="{FF2B5EF4-FFF2-40B4-BE49-F238E27FC236}">
                <a16:creationId xmlns:a16="http://schemas.microsoft.com/office/drawing/2014/main" id="{F6E4C903-32D1-99F9-A5B3-62F36C5EC1A0}"/>
              </a:ext>
            </a:extLst>
          </p:cNvPr>
          <p:cNvSpPr txBox="1"/>
          <p:nvPr/>
        </p:nvSpPr>
        <p:spPr>
          <a:xfrm>
            <a:off x="6174920" y="1294309"/>
            <a:ext cx="59652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1989-2019 </a:t>
            </a:r>
            <a:r>
              <a:rPr lang="hu-HU" dirty="0" err="1"/>
              <a:t>yearly</a:t>
            </a:r>
            <a:r>
              <a:rPr lang="hu-HU" dirty="0"/>
              <a:t> </a:t>
            </a:r>
            <a:r>
              <a:rPr lang="hu-HU" dirty="0" err="1"/>
              <a:t>precipitation</a:t>
            </a:r>
            <a:r>
              <a:rPr lang="hu-HU" dirty="0"/>
              <a:t> sum and </a:t>
            </a:r>
            <a:r>
              <a:rPr lang="hu-HU" dirty="0" err="1"/>
              <a:t>average</a:t>
            </a:r>
            <a:r>
              <a:rPr lang="hu-HU" dirty="0"/>
              <a:t> </a:t>
            </a:r>
            <a:r>
              <a:rPr lang="hu-HU" dirty="0" err="1"/>
              <a:t>temperature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68234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Táblázat 6">
            <a:extLst>
              <a:ext uri="{FF2B5EF4-FFF2-40B4-BE49-F238E27FC236}">
                <a16:creationId xmlns:a16="http://schemas.microsoft.com/office/drawing/2014/main" id="{E1163AB8-5F9F-D942-2A73-3E14E2AC3728}"/>
              </a:ext>
            </a:extLst>
          </p:cNvPr>
          <p:cNvGraphicFramePr>
            <a:graphicFrameLocks noGrp="1"/>
          </p:cNvGraphicFramePr>
          <p:nvPr/>
        </p:nvGraphicFramePr>
        <p:xfrm>
          <a:off x="246788" y="4436809"/>
          <a:ext cx="5573395" cy="208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92200">
                  <a:extLst>
                    <a:ext uri="{9D8B030D-6E8A-4147-A177-3AD203B41FA5}">
                      <a16:colId xmlns:a16="http://schemas.microsoft.com/office/drawing/2014/main" val="2938528420"/>
                    </a:ext>
                  </a:extLst>
                </a:gridCol>
                <a:gridCol w="863600">
                  <a:extLst>
                    <a:ext uri="{9D8B030D-6E8A-4147-A177-3AD203B41FA5}">
                      <a16:colId xmlns:a16="http://schemas.microsoft.com/office/drawing/2014/main" val="2357468358"/>
                    </a:ext>
                  </a:extLst>
                </a:gridCol>
                <a:gridCol w="1072873">
                  <a:extLst>
                    <a:ext uri="{9D8B030D-6E8A-4147-A177-3AD203B41FA5}">
                      <a16:colId xmlns:a16="http://schemas.microsoft.com/office/drawing/2014/main" val="3732136893"/>
                    </a:ext>
                  </a:extLst>
                </a:gridCol>
                <a:gridCol w="1282889">
                  <a:extLst>
                    <a:ext uri="{9D8B030D-6E8A-4147-A177-3AD203B41FA5}">
                      <a16:colId xmlns:a16="http://schemas.microsoft.com/office/drawing/2014/main" val="694947800"/>
                    </a:ext>
                  </a:extLst>
                </a:gridCol>
                <a:gridCol w="1261833">
                  <a:extLst>
                    <a:ext uri="{9D8B030D-6E8A-4147-A177-3AD203B41FA5}">
                      <a16:colId xmlns:a16="http://schemas.microsoft.com/office/drawing/2014/main" val="3355530177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1930-1960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Old </a:t>
                      </a: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Botan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1989-2019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Present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Botan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Changes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(%)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 err="1">
                          <a:solidFill>
                            <a:schemeClr val="bg1"/>
                          </a:solidFill>
                          <a:effectLst/>
                        </a:rPr>
                        <a:t>Changes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(db)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87201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0-1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8559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8666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1,3%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107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804607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1-5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1485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1374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-7,5%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-111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3601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5-10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622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629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1,1%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76605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10-20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466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425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-8,8%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-41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46129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20-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191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228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19,4%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37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3338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11323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11322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 0%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5740107"/>
                  </a:ext>
                </a:extLst>
              </a:tr>
            </a:tbl>
          </a:graphicData>
        </a:graphic>
      </p:graphicFrame>
      <p:graphicFrame>
        <p:nvGraphicFramePr>
          <p:cNvPr id="8" name="Táblázat 7">
            <a:extLst>
              <a:ext uri="{FF2B5EF4-FFF2-40B4-BE49-F238E27FC236}">
                <a16:creationId xmlns:a16="http://schemas.microsoft.com/office/drawing/2014/main" id="{23D096CA-6B68-F568-5E51-E785D4A82190}"/>
              </a:ext>
            </a:extLst>
          </p:cNvPr>
          <p:cNvGraphicFramePr>
            <a:graphicFrameLocks noGrp="1"/>
          </p:cNvGraphicFramePr>
          <p:nvPr/>
        </p:nvGraphicFramePr>
        <p:xfrm>
          <a:off x="6371818" y="4442308"/>
          <a:ext cx="5573395" cy="20894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34456">
                  <a:extLst>
                    <a:ext uri="{9D8B030D-6E8A-4147-A177-3AD203B41FA5}">
                      <a16:colId xmlns:a16="http://schemas.microsoft.com/office/drawing/2014/main" val="1924996325"/>
                    </a:ext>
                  </a:extLst>
                </a:gridCol>
                <a:gridCol w="821344">
                  <a:extLst>
                    <a:ext uri="{9D8B030D-6E8A-4147-A177-3AD203B41FA5}">
                      <a16:colId xmlns:a16="http://schemas.microsoft.com/office/drawing/2014/main" val="3056137105"/>
                    </a:ext>
                  </a:extLst>
                </a:gridCol>
                <a:gridCol w="1075694">
                  <a:extLst>
                    <a:ext uri="{9D8B030D-6E8A-4147-A177-3AD203B41FA5}">
                      <a16:colId xmlns:a16="http://schemas.microsoft.com/office/drawing/2014/main" val="4238193781"/>
                    </a:ext>
                  </a:extLst>
                </a:gridCol>
                <a:gridCol w="1228299">
                  <a:extLst>
                    <a:ext uri="{9D8B030D-6E8A-4147-A177-3AD203B41FA5}">
                      <a16:colId xmlns:a16="http://schemas.microsoft.com/office/drawing/2014/main" val="485490427"/>
                    </a:ext>
                  </a:extLst>
                </a:gridCol>
                <a:gridCol w="1313602">
                  <a:extLst>
                    <a:ext uri="{9D8B030D-6E8A-4147-A177-3AD203B41FA5}">
                      <a16:colId xmlns:a16="http://schemas.microsoft.com/office/drawing/2014/main" val="336082167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1930-1960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Old </a:t>
                      </a:r>
                      <a:r>
                        <a:rPr lang="hu-HU" sz="1200" dirty="0" err="1">
                          <a:effectLst/>
                        </a:rPr>
                        <a:t>Botan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1989-2019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Present</a:t>
                      </a:r>
                      <a:r>
                        <a:rPr lang="hu-HU" sz="1200" dirty="0">
                          <a:effectLst/>
                        </a:rPr>
                        <a:t> </a:t>
                      </a:r>
                      <a:r>
                        <a:rPr lang="hu-HU" sz="1200" dirty="0" err="1">
                          <a:effectLst/>
                        </a:rPr>
                        <a:t>Botan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Changes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(%)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</a:rPr>
                        <a:t>Changes</a:t>
                      </a:r>
                      <a:endParaRPr lang="hu-HU" sz="1200" dirty="0">
                        <a:effectLst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(mm)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95502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0-1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673,4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669,95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-0,5%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-3,5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76612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effectLst/>
                        </a:rPr>
                        <a:t>1-5</a:t>
                      </a:r>
                      <a:endParaRPr lang="hu-HU" sz="12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3922,8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3640,5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-7,2%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-282,3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33994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5-10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4490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4532,15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0,9%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42,1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071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10-20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5888,5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5951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1,1%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62,5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7297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effectLst/>
                        </a:rPr>
                        <a:t>20-</a:t>
                      </a:r>
                      <a:endParaRPr lang="hu-HU" sz="12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6557,6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7108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8,4%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550,4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3214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 err="1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Prec</a:t>
                      </a:r>
                      <a:r>
                        <a:rPr lang="hu-HU" sz="1200" dirty="0"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 sum</a:t>
                      </a: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dirty="0">
                          <a:solidFill>
                            <a:schemeClr val="bg1"/>
                          </a:solidFill>
                          <a:effectLst/>
                        </a:rPr>
                        <a:t>21532,3</a:t>
                      </a:r>
                      <a:endParaRPr lang="hu-HU" sz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21901,6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>
                          <a:solidFill>
                            <a:schemeClr val="bg1"/>
                          </a:solidFill>
                          <a:effectLst/>
                        </a:rPr>
                        <a:t>1,7%</a:t>
                      </a:r>
                      <a:endParaRPr lang="hu-HU" sz="120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200" b="1" dirty="0">
                          <a:solidFill>
                            <a:schemeClr val="bg1"/>
                          </a:solidFill>
                          <a:effectLst/>
                        </a:rPr>
                        <a:t>369,3</a:t>
                      </a:r>
                      <a:endParaRPr lang="hu-HU" sz="12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519813"/>
                  </a:ext>
                </a:extLst>
              </a:tr>
            </a:tbl>
          </a:graphicData>
        </a:graphic>
      </p:graphicFrame>
      <p:pic>
        <p:nvPicPr>
          <p:cNvPr id="13" name="Tartalom helye 12">
            <a:extLst>
              <a:ext uri="{FF2B5EF4-FFF2-40B4-BE49-F238E27FC236}">
                <a16:creationId xmlns:a16="http://schemas.microsoft.com/office/drawing/2014/main" id="{A9592A83-93FD-0A52-CCA8-28475A68BF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8780" y="1029296"/>
            <a:ext cx="4989416" cy="3326277"/>
          </a:xfrm>
          <a:prstGeom prst="rect">
            <a:avLst/>
          </a:prstGeom>
        </p:spPr>
      </p:pic>
      <p:pic>
        <p:nvPicPr>
          <p:cNvPr id="14" name="Kép 13">
            <a:extLst>
              <a:ext uri="{FF2B5EF4-FFF2-40B4-BE49-F238E27FC236}">
                <a16:creationId xmlns:a16="http://schemas.microsoft.com/office/drawing/2014/main" id="{EDFE235C-DA9A-39AB-E417-C2E1FFBDBD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3803" y="1029294"/>
            <a:ext cx="4989417" cy="3326279"/>
          </a:xfrm>
          <a:prstGeom prst="rect">
            <a:avLst/>
          </a:prstGeom>
        </p:spPr>
      </p:pic>
      <p:sp>
        <p:nvSpPr>
          <p:cNvPr id="9" name="Szövegdoboz 8">
            <a:extLst>
              <a:ext uri="{FF2B5EF4-FFF2-40B4-BE49-F238E27FC236}">
                <a16:creationId xmlns:a16="http://schemas.microsoft.com/office/drawing/2014/main" id="{B24D044D-AF51-0941-2EE3-78F3FD65F891}"/>
              </a:ext>
            </a:extLst>
          </p:cNvPr>
          <p:cNvSpPr txBox="1"/>
          <p:nvPr/>
        </p:nvSpPr>
        <p:spPr>
          <a:xfrm>
            <a:off x="7484781" y="874527"/>
            <a:ext cx="39781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Precipitation</a:t>
            </a:r>
            <a:r>
              <a:rPr lang="hu-HU" dirty="0"/>
              <a:t> sum per </a:t>
            </a:r>
            <a:r>
              <a:rPr lang="hu-HU" dirty="0" err="1"/>
              <a:t>category</a:t>
            </a:r>
            <a:endParaRPr lang="hu-HU" dirty="0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6515209F-089C-86EB-1CC8-4C9044D3F286}"/>
              </a:ext>
            </a:extLst>
          </p:cNvPr>
          <p:cNvSpPr txBox="1"/>
          <p:nvPr/>
        </p:nvSpPr>
        <p:spPr>
          <a:xfrm>
            <a:off x="1961048" y="1290616"/>
            <a:ext cx="3978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/>
              <a:t>Number</a:t>
            </a:r>
            <a:r>
              <a:rPr lang="hu-HU" dirty="0"/>
              <a:t> of </a:t>
            </a:r>
            <a:r>
              <a:rPr lang="hu-HU" dirty="0" err="1"/>
              <a:t>precipitation</a:t>
            </a:r>
            <a:r>
              <a:rPr lang="hu-HU" dirty="0"/>
              <a:t> </a:t>
            </a:r>
            <a:r>
              <a:rPr lang="hu-HU" dirty="0" err="1"/>
              <a:t>events</a:t>
            </a:r>
            <a:r>
              <a:rPr lang="hu-HU" dirty="0"/>
              <a:t> per </a:t>
            </a:r>
            <a:r>
              <a:rPr lang="hu-HU" dirty="0" err="1"/>
              <a:t>category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219723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 err="1">
                <a:latin typeface="Garamond" panose="02020404030301010803" pitchFamily="18" charset="0"/>
              </a:rPr>
              <a:t>Results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Kép 7">
            <a:extLst>
              <a:ext uri="{FF2B5EF4-FFF2-40B4-BE49-F238E27FC236}">
                <a16:creationId xmlns:a16="http://schemas.microsoft.com/office/drawing/2014/main" id="{7920E792-DDEC-314B-A30C-08973F03AD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" y="972456"/>
            <a:ext cx="5941338" cy="4036891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1999074E-B67D-D38C-DA1F-B55F2FFBF4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7073" y="972457"/>
            <a:ext cx="5941338" cy="4036891"/>
          </a:xfrm>
          <a:prstGeom prst="rect">
            <a:avLst/>
          </a:prstGeom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FF0D4B48-9CA4-5BC2-D0A7-C70A463F2798}"/>
              </a:ext>
            </a:extLst>
          </p:cNvPr>
          <p:cNvSpPr txBox="1"/>
          <p:nvPr/>
        </p:nvSpPr>
        <p:spPr>
          <a:xfrm>
            <a:off x="995711" y="1119687"/>
            <a:ext cx="388575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Botanical garden from 19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30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1960</a:t>
            </a:r>
          </a:p>
        </p:txBody>
      </p:sp>
      <p:sp>
        <p:nvSpPr>
          <p:cNvPr id="15" name="Szövegdoboz 14">
            <a:extLst>
              <a:ext uri="{FF2B5EF4-FFF2-40B4-BE49-F238E27FC236}">
                <a16:creationId xmlns:a16="http://schemas.microsoft.com/office/drawing/2014/main" id="{32CC1DCC-3E3A-77F7-B9AD-52C633F4BEAB}"/>
              </a:ext>
            </a:extLst>
          </p:cNvPr>
          <p:cNvSpPr txBox="1"/>
          <p:nvPr/>
        </p:nvSpPr>
        <p:spPr>
          <a:xfrm>
            <a:off x="7051152" y="1147964"/>
            <a:ext cx="3885759" cy="400110"/>
          </a:xfrm>
          <a:prstGeom prst="rect">
            <a:avLst/>
          </a:prstGeom>
          <a:noFill/>
          <a:ln w="2540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Botanical garden from 1989 to 2019</a:t>
            </a:r>
            <a:endParaRPr lang="hu-H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Táblázat 15">
            <a:extLst>
              <a:ext uri="{FF2B5EF4-FFF2-40B4-BE49-F238E27FC236}">
                <a16:creationId xmlns:a16="http://schemas.microsoft.com/office/drawing/2014/main" id="{8A7BA155-083C-3229-9EB4-195C718247E1}"/>
              </a:ext>
            </a:extLst>
          </p:cNvPr>
          <p:cNvGraphicFramePr>
            <a:graphicFrameLocks noGrp="1"/>
          </p:cNvGraphicFramePr>
          <p:nvPr/>
        </p:nvGraphicFramePr>
        <p:xfrm>
          <a:off x="3100650" y="4724905"/>
          <a:ext cx="5573395" cy="183578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93190">
                  <a:extLst>
                    <a:ext uri="{9D8B030D-6E8A-4147-A177-3AD203B41FA5}">
                      <a16:colId xmlns:a16="http://schemas.microsoft.com/office/drawing/2014/main" val="963894762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1802263008"/>
                    </a:ext>
                  </a:extLst>
                </a:gridCol>
                <a:gridCol w="1393190">
                  <a:extLst>
                    <a:ext uri="{9D8B030D-6E8A-4147-A177-3AD203B41FA5}">
                      <a16:colId xmlns:a16="http://schemas.microsoft.com/office/drawing/2014/main" val="96540200"/>
                    </a:ext>
                  </a:extLst>
                </a:gridCol>
                <a:gridCol w="1393825">
                  <a:extLst>
                    <a:ext uri="{9D8B030D-6E8A-4147-A177-3AD203B41FA5}">
                      <a16:colId xmlns:a16="http://schemas.microsoft.com/office/drawing/2014/main" val="660672963"/>
                    </a:ext>
                  </a:extLst>
                </a:gridCol>
              </a:tblGrid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W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ET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W-ET-∆SOIL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5870418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1930-1960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695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620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75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6003248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1989-2019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710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679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671354"/>
                  </a:ext>
                </a:extLst>
              </a:tr>
              <a:tr h="338049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in mmm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-15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-59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hu-HU" sz="1800" b="1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41279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∆ in %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+2,2%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+9,5%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u-HU" sz="1800" b="1" dirty="0">
                          <a:solidFill>
                            <a:schemeClr val="tx1"/>
                          </a:solidFill>
                          <a:effectLst/>
                        </a:rPr>
                        <a:t>-58,7%</a:t>
                      </a:r>
                      <a:endParaRPr lang="hu-HU" sz="18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29506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093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>
            <a:extLst>
              <a:ext uri="{FF2B5EF4-FFF2-40B4-BE49-F238E27FC236}">
                <a16:creationId xmlns:a16="http://schemas.microsoft.com/office/drawing/2014/main" id="{49459759-57B0-7A64-23E5-5C396DBF58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5024" cy="6858000"/>
          </a:xfrm>
          <a:prstGeom prst="rect">
            <a:avLst/>
          </a:prstGeom>
        </p:spPr>
      </p:pic>
      <p:sp>
        <p:nvSpPr>
          <p:cNvPr id="7" name="Szövegdoboz 6">
            <a:extLst>
              <a:ext uri="{FF2B5EF4-FFF2-40B4-BE49-F238E27FC236}">
                <a16:creationId xmlns:a16="http://schemas.microsoft.com/office/drawing/2014/main" id="{FBC86282-18CC-D91C-5927-96DEC32DEB08}"/>
              </a:ext>
            </a:extLst>
          </p:cNvPr>
          <p:cNvSpPr txBox="1"/>
          <p:nvPr/>
        </p:nvSpPr>
        <p:spPr>
          <a:xfrm>
            <a:off x="5725935" y="1490008"/>
            <a:ext cx="5965272" cy="1938992"/>
          </a:xfrm>
          <a:prstGeom prst="rect">
            <a:avLst/>
          </a:prstGeom>
          <a:noFill/>
          <a:ln w="381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hu-HU" sz="6000" dirty="0" err="1">
                <a:latin typeface="Garamond" panose="02020404030301010803" pitchFamily="18" charset="0"/>
              </a:rPr>
              <a:t>Thank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you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for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your</a:t>
            </a:r>
            <a:r>
              <a:rPr lang="hu-HU" sz="6000" dirty="0">
                <a:latin typeface="Garamond" panose="02020404030301010803" pitchFamily="18" charset="0"/>
              </a:rPr>
              <a:t> </a:t>
            </a:r>
            <a:r>
              <a:rPr lang="hu-HU" sz="6000" dirty="0" err="1">
                <a:latin typeface="Garamond" panose="02020404030301010803" pitchFamily="18" charset="0"/>
              </a:rPr>
              <a:t>attention</a:t>
            </a:r>
            <a:r>
              <a:rPr lang="hu-HU" sz="6000" dirty="0">
                <a:latin typeface="Garamond" panose="02020404030301010803" pitchFamily="18" charset="0"/>
              </a:rPr>
              <a:t>!</a:t>
            </a:r>
            <a:endParaRPr lang="hu-HU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E27086CD-9031-2065-6C56-896AD76B15B4}"/>
              </a:ext>
            </a:extLst>
          </p:cNvPr>
          <p:cNvSpPr txBox="1"/>
          <p:nvPr/>
        </p:nvSpPr>
        <p:spPr>
          <a:xfrm>
            <a:off x="5275653" y="4549676"/>
            <a:ext cx="69163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Garamond" panose="02020404030301010803" pitchFamily="18" charset="0"/>
              </a:rPr>
              <a:t>The following joint projects (</a:t>
            </a:r>
            <a:r>
              <a:rPr lang="hu-HU" sz="1600" dirty="0">
                <a:latin typeface="Garamond" panose="02020404030301010803" pitchFamily="18" charset="0"/>
              </a:rPr>
              <a:t>OTKA </a:t>
            </a:r>
            <a:r>
              <a:rPr lang="en-US" sz="1600" dirty="0">
                <a:latin typeface="Garamond" panose="02020404030301010803" pitchFamily="18" charset="0"/>
              </a:rPr>
              <a:t>143972SNN project and the TKP2021-NKTA-43 project) supported the preparation of this paper. TKP2021-NKTA-43 has been implemented with the support provided by the Ministry of Innovation and Technology of Hungary (successor: Ministry of Culture and Innovation of Hungary) from the National Research, Development and Innovation Fund, financed under the TKP2021-NKTA funding scheme.</a:t>
            </a:r>
          </a:p>
          <a:p>
            <a:pPr algn="just"/>
            <a:r>
              <a:rPr lang="en-US" sz="1600" dirty="0">
                <a:latin typeface="Garamond" panose="02020404030301010803" pitchFamily="18" charset="0"/>
              </a:rPr>
              <a:t>Supported by the ÚNKP-23-2-III-SOE-176 New National Excellence Program of the Ministry for Culture and Innovation from the source of the National Research, Development and Innovation Fund.</a:t>
            </a:r>
          </a:p>
        </p:txBody>
      </p:sp>
    </p:spTree>
    <p:extLst>
      <p:ext uri="{BB962C8B-B14F-4D97-AF65-F5344CB8AC3E}">
        <p14:creationId xmlns:p14="http://schemas.microsoft.com/office/powerpoint/2010/main" val="18033444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Garamond" panose="02020404030301010803" pitchFamily="18" charset="0"/>
              </a:rPr>
              <a:t>Instruments and </a:t>
            </a:r>
            <a:r>
              <a:rPr lang="hu-HU" dirty="0" err="1">
                <a:latin typeface="Garamond" panose="02020404030301010803" pitchFamily="18" charset="0"/>
              </a:rPr>
              <a:t>methods</a:t>
            </a:r>
            <a:endParaRPr lang="hu-HU" dirty="0">
              <a:latin typeface="Garamond" panose="02020404030301010803" pitchFamily="18" charset="0"/>
            </a:endParaRPr>
          </a:p>
        </p:txBody>
      </p:sp>
      <p:pic>
        <p:nvPicPr>
          <p:cNvPr id="6" name="Tartalom helye 5">
            <a:extLst>
              <a:ext uri="{FF2B5EF4-FFF2-40B4-BE49-F238E27FC236}">
                <a16:creationId xmlns:a16="http://schemas.microsoft.com/office/drawing/2014/main" id="{45F6CBBB-70A5-6EB9-5B12-1E61CB555F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9177" y="1671649"/>
            <a:ext cx="3110847" cy="4140000"/>
          </a:xfrm>
          <a:prstGeom prst="rect">
            <a:avLst/>
          </a:prstGeom>
        </p:spPr>
      </p:pic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églalap 8">
            <a:extLst>
              <a:ext uri="{FF2B5EF4-FFF2-40B4-BE49-F238E27FC236}">
                <a16:creationId xmlns:a16="http://schemas.microsoft.com/office/drawing/2014/main" id="{E811E48E-7E6D-470A-81A3-02496D7B31F5}"/>
              </a:ext>
            </a:extLst>
          </p:cNvPr>
          <p:cNvSpPr/>
          <p:nvPr/>
        </p:nvSpPr>
        <p:spPr>
          <a:xfrm>
            <a:off x="130076" y="1187760"/>
            <a:ext cx="11931848" cy="5140439"/>
          </a:xfrm>
          <a:prstGeom prst="rect">
            <a:avLst/>
          </a:prstGeom>
          <a:noFill/>
          <a:ln w="2540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0" name="Szövegdoboz 9">
            <a:extLst>
              <a:ext uri="{FF2B5EF4-FFF2-40B4-BE49-F238E27FC236}">
                <a16:creationId xmlns:a16="http://schemas.microsoft.com/office/drawing/2014/main" id="{76B635AB-A01E-41CE-131D-F5F01045C9DB}"/>
              </a:ext>
            </a:extLst>
          </p:cNvPr>
          <p:cNvSpPr txBox="1"/>
          <p:nvPr/>
        </p:nvSpPr>
        <p:spPr>
          <a:xfrm>
            <a:off x="3577771" y="1376187"/>
            <a:ext cx="5036458" cy="2554545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hu-HU" sz="2000" dirty="0">
                <a:latin typeface="Garamond" panose="02020404030301010803" pitchFamily="18" charset="0"/>
              </a:rPr>
              <a:t>Instruments:</a:t>
            </a:r>
          </a:p>
          <a:p>
            <a:r>
              <a:rPr lang="hu-HU" sz="2000" dirty="0" err="1">
                <a:latin typeface="Garamond" panose="02020404030301010803" pitchFamily="18" charset="0"/>
              </a:rPr>
              <a:t>Precipitation</a:t>
            </a:r>
            <a:r>
              <a:rPr lang="hu-HU" sz="2000" dirty="0">
                <a:latin typeface="Garamond" panose="02020404030301010803" pitchFamily="18" charset="0"/>
              </a:rPr>
              <a:t>: </a:t>
            </a:r>
            <a:r>
              <a:rPr lang="hu-HU" sz="2000" dirty="0" err="1">
                <a:latin typeface="Garamond" panose="02020404030301010803" pitchFamily="18" charset="0"/>
              </a:rPr>
              <a:t>with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Hellmann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rain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gauge</a:t>
            </a:r>
            <a:endParaRPr lang="hu-HU" sz="2000" dirty="0">
              <a:latin typeface="Garamond" panose="02020404030301010803" pitchFamily="18" charset="0"/>
            </a:endParaRPr>
          </a:p>
          <a:p>
            <a:r>
              <a:rPr lang="hu-HU" sz="2000" dirty="0" err="1">
                <a:latin typeface="Garamond" panose="02020404030301010803" pitchFamily="18" charset="0"/>
              </a:rPr>
              <a:t>Temperature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extremes</a:t>
            </a:r>
            <a:r>
              <a:rPr lang="hu-HU" sz="2000" dirty="0">
                <a:latin typeface="Garamond" panose="02020404030301010803" pitchFamily="18" charset="0"/>
              </a:rPr>
              <a:t>: maximum </a:t>
            </a:r>
            <a:r>
              <a:rPr lang="hu-HU" sz="2000" dirty="0" err="1">
                <a:latin typeface="Garamond" panose="02020404030301010803" pitchFamily="18" charset="0"/>
              </a:rPr>
              <a:t>with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mercury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thermometer</a:t>
            </a:r>
            <a:r>
              <a:rPr lang="hu-HU" sz="2000" dirty="0">
                <a:latin typeface="Garamond" panose="02020404030301010803" pitchFamily="18" charset="0"/>
              </a:rPr>
              <a:t>, minimum </a:t>
            </a:r>
            <a:r>
              <a:rPr lang="hu-HU" sz="2000" dirty="0" err="1">
                <a:latin typeface="Garamond" panose="02020404030301010803" pitchFamily="18" charset="0"/>
              </a:rPr>
              <a:t>with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alcohol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thermometer</a:t>
            </a:r>
            <a:endParaRPr lang="hu-HU" sz="2000" dirty="0">
              <a:latin typeface="Garamond" panose="02020404030301010803" pitchFamily="18" charset="0"/>
            </a:endParaRPr>
          </a:p>
          <a:p>
            <a:r>
              <a:rPr lang="hu-HU" sz="2000" dirty="0" err="1">
                <a:latin typeface="Garamond" panose="02020404030301010803" pitchFamily="18" charset="0"/>
              </a:rPr>
              <a:t>Temperature</a:t>
            </a:r>
            <a:r>
              <a:rPr lang="hu-HU" sz="2000" dirty="0">
                <a:latin typeface="Garamond" panose="02020404030301010803" pitchFamily="18" charset="0"/>
              </a:rPr>
              <a:t> and </a:t>
            </a:r>
            <a:r>
              <a:rPr lang="hu-HU" sz="2000" dirty="0" err="1">
                <a:latin typeface="Garamond" panose="02020404030301010803" pitchFamily="18" charset="0"/>
              </a:rPr>
              <a:t>humidity</a:t>
            </a:r>
            <a:r>
              <a:rPr lang="hu-HU" sz="2000" dirty="0">
                <a:latin typeface="Garamond" panose="02020404030301010803" pitchFamily="18" charset="0"/>
              </a:rPr>
              <a:t>: </a:t>
            </a:r>
            <a:r>
              <a:rPr lang="hu-HU" sz="2000" dirty="0" err="1">
                <a:latin typeface="Garamond" panose="02020404030301010803" pitchFamily="18" charset="0"/>
              </a:rPr>
              <a:t>with</a:t>
            </a:r>
            <a:r>
              <a:rPr lang="hu-HU" sz="2000" dirty="0">
                <a:latin typeface="Garamond" panose="02020404030301010803" pitchFamily="18" charset="0"/>
              </a:rPr>
              <a:t> a </a:t>
            </a:r>
            <a:r>
              <a:rPr lang="hu-HU" sz="2000" dirty="0" err="1">
                <a:latin typeface="Garamond" panose="02020404030301010803" pitchFamily="18" charset="0"/>
              </a:rPr>
              <a:t>pair</a:t>
            </a:r>
            <a:r>
              <a:rPr lang="hu-HU" sz="2000" dirty="0">
                <a:latin typeface="Garamond" panose="02020404030301010803" pitchFamily="18" charset="0"/>
              </a:rPr>
              <a:t> of </a:t>
            </a:r>
            <a:r>
              <a:rPr lang="hu-HU" sz="2000" dirty="0" err="1">
                <a:latin typeface="Garamond" panose="02020404030301010803" pitchFamily="18" charset="0"/>
              </a:rPr>
              <a:t>dry-wet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aspiration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thermometers</a:t>
            </a:r>
            <a:r>
              <a:rPr lang="hu-HU" sz="2000" dirty="0">
                <a:latin typeface="Garamond" panose="02020404030301010803" pitchFamily="18" charset="0"/>
              </a:rPr>
              <a:t> (</a:t>
            </a:r>
            <a:r>
              <a:rPr lang="hu-HU" sz="2000" dirty="0" err="1">
                <a:latin typeface="Garamond" panose="02020404030301010803" pitchFamily="18" charset="0"/>
              </a:rPr>
              <a:t>after</a:t>
            </a:r>
            <a:r>
              <a:rPr lang="hu-HU" sz="2000" dirty="0">
                <a:latin typeface="Garamond" panose="02020404030301010803" pitchFamily="18" charset="0"/>
              </a:rPr>
              <a:t> november 2019, BOREAS </a:t>
            </a:r>
            <a:r>
              <a:rPr lang="hu-HU" sz="2000" dirty="0" err="1">
                <a:latin typeface="Garamond" panose="02020404030301010803" pitchFamily="18" charset="0"/>
              </a:rPr>
              <a:t>automatic</a:t>
            </a:r>
            <a:r>
              <a:rPr lang="hu-HU" sz="2000" dirty="0">
                <a:latin typeface="Garamond" panose="02020404030301010803" pitchFamily="18" charset="0"/>
              </a:rPr>
              <a:t>)</a:t>
            </a:r>
          </a:p>
        </p:txBody>
      </p:sp>
      <p:pic>
        <p:nvPicPr>
          <p:cNvPr id="5" name="Kép 4" descr="A képen síp, acél, fedett pályás látható&#10;&#10;Automatikusan generált leírás">
            <a:extLst>
              <a:ext uri="{FF2B5EF4-FFF2-40B4-BE49-F238E27FC236}">
                <a16:creationId xmlns:a16="http://schemas.microsoft.com/office/drawing/2014/main" id="{30D466D0-F5C3-2647-D5DF-3919643E7E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51747" y="2193232"/>
            <a:ext cx="4172659" cy="312949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D8EE15D1-2E62-9A73-4B1B-F726DD70FCCB}"/>
              </a:ext>
            </a:extLst>
          </p:cNvPr>
          <p:cNvSpPr txBox="1"/>
          <p:nvPr/>
        </p:nvSpPr>
        <p:spPr>
          <a:xfrm>
            <a:off x="3577771" y="4306458"/>
            <a:ext cx="5036458" cy="1938992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hu-HU" sz="2000" dirty="0" err="1">
                <a:latin typeface="Garamond" panose="02020404030301010803" pitchFamily="18" charset="0"/>
              </a:rPr>
              <a:t>Methods</a:t>
            </a:r>
            <a:r>
              <a:rPr lang="hu-HU" sz="2000" dirty="0">
                <a:latin typeface="Garamond" panose="02020404030301010803" pitchFamily="18" charset="0"/>
              </a:rPr>
              <a:t>:</a:t>
            </a:r>
          </a:p>
          <a:p>
            <a:r>
              <a:rPr lang="hu-HU" sz="2000" dirty="0" err="1">
                <a:latin typeface="Garamond" panose="02020404030301010803" pitchFamily="18" charset="0"/>
              </a:rPr>
              <a:t>Precipitation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temperature</a:t>
            </a:r>
            <a:r>
              <a:rPr lang="hu-HU" sz="2000" dirty="0">
                <a:latin typeface="Garamond" panose="02020404030301010803" pitchFamily="18" charset="0"/>
              </a:rPr>
              <a:t> (</a:t>
            </a:r>
            <a:r>
              <a:rPr lang="hu-HU" sz="2000" dirty="0" err="1">
                <a:latin typeface="Garamond" panose="02020404030301010803" pitchFamily="18" charset="0"/>
              </a:rPr>
              <a:t>humidity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radiation</a:t>
            </a:r>
            <a:r>
              <a:rPr lang="hu-HU" sz="2000" dirty="0">
                <a:latin typeface="Garamond" panose="02020404030301010803" pitchFamily="18" charset="0"/>
              </a:rPr>
              <a:t> minimum, </a:t>
            </a:r>
            <a:r>
              <a:rPr lang="hu-HU" sz="2000" dirty="0" err="1">
                <a:latin typeface="Garamond" panose="02020404030301010803" pitchFamily="18" charset="0"/>
              </a:rPr>
              <a:t>vapor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pressure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wind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speed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snow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layer</a:t>
            </a:r>
            <a:r>
              <a:rPr lang="hu-HU" sz="2000" dirty="0">
                <a:latin typeface="Garamond" panose="02020404030301010803" pitchFamily="18" charset="0"/>
              </a:rPr>
              <a:t>) </a:t>
            </a:r>
            <a:r>
              <a:rPr lang="hu-HU" sz="2000" dirty="0" err="1">
                <a:latin typeface="Garamond" panose="02020404030301010803" pitchFamily="18" charset="0"/>
              </a:rPr>
              <a:t>measurement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data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processing</a:t>
            </a:r>
            <a:r>
              <a:rPr lang="hu-HU" sz="2000" dirty="0">
                <a:latin typeface="Garamond" panose="02020404030301010803" pitchFamily="18" charset="0"/>
              </a:rPr>
              <a:t> (trend </a:t>
            </a:r>
            <a:r>
              <a:rPr lang="hu-HU" sz="2000" dirty="0" err="1">
                <a:latin typeface="Garamond" panose="02020404030301010803" pitchFamily="18" charset="0"/>
              </a:rPr>
              <a:t>lines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correlation</a:t>
            </a:r>
            <a:r>
              <a:rPr lang="hu-HU" sz="2000" dirty="0">
                <a:latin typeface="Garamond" panose="02020404030301010803" pitchFamily="18" charset="0"/>
              </a:rPr>
              <a:t>, </a:t>
            </a:r>
            <a:r>
              <a:rPr lang="hu-HU" sz="2000" dirty="0" err="1">
                <a:latin typeface="Garamond" panose="02020404030301010803" pitchFamily="18" charset="0"/>
              </a:rPr>
              <a:t>graphic</a:t>
            </a:r>
            <a:r>
              <a:rPr lang="hu-HU" sz="2000" dirty="0">
                <a:latin typeface="Garamond" panose="02020404030301010803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</a:rPr>
              <a:t>representation</a:t>
            </a:r>
            <a:r>
              <a:rPr lang="hu-HU" sz="2000" dirty="0">
                <a:latin typeface="Garamond" panose="02020404030301010803" pitchFamily="18" charset="0"/>
              </a:rPr>
              <a:t>), </a:t>
            </a:r>
            <a:r>
              <a:rPr lang="hu-HU" sz="2000" dirty="0" err="1">
                <a:latin typeface="Garamond" panose="02020404030301010803" pitchFamily="18" charset="0"/>
              </a:rPr>
              <a:t>evaluation</a:t>
            </a:r>
            <a:r>
              <a:rPr lang="hu-HU" sz="2000" dirty="0">
                <a:latin typeface="Garamond" panose="02020404030301010803" pitchFamily="18" charset="0"/>
              </a:rPr>
              <a:t> (</a:t>
            </a:r>
            <a:r>
              <a:rPr lang="hu-HU" sz="2000" dirty="0" err="1">
                <a:latin typeface="Garamond" panose="02020404030301010803" pitchFamily="18" charset="0"/>
              </a:rPr>
              <a:t>diagrams</a:t>
            </a:r>
            <a:r>
              <a:rPr lang="hu-HU" sz="2000" dirty="0">
                <a:latin typeface="Garamond" panose="02020404030301010803" pitchFamily="18" charset="0"/>
              </a:rPr>
              <a:t>, FAI)</a:t>
            </a:r>
          </a:p>
        </p:txBody>
      </p:sp>
    </p:spTree>
    <p:extLst>
      <p:ext uri="{BB962C8B-B14F-4D97-AF65-F5344CB8AC3E}">
        <p14:creationId xmlns:p14="http://schemas.microsoft.com/office/powerpoint/2010/main" val="4288165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F1EB79C-DAA4-D55C-CF1D-B0650B108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07332"/>
          </a:xfrm>
          <a:solidFill>
            <a:schemeClr val="accent1">
              <a:alpha val="50000"/>
            </a:schemeClr>
          </a:solidFill>
        </p:spPr>
        <p:txBody>
          <a:bodyPr>
            <a:normAutofit fontScale="90000"/>
          </a:bodyPr>
          <a:lstStyle/>
          <a:p>
            <a:r>
              <a:rPr lang="hu-HU" dirty="0">
                <a:latin typeface="Garamond" panose="02020404030301010803" pitchFamily="18" charset="0"/>
              </a:rPr>
              <a:t>Instruments and </a:t>
            </a:r>
            <a:r>
              <a:rPr lang="hu-HU" dirty="0" err="1">
                <a:latin typeface="Garamond" panose="02020404030301010803" pitchFamily="18" charset="0"/>
              </a:rPr>
              <a:t>methods</a:t>
            </a:r>
            <a:endParaRPr lang="hu-HU" dirty="0">
              <a:latin typeface="Garamond" panose="02020404030301010803" pitchFamily="18" charset="0"/>
            </a:endParaRPr>
          </a:p>
        </p:txBody>
      </p:sp>
      <p:cxnSp>
        <p:nvCxnSpPr>
          <p:cNvPr id="4" name="Egyenes összekötő 3">
            <a:extLst>
              <a:ext uri="{FF2B5EF4-FFF2-40B4-BE49-F238E27FC236}">
                <a16:creationId xmlns:a16="http://schemas.microsoft.com/office/drawing/2014/main" id="{A2F08DAE-18B2-4132-1E0D-3B41EB222E46}"/>
              </a:ext>
            </a:extLst>
          </p:cNvPr>
          <p:cNvCxnSpPr>
            <a:cxnSpLocks/>
          </p:cNvCxnSpPr>
          <p:nvPr/>
        </p:nvCxnSpPr>
        <p:spPr>
          <a:xfrm>
            <a:off x="0" y="6618514"/>
            <a:ext cx="12192000" cy="0"/>
          </a:xfrm>
          <a:prstGeom prst="line">
            <a:avLst/>
          </a:prstGeom>
          <a:ln w="25400">
            <a:solidFill>
              <a:schemeClr val="accent1">
                <a:alpha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zövegdoboz 5">
            <a:extLst>
              <a:ext uri="{FF2B5EF4-FFF2-40B4-BE49-F238E27FC236}">
                <a16:creationId xmlns:a16="http://schemas.microsoft.com/office/drawing/2014/main" id="{06DFEB3A-B201-03BA-90DF-38B374F295FF}"/>
              </a:ext>
            </a:extLst>
          </p:cNvPr>
          <p:cNvSpPr txBox="1"/>
          <p:nvPr/>
        </p:nvSpPr>
        <p:spPr>
          <a:xfrm>
            <a:off x="559330" y="1017737"/>
            <a:ext cx="7132938" cy="2308324"/>
          </a:xfrm>
          <a:prstGeom prst="rect">
            <a:avLst/>
          </a:prstGeom>
          <a:noFill/>
          <a:ln w="25400">
            <a:solidFill>
              <a:schemeClr val="accent1">
                <a:alpha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latin typeface="Garamond" panose="02020404030301010803" pitchFamily="18" charset="0"/>
                <a:cs typeface="Times New Roman" panose="02020603050405020304" pitchFamily="18" charset="0"/>
              </a:rPr>
              <a:t>Data: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From the National Meteorological Service</a:t>
            </a:r>
          </a:p>
          <a:p>
            <a:pPr algn="just"/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I processed the data of the botanical garden measuring station from 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1980.02.18.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to 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2023.07.31.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partly from excel and partly from climate curves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Kuruc-domb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station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’s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raw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and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homogenised</a:t>
            </a:r>
            <a:r>
              <a:rPr lang="en-US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data from 1870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to</a:t>
            </a:r>
            <a:r>
              <a:rPr lang="hu-HU" sz="2000" dirty="0">
                <a:latin typeface="Garamond" panose="02020404030301010803" pitchFamily="18" charset="0"/>
                <a:cs typeface="Times New Roman" panose="02020603050405020304" pitchFamily="18" charset="0"/>
              </a:rPr>
              <a:t> </a:t>
            </a:r>
            <a:r>
              <a:rPr lang="hu-HU" sz="2000" dirty="0" err="1">
                <a:latin typeface="Garamond" panose="02020404030301010803" pitchFamily="18" charset="0"/>
                <a:cs typeface="Times New Roman" panose="02020603050405020304" pitchFamily="18" charset="0"/>
              </a:rPr>
              <a:t>comparison</a:t>
            </a:r>
            <a:endParaRPr lang="hu-HU" sz="2000" dirty="0"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artalom helye 9">
            <a:extLst>
              <a:ext uri="{FF2B5EF4-FFF2-40B4-BE49-F238E27FC236}">
                <a16:creationId xmlns:a16="http://schemas.microsoft.com/office/drawing/2014/main" id="{420209B3-2A2E-D959-47D9-DE513EBEAA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66932" y="1054945"/>
            <a:ext cx="3865738" cy="5437929"/>
          </a:xfrm>
          <a:prstGeom prst="rect">
            <a:avLst/>
          </a:prstGeom>
        </p:spPr>
      </p:pic>
      <p:pic>
        <p:nvPicPr>
          <p:cNvPr id="3" name="Kép 2">
            <a:extLst>
              <a:ext uri="{FF2B5EF4-FFF2-40B4-BE49-F238E27FC236}">
                <a16:creationId xmlns:a16="http://schemas.microsoft.com/office/drawing/2014/main" id="{1F4C0BAE-D296-CCAA-7460-7430C460D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330" y="3406421"/>
            <a:ext cx="7132938" cy="3129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31948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1305</Words>
  <Application>Microsoft Office PowerPoint</Application>
  <PresentationFormat>Szélesvásznú</PresentationFormat>
  <Paragraphs>349</Paragraphs>
  <Slides>19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19</vt:i4>
      </vt:variant>
    </vt:vector>
  </HeadingPairs>
  <TitlesOfParts>
    <vt:vector size="26" baseType="lpstr">
      <vt:lpstr>Arial</vt:lpstr>
      <vt:lpstr>Calibri</vt:lpstr>
      <vt:lpstr>Calibri Light</vt:lpstr>
      <vt:lpstr>Garamond</vt:lpstr>
      <vt:lpstr>Symbol</vt:lpstr>
      <vt:lpstr>Times New Roman</vt:lpstr>
      <vt:lpstr>Office-téma</vt:lpstr>
      <vt:lpstr>Data integration and simple water balance analysis of the Sopron Botanical Garden’s hydrometeorological station data</vt:lpstr>
      <vt:lpstr>Introduction</vt:lpstr>
      <vt:lpstr>Methods</vt:lpstr>
      <vt:lpstr>Results</vt:lpstr>
      <vt:lpstr>Results</vt:lpstr>
      <vt:lpstr>Results</vt:lpstr>
      <vt:lpstr>PowerPoint-bemutató</vt:lpstr>
      <vt:lpstr>Instruments and methods</vt:lpstr>
      <vt:lpstr>Instruments and methods</vt:lpstr>
      <vt:lpstr>Results</vt:lpstr>
      <vt:lpstr>Results</vt:lpstr>
      <vt:lpstr>Results</vt:lpstr>
      <vt:lpstr>Results</vt:lpstr>
      <vt:lpstr>Results</vt:lpstr>
      <vt:lpstr>Results</vt:lpstr>
      <vt:lpstr>Results</vt:lpstr>
      <vt:lpstr>Results</vt:lpstr>
      <vt:lpstr>Summary</vt:lpstr>
      <vt:lpstr>PowerPoint-bemutató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soproni botanikus kerti állomás adatainak hidrometeorológiai célú elemzése</dc:title>
  <dc:creator>Muraközy Lili [STUDENT]</dc:creator>
  <cp:lastModifiedBy>Muraközy Lili [STUDENT]</cp:lastModifiedBy>
  <cp:revision>113</cp:revision>
  <dcterms:created xsi:type="dcterms:W3CDTF">2023-11-17T13:33:45Z</dcterms:created>
  <dcterms:modified xsi:type="dcterms:W3CDTF">2024-04-15T10:35:34Z</dcterms:modified>
</cp:coreProperties>
</file>