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6"/>
    <p:restoredTop sz="94655"/>
  </p:normalViewPr>
  <p:slideViewPr>
    <p:cSldViewPr snapToGrid="0">
      <p:cViewPr varScale="1">
        <p:scale>
          <a:sx n="83" d="100"/>
          <a:sy n="83" d="100"/>
        </p:scale>
        <p:origin x="9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15868" latinLnBrk="0">
      <a:defRPr sz="500">
        <a:latin typeface="+mn-lt"/>
        <a:ea typeface="+mn-ea"/>
        <a:cs typeface="+mn-cs"/>
        <a:sym typeface="Calibri"/>
      </a:defRPr>
    </a:lvl1pPr>
    <a:lvl2pPr indent="228600" defTabSz="415868" latinLnBrk="0">
      <a:defRPr sz="500">
        <a:latin typeface="+mn-lt"/>
        <a:ea typeface="+mn-ea"/>
        <a:cs typeface="+mn-cs"/>
        <a:sym typeface="Calibri"/>
      </a:defRPr>
    </a:lvl2pPr>
    <a:lvl3pPr indent="457200" defTabSz="415868" latinLnBrk="0">
      <a:defRPr sz="500">
        <a:latin typeface="+mn-lt"/>
        <a:ea typeface="+mn-ea"/>
        <a:cs typeface="+mn-cs"/>
        <a:sym typeface="Calibri"/>
      </a:defRPr>
    </a:lvl3pPr>
    <a:lvl4pPr indent="685800" defTabSz="415868" latinLnBrk="0">
      <a:defRPr sz="500">
        <a:latin typeface="+mn-lt"/>
        <a:ea typeface="+mn-ea"/>
        <a:cs typeface="+mn-cs"/>
        <a:sym typeface="Calibri"/>
      </a:defRPr>
    </a:lvl4pPr>
    <a:lvl5pPr indent="914400" defTabSz="415868" latinLnBrk="0">
      <a:defRPr sz="500">
        <a:latin typeface="+mn-lt"/>
        <a:ea typeface="+mn-ea"/>
        <a:cs typeface="+mn-cs"/>
        <a:sym typeface="Calibri"/>
      </a:defRPr>
    </a:lvl5pPr>
    <a:lvl6pPr indent="1143000" defTabSz="415868" latinLnBrk="0">
      <a:defRPr sz="500">
        <a:latin typeface="+mn-lt"/>
        <a:ea typeface="+mn-ea"/>
        <a:cs typeface="+mn-cs"/>
        <a:sym typeface="Calibri"/>
      </a:defRPr>
    </a:lvl6pPr>
    <a:lvl7pPr indent="1371600" defTabSz="415868" latinLnBrk="0">
      <a:defRPr sz="500">
        <a:latin typeface="+mn-lt"/>
        <a:ea typeface="+mn-ea"/>
        <a:cs typeface="+mn-cs"/>
        <a:sym typeface="Calibri"/>
      </a:defRPr>
    </a:lvl7pPr>
    <a:lvl8pPr indent="1600200" defTabSz="415868" latinLnBrk="0">
      <a:defRPr sz="500">
        <a:latin typeface="+mn-lt"/>
        <a:ea typeface="+mn-ea"/>
        <a:cs typeface="+mn-cs"/>
        <a:sym typeface="Calibri"/>
      </a:defRPr>
    </a:lvl8pPr>
    <a:lvl9pPr indent="1828800" defTabSz="415868" latinLnBrk="0">
      <a:defRPr sz="5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535" y="360"/>
            <a:ext cx="3851465" cy="514314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over Slide title maximum of 2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3097147"/>
            <a:ext cx="4706869" cy="997861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 title maximum of 2 lines</a:t>
            </a:r>
          </a:p>
        </p:txBody>
      </p:sp>
      <p:pic>
        <p:nvPicPr>
          <p:cNvPr id="13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3" y="324908"/>
            <a:ext cx="4135675" cy="2721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en_op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ject 3"/>
          <p:cNvSpPr/>
          <p:nvPr/>
        </p:nvSpPr>
        <p:spPr>
          <a:xfrm>
            <a:off x="0" y="0"/>
            <a:ext cx="5401550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5554548" y="0"/>
            <a:ext cx="3589452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1" name="object 3"/>
          <p:cNvSpPr/>
          <p:nvPr/>
        </p:nvSpPr>
        <p:spPr>
          <a:xfrm>
            <a:off x="5401548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Slidetitle maximum of 4 lines 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white_opt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bject 3"/>
          <p:cNvSpPr/>
          <p:nvPr/>
        </p:nvSpPr>
        <p:spPr>
          <a:xfrm>
            <a:off x="6788112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Slidetitle maximum of 4 lines 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5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6941111" y="-5017"/>
            <a:ext cx="2202890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en_op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ject 3"/>
          <p:cNvSpPr/>
          <p:nvPr/>
        </p:nvSpPr>
        <p:spPr>
          <a:xfrm>
            <a:off x="-1" y="0"/>
            <a:ext cx="6788113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Slidetitle maximum of 4 lines </a:t>
            </a:r>
          </a:p>
        </p:txBody>
      </p:sp>
      <p:sp>
        <p:nvSpPr>
          <p:cNvPr id="147" name="object 3"/>
          <p:cNvSpPr/>
          <p:nvPr/>
        </p:nvSpPr>
        <p:spPr>
          <a:xfrm>
            <a:off x="6788112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6941111" y="-5017"/>
            <a:ext cx="2202890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white_opt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bject 3"/>
          <p:cNvSpPr/>
          <p:nvPr/>
        </p:nvSpPr>
        <p:spPr>
          <a:xfrm>
            <a:off x="6788112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3600" b="1"/>
            </a:lvl1pPr>
          </a:lstStyle>
          <a:p>
            <a:r>
              <a:t>Divider Slide 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6941111" y="-5017"/>
            <a:ext cx="2202890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green_opt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object 3"/>
          <p:cNvSpPr/>
          <p:nvPr/>
        </p:nvSpPr>
        <p:spPr>
          <a:xfrm>
            <a:off x="-1" y="0"/>
            <a:ext cx="6788113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object 3"/>
          <p:cNvSpPr/>
          <p:nvPr/>
        </p:nvSpPr>
        <p:spPr>
          <a:xfrm>
            <a:off x="6788112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Divider Slide </a:t>
            </a:r>
          </a:p>
        </p:txBody>
      </p:sp>
      <p:sp>
        <p:nvSpPr>
          <p:cNvPr id="174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6941111" y="-5017"/>
            <a:ext cx="2202890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bject 10"/>
          <p:cNvSpPr txBox="1"/>
          <p:nvPr/>
        </p:nvSpPr>
        <p:spPr>
          <a:xfrm>
            <a:off x="7953599" y="4443893"/>
            <a:ext cx="763926" cy="294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75">
              <a:lnSpc>
                <a:spcPts val="1000"/>
              </a:lnSpc>
              <a:defRPr sz="1200" spc="-5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pPr>
            <a:r>
              <a:t>University</a:t>
            </a:r>
          </a:p>
          <a:p>
            <a:pPr indent="5775">
              <a:lnSpc>
                <a:spcPts val="1300"/>
              </a:lnSpc>
              <a:defRPr sz="1200" spc="-25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pPr>
            <a:r>
              <a:t>ofGalway.ie</a:t>
            </a:r>
          </a:p>
        </p:txBody>
      </p:sp>
      <p:sp>
        <p:nvSpPr>
          <p:cNvPr id="183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4000" b="1"/>
            </a:lvl1pPr>
          </a:lstStyle>
          <a:p>
            <a:r>
              <a:t>Divider Slide </a:t>
            </a:r>
          </a:p>
        </p:txBody>
      </p:sp>
      <p:pic>
        <p:nvPicPr>
          <p:cNvPr id="184" name="Picture 75" descr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980" y="181"/>
            <a:ext cx="4965020" cy="514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78" descr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bject 3"/>
          <p:cNvSpPr/>
          <p:nvPr/>
        </p:nvSpPr>
        <p:spPr>
          <a:xfrm>
            <a:off x="0" y="0"/>
            <a:ext cx="9144000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Divider Slide </a:t>
            </a:r>
          </a:p>
        </p:txBody>
      </p:sp>
      <p:pic>
        <p:nvPicPr>
          <p:cNvPr id="197" name="Picture 78" descr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630" y="7728"/>
            <a:ext cx="5021370" cy="514314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white_opt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"/>
            <a:ext cx="9144000" cy="514314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358413" y="-1"/>
            <a:ext cx="2284287" cy="19296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8" name="Rectangle 5"/>
          <p:cNvSpPr/>
          <p:nvPr/>
        </p:nvSpPr>
        <p:spPr>
          <a:xfrm>
            <a:off x="7979919" y="-1"/>
            <a:ext cx="196511" cy="168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cubicBezTo>
                  <a:pt x="21479" y="6774"/>
                  <a:pt x="21359" y="13548"/>
                  <a:pt x="21238" y="2032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pPr>
            <a:endParaRPr/>
          </a:p>
        </p:txBody>
      </p:sp>
      <p:sp>
        <p:nvSpPr>
          <p:cNvPr id="209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4000" b="1"/>
            </a:lvl1pPr>
          </a:lstStyle>
          <a:p>
            <a:r>
              <a:t>Divider Slide </a:t>
            </a:r>
          </a:p>
        </p:txBody>
      </p:sp>
      <p:pic>
        <p:nvPicPr>
          <p:cNvPr id="21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green_opt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"/>
            <a:ext cx="9144000" cy="5143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anchor="t"/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Divider Slide 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355593" y="-1"/>
            <a:ext cx="2284287" cy="19296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4" name="Rectangle 5"/>
          <p:cNvSpPr/>
          <p:nvPr/>
        </p:nvSpPr>
        <p:spPr>
          <a:xfrm>
            <a:off x="7972222" y="-1"/>
            <a:ext cx="196511" cy="168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cubicBezTo>
                  <a:pt x="21479" y="6774"/>
                  <a:pt x="21359" y="13548"/>
                  <a:pt x="21238" y="20323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pPr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bject 3"/>
          <p:cNvSpPr/>
          <p:nvPr/>
        </p:nvSpPr>
        <p:spPr>
          <a:xfrm>
            <a:off x="-1" y="289"/>
            <a:ext cx="6788113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3" name="Picture 37" descr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1" y="1285928"/>
            <a:ext cx="3014999" cy="37154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Divider SlideMax 4 lines for copy to be placed here"/>
          <p:cNvSpPr txBox="1">
            <a:spLocks noGrp="1"/>
          </p:cNvSpPr>
          <p:nvPr>
            <p:ph type="title" hasCustomPrompt="1"/>
          </p:nvPr>
        </p:nvSpPr>
        <p:spPr>
          <a:xfrm>
            <a:off x="1296840" y="1253514"/>
            <a:ext cx="3477147" cy="2122528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50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Divider SlideMax 4 lines for copy to be placed here</a:t>
            </a:r>
          </a:p>
        </p:txBody>
      </p:sp>
      <p:pic>
        <p:nvPicPr>
          <p:cNvPr id="235" name="Picture 38" descr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object 3"/>
          <p:cNvSpPr/>
          <p:nvPr/>
        </p:nvSpPr>
        <p:spPr>
          <a:xfrm>
            <a:off x="6788112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en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/>
        </p:nvSpPr>
        <p:spPr>
          <a:xfrm>
            <a:off x="-6653" y="-7440"/>
            <a:ext cx="9150653" cy="5158236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8" y="324908"/>
            <a:ext cx="4135675" cy="2721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83" y="7728"/>
            <a:ext cx="3884217" cy="514314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Cover Slide title maximum of 2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3097147"/>
            <a:ext cx="4706869" cy="997861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 title maximum of 2 lines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bject 2"/>
          <p:cNvSpPr/>
          <p:nvPr/>
        </p:nvSpPr>
        <p:spPr>
          <a:xfrm>
            <a:off x="-1" y="0"/>
            <a:ext cx="123826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1DCA5"/>
                </a:solidFill>
              </a:defRPr>
            </a:pPr>
            <a:endParaRPr/>
          </a:p>
        </p:txBody>
      </p:sp>
      <p:sp>
        <p:nvSpPr>
          <p:cNvPr id="245" name="Title"/>
          <p:cNvSpPr txBox="1"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Title</a:t>
            </a:r>
          </a:p>
        </p:txBody>
      </p:sp>
      <p:pic>
        <p:nvPicPr>
          <p:cNvPr id="24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08" y="101243"/>
            <a:ext cx="1642926" cy="108129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424547" y="1187519"/>
            <a:ext cx="8235198" cy="35784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object 2"/>
          <p:cNvSpPr/>
          <p:nvPr/>
        </p:nvSpPr>
        <p:spPr>
          <a:xfrm>
            <a:off x="-1" y="0"/>
            <a:ext cx="123826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1DCA5"/>
                </a:solidFill>
              </a:defRPr>
            </a:pPr>
            <a:endParaRPr/>
          </a:p>
        </p:txBody>
      </p:sp>
      <p:sp>
        <p:nvSpPr>
          <p:cNvPr id="256" name="Titles"/>
          <p:cNvSpPr txBox="1"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Titles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object 2"/>
          <p:cNvSpPr/>
          <p:nvPr/>
        </p:nvSpPr>
        <p:spPr>
          <a:xfrm>
            <a:off x="-1" y="289"/>
            <a:ext cx="123826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1DCA5"/>
                </a:solidFill>
              </a:defRPr>
            </a:pPr>
            <a:endParaRPr/>
          </a:p>
        </p:txBody>
      </p:sp>
      <p:sp>
        <p:nvSpPr>
          <p:cNvPr id="265" name="Titles"/>
          <p:cNvSpPr txBox="1"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Titles</a:t>
            </a:r>
          </a:p>
        </p:txBody>
      </p:sp>
      <p:pic>
        <p:nvPicPr>
          <p:cNvPr id="26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08" y="101243"/>
            <a:ext cx="1642926" cy="1081293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5554548" y="1425525"/>
            <a:ext cx="3589452" cy="371928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8" name="object 3"/>
          <p:cNvSpPr/>
          <p:nvPr/>
        </p:nvSpPr>
        <p:spPr>
          <a:xfrm>
            <a:off x="5430644" y="1425524"/>
            <a:ext cx="123904" cy="3717635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object 2"/>
          <p:cNvSpPr/>
          <p:nvPr/>
        </p:nvSpPr>
        <p:spPr>
          <a:xfrm>
            <a:off x="9020175" y="0"/>
            <a:ext cx="123825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" name="Text only slide title maximum of 1 line"/>
          <p:cNvSpPr txBox="1"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3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only slide title maximum of 1 line</a:t>
            </a:r>
          </a:p>
        </p:txBody>
      </p:sp>
      <p:pic>
        <p:nvPicPr>
          <p:cNvPr id="27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6" y="3970892"/>
            <a:ext cx="1642926" cy="108129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Body Level One…"/>
          <p:cNvSpPr txBox="1">
            <a:spLocks noGrp="1"/>
          </p:cNvSpPr>
          <p:nvPr>
            <p:ph type="body" idx="1"/>
          </p:nvPr>
        </p:nvSpPr>
        <p:spPr>
          <a:xfrm>
            <a:off x="424547" y="1187521"/>
            <a:ext cx="8235198" cy="25460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bject 2"/>
          <p:cNvSpPr/>
          <p:nvPr/>
        </p:nvSpPr>
        <p:spPr>
          <a:xfrm>
            <a:off x="9020175" y="0"/>
            <a:ext cx="123825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8" name="Body Level One…"/>
          <p:cNvSpPr txBox="1">
            <a:spLocks noGrp="1"/>
          </p:cNvSpPr>
          <p:nvPr>
            <p:ph type="body" idx="1"/>
          </p:nvPr>
        </p:nvSpPr>
        <p:spPr>
          <a:xfrm>
            <a:off x="424547" y="2141467"/>
            <a:ext cx="8235198" cy="2546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9" name="Text only slide title maximum of 1 line"/>
          <p:cNvSpPr txBox="1">
            <a:spLocks noGrp="1"/>
          </p:cNvSpPr>
          <p:nvPr>
            <p:ph type="title" hasCustomPrompt="1"/>
          </p:nvPr>
        </p:nvSpPr>
        <p:spPr>
          <a:xfrm>
            <a:off x="390120" y="1299192"/>
            <a:ext cx="6919883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only slide title maximum of 1 line</a:t>
            </a:r>
          </a:p>
        </p:txBody>
      </p:sp>
      <p:pic>
        <p:nvPicPr>
          <p:cNvPr id="29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object 2"/>
          <p:cNvSpPr/>
          <p:nvPr/>
        </p:nvSpPr>
        <p:spPr>
          <a:xfrm>
            <a:off x="0" y="5019323"/>
            <a:ext cx="9144000" cy="123817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9" name="Body Level One…"/>
          <p:cNvSpPr txBox="1">
            <a:spLocks noGrp="1"/>
          </p:cNvSpPr>
          <p:nvPr>
            <p:ph type="body" idx="1"/>
          </p:nvPr>
        </p:nvSpPr>
        <p:spPr>
          <a:xfrm>
            <a:off x="426476" y="1274650"/>
            <a:ext cx="8235198" cy="26833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11901" indent="-103967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19836" indent="-103967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27770" indent="-103967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935705" indent="-103967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Text only slide title maximum of 1 line"/>
          <p:cNvSpPr txBox="1"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3" cy="461926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only slide title maximum of 1 line</a:t>
            </a:r>
          </a:p>
        </p:txBody>
      </p:sp>
      <p:pic>
        <p:nvPicPr>
          <p:cNvPr id="30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6" y="3970892"/>
            <a:ext cx="1642926" cy="108129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object 10"/>
          <p:cNvSpPr/>
          <p:nvPr/>
        </p:nvSpPr>
        <p:spPr>
          <a:xfrm>
            <a:off x="5226215" y="0"/>
            <a:ext cx="123825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4776" y="2562364"/>
            <a:ext cx="4389832" cy="2125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Text &amp; image slide title maximum of 2 lines"/>
          <p:cNvSpPr txBox="1">
            <a:spLocks noGrp="1"/>
          </p:cNvSpPr>
          <p:nvPr>
            <p:ph type="title" hasCustomPrompt="1"/>
          </p:nvPr>
        </p:nvSpPr>
        <p:spPr>
          <a:xfrm>
            <a:off x="390118" y="1301344"/>
            <a:ext cx="4043250" cy="923848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&amp; image slide title maximum of 2 lines</a:t>
            </a:r>
          </a:p>
        </p:txBody>
      </p:sp>
      <p:pic>
        <p:nvPicPr>
          <p:cNvPr id="312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Picture Placeholder 12"/>
          <p:cNvSpPr>
            <a:spLocks noGrp="1"/>
          </p:cNvSpPr>
          <p:nvPr>
            <p:ph type="pic" idx="21"/>
          </p:nvPr>
        </p:nvSpPr>
        <p:spPr>
          <a:xfrm>
            <a:off x="5347884" y="1306"/>
            <a:ext cx="3796116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object 10"/>
          <p:cNvSpPr/>
          <p:nvPr/>
        </p:nvSpPr>
        <p:spPr>
          <a:xfrm>
            <a:off x="3792079" y="0"/>
            <a:ext cx="123820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50079" y="1705174"/>
            <a:ext cx="4389831" cy="2125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Text &amp; image slide title maximum of 2 lines"/>
          <p:cNvSpPr txBox="1">
            <a:spLocks noGrp="1"/>
          </p:cNvSpPr>
          <p:nvPr>
            <p:ph type="title" hasCustomPrompt="1"/>
          </p:nvPr>
        </p:nvSpPr>
        <p:spPr>
          <a:xfrm>
            <a:off x="4350079" y="421412"/>
            <a:ext cx="4236359" cy="92384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&amp; image slide title maximum of 2 lines</a:t>
            </a:r>
          </a:p>
        </p:txBody>
      </p:sp>
      <p:pic>
        <p:nvPicPr>
          <p:cNvPr id="324" name="Picture 71" descr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879" y="3970892"/>
            <a:ext cx="1642926" cy="1081293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Picture Placeholder 12"/>
          <p:cNvSpPr>
            <a:spLocks noGrp="1"/>
          </p:cNvSpPr>
          <p:nvPr>
            <p:ph type="pic" idx="21"/>
          </p:nvPr>
        </p:nvSpPr>
        <p:spPr>
          <a:xfrm>
            <a:off x="0" y="2148"/>
            <a:ext cx="3796116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icture Placeholder 12"/>
          <p:cNvSpPr>
            <a:spLocks noGrp="1"/>
          </p:cNvSpPr>
          <p:nvPr>
            <p:ph type="pic" idx="21"/>
          </p:nvPr>
        </p:nvSpPr>
        <p:spPr>
          <a:xfrm>
            <a:off x="0" y="2148"/>
            <a:ext cx="9144000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ultiple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object 10"/>
          <p:cNvSpPr/>
          <p:nvPr/>
        </p:nvSpPr>
        <p:spPr>
          <a:xfrm>
            <a:off x="9020096" y="0"/>
            <a:ext cx="123821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37908" y="1231974"/>
            <a:ext cx="2186520" cy="20024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3321408" y="1231974"/>
            <a:ext cx="2186520" cy="20024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5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6184341" y="1231974"/>
            <a:ext cx="2186520" cy="20024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y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Slidetitle maximum of 4 lines </a:t>
            </a:r>
          </a:p>
        </p:txBody>
      </p:sp>
      <p:pic>
        <p:nvPicPr>
          <p:cNvPr id="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60" y="181"/>
            <a:ext cx="4342740" cy="514314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ultiple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object 10"/>
          <p:cNvSpPr/>
          <p:nvPr/>
        </p:nvSpPr>
        <p:spPr>
          <a:xfrm>
            <a:off x="9020096" y="0"/>
            <a:ext cx="123821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5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178612" y="1333874"/>
            <a:ext cx="2774184" cy="37071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6" name="Picture Placeholder 12"/>
          <p:cNvSpPr>
            <a:spLocks noGrp="1"/>
          </p:cNvSpPr>
          <p:nvPr>
            <p:ph type="pic" sz="half" idx="22"/>
          </p:nvPr>
        </p:nvSpPr>
        <p:spPr>
          <a:xfrm>
            <a:off x="3062113" y="1333874"/>
            <a:ext cx="2774184" cy="37071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7" name="Picture Placeholder 12"/>
          <p:cNvSpPr>
            <a:spLocks noGrp="1"/>
          </p:cNvSpPr>
          <p:nvPr>
            <p:ph type="pic" sz="half" idx="23"/>
          </p:nvPr>
        </p:nvSpPr>
        <p:spPr>
          <a:xfrm>
            <a:off x="5925046" y="1333874"/>
            <a:ext cx="2774184" cy="37071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ultiple Image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object 10"/>
          <p:cNvSpPr/>
          <p:nvPr/>
        </p:nvSpPr>
        <p:spPr>
          <a:xfrm>
            <a:off x="9020096" y="0"/>
            <a:ext cx="123821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Text &amp; main images"/>
          <p:cNvSpPr txBox="1">
            <a:spLocks noGrp="1"/>
          </p:cNvSpPr>
          <p:nvPr>
            <p:ph type="title" hasCustomPrompt="1"/>
          </p:nvPr>
        </p:nvSpPr>
        <p:spPr>
          <a:xfrm>
            <a:off x="390118" y="1301344"/>
            <a:ext cx="4043250" cy="923848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&amp; main images</a:t>
            </a:r>
          </a:p>
        </p:txBody>
      </p:sp>
      <p:sp>
        <p:nvSpPr>
          <p:cNvPr id="368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127969" y="2899242"/>
            <a:ext cx="2774183" cy="214179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9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3011469" y="2899242"/>
            <a:ext cx="2774184" cy="214179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874401" y="2899242"/>
            <a:ext cx="2774184" cy="214179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 Slide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24776" y="2562364"/>
            <a:ext cx="4389832" cy="21251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329229" indent="-121294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561422" indent="-145553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785530" indent="-161726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1013681" indent="-181942"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Text &amp; image slide title maximum of 2 lines"/>
          <p:cNvSpPr txBox="1">
            <a:spLocks noGrp="1"/>
          </p:cNvSpPr>
          <p:nvPr>
            <p:ph type="title" hasCustomPrompt="1"/>
          </p:nvPr>
        </p:nvSpPr>
        <p:spPr>
          <a:xfrm>
            <a:off x="390118" y="1301344"/>
            <a:ext cx="4043250" cy="923848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Text &amp; image slide title maximum of 2 lines</a:t>
            </a:r>
          </a:p>
        </p:txBody>
      </p:sp>
      <p:pic>
        <p:nvPicPr>
          <p:cNvPr id="380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2856188" cy="1879802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hank you."/>
          <p:cNvSpPr txBox="1">
            <a:spLocks noGrp="1"/>
          </p:cNvSpPr>
          <p:nvPr>
            <p:ph type="title" hasCustomPrompt="1"/>
          </p:nvPr>
        </p:nvSpPr>
        <p:spPr>
          <a:xfrm>
            <a:off x="390118" y="4176464"/>
            <a:ext cx="4043250" cy="491240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Thank you.</a:t>
            </a:r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object 3"/>
          <p:cNvSpPr/>
          <p:nvPr/>
        </p:nvSpPr>
        <p:spPr>
          <a:xfrm>
            <a:off x="-1" y="0"/>
            <a:ext cx="9143787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8" name="Thank you."/>
          <p:cNvSpPr txBox="1">
            <a:spLocks noGrp="1"/>
          </p:cNvSpPr>
          <p:nvPr>
            <p:ph type="title" hasCustomPrompt="1"/>
          </p:nvPr>
        </p:nvSpPr>
        <p:spPr>
          <a:xfrm>
            <a:off x="390118" y="4176464"/>
            <a:ext cx="4043250" cy="491240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Thank you.</a:t>
            </a:r>
          </a:p>
        </p:txBody>
      </p:sp>
      <p:pic>
        <p:nvPicPr>
          <p:cNvPr id="39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2856186" cy="187980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object 3"/>
          <p:cNvSpPr/>
          <p:nvPr/>
        </p:nvSpPr>
        <p:spPr>
          <a:xfrm>
            <a:off x="-1" y="0"/>
            <a:ext cx="9143787" cy="5143139"/>
          </a:xfrm>
          <a:prstGeom prst="rect">
            <a:avLst/>
          </a:prstGeom>
          <a:solidFill>
            <a:srgbClr val="017D6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8" name="Thank you."/>
          <p:cNvSpPr txBox="1">
            <a:spLocks noGrp="1"/>
          </p:cNvSpPr>
          <p:nvPr>
            <p:ph type="title" hasCustomPrompt="1"/>
          </p:nvPr>
        </p:nvSpPr>
        <p:spPr>
          <a:xfrm>
            <a:off x="390118" y="4176464"/>
            <a:ext cx="4043250" cy="491240"/>
          </a:xfrm>
          <a:prstGeom prst="rect">
            <a:avLst/>
          </a:prstGeom>
        </p:spPr>
        <p:txBody>
          <a:bodyPr anchor="t"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Thank you.</a:t>
            </a:r>
          </a:p>
        </p:txBody>
      </p:sp>
      <p:pic>
        <p:nvPicPr>
          <p:cNvPr id="40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2856186" cy="1879802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3"/>
          <p:cNvSpPr/>
          <p:nvPr/>
        </p:nvSpPr>
        <p:spPr>
          <a:xfrm>
            <a:off x="0" y="0"/>
            <a:ext cx="9144000" cy="5143428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54" y="0"/>
            <a:ext cx="4398046" cy="514314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Slidetitle maximum of 4 lines 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whit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31" y="-1123"/>
            <a:ext cx="4492912" cy="452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Slidetitle maximum of 4 lines </a:t>
            </a:r>
          </a:p>
        </p:txBody>
      </p:sp>
      <p:sp>
        <p:nvSpPr>
          <p:cNvPr id="59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5474537" y="-1124"/>
            <a:ext cx="3837873" cy="416198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v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3"/>
          <p:cNvSpPr/>
          <p:nvPr/>
        </p:nvSpPr>
        <p:spPr>
          <a:xfrm>
            <a:off x="0" y="289"/>
            <a:ext cx="9144000" cy="5143139"/>
          </a:xfrm>
          <a:prstGeom prst="rect">
            <a:avLst/>
          </a:prstGeom>
          <a:solidFill>
            <a:srgbClr val="003C3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369" y="-1126"/>
            <a:ext cx="4490208" cy="451795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Slidetitle maximum of 4 lines </a:t>
            </a:r>
          </a:p>
        </p:txBody>
      </p:sp>
      <p:pic>
        <p:nvPicPr>
          <p:cNvPr id="7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5474537" y="-1124"/>
            <a:ext cx="3837873" cy="416198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146" y="-5524"/>
            <a:ext cx="4257707" cy="5154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88" y="-5524"/>
            <a:ext cx="2878106" cy="294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Slidetitle maximum of 4 lines </a:t>
            </a:r>
          </a:p>
        </p:txBody>
      </p:sp>
      <p:sp>
        <p:nvSpPr>
          <p:cNvPr id="8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812788" y="6919"/>
            <a:ext cx="2878105" cy="29301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green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"/>
            <a:ext cx="9152643" cy="514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t>Cover Slidetitle maximum of 4 lines </a:t>
            </a:r>
          </a:p>
        </p:txBody>
      </p:sp>
      <p:pic>
        <p:nvPicPr>
          <p:cNvPr id="9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88" y="-5524"/>
            <a:ext cx="2878105" cy="2942576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812788" y="6919"/>
            <a:ext cx="2878105" cy="29301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_white_opt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52" y="0"/>
            <a:ext cx="3584448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0" y="102461"/>
            <a:ext cx="1642926" cy="1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object 3"/>
          <p:cNvSpPr/>
          <p:nvPr/>
        </p:nvSpPr>
        <p:spPr>
          <a:xfrm>
            <a:off x="5399047" y="0"/>
            <a:ext cx="152999" cy="5143139"/>
          </a:xfrm>
          <a:prstGeom prst="rect">
            <a:avLst/>
          </a:prstGeom>
          <a:solidFill>
            <a:srgbClr val="01DCA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Cover Slidetitle maximum of 4 lines"/>
          <p:cNvSpPr txBox="1"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anchor="t"/>
          <a:lstStyle>
            <a:lvl1pPr>
              <a:defRPr sz="3200" b="1"/>
            </a:lvl1pPr>
          </a:lstStyle>
          <a:p>
            <a:r>
              <a:t>Cover Slidetitle maximum of 4 lines 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9158" y="3717974"/>
            <a:ext cx="3953582" cy="4257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indent="207935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indent="415868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indent="623803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indent="831737">
              <a:buSzTx/>
              <a:buFontTx/>
              <a:buNone/>
              <a:defRPr sz="1400">
                <a:solidFill>
                  <a:srgbClr val="003C3B"/>
                </a:solidFill>
                <a:latin typeface="Outfit"/>
                <a:ea typeface="Outfit"/>
                <a:cs typeface="Outfit"/>
                <a:sym typeface="Outfi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5554547" y="0"/>
            <a:ext cx="3589452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med"/>
  <p:txStyles>
    <p:titleStyle>
      <a:lvl1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1pPr>
      <a:lvl2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2pPr>
      <a:lvl3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3pPr>
      <a:lvl4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4pPr>
      <a:lvl5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5pPr>
      <a:lvl6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6pPr>
      <a:lvl7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7pPr>
      <a:lvl8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8pPr>
      <a:lvl9pPr marL="0" marR="0" indent="0" algn="l" defTabSz="41586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003C3B"/>
          </a:solidFill>
          <a:uFillTx/>
          <a:latin typeface="Outfit"/>
          <a:ea typeface="Outfit"/>
          <a:cs typeface="Outfit"/>
          <a:sym typeface="Outfit"/>
        </a:defRPr>
      </a:lvl9pPr>
    </p:titleStyle>
    <p:bodyStyle>
      <a:lvl1pPr marL="103966" marR="0" indent="-103966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1pPr>
      <a:lvl2pPr marL="332695" marR="0" indent="-12476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2pPr>
      <a:lvl3pPr marL="554491" marR="0" indent="-138622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3pPr>
      <a:lvl4pPr marL="779754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4pPr>
      <a:lvl5pPr marL="987689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5pPr>
      <a:lvl6pPr marL="1195623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6pPr>
      <a:lvl7pPr marL="1403558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7pPr>
      <a:lvl8pPr marL="1611492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8pPr>
      <a:lvl9pPr marL="1819427" marR="0" indent="-155950" algn="l" defTabSz="415868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alatino Linotype"/>
          <a:ea typeface="Palatino Linotype"/>
          <a:cs typeface="Palatino Linotype"/>
          <a:sym typeface="Palatino Linotyp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my.butler@noaa.gov" TargetMode="External"/><Relationship Id="rId2" Type="http://schemas.openxmlformats.org/officeDocument/2006/relationships/hyperlink" Target="mailto:w.seviour@exeter.ac.uk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mailto:aph28@cornell.edu" TargetMode="External"/><Relationship Id="rId4" Type="http://schemas.openxmlformats.org/officeDocument/2006/relationships/hyperlink" Target="mailto:chaim.garfinkel@mail.huji.ac.i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Attributing the role of stratospheric variability in surface weather extremes and their impacts:…"/>
          <p:cNvSpPr txBox="1">
            <a:spLocks noGrp="1"/>
          </p:cNvSpPr>
          <p:nvPr>
            <p:ph type="title"/>
          </p:nvPr>
        </p:nvSpPr>
        <p:spPr>
          <a:xfrm>
            <a:off x="375866" y="1102218"/>
            <a:ext cx="4926756" cy="1714597"/>
          </a:xfrm>
          <a:prstGeom prst="rect">
            <a:avLst/>
          </a:prstGeom>
        </p:spPr>
        <p:txBody>
          <a:bodyPr/>
          <a:lstStyle/>
          <a:p>
            <a:pPr defTabSz="295266">
              <a:defRPr sz="2272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Attributing the role of stratospheric variability in surface weather extremes and their impacts:</a:t>
            </a:r>
          </a:p>
          <a:p>
            <a:pPr defTabSz="295266">
              <a:defRPr sz="2272">
                <a:solidFill>
                  <a:schemeClr val="accent4">
                    <a:lumOff val="25000"/>
                  </a:schemeClr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Insights from SNAPSI WG2</a:t>
            </a:r>
          </a:p>
        </p:txBody>
      </p:sp>
      <p:sp>
        <p:nvSpPr>
          <p:cNvPr id="420" name="Will Seviour…"/>
          <p:cNvSpPr txBox="1">
            <a:spLocks noGrp="1"/>
          </p:cNvSpPr>
          <p:nvPr>
            <p:ph type="body" sz="half" idx="1"/>
          </p:nvPr>
        </p:nvSpPr>
        <p:spPr>
          <a:xfrm>
            <a:off x="386874" y="2953336"/>
            <a:ext cx="5600789" cy="1914981"/>
          </a:xfrm>
          <a:prstGeom prst="rect">
            <a:avLst/>
          </a:prstGeom>
        </p:spPr>
        <p:txBody>
          <a:bodyPr/>
          <a:lstStyle/>
          <a:p>
            <a:pPr defTabSz="166347">
              <a:spcBef>
                <a:spcPts val="100"/>
              </a:spcBef>
              <a:defRPr sz="116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Seviour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66347">
              <a:spcBef>
                <a:spcPts val="100"/>
              </a:spcBef>
              <a:defRPr sz="1160" i="1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Department of Mathematics and Statistics, University of Exeter</a:t>
            </a:r>
          </a:p>
          <a:p>
            <a:pPr defTabSz="166347">
              <a:spcBef>
                <a:spcPts val="100"/>
              </a:spcBef>
              <a:defRPr sz="116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defTabSz="166347">
              <a:spcBef>
                <a:spcPts val="100"/>
              </a:spcBef>
              <a:defRPr sz="116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Amy Butler, </a:t>
            </a:r>
            <a:r>
              <a:rPr b="1" u="sng" dirty="0">
                <a:latin typeface="Arial" panose="020B0604020202020204" pitchFamily="34" charset="0"/>
                <a:cs typeface="Arial" panose="020B0604020202020204" pitchFamily="34" charset="0"/>
              </a:rPr>
              <a:t>Chaim Garfinkel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Peter Hitchcock</a:t>
            </a:r>
          </a:p>
          <a:p>
            <a:pPr defTabSz="166347">
              <a:spcBef>
                <a:spcPts val="100"/>
              </a:spcBef>
              <a:defRPr sz="116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defTabSz="166347">
              <a:spcBef>
                <a:spcPts val="100"/>
              </a:spcBef>
              <a:defRPr sz="116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Blanca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Ayarzagüena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Hannah Bloomfield, Andrew Dowdy, Natalia Calvo, Justin Finkel,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Gerbrand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Koren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Richard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Leeding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Eun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-Pa Lim, Daniel de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Maeseneire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Gabriele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Messori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Regan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Mudhar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Philip Rupp, Masakazu Taguchi, James Anstey, Dong-Chan Hong,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Viatcheslav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Kharin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Hera Kim, Jeff Knight, Daniele Mastrangelo, Michael Sigmond, Isla Simpson, Damien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Specq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Tim Stockdale</a:t>
            </a:r>
          </a:p>
          <a:p>
            <a:pPr defTabSz="166347">
              <a:spcBef>
                <a:spcPts val="100"/>
              </a:spcBef>
              <a:defRPr sz="560"/>
            </a:pPr>
            <a:endParaRPr dirty="0"/>
          </a:p>
          <a:p>
            <a:pPr defTabSz="166347">
              <a:spcBef>
                <a:spcPts val="100"/>
              </a:spcBef>
              <a:defRPr sz="560" i="1"/>
            </a:pPr>
            <a:endParaRPr dirty="0"/>
          </a:p>
        </p:txBody>
      </p:sp>
      <p:pic>
        <p:nvPicPr>
          <p:cNvPr id="421" name="Winter-weather-Feb-28th-2018.jpeg" descr="Winter-weather-Feb-28th-2018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8167" r="333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22" name="Photo: UK snow following the 2018 “Beast from the East”"/>
          <p:cNvSpPr txBox="1"/>
          <p:nvPr/>
        </p:nvSpPr>
        <p:spPr>
          <a:xfrm>
            <a:off x="3806581" y="4906931"/>
            <a:ext cx="29885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rPr dirty="0"/>
              <a:t>Photo: UK snow following the 2018 “Beast from the East”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NAPSI case study extre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t>SNAPSI case study extremes</a:t>
            </a:r>
          </a:p>
        </p:txBody>
      </p:sp>
      <p:sp>
        <p:nvSpPr>
          <p:cNvPr id="443" name="CS1: NH SSW, Feb 2018"/>
          <p:cNvSpPr txBox="1"/>
          <p:nvPr/>
        </p:nvSpPr>
        <p:spPr>
          <a:xfrm>
            <a:off x="552621" y="1230703"/>
            <a:ext cx="210039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CS1: NH SSW, Feb 2018</a:t>
            </a:r>
          </a:p>
        </p:txBody>
      </p:sp>
      <p:sp>
        <p:nvSpPr>
          <p:cNvPr id="444" name="CS2: NH SSW, Jan 2019"/>
          <p:cNvSpPr txBox="1"/>
          <p:nvPr/>
        </p:nvSpPr>
        <p:spPr>
          <a:xfrm>
            <a:off x="3328980" y="1230703"/>
            <a:ext cx="208069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CS2: NH SSW, Jan 2019</a:t>
            </a:r>
          </a:p>
        </p:txBody>
      </p:sp>
      <p:sp>
        <p:nvSpPr>
          <p:cNvPr id="445" name="CS3: SH minor SSW, Sep 2019"/>
          <p:cNvSpPr txBox="1"/>
          <p:nvPr/>
        </p:nvSpPr>
        <p:spPr>
          <a:xfrm>
            <a:off x="5837457" y="1230703"/>
            <a:ext cx="259455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CS3: SH minor SSW, Sep 2019</a:t>
            </a:r>
          </a:p>
        </p:txBody>
      </p:sp>
      <p:sp>
        <p:nvSpPr>
          <p:cNvPr id="446" name="Line"/>
          <p:cNvSpPr/>
          <p:nvPr/>
        </p:nvSpPr>
        <p:spPr>
          <a:xfrm>
            <a:off x="553088" y="1642075"/>
            <a:ext cx="8176455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7" name="Line"/>
          <p:cNvSpPr/>
          <p:nvPr/>
        </p:nvSpPr>
        <p:spPr>
          <a:xfrm flipH="1">
            <a:off x="3114582" y="1222691"/>
            <a:ext cx="1" cy="3182026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8" name="Line"/>
          <p:cNvSpPr/>
          <p:nvPr/>
        </p:nvSpPr>
        <p:spPr>
          <a:xfrm flipH="1">
            <a:off x="5697704" y="1222691"/>
            <a:ext cx="1" cy="3182026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9" name="Cold weather in Europe and Northern Asia (“Beast from the East”)…"/>
          <p:cNvSpPr txBox="1"/>
          <p:nvPr/>
        </p:nvSpPr>
        <p:spPr>
          <a:xfrm>
            <a:off x="552621" y="1746107"/>
            <a:ext cx="2347564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Cold weather in Europe and Northern Asia (“Beast from the East”)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Warm Northeastern North America/Greenland (polynya)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End of Iberian drought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European windstorm</a:t>
            </a:r>
          </a:p>
        </p:txBody>
      </p:sp>
      <p:sp>
        <p:nvSpPr>
          <p:cNvPr id="450" name="North American cold air outbreak, Jan-Feb"/>
          <p:cNvSpPr txBox="1"/>
          <p:nvPr/>
        </p:nvSpPr>
        <p:spPr>
          <a:xfrm>
            <a:off x="3210388" y="1746107"/>
            <a:ext cx="234756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North American cold air outbreak, Jan-Feb</a:t>
            </a:r>
          </a:p>
        </p:txBody>
      </p:sp>
      <p:sp>
        <p:nvSpPr>
          <p:cNvPr id="451" name="Hot and dry anomalies in Australia from Oct-Nov…"/>
          <p:cNvSpPr txBox="1"/>
          <p:nvPr/>
        </p:nvSpPr>
        <p:spPr>
          <a:xfrm>
            <a:off x="5837457" y="1746107"/>
            <a:ext cx="234756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Hot and dry anomalies in Australia from Oct-Nov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Severe Australian wildfires in Dec</a:t>
            </a: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0" y="2707312"/>
            <a:ext cx="2164686" cy="1443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12" y="2607411"/>
            <a:ext cx="1642926" cy="164292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e.g. Kautz et al. 2020, Knight et al. 2020, Lim et al. 2019"/>
          <p:cNvSpPr txBox="1"/>
          <p:nvPr/>
        </p:nvSpPr>
        <p:spPr>
          <a:xfrm>
            <a:off x="5798425" y="4841790"/>
            <a:ext cx="330245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e.g. Kautz et al. 2020, Knight et al. 2020, Lim et al. 2019 </a:t>
            </a:r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8" y="3586229"/>
            <a:ext cx="1962041" cy="133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Shape Shape" descr="Shape Shap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8" y="1642075"/>
            <a:ext cx="2347564" cy="751841"/>
          </a:xfrm>
          <a:prstGeom prst="rect">
            <a:avLst/>
          </a:prstGeom>
        </p:spPr>
      </p:pic>
      <p:pic>
        <p:nvPicPr>
          <p:cNvPr id="458" name="Shape Shape" descr="Shape Shap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697704" y="2094697"/>
            <a:ext cx="2428634" cy="5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0500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 advAuto="0"/>
      <p:bldP spid="45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S3: Australian Hot-Dry-Windy wildfire ris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rPr dirty="0"/>
              <a:t>CS3: Australian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Hot-Dry-Windy</a:t>
            </a:r>
            <a:r>
              <a:rPr dirty="0"/>
              <a:t> wildfire risk</a:t>
            </a:r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702" y="3020006"/>
            <a:ext cx="1667059" cy="182323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7" name="Text"/>
              <p:cNvSpPr txBox="1"/>
              <p:nvPr/>
            </p:nvSpPr>
            <p:spPr>
              <a:xfrm>
                <a:off x="6475623" y="-403503"/>
                <a:ext cx="2326917" cy="11124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lang="en-GB" dirty="0"/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lang="en-GB" dirty="0"/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FAR</m:t>
                    </m:r>
                    <m:r>
                      <a:rPr lang="en-GB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control</m:t>
                        </m:r>
                        <m: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risk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nudged</m:t>
                        </m:r>
                        <m:r>
                          <a:rPr lang="en-GB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risk</m:t>
                        </m:r>
                      </m:den>
                    </m:f>
                  </m:oMath>
                </a14:m>
                <a:r>
                  <a:rPr lang="ar-AE" dirty="0"/>
                  <a:t> </a:t>
                </a:r>
                <a:endParaRPr sz="1600" dirty="0"/>
              </a:p>
            </p:txBody>
          </p:sp>
        </mc:Choice>
        <mc:Fallback xmlns="">
          <p:sp>
            <p:nvSpPr>
              <p:cNvPr id="4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23" y="-403503"/>
                <a:ext cx="2326917" cy="1112484"/>
              </a:xfrm>
              <a:prstGeom prst="rect">
                <a:avLst/>
              </a:prstGeom>
              <a:blipFill>
                <a:blip r:embed="rId3"/>
                <a:stretch>
                  <a:fillRect l="-1622" r="-3784" b="-34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8" name="(HDW index: Srock et al. 2019)"/>
          <p:cNvSpPr txBox="1"/>
          <p:nvPr/>
        </p:nvSpPr>
        <p:spPr>
          <a:xfrm>
            <a:off x="7235819" y="4896603"/>
            <a:ext cx="1854545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(HDW index: Srock et al. 2019)</a:t>
            </a:r>
          </a:p>
        </p:txBody>
      </p:sp>
      <p:sp>
        <p:nvSpPr>
          <p:cNvPr id="489" name="Models consistently show increase in extreme wildfire risk (FAR&gt;0) from mid Oct-mid Nov of 10-30% in nudged relative to control experiments (long lead times).…"/>
          <p:cNvSpPr txBox="1"/>
          <p:nvPr/>
        </p:nvSpPr>
        <p:spPr>
          <a:xfrm>
            <a:off x="387292" y="3056710"/>
            <a:ext cx="547044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Models consistently show increase in extreme wildfire risk (FAR&gt;0) from mid Oct-mid Nov of 10-30% in nudged relative to control experiments (long lead times). </a:t>
            </a:r>
          </a:p>
          <a:p>
            <a:pPr>
              <a:defRPr sz="16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Region of increased risk aligns with region of observed wildfires (Squire et al. 2021). </a:t>
            </a:r>
          </a:p>
        </p:txBody>
      </p:sp>
      <p:sp>
        <p:nvSpPr>
          <p:cNvPr id="490" name="Figure: Andrew Dowdy"/>
          <p:cNvSpPr txBox="1"/>
          <p:nvPr/>
        </p:nvSpPr>
        <p:spPr>
          <a:xfrm>
            <a:off x="191749" y="4896603"/>
            <a:ext cx="1381768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Figure: Andrew Dowdy</a:t>
            </a:r>
          </a:p>
        </p:txBody>
      </p:sp>
      <p:pic>
        <p:nvPicPr>
          <p:cNvPr id="491" name="HDW_GloSea6_OctNov_FAR.pdf" descr="HDW_GloSea6_OctNov_FA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4" y="943756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HDW_IFS_OctNov_FAR.pdf" descr="HDW_IFS_OctNov_FA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713" y="943756"/>
            <a:ext cx="1835605" cy="2134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HDW_GRIMs_OctNov_FAR.pdf" descr="HDW_GRIMs_OctNov_FA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087" y="943756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HDW_CNRM_OctNov_FAR.pdf" descr="HDW_CNRM_OctNov_FAR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698" y="941984"/>
            <a:ext cx="1835605" cy="2134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HDW_GloSea6-GC32_OctNov_FAR.pdf" descr="HDW_GloSea6-GC32_OctNov_FAR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7759" y="943756"/>
            <a:ext cx="1835605" cy="2134255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Rectangle"/>
          <p:cNvSpPr/>
          <p:nvPr/>
        </p:nvSpPr>
        <p:spPr>
          <a:xfrm>
            <a:off x="1783906" y="1895821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Rectangle"/>
          <p:cNvSpPr/>
          <p:nvPr/>
        </p:nvSpPr>
        <p:spPr>
          <a:xfrm>
            <a:off x="3311894" y="1895821"/>
            <a:ext cx="371278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8" name="Rectangle"/>
          <p:cNvSpPr/>
          <p:nvPr/>
        </p:nvSpPr>
        <p:spPr>
          <a:xfrm>
            <a:off x="4852581" y="1895821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Rectangle"/>
          <p:cNvSpPr/>
          <p:nvPr/>
        </p:nvSpPr>
        <p:spPr>
          <a:xfrm>
            <a:off x="6393268" y="1895821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0" name="Rectangle"/>
          <p:cNvSpPr/>
          <p:nvPr/>
        </p:nvSpPr>
        <p:spPr>
          <a:xfrm>
            <a:off x="7921255" y="1843396"/>
            <a:ext cx="371279" cy="693130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1" name="FAR"/>
          <p:cNvSpPr txBox="1"/>
          <p:nvPr/>
        </p:nvSpPr>
        <p:spPr>
          <a:xfrm rot="16200000">
            <a:off x="8601194" y="1946131"/>
            <a:ext cx="54872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FAR</a:t>
            </a:r>
          </a:p>
        </p:txBody>
      </p:sp>
      <p:sp>
        <p:nvSpPr>
          <p:cNvPr id="502" name="GloSea6"/>
          <p:cNvSpPr txBox="1"/>
          <p:nvPr/>
        </p:nvSpPr>
        <p:spPr>
          <a:xfrm>
            <a:off x="1099336" y="950067"/>
            <a:ext cx="99376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GloSea6</a:t>
            </a:r>
          </a:p>
        </p:txBody>
      </p:sp>
      <p:sp>
        <p:nvSpPr>
          <p:cNvPr id="503" name="IFS"/>
          <p:cNvSpPr txBox="1"/>
          <p:nvPr/>
        </p:nvSpPr>
        <p:spPr>
          <a:xfrm>
            <a:off x="2717611" y="950067"/>
            <a:ext cx="45976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IFS</a:t>
            </a:r>
          </a:p>
        </p:txBody>
      </p:sp>
      <p:sp>
        <p:nvSpPr>
          <p:cNvPr id="504" name="GRIMs"/>
          <p:cNvSpPr txBox="1"/>
          <p:nvPr/>
        </p:nvSpPr>
        <p:spPr>
          <a:xfrm>
            <a:off x="4151933" y="950067"/>
            <a:ext cx="81527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GRIMs</a:t>
            </a:r>
          </a:p>
        </p:txBody>
      </p:sp>
      <p:sp>
        <p:nvSpPr>
          <p:cNvPr id="505" name="CNRM"/>
          <p:cNvSpPr txBox="1"/>
          <p:nvPr/>
        </p:nvSpPr>
        <p:spPr>
          <a:xfrm>
            <a:off x="5707683" y="950067"/>
            <a:ext cx="78982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CNRM</a:t>
            </a:r>
          </a:p>
        </p:txBody>
      </p:sp>
      <p:sp>
        <p:nvSpPr>
          <p:cNvPr id="506" name="GloSea6-GC32"/>
          <p:cNvSpPr txBox="1"/>
          <p:nvPr/>
        </p:nvSpPr>
        <p:spPr>
          <a:xfrm>
            <a:off x="6816761" y="950067"/>
            <a:ext cx="166706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GloSea6-GC32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09" name="Using nudged subseasonal forecasts we are performing a process attribution for extreme events.…"/>
          <p:cNvSpPr txBox="1"/>
          <p:nvPr/>
        </p:nvSpPr>
        <p:spPr>
          <a:xfrm>
            <a:off x="480855" y="1037642"/>
            <a:ext cx="5581320" cy="4124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Using nudged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subseasonal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forecasts we are performing a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process attribution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for extreme events.</a:t>
            </a:r>
          </a:p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Risk of an extreme Eurasian cold spell in 2018 is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several times larger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in forecasts with the stratosphere nudged to its observed evolution at long (2-3 week) lead times.</a:t>
            </a:r>
          </a:p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Extreme SE Australian wildfire risk index is ~10-30% more likely in forecasts with nudged stratosphere.</a:t>
            </a:r>
          </a:p>
          <a:p>
            <a:pPr>
              <a:defRPr sz="16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473" indent="-180473">
              <a:buSzPct val="100000"/>
              <a:buChar char="•"/>
              <a:defRPr sz="16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There’s a lot still to look at; additional participants would be very welcome.</a:t>
            </a:r>
          </a:p>
          <a:p>
            <a:pPr>
              <a:defRPr sz="1600">
                <a:latin typeface="Outfit"/>
                <a:ea typeface="Outfit"/>
                <a:cs typeface="Outfit"/>
                <a:sym typeface="Outfit"/>
              </a:defRPr>
            </a:pPr>
            <a:endParaRPr dirty="0"/>
          </a:p>
          <a:p>
            <a:pPr>
              <a:buSzPct val="100000"/>
              <a:defRPr>
                <a:latin typeface="Outfit"/>
                <a:ea typeface="Outfit"/>
                <a:cs typeface="Outfit"/>
                <a:sym typeface="Outfit"/>
              </a:defRPr>
            </a:pPr>
            <a:r>
              <a:rPr lang="en-US" dirty="0"/>
              <a:t>Please check out our poster in </a:t>
            </a:r>
            <a:r>
              <a:rPr lang="en-US">
                <a:sym typeface="Outfit"/>
              </a:rPr>
              <a:t>X5.97</a:t>
            </a:r>
            <a:r>
              <a:rPr lang="en-US"/>
              <a:t> on Wednesday </a:t>
            </a:r>
            <a:r>
              <a:rPr lang="en-US" dirty="0"/>
              <a:t>from 10:45-12:30 for another SNAP project!</a:t>
            </a:r>
            <a:endParaRPr dirty="0"/>
          </a:p>
          <a:p>
            <a:pPr>
              <a:defRPr>
                <a:latin typeface="Outfit"/>
                <a:ea typeface="Outfit"/>
                <a:cs typeface="Outfit"/>
                <a:sym typeface="Outfit"/>
              </a:defRPr>
            </a:pPr>
            <a:endParaRPr dirty="0"/>
          </a:p>
        </p:txBody>
      </p:sp>
      <p:sp>
        <p:nvSpPr>
          <p:cNvPr id="510" name="Get in touch:…"/>
          <p:cNvSpPr txBox="1"/>
          <p:nvPr/>
        </p:nvSpPr>
        <p:spPr>
          <a:xfrm>
            <a:off x="6811280" y="2347491"/>
            <a:ext cx="2198450" cy="332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/>
            <a:endParaRPr/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Get in touch:</a:t>
            </a:r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Will Seviour</a:t>
            </a:r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w.seviour@exeter.ac.uk</a:t>
            </a:r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2"/>
            </a:endParaRPr>
          </a:p>
          <a:p>
            <a:pPr algn="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Amy Butler</a:t>
            </a: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amy.butler@noaa.gov</a:t>
            </a: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3"/>
            </a:endParaRP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Chaim Garfinkel</a:t>
            </a: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chaim.garfinkel@mail.huji.ac.il</a:t>
            </a:r>
            <a:r>
              <a:t> </a:t>
            </a: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Peter Hitchcock</a:t>
            </a:r>
          </a:p>
          <a:p>
            <a:pPr algn="r"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aph28@cornell.edu</a:t>
            </a:r>
          </a:p>
          <a:p>
            <a:pPr algn="r" defTabSz="457200">
              <a:defRPr sz="1866">
                <a:latin typeface="+mj-lt"/>
                <a:ea typeface="+mj-ea"/>
                <a:cs typeface="+mj-cs"/>
                <a:sym typeface="Helvetica"/>
              </a:defRPr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5"/>
            </a:endParaRPr>
          </a:p>
          <a:p>
            <a:pPr algn="r" defTabSz="457200">
              <a:defRPr sz="1866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HDW_GloSea6_OctNov_FAR.pdf" descr="HDW_GloSea6_OctNov_FA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9" y="877302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HDW_IFS_OctNov_FAR.pdf" descr="HDW_IFS_OctNov_F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247" y="877302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HDW_GRIMs_OctNov_FAR.pdf" descr="HDW_GRIMs_OctNov_FA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622" y="877302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HDW_CNRM_OctNov_FAR.pdf" descr="HDW_CNRM_OctNov_FA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233" y="875530"/>
            <a:ext cx="1835605" cy="213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HDW_GloSea6-GC32_OctNov_FAR.pdf" descr="HDW_GloSea6-GC32_OctNov_FA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294" y="877302"/>
            <a:ext cx="1835605" cy="2134255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Rectangle"/>
          <p:cNvSpPr/>
          <p:nvPr/>
        </p:nvSpPr>
        <p:spPr>
          <a:xfrm>
            <a:off x="1305441" y="1829368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18" name="Rectangle"/>
          <p:cNvSpPr/>
          <p:nvPr/>
        </p:nvSpPr>
        <p:spPr>
          <a:xfrm>
            <a:off x="2833429" y="1829368"/>
            <a:ext cx="371278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19" name="Rectangle"/>
          <p:cNvSpPr/>
          <p:nvPr/>
        </p:nvSpPr>
        <p:spPr>
          <a:xfrm>
            <a:off x="4374116" y="1829368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0" name="Rectangle"/>
          <p:cNvSpPr/>
          <p:nvPr/>
        </p:nvSpPr>
        <p:spPr>
          <a:xfrm>
            <a:off x="5914803" y="1829368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1" name="Rectangle"/>
          <p:cNvSpPr/>
          <p:nvPr/>
        </p:nvSpPr>
        <p:spPr>
          <a:xfrm>
            <a:off x="7442790" y="1776943"/>
            <a:ext cx="371279" cy="693129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2" name="FAR"/>
          <p:cNvSpPr txBox="1"/>
          <p:nvPr/>
        </p:nvSpPr>
        <p:spPr>
          <a:xfrm rot="16200000">
            <a:off x="8122729" y="1879678"/>
            <a:ext cx="54872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FAR</a:t>
            </a:r>
          </a:p>
        </p:txBody>
      </p:sp>
      <p:sp>
        <p:nvSpPr>
          <p:cNvPr id="523" name="GloSea6"/>
          <p:cNvSpPr txBox="1"/>
          <p:nvPr/>
        </p:nvSpPr>
        <p:spPr>
          <a:xfrm>
            <a:off x="620871" y="883614"/>
            <a:ext cx="99376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GloSea6</a:t>
            </a:r>
          </a:p>
        </p:txBody>
      </p:sp>
      <p:sp>
        <p:nvSpPr>
          <p:cNvPr id="524" name="IFS"/>
          <p:cNvSpPr txBox="1"/>
          <p:nvPr/>
        </p:nvSpPr>
        <p:spPr>
          <a:xfrm>
            <a:off x="2239146" y="883614"/>
            <a:ext cx="45976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IFS</a:t>
            </a:r>
          </a:p>
        </p:txBody>
      </p:sp>
      <p:sp>
        <p:nvSpPr>
          <p:cNvPr id="525" name="GRIMs"/>
          <p:cNvSpPr txBox="1"/>
          <p:nvPr/>
        </p:nvSpPr>
        <p:spPr>
          <a:xfrm>
            <a:off x="3673468" y="883614"/>
            <a:ext cx="81527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GRIMs</a:t>
            </a:r>
          </a:p>
        </p:txBody>
      </p:sp>
      <p:sp>
        <p:nvSpPr>
          <p:cNvPr id="526" name="CNRM"/>
          <p:cNvSpPr txBox="1"/>
          <p:nvPr/>
        </p:nvSpPr>
        <p:spPr>
          <a:xfrm>
            <a:off x="5229218" y="883614"/>
            <a:ext cx="78982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CNRM</a:t>
            </a:r>
          </a:p>
        </p:txBody>
      </p:sp>
      <p:sp>
        <p:nvSpPr>
          <p:cNvPr id="527" name="GloSea6-GC32"/>
          <p:cNvSpPr txBox="1"/>
          <p:nvPr/>
        </p:nvSpPr>
        <p:spPr>
          <a:xfrm>
            <a:off x="6338296" y="883614"/>
            <a:ext cx="166705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GloSea6-GC32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A variety of extreme weather events have been observed to follow sudden stratospheric warmings (SSWs)."/>
          <p:cNvSpPr txBox="1">
            <a:spLocks noGrp="1"/>
          </p:cNvSpPr>
          <p:nvPr>
            <p:ph type="title"/>
          </p:nvPr>
        </p:nvSpPr>
        <p:spPr>
          <a:xfrm>
            <a:off x="672345" y="310981"/>
            <a:ext cx="7799310" cy="733945"/>
          </a:xfrm>
          <a:prstGeom prst="rect">
            <a:avLst/>
          </a:prstGeom>
        </p:spPr>
        <p:txBody>
          <a:bodyPr/>
          <a:lstStyle>
            <a:lvl1pPr defTabSz="245362">
              <a:defRPr sz="2241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variety of extreme weather events have been observed to follow sudden stratospheric warmings (SSWs).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25" y="1234357"/>
            <a:ext cx="6306072" cy="3431855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Domeisen and Butler, 2020"/>
          <p:cNvSpPr txBox="1"/>
          <p:nvPr/>
        </p:nvSpPr>
        <p:spPr>
          <a:xfrm>
            <a:off x="7136976" y="4797899"/>
            <a:ext cx="194269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Domeisen and Butler, 2020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NAPSI WG2 research ques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SNAPSI WG2 research question</a:t>
            </a:r>
          </a:p>
        </p:txBody>
      </p:sp>
      <p:sp>
        <p:nvSpPr>
          <p:cNvPr id="429" name="How does the occurrence (or non-occurrence) of an SSW impact the risk of a given weather extreme and its associated impacts?…"/>
          <p:cNvSpPr txBox="1"/>
          <p:nvPr/>
        </p:nvSpPr>
        <p:spPr>
          <a:xfrm>
            <a:off x="1405661" y="1492115"/>
            <a:ext cx="6455416" cy="260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How does the occurrence (or non-occurrence) of an SSW impact the risk of a given weather extreme and its associated impacts?</a:t>
            </a:r>
          </a:p>
          <a:p>
            <a:pPr>
              <a:defRPr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i="1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… or, more practically</a:t>
            </a:r>
          </a:p>
          <a:p>
            <a:pPr>
              <a:defRPr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(How much) can improved forecasts of the stratospheric state lead to earlier accurate forecasts of a given extreme event and its impacts?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NAPSI experimental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SNAPSI experimental design</a:t>
            </a:r>
          </a:p>
        </p:txBody>
      </p:sp>
      <p:pic>
        <p:nvPicPr>
          <p:cNvPr id="432" name="cM8ETi5DpbB2aH1HMEIU9BLXE-doYoDh3if0rmvyLEJURNCGzvE-lYaEZnQs_n4jlGbreDHsv6G4yaVmoku3FU2r0zNzJIBvGFG0waq-KzByUilnae3PWHXkGrk3E0fxKPvRP5EMajUa8v6PWornqDN6vQ=s2048.png" descr="cM8ETi5DpbB2aH1HMEIU9BLXE-doYoDh3if0rmvyLEJURNCGzvE-lYaEZnQs_n4jlGbreDHsv6G4yaVmoku3FU2r0zNzJIBvGFG0waq-KzByUilnae3PWHXkGrk3E0fxKPvRP5EMajUa8v6PWornqDN6vQ=s20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327" y="992153"/>
            <a:ext cx="2509926" cy="3633249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he SNAPSI protocol defines three core types of ensemble forecasts…"/>
          <p:cNvSpPr txBox="1"/>
          <p:nvPr/>
        </p:nvSpPr>
        <p:spPr>
          <a:xfrm>
            <a:off x="290031" y="1304467"/>
            <a:ext cx="5855618" cy="3208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16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</a:t>
            </a:r>
            <a:r>
              <a:rPr dirty="0">
                <a:solidFill>
                  <a:srgbClr val="000000"/>
                </a:solidFill>
              </a:rPr>
              <a:t>SNAPSI</a:t>
            </a:r>
            <a:r>
              <a:rPr dirty="0"/>
              <a:t> protocol defines </a:t>
            </a:r>
            <a:r>
              <a:rPr b="1" dirty="0"/>
              <a:t>three</a:t>
            </a:r>
            <a:r>
              <a:rPr dirty="0"/>
              <a:t> </a:t>
            </a:r>
            <a:r>
              <a:rPr b="1" dirty="0"/>
              <a:t>core</a:t>
            </a:r>
            <a:r>
              <a:rPr dirty="0"/>
              <a:t> </a:t>
            </a:r>
            <a:r>
              <a:rPr b="1" dirty="0"/>
              <a:t>types</a:t>
            </a:r>
            <a:r>
              <a:rPr dirty="0"/>
              <a:t> of ensemble forecasts</a:t>
            </a:r>
            <a:endParaRPr dirty="0">
              <a:solidFill>
                <a:srgbClr val="000000"/>
              </a:solidFill>
            </a:endParaRPr>
          </a:p>
          <a:p>
            <a:pPr marL="457200" indent="-317500" defTabSz="457200">
              <a:buClr>
                <a:srgbClr val="38761D"/>
              </a:buClr>
              <a:buSzPct val="100000"/>
              <a:buFont typeface="Helvetica"/>
              <a:buChar char="•"/>
              <a:defRPr sz="1600">
                <a:solidFill>
                  <a:srgbClr val="27278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Free: </a:t>
            </a:r>
            <a:r>
              <a:rPr dirty="0"/>
              <a:t>Free running ensemble forecast</a:t>
            </a:r>
            <a:endParaRPr b="1" dirty="0"/>
          </a:p>
          <a:p>
            <a:pPr marL="457200" indent="-317500" defTabSz="457200">
              <a:buClr>
                <a:srgbClr val="38761D"/>
              </a:buClr>
              <a:buSzPct val="100000"/>
              <a:buFont typeface="Helvetica"/>
              <a:buChar char="•"/>
              <a:defRPr sz="160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Nudged</a:t>
            </a:r>
            <a:r>
              <a:rPr dirty="0"/>
              <a:t>: </a:t>
            </a:r>
            <a:r>
              <a:rPr i="1" dirty="0"/>
              <a:t>Zonally symmetric</a:t>
            </a:r>
            <a:r>
              <a:rPr dirty="0"/>
              <a:t> component of stratosphere nudged to </a:t>
            </a:r>
            <a:r>
              <a:rPr b="1" dirty="0"/>
              <a:t>observed evolution</a:t>
            </a:r>
          </a:p>
          <a:p>
            <a:pPr marL="457200" indent="-317500" defTabSz="457200">
              <a:spcBef>
                <a:spcPts val="1600"/>
              </a:spcBef>
              <a:buClr>
                <a:srgbClr val="38761D"/>
              </a:buClr>
              <a:buSzPct val="100000"/>
              <a:buFont typeface="Helvetica"/>
              <a:buChar char="•"/>
              <a:defRPr sz="16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Control</a:t>
            </a:r>
            <a:r>
              <a:rPr dirty="0"/>
              <a:t>: </a:t>
            </a:r>
            <a:r>
              <a:rPr i="1" dirty="0"/>
              <a:t>Zonally symmetric</a:t>
            </a:r>
            <a:r>
              <a:rPr dirty="0"/>
              <a:t> component of stratosphere nudged to </a:t>
            </a:r>
            <a:r>
              <a:rPr b="1" dirty="0"/>
              <a:t>climatology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We requested </a:t>
            </a:r>
            <a:r>
              <a:rPr b="1" dirty="0"/>
              <a:t>&gt;50 member </a:t>
            </a:r>
            <a:r>
              <a:rPr dirty="0"/>
              <a:t>ensembles with </a:t>
            </a:r>
            <a:r>
              <a:rPr b="1" dirty="0"/>
              <a:t>11 models</a:t>
            </a:r>
            <a:r>
              <a:rPr dirty="0"/>
              <a:t> participating.</a:t>
            </a:r>
          </a:p>
          <a:p>
            <a:pPr defTabSz="457200">
              <a:spcBef>
                <a:spcPts val="1600"/>
              </a:spcBef>
              <a:defRPr sz="16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Forecasts have been made of three recent events. There are </a:t>
            </a:r>
            <a:r>
              <a:rPr b="1" dirty="0"/>
              <a:t>two </a:t>
            </a:r>
            <a:r>
              <a:rPr b="1" dirty="0" err="1"/>
              <a:t>initialisation</a:t>
            </a:r>
            <a:r>
              <a:rPr b="1" dirty="0"/>
              <a:t> dates</a:t>
            </a:r>
            <a:r>
              <a:rPr dirty="0"/>
              <a:t> for each event.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Extreme event attrib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t>Extreme event attribution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596" y="206826"/>
            <a:ext cx="3075349" cy="273706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Event attribution is most often seen as a scenario-based attribution (counterfactual taken to be a climate scenario) but within SNAPSI we will perform a process-based attribution (counterfactual taken to be a scenario with a particular physical process—a"/>
          <p:cNvSpPr txBox="1"/>
          <p:nvPr/>
        </p:nvSpPr>
        <p:spPr>
          <a:xfrm>
            <a:off x="364646" y="1001075"/>
            <a:ext cx="5464767" cy="128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8"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Event attribution is most often seen as</a:t>
            </a:r>
            <a:r>
              <a:t> </a:t>
            </a:r>
            <a:r>
              <a:rPr b="0"/>
              <a:t>a</a:t>
            </a:r>
            <a:r>
              <a:t> </a:t>
            </a:r>
            <a:r>
              <a:rPr b="0"/>
              <a:t>scenario-based attribution</a:t>
            </a:r>
            <a:r>
              <a:t> </a:t>
            </a:r>
            <a:r>
              <a:rPr b="0"/>
              <a:t>(counterfactual taken to be a climate scenario) but within SNAPSI we will perform a </a:t>
            </a:r>
            <a:r>
              <a:t>process-based attribution </a:t>
            </a:r>
            <a:r>
              <a:rPr b="0"/>
              <a:t>(counterfactual taken to be a scenario with a particular physical process—a SSW—prescribed).</a:t>
            </a:r>
          </a:p>
        </p:txBody>
      </p:sp>
      <p:grpSp>
        <p:nvGrpSpPr>
          <p:cNvPr id="440" name="‘Actual (forecast) world’…"/>
          <p:cNvGrpSpPr/>
          <p:nvPr/>
        </p:nvGrpSpPr>
        <p:grpSpPr>
          <a:xfrm>
            <a:off x="739650" y="3072586"/>
            <a:ext cx="7523449" cy="1803707"/>
            <a:chOff x="0" y="0"/>
            <a:chExt cx="7523448" cy="18037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‘Actual (forecast) world’…"/>
                <p:cNvSpPr txBox="1"/>
                <p:nvPr/>
              </p:nvSpPr>
              <p:spPr>
                <a:xfrm>
                  <a:off x="50799" y="50799"/>
                  <a:ext cx="7421850" cy="17021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 defTabSz="2438338">
                    <a:defRPr sz="1600" b="1">
                      <a:solidFill>
                        <a:srgbClr val="FF26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t>‘Actual (forecast) world’</a:t>
                  </a:r>
                </a:p>
                <a:p>
                  <a:pPr defTabSz="2438338">
                    <a:defRPr sz="16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14:m>
                    <m:oMath xmlns:m="http://schemas.openxmlformats.org/officeDocument/2006/math"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: probability of extreme event </a:t>
                  </a:r>
                  <a:r>
                    <a:rPr i="1"/>
                    <a:t>A</a:t>
                  </a:r>
                  <a:r>
                    <a:t> (from </a:t>
                  </a:r>
                  <a:r>
                    <a:rPr b="1"/>
                    <a:t>free</a:t>
                  </a:r>
                  <a:r>
                    <a:t>)</a:t>
                  </a:r>
                </a:p>
                <a:p>
                  <a:pPr defTabSz="2438338">
                    <a:defRPr sz="16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  <a:p>
                  <a:pPr defTabSz="2438338">
                    <a:defRPr sz="1600" b="1">
                      <a:solidFill>
                        <a:schemeClr val="accent1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t>‘Counterfactual worlds’</a:t>
                  </a:r>
                </a:p>
                <a:p>
                  <a:pPr defTabSz="2438338">
                    <a:defRPr sz="16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14:m>
                    <m:oMath xmlns:m="http://schemas.openxmlformats.org/officeDocument/2006/math"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: probability given weakened polar vortex (from </a:t>
                  </a:r>
                  <a:r>
                    <a:rPr b="1"/>
                    <a:t>nudged</a:t>
                  </a:r>
                  <a:r>
                    <a:t>)</a:t>
                  </a:r>
                </a:p>
                <a:p>
                  <a:pPr defTabSz="2438338">
                    <a:defRPr sz="160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14:m>
                    <m:oMath xmlns:m="http://schemas.openxmlformats.org/officeDocument/2006/math"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sz="1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sz="1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t>: probability given climatological polar vortex (from </a:t>
                  </a:r>
                  <a:r>
                    <a:rPr b="1"/>
                    <a:t>control</a:t>
                  </a:r>
                  <a:r>
                    <a:t>)</a:t>
                  </a:r>
                </a:p>
              </p:txBody>
            </p:sp>
          </mc:Choice>
          <mc:Fallback xmlns="">
            <p:sp>
              <p:nvSpPr>
                <p:cNvPr id="439" name="‘Actual (forecast) world’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9" y="50799"/>
                  <a:ext cx="7421850" cy="1702107"/>
                </a:xfrm>
                <a:prstGeom prst="rect">
                  <a:avLst/>
                </a:prstGeom>
                <a:blipFill>
                  <a:blip r:embed="rId3"/>
                  <a:stretch>
                    <a:fillRect l="-1026" t="-735" b="-1471"/>
                  </a:stretch>
                </a:blipFill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8" name="‘Actual (forecast) world’… ‘Actual (forecast) world’ Equation : probability of extreme event A (from free)‘Counterfactual worlds’ Equation : probability given weakened polar vortex (from nudged) Equation : probability given climatological polar vortex (f" descr="‘Actual (forecast) world’… ‘Actual (forecast) world’ Equation : probability of extreme event A (from free)‘Counterfactual worlds’ Equation : probability given weakened polar vortex (from nudged) Equation : probability given climatological polar vortex (from control)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7523450" cy="18037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1" animBg="1" advAuto="0"/>
      <p:bldP spid="440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NAPSI case study extre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t>SNAPSI case study extremes</a:t>
            </a:r>
          </a:p>
        </p:txBody>
      </p:sp>
      <p:sp>
        <p:nvSpPr>
          <p:cNvPr id="443" name="CS1: NH SSW, Feb 2018"/>
          <p:cNvSpPr txBox="1"/>
          <p:nvPr/>
        </p:nvSpPr>
        <p:spPr>
          <a:xfrm>
            <a:off x="552621" y="1230703"/>
            <a:ext cx="210039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CS1: NH SSW, Feb 2018</a:t>
            </a:r>
          </a:p>
        </p:txBody>
      </p:sp>
      <p:sp>
        <p:nvSpPr>
          <p:cNvPr id="444" name="CS2: NH SSW, Jan 2019"/>
          <p:cNvSpPr txBox="1"/>
          <p:nvPr/>
        </p:nvSpPr>
        <p:spPr>
          <a:xfrm>
            <a:off x="3328980" y="1230703"/>
            <a:ext cx="208069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CS2: NH SSW, Jan 2019</a:t>
            </a:r>
          </a:p>
        </p:txBody>
      </p:sp>
      <p:sp>
        <p:nvSpPr>
          <p:cNvPr id="445" name="CS3: SH minor SSW, Sep 2019"/>
          <p:cNvSpPr txBox="1"/>
          <p:nvPr/>
        </p:nvSpPr>
        <p:spPr>
          <a:xfrm>
            <a:off x="5837457" y="1230703"/>
            <a:ext cx="259455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CS3: SH minor SSW, Sep 2019</a:t>
            </a:r>
          </a:p>
        </p:txBody>
      </p:sp>
      <p:sp>
        <p:nvSpPr>
          <p:cNvPr id="446" name="Line"/>
          <p:cNvSpPr/>
          <p:nvPr/>
        </p:nvSpPr>
        <p:spPr>
          <a:xfrm>
            <a:off x="553088" y="1642075"/>
            <a:ext cx="8176455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7" name="Line"/>
          <p:cNvSpPr/>
          <p:nvPr/>
        </p:nvSpPr>
        <p:spPr>
          <a:xfrm flipH="1">
            <a:off x="3114582" y="1222691"/>
            <a:ext cx="1" cy="3182026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8" name="Line"/>
          <p:cNvSpPr/>
          <p:nvPr/>
        </p:nvSpPr>
        <p:spPr>
          <a:xfrm flipH="1">
            <a:off x="5697704" y="1222691"/>
            <a:ext cx="1" cy="3182026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9" name="Cold weather in Europe and Northern Asia (“Beast from the East”)…"/>
          <p:cNvSpPr txBox="1"/>
          <p:nvPr/>
        </p:nvSpPr>
        <p:spPr>
          <a:xfrm>
            <a:off x="552621" y="1746107"/>
            <a:ext cx="2347564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Cold weather in Europe and Northern Asia (“Beast from the East”)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Warm Northeastern North America/Greenland (polynya)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End of Iberian drought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European windstorm</a:t>
            </a:r>
          </a:p>
        </p:txBody>
      </p:sp>
      <p:sp>
        <p:nvSpPr>
          <p:cNvPr id="450" name="North American cold air outbreak, Jan-Feb"/>
          <p:cNvSpPr txBox="1"/>
          <p:nvPr/>
        </p:nvSpPr>
        <p:spPr>
          <a:xfrm>
            <a:off x="3210388" y="1746107"/>
            <a:ext cx="234756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North American cold air outbreak, Jan-Feb</a:t>
            </a:r>
          </a:p>
        </p:txBody>
      </p:sp>
      <p:sp>
        <p:nvSpPr>
          <p:cNvPr id="451" name="Hot and dry anomalies in Australia from Oct-Nov…"/>
          <p:cNvSpPr txBox="1"/>
          <p:nvPr/>
        </p:nvSpPr>
        <p:spPr>
          <a:xfrm>
            <a:off x="5837457" y="1746107"/>
            <a:ext cx="234756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Hot and dry anomalies in Australia from Oct-Nov</a:t>
            </a:r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endParaRPr/>
          </a:p>
          <a:p>
            <a:pPr>
              <a:defRPr sz="1100">
                <a:latin typeface="Outfit"/>
                <a:ea typeface="Outfit"/>
                <a:cs typeface="Outfit"/>
                <a:sym typeface="Outfit"/>
              </a:defRPr>
            </a:pPr>
            <a:r>
              <a:t>Severe Australian wildfires in Dec</a:t>
            </a: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0" y="2707312"/>
            <a:ext cx="2164686" cy="1443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12" y="2607411"/>
            <a:ext cx="1642926" cy="164292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e.g. Kautz et al. 2020, Knight et al. 2020, Lim et al. 2019"/>
          <p:cNvSpPr txBox="1"/>
          <p:nvPr/>
        </p:nvSpPr>
        <p:spPr>
          <a:xfrm>
            <a:off x="5798425" y="4841790"/>
            <a:ext cx="330245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Outfit"/>
                <a:ea typeface="Outfit"/>
                <a:cs typeface="Outfit"/>
                <a:sym typeface="Outfit"/>
              </a:defRPr>
            </a:lvl1pPr>
          </a:lstStyle>
          <a:p>
            <a:r>
              <a:t>e.g. Kautz et al. 2020, Knight et al. 2020, Lim et al. 2019 </a:t>
            </a:r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8" y="3586229"/>
            <a:ext cx="1962041" cy="133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Shape Shape" descr="Shape Shap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8" y="1642075"/>
            <a:ext cx="2347564" cy="751841"/>
          </a:xfrm>
          <a:prstGeom prst="rect">
            <a:avLst/>
          </a:prstGeom>
        </p:spPr>
      </p:pic>
      <p:pic>
        <p:nvPicPr>
          <p:cNvPr id="458" name="Shape Shape" descr="Shape Shap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697704" y="2094697"/>
            <a:ext cx="2428634" cy="5174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1" animBg="1" advAuto="0"/>
      <p:bldP spid="458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S1: Observed and ensemble-mean temper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03584">
              <a:defRPr sz="219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CS1: Observed and ensemble-mean temperature</a:t>
            </a:r>
          </a:p>
        </p:txBody>
      </p:sp>
      <p:pic>
        <p:nvPicPr>
          <p:cNvPr id="462" name="ERA5_T2m_map_2018-02-21_2018-03-07.png" descr="ERA5_T2m_map_2018-02-21_2018-03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3" y="1079487"/>
            <a:ext cx="2945761" cy="258544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Nudged forecasts better capture cold Eurasia and warm North America at long lead times.…"/>
          <p:cNvSpPr txBox="1"/>
          <p:nvPr/>
        </p:nvSpPr>
        <p:spPr>
          <a:xfrm>
            <a:off x="389233" y="3891766"/>
            <a:ext cx="8365534" cy="10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Nudged forecasts better capture cold Eurasia and warm North America at long lead times. </a:t>
            </a: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At short lead times SSW is well-forecast by free forecasts, and there is little difference between nudged and free ensemble means.</a:t>
            </a: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4" name="ECMWF_s20180125_T2m_diffs_2018-02-21_2018-03-07.png" descr="ECMWF_s20180125_T2m_diffs_2018-02-21_2018-03-07.png"/>
          <p:cNvPicPr>
            <a:picLocks noChangeAspect="1"/>
          </p:cNvPicPr>
          <p:nvPr/>
        </p:nvPicPr>
        <p:blipFill>
          <a:blip r:embed="rId3"/>
          <a:srcRect l="32936" r="38304"/>
          <a:stretch>
            <a:fillRect/>
          </a:stretch>
        </p:blipFill>
        <p:spPr>
          <a:xfrm>
            <a:off x="4007551" y="1094375"/>
            <a:ext cx="2365785" cy="2757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ECMWF_s20180208_T2m_diffs_2018-02-21_2018-03-07.png" descr="ECMWF_s20180208_T2m_diffs_2018-02-21_2018-03-07.png"/>
          <p:cNvPicPr>
            <a:picLocks noChangeAspect="1"/>
          </p:cNvPicPr>
          <p:nvPr/>
        </p:nvPicPr>
        <p:blipFill>
          <a:blip r:embed="rId4"/>
          <a:srcRect l="33214" r="33214"/>
          <a:stretch>
            <a:fillRect/>
          </a:stretch>
        </p:blipFill>
        <p:spPr>
          <a:xfrm>
            <a:off x="6359567" y="1094375"/>
            <a:ext cx="2761840" cy="2757867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nudged-free…"/>
          <p:cNvSpPr txBox="1"/>
          <p:nvPr/>
        </p:nvSpPr>
        <p:spPr>
          <a:xfrm>
            <a:off x="4007551" y="851053"/>
            <a:ext cx="2365773" cy="497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nudged-free</a:t>
            </a:r>
          </a:p>
          <a:p>
            <a:pPr algn="ctr"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initialised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18 days pre-SSW</a:t>
            </a:r>
          </a:p>
        </p:txBody>
      </p:sp>
      <p:sp>
        <p:nvSpPr>
          <p:cNvPr id="467" name="nudged-free…"/>
          <p:cNvSpPr txBox="1"/>
          <p:nvPr/>
        </p:nvSpPr>
        <p:spPr>
          <a:xfrm>
            <a:off x="6203333" y="851053"/>
            <a:ext cx="2537928" cy="497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nudged-free</a:t>
            </a:r>
          </a:p>
          <a:p>
            <a:pPr algn="ctr"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initialised 4 days pre-SSW</a:t>
            </a:r>
          </a:p>
        </p:txBody>
      </p:sp>
      <p:sp>
        <p:nvSpPr>
          <p:cNvPr id="468" name="IFS"/>
          <p:cNvSpPr txBox="1"/>
          <p:nvPr/>
        </p:nvSpPr>
        <p:spPr>
          <a:xfrm>
            <a:off x="4205482" y="3250520"/>
            <a:ext cx="37125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IFS</a:t>
            </a:r>
          </a:p>
        </p:txBody>
      </p:sp>
      <p:sp>
        <p:nvSpPr>
          <p:cNvPr id="469" name="IFS"/>
          <p:cNvSpPr txBox="1"/>
          <p:nvPr/>
        </p:nvSpPr>
        <p:spPr>
          <a:xfrm>
            <a:off x="6485575" y="3250520"/>
            <a:ext cx="37125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IFS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2" animBg="1" advAuto="0"/>
      <p:bldP spid="465" grpId="5" animBg="1" advAuto="0"/>
      <p:bldP spid="466" grpId="1" animBg="1" advAuto="0"/>
      <p:bldP spid="467" grpId="6" animBg="1" advAuto="0"/>
      <p:bldP spid="468" grpId="3" animBg="1" advAuto="0"/>
      <p:bldP spid="469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S1: Extreme Eurasian temperature risk (IF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4377">
              <a:defRPr sz="234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CS1: Extreme Eurasian temperature risk (IFS)</a:t>
            </a:r>
          </a:p>
        </p:txBody>
      </p:sp>
      <p:pic>
        <p:nvPicPr>
          <p:cNvPr id="472" name="Screenshot 2024-04-02 at 11.47.38.png" descr="Screenshot 2024-04-02 at 11.47.38.png"/>
          <p:cNvPicPr>
            <a:picLocks noChangeAspect="1"/>
          </p:cNvPicPr>
          <p:nvPr/>
        </p:nvPicPr>
        <p:blipFill>
          <a:blip r:embed="rId2"/>
          <a:srcRect b="66744"/>
          <a:stretch>
            <a:fillRect/>
          </a:stretch>
        </p:blipFill>
        <p:spPr>
          <a:xfrm>
            <a:off x="609262" y="1138583"/>
            <a:ext cx="5541838" cy="178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Screenshot 2024-04-02 at 11.47.38.png" descr="Screenshot 2024-04-02 at 11.47.38.png"/>
          <p:cNvPicPr>
            <a:picLocks noChangeAspect="1"/>
          </p:cNvPicPr>
          <p:nvPr/>
        </p:nvPicPr>
        <p:blipFill>
          <a:blip r:embed="rId2"/>
          <a:srcRect t="64895"/>
          <a:stretch>
            <a:fillRect/>
          </a:stretch>
        </p:blipFill>
        <p:spPr>
          <a:xfrm>
            <a:off x="609262" y="2967984"/>
            <a:ext cx="5541876" cy="1886847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For long-lead forecasts, risk of extreme cold is ~3x higher in nudged than free, but at for short leads risks are roughly equivalent.…"/>
          <p:cNvSpPr txBox="1"/>
          <p:nvPr/>
        </p:nvSpPr>
        <p:spPr>
          <a:xfrm>
            <a:off x="6312345" y="1537400"/>
            <a:ext cx="2635137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For long-lead forecasts, risk of extreme cold is ~3x higher in nudged than free, but for short leads risks are roughly equivalent. </a:t>
            </a: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However, nudged risk is higher than control for both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initialisations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indicating a continuing role for the stratosphere in driving cold spell risk. </a:t>
            </a:r>
          </a:p>
        </p:txBody>
      </p:sp>
      <p:sp>
        <p:nvSpPr>
          <p:cNvPr id="475" name="Line"/>
          <p:cNvSpPr/>
          <p:nvPr/>
        </p:nvSpPr>
        <p:spPr>
          <a:xfrm flipV="1">
            <a:off x="494709" y="2455087"/>
            <a:ext cx="1" cy="127000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Extreme cold"/>
          <p:cNvSpPr txBox="1"/>
          <p:nvPr/>
        </p:nvSpPr>
        <p:spPr>
          <a:xfrm rot="16200000">
            <a:off x="-446614" y="2905421"/>
            <a:ext cx="14388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Extreme cold</a:t>
            </a:r>
          </a:p>
        </p:txBody>
      </p:sp>
      <p:sp>
        <p:nvSpPr>
          <p:cNvPr id="477" name="Figure: Justin Finkel"/>
          <p:cNvSpPr txBox="1"/>
          <p:nvPr/>
        </p:nvSpPr>
        <p:spPr>
          <a:xfrm>
            <a:off x="191749" y="4896603"/>
            <a:ext cx="1235273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Figure: Justin Finkel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S1: Extreme temperature risk: multi-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695">
              <a:defRPr sz="2400"/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CS1: Extreme temperature risk: multi-model</a:t>
            </a:r>
          </a:p>
        </p:txBody>
      </p:sp>
      <p:pic>
        <p:nvPicPr>
          <p:cNvPr id="480" name="rr_nudged_free_Eurasia_avg.pdf" descr="rr_nudged_free_Eurasia_av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9" y="1494294"/>
            <a:ext cx="4992761" cy="249638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Across multiple models, relative risk of extreme Eurasian cold is ~2-6x higher in nudged than in free experiments for the long-lead forecasts."/>
          <p:cNvSpPr txBox="1"/>
          <p:nvPr/>
        </p:nvSpPr>
        <p:spPr>
          <a:xfrm>
            <a:off x="5860461" y="2096832"/>
            <a:ext cx="2635137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latin typeface="Outfit"/>
                <a:ea typeface="Outfit"/>
                <a:cs typeface="Outfit"/>
                <a:sym typeface="Outfit"/>
              </a:defRPr>
            </a:pP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Across multiple models, relative risk of extreme Eurasian cold is </a:t>
            </a:r>
            <a:r>
              <a:rPr b="1">
                <a:latin typeface="Arial" panose="020B0604020202020204" pitchFamily="34" charset="0"/>
                <a:cs typeface="Arial" panose="020B0604020202020204" pitchFamily="34" charset="0"/>
              </a:rPr>
              <a:t>~2-6x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higher in nudged than in free experiments for the long-lead forecasts.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2" name="relative risk"/>
              <p:cNvSpPr txBox="1"/>
              <p:nvPr/>
            </p:nvSpPr>
            <p:spPr>
              <a:xfrm>
                <a:off x="2231814" y="3755567"/>
                <a:ext cx="1964638" cy="521297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nudged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free</m:t>
                        </m:r>
                      </m:den>
                    </m:f>
                  </m:oMath>
                </a14:m>
                <a:r>
                  <a:rPr>
                    <a:latin typeface="Arial" panose="020B0604020202020204" pitchFamily="34" charset="0"/>
                    <a:cs typeface="Arial" panose="020B0604020202020204" pitchFamily="34" charset="0"/>
                  </a:rPr>
                  <a:t> relative risk</a:t>
                </a:r>
              </a:p>
            </p:txBody>
          </p:sp>
        </mc:Choice>
        <mc:Fallback xmlns="">
          <p:sp>
            <p:nvSpPr>
              <p:cNvPr id="482" name="relative risk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14" y="3755567"/>
                <a:ext cx="1964638" cy="521297"/>
              </a:xfrm>
              <a:prstGeom prst="rect">
                <a:avLst/>
              </a:prstGeom>
              <a:blipFill>
                <a:blip r:embed="rId3"/>
                <a:stretch>
                  <a:fillRect l="-1923" r="-3846" b="-476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3" name="Text"/>
          <p:cNvSpPr txBox="1"/>
          <p:nvPr/>
        </p:nvSpPr>
        <p:spPr>
          <a:xfrm>
            <a:off x="862143" y="1363241"/>
            <a:ext cx="4028712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946</Words>
  <Application>Microsoft Office PowerPoint</Application>
  <PresentationFormat>On-screen Show (16:9)</PresentationFormat>
  <Paragraphs>133</Paragraphs>
  <Slides>13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 Math</vt:lpstr>
      <vt:lpstr>Helvetica</vt:lpstr>
      <vt:lpstr>Helvetica Neue</vt:lpstr>
      <vt:lpstr>Outfit</vt:lpstr>
      <vt:lpstr>Palatino Linotype</vt:lpstr>
      <vt:lpstr>Times Roman</vt:lpstr>
      <vt:lpstr>Custom Design</vt:lpstr>
      <vt:lpstr>Attributing the role of stratospheric variability in surface weather extremes and their impacts: Insights from SNAPSI WG2</vt:lpstr>
      <vt:lpstr>A variety of extreme weather events have been observed to follow sudden stratospheric warmings (SSWs).</vt:lpstr>
      <vt:lpstr>SNAPSI WG2 research question</vt:lpstr>
      <vt:lpstr>SNAPSI experimental design</vt:lpstr>
      <vt:lpstr>Extreme event attribution</vt:lpstr>
      <vt:lpstr>SNAPSI case study extremes</vt:lpstr>
      <vt:lpstr>CS1: Observed and ensemble-mean temperature</vt:lpstr>
      <vt:lpstr>CS1: Extreme Eurasian temperature risk (IFS)</vt:lpstr>
      <vt:lpstr>CS1: Extreme temperature risk: multi-model</vt:lpstr>
      <vt:lpstr>SNAPSI case study extremes</vt:lpstr>
      <vt:lpstr>CS3: Australian Hot-Dry-Windy wildfire risk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Attributing the role of stratospheric variability in surface weather extremes and their impacts: Insights from SNAPSI WG2</dc:title>
  <cp:lastModifiedBy>chaim</cp:lastModifiedBy>
  <cp:revision>3</cp:revision>
  <dcterms:modified xsi:type="dcterms:W3CDTF">2024-04-10T19:59:48Z</dcterms:modified>
</cp:coreProperties>
</file>